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512" r:id="rId3"/>
    <p:sldId id="513" r:id="rId4"/>
    <p:sldId id="514" r:id="rId5"/>
    <p:sldId id="515" r:id="rId6"/>
    <p:sldId id="453" r:id="rId7"/>
    <p:sldId id="446" r:id="rId8"/>
    <p:sldId id="259" r:id="rId9"/>
    <p:sldId id="260" r:id="rId10"/>
    <p:sldId id="388" r:id="rId11"/>
    <p:sldId id="490" r:id="rId12"/>
    <p:sldId id="533" r:id="rId13"/>
    <p:sldId id="517" r:id="rId14"/>
    <p:sldId id="518" r:id="rId15"/>
    <p:sldId id="519" r:id="rId16"/>
    <p:sldId id="520" r:id="rId17"/>
    <p:sldId id="534" r:id="rId18"/>
    <p:sldId id="535" r:id="rId19"/>
    <p:sldId id="521" r:id="rId20"/>
    <p:sldId id="522" r:id="rId21"/>
    <p:sldId id="523" r:id="rId22"/>
    <p:sldId id="524" r:id="rId23"/>
    <p:sldId id="525" r:id="rId24"/>
    <p:sldId id="526" r:id="rId25"/>
    <p:sldId id="527" r:id="rId26"/>
    <p:sldId id="528" r:id="rId27"/>
    <p:sldId id="529" r:id="rId28"/>
    <p:sldId id="530" r:id="rId29"/>
    <p:sldId id="531" r:id="rId30"/>
    <p:sldId id="532" r:id="rId31"/>
    <p:sldId id="536" r:id="rId32"/>
    <p:sldId id="537" r:id="rId33"/>
    <p:sldId id="538" r:id="rId34"/>
    <p:sldId id="539" r:id="rId35"/>
    <p:sldId id="540" r:id="rId36"/>
    <p:sldId id="541" r:id="rId37"/>
    <p:sldId id="542" r:id="rId38"/>
    <p:sldId id="543" r:id="rId39"/>
    <p:sldId id="544" r:id="rId40"/>
    <p:sldId id="545" r:id="rId41"/>
    <p:sldId id="546" r:id="rId42"/>
    <p:sldId id="547" r:id="rId43"/>
    <p:sldId id="487" r:id="rId44"/>
    <p:sldId id="511" r:id="rId45"/>
    <p:sldId id="516" r:id="rId46"/>
    <p:sldId id="493" r:id="rId47"/>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187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904"/>
    <a:srgbClr val="660066"/>
    <a:srgbClr val="921689"/>
    <a:srgbClr val="B51BAA"/>
    <a:srgbClr val="AB25B9"/>
    <a:srgbClr val="63DB39"/>
    <a:srgbClr val="00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9847" autoAdjust="0"/>
  </p:normalViewPr>
  <p:slideViewPr>
    <p:cSldViewPr>
      <p:cViewPr>
        <p:scale>
          <a:sx n="84" d="100"/>
          <a:sy n="84" d="100"/>
        </p:scale>
        <p:origin x="-1170" y="216"/>
      </p:cViewPr>
      <p:guideLst>
        <p:guide orient="horz" pos="18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7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395655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a:latin typeface="Arial" charset="0"/>
                <a:cs typeface="Arial" charset="0"/>
              </a:defRPr>
            </a:lvl1pPr>
          </a:lstStyle>
          <a:p>
            <a:pPr>
              <a:defRPr/>
            </a:pPr>
            <a:fld id="{CAE89BF2-C8F1-46AE-A638-43FAFCDB2AF3}" type="datetimeFigureOut">
              <a:rPr lang="en-US"/>
              <a:pPr>
                <a:defRPr/>
              </a:pPr>
              <a:t>12/4/2016</a:t>
            </a:fld>
            <a:endParaRPr lang="en-US"/>
          </a:p>
        </p:txBody>
      </p:sp>
      <p:sp>
        <p:nvSpPr>
          <p:cNvPr id="84996" name="Rectangle 4"/>
          <p:cNvSpPr>
            <a:spLocks noGrp="1" noChangeArrowheads="1"/>
          </p:cNvSpPr>
          <p:nvPr>
            <p:ph type="ftr" sz="quarter" idx="2"/>
          </p:nvPr>
        </p:nvSpPr>
        <p:spPr bwMode="auto">
          <a:xfrm>
            <a:off x="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395655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a:latin typeface="Arial" charset="0"/>
                <a:cs typeface="Arial" charset="0"/>
              </a:defRPr>
            </a:lvl1pPr>
          </a:lstStyle>
          <a:p>
            <a:pPr>
              <a:defRPr/>
            </a:pPr>
            <a:fld id="{B27DD3B0-0D4D-4D82-BCAE-3AFB85664700}" type="slidenum">
              <a:rPr lang="en-US"/>
              <a:pPr>
                <a:defRPr/>
              </a:pPr>
              <a:t>‹#›</a:t>
            </a:fld>
            <a:endParaRPr lang="en-US"/>
          </a:p>
        </p:txBody>
      </p:sp>
    </p:spTree>
    <p:extLst>
      <p:ext uri="{BB962C8B-B14F-4D97-AF65-F5344CB8AC3E}">
        <p14:creationId xmlns:p14="http://schemas.microsoft.com/office/powerpoint/2010/main" val="97647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eaLnBrk="1" fontAlgn="auto" hangingPunct="1">
              <a:spcBef>
                <a:spcPts val="0"/>
              </a:spcBef>
              <a:spcAft>
                <a:spcPts val="0"/>
              </a:spcAft>
              <a:defRPr sz="1200">
                <a:latin typeface="+mn-lt"/>
                <a:cs typeface="+mn-cs"/>
              </a:defRPr>
            </a:lvl1pPr>
          </a:lstStyle>
          <a:p>
            <a:pPr>
              <a:defRPr/>
            </a:pPr>
            <a:fld id="{73627186-5426-4287-AB83-1A937F3272EC}" type="datetimeFigureOut">
              <a:rPr lang="en-US"/>
              <a:pPr>
                <a:defRPr/>
              </a:pPr>
              <a:t>12/4/2016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eaLnBrk="1" hangingPunct="1">
              <a:defRPr sz="1200">
                <a:latin typeface="Calibri" pitchFamily="34" charset="0"/>
                <a:cs typeface="Arial" charset="0"/>
              </a:defRPr>
            </a:lvl1pPr>
          </a:lstStyle>
          <a:p>
            <a:pPr>
              <a:defRPr/>
            </a:pPr>
            <a:fld id="{A07D2BCE-E13B-478A-A7CB-B27279014AD1}" type="slidenum">
              <a:rPr lang="en-US"/>
              <a:pPr>
                <a:defRPr/>
              </a:pPr>
              <a:t>‹#›</a:t>
            </a:fld>
            <a:endParaRPr lang="en-US"/>
          </a:p>
        </p:txBody>
      </p:sp>
    </p:spTree>
    <p:extLst>
      <p:ext uri="{BB962C8B-B14F-4D97-AF65-F5344CB8AC3E}">
        <p14:creationId xmlns:p14="http://schemas.microsoft.com/office/powerpoint/2010/main" val="2008601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07279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414074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18483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30652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5283" indent="-290493" eaLnBrk="0" hangingPunct="0">
              <a:defRPr>
                <a:solidFill>
                  <a:schemeClr val="tx1"/>
                </a:solidFill>
                <a:latin typeface="Arial" pitchFamily="34" charset="0"/>
                <a:cs typeface="Arial" pitchFamily="34" charset="0"/>
              </a:defRPr>
            </a:lvl2pPr>
            <a:lvl3pPr marL="1161974" indent="-232395" eaLnBrk="0" hangingPunct="0">
              <a:defRPr>
                <a:solidFill>
                  <a:schemeClr val="tx1"/>
                </a:solidFill>
                <a:latin typeface="Arial" pitchFamily="34" charset="0"/>
                <a:cs typeface="Arial" pitchFamily="34" charset="0"/>
              </a:defRPr>
            </a:lvl3pPr>
            <a:lvl4pPr marL="1626763" indent="-232395" eaLnBrk="0" hangingPunct="0">
              <a:defRPr>
                <a:solidFill>
                  <a:schemeClr val="tx1"/>
                </a:solidFill>
                <a:latin typeface="Arial" pitchFamily="34" charset="0"/>
                <a:cs typeface="Arial" pitchFamily="34" charset="0"/>
              </a:defRPr>
            </a:lvl4pPr>
            <a:lvl5pPr marL="2091553" indent="-232395" eaLnBrk="0" hangingPunct="0">
              <a:defRPr>
                <a:solidFill>
                  <a:schemeClr val="tx1"/>
                </a:solidFill>
                <a:latin typeface="Arial" pitchFamily="34" charset="0"/>
                <a:cs typeface="Arial" pitchFamily="34" charset="0"/>
              </a:defRPr>
            </a:lvl5pPr>
            <a:lvl6pPr marL="2556342" indent="-232395" eaLnBrk="0" fontAlgn="base" hangingPunct="0">
              <a:spcBef>
                <a:spcPct val="0"/>
              </a:spcBef>
              <a:spcAft>
                <a:spcPct val="0"/>
              </a:spcAft>
              <a:defRPr>
                <a:solidFill>
                  <a:schemeClr val="tx1"/>
                </a:solidFill>
                <a:latin typeface="Arial" pitchFamily="34" charset="0"/>
                <a:cs typeface="Arial" pitchFamily="34" charset="0"/>
              </a:defRPr>
            </a:lvl6pPr>
            <a:lvl7pPr marL="3021132" indent="-232395" eaLnBrk="0" fontAlgn="base" hangingPunct="0">
              <a:spcBef>
                <a:spcPct val="0"/>
              </a:spcBef>
              <a:spcAft>
                <a:spcPct val="0"/>
              </a:spcAft>
              <a:defRPr>
                <a:solidFill>
                  <a:schemeClr val="tx1"/>
                </a:solidFill>
                <a:latin typeface="Arial" pitchFamily="34" charset="0"/>
                <a:cs typeface="Arial" pitchFamily="34" charset="0"/>
              </a:defRPr>
            </a:lvl7pPr>
            <a:lvl8pPr marL="3485921" indent="-232395" eaLnBrk="0" fontAlgn="base" hangingPunct="0">
              <a:spcBef>
                <a:spcPct val="0"/>
              </a:spcBef>
              <a:spcAft>
                <a:spcPct val="0"/>
              </a:spcAft>
              <a:defRPr>
                <a:solidFill>
                  <a:schemeClr val="tx1"/>
                </a:solidFill>
                <a:latin typeface="Arial" pitchFamily="34" charset="0"/>
                <a:cs typeface="Arial" pitchFamily="34" charset="0"/>
              </a:defRPr>
            </a:lvl8pPr>
            <a:lvl9pPr marL="3950711" indent="-23239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F33516-194A-40DB-8FB2-C7D4729140F1}" type="slidenum">
              <a:rPr lang="en-US" smtClean="0">
                <a:latin typeface="Calibri" pitchFamily="34" charset="0"/>
              </a:rPr>
              <a:pPr eaLnBrk="1" hangingPunct="1"/>
              <a:t>7</a:t>
            </a:fld>
            <a:endParaRPr lang="en-US">
              <a:latin typeface="Calibri" pitchFamily="34" charset="0"/>
            </a:endParaRPr>
          </a:p>
        </p:txBody>
      </p:sp>
    </p:spTree>
    <p:extLst>
      <p:ext uri="{BB962C8B-B14F-4D97-AF65-F5344CB8AC3E}">
        <p14:creationId xmlns:p14="http://schemas.microsoft.com/office/powerpoint/2010/main" val="397100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5283" indent="-290493" eaLnBrk="0" hangingPunct="0">
              <a:defRPr>
                <a:solidFill>
                  <a:schemeClr val="tx1"/>
                </a:solidFill>
                <a:latin typeface="Arial" pitchFamily="34" charset="0"/>
                <a:cs typeface="Arial" pitchFamily="34" charset="0"/>
              </a:defRPr>
            </a:lvl2pPr>
            <a:lvl3pPr marL="1161974" indent="-232395" eaLnBrk="0" hangingPunct="0">
              <a:defRPr>
                <a:solidFill>
                  <a:schemeClr val="tx1"/>
                </a:solidFill>
                <a:latin typeface="Arial" pitchFamily="34" charset="0"/>
                <a:cs typeface="Arial" pitchFamily="34" charset="0"/>
              </a:defRPr>
            </a:lvl3pPr>
            <a:lvl4pPr marL="1626763" indent="-232395" eaLnBrk="0" hangingPunct="0">
              <a:defRPr>
                <a:solidFill>
                  <a:schemeClr val="tx1"/>
                </a:solidFill>
                <a:latin typeface="Arial" pitchFamily="34" charset="0"/>
                <a:cs typeface="Arial" pitchFamily="34" charset="0"/>
              </a:defRPr>
            </a:lvl4pPr>
            <a:lvl5pPr marL="2091553" indent="-232395" eaLnBrk="0" hangingPunct="0">
              <a:defRPr>
                <a:solidFill>
                  <a:schemeClr val="tx1"/>
                </a:solidFill>
                <a:latin typeface="Arial" pitchFamily="34" charset="0"/>
                <a:cs typeface="Arial" pitchFamily="34" charset="0"/>
              </a:defRPr>
            </a:lvl5pPr>
            <a:lvl6pPr marL="2556342" indent="-232395" eaLnBrk="0" fontAlgn="base" hangingPunct="0">
              <a:spcBef>
                <a:spcPct val="0"/>
              </a:spcBef>
              <a:spcAft>
                <a:spcPct val="0"/>
              </a:spcAft>
              <a:defRPr>
                <a:solidFill>
                  <a:schemeClr val="tx1"/>
                </a:solidFill>
                <a:latin typeface="Arial" pitchFamily="34" charset="0"/>
                <a:cs typeface="Arial" pitchFamily="34" charset="0"/>
              </a:defRPr>
            </a:lvl6pPr>
            <a:lvl7pPr marL="3021132" indent="-232395" eaLnBrk="0" fontAlgn="base" hangingPunct="0">
              <a:spcBef>
                <a:spcPct val="0"/>
              </a:spcBef>
              <a:spcAft>
                <a:spcPct val="0"/>
              </a:spcAft>
              <a:defRPr>
                <a:solidFill>
                  <a:schemeClr val="tx1"/>
                </a:solidFill>
                <a:latin typeface="Arial" pitchFamily="34" charset="0"/>
                <a:cs typeface="Arial" pitchFamily="34" charset="0"/>
              </a:defRPr>
            </a:lvl7pPr>
            <a:lvl8pPr marL="3485921" indent="-232395" eaLnBrk="0" fontAlgn="base" hangingPunct="0">
              <a:spcBef>
                <a:spcPct val="0"/>
              </a:spcBef>
              <a:spcAft>
                <a:spcPct val="0"/>
              </a:spcAft>
              <a:defRPr>
                <a:solidFill>
                  <a:schemeClr val="tx1"/>
                </a:solidFill>
                <a:latin typeface="Arial" pitchFamily="34" charset="0"/>
                <a:cs typeface="Arial" pitchFamily="34" charset="0"/>
              </a:defRPr>
            </a:lvl8pPr>
            <a:lvl9pPr marL="3950711" indent="-23239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65C94C5-CFF5-4E59-B2C9-C3F7CBFE69BB}" type="slidenum">
              <a:rPr lang="en-US" smtClean="0">
                <a:latin typeface="Calibri" pitchFamily="34" charset="0"/>
              </a:rPr>
              <a:pPr eaLnBrk="1" hangingPunct="1"/>
              <a:t>46</a:t>
            </a:fld>
            <a:endParaRPr lang="en-US">
              <a:latin typeface="Calibri" pitchFamily="34" charset="0"/>
            </a:endParaRPr>
          </a:p>
        </p:txBody>
      </p:sp>
    </p:spTree>
    <p:extLst>
      <p:ext uri="{BB962C8B-B14F-4D97-AF65-F5344CB8AC3E}">
        <p14:creationId xmlns:p14="http://schemas.microsoft.com/office/powerpoint/2010/main" val="111180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EC898E2-3BC2-4577-8E57-D24BAB043BB9}" type="datetime1">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0B886C-7604-4E86-94E7-B1F146F16D5C}" type="slidenum">
              <a:rPr lang="en-US"/>
              <a:pPr>
                <a:defRPr/>
              </a:pPr>
              <a:t>‹#›</a:t>
            </a:fld>
            <a:endParaRPr lang="en-US"/>
          </a:p>
        </p:txBody>
      </p:sp>
    </p:spTree>
    <p:extLst>
      <p:ext uri="{BB962C8B-B14F-4D97-AF65-F5344CB8AC3E}">
        <p14:creationId xmlns:p14="http://schemas.microsoft.com/office/powerpoint/2010/main" val="275439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58A3A8-BB2F-4558-AA5A-97F2EEE0742A}" type="datetime1">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9CC2E7-A0DD-499B-A9C6-EDD9E1EDA78B}" type="slidenum">
              <a:rPr lang="en-US"/>
              <a:pPr>
                <a:defRPr/>
              </a:pPr>
              <a:t>‹#›</a:t>
            </a:fld>
            <a:endParaRPr lang="en-US"/>
          </a:p>
        </p:txBody>
      </p:sp>
    </p:spTree>
    <p:extLst>
      <p:ext uri="{BB962C8B-B14F-4D97-AF65-F5344CB8AC3E}">
        <p14:creationId xmlns:p14="http://schemas.microsoft.com/office/powerpoint/2010/main" val="393560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5A4363-081B-4656-B805-12ED8BABCED5}" type="datetime1">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B406C9-BAC6-4DCB-AAF1-D5BC5C10D8C0}" type="slidenum">
              <a:rPr lang="en-US"/>
              <a:pPr>
                <a:defRPr/>
              </a:pPr>
              <a:t>‹#›</a:t>
            </a:fld>
            <a:endParaRPr lang="en-US"/>
          </a:p>
        </p:txBody>
      </p:sp>
    </p:spTree>
    <p:extLst>
      <p:ext uri="{BB962C8B-B14F-4D97-AF65-F5344CB8AC3E}">
        <p14:creationId xmlns:p14="http://schemas.microsoft.com/office/powerpoint/2010/main" val="329835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7DB265-688A-4F17-B81E-251571792F56}" type="datetime1">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DD7F29-A8C9-4969-825F-A026E5FFDFD9}" type="slidenum">
              <a:rPr lang="en-US"/>
              <a:pPr>
                <a:defRPr/>
              </a:pPr>
              <a:t>‹#›</a:t>
            </a:fld>
            <a:endParaRPr lang="en-US"/>
          </a:p>
        </p:txBody>
      </p:sp>
    </p:spTree>
    <p:extLst>
      <p:ext uri="{BB962C8B-B14F-4D97-AF65-F5344CB8AC3E}">
        <p14:creationId xmlns:p14="http://schemas.microsoft.com/office/powerpoint/2010/main" val="150493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EA62D2C-8598-441D-A577-7D0B1F698065}" type="datetime1">
              <a:rPr lang="en-US"/>
              <a:pPr>
                <a:defRPr/>
              </a:pPr>
              <a:t>12/4/2016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C9C378-3107-445A-AA3A-CB9E2EA4A16E}" type="slidenum">
              <a:rPr lang="en-US"/>
              <a:pPr>
                <a:defRPr/>
              </a:pPr>
              <a:t>‹#›</a:t>
            </a:fld>
            <a:endParaRPr lang="en-US"/>
          </a:p>
        </p:txBody>
      </p:sp>
    </p:spTree>
    <p:extLst>
      <p:ext uri="{BB962C8B-B14F-4D97-AF65-F5344CB8AC3E}">
        <p14:creationId xmlns:p14="http://schemas.microsoft.com/office/powerpoint/2010/main" val="2790906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69A2BEF-0815-4A20-B090-64F646F9CF8D}" type="datetime1">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F8926F-175A-4459-AA6D-FF4F108CEFDC}" type="slidenum">
              <a:rPr lang="en-US"/>
              <a:pPr>
                <a:defRPr/>
              </a:pPr>
              <a:t>‹#›</a:t>
            </a:fld>
            <a:endParaRPr lang="en-US"/>
          </a:p>
        </p:txBody>
      </p:sp>
    </p:spTree>
    <p:extLst>
      <p:ext uri="{BB962C8B-B14F-4D97-AF65-F5344CB8AC3E}">
        <p14:creationId xmlns:p14="http://schemas.microsoft.com/office/powerpoint/2010/main" val="256442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EE2E8F9-F7A0-4522-B6FC-F93A709B6A1C}" type="datetime1">
              <a:rPr lang="en-US"/>
              <a:pPr>
                <a:defRPr/>
              </a:pPr>
              <a:t>12/4/2016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0A2494-8FBD-40CD-A162-426C0733F5F1}" type="slidenum">
              <a:rPr lang="en-US"/>
              <a:pPr>
                <a:defRPr/>
              </a:pPr>
              <a:t>‹#›</a:t>
            </a:fld>
            <a:endParaRPr lang="en-US"/>
          </a:p>
        </p:txBody>
      </p:sp>
    </p:spTree>
    <p:extLst>
      <p:ext uri="{BB962C8B-B14F-4D97-AF65-F5344CB8AC3E}">
        <p14:creationId xmlns:p14="http://schemas.microsoft.com/office/powerpoint/2010/main" val="326081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6A5EC75-C800-4E76-B43B-F7853DF77A5D}" type="datetime1">
              <a:rPr lang="en-US"/>
              <a:pPr>
                <a:defRPr/>
              </a:pPr>
              <a:t>12/4/2016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CA9730-2E0C-493B-952A-5F0CB212E121}" type="slidenum">
              <a:rPr lang="en-US"/>
              <a:pPr>
                <a:defRPr/>
              </a:pPr>
              <a:t>‹#›</a:t>
            </a:fld>
            <a:endParaRPr lang="en-US"/>
          </a:p>
        </p:txBody>
      </p:sp>
    </p:spTree>
    <p:extLst>
      <p:ext uri="{BB962C8B-B14F-4D97-AF65-F5344CB8AC3E}">
        <p14:creationId xmlns:p14="http://schemas.microsoft.com/office/powerpoint/2010/main" val="153113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6CD1B6-8A6C-428E-A793-E03F2D5A29E1}" type="datetime1">
              <a:rPr lang="en-US"/>
              <a:pPr>
                <a:defRPr/>
              </a:pPr>
              <a:t>12/4/2016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E122EC-4DFA-4F64-9B1C-B7AE7ED7312A}" type="slidenum">
              <a:rPr lang="en-US"/>
              <a:pPr>
                <a:defRPr/>
              </a:pPr>
              <a:t>‹#›</a:t>
            </a:fld>
            <a:endParaRPr lang="en-US"/>
          </a:p>
        </p:txBody>
      </p:sp>
    </p:spTree>
    <p:extLst>
      <p:ext uri="{BB962C8B-B14F-4D97-AF65-F5344CB8AC3E}">
        <p14:creationId xmlns:p14="http://schemas.microsoft.com/office/powerpoint/2010/main" val="120497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FC3712-A7F1-406F-AEBD-749F585F9147}" type="datetime1">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85BA83-FE04-4AD4-9B40-1EB8B27B15C8}" type="slidenum">
              <a:rPr lang="en-US"/>
              <a:pPr>
                <a:defRPr/>
              </a:pPr>
              <a:t>‹#›</a:t>
            </a:fld>
            <a:endParaRPr lang="en-US"/>
          </a:p>
        </p:txBody>
      </p:sp>
    </p:spTree>
    <p:extLst>
      <p:ext uri="{BB962C8B-B14F-4D97-AF65-F5344CB8AC3E}">
        <p14:creationId xmlns:p14="http://schemas.microsoft.com/office/powerpoint/2010/main" val="22016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73545D-190A-4F3E-A0F8-7E5EF1752299}" type="datetime1">
              <a:rPr lang="en-US"/>
              <a:pPr>
                <a:defRPr/>
              </a:pPr>
              <a:t>12/4/2016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74018B-FBB3-4487-8B4A-1432F457C14D}" type="slidenum">
              <a:rPr lang="en-US"/>
              <a:pPr>
                <a:defRPr/>
              </a:pPr>
              <a:t>‹#›</a:t>
            </a:fld>
            <a:endParaRPr lang="en-US"/>
          </a:p>
        </p:txBody>
      </p:sp>
    </p:spTree>
    <p:extLst>
      <p:ext uri="{BB962C8B-B14F-4D97-AF65-F5344CB8AC3E}">
        <p14:creationId xmlns:p14="http://schemas.microsoft.com/office/powerpoint/2010/main" val="375210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3227604-9F3B-47B2-99BE-CDB70F71D745}" type="datetime1">
              <a:rPr lang="en-US"/>
              <a:pPr>
                <a:defRPr/>
              </a:pPr>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AD88E65D-DF01-4A98-ADC1-DAA9E3C3FA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theknowledegroup.org" TargetMode="External"/><Relationship Id="rId7"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hyperlink" Target="mailto:info@theknowledgegroup.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info@theknowledgegroup.org" TargetMode="External"/><Relationship Id="rId4" Type="http://schemas.openxmlformats.org/officeDocument/2006/relationships/hyperlink" Target="https://twitter.com/know_group"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info@theknowledgegroup.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hyperlink" Target="mailto:David@McLauchlanLawGroup.com" TargetMode="External"/><Relationship Id="rId4" Type="http://schemas.openxmlformats.org/officeDocument/2006/relationships/hyperlink" Target="mailto:danny.vogel@wilsonelser.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4.gif"/></Relationships>
</file>

<file path=ppt/slides/_rels/slide4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png"/><Relationship Id="rId7" Type="http://schemas.openxmlformats.org/officeDocument/2006/relationships/image" Target="../media/image10.png"/><Relationship Id="rId2" Type="http://schemas.openxmlformats.org/officeDocument/2006/relationships/hyperlink" Target="https://mobilecle.org/"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mobilecle.org/checkout/?rid=pBj5G0" TargetMode="External"/><Relationship Id="rId9"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hyperlink" Target="http://theknowledgegroup.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theknowledgegroup.org/all-events-lis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obilecle.org/checkout/?rid=pBj5G0" TargetMode="External"/><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hyperlink" Target="https://mobilecle.org/"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hyperlink" Target="https://theknowledgegroup.org/event-homepage/?event_id=188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3"/>
          <p:cNvSpPr txBox="1">
            <a:spLocks noChangeArrowheads="1"/>
          </p:cNvSpPr>
          <p:nvPr/>
        </p:nvSpPr>
        <p:spPr bwMode="auto">
          <a:xfrm>
            <a:off x="4114800" y="2909887"/>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PH" sz="1200" b="1" dirty="0">
                <a:solidFill>
                  <a:srgbClr val="00B0F0"/>
                </a:solidFill>
              </a:rPr>
              <a:t>           Speaker Firms and Organization:</a:t>
            </a:r>
          </a:p>
        </p:txBody>
      </p:sp>
      <p:sp>
        <p:nvSpPr>
          <p:cNvPr id="15" name="TextBox 12"/>
          <p:cNvSpPr txBox="1">
            <a:spLocks noChangeArrowheads="1"/>
          </p:cNvSpPr>
          <p:nvPr/>
        </p:nvSpPr>
        <p:spPr bwMode="auto">
          <a:xfrm>
            <a:off x="5594350" y="3657600"/>
            <a:ext cx="28788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b="1" dirty="0"/>
              <a:t>The </a:t>
            </a:r>
            <a:r>
              <a:rPr lang="en-US" sz="1100" b="1" dirty="0" err="1"/>
              <a:t>McLauchlan</a:t>
            </a:r>
            <a:r>
              <a:rPr lang="en-US" sz="1100" b="1" dirty="0"/>
              <a:t> Law Group, LLC</a:t>
            </a:r>
            <a:r>
              <a:rPr lang="en-US" sz="1100" dirty="0"/>
              <a:t/>
            </a:r>
            <a:br>
              <a:rPr lang="en-US" sz="1100" dirty="0"/>
            </a:br>
            <a:r>
              <a:rPr lang="en-US" sz="1100" dirty="0"/>
              <a:t>David C. </a:t>
            </a:r>
            <a:r>
              <a:rPr lang="en-US" sz="1100" dirty="0" err="1"/>
              <a:t>McLauchlan</a:t>
            </a:r>
            <a:r>
              <a:rPr lang="en-US" sz="1100" dirty="0"/>
              <a:t/>
            </a:r>
            <a:br>
              <a:rPr lang="en-US" sz="1100" dirty="0"/>
            </a:br>
            <a:r>
              <a:rPr lang="en-US" sz="1100" i="1" dirty="0"/>
              <a:t>Managing Partner</a:t>
            </a:r>
            <a:endParaRPr lang="en-PH" sz="1100" i="1" dirty="0"/>
          </a:p>
        </p:txBody>
      </p:sp>
      <p:cxnSp>
        <p:nvCxnSpPr>
          <p:cNvPr id="16" name="Straight Connector 15"/>
          <p:cNvCxnSpPr/>
          <p:nvPr/>
        </p:nvCxnSpPr>
        <p:spPr>
          <a:xfrm rot="5400000">
            <a:off x="461168" y="4860131"/>
            <a:ext cx="3505200" cy="1587"/>
          </a:xfrm>
          <a:prstGeom prst="line">
            <a:avLst/>
          </a:prstGeom>
          <a:ln>
            <a:solidFill>
              <a:schemeClr val="tx1"/>
            </a:solidFill>
          </a:ln>
          <a:effectLst>
            <a:outerShdw blurRad="50800" dist="38100" algn="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7" name="TextBox 11"/>
          <p:cNvSpPr txBox="1">
            <a:spLocks noChangeArrowheads="1"/>
          </p:cNvSpPr>
          <p:nvPr/>
        </p:nvSpPr>
        <p:spPr bwMode="auto">
          <a:xfrm>
            <a:off x="2362200" y="5040868"/>
            <a:ext cx="6464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i="1" dirty="0"/>
              <a:t>Thank you for logging into today’s event. Please note we are in standby mode. All Microphones will be muted until the event starts. We will be back with speaker instructions @ 09:55am. Any Questions? Please email: </a:t>
            </a:r>
            <a:r>
              <a:rPr lang="en-US" sz="900" i="1" dirty="0">
                <a:hlinkClick r:id="rId3"/>
              </a:rPr>
              <a:t>info@theknowledegroup.org</a:t>
            </a:r>
            <a:r>
              <a:rPr lang="en-US" sz="900" i="1" dirty="0"/>
              <a:t> </a:t>
            </a:r>
            <a:endParaRPr lang="en-US" sz="900" dirty="0"/>
          </a:p>
        </p:txBody>
      </p:sp>
      <p:sp>
        <p:nvSpPr>
          <p:cNvPr id="18" name="TextBox 11"/>
          <p:cNvSpPr txBox="1">
            <a:spLocks noChangeArrowheads="1"/>
          </p:cNvSpPr>
          <p:nvPr/>
        </p:nvSpPr>
        <p:spPr bwMode="auto">
          <a:xfrm>
            <a:off x="2362200" y="5486400"/>
            <a:ext cx="70104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PH" sz="800" b="1" i="1" dirty="0"/>
              <a:t>Group Registration Policy</a:t>
            </a:r>
          </a:p>
          <a:p>
            <a:pPr eaLnBrk="1" hangingPunct="1"/>
            <a:endParaRPr lang="en-PH" sz="800" i="1" dirty="0"/>
          </a:p>
          <a:p>
            <a:pPr eaLnBrk="1" hangingPunct="1"/>
            <a:r>
              <a:rPr lang="en-PH" sz="800" i="1" dirty="0"/>
              <a:t>Please note ALL participants must be registered or they will not be able to access the event. </a:t>
            </a:r>
          </a:p>
          <a:p>
            <a:pPr eaLnBrk="1" hangingPunct="1"/>
            <a:r>
              <a:rPr lang="en-PH" sz="800" i="1" dirty="0"/>
              <a:t>If you have more than one person from your company attending, you must fill out the group registration form.</a:t>
            </a:r>
          </a:p>
          <a:p>
            <a:pPr eaLnBrk="1" hangingPunct="1"/>
            <a:r>
              <a:rPr lang="en-PH" sz="800" i="1" dirty="0"/>
              <a:t> </a:t>
            </a:r>
          </a:p>
          <a:p>
            <a:pPr eaLnBrk="1" hangingPunct="1"/>
            <a:r>
              <a:rPr lang="en-PH" sz="800" i="1" dirty="0"/>
              <a:t>We reserve the right to disconnect any unauthorized users from this event and to deny violators admission to future events.</a:t>
            </a:r>
          </a:p>
          <a:p>
            <a:pPr eaLnBrk="1" hangingPunct="1"/>
            <a:endParaRPr lang="en-PH" sz="800" i="1" dirty="0"/>
          </a:p>
          <a:p>
            <a:pPr eaLnBrk="1" hangingPunct="1"/>
            <a:r>
              <a:rPr lang="en-PH" sz="800" i="1" dirty="0"/>
              <a:t>To obtain a group registration please send a note to </a:t>
            </a:r>
            <a:r>
              <a:rPr lang="en-PH" sz="800" i="1" dirty="0">
                <a:hlinkClick r:id="rId4"/>
              </a:rPr>
              <a:t>info@theknowledgegroup.org</a:t>
            </a:r>
            <a:r>
              <a:rPr lang="en-PH" sz="800" i="1" dirty="0"/>
              <a:t> or call 646.202.9344</a:t>
            </a:r>
            <a:r>
              <a:rPr lang="en-PH" sz="900" i="1" dirty="0"/>
              <a:t>.</a:t>
            </a:r>
          </a:p>
        </p:txBody>
      </p:sp>
      <p:sp>
        <p:nvSpPr>
          <p:cNvPr id="19" name="TextBox 3"/>
          <p:cNvSpPr txBox="1">
            <a:spLocks noChangeArrowheads="1"/>
          </p:cNvSpPr>
          <p:nvPr/>
        </p:nvSpPr>
        <p:spPr bwMode="auto">
          <a:xfrm>
            <a:off x="126762" y="3048000"/>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sz="1200" b="1">
                <a:solidFill>
                  <a:srgbClr val="00B0F0"/>
                </a:solidFill>
              </a:rPr>
              <a:t>Presented By:</a:t>
            </a:r>
          </a:p>
        </p:txBody>
      </p:sp>
      <p:sp>
        <p:nvSpPr>
          <p:cNvPr id="20" name="TextBox 18"/>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21" name="Slide Number Placeholder 9"/>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77812A-DAA7-419D-B0D1-32D94D711900}" type="slidenum">
              <a:rPr lang="en-US" smtClean="0">
                <a:latin typeface="Calibri" pitchFamily="34" charset="0"/>
              </a:rPr>
              <a:pPr eaLnBrk="1" hangingPunct="1"/>
              <a:t>1</a:t>
            </a:fld>
            <a:endParaRPr lang="en-US">
              <a:latin typeface="Calibri" pitchFamily="34" charset="0"/>
            </a:endParaRPr>
          </a:p>
        </p:txBody>
      </p:sp>
      <p:sp>
        <p:nvSpPr>
          <p:cNvPr id="22" name="TextBox 3"/>
          <p:cNvSpPr txBox="1">
            <a:spLocks noChangeArrowheads="1"/>
          </p:cNvSpPr>
          <p:nvPr/>
        </p:nvSpPr>
        <p:spPr bwMode="auto">
          <a:xfrm>
            <a:off x="126762" y="3776886"/>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sz="1200" b="1" dirty="0">
                <a:solidFill>
                  <a:srgbClr val="00B0F0"/>
                </a:solidFill>
              </a:rPr>
              <a:t>Partner Firms:</a:t>
            </a:r>
          </a:p>
        </p:txBody>
      </p:sp>
      <p:sp>
        <p:nvSpPr>
          <p:cNvPr id="25" name="TextBox 24"/>
          <p:cNvSpPr txBox="1">
            <a:spLocks noChangeArrowheads="1"/>
          </p:cNvSpPr>
          <p:nvPr/>
        </p:nvSpPr>
        <p:spPr bwMode="auto">
          <a:xfrm>
            <a:off x="2971233" y="3667036"/>
            <a:ext cx="28788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da-DK" sz="1100" b="1" dirty="0"/>
              <a:t>Wilson Elser</a:t>
            </a:r>
            <a:r>
              <a:rPr lang="da-DK" sz="1100" dirty="0"/>
              <a:t/>
            </a:r>
            <a:br>
              <a:rPr lang="da-DK" sz="1100" dirty="0"/>
            </a:br>
            <a:r>
              <a:rPr lang="da-DK" sz="1100" dirty="0"/>
              <a:t>Danny Vogel</a:t>
            </a:r>
            <a:br>
              <a:rPr lang="da-DK" sz="1100" dirty="0"/>
            </a:br>
            <a:r>
              <a:rPr lang="da-DK" sz="1100" i="1" dirty="0"/>
              <a:t>Attorney</a:t>
            </a:r>
            <a:endParaRPr lang="en-PH" sz="1100" i="1" dirty="0"/>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0200" y="4196234"/>
            <a:ext cx="1825600" cy="28296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79411" y="4801104"/>
            <a:ext cx="1458913" cy="53979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The Knowledge Grou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352100"/>
            <a:ext cx="2065336" cy="424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a:solidFill>
                  <a:srgbClr val="00B0F0"/>
                </a:solidFill>
              </a:rPr>
              <a:t>Introduction</a:t>
            </a:r>
            <a:endParaRPr lang="en-US" b="1" u="sng">
              <a:solidFill>
                <a:srgbClr val="00B0F0"/>
              </a:solidFill>
            </a:endParaRPr>
          </a:p>
        </p:txBody>
      </p:sp>
      <p:sp>
        <p:nvSpPr>
          <p:cNvPr id="11267" name="Rectangle 15"/>
          <p:cNvSpPr>
            <a:spLocks noChangeArrowheads="1"/>
          </p:cNvSpPr>
          <p:nvPr/>
        </p:nvSpPr>
        <p:spPr bwMode="auto">
          <a:xfrm>
            <a:off x="304800" y="2590800"/>
            <a:ext cx="8534400" cy="282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pPr>
            <a:r>
              <a:rPr lang="en-US" sz="1200" dirty="0"/>
              <a:t>Danny Vogel is an associate in Wilson </a:t>
            </a:r>
            <a:r>
              <a:rPr lang="en-US" sz="1200" dirty="0" err="1"/>
              <a:t>Elser’s</a:t>
            </a:r>
            <a:r>
              <a:rPr lang="en-US" sz="1200" dirty="0"/>
              <a:t> White Plains office. He focuses his practice on product liability, general liability and insurance coverage matters. He primarily handles litigation matters and is experienced in all phases of discovery, motion practice and depositions. Fluent in several languages, Danny represents manufacturers of all sizes headquartered in the United States and abroad. He has handled cases involving a variety of products, including table saws, circular saws, boats, industrial appliances and forklifts, and cases involving alleged security guard negligence and slip and falls. The cases he handles alternate between state and federal court and are not limited to New York State. Other projects include reviewing and revising various agreements and contracts and conducting 50-state surveys on various legal issues. In addition, Danny has drafted multiple articles analyzing the emergence of drones and the legal issues that surround them. He earned a </a:t>
            </a:r>
            <a:r>
              <a:rPr lang="en-US" sz="1200" dirty="0" err="1"/>
              <a:t>Licenciatura</a:t>
            </a:r>
            <a:r>
              <a:rPr lang="en-US" sz="1200" dirty="0"/>
              <a:t> and Master </a:t>
            </a:r>
            <a:r>
              <a:rPr lang="en-US" sz="1200" dirty="0" err="1"/>
              <a:t>en</a:t>
            </a:r>
            <a:r>
              <a:rPr lang="en-US" sz="1200" dirty="0"/>
              <a:t> Derecho, (J.D. equivalent degree) from </a:t>
            </a:r>
            <a:r>
              <a:rPr lang="en-US" sz="1200" dirty="0" err="1"/>
              <a:t>Esade</a:t>
            </a:r>
            <a:r>
              <a:rPr lang="en-US" sz="1200" dirty="0"/>
              <a:t>, </a:t>
            </a:r>
            <a:r>
              <a:rPr lang="en-US" sz="1200" dirty="0" err="1"/>
              <a:t>Facultad</a:t>
            </a:r>
            <a:r>
              <a:rPr lang="en-US" sz="1200" dirty="0"/>
              <a:t> de Derecho in Spain and his LL.M. from Fordham University School of Law in New York.</a:t>
            </a:r>
            <a:endParaRPr lang="en-PH" sz="1200" dirty="0"/>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10</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a:solidFill>
                  <a:srgbClr val="00B0F0"/>
                </a:solidFill>
              </a:rPr>
              <a:t>Introduction</a:t>
            </a:r>
            <a:endParaRPr lang="en-US" b="1" u="sng">
              <a:solidFill>
                <a:srgbClr val="00B0F0"/>
              </a:solidFill>
            </a:endParaRPr>
          </a:p>
        </p:txBody>
      </p:sp>
      <p:sp>
        <p:nvSpPr>
          <p:cNvPr id="15363" name="Rectangle 15"/>
          <p:cNvSpPr>
            <a:spLocks noChangeArrowheads="1"/>
          </p:cNvSpPr>
          <p:nvPr/>
        </p:nvSpPr>
        <p:spPr bwMode="auto">
          <a:xfrm>
            <a:off x="304800" y="2590800"/>
            <a:ext cx="8534400" cy="338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pPr>
            <a:r>
              <a:rPr lang="en-US" sz="1200" dirty="0"/>
              <a:t>Mr. </a:t>
            </a:r>
            <a:r>
              <a:rPr lang="en-US" sz="1200" dirty="0" err="1"/>
              <a:t>McLauchlan</a:t>
            </a:r>
            <a:r>
              <a:rPr lang="en-US" sz="1200" dirty="0"/>
              <a:t> is a highly respected business advisor, litigator and trial lawyer. He has practiced law for over 30 years and concentrates his practice in business counseling and in resolving complex business disputes through mediation, arbitration and when necessary through business litigation. David has counseled all manner of businesses both large and small and successfully resolved matters involving insurance, reinsurance, construction law, intellectual property, mergers and acquisitions, unfair business practices, aviation law, product liability, property damage and claims related to asbestos containing products and environmental coverage issues. He has mediated, arbitrated and tried cases across the United States including trying cases before State and Federal Courts and in private arbitrations serving as lead trial counsel and Appellate counsel. Throughout his career he has successfully managed large litigation teams and served as a mentor and leader to numerous young litigators who are now successful partners, managing partners, and corporate law department executives. His litigation expertise and professional regard has been recognized by the Leading Lawyers Network, Illinois Super Lawyers, Best Lawyers in America and he is AV peer rated by Martindale Hubbell. He is a Fellow of the Litigation Counsel of America and a Fellow of the American Academy of Alternative Dispute Resolution.</a:t>
            </a:r>
            <a:endParaRPr lang="en-PH" sz="1200" dirty="0"/>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11</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Disclaimer</a:t>
            </a:r>
            <a:endParaRPr lang="en-US" b="1" u="sng" dirty="0">
              <a:solidFill>
                <a:srgbClr val="00B0F0"/>
              </a:solidFill>
            </a:endParaRPr>
          </a:p>
        </p:txBody>
      </p:sp>
      <p:sp>
        <p:nvSpPr>
          <p:cNvPr id="11267" name="Rectangle 15"/>
          <p:cNvSpPr>
            <a:spLocks noChangeArrowheads="1"/>
          </p:cNvSpPr>
          <p:nvPr/>
        </p:nvSpPr>
        <p:spPr bwMode="auto">
          <a:xfrm>
            <a:off x="304800" y="2590800"/>
            <a:ext cx="853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algn="just">
              <a:spcBef>
                <a:spcPts val="0"/>
              </a:spcBef>
              <a:spcAft>
                <a:spcPts val="0"/>
              </a:spcAft>
            </a:pPr>
            <a:r>
              <a:rPr lang="en-US" sz="1400" dirty="0">
                <a:solidFill>
                  <a:srgbClr val="1F497D"/>
                </a:solidFill>
                <a:ea typeface="Calibri" panose="020F0502020204030204" pitchFamily="34" charset="0"/>
              </a:rPr>
              <a:t>“The opinions expressed herein are those of the author and may not reflect the opinions of Wilson </a:t>
            </a:r>
            <a:r>
              <a:rPr lang="en-US" sz="1400" dirty="0" err="1">
                <a:solidFill>
                  <a:srgbClr val="1F497D"/>
                </a:solidFill>
                <a:ea typeface="Calibri" panose="020F0502020204030204" pitchFamily="34" charset="0"/>
              </a:rPr>
              <a:t>Elser</a:t>
            </a:r>
            <a:r>
              <a:rPr lang="en-US" sz="1400" dirty="0">
                <a:solidFill>
                  <a:srgbClr val="1F497D"/>
                </a:solidFill>
                <a:ea typeface="Calibri" panose="020F0502020204030204" pitchFamily="34" charset="0"/>
              </a:rPr>
              <a:t>.  Information about legal issues and legal developments is intended for informational purposes only and does not constitute legal advice.”</a:t>
            </a:r>
            <a:endParaRPr lang="en-US" sz="1400" dirty="0">
              <a:effectLst/>
              <a:ea typeface="Calibri" panose="020F0502020204030204" pitchFamily="34" charset="0"/>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12</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153389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96733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sz="2400" b="1" u="sng" dirty="0">
                <a:solidFill>
                  <a:srgbClr val="00B0F0"/>
                </a:solidFill>
              </a:rPr>
              <a:t>Drones: Potential Product Liability Exposure</a:t>
            </a:r>
            <a:endParaRPr lang="en-US" sz="2400" b="1" u="sng" dirty="0">
              <a:solidFill>
                <a:srgbClr val="00B0F0"/>
              </a:solidFill>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13</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832633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Key Aspects of Drones</a:t>
            </a:r>
            <a:endParaRPr lang="en-US" b="1" u="sng" dirty="0">
              <a:solidFill>
                <a:srgbClr val="00B0F0"/>
              </a:solidFill>
            </a:endParaRPr>
          </a:p>
        </p:txBody>
      </p:sp>
      <p:sp>
        <p:nvSpPr>
          <p:cNvPr id="11267" name="Rectangle 15"/>
          <p:cNvSpPr>
            <a:spLocks noChangeArrowheads="1"/>
          </p:cNvSpPr>
          <p:nvPr/>
        </p:nvSpPr>
        <p:spPr bwMode="auto">
          <a:xfrm>
            <a:off x="304800" y="2590800"/>
            <a:ext cx="8534400" cy="23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eaLnBrk="0" hangingPunct="0">
              <a:spcBef>
                <a:spcPct val="20000"/>
              </a:spcBef>
              <a:buFontTx/>
              <a:buChar char="•"/>
            </a:pPr>
            <a:r>
              <a:rPr lang="en-US" altLang="en-US" sz="1400" kern="0" dirty="0">
                <a:latin typeface="Arial"/>
                <a:cs typeface="+mn-cs"/>
              </a:rPr>
              <a:t>Drones come in a variety of shapes and sizes: e.g., miniature, consumer and military size.</a:t>
            </a:r>
          </a:p>
          <a:p>
            <a:pPr marL="342900" lvl="0" indent="-342900" algn="just" eaLnBrk="0" hangingPunct="0">
              <a:spcBef>
                <a:spcPct val="20000"/>
              </a:spcBef>
              <a:buFontTx/>
              <a:buChar char="•"/>
            </a:pPr>
            <a:r>
              <a:rPr lang="en-US" altLang="en-US" sz="1400" kern="0" dirty="0">
                <a:latin typeface="Arial"/>
                <a:cs typeface="+mn-cs"/>
              </a:rPr>
              <a:t>Focusing on drones that weigh less than 55 pounds.</a:t>
            </a:r>
          </a:p>
          <a:p>
            <a:pPr marL="342900" lvl="0" indent="-342900" algn="just" eaLnBrk="0" hangingPunct="0">
              <a:spcBef>
                <a:spcPct val="20000"/>
              </a:spcBef>
              <a:buFontTx/>
              <a:buChar char="•"/>
            </a:pPr>
            <a:r>
              <a:rPr lang="en-US" altLang="en-US" sz="1400" kern="0" dirty="0">
                <a:latin typeface="Arial"/>
                <a:cs typeface="+mn-cs"/>
              </a:rPr>
              <a:t>Wide variety of uses and applications.</a:t>
            </a:r>
          </a:p>
          <a:p>
            <a:pPr marL="342900" lvl="0" indent="-342900" algn="just" eaLnBrk="0" hangingPunct="0">
              <a:spcBef>
                <a:spcPct val="20000"/>
              </a:spcBef>
              <a:buFontTx/>
              <a:buChar char="•"/>
            </a:pPr>
            <a:r>
              <a:rPr lang="en-US" altLang="en-US" sz="1400" kern="0" dirty="0">
                <a:latin typeface="Arial"/>
                <a:cs typeface="+mn-cs"/>
              </a:rPr>
              <a:t>1.6 million drones sold in the U.S. in 2015; 1.9 million expected in 2016.</a:t>
            </a:r>
          </a:p>
          <a:p>
            <a:pPr marL="342900" lvl="0" indent="-342900" algn="just" eaLnBrk="0" hangingPunct="0">
              <a:spcBef>
                <a:spcPct val="20000"/>
              </a:spcBef>
              <a:buFontTx/>
              <a:buChar char="•"/>
            </a:pPr>
            <a:r>
              <a:rPr lang="en-US" altLang="en-US" sz="1400" kern="0" dirty="0">
                <a:latin typeface="Arial"/>
                <a:cs typeface="+mn-cs"/>
              </a:rPr>
              <a:t>Increase in reports of unauthorized and potential unsafe operations: </a:t>
            </a:r>
          </a:p>
          <a:p>
            <a:pPr marL="742950" lvl="1" indent="-285750" algn="just" eaLnBrk="0" hangingPunct="0">
              <a:spcBef>
                <a:spcPct val="20000"/>
              </a:spcBef>
              <a:buFontTx/>
              <a:buChar char="–"/>
            </a:pPr>
            <a:r>
              <a:rPr lang="en-US" altLang="en-US" sz="1400" kern="0" dirty="0">
                <a:latin typeface="Arial"/>
              </a:rPr>
              <a:t>1,133 incidents in 2015</a:t>
            </a:r>
          </a:p>
          <a:p>
            <a:pPr marL="742950" lvl="1" indent="-285750" algn="just" eaLnBrk="0" hangingPunct="0">
              <a:spcBef>
                <a:spcPct val="20000"/>
              </a:spcBef>
              <a:buFontTx/>
              <a:buChar char="–"/>
            </a:pPr>
            <a:r>
              <a:rPr lang="en-US" altLang="en-US" sz="1400" kern="0" dirty="0">
                <a:latin typeface="Arial"/>
              </a:rPr>
              <a:t>238 incidents in 2014</a:t>
            </a:r>
          </a:p>
          <a:p>
            <a:pPr marL="342900" lvl="0" indent="-342900" algn="just" eaLnBrk="0" hangingPunct="0">
              <a:spcBef>
                <a:spcPct val="20000"/>
              </a:spcBef>
              <a:buFontTx/>
              <a:buChar char="•"/>
            </a:pPr>
            <a:endParaRPr lang="en-US" altLang="en-US" sz="1400" kern="0" dirty="0">
              <a:latin typeface="Arial"/>
              <a:cs typeface="+mn-cs"/>
            </a:endParaRPr>
          </a:p>
          <a:p>
            <a:pPr marL="342900" lvl="0" indent="-342900" algn="just" eaLnBrk="0" hangingPunct="0">
              <a:spcBef>
                <a:spcPct val="20000"/>
              </a:spcBef>
              <a:buFontTx/>
              <a:buChar char="•"/>
            </a:pPr>
            <a:endParaRPr lang="en-US" altLang="en-US" sz="1400" kern="0" dirty="0">
              <a:latin typeface="Arial"/>
              <a:cs typeface="+mn-cs"/>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14</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53731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u="sng" dirty="0">
                <a:solidFill>
                  <a:srgbClr val="00B0F0"/>
                </a:solidFill>
              </a:rPr>
              <a:t>Key Aspects of Drones (2)</a:t>
            </a:r>
          </a:p>
        </p:txBody>
      </p:sp>
      <p:sp>
        <p:nvSpPr>
          <p:cNvPr id="11267" name="Rectangle 15"/>
          <p:cNvSpPr>
            <a:spLocks noChangeArrowheads="1"/>
          </p:cNvSpPr>
          <p:nvPr/>
        </p:nvSpPr>
        <p:spPr bwMode="auto">
          <a:xfrm>
            <a:off x="304800" y="2590800"/>
            <a:ext cx="85344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algn="just" eaLnBrk="0" hangingPunct="0">
              <a:spcBef>
                <a:spcPct val="20000"/>
              </a:spcBef>
              <a:buFontTx/>
              <a:buChar char="•"/>
            </a:pPr>
            <a:r>
              <a:rPr lang="en-US" altLang="en-US" sz="1400" kern="0" dirty="0">
                <a:latin typeface="Arial"/>
                <a:cs typeface="+mn-cs"/>
              </a:rPr>
              <a:t>Component parts:</a:t>
            </a:r>
          </a:p>
          <a:p>
            <a:pPr marL="742950" lvl="1" indent="-285750" algn="just" eaLnBrk="0" hangingPunct="0">
              <a:spcBef>
                <a:spcPct val="20000"/>
              </a:spcBef>
              <a:buFontTx/>
              <a:buChar char="–"/>
            </a:pPr>
            <a:r>
              <a:rPr lang="en-US" altLang="en-US" sz="1400" kern="0" dirty="0">
                <a:latin typeface="Arial"/>
              </a:rPr>
              <a:t>Frame</a:t>
            </a:r>
          </a:p>
          <a:p>
            <a:pPr marL="742950" lvl="1" indent="-285750" algn="just" eaLnBrk="0" hangingPunct="0">
              <a:spcBef>
                <a:spcPct val="20000"/>
              </a:spcBef>
              <a:buFontTx/>
              <a:buChar char="–"/>
            </a:pPr>
            <a:r>
              <a:rPr lang="en-US" altLang="en-US" sz="1400" kern="0" dirty="0">
                <a:latin typeface="Arial"/>
              </a:rPr>
              <a:t>Transmitters and receivers</a:t>
            </a:r>
          </a:p>
          <a:p>
            <a:pPr marL="742950" lvl="1" indent="-285750" algn="just" eaLnBrk="0" hangingPunct="0">
              <a:spcBef>
                <a:spcPct val="20000"/>
              </a:spcBef>
              <a:buFontTx/>
              <a:buChar char="–"/>
            </a:pPr>
            <a:r>
              <a:rPr lang="en-US" altLang="en-US" sz="1400" kern="0" dirty="0">
                <a:latin typeface="Arial"/>
              </a:rPr>
              <a:t>Onboard computer</a:t>
            </a:r>
          </a:p>
          <a:p>
            <a:pPr marL="742950" lvl="1" indent="-285750" algn="just" eaLnBrk="0" hangingPunct="0">
              <a:spcBef>
                <a:spcPct val="20000"/>
              </a:spcBef>
              <a:buFontTx/>
              <a:buChar char="–"/>
            </a:pPr>
            <a:r>
              <a:rPr lang="en-US" altLang="en-US" sz="1400" kern="0" dirty="0">
                <a:latin typeface="Arial"/>
              </a:rPr>
              <a:t>Motor(s)</a:t>
            </a:r>
          </a:p>
          <a:p>
            <a:pPr marL="742950" lvl="1" indent="-285750" algn="just" eaLnBrk="0" hangingPunct="0">
              <a:spcBef>
                <a:spcPct val="20000"/>
              </a:spcBef>
              <a:buFontTx/>
              <a:buChar char="–"/>
            </a:pPr>
            <a:r>
              <a:rPr lang="en-US" altLang="en-US" sz="1400" kern="0" dirty="0">
                <a:latin typeface="Arial"/>
              </a:rPr>
              <a:t>Batteries</a:t>
            </a:r>
          </a:p>
          <a:p>
            <a:pPr marL="742950" lvl="1" indent="-285750" algn="just" eaLnBrk="0" hangingPunct="0">
              <a:spcBef>
                <a:spcPct val="20000"/>
              </a:spcBef>
              <a:buFontTx/>
              <a:buChar char="–"/>
            </a:pPr>
            <a:r>
              <a:rPr lang="en-US" altLang="en-US" sz="1400" kern="0" dirty="0">
                <a:latin typeface="Arial"/>
              </a:rPr>
              <a:t>Propellers</a:t>
            </a:r>
          </a:p>
          <a:p>
            <a:pPr marL="742950" lvl="1" indent="-285750" algn="just" eaLnBrk="0" hangingPunct="0">
              <a:spcBef>
                <a:spcPct val="20000"/>
              </a:spcBef>
              <a:buFontTx/>
              <a:buChar char="–"/>
            </a:pPr>
            <a:r>
              <a:rPr lang="en-US" altLang="en-US" sz="1400" kern="0" dirty="0">
                <a:latin typeface="Arial"/>
              </a:rPr>
              <a:t>Flight controller/remote</a:t>
            </a:r>
          </a:p>
          <a:p>
            <a:pPr marL="742950" lvl="1" indent="-285750" algn="just" eaLnBrk="0" hangingPunct="0">
              <a:spcBef>
                <a:spcPct val="20000"/>
              </a:spcBef>
              <a:buFontTx/>
              <a:buChar char="–"/>
            </a:pPr>
            <a:r>
              <a:rPr lang="en-US" altLang="en-US" sz="1400" kern="0" dirty="0">
                <a:latin typeface="Arial"/>
              </a:rPr>
              <a:t>Camera</a:t>
            </a:r>
          </a:p>
          <a:p>
            <a:pPr marL="742950" lvl="1" indent="-285750" algn="just" eaLnBrk="0" hangingPunct="0">
              <a:spcBef>
                <a:spcPct val="20000"/>
              </a:spcBef>
              <a:buFontTx/>
              <a:buChar char="–"/>
            </a:pPr>
            <a:endParaRPr lang="en-US" altLang="en-US" sz="1400" kern="0" dirty="0">
              <a:latin typeface="Arial"/>
            </a:endParaRPr>
          </a:p>
          <a:p>
            <a:pPr marL="742950" lvl="1" indent="-285750" algn="just" eaLnBrk="0" hangingPunct="0">
              <a:spcBef>
                <a:spcPct val="20000"/>
              </a:spcBef>
              <a:buFontTx/>
              <a:buChar char="–"/>
            </a:pPr>
            <a:endParaRPr lang="en-US" altLang="en-US" sz="1400" kern="0" dirty="0">
              <a:latin typeface="Arial"/>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15</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0"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688" y="2746450"/>
            <a:ext cx="40671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22390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Uses and Applications</a:t>
            </a:r>
            <a:endParaRPr lang="en-US" b="1" u="sng" dirty="0">
              <a:solidFill>
                <a:srgbClr val="00B0F0"/>
              </a:solidFill>
            </a:endParaRPr>
          </a:p>
        </p:txBody>
      </p:sp>
      <p:sp>
        <p:nvSpPr>
          <p:cNvPr id="11267" name="Rectangle 15"/>
          <p:cNvSpPr>
            <a:spLocks noChangeArrowheads="1"/>
          </p:cNvSpPr>
          <p:nvPr/>
        </p:nvSpPr>
        <p:spPr bwMode="auto">
          <a:xfrm>
            <a:off x="304800" y="2590800"/>
            <a:ext cx="8534400" cy="315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algn="just" eaLnBrk="0" hangingPunct="0">
              <a:spcBef>
                <a:spcPct val="20000"/>
              </a:spcBef>
              <a:buFontTx/>
              <a:buChar char="•"/>
            </a:pPr>
            <a:r>
              <a:rPr lang="en-US" altLang="en-US" sz="1400" kern="0" dirty="0">
                <a:latin typeface="Arial"/>
                <a:cs typeface="+mn-cs"/>
              </a:rPr>
              <a:t>Law enforcement: </a:t>
            </a:r>
          </a:p>
          <a:p>
            <a:pPr marL="742950" lvl="1" indent="-285750" algn="just" eaLnBrk="0" hangingPunct="0">
              <a:spcBef>
                <a:spcPct val="20000"/>
              </a:spcBef>
              <a:buFontTx/>
              <a:buChar char="–"/>
            </a:pPr>
            <a:r>
              <a:rPr lang="en-US" altLang="en-US" sz="1400" kern="0" dirty="0">
                <a:latin typeface="Arial"/>
              </a:rPr>
              <a:t>surveillance, search and rescue, public safety</a:t>
            </a:r>
          </a:p>
          <a:p>
            <a:pPr marL="342900" lvl="0" indent="-342900" algn="just" eaLnBrk="0" hangingPunct="0">
              <a:spcBef>
                <a:spcPct val="20000"/>
              </a:spcBef>
              <a:buFontTx/>
              <a:buChar char="•"/>
            </a:pPr>
            <a:r>
              <a:rPr lang="en-US" altLang="en-US" sz="1400" kern="0" dirty="0">
                <a:latin typeface="Arial"/>
                <a:cs typeface="+mn-cs"/>
              </a:rPr>
              <a:t>Construction: </a:t>
            </a:r>
          </a:p>
          <a:p>
            <a:pPr marL="742950" lvl="1" indent="-285750" algn="just" eaLnBrk="0" hangingPunct="0">
              <a:spcBef>
                <a:spcPct val="20000"/>
              </a:spcBef>
              <a:buFontTx/>
              <a:buChar char="–"/>
            </a:pPr>
            <a:r>
              <a:rPr lang="en-US" altLang="en-US" sz="1400" kern="0" dirty="0">
                <a:latin typeface="Arial"/>
              </a:rPr>
              <a:t>Site mapping, progress monitoring, surveying. </a:t>
            </a:r>
          </a:p>
          <a:p>
            <a:pPr marL="342900" lvl="0" indent="-342900" algn="just" eaLnBrk="0" hangingPunct="0">
              <a:spcBef>
                <a:spcPct val="20000"/>
              </a:spcBef>
              <a:buFontTx/>
              <a:buChar char="•"/>
            </a:pPr>
            <a:r>
              <a:rPr lang="en-US" altLang="en-US" sz="1400" kern="0" dirty="0">
                <a:latin typeface="Arial"/>
                <a:cs typeface="+mn-cs"/>
              </a:rPr>
              <a:t>Distribution:</a:t>
            </a:r>
          </a:p>
          <a:p>
            <a:pPr marL="742950" lvl="1" indent="-285750" algn="just" eaLnBrk="0" hangingPunct="0">
              <a:spcBef>
                <a:spcPct val="20000"/>
              </a:spcBef>
              <a:buFontTx/>
              <a:buChar char="–"/>
            </a:pPr>
            <a:r>
              <a:rPr lang="en-US" altLang="en-US" sz="1400" kern="0" dirty="0">
                <a:latin typeface="Arial"/>
              </a:rPr>
              <a:t>Shipping and delivery</a:t>
            </a:r>
          </a:p>
          <a:p>
            <a:pPr marL="342900" lvl="0" indent="-342900" algn="just" eaLnBrk="0" hangingPunct="0">
              <a:spcBef>
                <a:spcPct val="20000"/>
              </a:spcBef>
              <a:buFontTx/>
              <a:buChar char="•"/>
            </a:pPr>
            <a:r>
              <a:rPr lang="en-US" altLang="en-US" sz="1400" kern="0" dirty="0">
                <a:latin typeface="Arial"/>
                <a:cs typeface="+mn-cs"/>
              </a:rPr>
              <a:t>Media:</a:t>
            </a:r>
          </a:p>
          <a:p>
            <a:pPr marL="742950" lvl="1" indent="-285750" algn="just" eaLnBrk="0" hangingPunct="0">
              <a:spcBef>
                <a:spcPct val="20000"/>
              </a:spcBef>
              <a:buFontTx/>
              <a:buChar char="–"/>
            </a:pPr>
            <a:r>
              <a:rPr lang="en-US" altLang="en-US" sz="1400" kern="0" dirty="0">
                <a:latin typeface="Arial"/>
              </a:rPr>
              <a:t>News reporting, photography, videography</a:t>
            </a:r>
          </a:p>
          <a:p>
            <a:pPr marL="342900" lvl="0" indent="-342900" algn="just" eaLnBrk="0" hangingPunct="0">
              <a:spcBef>
                <a:spcPct val="20000"/>
              </a:spcBef>
              <a:buFontTx/>
              <a:buChar char="•"/>
            </a:pPr>
            <a:r>
              <a:rPr lang="en-US" altLang="en-US" sz="1400" kern="0" dirty="0">
                <a:latin typeface="Arial"/>
                <a:cs typeface="+mn-cs"/>
              </a:rPr>
              <a:t>Agriculture:</a:t>
            </a:r>
          </a:p>
          <a:p>
            <a:pPr marL="742950" lvl="1" indent="-285750" algn="just" eaLnBrk="0" hangingPunct="0">
              <a:spcBef>
                <a:spcPct val="20000"/>
              </a:spcBef>
              <a:buFontTx/>
              <a:buChar char="–"/>
            </a:pPr>
            <a:r>
              <a:rPr lang="en-US" altLang="en-US" sz="1400" kern="0" dirty="0">
                <a:latin typeface="Arial"/>
              </a:rPr>
              <a:t>Crop monitoring, applying pesticide, herbicide and/or fertilizer</a:t>
            </a:r>
          </a:p>
          <a:p>
            <a:pPr marL="342900" lvl="0" indent="-342900" algn="just" eaLnBrk="0" hangingPunct="0">
              <a:spcBef>
                <a:spcPct val="20000"/>
              </a:spcBef>
              <a:buFontTx/>
              <a:buChar char="•"/>
            </a:pPr>
            <a:r>
              <a:rPr lang="en-US" altLang="en-US" sz="1400" kern="0" dirty="0">
                <a:latin typeface="Arial"/>
                <a:cs typeface="+mn-cs"/>
              </a:rPr>
              <a:t>Internet:</a:t>
            </a:r>
          </a:p>
          <a:p>
            <a:pPr marL="742950" lvl="1" indent="-285750" algn="just" eaLnBrk="0" hangingPunct="0">
              <a:spcBef>
                <a:spcPct val="20000"/>
              </a:spcBef>
              <a:buFontTx/>
              <a:buChar char="–"/>
            </a:pPr>
            <a:r>
              <a:rPr lang="en-US" altLang="en-US" sz="1400" kern="0" dirty="0">
                <a:latin typeface="Arial"/>
              </a:rPr>
              <a:t>Providing internet access to rural areas</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16</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297168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State Regulation of Drones</a:t>
            </a:r>
            <a:endParaRPr lang="en-US" b="1" u="sng" dirty="0">
              <a:solidFill>
                <a:srgbClr val="00B0F0"/>
              </a:solidFill>
            </a:endParaRPr>
          </a:p>
        </p:txBody>
      </p:sp>
      <p:sp>
        <p:nvSpPr>
          <p:cNvPr id="15363" name="Rectangle 15"/>
          <p:cNvSpPr>
            <a:spLocks noChangeArrowheads="1"/>
          </p:cNvSpPr>
          <p:nvPr/>
        </p:nvSpPr>
        <p:spPr bwMode="auto">
          <a:xfrm>
            <a:off x="304800" y="2590800"/>
            <a:ext cx="8534400"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fontAlgn="auto">
              <a:spcBef>
                <a:spcPct val="20000"/>
              </a:spcBef>
              <a:spcAft>
                <a:spcPts val="0"/>
              </a:spcAft>
            </a:pPr>
            <a:r>
              <a:rPr lang="en-US" sz="1400" dirty="0">
                <a:solidFill>
                  <a:prstClr val="black">
                    <a:tint val="75000"/>
                  </a:prstClr>
                </a:solidFill>
              </a:rPr>
              <a:t>32 states have issued regulations</a:t>
            </a:r>
          </a:p>
          <a:p>
            <a:pPr marL="457200" lvl="0" indent="-457200" algn="ctr" fontAlgn="auto">
              <a:spcBef>
                <a:spcPct val="20000"/>
              </a:spcBef>
              <a:spcAft>
                <a:spcPts val="0"/>
              </a:spcAft>
              <a:buFont typeface="Arial" panose="020B0604020202020204" pitchFamily="34" charset="0"/>
              <a:buChar char="•"/>
            </a:pPr>
            <a:r>
              <a:rPr lang="en-US" sz="1400" dirty="0">
                <a:solidFill>
                  <a:prstClr val="black">
                    <a:tint val="75000"/>
                  </a:prstClr>
                </a:solidFill>
              </a:rPr>
              <a:t>Use by law enforcement: requirement that police obtain a warrant before using UAS for surveillance.</a:t>
            </a:r>
          </a:p>
          <a:p>
            <a:pPr marL="457200" lvl="0" indent="-457200" algn="ctr" fontAlgn="auto">
              <a:spcBef>
                <a:spcPct val="20000"/>
              </a:spcBef>
              <a:spcAft>
                <a:spcPts val="0"/>
              </a:spcAft>
              <a:buFont typeface="Arial" panose="020B0604020202020204" pitchFamily="34" charset="0"/>
              <a:buChar char="•"/>
            </a:pPr>
            <a:r>
              <a:rPr lang="en-US" sz="1400" dirty="0">
                <a:solidFill>
                  <a:prstClr val="black">
                    <a:tint val="75000"/>
                  </a:prstClr>
                </a:solidFill>
              </a:rPr>
              <a:t>Prohibited use in hunting or fishing: pro or con</a:t>
            </a:r>
          </a:p>
          <a:p>
            <a:pPr marL="457200" lvl="0" indent="-457200" algn="ctr" fontAlgn="auto">
              <a:spcBef>
                <a:spcPct val="20000"/>
              </a:spcBef>
              <a:spcAft>
                <a:spcPts val="0"/>
              </a:spcAft>
              <a:buFont typeface="Arial" panose="020B0604020202020204" pitchFamily="34" charset="0"/>
              <a:buChar char="•"/>
            </a:pPr>
            <a:r>
              <a:rPr lang="en-US" sz="1400" dirty="0">
                <a:solidFill>
                  <a:prstClr val="black">
                    <a:tint val="75000"/>
                  </a:prstClr>
                </a:solidFill>
              </a:rPr>
              <a:t>Prohibited surveillance of schools and correctional facilities </a:t>
            </a:r>
          </a:p>
          <a:p>
            <a:pPr marL="457200" lvl="0" indent="-457200" algn="ctr" fontAlgn="auto">
              <a:spcBef>
                <a:spcPct val="20000"/>
              </a:spcBef>
              <a:spcAft>
                <a:spcPts val="0"/>
              </a:spcAft>
              <a:buFont typeface="Arial" panose="020B0604020202020204" pitchFamily="34" charset="0"/>
              <a:buChar char="•"/>
            </a:pPr>
            <a:r>
              <a:rPr lang="en-US" sz="1400" dirty="0">
                <a:solidFill>
                  <a:prstClr val="black">
                    <a:tint val="75000"/>
                  </a:prstClr>
                </a:solidFill>
              </a:rPr>
              <a:t>Some states prohibit flying close to critical infrastructure or near wild fires. </a:t>
            </a:r>
          </a:p>
          <a:p>
            <a:pPr marL="457200" lvl="0" indent="-457200" algn="ctr" fontAlgn="auto">
              <a:spcBef>
                <a:spcPct val="20000"/>
              </a:spcBef>
              <a:spcAft>
                <a:spcPts val="0"/>
              </a:spcAft>
              <a:buFont typeface="Arial" panose="020B0604020202020204" pitchFamily="34" charset="0"/>
              <a:buChar char="•"/>
            </a:pPr>
            <a:r>
              <a:rPr lang="en-US" sz="1400" dirty="0">
                <a:solidFill>
                  <a:prstClr val="black">
                    <a:tint val="75000"/>
                  </a:prstClr>
                </a:solidFill>
              </a:rPr>
              <a:t>Cities have also issued drone ordinances banning flights by municipal buildings but some have gone too far and suggested overall operations standards: over other’s property without permission.</a:t>
            </a:r>
          </a:p>
          <a:p>
            <a:pPr marL="457200" lvl="0" indent="-457200" algn="ctr" fontAlgn="auto">
              <a:spcBef>
                <a:spcPct val="20000"/>
              </a:spcBef>
              <a:spcAft>
                <a:spcPts val="0"/>
              </a:spcAft>
              <a:buFont typeface="Arial" panose="020B0604020202020204" pitchFamily="34" charset="0"/>
              <a:buChar char="•"/>
            </a:pPr>
            <a:r>
              <a:rPr lang="en-US" sz="1400" dirty="0">
                <a:solidFill>
                  <a:prstClr val="black">
                    <a:tint val="75000"/>
                  </a:prstClr>
                </a:solidFill>
              </a:rPr>
              <a:t>Good overview at the National Conference of State Legislatures </a:t>
            </a:r>
            <a:r>
              <a:rPr lang="en-US" sz="1400" dirty="0" err="1">
                <a:solidFill>
                  <a:prstClr val="black">
                    <a:tint val="75000"/>
                  </a:prstClr>
                </a:solidFill>
              </a:rPr>
              <a:t>site:http:www.ncsl.org</a:t>
            </a:r>
            <a:endParaRPr lang="en-US" sz="1400" dirty="0">
              <a:solidFill>
                <a:prstClr val="black">
                  <a:tint val="75000"/>
                </a:prstClr>
              </a:solidFill>
            </a:endParaRPr>
          </a:p>
          <a:p>
            <a:pPr marL="457200" lvl="0" indent="-457200" algn="ctr" fontAlgn="auto">
              <a:spcBef>
                <a:spcPct val="20000"/>
              </a:spcBef>
              <a:spcAft>
                <a:spcPts val="0"/>
              </a:spcAft>
              <a:buFont typeface="Arial" panose="020B0604020202020204" pitchFamily="34" charset="0"/>
              <a:buChar char="•"/>
            </a:pPr>
            <a:endParaRPr lang="en-US" sz="1400" dirty="0">
              <a:solidFill>
                <a:prstClr val="black">
                  <a:tint val="75000"/>
                </a:prstClr>
              </a:solidFill>
            </a:endParaRPr>
          </a:p>
          <a:p>
            <a:pPr marL="457200" lvl="0" indent="-457200" algn="ctr" fontAlgn="auto">
              <a:spcBef>
                <a:spcPct val="20000"/>
              </a:spcBef>
              <a:spcAft>
                <a:spcPts val="0"/>
              </a:spcAft>
              <a:buFont typeface="Arial" panose="020B0604020202020204" pitchFamily="34" charset="0"/>
              <a:buChar char="•"/>
            </a:pPr>
            <a:endParaRPr lang="en-US" sz="1400" dirty="0">
              <a:solidFill>
                <a:prstClr val="black">
                  <a:tint val="75000"/>
                </a:prstClr>
              </a:solidFill>
            </a:endParaRPr>
          </a:p>
          <a:p>
            <a:pPr marL="457200" lvl="0" indent="-457200" algn="ctr" fontAlgn="auto">
              <a:spcBef>
                <a:spcPct val="20000"/>
              </a:spcBef>
              <a:spcAft>
                <a:spcPts val="0"/>
              </a:spcAft>
              <a:buFont typeface="Arial" panose="020B0604020202020204" pitchFamily="34" charset="0"/>
              <a:buChar char="•"/>
            </a:pPr>
            <a:endParaRPr lang="en-US" sz="1400" dirty="0">
              <a:solidFill>
                <a:prstClr val="black">
                  <a:tint val="75000"/>
                </a:prstClr>
              </a:solidFill>
            </a:endParaRP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17</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75264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u="sng" dirty="0">
                <a:solidFill>
                  <a:srgbClr val="00B0F0"/>
                </a:solidFill>
              </a:rPr>
              <a:t>FAA Fact Sheet on Regulation</a:t>
            </a:r>
          </a:p>
        </p:txBody>
      </p:sp>
      <p:sp>
        <p:nvSpPr>
          <p:cNvPr id="15363" name="Rectangle 15"/>
          <p:cNvSpPr>
            <a:spLocks noChangeArrowheads="1"/>
          </p:cNvSpPr>
          <p:nvPr/>
        </p:nvSpPr>
        <p:spPr bwMode="auto">
          <a:xfrm>
            <a:off x="304800" y="2590800"/>
            <a:ext cx="8534400"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The FAA released a “Fact Sheet” in December 2015 to guide State &amp; Local legislators on the permissible scope of regulation.</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FAA claims pre-emption in controlling and defining airspace.</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Defers to States on dealing with role in law enforcement and certain activities such as hunting and fishing.</a:t>
            </a: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18</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460798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Product Liability Exposure</a:t>
            </a:r>
            <a:endParaRPr lang="en-US" b="1" u="sng" dirty="0">
              <a:solidFill>
                <a:srgbClr val="00B0F0"/>
              </a:solidFill>
            </a:endParaRPr>
          </a:p>
        </p:txBody>
      </p:sp>
      <p:sp>
        <p:nvSpPr>
          <p:cNvPr id="11267" name="Rectangle 15"/>
          <p:cNvSpPr>
            <a:spLocks noChangeArrowheads="1"/>
          </p:cNvSpPr>
          <p:nvPr/>
        </p:nvSpPr>
        <p:spPr bwMode="auto">
          <a:xfrm>
            <a:off x="304800" y="2590800"/>
            <a:ext cx="8534400" cy="23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algn="just" eaLnBrk="0" hangingPunct="0">
              <a:spcBef>
                <a:spcPct val="20000"/>
              </a:spcBef>
              <a:buFontTx/>
              <a:buChar char="•"/>
            </a:pPr>
            <a:r>
              <a:rPr lang="en-US" altLang="en-US" sz="1400" kern="0" dirty="0">
                <a:latin typeface="Arial"/>
                <a:cs typeface="+mn-cs"/>
              </a:rPr>
              <a:t>Drone operation can lead to complications with the law</a:t>
            </a:r>
          </a:p>
          <a:p>
            <a:pPr marL="742950" lvl="1" indent="-285750" algn="just" eaLnBrk="0" hangingPunct="0">
              <a:spcBef>
                <a:spcPct val="20000"/>
              </a:spcBef>
              <a:buFontTx/>
              <a:buChar char="–"/>
            </a:pPr>
            <a:r>
              <a:rPr lang="en-US" altLang="en-US" sz="1400" kern="0" dirty="0">
                <a:latin typeface="Arial"/>
              </a:rPr>
              <a:t>Personal injury, property damage, invasion of privacy, violation of FAA regulations, etc.</a:t>
            </a:r>
          </a:p>
          <a:p>
            <a:pPr marL="742950" lvl="1" indent="-285750" algn="just" eaLnBrk="0" hangingPunct="0">
              <a:spcBef>
                <a:spcPct val="20000"/>
              </a:spcBef>
            </a:pPr>
            <a:endParaRPr lang="en-US" altLang="en-US" sz="1400" kern="0" dirty="0">
              <a:latin typeface="Arial"/>
            </a:endParaRPr>
          </a:p>
          <a:p>
            <a:pPr marL="342900" lvl="0" indent="-342900" algn="just" eaLnBrk="0" hangingPunct="0">
              <a:spcBef>
                <a:spcPct val="20000"/>
              </a:spcBef>
              <a:buFontTx/>
              <a:buChar char="•"/>
            </a:pPr>
            <a:r>
              <a:rPr lang="en-US" altLang="en-US" sz="1400" kern="0" dirty="0">
                <a:latin typeface="Arial"/>
                <a:cs typeface="+mn-cs"/>
              </a:rPr>
              <a:t>Focus on product liability issues</a:t>
            </a:r>
          </a:p>
          <a:p>
            <a:pPr marL="342900" lvl="0" indent="-342900" algn="just" eaLnBrk="0" hangingPunct="0">
              <a:spcBef>
                <a:spcPct val="20000"/>
              </a:spcBef>
              <a:buFontTx/>
              <a:buChar char="•"/>
            </a:pPr>
            <a:endParaRPr lang="en-US" altLang="en-US" sz="1400" kern="0" dirty="0">
              <a:latin typeface="Arial"/>
              <a:cs typeface="+mn-cs"/>
            </a:endParaRPr>
          </a:p>
          <a:p>
            <a:pPr marL="342900" lvl="0" indent="-342900" algn="just" eaLnBrk="0" hangingPunct="0">
              <a:spcBef>
                <a:spcPct val="20000"/>
              </a:spcBef>
              <a:buFontTx/>
              <a:buChar char="•"/>
            </a:pPr>
            <a:r>
              <a:rPr lang="en-US" altLang="en-US" sz="1400" kern="0" dirty="0">
                <a:latin typeface="Arial"/>
                <a:cs typeface="+mn-cs"/>
              </a:rPr>
              <a:t>Strict product liability claims</a:t>
            </a:r>
          </a:p>
          <a:p>
            <a:pPr marL="742950" lvl="1" indent="-285750" algn="just" eaLnBrk="0" hangingPunct="0">
              <a:spcBef>
                <a:spcPct val="20000"/>
              </a:spcBef>
              <a:buFontTx/>
              <a:buChar char="–"/>
            </a:pPr>
            <a:r>
              <a:rPr lang="en-US" altLang="en-US" sz="1400" kern="0" dirty="0">
                <a:latin typeface="Arial"/>
              </a:rPr>
              <a:t>Manufacturing defects</a:t>
            </a:r>
          </a:p>
          <a:p>
            <a:pPr marL="742950" lvl="1" indent="-285750" algn="just" eaLnBrk="0" hangingPunct="0">
              <a:spcBef>
                <a:spcPct val="20000"/>
              </a:spcBef>
              <a:buFontTx/>
              <a:buChar char="–"/>
            </a:pPr>
            <a:r>
              <a:rPr lang="en-US" altLang="en-US" sz="1400" kern="0" dirty="0">
                <a:latin typeface="Arial"/>
              </a:rPr>
              <a:t>Design defects</a:t>
            </a:r>
          </a:p>
          <a:p>
            <a:pPr marL="742950" lvl="1" indent="-285750" algn="just" eaLnBrk="0" hangingPunct="0">
              <a:spcBef>
                <a:spcPct val="20000"/>
              </a:spcBef>
              <a:buFontTx/>
              <a:buChar char="–"/>
            </a:pPr>
            <a:r>
              <a:rPr lang="en-US" altLang="en-US" sz="1400" kern="0" dirty="0">
                <a:latin typeface="Arial"/>
              </a:rPr>
              <a:t>Failure to warn</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19</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242940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307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0BDA2A-2091-445A-86AC-8ACEC5DBBA32}" type="slidenum">
              <a:rPr lang="en-US" smtClean="0">
                <a:solidFill>
                  <a:prstClr val="black"/>
                </a:solidFill>
                <a:latin typeface="Calibri" pitchFamily="34" charset="0"/>
              </a:rPr>
              <a:pPr eaLnBrk="1" hangingPunct="1"/>
              <a:t>2</a:t>
            </a:fld>
            <a:endParaRPr lang="en-US" dirty="0">
              <a:solidFill>
                <a:prstClr val="black"/>
              </a:solidFill>
              <a:latin typeface="Calibri" pitchFamily="34" charset="0"/>
            </a:endParaRPr>
          </a:p>
        </p:txBody>
      </p:sp>
      <p:sp>
        <p:nvSpPr>
          <p:cNvPr id="3076" name="TextBox 3"/>
          <p:cNvSpPr txBox="1">
            <a:spLocks noChangeArrowheads="1"/>
          </p:cNvSpPr>
          <p:nvPr/>
        </p:nvSpPr>
        <p:spPr bwMode="auto">
          <a:xfrm>
            <a:off x="304800" y="2658558"/>
            <a:ext cx="853440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r>
              <a:rPr lang="en-US" altLang="en-US" sz="1000" dirty="0">
                <a:solidFill>
                  <a:srgbClr val="000000"/>
                </a:solidFill>
                <a:latin typeface="Arial" charset="0"/>
              </a:rPr>
              <a:t>Please note the FAQ.HELP TAB located to the right of the main presentation. On this page you will find answers to the top questions asked by attendees during webcast such as how to fix audio issues, where to download the slides and what to do if you miss a secret word. To access this tab, click the FAQ.HELP Tab to the right of the main presentation when you’re done click the tab of the main presentation to get back.</a:t>
            </a: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hangingPunct="1">
              <a:lnSpc>
                <a:spcPct val="130000"/>
              </a:lnSpc>
              <a:buFont typeface="Wingdings" panose="05000000000000000000" pitchFamily="2" charset="2"/>
              <a:buChar char="Ø"/>
            </a:pPr>
            <a:r>
              <a:rPr lang="en-US" altLang="en-US" sz="1000" dirty="0">
                <a:solidFill>
                  <a:srgbClr val="000000"/>
                </a:solidFill>
                <a:latin typeface="Arial" charset="0"/>
              </a:rPr>
              <a:t>For those viewing the webcast on a mobile device, please note: </a:t>
            </a:r>
          </a:p>
          <a:p>
            <a:pPr marL="171450" indent="-171450" algn="just" eaLnBrk="1" hangingPunct="1">
              <a:lnSpc>
                <a:spcPct val="130000"/>
              </a:lnSpc>
              <a:buFont typeface="Wingdings" panose="05000000000000000000" pitchFamily="2" charset="2"/>
              <a:buChar char="Ø"/>
            </a:pPr>
            <a:endParaRPr lang="en-US" altLang="en-US" sz="1000" dirty="0">
              <a:solidFill>
                <a:srgbClr val="000000"/>
              </a:solidFill>
              <a:latin typeface="Arial" charset="0"/>
            </a:endParaRPr>
          </a:p>
          <a:p>
            <a:pPr lvl="1">
              <a:buFont typeface="Courier New" panose="02070309020205020404" pitchFamily="49" charset="0"/>
              <a:buChar char="o"/>
            </a:pPr>
            <a:r>
              <a:rPr lang="en-PH" sz="1000" dirty="0"/>
              <a:t>These instructions are for Apple and Android devices only. If you are using a Windows tablet, please follow the instructions for viewing the webcast on a PC. </a:t>
            </a:r>
            <a:endParaRPr lang="en-US" sz="1000" dirty="0"/>
          </a:p>
          <a:p>
            <a:pPr lvl="1">
              <a:buFont typeface="Courier New" panose="02070309020205020404" pitchFamily="49" charset="0"/>
              <a:buChar char="o"/>
            </a:pPr>
            <a:r>
              <a:rPr lang="en-PH" sz="1000" dirty="0"/>
              <a:t>The FAQ.HELP TAB will not be visible on mobile devices.</a:t>
            </a:r>
            <a:endParaRPr lang="en-US" sz="1000" dirty="0"/>
          </a:p>
          <a:p>
            <a:pPr lvl="1">
              <a:buFont typeface="Courier New" panose="02070309020205020404" pitchFamily="49" charset="0"/>
              <a:buChar char="o"/>
            </a:pPr>
            <a:r>
              <a:rPr lang="en-PH" sz="1000" dirty="0"/>
              <a:t>You will receive the frequently asked questions &amp; other pertinent info through the apps chat window function on your device. </a:t>
            </a:r>
            <a:endParaRPr lang="en-US" sz="1000" dirty="0"/>
          </a:p>
          <a:p>
            <a:pPr lvl="1">
              <a:buFont typeface="Courier New" panose="02070309020205020404" pitchFamily="49" charset="0"/>
              <a:buChar char="o"/>
            </a:pPr>
            <a:r>
              <a:rPr lang="en-PH" sz="1000" dirty="0"/>
              <a:t>On Apple devices you must tap the screen anywhere to see the task bar which will show up as a blue bar across the top of the screen. Click the chat icon then click the chat with all to access the FAQ’s.</a:t>
            </a:r>
            <a:endParaRPr lang="en-US" sz="1000" dirty="0"/>
          </a:p>
          <a:p>
            <a:pPr lvl="1">
              <a:buFont typeface="Courier New" panose="02070309020205020404" pitchFamily="49" charset="0"/>
              <a:buChar char="o"/>
            </a:pPr>
            <a:r>
              <a:rPr lang="en-PH" sz="1000" dirty="0"/>
              <a:t>Feel free to submit questions by using the “questions” function built-in to the app on your device.</a:t>
            </a:r>
            <a:endParaRPr lang="en-US" sz="1000" dirty="0"/>
          </a:p>
          <a:p>
            <a:pPr lvl="1">
              <a:buFont typeface="Courier New" panose="02070309020205020404" pitchFamily="49" charset="0"/>
              <a:buChar char="o"/>
            </a:pPr>
            <a:r>
              <a:rPr lang="en-PH" sz="1000" dirty="0"/>
              <a:t>You may use your device’s “pinch to zoom function” to enlarge the slide images on your screen.</a:t>
            </a:r>
            <a:endParaRPr lang="en-US" sz="1000" dirty="0"/>
          </a:p>
          <a:p>
            <a:pPr lvl="1">
              <a:buFont typeface="Courier New" panose="02070309020205020404" pitchFamily="49" charset="0"/>
              <a:buChar char="o"/>
            </a:pPr>
            <a:r>
              <a:rPr lang="en-PH" sz="1000" dirty="0"/>
              <a:t>Headphones are highly recommended. In the event of audio difficulties, a dial-in number is available and will be provided via the app’s chat function on your device.</a:t>
            </a:r>
            <a:endParaRPr lang="en-US" sz="1000" dirty="0"/>
          </a:p>
          <a:p>
            <a:pPr marL="171450" indent="-171450" algn="just" eaLnBrk="1" hangingPunct="1">
              <a:lnSpc>
                <a:spcPct val="130000"/>
              </a:lnSpc>
              <a:buFont typeface="Wingdings" panose="05000000000000000000" pitchFamily="2" charset="2"/>
              <a:buChar char="Ø"/>
            </a:pPr>
            <a:endParaRPr lang="en-US" altLang="en-US" sz="1000" dirty="0">
              <a:solidFill>
                <a:srgbClr val="000000"/>
              </a:solidFill>
            </a:endParaRP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endParaRPr>
          </a:p>
          <a:p>
            <a:pPr algn="just" eaLnBrk="1" fontAlgn="base" hangingPunct="1">
              <a:lnSpc>
                <a:spcPct val="130000"/>
              </a:lnSpc>
              <a:spcBef>
                <a:spcPct val="0"/>
              </a:spcBef>
              <a:spcAft>
                <a:spcPct val="0"/>
              </a:spcAft>
            </a:pPr>
            <a:endParaRPr lang="en-PH" altLang="en-US" sz="1000" dirty="0">
              <a:solidFill>
                <a:srgbClr val="000000"/>
              </a:solidFill>
            </a:endParaRPr>
          </a:p>
        </p:txBody>
      </p:sp>
    </p:spTree>
    <p:extLst>
      <p:ext uri="{BB962C8B-B14F-4D97-AF65-F5344CB8AC3E}">
        <p14:creationId xmlns:p14="http://schemas.microsoft.com/office/powerpoint/2010/main" val="221401277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Manufacturing Defect</a:t>
            </a:r>
            <a:endParaRPr lang="en-US" b="1" u="sng" dirty="0">
              <a:solidFill>
                <a:srgbClr val="00B0F0"/>
              </a:solidFill>
            </a:endParaRPr>
          </a:p>
        </p:txBody>
      </p:sp>
      <p:sp>
        <p:nvSpPr>
          <p:cNvPr id="11267" name="Rectangle 15"/>
          <p:cNvSpPr>
            <a:spLocks noChangeArrowheads="1"/>
          </p:cNvSpPr>
          <p:nvPr/>
        </p:nvSpPr>
        <p:spPr bwMode="auto">
          <a:xfrm>
            <a:off x="304800" y="2590800"/>
            <a:ext cx="8534400" cy="22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eaLnBrk="0" hangingPunct="0">
              <a:spcBef>
                <a:spcPct val="20000"/>
              </a:spcBef>
              <a:buFontTx/>
              <a:buChar char="•"/>
            </a:pPr>
            <a:r>
              <a:rPr lang="en-US" altLang="en-US" sz="1400" kern="0" dirty="0">
                <a:latin typeface="Arial"/>
                <a:cs typeface="+mn-cs"/>
              </a:rPr>
              <a:t>Manufacturing defects occur when the product is flawed due to some error during its creation. </a:t>
            </a:r>
          </a:p>
          <a:p>
            <a:pPr marL="342900" lvl="0" indent="-342900" eaLnBrk="0" hangingPunct="0">
              <a:spcBef>
                <a:spcPct val="20000"/>
              </a:spcBef>
            </a:pPr>
            <a:endParaRPr lang="en-US" altLang="en-US" sz="1400" kern="0" dirty="0">
              <a:latin typeface="Arial"/>
              <a:cs typeface="+mn-cs"/>
            </a:endParaRPr>
          </a:p>
          <a:p>
            <a:pPr marL="342900" lvl="0" indent="-342900" eaLnBrk="0" hangingPunct="0">
              <a:spcBef>
                <a:spcPct val="20000"/>
              </a:spcBef>
              <a:buFontTx/>
              <a:buChar char="•"/>
            </a:pPr>
            <a:r>
              <a:rPr lang="en-US" altLang="en-US" sz="1400" kern="0" dirty="0">
                <a:latin typeface="Arial"/>
                <a:cs typeface="+mn-cs"/>
              </a:rPr>
              <a:t>The product departs from its intended design even though all possible care was exercised in the preparation and marketing of the product. </a:t>
            </a:r>
          </a:p>
          <a:p>
            <a:pPr marL="342900" lvl="0" indent="-342900" eaLnBrk="0" hangingPunct="0">
              <a:spcBef>
                <a:spcPct val="20000"/>
              </a:spcBef>
            </a:pPr>
            <a:endParaRPr lang="en-US" altLang="en-US" sz="1400" kern="0" dirty="0">
              <a:latin typeface="Arial"/>
              <a:cs typeface="+mn-cs"/>
            </a:endParaRPr>
          </a:p>
          <a:p>
            <a:pPr marL="342900" lvl="0" indent="-342900" eaLnBrk="0" hangingPunct="0">
              <a:spcBef>
                <a:spcPct val="20000"/>
              </a:spcBef>
              <a:buFontTx/>
              <a:buChar char="•"/>
            </a:pPr>
            <a:r>
              <a:rPr lang="en-US" altLang="en-US" sz="1400" kern="0" dirty="0">
                <a:latin typeface="Arial"/>
                <a:cs typeface="+mn-cs"/>
              </a:rPr>
              <a:t>Relatively uncommon in product liability law due to manufacturing controls and regulatory oversight. </a:t>
            </a:r>
          </a:p>
          <a:p>
            <a:pPr marL="342900" lvl="0" indent="-342900" eaLnBrk="0" hangingPunct="0">
              <a:spcBef>
                <a:spcPct val="20000"/>
              </a:spcBef>
            </a:pPr>
            <a:endParaRPr lang="en-US" altLang="en-US" sz="1400" kern="0" dirty="0">
              <a:latin typeface="Arial"/>
              <a:cs typeface="+mn-cs"/>
            </a:endParaRPr>
          </a:p>
          <a:p>
            <a:pPr marL="342900" lvl="0" indent="-342900" eaLnBrk="0" hangingPunct="0">
              <a:spcBef>
                <a:spcPct val="20000"/>
              </a:spcBef>
              <a:buFontTx/>
              <a:buChar char="•"/>
            </a:pPr>
            <a:r>
              <a:rPr lang="en-US" altLang="en-US" sz="1400" kern="0" dirty="0">
                <a:latin typeface="Arial"/>
                <a:cs typeface="+mn-cs"/>
              </a:rPr>
              <a:t>If a defectively manufactured product slips through the cracks, the manufacturer can be found to be strictly liable. </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20</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297207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Design Defect</a:t>
            </a:r>
            <a:endParaRPr lang="en-US" b="1" u="sng" dirty="0">
              <a:solidFill>
                <a:srgbClr val="00B0F0"/>
              </a:solidFill>
            </a:endParaRPr>
          </a:p>
        </p:txBody>
      </p:sp>
      <p:sp>
        <p:nvSpPr>
          <p:cNvPr id="11267" name="Rectangle 15"/>
          <p:cNvSpPr>
            <a:spLocks noChangeArrowheads="1"/>
          </p:cNvSpPr>
          <p:nvPr/>
        </p:nvSpPr>
        <p:spPr bwMode="auto">
          <a:xfrm>
            <a:off x="304800" y="2590800"/>
            <a:ext cx="8534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eaLnBrk="0" hangingPunct="0">
              <a:spcBef>
                <a:spcPct val="20000"/>
              </a:spcBef>
              <a:buFontTx/>
              <a:buChar char="•"/>
            </a:pPr>
            <a:r>
              <a:rPr lang="en-US" altLang="en-US" sz="1400" kern="0" dirty="0">
                <a:latin typeface="Arial"/>
                <a:cs typeface="+mn-cs"/>
              </a:rPr>
              <a:t>Design defects focus on the manufacturer’s plans in creating the product.</a:t>
            </a:r>
            <a:br>
              <a:rPr lang="en-US" altLang="en-US" sz="1400" kern="0" dirty="0">
                <a:latin typeface="Arial"/>
                <a:cs typeface="+mn-cs"/>
              </a:rPr>
            </a:br>
            <a:endParaRPr lang="en-US" altLang="en-US" sz="1400" kern="0" dirty="0">
              <a:latin typeface="Arial"/>
              <a:cs typeface="+mn-cs"/>
            </a:endParaRPr>
          </a:p>
          <a:p>
            <a:pPr marL="342900" lvl="0" indent="-342900" eaLnBrk="0" hangingPunct="0">
              <a:spcBef>
                <a:spcPct val="20000"/>
              </a:spcBef>
              <a:buFontTx/>
              <a:buChar char="•"/>
            </a:pPr>
            <a:r>
              <a:rPr lang="en-US" altLang="en-US" sz="1400" kern="0" dirty="0">
                <a:latin typeface="Arial"/>
                <a:cs typeface="+mn-cs"/>
              </a:rPr>
              <a:t>Occurs when it is shown that there was a foreseeable risk posed by the product when the product was manufactured as intended and used for its intended purposes. </a:t>
            </a:r>
          </a:p>
          <a:p>
            <a:pPr marL="342900" lvl="0" indent="-342900" eaLnBrk="0" hangingPunct="0">
              <a:spcBef>
                <a:spcPct val="20000"/>
              </a:spcBef>
            </a:pPr>
            <a:endParaRPr lang="en-US" altLang="en-US" sz="1400" kern="0" dirty="0">
              <a:latin typeface="Arial"/>
              <a:cs typeface="+mn-cs"/>
            </a:endParaRPr>
          </a:p>
          <a:p>
            <a:pPr marL="342900" lvl="0" indent="-342900" eaLnBrk="0" hangingPunct="0">
              <a:spcBef>
                <a:spcPct val="20000"/>
              </a:spcBef>
              <a:buFontTx/>
              <a:buChar char="•"/>
            </a:pPr>
            <a:r>
              <a:rPr lang="en-US" altLang="en-US" sz="1400" kern="0" dirty="0">
                <a:latin typeface="Arial"/>
                <a:cs typeface="+mn-cs"/>
              </a:rPr>
              <a:t>No manufacturing error in one single product; entire product line is claimed defective. </a:t>
            </a: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r>
              <a:rPr lang="en-US" altLang="en-US" sz="1400" kern="0" dirty="0">
                <a:latin typeface="Arial"/>
                <a:cs typeface="+mn-cs"/>
              </a:rPr>
              <a:t>Much more common in product liability lawsuits. </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21</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706327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Design Defect (2)</a:t>
            </a:r>
            <a:endParaRPr lang="en-US" b="1" u="sng" dirty="0">
              <a:solidFill>
                <a:srgbClr val="00B0F0"/>
              </a:solidFill>
            </a:endParaRPr>
          </a:p>
        </p:txBody>
      </p:sp>
      <p:sp>
        <p:nvSpPr>
          <p:cNvPr id="11267" name="Rectangle 15"/>
          <p:cNvSpPr>
            <a:spLocks noChangeArrowheads="1"/>
          </p:cNvSpPr>
          <p:nvPr/>
        </p:nvSpPr>
        <p:spPr bwMode="auto">
          <a:xfrm>
            <a:off x="304800" y="2590800"/>
            <a:ext cx="8534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eaLnBrk="0" hangingPunct="0">
              <a:spcBef>
                <a:spcPct val="20000"/>
              </a:spcBef>
              <a:buFontTx/>
              <a:buChar char="•"/>
            </a:pPr>
            <a:r>
              <a:rPr lang="en-US" altLang="en-US" sz="1400" kern="0" dirty="0">
                <a:latin typeface="Arial"/>
                <a:cs typeface="+mn-cs"/>
              </a:rPr>
              <a:t>Foreseeable risks involving drones. </a:t>
            </a:r>
          </a:p>
          <a:p>
            <a:pPr marL="342900" lvl="0" indent="-342900" eaLnBrk="0" hangingPunct="0">
              <a:spcBef>
                <a:spcPct val="20000"/>
              </a:spcBef>
              <a:buFontTx/>
              <a:buChar char="•"/>
            </a:pPr>
            <a:r>
              <a:rPr lang="en-US" altLang="en-US" sz="1400" kern="0" dirty="0">
                <a:latin typeface="Arial"/>
                <a:cs typeface="+mn-cs"/>
              </a:rPr>
              <a:t>“Lost-link” situations:</a:t>
            </a:r>
          </a:p>
          <a:p>
            <a:pPr marL="742950" lvl="1" indent="-285750" eaLnBrk="0" hangingPunct="0">
              <a:spcBef>
                <a:spcPct val="20000"/>
              </a:spcBef>
              <a:buFontTx/>
              <a:buChar char="–"/>
            </a:pPr>
            <a:r>
              <a:rPr lang="en-US" altLang="en-US" sz="1400" kern="0" dirty="0">
                <a:latin typeface="Arial"/>
              </a:rPr>
              <a:t>Where the connection between the operator and the drone is severed. </a:t>
            </a:r>
          </a:p>
          <a:p>
            <a:pPr marL="742950" lvl="1" indent="-285750" eaLnBrk="0" hangingPunct="0">
              <a:spcBef>
                <a:spcPct val="20000"/>
              </a:spcBef>
              <a:buFontTx/>
              <a:buChar char="–"/>
            </a:pPr>
            <a:r>
              <a:rPr lang="en-US" altLang="en-US" sz="1400" kern="0" dirty="0">
                <a:latin typeface="Arial"/>
              </a:rPr>
              <a:t>What happens to the drone in such a situation?</a:t>
            </a:r>
          </a:p>
          <a:p>
            <a:pPr marL="742950" lvl="1" indent="-285750" eaLnBrk="0" hangingPunct="0">
              <a:spcBef>
                <a:spcPct val="20000"/>
              </a:spcBef>
              <a:buFontTx/>
              <a:buChar char="–"/>
            </a:pPr>
            <a:r>
              <a:rPr lang="en-US" altLang="en-US" sz="1400" kern="0" dirty="0">
                <a:latin typeface="Arial"/>
              </a:rPr>
              <a:t>Autonomous anti-collision systems: allows the drone to automatically land safely, return to point of origin, avoid imminent collisions, etc. </a:t>
            </a:r>
          </a:p>
          <a:p>
            <a:pPr marL="742950" lvl="1" indent="-285750" eaLnBrk="0" hangingPunct="0">
              <a:spcBef>
                <a:spcPct val="20000"/>
              </a:spcBef>
              <a:buFontTx/>
              <a:buChar char="–"/>
            </a:pPr>
            <a:r>
              <a:rPr lang="en-US" altLang="en-US" sz="1400" kern="0" dirty="0">
                <a:latin typeface="Arial"/>
              </a:rPr>
              <a:t>The idea is to avoid the drone simply dropping from the sky or spiraling out of control, potentially injuring someone or damaging property. </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22</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696856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Design Defect (3)</a:t>
            </a:r>
            <a:endParaRPr lang="en-US" b="1" u="sng" dirty="0">
              <a:solidFill>
                <a:srgbClr val="00B0F0"/>
              </a:solidFill>
            </a:endParaRPr>
          </a:p>
        </p:txBody>
      </p:sp>
      <p:sp>
        <p:nvSpPr>
          <p:cNvPr id="11267" name="Rectangle 15"/>
          <p:cNvSpPr>
            <a:spLocks noChangeArrowheads="1"/>
          </p:cNvSpPr>
          <p:nvPr/>
        </p:nvSpPr>
        <p:spPr bwMode="auto">
          <a:xfrm>
            <a:off x="304800" y="2590800"/>
            <a:ext cx="85344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eaLnBrk="0" hangingPunct="0">
              <a:spcBef>
                <a:spcPct val="20000"/>
              </a:spcBef>
              <a:buFontTx/>
              <a:buChar char="•"/>
            </a:pPr>
            <a:r>
              <a:rPr lang="en-US" altLang="en-US" sz="1400" kern="0" dirty="0">
                <a:latin typeface="Arial"/>
                <a:cs typeface="+mn-cs"/>
              </a:rPr>
              <a:t>“GPS </a:t>
            </a:r>
            <a:r>
              <a:rPr lang="en-US" altLang="en-US" sz="1400" kern="0" dirty="0" err="1">
                <a:latin typeface="Arial"/>
                <a:cs typeface="+mn-cs"/>
              </a:rPr>
              <a:t>Geofencing</a:t>
            </a:r>
            <a:r>
              <a:rPr lang="en-US" altLang="en-US" sz="1400" kern="0" dirty="0">
                <a:latin typeface="Arial"/>
                <a:cs typeface="+mn-cs"/>
              </a:rPr>
              <a:t>”</a:t>
            </a:r>
          </a:p>
          <a:p>
            <a:pPr marL="742950" lvl="1" indent="-285750" eaLnBrk="0" hangingPunct="0">
              <a:spcBef>
                <a:spcPct val="20000"/>
              </a:spcBef>
              <a:buFontTx/>
              <a:buChar char="–"/>
            </a:pPr>
            <a:r>
              <a:rPr lang="en-US" altLang="en-US" sz="1400" kern="0" dirty="0">
                <a:latin typeface="Arial"/>
              </a:rPr>
              <a:t>System that allows the drone to recognize when it is flying close to or over restricted areas. </a:t>
            </a:r>
          </a:p>
          <a:p>
            <a:pPr marL="742950" lvl="1" indent="-285750" eaLnBrk="0" hangingPunct="0">
              <a:spcBef>
                <a:spcPct val="20000"/>
              </a:spcBef>
              <a:buFontTx/>
              <a:buChar char="–"/>
            </a:pPr>
            <a:r>
              <a:rPr lang="en-US" altLang="en-US" sz="1400" kern="0" dirty="0">
                <a:latin typeface="Arial"/>
              </a:rPr>
              <a:t>Airports, government property. </a:t>
            </a:r>
          </a:p>
          <a:p>
            <a:pPr marL="742950" lvl="1" indent="-285750" eaLnBrk="0" hangingPunct="0">
              <a:spcBef>
                <a:spcPct val="20000"/>
              </a:spcBef>
              <a:buFontTx/>
              <a:buChar char="–"/>
            </a:pPr>
            <a:r>
              <a:rPr lang="en-US" altLang="en-US" sz="1400" kern="0" dirty="0">
                <a:latin typeface="Arial"/>
              </a:rPr>
              <a:t>Forcing the drone to land or return to point of origin. </a:t>
            </a:r>
          </a:p>
          <a:p>
            <a:pPr marL="342900" lvl="0" indent="-342900" eaLnBrk="0" hangingPunct="0">
              <a:spcBef>
                <a:spcPct val="20000"/>
              </a:spcBef>
              <a:buFontTx/>
              <a:buChar char="•"/>
            </a:pPr>
            <a:r>
              <a:rPr lang="en-US" altLang="en-US" sz="1400" kern="0" dirty="0">
                <a:latin typeface="Arial"/>
                <a:cs typeface="+mn-cs"/>
              </a:rPr>
              <a:t>User Interface/Controller Configuration</a:t>
            </a:r>
          </a:p>
          <a:p>
            <a:pPr marL="742950" lvl="1" indent="-285750" eaLnBrk="0" hangingPunct="0">
              <a:spcBef>
                <a:spcPct val="20000"/>
              </a:spcBef>
              <a:buFontTx/>
              <a:buChar char="–"/>
            </a:pPr>
            <a:r>
              <a:rPr lang="en-US" altLang="en-US" sz="1400" kern="0" dirty="0">
                <a:latin typeface="Arial"/>
              </a:rPr>
              <a:t>Controller needs to be effective, user-friendly. </a:t>
            </a:r>
          </a:p>
          <a:p>
            <a:pPr marL="742950" lvl="1" indent="-285750" eaLnBrk="0" hangingPunct="0">
              <a:spcBef>
                <a:spcPct val="20000"/>
              </a:spcBef>
              <a:buFontTx/>
              <a:buChar char="–"/>
            </a:pPr>
            <a:r>
              <a:rPr lang="en-US" altLang="en-US" sz="1400" kern="0" dirty="0">
                <a:latin typeface="Arial"/>
              </a:rPr>
              <a:t>Provide information regarding speed, altitude, weather/wind measurements, signal/connection strength. </a:t>
            </a:r>
          </a:p>
          <a:p>
            <a:pPr marL="742950" lvl="1" indent="-285750" eaLnBrk="0" hangingPunct="0">
              <a:spcBef>
                <a:spcPct val="20000"/>
              </a:spcBef>
              <a:buFontTx/>
              <a:buChar char="–"/>
            </a:pPr>
            <a:r>
              <a:rPr lang="en-US" altLang="en-US" sz="1400" kern="0" dirty="0">
                <a:latin typeface="Arial"/>
              </a:rPr>
              <a:t>Emergency button in case of loss of control. </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23</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123016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Failure to Warn</a:t>
            </a:r>
            <a:endParaRPr lang="en-US" b="1" u="sng" dirty="0">
              <a:solidFill>
                <a:srgbClr val="00B0F0"/>
              </a:solidFill>
            </a:endParaRPr>
          </a:p>
        </p:txBody>
      </p:sp>
      <p:sp>
        <p:nvSpPr>
          <p:cNvPr id="11267" name="Rectangle 15"/>
          <p:cNvSpPr>
            <a:spLocks noChangeArrowheads="1"/>
          </p:cNvSpPr>
          <p:nvPr/>
        </p:nvSpPr>
        <p:spPr bwMode="auto">
          <a:xfrm>
            <a:off x="304800" y="2590800"/>
            <a:ext cx="8534400" cy="3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algn="just" eaLnBrk="0" hangingPunct="0">
              <a:spcBef>
                <a:spcPct val="20000"/>
              </a:spcBef>
              <a:buFontTx/>
              <a:buChar char="•"/>
            </a:pPr>
            <a:r>
              <a:rPr lang="en-US" altLang="en-US" sz="1400" kern="0" dirty="0">
                <a:latin typeface="Arial"/>
                <a:cs typeface="+mn-cs"/>
              </a:rPr>
              <a:t>Failing to provide adequate warnings or instructions about the product’s proper use.</a:t>
            </a:r>
          </a:p>
          <a:p>
            <a:pPr marL="342900" lvl="0" indent="-342900" algn="just" eaLnBrk="0" hangingPunct="0">
              <a:spcBef>
                <a:spcPct val="20000"/>
              </a:spcBef>
            </a:pPr>
            <a:endParaRPr lang="en-US" altLang="en-US" sz="1400" kern="0" dirty="0">
              <a:latin typeface="Arial"/>
              <a:cs typeface="+mn-cs"/>
            </a:endParaRPr>
          </a:p>
          <a:p>
            <a:pPr marL="342900" lvl="0" indent="-342900" algn="just" eaLnBrk="0" hangingPunct="0">
              <a:spcBef>
                <a:spcPct val="20000"/>
              </a:spcBef>
              <a:buFontTx/>
              <a:buChar char="•"/>
            </a:pPr>
            <a:r>
              <a:rPr lang="en-US" altLang="en-US" sz="1400" kern="0" dirty="0">
                <a:latin typeface="Arial"/>
                <a:cs typeface="+mn-cs"/>
              </a:rPr>
              <a:t>Operator’s manual, box and the product itself need to have warning labels to ensure visibility by the operator.</a:t>
            </a:r>
          </a:p>
          <a:p>
            <a:pPr marL="342900" lvl="0" indent="-342900" algn="just" eaLnBrk="0" hangingPunct="0">
              <a:spcBef>
                <a:spcPct val="20000"/>
              </a:spcBef>
            </a:pPr>
            <a:r>
              <a:rPr lang="en-US" altLang="en-US" sz="1400" kern="0" dirty="0">
                <a:latin typeface="Arial"/>
                <a:cs typeface="+mn-cs"/>
              </a:rPr>
              <a:t> </a:t>
            </a:r>
          </a:p>
          <a:p>
            <a:pPr marL="342900" lvl="0" indent="-342900" algn="just" eaLnBrk="0" hangingPunct="0">
              <a:spcBef>
                <a:spcPct val="20000"/>
              </a:spcBef>
              <a:buFontTx/>
              <a:buChar char="•"/>
            </a:pPr>
            <a:r>
              <a:rPr lang="en-US" altLang="en-US" sz="1400" kern="0" dirty="0">
                <a:latin typeface="Arial"/>
                <a:cs typeface="+mn-cs"/>
              </a:rPr>
              <a:t>Example warnings: </a:t>
            </a:r>
          </a:p>
          <a:p>
            <a:pPr marL="742950" lvl="1" indent="-285750" algn="just" eaLnBrk="0" hangingPunct="0">
              <a:spcBef>
                <a:spcPct val="20000"/>
              </a:spcBef>
              <a:buFontTx/>
              <a:buChar char="–"/>
            </a:pPr>
            <a:r>
              <a:rPr lang="en-US" altLang="en-US" sz="1400" kern="0" dirty="0">
                <a:latin typeface="Arial"/>
              </a:rPr>
              <a:t>Warning of possibility of “lost-link” situations. </a:t>
            </a:r>
          </a:p>
          <a:p>
            <a:pPr marL="742950" lvl="1" indent="-285750" algn="just" eaLnBrk="0" hangingPunct="0">
              <a:spcBef>
                <a:spcPct val="20000"/>
              </a:spcBef>
              <a:buFontTx/>
              <a:buChar char="–"/>
            </a:pPr>
            <a:r>
              <a:rPr lang="en-US" altLang="en-US" sz="1400" kern="0" dirty="0">
                <a:latin typeface="Arial"/>
              </a:rPr>
              <a:t>Warning against flying near people or property. </a:t>
            </a:r>
          </a:p>
          <a:p>
            <a:pPr marL="742950" lvl="1" indent="-285750" algn="just" eaLnBrk="0" hangingPunct="0">
              <a:spcBef>
                <a:spcPct val="20000"/>
              </a:spcBef>
              <a:buFontTx/>
              <a:buChar char="–"/>
            </a:pPr>
            <a:r>
              <a:rPr lang="en-US" altLang="en-US" sz="1400" kern="0" dirty="0">
                <a:latin typeface="Arial"/>
              </a:rPr>
              <a:t>Warning against flying over restricted airspace. </a:t>
            </a:r>
          </a:p>
          <a:p>
            <a:pPr marL="742950" lvl="1" indent="-285750" algn="just" eaLnBrk="0" hangingPunct="0">
              <a:spcBef>
                <a:spcPct val="20000"/>
              </a:spcBef>
              <a:buFontTx/>
              <a:buChar char="–"/>
            </a:pPr>
            <a:r>
              <a:rPr lang="en-US" altLang="en-US" sz="1400" kern="0" dirty="0">
                <a:latin typeface="Arial"/>
              </a:rPr>
              <a:t>Warning against operating under the influence of drugs or alcohol. </a:t>
            </a:r>
          </a:p>
          <a:p>
            <a:pPr marL="742950" lvl="1" indent="-285750" algn="just" eaLnBrk="0" hangingPunct="0">
              <a:spcBef>
                <a:spcPct val="20000"/>
              </a:spcBef>
              <a:buFontTx/>
              <a:buChar char="–"/>
            </a:pPr>
            <a:r>
              <a:rPr lang="en-US" altLang="en-US" sz="1400" kern="0" dirty="0">
                <a:latin typeface="Arial"/>
              </a:rPr>
              <a:t>Notice to abide by all applicable state and federal regulations.</a:t>
            </a:r>
            <a:br>
              <a:rPr lang="en-US" altLang="en-US" sz="1400" kern="0" dirty="0">
                <a:latin typeface="Arial"/>
              </a:rPr>
            </a:br>
            <a:r>
              <a:rPr lang="en-US" altLang="en-US" sz="1400" kern="0" dirty="0">
                <a:latin typeface="Arial"/>
              </a:rPr>
              <a:t> </a:t>
            </a:r>
          </a:p>
          <a:p>
            <a:pPr marL="342900" lvl="0" indent="-342900" algn="just" eaLnBrk="0" hangingPunct="0">
              <a:spcBef>
                <a:spcPct val="20000"/>
              </a:spcBef>
              <a:buFontTx/>
              <a:buChar char="•"/>
            </a:pPr>
            <a:r>
              <a:rPr lang="en-US" altLang="en-US" sz="1400" kern="0" dirty="0">
                <a:latin typeface="Arial"/>
                <a:cs typeface="+mn-cs"/>
              </a:rPr>
              <a:t>Possible defenses: Knowledgeable user, open and obvious dangers. </a:t>
            </a:r>
          </a:p>
          <a:p>
            <a:pPr marL="342900" lvl="0" indent="-342900" algn="just" eaLnBrk="0" hangingPunct="0">
              <a:spcBef>
                <a:spcPct val="20000"/>
              </a:spcBef>
              <a:buFontTx/>
              <a:buChar char="•"/>
            </a:pPr>
            <a:endParaRPr lang="en-US" altLang="en-US" sz="1400" kern="0" dirty="0">
              <a:latin typeface="Arial"/>
              <a:cs typeface="+mn-cs"/>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24</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565539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Substantial Modification or Abuse</a:t>
            </a:r>
            <a:endParaRPr lang="en-US" b="1" u="sng" dirty="0">
              <a:solidFill>
                <a:srgbClr val="00B0F0"/>
              </a:solidFill>
            </a:endParaRPr>
          </a:p>
        </p:txBody>
      </p:sp>
      <p:sp>
        <p:nvSpPr>
          <p:cNvPr id="11267" name="Rectangle 15"/>
          <p:cNvSpPr>
            <a:spLocks noChangeArrowheads="1"/>
          </p:cNvSpPr>
          <p:nvPr/>
        </p:nvSpPr>
        <p:spPr bwMode="auto">
          <a:xfrm>
            <a:off x="304800" y="2590800"/>
            <a:ext cx="8534400" cy="341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eaLnBrk="0" hangingPunct="0">
              <a:spcBef>
                <a:spcPct val="20000"/>
              </a:spcBef>
              <a:buFontTx/>
              <a:buChar char="•"/>
            </a:pPr>
            <a:r>
              <a:rPr lang="en-US" altLang="en-US" sz="1400" kern="0" dirty="0">
                <a:latin typeface="Arial"/>
                <a:cs typeface="+mn-cs"/>
              </a:rPr>
              <a:t>Operators may modify their drones for unintended applications. </a:t>
            </a: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r>
              <a:rPr lang="en-US" altLang="en-US" sz="1400" kern="0" dirty="0">
                <a:latin typeface="Arial"/>
                <a:cs typeface="+mn-cs"/>
              </a:rPr>
              <a:t>Warnings against such modifications will provide additional support for successful defenses. </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25</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0" name="Picture 6"/>
          <p:cNvPicPr>
            <a:picLocks noChangeAspect="1"/>
          </p:cNvPicPr>
          <p:nvPr/>
        </p:nvPicPr>
        <p:blipFill>
          <a:blip r:embed="rId4">
            <a:extLst>
              <a:ext uri="{28A0092B-C50C-407E-A947-70E740481C1C}">
                <a14:useLocalDpi xmlns:a14="http://schemas.microsoft.com/office/drawing/2010/main" val="0"/>
              </a:ext>
            </a:extLst>
          </a:blip>
          <a:srcRect l="21101"/>
          <a:stretch>
            <a:fillRect/>
          </a:stretch>
        </p:blipFill>
        <p:spPr bwMode="auto">
          <a:xfrm>
            <a:off x="4953000" y="2971800"/>
            <a:ext cx="36385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p:cNvPicPr>
          <p:nvPr/>
        </p:nvPicPr>
        <p:blipFill>
          <a:blip r:embed="rId5">
            <a:extLst>
              <a:ext uri="{28A0092B-C50C-407E-A947-70E740481C1C}">
                <a14:useLocalDpi xmlns:a14="http://schemas.microsoft.com/office/drawing/2010/main" val="0"/>
              </a:ext>
            </a:extLst>
          </a:blip>
          <a:srcRect l="23756" t="1314" r="4970" b="5962"/>
          <a:stretch>
            <a:fillRect/>
          </a:stretch>
        </p:blipFill>
        <p:spPr bwMode="auto">
          <a:xfrm>
            <a:off x="762000" y="2971800"/>
            <a:ext cx="3657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3927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Drone Standards</a:t>
            </a:r>
            <a:endParaRPr lang="en-US" b="1" u="sng" dirty="0">
              <a:solidFill>
                <a:srgbClr val="00B0F0"/>
              </a:solidFill>
            </a:endParaRPr>
          </a:p>
        </p:txBody>
      </p:sp>
      <p:sp>
        <p:nvSpPr>
          <p:cNvPr id="11267" name="Rectangle 15"/>
          <p:cNvSpPr>
            <a:spLocks noChangeArrowheads="1"/>
          </p:cNvSpPr>
          <p:nvPr/>
        </p:nvSpPr>
        <p:spPr bwMode="auto">
          <a:xfrm>
            <a:off x="304800" y="2590800"/>
            <a:ext cx="8534400" cy="211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eaLnBrk="0" hangingPunct="0">
              <a:spcBef>
                <a:spcPct val="20000"/>
              </a:spcBef>
              <a:buFontTx/>
              <a:buChar char="•"/>
            </a:pPr>
            <a:r>
              <a:rPr lang="en-US" altLang="en-US" sz="1400" kern="0" dirty="0">
                <a:latin typeface="Arial"/>
                <a:cs typeface="+mn-cs"/>
              </a:rPr>
              <a:t>No uniform drone manufacturing standards to date. </a:t>
            </a: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r>
              <a:rPr lang="en-US" altLang="en-US" sz="1400" kern="0" dirty="0">
                <a:latin typeface="Arial"/>
                <a:cs typeface="+mn-cs"/>
              </a:rPr>
              <a:t>Drones becoming increasingly complex and technologically advanced. </a:t>
            </a:r>
          </a:p>
          <a:p>
            <a:pPr marL="342900" lvl="0" indent="-342900" eaLnBrk="0" hangingPunct="0">
              <a:spcBef>
                <a:spcPct val="20000"/>
              </a:spcBef>
              <a:buFontTx/>
              <a:buChar char="•"/>
            </a:pPr>
            <a:endParaRPr lang="en-US" altLang="en-US" sz="1400" kern="0" dirty="0">
              <a:latin typeface="Arial"/>
              <a:cs typeface="+mn-cs"/>
            </a:endParaRPr>
          </a:p>
          <a:p>
            <a:pPr marL="342900" lvl="0" indent="-342900" eaLnBrk="0" hangingPunct="0">
              <a:spcBef>
                <a:spcPct val="20000"/>
              </a:spcBef>
              <a:buFontTx/>
              <a:buChar char="•"/>
            </a:pPr>
            <a:r>
              <a:rPr lang="en-US" altLang="en-US" sz="1400" kern="0" dirty="0">
                <a:latin typeface="Arial"/>
                <a:cs typeface="+mn-cs"/>
              </a:rPr>
              <a:t>Manufacturers must ensure:</a:t>
            </a:r>
          </a:p>
          <a:p>
            <a:pPr marL="742950" lvl="1" indent="-285750" eaLnBrk="0" hangingPunct="0">
              <a:spcBef>
                <a:spcPct val="20000"/>
              </a:spcBef>
              <a:buFontTx/>
              <a:buChar char="–"/>
            </a:pPr>
            <a:r>
              <a:rPr lang="en-US" altLang="en-US" sz="1400" kern="0" dirty="0">
                <a:latin typeface="Arial"/>
              </a:rPr>
              <a:t>Meeting certain minimum safety requirements.</a:t>
            </a:r>
          </a:p>
          <a:p>
            <a:pPr marL="742950" lvl="1" indent="-285750" eaLnBrk="0" hangingPunct="0">
              <a:spcBef>
                <a:spcPct val="20000"/>
              </a:spcBef>
              <a:buFontTx/>
              <a:buChar char="–"/>
            </a:pPr>
            <a:r>
              <a:rPr lang="en-US" altLang="en-US" sz="1400" kern="0" dirty="0">
                <a:latin typeface="Arial"/>
              </a:rPr>
              <a:t>Showing that the product goes above and beyond the minimum.</a:t>
            </a:r>
          </a:p>
          <a:p>
            <a:pPr marL="742950" lvl="1" indent="-285750" eaLnBrk="0" hangingPunct="0">
              <a:spcBef>
                <a:spcPct val="20000"/>
              </a:spcBef>
              <a:buFontTx/>
              <a:buChar char="–"/>
            </a:pPr>
            <a:r>
              <a:rPr lang="en-US" altLang="en-US" sz="1400" kern="0" dirty="0">
                <a:latin typeface="Arial"/>
              </a:rPr>
              <a:t>Keeping an eye on technological developments in the field.  </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26</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182084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Rules and Regulations</a:t>
            </a:r>
            <a:endParaRPr lang="en-US" b="1" u="sng" dirty="0">
              <a:solidFill>
                <a:srgbClr val="00B0F0"/>
              </a:solidFill>
            </a:endParaRPr>
          </a:p>
        </p:txBody>
      </p:sp>
      <p:sp>
        <p:nvSpPr>
          <p:cNvPr id="11267" name="Rectangle 15"/>
          <p:cNvSpPr>
            <a:spLocks noChangeArrowheads="1"/>
          </p:cNvSpPr>
          <p:nvPr/>
        </p:nvSpPr>
        <p:spPr bwMode="auto">
          <a:xfrm>
            <a:off x="304800" y="2590800"/>
            <a:ext cx="8534400"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eaLnBrk="0" hangingPunct="0">
              <a:spcBef>
                <a:spcPct val="20000"/>
              </a:spcBef>
              <a:buFontTx/>
              <a:buChar char="•"/>
            </a:pPr>
            <a:r>
              <a:rPr lang="en-US" altLang="en-US" sz="1400" kern="0" dirty="0">
                <a:latin typeface="Arial"/>
                <a:cs typeface="+mn-cs"/>
              </a:rPr>
              <a:t>Federal Aviation Administration (FAA)</a:t>
            </a:r>
          </a:p>
          <a:p>
            <a:pPr marL="742950" lvl="1" indent="-285750" eaLnBrk="0" hangingPunct="0">
              <a:spcBef>
                <a:spcPct val="20000"/>
              </a:spcBef>
              <a:buFontTx/>
              <a:buChar char="–"/>
            </a:pPr>
            <a:r>
              <a:rPr lang="en-US" altLang="en-US" sz="1400" kern="0" dirty="0">
                <a:latin typeface="Arial"/>
              </a:rPr>
              <a:t>National aviation authority in charge of regulating American civil aviation. </a:t>
            </a:r>
          </a:p>
          <a:p>
            <a:pPr marL="742950" lvl="1" indent="-285750" eaLnBrk="0" hangingPunct="0">
              <a:spcBef>
                <a:spcPct val="20000"/>
              </a:spcBef>
              <a:buFontTx/>
              <a:buChar char="–"/>
            </a:pPr>
            <a:r>
              <a:rPr lang="en-US" altLang="en-US" sz="1400" kern="0" dirty="0">
                <a:latin typeface="Arial"/>
              </a:rPr>
              <a:t>Latest regulations went into effect late August 2016</a:t>
            </a:r>
          </a:p>
          <a:p>
            <a:pPr marL="742950" lvl="1" indent="-285750" eaLnBrk="0" hangingPunct="0">
              <a:spcBef>
                <a:spcPct val="20000"/>
              </a:spcBef>
              <a:buFontTx/>
              <a:buChar char="–"/>
            </a:pPr>
            <a:r>
              <a:rPr lang="en-US" altLang="en-US" sz="1400" kern="0" dirty="0">
                <a:latin typeface="Arial"/>
              </a:rPr>
              <a:t>Rapidly evolving legal landscape; manufacturers must stay on top of new developments. </a:t>
            </a:r>
          </a:p>
          <a:p>
            <a:pPr marL="342900" lvl="0" indent="-342900" eaLnBrk="0" hangingPunct="0">
              <a:spcBef>
                <a:spcPct val="20000"/>
              </a:spcBef>
              <a:buFontTx/>
              <a:buChar char="•"/>
            </a:pPr>
            <a:r>
              <a:rPr lang="en-US" altLang="en-US" sz="1400" kern="0" dirty="0">
                <a:latin typeface="Arial"/>
                <a:cs typeface="+mn-cs"/>
              </a:rPr>
              <a:t>Drone registration requirement. </a:t>
            </a:r>
          </a:p>
          <a:p>
            <a:pPr marL="742950" lvl="1" indent="-285750" eaLnBrk="0" hangingPunct="0">
              <a:spcBef>
                <a:spcPct val="20000"/>
              </a:spcBef>
              <a:buFontTx/>
              <a:buChar char="–"/>
            </a:pPr>
            <a:r>
              <a:rPr lang="en-US" altLang="en-US" sz="1400" kern="0" dirty="0">
                <a:latin typeface="Arial"/>
              </a:rPr>
              <a:t>Drones weighing between 0.5 and 55 pounds must register with the FAA. </a:t>
            </a:r>
          </a:p>
          <a:p>
            <a:pPr marL="742950" lvl="1" indent="-285750" eaLnBrk="0" hangingPunct="0">
              <a:spcBef>
                <a:spcPct val="20000"/>
              </a:spcBef>
              <a:buFontTx/>
              <a:buChar char="–"/>
            </a:pPr>
            <a:r>
              <a:rPr lang="en-US" altLang="en-US" sz="1400" kern="0" dirty="0">
                <a:latin typeface="Arial"/>
              </a:rPr>
              <a:t>Requires contact information and $5 fee. </a:t>
            </a:r>
          </a:p>
          <a:p>
            <a:pPr marL="742950" lvl="1" indent="-285750" eaLnBrk="0" hangingPunct="0">
              <a:spcBef>
                <a:spcPct val="20000"/>
              </a:spcBef>
              <a:buFontTx/>
              <a:buChar char="–"/>
            </a:pPr>
            <a:r>
              <a:rPr lang="en-US" altLang="en-US" sz="1400" kern="0" dirty="0">
                <a:latin typeface="Arial"/>
              </a:rPr>
              <a:t>Provides Certificate of Aircraft Registration/Proof of Ownership. </a:t>
            </a:r>
          </a:p>
          <a:p>
            <a:pPr marL="742950" lvl="1" indent="-285750" eaLnBrk="0" hangingPunct="0">
              <a:spcBef>
                <a:spcPct val="20000"/>
              </a:spcBef>
              <a:buFontTx/>
              <a:buChar char="–"/>
            </a:pPr>
            <a:r>
              <a:rPr lang="en-US" altLang="en-US" sz="1400" kern="0" dirty="0">
                <a:latin typeface="Arial"/>
              </a:rPr>
              <a:t>Penalties of up to 3 years imprisonment and/or fines up to $250,000, or civil penalties up to $27,500. </a:t>
            </a:r>
          </a:p>
          <a:p>
            <a:pPr marL="742950" lvl="1" indent="-285750" eaLnBrk="0" hangingPunct="0">
              <a:spcBef>
                <a:spcPct val="20000"/>
              </a:spcBef>
              <a:buFontTx/>
              <a:buChar char="–"/>
            </a:pPr>
            <a:endParaRPr lang="en-US" altLang="en-US" sz="1400" kern="0" dirty="0">
              <a:latin typeface="Arial"/>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27</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6985187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FAA Drone Regulations</a:t>
            </a:r>
            <a:endParaRPr lang="en-US" b="1" u="sng" dirty="0">
              <a:solidFill>
                <a:srgbClr val="00B0F0"/>
              </a:solidFill>
            </a:endParaRPr>
          </a:p>
        </p:txBody>
      </p:sp>
      <p:sp>
        <p:nvSpPr>
          <p:cNvPr id="11267" name="Rectangle 15"/>
          <p:cNvSpPr>
            <a:spLocks noChangeArrowheads="1"/>
          </p:cNvSpPr>
          <p:nvPr/>
        </p:nvSpPr>
        <p:spPr bwMode="auto">
          <a:xfrm>
            <a:off x="304800" y="2590800"/>
            <a:ext cx="8534400"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eaLnBrk="0" hangingPunct="0">
              <a:spcBef>
                <a:spcPct val="20000"/>
              </a:spcBef>
              <a:buFontTx/>
              <a:buChar char="•"/>
            </a:pPr>
            <a:r>
              <a:rPr lang="en-US" altLang="en-US" sz="1400" kern="0" dirty="0">
                <a:latin typeface="Arial"/>
                <a:cs typeface="+mn-cs"/>
              </a:rPr>
              <a:t>August 2016 Rules apply to the commercial use of drones weighing less than 55 pounds</a:t>
            </a:r>
          </a:p>
          <a:p>
            <a:pPr marL="342900" lvl="0" indent="-342900" eaLnBrk="0" hangingPunct="0">
              <a:spcBef>
                <a:spcPct val="20000"/>
              </a:spcBef>
              <a:buFontTx/>
              <a:buChar char="•"/>
            </a:pPr>
            <a:r>
              <a:rPr lang="en-US" altLang="en-US" sz="1400" kern="0" dirty="0">
                <a:latin typeface="Arial"/>
                <a:cs typeface="+mn-cs"/>
              </a:rPr>
              <a:t>Sample rules:</a:t>
            </a:r>
          </a:p>
          <a:p>
            <a:pPr marL="742950" lvl="1" indent="-285750" eaLnBrk="0" hangingPunct="0">
              <a:spcBef>
                <a:spcPct val="20000"/>
              </a:spcBef>
              <a:buFontTx/>
              <a:buChar char="–"/>
            </a:pPr>
            <a:r>
              <a:rPr lang="en-US" altLang="en-US" sz="1400" kern="0" dirty="0">
                <a:latin typeface="Arial"/>
              </a:rPr>
              <a:t>Maximum flight speed of 100 mph.</a:t>
            </a:r>
          </a:p>
          <a:p>
            <a:pPr marL="742950" lvl="1" indent="-285750" eaLnBrk="0" hangingPunct="0">
              <a:spcBef>
                <a:spcPct val="20000"/>
              </a:spcBef>
              <a:buFontTx/>
              <a:buChar char="–"/>
            </a:pPr>
            <a:r>
              <a:rPr lang="en-US" altLang="en-US" sz="1400" kern="0" dirty="0">
                <a:latin typeface="Arial"/>
              </a:rPr>
              <a:t>Maximum height/elevation of 400 feet.</a:t>
            </a:r>
          </a:p>
          <a:p>
            <a:pPr marL="742950" lvl="1" indent="-285750" eaLnBrk="0" hangingPunct="0">
              <a:spcBef>
                <a:spcPct val="20000"/>
              </a:spcBef>
              <a:buFontTx/>
              <a:buChar char="–"/>
            </a:pPr>
            <a:r>
              <a:rPr lang="en-US" altLang="en-US" sz="1400" kern="0" dirty="0">
                <a:latin typeface="Arial"/>
              </a:rPr>
              <a:t>Visual line of sight (drone’s camera does not satisfy this requirement).</a:t>
            </a:r>
          </a:p>
          <a:p>
            <a:pPr marL="742950" lvl="1" indent="-285750" eaLnBrk="0" hangingPunct="0">
              <a:spcBef>
                <a:spcPct val="20000"/>
              </a:spcBef>
              <a:buFontTx/>
              <a:buChar char="–"/>
            </a:pPr>
            <a:r>
              <a:rPr lang="en-US" altLang="en-US" sz="1400" kern="0" dirty="0">
                <a:latin typeface="Arial"/>
              </a:rPr>
              <a:t>Flight is limited to daytime use.</a:t>
            </a:r>
          </a:p>
          <a:p>
            <a:pPr marL="742950" lvl="1" indent="-285750" eaLnBrk="0" hangingPunct="0">
              <a:spcBef>
                <a:spcPct val="20000"/>
              </a:spcBef>
              <a:buFontTx/>
              <a:buChar char="–"/>
            </a:pPr>
            <a:r>
              <a:rPr lang="en-US" altLang="en-US" sz="1400" kern="0" dirty="0">
                <a:latin typeface="Arial"/>
              </a:rPr>
              <a:t>Flights over people not allowed unless the people are participating in the drone’s operation.</a:t>
            </a:r>
          </a:p>
          <a:p>
            <a:pPr marL="742950" lvl="1" indent="-285750" eaLnBrk="0" hangingPunct="0">
              <a:spcBef>
                <a:spcPct val="20000"/>
              </a:spcBef>
              <a:buFontTx/>
              <a:buChar char="–"/>
            </a:pPr>
            <a:r>
              <a:rPr lang="en-US" altLang="en-US" sz="1400" kern="0" dirty="0">
                <a:latin typeface="Arial"/>
              </a:rPr>
              <a:t>Indoor flight not allowed. </a:t>
            </a:r>
          </a:p>
          <a:p>
            <a:pPr marL="742950" lvl="1" indent="-285750" eaLnBrk="0" hangingPunct="0">
              <a:spcBef>
                <a:spcPct val="20000"/>
              </a:spcBef>
              <a:buFontTx/>
              <a:buChar char="–"/>
            </a:pPr>
            <a:r>
              <a:rPr lang="en-US" altLang="en-US" sz="1400" kern="0" dirty="0">
                <a:latin typeface="Arial"/>
              </a:rPr>
              <a:t>Drone operator must conduct a preflight visual and operational check to ensure the drone’s safe operation.</a:t>
            </a:r>
          </a:p>
          <a:p>
            <a:pPr marL="342900" lvl="0" indent="-342900" eaLnBrk="0" hangingPunct="0">
              <a:spcBef>
                <a:spcPct val="20000"/>
              </a:spcBef>
              <a:buFontTx/>
              <a:buChar char="•"/>
            </a:pPr>
            <a:endParaRPr lang="en-US" altLang="en-US" sz="1400" kern="0" dirty="0">
              <a:latin typeface="Arial"/>
              <a:cs typeface="+mn-cs"/>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28</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350690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FAA Drone Regulations (2)</a:t>
            </a:r>
            <a:endParaRPr lang="en-US" b="1" u="sng" dirty="0">
              <a:solidFill>
                <a:srgbClr val="00B0F0"/>
              </a:solidFill>
            </a:endParaRPr>
          </a:p>
        </p:txBody>
      </p:sp>
      <p:sp>
        <p:nvSpPr>
          <p:cNvPr id="11267" name="Rectangle 15"/>
          <p:cNvSpPr>
            <a:spLocks noChangeArrowheads="1"/>
          </p:cNvSpPr>
          <p:nvPr/>
        </p:nvSpPr>
        <p:spPr bwMode="auto">
          <a:xfrm>
            <a:off x="304800" y="2590800"/>
            <a:ext cx="8534400"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eaLnBrk="0" hangingPunct="0">
              <a:spcBef>
                <a:spcPct val="20000"/>
              </a:spcBef>
              <a:buFontTx/>
              <a:buChar char="•"/>
            </a:pPr>
            <a:r>
              <a:rPr lang="en-US" altLang="en-US" sz="1400" kern="0" dirty="0">
                <a:latin typeface="Arial"/>
                <a:cs typeface="+mn-cs"/>
              </a:rPr>
              <a:t>Licensing requirements</a:t>
            </a:r>
          </a:p>
          <a:p>
            <a:pPr marL="742950" lvl="1" indent="-285750" eaLnBrk="0" hangingPunct="0">
              <a:spcBef>
                <a:spcPct val="20000"/>
              </a:spcBef>
              <a:buFontTx/>
              <a:buChar char="–"/>
            </a:pPr>
            <a:r>
              <a:rPr lang="en-US" altLang="en-US" sz="1400" kern="0" dirty="0">
                <a:latin typeface="Arial"/>
              </a:rPr>
              <a:t>Section 333 waiver is no longer required.</a:t>
            </a:r>
          </a:p>
          <a:p>
            <a:pPr marL="742950" lvl="1" indent="-285750" eaLnBrk="0" hangingPunct="0">
              <a:spcBef>
                <a:spcPct val="20000"/>
              </a:spcBef>
              <a:buFontTx/>
              <a:buChar char="–"/>
            </a:pPr>
            <a:r>
              <a:rPr lang="en-US" altLang="en-US" sz="1400" kern="0" dirty="0">
                <a:latin typeface="Arial"/>
              </a:rPr>
              <a:t>Must be at least 16 years old.</a:t>
            </a:r>
          </a:p>
          <a:p>
            <a:pPr marL="742950" lvl="1" indent="-285750" eaLnBrk="0" hangingPunct="0">
              <a:spcBef>
                <a:spcPct val="20000"/>
              </a:spcBef>
              <a:buFontTx/>
              <a:buChar char="–"/>
            </a:pPr>
            <a:r>
              <a:rPr lang="en-US" altLang="en-US" sz="1400" kern="0" dirty="0">
                <a:latin typeface="Arial"/>
              </a:rPr>
              <a:t>Must possess a remote pilot airman certificate.</a:t>
            </a:r>
          </a:p>
          <a:p>
            <a:pPr marL="1143000" lvl="2" indent="-228600" eaLnBrk="0" hangingPunct="0">
              <a:spcBef>
                <a:spcPct val="20000"/>
              </a:spcBef>
              <a:buFontTx/>
              <a:buChar char="•"/>
            </a:pPr>
            <a:r>
              <a:rPr lang="en-US" altLang="en-US" sz="1400" kern="0" dirty="0">
                <a:latin typeface="Arial"/>
              </a:rPr>
              <a:t>Obtained by passing an FAA-approved test.</a:t>
            </a:r>
          </a:p>
          <a:p>
            <a:pPr marL="342900" lvl="0" indent="-342900" eaLnBrk="0" hangingPunct="0">
              <a:spcBef>
                <a:spcPct val="20000"/>
              </a:spcBef>
              <a:buFontTx/>
              <a:buChar char="•"/>
            </a:pPr>
            <a:r>
              <a:rPr lang="en-US" altLang="en-US" sz="1400" kern="0" dirty="0">
                <a:latin typeface="Arial"/>
                <a:cs typeface="+mn-cs"/>
              </a:rPr>
              <a:t>Privacy concerns</a:t>
            </a:r>
          </a:p>
          <a:p>
            <a:pPr marL="742950" lvl="1" indent="-285750" eaLnBrk="0" hangingPunct="0">
              <a:spcBef>
                <a:spcPct val="20000"/>
              </a:spcBef>
              <a:buFontTx/>
              <a:buChar char="–"/>
            </a:pPr>
            <a:r>
              <a:rPr lang="en-US" altLang="en-US" sz="1400" kern="0" dirty="0">
                <a:latin typeface="Arial"/>
              </a:rPr>
              <a:t>No rules by the FAA.</a:t>
            </a:r>
          </a:p>
          <a:p>
            <a:pPr marL="742950" lvl="1" indent="-285750" eaLnBrk="0" hangingPunct="0">
              <a:spcBef>
                <a:spcPct val="20000"/>
              </a:spcBef>
              <a:buFontTx/>
              <a:buChar char="–"/>
            </a:pPr>
            <a:r>
              <a:rPr lang="en-US" altLang="en-US" sz="1400" kern="0" dirty="0">
                <a:latin typeface="Arial"/>
              </a:rPr>
              <a:t>Recommended privacy guidelines as part of drone registration process.</a:t>
            </a:r>
          </a:p>
          <a:p>
            <a:pPr marL="742950" lvl="1" indent="-285750" eaLnBrk="0" hangingPunct="0">
              <a:spcBef>
                <a:spcPct val="20000"/>
              </a:spcBef>
              <a:buFontTx/>
              <a:buChar char="–"/>
            </a:pPr>
            <a:r>
              <a:rPr lang="en-US" altLang="en-US" sz="1400" kern="0" dirty="0">
                <a:latin typeface="Arial"/>
              </a:rPr>
              <a:t>FAA to provide guidance to local and state governments.</a:t>
            </a:r>
          </a:p>
          <a:p>
            <a:pPr marL="342900" lvl="0" indent="-342900" eaLnBrk="0" hangingPunct="0">
              <a:spcBef>
                <a:spcPct val="20000"/>
              </a:spcBef>
              <a:buFontTx/>
              <a:buChar char="•"/>
            </a:pPr>
            <a:r>
              <a:rPr lang="en-US" altLang="en-US" sz="1400" kern="0" dirty="0">
                <a:latin typeface="Arial"/>
                <a:cs typeface="+mn-cs"/>
              </a:rPr>
              <a:t>FAA plans to expand and modify the rules in the future to account for the rapid growth in the use of drones. </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29</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13207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307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0BDA2A-2091-445A-86AC-8ACEC5DBBA32}" type="slidenum">
              <a:rPr lang="en-US" smtClean="0">
                <a:solidFill>
                  <a:prstClr val="black"/>
                </a:solidFill>
                <a:latin typeface="Calibri" pitchFamily="34" charset="0"/>
              </a:rPr>
              <a:pPr eaLnBrk="1" hangingPunct="1"/>
              <a:t>3</a:t>
            </a:fld>
            <a:endParaRPr lang="en-US" dirty="0">
              <a:solidFill>
                <a:prstClr val="black"/>
              </a:solidFill>
              <a:latin typeface="Calibri" pitchFamily="34" charset="0"/>
            </a:endParaRPr>
          </a:p>
        </p:txBody>
      </p:sp>
      <p:sp>
        <p:nvSpPr>
          <p:cNvPr id="3076" name="TextBox 3"/>
          <p:cNvSpPr txBox="1">
            <a:spLocks noChangeArrowheads="1"/>
          </p:cNvSpPr>
          <p:nvPr/>
        </p:nvSpPr>
        <p:spPr bwMode="auto">
          <a:xfrm>
            <a:off x="304800" y="2658558"/>
            <a:ext cx="8534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algn="just" eaLnBrk="1" fontAlgn="base" hangingPunct="1">
              <a:lnSpc>
                <a:spcPct val="130000"/>
              </a:lnSpc>
              <a:spcBef>
                <a:spcPct val="0"/>
              </a:spcBef>
              <a:spcAft>
                <a:spcPct val="0"/>
              </a:spcAft>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r>
              <a:rPr lang="en-US" altLang="en-US" sz="1000" dirty="0">
                <a:solidFill>
                  <a:srgbClr val="000000"/>
                </a:solidFill>
                <a:latin typeface="Arial" charset="0"/>
              </a:rPr>
              <a:t>Follow us on Twitter, that’s </a:t>
            </a:r>
            <a:r>
              <a:rPr lang="en-US" altLang="en-US" sz="1000" b="1" u="sng" dirty="0">
                <a:solidFill>
                  <a:srgbClr val="0000CC"/>
                </a:solidFill>
                <a:latin typeface="Arial" charset="0"/>
                <a:hlinkClick r:id="rId4"/>
              </a:rPr>
              <a:t>@Know_Group </a:t>
            </a:r>
            <a:r>
              <a:rPr lang="en-US" altLang="en-US" sz="1000" dirty="0">
                <a:solidFill>
                  <a:srgbClr val="000000"/>
                </a:solidFill>
                <a:latin typeface="Arial" charset="0"/>
              </a:rPr>
              <a:t>to receive updates for this event as well as other news and pertinent info. </a:t>
            </a: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hangingPunct="1">
              <a:lnSpc>
                <a:spcPct val="130000"/>
              </a:lnSpc>
              <a:buFont typeface="Wingdings" panose="05000000000000000000" pitchFamily="2" charset="2"/>
              <a:buChar char="Ø"/>
            </a:pPr>
            <a:r>
              <a:rPr lang="en-US" altLang="en-US" sz="1000" dirty="0">
                <a:solidFill>
                  <a:srgbClr val="000000"/>
                </a:solidFill>
                <a:latin typeface="Arial" charset="0"/>
              </a:rPr>
              <a:t>If you experience any technical difficulties during today’s WebEx session, please contact our Technical Support @ 866-779-3239. We will post the dial information in the chat window to the right shortly and it’s available in the </a:t>
            </a:r>
            <a:r>
              <a:rPr lang="en-US" altLang="en-US" sz="1000" dirty="0" err="1">
                <a:solidFill>
                  <a:srgbClr val="000000"/>
                </a:solidFill>
                <a:latin typeface="Arial" charset="0"/>
              </a:rPr>
              <a:t>FAQ.Help</a:t>
            </a:r>
            <a:r>
              <a:rPr lang="en-US" altLang="en-US" sz="1000" dirty="0">
                <a:solidFill>
                  <a:srgbClr val="000000"/>
                </a:solidFill>
                <a:latin typeface="Arial" charset="0"/>
              </a:rPr>
              <a:t> Tab on the right. Please redial into the webcast in case of connectivity issue where we have to restart the </a:t>
            </a:r>
            <a:r>
              <a:rPr lang="en-US" altLang="en-US" sz="1000" dirty="0" err="1">
                <a:solidFill>
                  <a:srgbClr val="000000"/>
                </a:solidFill>
                <a:latin typeface="Arial" charset="0"/>
              </a:rPr>
              <a:t>Webex</a:t>
            </a:r>
            <a:r>
              <a:rPr lang="en-US" altLang="en-US" sz="1000" dirty="0">
                <a:solidFill>
                  <a:srgbClr val="000000"/>
                </a:solidFill>
                <a:latin typeface="Arial" charset="0"/>
              </a:rPr>
              <a:t> event.</a:t>
            </a:r>
          </a:p>
          <a:p>
            <a:pPr algn="just" eaLnBrk="1" fontAlgn="base" hangingPunct="1">
              <a:lnSpc>
                <a:spcPct val="130000"/>
              </a:lnSpc>
              <a:spcBef>
                <a:spcPct val="0"/>
              </a:spcBef>
              <a:spcAft>
                <a:spcPct val="0"/>
              </a:spcAft>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r>
              <a:rPr lang="en-US" altLang="en-US" sz="1000" dirty="0">
                <a:solidFill>
                  <a:srgbClr val="000000"/>
                </a:solidFill>
                <a:latin typeface="Arial" charset="0"/>
              </a:rPr>
              <a:t>You may ask a question at anytime throughout the presentation today via the chat window on the lower right hand side of your screen.  Questions will be aggregated and addressed during the Q&amp;A segment.</a:t>
            </a: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r>
              <a:rPr lang="en-US" altLang="en-US" sz="1000" dirty="0">
                <a:solidFill>
                  <a:srgbClr val="000000"/>
                </a:solidFill>
                <a:latin typeface="Arial" charset="0"/>
              </a:rPr>
              <a:t>Please note, this call is being recorded for playback purposes. </a:t>
            </a:r>
          </a:p>
          <a:p>
            <a:pPr algn="just" eaLnBrk="1" fontAlgn="base" hangingPunct="1">
              <a:lnSpc>
                <a:spcPct val="130000"/>
              </a:lnSpc>
              <a:spcBef>
                <a:spcPct val="0"/>
              </a:spcBef>
              <a:spcAft>
                <a:spcPct val="0"/>
              </a:spcAft>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r>
              <a:rPr lang="en-US" altLang="en-US" sz="1000" dirty="0">
                <a:solidFill>
                  <a:srgbClr val="000000"/>
                </a:solidFill>
                <a:latin typeface="Arial" charset="0"/>
              </a:rPr>
              <a:t>If anyone was unable to log in to the online webcast and needs to download a copy of the PowerPoint presentation for today’s event, please send an email to: </a:t>
            </a:r>
            <a:r>
              <a:rPr lang="en-US" altLang="en-US" sz="1000" dirty="0">
                <a:solidFill>
                  <a:srgbClr val="000000"/>
                </a:solidFill>
                <a:latin typeface="Arial" charset="0"/>
                <a:hlinkClick r:id="rId5"/>
              </a:rPr>
              <a:t>info@theknowledgegroup.org</a:t>
            </a:r>
            <a:r>
              <a:rPr lang="en-US" altLang="en-US" sz="1000" dirty="0">
                <a:solidFill>
                  <a:srgbClr val="000000"/>
                </a:solidFill>
                <a:latin typeface="Arial" charset="0"/>
              </a:rPr>
              <a:t>. If you’re already logged in to the online Webcast, we will post a link to download the files shortly and it’s available in the FAQ.Help Tab </a:t>
            </a: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algn="just" eaLnBrk="1" fontAlgn="base" hangingPunct="1">
              <a:lnSpc>
                <a:spcPct val="130000"/>
              </a:lnSpc>
              <a:spcBef>
                <a:spcPct val="0"/>
              </a:spcBef>
              <a:spcAft>
                <a:spcPct val="0"/>
              </a:spcAft>
            </a:pPr>
            <a:endParaRPr lang="en-PH" altLang="en-US" sz="1000" dirty="0">
              <a:solidFill>
                <a:srgbClr val="000000"/>
              </a:solidFill>
              <a:latin typeface="Arial" charset="0"/>
            </a:endParaRPr>
          </a:p>
        </p:txBody>
      </p:sp>
    </p:spTree>
    <p:extLst>
      <p:ext uri="{BB962C8B-B14F-4D97-AF65-F5344CB8AC3E}">
        <p14:creationId xmlns:p14="http://schemas.microsoft.com/office/powerpoint/2010/main" val="133732052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Manufacturer Responsibilities</a:t>
            </a:r>
            <a:endParaRPr lang="en-US" b="1" u="sng" dirty="0">
              <a:solidFill>
                <a:srgbClr val="00B0F0"/>
              </a:solidFill>
            </a:endParaRPr>
          </a:p>
        </p:txBody>
      </p:sp>
      <p:sp>
        <p:nvSpPr>
          <p:cNvPr id="11267" name="Rectangle 15"/>
          <p:cNvSpPr>
            <a:spLocks noChangeArrowheads="1"/>
          </p:cNvSpPr>
          <p:nvPr/>
        </p:nvSpPr>
        <p:spPr bwMode="auto">
          <a:xfrm>
            <a:off x="304800" y="2590800"/>
            <a:ext cx="8534400" cy="341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eaLnBrk="0" hangingPunct="0">
              <a:spcBef>
                <a:spcPct val="20000"/>
              </a:spcBef>
              <a:buFontTx/>
              <a:buChar char="•"/>
            </a:pPr>
            <a:r>
              <a:rPr lang="en-US" altLang="en-US" sz="1400" kern="0" dirty="0">
                <a:latin typeface="Arial"/>
                <a:cs typeface="+mn-cs"/>
              </a:rPr>
              <a:t>Operator’s manual</a:t>
            </a:r>
          </a:p>
          <a:p>
            <a:pPr marL="742950" lvl="1" indent="-285750" eaLnBrk="0" hangingPunct="0">
              <a:spcBef>
                <a:spcPct val="20000"/>
              </a:spcBef>
              <a:buFontTx/>
              <a:buChar char="–"/>
            </a:pPr>
            <a:r>
              <a:rPr lang="en-US" altLang="en-US" sz="1400" kern="0" dirty="0">
                <a:latin typeface="Arial"/>
              </a:rPr>
              <a:t>Extensive instructions regarding use and care of drone.</a:t>
            </a:r>
          </a:p>
          <a:p>
            <a:pPr marL="742950" lvl="1" indent="-285750" eaLnBrk="0" hangingPunct="0">
              <a:spcBef>
                <a:spcPct val="20000"/>
              </a:spcBef>
              <a:buFontTx/>
              <a:buChar char="–"/>
            </a:pPr>
            <a:r>
              <a:rPr lang="en-US" altLang="en-US" sz="1400" kern="0" dirty="0">
                <a:latin typeface="Arial"/>
              </a:rPr>
              <a:t>Ample warnings and safety notices.</a:t>
            </a:r>
          </a:p>
          <a:p>
            <a:pPr marL="742950" lvl="1" indent="-285750" eaLnBrk="0" hangingPunct="0">
              <a:spcBef>
                <a:spcPct val="20000"/>
              </a:spcBef>
              <a:buFontTx/>
              <a:buChar char="–"/>
            </a:pPr>
            <a:r>
              <a:rPr lang="en-US" altLang="en-US" sz="1400" kern="0" dirty="0">
                <a:latin typeface="Arial"/>
              </a:rPr>
              <a:t>Reference to state and federal regulations.</a:t>
            </a:r>
          </a:p>
          <a:p>
            <a:pPr marL="742950" lvl="1" indent="-285750" eaLnBrk="0" hangingPunct="0">
              <a:spcBef>
                <a:spcPct val="20000"/>
              </a:spcBef>
              <a:buFontTx/>
              <a:buChar char="–"/>
            </a:pPr>
            <a:r>
              <a:rPr lang="en-US" altLang="en-US" sz="1400" kern="0" dirty="0">
                <a:latin typeface="Arial"/>
              </a:rPr>
              <a:t>Notification of licensing requirements.</a:t>
            </a:r>
          </a:p>
          <a:p>
            <a:pPr marL="742950" lvl="1" indent="-285750" eaLnBrk="0" hangingPunct="0">
              <a:spcBef>
                <a:spcPct val="20000"/>
              </a:spcBef>
            </a:pPr>
            <a:endParaRPr lang="en-US" altLang="en-US" sz="1400" kern="0" dirty="0">
              <a:latin typeface="Arial"/>
            </a:endParaRPr>
          </a:p>
          <a:p>
            <a:pPr marL="342900" lvl="0" indent="-342900" eaLnBrk="0" hangingPunct="0">
              <a:spcBef>
                <a:spcPct val="20000"/>
              </a:spcBef>
              <a:buFontTx/>
              <a:buChar char="•"/>
            </a:pPr>
            <a:r>
              <a:rPr lang="en-US" altLang="en-US" sz="1400" kern="0" dirty="0">
                <a:latin typeface="Arial"/>
                <a:cs typeface="+mn-cs"/>
              </a:rPr>
              <a:t>Design</a:t>
            </a:r>
          </a:p>
          <a:p>
            <a:pPr marL="742950" lvl="1" indent="-285750" eaLnBrk="0" hangingPunct="0">
              <a:spcBef>
                <a:spcPct val="20000"/>
              </a:spcBef>
              <a:buFontTx/>
              <a:buChar char="–"/>
            </a:pPr>
            <a:r>
              <a:rPr lang="en-US" altLang="en-US" sz="1400" kern="0" dirty="0">
                <a:latin typeface="Arial"/>
              </a:rPr>
              <a:t>Implement safety measures for potentially unsafe scenarios. </a:t>
            </a:r>
          </a:p>
          <a:p>
            <a:pPr marL="1143000" lvl="2" indent="-228600" eaLnBrk="0" hangingPunct="0">
              <a:spcBef>
                <a:spcPct val="20000"/>
              </a:spcBef>
              <a:buFontTx/>
              <a:buChar char="•"/>
            </a:pPr>
            <a:r>
              <a:rPr lang="en-US" altLang="en-US" sz="1400" kern="0" dirty="0">
                <a:latin typeface="Arial"/>
              </a:rPr>
              <a:t>“lost-link”, </a:t>
            </a:r>
            <a:r>
              <a:rPr lang="en-US" altLang="en-US" sz="1400" kern="0" dirty="0" err="1">
                <a:latin typeface="Arial"/>
              </a:rPr>
              <a:t>geofencing</a:t>
            </a:r>
            <a:r>
              <a:rPr lang="en-US" altLang="en-US" sz="1400" kern="0" dirty="0">
                <a:latin typeface="Arial"/>
              </a:rPr>
              <a:t>, anti-collision systems</a:t>
            </a:r>
          </a:p>
          <a:p>
            <a:pPr marL="742950" lvl="1" indent="-285750" eaLnBrk="0" hangingPunct="0">
              <a:spcBef>
                <a:spcPct val="20000"/>
              </a:spcBef>
              <a:buFontTx/>
              <a:buChar char="–"/>
            </a:pPr>
            <a:r>
              <a:rPr lang="en-US" altLang="en-US" sz="1400" kern="0" dirty="0">
                <a:latin typeface="Arial"/>
              </a:rPr>
              <a:t>Analyze technological advancements in drone manufacturing.</a:t>
            </a:r>
          </a:p>
          <a:p>
            <a:pPr marL="742950" lvl="1" indent="-285750" eaLnBrk="0" hangingPunct="0">
              <a:spcBef>
                <a:spcPct val="20000"/>
              </a:spcBef>
              <a:buFontTx/>
              <a:buChar char="–"/>
            </a:pPr>
            <a:endParaRPr lang="en-US" altLang="en-US" sz="1400" kern="0" dirty="0">
              <a:latin typeface="Arial"/>
            </a:endParaRPr>
          </a:p>
          <a:p>
            <a:pPr marL="342900" lvl="0" indent="-342900" eaLnBrk="0" hangingPunct="0">
              <a:spcBef>
                <a:spcPct val="20000"/>
              </a:spcBef>
              <a:buFontTx/>
              <a:buChar char="•"/>
            </a:pPr>
            <a:r>
              <a:rPr lang="en-US" altLang="en-US" sz="1400" kern="0" dirty="0">
                <a:latin typeface="Arial"/>
                <a:cs typeface="+mn-cs"/>
              </a:rPr>
              <a:t>Legal</a:t>
            </a:r>
          </a:p>
          <a:p>
            <a:pPr marL="742950" lvl="1" indent="-285750" eaLnBrk="0" hangingPunct="0">
              <a:spcBef>
                <a:spcPct val="20000"/>
              </a:spcBef>
              <a:buFontTx/>
              <a:buChar char="–"/>
            </a:pPr>
            <a:r>
              <a:rPr lang="en-US" altLang="en-US" sz="1400" kern="0" dirty="0">
                <a:latin typeface="Arial"/>
              </a:rPr>
              <a:t>Stay up to date on legal advancements.</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30</a:t>
            </a:fld>
            <a:endParaRPr lang="en-US">
              <a:latin typeface="Calibri" pitchFamily="34" charset="0"/>
            </a:endParaRPr>
          </a:p>
        </p:txBody>
      </p:sp>
      <p:grpSp>
        <p:nvGrpSpPr>
          <p:cNvPr id="12" name="Group 11"/>
          <p:cNvGrpSpPr/>
          <p:nvPr/>
        </p:nvGrpSpPr>
        <p:grpSpPr>
          <a:xfrm>
            <a:off x="2652713" y="1219200"/>
            <a:ext cx="3733800" cy="914400"/>
            <a:chOff x="762000" y="2286000"/>
            <a:chExt cx="3733800" cy="914400"/>
          </a:xfrm>
        </p:grpSpPr>
        <p:grpSp>
          <p:nvGrpSpPr>
            <p:cNvPr id="13" name="Group 1"/>
            <p:cNvGrpSpPr>
              <a:grpSpLocks/>
            </p:cNvGrpSpPr>
            <p:nvPr/>
          </p:nvGrpSpPr>
          <p:grpSpPr bwMode="auto">
            <a:xfrm>
              <a:off x="762000" y="22860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024612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Drone Insurance</a:t>
            </a:r>
            <a:endParaRPr lang="en-US" b="1" u="sng" dirty="0">
              <a:solidFill>
                <a:srgbClr val="00B0F0"/>
              </a:solidFill>
            </a:endParaRPr>
          </a:p>
        </p:txBody>
      </p:sp>
      <p:sp>
        <p:nvSpPr>
          <p:cNvPr id="15363" name="Rectangle 15"/>
          <p:cNvSpPr>
            <a:spLocks noChangeArrowheads="1"/>
          </p:cNvSpPr>
          <p:nvPr/>
        </p:nvSpPr>
        <p:spPr bwMode="auto">
          <a:xfrm>
            <a:off x="304800" y="2590800"/>
            <a:ext cx="8534400" cy="13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FAA rules and regulations do not require insurance for commercial operations</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But “best business practices” will dictate the need for comprehensive coverage</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Clients of drone operators will request proof of insurance before operations begin</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Clients will demand “indemnity for operations”</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Clients will ask to be named as “additional insured” under operator’s drone insurance</a:t>
            </a: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31</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065973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u="sng" dirty="0">
                <a:solidFill>
                  <a:srgbClr val="00B0F0"/>
                </a:solidFill>
              </a:rPr>
              <a:t>Drone coverage available from a mix of major carriers and specialty carriers</a:t>
            </a:r>
          </a:p>
        </p:txBody>
      </p:sp>
      <p:sp>
        <p:nvSpPr>
          <p:cNvPr id="15363" name="Rectangle 15"/>
          <p:cNvSpPr>
            <a:spLocks noChangeArrowheads="1"/>
          </p:cNvSpPr>
          <p:nvPr/>
        </p:nvSpPr>
        <p:spPr bwMode="auto">
          <a:xfrm>
            <a:off x="304800" y="2590800"/>
            <a:ext cx="8534400"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The traditional aviation insurance carriers see Drone coverage as a natural extension of the coverage they already offer.</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A number of “specialty carriers” have emerged to provide coverage for Drones; some however do not provide “hull coverage” and some exclude “personal injury” and “advertising injury”.</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ISO has drafted forms for use by domestic carriers desiring to offer UAV cover</a:t>
            </a: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32</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2718722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Coverages Available</a:t>
            </a:r>
            <a:endParaRPr lang="en-US" b="1" u="sng" dirty="0">
              <a:solidFill>
                <a:srgbClr val="00B0F0"/>
              </a:solidFill>
            </a:endParaRPr>
          </a:p>
        </p:txBody>
      </p:sp>
      <p:sp>
        <p:nvSpPr>
          <p:cNvPr id="15363" name="Rectangle 15"/>
          <p:cNvSpPr>
            <a:spLocks noChangeArrowheads="1"/>
          </p:cNvSpPr>
          <p:nvPr/>
        </p:nvSpPr>
        <p:spPr bwMode="auto">
          <a:xfrm>
            <a:off x="304800" y="2590800"/>
            <a:ext cx="8534400" cy="15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At least one manufacturer offers replacement  coverage on their Drones (DJI)</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Hull coverage is typically available from the Aviation underwriters.</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The Specialty Insurers are focusing on liability coverage for Drone operations</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One Insurer: </a:t>
            </a:r>
            <a:r>
              <a:rPr lang="en-US" sz="1400" dirty="0" err="1">
                <a:solidFill>
                  <a:prstClr val="black"/>
                </a:solidFill>
              </a:rPr>
              <a:t>Verifly</a:t>
            </a:r>
            <a:r>
              <a:rPr lang="en-US" sz="1400" dirty="0">
                <a:solidFill>
                  <a:prstClr val="black"/>
                </a:solidFill>
              </a:rPr>
              <a:t>, provides liability coverage by the hour through an app: the coverage is available in 45 states and coverage is activated by opening the App which depicts the planned flight area and provides coverage for quarter mile.   </a:t>
            </a: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33</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1188324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Coverages to Obtain</a:t>
            </a:r>
            <a:endParaRPr lang="en-US" b="1" u="sng" dirty="0">
              <a:solidFill>
                <a:srgbClr val="00B0F0"/>
              </a:solidFill>
            </a:endParaRPr>
          </a:p>
        </p:txBody>
      </p:sp>
      <p:sp>
        <p:nvSpPr>
          <p:cNvPr id="15363" name="Rectangle 15"/>
          <p:cNvSpPr>
            <a:spLocks noChangeArrowheads="1"/>
          </p:cNvSpPr>
          <p:nvPr/>
        </p:nvSpPr>
        <p:spPr bwMode="auto">
          <a:xfrm>
            <a:off x="304800" y="2590800"/>
            <a:ext cx="853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Liability coverage for bodily injury and property damage.</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Third party contractual liability coverage</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“Personal Liability Coverage”: this cover will pick up invasion of privacy claims and advertising liability etc.</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Existing commercial business covers typically have aviation exclusions that might be deemed to apply so you cannot assume your existing commercial policy will provide coverage.  </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For non-commercial operations a homeowners or renter’s policy would typically apply as it would to the operation of the typical “model airplane”.  </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But Underwriters will be watching this situation closely and may require a special endorsement and fee for Drone coverage to be available to the hobbyist in the future.  </a:t>
            </a: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34</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369685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Risk Assessment</a:t>
            </a:r>
            <a:endParaRPr lang="en-US" b="1" u="sng" dirty="0">
              <a:solidFill>
                <a:srgbClr val="00B0F0"/>
              </a:solidFill>
            </a:endParaRPr>
          </a:p>
        </p:txBody>
      </p:sp>
      <p:sp>
        <p:nvSpPr>
          <p:cNvPr id="15363" name="Rectangle 15"/>
          <p:cNvSpPr>
            <a:spLocks noChangeArrowheads="1"/>
          </p:cNvSpPr>
          <p:nvPr/>
        </p:nvSpPr>
        <p:spPr bwMode="auto">
          <a:xfrm>
            <a:off x="304800" y="2590800"/>
            <a:ext cx="8534400" cy="185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Drone operator’s and their clients will need to be conscious of the risk of operations:</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Proximity of manned flight and airports</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People and property exposed to the operation</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Experience and training of UAV vendor &amp; operator</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Flight documentation requirements</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Permission and waiver for flight operations</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Exposure to operations of others: need for placards and warning signs?</a:t>
            </a: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35</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976969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Privacy Concerns</a:t>
            </a:r>
            <a:endParaRPr lang="en-US" b="1" u="sng" dirty="0">
              <a:solidFill>
                <a:srgbClr val="00B0F0"/>
              </a:solidFill>
            </a:endParaRPr>
          </a:p>
        </p:txBody>
      </p:sp>
      <p:sp>
        <p:nvSpPr>
          <p:cNvPr id="15363" name="Rectangle 15"/>
          <p:cNvSpPr>
            <a:spLocks noChangeArrowheads="1"/>
          </p:cNvSpPr>
          <p:nvPr/>
        </p:nvSpPr>
        <p:spPr bwMode="auto">
          <a:xfrm>
            <a:off x="304800" y="2590800"/>
            <a:ext cx="8534400"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The UAV is typically outfitted with a very sophisticated high resolution camera and is capable of taking pictures from a potentially intrusive but ideal vantage point.</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The airspace above 500 feet is controlled by the FAA and now they are asserting control from the surface to 400’ for drones.  But the FAA did not attempt to regulate privacy in tis new regulations.</a:t>
            </a:r>
          </a:p>
          <a:p>
            <a:pPr lvl="0" fontAlgn="auto">
              <a:spcBef>
                <a:spcPct val="20000"/>
              </a:spcBef>
              <a:spcAft>
                <a:spcPts val="0"/>
              </a:spcAft>
            </a:pPr>
            <a:endParaRPr lang="en-US" sz="1400" dirty="0">
              <a:solidFill>
                <a:prstClr val="black"/>
              </a:solidFill>
            </a:endParaRP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36</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259087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Privacy: the sky above</a:t>
            </a:r>
            <a:endParaRPr lang="en-US" b="1" u="sng" dirty="0">
              <a:solidFill>
                <a:srgbClr val="00B0F0"/>
              </a:solidFill>
            </a:endParaRPr>
          </a:p>
        </p:txBody>
      </p:sp>
      <p:sp>
        <p:nvSpPr>
          <p:cNvPr id="15363" name="Rectangle 15"/>
          <p:cNvSpPr>
            <a:spLocks noChangeArrowheads="1"/>
          </p:cNvSpPr>
          <p:nvPr/>
        </p:nvSpPr>
        <p:spPr bwMode="auto">
          <a:xfrm>
            <a:off x="304800" y="2590800"/>
            <a:ext cx="853440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In </a:t>
            </a:r>
            <a:r>
              <a:rPr lang="en-US" sz="1400" u="sng" dirty="0">
                <a:solidFill>
                  <a:prstClr val="black"/>
                </a:solidFill>
              </a:rPr>
              <a:t>U.S. v. </a:t>
            </a:r>
            <a:r>
              <a:rPr lang="en-US" sz="1400" u="sng" dirty="0" err="1">
                <a:solidFill>
                  <a:prstClr val="black"/>
                </a:solidFill>
              </a:rPr>
              <a:t>Causby</a:t>
            </a:r>
            <a:r>
              <a:rPr lang="en-US" sz="1400" u="sng" dirty="0">
                <a:solidFill>
                  <a:prstClr val="black"/>
                </a:solidFill>
              </a:rPr>
              <a:t> </a:t>
            </a:r>
            <a:r>
              <a:rPr lang="en-US" sz="1400" dirty="0">
                <a:solidFill>
                  <a:prstClr val="black"/>
                </a:solidFill>
              </a:rPr>
              <a:t>(1946) the property rights of a homeowner were deemed to end 83 feet above the ground.  In a recent state court case flying and hovering 200’ over property was deemed invasive.</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Some have suggested a buffer of 350 feet for property owners with all Drone traffic squeezed into the next 50 feet to stay below the 400’ level pronounced by the FAA.  But this seems unreasonable: the buffer is likely to be much lower.  </a:t>
            </a: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37</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6517051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Privacy: Drone accidents</a:t>
            </a:r>
            <a:endParaRPr lang="en-US" b="1" u="sng" dirty="0">
              <a:solidFill>
                <a:srgbClr val="00B0F0"/>
              </a:solidFill>
            </a:endParaRPr>
          </a:p>
        </p:txBody>
      </p:sp>
      <p:sp>
        <p:nvSpPr>
          <p:cNvPr id="15363" name="Rectangle 15"/>
          <p:cNvSpPr>
            <a:spLocks noChangeArrowheads="1"/>
          </p:cNvSpPr>
          <p:nvPr/>
        </p:nvSpPr>
        <p:spPr bwMode="auto">
          <a:xfrm>
            <a:off x="304800" y="2590800"/>
            <a:ext cx="8534400" cy="250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The drone accidents to date include some high level crashes into high rise buildings:</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Empire State Building:</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St. Louis: </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One drone episode involved a drone being shot down by the father of a young daughter who was interrupted sun bathing by a visit from a drone.</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L.A. King fans celebrating the teams Stanley Cup victory in 2014 knocked a drone out of the sky with a T-shirt and then pounded it into little pieces with a skateboard.</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Firefighters knocked one out of the sky using high powered hoses. </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Another incident: A woman sitting in an outdoor café in Tampa was visited by a Drone which first hovered near her and then followed her to her car before crashing into the roof of her vehicle..</a:t>
            </a: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38</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805377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Privacy: Expectations</a:t>
            </a:r>
            <a:endParaRPr lang="en-US" b="1" u="sng" dirty="0">
              <a:solidFill>
                <a:srgbClr val="00B0F0"/>
              </a:solidFill>
            </a:endParaRPr>
          </a:p>
        </p:txBody>
      </p:sp>
      <p:sp>
        <p:nvSpPr>
          <p:cNvPr id="15363" name="Rectangle 15"/>
          <p:cNvSpPr>
            <a:spLocks noChangeArrowheads="1"/>
          </p:cNvSpPr>
          <p:nvPr/>
        </p:nvSpPr>
        <p:spPr bwMode="auto">
          <a:xfrm>
            <a:off x="304800" y="2590800"/>
            <a:ext cx="8534400" cy="272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The emerging test: Did the individual have an expectation of privacy at the time?</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State laws governing nuisance and invasion of privacy would apply to drone operations and the facts and capabilities and use of the equipment will dictate if the conduct is actionable. </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California has passed a law that a person is liable for “physical invasion of privacy if they knowingly and without permission enter on the land of another, including their airspace for the purpose of taking a picture or sound recording.</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Wisconsin makes it illegal to photograph a nude or partially nude person using a drone.</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Some of the activities and accidents suggest the Drone pilot was intentionally invading someone’s privacy.  </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Egregious conduct will be outside of the coverage. </a:t>
            </a:r>
          </a:p>
          <a:p>
            <a:pPr marL="342900" lvl="0" indent="-342900" fontAlgn="auto">
              <a:spcBef>
                <a:spcPct val="20000"/>
              </a:spcBef>
              <a:spcAft>
                <a:spcPts val="0"/>
              </a:spcAft>
              <a:buFont typeface="Arial" panose="020B0604020202020204" pitchFamily="34" charset="0"/>
              <a:buChar char="•"/>
            </a:pPr>
            <a:endParaRPr lang="en-US" sz="1400" dirty="0">
              <a:solidFill>
                <a:prstClr val="black"/>
              </a:solidFill>
            </a:endParaRP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39</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629150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409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4C046C-7F7B-45F4-8AA3-C66E3E9F32F1}" type="slidenum">
              <a:rPr lang="en-US" smtClean="0">
                <a:solidFill>
                  <a:prstClr val="black"/>
                </a:solidFill>
                <a:latin typeface="Calibri" pitchFamily="34" charset="0"/>
              </a:rPr>
              <a:pPr eaLnBrk="1" hangingPunct="1"/>
              <a:t>4</a:t>
            </a:fld>
            <a:endParaRPr lang="en-US" dirty="0">
              <a:solidFill>
                <a:prstClr val="black"/>
              </a:solidFill>
              <a:latin typeface="Calibri" pitchFamily="34" charset="0"/>
            </a:endParaRPr>
          </a:p>
        </p:txBody>
      </p:sp>
      <p:sp>
        <p:nvSpPr>
          <p:cNvPr id="4100" name="TextBox 3"/>
          <p:cNvSpPr txBox="1">
            <a:spLocks noChangeArrowheads="1"/>
          </p:cNvSpPr>
          <p:nvPr/>
        </p:nvSpPr>
        <p:spPr bwMode="auto">
          <a:xfrm>
            <a:off x="304800" y="3059489"/>
            <a:ext cx="8534400" cy="294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r>
              <a:rPr lang="en-US" altLang="en-US" sz="1000" dirty="0">
                <a:solidFill>
                  <a:srgbClr val="000000"/>
                </a:solidFill>
                <a:latin typeface="Arial" charset="0"/>
              </a:rPr>
              <a:t>If you are listening on a laptop, you may need to use headphones as some laptops speakers are not sufficiently amplified enough to hear the presentations. If you do not have headphones and cannot hear the webcast send an email to </a:t>
            </a:r>
            <a:r>
              <a:rPr lang="en-US" altLang="en-US" sz="1000" dirty="0">
                <a:solidFill>
                  <a:srgbClr val="000000"/>
                </a:solidFill>
                <a:latin typeface="Arial" charset="0"/>
                <a:hlinkClick r:id="rId4"/>
              </a:rPr>
              <a:t>info@theknowledgegroup.org</a:t>
            </a:r>
            <a:r>
              <a:rPr lang="en-US" altLang="en-US" sz="1000" dirty="0">
                <a:solidFill>
                  <a:srgbClr val="000000"/>
                </a:solidFill>
                <a:latin typeface="Arial" charset="0"/>
              </a:rPr>
              <a:t> and we will send you the dial in phone number.</a:t>
            </a:r>
          </a:p>
          <a:p>
            <a:pPr marL="177800" indent="-177800" algn="just" eaLnBrk="1" fontAlgn="base" hangingPunct="1">
              <a:lnSpc>
                <a:spcPct val="150000"/>
              </a:lnSpc>
              <a:spcBef>
                <a:spcPct val="0"/>
              </a:spcBef>
              <a:spcAft>
                <a:spcPct val="0"/>
              </a:spcAft>
              <a:buFont typeface="Wingdings" pitchFamily="2" charset="2"/>
              <a:buChar char="Ø"/>
            </a:pPr>
            <a:endParaRPr lang="en-US" altLang="en-US" sz="1000" dirty="0">
              <a:solidFill>
                <a:srgbClr val="000000"/>
              </a:solidFill>
              <a:latin typeface="Arial" charset="0"/>
            </a:endParaRPr>
          </a:p>
          <a:p>
            <a:pPr marL="177800" indent="-177800" algn="just" eaLnBrk="1" fontAlgn="base" hangingPunct="1">
              <a:lnSpc>
                <a:spcPct val="150000"/>
              </a:lnSpc>
              <a:spcBef>
                <a:spcPct val="0"/>
              </a:spcBef>
              <a:spcAft>
                <a:spcPct val="0"/>
              </a:spcAft>
              <a:buFont typeface="Wingdings" pitchFamily="2" charset="2"/>
              <a:buChar char="Ø"/>
            </a:pPr>
            <a:r>
              <a:rPr lang="en-US" altLang="en-US" sz="1000" dirty="0">
                <a:solidFill>
                  <a:srgbClr val="000000"/>
                </a:solidFill>
                <a:latin typeface="Arial" charset="0"/>
              </a:rPr>
              <a:t>About an hour or so after the event, you'll be sent a survey via email asking you for your feedback on your experience with this event today - it's designed to take less than two minutes to complete, and it helps us to understand how to wisely invest your time in future events. Your feedback is greatly appreciated. If you are applying for continuing education credit, completions of the surveys are mandatory as per your state boards and bars. 6 secret words (3 for each credit hour) will be given throughout the presentation. We will ask you to fill these words into the survey as proof of your attendance. Please stay tuned for the secret word. </a:t>
            </a:r>
            <a:r>
              <a:rPr lang="en-PH" sz="1000" dirty="0"/>
              <a:t>If you miss a secret word please refer to the FAQ.Help tab to the right. </a:t>
            </a:r>
            <a:endParaRPr lang="en-US" altLang="en-US" sz="1000" dirty="0">
              <a:solidFill>
                <a:srgbClr val="000000"/>
              </a:solidFill>
              <a:latin typeface="Arial" charset="0"/>
            </a:endParaRPr>
          </a:p>
          <a:p>
            <a:pPr algn="just" eaLnBrk="1" fontAlgn="base" hangingPunct="1">
              <a:lnSpc>
                <a:spcPct val="150000"/>
              </a:lnSpc>
              <a:spcBef>
                <a:spcPct val="0"/>
              </a:spcBef>
              <a:spcAft>
                <a:spcPct val="0"/>
              </a:spcAft>
              <a:buFont typeface="Wingdings" pitchFamily="2" charset="2"/>
              <a:buChar char="Ø"/>
            </a:pPr>
            <a:endParaRPr lang="en-PH" altLang="en-US" sz="1000" dirty="0">
              <a:solidFill>
                <a:srgbClr val="000000"/>
              </a:solidFill>
              <a:latin typeface="Arial" charset="0"/>
            </a:endParaRPr>
          </a:p>
          <a:p>
            <a:pPr marL="177800" indent="-177800" algn="just" eaLnBrk="1" fontAlgn="base" hangingPunct="1">
              <a:lnSpc>
                <a:spcPct val="150000"/>
              </a:lnSpc>
              <a:spcBef>
                <a:spcPct val="0"/>
              </a:spcBef>
              <a:spcAft>
                <a:spcPct val="0"/>
              </a:spcAft>
              <a:buFont typeface="Wingdings" pitchFamily="2" charset="2"/>
              <a:buChar char="Ø"/>
            </a:pPr>
            <a:r>
              <a:rPr lang="en-US" altLang="en-US" sz="1000" dirty="0">
                <a:solidFill>
                  <a:srgbClr val="000000"/>
                </a:solidFill>
                <a:latin typeface="Arial" charset="0"/>
              </a:rPr>
              <a:t>Speakers, I will be giving out the secret words at randomly selected times. I may have to break into your presentation briefly to read the secret word. Pardon the interruption.</a:t>
            </a:r>
            <a:endParaRPr lang="en-PH" altLang="en-US" sz="1000" dirty="0">
              <a:solidFill>
                <a:srgbClr val="000000"/>
              </a:solidFill>
              <a:latin typeface="Arial" charset="0"/>
            </a:endParaRPr>
          </a:p>
        </p:txBody>
      </p:sp>
    </p:spTree>
    <p:extLst>
      <p:ext uri="{BB962C8B-B14F-4D97-AF65-F5344CB8AC3E}">
        <p14:creationId xmlns:p14="http://schemas.microsoft.com/office/powerpoint/2010/main" val="35129377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Privacy Challenges</a:t>
            </a:r>
            <a:endParaRPr lang="en-US" b="1" u="sng" dirty="0">
              <a:solidFill>
                <a:srgbClr val="00B0F0"/>
              </a:solidFill>
            </a:endParaRPr>
          </a:p>
        </p:txBody>
      </p:sp>
      <p:sp>
        <p:nvSpPr>
          <p:cNvPr id="15363" name="Rectangle 15"/>
          <p:cNvSpPr>
            <a:spLocks noChangeArrowheads="1"/>
          </p:cNvSpPr>
          <p:nvPr/>
        </p:nvSpPr>
        <p:spPr bwMode="auto">
          <a:xfrm>
            <a:off x="304800" y="2590800"/>
            <a:ext cx="8534400"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EPIC (Electronic Privacy Information Center) has filed suit to try to force the FAA to set rules protecting citizens from drone privacy intrusions.  </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This case is currently before the D.C. Circuit Court of Appeals and was recently argued.</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Senator Ed Markey of Massachusetts has proposed the Drone Aircraft Privacy and Transparency Act which would require the FAA to enact rules regarding privacy and transparency which would apply to both private drone operators and law enforcement.</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The Academy of Model Aeronautics (AMA) has put together a UAS Flight Safety Guide.  In their guide they address privacy:</a:t>
            </a:r>
          </a:p>
          <a:p>
            <a:pPr marL="800100" lvl="1" indent="-342900" fontAlgn="auto">
              <a:spcBef>
                <a:spcPct val="20000"/>
              </a:spcBef>
              <a:spcAft>
                <a:spcPts val="0"/>
              </a:spcAft>
              <a:buFont typeface="Arial" panose="020B0604020202020204" pitchFamily="34" charset="0"/>
              <a:buChar char="•"/>
            </a:pPr>
            <a:r>
              <a:rPr lang="en-US" sz="1400" dirty="0">
                <a:solidFill>
                  <a:prstClr val="black"/>
                </a:solidFill>
              </a:rPr>
              <a:t>Strictly prohibits photography or imaging of any kind by drones where there is an expectation of privacy without express written permission from the property owners.</a:t>
            </a: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40</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426372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Privacy Strategies</a:t>
            </a:r>
            <a:endParaRPr lang="en-US" b="1" u="sng" dirty="0">
              <a:solidFill>
                <a:srgbClr val="00B0F0"/>
              </a:solidFill>
            </a:endParaRPr>
          </a:p>
        </p:txBody>
      </p:sp>
      <p:sp>
        <p:nvSpPr>
          <p:cNvPr id="15363" name="Rectangle 15"/>
          <p:cNvSpPr>
            <a:spLocks noChangeArrowheads="1"/>
          </p:cNvSpPr>
          <p:nvPr/>
        </p:nvSpPr>
        <p:spPr bwMode="auto">
          <a:xfrm>
            <a:off x="304800" y="2590800"/>
            <a:ext cx="8534400"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Various after-market products and “apps” are emerging to help drone pilots and operators maintain flight boundaries:</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Precision Hawk: LATAS system to depict obstacles</a:t>
            </a:r>
          </a:p>
          <a:p>
            <a:pPr marL="742950" lvl="1" indent="-285750" fontAlgn="auto">
              <a:spcBef>
                <a:spcPct val="20000"/>
              </a:spcBef>
              <a:spcAft>
                <a:spcPts val="0"/>
              </a:spcAft>
              <a:buFont typeface="Arial" panose="020B0604020202020204" pitchFamily="34" charset="0"/>
              <a:buChar char="–"/>
            </a:pPr>
            <a:r>
              <a:rPr lang="en-US" sz="1400" dirty="0">
                <a:solidFill>
                  <a:prstClr val="black"/>
                </a:solidFill>
              </a:rPr>
              <a:t>Pocket Drone Plan: IOS app to provide weather and visibility and controlled airspace boundaries at your current location</a:t>
            </a:r>
          </a:p>
          <a:p>
            <a:pPr marL="742950" lvl="1" indent="-285750" fontAlgn="auto">
              <a:spcBef>
                <a:spcPct val="20000"/>
              </a:spcBef>
              <a:spcAft>
                <a:spcPts val="0"/>
              </a:spcAft>
              <a:buFont typeface="Arial" panose="020B0604020202020204" pitchFamily="34" charset="0"/>
              <a:buChar char="–"/>
            </a:pPr>
            <a:r>
              <a:rPr lang="en-US" sz="1400" dirty="0" err="1">
                <a:solidFill>
                  <a:prstClr val="black"/>
                </a:solidFill>
              </a:rPr>
              <a:t>AirMaps</a:t>
            </a:r>
            <a:r>
              <a:rPr lang="en-US" sz="1400" dirty="0">
                <a:solidFill>
                  <a:prstClr val="black"/>
                </a:solidFill>
              </a:rPr>
              <a:t>: app for location/airspace boundaries </a:t>
            </a:r>
          </a:p>
          <a:p>
            <a:pPr lvl="1" fontAlgn="auto">
              <a:spcBef>
                <a:spcPct val="20000"/>
              </a:spcBef>
              <a:spcAft>
                <a:spcPts val="0"/>
              </a:spcAft>
            </a:pPr>
            <a:endParaRPr lang="en-US" sz="1400" dirty="0">
              <a:solidFill>
                <a:prstClr val="black"/>
              </a:solidFill>
            </a:endParaRP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41</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322973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Flight Planning</a:t>
            </a:r>
            <a:endParaRPr lang="en-US" b="1" u="sng" dirty="0">
              <a:solidFill>
                <a:srgbClr val="00B0F0"/>
              </a:solidFill>
            </a:endParaRPr>
          </a:p>
        </p:txBody>
      </p:sp>
      <p:sp>
        <p:nvSpPr>
          <p:cNvPr id="15363" name="Rectangle 15"/>
          <p:cNvSpPr>
            <a:spLocks noChangeArrowheads="1"/>
          </p:cNvSpPr>
          <p:nvPr/>
        </p:nvSpPr>
        <p:spPr bwMode="auto">
          <a:xfrm>
            <a:off x="304800" y="2590800"/>
            <a:ext cx="8534400"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Flight Planning is a key ingredient in the safety of manned flight.</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Flight planning has to become a feature of all commercial drone operations.</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Even hobbyist flyers will need to plan their flights when in high density areas.</a:t>
            </a:r>
          </a:p>
          <a:p>
            <a:pPr marL="342900" lvl="0" indent="-342900" fontAlgn="auto">
              <a:spcBef>
                <a:spcPct val="20000"/>
              </a:spcBef>
              <a:spcAft>
                <a:spcPts val="0"/>
              </a:spcAft>
              <a:buFont typeface="Arial" panose="020B0604020202020204" pitchFamily="34" charset="0"/>
              <a:buChar char="•"/>
            </a:pPr>
            <a:r>
              <a:rPr lang="en-US" sz="1400" dirty="0">
                <a:solidFill>
                  <a:prstClr val="black"/>
                </a:solidFill>
              </a:rPr>
              <a:t>Placards and Signs: “No Drone Operations Permitted” are likely to proliferate so that property owners have taken steps to prevent unwanted drone operations on their property for the benefit of invitees. </a:t>
            </a:r>
          </a:p>
          <a:p>
            <a:pPr lvl="0" fontAlgn="auto">
              <a:spcBef>
                <a:spcPct val="20000"/>
              </a:spcBef>
              <a:spcAft>
                <a:spcPts val="0"/>
              </a:spcAft>
            </a:pPr>
            <a:endParaRPr lang="en-US" sz="1400" dirty="0">
              <a:solidFill>
                <a:prstClr val="black"/>
              </a:solidFill>
            </a:endParaRPr>
          </a:p>
        </p:txBody>
      </p:sp>
      <p:sp>
        <p:nvSpPr>
          <p:cNvPr id="15364"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53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979231-6DBA-4C40-B98F-8F21A2157F24}" type="slidenum">
              <a:rPr lang="en-US" smtClean="0">
                <a:latin typeface="Calibri" pitchFamily="34" charset="0"/>
              </a:rPr>
              <a:pPr eaLnBrk="1" hangingPunct="1"/>
              <a:t>42</a:t>
            </a:fld>
            <a:endParaRPr lang="en-US">
              <a:latin typeface="Calibri" pitchFamily="34" charset="0"/>
            </a:endParaRPr>
          </a:p>
        </p:txBody>
      </p:sp>
      <p:grpSp>
        <p:nvGrpSpPr>
          <p:cNvPr id="12" name="Group 11"/>
          <p:cNvGrpSpPr/>
          <p:nvPr/>
        </p:nvGrpSpPr>
        <p:grpSpPr>
          <a:xfrm>
            <a:off x="2664781" y="1219200"/>
            <a:ext cx="3733800" cy="914400"/>
            <a:chOff x="4648200" y="2286000"/>
            <a:chExt cx="3733800" cy="914400"/>
          </a:xfrm>
        </p:grpSpPr>
        <p:grpSp>
          <p:nvGrpSpPr>
            <p:cNvPr id="13" name="Group 6"/>
            <p:cNvGrpSpPr>
              <a:grpSpLocks/>
            </p:cNvGrpSpPr>
            <p:nvPr/>
          </p:nvGrpSpPr>
          <p:grpSpPr bwMode="auto">
            <a:xfrm>
              <a:off x="4648200" y="2286000"/>
              <a:ext cx="3733800" cy="914400"/>
              <a:chOff x="4648200" y="2286001"/>
              <a:chExt cx="3733800" cy="914400"/>
            </a:xfrm>
          </p:grpSpPr>
          <p:grpSp>
            <p:nvGrpSpPr>
              <p:cNvPr id="15" name="Group 34"/>
              <p:cNvGrpSpPr>
                <a:grpSpLocks/>
              </p:cNvGrpSpPr>
              <p:nvPr/>
            </p:nvGrpSpPr>
            <p:grpSpPr bwMode="auto">
              <a:xfrm>
                <a:off x="4648200" y="2286001"/>
                <a:ext cx="3733800" cy="914400"/>
                <a:chOff x="4648200" y="3429000"/>
                <a:chExt cx="3733800" cy="914264"/>
              </a:xfrm>
            </p:grpSpPr>
            <p:sp>
              <p:nvSpPr>
                <p:cNvPr id="19"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0"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6"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782115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40"/>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638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B19AC5-7F51-4C54-A603-60CAB9DACCA6}" type="slidenum">
              <a:rPr lang="en-US" smtClean="0">
                <a:latin typeface="Calibri" pitchFamily="34" charset="0"/>
              </a:rPr>
              <a:pPr eaLnBrk="1" hangingPunct="1"/>
              <a:t>43</a:t>
            </a:fld>
            <a:endParaRPr lang="en-US">
              <a:latin typeface="Calibri" pitchFamily="34" charset="0"/>
            </a:endParaRPr>
          </a:p>
        </p:txBody>
      </p:sp>
      <p:sp>
        <p:nvSpPr>
          <p:cNvPr id="20" name="TextBox 6"/>
          <p:cNvSpPr txBox="1">
            <a:spLocks noChangeArrowheads="1"/>
          </p:cNvSpPr>
          <p:nvPr/>
        </p:nvSpPr>
        <p:spPr bwMode="auto">
          <a:xfrm>
            <a:off x="-106822" y="1214077"/>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PH" b="1" dirty="0">
                <a:solidFill>
                  <a:srgbClr val="00B0F0"/>
                </a:solidFill>
              </a:rPr>
              <a:t>          </a:t>
            </a:r>
            <a:r>
              <a:rPr lang="en-PH" b="1" u="sng" dirty="0">
                <a:solidFill>
                  <a:srgbClr val="00B0F0"/>
                </a:solidFill>
              </a:rPr>
              <a:t>Contact Info:</a:t>
            </a:r>
            <a:endParaRPr lang="en-US" b="1" u="sng" dirty="0">
              <a:solidFill>
                <a:srgbClr val="00B0F0"/>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62" y="1828800"/>
            <a:ext cx="1519671" cy="1519671"/>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978" y="1828800"/>
            <a:ext cx="1519671" cy="1519671"/>
          </a:xfrm>
          <a:prstGeom prst="rect">
            <a:avLst/>
          </a:prstGeom>
        </p:spPr>
      </p:pic>
      <p:sp>
        <p:nvSpPr>
          <p:cNvPr id="26" name="TextBox 25"/>
          <p:cNvSpPr txBox="1"/>
          <p:nvPr/>
        </p:nvSpPr>
        <p:spPr>
          <a:xfrm>
            <a:off x="2255378" y="1900671"/>
            <a:ext cx="2514600" cy="1200329"/>
          </a:xfrm>
          <a:prstGeom prst="rect">
            <a:avLst/>
          </a:prstGeom>
          <a:noFill/>
        </p:spPr>
        <p:txBody>
          <a:bodyPr wrap="square" rtlCol="0">
            <a:spAutoFit/>
          </a:bodyPr>
          <a:lstStyle/>
          <a:p>
            <a:r>
              <a:rPr lang="en-US" sz="1200" b="1" dirty="0"/>
              <a:t>Danny Vogel</a:t>
            </a:r>
            <a:r>
              <a:rPr lang="en-US" sz="1200" dirty="0"/>
              <a:t/>
            </a:r>
            <a:br>
              <a:rPr lang="en-US" sz="1200" dirty="0"/>
            </a:br>
            <a:r>
              <a:rPr lang="en-US" sz="1200" i="1" dirty="0"/>
              <a:t>Attorney</a:t>
            </a:r>
            <a:r>
              <a:rPr lang="en-US" sz="1200" dirty="0"/>
              <a:t/>
            </a:r>
            <a:br>
              <a:rPr lang="en-US" sz="1200" dirty="0"/>
            </a:br>
            <a:r>
              <a:rPr lang="en-US" sz="1200" b="1" dirty="0"/>
              <a:t>Wilson </a:t>
            </a:r>
            <a:r>
              <a:rPr lang="en-US" sz="1200" b="1" dirty="0" err="1"/>
              <a:t>Elser</a:t>
            </a:r>
            <a:endParaRPr lang="en-US" sz="1200" b="1" dirty="0"/>
          </a:p>
          <a:p>
            <a:endParaRPr lang="en-US" sz="1200" b="1" dirty="0"/>
          </a:p>
          <a:p>
            <a:r>
              <a:rPr lang="en-US" sz="1200" dirty="0"/>
              <a:t>E: </a:t>
            </a:r>
            <a:r>
              <a:rPr lang="en-PH" sz="1200" u="sng" dirty="0">
                <a:hlinkClick r:id="rId4"/>
              </a:rPr>
              <a:t>danny.vogel@wilsonelser.com</a:t>
            </a:r>
            <a:r>
              <a:rPr lang="en-US" sz="1200" dirty="0"/>
              <a:t> </a:t>
            </a:r>
          </a:p>
          <a:p>
            <a:r>
              <a:rPr lang="en-US" sz="1200" dirty="0"/>
              <a:t>T: </a:t>
            </a:r>
            <a:r>
              <a:rPr lang="en-PH" sz="1200" dirty="0"/>
              <a:t>914.872.7356</a:t>
            </a:r>
            <a:endParaRPr lang="en-US" sz="1200" dirty="0"/>
          </a:p>
        </p:txBody>
      </p:sp>
      <p:sp>
        <p:nvSpPr>
          <p:cNvPr id="28" name="TextBox 27"/>
          <p:cNvSpPr txBox="1"/>
          <p:nvPr/>
        </p:nvSpPr>
        <p:spPr>
          <a:xfrm>
            <a:off x="6427122" y="1900671"/>
            <a:ext cx="2610056" cy="1200329"/>
          </a:xfrm>
          <a:prstGeom prst="rect">
            <a:avLst/>
          </a:prstGeom>
          <a:noFill/>
        </p:spPr>
        <p:txBody>
          <a:bodyPr wrap="square" rtlCol="0">
            <a:spAutoFit/>
          </a:bodyPr>
          <a:lstStyle/>
          <a:p>
            <a:r>
              <a:rPr lang="en-US" sz="1200" b="1" dirty="0"/>
              <a:t>David C. </a:t>
            </a:r>
            <a:r>
              <a:rPr lang="en-US" sz="1200" b="1" dirty="0" err="1"/>
              <a:t>McLauchlan</a:t>
            </a:r>
            <a:r>
              <a:rPr lang="en-US" sz="1200" dirty="0"/>
              <a:t/>
            </a:r>
            <a:br>
              <a:rPr lang="en-US" sz="1200" dirty="0"/>
            </a:br>
            <a:r>
              <a:rPr lang="en-US" sz="1200" i="1" dirty="0"/>
              <a:t>Managing Partner</a:t>
            </a:r>
            <a:r>
              <a:rPr lang="en-US" sz="1200" dirty="0"/>
              <a:t/>
            </a:r>
            <a:br>
              <a:rPr lang="en-US" sz="1200" dirty="0"/>
            </a:br>
            <a:r>
              <a:rPr lang="en-US" sz="1200" b="1" dirty="0"/>
              <a:t>The </a:t>
            </a:r>
            <a:r>
              <a:rPr lang="en-US" sz="1200" b="1" dirty="0" err="1"/>
              <a:t>McLauchlan</a:t>
            </a:r>
            <a:r>
              <a:rPr lang="en-US" sz="1200" b="1" dirty="0"/>
              <a:t> Law Group, LLC</a:t>
            </a:r>
          </a:p>
          <a:p>
            <a:endParaRPr lang="en-US" sz="1200" b="1" dirty="0"/>
          </a:p>
          <a:p>
            <a:r>
              <a:rPr lang="en-US" sz="1200" dirty="0"/>
              <a:t>E: </a:t>
            </a:r>
            <a:r>
              <a:rPr lang="en-PH" sz="1100" u="sng" dirty="0">
                <a:hlinkClick r:id="rId5"/>
              </a:rPr>
              <a:t>David@McLauchlanLawGroup.com</a:t>
            </a:r>
            <a:r>
              <a:rPr lang="en-US" sz="1200" dirty="0"/>
              <a:t> </a:t>
            </a:r>
          </a:p>
          <a:p>
            <a:r>
              <a:rPr lang="en-US" sz="1200" dirty="0"/>
              <a:t>T: </a:t>
            </a:r>
            <a:r>
              <a:rPr lang="en-PH" sz="1200" dirty="0"/>
              <a:t>1 (312) 445-8544</a:t>
            </a:r>
            <a:endParaRPr lang="en-US" sz="1200" dirty="0"/>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5"/>
          <p:cNvGrpSpPr>
            <a:grpSpLocks/>
          </p:cNvGrpSpPr>
          <p:nvPr/>
        </p:nvGrpSpPr>
        <p:grpSpPr bwMode="auto">
          <a:xfrm>
            <a:off x="0" y="5715000"/>
            <a:ext cx="9144000" cy="609600"/>
            <a:chOff x="946964" y="5384787"/>
            <a:chExt cx="7190154" cy="914404"/>
          </a:xfrm>
        </p:grpSpPr>
        <p:sp>
          <p:nvSpPr>
            <p:cNvPr id="5" name="Rectangle 4"/>
            <p:cNvSpPr/>
            <p:nvPr/>
          </p:nvSpPr>
          <p:spPr bwMode="auto">
            <a:xfrm rot="10800000" flipV="1">
              <a:off x="946964" y="5384787"/>
              <a:ext cx="7190154" cy="914404"/>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a:ln w="19050">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endParaRPr lang="en-US">
                <a:latin typeface="Arial" pitchFamily="34" charset="0"/>
                <a:cs typeface="Arial" pitchFamily="34" charset="0"/>
              </a:endParaRPr>
            </a:p>
          </p:txBody>
        </p:sp>
        <p:sp>
          <p:nvSpPr>
            <p:cNvPr id="6" name="TextBox 5"/>
            <p:cNvSpPr txBox="1"/>
            <p:nvPr/>
          </p:nvSpPr>
          <p:spPr bwMode="auto">
            <a:xfrm>
              <a:off x="1066800" y="5384787"/>
              <a:ext cx="7010400" cy="862016"/>
            </a:xfrm>
            <a:prstGeom prst="rect">
              <a:avLst/>
            </a:prstGeom>
            <a:noFill/>
          </p:spPr>
          <p:txBody>
            <a:bodyPr>
              <a:spAutoFit/>
            </a:bodyPr>
            <a:lstStyle/>
            <a:p>
              <a:pPr fontAlgn="auto">
                <a:lnSpc>
                  <a:spcPct val="150000"/>
                </a:lnSpc>
                <a:spcBef>
                  <a:spcPts val="0"/>
                </a:spcBef>
                <a:spcAft>
                  <a:spcPts val="0"/>
                </a:spcAft>
                <a:defRPr/>
              </a:pPr>
              <a:r>
                <a:rPr lang="en-US" sz="800" i="1" dirty="0">
                  <a:solidFill>
                    <a:srgbClr val="FF0000"/>
                  </a:solidFill>
                </a:rPr>
                <a:t>►</a:t>
              </a:r>
              <a:r>
                <a:rPr lang="en-US" sz="800" i="1" dirty="0">
                  <a:solidFill>
                    <a:schemeClr val="tx1">
                      <a:lumMod val="95000"/>
                      <a:lumOff val="5000"/>
                    </a:schemeClr>
                  </a:solidFill>
                </a:rPr>
                <a:t> </a:t>
              </a:r>
              <a:r>
                <a:rPr lang="en-PH" sz="800" i="1" dirty="0">
                  <a:solidFill>
                    <a:schemeClr val="tx1">
                      <a:lumMod val="95000"/>
                      <a:lumOff val="5000"/>
                    </a:schemeClr>
                  </a:solidFill>
                </a:rPr>
                <a:t>You may ask a question at anytime throughout the presentation today. Simply click on the question mark icon located on the floating tool bar on the bottom right side of your screen. Type your question in the box that appears and click send. </a:t>
              </a:r>
              <a:r>
                <a:rPr lang="en-US" sz="800" i="1" dirty="0">
                  <a:solidFill>
                    <a:schemeClr val="tx1">
                      <a:lumMod val="95000"/>
                      <a:lumOff val="5000"/>
                    </a:schemeClr>
                  </a:solidFill>
                </a:rPr>
                <a:t/>
              </a:r>
              <a:br>
                <a:rPr lang="en-US" sz="800" i="1" dirty="0">
                  <a:solidFill>
                    <a:schemeClr val="tx1">
                      <a:lumMod val="95000"/>
                      <a:lumOff val="5000"/>
                    </a:schemeClr>
                  </a:solidFill>
                </a:rPr>
              </a:br>
              <a:r>
                <a:rPr lang="en-US" sz="800" i="1" dirty="0">
                  <a:solidFill>
                    <a:srgbClr val="FF0000"/>
                  </a:solidFill>
                </a:rPr>
                <a:t>►</a:t>
              </a:r>
              <a:r>
                <a:rPr lang="en-US" sz="800" i="1" dirty="0">
                  <a:solidFill>
                    <a:schemeClr val="tx1">
                      <a:lumMod val="95000"/>
                      <a:lumOff val="5000"/>
                    </a:schemeClr>
                  </a:solidFill>
                </a:rPr>
                <a:t> </a:t>
              </a:r>
              <a:r>
                <a:rPr lang="en-PH" sz="800" i="1" dirty="0">
                  <a:solidFill>
                    <a:schemeClr val="tx1">
                      <a:lumMod val="95000"/>
                      <a:lumOff val="5000"/>
                    </a:schemeClr>
                  </a:solidFill>
                </a:rPr>
                <a:t>Questions will be answered in the order they are received.</a:t>
              </a:r>
              <a:endParaRPr lang="en-US" sz="800" i="1" dirty="0">
                <a:solidFill>
                  <a:schemeClr val="tx1">
                    <a:lumMod val="95000"/>
                    <a:lumOff val="5000"/>
                  </a:schemeClr>
                </a:solidFill>
              </a:endParaRPr>
            </a:p>
          </p:txBody>
        </p:sp>
      </p:grpSp>
      <p:sp>
        <p:nvSpPr>
          <p:cNvPr id="16387" name="TextBox 6"/>
          <p:cNvSpPr txBox="1">
            <a:spLocks noChangeArrowheads="1"/>
          </p:cNvSpPr>
          <p:nvPr/>
        </p:nvSpPr>
        <p:spPr bwMode="auto">
          <a:xfrm>
            <a:off x="0" y="12954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PH" b="1">
                <a:solidFill>
                  <a:srgbClr val="00B0F0"/>
                </a:solidFill>
              </a:rPr>
              <a:t>          </a:t>
            </a:r>
            <a:r>
              <a:rPr lang="en-PH" b="1" u="sng">
                <a:solidFill>
                  <a:srgbClr val="00B0F0"/>
                </a:solidFill>
              </a:rPr>
              <a:t>Q&amp;A:</a:t>
            </a:r>
            <a:endParaRPr lang="en-US" b="1" u="sng">
              <a:solidFill>
                <a:srgbClr val="00B0F0"/>
              </a:solidFill>
            </a:endParaRPr>
          </a:p>
        </p:txBody>
      </p:sp>
      <p:sp>
        <p:nvSpPr>
          <p:cNvPr id="16388" name="TextBox 40"/>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638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B19AC5-7F51-4C54-A603-60CAB9DACCA6}" type="slidenum">
              <a:rPr lang="en-US" smtClean="0">
                <a:latin typeface="Calibri" pitchFamily="34" charset="0"/>
              </a:rPr>
              <a:pPr eaLnBrk="1" hangingPunct="1"/>
              <a:t>44</a:t>
            </a:fld>
            <a:endParaRPr lang="en-US">
              <a:latin typeface="Calibri" pitchFamily="34" charset="0"/>
            </a:endParaRPr>
          </a:p>
        </p:txBody>
      </p:sp>
      <p:grpSp>
        <p:nvGrpSpPr>
          <p:cNvPr id="20" name="Group 19"/>
          <p:cNvGrpSpPr/>
          <p:nvPr/>
        </p:nvGrpSpPr>
        <p:grpSpPr>
          <a:xfrm>
            <a:off x="762000" y="2286000"/>
            <a:ext cx="3733800" cy="914400"/>
            <a:chOff x="762000" y="2286000"/>
            <a:chExt cx="3733800" cy="914400"/>
          </a:xfrm>
        </p:grpSpPr>
        <p:grpSp>
          <p:nvGrpSpPr>
            <p:cNvPr id="21" name="Group 1"/>
            <p:cNvGrpSpPr>
              <a:grpSpLocks/>
            </p:cNvGrpSpPr>
            <p:nvPr/>
          </p:nvGrpSpPr>
          <p:grpSpPr bwMode="auto">
            <a:xfrm>
              <a:off x="762000" y="2286000"/>
              <a:ext cx="3733800" cy="914400"/>
              <a:chOff x="762000" y="2286000"/>
              <a:chExt cx="3733800" cy="914400"/>
            </a:xfrm>
          </p:grpSpPr>
          <p:grpSp>
            <p:nvGrpSpPr>
              <p:cNvPr id="23" name="Group 5"/>
              <p:cNvGrpSpPr>
                <a:grpSpLocks/>
              </p:cNvGrpSpPr>
              <p:nvPr/>
            </p:nvGrpSpPr>
            <p:grpSpPr bwMode="auto">
              <a:xfrm>
                <a:off x="762000" y="2286000"/>
                <a:ext cx="3733800" cy="914400"/>
                <a:chOff x="762000" y="2286000"/>
                <a:chExt cx="3733800" cy="914400"/>
              </a:xfrm>
            </p:grpSpPr>
            <p:sp>
              <p:nvSpPr>
                <p:cNvPr id="27"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8"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24"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4648200" y="2286000"/>
            <a:ext cx="3733800" cy="914400"/>
            <a:chOff x="4648200" y="2286000"/>
            <a:chExt cx="3733800" cy="914400"/>
          </a:xfrm>
        </p:grpSpPr>
        <p:grpSp>
          <p:nvGrpSpPr>
            <p:cNvPr id="30" name="Group 6"/>
            <p:cNvGrpSpPr>
              <a:grpSpLocks/>
            </p:cNvGrpSpPr>
            <p:nvPr/>
          </p:nvGrpSpPr>
          <p:grpSpPr bwMode="auto">
            <a:xfrm>
              <a:off x="4648200" y="2286000"/>
              <a:ext cx="3733800" cy="914400"/>
              <a:chOff x="4648200" y="2286001"/>
              <a:chExt cx="3733800" cy="914400"/>
            </a:xfrm>
          </p:grpSpPr>
          <p:grpSp>
            <p:nvGrpSpPr>
              <p:cNvPr id="32" name="Group 34"/>
              <p:cNvGrpSpPr>
                <a:grpSpLocks/>
              </p:cNvGrpSpPr>
              <p:nvPr/>
            </p:nvGrpSpPr>
            <p:grpSpPr bwMode="auto">
              <a:xfrm>
                <a:off x="4648200" y="2286001"/>
                <a:ext cx="3733800" cy="914400"/>
                <a:chOff x="4648200" y="3429000"/>
                <a:chExt cx="3733800" cy="914264"/>
              </a:xfrm>
            </p:grpSpPr>
            <p:sp>
              <p:nvSpPr>
                <p:cNvPr id="35"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36"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33"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34"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31"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816638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40"/>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638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B19AC5-7F51-4C54-A603-60CAB9DACCA6}" type="slidenum">
              <a:rPr lang="en-US" smtClean="0">
                <a:latin typeface="Calibri" pitchFamily="34" charset="0"/>
              </a:rPr>
              <a:pPr eaLnBrk="1" hangingPunct="1"/>
              <a:t>45</a:t>
            </a:fld>
            <a:endParaRPr lang="en-US">
              <a:latin typeface="Calibri" pitchFamily="34" charset="0"/>
            </a:endParaRPr>
          </a:p>
        </p:txBody>
      </p:sp>
      <p:pic>
        <p:nvPicPr>
          <p:cNvPr id="20" name="Picture 2" descr="https://mobilecle.org/wp-content/uploads/2016/03/mobilecle.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418" y="1569935"/>
            <a:ext cx="2772734" cy="6931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able 20"/>
          <p:cNvGraphicFramePr>
            <a:graphicFrameLocks noGrp="1"/>
          </p:cNvGraphicFramePr>
          <p:nvPr>
            <p:extLst>
              <p:ext uri="{D42A27DB-BD31-4B8C-83A1-F6EECF244321}">
                <p14:modId xmlns:p14="http://schemas.microsoft.com/office/powerpoint/2010/main" val="949450164"/>
              </p:ext>
            </p:extLst>
          </p:nvPr>
        </p:nvGraphicFramePr>
        <p:xfrm>
          <a:off x="160285" y="2603526"/>
          <a:ext cx="4191000" cy="3415620"/>
        </p:xfrm>
        <a:graphic>
          <a:graphicData uri="http://schemas.openxmlformats.org/drawingml/2006/table">
            <a:tbl>
              <a:tblPr firstRow="1" bandRow="1">
                <a:tableStyleId>{5C22544A-7EE6-4342-B048-85BDC9FD1C3A}</a:tableStyleId>
              </a:tblPr>
              <a:tblGrid>
                <a:gridCol w="2065986">
                  <a:extLst>
                    <a:ext uri="{9D8B030D-6E8A-4147-A177-3AD203B41FA5}">
                      <a16:colId xmlns:a16="http://schemas.microsoft.com/office/drawing/2014/main" xmlns="" val="2589468608"/>
                    </a:ext>
                  </a:extLst>
                </a:gridCol>
                <a:gridCol w="2125014">
                  <a:extLst>
                    <a:ext uri="{9D8B030D-6E8A-4147-A177-3AD203B41FA5}">
                      <a16:colId xmlns:a16="http://schemas.microsoft.com/office/drawing/2014/main" xmlns="" val="1485395643"/>
                    </a:ext>
                  </a:extLst>
                </a:gridCol>
              </a:tblGrid>
              <a:tr h="755310">
                <a:tc>
                  <a:txBody>
                    <a:bodyPr/>
                    <a:lstStyle/>
                    <a:p>
                      <a:pPr algn="ctr"/>
                      <a:r>
                        <a:rPr lang="en-US" sz="1700" dirty="0">
                          <a:latin typeface="Arial" panose="020B0604020202020204" pitchFamily="34" charset="0"/>
                          <a:cs typeface="Arial" panose="020B0604020202020204" pitchFamily="34" charset="0"/>
                        </a:rPr>
                        <a:t>Basic</a:t>
                      </a:r>
                    </a:p>
                    <a:p>
                      <a:pPr algn="ctr"/>
                      <a:r>
                        <a:rPr lang="en-US" sz="900" b="0" i="0" kern="1200" dirty="0">
                          <a:solidFill>
                            <a:schemeClr val="lt1"/>
                          </a:solidFill>
                          <a:effectLst/>
                          <a:latin typeface="Arial" panose="020B0604020202020204" pitchFamily="34" charset="0"/>
                          <a:ea typeface="+mn-ea"/>
                          <a:cs typeface="Arial" panose="020B0604020202020204" pitchFamily="34" charset="0"/>
                        </a:rPr>
                        <a:t>Annual Subscription – LIVE CLE Webcasts $199 (After Instant Discount)</a:t>
                      </a:r>
                      <a:endParaRPr lang="en-US" sz="900" dirty="0">
                        <a:latin typeface="Arial" panose="020B0604020202020204" pitchFamily="34" charset="0"/>
                        <a:cs typeface="Arial" panose="020B0604020202020204" pitchFamily="34" charset="0"/>
                      </a:endParaRPr>
                    </a:p>
                  </a:txBody>
                  <a:tcPr marL="84750" marR="84750" marT="42375" marB="42375">
                    <a:solidFill>
                      <a:schemeClr val="accent5"/>
                    </a:solidFill>
                  </a:tcPr>
                </a:tc>
                <a:tc>
                  <a:txBody>
                    <a:bodyPr/>
                    <a:lstStyle/>
                    <a:p>
                      <a:pPr algn="ctr"/>
                      <a:r>
                        <a:rPr lang="en-US" sz="1700" dirty="0">
                          <a:latin typeface="Arial" panose="020B0604020202020204" pitchFamily="34" charset="0"/>
                          <a:cs typeface="Arial" panose="020B0604020202020204" pitchFamily="34" charset="0"/>
                        </a:rPr>
                        <a:t>Pro</a:t>
                      </a:r>
                    </a:p>
                    <a:p>
                      <a:pPr algn="ctr"/>
                      <a:r>
                        <a:rPr lang="en-US" sz="900" b="0" i="0" kern="1200" dirty="0">
                          <a:solidFill>
                            <a:schemeClr val="lt1"/>
                          </a:solidFill>
                          <a:effectLst/>
                          <a:latin typeface="Arial" panose="020B0604020202020204" pitchFamily="34" charset="0"/>
                          <a:ea typeface="+mn-ea"/>
                          <a:cs typeface="Arial" panose="020B0604020202020204" pitchFamily="34" charset="0"/>
                        </a:rPr>
                        <a:t>Annual Subscription – LIVE CLE &amp; Recorded Webcasts $299 (After Instant Discount)</a:t>
                      </a:r>
                      <a:endParaRPr lang="en-US" sz="900" dirty="0">
                        <a:latin typeface="Arial" panose="020B0604020202020204" pitchFamily="34" charset="0"/>
                        <a:cs typeface="Arial" panose="020B0604020202020204" pitchFamily="34" charset="0"/>
                      </a:endParaRPr>
                    </a:p>
                  </a:txBody>
                  <a:tcPr marL="84750" marR="84750" marT="42375" marB="42375">
                    <a:solidFill>
                      <a:schemeClr val="accent5"/>
                    </a:solidFill>
                  </a:tcPr>
                </a:tc>
                <a:extLst>
                  <a:ext uri="{0D108BD9-81ED-4DB2-BD59-A6C34878D82A}">
                    <a16:rowId xmlns:a16="http://schemas.microsoft.com/office/drawing/2014/main" xmlns="" val="2385755513"/>
                  </a:ext>
                </a:extLst>
              </a:tr>
              <a:tr h="2660310">
                <a:tc>
                  <a:txBody>
                    <a:bodyPr/>
                    <a:lstStyle/>
                    <a:p>
                      <a:pPr algn="just" fontAlgn="base"/>
                      <a:r>
                        <a:rPr lang="en-US" sz="900" b="0" i="0" dirty="0">
                          <a:solidFill>
                            <a:srgbClr val="404040"/>
                          </a:solidFill>
                          <a:effectLst/>
                          <a:latin typeface="Arial" panose="020B0604020202020204" pitchFamily="34" charset="0"/>
                          <a:cs typeface="Arial" panose="020B0604020202020204" pitchFamily="34" charset="0"/>
                        </a:rPr>
                        <a:t>You get all these features:</a:t>
                      </a:r>
                    </a:p>
                    <a:p>
                      <a:pPr algn="just" fontAlgn="base"/>
                      <a:endParaRPr lang="en-US" sz="900" b="0" i="0" dirty="0">
                        <a:solidFill>
                          <a:srgbClr val="404040"/>
                        </a:solidFill>
                        <a:effectLst/>
                        <a:latin typeface="Arial" panose="020B0604020202020204" pitchFamily="34" charset="0"/>
                        <a:cs typeface="Arial" panose="020B0604020202020204" pitchFamily="34" charset="0"/>
                      </a:endParaRP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Unlimited Access to LIVE CLE Webcasts &amp; Materials PLUS</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Free CLE Credit Processing</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Unlimited Access to Course Materials for LIVE Webcasts</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One-Click Registration</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Free Webcast Calendar Organizer with Outlook Integration</a:t>
                      </a:r>
                    </a:p>
                    <a:p>
                      <a:pPr marL="285750" indent="-285750" algn="l" fontAlgn="base">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marL="285750" indent="-285750" algn="l" fontAlgn="base">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marL="285750" indent="-285750" algn="l" fontAlgn="base">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marL="285750" indent="-285750" algn="l" fontAlgn="base">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marL="285750" indent="-285750" algn="l" fontAlgn="base">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marL="0" indent="0" algn="ctr" defTabSz="914400" rtl="0" eaLnBrk="1" fontAlgn="base" latinLnBrk="0" hangingPunct="1">
                        <a:buFontTx/>
                        <a:buNone/>
                      </a:pPr>
                      <a:r>
                        <a:rPr lang="en-US" sz="800" b="1" i="1" kern="1200" dirty="0">
                          <a:solidFill>
                            <a:srgbClr val="404040"/>
                          </a:solidFill>
                          <a:effectLst/>
                          <a:latin typeface="Arial" panose="020B0604020202020204" pitchFamily="34" charset="0"/>
                          <a:ea typeface="+mn-ea"/>
                          <a:cs typeface="Arial" panose="020B0604020202020204" pitchFamily="34" charset="0"/>
                        </a:rPr>
                        <a:t>$16.58 per month</a:t>
                      </a:r>
                      <a:br>
                        <a:rPr lang="en-US" sz="800" b="1" i="1" kern="1200" dirty="0">
                          <a:solidFill>
                            <a:srgbClr val="404040"/>
                          </a:solidFill>
                          <a:effectLst/>
                          <a:latin typeface="Arial" panose="020B0604020202020204" pitchFamily="34" charset="0"/>
                          <a:ea typeface="+mn-ea"/>
                          <a:cs typeface="Arial" panose="020B0604020202020204" pitchFamily="34" charset="0"/>
                        </a:rPr>
                      </a:br>
                      <a:r>
                        <a:rPr lang="en-US" sz="800" b="1" i="1" kern="1200" dirty="0">
                          <a:solidFill>
                            <a:srgbClr val="404040"/>
                          </a:solidFill>
                          <a:effectLst/>
                          <a:latin typeface="Arial" panose="020B0604020202020204" pitchFamily="34" charset="0"/>
                          <a:ea typeface="+mn-ea"/>
                          <a:cs typeface="Arial" panose="020B0604020202020204" pitchFamily="34" charset="0"/>
                        </a:rPr>
                        <a:t>(Billed Annually – $199)</a:t>
                      </a:r>
                    </a:p>
                    <a:p>
                      <a:pPr marL="0" indent="0" algn="ctr" defTabSz="914400" rtl="0" eaLnBrk="1" fontAlgn="base" latinLnBrk="0" hangingPunct="1">
                        <a:buFontTx/>
                        <a:buNone/>
                      </a:pPr>
                      <a:endParaRPr lang="en-US" sz="400" b="1" i="0" kern="1200" dirty="0">
                        <a:solidFill>
                          <a:srgbClr val="404040"/>
                        </a:solidFill>
                        <a:effectLst/>
                        <a:latin typeface="Arial" panose="020B0604020202020204" pitchFamily="34" charset="0"/>
                        <a:ea typeface="+mn-ea"/>
                        <a:cs typeface="Arial" panose="020B0604020202020204" pitchFamily="34" charset="0"/>
                      </a:endParaRPr>
                    </a:p>
                  </a:txBody>
                  <a:tcPr marL="84750" marR="84750" marT="42375" marB="42375">
                    <a:solidFill>
                      <a:schemeClr val="bg1">
                        <a:lumMod val="85000"/>
                      </a:schemeClr>
                    </a:solidFill>
                  </a:tcPr>
                </a:tc>
                <a:tc>
                  <a:txBody>
                    <a:bodyPr/>
                    <a:lstStyle/>
                    <a:p>
                      <a:pPr algn="just" fontAlgn="base"/>
                      <a:r>
                        <a:rPr lang="en-US" sz="900" b="0" i="0" dirty="0">
                          <a:solidFill>
                            <a:srgbClr val="404040"/>
                          </a:solidFill>
                          <a:effectLst/>
                          <a:latin typeface="Arial" panose="020B0604020202020204" pitchFamily="34" charset="0"/>
                          <a:cs typeface="Arial" panose="020B0604020202020204" pitchFamily="34" charset="0"/>
                        </a:rPr>
                        <a:t>You get all these </a:t>
                      </a:r>
                      <a:r>
                        <a:rPr lang="en-US" sz="900" b="1" i="1" dirty="0">
                          <a:solidFill>
                            <a:srgbClr val="404040"/>
                          </a:solidFill>
                          <a:effectLst/>
                          <a:latin typeface="Arial" panose="020B0604020202020204" pitchFamily="34" charset="0"/>
                          <a:cs typeface="Arial" panose="020B0604020202020204" pitchFamily="34" charset="0"/>
                        </a:rPr>
                        <a:t>PRO</a:t>
                      </a:r>
                      <a:r>
                        <a:rPr lang="en-US" sz="900" b="0" i="0" dirty="0">
                          <a:solidFill>
                            <a:srgbClr val="404040"/>
                          </a:solidFill>
                          <a:effectLst/>
                          <a:latin typeface="Arial" panose="020B0604020202020204" pitchFamily="34" charset="0"/>
                          <a:cs typeface="Arial" panose="020B0604020202020204" pitchFamily="34" charset="0"/>
                        </a:rPr>
                        <a:t> features:</a:t>
                      </a:r>
                    </a:p>
                    <a:p>
                      <a:pPr algn="just" fontAlgn="base"/>
                      <a:endParaRPr lang="en-US" sz="900" b="0" i="0" dirty="0">
                        <a:solidFill>
                          <a:srgbClr val="404040"/>
                        </a:solidFill>
                        <a:effectLst/>
                        <a:latin typeface="Arial" panose="020B0604020202020204" pitchFamily="34" charset="0"/>
                        <a:cs typeface="Arial" panose="020B0604020202020204" pitchFamily="34" charset="0"/>
                      </a:endParaRP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Unlimited Access to LIVE CLE Webcasts &amp; Materials PLUS</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Free CLE Credit Processing</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Unlimited Access to Course Materials for LIVE Webcasts</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One-Click Registration</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Free Webcast Calendar Organizer with Outlook Integration</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Unlimited Access to Recorded Webcasts &amp; Materials</a:t>
                      </a:r>
                      <a:br>
                        <a:rPr lang="en-US" sz="900" b="0" i="0" dirty="0">
                          <a:solidFill>
                            <a:srgbClr val="404040"/>
                          </a:solidFill>
                          <a:effectLst/>
                          <a:latin typeface="Arial" panose="020B0604020202020204" pitchFamily="34" charset="0"/>
                          <a:cs typeface="Arial" panose="020B0604020202020204" pitchFamily="34" charset="0"/>
                        </a:rPr>
                      </a:br>
                      <a:r>
                        <a:rPr lang="en-US" sz="1100" b="0" i="0" dirty="0">
                          <a:solidFill>
                            <a:srgbClr val="404040"/>
                          </a:solidFill>
                          <a:effectLst/>
                          <a:latin typeface="Arial" panose="020B0604020202020204" pitchFamily="34" charset="0"/>
                          <a:cs typeface="Arial" panose="020B0604020202020204" pitchFamily="34" charset="0"/>
                        </a:rPr>
                        <a:t>      </a:t>
                      </a:r>
                      <a:endParaRPr lang="en-US" sz="900" b="0" i="0" dirty="0">
                        <a:solidFill>
                          <a:srgbClr val="404040"/>
                        </a:solidFill>
                        <a:effectLst/>
                        <a:latin typeface="Arial" panose="020B0604020202020204" pitchFamily="34" charset="0"/>
                        <a:cs typeface="Arial" panose="020B0604020202020204" pitchFamily="34" charset="0"/>
                      </a:endParaRPr>
                    </a:p>
                    <a:p>
                      <a:pPr marL="0" indent="0" algn="ctr" fontAlgn="base">
                        <a:buFontTx/>
                        <a:buNone/>
                      </a:pPr>
                      <a:r>
                        <a:rPr lang="en-US" sz="900" b="1" i="0" dirty="0">
                          <a:solidFill>
                            <a:srgbClr val="404040"/>
                          </a:solidFill>
                          <a:effectLst/>
                          <a:latin typeface="Arial" panose="020B0604020202020204" pitchFamily="34" charset="0"/>
                          <a:cs typeface="Arial" panose="020B0604020202020204" pitchFamily="34" charset="0"/>
                        </a:rPr>
                        <a:t/>
                      </a:r>
                      <a:br>
                        <a:rPr lang="en-US" sz="900" b="1" i="0" dirty="0">
                          <a:solidFill>
                            <a:srgbClr val="404040"/>
                          </a:solidFill>
                          <a:effectLst/>
                          <a:latin typeface="Arial" panose="020B0604020202020204" pitchFamily="34" charset="0"/>
                          <a:cs typeface="Arial" panose="020B0604020202020204" pitchFamily="34" charset="0"/>
                        </a:rPr>
                      </a:br>
                      <a:r>
                        <a:rPr lang="en-US" sz="900" b="1" i="0" dirty="0">
                          <a:solidFill>
                            <a:srgbClr val="404040"/>
                          </a:solidFill>
                          <a:effectLst/>
                          <a:latin typeface="Arial" panose="020B0604020202020204" pitchFamily="34" charset="0"/>
                          <a:cs typeface="Arial" panose="020B0604020202020204" pitchFamily="34" charset="0"/>
                        </a:rPr>
                        <a:t/>
                      </a:r>
                      <a:br>
                        <a:rPr lang="en-US" sz="900" b="1" i="0" dirty="0">
                          <a:solidFill>
                            <a:srgbClr val="404040"/>
                          </a:solidFill>
                          <a:effectLst/>
                          <a:latin typeface="Arial" panose="020B0604020202020204" pitchFamily="34" charset="0"/>
                          <a:cs typeface="Arial" panose="020B0604020202020204" pitchFamily="34" charset="0"/>
                        </a:rPr>
                      </a:br>
                      <a:r>
                        <a:rPr lang="en-US" sz="900" b="1" i="1" dirty="0">
                          <a:solidFill>
                            <a:srgbClr val="404040"/>
                          </a:solidFill>
                          <a:effectLst/>
                          <a:latin typeface="Arial" panose="020B0604020202020204" pitchFamily="34" charset="0"/>
                          <a:cs typeface="Arial" panose="020B0604020202020204" pitchFamily="34" charset="0"/>
                        </a:rPr>
                        <a:t>$299 per year</a:t>
                      </a:r>
                    </a:p>
                    <a:p>
                      <a:pPr marL="0" indent="0" algn="ctr" fontAlgn="base">
                        <a:buFontTx/>
                        <a:buNone/>
                      </a:pPr>
                      <a:endParaRPr lang="en-US" sz="400" dirty="0">
                        <a:latin typeface="Arial" panose="020B0604020202020204" pitchFamily="34" charset="0"/>
                        <a:cs typeface="Arial" panose="020B0604020202020204" pitchFamily="34" charset="0"/>
                      </a:endParaRPr>
                    </a:p>
                  </a:txBody>
                  <a:tcPr marL="84750" marR="84750" marT="42375" marB="42375">
                    <a:solidFill>
                      <a:schemeClr val="bg1">
                        <a:lumMod val="85000"/>
                      </a:schemeClr>
                    </a:solidFill>
                  </a:tcPr>
                </a:tc>
                <a:extLst>
                  <a:ext uri="{0D108BD9-81ED-4DB2-BD59-A6C34878D82A}">
                    <a16:rowId xmlns:a16="http://schemas.microsoft.com/office/drawing/2014/main" xmlns="" val="98120962"/>
                  </a:ext>
                </a:extLst>
              </a:tr>
            </a:tbl>
          </a:graphicData>
        </a:graphic>
      </p:graphicFrame>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63" y="5278653"/>
            <a:ext cx="1354136" cy="281378"/>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6225" y="5278653"/>
            <a:ext cx="1354136" cy="281378"/>
          </a:xfrm>
          <a:prstGeom prst="rect">
            <a:avLst/>
          </a:prstGeom>
        </p:spPr>
      </p:pic>
      <p:cxnSp>
        <p:nvCxnSpPr>
          <p:cNvPr id="24" name="Straight Connector 23"/>
          <p:cNvCxnSpPr/>
          <p:nvPr/>
        </p:nvCxnSpPr>
        <p:spPr>
          <a:xfrm>
            <a:off x="2438400" y="3602253"/>
            <a:ext cx="1676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7861" y="3602253"/>
            <a:ext cx="1676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417944" y="2617381"/>
            <a:ext cx="4571924" cy="3554819"/>
            <a:chOff x="4417944" y="3129928"/>
            <a:chExt cx="4571924" cy="3554819"/>
          </a:xfrm>
        </p:grpSpPr>
        <p:sp>
          <p:nvSpPr>
            <p:cNvPr id="28" name="TextBox 27"/>
            <p:cNvSpPr txBox="1"/>
            <p:nvPr/>
          </p:nvSpPr>
          <p:spPr>
            <a:xfrm>
              <a:off x="4417944" y="3129928"/>
              <a:ext cx="4571924" cy="3554819"/>
            </a:xfrm>
            <a:prstGeom prst="rect">
              <a:avLst/>
            </a:prstGeom>
            <a:noFill/>
          </p:spPr>
          <p:txBody>
            <a:bodyPr wrap="square" rtlCol="0">
              <a:spAutoFit/>
            </a:bodyPr>
            <a:lstStyle/>
            <a:p>
              <a:r>
                <a:rPr lang="en-US" sz="900" b="1" dirty="0"/>
                <a:t>MobileCLE.org is simple to use:</a:t>
              </a:r>
            </a:p>
            <a:p>
              <a:endParaRPr lang="en-US" sz="900" dirty="0"/>
            </a:p>
            <a:p>
              <a:pPr marL="365760" lvl="1"/>
              <a:r>
                <a:rPr lang="en-US" sz="900" dirty="0"/>
                <a:t>On any device, log into your mobileCLE.org account and choose a LIVE continuing legal education webcast or recorded/on-demand course using one of our many powerful search engines (by legal practice area or keywords such as Patent, FACTA, Data Privacy, eDiscovery etc.).</a:t>
              </a:r>
              <a:br>
                <a:rPr lang="en-US" sz="900" dirty="0"/>
              </a:br>
              <a:endParaRPr lang="en-US" sz="900" dirty="0"/>
            </a:p>
            <a:p>
              <a:pPr marL="365760" lvl="1"/>
              <a:r>
                <a:rPr lang="en-US" sz="900" dirty="0"/>
                <a:t>Register for your CLE webcast by clicking the reserve button.</a:t>
              </a:r>
            </a:p>
            <a:p>
              <a:pPr marL="365760" lvl="1"/>
              <a:r>
                <a:rPr lang="en-US" sz="900" dirty="0"/>
                <a:t/>
              </a:r>
              <a:br>
                <a:rPr lang="en-US" sz="900" dirty="0"/>
              </a:br>
              <a:r>
                <a:rPr lang="en-US" sz="900" dirty="0"/>
                <a:t>On the day and time of your LIVE webcast, simply click Launch! and with 2 taps on your screen you’re earning CLE!</a:t>
              </a:r>
            </a:p>
            <a:p>
              <a:r>
                <a:rPr lang="en-US" sz="900" dirty="0"/>
                <a:t/>
              </a:r>
              <a:br>
                <a:rPr lang="en-US" sz="900" dirty="0"/>
              </a:br>
              <a:endParaRPr lang="en-US" sz="900" dirty="0"/>
            </a:p>
            <a:p>
              <a:r>
                <a:rPr lang="en-US" sz="900" b="1" dirty="0"/>
                <a:t>Practice Areas:</a:t>
              </a:r>
            </a:p>
            <a:p>
              <a:pPr algn="just"/>
              <a:r>
                <a:rPr lang="en-US" sz="900" dirty="0"/>
                <a:t>Administrative Law, Alternative Dispute Resolution, Antitrust, Appellate Litigation, Bankruptcy, Communications Law, Corporate Law, Employment/Labor Law, Environmental Law, Government Contracts Law, Health Law, Immigration Law, Intellectual Property Law, International Development Law, International Trade Law, Mergers and Acquisitions, National Security Law, Privacy Law, Real Estate Law, Securities Law, Sports/Entertainment Law, Tax Law, Trusts and Estates Law, and White Collar Crime</a:t>
              </a:r>
            </a:p>
            <a:p>
              <a:endParaRPr lang="en-US" sz="900" dirty="0"/>
            </a:p>
            <a:p>
              <a:r>
                <a:rPr lang="en-US" sz="900" b="1" dirty="0"/>
                <a:t>To sign up:</a:t>
              </a:r>
            </a:p>
            <a:p>
              <a:r>
                <a:rPr lang="en-US" sz="900" b="1" dirty="0">
                  <a:hlinkClick r:id="rId2"/>
                </a:rPr>
                <a:t>www.mobilecle.org</a:t>
              </a:r>
              <a:endParaRPr lang="en-US" sz="900" b="1" dirty="0"/>
            </a:p>
            <a:p>
              <a:endParaRPr lang="en-US" sz="900" dirty="0"/>
            </a:p>
          </p:txBody>
        </p:sp>
        <p:pic>
          <p:nvPicPr>
            <p:cNvPr id="29" name="Picture 28"/>
            <p:cNvPicPr>
              <a:picLocks noChangeAspect="1"/>
            </p:cNvPicPr>
            <p:nvPr/>
          </p:nvPicPr>
          <p:blipFill>
            <a:blip r:embed="rId7"/>
            <a:stretch>
              <a:fillRect/>
            </a:stretch>
          </p:blipFill>
          <p:spPr>
            <a:xfrm>
              <a:off x="4495800" y="3429000"/>
              <a:ext cx="277971" cy="266142"/>
            </a:xfrm>
            <a:prstGeom prst="rect">
              <a:avLst/>
            </a:prstGeom>
          </p:spPr>
        </p:pic>
        <p:pic>
          <p:nvPicPr>
            <p:cNvPr id="30" name="Picture 29"/>
            <p:cNvPicPr>
              <a:picLocks noChangeAspect="1"/>
            </p:cNvPicPr>
            <p:nvPr/>
          </p:nvPicPr>
          <p:blipFill>
            <a:blip r:embed="rId8"/>
            <a:stretch>
              <a:fillRect/>
            </a:stretch>
          </p:blipFill>
          <p:spPr>
            <a:xfrm>
              <a:off x="4502723" y="4059515"/>
              <a:ext cx="272056" cy="283885"/>
            </a:xfrm>
            <a:prstGeom prst="rect">
              <a:avLst/>
            </a:prstGeom>
          </p:spPr>
        </p:pic>
        <p:pic>
          <p:nvPicPr>
            <p:cNvPr id="31" name="Picture 30"/>
            <p:cNvPicPr>
              <a:picLocks noChangeAspect="1"/>
            </p:cNvPicPr>
            <p:nvPr/>
          </p:nvPicPr>
          <p:blipFill>
            <a:blip r:embed="rId9"/>
            <a:stretch>
              <a:fillRect/>
            </a:stretch>
          </p:blipFill>
          <p:spPr>
            <a:xfrm>
              <a:off x="4502723" y="4404015"/>
              <a:ext cx="272056" cy="266142"/>
            </a:xfrm>
            <a:prstGeom prst="rect">
              <a:avLst/>
            </a:prstGeom>
          </p:spPr>
        </p:pic>
      </p:grpSp>
    </p:spTree>
    <p:extLst>
      <p:ext uri="{BB962C8B-B14F-4D97-AF65-F5344CB8AC3E}">
        <p14:creationId xmlns:p14="http://schemas.microsoft.com/office/powerpoint/2010/main" val="144976665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945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D7C64D-7338-4D3C-BB44-E00CCEFB2B3D}" type="slidenum">
              <a:rPr lang="en-US" smtClean="0">
                <a:latin typeface="Calibri" pitchFamily="34" charset="0"/>
              </a:rPr>
              <a:pPr eaLnBrk="1" hangingPunct="1"/>
              <a:t>46</a:t>
            </a:fld>
            <a:endParaRPr lang="en-US">
              <a:latin typeface="Calibri" pitchFamily="34" charset="0"/>
            </a:endParaRPr>
          </a:p>
        </p:txBody>
      </p:sp>
      <p:sp>
        <p:nvSpPr>
          <p:cNvPr id="19460" name="TextBox 3"/>
          <p:cNvSpPr txBox="1">
            <a:spLocks noChangeArrowheads="1"/>
          </p:cNvSpPr>
          <p:nvPr/>
        </p:nvSpPr>
        <p:spPr bwMode="auto">
          <a:xfrm>
            <a:off x="2667000" y="1447800"/>
            <a:ext cx="31774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dirty="0">
                <a:solidFill>
                  <a:srgbClr val="C00000"/>
                </a:solidFill>
              </a:rPr>
              <a:t>ABOUT THE KNOWLEDGE GROUP</a:t>
            </a:r>
            <a:endParaRPr lang="en-US" altLang="en-US" sz="1400" dirty="0">
              <a:solidFill>
                <a:srgbClr val="C00000"/>
              </a:solidFill>
            </a:endParaRPr>
          </a:p>
        </p:txBody>
      </p:sp>
      <p:sp>
        <p:nvSpPr>
          <p:cNvPr id="19461" name="Text Box 23"/>
          <p:cNvSpPr txBox="1">
            <a:spLocks noChangeArrowheads="1"/>
          </p:cNvSpPr>
          <p:nvPr/>
        </p:nvSpPr>
        <p:spPr bwMode="auto">
          <a:xfrm>
            <a:off x="1295400" y="1771650"/>
            <a:ext cx="6553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pPr>
            <a:r>
              <a:rPr lang="en-US" altLang="en-US" sz="1100" b="1" dirty="0">
                <a:solidFill>
                  <a:srgbClr val="438DB0"/>
                </a:solidFill>
                <a:hlinkClick r:id="rId3"/>
              </a:rPr>
              <a:t>The Knowledge Group</a:t>
            </a:r>
            <a:r>
              <a:rPr lang="en-US" altLang="en-US" sz="1100" dirty="0">
                <a:solidFill>
                  <a:srgbClr val="438DB0"/>
                </a:solidFill>
              </a:rPr>
              <a:t> </a:t>
            </a:r>
            <a:r>
              <a:rPr lang="en-US" altLang="en-US" sz="1100" dirty="0"/>
              <a:t>is an organization that produces live webcasts which examine regulatory changes and their impacts across a variety of industries. “We bring together the world's leading authorities and industry participants through informative two-hour webcasts to study the impact of changing regulations.” </a:t>
            </a:r>
          </a:p>
          <a:p>
            <a:pPr algn="just" eaLnBrk="1" hangingPunct="1">
              <a:lnSpc>
                <a:spcPct val="150000"/>
              </a:lnSpc>
            </a:pPr>
            <a:endParaRPr lang="en-US" altLang="en-US" sz="1100" dirty="0"/>
          </a:p>
          <a:p>
            <a:pPr algn="just" eaLnBrk="1" hangingPunct="1">
              <a:lnSpc>
                <a:spcPct val="150000"/>
              </a:lnSpc>
            </a:pPr>
            <a:r>
              <a:rPr lang="en-US" altLang="en-US" sz="1100" dirty="0"/>
              <a:t>If you would like to be informed of other upcoming events, please </a:t>
            </a:r>
            <a:r>
              <a:rPr lang="en-US" altLang="en-US" sz="1100" u="sng" dirty="0">
                <a:hlinkClick r:id="rId4"/>
              </a:rPr>
              <a:t>click here.</a:t>
            </a:r>
            <a:endParaRPr lang="en-US" altLang="en-US" sz="1100" u="sng" dirty="0"/>
          </a:p>
        </p:txBody>
      </p:sp>
      <p:sp>
        <p:nvSpPr>
          <p:cNvPr id="19462" name="TextBox 7"/>
          <p:cNvSpPr txBox="1">
            <a:spLocks noChangeArrowheads="1"/>
          </p:cNvSpPr>
          <p:nvPr/>
        </p:nvSpPr>
        <p:spPr bwMode="auto">
          <a:xfrm>
            <a:off x="4114800" y="3657600"/>
            <a:ext cx="1150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solidFill>
                  <a:srgbClr val="C00000"/>
                </a:solidFill>
              </a:rPr>
              <a:t>Disclaimer:</a:t>
            </a:r>
          </a:p>
        </p:txBody>
      </p:sp>
      <p:sp>
        <p:nvSpPr>
          <p:cNvPr id="19463" name="Text Box 23"/>
          <p:cNvSpPr txBox="1">
            <a:spLocks noChangeArrowheads="1"/>
          </p:cNvSpPr>
          <p:nvPr/>
        </p:nvSpPr>
        <p:spPr bwMode="auto">
          <a:xfrm>
            <a:off x="1295400" y="4014788"/>
            <a:ext cx="65532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en-US" sz="1100" dirty="0"/>
              <a:t>The Knowledge Group is producing this event for information purposes only. We do not intend to provide or offer business advice.</a:t>
            </a:r>
          </a:p>
          <a:p>
            <a:pPr algn="just" eaLnBrk="1" hangingPunct="1"/>
            <a:r>
              <a:rPr lang="en-US" altLang="en-US" sz="1100" dirty="0"/>
              <a:t> </a:t>
            </a:r>
          </a:p>
          <a:p>
            <a:pPr algn="just" eaLnBrk="1" hangingPunct="1"/>
            <a:r>
              <a:rPr lang="en-US" altLang="en-US" sz="1100" dirty="0"/>
              <a:t>The contents of this event are based upon the opinions of our speakers. The Knowledge Group does not warrant their accuracy and completeness. The statements made by them are based on their independent opinions and does not necessarily reflect that of The Knowledge Group‘s views.</a:t>
            </a:r>
          </a:p>
          <a:p>
            <a:pPr algn="just" eaLnBrk="1" hangingPunct="1"/>
            <a:r>
              <a:rPr lang="en-US" altLang="en-US" sz="1100" dirty="0"/>
              <a:t> </a:t>
            </a:r>
          </a:p>
          <a:p>
            <a:pPr algn="just" eaLnBrk="1" hangingPunct="1"/>
            <a:r>
              <a:rPr lang="en-US" altLang="en-US" sz="1100" dirty="0"/>
              <a:t>In no event shall The Knowledge Group be liable to any person or business entity for any special, direct, indirect, punitive, incidental or consequential damages as a result of any information gathered from this webcast.</a:t>
            </a:r>
          </a:p>
          <a:p>
            <a:pPr algn="just" eaLnBrk="1" hangingPunct="1"/>
            <a:endParaRPr lang="en-US" altLang="en-US" sz="1100" dirty="0"/>
          </a:p>
          <a:p>
            <a:pPr algn="just" eaLnBrk="1" hangingPunct="1"/>
            <a:r>
              <a:rPr lang="en-PH" altLang="en-US" sz="1100" dirty="0"/>
              <a:t>Certain images and/or photos on this page are the copyrighted property of 123RF Limited, their Contributors or Licensed Partners and are being used with permission under license. These images and/or photos may not be copied or downloaded without permission from 123RF Limited</a:t>
            </a:r>
            <a:endParaRPr lang="en-US" altLang="en-US" sz="1100"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409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4C046C-7F7B-45F4-8AA3-C66E3E9F32F1}" type="slidenum">
              <a:rPr lang="en-US" smtClean="0">
                <a:solidFill>
                  <a:prstClr val="black"/>
                </a:solidFill>
                <a:latin typeface="Calibri" pitchFamily="34" charset="0"/>
              </a:rPr>
              <a:pPr eaLnBrk="1" hangingPunct="1"/>
              <a:t>5</a:t>
            </a:fld>
            <a:endParaRPr lang="en-US" dirty="0">
              <a:solidFill>
                <a:prstClr val="black"/>
              </a:solidFill>
              <a:latin typeface="Calibri" pitchFamily="34" charset="0"/>
            </a:endParaRPr>
          </a:p>
        </p:txBody>
      </p:sp>
      <p:pic>
        <p:nvPicPr>
          <p:cNvPr id="11" name="Picture 2" descr="https://mobilecle.org/wp-content/uploads/2016/03/mobilecle.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6054" y="2879347"/>
            <a:ext cx="1893814" cy="473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1830201361"/>
              </p:ext>
            </p:extLst>
          </p:nvPr>
        </p:nvGraphicFramePr>
        <p:xfrm>
          <a:off x="160285" y="3116073"/>
          <a:ext cx="4191000" cy="3415620"/>
        </p:xfrm>
        <a:graphic>
          <a:graphicData uri="http://schemas.openxmlformats.org/drawingml/2006/table">
            <a:tbl>
              <a:tblPr firstRow="1" bandRow="1">
                <a:tableStyleId>{5C22544A-7EE6-4342-B048-85BDC9FD1C3A}</a:tableStyleId>
              </a:tblPr>
              <a:tblGrid>
                <a:gridCol w="2065986">
                  <a:extLst>
                    <a:ext uri="{9D8B030D-6E8A-4147-A177-3AD203B41FA5}">
                      <a16:colId xmlns:a16="http://schemas.microsoft.com/office/drawing/2014/main" xmlns="" val="2589468608"/>
                    </a:ext>
                  </a:extLst>
                </a:gridCol>
                <a:gridCol w="2125014">
                  <a:extLst>
                    <a:ext uri="{9D8B030D-6E8A-4147-A177-3AD203B41FA5}">
                      <a16:colId xmlns:a16="http://schemas.microsoft.com/office/drawing/2014/main" xmlns="" val="1485395643"/>
                    </a:ext>
                  </a:extLst>
                </a:gridCol>
              </a:tblGrid>
              <a:tr h="755310">
                <a:tc>
                  <a:txBody>
                    <a:bodyPr/>
                    <a:lstStyle/>
                    <a:p>
                      <a:pPr algn="ctr"/>
                      <a:r>
                        <a:rPr lang="en-US" sz="1700" dirty="0">
                          <a:latin typeface="Arial" panose="020B0604020202020204" pitchFamily="34" charset="0"/>
                          <a:cs typeface="Arial" panose="020B0604020202020204" pitchFamily="34" charset="0"/>
                        </a:rPr>
                        <a:t>Basic</a:t>
                      </a:r>
                    </a:p>
                    <a:p>
                      <a:pPr algn="ctr"/>
                      <a:r>
                        <a:rPr lang="en-US" sz="900" b="0" i="0" kern="1200" dirty="0">
                          <a:solidFill>
                            <a:schemeClr val="lt1"/>
                          </a:solidFill>
                          <a:effectLst/>
                          <a:latin typeface="Arial" panose="020B0604020202020204" pitchFamily="34" charset="0"/>
                          <a:ea typeface="+mn-ea"/>
                          <a:cs typeface="Arial" panose="020B0604020202020204" pitchFamily="34" charset="0"/>
                        </a:rPr>
                        <a:t>Annual Subscription – LIVE CLE Webcasts $199 (After Instant Discount)</a:t>
                      </a:r>
                      <a:endParaRPr lang="en-US" sz="900" dirty="0">
                        <a:latin typeface="Arial" panose="020B0604020202020204" pitchFamily="34" charset="0"/>
                        <a:cs typeface="Arial" panose="020B0604020202020204" pitchFamily="34" charset="0"/>
                      </a:endParaRPr>
                    </a:p>
                  </a:txBody>
                  <a:tcPr marL="84750" marR="84750" marT="42375" marB="42375">
                    <a:solidFill>
                      <a:schemeClr val="accent5"/>
                    </a:solidFill>
                  </a:tcPr>
                </a:tc>
                <a:tc>
                  <a:txBody>
                    <a:bodyPr/>
                    <a:lstStyle/>
                    <a:p>
                      <a:pPr algn="ctr"/>
                      <a:r>
                        <a:rPr lang="en-US" sz="1700" dirty="0">
                          <a:latin typeface="Arial" panose="020B0604020202020204" pitchFamily="34" charset="0"/>
                          <a:cs typeface="Arial" panose="020B0604020202020204" pitchFamily="34" charset="0"/>
                        </a:rPr>
                        <a:t>Pro</a:t>
                      </a:r>
                    </a:p>
                    <a:p>
                      <a:pPr algn="ctr"/>
                      <a:r>
                        <a:rPr lang="en-US" sz="900" b="0" i="0" kern="1200" dirty="0">
                          <a:solidFill>
                            <a:schemeClr val="lt1"/>
                          </a:solidFill>
                          <a:effectLst/>
                          <a:latin typeface="Arial" panose="020B0604020202020204" pitchFamily="34" charset="0"/>
                          <a:ea typeface="+mn-ea"/>
                          <a:cs typeface="Arial" panose="020B0604020202020204" pitchFamily="34" charset="0"/>
                        </a:rPr>
                        <a:t>Annual Subscription – LIVE CLE &amp; Recorded Webcasts $299 (After Instant Discount)</a:t>
                      </a:r>
                      <a:endParaRPr lang="en-US" sz="900" dirty="0">
                        <a:latin typeface="Arial" panose="020B0604020202020204" pitchFamily="34" charset="0"/>
                        <a:cs typeface="Arial" panose="020B0604020202020204" pitchFamily="34" charset="0"/>
                      </a:endParaRPr>
                    </a:p>
                  </a:txBody>
                  <a:tcPr marL="84750" marR="84750" marT="42375" marB="42375">
                    <a:solidFill>
                      <a:schemeClr val="accent5"/>
                    </a:solidFill>
                  </a:tcPr>
                </a:tc>
                <a:extLst>
                  <a:ext uri="{0D108BD9-81ED-4DB2-BD59-A6C34878D82A}">
                    <a16:rowId xmlns:a16="http://schemas.microsoft.com/office/drawing/2014/main" xmlns="" val="2385755513"/>
                  </a:ext>
                </a:extLst>
              </a:tr>
              <a:tr h="2660310">
                <a:tc>
                  <a:txBody>
                    <a:bodyPr/>
                    <a:lstStyle/>
                    <a:p>
                      <a:pPr algn="just" fontAlgn="base"/>
                      <a:r>
                        <a:rPr lang="en-US" sz="900" b="0" i="0" dirty="0">
                          <a:solidFill>
                            <a:srgbClr val="404040"/>
                          </a:solidFill>
                          <a:effectLst/>
                          <a:latin typeface="Arial" panose="020B0604020202020204" pitchFamily="34" charset="0"/>
                          <a:cs typeface="Arial" panose="020B0604020202020204" pitchFamily="34" charset="0"/>
                        </a:rPr>
                        <a:t>You get all these features:</a:t>
                      </a:r>
                    </a:p>
                    <a:p>
                      <a:pPr algn="just" fontAlgn="base"/>
                      <a:endParaRPr lang="en-US" sz="900" b="0" i="0" dirty="0">
                        <a:solidFill>
                          <a:srgbClr val="404040"/>
                        </a:solidFill>
                        <a:effectLst/>
                        <a:latin typeface="Arial" panose="020B0604020202020204" pitchFamily="34" charset="0"/>
                        <a:cs typeface="Arial" panose="020B0604020202020204" pitchFamily="34" charset="0"/>
                      </a:endParaRP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Unlimited Access to LIVE CLE Webcasts &amp; Materials PLUS</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Free CLE Credit Processing</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Unlimited Access to Course Materials for LIVE Webcasts</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One-Click Registration</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Free Webcast Calendar Organizer with Outlook Integration</a:t>
                      </a:r>
                    </a:p>
                    <a:p>
                      <a:pPr marL="285750" indent="-285750" algn="l" fontAlgn="base">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marL="285750" indent="-285750" algn="l" fontAlgn="base">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marL="285750" indent="-285750" algn="l" fontAlgn="base">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marL="285750" indent="-285750" algn="l" fontAlgn="base">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marL="285750" indent="-285750" algn="l" fontAlgn="base">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marL="0" indent="0" algn="ctr" defTabSz="914400" rtl="0" eaLnBrk="1" fontAlgn="base" latinLnBrk="0" hangingPunct="1">
                        <a:buFontTx/>
                        <a:buNone/>
                      </a:pPr>
                      <a:r>
                        <a:rPr lang="en-US" sz="800" b="1" i="1" kern="1200" dirty="0">
                          <a:solidFill>
                            <a:srgbClr val="404040"/>
                          </a:solidFill>
                          <a:effectLst/>
                          <a:latin typeface="Arial" panose="020B0604020202020204" pitchFamily="34" charset="0"/>
                          <a:ea typeface="+mn-ea"/>
                          <a:cs typeface="Arial" panose="020B0604020202020204" pitchFamily="34" charset="0"/>
                        </a:rPr>
                        <a:t>$16.58 per month</a:t>
                      </a:r>
                      <a:br>
                        <a:rPr lang="en-US" sz="800" b="1" i="1" kern="1200" dirty="0">
                          <a:solidFill>
                            <a:srgbClr val="404040"/>
                          </a:solidFill>
                          <a:effectLst/>
                          <a:latin typeface="Arial" panose="020B0604020202020204" pitchFamily="34" charset="0"/>
                          <a:ea typeface="+mn-ea"/>
                          <a:cs typeface="Arial" panose="020B0604020202020204" pitchFamily="34" charset="0"/>
                        </a:rPr>
                      </a:br>
                      <a:r>
                        <a:rPr lang="en-US" sz="800" b="1" i="1" kern="1200" dirty="0">
                          <a:solidFill>
                            <a:srgbClr val="404040"/>
                          </a:solidFill>
                          <a:effectLst/>
                          <a:latin typeface="Arial" panose="020B0604020202020204" pitchFamily="34" charset="0"/>
                          <a:ea typeface="+mn-ea"/>
                          <a:cs typeface="Arial" panose="020B0604020202020204" pitchFamily="34" charset="0"/>
                        </a:rPr>
                        <a:t>(Billed Annually – $199)</a:t>
                      </a:r>
                    </a:p>
                    <a:p>
                      <a:pPr marL="0" indent="0" algn="ctr" defTabSz="914400" rtl="0" eaLnBrk="1" fontAlgn="base" latinLnBrk="0" hangingPunct="1">
                        <a:buFontTx/>
                        <a:buNone/>
                      </a:pPr>
                      <a:endParaRPr lang="en-US" sz="400" b="1" i="0" kern="1200" dirty="0">
                        <a:solidFill>
                          <a:srgbClr val="404040"/>
                        </a:solidFill>
                        <a:effectLst/>
                        <a:latin typeface="Arial" panose="020B0604020202020204" pitchFamily="34" charset="0"/>
                        <a:ea typeface="+mn-ea"/>
                        <a:cs typeface="Arial" panose="020B0604020202020204" pitchFamily="34" charset="0"/>
                      </a:endParaRPr>
                    </a:p>
                  </a:txBody>
                  <a:tcPr marL="84750" marR="84750" marT="42375" marB="42375">
                    <a:solidFill>
                      <a:schemeClr val="bg1">
                        <a:lumMod val="85000"/>
                      </a:schemeClr>
                    </a:solidFill>
                  </a:tcPr>
                </a:tc>
                <a:tc>
                  <a:txBody>
                    <a:bodyPr/>
                    <a:lstStyle/>
                    <a:p>
                      <a:pPr algn="just" fontAlgn="base"/>
                      <a:r>
                        <a:rPr lang="en-US" sz="900" b="0" i="0" dirty="0">
                          <a:solidFill>
                            <a:srgbClr val="404040"/>
                          </a:solidFill>
                          <a:effectLst/>
                          <a:latin typeface="Arial" panose="020B0604020202020204" pitchFamily="34" charset="0"/>
                          <a:cs typeface="Arial" panose="020B0604020202020204" pitchFamily="34" charset="0"/>
                        </a:rPr>
                        <a:t>You get all these </a:t>
                      </a:r>
                      <a:r>
                        <a:rPr lang="en-US" sz="900" b="1" i="1" dirty="0">
                          <a:solidFill>
                            <a:srgbClr val="404040"/>
                          </a:solidFill>
                          <a:effectLst/>
                          <a:latin typeface="Arial" panose="020B0604020202020204" pitchFamily="34" charset="0"/>
                          <a:cs typeface="Arial" panose="020B0604020202020204" pitchFamily="34" charset="0"/>
                        </a:rPr>
                        <a:t>PRO</a:t>
                      </a:r>
                      <a:r>
                        <a:rPr lang="en-US" sz="900" b="0" i="0" dirty="0">
                          <a:solidFill>
                            <a:srgbClr val="404040"/>
                          </a:solidFill>
                          <a:effectLst/>
                          <a:latin typeface="Arial" panose="020B0604020202020204" pitchFamily="34" charset="0"/>
                          <a:cs typeface="Arial" panose="020B0604020202020204" pitchFamily="34" charset="0"/>
                        </a:rPr>
                        <a:t> features:</a:t>
                      </a:r>
                    </a:p>
                    <a:p>
                      <a:pPr algn="just" fontAlgn="base"/>
                      <a:endParaRPr lang="en-US" sz="900" b="0" i="0" dirty="0">
                        <a:solidFill>
                          <a:srgbClr val="404040"/>
                        </a:solidFill>
                        <a:effectLst/>
                        <a:latin typeface="Arial" panose="020B0604020202020204" pitchFamily="34" charset="0"/>
                        <a:cs typeface="Arial" panose="020B0604020202020204" pitchFamily="34" charset="0"/>
                      </a:endParaRP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Unlimited Access to LIVE CLE Webcasts &amp; Materials PLUS</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Free CLE Credit Processing</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Unlimited Access to Course Materials for LIVE Webcasts</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One-Click Registration</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Free Webcast Calendar Organizer with Outlook Integration</a:t>
                      </a:r>
                    </a:p>
                    <a:p>
                      <a:pPr marL="285750" indent="-285750" algn="l" fontAlgn="base">
                        <a:buFont typeface="Wingdings" panose="05000000000000000000" pitchFamily="2" charset="2"/>
                        <a:buChar char="ü"/>
                      </a:pPr>
                      <a:r>
                        <a:rPr lang="en-US" sz="900" b="0" i="0" dirty="0">
                          <a:solidFill>
                            <a:srgbClr val="404040"/>
                          </a:solidFill>
                          <a:effectLst/>
                          <a:latin typeface="Arial" panose="020B0604020202020204" pitchFamily="34" charset="0"/>
                          <a:cs typeface="Arial" panose="020B0604020202020204" pitchFamily="34" charset="0"/>
                        </a:rPr>
                        <a:t>Unlimited Access to Recorded Webcasts &amp; Materials</a:t>
                      </a:r>
                      <a:br>
                        <a:rPr lang="en-US" sz="900" b="0" i="0" dirty="0">
                          <a:solidFill>
                            <a:srgbClr val="404040"/>
                          </a:solidFill>
                          <a:effectLst/>
                          <a:latin typeface="Arial" panose="020B0604020202020204" pitchFamily="34" charset="0"/>
                          <a:cs typeface="Arial" panose="020B0604020202020204" pitchFamily="34" charset="0"/>
                        </a:rPr>
                      </a:br>
                      <a:r>
                        <a:rPr lang="en-US" sz="1100" b="0" i="0" dirty="0">
                          <a:solidFill>
                            <a:srgbClr val="404040"/>
                          </a:solidFill>
                          <a:effectLst/>
                          <a:latin typeface="Arial" panose="020B0604020202020204" pitchFamily="34" charset="0"/>
                          <a:cs typeface="Arial" panose="020B0604020202020204" pitchFamily="34" charset="0"/>
                        </a:rPr>
                        <a:t>      </a:t>
                      </a:r>
                      <a:endParaRPr lang="en-US" sz="900" b="0" i="0" dirty="0">
                        <a:solidFill>
                          <a:srgbClr val="404040"/>
                        </a:solidFill>
                        <a:effectLst/>
                        <a:latin typeface="Arial" panose="020B0604020202020204" pitchFamily="34" charset="0"/>
                        <a:cs typeface="Arial" panose="020B0604020202020204" pitchFamily="34" charset="0"/>
                      </a:endParaRPr>
                    </a:p>
                    <a:p>
                      <a:pPr marL="0" indent="0" algn="ctr" fontAlgn="base">
                        <a:buFontTx/>
                        <a:buNone/>
                      </a:pPr>
                      <a:r>
                        <a:rPr lang="en-US" sz="900" b="1" i="0" dirty="0">
                          <a:solidFill>
                            <a:srgbClr val="404040"/>
                          </a:solidFill>
                          <a:effectLst/>
                          <a:latin typeface="Arial" panose="020B0604020202020204" pitchFamily="34" charset="0"/>
                          <a:cs typeface="Arial" panose="020B0604020202020204" pitchFamily="34" charset="0"/>
                        </a:rPr>
                        <a:t/>
                      </a:r>
                      <a:br>
                        <a:rPr lang="en-US" sz="900" b="1" i="0" dirty="0">
                          <a:solidFill>
                            <a:srgbClr val="404040"/>
                          </a:solidFill>
                          <a:effectLst/>
                          <a:latin typeface="Arial" panose="020B0604020202020204" pitchFamily="34" charset="0"/>
                          <a:cs typeface="Arial" panose="020B0604020202020204" pitchFamily="34" charset="0"/>
                        </a:rPr>
                      </a:br>
                      <a:r>
                        <a:rPr lang="en-US" sz="900" b="1" i="0" dirty="0">
                          <a:solidFill>
                            <a:srgbClr val="404040"/>
                          </a:solidFill>
                          <a:effectLst/>
                          <a:latin typeface="Arial" panose="020B0604020202020204" pitchFamily="34" charset="0"/>
                          <a:cs typeface="Arial" panose="020B0604020202020204" pitchFamily="34" charset="0"/>
                        </a:rPr>
                        <a:t/>
                      </a:r>
                      <a:br>
                        <a:rPr lang="en-US" sz="900" b="1" i="0" dirty="0">
                          <a:solidFill>
                            <a:srgbClr val="404040"/>
                          </a:solidFill>
                          <a:effectLst/>
                          <a:latin typeface="Arial" panose="020B0604020202020204" pitchFamily="34" charset="0"/>
                          <a:cs typeface="Arial" panose="020B0604020202020204" pitchFamily="34" charset="0"/>
                        </a:rPr>
                      </a:br>
                      <a:r>
                        <a:rPr lang="en-US" sz="900" b="1" i="1" dirty="0">
                          <a:solidFill>
                            <a:srgbClr val="404040"/>
                          </a:solidFill>
                          <a:effectLst/>
                          <a:latin typeface="Arial" panose="020B0604020202020204" pitchFamily="34" charset="0"/>
                          <a:cs typeface="Arial" panose="020B0604020202020204" pitchFamily="34" charset="0"/>
                        </a:rPr>
                        <a:t>$299 per year</a:t>
                      </a:r>
                    </a:p>
                    <a:p>
                      <a:pPr marL="0" indent="0" algn="ctr" fontAlgn="base">
                        <a:buFontTx/>
                        <a:buNone/>
                      </a:pPr>
                      <a:endParaRPr lang="en-US" sz="400" dirty="0">
                        <a:latin typeface="Arial" panose="020B0604020202020204" pitchFamily="34" charset="0"/>
                        <a:cs typeface="Arial" panose="020B0604020202020204" pitchFamily="34" charset="0"/>
                      </a:endParaRPr>
                    </a:p>
                  </a:txBody>
                  <a:tcPr marL="84750" marR="84750" marT="42375" marB="42375">
                    <a:solidFill>
                      <a:schemeClr val="bg1">
                        <a:lumMod val="85000"/>
                      </a:schemeClr>
                    </a:solidFill>
                  </a:tcPr>
                </a:tc>
                <a:extLst>
                  <a:ext uri="{0D108BD9-81ED-4DB2-BD59-A6C34878D82A}">
                    <a16:rowId xmlns:a16="http://schemas.microsoft.com/office/drawing/2014/main" xmlns="" val="98120962"/>
                  </a:ext>
                </a:extLst>
              </a:tr>
            </a:tbl>
          </a:graphicData>
        </a:graphic>
      </p:graphicFrame>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063" y="5791200"/>
            <a:ext cx="1354136" cy="28137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6225" y="5791200"/>
            <a:ext cx="1354136" cy="281378"/>
          </a:xfrm>
          <a:prstGeom prst="rect">
            <a:avLst/>
          </a:prstGeom>
        </p:spPr>
      </p:pic>
      <p:cxnSp>
        <p:nvCxnSpPr>
          <p:cNvPr id="15" name="Straight Connector 14"/>
          <p:cNvCxnSpPr/>
          <p:nvPr/>
        </p:nvCxnSpPr>
        <p:spPr>
          <a:xfrm>
            <a:off x="2438400" y="4114800"/>
            <a:ext cx="1676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7861" y="4114800"/>
            <a:ext cx="1676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417944" y="3129928"/>
            <a:ext cx="4571924" cy="3554819"/>
            <a:chOff x="4417944" y="3129928"/>
            <a:chExt cx="4571924" cy="3554819"/>
          </a:xfrm>
        </p:grpSpPr>
        <p:sp>
          <p:nvSpPr>
            <p:cNvPr id="18" name="TextBox 17"/>
            <p:cNvSpPr txBox="1"/>
            <p:nvPr/>
          </p:nvSpPr>
          <p:spPr>
            <a:xfrm>
              <a:off x="4417944" y="3129928"/>
              <a:ext cx="4571924" cy="3554819"/>
            </a:xfrm>
            <a:prstGeom prst="rect">
              <a:avLst/>
            </a:prstGeom>
            <a:noFill/>
          </p:spPr>
          <p:txBody>
            <a:bodyPr wrap="square" rtlCol="0">
              <a:spAutoFit/>
            </a:bodyPr>
            <a:lstStyle/>
            <a:p>
              <a:r>
                <a:rPr lang="en-US" sz="900" b="1" dirty="0"/>
                <a:t>MobileCLE.org is simple to use:</a:t>
              </a:r>
            </a:p>
            <a:p>
              <a:endParaRPr lang="en-US" sz="900" dirty="0"/>
            </a:p>
            <a:p>
              <a:pPr marL="365760" lvl="1"/>
              <a:r>
                <a:rPr lang="en-US" sz="900" dirty="0"/>
                <a:t>On any device, log into your mobileCLE.org account and choose a LIVE continuing legal education webcast or recorded/on-demand course using one of our many powerful search engines (by legal practice area or keywords such as Patent, FACTA, Data Privacy, eDiscovery etc.).</a:t>
              </a:r>
              <a:br>
                <a:rPr lang="en-US" sz="900" dirty="0"/>
              </a:br>
              <a:endParaRPr lang="en-US" sz="900" dirty="0"/>
            </a:p>
            <a:p>
              <a:pPr marL="365760" lvl="1"/>
              <a:r>
                <a:rPr lang="en-US" sz="900" dirty="0"/>
                <a:t>Register for your CLE webcast by clicking the reserve button.</a:t>
              </a:r>
            </a:p>
            <a:p>
              <a:pPr marL="365760" lvl="1"/>
              <a:r>
                <a:rPr lang="en-US" sz="900" dirty="0"/>
                <a:t/>
              </a:r>
              <a:br>
                <a:rPr lang="en-US" sz="900" dirty="0"/>
              </a:br>
              <a:r>
                <a:rPr lang="en-US" sz="900" dirty="0"/>
                <a:t>On the day and time of your LIVE webcast, simply click Launch! and with 2 taps on your screen you’re earning CLE!</a:t>
              </a:r>
            </a:p>
            <a:p>
              <a:r>
                <a:rPr lang="en-US" sz="900" dirty="0"/>
                <a:t/>
              </a:r>
              <a:br>
                <a:rPr lang="en-US" sz="900" dirty="0"/>
              </a:br>
              <a:endParaRPr lang="en-US" sz="900" dirty="0"/>
            </a:p>
            <a:p>
              <a:r>
                <a:rPr lang="en-US" sz="900" b="1" dirty="0"/>
                <a:t>Practice Areas:</a:t>
              </a:r>
            </a:p>
            <a:p>
              <a:pPr algn="just"/>
              <a:r>
                <a:rPr lang="en-US" sz="900" dirty="0"/>
                <a:t>Administrative Law, Alternative Dispute Resolution, Antitrust, Appellate Litigation, Bankruptcy, Communications Law, Corporate Law, Employment/Labor Law, Environmental Law, Government Contracts Law, Health Law, Immigration Law, Intellectual Property Law, International Development Law, International Trade Law, Mergers and Acquisitions, National Security Law, Privacy Law, Real Estate Law, Securities Law, Sports/Entertainment Law, Tax Law, Trusts and Estates Law, and White Collar Crime</a:t>
              </a:r>
            </a:p>
            <a:p>
              <a:endParaRPr lang="en-US" sz="900" dirty="0"/>
            </a:p>
            <a:p>
              <a:r>
                <a:rPr lang="en-US" sz="900" b="1" dirty="0"/>
                <a:t>To sign up:</a:t>
              </a:r>
            </a:p>
            <a:p>
              <a:r>
                <a:rPr lang="en-US" sz="900" b="1" dirty="0">
                  <a:hlinkClick r:id="rId4"/>
                </a:rPr>
                <a:t>www.mobilecle.org</a:t>
              </a:r>
              <a:endParaRPr lang="en-US" sz="900" b="1" dirty="0"/>
            </a:p>
            <a:p>
              <a:endParaRPr lang="en-US" sz="900" dirty="0"/>
            </a:p>
          </p:txBody>
        </p:sp>
        <p:pic>
          <p:nvPicPr>
            <p:cNvPr id="19" name="Picture 18"/>
            <p:cNvPicPr>
              <a:picLocks noChangeAspect="1"/>
            </p:cNvPicPr>
            <p:nvPr/>
          </p:nvPicPr>
          <p:blipFill>
            <a:blip r:embed="rId9"/>
            <a:stretch>
              <a:fillRect/>
            </a:stretch>
          </p:blipFill>
          <p:spPr>
            <a:xfrm>
              <a:off x="4495800" y="3429000"/>
              <a:ext cx="277971" cy="266142"/>
            </a:xfrm>
            <a:prstGeom prst="rect">
              <a:avLst/>
            </a:prstGeom>
          </p:spPr>
        </p:pic>
        <p:pic>
          <p:nvPicPr>
            <p:cNvPr id="20" name="Picture 19"/>
            <p:cNvPicPr>
              <a:picLocks noChangeAspect="1"/>
            </p:cNvPicPr>
            <p:nvPr/>
          </p:nvPicPr>
          <p:blipFill>
            <a:blip r:embed="rId10"/>
            <a:stretch>
              <a:fillRect/>
            </a:stretch>
          </p:blipFill>
          <p:spPr>
            <a:xfrm>
              <a:off x="4502723" y="4059515"/>
              <a:ext cx="272056" cy="283885"/>
            </a:xfrm>
            <a:prstGeom prst="rect">
              <a:avLst/>
            </a:prstGeom>
          </p:spPr>
        </p:pic>
        <p:pic>
          <p:nvPicPr>
            <p:cNvPr id="21" name="Picture 20"/>
            <p:cNvPicPr>
              <a:picLocks noChangeAspect="1"/>
            </p:cNvPicPr>
            <p:nvPr/>
          </p:nvPicPr>
          <p:blipFill>
            <a:blip r:embed="rId11"/>
            <a:stretch>
              <a:fillRect/>
            </a:stretch>
          </p:blipFill>
          <p:spPr>
            <a:xfrm>
              <a:off x="4502723" y="4404015"/>
              <a:ext cx="272056" cy="266142"/>
            </a:xfrm>
            <a:prstGeom prst="rect">
              <a:avLst/>
            </a:prstGeom>
          </p:spPr>
        </p:pic>
      </p:grpSp>
    </p:spTree>
    <p:extLst>
      <p:ext uri="{BB962C8B-B14F-4D97-AF65-F5344CB8AC3E}">
        <p14:creationId xmlns:p14="http://schemas.microsoft.com/office/powerpoint/2010/main" val="3415268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381000" y="3152775"/>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PH" sz="1200" b="1">
                <a:solidFill>
                  <a:srgbClr val="00B0F0"/>
                </a:solidFill>
              </a:rPr>
              <a:t>Partner Firms:</a:t>
            </a:r>
          </a:p>
        </p:txBody>
      </p:sp>
      <p:sp>
        <p:nvSpPr>
          <p:cNvPr id="7171" name="TextBox 35"/>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7172"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0131D9-6A4D-478B-8305-0A01F3A51BD1}" type="slidenum">
              <a:rPr lang="en-US" smtClean="0">
                <a:latin typeface="Calibri" pitchFamily="34" charset="0"/>
              </a:rPr>
              <a:pPr eaLnBrk="1" hangingPunct="1"/>
              <a:t>6</a:t>
            </a:fld>
            <a:endParaRPr lang="en-US">
              <a:latin typeface="Calibri" pitchFamily="34" charset="0"/>
            </a:endParaRPr>
          </a:p>
        </p:txBody>
      </p:sp>
      <p:sp>
        <p:nvSpPr>
          <p:cNvPr id="7174" name="TextBox 11"/>
          <p:cNvSpPr txBox="1">
            <a:spLocks noChangeArrowheads="1"/>
          </p:cNvSpPr>
          <p:nvPr/>
        </p:nvSpPr>
        <p:spPr bwMode="auto">
          <a:xfrm>
            <a:off x="619125" y="4572000"/>
            <a:ext cx="365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800" dirty="0"/>
              <a:t>Wilson </a:t>
            </a:r>
            <a:r>
              <a:rPr lang="en-US" sz="800" dirty="0" err="1"/>
              <a:t>Elser</a:t>
            </a:r>
            <a:r>
              <a:rPr lang="en-US" sz="800" dirty="0"/>
              <a:t>, a full-service and leading defense litigation law firm, serves its clients with nearly 800 attorneys in 30 offices in the United States and one in London.  Founded in 1978, it ranks among the top 200 law firms identified by The American Lawyer and is included in the top 50 of The National Law Journal's survey of the nation's largest law firms. Wilson </a:t>
            </a:r>
            <a:r>
              <a:rPr lang="en-US" sz="800" dirty="0" err="1"/>
              <a:t>Elser</a:t>
            </a:r>
            <a:r>
              <a:rPr lang="en-US" sz="800" dirty="0"/>
              <a:t> serves a growing, loyal base of clients with innovative thinking and an in-depth understanding of their respective businesses.</a:t>
            </a:r>
            <a:endParaRPr lang="en-PH" sz="900" i="1" dirty="0"/>
          </a:p>
        </p:txBody>
      </p:sp>
      <p:pic>
        <p:nvPicPr>
          <p:cNvPr id="717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0" y="3839170"/>
            <a:ext cx="2143125" cy="332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8545" y="3608784"/>
            <a:ext cx="2143125" cy="7929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4991307" y="4578626"/>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800" dirty="0"/>
              <a:t>The </a:t>
            </a:r>
            <a:r>
              <a:rPr lang="en-US" sz="800" dirty="0" err="1"/>
              <a:t>McLauchlan</a:t>
            </a:r>
            <a:r>
              <a:rPr lang="en-US" sz="800" dirty="0"/>
              <a:t> Law Group LLC was founded by David C. </a:t>
            </a:r>
            <a:r>
              <a:rPr lang="en-US" sz="800" dirty="0" err="1"/>
              <a:t>McLauchlan</a:t>
            </a:r>
            <a:r>
              <a:rPr lang="en-US" sz="800" dirty="0"/>
              <a:t>, a former partner in the international law firm of Locke Lord LLP.  The firm focuses on the representation of small businesses and entrepreneurs in all aspects of their business endeavors including mergers and acquisitions, aviation law, business formation and operations, contract disputes, insurance and reinsurance law, intellectual property law and the resolution of disputes through mediation, arbitration and litigation.  The firm has been recognized by U.S. News &amp; World Report as one of the Best Law Firms in Illinois.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6"/>
          <p:cNvSpPr txBox="1">
            <a:spLocks noChangeArrowheads="1"/>
          </p:cNvSpPr>
          <p:nvPr/>
        </p:nvSpPr>
        <p:spPr bwMode="auto">
          <a:xfrm>
            <a:off x="0" y="1066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a:solidFill>
                  <a:srgbClr val="00B0F0"/>
                </a:solidFill>
              </a:rPr>
              <a:t>Brief Speaker Bios:</a:t>
            </a:r>
            <a:endParaRPr lang="en-US" b="1" u="sng">
              <a:solidFill>
                <a:srgbClr val="00B0F0"/>
              </a:solidFill>
            </a:endParaRPr>
          </a:p>
        </p:txBody>
      </p:sp>
      <p:sp>
        <p:nvSpPr>
          <p:cNvPr id="8195" name="TextBox 3"/>
          <p:cNvSpPr txBox="1">
            <a:spLocks noChangeArrowheads="1"/>
          </p:cNvSpPr>
          <p:nvPr/>
        </p:nvSpPr>
        <p:spPr bwMode="auto">
          <a:xfrm>
            <a:off x="1066800" y="1646237"/>
            <a:ext cx="7696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000" b="1" dirty="0"/>
              <a:t>Danny Vogel</a:t>
            </a:r>
            <a:r>
              <a:rPr lang="en-US" sz="1000" dirty="0"/>
              <a:t/>
            </a:r>
            <a:br>
              <a:rPr lang="en-US" sz="1000" dirty="0"/>
            </a:br>
            <a:r>
              <a:rPr lang="en-US" sz="1000" dirty="0"/>
              <a:t/>
            </a:r>
            <a:br>
              <a:rPr lang="en-US" sz="1000" dirty="0"/>
            </a:br>
            <a:endParaRPr lang="en-US" sz="1000" dirty="0"/>
          </a:p>
          <a:p>
            <a:pPr algn="just"/>
            <a:r>
              <a:rPr lang="en-US" sz="1000" dirty="0"/>
              <a:t>Danny Vogel is an associate in Wilson </a:t>
            </a:r>
            <a:r>
              <a:rPr lang="en-US" sz="1000" dirty="0" err="1"/>
              <a:t>Elser’s</a:t>
            </a:r>
            <a:r>
              <a:rPr lang="en-US" sz="1000" dirty="0"/>
              <a:t> White Plains office. He focuses his practice on product liability, general liability and insurance coverage matters. He primarily handles litigation matters and is experienced in all phases of discovery, motion practice and depositions. Fluent in several languages, Danny represents manufacturers of all sizes headquartered in the United States and abroad. He has handled cases involving a variety of products, including table saws, circular saws, boats, industrial appliances and forklifts, and cases involving alleged security guard negligence and slip and falls. The cases he handles alternate between state and federal court and are not limited to New York State. </a:t>
            </a:r>
          </a:p>
        </p:txBody>
      </p:sp>
      <p:cxnSp>
        <p:nvCxnSpPr>
          <p:cNvPr id="9" name="Straight Connector 8"/>
          <p:cNvCxnSpPr/>
          <p:nvPr/>
        </p:nvCxnSpPr>
        <p:spPr>
          <a:xfrm>
            <a:off x="1066800" y="3429000"/>
            <a:ext cx="7391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97" name="TextBox 16"/>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8198"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733E59-42E4-4C61-A19E-1AE9A1AFAB6B}" type="slidenum">
              <a:rPr lang="en-US" smtClean="0">
                <a:latin typeface="Calibri" pitchFamily="34" charset="0"/>
              </a:rPr>
              <a:pPr eaLnBrk="1" hangingPunct="1"/>
              <a:t>7</a:t>
            </a:fld>
            <a:endParaRPr lang="en-US">
              <a:latin typeface="Calibri" pitchFamily="34" charset="0"/>
            </a:endParaRPr>
          </a:p>
        </p:txBody>
      </p:sp>
      <p:sp>
        <p:nvSpPr>
          <p:cNvPr id="8199" name="TextBox 3"/>
          <p:cNvSpPr txBox="1">
            <a:spLocks noChangeArrowheads="1"/>
          </p:cNvSpPr>
          <p:nvPr/>
        </p:nvSpPr>
        <p:spPr bwMode="auto">
          <a:xfrm>
            <a:off x="1066800" y="3932237"/>
            <a:ext cx="7696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000" b="1" dirty="0"/>
              <a:t>David C. </a:t>
            </a:r>
            <a:r>
              <a:rPr lang="en-US" sz="1000" b="1" dirty="0" err="1"/>
              <a:t>McLauchlan</a:t>
            </a:r>
            <a:r>
              <a:rPr lang="en-US" sz="1000" dirty="0"/>
              <a:t/>
            </a:r>
            <a:br>
              <a:rPr lang="en-US" sz="1000" dirty="0"/>
            </a:br>
            <a:r>
              <a:rPr lang="en-US" sz="1000" dirty="0"/>
              <a:t/>
            </a:r>
            <a:br>
              <a:rPr lang="en-US" sz="1000" dirty="0"/>
            </a:br>
            <a:endParaRPr lang="en-US" sz="1000" dirty="0"/>
          </a:p>
          <a:p>
            <a:pPr algn="just"/>
            <a:r>
              <a:rPr lang="en-US" sz="1000" dirty="0"/>
              <a:t>Mr. </a:t>
            </a:r>
            <a:r>
              <a:rPr lang="en-US" sz="1000" dirty="0" err="1"/>
              <a:t>McLauchlan</a:t>
            </a:r>
            <a:r>
              <a:rPr lang="en-US" sz="1000" dirty="0"/>
              <a:t> is a highly respected business advisor, litigator and trial lawyer. He has practiced law for over 30 years and concentrates his practice in business counseling and in resolving complex business disputes through mediation, arbitration and when necessary through business litigation. David has counseled all manner of businesses both large and small and successfully resolved matters involving insurance, reinsurance, construction law, intellectual property, mergers and acquisitions, unfair business practices, aviation law, product liability, property damage and claims related to asbestos containing products and environmental coverage issues. </a:t>
            </a:r>
          </a:p>
        </p:txBody>
      </p:sp>
      <p:grpSp>
        <p:nvGrpSpPr>
          <p:cNvPr id="8200" name="Group 25"/>
          <p:cNvGrpSpPr>
            <a:grpSpLocks/>
          </p:cNvGrpSpPr>
          <p:nvPr/>
        </p:nvGrpSpPr>
        <p:grpSpPr bwMode="auto">
          <a:xfrm>
            <a:off x="76200" y="6096000"/>
            <a:ext cx="8991600" cy="304800"/>
            <a:chOff x="-11723" y="5105400"/>
            <a:chExt cx="9090409" cy="913835"/>
          </a:xfrm>
        </p:grpSpPr>
        <p:sp>
          <p:nvSpPr>
            <p:cNvPr id="13" name="Rectangle 12"/>
            <p:cNvSpPr/>
            <p:nvPr/>
          </p:nvSpPr>
          <p:spPr bwMode="auto">
            <a:xfrm rot="10800000" flipV="1">
              <a:off x="-11723" y="5105400"/>
              <a:ext cx="9090409" cy="91383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a:ln w="19050">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eaLnBrk="0" fontAlgn="auto" hangingPunct="0">
                <a:spcBef>
                  <a:spcPts val="0"/>
                </a:spcBef>
                <a:spcAft>
                  <a:spcPts val="0"/>
                </a:spcAft>
                <a:defRPr/>
              </a:pPr>
              <a:endParaRPr lang="en-US" dirty="0">
                <a:latin typeface="Arial" pitchFamily="34" charset="0"/>
                <a:cs typeface="Arial" pitchFamily="34" charset="0"/>
              </a:endParaRPr>
            </a:p>
          </p:txBody>
        </p:sp>
        <p:sp>
          <p:nvSpPr>
            <p:cNvPr id="15" name="TextBox 14"/>
            <p:cNvSpPr txBox="1"/>
            <p:nvPr/>
          </p:nvSpPr>
          <p:spPr bwMode="auto">
            <a:xfrm>
              <a:off x="65314" y="5162515"/>
              <a:ext cx="7010400" cy="828163"/>
            </a:xfrm>
            <a:prstGeom prst="rect">
              <a:avLst/>
            </a:prstGeom>
            <a:noFill/>
          </p:spPr>
          <p:txBody>
            <a:bodyPr>
              <a:spAutoFit/>
            </a:bodyPr>
            <a:lstStyle/>
            <a:p>
              <a:pPr eaLnBrk="0" fontAlgn="auto" hangingPunct="0">
                <a:lnSpc>
                  <a:spcPct val="150000"/>
                </a:lnSpc>
                <a:spcBef>
                  <a:spcPts val="0"/>
                </a:spcBef>
                <a:spcAft>
                  <a:spcPts val="0"/>
                </a:spcAft>
                <a:defRPr/>
              </a:pPr>
              <a:r>
                <a:rPr lang="en-US" sz="800" i="1" dirty="0">
                  <a:solidFill>
                    <a:srgbClr val="FF0000"/>
                  </a:solidFill>
                  <a:latin typeface="+mn-lt"/>
                  <a:cs typeface="+mn-cs"/>
                </a:rPr>
                <a:t>►</a:t>
              </a:r>
              <a:r>
                <a:rPr lang="en-US" sz="800" i="1" dirty="0">
                  <a:solidFill>
                    <a:schemeClr val="tx1">
                      <a:lumMod val="95000"/>
                      <a:lumOff val="5000"/>
                    </a:schemeClr>
                  </a:solidFill>
                  <a:latin typeface="+mn-lt"/>
                  <a:cs typeface="+mn-cs"/>
                </a:rPr>
                <a:t> For more information about the speakers, you can visit: </a:t>
              </a:r>
              <a:endParaRPr lang="en-US" sz="800" i="1" dirty="0">
                <a:solidFill>
                  <a:srgbClr val="0000CC"/>
                </a:solidFill>
                <a:latin typeface="+mn-lt"/>
                <a:cs typeface="+mn-cs"/>
              </a:endParaRPr>
            </a:p>
          </p:txBody>
        </p:sp>
      </p:grpSp>
      <p:sp>
        <p:nvSpPr>
          <p:cNvPr id="8201" name="Rectangle 15"/>
          <p:cNvSpPr>
            <a:spLocks noChangeArrowheads="1"/>
          </p:cNvSpPr>
          <p:nvPr/>
        </p:nvSpPr>
        <p:spPr bwMode="auto">
          <a:xfrm>
            <a:off x="2636838" y="6149975"/>
            <a:ext cx="51355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PH" sz="800" dirty="0">
                <a:hlinkClick r:id="rId3"/>
              </a:rPr>
              <a:t>https://theknowledgegroup.org/event-homepage/?event_id=1887</a:t>
            </a:r>
            <a:r>
              <a:rPr lang="en-PH" sz="800" dirty="0"/>
              <a:t> </a:t>
            </a:r>
            <a:endParaRPr lang="en-PH"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2900" y="167640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42900" y="400050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04800" y="3048000"/>
            <a:ext cx="85344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150" dirty="0"/>
              <a:t>The rapid and continuous growth of drone technology is paving the way for tremendous opportunities for businesses. However, these opportunities don’t come without risks. Manufacturers, distributors &amp; retailers should mull over the various complex product liability issues which may arise along the way. Since the exponential proliferation of drone use in the marketplace will dramatically change the legal landscape of product liability, insurers, manufacturers, and service providers must be prepared for the risk exposure that concurs with this technology.</a:t>
            </a:r>
          </a:p>
          <a:p>
            <a:endParaRPr lang="en-US" sz="1150" dirty="0"/>
          </a:p>
          <a:p>
            <a:r>
              <a:rPr lang="en-US" sz="1150" dirty="0"/>
              <a:t>It would be wise for defense counsel to keep themselves abreast of Federal Aviation Administration regulations and developments. They should also monitor lawsuits for drone liability issues and how they are resolved.</a:t>
            </a:r>
          </a:p>
          <a:p>
            <a:endParaRPr lang="en-US" sz="1150" dirty="0"/>
          </a:p>
          <a:p>
            <a:r>
              <a:rPr lang="en-US" sz="1150" dirty="0"/>
              <a:t>In this two-hour LIVE Webcast, a panel of distinguished professionals and thought leaders organized by The Knowledge Group will help businesses understand the fundamental and complex aspects of Drone Product Liability. They will also provide an in-depth discussion of the best risk management practices.</a:t>
            </a:r>
          </a:p>
          <a:p>
            <a:endParaRPr lang="en-US" sz="1150" dirty="0"/>
          </a:p>
          <a:p>
            <a:r>
              <a:rPr lang="en-US" sz="1150" dirty="0"/>
              <a:t>Key topics include:</a:t>
            </a:r>
          </a:p>
          <a:p>
            <a:endParaRPr lang="en-US" sz="1150" dirty="0"/>
          </a:p>
          <a:p>
            <a:pPr lvl="1">
              <a:buFont typeface="Arial" panose="020B0604020202020204" pitchFamily="34" charset="0"/>
              <a:buChar char="•"/>
            </a:pPr>
            <a:r>
              <a:rPr lang="en-US" sz="1150" dirty="0"/>
              <a:t>The Growing Drone Industry – An Overview</a:t>
            </a:r>
          </a:p>
          <a:p>
            <a:pPr lvl="1">
              <a:buFont typeface="Arial" panose="020B0604020202020204" pitchFamily="34" charset="0"/>
              <a:buChar char="•"/>
            </a:pPr>
            <a:r>
              <a:rPr lang="en-US" sz="1150" dirty="0"/>
              <a:t>Drone Product Liability Exposure Risks</a:t>
            </a:r>
          </a:p>
          <a:p>
            <a:pPr lvl="1">
              <a:buFont typeface="Arial" panose="020B0604020202020204" pitchFamily="34" charset="0"/>
              <a:buChar char="•"/>
            </a:pPr>
            <a:r>
              <a:rPr lang="en-US" sz="1150" dirty="0"/>
              <a:t>Product Liability Coverage</a:t>
            </a:r>
          </a:p>
          <a:p>
            <a:pPr lvl="1">
              <a:buFont typeface="Arial" panose="020B0604020202020204" pitchFamily="34" charset="0"/>
              <a:buChar char="•"/>
            </a:pPr>
            <a:r>
              <a:rPr lang="en-US" sz="1150" dirty="0"/>
              <a:t>Best Risk Management Practices</a:t>
            </a:r>
          </a:p>
          <a:p>
            <a:pPr lvl="1">
              <a:buFont typeface="Arial" panose="020B0604020202020204" pitchFamily="34" charset="0"/>
              <a:buChar char="•"/>
            </a:pPr>
            <a:r>
              <a:rPr lang="en-US" sz="1150" dirty="0"/>
              <a:t>Regulatory Forecasts</a:t>
            </a:r>
            <a:endParaRPr lang="en-PH" sz="1150" dirty="0"/>
          </a:p>
        </p:txBody>
      </p:sp>
      <p:sp>
        <p:nvSpPr>
          <p:cNvPr id="9219" name="TextBox 5"/>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9220"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B70087D-CB5E-405F-880C-A83004514AB3}" type="slidenum">
              <a:rPr lang="en-US" smtClean="0">
                <a:latin typeface="Calibri" pitchFamily="34" charset="0"/>
              </a:rPr>
              <a:pPr eaLnBrk="1" hangingPunct="1"/>
              <a:t>8</a:t>
            </a:fld>
            <a:endParaRPr lang="en-US">
              <a:latin typeface="Calibri" pitchFamily="34"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6"/>
          <p:cNvSpPr txBox="1">
            <a:spLocks noChangeArrowheads="1"/>
          </p:cNvSpPr>
          <p:nvPr/>
        </p:nvSpPr>
        <p:spPr bwMode="auto">
          <a:xfrm>
            <a:off x="0" y="13716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a:solidFill>
                  <a:srgbClr val="00B0F0"/>
                </a:solidFill>
              </a:rPr>
              <a:t>Featured Speakers:</a:t>
            </a:r>
            <a:endParaRPr lang="en-US" b="1" u="sng">
              <a:solidFill>
                <a:srgbClr val="00B0F0"/>
              </a:solidFill>
            </a:endParaRPr>
          </a:p>
        </p:txBody>
      </p:sp>
      <p:sp>
        <p:nvSpPr>
          <p:cNvPr id="10243" name="TextBox 39"/>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December 05, 2016</a:t>
            </a:r>
          </a:p>
        </p:txBody>
      </p:sp>
      <p:sp>
        <p:nvSpPr>
          <p:cNvPr id="1024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335E71-6E98-478E-9A9B-28798AE7DB79}" type="slidenum">
              <a:rPr lang="en-US" smtClean="0">
                <a:latin typeface="Calibri" pitchFamily="34" charset="0"/>
              </a:rPr>
              <a:pPr eaLnBrk="1" hangingPunct="1"/>
              <a:t>9</a:t>
            </a:fld>
            <a:endParaRPr lang="en-US">
              <a:latin typeface="Calibri" pitchFamily="34" charset="0"/>
            </a:endParaRPr>
          </a:p>
        </p:txBody>
      </p:sp>
      <p:grpSp>
        <p:nvGrpSpPr>
          <p:cNvPr id="2" name="Group 1"/>
          <p:cNvGrpSpPr/>
          <p:nvPr/>
        </p:nvGrpSpPr>
        <p:grpSpPr>
          <a:xfrm>
            <a:off x="762000" y="2286000"/>
            <a:ext cx="3733800" cy="914400"/>
            <a:chOff x="762000" y="2286000"/>
            <a:chExt cx="3733800" cy="914400"/>
          </a:xfrm>
        </p:grpSpPr>
        <p:grpSp>
          <p:nvGrpSpPr>
            <p:cNvPr id="10245" name="Group 1"/>
            <p:cNvGrpSpPr>
              <a:grpSpLocks/>
            </p:cNvGrpSpPr>
            <p:nvPr/>
          </p:nvGrpSpPr>
          <p:grpSpPr bwMode="auto">
            <a:xfrm>
              <a:off x="762000" y="2286000"/>
              <a:ext cx="3733800" cy="914400"/>
              <a:chOff x="762000" y="2286000"/>
              <a:chExt cx="3733800" cy="914400"/>
            </a:xfrm>
          </p:grpSpPr>
          <p:grpSp>
            <p:nvGrpSpPr>
              <p:cNvPr id="10252" name="Group 5"/>
              <p:cNvGrpSpPr>
                <a:grpSpLocks/>
              </p:cNvGrpSpPr>
              <p:nvPr/>
            </p:nvGrpSpPr>
            <p:grpSpPr bwMode="auto">
              <a:xfrm>
                <a:off x="762000" y="2286000"/>
                <a:ext cx="3733800" cy="914400"/>
                <a:chOff x="762000" y="2286000"/>
                <a:chExt cx="3733800" cy="914400"/>
              </a:xfrm>
            </p:grpSpPr>
            <p:sp>
              <p:nvSpPr>
                <p:cNvPr id="10255"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0256"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0253"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Danny Vogel</a:t>
                </a:r>
                <a:r>
                  <a:rPr lang="en-US" sz="1000" dirty="0"/>
                  <a:t/>
                </a:r>
                <a:br>
                  <a:rPr lang="en-US" sz="1000" dirty="0"/>
                </a:br>
                <a:r>
                  <a:rPr lang="en-US" sz="1000" i="1" dirty="0"/>
                  <a:t>Attorney</a:t>
                </a:r>
                <a:r>
                  <a:rPr lang="en-US" sz="1000" dirty="0"/>
                  <a:t/>
                </a:r>
                <a:br>
                  <a:rPr lang="en-US" sz="1000" dirty="0"/>
                </a:br>
                <a:r>
                  <a:rPr lang="en-US" sz="1000" b="1" dirty="0"/>
                  <a:t>Wilson </a:t>
                </a:r>
                <a:r>
                  <a:rPr lang="en-US" sz="1000" b="1" dirty="0" err="1"/>
                  <a:t>Elser</a:t>
                </a:r>
                <a:endParaRPr lang="en-PH" sz="1000" dirty="0"/>
              </a:p>
            </p:txBody>
          </p: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362200"/>
              <a:ext cx="1371600" cy="212598"/>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648200" y="2286000"/>
            <a:ext cx="3733800" cy="914400"/>
            <a:chOff x="4648200" y="2286000"/>
            <a:chExt cx="3733800" cy="914400"/>
          </a:xfrm>
        </p:grpSpPr>
        <p:grpSp>
          <p:nvGrpSpPr>
            <p:cNvPr id="10246" name="Group 6"/>
            <p:cNvGrpSpPr>
              <a:grpSpLocks/>
            </p:cNvGrpSpPr>
            <p:nvPr/>
          </p:nvGrpSpPr>
          <p:grpSpPr bwMode="auto">
            <a:xfrm>
              <a:off x="4648200" y="2286000"/>
              <a:ext cx="3733800" cy="914400"/>
              <a:chOff x="4648200" y="2286001"/>
              <a:chExt cx="3733800" cy="914400"/>
            </a:xfrm>
          </p:grpSpPr>
          <p:grpSp>
            <p:nvGrpSpPr>
              <p:cNvPr id="10247" name="Group 34"/>
              <p:cNvGrpSpPr>
                <a:grpSpLocks/>
              </p:cNvGrpSpPr>
              <p:nvPr/>
            </p:nvGrpSpPr>
            <p:grpSpPr bwMode="auto">
              <a:xfrm>
                <a:off x="4648200" y="2286001"/>
                <a:ext cx="3733800" cy="914400"/>
                <a:chOff x="4648200" y="3429000"/>
                <a:chExt cx="3733800" cy="914264"/>
              </a:xfrm>
            </p:grpSpPr>
            <p:sp>
              <p:nvSpPr>
                <p:cNvPr id="10250"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0251"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u="sng" dirty="0">
                    <a:solidFill>
                      <a:srgbClr val="00B0F0"/>
                    </a:solidFill>
                  </a:endParaRPr>
                </a:p>
              </p:txBody>
            </p:sp>
          </p:grpSp>
          <p:sp>
            <p:nvSpPr>
              <p:cNvPr id="10248"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David C. </a:t>
                </a:r>
                <a:r>
                  <a:rPr lang="en-US" sz="1000" b="1" dirty="0" err="1"/>
                  <a:t>McLauchlan</a:t>
                </a:r>
                <a:r>
                  <a:rPr lang="en-US" sz="1000" dirty="0"/>
                  <a:t/>
                </a:r>
                <a:br>
                  <a:rPr lang="en-US" sz="1000" dirty="0"/>
                </a:br>
                <a:r>
                  <a:rPr lang="en-US" sz="1000" i="1" dirty="0"/>
                  <a:t>Managing Partner</a:t>
                </a:r>
                <a:r>
                  <a:rPr lang="en-US" sz="1000" dirty="0"/>
                  <a:t/>
                </a:r>
                <a:br>
                  <a:rPr lang="en-US" sz="1000" dirty="0"/>
                </a:br>
                <a:r>
                  <a:rPr lang="en-US" sz="1000" b="1" dirty="0"/>
                  <a:t>The </a:t>
                </a:r>
                <a:r>
                  <a:rPr lang="en-US" sz="1000" b="1" dirty="0" err="1"/>
                  <a:t>McLauchlan</a:t>
                </a:r>
                <a:r>
                  <a:rPr lang="en-US" sz="1000" b="1" dirty="0"/>
                  <a:t> Law Group, LLC</a:t>
                </a:r>
                <a:endParaRPr lang="en-PH" sz="1000" dirty="0"/>
              </a:p>
            </p:txBody>
          </p:sp>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09696" y="2362200"/>
              <a:ext cx="1096104" cy="405558"/>
            </a:xfrm>
            <a:prstGeom prst="rect">
              <a:avLst/>
            </a:prstGeom>
            <a:noFill/>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11393</TotalTime>
  <Words>4677</Words>
  <Application>Microsoft Office PowerPoint</Application>
  <PresentationFormat>On-screen Show (4:3)</PresentationFormat>
  <Paragraphs>538</Paragraphs>
  <Slides>46</Slides>
  <Notes>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Aimee - Research</dc:creator>
  <cp:lastModifiedBy>David C. McLauchlan</cp:lastModifiedBy>
  <cp:revision>2722</cp:revision>
  <cp:lastPrinted>2016-11-30T15:13:09Z</cp:lastPrinted>
  <dcterms:created xsi:type="dcterms:W3CDTF">2008-12-08T06:50:30Z</dcterms:created>
  <dcterms:modified xsi:type="dcterms:W3CDTF">2016-12-05T00:45:10Z</dcterms:modified>
</cp:coreProperties>
</file>