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65" r:id="rId7"/>
    <p:sldId id="263" r:id="rId8"/>
    <p:sldId id="266" r:id="rId9"/>
    <p:sldId id="259" r:id="rId10"/>
    <p:sldId id="260" r:id="rId11"/>
    <p:sldId id="267" r:id="rId12"/>
    <p:sldId id="268" r:id="rId13"/>
    <p:sldId id="269" r:id="rId14"/>
    <p:sldId id="270" r:id="rId15"/>
    <p:sldId id="271" r:id="rId16"/>
    <p:sldId id="272" r:id="rId17"/>
    <p:sldId id="273" r:id="rId18"/>
    <p:sldId id="277" r:id="rId19"/>
    <p:sldId id="274" r:id="rId20"/>
    <p:sldId id="275" r:id="rId21"/>
    <p:sldId id="276" r:id="rId22"/>
    <p:sldId id="278" r:id="rId23"/>
  </p:sldIdLst>
  <p:sldSz cx="9144000" cy="5143500" type="screen16x9"/>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135" autoAdjust="0"/>
  </p:normalViewPr>
  <p:slideViewPr>
    <p:cSldViewPr>
      <p:cViewPr varScale="1">
        <p:scale>
          <a:sx n="106" d="100"/>
          <a:sy n="106" d="100"/>
        </p:scale>
        <p:origin x="763" y="67"/>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1F020-6D02-4149-B68A-162E0A80701D}" type="datetimeFigureOut">
              <a:rPr lang="en-US" smtClean="0"/>
              <a:t>10/23/2018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2EF2A-80D1-4D30-8A88-F5709E810AA4}" type="slidenum">
              <a:rPr lang="en-US" smtClean="0"/>
              <a:t>‹#›</a:t>
            </a:fld>
            <a:endParaRPr lang="en-US" dirty="0"/>
          </a:p>
        </p:txBody>
      </p:sp>
    </p:spTree>
    <p:extLst>
      <p:ext uri="{BB962C8B-B14F-4D97-AF65-F5344CB8AC3E}">
        <p14:creationId xmlns:p14="http://schemas.microsoft.com/office/powerpoint/2010/main" val="2954869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2EF2A-80D1-4D30-8A88-F5709E810AA4}" type="slidenum">
              <a:rPr lang="en-US" smtClean="0"/>
              <a:t>6</a:t>
            </a:fld>
            <a:endParaRPr lang="en-US" dirty="0"/>
          </a:p>
        </p:txBody>
      </p:sp>
    </p:spTree>
    <p:extLst>
      <p:ext uri="{BB962C8B-B14F-4D97-AF65-F5344CB8AC3E}">
        <p14:creationId xmlns:p14="http://schemas.microsoft.com/office/powerpoint/2010/main" val="3330939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266700" y="1257300"/>
            <a:ext cx="8610600" cy="3371850"/>
          </a:xfrm>
          <a:prstGeom prst="rect">
            <a:avLst/>
          </a:prstGeom>
          <a:solidFill>
            <a:schemeClr val="dk1">
              <a:alpha val="4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33400" y="1371600"/>
            <a:ext cx="8077200" cy="1102519"/>
          </a:xfrm>
          <a:effectLst>
            <a:outerShdw blurRad="50800" dist="38100" dir="2700000" algn="tl" rotWithShape="0">
              <a:prstClr val="black">
                <a:alpha val="40000"/>
              </a:prstClr>
            </a:outerShdw>
          </a:effectLst>
        </p:spPr>
        <p:txBody>
          <a:bodyPr/>
          <a:lstStyle>
            <a:lvl1pPr>
              <a:defRPr b="1">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effectLst>
            <a:outerShdw blurRad="50800" dist="38100" dir="2700000" algn="tl" rotWithShape="0">
              <a:prstClr val="black">
                <a:alpha val="40000"/>
              </a:prstClr>
            </a:outerShdw>
          </a:effectLst>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5185AA-B11D-4E0E-93CA-6E16560A51E7}" type="datetime1">
              <a:rPr lang="en-GB" smtClean="0"/>
              <a:t>23/10/2018</a:t>
            </a:fld>
            <a:endParaRPr lang="en-GB"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7DE8EE3C-D050-4748-AFC8-B31F0092B45D}" type="slidenum">
              <a:rPr lang="en-GB" smtClean="0"/>
              <a:t>‹#›</a:t>
            </a:fld>
            <a:endParaRPr lang="en-GB" dirty="0"/>
          </a:p>
        </p:txBody>
      </p:sp>
    </p:spTree>
    <p:extLst>
      <p:ext uri="{BB962C8B-B14F-4D97-AF65-F5344CB8AC3E}">
        <p14:creationId xmlns:p14="http://schemas.microsoft.com/office/powerpoint/2010/main" val="1467930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039923-A34D-474A-B2F3-631B9BEE2B90}" type="datetime1">
              <a:rPr lang="en-GB" smtClean="0"/>
              <a:t>23/10/2018</a:t>
            </a:fld>
            <a:endParaRPr lang="en-GB"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7DE8EE3C-D050-4748-AFC8-B31F0092B45D}" type="slidenum">
              <a:rPr lang="en-GB" smtClean="0"/>
              <a:t>‹#›</a:t>
            </a:fld>
            <a:endParaRPr lang="en-GB" dirty="0"/>
          </a:p>
        </p:txBody>
      </p:sp>
    </p:spTree>
    <p:extLst>
      <p:ext uri="{BB962C8B-B14F-4D97-AF65-F5344CB8AC3E}">
        <p14:creationId xmlns:p14="http://schemas.microsoft.com/office/powerpoint/2010/main" val="331297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0975A8-6396-4817-96F7-5724F86EC00B}" type="datetime1">
              <a:rPr lang="en-GB" smtClean="0"/>
              <a:t>23/10/2018</a:t>
            </a:fld>
            <a:endParaRPr lang="en-GB"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7DE8EE3C-D050-4748-AFC8-B31F0092B45D}" type="slidenum">
              <a:rPr lang="en-GB" smtClean="0"/>
              <a:t>‹#›</a:t>
            </a:fld>
            <a:endParaRPr lang="en-GB" dirty="0"/>
          </a:p>
        </p:txBody>
      </p:sp>
    </p:spTree>
    <p:extLst>
      <p:ext uri="{BB962C8B-B14F-4D97-AF65-F5344CB8AC3E}">
        <p14:creationId xmlns:p14="http://schemas.microsoft.com/office/powerpoint/2010/main" val="4565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B3E5FC-8ACB-4C77-A41B-C1059560F005}" type="datetime1">
              <a:rPr lang="en-GB" smtClean="0"/>
              <a:t>23/10/2018</a:t>
            </a:fld>
            <a:endParaRPr lang="en-GB"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7DE8EE3C-D050-4748-AFC8-B31F0092B45D}" type="slidenum">
              <a:rPr lang="en-GB" smtClean="0"/>
              <a:t>‹#›</a:t>
            </a:fld>
            <a:endParaRPr lang="en-GB" dirty="0"/>
          </a:p>
        </p:txBody>
      </p:sp>
    </p:spTree>
    <p:extLst>
      <p:ext uri="{BB962C8B-B14F-4D97-AF65-F5344CB8AC3E}">
        <p14:creationId xmlns:p14="http://schemas.microsoft.com/office/powerpoint/2010/main" val="289535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7010" y="1047750"/>
            <a:ext cx="7772400" cy="102155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685800" y="2419350"/>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1F6C8B-FB21-4237-9BEA-C05C89702312}" type="datetime1">
              <a:rPr lang="en-GB" smtClean="0"/>
              <a:t>23/10/2018</a:t>
            </a:fld>
            <a:endParaRPr lang="en-GB"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7DE8EE3C-D050-4748-AFC8-B31F0092B45D}" type="slidenum">
              <a:rPr lang="en-GB" smtClean="0"/>
              <a:t>‹#›</a:t>
            </a:fld>
            <a:endParaRPr lang="en-GB" dirty="0"/>
          </a:p>
        </p:txBody>
      </p:sp>
    </p:spTree>
    <p:extLst>
      <p:ext uri="{BB962C8B-B14F-4D97-AF65-F5344CB8AC3E}">
        <p14:creationId xmlns:p14="http://schemas.microsoft.com/office/powerpoint/2010/main" val="391056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813FD62-964A-4845-AFA7-4DA51713724D}" type="datetime1">
              <a:rPr lang="en-GB" smtClean="0"/>
              <a:t>23/10/2018</a:t>
            </a:fld>
            <a:endParaRPr lang="en-GB"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7DE8EE3C-D050-4748-AFC8-B31F0092B45D}" type="slidenum">
              <a:rPr lang="en-GB" smtClean="0"/>
              <a:t>‹#›</a:t>
            </a:fld>
            <a:endParaRPr lang="en-GB" dirty="0"/>
          </a:p>
        </p:txBody>
      </p:sp>
    </p:spTree>
    <p:extLst>
      <p:ext uri="{BB962C8B-B14F-4D97-AF65-F5344CB8AC3E}">
        <p14:creationId xmlns:p14="http://schemas.microsoft.com/office/powerpoint/2010/main" val="74416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51BA68D-2529-4C94-A2A1-70A21EC76715}" type="datetime1">
              <a:rPr lang="en-GB" smtClean="0"/>
              <a:t>23/10/2018</a:t>
            </a:fld>
            <a:endParaRPr lang="en-GB"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9" name="Slide Number Placeholder 8"/>
          <p:cNvSpPr>
            <a:spLocks noGrp="1"/>
          </p:cNvSpPr>
          <p:nvPr>
            <p:ph type="sldNum" sz="quarter" idx="12"/>
          </p:nvPr>
        </p:nvSpPr>
        <p:spPr/>
        <p:txBody>
          <a:bodyPr/>
          <a:lstStyle/>
          <a:p>
            <a:fld id="{7DE8EE3C-D050-4748-AFC8-B31F0092B45D}" type="slidenum">
              <a:rPr lang="en-GB" smtClean="0"/>
              <a:t>‹#›</a:t>
            </a:fld>
            <a:endParaRPr lang="en-GB" dirty="0"/>
          </a:p>
        </p:txBody>
      </p:sp>
    </p:spTree>
    <p:extLst>
      <p:ext uri="{BB962C8B-B14F-4D97-AF65-F5344CB8AC3E}">
        <p14:creationId xmlns:p14="http://schemas.microsoft.com/office/powerpoint/2010/main" val="635499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BF66C9C-BCB9-499D-93DE-FB8F9946931B}" type="datetime1">
              <a:rPr lang="en-GB" smtClean="0"/>
              <a:t>23/10/2018</a:t>
            </a:fld>
            <a:endParaRPr lang="en-GB"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7DE8EE3C-D050-4748-AFC8-B31F0092B45D}" type="slidenum">
              <a:rPr lang="en-GB" smtClean="0"/>
              <a:t>‹#›</a:t>
            </a:fld>
            <a:endParaRPr lang="en-GB" dirty="0"/>
          </a:p>
        </p:txBody>
      </p:sp>
    </p:spTree>
    <p:extLst>
      <p:ext uri="{BB962C8B-B14F-4D97-AF65-F5344CB8AC3E}">
        <p14:creationId xmlns:p14="http://schemas.microsoft.com/office/powerpoint/2010/main" val="931027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4FFBE-F2C5-48DA-AFC6-EE19901FAD2F}" type="datetime1">
              <a:rPr lang="en-GB" smtClean="0"/>
              <a:t>23/10/2018</a:t>
            </a:fld>
            <a:endParaRPr lang="en-GB"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7DE8EE3C-D050-4748-AFC8-B31F0092B45D}" type="slidenum">
              <a:rPr lang="en-GB" smtClean="0"/>
              <a:t>‹#›</a:t>
            </a:fld>
            <a:endParaRPr lang="en-GB" dirty="0"/>
          </a:p>
        </p:txBody>
      </p:sp>
    </p:spTree>
    <p:extLst>
      <p:ext uri="{BB962C8B-B14F-4D97-AF65-F5344CB8AC3E}">
        <p14:creationId xmlns:p14="http://schemas.microsoft.com/office/powerpoint/2010/main" val="4158935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8EEFE7-23AA-4811-BA34-FE40E893E2A2}" type="datetime1">
              <a:rPr lang="en-GB" smtClean="0"/>
              <a:t>23/10/2018</a:t>
            </a:fld>
            <a:endParaRPr lang="en-GB"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7DE8EE3C-D050-4748-AFC8-B31F0092B45D}" type="slidenum">
              <a:rPr lang="en-GB" smtClean="0"/>
              <a:t>‹#›</a:t>
            </a:fld>
            <a:endParaRPr lang="en-GB" dirty="0"/>
          </a:p>
        </p:txBody>
      </p:sp>
    </p:spTree>
    <p:extLst>
      <p:ext uri="{BB962C8B-B14F-4D97-AF65-F5344CB8AC3E}">
        <p14:creationId xmlns:p14="http://schemas.microsoft.com/office/powerpoint/2010/main" val="328353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18C2F0-DD3B-428B-8B49-79786E08FCE4}" type="datetime1">
              <a:rPr lang="en-GB" smtClean="0"/>
              <a:t>23/10/2018</a:t>
            </a:fld>
            <a:endParaRPr lang="en-GB"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7DE8EE3C-D050-4748-AFC8-B31F0092B45D}" type="slidenum">
              <a:rPr lang="en-GB" smtClean="0"/>
              <a:t>‹#›</a:t>
            </a:fld>
            <a:endParaRPr lang="en-GB" dirty="0"/>
          </a:p>
        </p:txBody>
      </p:sp>
    </p:spTree>
    <p:extLst>
      <p:ext uri="{BB962C8B-B14F-4D97-AF65-F5344CB8AC3E}">
        <p14:creationId xmlns:p14="http://schemas.microsoft.com/office/powerpoint/2010/main" val="401705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757" y="971550"/>
            <a:ext cx="8229600" cy="58765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714501"/>
            <a:ext cx="8229600" cy="30366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147638"/>
          </a:xfrm>
          <a:prstGeom prst="rect">
            <a:avLst/>
          </a:prstGeom>
        </p:spPr>
        <p:txBody>
          <a:bodyPr vert="horz" lIns="91440" tIns="45720" rIns="91440" bIns="45720" rtlCol="0" anchor="ctr"/>
          <a:lstStyle>
            <a:lvl1pPr algn="l">
              <a:defRPr sz="1200">
                <a:solidFill>
                  <a:schemeClr val="tx1">
                    <a:tint val="75000"/>
                  </a:schemeClr>
                </a:solidFill>
              </a:defRPr>
            </a:lvl1pPr>
          </a:lstStyle>
          <a:p>
            <a:fld id="{A2AC6871-9391-476B-998C-3C41499F9CB4}" type="datetime1">
              <a:rPr lang="en-GB" smtClean="0"/>
              <a:t>23/10/2018</a:t>
            </a:fld>
            <a:endParaRPr lang="en-GB" dirty="0"/>
          </a:p>
        </p:txBody>
      </p:sp>
      <p:sp>
        <p:nvSpPr>
          <p:cNvPr id="6" name="Slide Number Placeholder 5"/>
          <p:cNvSpPr>
            <a:spLocks noGrp="1"/>
          </p:cNvSpPr>
          <p:nvPr>
            <p:ph type="sldNum" sz="quarter" idx="4"/>
          </p:nvPr>
        </p:nvSpPr>
        <p:spPr>
          <a:xfrm>
            <a:off x="6553200" y="4767263"/>
            <a:ext cx="2133600" cy="147638"/>
          </a:xfrm>
          <a:prstGeom prst="rect">
            <a:avLst/>
          </a:prstGeom>
        </p:spPr>
        <p:txBody>
          <a:bodyPr vert="horz" lIns="91440" tIns="45720" rIns="91440" bIns="45720" rtlCol="0" anchor="ctr"/>
          <a:lstStyle>
            <a:lvl1pPr algn="r">
              <a:defRPr sz="1200">
                <a:solidFill>
                  <a:schemeClr val="tx1">
                    <a:tint val="75000"/>
                  </a:schemeClr>
                </a:solidFill>
              </a:defRPr>
            </a:lvl1pPr>
          </a:lstStyle>
          <a:p>
            <a:fld id="{7DE8EE3C-D050-4748-AFC8-B31F0092B45D}" type="slidenum">
              <a:rPr lang="en-GB" smtClean="0"/>
              <a:t>‹#›</a:t>
            </a:fld>
            <a:endParaRPr lang="en-GB" dirty="0"/>
          </a:p>
        </p:txBody>
      </p:sp>
    </p:spTree>
    <p:extLst>
      <p:ext uri="{BB962C8B-B14F-4D97-AF65-F5344CB8AC3E}">
        <p14:creationId xmlns:p14="http://schemas.microsoft.com/office/powerpoint/2010/main" val="2020281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3600" dirty="0"/>
              <a:t>Insurance Business Transfer (IBT) Panel</a:t>
            </a:r>
          </a:p>
        </p:txBody>
      </p:sp>
      <p:sp>
        <p:nvSpPr>
          <p:cNvPr id="3" name="Subtitle 2"/>
          <p:cNvSpPr>
            <a:spLocks noGrp="1"/>
          </p:cNvSpPr>
          <p:nvPr>
            <p:ph type="subTitle" idx="1"/>
          </p:nvPr>
        </p:nvSpPr>
        <p:spPr/>
        <p:txBody>
          <a:bodyPr>
            <a:normAutofit fontScale="62500" lnSpcReduction="20000"/>
          </a:bodyPr>
          <a:lstStyle/>
          <a:p>
            <a:r>
              <a:rPr lang="en-GB" sz="3400" dirty="0"/>
              <a:t>UK Part VII Transfers Recognized in the USA?</a:t>
            </a:r>
          </a:p>
          <a:p>
            <a:endParaRPr lang="en-GB" sz="2900" dirty="0"/>
          </a:p>
          <a:p>
            <a:r>
              <a:rPr lang="en-GB" sz="2900" dirty="0"/>
              <a:t>By Robert A. Romano</a:t>
            </a:r>
          </a:p>
          <a:p>
            <a:r>
              <a:rPr lang="en-GB" sz="2900" dirty="0"/>
              <a:t>Locke Lord LLP</a:t>
            </a:r>
          </a:p>
        </p:txBody>
      </p:sp>
      <p:sp>
        <p:nvSpPr>
          <p:cNvPr id="4" name="Slide Number Placeholder 3"/>
          <p:cNvSpPr>
            <a:spLocks noGrp="1"/>
          </p:cNvSpPr>
          <p:nvPr>
            <p:ph type="sldNum" sz="quarter" idx="12"/>
          </p:nvPr>
        </p:nvSpPr>
        <p:spPr/>
        <p:txBody>
          <a:bodyPr/>
          <a:lstStyle/>
          <a:p>
            <a:fld id="{7DE8EE3C-D050-4748-AFC8-B31F0092B45D}" type="slidenum">
              <a:rPr lang="en-GB" smtClean="0"/>
              <a:t>1</a:t>
            </a:fld>
            <a:endParaRPr lang="en-GB" dirty="0"/>
          </a:p>
        </p:txBody>
      </p:sp>
    </p:spTree>
    <p:extLst>
      <p:ext uri="{BB962C8B-B14F-4D97-AF65-F5344CB8AC3E}">
        <p14:creationId xmlns:p14="http://schemas.microsoft.com/office/powerpoint/2010/main" val="211937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56" y="742950"/>
            <a:ext cx="8229600" cy="740664"/>
          </a:xfrm>
        </p:spPr>
        <p:txBody>
          <a:bodyPr>
            <a:normAutofit/>
          </a:bodyPr>
          <a:lstStyle/>
          <a:p>
            <a:r>
              <a:rPr lang="en-US" sz="3200" dirty="0"/>
              <a:t>Issues in US opinions</a:t>
            </a:r>
          </a:p>
        </p:txBody>
      </p:sp>
      <p:sp>
        <p:nvSpPr>
          <p:cNvPr id="3" name="Content Placeholder 2"/>
          <p:cNvSpPr>
            <a:spLocks noGrp="1"/>
          </p:cNvSpPr>
          <p:nvPr>
            <p:ph idx="1"/>
          </p:nvPr>
        </p:nvSpPr>
        <p:spPr>
          <a:xfrm>
            <a:off x="457200" y="1504951"/>
            <a:ext cx="8229600" cy="3246156"/>
          </a:xfrm>
        </p:spPr>
        <p:txBody>
          <a:bodyPr>
            <a:normAutofit/>
          </a:bodyPr>
          <a:lstStyle/>
          <a:p>
            <a:r>
              <a:rPr lang="en-US" sz="3000" dirty="0"/>
              <a:t>Issues of Recognition (Enforceability)</a:t>
            </a:r>
          </a:p>
          <a:p>
            <a:pPr lvl="1"/>
            <a:r>
              <a:rPr lang="en-US" dirty="0"/>
              <a:t>Full Faith &amp; Credit Clause of US Constitution   or Statutory Recognition </a:t>
            </a:r>
          </a:p>
          <a:p>
            <a:pPr lvl="1"/>
            <a:r>
              <a:rPr lang="en-US" dirty="0"/>
              <a:t>Contract Clause of US Constitution</a:t>
            </a:r>
          </a:p>
          <a:p>
            <a:pPr lvl="1"/>
            <a:r>
              <a:rPr lang="en-US" dirty="0"/>
              <a:t>Bankruptcy Code</a:t>
            </a:r>
          </a:p>
          <a:p>
            <a:pPr lvl="1"/>
            <a:r>
              <a:rPr lang="en-US" dirty="0"/>
              <a:t>Comity</a:t>
            </a:r>
          </a:p>
        </p:txBody>
      </p:sp>
      <p:sp>
        <p:nvSpPr>
          <p:cNvPr id="4" name="Slide Number Placeholder 3"/>
          <p:cNvSpPr>
            <a:spLocks noGrp="1"/>
          </p:cNvSpPr>
          <p:nvPr>
            <p:ph type="sldNum" sz="quarter" idx="12"/>
          </p:nvPr>
        </p:nvSpPr>
        <p:spPr/>
        <p:txBody>
          <a:bodyPr/>
          <a:lstStyle/>
          <a:p>
            <a:fld id="{7DE8EE3C-D050-4748-AFC8-B31F0092B45D}" type="slidenum">
              <a:rPr lang="en-GB" smtClean="0"/>
              <a:t>10</a:t>
            </a:fld>
            <a:endParaRPr lang="en-GB" dirty="0"/>
          </a:p>
        </p:txBody>
      </p:sp>
    </p:spTree>
    <p:extLst>
      <p:ext uri="{BB962C8B-B14F-4D97-AF65-F5344CB8AC3E}">
        <p14:creationId xmlns:p14="http://schemas.microsoft.com/office/powerpoint/2010/main" val="3377182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57" y="740664"/>
            <a:ext cx="8229600" cy="740664"/>
          </a:xfrm>
        </p:spPr>
        <p:txBody>
          <a:bodyPr>
            <a:normAutofit/>
          </a:bodyPr>
          <a:lstStyle/>
          <a:p>
            <a:pPr marL="742950" marR="0" lvl="1" indent="-285750" algn="ctr" defTabSz="914400" rtl="0" eaLnBrk="1" fontAlgn="auto" latinLnBrk="0" hangingPunct="1">
              <a:lnSpc>
                <a:spcPct val="100000"/>
              </a:lnSpc>
              <a:spcBef>
                <a:spcPct val="20000"/>
              </a:spcBef>
              <a:spcAft>
                <a:spcPts val="0"/>
              </a:spcAft>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rPr>
              <a:t>Faith &amp; Credit Clause</a:t>
            </a: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Content Placeholder 2"/>
          <p:cNvSpPr>
            <a:spLocks noGrp="1"/>
          </p:cNvSpPr>
          <p:nvPr>
            <p:ph idx="1"/>
          </p:nvPr>
        </p:nvSpPr>
        <p:spPr>
          <a:xfrm>
            <a:off x="457200" y="1508760"/>
            <a:ext cx="8229600" cy="3398556"/>
          </a:xfrm>
        </p:spPr>
        <p:txBody>
          <a:bodyPr>
            <a:normAutofit fontScale="77500" lnSpcReduction="20000"/>
          </a:bodyPr>
          <a:lstStyle/>
          <a:p>
            <a:r>
              <a:rPr lang="en-US" sz="3000" dirty="0"/>
              <a:t>“Full Faith and Credit shall be given in each State to the public Acts, Records, and judicial Proceedings of every other State.” Art. IV Sec.1</a:t>
            </a:r>
          </a:p>
          <a:p>
            <a:pPr lvl="1"/>
            <a:r>
              <a:rPr lang="en-US" sz="2600" dirty="0"/>
              <a:t>Applies to final judgments when courts have jurisdiction</a:t>
            </a:r>
          </a:p>
          <a:p>
            <a:pPr lvl="1"/>
            <a:r>
              <a:rPr lang="en-US" sz="2600" dirty="0"/>
              <a:t>Applies among the states, not foreign countries</a:t>
            </a:r>
          </a:p>
          <a:p>
            <a:r>
              <a:rPr lang="en-US" sz="3000" dirty="0"/>
              <a:t>Uniform Foreign Money-Judgments Act adopted by some states is inapplicable</a:t>
            </a:r>
          </a:p>
          <a:p>
            <a:pPr lvl="1"/>
            <a:r>
              <a:rPr lang="en-US" sz="2600" dirty="0"/>
              <a:t>It applies only to the judgements  “granting or denying a recovery of a sum of money.”  See Yahoo! Inc. v. La Ligue contre le Racisme et l’Antisemitism, 433 F.3d 1199, 1213 (9th Cir. 2006).</a:t>
            </a:r>
            <a:r>
              <a:rPr lang="en-US" sz="2100" dirty="0"/>
              <a:t> </a:t>
            </a:r>
          </a:p>
          <a:p>
            <a:pPr lvl="1"/>
            <a:r>
              <a:rPr lang="en-US" sz="2600" dirty="0"/>
              <a:t>It would not apply to a Part VII transfer</a:t>
            </a:r>
          </a:p>
          <a:p>
            <a:pPr lvl="1"/>
            <a:endParaRPr lang="en-US" sz="2600" dirty="0"/>
          </a:p>
          <a:p>
            <a:endParaRPr lang="en-US" sz="3000" dirty="0"/>
          </a:p>
          <a:p>
            <a:pPr lvl="1"/>
            <a:endParaRPr lang="en-US" sz="2600" dirty="0">
              <a:solidFill>
                <a:srgbClr val="FF0000"/>
              </a:solidFill>
            </a:endParaRPr>
          </a:p>
        </p:txBody>
      </p:sp>
      <p:sp>
        <p:nvSpPr>
          <p:cNvPr id="4" name="Slide Number Placeholder 3"/>
          <p:cNvSpPr>
            <a:spLocks noGrp="1"/>
          </p:cNvSpPr>
          <p:nvPr>
            <p:ph type="sldNum" sz="quarter" idx="12"/>
          </p:nvPr>
        </p:nvSpPr>
        <p:spPr/>
        <p:txBody>
          <a:bodyPr/>
          <a:lstStyle/>
          <a:p>
            <a:fld id="{7DE8EE3C-D050-4748-AFC8-B31F0092B45D}" type="slidenum">
              <a:rPr lang="en-GB" smtClean="0"/>
              <a:t>11</a:t>
            </a:fld>
            <a:endParaRPr lang="en-GB" dirty="0"/>
          </a:p>
        </p:txBody>
      </p:sp>
    </p:spTree>
    <p:extLst>
      <p:ext uri="{BB962C8B-B14F-4D97-AF65-F5344CB8AC3E}">
        <p14:creationId xmlns:p14="http://schemas.microsoft.com/office/powerpoint/2010/main" val="3839347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57" y="742950"/>
            <a:ext cx="8229600" cy="740664"/>
          </a:xfrm>
        </p:spPr>
        <p:txBody>
          <a:bodyPr>
            <a:normAutofit/>
          </a:bodyPr>
          <a:lstStyle/>
          <a:p>
            <a:r>
              <a:rPr lang="en-US" sz="3200" dirty="0"/>
              <a:t>Contract Clause</a:t>
            </a:r>
          </a:p>
        </p:txBody>
      </p:sp>
      <p:sp>
        <p:nvSpPr>
          <p:cNvPr id="3" name="Content Placeholder 2"/>
          <p:cNvSpPr>
            <a:spLocks noGrp="1"/>
          </p:cNvSpPr>
          <p:nvPr>
            <p:ph idx="1"/>
          </p:nvPr>
        </p:nvSpPr>
        <p:spPr>
          <a:xfrm>
            <a:off x="457200" y="1504951"/>
            <a:ext cx="8229600" cy="3246156"/>
          </a:xfrm>
        </p:spPr>
        <p:txBody>
          <a:bodyPr>
            <a:normAutofit fontScale="77500" lnSpcReduction="20000"/>
          </a:bodyPr>
          <a:lstStyle/>
          <a:p>
            <a:r>
              <a:rPr lang="en-US" sz="3000" dirty="0"/>
              <a:t>Contract Clause of the US Constitution provides that “no state shall…pass any bill of attainder, ex post facto law or law impairing the obligation of contracts.”  U.S. Const. art. I, §10, cl. 1.</a:t>
            </a:r>
          </a:p>
          <a:p>
            <a:pPr lvl="1"/>
            <a:r>
              <a:rPr lang="en-US" sz="2600" dirty="0"/>
              <a:t>Despite this broad language it has been held that a legislative enactment will pass constitutional muster ‎under the Contract Clause if it is reasonable and necessary to carry out a legitimate public ‎purpose.  </a:t>
            </a:r>
            <a:r>
              <a:rPr lang="en-US" sz="2300" dirty="0"/>
              <a:t>U.S. Trust Co. v. New Jersey, 431 U.S. 1, 25-26 (1977). </a:t>
            </a:r>
          </a:p>
          <a:p>
            <a:r>
              <a:rPr lang="en-US" sz="3000" dirty="0"/>
              <a:t>Bankruptcy Code</a:t>
            </a:r>
          </a:p>
          <a:p>
            <a:pPr lvl="1"/>
            <a:r>
              <a:rPr lang="en-US" sz="2600" dirty="0"/>
              <a:t>Routinely restructures contracts</a:t>
            </a:r>
          </a:p>
          <a:p>
            <a:endParaRPr lang="en-US" sz="3000" dirty="0"/>
          </a:p>
        </p:txBody>
      </p:sp>
      <p:sp>
        <p:nvSpPr>
          <p:cNvPr id="4" name="Slide Number Placeholder 3"/>
          <p:cNvSpPr>
            <a:spLocks noGrp="1"/>
          </p:cNvSpPr>
          <p:nvPr>
            <p:ph type="sldNum" sz="quarter" idx="12"/>
          </p:nvPr>
        </p:nvSpPr>
        <p:spPr/>
        <p:txBody>
          <a:bodyPr/>
          <a:lstStyle/>
          <a:p>
            <a:fld id="{7DE8EE3C-D050-4748-AFC8-B31F0092B45D}" type="slidenum">
              <a:rPr lang="en-GB" smtClean="0"/>
              <a:t>12</a:t>
            </a:fld>
            <a:endParaRPr lang="en-GB" dirty="0"/>
          </a:p>
        </p:txBody>
      </p:sp>
    </p:spTree>
    <p:extLst>
      <p:ext uri="{BB962C8B-B14F-4D97-AF65-F5344CB8AC3E}">
        <p14:creationId xmlns:p14="http://schemas.microsoft.com/office/powerpoint/2010/main" val="16568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57" y="742950"/>
            <a:ext cx="8229600" cy="740664"/>
          </a:xfrm>
        </p:spPr>
        <p:txBody>
          <a:bodyPr>
            <a:normAutofit/>
          </a:bodyPr>
          <a:lstStyle/>
          <a:p>
            <a:r>
              <a:rPr lang="en-US" sz="3200" dirty="0"/>
              <a:t>Bankruptcy Code</a:t>
            </a:r>
          </a:p>
        </p:txBody>
      </p:sp>
      <p:sp>
        <p:nvSpPr>
          <p:cNvPr id="3" name="Content Placeholder 2"/>
          <p:cNvSpPr>
            <a:spLocks noGrp="1"/>
          </p:cNvSpPr>
          <p:nvPr>
            <p:ph idx="1"/>
          </p:nvPr>
        </p:nvSpPr>
        <p:spPr>
          <a:xfrm>
            <a:off x="457200" y="1428750"/>
            <a:ext cx="8229600" cy="3322357"/>
          </a:xfrm>
        </p:spPr>
        <p:txBody>
          <a:bodyPr>
            <a:normAutofit fontScale="77500" lnSpcReduction="20000"/>
          </a:bodyPr>
          <a:lstStyle/>
          <a:p>
            <a:r>
              <a:rPr lang="en-US" sz="3000" dirty="0"/>
              <a:t>Attempts to Use the Code to Recognize Part VII Transfers</a:t>
            </a:r>
          </a:p>
          <a:p>
            <a:pPr lvl="1"/>
            <a:r>
              <a:rPr lang="en-US" sz="2600" spc="-20" dirty="0"/>
              <a:t>Sec. 304 of the Bankruptcy Code, 11 U.S.C. § 304</a:t>
            </a:r>
            <a:r>
              <a:rPr lang="en-US" sz="2300" spc="-20" dirty="0"/>
              <a:t> </a:t>
            </a:r>
            <a:r>
              <a:rPr lang="en-US" sz="2600" spc="-10" dirty="0"/>
              <a:t>(</a:t>
            </a:r>
            <a:r>
              <a:rPr lang="en-US" sz="2600" spc="-20" dirty="0"/>
              <a:t>now Chapter 15)</a:t>
            </a:r>
            <a:r>
              <a:rPr lang="en-US" sz="2600" spc="-10" dirty="0"/>
              <a:t> </a:t>
            </a:r>
            <a:r>
              <a:rPr lang="en-US" sz="2600" dirty="0"/>
              <a:t>permits bankruptcy “ancillary proceeding” to assist foreign proceedings &amp; recognize a foreign “reorganization”</a:t>
            </a:r>
          </a:p>
          <a:p>
            <a:pPr lvl="1"/>
            <a:r>
              <a:rPr lang="en-US" sz="2600" dirty="0"/>
              <a:t>But a court denied recognition of a Part VII transfer as not an “insolvency.”  In re Rose, 318 B.R. 771, 778 (Bankr. S.D.N.Y. 2004)</a:t>
            </a:r>
          </a:p>
          <a:p>
            <a:pPr lvl="1"/>
            <a:r>
              <a:rPr lang="en-US" sz="2600" dirty="0"/>
              <a:t>To our knowledge only one case has used Sec. 304 to recognize a Part VII transfer in the US, but on terms which deny it precedential value. </a:t>
            </a:r>
            <a:r>
              <a:rPr lang="en-US" sz="1600" dirty="0"/>
              <a:t> </a:t>
            </a:r>
            <a:r>
              <a:rPr lang="en-US" sz="2600" dirty="0"/>
              <a:t>In re petition of Catherine Geraldine Regan, as Foreign Representative of Riverstone Insurance (UK) Limited, Case. No 05-12678 (RDD)</a:t>
            </a:r>
          </a:p>
        </p:txBody>
      </p:sp>
      <p:sp>
        <p:nvSpPr>
          <p:cNvPr id="4" name="Slide Number Placeholder 3"/>
          <p:cNvSpPr>
            <a:spLocks noGrp="1"/>
          </p:cNvSpPr>
          <p:nvPr>
            <p:ph type="sldNum" sz="quarter" idx="12"/>
          </p:nvPr>
        </p:nvSpPr>
        <p:spPr/>
        <p:txBody>
          <a:bodyPr/>
          <a:lstStyle/>
          <a:p>
            <a:fld id="{7DE8EE3C-D050-4748-AFC8-B31F0092B45D}" type="slidenum">
              <a:rPr lang="en-GB" smtClean="0"/>
              <a:t>13</a:t>
            </a:fld>
            <a:endParaRPr lang="en-GB" dirty="0"/>
          </a:p>
        </p:txBody>
      </p:sp>
    </p:spTree>
    <p:extLst>
      <p:ext uri="{BB962C8B-B14F-4D97-AF65-F5344CB8AC3E}">
        <p14:creationId xmlns:p14="http://schemas.microsoft.com/office/powerpoint/2010/main" val="2564113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664"/>
            <a:ext cx="8229600" cy="740664"/>
          </a:xfrm>
        </p:spPr>
        <p:txBody>
          <a:bodyPr>
            <a:noAutofit/>
          </a:bodyPr>
          <a:lstStyle/>
          <a:p>
            <a:r>
              <a:rPr lang="en-US" sz="3200" dirty="0"/>
              <a:t>Comity</a:t>
            </a:r>
            <a:endParaRPr lang="en-US" sz="3000" dirty="0"/>
          </a:p>
        </p:txBody>
      </p:sp>
      <p:sp>
        <p:nvSpPr>
          <p:cNvPr id="3" name="Content Placeholder 2"/>
          <p:cNvSpPr>
            <a:spLocks noGrp="1"/>
          </p:cNvSpPr>
          <p:nvPr>
            <p:ph idx="1"/>
          </p:nvPr>
        </p:nvSpPr>
        <p:spPr>
          <a:xfrm>
            <a:off x="457200" y="1426464"/>
            <a:ext cx="8229600" cy="3398556"/>
          </a:xfrm>
        </p:spPr>
        <p:txBody>
          <a:bodyPr>
            <a:noAutofit/>
          </a:bodyPr>
          <a:lstStyle/>
          <a:p>
            <a:r>
              <a:rPr lang="en-US" sz="2800" dirty="0"/>
              <a:t>Comity</a:t>
            </a:r>
          </a:p>
          <a:p>
            <a:pPr lvl="1"/>
            <a:r>
              <a:rPr lang="en-US" sz="2000" dirty="0"/>
              <a:t>Soft concept subject to court discretion and common law principles (Hilton v. Guyot, 159 U.S. 113, 163 (1895)) under state law. See Choi v. Kim, 50 F.3d 244, 248 n.7 (3d Cir. 1995) (citing Restatement (Second) Of Conflicts of Laws § 98(c)).</a:t>
            </a:r>
            <a:r>
              <a:rPr lang="en-US" sz="1600" dirty="0"/>
              <a:t> </a:t>
            </a:r>
          </a:p>
          <a:p>
            <a:r>
              <a:rPr lang="en-US" sz="2800" dirty="0"/>
              <a:t>In Rem Jurisdiction of UK Court Over the      	Transferor vs. In Personam Over Claimants</a:t>
            </a:r>
          </a:p>
          <a:p>
            <a:pPr lvl="1"/>
            <a:endParaRPr lang="en-US" sz="1800" dirty="0"/>
          </a:p>
        </p:txBody>
      </p:sp>
      <p:sp>
        <p:nvSpPr>
          <p:cNvPr id="4" name="Slide Number Placeholder 3"/>
          <p:cNvSpPr>
            <a:spLocks noGrp="1"/>
          </p:cNvSpPr>
          <p:nvPr>
            <p:ph type="sldNum" sz="quarter" idx="12"/>
          </p:nvPr>
        </p:nvSpPr>
        <p:spPr/>
        <p:txBody>
          <a:bodyPr/>
          <a:lstStyle/>
          <a:p>
            <a:fld id="{7DE8EE3C-D050-4748-AFC8-B31F0092B45D}" type="slidenum">
              <a:rPr lang="en-GB" smtClean="0"/>
              <a:t>14</a:t>
            </a:fld>
            <a:endParaRPr lang="en-GB" dirty="0"/>
          </a:p>
        </p:txBody>
      </p:sp>
    </p:spTree>
    <p:extLst>
      <p:ext uri="{BB962C8B-B14F-4D97-AF65-F5344CB8AC3E}">
        <p14:creationId xmlns:p14="http://schemas.microsoft.com/office/powerpoint/2010/main" val="2146447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56" y="740664"/>
            <a:ext cx="8229600" cy="740664"/>
          </a:xfrm>
        </p:spPr>
        <p:txBody>
          <a:bodyPr>
            <a:normAutofit/>
          </a:bodyPr>
          <a:lstStyle/>
          <a:p>
            <a:r>
              <a:rPr lang="en-US" sz="3200" dirty="0"/>
              <a:t>Comity</a:t>
            </a:r>
          </a:p>
        </p:txBody>
      </p:sp>
      <p:sp>
        <p:nvSpPr>
          <p:cNvPr id="3" name="Content Placeholder 2"/>
          <p:cNvSpPr>
            <a:spLocks noGrp="1"/>
          </p:cNvSpPr>
          <p:nvPr>
            <p:ph idx="1"/>
          </p:nvPr>
        </p:nvSpPr>
        <p:spPr>
          <a:xfrm>
            <a:off x="457200" y="1426464"/>
            <a:ext cx="8229600" cy="3036605"/>
          </a:xfrm>
        </p:spPr>
        <p:txBody>
          <a:bodyPr>
            <a:normAutofit fontScale="47500" lnSpcReduction="20000"/>
          </a:bodyPr>
          <a:lstStyle/>
          <a:p>
            <a:r>
              <a:rPr lang="en-US" sz="4400" dirty="0"/>
              <a:t>Factors considered in a Comity analysis are the following (Restatement (Third) of the Foreign Relations Law of the United States §§ 482 (Supp. 2010)), the first two below being mandatory bases for non-recognition: </a:t>
            </a:r>
          </a:p>
          <a:p>
            <a:pPr lvl="1"/>
            <a:r>
              <a:rPr lang="en-US" sz="3200" dirty="0"/>
              <a:t>Unfair Tribunal</a:t>
            </a:r>
          </a:p>
          <a:p>
            <a:pPr lvl="1"/>
            <a:r>
              <a:rPr lang="en-US" sz="3200" dirty="0"/>
              <a:t>Lack of Jurisdiction</a:t>
            </a:r>
          </a:p>
          <a:p>
            <a:pPr lvl="1"/>
            <a:r>
              <a:rPr lang="en-US" sz="3200" dirty="0"/>
              <a:t>Lack of Subject Matter Jurisdiction</a:t>
            </a:r>
          </a:p>
          <a:p>
            <a:pPr lvl="1"/>
            <a:r>
              <a:rPr lang="en-US" sz="3200" dirty="0"/>
              <a:t>Lack of Notice or Consent/Due Process</a:t>
            </a:r>
          </a:p>
          <a:p>
            <a:pPr lvl="1"/>
            <a:r>
              <a:rPr lang="en-US" sz="3200" dirty="0"/>
              <a:t>Fraud</a:t>
            </a:r>
          </a:p>
          <a:p>
            <a:pPr lvl="1"/>
            <a:r>
              <a:rPr lang="en-US" sz="3200" dirty="0"/>
              <a:t>Judgment Conflicts with Another Judgment Entitled to Recognition</a:t>
            </a:r>
          </a:p>
          <a:p>
            <a:pPr lvl="1"/>
            <a:r>
              <a:rPr lang="en-US" sz="3200" dirty="0"/>
              <a:t>Contrary to Contract Choice of Forum</a:t>
            </a:r>
          </a:p>
          <a:p>
            <a:pPr lvl="1"/>
            <a:r>
              <a:rPr lang="en-US" sz="3200" dirty="0"/>
              <a:t>Contrary to Public Policy</a:t>
            </a:r>
          </a:p>
          <a:p>
            <a:endParaRPr lang="en-US" dirty="0"/>
          </a:p>
        </p:txBody>
      </p:sp>
      <p:sp>
        <p:nvSpPr>
          <p:cNvPr id="4" name="Slide Number Placeholder 3"/>
          <p:cNvSpPr>
            <a:spLocks noGrp="1"/>
          </p:cNvSpPr>
          <p:nvPr>
            <p:ph type="sldNum" sz="quarter" idx="12"/>
          </p:nvPr>
        </p:nvSpPr>
        <p:spPr/>
        <p:txBody>
          <a:bodyPr/>
          <a:lstStyle/>
          <a:p>
            <a:fld id="{7DE8EE3C-D050-4748-AFC8-B31F0092B45D}" type="slidenum">
              <a:rPr lang="en-GB" smtClean="0"/>
              <a:t>15</a:t>
            </a:fld>
            <a:endParaRPr lang="en-GB" dirty="0"/>
          </a:p>
        </p:txBody>
      </p:sp>
    </p:spTree>
    <p:extLst>
      <p:ext uri="{BB962C8B-B14F-4D97-AF65-F5344CB8AC3E}">
        <p14:creationId xmlns:p14="http://schemas.microsoft.com/office/powerpoint/2010/main" val="2410460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57" y="742950"/>
            <a:ext cx="8229600" cy="740664"/>
          </a:xfrm>
        </p:spPr>
        <p:txBody>
          <a:bodyPr>
            <a:normAutofit/>
          </a:bodyPr>
          <a:lstStyle/>
          <a:p>
            <a:r>
              <a:rPr lang="en-US" sz="3200" dirty="0"/>
              <a:t>Relevance to US </a:t>
            </a:r>
            <a:r>
              <a:rPr lang="en-US" sz="3200" dirty="0" err="1"/>
              <a:t>IBT</a:t>
            </a:r>
            <a:endParaRPr lang="en-US" sz="3200" dirty="0"/>
          </a:p>
        </p:txBody>
      </p:sp>
      <p:sp>
        <p:nvSpPr>
          <p:cNvPr id="3" name="Content Placeholder 2"/>
          <p:cNvSpPr>
            <a:spLocks noGrp="1"/>
          </p:cNvSpPr>
          <p:nvPr>
            <p:ph idx="1"/>
          </p:nvPr>
        </p:nvSpPr>
        <p:spPr>
          <a:xfrm>
            <a:off x="457200" y="1428750"/>
            <a:ext cx="8229600" cy="3036605"/>
          </a:xfrm>
        </p:spPr>
        <p:txBody>
          <a:bodyPr>
            <a:normAutofit lnSpcReduction="10000"/>
          </a:bodyPr>
          <a:lstStyle/>
          <a:p>
            <a:r>
              <a:rPr lang="en-US" sz="3000" dirty="0"/>
              <a:t>The Good, the Bad &amp; the Ugly</a:t>
            </a:r>
          </a:p>
          <a:p>
            <a:pPr lvl="1"/>
            <a:r>
              <a:rPr lang="en-US" dirty="0"/>
              <a:t>The Good</a:t>
            </a:r>
          </a:p>
          <a:p>
            <a:pPr lvl="2"/>
            <a:r>
              <a:rPr lang="en-US" dirty="0"/>
              <a:t>UK cases show success in UK</a:t>
            </a:r>
          </a:p>
          <a:p>
            <a:pPr lvl="2"/>
            <a:r>
              <a:rPr lang="en-US" dirty="0"/>
              <a:t>Acceptance (“approvals”) by US regulators</a:t>
            </a:r>
          </a:p>
          <a:p>
            <a:pPr lvl="3"/>
            <a:r>
              <a:rPr lang="en-US" dirty="0"/>
              <a:t>Many transfers accepted by US regulators in all 50 states &amp; the </a:t>
            </a:r>
            <a:r>
              <a:rPr lang="en-US" dirty="0" err="1"/>
              <a:t>IID</a:t>
            </a:r>
            <a:endParaRPr lang="en-US" dirty="0"/>
          </a:p>
          <a:p>
            <a:pPr lvl="2"/>
            <a:r>
              <a:rPr lang="en-US" dirty="0"/>
              <a:t>Concept &amp; application have shown their value</a:t>
            </a:r>
          </a:p>
        </p:txBody>
      </p:sp>
      <p:sp>
        <p:nvSpPr>
          <p:cNvPr id="4" name="Slide Number Placeholder 3"/>
          <p:cNvSpPr>
            <a:spLocks noGrp="1"/>
          </p:cNvSpPr>
          <p:nvPr>
            <p:ph type="sldNum" sz="quarter" idx="12"/>
          </p:nvPr>
        </p:nvSpPr>
        <p:spPr/>
        <p:txBody>
          <a:bodyPr/>
          <a:lstStyle/>
          <a:p>
            <a:fld id="{7DE8EE3C-D050-4748-AFC8-B31F0092B45D}" type="slidenum">
              <a:rPr lang="en-GB" smtClean="0"/>
              <a:t>16</a:t>
            </a:fld>
            <a:endParaRPr lang="en-GB" dirty="0"/>
          </a:p>
        </p:txBody>
      </p:sp>
    </p:spTree>
    <p:extLst>
      <p:ext uri="{BB962C8B-B14F-4D97-AF65-F5344CB8AC3E}">
        <p14:creationId xmlns:p14="http://schemas.microsoft.com/office/powerpoint/2010/main" val="2869511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56" y="740664"/>
            <a:ext cx="8229600" cy="740058"/>
          </a:xfrm>
        </p:spPr>
        <p:txBody>
          <a:bodyPr>
            <a:normAutofit/>
          </a:bodyPr>
          <a:lstStyle/>
          <a:p>
            <a:r>
              <a:rPr lang="en-US" sz="3200" dirty="0">
                <a:solidFill>
                  <a:prstClr val="black"/>
                </a:solidFill>
              </a:rPr>
              <a:t>Relevance to US IBT</a:t>
            </a:r>
            <a:endParaRPr lang="en-US" dirty="0"/>
          </a:p>
        </p:txBody>
      </p:sp>
      <p:sp>
        <p:nvSpPr>
          <p:cNvPr id="3" name="Content Placeholder 2"/>
          <p:cNvSpPr>
            <a:spLocks noGrp="1"/>
          </p:cNvSpPr>
          <p:nvPr>
            <p:ph idx="1"/>
          </p:nvPr>
        </p:nvSpPr>
        <p:spPr>
          <a:xfrm>
            <a:off x="457200" y="1428751"/>
            <a:ext cx="8229600" cy="3200400"/>
          </a:xfrm>
        </p:spPr>
        <p:txBody>
          <a:bodyPr>
            <a:normAutofit fontScale="77500" lnSpcReduction="20000"/>
          </a:bodyPr>
          <a:lstStyle/>
          <a:p>
            <a:r>
              <a:rPr lang="en-US" sz="3000" dirty="0"/>
              <a:t>The Good, the Bad &amp; the Ugly</a:t>
            </a:r>
          </a:p>
          <a:p>
            <a:pPr lvl="1"/>
            <a:r>
              <a:rPr lang="en-US" dirty="0"/>
              <a:t>The Bad</a:t>
            </a:r>
          </a:p>
          <a:p>
            <a:pPr lvl="2"/>
            <a:r>
              <a:rPr lang="en-US" dirty="0"/>
              <a:t>Concept has not yet been domesticated in US for application to US insurers on “admitted” business</a:t>
            </a:r>
          </a:p>
          <a:p>
            <a:pPr lvl="3"/>
            <a:r>
              <a:rPr lang="en-US" dirty="0"/>
              <a:t>Application to surplus lines or reinsurance is easier for US regulators</a:t>
            </a:r>
          </a:p>
          <a:p>
            <a:pPr lvl="2"/>
            <a:r>
              <a:rPr lang="en-US" dirty="0"/>
              <a:t>UK jurisdiction over UK insurer(s) not in question</a:t>
            </a:r>
          </a:p>
          <a:p>
            <a:pPr lvl="3"/>
            <a:r>
              <a:rPr lang="en-US" dirty="0"/>
              <a:t>Transferor clearly a UK insurer – whose corporate person is a creation of, &amp; whose continuing existence is subject to, UK law</a:t>
            </a:r>
          </a:p>
          <a:p>
            <a:pPr lvl="3"/>
            <a:r>
              <a:rPr lang="en-US" dirty="0"/>
              <a:t>Number of US IBT laws do not operate exclusively with domestic insurers</a:t>
            </a:r>
          </a:p>
          <a:p>
            <a:pPr lvl="2"/>
            <a:r>
              <a:rPr lang="en-US" dirty="0"/>
              <a:t>US state jurisdiction over IBT transferor unclear</a:t>
            </a:r>
          </a:p>
          <a:p>
            <a:pPr lvl="2"/>
            <a:endParaRPr lang="en-US" dirty="0"/>
          </a:p>
          <a:p>
            <a:endParaRPr lang="en-US" dirty="0"/>
          </a:p>
        </p:txBody>
      </p:sp>
      <p:sp>
        <p:nvSpPr>
          <p:cNvPr id="4" name="Slide Number Placeholder 3"/>
          <p:cNvSpPr>
            <a:spLocks noGrp="1"/>
          </p:cNvSpPr>
          <p:nvPr>
            <p:ph type="sldNum" sz="quarter" idx="12"/>
          </p:nvPr>
        </p:nvSpPr>
        <p:spPr/>
        <p:txBody>
          <a:bodyPr/>
          <a:lstStyle/>
          <a:p>
            <a:fld id="{7DE8EE3C-D050-4748-AFC8-B31F0092B45D}" type="slidenum">
              <a:rPr lang="en-GB" smtClean="0"/>
              <a:t>17</a:t>
            </a:fld>
            <a:endParaRPr lang="en-GB" dirty="0"/>
          </a:p>
        </p:txBody>
      </p:sp>
    </p:spTree>
    <p:extLst>
      <p:ext uri="{BB962C8B-B14F-4D97-AF65-F5344CB8AC3E}">
        <p14:creationId xmlns:p14="http://schemas.microsoft.com/office/powerpoint/2010/main" val="3668285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57" y="740664"/>
            <a:ext cx="8229600" cy="740664"/>
          </a:xfrm>
        </p:spPr>
        <p:txBody>
          <a:bodyPr>
            <a:normAutofit/>
          </a:bodyPr>
          <a:lstStyle/>
          <a:p>
            <a:r>
              <a:rPr lang="en-US" sz="3200" dirty="0"/>
              <a:t>Relevance to US IBT</a:t>
            </a:r>
          </a:p>
        </p:txBody>
      </p:sp>
      <p:sp>
        <p:nvSpPr>
          <p:cNvPr id="3" name="Content Placeholder 2"/>
          <p:cNvSpPr>
            <a:spLocks noGrp="1"/>
          </p:cNvSpPr>
          <p:nvPr>
            <p:ph idx="1"/>
          </p:nvPr>
        </p:nvSpPr>
        <p:spPr>
          <a:xfrm>
            <a:off x="457200" y="1426464"/>
            <a:ext cx="8229600" cy="3246156"/>
          </a:xfrm>
        </p:spPr>
        <p:txBody>
          <a:bodyPr>
            <a:normAutofit lnSpcReduction="10000"/>
          </a:bodyPr>
          <a:lstStyle/>
          <a:p>
            <a:r>
              <a:rPr lang="en-US" sz="3000" dirty="0"/>
              <a:t>The Good, the Bad &amp; the Ugly</a:t>
            </a:r>
          </a:p>
          <a:p>
            <a:pPr lvl="1"/>
            <a:r>
              <a:rPr lang="en-US" dirty="0"/>
              <a:t>The Ugly</a:t>
            </a:r>
          </a:p>
          <a:p>
            <a:pPr lvl="2"/>
            <a:r>
              <a:rPr lang="en-US" dirty="0"/>
              <a:t>Digestion by 50 state system will take time</a:t>
            </a:r>
          </a:p>
          <a:p>
            <a:pPr lvl="2"/>
            <a:r>
              <a:rPr lang="en-US" dirty="0"/>
              <a:t>Legal &amp; regulatory technical issues may obscure practical benefits of IBT’s for some time</a:t>
            </a:r>
          </a:p>
          <a:p>
            <a:pPr lvl="2"/>
            <a:r>
              <a:rPr lang="en-US" dirty="0"/>
              <a:t>Risk that half-measures, such as quasi-contractual novations, may be a required part of IBT’s in the meantime</a:t>
            </a:r>
          </a:p>
        </p:txBody>
      </p:sp>
      <p:sp>
        <p:nvSpPr>
          <p:cNvPr id="4" name="Slide Number Placeholder 3"/>
          <p:cNvSpPr>
            <a:spLocks noGrp="1"/>
          </p:cNvSpPr>
          <p:nvPr>
            <p:ph type="sldNum" sz="quarter" idx="12"/>
          </p:nvPr>
        </p:nvSpPr>
        <p:spPr/>
        <p:txBody>
          <a:bodyPr/>
          <a:lstStyle/>
          <a:p>
            <a:fld id="{7DE8EE3C-D050-4748-AFC8-B31F0092B45D}" type="slidenum">
              <a:rPr lang="en-GB" smtClean="0"/>
              <a:t>18</a:t>
            </a:fld>
            <a:endParaRPr lang="en-GB" dirty="0"/>
          </a:p>
        </p:txBody>
      </p:sp>
    </p:spTree>
    <p:extLst>
      <p:ext uri="{BB962C8B-B14F-4D97-AF65-F5344CB8AC3E}">
        <p14:creationId xmlns:p14="http://schemas.microsoft.com/office/powerpoint/2010/main" val="1941955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a:t>UK Part VII Transfers Recognized in the USA?</a:t>
            </a:r>
            <a:br>
              <a:rPr lang="en-GB" dirty="0"/>
            </a:br>
            <a:endParaRPr lang="en-US" dirty="0"/>
          </a:p>
        </p:txBody>
      </p:sp>
      <p:sp>
        <p:nvSpPr>
          <p:cNvPr id="3" name="Content Placeholder 2"/>
          <p:cNvSpPr>
            <a:spLocks noGrp="1"/>
          </p:cNvSpPr>
          <p:nvPr>
            <p:ph idx="1"/>
          </p:nvPr>
        </p:nvSpPr>
        <p:spPr/>
        <p:txBody>
          <a:bodyPr/>
          <a:lstStyle/>
          <a:p>
            <a:endParaRPr lang="en-GB" sz="2800" dirty="0"/>
          </a:p>
          <a:p>
            <a:endParaRPr lang="en-GB" sz="2800" dirty="0"/>
          </a:p>
          <a:p>
            <a:pPr marL="0" indent="0" algn="ctr">
              <a:buNone/>
            </a:pPr>
            <a:r>
              <a:rPr lang="en-GB" sz="2000" dirty="0"/>
              <a:t>Robert A. Romano</a:t>
            </a:r>
          </a:p>
          <a:p>
            <a:pPr marL="0" indent="0" algn="ctr">
              <a:buNone/>
            </a:pPr>
            <a:r>
              <a:rPr lang="en-GB" sz="1600" dirty="0"/>
              <a:t>Locke Lord LLP</a:t>
            </a:r>
          </a:p>
          <a:p>
            <a:pPr marL="0" indent="0" algn="ctr">
              <a:buNone/>
            </a:pPr>
            <a:r>
              <a:rPr lang="en-GB" sz="1600" dirty="0"/>
              <a:t>New York City</a:t>
            </a:r>
          </a:p>
          <a:p>
            <a:pPr marL="0" indent="0" algn="ctr">
              <a:buNone/>
            </a:pPr>
            <a:r>
              <a:rPr lang="en-GB" sz="1400" dirty="0"/>
              <a:t>+1 (212) 812-8322</a:t>
            </a:r>
          </a:p>
          <a:p>
            <a:pPr marL="0" indent="0" algn="ctr">
              <a:buNone/>
            </a:pPr>
            <a:r>
              <a:rPr lang="en-GB" sz="1400" dirty="0"/>
              <a:t>rromano@lockelord.com</a:t>
            </a:r>
          </a:p>
          <a:p>
            <a:endParaRPr lang="en-US" dirty="0"/>
          </a:p>
        </p:txBody>
      </p:sp>
      <p:sp>
        <p:nvSpPr>
          <p:cNvPr id="4" name="Slide Number Placeholder 3"/>
          <p:cNvSpPr>
            <a:spLocks noGrp="1"/>
          </p:cNvSpPr>
          <p:nvPr>
            <p:ph type="sldNum" sz="quarter" idx="12"/>
          </p:nvPr>
        </p:nvSpPr>
        <p:spPr/>
        <p:txBody>
          <a:bodyPr/>
          <a:lstStyle/>
          <a:p>
            <a:fld id="{7DE8EE3C-D050-4748-AFC8-B31F0092B45D}" type="slidenum">
              <a:rPr lang="en-GB" smtClean="0"/>
              <a:t>19</a:t>
            </a:fld>
            <a:endParaRPr lang="en-GB" dirty="0"/>
          </a:p>
        </p:txBody>
      </p:sp>
    </p:spTree>
    <p:extLst>
      <p:ext uri="{BB962C8B-B14F-4D97-AF65-F5344CB8AC3E}">
        <p14:creationId xmlns:p14="http://schemas.microsoft.com/office/powerpoint/2010/main" val="3366511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57" y="740664"/>
            <a:ext cx="8229600" cy="740664"/>
          </a:xfrm>
        </p:spPr>
        <p:txBody>
          <a:bodyPr>
            <a:normAutofit/>
          </a:bodyPr>
          <a:lstStyle/>
          <a:p>
            <a:r>
              <a:rPr lang="en-US" sz="3200" dirty="0"/>
              <a:t>UK Part VII Transfers</a:t>
            </a:r>
          </a:p>
        </p:txBody>
      </p:sp>
      <p:sp>
        <p:nvSpPr>
          <p:cNvPr id="3" name="Content Placeholder 2"/>
          <p:cNvSpPr>
            <a:spLocks noGrp="1"/>
          </p:cNvSpPr>
          <p:nvPr>
            <p:ph idx="1"/>
          </p:nvPr>
        </p:nvSpPr>
        <p:spPr/>
        <p:txBody>
          <a:bodyPr>
            <a:normAutofit fontScale="70000" lnSpcReduction="20000"/>
          </a:bodyPr>
          <a:lstStyle/>
          <a:p>
            <a:r>
              <a:rPr lang="en-US" dirty="0"/>
              <a:t>Transfers of company assets &amp; liabilities with UK Court approval as provided in Part VII of</a:t>
            </a:r>
            <a:r>
              <a:rPr lang="en-US" sz="3100" dirty="0"/>
              <a:t> The Financial Services and Markets Act 2000 of the United Kingdom</a:t>
            </a:r>
          </a:p>
          <a:p>
            <a:pPr lvl="1"/>
            <a:r>
              <a:rPr lang="en-US" dirty="0"/>
              <a:t>Addresses peculiar absence of UK “merger” tradition</a:t>
            </a:r>
          </a:p>
          <a:p>
            <a:r>
              <a:rPr lang="en-US" dirty="0"/>
              <a:t>Applies to UK insurers &amp; with some EEA  members</a:t>
            </a:r>
          </a:p>
          <a:p>
            <a:r>
              <a:rPr lang="en-US" dirty="0"/>
              <a:t>Requirements</a:t>
            </a:r>
          </a:p>
          <a:p>
            <a:pPr lvl="1"/>
            <a:r>
              <a:rPr lang="en-US" dirty="0"/>
              <a:t>Expert opinion</a:t>
            </a:r>
          </a:p>
          <a:p>
            <a:pPr lvl="1"/>
            <a:r>
              <a:rPr lang="en-US" dirty="0"/>
              <a:t>UK regulatory review – Prudential Regulation Authority (“PRA”) &amp; the Financial Conduct Authority (the “FCA”)</a:t>
            </a:r>
          </a:p>
          <a:p>
            <a:pPr lvl="1"/>
            <a:r>
              <a:rPr lang="en-US" dirty="0"/>
              <a:t>Notice to claimants</a:t>
            </a:r>
          </a:p>
        </p:txBody>
      </p:sp>
      <p:sp>
        <p:nvSpPr>
          <p:cNvPr id="4" name="Slide Number Placeholder 3"/>
          <p:cNvSpPr>
            <a:spLocks noGrp="1"/>
          </p:cNvSpPr>
          <p:nvPr>
            <p:ph type="sldNum" sz="quarter" idx="12"/>
          </p:nvPr>
        </p:nvSpPr>
        <p:spPr/>
        <p:txBody>
          <a:bodyPr/>
          <a:lstStyle/>
          <a:p>
            <a:fld id="{7DE8EE3C-D050-4748-AFC8-B31F0092B45D}" type="slidenum">
              <a:rPr lang="en-GB" smtClean="0"/>
              <a:t>2</a:t>
            </a:fld>
            <a:endParaRPr lang="en-GB" dirty="0"/>
          </a:p>
        </p:txBody>
      </p:sp>
    </p:spTree>
    <p:extLst>
      <p:ext uri="{BB962C8B-B14F-4D97-AF65-F5344CB8AC3E}">
        <p14:creationId xmlns:p14="http://schemas.microsoft.com/office/powerpoint/2010/main" val="111905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57" y="740664"/>
            <a:ext cx="8229600" cy="740664"/>
          </a:xfrm>
        </p:spPr>
        <p:txBody>
          <a:bodyPr>
            <a:normAutofit/>
          </a:bodyPr>
          <a:lstStyle/>
          <a:p>
            <a:r>
              <a:rPr lang="en-US" sz="3200" dirty="0">
                <a:solidFill>
                  <a:prstClr val="black"/>
                </a:solidFill>
              </a:rPr>
              <a:t>US Liabilities Affected by Part VII Transfers</a:t>
            </a:r>
            <a:endParaRPr lang="en-US" dirty="0"/>
          </a:p>
        </p:txBody>
      </p:sp>
      <p:sp>
        <p:nvSpPr>
          <p:cNvPr id="3" name="Content Placeholder 2"/>
          <p:cNvSpPr>
            <a:spLocks noGrp="1"/>
          </p:cNvSpPr>
          <p:nvPr>
            <p:ph idx="1"/>
          </p:nvPr>
        </p:nvSpPr>
        <p:spPr/>
        <p:txBody>
          <a:bodyPr>
            <a:normAutofit lnSpcReduction="10000"/>
          </a:bodyPr>
          <a:lstStyle/>
          <a:p>
            <a:r>
              <a:rPr lang="en-US" dirty="0"/>
              <a:t>Theory </a:t>
            </a:r>
          </a:p>
          <a:p>
            <a:pPr lvl="1"/>
            <a:r>
              <a:rPr lang="en-US" dirty="0"/>
              <a:t>UK transfer could ignore US reaction</a:t>
            </a:r>
          </a:p>
          <a:p>
            <a:pPr lvl="1"/>
            <a:r>
              <a:rPr lang="en-US" dirty="0"/>
              <a:t>US claimants would make futile claims against a unresponsive or non-existent UK insurer</a:t>
            </a:r>
          </a:p>
          <a:p>
            <a:r>
              <a:rPr lang="en-US" dirty="0"/>
              <a:t>Practice – quite different</a:t>
            </a:r>
          </a:p>
        </p:txBody>
      </p:sp>
      <p:sp>
        <p:nvSpPr>
          <p:cNvPr id="4" name="Slide Number Placeholder 3"/>
          <p:cNvSpPr>
            <a:spLocks noGrp="1"/>
          </p:cNvSpPr>
          <p:nvPr>
            <p:ph type="sldNum" sz="quarter" idx="12"/>
          </p:nvPr>
        </p:nvSpPr>
        <p:spPr/>
        <p:txBody>
          <a:bodyPr/>
          <a:lstStyle/>
          <a:p>
            <a:fld id="{7DE8EE3C-D050-4748-AFC8-B31F0092B45D}" type="slidenum">
              <a:rPr lang="en-GB" smtClean="0"/>
              <a:t>3</a:t>
            </a:fld>
            <a:endParaRPr lang="en-GB" dirty="0"/>
          </a:p>
        </p:txBody>
      </p:sp>
    </p:spTree>
    <p:extLst>
      <p:ext uri="{BB962C8B-B14F-4D97-AF65-F5344CB8AC3E}">
        <p14:creationId xmlns:p14="http://schemas.microsoft.com/office/powerpoint/2010/main" val="579417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56" y="740664"/>
            <a:ext cx="8229600" cy="740664"/>
          </a:xfrm>
        </p:spPr>
        <p:txBody>
          <a:bodyPr>
            <a:normAutofit/>
          </a:bodyPr>
          <a:lstStyle/>
          <a:p>
            <a:r>
              <a:rPr lang="en-US" sz="3200" dirty="0">
                <a:solidFill>
                  <a:prstClr val="black"/>
                </a:solidFill>
              </a:rPr>
              <a:t>US Liabilities Affected by Part VII Transfers</a:t>
            </a:r>
            <a:endParaRPr lang="en-US" dirty="0"/>
          </a:p>
        </p:txBody>
      </p:sp>
      <p:sp>
        <p:nvSpPr>
          <p:cNvPr id="3" name="Content Placeholder 2"/>
          <p:cNvSpPr>
            <a:spLocks noGrp="1"/>
          </p:cNvSpPr>
          <p:nvPr>
            <p:ph idx="1"/>
          </p:nvPr>
        </p:nvSpPr>
        <p:spPr>
          <a:xfrm>
            <a:off x="457200" y="1428750"/>
            <a:ext cx="8229600" cy="3428999"/>
          </a:xfrm>
        </p:spPr>
        <p:txBody>
          <a:bodyPr>
            <a:normAutofit/>
          </a:bodyPr>
          <a:lstStyle/>
          <a:p>
            <a:r>
              <a:rPr lang="en-US" sz="1800" dirty="0"/>
              <a:t>Transfers with US liabilities handled with US regulatory “approvals” </a:t>
            </a:r>
          </a:p>
          <a:p>
            <a:r>
              <a:rPr lang="en-US" sz="1800" dirty="0"/>
              <a:t>Known to us:</a:t>
            </a:r>
          </a:p>
        </p:txBody>
      </p:sp>
      <p:sp>
        <p:nvSpPr>
          <p:cNvPr id="4" name="Slide Number Placeholder 3"/>
          <p:cNvSpPr>
            <a:spLocks noGrp="1"/>
          </p:cNvSpPr>
          <p:nvPr>
            <p:ph type="sldNum" sz="quarter" idx="12"/>
          </p:nvPr>
        </p:nvSpPr>
        <p:spPr/>
        <p:txBody>
          <a:bodyPr/>
          <a:lstStyle/>
          <a:p>
            <a:fld id="{7DE8EE3C-D050-4748-AFC8-B31F0092B45D}" type="slidenum">
              <a:rPr lang="en-GB" smtClean="0"/>
              <a:t>4</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218196496"/>
              </p:ext>
            </p:extLst>
          </p:nvPr>
        </p:nvGraphicFramePr>
        <p:xfrm>
          <a:off x="609600" y="2114550"/>
          <a:ext cx="8001000" cy="274320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2743200">
                <a:tc>
                  <a:txBody>
                    <a:bodyPr/>
                    <a:lstStyle/>
                    <a:p>
                      <a:pPr marL="971550" lvl="1" indent="-514350">
                        <a:buFont typeface="+mj-lt"/>
                        <a:buAutoNum type="arabicPeriod"/>
                      </a:pPr>
                      <a:r>
                        <a:rPr lang="en-US" b="0" dirty="0">
                          <a:solidFill>
                            <a:schemeClr val="tx1"/>
                          </a:solidFill>
                        </a:rPr>
                        <a:t>Fairfax companies</a:t>
                      </a:r>
                      <a:r>
                        <a:rPr lang="en-US" b="0" baseline="0" dirty="0">
                          <a:solidFill>
                            <a:schemeClr val="tx1"/>
                          </a:solidFill>
                        </a:rPr>
                        <a:t> </a:t>
                      </a:r>
                      <a:r>
                        <a:rPr lang="en-US" b="0" dirty="0">
                          <a:solidFill>
                            <a:schemeClr val="tx1"/>
                          </a:solidFill>
                        </a:rPr>
                        <a:t>Sphere Drake to RiverStone (2004)</a:t>
                      </a:r>
                    </a:p>
                    <a:p>
                      <a:pPr marL="971550" lvl="1" indent="-514350">
                        <a:buFont typeface="+mj-lt"/>
                        <a:buAutoNum type="arabicPeriod"/>
                      </a:pPr>
                      <a:r>
                        <a:rPr lang="en-US" b="0" dirty="0">
                          <a:solidFill>
                            <a:schemeClr val="tx1"/>
                          </a:solidFill>
                        </a:rPr>
                        <a:t>Aviva companies to Ocean Marine</a:t>
                      </a:r>
                      <a:r>
                        <a:rPr lang="en-US" b="0" baseline="0" dirty="0">
                          <a:solidFill>
                            <a:schemeClr val="tx1"/>
                          </a:solidFill>
                        </a:rPr>
                        <a:t> (</a:t>
                      </a:r>
                      <a:r>
                        <a:rPr lang="en-US" b="0" dirty="0">
                          <a:solidFill>
                            <a:schemeClr val="tx1"/>
                          </a:solidFill>
                        </a:rPr>
                        <a:t>2005)</a:t>
                      </a:r>
                    </a:p>
                    <a:p>
                      <a:pPr marL="971550" lvl="1" indent="-514350">
                        <a:buFont typeface="+mj-lt"/>
                        <a:buAutoNum type="arabicPeriod"/>
                      </a:pPr>
                      <a:r>
                        <a:rPr lang="en-US" b="0" dirty="0">
                          <a:solidFill>
                            <a:schemeClr val="tx1"/>
                          </a:solidFill>
                        </a:rPr>
                        <a:t>St. Paul Re</a:t>
                      </a:r>
                      <a:r>
                        <a:rPr lang="en-US" b="0" baseline="0" dirty="0">
                          <a:solidFill>
                            <a:schemeClr val="tx1"/>
                          </a:solidFill>
                        </a:rPr>
                        <a:t> </a:t>
                      </a:r>
                      <a:r>
                        <a:rPr lang="en-US" b="0" dirty="0">
                          <a:solidFill>
                            <a:schemeClr val="tx1"/>
                          </a:solidFill>
                        </a:rPr>
                        <a:t>to Unionamerica (2007)</a:t>
                      </a:r>
                    </a:p>
                    <a:p>
                      <a:pPr marL="971550" lvl="1" indent="-514350">
                        <a:buFont typeface="+mj-lt"/>
                        <a:buAutoNum type="arabicPeriod"/>
                      </a:pPr>
                      <a:r>
                        <a:rPr lang="en-US" b="0" dirty="0">
                          <a:solidFill>
                            <a:schemeClr val="tx1"/>
                          </a:solidFill>
                        </a:rPr>
                        <a:t>Lloyd’s</a:t>
                      </a:r>
                      <a:r>
                        <a:rPr lang="en-US" b="0" baseline="0" dirty="0">
                          <a:solidFill>
                            <a:schemeClr val="tx1"/>
                          </a:solidFill>
                        </a:rPr>
                        <a:t> </a:t>
                      </a:r>
                      <a:r>
                        <a:rPr lang="en-US" b="0" dirty="0">
                          <a:solidFill>
                            <a:schemeClr val="tx1"/>
                          </a:solidFill>
                        </a:rPr>
                        <a:t>to Equitas (2009)</a:t>
                      </a:r>
                    </a:p>
                    <a:p>
                      <a:pPr marL="971550" lvl="1" indent="-514350">
                        <a:buFont typeface="+mj-lt"/>
                        <a:buAutoNum type="arabicPeriod"/>
                      </a:pPr>
                      <a:r>
                        <a:rPr lang="en-US" b="0" dirty="0">
                          <a:solidFill>
                            <a:schemeClr val="tx1"/>
                          </a:solidFill>
                        </a:rPr>
                        <a:t>London &amp; Edinburgh to Aviva (2011)</a:t>
                      </a:r>
                    </a:p>
                  </a:txBody>
                  <a:tcPr>
                    <a:noFill/>
                  </a:tcPr>
                </a:tc>
                <a:tc>
                  <a:txBody>
                    <a:bodyPr/>
                    <a:lstStyle/>
                    <a:p>
                      <a:pPr marL="342900" indent="-342900">
                        <a:buFont typeface="+mj-lt"/>
                        <a:buAutoNum type="arabicPeriod" startAt="6"/>
                      </a:pPr>
                      <a:r>
                        <a:rPr lang="en-US" b="0" dirty="0">
                          <a:solidFill>
                            <a:schemeClr val="tx1"/>
                          </a:solidFill>
                        </a:rPr>
                        <a:t>Zurich London to Swiss Re SE, U.K. Branch (2012)</a:t>
                      </a:r>
                    </a:p>
                    <a:p>
                      <a:pPr marL="342900" indent="-342900">
                        <a:buFont typeface="+mj-lt"/>
                        <a:buAutoNum type="arabicPeriod" startAt="6"/>
                      </a:pPr>
                      <a:r>
                        <a:rPr lang="en-US" b="0" dirty="0">
                          <a:solidFill>
                            <a:schemeClr val="tx1"/>
                          </a:solidFill>
                        </a:rPr>
                        <a:t>Aviva, Excess &amp;</a:t>
                      </a:r>
                      <a:r>
                        <a:rPr lang="en-US" b="0" baseline="0" dirty="0">
                          <a:solidFill>
                            <a:schemeClr val="tx1"/>
                          </a:solidFill>
                        </a:rPr>
                        <a:t> </a:t>
                      </a:r>
                      <a:r>
                        <a:rPr lang="en-US" b="0" dirty="0">
                          <a:solidFill>
                            <a:schemeClr val="tx1"/>
                          </a:solidFill>
                        </a:rPr>
                        <a:t>Hartford UK branch to</a:t>
                      </a:r>
                      <a:r>
                        <a:rPr lang="en-US" b="0" baseline="0" dirty="0">
                          <a:solidFill>
                            <a:schemeClr val="tx1"/>
                          </a:solidFill>
                        </a:rPr>
                        <a:t> </a:t>
                      </a:r>
                      <a:r>
                        <a:rPr lang="en-US" b="0" dirty="0">
                          <a:solidFill>
                            <a:schemeClr val="tx1"/>
                          </a:solidFill>
                        </a:rPr>
                        <a:t>Hartford FPI (2015)</a:t>
                      </a:r>
                    </a:p>
                    <a:p>
                      <a:pPr marL="342900" indent="-342900">
                        <a:buFont typeface="+mj-lt"/>
                        <a:buAutoNum type="arabicPeriod" startAt="6"/>
                      </a:pPr>
                      <a:r>
                        <a:rPr lang="en-US" b="0" dirty="0">
                          <a:solidFill>
                            <a:schemeClr val="tx1"/>
                          </a:solidFill>
                        </a:rPr>
                        <a:t>Unionamerica to River Thames (2017)</a:t>
                      </a:r>
                    </a:p>
                    <a:p>
                      <a:pPr marL="342900" indent="-342900">
                        <a:buFont typeface="+mj-lt"/>
                        <a:buAutoNum type="arabicPeriod" startAt="6"/>
                      </a:pPr>
                      <a:r>
                        <a:rPr lang="en-US" b="0" dirty="0">
                          <a:solidFill>
                            <a:schemeClr val="tx1"/>
                          </a:solidFill>
                        </a:rPr>
                        <a:t>AIG Europe to AIG Europe SA (2018)</a:t>
                      </a: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201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57" y="740664"/>
            <a:ext cx="8229600" cy="740664"/>
          </a:xfrm>
        </p:spPr>
        <p:txBody>
          <a:bodyPr>
            <a:normAutofit/>
          </a:bodyPr>
          <a:lstStyle/>
          <a:p>
            <a:r>
              <a:rPr lang="en-US" sz="3200" dirty="0"/>
              <a:t>US Regulatory “Approvals”</a:t>
            </a:r>
          </a:p>
        </p:txBody>
      </p:sp>
      <p:sp>
        <p:nvSpPr>
          <p:cNvPr id="3" name="Content Placeholder 2"/>
          <p:cNvSpPr>
            <a:spLocks noGrp="1"/>
          </p:cNvSpPr>
          <p:nvPr>
            <p:ph idx="1"/>
          </p:nvPr>
        </p:nvSpPr>
        <p:spPr>
          <a:xfrm>
            <a:off x="457200" y="1657350"/>
            <a:ext cx="8229600" cy="3036605"/>
          </a:xfrm>
        </p:spPr>
        <p:txBody>
          <a:bodyPr/>
          <a:lstStyle/>
          <a:p>
            <a:r>
              <a:rPr lang="en-US" sz="3000" dirty="0"/>
              <a:t>Current Practice</a:t>
            </a:r>
          </a:p>
          <a:p>
            <a:pPr lvl="1"/>
            <a:r>
              <a:rPr lang="en-US" dirty="0"/>
              <a:t>UK insurers wish to maintain reputation in US market</a:t>
            </a:r>
          </a:p>
          <a:p>
            <a:pPr lvl="1"/>
            <a:r>
              <a:rPr lang="en-US" dirty="0"/>
              <a:t>UK courts wish assurances of US recognition before approving Part VII transfers</a:t>
            </a:r>
          </a:p>
          <a:p>
            <a:pPr lvl="1"/>
            <a:r>
              <a:rPr lang="en-US" dirty="0"/>
              <a:t>UK insurers wish to avoid “orphaned” assets</a:t>
            </a:r>
          </a:p>
        </p:txBody>
      </p:sp>
      <p:sp>
        <p:nvSpPr>
          <p:cNvPr id="4" name="Slide Number Placeholder 3"/>
          <p:cNvSpPr>
            <a:spLocks noGrp="1"/>
          </p:cNvSpPr>
          <p:nvPr>
            <p:ph type="sldNum" sz="quarter" idx="12"/>
          </p:nvPr>
        </p:nvSpPr>
        <p:spPr/>
        <p:txBody>
          <a:bodyPr/>
          <a:lstStyle/>
          <a:p>
            <a:fld id="{7DE8EE3C-D050-4748-AFC8-B31F0092B45D}" type="slidenum">
              <a:rPr lang="en-GB" smtClean="0"/>
              <a:t>5</a:t>
            </a:fld>
            <a:endParaRPr lang="en-GB" dirty="0"/>
          </a:p>
        </p:txBody>
      </p:sp>
    </p:spTree>
    <p:extLst>
      <p:ext uri="{BB962C8B-B14F-4D97-AF65-F5344CB8AC3E}">
        <p14:creationId xmlns:p14="http://schemas.microsoft.com/office/powerpoint/2010/main" val="503603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56" y="740664"/>
            <a:ext cx="8229600" cy="740664"/>
          </a:xfrm>
        </p:spPr>
        <p:txBody>
          <a:bodyPr>
            <a:noAutofit/>
          </a:bodyPr>
          <a:lstStyle/>
          <a:p>
            <a:r>
              <a:rPr lang="en-US" sz="3200" dirty="0">
                <a:solidFill>
                  <a:prstClr val="black"/>
                </a:solidFill>
              </a:rPr>
              <a:t>US Regulatory “Approvals”</a:t>
            </a:r>
            <a:endParaRPr lang="en-US" sz="3200" dirty="0"/>
          </a:p>
        </p:txBody>
      </p:sp>
      <p:sp>
        <p:nvSpPr>
          <p:cNvPr id="3" name="Content Placeholder 2"/>
          <p:cNvSpPr>
            <a:spLocks noGrp="1"/>
          </p:cNvSpPr>
          <p:nvPr>
            <p:ph idx="1"/>
          </p:nvPr>
        </p:nvSpPr>
        <p:spPr>
          <a:xfrm>
            <a:off x="457200" y="1581151"/>
            <a:ext cx="8229600" cy="3169956"/>
          </a:xfrm>
        </p:spPr>
        <p:txBody>
          <a:bodyPr>
            <a:normAutofit fontScale="77500" lnSpcReduction="20000"/>
          </a:bodyPr>
          <a:lstStyle/>
          <a:p>
            <a:r>
              <a:rPr lang="en-US" dirty="0"/>
              <a:t>US insurance liabilities – covered by trust funds</a:t>
            </a:r>
          </a:p>
          <a:p>
            <a:pPr lvl="1"/>
            <a:r>
              <a:rPr lang="en-US" dirty="0"/>
              <a:t>Surplus lines – under jurisdiction of the International Insurance Department (IID) of the NAIC and the states</a:t>
            </a:r>
          </a:p>
          <a:p>
            <a:pPr lvl="1"/>
            <a:r>
              <a:rPr lang="en-US" dirty="0"/>
              <a:t>IID capital requirements ($45 million)</a:t>
            </a:r>
          </a:p>
          <a:p>
            <a:pPr lvl="1"/>
            <a:r>
              <a:rPr lang="en-US" dirty="0"/>
              <a:t>IID Trust</a:t>
            </a:r>
          </a:p>
          <a:p>
            <a:pPr lvl="2"/>
            <a:r>
              <a:rPr lang="en-US" dirty="0"/>
              <a:t>30% of post-97 surplus lines liabilities, with reduced percentages above $200 million</a:t>
            </a:r>
          </a:p>
          <a:p>
            <a:pPr lvl="2"/>
            <a:r>
              <a:rPr lang="en-US" dirty="0"/>
              <a:t>No additional funding usually required for pre-98 surplus lines liabilities</a:t>
            </a:r>
          </a:p>
          <a:p>
            <a:pPr lvl="2"/>
            <a:r>
              <a:rPr lang="en-US" dirty="0"/>
              <a:t>Minimum $5.4 million to $250 million</a:t>
            </a:r>
          </a:p>
        </p:txBody>
      </p:sp>
      <p:sp>
        <p:nvSpPr>
          <p:cNvPr id="4" name="Slide Number Placeholder 3"/>
          <p:cNvSpPr>
            <a:spLocks noGrp="1"/>
          </p:cNvSpPr>
          <p:nvPr>
            <p:ph type="sldNum" sz="quarter" idx="12"/>
          </p:nvPr>
        </p:nvSpPr>
        <p:spPr/>
        <p:txBody>
          <a:bodyPr/>
          <a:lstStyle/>
          <a:p>
            <a:fld id="{7DE8EE3C-D050-4748-AFC8-B31F0092B45D}" type="slidenum">
              <a:rPr lang="en-GB" smtClean="0"/>
              <a:t>6</a:t>
            </a:fld>
            <a:endParaRPr lang="en-GB" dirty="0"/>
          </a:p>
        </p:txBody>
      </p:sp>
    </p:spTree>
    <p:extLst>
      <p:ext uri="{BB962C8B-B14F-4D97-AF65-F5344CB8AC3E}">
        <p14:creationId xmlns:p14="http://schemas.microsoft.com/office/powerpoint/2010/main" val="399021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56" y="742950"/>
            <a:ext cx="8229600" cy="740664"/>
          </a:xfrm>
        </p:spPr>
        <p:txBody>
          <a:bodyPr>
            <a:normAutofit/>
          </a:bodyPr>
          <a:lstStyle/>
          <a:p>
            <a:r>
              <a:rPr lang="en-US" sz="3200" dirty="0">
                <a:solidFill>
                  <a:prstClr val="black"/>
                </a:solidFill>
              </a:rPr>
              <a:t>US Regulatory “Approvals”</a:t>
            </a:r>
            <a:endParaRPr lang="en-US" dirty="0"/>
          </a:p>
        </p:txBody>
      </p:sp>
      <p:sp>
        <p:nvSpPr>
          <p:cNvPr id="3" name="Content Placeholder 2"/>
          <p:cNvSpPr>
            <a:spLocks noGrp="1"/>
          </p:cNvSpPr>
          <p:nvPr>
            <p:ph idx="1"/>
          </p:nvPr>
        </p:nvSpPr>
        <p:spPr>
          <a:xfrm>
            <a:off x="457200" y="1352550"/>
            <a:ext cx="8229600" cy="3428999"/>
          </a:xfrm>
        </p:spPr>
        <p:txBody>
          <a:bodyPr>
            <a:normAutofit/>
          </a:bodyPr>
          <a:lstStyle/>
          <a:p>
            <a:r>
              <a:rPr lang="en-US" sz="2800" dirty="0"/>
              <a:t>Reinsurance obligations to US cedents</a:t>
            </a:r>
          </a:p>
          <a:p>
            <a:pPr lvl="1"/>
            <a:r>
              <a:rPr lang="en-US" sz="2000" dirty="0"/>
              <a:t>Reinsurance – Accredited (trusteed) and Certified reinsurer status under jurisdiction of states</a:t>
            </a:r>
          </a:p>
          <a:p>
            <a:pPr lvl="1"/>
            <a:r>
              <a:rPr lang="en-US" sz="2000" dirty="0"/>
              <a:t>Trusts</a:t>
            </a:r>
          </a:p>
          <a:p>
            <a:pPr lvl="2"/>
            <a:r>
              <a:rPr lang="en-US" sz="2000" dirty="0"/>
              <a:t>Pure accredited (trusteed) – 100% covered assumptions</a:t>
            </a:r>
          </a:p>
          <a:p>
            <a:pPr lvl="2"/>
            <a:r>
              <a:rPr lang="en-US" sz="2000" dirty="0"/>
              <a:t>Certified status – reduced coverage of liabilities</a:t>
            </a:r>
            <a:endParaRPr lang="en-US" dirty="0"/>
          </a:p>
        </p:txBody>
      </p:sp>
      <p:sp>
        <p:nvSpPr>
          <p:cNvPr id="4" name="Slide Number Placeholder 3"/>
          <p:cNvSpPr>
            <a:spLocks noGrp="1"/>
          </p:cNvSpPr>
          <p:nvPr>
            <p:ph type="sldNum" sz="quarter" idx="12"/>
          </p:nvPr>
        </p:nvSpPr>
        <p:spPr/>
        <p:txBody>
          <a:bodyPr/>
          <a:lstStyle/>
          <a:p>
            <a:fld id="{7DE8EE3C-D050-4748-AFC8-B31F0092B45D}" type="slidenum">
              <a:rPr lang="en-GB" smtClean="0"/>
              <a:t>7</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424339544"/>
              </p:ext>
            </p:extLst>
          </p:nvPr>
        </p:nvGraphicFramePr>
        <p:xfrm>
          <a:off x="1371600" y="3714750"/>
          <a:ext cx="6096000" cy="9144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marL="1657350" lvl="3" indent="-285750">
                        <a:buFont typeface="Arial" panose="020B0604020202020204" pitchFamily="34" charset="0"/>
                        <a:buChar char="•"/>
                      </a:pPr>
                      <a:r>
                        <a:rPr lang="en-US" b="0" dirty="0">
                          <a:solidFill>
                            <a:schemeClr val="tx1"/>
                          </a:solidFill>
                        </a:rPr>
                        <a:t>0%</a:t>
                      </a:r>
                    </a:p>
                    <a:p>
                      <a:pPr marL="1657350" lvl="3" indent="-285750">
                        <a:buFont typeface="Arial" panose="020B0604020202020204" pitchFamily="34" charset="0"/>
                        <a:buChar char="•"/>
                      </a:pPr>
                      <a:r>
                        <a:rPr lang="en-US" b="0" dirty="0">
                          <a:solidFill>
                            <a:schemeClr val="tx1"/>
                          </a:solidFill>
                        </a:rPr>
                        <a:t>10%</a:t>
                      </a:r>
                    </a:p>
                    <a:p>
                      <a:pPr marL="1657350" lvl="3" indent="-285750">
                        <a:buFont typeface="Arial" panose="020B0604020202020204" pitchFamily="34" charset="0"/>
                        <a:buChar char="•"/>
                      </a:pPr>
                      <a:r>
                        <a:rPr lang="en-US" b="0" dirty="0">
                          <a:solidFill>
                            <a:schemeClr val="tx1"/>
                          </a:solidFill>
                        </a:rPr>
                        <a:t>20%</a:t>
                      </a:r>
                    </a:p>
                  </a:txBody>
                  <a:tcPr>
                    <a:solidFill>
                      <a:schemeClr val="bg1"/>
                    </a:solidFill>
                  </a:tcPr>
                </a:tc>
                <a:tc>
                  <a:txBody>
                    <a:bodyPr/>
                    <a:lstStyle/>
                    <a:p>
                      <a:pPr marL="285750" indent="-285750">
                        <a:buFont typeface="Arial" panose="020B0604020202020204" pitchFamily="34" charset="0"/>
                        <a:buChar char="•"/>
                      </a:pPr>
                      <a:r>
                        <a:rPr lang="en-US" b="0" dirty="0">
                          <a:solidFill>
                            <a:schemeClr val="tx1"/>
                          </a:solidFill>
                        </a:rPr>
                        <a:t>50%</a:t>
                      </a:r>
                    </a:p>
                    <a:p>
                      <a:pPr marL="285750" indent="-285750">
                        <a:buFont typeface="Arial" panose="020B0604020202020204" pitchFamily="34" charset="0"/>
                        <a:buChar char="•"/>
                      </a:pPr>
                      <a:r>
                        <a:rPr lang="en-US" b="0" dirty="0">
                          <a:solidFill>
                            <a:schemeClr val="tx1"/>
                          </a:solidFill>
                        </a:rPr>
                        <a:t>75%</a:t>
                      </a:r>
                    </a:p>
                    <a:p>
                      <a:pPr marL="285750" indent="-285750">
                        <a:buFont typeface="Arial" panose="020B0604020202020204" pitchFamily="34" charset="0"/>
                        <a:buChar char="•"/>
                      </a:pPr>
                      <a:r>
                        <a:rPr lang="en-US" b="0" dirty="0">
                          <a:solidFill>
                            <a:schemeClr val="tx1"/>
                          </a:solidFill>
                        </a:rPr>
                        <a:t>100%</a:t>
                      </a:r>
                    </a:p>
                  </a:txBody>
                  <a:tcP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5954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57" y="740664"/>
            <a:ext cx="8229600" cy="740664"/>
          </a:xfrm>
        </p:spPr>
        <p:txBody>
          <a:bodyPr>
            <a:normAutofit/>
          </a:bodyPr>
          <a:lstStyle/>
          <a:p>
            <a:r>
              <a:rPr lang="en-US" sz="3200" dirty="0">
                <a:solidFill>
                  <a:prstClr val="black"/>
                </a:solidFill>
              </a:rPr>
              <a:t>US Regulatory “Approvals”</a:t>
            </a:r>
            <a:endParaRPr lang="en-US" dirty="0"/>
          </a:p>
        </p:txBody>
      </p:sp>
      <p:sp>
        <p:nvSpPr>
          <p:cNvPr id="3" name="Content Placeholder 2"/>
          <p:cNvSpPr>
            <a:spLocks noGrp="1"/>
          </p:cNvSpPr>
          <p:nvPr>
            <p:ph idx="1"/>
          </p:nvPr>
        </p:nvSpPr>
        <p:spPr>
          <a:xfrm>
            <a:off x="457200" y="1581151"/>
            <a:ext cx="8229600" cy="3169956"/>
          </a:xfrm>
        </p:spPr>
        <p:txBody>
          <a:bodyPr>
            <a:normAutofit lnSpcReduction="10000"/>
          </a:bodyPr>
          <a:lstStyle/>
          <a:p>
            <a:r>
              <a:rPr lang="en-US" dirty="0"/>
              <a:t>Results</a:t>
            </a:r>
          </a:p>
          <a:p>
            <a:pPr lvl="1"/>
            <a:r>
              <a:rPr lang="en-US" dirty="0"/>
              <a:t>US regulators have become familiar with Part VII transfers</a:t>
            </a:r>
          </a:p>
          <a:p>
            <a:pPr lvl="1"/>
            <a:r>
              <a:rPr lang="en-US" dirty="0"/>
              <a:t>They are effectively participants in the UK transfer</a:t>
            </a:r>
          </a:p>
          <a:p>
            <a:pPr lvl="2"/>
            <a:r>
              <a:rPr lang="en-US" dirty="0"/>
              <a:t>Conduct their own review</a:t>
            </a:r>
          </a:p>
          <a:p>
            <a:pPr lvl="2"/>
            <a:r>
              <a:rPr lang="en-US" dirty="0"/>
              <a:t>Impose their own requirements</a:t>
            </a:r>
          </a:p>
        </p:txBody>
      </p:sp>
      <p:sp>
        <p:nvSpPr>
          <p:cNvPr id="4" name="Slide Number Placeholder 3"/>
          <p:cNvSpPr>
            <a:spLocks noGrp="1"/>
          </p:cNvSpPr>
          <p:nvPr>
            <p:ph type="sldNum" sz="quarter" idx="12"/>
          </p:nvPr>
        </p:nvSpPr>
        <p:spPr/>
        <p:txBody>
          <a:bodyPr/>
          <a:lstStyle/>
          <a:p>
            <a:fld id="{7DE8EE3C-D050-4748-AFC8-B31F0092B45D}" type="slidenum">
              <a:rPr lang="en-GB" smtClean="0"/>
              <a:t>8</a:t>
            </a:fld>
            <a:endParaRPr lang="en-GB" dirty="0"/>
          </a:p>
        </p:txBody>
      </p:sp>
    </p:spTree>
    <p:extLst>
      <p:ext uri="{BB962C8B-B14F-4D97-AF65-F5344CB8AC3E}">
        <p14:creationId xmlns:p14="http://schemas.microsoft.com/office/powerpoint/2010/main" val="371376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57" y="740664"/>
            <a:ext cx="8229600" cy="740664"/>
          </a:xfrm>
        </p:spPr>
        <p:txBody>
          <a:bodyPr>
            <a:noAutofit/>
          </a:bodyPr>
          <a:lstStyle/>
          <a:p>
            <a:r>
              <a:rPr lang="en-US" sz="3200" dirty="0"/>
              <a:t>UK Court Comfort on US Law</a:t>
            </a:r>
          </a:p>
        </p:txBody>
      </p:sp>
      <p:sp>
        <p:nvSpPr>
          <p:cNvPr id="3" name="Content Placeholder 2"/>
          <p:cNvSpPr>
            <a:spLocks noGrp="1"/>
          </p:cNvSpPr>
          <p:nvPr>
            <p:ph idx="1"/>
          </p:nvPr>
        </p:nvSpPr>
        <p:spPr/>
        <p:txBody>
          <a:bodyPr>
            <a:normAutofit/>
          </a:bodyPr>
          <a:lstStyle/>
          <a:p>
            <a:r>
              <a:rPr lang="en-US" dirty="0"/>
              <a:t>UK courts now routinely require opinions on US law when US claimants are affected</a:t>
            </a:r>
          </a:p>
          <a:p>
            <a:pPr lvl="1"/>
            <a:r>
              <a:rPr lang="en-US" dirty="0"/>
              <a:t>Recognition under US law of Part VII transfer</a:t>
            </a:r>
          </a:p>
          <a:p>
            <a:pPr lvl="1"/>
            <a:r>
              <a:rPr lang="en-US" dirty="0"/>
              <a:t>Effect on US claimants</a:t>
            </a:r>
          </a:p>
          <a:p>
            <a:pPr lvl="1"/>
            <a:r>
              <a:rPr lang="en-US" dirty="0"/>
              <a:t>US regulatory recognition</a:t>
            </a:r>
          </a:p>
          <a:p>
            <a:endParaRPr lang="en-US" dirty="0"/>
          </a:p>
        </p:txBody>
      </p:sp>
      <p:sp>
        <p:nvSpPr>
          <p:cNvPr id="4" name="Slide Number Placeholder 3"/>
          <p:cNvSpPr>
            <a:spLocks noGrp="1"/>
          </p:cNvSpPr>
          <p:nvPr>
            <p:ph type="sldNum" sz="quarter" idx="12"/>
          </p:nvPr>
        </p:nvSpPr>
        <p:spPr/>
        <p:txBody>
          <a:bodyPr/>
          <a:lstStyle/>
          <a:p>
            <a:fld id="{7DE8EE3C-D050-4748-AFC8-B31F0092B45D}" type="slidenum">
              <a:rPr lang="en-GB" smtClean="0"/>
              <a:t>9</a:t>
            </a:fld>
            <a:endParaRPr lang="en-GB" dirty="0"/>
          </a:p>
        </p:txBody>
      </p:sp>
    </p:spTree>
    <p:extLst>
      <p:ext uri="{BB962C8B-B14F-4D97-AF65-F5344CB8AC3E}">
        <p14:creationId xmlns:p14="http://schemas.microsoft.com/office/powerpoint/2010/main" val="26530512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b8a8117b-5a26-43f4-bf9c-15fb826a48f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053B7222E25B4EB351C23CCF10AC41" ma:contentTypeVersion="6" ma:contentTypeDescription="Create a new document." ma:contentTypeScope="" ma:versionID="46ad1c85ad615f76170d9a04ec1ec7c4">
  <xsd:schema xmlns:xsd="http://www.w3.org/2001/XMLSchema" xmlns:xs="http://www.w3.org/2001/XMLSchema" xmlns:p="http://schemas.microsoft.com/office/2006/metadata/properties" xmlns:ns2="cd8117dd-c9c9-4676-9cc2-cbee34e5f7a0" targetNamespace="http://schemas.microsoft.com/office/2006/metadata/properties" ma:root="true" ma:fieldsID="173c9e8c4f6ada10503544bbfc0f2328" ns2:_="">
    <xsd:import namespace="cd8117dd-c9c9-4676-9cc2-cbee34e5f7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117dd-c9c9-4676-9cc2-cbee34e5f7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B7E86C-1366-4AD8-B715-6217D005FD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8117dd-c9c9-4676-9cc2-cbee34e5f7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19D297-235F-479F-9CAC-962F53AE3A45}">
  <ds:schemaRefs>
    <ds:schemaRef ds:uri="http://schemas.microsoft.com/sharepoint/v3/contenttype/forms"/>
  </ds:schemaRefs>
</ds:datastoreItem>
</file>

<file path=customXml/itemProps3.xml><?xml version="1.0" encoding="utf-8"?>
<ds:datastoreItem xmlns:ds="http://schemas.openxmlformats.org/officeDocument/2006/customXml" ds:itemID="{3B5DD7B8-36D1-462C-8AC4-F9A9D797A4FC}">
  <ds:schemaRefs>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cd8117dd-c9c9-4676-9cc2-cbee34e5f7a0"/>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844</TotalTime>
  <Words>1280</Words>
  <Application>Microsoft Office PowerPoint</Application>
  <PresentationFormat>On-screen Show (16:9)</PresentationFormat>
  <Paragraphs>154</Paragraphs>
  <Slides>19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Insurance Business Transfer (IBT) Panel</vt:lpstr>
      <vt:lpstr>UK Part VII Transfers</vt:lpstr>
      <vt:lpstr>US Liabilities Affected by Part VII Transfers</vt:lpstr>
      <vt:lpstr>US Liabilities Affected by Part VII Transfers</vt:lpstr>
      <vt:lpstr>US Regulatory “Approvals”</vt:lpstr>
      <vt:lpstr>US Regulatory “Approvals”</vt:lpstr>
      <vt:lpstr>US Regulatory “Approvals”</vt:lpstr>
      <vt:lpstr>US Regulatory “Approvals”</vt:lpstr>
      <vt:lpstr>UK Court Comfort on US Law</vt:lpstr>
      <vt:lpstr>Issues in US opinions</vt:lpstr>
      <vt:lpstr>Faith &amp; Credit Clause</vt:lpstr>
      <vt:lpstr>Contract Clause</vt:lpstr>
      <vt:lpstr>Bankruptcy Code</vt:lpstr>
      <vt:lpstr>Comity</vt:lpstr>
      <vt:lpstr>Comity</vt:lpstr>
      <vt:lpstr>Relevance to US IBT</vt:lpstr>
      <vt:lpstr>Relevance to US IBT</vt:lpstr>
      <vt:lpstr>Relevance to US IBT</vt:lpstr>
      <vt:lpstr>UK Part VII Transfers Recognized in the USA? </vt:lpstr>
    </vt:vector>
  </TitlesOfParts>
  <Company>NGIT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Press (MCI Washington)</dc:creator>
  <cp:lastModifiedBy>Lauren Harley (MCI Washington)</cp:lastModifiedBy>
  <cp:revision>71</cp:revision>
  <cp:lastPrinted>2018-09-20T15:18:52Z</cp:lastPrinted>
  <dcterms:created xsi:type="dcterms:W3CDTF">2017-09-20T19:09:04Z</dcterms:created>
  <dcterms:modified xsi:type="dcterms:W3CDTF">2018-10-23T14:10:07Z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0x010100D1053B7222E25B4EB351C23CCF10AC41</vt:lpwstr>
  </property>
</Properties>
</file>