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61" r:id="rId7"/>
    <p:sldMasterId id="2147483674" r:id="rId8"/>
  </p:sldMasterIdLst>
  <p:notesMasterIdLst>
    <p:notesMasterId r:id="rId34"/>
  </p:notesMasterIdLst>
  <p:sldIdLst>
    <p:sldId id="284" r:id="rId9"/>
    <p:sldId id="263" r:id="rId10"/>
    <p:sldId id="261" r:id="rId11"/>
    <p:sldId id="262" r:id="rId12"/>
    <p:sldId id="285" r:id="rId13"/>
    <p:sldId id="264" r:id="rId14"/>
    <p:sldId id="293" r:id="rId15"/>
    <p:sldId id="295" r:id="rId16"/>
    <p:sldId id="314" r:id="rId17"/>
    <p:sldId id="313" r:id="rId18"/>
    <p:sldId id="312" r:id="rId19"/>
    <p:sldId id="311" r:id="rId20"/>
    <p:sldId id="309" r:id="rId21"/>
    <p:sldId id="308" r:id="rId22"/>
    <p:sldId id="307" r:id="rId23"/>
    <p:sldId id="306" r:id="rId24"/>
    <p:sldId id="305" r:id="rId25"/>
    <p:sldId id="304" r:id="rId26"/>
    <p:sldId id="303" r:id="rId27"/>
    <p:sldId id="302" r:id="rId28"/>
    <p:sldId id="301" r:id="rId29"/>
    <p:sldId id="300" r:id="rId30"/>
    <p:sldId id="299" r:id="rId31"/>
    <p:sldId id="298" r:id="rId32"/>
    <p:sldId id="297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2552D-4674-4064-B7E4-0C31FE38EDAF}" v="40" dt="2019-03-11T18:19:56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67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8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57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Harley (MCI Washington)" userId="900acd5e37c86e5a" providerId="OrgId" clId="{5F82552D-4674-4064-B7E4-0C31FE38EDAF}"/>
    <pc:docChg chg="custSel addSld delSld modSld">
      <pc:chgData name="Lauren Harley (MCI Washington)" userId="900acd5e37c86e5a" providerId="OrgId" clId="{5F82552D-4674-4064-B7E4-0C31FE38EDAF}" dt="2019-03-11T19:31:25.028" v="62" actId="2696"/>
      <pc:docMkLst>
        <pc:docMk/>
      </pc:docMkLst>
      <pc:sldChg chg="del">
        <pc:chgData name="Lauren Harley (MCI Washington)" userId="900acd5e37c86e5a" providerId="OrgId" clId="{5F82552D-4674-4064-B7E4-0C31FE38EDAF}" dt="2019-03-11T18:16:57.331" v="41" actId="2696"/>
        <pc:sldMkLst>
          <pc:docMk/>
          <pc:sldMk cId="419362372" sldId="256"/>
        </pc:sldMkLst>
      </pc:sldChg>
      <pc:sldChg chg="modSp add del">
        <pc:chgData name="Lauren Harley (MCI Washington)" userId="900acd5e37c86e5a" providerId="OrgId" clId="{5F82552D-4674-4064-B7E4-0C31FE38EDAF}" dt="2019-03-11T19:31:17.351" v="58" actId="2696"/>
        <pc:sldMkLst>
          <pc:docMk/>
          <pc:sldMk cId="3393255449" sldId="257"/>
        </pc:sldMkLst>
        <pc:spChg chg="mod">
          <ac:chgData name="Lauren Harley (MCI Washington)" userId="900acd5e37c86e5a" providerId="OrgId" clId="{5F82552D-4674-4064-B7E4-0C31FE38EDAF}" dt="2019-03-11T18:17:13.793" v="42"/>
          <ac:spMkLst>
            <pc:docMk/>
            <pc:sldMk cId="3393255449" sldId="257"/>
            <ac:spMk id="2" creationId="{E884BA2D-4B8F-4DDE-9945-A63125F19978}"/>
          </ac:spMkLst>
        </pc:spChg>
        <pc:spChg chg="mod">
          <ac:chgData name="Lauren Harley (MCI Washington)" userId="900acd5e37c86e5a" providerId="OrgId" clId="{5F82552D-4674-4064-B7E4-0C31FE38EDAF}" dt="2019-03-11T18:17:22.366" v="43"/>
          <ac:spMkLst>
            <pc:docMk/>
            <pc:sldMk cId="3393255449" sldId="257"/>
            <ac:spMk id="3" creationId="{214E7A70-6471-4E39-A9FF-377B85D463F8}"/>
          </ac:spMkLst>
        </pc:spChg>
      </pc:sldChg>
      <pc:sldChg chg="modSp add del">
        <pc:chgData name="Lauren Harley (MCI Washington)" userId="900acd5e37c86e5a" providerId="OrgId" clId="{5F82552D-4674-4064-B7E4-0C31FE38EDAF}" dt="2019-03-11T19:31:25.028" v="62" actId="2696"/>
        <pc:sldMkLst>
          <pc:docMk/>
          <pc:sldMk cId="4147066705" sldId="258"/>
        </pc:sldMkLst>
        <pc:spChg chg="mod">
          <ac:chgData name="Lauren Harley (MCI Washington)" userId="900acd5e37c86e5a" providerId="OrgId" clId="{5F82552D-4674-4064-B7E4-0C31FE38EDAF}" dt="2019-03-11T18:17:39.661" v="46" actId="20577"/>
          <ac:spMkLst>
            <pc:docMk/>
            <pc:sldMk cId="4147066705" sldId="258"/>
            <ac:spMk id="2" creationId="{7CB87BAF-C716-4673-B17A-432ED0909646}"/>
          </ac:spMkLst>
        </pc:spChg>
      </pc:sldChg>
      <pc:sldChg chg="modSp add del">
        <pc:chgData name="Lauren Harley (MCI Washington)" userId="900acd5e37c86e5a" providerId="OrgId" clId="{5F82552D-4674-4064-B7E4-0C31FE38EDAF}" dt="2019-03-11T19:31:25.025" v="61" actId="2696"/>
        <pc:sldMkLst>
          <pc:docMk/>
          <pc:sldMk cId="2419487244" sldId="259"/>
        </pc:sldMkLst>
        <pc:spChg chg="mod">
          <ac:chgData name="Lauren Harley (MCI Washington)" userId="900acd5e37c86e5a" providerId="OrgId" clId="{5F82552D-4674-4064-B7E4-0C31FE38EDAF}" dt="2019-03-11T18:18:49.975" v="47"/>
          <ac:spMkLst>
            <pc:docMk/>
            <pc:sldMk cId="2419487244" sldId="259"/>
            <ac:spMk id="2" creationId="{14B25A54-EB82-4C6F-9E48-8215F591CD95}"/>
          </ac:spMkLst>
        </pc:spChg>
      </pc:sldChg>
      <pc:sldChg chg="modSp add del">
        <pc:chgData name="Lauren Harley (MCI Washington)" userId="900acd5e37c86e5a" providerId="OrgId" clId="{5F82552D-4674-4064-B7E4-0C31FE38EDAF}" dt="2019-03-11T19:31:25.022" v="60" actId="2696"/>
        <pc:sldMkLst>
          <pc:docMk/>
          <pc:sldMk cId="1687444030" sldId="260"/>
        </pc:sldMkLst>
        <pc:spChg chg="mod">
          <ac:chgData name="Lauren Harley (MCI Washington)" userId="900acd5e37c86e5a" providerId="OrgId" clId="{5F82552D-4674-4064-B7E4-0C31FE38EDAF}" dt="2019-03-11T18:19:00.363" v="48"/>
          <ac:spMkLst>
            <pc:docMk/>
            <pc:sldMk cId="1687444030" sldId="260"/>
            <ac:spMk id="2" creationId="{F234FFDB-CFC3-485D-99A4-7BE764291965}"/>
          </ac:spMkLst>
        </pc:spChg>
      </pc:sldChg>
      <pc:sldChg chg="add">
        <pc:chgData name="Lauren Harley (MCI Washington)" userId="900acd5e37c86e5a" providerId="OrgId" clId="{5F82552D-4674-4064-B7E4-0C31FE38EDAF}" dt="2019-03-11T18:09:11.264" v="4"/>
        <pc:sldMkLst>
          <pc:docMk/>
          <pc:sldMk cId="2172623501" sldId="261"/>
        </pc:sldMkLst>
      </pc:sldChg>
      <pc:sldChg chg="add">
        <pc:chgData name="Lauren Harley (MCI Washington)" userId="900acd5e37c86e5a" providerId="OrgId" clId="{5F82552D-4674-4064-B7E4-0C31FE38EDAF}" dt="2019-03-11T18:09:11.912" v="5"/>
        <pc:sldMkLst>
          <pc:docMk/>
          <pc:sldMk cId="2253877115" sldId="262"/>
        </pc:sldMkLst>
      </pc:sldChg>
      <pc:sldChg chg="add">
        <pc:chgData name="Lauren Harley (MCI Washington)" userId="900acd5e37c86e5a" providerId="OrgId" clId="{5F82552D-4674-4064-B7E4-0C31FE38EDAF}" dt="2019-03-11T18:09:11.963" v="6"/>
        <pc:sldMkLst>
          <pc:docMk/>
          <pc:sldMk cId="2978216383" sldId="263"/>
        </pc:sldMkLst>
      </pc:sldChg>
      <pc:sldChg chg="add">
        <pc:chgData name="Lauren Harley (MCI Washington)" userId="900acd5e37c86e5a" providerId="OrgId" clId="{5F82552D-4674-4064-B7E4-0C31FE38EDAF}" dt="2019-03-11T18:09:11.997" v="7"/>
        <pc:sldMkLst>
          <pc:docMk/>
          <pc:sldMk cId="275212576" sldId="264"/>
        </pc:sldMkLst>
      </pc:sldChg>
      <pc:sldChg chg="add">
        <pc:chgData name="Lauren Harley (MCI Washington)" userId="900acd5e37c86e5a" providerId="OrgId" clId="{5F82552D-4674-4064-B7E4-0C31FE38EDAF}" dt="2019-03-11T18:09:12.654" v="8"/>
        <pc:sldMkLst>
          <pc:docMk/>
          <pc:sldMk cId="275934667" sldId="265"/>
        </pc:sldMkLst>
      </pc:sldChg>
      <pc:sldChg chg="add">
        <pc:chgData name="Lauren Harley (MCI Washington)" userId="900acd5e37c86e5a" providerId="OrgId" clId="{5F82552D-4674-4064-B7E4-0C31FE38EDAF}" dt="2019-03-11T18:09:12.681" v="9"/>
        <pc:sldMkLst>
          <pc:docMk/>
          <pc:sldMk cId="1087742400" sldId="266"/>
        </pc:sldMkLst>
      </pc:sldChg>
      <pc:sldChg chg="add">
        <pc:chgData name="Lauren Harley (MCI Washington)" userId="900acd5e37c86e5a" providerId="OrgId" clId="{5F82552D-4674-4064-B7E4-0C31FE38EDAF}" dt="2019-03-11T18:09:12.709" v="10"/>
        <pc:sldMkLst>
          <pc:docMk/>
          <pc:sldMk cId="1728222081" sldId="267"/>
        </pc:sldMkLst>
      </pc:sldChg>
      <pc:sldChg chg="add">
        <pc:chgData name="Lauren Harley (MCI Washington)" userId="900acd5e37c86e5a" providerId="OrgId" clId="{5F82552D-4674-4064-B7E4-0C31FE38EDAF}" dt="2019-03-11T18:09:12.755" v="11"/>
        <pc:sldMkLst>
          <pc:docMk/>
          <pc:sldMk cId="4006327560" sldId="268"/>
        </pc:sldMkLst>
      </pc:sldChg>
      <pc:sldChg chg="add">
        <pc:chgData name="Lauren Harley (MCI Washington)" userId="900acd5e37c86e5a" providerId="OrgId" clId="{5F82552D-4674-4064-B7E4-0C31FE38EDAF}" dt="2019-03-11T18:09:13.392" v="12"/>
        <pc:sldMkLst>
          <pc:docMk/>
          <pc:sldMk cId="351933870" sldId="269"/>
        </pc:sldMkLst>
      </pc:sldChg>
      <pc:sldChg chg="add">
        <pc:chgData name="Lauren Harley (MCI Washington)" userId="900acd5e37c86e5a" providerId="OrgId" clId="{5F82552D-4674-4064-B7E4-0C31FE38EDAF}" dt="2019-03-11T18:09:13.434" v="13"/>
        <pc:sldMkLst>
          <pc:docMk/>
          <pc:sldMk cId="1465654426" sldId="270"/>
        </pc:sldMkLst>
      </pc:sldChg>
      <pc:sldChg chg="add">
        <pc:chgData name="Lauren Harley (MCI Washington)" userId="900acd5e37c86e5a" providerId="OrgId" clId="{5F82552D-4674-4064-B7E4-0C31FE38EDAF}" dt="2019-03-11T18:09:13.475" v="14"/>
        <pc:sldMkLst>
          <pc:docMk/>
          <pc:sldMk cId="3477496457" sldId="271"/>
        </pc:sldMkLst>
      </pc:sldChg>
      <pc:sldChg chg="add">
        <pc:chgData name="Lauren Harley (MCI Washington)" userId="900acd5e37c86e5a" providerId="OrgId" clId="{5F82552D-4674-4064-B7E4-0C31FE38EDAF}" dt="2019-03-11T18:09:13.620" v="15"/>
        <pc:sldMkLst>
          <pc:docMk/>
          <pc:sldMk cId="814279515" sldId="272"/>
        </pc:sldMkLst>
      </pc:sldChg>
      <pc:sldChg chg="add">
        <pc:chgData name="Lauren Harley (MCI Washington)" userId="900acd5e37c86e5a" providerId="OrgId" clId="{5F82552D-4674-4064-B7E4-0C31FE38EDAF}" dt="2019-03-11T18:09:14.158" v="16"/>
        <pc:sldMkLst>
          <pc:docMk/>
          <pc:sldMk cId="952776945" sldId="273"/>
        </pc:sldMkLst>
      </pc:sldChg>
      <pc:sldChg chg="add">
        <pc:chgData name="Lauren Harley (MCI Washington)" userId="900acd5e37c86e5a" providerId="OrgId" clId="{5F82552D-4674-4064-B7E4-0C31FE38EDAF}" dt="2019-03-11T18:09:14.190" v="17"/>
        <pc:sldMkLst>
          <pc:docMk/>
          <pc:sldMk cId="1178596743" sldId="274"/>
        </pc:sldMkLst>
      </pc:sldChg>
      <pc:sldChg chg="add">
        <pc:chgData name="Lauren Harley (MCI Washington)" userId="900acd5e37c86e5a" providerId="OrgId" clId="{5F82552D-4674-4064-B7E4-0C31FE38EDAF}" dt="2019-03-11T18:09:14.274" v="18"/>
        <pc:sldMkLst>
          <pc:docMk/>
          <pc:sldMk cId="3305201582" sldId="275"/>
        </pc:sldMkLst>
      </pc:sldChg>
      <pc:sldChg chg="add">
        <pc:chgData name="Lauren Harley (MCI Washington)" userId="900acd5e37c86e5a" providerId="OrgId" clId="{5F82552D-4674-4064-B7E4-0C31FE38EDAF}" dt="2019-03-11T18:09:14.877" v="19"/>
        <pc:sldMkLst>
          <pc:docMk/>
          <pc:sldMk cId="2314502690" sldId="276"/>
        </pc:sldMkLst>
      </pc:sldChg>
      <pc:sldChg chg="add">
        <pc:chgData name="Lauren Harley (MCI Washington)" userId="900acd5e37c86e5a" providerId="OrgId" clId="{5F82552D-4674-4064-B7E4-0C31FE38EDAF}" dt="2019-03-11T18:09:14.910" v="20"/>
        <pc:sldMkLst>
          <pc:docMk/>
          <pc:sldMk cId="2911921918" sldId="277"/>
        </pc:sldMkLst>
      </pc:sldChg>
      <pc:sldChg chg="add">
        <pc:chgData name="Lauren Harley (MCI Washington)" userId="900acd5e37c86e5a" providerId="OrgId" clId="{5F82552D-4674-4064-B7E4-0C31FE38EDAF}" dt="2019-03-11T18:09:15.026" v="21"/>
        <pc:sldMkLst>
          <pc:docMk/>
          <pc:sldMk cId="520244367" sldId="278"/>
        </pc:sldMkLst>
      </pc:sldChg>
      <pc:sldChg chg="add">
        <pc:chgData name="Lauren Harley (MCI Washington)" userId="900acd5e37c86e5a" providerId="OrgId" clId="{5F82552D-4674-4064-B7E4-0C31FE38EDAF}" dt="2019-03-11T18:09:15.575" v="22"/>
        <pc:sldMkLst>
          <pc:docMk/>
          <pc:sldMk cId="948962194" sldId="279"/>
        </pc:sldMkLst>
      </pc:sldChg>
      <pc:sldChg chg="add">
        <pc:chgData name="Lauren Harley (MCI Washington)" userId="900acd5e37c86e5a" providerId="OrgId" clId="{5F82552D-4674-4064-B7E4-0C31FE38EDAF}" dt="2019-03-11T18:09:16.490" v="23"/>
        <pc:sldMkLst>
          <pc:docMk/>
          <pc:sldMk cId="4116098248" sldId="280"/>
        </pc:sldMkLst>
      </pc:sldChg>
      <pc:sldChg chg="add">
        <pc:chgData name="Lauren Harley (MCI Washington)" userId="900acd5e37c86e5a" providerId="OrgId" clId="{5F82552D-4674-4064-B7E4-0C31FE38EDAF}" dt="2019-03-11T18:09:17.914" v="24"/>
        <pc:sldMkLst>
          <pc:docMk/>
          <pc:sldMk cId="2547679050" sldId="281"/>
        </pc:sldMkLst>
      </pc:sldChg>
      <pc:sldChg chg="add">
        <pc:chgData name="Lauren Harley (MCI Washington)" userId="900acd5e37c86e5a" providerId="OrgId" clId="{5F82552D-4674-4064-B7E4-0C31FE38EDAF}" dt="2019-03-11T18:09:18.986" v="25"/>
        <pc:sldMkLst>
          <pc:docMk/>
          <pc:sldMk cId="882136215" sldId="282"/>
        </pc:sldMkLst>
      </pc:sldChg>
      <pc:sldChg chg="add">
        <pc:chgData name="Lauren Harley (MCI Washington)" userId="900acd5e37c86e5a" providerId="OrgId" clId="{5F82552D-4674-4064-B7E4-0C31FE38EDAF}" dt="2019-03-11T18:09:19.781" v="26"/>
        <pc:sldMkLst>
          <pc:docMk/>
          <pc:sldMk cId="4293007690" sldId="283"/>
        </pc:sldMkLst>
      </pc:sldChg>
      <pc:sldChg chg="delSp modSp add setBg">
        <pc:chgData name="Lauren Harley (MCI Washington)" userId="900acd5e37c86e5a" providerId="OrgId" clId="{5F82552D-4674-4064-B7E4-0C31FE38EDAF}" dt="2019-03-11T19:31:09.327" v="57" actId="478"/>
        <pc:sldMkLst>
          <pc:docMk/>
          <pc:sldMk cId="211937760" sldId="284"/>
        </pc:sldMkLst>
        <pc:spChg chg="del">
          <ac:chgData name="Lauren Harley (MCI Washington)" userId="900acd5e37c86e5a" providerId="OrgId" clId="{5F82552D-4674-4064-B7E4-0C31FE38EDAF}" dt="2019-03-11T18:10:59.502" v="34" actId="478"/>
          <ac:spMkLst>
            <pc:docMk/>
            <pc:sldMk cId="211937760" sldId="284"/>
            <ac:spMk id="2" creationId="{00000000-0000-0000-0000-000000000000}"/>
          </ac:spMkLst>
        </pc:spChg>
        <pc:spChg chg="del">
          <ac:chgData name="Lauren Harley (MCI Washington)" userId="900acd5e37c86e5a" providerId="OrgId" clId="{5F82552D-4674-4064-B7E4-0C31FE38EDAF}" dt="2019-03-11T18:10:30.095" v="30" actId="478"/>
          <ac:spMkLst>
            <pc:docMk/>
            <pc:sldMk cId="211937760" sldId="284"/>
            <ac:spMk id="3" creationId="{00000000-0000-0000-0000-000000000000}"/>
          </ac:spMkLst>
        </pc:spChg>
        <pc:spChg chg="del mod">
          <ac:chgData name="Lauren Harley (MCI Washington)" userId="900acd5e37c86e5a" providerId="OrgId" clId="{5F82552D-4674-4064-B7E4-0C31FE38EDAF}" dt="2019-03-11T19:31:09.327" v="57" actId="478"/>
          <ac:spMkLst>
            <pc:docMk/>
            <pc:sldMk cId="211937760" sldId="284"/>
            <ac:spMk id="5" creationId="{00000000-0000-0000-0000-000000000000}"/>
          </ac:spMkLst>
        </pc:spChg>
        <pc:picChg chg="del">
          <ac:chgData name="Lauren Harley (MCI Washington)" userId="900acd5e37c86e5a" providerId="OrgId" clId="{5F82552D-4674-4064-B7E4-0C31FE38EDAF}" dt="2019-03-11T18:10:27.790" v="29" actId="478"/>
          <ac:picMkLst>
            <pc:docMk/>
            <pc:sldMk cId="211937760" sldId="284"/>
            <ac:picMk id="4" creationId="{00000000-0000-0000-0000-000000000000}"/>
          </ac:picMkLst>
        </pc:picChg>
      </pc:sldChg>
      <pc:sldChg chg="modSp add del">
        <pc:chgData name="Lauren Harley (MCI Washington)" userId="900acd5e37c86e5a" providerId="OrgId" clId="{5F82552D-4674-4064-B7E4-0C31FE38EDAF}" dt="2019-03-11T19:31:25.017" v="59" actId="2696"/>
        <pc:sldMkLst>
          <pc:docMk/>
          <pc:sldMk cId="2212000551" sldId="285"/>
        </pc:sldMkLst>
        <pc:spChg chg="mod">
          <ac:chgData name="Lauren Harley (MCI Washington)" userId="900acd5e37c86e5a" providerId="OrgId" clId="{5F82552D-4674-4064-B7E4-0C31FE38EDAF}" dt="2019-03-11T18:19:35.335" v="50" actId="1076"/>
          <ac:spMkLst>
            <pc:docMk/>
            <pc:sldMk cId="2212000551" sldId="285"/>
            <ac:spMk id="2" creationId="{00000000-0000-0000-0000-000000000000}"/>
          </ac:spMkLst>
        </pc:spChg>
        <pc:spChg chg="mod">
          <ac:chgData name="Lauren Harley (MCI Washington)" userId="900acd5e37c86e5a" providerId="OrgId" clId="{5F82552D-4674-4064-B7E4-0C31FE38EDAF}" dt="2019-03-11T18:19:37.713" v="51" actId="1076"/>
          <ac:spMkLst>
            <pc:docMk/>
            <pc:sldMk cId="2212000551" sldId="285"/>
            <ac:spMk id="6" creationId="{00000000-0000-0000-0000-000000000000}"/>
          </ac:spMkLst>
        </pc:spChg>
        <pc:graphicFrameChg chg="mod">
          <ac:chgData name="Lauren Harley (MCI Washington)" userId="900acd5e37c86e5a" providerId="OrgId" clId="{5F82552D-4674-4064-B7E4-0C31FE38EDAF}" dt="2019-03-11T18:19:56.503" v="56" actId="14100"/>
          <ac:graphicFrameMkLst>
            <pc:docMk/>
            <pc:sldMk cId="2212000551" sldId="285"/>
            <ac:graphicFrameMk id="4" creationId="{00000000-0000-0000-0000-000000000000}"/>
          </ac:graphicFrameMkLst>
        </pc:graphicFrameChg>
      </pc:sldChg>
      <pc:sldChg chg="add del">
        <pc:chgData name="Lauren Harley (MCI Washington)" userId="900acd5e37c86e5a" providerId="OrgId" clId="{5F82552D-4674-4064-B7E4-0C31FE38EDAF}" dt="2019-03-11T18:16:51.842" v="40" actId="2696"/>
        <pc:sldMkLst>
          <pc:docMk/>
          <pc:sldMk cId="3697498647" sldId="2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 smtClean="0">
                <a:solidFill>
                  <a:schemeClr val="tx1"/>
                </a:solidFill>
              </a:rPr>
              <a:t>Eurekahedge</a:t>
            </a:r>
            <a:r>
              <a:rPr lang="en-US" sz="1400" dirty="0" smtClean="0">
                <a:solidFill>
                  <a:schemeClr val="tx1"/>
                </a:solidFill>
              </a:rPr>
              <a:t> ILS Advisers Index December 2005 -</a:t>
            </a:r>
            <a:r>
              <a:rPr lang="en-US" sz="1400" baseline="0" dirty="0" smtClean="0">
                <a:solidFill>
                  <a:schemeClr val="tx1"/>
                </a:solidFill>
              </a:rPr>
              <a:t> February </a:t>
            </a:r>
            <a:r>
              <a:rPr lang="en-US" sz="1400" dirty="0">
                <a:solidFill>
                  <a:schemeClr val="tx1"/>
                </a:solidFill>
              </a:rPr>
              <a:t>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cat>
            <c:numRef>
              <c:f>'EHI635_returns22-03-2019'!$F$5:$F$163</c:f>
              <c:numCache>
                <c:formatCode>[$-409]mmm/yy;@</c:formatCode>
                <c:ptCount val="159"/>
                <c:pt idx="0">
                  <c:v>38687</c:v>
                </c:pt>
                <c:pt idx="1">
                  <c:v>38718</c:v>
                </c:pt>
                <c:pt idx="2">
                  <c:v>38749</c:v>
                </c:pt>
                <c:pt idx="3">
                  <c:v>38777</c:v>
                </c:pt>
                <c:pt idx="4">
                  <c:v>38808</c:v>
                </c:pt>
                <c:pt idx="5">
                  <c:v>38838</c:v>
                </c:pt>
                <c:pt idx="6">
                  <c:v>38869</c:v>
                </c:pt>
                <c:pt idx="7">
                  <c:v>38899</c:v>
                </c:pt>
                <c:pt idx="8">
                  <c:v>38930</c:v>
                </c:pt>
                <c:pt idx="9">
                  <c:v>38961</c:v>
                </c:pt>
                <c:pt idx="10">
                  <c:v>38991</c:v>
                </c:pt>
                <c:pt idx="11">
                  <c:v>39022</c:v>
                </c:pt>
                <c:pt idx="12">
                  <c:v>39052</c:v>
                </c:pt>
                <c:pt idx="13">
                  <c:v>39083</c:v>
                </c:pt>
                <c:pt idx="14">
                  <c:v>39114</c:v>
                </c:pt>
                <c:pt idx="15">
                  <c:v>39142</c:v>
                </c:pt>
                <c:pt idx="16">
                  <c:v>39173</c:v>
                </c:pt>
                <c:pt idx="17">
                  <c:v>39203</c:v>
                </c:pt>
                <c:pt idx="18">
                  <c:v>39234</c:v>
                </c:pt>
                <c:pt idx="19">
                  <c:v>39264</c:v>
                </c:pt>
                <c:pt idx="20">
                  <c:v>39295</c:v>
                </c:pt>
                <c:pt idx="21">
                  <c:v>39326</c:v>
                </c:pt>
                <c:pt idx="22">
                  <c:v>39356</c:v>
                </c:pt>
                <c:pt idx="23">
                  <c:v>39387</c:v>
                </c:pt>
                <c:pt idx="24">
                  <c:v>39417</c:v>
                </c:pt>
                <c:pt idx="25">
                  <c:v>39448</c:v>
                </c:pt>
                <c:pt idx="26">
                  <c:v>39479</c:v>
                </c:pt>
                <c:pt idx="27">
                  <c:v>39508</c:v>
                </c:pt>
                <c:pt idx="28">
                  <c:v>39539</c:v>
                </c:pt>
                <c:pt idx="29">
                  <c:v>39569</c:v>
                </c:pt>
                <c:pt idx="30">
                  <c:v>39600</c:v>
                </c:pt>
                <c:pt idx="31">
                  <c:v>39630</c:v>
                </c:pt>
                <c:pt idx="32">
                  <c:v>39661</c:v>
                </c:pt>
                <c:pt idx="33">
                  <c:v>39692</c:v>
                </c:pt>
                <c:pt idx="34">
                  <c:v>39722</c:v>
                </c:pt>
                <c:pt idx="35">
                  <c:v>39753</c:v>
                </c:pt>
                <c:pt idx="36">
                  <c:v>39783</c:v>
                </c:pt>
                <c:pt idx="37">
                  <c:v>39814</c:v>
                </c:pt>
                <c:pt idx="38">
                  <c:v>39845</c:v>
                </c:pt>
                <c:pt idx="39">
                  <c:v>39873</c:v>
                </c:pt>
                <c:pt idx="40">
                  <c:v>39904</c:v>
                </c:pt>
                <c:pt idx="41">
                  <c:v>39934</c:v>
                </c:pt>
                <c:pt idx="42">
                  <c:v>39965</c:v>
                </c:pt>
                <c:pt idx="43">
                  <c:v>39995</c:v>
                </c:pt>
                <c:pt idx="44">
                  <c:v>40026</c:v>
                </c:pt>
                <c:pt idx="45">
                  <c:v>40057</c:v>
                </c:pt>
                <c:pt idx="46">
                  <c:v>40087</c:v>
                </c:pt>
                <c:pt idx="47">
                  <c:v>40118</c:v>
                </c:pt>
                <c:pt idx="48">
                  <c:v>40148</c:v>
                </c:pt>
                <c:pt idx="49">
                  <c:v>40179</c:v>
                </c:pt>
                <c:pt idx="50">
                  <c:v>40210</c:v>
                </c:pt>
                <c:pt idx="51">
                  <c:v>40238</c:v>
                </c:pt>
                <c:pt idx="52">
                  <c:v>40269</c:v>
                </c:pt>
                <c:pt idx="53">
                  <c:v>40299</c:v>
                </c:pt>
                <c:pt idx="54">
                  <c:v>40330</c:v>
                </c:pt>
                <c:pt idx="55">
                  <c:v>40360</c:v>
                </c:pt>
                <c:pt idx="56">
                  <c:v>40391</c:v>
                </c:pt>
                <c:pt idx="57">
                  <c:v>40422</c:v>
                </c:pt>
                <c:pt idx="58">
                  <c:v>40452</c:v>
                </c:pt>
                <c:pt idx="59">
                  <c:v>40483</c:v>
                </c:pt>
                <c:pt idx="60">
                  <c:v>40513</c:v>
                </c:pt>
                <c:pt idx="61">
                  <c:v>40544</c:v>
                </c:pt>
                <c:pt idx="62">
                  <c:v>40575</c:v>
                </c:pt>
                <c:pt idx="63">
                  <c:v>40603</c:v>
                </c:pt>
                <c:pt idx="64">
                  <c:v>40634</c:v>
                </c:pt>
                <c:pt idx="65">
                  <c:v>40664</c:v>
                </c:pt>
                <c:pt idx="66">
                  <c:v>40695</c:v>
                </c:pt>
                <c:pt idx="67">
                  <c:v>40725</c:v>
                </c:pt>
                <c:pt idx="68">
                  <c:v>40756</c:v>
                </c:pt>
                <c:pt idx="69">
                  <c:v>40787</c:v>
                </c:pt>
                <c:pt idx="70">
                  <c:v>40817</c:v>
                </c:pt>
                <c:pt idx="71">
                  <c:v>40848</c:v>
                </c:pt>
                <c:pt idx="72">
                  <c:v>40878</c:v>
                </c:pt>
                <c:pt idx="73">
                  <c:v>40909</c:v>
                </c:pt>
                <c:pt idx="74">
                  <c:v>40940</c:v>
                </c:pt>
                <c:pt idx="75">
                  <c:v>40969</c:v>
                </c:pt>
                <c:pt idx="76">
                  <c:v>41000</c:v>
                </c:pt>
                <c:pt idx="77">
                  <c:v>41030</c:v>
                </c:pt>
                <c:pt idx="78">
                  <c:v>41061</c:v>
                </c:pt>
                <c:pt idx="79">
                  <c:v>41091</c:v>
                </c:pt>
                <c:pt idx="80">
                  <c:v>41122</c:v>
                </c:pt>
                <c:pt idx="81">
                  <c:v>41153</c:v>
                </c:pt>
                <c:pt idx="82">
                  <c:v>41183</c:v>
                </c:pt>
                <c:pt idx="83">
                  <c:v>41214</c:v>
                </c:pt>
                <c:pt idx="84">
                  <c:v>41244</c:v>
                </c:pt>
                <c:pt idx="85">
                  <c:v>41275</c:v>
                </c:pt>
                <c:pt idx="86">
                  <c:v>41306</c:v>
                </c:pt>
                <c:pt idx="87">
                  <c:v>41334</c:v>
                </c:pt>
                <c:pt idx="88">
                  <c:v>41365</c:v>
                </c:pt>
                <c:pt idx="89">
                  <c:v>41395</c:v>
                </c:pt>
                <c:pt idx="90">
                  <c:v>41426</c:v>
                </c:pt>
                <c:pt idx="91">
                  <c:v>41456</c:v>
                </c:pt>
                <c:pt idx="92">
                  <c:v>41487</c:v>
                </c:pt>
                <c:pt idx="93">
                  <c:v>41518</c:v>
                </c:pt>
                <c:pt idx="94">
                  <c:v>41548</c:v>
                </c:pt>
                <c:pt idx="95">
                  <c:v>41579</c:v>
                </c:pt>
                <c:pt idx="96">
                  <c:v>41609</c:v>
                </c:pt>
                <c:pt idx="97">
                  <c:v>41640</c:v>
                </c:pt>
                <c:pt idx="98">
                  <c:v>41671</c:v>
                </c:pt>
                <c:pt idx="99">
                  <c:v>41699</c:v>
                </c:pt>
                <c:pt idx="100">
                  <c:v>41730</c:v>
                </c:pt>
                <c:pt idx="101">
                  <c:v>41760</c:v>
                </c:pt>
                <c:pt idx="102">
                  <c:v>41791</c:v>
                </c:pt>
                <c:pt idx="103">
                  <c:v>41821</c:v>
                </c:pt>
                <c:pt idx="104">
                  <c:v>41852</c:v>
                </c:pt>
                <c:pt idx="105">
                  <c:v>41883</c:v>
                </c:pt>
                <c:pt idx="106">
                  <c:v>41913</c:v>
                </c:pt>
                <c:pt idx="107">
                  <c:v>41944</c:v>
                </c:pt>
                <c:pt idx="108">
                  <c:v>41974</c:v>
                </c:pt>
                <c:pt idx="109">
                  <c:v>42005</c:v>
                </c:pt>
                <c:pt idx="110">
                  <c:v>42036</c:v>
                </c:pt>
                <c:pt idx="111">
                  <c:v>42064</c:v>
                </c:pt>
                <c:pt idx="112">
                  <c:v>42095</c:v>
                </c:pt>
                <c:pt idx="113">
                  <c:v>42125</c:v>
                </c:pt>
                <c:pt idx="114">
                  <c:v>42156</c:v>
                </c:pt>
                <c:pt idx="115">
                  <c:v>42186</c:v>
                </c:pt>
                <c:pt idx="116">
                  <c:v>42217</c:v>
                </c:pt>
                <c:pt idx="117">
                  <c:v>42248</c:v>
                </c:pt>
                <c:pt idx="118">
                  <c:v>42278</c:v>
                </c:pt>
                <c:pt idx="119">
                  <c:v>42309</c:v>
                </c:pt>
                <c:pt idx="120">
                  <c:v>42339</c:v>
                </c:pt>
                <c:pt idx="121">
                  <c:v>42370</c:v>
                </c:pt>
                <c:pt idx="122">
                  <c:v>42401</c:v>
                </c:pt>
                <c:pt idx="123">
                  <c:v>42430</c:v>
                </c:pt>
                <c:pt idx="124">
                  <c:v>42461</c:v>
                </c:pt>
                <c:pt idx="125">
                  <c:v>42491</c:v>
                </c:pt>
                <c:pt idx="126">
                  <c:v>42522</c:v>
                </c:pt>
                <c:pt idx="127">
                  <c:v>42552</c:v>
                </c:pt>
                <c:pt idx="128">
                  <c:v>42583</c:v>
                </c:pt>
                <c:pt idx="129">
                  <c:v>42614</c:v>
                </c:pt>
                <c:pt idx="130">
                  <c:v>42644</c:v>
                </c:pt>
                <c:pt idx="131">
                  <c:v>42675</c:v>
                </c:pt>
                <c:pt idx="132">
                  <c:v>42705</c:v>
                </c:pt>
                <c:pt idx="133">
                  <c:v>42736</c:v>
                </c:pt>
                <c:pt idx="134">
                  <c:v>42767</c:v>
                </c:pt>
                <c:pt idx="135">
                  <c:v>42795</c:v>
                </c:pt>
                <c:pt idx="136">
                  <c:v>42826</c:v>
                </c:pt>
                <c:pt idx="137">
                  <c:v>42856</c:v>
                </c:pt>
                <c:pt idx="138">
                  <c:v>42887</c:v>
                </c:pt>
                <c:pt idx="139">
                  <c:v>42917</c:v>
                </c:pt>
                <c:pt idx="140">
                  <c:v>42948</c:v>
                </c:pt>
                <c:pt idx="141">
                  <c:v>42979</c:v>
                </c:pt>
                <c:pt idx="142">
                  <c:v>43009</c:v>
                </c:pt>
                <c:pt idx="143">
                  <c:v>43040</c:v>
                </c:pt>
                <c:pt idx="144">
                  <c:v>43070</c:v>
                </c:pt>
                <c:pt idx="145">
                  <c:v>43101</c:v>
                </c:pt>
                <c:pt idx="146">
                  <c:v>43132</c:v>
                </c:pt>
                <c:pt idx="147">
                  <c:v>43160</c:v>
                </c:pt>
                <c:pt idx="148">
                  <c:v>43191</c:v>
                </c:pt>
                <c:pt idx="149">
                  <c:v>43221</c:v>
                </c:pt>
                <c:pt idx="150">
                  <c:v>43252</c:v>
                </c:pt>
                <c:pt idx="151">
                  <c:v>43282</c:v>
                </c:pt>
                <c:pt idx="152">
                  <c:v>43313</c:v>
                </c:pt>
                <c:pt idx="153">
                  <c:v>43344</c:v>
                </c:pt>
                <c:pt idx="154">
                  <c:v>43374</c:v>
                </c:pt>
                <c:pt idx="155">
                  <c:v>43405</c:v>
                </c:pt>
                <c:pt idx="156">
                  <c:v>43435</c:v>
                </c:pt>
                <c:pt idx="157">
                  <c:v>43466</c:v>
                </c:pt>
                <c:pt idx="158">
                  <c:v>43497</c:v>
                </c:pt>
              </c:numCache>
            </c:numRef>
          </c:cat>
          <c:val>
            <c:numRef>
              <c:f>'EHI635_returns22-03-2019'!$G$5:$G$163</c:f>
              <c:numCache>
                <c:formatCode>General</c:formatCode>
                <c:ptCount val="159"/>
                <c:pt idx="0">
                  <c:v>100</c:v>
                </c:pt>
                <c:pt idx="1">
                  <c:v>100.645725708543</c:v>
                </c:pt>
                <c:pt idx="2">
                  <c:v>101.274965238869</c:v>
                </c:pt>
                <c:pt idx="3">
                  <c:v>102.220099205216</c:v>
                </c:pt>
                <c:pt idx="4">
                  <c:v>102.937510480252</c:v>
                </c:pt>
                <c:pt idx="5">
                  <c:v>102.091092416907</c:v>
                </c:pt>
                <c:pt idx="6">
                  <c:v>102.242174359071</c:v>
                </c:pt>
                <c:pt idx="7">
                  <c:v>102.874520799618</c:v>
                </c:pt>
                <c:pt idx="8">
                  <c:v>103.70991900210301</c:v>
                </c:pt>
                <c:pt idx="9">
                  <c:v>105.074943709933</c:v>
                </c:pt>
                <c:pt idx="10">
                  <c:v>106.517134833329</c:v>
                </c:pt>
                <c:pt idx="11">
                  <c:v>107.412574629185</c:v>
                </c:pt>
                <c:pt idx="12">
                  <c:v>108.682151180088</c:v>
                </c:pt>
                <c:pt idx="13">
                  <c:v>110.42350660824</c:v>
                </c:pt>
                <c:pt idx="14">
                  <c:v>112.14741247136899</c:v>
                </c:pt>
                <c:pt idx="15">
                  <c:v>113.179299238057</c:v>
                </c:pt>
                <c:pt idx="16">
                  <c:v>114.027791654815</c:v>
                </c:pt>
                <c:pt idx="17">
                  <c:v>114.87550382263601</c:v>
                </c:pt>
                <c:pt idx="18">
                  <c:v>115.96956650528099</c:v>
                </c:pt>
                <c:pt idx="19">
                  <c:v>117.066955458975</c:v>
                </c:pt>
                <c:pt idx="20">
                  <c:v>118.187174133307</c:v>
                </c:pt>
                <c:pt idx="21">
                  <c:v>119.806214266783</c:v>
                </c:pt>
                <c:pt idx="22">
                  <c:v>121.114855924338</c:v>
                </c:pt>
                <c:pt idx="23">
                  <c:v>122.144555355547</c:v>
                </c:pt>
                <c:pt idx="24">
                  <c:v>123.053711808861</c:v>
                </c:pt>
                <c:pt idx="25">
                  <c:v>124.199816094002</c:v>
                </c:pt>
                <c:pt idx="26">
                  <c:v>125.12826513712101</c:v>
                </c:pt>
                <c:pt idx="27">
                  <c:v>125.972533259926</c:v>
                </c:pt>
                <c:pt idx="28">
                  <c:v>126.315917293784</c:v>
                </c:pt>
                <c:pt idx="29">
                  <c:v>126.898676510733</c:v>
                </c:pt>
                <c:pt idx="30">
                  <c:v>127.572944695172</c:v>
                </c:pt>
                <c:pt idx="31">
                  <c:v>128.28719954463</c:v>
                </c:pt>
                <c:pt idx="32">
                  <c:v>129.038363490097</c:v>
                </c:pt>
                <c:pt idx="33">
                  <c:v>128.12176655671101</c:v>
                </c:pt>
                <c:pt idx="34">
                  <c:v>127.37196798710001</c:v>
                </c:pt>
                <c:pt idx="35">
                  <c:v>127.688290586882</c:v>
                </c:pt>
                <c:pt idx="36">
                  <c:v>127.763370532736</c:v>
                </c:pt>
                <c:pt idx="37">
                  <c:v>128.22784666265801</c:v>
                </c:pt>
                <c:pt idx="38">
                  <c:v>128.51417318468401</c:v>
                </c:pt>
                <c:pt idx="39">
                  <c:v>128.87172035848701</c:v>
                </c:pt>
                <c:pt idx="40">
                  <c:v>129.630014658552</c:v>
                </c:pt>
                <c:pt idx="41">
                  <c:v>130.28707240327799</c:v>
                </c:pt>
                <c:pt idx="42">
                  <c:v>132.0212450084</c:v>
                </c:pt>
                <c:pt idx="43">
                  <c:v>133.38754160871801</c:v>
                </c:pt>
                <c:pt idx="44">
                  <c:v>134.75524022880501</c:v>
                </c:pt>
                <c:pt idx="45">
                  <c:v>136.880885908875</c:v>
                </c:pt>
                <c:pt idx="46">
                  <c:v>138.335505948334</c:v>
                </c:pt>
                <c:pt idx="47">
                  <c:v>138.52652861207599</c:v>
                </c:pt>
                <c:pt idx="48">
                  <c:v>139.25000992297601</c:v>
                </c:pt>
                <c:pt idx="49">
                  <c:v>140.52484744313301</c:v>
                </c:pt>
                <c:pt idx="50">
                  <c:v>141.84302219655299</c:v>
                </c:pt>
                <c:pt idx="51">
                  <c:v>142.48429931610701</c:v>
                </c:pt>
                <c:pt idx="52">
                  <c:v>143.176026448112</c:v>
                </c:pt>
                <c:pt idx="53">
                  <c:v>143.581233499723</c:v>
                </c:pt>
                <c:pt idx="54">
                  <c:v>143.807188426697</c:v>
                </c:pt>
                <c:pt idx="55">
                  <c:v>144.543518083397</c:v>
                </c:pt>
                <c:pt idx="56">
                  <c:v>145.62858685235</c:v>
                </c:pt>
                <c:pt idx="57">
                  <c:v>147.32511005437601</c:v>
                </c:pt>
                <c:pt idx="58">
                  <c:v>148.65781605122501</c:v>
                </c:pt>
                <c:pt idx="59">
                  <c:v>149.08911372378299</c:v>
                </c:pt>
                <c:pt idx="60">
                  <c:v>149.71646594372399</c:v>
                </c:pt>
                <c:pt idx="61">
                  <c:v>150.770683108106</c:v>
                </c:pt>
                <c:pt idx="62">
                  <c:v>151.035756690439</c:v>
                </c:pt>
                <c:pt idx="63">
                  <c:v>145.085571914252</c:v>
                </c:pt>
                <c:pt idx="64">
                  <c:v>145.16682882800501</c:v>
                </c:pt>
                <c:pt idx="65">
                  <c:v>145.477301644568</c:v>
                </c:pt>
                <c:pt idx="66">
                  <c:v>146.52076616442</c:v>
                </c:pt>
                <c:pt idx="67">
                  <c:v>147.51875549600001</c:v>
                </c:pt>
                <c:pt idx="68">
                  <c:v>147.71272170351801</c:v>
                </c:pt>
                <c:pt idx="69">
                  <c:v>148.50336604982101</c:v>
                </c:pt>
                <c:pt idx="70">
                  <c:v>149.60172395883399</c:v>
                </c:pt>
                <c:pt idx="71">
                  <c:v>149.56331333517201</c:v>
                </c:pt>
                <c:pt idx="72">
                  <c:v>149.507718532242</c:v>
                </c:pt>
                <c:pt idx="73">
                  <c:v>149.78430059678399</c:v>
                </c:pt>
                <c:pt idx="74">
                  <c:v>150.069034749895</c:v>
                </c:pt>
                <c:pt idx="75">
                  <c:v>150.54787706403599</c:v>
                </c:pt>
                <c:pt idx="76">
                  <c:v>151.19578327135599</c:v>
                </c:pt>
                <c:pt idx="77">
                  <c:v>152.07968082304799</c:v>
                </c:pt>
                <c:pt idx="78">
                  <c:v>152.94877599908699</c:v>
                </c:pt>
                <c:pt idx="79">
                  <c:v>153.886397779818</c:v>
                </c:pt>
                <c:pt idx="80">
                  <c:v>155.3269352362</c:v>
                </c:pt>
                <c:pt idx="81">
                  <c:v>157.16632617083599</c:v>
                </c:pt>
                <c:pt idx="82">
                  <c:v>156.36710709285299</c:v>
                </c:pt>
                <c:pt idx="83">
                  <c:v>156.78556145040301</c:v>
                </c:pt>
                <c:pt idx="84">
                  <c:v>158.36745903881999</c:v>
                </c:pt>
                <c:pt idx="85">
                  <c:v>159.43055510854401</c:v>
                </c:pt>
                <c:pt idx="86">
                  <c:v>160.611779394693</c:v>
                </c:pt>
                <c:pt idx="87">
                  <c:v>161.63793494554599</c:v>
                </c:pt>
                <c:pt idx="88">
                  <c:v>163.01495432286501</c:v>
                </c:pt>
                <c:pt idx="89">
                  <c:v>163.72560045992699</c:v>
                </c:pt>
                <c:pt idx="90">
                  <c:v>163.72288535756201</c:v>
                </c:pt>
                <c:pt idx="91">
                  <c:v>164.37101225253201</c:v>
                </c:pt>
                <c:pt idx="92">
                  <c:v>165.88334323063199</c:v>
                </c:pt>
                <c:pt idx="93">
                  <c:v>167.871813048261</c:v>
                </c:pt>
                <c:pt idx="94">
                  <c:v>168.89889277108699</c:v>
                </c:pt>
                <c:pt idx="95">
                  <c:v>169.71563964908</c:v>
                </c:pt>
                <c:pt idx="96">
                  <c:v>170.42184588746099</c:v>
                </c:pt>
                <c:pt idx="97">
                  <c:v>171.27065416135201</c:v>
                </c:pt>
                <c:pt idx="98">
                  <c:v>172.12479270414701</c:v>
                </c:pt>
                <c:pt idx="99">
                  <c:v>172.89661352539699</c:v>
                </c:pt>
                <c:pt idx="100">
                  <c:v>173.450532756809</c:v>
                </c:pt>
                <c:pt idx="101">
                  <c:v>173.58570148877899</c:v>
                </c:pt>
                <c:pt idx="102">
                  <c:v>173.95304704463101</c:v>
                </c:pt>
                <c:pt idx="103">
                  <c:v>174.658016565845</c:v>
                </c:pt>
                <c:pt idx="104">
                  <c:v>176.07504072668499</c:v>
                </c:pt>
                <c:pt idx="105">
                  <c:v>177.58311919941701</c:v>
                </c:pt>
                <c:pt idx="106">
                  <c:v>178.65680083941601</c:v>
                </c:pt>
                <c:pt idx="107">
                  <c:v>178.90270566950301</c:v>
                </c:pt>
                <c:pt idx="108">
                  <c:v>179.66269714133199</c:v>
                </c:pt>
                <c:pt idx="109">
                  <c:v>180.36949432266499</c:v>
                </c:pt>
                <c:pt idx="110">
                  <c:v>180.80399649530099</c:v>
                </c:pt>
                <c:pt idx="111">
                  <c:v>181.17689685933101</c:v>
                </c:pt>
                <c:pt idx="112">
                  <c:v>181.32326340548201</c:v>
                </c:pt>
                <c:pt idx="113">
                  <c:v>181.62182736819599</c:v>
                </c:pt>
                <c:pt idx="114">
                  <c:v>181.89162459156401</c:v>
                </c:pt>
                <c:pt idx="115">
                  <c:v>182.618149125531</c:v>
                </c:pt>
                <c:pt idx="116">
                  <c:v>184.153605235372</c:v>
                </c:pt>
                <c:pt idx="117">
                  <c:v>186.04604488351899</c:v>
                </c:pt>
                <c:pt idx="118">
                  <c:v>186.541161134482</c:v>
                </c:pt>
                <c:pt idx="119">
                  <c:v>187.11833937871199</c:v>
                </c:pt>
                <c:pt idx="120">
                  <c:v>187.27498093568801</c:v>
                </c:pt>
                <c:pt idx="121">
                  <c:v>187.6746627473</c:v>
                </c:pt>
                <c:pt idx="122">
                  <c:v>188.671589432415</c:v>
                </c:pt>
                <c:pt idx="123">
                  <c:v>189.41703268122501</c:v>
                </c:pt>
                <c:pt idx="124">
                  <c:v>190.177438676017</c:v>
                </c:pt>
                <c:pt idx="125">
                  <c:v>190.26137905608101</c:v>
                </c:pt>
                <c:pt idx="126">
                  <c:v>190.76221560891301</c:v>
                </c:pt>
                <c:pt idx="127">
                  <c:v>191.55177697499599</c:v>
                </c:pt>
                <c:pt idx="128">
                  <c:v>193.20788761484201</c:v>
                </c:pt>
                <c:pt idx="129">
                  <c:v>195.20649516467</c:v>
                </c:pt>
                <c:pt idx="130">
                  <c:v>196.03030173106799</c:v>
                </c:pt>
                <c:pt idx="131">
                  <c:v>196.64493338213501</c:v>
                </c:pt>
                <c:pt idx="132">
                  <c:v>197.003070013295</c:v>
                </c:pt>
                <c:pt idx="133">
                  <c:v>197.71013754247099</c:v>
                </c:pt>
                <c:pt idx="134">
                  <c:v>198.35268844471099</c:v>
                </c:pt>
                <c:pt idx="135">
                  <c:v>198.76183587055101</c:v>
                </c:pt>
                <c:pt idx="136">
                  <c:v>199.06842140225001</c:v>
                </c:pt>
                <c:pt idx="137">
                  <c:v>199.45202437228201</c:v>
                </c:pt>
                <c:pt idx="138">
                  <c:v>200.25506219039201</c:v>
                </c:pt>
                <c:pt idx="139">
                  <c:v>201.38058318022399</c:v>
                </c:pt>
                <c:pt idx="140">
                  <c:v>200.749350718193</c:v>
                </c:pt>
                <c:pt idx="141">
                  <c:v>183.46586245922001</c:v>
                </c:pt>
                <c:pt idx="142">
                  <c:v>184.20661734941501</c:v>
                </c:pt>
                <c:pt idx="143">
                  <c:v>185.467605074358</c:v>
                </c:pt>
                <c:pt idx="144">
                  <c:v>185.97599892503601</c:v>
                </c:pt>
                <c:pt idx="145">
                  <c:v>186.97447007017399</c:v>
                </c:pt>
                <c:pt idx="146">
                  <c:v>187.12334954717201</c:v>
                </c:pt>
                <c:pt idx="147">
                  <c:v>186.66535709878099</c:v>
                </c:pt>
                <c:pt idx="148">
                  <c:v>186.13671726782999</c:v>
                </c:pt>
                <c:pt idx="149">
                  <c:v>186.49173645881399</c:v>
                </c:pt>
                <c:pt idx="150">
                  <c:v>186.999326114594</c:v>
                </c:pt>
                <c:pt idx="151">
                  <c:v>188.14006334659399</c:v>
                </c:pt>
                <c:pt idx="152">
                  <c:v>188.991657601116</c:v>
                </c:pt>
                <c:pt idx="153">
                  <c:v>188.84697059342599</c:v>
                </c:pt>
                <c:pt idx="154">
                  <c:v>187.32367772901</c:v>
                </c:pt>
                <c:pt idx="155">
                  <c:v>180.426947573131</c:v>
                </c:pt>
                <c:pt idx="156">
                  <c:v>178.683408940883</c:v>
                </c:pt>
                <c:pt idx="157">
                  <c:v>179.588796203024</c:v>
                </c:pt>
                <c:pt idx="158">
                  <c:v>179.38142001175299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403608"/>
        <c:axId val="389404000"/>
      </c:lineChart>
      <c:dateAx>
        <c:axId val="38940360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404000"/>
        <c:crosses val="autoZero"/>
        <c:auto val="1"/>
        <c:lblOffset val="100"/>
        <c:baseTimeUnit val="months"/>
        <c:majorUnit val="12"/>
      </c:dateAx>
      <c:valAx>
        <c:axId val="389404000"/>
        <c:scaling>
          <c:orientation val="minMax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403608"/>
        <c:crosses val="autoZero"/>
        <c:crossBetween val="between"/>
        <c:majorUnit val="25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CF5BE-C113-40D2-B784-51E484F722F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EB5E8-6555-4B0C-B80F-5EF176C04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0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15FDB-CBA0-4748-873C-3A5EB511F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6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93EC4-C956-44CF-BC29-243EAADF4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5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35E9C3-36D8-4DAD-9ABA-19ACF57DB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85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179CE0-34F9-48FE-96A5-736489F4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848D06-6721-4A0D-BBE8-53488671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DFC7B3-68FE-4AA7-B4D5-4FFAD47A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4FB66-887E-4998-9185-3AFD394D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5F18E6-559F-46D3-97A4-00314E859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58419F-4B35-4972-8877-BD7C9C881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905746-497E-4B4C-B4A3-2DA63A43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04FB76-A408-4638-A118-D4750792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3AA47C-8AA6-438E-950C-037B2D59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47D4C-BDEA-4646-89FF-161A8BB5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CC1E06-AF83-4944-9189-310302ADA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88CE10-9BE2-4BD7-9BA7-36456509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6EAFC8-0FDD-46AA-B7B4-CDDC79B4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B802F3-1726-4D34-8851-24982B94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902A57-F4E9-4E82-9A44-180905361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B836EC-77BE-49FC-AA19-720B89C2F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321C18-6184-4AE5-9A13-3603B880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20107E-F323-45C1-B420-E209539D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4F636E-5488-40C8-90CC-BCDCBB51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93EC4-C956-44CF-BC29-243EAADF4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5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35E9C3-36D8-4DAD-9ABA-19ACF57DB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85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179CE0-34F9-48FE-96A5-736489F4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848D06-6721-4A0D-BBE8-53488671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DFC7B3-68FE-4AA7-B4D5-4FFAD47A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3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87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764" y="244101"/>
            <a:ext cx="979394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7" y="1761565"/>
            <a:ext cx="11676528" cy="4415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85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E406B-A8E5-4942-8B51-94AAD1A4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3236C5-1642-437A-9CE5-0F565AE5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F10B43-EE96-4855-9CA0-B0435AFE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EDF2E8-4152-41AC-8C1B-DF97FCA5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F89696-73EE-400A-B57B-7A592B2F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49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DA8E-3514-451E-ABC5-E1F57EB9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3C642E-7654-4D52-971B-50AC3B8C8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EB7C38-3A90-4ADC-ABAD-67A4B36C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73A53-33F8-4669-BA23-B116934B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265278-52E5-424A-8B03-4606D402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208065-C3C4-4978-8D86-76917A99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48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A2D15-AE9B-4D2F-9A7E-FA420D54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B4953D-C5E9-46A1-8D2A-E90745C6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A2BD21-533F-4EDB-B91D-CFD46E49B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635FE3-35DB-4695-B60F-93C7C6F6D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C8BA034-6ABB-42DA-B85F-B7DFB5F7D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2A447E-EB18-4CBA-BE23-2E56B95F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9A4226-19FE-4B87-A6F3-FE06CEBE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D030DC-1A62-4F20-B21D-2F22692D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19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825F0-F067-4CD1-8D4D-99E1D051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FDDE37-54A7-451F-8476-C679009D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D3497C-30F8-4402-A11C-ADC7E011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759311B-4A7E-43AF-BAF8-08BEB006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0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61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AE109A-3B89-4AAA-A6FD-97964907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1CD295-1FDE-48FB-9E5C-BE272CF9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12998F-06A0-4A04-86A1-376141C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77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7B784-0078-4990-B50F-450A6EED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A00296-5EAD-4A9D-800A-CBF6CFD8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4B703B-F8FE-437A-AFA0-E18909F61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4948F4-8C88-48C0-B5B9-0601053C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2A0299-28CA-47DF-AB3A-1D98847D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014D9C-D83A-4626-A57A-CE58164E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50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4FB66-887E-4998-9185-3AFD394D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5F18E6-559F-46D3-97A4-00314E859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58419F-4B35-4972-8877-BD7C9C881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905746-497E-4B4C-B4A3-2DA63A43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04FB76-A408-4638-A118-D4750792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3AA47C-8AA6-438E-950C-037B2D59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17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47D4C-BDEA-4646-89FF-161A8BB5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CC1E06-AF83-4944-9189-310302ADA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88CE10-9BE2-4BD7-9BA7-36456509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6EAFC8-0FDD-46AA-B7B4-CDDC79B4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B802F3-1726-4D34-8851-24982B94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06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902A57-F4E9-4E82-9A44-180905361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B836EC-77BE-49FC-AA19-720B89C2F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321C18-6184-4AE5-9A13-3603B880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20107E-F323-45C1-B420-E209539D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4F636E-5488-40C8-90CC-BCDCBB51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21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93EC4-C956-44CF-BC29-243EAADF4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5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35E9C3-36D8-4DAD-9ABA-19ACF57DB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85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179CE0-34F9-48FE-96A5-736489F4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848D06-6721-4A0D-BBE8-53488671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DFC7B3-68FE-4AA7-B4D5-4FFAD47A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75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4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764" y="244101"/>
            <a:ext cx="979394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7" y="1761565"/>
            <a:ext cx="11676528" cy="4415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96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E406B-A8E5-4942-8B51-94AAD1A4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3236C5-1642-437A-9CE5-0F565AE5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F10B43-EE96-4855-9CA0-B0435AFE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EDF2E8-4152-41AC-8C1B-DF97FCA5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F89696-73EE-400A-B57B-7A592B2F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07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DA8E-3514-451E-ABC5-E1F57EB9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3C642E-7654-4D52-971B-50AC3B8C8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EB7C38-3A90-4ADC-ABAD-67A4B36C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73A53-33F8-4669-BA23-B116934B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265278-52E5-424A-8B03-4606D402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208065-C3C4-4978-8D86-76917A99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5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6E580-EEAD-4B37-B987-A0836359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764" y="244101"/>
            <a:ext cx="979394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A2612A-1C7C-41B2-9AAE-DA0F37B04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7" y="1761565"/>
            <a:ext cx="11676528" cy="4415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603FB-4E97-44DC-B7C1-52DB8C5C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B7DBA4-D143-406C-9D0F-87356A78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C5111B-487B-42B1-8D29-0D980E57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54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A2D15-AE9B-4D2F-9A7E-FA420D54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B4953D-C5E9-46A1-8D2A-E90745C6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A2BD21-533F-4EDB-B91D-CFD46E49B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635FE3-35DB-4695-B60F-93C7C6F6D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C8BA034-6ABB-42DA-B85F-B7DFB5F7D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2A447E-EB18-4CBA-BE23-2E56B95F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9A4226-19FE-4B87-A6F3-FE06CEBE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D030DC-1A62-4F20-B21D-2F22692D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32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825F0-F067-4CD1-8D4D-99E1D051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FDDE37-54A7-451F-8476-C679009D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D3497C-30F8-4402-A11C-ADC7E011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759311B-4A7E-43AF-BAF8-08BEB006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55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AE109A-3B89-4AAA-A6FD-97964907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1CD295-1FDE-48FB-9E5C-BE272CF9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12998F-06A0-4A04-86A1-376141C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33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7B784-0078-4990-B50F-450A6EED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A00296-5EAD-4A9D-800A-CBF6CFD8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4B703B-F8FE-437A-AFA0-E18909F61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4948F4-8C88-48C0-B5B9-0601053C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2A0299-28CA-47DF-AB3A-1D98847D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014D9C-D83A-4626-A57A-CE58164E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2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4FB66-887E-4998-9185-3AFD394D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5F18E6-559F-46D3-97A4-00314E859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58419F-4B35-4972-8877-BD7C9C881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905746-497E-4B4C-B4A3-2DA63A43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04FB76-A408-4638-A118-D4750792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3AA47C-8AA6-438E-950C-037B2D59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44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47D4C-BDEA-4646-89FF-161A8BB5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CC1E06-AF83-4944-9189-310302ADA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88CE10-9BE2-4BD7-9BA7-36456509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6EAFC8-0FDD-46AA-B7B4-CDDC79B4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B802F3-1726-4D34-8851-24982B94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3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902A57-F4E9-4E82-9A44-180905361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B836EC-77BE-49FC-AA19-720B89C2F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321C18-6184-4AE5-9A13-3603B880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20107E-F323-45C1-B420-E209539D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4F636E-5488-40C8-90CC-BCDCBB51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9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E406B-A8E5-4942-8B51-94AAD1A4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3236C5-1642-437A-9CE5-0F565AE5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F10B43-EE96-4855-9CA0-B0435AFE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EDF2E8-4152-41AC-8C1B-DF97FCA5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F89696-73EE-400A-B57B-7A592B2F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DA8E-3514-451E-ABC5-E1F57EB9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3C642E-7654-4D52-971B-50AC3B8C8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EB7C38-3A90-4ADC-ABAD-67A4B36C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73A53-33F8-4669-BA23-B116934B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265278-52E5-424A-8B03-4606D402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208065-C3C4-4978-8D86-76917A99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2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A2D15-AE9B-4D2F-9A7E-FA420D54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B4953D-C5E9-46A1-8D2A-E90745C6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A2BD21-533F-4EDB-B91D-CFD46E49B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635FE3-35DB-4695-B60F-93C7C6F6D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C8BA034-6ABB-42DA-B85F-B7DFB5F7D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2A447E-EB18-4CBA-BE23-2E56B95F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9A4226-19FE-4B87-A6F3-FE06CEBE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D030DC-1A62-4F20-B21D-2F22692D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1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825F0-F067-4CD1-8D4D-99E1D051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FDDE37-54A7-451F-8476-C679009D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D3497C-30F8-4402-A11C-ADC7E011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759311B-4A7E-43AF-BAF8-08BEB006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AE109A-3B89-4AAA-A6FD-97964907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1CD295-1FDE-48FB-9E5C-BE272CF9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12998F-06A0-4A04-86A1-376141C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7B784-0078-4990-B50F-450A6EED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A00296-5EAD-4A9D-800A-CBF6CFD8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4B703B-F8FE-437A-AFA0-E18909F61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4948F4-8C88-48C0-B5B9-0601053C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2A0299-28CA-47DF-AB3A-1D98847D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014D9C-D83A-4626-A57A-CE58164E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6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CF27FF-99E2-4B7D-9BA7-02E0B4CD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764" y="244101"/>
            <a:ext cx="9793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ED13BF-8FEA-4E8E-BCDA-C5BEAC185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177" y="1761565"/>
            <a:ext cx="11676528" cy="441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A7982B-EEFE-4A9B-B2B8-9E75D7A43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A21A31-A1DF-485A-9315-EB216F87C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6EFC5-AACF-4A0C-903D-E166652AA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3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CF27FF-99E2-4B7D-9BA7-02E0B4CD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8" y="919395"/>
            <a:ext cx="116675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ED13BF-8FEA-4E8E-BCDA-C5BEAC185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177" y="2608729"/>
            <a:ext cx="11676528" cy="356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A7982B-EEFE-4A9B-B2B8-9E75D7A43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A21A31-A1DF-485A-9315-EB216F87C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6EFC5-AACF-4A0C-903D-E166652AA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CF27FF-99E2-4B7D-9BA7-02E0B4CD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8" y="919395"/>
            <a:ext cx="116675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ED13BF-8FEA-4E8E-BCDA-C5BEAC185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178" y="2437607"/>
            <a:ext cx="11676528" cy="356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A7982B-EEFE-4A9B-B2B8-9E75D7A43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43A5-63C3-4F3C-BA50-F3A92497A57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A21A31-A1DF-485A-9315-EB216F87C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6EFC5-AACF-4A0C-903D-E166652AA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DE97-4CBF-47F8-8B6E-7B7ADB89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1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4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image" Target="../media/image7.emf"/><Relationship Id="rId4" Type="http://schemas.openxmlformats.org/officeDocument/2006/relationships/tags" Target="../tags/tag5.xml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chart" Target="../charts/char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8456" y="2829771"/>
            <a:ext cx="1031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Alternative Capital Mechanisms and Implications for the Insurance/Reinsurance Marketplace and for Dispute Resolution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332017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Cat Bond Trigger Types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2069578"/>
            <a:ext cx="5254831" cy="4293877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6270172" y="2292455"/>
            <a:ext cx="4344159" cy="3699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82A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 Light" panose="020F0302020204030204" pitchFamily="34" charset="0"/>
              <a:buChar char="–"/>
              <a:defRPr sz="24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 </a:t>
            </a: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6AB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indemnity</a:t>
            </a: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transaction is based on the sponsor’s losses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 </a:t>
            </a: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industry index</a:t>
            </a: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transaction is based on an industry-wide index of losses (</a:t>
            </a:r>
            <a:r>
              <a:rPr kumimoji="0" lang="en-US" altLang="en-US" sz="33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i.e.</a:t>
            </a: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Property Claim Services or “PCS” in the United States)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36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pure parametric </a:t>
            </a: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trigger is based on the reported physical event (</a:t>
            </a:r>
            <a:r>
              <a:rPr kumimoji="0" lang="en-US" altLang="en-US" sz="33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i.e.</a:t>
            </a: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magnitude of earthquake or wind speed of hurricane)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parametric index </a:t>
            </a: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a more refined version of the pure parametric trigger  -- using more complicated formulas and more detailed measuring locations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a </a:t>
            </a: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9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modeled loss </a:t>
            </a:r>
            <a:r>
              <a:rPr kumimoji="0" lang="en-US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transaction, losses are determined by inserting physical parameters into an escrow model which then calculates the loss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2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2021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How Insurance Linked Securities (ILS) Fit In:</a:t>
            </a:r>
            <a:b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Motivation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96787" y="2002240"/>
            <a:ext cx="6896595" cy="42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272634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0202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ILW Disputes (1)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199" y="2589339"/>
            <a:ext cx="10313719" cy="375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82A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 Light" panose="020F0302020204030204" pitchFamily="34" charset="0"/>
              <a:buChar char="–"/>
              <a:defRPr sz="20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 Trigger: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62833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“For each Loss Occurrence this Contract shall only pay in the event that the insurance and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reinsurance industry, as a whole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has actually incurred or is estimated to have incurred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gross insured losses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arising from a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Windstorm, during the Period of this Contract occurring within the Territorial Scope, as defined herein, as determined and reported in the applicable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Catastrophe Bulletin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the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Reporting Agency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. . Is equal to [or] greater than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USD 20,000,000,000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9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474517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D0202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ILW Disputes (2)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434955"/>
            <a:ext cx="9981210" cy="3490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82A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 Light" panose="020F0302020204030204" pitchFamily="34" charset="0"/>
              <a:buChar char="–"/>
              <a:defRPr sz="20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Named Windstorm: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“Named Windstorm” is defined to include a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hurricane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“all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ensuing losses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including but not limited to . . .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damage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 . . in connection with” such hurricane.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9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355775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0202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ILW Disputes (3)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1268" y="2292453"/>
            <a:ext cx="10117776" cy="3977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82A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 Light" panose="020F0302020204030204" pitchFamily="34" charset="0"/>
              <a:buChar char="–"/>
              <a:defRPr sz="20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“Cat Bulletin”:</a:t>
            </a:r>
          </a:p>
          <a:p>
            <a:pPr marL="96678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“Catastrophe Bulletin” is defined as “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catastrophe bulletin originated and disseminated by the Reporting Agency [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] which identifies and assigns a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a catastrophic event and/or gives preliminary  or, subsequently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resurvey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estimates of incurred property losses arising from a catastrophic event.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5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42702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D0202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ILW Disputes (4)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199" y="2387458"/>
            <a:ext cx="9933709" cy="3526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82A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 Light" panose="020F0302020204030204" pitchFamily="34" charset="0"/>
              <a:buChar char="–"/>
              <a:defRPr sz="20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 “Event”:</a:t>
            </a:r>
          </a:p>
          <a:p>
            <a:pPr marL="914400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Hurricane Harvey made landfall as a Category 5 hurricane on August 26, 2017.  NOAA.  </a:t>
            </a:r>
          </a:p>
          <a:p>
            <a:pPr marL="914400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 the next four days, the storm dropped “historic amounts of rainfall of more than 60 inches over southeastern Texas.” 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  <a:p>
            <a:pPr marL="914400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rain “caused catastrophic flooding”, causing “water damage”, and rendering Harvey the “second-most costly hurricane in U.S. history”. 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4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486396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D0202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ILW Disputes (5)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446834"/>
            <a:ext cx="11038114" cy="363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82A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 Light" panose="020F0302020204030204" pitchFamily="34" charset="0"/>
              <a:buChar char="–"/>
              <a:defRPr sz="20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PCS Action No. 1: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November 20, 2017, PCS issued a bulletin titled “Catastrophe Serial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No. 1743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Re-Survey Estimate Of Insured Property Damage”, which estimated industry losses associated with Harvey --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including losses incurred within the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NFIP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-- in the approximate amount of $15.9 billion.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7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8923" y="1332011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D0202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ILW Disputes (6)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922" y="2292449"/>
            <a:ext cx="10824511" cy="3680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82A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 Light" panose="020F0302020204030204" pitchFamily="34" charset="0"/>
              <a:buChar char="–"/>
              <a:defRPr sz="20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PCS Action No. 2:</a:t>
            </a:r>
          </a:p>
          <a:p>
            <a:pPr marL="796925" marR="0" lvl="0" indent="-339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December 13, 2017, PCS issued a bulletin titled “Event Serial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No. 1743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Preliminary Estimate Of Insured Losses”, which estimated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NFIP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losses arising from Harvey at approximately $4.6 billion. </a:t>
            </a:r>
          </a:p>
          <a:p>
            <a:pPr marL="796925" marR="0" lvl="0" indent="-339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Both of these bulletins reported damage estimates for Catastrophe Serial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No. 1743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 the serial number PCS assigned to a single Named Windstorm event:  Hurricane Harvey.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6669" y="2525682"/>
            <a:ext cx="8229600" cy="2533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82A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 Light" panose="020F0302020204030204" pitchFamily="34" charset="0"/>
              <a:buChar char="–"/>
              <a:defRPr sz="20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Parties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American Family: Issuer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Mariah Re: Reinsurer/SPV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PCS: Responsible for Storm Estimates and Locations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AIR: Calculation Agent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6669" y="1891144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Mariah Re</a:t>
            </a:r>
            <a:b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00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2642" y="1784166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Mariah Re</a:t>
            </a:r>
            <a:r>
              <a:rPr kumimoji="0" lang="en-GB" sz="4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4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4075" y="2595748"/>
            <a:ext cx="10669982" cy="343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82A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 Light" panose="020F0302020204030204" pitchFamily="34" charset="0"/>
              <a:buChar char="–"/>
              <a:defRPr sz="20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publicly reported arbitration: </a:t>
            </a:r>
            <a:r>
              <a:rPr kumimoji="0" lang="en-US" alt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Nelson Re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914400" marR="0" lvl="2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Issue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whether contacts not included in modelling were covered under the reinsurance agreement.</a:t>
            </a:r>
          </a:p>
          <a:p>
            <a:pPr marL="914400" marR="0" lvl="2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Ultimately withdrawn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Despite grandiose extrapolations, there has been only one public Cat Bond Litigation: </a:t>
            </a:r>
            <a:r>
              <a:rPr kumimoji="0" lang="en-US" alt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Mariah Re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altLang="en-US" sz="2000" b="0" i="0" u="sng" strike="noStrike" kern="1200" cap="none" spc="0" normalizeH="0" baseline="0" noProof="0" dirty="0" smtClean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Calibri Light" panose="020F0302020204030204" pitchFamily="34" charset="0"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7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3002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0D703-BA76-4436-9AE7-FA414C046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economics of the P&amp;C reinsurance business are changing</a:t>
            </a:r>
          </a:p>
          <a:p>
            <a:r>
              <a:rPr lang="en-US" dirty="0" smtClean="0"/>
              <a:t>New sources of capital and new methods of risk transfer drive market changes</a:t>
            </a:r>
          </a:p>
          <a:p>
            <a:r>
              <a:rPr lang="en-US" dirty="0" smtClean="0"/>
              <a:t>Non-traditional players such as hedge funds and pension funds are getting </a:t>
            </a:r>
            <a:r>
              <a:rPr lang="en-US" dirty="0" smtClean="0"/>
              <a:t>into the </a:t>
            </a:r>
            <a:r>
              <a:rPr lang="en-US" dirty="0" smtClean="0"/>
              <a:t>game </a:t>
            </a:r>
          </a:p>
          <a:p>
            <a:r>
              <a:rPr lang="en-US" dirty="0" smtClean="0"/>
              <a:t>This is despite record setting industry CAT losses in 2017 &amp; 2018</a:t>
            </a:r>
          </a:p>
          <a:p>
            <a:r>
              <a:rPr lang="en-US" dirty="0" smtClean="0"/>
              <a:t>Traditional contractual terms (including trigger, scope of coverage) are different in this space thereby impacting the ground for potential disputes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0290B7D-D23A-43EC-BA06-F7DC18BB5E46}"/>
              </a:ext>
            </a:extLst>
          </p:cNvPr>
          <p:cNvSpPr txBox="1">
            <a:spLocks/>
          </p:cNvSpPr>
          <p:nvPr/>
        </p:nvSpPr>
        <p:spPr>
          <a:xfrm>
            <a:off x="2371164" y="396501"/>
            <a:ext cx="9793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Alternative capital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2516" y="1460665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Mariah Re</a:t>
            </a: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27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Nature of Dispute:  Cat 42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2516" y="2679865"/>
            <a:ext cx="10439032" cy="357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82A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 Light" panose="020F0302020204030204" pitchFamily="34" charset="0"/>
              <a:buChar char="–"/>
              <a:defRPr sz="20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Severe storm in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midwest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southeast.</a:t>
            </a:r>
          </a:p>
          <a:p>
            <a:pPr marL="45720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Storm hit metro and non-metro areas of Kansas.</a:t>
            </a:r>
          </a:p>
          <a:p>
            <a:pPr marL="45720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 calculated loss as 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“metro” event 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Kansas -- higher value.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 the subject contracts, if any damage occurred in a metro county, a metro payment factor would be used.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Catastrophe Bulletin (April 5, 2011):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specific Kansas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counties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identified.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Subsequent Catastrophe Bulletins: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specific Kansas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counties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identified.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7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551729"/>
            <a:ext cx="10448054" cy="763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Mariah Re</a:t>
            </a: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27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Nature of Dispute: Cat 42 (continued)</a:t>
            </a: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0367" y="2542256"/>
            <a:ext cx="10448054" cy="3478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82A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 Light" panose="020F0302020204030204" pitchFamily="34" charset="0"/>
              <a:buChar char="–"/>
              <a:defRPr sz="20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-3397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2, 2011: Final Estimate of property damage issued (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“Final Development Date”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457200" marR="0" lvl="1" indent="-3397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3, 2011: PCS Revised April 5, 2011 Bulletin, and identified metro Kansas counties.</a:t>
            </a:r>
          </a:p>
          <a:p>
            <a:pPr marL="457200" marR="0" lvl="1" indent="-3397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23, 2011: final event report issued (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“Event Report”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Cat 42 was characterized as a 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“metro” event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Kansas -- 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triggered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payment obligations.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8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5301" y="1599206"/>
            <a:ext cx="10428745" cy="943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Mariah Re Arguments (1):</a:t>
            </a:r>
            <a:b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5301" y="1904006"/>
            <a:ext cx="10428745" cy="42949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82A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 Light" panose="020F0302020204030204" pitchFamily="34" charset="0"/>
              <a:buChar char="–"/>
              <a:defRPr sz="20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PCS was </a:t>
            </a:r>
            <a:r>
              <a:rPr kumimoji="0" lang="en-US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allowed to issue a </a:t>
            </a:r>
            <a:r>
              <a:rPr kumimoji="0" lang="en-US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revised bulletin 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 the </a:t>
            </a:r>
            <a:r>
              <a:rPr kumimoji="0" lang="en-US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 Development Date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-- not even one day later.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was inconsistent with “current business practices,” “general methodology” for estimating losses and record-keeping practices -- as adumbrated in PCS’ agreement with Mariah. </a:t>
            </a:r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 </a:t>
            </a:r>
            <a:r>
              <a:rPr kumimoji="0" lang="en-US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Revised</a:t>
            </a:r>
            <a:r>
              <a:rPr kumimoji="0" lang="en-US" altLang="en-US" sz="2200" b="1" i="1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bulletin 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wasn’t a “true” catastrophe bulletin.</a:t>
            </a:r>
          </a:p>
          <a:p>
            <a:pPr marL="1031875" marR="0" lvl="2" indent="-2873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Catastrophe bulletin defined as a bulletin that “identifies and assigns a catastrophe number” and/or “gives preliminary or . . . Resurvey estimates of insured property losses.”</a:t>
            </a:r>
          </a:p>
          <a:p>
            <a:pPr marL="1031875" marR="0" lvl="2" indent="-2873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The revised bulletin did neither.</a:t>
            </a:r>
          </a:p>
          <a:p>
            <a:pPr marL="233363" marR="0" lvl="1" indent="-2333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706086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Mariah Re Arguments (2):</a:t>
            </a:r>
            <a:b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1377" y="2544286"/>
            <a:ext cx="10406420" cy="3025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82A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 Light" panose="020F0302020204030204" pitchFamily="34" charset="0"/>
              <a:buChar char="–"/>
              <a:defRPr sz="20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Due to the demonstrable misconduct of AIR and PCS, American Family was prohibited from withdrawing from the trust account.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American Family was unjustly enriched.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3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1687283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Mariah Re Decision / Takeaways</a:t>
            </a:r>
            <a:b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6567" y="2449247"/>
            <a:ext cx="10549984" cy="321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82A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 Light" panose="020F0302020204030204" pitchFamily="34" charset="0"/>
              <a:buChar char="–"/>
              <a:defRPr sz="20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PCS/Air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behaved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properly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there was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“unjust enrichment”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withdrawal of funds.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broad discretion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afforded to PCS and AIR in the parties’ contracts was determinative.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was a mistake to require PCS to identify affected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counties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-- the trigger turned on a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contingency not essential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PCS’ general function.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6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755569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Disputes Implicating Capital Markets Products</a:t>
            </a:r>
            <a:b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517569"/>
            <a:ext cx="10895610" cy="342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82A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 Light" panose="020F0302020204030204" pitchFamily="34" charset="0"/>
              <a:buChar char="–"/>
              <a:defRPr sz="20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disputes more likely under these contracts or traditional reinsurance contracts?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Are they more amenable to fair adjudication in litigation or arbitration?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disputes under these contracts likely to proliferate in the future?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A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should the arbitration community know about preparing for and adjudicating such disputes?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4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87055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290B7D-D23A-43EC-BA06-F7DC18BB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capital </a:t>
            </a:r>
            <a:r>
              <a:rPr lang="en-US" dirty="0" smtClean="0"/>
              <a:t>growth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8351" y="1898835"/>
            <a:ext cx="3553907" cy="308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471" y="2335577"/>
            <a:ext cx="6780519" cy="3147951"/>
          </a:xfrm>
          <a:prstGeom prst="rect">
            <a:avLst/>
          </a:prstGeom>
        </p:spPr>
      </p:pic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 flipV="1">
            <a:off x="7316758" y="2213257"/>
            <a:ext cx="2005070" cy="549508"/>
          </a:xfrm>
          <a:prstGeom prst="line">
            <a:avLst/>
          </a:prstGeom>
          <a:ln w="9525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>
            <a:off x="7316758" y="4472850"/>
            <a:ext cx="2005070" cy="374574"/>
          </a:xfrm>
          <a:prstGeom prst="line">
            <a:avLst/>
          </a:prstGeom>
          <a:ln w="9525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6471" y="145731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capital has grown to ~USD 90bn</a:t>
            </a:r>
            <a:r>
              <a:rPr lang="en-GB" sz="16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is dominated by a few players (top 10 players have a share &gt; 80%). </a:t>
            </a:r>
          </a:p>
        </p:txBody>
      </p:sp>
    </p:spTree>
    <p:extLst>
      <p:ext uri="{BB962C8B-B14F-4D97-AF65-F5344CB8AC3E}">
        <p14:creationId xmlns:p14="http://schemas.microsoft.com/office/powerpoint/2010/main" val="21726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3613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6B1FB-EAA2-48F4-B543-B475EC36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Capital Returns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6471" y="165561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Returns, however, have recently not been as attractive</a:t>
            </a:r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474434"/>
              </p:ext>
            </p:extLst>
          </p:nvPr>
        </p:nvGraphicFramePr>
        <p:xfrm>
          <a:off x="1847562" y="2085397"/>
          <a:ext cx="8562975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538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5738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290B7D-D23A-43EC-BA06-F7DC18BB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capital </a:t>
            </a:r>
            <a:r>
              <a:rPr lang="en-US" dirty="0" smtClean="0"/>
              <a:t>product types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0676" y="1341064"/>
            <a:ext cx="540862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 Bonds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catastrophe bond is a security that transfers specific (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re)insurance related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from a sponsor to the capital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traded like any other capital market instrument; the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 receives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payments but is liable to lose some or all of its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investment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case the bond is triggered by an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</a:t>
            </a:r>
          </a:p>
          <a:p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Warranties (ILW)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warranty contracts can be constructed as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reinsurance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derivative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protection against the occurrence of a specified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insured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losses in a defined region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5651" y="1340691"/>
            <a:ext cx="540862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Sidecars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Sidecars are limited purpose reinsurance vehicles with a finite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lifespan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investors to participate directly in specific, selected parts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(re)insurance business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typically in the form of a quota share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Collateralized Reinsurance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Collateralized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Reinsurance is developed in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cat bonds as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mechanism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facilitate risk-transfer from insurance markets to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markets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distinct from cat bonds because there is no tradable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facilitate the risk-transfer process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5680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013A9C-9638-43E7-953D-7D37CA1B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ILS </a:t>
            </a:r>
            <a:r>
              <a:rPr lang="en-US" smtClean="0"/>
              <a:t>Reinsurance schematic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t="3036" b="13808"/>
          <a:stretch/>
        </p:blipFill>
        <p:spPr>
          <a:xfrm>
            <a:off x="1623231" y="1916263"/>
            <a:ext cx="6647761" cy="423804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52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1091269"/>
            <a:ext cx="8523809" cy="54285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2426" y="2806595"/>
            <a:ext cx="11676528" cy="3285448"/>
          </a:xfrm>
        </p:spPr>
        <p:txBody>
          <a:bodyPr>
            <a:normAutofit/>
          </a:bodyPr>
          <a:lstStyle/>
          <a:p>
            <a:pPr marL="457200" indent="-396875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altLang="en-US" sz="1900" dirty="0"/>
              <a:t>“Insurance-linked securities (ILS) are products of the rapid development of financial innovation and the process of </a:t>
            </a:r>
            <a:r>
              <a:rPr lang="en-US" altLang="en-US" sz="1900" b="1" dirty="0"/>
              <a:t>convergence</a:t>
            </a:r>
            <a:r>
              <a:rPr lang="en-US" altLang="en-US" sz="1900" dirty="0"/>
              <a:t> between the insurance industry and the capital markets.”  </a:t>
            </a:r>
            <a:r>
              <a:rPr lang="en-US" altLang="en-US" sz="1900" dirty="0" smtClean="0"/>
              <a:t>NAIC.</a:t>
            </a:r>
            <a:endParaRPr lang="en-US" altLang="en-US" sz="1900" dirty="0"/>
          </a:p>
          <a:p>
            <a:pPr marL="457200" indent="-396875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altLang="en-US" sz="1900" dirty="0"/>
              <a:t>“Insurance-linked securities are broadly defined as financial instruments whose values are driven by insurance loss events. Those </a:t>
            </a:r>
            <a:r>
              <a:rPr lang="en-US" altLang="en-US" sz="1900" b="1" dirty="0" smtClean="0"/>
              <a:t>instruments </a:t>
            </a:r>
            <a:r>
              <a:rPr lang="en-US" altLang="en-US" sz="1900" b="1" dirty="0"/>
              <a:t>that are linked to property losses </a:t>
            </a:r>
            <a:r>
              <a:rPr lang="en-US" altLang="en-US" sz="1900" dirty="0"/>
              <a:t>due to natural catastrophes represent a unique asset class, the return from which is </a:t>
            </a:r>
            <a:r>
              <a:rPr lang="en-US" altLang="en-US" sz="1900" b="1" dirty="0"/>
              <a:t>uncorrelated</a:t>
            </a:r>
            <a:r>
              <a:rPr lang="en-US" altLang="en-US" sz="1900" dirty="0"/>
              <a:t> with that of the general financial markets.”  </a:t>
            </a:r>
            <a:r>
              <a:rPr lang="en-US" altLang="en-US" sz="1900" dirty="0" smtClean="0"/>
              <a:t>Wikipedia.</a:t>
            </a:r>
            <a:endParaRPr lang="en-US" altLang="en-US" sz="1900" dirty="0"/>
          </a:p>
          <a:p>
            <a:pPr marL="457200" indent="-396875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altLang="en-US" sz="1900" dirty="0"/>
              <a:t>“Insurance Linked Securities transfer a specified set of risks (insurance risks) from a sponsor to investors. ILS have payouts linked to insurance losses and it is an effective way for investors to </a:t>
            </a:r>
            <a:r>
              <a:rPr lang="en-US" altLang="en-US" sz="1900" b="1" dirty="0"/>
              <a:t>diversify</a:t>
            </a:r>
            <a:r>
              <a:rPr lang="en-US" altLang="en-US" sz="1900" dirty="0"/>
              <a:t> their portfolio </a:t>
            </a:r>
            <a:r>
              <a:rPr lang="en-US" altLang="en-US" sz="1900" dirty="0" smtClean="0"/>
              <a:t>. . .”  NASDAQ.</a:t>
            </a:r>
            <a:endParaRPr lang="en-US" altLang="en-US" sz="1900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0839" y="1846157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ILS Definition</a:t>
            </a: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9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7829" y="1249389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0202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Product Basics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Typical Cat Bond Structure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D0202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733"/>
          <a:stretch/>
        </p:blipFill>
        <p:spPr>
          <a:xfrm>
            <a:off x="3864775" y="4838938"/>
            <a:ext cx="4139194" cy="1526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00" y="2043285"/>
            <a:ext cx="9533070" cy="29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09" y="948758"/>
            <a:ext cx="8523809" cy="54285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36177" y="2010098"/>
            <a:ext cx="10764983" cy="2550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82A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 Light" panose="020F0302020204030204" pitchFamily="34" charset="0"/>
              <a:buChar char="–"/>
              <a:defRPr sz="20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2A4D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Industry Loss Warranties (ILWs) are reinsurance contracts whose pay-outs are linked to a predetermined 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market-wide trigger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Historically, they allowed the buyer to receive reinsurance accounting treatment, because they included a 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trigger 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tied to the 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insured losses 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the protection 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buyer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developing trend has been to structure derivatives that 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eliminate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trigger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These catastrophe derivatives can be used by hedge funds, money managers and other investors to gain exposure to, or hedge, natural catastrophe risks.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82A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07" y="1271462"/>
            <a:ext cx="8358340" cy="963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819" y="4687199"/>
            <a:ext cx="4773582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a1a096b-5e2b-4fbf-8ef8-ac68d24dab5d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kEtY88RY.zFi9Mxgy0z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glVeitS1asMcg4Di79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kEtY88RY.zFi9Mxgy0z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EiKdb1i0GjLjNE2Ok6G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TbRT0PoUeQo8vsS13Q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9ABzMCSoiDg9NntW4vB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053B7222E25B4EB351C23CCF10AC41" ma:contentTypeVersion="8" ma:contentTypeDescription="Create a new document." ma:contentTypeScope="" ma:versionID="ce35c1222c719eca24fff874d4cd7894">
  <xsd:schema xmlns:xsd="http://www.w3.org/2001/XMLSchema" xmlns:xs="http://www.w3.org/2001/XMLSchema" xmlns:p="http://schemas.microsoft.com/office/2006/metadata/properties" xmlns:ns2="cd8117dd-c9c9-4676-9cc2-cbee34e5f7a0" xmlns:ns3="5050ce75-aed8-457a-af48-2dcb752a2620" targetNamespace="http://schemas.microsoft.com/office/2006/metadata/properties" ma:root="true" ma:fieldsID="bbbc3b1abacdab29d5f376420f68c65a" ns2:_="" ns3:_="">
    <xsd:import namespace="cd8117dd-c9c9-4676-9cc2-cbee34e5f7a0"/>
    <xsd:import namespace="5050ce75-aed8-457a-af48-2dcb752a26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117dd-c9c9-4676-9cc2-cbee34e5f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0ce75-aed8-457a-af48-2dcb752a26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Application xmlns="http://www.sap.com/cof/powerpoint/application">
  <Version>2</Version>
  <Revision>2.4.1.65132</Revision>
</Application>
</file>

<file path=customXml/item5.xml><?xml version="1.0" encoding="utf-8"?>
<Application xmlns="http://www.sap.com/cof/ao/powerpoint/application">
  <com.sap.ip.bi.pioneer>
    <Version>4</Version>
    <AAO_Revision>2.4.1.65132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122D03ED-D76B-459E-B57B-DE5A78CFB502}">
  <ds:schemaRefs>
    <ds:schemaRef ds:uri="http://schemas.microsoft.com/office/2006/documentManagement/types"/>
    <ds:schemaRef ds:uri="http://purl.org/dc/elements/1.1/"/>
    <ds:schemaRef ds:uri="cd8117dd-c9c9-4676-9cc2-cbee34e5f7a0"/>
    <ds:schemaRef ds:uri="http://www.w3.org/XML/1998/namespace"/>
    <ds:schemaRef ds:uri="http://purl.org/dc/dcmitype/"/>
    <ds:schemaRef ds:uri="5050ce75-aed8-457a-af48-2dcb752a2620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4189107-1BEA-49CD-808A-29EA503E000E}"/>
</file>

<file path=customXml/itemProps3.xml><?xml version="1.0" encoding="utf-8"?>
<ds:datastoreItem xmlns:ds="http://schemas.openxmlformats.org/officeDocument/2006/customXml" ds:itemID="{AA022A2B-C334-4723-AB25-EB76CA073E7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6E615C7-0F76-4D77-B37A-17275F997795}">
  <ds:schemaRefs>
    <ds:schemaRef ds:uri="http://www.sap.com/cof/powerpoint/application"/>
  </ds:schemaRefs>
</ds:datastoreItem>
</file>

<file path=customXml/itemProps5.xml><?xml version="1.0" encoding="utf-8"?>
<ds:datastoreItem xmlns:ds="http://schemas.openxmlformats.org/officeDocument/2006/customXml" ds:itemID="{2998CE44-C42D-4CF3-98E0-845B949014CB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1499</Words>
  <Application>Microsoft Office PowerPoint</Application>
  <PresentationFormat>Widescreen</PresentationFormat>
  <Paragraphs>106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Wingdings</vt:lpstr>
      <vt:lpstr>Office Theme</vt:lpstr>
      <vt:lpstr>1_Office Theme</vt:lpstr>
      <vt:lpstr>2_Office Theme</vt:lpstr>
      <vt:lpstr>think-cell Slide</vt:lpstr>
      <vt:lpstr>PowerPoint Presentation</vt:lpstr>
      <vt:lpstr>PowerPoint Presentation</vt:lpstr>
      <vt:lpstr>Alternative capital growth</vt:lpstr>
      <vt:lpstr>Alternative Capital Returns</vt:lpstr>
      <vt:lpstr>Alternative capital product types</vt:lpstr>
      <vt:lpstr>ILS Reinsurance schematic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Press (MCI Washington)</dc:creator>
  <cp:lastModifiedBy>Brian Jones</cp:lastModifiedBy>
  <cp:revision>41</cp:revision>
  <dcterms:created xsi:type="dcterms:W3CDTF">2019-02-26T14:51:24Z</dcterms:created>
  <dcterms:modified xsi:type="dcterms:W3CDTF">2019-04-22T15:13:35Z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0x010100D1053B7222E25B4EB351C23CCF10AC41</vt:lpwstr>
  </property>
</Properties>
</file>