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Override1.xml" ContentType="application/vnd.openxmlformats-officedocument.themeOverride+xml"/>
  <Override PartName="/ppt/tags/tag6.xml" ContentType="application/vnd.openxmlformats-officedocument.presentationml.tags+xml"/>
  <Override PartName="/ppt/tags/tag7.xml" ContentType="application/vnd.openxmlformats-officedocument.presentationml.tags+xml"/>
  <Override PartName="/ppt/theme/themeOverride2.xml" ContentType="application/vnd.openxmlformats-officedocument.themeOverride+xml"/>
  <Override PartName="/ppt/tags/tag8.xml" ContentType="application/vnd.openxmlformats-officedocument.presentationml.tags+xml"/>
  <Override PartName="/ppt/theme/themeOverride3.xml" ContentType="application/vnd.openxmlformats-officedocument.themeOverr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Override4.xml" ContentType="application/vnd.openxmlformats-officedocument.themeOverride+xml"/>
  <Override PartName="/ppt/tags/tag13.xml" ContentType="application/vnd.openxmlformats-officedocument.presentationml.tags+xml"/>
  <Override PartName="/ppt/theme/themeOverride5.xml" ContentType="application/vnd.openxmlformats-officedocument.themeOverride+xml"/>
  <Override PartName="/ppt/tags/tag14.xml" ContentType="application/vnd.openxmlformats-officedocument.presentationml.tags+xml"/>
  <Override PartName="/ppt/theme/themeOverride6.xml" ContentType="application/vnd.openxmlformats-officedocument.themeOverride+xml"/>
  <Override PartName="/ppt/tags/tag15.xml" ContentType="application/vnd.openxmlformats-officedocument.presentationml.tags+xml"/>
  <Override PartName="/ppt/theme/themeOverride7.xml" ContentType="application/vnd.openxmlformats-officedocument.themeOverr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heme/themeOverride8.xml" ContentType="application/vnd.openxmlformats-officedocument.themeOverride+xml"/>
  <Override PartName="/ppt/tags/tag20.xml" ContentType="application/vnd.openxmlformats-officedocument.presentationml.tags+xml"/>
  <Override PartName="/ppt/theme/themeOverride9.xml" ContentType="application/vnd.openxmlformats-officedocument.themeOverride+xml"/>
  <Override PartName="/ppt/tags/tag21.xml" ContentType="application/vnd.openxmlformats-officedocument.presentationml.tags+xml"/>
  <Override PartName="/ppt/theme/themeOverride10.xml" ContentType="application/vnd.openxmlformats-officedocument.themeOverride+xml"/>
  <Override PartName="/ppt/tags/tag22.xml" ContentType="application/vnd.openxmlformats-officedocument.presentationml.tags+xml"/>
  <Override PartName="/ppt/theme/themeOverride11.xml" ContentType="application/vnd.openxmlformats-officedocument.themeOverride+xml"/>
  <Override PartName="/ppt/tags/tag23.xml" ContentType="application/vnd.openxmlformats-officedocument.presentationml.tags+xml"/>
  <Override PartName="/ppt/theme/themeOverride12.xml" ContentType="application/vnd.openxmlformats-officedocument.themeOverride+xml"/>
  <Override PartName="/ppt/tags/tag24.xml" ContentType="application/vnd.openxmlformats-officedocument.presentationml.tags+xml"/>
  <Override PartName="/ppt/theme/themeOverride13.xml" ContentType="application/vnd.openxmlformats-officedocument.themeOverr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6.xml" ContentType="application/vnd.openxmlformats-officedocument.presentationml.tags+xml"/>
  <Override PartName="/ppt/notesSlides/notesSlide7.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7"/>
  </p:sldMasterIdLst>
  <p:notesMasterIdLst>
    <p:notesMasterId r:id="rId31"/>
  </p:notesMasterIdLst>
  <p:handoutMasterIdLst>
    <p:handoutMasterId r:id="rId32"/>
  </p:handoutMasterIdLst>
  <p:sldIdLst>
    <p:sldId id="257" r:id="rId8"/>
    <p:sldId id="547" r:id="rId9"/>
    <p:sldId id="519" r:id="rId10"/>
    <p:sldId id="550" r:id="rId11"/>
    <p:sldId id="508" r:id="rId12"/>
    <p:sldId id="316" r:id="rId13"/>
    <p:sldId id="525" r:id="rId14"/>
    <p:sldId id="545" r:id="rId15"/>
    <p:sldId id="590" r:id="rId16"/>
    <p:sldId id="494" r:id="rId17"/>
    <p:sldId id="594" r:id="rId18"/>
    <p:sldId id="516" r:id="rId19"/>
    <p:sldId id="274" r:id="rId20"/>
    <p:sldId id="275" r:id="rId21"/>
    <p:sldId id="518" r:id="rId22"/>
    <p:sldId id="512" r:id="rId23"/>
    <p:sldId id="263" r:id="rId24"/>
    <p:sldId id="273" r:id="rId25"/>
    <p:sldId id="593" r:id="rId26"/>
    <p:sldId id="592" r:id="rId27"/>
    <p:sldId id="511" r:id="rId28"/>
    <p:sldId id="261" r:id="rId29"/>
    <p:sldId id="262" r:id="rId30"/>
  </p:sldIdLst>
  <p:sldSz cx="12192000" cy="6858000"/>
  <p:notesSz cx="6858000" cy="9144000"/>
  <p:embeddedFontLst>
    <p:embeddedFont>
      <p:font typeface="Webdings" panose="05030102010509060703" pitchFamily="18" charset="2"/>
      <p:regular r:id="rId33"/>
    </p:embeddedFont>
    <p:embeddedFont>
      <p:font typeface="SwissReSans" panose="020B0604020202020204" pitchFamily="34" charset="0"/>
      <p:regular r:id="rId34"/>
      <p:bold r:id="rId35"/>
      <p:italic r:id="rId36"/>
      <p:boldItalic r:id="rId37"/>
    </p:embeddedFont>
    <p:embeddedFont>
      <p:font typeface="SwissReSans Light" panose="020B0504020202020204" pitchFamily="34" charset="0"/>
      <p:regular r:id="rId38"/>
      <p:bold r:id="rId39"/>
      <p:italic r:id="rId40"/>
      <p:boldItalic r:id="rId41"/>
    </p:embeddedFont>
  </p:embeddedFontLst>
  <p:custDataLst>
    <p:tags r:id="rId42"/>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
          <p15:clr>
            <a:srgbClr val="A4A3A4"/>
          </p15:clr>
        </p15:guide>
        <p15:guide id="2" orient="horz" pos="436">
          <p15:clr>
            <a:srgbClr val="A4A3A4"/>
          </p15:clr>
        </p15:guide>
        <p15:guide id="3" orient="horz" pos="1026">
          <p15:clr>
            <a:srgbClr val="A4A3A4"/>
          </p15:clr>
        </p15:guide>
        <p15:guide id="4" orient="horz" pos="3793">
          <p15:clr>
            <a:srgbClr val="A4A3A4"/>
          </p15:clr>
        </p15:guide>
        <p15:guide id="5" pos="438">
          <p15:clr>
            <a:srgbClr val="A4A3A4"/>
          </p15:clr>
        </p15:guide>
        <p15:guide id="6" pos="737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 Rassbach" initials="MR" lastIdx="2" clrIdx="0">
    <p:extLst>
      <p:ext uri="{19B8F6BF-5375-455C-9EA6-DF929625EA0E}">
        <p15:presenceInfo xmlns:p15="http://schemas.microsoft.com/office/powerpoint/2012/main" userId="S-1-5-21-57989841-2025429265-839522115-1724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FFFFF"/>
    <a:srgbClr val="283E36"/>
    <a:srgbClr val="0079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F870FC3-41F4-4639-9F92-194A608F593C}">
  <a:tblStyle styleId="{4F870FC3-41F4-4639-9F92-194A608F593C}" styleName="Swiss Re - Table 1">
    <a:wholeTbl>
      <a:tcTxStyle>
        <a:fontRef idx="minor">
          <a:scrgbClr r="40" g="62" b="54"/>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band2H>
      <a:tcStyle>
        <a:tcBdr/>
        <a:fill>
          <a:solidFill>
            <a:schemeClr val="accent1">
              <a:tint val="36000"/>
            </a:schemeClr>
          </a:solidFill>
        </a:fill>
      </a:tcStyle>
    </a:band2H>
    <a:band1V>
      <a:tcStyle>
        <a:tcBdr/>
        <a:fill>
          <a:solidFill>
            <a:schemeClr val="accent1">
              <a:tint val="36000"/>
            </a:schemeClr>
          </a:solidFill>
        </a:fill>
      </a:tcStyle>
    </a:band1V>
    <a:firstRow>
      <a:tcTxStyle b="on">
        <a:fontRef idx="minor">
          <a:scrgbClr r="255" g="255" b="255"/>
        </a:fontRef>
        <a:schemeClr val="lt1"/>
      </a:tcTxStyle>
      <a:tcStyle>
        <a:tcBdr/>
        <a:fill>
          <a:solidFill>
            <a:schemeClr val="accent1"/>
          </a:solidFill>
        </a:fill>
      </a:tcStyle>
    </a:firstRow>
  </a:tblStyle>
  <a:tblStyle styleId="{7E6E6707-7832-46BE-A3A0-E36881F78559}" styleName="Swiss Re - Table 2">
    <a:wholeTbl>
      <a:tcTxStyle>
        <a:fontRef idx="minor">
          <a:scrgbClr r="40" g="62" b="54"/>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band2H>
      <a:tcStyle>
        <a:tcBdr/>
        <a:fill>
          <a:solidFill>
            <a:schemeClr val="accent5">
              <a:tint val="36000"/>
            </a:schemeClr>
          </a:solidFill>
        </a:fill>
      </a:tcStyle>
    </a:band2H>
    <a:band1V>
      <a:tcStyle>
        <a:tcBdr/>
        <a:fill>
          <a:solidFill>
            <a:schemeClr val="accent5">
              <a:tint val="36000"/>
            </a:schemeClr>
          </a:solidFill>
        </a:fill>
      </a:tcStyle>
    </a:band1V>
    <a:firstRow>
      <a:tcTxStyle b="on">
        <a:fontRef idx="minor">
          <a:scrgbClr r="255" g="255" b="255"/>
        </a:fontRef>
        <a:schemeClr val="lt1"/>
      </a:tcTxStyle>
      <a:tcStyle>
        <a:tcBdr/>
        <a:fill>
          <a:solidFill>
            <a:schemeClr val="accent5"/>
          </a:solidFill>
        </a:fill>
      </a:tcStyle>
    </a:firstRow>
  </a:tblStyle>
  <a:tblStyle styleId="{BBE75E58-984F-4F72-8EDD-5C9A88DD35F0}" styleName="Swiss Re - Table 3">
    <a:wholeTbl>
      <a:tcTxStyle>
        <a:fontRef idx="minor">
          <a:scrgbClr r="40" g="62" b="54"/>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band2H>
      <a:tcStyle>
        <a:tcBdr/>
        <a:fill>
          <a:solidFill>
            <a:schemeClr val="accent3">
              <a:tint val="36000"/>
            </a:schemeClr>
          </a:solidFill>
        </a:fill>
      </a:tcStyle>
    </a:band2H>
    <a:band1V>
      <a:tcStyle>
        <a:tcBdr/>
        <a:fill>
          <a:solidFill>
            <a:schemeClr val="accent3">
              <a:tint val="36000"/>
            </a:schemeClr>
          </a:solidFill>
        </a:fill>
      </a:tcStyle>
    </a:band1V>
    <a:firstRow>
      <a:tcTxStyle b="on">
        <a:fontRef idx="minor">
          <a:scrgbClr r="255" g="255" b="255"/>
        </a:fontRef>
        <a:schemeClr val="lt1"/>
      </a:tcTxStyle>
      <a:tcStyle>
        <a:tcBdr/>
        <a:fill>
          <a:solidFill>
            <a:schemeClr val="accent3"/>
          </a:solidFill>
        </a:fill>
      </a:tcStyle>
    </a:firstRow>
  </a:tblStyle>
  <a:tblStyle styleId="{F0DF0198-80C8-49AA-8D90-CB580F7814A3}" styleName="Swiss Re - Table 4">
    <a:wholeTbl>
      <a:tcTxStyle>
        <a:fontRef idx="minor">
          <a:scrgbClr r="40" g="62" b="54"/>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noFill/>
        </a:fill>
      </a:tcStyle>
    </a:wholeTbl>
  </a:tblStyle>
  <a:tblStyle styleId="{B879B2AA-A785-4C12-A31E-098CB692474E}" styleName="Swiss Re - Table 5">
    <a:wholeTbl>
      <a:tcTxStyle>
        <a:fontRef idx="minor">
          <a:scrgbClr r="40" g="62" b="54"/>
        </a:fontRef>
        <a:schemeClr val="tx1"/>
      </a:tcTxStyle>
      <a:tcStyle>
        <a:tcBdr>
          <a:left>
            <a:ln w="12700" cmpd="sng">
              <a:solidFill>
                <a:schemeClr val="accent1"/>
              </a:solidFill>
            </a:ln>
          </a:left>
          <a:right>
            <a:ln w="12700" cmpd="sng">
              <a:solidFill>
                <a:schemeClr val="accent1"/>
              </a:solidFill>
            </a:ln>
          </a:right>
          <a:top>
            <a:ln>
              <a:noFill/>
            </a:ln>
          </a:top>
          <a:bottom>
            <a:ln>
              <a:noFill/>
            </a:ln>
          </a:bottom>
          <a:insideH>
            <a:ln>
              <a:noFill/>
            </a:ln>
          </a:insideH>
          <a:insideV>
            <a:ln w="12700" cmpd="sng">
              <a:solidFill>
                <a:schemeClr val="accent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9873" autoAdjust="0"/>
  </p:normalViewPr>
  <p:slideViewPr>
    <p:cSldViewPr showGuides="1">
      <p:cViewPr varScale="1">
        <p:scale>
          <a:sx n="85" d="100"/>
          <a:sy n="85" d="100"/>
        </p:scale>
        <p:origin x="62" y="139"/>
      </p:cViewPr>
      <p:guideLst>
        <p:guide orient="horz" pos="164"/>
        <p:guide orient="horz" pos="436"/>
        <p:guide orient="horz" pos="1026"/>
        <p:guide orient="horz" pos="3793"/>
        <p:guide pos="438"/>
        <p:guide pos="7378"/>
      </p:guideLst>
    </p:cSldViewPr>
  </p:slideViewPr>
  <p:notesTextViewPr>
    <p:cViewPr>
      <p:scale>
        <a:sx n="100" d="100"/>
        <a:sy n="100" d="100"/>
      </p:scale>
      <p:origin x="0" y="0"/>
    </p:cViewPr>
  </p:notesTextViewPr>
  <p:notesViewPr>
    <p:cSldViewPr showGuides="1">
      <p:cViewPr varScale="1">
        <p:scale>
          <a:sx n="98" d="100"/>
          <a:sy n="98" d="100"/>
        </p:scale>
        <p:origin x="-2778"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7.fntdata"/><Relationship Id="rId21" Type="http://schemas.openxmlformats.org/officeDocument/2006/relationships/slide" Target="slides/slide14.xml"/><Relationship Id="rId34" Type="http://schemas.openxmlformats.org/officeDocument/2006/relationships/font" Target="fonts/font2.fntdata"/><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Master" Target="slideMasters/slideMaster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4.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font3.fntdata"/><Relationship Id="rId43" Type="http://schemas.openxmlformats.org/officeDocument/2006/relationships/commentAuthors" Target="commentAuthors.xml"/><Relationship Id="rId8" Type="http://schemas.openxmlformats.org/officeDocument/2006/relationships/slide" Target="slides/slide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font" Target="fonts/font9.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4" Type="http://schemas.openxmlformats.org/officeDocument/2006/relationships/image" Target="../media/image2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4"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AAF010-4ADE-42D9-9766-318776D19109}" type="doc">
      <dgm:prSet loTypeId="urn:microsoft.com/office/officeart/2005/8/layout/vList3" loCatId="picture" qsTypeId="urn:microsoft.com/office/officeart/2005/8/quickstyle/simple1" qsCatId="simple" csTypeId="urn:microsoft.com/office/officeart/2005/8/colors/accent1_2" csCatId="accent1" phldr="1"/>
      <dgm:spPr/>
    </dgm:pt>
    <dgm:pt modelId="{D955CAB4-52F9-49F3-B45F-8060AF4F7BC9}">
      <dgm:prSet phldrT="[Text]" custT="1"/>
      <dgm:spPr>
        <a:solidFill>
          <a:schemeClr val="accent2">
            <a:lumMod val="40000"/>
            <a:lumOff val="60000"/>
          </a:schemeClr>
        </a:solidFill>
      </dgm:spPr>
      <dgm:t>
        <a:bodyPr/>
        <a:lstStyle/>
        <a:p>
          <a:pPr marL="0" indent="0" algn="l"/>
          <a:r>
            <a:rPr lang="en-US" sz="1600" b="1" dirty="0">
              <a:solidFill>
                <a:schemeClr val="tx1"/>
              </a:solidFill>
              <a:latin typeface="SwissReSans" pitchFamily="34" charset="0"/>
            </a:rPr>
            <a:t>Phishing: </a:t>
          </a:r>
          <a:r>
            <a:rPr lang="en-US" sz="1600" dirty="0">
              <a:solidFill>
                <a:schemeClr val="tx1"/>
              </a:solidFill>
              <a:latin typeface="SwissReSans" pitchFamily="34" charset="0"/>
            </a:rPr>
            <a:t>Attempt to acquire information such as usernames, passwords by masquerading as a trustworthy entity.</a:t>
          </a:r>
          <a:endParaRPr lang="en-GB" sz="1600" dirty="0"/>
        </a:p>
      </dgm:t>
    </dgm:pt>
    <dgm:pt modelId="{929AB194-D6A6-4F63-8672-F742CC5BC936}" type="parTrans" cxnId="{D58D6171-7BD7-449E-B63D-E206DDA023AE}">
      <dgm:prSet/>
      <dgm:spPr/>
      <dgm:t>
        <a:bodyPr/>
        <a:lstStyle/>
        <a:p>
          <a:endParaRPr lang="en-GB"/>
        </a:p>
      </dgm:t>
    </dgm:pt>
    <dgm:pt modelId="{EAA07351-47A5-4891-8116-43FE39DA498D}" type="sibTrans" cxnId="{D58D6171-7BD7-449E-B63D-E206DDA023AE}">
      <dgm:prSet/>
      <dgm:spPr/>
      <dgm:t>
        <a:bodyPr/>
        <a:lstStyle/>
        <a:p>
          <a:endParaRPr lang="en-GB"/>
        </a:p>
      </dgm:t>
    </dgm:pt>
    <dgm:pt modelId="{A21F3902-C19B-4875-8474-50A5492C36AF}">
      <dgm:prSet phldrT="[Text]" custT="1"/>
      <dgm:spPr>
        <a:solidFill>
          <a:schemeClr val="accent2">
            <a:lumMod val="40000"/>
            <a:lumOff val="60000"/>
          </a:schemeClr>
        </a:solidFill>
      </dgm:spPr>
      <dgm:t>
        <a:bodyPr/>
        <a:lstStyle/>
        <a:p>
          <a:pPr marL="0" indent="0" algn="l"/>
          <a:r>
            <a:rPr lang="en-US" sz="1600" b="1" dirty="0">
              <a:solidFill>
                <a:schemeClr val="tx1"/>
              </a:solidFill>
              <a:latin typeface="SwissReSans" pitchFamily="34" charset="0"/>
            </a:rPr>
            <a:t>Spear Phishing: </a:t>
          </a:r>
          <a:r>
            <a:rPr lang="en-US" sz="1600" dirty="0">
              <a:solidFill>
                <a:schemeClr val="tx1"/>
              </a:solidFill>
              <a:latin typeface="SwissReSans" pitchFamily="34" charset="0"/>
            </a:rPr>
            <a:t>Phishing attempts directed at </a:t>
          </a:r>
          <a:br>
            <a:rPr lang="en-US" sz="1600" dirty="0">
              <a:solidFill>
                <a:schemeClr val="tx1"/>
              </a:solidFill>
              <a:latin typeface="SwissReSans" pitchFamily="34" charset="0"/>
            </a:rPr>
          </a:br>
          <a:r>
            <a:rPr lang="en-US" sz="1600" dirty="0">
              <a:solidFill>
                <a:schemeClr val="tx1"/>
              </a:solidFill>
              <a:latin typeface="SwissReSans" pitchFamily="34" charset="0"/>
            </a:rPr>
            <a:t>specific individuals.</a:t>
          </a:r>
          <a:endParaRPr lang="en-GB" sz="1600" dirty="0"/>
        </a:p>
      </dgm:t>
    </dgm:pt>
    <dgm:pt modelId="{2E0F4821-59F3-4129-9F93-8499DED5F4FC}" type="parTrans" cxnId="{AD35A8F7-A8DE-4DAD-A7A1-D934AFF3E18E}">
      <dgm:prSet/>
      <dgm:spPr/>
      <dgm:t>
        <a:bodyPr/>
        <a:lstStyle/>
        <a:p>
          <a:endParaRPr lang="en-GB"/>
        </a:p>
      </dgm:t>
    </dgm:pt>
    <dgm:pt modelId="{A2CA316F-DEA5-4DC3-9E31-0E8F4B8A66D2}" type="sibTrans" cxnId="{AD35A8F7-A8DE-4DAD-A7A1-D934AFF3E18E}">
      <dgm:prSet/>
      <dgm:spPr/>
      <dgm:t>
        <a:bodyPr/>
        <a:lstStyle/>
        <a:p>
          <a:endParaRPr lang="en-GB"/>
        </a:p>
      </dgm:t>
    </dgm:pt>
    <dgm:pt modelId="{E30D74F7-19D6-464D-B0DC-9E9B7AA163AB}">
      <dgm:prSet phldrT="[Text]" custT="1"/>
      <dgm:spPr>
        <a:solidFill>
          <a:schemeClr val="accent2">
            <a:lumMod val="40000"/>
            <a:lumOff val="60000"/>
          </a:schemeClr>
        </a:solidFill>
      </dgm:spPr>
      <dgm:t>
        <a:bodyPr/>
        <a:lstStyle/>
        <a:p>
          <a:pPr marL="0" indent="0" algn="l"/>
          <a:r>
            <a:rPr lang="en-US" sz="1600" b="1" dirty="0">
              <a:solidFill>
                <a:schemeClr val="tx1"/>
              </a:solidFill>
              <a:latin typeface="SwissReSans" pitchFamily="34" charset="0"/>
            </a:rPr>
            <a:t>Clone Phishing: </a:t>
          </a:r>
          <a:r>
            <a:rPr lang="en-US" sz="1600" dirty="0">
              <a:solidFill>
                <a:schemeClr val="tx1"/>
              </a:solidFill>
              <a:latin typeface="SwissReSans" pitchFamily="34" charset="0"/>
            </a:rPr>
            <a:t>A legitimate, and previously </a:t>
          </a:r>
          <a:br>
            <a:rPr lang="en-US" sz="1600" dirty="0">
              <a:solidFill>
                <a:schemeClr val="tx1"/>
              </a:solidFill>
              <a:latin typeface="SwissReSans" pitchFamily="34" charset="0"/>
            </a:rPr>
          </a:br>
          <a:r>
            <a:rPr lang="en-US" sz="1600" dirty="0">
              <a:solidFill>
                <a:schemeClr val="tx1"/>
              </a:solidFill>
              <a:latin typeface="SwissReSans" pitchFamily="34" charset="0"/>
            </a:rPr>
            <a:t>delivered e-mail used to create an almost </a:t>
          </a:r>
          <a:br>
            <a:rPr lang="en-US" sz="1600" dirty="0">
              <a:solidFill>
                <a:schemeClr val="tx1"/>
              </a:solidFill>
              <a:latin typeface="SwissReSans" pitchFamily="34" charset="0"/>
            </a:rPr>
          </a:br>
          <a:r>
            <a:rPr lang="en-US" sz="1600" dirty="0">
              <a:solidFill>
                <a:schemeClr val="tx1"/>
              </a:solidFill>
              <a:latin typeface="SwissReSans" pitchFamily="34" charset="0"/>
            </a:rPr>
            <a:t>identical phishing email.</a:t>
          </a:r>
          <a:endParaRPr lang="en-GB" sz="1600" dirty="0">
            <a:solidFill>
              <a:schemeClr val="tx1"/>
            </a:solidFill>
          </a:endParaRPr>
        </a:p>
      </dgm:t>
    </dgm:pt>
    <dgm:pt modelId="{A16EDAC7-7FB1-416B-ABAD-0F97950DE90A}" type="parTrans" cxnId="{F68C0AA2-0940-4AA2-8EB9-A3093EB4D35B}">
      <dgm:prSet/>
      <dgm:spPr/>
      <dgm:t>
        <a:bodyPr/>
        <a:lstStyle/>
        <a:p>
          <a:endParaRPr lang="en-GB"/>
        </a:p>
      </dgm:t>
    </dgm:pt>
    <dgm:pt modelId="{F73EBE39-1E73-416C-9450-41BFB45DE434}" type="sibTrans" cxnId="{F68C0AA2-0940-4AA2-8EB9-A3093EB4D35B}">
      <dgm:prSet/>
      <dgm:spPr/>
      <dgm:t>
        <a:bodyPr/>
        <a:lstStyle/>
        <a:p>
          <a:endParaRPr lang="en-GB"/>
        </a:p>
      </dgm:t>
    </dgm:pt>
    <dgm:pt modelId="{0AC81C66-986E-40E4-AEAC-1BC643CE6E9C}">
      <dgm:prSet phldrT="[Text]" custT="1"/>
      <dgm:spPr>
        <a:solidFill>
          <a:schemeClr val="accent2">
            <a:lumMod val="40000"/>
            <a:lumOff val="60000"/>
          </a:schemeClr>
        </a:solidFill>
      </dgm:spPr>
      <dgm:t>
        <a:bodyPr/>
        <a:lstStyle/>
        <a:p>
          <a:pPr marL="0" indent="0" algn="l"/>
          <a:r>
            <a:rPr lang="en-US" sz="1600" b="1" dirty="0">
              <a:solidFill>
                <a:schemeClr val="tx1"/>
              </a:solidFill>
              <a:latin typeface="SwissReSans" pitchFamily="34" charset="0"/>
            </a:rPr>
            <a:t>Whaling: </a:t>
          </a:r>
          <a:r>
            <a:rPr lang="en-US" sz="1600" dirty="0">
              <a:solidFill>
                <a:schemeClr val="tx1"/>
              </a:solidFill>
              <a:latin typeface="SwissReSans" pitchFamily="34" charset="0"/>
            </a:rPr>
            <a:t>Phishing attacks directed specifically at senior executives. </a:t>
          </a:r>
          <a:endParaRPr lang="en-GB" sz="1600" dirty="0">
            <a:solidFill>
              <a:schemeClr val="tx1"/>
            </a:solidFill>
          </a:endParaRPr>
        </a:p>
      </dgm:t>
    </dgm:pt>
    <dgm:pt modelId="{77D0B46F-802D-4457-942F-E924CA745E02}" type="parTrans" cxnId="{E87D5195-0970-486B-A163-A5F09CBFF0F9}">
      <dgm:prSet/>
      <dgm:spPr/>
      <dgm:t>
        <a:bodyPr/>
        <a:lstStyle/>
        <a:p>
          <a:endParaRPr lang="en-GB"/>
        </a:p>
      </dgm:t>
    </dgm:pt>
    <dgm:pt modelId="{84C2028C-8A85-4BE7-8371-AC7B9564CFBC}" type="sibTrans" cxnId="{E87D5195-0970-486B-A163-A5F09CBFF0F9}">
      <dgm:prSet/>
      <dgm:spPr/>
      <dgm:t>
        <a:bodyPr/>
        <a:lstStyle/>
        <a:p>
          <a:endParaRPr lang="en-GB"/>
        </a:p>
      </dgm:t>
    </dgm:pt>
    <dgm:pt modelId="{8110F75E-EF2C-4AD2-925F-5AFC8E124398}" type="pres">
      <dgm:prSet presAssocID="{61AAF010-4ADE-42D9-9766-318776D19109}" presName="linearFlow" presStyleCnt="0">
        <dgm:presLayoutVars>
          <dgm:dir/>
          <dgm:resizeHandles val="exact"/>
        </dgm:presLayoutVars>
      </dgm:prSet>
      <dgm:spPr/>
    </dgm:pt>
    <dgm:pt modelId="{68D30689-FDFD-43D0-8220-C683B0A17B6C}" type="pres">
      <dgm:prSet presAssocID="{D955CAB4-52F9-49F3-B45F-8060AF4F7BC9}" presName="composite" presStyleCnt="0"/>
      <dgm:spPr/>
    </dgm:pt>
    <dgm:pt modelId="{59565AE6-9617-4D3E-B705-D3C8B08545FD}" type="pres">
      <dgm:prSet presAssocID="{D955CAB4-52F9-49F3-B45F-8060AF4F7BC9}" presName="imgShp" presStyleLbl="fgImgPlace1" presStyleIdx="0" presStyleCnt="4" custScaleX="143190" custLinFactNeighborX="-18202" custLinFactNeighborY="1576"/>
      <dgm:spPr>
        <a:blipFill rotWithShape="1">
          <a:blip xmlns:r="http://schemas.openxmlformats.org/officeDocument/2006/relationships" r:embed="rId1"/>
          <a:stretch>
            <a:fillRect/>
          </a:stretch>
        </a:blipFill>
      </dgm:spPr>
    </dgm:pt>
    <dgm:pt modelId="{7620CB5C-4213-4D02-9E6F-8BE50CC29910}" type="pres">
      <dgm:prSet presAssocID="{D955CAB4-52F9-49F3-B45F-8060AF4F7BC9}" presName="txShp" presStyleLbl="node1" presStyleIdx="0" presStyleCnt="4" custScaleX="108260" custLinFactNeighborX="16089" custLinFactNeighborY="2968">
        <dgm:presLayoutVars>
          <dgm:bulletEnabled val="1"/>
        </dgm:presLayoutVars>
      </dgm:prSet>
      <dgm:spPr/>
      <dgm:t>
        <a:bodyPr/>
        <a:lstStyle/>
        <a:p>
          <a:endParaRPr lang="en-GB"/>
        </a:p>
      </dgm:t>
    </dgm:pt>
    <dgm:pt modelId="{EBEBFB3E-F2BB-4E28-AF57-8170597F674F}" type="pres">
      <dgm:prSet presAssocID="{EAA07351-47A5-4891-8116-43FE39DA498D}" presName="spacing" presStyleCnt="0"/>
      <dgm:spPr/>
    </dgm:pt>
    <dgm:pt modelId="{9186E781-ACEA-49E6-A020-8C64BB1DD4B8}" type="pres">
      <dgm:prSet presAssocID="{A21F3902-C19B-4875-8474-50A5492C36AF}" presName="composite" presStyleCnt="0"/>
      <dgm:spPr/>
    </dgm:pt>
    <dgm:pt modelId="{930339E0-31E9-4459-A025-4BC76AAE3C23}" type="pres">
      <dgm:prSet presAssocID="{A21F3902-C19B-4875-8474-50A5492C36AF}" presName="imgShp" presStyleLbl="fgImgPlace1" presStyleIdx="1" presStyleCnt="4" custScaleX="143190" custLinFactNeighborX="-18202" custLinFactNeighborY="294"/>
      <dgm:spPr>
        <a:blipFill rotWithShape="1">
          <a:blip xmlns:r="http://schemas.openxmlformats.org/officeDocument/2006/relationships" r:embed="rId2"/>
          <a:stretch>
            <a:fillRect/>
          </a:stretch>
        </a:blipFill>
      </dgm:spPr>
    </dgm:pt>
    <dgm:pt modelId="{76BF8C37-EC27-42B5-9935-545FC2D14EB5}" type="pres">
      <dgm:prSet presAssocID="{A21F3902-C19B-4875-8474-50A5492C36AF}" presName="txShp" presStyleLbl="node1" presStyleIdx="1" presStyleCnt="4" custScaleX="108260" custLinFactNeighborX="15821">
        <dgm:presLayoutVars>
          <dgm:bulletEnabled val="1"/>
        </dgm:presLayoutVars>
      </dgm:prSet>
      <dgm:spPr/>
      <dgm:t>
        <a:bodyPr/>
        <a:lstStyle/>
        <a:p>
          <a:endParaRPr lang="en-GB"/>
        </a:p>
      </dgm:t>
    </dgm:pt>
    <dgm:pt modelId="{6D0882F3-157C-4197-95BA-8AA8667FD3F2}" type="pres">
      <dgm:prSet presAssocID="{A2CA316F-DEA5-4DC3-9E31-0E8F4B8A66D2}" presName="spacing" presStyleCnt="0"/>
      <dgm:spPr/>
    </dgm:pt>
    <dgm:pt modelId="{C83DAE0C-B525-4E93-979B-1CB7EC5A1FFC}" type="pres">
      <dgm:prSet presAssocID="{E30D74F7-19D6-464D-B0DC-9E9B7AA163AB}" presName="composite" presStyleCnt="0"/>
      <dgm:spPr/>
    </dgm:pt>
    <dgm:pt modelId="{0FFA38BD-17D7-4148-8916-B35CAC73E8E6}" type="pres">
      <dgm:prSet presAssocID="{E30D74F7-19D6-464D-B0DC-9E9B7AA163AB}" presName="imgShp" presStyleLbl="fgImgPlace1" presStyleIdx="2" presStyleCnt="4" custScaleX="143190" custLinFactNeighborX="-21744" custLinFactNeighborY="-796"/>
      <dgm:spPr>
        <a:blipFill rotWithShape="1">
          <a:blip xmlns:r="http://schemas.openxmlformats.org/officeDocument/2006/relationships" r:embed="rId3"/>
          <a:stretch>
            <a:fillRect/>
          </a:stretch>
        </a:blipFill>
      </dgm:spPr>
    </dgm:pt>
    <dgm:pt modelId="{5DAC5100-1D6D-421B-B6F8-A756DB36F6A7}" type="pres">
      <dgm:prSet presAssocID="{E30D74F7-19D6-464D-B0DC-9E9B7AA163AB}" presName="txShp" presStyleLbl="node1" presStyleIdx="2" presStyleCnt="4" custScaleX="108781" custLinFactNeighborX="15621" custLinFactNeighborY="212">
        <dgm:presLayoutVars>
          <dgm:bulletEnabled val="1"/>
        </dgm:presLayoutVars>
      </dgm:prSet>
      <dgm:spPr/>
      <dgm:t>
        <a:bodyPr/>
        <a:lstStyle/>
        <a:p>
          <a:endParaRPr lang="en-GB"/>
        </a:p>
      </dgm:t>
    </dgm:pt>
    <dgm:pt modelId="{7217F35C-6865-4DC6-A5CE-359B112CD85D}" type="pres">
      <dgm:prSet presAssocID="{F73EBE39-1E73-416C-9450-41BFB45DE434}" presName="spacing" presStyleCnt="0"/>
      <dgm:spPr/>
    </dgm:pt>
    <dgm:pt modelId="{56C0FB0D-C2DB-4FF4-B8E5-B7538D9B1298}" type="pres">
      <dgm:prSet presAssocID="{0AC81C66-986E-40E4-AEAC-1BC643CE6E9C}" presName="composite" presStyleCnt="0"/>
      <dgm:spPr/>
    </dgm:pt>
    <dgm:pt modelId="{E02229F1-5C20-4B46-9EB1-EF75E06D4D46}" type="pres">
      <dgm:prSet presAssocID="{0AC81C66-986E-40E4-AEAC-1BC643CE6E9C}" presName="imgShp" presStyleLbl="fgImgPlace1" presStyleIdx="3" presStyleCnt="4" custScaleX="143190" custLinFactNeighborX="-23918" custLinFactNeighborY="-5448"/>
      <dgm:spPr>
        <a:blipFill rotWithShape="1">
          <a:blip xmlns:r="http://schemas.openxmlformats.org/officeDocument/2006/relationships" r:embed="rId4"/>
          <a:stretch>
            <a:fillRect/>
          </a:stretch>
        </a:blipFill>
      </dgm:spPr>
    </dgm:pt>
    <dgm:pt modelId="{0CC5949B-8DE9-4CBF-A35C-D2C9F969FA19}" type="pres">
      <dgm:prSet presAssocID="{0AC81C66-986E-40E4-AEAC-1BC643CE6E9C}" presName="txShp" presStyleLbl="node1" presStyleIdx="3" presStyleCnt="4" custScaleX="108260" custLinFactNeighborX="16577">
        <dgm:presLayoutVars>
          <dgm:bulletEnabled val="1"/>
        </dgm:presLayoutVars>
      </dgm:prSet>
      <dgm:spPr/>
      <dgm:t>
        <a:bodyPr/>
        <a:lstStyle/>
        <a:p>
          <a:endParaRPr lang="en-GB"/>
        </a:p>
      </dgm:t>
    </dgm:pt>
  </dgm:ptLst>
  <dgm:cxnLst>
    <dgm:cxn modelId="{5519E1AC-29E0-4EF3-8517-E02141539045}" type="presOf" srcId="{61AAF010-4ADE-42D9-9766-318776D19109}" destId="{8110F75E-EF2C-4AD2-925F-5AFC8E124398}" srcOrd="0" destOrd="0" presId="urn:microsoft.com/office/officeart/2005/8/layout/vList3"/>
    <dgm:cxn modelId="{CFC9A193-C770-427B-8701-D4FA918BF66E}" type="presOf" srcId="{D955CAB4-52F9-49F3-B45F-8060AF4F7BC9}" destId="{7620CB5C-4213-4D02-9E6F-8BE50CC29910}" srcOrd="0" destOrd="0" presId="urn:microsoft.com/office/officeart/2005/8/layout/vList3"/>
    <dgm:cxn modelId="{E87D5195-0970-486B-A163-A5F09CBFF0F9}" srcId="{61AAF010-4ADE-42D9-9766-318776D19109}" destId="{0AC81C66-986E-40E4-AEAC-1BC643CE6E9C}" srcOrd="3" destOrd="0" parTransId="{77D0B46F-802D-4457-942F-E924CA745E02}" sibTransId="{84C2028C-8A85-4BE7-8371-AC7B9564CFBC}"/>
    <dgm:cxn modelId="{E39ED7A1-5F03-4294-BC49-38D626580B6D}" type="presOf" srcId="{E30D74F7-19D6-464D-B0DC-9E9B7AA163AB}" destId="{5DAC5100-1D6D-421B-B6F8-A756DB36F6A7}" srcOrd="0" destOrd="0" presId="urn:microsoft.com/office/officeart/2005/8/layout/vList3"/>
    <dgm:cxn modelId="{F68C0AA2-0940-4AA2-8EB9-A3093EB4D35B}" srcId="{61AAF010-4ADE-42D9-9766-318776D19109}" destId="{E30D74F7-19D6-464D-B0DC-9E9B7AA163AB}" srcOrd="2" destOrd="0" parTransId="{A16EDAC7-7FB1-416B-ABAD-0F97950DE90A}" sibTransId="{F73EBE39-1E73-416C-9450-41BFB45DE434}"/>
    <dgm:cxn modelId="{D58D6171-7BD7-449E-B63D-E206DDA023AE}" srcId="{61AAF010-4ADE-42D9-9766-318776D19109}" destId="{D955CAB4-52F9-49F3-B45F-8060AF4F7BC9}" srcOrd="0" destOrd="0" parTransId="{929AB194-D6A6-4F63-8672-F742CC5BC936}" sibTransId="{EAA07351-47A5-4891-8116-43FE39DA498D}"/>
    <dgm:cxn modelId="{51674003-90DB-4689-9568-99DA2CC2AE69}" type="presOf" srcId="{A21F3902-C19B-4875-8474-50A5492C36AF}" destId="{76BF8C37-EC27-42B5-9935-545FC2D14EB5}" srcOrd="0" destOrd="0" presId="urn:microsoft.com/office/officeart/2005/8/layout/vList3"/>
    <dgm:cxn modelId="{AD35A8F7-A8DE-4DAD-A7A1-D934AFF3E18E}" srcId="{61AAF010-4ADE-42D9-9766-318776D19109}" destId="{A21F3902-C19B-4875-8474-50A5492C36AF}" srcOrd="1" destOrd="0" parTransId="{2E0F4821-59F3-4129-9F93-8499DED5F4FC}" sibTransId="{A2CA316F-DEA5-4DC3-9E31-0E8F4B8A66D2}"/>
    <dgm:cxn modelId="{9B3AE3D2-945B-42CE-8D5A-85042E628599}" type="presOf" srcId="{0AC81C66-986E-40E4-AEAC-1BC643CE6E9C}" destId="{0CC5949B-8DE9-4CBF-A35C-D2C9F969FA19}" srcOrd="0" destOrd="0" presId="urn:microsoft.com/office/officeart/2005/8/layout/vList3"/>
    <dgm:cxn modelId="{2A45FDFE-2ED2-413D-802F-AF72113E93C8}" type="presParOf" srcId="{8110F75E-EF2C-4AD2-925F-5AFC8E124398}" destId="{68D30689-FDFD-43D0-8220-C683B0A17B6C}" srcOrd="0" destOrd="0" presId="urn:microsoft.com/office/officeart/2005/8/layout/vList3"/>
    <dgm:cxn modelId="{89AB215A-9A1C-4005-8A83-C471C8A8BB40}" type="presParOf" srcId="{68D30689-FDFD-43D0-8220-C683B0A17B6C}" destId="{59565AE6-9617-4D3E-B705-D3C8B08545FD}" srcOrd="0" destOrd="0" presId="urn:microsoft.com/office/officeart/2005/8/layout/vList3"/>
    <dgm:cxn modelId="{954FF21B-F6A7-47C9-90C9-FDBEB47A3235}" type="presParOf" srcId="{68D30689-FDFD-43D0-8220-C683B0A17B6C}" destId="{7620CB5C-4213-4D02-9E6F-8BE50CC29910}" srcOrd="1" destOrd="0" presId="urn:microsoft.com/office/officeart/2005/8/layout/vList3"/>
    <dgm:cxn modelId="{9E5DE797-1B7E-4E3D-A5D7-2F8A324EAC62}" type="presParOf" srcId="{8110F75E-EF2C-4AD2-925F-5AFC8E124398}" destId="{EBEBFB3E-F2BB-4E28-AF57-8170597F674F}" srcOrd="1" destOrd="0" presId="urn:microsoft.com/office/officeart/2005/8/layout/vList3"/>
    <dgm:cxn modelId="{2A4DA369-E6C0-48CC-B82E-E37CDF792DC9}" type="presParOf" srcId="{8110F75E-EF2C-4AD2-925F-5AFC8E124398}" destId="{9186E781-ACEA-49E6-A020-8C64BB1DD4B8}" srcOrd="2" destOrd="0" presId="urn:microsoft.com/office/officeart/2005/8/layout/vList3"/>
    <dgm:cxn modelId="{B763CB13-7C3F-4A48-923C-D7A4342B2AA4}" type="presParOf" srcId="{9186E781-ACEA-49E6-A020-8C64BB1DD4B8}" destId="{930339E0-31E9-4459-A025-4BC76AAE3C23}" srcOrd="0" destOrd="0" presId="urn:microsoft.com/office/officeart/2005/8/layout/vList3"/>
    <dgm:cxn modelId="{CEA5451A-718B-4E1D-AAE8-6758A1A98636}" type="presParOf" srcId="{9186E781-ACEA-49E6-A020-8C64BB1DD4B8}" destId="{76BF8C37-EC27-42B5-9935-545FC2D14EB5}" srcOrd="1" destOrd="0" presId="urn:microsoft.com/office/officeart/2005/8/layout/vList3"/>
    <dgm:cxn modelId="{14EB144A-9DBA-4497-896D-B252413723F3}" type="presParOf" srcId="{8110F75E-EF2C-4AD2-925F-5AFC8E124398}" destId="{6D0882F3-157C-4197-95BA-8AA8667FD3F2}" srcOrd="3" destOrd="0" presId="urn:microsoft.com/office/officeart/2005/8/layout/vList3"/>
    <dgm:cxn modelId="{BFCB3CCE-6427-45F7-A1A4-BB07E5BC584E}" type="presParOf" srcId="{8110F75E-EF2C-4AD2-925F-5AFC8E124398}" destId="{C83DAE0C-B525-4E93-979B-1CB7EC5A1FFC}" srcOrd="4" destOrd="0" presId="urn:microsoft.com/office/officeart/2005/8/layout/vList3"/>
    <dgm:cxn modelId="{50470A4C-552A-41B8-940C-B49781C9257F}" type="presParOf" srcId="{C83DAE0C-B525-4E93-979B-1CB7EC5A1FFC}" destId="{0FFA38BD-17D7-4148-8916-B35CAC73E8E6}" srcOrd="0" destOrd="0" presId="urn:microsoft.com/office/officeart/2005/8/layout/vList3"/>
    <dgm:cxn modelId="{D68BF51D-782A-4958-B9C2-94F6581DB84C}" type="presParOf" srcId="{C83DAE0C-B525-4E93-979B-1CB7EC5A1FFC}" destId="{5DAC5100-1D6D-421B-B6F8-A756DB36F6A7}" srcOrd="1" destOrd="0" presId="urn:microsoft.com/office/officeart/2005/8/layout/vList3"/>
    <dgm:cxn modelId="{139DBC81-F225-456E-9226-ACDBE62CEE77}" type="presParOf" srcId="{8110F75E-EF2C-4AD2-925F-5AFC8E124398}" destId="{7217F35C-6865-4DC6-A5CE-359B112CD85D}" srcOrd="5" destOrd="0" presId="urn:microsoft.com/office/officeart/2005/8/layout/vList3"/>
    <dgm:cxn modelId="{95D6558A-8F2F-4A8D-B01E-2AA2C9D29DEE}" type="presParOf" srcId="{8110F75E-EF2C-4AD2-925F-5AFC8E124398}" destId="{56C0FB0D-C2DB-4FF4-B8E5-B7538D9B1298}" srcOrd="6" destOrd="0" presId="urn:microsoft.com/office/officeart/2005/8/layout/vList3"/>
    <dgm:cxn modelId="{2C053AD8-2170-42DA-9711-61799183A070}" type="presParOf" srcId="{56C0FB0D-C2DB-4FF4-B8E5-B7538D9B1298}" destId="{E02229F1-5C20-4B46-9EB1-EF75E06D4D46}" srcOrd="0" destOrd="0" presId="urn:microsoft.com/office/officeart/2005/8/layout/vList3"/>
    <dgm:cxn modelId="{50B6AB26-8C0D-47D5-B759-54316F5D3DBA}" type="presParOf" srcId="{56C0FB0D-C2DB-4FF4-B8E5-B7538D9B1298}" destId="{0CC5949B-8DE9-4CBF-A35C-D2C9F969FA19}"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20CB5C-4213-4D02-9E6F-8BE50CC29910}">
      <dsp:nvSpPr>
        <dsp:cNvPr id="0" name=""/>
        <dsp:cNvSpPr/>
      </dsp:nvSpPr>
      <dsp:spPr>
        <a:xfrm rot="10800000">
          <a:off x="2500181" y="29398"/>
          <a:ext cx="6739338" cy="883523"/>
        </a:xfrm>
        <a:prstGeom prst="homePlat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9609" tIns="60960" rIns="113792" bIns="60960" numCol="1" spcCol="1270" anchor="ctr" anchorCtr="0">
          <a:noAutofit/>
        </a:bodyPr>
        <a:lstStyle/>
        <a:p>
          <a:pPr marL="0" lvl="0" indent="0" algn="l" defTabSz="711200">
            <a:lnSpc>
              <a:spcPct val="90000"/>
            </a:lnSpc>
            <a:spcBef>
              <a:spcPct val="0"/>
            </a:spcBef>
            <a:spcAft>
              <a:spcPct val="35000"/>
            </a:spcAft>
          </a:pPr>
          <a:r>
            <a:rPr lang="en-US" sz="1600" b="1" kern="1200" dirty="0">
              <a:solidFill>
                <a:schemeClr val="tx1"/>
              </a:solidFill>
              <a:latin typeface="SwissReSans" pitchFamily="34" charset="0"/>
            </a:rPr>
            <a:t>Phishing: </a:t>
          </a:r>
          <a:r>
            <a:rPr lang="en-US" sz="1600" kern="1200" dirty="0">
              <a:solidFill>
                <a:schemeClr val="tx1"/>
              </a:solidFill>
              <a:latin typeface="SwissReSans" pitchFamily="34" charset="0"/>
            </a:rPr>
            <a:t>Attempt to acquire information such as usernames, passwords by masquerading as a trustworthy entity.</a:t>
          </a:r>
          <a:endParaRPr lang="en-GB" sz="1600" kern="1200" dirty="0"/>
        </a:p>
      </dsp:txBody>
      <dsp:txXfrm rot="10800000">
        <a:off x="2721062" y="29398"/>
        <a:ext cx="6518457" cy="883523"/>
      </dsp:txXfrm>
    </dsp:sp>
    <dsp:sp modelId="{59565AE6-9617-4D3E-B705-D3C8B08545FD}">
      <dsp:nvSpPr>
        <dsp:cNvPr id="0" name=""/>
        <dsp:cNvSpPr/>
      </dsp:nvSpPr>
      <dsp:spPr>
        <a:xfrm>
          <a:off x="962339" y="17099"/>
          <a:ext cx="1265117" cy="883523"/>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BF8C37-EC27-42B5-9935-545FC2D14EB5}">
      <dsp:nvSpPr>
        <dsp:cNvPr id="0" name=""/>
        <dsp:cNvSpPr/>
      </dsp:nvSpPr>
      <dsp:spPr>
        <a:xfrm rot="10800000">
          <a:off x="2483498" y="1150437"/>
          <a:ext cx="6739338" cy="883523"/>
        </a:xfrm>
        <a:prstGeom prst="homePlat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9609" tIns="60960" rIns="113792" bIns="60960" numCol="1" spcCol="1270" anchor="ctr" anchorCtr="0">
          <a:noAutofit/>
        </a:bodyPr>
        <a:lstStyle/>
        <a:p>
          <a:pPr marL="0" lvl="0" indent="0" algn="l" defTabSz="711200">
            <a:lnSpc>
              <a:spcPct val="90000"/>
            </a:lnSpc>
            <a:spcBef>
              <a:spcPct val="0"/>
            </a:spcBef>
            <a:spcAft>
              <a:spcPct val="35000"/>
            </a:spcAft>
          </a:pPr>
          <a:r>
            <a:rPr lang="en-US" sz="1600" b="1" kern="1200" dirty="0">
              <a:solidFill>
                <a:schemeClr val="tx1"/>
              </a:solidFill>
              <a:latin typeface="SwissReSans" pitchFamily="34" charset="0"/>
            </a:rPr>
            <a:t>Spear Phishing: </a:t>
          </a:r>
          <a:r>
            <a:rPr lang="en-US" sz="1600" kern="1200" dirty="0">
              <a:solidFill>
                <a:schemeClr val="tx1"/>
              </a:solidFill>
              <a:latin typeface="SwissReSans" pitchFamily="34" charset="0"/>
            </a:rPr>
            <a:t>Phishing attempts directed at </a:t>
          </a:r>
          <a:br>
            <a:rPr lang="en-US" sz="1600" kern="1200" dirty="0">
              <a:solidFill>
                <a:schemeClr val="tx1"/>
              </a:solidFill>
              <a:latin typeface="SwissReSans" pitchFamily="34" charset="0"/>
            </a:rPr>
          </a:br>
          <a:r>
            <a:rPr lang="en-US" sz="1600" kern="1200" dirty="0">
              <a:solidFill>
                <a:schemeClr val="tx1"/>
              </a:solidFill>
              <a:latin typeface="SwissReSans" pitchFamily="34" charset="0"/>
            </a:rPr>
            <a:t>specific individuals.</a:t>
          </a:r>
          <a:endParaRPr lang="en-GB" sz="1600" kern="1200" dirty="0"/>
        </a:p>
      </dsp:txBody>
      <dsp:txXfrm rot="10800000">
        <a:off x="2704379" y="1150437"/>
        <a:ext cx="6518457" cy="883523"/>
      </dsp:txXfrm>
    </dsp:sp>
    <dsp:sp modelId="{930339E0-31E9-4459-A025-4BC76AAE3C23}">
      <dsp:nvSpPr>
        <dsp:cNvPr id="0" name=""/>
        <dsp:cNvSpPr/>
      </dsp:nvSpPr>
      <dsp:spPr>
        <a:xfrm>
          <a:off x="962339" y="1153035"/>
          <a:ext cx="1265117" cy="883523"/>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AC5100-1D6D-421B-B6F8-A756DB36F6A7}">
      <dsp:nvSpPr>
        <dsp:cNvPr id="0" name=""/>
        <dsp:cNvSpPr/>
      </dsp:nvSpPr>
      <dsp:spPr>
        <a:xfrm rot="10800000">
          <a:off x="2446723" y="2299572"/>
          <a:ext cx="6771771" cy="883523"/>
        </a:xfrm>
        <a:prstGeom prst="homePlat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9609" tIns="60960" rIns="113792" bIns="60960" numCol="1" spcCol="1270" anchor="ctr" anchorCtr="0">
          <a:noAutofit/>
        </a:bodyPr>
        <a:lstStyle/>
        <a:p>
          <a:pPr marL="0" lvl="0" indent="0" algn="l" defTabSz="711200">
            <a:lnSpc>
              <a:spcPct val="90000"/>
            </a:lnSpc>
            <a:spcBef>
              <a:spcPct val="0"/>
            </a:spcBef>
            <a:spcAft>
              <a:spcPct val="35000"/>
            </a:spcAft>
          </a:pPr>
          <a:r>
            <a:rPr lang="en-US" sz="1600" b="1" kern="1200" dirty="0">
              <a:solidFill>
                <a:schemeClr val="tx1"/>
              </a:solidFill>
              <a:latin typeface="SwissReSans" pitchFamily="34" charset="0"/>
            </a:rPr>
            <a:t>Clone Phishing: </a:t>
          </a:r>
          <a:r>
            <a:rPr lang="en-US" sz="1600" kern="1200" dirty="0">
              <a:solidFill>
                <a:schemeClr val="tx1"/>
              </a:solidFill>
              <a:latin typeface="SwissReSans" pitchFamily="34" charset="0"/>
            </a:rPr>
            <a:t>A legitimate, and previously </a:t>
          </a:r>
          <a:br>
            <a:rPr lang="en-US" sz="1600" kern="1200" dirty="0">
              <a:solidFill>
                <a:schemeClr val="tx1"/>
              </a:solidFill>
              <a:latin typeface="SwissReSans" pitchFamily="34" charset="0"/>
            </a:rPr>
          </a:br>
          <a:r>
            <a:rPr lang="en-US" sz="1600" kern="1200" dirty="0">
              <a:solidFill>
                <a:schemeClr val="tx1"/>
              </a:solidFill>
              <a:latin typeface="SwissReSans" pitchFamily="34" charset="0"/>
            </a:rPr>
            <a:t>delivered e-mail used to create an almost </a:t>
          </a:r>
          <a:br>
            <a:rPr lang="en-US" sz="1600" kern="1200" dirty="0">
              <a:solidFill>
                <a:schemeClr val="tx1"/>
              </a:solidFill>
              <a:latin typeface="SwissReSans" pitchFamily="34" charset="0"/>
            </a:rPr>
          </a:br>
          <a:r>
            <a:rPr lang="en-US" sz="1600" kern="1200" dirty="0">
              <a:solidFill>
                <a:schemeClr val="tx1"/>
              </a:solidFill>
              <a:latin typeface="SwissReSans" pitchFamily="34" charset="0"/>
            </a:rPr>
            <a:t>identical phishing email.</a:t>
          </a:r>
          <a:endParaRPr lang="en-GB" sz="1600" kern="1200" dirty="0">
            <a:solidFill>
              <a:schemeClr val="tx1"/>
            </a:solidFill>
          </a:endParaRPr>
        </a:p>
      </dsp:txBody>
      <dsp:txXfrm rot="10800000">
        <a:off x="2667604" y="2299572"/>
        <a:ext cx="6550890" cy="883523"/>
      </dsp:txXfrm>
    </dsp:sp>
    <dsp:sp modelId="{0FFA38BD-17D7-4148-8916-B35CAC73E8E6}">
      <dsp:nvSpPr>
        <dsp:cNvPr id="0" name=""/>
        <dsp:cNvSpPr/>
      </dsp:nvSpPr>
      <dsp:spPr>
        <a:xfrm>
          <a:off x="922936" y="2290666"/>
          <a:ext cx="1265117" cy="883523"/>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C5949B-8DE9-4CBF-A35C-D2C9F969FA19}">
      <dsp:nvSpPr>
        <dsp:cNvPr id="0" name=""/>
        <dsp:cNvSpPr/>
      </dsp:nvSpPr>
      <dsp:spPr>
        <a:xfrm rot="10800000">
          <a:off x="2530560" y="3444961"/>
          <a:ext cx="6739338" cy="883523"/>
        </a:xfrm>
        <a:prstGeom prst="homePlat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9609" tIns="60960" rIns="113792" bIns="60960" numCol="1" spcCol="1270" anchor="ctr" anchorCtr="0">
          <a:noAutofit/>
        </a:bodyPr>
        <a:lstStyle/>
        <a:p>
          <a:pPr marL="0" lvl="0" indent="0" algn="l" defTabSz="711200">
            <a:lnSpc>
              <a:spcPct val="90000"/>
            </a:lnSpc>
            <a:spcBef>
              <a:spcPct val="0"/>
            </a:spcBef>
            <a:spcAft>
              <a:spcPct val="35000"/>
            </a:spcAft>
          </a:pPr>
          <a:r>
            <a:rPr lang="en-US" sz="1600" b="1" kern="1200" dirty="0">
              <a:solidFill>
                <a:schemeClr val="tx1"/>
              </a:solidFill>
              <a:latin typeface="SwissReSans" pitchFamily="34" charset="0"/>
            </a:rPr>
            <a:t>Whaling: </a:t>
          </a:r>
          <a:r>
            <a:rPr lang="en-US" sz="1600" kern="1200" dirty="0">
              <a:solidFill>
                <a:schemeClr val="tx1"/>
              </a:solidFill>
              <a:latin typeface="SwissReSans" pitchFamily="34" charset="0"/>
            </a:rPr>
            <a:t>Phishing attacks directed specifically at senior executives. </a:t>
          </a:r>
          <a:endParaRPr lang="en-GB" sz="1600" kern="1200" dirty="0">
            <a:solidFill>
              <a:schemeClr val="tx1"/>
            </a:solidFill>
          </a:endParaRPr>
        </a:p>
      </dsp:txBody>
      <dsp:txXfrm rot="10800000">
        <a:off x="2751441" y="3444961"/>
        <a:ext cx="6518457" cy="883523"/>
      </dsp:txXfrm>
    </dsp:sp>
    <dsp:sp modelId="{E02229F1-5C20-4B46-9EB1-EF75E06D4D46}">
      <dsp:nvSpPr>
        <dsp:cNvPr id="0" name=""/>
        <dsp:cNvSpPr/>
      </dsp:nvSpPr>
      <dsp:spPr>
        <a:xfrm>
          <a:off x="911836" y="3396827"/>
          <a:ext cx="1265117" cy="883523"/>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latin typeface="SwissReSans"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B7C786-A259-4FDD-A4C0-BD83D19C2427}" type="datetimeFigureOut">
              <a:rPr lang="en-GB" smtClean="0">
                <a:latin typeface="SwissReSans" pitchFamily="34" charset="0"/>
              </a:rPr>
              <a:pPr/>
              <a:t>15/04/2019</a:t>
            </a:fld>
            <a:endParaRPr lang="en-GB" dirty="0">
              <a:latin typeface="SwissReSans"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latin typeface="SwissReSans"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FADD15C-2E90-415F-B376-5831ACCDAAD0}" type="slidenum">
              <a:rPr lang="en-GB" smtClean="0">
                <a:latin typeface="SwissReSans" pitchFamily="34" charset="0"/>
              </a:rPr>
              <a:pPr/>
              <a:t>‹#›</a:t>
            </a:fld>
            <a:endParaRPr lang="en-GB" dirty="0">
              <a:latin typeface="SwissReSans" pitchFamily="34" charset="0"/>
            </a:endParaRPr>
          </a:p>
        </p:txBody>
      </p:sp>
    </p:spTree>
    <p:extLst>
      <p:ext uri="{BB962C8B-B14F-4D97-AF65-F5344CB8AC3E}">
        <p14:creationId xmlns:p14="http://schemas.microsoft.com/office/powerpoint/2010/main" val="283796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wissReSans" pitchFamily="34" charset="0"/>
              </a:defRPr>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wissReSans" pitchFamily="34" charset="0"/>
              </a:defRPr>
            </a:lvl1pPr>
          </a:lstStyle>
          <a:p>
            <a:fld id="{3A1CEC75-F9BB-42F0-8E1C-193797F4D4D6}" type="datetimeFigureOut">
              <a:rPr lang="de-DE" smtClean="0"/>
              <a:pPr/>
              <a:t>15.04.2019</a:t>
            </a:fld>
            <a:endParaRPr lang="en-GB"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SwissReSans"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SwissReSans" pitchFamily="34" charset="0"/>
              </a:defRPr>
            </a:lvl1pPr>
          </a:lstStyle>
          <a:p>
            <a:fld id="{CF8ED666-4372-485F-9851-ED435EF4ACCF}" type="slidenum">
              <a:rPr lang="en-GB" smtClean="0"/>
              <a:pPr/>
              <a:t>‹#›</a:t>
            </a:fld>
            <a:endParaRPr lang="en-GB" dirty="0"/>
          </a:p>
        </p:txBody>
      </p:sp>
    </p:spTree>
    <p:extLst>
      <p:ext uri="{BB962C8B-B14F-4D97-AF65-F5344CB8AC3E}">
        <p14:creationId xmlns:p14="http://schemas.microsoft.com/office/powerpoint/2010/main" val="3379760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wissReSans" pitchFamily="34" charset="0"/>
        <a:ea typeface="+mn-ea"/>
        <a:cs typeface="+mn-cs"/>
      </a:defRPr>
    </a:lvl1pPr>
    <a:lvl2pPr marL="349250" indent="0" algn="l" defTabSz="914400" rtl="0" eaLnBrk="1" latinLnBrk="0" hangingPunct="1">
      <a:defRPr sz="1200" kern="1200">
        <a:solidFill>
          <a:schemeClr val="tx1"/>
        </a:solidFill>
        <a:latin typeface="SwissReSans" pitchFamily="34" charset="0"/>
        <a:ea typeface="+mn-ea"/>
        <a:cs typeface="+mn-cs"/>
      </a:defRPr>
    </a:lvl2pPr>
    <a:lvl3pPr marL="717550" indent="0" algn="l" defTabSz="914400" rtl="0" eaLnBrk="1" latinLnBrk="0" hangingPunct="1">
      <a:defRPr sz="1200" kern="1200">
        <a:solidFill>
          <a:schemeClr val="tx1"/>
        </a:solidFill>
        <a:latin typeface="SwissReSans" pitchFamily="34" charset="0"/>
        <a:ea typeface="+mn-ea"/>
        <a:cs typeface="+mn-cs"/>
      </a:defRPr>
    </a:lvl3pPr>
    <a:lvl4pPr marL="1066800" indent="0" algn="l" defTabSz="914400" rtl="0" eaLnBrk="1" latinLnBrk="0" hangingPunct="1">
      <a:defRPr sz="1200" kern="1200">
        <a:solidFill>
          <a:schemeClr val="tx1"/>
        </a:solidFill>
        <a:latin typeface="SwissReSans" pitchFamily="34" charset="0"/>
        <a:ea typeface="+mn-ea"/>
        <a:cs typeface="+mn-cs"/>
      </a:defRPr>
    </a:lvl4pPr>
    <a:lvl5pPr marL="1435100" indent="0" algn="l" defTabSz="914400" rtl="0" eaLnBrk="1" latinLnBrk="0" hangingPunct="1">
      <a:defRPr sz="1200" kern="1200">
        <a:solidFill>
          <a:schemeClr val="tx1"/>
        </a:solidFill>
        <a:latin typeface="SwissReSans"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dirty="0"/>
              <a:t>There</a:t>
            </a:r>
            <a:r>
              <a:rPr lang="en-US" sz="1200" b="0" baseline="0" dirty="0"/>
              <a:t> are various threat actors in cyber space, which need to be considered as threat. The groups on this graph are generally a threat, but the level of sophistication of an attack dramatically raises with the actors know-how and funding to conduct an attack:</a:t>
            </a:r>
            <a:endParaRPr lang="en-US" sz="1200" b="0" dirty="0"/>
          </a:p>
          <a:p>
            <a:pPr marL="171450" indent="-171450">
              <a:buFont typeface="Arial" panose="020B0604020202020204" pitchFamily="34" charset="0"/>
              <a:buChar char="•"/>
            </a:pPr>
            <a:r>
              <a:rPr lang="en-US" sz="1200" b="1" dirty="0"/>
              <a:t>Errors and omissions: </a:t>
            </a:r>
            <a:r>
              <a:rPr lang="en-US" sz="1200" b="0" dirty="0"/>
              <a:t>not a</a:t>
            </a:r>
            <a:r>
              <a:rPr lang="en-US" sz="1200" b="0" baseline="0" dirty="0"/>
              <a:t> “conscious” actor, but human error is one important factor in the chain of events leading to a cyber attack (examples: Phishing, Social Engineering).</a:t>
            </a:r>
            <a:endParaRPr lang="en-US" sz="1200" b="0" dirty="0"/>
          </a:p>
          <a:p>
            <a:pPr marL="171450" indent="-171450">
              <a:buFont typeface="Arial" panose="020B0604020202020204" pitchFamily="34" charset="0"/>
              <a:buChar char="•"/>
            </a:pPr>
            <a:r>
              <a:rPr lang="en-US" sz="1200" b="1" dirty="0"/>
              <a:t>Hacktivists: </a:t>
            </a:r>
            <a:r>
              <a:rPr lang="en-US" sz="1200" b="0" dirty="0"/>
              <a:t>promote of political agenda (anti capitalism, free speech, human rights), they are weakly organised, decentralized.</a:t>
            </a:r>
            <a:r>
              <a:rPr lang="en-US" sz="1200" b="0" baseline="0" dirty="0"/>
              <a:t> Often these groups conduct</a:t>
            </a:r>
            <a:r>
              <a:rPr lang="en-US" sz="1200" b="0" dirty="0"/>
              <a:t> spontaneous attacks (e.g. taking offline or defacing websites), leading to reputational damage for a company.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Script kiddies </a:t>
            </a:r>
            <a:r>
              <a:rPr lang="en-US" sz="1200" b="0" dirty="0"/>
              <a:t>(single persons or small criminal groups,</a:t>
            </a:r>
            <a:r>
              <a:rPr lang="en-US" sz="1200" b="0" baseline="0" dirty="0"/>
              <a:t> </a:t>
            </a:r>
            <a:r>
              <a:rPr lang="en-US" sz="1200" b="0" dirty="0"/>
              <a:t>not only juveniles): try to imitate</a:t>
            </a:r>
            <a:r>
              <a:rPr lang="en-US" sz="1200" b="0" baseline="0" dirty="0"/>
              <a:t> the “real” hackers and </a:t>
            </a:r>
            <a:r>
              <a:rPr lang="en-US" sz="1200" b="0" dirty="0"/>
              <a:t>demonstrate their knowledge (copying of commonly known attack schemes), reputation among peers (game, fun, money).</a:t>
            </a:r>
            <a:r>
              <a:rPr lang="en-US" sz="1200" b="0" baseline="0" dirty="0"/>
              <a:t> Besides reputational damage, can also lead to </a:t>
            </a:r>
            <a:r>
              <a:rPr lang="en-US" sz="1200" b="0" dirty="0"/>
              <a:t>financial damage to Swiss Re</a:t>
            </a:r>
          </a:p>
          <a:p>
            <a:pPr marL="171450" indent="-171450">
              <a:buFont typeface="Arial" panose="020B0604020202020204" pitchFamily="34" charset="0"/>
              <a:buChar char="•"/>
            </a:pPr>
            <a:r>
              <a:rPr lang="en-US" sz="1200" b="1" dirty="0"/>
              <a:t>Cyber criminals </a:t>
            </a:r>
            <a:r>
              <a:rPr lang="en-US" sz="1200" dirty="0"/>
              <a:t>are the adversaries Swiss Re is </a:t>
            </a:r>
            <a:r>
              <a:rPr lang="en-US" sz="1200" b="1" dirty="0"/>
              <a:t>most concerned about</a:t>
            </a:r>
            <a:r>
              <a:rPr lang="en-US" sz="1200" dirty="0"/>
              <a:t>. </a:t>
            </a:r>
            <a:r>
              <a:rPr lang="en-US" sz="1200" b="0" dirty="0"/>
              <a:t>Attacks are more sophisticated, supported by readily available hacking tools on the dark web. Tools built by nation states or cyber criminals get published on the web and are available to “lower-level” groups. </a:t>
            </a:r>
          </a:p>
          <a:p>
            <a:pPr marL="171450" indent="-171450">
              <a:buFont typeface="Arial" panose="020B0604020202020204" pitchFamily="34" charset="0"/>
              <a:buChar char="•"/>
            </a:pPr>
            <a:endParaRPr lang="en-US" sz="1200" dirty="0"/>
          </a:p>
        </p:txBody>
      </p:sp>
      <p:sp>
        <p:nvSpPr>
          <p:cNvPr id="4" name="Slide Number Placeholder 3"/>
          <p:cNvSpPr>
            <a:spLocks noGrp="1"/>
          </p:cNvSpPr>
          <p:nvPr>
            <p:ph type="sldNum" sz="quarter" idx="10"/>
          </p:nvPr>
        </p:nvSpPr>
        <p:spPr/>
        <p:txBody>
          <a:bodyPr/>
          <a:lstStyle/>
          <a:p>
            <a:fld id="{CF8ED666-4372-485F-9851-ED435EF4ACCF}" type="slidenum">
              <a:rPr lang="en-US" smtClean="0"/>
              <a:pPr/>
              <a:t>3</a:t>
            </a:fld>
            <a:endParaRPr lang="en-US" dirty="0"/>
          </a:p>
        </p:txBody>
      </p:sp>
      <p:sp>
        <p:nvSpPr>
          <p:cNvPr id="5" name="Date Placeholder 4"/>
          <p:cNvSpPr>
            <a:spLocks noGrp="1"/>
          </p:cNvSpPr>
          <p:nvPr>
            <p:ph type="dt" idx="11"/>
          </p:nvPr>
        </p:nvSpPr>
        <p:spPr/>
        <p:txBody>
          <a:bodyPr/>
          <a:lstStyle/>
          <a:p>
            <a:r>
              <a:rPr lang="en-US" dirty="0"/>
              <a:t>21.08.2017</a:t>
            </a:r>
          </a:p>
        </p:txBody>
      </p:sp>
    </p:spTree>
    <p:extLst>
      <p:ext uri="{BB962C8B-B14F-4D97-AF65-F5344CB8AC3E}">
        <p14:creationId xmlns:p14="http://schemas.microsoft.com/office/powerpoint/2010/main" val="4232406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endParaRPr lang="en-GB" dirty="0"/>
          </a:p>
        </p:txBody>
      </p:sp>
      <p:sp>
        <p:nvSpPr>
          <p:cNvPr id="4" name="Slide Number Placeholder 3"/>
          <p:cNvSpPr>
            <a:spLocks noGrp="1"/>
          </p:cNvSpPr>
          <p:nvPr>
            <p:ph type="sldNum" sz="quarter" idx="10"/>
          </p:nvPr>
        </p:nvSpPr>
        <p:spPr/>
        <p:txBody>
          <a:bodyPr/>
          <a:lstStyle/>
          <a:p>
            <a:fld id="{CF8ED666-4372-485F-9851-ED435EF4ACCF}" type="slidenum">
              <a:rPr lang="en-GB" smtClean="0"/>
              <a:pPr/>
              <a:t>17</a:t>
            </a:fld>
            <a:endParaRPr lang="en-GB" dirty="0"/>
          </a:p>
        </p:txBody>
      </p:sp>
    </p:spTree>
    <p:extLst>
      <p:ext uri="{BB962C8B-B14F-4D97-AF65-F5344CB8AC3E}">
        <p14:creationId xmlns:p14="http://schemas.microsoft.com/office/powerpoint/2010/main" val="1216602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Some</a:t>
            </a:r>
            <a:r>
              <a:rPr lang="en-GB" baseline="0" dirty="0"/>
              <a:t> websites can be infected with </a:t>
            </a:r>
            <a:r>
              <a:rPr lang="en-GB" b="1" baseline="0" dirty="0"/>
              <a:t>malware</a:t>
            </a:r>
            <a:r>
              <a:rPr lang="en-GB" baseline="0" dirty="0"/>
              <a:t>. These are </a:t>
            </a:r>
            <a:r>
              <a:rPr lang="en-GB" b="1" baseline="0" dirty="0"/>
              <a:t>recent examples</a:t>
            </a:r>
            <a:r>
              <a:rPr lang="en-GB" baseline="0" dirty="0"/>
              <a:t> of websites visited in Slovakia, that contained malware during a certain period of time.</a:t>
            </a:r>
          </a:p>
          <a:p>
            <a:pPr marL="171450" indent="-171450">
              <a:buFont typeface="Arial" panose="020B0604020202020204" pitchFamily="34" charset="0"/>
              <a:buChar char="•"/>
            </a:pPr>
            <a:r>
              <a:rPr lang="en-GB" baseline="0" dirty="0"/>
              <a:t>Recently, also Switzerland has been victim of such attacks/infections. Main online newspaper has been infected with the </a:t>
            </a:r>
            <a:r>
              <a:rPr lang="en-GB" b="1" baseline="0" dirty="0"/>
              <a:t>Gozi Trojan.</a:t>
            </a:r>
          </a:p>
          <a:p>
            <a:pPr marL="171450" indent="-171450">
              <a:buFont typeface="Arial" panose="020B0604020202020204" pitchFamily="34" charset="0"/>
              <a:buChar char="•"/>
            </a:pPr>
            <a:r>
              <a:rPr lang="en-US" dirty="0"/>
              <a:t>The </a:t>
            </a:r>
            <a:r>
              <a:rPr lang="en-US" b="1" dirty="0"/>
              <a:t>Trojan attempts to gain access to users’ bank account information and to withdraw funds</a:t>
            </a:r>
            <a:r>
              <a:rPr lang="en-US" dirty="0"/>
              <a:t>. It </a:t>
            </a:r>
            <a:r>
              <a:rPr lang="en-US" b="1" dirty="0"/>
              <a:t>can take up to three months </a:t>
            </a:r>
            <a:r>
              <a:rPr lang="en-US" dirty="0"/>
              <a:t>before the Trojan tries to withdraw money.</a:t>
            </a:r>
          </a:p>
          <a:p>
            <a:pPr marL="171450" indent="-171450">
              <a:buFont typeface="Arial" panose="020B0604020202020204" pitchFamily="34" charset="0"/>
              <a:buChar char="•"/>
            </a:pPr>
            <a:r>
              <a:rPr lang="en-US" b="1" dirty="0"/>
              <a:t>Potential signs of infection </a:t>
            </a:r>
            <a:r>
              <a:rPr lang="en-US" dirty="0"/>
              <a:t>include an </a:t>
            </a:r>
            <a:r>
              <a:rPr lang="en-US" b="1" dirty="0"/>
              <a:t>extremely slow connection</a:t>
            </a:r>
            <a:r>
              <a:rPr lang="en-US" dirty="0"/>
              <a:t>, a </a:t>
            </a:r>
            <a:r>
              <a:rPr lang="en-US" b="1" dirty="0"/>
              <a:t>blue desktop </a:t>
            </a:r>
            <a:r>
              <a:rPr lang="en-US" dirty="0"/>
              <a:t>or </a:t>
            </a:r>
            <a:r>
              <a:rPr lang="en-US" b="1" dirty="0"/>
              <a:t>repeated requests to enter your password</a:t>
            </a:r>
            <a:r>
              <a:rPr lang="en-US" b="0" dirty="0"/>
              <a:t>.</a:t>
            </a:r>
            <a:endParaRPr lang="en-US" dirty="0"/>
          </a:p>
          <a:p>
            <a:pPr marL="171450" indent="-171450">
              <a:buFont typeface="Arial" panose="020B0604020202020204" pitchFamily="34" charset="0"/>
              <a:buChar char="•"/>
            </a:pPr>
            <a:r>
              <a:rPr lang="en-US" dirty="0"/>
              <a:t>source: http://www.swissinfo.ch/eng/20-minute-attack_government-shuts-down-trojan-infected-website/42074870 </a:t>
            </a:r>
            <a:endParaRPr lang="en-GB" dirty="0"/>
          </a:p>
        </p:txBody>
      </p:sp>
      <p:sp>
        <p:nvSpPr>
          <p:cNvPr id="4" name="Slide Number Placeholder 3"/>
          <p:cNvSpPr>
            <a:spLocks noGrp="1"/>
          </p:cNvSpPr>
          <p:nvPr>
            <p:ph type="sldNum" sz="quarter" idx="10"/>
          </p:nvPr>
        </p:nvSpPr>
        <p:spPr/>
        <p:txBody>
          <a:bodyPr/>
          <a:lstStyle/>
          <a:p>
            <a:fld id="{CF8ED666-4372-485F-9851-ED435EF4ACCF}" type="slidenum">
              <a:rPr lang="en-GB" smtClean="0"/>
              <a:pPr/>
              <a:t>18</a:t>
            </a:fld>
            <a:endParaRPr lang="en-GB" dirty="0"/>
          </a:p>
        </p:txBody>
      </p:sp>
    </p:spTree>
    <p:extLst>
      <p:ext uri="{BB962C8B-B14F-4D97-AF65-F5344CB8AC3E}">
        <p14:creationId xmlns:p14="http://schemas.microsoft.com/office/powerpoint/2010/main" val="690253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1" dirty="0"/>
              <a:t>Phishing</a:t>
            </a:r>
          </a:p>
          <a:p>
            <a:pPr marL="520700" lvl="1" indent="-171450">
              <a:buFont typeface="Arial" panose="020B0604020202020204" pitchFamily="34" charset="0"/>
              <a:buChar char="•"/>
            </a:pPr>
            <a:r>
              <a:rPr lang="en-US" dirty="0">
                <a:effectLst/>
              </a:rPr>
              <a:t>attempt to acquire sensitive information such as usernames, passwords, and credit card details (and sometimes, indirectly, money)</a:t>
            </a:r>
            <a:endParaRPr lang="en-GB" dirty="0"/>
          </a:p>
          <a:p>
            <a:pPr marL="520700" lvl="1" indent="-171450">
              <a:buFont typeface="Arial" panose="020B0604020202020204" pitchFamily="34" charset="0"/>
              <a:buChar char="•"/>
            </a:pPr>
            <a:r>
              <a:rPr lang="en-US" dirty="0">
                <a:effectLst/>
              </a:rPr>
              <a:t>Communications purporting to be from popular social web sites, auction sites, banks, online payment processors or IT administrators are commonly used to lure unsuspecting victims. </a:t>
            </a:r>
          </a:p>
          <a:p>
            <a:pPr marL="520700" lvl="1" indent="-171450">
              <a:buFont typeface="Arial" panose="020B0604020202020204" pitchFamily="34" charset="0"/>
              <a:buChar char="•"/>
            </a:pPr>
            <a:r>
              <a:rPr lang="en-US" dirty="0">
                <a:effectLst/>
              </a:rPr>
              <a:t>Phishing emails may contain links to websites that are infected with malware.</a:t>
            </a:r>
            <a:endParaRPr lang="en-US" b="0" i="0" baseline="30000" dirty="0">
              <a:effectLst/>
            </a:endParaRPr>
          </a:p>
          <a:p>
            <a:pPr marL="520700" lvl="1" indent="-171450">
              <a:buFont typeface="Arial" panose="020B0604020202020204" pitchFamily="34" charset="0"/>
              <a:buChar char="•"/>
            </a:pPr>
            <a:r>
              <a:rPr lang="en-US" dirty="0">
                <a:effectLst/>
              </a:rPr>
              <a:t>Phishing is an example of social engineering techniques used to deceive users, and exploits the poor usability of current web security technologies.</a:t>
            </a:r>
          </a:p>
          <a:p>
            <a:pPr marL="520700" lvl="1" indent="-171450">
              <a:buFont typeface="Arial" panose="020B0604020202020204" pitchFamily="34" charset="0"/>
              <a:buChar char="•"/>
            </a:pPr>
            <a:r>
              <a:rPr lang="en-US" dirty="0">
                <a:effectLst/>
              </a:rPr>
              <a:t>Attempts to deal with the growing number of reported phishing incidents include </a:t>
            </a:r>
            <a:r>
              <a:rPr lang="en-US" b="1" dirty="0">
                <a:effectLst/>
              </a:rPr>
              <a:t>user training</a:t>
            </a:r>
            <a:r>
              <a:rPr lang="en-US" dirty="0">
                <a:effectLst/>
              </a:rPr>
              <a:t>, </a:t>
            </a:r>
            <a:r>
              <a:rPr lang="en-US" b="1" dirty="0">
                <a:effectLst/>
              </a:rPr>
              <a:t>awareness</a:t>
            </a:r>
            <a:r>
              <a:rPr lang="en-US" dirty="0">
                <a:effectLst/>
              </a:rPr>
              <a:t>, and </a:t>
            </a:r>
            <a:r>
              <a:rPr lang="en-US" b="1" dirty="0">
                <a:effectLst/>
              </a:rPr>
              <a:t>technical security measures</a:t>
            </a:r>
          </a:p>
          <a:p>
            <a:pPr marL="520700" lvl="1" indent="-171450">
              <a:buFont typeface="Arial" panose="020B0604020202020204" pitchFamily="34" charset="0"/>
              <a:buChar char="•"/>
            </a:pPr>
            <a:r>
              <a:rPr lang="en-US" dirty="0">
                <a:effectLst/>
              </a:rPr>
              <a:t>Phishers are targeting the customers of banks and online payment services. Emails, supposedly from the IRS, have been used to glean sensitive data from U.S. taxpayers</a:t>
            </a:r>
          </a:p>
          <a:p>
            <a:pPr marL="889000" lvl="2" indent="-171450">
              <a:buFont typeface="Arial" panose="020B0604020202020204" pitchFamily="34" charset="0"/>
              <a:buChar char="•"/>
            </a:pPr>
            <a:endParaRPr lang="en-GB" b="1" dirty="0"/>
          </a:p>
          <a:p>
            <a:pPr marL="171450" indent="-171450">
              <a:buFont typeface="Arial" panose="020B0604020202020204" pitchFamily="34" charset="0"/>
              <a:buChar char="•"/>
            </a:pPr>
            <a:r>
              <a:rPr lang="en-GB" b="1" dirty="0"/>
              <a:t>Spear</a:t>
            </a:r>
            <a:r>
              <a:rPr lang="en-GB" b="1" baseline="0" dirty="0"/>
              <a:t> Phishing</a:t>
            </a:r>
          </a:p>
          <a:p>
            <a:pPr marL="520700" lvl="1" indent="-171450">
              <a:buFont typeface="Arial" panose="020B0604020202020204" pitchFamily="34" charset="0"/>
              <a:buChar char="•"/>
            </a:pPr>
            <a:r>
              <a:rPr lang="en-US" dirty="0">
                <a:effectLst/>
              </a:rPr>
              <a:t>Phishing attempts directed at specific individuals or companies have been termed </a:t>
            </a:r>
            <a:r>
              <a:rPr lang="en-US" b="1" dirty="0">
                <a:effectLst/>
              </a:rPr>
              <a:t>spear phishing</a:t>
            </a:r>
            <a:r>
              <a:rPr lang="en-US" dirty="0">
                <a:effectLst/>
              </a:rPr>
              <a:t>. Attackers may gather personal information about their target to increase their probability of success. This technique is, by far, the most successful on the internet today, accounting for 91% of attacks.</a:t>
            </a:r>
            <a:endParaRPr lang="en-US" b="0" i="0" baseline="30000" dirty="0">
              <a:effectLst/>
            </a:endParaRPr>
          </a:p>
          <a:p>
            <a:pPr marL="520700" lvl="1"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1" baseline="0" dirty="0"/>
              <a:t>Clone Phishing</a:t>
            </a:r>
          </a:p>
          <a:p>
            <a:pPr marL="520700" lvl="1" indent="-171450">
              <a:buFont typeface="Arial" panose="020B0604020202020204" pitchFamily="34" charset="0"/>
              <a:buChar char="•"/>
            </a:pPr>
            <a:r>
              <a:rPr lang="en-US" dirty="0">
                <a:effectLst/>
              </a:rPr>
              <a:t>A type of phishing attack whereby a legitimate, and previously delivered, email containing an attachment or link has had its content and recipient address(es) taken and used to create an almost identical or cloned email. </a:t>
            </a:r>
          </a:p>
          <a:p>
            <a:pPr marL="520700" lvl="1" indent="-171450">
              <a:buFont typeface="Arial" panose="020B0604020202020204" pitchFamily="34" charset="0"/>
              <a:buChar char="•"/>
            </a:pPr>
            <a:r>
              <a:rPr lang="en-US" dirty="0">
                <a:effectLst/>
              </a:rPr>
              <a:t>The attachment or link within the email is replaced with a malicious version and then sent from an email address spoofed to appear to come from the original sender. It may claim to be a resend of the original or an updated version to the original. </a:t>
            </a:r>
          </a:p>
          <a:p>
            <a:pPr marL="520700" lvl="1" indent="-171450">
              <a:buFont typeface="Arial" panose="020B0604020202020204" pitchFamily="34" charset="0"/>
              <a:buChar char="•"/>
            </a:pPr>
            <a:r>
              <a:rPr lang="en-US" dirty="0">
                <a:effectLst/>
              </a:rPr>
              <a:t>This technique could be used to pivot (indirectly) from a previously infected machine and gain a foothold on another machine, by exploiting the social trust associated with the inferred connection due to both parties receiving the original email.</a:t>
            </a:r>
            <a:endParaRPr lang="en-GB" baseline="0" dirty="0"/>
          </a:p>
          <a:p>
            <a:pPr marL="889000" lvl="2"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1" baseline="0" dirty="0"/>
              <a:t>Whaling</a:t>
            </a:r>
          </a:p>
          <a:p>
            <a:pPr marL="520700" lvl="1" indent="-171450">
              <a:buFont typeface="Arial" panose="020B0604020202020204" pitchFamily="34" charset="0"/>
              <a:buChar char="•"/>
            </a:pPr>
            <a:r>
              <a:rPr lang="en-US" dirty="0">
                <a:effectLst/>
              </a:rPr>
              <a:t>Several recent phishing attacks have been directed specifically at senior executives and other high profile targets within businesses, and the term </a:t>
            </a:r>
            <a:r>
              <a:rPr lang="en-US" b="1" dirty="0">
                <a:effectLst/>
              </a:rPr>
              <a:t>whaling</a:t>
            </a:r>
            <a:r>
              <a:rPr lang="en-US" dirty="0">
                <a:effectLst/>
              </a:rPr>
              <a:t> has been coined for these kinds of attacks.</a:t>
            </a:r>
          </a:p>
          <a:p>
            <a:pPr marL="520700" lvl="1" indent="-171450">
              <a:buFont typeface="Arial" panose="020B0604020202020204" pitchFamily="34" charset="0"/>
              <a:buChar char="•"/>
            </a:pPr>
            <a:r>
              <a:rPr lang="en-US" dirty="0">
                <a:effectLst/>
              </a:rPr>
              <a:t>In the case of whaling, the masquerading web page/email will take a more serious executive-level form. </a:t>
            </a:r>
          </a:p>
          <a:p>
            <a:pPr marL="520700" lvl="1" indent="-171450">
              <a:buFont typeface="Arial" panose="020B0604020202020204" pitchFamily="34" charset="0"/>
              <a:buChar char="•"/>
            </a:pPr>
            <a:r>
              <a:rPr lang="en-US" dirty="0">
                <a:effectLst/>
              </a:rPr>
              <a:t>The content will be crafted to target an upper manager and the person's role in the company</a:t>
            </a:r>
            <a:r>
              <a:rPr lang="en-US" baseline="0" dirty="0">
                <a:effectLst/>
              </a:rPr>
              <a:t> (often written as </a:t>
            </a:r>
            <a:r>
              <a:rPr lang="en-US" dirty="0">
                <a:effectLst/>
              </a:rPr>
              <a:t>a legal subpoena, customer complaint, or executive issue). </a:t>
            </a:r>
          </a:p>
          <a:p>
            <a:pPr marL="520700" lvl="1" indent="-171450">
              <a:buFont typeface="Arial" panose="020B0604020202020204" pitchFamily="34" charset="0"/>
              <a:buChar char="•"/>
            </a:pPr>
            <a:r>
              <a:rPr lang="en-US" dirty="0">
                <a:effectLst/>
              </a:rPr>
              <a:t>Whaling scam emails are designed to masquerade as a critical business email, sent from a legitimate business authority. </a:t>
            </a:r>
          </a:p>
          <a:p>
            <a:pPr marL="520700" lvl="1" indent="-171450">
              <a:buFont typeface="Arial" panose="020B0604020202020204" pitchFamily="34" charset="0"/>
              <a:buChar char="•"/>
            </a:pPr>
            <a:r>
              <a:rPr lang="en-US" dirty="0">
                <a:effectLst/>
              </a:rPr>
              <a:t>The content is meant to be tailored for upper management, and usually involves some kind of falsified company-wide concern. </a:t>
            </a:r>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CF8ED666-4372-485F-9851-ED435EF4ACCF}" type="slidenum">
              <a:rPr lang="en-GB" smtClean="0"/>
              <a:pPr/>
              <a:t>5</a:t>
            </a:fld>
            <a:endParaRPr lang="en-GB" dirty="0"/>
          </a:p>
        </p:txBody>
      </p:sp>
    </p:spTree>
    <p:extLst>
      <p:ext uri="{BB962C8B-B14F-4D97-AF65-F5344CB8AC3E}">
        <p14:creationId xmlns:p14="http://schemas.microsoft.com/office/powerpoint/2010/main" val="3337127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F8ED666-4372-485F-9851-ED435EF4ACCF}" type="slidenum">
              <a:rPr lang="en-GB" smtClean="0"/>
              <a:pPr/>
              <a:t>6</a:t>
            </a:fld>
            <a:endParaRPr lang="en-GB" dirty="0"/>
          </a:p>
        </p:txBody>
      </p:sp>
    </p:spTree>
    <p:extLst>
      <p:ext uri="{BB962C8B-B14F-4D97-AF65-F5344CB8AC3E}">
        <p14:creationId xmlns:p14="http://schemas.microsoft.com/office/powerpoint/2010/main" val="430358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ED666-4372-485F-9851-ED435EF4ACCF}" type="slidenum">
              <a:rPr lang="en-US" smtClean="0"/>
              <a:pPr/>
              <a:t>7</a:t>
            </a:fld>
            <a:endParaRPr lang="en-US" dirty="0"/>
          </a:p>
        </p:txBody>
      </p:sp>
    </p:spTree>
    <p:extLst>
      <p:ext uri="{BB962C8B-B14F-4D97-AF65-F5344CB8AC3E}">
        <p14:creationId xmlns:p14="http://schemas.microsoft.com/office/powerpoint/2010/main" val="3505202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8ED666-4372-485F-9851-ED435EF4ACCF}" type="slidenum">
              <a:rPr lang="en-GB" smtClean="0"/>
              <a:pPr/>
              <a:t>12</a:t>
            </a:fld>
            <a:endParaRPr lang="en-GB" dirty="0"/>
          </a:p>
        </p:txBody>
      </p:sp>
    </p:spTree>
    <p:extLst>
      <p:ext uri="{BB962C8B-B14F-4D97-AF65-F5344CB8AC3E}">
        <p14:creationId xmlns:p14="http://schemas.microsoft.com/office/powerpoint/2010/main" val="2031500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What are the risks?</a:t>
            </a:r>
          </a:p>
          <a:p>
            <a:pPr marL="171450" indent="-171450">
              <a:buFont typeface="Arial" panose="020B0604020202020204" pitchFamily="34" charset="0"/>
              <a:buChar char="•"/>
            </a:pPr>
            <a:r>
              <a:rPr lang="en-GB" b="0" dirty="0"/>
              <a:t>At Swiss Re we have a highly effective layered defences</a:t>
            </a:r>
            <a:r>
              <a:rPr lang="en-GB" b="0" baseline="0" dirty="0"/>
              <a:t> to protect us, but malware writers are constantly challenging us.</a:t>
            </a:r>
            <a:endParaRPr lang="en-GB" b="0" dirty="0"/>
          </a:p>
          <a:p>
            <a:pPr marL="171450" indent="-171450">
              <a:spcBef>
                <a:spcPts val="0"/>
              </a:spcBef>
              <a:buFont typeface="Arial" panose="020B0604020202020204" pitchFamily="34" charset="0"/>
              <a:buChar char="•"/>
            </a:pPr>
            <a:r>
              <a:rPr lang="en-US" b="1" dirty="0"/>
              <a:t>Viruses </a:t>
            </a:r>
            <a:r>
              <a:rPr lang="en-US" dirty="0"/>
              <a:t>can </a:t>
            </a:r>
            <a:r>
              <a:rPr lang="en-US" b="1" dirty="0"/>
              <a:t>infect and take over control </a:t>
            </a:r>
            <a:r>
              <a:rPr lang="en-US" dirty="0"/>
              <a:t>of your computer (at work or at home) without you realising it. </a:t>
            </a:r>
          </a:p>
          <a:p>
            <a:pPr marL="171450" indent="-171450">
              <a:spcBef>
                <a:spcPts val="0"/>
              </a:spcBef>
              <a:buFont typeface="Arial" panose="020B0604020202020204" pitchFamily="34" charset="0"/>
              <a:buChar char="•"/>
            </a:pPr>
            <a:r>
              <a:rPr lang="en-US" dirty="0"/>
              <a:t>Should your computer be infected, a hacker can watch every step you make online, steal every password or access, modify or delete any of your files or those belonging to the company. </a:t>
            </a:r>
          </a:p>
          <a:p>
            <a:pPr marL="171450" indent="-171450">
              <a:spcBef>
                <a:spcPts val="0"/>
              </a:spcBef>
              <a:buFont typeface="Arial" panose="020B0604020202020204" pitchFamily="34" charset="0"/>
              <a:buChar char="•"/>
            </a:pPr>
            <a:r>
              <a:rPr lang="en-US" b="1" dirty="0"/>
              <a:t>Extortion attacks </a:t>
            </a:r>
            <a:r>
              <a:rPr lang="en-US" dirty="0"/>
              <a:t>encrypt all files, and then demand a monetary ransom.</a:t>
            </a:r>
          </a:p>
          <a:p>
            <a:pPr marL="174625" indent="-174625">
              <a:spcBef>
                <a:spcPts val="0"/>
              </a:spcBef>
              <a:buFont typeface="Arial" panose="020B0604020202020204" pitchFamily="34" charset="0"/>
              <a:buChar char="•"/>
            </a:pPr>
            <a:r>
              <a:rPr lang="en-US" dirty="0"/>
              <a:t>The most common causes of malware infected computers at Swiss Re are:</a:t>
            </a:r>
            <a:br>
              <a:rPr lang="en-US" dirty="0"/>
            </a:br>
            <a:r>
              <a:rPr lang="en-US" sz="1100" dirty="0"/>
              <a:t>1. Malicious emails, over the corporate email channel, but particularly and primarily </a:t>
            </a:r>
            <a:br>
              <a:rPr lang="en-US" sz="1100" dirty="0"/>
            </a:br>
            <a:r>
              <a:rPr lang="en-US" sz="1100" dirty="0"/>
              <a:t>    via private webmail accessed from the workplace computer</a:t>
            </a:r>
            <a:br>
              <a:rPr lang="en-US" sz="1100" dirty="0"/>
            </a:br>
            <a:r>
              <a:rPr lang="en-US" sz="1100" dirty="0"/>
              <a:t>2. Infected or malicious web sites</a:t>
            </a:r>
            <a:br>
              <a:rPr lang="en-US" sz="1100" dirty="0"/>
            </a:br>
            <a:r>
              <a:rPr lang="en-US" sz="1100" dirty="0"/>
              <a:t>3. Memory sticks, DVDs and other storage devices attached to a workplace </a:t>
            </a:r>
            <a:br>
              <a:rPr lang="en-US" sz="1100" dirty="0"/>
            </a:br>
            <a:r>
              <a:rPr lang="en-US" sz="1100" dirty="0"/>
              <a:t>    computer</a:t>
            </a:r>
          </a:p>
          <a:p>
            <a:pPr marL="171450" indent="-171450">
              <a:spcBef>
                <a:spcPts val="0"/>
              </a:spcBef>
              <a:buFont typeface="Arial" panose="020B0604020202020204" pitchFamily="34" charset="0"/>
              <a:buChar char="•"/>
            </a:pPr>
            <a:r>
              <a:rPr lang="en-US" dirty="0"/>
              <a:t>Be especially careful with </a:t>
            </a:r>
            <a:r>
              <a:rPr lang="en-US" b="1" dirty="0">
                <a:solidFill>
                  <a:schemeClr val="tx1"/>
                </a:solidFill>
              </a:rPr>
              <a:t>portable</a:t>
            </a:r>
            <a:r>
              <a:rPr lang="en-US" b="1" dirty="0"/>
              <a:t> devices </a:t>
            </a:r>
            <a:r>
              <a:rPr lang="en-US" dirty="0"/>
              <a:t>as they are very common carriers of viruses. Never attach a device if you are uncertain of its content and/or origin.</a:t>
            </a:r>
          </a:p>
          <a:p>
            <a:pPr marL="171450" indent="-171450">
              <a:spcBef>
                <a:spcPts val="0"/>
              </a:spcBef>
              <a:buFont typeface="Arial" panose="020B0604020202020204" pitchFamily="34" charset="0"/>
              <a:buChar char="•"/>
            </a:pPr>
            <a:r>
              <a:rPr lang="en-US" dirty="0"/>
              <a:t>Did you know that our </a:t>
            </a:r>
            <a:r>
              <a:rPr lang="en-US" b="1" dirty="0"/>
              <a:t>employees’ home computers </a:t>
            </a:r>
            <a:r>
              <a:rPr lang="en-US" dirty="0"/>
              <a:t>are actually the most common source of infected memory sticks encountered at Swiss Re?  Please only use Swiss Re’s approved remote access and mobile working solutions like VPN/iPass and Swiss Re Virtual Workplace (SRVW).</a:t>
            </a:r>
          </a:p>
          <a:p>
            <a:pPr marL="171450" indent="-171450">
              <a:buFont typeface="Arial" panose="020B0604020202020204" pitchFamily="34" charset="0"/>
              <a:buChar char="•"/>
            </a:pPr>
            <a:endParaRPr lang="en-GB" b="1" dirty="0">
              <a:solidFill>
                <a:schemeClr val="tx1"/>
              </a:solidFill>
            </a:endParaRPr>
          </a:p>
          <a:p>
            <a:endParaRPr lang="en-GB" dirty="0"/>
          </a:p>
          <a:p>
            <a:pPr marL="0" indent="0">
              <a:buNone/>
            </a:pPr>
            <a:r>
              <a:rPr lang="en-GB" b="1" dirty="0"/>
              <a:t>How to do it right!</a:t>
            </a:r>
          </a:p>
          <a:p>
            <a:pPr marL="171450" indent="-171450">
              <a:buFont typeface="Arial" panose="020B0604020202020204" pitchFamily="34" charset="0"/>
              <a:buChar char="•"/>
            </a:pPr>
            <a:r>
              <a:rPr lang="en-US" dirty="0"/>
              <a:t>Handle e-mail attachments with care. </a:t>
            </a:r>
            <a:r>
              <a:rPr lang="en-US" b="1" dirty="0"/>
              <a:t>Never open any attachments that appear suspicious or that have been sent by unknown senders.</a:t>
            </a:r>
          </a:p>
          <a:p>
            <a:pPr marL="171450" indent="-171450">
              <a:buFont typeface="Arial" panose="020B0604020202020204" pitchFamily="34" charset="0"/>
              <a:buChar char="•"/>
            </a:pPr>
            <a:r>
              <a:rPr lang="en-US" dirty="0"/>
              <a:t>Disable the macro function when opening Microsoft Office documents whose origin you are not absolutely sure of.</a:t>
            </a:r>
          </a:p>
          <a:p>
            <a:pPr marL="171450" indent="-171450">
              <a:buFont typeface="Arial" panose="020B0604020202020204" pitchFamily="34" charset="0"/>
              <a:buChar char="•"/>
            </a:pPr>
            <a:r>
              <a:rPr lang="en-US" dirty="0"/>
              <a:t>Be especially careful with portable devices (memory sticks, CDs etc) as they are very common carriers of viruses. </a:t>
            </a:r>
            <a:r>
              <a:rPr lang="en-US" b="1" dirty="0"/>
              <a:t>Never attach a device if you are uncertain of </a:t>
            </a:r>
            <a:r>
              <a:rPr lang="en-GB" b="1" dirty="0"/>
              <a:t>its content and/or origin.</a:t>
            </a:r>
          </a:p>
          <a:p>
            <a:endParaRPr lang="en-GB" dirty="0"/>
          </a:p>
        </p:txBody>
      </p:sp>
      <p:sp>
        <p:nvSpPr>
          <p:cNvPr id="4" name="Slide Number Placeholder 3"/>
          <p:cNvSpPr>
            <a:spLocks noGrp="1"/>
          </p:cNvSpPr>
          <p:nvPr>
            <p:ph type="sldNum" sz="quarter" idx="10"/>
          </p:nvPr>
        </p:nvSpPr>
        <p:spPr/>
        <p:txBody>
          <a:bodyPr/>
          <a:lstStyle/>
          <a:p>
            <a:fld id="{CF8ED666-4372-485F-9851-ED435EF4ACCF}" type="slidenum">
              <a:rPr lang="en-GB" smtClean="0"/>
              <a:pPr/>
              <a:t>13</a:t>
            </a:fld>
            <a:endParaRPr lang="en-GB" dirty="0"/>
          </a:p>
        </p:txBody>
      </p:sp>
    </p:spTree>
    <p:extLst>
      <p:ext uri="{BB962C8B-B14F-4D97-AF65-F5344CB8AC3E}">
        <p14:creationId xmlns:p14="http://schemas.microsoft.com/office/powerpoint/2010/main" val="4093277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8ED666-4372-485F-9851-ED435EF4ACCF}" type="slidenum">
              <a:rPr lang="en-GB" smtClean="0"/>
              <a:pPr/>
              <a:t>14</a:t>
            </a:fld>
            <a:endParaRPr lang="en-GB" dirty="0"/>
          </a:p>
        </p:txBody>
      </p:sp>
    </p:spTree>
    <p:extLst>
      <p:ext uri="{BB962C8B-B14F-4D97-AF65-F5344CB8AC3E}">
        <p14:creationId xmlns:p14="http://schemas.microsoft.com/office/powerpoint/2010/main" val="2719507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F8ED666-4372-485F-9851-ED435EF4ACCF}" type="slidenum">
              <a:rPr lang="en-GB" smtClean="0"/>
              <a:pPr/>
              <a:t>15</a:t>
            </a:fld>
            <a:endParaRPr lang="en-GB" dirty="0"/>
          </a:p>
        </p:txBody>
      </p:sp>
    </p:spTree>
    <p:extLst>
      <p:ext uri="{BB962C8B-B14F-4D97-AF65-F5344CB8AC3E}">
        <p14:creationId xmlns:p14="http://schemas.microsoft.com/office/powerpoint/2010/main" val="3528006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Malicious file searches through the local hard disk.</a:t>
            </a:r>
          </a:p>
          <a:p>
            <a:pPr marL="171450" lvl="0" indent="-171450">
              <a:buFont typeface="Arial" panose="020B0604020202020204" pitchFamily="34" charset="0"/>
              <a:buChar char="•"/>
            </a:pPr>
            <a:r>
              <a:rPr lang="en-US" dirty="0"/>
              <a:t>The collected data are transferred to a server in the Ukraine.  </a:t>
            </a:r>
          </a:p>
          <a:p>
            <a:pPr marL="171450" lvl="0" indent="-171450">
              <a:buFont typeface="Arial" panose="020B0604020202020204" pitchFamily="34" charset="0"/>
              <a:buChar char="•"/>
            </a:pPr>
            <a:r>
              <a:rPr lang="en-US" dirty="0"/>
              <a:t>In parallel, the malware searches the entire local hard disk for cached credentials, and sends these to a .ru (Russia) address. </a:t>
            </a:r>
            <a:endParaRPr lang="en-GB"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CF8ED666-4372-485F-9851-ED435EF4ACCF}" type="slidenum">
              <a:rPr lang="en-GB" smtClean="0"/>
              <a:pPr/>
              <a:t>16</a:t>
            </a:fld>
            <a:endParaRPr lang="en-GB" dirty="0"/>
          </a:p>
        </p:txBody>
      </p:sp>
    </p:spTree>
    <p:extLst>
      <p:ext uri="{BB962C8B-B14F-4D97-AF65-F5344CB8AC3E}">
        <p14:creationId xmlns:p14="http://schemas.microsoft.com/office/powerpoint/2010/main" val="3881619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hemeOverride" Target="../theme/themeOverride10.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hemeOverride" Target="../theme/themeOverride1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hemeOverride" Target="../theme/themeOverride1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tags" Target="../tags/tag26.xml"/><Relationship Id="rId7"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themeOverride" Target="../theme/themeOverride13.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9"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xml"/><Relationship Id="rId1" Type="http://schemas.openxmlformats.org/officeDocument/2006/relationships/tags" Target="../tags/tag30.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hemeOverride" Target="../theme/themeOverride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10.xml"/><Relationship Id="rId7" Type="http://schemas.openxmlformats.org/officeDocument/2006/relationships/image" Target="../media/image4.jpeg"/><Relationship Id="rId2" Type="http://schemas.openxmlformats.org/officeDocument/2006/relationships/tags" Target="../tags/tag9.xml"/><Relationship Id="rId1" Type="http://schemas.openxmlformats.org/officeDocument/2006/relationships/themeOverride" Target="../theme/themeOverride3.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hemeOverride" Target="../theme/themeOverride4.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hemeOverride" Target="../theme/themeOverride5.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hemeOverride" Target="../theme/themeOverride6.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image" Target="../media/image1.png"/><Relationship Id="rId2" Type="http://schemas.openxmlformats.org/officeDocument/2006/relationships/tags" Target="../tags/tag16.xml"/><Relationship Id="rId1" Type="http://schemas.openxmlformats.org/officeDocument/2006/relationships/themeOverride" Target="../theme/themeOverride7.xml"/><Relationship Id="rId6" Type="http://schemas.openxmlformats.org/officeDocument/2006/relationships/slideMaster" Target="../slideMasters/slideMaster1.xml"/><Relationship Id="rId5" Type="http://schemas.openxmlformats.org/officeDocument/2006/relationships/tags" Target="../tags/tag19.xml"/><Relationship Id="rId4" Type="http://schemas.openxmlformats.org/officeDocument/2006/relationships/tags" Target="../tags/tag18.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xml"/><Relationship Id="rId1" Type="http://schemas.openxmlformats.org/officeDocument/2006/relationships/themeOverride" Target="../theme/themeOverride8.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themeOverride" Target="../theme/themeOverride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Title Slide">
    <p:bg>
      <p:bgPr>
        <a:solidFill>
          <a:srgbClr val="D1DCD6"/>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134B919-CC2D-40A6-977A-7B3CD73C78A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0383"/>
            <a:ext cx="12192000" cy="6910107"/>
          </a:xfrm>
          <a:prstGeom prst="rect">
            <a:avLst/>
          </a:prstGeom>
        </p:spPr>
      </p:pic>
      <p:sp>
        <p:nvSpPr>
          <p:cNvPr id="8" name="Picture Placeholder 7"/>
          <p:cNvSpPr>
            <a:spLocks noGrp="1"/>
          </p:cNvSpPr>
          <p:nvPr>
            <p:ph type="pic" sz="quarter" idx="12"/>
          </p:nvPr>
        </p:nvSpPr>
        <p:spPr bwMode="gray">
          <a:xfrm>
            <a:off x="0" y="0"/>
            <a:ext cx="12192000" cy="6858000"/>
          </a:xfrm>
        </p:spPr>
        <p:txBody>
          <a:bodyPr/>
          <a:lstStyle>
            <a:lvl1pPr>
              <a:buFontTx/>
              <a:buNone/>
              <a:defRPr sz="1200">
                <a:solidFill>
                  <a:srgbClr val="A8BAB2"/>
                </a:solidFill>
                <a:latin typeface="SwissReSans" pitchFamily="34" charset="0"/>
              </a:defRPr>
            </a:lvl1pPr>
          </a:lstStyle>
          <a:p>
            <a:r>
              <a:rPr lang="en-GB" dirty="0"/>
              <a:t>Click icon to add picture</a:t>
            </a:r>
          </a:p>
        </p:txBody>
      </p:sp>
      <p:sp>
        <p:nvSpPr>
          <p:cNvPr id="2" name="Title 1"/>
          <p:cNvSpPr>
            <a:spLocks noGrp="1"/>
          </p:cNvSpPr>
          <p:nvPr>
            <p:ph type="ctrTitle"/>
          </p:nvPr>
        </p:nvSpPr>
        <p:spPr bwMode="white">
          <a:xfrm>
            <a:off x="695325" y="1628776"/>
            <a:ext cx="9913177" cy="1296168"/>
          </a:xfrm>
        </p:spPr>
        <p:txBody>
          <a:bodyPr>
            <a:noAutofit/>
          </a:bodyPr>
          <a:lstStyle>
            <a:lvl1pPr algn="l">
              <a:lnSpc>
                <a:spcPct val="80000"/>
              </a:lnSpc>
              <a:defRPr sz="4800">
                <a:solidFill>
                  <a:srgbClr val="FFFFFF"/>
                </a:solidFill>
                <a:latin typeface="SwissReSans Light" pitchFamily="34" charset="0"/>
              </a:defRPr>
            </a:lvl1pPr>
          </a:lstStyle>
          <a:p>
            <a:r>
              <a:rPr lang="en-GB" dirty="0"/>
              <a:t>Click to edit Master title style</a:t>
            </a:r>
          </a:p>
        </p:txBody>
      </p:sp>
      <p:sp>
        <p:nvSpPr>
          <p:cNvPr id="3" name="Subtitle 2"/>
          <p:cNvSpPr>
            <a:spLocks noGrp="1"/>
          </p:cNvSpPr>
          <p:nvPr>
            <p:ph type="subTitle" idx="1"/>
          </p:nvPr>
        </p:nvSpPr>
        <p:spPr bwMode="white">
          <a:xfrm>
            <a:off x="695325" y="2996952"/>
            <a:ext cx="9913177" cy="288032"/>
          </a:xfrm>
        </p:spPr>
        <p:txBody>
          <a:bodyPr/>
          <a:lstStyle>
            <a:lvl1pPr marL="0" indent="0" algn="l">
              <a:lnSpc>
                <a:spcPct val="100000"/>
              </a:lnSpc>
              <a:spcBef>
                <a:spcPts val="0"/>
              </a:spcBef>
              <a:buNone/>
              <a:defRPr>
                <a:solidFill>
                  <a:srgbClr val="FFFFFF"/>
                </a:solidFill>
                <a:latin typeface="SwissReSan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p>
        </p:txBody>
      </p:sp>
      <p:sp>
        <p:nvSpPr>
          <p:cNvPr id="11" name="Classification"/>
          <p:cNvSpPr txBox="1">
            <a:spLocks noChangeArrowheads="1"/>
          </p:cNvSpPr>
          <p:nvPr userDrawn="1">
            <p:custDataLst>
              <p:tags r:id="rId2"/>
            </p:custDataLst>
          </p:nvPr>
        </p:nvSpPr>
        <p:spPr bwMode="black">
          <a:xfrm>
            <a:off x="4012517"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GB" sz="900" dirty="0">
              <a:solidFill>
                <a:srgbClr val="283E36"/>
              </a:solidFill>
              <a:latin typeface="SwissReSans" pitchFamily="34" charset="0"/>
            </a:endParaRPr>
          </a:p>
        </p:txBody>
      </p:sp>
      <p:pic>
        <p:nvPicPr>
          <p:cNvPr id="4" name="Picture 3"/>
          <p:cNvPicPr>
            <a:picLocks noChangeAspect="1"/>
          </p:cNvPicPr>
          <p:nvPr userDrawn="1">
            <p:custDataLst>
              <p:tags r:id="rId3"/>
            </p:custDataLst>
          </p:nvPr>
        </p:nvPicPr>
        <p:blipFill>
          <a:blip r:embed="rId6" cstate="print">
            <a:extLst>
              <a:ext uri="{28A0092B-C50C-407E-A947-70E740481C1C}">
                <a14:useLocalDpi xmlns:a14="http://schemas.microsoft.com/office/drawing/2010/main" val="0"/>
              </a:ext>
            </a:extLst>
          </a:blip>
          <a:stretch>
            <a:fillRect/>
          </a:stretch>
        </p:blipFill>
        <p:spPr bwMode="gray">
          <a:xfrm>
            <a:off x="263426" y="301052"/>
            <a:ext cx="1379177" cy="324512"/>
          </a:xfrm>
          <a:prstGeom prst="rect">
            <a:avLst/>
          </a:prstGeom>
        </p:spPr>
      </p:pic>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ircular Messaging Device (large)" preserve="1" userDrawn="1">
  <p:cSld name="Circular Messaging Device (large)">
    <p:spTree>
      <p:nvGrpSpPr>
        <p:cNvPr id="1" name=""/>
        <p:cNvGrpSpPr/>
        <p:nvPr/>
      </p:nvGrpSpPr>
      <p:grpSpPr>
        <a:xfrm>
          <a:off x="0" y="0"/>
          <a:ext cx="0" cy="0"/>
          <a:chOff x="0" y="0"/>
          <a:chExt cx="0" cy="0"/>
        </a:xfrm>
      </p:grpSpPr>
      <p:sp>
        <p:nvSpPr>
          <p:cNvPr id="3" name="Content Placeholder 2"/>
          <p:cNvSpPr>
            <a:spLocks noGrp="1"/>
          </p:cNvSpPr>
          <p:nvPr>
            <p:ph sz="half" idx="1"/>
          </p:nvPr>
        </p:nvSpPr>
        <p:spPr bwMode="black">
          <a:xfrm>
            <a:off x="695326" y="1628774"/>
            <a:ext cx="6120754" cy="4392000"/>
          </a:xfrm>
        </p:spPr>
        <p:txBody>
          <a:bodyPr/>
          <a:lstStyle>
            <a:lvl1pPr>
              <a:defRPr sz="1800">
                <a:latin typeface="SwissReSans" pitchFamily="34" charset="0"/>
              </a:defRPr>
            </a:lvl1pPr>
            <a:lvl2pPr>
              <a:defRPr sz="1600">
                <a:latin typeface="SwissReSans" pitchFamily="34" charset="0"/>
              </a:defRPr>
            </a:lvl2pPr>
            <a:lvl3pPr>
              <a:defRPr sz="1600">
                <a:latin typeface="SwissReSans" pitchFamily="34" charset="0"/>
              </a:defRPr>
            </a:lvl3pPr>
            <a:lvl4pPr>
              <a:defRPr sz="1600">
                <a:latin typeface="SwissReSans" pitchFamily="34" charset="0"/>
              </a:defRPr>
            </a:lvl4pPr>
            <a:lvl5pPr>
              <a:defRPr sz="1600">
                <a:latin typeface="SwissReSans" pitchFamily="34" charset="0"/>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itle 7"/>
          <p:cNvSpPr>
            <a:spLocks noGrp="1"/>
          </p:cNvSpPr>
          <p:nvPr>
            <p:ph type="title"/>
          </p:nvPr>
        </p:nvSpPr>
        <p:spPr/>
        <p:txBody>
          <a:bodyPr/>
          <a:lstStyle/>
          <a:p>
            <a:r>
              <a:rPr lang="en-GB" dirty="0"/>
              <a:t>Click to edit Master title style</a:t>
            </a:r>
          </a:p>
        </p:txBody>
      </p:sp>
      <p:sp>
        <p:nvSpPr>
          <p:cNvPr id="9" name="Date Placeholder 8"/>
          <p:cNvSpPr>
            <a:spLocks noGrp="1"/>
          </p:cNvSpPr>
          <p:nvPr>
            <p:ph type="dt" sz="half" idx="10"/>
          </p:nvPr>
        </p:nvSpPr>
        <p:spPr/>
        <p:txBody>
          <a:bodyPr/>
          <a:lstStyle/>
          <a:p>
            <a:endParaRPr lang="en-GB" dirty="0"/>
          </a:p>
        </p:txBody>
      </p:sp>
      <p:sp>
        <p:nvSpPr>
          <p:cNvPr id="10" name="Footer Placeholder 9"/>
          <p:cNvSpPr>
            <a:spLocks noGrp="1"/>
          </p:cNvSpPr>
          <p:nvPr>
            <p:ph type="ftr" sz="quarter" idx="11"/>
          </p:nvPr>
        </p:nvSpPr>
        <p:spPr/>
        <p:txBody>
          <a:bodyPr/>
          <a:lstStyle/>
          <a:p>
            <a:endParaRPr lang="en-GB" dirty="0"/>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
        <p:nvSpPr>
          <p:cNvPr id="5" name="Textplatzhalter 4"/>
          <p:cNvSpPr>
            <a:spLocks noGrp="1"/>
          </p:cNvSpPr>
          <p:nvPr>
            <p:ph type="body" sz="quarter" idx="13"/>
          </p:nvPr>
        </p:nvSpPr>
        <p:spPr>
          <a:xfrm>
            <a:off x="7752184" y="1809000"/>
            <a:ext cx="3240000" cy="3240000"/>
          </a:xfrm>
          <a:prstGeom prst="ellipse">
            <a:avLst/>
          </a:prstGeom>
          <a:gradFill flip="none" rotWithShape="1">
            <a:gsLst>
              <a:gs pos="0">
                <a:schemeClr val="tx2"/>
              </a:gs>
              <a:gs pos="100000">
                <a:schemeClr val="bg2"/>
              </a:gs>
            </a:gsLst>
            <a:lin ang="0" scaled="1"/>
            <a:tileRect/>
          </a:gradFill>
        </p:spPr>
        <p:txBody>
          <a:bodyPr anchor="ctr"/>
          <a:lstStyle>
            <a:lvl1pPr marL="0" indent="0" algn="ctr">
              <a:spcBef>
                <a:spcPts val="0"/>
              </a:spcBef>
              <a:buFontTx/>
              <a:buNone/>
              <a:defRPr sz="2000">
                <a:solidFill>
                  <a:srgbClr val="FFFFFF"/>
                </a:solidFill>
                <a:latin typeface="SwissReSans Light" panose="020B0504020202020204" pitchFamily="34" charset="0"/>
              </a:defRPr>
            </a:lvl1pPr>
            <a:lvl2pPr marL="182562" indent="0" algn="l">
              <a:buFontTx/>
              <a:buNone/>
              <a:defRPr>
                <a:solidFill>
                  <a:srgbClr val="FFFFFF"/>
                </a:solidFill>
              </a:defRPr>
            </a:lvl2pPr>
            <a:lvl3pPr marL="444500" indent="0" algn="l">
              <a:buFontTx/>
              <a:buNone/>
              <a:defRPr>
                <a:solidFill>
                  <a:srgbClr val="FFFFFF"/>
                </a:solidFill>
              </a:defRPr>
            </a:lvl3pPr>
            <a:lvl4pPr marL="715963" indent="0" algn="l">
              <a:buFontTx/>
              <a:buNone/>
              <a:defRPr>
                <a:solidFill>
                  <a:srgbClr val="FFFFFF"/>
                </a:solidFill>
              </a:defRPr>
            </a:lvl4pPr>
            <a:lvl5pPr marL="985838" indent="0" algn="l">
              <a:buFontTx/>
              <a:buNone/>
              <a:defRPr>
                <a:solidFill>
                  <a:srgbClr val="FFFFFF"/>
                </a:solidFill>
              </a:defRPr>
            </a:lvl5pPr>
          </a:lstStyle>
          <a:p>
            <a:pPr lvl="0"/>
            <a:r>
              <a:rPr lang="en-GB" dirty="0"/>
              <a:t>Click to edit Master text styles</a:t>
            </a:r>
          </a:p>
        </p:txBody>
      </p:sp>
    </p:spTree>
    <p:extLst>
      <p:ext uri="{BB962C8B-B14F-4D97-AF65-F5344CB8AC3E}">
        <p14:creationId xmlns:p14="http://schemas.microsoft.com/office/powerpoint/2010/main" val="14000577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ircular Messaging Device (small)" preserve="1" userDrawn="1">
  <p:cSld name="Circular Messaging Device (small)">
    <p:spTree>
      <p:nvGrpSpPr>
        <p:cNvPr id="1" name=""/>
        <p:cNvGrpSpPr/>
        <p:nvPr/>
      </p:nvGrpSpPr>
      <p:grpSpPr>
        <a:xfrm>
          <a:off x="0" y="0"/>
          <a:ext cx="0" cy="0"/>
          <a:chOff x="0" y="0"/>
          <a:chExt cx="0" cy="0"/>
        </a:xfrm>
      </p:grpSpPr>
      <p:sp>
        <p:nvSpPr>
          <p:cNvPr id="3" name="Content Placeholder 2"/>
          <p:cNvSpPr>
            <a:spLocks noGrp="1"/>
          </p:cNvSpPr>
          <p:nvPr>
            <p:ph sz="half" idx="1"/>
          </p:nvPr>
        </p:nvSpPr>
        <p:spPr bwMode="black">
          <a:xfrm>
            <a:off x="695326" y="1628774"/>
            <a:ext cx="7200874" cy="4392000"/>
          </a:xfrm>
        </p:spPr>
        <p:txBody>
          <a:bodyPr/>
          <a:lstStyle>
            <a:lvl1pPr>
              <a:defRPr sz="1800">
                <a:latin typeface="SwissReSans" pitchFamily="34" charset="0"/>
              </a:defRPr>
            </a:lvl1pPr>
            <a:lvl2pPr>
              <a:defRPr sz="1600">
                <a:latin typeface="SwissReSans" pitchFamily="34" charset="0"/>
              </a:defRPr>
            </a:lvl2pPr>
            <a:lvl3pPr>
              <a:defRPr sz="1600">
                <a:latin typeface="SwissReSans" pitchFamily="34" charset="0"/>
              </a:defRPr>
            </a:lvl3pPr>
            <a:lvl4pPr>
              <a:defRPr sz="1600">
                <a:latin typeface="SwissReSans" pitchFamily="34" charset="0"/>
              </a:defRPr>
            </a:lvl4pPr>
            <a:lvl5pPr>
              <a:defRPr sz="1600">
                <a:latin typeface="SwissReSans" pitchFamily="34" charset="0"/>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itle 7"/>
          <p:cNvSpPr>
            <a:spLocks noGrp="1"/>
          </p:cNvSpPr>
          <p:nvPr>
            <p:ph type="title"/>
          </p:nvPr>
        </p:nvSpPr>
        <p:spPr/>
        <p:txBody>
          <a:bodyPr/>
          <a:lstStyle/>
          <a:p>
            <a:r>
              <a:rPr lang="en-GB" dirty="0"/>
              <a:t>Click to edit Master title style</a:t>
            </a:r>
          </a:p>
        </p:txBody>
      </p:sp>
      <p:sp>
        <p:nvSpPr>
          <p:cNvPr id="9" name="Date Placeholder 8"/>
          <p:cNvSpPr>
            <a:spLocks noGrp="1"/>
          </p:cNvSpPr>
          <p:nvPr>
            <p:ph type="dt" sz="half" idx="10"/>
          </p:nvPr>
        </p:nvSpPr>
        <p:spPr/>
        <p:txBody>
          <a:bodyPr/>
          <a:lstStyle/>
          <a:p>
            <a:endParaRPr lang="en-GB" dirty="0"/>
          </a:p>
        </p:txBody>
      </p:sp>
      <p:sp>
        <p:nvSpPr>
          <p:cNvPr id="10" name="Footer Placeholder 9"/>
          <p:cNvSpPr>
            <a:spLocks noGrp="1"/>
          </p:cNvSpPr>
          <p:nvPr>
            <p:ph type="ftr" sz="quarter" idx="11"/>
          </p:nvPr>
        </p:nvSpPr>
        <p:spPr/>
        <p:txBody>
          <a:bodyPr/>
          <a:lstStyle/>
          <a:p>
            <a:endParaRPr lang="en-GB" dirty="0"/>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
        <p:nvSpPr>
          <p:cNvPr id="12" name="Textplatzhalter 4"/>
          <p:cNvSpPr>
            <a:spLocks noGrp="1"/>
          </p:cNvSpPr>
          <p:nvPr>
            <p:ph type="body" sz="quarter" idx="13"/>
          </p:nvPr>
        </p:nvSpPr>
        <p:spPr>
          <a:xfrm>
            <a:off x="8702581" y="2349000"/>
            <a:ext cx="2160000" cy="2160000"/>
          </a:xfrm>
          <a:prstGeom prst="ellipse">
            <a:avLst/>
          </a:prstGeom>
          <a:gradFill flip="none" rotWithShape="1">
            <a:gsLst>
              <a:gs pos="0">
                <a:schemeClr val="tx2"/>
              </a:gs>
              <a:gs pos="100000">
                <a:schemeClr val="bg2"/>
              </a:gs>
            </a:gsLst>
            <a:lin ang="0" scaled="1"/>
            <a:tileRect/>
          </a:gradFill>
        </p:spPr>
        <p:txBody>
          <a:bodyPr anchor="ctr"/>
          <a:lstStyle>
            <a:lvl1pPr marL="0" indent="0" algn="ctr">
              <a:lnSpc>
                <a:spcPct val="95000"/>
              </a:lnSpc>
              <a:spcBef>
                <a:spcPts val="0"/>
              </a:spcBef>
              <a:buFontTx/>
              <a:buNone/>
              <a:defRPr sz="1800">
                <a:solidFill>
                  <a:schemeClr val="bg1"/>
                </a:solidFill>
                <a:latin typeface="SwissReSans Light" panose="020B0504020202020204" pitchFamily="34" charset="0"/>
              </a:defRPr>
            </a:lvl1pPr>
            <a:lvl2pPr marL="182562" indent="0" algn="l">
              <a:buFontTx/>
              <a:buNone/>
              <a:defRPr sz="1600">
                <a:solidFill>
                  <a:schemeClr val="bg1"/>
                </a:solidFill>
              </a:defRPr>
            </a:lvl2pPr>
            <a:lvl3pPr marL="444500" indent="0" algn="l">
              <a:buFontTx/>
              <a:buNone/>
              <a:defRPr sz="1600">
                <a:solidFill>
                  <a:schemeClr val="bg1"/>
                </a:solidFill>
              </a:defRPr>
            </a:lvl3pPr>
            <a:lvl4pPr marL="715963" indent="0" algn="l">
              <a:buFontTx/>
              <a:buNone/>
              <a:defRPr sz="1600">
                <a:solidFill>
                  <a:schemeClr val="bg1"/>
                </a:solidFill>
              </a:defRPr>
            </a:lvl4pPr>
            <a:lvl5pPr marL="985838" indent="0" algn="l">
              <a:buFontTx/>
              <a:buNone/>
              <a:defRPr sz="1600">
                <a:solidFill>
                  <a:schemeClr val="bg1"/>
                </a:solidFill>
              </a:defRPr>
            </a:lvl5pPr>
          </a:lstStyle>
          <a:p>
            <a:pPr lvl="0"/>
            <a:r>
              <a:rPr lang="en-GB" dirty="0"/>
              <a:t>Click to edit Master text styles</a:t>
            </a:r>
          </a:p>
        </p:txBody>
      </p:sp>
    </p:spTree>
    <p:extLst>
      <p:ext uri="{BB962C8B-B14F-4D97-AF65-F5344CB8AC3E}">
        <p14:creationId xmlns:p14="http://schemas.microsoft.com/office/powerpoint/2010/main" val="221244831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ower Symbol" preserve="1" userDrawn="1">
  <p:cSld name="Power Symbol">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dirty="0"/>
          </a:p>
        </p:txBody>
      </p:sp>
      <p:sp>
        <p:nvSpPr>
          <p:cNvPr id="3" name="Footer Placeholder 2"/>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
        <p:nvSpPr>
          <p:cNvPr id="9" name="Rectangle 8"/>
          <p:cNvSpPr/>
          <p:nvPr userDrawn="1"/>
        </p:nvSpPr>
        <p:spPr>
          <a:xfrm>
            <a:off x="4943872" y="2564904"/>
            <a:ext cx="2304256" cy="1728192"/>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wissReSans" pitchFamily="34" charset="0"/>
            </a:endParaRPr>
          </a:p>
        </p:txBody>
      </p:sp>
      <p:grpSp>
        <p:nvGrpSpPr>
          <p:cNvPr id="11" name="Group 10"/>
          <p:cNvGrpSpPr/>
          <p:nvPr userDrawn="1"/>
        </p:nvGrpSpPr>
        <p:grpSpPr>
          <a:xfrm>
            <a:off x="4656138" y="1989138"/>
            <a:ext cx="2879725" cy="2879725"/>
            <a:chOff x="3132138" y="1989138"/>
            <a:chExt cx="2879725" cy="2879725"/>
          </a:xfrm>
        </p:grpSpPr>
        <p:sp>
          <p:nvSpPr>
            <p:cNvPr id="12" name="Rectangle 11"/>
            <p:cNvSpPr/>
            <p:nvPr userDrawn="1"/>
          </p:nvSpPr>
          <p:spPr>
            <a:xfrm>
              <a:off x="3707904" y="2564904"/>
              <a:ext cx="1728192" cy="1728192"/>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wissReSans" pitchFamily="34" charset="0"/>
              </a:endParaRPr>
            </a:p>
          </p:txBody>
        </p:sp>
        <p:sp>
          <p:nvSpPr>
            <p:cNvPr id="13" name="Freeform 5"/>
            <p:cNvSpPr>
              <a:spLocks noEditPoints="1"/>
            </p:cNvSpPr>
            <p:nvPr userDrawn="1"/>
          </p:nvSpPr>
          <p:spPr bwMode="auto">
            <a:xfrm>
              <a:off x="3132138" y="1989138"/>
              <a:ext cx="2879725" cy="2879725"/>
            </a:xfrm>
            <a:custGeom>
              <a:avLst/>
              <a:gdLst>
                <a:gd name="T0" fmla="*/ 738 w 1476"/>
                <a:gd name="T1" fmla="*/ 0 h 1476"/>
                <a:gd name="T2" fmla="*/ 0 w 1476"/>
                <a:gd name="T3" fmla="*/ 738 h 1476"/>
                <a:gd name="T4" fmla="*/ 738 w 1476"/>
                <a:gd name="T5" fmla="*/ 1476 h 1476"/>
                <a:gd name="T6" fmla="*/ 1476 w 1476"/>
                <a:gd name="T7" fmla="*/ 738 h 1476"/>
                <a:gd name="T8" fmla="*/ 738 w 1476"/>
                <a:gd name="T9" fmla="*/ 0 h 1476"/>
                <a:gd name="T10" fmla="*/ 547 w 1476"/>
                <a:gd name="T11" fmla="*/ 1099 h 1476"/>
                <a:gd name="T12" fmla="*/ 388 w 1476"/>
                <a:gd name="T13" fmla="*/ 1099 h 1476"/>
                <a:gd name="T14" fmla="*/ 388 w 1476"/>
                <a:gd name="T15" fmla="*/ 637 h 1476"/>
                <a:gd name="T16" fmla="*/ 547 w 1476"/>
                <a:gd name="T17" fmla="*/ 637 h 1476"/>
                <a:gd name="T18" fmla="*/ 547 w 1476"/>
                <a:gd name="T19" fmla="*/ 1099 h 1476"/>
                <a:gd name="T20" fmla="*/ 817 w 1476"/>
                <a:gd name="T21" fmla="*/ 1099 h 1476"/>
                <a:gd name="T22" fmla="*/ 658 w 1476"/>
                <a:gd name="T23" fmla="*/ 1099 h 1476"/>
                <a:gd name="T24" fmla="*/ 658 w 1476"/>
                <a:gd name="T25" fmla="*/ 637 h 1476"/>
                <a:gd name="T26" fmla="*/ 817 w 1476"/>
                <a:gd name="T27" fmla="*/ 637 h 1476"/>
                <a:gd name="T28" fmla="*/ 817 w 1476"/>
                <a:gd name="T29" fmla="*/ 1099 h 1476"/>
                <a:gd name="T30" fmla="*/ 1088 w 1476"/>
                <a:gd name="T31" fmla="*/ 1099 h 1476"/>
                <a:gd name="T32" fmla="*/ 929 w 1476"/>
                <a:gd name="T33" fmla="*/ 1099 h 1476"/>
                <a:gd name="T34" fmla="*/ 929 w 1476"/>
                <a:gd name="T35" fmla="*/ 637 h 1476"/>
                <a:gd name="T36" fmla="*/ 1088 w 1476"/>
                <a:gd name="T37" fmla="*/ 637 h 1476"/>
                <a:gd name="T38" fmla="*/ 1088 w 1476"/>
                <a:gd name="T39" fmla="*/ 1099 h 1476"/>
                <a:gd name="T40" fmla="*/ 1094 w 1476"/>
                <a:gd name="T41" fmla="*/ 524 h 1476"/>
                <a:gd name="T42" fmla="*/ 382 w 1476"/>
                <a:gd name="T43" fmla="*/ 524 h 1476"/>
                <a:gd name="T44" fmla="*/ 382 w 1476"/>
                <a:gd name="T45" fmla="*/ 374 h 1476"/>
                <a:gd name="T46" fmla="*/ 1094 w 1476"/>
                <a:gd name="T47" fmla="*/ 374 h 1476"/>
                <a:gd name="T48" fmla="*/ 1094 w 1476"/>
                <a:gd name="T49" fmla="*/ 524 h 1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76" h="1476">
                  <a:moveTo>
                    <a:pt x="738" y="0"/>
                  </a:moveTo>
                  <a:cubicBezTo>
                    <a:pt x="330" y="0"/>
                    <a:pt x="0" y="331"/>
                    <a:pt x="0" y="738"/>
                  </a:cubicBezTo>
                  <a:cubicBezTo>
                    <a:pt x="0" y="1146"/>
                    <a:pt x="330" y="1476"/>
                    <a:pt x="738" y="1476"/>
                  </a:cubicBezTo>
                  <a:cubicBezTo>
                    <a:pt x="1145" y="1476"/>
                    <a:pt x="1476" y="1146"/>
                    <a:pt x="1476" y="738"/>
                  </a:cubicBezTo>
                  <a:cubicBezTo>
                    <a:pt x="1476" y="331"/>
                    <a:pt x="1145" y="0"/>
                    <a:pt x="738" y="0"/>
                  </a:cubicBezTo>
                  <a:moveTo>
                    <a:pt x="547" y="1099"/>
                  </a:moveTo>
                  <a:cubicBezTo>
                    <a:pt x="388" y="1099"/>
                    <a:pt x="388" y="1099"/>
                    <a:pt x="388" y="1099"/>
                  </a:cubicBezTo>
                  <a:cubicBezTo>
                    <a:pt x="388" y="637"/>
                    <a:pt x="388" y="637"/>
                    <a:pt x="388" y="637"/>
                  </a:cubicBezTo>
                  <a:cubicBezTo>
                    <a:pt x="547" y="637"/>
                    <a:pt x="547" y="637"/>
                    <a:pt x="547" y="637"/>
                  </a:cubicBezTo>
                  <a:lnTo>
                    <a:pt x="547" y="1099"/>
                  </a:lnTo>
                  <a:close/>
                  <a:moveTo>
                    <a:pt x="817" y="1099"/>
                  </a:moveTo>
                  <a:cubicBezTo>
                    <a:pt x="658" y="1099"/>
                    <a:pt x="658" y="1099"/>
                    <a:pt x="658" y="1099"/>
                  </a:cubicBezTo>
                  <a:cubicBezTo>
                    <a:pt x="658" y="637"/>
                    <a:pt x="658" y="637"/>
                    <a:pt x="658" y="637"/>
                  </a:cubicBezTo>
                  <a:cubicBezTo>
                    <a:pt x="817" y="637"/>
                    <a:pt x="817" y="637"/>
                    <a:pt x="817" y="637"/>
                  </a:cubicBezTo>
                  <a:lnTo>
                    <a:pt x="817" y="1099"/>
                  </a:lnTo>
                  <a:close/>
                  <a:moveTo>
                    <a:pt x="1088" y="1099"/>
                  </a:moveTo>
                  <a:cubicBezTo>
                    <a:pt x="929" y="1099"/>
                    <a:pt x="929" y="1099"/>
                    <a:pt x="929" y="1099"/>
                  </a:cubicBezTo>
                  <a:cubicBezTo>
                    <a:pt x="929" y="637"/>
                    <a:pt x="929" y="637"/>
                    <a:pt x="929" y="637"/>
                  </a:cubicBezTo>
                  <a:cubicBezTo>
                    <a:pt x="1088" y="637"/>
                    <a:pt x="1088" y="637"/>
                    <a:pt x="1088" y="637"/>
                  </a:cubicBezTo>
                  <a:lnTo>
                    <a:pt x="1088" y="1099"/>
                  </a:lnTo>
                  <a:close/>
                  <a:moveTo>
                    <a:pt x="1094" y="524"/>
                  </a:moveTo>
                  <a:cubicBezTo>
                    <a:pt x="382" y="524"/>
                    <a:pt x="382" y="524"/>
                    <a:pt x="382" y="524"/>
                  </a:cubicBezTo>
                  <a:cubicBezTo>
                    <a:pt x="382" y="374"/>
                    <a:pt x="382" y="374"/>
                    <a:pt x="382" y="374"/>
                  </a:cubicBezTo>
                  <a:cubicBezTo>
                    <a:pt x="1094" y="374"/>
                    <a:pt x="1094" y="374"/>
                    <a:pt x="1094" y="374"/>
                  </a:cubicBezTo>
                  <a:lnTo>
                    <a:pt x="1094" y="524"/>
                  </a:lnTo>
                  <a:close/>
                </a:path>
              </a:pathLst>
            </a:custGeom>
            <a:solidFill>
              <a:srgbClr val="627D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Tree>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Closing" preserve="1" userDrawn="1">
  <p:cSld name="Closing">
    <p:spTree>
      <p:nvGrpSpPr>
        <p:cNvPr id="1" name=""/>
        <p:cNvGrpSpPr/>
        <p:nvPr/>
      </p:nvGrpSpPr>
      <p:grpSpPr>
        <a:xfrm>
          <a:off x="0" y="0"/>
          <a:ext cx="0" cy="0"/>
          <a:chOff x="0" y="0"/>
          <a:chExt cx="0" cy="0"/>
        </a:xfrm>
      </p:grpSpPr>
      <p:pic>
        <p:nvPicPr>
          <p:cNvPr id="5" name="Picture 4"/>
          <p:cNvPicPr>
            <a:picLocks/>
          </p:cNvPicPr>
          <p:nvPr userDrawn="1">
            <p:custDataLst>
              <p:tags r:id="rId2"/>
            </p:custDataLst>
          </p:nvPr>
        </p:nvPicPr>
        <p:blipFill>
          <a:blip r:embed="rId8">
            <a:extLst>
              <a:ext uri="{28A0092B-C50C-407E-A947-70E740481C1C}">
                <a14:useLocalDpi xmlns:a14="http://schemas.microsoft.com/office/drawing/2010/main" val="0"/>
              </a:ext>
            </a:extLst>
          </a:blip>
          <a:stretch>
            <a:fillRect/>
          </a:stretch>
        </p:blipFill>
        <p:spPr bwMode="hidden">
          <a:xfrm>
            <a:off x="0" y="0"/>
            <a:ext cx="12192000" cy="6858000"/>
          </a:xfrm>
          <a:prstGeom prst="rect">
            <a:avLst/>
          </a:prstGeom>
        </p:spPr>
      </p:pic>
      <p:sp>
        <p:nvSpPr>
          <p:cNvPr id="2" name="Title 1"/>
          <p:cNvSpPr>
            <a:spLocks noGrp="1"/>
          </p:cNvSpPr>
          <p:nvPr>
            <p:ph type="ctrTitle"/>
          </p:nvPr>
        </p:nvSpPr>
        <p:spPr bwMode="black">
          <a:xfrm>
            <a:off x="695325" y="1628775"/>
            <a:ext cx="9913177" cy="1329620"/>
          </a:xfrm>
        </p:spPr>
        <p:txBody>
          <a:bodyPr anchor="t" anchorCtr="0">
            <a:noAutofit/>
          </a:bodyPr>
          <a:lstStyle>
            <a:lvl1pPr algn="l">
              <a:lnSpc>
                <a:spcPct val="80000"/>
              </a:lnSpc>
              <a:defRPr sz="4800">
                <a:solidFill>
                  <a:srgbClr val="FFFFFF"/>
                </a:solidFill>
                <a:latin typeface="SwissReSans Light" pitchFamily="34" charset="0"/>
              </a:defRPr>
            </a:lvl1pPr>
          </a:lstStyle>
          <a:p>
            <a:r>
              <a:rPr lang="en-GB" dirty="0"/>
              <a:t>Click to edit Master title style</a:t>
            </a:r>
          </a:p>
        </p:txBody>
      </p:sp>
      <p:sp>
        <p:nvSpPr>
          <p:cNvPr id="3" name="Date Placeholder 2"/>
          <p:cNvSpPr>
            <a:spLocks noGrp="1"/>
          </p:cNvSpPr>
          <p:nvPr>
            <p:ph type="dt" sz="half" idx="10"/>
          </p:nvPr>
        </p:nvSpPr>
        <p:spPr/>
        <p:txBody>
          <a:bodyPr/>
          <a:lstStyle/>
          <a:p>
            <a:endParaRPr lang="en-GB" dirty="0"/>
          </a:p>
        </p:txBody>
      </p:sp>
      <p:sp>
        <p:nvSpPr>
          <p:cNvPr id="7" name="Footer Placeholder 6"/>
          <p:cNvSpPr>
            <a:spLocks noGrp="1"/>
          </p:cNvSpPr>
          <p:nvPr>
            <p:ph type="ftr" sz="quarter" idx="11"/>
          </p:nvPr>
        </p:nvSpPr>
        <p:spPr/>
        <p:txBody>
          <a:bodyPr/>
          <a:lstStyle/>
          <a:p>
            <a:endParaRPr lang="en-GB" dirty="0"/>
          </a:p>
        </p:txBody>
      </p:sp>
      <p:sp>
        <p:nvSpPr>
          <p:cNvPr id="8" name="Slide Number Placeholder 7"/>
          <p:cNvSpPr>
            <a:spLocks noGrp="1"/>
          </p:cNvSpPr>
          <p:nvPr>
            <p:ph type="sldNum" sz="quarter" idx="12"/>
            <p:custDataLst>
              <p:tags r:id="rId3"/>
            </p:custDataLst>
          </p:nvPr>
        </p:nvSpPr>
        <p:spPr/>
        <p:txBody>
          <a:bodyPr/>
          <a:lstStyle/>
          <a:p>
            <a:fld id="{5E4D2043-7E31-4A53-BD33-72A88E682172}" type="slidenum">
              <a:rPr lang="en-GB" smtClean="0"/>
              <a:pPr/>
              <a:t>‹#›</a:t>
            </a:fld>
            <a:endParaRPr lang="en-GB" dirty="0"/>
          </a:p>
        </p:txBody>
      </p:sp>
      <p:sp>
        <p:nvSpPr>
          <p:cNvPr id="9" name="Text Placeholder 9"/>
          <p:cNvSpPr>
            <a:spLocks noGrp="1"/>
          </p:cNvSpPr>
          <p:nvPr>
            <p:ph type="body" sz="quarter" idx="13"/>
          </p:nvPr>
        </p:nvSpPr>
        <p:spPr>
          <a:xfrm>
            <a:off x="695325" y="3573016"/>
            <a:ext cx="9913177" cy="2448372"/>
          </a:xfrm>
        </p:spPr>
        <p:txBody>
          <a:bodyPr/>
          <a:lstStyle>
            <a:lvl1pPr marL="0" indent="0">
              <a:spcBef>
                <a:spcPts val="0"/>
              </a:spcBef>
              <a:spcAft>
                <a:spcPts val="1200"/>
              </a:spcAft>
              <a:buFontTx/>
              <a:buNone/>
              <a:defRPr sz="1200">
                <a:solidFill>
                  <a:srgbClr val="283E36"/>
                </a:solidFill>
                <a:latin typeface="SwissReSans Light" panose="020B0504020202020204" pitchFamily="34" charset="0"/>
              </a:defRPr>
            </a:lvl1pPr>
            <a:lvl2pPr marL="182562" indent="0">
              <a:spcBef>
                <a:spcPts val="0"/>
              </a:spcBef>
              <a:spcAft>
                <a:spcPts val="1200"/>
              </a:spcAft>
              <a:buFontTx/>
              <a:buNone/>
              <a:defRPr sz="1200">
                <a:solidFill>
                  <a:srgbClr val="283E36"/>
                </a:solidFill>
                <a:latin typeface="SwissReSans Light" panose="020B0504020202020204" pitchFamily="34" charset="0"/>
              </a:defRPr>
            </a:lvl2pPr>
            <a:lvl3pPr marL="444500" indent="0">
              <a:spcBef>
                <a:spcPts val="0"/>
              </a:spcBef>
              <a:spcAft>
                <a:spcPts val="1200"/>
              </a:spcAft>
              <a:buFontTx/>
              <a:buNone/>
              <a:defRPr sz="1200">
                <a:solidFill>
                  <a:srgbClr val="283E36"/>
                </a:solidFill>
                <a:latin typeface="SwissReSans Light" panose="020B0504020202020204" pitchFamily="34" charset="0"/>
              </a:defRPr>
            </a:lvl3pPr>
            <a:lvl4pPr marL="715963" indent="0">
              <a:spcBef>
                <a:spcPts val="0"/>
              </a:spcBef>
              <a:spcAft>
                <a:spcPts val="1200"/>
              </a:spcAft>
              <a:buFontTx/>
              <a:buNone/>
              <a:defRPr sz="1200">
                <a:solidFill>
                  <a:srgbClr val="283E36"/>
                </a:solidFill>
                <a:latin typeface="SwissReSans Light" panose="020B0504020202020204" pitchFamily="34" charset="0"/>
              </a:defRPr>
            </a:lvl4pPr>
            <a:lvl5pPr marL="985838" indent="0">
              <a:spcBef>
                <a:spcPts val="0"/>
              </a:spcBef>
              <a:spcAft>
                <a:spcPts val="1200"/>
              </a:spcAft>
              <a:buFontTx/>
              <a:buNone/>
              <a:defRPr sz="1200">
                <a:solidFill>
                  <a:srgbClr val="283E36"/>
                </a:solidFill>
                <a:latin typeface="SwissReSans Light" panose="020B0504020202020204" pitchFamily="34" charset="0"/>
              </a:defRPr>
            </a:lvl5pPr>
          </a:lstStyle>
          <a:p>
            <a:pPr lvl="0"/>
            <a:r>
              <a:rPr lang="en-GB" dirty="0"/>
              <a:t>Click to edit Master text styles</a:t>
            </a:r>
          </a:p>
        </p:txBody>
      </p:sp>
      <p:sp>
        <p:nvSpPr>
          <p:cNvPr id="10" name="Classification"/>
          <p:cNvSpPr txBox="1">
            <a:spLocks noChangeArrowheads="1"/>
          </p:cNvSpPr>
          <p:nvPr userDrawn="1">
            <p:custDataLst>
              <p:tags r:id="rId4"/>
            </p:custDataLst>
          </p:nvPr>
        </p:nvSpPr>
        <p:spPr bwMode="black">
          <a:xfrm>
            <a:off x="4022173"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GB" sz="900" dirty="0">
              <a:solidFill>
                <a:srgbClr val="283E36"/>
              </a:solidFill>
              <a:latin typeface="SwissReSans" pitchFamily="34" charset="0"/>
            </a:endParaRPr>
          </a:p>
        </p:txBody>
      </p:sp>
      <p:sp>
        <p:nvSpPr>
          <p:cNvPr id="13" name="Footer"/>
          <p:cNvSpPr txBox="1">
            <a:spLocks/>
          </p:cNvSpPr>
          <p:nvPr userDrawn="1">
            <p:custDataLst>
              <p:tags r:id="rId5"/>
            </p:custDataLst>
          </p:nvPr>
        </p:nvSpPr>
        <p:spPr bwMode="black">
          <a:xfrm>
            <a:off x="3120661" y="6505850"/>
            <a:ext cx="7871883" cy="139700"/>
          </a:xfrm>
          <a:prstGeom prst="rect">
            <a:avLst/>
          </a:prstGeom>
        </p:spPr>
        <p:txBody>
          <a:bodyPr vert="horz" wrap="none" lIns="0" tIns="0" rIns="0" bIns="0" rtlCol="0" anchor="b" anchorCtr="0"/>
          <a:lstStyle/>
          <a:p>
            <a:pPr marL="0" algn="r" defTabSz="914400" rtl="0" eaLnBrk="1" latinLnBrk="0" hangingPunct="1"/>
            <a:r>
              <a:rPr lang="fr-FR" sz="1000" b="0" kern="1200" dirty="0">
                <a:solidFill>
                  <a:srgbClr val="283E36"/>
                </a:solidFill>
                <a:latin typeface="SwissReSans" pitchFamily="34" charset="0"/>
                <a:ea typeface="+mn-ea"/>
                <a:cs typeface="+mn-cs"/>
              </a:rPr>
              <a:t>May 2019 – ARIAS </a:t>
            </a:r>
            <a:r>
              <a:rPr lang="fr-FR" sz="1000" b="0" kern="1200" dirty="0" err="1">
                <a:solidFill>
                  <a:srgbClr val="283E36"/>
                </a:solidFill>
                <a:latin typeface="SwissReSans" pitchFamily="34" charset="0"/>
                <a:ea typeface="+mn-ea"/>
                <a:cs typeface="+mn-cs"/>
              </a:rPr>
              <a:t>Conference</a:t>
            </a:r>
            <a:endParaRPr lang="en-GB" sz="1000" b="0" kern="1200" dirty="0">
              <a:solidFill>
                <a:srgbClr val="283E36"/>
              </a:solidFill>
              <a:latin typeface="SwissReSans" pitchFamily="34" charset="0"/>
              <a:ea typeface="+mn-ea"/>
              <a:cs typeface="+mn-cs"/>
            </a:endParaRPr>
          </a:p>
        </p:txBody>
      </p:sp>
      <p:pic>
        <p:nvPicPr>
          <p:cNvPr id="6" name="Picture 5"/>
          <p:cNvPicPr>
            <a:picLocks noChangeAspect="1"/>
          </p:cNvPicPr>
          <p:nvPr userDrawn="1">
            <p:custDataLst>
              <p:tags r:id="rId6"/>
            </p:custDataLst>
          </p:nvPr>
        </p:nvPicPr>
        <p:blipFill>
          <a:blip r:embed="rId9"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Tree>
    <p:extLst>
      <p:ext uri="{BB962C8B-B14F-4D97-AF65-F5344CB8AC3E}">
        <p14:creationId xmlns:p14="http://schemas.microsoft.com/office/powerpoint/2010/main" val="3772556745"/>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Gradient, Text and Image" userDrawn="1">
  <p:cSld name="Gradient, Text and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C5A4DEE0-C41B-4076-8B94-57B0E7907B17}"/>
              </a:ext>
            </a:extLst>
          </p:cNvPr>
          <p:cNvSpPr/>
          <p:nvPr userDrawn="1"/>
        </p:nvSpPr>
        <p:spPr bwMode="gray">
          <a:xfrm>
            <a:off x="0" y="0"/>
            <a:ext cx="6096000" cy="6858000"/>
          </a:xfrm>
          <a:prstGeom prst="rect">
            <a:avLst/>
          </a:prstGeom>
          <a:gradFill>
            <a:gsLst>
              <a:gs pos="0">
                <a:schemeClr val="tx2"/>
              </a:gs>
              <a:gs pos="100000">
                <a:schemeClr val="bg2"/>
              </a:gs>
            </a:gsLst>
            <a:lin ang="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SwissReSans" pitchFamily="34" charset="0"/>
            </a:endParaRPr>
          </a:p>
        </p:txBody>
      </p:sp>
      <p:sp>
        <p:nvSpPr>
          <p:cNvPr id="12" name="Picture Placeholder 7"/>
          <p:cNvSpPr>
            <a:spLocks noGrp="1"/>
          </p:cNvSpPr>
          <p:nvPr>
            <p:ph type="pic" sz="quarter" idx="13" hasCustomPrompt="1"/>
          </p:nvPr>
        </p:nvSpPr>
        <p:spPr bwMode="gray">
          <a:xfrm>
            <a:off x="6096000" y="0"/>
            <a:ext cx="6096000" cy="6858000"/>
          </a:xfrm>
        </p:spPr>
        <p:txBody>
          <a:bodyPr lIns="0" tIns="900000" anchor="ctr"/>
          <a:lstStyle>
            <a:lvl1pPr algn="ctr">
              <a:buFontTx/>
              <a:buNone/>
              <a:defRPr sz="1200">
                <a:solidFill>
                  <a:srgbClr val="A8BAB2"/>
                </a:solidFill>
                <a:latin typeface="SwissReSans" pitchFamily="34" charset="0"/>
              </a:defRPr>
            </a:lvl1pPr>
          </a:lstStyle>
          <a:p>
            <a:r>
              <a:rPr lang="en-US" noProof="1"/>
              <a:t>Click to browse for an own image. </a:t>
            </a:r>
            <a:br>
              <a:rPr lang="en-US" noProof="1"/>
            </a:br>
            <a:r>
              <a:rPr lang="en-US" noProof="1"/>
              <a:t>Be careful to avoid an image that clashes </a:t>
            </a:r>
            <a:br>
              <a:rPr lang="en-US" noProof="1"/>
            </a:br>
            <a:r>
              <a:rPr lang="en-US" noProof="1"/>
              <a:t>with the gradient colour.</a:t>
            </a:r>
          </a:p>
        </p:txBody>
      </p:sp>
      <p:sp>
        <p:nvSpPr>
          <p:cNvPr id="8" name="Title 7"/>
          <p:cNvSpPr>
            <a:spLocks noGrp="1"/>
          </p:cNvSpPr>
          <p:nvPr>
            <p:ph type="title"/>
          </p:nvPr>
        </p:nvSpPr>
        <p:spPr bwMode="gray">
          <a:xfrm>
            <a:off x="695325" y="692151"/>
            <a:ext cx="4920621" cy="692647"/>
          </a:xfrm>
        </p:spPr>
        <p:txBody>
          <a:bodyPr/>
          <a:lstStyle>
            <a:lvl1pPr>
              <a:defRPr>
                <a:solidFill>
                  <a:srgbClr val="FFFFFF"/>
                </a:solidFill>
              </a:defRPr>
            </a:lvl1pPr>
          </a:lstStyle>
          <a:p>
            <a:r>
              <a:rPr lang="en-US"/>
              <a:t>Click to edit Master title style</a:t>
            </a:r>
            <a:endParaRPr lang="de-DE" dirty="0"/>
          </a:p>
        </p:txBody>
      </p:sp>
      <p:sp>
        <p:nvSpPr>
          <p:cNvPr id="9" name="Date Placeholder 8"/>
          <p:cNvSpPr>
            <a:spLocks noGrp="1"/>
          </p:cNvSpPr>
          <p:nvPr>
            <p:ph type="dt" sz="half" idx="10"/>
          </p:nvPr>
        </p:nvSpPr>
        <p:spPr/>
        <p:txBody>
          <a:bodyPr/>
          <a:lstStyle/>
          <a:p>
            <a:endParaRPr lang="en-GB"/>
          </a:p>
        </p:txBody>
      </p:sp>
      <p:sp>
        <p:nvSpPr>
          <p:cNvPr id="10" name="Footer Placeholder 9"/>
          <p:cNvSpPr>
            <a:spLocks noGrp="1"/>
          </p:cNvSpPr>
          <p:nvPr>
            <p:ph type="ftr" sz="quarter" idx="11"/>
          </p:nvPr>
        </p:nvSpPr>
        <p:spPr/>
        <p:txBody>
          <a:bodyPr/>
          <a:lstStyle/>
          <a:p>
            <a:endParaRPr lang="en-GB" dirty="0"/>
          </a:p>
        </p:txBody>
      </p:sp>
      <p:sp>
        <p:nvSpPr>
          <p:cNvPr id="11" name="Slide Number Placeholder 10"/>
          <p:cNvSpPr>
            <a:spLocks noGrp="1"/>
          </p:cNvSpPr>
          <p:nvPr>
            <p:ph type="sldNum" sz="quarter" idx="12"/>
            <p:custDataLst>
              <p:tags r:id="rId1"/>
            </p:custDataLst>
          </p:nvPr>
        </p:nvSpPr>
        <p:spPr/>
        <p:txBody>
          <a:bodyPr/>
          <a:lstStyle/>
          <a:p>
            <a:fld id="{5E4D2043-7E31-4A53-BD33-72A88E682172}" type="slidenum">
              <a:rPr lang="de-DE" smtClean="0"/>
              <a:pPr/>
              <a:t>‹#›</a:t>
            </a:fld>
            <a:endParaRPr lang="de-DE" dirty="0"/>
          </a:p>
        </p:txBody>
      </p:sp>
      <p:pic>
        <p:nvPicPr>
          <p:cNvPr id="14" name="Picture 13">
            <a:extLst>
              <a:ext uri="{FF2B5EF4-FFF2-40B4-BE49-F238E27FC236}">
                <a16:creationId xmlns:a16="http://schemas.microsoft.com/office/drawing/2014/main" xmlns="" id="{392625D5-BC58-4FD9-BC48-F0E96AEC7C86}"/>
              </a:ext>
            </a:extLst>
          </p:cNvPr>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402613" y="6456609"/>
            <a:ext cx="924574" cy="217513"/>
          </a:xfrm>
          <a:prstGeom prst="rect">
            <a:avLst/>
          </a:prstGeom>
        </p:spPr>
      </p:pic>
      <p:sp>
        <p:nvSpPr>
          <p:cNvPr id="4" name="Text Placeholder 3">
            <a:extLst>
              <a:ext uri="{FF2B5EF4-FFF2-40B4-BE49-F238E27FC236}">
                <a16:creationId xmlns:a16="http://schemas.microsoft.com/office/drawing/2014/main" xmlns="" id="{5E2C90A8-D632-4D32-AA86-6231D6EA8ACF}"/>
              </a:ext>
            </a:extLst>
          </p:cNvPr>
          <p:cNvSpPr>
            <a:spLocks noGrp="1"/>
          </p:cNvSpPr>
          <p:nvPr>
            <p:ph type="body" sz="quarter" idx="14"/>
          </p:nvPr>
        </p:nvSpPr>
        <p:spPr bwMode="gray">
          <a:xfrm>
            <a:off x="695324" y="1628774"/>
            <a:ext cx="4920624" cy="4392614"/>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3760924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black">
          <a:xfrm>
            <a:off x="695325" y="1628776"/>
            <a:ext cx="11017250" cy="4392513"/>
          </a:xfrm>
        </p:spPr>
        <p:txBody>
          <a:bodyPr/>
          <a:lstStyle>
            <a:lvl1pPr>
              <a:defRPr>
                <a:latin typeface="SwissReSans" pitchFamily="34" charset="0"/>
              </a:defRPr>
            </a:lvl1pPr>
            <a:lvl2pPr>
              <a:defRPr>
                <a:latin typeface="SwissReSans" pitchFamily="34" charset="0"/>
              </a:defRPr>
            </a:lvl2pPr>
            <a:lvl3pPr>
              <a:defRPr>
                <a:latin typeface="SwissReSans" pitchFamily="34" charset="0"/>
              </a:defRPr>
            </a:lvl3pPr>
            <a:lvl4pPr>
              <a:defRPr>
                <a:latin typeface="SwissReSans" pitchFamily="34" charset="0"/>
              </a:defRPr>
            </a:lvl4pPr>
            <a:lvl5pPr>
              <a:defRPr>
                <a:latin typeface="SwissReSans"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itle 4"/>
          <p:cNvSpPr>
            <a:spLocks noGrp="1"/>
          </p:cNvSpPr>
          <p:nvPr>
            <p:ph type="title"/>
          </p:nvPr>
        </p:nvSpPr>
        <p:spPr/>
        <p:txBody>
          <a:bodyPr/>
          <a:lstStyle/>
          <a:p>
            <a:r>
              <a:rPr lang="en-GB" dirty="0"/>
              <a:t>Click to edit Master title style</a:t>
            </a:r>
          </a:p>
        </p:txBody>
      </p:sp>
      <p:sp>
        <p:nvSpPr>
          <p:cNvPr id="7" name="Date Placeholder 6"/>
          <p:cNvSpPr>
            <a:spLocks noGrp="1"/>
          </p:cNvSpPr>
          <p:nvPr>
            <p:ph type="dt" sz="half" idx="10"/>
          </p:nvPr>
        </p:nvSpPr>
        <p:spPr/>
        <p:txBody>
          <a:bodyPr/>
          <a:lstStyle/>
          <a:p>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preserve="1" userDrawn="1">
  <p:cSld name="Section Hea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C68B3041-F582-4BC2-8210-F67B7BA4835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22200"/>
            <a:ext cx="12192000" cy="6880200"/>
          </a:xfrm>
          <a:prstGeom prst="rect">
            <a:avLst/>
          </a:prstGeom>
        </p:spPr>
      </p:pic>
      <p:sp>
        <p:nvSpPr>
          <p:cNvPr id="2" name="Title 1"/>
          <p:cNvSpPr>
            <a:spLocks noGrp="1"/>
          </p:cNvSpPr>
          <p:nvPr>
            <p:ph type="title"/>
          </p:nvPr>
        </p:nvSpPr>
        <p:spPr bwMode="black">
          <a:xfrm>
            <a:off x="695325" y="1628775"/>
            <a:ext cx="9913177" cy="1329620"/>
          </a:xfrm>
        </p:spPr>
        <p:txBody>
          <a:bodyPr vert="horz" lIns="0" tIns="0" rIns="0" bIns="0" rtlCol="0" anchor="t" anchorCtr="0">
            <a:noAutofit/>
          </a:bodyPr>
          <a:lstStyle>
            <a:lvl1pPr algn="l" defTabSz="914400" rtl="0" eaLnBrk="1" latinLnBrk="0" hangingPunct="1">
              <a:lnSpc>
                <a:spcPct val="80000"/>
              </a:lnSpc>
              <a:spcBef>
                <a:spcPct val="0"/>
              </a:spcBef>
              <a:buNone/>
              <a:defRPr lang="en-GB" sz="4800" kern="1200" dirty="0">
                <a:solidFill>
                  <a:srgbClr val="FFFFFF"/>
                </a:solidFill>
                <a:latin typeface="SwissReSans Light" pitchFamily="34" charset="0"/>
                <a:ea typeface="+mj-ea"/>
                <a:cs typeface="+mj-cs"/>
              </a:defRPr>
            </a:lvl1pPr>
          </a:lstStyle>
          <a:p>
            <a:r>
              <a:rPr lang="en-GB" dirty="0"/>
              <a:t>Click to edit Master title style</a:t>
            </a:r>
          </a:p>
        </p:txBody>
      </p:sp>
      <p:sp>
        <p:nvSpPr>
          <p:cNvPr id="10" name="Text Placeholder 9"/>
          <p:cNvSpPr>
            <a:spLocks noGrp="1"/>
          </p:cNvSpPr>
          <p:nvPr>
            <p:ph type="body" sz="quarter" idx="12"/>
          </p:nvPr>
        </p:nvSpPr>
        <p:spPr>
          <a:xfrm>
            <a:off x="695325" y="3573016"/>
            <a:ext cx="9913177" cy="2448372"/>
          </a:xfrm>
        </p:spPr>
        <p:txBody>
          <a:bodyPr/>
          <a:lstStyle>
            <a:lvl1pPr>
              <a:spcBef>
                <a:spcPts val="0"/>
              </a:spcBef>
              <a:defRPr sz="1800">
                <a:solidFill>
                  <a:srgbClr val="283E36"/>
                </a:solidFill>
                <a:latin typeface="SwissReSans Light" panose="020B0504020202020204" pitchFamily="34" charset="0"/>
              </a:defRPr>
            </a:lvl1pPr>
            <a:lvl2pPr>
              <a:spcBef>
                <a:spcPts val="0"/>
              </a:spcBef>
              <a:defRPr sz="1600">
                <a:solidFill>
                  <a:srgbClr val="283E36"/>
                </a:solidFill>
                <a:latin typeface="SwissReSans Light" panose="020B0504020202020204" pitchFamily="34" charset="0"/>
              </a:defRPr>
            </a:lvl2pPr>
            <a:lvl3pPr>
              <a:spcBef>
                <a:spcPts val="0"/>
              </a:spcBef>
              <a:defRPr sz="1600">
                <a:solidFill>
                  <a:srgbClr val="283E36"/>
                </a:solidFill>
                <a:latin typeface="SwissReSans Light" panose="020B0504020202020204" pitchFamily="34" charset="0"/>
              </a:defRPr>
            </a:lvl3pPr>
            <a:lvl4pPr>
              <a:spcBef>
                <a:spcPts val="0"/>
              </a:spcBef>
              <a:defRPr sz="1600">
                <a:solidFill>
                  <a:srgbClr val="283E36"/>
                </a:solidFill>
                <a:latin typeface="SwissReSans Light" panose="020B0504020202020204" pitchFamily="34" charset="0"/>
              </a:defRPr>
            </a:lvl4pPr>
            <a:lvl5pPr>
              <a:spcBef>
                <a:spcPts val="0"/>
              </a:spcBef>
              <a:defRPr sz="1600">
                <a:solidFill>
                  <a:srgbClr val="283E36"/>
                </a:solidFill>
                <a:latin typeface="SwissReSans Light" panose="020B05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3" name="Date Placeholder 2"/>
          <p:cNvSpPr>
            <a:spLocks noGrp="1"/>
          </p:cNvSpPr>
          <p:nvPr>
            <p:ph type="dt" sz="half" idx="13"/>
          </p:nvPr>
        </p:nvSpPr>
        <p:spPr/>
        <p:txBody>
          <a:bodyPr/>
          <a:lstStyle/>
          <a:p>
            <a:endParaRPr lang="en-GB" dirty="0"/>
          </a:p>
        </p:txBody>
      </p:sp>
      <p:sp>
        <p:nvSpPr>
          <p:cNvPr id="4" name="Footer Placeholder 3"/>
          <p:cNvSpPr>
            <a:spLocks noGrp="1"/>
          </p:cNvSpPr>
          <p:nvPr>
            <p:ph type="ftr" sz="quarter" idx="14"/>
          </p:nvPr>
        </p:nvSpPr>
        <p:spPr/>
        <p:txBody>
          <a:bodyPr/>
          <a:lstStyle/>
          <a:p>
            <a:endParaRPr lang="en-GB" dirty="0"/>
          </a:p>
        </p:txBody>
      </p:sp>
      <p:sp>
        <p:nvSpPr>
          <p:cNvPr id="8" name="Slide Number Placeholder 7"/>
          <p:cNvSpPr>
            <a:spLocks noGrp="1"/>
          </p:cNvSpPr>
          <p:nvPr>
            <p:ph type="sldNum" sz="quarter" idx="15"/>
            <p:custDataLst>
              <p:tags r:id="rId2"/>
            </p:custDataLst>
          </p:nvPr>
        </p:nvSpPr>
        <p:spPr/>
        <p:txBody>
          <a:bodyPr/>
          <a:lstStyle/>
          <a:p>
            <a:fld id="{5E4D2043-7E31-4A53-BD33-72A88E682172}" type="slidenum">
              <a:rPr lang="en-GB" smtClean="0"/>
              <a:pPr/>
              <a:t>‹#›</a:t>
            </a:fld>
            <a:endParaRPr lang="en-GB" dirty="0"/>
          </a:p>
        </p:txBody>
      </p:sp>
      <p:sp>
        <p:nvSpPr>
          <p:cNvPr id="11" name="Classification"/>
          <p:cNvSpPr txBox="1">
            <a:spLocks noChangeArrowheads="1"/>
          </p:cNvSpPr>
          <p:nvPr userDrawn="1">
            <p:custDataLst>
              <p:tags r:id="rId3"/>
            </p:custDataLst>
          </p:nvPr>
        </p:nvSpPr>
        <p:spPr bwMode="black">
          <a:xfrm>
            <a:off x="4022173"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GB" sz="900" dirty="0">
              <a:solidFill>
                <a:srgbClr val="283E36"/>
              </a:solidFill>
              <a:latin typeface="SwissReSans" pitchFamily="34" charset="0"/>
            </a:endParaRPr>
          </a:p>
        </p:txBody>
      </p:sp>
      <p:sp>
        <p:nvSpPr>
          <p:cNvPr id="14" name="Footer"/>
          <p:cNvSpPr txBox="1">
            <a:spLocks/>
          </p:cNvSpPr>
          <p:nvPr userDrawn="1">
            <p:custDataLst>
              <p:tags r:id="rId4"/>
            </p:custDataLst>
          </p:nvPr>
        </p:nvSpPr>
        <p:spPr bwMode="black">
          <a:xfrm>
            <a:off x="3120661" y="6505850"/>
            <a:ext cx="7871883" cy="139700"/>
          </a:xfrm>
          <a:prstGeom prst="rect">
            <a:avLst/>
          </a:prstGeom>
        </p:spPr>
        <p:txBody>
          <a:bodyPr vert="horz" wrap="none" lIns="0" tIns="0" rIns="0" bIns="0" rtlCol="0" anchor="b" anchorCtr="0"/>
          <a:lstStyle/>
          <a:p>
            <a:pPr marL="0" algn="r" defTabSz="914400" rtl="0" eaLnBrk="1" latinLnBrk="0" hangingPunct="1"/>
            <a:r>
              <a:rPr lang="fr-FR" sz="1000" b="0" kern="1200" dirty="0">
                <a:solidFill>
                  <a:srgbClr val="283E36"/>
                </a:solidFill>
                <a:latin typeface="SwissReSans" pitchFamily="34" charset="0"/>
                <a:ea typeface="+mn-ea"/>
                <a:cs typeface="+mn-cs"/>
              </a:rPr>
              <a:t>May 2019 – ARIAS </a:t>
            </a:r>
            <a:r>
              <a:rPr lang="fr-FR" sz="1000" b="0" kern="1200" dirty="0" err="1">
                <a:solidFill>
                  <a:srgbClr val="283E36"/>
                </a:solidFill>
                <a:latin typeface="SwissReSans" pitchFamily="34" charset="0"/>
                <a:ea typeface="+mn-ea"/>
                <a:cs typeface="+mn-cs"/>
              </a:rPr>
              <a:t>Conference</a:t>
            </a:r>
            <a:endParaRPr lang="en-GB" sz="1000" b="0" kern="1200" dirty="0">
              <a:solidFill>
                <a:srgbClr val="283E36"/>
              </a:solidFill>
              <a:latin typeface="SwissReSans" pitchFamily="34" charset="0"/>
              <a:ea typeface="+mn-ea"/>
              <a:cs typeface="+mn-cs"/>
            </a:endParaRPr>
          </a:p>
        </p:txBody>
      </p:sp>
      <p:pic>
        <p:nvPicPr>
          <p:cNvPr id="6" name="Picture 5"/>
          <p:cNvPicPr>
            <a:picLocks noChangeAspect="1"/>
          </p:cNvPicPr>
          <p:nvPr userDrawn="1">
            <p:custDataLst>
              <p:tags r:id="rId5"/>
            </p:custDataLst>
          </p:nvPr>
        </p:nvPicPr>
        <p:blipFill>
          <a:blip r:embed="rId8"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bwMode="black">
          <a:xfrm>
            <a:off x="695326" y="1628774"/>
            <a:ext cx="5328000" cy="4392000"/>
          </a:xfrm>
        </p:spPr>
        <p:txBody>
          <a:bodyPr/>
          <a:lstStyle>
            <a:lvl1pPr>
              <a:defRPr sz="1800">
                <a:latin typeface="SwissReSans" pitchFamily="34" charset="0"/>
              </a:defRPr>
            </a:lvl1pPr>
            <a:lvl2pPr>
              <a:defRPr sz="1600">
                <a:latin typeface="SwissReSans" pitchFamily="34" charset="0"/>
              </a:defRPr>
            </a:lvl2pPr>
            <a:lvl3pPr>
              <a:defRPr sz="1600">
                <a:latin typeface="SwissReSans" pitchFamily="34" charset="0"/>
              </a:defRPr>
            </a:lvl3pPr>
            <a:lvl4pPr>
              <a:defRPr sz="1600">
                <a:latin typeface="SwissReSans" pitchFamily="34" charset="0"/>
              </a:defRPr>
            </a:lvl4pPr>
            <a:lvl5pPr>
              <a:defRPr sz="1600">
                <a:latin typeface="SwissReSans" pitchFamily="34" charset="0"/>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p:nvPr>
        </p:nvSpPr>
        <p:spPr bwMode="black">
          <a:xfrm>
            <a:off x="6384032" y="1628776"/>
            <a:ext cx="5328000" cy="4392000"/>
          </a:xfrm>
        </p:spPr>
        <p:txBody>
          <a:bodyPr/>
          <a:lstStyle>
            <a:lvl1pPr>
              <a:defRPr sz="1800">
                <a:latin typeface="SwissReSans" pitchFamily="34" charset="0"/>
              </a:defRPr>
            </a:lvl1pPr>
            <a:lvl2pPr>
              <a:defRPr sz="1600">
                <a:latin typeface="SwissReSans" pitchFamily="34" charset="0"/>
              </a:defRPr>
            </a:lvl2pPr>
            <a:lvl3pPr>
              <a:defRPr sz="1600">
                <a:latin typeface="SwissReSans" pitchFamily="34" charset="0"/>
              </a:defRPr>
            </a:lvl3pPr>
            <a:lvl4pPr>
              <a:defRPr sz="1600">
                <a:latin typeface="SwissReSans" pitchFamily="34" charset="0"/>
              </a:defRPr>
            </a:lvl4pPr>
            <a:lvl5pPr>
              <a:defRPr sz="1600">
                <a:latin typeface="SwissReSans" pitchFamily="34" charset="0"/>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itle 7"/>
          <p:cNvSpPr>
            <a:spLocks noGrp="1"/>
          </p:cNvSpPr>
          <p:nvPr>
            <p:ph type="title"/>
          </p:nvPr>
        </p:nvSpPr>
        <p:spPr/>
        <p:txBody>
          <a:bodyPr/>
          <a:lstStyle/>
          <a:p>
            <a:r>
              <a:rPr lang="en-GB" dirty="0"/>
              <a:t>Click to edit Master title style</a:t>
            </a:r>
          </a:p>
        </p:txBody>
      </p:sp>
      <p:sp>
        <p:nvSpPr>
          <p:cNvPr id="9" name="Date Placeholder 8"/>
          <p:cNvSpPr>
            <a:spLocks noGrp="1"/>
          </p:cNvSpPr>
          <p:nvPr>
            <p:ph type="dt" sz="half" idx="10"/>
          </p:nvPr>
        </p:nvSpPr>
        <p:spPr/>
        <p:txBody>
          <a:bodyPr/>
          <a:lstStyle/>
          <a:p>
            <a:endParaRPr lang="en-GB" dirty="0"/>
          </a:p>
        </p:txBody>
      </p:sp>
      <p:sp>
        <p:nvSpPr>
          <p:cNvPr id="10" name="Footer Placeholder 9"/>
          <p:cNvSpPr>
            <a:spLocks noGrp="1"/>
          </p:cNvSpPr>
          <p:nvPr>
            <p:ph type="ftr" sz="quarter" idx="11"/>
          </p:nvPr>
        </p:nvSpPr>
        <p:spPr/>
        <p:txBody>
          <a:bodyPr/>
          <a:lstStyle/>
          <a:p>
            <a:endParaRPr lang="en-GB" dirty="0"/>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reserve="1" userDrawn="1">
  <p:cSld name="Title Only">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endParaRPr lang="en-GB" dirty="0"/>
          </a:p>
        </p:txBody>
      </p:sp>
      <p:sp>
        <p:nvSpPr>
          <p:cNvPr id="7" name="Footer Placeholder 6"/>
          <p:cNvSpPr>
            <a:spLocks noGrp="1"/>
          </p:cNvSpPr>
          <p:nvPr>
            <p:ph type="ftr" sz="quarter" idx="11"/>
          </p:nvPr>
        </p:nvSpPr>
        <p:spPr/>
        <p:txBody>
          <a:bodyPr/>
          <a:lstStyle/>
          <a:p>
            <a:endParaRPr lang="en-GB" dirty="0"/>
          </a:p>
        </p:txBody>
      </p:sp>
      <p:sp>
        <p:nvSpPr>
          <p:cNvPr id="8" name="Slide Number Placeholder 7"/>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
        <p:nvSpPr>
          <p:cNvPr id="9" name="Title 8"/>
          <p:cNvSpPr>
            <a:spLocks noGrp="1"/>
          </p:cNvSpPr>
          <p:nvPr>
            <p:ph type="title"/>
          </p:nvPr>
        </p:nvSpPr>
        <p:spPr/>
        <p:txBody>
          <a:bodyPr/>
          <a:lstStyle/>
          <a:p>
            <a:r>
              <a:rPr lang="en-GB" dirty="0"/>
              <a:t>Click to edit Master title style</a:t>
            </a:r>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Key Message" preserve="1" userDrawn="1">
  <p:cSld name="Key Messag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Image" preserve="1" userDrawn="1">
  <p:cSld name="Image">
    <p:bg>
      <p:bgPr>
        <a:solidFill>
          <a:srgbClr val="D1DCD6"/>
        </a:solidFill>
        <a:effectLst/>
      </p:bgPr>
    </p:bg>
    <p:spTree>
      <p:nvGrpSpPr>
        <p:cNvPr id="1" name=""/>
        <p:cNvGrpSpPr/>
        <p:nvPr/>
      </p:nvGrpSpPr>
      <p:grpSpPr>
        <a:xfrm>
          <a:off x="0" y="0"/>
          <a:ext cx="0" cy="0"/>
          <a:chOff x="0" y="0"/>
          <a:chExt cx="0" cy="0"/>
        </a:xfrm>
      </p:grpSpPr>
      <p:sp>
        <p:nvSpPr>
          <p:cNvPr id="3" name="Picture Placeholder 2" hidden="1"/>
          <p:cNvSpPr>
            <a:spLocks noGrp="1"/>
          </p:cNvSpPr>
          <p:nvPr>
            <p:ph type="pic" idx="1"/>
          </p:nvPr>
        </p:nvSpPr>
        <p:spPr bwMode="gray">
          <a:xfrm>
            <a:off x="0" y="0"/>
            <a:ext cx="12192000" cy="6858000"/>
          </a:xfrm>
        </p:spPr>
        <p:txBody>
          <a:bodyPr/>
          <a:lstStyle>
            <a:lvl1pPr marL="0" indent="0">
              <a:buNone/>
              <a:defRPr sz="1200">
                <a:solidFill>
                  <a:srgbClr val="A8BAB2"/>
                </a:solidFill>
                <a:latin typeface="SwissReSans"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sp>
        <p:nvSpPr>
          <p:cNvPr id="6" name="Date Placeholder 5"/>
          <p:cNvSpPr>
            <a:spLocks noGrp="1"/>
          </p:cNvSpPr>
          <p:nvPr>
            <p:ph type="dt" sz="half" idx="10"/>
          </p:nvPr>
        </p:nvSpPr>
        <p:spPr/>
        <p:txBody>
          <a:bodyPr/>
          <a:lstStyle/>
          <a:p>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
        <p:nvSpPr>
          <p:cNvPr id="10" name="Classification"/>
          <p:cNvSpPr txBox="1">
            <a:spLocks noChangeArrowheads="1"/>
          </p:cNvSpPr>
          <p:nvPr userDrawn="1">
            <p:custDataLst>
              <p:tags r:id="rId3"/>
            </p:custDataLst>
          </p:nvPr>
        </p:nvSpPr>
        <p:spPr bwMode="black">
          <a:xfrm>
            <a:off x="4022173"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GB" sz="900" dirty="0">
              <a:solidFill>
                <a:srgbClr val="283E36"/>
              </a:solidFill>
              <a:latin typeface="SwissReSans" pitchFamily="34" charset="0"/>
            </a:endParaRPr>
          </a:p>
        </p:txBody>
      </p:sp>
      <p:sp>
        <p:nvSpPr>
          <p:cNvPr id="12" name="Footer"/>
          <p:cNvSpPr txBox="1">
            <a:spLocks/>
          </p:cNvSpPr>
          <p:nvPr userDrawn="1">
            <p:custDataLst>
              <p:tags r:id="rId4"/>
            </p:custDataLst>
          </p:nvPr>
        </p:nvSpPr>
        <p:spPr bwMode="black">
          <a:xfrm>
            <a:off x="3120661" y="6505850"/>
            <a:ext cx="7871883" cy="139700"/>
          </a:xfrm>
          <a:prstGeom prst="rect">
            <a:avLst/>
          </a:prstGeom>
        </p:spPr>
        <p:txBody>
          <a:bodyPr vert="horz" wrap="none" lIns="0" tIns="0" rIns="0" bIns="0" rtlCol="0" anchor="b" anchorCtr="0"/>
          <a:lstStyle/>
          <a:p>
            <a:pPr marL="0" algn="r" defTabSz="914400" rtl="0" eaLnBrk="1" latinLnBrk="0" hangingPunct="1"/>
            <a:r>
              <a:rPr lang="fr-FR" sz="1000" b="0" kern="1200" dirty="0">
                <a:solidFill>
                  <a:srgbClr val="283E36"/>
                </a:solidFill>
                <a:latin typeface="SwissReSans" pitchFamily="34" charset="0"/>
                <a:ea typeface="+mn-ea"/>
                <a:cs typeface="+mn-cs"/>
              </a:rPr>
              <a:t>May 2019 – ARIAS </a:t>
            </a:r>
            <a:r>
              <a:rPr lang="fr-FR" sz="1000" b="0" kern="1200" dirty="0" err="1">
                <a:solidFill>
                  <a:srgbClr val="283E36"/>
                </a:solidFill>
                <a:latin typeface="SwissReSans" pitchFamily="34" charset="0"/>
                <a:ea typeface="+mn-ea"/>
                <a:cs typeface="+mn-cs"/>
              </a:rPr>
              <a:t>Conference</a:t>
            </a:r>
            <a:endParaRPr lang="en-GB" sz="1000" b="0" kern="1200" dirty="0">
              <a:solidFill>
                <a:srgbClr val="283E36"/>
              </a:solidFill>
              <a:latin typeface="SwissReSans" pitchFamily="34" charset="0"/>
              <a:ea typeface="+mn-ea"/>
              <a:cs typeface="+mn-cs"/>
            </a:endParaRPr>
          </a:p>
        </p:txBody>
      </p:sp>
      <p:pic>
        <p:nvPicPr>
          <p:cNvPr id="2" name="Picture 1"/>
          <p:cNvPicPr>
            <a:picLocks noChangeAspect="1"/>
          </p:cNvPicPr>
          <p:nvPr userDrawn="1">
            <p:custDataLst>
              <p:tags r:id="rId5"/>
            </p:custDataLst>
          </p:nvPr>
        </p:nvPicPr>
        <p:blipFill>
          <a:blip r:embed="rId7"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and Image" preserve="1" userDrawn="1">
  <p:cSld name="Text and Image">
    <p:spTree>
      <p:nvGrpSpPr>
        <p:cNvPr id="1" name=""/>
        <p:cNvGrpSpPr/>
        <p:nvPr/>
      </p:nvGrpSpPr>
      <p:grpSpPr>
        <a:xfrm>
          <a:off x="0" y="0"/>
          <a:ext cx="0" cy="0"/>
          <a:chOff x="0" y="0"/>
          <a:chExt cx="0" cy="0"/>
        </a:xfrm>
      </p:grpSpPr>
      <p:sp>
        <p:nvSpPr>
          <p:cNvPr id="12" name="Picture Placeholder 7"/>
          <p:cNvSpPr>
            <a:spLocks noGrp="1"/>
          </p:cNvSpPr>
          <p:nvPr>
            <p:ph type="pic" sz="quarter" idx="13" hasCustomPrompt="1"/>
          </p:nvPr>
        </p:nvSpPr>
        <p:spPr bwMode="gray">
          <a:xfrm>
            <a:off x="0" y="0"/>
            <a:ext cx="12192000" cy="6858000"/>
          </a:xfrm>
        </p:spPr>
        <p:txBody>
          <a:bodyPr lIns="4752000" anchor="ctr"/>
          <a:lstStyle>
            <a:lvl1pPr>
              <a:buFontTx/>
              <a:buNone/>
              <a:defRPr sz="1200">
                <a:solidFill>
                  <a:srgbClr val="A8BAB2"/>
                </a:solidFill>
                <a:latin typeface="SwissReSans" pitchFamily="34" charset="0"/>
              </a:defRPr>
            </a:lvl1pPr>
          </a:lstStyle>
          <a:p>
            <a:r>
              <a:rPr lang="en-GB" noProof="1"/>
              <a:t>Select an image from the Brandic menu</a:t>
            </a:r>
          </a:p>
        </p:txBody>
      </p:sp>
      <p:sp>
        <p:nvSpPr>
          <p:cNvPr id="3" name="Content Placeholder 2"/>
          <p:cNvSpPr>
            <a:spLocks noGrp="1"/>
          </p:cNvSpPr>
          <p:nvPr>
            <p:ph sz="half" idx="1"/>
          </p:nvPr>
        </p:nvSpPr>
        <p:spPr bwMode="black">
          <a:xfrm>
            <a:off x="695325" y="1628774"/>
            <a:ext cx="4920624" cy="4392614"/>
          </a:xfrm>
        </p:spPr>
        <p:txBody>
          <a:bodyPr/>
          <a:lstStyle>
            <a:lvl1pPr>
              <a:defRPr sz="1800">
                <a:latin typeface="SwissReSans" pitchFamily="34" charset="0"/>
              </a:defRPr>
            </a:lvl1pPr>
            <a:lvl2pPr>
              <a:defRPr sz="1600">
                <a:latin typeface="SwissReSans" pitchFamily="34" charset="0"/>
              </a:defRPr>
            </a:lvl2pPr>
            <a:lvl3pPr>
              <a:defRPr sz="1600">
                <a:latin typeface="SwissReSans" pitchFamily="34" charset="0"/>
              </a:defRPr>
            </a:lvl3pPr>
            <a:lvl4pPr>
              <a:defRPr sz="1600">
                <a:latin typeface="SwissReSans" pitchFamily="34" charset="0"/>
              </a:defRPr>
            </a:lvl4pPr>
            <a:lvl5pPr>
              <a:defRPr sz="1600">
                <a:latin typeface="SwissReSans" pitchFamily="34" charset="0"/>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itle 7"/>
          <p:cNvSpPr>
            <a:spLocks noGrp="1"/>
          </p:cNvSpPr>
          <p:nvPr>
            <p:ph type="title"/>
          </p:nvPr>
        </p:nvSpPr>
        <p:spPr>
          <a:xfrm>
            <a:off x="695325" y="692151"/>
            <a:ext cx="4920621" cy="692647"/>
          </a:xfrm>
        </p:spPr>
        <p:txBody>
          <a:bodyPr/>
          <a:lstStyle/>
          <a:p>
            <a:r>
              <a:rPr lang="en-GB" dirty="0"/>
              <a:t>Click to edit Master title style</a:t>
            </a:r>
          </a:p>
        </p:txBody>
      </p:sp>
      <p:sp>
        <p:nvSpPr>
          <p:cNvPr id="9" name="Date Placeholder 8"/>
          <p:cNvSpPr>
            <a:spLocks noGrp="1"/>
          </p:cNvSpPr>
          <p:nvPr>
            <p:ph type="dt" sz="half" idx="10"/>
          </p:nvPr>
        </p:nvSpPr>
        <p:spPr/>
        <p:txBody>
          <a:bodyPr/>
          <a:lstStyle/>
          <a:p>
            <a:endParaRPr lang="en-GB" dirty="0"/>
          </a:p>
        </p:txBody>
      </p:sp>
      <p:sp>
        <p:nvSpPr>
          <p:cNvPr id="10" name="Footer Placeholder 9"/>
          <p:cNvSpPr>
            <a:spLocks noGrp="1"/>
          </p:cNvSpPr>
          <p:nvPr>
            <p:ph type="ftr" sz="quarter" idx="11"/>
          </p:nvPr>
        </p:nvSpPr>
        <p:spPr/>
        <p:txBody>
          <a:bodyPr/>
          <a:lstStyle/>
          <a:p>
            <a:endParaRPr lang="en-GB" dirty="0"/>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Tree>
    <p:extLst>
      <p:ext uri="{BB962C8B-B14F-4D97-AF65-F5344CB8AC3E}">
        <p14:creationId xmlns:p14="http://schemas.microsoft.com/office/powerpoint/2010/main" val="341502158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tatement and Image" preserve="1" userDrawn="1">
  <p:cSld name="Statement and Image">
    <p:spTree>
      <p:nvGrpSpPr>
        <p:cNvPr id="1" name=""/>
        <p:cNvGrpSpPr/>
        <p:nvPr/>
      </p:nvGrpSpPr>
      <p:grpSpPr>
        <a:xfrm>
          <a:off x="0" y="0"/>
          <a:ext cx="0" cy="0"/>
          <a:chOff x="0" y="0"/>
          <a:chExt cx="0" cy="0"/>
        </a:xfrm>
      </p:grpSpPr>
      <p:sp>
        <p:nvSpPr>
          <p:cNvPr id="12" name="Picture Placeholder 7"/>
          <p:cNvSpPr>
            <a:spLocks noGrp="1"/>
          </p:cNvSpPr>
          <p:nvPr>
            <p:ph type="pic" sz="quarter" idx="13" hasCustomPrompt="1"/>
          </p:nvPr>
        </p:nvSpPr>
        <p:spPr bwMode="gray">
          <a:xfrm>
            <a:off x="0" y="0"/>
            <a:ext cx="12192000" cy="6858000"/>
          </a:xfrm>
        </p:spPr>
        <p:txBody>
          <a:bodyPr lIns="4752000" anchor="ctr"/>
          <a:lstStyle>
            <a:lvl1pPr>
              <a:buFontTx/>
              <a:buNone/>
              <a:defRPr sz="1200">
                <a:solidFill>
                  <a:srgbClr val="A8BAB2"/>
                </a:solidFill>
                <a:latin typeface="SwissReSans" pitchFamily="34" charset="0"/>
              </a:defRPr>
            </a:lvl1pPr>
          </a:lstStyle>
          <a:p>
            <a:r>
              <a:rPr lang="en-GB" noProof="1"/>
              <a:t>Select an image from the Brandic menu</a:t>
            </a:r>
          </a:p>
        </p:txBody>
      </p:sp>
      <p:sp>
        <p:nvSpPr>
          <p:cNvPr id="8" name="Title 7"/>
          <p:cNvSpPr>
            <a:spLocks noGrp="1"/>
          </p:cNvSpPr>
          <p:nvPr>
            <p:ph type="title"/>
          </p:nvPr>
        </p:nvSpPr>
        <p:spPr>
          <a:xfrm>
            <a:off x="695325" y="1628773"/>
            <a:ext cx="4920623" cy="4392614"/>
          </a:xfrm>
        </p:spPr>
        <p:txBody>
          <a:bodyPr/>
          <a:lstStyle/>
          <a:p>
            <a:r>
              <a:rPr lang="en-GB" dirty="0"/>
              <a:t>Click to edit Master title style</a:t>
            </a:r>
          </a:p>
        </p:txBody>
      </p:sp>
      <p:sp>
        <p:nvSpPr>
          <p:cNvPr id="9" name="Date Placeholder 8"/>
          <p:cNvSpPr>
            <a:spLocks noGrp="1"/>
          </p:cNvSpPr>
          <p:nvPr>
            <p:ph type="dt" sz="half" idx="10"/>
          </p:nvPr>
        </p:nvSpPr>
        <p:spPr/>
        <p:txBody>
          <a:bodyPr/>
          <a:lstStyle/>
          <a:p>
            <a:endParaRPr lang="en-GB" dirty="0"/>
          </a:p>
        </p:txBody>
      </p:sp>
      <p:sp>
        <p:nvSpPr>
          <p:cNvPr id="10" name="Footer Placeholder 9"/>
          <p:cNvSpPr>
            <a:spLocks noGrp="1"/>
          </p:cNvSpPr>
          <p:nvPr>
            <p:ph type="ftr" sz="quarter" idx="11"/>
          </p:nvPr>
        </p:nvSpPr>
        <p:spPr/>
        <p:txBody>
          <a:bodyPr/>
          <a:lstStyle/>
          <a:p>
            <a:endParaRPr lang="en-GB" dirty="0"/>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Tree>
    <p:extLst>
      <p:ext uri="{BB962C8B-B14F-4D97-AF65-F5344CB8AC3E}">
        <p14:creationId xmlns:p14="http://schemas.microsoft.com/office/powerpoint/2010/main" val="112313842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4.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tags" Target="../tags/tag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695325" y="692151"/>
            <a:ext cx="11017250" cy="692647"/>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2"/>
          <p:cNvSpPr>
            <a:spLocks noGrp="1"/>
          </p:cNvSpPr>
          <p:nvPr>
            <p:ph type="body" idx="1"/>
          </p:nvPr>
        </p:nvSpPr>
        <p:spPr bwMode="black">
          <a:xfrm>
            <a:off x="695325" y="1628776"/>
            <a:ext cx="11017250" cy="4392513"/>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Classification"/>
          <p:cNvSpPr txBox="1">
            <a:spLocks noChangeArrowheads="1"/>
          </p:cNvSpPr>
          <p:nvPr>
            <p:custDataLst>
              <p:tags r:id="rId16"/>
            </p:custDataLst>
          </p:nvPr>
        </p:nvSpPr>
        <p:spPr bwMode="black">
          <a:xfrm>
            <a:off x="4022172"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GB" sz="900" dirty="0">
              <a:solidFill>
                <a:srgbClr val="283E36"/>
              </a:solidFill>
              <a:latin typeface="SwissReSans" pitchFamily="34" charset="0"/>
            </a:endParaRPr>
          </a:p>
        </p:txBody>
      </p:sp>
      <p:sp>
        <p:nvSpPr>
          <p:cNvPr id="9" name="Footer"/>
          <p:cNvSpPr txBox="1">
            <a:spLocks/>
          </p:cNvSpPr>
          <p:nvPr>
            <p:custDataLst>
              <p:tags r:id="rId17"/>
            </p:custDataLst>
          </p:nvPr>
        </p:nvSpPr>
        <p:spPr bwMode="black">
          <a:xfrm>
            <a:off x="3254847" y="6505850"/>
            <a:ext cx="7871883" cy="139700"/>
          </a:xfrm>
          <a:prstGeom prst="rect">
            <a:avLst/>
          </a:prstGeom>
        </p:spPr>
        <p:txBody>
          <a:bodyPr vert="horz" wrap="none" lIns="0" tIns="0" rIns="0" bIns="0" rtlCol="0" anchor="b" anchorCtr="0"/>
          <a:lstStyle/>
          <a:p>
            <a:pPr marL="0" algn="r" defTabSz="914400" rtl="0" eaLnBrk="1" latinLnBrk="0" hangingPunct="1"/>
            <a:r>
              <a:rPr lang="fr-FR" sz="1000" b="0" kern="1200" dirty="0">
                <a:solidFill>
                  <a:srgbClr val="283E36"/>
                </a:solidFill>
                <a:latin typeface="SwissReSans" pitchFamily="34" charset="0"/>
                <a:ea typeface="+mn-ea"/>
                <a:cs typeface="+mn-cs"/>
              </a:rPr>
              <a:t>May 2019 – ARIAS </a:t>
            </a:r>
            <a:r>
              <a:rPr lang="fr-FR" sz="1000" b="0" kern="1200" dirty="0" err="1">
                <a:solidFill>
                  <a:srgbClr val="283E36"/>
                </a:solidFill>
                <a:latin typeface="SwissReSans" pitchFamily="34" charset="0"/>
                <a:ea typeface="+mn-ea"/>
                <a:cs typeface="+mn-cs"/>
              </a:rPr>
              <a:t>Conference</a:t>
            </a:r>
            <a:endParaRPr lang="en-GB" sz="1000" b="0" kern="1200" dirty="0">
              <a:solidFill>
                <a:srgbClr val="283E36"/>
              </a:solidFill>
              <a:latin typeface="SwissReSans" pitchFamily="34" charset="0"/>
              <a:ea typeface="+mn-ea"/>
              <a:cs typeface="+mn-cs"/>
            </a:endParaRPr>
          </a:p>
        </p:txBody>
      </p:sp>
      <p:sp>
        <p:nvSpPr>
          <p:cNvPr id="11" name="Date Placeholder 10"/>
          <p:cNvSpPr>
            <a:spLocks noGrp="1"/>
          </p:cNvSpPr>
          <p:nvPr>
            <p:ph type="dt" sz="half" idx="2"/>
          </p:nvPr>
        </p:nvSpPr>
        <p:spPr bwMode="black">
          <a:xfrm>
            <a:off x="9782581" y="6918846"/>
            <a:ext cx="1823939" cy="182562"/>
          </a:xfrm>
          <a:prstGeom prst="rect">
            <a:avLst/>
          </a:prstGeom>
        </p:spPr>
        <p:txBody>
          <a:bodyPr vert="horz" lIns="0" tIns="0" rIns="0" bIns="0" rtlCol="0" anchor="ctr"/>
          <a:lstStyle>
            <a:lvl1pPr algn="r">
              <a:defRPr sz="600">
                <a:solidFill>
                  <a:srgbClr val="A8BAB2"/>
                </a:solidFill>
                <a:latin typeface="SwissReSans" pitchFamily="34" charset="0"/>
              </a:defRPr>
            </a:lvl1pPr>
          </a:lstStyle>
          <a:p>
            <a:endParaRPr lang="en-GB" dirty="0"/>
          </a:p>
        </p:txBody>
      </p:sp>
      <p:sp>
        <p:nvSpPr>
          <p:cNvPr id="12" name="Footer Placeholder 11"/>
          <p:cNvSpPr>
            <a:spLocks noGrp="1"/>
          </p:cNvSpPr>
          <p:nvPr>
            <p:ph type="ftr" sz="quarter" idx="3"/>
          </p:nvPr>
        </p:nvSpPr>
        <p:spPr bwMode="black">
          <a:xfrm>
            <a:off x="1141719" y="6918845"/>
            <a:ext cx="8064500" cy="182563"/>
          </a:xfrm>
          <a:prstGeom prst="rect">
            <a:avLst/>
          </a:prstGeom>
        </p:spPr>
        <p:txBody>
          <a:bodyPr vert="horz" lIns="0" tIns="0" rIns="0" bIns="0" rtlCol="0" anchor="ctr"/>
          <a:lstStyle>
            <a:lvl1pPr algn="l">
              <a:defRPr sz="600">
                <a:solidFill>
                  <a:srgbClr val="A8BAB2"/>
                </a:solidFill>
                <a:latin typeface="SwissReSans" pitchFamily="34" charset="0"/>
              </a:defRPr>
            </a:lvl1pPr>
          </a:lstStyle>
          <a:p>
            <a:endParaRPr lang="en-GB" dirty="0"/>
          </a:p>
        </p:txBody>
      </p:sp>
      <p:sp>
        <p:nvSpPr>
          <p:cNvPr id="5" name="Slide Number Placeholder 4"/>
          <p:cNvSpPr>
            <a:spLocks noGrp="1"/>
          </p:cNvSpPr>
          <p:nvPr>
            <p:ph type="sldNum" sz="quarter" idx="4"/>
            <p:custDataLst>
              <p:tags r:id="rId18"/>
            </p:custDataLst>
          </p:nvPr>
        </p:nvSpPr>
        <p:spPr>
          <a:xfrm>
            <a:off x="11414762" y="6472512"/>
            <a:ext cx="287008" cy="182562"/>
          </a:xfrm>
          <a:prstGeom prst="rect">
            <a:avLst/>
          </a:prstGeom>
        </p:spPr>
        <p:txBody>
          <a:bodyPr vert="horz" wrap="none" lIns="0" tIns="0" rIns="0" bIns="0" rtlCol="0" anchor="b" anchorCtr="0"/>
          <a:lstStyle>
            <a:lvl1pPr algn="r">
              <a:defRPr sz="1200">
                <a:solidFill>
                  <a:srgbClr val="283E36"/>
                </a:solidFill>
                <a:latin typeface="SwissReSans" panose="020B0604020202020204" pitchFamily="34" charset="0"/>
              </a:defRPr>
            </a:lvl1pPr>
          </a:lstStyle>
          <a:p>
            <a:fld id="{5E4D2043-7E31-4A53-BD33-72A88E682172}" type="slidenum">
              <a:rPr lang="en-GB" smtClean="0"/>
              <a:pPr/>
              <a:t>‹#›</a:t>
            </a:fld>
            <a:endParaRPr lang="en-GB" dirty="0"/>
          </a:p>
        </p:txBody>
      </p:sp>
      <p:pic>
        <p:nvPicPr>
          <p:cNvPr id="4" name="Picture 3"/>
          <p:cNvPicPr>
            <a:picLocks noChangeAspect="1"/>
          </p:cNvPicPr>
          <p:nvPr userDrawn="1">
            <p:custDataLst>
              <p:tags r:id="rId19"/>
            </p:custDataLst>
          </p:nvPr>
        </p:nvPicPr>
        <p:blipFill>
          <a:blip r:embed="rId20"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7" r:id="rId7"/>
    <p:sldLayoutId id="2147483660" r:id="rId8"/>
    <p:sldLayoutId id="2147483661" r:id="rId9"/>
    <p:sldLayoutId id="2147483662" r:id="rId10"/>
    <p:sldLayoutId id="2147483663" r:id="rId11"/>
    <p:sldLayoutId id="2147483658" r:id="rId12"/>
    <p:sldLayoutId id="2147483659" r:id="rId13"/>
    <p:sldLayoutId id="2147483664" r:id="rId14"/>
  </p:sldLayoutIdLst>
  <p:hf hdr="0" ftr="0" dt="0"/>
  <p:txStyles>
    <p:titleStyle>
      <a:lvl1pPr algn="l" defTabSz="914400" rtl="0" eaLnBrk="1" latinLnBrk="0" hangingPunct="1">
        <a:lnSpc>
          <a:spcPct val="90000"/>
        </a:lnSpc>
        <a:spcBef>
          <a:spcPct val="0"/>
        </a:spcBef>
        <a:buNone/>
        <a:defRPr sz="2400" kern="1200">
          <a:solidFill>
            <a:schemeClr val="tx2"/>
          </a:solidFill>
          <a:latin typeface="SwissReSans" pitchFamily="34" charset="0"/>
          <a:ea typeface="+mj-ea"/>
          <a:cs typeface="+mj-cs"/>
        </a:defRPr>
      </a:lvl1pPr>
    </p:titleStyle>
    <p:body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45.xml"/><Relationship Id="rId7" Type="http://schemas.openxmlformats.org/officeDocument/2006/relationships/image" Target="../media/image34.emf"/><Relationship Id="rId2" Type="http://schemas.openxmlformats.org/officeDocument/2006/relationships/tags" Target="../tags/tag44.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notesSlide" Target="../notesSlides/notesSlide5.xml"/><Relationship Id="rId10" Type="http://schemas.openxmlformats.org/officeDocument/2006/relationships/image" Target="../media/image50.png"/><Relationship Id="rId4" Type="http://schemas.openxmlformats.org/officeDocument/2006/relationships/slideLayout" Target="../slideLayouts/slideLayout2.xml"/><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image" Target="../media/image51.jpeg"/><Relationship Id="rId5" Type="http://schemas.openxmlformats.org/officeDocument/2006/relationships/image" Target="../media/image52.png"/><Relationship Id="rId4" Type="http://schemas.openxmlformats.org/officeDocument/2006/relationships/hyperlink" Target="https://shp.swissre.com/sites/infosec/Communication/Awareness%20Training/Information%20Security%20Awareness/20160428_LL_Phishing_Locky_V1.mp4"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tags" Target="../tags/tag48.xml"/><Relationship Id="rId7" Type="http://schemas.openxmlformats.org/officeDocument/2006/relationships/image" Target="../media/image53.emf"/><Relationship Id="rId2" Type="http://schemas.openxmlformats.org/officeDocument/2006/relationships/tags" Target="../tags/tag47.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notesSlide" Target="../notesSlides/notesSlide8.xml"/><Relationship Id="rId4" Type="http://schemas.openxmlformats.org/officeDocument/2006/relationships/slideLayout" Target="../slideLayouts/slideLayout2.xml"/><Relationship Id="rId9"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49.xml"/><Relationship Id="rId5" Type="http://schemas.openxmlformats.org/officeDocument/2006/relationships/image" Target="../media/image62.jpe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tags" Target="../tags/tag34.xml"/><Relationship Id="rId7" Type="http://schemas.openxmlformats.org/officeDocument/2006/relationships/image" Target="../media/image9.jpg"/><Relationship Id="rId2" Type="http://schemas.openxmlformats.org/officeDocument/2006/relationships/tags" Target="../tags/tag33.xml"/><Relationship Id="rId1" Type="http://schemas.openxmlformats.org/officeDocument/2006/relationships/vmlDrawing" Target="../drawings/vmlDrawing1.vml"/><Relationship Id="rId6" Type="http://schemas.openxmlformats.org/officeDocument/2006/relationships/image" Target="../media/image8.emf"/><Relationship Id="rId5" Type="http://schemas.openxmlformats.org/officeDocument/2006/relationships/oleObject" Target="../embeddings/oleObject1.bin"/><Relationship Id="rId4"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jp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g"/></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5.xml"/><Relationship Id="rId1" Type="http://schemas.openxmlformats.org/officeDocument/2006/relationships/tags" Target="../tags/tag50.xml"/><Relationship Id="rId6" Type="http://schemas.microsoft.com/office/2007/relationships/hdphoto" Target="../media/hdphoto1.wdp"/><Relationship Id="rId5" Type="http://schemas.openxmlformats.org/officeDocument/2006/relationships/image" Target="../media/image81.png"/><Relationship Id="rId4" Type="http://schemas.openxmlformats.org/officeDocument/2006/relationships/image" Target="../media/image8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tags" Target="../tags/tag35.xml"/><Relationship Id="rId1" Type="http://schemas.openxmlformats.org/officeDocument/2006/relationships/vmlDrawing" Target="../drawings/vmlDrawing2.vml"/><Relationship Id="rId6" Type="http://schemas.openxmlformats.org/officeDocument/2006/relationships/image" Target="../media/image8.emf"/><Relationship Id="rId11" Type="http://schemas.openxmlformats.org/officeDocument/2006/relationships/image" Target="../media/image14.png"/><Relationship Id="rId5" Type="http://schemas.openxmlformats.org/officeDocument/2006/relationships/oleObject" Target="../embeddings/oleObject2.bin"/><Relationship Id="rId10" Type="http://schemas.openxmlformats.org/officeDocument/2006/relationships/image" Target="../media/image13.png"/><Relationship Id="rId4" Type="http://schemas.openxmlformats.org/officeDocument/2006/relationships/notesSlide" Target="../notesSlides/notesSlide1.xml"/><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image" Target="../media/image15.jpg"/><Relationship Id="rId1" Type="http://schemas.openxmlformats.org/officeDocument/2006/relationships/slideLayout" Target="../slideLayouts/slideLayout5.xml"/><Relationship Id="rId6" Type="http://schemas.openxmlformats.org/officeDocument/2006/relationships/image" Target="../media/image19.jpg"/><Relationship Id="rId11" Type="http://schemas.openxmlformats.org/officeDocument/2006/relationships/image" Target="../media/image24.jpg"/><Relationship Id="rId5" Type="http://schemas.openxmlformats.org/officeDocument/2006/relationships/image" Target="../media/image18.jpg"/><Relationship Id="rId10" Type="http://schemas.openxmlformats.org/officeDocument/2006/relationships/image" Target="../media/image23.jpg"/><Relationship Id="rId4" Type="http://schemas.openxmlformats.org/officeDocument/2006/relationships/image" Target="../media/image17.jpg"/><Relationship Id="rId9" Type="http://schemas.openxmlformats.org/officeDocument/2006/relationships/image" Target="../media/image22.jp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tags" Target="../tags/tag42.xml"/><Relationship Id="rId13" Type="http://schemas.openxmlformats.org/officeDocument/2006/relationships/image" Target="../media/image34.emf"/><Relationship Id="rId3" Type="http://schemas.openxmlformats.org/officeDocument/2006/relationships/tags" Target="../tags/tag37.xml"/><Relationship Id="rId7" Type="http://schemas.openxmlformats.org/officeDocument/2006/relationships/tags" Target="../tags/tag41.xml"/><Relationship Id="rId12" Type="http://schemas.openxmlformats.org/officeDocument/2006/relationships/oleObject" Target="../embeddings/oleObject3.bin"/><Relationship Id="rId2" Type="http://schemas.openxmlformats.org/officeDocument/2006/relationships/tags" Target="../tags/tag36.xml"/><Relationship Id="rId1" Type="http://schemas.openxmlformats.org/officeDocument/2006/relationships/vmlDrawing" Target="../drawings/vmlDrawing3.vml"/><Relationship Id="rId6" Type="http://schemas.openxmlformats.org/officeDocument/2006/relationships/tags" Target="../tags/tag40.xml"/><Relationship Id="rId11" Type="http://schemas.openxmlformats.org/officeDocument/2006/relationships/image" Target="../media/image35.jpg"/><Relationship Id="rId5" Type="http://schemas.openxmlformats.org/officeDocument/2006/relationships/tags" Target="../tags/tag39.xml"/><Relationship Id="rId10" Type="http://schemas.openxmlformats.org/officeDocument/2006/relationships/slideLayout" Target="../slideLayouts/slideLayout8.xml"/><Relationship Id="rId4" Type="http://schemas.openxmlformats.org/officeDocument/2006/relationships/tags" Target="../tags/tag38.xml"/><Relationship Id="rId9" Type="http://schemas.openxmlformats.org/officeDocument/2006/relationships/tags" Target="../tags/tag43.xml"/><Relationship Id="rId1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dirty="0"/>
              <a:t>Hacking Privileged and Confidential Information</a:t>
            </a:r>
          </a:p>
        </p:txBody>
      </p:sp>
      <p:sp>
        <p:nvSpPr>
          <p:cNvPr id="4" name="Subtitle 3"/>
          <p:cNvSpPr>
            <a:spLocks noGrp="1"/>
          </p:cNvSpPr>
          <p:nvPr>
            <p:ph type="subTitle" idx="1"/>
          </p:nvPr>
        </p:nvSpPr>
        <p:spPr/>
        <p:txBody>
          <a:bodyPr/>
          <a:lstStyle/>
          <a:p>
            <a:r>
              <a:rPr lang="en-GB" dirty="0"/>
              <a:t>ARIAS Conference - May 2019</a:t>
            </a:r>
          </a:p>
        </p:txBody>
      </p:sp>
      <p:pic>
        <p:nvPicPr>
          <p:cNvPr id="9" name="Picture 8"/>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bwMode="gray">
          <a:xfrm>
            <a:off x="263426" y="301052"/>
            <a:ext cx="1379177" cy="324512"/>
          </a:xfrm>
          <a:prstGeom prst="rect">
            <a:avLst/>
          </a:prstGeom>
        </p:spPr>
      </p:pic>
    </p:spTree>
    <p:extLst>
      <p:ext uri="{BB962C8B-B14F-4D97-AF65-F5344CB8AC3E}">
        <p14:creationId xmlns:p14="http://schemas.microsoft.com/office/powerpoint/2010/main" val="1110482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 and some less sensationalized.</a:t>
            </a:r>
          </a:p>
        </p:txBody>
      </p:sp>
      <p:sp>
        <p:nvSpPr>
          <p:cNvPr id="4" name="Slide Number Placeholder 3"/>
          <p:cNvSpPr>
            <a:spLocks noGrp="1"/>
          </p:cNvSpPr>
          <p:nvPr>
            <p:ph type="sldNum" sz="quarter" idx="12"/>
          </p:nvPr>
        </p:nvSpPr>
        <p:spPr/>
        <p:txBody>
          <a:bodyPr/>
          <a:lstStyle/>
          <a:p>
            <a:fld id="{5E4D2043-7E31-4A53-BD33-72A88E682172}" type="slidenum">
              <a:rPr lang="en-GB" smtClean="0"/>
              <a:pPr/>
              <a:t>10</a:t>
            </a:fld>
            <a:endParaRPr lang="en-GB" dirty="0"/>
          </a:p>
        </p:txBody>
      </p:sp>
      <p:pic>
        <p:nvPicPr>
          <p:cNvPr id="6" name="Picture 5"/>
          <p:cNvPicPr>
            <a:picLocks noChangeAspect="1"/>
          </p:cNvPicPr>
          <p:nvPr/>
        </p:nvPicPr>
        <p:blipFill>
          <a:blip r:embed="rId2"/>
          <a:stretch>
            <a:fillRect/>
          </a:stretch>
        </p:blipFill>
        <p:spPr>
          <a:xfrm>
            <a:off x="911424" y="1628800"/>
            <a:ext cx="4701426" cy="2299609"/>
          </a:xfrm>
          <a:prstGeom prst="rect">
            <a:avLst/>
          </a:prstGeom>
        </p:spPr>
      </p:pic>
      <p:pic>
        <p:nvPicPr>
          <p:cNvPr id="7" name="Picture 6"/>
          <p:cNvPicPr>
            <a:picLocks noChangeAspect="1"/>
          </p:cNvPicPr>
          <p:nvPr/>
        </p:nvPicPr>
        <p:blipFill>
          <a:blip r:embed="rId3"/>
          <a:stretch>
            <a:fillRect/>
          </a:stretch>
        </p:blipFill>
        <p:spPr>
          <a:xfrm>
            <a:off x="6474622" y="4039907"/>
            <a:ext cx="4712782" cy="2345036"/>
          </a:xfrm>
          <a:prstGeom prst="rect">
            <a:avLst/>
          </a:prstGeom>
        </p:spPr>
      </p:pic>
      <p:pic>
        <p:nvPicPr>
          <p:cNvPr id="8" name="Picture 7"/>
          <p:cNvPicPr>
            <a:picLocks noChangeAspect="1"/>
          </p:cNvPicPr>
          <p:nvPr/>
        </p:nvPicPr>
        <p:blipFill>
          <a:blip r:embed="rId4"/>
          <a:stretch>
            <a:fillRect/>
          </a:stretch>
        </p:blipFill>
        <p:spPr>
          <a:xfrm>
            <a:off x="6474622" y="1628800"/>
            <a:ext cx="4752528" cy="2396138"/>
          </a:xfrm>
          <a:prstGeom prst="rect">
            <a:avLst/>
          </a:prstGeom>
        </p:spPr>
      </p:pic>
      <p:pic>
        <p:nvPicPr>
          <p:cNvPr id="9" name="Picture 8"/>
          <p:cNvPicPr>
            <a:picLocks noChangeAspect="1"/>
          </p:cNvPicPr>
          <p:nvPr/>
        </p:nvPicPr>
        <p:blipFill>
          <a:blip r:embed="rId5"/>
          <a:stretch>
            <a:fillRect/>
          </a:stretch>
        </p:blipFill>
        <p:spPr>
          <a:xfrm>
            <a:off x="911424" y="4039907"/>
            <a:ext cx="4780918" cy="2197405"/>
          </a:xfrm>
          <a:prstGeom prst="rect">
            <a:avLst/>
          </a:prstGeom>
        </p:spPr>
      </p:pic>
      <p:sp>
        <p:nvSpPr>
          <p:cNvPr id="10" name="Oval 9"/>
          <p:cNvSpPr/>
          <p:nvPr/>
        </p:nvSpPr>
        <p:spPr>
          <a:xfrm>
            <a:off x="4511824" y="2996952"/>
            <a:ext cx="1224136" cy="2880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11" name="Oval 10"/>
          <p:cNvSpPr/>
          <p:nvPr/>
        </p:nvSpPr>
        <p:spPr>
          <a:xfrm>
            <a:off x="9487067" y="5563887"/>
            <a:ext cx="1224136" cy="2880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12" name="Oval 11"/>
          <p:cNvSpPr/>
          <p:nvPr/>
        </p:nvSpPr>
        <p:spPr>
          <a:xfrm>
            <a:off x="7204113" y="3682348"/>
            <a:ext cx="1224136" cy="2880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13" name="Oval 12"/>
          <p:cNvSpPr/>
          <p:nvPr/>
        </p:nvSpPr>
        <p:spPr>
          <a:xfrm>
            <a:off x="1020835" y="5711518"/>
            <a:ext cx="1312167" cy="30405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14" name="TextBox 13"/>
          <p:cNvSpPr txBox="1"/>
          <p:nvPr/>
        </p:nvSpPr>
        <p:spPr>
          <a:xfrm>
            <a:off x="1991544" y="6237312"/>
            <a:ext cx="4464496" cy="246221"/>
          </a:xfrm>
          <a:prstGeom prst="rect">
            <a:avLst/>
          </a:prstGeom>
          <a:noFill/>
        </p:spPr>
        <p:txBody>
          <a:bodyPr wrap="square" rtlCol="0">
            <a:spAutoFit/>
          </a:bodyPr>
          <a:lstStyle/>
          <a:p>
            <a:r>
              <a:rPr lang="en-GB" sz="1000" i="1" dirty="0">
                <a:latin typeface="SwissReSans" pitchFamily="34" charset="0"/>
              </a:rPr>
              <a:t>* Source – </a:t>
            </a:r>
            <a:r>
              <a:rPr lang="en-GB" sz="1000" i="1" dirty="0" err="1">
                <a:latin typeface="SwissReSans" pitchFamily="34" charset="0"/>
              </a:rPr>
              <a:t>HealthData</a:t>
            </a:r>
            <a:r>
              <a:rPr lang="en-GB" sz="1000" i="1" dirty="0">
                <a:latin typeface="SwissReSans" pitchFamily="34" charset="0"/>
              </a:rPr>
              <a:t> Management</a:t>
            </a:r>
          </a:p>
        </p:txBody>
      </p:sp>
    </p:spTree>
    <p:extLst>
      <p:ext uri="{BB962C8B-B14F-4D97-AF65-F5344CB8AC3E}">
        <p14:creationId xmlns:p14="http://schemas.microsoft.com/office/powerpoint/2010/main" val="85044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9348BCF6-C399-4E51-81E0-C1E8F9EE9D98}"/>
              </a:ext>
            </a:extLst>
          </p:cNvPr>
          <p:cNvPicPr>
            <a:picLocks noChangeAspect="1"/>
          </p:cNvPicPr>
          <p:nvPr/>
        </p:nvPicPr>
        <p:blipFill>
          <a:blip r:embed="rId2"/>
          <a:stretch>
            <a:fillRect/>
          </a:stretch>
        </p:blipFill>
        <p:spPr>
          <a:xfrm>
            <a:off x="7021411" y="2957139"/>
            <a:ext cx="4446355" cy="3221242"/>
          </a:xfrm>
          <a:prstGeom prst="rect">
            <a:avLst/>
          </a:prstGeom>
        </p:spPr>
      </p:pic>
      <p:sp>
        <p:nvSpPr>
          <p:cNvPr id="3" name="Title 2"/>
          <p:cNvSpPr>
            <a:spLocks noGrp="1"/>
          </p:cNvSpPr>
          <p:nvPr>
            <p:ph type="title"/>
          </p:nvPr>
        </p:nvSpPr>
        <p:spPr>
          <a:xfrm>
            <a:off x="695325" y="692151"/>
            <a:ext cx="11017250" cy="692647"/>
          </a:xfrm>
        </p:spPr>
        <p:txBody>
          <a:bodyPr/>
          <a:lstStyle/>
          <a:p>
            <a:r>
              <a:rPr lang="en-GB" dirty="0"/>
              <a:t>Who else gets hacked?</a:t>
            </a:r>
          </a:p>
        </p:txBody>
      </p:sp>
      <p:pic>
        <p:nvPicPr>
          <p:cNvPr id="18" name="Picture 17">
            <a:extLst>
              <a:ext uri="{FF2B5EF4-FFF2-40B4-BE49-F238E27FC236}">
                <a16:creationId xmlns:a16="http://schemas.microsoft.com/office/drawing/2014/main" xmlns="" id="{117ED81C-A9C2-492D-8214-331E1D8D9F90}"/>
              </a:ext>
            </a:extLst>
          </p:cNvPr>
          <p:cNvPicPr>
            <a:picLocks noChangeAspect="1"/>
          </p:cNvPicPr>
          <p:nvPr/>
        </p:nvPicPr>
        <p:blipFill>
          <a:blip r:embed="rId3"/>
          <a:stretch>
            <a:fillRect/>
          </a:stretch>
        </p:blipFill>
        <p:spPr>
          <a:xfrm>
            <a:off x="6456040" y="760769"/>
            <a:ext cx="4234155" cy="3123705"/>
          </a:xfrm>
          <a:prstGeom prst="rect">
            <a:avLst/>
          </a:prstGeom>
        </p:spPr>
      </p:pic>
      <p:pic>
        <p:nvPicPr>
          <p:cNvPr id="21" name="Picture 20">
            <a:extLst>
              <a:ext uri="{FF2B5EF4-FFF2-40B4-BE49-F238E27FC236}">
                <a16:creationId xmlns:a16="http://schemas.microsoft.com/office/drawing/2014/main" xmlns="" id="{CB7CB0E6-8741-4413-8291-AC7DBA39E5BD}"/>
              </a:ext>
            </a:extLst>
          </p:cNvPr>
          <p:cNvPicPr>
            <a:picLocks noChangeAspect="1"/>
          </p:cNvPicPr>
          <p:nvPr/>
        </p:nvPicPr>
        <p:blipFill>
          <a:blip r:embed="rId4"/>
          <a:stretch>
            <a:fillRect/>
          </a:stretch>
        </p:blipFill>
        <p:spPr>
          <a:xfrm flipH="1">
            <a:off x="1681081" y="1465972"/>
            <a:ext cx="4764222" cy="3190101"/>
          </a:xfrm>
          <a:prstGeom prst="rect">
            <a:avLst/>
          </a:prstGeom>
        </p:spPr>
      </p:pic>
      <p:pic>
        <p:nvPicPr>
          <p:cNvPr id="22" name="Picture 21">
            <a:extLst>
              <a:ext uri="{FF2B5EF4-FFF2-40B4-BE49-F238E27FC236}">
                <a16:creationId xmlns:a16="http://schemas.microsoft.com/office/drawing/2014/main" xmlns="" id="{F5A7E2EF-7A5D-4982-BDDB-97F1295CD14C}"/>
              </a:ext>
            </a:extLst>
          </p:cNvPr>
          <p:cNvPicPr>
            <a:picLocks noChangeAspect="1"/>
          </p:cNvPicPr>
          <p:nvPr/>
        </p:nvPicPr>
        <p:blipFill>
          <a:blip r:embed="rId5"/>
          <a:stretch>
            <a:fillRect/>
          </a:stretch>
        </p:blipFill>
        <p:spPr>
          <a:xfrm>
            <a:off x="2551220" y="3501008"/>
            <a:ext cx="4470191" cy="3088496"/>
          </a:xfrm>
          <a:prstGeom prst="rect">
            <a:avLst/>
          </a:prstGeom>
        </p:spPr>
      </p:pic>
    </p:spTree>
    <p:extLst>
      <p:ext uri="{BB962C8B-B14F-4D97-AF65-F5344CB8AC3E}">
        <p14:creationId xmlns:p14="http://schemas.microsoft.com/office/powerpoint/2010/main" val="400046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188" name="think-cell Slide" r:id="rId6" imgW="360" imgH="360" progId="TCLayout.ActiveDocument.1">
                  <p:embed/>
                </p:oleObj>
              </mc:Choice>
              <mc:Fallback>
                <p:oleObj name="think-cell Slide" r:id="rId6" imgW="360" imgH="360" progId="TCLayout.ActiveDocument.1">
                  <p:embed/>
                  <p:pic>
                    <p:nvPicPr>
                      <p:cNvPr id="5" name="Object 4"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2" name="Rectangle 1" hidden="1"/>
          <p:cNvSpPr/>
          <p:nvPr>
            <p:custDataLst>
              <p:tags r:id="rId3"/>
            </p:custDataLst>
          </p:nvPr>
        </p:nvSpPr>
        <p:spPr>
          <a:xfrm>
            <a:off x="0" y="0"/>
            <a:ext cx="158750" cy="15875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400" dirty="0" err="1">
              <a:latin typeface="SwissReSans" panose="020B0604020202020204" pitchFamily="34" charset="0"/>
              <a:ea typeface="+mj-ea"/>
              <a:cs typeface="+mj-cs"/>
              <a:sym typeface="SwissReSans" panose="020B0604020202020204" pitchFamily="34" charset="0"/>
            </a:endParaRPr>
          </a:p>
        </p:txBody>
      </p:sp>
      <p:sp>
        <p:nvSpPr>
          <p:cNvPr id="4" name="Slide Number Placeholder 3"/>
          <p:cNvSpPr>
            <a:spLocks noGrp="1"/>
          </p:cNvSpPr>
          <p:nvPr>
            <p:ph type="sldNum" sz="quarter" idx="12"/>
          </p:nvPr>
        </p:nvSpPr>
        <p:spPr/>
        <p:txBody>
          <a:bodyPr/>
          <a:lstStyle/>
          <a:p>
            <a:fld id="{5E4D2043-7E31-4A53-BD33-72A88E682172}" type="slidenum">
              <a:rPr lang="en-GB" smtClean="0"/>
              <a:pPr/>
              <a:t>12</a:t>
            </a:fld>
            <a:endParaRPr lang="en-GB" dirty="0"/>
          </a:p>
        </p:txBody>
      </p:sp>
      <p:sp>
        <p:nvSpPr>
          <p:cNvPr id="8" name="Title 2"/>
          <p:cNvSpPr>
            <a:spLocks noGrp="1"/>
          </p:cNvSpPr>
          <p:nvPr>
            <p:ph type="title"/>
          </p:nvPr>
        </p:nvSpPr>
        <p:spPr>
          <a:xfrm>
            <a:off x="695325" y="692151"/>
            <a:ext cx="11017250" cy="692647"/>
          </a:xfrm>
        </p:spPr>
        <p:txBody>
          <a:bodyPr/>
          <a:lstStyle/>
          <a:p>
            <a:r>
              <a:rPr lang="en-US" dirty="0"/>
              <a:t>The obvious Phishing e-mails?</a:t>
            </a:r>
            <a:endParaRPr lang="en-GB" dirty="0"/>
          </a:p>
        </p:txBody>
      </p:sp>
      <p:pic>
        <p:nvPicPr>
          <p:cNvPr id="7" name="Picture 6"/>
          <p:cNvPicPr>
            <a:picLocks noChangeAspect="1"/>
          </p:cNvPicPr>
          <p:nvPr/>
        </p:nvPicPr>
        <p:blipFill>
          <a:blip r:embed="rId8"/>
          <a:stretch>
            <a:fillRect/>
          </a:stretch>
        </p:blipFill>
        <p:spPr>
          <a:xfrm>
            <a:off x="695325" y="1457374"/>
            <a:ext cx="3909546" cy="3424641"/>
          </a:xfrm>
          <a:prstGeom prst="rect">
            <a:avLst/>
          </a:prstGeom>
          <a:ln>
            <a:solidFill>
              <a:schemeClr val="bg1">
                <a:lumMod val="85000"/>
              </a:schemeClr>
            </a:solidFill>
          </a:ln>
        </p:spPr>
      </p:pic>
      <p:pic>
        <p:nvPicPr>
          <p:cNvPr id="3" name="Picture 2"/>
          <p:cNvPicPr>
            <a:picLocks noChangeAspect="1"/>
          </p:cNvPicPr>
          <p:nvPr/>
        </p:nvPicPr>
        <p:blipFill>
          <a:blip r:embed="rId9"/>
          <a:stretch>
            <a:fillRect/>
          </a:stretch>
        </p:blipFill>
        <p:spPr>
          <a:xfrm>
            <a:off x="3071664" y="1815276"/>
            <a:ext cx="4368215" cy="3557940"/>
          </a:xfrm>
          <a:prstGeom prst="rect">
            <a:avLst/>
          </a:prstGeom>
        </p:spPr>
      </p:pic>
      <p:pic>
        <p:nvPicPr>
          <p:cNvPr id="10" name="Picture 9"/>
          <p:cNvPicPr>
            <a:picLocks noChangeAspect="1"/>
          </p:cNvPicPr>
          <p:nvPr/>
        </p:nvPicPr>
        <p:blipFill>
          <a:blip r:embed="rId10"/>
          <a:stretch>
            <a:fillRect/>
          </a:stretch>
        </p:blipFill>
        <p:spPr>
          <a:xfrm>
            <a:off x="7179764" y="856745"/>
            <a:ext cx="3949586" cy="5475001"/>
          </a:xfrm>
          <a:prstGeom prst="rect">
            <a:avLst/>
          </a:prstGeom>
          <a:ln>
            <a:solidFill>
              <a:schemeClr val="bg1">
                <a:lumMod val="85000"/>
              </a:schemeClr>
            </a:solidFill>
          </a:ln>
        </p:spPr>
      </p:pic>
    </p:spTree>
    <p:extLst>
      <p:ext uri="{BB962C8B-B14F-4D97-AF65-F5344CB8AC3E}">
        <p14:creationId xmlns:p14="http://schemas.microsoft.com/office/powerpoint/2010/main" val="28783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5325" y="1628776"/>
            <a:ext cx="3815779" cy="4392513"/>
          </a:xfrm>
        </p:spPr>
        <p:txBody>
          <a:bodyPr/>
          <a:lstStyle/>
          <a:p>
            <a:pPr marL="0" indent="0">
              <a:buNone/>
            </a:pPr>
            <a:r>
              <a:rPr lang="en-GB" b="1" dirty="0">
                <a:solidFill>
                  <a:schemeClr val="tx1"/>
                </a:solidFill>
                <a:latin typeface="SwissReSans Light" panose="020B0504020202020204" pitchFamily="34" charset="0"/>
              </a:rPr>
              <a:t>What are the risks?</a:t>
            </a:r>
          </a:p>
          <a:p>
            <a:r>
              <a:rPr lang="en-GB" dirty="0">
                <a:solidFill>
                  <a:schemeClr val="tx1"/>
                </a:solidFill>
                <a:latin typeface="SwissReSans Light" panose="020B0504020202020204" pitchFamily="34" charset="0"/>
              </a:rPr>
              <a:t>Viruses can infect and take over control of your computer (at work or at home) </a:t>
            </a:r>
            <a:r>
              <a:rPr lang="en-GB" b="1" dirty="0">
                <a:solidFill>
                  <a:schemeClr val="tx1"/>
                </a:solidFill>
                <a:latin typeface="SwissReSans Light" panose="020B0504020202020204" pitchFamily="34" charset="0"/>
              </a:rPr>
              <a:t>without you realising it.</a:t>
            </a:r>
          </a:p>
          <a:p>
            <a:r>
              <a:rPr lang="en-GB" dirty="0">
                <a:solidFill>
                  <a:schemeClr val="tx1"/>
                </a:solidFill>
                <a:latin typeface="SwissReSans Light" panose="020B0504020202020204" pitchFamily="34" charset="0"/>
              </a:rPr>
              <a:t>Using an </a:t>
            </a:r>
            <a:r>
              <a:rPr lang="en-GB" b="1" dirty="0">
                <a:solidFill>
                  <a:schemeClr val="tx1"/>
                </a:solidFill>
                <a:latin typeface="SwissReSans Light" panose="020B0504020202020204" pitchFamily="34" charset="0"/>
              </a:rPr>
              <a:t>infected computer</a:t>
            </a:r>
            <a:r>
              <a:rPr lang="en-GB" dirty="0">
                <a:solidFill>
                  <a:schemeClr val="tx1"/>
                </a:solidFill>
                <a:latin typeface="SwissReSans Light" panose="020B0504020202020204" pitchFamily="34" charset="0"/>
              </a:rPr>
              <a:t>, a hacker can watch every step you make online, steal every password, modify or delete data.</a:t>
            </a:r>
          </a:p>
          <a:p>
            <a:r>
              <a:rPr lang="en-GB" dirty="0">
                <a:solidFill>
                  <a:schemeClr val="tx1"/>
                </a:solidFill>
                <a:latin typeface="SwissReSans Light" panose="020B0504020202020204" pitchFamily="34" charset="0"/>
              </a:rPr>
              <a:t>Computer </a:t>
            </a:r>
            <a:r>
              <a:rPr lang="en-GB" b="1" dirty="0">
                <a:solidFill>
                  <a:schemeClr val="tx1"/>
                </a:solidFill>
                <a:latin typeface="SwissReSans Light" panose="020B0504020202020204" pitchFamily="34" charset="0"/>
              </a:rPr>
              <a:t>viruses can spread by different means.</a:t>
            </a:r>
            <a:endParaRPr lang="en-GB" dirty="0">
              <a:solidFill>
                <a:schemeClr val="tx1"/>
              </a:solidFill>
              <a:latin typeface="SwissReSans Light" panose="020B0504020202020204" pitchFamily="34" charset="0"/>
            </a:endParaRPr>
          </a:p>
        </p:txBody>
      </p:sp>
      <p:sp>
        <p:nvSpPr>
          <p:cNvPr id="3" name="Title 2"/>
          <p:cNvSpPr>
            <a:spLocks noGrp="1"/>
          </p:cNvSpPr>
          <p:nvPr>
            <p:ph type="title"/>
          </p:nvPr>
        </p:nvSpPr>
        <p:spPr>
          <a:xfrm>
            <a:off x="695325" y="692151"/>
            <a:ext cx="11017250" cy="692647"/>
          </a:xfrm>
        </p:spPr>
        <p:txBody>
          <a:bodyPr/>
          <a:lstStyle/>
          <a:p>
            <a:r>
              <a:rPr lang="en-GB" dirty="0"/>
              <a:t>Malware (viruses, key loggers and Trojan horses)</a:t>
            </a:r>
          </a:p>
        </p:txBody>
      </p:sp>
      <p:sp>
        <p:nvSpPr>
          <p:cNvPr id="4" name="Slide Number Placeholder 3"/>
          <p:cNvSpPr>
            <a:spLocks noGrp="1"/>
          </p:cNvSpPr>
          <p:nvPr>
            <p:ph type="sldNum" sz="quarter" idx="12"/>
          </p:nvPr>
        </p:nvSpPr>
        <p:spPr/>
        <p:txBody>
          <a:bodyPr/>
          <a:lstStyle/>
          <a:p>
            <a:fld id="{5E4D2043-7E31-4A53-BD33-72A88E682172}" type="slidenum">
              <a:rPr lang="en-GB" smtClean="0"/>
              <a:pPr/>
              <a:t>13</a:t>
            </a:fld>
            <a:endParaRPr lang="en-GB" dirty="0"/>
          </a:p>
        </p:txBody>
      </p:sp>
      <p:sp>
        <p:nvSpPr>
          <p:cNvPr id="5" name="Content Placeholder 1"/>
          <p:cNvSpPr txBox="1">
            <a:spLocks/>
          </p:cNvSpPr>
          <p:nvPr/>
        </p:nvSpPr>
        <p:spPr bwMode="black">
          <a:xfrm>
            <a:off x="5735961" y="1628776"/>
            <a:ext cx="4679876" cy="4392513"/>
          </a:xfrm>
          <a:prstGeom prst="rect">
            <a:avLst/>
          </a:prstGeom>
        </p:spPr>
        <p:txBody>
          <a:bodyPr vert="horz" lIns="0" tIns="0" rIns="0" bIns="0" rtlCol="0">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b="1" dirty="0">
                <a:solidFill>
                  <a:schemeClr val="tx1"/>
                </a:solidFill>
                <a:latin typeface="SwissReSans Light" panose="020B0504020202020204" pitchFamily="34" charset="0"/>
              </a:rPr>
              <a:t>How to do it right!</a:t>
            </a:r>
          </a:p>
          <a:p>
            <a:r>
              <a:rPr lang="en-GB" dirty="0">
                <a:solidFill>
                  <a:schemeClr val="tx1"/>
                </a:solidFill>
                <a:latin typeface="SwissReSans Light" panose="020B0504020202020204" pitchFamily="34" charset="0"/>
              </a:rPr>
              <a:t>Be especially careful with </a:t>
            </a:r>
            <a:r>
              <a:rPr lang="en-GB" b="1" dirty="0">
                <a:solidFill>
                  <a:schemeClr val="tx1"/>
                </a:solidFill>
                <a:latin typeface="SwissReSans Light" panose="020B0504020202020204" pitchFamily="34" charset="0"/>
              </a:rPr>
              <a:t>portable devices</a:t>
            </a:r>
            <a:r>
              <a:rPr lang="en-GB" dirty="0">
                <a:solidFill>
                  <a:schemeClr val="tx1"/>
                </a:solidFill>
                <a:latin typeface="SwissReSans Light" panose="020B0504020202020204" pitchFamily="34" charset="0"/>
              </a:rPr>
              <a:t> (e.g. memory sticks) as they are very common carriers of viruses.</a:t>
            </a:r>
          </a:p>
          <a:p>
            <a:r>
              <a:rPr lang="en-GB" dirty="0">
                <a:latin typeface="SwissReSans Light" panose="020B0504020202020204" pitchFamily="34" charset="0"/>
              </a:rPr>
              <a:t>For private machines, </a:t>
            </a:r>
            <a:r>
              <a:rPr lang="en-GB" b="1" dirty="0">
                <a:latin typeface="SwissReSans Light" panose="020B0504020202020204" pitchFamily="34" charset="0"/>
              </a:rPr>
              <a:t>regularly install system </a:t>
            </a:r>
            <a:r>
              <a:rPr lang="en-GB" dirty="0">
                <a:latin typeface="SwissReSans Light" panose="020B0504020202020204" pitchFamily="34" charset="0"/>
              </a:rPr>
              <a:t>&amp; software updates and use </a:t>
            </a:r>
            <a:r>
              <a:rPr lang="en-GB" b="1" dirty="0">
                <a:latin typeface="SwissReSans Light" panose="020B0504020202020204" pitchFamily="34" charset="0"/>
              </a:rPr>
              <a:t>Antivirus software</a:t>
            </a:r>
            <a:r>
              <a:rPr lang="en-GB" dirty="0">
                <a:latin typeface="SwissReSans Light" panose="020B0504020202020204" pitchFamily="34" charset="0"/>
              </a:rPr>
              <a:t>.</a:t>
            </a:r>
          </a:p>
          <a:p>
            <a:r>
              <a:rPr lang="en-GB" dirty="0">
                <a:solidFill>
                  <a:schemeClr val="tx1"/>
                </a:solidFill>
                <a:latin typeface="SwissReSans Light" panose="020B0504020202020204" pitchFamily="34" charset="0"/>
              </a:rPr>
              <a:t>Disable the </a:t>
            </a:r>
            <a:r>
              <a:rPr lang="en-GB" b="1" dirty="0">
                <a:solidFill>
                  <a:schemeClr val="tx1"/>
                </a:solidFill>
                <a:latin typeface="SwissReSans Light" panose="020B0504020202020204" pitchFamily="34" charset="0"/>
              </a:rPr>
              <a:t>macro function </a:t>
            </a:r>
            <a:r>
              <a:rPr lang="en-GB" dirty="0">
                <a:solidFill>
                  <a:schemeClr val="tx1"/>
                </a:solidFill>
                <a:latin typeface="SwissReSans Light" panose="020B0504020202020204" pitchFamily="34" charset="0"/>
              </a:rPr>
              <a:t>when opening word/excel files. whose origin you are not absolutely sure of.</a:t>
            </a:r>
          </a:p>
        </p:txBody>
      </p:sp>
      <p:sp>
        <p:nvSpPr>
          <p:cNvPr id="9" name="Oval 8"/>
          <p:cNvSpPr/>
          <p:nvPr/>
        </p:nvSpPr>
        <p:spPr>
          <a:xfrm>
            <a:off x="10817832" y="260745"/>
            <a:ext cx="1080000" cy="108000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Tree>
    <p:extLst>
      <p:ext uri="{BB962C8B-B14F-4D97-AF65-F5344CB8AC3E}">
        <p14:creationId xmlns:p14="http://schemas.microsoft.com/office/powerpoint/2010/main" val="311562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a:xfrm>
            <a:off x="695325" y="692151"/>
            <a:ext cx="11017250" cy="692647"/>
          </a:xfrm>
        </p:spPr>
        <p:txBody>
          <a:bodyPr/>
          <a:lstStyle/>
          <a:p>
            <a:r>
              <a:rPr lang="en-GB" dirty="0"/>
              <a:t>Malware (viruses, key loggers and Trojan horses)</a:t>
            </a:r>
            <a:br>
              <a:rPr lang="en-GB" dirty="0"/>
            </a:br>
            <a:r>
              <a:rPr lang="en-GB" sz="2000" dirty="0"/>
              <a:t>What can happen, when you click on a malicious e-mail? </a:t>
            </a:r>
            <a:endParaRPr lang="en-GB" sz="2000" baseline="30000" dirty="0"/>
          </a:p>
        </p:txBody>
      </p:sp>
      <p:pic>
        <p:nvPicPr>
          <p:cNvPr id="3" name="Picture 2">
            <a:hlinkClick r:id="rId4"/>
          </p:cNvPr>
          <p:cNvPicPr>
            <a:picLocks noChangeAspect="1"/>
          </p:cNvPicPr>
          <p:nvPr/>
        </p:nvPicPr>
        <p:blipFill>
          <a:blip r:embed="rId5"/>
          <a:stretch>
            <a:fillRect/>
          </a:stretch>
        </p:blipFill>
        <p:spPr>
          <a:xfrm>
            <a:off x="2208215" y="1844824"/>
            <a:ext cx="8034035" cy="3960440"/>
          </a:xfrm>
          <a:prstGeom prst="rect">
            <a:avLst/>
          </a:prstGeom>
        </p:spPr>
      </p:pic>
      <p:sp>
        <p:nvSpPr>
          <p:cNvPr id="11" name="TextBox 10"/>
          <p:cNvSpPr txBox="1"/>
          <p:nvPr>
            <p:custDataLst>
              <p:tags r:id="rId1"/>
            </p:custDataLst>
          </p:nvPr>
        </p:nvSpPr>
        <p:spPr bwMode="gray">
          <a:xfrm>
            <a:off x="11414762" y="6472238"/>
            <a:ext cx="287008" cy="182562"/>
          </a:xfrm>
          <a:prstGeom prst="rect">
            <a:avLst/>
          </a:prstGeom>
        </p:spPr>
        <p:txBody>
          <a:bodyPr vert="horz" wrap="none" lIns="0" tIns="0" rIns="0" bIns="0" rtlCol="0" anchor="b" anchorCtr="0"/>
          <a:lstStyle>
            <a:defPPr>
              <a:defRPr lang="de-DE"/>
            </a:defPPr>
            <a:lvl1pPr algn="r">
              <a:defRPr sz="1200">
                <a:solidFill>
                  <a:srgbClr val="283E36"/>
                </a:solidFill>
                <a:latin typeface="SwissReSans" panose="020B0604020202020204" pitchFamily="34" charset="0"/>
              </a:defRPr>
            </a:lvl1pPr>
          </a:lstStyle>
          <a:p>
            <a:fld id="{A9C7842C-68E6-487E-9D60-08534400422E}" type="slidenum">
              <a:rPr lang="en-GB"/>
              <a:pPr/>
              <a:t>14</a:t>
            </a:fld>
            <a:endParaRPr lang="en-GB" dirty="0" err="1"/>
          </a:p>
        </p:txBody>
      </p:sp>
      <p:sp>
        <p:nvSpPr>
          <p:cNvPr id="8" name="Oval 7"/>
          <p:cNvSpPr/>
          <p:nvPr/>
        </p:nvSpPr>
        <p:spPr>
          <a:xfrm>
            <a:off x="10817832" y="260745"/>
            <a:ext cx="1080000" cy="1080000"/>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Tree>
    <p:extLst>
      <p:ext uri="{BB962C8B-B14F-4D97-AF65-F5344CB8AC3E}">
        <p14:creationId xmlns:p14="http://schemas.microsoft.com/office/powerpoint/2010/main" val="3702366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212" name="think-cell Slide" r:id="rId6" imgW="360" imgH="360" progId="TCLayout.ActiveDocument.1">
                  <p:embed/>
                </p:oleObj>
              </mc:Choice>
              <mc:Fallback>
                <p:oleObj name="think-cell Slide" r:id="rId6" imgW="360" imgH="360" progId="TCLayout.ActiveDocument.1">
                  <p:embed/>
                  <p:pic>
                    <p:nvPicPr>
                      <p:cNvPr id="10" name="Object 9"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2400" dirty="0" err="1">
              <a:latin typeface="SwissReSans" panose="020B0604020202020204" pitchFamily="34" charset="0"/>
              <a:ea typeface="+mj-ea"/>
              <a:cs typeface="+mj-cs"/>
              <a:sym typeface="SwissReSans" panose="020B0604020202020204" pitchFamily="34" charset="0"/>
            </a:endParaRPr>
          </a:p>
        </p:txBody>
      </p:sp>
      <p:sp>
        <p:nvSpPr>
          <p:cNvPr id="4" name="Slide Number Placeholder 3"/>
          <p:cNvSpPr>
            <a:spLocks noGrp="1"/>
          </p:cNvSpPr>
          <p:nvPr>
            <p:ph type="sldNum" sz="quarter" idx="12"/>
          </p:nvPr>
        </p:nvSpPr>
        <p:spPr/>
        <p:txBody>
          <a:bodyPr/>
          <a:lstStyle/>
          <a:p>
            <a:fld id="{5E4D2043-7E31-4A53-BD33-72A88E682172}" type="slidenum">
              <a:rPr lang="en-GB" smtClean="0"/>
              <a:pPr/>
              <a:t>15</a:t>
            </a:fld>
            <a:endParaRPr lang="en-GB" dirty="0"/>
          </a:p>
        </p:txBody>
      </p:sp>
      <p:sp>
        <p:nvSpPr>
          <p:cNvPr id="8" name="Title 2"/>
          <p:cNvSpPr>
            <a:spLocks noGrp="1"/>
          </p:cNvSpPr>
          <p:nvPr>
            <p:ph type="title"/>
          </p:nvPr>
        </p:nvSpPr>
        <p:spPr>
          <a:xfrm>
            <a:off x="695325" y="692151"/>
            <a:ext cx="11017250" cy="692647"/>
          </a:xfrm>
        </p:spPr>
        <p:txBody>
          <a:bodyPr/>
          <a:lstStyle/>
          <a:p>
            <a:r>
              <a:rPr lang="en-US" dirty="0"/>
              <a:t>Consequences of sharing to much information?</a:t>
            </a:r>
            <a:endParaRPr lang="en-GB" dirty="0"/>
          </a:p>
        </p:txBody>
      </p:sp>
      <p:pic>
        <p:nvPicPr>
          <p:cNvPr id="7" name="Content Placeholder 5"/>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5879976" y="2204864"/>
            <a:ext cx="5688632" cy="3147452"/>
          </a:xfrm>
          <a:prstGeom prst="rect">
            <a:avLst/>
          </a:prstGeom>
          <a:ln>
            <a:solidFill>
              <a:schemeClr val="bg1">
                <a:lumMod val="75000"/>
              </a:schemeClr>
            </a:solidFill>
          </a:ln>
        </p:spPr>
      </p:pic>
      <p:sp>
        <p:nvSpPr>
          <p:cNvPr id="2" name="Isosceles Triangle 1"/>
          <p:cNvSpPr/>
          <p:nvPr/>
        </p:nvSpPr>
        <p:spPr>
          <a:xfrm rot="5400000">
            <a:off x="3719735" y="3670578"/>
            <a:ext cx="2952329" cy="216024"/>
          </a:xfrm>
          <a:prstGeom prst="triangle">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wissReSans" pitchFamily="34" charset="0"/>
            </a:endParaRPr>
          </a:p>
        </p:txBody>
      </p:sp>
      <p:pic>
        <p:nvPicPr>
          <p:cNvPr id="5" name="Picture 4"/>
          <p:cNvPicPr>
            <a:picLocks noChangeAspect="1"/>
          </p:cNvPicPr>
          <p:nvPr/>
        </p:nvPicPr>
        <p:blipFill>
          <a:blip r:embed="rId9"/>
          <a:stretch>
            <a:fillRect/>
          </a:stretch>
        </p:blipFill>
        <p:spPr>
          <a:xfrm>
            <a:off x="659457" y="1214417"/>
            <a:ext cx="4290021" cy="5094903"/>
          </a:xfrm>
          <a:prstGeom prst="rect">
            <a:avLst/>
          </a:prstGeom>
        </p:spPr>
      </p:pic>
      <p:sp>
        <p:nvSpPr>
          <p:cNvPr id="9" name="Rectangle 8"/>
          <p:cNvSpPr/>
          <p:nvPr/>
        </p:nvSpPr>
        <p:spPr>
          <a:xfrm>
            <a:off x="2063552" y="1384798"/>
            <a:ext cx="1368152" cy="17199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wissReSans" pitchFamily="34" charset="0"/>
            </a:endParaRPr>
          </a:p>
        </p:txBody>
      </p:sp>
      <p:sp>
        <p:nvSpPr>
          <p:cNvPr id="11" name="Rectangle 10"/>
          <p:cNvSpPr/>
          <p:nvPr/>
        </p:nvSpPr>
        <p:spPr>
          <a:xfrm>
            <a:off x="5879232" y="2204864"/>
            <a:ext cx="4969296" cy="21602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wissReSans" pitchFamily="34" charset="0"/>
            </a:endParaRPr>
          </a:p>
        </p:txBody>
      </p:sp>
    </p:spTree>
    <p:extLst>
      <p:ext uri="{BB962C8B-B14F-4D97-AF65-F5344CB8AC3E}">
        <p14:creationId xmlns:p14="http://schemas.microsoft.com/office/powerpoint/2010/main" val="242557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5325" y="692151"/>
            <a:ext cx="11017250" cy="692647"/>
          </a:xfrm>
        </p:spPr>
        <p:txBody>
          <a:bodyPr/>
          <a:lstStyle/>
          <a:p>
            <a:r>
              <a:rPr lang="en-GB" dirty="0"/>
              <a:t>Consequences of opening an attachment?</a:t>
            </a:r>
            <a:endParaRPr lang="en-GB" sz="2000" dirty="0"/>
          </a:p>
        </p:txBody>
      </p:sp>
      <p:sp>
        <p:nvSpPr>
          <p:cNvPr id="4" name="Slide Number Placeholder 3"/>
          <p:cNvSpPr>
            <a:spLocks noGrp="1"/>
          </p:cNvSpPr>
          <p:nvPr>
            <p:ph type="sldNum" sz="quarter" idx="12"/>
          </p:nvPr>
        </p:nvSpPr>
        <p:spPr/>
        <p:txBody>
          <a:bodyPr/>
          <a:lstStyle/>
          <a:p>
            <a:fld id="{5E4D2043-7E31-4A53-BD33-72A88E682172}" type="slidenum">
              <a:rPr lang="en-GB" smtClean="0"/>
              <a:pPr/>
              <a:t>16</a:t>
            </a:fld>
            <a:endParaRPr lang="en-GB"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568" y="1462686"/>
            <a:ext cx="8208911" cy="4938533"/>
          </a:xfrm>
          <a:prstGeom prst="rect">
            <a:avLst/>
          </a:prstGeom>
        </p:spPr>
      </p:pic>
      <p:pic>
        <p:nvPicPr>
          <p:cNvPr id="11" name="Picture 10"/>
          <p:cNvPicPr>
            <a:picLocks noChangeAspect="1"/>
          </p:cNvPicPr>
          <p:nvPr/>
        </p:nvPicPr>
        <p:blipFill>
          <a:blip r:embed="rId4"/>
          <a:stretch>
            <a:fillRect/>
          </a:stretch>
        </p:blipFill>
        <p:spPr>
          <a:xfrm>
            <a:off x="4394983" y="4460846"/>
            <a:ext cx="380997" cy="277344"/>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7796" y="4777134"/>
            <a:ext cx="227218" cy="164035"/>
          </a:xfrm>
          <a:prstGeom prst="rect">
            <a:avLst/>
          </a:prstGeom>
        </p:spPr>
      </p:pic>
      <p:grpSp>
        <p:nvGrpSpPr>
          <p:cNvPr id="14" name="Group 13"/>
          <p:cNvGrpSpPr/>
          <p:nvPr/>
        </p:nvGrpSpPr>
        <p:grpSpPr>
          <a:xfrm>
            <a:off x="4847152" y="3135632"/>
            <a:ext cx="3299678" cy="1518826"/>
            <a:chOff x="3575687" y="3135632"/>
            <a:chExt cx="2382128" cy="1518826"/>
          </a:xfrm>
        </p:grpSpPr>
        <p:grpSp>
          <p:nvGrpSpPr>
            <p:cNvPr id="20" name="Group 19"/>
            <p:cNvGrpSpPr/>
            <p:nvPr/>
          </p:nvGrpSpPr>
          <p:grpSpPr>
            <a:xfrm>
              <a:off x="3575687" y="3490460"/>
              <a:ext cx="1880070" cy="1163998"/>
              <a:chOff x="5586578" y="3385380"/>
              <a:chExt cx="1263376" cy="981045"/>
            </a:xfrm>
          </p:grpSpPr>
          <p:sp>
            <p:nvSpPr>
              <p:cNvPr id="27" name="TextBox 26"/>
              <p:cNvSpPr txBox="1"/>
              <p:nvPr/>
            </p:nvSpPr>
            <p:spPr>
              <a:xfrm rot="19678530">
                <a:off x="5810039" y="3678111"/>
                <a:ext cx="720000" cy="214006"/>
              </a:xfrm>
              <a:prstGeom prst="rect">
                <a:avLst/>
              </a:prstGeom>
              <a:noFill/>
            </p:spPr>
            <p:txBody>
              <a:bodyPr wrap="square" rtlCol="0">
                <a:spAutoFit/>
              </a:bodyPr>
              <a:lstStyle/>
              <a:p>
                <a:pPr algn="ctr"/>
                <a:r>
                  <a:rPr lang="en-GB" sz="1050" dirty="0">
                    <a:latin typeface="SwissReSans" pitchFamily="34" charset="0"/>
                  </a:rPr>
                  <a:t>credentials</a:t>
                </a:r>
              </a:p>
            </p:txBody>
          </p:sp>
          <p:cxnSp>
            <p:nvCxnSpPr>
              <p:cNvPr id="22" name="Straight Arrow Connector 21"/>
              <p:cNvCxnSpPr/>
              <p:nvPr/>
            </p:nvCxnSpPr>
            <p:spPr>
              <a:xfrm flipV="1">
                <a:off x="5586578" y="3385380"/>
                <a:ext cx="1263376" cy="98104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8104" y="3135632"/>
              <a:ext cx="310969" cy="310969"/>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80332" y="3295533"/>
              <a:ext cx="277483" cy="277483"/>
            </a:xfrm>
            <a:prstGeom prst="rect">
              <a:avLst/>
            </a:prstGeom>
          </p:spPr>
        </p:pic>
      </p:grpSp>
      <p:grpSp>
        <p:nvGrpSpPr>
          <p:cNvPr id="16" name="Group 15"/>
          <p:cNvGrpSpPr/>
          <p:nvPr/>
        </p:nvGrpSpPr>
        <p:grpSpPr>
          <a:xfrm>
            <a:off x="5027180" y="4065603"/>
            <a:ext cx="2808573" cy="677796"/>
            <a:chOff x="3705654" y="4065603"/>
            <a:chExt cx="2027586" cy="677796"/>
          </a:xfrm>
        </p:grpSpPr>
        <p:grpSp>
          <p:nvGrpSpPr>
            <p:cNvPr id="15" name="Group 14"/>
            <p:cNvGrpSpPr/>
            <p:nvPr/>
          </p:nvGrpSpPr>
          <p:grpSpPr>
            <a:xfrm>
              <a:off x="3705654" y="4256819"/>
              <a:ext cx="1506114" cy="486580"/>
              <a:chOff x="5649564" y="3982037"/>
              <a:chExt cx="1150892" cy="486580"/>
            </a:xfrm>
          </p:grpSpPr>
          <p:sp>
            <p:nvSpPr>
              <p:cNvPr id="26" name="TextBox 25"/>
              <p:cNvSpPr txBox="1"/>
              <p:nvPr/>
            </p:nvSpPr>
            <p:spPr>
              <a:xfrm rot="20659198">
                <a:off x="5821175" y="3982037"/>
                <a:ext cx="746455" cy="253916"/>
              </a:xfrm>
              <a:prstGeom prst="rect">
                <a:avLst/>
              </a:prstGeom>
              <a:noFill/>
            </p:spPr>
            <p:txBody>
              <a:bodyPr wrap="square" rtlCol="0">
                <a:spAutoFit/>
              </a:bodyPr>
              <a:lstStyle/>
              <a:p>
                <a:pPr algn="ctr"/>
                <a:r>
                  <a:rPr lang="en-GB" sz="1050" dirty="0">
                    <a:latin typeface="SwissReSans" pitchFamily="34" charset="0"/>
                  </a:rPr>
                  <a:t>documents</a:t>
                </a:r>
              </a:p>
            </p:txBody>
          </p:sp>
          <p:cxnSp>
            <p:nvCxnSpPr>
              <p:cNvPr id="8" name="Straight Arrow Connector 7"/>
              <p:cNvCxnSpPr/>
              <p:nvPr/>
            </p:nvCxnSpPr>
            <p:spPr>
              <a:xfrm flipV="1">
                <a:off x="5649564" y="4037878"/>
                <a:ext cx="1150892" cy="43073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83529" y="4065603"/>
              <a:ext cx="310969" cy="310969"/>
            </a:xfrm>
            <a:prstGeom prst="rect">
              <a:avLst/>
            </a:prstGeom>
          </p:spPr>
        </p:pic>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55757" y="4225504"/>
              <a:ext cx="277483" cy="277483"/>
            </a:xfrm>
            <a:prstGeom prst="rect">
              <a:avLst/>
            </a:prstGeom>
          </p:spPr>
        </p:pic>
      </p:grpSp>
    </p:spTree>
    <p:extLst>
      <p:ext uri="{BB962C8B-B14F-4D97-AF65-F5344CB8AC3E}">
        <p14:creationId xmlns:p14="http://schemas.microsoft.com/office/powerpoint/2010/main" val="385363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5325" y="692151"/>
            <a:ext cx="11017250" cy="692647"/>
          </a:xfrm>
        </p:spPr>
        <p:txBody>
          <a:bodyPr/>
          <a:lstStyle/>
          <a:p>
            <a:r>
              <a:rPr lang="en-GB" dirty="0"/>
              <a:t>Passwords</a:t>
            </a:r>
            <a:br>
              <a:rPr lang="en-GB" dirty="0"/>
            </a:br>
            <a:r>
              <a:rPr lang="en-GB" sz="2000" dirty="0"/>
              <a:t>Risks of Social Media</a:t>
            </a:r>
          </a:p>
        </p:txBody>
      </p:sp>
      <p:sp>
        <p:nvSpPr>
          <p:cNvPr id="14" name="Content Placeholder 1"/>
          <p:cNvSpPr>
            <a:spLocks noGrp="1"/>
          </p:cNvSpPr>
          <p:nvPr>
            <p:ph idx="1"/>
          </p:nvPr>
        </p:nvSpPr>
        <p:spPr>
          <a:xfrm>
            <a:off x="695325" y="3704864"/>
            <a:ext cx="11161315" cy="2316424"/>
          </a:xfrm>
        </p:spPr>
        <p:txBody>
          <a:bodyPr/>
          <a:lstStyle/>
          <a:p>
            <a:r>
              <a:rPr lang="en-GB" dirty="0">
                <a:latin typeface="SwissReSans Light" panose="020B0504020202020204" pitchFamily="34" charset="0"/>
              </a:rPr>
              <a:t>2012 data breach of supposedly 6.5M accounts may now be over </a:t>
            </a:r>
            <a:r>
              <a:rPr lang="en-GB" b="1" spc="50" dirty="0">
                <a:ln w="0"/>
                <a:solidFill>
                  <a:srgbClr val="C00000"/>
                </a:solidFill>
                <a:effectLst>
                  <a:innerShdw blurRad="63500" dist="50800" dir="13500000">
                    <a:srgbClr val="000000">
                      <a:alpha val="50000"/>
                    </a:srgbClr>
                  </a:innerShdw>
                </a:effectLst>
                <a:latin typeface="SwissReSans Light" panose="020B0504020202020204" pitchFamily="34" charset="0"/>
              </a:rPr>
              <a:t>117M</a:t>
            </a:r>
            <a:r>
              <a:rPr lang="en-GB" dirty="0">
                <a:latin typeface="SwissReSans Light" panose="020B0504020202020204" pitchFamily="34" charset="0"/>
              </a:rPr>
              <a:t>.  </a:t>
            </a:r>
          </a:p>
          <a:p>
            <a:r>
              <a:rPr lang="en-GB" dirty="0">
                <a:latin typeface="SwissReSans Light" panose="020B0504020202020204" pitchFamily="34" charset="0"/>
              </a:rPr>
              <a:t>And LinkedIn’s response has been inadequate. It has only forced a password reset for a subset of users (after 4 years!).</a:t>
            </a:r>
          </a:p>
          <a:p>
            <a:r>
              <a:rPr lang="en-GB" b="1" dirty="0">
                <a:latin typeface="SwissReSans Light" panose="020B0504020202020204" pitchFamily="34" charset="0"/>
              </a:rPr>
              <a:t>Do it yourself – reset your password regularly. </a:t>
            </a:r>
            <a:r>
              <a:rPr lang="en-GB" dirty="0">
                <a:latin typeface="SwissReSans Light" panose="020B0504020202020204" pitchFamily="34" charset="0"/>
              </a:rPr>
              <a:t>And, make it a </a:t>
            </a:r>
            <a:r>
              <a:rPr lang="en-GB" b="1" u="sng" dirty="0">
                <a:latin typeface="SwissReSans Light" panose="020B0504020202020204" pitchFamily="34" charset="0"/>
              </a:rPr>
              <a:t>unique password</a:t>
            </a:r>
            <a:r>
              <a:rPr lang="en-GB" dirty="0">
                <a:latin typeface="SwissReSans Light" panose="020B0504020202020204" pitchFamily="34" charset="0"/>
              </a:rPr>
              <a:t> and </a:t>
            </a:r>
            <a:r>
              <a:rPr lang="en-GB" b="1" dirty="0">
                <a:latin typeface="SwissReSans Light" panose="020B0504020202020204" pitchFamily="34" charset="0"/>
              </a:rPr>
              <a:t>do not reuse your corporate password</a:t>
            </a:r>
            <a:r>
              <a:rPr lang="en-GB" dirty="0">
                <a:latin typeface="SwissReSans Light" panose="020B0504020202020204" pitchFamily="34" charset="0"/>
              </a:rPr>
              <a:t>.  </a:t>
            </a:r>
          </a:p>
          <a:p>
            <a:r>
              <a:rPr lang="en-GB" dirty="0">
                <a:latin typeface="SwissReSans Light" panose="020B0504020202020204" pitchFamily="34" charset="0"/>
              </a:rPr>
              <a:t>Better yet, use a </a:t>
            </a:r>
            <a:r>
              <a:rPr lang="en-GB" dirty="0">
                <a:solidFill>
                  <a:srgbClr val="C00000"/>
                </a:solidFill>
                <a:latin typeface="SwissReSans Light" panose="020B0504020202020204" pitchFamily="34" charset="0"/>
              </a:rPr>
              <a:t>password manager</a:t>
            </a:r>
            <a:r>
              <a:rPr lang="en-GB" dirty="0">
                <a:latin typeface="SwissReSans Light" panose="020B0504020202020204" pitchFamily="34" charset="0"/>
              </a:rPr>
              <a:t>.  </a:t>
            </a:r>
            <a:endParaRPr lang="en-GB" b="1" dirty="0">
              <a:latin typeface="SwissReSans Light" panose="020B05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1567344"/>
            <a:ext cx="5685550" cy="1933664"/>
          </a:xfrm>
          <a:prstGeom prst="rect">
            <a:avLst/>
          </a:prstGeom>
        </p:spPr>
      </p:pic>
      <p:sp>
        <p:nvSpPr>
          <p:cNvPr id="6" name="TextBox 5"/>
          <p:cNvSpPr txBox="1"/>
          <p:nvPr>
            <p:custDataLst>
              <p:tags r:id="rId1"/>
            </p:custDataLst>
          </p:nvPr>
        </p:nvSpPr>
        <p:spPr bwMode="gray">
          <a:xfrm>
            <a:off x="11414762" y="6472238"/>
            <a:ext cx="287008" cy="182562"/>
          </a:xfrm>
          <a:prstGeom prst="rect">
            <a:avLst/>
          </a:prstGeom>
        </p:spPr>
        <p:txBody>
          <a:bodyPr vert="horz" wrap="none" lIns="0" tIns="0" rIns="0" bIns="0" rtlCol="0" anchor="b" anchorCtr="0"/>
          <a:lstStyle>
            <a:defPPr>
              <a:defRPr lang="de-DE"/>
            </a:defPPr>
            <a:lvl1pPr algn="r">
              <a:defRPr sz="1200">
                <a:solidFill>
                  <a:srgbClr val="283E36"/>
                </a:solidFill>
                <a:latin typeface="SwissReSans" panose="020B0604020202020204" pitchFamily="34" charset="0"/>
              </a:defRPr>
            </a:lvl1pPr>
          </a:lstStyle>
          <a:p>
            <a:fld id="{0E997BA2-BE8E-4B55-9459-5ACB517D9736}" type="slidenum">
              <a:rPr lang="en-GB"/>
              <a:pPr/>
              <a:t>17</a:t>
            </a:fld>
            <a:endParaRPr lang="en-GB" dirty="0" err="1"/>
          </a:p>
        </p:txBody>
      </p:sp>
      <p:sp>
        <p:nvSpPr>
          <p:cNvPr id="8" name="Oval 7"/>
          <p:cNvSpPr/>
          <p:nvPr/>
        </p:nvSpPr>
        <p:spPr>
          <a:xfrm>
            <a:off x="10817832" y="260745"/>
            <a:ext cx="1080000" cy="1080000"/>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Tree>
    <p:extLst>
      <p:ext uri="{BB962C8B-B14F-4D97-AF65-F5344CB8AC3E}">
        <p14:creationId xmlns:p14="http://schemas.microsoft.com/office/powerpoint/2010/main" val="1323524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5325" y="692151"/>
            <a:ext cx="11017250" cy="692647"/>
          </a:xfrm>
        </p:spPr>
        <p:txBody>
          <a:bodyPr/>
          <a:lstStyle/>
          <a:p>
            <a:r>
              <a:rPr lang="en-GB" dirty="0"/>
              <a:t>Commonly known websites with malware and other security risks</a:t>
            </a:r>
          </a:p>
        </p:txBody>
      </p:sp>
      <p:sp>
        <p:nvSpPr>
          <p:cNvPr id="4" name="Slide Number Placeholder 3"/>
          <p:cNvSpPr>
            <a:spLocks noGrp="1"/>
          </p:cNvSpPr>
          <p:nvPr>
            <p:ph type="sldNum" sz="quarter" idx="12"/>
          </p:nvPr>
        </p:nvSpPr>
        <p:spPr/>
        <p:txBody>
          <a:bodyPr/>
          <a:lstStyle/>
          <a:p>
            <a:fld id="{5E4D2043-7E31-4A53-BD33-72A88E682172}" type="slidenum">
              <a:rPr lang="en-GB" smtClean="0"/>
              <a:pPr/>
              <a:t>18</a:t>
            </a:fld>
            <a:endParaRPr lang="en-GB" dirty="0"/>
          </a:p>
        </p:txBody>
      </p:sp>
      <p:sp>
        <p:nvSpPr>
          <p:cNvPr id="10" name="Oval 9"/>
          <p:cNvSpPr/>
          <p:nvPr/>
        </p:nvSpPr>
        <p:spPr>
          <a:xfrm>
            <a:off x="10817832" y="260745"/>
            <a:ext cx="1080000" cy="108000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pic>
        <p:nvPicPr>
          <p:cNvPr id="2" name="Picture 1"/>
          <p:cNvPicPr>
            <a:picLocks noChangeAspect="1"/>
          </p:cNvPicPr>
          <p:nvPr/>
        </p:nvPicPr>
        <p:blipFill>
          <a:blip r:embed="rId4"/>
          <a:stretch>
            <a:fillRect/>
          </a:stretch>
        </p:blipFill>
        <p:spPr>
          <a:xfrm>
            <a:off x="691504" y="1484784"/>
            <a:ext cx="5265125" cy="3389875"/>
          </a:xfrm>
          <a:prstGeom prst="rect">
            <a:avLst/>
          </a:prstGeom>
        </p:spPr>
      </p:pic>
      <p:pic>
        <p:nvPicPr>
          <p:cNvPr id="5" name="Picture 4"/>
          <p:cNvPicPr>
            <a:picLocks noChangeAspect="1"/>
          </p:cNvPicPr>
          <p:nvPr/>
        </p:nvPicPr>
        <p:blipFill>
          <a:blip r:embed="rId5"/>
          <a:stretch>
            <a:fillRect/>
          </a:stretch>
        </p:blipFill>
        <p:spPr>
          <a:xfrm>
            <a:off x="2567608" y="1778315"/>
            <a:ext cx="5112756" cy="3960440"/>
          </a:xfrm>
          <a:prstGeom prst="rect">
            <a:avLst/>
          </a:prstGeom>
        </p:spPr>
      </p:pic>
      <p:pic>
        <p:nvPicPr>
          <p:cNvPr id="6" name="Picture 5"/>
          <p:cNvPicPr>
            <a:picLocks noChangeAspect="1"/>
          </p:cNvPicPr>
          <p:nvPr/>
        </p:nvPicPr>
        <p:blipFill>
          <a:blip r:embed="rId6"/>
          <a:stretch>
            <a:fillRect/>
          </a:stretch>
        </p:blipFill>
        <p:spPr>
          <a:xfrm>
            <a:off x="5735960" y="2348880"/>
            <a:ext cx="5455837" cy="3929959"/>
          </a:xfrm>
          <a:prstGeom prst="rect">
            <a:avLst/>
          </a:prstGeom>
        </p:spPr>
      </p:pic>
    </p:spTree>
    <p:extLst>
      <p:ext uri="{BB962C8B-B14F-4D97-AF65-F5344CB8AC3E}">
        <p14:creationId xmlns:p14="http://schemas.microsoft.com/office/powerpoint/2010/main" val="221421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How secure is the Internet of Things?</a:t>
            </a:r>
          </a:p>
        </p:txBody>
      </p:sp>
      <p:pic>
        <p:nvPicPr>
          <p:cNvPr id="32" name="Picture 31">
            <a:extLst>
              <a:ext uri="{FF2B5EF4-FFF2-40B4-BE49-F238E27FC236}">
                <a16:creationId xmlns:a16="http://schemas.microsoft.com/office/drawing/2014/main" xmlns="" id="{25090561-DB4F-4EA0-91A4-562E6418F5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10665">
            <a:off x="1450475" y="1498198"/>
            <a:ext cx="3832603" cy="2555069"/>
          </a:xfrm>
          <a:prstGeom prst="rect">
            <a:avLst/>
          </a:prstGeom>
        </p:spPr>
      </p:pic>
      <p:pic>
        <p:nvPicPr>
          <p:cNvPr id="5" name="Picture 4">
            <a:extLst>
              <a:ext uri="{FF2B5EF4-FFF2-40B4-BE49-F238E27FC236}">
                <a16:creationId xmlns:a16="http://schemas.microsoft.com/office/drawing/2014/main" xmlns="" id="{62B4E770-CE17-4DBE-8518-B6F353880F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7256" y="1196752"/>
            <a:ext cx="5082719" cy="3176699"/>
          </a:xfrm>
          <a:prstGeom prst="rect">
            <a:avLst/>
          </a:prstGeom>
        </p:spPr>
      </p:pic>
      <p:pic>
        <p:nvPicPr>
          <p:cNvPr id="2" name="Picture 1">
            <a:extLst>
              <a:ext uri="{FF2B5EF4-FFF2-40B4-BE49-F238E27FC236}">
                <a16:creationId xmlns:a16="http://schemas.microsoft.com/office/drawing/2014/main" xmlns="" id="{3DAB92FD-ADFC-4598-87A9-7741FB28CB54}"/>
              </a:ext>
            </a:extLst>
          </p:cNvPr>
          <p:cNvPicPr>
            <a:picLocks noChangeAspect="1"/>
          </p:cNvPicPr>
          <p:nvPr/>
        </p:nvPicPr>
        <p:blipFill>
          <a:blip r:embed="rId4"/>
          <a:stretch>
            <a:fillRect/>
          </a:stretch>
        </p:blipFill>
        <p:spPr>
          <a:xfrm>
            <a:off x="7397179" y="3645024"/>
            <a:ext cx="4171429" cy="2400000"/>
          </a:xfrm>
          <a:prstGeom prst="rect">
            <a:avLst/>
          </a:prstGeom>
        </p:spPr>
      </p:pic>
      <p:pic>
        <p:nvPicPr>
          <p:cNvPr id="4" name="Picture 3">
            <a:extLst>
              <a:ext uri="{FF2B5EF4-FFF2-40B4-BE49-F238E27FC236}">
                <a16:creationId xmlns:a16="http://schemas.microsoft.com/office/drawing/2014/main" xmlns="" id="{42453E4D-741E-41F0-8931-A70C3051F275}"/>
              </a:ext>
            </a:extLst>
          </p:cNvPr>
          <p:cNvPicPr>
            <a:picLocks noChangeAspect="1"/>
          </p:cNvPicPr>
          <p:nvPr/>
        </p:nvPicPr>
        <p:blipFill>
          <a:blip r:embed="rId5"/>
          <a:stretch>
            <a:fillRect/>
          </a:stretch>
        </p:blipFill>
        <p:spPr>
          <a:xfrm>
            <a:off x="4815954" y="3212976"/>
            <a:ext cx="2576190" cy="2578678"/>
          </a:xfrm>
          <a:prstGeom prst="rect">
            <a:avLst/>
          </a:prstGeom>
        </p:spPr>
      </p:pic>
      <p:pic>
        <p:nvPicPr>
          <p:cNvPr id="12" name="Picture 11">
            <a:extLst>
              <a:ext uri="{FF2B5EF4-FFF2-40B4-BE49-F238E27FC236}">
                <a16:creationId xmlns:a16="http://schemas.microsoft.com/office/drawing/2014/main" xmlns="" id="{4C3FBEBC-2F53-45E6-92C1-01A49F037730}"/>
              </a:ext>
            </a:extLst>
          </p:cNvPr>
          <p:cNvPicPr>
            <a:picLocks noChangeAspect="1"/>
          </p:cNvPicPr>
          <p:nvPr/>
        </p:nvPicPr>
        <p:blipFill>
          <a:blip r:embed="rId6"/>
          <a:stretch>
            <a:fillRect/>
          </a:stretch>
        </p:blipFill>
        <p:spPr>
          <a:xfrm>
            <a:off x="839416" y="3836708"/>
            <a:ext cx="4281962" cy="2339088"/>
          </a:xfrm>
          <a:prstGeom prst="rect">
            <a:avLst/>
          </a:prstGeom>
        </p:spPr>
      </p:pic>
      <p:pic>
        <p:nvPicPr>
          <p:cNvPr id="6" name="Picture 5">
            <a:extLst>
              <a:ext uri="{FF2B5EF4-FFF2-40B4-BE49-F238E27FC236}">
                <a16:creationId xmlns:a16="http://schemas.microsoft.com/office/drawing/2014/main" xmlns="" id="{BEDF99DA-47AB-48DD-808C-877DFF8934DE}"/>
              </a:ext>
            </a:extLst>
          </p:cNvPr>
          <p:cNvPicPr>
            <a:picLocks noChangeAspect="1"/>
          </p:cNvPicPr>
          <p:nvPr/>
        </p:nvPicPr>
        <p:blipFill>
          <a:blip r:embed="rId7"/>
          <a:stretch>
            <a:fillRect/>
          </a:stretch>
        </p:blipFill>
        <p:spPr>
          <a:xfrm>
            <a:off x="5121378" y="5157192"/>
            <a:ext cx="2214515" cy="1401849"/>
          </a:xfrm>
          <a:prstGeom prst="rect">
            <a:avLst/>
          </a:prstGeom>
        </p:spPr>
      </p:pic>
    </p:spTree>
    <p:extLst>
      <p:ext uri="{BB962C8B-B14F-4D97-AF65-F5344CB8AC3E}">
        <p14:creationId xmlns:p14="http://schemas.microsoft.com/office/powerpoint/2010/main" val="220761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16" name="think-cell Slide" r:id="rId5" imgW="270" imgH="270" progId="TCLayout.ActiveDocument.1">
                  <p:embed/>
                </p:oleObj>
              </mc:Choice>
              <mc:Fallback>
                <p:oleObj name="think-cell Slide" r:id="rId5" imgW="270" imgH="270" progId="TCLayout.ActiveDocument.1">
                  <p:embed/>
                  <p:pic>
                    <p:nvPicPr>
                      <p:cNvPr id="7" name="Object 6"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p:cNvSpPr/>
          <p:nvPr>
            <p:custDataLst>
              <p:tags r:id="rId3"/>
            </p:custDataLst>
          </p:nvPr>
        </p:nvSpPr>
        <p:spPr>
          <a:xfrm>
            <a:off x="0" y="0"/>
            <a:ext cx="158750" cy="15875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GB" sz="2400" dirty="0" err="1">
              <a:latin typeface="SwissReSans" panose="020B0604020202020204" pitchFamily="34" charset="0"/>
              <a:ea typeface="+mj-ea"/>
              <a:cs typeface="+mj-cs"/>
              <a:sym typeface="SwissReSans" panose="020B0604020202020204" pitchFamily="34" charset="0"/>
            </a:endParaRPr>
          </a:p>
        </p:txBody>
      </p:sp>
      <p:pic>
        <p:nvPicPr>
          <p:cNvPr id="6" name="Picture Placeholder 5"/>
          <p:cNvPicPr>
            <a:picLocks noGrp="1" noChangeAspect="1"/>
          </p:cNvPicPr>
          <p:nvPr>
            <p:ph type="pic" sz="quarter" idx="13"/>
          </p:nvPr>
        </p:nvPicPr>
        <p:blipFill>
          <a:blip r:embed="rId7">
            <a:extLst>
              <a:ext uri="{28A0092B-C50C-407E-A947-70E740481C1C}">
                <a14:useLocalDpi xmlns:a14="http://schemas.microsoft.com/office/drawing/2010/main" val="0"/>
              </a:ext>
            </a:extLst>
          </a:blip>
          <a:srcRect l="20370" r="20370"/>
          <a:stretch>
            <a:fillRect/>
          </a:stretch>
        </p:blipFill>
        <p:spPr/>
      </p:pic>
      <p:sp>
        <p:nvSpPr>
          <p:cNvPr id="3" name="Title 2">
            <a:extLst>
              <a:ext uri="{FF2B5EF4-FFF2-40B4-BE49-F238E27FC236}">
                <a16:creationId xmlns:a16="http://schemas.microsoft.com/office/drawing/2014/main" xmlns="" id="{0ABF2772-B44F-415A-9CC7-BB855432CC03}"/>
              </a:ext>
            </a:extLst>
          </p:cNvPr>
          <p:cNvSpPr>
            <a:spLocks noGrp="1"/>
          </p:cNvSpPr>
          <p:nvPr>
            <p:ph type="title"/>
          </p:nvPr>
        </p:nvSpPr>
        <p:spPr/>
        <p:txBody>
          <a:bodyPr/>
          <a:lstStyle/>
          <a:p>
            <a:r>
              <a:rPr lang="en-GB" dirty="0"/>
              <a:t>Many cyber attacks target human beings – successfully</a:t>
            </a:r>
          </a:p>
        </p:txBody>
      </p:sp>
      <p:sp>
        <p:nvSpPr>
          <p:cNvPr id="4" name="Slide Number Placeholder 3">
            <a:extLst>
              <a:ext uri="{FF2B5EF4-FFF2-40B4-BE49-F238E27FC236}">
                <a16:creationId xmlns:a16="http://schemas.microsoft.com/office/drawing/2014/main" xmlns="" id="{57349309-6EFE-4763-A519-3C110A2116F5}"/>
              </a:ext>
            </a:extLst>
          </p:cNvPr>
          <p:cNvSpPr>
            <a:spLocks noGrp="1"/>
          </p:cNvSpPr>
          <p:nvPr>
            <p:ph type="sldNum" sz="quarter" idx="12"/>
          </p:nvPr>
        </p:nvSpPr>
        <p:spPr/>
        <p:txBody>
          <a:bodyPr/>
          <a:lstStyle/>
          <a:p>
            <a:fld id="{5E4D2043-7E31-4A53-BD33-72A88E682172}" type="slidenum">
              <a:rPr lang="en-GB" smtClean="0"/>
              <a:pPr/>
              <a:t>2</a:t>
            </a:fld>
            <a:endParaRPr lang="en-GB" dirty="0"/>
          </a:p>
        </p:txBody>
      </p:sp>
      <p:sp>
        <p:nvSpPr>
          <p:cNvPr id="5" name="Text Placeholder 4">
            <a:extLst>
              <a:ext uri="{FF2B5EF4-FFF2-40B4-BE49-F238E27FC236}">
                <a16:creationId xmlns:a16="http://schemas.microsoft.com/office/drawing/2014/main" xmlns="" id="{AEF73FA9-F9C2-4117-A6C7-4229EC186BA7}"/>
              </a:ext>
            </a:extLst>
          </p:cNvPr>
          <p:cNvSpPr>
            <a:spLocks noGrp="1"/>
          </p:cNvSpPr>
          <p:nvPr>
            <p:ph type="body" sz="quarter" idx="14"/>
          </p:nvPr>
        </p:nvSpPr>
        <p:spPr/>
        <p:txBody>
          <a:bodyPr/>
          <a:lstStyle/>
          <a:p>
            <a:pPr marL="0" indent="0">
              <a:buNone/>
            </a:pPr>
            <a:r>
              <a:rPr lang="en-GB" sz="10000" dirty="0"/>
              <a:t>3.7</a:t>
            </a:r>
            <a:r>
              <a:rPr lang="en-GB" sz="2000" dirty="0"/>
              <a:t> million $</a:t>
            </a:r>
          </a:p>
          <a:p>
            <a:pPr marL="0" indent="0">
              <a:buNone/>
            </a:pPr>
            <a:r>
              <a:rPr lang="en-US" sz="1200" dirty="0"/>
              <a:t>cost of a successful phishing attack (against large companies with &gt;10,000 employees) </a:t>
            </a:r>
          </a:p>
          <a:p>
            <a:pPr marL="0" indent="0">
              <a:buNone/>
            </a:pPr>
            <a:r>
              <a:rPr lang="en-GB" sz="10000" dirty="0"/>
              <a:t>5</a:t>
            </a:r>
            <a:r>
              <a:rPr lang="en-GB" sz="2000" dirty="0"/>
              <a:t> years</a:t>
            </a:r>
          </a:p>
          <a:p>
            <a:pPr marL="0" indent="0">
              <a:buNone/>
            </a:pPr>
            <a:r>
              <a:rPr lang="en-GB" sz="1200" dirty="0"/>
              <a:t>Phishing has been the </a:t>
            </a:r>
            <a:r>
              <a:rPr lang="en-GB" sz="1200" b="1" dirty="0"/>
              <a:t>number one attack vector </a:t>
            </a:r>
            <a:r>
              <a:rPr lang="en-GB" sz="1200" dirty="0"/>
              <a:t>for over five years. </a:t>
            </a:r>
          </a:p>
        </p:txBody>
      </p:sp>
      <p:sp>
        <p:nvSpPr>
          <p:cNvPr id="9" name="Rectangle 8"/>
          <p:cNvSpPr/>
          <p:nvPr/>
        </p:nvSpPr>
        <p:spPr>
          <a:xfrm>
            <a:off x="2063552" y="6381328"/>
            <a:ext cx="3960440" cy="369332"/>
          </a:xfrm>
          <a:prstGeom prst="rect">
            <a:avLst/>
          </a:prstGeom>
        </p:spPr>
        <p:txBody>
          <a:bodyPr wrap="square">
            <a:spAutoFit/>
          </a:bodyPr>
          <a:lstStyle/>
          <a:p>
            <a:r>
              <a:rPr lang="en-GB" sz="900" dirty="0">
                <a:solidFill>
                  <a:schemeClr val="bg1"/>
                </a:solidFill>
              </a:rPr>
              <a:t>https://resources.infosecinstitute.com/category/enterprise/phishing/phishing-as-a-risk-damages-from-phishing/financial-losses/#gref</a:t>
            </a:r>
          </a:p>
        </p:txBody>
      </p:sp>
    </p:spTree>
    <p:extLst>
      <p:ext uri="{BB962C8B-B14F-4D97-AF65-F5344CB8AC3E}">
        <p14:creationId xmlns:p14="http://schemas.microsoft.com/office/powerpoint/2010/main" val="2564028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Affordable hacking tools are easily accessible</a:t>
            </a:r>
          </a:p>
        </p:txBody>
      </p:sp>
      <p:pic>
        <p:nvPicPr>
          <p:cNvPr id="28" name="Picture 27">
            <a:extLst>
              <a:ext uri="{FF2B5EF4-FFF2-40B4-BE49-F238E27FC236}">
                <a16:creationId xmlns:a16="http://schemas.microsoft.com/office/drawing/2014/main" xmlns="" id="{3AAA4052-593C-4582-AF69-0772B6DE50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171418"/>
            <a:ext cx="5095875" cy="2867025"/>
          </a:xfrm>
          <a:prstGeom prst="rect">
            <a:avLst/>
          </a:prstGeom>
        </p:spPr>
      </p:pic>
      <p:pic>
        <p:nvPicPr>
          <p:cNvPr id="2" name="Picture 1">
            <a:extLst>
              <a:ext uri="{FF2B5EF4-FFF2-40B4-BE49-F238E27FC236}">
                <a16:creationId xmlns:a16="http://schemas.microsoft.com/office/drawing/2014/main" xmlns="" id="{3947CBEC-B5DE-4747-8764-8A53D25372CC}"/>
              </a:ext>
            </a:extLst>
          </p:cNvPr>
          <p:cNvPicPr>
            <a:picLocks noChangeAspect="1"/>
          </p:cNvPicPr>
          <p:nvPr/>
        </p:nvPicPr>
        <p:blipFill>
          <a:blip r:embed="rId3"/>
          <a:stretch>
            <a:fillRect/>
          </a:stretch>
        </p:blipFill>
        <p:spPr>
          <a:xfrm>
            <a:off x="9192344" y="4709474"/>
            <a:ext cx="1294161" cy="1611274"/>
          </a:xfrm>
          <a:prstGeom prst="rect">
            <a:avLst/>
          </a:prstGeom>
        </p:spPr>
      </p:pic>
      <p:pic>
        <p:nvPicPr>
          <p:cNvPr id="16" name="Picture 15">
            <a:extLst>
              <a:ext uri="{FF2B5EF4-FFF2-40B4-BE49-F238E27FC236}">
                <a16:creationId xmlns:a16="http://schemas.microsoft.com/office/drawing/2014/main" xmlns="" id="{2CA59D39-CE53-444F-A4E4-124B7EB975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633" y="1412776"/>
            <a:ext cx="5896415" cy="3077799"/>
          </a:xfrm>
          <a:prstGeom prst="rect">
            <a:avLst/>
          </a:prstGeom>
        </p:spPr>
      </p:pic>
      <p:pic>
        <p:nvPicPr>
          <p:cNvPr id="4" name="Picture 3">
            <a:extLst>
              <a:ext uri="{FF2B5EF4-FFF2-40B4-BE49-F238E27FC236}">
                <a16:creationId xmlns:a16="http://schemas.microsoft.com/office/drawing/2014/main" xmlns="" id="{7525C40F-1503-43B3-A015-7D4B93BB54CE}"/>
              </a:ext>
            </a:extLst>
          </p:cNvPr>
          <p:cNvPicPr>
            <a:picLocks noChangeAspect="1"/>
          </p:cNvPicPr>
          <p:nvPr/>
        </p:nvPicPr>
        <p:blipFill>
          <a:blip r:embed="rId5"/>
          <a:stretch>
            <a:fillRect/>
          </a:stretch>
        </p:blipFill>
        <p:spPr>
          <a:xfrm rot="1019102">
            <a:off x="9048328" y="2780928"/>
            <a:ext cx="2317507" cy="2000969"/>
          </a:xfrm>
          <a:prstGeom prst="rect">
            <a:avLst/>
          </a:prstGeom>
        </p:spPr>
      </p:pic>
      <p:pic>
        <p:nvPicPr>
          <p:cNvPr id="19" name="Picture 18">
            <a:extLst>
              <a:ext uri="{FF2B5EF4-FFF2-40B4-BE49-F238E27FC236}">
                <a16:creationId xmlns:a16="http://schemas.microsoft.com/office/drawing/2014/main" xmlns="" id="{4406DB62-E577-4441-A861-4244D7FA1E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9840" y="3429000"/>
            <a:ext cx="5369499" cy="2950274"/>
          </a:xfrm>
          <a:prstGeom prst="rect">
            <a:avLst/>
          </a:prstGeom>
        </p:spPr>
      </p:pic>
      <p:pic>
        <p:nvPicPr>
          <p:cNvPr id="23" name="Picture 22">
            <a:extLst>
              <a:ext uri="{FF2B5EF4-FFF2-40B4-BE49-F238E27FC236}">
                <a16:creationId xmlns:a16="http://schemas.microsoft.com/office/drawing/2014/main" xmlns="" id="{A6672EFD-661D-4F45-BEC6-E76584ABC9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241324">
            <a:off x="617143" y="4163843"/>
            <a:ext cx="3245913" cy="1825826"/>
          </a:xfrm>
          <a:prstGeom prst="rect">
            <a:avLst/>
          </a:prstGeom>
        </p:spPr>
      </p:pic>
    </p:spTree>
    <p:extLst>
      <p:ext uri="{BB962C8B-B14F-4D97-AF65-F5344CB8AC3E}">
        <p14:creationId xmlns:p14="http://schemas.microsoft.com/office/powerpoint/2010/main" val="2887827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8"/>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t="7734" b="7734"/>
          <a:stretch>
            <a:fillRect/>
          </a:stretch>
        </p:blipFill>
        <p:spPr>
          <a:xfrm>
            <a:off x="0" y="0"/>
            <a:ext cx="12192000" cy="6858000"/>
          </a:xfrm>
          <a:prstGeom prst="rect">
            <a:avLst/>
          </a:prstGeom>
          <a:solidFill>
            <a:schemeClr val="bg1"/>
          </a:solidFill>
        </p:spPr>
      </p:pic>
      <p:sp>
        <p:nvSpPr>
          <p:cNvPr id="2" name="Slide Number Placeholder 1"/>
          <p:cNvSpPr>
            <a:spLocks noGrp="1"/>
          </p:cNvSpPr>
          <p:nvPr>
            <p:ph type="sldNum" sz="quarter" idx="12"/>
          </p:nvPr>
        </p:nvSpPr>
        <p:spPr/>
        <p:txBody>
          <a:bodyPr/>
          <a:lstStyle/>
          <a:p>
            <a:fld id="{5E4D2043-7E31-4A53-BD33-72A88E682172}" type="slidenum">
              <a:rPr lang="en-GB" smtClean="0"/>
              <a:pPr/>
              <a:t>21</a:t>
            </a:fld>
            <a:endParaRPr lang="en-GB" dirty="0"/>
          </a:p>
        </p:txBody>
      </p:sp>
      <p:sp>
        <p:nvSpPr>
          <p:cNvPr id="19" name="Rectangle 18"/>
          <p:cNvSpPr/>
          <p:nvPr/>
        </p:nvSpPr>
        <p:spPr>
          <a:xfrm>
            <a:off x="1513476" y="2086760"/>
            <a:ext cx="4205940" cy="57606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SwissReSans Light"/>
                <a:ea typeface="+mn-ea"/>
                <a:cs typeface="+mn-cs"/>
              </a:rPr>
              <a:t>Cyber is a </a:t>
            </a:r>
            <a:r>
              <a:rPr kumimoji="0" lang="en-US" sz="1600" b="1" i="0" u="none" strike="noStrike" kern="1200" cap="none" spc="0" normalizeH="0" baseline="0" noProof="0" dirty="0">
                <a:ln>
                  <a:noFill/>
                </a:ln>
                <a:solidFill>
                  <a:schemeClr val="bg2"/>
                </a:solidFill>
                <a:effectLst/>
                <a:uLnTx/>
                <a:uFillTx/>
                <a:latin typeface="SwissReSans Light"/>
                <a:ea typeface="+mn-ea"/>
                <a:cs typeface="+mn-cs"/>
              </a:rPr>
              <a:t>significant risk </a:t>
            </a:r>
            <a:r>
              <a:rPr kumimoji="0" lang="en-US" sz="1600" b="1" i="0" u="none" strike="noStrike" kern="1200" cap="none" spc="0" normalizeH="0" baseline="0" noProof="0" dirty="0">
                <a:ln>
                  <a:noFill/>
                </a:ln>
                <a:solidFill>
                  <a:schemeClr val="bg1"/>
                </a:solidFill>
                <a:effectLst/>
                <a:uLnTx/>
                <a:uFillTx/>
                <a:latin typeface="SwissReSans Light"/>
                <a:ea typeface="+mn-ea"/>
                <a:cs typeface="+mn-cs"/>
              </a:rPr>
              <a:t>and attacks are becoming </a:t>
            </a:r>
            <a:r>
              <a:rPr kumimoji="0" lang="en-US" sz="1600" b="1" i="0" u="none" strike="noStrike" kern="1200" cap="none" spc="0" normalizeH="0" baseline="0" noProof="0" dirty="0">
                <a:ln>
                  <a:noFill/>
                </a:ln>
                <a:solidFill>
                  <a:schemeClr val="bg2"/>
                </a:solidFill>
                <a:effectLst/>
                <a:uLnTx/>
                <a:uFillTx/>
                <a:latin typeface="SwissReSans Light"/>
                <a:ea typeface="+mn-ea"/>
                <a:cs typeface="+mn-cs"/>
              </a:rPr>
              <a:t>increasingly sophisticated; </a:t>
            </a:r>
            <a:r>
              <a:rPr kumimoji="0" lang="en-US" sz="1600" b="1" i="0" u="none" strike="noStrike" kern="1200" cap="none" spc="0" normalizeH="0" baseline="0" noProof="0" dirty="0">
                <a:ln>
                  <a:noFill/>
                </a:ln>
                <a:solidFill>
                  <a:schemeClr val="bg1"/>
                </a:solidFill>
                <a:effectLst/>
                <a:uLnTx/>
                <a:uFillTx/>
                <a:latin typeface="SwissReSans Light"/>
                <a:ea typeface="+mn-ea"/>
                <a:cs typeface="+mn-cs"/>
              </a:rPr>
              <a:t>in addition to being targeted there now is a real risk for companies to become </a:t>
            </a:r>
            <a:r>
              <a:rPr kumimoji="0" lang="en-US" sz="1600" b="1" i="0" u="none" strike="noStrike" kern="1200" cap="none" spc="0" normalizeH="0" baseline="0" noProof="0" dirty="0">
                <a:ln>
                  <a:noFill/>
                </a:ln>
                <a:solidFill>
                  <a:schemeClr val="bg2"/>
                </a:solidFill>
                <a:effectLst/>
                <a:uLnTx/>
                <a:uFillTx/>
                <a:latin typeface="SwissReSans Light"/>
                <a:ea typeface="+mn-ea"/>
                <a:cs typeface="+mn-cs"/>
              </a:rPr>
              <a:t>collateral damage</a:t>
            </a:r>
            <a:endParaRPr kumimoji="0" lang="en-GB" sz="1600" b="1" i="0" u="none" strike="noStrike" kern="1200" cap="none" spc="0" normalizeH="0" baseline="0" noProof="0" dirty="0">
              <a:ln>
                <a:noFill/>
              </a:ln>
              <a:solidFill>
                <a:schemeClr val="bg2"/>
              </a:solidFill>
              <a:effectLst/>
              <a:uLnTx/>
              <a:uFillTx/>
              <a:latin typeface="SwissReSans Light"/>
              <a:ea typeface="+mn-ea"/>
              <a:cs typeface="+mn-cs"/>
            </a:endParaRPr>
          </a:p>
        </p:txBody>
      </p:sp>
      <p:pic>
        <p:nvPicPr>
          <p:cNvPr id="20"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666" y="1801818"/>
            <a:ext cx="576063" cy="576063"/>
          </a:xfrm>
          <a:prstGeom prst="ellipse">
            <a:avLst/>
          </a:prstGeom>
          <a:solidFill>
            <a:schemeClr val="bg1"/>
          </a:solidFill>
        </p:spPr>
      </p:pic>
      <p:sp>
        <p:nvSpPr>
          <p:cNvPr id="21" name="Rectangle 20"/>
          <p:cNvSpPr/>
          <p:nvPr/>
        </p:nvSpPr>
        <p:spPr>
          <a:xfrm>
            <a:off x="7543817" y="2039611"/>
            <a:ext cx="4205841" cy="53070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tab pos="457200" algn="l"/>
                <a:tab pos="3749675" algn="l"/>
              </a:tabLst>
              <a:defRPr/>
            </a:pPr>
            <a:r>
              <a:rPr kumimoji="0" lang="en-GB" sz="1600" b="1" i="0" u="none" strike="noStrike" kern="1200" cap="none" spc="0" normalizeH="0" baseline="0" noProof="0" dirty="0">
                <a:ln>
                  <a:noFill/>
                </a:ln>
                <a:solidFill>
                  <a:schemeClr val="bg2"/>
                </a:solidFill>
                <a:effectLst/>
                <a:uLnTx/>
                <a:uFillTx/>
                <a:latin typeface="SwissReSans" pitchFamily="34" charset="0"/>
                <a:ea typeface="+mn-ea"/>
                <a:cs typeface="+mn-cs"/>
              </a:rPr>
              <a:t>Apply software patches </a:t>
            </a:r>
            <a:r>
              <a:rPr kumimoji="0" lang="en-GB" sz="1600" b="0" i="0" u="none" strike="noStrike" kern="1200" cap="none" spc="0" normalizeH="0" baseline="0" noProof="0" dirty="0">
                <a:ln>
                  <a:noFill/>
                </a:ln>
                <a:solidFill>
                  <a:schemeClr val="bg1"/>
                </a:solidFill>
                <a:effectLst/>
                <a:uLnTx/>
                <a:uFillTx/>
                <a:latin typeface="SwissReSans" pitchFamily="34" charset="0"/>
                <a:ea typeface="+mn-ea"/>
                <a:cs typeface="+mn-cs"/>
              </a:rPr>
              <a:t>in a </a:t>
            </a:r>
            <a:r>
              <a:rPr kumimoji="0" lang="en-GB" sz="1600" b="1" i="0" u="none" strike="noStrike" kern="1200" cap="none" spc="0" normalizeH="0" baseline="0" noProof="0" dirty="0">
                <a:ln>
                  <a:noFill/>
                </a:ln>
                <a:solidFill>
                  <a:schemeClr val="bg1"/>
                </a:solidFill>
                <a:effectLst/>
                <a:uLnTx/>
                <a:uFillTx/>
                <a:latin typeface="SwissReSans" pitchFamily="34" charset="0"/>
                <a:ea typeface="+mn-ea"/>
                <a:cs typeface="+mn-cs"/>
              </a:rPr>
              <a:t>timely manner </a:t>
            </a:r>
            <a:r>
              <a:rPr kumimoji="0" lang="en-GB" sz="1600" b="0" i="0" u="none" strike="noStrike" kern="1200" cap="none" spc="0" normalizeH="0" baseline="0" noProof="0" dirty="0">
                <a:ln>
                  <a:noFill/>
                </a:ln>
                <a:solidFill>
                  <a:schemeClr val="bg1"/>
                </a:solidFill>
                <a:effectLst/>
                <a:uLnTx/>
                <a:uFillTx/>
                <a:latin typeface="SwissReSans" pitchFamily="34" charset="0"/>
                <a:ea typeface="+mn-ea"/>
                <a:cs typeface="+mn-cs"/>
              </a:rPr>
              <a:t>and keep your </a:t>
            </a:r>
            <a:r>
              <a:rPr kumimoji="0" lang="en-GB" sz="1600" b="1" i="0" u="none" strike="noStrike" kern="1200" cap="none" spc="0" normalizeH="0" baseline="0" noProof="0" dirty="0">
                <a:ln>
                  <a:noFill/>
                </a:ln>
                <a:solidFill>
                  <a:schemeClr val="bg1"/>
                </a:solidFill>
                <a:effectLst/>
                <a:uLnTx/>
                <a:uFillTx/>
                <a:latin typeface="SwissReSans" pitchFamily="34" charset="0"/>
                <a:ea typeface="+mn-ea"/>
                <a:cs typeface="+mn-cs"/>
              </a:rPr>
              <a:t>anti-virus up-to-date</a:t>
            </a:r>
            <a:r>
              <a:rPr kumimoji="0" lang="en-GB" sz="1600" b="0" i="0" u="none" strike="noStrike" kern="1200" cap="none" spc="0" normalizeH="0" baseline="0" noProof="0" dirty="0">
                <a:ln>
                  <a:noFill/>
                </a:ln>
                <a:solidFill>
                  <a:schemeClr val="bg1"/>
                </a:solidFill>
                <a:effectLst/>
                <a:uLnTx/>
                <a:uFillTx/>
                <a:latin typeface="SwissReSans" pitchFamily="34" charset="0"/>
                <a:ea typeface="+mn-ea"/>
                <a:cs typeface="+mn-cs"/>
              </a:rPr>
              <a:t>, ideally </a:t>
            </a:r>
            <a:r>
              <a:rPr kumimoji="0" lang="en-GB" sz="1600" b="1" i="0" u="none" strike="noStrike" kern="1200" cap="none" spc="0" normalizeH="0" baseline="0" noProof="0" dirty="0">
                <a:ln>
                  <a:noFill/>
                </a:ln>
                <a:solidFill>
                  <a:schemeClr val="bg1"/>
                </a:solidFill>
                <a:effectLst/>
                <a:uLnTx/>
                <a:uFillTx/>
                <a:latin typeface="SwissReSans" pitchFamily="34" charset="0"/>
                <a:ea typeface="+mn-ea"/>
                <a:cs typeface="+mn-cs"/>
              </a:rPr>
              <a:t>the day updates are released</a:t>
            </a:r>
          </a:p>
        </p:txBody>
      </p:sp>
      <p:sp>
        <p:nvSpPr>
          <p:cNvPr id="22" name="Freeform 430"/>
          <p:cNvSpPr>
            <a:spLocks noChangeAspect="1" noEditPoints="1"/>
          </p:cNvSpPr>
          <p:nvPr/>
        </p:nvSpPr>
        <p:spPr bwMode="auto">
          <a:xfrm>
            <a:off x="6854228" y="1845997"/>
            <a:ext cx="576000" cy="576000"/>
          </a:xfrm>
          <a:custGeom>
            <a:avLst/>
            <a:gdLst>
              <a:gd name="T0" fmla="*/ 235 w 512"/>
              <a:gd name="T1" fmla="*/ 139 h 512"/>
              <a:gd name="T2" fmla="*/ 256 w 512"/>
              <a:gd name="T3" fmla="*/ 118 h 512"/>
              <a:gd name="T4" fmla="*/ 277 w 512"/>
              <a:gd name="T5" fmla="*/ 139 h 512"/>
              <a:gd name="T6" fmla="*/ 256 w 512"/>
              <a:gd name="T7" fmla="*/ 160 h 512"/>
              <a:gd name="T8" fmla="*/ 235 w 512"/>
              <a:gd name="T9" fmla="*/ 139 h 512"/>
              <a:gd name="T10" fmla="*/ 267 w 512"/>
              <a:gd name="T11" fmla="*/ 363 h 512"/>
              <a:gd name="T12" fmla="*/ 267 w 512"/>
              <a:gd name="T13" fmla="*/ 224 h 512"/>
              <a:gd name="T14" fmla="*/ 213 w 512"/>
              <a:gd name="T15" fmla="*/ 224 h 512"/>
              <a:gd name="T16" fmla="*/ 213 w 512"/>
              <a:gd name="T17" fmla="*/ 246 h 512"/>
              <a:gd name="T18" fmla="*/ 235 w 512"/>
              <a:gd name="T19" fmla="*/ 246 h 512"/>
              <a:gd name="T20" fmla="*/ 245 w 512"/>
              <a:gd name="T21" fmla="*/ 256 h 512"/>
              <a:gd name="T22" fmla="*/ 245 w 512"/>
              <a:gd name="T23" fmla="*/ 363 h 512"/>
              <a:gd name="T24" fmla="*/ 235 w 512"/>
              <a:gd name="T25" fmla="*/ 374 h 512"/>
              <a:gd name="T26" fmla="*/ 203 w 512"/>
              <a:gd name="T27" fmla="*/ 374 h 512"/>
              <a:gd name="T28" fmla="*/ 203 w 512"/>
              <a:gd name="T29" fmla="*/ 395 h 512"/>
              <a:gd name="T30" fmla="*/ 309 w 512"/>
              <a:gd name="T31" fmla="*/ 395 h 512"/>
              <a:gd name="T32" fmla="*/ 309 w 512"/>
              <a:gd name="T33" fmla="*/ 374 h 512"/>
              <a:gd name="T34" fmla="*/ 277 w 512"/>
              <a:gd name="T35" fmla="*/ 374 h 512"/>
              <a:gd name="T36" fmla="*/ 267 w 512"/>
              <a:gd name="T37" fmla="*/ 363 h 512"/>
              <a:gd name="T38" fmla="*/ 512 w 512"/>
              <a:gd name="T39" fmla="*/ 256 h 512"/>
              <a:gd name="T40" fmla="*/ 256 w 512"/>
              <a:gd name="T41" fmla="*/ 512 h 512"/>
              <a:gd name="T42" fmla="*/ 0 w 512"/>
              <a:gd name="T43" fmla="*/ 256 h 512"/>
              <a:gd name="T44" fmla="*/ 256 w 512"/>
              <a:gd name="T45" fmla="*/ 0 h 512"/>
              <a:gd name="T46" fmla="*/ 512 w 512"/>
              <a:gd name="T47" fmla="*/ 256 h 512"/>
              <a:gd name="T48" fmla="*/ 213 w 512"/>
              <a:gd name="T49" fmla="*/ 139 h 512"/>
              <a:gd name="T50" fmla="*/ 256 w 512"/>
              <a:gd name="T51" fmla="*/ 182 h 512"/>
              <a:gd name="T52" fmla="*/ 299 w 512"/>
              <a:gd name="T53" fmla="*/ 139 h 512"/>
              <a:gd name="T54" fmla="*/ 256 w 512"/>
              <a:gd name="T55" fmla="*/ 96 h 512"/>
              <a:gd name="T56" fmla="*/ 213 w 512"/>
              <a:gd name="T57" fmla="*/ 139 h 512"/>
              <a:gd name="T58" fmla="*/ 331 w 512"/>
              <a:gd name="T59" fmla="*/ 363 h 512"/>
              <a:gd name="T60" fmla="*/ 320 w 512"/>
              <a:gd name="T61" fmla="*/ 352 h 512"/>
              <a:gd name="T62" fmla="*/ 288 w 512"/>
              <a:gd name="T63" fmla="*/ 352 h 512"/>
              <a:gd name="T64" fmla="*/ 288 w 512"/>
              <a:gd name="T65" fmla="*/ 214 h 512"/>
              <a:gd name="T66" fmla="*/ 277 w 512"/>
              <a:gd name="T67" fmla="*/ 203 h 512"/>
              <a:gd name="T68" fmla="*/ 203 w 512"/>
              <a:gd name="T69" fmla="*/ 203 h 512"/>
              <a:gd name="T70" fmla="*/ 192 w 512"/>
              <a:gd name="T71" fmla="*/ 214 h 512"/>
              <a:gd name="T72" fmla="*/ 192 w 512"/>
              <a:gd name="T73" fmla="*/ 256 h 512"/>
              <a:gd name="T74" fmla="*/ 203 w 512"/>
              <a:gd name="T75" fmla="*/ 267 h 512"/>
              <a:gd name="T76" fmla="*/ 224 w 512"/>
              <a:gd name="T77" fmla="*/ 267 h 512"/>
              <a:gd name="T78" fmla="*/ 224 w 512"/>
              <a:gd name="T79" fmla="*/ 352 h 512"/>
              <a:gd name="T80" fmla="*/ 192 w 512"/>
              <a:gd name="T81" fmla="*/ 352 h 512"/>
              <a:gd name="T82" fmla="*/ 181 w 512"/>
              <a:gd name="T83" fmla="*/ 363 h 512"/>
              <a:gd name="T84" fmla="*/ 181 w 512"/>
              <a:gd name="T85" fmla="*/ 406 h 512"/>
              <a:gd name="T86" fmla="*/ 192 w 512"/>
              <a:gd name="T87" fmla="*/ 416 h 512"/>
              <a:gd name="T88" fmla="*/ 320 w 512"/>
              <a:gd name="T89" fmla="*/ 416 h 512"/>
              <a:gd name="T90" fmla="*/ 331 w 512"/>
              <a:gd name="T91" fmla="*/ 406 h 512"/>
              <a:gd name="T92" fmla="*/ 331 w 512"/>
              <a:gd name="T93" fmla="*/ 36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2" h="512">
                <a:moveTo>
                  <a:pt x="235" y="139"/>
                </a:moveTo>
                <a:cubicBezTo>
                  <a:pt x="235" y="127"/>
                  <a:pt x="244" y="118"/>
                  <a:pt x="256" y="118"/>
                </a:cubicBezTo>
                <a:cubicBezTo>
                  <a:pt x="268" y="118"/>
                  <a:pt x="277" y="127"/>
                  <a:pt x="277" y="139"/>
                </a:cubicBezTo>
                <a:cubicBezTo>
                  <a:pt x="277" y="151"/>
                  <a:pt x="268" y="160"/>
                  <a:pt x="256" y="160"/>
                </a:cubicBezTo>
                <a:cubicBezTo>
                  <a:pt x="244" y="160"/>
                  <a:pt x="235" y="151"/>
                  <a:pt x="235" y="139"/>
                </a:cubicBezTo>
                <a:close/>
                <a:moveTo>
                  <a:pt x="267" y="363"/>
                </a:moveTo>
                <a:cubicBezTo>
                  <a:pt x="267" y="224"/>
                  <a:pt x="267" y="224"/>
                  <a:pt x="267" y="224"/>
                </a:cubicBezTo>
                <a:cubicBezTo>
                  <a:pt x="213" y="224"/>
                  <a:pt x="213" y="224"/>
                  <a:pt x="213" y="224"/>
                </a:cubicBezTo>
                <a:cubicBezTo>
                  <a:pt x="213" y="246"/>
                  <a:pt x="213" y="246"/>
                  <a:pt x="213" y="246"/>
                </a:cubicBezTo>
                <a:cubicBezTo>
                  <a:pt x="235" y="246"/>
                  <a:pt x="235" y="246"/>
                  <a:pt x="235" y="246"/>
                </a:cubicBezTo>
                <a:cubicBezTo>
                  <a:pt x="241" y="246"/>
                  <a:pt x="245" y="250"/>
                  <a:pt x="245" y="256"/>
                </a:cubicBezTo>
                <a:cubicBezTo>
                  <a:pt x="245" y="363"/>
                  <a:pt x="245" y="363"/>
                  <a:pt x="245" y="363"/>
                </a:cubicBezTo>
                <a:cubicBezTo>
                  <a:pt x="245" y="369"/>
                  <a:pt x="241" y="374"/>
                  <a:pt x="235" y="374"/>
                </a:cubicBezTo>
                <a:cubicBezTo>
                  <a:pt x="203" y="374"/>
                  <a:pt x="203" y="374"/>
                  <a:pt x="203" y="374"/>
                </a:cubicBezTo>
                <a:cubicBezTo>
                  <a:pt x="203" y="395"/>
                  <a:pt x="203" y="395"/>
                  <a:pt x="203" y="395"/>
                </a:cubicBezTo>
                <a:cubicBezTo>
                  <a:pt x="309" y="395"/>
                  <a:pt x="309" y="395"/>
                  <a:pt x="309" y="395"/>
                </a:cubicBezTo>
                <a:cubicBezTo>
                  <a:pt x="309" y="374"/>
                  <a:pt x="309" y="374"/>
                  <a:pt x="309" y="374"/>
                </a:cubicBezTo>
                <a:cubicBezTo>
                  <a:pt x="277" y="374"/>
                  <a:pt x="277" y="374"/>
                  <a:pt x="277" y="374"/>
                </a:cubicBezTo>
                <a:cubicBezTo>
                  <a:pt x="271" y="374"/>
                  <a:pt x="267" y="369"/>
                  <a:pt x="267" y="363"/>
                </a:cubicBezTo>
                <a:close/>
                <a:moveTo>
                  <a:pt x="512" y="256"/>
                </a:moveTo>
                <a:cubicBezTo>
                  <a:pt x="512" y="398"/>
                  <a:pt x="397" y="512"/>
                  <a:pt x="256" y="512"/>
                </a:cubicBezTo>
                <a:cubicBezTo>
                  <a:pt x="115" y="512"/>
                  <a:pt x="0" y="398"/>
                  <a:pt x="0" y="256"/>
                </a:cubicBezTo>
                <a:cubicBezTo>
                  <a:pt x="0" y="115"/>
                  <a:pt x="115" y="0"/>
                  <a:pt x="256" y="0"/>
                </a:cubicBezTo>
                <a:cubicBezTo>
                  <a:pt x="397" y="0"/>
                  <a:pt x="512" y="115"/>
                  <a:pt x="512" y="256"/>
                </a:cubicBezTo>
                <a:close/>
                <a:moveTo>
                  <a:pt x="213" y="139"/>
                </a:moveTo>
                <a:cubicBezTo>
                  <a:pt x="213" y="163"/>
                  <a:pt x="232" y="182"/>
                  <a:pt x="256" y="182"/>
                </a:cubicBezTo>
                <a:cubicBezTo>
                  <a:pt x="280" y="182"/>
                  <a:pt x="299" y="163"/>
                  <a:pt x="299" y="139"/>
                </a:cubicBezTo>
                <a:cubicBezTo>
                  <a:pt x="299" y="115"/>
                  <a:pt x="280" y="96"/>
                  <a:pt x="256" y="96"/>
                </a:cubicBezTo>
                <a:cubicBezTo>
                  <a:pt x="232" y="96"/>
                  <a:pt x="213" y="115"/>
                  <a:pt x="213" y="139"/>
                </a:cubicBezTo>
                <a:close/>
                <a:moveTo>
                  <a:pt x="331" y="363"/>
                </a:moveTo>
                <a:cubicBezTo>
                  <a:pt x="331" y="357"/>
                  <a:pt x="326" y="352"/>
                  <a:pt x="320" y="352"/>
                </a:cubicBezTo>
                <a:cubicBezTo>
                  <a:pt x="288" y="352"/>
                  <a:pt x="288" y="352"/>
                  <a:pt x="288" y="352"/>
                </a:cubicBezTo>
                <a:cubicBezTo>
                  <a:pt x="288" y="214"/>
                  <a:pt x="288" y="214"/>
                  <a:pt x="288" y="214"/>
                </a:cubicBezTo>
                <a:cubicBezTo>
                  <a:pt x="288" y="208"/>
                  <a:pt x="283" y="203"/>
                  <a:pt x="277" y="203"/>
                </a:cubicBezTo>
                <a:cubicBezTo>
                  <a:pt x="203" y="203"/>
                  <a:pt x="203" y="203"/>
                  <a:pt x="203" y="203"/>
                </a:cubicBezTo>
                <a:cubicBezTo>
                  <a:pt x="197" y="203"/>
                  <a:pt x="192" y="208"/>
                  <a:pt x="192" y="214"/>
                </a:cubicBezTo>
                <a:cubicBezTo>
                  <a:pt x="192" y="256"/>
                  <a:pt x="192" y="256"/>
                  <a:pt x="192" y="256"/>
                </a:cubicBezTo>
                <a:cubicBezTo>
                  <a:pt x="192" y="262"/>
                  <a:pt x="197" y="267"/>
                  <a:pt x="203" y="267"/>
                </a:cubicBezTo>
                <a:cubicBezTo>
                  <a:pt x="224" y="267"/>
                  <a:pt x="224" y="267"/>
                  <a:pt x="224" y="267"/>
                </a:cubicBezTo>
                <a:cubicBezTo>
                  <a:pt x="224" y="352"/>
                  <a:pt x="224" y="352"/>
                  <a:pt x="224" y="352"/>
                </a:cubicBezTo>
                <a:cubicBezTo>
                  <a:pt x="192" y="352"/>
                  <a:pt x="192" y="352"/>
                  <a:pt x="192" y="352"/>
                </a:cubicBezTo>
                <a:cubicBezTo>
                  <a:pt x="186" y="352"/>
                  <a:pt x="181" y="357"/>
                  <a:pt x="181" y="363"/>
                </a:cubicBezTo>
                <a:cubicBezTo>
                  <a:pt x="181" y="406"/>
                  <a:pt x="181" y="406"/>
                  <a:pt x="181" y="406"/>
                </a:cubicBezTo>
                <a:cubicBezTo>
                  <a:pt x="181" y="412"/>
                  <a:pt x="186" y="416"/>
                  <a:pt x="192" y="416"/>
                </a:cubicBezTo>
                <a:cubicBezTo>
                  <a:pt x="320" y="416"/>
                  <a:pt x="320" y="416"/>
                  <a:pt x="320" y="416"/>
                </a:cubicBezTo>
                <a:cubicBezTo>
                  <a:pt x="326" y="416"/>
                  <a:pt x="331" y="412"/>
                  <a:pt x="331" y="406"/>
                </a:cubicBezTo>
                <a:lnTo>
                  <a:pt x="331" y="36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bg1"/>
              </a:solidFill>
              <a:effectLst/>
              <a:uLnTx/>
              <a:uFillTx/>
              <a:latin typeface="SwissReSans"/>
              <a:ea typeface="+mn-ea"/>
              <a:cs typeface="+mn-cs"/>
            </a:endParaRPr>
          </a:p>
        </p:txBody>
      </p:sp>
      <p:sp>
        <p:nvSpPr>
          <p:cNvPr id="23" name="Rectangle 22"/>
          <p:cNvSpPr/>
          <p:nvPr/>
        </p:nvSpPr>
        <p:spPr>
          <a:xfrm>
            <a:off x="1437325" y="5092914"/>
            <a:ext cx="4204033" cy="64807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bg1"/>
                </a:solidFill>
                <a:effectLst/>
                <a:uLnTx/>
                <a:uFillTx/>
                <a:latin typeface="SwissReSans" pitchFamily="34" charset="0"/>
                <a:ea typeface="+mn-ea"/>
                <a:cs typeface="+mn-cs"/>
              </a:rPr>
              <a:t>Be </a:t>
            </a:r>
            <a:r>
              <a:rPr kumimoji="0" lang="en-GB" sz="1600" b="1" i="0" u="none" strike="noStrike" kern="1200" cap="none" spc="0" normalizeH="0" baseline="0" noProof="0" dirty="0">
                <a:ln>
                  <a:noFill/>
                </a:ln>
                <a:solidFill>
                  <a:schemeClr val="bg1"/>
                </a:solidFill>
                <a:effectLst/>
                <a:uLnTx/>
                <a:uFillTx/>
                <a:latin typeface="SwissReSans" pitchFamily="34" charset="0"/>
                <a:ea typeface="+mn-ea"/>
                <a:cs typeface="+mn-cs"/>
              </a:rPr>
              <a:t>careful whom you share data with</a:t>
            </a:r>
            <a:r>
              <a:rPr kumimoji="0" lang="en-GB" sz="1600" b="0" i="0" u="none" strike="noStrike" kern="1200" cap="none" spc="0" normalizeH="0" baseline="0" noProof="0" dirty="0">
                <a:ln>
                  <a:noFill/>
                </a:ln>
                <a:solidFill>
                  <a:schemeClr val="bg1"/>
                </a:solidFill>
                <a:effectLst/>
                <a:uLnTx/>
                <a:uFillTx/>
                <a:latin typeface="SwissReSans" pitchFamily="34" charset="0"/>
                <a:ea typeface="+mn-ea"/>
                <a:cs typeface="+mn-cs"/>
              </a:rPr>
              <a:t> – </a:t>
            </a:r>
            <a:r>
              <a:rPr kumimoji="0" lang="en-GB" sz="1600" b="1" i="0" u="none" strike="noStrike" kern="1200" cap="none" spc="0" normalizeH="0" baseline="0" noProof="0" dirty="0">
                <a:ln>
                  <a:noFill/>
                </a:ln>
                <a:solidFill>
                  <a:schemeClr val="bg1"/>
                </a:solidFill>
                <a:effectLst/>
                <a:uLnTx/>
                <a:uFillTx/>
                <a:latin typeface="SwissReSans" pitchFamily="34" charset="0"/>
                <a:ea typeface="+mn-ea"/>
                <a:cs typeface="+mn-cs"/>
              </a:rPr>
              <a:t>are they authorized </a:t>
            </a:r>
            <a:r>
              <a:rPr kumimoji="0" lang="en-GB" sz="1600" b="0" i="0" u="none" strike="noStrike" kern="1200" cap="none" spc="0" normalizeH="0" baseline="0" noProof="0" dirty="0">
                <a:ln>
                  <a:noFill/>
                </a:ln>
                <a:solidFill>
                  <a:schemeClr val="bg1"/>
                </a:solidFill>
                <a:effectLst/>
                <a:uLnTx/>
                <a:uFillTx/>
                <a:latin typeface="SwissReSans" pitchFamily="34" charset="0"/>
                <a:ea typeface="+mn-ea"/>
                <a:cs typeface="+mn-cs"/>
              </a:rPr>
              <a:t>and do they have a </a:t>
            </a:r>
            <a:r>
              <a:rPr kumimoji="0" lang="en-GB" sz="1600" b="1" i="0" u="none" strike="noStrike" kern="1200" cap="none" spc="0" normalizeH="0" baseline="0" noProof="0" dirty="0">
                <a:ln>
                  <a:noFill/>
                </a:ln>
                <a:solidFill>
                  <a:schemeClr val="bg2"/>
                </a:solidFill>
                <a:effectLst/>
                <a:uLnTx/>
                <a:uFillTx/>
                <a:latin typeface="SwissReSans" pitchFamily="34" charset="0"/>
                <a:ea typeface="+mn-ea"/>
                <a:cs typeface="+mn-cs"/>
              </a:rPr>
              <a:t>need to know</a:t>
            </a:r>
            <a:r>
              <a:rPr kumimoji="0" lang="en-GB" sz="1600" b="0" i="0" u="none" strike="noStrike" kern="1200" cap="none" spc="0" normalizeH="0" baseline="0" noProof="0" dirty="0">
                <a:ln>
                  <a:noFill/>
                </a:ln>
                <a:solidFill>
                  <a:schemeClr val="bg1"/>
                </a:solidFill>
                <a:effectLst/>
                <a:uLnTx/>
                <a:uFillTx/>
                <a:latin typeface="SwissReSans" pitchFamily="34" charset="0"/>
                <a:ea typeface="+mn-ea"/>
                <a:cs typeface="+mn-cs"/>
              </a:rPr>
              <a:t>? Ensure you handle the information </a:t>
            </a:r>
            <a:r>
              <a:rPr kumimoji="0" lang="en-GB" sz="1600" b="1" i="0" u="none" strike="noStrike" kern="1200" cap="none" spc="0" normalizeH="0" baseline="0" noProof="0" dirty="0">
                <a:ln>
                  <a:noFill/>
                </a:ln>
                <a:solidFill>
                  <a:schemeClr val="bg1"/>
                </a:solidFill>
                <a:effectLst/>
                <a:uLnTx/>
                <a:uFillTx/>
                <a:latin typeface="SwissReSans" pitchFamily="34" charset="0"/>
                <a:ea typeface="+mn-ea"/>
                <a:cs typeface="+mn-cs"/>
              </a:rPr>
              <a:t>appropriately to its classification</a:t>
            </a:r>
            <a:endParaRPr kumimoji="0" lang="en-GB" sz="1600" b="0" i="0" u="none" strike="noStrike" kern="1200" cap="none" spc="0" normalizeH="0" baseline="0" noProof="0" dirty="0">
              <a:ln>
                <a:noFill/>
              </a:ln>
              <a:solidFill>
                <a:schemeClr val="bg1"/>
              </a:solidFill>
              <a:effectLst/>
              <a:uLnTx/>
              <a:uFillTx/>
              <a:latin typeface="SwissReSans" pitchFamily="34" charset="0"/>
              <a:ea typeface="+mn-ea"/>
              <a:cs typeface="+mn-cs"/>
            </a:endParaRPr>
          </a:p>
        </p:txBody>
      </p:sp>
      <p:sp>
        <p:nvSpPr>
          <p:cNvPr id="24" name="Freeform 1011"/>
          <p:cNvSpPr>
            <a:spLocks noChangeAspect="1" noEditPoints="1"/>
          </p:cNvSpPr>
          <p:nvPr/>
        </p:nvSpPr>
        <p:spPr bwMode="auto">
          <a:xfrm>
            <a:off x="695325" y="5005378"/>
            <a:ext cx="576000" cy="576000"/>
          </a:xfrm>
          <a:custGeom>
            <a:avLst/>
            <a:gdLst>
              <a:gd name="T0" fmla="*/ 211 w 512"/>
              <a:gd name="T1" fmla="*/ 285 h 512"/>
              <a:gd name="T2" fmla="*/ 185 w 512"/>
              <a:gd name="T3" fmla="*/ 311 h 512"/>
              <a:gd name="T4" fmla="*/ 121 w 512"/>
              <a:gd name="T5" fmla="*/ 256 h 512"/>
              <a:gd name="T6" fmla="*/ 257 w 512"/>
              <a:gd name="T7" fmla="*/ 181 h 512"/>
              <a:gd name="T8" fmla="*/ 306 w 512"/>
              <a:gd name="T9" fmla="*/ 190 h 512"/>
              <a:gd name="T10" fmla="*/ 285 w 512"/>
              <a:gd name="T11" fmla="*/ 211 h 512"/>
              <a:gd name="T12" fmla="*/ 256 w 512"/>
              <a:gd name="T13" fmla="*/ 202 h 512"/>
              <a:gd name="T14" fmla="*/ 202 w 512"/>
              <a:gd name="T15" fmla="*/ 256 h 512"/>
              <a:gd name="T16" fmla="*/ 211 w 512"/>
              <a:gd name="T17" fmla="*/ 285 h 512"/>
              <a:gd name="T18" fmla="*/ 224 w 512"/>
              <a:gd name="T19" fmla="*/ 256 h 512"/>
              <a:gd name="T20" fmla="*/ 227 w 512"/>
              <a:gd name="T21" fmla="*/ 269 h 512"/>
              <a:gd name="T22" fmla="*/ 269 w 512"/>
              <a:gd name="T23" fmla="*/ 227 h 512"/>
              <a:gd name="T24" fmla="*/ 256 w 512"/>
              <a:gd name="T25" fmla="*/ 224 h 512"/>
              <a:gd name="T26" fmla="*/ 224 w 512"/>
              <a:gd name="T27" fmla="*/ 256 h 512"/>
              <a:gd name="T28" fmla="*/ 288 w 512"/>
              <a:gd name="T29" fmla="*/ 256 h 512"/>
              <a:gd name="T30" fmla="*/ 284 w 512"/>
              <a:gd name="T31" fmla="*/ 242 h 512"/>
              <a:gd name="T32" fmla="*/ 242 w 512"/>
              <a:gd name="T33" fmla="*/ 284 h 512"/>
              <a:gd name="T34" fmla="*/ 256 w 512"/>
              <a:gd name="T35" fmla="*/ 288 h 512"/>
              <a:gd name="T36" fmla="*/ 288 w 512"/>
              <a:gd name="T37" fmla="*/ 256 h 512"/>
              <a:gd name="T38" fmla="*/ 327 w 512"/>
              <a:gd name="T39" fmla="*/ 199 h 512"/>
              <a:gd name="T40" fmla="*/ 300 w 512"/>
              <a:gd name="T41" fmla="*/ 226 h 512"/>
              <a:gd name="T42" fmla="*/ 309 w 512"/>
              <a:gd name="T43" fmla="*/ 256 h 512"/>
              <a:gd name="T44" fmla="*/ 256 w 512"/>
              <a:gd name="T45" fmla="*/ 309 h 512"/>
              <a:gd name="T46" fmla="*/ 226 w 512"/>
              <a:gd name="T47" fmla="*/ 300 h 512"/>
              <a:gd name="T48" fmla="*/ 206 w 512"/>
              <a:gd name="T49" fmla="*/ 321 h 512"/>
              <a:gd name="T50" fmla="*/ 257 w 512"/>
              <a:gd name="T51" fmla="*/ 330 h 512"/>
              <a:gd name="T52" fmla="*/ 392 w 512"/>
              <a:gd name="T53" fmla="*/ 256 h 512"/>
              <a:gd name="T54" fmla="*/ 327 w 512"/>
              <a:gd name="T55" fmla="*/ 199 h 512"/>
              <a:gd name="T56" fmla="*/ 512 w 512"/>
              <a:gd name="T57" fmla="*/ 256 h 512"/>
              <a:gd name="T58" fmla="*/ 256 w 512"/>
              <a:gd name="T59" fmla="*/ 512 h 512"/>
              <a:gd name="T60" fmla="*/ 0 w 512"/>
              <a:gd name="T61" fmla="*/ 256 h 512"/>
              <a:gd name="T62" fmla="*/ 256 w 512"/>
              <a:gd name="T63" fmla="*/ 0 h 512"/>
              <a:gd name="T64" fmla="*/ 512 w 512"/>
              <a:gd name="T65" fmla="*/ 256 h 512"/>
              <a:gd name="T66" fmla="*/ 415 w 512"/>
              <a:gd name="T67" fmla="*/ 255 h 512"/>
              <a:gd name="T68" fmla="*/ 414 w 512"/>
              <a:gd name="T69" fmla="*/ 250 h 512"/>
              <a:gd name="T70" fmla="*/ 343 w 512"/>
              <a:gd name="T71" fmla="*/ 184 h 512"/>
              <a:gd name="T72" fmla="*/ 381 w 512"/>
              <a:gd name="T73" fmla="*/ 146 h 512"/>
              <a:gd name="T74" fmla="*/ 381 w 512"/>
              <a:gd name="T75" fmla="*/ 131 h 512"/>
              <a:gd name="T76" fmla="*/ 365 w 512"/>
              <a:gd name="T77" fmla="*/ 131 h 512"/>
              <a:gd name="T78" fmla="*/ 323 w 512"/>
              <a:gd name="T79" fmla="*/ 174 h 512"/>
              <a:gd name="T80" fmla="*/ 257 w 512"/>
              <a:gd name="T81" fmla="*/ 160 h 512"/>
              <a:gd name="T82" fmla="*/ 99 w 512"/>
              <a:gd name="T83" fmla="*/ 249 h 512"/>
              <a:gd name="T84" fmla="*/ 98 w 512"/>
              <a:gd name="T85" fmla="*/ 256 h 512"/>
              <a:gd name="T86" fmla="*/ 99 w 512"/>
              <a:gd name="T87" fmla="*/ 261 h 512"/>
              <a:gd name="T88" fmla="*/ 169 w 512"/>
              <a:gd name="T89" fmla="*/ 327 h 512"/>
              <a:gd name="T90" fmla="*/ 131 w 512"/>
              <a:gd name="T91" fmla="*/ 365 h 512"/>
              <a:gd name="T92" fmla="*/ 131 w 512"/>
              <a:gd name="T93" fmla="*/ 381 h 512"/>
              <a:gd name="T94" fmla="*/ 138 w 512"/>
              <a:gd name="T95" fmla="*/ 384 h 512"/>
              <a:gd name="T96" fmla="*/ 146 w 512"/>
              <a:gd name="T97" fmla="*/ 381 h 512"/>
              <a:gd name="T98" fmla="*/ 189 w 512"/>
              <a:gd name="T99" fmla="*/ 337 h 512"/>
              <a:gd name="T100" fmla="*/ 257 w 512"/>
              <a:gd name="T101" fmla="*/ 352 h 512"/>
              <a:gd name="T102" fmla="*/ 414 w 512"/>
              <a:gd name="T103" fmla="*/ 262 h 512"/>
              <a:gd name="T104" fmla="*/ 415 w 512"/>
              <a:gd name="T105" fmla="*/ 25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12" h="512">
                <a:moveTo>
                  <a:pt x="211" y="285"/>
                </a:moveTo>
                <a:cubicBezTo>
                  <a:pt x="185" y="311"/>
                  <a:pt x="185" y="311"/>
                  <a:pt x="185" y="311"/>
                </a:cubicBezTo>
                <a:cubicBezTo>
                  <a:pt x="156" y="296"/>
                  <a:pt x="134" y="273"/>
                  <a:pt x="121" y="256"/>
                </a:cubicBezTo>
                <a:cubicBezTo>
                  <a:pt x="148" y="218"/>
                  <a:pt x="197" y="181"/>
                  <a:pt x="257" y="181"/>
                </a:cubicBezTo>
                <a:cubicBezTo>
                  <a:pt x="274" y="181"/>
                  <a:pt x="291" y="184"/>
                  <a:pt x="306" y="190"/>
                </a:cubicBezTo>
                <a:cubicBezTo>
                  <a:pt x="285" y="211"/>
                  <a:pt x="285" y="211"/>
                  <a:pt x="285" y="211"/>
                </a:cubicBezTo>
                <a:cubicBezTo>
                  <a:pt x="277" y="206"/>
                  <a:pt x="267" y="202"/>
                  <a:pt x="256" y="202"/>
                </a:cubicBezTo>
                <a:cubicBezTo>
                  <a:pt x="226" y="202"/>
                  <a:pt x="202" y="226"/>
                  <a:pt x="202" y="256"/>
                </a:cubicBezTo>
                <a:cubicBezTo>
                  <a:pt x="202" y="267"/>
                  <a:pt x="206" y="277"/>
                  <a:pt x="211" y="285"/>
                </a:cubicBezTo>
                <a:close/>
                <a:moveTo>
                  <a:pt x="224" y="256"/>
                </a:moveTo>
                <a:cubicBezTo>
                  <a:pt x="224" y="261"/>
                  <a:pt x="225" y="265"/>
                  <a:pt x="227" y="269"/>
                </a:cubicBezTo>
                <a:cubicBezTo>
                  <a:pt x="269" y="227"/>
                  <a:pt x="269" y="227"/>
                  <a:pt x="269" y="227"/>
                </a:cubicBezTo>
                <a:cubicBezTo>
                  <a:pt x="265" y="225"/>
                  <a:pt x="261" y="224"/>
                  <a:pt x="256" y="224"/>
                </a:cubicBezTo>
                <a:cubicBezTo>
                  <a:pt x="238" y="224"/>
                  <a:pt x="224" y="238"/>
                  <a:pt x="224" y="256"/>
                </a:cubicBezTo>
                <a:close/>
                <a:moveTo>
                  <a:pt x="288" y="256"/>
                </a:moveTo>
                <a:cubicBezTo>
                  <a:pt x="288" y="251"/>
                  <a:pt x="286" y="246"/>
                  <a:pt x="284" y="242"/>
                </a:cubicBezTo>
                <a:cubicBezTo>
                  <a:pt x="242" y="284"/>
                  <a:pt x="242" y="284"/>
                  <a:pt x="242" y="284"/>
                </a:cubicBezTo>
                <a:cubicBezTo>
                  <a:pt x="246" y="286"/>
                  <a:pt x="251" y="288"/>
                  <a:pt x="256" y="288"/>
                </a:cubicBezTo>
                <a:cubicBezTo>
                  <a:pt x="273" y="288"/>
                  <a:pt x="288" y="273"/>
                  <a:pt x="288" y="256"/>
                </a:cubicBezTo>
                <a:close/>
                <a:moveTo>
                  <a:pt x="327" y="199"/>
                </a:moveTo>
                <a:cubicBezTo>
                  <a:pt x="300" y="226"/>
                  <a:pt x="300" y="226"/>
                  <a:pt x="300" y="226"/>
                </a:cubicBezTo>
                <a:cubicBezTo>
                  <a:pt x="306" y="235"/>
                  <a:pt x="309" y="245"/>
                  <a:pt x="309" y="256"/>
                </a:cubicBezTo>
                <a:cubicBezTo>
                  <a:pt x="309" y="285"/>
                  <a:pt x="285" y="309"/>
                  <a:pt x="256" y="309"/>
                </a:cubicBezTo>
                <a:cubicBezTo>
                  <a:pt x="245" y="309"/>
                  <a:pt x="235" y="306"/>
                  <a:pt x="226" y="300"/>
                </a:cubicBezTo>
                <a:cubicBezTo>
                  <a:pt x="206" y="321"/>
                  <a:pt x="206" y="321"/>
                  <a:pt x="206" y="321"/>
                </a:cubicBezTo>
                <a:cubicBezTo>
                  <a:pt x="221" y="327"/>
                  <a:pt x="238" y="330"/>
                  <a:pt x="257" y="330"/>
                </a:cubicBezTo>
                <a:cubicBezTo>
                  <a:pt x="316" y="330"/>
                  <a:pt x="365" y="293"/>
                  <a:pt x="392" y="256"/>
                </a:cubicBezTo>
                <a:cubicBezTo>
                  <a:pt x="379" y="238"/>
                  <a:pt x="357" y="215"/>
                  <a:pt x="327" y="199"/>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5" y="255"/>
                </a:moveTo>
                <a:cubicBezTo>
                  <a:pt x="415" y="254"/>
                  <a:pt x="415" y="252"/>
                  <a:pt x="414" y="250"/>
                </a:cubicBezTo>
                <a:cubicBezTo>
                  <a:pt x="401" y="230"/>
                  <a:pt x="376" y="203"/>
                  <a:pt x="343" y="184"/>
                </a:cubicBezTo>
                <a:cubicBezTo>
                  <a:pt x="381" y="146"/>
                  <a:pt x="381" y="146"/>
                  <a:pt x="381" y="146"/>
                </a:cubicBezTo>
                <a:cubicBezTo>
                  <a:pt x="385" y="142"/>
                  <a:pt x="385" y="135"/>
                  <a:pt x="381" y="131"/>
                </a:cubicBezTo>
                <a:cubicBezTo>
                  <a:pt x="376" y="127"/>
                  <a:pt x="370" y="127"/>
                  <a:pt x="365" y="131"/>
                </a:cubicBezTo>
                <a:cubicBezTo>
                  <a:pt x="323" y="174"/>
                  <a:pt x="323" y="174"/>
                  <a:pt x="323" y="174"/>
                </a:cubicBezTo>
                <a:cubicBezTo>
                  <a:pt x="303" y="165"/>
                  <a:pt x="281" y="160"/>
                  <a:pt x="257" y="160"/>
                </a:cubicBezTo>
                <a:cubicBezTo>
                  <a:pt x="186" y="160"/>
                  <a:pt x="129" y="206"/>
                  <a:pt x="99" y="249"/>
                </a:cubicBezTo>
                <a:cubicBezTo>
                  <a:pt x="98" y="251"/>
                  <a:pt x="98" y="254"/>
                  <a:pt x="98" y="256"/>
                </a:cubicBezTo>
                <a:cubicBezTo>
                  <a:pt x="98" y="258"/>
                  <a:pt x="98" y="260"/>
                  <a:pt x="99" y="261"/>
                </a:cubicBezTo>
                <a:cubicBezTo>
                  <a:pt x="112" y="281"/>
                  <a:pt x="136" y="308"/>
                  <a:pt x="169" y="327"/>
                </a:cubicBezTo>
                <a:cubicBezTo>
                  <a:pt x="131" y="365"/>
                  <a:pt x="131" y="365"/>
                  <a:pt x="131" y="365"/>
                </a:cubicBezTo>
                <a:cubicBezTo>
                  <a:pt x="127" y="370"/>
                  <a:pt x="127" y="376"/>
                  <a:pt x="131" y="381"/>
                </a:cubicBezTo>
                <a:cubicBezTo>
                  <a:pt x="133" y="383"/>
                  <a:pt x="136" y="384"/>
                  <a:pt x="138" y="384"/>
                </a:cubicBezTo>
                <a:cubicBezTo>
                  <a:pt x="141" y="384"/>
                  <a:pt x="144" y="383"/>
                  <a:pt x="146" y="381"/>
                </a:cubicBezTo>
                <a:cubicBezTo>
                  <a:pt x="189" y="337"/>
                  <a:pt x="189" y="337"/>
                  <a:pt x="189" y="337"/>
                </a:cubicBezTo>
                <a:cubicBezTo>
                  <a:pt x="209" y="346"/>
                  <a:pt x="232" y="352"/>
                  <a:pt x="257" y="352"/>
                </a:cubicBezTo>
                <a:cubicBezTo>
                  <a:pt x="327" y="352"/>
                  <a:pt x="384" y="305"/>
                  <a:pt x="414" y="262"/>
                </a:cubicBezTo>
                <a:cubicBezTo>
                  <a:pt x="415" y="260"/>
                  <a:pt x="416" y="258"/>
                  <a:pt x="415" y="25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bg1"/>
              </a:solidFill>
              <a:effectLst/>
              <a:uLnTx/>
              <a:uFillTx/>
              <a:latin typeface="SwissReSans"/>
              <a:ea typeface="+mn-ea"/>
              <a:cs typeface="+mn-cs"/>
            </a:endParaRPr>
          </a:p>
        </p:txBody>
      </p:sp>
      <p:sp>
        <p:nvSpPr>
          <p:cNvPr id="25" name="Rectangle 24"/>
          <p:cNvSpPr/>
          <p:nvPr/>
        </p:nvSpPr>
        <p:spPr>
          <a:xfrm>
            <a:off x="7595040" y="5248846"/>
            <a:ext cx="4203543" cy="45638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tab pos="457200" algn="l"/>
                <a:tab pos="3749675" algn="l"/>
              </a:tabLst>
              <a:defRPr/>
            </a:pPr>
            <a:r>
              <a:rPr kumimoji="0" lang="en-GB" sz="1600" b="1" i="0" u="none" strike="noStrike" kern="1200" cap="none" spc="0" normalizeH="0" baseline="0" noProof="0" dirty="0">
                <a:ln>
                  <a:noFill/>
                </a:ln>
                <a:solidFill>
                  <a:schemeClr val="bg2"/>
                </a:solidFill>
                <a:effectLst/>
                <a:uLnTx/>
                <a:uFillTx/>
                <a:latin typeface="SwissReSans" pitchFamily="34" charset="0"/>
                <a:ea typeface="+mn-ea"/>
                <a:cs typeface="+mn-cs"/>
              </a:rPr>
              <a:t>Be careful about using your e-mail</a:t>
            </a:r>
            <a:r>
              <a:rPr kumimoji="0" lang="en-GB" sz="1600" b="1" i="0" u="none" strike="noStrike" kern="1200" cap="none" spc="0" normalizeH="0" baseline="0" noProof="0" dirty="0">
                <a:ln>
                  <a:noFill/>
                </a:ln>
                <a:solidFill>
                  <a:schemeClr val="bg1"/>
                </a:solidFill>
                <a:effectLst/>
                <a:uLnTx/>
                <a:uFillTx/>
                <a:latin typeface="SwissReSans" pitchFamily="34" charset="0"/>
                <a:ea typeface="+mn-ea"/>
                <a:cs typeface="+mn-cs"/>
              </a:rPr>
              <a:t>, ID or password </a:t>
            </a:r>
            <a:r>
              <a:rPr kumimoji="0" lang="en-GB" sz="1600" b="0" i="0" u="none" strike="noStrike" kern="1200" cap="none" spc="0" normalizeH="0" baseline="0" noProof="0" dirty="0">
                <a:ln>
                  <a:noFill/>
                </a:ln>
                <a:solidFill>
                  <a:schemeClr val="bg1"/>
                </a:solidFill>
                <a:effectLst/>
                <a:uLnTx/>
                <a:uFillTx/>
                <a:latin typeface="SwissReSans" pitchFamily="34" charset="0"/>
                <a:ea typeface="+mn-ea"/>
                <a:cs typeface="+mn-cs"/>
              </a:rPr>
              <a:t>on any </a:t>
            </a:r>
            <a:r>
              <a:rPr kumimoji="0" lang="en-GB" sz="1600" b="1" i="0" u="none" strike="noStrike" kern="1200" cap="none" spc="0" normalizeH="0" baseline="0" noProof="0" dirty="0">
                <a:ln>
                  <a:noFill/>
                </a:ln>
                <a:solidFill>
                  <a:schemeClr val="bg2"/>
                </a:solidFill>
                <a:effectLst/>
                <a:uLnTx/>
                <a:uFillTx/>
                <a:latin typeface="SwissReSans" pitchFamily="34" charset="0"/>
                <a:ea typeface="+mn-ea"/>
                <a:cs typeface="+mn-cs"/>
              </a:rPr>
              <a:t>third party websit</a:t>
            </a:r>
            <a:r>
              <a:rPr lang="en-GB" sz="1600" b="1" dirty="0">
                <a:solidFill>
                  <a:schemeClr val="bg2"/>
                </a:solidFill>
                <a:latin typeface="SwissReSans" pitchFamily="34" charset="0"/>
              </a:rPr>
              <a:t>e</a:t>
            </a:r>
            <a:r>
              <a:rPr kumimoji="0" lang="en-GB" sz="1600" b="1" i="0" u="none" strike="noStrike" kern="1200" cap="none" spc="0" normalizeH="0" baseline="0" noProof="0" dirty="0">
                <a:ln>
                  <a:noFill/>
                </a:ln>
                <a:solidFill>
                  <a:schemeClr val="bg1"/>
                </a:solidFill>
                <a:effectLst/>
                <a:uLnTx/>
                <a:uFillTx/>
                <a:latin typeface="SwissReSans" pitchFamily="34" charset="0"/>
                <a:ea typeface="+mn-ea"/>
                <a:cs typeface="+mn-cs"/>
              </a:rPr>
              <a:t> </a:t>
            </a:r>
            <a:r>
              <a:rPr kumimoji="0" lang="en-GB" sz="1600" b="0" i="0" u="none" strike="noStrike" kern="1200" cap="none" spc="0" normalizeH="0" baseline="0" noProof="0" dirty="0">
                <a:ln>
                  <a:noFill/>
                </a:ln>
                <a:solidFill>
                  <a:schemeClr val="bg1"/>
                </a:solidFill>
                <a:effectLst/>
                <a:uLnTx/>
                <a:uFillTx/>
                <a:latin typeface="SwissReSans" pitchFamily="34" charset="0"/>
                <a:ea typeface="+mn-ea"/>
                <a:cs typeface="+mn-cs"/>
              </a:rPr>
              <a:t>on the internet</a:t>
            </a:r>
          </a:p>
        </p:txBody>
      </p:sp>
      <p:sp>
        <p:nvSpPr>
          <p:cNvPr id="26" name="Freeform 430"/>
          <p:cNvSpPr>
            <a:spLocks noChangeAspect="1" noEditPoints="1"/>
          </p:cNvSpPr>
          <p:nvPr/>
        </p:nvSpPr>
        <p:spPr bwMode="auto">
          <a:xfrm>
            <a:off x="6854228" y="5075413"/>
            <a:ext cx="576000" cy="576000"/>
          </a:xfrm>
          <a:custGeom>
            <a:avLst/>
            <a:gdLst>
              <a:gd name="T0" fmla="*/ 235 w 512"/>
              <a:gd name="T1" fmla="*/ 139 h 512"/>
              <a:gd name="T2" fmla="*/ 256 w 512"/>
              <a:gd name="T3" fmla="*/ 118 h 512"/>
              <a:gd name="T4" fmla="*/ 277 w 512"/>
              <a:gd name="T5" fmla="*/ 139 h 512"/>
              <a:gd name="T6" fmla="*/ 256 w 512"/>
              <a:gd name="T7" fmla="*/ 160 h 512"/>
              <a:gd name="T8" fmla="*/ 235 w 512"/>
              <a:gd name="T9" fmla="*/ 139 h 512"/>
              <a:gd name="T10" fmla="*/ 267 w 512"/>
              <a:gd name="T11" fmla="*/ 363 h 512"/>
              <a:gd name="T12" fmla="*/ 267 w 512"/>
              <a:gd name="T13" fmla="*/ 224 h 512"/>
              <a:gd name="T14" fmla="*/ 213 w 512"/>
              <a:gd name="T15" fmla="*/ 224 h 512"/>
              <a:gd name="T16" fmla="*/ 213 w 512"/>
              <a:gd name="T17" fmla="*/ 246 h 512"/>
              <a:gd name="T18" fmla="*/ 235 w 512"/>
              <a:gd name="T19" fmla="*/ 246 h 512"/>
              <a:gd name="T20" fmla="*/ 245 w 512"/>
              <a:gd name="T21" fmla="*/ 256 h 512"/>
              <a:gd name="T22" fmla="*/ 245 w 512"/>
              <a:gd name="T23" fmla="*/ 363 h 512"/>
              <a:gd name="T24" fmla="*/ 235 w 512"/>
              <a:gd name="T25" fmla="*/ 374 h 512"/>
              <a:gd name="T26" fmla="*/ 203 w 512"/>
              <a:gd name="T27" fmla="*/ 374 h 512"/>
              <a:gd name="T28" fmla="*/ 203 w 512"/>
              <a:gd name="T29" fmla="*/ 395 h 512"/>
              <a:gd name="T30" fmla="*/ 309 w 512"/>
              <a:gd name="T31" fmla="*/ 395 h 512"/>
              <a:gd name="T32" fmla="*/ 309 w 512"/>
              <a:gd name="T33" fmla="*/ 374 h 512"/>
              <a:gd name="T34" fmla="*/ 277 w 512"/>
              <a:gd name="T35" fmla="*/ 374 h 512"/>
              <a:gd name="T36" fmla="*/ 267 w 512"/>
              <a:gd name="T37" fmla="*/ 363 h 512"/>
              <a:gd name="T38" fmla="*/ 512 w 512"/>
              <a:gd name="T39" fmla="*/ 256 h 512"/>
              <a:gd name="T40" fmla="*/ 256 w 512"/>
              <a:gd name="T41" fmla="*/ 512 h 512"/>
              <a:gd name="T42" fmla="*/ 0 w 512"/>
              <a:gd name="T43" fmla="*/ 256 h 512"/>
              <a:gd name="T44" fmla="*/ 256 w 512"/>
              <a:gd name="T45" fmla="*/ 0 h 512"/>
              <a:gd name="T46" fmla="*/ 512 w 512"/>
              <a:gd name="T47" fmla="*/ 256 h 512"/>
              <a:gd name="T48" fmla="*/ 213 w 512"/>
              <a:gd name="T49" fmla="*/ 139 h 512"/>
              <a:gd name="T50" fmla="*/ 256 w 512"/>
              <a:gd name="T51" fmla="*/ 182 h 512"/>
              <a:gd name="T52" fmla="*/ 299 w 512"/>
              <a:gd name="T53" fmla="*/ 139 h 512"/>
              <a:gd name="T54" fmla="*/ 256 w 512"/>
              <a:gd name="T55" fmla="*/ 96 h 512"/>
              <a:gd name="T56" fmla="*/ 213 w 512"/>
              <a:gd name="T57" fmla="*/ 139 h 512"/>
              <a:gd name="T58" fmla="*/ 331 w 512"/>
              <a:gd name="T59" fmla="*/ 363 h 512"/>
              <a:gd name="T60" fmla="*/ 320 w 512"/>
              <a:gd name="T61" fmla="*/ 352 h 512"/>
              <a:gd name="T62" fmla="*/ 288 w 512"/>
              <a:gd name="T63" fmla="*/ 352 h 512"/>
              <a:gd name="T64" fmla="*/ 288 w 512"/>
              <a:gd name="T65" fmla="*/ 214 h 512"/>
              <a:gd name="T66" fmla="*/ 277 w 512"/>
              <a:gd name="T67" fmla="*/ 203 h 512"/>
              <a:gd name="T68" fmla="*/ 203 w 512"/>
              <a:gd name="T69" fmla="*/ 203 h 512"/>
              <a:gd name="T70" fmla="*/ 192 w 512"/>
              <a:gd name="T71" fmla="*/ 214 h 512"/>
              <a:gd name="T72" fmla="*/ 192 w 512"/>
              <a:gd name="T73" fmla="*/ 256 h 512"/>
              <a:gd name="T74" fmla="*/ 203 w 512"/>
              <a:gd name="T75" fmla="*/ 267 h 512"/>
              <a:gd name="T76" fmla="*/ 224 w 512"/>
              <a:gd name="T77" fmla="*/ 267 h 512"/>
              <a:gd name="T78" fmla="*/ 224 w 512"/>
              <a:gd name="T79" fmla="*/ 352 h 512"/>
              <a:gd name="T80" fmla="*/ 192 w 512"/>
              <a:gd name="T81" fmla="*/ 352 h 512"/>
              <a:gd name="T82" fmla="*/ 181 w 512"/>
              <a:gd name="T83" fmla="*/ 363 h 512"/>
              <a:gd name="T84" fmla="*/ 181 w 512"/>
              <a:gd name="T85" fmla="*/ 406 h 512"/>
              <a:gd name="T86" fmla="*/ 192 w 512"/>
              <a:gd name="T87" fmla="*/ 416 h 512"/>
              <a:gd name="T88" fmla="*/ 320 w 512"/>
              <a:gd name="T89" fmla="*/ 416 h 512"/>
              <a:gd name="T90" fmla="*/ 331 w 512"/>
              <a:gd name="T91" fmla="*/ 406 h 512"/>
              <a:gd name="T92" fmla="*/ 331 w 512"/>
              <a:gd name="T93" fmla="*/ 36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2" h="512">
                <a:moveTo>
                  <a:pt x="235" y="139"/>
                </a:moveTo>
                <a:cubicBezTo>
                  <a:pt x="235" y="127"/>
                  <a:pt x="244" y="118"/>
                  <a:pt x="256" y="118"/>
                </a:cubicBezTo>
                <a:cubicBezTo>
                  <a:pt x="268" y="118"/>
                  <a:pt x="277" y="127"/>
                  <a:pt x="277" y="139"/>
                </a:cubicBezTo>
                <a:cubicBezTo>
                  <a:pt x="277" y="151"/>
                  <a:pt x="268" y="160"/>
                  <a:pt x="256" y="160"/>
                </a:cubicBezTo>
                <a:cubicBezTo>
                  <a:pt x="244" y="160"/>
                  <a:pt x="235" y="151"/>
                  <a:pt x="235" y="139"/>
                </a:cubicBezTo>
                <a:close/>
                <a:moveTo>
                  <a:pt x="267" y="363"/>
                </a:moveTo>
                <a:cubicBezTo>
                  <a:pt x="267" y="224"/>
                  <a:pt x="267" y="224"/>
                  <a:pt x="267" y="224"/>
                </a:cubicBezTo>
                <a:cubicBezTo>
                  <a:pt x="213" y="224"/>
                  <a:pt x="213" y="224"/>
                  <a:pt x="213" y="224"/>
                </a:cubicBezTo>
                <a:cubicBezTo>
                  <a:pt x="213" y="246"/>
                  <a:pt x="213" y="246"/>
                  <a:pt x="213" y="246"/>
                </a:cubicBezTo>
                <a:cubicBezTo>
                  <a:pt x="235" y="246"/>
                  <a:pt x="235" y="246"/>
                  <a:pt x="235" y="246"/>
                </a:cubicBezTo>
                <a:cubicBezTo>
                  <a:pt x="241" y="246"/>
                  <a:pt x="245" y="250"/>
                  <a:pt x="245" y="256"/>
                </a:cubicBezTo>
                <a:cubicBezTo>
                  <a:pt x="245" y="363"/>
                  <a:pt x="245" y="363"/>
                  <a:pt x="245" y="363"/>
                </a:cubicBezTo>
                <a:cubicBezTo>
                  <a:pt x="245" y="369"/>
                  <a:pt x="241" y="374"/>
                  <a:pt x="235" y="374"/>
                </a:cubicBezTo>
                <a:cubicBezTo>
                  <a:pt x="203" y="374"/>
                  <a:pt x="203" y="374"/>
                  <a:pt x="203" y="374"/>
                </a:cubicBezTo>
                <a:cubicBezTo>
                  <a:pt x="203" y="395"/>
                  <a:pt x="203" y="395"/>
                  <a:pt x="203" y="395"/>
                </a:cubicBezTo>
                <a:cubicBezTo>
                  <a:pt x="309" y="395"/>
                  <a:pt x="309" y="395"/>
                  <a:pt x="309" y="395"/>
                </a:cubicBezTo>
                <a:cubicBezTo>
                  <a:pt x="309" y="374"/>
                  <a:pt x="309" y="374"/>
                  <a:pt x="309" y="374"/>
                </a:cubicBezTo>
                <a:cubicBezTo>
                  <a:pt x="277" y="374"/>
                  <a:pt x="277" y="374"/>
                  <a:pt x="277" y="374"/>
                </a:cubicBezTo>
                <a:cubicBezTo>
                  <a:pt x="271" y="374"/>
                  <a:pt x="267" y="369"/>
                  <a:pt x="267" y="363"/>
                </a:cubicBezTo>
                <a:close/>
                <a:moveTo>
                  <a:pt x="512" y="256"/>
                </a:moveTo>
                <a:cubicBezTo>
                  <a:pt x="512" y="398"/>
                  <a:pt x="397" y="512"/>
                  <a:pt x="256" y="512"/>
                </a:cubicBezTo>
                <a:cubicBezTo>
                  <a:pt x="115" y="512"/>
                  <a:pt x="0" y="398"/>
                  <a:pt x="0" y="256"/>
                </a:cubicBezTo>
                <a:cubicBezTo>
                  <a:pt x="0" y="115"/>
                  <a:pt x="115" y="0"/>
                  <a:pt x="256" y="0"/>
                </a:cubicBezTo>
                <a:cubicBezTo>
                  <a:pt x="397" y="0"/>
                  <a:pt x="512" y="115"/>
                  <a:pt x="512" y="256"/>
                </a:cubicBezTo>
                <a:close/>
                <a:moveTo>
                  <a:pt x="213" y="139"/>
                </a:moveTo>
                <a:cubicBezTo>
                  <a:pt x="213" y="163"/>
                  <a:pt x="232" y="182"/>
                  <a:pt x="256" y="182"/>
                </a:cubicBezTo>
                <a:cubicBezTo>
                  <a:pt x="280" y="182"/>
                  <a:pt x="299" y="163"/>
                  <a:pt x="299" y="139"/>
                </a:cubicBezTo>
                <a:cubicBezTo>
                  <a:pt x="299" y="115"/>
                  <a:pt x="280" y="96"/>
                  <a:pt x="256" y="96"/>
                </a:cubicBezTo>
                <a:cubicBezTo>
                  <a:pt x="232" y="96"/>
                  <a:pt x="213" y="115"/>
                  <a:pt x="213" y="139"/>
                </a:cubicBezTo>
                <a:close/>
                <a:moveTo>
                  <a:pt x="331" y="363"/>
                </a:moveTo>
                <a:cubicBezTo>
                  <a:pt x="331" y="357"/>
                  <a:pt x="326" y="352"/>
                  <a:pt x="320" y="352"/>
                </a:cubicBezTo>
                <a:cubicBezTo>
                  <a:pt x="288" y="352"/>
                  <a:pt x="288" y="352"/>
                  <a:pt x="288" y="352"/>
                </a:cubicBezTo>
                <a:cubicBezTo>
                  <a:pt x="288" y="214"/>
                  <a:pt x="288" y="214"/>
                  <a:pt x="288" y="214"/>
                </a:cubicBezTo>
                <a:cubicBezTo>
                  <a:pt x="288" y="208"/>
                  <a:pt x="283" y="203"/>
                  <a:pt x="277" y="203"/>
                </a:cubicBezTo>
                <a:cubicBezTo>
                  <a:pt x="203" y="203"/>
                  <a:pt x="203" y="203"/>
                  <a:pt x="203" y="203"/>
                </a:cubicBezTo>
                <a:cubicBezTo>
                  <a:pt x="197" y="203"/>
                  <a:pt x="192" y="208"/>
                  <a:pt x="192" y="214"/>
                </a:cubicBezTo>
                <a:cubicBezTo>
                  <a:pt x="192" y="256"/>
                  <a:pt x="192" y="256"/>
                  <a:pt x="192" y="256"/>
                </a:cubicBezTo>
                <a:cubicBezTo>
                  <a:pt x="192" y="262"/>
                  <a:pt x="197" y="267"/>
                  <a:pt x="203" y="267"/>
                </a:cubicBezTo>
                <a:cubicBezTo>
                  <a:pt x="224" y="267"/>
                  <a:pt x="224" y="267"/>
                  <a:pt x="224" y="267"/>
                </a:cubicBezTo>
                <a:cubicBezTo>
                  <a:pt x="224" y="352"/>
                  <a:pt x="224" y="352"/>
                  <a:pt x="224" y="352"/>
                </a:cubicBezTo>
                <a:cubicBezTo>
                  <a:pt x="192" y="352"/>
                  <a:pt x="192" y="352"/>
                  <a:pt x="192" y="352"/>
                </a:cubicBezTo>
                <a:cubicBezTo>
                  <a:pt x="186" y="352"/>
                  <a:pt x="181" y="357"/>
                  <a:pt x="181" y="363"/>
                </a:cubicBezTo>
                <a:cubicBezTo>
                  <a:pt x="181" y="406"/>
                  <a:pt x="181" y="406"/>
                  <a:pt x="181" y="406"/>
                </a:cubicBezTo>
                <a:cubicBezTo>
                  <a:pt x="181" y="412"/>
                  <a:pt x="186" y="416"/>
                  <a:pt x="192" y="416"/>
                </a:cubicBezTo>
                <a:cubicBezTo>
                  <a:pt x="320" y="416"/>
                  <a:pt x="320" y="416"/>
                  <a:pt x="320" y="416"/>
                </a:cubicBezTo>
                <a:cubicBezTo>
                  <a:pt x="326" y="416"/>
                  <a:pt x="331" y="412"/>
                  <a:pt x="331" y="406"/>
                </a:cubicBezTo>
                <a:lnTo>
                  <a:pt x="331" y="36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bg1"/>
              </a:solidFill>
              <a:effectLst/>
              <a:uLnTx/>
              <a:uFillTx/>
              <a:latin typeface="SwissReSans"/>
              <a:ea typeface="+mn-ea"/>
              <a:cs typeface="+mn-cs"/>
            </a:endParaRPr>
          </a:p>
        </p:txBody>
      </p:sp>
      <p:sp>
        <p:nvSpPr>
          <p:cNvPr id="27" name="Rectangle 26"/>
          <p:cNvSpPr/>
          <p:nvPr/>
        </p:nvSpPr>
        <p:spPr>
          <a:xfrm>
            <a:off x="1513476" y="3469498"/>
            <a:ext cx="4205940" cy="64807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bg1"/>
                </a:solidFill>
                <a:effectLst/>
                <a:uLnTx/>
                <a:uFillTx/>
                <a:latin typeface="SwissReSans" pitchFamily="34" charset="0"/>
                <a:ea typeface="+mn-ea"/>
                <a:cs typeface="+mn-cs"/>
              </a:rPr>
              <a:t>Managing a </a:t>
            </a:r>
            <a:r>
              <a:rPr kumimoji="0" lang="en-GB" sz="1600" b="1" i="0" u="none" strike="noStrike" kern="1200" cap="none" spc="0" normalizeH="0" baseline="0" noProof="0" dirty="0">
                <a:ln>
                  <a:noFill/>
                </a:ln>
                <a:solidFill>
                  <a:schemeClr val="bg2"/>
                </a:solidFill>
                <a:effectLst/>
                <a:uLnTx/>
                <a:uFillTx/>
                <a:latin typeface="SwissReSans" pitchFamily="34" charset="0"/>
                <a:ea typeface="+mn-ea"/>
                <a:cs typeface="+mn-cs"/>
              </a:rPr>
              <a:t>cyber crisis is complex</a:t>
            </a:r>
            <a:r>
              <a:rPr kumimoji="0" lang="en-GB" sz="1600" b="0" i="0" u="none" strike="noStrike" kern="1200" cap="none" spc="0" normalizeH="0" baseline="0" noProof="0" dirty="0">
                <a:ln>
                  <a:noFill/>
                </a:ln>
                <a:solidFill>
                  <a:schemeClr val="bg1"/>
                </a:solidFill>
                <a:effectLst/>
                <a:uLnTx/>
                <a:uFillTx/>
                <a:latin typeface="SwissReSans" pitchFamily="34" charset="0"/>
                <a:ea typeface="+mn-ea"/>
                <a:cs typeface="+mn-cs"/>
              </a:rPr>
              <a:t>, involving </a:t>
            </a:r>
            <a:r>
              <a:rPr kumimoji="0" lang="en-GB" sz="1600" b="1" i="0" u="none" strike="noStrike" kern="1200" cap="none" spc="0" normalizeH="0" baseline="0" noProof="0" dirty="0">
                <a:ln>
                  <a:noFill/>
                </a:ln>
                <a:solidFill>
                  <a:schemeClr val="bg1"/>
                </a:solidFill>
                <a:effectLst/>
                <a:uLnTx/>
                <a:uFillTx/>
                <a:latin typeface="SwissReSans" pitchFamily="34" charset="0"/>
                <a:ea typeface="+mn-ea"/>
                <a:cs typeface="+mn-cs"/>
              </a:rPr>
              <a:t>difficult decisions</a:t>
            </a:r>
            <a:r>
              <a:rPr kumimoji="0" lang="en-GB" sz="1600" b="0" i="0" u="none" strike="noStrike" kern="1200" cap="none" spc="0" normalizeH="0" baseline="0" noProof="0" dirty="0">
                <a:ln>
                  <a:noFill/>
                </a:ln>
                <a:solidFill>
                  <a:schemeClr val="bg1"/>
                </a:solidFill>
                <a:effectLst/>
                <a:uLnTx/>
                <a:uFillTx/>
                <a:latin typeface="SwissReSans" pitchFamily="34" charset="0"/>
                <a:ea typeface="+mn-ea"/>
                <a:cs typeface="+mn-cs"/>
              </a:rPr>
              <a:t> with </a:t>
            </a:r>
            <a:r>
              <a:rPr kumimoji="0" lang="en-GB" sz="1600" b="1" i="0" u="none" strike="noStrike" kern="1200" cap="none" spc="0" normalizeH="0" baseline="0" noProof="0" dirty="0">
                <a:ln>
                  <a:noFill/>
                </a:ln>
                <a:solidFill>
                  <a:schemeClr val="bg1"/>
                </a:solidFill>
                <a:effectLst/>
                <a:uLnTx/>
                <a:uFillTx/>
                <a:latin typeface="SwissReSans" pitchFamily="34" charset="0"/>
                <a:ea typeface="+mn-ea"/>
                <a:cs typeface="+mn-cs"/>
              </a:rPr>
              <a:t>few good answers</a:t>
            </a:r>
          </a:p>
        </p:txBody>
      </p:sp>
      <p:sp>
        <p:nvSpPr>
          <p:cNvPr id="28" name="Freeform 495"/>
          <p:cNvSpPr>
            <a:spLocks noEditPoints="1"/>
          </p:cNvSpPr>
          <p:nvPr/>
        </p:nvSpPr>
        <p:spPr bwMode="auto">
          <a:xfrm>
            <a:off x="722666" y="3459196"/>
            <a:ext cx="576000" cy="57600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16 h 512"/>
              <a:gd name="T12" fmla="*/ 224 w 512"/>
              <a:gd name="T13" fmla="*/ 384 h 512"/>
              <a:gd name="T14" fmla="*/ 256 w 512"/>
              <a:gd name="T15" fmla="*/ 352 h 512"/>
              <a:gd name="T16" fmla="*/ 288 w 512"/>
              <a:gd name="T17" fmla="*/ 384 h 512"/>
              <a:gd name="T18" fmla="*/ 256 w 512"/>
              <a:gd name="T19" fmla="*/ 416 h 512"/>
              <a:gd name="T20" fmla="*/ 288 w 512"/>
              <a:gd name="T21" fmla="*/ 282 h 512"/>
              <a:gd name="T22" fmla="*/ 288 w 512"/>
              <a:gd name="T23" fmla="*/ 320 h 512"/>
              <a:gd name="T24" fmla="*/ 277 w 512"/>
              <a:gd name="T25" fmla="*/ 330 h 512"/>
              <a:gd name="T26" fmla="*/ 234 w 512"/>
              <a:gd name="T27" fmla="*/ 330 h 512"/>
              <a:gd name="T28" fmla="*/ 224 w 512"/>
              <a:gd name="T29" fmla="*/ 320 h 512"/>
              <a:gd name="T30" fmla="*/ 224 w 512"/>
              <a:gd name="T31" fmla="*/ 234 h 512"/>
              <a:gd name="T32" fmla="*/ 227 w 512"/>
              <a:gd name="T33" fmla="*/ 227 h 512"/>
              <a:gd name="T34" fmla="*/ 234 w 512"/>
              <a:gd name="T35" fmla="*/ 224 h 512"/>
              <a:gd name="T36" fmla="*/ 256 w 512"/>
              <a:gd name="T37" fmla="*/ 224 h 512"/>
              <a:gd name="T38" fmla="*/ 288 w 512"/>
              <a:gd name="T39" fmla="*/ 192 h 512"/>
              <a:gd name="T40" fmla="*/ 256 w 512"/>
              <a:gd name="T41" fmla="*/ 160 h 512"/>
              <a:gd name="T42" fmla="*/ 224 w 512"/>
              <a:gd name="T43" fmla="*/ 186 h 512"/>
              <a:gd name="T44" fmla="*/ 214 w 512"/>
              <a:gd name="T45" fmla="*/ 195 h 512"/>
              <a:gd name="T46" fmla="*/ 171 w 512"/>
              <a:gd name="T47" fmla="*/ 192 h 512"/>
              <a:gd name="T48" fmla="*/ 161 w 512"/>
              <a:gd name="T49" fmla="*/ 181 h 512"/>
              <a:gd name="T50" fmla="*/ 161 w 512"/>
              <a:gd name="T51" fmla="*/ 176 h 512"/>
              <a:gd name="T52" fmla="*/ 256 w 512"/>
              <a:gd name="T53" fmla="*/ 96 h 512"/>
              <a:gd name="T54" fmla="*/ 352 w 512"/>
              <a:gd name="T55" fmla="*/ 192 h 512"/>
              <a:gd name="T56" fmla="*/ 288 w 512"/>
              <a:gd name="T57" fmla="*/ 28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16"/>
                </a:moveTo>
                <a:cubicBezTo>
                  <a:pt x="238" y="416"/>
                  <a:pt x="224" y="401"/>
                  <a:pt x="224" y="384"/>
                </a:cubicBezTo>
                <a:cubicBezTo>
                  <a:pt x="224" y="366"/>
                  <a:pt x="238" y="352"/>
                  <a:pt x="256" y="352"/>
                </a:cubicBezTo>
                <a:cubicBezTo>
                  <a:pt x="273" y="352"/>
                  <a:pt x="288" y="366"/>
                  <a:pt x="288" y="384"/>
                </a:cubicBezTo>
                <a:cubicBezTo>
                  <a:pt x="288" y="401"/>
                  <a:pt x="273" y="416"/>
                  <a:pt x="256" y="416"/>
                </a:cubicBezTo>
                <a:close/>
                <a:moveTo>
                  <a:pt x="288" y="282"/>
                </a:moveTo>
                <a:cubicBezTo>
                  <a:pt x="288" y="320"/>
                  <a:pt x="288" y="320"/>
                  <a:pt x="288" y="320"/>
                </a:cubicBezTo>
                <a:cubicBezTo>
                  <a:pt x="288" y="326"/>
                  <a:pt x="283" y="330"/>
                  <a:pt x="277" y="330"/>
                </a:cubicBezTo>
                <a:cubicBezTo>
                  <a:pt x="234" y="330"/>
                  <a:pt x="234" y="330"/>
                  <a:pt x="234" y="330"/>
                </a:cubicBezTo>
                <a:cubicBezTo>
                  <a:pt x="228" y="330"/>
                  <a:pt x="224" y="326"/>
                  <a:pt x="224" y="320"/>
                </a:cubicBezTo>
                <a:cubicBezTo>
                  <a:pt x="224" y="234"/>
                  <a:pt x="224" y="234"/>
                  <a:pt x="224" y="234"/>
                </a:cubicBezTo>
                <a:cubicBezTo>
                  <a:pt x="224" y="232"/>
                  <a:pt x="225" y="229"/>
                  <a:pt x="227" y="227"/>
                </a:cubicBezTo>
                <a:cubicBezTo>
                  <a:pt x="229" y="225"/>
                  <a:pt x="231" y="224"/>
                  <a:pt x="234" y="224"/>
                </a:cubicBezTo>
                <a:cubicBezTo>
                  <a:pt x="256" y="224"/>
                  <a:pt x="256" y="224"/>
                  <a:pt x="256" y="224"/>
                </a:cubicBezTo>
                <a:cubicBezTo>
                  <a:pt x="272" y="224"/>
                  <a:pt x="288" y="208"/>
                  <a:pt x="288" y="192"/>
                </a:cubicBezTo>
                <a:cubicBezTo>
                  <a:pt x="288" y="174"/>
                  <a:pt x="273" y="160"/>
                  <a:pt x="256" y="160"/>
                </a:cubicBezTo>
                <a:cubicBezTo>
                  <a:pt x="240" y="160"/>
                  <a:pt x="227" y="171"/>
                  <a:pt x="224" y="186"/>
                </a:cubicBezTo>
                <a:cubicBezTo>
                  <a:pt x="223" y="191"/>
                  <a:pt x="219" y="195"/>
                  <a:pt x="214" y="195"/>
                </a:cubicBezTo>
                <a:cubicBezTo>
                  <a:pt x="171" y="192"/>
                  <a:pt x="171" y="192"/>
                  <a:pt x="171" y="192"/>
                </a:cubicBezTo>
                <a:cubicBezTo>
                  <a:pt x="165" y="191"/>
                  <a:pt x="161" y="187"/>
                  <a:pt x="161" y="181"/>
                </a:cubicBezTo>
                <a:cubicBezTo>
                  <a:pt x="161" y="181"/>
                  <a:pt x="161" y="178"/>
                  <a:pt x="161" y="176"/>
                </a:cubicBezTo>
                <a:cubicBezTo>
                  <a:pt x="169" y="129"/>
                  <a:pt x="208" y="96"/>
                  <a:pt x="256" y="96"/>
                </a:cubicBezTo>
                <a:cubicBezTo>
                  <a:pt x="309" y="96"/>
                  <a:pt x="352" y="139"/>
                  <a:pt x="352" y="192"/>
                </a:cubicBezTo>
                <a:cubicBezTo>
                  <a:pt x="352" y="233"/>
                  <a:pt x="326" y="269"/>
                  <a:pt x="288" y="28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bg1"/>
              </a:solidFill>
              <a:effectLst/>
              <a:uLnTx/>
              <a:uFillTx/>
              <a:latin typeface="SwissReSans"/>
              <a:ea typeface="+mn-ea"/>
              <a:cs typeface="+mn-cs"/>
            </a:endParaRPr>
          </a:p>
        </p:txBody>
      </p:sp>
      <p:sp>
        <p:nvSpPr>
          <p:cNvPr id="29" name="Rectangle 28"/>
          <p:cNvSpPr/>
          <p:nvPr/>
        </p:nvSpPr>
        <p:spPr>
          <a:xfrm>
            <a:off x="7568432" y="3630466"/>
            <a:ext cx="4203674" cy="72347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tab pos="457200" algn="l"/>
                <a:tab pos="3749675" algn="l"/>
              </a:tabLst>
              <a:defRPr/>
            </a:pPr>
            <a:r>
              <a:rPr kumimoji="0" lang="en-GB" sz="1600" b="1" i="0" u="none" strike="noStrike" kern="1200" cap="none" spc="0" normalizeH="0" baseline="0" noProof="0" dirty="0">
                <a:ln>
                  <a:noFill/>
                </a:ln>
                <a:solidFill>
                  <a:schemeClr val="bg2"/>
                </a:solidFill>
                <a:effectLst/>
                <a:uLnTx/>
                <a:uFillTx/>
                <a:latin typeface="SwissReSans" pitchFamily="34" charset="0"/>
                <a:ea typeface="+mn-ea"/>
                <a:cs typeface="+mn-cs"/>
              </a:rPr>
              <a:t>Be suspicious if you receive </a:t>
            </a:r>
            <a:r>
              <a:rPr kumimoji="0" lang="en-GB" sz="1600" b="0" i="0" u="none" strike="noStrike" kern="1200" cap="none" spc="0" normalizeH="0" baseline="0" noProof="0" dirty="0">
                <a:ln>
                  <a:noFill/>
                </a:ln>
                <a:solidFill>
                  <a:schemeClr val="bg1"/>
                </a:solidFill>
                <a:effectLst/>
                <a:uLnTx/>
                <a:uFillTx/>
                <a:latin typeface="SwissReSans" pitchFamily="34" charset="0"/>
                <a:ea typeface="+mn-ea"/>
                <a:cs typeface="+mn-cs"/>
              </a:rPr>
              <a:t>an (unexpected) email asking you to </a:t>
            </a:r>
            <a:r>
              <a:rPr kumimoji="0" lang="en-GB" sz="1600" b="1" i="0" u="none" strike="noStrike" kern="1200" cap="none" spc="0" normalizeH="0" baseline="0" noProof="0" dirty="0">
                <a:ln>
                  <a:noFill/>
                </a:ln>
                <a:solidFill>
                  <a:schemeClr val="bg1"/>
                </a:solidFill>
                <a:effectLst/>
                <a:uLnTx/>
                <a:uFillTx/>
                <a:latin typeface="SwissReSans" pitchFamily="34" charset="0"/>
                <a:ea typeface="+mn-ea"/>
                <a:cs typeface="+mn-cs"/>
              </a:rPr>
              <a:t>download or execute a file</a:t>
            </a:r>
            <a:r>
              <a:rPr kumimoji="0" lang="en-GB" sz="1600" b="0" i="0" u="none" strike="noStrike" kern="1200" cap="none" spc="0" normalizeH="0" baseline="0" noProof="0" dirty="0">
                <a:ln>
                  <a:noFill/>
                </a:ln>
                <a:solidFill>
                  <a:schemeClr val="bg1"/>
                </a:solidFill>
                <a:effectLst/>
                <a:uLnTx/>
                <a:uFillTx/>
                <a:latin typeface="SwissReSans" pitchFamily="34" charset="0"/>
                <a:ea typeface="+mn-ea"/>
                <a:cs typeface="+mn-cs"/>
              </a:rPr>
              <a:t>, </a:t>
            </a:r>
            <a:r>
              <a:rPr kumimoji="0" lang="en-GB" sz="1600" b="1" i="0" u="none" strike="noStrike" kern="1200" cap="none" spc="0" normalizeH="0" baseline="0" noProof="0" dirty="0">
                <a:ln>
                  <a:noFill/>
                </a:ln>
                <a:solidFill>
                  <a:schemeClr val="bg1"/>
                </a:solidFill>
                <a:effectLst/>
                <a:uLnTx/>
                <a:uFillTx/>
                <a:latin typeface="SwissReSans" pitchFamily="34" charset="0"/>
                <a:ea typeface="+mn-ea"/>
                <a:cs typeface="+mn-cs"/>
              </a:rPr>
              <a:t>or to enter your personal credentials</a:t>
            </a:r>
          </a:p>
        </p:txBody>
      </p:sp>
      <p:sp>
        <p:nvSpPr>
          <p:cNvPr id="30" name="Freeform 430"/>
          <p:cNvSpPr>
            <a:spLocks noChangeAspect="1" noEditPoints="1"/>
          </p:cNvSpPr>
          <p:nvPr/>
        </p:nvSpPr>
        <p:spPr bwMode="auto">
          <a:xfrm>
            <a:off x="6854228" y="3469498"/>
            <a:ext cx="576000" cy="576000"/>
          </a:xfrm>
          <a:custGeom>
            <a:avLst/>
            <a:gdLst>
              <a:gd name="T0" fmla="*/ 235 w 512"/>
              <a:gd name="T1" fmla="*/ 139 h 512"/>
              <a:gd name="T2" fmla="*/ 256 w 512"/>
              <a:gd name="T3" fmla="*/ 118 h 512"/>
              <a:gd name="T4" fmla="*/ 277 w 512"/>
              <a:gd name="T5" fmla="*/ 139 h 512"/>
              <a:gd name="T6" fmla="*/ 256 w 512"/>
              <a:gd name="T7" fmla="*/ 160 h 512"/>
              <a:gd name="T8" fmla="*/ 235 w 512"/>
              <a:gd name="T9" fmla="*/ 139 h 512"/>
              <a:gd name="T10" fmla="*/ 267 w 512"/>
              <a:gd name="T11" fmla="*/ 363 h 512"/>
              <a:gd name="T12" fmla="*/ 267 w 512"/>
              <a:gd name="T13" fmla="*/ 224 h 512"/>
              <a:gd name="T14" fmla="*/ 213 w 512"/>
              <a:gd name="T15" fmla="*/ 224 h 512"/>
              <a:gd name="T16" fmla="*/ 213 w 512"/>
              <a:gd name="T17" fmla="*/ 246 h 512"/>
              <a:gd name="T18" fmla="*/ 235 w 512"/>
              <a:gd name="T19" fmla="*/ 246 h 512"/>
              <a:gd name="T20" fmla="*/ 245 w 512"/>
              <a:gd name="T21" fmla="*/ 256 h 512"/>
              <a:gd name="T22" fmla="*/ 245 w 512"/>
              <a:gd name="T23" fmla="*/ 363 h 512"/>
              <a:gd name="T24" fmla="*/ 235 w 512"/>
              <a:gd name="T25" fmla="*/ 374 h 512"/>
              <a:gd name="T26" fmla="*/ 203 w 512"/>
              <a:gd name="T27" fmla="*/ 374 h 512"/>
              <a:gd name="T28" fmla="*/ 203 w 512"/>
              <a:gd name="T29" fmla="*/ 395 h 512"/>
              <a:gd name="T30" fmla="*/ 309 w 512"/>
              <a:gd name="T31" fmla="*/ 395 h 512"/>
              <a:gd name="T32" fmla="*/ 309 w 512"/>
              <a:gd name="T33" fmla="*/ 374 h 512"/>
              <a:gd name="T34" fmla="*/ 277 w 512"/>
              <a:gd name="T35" fmla="*/ 374 h 512"/>
              <a:gd name="T36" fmla="*/ 267 w 512"/>
              <a:gd name="T37" fmla="*/ 363 h 512"/>
              <a:gd name="T38" fmla="*/ 512 w 512"/>
              <a:gd name="T39" fmla="*/ 256 h 512"/>
              <a:gd name="T40" fmla="*/ 256 w 512"/>
              <a:gd name="T41" fmla="*/ 512 h 512"/>
              <a:gd name="T42" fmla="*/ 0 w 512"/>
              <a:gd name="T43" fmla="*/ 256 h 512"/>
              <a:gd name="T44" fmla="*/ 256 w 512"/>
              <a:gd name="T45" fmla="*/ 0 h 512"/>
              <a:gd name="T46" fmla="*/ 512 w 512"/>
              <a:gd name="T47" fmla="*/ 256 h 512"/>
              <a:gd name="T48" fmla="*/ 213 w 512"/>
              <a:gd name="T49" fmla="*/ 139 h 512"/>
              <a:gd name="T50" fmla="*/ 256 w 512"/>
              <a:gd name="T51" fmla="*/ 182 h 512"/>
              <a:gd name="T52" fmla="*/ 299 w 512"/>
              <a:gd name="T53" fmla="*/ 139 h 512"/>
              <a:gd name="T54" fmla="*/ 256 w 512"/>
              <a:gd name="T55" fmla="*/ 96 h 512"/>
              <a:gd name="T56" fmla="*/ 213 w 512"/>
              <a:gd name="T57" fmla="*/ 139 h 512"/>
              <a:gd name="T58" fmla="*/ 331 w 512"/>
              <a:gd name="T59" fmla="*/ 363 h 512"/>
              <a:gd name="T60" fmla="*/ 320 w 512"/>
              <a:gd name="T61" fmla="*/ 352 h 512"/>
              <a:gd name="T62" fmla="*/ 288 w 512"/>
              <a:gd name="T63" fmla="*/ 352 h 512"/>
              <a:gd name="T64" fmla="*/ 288 w 512"/>
              <a:gd name="T65" fmla="*/ 214 h 512"/>
              <a:gd name="T66" fmla="*/ 277 w 512"/>
              <a:gd name="T67" fmla="*/ 203 h 512"/>
              <a:gd name="T68" fmla="*/ 203 w 512"/>
              <a:gd name="T69" fmla="*/ 203 h 512"/>
              <a:gd name="T70" fmla="*/ 192 w 512"/>
              <a:gd name="T71" fmla="*/ 214 h 512"/>
              <a:gd name="T72" fmla="*/ 192 w 512"/>
              <a:gd name="T73" fmla="*/ 256 h 512"/>
              <a:gd name="T74" fmla="*/ 203 w 512"/>
              <a:gd name="T75" fmla="*/ 267 h 512"/>
              <a:gd name="T76" fmla="*/ 224 w 512"/>
              <a:gd name="T77" fmla="*/ 267 h 512"/>
              <a:gd name="T78" fmla="*/ 224 w 512"/>
              <a:gd name="T79" fmla="*/ 352 h 512"/>
              <a:gd name="T80" fmla="*/ 192 w 512"/>
              <a:gd name="T81" fmla="*/ 352 h 512"/>
              <a:gd name="T82" fmla="*/ 181 w 512"/>
              <a:gd name="T83" fmla="*/ 363 h 512"/>
              <a:gd name="T84" fmla="*/ 181 w 512"/>
              <a:gd name="T85" fmla="*/ 406 h 512"/>
              <a:gd name="T86" fmla="*/ 192 w 512"/>
              <a:gd name="T87" fmla="*/ 416 h 512"/>
              <a:gd name="T88" fmla="*/ 320 w 512"/>
              <a:gd name="T89" fmla="*/ 416 h 512"/>
              <a:gd name="T90" fmla="*/ 331 w 512"/>
              <a:gd name="T91" fmla="*/ 406 h 512"/>
              <a:gd name="T92" fmla="*/ 331 w 512"/>
              <a:gd name="T93" fmla="*/ 36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2" h="512">
                <a:moveTo>
                  <a:pt x="235" y="139"/>
                </a:moveTo>
                <a:cubicBezTo>
                  <a:pt x="235" y="127"/>
                  <a:pt x="244" y="118"/>
                  <a:pt x="256" y="118"/>
                </a:cubicBezTo>
                <a:cubicBezTo>
                  <a:pt x="268" y="118"/>
                  <a:pt x="277" y="127"/>
                  <a:pt x="277" y="139"/>
                </a:cubicBezTo>
                <a:cubicBezTo>
                  <a:pt x="277" y="151"/>
                  <a:pt x="268" y="160"/>
                  <a:pt x="256" y="160"/>
                </a:cubicBezTo>
                <a:cubicBezTo>
                  <a:pt x="244" y="160"/>
                  <a:pt x="235" y="151"/>
                  <a:pt x="235" y="139"/>
                </a:cubicBezTo>
                <a:close/>
                <a:moveTo>
                  <a:pt x="267" y="363"/>
                </a:moveTo>
                <a:cubicBezTo>
                  <a:pt x="267" y="224"/>
                  <a:pt x="267" y="224"/>
                  <a:pt x="267" y="224"/>
                </a:cubicBezTo>
                <a:cubicBezTo>
                  <a:pt x="213" y="224"/>
                  <a:pt x="213" y="224"/>
                  <a:pt x="213" y="224"/>
                </a:cubicBezTo>
                <a:cubicBezTo>
                  <a:pt x="213" y="246"/>
                  <a:pt x="213" y="246"/>
                  <a:pt x="213" y="246"/>
                </a:cubicBezTo>
                <a:cubicBezTo>
                  <a:pt x="235" y="246"/>
                  <a:pt x="235" y="246"/>
                  <a:pt x="235" y="246"/>
                </a:cubicBezTo>
                <a:cubicBezTo>
                  <a:pt x="241" y="246"/>
                  <a:pt x="245" y="250"/>
                  <a:pt x="245" y="256"/>
                </a:cubicBezTo>
                <a:cubicBezTo>
                  <a:pt x="245" y="363"/>
                  <a:pt x="245" y="363"/>
                  <a:pt x="245" y="363"/>
                </a:cubicBezTo>
                <a:cubicBezTo>
                  <a:pt x="245" y="369"/>
                  <a:pt x="241" y="374"/>
                  <a:pt x="235" y="374"/>
                </a:cubicBezTo>
                <a:cubicBezTo>
                  <a:pt x="203" y="374"/>
                  <a:pt x="203" y="374"/>
                  <a:pt x="203" y="374"/>
                </a:cubicBezTo>
                <a:cubicBezTo>
                  <a:pt x="203" y="395"/>
                  <a:pt x="203" y="395"/>
                  <a:pt x="203" y="395"/>
                </a:cubicBezTo>
                <a:cubicBezTo>
                  <a:pt x="309" y="395"/>
                  <a:pt x="309" y="395"/>
                  <a:pt x="309" y="395"/>
                </a:cubicBezTo>
                <a:cubicBezTo>
                  <a:pt x="309" y="374"/>
                  <a:pt x="309" y="374"/>
                  <a:pt x="309" y="374"/>
                </a:cubicBezTo>
                <a:cubicBezTo>
                  <a:pt x="277" y="374"/>
                  <a:pt x="277" y="374"/>
                  <a:pt x="277" y="374"/>
                </a:cubicBezTo>
                <a:cubicBezTo>
                  <a:pt x="271" y="374"/>
                  <a:pt x="267" y="369"/>
                  <a:pt x="267" y="363"/>
                </a:cubicBezTo>
                <a:close/>
                <a:moveTo>
                  <a:pt x="512" y="256"/>
                </a:moveTo>
                <a:cubicBezTo>
                  <a:pt x="512" y="398"/>
                  <a:pt x="397" y="512"/>
                  <a:pt x="256" y="512"/>
                </a:cubicBezTo>
                <a:cubicBezTo>
                  <a:pt x="115" y="512"/>
                  <a:pt x="0" y="398"/>
                  <a:pt x="0" y="256"/>
                </a:cubicBezTo>
                <a:cubicBezTo>
                  <a:pt x="0" y="115"/>
                  <a:pt x="115" y="0"/>
                  <a:pt x="256" y="0"/>
                </a:cubicBezTo>
                <a:cubicBezTo>
                  <a:pt x="397" y="0"/>
                  <a:pt x="512" y="115"/>
                  <a:pt x="512" y="256"/>
                </a:cubicBezTo>
                <a:close/>
                <a:moveTo>
                  <a:pt x="213" y="139"/>
                </a:moveTo>
                <a:cubicBezTo>
                  <a:pt x="213" y="163"/>
                  <a:pt x="232" y="182"/>
                  <a:pt x="256" y="182"/>
                </a:cubicBezTo>
                <a:cubicBezTo>
                  <a:pt x="280" y="182"/>
                  <a:pt x="299" y="163"/>
                  <a:pt x="299" y="139"/>
                </a:cubicBezTo>
                <a:cubicBezTo>
                  <a:pt x="299" y="115"/>
                  <a:pt x="280" y="96"/>
                  <a:pt x="256" y="96"/>
                </a:cubicBezTo>
                <a:cubicBezTo>
                  <a:pt x="232" y="96"/>
                  <a:pt x="213" y="115"/>
                  <a:pt x="213" y="139"/>
                </a:cubicBezTo>
                <a:close/>
                <a:moveTo>
                  <a:pt x="331" y="363"/>
                </a:moveTo>
                <a:cubicBezTo>
                  <a:pt x="331" y="357"/>
                  <a:pt x="326" y="352"/>
                  <a:pt x="320" y="352"/>
                </a:cubicBezTo>
                <a:cubicBezTo>
                  <a:pt x="288" y="352"/>
                  <a:pt x="288" y="352"/>
                  <a:pt x="288" y="352"/>
                </a:cubicBezTo>
                <a:cubicBezTo>
                  <a:pt x="288" y="214"/>
                  <a:pt x="288" y="214"/>
                  <a:pt x="288" y="214"/>
                </a:cubicBezTo>
                <a:cubicBezTo>
                  <a:pt x="288" y="208"/>
                  <a:pt x="283" y="203"/>
                  <a:pt x="277" y="203"/>
                </a:cubicBezTo>
                <a:cubicBezTo>
                  <a:pt x="203" y="203"/>
                  <a:pt x="203" y="203"/>
                  <a:pt x="203" y="203"/>
                </a:cubicBezTo>
                <a:cubicBezTo>
                  <a:pt x="197" y="203"/>
                  <a:pt x="192" y="208"/>
                  <a:pt x="192" y="214"/>
                </a:cubicBezTo>
                <a:cubicBezTo>
                  <a:pt x="192" y="256"/>
                  <a:pt x="192" y="256"/>
                  <a:pt x="192" y="256"/>
                </a:cubicBezTo>
                <a:cubicBezTo>
                  <a:pt x="192" y="262"/>
                  <a:pt x="197" y="267"/>
                  <a:pt x="203" y="267"/>
                </a:cubicBezTo>
                <a:cubicBezTo>
                  <a:pt x="224" y="267"/>
                  <a:pt x="224" y="267"/>
                  <a:pt x="224" y="267"/>
                </a:cubicBezTo>
                <a:cubicBezTo>
                  <a:pt x="224" y="352"/>
                  <a:pt x="224" y="352"/>
                  <a:pt x="224" y="352"/>
                </a:cubicBezTo>
                <a:cubicBezTo>
                  <a:pt x="192" y="352"/>
                  <a:pt x="192" y="352"/>
                  <a:pt x="192" y="352"/>
                </a:cubicBezTo>
                <a:cubicBezTo>
                  <a:pt x="186" y="352"/>
                  <a:pt x="181" y="357"/>
                  <a:pt x="181" y="363"/>
                </a:cubicBezTo>
                <a:cubicBezTo>
                  <a:pt x="181" y="406"/>
                  <a:pt x="181" y="406"/>
                  <a:pt x="181" y="406"/>
                </a:cubicBezTo>
                <a:cubicBezTo>
                  <a:pt x="181" y="412"/>
                  <a:pt x="186" y="416"/>
                  <a:pt x="192" y="416"/>
                </a:cubicBezTo>
                <a:cubicBezTo>
                  <a:pt x="320" y="416"/>
                  <a:pt x="320" y="416"/>
                  <a:pt x="320" y="416"/>
                </a:cubicBezTo>
                <a:cubicBezTo>
                  <a:pt x="326" y="416"/>
                  <a:pt x="331" y="412"/>
                  <a:pt x="331" y="406"/>
                </a:cubicBezTo>
                <a:lnTo>
                  <a:pt x="331" y="36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bg1"/>
              </a:solidFill>
              <a:effectLst/>
              <a:uLnTx/>
              <a:uFillTx/>
              <a:latin typeface="SwissReSans"/>
              <a:ea typeface="+mn-ea"/>
              <a:cs typeface="+mn-cs"/>
            </a:endParaRPr>
          </a:p>
        </p:txBody>
      </p:sp>
      <p:sp>
        <p:nvSpPr>
          <p:cNvPr id="31" name="Title 8"/>
          <p:cNvSpPr>
            <a:spLocks noGrp="1"/>
          </p:cNvSpPr>
          <p:nvPr>
            <p:ph type="title"/>
          </p:nvPr>
        </p:nvSpPr>
        <p:spPr>
          <a:xfrm>
            <a:off x="695325" y="692151"/>
            <a:ext cx="11017250" cy="692647"/>
          </a:xfrm>
        </p:spPr>
        <p:txBody>
          <a:bodyPr/>
          <a:lstStyle/>
          <a:p>
            <a:r>
              <a:rPr lang="en-GB" dirty="0">
                <a:solidFill>
                  <a:schemeClr val="bg1"/>
                </a:solidFill>
              </a:rPr>
              <a:t>What to always keep in mind…</a:t>
            </a:r>
          </a:p>
        </p:txBody>
      </p:sp>
      <p:pic>
        <p:nvPicPr>
          <p:cNvPr id="33" name="Picture 32"/>
          <p:cNvPicPr>
            <a:picLocks noChangeAspect="1"/>
          </p:cNvPicPr>
          <p:nvPr>
            <p:custDataLst>
              <p:tags r:id="rId1"/>
            </p:custDataLst>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Tree>
    <p:extLst>
      <p:ext uri="{BB962C8B-B14F-4D97-AF65-F5344CB8AC3E}">
        <p14:creationId xmlns:p14="http://schemas.microsoft.com/office/powerpoint/2010/main" val="342646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animBg="1"/>
      <p:bldP spid="23" grpId="0"/>
      <p:bldP spid="24" grpId="0" animBg="1"/>
      <p:bldP spid="25" grpId="0"/>
      <p:bldP spid="26" grpId="0" animBg="1"/>
      <p:bldP spid="27" grpId="0"/>
      <p:bldP spid="28" grpId="0" animBg="1"/>
      <p:bldP spid="29" grpId="0"/>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E4D2043-7E31-4A53-BD33-72A88E682172}" type="slidenum">
              <a:rPr lang="en-GB" smtClean="0"/>
              <a:pPr/>
              <a:t>22</a:t>
            </a:fld>
            <a:endParaRPr lang="en-GB" dirty="0"/>
          </a:p>
        </p:txBody>
      </p:sp>
    </p:spTree>
    <p:extLst>
      <p:ext uri="{BB962C8B-B14F-4D97-AF65-F5344CB8AC3E}">
        <p14:creationId xmlns:p14="http://schemas.microsoft.com/office/powerpoint/2010/main" val="2072276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Legal notice</a:t>
            </a:r>
          </a:p>
        </p:txBody>
      </p:sp>
      <p:sp>
        <p:nvSpPr>
          <p:cNvPr id="3" name="Slide Number Placeholder 2"/>
          <p:cNvSpPr>
            <a:spLocks noGrp="1"/>
          </p:cNvSpPr>
          <p:nvPr>
            <p:ph type="sldNum" sz="quarter" idx="12"/>
          </p:nvPr>
        </p:nvSpPr>
        <p:spPr/>
        <p:txBody>
          <a:bodyPr/>
          <a:lstStyle/>
          <a:p>
            <a:fld id="{5E4D2043-7E31-4A53-BD33-72A88E682172}" type="slidenum">
              <a:rPr lang="en-GB" smtClean="0"/>
              <a:pPr/>
              <a:t>23</a:t>
            </a:fld>
            <a:endParaRPr lang="en-GB" dirty="0"/>
          </a:p>
        </p:txBody>
      </p:sp>
      <p:sp>
        <p:nvSpPr>
          <p:cNvPr id="4" name="Text Placeholder 3"/>
          <p:cNvSpPr>
            <a:spLocks noGrp="1"/>
          </p:cNvSpPr>
          <p:nvPr>
            <p:ph type="body" sz="quarter" idx="13"/>
          </p:nvPr>
        </p:nvSpPr>
        <p:spPr/>
        <p:txBody>
          <a:bodyPr/>
          <a:lstStyle/>
          <a:p>
            <a:r>
              <a:rPr lang="en-GB"/>
              <a:t>©2018 </a:t>
            </a:r>
            <a:r>
              <a:rPr lang="en-GB" dirty="0"/>
              <a:t>Swiss Re. All rights reserved. You are not permitted to create any modifications </a:t>
            </a:r>
            <a:br>
              <a:rPr lang="en-GB" dirty="0"/>
            </a:br>
            <a:r>
              <a:rPr lang="en-GB" dirty="0"/>
              <a:t>or derivative works of this presentation or to use it for commercial or other public purposes </a:t>
            </a:r>
            <a:br>
              <a:rPr lang="en-GB" dirty="0"/>
            </a:br>
            <a:r>
              <a:rPr lang="en-GB" dirty="0"/>
              <a:t>without the prior written permission of Swiss Re.</a:t>
            </a:r>
          </a:p>
          <a:p>
            <a:r>
              <a:rPr lang="en-GB" dirty="0"/>
              <a:t>The information and opinions contained in the presentation are provided as at the date of </a:t>
            </a:r>
            <a:br>
              <a:rPr lang="en-GB" dirty="0"/>
            </a:br>
            <a:r>
              <a:rPr lang="en-GB" dirty="0"/>
              <a:t>the presentation and are subject to change without notice. Although the information used </a:t>
            </a:r>
            <a:br>
              <a:rPr lang="en-GB" dirty="0"/>
            </a:br>
            <a:r>
              <a:rPr lang="en-GB" dirty="0"/>
              <a:t>was taken from reliable sources, Swiss Re does not accept any responsibility for the accuracy </a:t>
            </a:r>
            <a:br>
              <a:rPr lang="en-GB" dirty="0"/>
            </a:br>
            <a:r>
              <a:rPr lang="en-GB" dirty="0"/>
              <a:t>or comprehensiveness of the details given. All liability for the accuracy and completeness </a:t>
            </a:r>
            <a:br>
              <a:rPr lang="en-GB" dirty="0"/>
            </a:br>
            <a:r>
              <a:rPr lang="en-GB" dirty="0"/>
              <a:t>thereof or for any damage or loss resulting from the use of the information contained in this </a:t>
            </a:r>
            <a:br>
              <a:rPr lang="en-GB" dirty="0"/>
            </a:br>
            <a:r>
              <a:rPr lang="en-GB" dirty="0"/>
              <a:t>presentation is expressly excluded. Under no circumstances shall Swiss Re or its Group </a:t>
            </a:r>
            <a:br>
              <a:rPr lang="en-GB" dirty="0"/>
            </a:br>
            <a:r>
              <a:rPr lang="en-GB" dirty="0"/>
              <a:t>companies be liable for any financial or consequential loss relating to this presentation.</a:t>
            </a:r>
          </a:p>
        </p:txBody>
      </p:sp>
    </p:spTree>
    <p:extLst>
      <p:ext uri="{BB962C8B-B14F-4D97-AF65-F5344CB8AC3E}">
        <p14:creationId xmlns:p14="http://schemas.microsoft.com/office/powerpoint/2010/main" val="715660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40" name="think-cell Slide" r:id="rId5" imgW="270" imgH="270" progId="TCLayout.ActiveDocument.1">
                  <p:embed/>
                </p:oleObj>
              </mc:Choice>
              <mc:Fallback>
                <p:oleObj name="think-cell Slide" r:id="rId5" imgW="270" imgH="270" progId="TCLayout.ActiveDocument.1">
                  <p:embed/>
                  <p:pic>
                    <p:nvPicPr>
                      <p:cNvPr id="6" name="Object 5" hidden="1"/>
                      <p:cNvPicPr/>
                      <p:nvPr/>
                    </p:nvPicPr>
                    <p:blipFill>
                      <a:blip r:embed="rId6"/>
                      <a:stretch>
                        <a:fillRect/>
                      </a:stretch>
                    </p:blipFill>
                    <p:spPr>
                      <a:xfrm>
                        <a:off x="1588" y="1588"/>
                        <a:ext cx="1587" cy="1587"/>
                      </a:xfrm>
                      <a:prstGeom prst="rect">
                        <a:avLst/>
                      </a:prstGeom>
                    </p:spPr>
                  </p:pic>
                </p:oleObj>
              </mc:Fallback>
            </mc:AlternateContent>
          </a:graphicData>
        </a:graphic>
      </p:graphicFrame>
      <p:grpSp>
        <p:nvGrpSpPr>
          <p:cNvPr id="9" name="Group 8"/>
          <p:cNvGrpSpPr/>
          <p:nvPr/>
        </p:nvGrpSpPr>
        <p:grpSpPr>
          <a:xfrm>
            <a:off x="1343472" y="4149080"/>
            <a:ext cx="9433048" cy="1368152"/>
            <a:chOff x="683568" y="4149080"/>
            <a:chExt cx="8113474" cy="1368152"/>
          </a:xfrm>
        </p:grpSpPr>
        <p:grpSp>
          <p:nvGrpSpPr>
            <p:cNvPr id="12" name="Group 11"/>
            <p:cNvGrpSpPr/>
            <p:nvPr/>
          </p:nvGrpSpPr>
          <p:grpSpPr>
            <a:xfrm>
              <a:off x="683568" y="4509120"/>
              <a:ext cx="7992888" cy="1008112"/>
              <a:chOff x="683568" y="4509120"/>
              <a:chExt cx="7128792" cy="1008112"/>
            </a:xfrm>
          </p:grpSpPr>
          <p:sp>
            <p:nvSpPr>
              <p:cNvPr id="63" name="Right Triangle 62"/>
              <p:cNvSpPr/>
              <p:nvPr/>
            </p:nvSpPr>
            <p:spPr>
              <a:xfrm flipH="1">
                <a:off x="683568" y="4509120"/>
                <a:ext cx="7128792" cy="1008112"/>
              </a:xfrm>
              <a:prstGeom prst="rtTriangle">
                <a:avLst/>
              </a:prstGeom>
              <a:gradFill>
                <a:gsLst>
                  <a:gs pos="0">
                    <a:srgbClr val="C89FD3"/>
                  </a:gs>
                  <a:gs pos="100000">
                    <a:srgbClr val="7030A0"/>
                  </a:gs>
                </a:gsLst>
                <a:lin ang="10800000" scaled="0"/>
              </a:gra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wissReSans" panose="020B0604020202020204" pitchFamily="34" charset="0"/>
                </a:endParaRPr>
              </a:p>
            </p:txBody>
          </p:sp>
          <p:sp>
            <p:nvSpPr>
              <p:cNvPr id="67" name="TextBox 66"/>
              <p:cNvSpPr txBox="1"/>
              <p:nvPr/>
            </p:nvSpPr>
            <p:spPr>
              <a:xfrm>
                <a:off x="1582695" y="5229200"/>
                <a:ext cx="5125921" cy="276999"/>
              </a:xfrm>
              <a:prstGeom prst="rect">
                <a:avLst/>
              </a:prstGeom>
              <a:noFill/>
            </p:spPr>
            <p:txBody>
              <a:bodyPr wrap="square" rtlCol="0">
                <a:spAutoFit/>
              </a:bodyPr>
              <a:lstStyle/>
              <a:p>
                <a:pPr algn="r"/>
                <a:r>
                  <a:rPr lang="en-US" sz="1200" dirty="0">
                    <a:latin typeface="SwissReSans" panose="020B0604020202020204" pitchFamily="34" charset="0"/>
                  </a:rPr>
                  <a:t>Level of </a:t>
                </a:r>
                <a:r>
                  <a:rPr lang="en-US" sz="1200" b="1" dirty="0">
                    <a:latin typeface="SwissReSans" panose="020B0604020202020204" pitchFamily="34" charset="0"/>
                  </a:rPr>
                  <a:t>sophistication</a:t>
                </a:r>
                <a:r>
                  <a:rPr lang="en-US" sz="1200" dirty="0">
                    <a:latin typeface="SwissReSans" panose="020B0604020202020204" pitchFamily="34" charset="0"/>
                  </a:rPr>
                  <a:t> (incl. knowhow / funding) of the attack</a:t>
                </a:r>
              </a:p>
            </p:txBody>
          </p:sp>
        </p:grpSp>
        <p:sp>
          <p:nvSpPr>
            <p:cNvPr id="7" name="Rectangle 6"/>
            <p:cNvSpPr/>
            <p:nvPr/>
          </p:nvSpPr>
          <p:spPr>
            <a:xfrm>
              <a:off x="7525682" y="4149080"/>
              <a:ext cx="1271360" cy="50405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wissReSans" panose="020B0604020202020204" pitchFamily="34" charset="0"/>
              </a:endParaRPr>
            </a:p>
          </p:txBody>
        </p:sp>
      </p:grpSp>
      <p:sp>
        <p:nvSpPr>
          <p:cNvPr id="4" name="Title 3"/>
          <p:cNvSpPr>
            <a:spLocks noGrp="1"/>
          </p:cNvSpPr>
          <p:nvPr>
            <p:ph type="title"/>
          </p:nvPr>
        </p:nvSpPr>
        <p:spPr>
          <a:xfrm>
            <a:off x="695325" y="692151"/>
            <a:ext cx="11017250" cy="692647"/>
          </a:xfrm>
        </p:spPr>
        <p:txBody>
          <a:bodyPr/>
          <a:lstStyle/>
          <a:p>
            <a:r>
              <a:rPr lang="en-GB" dirty="0"/>
              <a:t>Phishing attacks – who are the actors?</a:t>
            </a:r>
            <a:endParaRPr lang="en-US" dirty="0"/>
          </a:p>
        </p:txBody>
      </p:sp>
      <p:sp>
        <p:nvSpPr>
          <p:cNvPr id="2" name="Slide Number Placeholder 1"/>
          <p:cNvSpPr>
            <a:spLocks noGrp="1"/>
          </p:cNvSpPr>
          <p:nvPr>
            <p:ph type="sldNum" sz="quarter" idx="12"/>
          </p:nvPr>
        </p:nvSpPr>
        <p:spPr/>
        <p:txBody>
          <a:bodyPr/>
          <a:lstStyle/>
          <a:p>
            <a:fld id="{5E4D2043-7E31-4A53-BD33-72A88E682172}" type="slidenum">
              <a:rPr lang="en-US" smtClean="0"/>
              <a:pPr/>
              <a:t>3</a:t>
            </a:fld>
            <a:endParaRPr lang="en-US" dirty="0"/>
          </a:p>
        </p:txBody>
      </p:sp>
      <p:sp>
        <p:nvSpPr>
          <p:cNvPr id="10" name="Rectangle 9"/>
          <p:cNvSpPr/>
          <p:nvPr/>
        </p:nvSpPr>
        <p:spPr>
          <a:xfrm>
            <a:off x="1343472" y="2564904"/>
            <a:ext cx="1152128" cy="3168352"/>
          </a:xfrm>
          <a:prstGeom prst="rect">
            <a:avLst/>
          </a:prstGeom>
          <a:noFill/>
          <a:ln w="127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wissReSans" panose="020B0604020202020204" pitchFamily="34" charset="0"/>
            </a:endParaRPr>
          </a:p>
        </p:txBody>
      </p:sp>
      <p:sp>
        <p:nvSpPr>
          <p:cNvPr id="25" name="Rounded Rectangle 24"/>
          <p:cNvSpPr/>
          <p:nvPr/>
        </p:nvSpPr>
        <p:spPr>
          <a:xfrm>
            <a:off x="1343472" y="1628800"/>
            <a:ext cx="1152128" cy="1224136"/>
          </a:xfrm>
          <a:prstGeom prst="roundRect">
            <a:avLst>
              <a:gd name="adj" fmla="val 15625"/>
            </a:avLst>
          </a:prstGeom>
          <a:solidFill>
            <a:srgbClr val="D0D8D6"/>
          </a:solidFill>
          <a:ln w="952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latin typeface="SwissReSans" panose="020B0604020202020204" pitchFamily="34" charset="0"/>
              </a:rPr>
              <a:t>Errors &amp; omissions</a:t>
            </a:r>
          </a:p>
        </p:txBody>
      </p:sp>
      <p:sp>
        <p:nvSpPr>
          <p:cNvPr id="47" name="Rectangle 46"/>
          <p:cNvSpPr/>
          <p:nvPr/>
        </p:nvSpPr>
        <p:spPr>
          <a:xfrm>
            <a:off x="3351265" y="2564904"/>
            <a:ext cx="1152128" cy="3168352"/>
          </a:xfrm>
          <a:prstGeom prst="rect">
            <a:avLst/>
          </a:prstGeom>
          <a:noFill/>
          <a:ln w="127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wissReSans" panose="020B0604020202020204" pitchFamily="34" charset="0"/>
            </a:endParaRPr>
          </a:p>
        </p:txBody>
      </p:sp>
      <p:sp>
        <p:nvSpPr>
          <p:cNvPr id="48" name="Rounded Rectangle 47"/>
          <p:cNvSpPr/>
          <p:nvPr/>
        </p:nvSpPr>
        <p:spPr>
          <a:xfrm>
            <a:off x="3351265" y="1628800"/>
            <a:ext cx="1152128" cy="1224136"/>
          </a:xfrm>
          <a:prstGeom prst="roundRect">
            <a:avLst>
              <a:gd name="adj" fmla="val 15625"/>
            </a:avLst>
          </a:prstGeom>
          <a:solidFill>
            <a:srgbClr val="D0D8D6"/>
          </a:solidFill>
          <a:ln w="952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000000"/>
              </a:solidFill>
              <a:latin typeface="SwissReSans" panose="020B0604020202020204" pitchFamily="34" charset="0"/>
            </a:endParaRPr>
          </a:p>
          <a:p>
            <a:pPr algn="ctr"/>
            <a:r>
              <a:rPr lang="en-US" sz="1200" dirty="0">
                <a:solidFill>
                  <a:srgbClr val="000000"/>
                </a:solidFill>
                <a:latin typeface="SwissReSans" panose="020B0604020202020204" pitchFamily="34" charset="0"/>
              </a:rPr>
              <a:t>Hacktivism / Vigilantism</a:t>
            </a:r>
          </a:p>
        </p:txBody>
      </p:sp>
      <p:sp>
        <p:nvSpPr>
          <p:cNvPr id="49" name="Rectangle 48"/>
          <p:cNvSpPr/>
          <p:nvPr/>
        </p:nvSpPr>
        <p:spPr>
          <a:xfrm>
            <a:off x="5367489" y="2564904"/>
            <a:ext cx="1152128" cy="3168352"/>
          </a:xfrm>
          <a:prstGeom prst="rect">
            <a:avLst/>
          </a:prstGeom>
          <a:noFill/>
          <a:ln w="127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wissReSans" panose="020B0604020202020204" pitchFamily="34" charset="0"/>
            </a:endParaRPr>
          </a:p>
        </p:txBody>
      </p:sp>
      <p:sp>
        <p:nvSpPr>
          <p:cNvPr id="50" name="Rounded Rectangle 49"/>
          <p:cNvSpPr/>
          <p:nvPr/>
        </p:nvSpPr>
        <p:spPr>
          <a:xfrm>
            <a:off x="5367489" y="1628800"/>
            <a:ext cx="1152128" cy="1224136"/>
          </a:xfrm>
          <a:prstGeom prst="roundRect">
            <a:avLst>
              <a:gd name="adj" fmla="val 15625"/>
            </a:avLst>
          </a:prstGeom>
          <a:solidFill>
            <a:srgbClr val="D0D8D6"/>
          </a:solidFill>
          <a:ln w="952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latin typeface="SwissReSans" panose="020B0604020202020204" pitchFamily="34" charset="0"/>
              </a:rPr>
              <a:t>Script </a:t>
            </a:r>
            <a:br>
              <a:rPr lang="en-US" sz="1200" dirty="0">
                <a:solidFill>
                  <a:srgbClr val="000000"/>
                </a:solidFill>
                <a:latin typeface="SwissReSans" panose="020B0604020202020204" pitchFamily="34" charset="0"/>
              </a:rPr>
            </a:br>
            <a:r>
              <a:rPr lang="en-US" sz="1200" dirty="0">
                <a:solidFill>
                  <a:srgbClr val="000000"/>
                </a:solidFill>
                <a:latin typeface="SwissReSans" panose="020B0604020202020204" pitchFamily="34" charset="0"/>
              </a:rPr>
              <a:t>kiddies</a:t>
            </a:r>
          </a:p>
        </p:txBody>
      </p:sp>
      <p:sp>
        <p:nvSpPr>
          <p:cNvPr id="51" name="Rectangle 50"/>
          <p:cNvSpPr/>
          <p:nvPr/>
        </p:nvSpPr>
        <p:spPr>
          <a:xfrm>
            <a:off x="7383713" y="2564904"/>
            <a:ext cx="1152128" cy="3168352"/>
          </a:xfrm>
          <a:prstGeom prst="rect">
            <a:avLst/>
          </a:prstGeom>
          <a:noFill/>
          <a:ln w="127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wissReSans" panose="020B0604020202020204" pitchFamily="34" charset="0"/>
            </a:endParaRPr>
          </a:p>
        </p:txBody>
      </p:sp>
      <p:sp>
        <p:nvSpPr>
          <p:cNvPr id="52" name="Rounded Rectangle 51"/>
          <p:cNvSpPr/>
          <p:nvPr/>
        </p:nvSpPr>
        <p:spPr>
          <a:xfrm>
            <a:off x="7383713" y="1628800"/>
            <a:ext cx="1152128" cy="1224136"/>
          </a:xfrm>
          <a:prstGeom prst="roundRect">
            <a:avLst>
              <a:gd name="adj" fmla="val 15625"/>
            </a:avLst>
          </a:prstGeom>
          <a:solidFill>
            <a:srgbClr val="D0D8D6"/>
          </a:solidFill>
          <a:ln w="952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000000"/>
              </a:solidFill>
              <a:latin typeface="SwissReSans" panose="020B0604020202020204" pitchFamily="34" charset="0"/>
            </a:endParaRPr>
          </a:p>
          <a:p>
            <a:pPr algn="ctr"/>
            <a:endParaRPr lang="en-US" sz="1200" dirty="0">
              <a:solidFill>
                <a:srgbClr val="000000"/>
              </a:solidFill>
              <a:latin typeface="SwissReSans" panose="020B0604020202020204" pitchFamily="34" charset="0"/>
            </a:endParaRPr>
          </a:p>
          <a:p>
            <a:pPr algn="ctr"/>
            <a:r>
              <a:rPr lang="en-US" sz="1200" dirty="0">
                <a:solidFill>
                  <a:srgbClr val="000000"/>
                </a:solidFill>
                <a:latin typeface="SwissReSans" panose="020B0604020202020204" pitchFamily="34" charset="0"/>
              </a:rPr>
              <a:t>Cyber criminal / organised crime</a:t>
            </a:r>
          </a:p>
        </p:txBody>
      </p:sp>
      <p:sp>
        <p:nvSpPr>
          <p:cNvPr id="53" name="Rectangle 52"/>
          <p:cNvSpPr/>
          <p:nvPr/>
        </p:nvSpPr>
        <p:spPr>
          <a:xfrm>
            <a:off x="9399937" y="2564904"/>
            <a:ext cx="1152128" cy="3168352"/>
          </a:xfrm>
          <a:prstGeom prst="rect">
            <a:avLst/>
          </a:prstGeom>
          <a:noFill/>
          <a:ln w="127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wissReSans" panose="020B0604020202020204" pitchFamily="34" charset="0"/>
            </a:endParaRPr>
          </a:p>
        </p:txBody>
      </p:sp>
      <p:sp>
        <p:nvSpPr>
          <p:cNvPr id="54" name="Rounded Rectangle 53"/>
          <p:cNvSpPr/>
          <p:nvPr/>
        </p:nvSpPr>
        <p:spPr>
          <a:xfrm>
            <a:off x="9399937" y="1628800"/>
            <a:ext cx="1152128" cy="1224136"/>
          </a:xfrm>
          <a:prstGeom prst="roundRect">
            <a:avLst>
              <a:gd name="adj" fmla="val 15625"/>
            </a:avLst>
          </a:prstGeom>
          <a:solidFill>
            <a:srgbClr val="D0D8D6"/>
          </a:solidFill>
          <a:ln w="952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000000"/>
              </a:solidFill>
              <a:latin typeface="SwissReSans" panose="020B0604020202020204" pitchFamily="34" charset="0"/>
            </a:endParaRPr>
          </a:p>
          <a:p>
            <a:pPr algn="ctr"/>
            <a:endParaRPr lang="en-US" sz="1200" dirty="0">
              <a:solidFill>
                <a:srgbClr val="000000"/>
              </a:solidFill>
              <a:latin typeface="SwissReSans" panose="020B0604020202020204" pitchFamily="34" charset="0"/>
            </a:endParaRPr>
          </a:p>
          <a:p>
            <a:pPr algn="ctr"/>
            <a:r>
              <a:rPr lang="en-US" sz="1200" dirty="0">
                <a:solidFill>
                  <a:srgbClr val="000000"/>
                </a:solidFill>
                <a:latin typeface="SwissReSans" panose="020B0604020202020204" pitchFamily="34" charset="0"/>
              </a:rPr>
              <a:t>Nation state or state sponsored </a:t>
            </a:r>
          </a:p>
        </p:txBody>
      </p:sp>
      <p:sp>
        <p:nvSpPr>
          <p:cNvPr id="71" name="Rectangle 70"/>
          <p:cNvSpPr/>
          <p:nvPr/>
        </p:nvSpPr>
        <p:spPr>
          <a:xfrm>
            <a:off x="5951983" y="3537012"/>
            <a:ext cx="4046985" cy="324036"/>
          </a:xfrm>
          <a:prstGeom prst="rect">
            <a:avLst/>
          </a:prstGeom>
          <a:solidFill>
            <a:srgbClr val="EC6685"/>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SwissReSans" panose="020B0604020202020204" pitchFamily="34" charset="0"/>
              </a:rPr>
              <a:t>Theft of funds &amp; confidential data</a:t>
            </a:r>
          </a:p>
        </p:txBody>
      </p:sp>
      <p:sp>
        <p:nvSpPr>
          <p:cNvPr id="55" name="Rectangle 54"/>
          <p:cNvSpPr/>
          <p:nvPr/>
        </p:nvSpPr>
        <p:spPr>
          <a:xfrm>
            <a:off x="7959778" y="4041068"/>
            <a:ext cx="2600718" cy="324036"/>
          </a:xfrm>
          <a:prstGeom prst="rect">
            <a:avLst/>
          </a:prstGeom>
          <a:solidFill>
            <a:srgbClr val="FCE5EA"/>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SwissReSans" panose="020B0604020202020204" pitchFamily="34" charset="0"/>
              </a:rPr>
              <a:t>Espionage</a:t>
            </a:r>
          </a:p>
        </p:txBody>
      </p:sp>
      <p:pic>
        <p:nvPicPr>
          <p:cNvPr id="79" name="Picture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15961" y="1296994"/>
            <a:ext cx="720080" cy="763854"/>
          </a:xfrm>
          <a:prstGeom prst="rect">
            <a:avLst/>
          </a:prstGeom>
          <a:noFill/>
          <a:extLst>
            <a:ext uri="{909E8E84-426E-40DD-AFC4-6F175D3DCCD1}">
              <a14:hiddenFill xmlns:a14="http://schemas.microsoft.com/office/drawing/2010/main">
                <a:solidFill>
                  <a:srgbClr val="F6B2C2"/>
                </a:solidFill>
              </a14:hiddenFill>
            </a:ext>
          </a:extLst>
        </p:spPr>
      </p:pic>
      <p:pic>
        <p:nvPicPr>
          <p:cNvPr id="1026" name="Picture 2" descr="C:\Users\srzmsb\Desktop\Icons\Employee 128x128.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59778" y="1664038"/>
            <a:ext cx="403423" cy="403423"/>
          </a:xfrm>
          <a:prstGeom prst="rect">
            <a:avLst/>
          </a:prstGeom>
          <a:solidFill>
            <a:srgbClr val="D0D8D6"/>
          </a:solidFill>
          <a:extLst/>
        </p:spPr>
      </p:pic>
      <p:pic>
        <p:nvPicPr>
          <p:cNvPr id="83" name="Picture 2" descr="C:\Users\srzmsb\Desktop\Icons\Employee 128x128.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32138" y="1650573"/>
            <a:ext cx="403423" cy="403423"/>
          </a:xfrm>
          <a:prstGeom prst="rect">
            <a:avLst/>
          </a:prstGeom>
          <a:solidFill>
            <a:srgbClr val="D0D8D6"/>
          </a:solidFill>
          <a:extLst/>
        </p:spPr>
      </p:pic>
      <p:pic>
        <p:nvPicPr>
          <p:cNvPr id="2050" name="Picture 2" descr="C:\Users\srzmsb\Desktop\Icons\Theif 128x128.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21688" y="1631320"/>
            <a:ext cx="449192" cy="449192"/>
          </a:xfrm>
          <a:prstGeom prst="rect">
            <a:avLst/>
          </a:prstGeom>
          <a:solidFill>
            <a:srgbClr val="D0D8D6"/>
          </a:solidFill>
          <a:extLst/>
        </p:spPr>
      </p:pic>
      <p:pic>
        <p:nvPicPr>
          <p:cNvPr id="64" name="Picture 6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99538" y="1689013"/>
            <a:ext cx="307519" cy="326213"/>
          </a:xfrm>
          <a:prstGeom prst="rect">
            <a:avLst/>
          </a:prstGeom>
          <a:solidFill>
            <a:srgbClr val="D0D8D6"/>
          </a:solidFill>
        </p:spPr>
      </p:pic>
      <p:pic>
        <p:nvPicPr>
          <p:cNvPr id="66" name="Picture 6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39930" y="1756918"/>
            <a:ext cx="354394" cy="375938"/>
          </a:xfrm>
          <a:prstGeom prst="rect">
            <a:avLst/>
          </a:prstGeom>
          <a:solidFill>
            <a:srgbClr val="D0D8D6"/>
          </a:solidFill>
        </p:spPr>
      </p:pic>
      <p:pic>
        <p:nvPicPr>
          <p:cNvPr id="68" name="Picture 6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81140" y="1667405"/>
            <a:ext cx="307519" cy="326213"/>
          </a:xfrm>
          <a:prstGeom prst="rect">
            <a:avLst/>
          </a:prstGeom>
          <a:solidFill>
            <a:srgbClr val="D0D8D6"/>
          </a:solidFill>
        </p:spPr>
      </p:pic>
      <p:pic>
        <p:nvPicPr>
          <p:cNvPr id="80" name="Picture 7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23274" y="1689012"/>
            <a:ext cx="307519" cy="326213"/>
          </a:xfrm>
          <a:prstGeom prst="rect">
            <a:avLst/>
          </a:prstGeom>
          <a:solidFill>
            <a:srgbClr val="D0D8D6"/>
          </a:solidFill>
        </p:spPr>
      </p:pic>
      <p:sp>
        <p:nvSpPr>
          <p:cNvPr id="70" name="Rectangle 69"/>
          <p:cNvSpPr/>
          <p:nvPr/>
        </p:nvSpPr>
        <p:spPr>
          <a:xfrm>
            <a:off x="1343472" y="3104964"/>
            <a:ext cx="4608512" cy="324036"/>
          </a:xfrm>
          <a:prstGeom prst="rect">
            <a:avLst/>
          </a:prstGeom>
          <a:solidFill>
            <a:srgbClr val="FCE5EA"/>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SwissReSans" panose="020B0604020202020204" pitchFamily="34" charset="0"/>
              </a:rPr>
              <a:t>Impacts reputation &amp; availability of service</a:t>
            </a:r>
          </a:p>
        </p:txBody>
      </p:sp>
      <p:sp>
        <p:nvSpPr>
          <p:cNvPr id="104" name="Rectangle 103"/>
          <p:cNvSpPr/>
          <p:nvPr/>
        </p:nvSpPr>
        <p:spPr>
          <a:xfrm>
            <a:off x="8976320" y="3104964"/>
            <a:ext cx="1800200" cy="324036"/>
          </a:xfrm>
          <a:prstGeom prst="rect">
            <a:avLst/>
          </a:prstGeom>
          <a:solidFill>
            <a:srgbClr val="FCE5EA"/>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SwissReSans" panose="020B0604020202020204" pitchFamily="34" charset="0"/>
              </a:rPr>
              <a:t>Availability of service</a:t>
            </a:r>
          </a:p>
        </p:txBody>
      </p:sp>
      <p:grpSp>
        <p:nvGrpSpPr>
          <p:cNvPr id="69" name="Group 68"/>
          <p:cNvGrpSpPr/>
          <p:nvPr/>
        </p:nvGrpSpPr>
        <p:grpSpPr>
          <a:xfrm>
            <a:off x="9293425" y="4636074"/>
            <a:ext cx="1411087" cy="904292"/>
            <a:chOff x="5508104" y="2878087"/>
            <a:chExt cx="1872209" cy="1800200"/>
          </a:xfrm>
        </p:grpSpPr>
        <p:sp>
          <p:nvSpPr>
            <p:cNvPr id="72" name="Rectangle 71"/>
            <p:cNvSpPr/>
            <p:nvPr/>
          </p:nvSpPr>
          <p:spPr>
            <a:xfrm>
              <a:off x="5508105" y="2878087"/>
              <a:ext cx="1872208" cy="1800200"/>
            </a:xfrm>
            <a:prstGeom prst="rect">
              <a:avLst/>
            </a:prstGeom>
            <a:gradFill flip="none" rotWithShape="1">
              <a:gsLst>
                <a:gs pos="60000">
                  <a:srgbClr val="F1E7F4"/>
                </a:gs>
                <a:gs pos="1000">
                  <a:srgbClr val="C89FD3"/>
                </a:gs>
                <a:gs pos="100000">
                  <a:schemeClr val="bg1">
                    <a:lumMod val="95000"/>
                  </a:schemeClr>
                </a:gs>
              </a:gsLst>
              <a:lin ang="0" scaled="1"/>
              <a:tileRect/>
            </a:gradFill>
            <a:ln w="9525">
              <a:solidFill>
                <a:srgbClr val="0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wissReSans" panose="020B0604020202020204" pitchFamily="34" charset="0"/>
              </a:endParaRPr>
            </a:p>
          </p:txBody>
        </p:sp>
        <p:sp>
          <p:nvSpPr>
            <p:cNvPr id="73" name="Rectangle 72"/>
            <p:cNvSpPr/>
            <p:nvPr/>
          </p:nvSpPr>
          <p:spPr>
            <a:xfrm>
              <a:off x="5588496" y="2950095"/>
              <a:ext cx="1711424" cy="1647800"/>
            </a:xfrm>
            <a:prstGeom prst="rect">
              <a:avLst/>
            </a:prstGeom>
            <a:no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wissReSans" panose="020B0604020202020204" pitchFamily="34" charset="0"/>
              </a:endParaRPr>
            </a:p>
          </p:txBody>
        </p:sp>
        <p:grpSp>
          <p:nvGrpSpPr>
            <p:cNvPr id="74" name="Group 73"/>
            <p:cNvGrpSpPr/>
            <p:nvPr/>
          </p:nvGrpSpPr>
          <p:grpSpPr>
            <a:xfrm>
              <a:off x="5724128" y="2878087"/>
              <a:ext cx="1440160" cy="1800200"/>
              <a:chOff x="1763688" y="2564904"/>
              <a:chExt cx="1440160" cy="1800200"/>
            </a:xfrm>
          </p:grpSpPr>
          <p:cxnSp>
            <p:nvCxnSpPr>
              <p:cNvPr id="133" name="Straight Connector 132"/>
              <p:cNvCxnSpPr/>
              <p:nvPr/>
            </p:nvCxnSpPr>
            <p:spPr>
              <a:xfrm>
                <a:off x="1763688" y="2564904"/>
                <a:ext cx="0" cy="18002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907704" y="2564904"/>
                <a:ext cx="0" cy="18002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2051720" y="2564904"/>
                <a:ext cx="0" cy="18002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2195736" y="2564904"/>
                <a:ext cx="0" cy="18002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2339752" y="2564904"/>
                <a:ext cx="0" cy="18002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2483768" y="2564904"/>
                <a:ext cx="0" cy="18002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2627784" y="2564904"/>
                <a:ext cx="0" cy="18002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2771800" y="2564904"/>
                <a:ext cx="0" cy="18002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2924200" y="2564904"/>
                <a:ext cx="0" cy="18002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3076600" y="2564904"/>
                <a:ext cx="0" cy="18002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3203848" y="2564904"/>
                <a:ext cx="0" cy="18002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rot="5400000">
              <a:off x="5724128" y="2878086"/>
              <a:ext cx="1440160" cy="1872208"/>
              <a:chOff x="1763688" y="2564904"/>
              <a:chExt cx="1440160" cy="1800200"/>
            </a:xfrm>
          </p:grpSpPr>
          <p:cxnSp>
            <p:nvCxnSpPr>
              <p:cNvPr id="76" name="Straight Connector 75"/>
              <p:cNvCxnSpPr/>
              <p:nvPr/>
            </p:nvCxnSpPr>
            <p:spPr>
              <a:xfrm>
                <a:off x="1763688" y="2564904"/>
                <a:ext cx="0" cy="18002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1907704" y="2564904"/>
                <a:ext cx="0" cy="18002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51720" y="2564904"/>
                <a:ext cx="0" cy="18002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2195736" y="2564904"/>
                <a:ext cx="0" cy="18002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2339752" y="2564904"/>
                <a:ext cx="0" cy="18002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2483768" y="2564904"/>
                <a:ext cx="0" cy="18002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2627784" y="2564904"/>
                <a:ext cx="0" cy="18002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771800" y="2564904"/>
                <a:ext cx="0" cy="18002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2924200" y="2564904"/>
                <a:ext cx="0" cy="18002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3076600" y="2564904"/>
                <a:ext cx="0" cy="18002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3203848" y="2564904"/>
                <a:ext cx="0" cy="18002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195715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E4D2043-7E31-4A53-BD33-72A88E682172}" type="slidenum">
              <a:rPr lang="en-GB" smtClean="0"/>
              <a:pPr/>
              <a:t>4</a:t>
            </a:fld>
            <a:endParaRPr lang="en-GB" dirty="0"/>
          </a:p>
        </p:txBody>
      </p:sp>
      <p:sp>
        <p:nvSpPr>
          <p:cNvPr id="15" name="Oval 14"/>
          <p:cNvSpPr/>
          <p:nvPr/>
        </p:nvSpPr>
        <p:spPr>
          <a:xfrm>
            <a:off x="4350348" y="1651996"/>
            <a:ext cx="3384376" cy="3384376"/>
          </a:xfrm>
          <a:prstGeom prst="ellipse">
            <a:avLst/>
          </a:prstGeom>
          <a:blipFill>
            <a:blip r:embed="rId2"/>
            <a:stretch>
              <a:fillRect/>
            </a:stretch>
          </a:blip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grpSp>
        <p:nvGrpSpPr>
          <p:cNvPr id="16" name="Group 15"/>
          <p:cNvGrpSpPr/>
          <p:nvPr/>
        </p:nvGrpSpPr>
        <p:grpSpPr>
          <a:xfrm>
            <a:off x="2399381" y="1674556"/>
            <a:ext cx="1296000" cy="1260767"/>
            <a:chOff x="1821143" y="1916832"/>
            <a:chExt cx="1296000" cy="1260767"/>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3728" y="1916832"/>
              <a:ext cx="783431" cy="783431"/>
            </a:xfrm>
            <a:prstGeom prst="rect">
              <a:avLst/>
            </a:prstGeom>
          </p:spPr>
        </p:pic>
        <p:sp>
          <p:nvSpPr>
            <p:cNvPr id="18" name="TextBox 17"/>
            <p:cNvSpPr txBox="1"/>
            <p:nvPr/>
          </p:nvSpPr>
          <p:spPr>
            <a:xfrm>
              <a:off x="1821143" y="2746712"/>
              <a:ext cx="1296000" cy="430887"/>
            </a:xfrm>
            <a:prstGeom prst="rect">
              <a:avLst/>
            </a:prstGeom>
            <a:noFill/>
          </p:spPr>
          <p:txBody>
            <a:bodyPr wrap="square" rtlCol="0">
              <a:spAutoFit/>
            </a:bodyPr>
            <a:lstStyle/>
            <a:p>
              <a:r>
                <a:rPr lang="en-US" sz="1100" dirty="0">
                  <a:latin typeface="SwissReSans" pitchFamily="34" charset="0"/>
                </a:rPr>
                <a:t>Suspicious e-mail with attachments</a:t>
              </a:r>
              <a:endParaRPr lang="en-GB" sz="1100" dirty="0">
                <a:latin typeface="SwissReSans" pitchFamily="34" charset="0"/>
              </a:endParaRPr>
            </a:p>
          </p:txBody>
        </p:sp>
      </p:grpSp>
      <p:grpSp>
        <p:nvGrpSpPr>
          <p:cNvPr id="19" name="Group 18"/>
          <p:cNvGrpSpPr/>
          <p:nvPr/>
        </p:nvGrpSpPr>
        <p:grpSpPr>
          <a:xfrm>
            <a:off x="2613121" y="3356992"/>
            <a:ext cx="1296000" cy="1260212"/>
            <a:chOff x="1050728" y="3994896"/>
            <a:chExt cx="1296000" cy="1260212"/>
          </a:xfrm>
        </p:grpSpPr>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7591" y="3994896"/>
              <a:ext cx="902275" cy="902275"/>
            </a:xfrm>
            <a:prstGeom prst="rect">
              <a:avLst/>
            </a:prstGeom>
          </p:spPr>
        </p:pic>
        <p:sp>
          <p:nvSpPr>
            <p:cNvPr id="21" name="TextBox 20"/>
            <p:cNvSpPr txBox="1"/>
            <p:nvPr/>
          </p:nvSpPr>
          <p:spPr>
            <a:xfrm>
              <a:off x="1050728" y="4993498"/>
              <a:ext cx="1296000" cy="261610"/>
            </a:xfrm>
            <a:prstGeom prst="rect">
              <a:avLst/>
            </a:prstGeom>
            <a:noFill/>
          </p:spPr>
          <p:txBody>
            <a:bodyPr wrap="square" rtlCol="0">
              <a:spAutoFit/>
            </a:bodyPr>
            <a:lstStyle/>
            <a:p>
              <a:pPr algn="ctr"/>
              <a:r>
                <a:rPr lang="en-US" sz="1100" dirty="0">
                  <a:latin typeface="SwissReSans" pitchFamily="34" charset="0"/>
                </a:rPr>
                <a:t>Package delivery</a:t>
              </a:r>
              <a:endParaRPr lang="en-GB" sz="1100" dirty="0">
                <a:latin typeface="SwissReSans" pitchFamily="34" charset="0"/>
              </a:endParaRPr>
            </a:p>
          </p:txBody>
        </p:sp>
      </p:grpSp>
      <p:grpSp>
        <p:nvGrpSpPr>
          <p:cNvPr id="22" name="Group 21"/>
          <p:cNvGrpSpPr/>
          <p:nvPr/>
        </p:nvGrpSpPr>
        <p:grpSpPr>
          <a:xfrm>
            <a:off x="3935760" y="4941168"/>
            <a:ext cx="922572" cy="1073853"/>
            <a:chOff x="2786558" y="2452769"/>
            <a:chExt cx="922572" cy="1073853"/>
          </a:xfrm>
        </p:grpSpPr>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8951" y="2452769"/>
              <a:ext cx="920179" cy="920179"/>
            </a:xfrm>
            <a:prstGeom prst="rect">
              <a:avLst/>
            </a:prstGeom>
          </p:spPr>
        </p:pic>
        <p:sp>
          <p:nvSpPr>
            <p:cNvPr id="24" name="TextBox 23"/>
            <p:cNvSpPr txBox="1"/>
            <p:nvPr/>
          </p:nvSpPr>
          <p:spPr>
            <a:xfrm>
              <a:off x="2786558" y="3265012"/>
              <a:ext cx="916364" cy="261610"/>
            </a:xfrm>
            <a:prstGeom prst="rect">
              <a:avLst/>
            </a:prstGeom>
            <a:noFill/>
          </p:spPr>
          <p:txBody>
            <a:bodyPr wrap="square" rtlCol="0">
              <a:spAutoFit/>
            </a:bodyPr>
            <a:lstStyle/>
            <a:p>
              <a:r>
                <a:rPr lang="en-US" sz="1100" dirty="0">
                  <a:latin typeface="SwissReSans" pitchFamily="34" charset="0"/>
                </a:rPr>
                <a:t>Phone calls</a:t>
              </a:r>
              <a:endParaRPr lang="en-GB" sz="1100" dirty="0">
                <a:latin typeface="SwissReSans" pitchFamily="34" charset="0"/>
              </a:endParaRPr>
            </a:p>
          </p:txBody>
        </p:sp>
      </p:grpSp>
      <p:grpSp>
        <p:nvGrpSpPr>
          <p:cNvPr id="25" name="Group 24"/>
          <p:cNvGrpSpPr/>
          <p:nvPr/>
        </p:nvGrpSpPr>
        <p:grpSpPr>
          <a:xfrm>
            <a:off x="6023992" y="5268874"/>
            <a:ext cx="1296000" cy="1184462"/>
            <a:chOff x="6569586" y="5063019"/>
            <a:chExt cx="1296000" cy="1184462"/>
          </a:xfrm>
        </p:grpSpPr>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2088" y="5063019"/>
              <a:ext cx="870996" cy="870996"/>
            </a:xfrm>
            <a:prstGeom prst="rect">
              <a:avLst/>
            </a:prstGeom>
          </p:spPr>
        </p:pic>
        <p:sp>
          <p:nvSpPr>
            <p:cNvPr id="27" name="TextBox 26"/>
            <p:cNvSpPr txBox="1"/>
            <p:nvPr/>
          </p:nvSpPr>
          <p:spPr>
            <a:xfrm>
              <a:off x="6569586" y="5816594"/>
              <a:ext cx="1296000" cy="430887"/>
            </a:xfrm>
            <a:prstGeom prst="rect">
              <a:avLst/>
            </a:prstGeom>
            <a:noFill/>
          </p:spPr>
          <p:txBody>
            <a:bodyPr wrap="square" rtlCol="0">
              <a:spAutoFit/>
            </a:bodyPr>
            <a:lstStyle/>
            <a:p>
              <a:pPr algn="ctr"/>
              <a:r>
                <a:rPr lang="en-US" sz="1100" dirty="0">
                  <a:latin typeface="SwissReSans" pitchFamily="34" charset="0"/>
                </a:rPr>
                <a:t>Personal warnings</a:t>
              </a:r>
              <a:endParaRPr lang="en-GB" sz="1100" dirty="0">
                <a:latin typeface="SwissReSans" pitchFamily="34" charset="0"/>
              </a:endParaRPr>
            </a:p>
          </p:txBody>
        </p:sp>
      </p:grpSp>
      <p:grpSp>
        <p:nvGrpSpPr>
          <p:cNvPr id="28" name="Group 27"/>
          <p:cNvGrpSpPr/>
          <p:nvPr/>
        </p:nvGrpSpPr>
        <p:grpSpPr>
          <a:xfrm>
            <a:off x="7896344" y="4433678"/>
            <a:ext cx="1296000" cy="1083554"/>
            <a:chOff x="2664232" y="4171554"/>
            <a:chExt cx="1296000" cy="1083554"/>
          </a:xfrm>
        </p:grpSpPr>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07159" y="4171554"/>
              <a:ext cx="810146" cy="810146"/>
            </a:xfrm>
            <a:prstGeom prst="rect">
              <a:avLst/>
            </a:prstGeom>
          </p:spPr>
        </p:pic>
        <p:sp>
          <p:nvSpPr>
            <p:cNvPr id="30" name="TextBox 29"/>
            <p:cNvSpPr txBox="1"/>
            <p:nvPr/>
          </p:nvSpPr>
          <p:spPr>
            <a:xfrm>
              <a:off x="2822616" y="4500427"/>
              <a:ext cx="720080" cy="215444"/>
            </a:xfrm>
            <a:prstGeom prst="rect">
              <a:avLst/>
            </a:prstGeom>
            <a:noFill/>
          </p:spPr>
          <p:txBody>
            <a:bodyPr wrap="square" rtlCol="0">
              <a:spAutoFit/>
            </a:bodyPr>
            <a:lstStyle/>
            <a:p>
              <a:pPr algn="ctr"/>
              <a:r>
                <a:rPr lang="en-GB" sz="800" dirty="0">
                  <a:latin typeface="SwissReSans" pitchFamily="34" charset="0"/>
                </a:rPr>
                <a:t>facsimile</a:t>
              </a:r>
            </a:p>
          </p:txBody>
        </p:sp>
        <p:sp>
          <p:nvSpPr>
            <p:cNvPr id="31" name="TextBox 30"/>
            <p:cNvSpPr txBox="1"/>
            <p:nvPr/>
          </p:nvSpPr>
          <p:spPr>
            <a:xfrm>
              <a:off x="2664232" y="4993498"/>
              <a:ext cx="1296000" cy="261610"/>
            </a:xfrm>
            <a:prstGeom prst="rect">
              <a:avLst/>
            </a:prstGeom>
            <a:noFill/>
          </p:spPr>
          <p:txBody>
            <a:bodyPr wrap="square" rtlCol="0">
              <a:spAutoFit/>
            </a:bodyPr>
            <a:lstStyle/>
            <a:p>
              <a:pPr algn="ctr"/>
              <a:r>
                <a:rPr lang="en-US" sz="1100" dirty="0">
                  <a:latin typeface="SwissReSans" pitchFamily="34" charset="0"/>
                </a:rPr>
                <a:t>eFax</a:t>
              </a:r>
              <a:endParaRPr lang="en-GB" sz="1100" dirty="0">
                <a:latin typeface="SwissReSans" pitchFamily="34" charset="0"/>
              </a:endParaRPr>
            </a:p>
          </p:txBody>
        </p:sp>
      </p:grpSp>
      <p:grpSp>
        <p:nvGrpSpPr>
          <p:cNvPr id="32" name="Group 31"/>
          <p:cNvGrpSpPr/>
          <p:nvPr/>
        </p:nvGrpSpPr>
        <p:grpSpPr>
          <a:xfrm>
            <a:off x="8256240" y="2691402"/>
            <a:ext cx="1296000" cy="1235670"/>
            <a:chOff x="4413579" y="2630051"/>
            <a:chExt cx="1296000" cy="1235670"/>
          </a:xfrm>
        </p:grpSpPr>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72944" y="2630051"/>
              <a:ext cx="777270" cy="777270"/>
            </a:xfrm>
            <a:prstGeom prst="rect">
              <a:avLst/>
            </a:prstGeom>
          </p:spPr>
        </p:pic>
        <p:sp>
          <p:nvSpPr>
            <p:cNvPr id="34" name="TextBox 33"/>
            <p:cNvSpPr txBox="1"/>
            <p:nvPr/>
          </p:nvSpPr>
          <p:spPr>
            <a:xfrm>
              <a:off x="4413579" y="3434834"/>
              <a:ext cx="1296000" cy="430887"/>
            </a:xfrm>
            <a:prstGeom prst="rect">
              <a:avLst/>
            </a:prstGeom>
            <a:noFill/>
          </p:spPr>
          <p:txBody>
            <a:bodyPr wrap="square" rtlCol="0">
              <a:spAutoFit/>
            </a:bodyPr>
            <a:lstStyle/>
            <a:p>
              <a:pPr algn="ctr"/>
              <a:r>
                <a:rPr lang="en-US" sz="1100" dirty="0">
                  <a:latin typeface="SwissReSans" pitchFamily="34" charset="0"/>
                </a:rPr>
                <a:t>Voicemail attachments</a:t>
              </a:r>
              <a:endParaRPr lang="en-GB" sz="1100" dirty="0">
                <a:latin typeface="SwissReSans" pitchFamily="34" charset="0"/>
              </a:endParaRPr>
            </a:p>
          </p:txBody>
        </p:sp>
      </p:grpSp>
      <p:grpSp>
        <p:nvGrpSpPr>
          <p:cNvPr id="35" name="Group 34"/>
          <p:cNvGrpSpPr/>
          <p:nvPr/>
        </p:nvGrpSpPr>
        <p:grpSpPr>
          <a:xfrm>
            <a:off x="7695391" y="1037101"/>
            <a:ext cx="1296000" cy="1210260"/>
            <a:chOff x="5062804" y="4091148"/>
            <a:chExt cx="1296000" cy="1210260"/>
          </a:xfrm>
        </p:grpSpPr>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00300" y="4091148"/>
              <a:ext cx="818558" cy="818558"/>
            </a:xfrm>
            <a:prstGeom prst="rect">
              <a:avLst/>
            </a:prstGeom>
          </p:spPr>
        </p:pic>
        <p:sp>
          <p:nvSpPr>
            <p:cNvPr id="37" name="TextBox 36"/>
            <p:cNvSpPr txBox="1"/>
            <p:nvPr/>
          </p:nvSpPr>
          <p:spPr>
            <a:xfrm>
              <a:off x="5062804" y="4870521"/>
              <a:ext cx="1296000" cy="430887"/>
            </a:xfrm>
            <a:prstGeom prst="rect">
              <a:avLst/>
            </a:prstGeom>
            <a:noFill/>
          </p:spPr>
          <p:txBody>
            <a:bodyPr wrap="square" rtlCol="0">
              <a:spAutoFit/>
            </a:bodyPr>
            <a:lstStyle/>
            <a:p>
              <a:pPr algn="ctr"/>
              <a:r>
                <a:rPr lang="en-US" sz="1100" dirty="0">
                  <a:latin typeface="SwissReSans" pitchFamily="34" charset="0"/>
                </a:rPr>
                <a:t>Security</a:t>
              </a:r>
              <a:br>
                <a:rPr lang="en-US" sz="1100" dirty="0">
                  <a:latin typeface="SwissReSans" pitchFamily="34" charset="0"/>
                </a:rPr>
              </a:br>
              <a:r>
                <a:rPr lang="en-US" sz="1100" dirty="0">
                  <a:latin typeface="SwissReSans" pitchFamily="34" charset="0"/>
                </a:rPr>
                <a:t>alerts</a:t>
              </a:r>
              <a:endParaRPr lang="en-GB" sz="1100" dirty="0">
                <a:latin typeface="SwissReSans" pitchFamily="34" charset="0"/>
              </a:endParaRPr>
            </a:p>
          </p:txBody>
        </p:sp>
      </p:grpSp>
      <p:grpSp>
        <p:nvGrpSpPr>
          <p:cNvPr id="38" name="Group 37"/>
          <p:cNvGrpSpPr/>
          <p:nvPr/>
        </p:nvGrpSpPr>
        <p:grpSpPr>
          <a:xfrm>
            <a:off x="6024136" y="404664"/>
            <a:ext cx="1296000" cy="1105578"/>
            <a:chOff x="7217586" y="1786083"/>
            <a:chExt cx="1296000" cy="1105578"/>
          </a:xfrm>
        </p:grpSpPr>
        <p:pic>
          <p:nvPicPr>
            <p:cNvPr id="39" name="Picture 3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76951" y="1786083"/>
              <a:ext cx="783826" cy="783826"/>
            </a:xfrm>
            <a:prstGeom prst="rect">
              <a:avLst/>
            </a:prstGeom>
          </p:spPr>
        </p:pic>
        <p:sp>
          <p:nvSpPr>
            <p:cNvPr id="40" name="TextBox 39"/>
            <p:cNvSpPr txBox="1"/>
            <p:nvPr/>
          </p:nvSpPr>
          <p:spPr>
            <a:xfrm>
              <a:off x="7217586" y="2630051"/>
              <a:ext cx="1296000" cy="261610"/>
            </a:xfrm>
            <a:prstGeom prst="rect">
              <a:avLst/>
            </a:prstGeom>
            <a:noFill/>
          </p:spPr>
          <p:txBody>
            <a:bodyPr wrap="square" rtlCol="0">
              <a:spAutoFit/>
            </a:bodyPr>
            <a:lstStyle/>
            <a:p>
              <a:pPr algn="ctr"/>
              <a:r>
                <a:rPr lang="en-US" sz="1100" dirty="0">
                  <a:latin typeface="SwissReSans" pitchFamily="34" charset="0"/>
                </a:rPr>
                <a:t>Invoices</a:t>
              </a:r>
              <a:endParaRPr lang="en-GB" sz="1100" dirty="0">
                <a:latin typeface="SwissReSans" pitchFamily="34" charset="0"/>
              </a:endParaRPr>
            </a:p>
          </p:txBody>
        </p:sp>
      </p:grpSp>
      <p:grpSp>
        <p:nvGrpSpPr>
          <p:cNvPr id="41" name="Group 40"/>
          <p:cNvGrpSpPr/>
          <p:nvPr/>
        </p:nvGrpSpPr>
        <p:grpSpPr>
          <a:xfrm>
            <a:off x="3923568" y="464925"/>
            <a:ext cx="1296000" cy="1444872"/>
            <a:chOff x="6617379" y="3319959"/>
            <a:chExt cx="1296000" cy="1444872"/>
          </a:xfrm>
        </p:grpSpPr>
        <p:pic>
          <p:nvPicPr>
            <p:cNvPr id="42" name="Picture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89383" y="3319959"/>
              <a:ext cx="951993" cy="951993"/>
            </a:xfrm>
            <a:prstGeom prst="rect">
              <a:avLst/>
            </a:prstGeom>
          </p:spPr>
        </p:pic>
        <p:sp>
          <p:nvSpPr>
            <p:cNvPr id="43" name="TextBox 42"/>
            <p:cNvSpPr txBox="1"/>
            <p:nvPr/>
          </p:nvSpPr>
          <p:spPr>
            <a:xfrm>
              <a:off x="6617379" y="4333944"/>
              <a:ext cx="1296000" cy="430887"/>
            </a:xfrm>
            <a:prstGeom prst="rect">
              <a:avLst/>
            </a:prstGeom>
            <a:noFill/>
          </p:spPr>
          <p:txBody>
            <a:bodyPr wrap="square" rtlCol="0">
              <a:spAutoFit/>
            </a:bodyPr>
            <a:lstStyle/>
            <a:p>
              <a:pPr algn="ctr"/>
              <a:r>
                <a:rPr lang="en-US" sz="1100" dirty="0">
                  <a:latin typeface="SwissReSans" pitchFamily="34" charset="0"/>
                </a:rPr>
                <a:t>Social networking</a:t>
              </a:r>
              <a:endParaRPr lang="en-GB" sz="1100" dirty="0">
                <a:latin typeface="SwissReSans" pitchFamily="34" charset="0"/>
              </a:endParaRPr>
            </a:p>
          </p:txBody>
        </p:sp>
      </p:grpSp>
    </p:spTree>
    <p:extLst>
      <p:ext uri="{BB962C8B-B14F-4D97-AF65-F5344CB8AC3E}">
        <p14:creationId xmlns:p14="http://schemas.microsoft.com/office/powerpoint/2010/main" val="3122197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Types of Phishing attacks</a:t>
            </a:r>
          </a:p>
        </p:txBody>
      </p:sp>
      <p:sp>
        <p:nvSpPr>
          <p:cNvPr id="4" name="Slide Number Placeholder 3"/>
          <p:cNvSpPr>
            <a:spLocks noGrp="1"/>
          </p:cNvSpPr>
          <p:nvPr>
            <p:ph type="sldNum" sz="quarter" idx="12"/>
          </p:nvPr>
        </p:nvSpPr>
        <p:spPr/>
        <p:txBody>
          <a:bodyPr/>
          <a:lstStyle/>
          <a:p>
            <a:fld id="{5E4D2043-7E31-4A53-BD33-72A88E682172}" type="slidenum">
              <a:rPr lang="en-GB" smtClean="0"/>
              <a:pPr/>
              <a:t>5</a:t>
            </a:fld>
            <a:endParaRPr lang="en-GB" dirty="0"/>
          </a:p>
        </p:txBody>
      </p:sp>
      <p:graphicFrame>
        <p:nvGraphicFramePr>
          <p:cNvPr id="32" name="Diagram 31"/>
          <p:cNvGraphicFramePr/>
          <p:nvPr>
            <p:extLst/>
          </p:nvPr>
        </p:nvGraphicFramePr>
        <p:xfrm>
          <a:off x="407368" y="1851224"/>
          <a:ext cx="9361115" cy="4331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9840491" y="1412776"/>
            <a:ext cx="1440160" cy="347924"/>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latin typeface="SwissReSans" pitchFamily="34" charset="0"/>
              </a:rPr>
              <a:t>Risk Level</a:t>
            </a:r>
            <a:endParaRPr lang="en-GB" dirty="0">
              <a:solidFill>
                <a:schemeClr val="bg1"/>
              </a:solidFill>
              <a:latin typeface="SwissReSans" pitchFamily="34" charset="0"/>
            </a:endParaRPr>
          </a:p>
        </p:txBody>
      </p:sp>
      <p:sp>
        <p:nvSpPr>
          <p:cNvPr id="6" name="Rectangle 5"/>
          <p:cNvSpPr/>
          <p:nvPr/>
        </p:nvSpPr>
        <p:spPr>
          <a:xfrm>
            <a:off x="9840491" y="1891586"/>
            <a:ext cx="1440160" cy="857444"/>
          </a:xfrm>
          <a:prstGeom prst="rect">
            <a:avLst/>
          </a:prstGeom>
          <a:solidFill>
            <a:srgbClr val="FFCF97"/>
          </a:solidFill>
          <a:ln w="9525">
            <a:solidFill>
              <a:srgbClr val="FFC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wissReSans" pitchFamily="34" charset="0"/>
              </a:rPr>
              <a:t>medium</a:t>
            </a:r>
            <a:endParaRPr lang="en-GB" dirty="0">
              <a:solidFill>
                <a:schemeClr val="tx1"/>
              </a:solidFill>
              <a:latin typeface="SwissReSans" pitchFamily="34" charset="0"/>
            </a:endParaRPr>
          </a:p>
        </p:txBody>
      </p:sp>
      <p:sp>
        <p:nvSpPr>
          <p:cNvPr id="7" name="Rectangle 6"/>
          <p:cNvSpPr/>
          <p:nvPr/>
        </p:nvSpPr>
        <p:spPr>
          <a:xfrm>
            <a:off x="9840491" y="3015908"/>
            <a:ext cx="1440160" cy="857444"/>
          </a:xfrm>
          <a:prstGeom prst="rect">
            <a:avLst/>
          </a:prstGeom>
          <a:solidFill>
            <a:srgbClr val="EF7F99"/>
          </a:solidFill>
          <a:ln w="9525">
            <a:solidFill>
              <a:srgbClr val="EF7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wissReSans" pitchFamily="34" charset="0"/>
              </a:rPr>
              <a:t>high</a:t>
            </a:r>
            <a:endParaRPr lang="en-GB" dirty="0">
              <a:solidFill>
                <a:schemeClr val="tx1"/>
              </a:solidFill>
              <a:latin typeface="SwissReSans" pitchFamily="34" charset="0"/>
            </a:endParaRPr>
          </a:p>
        </p:txBody>
      </p:sp>
      <p:sp>
        <p:nvSpPr>
          <p:cNvPr id="8" name="Rectangle 7"/>
          <p:cNvSpPr/>
          <p:nvPr/>
        </p:nvSpPr>
        <p:spPr>
          <a:xfrm>
            <a:off x="9840491" y="4164433"/>
            <a:ext cx="1440160" cy="857444"/>
          </a:xfrm>
          <a:prstGeom prst="rect">
            <a:avLst/>
          </a:prstGeom>
          <a:solidFill>
            <a:srgbClr val="EF7F99"/>
          </a:solidFill>
          <a:ln w="9525">
            <a:solidFill>
              <a:srgbClr val="EF7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wissReSans" pitchFamily="34" charset="0"/>
              </a:rPr>
              <a:t>high</a:t>
            </a:r>
          </a:p>
        </p:txBody>
      </p:sp>
      <p:sp>
        <p:nvSpPr>
          <p:cNvPr id="9" name="Rectangle 8"/>
          <p:cNvSpPr/>
          <p:nvPr/>
        </p:nvSpPr>
        <p:spPr>
          <a:xfrm>
            <a:off x="9840491" y="5312740"/>
            <a:ext cx="1440160" cy="857444"/>
          </a:xfrm>
          <a:prstGeom prst="rect">
            <a:avLst/>
          </a:prstGeom>
          <a:solidFill>
            <a:srgbClr val="E6335D"/>
          </a:solidFill>
          <a:ln w="9525">
            <a:solidFill>
              <a:srgbClr val="EF7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latin typeface="SwissReSans" pitchFamily="34" charset="0"/>
              </a:rPr>
              <a:t>very high</a:t>
            </a:r>
          </a:p>
        </p:txBody>
      </p:sp>
    </p:spTree>
    <p:extLst>
      <p:ext uri="{BB962C8B-B14F-4D97-AF65-F5344CB8AC3E}">
        <p14:creationId xmlns:p14="http://schemas.microsoft.com/office/powerpoint/2010/main" val="378817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5325" y="1628776"/>
            <a:ext cx="10585251" cy="1080145"/>
          </a:xfrm>
        </p:spPr>
        <p:txBody>
          <a:bodyPr/>
          <a:lstStyle/>
          <a:p>
            <a:pPr>
              <a:spcBef>
                <a:spcPts val="300"/>
              </a:spcBef>
            </a:pPr>
            <a:r>
              <a:rPr lang="en-GB" sz="1600" dirty="0">
                <a:latin typeface="+mj-lt"/>
              </a:rPr>
              <a:t>Exposure, misuse, deletion or alteration of business information may lead to a negative financial impact or reputational damage</a:t>
            </a:r>
          </a:p>
          <a:p>
            <a:pPr>
              <a:spcBef>
                <a:spcPts val="300"/>
              </a:spcBef>
            </a:pPr>
            <a:r>
              <a:rPr lang="en-GB" sz="1600" dirty="0">
                <a:latin typeface="+mj-lt"/>
              </a:rPr>
              <a:t>Cyber Risk is a combination of four components</a:t>
            </a:r>
          </a:p>
          <a:p>
            <a:pPr>
              <a:spcBef>
                <a:spcPts val="300"/>
              </a:spcBef>
            </a:pPr>
            <a:endParaRPr lang="en-GB" sz="1600" dirty="0">
              <a:latin typeface="+mj-lt"/>
            </a:endParaRPr>
          </a:p>
          <a:p>
            <a:pPr>
              <a:spcBef>
                <a:spcPts val="300"/>
              </a:spcBef>
            </a:pPr>
            <a:endParaRPr lang="en-GB" sz="1600" dirty="0">
              <a:latin typeface="+mj-lt"/>
            </a:endParaRPr>
          </a:p>
          <a:p>
            <a:pPr>
              <a:spcBef>
                <a:spcPts val="300"/>
              </a:spcBef>
            </a:pPr>
            <a:endParaRPr lang="en-GB" sz="1600" dirty="0">
              <a:latin typeface="+mj-lt"/>
            </a:endParaRPr>
          </a:p>
          <a:p>
            <a:pPr>
              <a:spcBef>
                <a:spcPts val="300"/>
              </a:spcBef>
            </a:pPr>
            <a:endParaRPr lang="en-GB" sz="1600" dirty="0">
              <a:latin typeface="+mj-lt"/>
            </a:endParaRPr>
          </a:p>
          <a:p>
            <a:pPr>
              <a:spcBef>
                <a:spcPts val="300"/>
              </a:spcBef>
            </a:pPr>
            <a:endParaRPr lang="en-GB" sz="1600" dirty="0">
              <a:latin typeface="+mj-lt"/>
            </a:endParaRPr>
          </a:p>
          <a:p>
            <a:pPr>
              <a:spcBef>
                <a:spcPts val="300"/>
              </a:spcBef>
            </a:pPr>
            <a:endParaRPr lang="en-GB" sz="1600" dirty="0">
              <a:latin typeface="+mj-lt"/>
            </a:endParaRPr>
          </a:p>
          <a:p>
            <a:pPr>
              <a:spcBef>
                <a:spcPts val="300"/>
              </a:spcBef>
            </a:pPr>
            <a:endParaRPr lang="en-GB" sz="1600" dirty="0">
              <a:latin typeface="+mj-lt"/>
            </a:endParaRPr>
          </a:p>
          <a:p>
            <a:pPr>
              <a:spcBef>
                <a:spcPts val="300"/>
              </a:spcBef>
            </a:pPr>
            <a:endParaRPr lang="en-GB" sz="1600" dirty="0">
              <a:latin typeface="+mj-lt"/>
            </a:endParaRPr>
          </a:p>
          <a:p>
            <a:pPr>
              <a:spcBef>
                <a:spcPts val="300"/>
              </a:spcBef>
            </a:pPr>
            <a:endParaRPr lang="en-GB" sz="1600" dirty="0">
              <a:latin typeface="+mj-lt"/>
            </a:endParaRPr>
          </a:p>
          <a:p>
            <a:pPr>
              <a:spcBef>
                <a:spcPts val="300"/>
              </a:spcBef>
            </a:pPr>
            <a:endParaRPr lang="en-GB" sz="1600" dirty="0">
              <a:latin typeface="+mj-lt"/>
            </a:endParaRPr>
          </a:p>
          <a:p>
            <a:pPr>
              <a:spcBef>
                <a:spcPts val="300"/>
              </a:spcBef>
            </a:pPr>
            <a:endParaRPr lang="en-GB" sz="1600" dirty="0">
              <a:latin typeface="+mj-lt"/>
            </a:endParaRPr>
          </a:p>
          <a:p>
            <a:pPr>
              <a:spcBef>
                <a:spcPts val="300"/>
              </a:spcBef>
            </a:pPr>
            <a:r>
              <a:rPr lang="en-GB" sz="1600" dirty="0">
                <a:latin typeface="+mj-lt"/>
              </a:rPr>
              <a:t>Vulnerability and control is not just about technology but also determined by the people, data handling and business processes involved</a:t>
            </a:r>
          </a:p>
        </p:txBody>
      </p:sp>
      <p:sp>
        <p:nvSpPr>
          <p:cNvPr id="43" name="Rounded Rectangle 42"/>
          <p:cNvSpPr/>
          <p:nvPr/>
        </p:nvSpPr>
        <p:spPr>
          <a:xfrm>
            <a:off x="2855640" y="3409255"/>
            <a:ext cx="1118832" cy="1224136"/>
          </a:xfrm>
          <a:prstGeom prst="roundRect">
            <a:avLst>
              <a:gd name="adj" fmla="val 15625"/>
            </a:avLst>
          </a:prstGeom>
          <a:solidFill>
            <a:srgbClr val="CFDBF2"/>
          </a:solidFill>
          <a:ln w="952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rgbClr val="000000"/>
              </a:solidFill>
              <a:latin typeface="+mj-lt"/>
            </a:endParaRPr>
          </a:p>
        </p:txBody>
      </p:sp>
      <p:sp>
        <p:nvSpPr>
          <p:cNvPr id="42" name="Rounded Rectangle 41"/>
          <p:cNvSpPr/>
          <p:nvPr/>
        </p:nvSpPr>
        <p:spPr>
          <a:xfrm>
            <a:off x="4367808" y="3397061"/>
            <a:ext cx="904754" cy="1224136"/>
          </a:xfrm>
          <a:prstGeom prst="roundRect">
            <a:avLst>
              <a:gd name="adj" fmla="val 15625"/>
            </a:avLst>
          </a:prstGeom>
          <a:solidFill>
            <a:schemeClr val="accent4"/>
          </a:solidFill>
          <a:ln w="952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rgbClr val="000000"/>
              </a:solidFill>
              <a:latin typeface="+mj-lt"/>
            </a:endParaRPr>
          </a:p>
        </p:txBody>
      </p:sp>
      <p:sp>
        <p:nvSpPr>
          <p:cNvPr id="41" name="Rounded Rectangle 40"/>
          <p:cNvSpPr/>
          <p:nvPr/>
        </p:nvSpPr>
        <p:spPr>
          <a:xfrm>
            <a:off x="5924636" y="2905200"/>
            <a:ext cx="1179476" cy="910263"/>
          </a:xfrm>
          <a:prstGeom prst="roundRect">
            <a:avLst>
              <a:gd name="adj" fmla="val 15625"/>
            </a:avLst>
          </a:prstGeom>
          <a:solidFill>
            <a:srgbClr val="B2E5F6"/>
          </a:solidFill>
          <a:ln w="952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rgbClr val="000000"/>
              </a:solidFill>
              <a:latin typeface="+mj-lt"/>
            </a:endParaRPr>
          </a:p>
        </p:txBody>
      </p:sp>
      <p:sp>
        <p:nvSpPr>
          <p:cNvPr id="40" name="Rounded Rectangle 39"/>
          <p:cNvSpPr/>
          <p:nvPr/>
        </p:nvSpPr>
        <p:spPr>
          <a:xfrm>
            <a:off x="5924637" y="4057327"/>
            <a:ext cx="1183144" cy="936104"/>
          </a:xfrm>
          <a:prstGeom prst="roundRect">
            <a:avLst>
              <a:gd name="adj" fmla="val 15625"/>
            </a:avLst>
          </a:prstGeom>
          <a:solidFill>
            <a:srgbClr val="33BAE6"/>
          </a:solidFill>
          <a:ln w="952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rgbClr val="000000"/>
              </a:solidFill>
              <a:latin typeface="+mj-lt"/>
            </a:endParaRPr>
          </a:p>
        </p:txBody>
      </p:sp>
      <p:sp>
        <p:nvSpPr>
          <p:cNvPr id="4" name="Title 3"/>
          <p:cNvSpPr>
            <a:spLocks noGrp="1"/>
          </p:cNvSpPr>
          <p:nvPr>
            <p:ph type="title"/>
          </p:nvPr>
        </p:nvSpPr>
        <p:spPr>
          <a:xfrm>
            <a:off x="695325" y="692151"/>
            <a:ext cx="11017250" cy="692647"/>
          </a:xfrm>
        </p:spPr>
        <p:txBody>
          <a:bodyPr/>
          <a:lstStyle/>
          <a:p>
            <a:r>
              <a:rPr lang="en-GB" dirty="0"/>
              <a:t>What are the risks we face?</a:t>
            </a:r>
            <a:br>
              <a:rPr lang="en-GB" dirty="0"/>
            </a:br>
            <a:r>
              <a:rPr lang="en-GB" sz="2000" dirty="0"/>
              <a:t>You play an important role in mitigating this risk</a:t>
            </a:r>
            <a:endParaRPr lang="en-GB" dirty="0"/>
          </a:p>
        </p:txBody>
      </p:sp>
      <p:sp>
        <p:nvSpPr>
          <p:cNvPr id="24" name="TextBox 23"/>
          <p:cNvSpPr txBox="1"/>
          <p:nvPr/>
        </p:nvSpPr>
        <p:spPr>
          <a:xfrm>
            <a:off x="7625299" y="4253607"/>
            <a:ext cx="927753" cy="307777"/>
          </a:xfrm>
          <a:prstGeom prst="rect">
            <a:avLst/>
          </a:prstGeom>
          <a:noFill/>
        </p:spPr>
        <p:txBody>
          <a:bodyPr wrap="none" rtlCol="0">
            <a:spAutoFit/>
          </a:bodyPr>
          <a:lstStyle/>
          <a:p>
            <a:pPr algn="ctr"/>
            <a:r>
              <a:rPr lang="en-GB" sz="1400" dirty="0">
                <a:latin typeface="+mj-lt"/>
              </a:rPr>
              <a:t>Cyber risk</a:t>
            </a:r>
          </a:p>
        </p:txBody>
      </p:sp>
      <p:sp>
        <p:nvSpPr>
          <p:cNvPr id="25" name="TextBox 24"/>
          <p:cNvSpPr txBox="1"/>
          <p:nvPr/>
        </p:nvSpPr>
        <p:spPr>
          <a:xfrm>
            <a:off x="2888936" y="4181599"/>
            <a:ext cx="1118832" cy="307777"/>
          </a:xfrm>
          <a:prstGeom prst="rect">
            <a:avLst/>
          </a:prstGeom>
          <a:noFill/>
        </p:spPr>
        <p:txBody>
          <a:bodyPr wrap="square" rtlCol="0">
            <a:spAutoFit/>
          </a:bodyPr>
          <a:lstStyle/>
          <a:p>
            <a:pPr algn="ctr"/>
            <a:r>
              <a:rPr lang="en-GB" sz="1400" dirty="0">
                <a:latin typeface="+mj-lt"/>
              </a:rPr>
              <a:t>Information</a:t>
            </a:r>
          </a:p>
        </p:txBody>
      </p:sp>
      <p:sp>
        <p:nvSpPr>
          <p:cNvPr id="27" name="TextBox 26"/>
          <p:cNvSpPr txBox="1"/>
          <p:nvPr/>
        </p:nvSpPr>
        <p:spPr>
          <a:xfrm>
            <a:off x="4514083" y="4181599"/>
            <a:ext cx="658385" cy="307777"/>
          </a:xfrm>
          <a:prstGeom prst="rect">
            <a:avLst/>
          </a:prstGeom>
          <a:noFill/>
        </p:spPr>
        <p:txBody>
          <a:bodyPr wrap="none" rtlCol="0">
            <a:spAutoFit/>
          </a:bodyPr>
          <a:lstStyle/>
          <a:p>
            <a:pPr algn="ctr"/>
            <a:r>
              <a:rPr lang="en-GB" sz="1400" dirty="0">
                <a:latin typeface="+mj-lt"/>
              </a:rPr>
              <a:t>Threat</a:t>
            </a:r>
          </a:p>
        </p:txBody>
      </p:sp>
      <p:sp>
        <p:nvSpPr>
          <p:cNvPr id="26" name="TextBox 25"/>
          <p:cNvSpPr txBox="1"/>
          <p:nvPr/>
        </p:nvSpPr>
        <p:spPr>
          <a:xfrm>
            <a:off x="6139402" y="4685655"/>
            <a:ext cx="727700" cy="307777"/>
          </a:xfrm>
          <a:prstGeom prst="rect">
            <a:avLst/>
          </a:prstGeom>
          <a:noFill/>
        </p:spPr>
        <p:txBody>
          <a:bodyPr wrap="none" rtlCol="0">
            <a:spAutoFit/>
          </a:bodyPr>
          <a:lstStyle/>
          <a:p>
            <a:pPr algn="ctr"/>
            <a:r>
              <a:rPr lang="en-GB" sz="1400" dirty="0">
                <a:latin typeface="+mj-lt"/>
              </a:rPr>
              <a:t>Control</a:t>
            </a:r>
          </a:p>
        </p:txBody>
      </p:sp>
      <p:sp>
        <p:nvSpPr>
          <p:cNvPr id="29" name="TextBox 28"/>
          <p:cNvSpPr txBox="1"/>
          <p:nvPr/>
        </p:nvSpPr>
        <p:spPr>
          <a:xfrm>
            <a:off x="6087645" y="3913311"/>
            <a:ext cx="660097" cy="707886"/>
          </a:xfrm>
          <a:prstGeom prst="rect">
            <a:avLst/>
          </a:prstGeom>
          <a:noFill/>
        </p:spPr>
        <p:txBody>
          <a:bodyPr wrap="square" rtlCol="0">
            <a:spAutoFit/>
          </a:bodyPr>
          <a:lstStyle/>
          <a:p>
            <a:endParaRPr lang="en-GB" sz="4000" dirty="0">
              <a:solidFill>
                <a:srgbClr val="0070C0"/>
              </a:solidFill>
              <a:latin typeface="+mj-lt"/>
            </a:endParaRPr>
          </a:p>
        </p:txBody>
      </p:sp>
      <p:sp>
        <p:nvSpPr>
          <p:cNvPr id="30" name="TextBox 29"/>
          <p:cNvSpPr txBox="1"/>
          <p:nvPr/>
        </p:nvSpPr>
        <p:spPr>
          <a:xfrm>
            <a:off x="5967469" y="2905200"/>
            <a:ext cx="1097480" cy="307777"/>
          </a:xfrm>
          <a:prstGeom prst="rect">
            <a:avLst/>
          </a:prstGeom>
          <a:noFill/>
        </p:spPr>
        <p:txBody>
          <a:bodyPr wrap="none" rtlCol="0">
            <a:spAutoFit/>
          </a:bodyPr>
          <a:lstStyle/>
          <a:p>
            <a:pPr algn="ctr"/>
            <a:r>
              <a:rPr lang="en-GB" sz="1400" dirty="0">
                <a:latin typeface="+mj-lt"/>
              </a:rPr>
              <a:t>Vulnerability</a:t>
            </a:r>
          </a:p>
        </p:txBody>
      </p:sp>
      <p:cxnSp>
        <p:nvCxnSpPr>
          <p:cNvPr id="16" name="Straight Connector 15"/>
          <p:cNvCxnSpPr>
            <a:stCxn id="37" idx="1"/>
            <a:endCxn id="37" idx="3"/>
          </p:cNvCxnSpPr>
          <p:nvPr/>
        </p:nvCxnSpPr>
        <p:spPr>
          <a:xfrm>
            <a:off x="5807968" y="3990255"/>
            <a:ext cx="144016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5807968" y="2833191"/>
            <a:ext cx="1440160" cy="2314128"/>
          </a:xfrm>
          <a:prstGeom prst="roundRect">
            <a:avLst>
              <a:gd name="adj" fmla="val 11147"/>
            </a:avLst>
          </a:prstGeom>
          <a:noFill/>
          <a:ln w="9525">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38" name="TextBox 37"/>
          <p:cNvSpPr txBox="1"/>
          <p:nvPr/>
        </p:nvSpPr>
        <p:spPr>
          <a:xfrm>
            <a:off x="5931754" y="5209456"/>
            <a:ext cx="1143005" cy="307777"/>
          </a:xfrm>
          <a:prstGeom prst="rect">
            <a:avLst/>
          </a:prstGeom>
          <a:noFill/>
        </p:spPr>
        <p:txBody>
          <a:bodyPr wrap="none" rtlCol="0">
            <a:spAutoFit/>
          </a:bodyPr>
          <a:lstStyle/>
          <a:p>
            <a:pPr algn="ctr"/>
            <a:r>
              <a:rPr lang="en-GB" sz="1400" dirty="0">
                <a:latin typeface="+mj-lt"/>
              </a:rPr>
              <a:t>Risk appetite</a:t>
            </a:r>
          </a:p>
        </p:txBody>
      </p:sp>
      <p:sp>
        <p:nvSpPr>
          <p:cNvPr id="23" name="TextBox 22"/>
          <p:cNvSpPr txBox="1"/>
          <p:nvPr/>
        </p:nvSpPr>
        <p:spPr>
          <a:xfrm>
            <a:off x="3976420" y="3442355"/>
            <a:ext cx="4351829" cy="830997"/>
          </a:xfrm>
          <a:prstGeom prst="rect">
            <a:avLst/>
          </a:prstGeom>
          <a:noFill/>
        </p:spPr>
        <p:txBody>
          <a:bodyPr wrap="square" rtlCol="0">
            <a:spAutoFit/>
            <a:scene3d>
              <a:camera prst="orthographicFront"/>
              <a:lightRig rig="threePt" dir="t"/>
            </a:scene3d>
            <a:sp3d extrusionH="57150">
              <a:bevelT w="38100" h="38100"/>
            </a:sp3d>
          </a:bodyPr>
          <a:lstStyle/>
          <a:p>
            <a:r>
              <a:rPr lang="en-GB" sz="3600" dirty="0">
                <a:solidFill>
                  <a:srgbClr val="000000"/>
                </a:solidFill>
                <a:latin typeface="+mj-lt"/>
                <a:sym typeface="Webdings"/>
              </a:rPr>
              <a:t>x</a:t>
            </a:r>
            <a:r>
              <a:rPr lang="en-GB" sz="3600" dirty="0">
                <a:solidFill>
                  <a:schemeClr val="accent3"/>
                </a:solidFill>
                <a:latin typeface="+mj-lt"/>
                <a:sym typeface="Webdings"/>
              </a:rPr>
              <a:t>  </a:t>
            </a:r>
            <a:r>
              <a:rPr lang="en-GB" sz="4800" dirty="0">
                <a:solidFill>
                  <a:srgbClr val="000000"/>
                </a:solidFill>
                <a:latin typeface="+mj-lt"/>
                <a:sym typeface="Webdings"/>
              </a:rPr>
              <a:t>       </a:t>
            </a:r>
            <a:r>
              <a:rPr lang="en-GB" sz="3600" dirty="0" err="1">
                <a:solidFill>
                  <a:srgbClr val="000000"/>
                </a:solidFill>
                <a:latin typeface="+mj-lt"/>
                <a:sym typeface="Webdings"/>
              </a:rPr>
              <a:t>x</a:t>
            </a:r>
            <a:r>
              <a:rPr lang="en-GB" sz="3600" dirty="0">
                <a:solidFill>
                  <a:srgbClr val="000000"/>
                </a:solidFill>
                <a:latin typeface="+mj-lt"/>
                <a:sym typeface="Webdings"/>
              </a:rPr>
              <a:t>                 =</a:t>
            </a:r>
            <a:endParaRPr lang="en-GB" sz="3600" dirty="0">
              <a:solidFill>
                <a:srgbClr val="000000"/>
              </a:solidFill>
              <a:latin typeface="+mj-lt"/>
            </a:endParaRPr>
          </a:p>
        </p:txBody>
      </p:sp>
      <p:sp>
        <p:nvSpPr>
          <p:cNvPr id="5" name="Slide Number Placeholder 4"/>
          <p:cNvSpPr>
            <a:spLocks noGrp="1"/>
          </p:cNvSpPr>
          <p:nvPr>
            <p:ph type="sldNum" sz="quarter" idx="12"/>
          </p:nvPr>
        </p:nvSpPr>
        <p:spPr/>
        <p:txBody>
          <a:bodyPr/>
          <a:lstStyle/>
          <a:p>
            <a:fld id="{5E4D2043-7E31-4A53-BD33-72A88E682172}" type="slidenum">
              <a:rPr lang="en-GB" smtClean="0"/>
              <a:pPr/>
              <a:t>6</a:t>
            </a:fld>
            <a:endParaRPr lang="en-GB" dirty="0"/>
          </a:p>
        </p:txBody>
      </p:sp>
      <p:pic>
        <p:nvPicPr>
          <p:cNvPr id="1026" name="Picture 2" descr="C:\Users\srzmsb\Desktop\Icons\Dollar bag 128x12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0848" y="3357107"/>
            <a:ext cx="903425" cy="9034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srzmsb\Desktop\Icons\Info_128x12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673" y="3622570"/>
            <a:ext cx="545945" cy="5459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srzmsb\Desktop\Icons\lightning 128x12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8008" y="3121223"/>
            <a:ext cx="720080" cy="72008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srzmsb\Desktop\Icons\Shield 128x128.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58564" y="4136081"/>
            <a:ext cx="511621" cy="5116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36325" y="3575038"/>
            <a:ext cx="567721" cy="602233"/>
          </a:xfrm>
          <a:prstGeom prst="rect">
            <a:avLst/>
          </a:prstGeom>
        </p:spPr>
      </p:pic>
    </p:spTree>
    <p:extLst>
      <p:ext uri="{BB962C8B-B14F-4D97-AF65-F5344CB8AC3E}">
        <p14:creationId xmlns:p14="http://schemas.microsoft.com/office/powerpoint/2010/main" val="3935717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325" y="3323516"/>
            <a:ext cx="9913177" cy="1329620"/>
          </a:xfrm>
        </p:spPr>
        <p:txBody>
          <a:bodyPr/>
          <a:lstStyle/>
          <a:p>
            <a:r>
              <a:rPr lang="en-US" dirty="0"/>
              <a:t>Where the money is</a:t>
            </a:r>
          </a:p>
        </p:txBody>
      </p:sp>
      <p:sp>
        <p:nvSpPr>
          <p:cNvPr id="4" name="Slide Number Placeholder 3"/>
          <p:cNvSpPr>
            <a:spLocks noGrp="1"/>
          </p:cNvSpPr>
          <p:nvPr>
            <p:ph type="sldNum" sz="quarter" idx="15"/>
          </p:nvPr>
        </p:nvSpPr>
        <p:spPr/>
        <p:txBody>
          <a:bodyPr/>
          <a:lstStyle/>
          <a:p>
            <a:fld id="{5E4D2043-7E31-4A53-BD33-72A88E682172}" type="slidenum">
              <a:rPr lang="en-US" smtClean="0"/>
              <a:pPr/>
              <a:t>7</a:t>
            </a:fld>
            <a:endParaRPr lang="en-US" dirty="0"/>
          </a:p>
        </p:txBody>
      </p:sp>
    </p:spTree>
    <p:extLst>
      <p:ext uri="{BB962C8B-B14F-4D97-AF65-F5344CB8AC3E}">
        <p14:creationId xmlns:p14="http://schemas.microsoft.com/office/powerpoint/2010/main" val="2738038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p:cNvPicPr>
          <p:nvPr>
            <p:ph type="pic" sz="quarter" idx="13"/>
            <p:custDataLst>
              <p:tags r:id="rId2"/>
            </p:custDataLst>
          </p:nvPr>
        </p:nvPicPr>
        <p:blipFill>
          <a:blip r:embed="rId11">
            <a:extLst>
              <a:ext uri="{28A0092B-C50C-407E-A947-70E740481C1C}">
                <a14:useLocalDpi xmlns:a14="http://schemas.microsoft.com/office/drawing/2010/main" val="0"/>
              </a:ext>
            </a:extLst>
          </a:blip>
          <a:srcRect/>
          <a:stretch>
            <a:fillRect/>
          </a:stretch>
        </p:blipFill>
        <p:spPr bwMode="gray"/>
      </p:pic>
      <p:graphicFrame>
        <p:nvGraphicFramePr>
          <p:cNvPr id="13" name="Object 12" hidden="1"/>
          <p:cNvGraphicFramePr>
            <a:graphicFrameLocks noChangeAspect="1"/>
          </p:cNvGraphicFramePr>
          <p:nvPr>
            <p:custDataLst>
              <p:tags r:id="rId3"/>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64" name="think-cell Slide" r:id="rId12" imgW="216" imgH="216" progId="TCLayout.ActiveDocument.1">
                  <p:embed/>
                </p:oleObj>
              </mc:Choice>
              <mc:Fallback>
                <p:oleObj name="think-cell Slide" r:id="rId12" imgW="216" imgH="216" progId="TCLayout.ActiveDocument.1">
                  <p:embed/>
                  <p:pic>
                    <p:nvPicPr>
                      <p:cNvPr id="13" name="Object 12" hidden="1"/>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12" name="Rectangle 11" hidden="1"/>
          <p:cNvSpPr/>
          <p:nvPr>
            <p:custDataLst>
              <p:tags r:id="rId4"/>
            </p:custDataLst>
          </p:nvPr>
        </p:nvSpPr>
        <p:spPr>
          <a:xfrm>
            <a:off x="0" y="0"/>
            <a:ext cx="158750" cy="15875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GB" sz="2400" dirty="0" err="1">
              <a:latin typeface="SwissReSans" panose="020B0604020202020204" pitchFamily="34" charset="0"/>
              <a:ea typeface="+mj-ea"/>
              <a:cs typeface="+mj-cs"/>
              <a:sym typeface="SwissReSans" panose="020B0604020202020204" pitchFamily="34" charset="0"/>
            </a:endParaRPr>
          </a:p>
        </p:txBody>
      </p:sp>
      <p:sp>
        <p:nvSpPr>
          <p:cNvPr id="4" name="Title 3"/>
          <p:cNvSpPr>
            <a:spLocks noGrp="1"/>
          </p:cNvSpPr>
          <p:nvPr>
            <p:ph type="title"/>
          </p:nvPr>
        </p:nvSpPr>
        <p:spPr/>
        <p:txBody>
          <a:bodyPr/>
          <a:lstStyle/>
          <a:p>
            <a:r>
              <a:rPr lang="en-GB" dirty="0"/>
              <a:t>Who will phish and why? </a:t>
            </a:r>
          </a:p>
        </p:txBody>
      </p:sp>
      <p:sp>
        <p:nvSpPr>
          <p:cNvPr id="5" name="Slide Number Placeholder 4"/>
          <p:cNvSpPr>
            <a:spLocks noGrp="1"/>
          </p:cNvSpPr>
          <p:nvPr>
            <p:ph type="sldNum" sz="quarter" idx="12"/>
          </p:nvPr>
        </p:nvSpPr>
        <p:spPr/>
        <p:txBody>
          <a:bodyPr/>
          <a:lstStyle/>
          <a:p>
            <a:fld id="{5E4D2043-7E31-4A53-BD33-72A88E682172}" type="slidenum">
              <a:rPr lang="en-GB" smtClean="0"/>
              <a:pPr/>
              <a:t>8</a:t>
            </a:fld>
            <a:endParaRPr lang="en-GB" dirty="0"/>
          </a:p>
        </p:txBody>
      </p:sp>
      <p:pic>
        <p:nvPicPr>
          <p:cNvPr id="8" name="Picture 7"/>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
        <p:nvSpPr>
          <p:cNvPr id="10" name="TextBox 9"/>
          <p:cNvSpPr txBox="1"/>
          <p:nvPr>
            <p:custDataLst>
              <p:tags r:id="rId6"/>
            </p:custDataLst>
          </p:nvPr>
        </p:nvSpPr>
        <p:spPr bwMode="gray">
          <a:xfrm>
            <a:off x="3254847" y="6505850"/>
            <a:ext cx="7871883" cy="139700"/>
          </a:xfrm>
          <a:prstGeom prst="rect">
            <a:avLst/>
          </a:prstGeom>
        </p:spPr>
        <p:txBody>
          <a:bodyPr vert="horz" wrap="none" lIns="0" tIns="0" rIns="0" bIns="0" rtlCol="0" anchor="b" anchorCtr="0"/>
          <a:lstStyle>
            <a:defPPr>
              <a:defRPr lang="de-DE"/>
            </a:defPPr>
            <a:lvl1pPr algn="r">
              <a:defRPr sz="1000" b="0">
                <a:solidFill>
                  <a:srgbClr val="283E36"/>
                </a:solidFill>
                <a:latin typeface="SwissReSans" pitchFamily="34" charset="0"/>
              </a:defRPr>
            </a:lvl1pPr>
          </a:lstStyle>
          <a:p>
            <a:r>
              <a:rPr lang="en-GB"/>
              <a:t>Information Security Awareness| Phishing</a:t>
            </a:r>
            <a:endParaRPr lang="en-GB" dirty="0" err="1"/>
          </a:p>
        </p:txBody>
      </p:sp>
      <p:sp>
        <p:nvSpPr>
          <p:cNvPr id="11" name="TextBox 10"/>
          <p:cNvSpPr txBox="1"/>
          <p:nvPr>
            <p:custDataLst>
              <p:tags r:id="rId7"/>
            </p:custDataLst>
          </p:nvPr>
        </p:nvSpPr>
        <p:spPr bwMode="gray">
          <a:xfrm>
            <a:off x="11414762" y="6472512"/>
            <a:ext cx="287008" cy="182562"/>
          </a:xfrm>
          <a:prstGeom prst="rect">
            <a:avLst/>
          </a:prstGeom>
        </p:spPr>
        <p:txBody>
          <a:bodyPr vert="horz" wrap="none" lIns="0" tIns="0" rIns="0" bIns="0" rtlCol="0" anchor="b" anchorCtr="0"/>
          <a:lstStyle>
            <a:defPPr>
              <a:defRPr lang="de-DE"/>
            </a:defPPr>
            <a:lvl1pPr algn="r">
              <a:defRPr sz="1200">
                <a:solidFill>
                  <a:srgbClr val="283E36"/>
                </a:solidFill>
                <a:latin typeface="SwissReSans" panose="020B0604020202020204" pitchFamily="34" charset="0"/>
              </a:defRPr>
            </a:lvl1pPr>
          </a:lstStyle>
          <a:p>
            <a:fld id="{D60F29CD-7864-46C3-A0B5-6CD0041AE17A}" type="slidenum">
              <a:rPr lang="en-GB"/>
              <a:pPr/>
              <a:t>8</a:t>
            </a:fld>
            <a:endParaRPr lang="en-GB" dirty="0" err="1"/>
          </a:p>
        </p:txBody>
      </p:sp>
      <p:sp>
        <p:nvSpPr>
          <p:cNvPr id="2" name="Content Placeholder 1"/>
          <p:cNvSpPr>
            <a:spLocks noGrp="1"/>
          </p:cNvSpPr>
          <p:nvPr>
            <p:ph sz="half" idx="1"/>
          </p:nvPr>
        </p:nvSpPr>
        <p:spPr>
          <a:xfrm>
            <a:off x="0" y="1400702"/>
            <a:ext cx="4920624" cy="4392614"/>
          </a:xfrm>
        </p:spPr>
        <p:txBody>
          <a:bodyPr/>
          <a:lstStyle/>
          <a:p>
            <a:pPr marL="0" indent="0">
              <a:buNone/>
            </a:pPr>
            <a:r>
              <a:rPr lang="en-GB" dirty="0"/>
              <a:t>  </a:t>
            </a:r>
          </a:p>
        </p:txBody>
      </p:sp>
      <p:grpSp>
        <p:nvGrpSpPr>
          <p:cNvPr id="29" name="Group 28"/>
          <p:cNvGrpSpPr/>
          <p:nvPr/>
        </p:nvGrpSpPr>
        <p:grpSpPr>
          <a:xfrm>
            <a:off x="859582" y="2596796"/>
            <a:ext cx="4119875" cy="3280476"/>
            <a:chOff x="3734718" y="2062704"/>
            <a:chExt cx="4119875" cy="3280476"/>
          </a:xfrm>
        </p:grpSpPr>
        <p:sp>
          <p:nvSpPr>
            <p:cNvPr id="30" name="Freeform 18"/>
            <p:cNvSpPr>
              <a:spLocks/>
            </p:cNvSpPr>
            <p:nvPr>
              <p:custDataLst>
                <p:tags r:id="rId8"/>
              </p:custDataLst>
            </p:nvPr>
          </p:nvSpPr>
          <p:spPr bwMode="gray">
            <a:xfrm>
              <a:off x="3734718" y="2305591"/>
              <a:ext cx="4119875" cy="3037589"/>
            </a:xfrm>
            <a:custGeom>
              <a:avLst/>
              <a:gdLst/>
              <a:ahLst/>
              <a:cxnLst>
                <a:cxn ang="0">
                  <a:pos x="856" y="1534"/>
                </a:cxn>
                <a:cxn ang="0">
                  <a:pos x="856" y="1050"/>
                </a:cxn>
                <a:cxn ang="0">
                  <a:pos x="0" y="0"/>
                </a:cxn>
                <a:cxn ang="0">
                  <a:pos x="1937" y="0"/>
                </a:cxn>
                <a:cxn ang="0">
                  <a:pos x="1070" y="1055"/>
                </a:cxn>
                <a:cxn ang="0">
                  <a:pos x="1067" y="1535"/>
                </a:cxn>
                <a:cxn ang="0">
                  <a:pos x="856" y="1534"/>
                </a:cxn>
              </a:cxnLst>
              <a:rect l="0" t="0" r="r" b="b"/>
              <a:pathLst>
                <a:path w="1937" h="1535">
                  <a:moveTo>
                    <a:pt x="856" y="1534"/>
                  </a:moveTo>
                  <a:lnTo>
                    <a:pt x="856" y="1050"/>
                  </a:lnTo>
                  <a:lnTo>
                    <a:pt x="0" y="0"/>
                  </a:lnTo>
                  <a:lnTo>
                    <a:pt x="1937" y="0"/>
                  </a:lnTo>
                  <a:lnTo>
                    <a:pt x="1070" y="1055"/>
                  </a:lnTo>
                  <a:lnTo>
                    <a:pt x="1067" y="1535"/>
                  </a:lnTo>
                  <a:lnTo>
                    <a:pt x="856" y="1534"/>
                  </a:lnTo>
                  <a:close/>
                </a:path>
              </a:pathLst>
            </a:custGeom>
            <a:solidFill>
              <a:schemeClr val="bg1">
                <a:lumMod val="85000"/>
              </a:schemeClr>
            </a:solidFill>
            <a:ln w="12700" cap="flat" cmpd="sng">
              <a:noFill/>
              <a:prstDash val="solid"/>
              <a:round/>
              <a:headEnd/>
              <a:tailEnd/>
            </a:ln>
            <a:effectLst/>
          </p:spPr>
          <p:txBody>
            <a:bodyPr wrap="none" lIns="72000" tIns="72000" rIns="72000" bIns="72000" anchor="ctr"/>
            <a:lstStyle/>
            <a:p>
              <a:endParaRPr lang="en-GB" dirty="0"/>
            </a:p>
          </p:txBody>
        </p:sp>
        <p:sp>
          <p:nvSpPr>
            <p:cNvPr id="31" name="Oval 19"/>
            <p:cNvSpPr>
              <a:spLocks noChangeArrowheads="1"/>
            </p:cNvSpPr>
            <p:nvPr>
              <p:custDataLst>
                <p:tags r:id="rId9"/>
              </p:custDataLst>
            </p:nvPr>
          </p:nvSpPr>
          <p:spPr bwMode="gray">
            <a:xfrm>
              <a:off x="3734718" y="2062704"/>
              <a:ext cx="4107270" cy="468313"/>
            </a:xfrm>
            <a:prstGeom prst="ellipse">
              <a:avLst/>
            </a:prstGeom>
            <a:solidFill>
              <a:schemeClr val="bg1">
                <a:lumMod val="65000"/>
              </a:schemeClr>
            </a:solidFill>
            <a:ln w="12700" algn="ctr">
              <a:noFill/>
              <a:round/>
              <a:headEnd/>
              <a:tailEnd/>
            </a:ln>
            <a:effectLst/>
          </p:spPr>
          <p:txBody>
            <a:bodyPr wrap="none" lIns="72000" tIns="72000" rIns="72000" bIns="72000" anchor="ctr"/>
            <a:lstStyle/>
            <a:p>
              <a:endParaRPr lang="en-GB" dirty="0"/>
            </a:p>
          </p:txBody>
        </p:sp>
        <p:sp>
          <p:nvSpPr>
            <p:cNvPr id="32" name="Oval 20"/>
            <p:cNvSpPr>
              <a:spLocks noChangeArrowheads="1"/>
            </p:cNvSpPr>
            <p:nvPr/>
          </p:nvSpPr>
          <p:spPr bwMode="gray">
            <a:xfrm>
              <a:off x="4264025" y="2773904"/>
              <a:ext cx="3052501" cy="266700"/>
            </a:xfrm>
            <a:prstGeom prst="ellipse">
              <a:avLst/>
            </a:prstGeom>
            <a:solidFill>
              <a:schemeClr val="bg1">
                <a:lumMod val="65000"/>
              </a:schemeClr>
            </a:solidFill>
            <a:ln w="12700" algn="ctr">
              <a:noFill/>
              <a:round/>
              <a:headEnd/>
              <a:tailEnd/>
            </a:ln>
            <a:effectLst/>
          </p:spPr>
          <p:txBody>
            <a:bodyPr wrap="none" lIns="72000" tIns="72000" rIns="72000" bIns="72000" anchor="ctr"/>
            <a:lstStyle/>
            <a:p>
              <a:endParaRPr lang="en-GB" dirty="0"/>
            </a:p>
          </p:txBody>
        </p:sp>
        <p:sp>
          <p:nvSpPr>
            <p:cNvPr id="33" name="Oval 21"/>
            <p:cNvSpPr>
              <a:spLocks noChangeArrowheads="1"/>
            </p:cNvSpPr>
            <p:nvPr/>
          </p:nvSpPr>
          <p:spPr bwMode="gray">
            <a:xfrm>
              <a:off x="4679950" y="3237455"/>
              <a:ext cx="2212975" cy="279399"/>
            </a:xfrm>
            <a:prstGeom prst="ellipse">
              <a:avLst/>
            </a:prstGeom>
            <a:solidFill>
              <a:schemeClr val="bg1">
                <a:lumMod val="65000"/>
              </a:schemeClr>
            </a:solidFill>
            <a:ln w="12700" algn="ctr">
              <a:noFill/>
              <a:round/>
              <a:headEnd/>
              <a:tailEnd/>
            </a:ln>
            <a:effectLst/>
          </p:spPr>
          <p:txBody>
            <a:bodyPr wrap="none" lIns="72000" tIns="72000" rIns="72000" bIns="72000" anchor="ctr"/>
            <a:lstStyle/>
            <a:p>
              <a:endParaRPr lang="en-GB" dirty="0"/>
            </a:p>
          </p:txBody>
        </p:sp>
        <p:sp>
          <p:nvSpPr>
            <p:cNvPr id="34" name="Oval 22"/>
            <p:cNvSpPr>
              <a:spLocks noChangeArrowheads="1"/>
            </p:cNvSpPr>
            <p:nvPr/>
          </p:nvSpPr>
          <p:spPr bwMode="gray">
            <a:xfrm>
              <a:off x="5118101" y="3747042"/>
              <a:ext cx="1346200" cy="246062"/>
            </a:xfrm>
            <a:prstGeom prst="ellipse">
              <a:avLst/>
            </a:prstGeom>
            <a:solidFill>
              <a:schemeClr val="bg1">
                <a:lumMod val="65000"/>
              </a:schemeClr>
            </a:solidFill>
            <a:ln w="12700" algn="ctr">
              <a:noFill/>
              <a:round/>
              <a:headEnd/>
              <a:tailEnd/>
            </a:ln>
            <a:effectLst/>
          </p:spPr>
          <p:txBody>
            <a:bodyPr wrap="none" lIns="72000" tIns="72000" rIns="72000" bIns="72000" anchor="ctr"/>
            <a:lstStyle/>
            <a:p>
              <a:endParaRPr lang="en-GB" dirty="0"/>
            </a:p>
          </p:txBody>
        </p:sp>
        <p:sp>
          <p:nvSpPr>
            <p:cNvPr id="35" name="Rectangle 34"/>
            <p:cNvSpPr/>
            <p:nvPr/>
          </p:nvSpPr>
          <p:spPr>
            <a:xfrm>
              <a:off x="5557838" y="4899660"/>
              <a:ext cx="447675" cy="443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6" name="Text Box 6"/>
          <p:cNvSpPr txBox="1">
            <a:spLocks noChangeArrowheads="1"/>
          </p:cNvSpPr>
          <p:nvPr/>
        </p:nvSpPr>
        <p:spPr bwMode="auto">
          <a:xfrm>
            <a:off x="735215" y="1553272"/>
            <a:ext cx="4356000" cy="540000"/>
          </a:xfrm>
          <a:prstGeom prst="rect">
            <a:avLst/>
          </a:prstGeom>
          <a:noFill/>
          <a:ln w="9525">
            <a:noFill/>
            <a:miter lim="800000"/>
            <a:headEnd/>
            <a:tailEnd/>
          </a:ln>
        </p:spPr>
        <p:txBody>
          <a:bodyPr lIns="0" tIns="0" rIns="0" bIns="0"/>
          <a:lstStyle/>
          <a:p>
            <a:pPr lvl="0" algn="ctr"/>
            <a:r>
              <a:rPr lang="en-US" dirty="0"/>
              <a:t>2,000,000 e-mails are sent for a </a:t>
            </a:r>
            <a:br>
              <a:rPr lang="en-US" dirty="0"/>
            </a:br>
            <a:r>
              <a:rPr lang="en-US" dirty="0"/>
              <a:t>specific phishing attempt</a:t>
            </a:r>
            <a:endParaRPr lang="de-CH" dirty="0"/>
          </a:p>
        </p:txBody>
      </p:sp>
      <p:sp>
        <p:nvSpPr>
          <p:cNvPr id="37" name="Text Box 6"/>
          <p:cNvSpPr txBox="1">
            <a:spLocks noChangeArrowheads="1"/>
          </p:cNvSpPr>
          <p:nvPr/>
        </p:nvSpPr>
        <p:spPr bwMode="auto">
          <a:xfrm>
            <a:off x="896991" y="2708921"/>
            <a:ext cx="4032448" cy="265555"/>
          </a:xfrm>
          <a:prstGeom prst="rect">
            <a:avLst/>
          </a:prstGeom>
          <a:noFill/>
          <a:ln w="9525">
            <a:noFill/>
            <a:miter lim="800000"/>
            <a:headEnd/>
            <a:tailEnd/>
          </a:ln>
        </p:spPr>
        <p:txBody>
          <a:bodyPr lIns="0" tIns="0" rIns="0" bIns="0"/>
          <a:lstStyle/>
          <a:p>
            <a:pPr marL="342900" indent="-342900" algn="ctr"/>
            <a:r>
              <a:rPr lang="en-US" dirty="0"/>
              <a:t>5% get to the end user – 100’000</a:t>
            </a:r>
            <a:endParaRPr lang="en-US" i="1" dirty="0">
              <a:solidFill>
                <a:srgbClr val="623212"/>
              </a:solidFill>
            </a:endParaRPr>
          </a:p>
        </p:txBody>
      </p:sp>
      <p:sp>
        <p:nvSpPr>
          <p:cNvPr id="38" name="Text Box 6"/>
          <p:cNvSpPr txBox="1">
            <a:spLocks noChangeArrowheads="1"/>
          </p:cNvSpPr>
          <p:nvPr/>
        </p:nvSpPr>
        <p:spPr bwMode="auto">
          <a:xfrm>
            <a:off x="862395" y="3260239"/>
            <a:ext cx="4104456" cy="265555"/>
          </a:xfrm>
          <a:prstGeom prst="rect">
            <a:avLst/>
          </a:prstGeom>
          <a:noFill/>
          <a:ln w="9525">
            <a:noFill/>
            <a:miter lim="800000"/>
            <a:headEnd/>
            <a:tailEnd/>
          </a:ln>
        </p:spPr>
        <p:txBody>
          <a:bodyPr lIns="0" tIns="0" rIns="0" bIns="0"/>
          <a:lstStyle/>
          <a:p>
            <a:pPr marL="342900" indent="-342900" algn="ctr"/>
            <a:r>
              <a:rPr lang="en-US" dirty="0"/>
              <a:t>5% click on the phishing link – 5’000</a:t>
            </a:r>
          </a:p>
        </p:txBody>
      </p:sp>
      <p:sp>
        <p:nvSpPr>
          <p:cNvPr id="39" name="Text Box 6"/>
          <p:cNvSpPr txBox="1">
            <a:spLocks noChangeArrowheads="1"/>
          </p:cNvSpPr>
          <p:nvPr/>
        </p:nvSpPr>
        <p:spPr bwMode="auto">
          <a:xfrm>
            <a:off x="680967" y="3774439"/>
            <a:ext cx="4464496" cy="265555"/>
          </a:xfrm>
          <a:prstGeom prst="rect">
            <a:avLst/>
          </a:prstGeom>
          <a:noFill/>
          <a:ln w="9525">
            <a:noFill/>
            <a:miter lim="800000"/>
            <a:headEnd/>
            <a:tailEnd/>
          </a:ln>
        </p:spPr>
        <p:txBody>
          <a:bodyPr lIns="0" tIns="0" rIns="0" bIns="0"/>
          <a:lstStyle/>
          <a:p>
            <a:pPr marL="342900" indent="-342900" algn="ctr"/>
            <a:r>
              <a:rPr lang="en-US" dirty="0"/>
              <a:t>2% enter data into the phishing site – 100</a:t>
            </a:r>
            <a:endParaRPr lang="en-US" i="1" dirty="0">
              <a:solidFill>
                <a:srgbClr val="623212"/>
              </a:solidFill>
            </a:endParaRPr>
          </a:p>
        </p:txBody>
      </p:sp>
      <p:sp>
        <p:nvSpPr>
          <p:cNvPr id="40" name="Rectangle 39"/>
          <p:cNvSpPr/>
          <p:nvPr/>
        </p:nvSpPr>
        <p:spPr>
          <a:xfrm>
            <a:off x="625176" y="4198138"/>
            <a:ext cx="4562724" cy="369332"/>
          </a:xfrm>
          <a:prstGeom prst="rect">
            <a:avLst/>
          </a:prstGeom>
        </p:spPr>
        <p:txBody>
          <a:bodyPr wrap="none">
            <a:spAutoFit/>
          </a:bodyPr>
          <a:lstStyle/>
          <a:p>
            <a:pPr lvl="0" algn="ctr"/>
            <a:r>
              <a:rPr lang="en-US" dirty="0"/>
              <a:t>$1,200 from each person who enters data</a:t>
            </a:r>
          </a:p>
        </p:txBody>
      </p:sp>
      <p:sp>
        <p:nvSpPr>
          <p:cNvPr id="41" name="Text Box 6"/>
          <p:cNvSpPr txBox="1">
            <a:spLocks noChangeArrowheads="1"/>
          </p:cNvSpPr>
          <p:nvPr/>
        </p:nvSpPr>
        <p:spPr bwMode="auto">
          <a:xfrm>
            <a:off x="1148864" y="5827741"/>
            <a:ext cx="3515349" cy="265555"/>
          </a:xfrm>
          <a:prstGeom prst="rect">
            <a:avLst/>
          </a:prstGeom>
          <a:noFill/>
          <a:ln w="9525">
            <a:noFill/>
            <a:miter lim="800000"/>
            <a:headEnd/>
            <a:tailEnd/>
          </a:ln>
        </p:spPr>
        <p:txBody>
          <a:bodyPr lIns="0" tIns="0" rIns="0" bIns="0"/>
          <a:lstStyle/>
          <a:p>
            <a:pPr marL="342900" indent="-342900" algn="ctr"/>
            <a:r>
              <a:rPr lang="en-US" sz="2000" b="1" dirty="0"/>
              <a:t>Potential reward: </a:t>
            </a:r>
            <a:r>
              <a:rPr lang="en-US" sz="2000" b="1" u="sng" dirty="0"/>
              <a:t>$120,000</a:t>
            </a:r>
            <a:endParaRPr lang="en-US" sz="2000" b="1" i="1" u="sng" dirty="0">
              <a:solidFill>
                <a:srgbClr val="623212"/>
              </a:solidFill>
            </a:endParaRPr>
          </a:p>
        </p:txBody>
      </p:sp>
    </p:spTree>
    <p:extLst>
      <p:ext uri="{BB962C8B-B14F-4D97-AF65-F5344CB8AC3E}">
        <p14:creationId xmlns:p14="http://schemas.microsoft.com/office/powerpoint/2010/main" val="236782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AC6BBD5-69B7-4D25-BC83-E36F99FCEBFE}"/>
              </a:ext>
            </a:extLst>
          </p:cNvPr>
          <p:cNvPicPr>
            <a:picLocks noChangeAspect="1"/>
          </p:cNvPicPr>
          <p:nvPr/>
        </p:nvPicPr>
        <p:blipFill>
          <a:blip r:embed="rId2"/>
          <a:stretch>
            <a:fillRect/>
          </a:stretch>
        </p:blipFill>
        <p:spPr>
          <a:xfrm>
            <a:off x="7015774" y="4544392"/>
            <a:ext cx="3904762" cy="1980952"/>
          </a:xfrm>
          <a:prstGeom prst="rect">
            <a:avLst/>
          </a:prstGeom>
        </p:spPr>
      </p:pic>
      <p:sp>
        <p:nvSpPr>
          <p:cNvPr id="3" name="Title 2"/>
          <p:cNvSpPr>
            <a:spLocks noGrp="1"/>
          </p:cNvSpPr>
          <p:nvPr>
            <p:ph type="title"/>
          </p:nvPr>
        </p:nvSpPr>
        <p:spPr/>
        <p:txBody>
          <a:bodyPr/>
          <a:lstStyle/>
          <a:p>
            <a:r>
              <a:rPr lang="en-GB" dirty="0"/>
              <a:t>You’ve seen the headlines…</a:t>
            </a:r>
          </a:p>
        </p:txBody>
      </p:sp>
      <p:pic>
        <p:nvPicPr>
          <p:cNvPr id="18" name="Picture 17">
            <a:extLst>
              <a:ext uri="{FF2B5EF4-FFF2-40B4-BE49-F238E27FC236}">
                <a16:creationId xmlns:a16="http://schemas.microsoft.com/office/drawing/2014/main" xmlns="" id="{3C9C7F60-2C97-409E-B4DE-C9AACA979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400" y="1340768"/>
            <a:ext cx="6345988" cy="3569618"/>
          </a:xfrm>
          <a:prstGeom prst="rect">
            <a:avLst/>
          </a:prstGeom>
        </p:spPr>
      </p:pic>
      <p:pic>
        <p:nvPicPr>
          <p:cNvPr id="44" name="Picture 43">
            <a:extLst>
              <a:ext uri="{FF2B5EF4-FFF2-40B4-BE49-F238E27FC236}">
                <a16:creationId xmlns:a16="http://schemas.microsoft.com/office/drawing/2014/main" xmlns="" id="{39C2B2B1-AB5B-41EA-B09D-A3AE7C9DA1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4212" y="3659330"/>
            <a:ext cx="5199900" cy="2924944"/>
          </a:xfrm>
          <a:prstGeom prst="rect">
            <a:avLst/>
          </a:prstGeom>
        </p:spPr>
      </p:pic>
      <p:pic>
        <p:nvPicPr>
          <p:cNvPr id="36" name="Picture 35">
            <a:extLst>
              <a:ext uri="{FF2B5EF4-FFF2-40B4-BE49-F238E27FC236}">
                <a16:creationId xmlns:a16="http://schemas.microsoft.com/office/drawing/2014/main" xmlns="" id="{78215311-3AB7-4666-AD2F-51455DCB3F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33938">
            <a:off x="6823321" y="1528805"/>
            <a:ext cx="4814828" cy="3154118"/>
          </a:xfrm>
          <a:prstGeom prst="rect">
            <a:avLst/>
          </a:prstGeom>
        </p:spPr>
      </p:pic>
    </p:spTree>
    <p:extLst>
      <p:ext uri="{BB962C8B-B14F-4D97-AF65-F5344CB8AC3E}">
        <p14:creationId xmlns:p14="http://schemas.microsoft.com/office/powerpoint/2010/main" val="9511307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VERSINFO" val="SR1103"/>
  <p:tag name="LANGUAGE" val="2057"/>
  <p:tag name="PRESENTATIONSTYLE" val="0"/>
  <p:tag name="COLORPAIR" val="2"/>
  <p:tag name="THINKCELLUNDODONOTDELETE" val="0"/>
  <p:tag name="CLASSIFICATION" val="0"/>
  <p:tag name="AIPLABEL" val="Internal"/>
</p:tagLst>
</file>

<file path=ppt/tags/tag10.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11.xml><?xml version="1.0" encoding="utf-8"?>
<p:tagLst xmlns:a="http://schemas.openxmlformats.org/drawingml/2006/main" xmlns:r="http://schemas.openxmlformats.org/officeDocument/2006/relationships" xmlns:p="http://schemas.openxmlformats.org/presentationml/2006/main">
  <p:tag name="SHAPETYPE" val="footer"/>
</p:tagLst>
</file>

<file path=ppt/tags/tag12.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13.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4.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5.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6.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7.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18.xml><?xml version="1.0" encoding="utf-8"?>
<p:tagLst xmlns:a="http://schemas.openxmlformats.org/drawingml/2006/main" xmlns:r="http://schemas.openxmlformats.org/officeDocument/2006/relationships" xmlns:p="http://schemas.openxmlformats.org/presentationml/2006/main">
  <p:tag name="SHAPETYPE" val="footer"/>
</p:tagLst>
</file>

<file path=ppt/tags/tag19.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2.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20.xml><?xml version="1.0" encoding="utf-8"?>
<p:tagLst xmlns:a="http://schemas.openxmlformats.org/drawingml/2006/main" xmlns:r="http://schemas.openxmlformats.org/officeDocument/2006/relationships" xmlns:p="http://schemas.openxmlformats.org/presentationml/2006/main">
  <p:tag name="SHAPETYPE" val="SlideNumber"/>
</p:tagLst>
</file>

<file path=ppt/tags/tag21.xml><?xml version="1.0" encoding="utf-8"?>
<p:tagLst xmlns:a="http://schemas.openxmlformats.org/drawingml/2006/main" xmlns:r="http://schemas.openxmlformats.org/officeDocument/2006/relationships" xmlns:p="http://schemas.openxmlformats.org/presentationml/2006/main">
  <p:tag name="SHAPETYPE" val="SlideNumber"/>
</p:tagLst>
</file>

<file path=ppt/tags/tag22.xml><?xml version="1.0" encoding="utf-8"?>
<p:tagLst xmlns:a="http://schemas.openxmlformats.org/drawingml/2006/main" xmlns:r="http://schemas.openxmlformats.org/officeDocument/2006/relationships" xmlns:p="http://schemas.openxmlformats.org/presentationml/2006/main">
  <p:tag name="SHAPETYPE" val="SlideNumber"/>
</p:tagLst>
</file>

<file path=ppt/tags/tag23.xml><?xml version="1.0" encoding="utf-8"?>
<p:tagLst xmlns:a="http://schemas.openxmlformats.org/drawingml/2006/main" xmlns:r="http://schemas.openxmlformats.org/officeDocument/2006/relationships" xmlns:p="http://schemas.openxmlformats.org/presentationml/2006/main">
  <p:tag name="SHAPETYPE" val="SlideNumber"/>
</p:tagLst>
</file>

<file path=ppt/tags/tag24.xml><?xml version="1.0" encoding="utf-8"?>
<p:tagLst xmlns:a="http://schemas.openxmlformats.org/drawingml/2006/main" xmlns:r="http://schemas.openxmlformats.org/officeDocument/2006/relationships" xmlns:p="http://schemas.openxmlformats.org/presentationml/2006/main">
  <p:tag name="SHAPETYPE" val="SlideNumber"/>
</p:tagLst>
</file>

<file path=ppt/tags/tag25.xml><?xml version="1.0" encoding="utf-8"?>
<p:tagLst xmlns:a="http://schemas.openxmlformats.org/drawingml/2006/main" xmlns:r="http://schemas.openxmlformats.org/officeDocument/2006/relationships" xmlns:p="http://schemas.openxmlformats.org/presentationml/2006/main">
  <p:tag name="SHAPETYPE" val="Background"/>
</p:tagLst>
</file>

<file path=ppt/tags/tag26.xml><?xml version="1.0" encoding="utf-8"?>
<p:tagLst xmlns:a="http://schemas.openxmlformats.org/drawingml/2006/main" xmlns:r="http://schemas.openxmlformats.org/officeDocument/2006/relationships" xmlns:p="http://schemas.openxmlformats.org/presentationml/2006/main">
  <p:tag name="SHAPETYPE" val="SlideNumber"/>
</p:tagLst>
</file>

<file path=ppt/tags/tag27.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28.xml><?xml version="1.0" encoding="utf-8"?>
<p:tagLst xmlns:a="http://schemas.openxmlformats.org/drawingml/2006/main" xmlns:r="http://schemas.openxmlformats.org/officeDocument/2006/relationships" xmlns:p="http://schemas.openxmlformats.org/presentationml/2006/main">
  <p:tag name="SHAPETYPE" val="footer"/>
</p:tagLst>
</file>

<file path=ppt/tags/tag29.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3.xml><?xml version="1.0" encoding="utf-8"?>
<p:tagLst xmlns:a="http://schemas.openxmlformats.org/drawingml/2006/main" xmlns:r="http://schemas.openxmlformats.org/officeDocument/2006/relationships" xmlns:p="http://schemas.openxmlformats.org/presentationml/2006/main">
  <p:tag name="SHAPETYPE" val="footer"/>
</p:tagLst>
</file>

<file path=ppt/tags/tag30.xml><?xml version="1.0" encoding="utf-8"?>
<p:tagLst xmlns:a="http://schemas.openxmlformats.org/drawingml/2006/main" xmlns:r="http://schemas.openxmlformats.org/officeDocument/2006/relationships" xmlns:p="http://schemas.openxmlformats.org/presentationml/2006/main">
  <p:tag name="SHAPETYPE" val="SlideNumber"/>
</p:tagLst>
</file>

<file path=ppt/tags/tag31.xml><?xml version="1.0" encoding="utf-8"?>
<p:tagLst xmlns:a="http://schemas.openxmlformats.org/drawingml/2006/main" xmlns:r="http://schemas.openxmlformats.org/officeDocument/2006/relationships" xmlns:p="http://schemas.openxmlformats.org/presentationml/2006/main">
  <p:tag name="COLORTAG" val="W"/>
  <p:tag name="SHAPETYPE" val="Logo"/>
</p:tagLst>
</file>

<file path=ppt/tags/tag32.xml><?xml version="1.0" encoding="utf-8"?>
<p:tagLst xmlns:a="http://schemas.openxmlformats.org/drawingml/2006/main" xmlns:r="http://schemas.openxmlformats.org/officeDocument/2006/relationships" xmlns:p="http://schemas.openxmlformats.org/presentationml/2006/main">
  <p:tag name="SHAPETYPE" val="Logo"/>
  <p:tag name="COLORTAG" val="w"/>
  <p:tag name="LOGO" val="0"/>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1twL95N8TAW5UQABJIXEV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SHAPETYPE" val="Background"/>
  <p:tag name="LOGOCOLORTAG" val="L"/>
  <p:tag name="FOOTERCOLORTAG" val="L"/>
  <p:tag name="SLIDENUMBERCOLORTAG" val="L"/>
  <p:tag name="TITLECOLORTAG" val="L"/>
  <p:tag name="PRESENTATIONSTYLE" val="0"/>
  <p:tag name="COLORPAIR" val="1"/>
  <p:tag name="NAME" val="AgricultureNature_04"/>
  <p:tag name="CATEGORY" val="05 - Agriculture &amp; Natur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OwW3gn0gQSOhBJhHT9EWBA"/>
</p:tagLst>
</file>

<file path=ppt/tags/tag39.xml><?xml version="1.0" encoding="utf-8"?>
<p:tagLst xmlns:a="http://schemas.openxmlformats.org/drawingml/2006/main" xmlns:r="http://schemas.openxmlformats.org/officeDocument/2006/relationships" xmlns:p="http://schemas.openxmlformats.org/presentationml/2006/main">
  <p:tag name="SHAPETYPE" val="Logo"/>
  <p:tag name="COLORTAG" val="l"/>
  <p:tag name="LOGO" val="0"/>
</p:tagLst>
</file>

<file path=ppt/tags/tag4.xml><?xml version="1.0" encoding="utf-8"?>
<p:tagLst xmlns:a="http://schemas.openxmlformats.org/drawingml/2006/main" xmlns:r="http://schemas.openxmlformats.org/officeDocument/2006/relationships" xmlns:p="http://schemas.openxmlformats.org/presentationml/2006/main">
  <p:tag name="SHAPETYPE" val="SlideNumber"/>
</p:tagLst>
</file>

<file path=ppt/tags/tag40.xml><?xml version="1.0" encoding="utf-8"?>
<p:tagLst xmlns:a="http://schemas.openxmlformats.org/drawingml/2006/main" xmlns:r="http://schemas.openxmlformats.org/officeDocument/2006/relationships" xmlns:p="http://schemas.openxmlformats.org/presentationml/2006/main">
  <p:tag name="SHAPETYPE" val="Footer"/>
  <p:tag name="COLORTAG" val="l"/>
</p:tagLst>
</file>

<file path=ppt/tags/tag41.xml><?xml version="1.0" encoding="utf-8"?>
<p:tagLst xmlns:a="http://schemas.openxmlformats.org/drawingml/2006/main" xmlns:r="http://schemas.openxmlformats.org/officeDocument/2006/relationships" xmlns:p="http://schemas.openxmlformats.org/presentationml/2006/main">
  <p:tag name="SHAPETYPE" val="SlideNumber"/>
  <p:tag name="COLORTAG" val="l"/>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Rp69cN3k0USUtbkt8HHBS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fTu9CZuKQECzxKLqSPI.v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O4HTcxSoQsyLfwZ85Vr_6g"/>
</p:tagLst>
</file>

<file path=ppt/tags/tag46.xml><?xml version="1.0" encoding="utf-8"?>
<p:tagLst xmlns:a="http://schemas.openxmlformats.org/drawingml/2006/main" xmlns:r="http://schemas.openxmlformats.org/officeDocument/2006/relationships" xmlns:p="http://schemas.openxmlformats.org/presentationml/2006/main">
  <p:tag name="SHAPETYPE" val="SlideNumber"/>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ELB8Y7LKT4WfGETjYWZluA"/>
</p:tagLst>
</file>

<file path=ppt/tags/tag49.xml><?xml version="1.0" encoding="utf-8"?>
<p:tagLst xmlns:a="http://schemas.openxmlformats.org/drawingml/2006/main" xmlns:r="http://schemas.openxmlformats.org/officeDocument/2006/relationships" xmlns:p="http://schemas.openxmlformats.org/presentationml/2006/main">
  <p:tag name="SHAPETYPE" val="SlideNumber"/>
</p:tagLst>
</file>

<file path=ppt/tags/tag5.xml><?xml version="1.0" encoding="utf-8"?>
<p:tagLst xmlns:a="http://schemas.openxmlformats.org/drawingml/2006/main" xmlns:r="http://schemas.openxmlformats.org/officeDocument/2006/relationships" xmlns:p="http://schemas.openxmlformats.org/presentationml/2006/main">
  <p:tag name="SHAPETYPE" val="Logo"/>
  <p:tag name="COLORTAG" val="L"/>
  <p:tag name="LOGOID" val="0"/>
</p:tagLst>
</file>

<file path=ppt/tags/tag50.xml><?xml version="1.0" encoding="utf-8"?>
<p:tagLst xmlns:a="http://schemas.openxmlformats.org/drawingml/2006/main" xmlns:r="http://schemas.openxmlformats.org/officeDocument/2006/relationships" xmlns:p="http://schemas.openxmlformats.org/presentationml/2006/main">
  <p:tag name="SHAPETYPE" val="Logo"/>
  <p:tag name="COLORTAG" val="L"/>
  <p:tag name="LOGOID" val="0"/>
</p:tagLst>
</file>

<file path=ppt/tags/tag6.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7.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8.xml><?xml version="1.0" encoding="utf-8"?>
<p:tagLst xmlns:a="http://schemas.openxmlformats.org/drawingml/2006/main" xmlns:r="http://schemas.openxmlformats.org/officeDocument/2006/relationships" xmlns:p="http://schemas.openxmlformats.org/presentationml/2006/main">
  <p:tag name="SHAPETYPE" val="SlideNumber"/>
</p:tagLst>
</file>

<file path=ppt/tags/tag9.xml><?xml version="1.0" encoding="utf-8"?>
<p:tagLst xmlns:a="http://schemas.openxmlformats.org/drawingml/2006/main" xmlns:r="http://schemas.openxmlformats.org/officeDocument/2006/relationships" xmlns:p="http://schemas.openxmlformats.org/presentationml/2006/main">
  <p:tag name="SHAPETYPE" val="SlideNumber"/>
</p:tagLst>
</file>

<file path=ppt/theme/theme1.xml><?xml version="1.0" encoding="utf-8"?>
<a:theme xmlns:a="http://schemas.openxmlformats.org/drawingml/2006/main" name="SwissRe">
  <a:themeElements>
    <a:clrScheme name="SR - LimeForest">
      <a:dk1>
        <a:srgbClr val="283E36"/>
      </a:dk1>
      <a:lt1>
        <a:sysClr val="window" lastClr="FFFFFF"/>
      </a:lt1>
      <a:dk2>
        <a:srgbClr val="007934"/>
      </a:dk2>
      <a:lt2>
        <a:srgbClr val="99C50E"/>
      </a:lt2>
      <a:accent1>
        <a:srgbClr val="627D77"/>
      </a:accent1>
      <a:accent2>
        <a:srgbClr val="A1B1AD"/>
      </a:accent2>
      <a:accent3>
        <a:srgbClr val="007934"/>
      </a:accent3>
      <a:accent4>
        <a:srgbClr val="66AF85"/>
      </a:accent4>
      <a:accent5>
        <a:srgbClr val="C9DD03"/>
      </a:accent5>
      <a:accent6>
        <a:srgbClr val="DFEB68"/>
      </a:accent6>
      <a:hlink>
        <a:srgbClr val="0000FF"/>
      </a:hlink>
      <a:folHlink>
        <a:srgbClr val="800080"/>
      </a:folHlink>
    </a:clrScheme>
    <a:fontScheme name="Swiss Re">
      <a:majorFont>
        <a:latin typeface="SwissReSans Light"/>
        <a:ea typeface=""/>
        <a:cs typeface=""/>
      </a:majorFont>
      <a:minorFont>
        <a:latin typeface="SwissRe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1"/>
          </a:solidFill>
        </a:ln>
      </a:spPr>
      <a:bodyPr rtlCol="0" anchor="ctr"/>
      <a:lstStyle>
        <a:defPPr algn="ctr">
          <a:defRPr dirty="0" err="1" smtClean="0">
            <a:latin typeface="SwissReSans"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err="1" smtClean="0">
            <a:latin typeface="SwissReSans" pitchFamily="34" charset="0"/>
          </a:defRPr>
        </a:defPPr>
      </a:lstStyle>
    </a:txDef>
  </a:objectDefaults>
  <a:extraClrSchemeLst/>
  <a:extLst>
    <a:ext uri="{05A4C25C-085E-4340-85A3-A5531E510DB2}">
      <thm15:themeFamily xmlns:thm15="http://schemas.microsoft.com/office/thememl/2012/main" name="SwissRe_169_20170301(1).potx" id="{17F7B073-8C5A-4403-BE3D-DA6D39E476FB}" vid="{FD1CE468-D6C5-4DCF-9104-B904C84E84F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R - LimeForest">
    <a:dk1>
      <a:srgbClr val="283E36"/>
    </a:dk1>
    <a:lt1>
      <a:sysClr val="window" lastClr="FFFFFF"/>
    </a:lt1>
    <a:dk2>
      <a:srgbClr val="007934"/>
    </a:dk2>
    <a:lt2>
      <a:srgbClr val="99C50E"/>
    </a:lt2>
    <a:accent1>
      <a:srgbClr val="627D77"/>
    </a:accent1>
    <a:accent2>
      <a:srgbClr val="A1B1AD"/>
    </a:accent2>
    <a:accent3>
      <a:srgbClr val="007934"/>
    </a:accent3>
    <a:accent4>
      <a:srgbClr val="66AF85"/>
    </a:accent4>
    <a:accent5>
      <a:srgbClr val="C9DD03"/>
    </a:accent5>
    <a:accent6>
      <a:srgbClr val="DFEB68"/>
    </a:accent6>
    <a:hlink>
      <a:srgbClr val="0000FF"/>
    </a:hlink>
    <a:folHlink>
      <a:srgbClr val="800080"/>
    </a:folHlink>
  </a:clrScheme>
</a:themeOverride>
</file>

<file path=ppt/theme/themeOverride10.xml><?xml version="1.0" encoding="utf-8"?>
<a:themeOverride xmlns:a="http://schemas.openxmlformats.org/drawingml/2006/main">
  <a:clrScheme name="SR - LimeForest">
    <a:dk1>
      <a:srgbClr val="283E36"/>
    </a:dk1>
    <a:lt1>
      <a:sysClr val="window" lastClr="FFFFFF"/>
    </a:lt1>
    <a:dk2>
      <a:srgbClr val="007934"/>
    </a:dk2>
    <a:lt2>
      <a:srgbClr val="99C50E"/>
    </a:lt2>
    <a:accent1>
      <a:srgbClr val="627D77"/>
    </a:accent1>
    <a:accent2>
      <a:srgbClr val="A1B1AD"/>
    </a:accent2>
    <a:accent3>
      <a:srgbClr val="007934"/>
    </a:accent3>
    <a:accent4>
      <a:srgbClr val="66AF85"/>
    </a:accent4>
    <a:accent5>
      <a:srgbClr val="C9DD03"/>
    </a:accent5>
    <a:accent6>
      <a:srgbClr val="DFEB68"/>
    </a:accent6>
    <a:hlink>
      <a:srgbClr val="0000FF"/>
    </a:hlink>
    <a:folHlink>
      <a:srgbClr val="800080"/>
    </a:folHlink>
  </a:clrScheme>
</a:themeOverride>
</file>

<file path=ppt/theme/themeOverride11.xml><?xml version="1.0" encoding="utf-8"?>
<a:themeOverride xmlns:a="http://schemas.openxmlformats.org/drawingml/2006/main">
  <a:clrScheme name="SR - LimeForest">
    <a:dk1>
      <a:srgbClr val="283E36"/>
    </a:dk1>
    <a:lt1>
      <a:sysClr val="window" lastClr="FFFFFF"/>
    </a:lt1>
    <a:dk2>
      <a:srgbClr val="007934"/>
    </a:dk2>
    <a:lt2>
      <a:srgbClr val="99C50E"/>
    </a:lt2>
    <a:accent1>
      <a:srgbClr val="627D77"/>
    </a:accent1>
    <a:accent2>
      <a:srgbClr val="A1B1AD"/>
    </a:accent2>
    <a:accent3>
      <a:srgbClr val="007934"/>
    </a:accent3>
    <a:accent4>
      <a:srgbClr val="66AF85"/>
    </a:accent4>
    <a:accent5>
      <a:srgbClr val="C9DD03"/>
    </a:accent5>
    <a:accent6>
      <a:srgbClr val="DFEB68"/>
    </a:accent6>
    <a:hlink>
      <a:srgbClr val="0000FF"/>
    </a:hlink>
    <a:folHlink>
      <a:srgbClr val="800080"/>
    </a:folHlink>
  </a:clrScheme>
</a:themeOverride>
</file>

<file path=ppt/theme/themeOverride12.xml><?xml version="1.0" encoding="utf-8"?>
<a:themeOverride xmlns:a="http://schemas.openxmlformats.org/drawingml/2006/main">
  <a:clrScheme name="SR - LimeForest">
    <a:dk1>
      <a:srgbClr val="283E36"/>
    </a:dk1>
    <a:lt1>
      <a:sysClr val="window" lastClr="FFFFFF"/>
    </a:lt1>
    <a:dk2>
      <a:srgbClr val="007934"/>
    </a:dk2>
    <a:lt2>
      <a:srgbClr val="99C50E"/>
    </a:lt2>
    <a:accent1>
      <a:srgbClr val="627D77"/>
    </a:accent1>
    <a:accent2>
      <a:srgbClr val="A1B1AD"/>
    </a:accent2>
    <a:accent3>
      <a:srgbClr val="007934"/>
    </a:accent3>
    <a:accent4>
      <a:srgbClr val="66AF85"/>
    </a:accent4>
    <a:accent5>
      <a:srgbClr val="C9DD03"/>
    </a:accent5>
    <a:accent6>
      <a:srgbClr val="DFEB68"/>
    </a:accent6>
    <a:hlink>
      <a:srgbClr val="0000FF"/>
    </a:hlink>
    <a:folHlink>
      <a:srgbClr val="800080"/>
    </a:folHlink>
  </a:clrScheme>
</a:themeOverride>
</file>

<file path=ppt/theme/themeOverride13.xml><?xml version="1.0" encoding="utf-8"?>
<a:themeOverride xmlns:a="http://schemas.openxmlformats.org/drawingml/2006/main">
  <a:clrScheme name="SR - LimeForest">
    <a:dk1>
      <a:srgbClr val="283E36"/>
    </a:dk1>
    <a:lt1>
      <a:sysClr val="window" lastClr="FFFFFF"/>
    </a:lt1>
    <a:dk2>
      <a:srgbClr val="007934"/>
    </a:dk2>
    <a:lt2>
      <a:srgbClr val="99C50E"/>
    </a:lt2>
    <a:accent1>
      <a:srgbClr val="627D77"/>
    </a:accent1>
    <a:accent2>
      <a:srgbClr val="A1B1AD"/>
    </a:accent2>
    <a:accent3>
      <a:srgbClr val="007934"/>
    </a:accent3>
    <a:accent4>
      <a:srgbClr val="66AF85"/>
    </a:accent4>
    <a:accent5>
      <a:srgbClr val="C9DD03"/>
    </a:accent5>
    <a:accent6>
      <a:srgbClr val="DFEB68"/>
    </a:accent6>
    <a:hlink>
      <a:srgbClr val="0000FF"/>
    </a:hlink>
    <a:folHlink>
      <a:srgbClr val="800080"/>
    </a:folHlink>
  </a:clrScheme>
</a:themeOverride>
</file>

<file path=ppt/theme/themeOverride2.xml><?xml version="1.0" encoding="utf-8"?>
<a:themeOverride xmlns:a="http://schemas.openxmlformats.org/drawingml/2006/main">
  <a:clrScheme name="SR - LimeForest">
    <a:dk1>
      <a:srgbClr val="283E36"/>
    </a:dk1>
    <a:lt1>
      <a:sysClr val="window" lastClr="FFFFFF"/>
    </a:lt1>
    <a:dk2>
      <a:srgbClr val="007934"/>
    </a:dk2>
    <a:lt2>
      <a:srgbClr val="99C50E"/>
    </a:lt2>
    <a:accent1>
      <a:srgbClr val="627D77"/>
    </a:accent1>
    <a:accent2>
      <a:srgbClr val="A1B1AD"/>
    </a:accent2>
    <a:accent3>
      <a:srgbClr val="007934"/>
    </a:accent3>
    <a:accent4>
      <a:srgbClr val="66AF85"/>
    </a:accent4>
    <a:accent5>
      <a:srgbClr val="C9DD03"/>
    </a:accent5>
    <a:accent6>
      <a:srgbClr val="DFEB68"/>
    </a:accent6>
    <a:hlink>
      <a:srgbClr val="0000FF"/>
    </a:hlink>
    <a:folHlink>
      <a:srgbClr val="800080"/>
    </a:folHlink>
  </a:clrScheme>
</a:themeOverride>
</file>

<file path=ppt/theme/themeOverride3.xml><?xml version="1.0" encoding="utf-8"?>
<a:themeOverride xmlns:a="http://schemas.openxmlformats.org/drawingml/2006/main">
  <a:clrScheme name="SR - LimeForest">
    <a:dk1>
      <a:srgbClr val="283E36"/>
    </a:dk1>
    <a:lt1>
      <a:sysClr val="window" lastClr="FFFFFF"/>
    </a:lt1>
    <a:dk2>
      <a:srgbClr val="007934"/>
    </a:dk2>
    <a:lt2>
      <a:srgbClr val="99C50E"/>
    </a:lt2>
    <a:accent1>
      <a:srgbClr val="627D77"/>
    </a:accent1>
    <a:accent2>
      <a:srgbClr val="A1B1AD"/>
    </a:accent2>
    <a:accent3>
      <a:srgbClr val="007934"/>
    </a:accent3>
    <a:accent4>
      <a:srgbClr val="66AF85"/>
    </a:accent4>
    <a:accent5>
      <a:srgbClr val="C9DD03"/>
    </a:accent5>
    <a:accent6>
      <a:srgbClr val="DFEB68"/>
    </a:accent6>
    <a:hlink>
      <a:srgbClr val="0000FF"/>
    </a:hlink>
    <a:folHlink>
      <a:srgbClr val="800080"/>
    </a:folHlink>
  </a:clrScheme>
</a:themeOverride>
</file>

<file path=ppt/theme/themeOverride4.xml><?xml version="1.0" encoding="utf-8"?>
<a:themeOverride xmlns:a="http://schemas.openxmlformats.org/drawingml/2006/main">
  <a:clrScheme name="SR - LimeForest">
    <a:dk1>
      <a:srgbClr val="283E36"/>
    </a:dk1>
    <a:lt1>
      <a:sysClr val="window" lastClr="FFFFFF"/>
    </a:lt1>
    <a:dk2>
      <a:srgbClr val="007934"/>
    </a:dk2>
    <a:lt2>
      <a:srgbClr val="99C50E"/>
    </a:lt2>
    <a:accent1>
      <a:srgbClr val="627D77"/>
    </a:accent1>
    <a:accent2>
      <a:srgbClr val="A1B1AD"/>
    </a:accent2>
    <a:accent3>
      <a:srgbClr val="007934"/>
    </a:accent3>
    <a:accent4>
      <a:srgbClr val="66AF85"/>
    </a:accent4>
    <a:accent5>
      <a:srgbClr val="C9DD03"/>
    </a:accent5>
    <a:accent6>
      <a:srgbClr val="DFEB68"/>
    </a:accent6>
    <a:hlink>
      <a:srgbClr val="0000FF"/>
    </a:hlink>
    <a:folHlink>
      <a:srgbClr val="800080"/>
    </a:folHlink>
  </a:clrScheme>
</a:themeOverride>
</file>

<file path=ppt/theme/themeOverride5.xml><?xml version="1.0" encoding="utf-8"?>
<a:themeOverride xmlns:a="http://schemas.openxmlformats.org/drawingml/2006/main">
  <a:clrScheme name="SR - LimeForest">
    <a:dk1>
      <a:srgbClr val="283E36"/>
    </a:dk1>
    <a:lt1>
      <a:sysClr val="window" lastClr="FFFFFF"/>
    </a:lt1>
    <a:dk2>
      <a:srgbClr val="007934"/>
    </a:dk2>
    <a:lt2>
      <a:srgbClr val="99C50E"/>
    </a:lt2>
    <a:accent1>
      <a:srgbClr val="627D77"/>
    </a:accent1>
    <a:accent2>
      <a:srgbClr val="A1B1AD"/>
    </a:accent2>
    <a:accent3>
      <a:srgbClr val="007934"/>
    </a:accent3>
    <a:accent4>
      <a:srgbClr val="66AF85"/>
    </a:accent4>
    <a:accent5>
      <a:srgbClr val="C9DD03"/>
    </a:accent5>
    <a:accent6>
      <a:srgbClr val="DFEB68"/>
    </a:accent6>
    <a:hlink>
      <a:srgbClr val="0000FF"/>
    </a:hlink>
    <a:folHlink>
      <a:srgbClr val="800080"/>
    </a:folHlink>
  </a:clrScheme>
</a:themeOverride>
</file>

<file path=ppt/theme/themeOverride6.xml><?xml version="1.0" encoding="utf-8"?>
<a:themeOverride xmlns:a="http://schemas.openxmlformats.org/drawingml/2006/main">
  <a:clrScheme name="SR - LimeForest">
    <a:dk1>
      <a:srgbClr val="283E36"/>
    </a:dk1>
    <a:lt1>
      <a:sysClr val="window" lastClr="FFFFFF"/>
    </a:lt1>
    <a:dk2>
      <a:srgbClr val="007934"/>
    </a:dk2>
    <a:lt2>
      <a:srgbClr val="99C50E"/>
    </a:lt2>
    <a:accent1>
      <a:srgbClr val="627D77"/>
    </a:accent1>
    <a:accent2>
      <a:srgbClr val="A1B1AD"/>
    </a:accent2>
    <a:accent3>
      <a:srgbClr val="007934"/>
    </a:accent3>
    <a:accent4>
      <a:srgbClr val="66AF85"/>
    </a:accent4>
    <a:accent5>
      <a:srgbClr val="C9DD03"/>
    </a:accent5>
    <a:accent6>
      <a:srgbClr val="DFEB68"/>
    </a:accent6>
    <a:hlink>
      <a:srgbClr val="0000FF"/>
    </a:hlink>
    <a:folHlink>
      <a:srgbClr val="800080"/>
    </a:folHlink>
  </a:clrScheme>
</a:themeOverride>
</file>

<file path=ppt/theme/themeOverride7.xml><?xml version="1.0" encoding="utf-8"?>
<a:themeOverride xmlns:a="http://schemas.openxmlformats.org/drawingml/2006/main">
  <a:clrScheme name="SR - LimeForest">
    <a:dk1>
      <a:srgbClr val="283E36"/>
    </a:dk1>
    <a:lt1>
      <a:sysClr val="window" lastClr="FFFFFF"/>
    </a:lt1>
    <a:dk2>
      <a:srgbClr val="007934"/>
    </a:dk2>
    <a:lt2>
      <a:srgbClr val="99C50E"/>
    </a:lt2>
    <a:accent1>
      <a:srgbClr val="627D77"/>
    </a:accent1>
    <a:accent2>
      <a:srgbClr val="A1B1AD"/>
    </a:accent2>
    <a:accent3>
      <a:srgbClr val="007934"/>
    </a:accent3>
    <a:accent4>
      <a:srgbClr val="66AF85"/>
    </a:accent4>
    <a:accent5>
      <a:srgbClr val="C9DD03"/>
    </a:accent5>
    <a:accent6>
      <a:srgbClr val="DFEB68"/>
    </a:accent6>
    <a:hlink>
      <a:srgbClr val="0000FF"/>
    </a:hlink>
    <a:folHlink>
      <a:srgbClr val="800080"/>
    </a:folHlink>
  </a:clrScheme>
</a:themeOverride>
</file>

<file path=ppt/theme/themeOverride8.xml><?xml version="1.0" encoding="utf-8"?>
<a:themeOverride xmlns:a="http://schemas.openxmlformats.org/drawingml/2006/main">
  <a:clrScheme name="SR - LimeForest">
    <a:dk1>
      <a:srgbClr val="283E36"/>
    </a:dk1>
    <a:lt1>
      <a:sysClr val="window" lastClr="FFFFFF"/>
    </a:lt1>
    <a:dk2>
      <a:srgbClr val="007934"/>
    </a:dk2>
    <a:lt2>
      <a:srgbClr val="99C50E"/>
    </a:lt2>
    <a:accent1>
      <a:srgbClr val="627D77"/>
    </a:accent1>
    <a:accent2>
      <a:srgbClr val="A1B1AD"/>
    </a:accent2>
    <a:accent3>
      <a:srgbClr val="007934"/>
    </a:accent3>
    <a:accent4>
      <a:srgbClr val="66AF85"/>
    </a:accent4>
    <a:accent5>
      <a:srgbClr val="C9DD03"/>
    </a:accent5>
    <a:accent6>
      <a:srgbClr val="DFEB68"/>
    </a:accent6>
    <a:hlink>
      <a:srgbClr val="0000FF"/>
    </a:hlink>
    <a:folHlink>
      <a:srgbClr val="800080"/>
    </a:folHlink>
  </a:clrScheme>
</a:themeOverride>
</file>

<file path=ppt/theme/themeOverride9.xml><?xml version="1.0" encoding="utf-8"?>
<a:themeOverride xmlns:a="http://schemas.openxmlformats.org/drawingml/2006/main">
  <a:clrScheme name="SR - LimeForest">
    <a:dk1>
      <a:srgbClr val="283E36"/>
    </a:dk1>
    <a:lt1>
      <a:sysClr val="window" lastClr="FFFFFF"/>
    </a:lt1>
    <a:dk2>
      <a:srgbClr val="007934"/>
    </a:dk2>
    <a:lt2>
      <a:srgbClr val="99C50E"/>
    </a:lt2>
    <a:accent1>
      <a:srgbClr val="627D77"/>
    </a:accent1>
    <a:accent2>
      <a:srgbClr val="A1B1AD"/>
    </a:accent2>
    <a:accent3>
      <a:srgbClr val="007934"/>
    </a:accent3>
    <a:accent4>
      <a:srgbClr val="66AF85"/>
    </a:accent4>
    <a:accent5>
      <a:srgbClr val="C9DD03"/>
    </a:accent5>
    <a:accent6>
      <a:srgbClr val="DFEB68"/>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D1053B7222E25B4EB351C23CCF10AC41" ma:contentTypeVersion="8" ma:contentTypeDescription="Create a new document." ma:contentTypeScope="" ma:versionID="ee1bd0ba219b8089a94027bb0d176ac9">
  <xsd:schema xmlns:xsd="http://www.w3.org/2001/XMLSchema" xmlns:xs="http://www.w3.org/2001/XMLSchema" xmlns:p="http://schemas.microsoft.com/office/2006/metadata/properties" xmlns:ns2="cd8117dd-c9c9-4676-9cc2-cbee34e5f7a0" xmlns:ns3="5050ce75-aed8-457a-af48-2dcb752a2620" targetNamespace="http://schemas.microsoft.com/office/2006/metadata/properties" ma:root="true" ma:fieldsID="2486956eba9fcbb782798130a59bc6cb" ns2:_="" ns3:_="">
    <xsd:import namespace="cd8117dd-c9c9-4676-9cc2-cbee34e5f7a0"/>
    <xsd:import namespace="5050ce75-aed8-457a-af48-2dcb752a262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8117dd-c9c9-4676-9cc2-cbee34e5f7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050ce75-aed8-457a-af48-2dcb752a262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Application xmlns="http://www.sap.com/cof/powerpoint/application">
  <Version>2</Version>
  <Revision>2.4.1.65132</Revision>
</Application>
</file>

<file path=customXml/item6.xml><?xml version="1.0" encoding="utf-8"?>
<Application xmlns="http://www.sap.com/cof/ao/powerpoint/application">
  <com.sap.ip.bi.pioneer>
    <Version>4</Version>
    <AAO_Revision>2.4.1.65132</AAO_Revision>
    <RefreshOnOpen>False</RefreshOnOpen>
    <PlanningModeSetToChangeMode>True</PlanningModeSetToChangeMode>
    <Cleaned>False</Cleaned>
    <ForcePromptOnInitialRefresh>False</ForcePromptOnInitialRefresh>
    <StorePromptsInDocument>True</StorePromptsInDocument>
    <MergeVariables>False</MergeVariables>
    <WorkingMode>Local</WorkingMode>
    <RefreshPlanningObjectsOnRefreshAll>True</RefreshPlanningObjectsOnRefreshAll>
    <Items/>
  </com.sap.ip.bi.pioneer>
</Application>
</file>

<file path=customXml/itemProps1.xml><?xml version="1.0" encoding="utf-8"?>
<ds:datastoreItem xmlns:ds="http://schemas.openxmlformats.org/officeDocument/2006/customXml" ds:itemID="{1217AB46-45A7-4838-AFD7-1A2B8CDE5659}">
  <ds:schemaRefs>
    <ds:schemaRef ds:uri="http://schemas.microsoft.com/sharepoint/v3/contenttype/forms"/>
  </ds:schemaRefs>
</ds:datastoreItem>
</file>

<file path=customXml/itemProps2.xml><?xml version="1.0" encoding="utf-8"?>
<ds:datastoreItem xmlns:ds="http://schemas.openxmlformats.org/officeDocument/2006/customXml" ds:itemID="{1FD1FCB2-B3C0-4716-B394-164935B01EDD}">
  <ds:schemaRefs>
    <ds:schemaRef ds:uri="http://schemas.microsoft.com/office/2006/metadata/properties"/>
    <ds:schemaRef ds:uri="http://purl.org/dc/terms/"/>
    <ds:schemaRef ds:uri="http://www.w3.org/XML/1998/namespace"/>
    <ds:schemaRef ds:uri="0e78311f-d618-4a4c-966a-f3c9c809aa2d"/>
    <ds:schemaRef ds:uri="http://purl.org/dc/dcmitype/"/>
    <ds:schemaRef ds:uri="http://schemas.microsoft.com/sharepoint/v4"/>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9c149bfb-9245-4ea2-b0e1-4ce70e81bb76"/>
  </ds:schemaRefs>
</ds:datastoreItem>
</file>

<file path=customXml/itemProps3.xml><?xml version="1.0" encoding="utf-8"?>
<ds:datastoreItem xmlns:ds="http://schemas.openxmlformats.org/officeDocument/2006/customXml" ds:itemID="{1203A501-E3D1-4245-AA27-356A19FAA0BE}">
  <ds:schemaRefs>
    <ds:schemaRef ds:uri="http://schemas.microsoft.com/sharepoint/events"/>
  </ds:schemaRefs>
</ds:datastoreItem>
</file>

<file path=customXml/itemProps4.xml><?xml version="1.0" encoding="utf-8"?>
<ds:datastoreItem xmlns:ds="http://schemas.openxmlformats.org/officeDocument/2006/customXml" ds:itemID="{B9110797-D9E5-4C8E-91AF-D1DE76FA7D62}"/>
</file>

<file path=customXml/itemProps5.xml><?xml version="1.0" encoding="utf-8"?>
<ds:datastoreItem xmlns:ds="http://schemas.openxmlformats.org/officeDocument/2006/customXml" ds:itemID="{742EF94D-F681-42B2-948C-8E8E4E300486}">
  <ds:schemaRefs>
    <ds:schemaRef ds:uri="http://www.sap.com/cof/powerpoint/application"/>
  </ds:schemaRefs>
</ds:datastoreItem>
</file>

<file path=customXml/itemProps6.xml><?xml version="1.0" encoding="utf-8"?>
<ds:datastoreItem xmlns:ds="http://schemas.openxmlformats.org/officeDocument/2006/customXml" ds:itemID="{D98C7C80-1B22-4B7E-92F0-B03DB36FB6ED}">
  <ds:schemaRefs>
    <ds:schemaRef ds:uri="http://www.sap.com/cof/ao/powerpoint/application"/>
  </ds:schemaRefs>
</ds:datastoreItem>
</file>

<file path=docProps/app.xml><?xml version="1.0" encoding="utf-8"?>
<Properties xmlns="http://schemas.openxmlformats.org/officeDocument/2006/extended-properties" xmlns:vt="http://schemas.openxmlformats.org/officeDocument/2006/docPropsVTypes">
  <Template>SwissRe_169</Template>
  <TotalTime>3890</TotalTime>
  <Words>1709</Words>
  <Application>Microsoft Office PowerPoint</Application>
  <PresentationFormat>Widescreen</PresentationFormat>
  <Paragraphs>193</Paragraphs>
  <Slides>23</Slides>
  <Notes>11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9" baseType="lpstr">
      <vt:lpstr>Arial</vt:lpstr>
      <vt:lpstr>Webdings</vt:lpstr>
      <vt:lpstr>SwissReSans</vt:lpstr>
      <vt:lpstr>SwissReSans Light</vt:lpstr>
      <vt:lpstr>SwissRe</vt:lpstr>
      <vt:lpstr>think-cell Slide</vt:lpstr>
      <vt:lpstr>Hacking Privileged and Confidential Information</vt:lpstr>
      <vt:lpstr>Many cyber attacks target human beings – successfully</vt:lpstr>
      <vt:lpstr>Phishing attacks – who are the actors?</vt:lpstr>
      <vt:lpstr>PowerPoint Presentation</vt:lpstr>
      <vt:lpstr>Types of Phishing attacks</vt:lpstr>
      <vt:lpstr>What are the risks we face? You play an important role in mitigating this risk</vt:lpstr>
      <vt:lpstr>Where the money is</vt:lpstr>
      <vt:lpstr>Who will phish and why? </vt:lpstr>
      <vt:lpstr>You’ve seen the headlines…</vt:lpstr>
      <vt:lpstr>… and some less sensationalized.</vt:lpstr>
      <vt:lpstr>Who else gets hacked?</vt:lpstr>
      <vt:lpstr>The obvious Phishing e-mails?</vt:lpstr>
      <vt:lpstr>Malware (viruses, key loggers and Trojan horses)</vt:lpstr>
      <vt:lpstr>Malware (viruses, key loggers and Trojan horses) What can happen, when you click on a malicious e-mail? </vt:lpstr>
      <vt:lpstr>Consequences of sharing to much information?</vt:lpstr>
      <vt:lpstr>Consequences of opening an attachment?</vt:lpstr>
      <vt:lpstr>Passwords Risks of Social Media</vt:lpstr>
      <vt:lpstr>Commonly known websites with malware and other security risks</vt:lpstr>
      <vt:lpstr>How secure is the Internet of Things?</vt:lpstr>
      <vt:lpstr>Affordable hacking tools are easily accessible</vt:lpstr>
      <vt:lpstr>What to always keep in mind…</vt:lpstr>
      <vt:lpstr>PowerPoint Presentation</vt:lpstr>
      <vt:lpstr>Legal notice</vt:lpstr>
    </vt:vector>
  </TitlesOfParts>
  <Company>Swiss Re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Table Top Exercise - Cyber Security</dc:title>
  <dc:creator>SRZBR3</dc:creator>
  <cp:lastModifiedBy>Brian Jones</cp:lastModifiedBy>
  <cp:revision>187</cp:revision>
  <dcterms:created xsi:type="dcterms:W3CDTF">2018-05-11T07:08:27Z</dcterms:created>
  <dcterms:modified xsi:type="dcterms:W3CDTF">2019-04-15T19:21:26Z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0x010100D1053B7222E25B4EB351C23CCF10AC41</vt:lpwstr>
  </property>
  <property fmtid="{D5CDD505-2E9C-101B-9397-08002B2CF9AE}" pid="3" name="_dlc_DocIdItemGuid">
    <vt:lpwstr>e910a37d-e643-4c55-8261-8114a1b02585</vt:lpwstr>
  </property>
  <property fmtid="{D5CDD505-2E9C-101B-9397-08002B2CF9AE}" pid="4" name="MSIP_Label_90c2fedb-0da6-4717-8531-d16a1b9930f4_Enabled">
    <vt:lpwstr>True</vt:lpwstr>
  </property>
  <property fmtid="{D5CDD505-2E9C-101B-9397-08002B2CF9AE}" pid="5" name="MSIP_Label_90c2fedb-0da6-4717-8531-d16a1b9930f4_SiteId">
    <vt:lpwstr>45597f60-6e37-4be7-acfb-4c9e23b261ea</vt:lpwstr>
  </property>
  <property fmtid="{D5CDD505-2E9C-101B-9397-08002B2CF9AE}" pid="6" name="MSIP_Label_90c2fedb-0da6-4717-8531-d16a1b9930f4_Owner">
    <vt:lpwstr>Armel_Francisco@swissre.com</vt:lpwstr>
  </property>
  <property fmtid="{D5CDD505-2E9C-101B-9397-08002B2CF9AE}" pid="7" name="MSIP_Label_90c2fedb-0da6-4717-8531-d16a1b9930f4_SetDate">
    <vt:lpwstr>2019-02-27T15:48:21.6657406Z</vt:lpwstr>
  </property>
  <property fmtid="{D5CDD505-2E9C-101B-9397-08002B2CF9AE}" pid="8" name="MSIP_Label_90c2fedb-0da6-4717-8531-d16a1b9930f4_Name">
    <vt:lpwstr>Internal</vt:lpwstr>
  </property>
  <property fmtid="{D5CDD505-2E9C-101B-9397-08002B2CF9AE}" pid="9" name="MSIP_Label_90c2fedb-0da6-4717-8531-d16a1b9930f4_Application">
    <vt:lpwstr>Microsoft Azure Information Protection</vt:lpwstr>
  </property>
  <property fmtid="{D5CDD505-2E9C-101B-9397-08002B2CF9AE}" pid="10" name="MSIP_Label_90c2fedb-0da6-4717-8531-d16a1b9930f4_Extended_MSFT_Method">
    <vt:lpwstr>Automatic</vt:lpwstr>
  </property>
  <property fmtid="{D5CDD505-2E9C-101B-9397-08002B2CF9AE}" pid="11" name="Sensitivity">
    <vt:lpwstr>Internal</vt:lpwstr>
  </property>
</Properties>
</file>