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1" r:id="rId5"/>
    <p:sldMasterId id="2147483674" r:id="rId6"/>
  </p:sldMasterIdLst>
  <p:notesMasterIdLst>
    <p:notesMasterId r:id="rId22"/>
  </p:notesMasterIdLst>
  <p:handoutMasterIdLst>
    <p:handoutMasterId r:id="rId23"/>
  </p:handoutMasterIdLst>
  <p:sldIdLst>
    <p:sldId id="284" r:id="rId7"/>
    <p:sldId id="261" r:id="rId8"/>
    <p:sldId id="262" r:id="rId9"/>
    <p:sldId id="264" r:id="rId10"/>
    <p:sldId id="265" r:id="rId11"/>
    <p:sldId id="291" r:id="rId12"/>
    <p:sldId id="290" r:id="rId13"/>
    <p:sldId id="266" r:id="rId14"/>
    <p:sldId id="285" r:id="rId15"/>
    <p:sldId id="286" r:id="rId16"/>
    <p:sldId id="267" r:id="rId17"/>
    <p:sldId id="268" r:id="rId18"/>
    <p:sldId id="288" r:id="rId19"/>
    <p:sldId id="289" r:id="rId20"/>
    <p:sldId id="287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2552D-4674-4064-B7E4-0C31FE38EDAF}" v="40" dt="2019-03-11T18:19:5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-821" y="-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ley (MCI Washington)" userId="900acd5e37c86e5a" providerId="OrgId" clId="{5F82552D-4674-4064-B7E4-0C31FE38EDAF}"/>
    <pc:docChg chg="custSel addSld delSld modSld">
      <pc:chgData name="Lauren Harley (MCI Washington)" userId="900acd5e37c86e5a" providerId="OrgId" clId="{5F82552D-4674-4064-B7E4-0C31FE38EDAF}" dt="2019-03-11T19:31:25.028" v="62" actId="2696"/>
      <pc:docMkLst>
        <pc:docMk/>
      </pc:docMkLst>
      <pc:sldChg chg="del">
        <pc:chgData name="Lauren Harley (MCI Washington)" userId="900acd5e37c86e5a" providerId="OrgId" clId="{5F82552D-4674-4064-B7E4-0C31FE38EDAF}" dt="2019-03-11T18:16:57.331" v="41" actId="2696"/>
        <pc:sldMkLst>
          <pc:docMk/>
          <pc:sldMk cId="419362372" sldId="256"/>
        </pc:sldMkLst>
      </pc:sldChg>
      <pc:sldChg chg="modSp add del">
        <pc:chgData name="Lauren Harley (MCI Washington)" userId="900acd5e37c86e5a" providerId="OrgId" clId="{5F82552D-4674-4064-B7E4-0C31FE38EDAF}" dt="2019-03-11T19:31:17.351" v="58" actId="2696"/>
        <pc:sldMkLst>
          <pc:docMk/>
          <pc:sldMk cId="3393255449" sldId="257"/>
        </pc:sldMkLst>
        <pc:spChg chg="mod">
          <ac:chgData name="Lauren Harley (MCI Washington)" userId="900acd5e37c86e5a" providerId="OrgId" clId="{5F82552D-4674-4064-B7E4-0C31FE38EDAF}" dt="2019-03-11T18:17:13.793" v="42"/>
          <ac:spMkLst>
            <pc:docMk/>
            <pc:sldMk cId="3393255449" sldId="257"/>
            <ac:spMk id="2" creationId="{E884BA2D-4B8F-4DDE-9945-A63125F19978}"/>
          </ac:spMkLst>
        </pc:spChg>
        <pc:spChg chg="mod">
          <ac:chgData name="Lauren Harley (MCI Washington)" userId="900acd5e37c86e5a" providerId="OrgId" clId="{5F82552D-4674-4064-B7E4-0C31FE38EDAF}" dt="2019-03-11T18:17:22.366" v="43"/>
          <ac:spMkLst>
            <pc:docMk/>
            <pc:sldMk cId="3393255449" sldId="257"/>
            <ac:spMk id="3" creationId="{214E7A70-6471-4E39-A9FF-377B85D463F8}"/>
          </ac:spMkLst>
        </pc:spChg>
      </pc:sldChg>
      <pc:sldChg chg="modSp add del">
        <pc:chgData name="Lauren Harley (MCI Washington)" userId="900acd5e37c86e5a" providerId="OrgId" clId="{5F82552D-4674-4064-B7E4-0C31FE38EDAF}" dt="2019-03-11T19:31:25.028" v="62" actId="2696"/>
        <pc:sldMkLst>
          <pc:docMk/>
          <pc:sldMk cId="4147066705" sldId="258"/>
        </pc:sldMkLst>
        <pc:spChg chg="mod">
          <ac:chgData name="Lauren Harley (MCI Washington)" userId="900acd5e37c86e5a" providerId="OrgId" clId="{5F82552D-4674-4064-B7E4-0C31FE38EDAF}" dt="2019-03-11T18:17:39.661" v="46" actId="20577"/>
          <ac:spMkLst>
            <pc:docMk/>
            <pc:sldMk cId="4147066705" sldId="258"/>
            <ac:spMk id="2" creationId="{7CB87BAF-C716-4673-B17A-432ED0909646}"/>
          </ac:spMkLst>
        </pc:spChg>
      </pc:sldChg>
      <pc:sldChg chg="modSp add del">
        <pc:chgData name="Lauren Harley (MCI Washington)" userId="900acd5e37c86e5a" providerId="OrgId" clId="{5F82552D-4674-4064-B7E4-0C31FE38EDAF}" dt="2019-03-11T19:31:25.025" v="61" actId="2696"/>
        <pc:sldMkLst>
          <pc:docMk/>
          <pc:sldMk cId="2419487244" sldId="259"/>
        </pc:sldMkLst>
        <pc:spChg chg="mod">
          <ac:chgData name="Lauren Harley (MCI Washington)" userId="900acd5e37c86e5a" providerId="OrgId" clId="{5F82552D-4674-4064-B7E4-0C31FE38EDAF}" dt="2019-03-11T18:18:49.975" v="47"/>
          <ac:spMkLst>
            <pc:docMk/>
            <pc:sldMk cId="2419487244" sldId="259"/>
            <ac:spMk id="2" creationId="{14B25A54-EB82-4C6F-9E48-8215F591CD95}"/>
          </ac:spMkLst>
        </pc:spChg>
      </pc:sldChg>
      <pc:sldChg chg="modSp add del">
        <pc:chgData name="Lauren Harley (MCI Washington)" userId="900acd5e37c86e5a" providerId="OrgId" clId="{5F82552D-4674-4064-B7E4-0C31FE38EDAF}" dt="2019-03-11T19:31:25.022" v="60" actId="2696"/>
        <pc:sldMkLst>
          <pc:docMk/>
          <pc:sldMk cId="1687444030" sldId="260"/>
        </pc:sldMkLst>
        <pc:spChg chg="mod">
          <ac:chgData name="Lauren Harley (MCI Washington)" userId="900acd5e37c86e5a" providerId="OrgId" clId="{5F82552D-4674-4064-B7E4-0C31FE38EDAF}" dt="2019-03-11T18:19:00.363" v="48"/>
          <ac:spMkLst>
            <pc:docMk/>
            <pc:sldMk cId="1687444030" sldId="260"/>
            <ac:spMk id="2" creationId="{F234FFDB-CFC3-485D-99A4-7BE764291965}"/>
          </ac:spMkLst>
        </pc:spChg>
      </pc:sldChg>
      <pc:sldChg chg="add">
        <pc:chgData name="Lauren Harley (MCI Washington)" userId="900acd5e37c86e5a" providerId="OrgId" clId="{5F82552D-4674-4064-B7E4-0C31FE38EDAF}" dt="2019-03-11T18:09:11.264" v="4"/>
        <pc:sldMkLst>
          <pc:docMk/>
          <pc:sldMk cId="2172623501" sldId="261"/>
        </pc:sldMkLst>
      </pc:sldChg>
      <pc:sldChg chg="add">
        <pc:chgData name="Lauren Harley (MCI Washington)" userId="900acd5e37c86e5a" providerId="OrgId" clId="{5F82552D-4674-4064-B7E4-0C31FE38EDAF}" dt="2019-03-11T18:09:11.912" v="5"/>
        <pc:sldMkLst>
          <pc:docMk/>
          <pc:sldMk cId="2253877115" sldId="262"/>
        </pc:sldMkLst>
      </pc:sldChg>
      <pc:sldChg chg="add">
        <pc:chgData name="Lauren Harley (MCI Washington)" userId="900acd5e37c86e5a" providerId="OrgId" clId="{5F82552D-4674-4064-B7E4-0C31FE38EDAF}" dt="2019-03-11T18:09:11.963" v="6"/>
        <pc:sldMkLst>
          <pc:docMk/>
          <pc:sldMk cId="2978216383" sldId="263"/>
        </pc:sldMkLst>
      </pc:sldChg>
      <pc:sldChg chg="add">
        <pc:chgData name="Lauren Harley (MCI Washington)" userId="900acd5e37c86e5a" providerId="OrgId" clId="{5F82552D-4674-4064-B7E4-0C31FE38EDAF}" dt="2019-03-11T18:09:11.997" v="7"/>
        <pc:sldMkLst>
          <pc:docMk/>
          <pc:sldMk cId="275212576" sldId="264"/>
        </pc:sldMkLst>
      </pc:sldChg>
      <pc:sldChg chg="add">
        <pc:chgData name="Lauren Harley (MCI Washington)" userId="900acd5e37c86e5a" providerId="OrgId" clId="{5F82552D-4674-4064-B7E4-0C31FE38EDAF}" dt="2019-03-11T18:09:12.654" v="8"/>
        <pc:sldMkLst>
          <pc:docMk/>
          <pc:sldMk cId="275934667" sldId="265"/>
        </pc:sldMkLst>
      </pc:sldChg>
      <pc:sldChg chg="add">
        <pc:chgData name="Lauren Harley (MCI Washington)" userId="900acd5e37c86e5a" providerId="OrgId" clId="{5F82552D-4674-4064-B7E4-0C31FE38EDAF}" dt="2019-03-11T18:09:12.681" v="9"/>
        <pc:sldMkLst>
          <pc:docMk/>
          <pc:sldMk cId="1087742400" sldId="266"/>
        </pc:sldMkLst>
      </pc:sldChg>
      <pc:sldChg chg="add">
        <pc:chgData name="Lauren Harley (MCI Washington)" userId="900acd5e37c86e5a" providerId="OrgId" clId="{5F82552D-4674-4064-B7E4-0C31FE38EDAF}" dt="2019-03-11T18:09:12.709" v="10"/>
        <pc:sldMkLst>
          <pc:docMk/>
          <pc:sldMk cId="1728222081" sldId="267"/>
        </pc:sldMkLst>
      </pc:sldChg>
      <pc:sldChg chg="add">
        <pc:chgData name="Lauren Harley (MCI Washington)" userId="900acd5e37c86e5a" providerId="OrgId" clId="{5F82552D-4674-4064-B7E4-0C31FE38EDAF}" dt="2019-03-11T18:09:12.755" v="11"/>
        <pc:sldMkLst>
          <pc:docMk/>
          <pc:sldMk cId="4006327560" sldId="268"/>
        </pc:sldMkLst>
      </pc:sldChg>
      <pc:sldChg chg="add">
        <pc:chgData name="Lauren Harley (MCI Washington)" userId="900acd5e37c86e5a" providerId="OrgId" clId="{5F82552D-4674-4064-B7E4-0C31FE38EDAF}" dt="2019-03-11T18:09:13.392" v="12"/>
        <pc:sldMkLst>
          <pc:docMk/>
          <pc:sldMk cId="351933870" sldId="269"/>
        </pc:sldMkLst>
      </pc:sldChg>
      <pc:sldChg chg="add">
        <pc:chgData name="Lauren Harley (MCI Washington)" userId="900acd5e37c86e5a" providerId="OrgId" clId="{5F82552D-4674-4064-B7E4-0C31FE38EDAF}" dt="2019-03-11T18:09:13.434" v="13"/>
        <pc:sldMkLst>
          <pc:docMk/>
          <pc:sldMk cId="1465654426" sldId="270"/>
        </pc:sldMkLst>
      </pc:sldChg>
      <pc:sldChg chg="add">
        <pc:chgData name="Lauren Harley (MCI Washington)" userId="900acd5e37c86e5a" providerId="OrgId" clId="{5F82552D-4674-4064-B7E4-0C31FE38EDAF}" dt="2019-03-11T18:09:13.475" v="14"/>
        <pc:sldMkLst>
          <pc:docMk/>
          <pc:sldMk cId="3477496457" sldId="271"/>
        </pc:sldMkLst>
      </pc:sldChg>
      <pc:sldChg chg="add">
        <pc:chgData name="Lauren Harley (MCI Washington)" userId="900acd5e37c86e5a" providerId="OrgId" clId="{5F82552D-4674-4064-B7E4-0C31FE38EDAF}" dt="2019-03-11T18:09:13.620" v="15"/>
        <pc:sldMkLst>
          <pc:docMk/>
          <pc:sldMk cId="814279515" sldId="272"/>
        </pc:sldMkLst>
      </pc:sldChg>
      <pc:sldChg chg="add">
        <pc:chgData name="Lauren Harley (MCI Washington)" userId="900acd5e37c86e5a" providerId="OrgId" clId="{5F82552D-4674-4064-B7E4-0C31FE38EDAF}" dt="2019-03-11T18:09:14.158" v="16"/>
        <pc:sldMkLst>
          <pc:docMk/>
          <pc:sldMk cId="952776945" sldId="273"/>
        </pc:sldMkLst>
      </pc:sldChg>
      <pc:sldChg chg="add">
        <pc:chgData name="Lauren Harley (MCI Washington)" userId="900acd5e37c86e5a" providerId="OrgId" clId="{5F82552D-4674-4064-B7E4-0C31FE38EDAF}" dt="2019-03-11T18:09:14.190" v="17"/>
        <pc:sldMkLst>
          <pc:docMk/>
          <pc:sldMk cId="1178596743" sldId="274"/>
        </pc:sldMkLst>
      </pc:sldChg>
      <pc:sldChg chg="add">
        <pc:chgData name="Lauren Harley (MCI Washington)" userId="900acd5e37c86e5a" providerId="OrgId" clId="{5F82552D-4674-4064-B7E4-0C31FE38EDAF}" dt="2019-03-11T18:09:14.274" v="18"/>
        <pc:sldMkLst>
          <pc:docMk/>
          <pc:sldMk cId="3305201582" sldId="275"/>
        </pc:sldMkLst>
      </pc:sldChg>
      <pc:sldChg chg="add">
        <pc:chgData name="Lauren Harley (MCI Washington)" userId="900acd5e37c86e5a" providerId="OrgId" clId="{5F82552D-4674-4064-B7E4-0C31FE38EDAF}" dt="2019-03-11T18:09:14.877" v="19"/>
        <pc:sldMkLst>
          <pc:docMk/>
          <pc:sldMk cId="2314502690" sldId="276"/>
        </pc:sldMkLst>
      </pc:sldChg>
      <pc:sldChg chg="add">
        <pc:chgData name="Lauren Harley (MCI Washington)" userId="900acd5e37c86e5a" providerId="OrgId" clId="{5F82552D-4674-4064-B7E4-0C31FE38EDAF}" dt="2019-03-11T18:09:14.910" v="20"/>
        <pc:sldMkLst>
          <pc:docMk/>
          <pc:sldMk cId="2911921918" sldId="277"/>
        </pc:sldMkLst>
      </pc:sldChg>
      <pc:sldChg chg="add">
        <pc:chgData name="Lauren Harley (MCI Washington)" userId="900acd5e37c86e5a" providerId="OrgId" clId="{5F82552D-4674-4064-B7E4-0C31FE38EDAF}" dt="2019-03-11T18:09:15.026" v="21"/>
        <pc:sldMkLst>
          <pc:docMk/>
          <pc:sldMk cId="520244367" sldId="278"/>
        </pc:sldMkLst>
      </pc:sldChg>
      <pc:sldChg chg="add">
        <pc:chgData name="Lauren Harley (MCI Washington)" userId="900acd5e37c86e5a" providerId="OrgId" clId="{5F82552D-4674-4064-B7E4-0C31FE38EDAF}" dt="2019-03-11T18:09:15.575" v="22"/>
        <pc:sldMkLst>
          <pc:docMk/>
          <pc:sldMk cId="948962194" sldId="279"/>
        </pc:sldMkLst>
      </pc:sldChg>
      <pc:sldChg chg="add">
        <pc:chgData name="Lauren Harley (MCI Washington)" userId="900acd5e37c86e5a" providerId="OrgId" clId="{5F82552D-4674-4064-B7E4-0C31FE38EDAF}" dt="2019-03-11T18:09:16.490" v="23"/>
        <pc:sldMkLst>
          <pc:docMk/>
          <pc:sldMk cId="4116098248" sldId="280"/>
        </pc:sldMkLst>
      </pc:sldChg>
      <pc:sldChg chg="add">
        <pc:chgData name="Lauren Harley (MCI Washington)" userId="900acd5e37c86e5a" providerId="OrgId" clId="{5F82552D-4674-4064-B7E4-0C31FE38EDAF}" dt="2019-03-11T18:09:17.914" v="24"/>
        <pc:sldMkLst>
          <pc:docMk/>
          <pc:sldMk cId="2547679050" sldId="281"/>
        </pc:sldMkLst>
      </pc:sldChg>
      <pc:sldChg chg="add">
        <pc:chgData name="Lauren Harley (MCI Washington)" userId="900acd5e37c86e5a" providerId="OrgId" clId="{5F82552D-4674-4064-B7E4-0C31FE38EDAF}" dt="2019-03-11T18:09:18.986" v="25"/>
        <pc:sldMkLst>
          <pc:docMk/>
          <pc:sldMk cId="882136215" sldId="282"/>
        </pc:sldMkLst>
      </pc:sldChg>
      <pc:sldChg chg="add">
        <pc:chgData name="Lauren Harley (MCI Washington)" userId="900acd5e37c86e5a" providerId="OrgId" clId="{5F82552D-4674-4064-B7E4-0C31FE38EDAF}" dt="2019-03-11T18:09:19.781" v="26"/>
        <pc:sldMkLst>
          <pc:docMk/>
          <pc:sldMk cId="4293007690" sldId="283"/>
        </pc:sldMkLst>
      </pc:sldChg>
      <pc:sldChg chg="delSp modSp add setBg">
        <pc:chgData name="Lauren Harley (MCI Washington)" userId="900acd5e37c86e5a" providerId="OrgId" clId="{5F82552D-4674-4064-B7E4-0C31FE38EDAF}" dt="2019-03-11T19:31:09.327" v="57" actId="478"/>
        <pc:sldMkLst>
          <pc:docMk/>
          <pc:sldMk cId="211937760" sldId="284"/>
        </pc:sldMkLst>
        <pc:spChg chg="del">
          <ac:chgData name="Lauren Harley (MCI Washington)" userId="900acd5e37c86e5a" providerId="OrgId" clId="{5F82552D-4674-4064-B7E4-0C31FE38EDAF}" dt="2019-03-11T18:10:59.502" v="34" actId="478"/>
          <ac:spMkLst>
            <pc:docMk/>
            <pc:sldMk cId="211937760" sldId="284"/>
            <ac:spMk id="2" creationId="{00000000-0000-0000-0000-000000000000}"/>
          </ac:spMkLst>
        </pc:spChg>
        <pc:spChg chg="del">
          <ac:chgData name="Lauren Harley (MCI Washington)" userId="900acd5e37c86e5a" providerId="OrgId" clId="{5F82552D-4674-4064-B7E4-0C31FE38EDAF}" dt="2019-03-11T18:10:30.095" v="30" actId="478"/>
          <ac:spMkLst>
            <pc:docMk/>
            <pc:sldMk cId="211937760" sldId="284"/>
            <ac:spMk id="3" creationId="{00000000-0000-0000-0000-000000000000}"/>
          </ac:spMkLst>
        </pc:spChg>
        <pc:spChg chg="del mod">
          <ac:chgData name="Lauren Harley (MCI Washington)" userId="900acd5e37c86e5a" providerId="OrgId" clId="{5F82552D-4674-4064-B7E4-0C31FE38EDAF}" dt="2019-03-11T19:31:09.327" v="57" actId="478"/>
          <ac:spMkLst>
            <pc:docMk/>
            <pc:sldMk cId="211937760" sldId="284"/>
            <ac:spMk id="5" creationId="{00000000-0000-0000-0000-000000000000}"/>
          </ac:spMkLst>
        </pc:spChg>
        <pc:picChg chg="del">
          <ac:chgData name="Lauren Harley (MCI Washington)" userId="900acd5e37c86e5a" providerId="OrgId" clId="{5F82552D-4674-4064-B7E4-0C31FE38EDAF}" dt="2019-03-11T18:10:27.790" v="29" actId="478"/>
          <ac:picMkLst>
            <pc:docMk/>
            <pc:sldMk cId="211937760" sldId="284"/>
            <ac:picMk id="4" creationId="{00000000-0000-0000-0000-000000000000}"/>
          </ac:picMkLst>
        </pc:picChg>
      </pc:sldChg>
      <pc:sldChg chg="modSp add del">
        <pc:chgData name="Lauren Harley (MCI Washington)" userId="900acd5e37c86e5a" providerId="OrgId" clId="{5F82552D-4674-4064-B7E4-0C31FE38EDAF}" dt="2019-03-11T19:31:25.017" v="59" actId="2696"/>
        <pc:sldMkLst>
          <pc:docMk/>
          <pc:sldMk cId="2212000551" sldId="285"/>
        </pc:sldMkLst>
        <pc:spChg chg="mod">
          <ac:chgData name="Lauren Harley (MCI Washington)" userId="900acd5e37c86e5a" providerId="OrgId" clId="{5F82552D-4674-4064-B7E4-0C31FE38EDAF}" dt="2019-03-11T18:19:35.335" v="50" actId="1076"/>
          <ac:spMkLst>
            <pc:docMk/>
            <pc:sldMk cId="2212000551" sldId="285"/>
            <ac:spMk id="2" creationId="{00000000-0000-0000-0000-000000000000}"/>
          </ac:spMkLst>
        </pc:spChg>
        <pc:spChg chg="mod">
          <ac:chgData name="Lauren Harley (MCI Washington)" userId="900acd5e37c86e5a" providerId="OrgId" clId="{5F82552D-4674-4064-B7E4-0C31FE38EDAF}" dt="2019-03-11T18:19:37.713" v="51" actId="1076"/>
          <ac:spMkLst>
            <pc:docMk/>
            <pc:sldMk cId="2212000551" sldId="285"/>
            <ac:spMk id="6" creationId="{00000000-0000-0000-0000-000000000000}"/>
          </ac:spMkLst>
        </pc:spChg>
        <pc:graphicFrameChg chg="mod">
          <ac:chgData name="Lauren Harley (MCI Washington)" userId="900acd5e37c86e5a" providerId="OrgId" clId="{5F82552D-4674-4064-B7E4-0C31FE38EDAF}" dt="2019-03-11T18:19:56.503" v="56" actId="14100"/>
          <ac:graphicFrameMkLst>
            <pc:docMk/>
            <pc:sldMk cId="2212000551" sldId="285"/>
            <ac:graphicFrameMk id="4" creationId="{00000000-0000-0000-0000-000000000000}"/>
          </ac:graphicFrameMkLst>
        </pc:graphicFrameChg>
      </pc:sldChg>
      <pc:sldChg chg="add del">
        <pc:chgData name="Lauren Harley (MCI Washington)" userId="900acd5e37c86e5a" providerId="OrgId" clId="{5F82552D-4674-4064-B7E4-0C31FE38EDAF}" dt="2019-03-11T18:16:51.842" v="40" actId="2696"/>
        <pc:sldMkLst>
          <pc:docMk/>
          <pc:sldMk cId="3697498647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440B-F0F9-4812-9312-64EFF45BB96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FC5A5-C266-47F5-A3FF-E97A23D0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F5BE-C113-40D2-B784-51E484F722FF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B5E8-6555-4B0C-B80F-5EF176C0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15FDB-CBA0-4748-873C-3A5EB511F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5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7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EB5E8-6555-4B0C-B80F-5EF176C04F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4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4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7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0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5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7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4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3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4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7" y="1761565"/>
            <a:ext cx="11676528" cy="441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8" y="919395"/>
            <a:ext cx="11667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7" y="2608729"/>
            <a:ext cx="11676528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8" y="919395"/>
            <a:ext cx="11667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8" y="2437607"/>
            <a:ext cx="11676528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Unconscious Biases:  The Uninvited Arbitration Guests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 L. Field, SVP, Willis Re</a:t>
            </a:r>
          </a:p>
          <a:p>
            <a:r>
              <a:rPr lang="en-US" dirty="0" smtClean="0"/>
              <a:t>Sarah D. Gordon, Partner, Steptoe &amp; Johnson LLP</a:t>
            </a:r>
          </a:p>
          <a:p>
            <a:r>
              <a:rPr lang="en-US" dirty="0" smtClean="0"/>
              <a:t>Stacey L. Schwartz, SVP, Swiss Re (US)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1AF89-D827-4EB8-92F6-C7112C7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to ARIAS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6E15F-3A2F-4028-A52D-37F42969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Outside the court system so incumbent on us to maintain a fair system</a:t>
            </a:r>
          </a:p>
          <a:p>
            <a:r>
              <a:rPr lang="en-US" sz="3600" dirty="0" smtClean="0"/>
              <a:t>Small community</a:t>
            </a:r>
          </a:p>
          <a:p>
            <a:r>
              <a:rPr lang="en-US" sz="3600" dirty="0" smtClean="0"/>
              <a:t>Confidential proceedings</a:t>
            </a:r>
          </a:p>
          <a:p>
            <a:r>
              <a:rPr lang="en-US" sz="3600" dirty="0" smtClean="0"/>
              <a:t>Ongoing business relationships</a:t>
            </a:r>
            <a:endParaRPr lang="en-US" sz="3600" dirty="0"/>
          </a:p>
          <a:p>
            <a:r>
              <a:rPr lang="en-US" sz="3600" dirty="0" smtClean="0"/>
              <a:t>Why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F65C3-706F-4696-9685-DB64B20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Biases on Arbitration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30AA5-E680-40E9-BD9F-99A6ABC0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Counsel selection</a:t>
            </a:r>
          </a:p>
          <a:p>
            <a:r>
              <a:rPr lang="en-US" sz="3200" dirty="0" smtClean="0"/>
              <a:t>Panel selection</a:t>
            </a:r>
          </a:p>
          <a:p>
            <a:r>
              <a:rPr lang="en-US" sz="3200" dirty="0" smtClean="0"/>
              <a:t>Witness perception</a:t>
            </a:r>
          </a:p>
          <a:p>
            <a:r>
              <a:rPr lang="en-US" sz="3200" dirty="0" smtClean="0"/>
              <a:t>Counsel perception</a:t>
            </a:r>
          </a:p>
          <a:p>
            <a:r>
              <a:rPr lang="en-US" sz="3200" dirty="0" smtClean="0"/>
              <a:t>Damages assessments</a:t>
            </a:r>
          </a:p>
          <a:p>
            <a:r>
              <a:rPr lang="en-US" sz="3200" dirty="0" smtClean="0"/>
              <a:t>Others?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22" y="1136821"/>
            <a:ext cx="2765984" cy="50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2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5B570-9BE4-4B00-85ED-916C1C3B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F2FABC-26E7-4806-BA9A-0DDB7804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Self Assessment</a:t>
            </a:r>
          </a:p>
          <a:p>
            <a:pPr lvl="1"/>
            <a:r>
              <a:rPr lang="en-US" sz="3200" dirty="0" smtClean="0"/>
              <a:t>Implicit Association Test</a:t>
            </a:r>
          </a:p>
          <a:p>
            <a:pPr lvl="2"/>
            <a:r>
              <a:rPr lang="en-US" sz="3200" dirty="0" smtClean="0"/>
              <a:t>Project Implicit (www.projectimplicit.net)</a:t>
            </a:r>
          </a:p>
          <a:p>
            <a:pPr lvl="1"/>
            <a:r>
              <a:rPr lang="en-US" sz="3200" dirty="0" smtClean="0"/>
              <a:t>Challenge our own internal biases</a:t>
            </a:r>
          </a:p>
          <a:p>
            <a:pPr lvl="2"/>
            <a:r>
              <a:rPr lang="en-US" sz="3200" dirty="0" smtClean="0"/>
              <a:t>E.g., imagine someone different presenting information to us</a:t>
            </a:r>
          </a:p>
          <a:p>
            <a:pPr lvl="1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2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5B570-9BE4-4B00-85ED-916C1C3B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F2FABC-26E7-4806-BA9A-0DDB7804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Structure for success</a:t>
            </a:r>
          </a:p>
          <a:p>
            <a:pPr lvl="1"/>
            <a:r>
              <a:rPr lang="en-US" sz="3600" dirty="0" smtClean="0"/>
              <a:t>Articulate important characteristics </a:t>
            </a:r>
            <a:r>
              <a:rPr lang="en-US" sz="3600" b="1" i="1" dirty="0" smtClean="0"/>
              <a:t>before </a:t>
            </a:r>
            <a:r>
              <a:rPr lang="en-US" sz="3600" dirty="0" smtClean="0"/>
              <a:t>seeking counsel, arbitrators, experts</a:t>
            </a:r>
          </a:p>
          <a:p>
            <a:pPr lvl="1"/>
            <a:r>
              <a:rPr lang="en-US" sz="3600" dirty="0" smtClean="0"/>
              <a:t>Black out names, addresses, educational information on resumes; keep only highly relevant information</a:t>
            </a:r>
          </a:p>
          <a:p>
            <a:pPr lvl="1"/>
            <a:r>
              <a:rPr lang="en-US" sz="3600" dirty="0" smtClean="0"/>
              <a:t>Ensure all candidates answer the exact </a:t>
            </a:r>
            <a:r>
              <a:rPr lang="en-US" sz="3600" b="1" i="1" dirty="0" smtClean="0"/>
              <a:t>same </a:t>
            </a:r>
            <a:r>
              <a:rPr lang="en-US" sz="3600" dirty="0" smtClean="0"/>
              <a:t>questions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5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5B570-9BE4-4B00-85ED-916C1C3B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F2FABC-26E7-4806-BA9A-0DDB7804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Structure for success</a:t>
            </a:r>
          </a:p>
          <a:p>
            <a:pPr lvl="1"/>
            <a:r>
              <a:rPr lang="en-US" sz="3600" dirty="0" smtClean="0"/>
              <a:t>Require diversity on arbitration panels</a:t>
            </a:r>
          </a:p>
          <a:p>
            <a:pPr lvl="1"/>
            <a:r>
              <a:rPr lang="en-US" sz="3600" dirty="0" smtClean="0"/>
              <a:t>Mansfield Rule</a:t>
            </a:r>
          </a:p>
          <a:p>
            <a:pPr lvl="1"/>
            <a:r>
              <a:rPr lang="en-US" sz="3600" dirty="0" smtClean="0"/>
              <a:t>Require diversity on conference panels, ARIAS Board, committees</a:t>
            </a:r>
          </a:p>
          <a:p>
            <a:pPr lvl="1"/>
            <a:r>
              <a:rPr lang="en-US" sz="3600" dirty="0" smtClean="0"/>
              <a:t>Encourage participation and engagement by individuals with diverse perspectives</a:t>
            </a:r>
          </a:p>
          <a:p>
            <a:pPr lvl="1"/>
            <a:endParaRPr lang="en-US" sz="3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8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5B570-9BE4-4B00-85ED-916C1C3B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F2FABC-26E7-4806-BA9A-0DDB7804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Collect data</a:t>
            </a:r>
          </a:p>
          <a:p>
            <a:pPr lvl="1"/>
            <a:r>
              <a:rPr lang="en-US" sz="3600" dirty="0" smtClean="0"/>
              <a:t>Assess how we are doing</a:t>
            </a:r>
          </a:p>
          <a:p>
            <a:pPr lvl="1"/>
            <a:r>
              <a:rPr lang="en-US" sz="3600" dirty="0" smtClean="0"/>
              <a:t>E.g., anonymous submission of data of panel compositions</a:t>
            </a:r>
          </a:p>
          <a:p>
            <a:r>
              <a:rPr lang="en-US" sz="3600" dirty="0" smtClean="0"/>
              <a:t>Evaluate subtle messages</a:t>
            </a:r>
          </a:p>
          <a:p>
            <a:pPr lvl="1"/>
            <a:r>
              <a:rPr lang="en-US" sz="3600" dirty="0" smtClean="0"/>
              <a:t>Micro-inequities/micro-aggressions</a:t>
            </a:r>
          </a:p>
          <a:p>
            <a:r>
              <a:rPr lang="en-US" sz="3600" dirty="0" smtClean="0"/>
              <a:t>Hold everyone accountable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90B7D-D23A-43EC-BA06-F7DC18BB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Visualization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21019-3F1D-4357-A51F-4308CE81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 to ARIAS but you are late</a:t>
            </a:r>
          </a:p>
          <a:p>
            <a:r>
              <a:rPr lang="en-US" dirty="0" smtClean="0"/>
              <a:t>Racing to plane; greeted by flight attendant and then PA announcement by pilot</a:t>
            </a:r>
          </a:p>
          <a:p>
            <a:r>
              <a:rPr lang="en-US" dirty="0" smtClean="0"/>
              <a:t>Whew, arrive in FL just in time.  Want to get dinner and a good night’s sleep before the conference starts (you’re going to need it!)</a:t>
            </a:r>
          </a:p>
          <a:p>
            <a:r>
              <a:rPr lang="en-US" dirty="0" smtClean="0"/>
              <a:t>At dinner, couple celebrating their anniversary with champagne, flowers, and jewelry</a:t>
            </a:r>
          </a:p>
          <a:p>
            <a:r>
              <a:rPr lang="en-US" dirty="0" smtClean="0"/>
              <a:t>Arrive for first panel and actuary is there to discuss emerging coverage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2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6B1FB-EAA2-48F4-B543-B475EC36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Visualization - Voting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59E62A-9C44-484C-A7CD-F5ACC58B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 smtClean="0"/>
              <a:t>What was the pilot’s ethnicity?</a:t>
            </a:r>
          </a:p>
          <a:p>
            <a:r>
              <a:rPr lang="en-US" sz="3200" dirty="0"/>
              <a:t>What was the </a:t>
            </a:r>
            <a:r>
              <a:rPr lang="en-US" sz="3200" dirty="0" smtClean="0"/>
              <a:t>flight attendant’s gender presentation?</a:t>
            </a:r>
          </a:p>
          <a:p>
            <a:r>
              <a:rPr lang="en-US" sz="3200" dirty="0" smtClean="0"/>
              <a:t>What was the actuary’s gender presentation?</a:t>
            </a:r>
          </a:p>
          <a:p>
            <a:r>
              <a:rPr lang="en-US" sz="3200" dirty="0" smtClean="0"/>
              <a:t>Couple at dinner:  Age?  Opposite sex?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22" y="3906630"/>
            <a:ext cx="315163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13A9C-9638-43E7-953D-7D37CA1B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Unconscious Biases: Necessary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7D19B2-8DE4-4C9D-A800-C3789439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 11 million bits of information sent to the brain for processing per second(!)</a:t>
            </a:r>
          </a:p>
          <a:p>
            <a:r>
              <a:rPr lang="en-US" dirty="0" smtClean="0"/>
              <a:t>Human brains can only process 40-50 bits per second</a:t>
            </a:r>
          </a:p>
          <a:p>
            <a:r>
              <a:rPr lang="en-US" dirty="0"/>
              <a:t>Evolution: brain needed </a:t>
            </a:r>
            <a:r>
              <a:rPr lang="en-US" dirty="0" smtClean="0"/>
              <a:t>shortcuts to function, especially in fight or flight</a:t>
            </a:r>
            <a:endParaRPr lang="en-US" dirty="0"/>
          </a:p>
          <a:p>
            <a:r>
              <a:rPr lang="en-US" dirty="0" smtClean="0"/>
              <a:t>99.9% of processing is unconscious</a:t>
            </a:r>
          </a:p>
        </p:txBody>
      </p:sp>
      <p:pic>
        <p:nvPicPr>
          <p:cNvPr id="1026" name="Picture 2" descr="C:\Users\sgordon\Downloads\3122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63" y="3979177"/>
            <a:ext cx="288925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7F9B-A1ED-40F4-9D1E-B96EB5A9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unconscious biases?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DE189-38BB-407E-BAC0-A4E99380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stereotypes</a:t>
            </a:r>
          </a:p>
          <a:p>
            <a:r>
              <a:rPr lang="en-US" dirty="0" smtClean="0"/>
              <a:t>Automatic</a:t>
            </a:r>
          </a:p>
          <a:p>
            <a:r>
              <a:rPr lang="en-US" dirty="0" smtClean="0"/>
              <a:t>Unintentional</a:t>
            </a:r>
          </a:p>
          <a:p>
            <a:r>
              <a:rPr lang="en-US" dirty="0" smtClean="0"/>
              <a:t>Deeply ingrained</a:t>
            </a:r>
          </a:p>
          <a:p>
            <a:r>
              <a:rPr lang="en-US" dirty="0" smtClean="0"/>
              <a:t>Patterns of thinking</a:t>
            </a:r>
          </a:p>
          <a:p>
            <a:r>
              <a:rPr lang="en-US" dirty="0"/>
              <a:t>M</a:t>
            </a:r>
            <a:r>
              <a:rPr lang="en-US" dirty="0" smtClean="0"/>
              <a:t>ental shortcuts that assist us in managing the data</a:t>
            </a:r>
          </a:p>
          <a:p>
            <a:r>
              <a:rPr lang="en-US" dirty="0" smtClean="0"/>
              <a:t>Often manifest in micro-inequities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7F9B-A1ED-40F4-9D1E-B96EB5A9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DE189-38BB-407E-BAC0-A4E99380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Resumes with ethnic names</a:t>
            </a:r>
          </a:p>
          <a:p>
            <a:r>
              <a:rPr lang="en-US" dirty="0" smtClean="0"/>
              <a:t>Height (males)</a:t>
            </a:r>
          </a:p>
          <a:p>
            <a:r>
              <a:rPr lang="en-US" dirty="0" smtClean="0"/>
              <a:t>Hair color (females)</a:t>
            </a:r>
          </a:p>
          <a:p>
            <a:r>
              <a:rPr lang="en-US" dirty="0" smtClean="0"/>
              <a:t>Police officer hiring – most desirable trait changes depending upon whether candidate is male or female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76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7F9B-A1ED-40F4-9D1E-B96EB5A9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Bias versus “isms”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DE189-38BB-407E-BAC0-A4E99380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– brain shortcut to process information; unconscious</a:t>
            </a:r>
          </a:p>
          <a:p>
            <a:r>
              <a:rPr lang="en-US" dirty="0" smtClean="0"/>
              <a:t>Dictionary definitions of some “isms” </a:t>
            </a:r>
          </a:p>
          <a:p>
            <a:pPr lvl="1"/>
            <a:r>
              <a:rPr lang="en-US" dirty="0" smtClean="0"/>
              <a:t>Racism:  a </a:t>
            </a:r>
            <a:r>
              <a:rPr lang="en-US" dirty="0"/>
              <a:t>belief that race is the primary determinant of human traits and capacities and that racial differences produce an inherent superiority of a particular </a:t>
            </a:r>
            <a:r>
              <a:rPr lang="en-US" dirty="0" smtClean="0"/>
              <a:t>race</a:t>
            </a:r>
          </a:p>
          <a:p>
            <a:pPr lvl="1"/>
            <a:r>
              <a:rPr lang="en-US" dirty="0"/>
              <a:t>Sexism:  prejudice or discrimination based on </a:t>
            </a:r>
            <a:r>
              <a:rPr lang="en-US" dirty="0" smtClean="0"/>
              <a:t>sex, especially discrimination against women; </a:t>
            </a:r>
            <a:r>
              <a:rPr lang="en-US" dirty="0"/>
              <a:t>behavior, conditions, or attitudes that foster stereotypes of social roles based on </a:t>
            </a:r>
            <a:r>
              <a:rPr lang="en-US" dirty="0" smtClean="0"/>
              <a:t>sex</a:t>
            </a:r>
          </a:p>
          <a:p>
            <a:pPr lvl="1"/>
            <a:r>
              <a:rPr lang="en-US" dirty="0"/>
              <a:t>Heterosexism:  discrimination or prejudice by heterosexuals against homosexuals</a:t>
            </a:r>
            <a:endParaRPr lang="en-US" dirty="0" smtClean="0"/>
          </a:p>
          <a:p>
            <a:r>
              <a:rPr lang="en-US" dirty="0" smtClean="0"/>
              <a:t>Cognizant of brains shutting down under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1AF89-D827-4EB8-92F6-C7112C7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the problem with unconscious biases?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6E15F-3A2F-4028-A52D-37F42969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Biases can:</a:t>
            </a:r>
          </a:p>
          <a:p>
            <a:pPr lvl="1"/>
            <a:r>
              <a:rPr lang="en-US" sz="3600" dirty="0" smtClean="0"/>
              <a:t>Prevent individuals from making the most objective decisions</a:t>
            </a:r>
          </a:p>
          <a:p>
            <a:pPr lvl="1"/>
            <a:r>
              <a:rPr lang="en-US" sz="3600" dirty="0" smtClean="0"/>
              <a:t>Cause individuals to overlook great ideas</a:t>
            </a:r>
          </a:p>
          <a:p>
            <a:pPr lvl="1"/>
            <a:r>
              <a:rPr lang="en-US" sz="3600" dirty="0" smtClean="0"/>
              <a:t>Undermine individual potential</a:t>
            </a:r>
          </a:p>
          <a:p>
            <a:pPr lvl="1"/>
            <a:r>
              <a:rPr lang="en-US" sz="3600" dirty="0" smtClean="0"/>
              <a:t>Create a less than ideal workspace and/or arbitration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1AF89-D827-4EB8-92F6-C7112C7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To Addressing Unconscious Biases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6E15F-3A2F-4028-A52D-37F42969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Addressing unconscious biases helps us to:</a:t>
            </a:r>
          </a:p>
          <a:p>
            <a:pPr lvl="1"/>
            <a:r>
              <a:rPr lang="en-US" sz="3600" dirty="0" smtClean="0"/>
              <a:t>Make better decisions</a:t>
            </a:r>
          </a:p>
          <a:p>
            <a:pPr lvl="1"/>
            <a:r>
              <a:rPr lang="en-US" sz="3600" dirty="0" smtClean="0"/>
              <a:t>Find the best talent, regardless of background</a:t>
            </a:r>
          </a:p>
          <a:p>
            <a:pPr lvl="1"/>
            <a:r>
              <a:rPr lang="en-US" sz="3600" dirty="0" smtClean="0"/>
              <a:t>Acknowledge a great idea, regardless of from whom it came</a:t>
            </a:r>
          </a:p>
          <a:p>
            <a:pPr lvl="1"/>
            <a:r>
              <a:rPr lang="en-US" sz="3600" dirty="0" smtClean="0"/>
              <a:t>Build a workplace and community that supports and encourages diverse perspectives and contributions</a:t>
            </a:r>
          </a:p>
          <a:p>
            <a:pPr lvl="1"/>
            <a:r>
              <a:rPr lang="en-US" sz="3600" dirty="0" smtClean="0"/>
              <a:t>Achieve the best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85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a1a096b-5e2b-4fbf-8ef8-ac68d24dab5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8" ma:contentTypeDescription="Create a new document." ma:contentTypeScope="" ma:versionID="ee1bd0ba219b8089a94027bb0d176ac9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2486956eba9fcbb782798130a59bc6cb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2D03ED-D76B-459E-B57B-DE5A78CFB502}">
  <ds:schemaRefs>
    <ds:schemaRef ds:uri="http://schemas.microsoft.com/office/2006/documentManagement/types"/>
    <ds:schemaRef ds:uri="cd8117dd-c9c9-4676-9cc2-cbee34e5f7a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5050ce75-aed8-457a-af48-2dcb752a26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1562E3-691C-409C-A5B8-0E355EDE2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022A2B-C334-4723-AB25-EB76CA073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Custom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Unconscious Biases:  The Uninvited Arbitration Guests</vt:lpstr>
      <vt:lpstr>Visualization</vt:lpstr>
      <vt:lpstr>Visualization - Voting</vt:lpstr>
      <vt:lpstr>Unconscious Biases: Necessary</vt:lpstr>
      <vt:lpstr>What are unconscious biases?</vt:lpstr>
      <vt:lpstr>Studies</vt:lpstr>
      <vt:lpstr>Bias versus “isms”</vt:lpstr>
      <vt:lpstr>What’s the problem with unconscious biases?</vt:lpstr>
      <vt:lpstr>Benefits To Addressing Unconscious Biases</vt:lpstr>
      <vt:lpstr>Importance to ARIAS </vt:lpstr>
      <vt:lpstr>Impact of Biases on Arbitration</vt:lpstr>
      <vt:lpstr>What can we do?</vt:lpstr>
      <vt:lpstr>What can we do?</vt:lpstr>
      <vt:lpstr>What can we do?</vt:lpstr>
      <vt:lpstr>What can we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2019-03-18T20:29:27Z</dcterms:created>
  <dcterms:modified xsi:type="dcterms:W3CDTF">2019-03-25T15:23:35Z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-652998230</vt:i4>
  </property>
  <property fmtid="{D5CDD505-2E9C-101B-9397-08002B2CF9AE}" pid="3" name="_NewReviewCycle">
    <vt:lpwstr/>
  </property>
</Properties>
</file>