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31"/>
  </p:notesMasterIdLst>
  <p:sldIdLst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2552D-4674-4064-B7E4-0C31FE38EDAF}" v="40" dt="2019-03-11T18:19:5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F5BE-C113-40D2-B784-51E484F722F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B5E8-6555-4B0C-B80F-5EF176C0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15FDB-CBA0-4748-873C-3A5EB511F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4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7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0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5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7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4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3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4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7" y="1761565"/>
            <a:ext cx="11676528" cy="441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8" y="919395"/>
            <a:ext cx="11667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7" y="2608729"/>
            <a:ext cx="11676528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8" y="919395"/>
            <a:ext cx="11667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8" y="2437607"/>
            <a:ext cx="11676528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7650F3A-A7B9-464A-96F0-90E176E36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901" y="1850571"/>
            <a:ext cx="7692198" cy="2133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Developments in Reviver Statute Legislation:</a:t>
            </a:r>
            <a:br>
              <a:rPr lang="en-US" sz="3200" dirty="0"/>
            </a:br>
            <a:r>
              <a:rPr lang="en-US" sz="3000" dirty="0"/>
              <a:t>How Much is the Door Open?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CA362426-2EF0-4811-9A84-098FF9F7F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505" y="5202238"/>
            <a:ext cx="6858000" cy="1655762"/>
          </a:xfrm>
        </p:spPr>
        <p:txBody>
          <a:bodyPr>
            <a:normAutofit/>
          </a:bodyPr>
          <a:lstStyle/>
          <a:p>
            <a:r>
              <a:rPr lang="en-US" b="1" dirty="0"/>
              <a:t>Robert W. </a:t>
            </a:r>
            <a:r>
              <a:rPr lang="en-US" b="1" dirty="0" err="1"/>
              <a:t>DiUbaldo</a:t>
            </a:r>
            <a:r>
              <a:rPr lang="en-US" b="1" dirty="0"/>
              <a:t> </a:t>
            </a:r>
          </a:p>
          <a:p>
            <a:r>
              <a:rPr lang="en-US" b="1" dirty="0"/>
              <a:t>Shareholder, Carlton Fields, P.A.</a:t>
            </a:r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2581-086B-40EC-AE8F-4D24CDED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&amp; Reinsurance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5193-7718-4B40-A692-919DA5DFD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DD2F54"/>
              </a:buClr>
            </a:pPr>
            <a:r>
              <a:rPr lang="en-US" sz="2800" dirty="0"/>
              <a:t>“Known loss” &amp; “expected or intended” arguments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Notice requirements under “occurrence” policies 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Claims made policies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“Other Insurance” and lost or incomplete policies or reinsurance contracts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“Voluntary payment” and “cooperation” provisions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Scope of exclusions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Insured bankruptcies and “drop down” or “no drop down” provisions</a:t>
            </a:r>
          </a:p>
          <a:p>
            <a:pPr lvl="1">
              <a:buClr>
                <a:srgbClr val="DD2F54"/>
              </a:buClr>
            </a:pPr>
            <a:r>
              <a:rPr lang="en-US" sz="2800" dirty="0"/>
              <a:t>Other issues arising from Victims Compensation Programs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363C-6C9E-49A7-981F-9040322E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01"/>
            <a:ext cx="12012706" cy="1325563"/>
          </a:xfrm>
        </p:spPr>
        <p:txBody>
          <a:bodyPr/>
          <a:lstStyle/>
          <a:p>
            <a:pPr algn="ctr"/>
            <a:r>
              <a:rPr lang="en-US" b="1" dirty="0"/>
              <a:t>Contact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04BCF2-8AEA-4FC5-AE90-5680D71FEDA9}"/>
              </a:ext>
            </a:extLst>
          </p:cNvPr>
          <p:cNvGrpSpPr/>
          <p:nvPr/>
        </p:nvGrpSpPr>
        <p:grpSpPr>
          <a:xfrm>
            <a:off x="4067033" y="1397567"/>
            <a:ext cx="4057934" cy="4803093"/>
            <a:chOff x="739814" y="197697"/>
            <a:chExt cx="2030004" cy="2356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3FE54F-9A50-4275-A806-C9B11FF37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7" t="1" r="22083" b="14913"/>
            <a:stretch/>
          </p:blipFill>
          <p:spPr>
            <a:xfrm>
              <a:off x="1064066" y="197697"/>
              <a:ext cx="1348965" cy="15257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627AC-23C2-4DF7-9401-EAE35A8A998C}"/>
                </a:ext>
              </a:extLst>
            </p:cNvPr>
            <p:cNvSpPr txBox="1"/>
            <p:nvPr/>
          </p:nvSpPr>
          <p:spPr>
            <a:xfrm>
              <a:off x="739814" y="1754104"/>
              <a:ext cx="2030004" cy="800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Robert W DiUbaldo</a:t>
              </a:r>
              <a:b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Shareholder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212.380.9635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rdiubaldo@carltonfields.com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65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DBDA-7940-4DBC-8C78-62410964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B79A2-3484-49D9-90CC-E6DC9A18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DDAE-2B5F-43D1-A69C-4D06C3FA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3019-131B-4B68-888C-35C514828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65EB-2CEA-4D09-8452-FE519356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0533A-4C1C-4B64-8449-170FA3CE7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45D2-8097-4577-8EAA-9305C9A9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CDB1-F8C8-4DB2-94C2-EE73C63C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9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701B-B17A-416A-802E-19AA0755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6A7-0165-4C64-B200-7614F2E4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0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1313-B24A-4850-B3FB-DBC8C40C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E573C-AB5D-4605-8816-6443D6AF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AFEC-5942-4808-9EEE-102C8E57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6522-2111-4F3F-A000-7458D7363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B7EC-48B2-48EE-88A5-B8A9C82B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ED32-00CE-4EEB-AA4C-833725BD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0B7D-D23A-43EC-BA06-F7DC18BB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Reviver Statute – What is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1019-3F1D-4357-A51F-4308CE81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DD2F54"/>
              </a:buClr>
            </a:pPr>
            <a:r>
              <a:rPr lang="en-US" dirty="0"/>
              <a:t>Legislation that “revives” the statute of limitations for otherwise time-barred sexual abuse claims</a:t>
            </a:r>
          </a:p>
          <a:p>
            <a:pPr>
              <a:buClr>
                <a:srgbClr val="DD2F54"/>
              </a:buClr>
            </a:pPr>
            <a:r>
              <a:rPr lang="en-US" dirty="0"/>
              <a:t>Creates a “window” for expired civil and criminal claims to be brought against individuals and organizations that employed, supervised and/or harbored them</a:t>
            </a:r>
          </a:p>
          <a:p>
            <a:pPr>
              <a:buClr>
                <a:srgbClr val="DD2F54"/>
              </a:buClr>
            </a:pPr>
            <a:r>
              <a:rPr lang="en-US" dirty="0"/>
              <a:t>Claims brought within the applicable “window” are treated as if the SOL which may have previously barred them has no effect</a:t>
            </a:r>
          </a:p>
          <a:p>
            <a:pPr>
              <a:buClr>
                <a:srgbClr val="DD2F54"/>
              </a:buClr>
            </a:pPr>
            <a:r>
              <a:rPr lang="en-US" dirty="0"/>
              <a:t>Retroactive application and constitutionality</a:t>
            </a:r>
          </a:p>
          <a:p>
            <a:pPr>
              <a:buClr>
                <a:srgbClr val="DD2F54"/>
              </a:buClr>
            </a:pPr>
            <a:r>
              <a:rPr lang="en-US" dirty="0"/>
              <a:t>Additional legislative expansion, elimination or creation of the SOL applicable to civil and criminal sexual abuse claims</a:t>
            </a:r>
          </a:p>
          <a:p>
            <a:pPr>
              <a:buClr>
                <a:srgbClr val="DD2F54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2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C3FB-3FCF-4E0F-A8BC-1A95466D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B107-6583-4712-A7BF-FD222B0F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2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374A-1569-491C-977C-E80EB48C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5D1A-ED63-4C1C-88F0-BA9674EA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111D-A87F-4A52-98EF-95D6DFF0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4024-4AE2-4C28-B59F-2118269A6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01FD-B56E-4C0C-AC39-E1A820D4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E03D-35AD-43C0-8E51-5BEEBE2C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6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E4C1-217C-42B5-B4C2-BD4F0541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9FEB-7E21-495F-A4FD-B4E36213C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B1FB-EAA2-48F4-B543-B475EC36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Reviver Statute – Why now?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E62A-9C44-484C-A7CD-F5ACC58B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D2F54"/>
              </a:buClr>
            </a:pPr>
            <a:r>
              <a:rPr lang="en-US" sz="3200" dirty="0"/>
              <a:t>Investigations into the Catholic Church, yeshivas, Boy Scouts and educational institutions or youth organizations</a:t>
            </a:r>
          </a:p>
          <a:p>
            <a:pPr>
              <a:buClr>
                <a:srgbClr val="DD2F54"/>
              </a:buClr>
            </a:pPr>
            <a:r>
              <a:rPr lang="en-US" sz="3200" dirty="0"/>
              <a:t>Lobbying efforts</a:t>
            </a:r>
          </a:p>
          <a:p>
            <a:pPr>
              <a:buClr>
                <a:srgbClr val="DD2F54"/>
              </a:buClr>
            </a:pPr>
            <a:r>
              <a:rPr lang="en-US" sz="3200" dirty="0"/>
              <a:t>Political climate</a:t>
            </a:r>
          </a:p>
          <a:p>
            <a:pPr>
              <a:buClr>
                <a:srgbClr val="DD2F54"/>
              </a:buClr>
            </a:pPr>
            <a:r>
              <a:rPr lang="en-US" sz="3200" dirty="0"/>
              <a:t>Media exposure</a:t>
            </a:r>
          </a:p>
          <a:p>
            <a:pPr>
              <a:buClr>
                <a:srgbClr val="DD2F54"/>
              </a:buClr>
            </a:pPr>
            <a:r>
              <a:rPr lang="en-US" sz="3200" dirty="0"/>
              <a:t>Public sentiment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6B01-3EB2-475C-99F1-086AD3E7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Reviver Legislation Enacted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D703-BA76-4436-9AE7-FA414C046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DD2F54"/>
              </a:buClr>
            </a:pPr>
            <a:r>
              <a:rPr lang="en-US" sz="2400" dirty="0"/>
              <a:t>California – previously passed legislation creating a one-year “reviver” window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Connecticut – extended SOL to age 48, even if previously expired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Delaware – revived time-barred claims for a two-year period from 2007-2009, and altered SOL so that action based on childhood sexual abuse may be commenced at any time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Georgia – multi-year “reviver” window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Hawaii – multi-year “look back” windows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Massachusetts – age 53 against perpetrator or discovery + 7 years against non-perpetrators (SOL tolled until child reaches age of 18)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Minnesota – three-year window opened until 2016 for expired claims</a:t>
            </a:r>
          </a:p>
          <a:p>
            <a:pPr>
              <a:buClr>
                <a:srgbClr val="DD2F54"/>
              </a:buClr>
            </a:pPr>
            <a:r>
              <a:rPr lang="en-US" sz="2400" dirty="0"/>
              <a:t>New York – opened one-year “revival” window eff. August 2019</a:t>
            </a:r>
          </a:p>
          <a:p>
            <a:pPr marL="0" indent="0">
              <a:buClr>
                <a:srgbClr val="DD2F54"/>
              </a:buClr>
              <a:buNone/>
            </a:pPr>
            <a:endParaRPr lang="en-US" sz="2400" dirty="0"/>
          </a:p>
          <a:p>
            <a:pPr>
              <a:buClr>
                <a:srgbClr val="DD2F54"/>
              </a:buClr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21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3A9C-9638-43E7-953D-7D37CA1B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Reviver Legislation on the Horizon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D19B2-8DE4-4C9D-A800-C3789439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371601"/>
            <a:ext cx="11676528" cy="48053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DD2F54"/>
              </a:buClr>
            </a:pPr>
            <a:r>
              <a:rPr lang="en-US" sz="2000" dirty="0"/>
              <a:t>CA – AB 218 (bill introduced that would open a three-year window for expired claims and otherwise expand the SOL)</a:t>
            </a:r>
          </a:p>
          <a:p>
            <a:pPr lvl="1">
              <a:lnSpc>
                <a:spcPct val="150000"/>
              </a:lnSpc>
              <a:buClr>
                <a:srgbClr val="DD2F54"/>
              </a:buClr>
            </a:pPr>
            <a:r>
              <a:rPr lang="en-US" sz="1800" dirty="0"/>
              <a:t>Prior one-year “reviver” window opened in CA resulted in hundreds of civil actions and more than $1 billion in payments by the Catholic Church</a:t>
            </a:r>
          </a:p>
          <a:p>
            <a:pPr>
              <a:lnSpc>
                <a:spcPct val="150000"/>
              </a:lnSpc>
              <a:buClr>
                <a:srgbClr val="DD2F54"/>
              </a:buClr>
            </a:pPr>
            <a:r>
              <a:rPr lang="en-US" sz="2000" dirty="0"/>
              <a:t>CT – amendment of pending bill to further expand SOL (prior expansion resulted in hundreds of claims and nine-figure aggregate payouts)</a:t>
            </a:r>
          </a:p>
          <a:p>
            <a:pPr>
              <a:lnSpc>
                <a:spcPct val="150000"/>
              </a:lnSpc>
              <a:buClr>
                <a:srgbClr val="DD2F54"/>
              </a:buClr>
            </a:pPr>
            <a:r>
              <a:rPr lang="en-US" sz="2000" dirty="0"/>
              <a:t>NJ – AB 3648 (pending legislation includes expanded SOL and a two-year retroactive reviver “window”)</a:t>
            </a:r>
          </a:p>
          <a:p>
            <a:pPr>
              <a:lnSpc>
                <a:spcPct val="150000"/>
              </a:lnSpc>
              <a:buClr>
                <a:srgbClr val="DD2F54"/>
              </a:buClr>
            </a:pPr>
            <a:r>
              <a:rPr lang="en-US" sz="2000" dirty="0"/>
              <a:t>PA – HB 963 (proposed bill with two-year reviver window)</a:t>
            </a:r>
          </a:p>
          <a:p>
            <a:pPr>
              <a:lnSpc>
                <a:spcPct val="150000"/>
              </a:lnSpc>
              <a:buClr>
                <a:srgbClr val="DD2F54"/>
              </a:buClr>
            </a:pPr>
            <a:r>
              <a:rPr lang="en-US" sz="2000" dirty="0"/>
              <a:t>Others:  GA, HI, ID, MT, NC, RI, SD, VT, D.C.</a:t>
            </a:r>
          </a:p>
        </p:txBody>
      </p:sp>
    </p:spTree>
    <p:extLst>
      <p:ext uri="{BB962C8B-B14F-4D97-AF65-F5344CB8AC3E}">
        <p14:creationId xmlns:p14="http://schemas.microsoft.com/office/powerpoint/2010/main" val="27521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7F9B-A1ED-40F4-9D1E-B96EB5A9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Victims Compensation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E189-38BB-407E-BAC0-A4E99380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D2F54"/>
              </a:buClr>
            </a:pPr>
            <a:r>
              <a:rPr lang="en-US" dirty="0"/>
              <a:t>Independent Compensation Programs established by Catholic dioceses in certain states (NY, CA, PA and NJ)</a:t>
            </a:r>
          </a:p>
          <a:p>
            <a:pPr>
              <a:buClr>
                <a:srgbClr val="DD2F54"/>
              </a:buClr>
            </a:pPr>
            <a:r>
              <a:rPr lang="en-US" dirty="0"/>
              <a:t>Voluntary, out-of-court program that provides for the submission and resolution of abuse claims</a:t>
            </a:r>
          </a:p>
          <a:p>
            <a:pPr>
              <a:buClr>
                <a:srgbClr val="DD2F54"/>
              </a:buClr>
            </a:pPr>
            <a:r>
              <a:rPr lang="en-US" dirty="0"/>
              <a:t>Administered by a third-party, funded (initially) by the Diocese </a:t>
            </a:r>
          </a:p>
          <a:p>
            <a:pPr>
              <a:buClr>
                <a:srgbClr val="DD2F54"/>
              </a:buClr>
            </a:pPr>
            <a:r>
              <a:rPr lang="en-US" dirty="0"/>
              <a:t>Includes a claim submission and resolution protocol, monetary tiers and caps, limited attorney involvement, limited information and investigation process, confidentiality restrictions and binding awards issued by the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7593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AF89-D827-4EB8-92F6-C7112C7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&amp; Reinsurance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E15F-3A2F-4028-A52D-37F42969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D2F54"/>
              </a:buClr>
            </a:pPr>
            <a:r>
              <a:rPr lang="en-US" sz="2200" dirty="0"/>
              <a:t>Reviver statutes = hundreds to thousands of claims previously time-barred, and potentially 9/10 figure payouts</a:t>
            </a:r>
          </a:p>
          <a:p>
            <a:pPr>
              <a:buClr>
                <a:srgbClr val="DD2F54"/>
              </a:buClr>
            </a:pPr>
            <a:r>
              <a:rPr lang="en-US" sz="2200" dirty="0"/>
              <a:t>Plaintiff’s bar is well-prepared</a:t>
            </a:r>
          </a:p>
          <a:p>
            <a:pPr>
              <a:buClr>
                <a:srgbClr val="DD2F54"/>
              </a:buClr>
            </a:pPr>
            <a:r>
              <a:rPr lang="en-US" sz="2200" dirty="0"/>
              <a:t>Variety of potential “insured” targets for civil actions:</a:t>
            </a:r>
          </a:p>
          <a:p>
            <a:pPr lvl="1">
              <a:buClr>
                <a:srgbClr val="DD2F54"/>
              </a:buClr>
            </a:pPr>
            <a:r>
              <a:rPr lang="en-US" sz="1800" dirty="0">
                <a:solidFill>
                  <a:prstClr val="black"/>
                </a:solidFill>
              </a:rPr>
              <a:t>Catholic Church, yeshivas and other religious organizations;</a:t>
            </a:r>
          </a:p>
          <a:p>
            <a:pPr lvl="1">
              <a:buClr>
                <a:srgbClr val="DD2F54"/>
              </a:buClr>
            </a:pPr>
            <a:r>
              <a:rPr lang="en-US" sz="1800" dirty="0">
                <a:solidFill>
                  <a:prstClr val="black"/>
                </a:solidFill>
              </a:rPr>
              <a:t>Education institutions (public and private);</a:t>
            </a:r>
          </a:p>
          <a:p>
            <a:pPr lvl="1">
              <a:buClr>
                <a:srgbClr val="DD2F54"/>
              </a:buClr>
            </a:pPr>
            <a:r>
              <a:rPr lang="en-US" sz="1800" dirty="0">
                <a:solidFill>
                  <a:prstClr val="black"/>
                </a:solidFill>
              </a:rPr>
              <a:t>Foster care or social service agencies;</a:t>
            </a:r>
          </a:p>
          <a:p>
            <a:pPr lvl="1">
              <a:buClr>
                <a:srgbClr val="DD2F54"/>
              </a:buClr>
            </a:pPr>
            <a:r>
              <a:rPr lang="en-US" sz="1800" dirty="0">
                <a:solidFill>
                  <a:prstClr val="black"/>
                </a:solidFill>
              </a:rPr>
              <a:t>Child care centers &amp; youth organizations</a:t>
            </a:r>
            <a:endParaRPr lang="en-US" sz="1800" dirty="0"/>
          </a:p>
          <a:p>
            <a:pPr>
              <a:buClr>
                <a:srgbClr val="DD2F54"/>
              </a:buClr>
            </a:pPr>
            <a:r>
              <a:rPr lang="en-US" sz="2200" dirty="0"/>
              <a:t>Historical use of “Occurrence” based liability insurance policies and abuse or molestation exclusions</a:t>
            </a:r>
          </a:p>
          <a:p>
            <a:pPr>
              <a:buClr>
                <a:srgbClr val="DD2F54"/>
              </a:buClr>
            </a:pPr>
            <a:r>
              <a:rPr lang="en-US" sz="2200" dirty="0"/>
              <a:t>Limited investigation ability and evidentiary/proof issues</a:t>
            </a:r>
          </a:p>
          <a:p>
            <a:pPr>
              <a:buClr>
                <a:srgbClr val="DD2F54"/>
              </a:buClr>
            </a:pPr>
            <a:r>
              <a:rPr lang="en-US" sz="2200" dirty="0"/>
              <a:t>Victims Compensation Programs</a:t>
            </a:r>
          </a:p>
          <a:p>
            <a:pPr marL="0" indent="0">
              <a:buClr>
                <a:srgbClr val="DD2F54"/>
              </a:buClr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65C3-706F-4696-9685-DB64B203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&amp; Reinsurance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0AA5-E680-40E9-BD9F-99A6ABC0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DD2F54"/>
              </a:buClr>
            </a:pPr>
            <a:r>
              <a:rPr lang="en-US" i="1" dirty="0"/>
              <a:t>Number of Occurrences</a:t>
            </a:r>
            <a:r>
              <a:rPr lang="en-US" dirty="0"/>
              <a:t> (test varies by jurisdiction)</a:t>
            </a:r>
          </a:p>
          <a:p>
            <a:pPr>
              <a:buClr>
                <a:srgbClr val="DD2F54"/>
              </a:buClr>
            </a:pPr>
            <a:r>
              <a:rPr lang="en-US" dirty="0"/>
              <a:t>Driven by particular facts, contract language and applicable law</a:t>
            </a:r>
          </a:p>
          <a:p>
            <a:pPr>
              <a:buClr>
                <a:srgbClr val="DD2F54"/>
              </a:buClr>
            </a:pPr>
            <a:r>
              <a:rPr lang="en-US" u="sng" dirty="0">
                <a:ea typeface="Calibri"/>
              </a:rPr>
              <a:t>Roman Catholic Diocese of Brooklyn v. Nat’l Union Fire Ins. Co. of Pittsburgh, Pa.</a:t>
            </a:r>
            <a:r>
              <a:rPr lang="en-US" dirty="0">
                <a:ea typeface="Calibri"/>
              </a:rPr>
              <a:t>, 21 N.Y.3d  139, 153 (N.Y. 2013) &amp; </a:t>
            </a:r>
            <a:r>
              <a:rPr lang="en-US" u="sng" dirty="0">
                <a:ea typeface="Calibri"/>
              </a:rPr>
              <a:t>Nat. Union Fire Ins. Co. of Pittsburgh, Pa., et al. v. Roman Catholic Diocese of Brooklyn, et al.</a:t>
            </a:r>
            <a:r>
              <a:rPr lang="en-US" dirty="0">
                <a:ea typeface="Calibri"/>
              </a:rPr>
              <a:t>, 2017 WL 748834 (N.Y. Sup. Ct., New York </a:t>
            </a:r>
            <a:r>
              <a:rPr lang="en-US" dirty="0" err="1">
                <a:ea typeface="Calibri"/>
              </a:rPr>
              <a:t>Cty</a:t>
            </a:r>
            <a:r>
              <a:rPr lang="en-US" dirty="0">
                <a:ea typeface="Calibri"/>
              </a:rPr>
              <a:t>. Feb. 27, 2017) (separate “occurrence”, per claimant, per implicated policy period)</a:t>
            </a:r>
          </a:p>
          <a:p>
            <a:pPr>
              <a:buClr>
                <a:srgbClr val="DD2F54"/>
              </a:buClr>
            </a:pPr>
            <a:r>
              <a:rPr lang="en-US" u="sng" dirty="0">
                <a:ea typeface="Calibri"/>
              </a:rPr>
              <a:t>In re Diocese of Duluth</a:t>
            </a:r>
            <a:r>
              <a:rPr lang="en-US" dirty="0">
                <a:ea typeface="Calibri"/>
              </a:rPr>
              <a:t>, 565 B.R. 914 (</a:t>
            </a:r>
            <a:r>
              <a:rPr lang="en-US" dirty="0" err="1">
                <a:ea typeface="Calibri"/>
              </a:rPr>
              <a:t>Bankr</a:t>
            </a:r>
            <a:r>
              <a:rPr lang="en-US" dirty="0">
                <a:ea typeface="Calibri"/>
              </a:rPr>
              <a:t>. D. Minn. 2017) (separate “occurrence”, per victim, per priest, per policy period)</a:t>
            </a:r>
          </a:p>
          <a:p>
            <a:pPr>
              <a:buClr>
                <a:srgbClr val="DD2F54"/>
              </a:buClr>
            </a:pPr>
            <a:r>
              <a:rPr lang="en-US" u="sng" dirty="0" err="1">
                <a:ea typeface="Calibri"/>
              </a:rPr>
              <a:t>Schorno</a:t>
            </a:r>
            <a:r>
              <a:rPr lang="en-US" u="sng" dirty="0">
                <a:ea typeface="Calibri"/>
              </a:rPr>
              <a:t> v. State Farm Fire and Cas. Co.</a:t>
            </a:r>
            <a:r>
              <a:rPr lang="en-US" dirty="0">
                <a:ea typeface="Calibri"/>
              </a:rPr>
              <a:t>, 445 F. </a:t>
            </a:r>
            <a:r>
              <a:rPr lang="en-US" dirty="0" err="1">
                <a:ea typeface="Calibri"/>
              </a:rPr>
              <a:t>App’x</a:t>
            </a:r>
            <a:r>
              <a:rPr lang="en-US" dirty="0">
                <a:ea typeface="Calibri"/>
              </a:rPr>
              <a:t> 956, 958 (9th Cir. 2011) (continuous pattern of abuse over several years was a single “occurrence” under policy’s “continuous exposure” provision) </a:t>
            </a:r>
          </a:p>
          <a:p>
            <a:pPr>
              <a:buClr>
                <a:srgbClr val="DD2F54"/>
              </a:buClr>
            </a:pPr>
            <a:r>
              <a:rPr lang="en-US" u="sng" dirty="0">
                <a:ea typeface="Calibri"/>
              </a:rPr>
              <a:t>Roman Catholic Church of the Archdiocese of Santa Fe, Inc. v. Continental Ins. Co.</a:t>
            </a:r>
            <a:r>
              <a:rPr lang="en-US" dirty="0">
                <a:ea typeface="Calibri"/>
              </a:rPr>
              <a:t>, 1995 WL 18214392 (N.M. Dist. Ct. Santa Fe </a:t>
            </a:r>
            <a:r>
              <a:rPr lang="en-US" dirty="0" err="1">
                <a:ea typeface="Calibri"/>
              </a:rPr>
              <a:t>Cty</a:t>
            </a:r>
            <a:r>
              <a:rPr lang="en-US" dirty="0">
                <a:ea typeface="Calibri"/>
              </a:rPr>
              <a:t>. Sept. 25, 1995) (one “occurrence”, per perpetrator, per policy period, regardless of the number of victims or acts of abuse)</a:t>
            </a:r>
          </a:p>
          <a:p>
            <a:pPr>
              <a:buClr>
                <a:srgbClr val="DD2F54"/>
              </a:buClr>
            </a:pPr>
            <a:r>
              <a:rPr lang="en-US" u="sng" dirty="0">
                <a:solidFill>
                  <a:srgbClr val="000000"/>
                </a:solidFill>
                <a:ea typeface="Times New Roman"/>
              </a:rPr>
              <a:t>Pennsylvania State University v. Pennsylvania Mfrs. </a:t>
            </a:r>
            <a:r>
              <a:rPr lang="en-US" u="sng" dirty="0" err="1">
                <a:solidFill>
                  <a:srgbClr val="000000"/>
                </a:solidFill>
                <a:ea typeface="Times New Roman"/>
              </a:rPr>
              <a:t>Ass'n</a:t>
            </a:r>
            <a:r>
              <a:rPr lang="en-US" u="sng" dirty="0">
                <a:solidFill>
                  <a:srgbClr val="000000"/>
                </a:solidFill>
                <a:ea typeface="Times New Roman"/>
              </a:rPr>
              <a:t> Ins. Co.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, 2016 WL 2737438 (Pa. Com. Pl. May 4, 2016) </a:t>
            </a:r>
            <a:r>
              <a:rPr lang="en-US" dirty="0">
                <a:ea typeface="Calibri"/>
              </a:rPr>
              <a:t>(under certain language, </a:t>
            </a:r>
            <a:r>
              <a:rPr lang="en-US" sz="3200" dirty="0">
                <a:solidFill>
                  <a:srgbClr val="000000"/>
                </a:solidFill>
                <a:ea typeface="Times New Roman"/>
              </a:rPr>
              <a:t>Penn State’s continuous negligence in failing to supervise Sandusky was a single occurrence, per victim, triggering only</a:t>
            </a:r>
            <a:r>
              <a:rPr lang="en-US" sz="3200" b="1" i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Times New Roman"/>
              </a:rPr>
              <a:t>the policy year in which injury first manifested; single “occurrence” under other “grouping” language)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2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B570-9BE4-4B00-85ED-916C1C3B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&amp; Reinsurance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FABC-26E7-4806-BA9A-0DDB7804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6174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DD2F54"/>
              </a:buClr>
            </a:pPr>
            <a:r>
              <a:rPr lang="en-US" sz="3200" i="1" dirty="0"/>
              <a:t>Trigger/Allocation </a:t>
            </a:r>
            <a:r>
              <a:rPr lang="en-US" sz="3200" dirty="0"/>
              <a:t>(approach differs by jurisdiction)</a:t>
            </a:r>
          </a:p>
          <a:p>
            <a:pPr lvl="0">
              <a:lnSpc>
                <a:spcPct val="110000"/>
              </a:lnSpc>
              <a:buClr>
                <a:srgbClr val="DD2F54"/>
              </a:buClr>
            </a:pPr>
            <a:r>
              <a:rPr lang="en-US" sz="3200" dirty="0"/>
              <a:t>Again, </a:t>
            </a:r>
            <a:r>
              <a:rPr lang="en-US" sz="3200" dirty="0">
                <a:solidFill>
                  <a:prstClr val="black"/>
                </a:solidFill>
              </a:rPr>
              <a:t>driven by particular facts, contract language and applicable law</a:t>
            </a:r>
          </a:p>
          <a:p>
            <a:pPr lvl="0">
              <a:lnSpc>
                <a:spcPct val="110000"/>
              </a:lnSpc>
              <a:buClr>
                <a:srgbClr val="DD2F54"/>
              </a:buClr>
            </a:pPr>
            <a:r>
              <a:rPr lang="en-US" sz="3200" dirty="0">
                <a:solidFill>
                  <a:prstClr val="black"/>
                </a:solidFill>
              </a:rPr>
              <a:t>Various trigger theories employed (injury-in-fact, manifestation, </a:t>
            </a:r>
            <a:r>
              <a:rPr lang="en-US" sz="3200" dirty="0" err="1">
                <a:solidFill>
                  <a:prstClr val="black"/>
                </a:solidFill>
              </a:rPr>
              <a:t>etc</a:t>
            </a:r>
            <a:r>
              <a:rPr lang="en-US" sz="32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10000"/>
              </a:lnSpc>
              <a:buClr>
                <a:srgbClr val="DD2F54"/>
              </a:buClr>
            </a:pPr>
            <a:r>
              <a:rPr lang="en-US" dirty="0"/>
              <a:t>“Pro rata” v. “all sums”</a:t>
            </a:r>
          </a:p>
          <a:p>
            <a:pPr lvl="1">
              <a:lnSpc>
                <a:spcPct val="110000"/>
              </a:lnSpc>
              <a:buClr>
                <a:srgbClr val="DD2F54"/>
              </a:buClr>
            </a:pPr>
            <a:r>
              <a:rPr lang="en-US" sz="1800" u="sng" dirty="0">
                <a:solidFill>
                  <a:prstClr val="black"/>
                </a:solidFill>
                <a:ea typeface="Calibri"/>
              </a:rPr>
              <a:t>Diocese of Brooklyn I &amp; II</a:t>
            </a:r>
            <a:r>
              <a:rPr lang="en-US" sz="1800" dirty="0">
                <a:solidFill>
                  <a:prstClr val="black"/>
                </a:solidFill>
                <a:ea typeface="Calibri"/>
              </a:rPr>
              <a:t>, (applying NY law and pro rata allocation methodology, finding that defense and indemnity amounts should be allocated to each policy period in which a claimant alleged abuse, requiring exhaustion of multiple retentions)</a:t>
            </a:r>
          </a:p>
          <a:p>
            <a:pPr lvl="1">
              <a:lnSpc>
                <a:spcPct val="110000"/>
              </a:lnSpc>
              <a:buClr>
                <a:srgbClr val="DD2F54"/>
              </a:buClr>
            </a:pPr>
            <a:r>
              <a:rPr lang="en-US" sz="1800" u="sng" dirty="0">
                <a:solidFill>
                  <a:srgbClr val="000000"/>
                </a:solidFill>
                <a:ea typeface="Times New Roman"/>
              </a:rPr>
              <a:t>Pennsylvania State University</a:t>
            </a:r>
            <a:r>
              <a:rPr lang="en-US" sz="1800" dirty="0">
                <a:solidFill>
                  <a:srgbClr val="000000"/>
                </a:solidFill>
                <a:ea typeface="Times New Roman"/>
              </a:rPr>
              <a:t>, (applying PA law and finding that </a:t>
            </a:r>
            <a:r>
              <a:rPr lang="en-US" sz="2000" dirty="0">
                <a:ea typeface="Times New Roman"/>
              </a:rPr>
              <a:t>c</a:t>
            </a:r>
            <a:r>
              <a:rPr lang="en-US" sz="2000" dirty="0">
                <a:ea typeface="Calibri"/>
              </a:rPr>
              <a:t>overage triggered under one policy – the first policy during which bodily injury “manifested” in a way that was “reasonably apparent,” regardless of whether injury may have continued into successive policy periods). </a:t>
            </a:r>
            <a:endParaRPr lang="en-US" sz="1800" dirty="0">
              <a:solidFill>
                <a:prstClr val="black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7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a1a096b-5e2b-4fbf-8ef8-ac68d24dab5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8" ma:contentTypeDescription="Create a new document." ma:contentTypeScope="" ma:versionID="ce35c1222c719eca24fff874d4cd7894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bbbc3b1abacdab29d5f376420f68c65a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022A2B-C334-4723-AB25-EB76CA073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049F92-D907-41D0-BE69-8C2409E2808B}"/>
</file>

<file path=customXml/itemProps3.xml><?xml version="1.0" encoding="utf-8"?>
<ds:datastoreItem xmlns:ds="http://schemas.openxmlformats.org/officeDocument/2006/customXml" ds:itemID="{122D03ED-D76B-459E-B57B-DE5A78CFB5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d8117dd-c9c9-4676-9cc2-cbee34e5f7a0"/>
    <ds:schemaRef ds:uri="5050ce75-aed8-457a-af48-2dcb752a262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1110</Words>
  <Application>Microsoft Office PowerPoint</Application>
  <PresentationFormat>Widescreen</PresentationFormat>
  <Paragraphs>77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Office Theme</vt:lpstr>
      <vt:lpstr>1_Office Theme</vt:lpstr>
      <vt:lpstr>2_Office Theme</vt:lpstr>
      <vt:lpstr>Developments in Reviver Statute Legislation: How Much is the Door Open?</vt:lpstr>
      <vt:lpstr>Reviver Statute – What is it?</vt:lpstr>
      <vt:lpstr>Reviver Statute – Why now?</vt:lpstr>
      <vt:lpstr>Reviver Legislation Enacted</vt:lpstr>
      <vt:lpstr>Reviver Legislation on the Horizon</vt:lpstr>
      <vt:lpstr>Victims Compensation Programs</vt:lpstr>
      <vt:lpstr>Insurance &amp; Reinsurance Issues</vt:lpstr>
      <vt:lpstr>Insurance &amp; Reinsurance Issues</vt:lpstr>
      <vt:lpstr>Insurance &amp; Reinsurance Issues</vt:lpstr>
      <vt:lpstr>Insurance &amp; Reinsurance Issues</vt:lpstr>
      <vt:lpstr>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Press (MCI Washington)</dc:creator>
  <cp:lastModifiedBy>Lauren Harley (MCI Washington)</cp:lastModifiedBy>
  <cp:revision>2</cp:revision>
  <dcterms:created xsi:type="dcterms:W3CDTF">2019-02-26T14:51:24Z</dcterms:created>
  <dcterms:modified xsi:type="dcterms:W3CDTF">2019-04-24T15:14:46Z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</Properties>
</file>