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329" r:id="rId6"/>
    <p:sldId id="336" r:id="rId7"/>
    <p:sldId id="291" r:id="rId8"/>
    <p:sldId id="343" r:id="rId9"/>
    <p:sldId id="305" r:id="rId10"/>
    <p:sldId id="328" r:id="rId11"/>
    <p:sldId id="325" r:id="rId12"/>
    <p:sldId id="344" r:id="rId13"/>
    <p:sldId id="276" r:id="rId14"/>
    <p:sldId id="267" r:id="rId15"/>
    <p:sldId id="288" r:id="rId16"/>
    <p:sldId id="303" r:id="rId17"/>
    <p:sldId id="272" r:id="rId18"/>
    <p:sldId id="327" r:id="rId19"/>
    <p:sldId id="335" r:id="rId20"/>
    <p:sldId id="259" r:id="rId21"/>
    <p:sldId id="262" r:id="rId22"/>
    <p:sldId id="340" r:id="rId23"/>
    <p:sldId id="263" r:id="rId24"/>
    <p:sldId id="333" r:id="rId25"/>
    <p:sldId id="268" r:id="rId26"/>
    <p:sldId id="264" r:id="rId27"/>
    <p:sldId id="269" r:id="rId28"/>
    <p:sldId id="265" r:id="rId29"/>
    <p:sldId id="341" r:id="rId30"/>
    <p:sldId id="266" r:id="rId31"/>
    <p:sldId id="271" r:id="rId32"/>
    <p:sldId id="258" r:id="rId33"/>
    <p:sldId id="334" r:id="rId34"/>
  </p:sldIdLst>
  <p:sldSz cx="9144000" cy="5143500" type="screen16x9"/>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C668A-0302-48CA-8391-2B7489832C82}" v="25" dt="2019-10-03T14:51:35.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990" autoAdjust="0"/>
  </p:normalViewPr>
  <p:slideViewPr>
    <p:cSldViewPr>
      <p:cViewPr varScale="1">
        <p:scale>
          <a:sx n="144" d="100"/>
          <a:sy n="144" d="100"/>
        </p:scale>
        <p:origin x="636" y="126"/>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Harley (MCI Washington)" userId="8be1ac0c-796e-4d22-b16a-ed2708007d05" providerId="ADAL" clId="{D79C668A-0302-48CA-8391-2B7489832C82}"/>
    <pc:docChg chg="custSel addSld delSld modSld sldOrd">
      <pc:chgData name="Lauren Harley (MCI Washington)" userId="8be1ac0c-796e-4d22-b16a-ed2708007d05" providerId="ADAL" clId="{D79C668A-0302-48CA-8391-2B7489832C82}" dt="2019-10-03T14:51:35.264" v="44"/>
      <pc:docMkLst>
        <pc:docMk/>
      </pc:docMkLst>
      <pc:sldChg chg="addSp modSp add modNotes">
        <pc:chgData name="Lauren Harley (MCI Washington)" userId="8be1ac0c-796e-4d22-b16a-ed2708007d05" providerId="ADAL" clId="{D79C668A-0302-48CA-8391-2B7489832C82}" dt="2019-10-03T14:51:35.261" v="42"/>
        <pc:sldMkLst>
          <pc:docMk/>
          <pc:sldMk cId="1427147789" sldId="343"/>
        </pc:sldMkLst>
        <pc:picChg chg="add mod">
          <ac:chgData name="Lauren Harley (MCI Washington)" userId="8be1ac0c-796e-4d22-b16a-ed2708007d05" providerId="ADAL" clId="{D79C668A-0302-48CA-8391-2B7489832C82}" dt="2019-10-03T14:51:35.261" v="42"/>
          <ac:picMkLst>
            <pc:docMk/>
            <pc:sldMk cId="1427147789" sldId="343"/>
            <ac:picMk id="3" creationId="{827D366E-0AF7-4617-B506-CAB3A6D74C00}"/>
          </ac:picMkLst>
        </pc:picChg>
      </pc:sldChg>
      <pc:sldChg chg="addSp modSp add ord modNotes">
        <pc:chgData name="Lauren Harley (MCI Washington)" userId="8be1ac0c-796e-4d22-b16a-ed2708007d05" providerId="ADAL" clId="{D79C668A-0302-48CA-8391-2B7489832C82}" dt="2019-10-03T14:51:35.264" v="44"/>
        <pc:sldMkLst>
          <pc:docMk/>
          <pc:sldMk cId="134603647" sldId="344"/>
        </pc:sldMkLst>
        <pc:picChg chg="add mod">
          <ac:chgData name="Lauren Harley (MCI Washington)" userId="8be1ac0c-796e-4d22-b16a-ed2708007d05" providerId="ADAL" clId="{D79C668A-0302-48CA-8391-2B7489832C82}" dt="2019-10-03T14:51:35.264" v="44"/>
          <ac:picMkLst>
            <pc:docMk/>
            <pc:sldMk cId="134603647" sldId="344"/>
            <ac:picMk id="3" creationId="{2F8EC911-A292-441A-A97A-0FD129BDA2E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2560E-8A5E-5D4C-A248-8443F0EB3953}"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31AE53F9-ED64-FB4C-BFEB-29066124A837}">
      <dgm:prSet phldrT="[Text]"/>
      <dgm:spPr/>
      <dgm:t>
        <a:bodyPr/>
        <a:lstStyle/>
        <a:p>
          <a:r>
            <a:rPr lang="en-US" dirty="0"/>
            <a:t>Lighten the regulatory/reporting burden</a:t>
          </a:r>
        </a:p>
      </dgm:t>
    </dgm:pt>
    <dgm:pt modelId="{EBDF17FC-8A7D-5B4F-901F-CE6073789870}" type="parTrans" cxnId="{7F93F0DD-C086-2C4D-BC5B-5E1AA91B5702}">
      <dgm:prSet/>
      <dgm:spPr/>
      <dgm:t>
        <a:bodyPr/>
        <a:lstStyle/>
        <a:p>
          <a:endParaRPr lang="en-US"/>
        </a:p>
      </dgm:t>
    </dgm:pt>
    <dgm:pt modelId="{A297E38E-938E-9A42-8A9B-E6D3E9402482}" type="sibTrans" cxnId="{7F93F0DD-C086-2C4D-BC5B-5E1AA91B5702}">
      <dgm:prSet/>
      <dgm:spPr/>
      <dgm:t>
        <a:bodyPr/>
        <a:lstStyle/>
        <a:p>
          <a:endParaRPr lang="en-US"/>
        </a:p>
      </dgm:t>
    </dgm:pt>
    <dgm:pt modelId="{7BBF12C4-55D6-5241-B221-CCC57C2D10F3}">
      <dgm:prSet phldrT="[Text]"/>
      <dgm:spPr/>
      <dgm:t>
        <a:bodyPr/>
        <a:lstStyle/>
        <a:p>
          <a:r>
            <a:rPr lang="en-US" dirty="0"/>
            <a:t>Consolidate or separate live from run-off business</a:t>
          </a:r>
        </a:p>
      </dgm:t>
    </dgm:pt>
    <dgm:pt modelId="{EFE49847-A9EB-6B40-8C4B-0450968A5693}" type="parTrans" cxnId="{A44E1CD0-E60D-0E40-BDF5-F7DC358D49BD}">
      <dgm:prSet/>
      <dgm:spPr/>
      <dgm:t>
        <a:bodyPr/>
        <a:lstStyle/>
        <a:p>
          <a:endParaRPr lang="en-US"/>
        </a:p>
      </dgm:t>
    </dgm:pt>
    <dgm:pt modelId="{E9A48F8A-8B18-3847-BEDB-334041453CC8}" type="sibTrans" cxnId="{A44E1CD0-E60D-0E40-BDF5-F7DC358D49BD}">
      <dgm:prSet/>
      <dgm:spPr/>
      <dgm:t>
        <a:bodyPr/>
        <a:lstStyle/>
        <a:p>
          <a:endParaRPr lang="en-US"/>
        </a:p>
      </dgm:t>
    </dgm:pt>
    <dgm:pt modelId="{4368EB4A-85D6-E14A-ACCD-580B48E20F32}">
      <dgm:prSet phldrT="[Text]"/>
      <dgm:spPr/>
      <dgm:t>
        <a:bodyPr/>
        <a:lstStyle/>
        <a:p>
          <a:r>
            <a:rPr lang="en-US" dirty="0"/>
            <a:t>Achieve operational, management, and administrative efficiencies</a:t>
          </a:r>
        </a:p>
      </dgm:t>
    </dgm:pt>
    <dgm:pt modelId="{687F8565-1BD2-604D-B612-D65AB6D022C2}" type="parTrans" cxnId="{E50E15DE-DB97-C44F-B3B0-AB8892E61DF2}">
      <dgm:prSet/>
      <dgm:spPr/>
      <dgm:t>
        <a:bodyPr/>
        <a:lstStyle/>
        <a:p>
          <a:endParaRPr lang="en-US"/>
        </a:p>
      </dgm:t>
    </dgm:pt>
    <dgm:pt modelId="{27F9CB7F-D2C8-4D48-9F66-5E305112EF54}" type="sibTrans" cxnId="{E50E15DE-DB97-C44F-B3B0-AB8892E61DF2}">
      <dgm:prSet/>
      <dgm:spPr/>
      <dgm:t>
        <a:bodyPr/>
        <a:lstStyle/>
        <a:p>
          <a:endParaRPr lang="en-US"/>
        </a:p>
      </dgm:t>
    </dgm:pt>
    <dgm:pt modelId="{87E6EC34-51B6-2440-9C81-86B81CAD3FC9}">
      <dgm:prSet phldrT="[Text]"/>
      <dgm:spPr/>
      <dgm:t>
        <a:bodyPr/>
        <a:lstStyle/>
        <a:p>
          <a:r>
            <a:rPr lang="en-US" dirty="0"/>
            <a:t>Corporate simplification</a:t>
          </a:r>
        </a:p>
      </dgm:t>
    </dgm:pt>
    <dgm:pt modelId="{D2DFC181-FABE-DF48-B2A6-6B60C93467EB}" type="parTrans" cxnId="{4A4B52EF-AEA0-224E-A330-099C54D94BD5}">
      <dgm:prSet/>
      <dgm:spPr/>
      <dgm:t>
        <a:bodyPr/>
        <a:lstStyle/>
        <a:p>
          <a:endParaRPr lang="en-US"/>
        </a:p>
      </dgm:t>
    </dgm:pt>
    <dgm:pt modelId="{A92824D2-0CCB-A646-B1EB-39493751892B}" type="sibTrans" cxnId="{4A4B52EF-AEA0-224E-A330-099C54D94BD5}">
      <dgm:prSet/>
      <dgm:spPr/>
      <dgm:t>
        <a:bodyPr/>
        <a:lstStyle/>
        <a:p>
          <a:endParaRPr lang="en-US"/>
        </a:p>
      </dgm:t>
    </dgm:pt>
    <dgm:pt modelId="{C6B2EA4F-0677-6A42-A112-D5662F56D471}">
      <dgm:prSet phldrT="[Text]"/>
      <dgm:spPr/>
      <dgm:t>
        <a:bodyPr/>
        <a:lstStyle/>
        <a:p>
          <a:r>
            <a:rPr lang="en-US" dirty="0"/>
            <a:t>Optimize capital utilization</a:t>
          </a:r>
        </a:p>
      </dgm:t>
    </dgm:pt>
    <dgm:pt modelId="{C179BB2E-1526-7245-ABFC-BA6092B1026E}" type="parTrans" cxnId="{6A9352CB-60B7-2E48-905F-FD7A413E6417}">
      <dgm:prSet/>
      <dgm:spPr/>
      <dgm:t>
        <a:bodyPr/>
        <a:lstStyle/>
        <a:p>
          <a:endParaRPr lang="en-US"/>
        </a:p>
      </dgm:t>
    </dgm:pt>
    <dgm:pt modelId="{51B77549-F7AE-8F47-BEC8-F0D7F26E5608}" type="sibTrans" cxnId="{6A9352CB-60B7-2E48-905F-FD7A413E6417}">
      <dgm:prSet/>
      <dgm:spPr/>
      <dgm:t>
        <a:bodyPr/>
        <a:lstStyle/>
        <a:p>
          <a:endParaRPr lang="en-US"/>
        </a:p>
      </dgm:t>
    </dgm:pt>
    <dgm:pt modelId="{672F4C0A-A684-494A-8D2F-93C18A01CCE1}">
      <dgm:prSet phldrT="[Text]"/>
      <dgm:spPr/>
      <dgm:t>
        <a:bodyPr/>
        <a:lstStyle/>
        <a:p>
          <a:r>
            <a:rPr lang="en-US" dirty="0"/>
            <a:t>Exit from or dispose of non-profitable business</a:t>
          </a:r>
        </a:p>
      </dgm:t>
    </dgm:pt>
    <dgm:pt modelId="{3D634343-2361-A54A-8B08-E5FD597BE789}" type="parTrans" cxnId="{298C628C-788B-EB4B-A516-DFEC149BD4B5}">
      <dgm:prSet/>
      <dgm:spPr/>
      <dgm:t>
        <a:bodyPr/>
        <a:lstStyle/>
        <a:p>
          <a:endParaRPr lang="en-US"/>
        </a:p>
      </dgm:t>
    </dgm:pt>
    <dgm:pt modelId="{6ABAFB23-01C8-EE41-8FC7-A149DFA40271}" type="sibTrans" cxnId="{298C628C-788B-EB4B-A516-DFEC149BD4B5}">
      <dgm:prSet/>
      <dgm:spPr/>
      <dgm:t>
        <a:bodyPr/>
        <a:lstStyle/>
        <a:p>
          <a:endParaRPr lang="en-US"/>
        </a:p>
      </dgm:t>
    </dgm:pt>
    <dgm:pt modelId="{3F7CA7AA-92FD-0F49-9A1A-EB787F29B63C}">
      <dgm:prSet phldrT="[Text]"/>
      <dgm:spPr/>
      <dgm:t>
        <a:bodyPr/>
        <a:lstStyle/>
        <a:p>
          <a:r>
            <a:rPr lang="en-US" dirty="0"/>
            <a:t>Reduce risk and complexity within the company</a:t>
          </a:r>
        </a:p>
      </dgm:t>
    </dgm:pt>
    <dgm:pt modelId="{8751AA2A-475E-804D-AE7A-8ED280B78E36}" type="parTrans" cxnId="{16931BED-2F51-AB41-BEF5-F5AB115FA5B4}">
      <dgm:prSet/>
      <dgm:spPr/>
      <dgm:t>
        <a:bodyPr/>
        <a:lstStyle/>
        <a:p>
          <a:endParaRPr lang="en-US"/>
        </a:p>
      </dgm:t>
    </dgm:pt>
    <dgm:pt modelId="{E0F7808C-536D-BB45-8A8D-FC70C9021FD3}" type="sibTrans" cxnId="{16931BED-2F51-AB41-BEF5-F5AB115FA5B4}">
      <dgm:prSet/>
      <dgm:spPr/>
      <dgm:t>
        <a:bodyPr/>
        <a:lstStyle/>
        <a:p>
          <a:endParaRPr lang="en-US"/>
        </a:p>
      </dgm:t>
    </dgm:pt>
    <dgm:pt modelId="{A52DB2F5-56A6-074E-ACD2-DCEF9D14597C}">
      <dgm:prSet phldrT="[Text]"/>
      <dgm:spPr/>
      <dgm:t>
        <a:bodyPr/>
        <a:lstStyle/>
        <a:p>
          <a:r>
            <a:rPr lang="en-US" dirty="0"/>
            <a:t>Provide legal, operational and economic finality</a:t>
          </a:r>
        </a:p>
      </dgm:t>
    </dgm:pt>
    <dgm:pt modelId="{91CAAD80-FE51-B14F-9EBB-365E5F60523C}" type="parTrans" cxnId="{F9F7FCA2-6478-7845-9BAE-59EC55C2C4E7}">
      <dgm:prSet/>
      <dgm:spPr/>
      <dgm:t>
        <a:bodyPr/>
        <a:lstStyle/>
        <a:p>
          <a:endParaRPr lang="en-US"/>
        </a:p>
      </dgm:t>
    </dgm:pt>
    <dgm:pt modelId="{B20CAE38-32F0-F443-9DD2-531ACE4A95C5}" type="sibTrans" cxnId="{F9F7FCA2-6478-7845-9BAE-59EC55C2C4E7}">
      <dgm:prSet/>
      <dgm:spPr/>
      <dgm:t>
        <a:bodyPr/>
        <a:lstStyle/>
        <a:p>
          <a:endParaRPr lang="en-US"/>
        </a:p>
      </dgm:t>
    </dgm:pt>
    <dgm:pt modelId="{6E9C1BBF-279B-744A-A88A-4582A27538E3}">
      <dgm:prSet phldrT="[Text]"/>
      <dgm:spPr/>
      <dgm:t>
        <a:bodyPr/>
        <a:lstStyle/>
        <a:p>
          <a:r>
            <a:rPr lang="en-US" dirty="0"/>
            <a:t>Reduce or eliminate counter-party risk</a:t>
          </a:r>
        </a:p>
      </dgm:t>
    </dgm:pt>
    <dgm:pt modelId="{A1317DFF-666C-2444-80C1-4D8FC4604C27}" type="parTrans" cxnId="{F202D5AC-AE0E-094B-96B2-001622ADC03A}">
      <dgm:prSet/>
      <dgm:spPr/>
      <dgm:t>
        <a:bodyPr/>
        <a:lstStyle/>
        <a:p>
          <a:endParaRPr lang="en-US"/>
        </a:p>
      </dgm:t>
    </dgm:pt>
    <dgm:pt modelId="{8F3DEF7A-050C-8345-916F-EBE48764A121}" type="sibTrans" cxnId="{F202D5AC-AE0E-094B-96B2-001622ADC03A}">
      <dgm:prSet/>
      <dgm:spPr/>
      <dgm:t>
        <a:bodyPr/>
        <a:lstStyle/>
        <a:p>
          <a:endParaRPr lang="en-US"/>
        </a:p>
      </dgm:t>
    </dgm:pt>
    <dgm:pt modelId="{02FF9E59-5ABF-4131-BA23-7C1DAE383DFD}" type="pres">
      <dgm:prSet presAssocID="{8812560E-8A5E-5D4C-A248-8443F0EB3953}" presName="diagram" presStyleCnt="0">
        <dgm:presLayoutVars>
          <dgm:dir/>
          <dgm:resizeHandles val="exact"/>
        </dgm:presLayoutVars>
      </dgm:prSet>
      <dgm:spPr/>
    </dgm:pt>
    <dgm:pt modelId="{FD1B4206-EFF1-4E53-8669-AD35849F6462}" type="pres">
      <dgm:prSet presAssocID="{31AE53F9-ED64-FB4C-BFEB-29066124A837}" presName="node" presStyleLbl="node1" presStyleIdx="0" presStyleCnt="9">
        <dgm:presLayoutVars>
          <dgm:bulletEnabled val="1"/>
        </dgm:presLayoutVars>
      </dgm:prSet>
      <dgm:spPr/>
    </dgm:pt>
    <dgm:pt modelId="{BCCFB9A9-F7DC-4D6D-A197-B9DA2C663502}" type="pres">
      <dgm:prSet presAssocID="{A297E38E-938E-9A42-8A9B-E6D3E9402482}" presName="sibTrans" presStyleCnt="0"/>
      <dgm:spPr/>
    </dgm:pt>
    <dgm:pt modelId="{79BBE426-F927-44C0-ABC4-F0DC9CC539F4}" type="pres">
      <dgm:prSet presAssocID="{7BBF12C4-55D6-5241-B221-CCC57C2D10F3}" presName="node" presStyleLbl="node1" presStyleIdx="1" presStyleCnt="9">
        <dgm:presLayoutVars>
          <dgm:bulletEnabled val="1"/>
        </dgm:presLayoutVars>
      </dgm:prSet>
      <dgm:spPr/>
    </dgm:pt>
    <dgm:pt modelId="{9A01ECC6-22C3-4C22-A048-F516CE28CA7B}" type="pres">
      <dgm:prSet presAssocID="{E9A48F8A-8B18-3847-BEDB-334041453CC8}" presName="sibTrans" presStyleCnt="0"/>
      <dgm:spPr/>
    </dgm:pt>
    <dgm:pt modelId="{A35ED1DE-0417-47E5-8773-29C9CF37D52C}" type="pres">
      <dgm:prSet presAssocID="{4368EB4A-85D6-E14A-ACCD-580B48E20F32}" presName="node" presStyleLbl="node1" presStyleIdx="2" presStyleCnt="9">
        <dgm:presLayoutVars>
          <dgm:bulletEnabled val="1"/>
        </dgm:presLayoutVars>
      </dgm:prSet>
      <dgm:spPr/>
    </dgm:pt>
    <dgm:pt modelId="{7754BF80-5635-47AE-B718-C77176747D81}" type="pres">
      <dgm:prSet presAssocID="{27F9CB7F-D2C8-4D48-9F66-5E305112EF54}" presName="sibTrans" presStyleCnt="0"/>
      <dgm:spPr/>
    </dgm:pt>
    <dgm:pt modelId="{B05DD10E-31F4-44F0-A9FC-F83B76FA8FE3}" type="pres">
      <dgm:prSet presAssocID="{87E6EC34-51B6-2440-9C81-86B81CAD3FC9}" presName="node" presStyleLbl="node1" presStyleIdx="3" presStyleCnt="9">
        <dgm:presLayoutVars>
          <dgm:bulletEnabled val="1"/>
        </dgm:presLayoutVars>
      </dgm:prSet>
      <dgm:spPr/>
    </dgm:pt>
    <dgm:pt modelId="{71DDF249-8EF9-4796-8589-5401C058C629}" type="pres">
      <dgm:prSet presAssocID="{A92824D2-0CCB-A646-B1EB-39493751892B}" presName="sibTrans" presStyleCnt="0"/>
      <dgm:spPr/>
    </dgm:pt>
    <dgm:pt modelId="{FF0F428D-15FA-4408-B71C-9CAB6F19E203}" type="pres">
      <dgm:prSet presAssocID="{C6B2EA4F-0677-6A42-A112-D5662F56D471}" presName="node" presStyleLbl="node1" presStyleIdx="4" presStyleCnt="9">
        <dgm:presLayoutVars>
          <dgm:bulletEnabled val="1"/>
        </dgm:presLayoutVars>
      </dgm:prSet>
      <dgm:spPr/>
    </dgm:pt>
    <dgm:pt modelId="{02ECFFF3-FA69-42F8-8C39-9F43851D8F3A}" type="pres">
      <dgm:prSet presAssocID="{51B77549-F7AE-8F47-BEC8-F0D7F26E5608}" presName="sibTrans" presStyleCnt="0"/>
      <dgm:spPr/>
    </dgm:pt>
    <dgm:pt modelId="{B4DDD8A2-7B98-415C-8EFD-09334719077E}" type="pres">
      <dgm:prSet presAssocID="{672F4C0A-A684-494A-8D2F-93C18A01CCE1}" presName="node" presStyleLbl="node1" presStyleIdx="5" presStyleCnt="9">
        <dgm:presLayoutVars>
          <dgm:bulletEnabled val="1"/>
        </dgm:presLayoutVars>
      </dgm:prSet>
      <dgm:spPr/>
    </dgm:pt>
    <dgm:pt modelId="{75C8AE01-3E40-4630-9721-F7369FBF9AFA}" type="pres">
      <dgm:prSet presAssocID="{6ABAFB23-01C8-EE41-8FC7-A149DFA40271}" presName="sibTrans" presStyleCnt="0"/>
      <dgm:spPr/>
    </dgm:pt>
    <dgm:pt modelId="{0743085B-72DE-4190-983F-9BF86949CAAC}" type="pres">
      <dgm:prSet presAssocID="{3F7CA7AA-92FD-0F49-9A1A-EB787F29B63C}" presName="node" presStyleLbl="node1" presStyleIdx="6" presStyleCnt="9">
        <dgm:presLayoutVars>
          <dgm:bulletEnabled val="1"/>
        </dgm:presLayoutVars>
      </dgm:prSet>
      <dgm:spPr/>
    </dgm:pt>
    <dgm:pt modelId="{BB2B35A8-0AA8-4D3F-97FB-017E8038BCDC}" type="pres">
      <dgm:prSet presAssocID="{E0F7808C-536D-BB45-8A8D-FC70C9021FD3}" presName="sibTrans" presStyleCnt="0"/>
      <dgm:spPr/>
    </dgm:pt>
    <dgm:pt modelId="{080DEE81-B6DF-48D3-86E8-E83E502D253A}" type="pres">
      <dgm:prSet presAssocID="{A52DB2F5-56A6-074E-ACD2-DCEF9D14597C}" presName="node" presStyleLbl="node1" presStyleIdx="7" presStyleCnt="9">
        <dgm:presLayoutVars>
          <dgm:bulletEnabled val="1"/>
        </dgm:presLayoutVars>
      </dgm:prSet>
      <dgm:spPr/>
    </dgm:pt>
    <dgm:pt modelId="{B14A5700-7174-4246-9CE3-ECC69A9DB025}" type="pres">
      <dgm:prSet presAssocID="{B20CAE38-32F0-F443-9DD2-531ACE4A95C5}" presName="sibTrans" presStyleCnt="0"/>
      <dgm:spPr/>
    </dgm:pt>
    <dgm:pt modelId="{8DF7534D-F5DF-4B57-81B1-1B00B55F6DE7}" type="pres">
      <dgm:prSet presAssocID="{6E9C1BBF-279B-744A-A88A-4582A27538E3}" presName="node" presStyleLbl="node1" presStyleIdx="8" presStyleCnt="9" custLinFactNeighborY="-9257">
        <dgm:presLayoutVars>
          <dgm:bulletEnabled val="1"/>
        </dgm:presLayoutVars>
      </dgm:prSet>
      <dgm:spPr/>
    </dgm:pt>
  </dgm:ptLst>
  <dgm:cxnLst>
    <dgm:cxn modelId="{F7C6EA14-ABA0-43DD-AA1C-0BFA872D16AF}" type="presOf" srcId="{6E9C1BBF-279B-744A-A88A-4582A27538E3}" destId="{8DF7534D-F5DF-4B57-81B1-1B00B55F6DE7}" srcOrd="0" destOrd="0" presId="urn:microsoft.com/office/officeart/2005/8/layout/default"/>
    <dgm:cxn modelId="{80698D37-6388-4263-928A-CACE4BE0A807}" type="presOf" srcId="{7BBF12C4-55D6-5241-B221-CCC57C2D10F3}" destId="{79BBE426-F927-44C0-ABC4-F0DC9CC539F4}" srcOrd="0" destOrd="0" presId="urn:microsoft.com/office/officeart/2005/8/layout/default"/>
    <dgm:cxn modelId="{B33DF03E-851C-4FA0-874E-31573564FF6A}" type="presOf" srcId="{31AE53F9-ED64-FB4C-BFEB-29066124A837}" destId="{FD1B4206-EFF1-4E53-8669-AD35849F6462}" srcOrd="0" destOrd="0" presId="urn:microsoft.com/office/officeart/2005/8/layout/default"/>
    <dgm:cxn modelId="{87F51469-3C43-41D0-95E1-C86E8835FFF8}" type="presOf" srcId="{4368EB4A-85D6-E14A-ACCD-580B48E20F32}" destId="{A35ED1DE-0417-47E5-8773-29C9CF37D52C}" srcOrd="0" destOrd="0" presId="urn:microsoft.com/office/officeart/2005/8/layout/default"/>
    <dgm:cxn modelId="{46F09F86-EBB2-459E-90D8-7E8721F973B4}" type="presOf" srcId="{A52DB2F5-56A6-074E-ACD2-DCEF9D14597C}" destId="{080DEE81-B6DF-48D3-86E8-E83E502D253A}" srcOrd="0" destOrd="0" presId="urn:microsoft.com/office/officeart/2005/8/layout/default"/>
    <dgm:cxn modelId="{1A97A486-61C9-40C6-B7C1-5C36D182B9E8}" type="presOf" srcId="{3F7CA7AA-92FD-0F49-9A1A-EB787F29B63C}" destId="{0743085B-72DE-4190-983F-9BF86949CAAC}" srcOrd="0" destOrd="0" presId="urn:microsoft.com/office/officeart/2005/8/layout/default"/>
    <dgm:cxn modelId="{298C628C-788B-EB4B-A516-DFEC149BD4B5}" srcId="{8812560E-8A5E-5D4C-A248-8443F0EB3953}" destId="{672F4C0A-A684-494A-8D2F-93C18A01CCE1}" srcOrd="5" destOrd="0" parTransId="{3D634343-2361-A54A-8B08-E5FD597BE789}" sibTransId="{6ABAFB23-01C8-EE41-8FC7-A149DFA40271}"/>
    <dgm:cxn modelId="{F9F7FCA2-6478-7845-9BAE-59EC55C2C4E7}" srcId="{8812560E-8A5E-5D4C-A248-8443F0EB3953}" destId="{A52DB2F5-56A6-074E-ACD2-DCEF9D14597C}" srcOrd="7" destOrd="0" parTransId="{91CAAD80-FE51-B14F-9EBB-365E5F60523C}" sibTransId="{B20CAE38-32F0-F443-9DD2-531ACE4A95C5}"/>
    <dgm:cxn modelId="{F202D5AC-AE0E-094B-96B2-001622ADC03A}" srcId="{8812560E-8A5E-5D4C-A248-8443F0EB3953}" destId="{6E9C1BBF-279B-744A-A88A-4582A27538E3}" srcOrd="8" destOrd="0" parTransId="{A1317DFF-666C-2444-80C1-4D8FC4604C27}" sibTransId="{8F3DEF7A-050C-8345-916F-EBE48764A121}"/>
    <dgm:cxn modelId="{733D89B3-5E83-4143-9B93-2C2CD22A079B}" type="presOf" srcId="{8812560E-8A5E-5D4C-A248-8443F0EB3953}" destId="{02FF9E59-5ABF-4131-BA23-7C1DAE383DFD}" srcOrd="0" destOrd="0" presId="urn:microsoft.com/office/officeart/2005/8/layout/default"/>
    <dgm:cxn modelId="{91949CC4-114F-4C14-9870-5A1D1715160A}" type="presOf" srcId="{87E6EC34-51B6-2440-9C81-86B81CAD3FC9}" destId="{B05DD10E-31F4-44F0-A9FC-F83B76FA8FE3}" srcOrd="0" destOrd="0" presId="urn:microsoft.com/office/officeart/2005/8/layout/default"/>
    <dgm:cxn modelId="{860AA9C7-3769-490C-8324-5D6DD26F176C}" type="presOf" srcId="{672F4C0A-A684-494A-8D2F-93C18A01CCE1}" destId="{B4DDD8A2-7B98-415C-8EFD-09334719077E}" srcOrd="0" destOrd="0" presId="urn:microsoft.com/office/officeart/2005/8/layout/default"/>
    <dgm:cxn modelId="{6A9352CB-60B7-2E48-905F-FD7A413E6417}" srcId="{8812560E-8A5E-5D4C-A248-8443F0EB3953}" destId="{C6B2EA4F-0677-6A42-A112-D5662F56D471}" srcOrd="4" destOrd="0" parTransId="{C179BB2E-1526-7245-ABFC-BA6092B1026E}" sibTransId="{51B77549-F7AE-8F47-BEC8-F0D7F26E5608}"/>
    <dgm:cxn modelId="{A44E1CD0-E60D-0E40-BDF5-F7DC358D49BD}" srcId="{8812560E-8A5E-5D4C-A248-8443F0EB3953}" destId="{7BBF12C4-55D6-5241-B221-CCC57C2D10F3}" srcOrd="1" destOrd="0" parTransId="{EFE49847-A9EB-6B40-8C4B-0450968A5693}" sibTransId="{E9A48F8A-8B18-3847-BEDB-334041453CC8}"/>
    <dgm:cxn modelId="{7F93F0DD-C086-2C4D-BC5B-5E1AA91B5702}" srcId="{8812560E-8A5E-5D4C-A248-8443F0EB3953}" destId="{31AE53F9-ED64-FB4C-BFEB-29066124A837}" srcOrd="0" destOrd="0" parTransId="{EBDF17FC-8A7D-5B4F-901F-CE6073789870}" sibTransId="{A297E38E-938E-9A42-8A9B-E6D3E9402482}"/>
    <dgm:cxn modelId="{E50E15DE-DB97-C44F-B3B0-AB8892E61DF2}" srcId="{8812560E-8A5E-5D4C-A248-8443F0EB3953}" destId="{4368EB4A-85D6-E14A-ACCD-580B48E20F32}" srcOrd="2" destOrd="0" parTransId="{687F8565-1BD2-604D-B612-D65AB6D022C2}" sibTransId="{27F9CB7F-D2C8-4D48-9F66-5E305112EF54}"/>
    <dgm:cxn modelId="{16931BED-2F51-AB41-BEF5-F5AB115FA5B4}" srcId="{8812560E-8A5E-5D4C-A248-8443F0EB3953}" destId="{3F7CA7AA-92FD-0F49-9A1A-EB787F29B63C}" srcOrd="6" destOrd="0" parTransId="{8751AA2A-475E-804D-AE7A-8ED280B78E36}" sibTransId="{E0F7808C-536D-BB45-8A8D-FC70C9021FD3}"/>
    <dgm:cxn modelId="{4A4B52EF-AEA0-224E-A330-099C54D94BD5}" srcId="{8812560E-8A5E-5D4C-A248-8443F0EB3953}" destId="{87E6EC34-51B6-2440-9C81-86B81CAD3FC9}" srcOrd="3" destOrd="0" parTransId="{D2DFC181-FABE-DF48-B2A6-6B60C93467EB}" sibTransId="{A92824D2-0CCB-A646-B1EB-39493751892B}"/>
    <dgm:cxn modelId="{4C7D77FF-7262-4FED-B513-B68D46E116A2}" type="presOf" srcId="{C6B2EA4F-0677-6A42-A112-D5662F56D471}" destId="{FF0F428D-15FA-4408-B71C-9CAB6F19E203}" srcOrd="0" destOrd="0" presId="urn:microsoft.com/office/officeart/2005/8/layout/default"/>
    <dgm:cxn modelId="{760FA45E-835A-407C-A848-0869CDBB09B3}" type="presParOf" srcId="{02FF9E59-5ABF-4131-BA23-7C1DAE383DFD}" destId="{FD1B4206-EFF1-4E53-8669-AD35849F6462}" srcOrd="0" destOrd="0" presId="urn:microsoft.com/office/officeart/2005/8/layout/default"/>
    <dgm:cxn modelId="{4340136A-29C0-48BD-90DF-6535E554C239}" type="presParOf" srcId="{02FF9E59-5ABF-4131-BA23-7C1DAE383DFD}" destId="{BCCFB9A9-F7DC-4D6D-A197-B9DA2C663502}" srcOrd="1" destOrd="0" presId="urn:microsoft.com/office/officeart/2005/8/layout/default"/>
    <dgm:cxn modelId="{51112C07-1AE1-4AFF-A094-B4E34F4CA401}" type="presParOf" srcId="{02FF9E59-5ABF-4131-BA23-7C1DAE383DFD}" destId="{79BBE426-F927-44C0-ABC4-F0DC9CC539F4}" srcOrd="2" destOrd="0" presId="urn:microsoft.com/office/officeart/2005/8/layout/default"/>
    <dgm:cxn modelId="{44091808-1373-4DEF-B6C7-B021FA33E605}" type="presParOf" srcId="{02FF9E59-5ABF-4131-BA23-7C1DAE383DFD}" destId="{9A01ECC6-22C3-4C22-A048-F516CE28CA7B}" srcOrd="3" destOrd="0" presId="urn:microsoft.com/office/officeart/2005/8/layout/default"/>
    <dgm:cxn modelId="{C80B9A5D-ADB5-4DCD-8ED2-580BCD0053A7}" type="presParOf" srcId="{02FF9E59-5ABF-4131-BA23-7C1DAE383DFD}" destId="{A35ED1DE-0417-47E5-8773-29C9CF37D52C}" srcOrd="4" destOrd="0" presId="urn:microsoft.com/office/officeart/2005/8/layout/default"/>
    <dgm:cxn modelId="{C00AB532-E992-444B-A1BB-A5FBF6553337}" type="presParOf" srcId="{02FF9E59-5ABF-4131-BA23-7C1DAE383DFD}" destId="{7754BF80-5635-47AE-B718-C77176747D81}" srcOrd="5" destOrd="0" presId="urn:microsoft.com/office/officeart/2005/8/layout/default"/>
    <dgm:cxn modelId="{075BC132-89D5-4168-AB3A-1D8F5771B84A}" type="presParOf" srcId="{02FF9E59-5ABF-4131-BA23-7C1DAE383DFD}" destId="{B05DD10E-31F4-44F0-A9FC-F83B76FA8FE3}" srcOrd="6" destOrd="0" presId="urn:microsoft.com/office/officeart/2005/8/layout/default"/>
    <dgm:cxn modelId="{32813519-83B6-4765-BBB8-7ABBB79C50C8}" type="presParOf" srcId="{02FF9E59-5ABF-4131-BA23-7C1DAE383DFD}" destId="{71DDF249-8EF9-4796-8589-5401C058C629}" srcOrd="7" destOrd="0" presId="urn:microsoft.com/office/officeart/2005/8/layout/default"/>
    <dgm:cxn modelId="{5F100570-42D3-4ADE-BD0B-1DCCF04676AE}" type="presParOf" srcId="{02FF9E59-5ABF-4131-BA23-7C1DAE383DFD}" destId="{FF0F428D-15FA-4408-B71C-9CAB6F19E203}" srcOrd="8" destOrd="0" presId="urn:microsoft.com/office/officeart/2005/8/layout/default"/>
    <dgm:cxn modelId="{EB3C78AD-44D3-488D-B25D-9881E46E2771}" type="presParOf" srcId="{02FF9E59-5ABF-4131-BA23-7C1DAE383DFD}" destId="{02ECFFF3-FA69-42F8-8C39-9F43851D8F3A}" srcOrd="9" destOrd="0" presId="urn:microsoft.com/office/officeart/2005/8/layout/default"/>
    <dgm:cxn modelId="{3713B963-1556-4C61-BC64-B559ACCCFF31}" type="presParOf" srcId="{02FF9E59-5ABF-4131-BA23-7C1DAE383DFD}" destId="{B4DDD8A2-7B98-415C-8EFD-09334719077E}" srcOrd="10" destOrd="0" presId="urn:microsoft.com/office/officeart/2005/8/layout/default"/>
    <dgm:cxn modelId="{4EF91615-CDBC-4F68-97DF-C9FC3AC446F7}" type="presParOf" srcId="{02FF9E59-5ABF-4131-BA23-7C1DAE383DFD}" destId="{75C8AE01-3E40-4630-9721-F7369FBF9AFA}" srcOrd="11" destOrd="0" presId="urn:microsoft.com/office/officeart/2005/8/layout/default"/>
    <dgm:cxn modelId="{19A44AAA-EF3C-44E0-B975-AC861D8FCCBD}" type="presParOf" srcId="{02FF9E59-5ABF-4131-BA23-7C1DAE383DFD}" destId="{0743085B-72DE-4190-983F-9BF86949CAAC}" srcOrd="12" destOrd="0" presId="urn:microsoft.com/office/officeart/2005/8/layout/default"/>
    <dgm:cxn modelId="{CF950A57-64D5-4126-8B14-F7140654804C}" type="presParOf" srcId="{02FF9E59-5ABF-4131-BA23-7C1DAE383DFD}" destId="{BB2B35A8-0AA8-4D3F-97FB-017E8038BCDC}" srcOrd="13" destOrd="0" presId="urn:microsoft.com/office/officeart/2005/8/layout/default"/>
    <dgm:cxn modelId="{75BBDCB0-9651-44AC-85C8-A6BD6E24D1FE}" type="presParOf" srcId="{02FF9E59-5ABF-4131-BA23-7C1DAE383DFD}" destId="{080DEE81-B6DF-48D3-86E8-E83E502D253A}" srcOrd="14" destOrd="0" presId="urn:microsoft.com/office/officeart/2005/8/layout/default"/>
    <dgm:cxn modelId="{E5F43E2E-69C3-4D16-AE5E-2B35D21E4AC0}" type="presParOf" srcId="{02FF9E59-5ABF-4131-BA23-7C1DAE383DFD}" destId="{B14A5700-7174-4246-9CE3-ECC69A9DB025}" srcOrd="15" destOrd="0" presId="urn:microsoft.com/office/officeart/2005/8/layout/default"/>
    <dgm:cxn modelId="{8730D1AB-862C-4A15-829B-F459D4A5B135}" type="presParOf" srcId="{02FF9E59-5ABF-4131-BA23-7C1DAE383DFD}" destId="{8DF7534D-F5DF-4B57-81B1-1B00B55F6DE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AFB5C-F34A-4EC1-A271-E2BF687A893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6B524A41-3DA8-4C98-96A5-FE5A96979C8B}">
      <dgm:prSet phldrT="[Text]"/>
      <dgm:spPr/>
      <dgm:t>
        <a:bodyPr/>
        <a:lstStyle/>
        <a:p>
          <a:r>
            <a:rPr lang="en-US" b="1" i="1" dirty="0">
              <a:solidFill>
                <a:srgbClr val="0070C0"/>
              </a:solidFill>
              <a:latin typeface="Georgia" panose="02040502050405020303" pitchFamily="18" charset="0"/>
            </a:rPr>
            <a:t>Combine similar business from one or more subsidiaries, putting all into a single company</a:t>
          </a:r>
          <a:endParaRPr lang="en-US" dirty="0">
            <a:latin typeface="Georgia" panose="02040502050405020303" pitchFamily="18" charset="0"/>
          </a:endParaRPr>
        </a:p>
      </dgm:t>
    </dgm:pt>
    <dgm:pt modelId="{16CAB862-B6BA-4B2D-8A16-DC1E835DB83C}" type="parTrans" cxnId="{C4F7A222-D4C1-431D-861E-A7AF45777269}">
      <dgm:prSet/>
      <dgm:spPr/>
      <dgm:t>
        <a:bodyPr/>
        <a:lstStyle/>
        <a:p>
          <a:endParaRPr lang="en-US"/>
        </a:p>
      </dgm:t>
    </dgm:pt>
    <dgm:pt modelId="{FF91866C-AFC4-43DB-A3A8-6C3139A865F5}" type="sibTrans" cxnId="{C4F7A222-D4C1-431D-861E-A7AF45777269}">
      <dgm:prSet/>
      <dgm:spPr/>
      <dgm:t>
        <a:bodyPr/>
        <a:lstStyle/>
        <a:p>
          <a:endParaRPr lang="en-US"/>
        </a:p>
      </dgm:t>
    </dgm:pt>
    <dgm:pt modelId="{3393FEA3-0FA7-4435-89E1-C2FADDCFD26B}">
      <dgm:prSet phldrT="[Text]" custT="1"/>
      <dgm:spPr/>
      <dgm:t>
        <a:bodyPr/>
        <a:lstStyle/>
        <a:p>
          <a:pPr>
            <a:spcAft>
              <a:spcPts val="300"/>
            </a:spcAft>
          </a:pPr>
          <a:r>
            <a:rPr lang="en-US" sz="1050" dirty="0"/>
            <a:t>Allows a corporate group to reduce the number of its regulated companies.</a:t>
          </a:r>
        </a:p>
      </dgm:t>
    </dgm:pt>
    <dgm:pt modelId="{54CE962F-0097-40F2-8E45-8218C897BFE4}" type="parTrans" cxnId="{838D12A5-6435-478E-A16B-C5E85B991420}">
      <dgm:prSet/>
      <dgm:spPr/>
      <dgm:t>
        <a:bodyPr/>
        <a:lstStyle/>
        <a:p>
          <a:endParaRPr lang="en-US"/>
        </a:p>
      </dgm:t>
    </dgm:pt>
    <dgm:pt modelId="{BFDF96FC-7719-4AD7-A842-68F5990031F6}" type="sibTrans" cxnId="{838D12A5-6435-478E-A16B-C5E85B991420}">
      <dgm:prSet/>
      <dgm:spPr/>
      <dgm:t>
        <a:bodyPr/>
        <a:lstStyle/>
        <a:p>
          <a:endParaRPr lang="en-US"/>
        </a:p>
      </dgm:t>
    </dgm:pt>
    <dgm:pt modelId="{CF1D4FB5-5151-4D8E-A0B8-9108B58F8C99}">
      <dgm:prSet phldrT="[Text]"/>
      <dgm:spPr/>
      <dgm:t>
        <a:bodyPr/>
        <a:lstStyle/>
        <a:p>
          <a:r>
            <a:rPr lang="en-US" b="1" i="1" dirty="0">
              <a:solidFill>
                <a:srgbClr val="0070C0"/>
              </a:solidFill>
              <a:latin typeface="Georgia" panose="02040502050405020303" pitchFamily="18" charset="0"/>
            </a:rPr>
            <a:t>Transfer business between third parties</a:t>
          </a:r>
        </a:p>
      </dgm:t>
    </dgm:pt>
    <dgm:pt modelId="{AE49D728-2913-47C0-BC79-2C8A3A69E659}" type="parTrans" cxnId="{1C6CD28A-7A63-45F2-B325-76E0CA407C93}">
      <dgm:prSet/>
      <dgm:spPr/>
      <dgm:t>
        <a:bodyPr/>
        <a:lstStyle/>
        <a:p>
          <a:endParaRPr lang="en-US"/>
        </a:p>
      </dgm:t>
    </dgm:pt>
    <dgm:pt modelId="{8990BB95-F60D-4416-B2D0-67C7739246F1}" type="sibTrans" cxnId="{1C6CD28A-7A63-45F2-B325-76E0CA407C93}">
      <dgm:prSet/>
      <dgm:spPr/>
      <dgm:t>
        <a:bodyPr/>
        <a:lstStyle/>
        <a:p>
          <a:endParaRPr lang="en-US"/>
        </a:p>
      </dgm:t>
    </dgm:pt>
    <dgm:pt modelId="{C36B1A91-1C98-4E53-A828-05A648256B65}">
      <dgm:prSet phldrT="[Text]" custT="1"/>
      <dgm:spPr/>
      <dgm:t>
        <a:bodyPr/>
        <a:lstStyle/>
        <a:p>
          <a:pPr>
            <a:spcAft>
              <a:spcPts val="300"/>
            </a:spcAft>
          </a:pPr>
          <a:r>
            <a:rPr lang="en-US" sz="1050" dirty="0"/>
            <a:t>To obtain business.</a:t>
          </a:r>
        </a:p>
      </dgm:t>
    </dgm:pt>
    <dgm:pt modelId="{7633D245-9325-4837-AFF5-48959C69D818}" type="parTrans" cxnId="{CA7E3161-2112-45F7-BD9B-910DC244A8B8}">
      <dgm:prSet/>
      <dgm:spPr/>
      <dgm:t>
        <a:bodyPr/>
        <a:lstStyle/>
        <a:p>
          <a:endParaRPr lang="en-US"/>
        </a:p>
      </dgm:t>
    </dgm:pt>
    <dgm:pt modelId="{25D537A8-F24C-45A3-97D6-7F237C2DF946}" type="sibTrans" cxnId="{CA7E3161-2112-45F7-BD9B-910DC244A8B8}">
      <dgm:prSet/>
      <dgm:spPr/>
      <dgm:t>
        <a:bodyPr/>
        <a:lstStyle/>
        <a:p>
          <a:endParaRPr lang="en-US"/>
        </a:p>
      </dgm:t>
    </dgm:pt>
    <dgm:pt modelId="{E0CCD073-4ECE-4F78-A7F6-8A20700FD49A}">
      <dgm:prSet phldrT="[Text]"/>
      <dgm:spPr/>
      <dgm:t>
        <a:bodyPr/>
        <a:lstStyle/>
        <a:p>
          <a:r>
            <a:rPr lang="en-US" b="1" i="1" dirty="0">
              <a:solidFill>
                <a:srgbClr val="0070C0"/>
              </a:solidFill>
              <a:latin typeface="Georgia" panose="02040502050405020303" pitchFamily="18" charset="0"/>
            </a:rPr>
            <a:t>Separate out different books of business, putting them into separate companies</a:t>
          </a:r>
        </a:p>
      </dgm:t>
    </dgm:pt>
    <dgm:pt modelId="{25AFCAA7-27DA-4E46-951A-E913E3F97174}" type="parTrans" cxnId="{8D862574-2649-4B71-859D-AE136B30CAA4}">
      <dgm:prSet/>
      <dgm:spPr/>
      <dgm:t>
        <a:bodyPr/>
        <a:lstStyle/>
        <a:p>
          <a:endParaRPr lang="en-US"/>
        </a:p>
      </dgm:t>
    </dgm:pt>
    <dgm:pt modelId="{23CDEDDB-EFDB-4B47-9DEC-3E4A599389EC}" type="sibTrans" cxnId="{8D862574-2649-4B71-859D-AE136B30CAA4}">
      <dgm:prSet/>
      <dgm:spPr/>
      <dgm:t>
        <a:bodyPr/>
        <a:lstStyle/>
        <a:p>
          <a:endParaRPr lang="en-US"/>
        </a:p>
      </dgm:t>
    </dgm:pt>
    <dgm:pt modelId="{40036A9B-EE4E-4ECF-AD27-FE52664CACBB}">
      <dgm:prSet phldrT="[Text]" custT="1"/>
      <dgm:spPr/>
      <dgm:t>
        <a:bodyPr/>
        <a:lstStyle/>
        <a:p>
          <a:pPr>
            <a:spcAft>
              <a:spcPts val="300"/>
            </a:spcAft>
          </a:pPr>
          <a:r>
            <a:rPr lang="en-US" sz="1050" dirty="0"/>
            <a:t>Separate old liabilities from new business.</a:t>
          </a:r>
        </a:p>
      </dgm:t>
    </dgm:pt>
    <dgm:pt modelId="{DACBEEFC-172F-4547-93F2-0FF043FA6E4A}" type="parTrans" cxnId="{176EF025-D10B-400B-B9F1-2652EB167109}">
      <dgm:prSet/>
      <dgm:spPr/>
      <dgm:t>
        <a:bodyPr/>
        <a:lstStyle/>
        <a:p>
          <a:endParaRPr lang="en-US"/>
        </a:p>
      </dgm:t>
    </dgm:pt>
    <dgm:pt modelId="{9AEAC730-BBB6-4B71-9E38-4C4A730566C9}" type="sibTrans" cxnId="{176EF025-D10B-400B-B9F1-2652EB167109}">
      <dgm:prSet/>
      <dgm:spPr/>
      <dgm:t>
        <a:bodyPr/>
        <a:lstStyle/>
        <a:p>
          <a:endParaRPr lang="en-US"/>
        </a:p>
      </dgm:t>
    </dgm:pt>
    <dgm:pt modelId="{E8D6D085-1EFB-44BB-A140-11BDD9D6476C}">
      <dgm:prSet custT="1"/>
      <dgm:spPr/>
      <dgm:t>
        <a:bodyPr/>
        <a:lstStyle/>
        <a:p>
          <a:pPr>
            <a:spcAft>
              <a:spcPts val="300"/>
            </a:spcAft>
          </a:pPr>
          <a:r>
            <a:rPr lang="en-US" sz="1050" dirty="0"/>
            <a:t>Release excess capital for use elsewhere.</a:t>
          </a:r>
        </a:p>
      </dgm:t>
    </dgm:pt>
    <dgm:pt modelId="{E2CF1A3F-BA40-4C4B-9F5A-D8E3707AA1F5}" type="parTrans" cxnId="{9839FECD-C933-44A1-B8CD-6F7A9D299329}">
      <dgm:prSet/>
      <dgm:spPr/>
      <dgm:t>
        <a:bodyPr/>
        <a:lstStyle/>
        <a:p>
          <a:endParaRPr lang="en-US"/>
        </a:p>
      </dgm:t>
    </dgm:pt>
    <dgm:pt modelId="{5F972AF8-D87C-4DA6-A320-69526AF2BE15}" type="sibTrans" cxnId="{9839FECD-C933-44A1-B8CD-6F7A9D299329}">
      <dgm:prSet/>
      <dgm:spPr/>
      <dgm:t>
        <a:bodyPr/>
        <a:lstStyle/>
        <a:p>
          <a:endParaRPr lang="en-US"/>
        </a:p>
      </dgm:t>
    </dgm:pt>
    <dgm:pt modelId="{8925D146-A7D6-4C81-8EAD-940C871811A0}">
      <dgm:prSet custT="1"/>
      <dgm:spPr/>
      <dgm:t>
        <a:bodyPr/>
        <a:lstStyle/>
        <a:p>
          <a:pPr>
            <a:spcAft>
              <a:spcPts val="300"/>
            </a:spcAft>
          </a:pPr>
          <a:r>
            <a:rPr lang="en-US" sz="1050" dirty="0"/>
            <a:t>Save ongoing management, regulatory and administrative costs.</a:t>
          </a:r>
        </a:p>
      </dgm:t>
    </dgm:pt>
    <dgm:pt modelId="{711F6779-36E4-4841-BC95-83A38972D5BC}" type="parTrans" cxnId="{A61928E6-3436-4361-99CC-1EDCA3DE2019}">
      <dgm:prSet/>
      <dgm:spPr/>
      <dgm:t>
        <a:bodyPr/>
        <a:lstStyle/>
        <a:p>
          <a:endParaRPr lang="en-US"/>
        </a:p>
      </dgm:t>
    </dgm:pt>
    <dgm:pt modelId="{23E25183-A5BF-4D34-931D-EB4B0C56AC31}" type="sibTrans" cxnId="{A61928E6-3436-4361-99CC-1EDCA3DE2019}">
      <dgm:prSet/>
      <dgm:spPr/>
      <dgm:t>
        <a:bodyPr/>
        <a:lstStyle/>
        <a:p>
          <a:endParaRPr lang="en-US"/>
        </a:p>
      </dgm:t>
    </dgm:pt>
    <dgm:pt modelId="{DB51694B-BCF6-45BA-A67A-BFB894485A33}">
      <dgm:prSet custT="1"/>
      <dgm:spPr/>
      <dgm:t>
        <a:bodyPr/>
        <a:lstStyle/>
        <a:p>
          <a:pPr>
            <a:spcAft>
              <a:spcPts val="300"/>
            </a:spcAft>
          </a:pPr>
          <a:r>
            <a:rPr lang="en-US" sz="1050" dirty="0"/>
            <a:t>To exit business.</a:t>
          </a:r>
        </a:p>
      </dgm:t>
    </dgm:pt>
    <dgm:pt modelId="{725A1A60-C29D-4A78-8C68-4F9698887F89}" type="parTrans" cxnId="{6803028D-7A15-44D9-8BE7-4219C7C2D862}">
      <dgm:prSet/>
      <dgm:spPr/>
      <dgm:t>
        <a:bodyPr/>
        <a:lstStyle/>
        <a:p>
          <a:endParaRPr lang="en-US"/>
        </a:p>
      </dgm:t>
    </dgm:pt>
    <dgm:pt modelId="{B23102AC-7B6A-4F94-AED3-2A5919AD0630}" type="sibTrans" cxnId="{6803028D-7A15-44D9-8BE7-4219C7C2D862}">
      <dgm:prSet/>
      <dgm:spPr/>
      <dgm:t>
        <a:bodyPr/>
        <a:lstStyle/>
        <a:p>
          <a:endParaRPr lang="en-US"/>
        </a:p>
      </dgm:t>
    </dgm:pt>
    <dgm:pt modelId="{5C6145DD-229A-4EF6-BEBE-4FA0999C7BEC}">
      <dgm:prSet custT="1"/>
      <dgm:spPr/>
      <dgm:t>
        <a:bodyPr/>
        <a:lstStyle/>
        <a:p>
          <a:pPr>
            <a:spcAft>
              <a:spcPts val="300"/>
            </a:spcAft>
          </a:pPr>
          <a:r>
            <a:rPr lang="en-US" sz="1050" dirty="0"/>
            <a:t>More flexible than a sale  as it only involves the run-off liabilities apart from the  whole company.</a:t>
          </a:r>
        </a:p>
      </dgm:t>
    </dgm:pt>
    <dgm:pt modelId="{9E51DE38-54F5-45AA-8013-388F01863653}" type="parTrans" cxnId="{1F9FB1E6-716C-432D-A88A-7CE733CFE542}">
      <dgm:prSet/>
      <dgm:spPr/>
      <dgm:t>
        <a:bodyPr/>
        <a:lstStyle/>
        <a:p>
          <a:endParaRPr lang="en-US"/>
        </a:p>
      </dgm:t>
    </dgm:pt>
    <dgm:pt modelId="{AC71E71C-BF4C-4B99-92E6-09945B6412D3}" type="sibTrans" cxnId="{1F9FB1E6-716C-432D-A88A-7CE733CFE542}">
      <dgm:prSet/>
      <dgm:spPr/>
      <dgm:t>
        <a:bodyPr/>
        <a:lstStyle/>
        <a:p>
          <a:endParaRPr lang="en-US"/>
        </a:p>
      </dgm:t>
    </dgm:pt>
    <dgm:pt modelId="{6CD7DDB3-152B-46D1-AAAB-C1F21BA27120}">
      <dgm:prSet custT="1"/>
      <dgm:spPr/>
      <dgm:t>
        <a:bodyPr/>
        <a:lstStyle/>
        <a:p>
          <a:pPr>
            <a:spcAft>
              <a:spcPts val="300"/>
            </a:spcAft>
          </a:pPr>
          <a:r>
            <a:rPr lang="en-US" sz="1050" dirty="0"/>
            <a:t>Separate out liabilities that can be held to expiry or can be commuted.</a:t>
          </a:r>
        </a:p>
      </dgm:t>
    </dgm:pt>
    <dgm:pt modelId="{929BF493-280E-411D-A8F0-64CFB3173392}" type="parTrans" cxnId="{6B5B5735-EF30-4AA4-9242-C7AE8DE3BA41}">
      <dgm:prSet/>
      <dgm:spPr/>
      <dgm:t>
        <a:bodyPr/>
        <a:lstStyle/>
        <a:p>
          <a:endParaRPr lang="en-US"/>
        </a:p>
      </dgm:t>
    </dgm:pt>
    <dgm:pt modelId="{7358D395-8BBD-47FD-89E1-AA04186D9AE8}" type="sibTrans" cxnId="{6B5B5735-EF30-4AA4-9242-C7AE8DE3BA41}">
      <dgm:prSet/>
      <dgm:spPr/>
      <dgm:t>
        <a:bodyPr/>
        <a:lstStyle/>
        <a:p>
          <a:endParaRPr lang="en-US"/>
        </a:p>
      </dgm:t>
    </dgm:pt>
    <dgm:pt modelId="{EDFFF520-9FDB-4048-A71F-7C5AE59B0666}">
      <dgm:prSet custT="1"/>
      <dgm:spPr/>
      <dgm:t>
        <a:bodyPr/>
        <a:lstStyle/>
        <a:p>
          <a:pPr>
            <a:spcAft>
              <a:spcPts val="300"/>
            </a:spcAft>
          </a:pPr>
          <a:r>
            <a:rPr lang="en-US" sz="1050" dirty="0"/>
            <a:t>Separate out books of business to be sold from those to be retained.</a:t>
          </a:r>
        </a:p>
      </dgm:t>
    </dgm:pt>
    <dgm:pt modelId="{1B52AF4A-992B-4538-85D5-64479B42D149}" type="parTrans" cxnId="{6C446594-4881-423B-BE76-171B6BAA43B9}">
      <dgm:prSet/>
      <dgm:spPr/>
      <dgm:t>
        <a:bodyPr/>
        <a:lstStyle/>
        <a:p>
          <a:endParaRPr lang="en-US"/>
        </a:p>
      </dgm:t>
    </dgm:pt>
    <dgm:pt modelId="{FF6B9D4D-ED18-4D2D-9C11-A57F4A6C8CFC}" type="sibTrans" cxnId="{6C446594-4881-423B-BE76-171B6BAA43B9}">
      <dgm:prSet/>
      <dgm:spPr/>
      <dgm:t>
        <a:bodyPr/>
        <a:lstStyle/>
        <a:p>
          <a:endParaRPr lang="en-US"/>
        </a:p>
      </dgm:t>
    </dgm:pt>
    <dgm:pt modelId="{7F6A515E-FF5B-4D3C-883F-C02A9FA192C2}">
      <dgm:prSet phldrT="[Text]" custT="1"/>
      <dgm:spPr/>
      <dgm:t>
        <a:bodyPr/>
        <a:lstStyle/>
        <a:p>
          <a:pPr>
            <a:spcAft>
              <a:spcPts val="300"/>
            </a:spcAft>
          </a:pPr>
          <a:r>
            <a:rPr lang="en-US" sz="1050" dirty="0"/>
            <a:t>More efficient capital deployment.</a:t>
          </a:r>
        </a:p>
      </dgm:t>
    </dgm:pt>
    <dgm:pt modelId="{A4DCA380-75EE-4C17-ACB6-6D0757DF6363}" type="parTrans" cxnId="{0FCC0447-31A4-4BB2-AC88-E030371E655F}">
      <dgm:prSet/>
      <dgm:spPr/>
      <dgm:t>
        <a:bodyPr/>
        <a:lstStyle/>
        <a:p>
          <a:endParaRPr lang="en-US"/>
        </a:p>
      </dgm:t>
    </dgm:pt>
    <dgm:pt modelId="{FBFF5D72-469E-4246-BDB1-E9638987CA58}" type="sibTrans" cxnId="{0FCC0447-31A4-4BB2-AC88-E030371E655F}">
      <dgm:prSet/>
      <dgm:spPr/>
      <dgm:t>
        <a:bodyPr/>
        <a:lstStyle/>
        <a:p>
          <a:endParaRPr lang="en-US"/>
        </a:p>
      </dgm:t>
    </dgm:pt>
    <dgm:pt modelId="{0E7F66DA-69DE-4A90-9C43-58B2A512FD26}" type="pres">
      <dgm:prSet presAssocID="{895AFB5C-F34A-4EC1-A271-E2BF687A8934}" presName="Name0" presStyleCnt="0">
        <dgm:presLayoutVars>
          <dgm:chMax val="7"/>
          <dgm:dir/>
          <dgm:animLvl val="lvl"/>
          <dgm:resizeHandles val="exact"/>
        </dgm:presLayoutVars>
      </dgm:prSet>
      <dgm:spPr/>
    </dgm:pt>
    <dgm:pt modelId="{D387C11A-F3A2-4E6C-A048-4CA1C19B654E}" type="pres">
      <dgm:prSet presAssocID="{6B524A41-3DA8-4C98-96A5-FE5A96979C8B}" presName="circle1" presStyleLbl="node1" presStyleIdx="0" presStyleCnt="3"/>
      <dgm:spPr/>
    </dgm:pt>
    <dgm:pt modelId="{115D22D3-0D9B-4860-A017-45145B1703E3}" type="pres">
      <dgm:prSet presAssocID="{6B524A41-3DA8-4C98-96A5-FE5A96979C8B}" presName="space" presStyleCnt="0"/>
      <dgm:spPr/>
    </dgm:pt>
    <dgm:pt modelId="{170E2E44-9CA7-42E4-8FAB-CD2C0C8EAEFE}" type="pres">
      <dgm:prSet presAssocID="{6B524A41-3DA8-4C98-96A5-FE5A96979C8B}" presName="rect1" presStyleLbl="alignAcc1" presStyleIdx="0" presStyleCnt="3"/>
      <dgm:spPr/>
    </dgm:pt>
    <dgm:pt modelId="{07E2A718-E682-4195-9FEA-0F2B26F396B9}" type="pres">
      <dgm:prSet presAssocID="{CF1D4FB5-5151-4D8E-A0B8-9108B58F8C99}" presName="vertSpace2" presStyleLbl="node1" presStyleIdx="0" presStyleCnt="3"/>
      <dgm:spPr/>
    </dgm:pt>
    <dgm:pt modelId="{14562A28-CFE2-4FEF-9CEB-3EB99444DFD7}" type="pres">
      <dgm:prSet presAssocID="{CF1D4FB5-5151-4D8E-A0B8-9108B58F8C99}" presName="circle2" presStyleLbl="node1" presStyleIdx="1" presStyleCnt="3"/>
      <dgm:spPr/>
    </dgm:pt>
    <dgm:pt modelId="{7F0C2F1A-7CA2-46BA-B671-19D5E2997B7E}" type="pres">
      <dgm:prSet presAssocID="{CF1D4FB5-5151-4D8E-A0B8-9108B58F8C99}" presName="rect2" presStyleLbl="alignAcc1" presStyleIdx="1" presStyleCnt="3"/>
      <dgm:spPr/>
    </dgm:pt>
    <dgm:pt modelId="{C2C19438-311F-4255-96BC-1A3D66F3BBA8}" type="pres">
      <dgm:prSet presAssocID="{E0CCD073-4ECE-4F78-A7F6-8A20700FD49A}" presName="vertSpace3" presStyleLbl="node1" presStyleIdx="1" presStyleCnt="3"/>
      <dgm:spPr/>
    </dgm:pt>
    <dgm:pt modelId="{A8382754-902E-4715-B6D9-E5AED6757398}" type="pres">
      <dgm:prSet presAssocID="{E0CCD073-4ECE-4F78-A7F6-8A20700FD49A}" presName="circle3" presStyleLbl="node1" presStyleIdx="2" presStyleCnt="3"/>
      <dgm:spPr/>
    </dgm:pt>
    <dgm:pt modelId="{3B7EBB34-B3E7-4E63-ADBD-4C806BBFDC95}" type="pres">
      <dgm:prSet presAssocID="{E0CCD073-4ECE-4F78-A7F6-8A20700FD49A}" presName="rect3" presStyleLbl="alignAcc1" presStyleIdx="2" presStyleCnt="3"/>
      <dgm:spPr/>
    </dgm:pt>
    <dgm:pt modelId="{5A63E3C0-DF69-455D-81EB-383AC027B915}" type="pres">
      <dgm:prSet presAssocID="{6B524A41-3DA8-4C98-96A5-FE5A96979C8B}" presName="rect1ParTx" presStyleLbl="alignAcc1" presStyleIdx="2" presStyleCnt="3">
        <dgm:presLayoutVars>
          <dgm:chMax val="1"/>
          <dgm:bulletEnabled val="1"/>
        </dgm:presLayoutVars>
      </dgm:prSet>
      <dgm:spPr/>
    </dgm:pt>
    <dgm:pt modelId="{0ED326E8-1343-499B-B9EC-A917E21E1BA5}" type="pres">
      <dgm:prSet presAssocID="{6B524A41-3DA8-4C98-96A5-FE5A96979C8B}" presName="rect1ChTx" presStyleLbl="alignAcc1" presStyleIdx="2" presStyleCnt="3">
        <dgm:presLayoutVars>
          <dgm:bulletEnabled val="1"/>
        </dgm:presLayoutVars>
      </dgm:prSet>
      <dgm:spPr/>
    </dgm:pt>
    <dgm:pt modelId="{4F19E687-1D13-4C99-AC38-5EA8A4AB8C4E}" type="pres">
      <dgm:prSet presAssocID="{CF1D4FB5-5151-4D8E-A0B8-9108B58F8C99}" presName="rect2ParTx" presStyleLbl="alignAcc1" presStyleIdx="2" presStyleCnt="3">
        <dgm:presLayoutVars>
          <dgm:chMax val="1"/>
          <dgm:bulletEnabled val="1"/>
        </dgm:presLayoutVars>
      </dgm:prSet>
      <dgm:spPr/>
    </dgm:pt>
    <dgm:pt modelId="{EAD7F23E-D745-4919-BD49-FCFA58265ECC}" type="pres">
      <dgm:prSet presAssocID="{CF1D4FB5-5151-4D8E-A0B8-9108B58F8C99}" presName="rect2ChTx" presStyleLbl="alignAcc1" presStyleIdx="2" presStyleCnt="3">
        <dgm:presLayoutVars>
          <dgm:bulletEnabled val="1"/>
        </dgm:presLayoutVars>
      </dgm:prSet>
      <dgm:spPr/>
    </dgm:pt>
    <dgm:pt modelId="{8E971F82-F03B-4923-B9A0-17B046CFBAC6}" type="pres">
      <dgm:prSet presAssocID="{E0CCD073-4ECE-4F78-A7F6-8A20700FD49A}" presName="rect3ParTx" presStyleLbl="alignAcc1" presStyleIdx="2" presStyleCnt="3">
        <dgm:presLayoutVars>
          <dgm:chMax val="1"/>
          <dgm:bulletEnabled val="1"/>
        </dgm:presLayoutVars>
      </dgm:prSet>
      <dgm:spPr/>
    </dgm:pt>
    <dgm:pt modelId="{49B64A59-78C3-442C-A620-B0E4FAE93889}" type="pres">
      <dgm:prSet presAssocID="{E0CCD073-4ECE-4F78-A7F6-8A20700FD49A}" presName="rect3ChTx" presStyleLbl="alignAcc1" presStyleIdx="2" presStyleCnt="3">
        <dgm:presLayoutVars>
          <dgm:bulletEnabled val="1"/>
        </dgm:presLayoutVars>
      </dgm:prSet>
      <dgm:spPr/>
    </dgm:pt>
  </dgm:ptLst>
  <dgm:cxnLst>
    <dgm:cxn modelId="{61F64613-AB60-499B-8769-9A7E4FBA5B80}" type="presOf" srcId="{895AFB5C-F34A-4EC1-A271-E2BF687A8934}" destId="{0E7F66DA-69DE-4A90-9C43-58B2A512FD26}" srcOrd="0" destOrd="0" presId="urn:microsoft.com/office/officeart/2005/8/layout/target3"/>
    <dgm:cxn modelId="{7ECEB21A-DC21-4D89-9495-B3C48EDB0BDA}" type="presOf" srcId="{6B524A41-3DA8-4C98-96A5-FE5A96979C8B}" destId="{5A63E3C0-DF69-455D-81EB-383AC027B915}" srcOrd="1" destOrd="0" presId="urn:microsoft.com/office/officeart/2005/8/layout/target3"/>
    <dgm:cxn modelId="{C4F7A222-D4C1-431D-861E-A7AF45777269}" srcId="{895AFB5C-F34A-4EC1-A271-E2BF687A8934}" destId="{6B524A41-3DA8-4C98-96A5-FE5A96979C8B}" srcOrd="0" destOrd="0" parTransId="{16CAB862-B6BA-4B2D-8A16-DC1E835DB83C}" sibTransId="{FF91866C-AFC4-43DB-A3A8-6C3139A865F5}"/>
    <dgm:cxn modelId="{D1421C23-1AB4-479D-97D3-B5AE0A62B24A}" type="presOf" srcId="{EDFFF520-9FDB-4048-A71F-7C5AE59B0666}" destId="{49B64A59-78C3-442C-A620-B0E4FAE93889}" srcOrd="0" destOrd="3" presId="urn:microsoft.com/office/officeart/2005/8/layout/target3"/>
    <dgm:cxn modelId="{176EF025-D10B-400B-B9F1-2652EB167109}" srcId="{E0CCD073-4ECE-4F78-A7F6-8A20700FD49A}" destId="{40036A9B-EE4E-4ECF-AD27-FE52664CACBB}" srcOrd="0" destOrd="0" parTransId="{DACBEEFC-172F-4547-93F2-0FF043FA6E4A}" sibTransId="{9AEAC730-BBB6-4B71-9E38-4C4A730566C9}"/>
    <dgm:cxn modelId="{548F452F-73AB-428E-8C09-2E0245442B05}" type="presOf" srcId="{7F6A515E-FF5B-4D3C-883F-C02A9FA192C2}" destId="{49B64A59-78C3-442C-A620-B0E4FAE93889}" srcOrd="0" destOrd="1" presId="urn:microsoft.com/office/officeart/2005/8/layout/target3"/>
    <dgm:cxn modelId="{6F2AF933-E332-4D1A-B86E-9399C4674A5F}" type="presOf" srcId="{6CD7DDB3-152B-46D1-AAAB-C1F21BA27120}" destId="{49B64A59-78C3-442C-A620-B0E4FAE93889}" srcOrd="0" destOrd="2" presId="urn:microsoft.com/office/officeart/2005/8/layout/target3"/>
    <dgm:cxn modelId="{6B5B5735-EF30-4AA4-9242-C7AE8DE3BA41}" srcId="{E0CCD073-4ECE-4F78-A7F6-8A20700FD49A}" destId="{6CD7DDB3-152B-46D1-AAAB-C1F21BA27120}" srcOrd="2" destOrd="0" parTransId="{929BF493-280E-411D-A8F0-64CFB3173392}" sibTransId="{7358D395-8BBD-47FD-89E1-AA04186D9AE8}"/>
    <dgm:cxn modelId="{CA7E3161-2112-45F7-BD9B-910DC244A8B8}" srcId="{CF1D4FB5-5151-4D8E-A0B8-9108B58F8C99}" destId="{C36B1A91-1C98-4E53-A828-05A648256B65}" srcOrd="0" destOrd="0" parTransId="{7633D245-9325-4837-AFF5-48959C69D818}" sibTransId="{25D537A8-F24C-45A3-97D6-7F237C2DF946}"/>
    <dgm:cxn modelId="{59D0E444-45FA-41C8-9F9F-BB816607D318}" type="presOf" srcId="{5C6145DD-229A-4EF6-BEBE-4FA0999C7BEC}" destId="{EAD7F23E-D745-4919-BD49-FCFA58265ECC}" srcOrd="0" destOrd="2" presId="urn:microsoft.com/office/officeart/2005/8/layout/target3"/>
    <dgm:cxn modelId="{EF7F8A66-D59B-454E-B25F-7CCF0C6110A9}" type="presOf" srcId="{E0CCD073-4ECE-4F78-A7F6-8A20700FD49A}" destId="{8E971F82-F03B-4923-B9A0-17B046CFBAC6}" srcOrd="1" destOrd="0" presId="urn:microsoft.com/office/officeart/2005/8/layout/target3"/>
    <dgm:cxn modelId="{0FCC0447-31A4-4BB2-AC88-E030371E655F}" srcId="{E0CCD073-4ECE-4F78-A7F6-8A20700FD49A}" destId="{7F6A515E-FF5B-4D3C-883F-C02A9FA192C2}" srcOrd="1" destOrd="0" parTransId="{A4DCA380-75EE-4C17-ACB6-6D0757DF6363}" sibTransId="{FBFF5D72-469E-4246-BDB1-E9638987CA58}"/>
    <dgm:cxn modelId="{1822436C-B752-4813-A830-BA21820DFA50}" type="presOf" srcId="{E8D6D085-1EFB-44BB-A140-11BDD9D6476C}" destId="{0ED326E8-1343-499B-B9EC-A917E21E1BA5}" srcOrd="0" destOrd="1" presId="urn:microsoft.com/office/officeart/2005/8/layout/target3"/>
    <dgm:cxn modelId="{F867CA6C-068E-4764-94A8-87AA12A15D10}" type="presOf" srcId="{40036A9B-EE4E-4ECF-AD27-FE52664CACBB}" destId="{49B64A59-78C3-442C-A620-B0E4FAE93889}" srcOrd="0" destOrd="0" presId="urn:microsoft.com/office/officeart/2005/8/layout/target3"/>
    <dgm:cxn modelId="{5EC04072-7AFD-45E1-B306-8940E00F83F4}" type="presOf" srcId="{E0CCD073-4ECE-4F78-A7F6-8A20700FD49A}" destId="{3B7EBB34-B3E7-4E63-ADBD-4C806BBFDC95}" srcOrd="0" destOrd="0" presId="urn:microsoft.com/office/officeart/2005/8/layout/target3"/>
    <dgm:cxn modelId="{8D862574-2649-4B71-859D-AE136B30CAA4}" srcId="{895AFB5C-F34A-4EC1-A271-E2BF687A8934}" destId="{E0CCD073-4ECE-4F78-A7F6-8A20700FD49A}" srcOrd="2" destOrd="0" parTransId="{25AFCAA7-27DA-4E46-951A-E913E3F97174}" sibTransId="{23CDEDDB-EFDB-4B47-9DEC-3E4A599389EC}"/>
    <dgm:cxn modelId="{7770597A-4549-4470-9CFF-2C627821BE8E}" type="presOf" srcId="{CF1D4FB5-5151-4D8E-A0B8-9108B58F8C99}" destId="{4F19E687-1D13-4C99-AC38-5EA8A4AB8C4E}" srcOrd="1" destOrd="0" presId="urn:microsoft.com/office/officeart/2005/8/layout/target3"/>
    <dgm:cxn modelId="{1C6CD28A-7A63-45F2-B325-76E0CA407C93}" srcId="{895AFB5C-F34A-4EC1-A271-E2BF687A8934}" destId="{CF1D4FB5-5151-4D8E-A0B8-9108B58F8C99}" srcOrd="1" destOrd="0" parTransId="{AE49D728-2913-47C0-BC79-2C8A3A69E659}" sibTransId="{8990BB95-F60D-4416-B2D0-67C7739246F1}"/>
    <dgm:cxn modelId="{6803028D-7A15-44D9-8BE7-4219C7C2D862}" srcId="{CF1D4FB5-5151-4D8E-A0B8-9108B58F8C99}" destId="{DB51694B-BCF6-45BA-A67A-BFB894485A33}" srcOrd="1" destOrd="0" parTransId="{725A1A60-C29D-4A78-8C68-4F9698887F89}" sibTransId="{B23102AC-7B6A-4F94-AED3-2A5919AD0630}"/>
    <dgm:cxn modelId="{6C446594-4881-423B-BE76-171B6BAA43B9}" srcId="{E0CCD073-4ECE-4F78-A7F6-8A20700FD49A}" destId="{EDFFF520-9FDB-4048-A71F-7C5AE59B0666}" srcOrd="3" destOrd="0" parTransId="{1B52AF4A-992B-4538-85D5-64479B42D149}" sibTransId="{FF6B9D4D-ED18-4D2D-9C11-A57F4A6C8CFC}"/>
    <dgm:cxn modelId="{478D2BA4-82BA-40BE-AF2B-F06212440CD0}" type="presOf" srcId="{DB51694B-BCF6-45BA-A67A-BFB894485A33}" destId="{EAD7F23E-D745-4919-BD49-FCFA58265ECC}" srcOrd="0" destOrd="1" presId="urn:microsoft.com/office/officeart/2005/8/layout/target3"/>
    <dgm:cxn modelId="{838D12A5-6435-478E-A16B-C5E85B991420}" srcId="{6B524A41-3DA8-4C98-96A5-FE5A96979C8B}" destId="{3393FEA3-0FA7-4435-89E1-C2FADDCFD26B}" srcOrd="0" destOrd="0" parTransId="{54CE962F-0097-40F2-8E45-8218C897BFE4}" sibTransId="{BFDF96FC-7719-4AD7-A842-68F5990031F6}"/>
    <dgm:cxn modelId="{876EA3A8-D952-49A3-BD2E-BFE79B0BAD24}" type="presOf" srcId="{3393FEA3-0FA7-4435-89E1-C2FADDCFD26B}" destId="{0ED326E8-1343-499B-B9EC-A917E21E1BA5}" srcOrd="0" destOrd="0" presId="urn:microsoft.com/office/officeart/2005/8/layout/target3"/>
    <dgm:cxn modelId="{9839FECD-C933-44A1-B8CD-6F7A9D299329}" srcId="{6B524A41-3DA8-4C98-96A5-FE5A96979C8B}" destId="{E8D6D085-1EFB-44BB-A140-11BDD9D6476C}" srcOrd="1" destOrd="0" parTransId="{E2CF1A3F-BA40-4C4B-9F5A-D8E3707AA1F5}" sibTransId="{5F972AF8-D87C-4DA6-A320-69526AF2BE15}"/>
    <dgm:cxn modelId="{D1F0DCD8-BB41-4C10-91F9-12E40D43309C}" type="presOf" srcId="{CF1D4FB5-5151-4D8E-A0B8-9108B58F8C99}" destId="{7F0C2F1A-7CA2-46BA-B671-19D5E2997B7E}" srcOrd="0" destOrd="0" presId="urn:microsoft.com/office/officeart/2005/8/layout/target3"/>
    <dgm:cxn modelId="{4BC63EDA-A909-432F-891A-A0A737296F9C}" type="presOf" srcId="{6B524A41-3DA8-4C98-96A5-FE5A96979C8B}" destId="{170E2E44-9CA7-42E4-8FAB-CD2C0C8EAEFE}" srcOrd="0" destOrd="0" presId="urn:microsoft.com/office/officeart/2005/8/layout/target3"/>
    <dgm:cxn modelId="{518AA0E0-8AD2-4D85-B4A7-1C1C43D1D6F8}" type="presOf" srcId="{8925D146-A7D6-4C81-8EAD-940C871811A0}" destId="{0ED326E8-1343-499B-B9EC-A917E21E1BA5}" srcOrd="0" destOrd="2" presId="urn:microsoft.com/office/officeart/2005/8/layout/target3"/>
    <dgm:cxn modelId="{5D331BE3-1C4B-4864-81D3-DB701BFCBADE}" type="presOf" srcId="{C36B1A91-1C98-4E53-A828-05A648256B65}" destId="{EAD7F23E-D745-4919-BD49-FCFA58265ECC}" srcOrd="0" destOrd="0" presId="urn:microsoft.com/office/officeart/2005/8/layout/target3"/>
    <dgm:cxn modelId="{A61928E6-3436-4361-99CC-1EDCA3DE2019}" srcId="{6B524A41-3DA8-4C98-96A5-FE5A96979C8B}" destId="{8925D146-A7D6-4C81-8EAD-940C871811A0}" srcOrd="2" destOrd="0" parTransId="{711F6779-36E4-4841-BC95-83A38972D5BC}" sibTransId="{23E25183-A5BF-4D34-931D-EB4B0C56AC31}"/>
    <dgm:cxn modelId="{1F9FB1E6-716C-432D-A88A-7CE733CFE542}" srcId="{CF1D4FB5-5151-4D8E-A0B8-9108B58F8C99}" destId="{5C6145DD-229A-4EF6-BEBE-4FA0999C7BEC}" srcOrd="2" destOrd="0" parTransId="{9E51DE38-54F5-45AA-8013-388F01863653}" sibTransId="{AC71E71C-BF4C-4B99-92E6-09945B6412D3}"/>
    <dgm:cxn modelId="{E6699877-A4DF-4C0F-83E7-3904A51ACD89}" type="presParOf" srcId="{0E7F66DA-69DE-4A90-9C43-58B2A512FD26}" destId="{D387C11A-F3A2-4E6C-A048-4CA1C19B654E}" srcOrd="0" destOrd="0" presId="urn:microsoft.com/office/officeart/2005/8/layout/target3"/>
    <dgm:cxn modelId="{06435E5A-E31B-4D8F-B206-2AC2B1315489}" type="presParOf" srcId="{0E7F66DA-69DE-4A90-9C43-58B2A512FD26}" destId="{115D22D3-0D9B-4860-A017-45145B1703E3}" srcOrd="1" destOrd="0" presId="urn:microsoft.com/office/officeart/2005/8/layout/target3"/>
    <dgm:cxn modelId="{C9317B9F-BBC0-45C8-97E5-B386DBFBD398}" type="presParOf" srcId="{0E7F66DA-69DE-4A90-9C43-58B2A512FD26}" destId="{170E2E44-9CA7-42E4-8FAB-CD2C0C8EAEFE}" srcOrd="2" destOrd="0" presId="urn:microsoft.com/office/officeart/2005/8/layout/target3"/>
    <dgm:cxn modelId="{2BA049C8-2DB9-49AE-9A3A-06CC0231BA8D}" type="presParOf" srcId="{0E7F66DA-69DE-4A90-9C43-58B2A512FD26}" destId="{07E2A718-E682-4195-9FEA-0F2B26F396B9}" srcOrd="3" destOrd="0" presId="urn:microsoft.com/office/officeart/2005/8/layout/target3"/>
    <dgm:cxn modelId="{61A795D1-06E4-4695-B622-B48501D639A9}" type="presParOf" srcId="{0E7F66DA-69DE-4A90-9C43-58B2A512FD26}" destId="{14562A28-CFE2-4FEF-9CEB-3EB99444DFD7}" srcOrd="4" destOrd="0" presId="urn:microsoft.com/office/officeart/2005/8/layout/target3"/>
    <dgm:cxn modelId="{FB0838FD-F14C-4B76-BD76-6C8494634C27}" type="presParOf" srcId="{0E7F66DA-69DE-4A90-9C43-58B2A512FD26}" destId="{7F0C2F1A-7CA2-46BA-B671-19D5E2997B7E}" srcOrd="5" destOrd="0" presId="urn:microsoft.com/office/officeart/2005/8/layout/target3"/>
    <dgm:cxn modelId="{63D1A77F-5553-46D8-9C36-53F6A3E2C6C0}" type="presParOf" srcId="{0E7F66DA-69DE-4A90-9C43-58B2A512FD26}" destId="{C2C19438-311F-4255-96BC-1A3D66F3BBA8}" srcOrd="6" destOrd="0" presId="urn:microsoft.com/office/officeart/2005/8/layout/target3"/>
    <dgm:cxn modelId="{DC466F88-FD6C-4DDD-9BB9-A8FC624E7936}" type="presParOf" srcId="{0E7F66DA-69DE-4A90-9C43-58B2A512FD26}" destId="{A8382754-902E-4715-B6D9-E5AED6757398}" srcOrd="7" destOrd="0" presId="urn:microsoft.com/office/officeart/2005/8/layout/target3"/>
    <dgm:cxn modelId="{B497596F-1DF2-4F43-85F5-599220C97713}" type="presParOf" srcId="{0E7F66DA-69DE-4A90-9C43-58B2A512FD26}" destId="{3B7EBB34-B3E7-4E63-ADBD-4C806BBFDC95}" srcOrd="8" destOrd="0" presId="urn:microsoft.com/office/officeart/2005/8/layout/target3"/>
    <dgm:cxn modelId="{F5B2A397-EB19-45CA-BDBB-B0CE2DD112A4}" type="presParOf" srcId="{0E7F66DA-69DE-4A90-9C43-58B2A512FD26}" destId="{5A63E3C0-DF69-455D-81EB-383AC027B915}" srcOrd="9" destOrd="0" presId="urn:microsoft.com/office/officeart/2005/8/layout/target3"/>
    <dgm:cxn modelId="{C1E30897-B4A0-4011-B5CB-FF8F023264E7}" type="presParOf" srcId="{0E7F66DA-69DE-4A90-9C43-58B2A512FD26}" destId="{0ED326E8-1343-499B-B9EC-A917E21E1BA5}" srcOrd="10" destOrd="0" presId="urn:microsoft.com/office/officeart/2005/8/layout/target3"/>
    <dgm:cxn modelId="{64E3C47F-B464-46DC-8EB8-19502B90B298}" type="presParOf" srcId="{0E7F66DA-69DE-4A90-9C43-58B2A512FD26}" destId="{4F19E687-1D13-4C99-AC38-5EA8A4AB8C4E}" srcOrd="11" destOrd="0" presId="urn:microsoft.com/office/officeart/2005/8/layout/target3"/>
    <dgm:cxn modelId="{3D0933D4-3911-45C3-8E6C-B13BC8619DDD}" type="presParOf" srcId="{0E7F66DA-69DE-4A90-9C43-58B2A512FD26}" destId="{EAD7F23E-D745-4919-BD49-FCFA58265ECC}" srcOrd="12" destOrd="0" presId="urn:microsoft.com/office/officeart/2005/8/layout/target3"/>
    <dgm:cxn modelId="{202CC22A-97D9-470E-A354-516B47C2BE7E}" type="presParOf" srcId="{0E7F66DA-69DE-4A90-9C43-58B2A512FD26}" destId="{8E971F82-F03B-4923-B9A0-17B046CFBAC6}" srcOrd="13" destOrd="0" presId="urn:microsoft.com/office/officeart/2005/8/layout/target3"/>
    <dgm:cxn modelId="{258B6113-DFF1-4996-A10A-1FF9988A38DA}" type="presParOf" srcId="{0E7F66DA-69DE-4A90-9C43-58B2A512FD26}" destId="{49B64A59-78C3-442C-A620-B0E4FAE93889}"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B4206-EFF1-4E53-8669-AD35849F6462}">
      <dsp:nvSpPr>
        <dsp:cNvPr id="0" name=""/>
        <dsp:cNvSpPr/>
      </dsp:nvSpPr>
      <dsp:spPr>
        <a:xfrm>
          <a:off x="292092" y="762"/>
          <a:ext cx="1698259" cy="101895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Lighten the regulatory/reporting burden</a:t>
          </a:r>
        </a:p>
      </dsp:txBody>
      <dsp:txXfrm>
        <a:off x="292092" y="762"/>
        <a:ext cx="1698259" cy="1018955"/>
      </dsp:txXfrm>
    </dsp:sp>
    <dsp:sp modelId="{79BBE426-F927-44C0-ABC4-F0DC9CC539F4}">
      <dsp:nvSpPr>
        <dsp:cNvPr id="0" name=""/>
        <dsp:cNvSpPr/>
      </dsp:nvSpPr>
      <dsp:spPr>
        <a:xfrm>
          <a:off x="2160177" y="762"/>
          <a:ext cx="1698259" cy="101895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Consolidate or separate live from run-off business</a:t>
          </a:r>
        </a:p>
      </dsp:txBody>
      <dsp:txXfrm>
        <a:off x="2160177" y="762"/>
        <a:ext cx="1698259" cy="1018955"/>
      </dsp:txXfrm>
    </dsp:sp>
    <dsp:sp modelId="{A35ED1DE-0417-47E5-8773-29C9CF37D52C}">
      <dsp:nvSpPr>
        <dsp:cNvPr id="0" name=""/>
        <dsp:cNvSpPr/>
      </dsp:nvSpPr>
      <dsp:spPr>
        <a:xfrm>
          <a:off x="4028262" y="762"/>
          <a:ext cx="1698259" cy="101895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Achieve operational, management, and administrative efficiencies</a:t>
          </a:r>
        </a:p>
      </dsp:txBody>
      <dsp:txXfrm>
        <a:off x="4028262" y="762"/>
        <a:ext cx="1698259" cy="1018955"/>
      </dsp:txXfrm>
    </dsp:sp>
    <dsp:sp modelId="{B05DD10E-31F4-44F0-A9FC-F83B76FA8FE3}">
      <dsp:nvSpPr>
        <dsp:cNvPr id="0" name=""/>
        <dsp:cNvSpPr/>
      </dsp:nvSpPr>
      <dsp:spPr>
        <a:xfrm>
          <a:off x="5896348" y="762"/>
          <a:ext cx="1698259" cy="101895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Corporate simplification</a:t>
          </a:r>
        </a:p>
      </dsp:txBody>
      <dsp:txXfrm>
        <a:off x="5896348" y="762"/>
        <a:ext cx="1698259" cy="1018955"/>
      </dsp:txXfrm>
    </dsp:sp>
    <dsp:sp modelId="{FF0F428D-15FA-4408-B71C-9CAB6F19E203}">
      <dsp:nvSpPr>
        <dsp:cNvPr id="0" name=""/>
        <dsp:cNvSpPr/>
      </dsp:nvSpPr>
      <dsp:spPr>
        <a:xfrm>
          <a:off x="292092" y="1189544"/>
          <a:ext cx="1698259" cy="101895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Optimize capital utilization</a:t>
          </a:r>
        </a:p>
      </dsp:txBody>
      <dsp:txXfrm>
        <a:off x="292092" y="1189544"/>
        <a:ext cx="1698259" cy="1018955"/>
      </dsp:txXfrm>
    </dsp:sp>
    <dsp:sp modelId="{B4DDD8A2-7B98-415C-8EFD-09334719077E}">
      <dsp:nvSpPr>
        <dsp:cNvPr id="0" name=""/>
        <dsp:cNvSpPr/>
      </dsp:nvSpPr>
      <dsp:spPr>
        <a:xfrm>
          <a:off x="2160177" y="1189544"/>
          <a:ext cx="1698259" cy="101895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Exit from or dispose of non-profitable business</a:t>
          </a:r>
        </a:p>
      </dsp:txBody>
      <dsp:txXfrm>
        <a:off x="2160177" y="1189544"/>
        <a:ext cx="1698259" cy="1018955"/>
      </dsp:txXfrm>
    </dsp:sp>
    <dsp:sp modelId="{0743085B-72DE-4190-983F-9BF86949CAAC}">
      <dsp:nvSpPr>
        <dsp:cNvPr id="0" name=""/>
        <dsp:cNvSpPr/>
      </dsp:nvSpPr>
      <dsp:spPr>
        <a:xfrm>
          <a:off x="4028262" y="1189544"/>
          <a:ext cx="1698259" cy="101895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Reduce risk and complexity within the company</a:t>
          </a:r>
        </a:p>
      </dsp:txBody>
      <dsp:txXfrm>
        <a:off x="4028262" y="1189544"/>
        <a:ext cx="1698259" cy="1018955"/>
      </dsp:txXfrm>
    </dsp:sp>
    <dsp:sp modelId="{080DEE81-B6DF-48D3-86E8-E83E502D253A}">
      <dsp:nvSpPr>
        <dsp:cNvPr id="0" name=""/>
        <dsp:cNvSpPr/>
      </dsp:nvSpPr>
      <dsp:spPr>
        <a:xfrm>
          <a:off x="5896348" y="1189544"/>
          <a:ext cx="1698259" cy="101895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Provide legal, operational and economic finality</a:t>
          </a:r>
        </a:p>
      </dsp:txBody>
      <dsp:txXfrm>
        <a:off x="5896348" y="1189544"/>
        <a:ext cx="1698259" cy="1018955"/>
      </dsp:txXfrm>
    </dsp:sp>
    <dsp:sp modelId="{8DF7534D-F5DF-4B57-81B1-1B00B55F6DE7}">
      <dsp:nvSpPr>
        <dsp:cNvPr id="0" name=""/>
        <dsp:cNvSpPr/>
      </dsp:nvSpPr>
      <dsp:spPr>
        <a:xfrm>
          <a:off x="3094220" y="2284000"/>
          <a:ext cx="1698259" cy="101895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Reduce or eliminate counter-party risk</a:t>
          </a:r>
        </a:p>
      </dsp:txBody>
      <dsp:txXfrm>
        <a:off x="3094220" y="2284000"/>
        <a:ext cx="1698259" cy="1018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7C11A-F3A2-4E6C-A048-4CA1C19B654E}">
      <dsp:nvSpPr>
        <dsp:cNvPr id="0" name=""/>
        <dsp:cNvSpPr/>
      </dsp:nvSpPr>
      <dsp:spPr>
        <a:xfrm>
          <a:off x="0" y="0"/>
          <a:ext cx="3254831" cy="325483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E2E44-9CA7-42E4-8FAB-CD2C0C8EAEFE}">
      <dsp:nvSpPr>
        <dsp:cNvPr id="0" name=""/>
        <dsp:cNvSpPr/>
      </dsp:nvSpPr>
      <dsp:spPr>
        <a:xfrm>
          <a:off x="1627415" y="0"/>
          <a:ext cx="6259284" cy="32548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dirty="0">
              <a:solidFill>
                <a:srgbClr val="0070C0"/>
              </a:solidFill>
              <a:latin typeface="Georgia" panose="02040502050405020303" pitchFamily="18" charset="0"/>
            </a:rPr>
            <a:t>Combine similar business from one or more subsidiaries, putting all into a single company</a:t>
          </a:r>
          <a:endParaRPr lang="en-US" sz="1600" kern="1200" dirty="0">
            <a:latin typeface="Georgia" panose="02040502050405020303" pitchFamily="18" charset="0"/>
          </a:endParaRPr>
        </a:p>
      </dsp:txBody>
      <dsp:txXfrm>
        <a:off x="1627415" y="0"/>
        <a:ext cx="3129642" cy="976451"/>
      </dsp:txXfrm>
    </dsp:sp>
    <dsp:sp modelId="{14562A28-CFE2-4FEF-9CEB-3EB99444DFD7}">
      <dsp:nvSpPr>
        <dsp:cNvPr id="0" name=""/>
        <dsp:cNvSpPr/>
      </dsp:nvSpPr>
      <dsp:spPr>
        <a:xfrm>
          <a:off x="569596" y="976451"/>
          <a:ext cx="2115638" cy="211563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C2F1A-7CA2-46BA-B671-19D5E2997B7E}">
      <dsp:nvSpPr>
        <dsp:cNvPr id="0" name=""/>
        <dsp:cNvSpPr/>
      </dsp:nvSpPr>
      <dsp:spPr>
        <a:xfrm>
          <a:off x="1627415" y="976451"/>
          <a:ext cx="6259284" cy="211563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dirty="0">
              <a:solidFill>
                <a:srgbClr val="0070C0"/>
              </a:solidFill>
              <a:latin typeface="Georgia" panose="02040502050405020303" pitchFamily="18" charset="0"/>
            </a:rPr>
            <a:t>Transfer business between third parties</a:t>
          </a:r>
        </a:p>
      </dsp:txBody>
      <dsp:txXfrm>
        <a:off x="1627415" y="976451"/>
        <a:ext cx="3129642" cy="976448"/>
      </dsp:txXfrm>
    </dsp:sp>
    <dsp:sp modelId="{A8382754-902E-4715-B6D9-E5AED6757398}">
      <dsp:nvSpPr>
        <dsp:cNvPr id="0" name=""/>
        <dsp:cNvSpPr/>
      </dsp:nvSpPr>
      <dsp:spPr>
        <a:xfrm>
          <a:off x="1139191" y="1952899"/>
          <a:ext cx="976448" cy="97644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EBB34-B3E7-4E63-ADBD-4C806BBFDC95}">
      <dsp:nvSpPr>
        <dsp:cNvPr id="0" name=""/>
        <dsp:cNvSpPr/>
      </dsp:nvSpPr>
      <dsp:spPr>
        <a:xfrm>
          <a:off x="1627415" y="1952899"/>
          <a:ext cx="6259284" cy="97644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dirty="0">
              <a:solidFill>
                <a:srgbClr val="0070C0"/>
              </a:solidFill>
              <a:latin typeface="Georgia" panose="02040502050405020303" pitchFamily="18" charset="0"/>
            </a:rPr>
            <a:t>Separate out different books of business, putting them into separate companies</a:t>
          </a:r>
        </a:p>
      </dsp:txBody>
      <dsp:txXfrm>
        <a:off x="1627415" y="1952899"/>
        <a:ext cx="3129642" cy="976448"/>
      </dsp:txXfrm>
    </dsp:sp>
    <dsp:sp modelId="{0ED326E8-1343-499B-B9EC-A917E21E1BA5}">
      <dsp:nvSpPr>
        <dsp:cNvPr id="0" name=""/>
        <dsp:cNvSpPr/>
      </dsp:nvSpPr>
      <dsp:spPr>
        <a:xfrm>
          <a:off x="4757057" y="0"/>
          <a:ext cx="3129642" cy="97645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66725">
            <a:lnSpc>
              <a:spcPct val="90000"/>
            </a:lnSpc>
            <a:spcBef>
              <a:spcPct val="0"/>
            </a:spcBef>
            <a:spcAft>
              <a:spcPts val="300"/>
            </a:spcAft>
            <a:buChar char="•"/>
          </a:pPr>
          <a:r>
            <a:rPr lang="en-US" sz="1050" kern="1200" dirty="0"/>
            <a:t>Allows a corporate group to reduce the number of its regulated companies.</a:t>
          </a:r>
        </a:p>
        <a:p>
          <a:pPr marL="57150" lvl="1" indent="-57150" algn="l" defTabSz="466725">
            <a:lnSpc>
              <a:spcPct val="90000"/>
            </a:lnSpc>
            <a:spcBef>
              <a:spcPct val="0"/>
            </a:spcBef>
            <a:spcAft>
              <a:spcPts val="300"/>
            </a:spcAft>
            <a:buChar char="•"/>
          </a:pPr>
          <a:r>
            <a:rPr lang="en-US" sz="1050" kern="1200" dirty="0"/>
            <a:t>Release excess capital for use elsewhere.</a:t>
          </a:r>
        </a:p>
        <a:p>
          <a:pPr marL="57150" lvl="1" indent="-57150" algn="l" defTabSz="466725">
            <a:lnSpc>
              <a:spcPct val="90000"/>
            </a:lnSpc>
            <a:spcBef>
              <a:spcPct val="0"/>
            </a:spcBef>
            <a:spcAft>
              <a:spcPts val="300"/>
            </a:spcAft>
            <a:buChar char="•"/>
          </a:pPr>
          <a:r>
            <a:rPr lang="en-US" sz="1050" kern="1200" dirty="0"/>
            <a:t>Save ongoing management, regulatory and administrative costs.</a:t>
          </a:r>
        </a:p>
      </dsp:txBody>
      <dsp:txXfrm>
        <a:off x="4757057" y="0"/>
        <a:ext cx="3129642" cy="976451"/>
      </dsp:txXfrm>
    </dsp:sp>
    <dsp:sp modelId="{EAD7F23E-D745-4919-BD49-FCFA58265ECC}">
      <dsp:nvSpPr>
        <dsp:cNvPr id="0" name=""/>
        <dsp:cNvSpPr/>
      </dsp:nvSpPr>
      <dsp:spPr>
        <a:xfrm>
          <a:off x="4757057" y="976451"/>
          <a:ext cx="3129642" cy="9764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66725">
            <a:lnSpc>
              <a:spcPct val="90000"/>
            </a:lnSpc>
            <a:spcBef>
              <a:spcPct val="0"/>
            </a:spcBef>
            <a:spcAft>
              <a:spcPts val="300"/>
            </a:spcAft>
            <a:buChar char="•"/>
          </a:pPr>
          <a:r>
            <a:rPr lang="en-US" sz="1050" kern="1200" dirty="0"/>
            <a:t>To obtain business.</a:t>
          </a:r>
        </a:p>
        <a:p>
          <a:pPr marL="57150" lvl="1" indent="-57150" algn="l" defTabSz="466725">
            <a:lnSpc>
              <a:spcPct val="90000"/>
            </a:lnSpc>
            <a:spcBef>
              <a:spcPct val="0"/>
            </a:spcBef>
            <a:spcAft>
              <a:spcPts val="300"/>
            </a:spcAft>
            <a:buChar char="•"/>
          </a:pPr>
          <a:r>
            <a:rPr lang="en-US" sz="1050" kern="1200" dirty="0"/>
            <a:t>To exit business.</a:t>
          </a:r>
        </a:p>
        <a:p>
          <a:pPr marL="57150" lvl="1" indent="-57150" algn="l" defTabSz="466725">
            <a:lnSpc>
              <a:spcPct val="90000"/>
            </a:lnSpc>
            <a:spcBef>
              <a:spcPct val="0"/>
            </a:spcBef>
            <a:spcAft>
              <a:spcPts val="300"/>
            </a:spcAft>
            <a:buChar char="•"/>
          </a:pPr>
          <a:r>
            <a:rPr lang="en-US" sz="1050" kern="1200" dirty="0"/>
            <a:t>More flexible than a sale  as it only involves the run-off liabilities apart from the  whole company.</a:t>
          </a:r>
        </a:p>
      </dsp:txBody>
      <dsp:txXfrm>
        <a:off x="4757057" y="976451"/>
        <a:ext cx="3129642" cy="976448"/>
      </dsp:txXfrm>
    </dsp:sp>
    <dsp:sp modelId="{49B64A59-78C3-442C-A620-B0E4FAE93889}">
      <dsp:nvSpPr>
        <dsp:cNvPr id="0" name=""/>
        <dsp:cNvSpPr/>
      </dsp:nvSpPr>
      <dsp:spPr>
        <a:xfrm>
          <a:off x="4757057" y="1952899"/>
          <a:ext cx="3129642" cy="9764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466725">
            <a:lnSpc>
              <a:spcPct val="90000"/>
            </a:lnSpc>
            <a:spcBef>
              <a:spcPct val="0"/>
            </a:spcBef>
            <a:spcAft>
              <a:spcPts val="300"/>
            </a:spcAft>
            <a:buChar char="•"/>
          </a:pPr>
          <a:r>
            <a:rPr lang="en-US" sz="1050" kern="1200" dirty="0"/>
            <a:t>Separate old liabilities from new business.</a:t>
          </a:r>
        </a:p>
        <a:p>
          <a:pPr marL="57150" lvl="1" indent="-57150" algn="l" defTabSz="466725">
            <a:lnSpc>
              <a:spcPct val="90000"/>
            </a:lnSpc>
            <a:spcBef>
              <a:spcPct val="0"/>
            </a:spcBef>
            <a:spcAft>
              <a:spcPts val="300"/>
            </a:spcAft>
            <a:buChar char="•"/>
          </a:pPr>
          <a:r>
            <a:rPr lang="en-US" sz="1050" kern="1200" dirty="0"/>
            <a:t>More efficient capital deployment.</a:t>
          </a:r>
        </a:p>
        <a:p>
          <a:pPr marL="57150" lvl="1" indent="-57150" algn="l" defTabSz="466725">
            <a:lnSpc>
              <a:spcPct val="90000"/>
            </a:lnSpc>
            <a:spcBef>
              <a:spcPct val="0"/>
            </a:spcBef>
            <a:spcAft>
              <a:spcPts val="300"/>
            </a:spcAft>
            <a:buChar char="•"/>
          </a:pPr>
          <a:r>
            <a:rPr lang="en-US" sz="1050" kern="1200" dirty="0"/>
            <a:t>Separate out liabilities that can be held to expiry or can be commuted.</a:t>
          </a:r>
        </a:p>
        <a:p>
          <a:pPr marL="57150" lvl="1" indent="-57150" algn="l" defTabSz="466725">
            <a:lnSpc>
              <a:spcPct val="90000"/>
            </a:lnSpc>
            <a:spcBef>
              <a:spcPct val="0"/>
            </a:spcBef>
            <a:spcAft>
              <a:spcPts val="300"/>
            </a:spcAft>
            <a:buChar char="•"/>
          </a:pPr>
          <a:r>
            <a:rPr lang="en-US" sz="1050" kern="1200" dirty="0"/>
            <a:t>Separate out books of business to be sold from those to be retained.</a:t>
          </a:r>
        </a:p>
      </dsp:txBody>
      <dsp:txXfrm>
        <a:off x="4757057" y="1952899"/>
        <a:ext cx="3129642" cy="9764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E9506-40A5-4C23-A698-A352162B00E1}" type="datetimeFigureOut">
              <a:rPr lang="en-US" smtClean="0"/>
              <a:t>10/3/2019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D367F-522F-41E4-9B20-26EDDFECC3E9}" type="slidenum">
              <a:rPr lang="en-US" smtClean="0"/>
              <a:t>‹#›</a:t>
            </a:fld>
            <a:endParaRPr lang="en-US"/>
          </a:p>
        </p:txBody>
      </p:sp>
    </p:spTree>
    <p:extLst>
      <p:ext uri="{BB962C8B-B14F-4D97-AF65-F5344CB8AC3E}">
        <p14:creationId xmlns:p14="http://schemas.microsoft.com/office/powerpoint/2010/main" val="26417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True highlight of biz reasons for a company </a:t>
            </a:r>
            <a:r>
              <a:rPr lang="mr-IN" altLang="en-US"/>
              <a:t>–</a:t>
            </a:r>
            <a:r>
              <a:rPr lang="en-US" altLang="en-US"/>
              <a:t> if doing pretty well on time emphasize the following:</a:t>
            </a:r>
          </a:p>
          <a:p>
            <a:pPr eaLnBrk="1" hangingPunct="1"/>
            <a:r>
              <a:rPr lang="en-US" altLang="en-US"/>
              <a:t>Not for troubled companies</a:t>
            </a:r>
          </a:p>
          <a:p>
            <a:pPr eaLnBrk="1" hangingPunct="1"/>
            <a:endParaRPr lang="en-US" altLang="en-US"/>
          </a:p>
          <a:p>
            <a:pPr eaLnBrk="1" hangingPunct="1"/>
            <a:r>
              <a:rPr lang="en-US" altLang="en-US"/>
              <a:t>  </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anose="020B0603020202020204" pitchFamily="34" charset="0"/>
                <a:ea typeface="MS PGothic" panose="020B0600070205080204" pitchFamily="34" charset="-128"/>
              </a:defRPr>
            </a:lvl1pPr>
            <a:lvl2pPr marL="742950" indent="-285750" eaLnBrk="0" hangingPunct="0">
              <a:defRPr sz="2400">
                <a:solidFill>
                  <a:schemeClr val="tx1"/>
                </a:solidFill>
                <a:latin typeface="Trebuchet MS" panose="020B0603020202020204" pitchFamily="34" charset="0"/>
                <a:ea typeface="MS PGothic" panose="020B0600070205080204" pitchFamily="34" charset="-128"/>
              </a:defRPr>
            </a:lvl2pPr>
            <a:lvl3pPr marL="1143000" indent="-228600" eaLnBrk="0" hangingPunct="0">
              <a:defRPr sz="2400">
                <a:solidFill>
                  <a:schemeClr val="tx1"/>
                </a:solidFill>
                <a:latin typeface="Trebuchet MS" panose="020B0603020202020204" pitchFamily="34" charset="0"/>
                <a:ea typeface="MS PGothic" panose="020B0600070205080204" pitchFamily="34" charset="-128"/>
              </a:defRPr>
            </a:lvl3pPr>
            <a:lvl4pPr marL="1600200" indent="-228600" eaLnBrk="0" hangingPunct="0">
              <a:defRPr sz="2400">
                <a:solidFill>
                  <a:schemeClr val="tx1"/>
                </a:solidFill>
                <a:latin typeface="Trebuchet MS" panose="020B0603020202020204" pitchFamily="34" charset="0"/>
                <a:ea typeface="MS PGothic" panose="020B0600070205080204" pitchFamily="34" charset="-128"/>
              </a:defRPr>
            </a:lvl4pPr>
            <a:lvl5pPr marL="2057400" indent="-228600" eaLnBrk="0" hangingPunct="0">
              <a:defRPr sz="2400">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rebuchet MS" panose="020B0603020202020204" pitchFamily="34" charset="0"/>
                <a:ea typeface="MS PGothic" panose="020B0600070205080204" pitchFamily="34" charset="-128"/>
              </a:defRPr>
            </a:lvl9pPr>
          </a:lstStyle>
          <a:p>
            <a:pPr eaLnBrk="1" hangingPunct="1"/>
            <a:fld id="{BB7DE9D5-2459-4008-8826-45C31736C392}" type="slidenum">
              <a:rPr lang="en-US" altLang="en-US" sz="1200"/>
              <a:pPr eaLnBrk="1" hangingPunct="1"/>
              <a:t>4</a:t>
            </a:fld>
            <a:endParaRPr lang="en-US" altLang="en-US" sz="1200"/>
          </a:p>
        </p:txBody>
      </p:sp>
    </p:spTree>
    <p:extLst>
      <p:ext uri="{BB962C8B-B14F-4D97-AF65-F5344CB8AC3E}">
        <p14:creationId xmlns:p14="http://schemas.microsoft.com/office/powerpoint/2010/main" val="2355986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22</a:t>
            </a:fld>
            <a:endParaRPr lang="en-US"/>
          </a:p>
        </p:txBody>
      </p:sp>
    </p:spTree>
    <p:extLst>
      <p:ext uri="{BB962C8B-B14F-4D97-AF65-F5344CB8AC3E}">
        <p14:creationId xmlns:p14="http://schemas.microsoft.com/office/powerpoint/2010/main" val="121806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23</a:t>
            </a:fld>
            <a:endParaRPr lang="en-US"/>
          </a:p>
        </p:txBody>
      </p:sp>
    </p:spTree>
    <p:extLst>
      <p:ext uri="{BB962C8B-B14F-4D97-AF65-F5344CB8AC3E}">
        <p14:creationId xmlns:p14="http://schemas.microsoft.com/office/powerpoint/2010/main" val="83369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24</a:t>
            </a:fld>
            <a:endParaRPr lang="en-US"/>
          </a:p>
        </p:txBody>
      </p:sp>
    </p:spTree>
    <p:extLst>
      <p:ext uri="{BB962C8B-B14F-4D97-AF65-F5344CB8AC3E}">
        <p14:creationId xmlns:p14="http://schemas.microsoft.com/office/powerpoint/2010/main" val="1739018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25</a:t>
            </a:fld>
            <a:endParaRPr lang="en-US"/>
          </a:p>
        </p:txBody>
      </p:sp>
    </p:spTree>
    <p:extLst>
      <p:ext uri="{BB962C8B-B14F-4D97-AF65-F5344CB8AC3E}">
        <p14:creationId xmlns:p14="http://schemas.microsoft.com/office/powerpoint/2010/main" val="600302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26</a:t>
            </a:fld>
            <a:endParaRPr lang="en-US"/>
          </a:p>
        </p:txBody>
      </p:sp>
    </p:spTree>
    <p:extLst>
      <p:ext uri="{BB962C8B-B14F-4D97-AF65-F5344CB8AC3E}">
        <p14:creationId xmlns:p14="http://schemas.microsoft.com/office/powerpoint/2010/main" val="78126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27</a:t>
            </a:fld>
            <a:endParaRPr lang="en-US"/>
          </a:p>
        </p:txBody>
      </p:sp>
    </p:spTree>
    <p:extLst>
      <p:ext uri="{BB962C8B-B14F-4D97-AF65-F5344CB8AC3E}">
        <p14:creationId xmlns:p14="http://schemas.microsoft.com/office/powerpoint/2010/main" val="274290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28</a:t>
            </a:fld>
            <a:endParaRPr lang="en-US"/>
          </a:p>
        </p:txBody>
      </p:sp>
    </p:spTree>
    <p:extLst>
      <p:ext uri="{BB962C8B-B14F-4D97-AF65-F5344CB8AC3E}">
        <p14:creationId xmlns:p14="http://schemas.microsoft.com/office/powerpoint/2010/main" val="859999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30</a:t>
            </a:fld>
            <a:endParaRPr lang="en-US"/>
          </a:p>
        </p:txBody>
      </p:sp>
    </p:spTree>
    <p:extLst>
      <p:ext uri="{BB962C8B-B14F-4D97-AF65-F5344CB8AC3E}">
        <p14:creationId xmlns:p14="http://schemas.microsoft.com/office/powerpoint/2010/main" val="4968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Division legislation is the same as Insurance Business Transfer legislation.
https://www.polleverywhere.com/multiple_choice_polls/wZ8jORe496FlqdECFU9pa</a:t>
            </a:r>
          </a:p>
        </p:txBody>
      </p:sp>
      <p:sp>
        <p:nvSpPr>
          <p:cNvPr id="4" name="Slide Number Placeholder 3"/>
          <p:cNvSpPr>
            <a:spLocks noGrp="1"/>
          </p:cNvSpPr>
          <p:nvPr>
            <p:ph type="sldNum" sz="quarter" idx="5"/>
          </p:nvPr>
        </p:nvSpPr>
        <p:spPr/>
        <p:txBody>
          <a:bodyPr/>
          <a:lstStyle/>
          <a:p>
            <a:fld id="{EF9D367F-522F-41E4-9B20-26EDDFECC3E9}" type="slidenum">
              <a:rPr lang="en-US" smtClean="0"/>
              <a:t>5</a:t>
            </a:fld>
            <a:endParaRPr lang="en-US"/>
          </a:p>
        </p:txBody>
      </p:sp>
      <p:sp>
        <p:nvSpPr>
          <p:cNvPr id="5" name="TextBox 4">
            <a:extLst>
              <a:ext uri="{FF2B5EF4-FFF2-40B4-BE49-F238E27FC236}">
                <a16:creationId xmlns:a16="http://schemas.microsoft.com/office/drawing/2014/main" id="{3626AD99-13E0-4401-B120-2B89B107C430}"/>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1511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The IBT can be used to
https://www.polleverywhere.com/multiple_choice_polls/5NWGssxuvgHTt4zYkm7TQ</a:t>
            </a:r>
          </a:p>
        </p:txBody>
      </p:sp>
      <p:sp>
        <p:nvSpPr>
          <p:cNvPr id="4" name="Slide Number Placeholder 3"/>
          <p:cNvSpPr>
            <a:spLocks noGrp="1"/>
          </p:cNvSpPr>
          <p:nvPr>
            <p:ph type="sldNum" sz="quarter" idx="5"/>
          </p:nvPr>
        </p:nvSpPr>
        <p:spPr/>
        <p:txBody>
          <a:bodyPr/>
          <a:lstStyle/>
          <a:p>
            <a:fld id="{EF9D367F-522F-41E4-9B20-26EDDFECC3E9}" type="slidenum">
              <a:rPr lang="en-US" smtClean="0"/>
              <a:t>9</a:t>
            </a:fld>
            <a:endParaRPr lang="en-US"/>
          </a:p>
        </p:txBody>
      </p:sp>
      <p:sp>
        <p:nvSpPr>
          <p:cNvPr id="5" name="TextBox 4">
            <a:extLst>
              <a:ext uri="{FF2B5EF4-FFF2-40B4-BE49-F238E27FC236}">
                <a16:creationId xmlns:a16="http://schemas.microsoft.com/office/drawing/2014/main" id="{EE33218C-48DD-41E1-A5D7-6260BF47579D}"/>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1755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51f115b7ce_0_0:notes"/>
          <p:cNvSpPr>
            <a:spLocks noGrp="1" noRot="1" noChangeAspect="1"/>
          </p:cNvSpPr>
          <p:nvPr>
            <p:ph type="sldImg" idx="2"/>
          </p:nvPr>
        </p:nvSpPr>
        <p:spPr>
          <a:xfrm>
            <a:off x="384175" y="1263650"/>
            <a:ext cx="6065838" cy="3411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0" name="Google Shape;1970;g51f115b7ce_0_0:notes"/>
          <p:cNvSpPr txBox="1">
            <a:spLocks noGrp="1"/>
          </p:cNvSpPr>
          <p:nvPr>
            <p:ph type="body" idx="1"/>
          </p:nvPr>
        </p:nvSpPr>
        <p:spPr>
          <a:xfrm>
            <a:off x="683403" y="4864582"/>
            <a:ext cx="5467218" cy="3980250"/>
          </a:xfrm>
          <a:prstGeom prst="rect">
            <a:avLst/>
          </a:prstGeom>
          <a:noFill/>
          <a:ln>
            <a:noFill/>
          </a:ln>
        </p:spPr>
        <p:txBody>
          <a:bodyPr spcFirstLastPara="1" wrap="square" lIns="91425" tIns="45700" rIns="91425" bIns="45700" anchor="t" anchorCtr="0">
            <a:noAutofit/>
          </a:bodyPr>
          <a:lstStyle/>
          <a:p>
            <a:pPr marL="171450" lvl="0" indent="-6350" algn="l" rtl="0">
              <a:spcBef>
                <a:spcPts val="0"/>
              </a:spcBef>
              <a:spcAft>
                <a:spcPts val="0"/>
              </a:spcAft>
              <a:buClr>
                <a:schemeClr val="dk1"/>
              </a:buClr>
              <a:buSzPts val="2600"/>
              <a:buFont typeface="Arial"/>
              <a:buNone/>
            </a:pPr>
            <a:endParaRPr sz="2600"/>
          </a:p>
        </p:txBody>
      </p:sp>
      <p:sp>
        <p:nvSpPr>
          <p:cNvPr id="1971" name="Google Shape;1971;g51f115b7ce_0_0:notes"/>
          <p:cNvSpPr txBox="1">
            <a:spLocks noGrp="1"/>
          </p:cNvSpPr>
          <p:nvPr>
            <p:ph type="sldNum" idx="12"/>
          </p:nvPr>
        </p:nvSpPr>
        <p:spPr>
          <a:xfrm>
            <a:off x="3871032" y="9601058"/>
            <a:ext cx="2961347" cy="50721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247438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17</a:t>
            </a:fld>
            <a:endParaRPr lang="en-US"/>
          </a:p>
        </p:txBody>
      </p:sp>
    </p:spTree>
    <p:extLst>
      <p:ext uri="{BB962C8B-B14F-4D97-AF65-F5344CB8AC3E}">
        <p14:creationId xmlns:p14="http://schemas.microsoft.com/office/powerpoint/2010/main" val="716869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18</a:t>
            </a:fld>
            <a:endParaRPr lang="en-US"/>
          </a:p>
        </p:txBody>
      </p:sp>
    </p:spTree>
    <p:extLst>
      <p:ext uri="{BB962C8B-B14F-4D97-AF65-F5344CB8AC3E}">
        <p14:creationId xmlns:p14="http://schemas.microsoft.com/office/powerpoint/2010/main" val="3516964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19</a:t>
            </a:fld>
            <a:endParaRPr lang="en-US"/>
          </a:p>
        </p:txBody>
      </p:sp>
    </p:spTree>
    <p:extLst>
      <p:ext uri="{BB962C8B-B14F-4D97-AF65-F5344CB8AC3E}">
        <p14:creationId xmlns:p14="http://schemas.microsoft.com/office/powerpoint/2010/main" val="84828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20</a:t>
            </a:fld>
            <a:endParaRPr lang="en-US"/>
          </a:p>
        </p:txBody>
      </p:sp>
    </p:spTree>
    <p:extLst>
      <p:ext uri="{BB962C8B-B14F-4D97-AF65-F5344CB8AC3E}">
        <p14:creationId xmlns:p14="http://schemas.microsoft.com/office/powerpoint/2010/main" val="269834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899BF4-3D2B-49DE-89F8-20AB2B99A739}" type="slidenum">
              <a:rPr lang="en-US" smtClean="0"/>
              <a:t>21</a:t>
            </a:fld>
            <a:endParaRPr lang="en-US"/>
          </a:p>
        </p:txBody>
      </p:sp>
    </p:spTree>
    <p:extLst>
      <p:ext uri="{BB962C8B-B14F-4D97-AF65-F5344CB8AC3E}">
        <p14:creationId xmlns:p14="http://schemas.microsoft.com/office/powerpoint/2010/main" val="2175289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28156"/>
            <a:ext cx="8077200" cy="1102519"/>
          </a:xfrm>
          <a:effectLst>
            <a:outerShdw blurRad="50800" dist="38100" dir="2700000" algn="tl" rotWithShape="0">
              <a:prstClr val="black">
                <a:alpha val="40000"/>
              </a:prstClr>
            </a:outerShdw>
          </a:effectLst>
        </p:spPr>
        <p:txBody>
          <a:bodyPr/>
          <a:lstStyle>
            <a:lvl1pPr algn="ctr">
              <a:defRPr b="1">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1371600" y="3243908"/>
            <a:ext cx="6400800" cy="1314450"/>
          </a:xfrm>
          <a:effectLst>
            <a:outerShdw blurRad="50800" dist="38100" dir="2700000" algn="tl" rotWithShape="0">
              <a:prstClr val="black">
                <a:alpha val="40000"/>
              </a:prstClr>
            </a:outerShdw>
          </a:effectLst>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46793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331297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45655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332185" y="324000"/>
            <a:ext cx="8479631" cy="736847"/>
          </a:xfrm>
          <a:prstGeom prst="rect">
            <a:avLst/>
          </a:prstGeom>
          <a:noFill/>
          <a:ln>
            <a:noFill/>
          </a:ln>
        </p:spPr>
        <p:txBody>
          <a:bodyPr spcFirstLastPara="1" wrap="square" lIns="0" tIns="0" rIns="0" bIns="0" anchor="t" anchorCtr="0"/>
          <a:lstStyle>
            <a:lvl1pPr lvl="0" algn="l">
              <a:lnSpc>
                <a:spcPct val="85000"/>
              </a:lnSpc>
              <a:spcBef>
                <a:spcPts val="0"/>
              </a:spcBef>
              <a:spcAft>
                <a:spcPts val="0"/>
              </a:spcAft>
              <a:buClr>
                <a:schemeClr val="dk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495347" y="4800600"/>
            <a:ext cx="316469" cy="10287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9512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535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7010" y="1047750"/>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685800" y="2419350"/>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391056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504949"/>
            <a:ext cx="4038600" cy="30896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504949"/>
            <a:ext cx="4038600" cy="30896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74416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6619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91942"/>
            <a:ext cx="4040188" cy="2402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66619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91942"/>
            <a:ext cx="4041775" cy="2402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63549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93102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4158935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0584"/>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814762"/>
            <a:ext cx="3008313" cy="2779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32835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40170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5566" y="590550"/>
            <a:ext cx="8229600" cy="8382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714501"/>
            <a:ext cx="8229600" cy="30366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1476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147638"/>
          </a:xfrm>
          <a:prstGeom prst="rect">
            <a:avLst/>
          </a:prstGeom>
        </p:spPr>
        <p:txBody>
          <a:bodyPr vert="horz" lIns="91440" tIns="45720" rIns="91440" bIns="45720" rtlCol="0" anchor="ctr"/>
          <a:lstStyle>
            <a:lvl1pPr algn="r">
              <a:defRPr sz="1200">
                <a:solidFill>
                  <a:schemeClr val="tx1">
                    <a:tint val="75000"/>
                  </a:schemeClr>
                </a:solidFill>
              </a:defRPr>
            </a:lvl1pPr>
          </a:lstStyle>
          <a:p>
            <a:fld id="{7DE8EE3C-D050-4748-AFC8-B31F0092B45D}" type="slidenum">
              <a:rPr lang="en-GB" smtClean="0"/>
              <a:t>‹#›</a:t>
            </a:fld>
            <a:endParaRPr lang="en-GB"/>
          </a:p>
        </p:txBody>
      </p:sp>
    </p:spTree>
    <p:extLst>
      <p:ext uri="{BB962C8B-B14F-4D97-AF65-F5344CB8AC3E}">
        <p14:creationId xmlns:p14="http://schemas.microsoft.com/office/powerpoint/2010/main" val="202028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globe-world-map-earth-32299/"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800" dirty="0"/>
              <a:t>New Beginnings: U.S. Regulation is Generating More Flexibility for Transactional and Legacy Deals – The Who, What, Where, Why and How of Insurance Division and Business Transfer Laws</a:t>
            </a:r>
            <a:endParaRPr lang="en-GB" sz="1800" dirty="0"/>
          </a:p>
        </p:txBody>
      </p:sp>
      <p:sp>
        <p:nvSpPr>
          <p:cNvPr id="3" name="Subtitle 2"/>
          <p:cNvSpPr>
            <a:spLocks noGrp="1"/>
          </p:cNvSpPr>
          <p:nvPr>
            <p:ph type="subTitle" idx="1"/>
          </p:nvPr>
        </p:nvSpPr>
        <p:spPr>
          <a:xfrm>
            <a:off x="1371600" y="3230675"/>
            <a:ext cx="6400800" cy="1550875"/>
          </a:xfrm>
        </p:spPr>
        <p:txBody>
          <a:bodyPr>
            <a:normAutofit/>
          </a:bodyPr>
          <a:lstStyle/>
          <a:p>
            <a:r>
              <a:rPr lang="en-US" sz="1800" b="1" dirty="0"/>
              <a:t>Panel:</a:t>
            </a:r>
            <a:endParaRPr lang="en-US" sz="1800" dirty="0"/>
          </a:p>
          <a:p>
            <a:r>
              <a:rPr lang="en-US" sz="1600" dirty="0"/>
              <a:t>Martin P. </a:t>
            </a:r>
            <a:r>
              <a:rPr lang="en-US" sz="1600" dirty="0" err="1"/>
              <a:t>Cillick</a:t>
            </a:r>
            <a:endParaRPr lang="en-US" sz="1600" dirty="0"/>
          </a:p>
          <a:p>
            <a:r>
              <a:rPr lang="en-US" sz="1600" dirty="0"/>
              <a:t>Buddy Combs</a:t>
            </a:r>
          </a:p>
          <a:p>
            <a:r>
              <a:rPr lang="en-US" sz="1600" dirty="0"/>
              <a:t>Luann Petrellis</a:t>
            </a:r>
          </a:p>
          <a:p>
            <a:r>
              <a:rPr lang="en-US" sz="1600" dirty="0"/>
              <a:t>Allison Tam </a:t>
            </a:r>
          </a:p>
          <a:p>
            <a:endParaRPr lang="en-US" sz="1600" dirty="0"/>
          </a:p>
          <a:p>
            <a:endParaRPr lang="en-US" dirty="0"/>
          </a:p>
          <a:p>
            <a:endParaRPr lang="en-US" sz="1800" dirty="0"/>
          </a:p>
          <a:p>
            <a:endParaRPr lang="en-GB" dirty="0"/>
          </a:p>
        </p:txBody>
      </p:sp>
      <p:sp>
        <p:nvSpPr>
          <p:cNvPr id="4" name="TextBox 3">
            <a:extLst>
              <a:ext uri="{FF2B5EF4-FFF2-40B4-BE49-F238E27FC236}">
                <a16:creationId xmlns:a16="http://schemas.microsoft.com/office/drawing/2014/main" id="{20936089-317D-495F-992E-5FA335180C46}"/>
              </a:ext>
            </a:extLst>
          </p:cNvPr>
          <p:cNvSpPr txBox="1"/>
          <p:nvPr/>
        </p:nvSpPr>
        <p:spPr>
          <a:xfrm>
            <a:off x="6324600" y="4006112"/>
            <a:ext cx="2895600" cy="877163"/>
          </a:xfrm>
          <a:prstGeom prst="rect">
            <a:avLst/>
          </a:prstGeom>
          <a:noFill/>
        </p:spPr>
        <p:txBody>
          <a:bodyPr wrap="square" rtlCol="0">
            <a:spAutoFit/>
          </a:bodyPr>
          <a:lstStyle/>
          <a:p>
            <a:r>
              <a:rPr lang="en-US" sz="1100" dirty="0"/>
              <a:t>The views expressed in this presentation are not necessarily shared by all of the presenters or any of their employers </a:t>
            </a:r>
          </a:p>
          <a:p>
            <a:endParaRPr lang="en-US" dirty="0"/>
          </a:p>
        </p:txBody>
      </p:sp>
    </p:spTree>
    <p:extLst>
      <p:ext uri="{BB962C8B-B14F-4D97-AF65-F5344CB8AC3E}">
        <p14:creationId xmlns:p14="http://schemas.microsoft.com/office/powerpoint/2010/main" val="21193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352800" y="285750"/>
            <a:ext cx="4192922" cy="838200"/>
          </a:xfrm>
        </p:spPr>
        <p:txBody>
          <a:bodyPr>
            <a:normAutofit/>
          </a:bodyPr>
          <a:lstStyle/>
          <a:p>
            <a:pPr algn="l"/>
            <a:r>
              <a:rPr lang="en-US" altLang="en-US" sz="2700" b="1" dirty="0">
                <a:solidFill>
                  <a:schemeClr val="accent1"/>
                </a:solidFill>
                <a:latin typeface="+mn-lt"/>
              </a:rPr>
              <a:t>Application of the IBT</a:t>
            </a:r>
            <a:br>
              <a:rPr lang="en-US" altLang="en-US" sz="2700" b="1" dirty="0">
                <a:solidFill>
                  <a:srgbClr val="0070C0"/>
                </a:solidFill>
              </a:rPr>
            </a:br>
            <a:r>
              <a:rPr lang="en-US" altLang="en-US" sz="2100" i="1" dirty="0"/>
              <a:t>A flexible restructuring tool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9446584"/>
              </p:ext>
            </p:extLst>
          </p:nvPr>
        </p:nvGraphicFramePr>
        <p:xfrm>
          <a:off x="628650" y="1377892"/>
          <a:ext cx="7886700" cy="3254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696D-335E-4CA2-A3D0-9951BCC14037}"/>
              </a:ext>
            </a:extLst>
          </p:cNvPr>
          <p:cNvSpPr>
            <a:spLocks noGrp="1"/>
          </p:cNvSpPr>
          <p:nvPr>
            <p:ph type="title"/>
          </p:nvPr>
        </p:nvSpPr>
        <p:spPr>
          <a:xfrm>
            <a:off x="678658" y="1811492"/>
            <a:ext cx="2588798" cy="1799902"/>
          </a:xfrm>
          <a:solidFill>
            <a:schemeClr val="accent1"/>
          </a:solidFill>
        </p:spPr>
        <p:txBody>
          <a:bodyPr>
            <a:normAutofit fontScale="90000"/>
          </a:bodyPr>
          <a:lstStyle/>
          <a:p>
            <a:pPr algn="ctr"/>
            <a:br>
              <a:rPr lang="en-US" sz="3000" b="1" dirty="0">
                <a:solidFill>
                  <a:srgbClr val="FFFFFF"/>
                </a:solidFill>
                <a:latin typeface="+mn-lt"/>
              </a:rPr>
            </a:br>
            <a:r>
              <a:rPr lang="en-US" sz="3000" b="1" dirty="0">
                <a:solidFill>
                  <a:srgbClr val="FFFFFF"/>
                </a:solidFill>
                <a:latin typeface="+mn-lt"/>
              </a:rPr>
              <a:t>How can IBTs be used? </a:t>
            </a:r>
            <a:br>
              <a:rPr lang="en-US" sz="3000" dirty="0">
                <a:solidFill>
                  <a:srgbClr val="FFFFFF"/>
                </a:solidFill>
              </a:rPr>
            </a:br>
            <a:endParaRPr lang="en-US" sz="3000" dirty="0">
              <a:solidFill>
                <a:srgbClr val="FFFFFF"/>
              </a:solidFill>
            </a:endParaRPr>
          </a:p>
        </p:txBody>
      </p:sp>
      <p:sp>
        <p:nvSpPr>
          <p:cNvPr id="3" name="Content Placeholder 2">
            <a:extLst>
              <a:ext uri="{FF2B5EF4-FFF2-40B4-BE49-F238E27FC236}">
                <a16:creationId xmlns:a16="http://schemas.microsoft.com/office/drawing/2014/main" id="{949E2E0B-6A4A-47DA-A424-C6DBFDD2C889}"/>
              </a:ext>
            </a:extLst>
          </p:cNvPr>
          <p:cNvSpPr>
            <a:spLocks noGrp="1"/>
          </p:cNvSpPr>
          <p:nvPr>
            <p:ph idx="1"/>
          </p:nvPr>
        </p:nvSpPr>
        <p:spPr>
          <a:xfrm>
            <a:off x="3657600" y="361950"/>
            <a:ext cx="5143361" cy="4191000"/>
          </a:xfrm>
        </p:spPr>
        <p:txBody>
          <a:bodyPr anchor="ctr">
            <a:normAutofit lnSpcReduction="10000"/>
          </a:bodyPr>
          <a:lstStyle/>
          <a:p>
            <a:pPr marL="0" indent="0">
              <a:spcBef>
                <a:spcPts val="0"/>
              </a:spcBef>
              <a:spcAft>
                <a:spcPts val="600"/>
              </a:spcAft>
              <a:buNone/>
            </a:pPr>
            <a:r>
              <a:rPr lang="en-US" sz="1200" b="1" i="1" dirty="0"/>
              <a:t>A group reorganization</a:t>
            </a:r>
            <a:endParaRPr lang="en-US" sz="1200" b="1" dirty="0"/>
          </a:p>
          <a:p>
            <a:pPr marL="0" indent="0">
              <a:spcBef>
                <a:spcPts val="0"/>
              </a:spcBef>
              <a:spcAft>
                <a:spcPts val="600"/>
              </a:spcAft>
              <a:buNone/>
            </a:pPr>
            <a:r>
              <a:rPr lang="en-US" sz="1200" dirty="0"/>
              <a:t>A large insurer wanted to rationalize its general insurance business.  Over time it had accumulated 12 insurance entities each requiring separate governance, reporting, accounts, and capital.  The group can use an insurance business transfer to consolidate into a much simpler structure with three entities, including one primary entity for general insurance underwriting, an entity for legacy liabilities and a white-label carrier.</a:t>
            </a:r>
            <a:r>
              <a:rPr lang="en-US" sz="1200" i="1" dirty="0"/>
              <a:t> </a:t>
            </a:r>
            <a:r>
              <a:rPr lang="en-US" sz="1200" dirty="0"/>
              <a:t>This corporate simplification also makes it much easier for the regulator – he or she can look at three balance sheets instead of 12!</a:t>
            </a:r>
          </a:p>
          <a:p>
            <a:pPr marL="0" indent="0">
              <a:spcBef>
                <a:spcPts val="600"/>
              </a:spcBef>
              <a:spcAft>
                <a:spcPts val="600"/>
              </a:spcAft>
              <a:buNone/>
            </a:pPr>
            <a:r>
              <a:rPr lang="en-US" sz="1200" b="1" i="1" dirty="0"/>
              <a:t>A consolidation of legacy liabilities to position entity for sale</a:t>
            </a:r>
            <a:endParaRPr lang="en-US" sz="1200" b="1" dirty="0"/>
          </a:p>
          <a:p>
            <a:pPr marL="0" indent="0">
              <a:spcBef>
                <a:spcPts val="0"/>
              </a:spcBef>
              <a:spcAft>
                <a:spcPts val="600"/>
              </a:spcAft>
              <a:buNone/>
            </a:pPr>
            <a:r>
              <a:rPr lang="en-US" sz="1200" dirty="0"/>
              <a:t>A large insurer wishes to dispose of its legacy operations, but these operations are split across 4 different entities, one of which was not even part of the group.  Using an insurance business transfer, the insurer can package all the liabilities for sale into a single entity creating a simpler proposition for a share sale and thereby maximizing value.</a:t>
            </a:r>
          </a:p>
          <a:p>
            <a:pPr marL="0" indent="0">
              <a:spcBef>
                <a:spcPts val="600"/>
              </a:spcBef>
              <a:spcAft>
                <a:spcPts val="600"/>
              </a:spcAft>
              <a:buNone/>
            </a:pPr>
            <a:r>
              <a:rPr lang="en-US" sz="1200" b="1" i="1" dirty="0"/>
              <a:t>A sale of legacy liabilities </a:t>
            </a:r>
            <a:endParaRPr lang="en-US" sz="1200" b="1" dirty="0"/>
          </a:p>
          <a:p>
            <a:pPr marL="0" indent="0">
              <a:spcBef>
                <a:spcPts val="0"/>
              </a:spcBef>
              <a:spcAft>
                <a:spcPts val="600"/>
              </a:spcAft>
              <a:buNone/>
            </a:pPr>
            <a:r>
              <a:rPr lang="en-US" sz="1200" dirty="0"/>
              <a:t>A large insurer wants to improve its capital position by disposing of a subset of liabilities written prior to 2005.  Having found a suitable purchaser, an insurance business transfer can be used to transfer the liabilities directly to the acquiring insurer.  </a:t>
            </a:r>
          </a:p>
        </p:txBody>
      </p:sp>
      <p:sp>
        <p:nvSpPr>
          <p:cNvPr id="39" name="Title 1">
            <a:extLst>
              <a:ext uri="{FF2B5EF4-FFF2-40B4-BE49-F238E27FC236}">
                <a16:creationId xmlns:a16="http://schemas.microsoft.com/office/drawing/2014/main" id="{D0C5CDEB-A785-46CF-8916-54A86C2DF584}"/>
              </a:ext>
            </a:extLst>
          </p:cNvPr>
          <p:cNvSpPr txBox="1">
            <a:spLocks/>
          </p:cNvSpPr>
          <p:nvPr/>
        </p:nvSpPr>
        <p:spPr>
          <a:xfrm>
            <a:off x="678658" y="1352550"/>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135083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FCB7724-4B51-403E-B094-9CF704A52643}"/>
              </a:ext>
            </a:extLst>
          </p:cNvPr>
          <p:cNvSpPr>
            <a:spLocks noGrp="1"/>
          </p:cNvSpPr>
          <p:nvPr>
            <p:ph type="title"/>
          </p:nvPr>
        </p:nvSpPr>
        <p:spPr>
          <a:xfrm>
            <a:off x="678658" y="1811492"/>
            <a:ext cx="2588798" cy="1799902"/>
          </a:xfrm>
          <a:solidFill>
            <a:schemeClr val="accent1"/>
          </a:solidFill>
        </p:spPr>
        <p:txBody>
          <a:bodyPr>
            <a:normAutofit fontScale="90000"/>
          </a:bodyPr>
          <a:lstStyle/>
          <a:p>
            <a:pPr algn="ctr">
              <a:spcBef>
                <a:spcPts val="0"/>
              </a:spcBef>
            </a:pPr>
            <a:r>
              <a:rPr lang="en-GB" altLang="en-US" sz="2775" dirty="0">
                <a:solidFill>
                  <a:srgbClr val="FFFFFF"/>
                </a:solidFill>
              </a:rPr>
              <a:t>Regulators, Expert and Court</a:t>
            </a:r>
            <a:br>
              <a:rPr lang="en-GB" altLang="en-US" sz="2775" u="sng" dirty="0">
                <a:solidFill>
                  <a:srgbClr val="FFFFFF"/>
                </a:solidFill>
              </a:rPr>
            </a:br>
            <a:r>
              <a:rPr lang="en-GB" altLang="en-US" sz="2400" i="1" dirty="0">
                <a:solidFill>
                  <a:srgbClr val="FFFFFF"/>
                </a:solidFill>
              </a:rPr>
              <a:t>Critical focus areas</a:t>
            </a:r>
            <a:endParaRPr lang="en-US" altLang="en-US" sz="2400" i="1" dirty="0">
              <a:solidFill>
                <a:srgbClr val="FFFFFF"/>
              </a:solidFill>
            </a:endParaRPr>
          </a:p>
        </p:txBody>
      </p:sp>
      <p:sp>
        <p:nvSpPr>
          <p:cNvPr id="3" name="Content Placeholder 2">
            <a:extLst>
              <a:ext uri="{FF2B5EF4-FFF2-40B4-BE49-F238E27FC236}">
                <a16:creationId xmlns:a16="http://schemas.microsoft.com/office/drawing/2014/main" id="{23942A90-52AC-44CE-97D9-C57BCAD51423}"/>
              </a:ext>
            </a:extLst>
          </p:cNvPr>
          <p:cNvSpPr>
            <a:spLocks noGrp="1"/>
          </p:cNvSpPr>
          <p:nvPr>
            <p:ph idx="1"/>
          </p:nvPr>
        </p:nvSpPr>
        <p:spPr>
          <a:xfrm>
            <a:off x="3505200" y="480060"/>
            <a:ext cx="5562600" cy="3936492"/>
          </a:xfrm>
        </p:spPr>
        <p:txBody>
          <a:bodyPr anchor="ctr">
            <a:normAutofit fontScale="92500" lnSpcReduction="20000"/>
          </a:bodyPr>
          <a:lstStyle/>
          <a:p>
            <a:pPr marL="0" indent="0">
              <a:buClr>
                <a:srgbClr val="FFD200"/>
              </a:buClr>
              <a:buNone/>
              <a:defRPr/>
            </a:pPr>
            <a:r>
              <a:rPr lang="en-GB" sz="1200" b="1" u="sng" dirty="0"/>
              <a:t>CONTEXT</a:t>
            </a:r>
          </a:p>
          <a:p>
            <a:pPr marL="0" indent="0" defTabSz="798513">
              <a:spcBef>
                <a:spcPts val="600"/>
              </a:spcBef>
              <a:buClr>
                <a:srgbClr val="FFD200"/>
              </a:buClr>
              <a:buNone/>
              <a:defRPr/>
            </a:pPr>
            <a:r>
              <a:rPr lang="en-GB" sz="825" dirty="0"/>
              <a:t>	</a:t>
            </a:r>
            <a:r>
              <a:rPr lang="en-GB" sz="1050" dirty="0"/>
              <a:t>It is necessary to demonstrate to the Court that the policyholders within 	the transferred business are not materially adversely affected by the transfer.</a:t>
            </a:r>
          </a:p>
          <a:p>
            <a:pPr marL="0" lvl="1" indent="0" defTabSz="798513">
              <a:spcBef>
                <a:spcPts val="600"/>
              </a:spcBef>
              <a:buClr>
                <a:srgbClr val="FFD200"/>
              </a:buClr>
              <a:buNone/>
              <a:defRPr/>
            </a:pPr>
            <a:r>
              <a:rPr lang="en-GB" sz="1050" dirty="0"/>
              <a:t>	Quality of documents important.</a:t>
            </a:r>
          </a:p>
          <a:p>
            <a:pPr marL="0" lvl="1" indent="0" defTabSz="798513">
              <a:spcBef>
                <a:spcPts val="600"/>
              </a:spcBef>
              <a:buClr>
                <a:srgbClr val="FFD200"/>
              </a:buClr>
              <a:buNone/>
              <a:defRPr/>
            </a:pPr>
            <a:r>
              <a:rPr lang="en-GB" sz="1050" dirty="0"/>
              <a:t>	Transfer complexity and risk must be minimized.</a:t>
            </a:r>
          </a:p>
          <a:p>
            <a:pPr marL="599939" lvl="1" indent="0">
              <a:spcBef>
                <a:spcPts val="450"/>
              </a:spcBef>
              <a:buClr>
                <a:srgbClr val="FFD200"/>
              </a:buClr>
              <a:buNone/>
              <a:defRPr/>
            </a:pPr>
            <a:endParaRPr lang="en-GB" sz="825" dirty="0"/>
          </a:p>
          <a:p>
            <a:pPr marL="0" indent="0">
              <a:spcBef>
                <a:spcPts val="450"/>
              </a:spcBef>
              <a:buClr>
                <a:srgbClr val="FFD200"/>
              </a:buClr>
              <a:buNone/>
              <a:defRPr/>
            </a:pPr>
            <a:r>
              <a:rPr lang="en-GB" sz="1200" b="1" u="sng" dirty="0"/>
              <a:t>CRITICAL FOCUS AREAS</a:t>
            </a:r>
          </a:p>
          <a:p>
            <a:pPr marL="0" indent="0" defTabSz="798513">
              <a:spcBef>
                <a:spcPts val="600"/>
              </a:spcBef>
              <a:buClr>
                <a:srgbClr val="FFD200"/>
              </a:buClr>
              <a:buNone/>
              <a:defRPr/>
            </a:pPr>
            <a:r>
              <a:rPr lang="en-GB" sz="825" dirty="0"/>
              <a:t>	</a:t>
            </a:r>
            <a:r>
              <a:rPr lang="en-GB" sz="1050" dirty="0"/>
              <a:t>Quality of the Transfer itself – based on both the regulators’ reviews and 	expert’s report on the protection of policyholder rights.</a:t>
            </a:r>
          </a:p>
          <a:p>
            <a:pPr marL="0" indent="0" defTabSz="798513">
              <a:spcBef>
                <a:spcPts val="600"/>
              </a:spcBef>
              <a:buClr>
                <a:srgbClr val="FFD200"/>
              </a:buClr>
              <a:buNone/>
              <a:defRPr/>
            </a:pPr>
            <a:r>
              <a:rPr lang="en-GB" sz="1050" dirty="0"/>
              <a:t>	The financial viability of the receiving entity from the perspective of 	policyholder protection. </a:t>
            </a:r>
          </a:p>
          <a:p>
            <a:pPr marL="0" indent="0" defTabSz="798513">
              <a:spcBef>
                <a:spcPts val="600"/>
              </a:spcBef>
              <a:buClr>
                <a:srgbClr val="FFD200"/>
              </a:buClr>
              <a:buNone/>
              <a:defRPr/>
            </a:pPr>
            <a:r>
              <a:rPr lang="en-GB" sz="1050" dirty="0"/>
              <a:t>	Quality and robustness of the implementation and integration plan to transfer 	the business.  </a:t>
            </a:r>
          </a:p>
          <a:p>
            <a:pPr marL="0" indent="0">
              <a:spcBef>
                <a:spcPts val="450"/>
              </a:spcBef>
              <a:buClr>
                <a:srgbClr val="FFD200"/>
              </a:buClr>
              <a:buNone/>
              <a:defRPr/>
            </a:pPr>
            <a:endParaRPr lang="en-GB" sz="825" dirty="0"/>
          </a:p>
          <a:p>
            <a:pPr marL="0" indent="0">
              <a:spcBef>
                <a:spcPts val="450"/>
              </a:spcBef>
              <a:buClr>
                <a:srgbClr val="FFD200"/>
              </a:buClr>
              <a:buNone/>
              <a:defRPr/>
            </a:pPr>
            <a:r>
              <a:rPr lang="en-GB" sz="1200" b="1" u="sng" dirty="0"/>
              <a:t>POLICYHOLDER SECURITY</a:t>
            </a:r>
          </a:p>
          <a:p>
            <a:pPr marL="0" indent="0" defTabSz="798513">
              <a:spcBef>
                <a:spcPts val="600"/>
              </a:spcBef>
              <a:buClr>
                <a:srgbClr val="FFD200"/>
              </a:buClr>
              <a:buNone/>
              <a:defRPr/>
            </a:pPr>
            <a:r>
              <a:rPr lang="en-GB" sz="825" dirty="0"/>
              <a:t>	</a:t>
            </a:r>
            <a:r>
              <a:rPr lang="en-GB" sz="1100" dirty="0"/>
              <a:t>Primary concern of the expert is the security provided to policyholders and 	whether it is affected by the transfer.</a:t>
            </a:r>
          </a:p>
          <a:p>
            <a:pPr marL="0" indent="0" defTabSz="798513">
              <a:spcBef>
                <a:spcPts val="600"/>
              </a:spcBef>
              <a:buClr>
                <a:srgbClr val="FFD200"/>
              </a:buClr>
              <a:buNone/>
              <a:defRPr/>
            </a:pPr>
            <a:r>
              <a:rPr lang="en-GB" sz="1100" dirty="0"/>
              <a:t>	Involves an assessment of the balance sheet strength of the companies involved.</a:t>
            </a:r>
          </a:p>
          <a:p>
            <a:pPr marL="0" indent="0" defTabSz="798513">
              <a:spcBef>
                <a:spcPts val="600"/>
              </a:spcBef>
              <a:buClr>
                <a:srgbClr val="FFD200"/>
              </a:buClr>
              <a:buNone/>
              <a:defRPr/>
            </a:pPr>
            <a:r>
              <a:rPr lang="en-GB" sz="1100" dirty="0"/>
              <a:t>	Will focus on comparative analysis of current vs future state and any risks to 	policyholders through the transfer.</a:t>
            </a:r>
          </a:p>
          <a:p>
            <a:pPr marL="0" indent="0" defTabSz="798513">
              <a:spcBef>
                <a:spcPts val="600"/>
              </a:spcBef>
              <a:buClr>
                <a:srgbClr val="FFD200"/>
              </a:buClr>
              <a:buNone/>
              <a:defRPr/>
            </a:pPr>
            <a:r>
              <a:rPr lang="en-GB" sz="1100" dirty="0"/>
              <a:t>	</a:t>
            </a:r>
            <a:endParaRPr lang="en-US" sz="1100" dirty="0"/>
          </a:p>
        </p:txBody>
      </p:sp>
      <p:sp>
        <p:nvSpPr>
          <p:cNvPr id="32" name="Title 1">
            <a:extLst>
              <a:ext uri="{FF2B5EF4-FFF2-40B4-BE49-F238E27FC236}">
                <a16:creationId xmlns:a16="http://schemas.microsoft.com/office/drawing/2014/main" id="{2A431107-CF86-4924-861C-753FC9D13E26}"/>
              </a:ext>
            </a:extLst>
          </p:cNvPr>
          <p:cNvSpPr txBox="1">
            <a:spLocks/>
          </p:cNvSpPr>
          <p:nvPr/>
        </p:nvSpPr>
        <p:spPr>
          <a:xfrm>
            <a:off x="678658" y="1352550"/>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399210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992C-FB28-4A26-B698-80488A33B1B5}"/>
              </a:ext>
            </a:extLst>
          </p:cNvPr>
          <p:cNvSpPr>
            <a:spLocks noGrp="1"/>
          </p:cNvSpPr>
          <p:nvPr>
            <p:ph type="title"/>
          </p:nvPr>
        </p:nvSpPr>
        <p:spPr>
          <a:xfrm>
            <a:off x="628650" y="845231"/>
            <a:ext cx="8229600" cy="457200"/>
          </a:xfrm>
        </p:spPr>
        <p:txBody>
          <a:bodyPr>
            <a:normAutofit/>
          </a:bodyPr>
          <a:lstStyle/>
          <a:p>
            <a:pPr algn="l"/>
            <a:r>
              <a:rPr lang="en-US" sz="2000" i="1" dirty="0"/>
              <a:t>Primary factors to be considered when reviewing an IBT application</a:t>
            </a:r>
          </a:p>
        </p:txBody>
      </p:sp>
      <p:sp>
        <p:nvSpPr>
          <p:cNvPr id="3" name="Rectangle 2">
            <a:extLst>
              <a:ext uri="{FF2B5EF4-FFF2-40B4-BE49-F238E27FC236}">
                <a16:creationId xmlns:a16="http://schemas.microsoft.com/office/drawing/2014/main" id="{F1BC46C2-DBCF-429A-A174-49F8D72AC22A}"/>
              </a:ext>
            </a:extLst>
          </p:cNvPr>
          <p:cNvSpPr/>
          <p:nvPr/>
        </p:nvSpPr>
        <p:spPr>
          <a:xfrm>
            <a:off x="628650" y="1428146"/>
            <a:ext cx="1805828" cy="1505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t>Risks</a:t>
            </a:r>
            <a:r>
              <a:rPr lang="en-US" sz="1300" dirty="0"/>
              <a:t> - </a:t>
            </a:r>
            <a:r>
              <a:rPr lang="en-US" sz="1300" i="1" dirty="0"/>
              <a:t>Have all material internal and external risks been considered?</a:t>
            </a:r>
          </a:p>
          <a:p>
            <a:endParaRPr lang="en-US" sz="1350" i="1" dirty="0"/>
          </a:p>
        </p:txBody>
      </p:sp>
      <p:sp>
        <p:nvSpPr>
          <p:cNvPr id="4" name="Rectangle 3">
            <a:extLst>
              <a:ext uri="{FF2B5EF4-FFF2-40B4-BE49-F238E27FC236}">
                <a16:creationId xmlns:a16="http://schemas.microsoft.com/office/drawing/2014/main" id="{B4097EE4-7898-4A9A-AFEE-E0DC09C62F56}"/>
              </a:ext>
            </a:extLst>
          </p:cNvPr>
          <p:cNvSpPr/>
          <p:nvPr/>
        </p:nvSpPr>
        <p:spPr>
          <a:xfrm>
            <a:off x="2594295" y="1428144"/>
            <a:ext cx="1805828" cy="1505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b="1" dirty="0"/>
          </a:p>
          <a:p>
            <a:r>
              <a:rPr lang="en-US" sz="1300" b="1" dirty="0"/>
              <a:t>Communication Plan - </a:t>
            </a:r>
            <a:r>
              <a:rPr lang="en-US" sz="1300" i="1" dirty="0"/>
              <a:t>Due process considerations; efficacy of notice; cost benefit analysis.</a:t>
            </a:r>
          </a:p>
          <a:p>
            <a:endParaRPr lang="en-US" sz="1350" i="1" dirty="0"/>
          </a:p>
        </p:txBody>
      </p:sp>
      <p:sp>
        <p:nvSpPr>
          <p:cNvPr id="5" name="Rectangle 4">
            <a:extLst>
              <a:ext uri="{FF2B5EF4-FFF2-40B4-BE49-F238E27FC236}">
                <a16:creationId xmlns:a16="http://schemas.microsoft.com/office/drawing/2014/main" id="{11E44680-F2E4-4580-BA7B-FE3636FF9B61}"/>
              </a:ext>
            </a:extLst>
          </p:cNvPr>
          <p:cNvSpPr/>
          <p:nvPr/>
        </p:nvSpPr>
        <p:spPr>
          <a:xfrm>
            <a:off x="4550078" y="1428144"/>
            <a:ext cx="1839809" cy="1505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b="1" dirty="0"/>
          </a:p>
          <a:p>
            <a:r>
              <a:rPr lang="en-US" sz="1300" b="1" dirty="0"/>
              <a:t>Capital Metrics - </a:t>
            </a:r>
            <a:r>
              <a:rPr lang="en-US" sz="1300" i="1" dirty="0"/>
              <a:t>Have the appropriate capital metrics and sensitivity tests been considered for the business?</a:t>
            </a:r>
          </a:p>
        </p:txBody>
      </p:sp>
      <p:sp>
        <p:nvSpPr>
          <p:cNvPr id="8" name="Rectangle 7">
            <a:extLst>
              <a:ext uri="{FF2B5EF4-FFF2-40B4-BE49-F238E27FC236}">
                <a16:creationId xmlns:a16="http://schemas.microsoft.com/office/drawing/2014/main" id="{D7F81999-F95E-442A-A450-F20D84515ED0}"/>
              </a:ext>
            </a:extLst>
          </p:cNvPr>
          <p:cNvSpPr/>
          <p:nvPr/>
        </p:nvSpPr>
        <p:spPr>
          <a:xfrm>
            <a:off x="6549705" y="1428148"/>
            <a:ext cx="1965644" cy="150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t>Modelling - </a:t>
            </a:r>
            <a:r>
              <a:rPr lang="en-US" sz="1300" i="1" dirty="0"/>
              <a:t>Has the IE used the company’s model, their own model, a regulatory model and is it fit for purpose?</a:t>
            </a:r>
          </a:p>
        </p:txBody>
      </p:sp>
      <p:sp>
        <p:nvSpPr>
          <p:cNvPr id="9" name="Rectangle 8">
            <a:extLst>
              <a:ext uri="{FF2B5EF4-FFF2-40B4-BE49-F238E27FC236}">
                <a16:creationId xmlns:a16="http://schemas.microsoft.com/office/drawing/2014/main" id="{05403CBC-2A97-435B-A131-CF230E59A972}"/>
              </a:ext>
            </a:extLst>
          </p:cNvPr>
          <p:cNvSpPr/>
          <p:nvPr/>
        </p:nvSpPr>
        <p:spPr>
          <a:xfrm>
            <a:off x="628651" y="3098783"/>
            <a:ext cx="1805827" cy="1505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t>Special Features - </a:t>
            </a:r>
            <a:r>
              <a:rPr lang="en-US" sz="1300" i="1" dirty="0"/>
              <a:t>Have these been fully understood and reflected in the impact assessment?</a:t>
            </a:r>
          </a:p>
        </p:txBody>
      </p:sp>
      <p:sp>
        <p:nvSpPr>
          <p:cNvPr id="10" name="Rectangle 9">
            <a:extLst>
              <a:ext uri="{FF2B5EF4-FFF2-40B4-BE49-F238E27FC236}">
                <a16:creationId xmlns:a16="http://schemas.microsoft.com/office/drawing/2014/main" id="{F8BAB423-7C96-4BFC-914B-8D1BC03EAB79}"/>
              </a:ext>
            </a:extLst>
          </p:cNvPr>
          <p:cNvSpPr/>
          <p:nvPr/>
        </p:nvSpPr>
        <p:spPr>
          <a:xfrm>
            <a:off x="2594293" y="3098782"/>
            <a:ext cx="1805827" cy="1510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b="1" dirty="0"/>
          </a:p>
          <a:p>
            <a:r>
              <a:rPr lang="en-US" sz="1300" b="1" dirty="0"/>
              <a:t>Conduct - </a:t>
            </a:r>
            <a:r>
              <a:rPr lang="en-US" sz="1300" i="1" dirty="0"/>
              <a:t>What is the impact on policyholder experience? Have all requirements been fully considered?</a:t>
            </a:r>
          </a:p>
          <a:p>
            <a:endParaRPr lang="en-US" sz="1300" i="1" dirty="0"/>
          </a:p>
        </p:txBody>
      </p:sp>
      <p:sp>
        <p:nvSpPr>
          <p:cNvPr id="11" name="Rectangle 10">
            <a:extLst>
              <a:ext uri="{FF2B5EF4-FFF2-40B4-BE49-F238E27FC236}">
                <a16:creationId xmlns:a16="http://schemas.microsoft.com/office/drawing/2014/main" id="{BED91FEC-1EA6-44CF-B683-DC38590F1056}"/>
              </a:ext>
            </a:extLst>
          </p:cNvPr>
          <p:cNvSpPr/>
          <p:nvPr/>
        </p:nvSpPr>
        <p:spPr>
          <a:xfrm>
            <a:off x="4559935" y="3104110"/>
            <a:ext cx="1839808" cy="1505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t>Independent Expert - </a:t>
            </a:r>
            <a:r>
              <a:rPr lang="en-US" sz="1300" i="1" dirty="0"/>
              <a:t>Is the independent expert sufficiently independent and experienced?</a:t>
            </a:r>
          </a:p>
        </p:txBody>
      </p:sp>
      <p:sp>
        <p:nvSpPr>
          <p:cNvPr id="12" name="Rectangle 11">
            <a:extLst>
              <a:ext uri="{FF2B5EF4-FFF2-40B4-BE49-F238E27FC236}">
                <a16:creationId xmlns:a16="http://schemas.microsoft.com/office/drawing/2014/main" id="{08DB07A8-D198-4983-923F-00C26A0B6331}"/>
              </a:ext>
            </a:extLst>
          </p:cNvPr>
          <p:cNvSpPr/>
          <p:nvPr/>
        </p:nvSpPr>
        <p:spPr>
          <a:xfrm>
            <a:off x="6561765" y="3098780"/>
            <a:ext cx="1953583" cy="1505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b="1" dirty="0"/>
          </a:p>
          <a:p>
            <a:r>
              <a:rPr lang="en-US" sz="1300" b="1" dirty="0"/>
              <a:t>Impact - </a:t>
            </a:r>
            <a:r>
              <a:rPr lang="en-US" sz="1300" i="1" dirty="0"/>
              <a:t>Will the transfer have a material adverse impact on any individual group of policyholders?</a:t>
            </a:r>
          </a:p>
          <a:p>
            <a:endParaRPr lang="en-US" sz="1350" i="1" dirty="0"/>
          </a:p>
        </p:txBody>
      </p:sp>
      <p:sp>
        <p:nvSpPr>
          <p:cNvPr id="6" name="TextBox 5">
            <a:extLst>
              <a:ext uri="{FF2B5EF4-FFF2-40B4-BE49-F238E27FC236}">
                <a16:creationId xmlns:a16="http://schemas.microsoft.com/office/drawing/2014/main" id="{E457882B-4761-4CBF-B7EF-CAF3FFCF64A3}"/>
              </a:ext>
            </a:extLst>
          </p:cNvPr>
          <p:cNvSpPr txBox="1"/>
          <p:nvPr/>
        </p:nvSpPr>
        <p:spPr>
          <a:xfrm>
            <a:off x="2743200" y="412828"/>
            <a:ext cx="4419600" cy="523220"/>
          </a:xfrm>
          <a:prstGeom prst="rect">
            <a:avLst/>
          </a:prstGeom>
          <a:noFill/>
        </p:spPr>
        <p:txBody>
          <a:bodyPr wrap="square" rtlCol="0">
            <a:spAutoFit/>
          </a:bodyPr>
          <a:lstStyle/>
          <a:p>
            <a:r>
              <a:rPr lang="en-US" sz="2800" b="1" dirty="0">
                <a:solidFill>
                  <a:srgbClr val="0070C0"/>
                </a:solidFill>
              </a:rPr>
              <a:t>IBT – regulatory focus</a:t>
            </a:r>
            <a:endParaRPr lang="en-US" sz="2800" dirty="0"/>
          </a:p>
        </p:txBody>
      </p:sp>
    </p:spTree>
    <p:extLst>
      <p:ext uri="{BB962C8B-B14F-4D97-AF65-F5344CB8AC3E}">
        <p14:creationId xmlns:p14="http://schemas.microsoft.com/office/powerpoint/2010/main" val="107460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sp>
        <p:nvSpPr>
          <p:cNvPr id="1973" name="Google Shape;1973;p267"/>
          <p:cNvSpPr txBox="1">
            <a:spLocks noGrp="1"/>
          </p:cNvSpPr>
          <p:nvPr>
            <p:ph type="title"/>
          </p:nvPr>
        </p:nvSpPr>
        <p:spPr>
          <a:xfrm>
            <a:off x="2488691" y="648206"/>
            <a:ext cx="4998746" cy="400121"/>
          </a:xfrm>
          <a:prstGeom prst="rect">
            <a:avLst/>
          </a:prstGeom>
          <a:noFill/>
          <a:ln>
            <a:noFill/>
          </a:ln>
        </p:spPr>
        <p:txBody>
          <a:bodyPr spcFirstLastPara="1" vert="horz" wrap="square" lIns="0" tIns="0" rIns="0" bIns="0" rtlCol="0" anchor="t" anchorCtr="0">
            <a:noAutofit/>
          </a:bodyPr>
          <a:lstStyle/>
          <a:p>
            <a:r>
              <a:rPr lang="en-GB" sz="2700" b="1" dirty="0">
                <a:solidFill>
                  <a:schemeClr val="accent1"/>
                </a:solidFill>
                <a:latin typeface="+mn-lt"/>
                <a:ea typeface="Arial"/>
                <a:cs typeface="Arial"/>
                <a:sym typeface="Arial"/>
              </a:rPr>
              <a:t>What are the benefits of IBTs?</a:t>
            </a:r>
            <a:endParaRPr sz="2700" b="1" dirty="0">
              <a:solidFill>
                <a:schemeClr val="accent1"/>
              </a:solidFill>
              <a:latin typeface="+mn-lt"/>
              <a:ea typeface="Arial"/>
              <a:cs typeface="Arial"/>
              <a:sym typeface="Arial"/>
            </a:endParaRPr>
          </a:p>
        </p:txBody>
      </p:sp>
      <p:sp>
        <p:nvSpPr>
          <p:cNvPr id="1974" name="Google Shape;1974;p267"/>
          <p:cNvSpPr/>
          <p:nvPr/>
        </p:nvSpPr>
        <p:spPr>
          <a:xfrm>
            <a:off x="332148" y="1189264"/>
            <a:ext cx="2010188" cy="1849648"/>
          </a:xfrm>
          <a:prstGeom prst="rect">
            <a:avLst/>
          </a:prstGeom>
          <a:noFill/>
          <a:ln>
            <a:noFill/>
          </a:ln>
        </p:spPr>
        <p:txBody>
          <a:bodyPr spcFirstLastPara="1" wrap="square" lIns="0" tIns="0" rIns="0" bIns="0" anchor="t" anchorCtr="0">
            <a:noAutofit/>
          </a:bodyPr>
          <a:lstStyle/>
          <a:p>
            <a:r>
              <a:rPr lang="en-GB" sz="1350" b="1" dirty="0">
                <a:solidFill>
                  <a:schemeClr val="accent1"/>
                </a:solidFill>
                <a:latin typeface="Arial"/>
                <a:ea typeface="Arial"/>
                <a:cs typeface="Arial"/>
                <a:sym typeface="Arial"/>
              </a:rPr>
              <a:t>Claim Expertise</a:t>
            </a:r>
            <a:endParaRPr sz="1350" b="1" dirty="0">
              <a:solidFill>
                <a:schemeClr val="accent1"/>
              </a:solidFill>
              <a:latin typeface="Arial"/>
              <a:ea typeface="Arial"/>
              <a:cs typeface="Arial"/>
              <a:sym typeface="Arial"/>
            </a:endParaRPr>
          </a:p>
          <a:p>
            <a:pPr marL="130969" indent="-130969">
              <a:spcBef>
                <a:spcPts val="450"/>
              </a:spcBef>
              <a:buClr>
                <a:schemeClr val="dk1"/>
              </a:buClr>
              <a:buSzPts val="1600"/>
              <a:buFont typeface="Arial"/>
              <a:buChar char="•"/>
            </a:pPr>
            <a:r>
              <a:rPr lang="en-GB" sz="1050" dirty="0">
                <a:solidFill>
                  <a:schemeClr val="dk1"/>
                </a:solidFill>
                <a:latin typeface="Arial" panose="020B0604020202020204" pitchFamily="34" charset="0"/>
                <a:cs typeface="Arial" panose="020B0604020202020204" pitchFamily="34" charset="0"/>
              </a:rPr>
              <a:t>Buyers can create </a:t>
            </a:r>
            <a:r>
              <a:rPr lang="en-GB" sz="1050" dirty="0" err="1">
                <a:solidFill>
                  <a:schemeClr val="dk1"/>
                </a:solidFill>
                <a:latin typeface="Arial" panose="020B0604020202020204" pitchFamily="34" charset="0"/>
                <a:cs typeface="Arial" panose="020B0604020202020204" pitchFamily="34" charset="0"/>
              </a:rPr>
              <a:t>centers</a:t>
            </a:r>
            <a:r>
              <a:rPr lang="en-GB" sz="1050" dirty="0">
                <a:solidFill>
                  <a:schemeClr val="dk1"/>
                </a:solidFill>
                <a:latin typeface="Arial" panose="020B0604020202020204" pitchFamily="34" charset="0"/>
                <a:cs typeface="Arial" panose="020B0604020202020204" pitchFamily="34" charset="0"/>
              </a:rPr>
              <a:t> of excellence for s</a:t>
            </a:r>
            <a:r>
              <a:rPr lang="en-GB" sz="1050" dirty="0">
                <a:solidFill>
                  <a:schemeClr val="dk1"/>
                </a:solidFill>
                <a:latin typeface="Arial" panose="020B0604020202020204" pitchFamily="34" charset="0"/>
                <a:ea typeface="Arial"/>
                <a:cs typeface="Arial" panose="020B0604020202020204" pitchFamily="34" charset="0"/>
                <a:sym typeface="Arial"/>
              </a:rPr>
              <a:t>pecialist claim expertise</a:t>
            </a:r>
            <a:endParaRPr sz="1050" dirty="0">
              <a:latin typeface="Arial" panose="020B0604020202020204" pitchFamily="34" charset="0"/>
              <a:cs typeface="Arial" panose="020B0604020202020204" pitchFamily="34" charset="0"/>
            </a:endParaRPr>
          </a:p>
          <a:p>
            <a:pPr marL="130969" indent="-130969">
              <a:spcBef>
                <a:spcPts val="450"/>
              </a:spcBef>
              <a:buClr>
                <a:schemeClr val="dk1"/>
              </a:buClr>
              <a:buSzPts val="1600"/>
              <a:buFont typeface="Arial"/>
              <a:buChar char="•"/>
            </a:pPr>
            <a:r>
              <a:rPr lang="en-GB" sz="1050" dirty="0">
                <a:solidFill>
                  <a:schemeClr val="dk1"/>
                </a:solidFill>
                <a:latin typeface="Arial" panose="020B0604020202020204" pitchFamily="34" charset="0"/>
                <a:cs typeface="Arial" panose="020B0604020202020204" pitchFamily="34" charset="0"/>
              </a:rPr>
              <a:t>Sellers may lose business knowledge for business in run-off</a:t>
            </a:r>
            <a:endParaRPr sz="1050" dirty="0">
              <a:solidFill>
                <a:schemeClr val="dk1"/>
              </a:solidFill>
              <a:latin typeface="Arial" panose="020B0604020202020204" pitchFamily="34" charset="0"/>
              <a:cs typeface="Arial" panose="020B0604020202020204" pitchFamily="34" charset="0"/>
            </a:endParaRPr>
          </a:p>
          <a:p>
            <a:pPr marL="130969" indent="-130969">
              <a:spcBef>
                <a:spcPts val="450"/>
              </a:spcBef>
              <a:buClr>
                <a:schemeClr val="dk1"/>
              </a:buClr>
              <a:buSzPts val="1600"/>
              <a:buFont typeface="Arial"/>
              <a:buChar char="•"/>
            </a:pPr>
            <a:r>
              <a:rPr lang="en-GB" sz="1050" dirty="0">
                <a:solidFill>
                  <a:schemeClr val="dk1"/>
                </a:solidFill>
                <a:latin typeface="Arial" panose="020B0604020202020204" pitchFamily="34" charset="0"/>
                <a:ea typeface="Arial"/>
                <a:cs typeface="Arial" panose="020B0604020202020204" pitchFamily="34" charset="0"/>
                <a:sym typeface="Arial"/>
              </a:rPr>
              <a:t>Industry requires fair treatment of claimants</a:t>
            </a:r>
            <a:endParaRPr sz="1050" dirty="0">
              <a:latin typeface="Arial" panose="020B0604020202020204" pitchFamily="34" charset="0"/>
              <a:cs typeface="Arial" panose="020B0604020202020204" pitchFamily="34" charset="0"/>
            </a:endParaRPr>
          </a:p>
          <a:p>
            <a:pPr marL="130969" indent="-54769">
              <a:spcBef>
                <a:spcPts val="450"/>
              </a:spcBef>
              <a:buClr>
                <a:schemeClr val="dk1"/>
              </a:buClr>
              <a:buSzPts val="1600"/>
            </a:pPr>
            <a:endParaRPr sz="1200" dirty="0">
              <a:solidFill>
                <a:schemeClr val="dk1"/>
              </a:solidFill>
              <a:latin typeface="Arial"/>
              <a:ea typeface="Arial"/>
              <a:cs typeface="Arial"/>
              <a:sym typeface="Arial"/>
            </a:endParaRPr>
          </a:p>
        </p:txBody>
      </p:sp>
      <p:sp>
        <p:nvSpPr>
          <p:cNvPr id="1975" name="Google Shape;1975;p267"/>
          <p:cNvSpPr/>
          <p:nvPr/>
        </p:nvSpPr>
        <p:spPr>
          <a:xfrm>
            <a:off x="2488691" y="1189265"/>
            <a:ext cx="2010150" cy="1300950"/>
          </a:xfrm>
          <a:prstGeom prst="rect">
            <a:avLst/>
          </a:prstGeom>
          <a:noFill/>
          <a:ln>
            <a:noFill/>
          </a:ln>
        </p:spPr>
        <p:txBody>
          <a:bodyPr spcFirstLastPara="1" wrap="square" lIns="0" tIns="0" rIns="0" bIns="0" anchor="t" anchorCtr="0">
            <a:noAutofit/>
          </a:bodyPr>
          <a:lstStyle/>
          <a:p>
            <a:r>
              <a:rPr lang="en-GB" sz="1350" b="1" dirty="0">
                <a:solidFill>
                  <a:srgbClr val="D93954"/>
                </a:solidFill>
                <a:latin typeface="Arial" panose="020B0604020202020204" pitchFamily="34" charset="0"/>
                <a:cs typeface="Arial" panose="020B0604020202020204" pitchFamily="34" charset="0"/>
              </a:rPr>
              <a:t>Finality</a:t>
            </a:r>
            <a:endParaRPr sz="1350" b="1" dirty="0">
              <a:solidFill>
                <a:srgbClr val="D93954"/>
              </a:solidFill>
              <a:latin typeface="Arial" panose="020B0604020202020204" pitchFamily="34" charset="0"/>
              <a:ea typeface="Arial"/>
              <a:cs typeface="Arial" panose="020B0604020202020204" pitchFamily="34" charset="0"/>
              <a:sym typeface="Arial"/>
            </a:endParaRPr>
          </a:p>
          <a:p>
            <a:pPr marL="188999" indent="-188999">
              <a:spcBef>
                <a:spcPts val="450"/>
              </a:spcBef>
              <a:buClr>
                <a:schemeClr val="dk1"/>
              </a:buClr>
              <a:buSzPts val="1600"/>
              <a:buFont typeface="Arial"/>
              <a:buChar char="•"/>
            </a:pPr>
            <a:r>
              <a:rPr lang="en-GB" sz="1050" dirty="0">
                <a:solidFill>
                  <a:schemeClr val="dk1"/>
                </a:solidFill>
                <a:latin typeface="Arial" panose="020B0604020202020204" pitchFamily="34" charset="0"/>
                <a:cs typeface="Arial" panose="020B0604020202020204" pitchFamily="34" charset="0"/>
              </a:rPr>
              <a:t>Finality means the seller can move on and focus on new strategic priorities and the buyer can take full control of the run-off portfolio</a:t>
            </a:r>
            <a:endParaRPr sz="1050" dirty="0">
              <a:solidFill>
                <a:schemeClr val="dk1"/>
              </a:solidFill>
              <a:latin typeface="Arial" panose="020B0604020202020204" pitchFamily="34" charset="0"/>
              <a:cs typeface="Arial" panose="020B0604020202020204" pitchFamily="34" charset="0"/>
            </a:endParaRPr>
          </a:p>
          <a:p>
            <a:pPr marL="188999" indent="-188999">
              <a:spcBef>
                <a:spcPts val="450"/>
              </a:spcBef>
              <a:buClr>
                <a:schemeClr val="dk1"/>
              </a:buClr>
              <a:buSzPts val="1600"/>
              <a:buChar char="•"/>
            </a:pPr>
            <a:r>
              <a:rPr lang="en-GB" sz="1050" dirty="0">
                <a:solidFill>
                  <a:schemeClr val="dk1"/>
                </a:solidFill>
                <a:latin typeface="Arial" panose="020B0604020202020204" pitchFamily="34" charset="0"/>
                <a:cs typeface="Arial" panose="020B0604020202020204" pitchFamily="34" charset="0"/>
              </a:rPr>
              <a:t>Leads to a quicker and more efficient approach</a:t>
            </a:r>
            <a:endParaRPr sz="1050" dirty="0">
              <a:solidFill>
                <a:schemeClr val="dk1"/>
              </a:solidFill>
              <a:latin typeface="Arial" panose="020B0604020202020204" pitchFamily="34" charset="0"/>
              <a:cs typeface="Arial" panose="020B0604020202020204" pitchFamily="34" charset="0"/>
            </a:endParaRPr>
          </a:p>
        </p:txBody>
      </p:sp>
      <p:sp>
        <p:nvSpPr>
          <p:cNvPr id="1976" name="Google Shape;1976;p267"/>
          <p:cNvSpPr/>
          <p:nvPr/>
        </p:nvSpPr>
        <p:spPr>
          <a:xfrm>
            <a:off x="4645197" y="1189265"/>
            <a:ext cx="2010150" cy="1300950"/>
          </a:xfrm>
          <a:prstGeom prst="rect">
            <a:avLst/>
          </a:prstGeom>
          <a:noFill/>
          <a:ln>
            <a:noFill/>
          </a:ln>
        </p:spPr>
        <p:txBody>
          <a:bodyPr spcFirstLastPara="1" wrap="square" lIns="0" tIns="0" rIns="0" bIns="0" anchor="t" anchorCtr="0">
            <a:noAutofit/>
          </a:bodyPr>
          <a:lstStyle/>
          <a:p>
            <a:r>
              <a:rPr lang="en-GB" sz="1350" b="1" dirty="0">
                <a:solidFill>
                  <a:schemeClr val="accent1"/>
                </a:solidFill>
                <a:latin typeface="Arial"/>
                <a:ea typeface="Arial"/>
                <a:cs typeface="Arial"/>
                <a:sym typeface="Arial"/>
              </a:rPr>
              <a:t>Capital Efficiency</a:t>
            </a:r>
            <a:endParaRPr sz="1350" b="1" dirty="0">
              <a:solidFill>
                <a:schemeClr val="accent1"/>
              </a:solidFill>
              <a:latin typeface="Arial"/>
              <a:ea typeface="Arial"/>
              <a:cs typeface="Arial"/>
              <a:sym typeface="Arial"/>
            </a:endParaRPr>
          </a:p>
          <a:p>
            <a:pPr marL="188999" indent="-188999">
              <a:spcBef>
                <a:spcPts val="450"/>
              </a:spcBef>
              <a:buClr>
                <a:schemeClr val="dk1"/>
              </a:buClr>
              <a:buSzPts val="1600"/>
              <a:buFont typeface="Arial"/>
              <a:buChar char="•"/>
            </a:pPr>
            <a:r>
              <a:rPr lang="en-GB" sz="1050" dirty="0">
                <a:solidFill>
                  <a:schemeClr val="dk1"/>
                </a:solidFill>
                <a:latin typeface="Arial"/>
                <a:ea typeface="Arial"/>
                <a:cs typeface="Arial"/>
                <a:sym typeface="Arial"/>
              </a:rPr>
              <a:t>Diversifying balance sheet can reduce capital requirement (jurisdiction dependent)</a:t>
            </a:r>
            <a:endParaRPr sz="1050" dirty="0"/>
          </a:p>
          <a:p>
            <a:pPr marL="188999" indent="-188999">
              <a:spcBef>
                <a:spcPts val="450"/>
              </a:spcBef>
              <a:buClr>
                <a:schemeClr val="dk1"/>
              </a:buClr>
              <a:buSzPts val="1600"/>
              <a:buFont typeface="Arial"/>
              <a:buChar char="•"/>
            </a:pPr>
            <a:r>
              <a:rPr lang="en-GB" sz="1050" dirty="0">
                <a:solidFill>
                  <a:schemeClr val="dk1"/>
                </a:solidFill>
                <a:latin typeface="Arial"/>
                <a:ea typeface="Arial"/>
                <a:cs typeface="Arial"/>
                <a:sym typeface="Arial"/>
              </a:rPr>
              <a:t>Steady deal flow means capital is continuously deployed</a:t>
            </a:r>
            <a:endParaRPr sz="1050" dirty="0">
              <a:solidFill>
                <a:schemeClr val="dk1"/>
              </a:solidFill>
              <a:latin typeface="Arial"/>
              <a:ea typeface="Arial"/>
              <a:cs typeface="Arial"/>
              <a:sym typeface="Arial"/>
            </a:endParaRPr>
          </a:p>
        </p:txBody>
      </p:sp>
      <p:sp>
        <p:nvSpPr>
          <p:cNvPr id="1977" name="Google Shape;1977;p267"/>
          <p:cNvSpPr/>
          <p:nvPr/>
        </p:nvSpPr>
        <p:spPr>
          <a:xfrm>
            <a:off x="6801702" y="1189265"/>
            <a:ext cx="2010150" cy="1300950"/>
          </a:xfrm>
          <a:prstGeom prst="rect">
            <a:avLst/>
          </a:prstGeom>
          <a:noFill/>
          <a:ln>
            <a:noFill/>
          </a:ln>
        </p:spPr>
        <p:txBody>
          <a:bodyPr spcFirstLastPara="1" wrap="square" lIns="0" tIns="0" rIns="0" bIns="0" anchor="t" anchorCtr="0">
            <a:noAutofit/>
          </a:bodyPr>
          <a:lstStyle/>
          <a:p>
            <a:r>
              <a:rPr lang="en-GB" sz="1350" b="1" dirty="0">
                <a:solidFill>
                  <a:srgbClr val="D93954"/>
                </a:solidFill>
                <a:latin typeface="Arial"/>
                <a:ea typeface="Arial"/>
                <a:cs typeface="Arial"/>
                <a:sym typeface="Arial"/>
              </a:rPr>
              <a:t>Investment Strategy</a:t>
            </a:r>
            <a:endParaRPr sz="1350" b="1" dirty="0">
              <a:solidFill>
                <a:srgbClr val="D93954"/>
              </a:solidFill>
              <a:latin typeface="Arial"/>
              <a:ea typeface="Arial"/>
              <a:cs typeface="Arial"/>
              <a:sym typeface="Arial"/>
            </a:endParaRPr>
          </a:p>
          <a:p>
            <a:pPr marL="188999" indent="-188999">
              <a:spcBef>
                <a:spcPts val="450"/>
              </a:spcBef>
              <a:buClr>
                <a:schemeClr val="dk1"/>
              </a:buClr>
              <a:buSzPts val="1600"/>
              <a:buFont typeface="Arial"/>
              <a:buChar char="•"/>
            </a:pPr>
            <a:r>
              <a:rPr lang="en-GB" sz="1050" dirty="0">
                <a:solidFill>
                  <a:schemeClr val="dk1"/>
                </a:solidFill>
                <a:latin typeface="Arial" panose="020B0604020202020204" pitchFamily="34" charset="0"/>
                <a:ea typeface="Arial"/>
                <a:cs typeface="Arial" panose="020B0604020202020204" pitchFamily="34" charset="0"/>
                <a:sym typeface="Arial"/>
              </a:rPr>
              <a:t>Optimi</a:t>
            </a:r>
            <a:r>
              <a:rPr lang="en-GB" sz="1050" dirty="0">
                <a:solidFill>
                  <a:schemeClr val="dk1"/>
                </a:solidFill>
                <a:latin typeface="Arial" panose="020B0604020202020204" pitchFamily="34" charset="0"/>
                <a:cs typeface="Arial" panose="020B0604020202020204" pitchFamily="34" charset="0"/>
              </a:rPr>
              <a:t>z</a:t>
            </a:r>
            <a:r>
              <a:rPr lang="en-GB" sz="1050" dirty="0">
                <a:solidFill>
                  <a:schemeClr val="dk1"/>
                </a:solidFill>
                <a:latin typeface="Arial" panose="020B0604020202020204" pitchFamily="34" charset="0"/>
                <a:ea typeface="Arial"/>
                <a:cs typeface="Arial" panose="020B0604020202020204" pitchFamily="34" charset="0"/>
                <a:sym typeface="Arial"/>
              </a:rPr>
              <a:t>ing return on investments</a:t>
            </a:r>
            <a:endParaRPr sz="1050" dirty="0">
              <a:latin typeface="Arial" panose="020B0604020202020204" pitchFamily="34" charset="0"/>
              <a:cs typeface="Arial" panose="020B0604020202020204" pitchFamily="34" charset="0"/>
            </a:endParaRPr>
          </a:p>
          <a:p>
            <a:pPr marL="188999" indent="-188999">
              <a:spcBef>
                <a:spcPts val="450"/>
              </a:spcBef>
              <a:buClr>
                <a:schemeClr val="dk1"/>
              </a:buClr>
              <a:buSzPts val="1600"/>
              <a:buFont typeface="Arial"/>
              <a:buChar char="•"/>
            </a:pPr>
            <a:r>
              <a:rPr lang="en-GB" sz="1050" dirty="0">
                <a:solidFill>
                  <a:schemeClr val="dk1"/>
                </a:solidFill>
                <a:latin typeface="Arial" panose="020B0604020202020204" pitchFamily="34" charset="0"/>
                <a:cs typeface="Arial" panose="020B0604020202020204" pitchFamily="34" charset="0"/>
              </a:rPr>
              <a:t>Transfers allow buyers full control over asset investment allowing risk adjusted returns to be maximized</a:t>
            </a:r>
            <a:endParaRPr sz="1050" dirty="0">
              <a:solidFill>
                <a:schemeClr val="dk1"/>
              </a:solidFill>
              <a:latin typeface="Arial" panose="020B0604020202020204" pitchFamily="34" charset="0"/>
              <a:ea typeface="Arial"/>
              <a:cs typeface="Arial" panose="020B0604020202020204" pitchFamily="34" charset="0"/>
              <a:sym typeface="Arial"/>
            </a:endParaRPr>
          </a:p>
        </p:txBody>
      </p:sp>
      <p:sp>
        <p:nvSpPr>
          <p:cNvPr id="1978" name="Google Shape;1978;p267"/>
          <p:cNvSpPr/>
          <p:nvPr/>
        </p:nvSpPr>
        <p:spPr>
          <a:xfrm>
            <a:off x="332186" y="3336473"/>
            <a:ext cx="2010150" cy="1341675"/>
          </a:xfrm>
          <a:prstGeom prst="rect">
            <a:avLst/>
          </a:prstGeom>
          <a:solidFill>
            <a:schemeClr val="accent1"/>
          </a:solidFill>
          <a:ln>
            <a:noFill/>
          </a:ln>
        </p:spPr>
        <p:txBody>
          <a:bodyPr spcFirstLastPara="1" wrap="square" lIns="54000" tIns="54000" rIns="54000" bIns="54000" anchor="t" anchorCtr="0">
            <a:noAutofit/>
          </a:bodyPr>
          <a:lstStyle/>
          <a:p>
            <a:r>
              <a:rPr lang="en-GB" sz="1050" dirty="0">
                <a:solidFill>
                  <a:schemeClr val="lt1"/>
                </a:solidFill>
                <a:latin typeface="Arial" panose="020B0604020202020204" pitchFamily="34" charset="0"/>
                <a:cs typeface="Arial" panose="020B0604020202020204" pitchFamily="34" charset="0"/>
              </a:rPr>
              <a:t>Buyer’s specialist knowledge and pro-active approach can </a:t>
            </a:r>
            <a:r>
              <a:rPr lang="en-GB" sz="1050" dirty="0">
                <a:solidFill>
                  <a:schemeClr val="lt1"/>
                </a:solidFill>
                <a:latin typeface="Arial" panose="020B0604020202020204" pitchFamily="34" charset="0"/>
                <a:ea typeface="Arial"/>
                <a:cs typeface="Arial" panose="020B0604020202020204" pitchFamily="34" charset="0"/>
                <a:sym typeface="Arial"/>
              </a:rPr>
              <a:t>generate savings in reserves and a better experience for the claimant.</a:t>
            </a:r>
            <a:endParaRPr sz="1050" dirty="0">
              <a:solidFill>
                <a:schemeClr val="lt1"/>
              </a:solidFill>
              <a:latin typeface="Arial" panose="020B0604020202020204" pitchFamily="34" charset="0"/>
              <a:ea typeface="Arial"/>
              <a:cs typeface="Arial" panose="020B0604020202020204" pitchFamily="34" charset="0"/>
              <a:sym typeface="Arial"/>
            </a:endParaRPr>
          </a:p>
        </p:txBody>
      </p:sp>
      <p:sp>
        <p:nvSpPr>
          <p:cNvPr id="1979" name="Google Shape;1979;p267"/>
          <p:cNvSpPr/>
          <p:nvPr/>
        </p:nvSpPr>
        <p:spPr>
          <a:xfrm>
            <a:off x="2488691" y="3336473"/>
            <a:ext cx="2010150" cy="1341675"/>
          </a:xfrm>
          <a:prstGeom prst="rect">
            <a:avLst/>
          </a:prstGeom>
          <a:solidFill>
            <a:srgbClr val="D93954"/>
          </a:solidFill>
          <a:ln>
            <a:noFill/>
          </a:ln>
        </p:spPr>
        <p:txBody>
          <a:bodyPr spcFirstLastPara="1" wrap="square" lIns="54000" tIns="54000" rIns="54000" bIns="54000" anchor="t" anchorCtr="0">
            <a:noAutofit/>
          </a:bodyPr>
          <a:lstStyle/>
          <a:p>
            <a:r>
              <a:rPr lang="en-GB" sz="1050" dirty="0">
                <a:solidFill>
                  <a:schemeClr val="lt1"/>
                </a:solidFill>
                <a:latin typeface="Arial" panose="020B0604020202020204" pitchFamily="34" charset="0"/>
                <a:cs typeface="Arial" panose="020B0604020202020204" pitchFamily="34" charset="0"/>
              </a:rPr>
              <a:t>Finality benefits both buyer and seller and makes the process more efficient for policyholders.</a:t>
            </a:r>
            <a:endParaRPr sz="1050" dirty="0">
              <a:solidFill>
                <a:schemeClr val="lt1"/>
              </a:solidFill>
              <a:latin typeface="Arial" panose="020B0604020202020204" pitchFamily="34" charset="0"/>
              <a:ea typeface="Arial"/>
              <a:cs typeface="Arial" panose="020B0604020202020204" pitchFamily="34" charset="0"/>
              <a:sym typeface="Arial"/>
            </a:endParaRPr>
          </a:p>
        </p:txBody>
      </p:sp>
      <p:sp>
        <p:nvSpPr>
          <p:cNvPr id="1980" name="Google Shape;1980;p267"/>
          <p:cNvSpPr/>
          <p:nvPr/>
        </p:nvSpPr>
        <p:spPr>
          <a:xfrm>
            <a:off x="4645197" y="3336473"/>
            <a:ext cx="2010150" cy="1341675"/>
          </a:xfrm>
          <a:prstGeom prst="rect">
            <a:avLst/>
          </a:prstGeom>
          <a:solidFill>
            <a:schemeClr val="accent1"/>
          </a:solidFill>
          <a:ln>
            <a:noFill/>
          </a:ln>
        </p:spPr>
        <p:txBody>
          <a:bodyPr spcFirstLastPara="1" wrap="square" lIns="54000" tIns="54000" rIns="54000" bIns="54000" anchor="t" anchorCtr="0">
            <a:noAutofit/>
          </a:bodyPr>
          <a:lstStyle/>
          <a:p>
            <a:r>
              <a:rPr lang="en-GB" sz="1050" dirty="0">
                <a:solidFill>
                  <a:schemeClr val="lt1"/>
                </a:solidFill>
                <a:latin typeface="Arial" panose="020B0604020202020204" pitchFamily="34" charset="0"/>
                <a:cs typeface="Arial" panose="020B0604020202020204" pitchFamily="34" charset="0"/>
              </a:rPr>
              <a:t>Transfers allow different portfolios to be combined and diversification benefits realized, allowing buyers to operate lower cost models.</a:t>
            </a:r>
            <a:endParaRPr sz="1050" dirty="0">
              <a:solidFill>
                <a:schemeClr val="lt1"/>
              </a:solidFill>
              <a:latin typeface="Arial" panose="020B0604020202020204" pitchFamily="34" charset="0"/>
              <a:ea typeface="Arial"/>
              <a:cs typeface="Arial" panose="020B0604020202020204" pitchFamily="34" charset="0"/>
              <a:sym typeface="Arial"/>
            </a:endParaRPr>
          </a:p>
        </p:txBody>
      </p:sp>
      <p:sp>
        <p:nvSpPr>
          <p:cNvPr id="1981" name="Google Shape;1981;p267"/>
          <p:cNvSpPr/>
          <p:nvPr/>
        </p:nvSpPr>
        <p:spPr>
          <a:xfrm>
            <a:off x="6801702" y="3336473"/>
            <a:ext cx="2010150" cy="1341675"/>
          </a:xfrm>
          <a:prstGeom prst="rect">
            <a:avLst/>
          </a:prstGeom>
          <a:solidFill>
            <a:srgbClr val="D93954"/>
          </a:solidFill>
          <a:ln>
            <a:noFill/>
          </a:ln>
        </p:spPr>
        <p:txBody>
          <a:bodyPr spcFirstLastPara="1" wrap="square" lIns="54000" tIns="54000" rIns="54000" bIns="54000" anchor="t" anchorCtr="0">
            <a:noAutofit/>
          </a:bodyPr>
          <a:lstStyle/>
          <a:p>
            <a:r>
              <a:rPr lang="en-GB" sz="1050" dirty="0">
                <a:solidFill>
                  <a:schemeClr val="lt1"/>
                </a:solidFill>
                <a:latin typeface="Arial"/>
                <a:ea typeface="Arial"/>
                <a:cs typeface="Arial"/>
                <a:sym typeface="Arial"/>
              </a:rPr>
              <a:t>An area that can be improved by the acquirers; some new entrants consider this to be a way to innovate and stand-out in a crowded market.</a:t>
            </a:r>
            <a:endParaRPr sz="1050" dirty="0">
              <a:solidFill>
                <a:schemeClr val="lt1"/>
              </a:solidFill>
              <a:latin typeface="Arial"/>
              <a:ea typeface="Arial"/>
              <a:cs typeface="Arial"/>
              <a:sym typeface="Arial"/>
            </a:endParaRPr>
          </a:p>
        </p:txBody>
      </p:sp>
      <p:sp>
        <p:nvSpPr>
          <p:cNvPr id="1982" name="Google Shape;1982;p267"/>
          <p:cNvSpPr/>
          <p:nvPr/>
        </p:nvSpPr>
        <p:spPr>
          <a:xfrm rot="-5400000" flipH="1">
            <a:off x="1239616" y="2852243"/>
            <a:ext cx="195300" cy="474975"/>
          </a:xfrm>
          <a:prstGeom prst="chevron">
            <a:avLst>
              <a:gd name="adj" fmla="val 75438"/>
            </a:avLst>
          </a:prstGeom>
          <a:solidFill>
            <a:schemeClr val="dk2"/>
          </a:solidFill>
          <a:ln>
            <a:noFill/>
          </a:ln>
        </p:spPr>
        <p:txBody>
          <a:bodyPr spcFirstLastPara="1" wrap="square" lIns="21975" tIns="13181" rIns="21975" bIns="13181" anchor="ctr" anchorCtr="0">
            <a:noAutofit/>
          </a:bodyPr>
          <a:lstStyle/>
          <a:p>
            <a:endParaRPr sz="600">
              <a:solidFill>
                <a:srgbClr val="FFFFFF"/>
              </a:solidFill>
              <a:latin typeface="Georgia"/>
              <a:ea typeface="Georgia"/>
              <a:cs typeface="Georgia"/>
              <a:sym typeface="Georgia"/>
            </a:endParaRPr>
          </a:p>
        </p:txBody>
      </p:sp>
      <p:sp>
        <p:nvSpPr>
          <p:cNvPr id="1983" name="Google Shape;1983;p267"/>
          <p:cNvSpPr/>
          <p:nvPr/>
        </p:nvSpPr>
        <p:spPr>
          <a:xfrm rot="-5400000" flipH="1">
            <a:off x="3396121" y="2852245"/>
            <a:ext cx="195300" cy="474975"/>
          </a:xfrm>
          <a:prstGeom prst="chevron">
            <a:avLst>
              <a:gd name="adj" fmla="val 75438"/>
            </a:avLst>
          </a:prstGeom>
          <a:solidFill>
            <a:schemeClr val="dk2"/>
          </a:solidFill>
          <a:ln>
            <a:noFill/>
          </a:ln>
        </p:spPr>
        <p:txBody>
          <a:bodyPr spcFirstLastPara="1" wrap="square" lIns="21975" tIns="13181" rIns="21975" bIns="13181" anchor="ctr" anchorCtr="0">
            <a:noAutofit/>
          </a:bodyPr>
          <a:lstStyle/>
          <a:p>
            <a:endParaRPr sz="600">
              <a:solidFill>
                <a:srgbClr val="FFFFFF"/>
              </a:solidFill>
              <a:latin typeface="Georgia"/>
              <a:ea typeface="Georgia"/>
              <a:cs typeface="Georgia"/>
              <a:sym typeface="Georgia"/>
            </a:endParaRPr>
          </a:p>
        </p:txBody>
      </p:sp>
      <p:sp>
        <p:nvSpPr>
          <p:cNvPr id="1984" name="Google Shape;1984;p267"/>
          <p:cNvSpPr/>
          <p:nvPr/>
        </p:nvSpPr>
        <p:spPr>
          <a:xfrm rot="-5400000" flipH="1">
            <a:off x="5552627" y="2852245"/>
            <a:ext cx="195300" cy="474975"/>
          </a:xfrm>
          <a:prstGeom prst="chevron">
            <a:avLst>
              <a:gd name="adj" fmla="val 75438"/>
            </a:avLst>
          </a:prstGeom>
          <a:solidFill>
            <a:schemeClr val="dk2"/>
          </a:solidFill>
          <a:ln>
            <a:noFill/>
          </a:ln>
        </p:spPr>
        <p:txBody>
          <a:bodyPr spcFirstLastPara="1" wrap="square" lIns="21975" tIns="13181" rIns="21975" bIns="13181" anchor="ctr" anchorCtr="0">
            <a:noAutofit/>
          </a:bodyPr>
          <a:lstStyle/>
          <a:p>
            <a:endParaRPr sz="600">
              <a:solidFill>
                <a:srgbClr val="FFFFFF"/>
              </a:solidFill>
              <a:latin typeface="Georgia"/>
              <a:ea typeface="Georgia"/>
              <a:cs typeface="Georgia"/>
              <a:sym typeface="Georgia"/>
            </a:endParaRPr>
          </a:p>
        </p:txBody>
      </p:sp>
      <p:sp>
        <p:nvSpPr>
          <p:cNvPr id="1985" name="Google Shape;1985;p267"/>
          <p:cNvSpPr/>
          <p:nvPr/>
        </p:nvSpPr>
        <p:spPr>
          <a:xfrm rot="-5400000" flipH="1">
            <a:off x="7709132" y="2852246"/>
            <a:ext cx="195300" cy="474975"/>
          </a:xfrm>
          <a:prstGeom prst="chevron">
            <a:avLst>
              <a:gd name="adj" fmla="val 75438"/>
            </a:avLst>
          </a:prstGeom>
          <a:solidFill>
            <a:schemeClr val="dk2"/>
          </a:solidFill>
          <a:ln>
            <a:noFill/>
          </a:ln>
        </p:spPr>
        <p:txBody>
          <a:bodyPr spcFirstLastPara="1" wrap="square" lIns="21975" tIns="13181" rIns="21975" bIns="13181" anchor="ctr" anchorCtr="0">
            <a:noAutofit/>
          </a:bodyPr>
          <a:lstStyle/>
          <a:p>
            <a:endParaRPr sz="60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2834702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B4EB-F1CE-4549-BAF6-2AD06A55CF81}"/>
              </a:ext>
            </a:extLst>
          </p:cNvPr>
          <p:cNvSpPr>
            <a:spLocks noGrp="1"/>
          </p:cNvSpPr>
          <p:nvPr>
            <p:ph type="title"/>
          </p:nvPr>
        </p:nvSpPr>
        <p:spPr>
          <a:xfrm>
            <a:off x="678658" y="1811492"/>
            <a:ext cx="2588798" cy="1799902"/>
          </a:xfrm>
          <a:solidFill>
            <a:schemeClr val="accent1"/>
          </a:solidFill>
        </p:spPr>
        <p:txBody>
          <a:bodyPr>
            <a:normAutofit/>
          </a:bodyPr>
          <a:lstStyle/>
          <a:p>
            <a:pPr algn="ctr"/>
            <a:r>
              <a:rPr lang="en-US" sz="2800" dirty="0">
                <a:solidFill>
                  <a:srgbClr val="FFFFFF"/>
                </a:solidFill>
                <a:latin typeface="+mn-lt"/>
              </a:rPr>
              <a:t>IBT - issues for consideration</a:t>
            </a:r>
          </a:p>
        </p:txBody>
      </p:sp>
      <p:sp>
        <p:nvSpPr>
          <p:cNvPr id="3" name="Content Placeholder 2">
            <a:extLst>
              <a:ext uri="{FF2B5EF4-FFF2-40B4-BE49-F238E27FC236}">
                <a16:creationId xmlns:a16="http://schemas.microsoft.com/office/drawing/2014/main" id="{0198C444-5693-4093-9C40-41759451A7FA}"/>
              </a:ext>
            </a:extLst>
          </p:cNvPr>
          <p:cNvSpPr>
            <a:spLocks noGrp="1"/>
          </p:cNvSpPr>
          <p:nvPr>
            <p:ph idx="1"/>
          </p:nvPr>
        </p:nvSpPr>
        <p:spPr>
          <a:xfrm>
            <a:off x="3840480" y="603504"/>
            <a:ext cx="4711446" cy="3936492"/>
          </a:xfrm>
        </p:spPr>
        <p:txBody>
          <a:bodyPr anchor="ctr">
            <a:normAutofit/>
          </a:bodyPr>
          <a:lstStyle/>
          <a:p>
            <a:pPr>
              <a:spcBef>
                <a:spcPts val="0"/>
              </a:spcBef>
              <a:spcAft>
                <a:spcPts val="600"/>
              </a:spcAft>
            </a:pPr>
            <a:r>
              <a:rPr lang="en-US" sz="1500" dirty="0"/>
              <a:t>Whether anti-assignment provisions of reinsurance agreements are violated</a:t>
            </a:r>
          </a:p>
          <a:p>
            <a:pPr>
              <a:spcBef>
                <a:spcPts val="0"/>
              </a:spcBef>
              <a:spcAft>
                <a:spcPts val="600"/>
              </a:spcAft>
            </a:pPr>
            <a:r>
              <a:rPr lang="en-US" sz="1500" dirty="0"/>
              <a:t>Novation to a single state licensed carrier may impact Guaranty Fund protection </a:t>
            </a:r>
          </a:p>
          <a:p>
            <a:pPr>
              <a:spcBef>
                <a:spcPts val="0"/>
              </a:spcBef>
              <a:spcAft>
                <a:spcPts val="600"/>
              </a:spcAft>
            </a:pPr>
            <a:r>
              <a:rPr lang="en-US" sz="1500" dirty="0"/>
              <a:t>Constitutional challenges – due process, contracts clause</a:t>
            </a:r>
          </a:p>
          <a:p>
            <a:pPr>
              <a:spcBef>
                <a:spcPts val="0"/>
              </a:spcBef>
              <a:spcAft>
                <a:spcPts val="600"/>
              </a:spcAft>
            </a:pPr>
            <a:r>
              <a:rPr lang="en-US" sz="1500" dirty="0"/>
              <a:t>Prudential/Rothesay decision (Part VII Transfer)</a:t>
            </a:r>
          </a:p>
        </p:txBody>
      </p:sp>
      <p:sp>
        <p:nvSpPr>
          <p:cNvPr id="32" name="Title 1">
            <a:extLst>
              <a:ext uri="{FF2B5EF4-FFF2-40B4-BE49-F238E27FC236}">
                <a16:creationId xmlns:a16="http://schemas.microsoft.com/office/drawing/2014/main" id="{7367CB5E-E16A-4326-A045-D654888C8CC7}"/>
              </a:ext>
            </a:extLst>
          </p:cNvPr>
          <p:cNvSpPr txBox="1">
            <a:spLocks/>
          </p:cNvSpPr>
          <p:nvPr/>
        </p:nvSpPr>
        <p:spPr>
          <a:xfrm>
            <a:off x="678658" y="1352550"/>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4212911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D1F9-462A-4995-8AA2-19EA48781EBE}"/>
              </a:ext>
            </a:extLst>
          </p:cNvPr>
          <p:cNvSpPr>
            <a:spLocks noGrp="1"/>
          </p:cNvSpPr>
          <p:nvPr>
            <p:ph type="title"/>
          </p:nvPr>
        </p:nvSpPr>
        <p:spPr>
          <a:xfrm>
            <a:off x="304800" y="1352550"/>
            <a:ext cx="8229600" cy="1905000"/>
          </a:xfrm>
        </p:spPr>
        <p:txBody>
          <a:bodyPr>
            <a:normAutofit/>
          </a:bodyPr>
          <a:lstStyle/>
          <a:p>
            <a:pPr algn="ctr"/>
            <a:r>
              <a:rPr lang="en-US" sz="3200" dirty="0"/>
              <a:t>Insurance Division Laws and Regulatory Considerations</a:t>
            </a:r>
            <a:br>
              <a:rPr lang="en-US" sz="3200" dirty="0"/>
            </a:br>
            <a:endParaRPr lang="en-US" sz="3200" dirty="0"/>
          </a:p>
        </p:txBody>
      </p:sp>
    </p:spTree>
    <p:extLst>
      <p:ext uri="{BB962C8B-B14F-4D97-AF65-F5344CB8AC3E}">
        <p14:creationId xmlns:p14="http://schemas.microsoft.com/office/powerpoint/2010/main" val="271654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1612" y="1527788"/>
            <a:ext cx="5628988" cy="2910580"/>
          </a:xfrm>
        </p:spPr>
        <p:txBody>
          <a:bodyPr>
            <a:normAutofit/>
          </a:bodyPr>
          <a:lstStyle/>
          <a:p>
            <a:pPr>
              <a:spcBef>
                <a:spcPts val="0"/>
              </a:spcBef>
              <a:spcAft>
                <a:spcPts val="1200"/>
              </a:spcAft>
            </a:pPr>
            <a:r>
              <a:rPr lang="en-US" sz="1650" dirty="0">
                <a:latin typeface="+mj-lt"/>
              </a:rPr>
              <a:t>Division Laws provide a mechanism for a corporate reorganization allowing an insurer to divide into separate companies</a:t>
            </a:r>
          </a:p>
          <a:p>
            <a:pPr>
              <a:spcBef>
                <a:spcPts val="0"/>
              </a:spcBef>
              <a:spcAft>
                <a:spcPts val="1200"/>
              </a:spcAft>
            </a:pPr>
            <a:r>
              <a:rPr lang="en-US" sz="1650" dirty="0">
                <a:latin typeface="+mj-lt"/>
              </a:rPr>
              <a:t>Can be viewed as the reverse of a merger </a:t>
            </a:r>
          </a:p>
          <a:p>
            <a:pPr>
              <a:spcBef>
                <a:spcPts val="0"/>
              </a:spcBef>
              <a:spcAft>
                <a:spcPts val="1200"/>
              </a:spcAft>
            </a:pPr>
            <a:r>
              <a:rPr lang="en-US" sz="1650" dirty="0">
                <a:latin typeface="+mj-lt"/>
              </a:rPr>
              <a:t>Precedent – corporate division laws in Pennsylvania and Arizona applicable to business entities generally, including insurers  </a:t>
            </a:r>
          </a:p>
        </p:txBody>
      </p:sp>
      <p:sp>
        <p:nvSpPr>
          <p:cNvPr id="8" name="Title 1">
            <a:extLst>
              <a:ext uri="{FF2B5EF4-FFF2-40B4-BE49-F238E27FC236}">
                <a16:creationId xmlns:a16="http://schemas.microsoft.com/office/drawing/2014/main" id="{2DF0FCDF-C35C-456D-A8CD-51F8AE3CF777}"/>
              </a:ext>
            </a:extLst>
          </p:cNvPr>
          <p:cNvSpPr txBox="1">
            <a:spLocks/>
          </p:cNvSpPr>
          <p:nvPr/>
        </p:nvSpPr>
        <p:spPr>
          <a:xfrm>
            <a:off x="304800"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chemeClr val="bg1"/>
                </a:solidFill>
              </a:rPr>
              <a:t>Background on Division Laws</a:t>
            </a:r>
          </a:p>
        </p:txBody>
      </p:sp>
      <p:sp>
        <p:nvSpPr>
          <p:cNvPr id="9" name="Title 1">
            <a:extLst>
              <a:ext uri="{FF2B5EF4-FFF2-40B4-BE49-F238E27FC236}">
                <a16:creationId xmlns:a16="http://schemas.microsoft.com/office/drawing/2014/main" id="{92DFD336-1148-4AAA-843F-2E3C6C1C59ED}"/>
              </a:ext>
            </a:extLst>
          </p:cNvPr>
          <p:cNvSpPr txBox="1">
            <a:spLocks/>
          </p:cNvSpPr>
          <p:nvPr/>
        </p:nvSpPr>
        <p:spPr>
          <a:xfrm>
            <a:off x="304800"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194613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6498" y="666750"/>
            <a:ext cx="5526502" cy="3733800"/>
          </a:xfrm>
        </p:spPr>
        <p:txBody>
          <a:bodyPr>
            <a:normAutofit fontScale="92500"/>
          </a:bodyPr>
          <a:lstStyle/>
          <a:p>
            <a:pPr marL="0" indent="0">
              <a:buNone/>
            </a:pPr>
            <a:r>
              <a:rPr lang="en-US" sz="1650" b="1" dirty="0">
                <a:latin typeface="+mj-lt"/>
              </a:rPr>
              <a:t>Division Laws have been adopted in CT, IL, MI, IA and GA</a:t>
            </a:r>
          </a:p>
          <a:p>
            <a:r>
              <a:rPr lang="en-US" sz="1650" dirty="0">
                <a:latin typeface="+mj-lt"/>
              </a:rPr>
              <a:t>Under a Division Law, a domestic stock insurance company divides itself into two or more resulting companies through a </a:t>
            </a:r>
            <a:r>
              <a:rPr lang="en-US" sz="1650" u="sng" dirty="0">
                <a:latin typeface="+mj-lt"/>
              </a:rPr>
              <a:t>plan of division </a:t>
            </a:r>
            <a:r>
              <a:rPr lang="en-US" sz="1650" dirty="0">
                <a:latin typeface="+mj-lt"/>
              </a:rPr>
              <a:t>that allocates assets and liabilities between the resulting companies. </a:t>
            </a:r>
          </a:p>
          <a:p>
            <a:pPr marL="342900" lvl="1" indent="-342900">
              <a:spcBef>
                <a:spcPts val="600"/>
              </a:spcBef>
              <a:buFont typeface="Arial" pitchFamily="34" charset="0"/>
              <a:buChar char="•"/>
            </a:pPr>
            <a:r>
              <a:rPr lang="en-US" sz="1650" dirty="0">
                <a:latin typeface="+mj-lt"/>
              </a:rPr>
              <a:t>The division, like a merger, is effected by operation of law.  </a:t>
            </a:r>
          </a:p>
          <a:p>
            <a:pPr>
              <a:spcBef>
                <a:spcPts val="600"/>
              </a:spcBef>
            </a:pPr>
            <a:r>
              <a:rPr lang="en-US" sz="1650" dirty="0">
                <a:latin typeface="+mj-lt"/>
              </a:rPr>
              <a:t>Connecticut (2017).  A Connecticut plan of division must set forth certain elements prescribed by statute and be approved by the insurance commissioner.  The other state’s Division Laws are very similar to Connecticut’s. </a:t>
            </a:r>
          </a:p>
          <a:p>
            <a:pPr lvl="3">
              <a:buFont typeface="Arial" panose="020B0604020202020204" pitchFamily="34" charset="0"/>
              <a:buChar char="•"/>
            </a:pPr>
            <a:r>
              <a:rPr lang="en-US" sz="1650" dirty="0">
                <a:latin typeface="+mj-lt"/>
              </a:rPr>
              <a:t>Illinois (2018) </a:t>
            </a:r>
          </a:p>
          <a:p>
            <a:pPr lvl="3">
              <a:buFont typeface="Arial" panose="020B0604020202020204" pitchFamily="34" charset="0"/>
              <a:buChar char="•"/>
            </a:pPr>
            <a:r>
              <a:rPr lang="en-US" sz="1650" dirty="0">
                <a:latin typeface="+mj-lt"/>
              </a:rPr>
              <a:t>Michigan (2018)</a:t>
            </a:r>
          </a:p>
          <a:p>
            <a:pPr lvl="3">
              <a:buFont typeface="Arial" panose="020B0604020202020204" pitchFamily="34" charset="0"/>
              <a:buChar char="•"/>
            </a:pPr>
            <a:r>
              <a:rPr lang="en-US" sz="1650" dirty="0">
                <a:latin typeface="+mj-lt"/>
              </a:rPr>
              <a:t>Iowa (2019)  </a:t>
            </a:r>
          </a:p>
          <a:p>
            <a:pPr lvl="3">
              <a:buFont typeface="Arial" panose="020B0604020202020204" pitchFamily="34" charset="0"/>
              <a:buChar char="•"/>
            </a:pPr>
            <a:r>
              <a:rPr lang="en-US" sz="1650" dirty="0">
                <a:latin typeface="+mj-lt"/>
              </a:rPr>
              <a:t>Georgia (2019)</a:t>
            </a:r>
          </a:p>
          <a:p>
            <a:endParaRPr lang="en-US" sz="1650" dirty="0">
              <a:latin typeface="+mj-lt"/>
            </a:endParaRPr>
          </a:p>
        </p:txBody>
      </p:sp>
      <p:sp>
        <p:nvSpPr>
          <p:cNvPr id="4" name="Title 1">
            <a:extLst>
              <a:ext uri="{FF2B5EF4-FFF2-40B4-BE49-F238E27FC236}">
                <a16:creationId xmlns:a16="http://schemas.microsoft.com/office/drawing/2014/main" id="{062494E4-C76C-4C3B-B9D7-773212B228F5}"/>
              </a:ext>
            </a:extLst>
          </p:cNvPr>
          <p:cNvSpPr txBox="1">
            <a:spLocks/>
          </p:cNvSpPr>
          <p:nvPr/>
        </p:nvSpPr>
        <p:spPr>
          <a:xfrm>
            <a:off x="304800"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rgbClr val="FFFFFF"/>
                </a:solidFill>
                <a:latin typeface="+mn-lt"/>
              </a:rPr>
              <a:t>Mechanics and Scope of Division Laws</a:t>
            </a:r>
          </a:p>
        </p:txBody>
      </p:sp>
      <p:sp>
        <p:nvSpPr>
          <p:cNvPr id="5" name="Title 1">
            <a:extLst>
              <a:ext uri="{FF2B5EF4-FFF2-40B4-BE49-F238E27FC236}">
                <a16:creationId xmlns:a16="http://schemas.microsoft.com/office/drawing/2014/main" id="{E01A382E-7626-455B-9354-A6759EFFA180}"/>
              </a:ext>
            </a:extLst>
          </p:cNvPr>
          <p:cNvSpPr txBox="1">
            <a:spLocks/>
          </p:cNvSpPr>
          <p:nvPr/>
        </p:nvSpPr>
        <p:spPr>
          <a:xfrm>
            <a:off x="304800"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310947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742950"/>
            <a:ext cx="5105400" cy="3276600"/>
          </a:xfrm>
        </p:spPr>
        <p:txBody>
          <a:bodyPr>
            <a:normAutofit/>
          </a:bodyPr>
          <a:lstStyle/>
          <a:p>
            <a:pPr marL="0" indent="0">
              <a:buNone/>
            </a:pPr>
            <a:r>
              <a:rPr lang="en-US" sz="1650" b="1" dirty="0">
                <a:latin typeface="+mj-lt"/>
              </a:rPr>
              <a:t>Differences Between Divisions and Insurance </a:t>
            </a:r>
            <a:r>
              <a:rPr lang="en-US" sz="1650" b="1" dirty="0" err="1">
                <a:latin typeface="+mj-lt"/>
              </a:rPr>
              <a:t>BusinessTransfers</a:t>
            </a:r>
            <a:endParaRPr lang="en-US" sz="1650" b="1" dirty="0">
              <a:latin typeface="+mj-lt"/>
            </a:endParaRPr>
          </a:p>
          <a:p>
            <a:r>
              <a:rPr lang="en-US" sz="1650" dirty="0">
                <a:latin typeface="+mj-lt"/>
              </a:rPr>
              <a:t>While a division is like the reverse of a merger and is effected by operation of law, a transfer is like a novation with the court acting in place of the policyholder. </a:t>
            </a:r>
          </a:p>
          <a:p>
            <a:pPr>
              <a:spcBef>
                <a:spcPts val="600"/>
              </a:spcBef>
            </a:pPr>
            <a:r>
              <a:rPr lang="en-US" sz="1650" dirty="0">
                <a:latin typeface="+mj-lt"/>
              </a:rPr>
              <a:t>Court Approval is, therefore, required with a transfer but not with a division.</a:t>
            </a:r>
          </a:p>
          <a:p>
            <a:endParaRPr lang="en-US" sz="1650" dirty="0">
              <a:latin typeface="+mj-lt"/>
            </a:endParaRPr>
          </a:p>
        </p:txBody>
      </p:sp>
      <p:sp>
        <p:nvSpPr>
          <p:cNvPr id="4" name="Title 1">
            <a:extLst>
              <a:ext uri="{FF2B5EF4-FFF2-40B4-BE49-F238E27FC236}">
                <a16:creationId xmlns:a16="http://schemas.microsoft.com/office/drawing/2014/main" id="{062494E4-C76C-4C3B-B9D7-773212B228F5}"/>
              </a:ext>
            </a:extLst>
          </p:cNvPr>
          <p:cNvSpPr txBox="1">
            <a:spLocks/>
          </p:cNvSpPr>
          <p:nvPr/>
        </p:nvSpPr>
        <p:spPr>
          <a:xfrm>
            <a:off x="304800" y="2067248"/>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rgbClr val="FFFFFF"/>
                </a:solidFill>
                <a:latin typeface="+mn-lt"/>
              </a:rPr>
              <a:t>Division vis-à-vis Transfer</a:t>
            </a:r>
          </a:p>
        </p:txBody>
      </p:sp>
      <p:sp>
        <p:nvSpPr>
          <p:cNvPr id="5" name="Title 1">
            <a:extLst>
              <a:ext uri="{FF2B5EF4-FFF2-40B4-BE49-F238E27FC236}">
                <a16:creationId xmlns:a16="http://schemas.microsoft.com/office/drawing/2014/main" id="{E01A382E-7626-455B-9354-A6759EFFA180}"/>
              </a:ext>
            </a:extLst>
          </p:cNvPr>
          <p:cNvSpPr txBox="1">
            <a:spLocks/>
          </p:cNvSpPr>
          <p:nvPr/>
        </p:nvSpPr>
        <p:spPr>
          <a:xfrm>
            <a:off x="304800" y="1608306"/>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318543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D1F9-462A-4995-8AA2-19EA48781EBE}"/>
              </a:ext>
            </a:extLst>
          </p:cNvPr>
          <p:cNvSpPr>
            <a:spLocks noGrp="1"/>
          </p:cNvSpPr>
          <p:nvPr>
            <p:ph type="title"/>
          </p:nvPr>
        </p:nvSpPr>
        <p:spPr>
          <a:xfrm>
            <a:off x="304800" y="1352550"/>
            <a:ext cx="8229600" cy="1600200"/>
          </a:xfrm>
        </p:spPr>
        <p:txBody>
          <a:bodyPr>
            <a:normAutofit/>
          </a:bodyPr>
          <a:lstStyle/>
          <a:p>
            <a:pPr algn="ctr"/>
            <a:r>
              <a:rPr lang="en-US" sz="3200" dirty="0"/>
              <a:t>Insurance Business Transfer Laws</a:t>
            </a:r>
          </a:p>
        </p:txBody>
      </p:sp>
    </p:spTree>
    <p:extLst>
      <p:ext uri="{BB962C8B-B14F-4D97-AF65-F5344CB8AC3E}">
        <p14:creationId xmlns:p14="http://schemas.microsoft.com/office/powerpoint/2010/main" val="1033870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438150"/>
            <a:ext cx="6202578" cy="3886200"/>
          </a:xfrm>
        </p:spPr>
        <p:txBody>
          <a:bodyPr>
            <a:normAutofit fontScale="92500" lnSpcReduction="10000"/>
          </a:bodyPr>
          <a:lstStyle/>
          <a:p>
            <a:pPr marL="285750" lvl="3" indent="-285750">
              <a:buFont typeface="Arial" panose="020B0604020202020204" pitchFamily="34" charset="0"/>
              <a:buChar char="•"/>
            </a:pPr>
            <a:r>
              <a:rPr lang="en-US" sz="1400" b="1" dirty="0">
                <a:latin typeface="+mj-lt"/>
              </a:rPr>
              <a:t>A company seeking to effectuate a division or transfer must file a “Plan” with the state insurance regulator. </a:t>
            </a:r>
          </a:p>
          <a:p>
            <a:pPr marL="285750" lvl="3" indent="-285750">
              <a:buFont typeface="Arial" panose="020B0604020202020204" pitchFamily="34" charset="0"/>
              <a:buChar char="•"/>
            </a:pPr>
            <a:r>
              <a:rPr lang="en-US" sz="1400" b="1" dirty="0">
                <a:latin typeface="+mj-lt"/>
              </a:rPr>
              <a:t>Transfer Laws </a:t>
            </a:r>
          </a:p>
          <a:p>
            <a:pPr marL="628650" lvl="4" indent="-285750">
              <a:buFont typeface="Arial" panose="020B0604020202020204" pitchFamily="34" charset="0"/>
              <a:buChar char="•"/>
            </a:pPr>
            <a:r>
              <a:rPr lang="en-US" sz="1200" dirty="0">
                <a:latin typeface="+mj-lt"/>
              </a:rPr>
              <a:t>A Plan would include a description of the policies and reinsurance agreements to be transferred, financial information or opinions on the proposed Plan, and evidence that the Plan has been approved by the transferring company’s domiciliary regulator.</a:t>
            </a:r>
          </a:p>
          <a:p>
            <a:pPr marL="628650" lvl="4" indent="-285750">
              <a:buFont typeface="Arial" panose="020B0604020202020204" pitchFamily="34" charset="0"/>
              <a:buChar char="•"/>
            </a:pPr>
            <a:r>
              <a:rPr lang="en-US" sz="1200" dirty="0">
                <a:latin typeface="+mj-lt"/>
              </a:rPr>
              <a:t>The Transfer Laws prescribe detailed standards for the insurance regulator/court’s approval of a Plan, which at a minimum requires a finding that the Plan will have no material adverse impact on policyholders (similar to the test for Part VII Transfers in the UK). </a:t>
            </a:r>
          </a:p>
          <a:p>
            <a:pPr marL="628650" lvl="4" indent="-285750">
              <a:buFont typeface="Arial" panose="020B0604020202020204" pitchFamily="34" charset="0"/>
              <a:buChar char="•"/>
            </a:pPr>
            <a:r>
              <a:rPr lang="en-US" sz="1200" dirty="0">
                <a:latin typeface="+mj-lt"/>
              </a:rPr>
              <a:t>Court Approval.  In RI and OK, the Plan must be approved by a court after it has been approved by the relevant state insurance regulator.  Interested parties are provided an opportunity to be heard in connection with such court proceedings.</a:t>
            </a:r>
          </a:p>
          <a:p>
            <a:pPr marL="57150" lvl="3" indent="-285750">
              <a:buFont typeface="Arial" panose="020B0604020202020204" pitchFamily="34" charset="0"/>
              <a:buChar char="•"/>
            </a:pPr>
            <a:r>
              <a:rPr lang="en-US" sz="1400" b="1" dirty="0"/>
              <a:t>Division Laws</a:t>
            </a:r>
          </a:p>
          <a:p>
            <a:pPr marL="628650" lvl="4" indent="-285750">
              <a:buFont typeface="Arial" panose="020B0604020202020204" pitchFamily="34" charset="0"/>
              <a:buChar char="•"/>
            </a:pPr>
            <a:r>
              <a:rPr lang="en-US" sz="1200" dirty="0"/>
              <a:t>In a division, the Plan will set out detailed allocation of assets and liabilities among the resulting insurers. </a:t>
            </a:r>
          </a:p>
          <a:p>
            <a:pPr marL="628650" lvl="4" indent="-285750">
              <a:buFont typeface="Arial" panose="020B0604020202020204" pitchFamily="34" charset="0"/>
              <a:buChar char="•"/>
            </a:pPr>
            <a:r>
              <a:rPr lang="en-US" sz="1200" dirty="0"/>
              <a:t>CT and IL allow, and MI, IA and GA require, the insurance regulator to hold a public hearing on the Plan before issuing an approval.  The regulator must be satisfied that interests of policyholders and other stakeholders are adequately protected and the resulting companies have adequate assets. </a:t>
            </a:r>
          </a:p>
          <a:p>
            <a:pPr marL="628650" lvl="4" indent="-285750">
              <a:buFont typeface="Arial" panose="020B0604020202020204" pitchFamily="34" charset="0"/>
              <a:buChar char="•"/>
            </a:pPr>
            <a:r>
              <a:rPr lang="en-US" sz="1200" dirty="0"/>
              <a:t>No court approval process. </a:t>
            </a:r>
          </a:p>
          <a:p>
            <a:endParaRPr lang="en-US" dirty="0">
              <a:latin typeface="+mj-lt"/>
            </a:endParaRPr>
          </a:p>
        </p:txBody>
      </p:sp>
      <p:sp>
        <p:nvSpPr>
          <p:cNvPr id="5" name="Title 1">
            <a:extLst>
              <a:ext uri="{FF2B5EF4-FFF2-40B4-BE49-F238E27FC236}">
                <a16:creationId xmlns:a16="http://schemas.microsoft.com/office/drawing/2014/main" id="{C0241563-15D6-47C4-BF40-465D274EBAC7}"/>
              </a:ext>
            </a:extLst>
          </p:cNvPr>
          <p:cNvSpPr txBox="1">
            <a:spLocks/>
          </p:cNvSpPr>
          <p:nvPr/>
        </p:nvSpPr>
        <p:spPr>
          <a:xfrm>
            <a:off x="322042"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rgbClr val="FFFFFF"/>
                </a:solidFill>
                <a:latin typeface="+mn-lt"/>
              </a:rPr>
              <a:t>Approval of Plan</a:t>
            </a:r>
          </a:p>
        </p:txBody>
      </p:sp>
      <p:sp>
        <p:nvSpPr>
          <p:cNvPr id="6" name="Title 1">
            <a:extLst>
              <a:ext uri="{FF2B5EF4-FFF2-40B4-BE49-F238E27FC236}">
                <a16:creationId xmlns:a16="http://schemas.microsoft.com/office/drawing/2014/main" id="{271FDBBA-42AB-4B9F-ACA2-3D07364064CA}"/>
              </a:ext>
            </a:extLst>
          </p:cNvPr>
          <p:cNvSpPr txBox="1">
            <a:spLocks/>
          </p:cNvSpPr>
          <p:nvPr/>
        </p:nvSpPr>
        <p:spPr>
          <a:xfrm>
            <a:off x="322042"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1902353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590550"/>
            <a:ext cx="5943600" cy="4191000"/>
          </a:xfrm>
        </p:spPr>
        <p:txBody>
          <a:bodyPr>
            <a:normAutofit fontScale="70000" lnSpcReduction="20000"/>
          </a:bodyPr>
          <a:lstStyle/>
          <a:p>
            <a:pPr marL="285750" lvl="3" indent="-285750">
              <a:spcBef>
                <a:spcPts val="0"/>
              </a:spcBef>
              <a:spcAft>
                <a:spcPts val="600"/>
              </a:spcAft>
              <a:buFont typeface="Arial" panose="020B0604020202020204" pitchFamily="34" charset="0"/>
              <a:buChar char="•"/>
            </a:pPr>
            <a:r>
              <a:rPr lang="en-US" b="1" u="sng" dirty="0">
                <a:latin typeface="+mj-lt"/>
              </a:rPr>
              <a:t>Transfer Laws </a:t>
            </a:r>
          </a:p>
          <a:p>
            <a:pPr marL="571500" lvl="4" indent="-282575">
              <a:spcBef>
                <a:spcPts val="0"/>
              </a:spcBef>
              <a:spcAft>
                <a:spcPts val="600"/>
              </a:spcAft>
              <a:buFont typeface="Arial" panose="020B0604020202020204" pitchFamily="34" charset="0"/>
              <a:buChar char="•"/>
            </a:pPr>
            <a:r>
              <a:rPr lang="en-US" sz="1500" dirty="0">
                <a:latin typeface="+mj-lt"/>
              </a:rPr>
              <a:t>Generally allow a company to transfer policy liabilities to a different company without consent of the policyholders and reinsurance counterparties.  </a:t>
            </a:r>
          </a:p>
          <a:p>
            <a:pPr marL="571500" lvl="4" indent="-282575">
              <a:spcBef>
                <a:spcPts val="0"/>
              </a:spcBef>
              <a:spcAft>
                <a:spcPts val="600"/>
              </a:spcAft>
              <a:buFont typeface="Arial" panose="020B0604020202020204" pitchFamily="34" charset="0"/>
              <a:buChar char="•"/>
            </a:pPr>
            <a:r>
              <a:rPr lang="en-US" sz="1500" dirty="0">
                <a:latin typeface="+mj-lt"/>
              </a:rPr>
              <a:t>Under the current Transfer Laws, the policyholders and reinsurers will be provided notice of the Transfer.     </a:t>
            </a:r>
          </a:p>
          <a:p>
            <a:pPr marL="571500" lvl="4" indent="-282575">
              <a:spcBef>
                <a:spcPts val="0"/>
              </a:spcBef>
              <a:spcAft>
                <a:spcPts val="600"/>
              </a:spcAft>
              <a:buFont typeface="Arial" panose="020B0604020202020204" pitchFamily="34" charset="0"/>
              <a:buChar char="•"/>
            </a:pPr>
            <a:r>
              <a:rPr lang="en-US" sz="1500" dirty="0">
                <a:latin typeface="+mj-lt"/>
              </a:rPr>
              <a:t>In VT only, if a policyholder or reinsurance counterparty objects to the Plan, the assuming company must revise the Plan to exclude such policy/contract from the Plan.  Policyholders and reinsurance counterparties who fail to object are deemed to have accepted the plan.</a:t>
            </a:r>
          </a:p>
          <a:p>
            <a:pPr marL="571500" lvl="4" indent="-282575">
              <a:spcBef>
                <a:spcPts val="0"/>
              </a:spcBef>
              <a:spcAft>
                <a:spcPts val="600"/>
              </a:spcAft>
              <a:buFont typeface="Arial" panose="020B0604020202020204" pitchFamily="34" charset="0"/>
              <a:buChar char="•"/>
            </a:pPr>
            <a:r>
              <a:rPr lang="en-US" sz="1500" dirty="0">
                <a:latin typeface="+mj-lt"/>
              </a:rPr>
              <a:t>In RI and OK, policyholders may comment on or object to the Plan, but do not have the right to opt out.</a:t>
            </a:r>
          </a:p>
          <a:p>
            <a:pPr marL="285750" lvl="3" indent="-285750">
              <a:spcBef>
                <a:spcPts val="0"/>
              </a:spcBef>
              <a:spcAft>
                <a:spcPts val="600"/>
              </a:spcAft>
              <a:buFont typeface="Arial" panose="020B0604020202020204" pitchFamily="34" charset="0"/>
              <a:buChar char="•"/>
            </a:pPr>
            <a:r>
              <a:rPr lang="en-US" b="1" u="sng" dirty="0">
                <a:latin typeface="+mj-lt"/>
              </a:rPr>
              <a:t>Division Laws</a:t>
            </a:r>
          </a:p>
          <a:p>
            <a:pPr marL="571500" lvl="4" indent="-282575">
              <a:spcBef>
                <a:spcPts val="0"/>
              </a:spcBef>
              <a:spcAft>
                <a:spcPts val="600"/>
              </a:spcAft>
              <a:buFont typeface="Arial" panose="020B0604020202020204" pitchFamily="34" charset="0"/>
              <a:buChar char="•"/>
            </a:pPr>
            <a:r>
              <a:rPr lang="en-US" sz="1700" dirty="0">
                <a:latin typeface="+mj-lt"/>
              </a:rPr>
              <a:t>Permit a corporate-level transaction in which policyholders and reinsurers do not actively participate, just like in a merger, spinoff or sale of an insurance company.  </a:t>
            </a:r>
          </a:p>
          <a:p>
            <a:pPr marL="571500" lvl="4" indent="-282575">
              <a:spcBef>
                <a:spcPts val="0"/>
              </a:spcBef>
              <a:spcAft>
                <a:spcPts val="600"/>
              </a:spcAft>
              <a:buFont typeface="Arial" panose="020B0604020202020204" pitchFamily="34" charset="0"/>
              <a:buChar char="•"/>
            </a:pPr>
            <a:r>
              <a:rPr lang="en-US" sz="1700" dirty="0">
                <a:latin typeface="+mj-lt"/>
              </a:rPr>
              <a:t>In all current Division Laws, affected reinsurers will be provided reasonable notice of a division.  The Division Laws do not all provide for specific notice to individual policyholders, although in practice policyholders would be notified via a public notice of hearing on a Plan.</a:t>
            </a:r>
          </a:p>
          <a:p>
            <a:pPr marL="571500" lvl="4" indent="-282575">
              <a:spcBef>
                <a:spcPts val="0"/>
              </a:spcBef>
              <a:spcAft>
                <a:spcPts val="600"/>
              </a:spcAft>
              <a:buFont typeface="Arial" panose="020B0604020202020204" pitchFamily="34" charset="0"/>
              <a:buChar char="•"/>
            </a:pPr>
            <a:r>
              <a:rPr lang="en-US" sz="1700" dirty="0">
                <a:latin typeface="+mj-lt"/>
              </a:rPr>
              <a:t>The insurance regulator will be charged with ensuring that the interests of policyholders and other interest holders are adequately protected and that liabilities allocated by the division are adequately supported by assets of the resulting insurers.  </a:t>
            </a:r>
          </a:p>
        </p:txBody>
      </p:sp>
      <p:sp>
        <p:nvSpPr>
          <p:cNvPr id="4" name="Title 1">
            <a:extLst>
              <a:ext uri="{FF2B5EF4-FFF2-40B4-BE49-F238E27FC236}">
                <a16:creationId xmlns:a16="http://schemas.microsoft.com/office/drawing/2014/main" id="{49F447A2-D893-48EA-941D-EE1D796E8FED}"/>
              </a:ext>
            </a:extLst>
          </p:cNvPr>
          <p:cNvSpPr txBox="1">
            <a:spLocks/>
          </p:cNvSpPr>
          <p:nvPr/>
        </p:nvSpPr>
        <p:spPr>
          <a:xfrm>
            <a:off x="322042"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chemeClr val="bg1"/>
                </a:solidFill>
              </a:rPr>
              <a:t>Role of Policyholders and Counterparties</a:t>
            </a:r>
            <a:endParaRPr lang="en-US" sz="2800" dirty="0">
              <a:solidFill>
                <a:schemeClr val="bg1"/>
              </a:solidFill>
              <a:latin typeface="+mn-lt"/>
            </a:endParaRPr>
          </a:p>
        </p:txBody>
      </p:sp>
      <p:sp>
        <p:nvSpPr>
          <p:cNvPr id="5" name="Title 1">
            <a:extLst>
              <a:ext uri="{FF2B5EF4-FFF2-40B4-BE49-F238E27FC236}">
                <a16:creationId xmlns:a16="http://schemas.microsoft.com/office/drawing/2014/main" id="{24903715-9CF7-4561-986E-781D19A7CEDB}"/>
              </a:ext>
            </a:extLst>
          </p:cNvPr>
          <p:cNvSpPr txBox="1">
            <a:spLocks/>
          </p:cNvSpPr>
          <p:nvPr/>
        </p:nvSpPr>
        <p:spPr>
          <a:xfrm>
            <a:off x="322042"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82975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361950"/>
            <a:ext cx="5621558" cy="4434339"/>
          </a:xfrm>
        </p:spPr>
        <p:txBody>
          <a:bodyPr>
            <a:normAutofit fontScale="85000" lnSpcReduction="20000"/>
          </a:bodyPr>
          <a:lstStyle/>
          <a:p>
            <a:pPr marL="285750" lvl="3" indent="-285750">
              <a:spcBef>
                <a:spcPts val="0"/>
              </a:spcBef>
              <a:spcAft>
                <a:spcPts val="600"/>
              </a:spcAft>
              <a:buFont typeface="Arial" panose="020B0604020202020204" pitchFamily="34" charset="0"/>
              <a:buChar char="•"/>
            </a:pPr>
            <a:r>
              <a:rPr lang="en-US" sz="1600" b="1" u="sng" dirty="0">
                <a:latin typeface="+mj-lt"/>
              </a:rPr>
              <a:t>Transfer Laws</a:t>
            </a:r>
          </a:p>
          <a:p>
            <a:pPr marL="628650" lvl="4" indent="-285750">
              <a:spcBef>
                <a:spcPts val="0"/>
              </a:spcBef>
              <a:spcAft>
                <a:spcPts val="600"/>
              </a:spcAft>
              <a:buFont typeface="Arial" panose="020B0604020202020204" pitchFamily="34" charset="0"/>
              <a:buChar char="•"/>
            </a:pPr>
            <a:r>
              <a:rPr lang="en-US" sz="1388" dirty="0">
                <a:latin typeface="+mj-lt"/>
              </a:rPr>
              <a:t>Focus on transferring insurance business to entities domiciled in the state.  </a:t>
            </a:r>
          </a:p>
          <a:p>
            <a:pPr marL="628650" lvl="4" indent="-285750">
              <a:spcBef>
                <a:spcPts val="0"/>
              </a:spcBef>
              <a:spcAft>
                <a:spcPts val="600"/>
              </a:spcAft>
              <a:buFont typeface="Arial" panose="020B0604020202020204" pitchFamily="34" charset="0"/>
              <a:buChar char="•"/>
            </a:pPr>
            <a:r>
              <a:rPr lang="en-US" sz="1388" dirty="0">
                <a:latin typeface="+mj-lt"/>
              </a:rPr>
              <a:t>Vermont’s law has a very limited scope, and therefore, the assuming insurer may only require a VT license to assume the closed block business.    </a:t>
            </a:r>
          </a:p>
          <a:p>
            <a:pPr marL="628650" lvl="4" indent="-285750">
              <a:spcBef>
                <a:spcPts val="0"/>
              </a:spcBef>
              <a:spcAft>
                <a:spcPts val="600"/>
              </a:spcAft>
              <a:buFont typeface="Arial" panose="020B0604020202020204" pitchFamily="34" charset="0"/>
              <a:buChar char="•"/>
            </a:pPr>
            <a:r>
              <a:rPr lang="en-US" sz="1388" dirty="0">
                <a:latin typeface="+mj-lt"/>
              </a:rPr>
              <a:t>Under the RI and OK Transfer Laws, if the transferred business includes policies written in other states, the assuming entity will likely need to be licensed in such other states.  </a:t>
            </a:r>
          </a:p>
          <a:p>
            <a:pPr marL="285750" lvl="3" indent="-285750">
              <a:spcBef>
                <a:spcPts val="0"/>
              </a:spcBef>
              <a:spcAft>
                <a:spcPts val="600"/>
              </a:spcAft>
              <a:buFont typeface="Arial" panose="020B0604020202020204" pitchFamily="34" charset="0"/>
              <a:buChar char="•"/>
            </a:pPr>
            <a:r>
              <a:rPr lang="en-US" sz="1600" b="1" u="sng" dirty="0">
                <a:latin typeface="+mj-lt"/>
              </a:rPr>
              <a:t>Division Laws</a:t>
            </a:r>
          </a:p>
          <a:p>
            <a:pPr marL="628650" lvl="4" indent="-285750">
              <a:spcBef>
                <a:spcPts val="0"/>
              </a:spcBef>
              <a:spcAft>
                <a:spcPts val="600"/>
              </a:spcAft>
              <a:buFont typeface="Arial" panose="020B0604020202020204" pitchFamily="34" charset="0"/>
              <a:buChar char="•"/>
            </a:pPr>
            <a:r>
              <a:rPr lang="en-US" sz="1388" dirty="0">
                <a:latin typeface="+mj-lt"/>
              </a:rPr>
              <a:t>One or more new companies will be formed pursuant to a Division Law, and it may not be practical to obtain all relevant state insurance licenses effective as of the division (if the business that it is allocated involves insurance policies issued in other states).  </a:t>
            </a:r>
          </a:p>
          <a:p>
            <a:pPr marL="628650" lvl="4" indent="-285750">
              <a:spcBef>
                <a:spcPts val="0"/>
              </a:spcBef>
              <a:spcAft>
                <a:spcPts val="600"/>
              </a:spcAft>
              <a:buFont typeface="Arial" panose="020B0604020202020204" pitchFamily="34" charset="0"/>
              <a:buChar char="•"/>
            </a:pPr>
            <a:r>
              <a:rPr lang="en-US" sz="1388" dirty="0">
                <a:latin typeface="+mj-lt"/>
              </a:rPr>
              <a:t>To address this issue and ensure appropriate licensing, certain Division Laws also amend the states’ existing merger statutes to provide for a simultaneous merger or consolidation of a licensed entity with the new resulting insurer.  In the case of a division with a merger, the entity that is fully licensed to take on the business of the new resulting insurer would be the surviving entity. </a:t>
            </a:r>
          </a:p>
          <a:p>
            <a:pPr marL="971550" lvl="5" indent="-285750">
              <a:spcBef>
                <a:spcPts val="0"/>
              </a:spcBef>
              <a:spcAft>
                <a:spcPts val="600"/>
              </a:spcAft>
            </a:pPr>
            <a:r>
              <a:rPr lang="en-US" sz="1388" dirty="0"/>
              <a:t>Even if the resulting insurer is only allocated a run-off block, in most states, running off an insurance block may mean transacting insurance business, which requires insurance licenses.</a:t>
            </a:r>
          </a:p>
          <a:p>
            <a:pPr marL="557213" lvl="4" indent="-214313"/>
            <a:endParaRPr lang="en-US" sz="1388" dirty="0">
              <a:latin typeface="+mj-lt"/>
            </a:endParaRPr>
          </a:p>
        </p:txBody>
      </p:sp>
      <p:sp>
        <p:nvSpPr>
          <p:cNvPr id="5" name="Title 1">
            <a:extLst>
              <a:ext uri="{FF2B5EF4-FFF2-40B4-BE49-F238E27FC236}">
                <a16:creationId xmlns:a16="http://schemas.microsoft.com/office/drawing/2014/main" id="{D140B0CA-E4B3-40CB-9EAD-B8F106419184}"/>
              </a:ext>
            </a:extLst>
          </p:cNvPr>
          <p:cNvSpPr txBox="1">
            <a:spLocks/>
          </p:cNvSpPr>
          <p:nvPr/>
        </p:nvSpPr>
        <p:spPr>
          <a:xfrm>
            <a:off x="322042"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chemeClr val="bg1"/>
                </a:solidFill>
              </a:rPr>
              <a:t>State Licensing</a:t>
            </a:r>
            <a:endParaRPr lang="en-US" sz="2800" dirty="0">
              <a:solidFill>
                <a:schemeClr val="bg1"/>
              </a:solidFill>
              <a:latin typeface="+mn-lt"/>
            </a:endParaRPr>
          </a:p>
        </p:txBody>
      </p:sp>
      <p:sp>
        <p:nvSpPr>
          <p:cNvPr id="6" name="Title 1">
            <a:extLst>
              <a:ext uri="{FF2B5EF4-FFF2-40B4-BE49-F238E27FC236}">
                <a16:creationId xmlns:a16="http://schemas.microsoft.com/office/drawing/2014/main" id="{B1DF3D9F-7FC7-4323-99BE-C28467EB1B35}"/>
              </a:ext>
            </a:extLst>
          </p:cNvPr>
          <p:cNvSpPr txBox="1">
            <a:spLocks/>
          </p:cNvSpPr>
          <p:nvPr/>
        </p:nvSpPr>
        <p:spPr>
          <a:xfrm>
            <a:off x="322042"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2302638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666750"/>
            <a:ext cx="5486400" cy="3581400"/>
          </a:xfrm>
        </p:spPr>
        <p:txBody>
          <a:bodyPr>
            <a:normAutofit/>
          </a:bodyPr>
          <a:lstStyle/>
          <a:p>
            <a:pPr marL="0" lvl="1" indent="0">
              <a:spcBef>
                <a:spcPts val="0"/>
              </a:spcBef>
              <a:spcAft>
                <a:spcPts val="600"/>
              </a:spcAft>
              <a:buNone/>
            </a:pPr>
            <a:r>
              <a:rPr lang="en-US" sz="1400" b="1" u="sng" dirty="0"/>
              <a:t>Due Process</a:t>
            </a:r>
          </a:p>
          <a:p>
            <a:pPr marL="285750" lvl="1">
              <a:spcBef>
                <a:spcPts val="0"/>
              </a:spcBef>
              <a:spcAft>
                <a:spcPts val="600"/>
              </a:spcAft>
              <a:buFont typeface="Arial" panose="020B0604020202020204" pitchFamily="34" charset="0"/>
              <a:buChar char="•"/>
            </a:pPr>
            <a:r>
              <a:rPr lang="en-US" sz="1400" dirty="0">
                <a:latin typeface="+mj-lt"/>
              </a:rPr>
              <a:t>In structuring a Plan under a Transfer Law or a Division Law, it will be important to develop the Plan to withstand any potential challenges under the U.S. Constitution.  </a:t>
            </a:r>
          </a:p>
          <a:p>
            <a:pPr marL="285750" lvl="1">
              <a:spcBef>
                <a:spcPts val="0"/>
              </a:spcBef>
              <a:spcAft>
                <a:spcPts val="600"/>
              </a:spcAft>
              <a:buFont typeface="Arial" panose="020B0604020202020204" pitchFamily="34" charset="0"/>
              <a:buChar char="•"/>
            </a:pPr>
            <a:r>
              <a:rPr lang="en-US" sz="1400" dirty="0">
                <a:latin typeface="+mj-lt"/>
              </a:rPr>
              <a:t>There may be criticism that policyholders have been deprived of due process because they do not have the opportunity to affirmatively consent to the transfer of their policy to a new company.</a:t>
            </a:r>
          </a:p>
          <a:p>
            <a:pPr marL="628650" lvl="2" indent="-285750">
              <a:spcBef>
                <a:spcPts val="0"/>
              </a:spcBef>
              <a:spcAft>
                <a:spcPts val="600"/>
              </a:spcAft>
            </a:pPr>
            <a:r>
              <a:rPr lang="en-US" sz="1400" dirty="0">
                <a:latin typeface="+mj-lt"/>
              </a:rPr>
              <a:t>In response, the Plan should detail the specifics of the notice and opportunity to be heard to be afforded to affected policyholders during the process (</a:t>
            </a:r>
            <a:r>
              <a:rPr lang="en-US" sz="1400" i="1" dirty="0">
                <a:latin typeface="+mj-lt"/>
              </a:rPr>
              <a:t>e.g.</a:t>
            </a:r>
            <a:r>
              <a:rPr lang="en-US" sz="1400" dirty="0">
                <a:latin typeface="+mj-lt"/>
              </a:rPr>
              <a:t>, at a public hearing), as well as the process undertaken by the state insurance regulator and/or court to determine that a Plan would not adversely affect policyholders. </a:t>
            </a:r>
          </a:p>
          <a:p>
            <a:endParaRPr lang="en-US" sz="1650" dirty="0"/>
          </a:p>
        </p:txBody>
      </p:sp>
      <p:sp>
        <p:nvSpPr>
          <p:cNvPr id="4" name="Title 1">
            <a:extLst>
              <a:ext uri="{FF2B5EF4-FFF2-40B4-BE49-F238E27FC236}">
                <a16:creationId xmlns:a16="http://schemas.microsoft.com/office/drawing/2014/main" id="{CB498AEA-F09F-4187-8DA0-BFC02BEB3871}"/>
              </a:ext>
            </a:extLst>
          </p:cNvPr>
          <p:cNvSpPr txBox="1">
            <a:spLocks/>
          </p:cNvSpPr>
          <p:nvPr/>
        </p:nvSpPr>
        <p:spPr>
          <a:xfrm>
            <a:off x="322042"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chemeClr val="bg1"/>
                </a:solidFill>
              </a:rPr>
              <a:t>Constitutional Considerations</a:t>
            </a:r>
            <a:endParaRPr lang="en-US" sz="2800" dirty="0">
              <a:solidFill>
                <a:schemeClr val="bg1"/>
              </a:solidFill>
              <a:latin typeface="+mn-lt"/>
            </a:endParaRPr>
          </a:p>
        </p:txBody>
      </p:sp>
      <p:sp>
        <p:nvSpPr>
          <p:cNvPr id="5" name="Title 1">
            <a:extLst>
              <a:ext uri="{FF2B5EF4-FFF2-40B4-BE49-F238E27FC236}">
                <a16:creationId xmlns:a16="http://schemas.microsoft.com/office/drawing/2014/main" id="{A5F879B8-F3C0-4CFA-B71C-0B81194DAC5C}"/>
              </a:ext>
            </a:extLst>
          </p:cNvPr>
          <p:cNvSpPr txBox="1">
            <a:spLocks/>
          </p:cNvSpPr>
          <p:nvPr/>
        </p:nvSpPr>
        <p:spPr>
          <a:xfrm>
            <a:off x="322042"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406392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0840" y="209550"/>
            <a:ext cx="6179820" cy="4495800"/>
          </a:xfrm>
        </p:spPr>
        <p:txBody>
          <a:bodyPr>
            <a:noAutofit/>
          </a:bodyPr>
          <a:lstStyle/>
          <a:p>
            <a:pPr marL="0" lvl="2" indent="0">
              <a:spcBef>
                <a:spcPts val="0"/>
              </a:spcBef>
              <a:spcAft>
                <a:spcPts val="600"/>
              </a:spcAft>
              <a:buNone/>
            </a:pPr>
            <a:r>
              <a:rPr lang="en-US" sz="1400" b="1" u="sng" dirty="0"/>
              <a:t>Contracts Clause</a:t>
            </a:r>
            <a:endParaRPr lang="en-US" sz="1250" b="1" u="sng" dirty="0">
              <a:latin typeface="+mj-lt"/>
            </a:endParaRPr>
          </a:p>
          <a:p>
            <a:pPr marL="285750" lvl="2" indent="-285750">
              <a:spcBef>
                <a:spcPts val="0"/>
              </a:spcBef>
              <a:spcAft>
                <a:spcPts val="600"/>
              </a:spcAft>
            </a:pPr>
            <a:r>
              <a:rPr lang="en-US" sz="1250" dirty="0">
                <a:latin typeface="+mj-lt"/>
              </a:rPr>
              <a:t>Provides that a state may not pass laws impairing the obligations of contracts. </a:t>
            </a:r>
          </a:p>
          <a:p>
            <a:pPr marL="285750" lvl="2" indent="-285750">
              <a:spcBef>
                <a:spcPts val="0"/>
              </a:spcBef>
              <a:spcAft>
                <a:spcPts val="600"/>
              </a:spcAft>
            </a:pPr>
            <a:r>
              <a:rPr lang="en-US" sz="1250" dirty="0">
                <a:latin typeface="+mj-lt"/>
              </a:rPr>
              <a:t>A state law does not violate the Contracts Clause unless its impairment of contractual rights is “substantial.”   </a:t>
            </a:r>
          </a:p>
          <a:p>
            <a:pPr marL="285750" lvl="2" indent="-285750">
              <a:spcBef>
                <a:spcPts val="0"/>
              </a:spcBef>
              <a:spcAft>
                <a:spcPts val="600"/>
              </a:spcAft>
            </a:pPr>
            <a:r>
              <a:rPr lang="en-US" sz="1250" dirty="0">
                <a:latin typeface="+mj-lt"/>
              </a:rPr>
              <a:t>Issue would be whether, under the Division Law or Transfer Law, the policyholders and other counterparties (such as reinsurers) will be protected such that their contractual relationships are not substantially impaired. </a:t>
            </a:r>
          </a:p>
          <a:p>
            <a:pPr marL="628650" lvl="3" indent="-285750">
              <a:spcBef>
                <a:spcPts val="0"/>
              </a:spcBef>
              <a:spcAft>
                <a:spcPts val="600"/>
              </a:spcAft>
              <a:buFont typeface="Arial" panose="020B0604020202020204" pitchFamily="34" charset="0"/>
              <a:buChar char="•"/>
            </a:pPr>
            <a:r>
              <a:rPr lang="en-US" sz="1100" dirty="0">
                <a:latin typeface="+mj-lt"/>
              </a:rPr>
              <a:t>Ensuring that there is a robust review process to protect policyholders and counterparties would be a compelling counterargument that these parties’ contractual bargain has been respected and preserved, and that their rights are safeguarded. </a:t>
            </a:r>
          </a:p>
          <a:p>
            <a:pPr marL="628650" lvl="3" indent="-285750">
              <a:spcBef>
                <a:spcPts val="0"/>
              </a:spcBef>
              <a:spcAft>
                <a:spcPts val="600"/>
              </a:spcAft>
              <a:buFont typeface="Arial" panose="020B0604020202020204" pitchFamily="34" charset="0"/>
              <a:buChar char="•"/>
            </a:pPr>
            <a:r>
              <a:rPr lang="en-US" sz="1100" dirty="0">
                <a:latin typeface="+mj-lt"/>
              </a:rPr>
              <a:t>If the resulting insurers are adequately capitalized to meet their insurance obligations, the law alone should not impair the contractual bargain.</a:t>
            </a:r>
          </a:p>
          <a:p>
            <a:pPr marL="628650" lvl="3" indent="-285750">
              <a:spcBef>
                <a:spcPts val="0"/>
              </a:spcBef>
              <a:spcAft>
                <a:spcPts val="600"/>
              </a:spcAft>
              <a:buFont typeface="Arial" panose="020B0604020202020204" pitchFamily="34" charset="0"/>
              <a:buChar char="•"/>
            </a:pPr>
            <a:r>
              <a:rPr lang="en-US" sz="1100" dirty="0">
                <a:latin typeface="+mj-lt"/>
              </a:rPr>
              <a:t>Since insurance companies frequently engage in sales, mergers, or other corporate transactions that do not involve any policyholder consent, it is not unreasonable to suggest that policyholders currently do not have an expectation that their policies will remain with the original writing company. </a:t>
            </a:r>
          </a:p>
          <a:p>
            <a:pPr marL="285750" lvl="2" indent="-285750">
              <a:spcBef>
                <a:spcPts val="300"/>
              </a:spcBef>
              <a:spcAft>
                <a:spcPts val="600"/>
              </a:spcAft>
            </a:pPr>
            <a:r>
              <a:rPr lang="en-US" sz="1250" dirty="0"/>
              <a:t>If the impairment is nonetheless considered “substantial,” courts will still uphold the state law if it is a reasonable way of achieving a significant public purpose.  </a:t>
            </a:r>
          </a:p>
          <a:p>
            <a:pPr marL="628650" lvl="3" indent="-285750">
              <a:spcBef>
                <a:spcPts val="0"/>
              </a:spcBef>
              <a:spcAft>
                <a:spcPts val="600"/>
              </a:spcAft>
              <a:buFont typeface="Arial" panose="020B0604020202020204" pitchFamily="34" charset="0"/>
              <a:buChar char="•"/>
            </a:pPr>
            <a:r>
              <a:rPr lang="en-US" sz="1100" dirty="0"/>
              <a:t>The Division and Transfer Laws should benefit policyholders by allowing insurers to more efficiently manage their businesses.</a:t>
            </a:r>
          </a:p>
          <a:p>
            <a:endParaRPr lang="en-US" sz="1350" dirty="0">
              <a:latin typeface="+mj-lt"/>
            </a:endParaRPr>
          </a:p>
        </p:txBody>
      </p:sp>
      <p:sp>
        <p:nvSpPr>
          <p:cNvPr id="4" name="Title 1">
            <a:extLst>
              <a:ext uri="{FF2B5EF4-FFF2-40B4-BE49-F238E27FC236}">
                <a16:creationId xmlns:a16="http://schemas.microsoft.com/office/drawing/2014/main" id="{146E1F59-FE6F-43E1-A050-1E25494F5681}"/>
              </a:ext>
            </a:extLst>
          </p:cNvPr>
          <p:cNvSpPr txBox="1">
            <a:spLocks/>
          </p:cNvSpPr>
          <p:nvPr/>
        </p:nvSpPr>
        <p:spPr>
          <a:xfrm>
            <a:off x="322042"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chemeClr val="bg1"/>
                </a:solidFill>
              </a:rPr>
              <a:t>Constitutional Considerations</a:t>
            </a:r>
            <a:endParaRPr lang="en-US" sz="2800" dirty="0">
              <a:solidFill>
                <a:schemeClr val="bg1"/>
              </a:solidFill>
              <a:latin typeface="+mn-lt"/>
            </a:endParaRPr>
          </a:p>
        </p:txBody>
      </p:sp>
      <p:sp>
        <p:nvSpPr>
          <p:cNvPr id="5" name="Title 1">
            <a:extLst>
              <a:ext uri="{FF2B5EF4-FFF2-40B4-BE49-F238E27FC236}">
                <a16:creationId xmlns:a16="http://schemas.microsoft.com/office/drawing/2014/main" id="{BF8B8B1A-8A14-4A60-8439-849656F923E5}"/>
              </a:ext>
            </a:extLst>
          </p:cNvPr>
          <p:cNvSpPr txBox="1">
            <a:spLocks/>
          </p:cNvSpPr>
          <p:nvPr/>
        </p:nvSpPr>
        <p:spPr>
          <a:xfrm>
            <a:off x="322042"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108526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590550"/>
            <a:ext cx="6172200" cy="3789552"/>
          </a:xfrm>
        </p:spPr>
        <p:txBody>
          <a:bodyPr>
            <a:noAutofit/>
          </a:bodyPr>
          <a:lstStyle/>
          <a:p>
            <a:pPr marL="342900" lvl="1" indent="-342900">
              <a:spcBef>
                <a:spcPts val="0"/>
              </a:spcBef>
              <a:spcAft>
                <a:spcPts val="600"/>
              </a:spcAft>
              <a:buFont typeface="Arial" panose="020B0604020202020204" pitchFamily="34" charset="0"/>
              <a:buChar char="•"/>
            </a:pPr>
            <a:r>
              <a:rPr lang="en-US" sz="1400" dirty="0">
                <a:latin typeface="+mj-lt"/>
              </a:rPr>
              <a:t>There have been some questions regarding how a division or transfer will affect guaranty association coverage for policyholders. </a:t>
            </a:r>
          </a:p>
          <a:p>
            <a:pPr marL="600075" lvl="2" indent="-257175">
              <a:spcBef>
                <a:spcPts val="0"/>
              </a:spcBef>
              <a:spcAft>
                <a:spcPts val="600"/>
              </a:spcAft>
            </a:pPr>
            <a:r>
              <a:rPr lang="en-US" sz="1300" dirty="0">
                <a:latin typeface="+mj-lt"/>
              </a:rPr>
              <a:t>In general, a state’s guaranty association will provide its resident policyholder coverage if the policy was issued to the resident policyholder by an insurer licensed in the state.  Additionally, a state’s guaranty association will provide coverage to a non-resident policyholder who is issued a policy by an insurer if:</a:t>
            </a:r>
          </a:p>
          <a:p>
            <a:pPr marL="1085850" lvl="3" indent="-285750">
              <a:spcBef>
                <a:spcPts val="0"/>
              </a:spcBef>
              <a:spcAft>
                <a:spcPts val="600"/>
              </a:spcAft>
              <a:buAutoNum type="romanLcParenBoth"/>
            </a:pPr>
            <a:r>
              <a:rPr lang="en-US" sz="1300" dirty="0">
                <a:latin typeface="+mj-lt"/>
              </a:rPr>
              <a:t>the insurer is a member insurer domiciled in this state, </a:t>
            </a:r>
          </a:p>
          <a:p>
            <a:pPr marL="1085850" lvl="3" indent="-285750">
              <a:spcBef>
                <a:spcPts val="0"/>
              </a:spcBef>
              <a:spcAft>
                <a:spcPts val="600"/>
              </a:spcAft>
              <a:buAutoNum type="romanLcParenBoth"/>
            </a:pPr>
            <a:r>
              <a:rPr lang="en-US" sz="1300" dirty="0">
                <a:latin typeface="+mj-lt"/>
              </a:rPr>
              <a:t>the policyholder’s resident state has a similar guaranty association, and </a:t>
            </a:r>
          </a:p>
          <a:p>
            <a:pPr marL="1085850" lvl="3" indent="-285750">
              <a:spcBef>
                <a:spcPts val="0"/>
              </a:spcBef>
              <a:spcAft>
                <a:spcPts val="600"/>
              </a:spcAft>
              <a:buAutoNum type="romanLcParenBoth"/>
            </a:pPr>
            <a:r>
              <a:rPr lang="en-US" sz="1300" dirty="0">
                <a:latin typeface="+mj-lt"/>
              </a:rPr>
              <a:t>such non-resident policyholder is not covered by its resident state’s guaranty association because the insurer was not licensed in the policyholder’s resident state when the policy was issued.</a:t>
            </a:r>
          </a:p>
        </p:txBody>
      </p:sp>
      <p:sp>
        <p:nvSpPr>
          <p:cNvPr id="4" name="Title 1">
            <a:extLst>
              <a:ext uri="{FF2B5EF4-FFF2-40B4-BE49-F238E27FC236}">
                <a16:creationId xmlns:a16="http://schemas.microsoft.com/office/drawing/2014/main" id="{4E6A7CC0-F685-44D5-84B4-977F9BFD716A}"/>
              </a:ext>
            </a:extLst>
          </p:cNvPr>
          <p:cNvSpPr txBox="1">
            <a:spLocks/>
          </p:cNvSpPr>
          <p:nvPr/>
        </p:nvSpPr>
        <p:spPr>
          <a:xfrm>
            <a:off x="322042"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chemeClr val="bg1"/>
                </a:solidFill>
              </a:rPr>
              <a:t>Guaranty Fund Considerations</a:t>
            </a:r>
            <a:endParaRPr lang="en-US" sz="2800" dirty="0">
              <a:solidFill>
                <a:schemeClr val="bg1"/>
              </a:solidFill>
              <a:latin typeface="+mn-lt"/>
            </a:endParaRPr>
          </a:p>
        </p:txBody>
      </p:sp>
      <p:sp>
        <p:nvSpPr>
          <p:cNvPr id="5" name="Title 1">
            <a:extLst>
              <a:ext uri="{FF2B5EF4-FFF2-40B4-BE49-F238E27FC236}">
                <a16:creationId xmlns:a16="http://schemas.microsoft.com/office/drawing/2014/main" id="{A912EAFA-F7C4-4710-AF5D-47439A6E17E1}"/>
              </a:ext>
            </a:extLst>
          </p:cNvPr>
          <p:cNvSpPr txBox="1">
            <a:spLocks/>
          </p:cNvSpPr>
          <p:nvPr/>
        </p:nvSpPr>
        <p:spPr>
          <a:xfrm>
            <a:off x="322042"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938042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958589"/>
            <a:ext cx="6248400" cy="2275776"/>
          </a:xfrm>
        </p:spPr>
        <p:txBody>
          <a:bodyPr>
            <a:noAutofit/>
          </a:bodyPr>
          <a:lstStyle/>
          <a:p>
            <a:pPr marL="600075" lvl="2" indent="-257175">
              <a:spcBef>
                <a:spcPts val="0"/>
              </a:spcBef>
              <a:spcAft>
                <a:spcPts val="600"/>
              </a:spcAft>
            </a:pPr>
            <a:r>
              <a:rPr lang="en-US" sz="1300" dirty="0">
                <a:latin typeface="+mj-lt"/>
              </a:rPr>
              <a:t>In practice, a division or transfer should not disrupt the current guaranty association coverage scheme.</a:t>
            </a:r>
          </a:p>
          <a:p>
            <a:pPr marL="600075" lvl="2" indent="-257175">
              <a:spcBef>
                <a:spcPts val="0"/>
              </a:spcBef>
              <a:spcAft>
                <a:spcPts val="600"/>
              </a:spcAft>
            </a:pPr>
            <a:r>
              <a:rPr lang="en-US" sz="1300" dirty="0">
                <a:latin typeface="+mj-lt"/>
              </a:rPr>
              <a:t>The insurer to which business is allocated or novated ought to have followed the necessary licensing requirements; become a member insurer in all relevant guaranty associations and have paid the relevant assessments, and/or in a division, due to the contemplated built-in merger or consolidation mechanism in the Division Laws, the resulting new insurer could be merged into a properly licensed insurer. </a:t>
            </a:r>
          </a:p>
        </p:txBody>
      </p:sp>
      <p:sp>
        <p:nvSpPr>
          <p:cNvPr id="4" name="Title 1">
            <a:extLst>
              <a:ext uri="{FF2B5EF4-FFF2-40B4-BE49-F238E27FC236}">
                <a16:creationId xmlns:a16="http://schemas.microsoft.com/office/drawing/2014/main" id="{4E6A7CC0-F685-44D5-84B4-977F9BFD716A}"/>
              </a:ext>
            </a:extLst>
          </p:cNvPr>
          <p:cNvSpPr txBox="1">
            <a:spLocks/>
          </p:cNvSpPr>
          <p:nvPr/>
        </p:nvSpPr>
        <p:spPr>
          <a:xfrm>
            <a:off x="322042"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chemeClr val="bg1"/>
                </a:solidFill>
              </a:rPr>
              <a:t>Guaranty Fund Considerations</a:t>
            </a:r>
            <a:endParaRPr lang="en-US" sz="2800" dirty="0">
              <a:solidFill>
                <a:schemeClr val="bg1"/>
              </a:solidFill>
              <a:latin typeface="+mn-lt"/>
            </a:endParaRPr>
          </a:p>
        </p:txBody>
      </p:sp>
      <p:sp>
        <p:nvSpPr>
          <p:cNvPr id="5" name="Title 1">
            <a:extLst>
              <a:ext uri="{FF2B5EF4-FFF2-40B4-BE49-F238E27FC236}">
                <a16:creationId xmlns:a16="http://schemas.microsoft.com/office/drawing/2014/main" id="{A912EAFA-F7C4-4710-AF5D-47439A6E17E1}"/>
              </a:ext>
            </a:extLst>
          </p:cNvPr>
          <p:cNvSpPr txBox="1">
            <a:spLocks/>
          </p:cNvSpPr>
          <p:nvPr/>
        </p:nvSpPr>
        <p:spPr>
          <a:xfrm>
            <a:off x="322042"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257075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514351"/>
            <a:ext cx="6004560" cy="3886200"/>
          </a:xfrm>
        </p:spPr>
        <p:txBody>
          <a:bodyPr>
            <a:noAutofit/>
          </a:bodyPr>
          <a:lstStyle/>
          <a:p>
            <a:pPr>
              <a:spcBef>
                <a:spcPts val="0"/>
              </a:spcBef>
              <a:spcAft>
                <a:spcPts val="600"/>
              </a:spcAft>
            </a:pPr>
            <a:r>
              <a:rPr lang="en-US" sz="1600" dirty="0">
                <a:latin typeface="+mj-lt"/>
              </a:rPr>
              <a:t>Additional states are in varying stages of considering or passing versions of the Transfer Law or Division Law. </a:t>
            </a:r>
          </a:p>
          <a:p>
            <a:pPr lvl="1">
              <a:spcBef>
                <a:spcPts val="0"/>
              </a:spcBef>
              <a:spcAft>
                <a:spcPts val="600"/>
              </a:spcAft>
              <a:buFont typeface="Arial" panose="020B0604020202020204" pitchFamily="34" charset="0"/>
              <a:buChar char="•"/>
            </a:pPr>
            <a:r>
              <a:rPr lang="en-US" sz="1600" dirty="0">
                <a:latin typeface="+mj-lt"/>
              </a:rPr>
              <a:t>As of September 22, 2019, we are aware of at least one other state that is considering adopting a Division Law (Nebraska).</a:t>
            </a:r>
            <a:endParaRPr lang="en-US" sz="1600" dirty="0">
              <a:solidFill>
                <a:srgbClr val="FF0000"/>
              </a:solidFill>
              <a:latin typeface="+mj-lt"/>
            </a:endParaRPr>
          </a:p>
          <a:p>
            <a:pPr lvl="1">
              <a:spcBef>
                <a:spcPts val="0"/>
              </a:spcBef>
              <a:spcAft>
                <a:spcPts val="600"/>
              </a:spcAft>
              <a:buFont typeface="Arial" panose="020B0604020202020204" pitchFamily="34" charset="0"/>
              <a:buChar char="•"/>
            </a:pPr>
            <a:r>
              <a:rPr lang="en-US" sz="1600" dirty="0">
                <a:latin typeface="+mj-lt"/>
              </a:rPr>
              <a:t>The NAIC has formed two new working groups to consider issues related to Division Laws and Transfer Laws and draft a white paper for regulators. </a:t>
            </a:r>
          </a:p>
        </p:txBody>
      </p:sp>
      <p:sp>
        <p:nvSpPr>
          <p:cNvPr id="4" name="Title 1">
            <a:extLst>
              <a:ext uri="{FF2B5EF4-FFF2-40B4-BE49-F238E27FC236}">
                <a16:creationId xmlns:a16="http://schemas.microsoft.com/office/drawing/2014/main" id="{45C9E3F8-48EE-4950-885F-F1B1765BA4EC}"/>
              </a:ext>
            </a:extLst>
          </p:cNvPr>
          <p:cNvSpPr txBox="1">
            <a:spLocks/>
          </p:cNvSpPr>
          <p:nvPr/>
        </p:nvSpPr>
        <p:spPr>
          <a:xfrm>
            <a:off x="322042"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chemeClr val="bg1"/>
                </a:solidFill>
              </a:rPr>
              <a:t>Current Developments</a:t>
            </a:r>
            <a:endParaRPr lang="en-US" sz="2800" dirty="0">
              <a:solidFill>
                <a:schemeClr val="bg1"/>
              </a:solidFill>
              <a:latin typeface="+mn-lt"/>
            </a:endParaRPr>
          </a:p>
        </p:txBody>
      </p:sp>
      <p:sp>
        <p:nvSpPr>
          <p:cNvPr id="5" name="Title 1">
            <a:extLst>
              <a:ext uri="{FF2B5EF4-FFF2-40B4-BE49-F238E27FC236}">
                <a16:creationId xmlns:a16="http://schemas.microsoft.com/office/drawing/2014/main" id="{A05471E9-D540-4343-BB9C-45DAAA6815F6}"/>
              </a:ext>
            </a:extLst>
          </p:cNvPr>
          <p:cNvSpPr txBox="1">
            <a:spLocks/>
          </p:cNvSpPr>
          <p:nvPr/>
        </p:nvSpPr>
        <p:spPr>
          <a:xfrm>
            <a:off x="322042"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2822795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0758" y="714052"/>
            <a:ext cx="5791200" cy="3505200"/>
          </a:xfrm>
        </p:spPr>
        <p:txBody>
          <a:bodyPr>
            <a:normAutofit/>
          </a:bodyPr>
          <a:lstStyle/>
          <a:p>
            <a:pPr>
              <a:spcBef>
                <a:spcPts val="0"/>
              </a:spcBef>
              <a:spcAft>
                <a:spcPts val="600"/>
              </a:spcAft>
            </a:pPr>
            <a:r>
              <a:rPr lang="en-US" sz="1800" dirty="0"/>
              <a:t>We are not aware of any transactions that have been completed under the new Division Laws or the Transfer Laws.   </a:t>
            </a:r>
          </a:p>
          <a:p>
            <a:pPr>
              <a:spcBef>
                <a:spcPts val="0"/>
              </a:spcBef>
              <a:spcAft>
                <a:spcPts val="600"/>
              </a:spcAft>
            </a:pPr>
            <a:r>
              <a:rPr lang="en-US" sz="1800" dirty="0"/>
              <a:t>However, there likely are many companies currently evaluating the use of these laws.  </a:t>
            </a:r>
          </a:p>
          <a:p>
            <a:pPr lvl="1">
              <a:spcBef>
                <a:spcPts val="0"/>
              </a:spcBef>
              <a:spcAft>
                <a:spcPts val="600"/>
              </a:spcAft>
              <a:buFont typeface="Arial" panose="020B0604020202020204" pitchFamily="34" charset="0"/>
              <a:buChar char="•"/>
            </a:pPr>
            <a:r>
              <a:rPr lang="en-US" sz="1500" dirty="0"/>
              <a:t>Over 400 divisions have been accomplished under the PA Corporate Divisions Law (only one involving insurance companies)</a:t>
            </a:r>
          </a:p>
          <a:p>
            <a:pPr marL="0" indent="0">
              <a:buNone/>
            </a:pPr>
            <a:endParaRPr lang="en-US" sz="1500" dirty="0"/>
          </a:p>
        </p:txBody>
      </p:sp>
      <p:sp>
        <p:nvSpPr>
          <p:cNvPr id="4" name="Title 1">
            <a:extLst>
              <a:ext uri="{FF2B5EF4-FFF2-40B4-BE49-F238E27FC236}">
                <a16:creationId xmlns:a16="http://schemas.microsoft.com/office/drawing/2014/main" id="{E4FB7B5F-71C0-40BB-8E0D-A0108E25C7F0}"/>
              </a:ext>
            </a:extLst>
          </p:cNvPr>
          <p:cNvSpPr txBox="1">
            <a:spLocks/>
          </p:cNvSpPr>
          <p:nvPr/>
        </p:nvSpPr>
        <p:spPr>
          <a:xfrm>
            <a:off x="322042"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chemeClr val="bg1"/>
                </a:solidFill>
              </a:rPr>
              <a:t>Industry Use of Transfer and Division Laws</a:t>
            </a:r>
          </a:p>
        </p:txBody>
      </p:sp>
      <p:sp>
        <p:nvSpPr>
          <p:cNvPr id="5" name="Title 1">
            <a:extLst>
              <a:ext uri="{FF2B5EF4-FFF2-40B4-BE49-F238E27FC236}">
                <a16:creationId xmlns:a16="http://schemas.microsoft.com/office/drawing/2014/main" id="{8577BFD6-872C-4431-8A64-EE02689DBF1D}"/>
              </a:ext>
            </a:extLst>
          </p:cNvPr>
          <p:cNvSpPr txBox="1">
            <a:spLocks/>
          </p:cNvSpPr>
          <p:nvPr/>
        </p:nvSpPr>
        <p:spPr>
          <a:xfrm>
            <a:off x="322042"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389455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91EFC-7A0F-4E41-9F69-31F781D09026}"/>
              </a:ext>
            </a:extLst>
          </p:cNvPr>
          <p:cNvSpPr>
            <a:spLocks noGrp="1"/>
          </p:cNvSpPr>
          <p:nvPr>
            <p:ph idx="1"/>
          </p:nvPr>
        </p:nvSpPr>
        <p:spPr>
          <a:xfrm>
            <a:off x="2971800" y="725447"/>
            <a:ext cx="6096000" cy="3827503"/>
          </a:xfrm>
        </p:spPr>
        <p:txBody>
          <a:bodyPr>
            <a:normAutofit fontScale="47500" lnSpcReduction="20000"/>
          </a:bodyPr>
          <a:lstStyle/>
          <a:p>
            <a:r>
              <a:rPr lang="en-US" dirty="0"/>
              <a:t>Since reinsurance agreements commonly include arbitration clauses, it is perhaps likely that a division or transfer of an insurance company’s assets and liabilities will include reinsurance agreements that require the arbitration of disputes. </a:t>
            </a:r>
          </a:p>
          <a:p>
            <a:endParaRPr lang="en-US" dirty="0"/>
          </a:p>
          <a:p>
            <a:r>
              <a:rPr lang="en-US" dirty="0"/>
              <a:t>Possible issues that might arise in an arbitration between a divided or transferred company and reinsurers would include issues seen in other reinsurance disputes involving successor entities.</a:t>
            </a:r>
          </a:p>
          <a:p>
            <a:endParaRPr lang="en-US" dirty="0"/>
          </a:p>
          <a:p>
            <a:r>
              <a:rPr lang="en-US" dirty="0"/>
              <a:t>A gateway issue may include a claim by the reinsurer that its agreement to arbitrate with the pre-divided or transferred company does not extend to the post divided company or transferred company.  Such a claim might rely on the reinsurance agreements anti-assignment clause to associate the division or transfer with a prohibited assignment.</a:t>
            </a:r>
          </a:p>
          <a:p>
            <a:pPr marL="0" indent="0">
              <a:buNone/>
            </a:pPr>
            <a:r>
              <a:rPr lang="en-US" dirty="0"/>
              <a:t>  </a:t>
            </a:r>
          </a:p>
          <a:p>
            <a:r>
              <a:rPr lang="en-US" dirty="0"/>
              <a:t>Whether a court or arbitrator reviews this issue, the review will likely include an examination of the scope of the division or transfer, the specific language of the arbitration clause and the requirements of applicable law.</a:t>
            </a:r>
          </a:p>
        </p:txBody>
      </p:sp>
      <p:sp>
        <p:nvSpPr>
          <p:cNvPr id="5" name="Title 1">
            <a:extLst>
              <a:ext uri="{FF2B5EF4-FFF2-40B4-BE49-F238E27FC236}">
                <a16:creationId xmlns:a16="http://schemas.microsoft.com/office/drawing/2014/main" id="{5A804883-C805-4000-B11C-A26608843768}"/>
              </a:ext>
            </a:extLst>
          </p:cNvPr>
          <p:cNvSpPr txBox="1">
            <a:spLocks/>
          </p:cNvSpPr>
          <p:nvPr/>
        </p:nvSpPr>
        <p:spPr>
          <a:xfrm>
            <a:off x="322042" y="1962150"/>
            <a:ext cx="2588798" cy="1799902"/>
          </a:xfrm>
          <a:prstGeom prst="rect">
            <a:avLst/>
          </a:prstGeom>
          <a:solidFill>
            <a:schemeClr val="accent1"/>
          </a:solidFill>
        </p:spPr>
        <p:txBody>
          <a:bodyPr vert="horz" lIns="91440" tIns="45720" rIns="91440" bIns="45720" rtlCol="0" anchor="ctr">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r>
              <a:rPr lang="en-US" sz="2800" dirty="0">
                <a:solidFill>
                  <a:schemeClr val="bg1"/>
                </a:solidFill>
              </a:rPr>
              <a:t>Reinsurance Arbitration Considerations</a:t>
            </a:r>
          </a:p>
        </p:txBody>
      </p:sp>
      <p:sp>
        <p:nvSpPr>
          <p:cNvPr id="6" name="Title 1">
            <a:extLst>
              <a:ext uri="{FF2B5EF4-FFF2-40B4-BE49-F238E27FC236}">
                <a16:creationId xmlns:a16="http://schemas.microsoft.com/office/drawing/2014/main" id="{78442C02-5E1A-41C8-BE56-2F6D16915B39}"/>
              </a:ext>
            </a:extLst>
          </p:cNvPr>
          <p:cNvSpPr txBox="1">
            <a:spLocks/>
          </p:cNvSpPr>
          <p:nvPr/>
        </p:nvSpPr>
        <p:spPr>
          <a:xfrm>
            <a:off x="322042" y="1503208"/>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3756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E39E65-AA50-4D30-A180-8EE7A45DAEC6}"/>
              </a:ext>
            </a:extLst>
          </p:cNvPr>
          <p:cNvSpPr>
            <a:spLocks noGrp="1"/>
          </p:cNvSpPr>
          <p:nvPr>
            <p:ph type="title"/>
          </p:nvPr>
        </p:nvSpPr>
        <p:spPr>
          <a:xfrm>
            <a:off x="628650" y="723550"/>
            <a:ext cx="7886700" cy="645932"/>
          </a:xfrm>
        </p:spPr>
        <p:txBody>
          <a:bodyPr>
            <a:normAutofit fontScale="90000"/>
          </a:bodyPr>
          <a:lstStyle/>
          <a:p>
            <a:pPr algn="ctr"/>
            <a:br>
              <a:rPr lang="en-US" b="1" dirty="0"/>
            </a:br>
            <a:r>
              <a:rPr lang="en-US" sz="3100" b="1" dirty="0"/>
              <a:t>The legacy market is huge and growing!</a:t>
            </a:r>
            <a:br>
              <a:rPr lang="en-US" sz="3100" b="1" dirty="0"/>
            </a:br>
            <a:endParaRPr lang="en-US" sz="3100" dirty="0"/>
          </a:p>
        </p:txBody>
      </p:sp>
      <p:sp>
        <p:nvSpPr>
          <p:cNvPr id="5" name="Content Placeholder 4">
            <a:extLst>
              <a:ext uri="{FF2B5EF4-FFF2-40B4-BE49-F238E27FC236}">
                <a16:creationId xmlns:a16="http://schemas.microsoft.com/office/drawing/2014/main" id="{70F16AB9-EA0E-471D-860B-01E12CCC96ED}"/>
              </a:ext>
            </a:extLst>
          </p:cNvPr>
          <p:cNvSpPr>
            <a:spLocks noGrp="1"/>
          </p:cNvSpPr>
          <p:nvPr>
            <p:ph idx="1"/>
          </p:nvPr>
        </p:nvSpPr>
        <p:spPr>
          <a:xfrm>
            <a:off x="628650" y="3253070"/>
            <a:ext cx="7886700" cy="1514192"/>
          </a:xfrm>
        </p:spPr>
        <p:txBody>
          <a:bodyPr>
            <a:normAutofit fontScale="85000" lnSpcReduction="20000"/>
          </a:bodyPr>
          <a:lstStyle/>
          <a:p>
            <a:pPr marL="192881" indent="-192881">
              <a:spcAft>
                <a:spcPts val="338"/>
              </a:spcAft>
            </a:pPr>
            <a:r>
              <a:rPr lang="en-US" sz="1800" dirty="0"/>
              <a:t>Almost all companies hold runoff or legacy liabilities that are no longer core to their business. </a:t>
            </a:r>
          </a:p>
          <a:p>
            <a:pPr marL="192881" indent="-192881">
              <a:spcAft>
                <a:spcPts val="338"/>
              </a:spcAft>
            </a:pPr>
            <a:r>
              <a:rPr lang="en-US" sz="1800" dirty="0"/>
              <a:t>In a recent survey conducted by PwC of the global insurance runoff market, U.S. P&amp;C runoff liabilities were estimated to be $348 billion representing nearly half the size of the global legacy market. </a:t>
            </a:r>
            <a:r>
              <a:rPr lang="en-US" sz="1400" dirty="0"/>
              <a:t>(source – PwC Global Runoff Survey 2019) </a:t>
            </a:r>
          </a:p>
          <a:p>
            <a:pPr marL="192881" indent="-192881">
              <a:spcAft>
                <a:spcPts val="338"/>
              </a:spcAft>
            </a:pPr>
            <a:r>
              <a:rPr lang="en-US" sz="1800" dirty="0"/>
              <a:t>The life runoff market is estimated to be even larger. </a:t>
            </a:r>
          </a:p>
          <a:p>
            <a:endParaRPr lang="en-US" dirty="0"/>
          </a:p>
        </p:txBody>
      </p:sp>
      <p:sp>
        <p:nvSpPr>
          <p:cNvPr id="6" name="Footer Placeholder 5">
            <a:extLst>
              <a:ext uri="{FF2B5EF4-FFF2-40B4-BE49-F238E27FC236}">
                <a16:creationId xmlns:a16="http://schemas.microsoft.com/office/drawing/2014/main" id="{827251D8-930C-4B5E-A8B0-9D7DA6FCBE2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*Source PwC 2019 Global Insurance Runoff Survey</a:t>
            </a:r>
          </a:p>
        </p:txBody>
      </p:sp>
      <p:pic>
        <p:nvPicPr>
          <p:cNvPr id="8" name="Picture 7">
            <a:extLst>
              <a:ext uri="{FF2B5EF4-FFF2-40B4-BE49-F238E27FC236}">
                <a16:creationId xmlns:a16="http://schemas.microsoft.com/office/drawing/2014/main" id="{C3490CFE-DF77-4437-9517-CD1EBA2368A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87492" y="1416993"/>
            <a:ext cx="3700572" cy="1764347"/>
          </a:xfrm>
          <a:prstGeom prst="rect">
            <a:avLst/>
          </a:prstGeom>
        </p:spPr>
      </p:pic>
      <p:cxnSp>
        <p:nvCxnSpPr>
          <p:cNvPr id="10" name="Straight Connector 9">
            <a:extLst>
              <a:ext uri="{FF2B5EF4-FFF2-40B4-BE49-F238E27FC236}">
                <a16:creationId xmlns:a16="http://schemas.microsoft.com/office/drawing/2014/main" id="{209AFE35-662C-4FDE-9284-3D117CB01BB9}"/>
              </a:ext>
            </a:extLst>
          </p:cNvPr>
          <p:cNvCxnSpPr>
            <a:cxnSpLocks/>
          </p:cNvCxnSpPr>
          <p:nvPr/>
        </p:nvCxnSpPr>
        <p:spPr>
          <a:xfrm flipH="1">
            <a:off x="2246153" y="1847659"/>
            <a:ext cx="1220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512502-89BF-49F5-A74A-E69E52ABB344}"/>
              </a:ext>
            </a:extLst>
          </p:cNvPr>
          <p:cNvCxnSpPr>
            <a:cxnSpLocks/>
          </p:cNvCxnSpPr>
          <p:nvPr/>
        </p:nvCxnSpPr>
        <p:spPr>
          <a:xfrm>
            <a:off x="4572000" y="1733550"/>
            <a:ext cx="20873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2209A71-2A60-450E-A0D2-F4264BF4813C}"/>
              </a:ext>
            </a:extLst>
          </p:cNvPr>
          <p:cNvSpPr txBox="1"/>
          <p:nvPr/>
        </p:nvSpPr>
        <p:spPr>
          <a:xfrm>
            <a:off x="685800" y="1616977"/>
            <a:ext cx="1560353" cy="738664"/>
          </a:xfrm>
          <a:prstGeom prst="rect">
            <a:avLst/>
          </a:prstGeom>
          <a:noFill/>
        </p:spPr>
        <p:txBody>
          <a:bodyPr wrap="square" rtlCol="0">
            <a:spAutoFit/>
          </a:bodyPr>
          <a:lstStyle/>
          <a:p>
            <a:r>
              <a:rPr lang="en-US" sz="1500" b="1" dirty="0">
                <a:solidFill>
                  <a:srgbClr val="002060"/>
                </a:solidFill>
              </a:rPr>
              <a:t>North America</a:t>
            </a:r>
          </a:p>
          <a:p>
            <a:r>
              <a:rPr lang="en-US" sz="1500" b="1" dirty="0">
                <a:solidFill>
                  <a:srgbClr val="002060"/>
                </a:solidFill>
              </a:rPr>
              <a:t>$364 bn</a:t>
            </a:r>
          </a:p>
          <a:p>
            <a:r>
              <a:rPr lang="en-US" sz="1200" b="1" dirty="0">
                <a:solidFill>
                  <a:srgbClr val="002060"/>
                </a:solidFill>
              </a:rPr>
              <a:t>U.S. = $348 bn</a:t>
            </a:r>
          </a:p>
        </p:txBody>
      </p:sp>
      <p:sp>
        <p:nvSpPr>
          <p:cNvPr id="20" name="TextBox 19">
            <a:extLst>
              <a:ext uri="{FF2B5EF4-FFF2-40B4-BE49-F238E27FC236}">
                <a16:creationId xmlns:a16="http://schemas.microsoft.com/office/drawing/2014/main" id="{8C500C51-FF9C-4F0B-A906-941396224CC5}"/>
              </a:ext>
            </a:extLst>
          </p:cNvPr>
          <p:cNvSpPr txBox="1"/>
          <p:nvPr/>
        </p:nvSpPr>
        <p:spPr>
          <a:xfrm>
            <a:off x="6659307" y="1504950"/>
            <a:ext cx="1951293" cy="553998"/>
          </a:xfrm>
          <a:prstGeom prst="rect">
            <a:avLst/>
          </a:prstGeom>
          <a:noFill/>
        </p:spPr>
        <p:txBody>
          <a:bodyPr wrap="square" rtlCol="0">
            <a:spAutoFit/>
          </a:bodyPr>
          <a:lstStyle/>
          <a:p>
            <a:r>
              <a:rPr lang="en-US" sz="1500" b="1" dirty="0">
                <a:solidFill>
                  <a:srgbClr val="002060"/>
                </a:solidFill>
              </a:rPr>
              <a:t>Rest of the World</a:t>
            </a:r>
          </a:p>
          <a:p>
            <a:r>
              <a:rPr lang="en-US" sz="1500" b="1" dirty="0">
                <a:solidFill>
                  <a:srgbClr val="002060"/>
                </a:solidFill>
              </a:rPr>
              <a:t>$427 bn</a:t>
            </a:r>
          </a:p>
        </p:txBody>
      </p:sp>
    </p:spTree>
    <p:extLst>
      <p:ext uri="{BB962C8B-B14F-4D97-AF65-F5344CB8AC3E}">
        <p14:creationId xmlns:p14="http://schemas.microsoft.com/office/powerpoint/2010/main" val="3839812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85763" indent="-385763">
              <a:buFont typeface="+mj-lt"/>
              <a:buAutoNum type="arabicPeriod"/>
            </a:pPr>
            <a:endParaRPr lang="en-US" dirty="0"/>
          </a:p>
          <a:p>
            <a:pPr marL="0" indent="0" algn="ctr">
              <a:buNone/>
            </a:pPr>
            <a:r>
              <a:rPr lang="en-US" sz="3150" dirty="0">
                <a:solidFill>
                  <a:schemeClr val="accent1"/>
                </a:solidFill>
                <a:latin typeface="+mj-lt"/>
                <a:ea typeface="+mj-ea"/>
                <a:cs typeface="+mj-cs"/>
              </a:rPr>
              <a:t>Questions</a:t>
            </a:r>
          </a:p>
        </p:txBody>
      </p:sp>
    </p:spTree>
    <p:extLst>
      <p:ext uri="{BB962C8B-B14F-4D97-AF65-F5344CB8AC3E}">
        <p14:creationId xmlns:p14="http://schemas.microsoft.com/office/powerpoint/2010/main" val="69994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96113"/>
            <a:ext cx="7886700" cy="994172"/>
          </a:xfrm>
          <a:prstGeom prst="rect">
            <a:avLst/>
          </a:prstGeom>
        </p:spPr>
        <p:txBody>
          <a:bodyPr vert="horz" lIns="68580" tIns="34290" rIns="68580" bIns="34290" rtlCol="0" anchor="ctr">
            <a:normAutofit/>
          </a:bodyPr>
          <a:lstStyle/>
          <a:p>
            <a:pPr algn="ctr">
              <a:lnSpc>
                <a:spcPct val="90000"/>
              </a:lnSpc>
              <a:spcBef>
                <a:spcPct val="0"/>
              </a:spcBef>
              <a:spcAft>
                <a:spcPts val="450"/>
              </a:spcAft>
              <a:defRPr/>
            </a:pPr>
            <a:r>
              <a:rPr lang="en-US" sz="2700" b="1" dirty="0">
                <a:solidFill>
                  <a:schemeClr val="accent1"/>
                </a:solidFill>
                <a:ea typeface="+mj-ea"/>
                <a:cs typeface="+mj-cs"/>
              </a:rPr>
              <a:t>Why companies need new restructuring tools</a:t>
            </a:r>
          </a:p>
        </p:txBody>
      </p:sp>
      <p:graphicFrame>
        <p:nvGraphicFramePr>
          <p:cNvPr id="6" name="Diagram 5"/>
          <p:cNvGraphicFramePr/>
          <p:nvPr/>
        </p:nvGraphicFramePr>
        <p:xfrm>
          <a:off x="628650" y="1369218"/>
          <a:ext cx="7886700" cy="3398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51A8A0C-E183-4FED-BCBF-5E8E69978B3E}"/>
              </a:ext>
            </a:extLst>
          </p:cNvPr>
          <p:cNvSpPr txBox="1"/>
          <p:nvPr/>
        </p:nvSpPr>
        <p:spPr>
          <a:xfrm>
            <a:off x="1217252" y="3653215"/>
            <a:ext cx="1700784" cy="1021842"/>
          </a:xfrm>
          <a:prstGeom prst="rect">
            <a:avLst/>
          </a:prstGeom>
          <a:solidFill>
            <a:srgbClr val="FFC000"/>
          </a:solidFill>
        </p:spPr>
        <p:txBody>
          <a:bodyPr wrap="square" rtlCol="0" anchor="ctr">
            <a:noAutofit/>
          </a:bodyPr>
          <a:lstStyle/>
          <a:p>
            <a:pPr algn="ctr"/>
            <a:r>
              <a:rPr lang="en-US" sz="1350" dirty="0">
                <a:solidFill>
                  <a:schemeClr val="bg1"/>
                </a:solidFill>
              </a:rPr>
              <a:t>To remain competitive in the global economy</a:t>
            </a:r>
          </a:p>
        </p:txBody>
      </p:sp>
      <p:sp>
        <p:nvSpPr>
          <p:cNvPr id="3" name="TextBox 2">
            <a:extLst>
              <a:ext uri="{FF2B5EF4-FFF2-40B4-BE49-F238E27FC236}">
                <a16:creationId xmlns:a16="http://schemas.microsoft.com/office/drawing/2014/main" id="{0876992E-AB0B-46BD-B7E6-1B7B17F25777}"/>
              </a:ext>
            </a:extLst>
          </p:cNvPr>
          <p:cNvSpPr txBox="1"/>
          <p:nvPr/>
        </p:nvSpPr>
        <p:spPr>
          <a:xfrm>
            <a:off x="6225964" y="3653215"/>
            <a:ext cx="1700784" cy="1021842"/>
          </a:xfrm>
          <a:prstGeom prst="rect">
            <a:avLst/>
          </a:prstGeom>
          <a:solidFill>
            <a:schemeClr val="accent2"/>
          </a:solidFill>
        </p:spPr>
        <p:txBody>
          <a:bodyPr wrap="square" rtlCol="0" anchor="ctr">
            <a:noAutofit/>
          </a:bodyPr>
          <a:lstStyle/>
          <a:p>
            <a:pPr algn="ctr"/>
            <a:r>
              <a:rPr lang="en-US" sz="1350" dirty="0">
                <a:solidFill>
                  <a:schemeClr val="bg1"/>
                </a:solidFill>
              </a:rPr>
              <a:t>Free management attention to focus on core business</a:t>
            </a:r>
          </a:p>
        </p:txBody>
      </p:sp>
    </p:spTree>
    <p:extLst>
      <p:ext uri="{BB962C8B-B14F-4D97-AF65-F5344CB8AC3E}">
        <p14:creationId xmlns:p14="http://schemas.microsoft.com/office/powerpoint/2010/main" val="363544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D366E-0AF7-4617-B506-CAB3A6D74C0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4781550"/>
          </a:xfrm>
          <a:prstGeom prst="rect">
            <a:avLst/>
          </a:prstGeom>
        </p:spPr>
      </p:pic>
    </p:spTree>
    <p:extLst>
      <p:ext uri="{BB962C8B-B14F-4D97-AF65-F5344CB8AC3E}">
        <p14:creationId xmlns:p14="http://schemas.microsoft.com/office/powerpoint/2010/main" val="1427147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A160-F5FF-442D-801E-3BBDE70A6663}"/>
              </a:ext>
            </a:extLst>
          </p:cNvPr>
          <p:cNvSpPr>
            <a:spLocks noGrp="1"/>
          </p:cNvSpPr>
          <p:nvPr>
            <p:ph type="title"/>
          </p:nvPr>
        </p:nvSpPr>
        <p:spPr>
          <a:xfrm>
            <a:off x="678658" y="1811492"/>
            <a:ext cx="2588798" cy="1799902"/>
          </a:xfrm>
          <a:solidFill>
            <a:schemeClr val="accent1"/>
          </a:solidFill>
        </p:spPr>
        <p:txBody>
          <a:bodyPr>
            <a:normAutofit fontScale="90000"/>
          </a:bodyPr>
          <a:lstStyle/>
          <a:p>
            <a:pPr algn="ctr"/>
            <a:br>
              <a:rPr lang="en-US" sz="3000" b="1" dirty="0">
                <a:solidFill>
                  <a:srgbClr val="FFFFFF"/>
                </a:solidFill>
                <a:latin typeface="+mn-lt"/>
              </a:rPr>
            </a:br>
            <a:r>
              <a:rPr lang="en-US" sz="3000" b="1" dirty="0">
                <a:solidFill>
                  <a:srgbClr val="FFFFFF"/>
                </a:solidFill>
                <a:latin typeface="+mn-lt"/>
              </a:rPr>
              <a:t>The Insurance Business Transfer (IBT)</a:t>
            </a:r>
            <a:br>
              <a:rPr lang="en-US" sz="3000" b="1" dirty="0">
                <a:solidFill>
                  <a:srgbClr val="FFFFFF"/>
                </a:solidFill>
                <a:latin typeface="+mn-lt"/>
              </a:rPr>
            </a:br>
            <a:r>
              <a:rPr lang="en-US" sz="2700" b="1" i="1" dirty="0">
                <a:solidFill>
                  <a:srgbClr val="FFFFFF"/>
                </a:solidFill>
                <a:latin typeface="+mn-lt"/>
              </a:rPr>
              <a:t>What is it?</a:t>
            </a:r>
            <a:br>
              <a:rPr lang="en-US" sz="2700" dirty="0">
                <a:solidFill>
                  <a:srgbClr val="FFFFFF"/>
                </a:solidFill>
              </a:rPr>
            </a:br>
            <a:endParaRPr lang="en-US" sz="2700" dirty="0">
              <a:solidFill>
                <a:srgbClr val="FFFFFF"/>
              </a:solidFill>
            </a:endParaRPr>
          </a:p>
        </p:txBody>
      </p:sp>
      <p:sp>
        <p:nvSpPr>
          <p:cNvPr id="3" name="Content Placeholder 2">
            <a:extLst>
              <a:ext uri="{FF2B5EF4-FFF2-40B4-BE49-F238E27FC236}">
                <a16:creationId xmlns:a16="http://schemas.microsoft.com/office/drawing/2014/main" id="{74E27120-0E64-49A5-9ABF-0C797DEB7BED}"/>
              </a:ext>
            </a:extLst>
          </p:cNvPr>
          <p:cNvSpPr>
            <a:spLocks noGrp="1"/>
          </p:cNvSpPr>
          <p:nvPr>
            <p:ph idx="1"/>
          </p:nvPr>
        </p:nvSpPr>
        <p:spPr>
          <a:xfrm>
            <a:off x="3733800" y="285750"/>
            <a:ext cx="5029200" cy="4305299"/>
          </a:xfrm>
        </p:spPr>
        <p:txBody>
          <a:bodyPr anchor="ctr">
            <a:noAutofit/>
          </a:bodyPr>
          <a:lstStyle/>
          <a:p>
            <a:pPr>
              <a:spcBef>
                <a:spcPts val="0"/>
              </a:spcBef>
              <a:spcAft>
                <a:spcPts val="1200"/>
              </a:spcAft>
            </a:pPr>
            <a:r>
              <a:rPr lang="en-US" sz="1500" dirty="0"/>
              <a:t>IBT legislation is similar to “Part VII Transfers” under the UK Financial Services and Markets Act 2000 – statutory novation process to replace one insurer with another, subject to court approval.</a:t>
            </a:r>
          </a:p>
          <a:p>
            <a:pPr>
              <a:spcBef>
                <a:spcPts val="0"/>
              </a:spcBef>
              <a:spcAft>
                <a:spcPts val="1200"/>
              </a:spcAft>
            </a:pPr>
            <a:r>
              <a:rPr lang="en-US" sz="1500" dirty="0"/>
              <a:t>Since enacted in 2001, there have been 285 successfully completed Part VII Transfers.</a:t>
            </a:r>
          </a:p>
          <a:p>
            <a:pPr>
              <a:spcBef>
                <a:spcPts val="0"/>
              </a:spcBef>
              <a:spcAft>
                <a:spcPts val="1200"/>
              </a:spcAft>
            </a:pPr>
            <a:r>
              <a:rPr lang="en-US" sz="1500" dirty="0"/>
              <a:t>IBT legislation closely follows the format and processes of the UK’s Part VII transfer. IBTs enable insurance policies to be transferred from one insurer to another insurer through a regulatory and judicial approval process, without the need for individual policyholder consent. The IBT brings the transferor complete finality for the transferred policies while ensuring that policyholders are adequately protected. </a:t>
            </a:r>
          </a:p>
        </p:txBody>
      </p:sp>
      <p:sp>
        <p:nvSpPr>
          <p:cNvPr id="38" name="Title 1">
            <a:extLst>
              <a:ext uri="{FF2B5EF4-FFF2-40B4-BE49-F238E27FC236}">
                <a16:creationId xmlns:a16="http://schemas.microsoft.com/office/drawing/2014/main" id="{B88E7509-7635-4BDA-B69D-AD8E4483CA5B}"/>
              </a:ext>
            </a:extLst>
          </p:cNvPr>
          <p:cNvSpPr txBox="1">
            <a:spLocks/>
          </p:cNvSpPr>
          <p:nvPr/>
        </p:nvSpPr>
        <p:spPr>
          <a:xfrm>
            <a:off x="678658" y="1352550"/>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9541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p:cNvSpPr txBox="1">
            <a:spLocks/>
          </p:cNvSpPr>
          <p:nvPr/>
        </p:nvSpPr>
        <p:spPr>
          <a:xfrm>
            <a:off x="461886" y="1071483"/>
            <a:ext cx="8408740" cy="46614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00" dirty="0"/>
              <a:t>The IBT approval process is expected to take nine months (from date of submitting application to the regulator)</a:t>
            </a:r>
          </a:p>
        </p:txBody>
      </p:sp>
      <p:grpSp>
        <p:nvGrpSpPr>
          <p:cNvPr id="4" name="Group 3">
            <a:extLst>
              <a:ext uri="{FF2B5EF4-FFF2-40B4-BE49-F238E27FC236}">
                <a16:creationId xmlns:a16="http://schemas.microsoft.com/office/drawing/2014/main" id="{74D7D56C-7915-4101-89A5-F2DE0E3A932B}"/>
              </a:ext>
            </a:extLst>
          </p:cNvPr>
          <p:cNvGrpSpPr/>
          <p:nvPr/>
        </p:nvGrpSpPr>
        <p:grpSpPr>
          <a:xfrm>
            <a:off x="411876" y="1537628"/>
            <a:ext cx="7984683" cy="1688808"/>
            <a:chOff x="449938" y="1588770"/>
            <a:chExt cx="7984683" cy="1688808"/>
          </a:xfrm>
        </p:grpSpPr>
        <p:sp>
          <p:nvSpPr>
            <p:cNvPr id="27" name="Rectangle 26"/>
            <p:cNvSpPr/>
            <p:nvPr/>
          </p:nvSpPr>
          <p:spPr bwMode="ltGray">
            <a:xfrm>
              <a:off x="449938" y="1593956"/>
              <a:ext cx="2003841" cy="312744"/>
            </a:xfrm>
            <a:prstGeom prst="rect">
              <a:avLst/>
            </a:prstGeom>
            <a:solidFill>
              <a:schemeClr val="tx2"/>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latin typeface="Georgia" pitchFamily="18" charset="0"/>
                </a:rPr>
                <a:t>Assess</a:t>
              </a:r>
            </a:p>
          </p:txBody>
        </p:sp>
        <p:sp>
          <p:nvSpPr>
            <p:cNvPr id="28" name="Rectangle 27"/>
            <p:cNvSpPr/>
            <p:nvPr/>
          </p:nvSpPr>
          <p:spPr bwMode="ltGray">
            <a:xfrm>
              <a:off x="2453779" y="1593956"/>
              <a:ext cx="3900878" cy="317940"/>
            </a:xfrm>
            <a:prstGeom prst="rect">
              <a:avLst/>
            </a:prstGeom>
            <a:solidFill>
              <a:schemeClr val="tx2"/>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latin typeface="Georgia" pitchFamily="18" charset="0"/>
                </a:rPr>
                <a:t>Approve</a:t>
              </a:r>
            </a:p>
          </p:txBody>
        </p:sp>
        <p:sp>
          <p:nvSpPr>
            <p:cNvPr id="29" name="Rectangle 28"/>
            <p:cNvSpPr/>
            <p:nvPr/>
          </p:nvSpPr>
          <p:spPr bwMode="ltGray">
            <a:xfrm>
              <a:off x="6354657" y="1588770"/>
              <a:ext cx="2079964" cy="328321"/>
            </a:xfrm>
            <a:prstGeom prst="rect">
              <a:avLst/>
            </a:prstGeom>
            <a:solidFill>
              <a:schemeClr val="tx2"/>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latin typeface="Georgia" pitchFamily="18" charset="0"/>
                </a:rPr>
                <a:t>Transfer</a:t>
              </a:r>
            </a:p>
          </p:txBody>
        </p:sp>
        <p:sp>
          <p:nvSpPr>
            <p:cNvPr id="30" name="Pentagon 29"/>
            <p:cNvSpPr/>
            <p:nvPr/>
          </p:nvSpPr>
          <p:spPr bwMode="ltGray">
            <a:xfrm>
              <a:off x="449938" y="1963028"/>
              <a:ext cx="1136407" cy="650363"/>
            </a:xfrm>
            <a:prstGeom prst="homePlate">
              <a:avLst/>
            </a:prstGeom>
            <a:solidFill>
              <a:schemeClr val="accent1"/>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latin typeface="Georgia" pitchFamily="18" charset="0"/>
                </a:rPr>
                <a:t>Evaluate</a:t>
              </a:r>
            </a:p>
            <a:p>
              <a:pPr algn="ctr"/>
              <a:r>
                <a:rPr lang="en-US" sz="1350" dirty="0">
                  <a:solidFill>
                    <a:schemeClr val="bg1"/>
                  </a:solidFill>
                  <a:latin typeface="Georgia" pitchFamily="18" charset="0"/>
                </a:rPr>
                <a:t>Options</a:t>
              </a:r>
            </a:p>
          </p:txBody>
        </p:sp>
        <p:sp>
          <p:nvSpPr>
            <p:cNvPr id="31" name="Chevron 30"/>
            <p:cNvSpPr/>
            <p:nvPr/>
          </p:nvSpPr>
          <p:spPr bwMode="ltGray">
            <a:xfrm>
              <a:off x="1264643" y="1968223"/>
              <a:ext cx="1513193" cy="650363"/>
            </a:xfrm>
            <a:prstGeom prst="chevron">
              <a:avLst/>
            </a:prstGeom>
            <a:solidFill>
              <a:schemeClr val="accent1"/>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latin typeface="Georgia" pitchFamily="18" charset="0"/>
                </a:rPr>
                <a:t>Confirm</a:t>
              </a:r>
            </a:p>
            <a:p>
              <a:pPr algn="ctr"/>
              <a:r>
                <a:rPr lang="en-US" sz="1350" dirty="0">
                  <a:solidFill>
                    <a:schemeClr val="bg1"/>
                  </a:solidFill>
                  <a:latin typeface="Georgia" pitchFamily="18" charset="0"/>
                </a:rPr>
                <a:t>Solution</a:t>
              </a:r>
            </a:p>
          </p:txBody>
        </p:sp>
        <p:sp>
          <p:nvSpPr>
            <p:cNvPr id="32" name="Chevron 31"/>
            <p:cNvSpPr/>
            <p:nvPr/>
          </p:nvSpPr>
          <p:spPr bwMode="ltGray">
            <a:xfrm>
              <a:off x="2453779" y="1963028"/>
              <a:ext cx="1578379" cy="655549"/>
            </a:xfrm>
            <a:prstGeom prst="chevron">
              <a:avLst/>
            </a:prstGeom>
            <a:solidFill>
              <a:schemeClr val="accent1"/>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latin typeface="Georgia" pitchFamily="18" charset="0"/>
                </a:rPr>
                <a:t>Submit IBT Plan </a:t>
              </a:r>
            </a:p>
          </p:txBody>
        </p:sp>
        <p:sp>
          <p:nvSpPr>
            <p:cNvPr id="33" name="Chevron 32"/>
            <p:cNvSpPr/>
            <p:nvPr/>
          </p:nvSpPr>
          <p:spPr bwMode="ltGray">
            <a:xfrm>
              <a:off x="3706599" y="1963018"/>
              <a:ext cx="1730802" cy="645344"/>
            </a:xfrm>
            <a:prstGeom prst="chevron">
              <a:avLst/>
            </a:prstGeom>
            <a:solidFill>
              <a:schemeClr val="accent1"/>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latin typeface="Georgia" pitchFamily="18" charset="0"/>
                </a:rPr>
                <a:t>Regulatory Approval</a:t>
              </a:r>
            </a:p>
          </p:txBody>
        </p:sp>
        <p:sp>
          <p:nvSpPr>
            <p:cNvPr id="34" name="Chevron 33"/>
            <p:cNvSpPr/>
            <p:nvPr/>
          </p:nvSpPr>
          <p:spPr bwMode="ltGray">
            <a:xfrm>
              <a:off x="5111845" y="1968214"/>
              <a:ext cx="1566047" cy="650372"/>
            </a:xfrm>
            <a:prstGeom prst="chevron">
              <a:avLst/>
            </a:prstGeom>
            <a:solidFill>
              <a:schemeClr val="accent1"/>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latin typeface="Georgia" pitchFamily="18" charset="0"/>
                </a:rPr>
                <a:t>Court Approval</a:t>
              </a:r>
            </a:p>
          </p:txBody>
        </p:sp>
        <p:sp>
          <p:nvSpPr>
            <p:cNvPr id="35" name="Chevron 34"/>
            <p:cNvSpPr/>
            <p:nvPr/>
          </p:nvSpPr>
          <p:spPr bwMode="ltGray">
            <a:xfrm>
              <a:off x="6354657" y="1963018"/>
              <a:ext cx="2079964" cy="660430"/>
            </a:xfrm>
            <a:prstGeom prst="chevron">
              <a:avLst/>
            </a:prstGeom>
            <a:solidFill>
              <a:schemeClr val="accent1"/>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latin typeface="Georgia" pitchFamily="18" charset="0"/>
                </a:rPr>
                <a:t>Transition transferred liabilities</a:t>
              </a:r>
            </a:p>
          </p:txBody>
        </p:sp>
        <p:cxnSp>
          <p:nvCxnSpPr>
            <p:cNvPr id="36" name="Straight Connector 35"/>
            <p:cNvCxnSpPr>
              <a:cxnSpLocks/>
            </p:cNvCxnSpPr>
            <p:nvPr/>
          </p:nvCxnSpPr>
          <p:spPr>
            <a:xfrm>
              <a:off x="461887" y="2726262"/>
              <a:ext cx="7892405" cy="10215"/>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2576945" y="2736486"/>
              <a:ext cx="0" cy="2057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461886" y="2633552"/>
              <a:ext cx="3463" cy="2438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54291" y="2652602"/>
              <a:ext cx="0" cy="2057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304303" y="2736486"/>
              <a:ext cx="0" cy="2057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690387" y="2905570"/>
              <a:ext cx="1275470" cy="372008"/>
            </a:xfrm>
            <a:prstGeom prst="rect">
              <a:avLst/>
            </a:prstGeom>
            <a:noFill/>
          </p:spPr>
          <p:txBody>
            <a:bodyPr wrap="square" lIns="0" tIns="0" rIns="0" bIns="0" rtlCol="0">
              <a:noAutofit/>
            </a:bodyPr>
            <a:lstStyle/>
            <a:p>
              <a:pPr indent="-205740" algn="ctr">
                <a:spcAft>
                  <a:spcPts val="675"/>
                </a:spcAft>
              </a:pPr>
              <a:r>
                <a:rPr lang="en-US" sz="1050" dirty="0">
                  <a:latin typeface="Georgia" pitchFamily="18" charset="0"/>
                </a:rPr>
                <a:t>Month 9</a:t>
              </a:r>
            </a:p>
          </p:txBody>
        </p:sp>
        <p:sp>
          <p:nvSpPr>
            <p:cNvPr id="42" name="TextBox 41"/>
            <p:cNvSpPr txBox="1"/>
            <p:nvPr/>
          </p:nvSpPr>
          <p:spPr>
            <a:xfrm>
              <a:off x="1967498" y="2912478"/>
              <a:ext cx="1275470" cy="348894"/>
            </a:xfrm>
            <a:prstGeom prst="rect">
              <a:avLst/>
            </a:prstGeom>
            <a:noFill/>
          </p:spPr>
          <p:txBody>
            <a:bodyPr wrap="square" lIns="0" tIns="0" rIns="0" bIns="0" rtlCol="0">
              <a:noAutofit/>
            </a:bodyPr>
            <a:lstStyle/>
            <a:p>
              <a:pPr indent="-205740" algn="ctr">
                <a:spcAft>
                  <a:spcPts val="675"/>
                </a:spcAft>
              </a:pPr>
              <a:r>
                <a:rPr lang="en-US" sz="1050" dirty="0">
                  <a:latin typeface="Georgia" pitchFamily="18" charset="0"/>
                </a:rPr>
                <a:t>Month 1</a:t>
              </a:r>
            </a:p>
          </p:txBody>
        </p:sp>
      </p:grpSp>
      <p:sp>
        <p:nvSpPr>
          <p:cNvPr id="43" name="Title 1"/>
          <p:cNvSpPr txBox="1">
            <a:spLocks/>
          </p:cNvSpPr>
          <p:nvPr/>
        </p:nvSpPr>
        <p:spPr>
          <a:xfrm>
            <a:off x="2576945" y="206450"/>
            <a:ext cx="3214255" cy="46614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US" altLang="en-US" sz="2700" i="0" dirty="0">
                <a:solidFill>
                  <a:schemeClr val="accent1"/>
                </a:solidFill>
                <a:latin typeface="+mn-lt"/>
              </a:rPr>
              <a:t>How the IBT works</a:t>
            </a:r>
          </a:p>
        </p:txBody>
      </p:sp>
      <p:sp>
        <p:nvSpPr>
          <p:cNvPr id="44" name="Rectangle 43">
            <a:extLst>
              <a:ext uri="{FF2B5EF4-FFF2-40B4-BE49-F238E27FC236}">
                <a16:creationId xmlns:a16="http://schemas.microsoft.com/office/drawing/2014/main" id="{9C8C90ED-A701-48D0-8D84-FA5DE3C62445}"/>
              </a:ext>
            </a:extLst>
          </p:cNvPr>
          <p:cNvSpPr/>
          <p:nvPr/>
        </p:nvSpPr>
        <p:spPr>
          <a:xfrm>
            <a:off x="423823" y="3035701"/>
            <a:ext cx="8443339" cy="1738938"/>
          </a:xfrm>
          <a:prstGeom prst="rect">
            <a:avLst/>
          </a:prstGeom>
        </p:spPr>
        <p:txBody>
          <a:bodyPr wrap="square">
            <a:spAutoFit/>
          </a:bodyPr>
          <a:lstStyle/>
          <a:p>
            <a:r>
              <a:rPr lang="en-US" sz="1300" b="1" dirty="0"/>
              <a:t>Because of the non-consensual nature of the process there are checks and balances that are designed to protect the interests of policyholders. These include:</a:t>
            </a:r>
          </a:p>
          <a:p>
            <a:pPr marL="457200" indent="-225425">
              <a:spcBef>
                <a:spcPts val="300"/>
              </a:spcBef>
              <a:buFont typeface="Arial" panose="020B0604020202020204" pitchFamily="34" charset="0"/>
              <a:buChar char="•"/>
            </a:pPr>
            <a:r>
              <a:rPr lang="en-US" sz="1100" i="1" dirty="0"/>
              <a:t>Notice to all stakeholders, including policyholders;</a:t>
            </a:r>
          </a:p>
          <a:p>
            <a:pPr marL="457200" indent="-225425">
              <a:spcBef>
                <a:spcPts val="300"/>
              </a:spcBef>
              <a:buFont typeface="Arial" panose="020B0604020202020204" pitchFamily="34" charset="0"/>
              <a:buChar char="•"/>
            </a:pPr>
            <a:r>
              <a:rPr lang="en-US" sz="1100" i="1" dirty="0"/>
              <a:t>Extensive financial disclosure;</a:t>
            </a:r>
          </a:p>
          <a:p>
            <a:pPr marL="457200" indent="-225425">
              <a:spcBef>
                <a:spcPts val="300"/>
              </a:spcBef>
              <a:buFont typeface="Arial" panose="020B0604020202020204" pitchFamily="34" charset="0"/>
              <a:buChar char="•"/>
            </a:pPr>
            <a:r>
              <a:rPr lang="en-US" sz="1100" i="1" dirty="0"/>
              <a:t>Review and approval or non-objection of the chief regulators in the transferring and assuming company’s state of domicile;</a:t>
            </a:r>
          </a:p>
          <a:p>
            <a:pPr marL="457200" indent="-225425">
              <a:spcBef>
                <a:spcPts val="300"/>
              </a:spcBef>
              <a:buFont typeface="Arial" panose="020B0604020202020204" pitchFamily="34" charset="0"/>
              <a:buChar char="•"/>
            </a:pPr>
            <a:r>
              <a:rPr lang="en-US" sz="1100" i="1" dirty="0"/>
              <a:t>An independent expert report that evaluates the impact of the transfer on affected policyholders;</a:t>
            </a:r>
          </a:p>
          <a:p>
            <a:pPr marL="457200" indent="-225425">
              <a:spcBef>
                <a:spcPts val="300"/>
              </a:spcBef>
              <a:buFont typeface="Arial" panose="020B0604020202020204" pitchFamily="34" charset="0"/>
              <a:buChar char="•"/>
            </a:pPr>
            <a:r>
              <a:rPr lang="en-US" sz="1100" i="1" dirty="0"/>
              <a:t>A hearing and opportunity to be heard; and</a:t>
            </a:r>
          </a:p>
          <a:p>
            <a:pPr marL="457200" indent="-225425">
              <a:spcBef>
                <a:spcPts val="300"/>
              </a:spcBef>
              <a:buFont typeface="Arial" panose="020B0604020202020204" pitchFamily="34" charset="0"/>
              <a:buChar char="•"/>
            </a:pPr>
            <a:r>
              <a:rPr lang="en-US" sz="1100" i="1" dirty="0"/>
              <a:t>Judicial review and approval</a:t>
            </a:r>
          </a:p>
        </p:txBody>
      </p:sp>
      <p:sp>
        <p:nvSpPr>
          <p:cNvPr id="2" name="TextBox 1">
            <a:extLst>
              <a:ext uri="{FF2B5EF4-FFF2-40B4-BE49-F238E27FC236}">
                <a16:creationId xmlns:a16="http://schemas.microsoft.com/office/drawing/2014/main" id="{C4F0B4CD-ACB9-4C79-ABEE-94BD9A934DBE}"/>
              </a:ext>
            </a:extLst>
          </p:cNvPr>
          <p:cNvSpPr txBox="1"/>
          <p:nvPr/>
        </p:nvSpPr>
        <p:spPr>
          <a:xfrm>
            <a:off x="411876" y="757589"/>
            <a:ext cx="8103940" cy="338554"/>
          </a:xfrm>
          <a:prstGeom prst="rect">
            <a:avLst/>
          </a:prstGeom>
          <a:noFill/>
        </p:spPr>
        <p:txBody>
          <a:bodyPr wrap="square" rtlCol="0">
            <a:spAutoFit/>
          </a:bodyPr>
          <a:lstStyle/>
          <a:p>
            <a:r>
              <a:rPr lang="en-US" sz="1600" i="1" dirty="0"/>
              <a:t>A multi-layered, transparent process with multiple safeguards to protect policyholders</a:t>
            </a:r>
            <a:endParaRPr lang="en-US" dirty="0"/>
          </a:p>
        </p:txBody>
      </p:sp>
    </p:spTree>
    <p:extLst>
      <p:ext uri="{BB962C8B-B14F-4D97-AF65-F5344CB8AC3E}">
        <p14:creationId xmlns:p14="http://schemas.microsoft.com/office/powerpoint/2010/main" val="4125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9708-1E6D-47C9-9392-06CDBE43D42B}"/>
              </a:ext>
            </a:extLst>
          </p:cNvPr>
          <p:cNvSpPr>
            <a:spLocks noGrp="1"/>
          </p:cNvSpPr>
          <p:nvPr>
            <p:ph type="title"/>
          </p:nvPr>
        </p:nvSpPr>
        <p:spPr>
          <a:xfrm>
            <a:off x="678658" y="1811492"/>
            <a:ext cx="2588798" cy="1799902"/>
          </a:xfrm>
          <a:solidFill>
            <a:schemeClr val="accent1"/>
          </a:solidFill>
        </p:spPr>
        <p:txBody>
          <a:bodyPr>
            <a:normAutofit fontScale="90000"/>
          </a:bodyPr>
          <a:lstStyle/>
          <a:p>
            <a:pPr algn="ctr"/>
            <a:r>
              <a:rPr lang="en-US" sz="3000" b="1" dirty="0">
                <a:solidFill>
                  <a:srgbClr val="FFFFFF"/>
                </a:solidFill>
                <a:latin typeface="+mn-lt"/>
              </a:rPr>
              <a:t>Current Developments in IBT Laws</a:t>
            </a:r>
          </a:p>
        </p:txBody>
      </p:sp>
      <p:sp>
        <p:nvSpPr>
          <p:cNvPr id="3" name="Content Placeholder 2">
            <a:extLst>
              <a:ext uri="{FF2B5EF4-FFF2-40B4-BE49-F238E27FC236}">
                <a16:creationId xmlns:a16="http://schemas.microsoft.com/office/drawing/2014/main" id="{E29718D6-7CAC-40AA-8D4B-3621CB2986B5}"/>
              </a:ext>
            </a:extLst>
          </p:cNvPr>
          <p:cNvSpPr>
            <a:spLocks noGrp="1"/>
          </p:cNvSpPr>
          <p:nvPr>
            <p:ph idx="1"/>
          </p:nvPr>
        </p:nvSpPr>
        <p:spPr>
          <a:xfrm>
            <a:off x="3840480" y="603504"/>
            <a:ext cx="4711446" cy="3936492"/>
          </a:xfrm>
        </p:spPr>
        <p:txBody>
          <a:bodyPr anchor="ctr">
            <a:normAutofit lnSpcReduction="10000"/>
          </a:bodyPr>
          <a:lstStyle/>
          <a:p>
            <a:r>
              <a:rPr lang="en-US" sz="1500" dirty="0"/>
              <a:t>Recently, several U.S. states have enacted Transfer Laws, allowing an insurer to transfer business to another entity without individual policyholder consent. </a:t>
            </a:r>
          </a:p>
          <a:p>
            <a:pPr lvl="1">
              <a:buFont typeface="Arial" panose="020B0604020202020204" pitchFamily="34" charset="0"/>
              <a:buChar char="•"/>
            </a:pPr>
            <a:r>
              <a:rPr lang="en-US" sz="1500" dirty="0"/>
              <a:t>Vermont – LIMA (allows opt-outs)</a:t>
            </a:r>
          </a:p>
          <a:p>
            <a:pPr lvl="1">
              <a:buFont typeface="Arial" panose="020B0604020202020204" pitchFamily="34" charset="0"/>
              <a:buChar char="•"/>
            </a:pPr>
            <a:r>
              <a:rPr lang="en-US" sz="1500" dirty="0"/>
              <a:t>Rhode Island – IBT for P&amp;C runoff business</a:t>
            </a:r>
          </a:p>
          <a:p>
            <a:pPr lvl="1">
              <a:buFont typeface="Arial" panose="020B0604020202020204" pitchFamily="34" charset="0"/>
              <a:buChar char="•"/>
            </a:pPr>
            <a:r>
              <a:rPr lang="en-US" sz="1500" dirty="0"/>
              <a:t>Oklahoma – IBT all lines of business, not restricted to runoff</a:t>
            </a:r>
          </a:p>
          <a:p>
            <a:pPr>
              <a:spcBef>
                <a:spcPts val="1200"/>
              </a:spcBef>
            </a:pPr>
            <a:r>
              <a:rPr lang="en-US" sz="1500" dirty="0"/>
              <a:t>NCOIL considering IBT Model Law based on OK legislation.</a:t>
            </a:r>
          </a:p>
          <a:p>
            <a:pPr>
              <a:spcBef>
                <a:spcPts val="1200"/>
              </a:spcBef>
            </a:pPr>
            <a:r>
              <a:rPr lang="en-US" sz="1500" dirty="0"/>
              <a:t>NAIC Restructuring Mechanisms Working Group and Subgroup.</a:t>
            </a:r>
          </a:p>
          <a:p>
            <a:pPr>
              <a:spcBef>
                <a:spcPts val="1200"/>
              </a:spcBef>
            </a:pPr>
            <a:r>
              <a:rPr lang="en-US" sz="1500" dirty="0"/>
              <a:t>ACLI Best practices and guidelines for restructuring mechanisms.</a:t>
            </a:r>
          </a:p>
          <a:p>
            <a:pPr>
              <a:spcBef>
                <a:spcPts val="1200"/>
              </a:spcBef>
            </a:pPr>
            <a:r>
              <a:rPr lang="en-US" sz="1500" dirty="0"/>
              <a:t>Two IBT applications pending in OK.</a:t>
            </a:r>
          </a:p>
          <a:p>
            <a:endParaRPr lang="en-US" sz="1500" dirty="0"/>
          </a:p>
        </p:txBody>
      </p:sp>
      <p:sp>
        <p:nvSpPr>
          <p:cNvPr id="39" name="Title 1">
            <a:extLst>
              <a:ext uri="{FF2B5EF4-FFF2-40B4-BE49-F238E27FC236}">
                <a16:creationId xmlns:a16="http://schemas.microsoft.com/office/drawing/2014/main" id="{30B3EF6C-C6D4-46FB-BB1F-BE8DCEF6DFAA}"/>
              </a:ext>
            </a:extLst>
          </p:cNvPr>
          <p:cNvSpPr txBox="1">
            <a:spLocks/>
          </p:cNvSpPr>
          <p:nvPr/>
        </p:nvSpPr>
        <p:spPr>
          <a:xfrm>
            <a:off x="678658" y="1352550"/>
            <a:ext cx="2588798" cy="379258"/>
          </a:xfrm>
          <a:prstGeom prst="rect">
            <a:avLst/>
          </a:prstGeom>
          <a:solidFill>
            <a:schemeClr val="accent1"/>
          </a:solidFill>
        </p:spPr>
        <p:txBody>
          <a:bodyPr vert="horz" lIns="91440" tIns="45720" rIns="91440" bIns="45720" rtlCol="0" anchor="ctr">
            <a:normAutofit fontScale="77500" lnSpcReduction="20000"/>
          </a:bodyPr>
          <a:lstStyle>
            <a:lvl1pPr algn="r" defTabSz="914400" rtl="0" eaLnBrk="1" latinLnBrk="0" hangingPunct="1">
              <a:spcBef>
                <a:spcPct val="0"/>
              </a:spcBef>
              <a:buNone/>
              <a:defRPr sz="3600" kern="1200">
                <a:solidFill>
                  <a:schemeClr val="tx1"/>
                </a:solidFill>
                <a:latin typeface="+mj-lt"/>
                <a:ea typeface="+mj-ea"/>
                <a:cs typeface="+mj-cs"/>
              </a:defRPr>
            </a:lvl1pPr>
          </a:lstStyle>
          <a:p>
            <a:pPr algn="ctr"/>
            <a:endParaRPr lang="en-US" sz="3000" b="1" dirty="0">
              <a:solidFill>
                <a:srgbClr val="FFFFFF"/>
              </a:solidFill>
              <a:latin typeface="+mn-lt"/>
            </a:endParaRPr>
          </a:p>
        </p:txBody>
      </p:sp>
    </p:spTree>
    <p:extLst>
      <p:ext uri="{BB962C8B-B14F-4D97-AF65-F5344CB8AC3E}">
        <p14:creationId xmlns:p14="http://schemas.microsoft.com/office/powerpoint/2010/main" val="3587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8EC911-A292-441A-A97A-0FD129BDA2ED}"/>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9144000" cy="4781550"/>
          </a:xfrm>
          <a:prstGeom prst="rect">
            <a:avLst/>
          </a:prstGeom>
        </p:spPr>
      </p:pic>
    </p:spTree>
    <p:extLst>
      <p:ext uri="{BB962C8B-B14F-4D97-AF65-F5344CB8AC3E}">
        <p14:creationId xmlns:p14="http://schemas.microsoft.com/office/powerpoint/2010/main" val="134603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81f0b0e-7f06-458f-ab61-42ccdbd19869"/>
</p:tagLst>
</file>

<file path=ppt/tags/tag2.xml><?xml version="1.0" encoding="utf-8"?>
<p:tagLst xmlns:a="http://schemas.openxmlformats.org/drawingml/2006/main" xmlns:r="http://schemas.openxmlformats.org/officeDocument/2006/relationships" xmlns:p="http://schemas.openxmlformats.org/presentationml/2006/main">
  <p:tag name="__PE_POLL_EMBED_ID" val="353db9f1-d261-47ea-a839-57cabc0679e2"/>
</p:tagLst>
</file>

<file path=ppt/tags/tag3.xml><?xml version="1.0" encoding="utf-8"?>
<p:tagLst xmlns:a="http://schemas.openxmlformats.org/drawingml/2006/main" xmlns:r="http://schemas.openxmlformats.org/officeDocument/2006/relationships" xmlns:p="http://schemas.openxmlformats.org/presentationml/2006/main">
  <p:tag name="__PE_POLL_EMBED_ID" val="031fabfb-d362-402f-8cfc-5c253d2bffc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053B7222E25B4EB351C23CCF10AC41" ma:contentTypeVersion="10" ma:contentTypeDescription="Create a new document." ma:contentTypeScope="" ma:versionID="6133a3d89b885bb7d93f8e44057491a7">
  <xsd:schema xmlns:xsd="http://www.w3.org/2001/XMLSchema" xmlns:xs="http://www.w3.org/2001/XMLSchema" xmlns:p="http://schemas.microsoft.com/office/2006/metadata/properties" xmlns:ns2="cd8117dd-c9c9-4676-9cc2-cbee34e5f7a0" xmlns:ns3="5050ce75-aed8-457a-af48-2dcb752a2620" targetNamespace="http://schemas.microsoft.com/office/2006/metadata/properties" ma:root="true" ma:fieldsID="a399715b611961cf2c6e029cc62b4920" ns2:_="" ns3:_="">
    <xsd:import namespace="cd8117dd-c9c9-4676-9cc2-cbee34e5f7a0"/>
    <xsd:import namespace="5050ce75-aed8-457a-af48-2dcb752a262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117dd-c9c9-4676-9cc2-cbee34e5f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50ce75-aed8-457a-af48-2dcb752a262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C58EA-2B4A-4402-B767-D121C5CB600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253657-DCA8-46C7-A203-5357F744E0FD}">
  <ds:schemaRefs>
    <ds:schemaRef ds:uri="http://schemas.microsoft.com/sharepoint/v3/contenttype/forms"/>
  </ds:schemaRefs>
</ds:datastoreItem>
</file>

<file path=customXml/itemProps3.xml><?xml version="1.0" encoding="utf-8"?>
<ds:datastoreItem xmlns:ds="http://schemas.openxmlformats.org/officeDocument/2006/customXml" ds:itemID="{1E242C18-F85D-4529-9CF8-EDB40123FF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117dd-c9c9-4676-9cc2-cbee34e5f7a0"/>
    <ds:schemaRef ds:uri="5050ce75-aed8-457a-af48-2dcb752a26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2307</TotalTime>
  <Words>2922</Words>
  <Application>Microsoft Office PowerPoint</Application>
  <PresentationFormat>On-screen Show (16:9)</PresentationFormat>
  <Paragraphs>254</Paragraphs>
  <Slides>30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Georgia</vt:lpstr>
      <vt:lpstr>Trebuchet MS</vt:lpstr>
      <vt:lpstr>Office Theme</vt:lpstr>
      <vt:lpstr>New Beginnings: U.S. Regulation is Generating More Flexibility for Transactional and Legacy Deals – The Who, What, Where, Why and How of Insurance Division and Business Transfer Laws</vt:lpstr>
      <vt:lpstr>Insurance Business Transfer Laws</vt:lpstr>
      <vt:lpstr> The legacy market is huge and growing! </vt:lpstr>
      <vt:lpstr>PowerPoint Presentation</vt:lpstr>
      <vt:lpstr>PowerPoint Presentation</vt:lpstr>
      <vt:lpstr> The Insurance Business Transfer (IBT) What is it? </vt:lpstr>
      <vt:lpstr>PowerPoint Presentation</vt:lpstr>
      <vt:lpstr>Current Developments in IBT Laws</vt:lpstr>
      <vt:lpstr>PowerPoint Presentation</vt:lpstr>
      <vt:lpstr>Application of the IBT A flexible restructuring tool</vt:lpstr>
      <vt:lpstr> How can IBTs be used?  </vt:lpstr>
      <vt:lpstr>Regulators, Expert and Court Critical focus areas</vt:lpstr>
      <vt:lpstr>Primary factors to be considered when reviewing an IBT application</vt:lpstr>
      <vt:lpstr>What are the benefits of IBTs?</vt:lpstr>
      <vt:lpstr>IBT - issues for consideration</vt:lpstr>
      <vt:lpstr>Insurance Division Laws and Regulatory Considerations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Press (MCI Washington)</dc:creator>
  <cp:lastModifiedBy>Lauren Harley (MCI Washington)</cp:lastModifiedBy>
  <cp:revision>79</cp:revision>
  <dcterms:created xsi:type="dcterms:W3CDTF">2017-09-20T19:09:04Z</dcterms:created>
  <dcterms:modified xsi:type="dcterms:W3CDTF">2019-10-03T14:51:35Z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0x010100D1053B7222E25B4EB351C23CCF10AC41</vt:lpwstr>
  </property>
</Properties>
</file>