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1" r:id="rId7"/>
    <p:sldId id="272" r:id="rId8"/>
    <p:sldId id="260" r:id="rId9"/>
    <p:sldId id="262" r:id="rId10"/>
    <p:sldId id="263" r:id="rId11"/>
    <p:sldId id="265" r:id="rId12"/>
    <p:sldId id="269" r:id="rId13"/>
    <p:sldId id="270" r:id="rId14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4660"/>
  </p:normalViewPr>
  <p:slideViewPr>
    <p:cSldViewPr>
      <p:cViewPr varScale="1">
        <p:scale>
          <a:sx n="150" d="100"/>
          <a:sy n="150" d="100"/>
        </p:scale>
        <p:origin x="42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E504F-3164-E349-8278-757C2FC50C0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8746AE3-6AC1-9245-ADA9-8D8702CCCEDD}">
      <dgm:prSet phldrT="[Text]"/>
      <dgm:spPr/>
      <dgm:t>
        <a:bodyPr/>
        <a:lstStyle/>
        <a:p>
          <a:r>
            <a:rPr lang="en-US" dirty="0"/>
            <a:t>Questions?</a:t>
          </a:r>
        </a:p>
      </dgm:t>
    </dgm:pt>
    <dgm:pt modelId="{38B9D6B9-7D42-3545-BD6E-FE522C3F37B4}" type="parTrans" cxnId="{245C4235-0F97-EE45-87E5-6CA0DF67F044}">
      <dgm:prSet/>
      <dgm:spPr/>
      <dgm:t>
        <a:bodyPr/>
        <a:lstStyle/>
        <a:p>
          <a:endParaRPr lang="en-US"/>
        </a:p>
      </dgm:t>
    </dgm:pt>
    <dgm:pt modelId="{F0E1CBD9-5C56-A145-8484-17B4C40A0879}" type="sibTrans" cxnId="{245C4235-0F97-EE45-87E5-6CA0DF67F044}">
      <dgm:prSet/>
      <dgm:spPr/>
      <dgm:t>
        <a:bodyPr/>
        <a:lstStyle/>
        <a:p>
          <a:endParaRPr lang="en-US"/>
        </a:p>
      </dgm:t>
    </dgm:pt>
    <dgm:pt modelId="{25C307FD-2B34-A347-A46C-FA058F7C7EF8}">
      <dgm:prSet phldrT="[Text]"/>
      <dgm:spPr/>
      <dgm:t>
        <a:bodyPr/>
        <a:lstStyle/>
        <a:p>
          <a:r>
            <a:rPr lang="en-US" dirty="0"/>
            <a:t>Suggestions?</a:t>
          </a:r>
        </a:p>
      </dgm:t>
    </dgm:pt>
    <dgm:pt modelId="{C1D89ED0-9487-4C49-AF36-EAC1EB82E566}" type="parTrans" cxnId="{1A6460C8-EF28-5F44-B794-3A89438B9390}">
      <dgm:prSet/>
      <dgm:spPr/>
      <dgm:t>
        <a:bodyPr/>
        <a:lstStyle/>
        <a:p>
          <a:endParaRPr lang="en-US"/>
        </a:p>
      </dgm:t>
    </dgm:pt>
    <dgm:pt modelId="{D4E37BA0-41FE-4C44-9F10-CE029B8EAFBE}" type="sibTrans" cxnId="{1A6460C8-EF28-5F44-B794-3A89438B9390}">
      <dgm:prSet/>
      <dgm:spPr/>
      <dgm:t>
        <a:bodyPr/>
        <a:lstStyle/>
        <a:p>
          <a:endParaRPr lang="en-US"/>
        </a:p>
      </dgm:t>
    </dgm:pt>
    <dgm:pt modelId="{4FA0BF6C-A309-F545-9918-2ABB55D567AD}">
      <dgm:prSet phldrT="[Text]"/>
      <dgm:spPr/>
      <dgm:t>
        <a:bodyPr/>
        <a:lstStyle/>
        <a:p>
          <a:r>
            <a:rPr lang="en-US" dirty="0"/>
            <a:t>Comments?</a:t>
          </a:r>
        </a:p>
      </dgm:t>
    </dgm:pt>
    <dgm:pt modelId="{4E278D37-8AD1-2945-AA4C-3F412DC23AD8}" type="parTrans" cxnId="{D21B6750-6FD9-9645-B149-191119BC7597}">
      <dgm:prSet/>
      <dgm:spPr/>
      <dgm:t>
        <a:bodyPr/>
        <a:lstStyle/>
        <a:p>
          <a:endParaRPr lang="en-US"/>
        </a:p>
      </dgm:t>
    </dgm:pt>
    <dgm:pt modelId="{4076CE4A-601D-0049-A9EA-CD6EEBABB049}" type="sibTrans" cxnId="{D21B6750-6FD9-9645-B149-191119BC7597}">
      <dgm:prSet/>
      <dgm:spPr/>
      <dgm:t>
        <a:bodyPr/>
        <a:lstStyle/>
        <a:p>
          <a:endParaRPr lang="en-US"/>
        </a:p>
      </dgm:t>
    </dgm:pt>
    <dgm:pt modelId="{D0FDBC40-8C44-A846-A5A3-70D336F9DD29}" type="pres">
      <dgm:prSet presAssocID="{898E504F-3164-E349-8278-757C2FC50C0A}" presName="compositeShape" presStyleCnt="0">
        <dgm:presLayoutVars>
          <dgm:chMax val="7"/>
          <dgm:dir/>
          <dgm:resizeHandles val="exact"/>
        </dgm:presLayoutVars>
      </dgm:prSet>
      <dgm:spPr/>
    </dgm:pt>
    <dgm:pt modelId="{9A19C74A-6F83-654E-ACB2-B0323DC5B5F4}" type="pres">
      <dgm:prSet presAssocID="{E8746AE3-6AC1-9245-ADA9-8D8702CCCEDD}" presName="circ1" presStyleLbl="vennNode1" presStyleIdx="0" presStyleCnt="3" custLinFactNeighborX="-5040" custLinFactNeighborY="-12841"/>
      <dgm:spPr/>
    </dgm:pt>
    <dgm:pt modelId="{780159BB-81D3-C644-AE81-C10CEAC3DAD3}" type="pres">
      <dgm:prSet presAssocID="{E8746AE3-6AC1-9245-ADA9-8D8702CCCE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4A96A4-EEE7-6A49-9A86-CC1B2AF9BE48}" type="pres">
      <dgm:prSet presAssocID="{25C307FD-2B34-A347-A46C-FA058F7C7EF8}" presName="circ2" presStyleLbl="vennNode1" presStyleIdx="1" presStyleCnt="3"/>
      <dgm:spPr/>
    </dgm:pt>
    <dgm:pt modelId="{26D84221-23B5-2F48-9234-1E2B1325BC6A}" type="pres">
      <dgm:prSet presAssocID="{25C307FD-2B34-A347-A46C-FA058F7C7E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08EC1C-A571-6545-96DB-D2AC59680A0C}" type="pres">
      <dgm:prSet presAssocID="{4FA0BF6C-A309-F545-9918-2ABB55D567AD}" presName="circ3" presStyleLbl="vennNode1" presStyleIdx="2" presStyleCnt="3" custLinFactNeighborX="-22656" custLinFactNeighborY="-803"/>
      <dgm:spPr/>
    </dgm:pt>
    <dgm:pt modelId="{AACD8F34-3556-7B40-B854-DD789254615B}" type="pres">
      <dgm:prSet presAssocID="{4FA0BF6C-A309-F545-9918-2ABB55D567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852141F-D821-BB4E-91E7-CA122485C8B1}" type="presOf" srcId="{25C307FD-2B34-A347-A46C-FA058F7C7EF8}" destId="{26D84221-23B5-2F48-9234-1E2B1325BC6A}" srcOrd="1" destOrd="0" presId="urn:microsoft.com/office/officeart/2005/8/layout/venn1"/>
    <dgm:cxn modelId="{245C4235-0F97-EE45-87E5-6CA0DF67F044}" srcId="{898E504F-3164-E349-8278-757C2FC50C0A}" destId="{E8746AE3-6AC1-9245-ADA9-8D8702CCCEDD}" srcOrd="0" destOrd="0" parTransId="{38B9D6B9-7D42-3545-BD6E-FE522C3F37B4}" sibTransId="{F0E1CBD9-5C56-A145-8484-17B4C40A0879}"/>
    <dgm:cxn modelId="{D21B6750-6FD9-9645-B149-191119BC7597}" srcId="{898E504F-3164-E349-8278-757C2FC50C0A}" destId="{4FA0BF6C-A309-F545-9918-2ABB55D567AD}" srcOrd="2" destOrd="0" parTransId="{4E278D37-8AD1-2945-AA4C-3F412DC23AD8}" sibTransId="{4076CE4A-601D-0049-A9EA-CD6EEBABB049}"/>
    <dgm:cxn modelId="{E1A5957F-1F0A-D742-B8CE-9BC0B1B66F67}" type="presOf" srcId="{25C307FD-2B34-A347-A46C-FA058F7C7EF8}" destId="{774A96A4-EEE7-6A49-9A86-CC1B2AF9BE48}" srcOrd="0" destOrd="0" presId="urn:microsoft.com/office/officeart/2005/8/layout/venn1"/>
    <dgm:cxn modelId="{01A24D92-686A-AB40-892D-6A61AE259A96}" type="presOf" srcId="{E8746AE3-6AC1-9245-ADA9-8D8702CCCEDD}" destId="{780159BB-81D3-C644-AE81-C10CEAC3DAD3}" srcOrd="1" destOrd="0" presId="urn:microsoft.com/office/officeart/2005/8/layout/venn1"/>
    <dgm:cxn modelId="{1A6460C8-EF28-5F44-B794-3A89438B9390}" srcId="{898E504F-3164-E349-8278-757C2FC50C0A}" destId="{25C307FD-2B34-A347-A46C-FA058F7C7EF8}" srcOrd="1" destOrd="0" parTransId="{C1D89ED0-9487-4C49-AF36-EAC1EB82E566}" sibTransId="{D4E37BA0-41FE-4C44-9F10-CE029B8EAFBE}"/>
    <dgm:cxn modelId="{FA5C23DB-DB3A-7C4B-A5B6-25A79A7CCF8D}" type="presOf" srcId="{898E504F-3164-E349-8278-757C2FC50C0A}" destId="{D0FDBC40-8C44-A846-A5A3-70D336F9DD29}" srcOrd="0" destOrd="0" presId="urn:microsoft.com/office/officeart/2005/8/layout/venn1"/>
    <dgm:cxn modelId="{1E2F99E9-E969-0D42-B481-EE4C1D3281FD}" type="presOf" srcId="{4FA0BF6C-A309-F545-9918-2ABB55D567AD}" destId="{9B08EC1C-A571-6545-96DB-D2AC59680A0C}" srcOrd="0" destOrd="0" presId="urn:microsoft.com/office/officeart/2005/8/layout/venn1"/>
    <dgm:cxn modelId="{CA285DEB-C28D-BE40-9D27-64300E02B289}" type="presOf" srcId="{4FA0BF6C-A309-F545-9918-2ABB55D567AD}" destId="{AACD8F34-3556-7B40-B854-DD789254615B}" srcOrd="1" destOrd="0" presId="urn:microsoft.com/office/officeart/2005/8/layout/venn1"/>
    <dgm:cxn modelId="{E87F93EE-7969-DE4A-8D3B-2149175BD64E}" type="presOf" srcId="{E8746AE3-6AC1-9245-ADA9-8D8702CCCEDD}" destId="{9A19C74A-6F83-654E-ACB2-B0323DC5B5F4}" srcOrd="0" destOrd="0" presId="urn:microsoft.com/office/officeart/2005/8/layout/venn1"/>
    <dgm:cxn modelId="{2D0A5869-1E07-754D-B208-B521AD3216E1}" type="presParOf" srcId="{D0FDBC40-8C44-A846-A5A3-70D336F9DD29}" destId="{9A19C74A-6F83-654E-ACB2-B0323DC5B5F4}" srcOrd="0" destOrd="0" presId="urn:microsoft.com/office/officeart/2005/8/layout/venn1"/>
    <dgm:cxn modelId="{90DC6B4E-2977-624B-A3CB-D77EF101ED60}" type="presParOf" srcId="{D0FDBC40-8C44-A846-A5A3-70D336F9DD29}" destId="{780159BB-81D3-C644-AE81-C10CEAC3DAD3}" srcOrd="1" destOrd="0" presId="urn:microsoft.com/office/officeart/2005/8/layout/venn1"/>
    <dgm:cxn modelId="{1F053824-BEE0-9D41-A335-0367976EE080}" type="presParOf" srcId="{D0FDBC40-8C44-A846-A5A3-70D336F9DD29}" destId="{774A96A4-EEE7-6A49-9A86-CC1B2AF9BE48}" srcOrd="2" destOrd="0" presId="urn:microsoft.com/office/officeart/2005/8/layout/venn1"/>
    <dgm:cxn modelId="{137444C2-33C8-8049-8D49-332B7174738C}" type="presParOf" srcId="{D0FDBC40-8C44-A846-A5A3-70D336F9DD29}" destId="{26D84221-23B5-2F48-9234-1E2B1325BC6A}" srcOrd="3" destOrd="0" presId="urn:microsoft.com/office/officeart/2005/8/layout/venn1"/>
    <dgm:cxn modelId="{8D07A12F-6C0B-9842-9571-ECF0D86A9E5F}" type="presParOf" srcId="{D0FDBC40-8C44-A846-A5A3-70D336F9DD29}" destId="{9B08EC1C-A571-6545-96DB-D2AC59680A0C}" srcOrd="4" destOrd="0" presId="urn:microsoft.com/office/officeart/2005/8/layout/venn1"/>
    <dgm:cxn modelId="{EEF08764-9531-B045-9EB4-9A13D523AB9B}" type="presParOf" srcId="{D0FDBC40-8C44-A846-A5A3-70D336F9DD29}" destId="{AACD8F34-3556-7B40-B854-DD789254615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9C74A-6F83-654E-ACB2-B0323DC5B5F4}">
      <dsp:nvSpPr>
        <dsp:cNvPr id="0" name=""/>
        <dsp:cNvSpPr/>
      </dsp:nvSpPr>
      <dsp:spPr>
        <a:xfrm>
          <a:off x="2790439" y="0"/>
          <a:ext cx="2267733" cy="226773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Questions?</a:t>
          </a:r>
        </a:p>
      </dsp:txBody>
      <dsp:txXfrm>
        <a:off x="3092803" y="396853"/>
        <a:ext cx="1663004" cy="1020480"/>
      </dsp:txXfrm>
    </dsp:sp>
    <dsp:sp modelId="{774A96A4-EEE7-6A49-9A86-CC1B2AF9BE48}">
      <dsp:nvSpPr>
        <dsp:cNvPr id="0" name=""/>
        <dsp:cNvSpPr/>
      </dsp:nvSpPr>
      <dsp:spPr>
        <a:xfrm>
          <a:off x="3723007" y="1464577"/>
          <a:ext cx="2267733" cy="22677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Suggestions?</a:t>
          </a:r>
        </a:p>
      </dsp:txBody>
      <dsp:txXfrm>
        <a:off x="4416555" y="2050409"/>
        <a:ext cx="1360640" cy="1247253"/>
      </dsp:txXfrm>
    </dsp:sp>
    <dsp:sp modelId="{9B08EC1C-A571-6545-96DB-D2AC59680A0C}">
      <dsp:nvSpPr>
        <dsp:cNvPr id="0" name=""/>
        <dsp:cNvSpPr/>
      </dsp:nvSpPr>
      <dsp:spPr>
        <a:xfrm>
          <a:off x="1572681" y="1446368"/>
          <a:ext cx="2267733" cy="22677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Comments?</a:t>
          </a:r>
        </a:p>
      </dsp:txBody>
      <dsp:txXfrm>
        <a:off x="1786226" y="2032199"/>
        <a:ext cx="1360640" cy="1247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00350"/>
            <a:ext cx="8153400" cy="340519"/>
          </a:xfrm>
        </p:spPr>
        <p:txBody>
          <a:bodyPr/>
          <a:lstStyle/>
          <a:p>
            <a:r>
              <a:rPr lang="en-GB" sz="2800" dirty="0"/>
              <a:t>New </a:t>
            </a:r>
            <a:r>
              <a:rPr lang="en-GB" sz="2800" b="0" dirty="0"/>
              <a:t>ARIAS-US</a:t>
            </a:r>
            <a:r>
              <a:rPr lang="en-GB" sz="2800" dirty="0"/>
              <a:t> Rules for Resolution of Insurance and Contract Disputes: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052849"/>
            <a:ext cx="6515100" cy="1314450"/>
          </a:xfrm>
        </p:spPr>
        <p:txBody>
          <a:bodyPr>
            <a:normAutofit fontScale="92500"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Where we are and where we are going. . . .</a:t>
            </a: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B2AB-6C4B-C846-B68C-7A64ED9E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Thank you 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F97B-65B8-A54D-9632-0B9B5FFA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	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Come speak with us !	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2BE5F18D-C652-3B4F-BADB-3D863ECCE4FF}"/>
              </a:ext>
            </a:extLst>
          </p:cNvPr>
          <p:cNvSpPr/>
          <p:nvPr/>
        </p:nvSpPr>
        <p:spPr>
          <a:xfrm>
            <a:off x="5867400" y="2095457"/>
            <a:ext cx="1216152" cy="1216152"/>
          </a:xfrm>
          <a:prstGeom prst="cub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8D4105FA-8A0C-FB4D-B8CB-7AF9211876C8}"/>
              </a:ext>
            </a:extLst>
          </p:cNvPr>
          <p:cNvSpPr/>
          <p:nvPr/>
        </p:nvSpPr>
        <p:spPr>
          <a:xfrm>
            <a:off x="4651248" y="3298101"/>
            <a:ext cx="1216152" cy="1216152"/>
          </a:xfrm>
          <a:prstGeom prst="cub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D1F9-462A-4995-8AA2-19EA487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3" y="59055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u="sng" dirty="0"/>
              <a:t>Where we are. . . .New Rules 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1EFC-7A0F-4E41-9F69-31F781D0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33" y="1504950"/>
            <a:ext cx="8229600" cy="303660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Concept for the New Rules began out of discussions involving the Board, arbitrator members and policyholder counsel.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Modeled on the existing ARIAS-US Neutral Rules, but with some important differences.</a:t>
            </a:r>
          </a:p>
          <a:p>
            <a:endParaRPr lang="en-US" sz="2400" dirty="0"/>
          </a:p>
          <a:p>
            <a:r>
              <a:rPr lang="en-US" sz="2400" dirty="0"/>
              <a:t>New Rules adopted by the Board in Sept. 2019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03A5-A8EF-1A4D-8E33-92A34E94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u="sng" dirty="0"/>
              <a:t>New Rules:   Key Areas of Difference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E4DB-A6E6-5442-9874-80EB21D7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1. Composition and Duties of the Panel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2. Ability to Raise Ethical Challenges; and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3. Optional Mediation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4563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810D-481A-D149-BC02-C2524E36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u="sng" dirty="0"/>
              <a:t>New Rules: Composition and Duties of the Panel 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F418-F58C-6E44-ADE9-2ABEE84B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66" y="1428750"/>
            <a:ext cx="8229600" cy="303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Section 6.1:</a:t>
            </a:r>
            <a:r>
              <a:rPr lang="en-US" sz="2000" dirty="0"/>
              <a:t> </a:t>
            </a:r>
            <a:r>
              <a:rPr lang="en-US" sz="2400" dirty="0"/>
              <a:t>“</a:t>
            </a:r>
            <a:r>
              <a:rPr lang="en-US" sz="2000" dirty="0"/>
              <a:t>The Panel shall consist of three arbitrators, one appointed by the Petitioner(s), one appointed by the Respondent(s), and an umpire appointed in accordance with Section 6 of the ARIAS-U.S. Neutral Panel Rules as modified below. </a:t>
            </a:r>
          </a:p>
          <a:p>
            <a:pPr marL="0" indent="0">
              <a:buNone/>
            </a:pPr>
            <a:r>
              <a:rPr lang="en-US" sz="2000" dirty="0"/>
              <a:t>Each party-appointed arbitrator must must be an ARIAS-U.S. Certified Arbitrator on the Certified Arbitrator List. </a:t>
            </a:r>
          </a:p>
          <a:p>
            <a:pPr marL="0" indent="0">
              <a:buNone/>
            </a:pPr>
            <a:r>
              <a:rPr lang="en-US" sz="2000" dirty="0"/>
              <a:t>The Umpire must (</a:t>
            </a:r>
            <a:r>
              <a:rPr lang="en-US" sz="2000" dirty="0" err="1"/>
              <a:t>i</a:t>
            </a:r>
            <a:r>
              <a:rPr lang="en-US" sz="2000" dirty="0"/>
              <a:t>) [meet the umpire requirements of the ARIAS-U.S. Neutral Rules restated in Rule 6.3] and (ii) must be an ARIAS-U.S. Certified Neutral Arbitrator.” </a:t>
            </a:r>
          </a:p>
        </p:txBody>
      </p:sp>
    </p:spTree>
    <p:extLst>
      <p:ext uri="{BB962C8B-B14F-4D97-AF65-F5344CB8AC3E}">
        <p14:creationId xmlns:p14="http://schemas.microsoft.com/office/powerpoint/2010/main" val="145654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BA25-7ED0-BF40-81B7-4E1D8B18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0550"/>
            <a:ext cx="8153400" cy="457200"/>
          </a:xfrm>
        </p:spPr>
        <p:txBody>
          <a:bodyPr/>
          <a:lstStyle/>
          <a:p>
            <a:pPr algn="l"/>
            <a:r>
              <a:rPr lang="en-US" sz="2000" b="1" u="sng" dirty="0"/>
              <a:t>New Rules: Composition and Duties of the Panel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D4B1-81E2-9344-BAEA-F7ACAE26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0"/>
            <a:ext cx="8229600" cy="37338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Umpire must meet the Neutral Rules neutral background requirements and be an ARIAS Neutral Arbitrator. (Sec. 6.1, 6.3)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Party appointed arbitrators can come from non-neutral backgrounds (from expanded pool of ARIAS-certified arbitrators). (Sec. 6.1)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But New Rules import Neutral Rules’ “mandatory duty” of </a:t>
            </a:r>
            <a:r>
              <a:rPr lang="en-US" sz="8000" u="sng" dirty="0"/>
              <a:t>all arbitrators</a:t>
            </a:r>
            <a:r>
              <a:rPr lang="en-US" sz="8000" dirty="0"/>
              <a:t> to act and decide “fairly and impartially.” (Sec. 1.5)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No </a:t>
            </a:r>
            <a:r>
              <a:rPr lang="en-US" sz="8000" i="1" dirty="0"/>
              <a:t>ex </a:t>
            </a:r>
            <a:r>
              <a:rPr lang="en-US" sz="8000" i="1" dirty="0" err="1"/>
              <a:t>parte</a:t>
            </a:r>
            <a:r>
              <a:rPr lang="en-US" sz="8000" i="1" dirty="0"/>
              <a:t> </a:t>
            </a:r>
            <a:r>
              <a:rPr lang="en-US" sz="8000" dirty="0"/>
              <a:t>communications after umpire selection. (Sec. 6.13)</a:t>
            </a:r>
          </a:p>
          <a:p>
            <a:endParaRPr lang="en-US" sz="8000" dirty="0"/>
          </a:p>
          <a:p>
            <a:r>
              <a:rPr lang="en-US" sz="8000" dirty="0"/>
              <a:t>“The Panel is obligated to follow strict rules of law, unless otherwise agreed.” (Sec. 13.3)</a:t>
            </a:r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2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5120-08E6-374F-A91F-6AFF27DC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82584"/>
            <a:ext cx="8330738" cy="838200"/>
          </a:xfrm>
        </p:spPr>
        <p:txBody>
          <a:bodyPr/>
          <a:lstStyle/>
          <a:p>
            <a:pPr algn="l"/>
            <a:r>
              <a:rPr lang="en-US" sz="2000" b="1" u="sng" dirty="0"/>
              <a:t>New Rules: Process for Timely Umpire Challenge (Sec. 6.19)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8D9C-D9AC-934E-8F50-667B1E6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0784"/>
            <a:ext cx="8229600" cy="303660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Four Bases</a:t>
            </a:r>
            <a:r>
              <a:rPr lang="en-US" dirty="0"/>
              <a:t>: Umpire’s failure to (1) </a:t>
            </a:r>
            <a:r>
              <a:rPr lang="en-US" sz="2600" dirty="0"/>
              <a:t>meet the relevant arbitration contract criteria; (2) comply with the New Rule’s neutral criteria in sec. 6.3(a)-(d), (3) meet the standards of Code of Conduct, Cannon I, Sec 3 or (4) make required disclosure under Cannon IV.</a:t>
            </a:r>
          </a:p>
          <a:p>
            <a:r>
              <a:rPr lang="en-US" sz="2600" dirty="0"/>
              <a:t>Challenge Presented to Neutral 3-member Subcommittee of Ethics Committee/ Board. </a:t>
            </a:r>
          </a:p>
          <a:p>
            <a:r>
              <a:rPr lang="en-US" sz="2600" dirty="0"/>
              <a:t>Prevailing Party recovers costs/ fees.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89BF-2161-7945-B4F4-15EB28A7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6" y="666750"/>
            <a:ext cx="8141766" cy="533400"/>
          </a:xfrm>
        </p:spPr>
        <p:txBody>
          <a:bodyPr/>
          <a:lstStyle/>
          <a:p>
            <a:pPr algn="l"/>
            <a:r>
              <a:rPr lang="en-US" sz="2000" b="1" u="sng" dirty="0"/>
              <a:t>New Rules: Mediation Option &amp; Automatic Temporary Stay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837B-939C-7949-943D-4B97DE5A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39" y="1200150"/>
            <a:ext cx="8229600" cy="30366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11200" dirty="0"/>
              <a:t>“</a:t>
            </a:r>
            <a:r>
              <a:rPr lang="en-US" sz="8000" dirty="0"/>
              <a:t>If at any point during the arbitration proceedings, the parties intend to mediate their dispute, the parties shall jointly inform the Panel in writing of their intentions . . .and the arbitration shall be stayed . . . . until thirty (30) days after the mediation is held. The mediation shall take take place before an [ARIAS] Qualified Mediator. . . .</a:t>
            </a:r>
            <a:r>
              <a:rPr lang="en-US" sz="9600" dirty="0"/>
              <a:t>”</a:t>
            </a:r>
            <a:r>
              <a:rPr lang="en-US" sz="8000" dirty="0"/>
              <a:t> (Rule 15)</a:t>
            </a:r>
          </a:p>
          <a:p>
            <a:pPr marL="0" indent="0">
              <a:buNone/>
            </a:pPr>
            <a:endParaRPr lang="en-US" sz="5000" dirty="0"/>
          </a:p>
          <a:p>
            <a:endParaRPr lang="en-US" sz="5000" dirty="0"/>
          </a:p>
          <a:p>
            <a:r>
              <a:rPr lang="en-US" sz="8000" dirty="0"/>
              <a:t>Requires joint party agreement.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8000" dirty="0"/>
              <a:t>Recognized value of mediation in direct coverage disputes.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1573-2B5D-1A42-8131-85A46EBA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0550"/>
            <a:ext cx="8578317" cy="838200"/>
          </a:xfrm>
        </p:spPr>
        <p:txBody>
          <a:bodyPr/>
          <a:lstStyle/>
          <a:p>
            <a:pPr algn="l"/>
            <a:r>
              <a:rPr lang="en-US" sz="2800" b="1" u="sng" dirty="0"/>
              <a:t>Challenges for Roll-Out of the New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3DB0-B62F-1940-8277-819EFB76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366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within ARIAS-US ?</a:t>
            </a:r>
          </a:p>
          <a:p>
            <a:r>
              <a:rPr lang="en-US" dirty="0"/>
              <a:t>What are our selling points to potential users? </a:t>
            </a:r>
          </a:p>
          <a:p>
            <a:r>
              <a:rPr lang="en-US" u="sng" dirty="0"/>
              <a:t>Outreach to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Insurers 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Brokers 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Policyholder-side law firms 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Insurer-side law firms ?</a:t>
            </a:r>
          </a:p>
        </p:txBody>
      </p:sp>
    </p:spTree>
    <p:extLst>
      <p:ext uri="{BB962C8B-B14F-4D97-AF65-F5344CB8AC3E}">
        <p14:creationId xmlns:p14="http://schemas.microsoft.com/office/powerpoint/2010/main" val="75748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2A5B-24BD-AB47-A51F-E58F1A70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27591"/>
            <a:ext cx="8153400" cy="180455"/>
          </a:xfrm>
        </p:spPr>
        <p:txBody>
          <a:bodyPr/>
          <a:lstStyle/>
          <a:p>
            <a:pPr algn="l"/>
            <a:r>
              <a:rPr lang="en-US" dirty="0"/>
              <a:t>Questions? Comments? Suggestions?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B423BA-FBB4-E349-B90F-56D6888DA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59767"/>
              </p:ext>
            </p:extLst>
          </p:nvPr>
        </p:nvGraphicFramePr>
        <p:xfrm>
          <a:off x="457200" y="971551"/>
          <a:ext cx="8077200" cy="377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4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81f0b0e-7f06-458f-ab61-42ccdbd198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C58EA-2B4A-4402-B767-D121C5CB600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050ce75-aed8-457a-af48-2dcb752a2620"/>
    <ds:schemaRef ds:uri="http://schemas.microsoft.com/office/2006/documentManagement/types"/>
    <ds:schemaRef ds:uri="cd8117dd-c9c9-4676-9cc2-cbee34e5f7a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444</TotalTime>
  <Words>587</Words>
  <Application>Microsoft Office PowerPoint</Application>
  <PresentationFormat>On-screen Show (16:9)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Office Theme</vt:lpstr>
      <vt:lpstr>New ARIAS-US Rules for Resolution of Insurance and Contract Disputes: </vt:lpstr>
      <vt:lpstr>Where we are. . . .New Rules Effective</vt:lpstr>
      <vt:lpstr>New Rules:   Key Areas of Difference </vt:lpstr>
      <vt:lpstr>New Rules: Composition and Duties of the Panel </vt:lpstr>
      <vt:lpstr>New Rules: Composition and Duties of the Panel </vt:lpstr>
      <vt:lpstr>New Rules: Process for Timely Umpire Challenge (Sec. 6.19)</vt:lpstr>
      <vt:lpstr>New Rules: Mediation Option &amp; Automatic Temporary Stay </vt:lpstr>
      <vt:lpstr>Challenges for Roll-Out of the New Rules</vt:lpstr>
      <vt:lpstr>Questions? Comments? Suggestions? </vt:lpstr>
      <vt:lpstr>Thank you !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Lauren Harley (MCI Washington)</cp:lastModifiedBy>
  <cp:revision>41</cp:revision>
  <cp:lastPrinted>2019-09-26T16:47:26Z</cp:lastPrinted>
  <dcterms:created xsi:type="dcterms:W3CDTF">2017-09-20T19:09:04Z</dcterms:created>
  <dcterms:modified xsi:type="dcterms:W3CDTF">2019-10-02T13:21:30Z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