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256" r:id="rId5"/>
    <p:sldId id="264" r:id="rId6"/>
    <p:sldId id="272" r:id="rId7"/>
    <p:sldId id="265" r:id="rId8"/>
    <p:sldId id="266" r:id="rId9"/>
    <p:sldId id="267" r:id="rId10"/>
    <p:sldId id="273" r:id="rId11"/>
    <p:sldId id="274" r:id="rId12"/>
    <p:sldId id="268" r:id="rId13"/>
    <p:sldId id="269" r:id="rId14"/>
    <p:sldId id="275" r:id="rId15"/>
    <p:sldId id="270" r:id="rId16"/>
    <p:sldId id="276" r:id="rId17"/>
    <p:sldId id="277" r:id="rId18"/>
    <p:sldId id="278" r:id="rId19"/>
    <p:sldId id="291" r:id="rId20"/>
    <p:sldId id="293" r:id="rId21"/>
    <p:sldId id="299" r:id="rId22"/>
    <p:sldId id="298" r:id="rId23"/>
    <p:sldId id="297" r:id="rId24"/>
    <p:sldId id="300" r:id="rId25"/>
    <p:sldId id="301" r:id="rId26"/>
    <p:sldId id="280" r:id="rId27"/>
    <p:sldId id="282" r:id="rId28"/>
    <p:sldId id="302" r:id="rId29"/>
    <p:sldId id="284" r:id="rId30"/>
    <p:sldId id="285" r:id="rId31"/>
    <p:sldId id="286" r:id="rId32"/>
    <p:sldId id="287" r:id="rId33"/>
    <p:sldId id="288" r:id="rId34"/>
    <p:sldId id="290" r:id="rId35"/>
  </p:sldIdLst>
  <p:sldSz cx="9144000" cy="5143500" type="screen16x9"/>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50" d="100"/>
          <a:sy n="150" d="100"/>
        </p:scale>
        <p:origin x="456" y="126"/>
      </p:cViewPr>
      <p:guideLst>
        <p:guide orient="horz" pos="2160"/>
        <p:guide pos="2880"/>
        <p:guide orient="horz" pos="1620"/>
      </p:guideLst>
    </p:cSldViewPr>
  </p:slideViewPr>
  <p:notesTextViewPr>
    <p:cViewPr>
      <p:scale>
        <a:sx n="1" d="1"/>
        <a:sy n="1" d="1"/>
      </p:scale>
      <p:origin x="0" y="0"/>
    </p:cViewPr>
  </p:notesTextViewPr>
  <p:notesViewPr>
    <p:cSldViewPr>
      <p:cViewPr varScale="1">
        <p:scale>
          <a:sx n="136" d="100"/>
          <a:sy n="136" d="100"/>
        </p:scale>
        <p:origin x="120" y="9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B797159-BB39-4D16-9555-18B969848D8F}" type="datetimeFigureOut">
              <a:rPr lang="en-US" smtClean="0"/>
              <a:t>10/2/2019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03612E-9A5D-473E-8507-7F1D12B75360}" type="slidenum">
              <a:rPr lang="en-US" smtClean="0"/>
              <a:t>‹#›</a:t>
            </a:fld>
            <a:endParaRPr lang="en-US"/>
          </a:p>
        </p:txBody>
      </p:sp>
    </p:spTree>
    <p:extLst>
      <p:ext uri="{BB962C8B-B14F-4D97-AF65-F5344CB8AC3E}">
        <p14:creationId xmlns:p14="http://schemas.microsoft.com/office/powerpoint/2010/main" val="4104619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8EDBD7-0194-4713-8632-F9F6598A6EDD}" type="datetimeFigureOut">
              <a:rPr lang="en-US" smtClean="0"/>
              <a:t>10/2/2019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BB2DB-DB38-416D-AE20-FD9A7839C37C}" type="slidenum">
              <a:rPr lang="en-US" smtClean="0"/>
              <a:t>‹#›</a:t>
            </a:fld>
            <a:endParaRPr lang="en-US"/>
          </a:p>
        </p:txBody>
      </p:sp>
    </p:spTree>
    <p:extLst>
      <p:ext uri="{BB962C8B-B14F-4D97-AF65-F5344CB8AC3E}">
        <p14:creationId xmlns:p14="http://schemas.microsoft.com/office/powerpoint/2010/main" val="142351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1</a:t>
            </a:fld>
            <a:endParaRPr lang="en-US"/>
          </a:p>
        </p:txBody>
      </p:sp>
    </p:spTree>
    <p:extLst>
      <p:ext uri="{BB962C8B-B14F-4D97-AF65-F5344CB8AC3E}">
        <p14:creationId xmlns:p14="http://schemas.microsoft.com/office/powerpoint/2010/main" val="276541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a:p>
            <a:endParaRPr lang="en-US" b="1"/>
          </a:p>
          <a:p>
            <a:pPr marL="171450" indent="-171450">
              <a:buFont typeface="Arial" pitchFamily="34" charset="0"/>
              <a:buChar char="•"/>
            </a:pPr>
            <a:r>
              <a:rPr lang="en-US" b="1"/>
              <a:t>Continuation of prior slide</a:t>
            </a:r>
          </a:p>
          <a:p>
            <a:endParaRPr lang="en-US" b="1"/>
          </a:p>
          <a:p>
            <a:r>
              <a:rPr lang="en-US" b="1"/>
              <a:t>NICK:</a:t>
            </a:r>
          </a:p>
          <a:p>
            <a:endParaRPr lang="en-US" b="1"/>
          </a:p>
          <a:p>
            <a:pPr marL="171450" indent="-171450">
              <a:buFont typeface="Arial" pitchFamily="34" charset="0"/>
              <a:buChar char="•"/>
            </a:pPr>
            <a:r>
              <a:rPr lang="en-US" b="1"/>
              <a:t>Nick, one of the things that happened  - switch from XS to Q/S</a:t>
            </a:r>
          </a:p>
          <a:p>
            <a:endParaRPr lang="en-US" b="1"/>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10</a:t>
            </a:fld>
            <a:endParaRPr lang="en-US"/>
          </a:p>
        </p:txBody>
      </p:sp>
    </p:spTree>
    <p:extLst>
      <p:ext uri="{BB962C8B-B14F-4D97-AF65-F5344CB8AC3E}">
        <p14:creationId xmlns:p14="http://schemas.microsoft.com/office/powerpoint/2010/main" val="62353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endParaRPr lang="en-US"/>
          </a:p>
          <a:p>
            <a:pPr marL="171450" indent="-171450">
              <a:buFont typeface="Arial" pitchFamily="34" charset="0"/>
              <a:buChar char="•"/>
            </a:pPr>
            <a:r>
              <a:rPr lang="en-US"/>
              <a:t>Few points to discuss key differences between the reinsurance relationships in the Life  and P&amp;C space</a:t>
            </a:r>
          </a:p>
          <a:p>
            <a:pPr marL="171450" indent="-171450">
              <a:buFont typeface="Arial" pitchFamily="34" charset="0"/>
              <a:buChar char="•"/>
            </a:pPr>
            <a:endParaRPr lang="en-US"/>
          </a:p>
          <a:p>
            <a:r>
              <a:rPr lang="en-US" b="1"/>
              <a:t>KATHERINE</a:t>
            </a:r>
          </a:p>
          <a:p>
            <a:endParaRPr lang="en-US" b="1"/>
          </a:p>
          <a:p>
            <a:pPr marL="171450" indent="-171450">
              <a:buFont typeface="Arial" pitchFamily="34" charset="0"/>
              <a:buChar char="•"/>
            </a:pPr>
            <a:r>
              <a:rPr lang="en-US"/>
              <a:t>Opening thoughts</a:t>
            </a:r>
          </a:p>
        </p:txBody>
      </p:sp>
      <p:sp>
        <p:nvSpPr>
          <p:cNvPr id="4" name="Slide Number Placeholder 3"/>
          <p:cNvSpPr>
            <a:spLocks noGrp="1"/>
          </p:cNvSpPr>
          <p:nvPr>
            <p:ph type="sldNum" sz="quarter" idx="10"/>
          </p:nvPr>
        </p:nvSpPr>
        <p:spPr/>
        <p:txBody>
          <a:bodyPr/>
          <a:lstStyle/>
          <a:p>
            <a:fld id="{E79BB2DB-DB38-416D-AE20-FD9A7839C37C}" type="slidenum">
              <a:rPr lang="en-US" smtClean="0"/>
              <a:t>11</a:t>
            </a:fld>
            <a:endParaRPr lang="en-US"/>
          </a:p>
        </p:txBody>
      </p:sp>
    </p:spTree>
    <p:extLst>
      <p:ext uri="{BB962C8B-B14F-4D97-AF65-F5344CB8AC3E}">
        <p14:creationId xmlns:p14="http://schemas.microsoft.com/office/powerpoint/2010/main" val="269481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NICK</a:t>
            </a:r>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12</a:t>
            </a:fld>
            <a:endParaRPr lang="en-US"/>
          </a:p>
        </p:txBody>
      </p:sp>
    </p:spTree>
    <p:extLst>
      <p:ext uri="{BB962C8B-B14F-4D97-AF65-F5344CB8AC3E}">
        <p14:creationId xmlns:p14="http://schemas.microsoft.com/office/powerpoint/2010/main" val="13403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13</a:t>
            </a:fld>
            <a:endParaRPr lang="en-US"/>
          </a:p>
        </p:txBody>
      </p:sp>
    </p:spTree>
    <p:extLst>
      <p:ext uri="{BB962C8B-B14F-4D97-AF65-F5344CB8AC3E}">
        <p14:creationId xmlns:p14="http://schemas.microsoft.com/office/powerpoint/2010/main" val="3336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p:txBody>
      </p:sp>
      <p:sp>
        <p:nvSpPr>
          <p:cNvPr id="4" name="Slide Number Placeholder 3"/>
          <p:cNvSpPr>
            <a:spLocks noGrp="1"/>
          </p:cNvSpPr>
          <p:nvPr>
            <p:ph type="sldNum" sz="quarter" idx="10"/>
          </p:nvPr>
        </p:nvSpPr>
        <p:spPr/>
        <p:txBody>
          <a:bodyPr/>
          <a:lstStyle/>
          <a:p>
            <a:fld id="{E79BB2DB-DB38-416D-AE20-FD9A7839C37C}" type="slidenum">
              <a:rPr lang="en-US" smtClean="0"/>
              <a:t>14</a:t>
            </a:fld>
            <a:endParaRPr lang="en-US"/>
          </a:p>
        </p:txBody>
      </p:sp>
    </p:spTree>
    <p:extLst>
      <p:ext uri="{BB962C8B-B14F-4D97-AF65-F5344CB8AC3E}">
        <p14:creationId xmlns:p14="http://schemas.microsoft.com/office/powerpoint/2010/main" val="215480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endParaRPr lang="en-US"/>
          </a:p>
          <a:p>
            <a:pPr marL="171450" indent="-171450">
              <a:buFont typeface="Arial" pitchFamily="34" charset="0"/>
              <a:buChar char="•"/>
            </a:pPr>
            <a:r>
              <a:rPr lang="en-US"/>
              <a:t>Want to talk about some of the disputes that are affecting the life reinsurance relationship and why they are coming up now.</a:t>
            </a:r>
          </a:p>
        </p:txBody>
      </p:sp>
      <p:sp>
        <p:nvSpPr>
          <p:cNvPr id="4" name="Slide Number Placeholder 3"/>
          <p:cNvSpPr>
            <a:spLocks noGrp="1"/>
          </p:cNvSpPr>
          <p:nvPr>
            <p:ph type="sldNum" sz="quarter" idx="10"/>
          </p:nvPr>
        </p:nvSpPr>
        <p:spPr/>
        <p:txBody>
          <a:bodyPr/>
          <a:lstStyle/>
          <a:p>
            <a:fld id="{E79BB2DB-DB38-416D-AE20-FD9A7839C37C}" type="slidenum">
              <a:rPr lang="en-US" smtClean="0"/>
              <a:t>15</a:t>
            </a:fld>
            <a:endParaRPr lang="en-US"/>
          </a:p>
        </p:txBody>
      </p:sp>
    </p:spTree>
    <p:extLst>
      <p:ext uri="{BB962C8B-B14F-4D97-AF65-F5344CB8AC3E}">
        <p14:creationId xmlns:p14="http://schemas.microsoft.com/office/powerpoint/2010/main" val="1206802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b="1"/>
          </a:p>
          <a:p>
            <a:pPr marL="171450" indent="-171450">
              <a:buFont typeface="Arial" pitchFamily="34" charset="0"/>
              <a:buChar char="•"/>
            </a:pPr>
            <a:r>
              <a:rPr lang="en-US"/>
              <a:t>Brett, can you tell us what the issue is?</a:t>
            </a:r>
          </a:p>
        </p:txBody>
      </p:sp>
      <p:sp>
        <p:nvSpPr>
          <p:cNvPr id="4" name="Slide Number Placeholder 3"/>
          <p:cNvSpPr>
            <a:spLocks noGrp="1"/>
          </p:cNvSpPr>
          <p:nvPr>
            <p:ph type="sldNum" sz="quarter" idx="10"/>
          </p:nvPr>
        </p:nvSpPr>
        <p:spPr/>
        <p:txBody>
          <a:bodyPr/>
          <a:lstStyle/>
          <a:p>
            <a:fld id="{E79BB2DB-DB38-416D-AE20-FD9A7839C37C}" type="slidenum">
              <a:rPr lang="en-US" smtClean="0"/>
              <a:t>16</a:t>
            </a:fld>
            <a:endParaRPr lang="en-US"/>
          </a:p>
        </p:txBody>
      </p:sp>
    </p:spTree>
    <p:extLst>
      <p:ext uri="{BB962C8B-B14F-4D97-AF65-F5344CB8AC3E}">
        <p14:creationId xmlns:p14="http://schemas.microsoft.com/office/powerpoint/2010/main" val="101520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p:txBody>
      </p:sp>
      <p:sp>
        <p:nvSpPr>
          <p:cNvPr id="4" name="Slide Number Placeholder 3"/>
          <p:cNvSpPr>
            <a:spLocks noGrp="1"/>
          </p:cNvSpPr>
          <p:nvPr>
            <p:ph type="sldNum" sz="quarter" idx="10"/>
          </p:nvPr>
        </p:nvSpPr>
        <p:spPr/>
        <p:txBody>
          <a:bodyPr/>
          <a:lstStyle/>
          <a:p>
            <a:fld id="{E79BB2DB-DB38-416D-AE20-FD9A7839C37C}" type="slidenum">
              <a:rPr lang="en-US" smtClean="0"/>
              <a:t>17</a:t>
            </a:fld>
            <a:endParaRPr lang="en-US"/>
          </a:p>
        </p:txBody>
      </p:sp>
    </p:spTree>
    <p:extLst>
      <p:ext uri="{BB962C8B-B14F-4D97-AF65-F5344CB8AC3E}">
        <p14:creationId xmlns:p14="http://schemas.microsoft.com/office/powerpoint/2010/main" val="1381661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18</a:t>
            </a:fld>
            <a:endParaRPr lang="en-US"/>
          </a:p>
        </p:txBody>
      </p:sp>
    </p:spTree>
    <p:extLst>
      <p:ext uri="{BB962C8B-B14F-4D97-AF65-F5344CB8AC3E}">
        <p14:creationId xmlns:p14="http://schemas.microsoft.com/office/powerpoint/2010/main" val="354708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b="1"/>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19</a:t>
            </a:fld>
            <a:endParaRPr lang="en-US"/>
          </a:p>
        </p:txBody>
      </p:sp>
    </p:spTree>
    <p:extLst>
      <p:ext uri="{BB962C8B-B14F-4D97-AF65-F5344CB8AC3E}">
        <p14:creationId xmlns:p14="http://schemas.microsoft.com/office/powerpoint/2010/main" val="185536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pPr marL="171450" indent="-171450">
              <a:buFont typeface="Arial" pitchFamily="34" charset="0"/>
              <a:buChar char="•"/>
            </a:pPr>
            <a:endParaRPr lang="en-US"/>
          </a:p>
          <a:p>
            <a:pPr marL="171450" indent="-171450">
              <a:buFont typeface="Arial" pitchFamily="34" charset="0"/>
              <a:buChar char="•"/>
            </a:pPr>
            <a:r>
              <a:rPr lang="en-US"/>
              <a:t>This slide will be up while Suman does his brief introduction of the purpose of the Panel</a:t>
            </a:r>
          </a:p>
          <a:p>
            <a:endParaRPr lang="en-US"/>
          </a:p>
          <a:p>
            <a:pPr marL="171450" indent="-171450">
              <a:buFont typeface="Arial" pitchFamily="34" charset="0"/>
              <a:buChar char="•"/>
            </a:pPr>
            <a:r>
              <a:rPr lang="en-US"/>
              <a:t>Conference organizers have asked us not to spend much time on biographies</a:t>
            </a:r>
          </a:p>
        </p:txBody>
      </p:sp>
      <p:sp>
        <p:nvSpPr>
          <p:cNvPr id="4" name="Slide Number Placeholder 3"/>
          <p:cNvSpPr>
            <a:spLocks noGrp="1"/>
          </p:cNvSpPr>
          <p:nvPr>
            <p:ph type="sldNum" sz="quarter" idx="10"/>
          </p:nvPr>
        </p:nvSpPr>
        <p:spPr/>
        <p:txBody>
          <a:bodyPr/>
          <a:lstStyle/>
          <a:p>
            <a:fld id="{E79BB2DB-DB38-416D-AE20-FD9A7839C37C}" type="slidenum">
              <a:rPr lang="en-US" smtClean="0"/>
              <a:t>2</a:t>
            </a:fld>
            <a:endParaRPr lang="en-US"/>
          </a:p>
        </p:txBody>
      </p:sp>
    </p:spTree>
    <p:extLst>
      <p:ext uri="{BB962C8B-B14F-4D97-AF65-F5344CB8AC3E}">
        <p14:creationId xmlns:p14="http://schemas.microsoft.com/office/powerpoint/2010/main" val="232949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b="1"/>
          </a:p>
          <a:p>
            <a:r>
              <a:rPr lang="en-US" b="1"/>
              <a:t>NICK – Why it’s an in issue.  Many haven’t been discovered</a:t>
            </a:r>
          </a:p>
          <a:p>
            <a:endParaRPr lang="en-US" b="1"/>
          </a:p>
          <a:p>
            <a:r>
              <a:rPr lang="en-US" b="1"/>
              <a:t>SUSAN – Cedent view.  Pre-2005 folks weren’t aware of indicia of STOLI.  Should reinsurers follow fortunes.</a:t>
            </a:r>
          </a:p>
          <a:p>
            <a:endParaRPr lang="en-US" b="1"/>
          </a:p>
          <a:p>
            <a:r>
              <a:rPr lang="en-US" b="1"/>
              <a:t>KATHERINE – Reinsurer view.</a:t>
            </a:r>
          </a:p>
        </p:txBody>
      </p:sp>
      <p:sp>
        <p:nvSpPr>
          <p:cNvPr id="4" name="Slide Number Placeholder 3"/>
          <p:cNvSpPr>
            <a:spLocks noGrp="1"/>
          </p:cNvSpPr>
          <p:nvPr>
            <p:ph type="sldNum" sz="quarter" idx="10"/>
          </p:nvPr>
        </p:nvSpPr>
        <p:spPr/>
        <p:txBody>
          <a:bodyPr/>
          <a:lstStyle/>
          <a:p>
            <a:fld id="{E79BB2DB-DB38-416D-AE20-FD9A7839C37C}" type="slidenum">
              <a:rPr lang="en-US" smtClean="0"/>
              <a:t>20</a:t>
            </a:fld>
            <a:endParaRPr lang="en-US"/>
          </a:p>
        </p:txBody>
      </p:sp>
    </p:spTree>
    <p:extLst>
      <p:ext uri="{BB962C8B-B14F-4D97-AF65-F5344CB8AC3E}">
        <p14:creationId xmlns:p14="http://schemas.microsoft.com/office/powerpoint/2010/main" val="2682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NICK</a:t>
            </a:r>
          </a:p>
          <a:p>
            <a:endParaRPr lang="en-US" b="1"/>
          </a:p>
          <a:p>
            <a:r>
              <a:rPr lang="en-US"/>
              <a:t>This is the biggest issue.  What’s the dispute?</a:t>
            </a:r>
          </a:p>
          <a:p>
            <a:endParaRPr lang="en-US" b="1"/>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21</a:t>
            </a:fld>
            <a:endParaRPr lang="en-US"/>
          </a:p>
        </p:txBody>
      </p:sp>
    </p:spTree>
    <p:extLst>
      <p:ext uri="{BB962C8B-B14F-4D97-AF65-F5344CB8AC3E}">
        <p14:creationId xmlns:p14="http://schemas.microsoft.com/office/powerpoint/2010/main" val="182205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NICK (…cont)</a:t>
            </a:r>
          </a:p>
          <a:p>
            <a:endParaRPr lang="en-US" b="1"/>
          </a:p>
          <a:p>
            <a:endParaRPr lang="en-US" b="1"/>
          </a:p>
          <a:p>
            <a:r>
              <a:rPr lang="en-US" b="1"/>
              <a:t>KATHERINE: </a:t>
            </a:r>
            <a:r>
              <a:rPr lang="en-US"/>
              <a:t>Been on both sides of it.</a:t>
            </a:r>
          </a:p>
          <a:p>
            <a:endParaRPr lang="en-US" b="1"/>
          </a:p>
          <a:p>
            <a:endParaRPr lang="en-US" b="1"/>
          </a:p>
          <a:p>
            <a:r>
              <a:rPr lang="en-US" b="1"/>
              <a:t>SUMAN:</a:t>
            </a:r>
            <a:r>
              <a:rPr lang="en-US"/>
              <a:t> Cedent side.</a:t>
            </a:r>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22</a:t>
            </a:fld>
            <a:endParaRPr lang="en-US"/>
          </a:p>
        </p:txBody>
      </p:sp>
    </p:spTree>
    <p:extLst>
      <p:ext uri="{BB962C8B-B14F-4D97-AF65-F5344CB8AC3E}">
        <p14:creationId xmlns:p14="http://schemas.microsoft.com/office/powerpoint/2010/main" val="115532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a:p>
            <a:endParaRPr lang="en-US" b="1"/>
          </a:p>
          <a:p>
            <a:r>
              <a:rPr lang="en-US"/>
              <a:t>One of the issues that comes up in YRT is older age experience.  Can you explain what the issue.</a:t>
            </a:r>
          </a:p>
          <a:p>
            <a:endParaRPr lang="en-US" b="1"/>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23</a:t>
            </a:fld>
            <a:endParaRPr lang="en-US"/>
          </a:p>
        </p:txBody>
      </p:sp>
    </p:spTree>
    <p:extLst>
      <p:ext uri="{BB962C8B-B14F-4D97-AF65-F5344CB8AC3E}">
        <p14:creationId xmlns:p14="http://schemas.microsoft.com/office/powerpoint/2010/main" val="3577798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endParaRPr lang="en-US" b="1"/>
          </a:p>
          <a:p>
            <a:pPr marL="171450" indent="-171450">
              <a:buFont typeface="Arial" pitchFamily="34" charset="0"/>
              <a:buChar char="•"/>
            </a:pPr>
            <a:r>
              <a:rPr lang="en-US"/>
              <a:t>What are the challenges the players are facing in resolving their disputes?</a:t>
            </a:r>
          </a:p>
        </p:txBody>
      </p:sp>
      <p:sp>
        <p:nvSpPr>
          <p:cNvPr id="4" name="Slide Number Placeholder 3"/>
          <p:cNvSpPr>
            <a:spLocks noGrp="1"/>
          </p:cNvSpPr>
          <p:nvPr>
            <p:ph type="sldNum" sz="quarter" idx="10"/>
          </p:nvPr>
        </p:nvSpPr>
        <p:spPr/>
        <p:txBody>
          <a:bodyPr/>
          <a:lstStyle/>
          <a:p>
            <a:fld id="{E79BB2DB-DB38-416D-AE20-FD9A7839C37C}" type="slidenum">
              <a:rPr lang="en-US" smtClean="0"/>
              <a:t>24</a:t>
            </a:fld>
            <a:endParaRPr lang="en-US"/>
          </a:p>
        </p:txBody>
      </p:sp>
    </p:spTree>
    <p:extLst>
      <p:ext uri="{BB962C8B-B14F-4D97-AF65-F5344CB8AC3E}">
        <p14:creationId xmlns:p14="http://schemas.microsoft.com/office/powerpoint/2010/main" val="3046246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NICK</a:t>
            </a:r>
          </a:p>
          <a:p>
            <a:endParaRPr lang="en-US" b="1"/>
          </a:p>
          <a:p>
            <a:endParaRPr lang="en-US" b="1"/>
          </a:p>
          <a:p>
            <a:endParaRPr lang="en-US" b="1"/>
          </a:p>
        </p:txBody>
      </p:sp>
      <p:sp>
        <p:nvSpPr>
          <p:cNvPr id="4" name="Slide Number Placeholder 3"/>
          <p:cNvSpPr>
            <a:spLocks noGrp="1"/>
          </p:cNvSpPr>
          <p:nvPr>
            <p:ph type="sldNum" sz="quarter" idx="10"/>
          </p:nvPr>
        </p:nvSpPr>
        <p:spPr/>
        <p:txBody>
          <a:bodyPr/>
          <a:lstStyle/>
          <a:p>
            <a:fld id="{E79BB2DB-DB38-416D-AE20-FD9A7839C37C}" type="slidenum">
              <a:rPr lang="en-US" smtClean="0"/>
              <a:t>25</a:t>
            </a:fld>
            <a:endParaRPr lang="en-US"/>
          </a:p>
        </p:txBody>
      </p:sp>
    </p:spTree>
    <p:extLst>
      <p:ext uri="{BB962C8B-B14F-4D97-AF65-F5344CB8AC3E}">
        <p14:creationId xmlns:p14="http://schemas.microsoft.com/office/powerpoint/2010/main" val="333066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p:txBody>
      </p:sp>
      <p:sp>
        <p:nvSpPr>
          <p:cNvPr id="4" name="Slide Number Placeholder 3"/>
          <p:cNvSpPr>
            <a:spLocks noGrp="1"/>
          </p:cNvSpPr>
          <p:nvPr>
            <p:ph type="sldNum" sz="quarter" idx="10"/>
          </p:nvPr>
        </p:nvSpPr>
        <p:spPr/>
        <p:txBody>
          <a:bodyPr/>
          <a:lstStyle/>
          <a:p>
            <a:fld id="{E79BB2DB-DB38-416D-AE20-FD9A7839C37C}" type="slidenum">
              <a:rPr lang="en-US" smtClean="0"/>
              <a:t>26</a:t>
            </a:fld>
            <a:endParaRPr lang="en-US"/>
          </a:p>
        </p:txBody>
      </p:sp>
    </p:spTree>
    <p:extLst>
      <p:ext uri="{BB962C8B-B14F-4D97-AF65-F5344CB8AC3E}">
        <p14:creationId xmlns:p14="http://schemas.microsoft.com/office/powerpoint/2010/main" val="148157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endParaRPr lang="en-US" b="1"/>
          </a:p>
          <a:p>
            <a:pPr marL="171450" indent="-171450">
              <a:buFont typeface="Arial" pitchFamily="34" charset="0"/>
              <a:buChar char="•"/>
            </a:pPr>
            <a:r>
              <a:rPr lang="en-US"/>
              <a:t>What’s coming down the road</a:t>
            </a:r>
          </a:p>
          <a:p>
            <a:endParaRPr lang="en-US" b="1"/>
          </a:p>
          <a:p>
            <a:pPr marL="171450" indent="-171450">
              <a:buFont typeface="Arial" pitchFamily="34" charset="0"/>
              <a:buChar char="•"/>
            </a:pPr>
            <a:r>
              <a:rPr lang="en-US"/>
              <a:t>We keep hearing there are more disputes in the life space now and that by all objective measures is true.  </a:t>
            </a:r>
          </a:p>
          <a:p>
            <a:pPr marL="171450" indent="-171450">
              <a:buFont typeface="Arial" pitchFamily="34" charset="0"/>
              <a:buChar char="•"/>
            </a:pPr>
            <a:endParaRPr lang="en-US"/>
          </a:p>
          <a:p>
            <a:pPr marL="171450" indent="-171450">
              <a:buFont typeface="Arial" pitchFamily="34" charset="0"/>
              <a:buChar char="•"/>
            </a:pPr>
            <a:r>
              <a:rPr lang="en-US"/>
              <a:t>But is this just a wave that will subside or is this the new normal for the life reinsurance relationship?</a:t>
            </a:r>
          </a:p>
          <a:p>
            <a:pPr marL="171450" indent="-171450">
              <a:buFont typeface="Arial" pitchFamily="34" charset="0"/>
              <a:buChar char="•"/>
            </a:pPr>
            <a:endParaRPr lang="en-US"/>
          </a:p>
          <a:p>
            <a:pPr marL="171450" indent="-171450">
              <a:buFont typeface="Arial" pitchFamily="34" charset="0"/>
              <a:buChar char="•"/>
            </a:pPr>
            <a:r>
              <a:rPr lang="en-US" b="1"/>
              <a:t>SUSAN/NICK/Katherine</a:t>
            </a:r>
          </a:p>
          <a:p>
            <a:pPr marL="171450" indent="-171450">
              <a:buFont typeface="Arial" pitchFamily="34" charset="0"/>
              <a:buChar char="•"/>
            </a:pPr>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27</a:t>
            </a:fld>
            <a:endParaRPr lang="en-US"/>
          </a:p>
        </p:txBody>
      </p:sp>
    </p:spTree>
    <p:extLst>
      <p:ext uri="{BB962C8B-B14F-4D97-AF65-F5344CB8AC3E}">
        <p14:creationId xmlns:p14="http://schemas.microsoft.com/office/powerpoint/2010/main" val="205039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BRETT</a:t>
            </a:r>
          </a:p>
          <a:p>
            <a:endParaRPr lang="en-US" b="1"/>
          </a:p>
          <a:p>
            <a:endParaRPr lang="en-US" b="1"/>
          </a:p>
          <a:p>
            <a:endParaRPr lang="en-US" b="1"/>
          </a:p>
          <a:p>
            <a:endParaRPr lang="en-US" b="1"/>
          </a:p>
          <a:p>
            <a:r>
              <a:rPr lang="en-US" b="1"/>
              <a:t>KATHERINE</a:t>
            </a:r>
          </a:p>
        </p:txBody>
      </p:sp>
      <p:sp>
        <p:nvSpPr>
          <p:cNvPr id="4" name="Slide Number Placeholder 3"/>
          <p:cNvSpPr>
            <a:spLocks noGrp="1"/>
          </p:cNvSpPr>
          <p:nvPr>
            <p:ph type="sldNum" sz="quarter" idx="10"/>
          </p:nvPr>
        </p:nvSpPr>
        <p:spPr/>
        <p:txBody>
          <a:bodyPr/>
          <a:lstStyle/>
          <a:p>
            <a:fld id="{E79BB2DB-DB38-416D-AE20-FD9A7839C37C}" type="slidenum">
              <a:rPr lang="en-US" smtClean="0"/>
              <a:t>28</a:t>
            </a:fld>
            <a:endParaRPr lang="en-US"/>
          </a:p>
        </p:txBody>
      </p:sp>
    </p:spTree>
    <p:extLst>
      <p:ext uri="{BB962C8B-B14F-4D97-AF65-F5344CB8AC3E}">
        <p14:creationId xmlns:p14="http://schemas.microsoft.com/office/powerpoint/2010/main" val="4032736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p:txBody>
      </p:sp>
      <p:sp>
        <p:nvSpPr>
          <p:cNvPr id="4" name="Slide Number Placeholder 3"/>
          <p:cNvSpPr>
            <a:spLocks noGrp="1"/>
          </p:cNvSpPr>
          <p:nvPr>
            <p:ph type="sldNum" sz="quarter" idx="10"/>
          </p:nvPr>
        </p:nvSpPr>
        <p:spPr/>
        <p:txBody>
          <a:bodyPr/>
          <a:lstStyle/>
          <a:p>
            <a:fld id="{E79BB2DB-DB38-416D-AE20-FD9A7839C37C}" type="slidenum">
              <a:rPr lang="en-US" smtClean="0"/>
              <a:t>29</a:t>
            </a:fld>
            <a:endParaRPr lang="en-US"/>
          </a:p>
        </p:txBody>
      </p:sp>
    </p:spTree>
    <p:extLst>
      <p:ext uri="{BB962C8B-B14F-4D97-AF65-F5344CB8AC3E}">
        <p14:creationId xmlns:p14="http://schemas.microsoft.com/office/powerpoint/2010/main" val="3033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a:t>SUMAN</a:t>
            </a:r>
            <a:r>
              <a:rPr lang="en-US"/>
              <a:t>: Slide up very briefly to segue into fact slides</a:t>
            </a:r>
          </a:p>
        </p:txBody>
      </p:sp>
      <p:sp>
        <p:nvSpPr>
          <p:cNvPr id="4" name="Slide Number Placeholder 3"/>
          <p:cNvSpPr>
            <a:spLocks noGrp="1"/>
          </p:cNvSpPr>
          <p:nvPr>
            <p:ph type="sldNum" sz="quarter" idx="10"/>
          </p:nvPr>
        </p:nvSpPr>
        <p:spPr/>
        <p:txBody>
          <a:bodyPr/>
          <a:lstStyle/>
          <a:p>
            <a:fld id="{E79BB2DB-DB38-416D-AE20-FD9A7839C37C}" type="slidenum">
              <a:rPr lang="en-US" smtClean="0"/>
              <a:t>3</a:t>
            </a:fld>
            <a:endParaRPr lang="en-US"/>
          </a:p>
        </p:txBody>
      </p:sp>
    </p:spTree>
    <p:extLst>
      <p:ext uri="{BB962C8B-B14F-4D97-AF65-F5344CB8AC3E}">
        <p14:creationId xmlns:p14="http://schemas.microsoft.com/office/powerpoint/2010/main" val="360129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p:txBody>
      </p:sp>
      <p:sp>
        <p:nvSpPr>
          <p:cNvPr id="4" name="Slide Number Placeholder 3"/>
          <p:cNvSpPr>
            <a:spLocks noGrp="1"/>
          </p:cNvSpPr>
          <p:nvPr>
            <p:ph type="sldNum" sz="quarter" idx="10"/>
          </p:nvPr>
        </p:nvSpPr>
        <p:spPr/>
        <p:txBody>
          <a:bodyPr/>
          <a:lstStyle/>
          <a:p>
            <a:fld id="{E79BB2DB-DB38-416D-AE20-FD9A7839C37C}" type="slidenum">
              <a:rPr lang="en-US" smtClean="0"/>
              <a:t>30</a:t>
            </a:fld>
            <a:endParaRPr lang="en-US"/>
          </a:p>
        </p:txBody>
      </p:sp>
    </p:spTree>
    <p:extLst>
      <p:ext uri="{BB962C8B-B14F-4D97-AF65-F5344CB8AC3E}">
        <p14:creationId xmlns:p14="http://schemas.microsoft.com/office/powerpoint/2010/main" val="902537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Final thoughts from presenters</a:t>
            </a:r>
          </a:p>
        </p:txBody>
      </p:sp>
      <p:sp>
        <p:nvSpPr>
          <p:cNvPr id="4" name="Slide Number Placeholder 3"/>
          <p:cNvSpPr>
            <a:spLocks noGrp="1"/>
          </p:cNvSpPr>
          <p:nvPr>
            <p:ph type="sldNum" sz="quarter" idx="10"/>
          </p:nvPr>
        </p:nvSpPr>
        <p:spPr/>
        <p:txBody>
          <a:bodyPr/>
          <a:lstStyle/>
          <a:p>
            <a:fld id="{E79BB2DB-DB38-416D-AE20-FD9A7839C37C}" type="slidenum">
              <a:rPr lang="en-US" smtClean="0"/>
              <a:t>31</a:t>
            </a:fld>
            <a:endParaRPr lang="en-US"/>
          </a:p>
        </p:txBody>
      </p:sp>
    </p:spTree>
    <p:extLst>
      <p:ext uri="{BB962C8B-B14F-4D97-AF65-F5344CB8AC3E}">
        <p14:creationId xmlns:p14="http://schemas.microsoft.com/office/powerpoint/2010/main" val="276625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4</a:t>
            </a:fld>
            <a:endParaRPr lang="en-US"/>
          </a:p>
        </p:txBody>
      </p:sp>
    </p:spTree>
    <p:extLst>
      <p:ext uri="{BB962C8B-B14F-4D97-AF65-F5344CB8AC3E}">
        <p14:creationId xmlns:p14="http://schemas.microsoft.com/office/powerpoint/2010/main" val="401407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5</a:t>
            </a:fld>
            <a:endParaRPr lang="en-US"/>
          </a:p>
        </p:txBody>
      </p:sp>
    </p:spTree>
    <p:extLst>
      <p:ext uri="{BB962C8B-B14F-4D97-AF65-F5344CB8AC3E}">
        <p14:creationId xmlns:p14="http://schemas.microsoft.com/office/powerpoint/2010/main" val="50465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6</a:t>
            </a:fld>
            <a:endParaRPr lang="en-US"/>
          </a:p>
        </p:txBody>
      </p:sp>
    </p:spTree>
    <p:extLst>
      <p:ext uri="{BB962C8B-B14F-4D97-AF65-F5344CB8AC3E}">
        <p14:creationId xmlns:p14="http://schemas.microsoft.com/office/powerpoint/2010/main" val="159102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7</a:t>
            </a:fld>
            <a:endParaRPr lang="en-US"/>
          </a:p>
        </p:txBody>
      </p:sp>
    </p:spTree>
    <p:extLst>
      <p:ext uri="{BB962C8B-B14F-4D97-AF65-F5344CB8AC3E}">
        <p14:creationId xmlns:p14="http://schemas.microsoft.com/office/powerpoint/2010/main" val="27425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SUMAN</a:t>
            </a:r>
          </a:p>
          <a:p>
            <a:endParaRPr lang="en-US" b="1"/>
          </a:p>
          <a:p>
            <a:pPr marL="171450" indent="-171450">
              <a:buFont typeface="Arial" pitchFamily="34" charset="0"/>
              <a:buChar char="•"/>
            </a:pPr>
            <a:r>
              <a:rPr lang="en-US" b="1"/>
              <a:t>Introduction slide for Susan’s discussion of first 25 years of ARIAS</a:t>
            </a:r>
          </a:p>
          <a:p>
            <a:pPr marL="171450" indent="-171450">
              <a:buFont typeface="Arial" pitchFamily="34" charset="0"/>
              <a:buChar char="•"/>
            </a:pPr>
            <a:r>
              <a:rPr lang="en-US" b="1"/>
              <a:t>Ties into conference theme</a:t>
            </a:r>
            <a:endParaRPr lang="en-US"/>
          </a:p>
        </p:txBody>
      </p:sp>
      <p:sp>
        <p:nvSpPr>
          <p:cNvPr id="4" name="Slide Number Placeholder 3"/>
          <p:cNvSpPr>
            <a:spLocks noGrp="1"/>
          </p:cNvSpPr>
          <p:nvPr>
            <p:ph type="sldNum" sz="quarter" idx="10"/>
          </p:nvPr>
        </p:nvSpPr>
        <p:spPr/>
        <p:txBody>
          <a:bodyPr/>
          <a:lstStyle/>
          <a:p>
            <a:fld id="{E79BB2DB-DB38-416D-AE20-FD9A7839C37C}" type="slidenum">
              <a:rPr lang="en-US" smtClean="0"/>
              <a:t>8</a:t>
            </a:fld>
            <a:endParaRPr lang="en-US"/>
          </a:p>
        </p:txBody>
      </p:sp>
    </p:spTree>
    <p:extLst>
      <p:ext uri="{BB962C8B-B14F-4D97-AF65-F5344CB8AC3E}">
        <p14:creationId xmlns:p14="http://schemas.microsoft.com/office/powerpoint/2010/main" val="214607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SUSAN</a:t>
            </a:r>
          </a:p>
          <a:p>
            <a:endParaRPr lang="en-US" b="1"/>
          </a:p>
          <a:p>
            <a:pPr marL="171450" indent="-171450">
              <a:buFont typeface="Arial" pitchFamily="34" charset="0"/>
              <a:buChar char="•"/>
            </a:pPr>
            <a:r>
              <a:rPr lang="en-US" b="1"/>
              <a:t>Look back on the 25 years since you helped found ARIAS</a:t>
            </a:r>
          </a:p>
          <a:p>
            <a:pPr marL="171450" indent="-171450">
              <a:buFont typeface="Arial" pitchFamily="34" charset="0"/>
              <a:buChar char="•"/>
            </a:pPr>
            <a:r>
              <a:rPr lang="en-US" b="1"/>
              <a:t>Where did things start, how have things changed</a:t>
            </a:r>
          </a:p>
        </p:txBody>
      </p:sp>
      <p:sp>
        <p:nvSpPr>
          <p:cNvPr id="4" name="Slide Number Placeholder 3"/>
          <p:cNvSpPr>
            <a:spLocks noGrp="1"/>
          </p:cNvSpPr>
          <p:nvPr>
            <p:ph type="sldNum" sz="quarter" idx="10"/>
          </p:nvPr>
        </p:nvSpPr>
        <p:spPr/>
        <p:txBody>
          <a:bodyPr/>
          <a:lstStyle/>
          <a:p>
            <a:fld id="{E79BB2DB-DB38-416D-AE20-FD9A7839C37C}" type="slidenum">
              <a:rPr lang="en-US" smtClean="0"/>
              <a:t>9</a:t>
            </a:fld>
            <a:endParaRPr lang="en-US"/>
          </a:p>
        </p:txBody>
      </p:sp>
    </p:spTree>
    <p:extLst>
      <p:ext uri="{BB962C8B-B14F-4D97-AF65-F5344CB8AC3E}">
        <p14:creationId xmlns:p14="http://schemas.microsoft.com/office/powerpoint/2010/main" val="3973100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28156"/>
            <a:ext cx="8077200" cy="1102519"/>
          </a:xfrm>
          <a:effectLst>
            <a:outerShdw blurRad="50800" dist="38100" dir="2700000" algn="tl" rotWithShape="0">
              <a:prstClr val="black">
                <a:alpha val="40000"/>
              </a:prstClr>
            </a:outerShdw>
          </a:effectLst>
        </p:spPr>
        <p:txBody>
          <a:bodyPr/>
          <a:lstStyle>
            <a:lvl1pPr algn="ctr">
              <a:defRPr b="1">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371600" y="3243908"/>
            <a:ext cx="6400800" cy="1314450"/>
          </a:xfrm>
          <a:effectLst>
            <a:outerShdw blurRad="50800" dist="38100" dir="2700000" algn="tl" rotWithShape="0">
              <a:prstClr val="black">
                <a:alpha val="40000"/>
              </a:prstClr>
            </a:outerShdw>
          </a:effectLst>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67930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02/10/2019</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312975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02/10/2019</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56558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3585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7010" y="1047750"/>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685800" y="24193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991FE-9074-4348-BA3B-34A9EA4B9583}" type="datetimeFigureOut">
              <a:rPr lang="en-GB" smtClean="0"/>
              <a:t>02/10/2019</a:t>
            </a:fld>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9105610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04949"/>
            <a:ext cx="4038600" cy="3089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04949"/>
            <a:ext cx="4038600" cy="3089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6991FE-9074-4348-BA3B-34A9EA4B9583}" type="datetimeFigureOut">
              <a:rPr lang="en-GB" smtClean="0"/>
              <a:t>02/10/2019</a:t>
            </a:fld>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7441652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6619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1942"/>
            <a:ext cx="4040188" cy="2402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66619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91942"/>
            <a:ext cx="4041775" cy="2402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6991FE-9074-4348-BA3B-34A9EA4B9583}" type="datetimeFigureOut">
              <a:rPr lang="en-GB" smtClean="0"/>
              <a:t>02/10/2019</a:t>
            </a:fld>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6354992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6991FE-9074-4348-BA3B-34A9EA4B9583}" type="datetimeFigureOut">
              <a:rPr lang="en-GB" smtClean="0"/>
              <a:t>02/10/2019</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9310279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991FE-9074-4348-BA3B-34A9EA4B9583}" type="datetimeFigureOut">
              <a:rPr lang="en-GB" smtClean="0"/>
              <a:t>02/10/2019</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1589358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0584"/>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814762"/>
            <a:ext cx="3008313" cy="2779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t>02/10/2019</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283532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t>02/10/2019</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0170584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566" y="590550"/>
            <a:ext cx="8229600" cy="8382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57200" y="1714501"/>
            <a:ext cx="8229600" cy="30366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147638"/>
          </a:xfrm>
          <a:prstGeom prst="rect">
            <a:avLst/>
          </a:prstGeom>
        </p:spPr>
        <p:txBody>
          <a:bodyPr vert="horz" lIns="91440" tIns="45720" rIns="91440" bIns="45720" rtlCol="0" anchor="ctr"/>
          <a:lstStyle>
            <a:lvl1pPr algn="l">
              <a:defRPr sz="1200">
                <a:solidFill>
                  <a:schemeClr val="tx1">
                    <a:tint val="75000"/>
                  </a:schemeClr>
                </a:solidFill>
              </a:defRPr>
            </a:lvl1pPr>
          </a:lstStyle>
          <a:p>
            <a:fld id="{786991FE-9074-4348-BA3B-34A9EA4B9583}" type="datetimeFigureOut">
              <a:rPr lang="en-GB" smtClean="0"/>
              <a:t>02/10/2019</a:t>
            </a:fld>
            <a:endParaRPr lang="en-GB"/>
          </a:p>
        </p:txBody>
      </p:sp>
      <p:sp>
        <p:nvSpPr>
          <p:cNvPr id="6" name="Slide Number Placeholder 5"/>
          <p:cNvSpPr>
            <a:spLocks noGrp="1"/>
          </p:cNvSpPr>
          <p:nvPr>
            <p:ph type="sldNum" sz="quarter" idx="4"/>
          </p:nvPr>
        </p:nvSpPr>
        <p:spPr>
          <a:xfrm>
            <a:off x="6553200" y="4767263"/>
            <a:ext cx="2133600" cy="147638"/>
          </a:xfrm>
          <a:prstGeom prst="rect">
            <a:avLst/>
          </a:prstGeom>
        </p:spPr>
        <p:txBody>
          <a:bodyPr vert="horz" lIns="91440" tIns="45720" rIns="91440" bIns="45720" rtlCol="0" anchor="ctr"/>
          <a:lstStyle>
            <a:lvl1pPr algn="r">
              <a:defRPr sz="1200">
                <a:solidFill>
                  <a:schemeClr val="tx1">
                    <a:tint val="75000"/>
                  </a:schemeClr>
                </a:solidFill>
              </a:defRPr>
            </a:lvl1pPr>
          </a:lstStyle>
          <a:p>
            <a:fld id="{7DE8EE3C-D050-4748-AFC8-B31F0092B45D}" type="slidenum">
              <a:rPr lang="en-GB" smtClean="0"/>
              <a:t>‹#›</a:t>
            </a:fld>
            <a:endParaRPr lang="en-GB"/>
          </a:p>
        </p:txBody>
      </p:sp>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Life Reinsurance Partnership</a:t>
            </a:r>
          </a:p>
        </p:txBody>
      </p:sp>
    </p:spTree>
    <p:extLst>
      <p:ext uri="{BB962C8B-B14F-4D97-AF65-F5344CB8AC3E}">
        <p14:creationId xmlns:p14="http://schemas.microsoft.com/office/powerpoint/2010/main" val="2119377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Shift in Late 1990s</a:t>
            </a:r>
            <a:endParaRPr lang="en-US" sz="3000"/>
          </a:p>
        </p:txBody>
      </p:sp>
      <p:sp>
        <p:nvSpPr>
          <p:cNvPr id="3" name="Content Placeholder 2"/>
          <p:cNvSpPr>
            <a:spLocks noGrp="1"/>
          </p:cNvSpPr>
          <p:nvPr>
            <p:ph idx="1"/>
          </p:nvPr>
        </p:nvSpPr>
        <p:spPr/>
        <p:txBody>
          <a:bodyPr>
            <a:normAutofit fontScale="77500" lnSpcReduction="20000"/>
          </a:bodyPr>
          <a:lstStyle/>
          <a:p>
            <a:pPr lvl="0">
              <a:spcAft>
                <a:spcPts val="600"/>
              </a:spcAft>
            </a:pPr>
            <a:r>
              <a:rPr lang="en-US"/>
              <a:t>Disputes increased gradually but still remained infrequent</a:t>
            </a:r>
          </a:p>
          <a:p>
            <a:pPr lvl="0"/>
            <a:r>
              <a:rPr lang="en-US"/>
              <a:t>Disputes were varied in subject matter</a:t>
            </a:r>
          </a:p>
          <a:p>
            <a:pPr marL="1371600" lvl="0" indent="-457200">
              <a:buFont typeface="Wingdings" panose="05000000000000000000" pitchFamily="2" charset="2"/>
              <a:buChar char="Ø"/>
            </a:pPr>
            <a:r>
              <a:rPr lang="en-US"/>
              <a:t>claim disputes</a:t>
            </a:r>
          </a:p>
          <a:p>
            <a:pPr marL="1371600" lvl="0" indent="-457200">
              <a:buFont typeface="Wingdings" panose="05000000000000000000" pitchFamily="2" charset="2"/>
              <a:buChar char="Ø"/>
            </a:pPr>
            <a:r>
              <a:rPr lang="en-US"/>
              <a:t>administration for investment portfolios underlying permanent life products </a:t>
            </a:r>
          </a:p>
          <a:p>
            <a:pPr marL="1371600" lvl="0" indent="-457200">
              <a:buFont typeface="Wingdings" panose="05000000000000000000" pitchFamily="2" charset="2"/>
              <a:buChar char="Ø"/>
            </a:pPr>
            <a:r>
              <a:rPr lang="en-US"/>
              <a:t>whether facultative risks had been ceded in error to automatic treaties</a:t>
            </a:r>
          </a:p>
          <a:p>
            <a:pPr marL="1371600" lvl="0" indent="-457200">
              <a:buFont typeface="Wingdings" panose="05000000000000000000" pitchFamily="2" charset="2"/>
              <a:buChar char="Ø"/>
            </a:pPr>
            <a:r>
              <a:rPr lang="en-US"/>
              <a:t>workers’ compensation spirals of the late 1990s</a:t>
            </a:r>
          </a:p>
          <a:p>
            <a:endParaRPr lang="en-US"/>
          </a:p>
        </p:txBody>
      </p:sp>
    </p:spTree>
    <p:extLst>
      <p:ext uri="{BB962C8B-B14F-4D97-AF65-F5344CB8AC3E}">
        <p14:creationId xmlns:p14="http://schemas.microsoft.com/office/powerpoint/2010/main" val="1606614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The Keys to Life</a:t>
            </a:r>
          </a:p>
        </p:txBody>
      </p:sp>
    </p:spTree>
    <p:extLst>
      <p:ext uri="{BB962C8B-B14F-4D97-AF65-F5344CB8AC3E}">
        <p14:creationId xmlns:p14="http://schemas.microsoft.com/office/powerpoint/2010/main" val="13338417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First Key</a:t>
            </a:r>
            <a:endParaRPr lang="en-US" sz="3000"/>
          </a:p>
        </p:txBody>
      </p:sp>
      <p:sp>
        <p:nvSpPr>
          <p:cNvPr id="3" name="Content Placeholder 2"/>
          <p:cNvSpPr>
            <a:spLocks noGrp="1"/>
          </p:cNvSpPr>
          <p:nvPr>
            <p:ph idx="1"/>
          </p:nvPr>
        </p:nvSpPr>
        <p:spPr/>
        <p:txBody>
          <a:bodyPr/>
          <a:lstStyle/>
          <a:p>
            <a:r>
              <a:rPr lang="en-US"/>
              <a:t>Relationship between insurer/insured is more personal/intimate and long-term, whereas cedent-reinsurer is more technical.  </a:t>
            </a:r>
          </a:p>
          <a:p>
            <a:r>
              <a:rPr lang="en-US"/>
              <a:t>Different competitive incentives. </a:t>
            </a:r>
          </a:p>
        </p:txBody>
      </p:sp>
    </p:spTree>
    <p:extLst>
      <p:ext uri="{BB962C8B-B14F-4D97-AF65-F5344CB8AC3E}">
        <p14:creationId xmlns:p14="http://schemas.microsoft.com/office/powerpoint/2010/main" val="14956615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Second Key</a:t>
            </a:r>
            <a:endParaRPr lang="en-US" sz="3000"/>
          </a:p>
        </p:txBody>
      </p:sp>
      <p:sp>
        <p:nvSpPr>
          <p:cNvPr id="3" name="Content Placeholder 2"/>
          <p:cNvSpPr>
            <a:spLocks noGrp="1"/>
          </p:cNvSpPr>
          <p:nvPr>
            <p:ph idx="1"/>
          </p:nvPr>
        </p:nvSpPr>
        <p:spPr/>
        <p:txBody>
          <a:bodyPr/>
          <a:lstStyle/>
          <a:p>
            <a:r>
              <a:rPr lang="en-US"/>
              <a:t>These are long-term bets and long-term predictions.</a:t>
            </a:r>
          </a:p>
          <a:p>
            <a:r>
              <a:rPr lang="en-US"/>
              <a:t>Expectation that reinsurance relationship will potentially last decades (absent recapture).</a:t>
            </a:r>
          </a:p>
        </p:txBody>
      </p:sp>
    </p:spTree>
    <p:extLst>
      <p:ext uri="{BB962C8B-B14F-4D97-AF65-F5344CB8AC3E}">
        <p14:creationId xmlns:p14="http://schemas.microsoft.com/office/powerpoint/2010/main" val="17754963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Third Key</a:t>
            </a:r>
            <a:endParaRPr lang="en-US" sz="3000"/>
          </a:p>
        </p:txBody>
      </p:sp>
      <p:sp>
        <p:nvSpPr>
          <p:cNvPr id="3" name="Content Placeholder 2"/>
          <p:cNvSpPr>
            <a:spLocks noGrp="1"/>
          </p:cNvSpPr>
          <p:nvPr>
            <p:ph idx="1"/>
          </p:nvPr>
        </p:nvSpPr>
        <p:spPr>
          <a:xfrm>
            <a:off x="457200" y="1428751"/>
            <a:ext cx="8229600" cy="3322356"/>
          </a:xfrm>
        </p:spPr>
        <p:txBody>
          <a:bodyPr>
            <a:normAutofit fontScale="85000" lnSpcReduction="10000"/>
          </a:bodyPr>
          <a:lstStyle/>
          <a:p>
            <a:r>
              <a:rPr lang="en-US"/>
              <a:t>Difference between facultative on the Life side vs. P&amp;C</a:t>
            </a:r>
          </a:p>
          <a:p>
            <a:pPr>
              <a:spcBef>
                <a:spcPts val="1200"/>
              </a:spcBef>
            </a:pPr>
            <a:r>
              <a:rPr lang="en-US"/>
              <a:t>Underwritten by medical evaluation, life risks are often ceded to facultative and automatic treaties</a:t>
            </a:r>
          </a:p>
          <a:p>
            <a:pPr lvl="1">
              <a:buFont typeface="Wingdings" panose="05000000000000000000" pitchFamily="2" charset="2"/>
              <a:buChar char="ü"/>
            </a:pPr>
            <a:r>
              <a:rPr lang="en-US"/>
              <a:t>Rates developed for individuals based on health characteristics (</a:t>
            </a:r>
            <a:r>
              <a:rPr lang="en-US" i="1"/>
              <a:t>e.g.</a:t>
            </a:r>
            <a:r>
              <a:rPr lang="en-US"/>
              <a:t> preferred or standard, smoker or non-smoker)</a:t>
            </a:r>
          </a:p>
          <a:p>
            <a:pPr lvl="1">
              <a:buFont typeface="Wingdings" panose="05000000000000000000" pitchFamily="2" charset="2"/>
              <a:buChar char="ü"/>
            </a:pPr>
            <a:r>
              <a:rPr lang="en-US"/>
              <a:t>Direct writer (Cedent) and reinsurer agree to cede automatically individuals with a given table rating or better</a:t>
            </a:r>
          </a:p>
          <a:p>
            <a:pPr lvl="1">
              <a:buFont typeface="Wingdings" panose="05000000000000000000" pitchFamily="2" charset="2"/>
              <a:buChar char="ü"/>
            </a:pPr>
            <a:r>
              <a:rPr lang="en-US"/>
              <a:t>Substandard risks are ceded facultatively for the reinsurer’s underwriters to examine:  accept or reject!</a:t>
            </a:r>
          </a:p>
          <a:p>
            <a:endParaRPr lang="en-US"/>
          </a:p>
        </p:txBody>
      </p:sp>
    </p:spTree>
    <p:extLst>
      <p:ext uri="{BB962C8B-B14F-4D97-AF65-F5344CB8AC3E}">
        <p14:creationId xmlns:p14="http://schemas.microsoft.com/office/powerpoint/2010/main" val="1290335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Life’s Struggles</a:t>
            </a:r>
          </a:p>
        </p:txBody>
      </p:sp>
    </p:spTree>
    <p:extLst>
      <p:ext uri="{BB962C8B-B14F-4D97-AF65-F5344CB8AC3E}">
        <p14:creationId xmlns:p14="http://schemas.microsoft.com/office/powerpoint/2010/main" val="16953733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D1F9-462A-4995-8AA2-19EA48781EBE}"/>
              </a:ext>
            </a:extLst>
          </p:cNvPr>
          <p:cNvSpPr>
            <a:spLocks noGrp="1"/>
          </p:cNvSpPr>
          <p:nvPr>
            <p:ph type="title"/>
          </p:nvPr>
        </p:nvSpPr>
        <p:spPr/>
        <p:txBody>
          <a:bodyPr>
            <a:normAutofit/>
          </a:bodyPr>
          <a:lstStyle/>
          <a:p>
            <a:r>
              <a:rPr lang="en-US" sz="3000" b="1">
                <a:solidFill>
                  <a:srgbClr val="C00000"/>
                </a:solidFill>
              </a:rPr>
              <a:t>S</a:t>
            </a:r>
            <a:r>
              <a:rPr lang="en-US" sz="3000">
                <a:solidFill>
                  <a:srgbClr val="C00000"/>
                </a:solidFill>
              </a:rPr>
              <a:t>tranger </a:t>
            </a:r>
            <a:r>
              <a:rPr lang="en-US" sz="3000" b="1">
                <a:solidFill>
                  <a:srgbClr val="C00000"/>
                </a:solidFill>
              </a:rPr>
              <a:t>O</a:t>
            </a:r>
            <a:r>
              <a:rPr lang="en-US" sz="3000">
                <a:solidFill>
                  <a:srgbClr val="C00000"/>
                </a:solidFill>
              </a:rPr>
              <a:t>wned </a:t>
            </a:r>
            <a:r>
              <a:rPr lang="en-US" sz="3000" b="1">
                <a:solidFill>
                  <a:srgbClr val="C00000"/>
                </a:solidFill>
              </a:rPr>
              <a:t>L</a:t>
            </a:r>
            <a:r>
              <a:rPr lang="en-US" sz="3000">
                <a:solidFill>
                  <a:srgbClr val="C00000"/>
                </a:solidFill>
              </a:rPr>
              <a:t>ife </a:t>
            </a:r>
            <a:r>
              <a:rPr lang="en-US" sz="3000" b="1">
                <a:solidFill>
                  <a:srgbClr val="C00000"/>
                </a:solidFill>
              </a:rPr>
              <a:t>I</a:t>
            </a:r>
            <a:r>
              <a:rPr lang="en-US" sz="3000">
                <a:solidFill>
                  <a:srgbClr val="C00000"/>
                </a:solidFill>
              </a:rPr>
              <a:t>nsurance (STOLI)</a:t>
            </a:r>
          </a:p>
        </p:txBody>
      </p:sp>
      <p:sp>
        <p:nvSpPr>
          <p:cNvPr id="3" name="Content Placeholder 2">
            <a:extLst>
              <a:ext uri="{FF2B5EF4-FFF2-40B4-BE49-F238E27FC236}">
                <a16:creationId xmlns:a16="http://schemas.microsoft.com/office/drawing/2014/main" id="{BA791EFC-7A0F-4E41-9F69-31F781D09026}"/>
              </a:ext>
            </a:extLst>
          </p:cNvPr>
          <p:cNvSpPr>
            <a:spLocks noGrp="1"/>
          </p:cNvSpPr>
          <p:nvPr>
            <p:ph idx="1"/>
          </p:nvPr>
        </p:nvSpPr>
        <p:spPr>
          <a:xfrm>
            <a:off x="457200" y="1464129"/>
            <a:ext cx="8229600" cy="3036605"/>
          </a:xfrm>
        </p:spPr>
        <p:txBody>
          <a:bodyPr>
            <a:normAutofit/>
          </a:bodyPr>
          <a:lstStyle/>
          <a:p>
            <a:r>
              <a:rPr lang="en-US" sz="1800"/>
              <a:t>Investor groups induced the purchasing of life insurance policies on individuals by paying the ongoing premiums and an upfront payment to the insured.</a:t>
            </a:r>
          </a:p>
          <a:p>
            <a:pPr lvl="1"/>
            <a:r>
              <a:rPr lang="en-US" sz="1400"/>
              <a:t>Generally were looking for older, moderately impaired individuals with no history of life insurance purchases</a:t>
            </a:r>
          </a:p>
          <a:p>
            <a:pPr lvl="1"/>
            <a:r>
              <a:rPr lang="en-US" sz="1400"/>
              <a:t>In most situations the personal finances were falsified to justify the insurance amounts and present the individuals as much wealthier than they were – a key component in life insurance mortality assumptions</a:t>
            </a:r>
          </a:p>
          <a:p>
            <a:pPr lvl="1"/>
            <a:r>
              <a:rPr lang="en-US" sz="1400"/>
              <a:t>Bundled and sold to secondary investors over time – Banks now hold much of these “investments”</a:t>
            </a:r>
          </a:p>
          <a:p>
            <a:pPr marL="457200" lvl="1" indent="0">
              <a:buNone/>
            </a:pPr>
            <a:endParaRPr lang="en-US" sz="1400"/>
          </a:p>
        </p:txBody>
      </p:sp>
    </p:spTree>
    <p:extLst>
      <p:ext uri="{BB962C8B-B14F-4D97-AF65-F5344CB8AC3E}">
        <p14:creationId xmlns:p14="http://schemas.microsoft.com/office/powerpoint/2010/main" val="42766459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A976-E25B-4D15-B0AC-FAC7179E93C9}"/>
              </a:ext>
            </a:extLst>
          </p:cNvPr>
          <p:cNvSpPr>
            <a:spLocks noGrp="1"/>
          </p:cNvSpPr>
          <p:nvPr>
            <p:ph type="title"/>
          </p:nvPr>
        </p:nvSpPr>
        <p:spPr>
          <a:xfrm>
            <a:off x="445566" y="590550"/>
            <a:ext cx="8393634" cy="838200"/>
          </a:xfrm>
        </p:spPr>
        <p:txBody>
          <a:bodyPr/>
          <a:lstStyle/>
          <a:p>
            <a:pPr algn="ctr"/>
            <a:r>
              <a:rPr lang="en-US" sz="3000" b="1">
                <a:solidFill>
                  <a:srgbClr val="C00000"/>
                </a:solidFill>
              </a:rPr>
              <a:t>STOLI Patterns</a:t>
            </a:r>
          </a:p>
        </p:txBody>
      </p:sp>
      <p:sp>
        <p:nvSpPr>
          <p:cNvPr id="3" name="Content Placeholder 2">
            <a:extLst>
              <a:ext uri="{FF2B5EF4-FFF2-40B4-BE49-F238E27FC236}">
                <a16:creationId xmlns:a16="http://schemas.microsoft.com/office/drawing/2014/main" id="{2FA8098B-39FC-4D5A-9A28-E44864674D62}"/>
              </a:ext>
            </a:extLst>
          </p:cNvPr>
          <p:cNvSpPr>
            <a:spLocks noGrp="1"/>
          </p:cNvSpPr>
          <p:nvPr>
            <p:ph idx="1"/>
          </p:nvPr>
        </p:nvSpPr>
        <p:spPr>
          <a:xfrm>
            <a:off x="457200" y="1504950"/>
            <a:ext cx="8229600" cy="3036605"/>
          </a:xfrm>
        </p:spPr>
        <p:txBody>
          <a:bodyPr>
            <a:normAutofit lnSpcReduction="10000"/>
          </a:bodyPr>
          <a:lstStyle/>
          <a:p>
            <a:r>
              <a:rPr lang="en-US" sz="1800"/>
              <a:t>Older ages at death – 85+</a:t>
            </a:r>
          </a:p>
          <a:p>
            <a:r>
              <a:rPr lang="en-US" sz="1800"/>
              <a:t>Issued 1999 – 2007 (appears to have tapered post 2004 due to increase scrutiny by the underwriting and advance markets teams as well as higher COI’s for older ages which impacted the economics of the sale)</a:t>
            </a:r>
          </a:p>
          <a:p>
            <a:r>
              <a:rPr lang="en-US" sz="1800"/>
              <a:t>Total lines of $15-50M </a:t>
            </a:r>
          </a:p>
          <a:p>
            <a:r>
              <a:rPr lang="en-US" sz="1800"/>
              <a:t>Multiple policies issued in a short time frame across 5-6 regular direct writers – sometimes multiple policies at the same direct writers to facilitate multiple investor group options</a:t>
            </a:r>
          </a:p>
          <a:p>
            <a:r>
              <a:rPr lang="en-US" sz="1800"/>
              <a:t>Heavily concentrated in New York/Brooklyn area and the mid/south Atlantic coast of Florida</a:t>
            </a:r>
          </a:p>
          <a:p>
            <a:endParaRPr lang="en-US" sz="1800"/>
          </a:p>
          <a:p>
            <a:endParaRPr lang="en-US" sz="18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0" y="637612"/>
            <a:ext cx="1118146" cy="74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7909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05297" y="666750"/>
            <a:ext cx="5438503" cy="404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231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9BC-062B-488A-BEEB-DC60F90CFEF8}"/>
              </a:ext>
            </a:extLst>
          </p:cNvPr>
          <p:cNvSpPr>
            <a:spLocks noGrp="1"/>
          </p:cNvSpPr>
          <p:nvPr>
            <p:ph type="title"/>
          </p:nvPr>
        </p:nvSpPr>
        <p:spPr/>
        <p:txBody>
          <a:bodyPr/>
          <a:lstStyle/>
          <a:p>
            <a:r>
              <a:rPr lang="en-US" sz="3000" b="1">
                <a:solidFill>
                  <a:srgbClr val="C00000"/>
                </a:solidFill>
              </a:rPr>
              <a:t>Lapses/Reinstatements</a:t>
            </a:r>
          </a:p>
        </p:txBody>
      </p:sp>
      <p:sp>
        <p:nvSpPr>
          <p:cNvPr id="3" name="Content Placeholder 2">
            <a:extLst>
              <a:ext uri="{FF2B5EF4-FFF2-40B4-BE49-F238E27FC236}">
                <a16:creationId xmlns:a16="http://schemas.microsoft.com/office/drawing/2014/main" id="{17B570BB-5CF6-4133-AE46-6FF6949488BC}"/>
              </a:ext>
            </a:extLst>
          </p:cNvPr>
          <p:cNvSpPr>
            <a:spLocks noGrp="1"/>
          </p:cNvSpPr>
          <p:nvPr>
            <p:ph idx="1"/>
          </p:nvPr>
        </p:nvSpPr>
        <p:spPr>
          <a:xfrm>
            <a:off x="304800" y="1352550"/>
            <a:ext cx="8229600" cy="3036605"/>
          </a:xfrm>
        </p:spPr>
        <p:txBody>
          <a:bodyPr>
            <a:normAutofit/>
          </a:bodyPr>
          <a:lstStyle/>
          <a:p>
            <a:r>
              <a:rPr lang="en-US" sz="1800"/>
              <a:t>While STOLI has hit the life insurance industry, many of the schemes have not paid out to the extent expected.</a:t>
            </a:r>
          </a:p>
          <a:p>
            <a:r>
              <a:rPr lang="en-US" sz="1800"/>
              <a:t>As a result, premium payments are delayed until absolutely necessary which is normally at the end of a lapse grace period.  </a:t>
            </a:r>
          </a:p>
          <a:p>
            <a:r>
              <a:rPr lang="en-US" sz="1800"/>
              <a:t>A new pattern has emerged however in which the investor group manipulates the reinstatement period where the policy lapses, but delay payment of the premium owed at the 11</a:t>
            </a:r>
            <a:r>
              <a:rPr lang="en-US" sz="1800" baseline="30000"/>
              <a:t>th</a:t>
            </a:r>
            <a:r>
              <a:rPr lang="en-US" sz="1800"/>
              <a:t> hour of the reinstatement period</a:t>
            </a:r>
          </a:p>
          <a:p>
            <a:pPr lvl="1"/>
            <a:r>
              <a:rPr lang="en-US" sz="1400"/>
              <a:t>In many of these situations, the policy was not eligible for the reinstatement due to a change in health/insurability.  However, the contractual language around a reinstatement denial and most carriers’ inability to properly manage the process created an opportunity to challenge the denial…which in many cases had evolved to a claim.  </a:t>
            </a:r>
          </a:p>
          <a:p>
            <a:pPr marL="0" indent="0">
              <a:buNone/>
            </a:pPr>
            <a:endParaRPr lang="en-US" sz="1800"/>
          </a:p>
          <a:p>
            <a:endParaRPr lang="en-US" sz="1800"/>
          </a:p>
        </p:txBody>
      </p:sp>
    </p:spTree>
    <p:extLst>
      <p:ext uri="{BB962C8B-B14F-4D97-AF65-F5344CB8AC3E}">
        <p14:creationId xmlns:p14="http://schemas.microsoft.com/office/powerpoint/2010/main" val="29026256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The Panel</a:t>
            </a:r>
          </a:p>
        </p:txBody>
      </p:sp>
      <p:sp>
        <p:nvSpPr>
          <p:cNvPr id="3" name="Content Placeholder 2"/>
          <p:cNvSpPr>
            <a:spLocks noGrp="1"/>
          </p:cNvSpPr>
          <p:nvPr>
            <p:ph idx="1"/>
          </p:nvPr>
        </p:nvSpPr>
        <p:spPr/>
        <p:txBody>
          <a:bodyPr/>
          <a:lstStyle/>
          <a:p>
            <a:r>
              <a:rPr lang="en-US" sz="2400" i="1"/>
              <a:t>Katherine Billingham, Certified Arbitrator </a:t>
            </a:r>
          </a:p>
          <a:p>
            <a:r>
              <a:rPr lang="en-US" sz="2400" i="1"/>
              <a:t>Nick </a:t>
            </a:r>
            <a:r>
              <a:rPr lang="en-US" sz="2400" i="1" err="1"/>
              <a:t>DiGiovanni, Locke Lord</a:t>
            </a:r>
            <a:endParaRPr lang="en-US" sz="2400" i="1"/>
          </a:p>
          <a:p>
            <a:r>
              <a:rPr lang="en-US" sz="2400" i="1"/>
              <a:t>Brett Laker, Pacific Life Re</a:t>
            </a:r>
          </a:p>
          <a:p>
            <a:r>
              <a:rPr lang="en-US" sz="2400" i="1"/>
              <a:t>Susan Mack, Certified Arbitrator and Umpire</a:t>
            </a:r>
          </a:p>
          <a:p>
            <a:r>
              <a:rPr lang="en-US" sz="2400" i="1"/>
              <a:t>Moderator: Suman Chakraborty</a:t>
            </a:r>
            <a:r>
              <a:rPr lang="en-US" sz="2400"/>
              <a:t>, </a:t>
            </a:r>
            <a:r>
              <a:rPr lang="en-US" sz="2400" i="1"/>
              <a:t>Squire Patton Boggs</a:t>
            </a:r>
          </a:p>
          <a:p>
            <a:endParaRPr lang="en-US" i="1"/>
          </a:p>
          <a:p>
            <a:endParaRPr lang="en-US"/>
          </a:p>
        </p:txBody>
      </p:sp>
    </p:spTree>
    <p:extLst>
      <p:ext uri="{BB962C8B-B14F-4D97-AF65-F5344CB8AC3E}">
        <p14:creationId xmlns:p14="http://schemas.microsoft.com/office/powerpoint/2010/main" val="23906055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79EE-988B-41AC-B892-B330C668000C}"/>
              </a:ext>
            </a:extLst>
          </p:cNvPr>
          <p:cNvSpPr>
            <a:spLocks noGrp="1"/>
          </p:cNvSpPr>
          <p:nvPr>
            <p:ph type="title"/>
          </p:nvPr>
        </p:nvSpPr>
        <p:spPr/>
        <p:txBody>
          <a:bodyPr/>
          <a:lstStyle/>
          <a:p>
            <a:r>
              <a:rPr lang="en-US" sz="3000" b="1">
                <a:solidFill>
                  <a:srgbClr val="C00000"/>
                </a:solidFill>
              </a:rPr>
              <a:t>Why the fuss?</a:t>
            </a:r>
          </a:p>
        </p:txBody>
      </p:sp>
      <p:sp>
        <p:nvSpPr>
          <p:cNvPr id="3" name="Content Placeholder 2">
            <a:extLst>
              <a:ext uri="{FF2B5EF4-FFF2-40B4-BE49-F238E27FC236}">
                <a16:creationId xmlns:a16="http://schemas.microsoft.com/office/drawing/2014/main" id="{E85899D9-E14A-425A-971F-E337BEBB1B40}"/>
              </a:ext>
            </a:extLst>
          </p:cNvPr>
          <p:cNvSpPr>
            <a:spLocks noGrp="1"/>
          </p:cNvSpPr>
          <p:nvPr>
            <p:ph idx="1"/>
          </p:nvPr>
        </p:nvSpPr>
        <p:spPr>
          <a:xfrm>
            <a:off x="436177" y="1428750"/>
            <a:ext cx="8229600" cy="3036605"/>
          </a:xfrm>
        </p:spPr>
        <p:txBody>
          <a:bodyPr>
            <a:normAutofit lnSpcReduction="10000"/>
          </a:bodyPr>
          <a:lstStyle/>
          <a:p>
            <a:r>
              <a:rPr lang="en-US" sz="1800"/>
              <a:t>Anti-selection and incorrect mortality reviews/assessments has resulted in widespread losses through the layers of the life insurance industry.</a:t>
            </a:r>
          </a:p>
          <a:p>
            <a:pPr lvl="1"/>
            <a:r>
              <a:rPr lang="en-US" sz="1800"/>
              <a:t>Amplified in the reinsurance/retrocession space due to the larger face amounts.  </a:t>
            </a:r>
          </a:p>
          <a:p>
            <a:pPr lvl="1"/>
            <a:r>
              <a:rPr lang="en-US" sz="1800"/>
              <a:t>The wagering on a person’s life calls into question some ethics behind life insurance sales and could threaten the tax preferred status</a:t>
            </a:r>
          </a:p>
          <a:p>
            <a:pPr lvl="1"/>
            <a:r>
              <a:rPr lang="en-US" sz="1800"/>
              <a:t>Past losses are being factored into future mortality/pricing and legitimate sales will bear the brunt of paying for the sins of the past</a:t>
            </a:r>
          </a:p>
          <a:p>
            <a:pPr lvl="1"/>
            <a:r>
              <a:rPr lang="en-US" sz="1800"/>
              <a:t>Fewer companies seem to be interested in writing life insurance (AXA, Met, Sun Life, GWL) which will make it more difficult for consumers to cover true protection needs</a:t>
            </a:r>
          </a:p>
          <a:p>
            <a:pPr lvl="1"/>
            <a:endParaRPr lang="en-US" sz="1400"/>
          </a:p>
        </p:txBody>
      </p:sp>
    </p:spTree>
    <p:extLst>
      <p:ext uri="{BB962C8B-B14F-4D97-AF65-F5344CB8AC3E}">
        <p14:creationId xmlns:p14="http://schemas.microsoft.com/office/powerpoint/2010/main" val="607085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Reinsurance Rate Increase</a:t>
            </a:r>
          </a:p>
        </p:txBody>
      </p:sp>
      <p:sp>
        <p:nvSpPr>
          <p:cNvPr id="3" name="Content Placeholder 2"/>
          <p:cNvSpPr>
            <a:spLocks noGrp="1"/>
          </p:cNvSpPr>
          <p:nvPr>
            <p:ph idx="1"/>
          </p:nvPr>
        </p:nvSpPr>
        <p:spPr>
          <a:xfrm>
            <a:off x="457200" y="1581151"/>
            <a:ext cx="8229600" cy="3169956"/>
          </a:xfrm>
        </p:spPr>
        <p:txBody>
          <a:bodyPr>
            <a:normAutofit lnSpcReduction="10000"/>
          </a:bodyPr>
          <a:lstStyle/>
          <a:p>
            <a:r>
              <a:rPr lang="en-US" sz="2400"/>
              <a:t>Yearly Renewable Term (YRT) - reinsures mortality risk only</a:t>
            </a:r>
          </a:p>
          <a:p>
            <a:r>
              <a:rPr lang="en-US" sz="2400"/>
              <a:t>Deficiency Reserve concerns in the 1970’s gave rise to  “Rate Clauses”‎</a:t>
            </a:r>
          </a:p>
          <a:p>
            <a:r>
              <a:rPr lang="en-US" sz="2400"/>
              <a:t>Typically gave Reinsurers the unilateral right to raise rates after the first year</a:t>
            </a:r>
          </a:p>
          <a:p>
            <a:r>
              <a:rPr lang="en-US" sz="2400"/>
              <a:t>Cedents argue that intention of parties was not to ever raise rates.</a:t>
            </a:r>
          </a:p>
        </p:txBody>
      </p:sp>
    </p:spTree>
    <p:extLst>
      <p:ext uri="{BB962C8B-B14F-4D97-AF65-F5344CB8AC3E}">
        <p14:creationId xmlns:p14="http://schemas.microsoft.com/office/powerpoint/2010/main" val="27167550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22" y="514350"/>
            <a:ext cx="8229600" cy="762000"/>
          </a:xfrm>
        </p:spPr>
        <p:txBody>
          <a:bodyPr/>
          <a:lstStyle/>
          <a:p>
            <a:r>
              <a:rPr lang="en-US" sz="3000" b="1">
                <a:solidFill>
                  <a:srgbClr val="C00000"/>
                </a:solidFill>
              </a:rPr>
              <a:t>Reinsurance Rate Increase</a:t>
            </a:r>
            <a:endParaRPr lang="en-US" sz="3000"/>
          </a:p>
        </p:txBody>
      </p:sp>
      <p:sp>
        <p:nvSpPr>
          <p:cNvPr id="3" name="Content Placeholder 2"/>
          <p:cNvSpPr>
            <a:spLocks noGrp="1"/>
          </p:cNvSpPr>
          <p:nvPr>
            <p:ph idx="1"/>
          </p:nvPr>
        </p:nvSpPr>
        <p:spPr>
          <a:xfrm>
            <a:off x="457200" y="1504950"/>
            <a:ext cx="8229600" cy="3246157"/>
          </a:xfrm>
        </p:spPr>
        <p:txBody>
          <a:bodyPr>
            <a:normAutofit lnSpcReduction="10000"/>
          </a:bodyPr>
          <a:lstStyle/>
          <a:p>
            <a:r>
              <a:rPr lang="en-US" sz="2400"/>
              <a:t>Rate Clause language evolved as rate increases were becoming more prevelant</a:t>
            </a:r>
          </a:p>
          <a:p>
            <a:pPr lvl="1">
              <a:buFont typeface="Wingdings" panose="05000000000000000000" pitchFamily="2" charset="2"/>
              <a:buChar char="Ø"/>
            </a:pPr>
            <a:r>
              <a:rPr lang="en-US" sz="2000"/>
              <a:t>no present intention to raise rates</a:t>
            </a:r>
          </a:p>
          <a:p>
            <a:pPr lvl="1">
              <a:buFont typeface="Wingdings" panose="05000000000000000000" pitchFamily="2" charset="2"/>
              <a:buChar char="Ø"/>
            </a:pPr>
            <a:r>
              <a:rPr lang="en-US" sz="2000" err="1"/>
              <a:t>cedent given the right to recapture business ‎</a:t>
            </a:r>
          </a:p>
          <a:p>
            <a:pPr lvl="1">
              <a:buFont typeface="Wingdings" panose="05000000000000000000" pitchFamily="2" charset="2"/>
              <a:buChar char="Ø"/>
            </a:pPr>
            <a:r>
              <a:rPr lang="en-US" sz="2000"/>
              <a:t>‎rate increase takes effect only if cedent increases costs of insurance</a:t>
            </a:r>
          </a:p>
          <a:p>
            <a:pPr lvl="1">
              <a:buFont typeface="Wingdings" panose="05000000000000000000" pitchFamily="2" charset="2"/>
              <a:buChar char="Ø"/>
            </a:pPr>
            <a:r>
              <a:rPr lang="en-US" sz="2000"/>
              <a:t>rates must be increased on all of reinsurer’s YRT business</a:t>
            </a:r>
          </a:p>
          <a:p>
            <a:r>
              <a:rPr lang="en-US" sz="2400" err="1"/>
              <a:t>Cedents have challenged the reinsurers’ rights to unilaterally raise rates on YRT business</a:t>
            </a:r>
          </a:p>
          <a:p>
            <a:pPr marL="457200" lvl="1" indent="0">
              <a:buNone/>
            </a:pPr>
            <a:endParaRPr lang="en-US" sz="2000"/>
          </a:p>
          <a:p>
            <a:pPr lvl="1"/>
            <a:endParaRPr lang="en-US" sz="2000"/>
          </a:p>
        </p:txBody>
      </p:sp>
    </p:spTree>
    <p:extLst>
      <p:ext uri="{BB962C8B-B14F-4D97-AF65-F5344CB8AC3E}">
        <p14:creationId xmlns:p14="http://schemas.microsoft.com/office/powerpoint/2010/main" val="36223503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Older Ages</a:t>
            </a:r>
          </a:p>
        </p:txBody>
      </p:sp>
      <p:sp>
        <p:nvSpPr>
          <p:cNvPr id="3" name="Content Placeholder 2"/>
          <p:cNvSpPr>
            <a:spLocks noGrp="1"/>
          </p:cNvSpPr>
          <p:nvPr>
            <p:ph idx="1"/>
          </p:nvPr>
        </p:nvSpPr>
        <p:spPr>
          <a:xfrm>
            <a:off x="457200" y="1428751"/>
            <a:ext cx="8229600" cy="3322356"/>
          </a:xfrm>
        </p:spPr>
        <p:txBody>
          <a:bodyPr>
            <a:normAutofit fontScale="85000" lnSpcReduction="10000"/>
          </a:bodyPr>
          <a:lstStyle/>
          <a:p>
            <a:r>
              <a:rPr lang="en-US"/>
              <a:t>In the early 2000’s, treaties expanded to include reinsurance coverage of policyholders aged 65+</a:t>
            </a:r>
          </a:p>
          <a:p>
            <a:pPr lvl="1">
              <a:buFont typeface="Wingdings" panose="05000000000000000000" pitchFamily="2" charset="2"/>
              <a:buChar char="ü"/>
            </a:pPr>
            <a:r>
              <a:rPr lang="en-US"/>
              <a:t>Because the aging population constituted new marketing ground in an industry where demand was slowing, direct writers developed older age products</a:t>
            </a:r>
          </a:p>
          <a:p>
            <a:pPr lvl="1">
              <a:buFont typeface="Wingdings" panose="05000000000000000000" pitchFamily="2" charset="2"/>
              <a:buChar char="ü"/>
            </a:pPr>
            <a:r>
              <a:rPr lang="en-US"/>
              <a:t>Lulled by so-called mortality improvements, reinsurers provided favorable rates in an increasingly competitive marketplace</a:t>
            </a:r>
          </a:p>
          <a:p>
            <a:pPr lvl="1">
              <a:buFont typeface="Wingdings" panose="05000000000000000000" pitchFamily="2" charset="2"/>
              <a:buChar char="ü"/>
            </a:pPr>
            <a:r>
              <a:rPr lang="en-US"/>
              <a:t>Where YRT rates increases are disproportionately weighted toward older ages, should reinsurers be insulated from the effect of incorrect assumptions?</a:t>
            </a:r>
          </a:p>
          <a:p>
            <a:pPr marL="0" indent="0">
              <a:buNone/>
            </a:pPr>
            <a:endParaRPr lang="en-US"/>
          </a:p>
        </p:txBody>
      </p:sp>
    </p:spTree>
    <p:extLst>
      <p:ext uri="{BB962C8B-B14F-4D97-AF65-F5344CB8AC3E}">
        <p14:creationId xmlns:p14="http://schemas.microsoft.com/office/powerpoint/2010/main" val="24756368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A Challenging Life</a:t>
            </a:r>
          </a:p>
        </p:txBody>
      </p:sp>
    </p:spTree>
    <p:extLst>
      <p:ext uri="{BB962C8B-B14F-4D97-AF65-F5344CB8AC3E}">
        <p14:creationId xmlns:p14="http://schemas.microsoft.com/office/powerpoint/2010/main" val="36997150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Changing Market Conditions</a:t>
            </a:r>
          </a:p>
        </p:txBody>
      </p:sp>
      <p:sp>
        <p:nvSpPr>
          <p:cNvPr id="3" name="Content Placeholder 2"/>
          <p:cNvSpPr>
            <a:spLocks noGrp="1"/>
          </p:cNvSpPr>
          <p:nvPr>
            <p:ph idx="1"/>
          </p:nvPr>
        </p:nvSpPr>
        <p:spPr/>
        <p:txBody>
          <a:bodyPr>
            <a:normAutofit/>
          </a:bodyPr>
          <a:lstStyle/>
          <a:p>
            <a:r>
              <a:rPr lang="en-US" sz="2400"/>
              <a:t>Fewer players with larger market share</a:t>
            </a:r>
          </a:p>
          <a:p>
            <a:r>
              <a:rPr lang="en-US" sz="2400"/>
              <a:t>Increased chance for conflicts</a:t>
            </a:r>
          </a:p>
          <a:p>
            <a:r>
              <a:rPr lang="en-US" sz="2400"/>
              <a:t>Limited number of qualified arbitrators</a:t>
            </a:r>
          </a:p>
          <a:p>
            <a:r>
              <a:rPr lang="en-US" sz="2400"/>
              <a:t>Effect of companies in run-off</a:t>
            </a:r>
          </a:p>
        </p:txBody>
      </p:sp>
    </p:spTree>
    <p:extLst>
      <p:ext uri="{BB962C8B-B14F-4D97-AF65-F5344CB8AC3E}">
        <p14:creationId xmlns:p14="http://schemas.microsoft.com/office/powerpoint/2010/main" val="16465440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Age of Treaties</a:t>
            </a:r>
          </a:p>
        </p:txBody>
      </p:sp>
      <p:sp>
        <p:nvSpPr>
          <p:cNvPr id="3" name="Content Placeholder 2"/>
          <p:cNvSpPr>
            <a:spLocks noGrp="1"/>
          </p:cNvSpPr>
          <p:nvPr>
            <p:ph idx="1"/>
          </p:nvPr>
        </p:nvSpPr>
        <p:spPr>
          <a:xfrm>
            <a:off x="457200" y="1714501"/>
            <a:ext cx="8458200" cy="3036605"/>
          </a:xfrm>
        </p:spPr>
        <p:txBody>
          <a:bodyPr>
            <a:normAutofit fontScale="92500"/>
          </a:bodyPr>
          <a:lstStyle/>
          <a:p>
            <a:r>
              <a:rPr lang="en-US"/>
              <a:t>Disputes involve treaties negotiated 15-20+ years ago</a:t>
            </a:r>
          </a:p>
          <a:p>
            <a:r>
              <a:rPr lang="en-US"/>
              <a:t>Issues include:</a:t>
            </a:r>
          </a:p>
          <a:p>
            <a:pPr lvl="2">
              <a:buFont typeface="Wingdings" panose="05000000000000000000" pitchFamily="2" charset="2"/>
              <a:buChar char="Ø"/>
            </a:pPr>
            <a:r>
              <a:rPr lang="en-US" sz="2800"/>
              <a:t>Unavailable witnesses</a:t>
            </a:r>
          </a:p>
          <a:p>
            <a:pPr lvl="2">
              <a:buFont typeface="Wingdings" panose="05000000000000000000" pitchFamily="2" charset="2"/>
              <a:buChar char="Ø"/>
            </a:pPr>
            <a:r>
              <a:rPr lang="en-US" sz="2800"/>
              <a:t>Sparse records, which seldom key into the treaty clause which is the subject of debate</a:t>
            </a:r>
          </a:p>
          <a:p>
            <a:pPr lvl="2">
              <a:buFont typeface="Wingdings" panose="05000000000000000000" pitchFamily="2" charset="2"/>
              <a:buChar char="Ø"/>
            </a:pPr>
            <a:r>
              <a:rPr lang="en-US" sz="2800"/>
              <a:t>The current Cedent ≠ the original Cedent</a:t>
            </a:r>
          </a:p>
        </p:txBody>
      </p:sp>
    </p:spTree>
    <p:extLst>
      <p:ext uri="{BB962C8B-B14F-4D97-AF65-F5344CB8AC3E}">
        <p14:creationId xmlns:p14="http://schemas.microsoft.com/office/powerpoint/2010/main" val="8203276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The Future of Life</a:t>
            </a:r>
          </a:p>
        </p:txBody>
      </p:sp>
    </p:spTree>
    <p:extLst>
      <p:ext uri="{BB962C8B-B14F-4D97-AF65-F5344CB8AC3E}">
        <p14:creationId xmlns:p14="http://schemas.microsoft.com/office/powerpoint/2010/main" val="17255237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8150"/>
            <a:ext cx="8229600" cy="838200"/>
          </a:xfrm>
        </p:spPr>
        <p:txBody>
          <a:bodyPr/>
          <a:lstStyle/>
          <a:p>
            <a:r>
              <a:rPr lang="en-US" sz="3000" b="1">
                <a:solidFill>
                  <a:srgbClr val="C00000"/>
                </a:solidFill>
              </a:rPr>
              <a:t>JUMBO Limits</a:t>
            </a:r>
          </a:p>
        </p:txBody>
      </p:sp>
      <p:sp>
        <p:nvSpPr>
          <p:cNvPr id="3" name="Content Placeholder 2"/>
          <p:cNvSpPr>
            <a:spLocks noGrp="1"/>
          </p:cNvSpPr>
          <p:nvPr>
            <p:ph idx="1"/>
          </p:nvPr>
        </p:nvSpPr>
        <p:spPr>
          <a:xfrm>
            <a:off x="304800" y="971550"/>
            <a:ext cx="8229600" cy="3429000"/>
          </a:xfrm>
        </p:spPr>
        <p:txBody>
          <a:bodyPr>
            <a:normAutofit fontScale="92500" lnSpcReduction="10000"/>
          </a:bodyPr>
          <a:lstStyle/>
          <a:p>
            <a:pPr lvl="1"/>
            <a:endParaRPr lang="en-US"/>
          </a:p>
          <a:p>
            <a:pPr lvl="1">
              <a:spcAft>
                <a:spcPts val="600"/>
              </a:spcAft>
              <a:buFont typeface="Arial" pitchFamily="34" charset="0"/>
              <a:buChar char="•"/>
            </a:pPr>
            <a:r>
              <a:rPr lang="en-US"/>
              <a:t>Defined as the “Total amount applied for and in force across all policies on an individual”.  </a:t>
            </a:r>
          </a:p>
          <a:p>
            <a:pPr lvl="1">
              <a:spcAft>
                <a:spcPts val="600"/>
              </a:spcAft>
              <a:buFont typeface="Arial" pitchFamily="34" charset="0"/>
              <a:buChar char="•"/>
            </a:pPr>
            <a:r>
              <a:rPr lang="en-US"/>
              <a:t>Has been set at $65M since 2004. </a:t>
            </a:r>
          </a:p>
          <a:p>
            <a:pPr lvl="1">
              <a:spcAft>
                <a:spcPts val="600"/>
              </a:spcAft>
              <a:buFont typeface="Arial" pitchFamily="34" charset="0"/>
              <a:buChar char="•"/>
            </a:pPr>
            <a:r>
              <a:rPr lang="en-US" err="1"/>
              <a:t>Retrocessionaires were the main proponents due to the stacking potential from the direct and reinsurance layers.</a:t>
            </a:r>
          </a:p>
          <a:p>
            <a:pPr lvl="1">
              <a:spcAft>
                <a:spcPts val="600"/>
              </a:spcAft>
              <a:buFont typeface="Arial" pitchFamily="34" charset="0"/>
              <a:buChar char="•"/>
            </a:pPr>
            <a:r>
              <a:rPr lang="en-US"/>
              <a:t>Similar to STOLI, brokers/agents can manipulate the submission process to keep a second set of eyes (reinsurer) or third (retro) from seeing an application.</a:t>
            </a:r>
          </a:p>
        </p:txBody>
      </p:sp>
    </p:spTree>
    <p:extLst>
      <p:ext uri="{BB962C8B-B14F-4D97-AF65-F5344CB8AC3E}">
        <p14:creationId xmlns:p14="http://schemas.microsoft.com/office/powerpoint/2010/main" val="29692605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Variable Annuities</a:t>
            </a:r>
          </a:p>
        </p:txBody>
      </p:sp>
      <p:sp>
        <p:nvSpPr>
          <p:cNvPr id="3" name="Content Placeholder 2"/>
          <p:cNvSpPr>
            <a:spLocks noGrp="1"/>
          </p:cNvSpPr>
          <p:nvPr>
            <p:ph idx="1"/>
          </p:nvPr>
        </p:nvSpPr>
        <p:spPr/>
        <p:txBody>
          <a:bodyPr/>
          <a:lstStyle/>
          <a:p>
            <a:r>
              <a:rPr lang="en-US"/>
              <a:t>Sold as a hedge against drops in the stock market, variable products in the early 2000’s provided guaranteed minimum death benefits (GMDB’s)</a:t>
            </a:r>
          </a:p>
          <a:p>
            <a:pPr lvl="1">
              <a:buFont typeface="Wingdings" panose="05000000000000000000" pitchFamily="2" charset="2"/>
              <a:buChar char="ü"/>
            </a:pPr>
            <a:r>
              <a:rPr lang="en-US"/>
              <a:t>Contract anniversary value or </a:t>
            </a:r>
            <a:r>
              <a:rPr lang="en-US" u="sng"/>
              <a:t>ratchet</a:t>
            </a:r>
            <a:endParaRPr lang="en-US"/>
          </a:p>
          <a:p>
            <a:pPr lvl="1">
              <a:buFont typeface="Wingdings" panose="05000000000000000000" pitchFamily="2" charset="2"/>
              <a:buChar char="ü"/>
            </a:pPr>
            <a:r>
              <a:rPr lang="en-US"/>
              <a:t>Initial purchase payment with interest or </a:t>
            </a:r>
            <a:r>
              <a:rPr lang="en-US" u="sng"/>
              <a:t>rising floor</a:t>
            </a:r>
            <a:endParaRPr lang="en-US"/>
          </a:p>
        </p:txBody>
      </p:sp>
    </p:spTree>
    <p:extLst>
      <p:ext uri="{BB962C8B-B14F-4D97-AF65-F5344CB8AC3E}">
        <p14:creationId xmlns:p14="http://schemas.microsoft.com/office/powerpoint/2010/main" val="5057742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The Facts of Life</a:t>
            </a:r>
          </a:p>
        </p:txBody>
      </p:sp>
    </p:spTree>
    <p:extLst>
      <p:ext uri="{BB962C8B-B14F-4D97-AF65-F5344CB8AC3E}">
        <p14:creationId xmlns:p14="http://schemas.microsoft.com/office/powerpoint/2010/main" val="41780268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Variable Annuities</a:t>
            </a:r>
          </a:p>
        </p:txBody>
      </p:sp>
      <p:sp>
        <p:nvSpPr>
          <p:cNvPr id="3" name="Content Placeholder 2"/>
          <p:cNvSpPr>
            <a:spLocks noGrp="1"/>
          </p:cNvSpPr>
          <p:nvPr>
            <p:ph idx="1"/>
          </p:nvPr>
        </p:nvSpPr>
        <p:spPr/>
        <p:txBody>
          <a:bodyPr>
            <a:normAutofit lnSpcReduction="10000"/>
          </a:bodyPr>
          <a:lstStyle/>
          <a:p>
            <a:r>
              <a:rPr lang="en-US" sz="2400"/>
              <a:t>In the great recession, these guarantees precipitated large direct writer losses</a:t>
            </a:r>
          </a:p>
          <a:p>
            <a:pPr lvl="1">
              <a:buFont typeface="Wingdings" panose="05000000000000000000" pitchFamily="2" charset="2"/>
              <a:buChar char="ü"/>
            </a:pPr>
            <a:r>
              <a:rPr lang="en-US"/>
              <a:t>Payments to beneficiaries of amounts exceeding annuities’ value, once stock market performance eroded principal</a:t>
            </a:r>
          </a:p>
          <a:p>
            <a:pPr marL="342900" lvl="1" indent="-342900">
              <a:buFont typeface="Arial" pitchFamily="34" charset="0"/>
              <a:buChar char="•"/>
            </a:pPr>
            <a:r>
              <a:rPr lang="en-US"/>
              <a:t>Similarly impacted, reinsurers challenged “annuitization” wording and other product features</a:t>
            </a:r>
          </a:p>
          <a:p>
            <a:pPr marL="342900" lvl="1" indent="-342900">
              <a:buFont typeface="Arial" pitchFamily="34" charset="0"/>
              <a:buChar char="•"/>
            </a:pPr>
            <a:r>
              <a:rPr lang="en-US"/>
              <a:t>What will happen with the next market downturn?</a:t>
            </a:r>
          </a:p>
        </p:txBody>
      </p:sp>
    </p:spTree>
    <p:extLst>
      <p:ext uri="{BB962C8B-B14F-4D97-AF65-F5344CB8AC3E}">
        <p14:creationId xmlns:p14="http://schemas.microsoft.com/office/powerpoint/2010/main" val="23532858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036605"/>
          </a:xfrm>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The End of Life</a:t>
            </a:r>
          </a:p>
          <a:p>
            <a:pPr marL="0" indent="0" algn="ctr">
              <a:buNone/>
            </a:pPr>
            <a:r>
              <a:rPr lang="en-US" sz="4200" b="1">
                <a:solidFill>
                  <a:srgbClr val="C00000"/>
                </a:solidFill>
                <a:latin typeface="Comic Sans MS" panose="030F0702030302020204" pitchFamily="66" charset="0"/>
              </a:rPr>
              <a:t>(For now. Questions?)</a:t>
            </a:r>
          </a:p>
        </p:txBody>
      </p:sp>
    </p:spTree>
    <p:extLst>
      <p:ext uri="{BB962C8B-B14F-4D97-AF65-F5344CB8AC3E}">
        <p14:creationId xmlns:p14="http://schemas.microsoft.com/office/powerpoint/2010/main" val="14939552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Early Treaties (Europe)</a:t>
            </a:r>
          </a:p>
        </p:txBody>
      </p:sp>
      <p:sp>
        <p:nvSpPr>
          <p:cNvPr id="3" name="Content Placeholder 2"/>
          <p:cNvSpPr>
            <a:spLocks noGrp="1"/>
          </p:cNvSpPr>
          <p:nvPr>
            <p:ph idx="1"/>
          </p:nvPr>
        </p:nvSpPr>
        <p:spPr/>
        <p:txBody>
          <a:bodyPr>
            <a:normAutofit fontScale="92500" lnSpcReduction="20000"/>
          </a:bodyPr>
          <a:lstStyle/>
          <a:p>
            <a:pPr marL="0" indent="0">
              <a:buNone/>
            </a:pPr>
            <a:r>
              <a:rPr lang="en-US"/>
              <a:t>1854    Cologne Reinsurance Company (Germany)</a:t>
            </a:r>
          </a:p>
          <a:p>
            <a:pPr marL="0" indent="0">
              <a:buNone/>
            </a:pPr>
            <a:r>
              <a:rPr lang="en-US"/>
              <a:t> </a:t>
            </a:r>
          </a:p>
          <a:p>
            <a:pPr marL="0" indent="0">
              <a:buNone/>
            </a:pPr>
            <a:r>
              <a:rPr lang="en-US"/>
              <a:t>1865    Swiss Reinsurance Company (Switzerland)</a:t>
            </a:r>
          </a:p>
          <a:p>
            <a:pPr marL="0" indent="0">
              <a:buNone/>
            </a:pPr>
            <a:r>
              <a:rPr lang="en-US"/>
              <a:t> </a:t>
            </a:r>
          </a:p>
          <a:p>
            <a:pPr marL="0" indent="0">
              <a:buNone/>
            </a:pPr>
            <a:r>
              <a:rPr lang="en-US"/>
              <a:t>1880s   Munich Re (Germany)</a:t>
            </a:r>
          </a:p>
          <a:p>
            <a:pPr marL="0" indent="0">
              <a:buNone/>
            </a:pPr>
            <a:r>
              <a:rPr lang="en-US"/>
              <a:t> </a:t>
            </a:r>
          </a:p>
          <a:p>
            <a:pPr marL="0" indent="0">
              <a:buNone/>
            </a:pPr>
            <a:r>
              <a:rPr lang="en-US"/>
              <a:t>1918    Mercantile and General (UK) </a:t>
            </a:r>
          </a:p>
          <a:p>
            <a:endParaRPr lang="en-US"/>
          </a:p>
        </p:txBody>
      </p:sp>
    </p:spTree>
    <p:extLst>
      <p:ext uri="{BB962C8B-B14F-4D97-AF65-F5344CB8AC3E}">
        <p14:creationId xmlns:p14="http://schemas.microsoft.com/office/powerpoint/2010/main" val="27780011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Key Dates: US Market</a:t>
            </a:r>
          </a:p>
        </p:txBody>
      </p:sp>
      <p:sp>
        <p:nvSpPr>
          <p:cNvPr id="3" name="Content Placeholder 2"/>
          <p:cNvSpPr>
            <a:spLocks noGrp="1"/>
          </p:cNvSpPr>
          <p:nvPr>
            <p:ph idx="1"/>
          </p:nvPr>
        </p:nvSpPr>
        <p:spPr/>
        <p:txBody>
          <a:bodyPr>
            <a:normAutofit fontScale="77500" lnSpcReduction="20000"/>
          </a:bodyPr>
          <a:lstStyle/>
          <a:p>
            <a:pPr marL="739775" indent="-739775">
              <a:buNone/>
            </a:pPr>
            <a:r>
              <a:rPr lang="en-US"/>
              <a:t>1868   Pacific Mutual Life treaty with California Mutual Life</a:t>
            </a:r>
          </a:p>
          <a:p>
            <a:pPr marL="0" indent="0">
              <a:buNone/>
            </a:pPr>
            <a:r>
              <a:rPr lang="x-none"/>
              <a:t> </a:t>
            </a:r>
            <a:endParaRPr lang="en-US"/>
          </a:p>
          <a:p>
            <a:pPr marL="0" indent="0">
              <a:buNone/>
            </a:pPr>
            <a:r>
              <a:rPr lang="en-US"/>
              <a:t>1889   Actuarial Society of America founded with 38 members. </a:t>
            </a:r>
            <a:r>
              <a:rPr lang="x-none"/>
              <a:t> </a:t>
            </a:r>
            <a:endParaRPr lang="en-US"/>
          </a:p>
          <a:p>
            <a:pPr marL="0" indent="0">
              <a:buNone/>
            </a:pPr>
            <a:endParaRPr lang="en-US"/>
          </a:p>
          <a:p>
            <a:pPr marL="914400" indent="-914400">
              <a:buNone/>
            </a:pPr>
            <a:r>
              <a:rPr lang="en-US"/>
              <a:t>1919   Metropolitan Life Insurance Company organizes its first  reinsurance division.</a:t>
            </a:r>
          </a:p>
          <a:p>
            <a:pPr marL="0" indent="0">
              <a:buNone/>
            </a:pPr>
            <a:r>
              <a:rPr lang="en-US"/>
              <a:t> </a:t>
            </a:r>
          </a:p>
          <a:p>
            <a:pPr marL="739775" indent="-739775">
              <a:buNone/>
            </a:pPr>
            <a:r>
              <a:rPr lang="en-US"/>
              <a:t>1923:  North American Reassurance Company founded</a:t>
            </a:r>
          </a:p>
        </p:txBody>
      </p:sp>
    </p:spTree>
    <p:extLst>
      <p:ext uri="{BB962C8B-B14F-4D97-AF65-F5344CB8AC3E}">
        <p14:creationId xmlns:p14="http://schemas.microsoft.com/office/powerpoint/2010/main" val="3273684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Top 8 Global Life Reinsurers</a:t>
            </a:r>
          </a:p>
        </p:txBody>
      </p:sp>
      <p:sp>
        <p:nvSpPr>
          <p:cNvPr id="6" name="Content Placeholder 5"/>
          <p:cNvSpPr>
            <a:spLocks noGrp="1"/>
          </p:cNvSpPr>
          <p:nvPr>
            <p:ph idx="1"/>
          </p:nvPr>
        </p:nvSpPr>
        <p:spPr>
          <a:xfrm>
            <a:off x="457200" y="1714501"/>
            <a:ext cx="8229600" cy="2228849"/>
          </a:xfrm>
        </p:spPr>
        <p:txBody>
          <a:bodyPr numCol="2">
            <a:normAutofit fontScale="92500" lnSpcReduction="10000"/>
          </a:bodyPr>
          <a:lstStyle/>
          <a:p>
            <a:pPr marL="514350" indent="-514350">
              <a:buFont typeface="+mj-lt"/>
              <a:buAutoNum type="arabicPeriod"/>
            </a:pPr>
            <a:r>
              <a:rPr lang="en-US"/>
              <a:t>Munich Re</a:t>
            </a:r>
          </a:p>
          <a:p>
            <a:pPr marL="514350" indent="-514350">
              <a:buFont typeface="+mj-lt"/>
              <a:buAutoNum type="arabicPeriod"/>
            </a:pPr>
            <a:r>
              <a:rPr lang="en-US"/>
              <a:t>Swiss Re</a:t>
            </a:r>
          </a:p>
          <a:p>
            <a:pPr marL="514350" indent="-514350">
              <a:buFont typeface="+mj-lt"/>
              <a:buAutoNum type="arabicPeriod"/>
            </a:pPr>
            <a:r>
              <a:rPr lang="en-US"/>
              <a:t>RGA</a:t>
            </a:r>
          </a:p>
          <a:p>
            <a:pPr marL="514350" indent="-514350">
              <a:buFont typeface="+mj-lt"/>
              <a:buAutoNum type="arabicPeriod"/>
            </a:pPr>
            <a:r>
              <a:rPr lang="en-US"/>
              <a:t>SCOR</a:t>
            </a:r>
          </a:p>
          <a:p>
            <a:pPr marL="514350" indent="-514350">
              <a:buFont typeface="+mj-lt"/>
              <a:buAutoNum type="arabicPeriod"/>
            </a:pPr>
            <a:endParaRPr lang="en-US"/>
          </a:p>
          <a:p>
            <a:pPr marL="514350" indent="-514350">
              <a:buFont typeface="+mj-lt"/>
              <a:buAutoNum type="arabicPeriod"/>
            </a:pPr>
            <a:r>
              <a:rPr lang="en-US"/>
              <a:t>Hannover Re</a:t>
            </a:r>
          </a:p>
          <a:p>
            <a:pPr marL="514350" indent="-514350">
              <a:buFont typeface="+mj-lt"/>
              <a:buAutoNum type="arabicPeriod"/>
            </a:pPr>
            <a:r>
              <a:rPr lang="en-US"/>
              <a:t>China Reinsurance</a:t>
            </a:r>
          </a:p>
          <a:p>
            <a:pPr marL="514350" indent="-514350">
              <a:buFont typeface="+mj-lt"/>
              <a:buAutoNum type="arabicPeriod"/>
            </a:pPr>
            <a:r>
              <a:rPr lang="en-US"/>
              <a:t>General Re</a:t>
            </a:r>
          </a:p>
          <a:p>
            <a:pPr marL="514350" indent="-514350">
              <a:buFont typeface="+mj-lt"/>
              <a:buAutoNum type="arabicPeriod"/>
            </a:pPr>
            <a:r>
              <a:rPr lang="en-US"/>
              <a:t>Partner Re</a:t>
            </a:r>
          </a:p>
        </p:txBody>
      </p:sp>
      <p:sp>
        <p:nvSpPr>
          <p:cNvPr id="7" name="TextBox 6"/>
          <p:cNvSpPr txBox="1"/>
          <p:nvPr/>
        </p:nvSpPr>
        <p:spPr>
          <a:xfrm>
            <a:off x="4876800" y="3638550"/>
            <a:ext cx="3027432" cy="923330"/>
          </a:xfrm>
          <a:prstGeom prst="rect">
            <a:avLst/>
          </a:prstGeom>
          <a:noFill/>
        </p:spPr>
        <p:txBody>
          <a:bodyPr wrap="none" rtlCol="0">
            <a:spAutoFit/>
          </a:bodyPr>
          <a:lstStyle/>
          <a:p>
            <a:r>
              <a:rPr lang="en-US"/>
              <a:t>By Gross Premiums Written</a:t>
            </a:r>
          </a:p>
          <a:p>
            <a:r>
              <a:rPr lang="en-US"/>
              <a:t>Source: S&amp;P Global 2018</a:t>
            </a:r>
          </a:p>
          <a:p>
            <a:endParaRPr lang="en-US"/>
          </a:p>
        </p:txBody>
      </p:sp>
    </p:spTree>
    <p:extLst>
      <p:ext uri="{BB962C8B-B14F-4D97-AF65-F5344CB8AC3E}">
        <p14:creationId xmlns:p14="http://schemas.microsoft.com/office/powerpoint/2010/main" val="42100771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Top 8 US Life Insurers</a:t>
            </a:r>
          </a:p>
        </p:txBody>
      </p:sp>
      <p:sp>
        <p:nvSpPr>
          <p:cNvPr id="6" name="Content Placeholder 5"/>
          <p:cNvSpPr>
            <a:spLocks noGrp="1"/>
          </p:cNvSpPr>
          <p:nvPr>
            <p:ph idx="1"/>
          </p:nvPr>
        </p:nvSpPr>
        <p:spPr>
          <a:xfrm>
            <a:off x="457200" y="1714501"/>
            <a:ext cx="8229600" cy="2228849"/>
          </a:xfrm>
        </p:spPr>
        <p:txBody>
          <a:bodyPr numCol="2">
            <a:normAutofit fontScale="92500" lnSpcReduction="10000"/>
          </a:bodyPr>
          <a:lstStyle/>
          <a:p>
            <a:pPr marL="514350" indent="-514350">
              <a:buFont typeface="+mj-lt"/>
              <a:buAutoNum type="arabicPeriod"/>
            </a:pPr>
            <a:r>
              <a:rPr lang="en-US"/>
              <a:t>Met Life</a:t>
            </a:r>
          </a:p>
          <a:p>
            <a:pPr marL="514350" indent="-514350">
              <a:buFont typeface="+mj-lt"/>
              <a:buAutoNum type="arabicPeriod"/>
            </a:pPr>
            <a:r>
              <a:rPr lang="en-US"/>
              <a:t>Northwestern Mutual</a:t>
            </a:r>
          </a:p>
          <a:p>
            <a:pPr marL="514350" indent="-514350">
              <a:buFont typeface="+mj-lt"/>
              <a:buAutoNum type="arabicPeriod"/>
            </a:pPr>
            <a:r>
              <a:rPr lang="en-US"/>
              <a:t>New York Life</a:t>
            </a:r>
          </a:p>
          <a:p>
            <a:pPr marL="514350" indent="-514350">
              <a:buFont typeface="+mj-lt"/>
              <a:buAutoNum type="arabicPeriod"/>
            </a:pPr>
            <a:r>
              <a:rPr lang="en-US"/>
              <a:t>Prudential</a:t>
            </a:r>
          </a:p>
          <a:p>
            <a:pPr marL="514350" indent="-514350">
              <a:buFont typeface="+mj-lt"/>
              <a:buAutoNum type="arabicPeriod"/>
            </a:pPr>
            <a:endParaRPr lang="en-US"/>
          </a:p>
          <a:p>
            <a:pPr marL="514350" indent="-514350">
              <a:buFont typeface="+mj-lt"/>
              <a:buAutoNum type="arabicPeriod"/>
            </a:pPr>
            <a:r>
              <a:rPr lang="en-US"/>
              <a:t>Lincoln Financial</a:t>
            </a:r>
          </a:p>
          <a:p>
            <a:pPr marL="514350" indent="-514350">
              <a:buFont typeface="+mj-lt"/>
              <a:buAutoNum type="arabicPeriod"/>
            </a:pPr>
            <a:r>
              <a:rPr lang="en-US"/>
              <a:t>Mass Mutual</a:t>
            </a:r>
          </a:p>
          <a:p>
            <a:pPr marL="514350" indent="-514350">
              <a:buFont typeface="+mj-lt"/>
              <a:buAutoNum type="arabicPeriod"/>
            </a:pPr>
            <a:r>
              <a:rPr lang="en-US"/>
              <a:t>AEGON</a:t>
            </a:r>
          </a:p>
          <a:p>
            <a:pPr marL="514350" indent="-514350">
              <a:buFont typeface="+mj-lt"/>
              <a:buAutoNum type="arabicPeriod"/>
            </a:pPr>
            <a:r>
              <a:rPr lang="en-US"/>
              <a:t>John Hancock</a:t>
            </a:r>
          </a:p>
        </p:txBody>
      </p:sp>
      <p:sp>
        <p:nvSpPr>
          <p:cNvPr id="7" name="TextBox 6"/>
          <p:cNvSpPr txBox="1"/>
          <p:nvPr/>
        </p:nvSpPr>
        <p:spPr>
          <a:xfrm>
            <a:off x="4876800" y="3638550"/>
            <a:ext cx="3014608" cy="923330"/>
          </a:xfrm>
          <a:prstGeom prst="rect">
            <a:avLst/>
          </a:prstGeom>
          <a:noFill/>
        </p:spPr>
        <p:txBody>
          <a:bodyPr wrap="none" rtlCol="0">
            <a:spAutoFit/>
          </a:bodyPr>
          <a:lstStyle/>
          <a:p>
            <a:r>
              <a:rPr lang="en-US"/>
              <a:t>By Direct Premiums Written</a:t>
            </a:r>
          </a:p>
          <a:p>
            <a:r>
              <a:rPr lang="en-US"/>
              <a:t>Source: NAIC</a:t>
            </a:r>
          </a:p>
          <a:p>
            <a:endParaRPr lang="en-US"/>
          </a:p>
        </p:txBody>
      </p:sp>
    </p:spTree>
    <p:extLst>
      <p:ext uri="{BB962C8B-B14F-4D97-AF65-F5344CB8AC3E}">
        <p14:creationId xmlns:p14="http://schemas.microsoft.com/office/powerpoint/2010/main" val="12622838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p>
          <a:p>
            <a:pPr marL="0" indent="0" algn="ctr">
              <a:buNone/>
            </a:pPr>
            <a:r>
              <a:rPr lang="en-US" sz="4200" b="1">
                <a:solidFill>
                  <a:srgbClr val="C00000"/>
                </a:solidFill>
                <a:latin typeface="Comic Sans MS" panose="030F0702030302020204" pitchFamily="66" charset="0"/>
              </a:rPr>
              <a:t>Looking Back on Life</a:t>
            </a:r>
          </a:p>
        </p:txBody>
      </p:sp>
    </p:spTree>
    <p:extLst>
      <p:ext uri="{BB962C8B-B14F-4D97-AF65-F5344CB8AC3E}">
        <p14:creationId xmlns:p14="http://schemas.microsoft.com/office/powerpoint/2010/main" val="12870578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a:solidFill>
                  <a:srgbClr val="C00000"/>
                </a:solidFill>
              </a:rPr>
              <a:t>Disputes Pre-1990s</a:t>
            </a:r>
          </a:p>
        </p:txBody>
      </p:sp>
      <p:sp>
        <p:nvSpPr>
          <p:cNvPr id="3" name="Content Placeholder 2"/>
          <p:cNvSpPr>
            <a:spLocks noGrp="1"/>
          </p:cNvSpPr>
          <p:nvPr>
            <p:ph idx="1"/>
          </p:nvPr>
        </p:nvSpPr>
        <p:spPr>
          <a:xfrm>
            <a:off x="457200" y="1714501"/>
            <a:ext cx="8534400" cy="3036605"/>
          </a:xfrm>
        </p:spPr>
        <p:txBody>
          <a:bodyPr>
            <a:normAutofit/>
          </a:bodyPr>
          <a:lstStyle/>
          <a:p>
            <a:pPr lvl="0">
              <a:spcBef>
                <a:spcPct val="0"/>
              </a:spcBef>
              <a:spcAft>
                <a:spcPts val="1200"/>
              </a:spcAft>
            </a:pPr>
            <a:r>
              <a:rPr lang="en-US" sz="2600"/>
              <a:t>In the decades prior to the late 1990s, life reinsurance disputes were extremely rare</a:t>
            </a:r>
          </a:p>
          <a:p>
            <a:pPr lvl="0">
              <a:spcBef>
                <a:spcPct val="0"/>
              </a:spcBef>
              <a:spcAft>
                <a:spcPts val="1200"/>
              </a:spcAft>
            </a:pPr>
            <a:r>
              <a:rPr lang="en-US" sz="2600"/>
              <a:t>Most market participants never went to arbitration</a:t>
            </a:r>
          </a:p>
          <a:p>
            <a:pPr lvl="0">
              <a:spcBef>
                <a:spcPct val="0"/>
              </a:spcBef>
              <a:spcAft>
                <a:spcPts val="600"/>
              </a:spcAft>
            </a:pPr>
            <a:r>
              <a:rPr lang="en-US" sz="2600"/>
              <a:t>Disputes tended to be resolved via negotiated resolution, with perhaps concessions going forward or on other contracts</a:t>
            </a:r>
          </a:p>
          <a:p>
            <a:endParaRPr lang="en-US"/>
          </a:p>
        </p:txBody>
      </p:sp>
    </p:spTree>
    <p:extLst>
      <p:ext uri="{BB962C8B-B14F-4D97-AF65-F5344CB8AC3E}">
        <p14:creationId xmlns:p14="http://schemas.microsoft.com/office/powerpoint/2010/main" val="36982364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134.0"/>
  <p:tag name="AS_RELEASE_DATE" val="2017.12.15"/>
  <p:tag name="AS_TITLE" val="Aspose.Slides for .NET 2.0"/>
  <p:tag name="AS_VERSION" val="17.12.1"/>
  <p:tag name="PRESGUID" val="981f0b0e-7f06-458f-ab61-42ccdbd198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053B7222E25B4EB351C23CCF10AC41" ma:contentTypeVersion="10" ma:contentTypeDescription="Create a new document." ma:contentTypeScope="" ma:versionID="6133a3d89b885bb7d93f8e44057491a7">
  <xsd:schema xmlns:xsd="http://www.w3.org/2001/XMLSchema" xmlns:xs="http://www.w3.org/2001/XMLSchema" xmlns:p="http://schemas.microsoft.com/office/2006/metadata/properties" xmlns:ns2="cd8117dd-c9c9-4676-9cc2-cbee34e5f7a0" xmlns:ns3="5050ce75-aed8-457a-af48-2dcb752a2620" targetNamespace="http://schemas.microsoft.com/office/2006/metadata/properties" ma:root="true" ma:fieldsID="a399715b611961cf2c6e029cc62b4920" ns2:_="" ns3:_="">
    <xsd:import namespace="cd8117dd-c9c9-4676-9cc2-cbee34e5f7a0"/>
    <xsd:import namespace="5050ce75-aed8-457a-af48-2dcb752a26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117dd-c9c9-4676-9cc2-cbee34e5f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0ce75-aed8-457a-af48-2dcb752a26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C58EA-2B4A-4402-B767-D121C5CB6002}">
  <ds:schemaRefs>
    <ds:schemaRef ds:uri="http://purl.org/dc/terms/"/>
    <ds:schemaRef ds:uri="http://schemas.openxmlformats.org/package/2006/metadata/core-properties"/>
    <ds:schemaRef ds:uri="http://purl.org/dc/dcmitype/"/>
    <ds:schemaRef ds:uri="http://schemas.microsoft.com/office/2006/documentManagement/types"/>
    <ds:schemaRef ds:uri="5050ce75-aed8-457a-af48-2dcb752a2620"/>
    <ds:schemaRef ds:uri="http://purl.org/dc/elements/1.1/"/>
    <ds:schemaRef ds:uri="http://schemas.microsoft.com/office/2006/metadata/properties"/>
    <ds:schemaRef ds:uri="http://schemas.microsoft.com/office/infopath/2007/PartnerControls"/>
    <ds:schemaRef ds:uri="cd8117dd-c9c9-4676-9cc2-cbee34e5f7a0"/>
    <ds:schemaRef ds:uri="http://www.w3.org/XML/1998/namespace"/>
  </ds:schemaRefs>
</ds:datastoreItem>
</file>

<file path=customXml/itemProps2.xml><?xml version="1.0" encoding="utf-8"?>
<ds:datastoreItem xmlns:ds="http://schemas.openxmlformats.org/officeDocument/2006/customXml" ds:itemID="{86253657-DCA8-46C7-A203-5357F744E0FD}">
  <ds:schemaRefs>
    <ds:schemaRef ds:uri="http://schemas.microsoft.com/sharepoint/v3/contenttype/forms"/>
  </ds:schemaRefs>
</ds:datastoreItem>
</file>

<file path=customXml/itemProps3.xml><?xml version="1.0" encoding="utf-8"?>
<ds:datastoreItem xmlns:ds="http://schemas.openxmlformats.org/officeDocument/2006/customXml" ds:itemID="{1E242C18-F85D-4529-9CF8-EDB40123F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117dd-c9c9-4676-9cc2-cbee34e5f7a0"/>
    <ds:schemaRef ds:uri="5050ce75-aed8-457a-af48-2dcb752a2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1614</Words>
  <Application>Microsoft Office PowerPoint</Application>
  <PresentationFormat>On-screen Show (16:9)</PresentationFormat>
  <Paragraphs>269</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Comic Sans MS</vt:lpstr>
      <vt:lpstr>Wingdings</vt:lpstr>
      <vt:lpstr>Office Theme</vt:lpstr>
      <vt:lpstr>The Life Reinsurance Partnership</vt:lpstr>
      <vt:lpstr>The Panel</vt:lpstr>
      <vt:lpstr>PowerPoint Presentation</vt:lpstr>
      <vt:lpstr>Early Treaties (Europe)</vt:lpstr>
      <vt:lpstr>Key Dates: US Market</vt:lpstr>
      <vt:lpstr>Top 8 Global Life Reinsurers</vt:lpstr>
      <vt:lpstr>Top 8 US Life Insurers</vt:lpstr>
      <vt:lpstr>PowerPoint Presentation</vt:lpstr>
      <vt:lpstr>Disputes Pre-1990s</vt:lpstr>
      <vt:lpstr>Shift in Late 1990s</vt:lpstr>
      <vt:lpstr>PowerPoint Presentation</vt:lpstr>
      <vt:lpstr>First Key</vt:lpstr>
      <vt:lpstr>Second Key</vt:lpstr>
      <vt:lpstr>Third Key</vt:lpstr>
      <vt:lpstr>PowerPoint Presentation</vt:lpstr>
      <vt:lpstr>Stranger Owned Life Insurance (STOLI)</vt:lpstr>
      <vt:lpstr>STOLI Patterns</vt:lpstr>
      <vt:lpstr>PowerPoint Presentation</vt:lpstr>
      <vt:lpstr>Lapses/Reinstatements</vt:lpstr>
      <vt:lpstr>Why the fuss?</vt:lpstr>
      <vt:lpstr>Reinsurance Rate Increase</vt:lpstr>
      <vt:lpstr>Reinsurance Rate Increase</vt:lpstr>
      <vt:lpstr>Older Ages</vt:lpstr>
      <vt:lpstr>PowerPoint Presentation</vt:lpstr>
      <vt:lpstr>Changing Market Conditions</vt:lpstr>
      <vt:lpstr>Age of Treaties</vt:lpstr>
      <vt:lpstr>PowerPoint Presentation</vt:lpstr>
      <vt:lpstr>JUMBO Limits</vt:lpstr>
      <vt:lpstr>Variable Annuities</vt:lpstr>
      <vt:lpstr>Variable Annuities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2019-10-02T16:35:38Z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0x010100D1053B7222E25B4EB351C23CCF10AC41</vt:lpwstr>
  </property>
</Properties>
</file>