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82" r:id="rId14"/>
    <p:sldId id="279" r:id="rId15"/>
    <p:sldId id="281" r:id="rId16"/>
    <p:sldId id="280" r:id="rId17"/>
    <p:sldId id="291" r:id="rId18"/>
    <p:sldId id="262" r:id="rId19"/>
    <p:sldId id="274" r:id="rId20"/>
    <p:sldId id="284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E8A6C-A8CA-4DFE-A98A-77BD74102DEF}" v="48" dt="2019-10-02T19:46:0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F98E1-163E-42C5-86AC-CF9DF1674F7A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E66F-F98A-4D6A-9651-A525ABE8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0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462-89B5-4E9D-B8FF-F236469DE04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2143-DF53-4DA9-B77E-E7DF83516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2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7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0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6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Have you participated in a mediation before?
https://www.polleverywhere.com/multiple_choice_polls/xfM1bnVmEXS1ykhYYKrlA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DEB7B-A855-4071-84D4-23486E83EBD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For those who have participated in mediations before, did any of those mediations involve direct insurance disputes?
https://www.polleverywhere.com/multiple_choice_polls/AkRkPF9LzBFFQAgSTxGJD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3534C-9357-4C19-B942-4CD9A4CAC9F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For those who have participated in mediations before, did any of those mediations involve reinsurance disputes?
https://www.polleverywhere.com/multiple_choice_polls/Lm60LbLQHgYiJB133nJKL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1E4FE-90D7-4C98-A67C-64BE03E1216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For those who have participated in mediations before, in what capacity did you participate?
https://www.polleverywhere.com/multiple_choice_polls/WpckaN1pXeXIVkAeu4qET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3A0CF-8285-4044-900D-D9C58089D5E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For those who have not participated in a mediation before, is it because:
https://www.polleverywhere.com/multiple_choice_polls/5visFtFQOhfWSUEsPGHX3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BD475-8224-403F-B4AF-9D7DAD1F880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For those who have not participated in a mediation before, would you be willing to participate in a mediation in the future?
https://www.polleverywhere.com/multiple_choice_polls/8OyQ5MV5AT8KDsfSB5lFI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AF017-C48F-477D-AFB5-5154F648B05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2143-DF53-4DA9-B77E-E7DF83516C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5550"/>
            <a:ext cx="8077200" cy="1102519"/>
          </a:xfrm>
        </p:spPr>
        <p:txBody>
          <a:bodyPr/>
          <a:lstStyle/>
          <a:p>
            <a:r>
              <a:rPr lang="en-GB" sz="3400"/>
              <a:t>Effective Mediation Strategies for Insurance and Reinsurance Disputes</a:t>
            </a: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Benefits to mediation</a:t>
            </a:r>
          </a:p>
          <a:p>
            <a:r>
              <a:rPr lang="en-US"/>
              <a:t>Drawbacks to mediation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106" y="1348921"/>
            <a:ext cx="3528060" cy="168002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3d people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8483" y="3015542"/>
            <a:ext cx="28453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373666"/>
            <a:ext cx="2819400" cy="237744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57350"/>
            <a:ext cx="8229600" cy="3036605"/>
          </a:xfrm>
        </p:spPr>
        <p:txBody>
          <a:bodyPr/>
          <a:lstStyle/>
          <a:p>
            <a:r>
              <a:rPr lang="en-US"/>
              <a:t>The mediator’s role</a:t>
            </a:r>
          </a:p>
          <a:p>
            <a:pPr lvl="1"/>
            <a:r>
              <a:rPr lang="en-US"/>
              <a:t>Preparation </a:t>
            </a:r>
          </a:p>
          <a:p>
            <a:pPr lvl="1"/>
            <a:r>
              <a:rPr lang="en-US"/>
              <a:t>Effective mediation advocacy </a:t>
            </a:r>
          </a:p>
          <a:p>
            <a:pPr lvl="1"/>
            <a:r>
              <a:rPr lang="en-US"/>
              <a:t>How to guide the parties towards a deal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Party objectives:</a:t>
            </a:r>
          </a:p>
          <a:p>
            <a:pPr lvl="1"/>
            <a:r>
              <a:rPr lang="en-US"/>
              <a:t>When to pursue or agree to mediation </a:t>
            </a:r>
          </a:p>
          <a:p>
            <a:pPr lvl="1"/>
            <a:r>
              <a:rPr lang="en-US"/>
              <a:t>Choosing the right mediator – evaluative v. facilitative</a:t>
            </a:r>
          </a:p>
          <a:p>
            <a:pPr lvl="1"/>
            <a:r>
              <a:rPr lang="en-US"/>
              <a:t>Effective mediation advocacy</a:t>
            </a:r>
          </a:p>
          <a:p>
            <a:pPr lvl="1"/>
            <a:r>
              <a:rPr lang="en-US"/>
              <a:t>When to end mediation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9218" name="Picture 2" descr="Image result for arbitration vs mediation vs lit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304" y="2983194"/>
            <a:ext cx="2949696" cy="179835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51"/>
            <a:ext cx="8229600" cy="3398556"/>
          </a:xfrm>
        </p:spPr>
        <p:txBody>
          <a:bodyPr>
            <a:normAutofit/>
          </a:bodyPr>
          <a:lstStyle/>
          <a:p>
            <a:r>
              <a:rPr lang="en-US"/>
              <a:t>How to address:</a:t>
            </a:r>
          </a:p>
          <a:p>
            <a:pPr lvl="1"/>
            <a:r>
              <a:rPr lang="en-US"/>
              <a:t>Pre-mediation communications</a:t>
            </a:r>
          </a:p>
          <a:p>
            <a:pPr lvl="2"/>
            <a:r>
              <a:rPr lang="en-US"/>
              <a:t>narrowing the gap and focusing the mediation</a:t>
            </a:r>
          </a:p>
          <a:p>
            <a:pPr lvl="1"/>
            <a:r>
              <a:rPr lang="en-US"/>
              <a:t>Mediation briefs </a:t>
            </a:r>
          </a:p>
          <a:p>
            <a:pPr lvl="2"/>
            <a:r>
              <a:rPr lang="en-US"/>
              <a:t>exchange between parties?</a:t>
            </a:r>
          </a:p>
          <a:p>
            <a:pPr lvl="1"/>
            <a:r>
              <a:rPr lang="en-US"/>
              <a:t>Opening statements – pro’s/con’s</a:t>
            </a:r>
          </a:p>
        </p:txBody>
      </p:sp>
    </p:spTree>
    <p:extLst>
      <p:ext uri="{BB962C8B-B14F-4D97-AF65-F5344CB8AC3E}">
        <p14:creationId xmlns:p14="http://schemas.microsoft.com/office/powerpoint/2010/main" val="21438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51"/>
            <a:ext cx="8229600" cy="3398556"/>
          </a:xfrm>
        </p:spPr>
        <p:txBody>
          <a:bodyPr>
            <a:normAutofit/>
          </a:bodyPr>
          <a:lstStyle/>
          <a:p>
            <a:r>
              <a:rPr lang="en-US"/>
              <a:t>How to address:</a:t>
            </a:r>
          </a:p>
          <a:p>
            <a:pPr lvl="1"/>
            <a:r>
              <a:rPr lang="en-US"/>
              <a:t>Shuttle diplomacy v. multi-party sessions</a:t>
            </a:r>
          </a:p>
          <a:p>
            <a:pPr lvl="1"/>
            <a:r>
              <a:rPr lang="en-US"/>
              <a:t>How to keep the momentum going</a:t>
            </a:r>
          </a:p>
          <a:p>
            <a:pPr lvl="1"/>
            <a:r>
              <a:rPr lang="en-US"/>
              <a:t>Closing gaps</a:t>
            </a:r>
          </a:p>
          <a:p>
            <a:pPr lvl="2"/>
            <a:r>
              <a:rPr lang="en-US"/>
              <a:t>brackets, mediator proposals, high/low </a:t>
            </a:r>
          </a:p>
          <a:p>
            <a:pPr lvl="1"/>
            <a:r>
              <a:rPr lang="en-US"/>
              <a:t>Monetary v. non-monetary offers</a:t>
            </a:r>
          </a:p>
        </p:txBody>
      </p:sp>
    </p:spTree>
    <p:extLst>
      <p:ext uri="{BB962C8B-B14F-4D97-AF65-F5344CB8AC3E}">
        <p14:creationId xmlns:p14="http://schemas.microsoft.com/office/powerpoint/2010/main" val="13770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Mediation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Reinsurance mediations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3150"/>
            <a:ext cx="4548188" cy="22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Tips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mediators</a:t>
            </a:r>
          </a:p>
          <a:p>
            <a:r>
              <a:rPr lang="en-US"/>
              <a:t>For company representatives</a:t>
            </a:r>
          </a:p>
          <a:p>
            <a:r>
              <a:rPr lang="en-US"/>
              <a:t>For policyholder/cedent counsel</a:t>
            </a:r>
          </a:p>
          <a:p>
            <a:r>
              <a:rPr lang="en-US"/>
              <a:t>For insurer/reinsurer counsel </a:t>
            </a:r>
          </a:p>
        </p:txBody>
      </p:sp>
      <p:pic>
        <p:nvPicPr>
          <p:cNvPr id="10242" name="Picture 2" descr="Image result for 3d people 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65106"/>
            <a:ext cx="3048000" cy="22860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 questions or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Benedict Lenhart:  </a:t>
            </a:r>
            <a:r>
              <a:rPr lang="en-US" sz="2400" u="sng"/>
              <a:t>blenhart@cov.com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Ryan Russell:  ryan.russell@allianzrm-us.com </a:t>
            </a:r>
          </a:p>
          <a:p>
            <a:pPr marL="0" indent="0">
              <a:buNone/>
            </a:pPr>
            <a:r>
              <a:rPr lang="en-US" sz="2400"/>
              <a:t>Michael Young:  Myoung@JAMSADR.com </a:t>
            </a:r>
          </a:p>
          <a:p>
            <a:pPr marL="0" indent="0">
              <a:buNone/>
            </a:pPr>
            <a:r>
              <a:rPr lang="en-US" sz="2400"/>
              <a:t>Ellen Farrell:  ellen.farrell@squirepb.com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034" y="438150"/>
            <a:ext cx="5398566" cy="838200"/>
          </a:xfrm>
        </p:spPr>
        <p:txBody>
          <a:bodyPr/>
          <a:lstStyle/>
          <a:p>
            <a:r>
              <a:rPr lang="en-US"/>
              <a:t>Introduction and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14501"/>
            <a:ext cx="5029200" cy="3036605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/>
              <a:t>Setting the stage</a:t>
            </a:r>
          </a:p>
          <a:p>
            <a:pPr marL="571500" indent="-571500">
              <a:buAutoNum type="romanUcPeriod"/>
            </a:pPr>
            <a:r>
              <a:rPr lang="en-US"/>
              <a:t>Mediation fundamentals</a:t>
            </a:r>
          </a:p>
          <a:p>
            <a:pPr marL="571500" indent="-571500">
              <a:buAutoNum type="romanUcPeriod"/>
            </a:pPr>
            <a:r>
              <a:rPr lang="en-US"/>
              <a:t>Mediation advocacy</a:t>
            </a:r>
          </a:p>
          <a:p>
            <a:pPr marL="571500" indent="-571500">
              <a:buAutoNum type="romanUcPeriod"/>
            </a:pPr>
            <a:r>
              <a:rPr lang="en-US"/>
              <a:t>Reinsurance mediation</a:t>
            </a:r>
          </a:p>
          <a:p>
            <a:pPr marL="571500" indent="-571500">
              <a:buAutoNum type="romanUcPeriod"/>
            </a:pPr>
            <a:r>
              <a:rPr lang="en-US"/>
              <a:t>Practical tips and guidance</a:t>
            </a:r>
          </a:p>
          <a:p>
            <a:pPr marL="571500" indent="-571500">
              <a:buAutoNum type="romanUcPeriod"/>
            </a:pPr>
            <a:endParaRPr lang="en-US"/>
          </a:p>
          <a:p>
            <a:pPr marL="571500" indent="-571500">
              <a:buAutoNum type="romanUcPeriod"/>
            </a:pPr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58" y="1581150"/>
            <a:ext cx="3581400" cy="31247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53378-C380-4F81-9FDF-9785747AC112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242C33-BE00-42F8-8EED-279F9E3B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0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FD1A6-6AE7-49C1-A913-2F9E24309E57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93C8F-CFAC-4B91-B827-35CA06D0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513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6B6C4-DE3C-4E2A-8EF7-B9C7D2DE8854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0"/>
            <a:ext cx="9135035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A8F2F-E42D-4B62-AD3A-499EEEAE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8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13821-8E7D-49EF-B978-5C499927938B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377D3-33DD-400B-B2E8-9DCE2727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627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44218-E8B3-4A4F-AA25-4DC7E9277919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88844-B4B4-469F-B896-F7028E3A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480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55A73-2EEB-4C5A-82B9-FD1D70F3A7AD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C07F4-0B33-428B-83B0-15B659C4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981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rbitration vs mediation vs litigatiu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470" y="1632500"/>
            <a:ext cx="2199330" cy="2463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Mediation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1"/>
            <a:ext cx="6477000" cy="3036605"/>
          </a:xfrm>
        </p:spPr>
        <p:txBody>
          <a:bodyPr/>
          <a:lstStyle/>
          <a:p>
            <a:r>
              <a:rPr lang="en-US"/>
              <a:t>The mediation process</a:t>
            </a:r>
          </a:p>
          <a:p>
            <a:r>
              <a:rPr lang="en-US"/>
              <a:t>Similarities to arbitration and litigation</a:t>
            </a:r>
          </a:p>
          <a:p>
            <a:r>
              <a:rPr lang="en-US"/>
              <a:t>Differences between mediation and arbitration and litigation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148" name="Picture 4" descr="Image result for arbitration vs mediation vs litigatiu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470" y="3670024"/>
            <a:ext cx="2199330" cy="959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134.0"/>
  <p:tag name="AS_RELEASE_DATE" val="2017.12.15"/>
  <p:tag name="AS_TITLE" val="Aspose.Slides for .NET 2.0"/>
  <p:tag name="AS_VERSION" val="17.12.1"/>
  <p:tag name="PRESGUID" val="981f0b0e-7f06-458f-ab61-42ccdbd19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c00868-0fbc-4d8f-bcc0-846d861950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de288d9-9a8f-409f-8afb-098e3f9a57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49ca7fc-36f1-4e4c-8c7e-c0b30c3901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016861-0838-4c66-bf1c-ddfb474d1ec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e3c15a-be0d-43e0-8016-0662352b4be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1f43ebb-0851-4047-8137-a378f588e4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C58EA-2B4A-4402-B767-D121C5CB6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246</Words>
  <Application>Microsoft Office PowerPoint</Application>
  <PresentationFormat>On-screen Show (16:9)</PresentationFormat>
  <Paragraphs>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Effective Mediation Strategies for Insurance and Reinsurance Disputes</vt:lpstr>
      <vt:lpstr>Introduction and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Mediation fundamentals</vt:lpstr>
      <vt:lpstr> Mediation fundamentals</vt:lpstr>
      <vt:lpstr> Mediation advocacy</vt:lpstr>
      <vt:lpstr> Mediation advocacy</vt:lpstr>
      <vt:lpstr> Mediation advocacy</vt:lpstr>
      <vt:lpstr> Mediation advocacy</vt:lpstr>
      <vt:lpstr>Mediation advocacy</vt:lpstr>
      <vt:lpstr>Tips and guidance</vt:lpstr>
      <vt:lpstr>For questions or further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2019-10-02T19:46:04Z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