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258" r:id="rId5"/>
    <p:sldId id="256" r:id="rId6"/>
    <p:sldId id="257" r:id="rId7"/>
    <p:sldId id="265" r:id="rId8"/>
    <p:sldId id="264" r:id="rId9"/>
    <p:sldId id="318" r:id="rId10"/>
    <p:sldId id="267" r:id="rId11"/>
    <p:sldId id="268" r:id="rId12"/>
    <p:sldId id="269" r:id="rId13"/>
    <p:sldId id="270" r:id="rId14"/>
    <p:sldId id="272" r:id="rId15"/>
    <p:sldId id="324" r:id="rId16"/>
    <p:sldId id="273" r:id="rId17"/>
    <p:sldId id="329" r:id="rId18"/>
    <p:sldId id="330" r:id="rId19"/>
    <p:sldId id="331" r:id="rId20"/>
    <p:sldId id="332" r:id="rId21"/>
    <p:sldId id="334" r:id="rId22"/>
    <p:sldId id="307" r:id="rId23"/>
    <p:sldId id="325" r:id="rId24"/>
    <p:sldId id="326" r:id="rId25"/>
    <p:sldId id="327" r:id="rId26"/>
    <p:sldId id="328" r:id="rId27"/>
    <p:sldId id="279" r:id="rId28"/>
    <p:sldId id="291" r:id="rId29"/>
    <p:sldId id="301" r:id="rId30"/>
    <p:sldId id="292" r:id="rId31"/>
    <p:sldId id="335" r:id="rId32"/>
    <p:sldId id="293" r:id="rId33"/>
    <p:sldId id="294" r:id="rId34"/>
    <p:sldId id="295" r:id="rId35"/>
    <p:sldId id="297" r:id="rId36"/>
    <p:sldId id="336" r:id="rId37"/>
    <p:sldId id="319" r:id="rId38"/>
    <p:sldId id="320" r:id="rId39"/>
    <p:sldId id="2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p:scale>
          <a:sx n="80" d="100"/>
          <a:sy n="80" d="100"/>
        </p:scale>
        <p:origin x="710"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07CD-A171-42A2-ADF0-7687DB59B616}" type="datetimeFigureOut">
              <a:rPr lang="en-US" smtClean="0"/>
              <a:t>10/29/2020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A4CCA-C0AC-4FFB-8A64-3CE6BCD09EC9}" type="slidenum">
              <a:rPr lang="en-US" smtClean="0"/>
              <a:t>‹#›</a:t>
            </a:fld>
            <a:endParaRPr lang="en-US" dirty="0"/>
          </a:p>
        </p:txBody>
      </p:sp>
    </p:spTree>
    <p:extLst>
      <p:ext uri="{BB962C8B-B14F-4D97-AF65-F5344CB8AC3E}">
        <p14:creationId xmlns:p14="http://schemas.microsoft.com/office/powerpoint/2010/main" val="134629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A4CCA-C0AC-4FFB-8A64-3CE6BCD09EC9}" type="slidenum">
              <a:rPr lang="en-US" smtClean="0"/>
              <a:t>31</a:t>
            </a:fld>
            <a:endParaRPr lang="en-US" dirty="0"/>
          </a:p>
        </p:txBody>
      </p:sp>
    </p:spTree>
    <p:extLst>
      <p:ext uri="{BB962C8B-B14F-4D97-AF65-F5344CB8AC3E}">
        <p14:creationId xmlns:p14="http://schemas.microsoft.com/office/powerpoint/2010/main" val="21197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A4CCA-C0AC-4FFB-8A64-3CE6BCD09EC9}" type="slidenum">
              <a:rPr lang="en-US" smtClean="0"/>
              <a:t>36</a:t>
            </a:fld>
            <a:endParaRPr lang="en-US" dirty="0"/>
          </a:p>
        </p:txBody>
      </p:sp>
    </p:spTree>
    <p:extLst>
      <p:ext uri="{BB962C8B-B14F-4D97-AF65-F5344CB8AC3E}">
        <p14:creationId xmlns:p14="http://schemas.microsoft.com/office/powerpoint/2010/main" val="3496266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CB3517-80BC-42D1-9C8F-7337FE11C13E}"/>
              </a:ext>
            </a:extLst>
          </p:cNvPr>
          <p:cNvSpPr>
            <a:spLocks noGrp="1"/>
          </p:cNvSpPr>
          <p:nvPr>
            <p:ph type="ctrTitle"/>
          </p:nvPr>
        </p:nvSpPr>
        <p:spPr>
          <a:xfrm>
            <a:off x="5136203" y="1122363"/>
            <a:ext cx="6715137" cy="2387600"/>
          </a:xfrm>
        </p:spPr>
        <p:txBody>
          <a:bodyPr anchor="b"/>
          <a:lstStyle>
            <a:lvl1pPr algn="ctr">
              <a:defRPr sz="4000"/>
            </a:lvl1pPr>
          </a:lstStyle>
          <a:p>
            <a:r>
              <a:rPr lang="en-US" dirty="0"/>
              <a:t>Click to edit Master title style</a:t>
            </a:r>
          </a:p>
        </p:txBody>
      </p:sp>
      <p:sp>
        <p:nvSpPr>
          <p:cNvPr id="3" name="Subtitle 2">
            <a:extLst>
              <a:ext uri="{FF2B5EF4-FFF2-40B4-BE49-F238E27FC236}">
                <a16:creationId xmlns="" xmlns:a16="http://schemas.microsoft.com/office/drawing/2014/main" id="{B8B1C97D-F0AE-4E01-BF6C-6505ACCA30AC}"/>
              </a:ext>
            </a:extLst>
          </p:cNvPr>
          <p:cNvSpPr>
            <a:spLocks noGrp="1"/>
          </p:cNvSpPr>
          <p:nvPr>
            <p:ph type="subTitle" idx="1"/>
          </p:nvPr>
        </p:nvSpPr>
        <p:spPr>
          <a:xfrm>
            <a:off x="5136204" y="3602038"/>
            <a:ext cx="6715137" cy="2260880"/>
          </a:xfrm>
        </p:spPr>
        <p:txBody>
          <a:bodyPr>
            <a:normAutofit/>
          </a:bodyPr>
          <a:lstStyle>
            <a:lvl1pPr marL="0" indent="0" algn="ctr">
              <a:buNone/>
              <a:defRPr sz="4400" baseline="-25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2A08D8EF-D440-444A-9CDF-EDAC0969E949}"/>
              </a:ext>
            </a:extLst>
          </p:cNvPr>
          <p:cNvSpPr>
            <a:spLocks noGrp="1"/>
          </p:cNvSpPr>
          <p:nvPr>
            <p:ph type="dt" sz="half" idx="10"/>
          </p:nvPr>
        </p:nvSpPr>
        <p:spPr>
          <a:xfrm>
            <a:off x="838200" y="6356350"/>
            <a:ext cx="2743200" cy="365125"/>
          </a:xfrm>
          <a:prstGeom prst="rect">
            <a:avLst/>
          </a:prstGeom>
        </p:spPr>
        <p:txBody>
          <a:bodyPr/>
          <a:lstStyle/>
          <a:p>
            <a:fld id="{2241AD41-38FD-42C8-B2D2-D081672E5849}" type="datetime1">
              <a:rPr lang="en-US" smtClean="0"/>
              <a:t>10/29/2020</a:t>
            </a:fld>
            <a:endParaRPr lang="en-US" dirty="0"/>
          </a:p>
        </p:txBody>
      </p:sp>
      <p:sp>
        <p:nvSpPr>
          <p:cNvPr id="5" name="Footer Placeholder 4">
            <a:extLst>
              <a:ext uri="{FF2B5EF4-FFF2-40B4-BE49-F238E27FC236}">
                <a16:creationId xmlns="" xmlns:a16="http://schemas.microsoft.com/office/drawing/2014/main" id="{CE707CB4-91E3-4B68-BEEB-B1A1629DA4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E4DC10B7-1487-4BEB-B62B-7F89852F16F0}"/>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dirty="0"/>
          </a:p>
        </p:txBody>
      </p:sp>
    </p:spTree>
    <p:extLst>
      <p:ext uri="{BB962C8B-B14F-4D97-AF65-F5344CB8AC3E}">
        <p14:creationId xmlns:p14="http://schemas.microsoft.com/office/powerpoint/2010/main" val="41991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F4E30-8D46-4613-839D-00F222D62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2685C61-307D-4D36-84EB-329D24C2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A9E2A5-887A-4CD2-ACDD-CAB589E84B1A}"/>
              </a:ext>
            </a:extLst>
          </p:cNvPr>
          <p:cNvSpPr>
            <a:spLocks noGrp="1"/>
          </p:cNvSpPr>
          <p:nvPr>
            <p:ph type="dt" sz="half" idx="10"/>
          </p:nvPr>
        </p:nvSpPr>
        <p:spPr>
          <a:xfrm>
            <a:off x="838200" y="6356350"/>
            <a:ext cx="2743200" cy="365125"/>
          </a:xfrm>
          <a:prstGeom prst="rect">
            <a:avLst/>
          </a:prstGeom>
        </p:spPr>
        <p:txBody>
          <a:bodyPr/>
          <a:lstStyle/>
          <a:p>
            <a:fld id="{A667C28B-B69F-43AE-B75E-88FB0EF8223A}" type="datetime1">
              <a:rPr lang="en-US" smtClean="0"/>
              <a:t>10/29/2020</a:t>
            </a:fld>
            <a:endParaRPr lang="en-US" dirty="0"/>
          </a:p>
        </p:txBody>
      </p:sp>
      <p:sp>
        <p:nvSpPr>
          <p:cNvPr id="5" name="Footer Placeholder 4">
            <a:extLst>
              <a:ext uri="{FF2B5EF4-FFF2-40B4-BE49-F238E27FC236}">
                <a16:creationId xmlns="" xmlns:a16="http://schemas.microsoft.com/office/drawing/2014/main" id="{9E46A177-40CA-4F1A-BAC9-B7B606CFD43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 xmlns:a16="http://schemas.microsoft.com/office/drawing/2014/main" id="{6028932C-ABBB-4F4B-9802-1C345694B31E}"/>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dirty="0"/>
          </a:p>
        </p:txBody>
      </p:sp>
    </p:spTree>
    <p:extLst>
      <p:ext uri="{BB962C8B-B14F-4D97-AF65-F5344CB8AC3E}">
        <p14:creationId xmlns:p14="http://schemas.microsoft.com/office/powerpoint/2010/main" val="11899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DA964-FFFC-4EDB-B865-632FB56D4856}"/>
              </a:ext>
            </a:extLst>
          </p:cNvPr>
          <p:cNvSpPr>
            <a:spLocks noGrp="1"/>
          </p:cNvSpPr>
          <p:nvPr>
            <p:ph type="title"/>
          </p:nvPr>
        </p:nvSpPr>
        <p:spPr>
          <a:xfrm>
            <a:off x="231842" y="255620"/>
            <a:ext cx="8531158" cy="675735"/>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BD5277B-0E2F-4C1B-8130-588418586A97}"/>
              </a:ext>
            </a:extLst>
          </p:cNvPr>
          <p:cNvSpPr>
            <a:spLocks noGrp="1"/>
          </p:cNvSpPr>
          <p:nvPr>
            <p:ph sz="half" idx="1"/>
          </p:nvPr>
        </p:nvSpPr>
        <p:spPr>
          <a:xfrm>
            <a:off x="231841" y="1342417"/>
            <a:ext cx="11674813" cy="4834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3964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84150F-55A6-4327-93E5-48927D9EAA0C}"/>
              </a:ext>
            </a:extLst>
          </p:cNvPr>
          <p:cNvSpPr>
            <a:spLocks noGrp="1"/>
          </p:cNvSpPr>
          <p:nvPr>
            <p:ph type="title"/>
          </p:nvPr>
        </p:nvSpPr>
        <p:spPr>
          <a:xfrm>
            <a:off x="1361872" y="365125"/>
            <a:ext cx="8531158" cy="6757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3D558119-BA7F-4A05-A4A1-1DB39997A73C}"/>
              </a:ext>
            </a:extLst>
          </p:cNvPr>
          <p:cNvSpPr>
            <a:spLocks noGrp="1"/>
          </p:cNvSpPr>
          <p:nvPr>
            <p:ph type="body" idx="1"/>
          </p:nvPr>
        </p:nvSpPr>
        <p:spPr>
          <a:xfrm>
            <a:off x="1361871" y="1459149"/>
            <a:ext cx="10564239" cy="4562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44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rwhitney@Sulloway.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dthirkill62@icloud.com" TargetMode="External"/><Relationship Id="rId4" Type="http://schemas.openxmlformats.org/officeDocument/2006/relationships/hyperlink" Target="mailto:syl193@ao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7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US" sz="3200" dirty="0" smtClean="0">
              <a:latin typeface="Candara" panose="020E0502030303020204" pitchFamily="34" charset="0"/>
            </a:endParaRPr>
          </a:p>
          <a:p>
            <a:pPr marL="0" indent="0">
              <a:buNone/>
            </a:pPr>
            <a:r>
              <a:rPr lang="en-US" sz="3200" dirty="0" smtClean="0">
                <a:latin typeface="Candara" panose="020E0502030303020204" pitchFamily="34" charset="0"/>
              </a:rPr>
              <a:t>Another example where the contract addressed consolidation </a:t>
            </a:r>
            <a:r>
              <a:rPr lang="en-US" sz="3200" dirty="0" smtClean="0">
                <a:latin typeface="Candara" panose="020E0502030303020204" pitchFamily="34" charset="0"/>
              </a:rPr>
              <a:t>is </a:t>
            </a:r>
            <a:r>
              <a:rPr lang="en-US" sz="3200" dirty="0" smtClean="0">
                <a:latin typeface="Candara" panose="020E0502030303020204" pitchFamily="34" charset="0"/>
              </a:rPr>
              <a:t>discussed in the </a:t>
            </a:r>
            <a:r>
              <a:rPr lang="en-US" sz="3200" i="1" dirty="0">
                <a:latin typeface="Candara" panose="020E0502030303020204" pitchFamily="34" charset="0"/>
              </a:rPr>
              <a:t> Employers Ins. Co. of Wausau v. Hartford</a:t>
            </a:r>
            <a:r>
              <a:rPr lang="en-US" sz="3200" dirty="0">
                <a:latin typeface="Candara" panose="020E0502030303020204" pitchFamily="34" charset="0"/>
              </a:rPr>
              <a:t> (2019</a:t>
            </a:r>
            <a:r>
              <a:rPr lang="en-US" sz="3200" dirty="0" smtClean="0">
                <a:latin typeface="Candara" panose="020E0502030303020204" pitchFamily="34" charset="0"/>
              </a:rPr>
              <a:t>) case:</a:t>
            </a:r>
          </a:p>
          <a:p>
            <a:pPr marL="0" indent="0">
              <a:buNone/>
            </a:pPr>
            <a:r>
              <a:rPr lang="en-US" sz="3200" dirty="0" smtClean="0">
                <a:latin typeface="Candara" panose="020E0502030303020204" pitchFamily="34" charset="0"/>
              </a:rPr>
              <a:t>“</a:t>
            </a:r>
            <a:r>
              <a:rPr lang="en-US" sz="3200" dirty="0">
                <a:latin typeface="Candara" panose="020E0502030303020204" pitchFamily="34" charset="0"/>
              </a:rPr>
              <a:t>In the event that there is a dispute between Cedent and Reinsurer that implicates the provisions of this Quota Share Reinsurance Agreement and the Administrative Services Agreement, Cedent and Reinsurer hereby </a:t>
            </a:r>
            <a:r>
              <a:rPr lang="en-US" sz="3200" i="1" dirty="0">
                <a:latin typeface="Candara" panose="020E0502030303020204" pitchFamily="34" charset="0"/>
              </a:rPr>
              <a:t>agree to consolidate any such disputes under such agreements in a single arbitration proceeding</a:t>
            </a:r>
            <a:r>
              <a:rPr lang="en-US" sz="3200" dirty="0">
                <a:latin typeface="Candara" panose="020E0502030303020204" pitchFamily="34" charset="0"/>
              </a:rPr>
              <a:t>.”</a:t>
            </a:r>
            <a:r>
              <a:rPr lang="en-US" sz="3200" i="1" dirty="0">
                <a:latin typeface="Candara" panose="020E0502030303020204" pitchFamily="34" charset="0"/>
              </a:rPr>
              <a:t> </a:t>
            </a:r>
            <a:r>
              <a:rPr lang="en-US" sz="3200" dirty="0" smtClean="0">
                <a:latin typeface="Candara" panose="020E0502030303020204" pitchFamily="34" charset="0"/>
              </a:rPr>
              <a:t>(Emphasis added)</a:t>
            </a:r>
            <a:endParaRPr lang="en-US" sz="3200" dirty="0">
              <a:latin typeface="Candara" panose="020E0502030303020204" pitchFamily="34" charset="0"/>
            </a:endParaRPr>
          </a:p>
          <a:p>
            <a:pPr marL="0" indent="0">
              <a:buNone/>
            </a:pPr>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6" name="Slide Number Placeholder 5"/>
          <p:cNvSpPr>
            <a:spLocks noGrp="1"/>
          </p:cNvSpPr>
          <p:nvPr>
            <p:ph type="sldNum" sz="quarter" idx="12"/>
          </p:nvPr>
        </p:nvSpPr>
        <p:spPr/>
        <p:txBody>
          <a:bodyPr/>
          <a:lstStyle/>
          <a:p>
            <a:r>
              <a:rPr lang="en-US" dirty="0" smtClean="0"/>
              <a:t>		</a:t>
            </a:r>
            <a:fld id="{0D2C9A66-E7FB-445C-B649-8AB5E70D44BD}" type="slidenum">
              <a:rPr lang="en-US" smtClean="0"/>
              <a:t>10</a:t>
            </a:fld>
            <a:endParaRPr lang="en-US" dirty="0"/>
          </a:p>
        </p:txBody>
      </p:sp>
    </p:spTree>
    <p:extLst>
      <p:ext uri="{BB962C8B-B14F-4D97-AF65-F5344CB8AC3E}">
        <p14:creationId xmlns:p14="http://schemas.microsoft.com/office/powerpoint/2010/main" val="307769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sz="3400" b="1" dirty="0">
                <a:latin typeface="Candara" panose="020E0502030303020204" pitchFamily="34" charset="0"/>
              </a:rPr>
              <a:t>Consolidation Issues in </a:t>
            </a:r>
            <a:r>
              <a:rPr lang="en-US" sz="3400" b="1" dirty="0" smtClean="0">
                <a:latin typeface="Candara" panose="020E0502030303020204" pitchFamily="34" charset="0"/>
              </a:rPr>
              <a:t>Reinsurance</a:t>
            </a:r>
            <a:r>
              <a:rPr lang="en-US" sz="3400" b="1" dirty="0">
                <a:latin typeface="Candara" panose="020E0502030303020204" pitchFamily="34" charset="0"/>
              </a:rPr>
              <a:t> </a:t>
            </a:r>
            <a:r>
              <a:rPr lang="en-US" sz="3400" b="1" dirty="0" smtClean="0">
                <a:latin typeface="Candara" panose="020E0502030303020204" pitchFamily="34" charset="0"/>
              </a:rPr>
              <a:t>– Non-Contractual </a:t>
            </a:r>
          </a:p>
          <a:p>
            <a:endParaRPr lang="en-US" b="1" dirty="0">
              <a:latin typeface="Candara" panose="020E0502030303020204" pitchFamily="34" charset="0"/>
            </a:endParaRPr>
          </a:p>
          <a:p>
            <a:pPr>
              <a:buFont typeface="Wingdings" panose="05000000000000000000" pitchFamily="2" charset="2"/>
              <a:buChar char="Ø"/>
            </a:pPr>
            <a:r>
              <a:rPr lang="en-US" sz="3400" dirty="0">
                <a:latin typeface="Candara" panose="020E0502030303020204" pitchFamily="34" charset="0"/>
              </a:rPr>
              <a:t>Where the reinsurance contract is silent, and no agreement can be reached between the disputing parties, many consolidation issues </a:t>
            </a:r>
            <a:r>
              <a:rPr lang="en-US" sz="3400" dirty="0" smtClean="0">
                <a:latin typeface="Candara" panose="020E0502030303020204" pitchFamily="34" charset="0"/>
              </a:rPr>
              <a:t>in the past have been passed </a:t>
            </a:r>
            <a:r>
              <a:rPr lang="en-US" sz="3400" dirty="0">
                <a:latin typeface="Candara" panose="020E0502030303020204" pitchFamily="34" charset="0"/>
              </a:rPr>
              <a:t>to </a:t>
            </a:r>
            <a:r>
              <a:rPr lang="en-US" sz="3400" dirty="0" smtClean="0">
                <a:latin typeface="Candara" panose="020E0502030303020204" pitchFamily="34" charset="0"/>
              </a:rPr>
              <a:t>a </a:t>
            </a:r>
            <a:r>
              <a:rPr lang="en-US" sz="3400" dirty="0" smtClean="0">
                <a:latin typeface="Candara" panose="020E0502030303020204" pitchFamily="34" charset="0"/>
              </a:rPr>
              <a:t>court </a:t>
            </a:r>
            <a:r>
              <a:rPr lang="en-US" sz="3400" dirty="0">
                <a:latin typeface="Candara" panose="020E0502030303020204" pitchFamily="34" charset="0"/>
              </a:rPr>
              <a:t>to decide. </a:t>
            </a:r>
            <a:r>
              <a:rPr lang="en-US" sz="3400" dirty="0" smtClean="0">
                <a:latin typeface="Candara" panose="020E0502030303020204" pitchFamily="34" charset="0"/>
              </a:rPr>
              <a:t> </a:t>
            </a:r>
          </a:p>
          <a:p>
            <a:pPr>
              <a:buFont typeface="Wingdings" panose="05000000000000000000" pitchFamily="2" charset="2"/>
              <a:buChar char="Ø"/>
            </a:pPr>
            <a:r>
              <a:rPr lang="en-US" sz="3400" dirty="0" smtClean="0">
                <a:latin typeface="Candara" panose="020E0502030303020204" pitchFamily="34" charset="0"/>
              </a:rPr>
              <a:t>More recently, however,</a:t>
            </a:r>
            <a:r>
              <a:rPr lang="en-US" sz="3400" dirty="0" smtClean="0">
                <a:latin typeface="Candara" panose="020E0502030303020204" pitchFamily="34" charset="0"/>
              </a:rPr>
              <a:t> courts </a:t>
            </a:r>
            <a:r>
              <a:rPr lang="en-US" sz="3400" dirty="0" smtClean="0">
                <a:latin typeface="Candara" panose="020E0502030303020204" pitchFamily="34" charset="0"/>
              </a:rPr>
              <a:t>have </a:t>
            </a:r>
            <a:r>
              <a:rPr lang="en-US" sz="3400" dirty="0" smtClean="0">
                <a:latin typeface="Candara" panose="020E0502030303020204" pitchFamily="34" charset="0"/>
              </a:rPr>
              <a:t>determined that they must pass the </a:t>
            </a:r>
            <a:r>
              <a:rPr lang="en-US" sz="3400" dirty="0" smtClean="0">
                <a:latin typeface="Candara" panose="020E0502030303020204" pitchFamily="34" charset="0"/>
              </a:rPr>
              <a:t>issue back to the arbitration panel to decide instead! </a:t>
            </a:r>
            <a:endParaRPr lang="en-US" sz="3400"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6" name="Slide Number Placeholder 5"/>
          <p:cNvSpPr>
            <a:spLocks noGrp="1"/>
          </p:cNvSpPr>
          <p:nvPr>
            <p:ph type="sldNum" sz="quarter" idx="12"/>
          </p:nvPr>
        </p:nvSpPr>
        <p:spPr/>
        <p:txBody>
          <a:bodyPr/>
          <a:lstStyle/>
          <a:p>
            <a:r>
              <a:rPr lang="en-US" dirty="0" smtClean="0"/>
              <a:t>		</a:t>
            </a:r>
            <a:fld id="{0D2C9A66-E7FB-445C-B649-8AB5E70D44BD}" type="slidenum">
              <a:rPr lang="en-US" smtClean="0"/>
              <a:t>11</a:t>
            </a:fld>
            <a:endParaRPr lang="en-US" dirty="0"/>
          </a:p>
        </p:txBody>
      </p:sp>
    </p:spTree>
    <p:extLst>
      <p:ext uri="{BB962C8B-B14F-4D97-AF65-F5344CB8AC3E}">
        <p14:creationId xmlns:p14="http://schemas.microsoft.com/office/powerpoint/2010/main" val="216166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395265"/>
            <a:ext cx="10564239" cy="4606680"/>
          </a:xfrm>
        </p:spPr>
        <p:txBody>
          <a:bodyPr>
            <a:normAutofit/>
          </a:bodyPr>
          <a:lstStyle/>
          <a:p>
            <a:pPr>
              <a:buFont typeface="Wingdings" panose="05000000000000000000" pitchFamily="2" charset="2"/>
              <a:buChar char="Ø"/>
            </a:pPr>
            <a:r>
              <a:rPr lang="en-US" sz="3200" dirty="0" smtClean="0">
                <a:latin typeface="Candara" panose="020E0502030303020204" pitchFamily="34" charset="0"/>
              </a:rPr>
              <a:t>Non-contractual </a:t>
            </a:r>
            <a:r>
              <a:rPr lang="en-US" sz="3200" dirty="0">
                <a:latin typeface="Candara" panose="020E0502030303020204" pitchFamily="34" charset="0"/>
              </a:rPr>
              <a:t>consolidation of reinsurance disputes requires either consent of all parties or an order by an arbitration panel. </a:t>
            </a:r>
            <a:endParaRPr lang="en-US" sz="3200" dirty="0" smtClean="0">
              <a:latin typeface="Candara" panose="020E0502030303020204" pitchFamily="34" charset="0"/>
            </a:endParaRPr>
          </a:p>
          <a:p>
            <a:pPr>
              <a:buFont typeface="Wingdings" panose="05000000000000000000" pitchFamily="2" charset="2"/>
              <a:buChar char="Ø"/>
            </a:pPr>
            <a:r>
              <a:rPr lang="en-US" sz="3200" dirty="0" smtClean="0">
                <a:latin typeface="Candara" panose="020E0502030303020204" pitchFamily="34" charset="0"/>
              </a:rPr>
              <a:t>Courts </a:t>
            </a:r>
            <a:r>
              <a:rPr lang="en-US" sz="3200" dirty="0">
                <a:latin typeface="Candara" panose="020E0502030303020204" pitchFamily="34" charset="0"/>
              </a:rPr>
              <a:t>will not order consolidation but rather will defer to the arbitrators to make that procedural determination.  </a:t>
            </a:r>
            <a:endParaRPr lang="en-US" sz="3200" dirty="0" smtClean="0">
              <a:latin typeface="Candara" panose="020E0502030303020204" pitchFamily="34" charset="0"/>
            </a:endParaRPr>
          </a:p>
          <a:p>
            <a:pPr>
              <a:buFont typeface="Wingdings" panose="05000000000000000000" pitchFamily="2" charset="2"/>
              <a:buChar char="Ø"/>
            </a:pPr>
            <a:r>
              <a:rPr lang="en-US" sz="3200" dirty="0">
                <a:latin typeface="Candara" panose="020E0502030303020204" pitchFamily="34" charset="0"/>
              </a:rPr>
              <a:t>Where a multi-tiered reinsurance program is involved, </a:t>
            </a:r>
            <a:r>
              <a:rPr lang="en-US" sz="3200" i="1" dirty="0">
                <a:latin typeface="Candara" panose="020E0502030303020204" pitchFamily="34" charset="0"/>
              </a:rPr>
              <a:t>or</a:t>
            </a:r>
            <a:r>
              <a:rPr lang="en-US" sz="3200" dirty="0">
                <a:latin typeface="Candara" panose="020E0502030303020204" pitchFamily="34" charset="0"/>
              </a:rPr>
              <a:t> where losses take place across multiple reinsurance contracts over multiple years, consolidation may or may not be addressed in the relevant contract or contracts. </a:t>
            </a:r>
          </a:p>
          <a:p>
            <a:endParaRPr lang="en-US"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12</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194612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417469"/>
            <a:ext cx="10564239" cy="4562272"/>
          </a:xfrm>
        </p:spPr>
        <p:txBody>
          <a:bodyPr>
            <a:normAutofit fontScale="92500" lnSpcReduction="20000"/>
          </a:bodyPr>
          <a:lstStyle/>
          <a:p>
            <a:pPr marL="0" indent="0" algn="ctr">
              <a:buNone/>
            </a:pPr>
            <a:r>
              <a:rPr lang="en-US" sz="3400" b="1" dirty="0" smtClean="0">
                <a:latin typeface="Candara" panose="020E0502030303020204" pitchFamily="34" charset="0"/>
              </a:rPr>
              <a:t>State of the Law Concerning Consolidation</a:t>
            </a:r>
          </a:p>
          <a:p>
            <a:pPr marL="0" indent="0">
              <a:buNone/>
            </a:pPr>
            <a:endParaRPr lang="en-US" sz="900" b="1" dirty="0">
              <a:latin typeface="Candara" panose="020E0502030303020204" pitchFamily="34" charset="0"/>
            </a:endParaRPr>
          </a:p>
          <a:p>
            <a:pPr>
              <a:buFont typeface="Wingdings" panose="05000000000000000000" pitchFamily="2" charset="2"/>
              <a:buChar char="Ø"/>
            </a:pPr>
            <a:r>
              <a:rPr lang="en-US" sz="3400" dirty="0" smtClean="0">
                <a:latin typeface="Candara" panose="020E0502030303020204" pitchFamily="34" charset="0"/>
              </a:rPr>
              <a:t>The Federal </a:t>
            </a:r>
            <a:r>
              <a:rPr lang="en-US" sz="3400" dirty="0">
                <a:latin typeface="Candara" panose="020E0502030303020204" pitchFamily="34" charset="0"/>
              </a:rPr>
              <a:t>Arbitration Act </a:t>
            </a:r>
            <a:r>
              <a:rPr lang="en-US" sz="3400" dirty="0" smtClean="0">
                <a:latin typeface="Candara" panose="020E0502030303020204" pitchFamily="34" charset="0"/>
              </a:rPr>
              <a:t>(“FAA”), </a:t>
            </a:r>
            <a:r>
              <a:rPr lang="en-US" sz="3400" dirty="0">
                <a:latin typeface="Candara" panose="020E0502030303020204" pitchFamily="34" charset="0"/>
              </a:rPr>
              <a:t>Section </a:t>
            </a:r>
            <a:r>
              <a:rPr lang="en-US" sz="3400" dirty="0" smtClean="0">
                <a:latin typeface="Candara" panose="020E0502030303020204" pitchFamily="34" charset="0"/>
              </a:rPr>
              <a:t>4, provides that courts </a:t>
            </a:r>
            <a:r>
              <a:rPr lang="en-US" sz="3400" dirty="0">
                <a:latin typeface="Candara" panose="020E0502030303020204" pitchFamily="34" charset="0"/>
              </a:rPr>
              <a:t>have the power to compel the parties to proceed to arbitration in accordance with the terms of their agreements.  </a:t>
            </a:r>
            <a:endParaRPr lang="en-US" sz="3400" dirty="0" smtClean="0">
              <a:latin typeface="Candara" panose="020E0502030303020204" pitchFamily="34" charset="0"/>
            </a:endParaRPr>
          </a:p>
          <a:p>
            <a:pPr>
              <a:buFont typeface="Wingdings" panose="05000000000000000000" pitchFamily="2" charset="2"/>
              <a:buChar char="Ø"/>
            </a:pPr>
            <a:r>
              <a:rPr lang="en-US" sz="3400" dirty="0" smtClean="0">
                <a:latin typeface="Candara" panose="020E0502030303020204" pitchFamily="34" charset="0"/>
              </a:rPr>
              <a:t>In the past, many courts took that to mean they could and should decide any reinsurance consolidation issues that came up.  </a:t>
            </a:r>
          </a:p>
          <a:p>
            <a:pPr>
              <a:buFont typeface="Wingdings" panose="05000000000000000000" pitchFamily="2" charset="2"/>
              <a:buChar char="Ø"/>
            </a:pPr>
            <a:r>
              <a:rPr lang="en-US" sz="3400" dirty="0" smtClean="0">
                <a:latin typeface="Candara" panose="020E0502030303020204" pitchFamily="34" charset="0"/>
              </a:rPr>
              <a:t>However, today, courts have decided that the issue of consolidation is a “procedural issue” that is for arbitration panels decide.</a:t>
            </a:r>
          </a:p>
          <a:p>
            <a:pPr marL="0" indent="0">
              <a:buNone/>
            </a:pPr>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6" name="Slide Number Placeholder 5"/>
          <p:cNvSpPr>
            <a:spLocks noGrp="1"/>
          </p:cNvSpPr>
          <p:nvPr>
            <p:ph type="sldNum" sz="quarter" idx="12"/>
          </p:nvPr>
        </p:nvSpPr>
        <p:spPr/>
        <p:txBody>
          <a:bodyPr/>
          <a:lstStyle/>
          <a:p>
            <a:r>
              <a:rPr lang="en-US" dirty="0" smtClean="0"/>
              <a:t>		</a:t>
            </a:r>
            <a:fld id="{0D2C9A66-E7FB-445C-B649-8AB5E70D44BD}" type="slidenum">
              <a:rPr lang="en-US" smtClean="0"/>
              <a:t>13</a:t>
            </a:fld>
            <a:endParaRPr lang="en-US" dirty="0"/>
          </a:p>
        </p:txBody>
      </p:sp>
    </p:spTree>
    <p:extLst>
      <p:ext uri="{BB962C8B-B14F-4D97-AF65-F5344CB8AC3E}">
        <p14:creationId xmlns:p14="http://schemas.microsoft.com/office/powerpoint/2010/main" val="230694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3200" dirty="0" smtClean="0">
                <a:latin typeface="Candara" panose="020E0502030303020204" pitchFamily="34" charset="0"/>
              </a:rPr>
              <a:t>T</a:t>
            </a:r>
            <a:r>
              <a:rPr lang="en-US" sz="3200" dirty="0" smtClean="0">
                <a:latin typeface="Candara" panose="020E0502030303020204" pitchFamily="34" charset="0"/>
              </a:rPr>
              <a:t>he </a:t>
            </a:r>
            <a:r>
              <a:rPr lang="en-US" sz="3200" dirty="0" smtClean="0">
                <a:latin typeface="Candara" panose="020E0502030303020204" pitchFamily="34" charset="0"/>
              </a:rPr>
              <a:t>Federal District Court in the Central District of California on December 3</a:t>
            </a:r>
            <a:r>
              <a:rPr lang="en-US" sz="3200" dirty="0">
                <a:latin typeface="Candara" panose="020E0502030303020204" pitchFamily="34" charset="0"/>
              </a:rPr>
              <a:t>, 2018 </a:t>
            </a:r>
            <a:r>
              <a:rPr lang="en-US" sz="3200" dirty="0" smtClean="0">
                <a:latin typeface="Candara" panose="020E0502030303020204" pitchFamily="34" charset="0"/>
              </a:rPr>
              <a:t>issued a decision in</a:t>
            </a:r>
            <a:r>
              <a:rPr lang="en-US" sz="3200" dirty="0">
                <a:latin typeface="Candara" panose="020E0502030303020204" pitchFamily="34" charset="0"/>
              </a:rPr>
              <a:t> </a:t>
            </a:r>
            <a:r>
              <a:rPr lang="en-US" sz="3200" i="1" dirty="0">
                <a:latin typeface="Candara" panose="020E0502030303020204" pitchFamily="34" charset="0"/>
              </a:rPr>
              <a:t>Employers Insurance Co. of Wausau v. The </a:t>
            </a:r>
            <a:r>
              <a:rPr lang="en-US" sz="3200" i="1" dirty="0" smtClean="0">
                <a:latin typeface="Candara" panose="020E0502030303020204" pitchFamily="34" charset="0"/>
              </a:rPr>
              <a:t>Hartford</a:t>
            </a:r>
            <a:r>
              <a:rPr lang="en-US" sz="3200" dirty="0" smtClean="0">
                <a:latin typeface="Candara" panose="020E0502030303020204" pitchFamily="34" charset="0"/>
              </a:rPr>
              <a:t>.</a:t>
            </a:r>
          </a:p>
          <a:p>
            <a:pPr>
              <a:buFont typeface="Wingdings" panose="05000000000000000000" pitchFamily="2" charset="2"/>
              <a:buChar char="Ø"/>
            </a:pPr>
            <a:r>
              <a:rPr lang="en-US" sz="3200" dirty="0" smtClean="0">
                <a:latin typeface="Candara" panose="020E0502030303020204" pitchFamily="34" charset="0"/>
              </a:rPr>
              <a:t>In that case, </a:t>
            </a:r>
            <a:r>
              <a:rPr lang="en-US" sz="3200" dirty="0">
                <a:latin typeface="Candara" panose="020E0502030303020204" pitchFamily="34" charset="0"/>
              </a:rPr>
              <a:t>the cedent sought reimbursement from the reinsurer under 19 reinsurance contracts arising under eight reinsurance programs. </a:t>
            </a:r>
            <a:endParaRPr lang="en-US" sz="3200" dirty="0" smtClean="0">
              <a:latin typeface="Candara" panose="020E0502030303020204" pitchFamily="34" charset="0"/>
            </a:endParaRPr>
          </a:p>
          <a:p>
            <a:pPr>
              <a:buFont typeface="Wingdings" panose="05000000000000000000" pitchFamily="2" charset="2"/>
              <a:buChar char="Ø"/>
            </a:pPr>
            <a:r>
              <a:rPr lang="en-US" sz="3200" dirty="0">
                <a:latin typeface="Candara" panose="020E0502030303020204" pitchFamily="34" charset="0"/>
              </a:rPr>
              <a:t>The ceding insurer pursued consolidated arbitration before a single panel and had sent a single arbitration demand asking the reinsurer to name one arbitrator to form a single panel. The reinsurer responded by proposing three arbitrations and appointed three arbitrators broken down by the three ceding insurer's affiliates. </a:t>
            </a:r>
          </a:p>
          <a:p>
            <a:pPr>
              <a:buFont typeface="Wingdings" panose="05000000000000000000" pitchFamily="2" charset="2"/>
              <a:buChar char="Ø"/>
            </a:pPr>
            <a:endParaRPr lang="en-US" sz="3200" dirty="0" smtClean="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14</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328137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z="3400" dirty="0" smtClean="0">
                <a:latin typeface="Candara" panose="020E0502030303020204" pitchFamily="34" charset="0"/>
              </a:rPr>
              <a:t>The </a:t>
            </a:r>
            <a:r>
              <a:rPr lang="en-US" sz="3400" dirty="0">
                <a:latin typeface="Candara" panose="020E0502030303020204" pitchFamily="34" charset="0"/>
              </a:rPr>
              <a:t>court denied the ceding insurer's application and granted the reinsurer's petition to appoint an arbitrator in the proceeding before it. </a:t>
            </a:r>
            <a:r>
              <a:rPr lang="en-US" sz="3400" dirty="0" smtClean="0">
                <a:latin typeface="Candara" panose="020E0502030303020204" pitchFamily="34" charset="0"/>
              </a:rPr>
              <a:t> </a:t>
            </a:r>
          </a:p>
          <a:p>
            <a:pPr>
              <a:buFont typeface="Wingdings" panose="05000000000000000000" pitchFamily="2" charset="2"/>
              <a:buChar char="Ø"/>
            </a:pPr>
            <a:r>
              <a:rPr lang="en-US" sz="3400" dirty="0" smtClean="0">
                <a:latin typeface="Candara" panose="020E0502030303020204" pitchFamily="34" charset="0"/>
              </a:rPr>
              <a:t>In </a:t>
            </a:r>
            <a:r>
              <a:rPr lang="en-US" sz="3400" dirty="0">
                <a:latin typeface="Candara" panose="020E0502030303020204" pitchFamily="34" charset="0"/>
              </a:rPr>
              <a:t>reaching its determination, the court noted that the ceding insurer was correct that the issue of whether there can be a consolidation of the disputes into a single arbitration is a question for the </a:t>
            </a:r>
            <a:r>
              <a:rPr lang="en-US" sz="3400" i="1" dirty="0">
                <a:latin typeface="Candara" panose="020E0502030303020204" pitchFamily="34" charset="0"/>
              </a:rPr>
              <a:t>arbitrators </a:t>
            </a:r>
            <a:r>
              <a:rPr lang="en-US" sz="3400" dirty="0">
                <a:latin typeface="Candara" panose="020E0502030303020204" pitchFamily="34" charset="0"/>
              </a:rPr>
              <a:t>and </a:t>
            </a:r>
            <a:r>
              <a:rPr lang="en-US" sz="3400" i="1" dirty="0">
                <a:latin typeface="Candara" panose="020E0502030303020204" pitchFamily="34" charset="0"/>
              </a:rPr>
              <a:t>not</a:t>
            </a:r>
            <a:r>
              <a:rPr lang="en-US" sz="3400" dirty="0">
                <a:latin typeface="Candara" panose="020E0502030303020204" pitchFamily="34" charset="0"/>
              </a:rPr>
              <a:t> the court to decide. </a:t>
            </a:r>
          </a:p>
          <a:p>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15</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49727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325799"/>
            <a:ext cx="10564239" cy="4562272"/>
          </a:xfrm>
        </p:spPr>
        <p:txBody>
          <a:bodyPr>
            <a:noAutofit/>
          </a:bodyPr>
          <a:lstStyle/>
          <a:p>
            <a:pPr>
              <a:buFont typeface="Wingdings" panose="05000000000000000000" pitchFamily="2" charset="2"/>
              <a:buChar char="Ø"/>
            </a:pPr>
            <a:r>
              <a:rPr lang="en-US" sz="3200" dirty="0" smtClean="0">
                <a:latin typeface="Candara" panose="020E0502030303020204" pitchFamily="34" charset="0"/>
              </a:rPr>
              <a:t>The court stated that “arbitration </a:t>
            </a:r>
            <a:r>
              <a:rPr lang="en-US" sz="3200" dirty="0">
                <a:latin typeface="Candara" panose="020E0502030303020204" pitchFamily="34" charset="0"/>
              </a:rPr>
              <a:t>is a matter of contract and a party cannot be required to submit to arbitration any dispute which he has not agreed so to </a:t>
            </a:r>
            <a:r>
              <a:rPr lang="en-US" sz="3200" dirty="0" smtClean="0">
                <a:latin typeface="Candara" panose="020E0502030303020204" pitchFamily="34" charset="0"/>
              </a:rPr>
              <a:t>submit.” </a:t>
            </a:r>
            <a:endParaRPr lang="en-US" sz="3200" dirty="0" smtClean="0">
              <a:latin typeface="Candara" panose="020E0502030303020204" pitchFamily="34" charset="0"/>
            </a:endParaRPr>
          </a:p>
          <a:p>
            <a:pPr>
              <a:buFont typeface="Wingdings" panose="05000000000000000000" pitchFamily="2" charset="2"/>
              <a:buChar char="Ø"/>
            </a:pPr>
            <a:r>
              <a:rPr lang="en-US" sz="3200" dirty="0" smtClean="0">
                <a:latin typeface="Candara" panose="020E0502030303020204" pitchFamily="34" charset="0"/>
              </a:rPr>
              <a:t>The </a:t>
            </a:r>
            <a:r>
              <a:rPr lang="en-US" sz="3200" dirty="0" smtClean="0">
                <a:latin typeface="Candara" panose="020E0502030303020204" pitchFamily="34" charset="0"/>
              </a:rPr>
              <a:t>court also recognized </a:t>
            </a:r>
            <a:r>
              <a:rPr lang="en-US" sz="3200" dirty="0">
                <a:latin typeface="Candara" panose="020E0502030303020204" pitchFamily="34" charset="0"/>
              </a:rPr>
              <a:t>that a majority of courts have determined that issues of consolidation are left for the arbitrators to decide. </a:t>
            </a:r>
            <a:endParaRPr lang="en-US" sz="3200" dirty="0" smtClean="0">
              <a:latin typeface="Candara" panose="020E0502030303020204" pitchFamily="34" charset="0"/>
            </a:endParaRPr>
          </a:p>
          <a:p>
            <a:pPr>
              <a:buFont typeface="Wingdings" panose="05000000000000000000" pitchFamily="2" charset="2"/>
              <a:buChar char="Ø"/>
            </a:pPr>
            <a:r>
              <a:rPr lang="en-US" sz="3200" dirty="0" smtClean="0">
                <a:latin typeface="Candara" panose="020E0502030303020204" pitchFamily="34" charset="0"/>
              </a:rPr>
              <a:t>Because </a:t>
            </a:r>
            <a:r>
              <a:rPr lang="en-US" sz="3200" dirty="0">
                <a:latin typeface="Candara" panose="020E0502030303020204" pitchFamily="34" charset="0"/>
              </a:rPr>
              <a:t>the contract before the court did not state that the parties </a:t>
            </a:r>
            <a:r>
              <a:rPr lang="en-US" sz="3200" dirty="0" smtClean="0">
                <a:latin typeface="Candara" panose="020E0502030303020204" pitchFamily="34" charset="0"/>
              </a:rPr>
              <a:t>had agreed </a:t>
            </a:r>
            <a:r>
              <a:rPr lang="en-US" sz="3200" dirty="0">
                <a:latin typeface="Candara" panose="020E0502030303020204" pitchFamily="34" charset="0"/>
              </a:rPr>
              <a:t>to consolidated arbitration, the court </a:t>
            </a:r>
            <a:r>
              <a:rPr lang="en-US" sz="3200" dirty="0" smtClean="0">
                <a:latin typeface="Candara" panose="020E0502030303020204" pitchFamily="34" charset="0"/>
              </a:rPr>
              <a:t>stated it could </a:t>
            </a:r>
            <a:r>
              <a:rPr lang="en-US" sz="3200" i="1" dirty="0">
                <a:latin typeface="Candara" panose="020E0502030303020204" pitchFamily="34" charset="0"/>
              </a:rPr>
              <a:t>not</a:t>
            </a:r>
            <a:r>
              <a:rPr lang="en-US" sz="3200" dirty="0">
                <a:latin typeface="Candara" panose="020E0502030303020204" pitchFamily="34" charset="0"/>
              </a:rPr>
              <a:t> consolidate disputes arising out of the separate contracts.</a:t>
            </a:r>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16</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312540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250004"/>
            <a:ext cx="10564239" cy="4897201"/>
          </a:xfrm>
        </p:spPr>
        <p:txBody>
          <a:bodyPr>
            <a:normAutofit/>
          </a:bodyPr>
          <a:lstStyle/>
          <a:p>
            <a:pPr>
              <a:buFont typeface="Wingdings" panose="05000000000000000000" pitchFamily="2" charset="2"/>
              <a:buChar char="Ø"/>
            </a:pPr>
            <a:r>
              <a:rPr lang="en-US" sz="3000" dirty="0">
                <a:latin typeface="Candara" panose="020E0502030303020204" pitchFamily="34" charset="0"/>
              </a:rPr>
              <a:t>The court </a:t>
            </a:r>
            <a:r>
              <a:rPr lang="en-US" sz="3000" dirty="0" smtClean="0">
                <a:latin typeface="Candara" panose="020E0502030303020204" pitchFamily="34" charset="0"/>
              </a:rPr>
              <a:t>also rejected </a:t>
            </a:r>
            <a:r>
              <a:rPr lang="en-US" sz="3000" dirty="0">
                <a:latin typeface="Candara" panose="020E0502030303020204" pitchFamily="34" charset="0"/>
              </a:rPr>
              <a:t>all of the ceding insurer's other arguments </a:t>
            </a:r>
            <a:r>
              <a:rPr lang="en-US" sz="3000" dirty="0" smtClean="0">
                <a:latin typeface="Candara" panose="020E0502030303020204" pitchFamily="34" charset="0"/>
              </a:rPr>
              <a:t>for seeking consolidation</a:t>
            </a:r>
            <a:r>
              <a:rPr lang="en-US" sz="3000" dirty="0" smtClean="0">
                <a:latin typeface="Candara" panose="020E0502030303020204" pitchFamily="34" charset="0"/>
              </a:rPr>
              <a:t>, noting that it </a:t>
            </a:r>
            <a:r>
              <a:rPr lang="en-US" sz="3000" dirty="0">
                <a:latin typeface="Candara" panose="020E0502030303020204" pitchFamily="34" charset="0"/>
              </a:rPr>
              <a:t>could </a:t>
            </a:r>
            <a:r>
              <a:rPr lang="en-US" sz="3000" i="1" dirty="0">
                <a:latin typeface="Candara" panose="020E0502030303020204" pitchFamily="34" charset="0"/>
              </a:rPr>
              <a:t>not</a:t>
            </a:r>
            <a:r>
              <a:rPr lang="en-US" sz="3000" dirty="0">
                <a:latin typeface="Candara" panose="020E0502030303020204" pitchFamily="34" charset="0"/>
              </a:rPr>
              <a:t> compel the reinsurer to form a single arbitration panel based on the single arbitration demand from affiliated companies. </a:t>
            </a:r>
            <a:endParaRPr lang="en-US" sz="3000" dirty="0" smtClean="0">
              <a:latin typeface="Candara" panose="020E0502030303020204" pitchFamily="34" charset="0"/>
            </a:endParaRPr>
          </a:p>
          <a:p>
            <a:pPr>
              <a:buFont typeface="Wingdings" panose="05000000000000000000" pitchFamily="2" charset="2"/>
              <a:buChar char="Ø"/>
            </a:pPr>
            <a:r>
              <a:rPr lang="en-US" sz="3000" dirty="0" smtClean="0">
                <a:latin typeface="Candara" panose="020E0502030303020204" pitchFamily="34" charset="0"/>
              </a:rPr>
              <a:t>The court also said that it could </a:t>
            </a:r>
            <a:r>
              <a:rPr lang="en-US" sz="3000" i="1" dirty="0" smtClean="0">
                <a:latin typeface="Candara" panose="020E0502030303020204" pitchFamily="34" charset="0"/>
              </a:rPr>
              <a:t>not</a:t>
            </a:r>
            <a:r>
              <a:rPr lang="en-US" sz="3000" dirty="0" smtClean="0">
                <a:latin typeface="Candara" panose="020E0502030303020204" pitchFamily="34" charset="0"/>
              </a:rPr>
              <a:t> compel </a:t>
            </a:r>
            <a:r>
              <a:rPr lang="en-US" sz="3000" dirty="0">
                <a:latin typeface="Candara" panose="020E0502030303020204" pitchFamily="34" charset="0"/>
              </a:rPr>
              <a:t>arbitration in contravention of the jurisdictional limitations agreed to by the parties. </a:t>
            </a:r>
            <a:r>
              <a:rPr lang="en-US" sz="3000" dirty="0" smtClean="0">
                <a:latin typeface="Candara" panose="020E0502030303020204" pitchFamily="34" charset="0"/>
              </a:rPr>
              <a:t> </a:t>
            </a:r>
          </a:p>
          <a:p>
            <a:pPr>
              <a:buFont typeface="Wingdings" panose="05000000000000000000" pitchFamily="2" charset="2"/>
              <a:buChar char="Ø"/>
            </a:pPr>
            <a:r>
              <a:rPr lang="en-US" sz="3000" dirty="0" smtClean="0">
                <a:latin typeface="Candara" panose="020E0502030303020204" pitchFamily="34" charset="0"/>
              </a:rPr>
              <a:t>In </a:t>
            </a:r>
            <a:r>
              <a:rPr lang="en-US" sz="3000" dirty="0">
                <a:latin typeface="Candara" panose="020E0502030303020204" pitchFamily="34" charset="0"/>
              </a:rPr>
              <a:t>responding to the </a:t>
            </a:r>
            <a:r>
              <a:rPr lang="en-US" sz="3000" dirty="0" smtClean="0">
                <a:latin typeface="Candara" panose="020E0502030303020204" pitchFamily="34" charset="0"/>
              </a:rPr>
              <a:t>question of </a:t>
            </a:r>
            <a:r>
              <a:rPr lang="en-US" sz="3000" dirty="0" smtClean="0">
                <a:latin typeface="Candara" panose="020E0502030303020204" pitchFamily="34" charset="0"/>
              </a:rPr>
              <a:t>the “practicality” </a:t>
            </a:r>
            <a:r>
              <a:rPr lang="en-US" sz="3000" dirty="0">
                <a:latin typeface="Candara" panose="020E0502030303020204" pitchFamily="34" charset="0"/>
              </a:rPr>
              <a:t>of a consolidated arbitration, the court stated that it could not expand the written agreement even if it would achieve </a:t>
            </a:r>
            <a:r>
              <a:rPr lang="en-US" sz="3000" dirty="0" smtClean="0">
                <a:latin typeface="Candara" panose="020E0502030303020204" pitchFamily="34" charset="0"/>
              </a:rPr>
              <a:t>“greater </a:t>
            </a:r>
            <a:r>
              <a:rPr lang="en-US" sz="3000" dirty="0">
                <a:latin typeface="Candara" panose="020E0502030303020204" pitchFamily="34" charset="0"/>
              </a:rPr>
              <a:t>efficiency</a:t>
            </a:r>
            <a:r>
              <a:rPr lang="en-US" sz="3000" dirty="0" smtClean="0">
                <a:latin typeface="Candara" panose="020E0502030303020204" pitchFamily="34" charset="0"/>
              </a:rPr>
              <a:t>.”</a:t>
            </a:r>
            <a:endParaRPr lang="en-US" sz="30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17</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84052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229164"/>
            <a:ext cx="10564239" cy="4938881"/>
          </a:xfrm>
        </p:spPr>
        <p:txBody>
          <a:bodyPr>
            <a:noAutofit/>
          </a:bodyPr>
          <a:lstStyle/>
          <a:p>
            <a:pPr>
              <a:buFont typeface="Wingdings" panose="05000000000000000000" pitchFamily="2" charset="2"/>
              <a:buChar char="Ø"/>
            </a:pPr>
            <a:r>
              <a:rPr lang="en-US" sz="3200" dirty="0" smtClean="0">
                <a:latin typeface="Candara" panose="020E0502030303020204" pitchFamily="34" charset="0"/>
              </a:rPr>
              <a:t>I</a:t>
            </a:r>
            <a:r>
              <a:rPr lang="en-US" sz="3200" dirty="0" smtClean="0">
                <a:latin typeface="Candara" panose="020E0502030303020204" pitchFamily="34" charset="0"/>
              </a:rPr>
              <a:t>n </a:t>
            </a:r>
            <a:r>
              <a:rPr lang="en-US" sz="3200" dirty="0" smtClean="0">
                <a:latin typeface="Candara" panose="020E0502030303020204" pitchFamily="34" charset="0"/>
              </a:rPr>
              <a:t>2019, a Connecticut state court came to the same conclusion as many Federal courts, and ruled that on a motion to consolidate multiple reinsurance arbitrations, the consolidation decision should be left to the arbitration panel.  </a:t>
            </a:r>
          </a:p>
          <a:p>
            <a:pPr>
              <a:buFont typeface="Wingdings" panose="05000000000000000000" pitchFamily="2" charset="2"/>
              <a:buChar char="Ø"/>
            </a:pPr>
            <a:r>
              <a:rPr lang="en-US" sz="3200" dirty="0" smtClean="0">
                <a:latin typeface="Candara" panose="020E0502030303020204" pitchFamily="34" charset="0"/>
              </a:rPr>
              <a:t>In </a:t>
            </a:r>
            <a:r>
              <a:rPr lang="en-US" sz="3200" i="1" dirty="0" smtClean="0">
                <a:latin typeface="Candara" panose="020E0502030303020204" pitchFamily="34" charset="0"/>
              </a:rPr>
              <a:t>Employers </a:t>
            </a:r>
            <a:r>
              <a:rPr lang="en-US" sz="3200" i="1" dirty="0">
                <a:latin typeface="Candara" panose="020E0502030303020204" pitchFamily="34" charset="0"/>
              </a:rPr>
              <a:t>Ins. Co. of Wausau v. The Hartford</a:t>
            </a:r>
            <a:r>
              <a:rPr lang="en-US" sz="3200" dirty="0">
                <a:latin typeface="Candara" panose="020E0502030303020204" pitchFamily="34" charset="0"/>
              </a:rPr>
              <a:t>, </a:t>
            </a:r>
            <a:r>
              <a:rPr lang="en-US" sz="3200" dirty="0" smtClean="0">
                <a:latin typeface="Candara" panose="020E0502030303020204" pitchFamily="34" charset="0"/>
              </a:rPr>
              <a:t>a </a:t>
            </a:r>
            <a:r>
              <a:rPr lang="en-US" sz="3200" dirty="0">
                <a:latin typeface="Candara" panose="020E0502030303020204" pitchFamily="34" charset="0"/>
              </a:rPr>
              <a:t>Connecticut </a:t>
            </a:r>
            <a:r>
              <a:rPr lang="en-US" sz="3200" dirty="0" smtClean="0">
                <a:latin typeface="Candara" panose="020E0502030303020204" pitchFamily="34" charset="0"/>
              </a:rPr>
              <a:t>Superior Court </a:t>
            </a:r>
            <a:r>
              <a:rPr lang="en-US" sz="3200" dirty="0" smtClean="0">
                <a:latin typeface="Candara" panose="020E0502030303020204" pitchFamily="34" charset="0"/>
              </a:rPr>
              <a:t>looked </a:t>
            </a:r>
            <a:r>
              <a:rPr lang="en-US" sz="3200" dirty="0" smtClean="0">
                <a:latin typeface="Candara" panose="020E0502030303020204" pitchFamily="34" charset="0"/>
              </a:rPr>
              <a:t>into the issue </a:t>
            </a:r>
            <a:r>
              <a:rPr lang="en-US" sz="3200" dirty="0" smtClean="0">
                <a:latin typeface="Candara" panose="020E0502030303020204" pitchFamily="34" charset="0"/>
              </a:rPr>
              <a:t>of whether </a:t>
            </a:r>
            <a:r>
              <a:rPr lang="en-US" sz="3200" dirty="0">
                <a:latin typeface="Candara" panose="020E0502030303020204" pitchFamily="34" charset="0"/>
              </a:rPr>
              <a:t>the arbitration </a:t>
            </a:r>
            <a:r>
              <a:rPr lang="en-US" sz="3200" dirty="0" smtClean="0">
                <a:latin typeface="Candara" panose="020E0502030303020204" pitchFamily="34" charset="0"/>
              </a:rPr>
              <a:t>between a </a:t>
            </a:r>
            <a:r>
              <a:rPr lang="en-US" sz="3200" dirty="0" smtClean="0">
                <a:latin typeface="Candara" panose="020E0502030303020204" pitchFamily="34" charset="0"/>
              </a:rPr>
              <a:t>cedent </a:t>
            </a:r>
            <a:r>
              <a:rPr lang="en-US" sz="3200" dirty="0" smtClean="0">
                <a:latin typeface="Candara" panose="020E0502030303020204" pitchFamily="34" charset="0"/>
              </a:rPr>
              <a:t>and an reinsurer would </a:t>
            </a:r>
            <a:r>
              <a:rPr lang="en-US" sz="3200" dirty="0">
                <a:latin typeface="Candara" panose="020E0502030303020204" pitchFamily="34" charset="0"/>
              </a:rPr>
              <a:t>be before one arbitration panel as the cedent </a:t>
            </a:r>
            <a:r>
              <a:rPr lang="en-US" sz="3200" dirty="0" smtClean="0">
                <a:latin typeface="Candara" panose="020E0502030303020204" pitchFamily="34" charset="0"/>
              </a:rPr>
              <a:t>sought, </a:t>
            </a:r>
            <a:r>
              <a:rPr lang="en-US" sz="3200" dirty="0">
                <a:latin typeface="Candara" panose="020E0502030303020204" pitchFamily="34" charset="0"/>
              </a:rPr>
              <a:t>or </a:t>
            </a:r>
            <a:r>
              <a:rPr lang="en-US" sz="3200" dirty="0" smtClean="0">
                <a:latin typeface="Candara" panose="020E0502030303020204" pitchFamily="34" charset="0"/>
              </a:rPr>
              <a:t>three arbitration </a:t>
            </a:r>
            <a:r>
              <a:rPr lang="en-US" sz="3200" dirty="0">
                <a:latin typeface="Candara" panose="020E0502030303020204" pitchFamily="34" charset="0"/>
              </a:rPr>
              <a:t>panels </a:t>
            </a:r>
            <a:r>
              <a:rPr lang="en-US" sz="3200" dirty="0" smtClean="0">
                <a:latin typeface="Candara" panose="020E0502030303020204" pitchFamily="34" charset="0"/>
              </a:rPr>
              <a:t>as </a:t>
            </a:r>
            <a:r>
              <a:rPr lang="en-US" sz="3200" dirty="0">
                <a:latin typeface="Candara" panose="020E0502030303020204" pitchFamily="34" charset="0"/>
              </a:rPr>
              <a:t>the reinsurer </a:t>
            </a:r>
            <a:r>
              <a:rPr lang="en-US" sz="3200" dirty="0" smtClean="0">
                <a:latin typeface="Candara" panose="020E0502030303020204" pitchFamily="34" charset="0"/>
              </a:rPr>
              <a:t>insisted on. </a:t>
            </a:r>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18</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113410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a:latin typeface="Candara" panose="020E0502030303020204" pitchFamily="34" charset="0"/>
              </a:rPr>
              <a:t>When the parties reached an impasse on consolidation, suits were filed by the reinsurer, including this </a:t>
            </a:r>
            <a:r>
              <a:rPr lang="en-US" sz="3200" dirty="0" smtClean="0">
                <a:latin typeface="Candara" panose="020E0502030303020204" pitchFamily="34" charset="0"/>
              </a:rPr>
              <a:t>one. </a:t>
            </a:r>
          </a:p>
          <a:p>
            <a:pPr>
              <a:buFont typeface="Wingdings" panose="05000000000000000000" pitchFamily="2" charset="2"/>
              <a:buChar char="Ø"/>
            </a:pPr>
            <a:r>
              <a:rPr lang="en-US" sz="3200" dirty="0" smtClean="0">
                <a:latin typeface="Candara" panose="020E0502030303020204" pitchFamily="34" charset="0"/>
              </a:rPr>
              <a:t>In </a:t>
            </a:r>
            <a:r>
              <a:rPr lang="en-US" sz="3200" dirty="0">
                <a:latin typeface="Candara" panose="020E0502030303020204" pitchFamily="34" charset="0"/>
              </a:rPr>
              <a:t>granting the </a:t>
            </a:r>
            <a:r>
              <a:rPr lang="en-US" sz="3200" dirty="0" smtClean="0">
                <a:latin typeface="Candara" panose="020E0502030303020204" pitchFamily="34" charset="0"/>
              </a:rPr>
              <a:t>cedent’s motion for a single arbitration and denying </a:t>
            </a:r>
            <a:r>
              <a:rPr lang="en-US" sz="3200" dirty="0">
                <a:latin typeface="Candara" panose="020E0502030303020204" pitchFamily="34" charset="0"/>
              </a:rPr>
              <a:t>the reinsurer’s </a:t>
            </a:r>
            <a:r>
              <a:rPr lang="en-US" sz="3200" dirty="0" smtClean="0">
                <a:latin typeface="Candara" panose="020E0502030303020204" pitchFamily="34" charset="0"/>
              </a:rPr>
              <a:t>motion for a consolidated arbitration, </a:t>
            </a:r>
            <a:r>
              <a:rPr lang="en-US" sz="3200" dirty="0">
                <a:latin typeface="Candara" panose="020E0502030303020204" pitchFamily="34" charset="0"/>
              </a:rPr>
              <a:t>the court ruled that consolidation was for the arbitration panel to </a:t>
            </a:r>
            <a:r>
              <a:rPr lang="en-US" sz="3200" dirty="0" smtClean="0">
                <a:latin typeface="Candara" panose="020E0502030303020204" pitchFamily="34" charset="0"/>
              </a:rPr>
              <a:t>decide.</a:t>
            </a:r>
          </a:p>
          <a:p>
            <a:pPr>
              <a:buFont typeface="Wingdings" panose="05000000000000000000" pitchFamily="2" charset="2"/>
              <a:buChar char="Ø"/>
            </a:pPr>
            <a:r>
              <a:rPr lang="en-US" sz="3200" dirty="0">
                <a:latin typeface="Candara" panose="020E0502030303020204" pitchFamily="34" charset="0"/>
              </a:rPr>
              <a:t>T</a:t>
            </a:r>
            <a:r>
              <a:rPr lang="en-US" sz="3200" dirty="0" smtClean="0">
                <a:latin typeface="Candara" panose="020E0502030303020204" pitchFamily="34" charset="0"/>
              </a:rPr>
              <a:t>he court said:  “Thus</a:t>
            </a:r>
            <a:r>
              <a:rPr lang="en-US" sz="3200" dirty="0">
                <a:latin typeface="Candara" panose="020E0502030303020204" pitchFamily="34" charset="0"/>
              </a:rPr>
              <a:t>, the court need not and cannot proceed with any further analysis. </a:t>
            </a:r>
            <a:r>
              <a:rPr lang="en-US" sz="3200" dirty="0" smtClean="0">
                <a:latin typeface="Candara" panose="020E0502030303020204" pitchFamily="34" charset="0"/>
              </a:rPr>
              <a:t> The </a:t>
            </a:r>
            <a:r>
              <a:rPr lang="en-US" sz="3200" dirty="0">
                <a:latin typeface="Candara" panose="020E0502030303020204" pitchFamily="34" charset="0"/>
              </a:rPr>
              <a:t>procedural question of consolidation is for the arbitrators, not for the court, to decide.” </a:t>
            </a:r>
            <a:endParaRPr lang="en-US" sz="3200" dirty="0" smtClean="0">
              <a:latin typeface="Candara" panose="020E0502030303020204" pitchFamily="34" charset="0"/>
            </a:endParaRPr>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19</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188757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E3B4E-00B7-4063-A494-447171CFCEA6}"/>
              </a:ext>
            </a:extLst>
          </p:cNvPr>
          <p:cNvSpPr>
            <a:spLocks noGrp="1"/>
          </p:cNvSpPr>
          <p:nvPr>
            <p:ph type="ctrTitle"/>
          </p:nvPr>
        </p:nvSpPr>
        <p:spPr/>
        <p:txBody>
          <a:bodyPr/>
          <a:lstStyle/>
          <a:p>
            <a:r>
              <a:rPr lang="en-US" b="1" dirty="0" smtClean="0">
                <a:solidFill>
                  <a:srgbClr val="C00000"/>
                </a:solidFill>
                <a:latin typeface="Candara" panose="020E0502030303020204" pitchFamily="34" charset="0"/>
              </a:rPr>
              <a:t>Consolidation </a:t>
            </a:r>
            <a:r>
              <a:rPr lang="en-US" b="1" dirty="0">
                <a:solidFill>
                  <a:srgbClr val="C00000"/>
                </a:solidFill>
                <a:latin typeface="Candara" panose="020E0502030303020204" pitchFamily="34" charset="0"/>
              </a:rPr>
              <a:t>o</a:t>
            </a:r>
            <a:r>
              <a:rPr lang="en-US" b="1" dirty="0" smtClean="0">
                <a:solidFill>
                  <a:srgbClr val="C00000"/>
                </a:solidFill>
                <a:latin typeface="Candara" panose="020E0502030303020204" pitchFamily="34" charset="0"/>
              </a:rPr>
              <a:t>f Arbitrations: Guidelines and Rules</a:t>
            </a:r>
            <a:br>
              <a:rPr lang="en-US" b="1" dirty="0" smtClean="0">
                <a:solidFill>
                  <a:srgbClr val="C00000"/>
                </a:solidFill>
                <a:latin typeface="Candara" panose="020E0502030303020204" pitchFamily="34" charset="0"/>
              </a:rPr>
            </a:br>
            <a:r>
              <a:rPr lang="en-US" dirty="0" smtClean="0">
                <a:latin typeface="Candara" panose="020E0502030303020204" pitchFamily="34" charset="0"/>
              </a:rPr>
              <a:t>   </a:t>
            </a:r>
            <a:endParaRPr lang="en-US" dirty="0">
              <a:latin typeface="Candara" panose="020E0502030303020204" pitchFamily="34" charset="0"/>
            </a:endParaRPr>
          </a:p>
        </p:txBody>
      </p:sp>
      <p:sp>
        <p:nvSpPr>
          <p:cNvPr id="3" name="Subtitle 2">
            <a:extLst>
              <a:ext uri="{FF2B5EF4-FFF2-40B4-BE49-F238E27FC236}">
                <a16:creationId xmlns="" xmlns:a16="http://schemas.microsoft.com/office/drawing/2014/main" id="{038E1256-3184-4DCD-A810-81A45FB4654A}"/>
              </a:ext>
            </a:extLst>
          </p:cNvPr>
          <p:cNvSpPr>
            <a:spLocks noGrp="1"/>
          </p:cNvSpPr>
          <p:nvPr>
            <p:ph type="subTitle" idx="1"/>
          </p:nvPr>
        </p:nvSpPr>
        <p:spPr/>
        <p:txBody>
          <a:bodyPr>
            <a:normAutofit/>
          </a:bodyPr>
          <a:lstStyle/>
          <a:p>
            <a:r>
              <a:rPr lang="en-US" sz="4600" dirty="0" smtClean="0">
                <a:latin typeface="Candara" panose="020E0502030303020204" pitchFamily="34" charset="0"/>
              </a:rPr>
              <a:t>Robert A. Whitney</a:t>
            </a:r>
          </a:p>
          <a:p>
            <a:r>
              <a:rPr lang="en-US" sz="4600" dirty="0" smtClean="0">
                <a:latin typeface="Candara" panose="020E0502030303020204" pitchFamily="34" charset="0"/>
              </a:rPr>
              <a:t>Sylvia Kaminsky</a:t>
            </a:r>
          </a:p>
          <a:p>
            <a:r>
              <a:rPr lang="en-US" sz="4600" dirty="0" smtClean="0">
                <a:latin typeface="Candara" panose="020E0502030303020204" pitchFamily="34" charset="0"/>
              </a:rPr>
              <a:t>David Thirkill </a:t>
            </a:r>
            <a:endParaRPr lang="en-US" sz="4600" dirty="0">
              <a:latin typeface="Candara" panose="020E0502030303020204" pitchFamily="34" charset="0"/>
            </a:endParaRPr>
          </a:p>
        </p:txBody>
      </p:sp>
    </p:spTree>
    <p:extLst>
      <p:ext uri="{BB962C8B-B14F-4D97-AF65-F5344CB8AC3E}">
        <p14:creationId xmlns:p14="http://schemas.microsoft.com/office/powerpoint/2010/main" val="274638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607524"/>
            <a:ext cx="10564239" cy="4562272"/>
          </a:xfrm>
        </p:spPr>
        <p:txBody>
          <a:bodyPr>
            <a:normAutofit/>
          </a:bodyPr>
          <a:lstStyle/>
          <a:p>
            <a:pPr>
              <a:buFont typeface="Wingdings" panose="05000000000000000000" pitchFamily="2" charset="2"/>
              <a:buChar char="Ø"/>
            </a:pPr>
            <a:r>
              <a:rPr lang="en-US" sz="3200" dirty="0" smtClean="0">
                <a:latin typeface="Candara" panose="020E0502030303020204" pitchFamily="34" charset="0"/>
              </a:rPr>
              <a:t>In 2019, in the case </a:t>
            </a:r>
            <a:r>
              <a:rPr lang="en-US" sz="3200" i="1" dirty="0" smtClean="0">
                <a:latin typeface="Candara" panose="020E0502030303020204" pitchFamily="34" charset="0"/>
              </a:rPr>
              <a:t>Pennsylvania National Mutual Casualty Ins. Co. v. New England Reinsurance Co.</a:t>
            </a:r>
            <a:r>
              <a:rPr lang="en-US" sz="3200" dirty="0" smtClean="0">
                <a:latin typeface="Candara" panose="020E0502030303020204" pitchFamily="34" charset="0"/>
              </a:rPr>
              <a:t>, the Third Circuit Court of Appeals Dec</a:t>
            </a:r>
            <a:r>
              <a:rPr lang="en-US" sz="3200" dirty="0">
                <a:latin typeface="Candara" panose="020E0502030303020204" pitchFamily="34" charset="0"/>
              </a:rPr>
              <a:t>. 6, 2019</a:t>
            </a:r>
            <a:r>
              <a:rPr lang="en-US" sz="3200" dirty="0" smtClean="0">
                <a:latin typeface="Candara" panose="020E0502030303020204" pitchFamily="34" charset="0"/>
              </a:rPr>
              <a:t>), had before it cross-petitions </a:t>
            </a:r>
            <a:r>
              <a:rPr lang="en-US" sz="3200" dirty="0">
                <a:latin typeface="Candara" panose="020E0502030303020204" pitchFamily="34" charset="0"/>
              </a:rPr>
              <a:t>to compel </a:t>
            </a:r>
            <a:r>
              <a:rPr lang="en-US" sz="3200" dirty="0" smtClean="0">
                <a:latin typeface="Candara" panose="020E0502030303020204" pitchFamily="34" charset="0"/>
              </a:rPr>
              <a:t>arbitration.</a:t>
            </a:r>
            <a:r>
              <a:rPr lang="en-US" sz="3200" dirty="0">
                <a:latin typeface="Candara" panose="020E0502030303020204" pitchFamily="34" charset="0"/>
              </a:rPr>
              <a:t>  </a:t>
            </a:r>
            <a:endParaRPr lang="en-US" sz="3200" dirty="0" smtClean="0">
              <a:latin typeface="Candara" panose="020E0502030303020204" pitchFamily="34" charset="0"/>
            </a:endParaRPr>
          </a:p>
          <a:p>
            <a:pPr>
              <a:buFont typeface="Wingdings" panose="05000000000000000000" pitchFamily="2" charset="2"/>
              <a:buChar char="Ø"/>
            </a:pPr>
            <a:r>
              <a:rPr lang="en-US" sz="3200" dirty="0" smtClean="0">
                <a:latin typeface="Candara" panose="020E0502030303020204" pitchFamily="34" charset="0"/>
              </a:rPr>
              <a:t>The </a:t>
            </a:r>
            <a:r>
              <a:rPr lang="en-US" sz="3200" dirty="0">
                <a:latin typeface="Candara" panose="020E0502030303020204" pitchFamily="34" charset="0"/>
              </a:rPr>
              <a:t>cedent wanted the consolidation issue heard by a </a:t>
            </a:r>
            <a:r>
              <a:rPr lang="en-US" sz="3200" i="1" dirty="0">
                <a:latin typeface="Candara" panose="020E0502030303020204" pitchFamily="34" charset="0"/>
              </a:rPr>
              <a:t>new </a:t>
            </a:r>
            <a:r>
              <a:rPr lang="en-US" sz="3200" dirty="0">
                <a:latin typeface="Candara" panose="020E0502030303020204" pitchFamily="34" charset="0"/>
              </a:rPr>
              <a:t>panel of arbitrators and the reinsurer wanted a previous arbitration panel that heard a previous dispute between the cedent and two other reinsurers to hear the consolidation issue.  </a:t>
            </a:r>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6" name="Slide Number Placeholder 5"/>
          <p:cNvSpPr>
            <a:spLocks noGrp="1"/>
          </p:cNvSpPr>
          <p:nvPr>
            <p:ph type="sldNum" sz="quarter" idx="12"/>
          </p:nvPr>
        </p:nvSpPr>
        <p:spPr/>
        <p:txBody>
          <a:bodyPr/>
          <a:lstStyle/>
          <a:p>
            <a:r>
              <a:rPr lang="en-US" dirty="0" smtClean="0"/>
              <a:t>		</a:t>
            </a:r>
            <a:fld id="{0D2C9A66-E7FB-445C-B649-8AB5E70D44BD}" type="slidenum">
              <a:rPr lang="en-US" smtClean="0"/>
              <a:t>20</a:t>
            </a:fld>
            <a:endParaRPr lang="en-US" dirty="0"/>
          </a:p>
        </p:txBody>
      </p:sp>
    </p:spTree>
    <p:extLst>
      <p:ext uri="{BB962C8B-B14F-4D97-AF65-F5344CB8AC3E}">
        <p14:creationId xmlns:p14="http://schemas.microsoft.com/office/powerpoint/2010/main" val="180706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2069222"/>
            <a:ext cx="10564239" cy="3258766"/>
          </a:xfrm>
        </p:spPr>
        <p:txBody>
          <a:bodyPr>
            <a:normAutofit fontScale="92500" lnSpcReduction="10000"/>
          </a:bodyPr>
          <a:lstStyle/>
          <a:p>
            <a:pPr>
              <a:buFont typeface="Wingdings" panose="05000000000000000000" pitchFamily="2" charset="2"/>
              <a:buChar char="Ø"/>
            </a:pPr>
            <a:r>
              <a:rPr lang="en-US" sz="3200" dirty="0">
                <a:latin typeface="Candara" panose="020E0502030303020204" pitchFamily="34" charset="0"/>
              </a:rPr>
              <a:t>The fundamental question was whether the new dispute was the </a:t>
            </a:r>
            <a:r>
              <a:rPr lang="en-US" sz="3200" i="1" dirty="0">
                <a:latin typeface="Candara" panose="020E0502030303020204" pitchFamily="34" charset="0"/>
              </a:rPr>
              <a:t>same</a:t>
            </a:r>
            <a:r>
              <a:rPr lang="en-US" sz="3200" dirty="0">
                <a:latin typeface="Candara" panose="020E0502030303020204" pitchFamily="34" charset="0"/>
              </a:rPr>
              <a:t> as the previously arbitrated dispute.  As the </a:t>
            </a:r>
            <a:r>
              <a:rPr lang="en-US" sz="3200" dirty="0" smtClean="0">
                <a:latin typeface="Candara" panose="020E0502030303020204" pitchFamily="34" charset="0"/>
              </a:rPr>
              <a:t>Court </a:t>
            </a:r>
            <a:r>
              <a:rPr lang="en-US" sz="3200" dirty="0">
                <a:latin typeface="Candara" panose="020E0502030303020204" pitchFamily="34" charset="0"/>
              </a:rPr>
              <a:t>noted, if the two disputes were the same, then under the reinsurance agreement the disputes would be consolidated and heard by the same panel of arbitrators that decided the first arbitration.  </a:t>
            </a:r>
            <a:endParaRPr lang="en-US" sz="3200" dirty="0" smtClean="0">
              <a:latin typeface="Candara" panose="020E0502030303020204" pitchFamily="34" charset="0"/>
            </a:endParaRPr>
          </a:p>
          <a:p>
            <a:pPr>
              <a:buFont typeface="Wingdings" panose="05000000000000000000" pitchFamily="2" charset="2"/>
              <a:buChar char="Ø"/>
            </a:pPr>
            <a:r>
              <a:rPr lang="en-US" sz="3200" dirty="0" smtClean="0">
                <a:latin typeface="Candara" panose="020E0502030303020204" pitchFamily="34" charset="0"/>
              </a:rPr>
              <a:t>The </a:t>
            </a:r>
            <a:r>
              <a:rPr lang="en-US" sz="3200" dirty="0">
                <a:latin typeface="Candara" panose="020E0502030303020204" pitchFamily="34" charset="0"/>
              </a:rPr>
              <a:t>district court </a:t>
            </a:r>
            <a:r>
              <a:rPr lang="en-US" sz="3200" dirty="0" smtClean="0">
                <a:latin typeface="Candara" panose="020E0502030303020204" pitchFamily="34" charset="0"/>
              </a:rPr>
              <a:t>below sent </a:t>
            </a:r>
            <a:r>
              <a:rPr lang="en-US" sz="3200" dirty="0">
                <a:latin typeface="Candara" panose="020E0502030303020204" pitchFamily="34" charset="0"/>
              </a:rPr>
              <a:t>the consolidation question to a new panel of arbitrators and the reinsurer appealed.</a:t>
            </a:r>
          </a:p>
          <a:p>
            <a:pPr marL="0" indent="0">
              <a:buNone/>
            </a:pPr>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21</a:t>
            </a:fld>
            <a:endParaRPr lang="en-US" dirty="0"/>
          </a:p>
        </p:txBody>
      </p:sp>
    </p:spTree>
    <p:extLst>
      <p:ext uri="{BB962C8B-B14F-4D97-AF65-F5344CB8AC3E}">
        <p14:creationId xmlns:p14="http://schemas.microsoft.com/office/powerpoint/2010/main" val="70764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417469"/>
            <a:ext cx="10564239" cy="4562272"/>
          </a:xfrm>
        </p:spPr>
        <p:txBody>
          <a:bodyPr>
            <a:normAutofit lnSpcReduction="10000"/>
          </a:bodyPr>
          <a:lstStyle/>
          <a:p>
            <a:pPr>
              <a:buFont typeface="Wingdings" panose="05000000000000000000" pitchFamily="2" charset="2"/>
              <a:buChar char="Ø"/>
            </a:pPr>
            <a:r>
              <a:rPr lang="en-US" dirty="0">
                <a:latin typeface="Candara" panose="020E0502030303020204" pitchFamily="34" charset="0"/>
              </a:rPr>
              <a:t>The </a:t>
            </a:r>
            <a:r>
              <a:rPr lang="en-US" dirty="0" smtClean="0">
                <a:latin typeface="Candara" panose="020E0502030303020204" pitchFamily="34" charset="0"/>
              </a:rPr>
              <a:t>Third Circuit affirmed </a:t>
            </a:r>
            <a:r>
              <a:rPr lang="en-US" dirty="0">
                <a:latin typeface="Candara" panose="020E0502030303020204" pitchFamily="34" charset="0"/>
              </a:rPr>
              <a:t>the </a:t>
            </a:r>
            <a:r>
              <a:rPr lang="en-US" dirty="0" smtClean="0">
                <a:latin typeface="Candara" panose="020E0502030303020204" pitchFamily="34" charset="0"/>
              </a:rPr>
              <a:t>District </a:t>
            </a:r>
            <a:r>
              <a:rPr lang="en-US" dirty="0">
                <a:latin typeface="Candara" panose="020E0502030303020204" pitchFamily="34" charset="0"/>
              </a:rPr>
              <a:t>C</a:t>
            </a:r>
            <a:r>
              <a:rPr lang="en-US" dirty="0" smtClean="0">
                <a:latin typeface="Candara" panose="020E0502030303020204" pitchFamily="34" charset="0"/>
              </a:rPr>
              <a:t>ourt’s </a:t>
            </a:r>
            <a:r>
              <a:rPr lang="en-US" dirty="0">
                <a:latin typeface="Candara" panose="020E0502030303020204" pitchFamily="34" charset="0"/>
              </a:rPr>
              <a:t>order.  The </a:t>
            </a:r>
            <a:r>
              <a:rPr lang="en-US" dirty="0" smtClean="0">
                <a:latin typeface="Candara" panose="020E0502030303020204" pitchFamily="34" charset="0"/>
              </a:rPr>
              <a:t>court </a:t>
            </a:r>
            <a:r>
              <a:rPr lang="en-US" dirty="0">
                <a:latin typeface="Candara" panose="020E0502030303020204" pitchFamily="34" charset="0"/>
              </a:rPr>
              <a:t>noted that although the parties agreed that the consolidation question should be decided by an arbitration panel, they had disagreed as to which panel should decide. </a:t>
            </a:r>
            <a:r>
              <a:rPr lang="en-US" dirty="0" smtClean="0">
                <a:latin typeface="Candara" panose="020E0502030303020204" pitchFamily="34" charset="0"/>
              </a:rPr>
              <a:t> </a:t>
            </a:r>
            <a:endParaRPr lang="en-US" dirty="0" smtClean="0">
              <a:latin typeface="Candara" panose="020E0502030303020204" pitchFamily="34" charset="0"/>
            </a:endParaRPr>
          </a:p>
          <a:p>
            <a:pPr>
              <a:buFont typeface="Wingdings" panose="05000000000000000000" pitchFamily="2" charset="2"/>
              <a:buChar char="Ø"/>
            </a:pPr>
            <a:r>
              <a:rPr lang="en-US" dirty="0" smtClean="0">
                <a:latin typeface="Candara" panose="020E0502030303020204" pitchFamily="34" charset="0"/>
              </a:rPr>
              <a:t>The </a:t>
            </a:r>
            <a:r>
              <a:rPr lang="en-US" dirty="0">
                <a:latin typeface="Candara" panose="020E0502030303020204" pitchFamily="34" charset="0"/>
              </a:rPr>
              <a:t>c</a:t>
            </a:r>
            <a:r>
              <a:rPr lang="en-US" dirty="0" smtClean="0">
                <a:latin typeface="Candara" panose="020E0502030303020204" pitchFamily="34" charset="0"/>
              </a:rPr>
              <a:t>ourt </a:t>
            </a:r>
            <a:r>
              <a:rPr lang="en-US" dirty="0">
                <a:latin typeface="Candara" panose="020E0502030303020204" pitchFamily="34" charset="0"/>
              </a:rPr>
              <a:t>held that the reinsurance agreement provided for a </a:t>
            </a:r>
            <a:r>
              <a:rPr lang="en-US" dirty="0" smtClean="0">
                <a:latin typeface="Candara" panose="020E0502030303020204" pitchFamily="34" charset="0"/>
              </a:rPr>
              <a:t>“specific </a:t>
            </a:r>
            <a:r>
              <a:rPr lang="en-US" dirty="0">
                <a:latin typeface="Candara" panose="020E0502030303020204" pitchFamily="34" charset="0"/>
              </a:rPr>
              <a:t>method of choosing </a:t>
            </a:r>
            <a:r>
              <a:rPr lang="en-US" dirty="0" smtClean="0">
                <a:latin typeface="Candara" panose="020E0502030303020204" pitchFamily="34" charset="0"/>
              </a:rPr>
              <a:t>arbitrator” in this case. </a:t>
            </a:r>
            <a:r>
              <a:rPr lang="en-US" dirty="0">
                <a:latin typeface="Candara" panose="020E0502030303020204" pitchFamily="34" charset="0"/>
              </a:rPr>
              <a:t>  </a:t>
            </a:r>
            <a:endParaRPr lang="en-US" dirty="0" smtClean="0">
              <a:latin typeface="Candara" panose="020E0502030303020204" pitchFamily="34" charset="0"/>
            </a:endParaRPr>
          </a:p>
          <a:p>
            <a:pPr>
              <a:buFont typeface="Wingdings" panose="05000000000000000000" pitchFamily="2" charset="2"/>
              <a:buChar char="Ø"/>
            </a:pPr>
            <a:r>
              <a:rPr lang="en-US" dirty="0" smtClean="0">
                <a:latin typeface="Candara" panose="020E0502030303020204" pitchFamily="34" charset="0"/>
              </a:rPr>
              <a:t>Even </a:t>
            </a:r>
            <a:r>
              <a:rPr lang="en-US" dirty="0">
                <a:latin typeface="Candara" panose="020E0502030303020204" pitchFamily="34" charset="0"/>
              </a:rPr>
              <a:t>though the treaty provided that “if more than one reinsurer is involved in the same dispute, all such reinsurers shall constitute and act as one party,” the </a:t>
            </a:r>
            <a:r>
              <a:rPr lang="en-US" dirty="0">
                <a:latin typeface="Candara" panose="020E0502030303020204" pitchFamily="34" charset="0"/>
              </a:rPr>
              <a:t>c</a:t>
            </a:r>
            <a:r>
              <a:rPr lang="en-US" dirty="0" smtClean="0">
                <a:latin typeface="Candara" panose="020E0502030303020204" pitchFamily="34" charset="0"/>
              </a:rPr>
              <a:t>ourt </a:t>
            </a:r>
            <a:r>
              <a:rPr lang="en-US" dirty="0">
                <a:latin typeface="Candara" panose="020E0502030303020204" pitchFamily="34" charset="0"/>
              </a:rPr>
              <a:t>stated that sending the consolidation question to the arbitration panel that decided the </a:t>
            </a:r>
            <a:r>
              <a:rPr lang="en-US" i="1" dirty="0">
                <a:latin typeface="Candara" panose="020E0502030303020204" pitchFamily="34" charset="0"/>
              </a:rPr>
              <a:t>first</a:t>
            </a:r>
            <a:r>
              <a:rPr lang="en-US" dirty="0">
                <a:latin typeface="Candara" panose="020E0502030303020204" pitchFamily="34" charset="0"/>
              </a:rPr>
              <a:t> arbitration would invite the court to prejudge the consolidation question and ignore the express language of the reinsurance agreement.  </a:t>
            </a:r>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22</a:t>
            </a:fld>
            <a:endParaRPr lang="en-US" dirty="0"/>
          </a:p>
        </p:txBody>
      </p:sp>
    </p:spTree>
    <p:extLst>
      <p:ext uri="{BB962C8B-B14F-4D97-AF65-F5344CB8AC3E}">
        <p14:creationId xmlns:p14="http://schemas.microsoft.com/office/powerpoint/2010/main" val="315342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250004"/>
            <a:ext cx="10564239" cy="4897201"/>
          </a:xfrm>
        </p:spPr>
        <p:txBody>
          <a:bodyPr>
            <a:normAutofit lnSpcReduction="10000"/>
          </a:bodyPr>
          <a:lstStyle/>
          <a:p>
            <a:pPr>
              <a:buFont typeface="Wingdings" panose="05000000000000000000" pitchFamily="2" charset="2"/>
              <a:buChar char="Ø"/>
            </a:pPr>
            <a:r>
              <a:rPr lang="en-US" dirty="0">
                <a:latin typeface="Candara" panose="020E0502030303020204" pitchFamily="34" charset="0"/>
              </a:rPr>
              <a:t>The </a:t>
            </a:r>
            <a:r>
              <a:rPr lang="en-US" dirty="0" smtClean="0">
                <a:latin typeface="Candara" panose="020E0502030303020204" pitchFamily="34" charset="0"/>
              </a:rPr>
              <a:t>Third Circuit held </a:t>
            </a:r>
            <a:r>
              <a:rPr lang="en-US" dirty="0">
                <a:latin typeface="Candara" panose="020E0502030303020204" pitchFamily="34" charset="0"/>
              </a:rPr>
              <a:t>that it could only compel arbitration of the consolidation issue before a </a:t>
            </a:r>
            <a:r>
              <a:rPr lang="en-US" i="1" dirty="0">
                <a:latin typeface="Candara" panose="020E0502030303020204" pitchFamily="34" charset="0"/>
              </a:rPr>
              <a:t>new</a:t>
            </a:r>
            <a:r>
              <a:rPr lang="en-US" dirty="0">
                <a:latin typeface="Candara" panose="020E0502030303020204" pitchFamily="34" charset="0"/>
              </a:rPr>
              <a:t> panel chosen according to the express terms of the agreement.  Thus, the two disputes </a:t>
            </a:r>
            <a:r>
              <a:rPr lang="en-US" dirty="0" smtClean="0">
                <a:latin typeface="Candara" panose="020E0502030303020204" pitchFamily="34" charset="0"/>
              </a:rPr>
              <a:t>would </a:t>
            </a:r>
            <a:r>
              <a:rPr lang="en-US" dirty="0">
                <a:latin typeface="Candara" panose="020E0502030303020204" pitchFamily="34" charset="0"/>
              </a:rPr>
              <a:t>be consolidated, according to the </a:t>
            </a:r>
            <a:r>
              <a:rPr lang="en-US" dirty="0">
                <a:latin typeface="Candara" panose="020E0502030303020204" pitchFamily="34" charset="0"/>
              </a:rPr>
              <a:t>c</a:t>
            </a:r>
            <a:r>
              <a:rPr lang="en-US" dirty="0" smtClean="0">
                <a:latin typeface="Candara" panose="020E0502030303020204" pitchFamily="34" charset="0"/>
              </a:rPr>
              <a:t>ourt</a:t>
            </a:r>
            <a:r>
              <a:rPr lang="en-US" dirty="0">
                <a:latin typeface="Candara" panose="020E0502030303020204" pitchFamily="34" charset="0"/>
              </a:rPr>
              <a:t>, “if and only if” a </a:t>
            </a:r>
            <a:r>
              <a:rPr lang="en-US" i="1" dirty="0">
                <a:latin typeface="Candara" panose="020E0502030303020204" pitchFamily="34" charset="0"/>
              </a:rPr>
              <a:t>new</a:t>
            </a:r>
            <a:r>
              <a:rPr lang="en-US" dirty="0">
                <a:latin typeface="Candara" panose="020E0502030303020204" pitchFamily="34" charset="0"/>
              </a:rPr>
              <a:t> panel determines that the current dispute is the </a:t>
            </a:r>
            <a:r>
              <a:rPr lang="en-US" i="1" dirty="0">
                <a:latin typeface="Candara" panose="020E0502030303020204" pitchFamily="34" charset="0"/>
              </a:rPr>
              <a:t>same</a:t>
            </a:r>
            <a:r>
              <a:rPr lang="en-US" dirty="0">
                <a:latin typeface="Candara" panose="020E0502030303020204" pitchFamily="34" charset="0"/>
              </a:rPr>
              <a:t> as the prior dispute and that the new panel finds that the prior panel is still available to handle the new dispute</a:t>
            </a:r>
            <a:r>
              <a:rPr lang="en-US" dirty="0" smtClean="0">
                <a:latin typeface="Candara" panose="020E0502030303020204" pitchFamily="34" charset="0"/>
              </a:rPr>
              <a:t>.</a:t>
            </a:r>
          </a:p>
          <a:p>
            <a:pPr>
              <a:buFont typeface="Wingdings" panose="05000000000000000000" pitchFamily="2" charset="2"/>
              <a:buChar char="Ø"/>
            </a:pPr>
            <a:r>
              <a:rPr lang="en-US" dirty="0">
                <a:latin typeface="Candara" panose="020E0502030303020204" pitchFamily="34" charset="0"/>
              </a:rPr>
              <a:t>The Third Circuit </a:t>
            </a:r>
            <a:r>
              <a:rPr lang="en-US" dirty="0" smtClean="0">
                <a:latin typeface="Candara" panose="020E0502030303020204" pitchFamily="34" charset="0"/>
              </a:rPr>
              <a:t>also </a:t>
            </a:r>
            <a:r>
              <a:rPr lang="en-US" dirty="0">
                <a:latin typeface="Candara" panose="020E0502030303020204" pitchFamily="34" charset="0"/>
              </a:rPr>
              <a:t>noted in a footnote that, in this case, the first panel had </a:t>
            </a:r>
            <a:r>
              <a:rPr lang="en-US" i="1" dirty="0">
                <a:latin typeface="Candara" panose="020E0502030303020204" pitchFamily="34" charset="0"/>
              </a:rPr>
              <a:t>already</a:t>
            </a:r>
            <a:r>
              <a:rPr lang="en-US" dirty="0">
                <a:latin typeface="Candara" panose="020E0502030303020204" pitchFamily="34" charset="0"/>
              </a:rPr>
              <a:t> issued a final award in a non-consolidated arbitration before the cedent sought to arbitrate with this reinsurer.  Here, said the </a:t>
            </a:r>
            <a:r>
              <a:rPr lang="en-US" dirty="0" smtClean="0">
                <a:latin typeface="Candara" panose="020E0502030303020204" pitchFamily="34" charset="0"/>
              </a:rPr>
              <a:t>Court</a:t>
            </a:r>
            <a:r>
              <a:rPr lang="en-US" dirty="0">
                <a:latin typeface="Candara" panose="020E0502030303020204" pitchFamily="34" charset="0"/>
              </a:rPr>
              <a:t>, the consolidation issue was </a:t>
            </a:r>
            <a:r>
              <a:rPr lang="en-US" i="1" dirty="0" smtClean="0">
                <a:latin typeface="Candara" panose="020E0502030303020204" pitchFamily="34" charset="0"/>
              </a:rPr>
              <a:t>not</a:t>
            </a:r>
            <a:r>
              <a:rPr lang="en-US" dirty="0" smtClean="0">
                <a:latin typeface="Candara" panose="020E0502030303020204" pitchFamily="34" charset="0"/>
              </a:rPr>
              <a:t> </a:t>
            </a:r>
            <a:r>
              <a:rPr lang="en-US" dirty="0">
                <a:latin typeface="Candara" panose="020E0502030303020204" pitchFamily="34" charset="0"/>
              </a:rPr>
              <a:t>before the first panel and, therefore, a new panel was necessary to resolve the consolidation issue</a:t>
            </a:r>
            <a:r>
              <a:rPr lang="en-US" dirty="0" smtClean="0">
                <a:latin typeface="Candara" panose="020E0502030303020204" pitchFamily="34" charset="0"/>
              </a:rPr>
              <a:t>.</a:t>
            </a:r>
          </a:p>
          <a:p>
            <a:pPr>
              <a:buFont typeface="Wingdings" panose="05000000000000000000" pitchFamily="2" charset="2"/>
              <a:buChar char="Ø"/>
            </a:pPr>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23</a:t>
            </a:fld>
            <a:endParaRPr lang="en-US" dirty="0"/>
          </a:p>
        </p:txBody>
      </p:sp>
    </p:spTree>
    <p:extLst>
      <p:ext uri="{BB962C8B-B14F-4D97-AF65-F5344CB8AC3E}">
        <p14:creationId xmlns:p14="http://schemas.microsoft.com/office/powerpoint/2010/main" val="1414491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417469"/>
            <a:ext cx="10564239" cy="4562272"/>
          </a:xfrm>
        </p:spPr>
        <p:txBody>
          <a:bodyPr>
            <a:normAutofit fontScale="92500" lnSpcReduction="10000"/>
          </a:bodyPr>
          <a:lstStyle/>
          <a:p>
            <a:pPr marL="0" indent="0" algn="ctr">
              <a:lnSpc>
                <a:spcPct val="120000"/>
              </a:lnSpc>
              <a:buNone/>
            </a:pPr>
            <a:r>
              <a:rPr lang="en-US" sz="3700" b="1" dirty="0">
                <a:latin typeface="Candara" panose="020E0502030303020204" pitchFamily="34" charset="0"/>
              </a:rPr>
              <a:t>Consolidation Issues for the Arbitration </a:t>
            </a:r>
            <a:r>
              <a:rPr lang="en-US" sz="3700" b="1" dirty="0" smtClean="0">
                <a:latin typeface="Candara" panose="020E0502030303020204" pitchFamily="34" charset="0"/>
              </a:rPr>
              <a:t>Panel</a:t>
            </a:r>
            <a:endParaRPr lang="en-US" sz="3700" dirty="0">
              <a:latin typeface="Candara" panose="020E0502030303020204" pitchFamily="34" charset="0"/>
            </a:endParaRPr>
          </a:p>
          <a:p>
            <a:pPr marL="0" indent="0">
              <a:lnSpc>
                <a:spcPct val="120000"/>
              </a:lnSpc>
              <a:buNone/>
            </a:pPr>
            <a:r>
              <a:rPr lang="en-US" sz="3200" dirty="0" smtClean="0">
                <a:latin typeface="Candara" panose="020E0502030303020204" pitchFamily="34" charset="0"/>
              </a:rPr>
              <a:t>What </a:t>
            </a:r>
            <a:r>
              <a:rPr lang="en-US" sz="3200" dirty="0" smtClean="0">
                <a:latin typeface="Candara" panose="020E0502030303020204" pitchFamily="34" charset="0"/>
              </a:rPr>
              <a:t>are some of the issues to </a:t>
            </a:r>
            <a:r>
              <a:rPr lang="en-US" sz="3200" dirty="0" smtClean="0">
                <a:latin typeface="Candara" panose="020E0502030303020204" pitchFamily="34" charset="0"/>
              </a:rPr>
              <a:t>examine?</a:t>
            </a:r>
            <a:endParaRPr lang="en-US" sz="3200" dirty="0" smtClean="0">
              <a:latin typeface="Candara" panose="020E0502030303020204" pitchFamily="34" charset="0"/>
            </a:endParaRPr>
          </a:p>
          <a:p>
            <a:pPr marL="457200" indent="-457200">
              <a:lnSpc>
                <a:spcPct val="120000"/>
              </a:lnSpc>
              <a:buFont typeface="Wingdings" panose="05000000000000000000" pitchFamily="2" charset="2"/>
              <a:buChar char="Ø"/>
            </a:pPr>
            <a:r>
              <a:rPr lang="en-US" sz="3200" dirty="0" smtClean="0">
                <a:latin typeface="Candara" panose="020E0502030303020204" pitchFamily="34" charset="0"/>
              </a:rPr>
              <a:t>Who are the parties?  </a:t>
            </a:r>
            <a:endParaRPr lang="en-US" sz="3200" dirty="0" smtClean="0">
              <a:latin typeface="Candara" panose="020E0502030303020204" pitchFamily="34" charset="0"/>
            </a:endParaRPr>
          </a:p>
          <a:p>
            <a:pPr marL="457200" indent="-457200">
              <a:lnSpc>
                <a:spcPct val="120000"/>
              </a:lnSpc>
              <a:buFont typeface="Wingdings" panose="05000000000000000000" pitchFamily="2" charset="2"/>
              <a:buChar char="Ø"/>
            </a:pPr>
            <a:r>
              <a:rPr lang="en-US" sz="3200" dirty="0" smtClean="0">
                <a:latin typeface="Candara" panose="020E0502030303020204" pitchFamily="34" charset="0"/>
              </a:rPr>
              <a:t>Are they the same or different claims?</a:t>
            </a:r>
            <a:r>
              <a:rPr lang="en-US" sz="3200" dirty="0" smtClean="0">
                <a:latin typeface="Candara" panose="020E0502030303020204" pitchFamily="34" charset="0"/>
              </a:rPr>
              <a:t> </a:t>
            </a:r>
            <a:endParaRPr lang="en-US" sz="3200" dirty="0">
              <a:latin typeface="Candara" panose="020E0502030303020204" pitchFamily="34" charset="0"/>
            </a:endParaRPr>
          </a:p>
          <a:p>
            <a:pPr marL="457200" indent="-457200">
              <a:lnSpc>
                <a:spcPct val="120000"/>
              </a:lnSpc>
              <a:buFont typeface="Wingdings" panose="05000000000000000000" pitchFamily="2" charset="2"/>
              <a:buChar char="Ø"/>
            </a:pPr>
            <a:r>
              <a:rPr lang="en-US" sz="3200" dirty="0" smtClean="0">
                <a:latin typeface="Candara" panose="020E0502030303020204" pitchFamily="34" charset="0"/>
              </a:rPr>
              <a:t>Are the arbitration provisions the same? </a:t>
            </a:r>
            <a:endParaRPr lang="en-US" sz="3200" dirty="0">
              <a:latin typeface="Candara" panose="020E0502030303020204" pitchFamily="34" charset="0"/>
            </a:endParaRPr>
          </a:p>
          <a:p>
            <a:pPr marL="457200" indent="-457200">
              <a:lnSpc>
                <a:spcPct val="120000"/>
              </a:lnSpc>
              <a:buFont typeface="Wingdings" panose="05000000000000000000" pitchFamily="2" charset="2"/>
              <a:buChar char="Ø"/>
            </a:pPr>
            <a:r>
              <a:rPr lang="en-US" sz="3200" dirty="0" smtClean="0">
                <a:latin typeface="Candara" panose="020E0502030303020204" pitchFamily="34" charset="0"/>
              </a:rPr>
              <a:t>Are they all in the same venue? </a:t>
            </a:r>
            <a:endParaRPr lang="en-US" sz="3200" dirty="0">
              <a:latin typeface="Candara" panose="020E0502030303020204" pitchFamily="34" charset="0"/>
            </a:endParaRPr>
          </a:p>
          <a:p>
            <a:pPr marL="457200" indent="-457200">
              <a:lnSpc>
                <a:spcPct val="120000"/>
              </a:lnSpc>
              <a:buFont typeface="Wingdings" panose="05000000000000000000" pitchFamily="2" charset="2"/>
              <a:buChar char="Ø"/>
            </a:pPr>
            <a:r>
              <a:rPr lang="en-US" sz="3200" dirty="0" smtClean="0">
                <a:latin typeface="Candara" panose="020E0502030303020204" pitchFamily="34" charset="0"/>
              </a:rPr>
              <a:t>Is the same underlying </a:t>
            </a:r>
            <a:r>
              <a:rPr lang="en-US" sz="3200" dirty="0">
                <a:latin typeface="Candara" panose="020E0502030303020204" pitchFamily="34" charset="0"/>
              </a:rPr>
              <a:t>clause(s) in dispute?</a:t>
            </a:r>
          </a:p>
          <a:p>
            <a:pPr marL="457200" indent="-457200">
              <a:buFont typeface="Wingdings" panose="05000000000000000000" pitchFamily="2" charset="2"/>
              <a:buChar char="Ø"/>
            </a:pPr>
            <a:endParaRPr lang="en-US" sz="3200" dirty="0">
              <a:latin typeface="Candara" panose="020E0502030303020204" pitchFamily="34" charset="0"/>
            </a:endParaRPr>
          </a:p>
          <a:p>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6" name="Slide Number Placeholder 5"/>
          <p:cNvSpPr>
            <a:spLocks noGrp="1"/>
          </p:cNvSpPr>
          <p:nvPr>
            <p:ph type="sldNum" sz="quarter" idx="12"/>
          </p:nvPr>
        </p:nvSpPr>
        <p:spPr/>
        <p:txBody>
          <a:bodyPr/>
          <a:lstStyle/>
          <a:p>
            <a:r>
              <a:rPr lang="en-US" dirty="0" smtClean="0"/>
              <a:t>		</a:t>
            </a:r>
            <a:fld id="{0D2C9A66-E7FB-445C-B649-8AB5E70D44BD}" type="slidenum">
              <a:rPr lang="en-US" smtClean="0"/>
              <a:t>24</a:t>
            </a:fld>
            <a:endParaRPr lang="en-US" dirty="0"/>
          </a:p>
        </p:txBody>
      </p:sp>
    </p:spTree>
    <p:extLst>
      <p:ext uri="{BB962C8B-B14F-4D97-AF65-F5344CB8AC3E}">
        <p14:creationId xmlns:p14="http://schemas.microsoft.com/office/powerpoint/2010/main" val="421769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sz="4900" b="1" dirty="0" smtClean="0">
                <a:latin typeface="Candara" panose="020E0502030303020204" pitchFamily="34" charset="0"/>
              </a:rPr>
              <a:t>Arbitration “Toolkit</a:t>
            </a:r>
            <a:r>
              <a:rPr lang="en-US" sz="4900" b="1" dirty="0" smtClean="0">
                <a:latin typeface="Candara" panose="020E0502030303020204" pitchFamily="34" charset="0"/>
              </a:rPr>
              <a:t>” -  Some </a:t>
            </a:r>
            <a:r>
              <a:rPr lang="en-US" sz="4900" b="1" dirty="0" smtClean="0">
                <a:latin typeface="Candara" panose="020E0502030303020204" pitchFamily="34" charset="0"/>
              </a:rPr>
              <a:t>Issues To Consider When Faced With A Request For Consolidation</a:t>
            </a:r>
            <a:endParaRPr lang="en-US" sz="4900" dirty="0" smtClean="0">
              <a:latin typeface="Candara" panose="020E0502030303020204" pitchFamily="34" charset="0"/>
            </a:endParaRPr>
          </a:p>
          <a:p>
            <a:pPr marL="0" indent="0">
              <a:buNone/>
            </a:pPr>
            <a:endParaRPr lang="en-US" sz="4400" i="1" dirty="0" smtClean="0">
              <a:latin typeface="Candara" panose="020E0502030303020204" pitchFamily="34" charset="0"/>
            </a:endParaRPr>
          </a:p>
          <a:p>
            <a:pPr marL="0" indent="0">
              <a:buNone/>
            </a:pPr>
            <a:r>
              <a:rPr lang="en-US" sz="4400" i="1" dirty="0" smtClean="0">
                <a:latin typeface="Candara" panose="020E0502030303020204" pitchFamily="34" charset="0"/>
              </a:rPr>
              <a:t>For </a:t>
            </a:r>
            <a:r>
              <a:rPr lang="en-US" sz="4400" i="1" dirty="0" smtClean="0">
                <a:latin typeface="Candara" panose="020E0502030303020204" pitchFamily="34" charset="0"/>
              </a:rPr>
              <a:t>Arbitrators</a:t>
            </a:r>
            <a:r>
              <a:rPr lang="en-US" sz="4400" dirty="0" smtClean="0">
                <a:latin typeface="Candara" panose="020E0502030303020204" pitchFamily="34" charset="0"/>
              </a:rPr>
              <a:t>:</a:t>
            </a:r>
          </a:p>
          <a:p>
            <a:pPr marL="0" indent="0">
              <a:buNone/>
            </a:pPr>
            <a:endParaRPr lang="en-US" sz="4400" dirty="0" smtClean="0">
              <a:latin typeface="Candara" panose="020E0502030303020204" pitchFamily="34" charset="0"/>
            </a:endParaRPr>
          </a:p>
          <a:p>
            <a:pPr lvl="0">
              <a:buFont typeface="Wingdings" panose="05000000000000000000" pitchFamily="2" charset="2"/>
              <a:buChar char="Ø"/>
            </a:pPr>
            <a:r>
              <a:rPr lang="en-US" sz="4400" dirty="0" smtClean="0">
                <a:latin typeface="Candara" panose="020E0502030303020204" pitchFamily="34" charset="0"/>
              </a:rPr>
              <a:t>Read The Contract! </a:t>
            </a:r>
            <a:r>
              <a:rPr lang="en-US" sz="4400" dirty="0" smtClean="0">
                <a:latin typeface="Candara" panose="020E0502030303020204" pitchFamily="34" charset="0"/>
              </a:rPr>
              <a:t> What are the powers of the panel regarding the procedural issue </a:t>
            </a:r>
            <a:r>
              <a:rPr lang="en-US" sz="4400" dirty="0">
                <a:latin typeface="Candara" panose="020E0502030303020204" pitchFamily="34" charset="0"/>
              </a:rPr>
              <a:t>o</a:t>
            </a:r>
            <a:r>
              <a:rPr lang="en-US" sz="4400" dirty="0" smtClean="0">
                <a:latin typeface="Candara" panose="020E0502030303020204" pitchFamily="34" charset="0"/>
              </a:rPr>
              <a:t>f </a:t>
            </a:r>
            <a:r>
              <a:rPr lang="en-US" sz="4400" dirty="0">
                <a:latin typeface="Candara" panose="020E0502030303020204" pitchFamily="34" charset="0"/>
              </a:rPr>
              <a:t>c</a:t>
            </a:r>
            <a:r>
              <a:rPr lang="en-US" sz="4400" dirty="0" smtClean="0">
                <a:latin typeface="Candara" panose="020E0502030303020204" pitchFamily="34" charset="0"/>
              </a:rPr>
              <a:t>onsolidation</a:t>
            </a:r>
            <a:r>
              <a:rPr lang="en-US" sz="4400" dirty="0" smtClean="0">
                <a:latin typeface="Candara" panose="020E0502030303020204" pitchFamily="34" charset="0"/>
              </a:rPr>
              <a:t>?</a:t>
            </a:r>
          </a:p>
          <a:p>
            <a:pPr>
              <a:buFont typeface="Wingdings" panose="05000000000000000000" pitchFamily="2" charset="2"/>
              <a:buChar char="Ø"/>
            </a:pPr>
            <a:r>
              <a:rPr lang="en-US" sz="4400" dirty="0" smtClean="0">
                <a:latin typeface="Candara" panose="020E0502030303020204" pitchFamily="34" charset="0"/>
              </a:rPr>
              <a:t>Does </a:t>
            </a:r>
            <a:r>
              <a:rPr lang="en-US" sz="4400" dirty="0" smtClean="0">
                <a:latin typeface="Candara" panose="020E0502030303020204" pitchFamily="34" charset="0"/>
              </a:rPr>
              <a:t>the contract - or contracts - </a:t>
            </a:r>
            <a:r>
              <a:rPr lang="en-US" sz="4400" dirty="0">
                <a:latin typeface="Candara" panose="020E0502030303020204" pitchFamily="34" charset="0"/>
              </a:rPr>
              <a:t>c</a:t>
            </a:r>
            <a:r>
              <a:rPr lang="en-US" sz="4400" dirty="0" smtClean="0">
                <a:latin typeface="Candara" panose="020E0502030303020204" pitchFamily="34" charset="0"/>
              </a:rPr>
              <a:t>ontain </a:t>
            </a:r>
            <a:r>
              <a:rPr lang="en-US" sz="4400" dirty="0">
                <a:latin typeface="Candara" panose="020E0502030303020204" pitchFamily="34" charset="0"/>
              </a:rPr>
              <a:t>a</a:t>
            </a:r>
            <a:r>
              <a:rPr lang="en-US" sz="4400" dirty="0" smtClean="0">
                <a:latin typeface="Candara" panose="020E0502030303020204" pitchFamily="34" charset="0"/>
              </a:rPr>
              <a:t> </a:t>
            </a:r>
            <a:r>
              <a:rPr lang="en-US" sz="4400" dirty="0">
                <a:latin typeface="Candara" panose="020E0502030303020204" pitchFamily="34" charset="0"/>
              </a:rPr>
              <a:t>c</a:t>
            </a:r>
            <a:r>
              <a:rPr lang="en-US" sz="4400" dirty="0" smtClean="0">
                <a:latin typeface="Candara" panose="020E0502030303020204" pitchFamily="34" charset="0"/>
              </a:rPr>
              <a:t>onsolidation </a:t>
            </a:r>
            <a:r>
              <a:rPr lang="en-US" sz="4400" dirty="0">
                <a:latin typeface="Candara" panose="020E0502030303020204" pitchFamily="34" charset="0"/>
              </a:rPr>
              <a:t>p</a:t>
            </a:r>
            <a:r>
              <a:rPr lang="en-US" sz="4400" dirty="0" smtClean="0">
                <a:latin typeface="Candara" panose="020E0502030303020204" pitchFamily="34" charset="0"/>
              </a:rPr>
              <a:t>rovision</a:t>
            </a:r>
            <a:r>
              <a:rPr lang="en-US" sz="4400" dirty="0" smtClean="0">
                <a:latin typeface="Candara" panose="020E0502030303020204" pitchFamily="34" charset="0"/>
              </a:rPr>
              <a:t>?  </a:t>
            </a:r>
          </a:p>
          <a:p>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25</a:t>
            </a:fld>
            <a:endParaRPr lang="en-US" dirty="0"/>
          </a:p>
        </p:txBody>
      </p:sp>
    </p:spTree>
    <p:extLst>
      <p:ext uri="{BB962C8B-B14F-4D97-AF65-F5344CB8AC3E}">
        <p14:creationId xmlns:p14="http://schemas.microsoft.com/office/powerpoint/2010/main" val="368637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3" name="Content Placeholder 2"/>
          <p:cNvSpPr>
            <a:spLocks noGrp="1"/>
          </p:cNvSpPr>
          <p:nvPr>
            <p:ph idx="1"/>
          </p:nvPr>
        </p:nvSpPr>
        <p:spPr>
          <a:xfrm>
            <a:off x="1361871" y="1459148"/>
            <a:ext cx="10564239" cy="4824205"/>
          </a:xfrm>
        </p:spPr>
        <p:txBody>
          <a:bodyPr>
            <a:normAutofit/>
          </a:bodyPr>
          <a:lstStyle/>
          <a:p>
            <a:pPr marL="0" indent="0">
              <a:buNone/>
            </a:pPr>
            <a:endParaRPr lang="en-US" sz="3200" dirty="0">
              <a:latin typeface="Candara" panose="020E0502030303020204" pitchFamily="34" charset="0"/>
            </a:endParaRPr>
          </a:p>
          <a:p>
            <a:pPr>
              <a:buFont typeface="Wingdings" panose="05000000000000000000" pitchFamily="2" charset="2"/>
              <a:buChar char="Ø"/>
            </a:pPr>
            <a:r>
              <a:rPr lang="en-US" sz="3600" dirty="0" smtClean="0">
                <a:latin typeface="Candara" panose="020E0502030303020204" pitchFamily="34" charset="0"/>
              </a:rPr>
              <a:t>What if </a:t>
            </a:r>
            <a:r>
              <a:rPr lang="en-US" sz="3600" dirty="0">
                <a:latin typeface="Candara" panose="020E0502030303020204" pitchFamily="34" charset="0"/>
              </a:rPr>
              <a:t>the contract </a:t>
            </a:r>
            <a:r>
              <a:rPr lang="en-US" sz="3600" dirty="0" smtClean="0">
                <a:latin typeface="Candara" panose="020E0502030303020204" pitchFamily="34" charset="0"/>
              </a:rPr>
              <a:t>allows the consolidation of the “same </a:t>
            </a:r>
            <a:r>
              <a:rPr lang="en-US" sz="3600" dirty="0">
                <a:latin typeface="Candara" panose="020E0502030303020204" pitchFamily="34" charset="0"/>
              </a:rPr>
              <a:t>dispute” </a:t>
            </a:r>
            <a:r>
              <a:rPr lang="en-US" sz="3600" dirty="0" smtClean="0">
                <a:latin typeface="Candara" panose="020E0502030303020204" pitchFamily="34" charset="0"/>
              </a:rPr>
              <a:t>under the same </a:t>
            </a:r>
            <a:r>
              <a:rPr lang="en-US" sz="3600" dirty="0">
                <a:latin typeface="Candara" panose="020E0502030303020204" pitchFamily="34" charset="0"/>
              </a:rPr>
              <a:t>contract</a:t>
            </a:r>
            <a:r>
              <a:rPr lang="en-US" sz="3600" dirty="0" smtClean="0">
                <a:latin typeface="Candara" panose="020E0502030303020204" pitchFamily="34" charset="0"/>
              </a:rPr>
              <a:t>?</a:t>
            </a:r>
            <a:endParaRPr lang="en-US" sz="3600" dirty="0" smtClean="0">
              <a:latin typeface="Candara" panose="020E0502030303020204" pitchFamily="34" charset="0"/>
            </a:endParaRPr>
          </a:p>
          <a:p>
            <a:pPr>
              <a:buFont typeface="Wingdings" panose="05000000000000000000" pitchFamily="2" charset="2"/>
              <a:buChar char="Ø"/>
            </a:pPr>
            <a:r>
              <a:rPr lang="en-US" sz="3600" dirty="0" smtClean="0">
                <a:latin typeface="Candara" panose="020E0502030303020204" pitchFamily="34" charset="0"/>
              </a:rPr>
              <a:t>Are the </a:t>
            </a:r>
            <a:r>
              <a:rPr lang="en-US" sz="3600" dirty="0" smtClean="0">
                <a:latin typeface="Candara" panose="020E0502030303020204" pitchFamily="34" charset="0"/>
              </a:rPr>
              <a:t>panel’s powers </a:t>
            </a:r>
            <a:r>
              <a:rPr lang="en-US" sz="3600" i="1" dirty="0" smtClean="0">
                <a:latin typeface="Candara" panose="020E0502030303020204" pitchFamily="34" charset="0"/>
              </a:rPr>
              <a:t>broader</a:t>
            </a:r>
            <a:r>
              <a:rPr lang="en-US" sz="3600" dirty="0" smtClean="0">
                <a:latin typeface="Candara" panose="020E0502030303020204" pitchFamily="34" charset="0"/>
              </a:rPr>
              <a:t> </a:t>
            </a:r>
            <a:r>
              <a:rPr lang="en-US" sz="3600" dirty="0">
                <a:latin typeface="Candara" panose="020E0502030303020204" pitchFamily="34" charset="0"/>
              </a:rPr>
              <a:t>if the contract is silent on </a:t>
            </a:r>
            <a:r>
              <a:rPr lang="en-US" sz="3600" dirty="0" smtClean="0">
                <a:latin typeface="Candara" panose="020E0502030303020204" pitchFamily="34" charset="0"/>
              </a:rPr>
              <a:t>consolidation - </a:t>
            </a:r>
            <a:r>
              <a:rPr lang="en-US" sz="3600" dirty="0" smtClean="0">
                <a:latin typeface="Candara" panose="020E0502030303020204" pitchFamily="34" charset="0"/>
              </a:rPr>
              <a:t>that is, not </a:t>
            </a:r>
            <a:r>
              <a:rPr lang="en-US" sz="3600" dirty="0">
                <a:latin typeface="Candara" panose="020E0502030303020204" pitchFamily="34" charset="0"/>
              </a:rPr>
              <a:t>limited to consolidation of </a:t>
            </a:r>
            <a:r>
              <a:rPr lang="en-US" sz="3600" dirty="0" smtClean="0">
                <a:latin typeface="Candara" panose="020E0502030303020204" pitchFamily="34" charset="0"/>
              </a:rPr>
              <a:t>“same dispute” </a:t>
            </a:r>
            <a:r>
              <a:rPr lang="en-US" sz="3600" dirty="0" smtClean="0">
                <a:latin typeface="Candara" panose="020E0502030303020204" pitchFamily="34" charset="0"/>
              </a:rPr>
              <a:t>under the </a:t>
            </a:r>
            <a:r>
              <a:rPr lang="en-US" sz="3600" dirty="0" smtClean="0">
                <a:latin typeface="Candara" panose="020E0502030303020204" pitchFamily="34" charset="0"/>
              </a:rPr>
              <a:t>same </a:t>
            </a:r>
            <a:r>
              <a:rPr lang="en-US" sz="3600" dirty="0" smtClean="0">
                <a:latin typeface="Candara" panose="020E0502030303020204" pitchFamily="34" charset="0"/>
              </a:rPr>
              <a:t>contract?</a:t>
            </a:r>
            <a:endParaRPr lang="en-US" sz="36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26</a:t>
            </a:fld>
            <a:endParaRPr lang="en-US" dirty="0"/>
          </a:p>
        </p:txBody>
      </p:sp>
    </p:spTree>
    <p:extLst>
      <p:ext uri="{BB962C8B-B14F-4D97-AF65-F5344CB8AC3E}">
        <p14:creationId xmlns:p14="http://schemas.microsoft.com/office/powerpoint/2010/main" val="206727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8071" y="1976640"/>
            <a:ext cx="10564239" cy="4562272"/>
          </a:xfrm>
        </p:spPr>
        <p:txBody>
          <a:bodyPr>
            <a:normAutofit/>
          </a:bodyPr>
          <a:lstStyle/>
          <a:p>
            <a:pPr>
              <a:buFont typeface="Wingdings" panose="05000000000000000000" pitchFamily="2" charset="2"/>
              <a:buChar char="Ø"/>
            </a:pPr>
            <a:r>
              <a:rPr lang="en-US" sz="3800" dirty="0" smtClean="0">
                <a:latin typeface="Candara" panose="020E0502030303020204" pitchFamily="34" charset="0"/>
              </a:rPr>
              <a:t>Why </a:t>
            </a:r>
            <a:r>
              <a:rPr lang="en-US" sz="3800" dirty="0" smtClean="0">
                <a:latin typeface="Candara" panose="020E0502030303020204" pitchFamily="34" charset="0"/>
              </a:rPr>
              <a:t>Consolidate?  Reasons </a:t>
            </a:r>
            <a:r>
              <a:rPr lang="en-US" sz="3800" dirty="0" smtClean="0">
                <a:latin typeface="Candara" panose="020E0502030303020204" pitchFamily="34" charset="0"/>
              </a:rPr>
              <a:t>could include:</a:t>
            </a:r>
          </a:p>
          <a:p>
            <a:pPr marL="685800">
              <a:buFont typeface="Wingdings" panose="05000000000000000000" pitchFamily="2" charset="2"/>
              <a:buChar char="v"/>
            </a:pPr>
            <a:r>
              <a:rPr lang="en-US" sz="3800" dirty="0" smtClean="0">
                <a:latin typeface="Candara" panose="020E0502030303020204" pitchFamily="34" charset="0"/>
              </a:rPr>
              <a:t>cost-effectiveness;</a:t>
            </a:r>
          </a:p>
          <a:p>
            <a:pPr marL="685800">
              <a:buFont typeface="Wingdings" panose="05000000000000000000" pitchFamily="2" charset="2"/>
              <a:buChar char="v"/>
            </a:pPr>
            <a:r>
              <a:rPr lang="en-US" sz="3800" dirty="0" smtClean="0">
                <a:latin typeface="Candara" panose="020E0502030303020204" pitchFamily="34" charset="0"/>
              </a:rPr>
              <a:t>Efficiency; and</a:t>
            </a:r>
          </a:p>
          <a:p>
            <a:pPr marL="685800">
              <a:buFont typeface="Wingdings" panose="05000000000000000000" pitchFamily="2" charset="2"/>
              <a:buChar char="v"/>
            </a:pPr>
            <a:r>
              <a:rPr lang="en-US" sz="3800" dirty="0" smtClean="0">
                <a:latin typeface="Candara" panose="020E0502030303020204" pitchFamily="34" charset="0"/>
              </a:rPr>
              <a:t>consistent </a:t>
            </a:r>
            <a:r>
              <a:rPr lang="en-US" sz="3800" dirty="0" smtClean="0">
                <a:latin typeface="Candara" panose="020E0502030303020204" pitchFamily="34" charset="0"/>
              </a:rPr>
              <a:t>decision making. </a:t>
            </a:r>
            <a:endParaRPr lang="en-US" sz="3800" dirty="0">
              <a:latin typeface="Candara" panose="020E0502030303020204" pitchFamily="34" charset="0"/>
            </a:endParaRPr>
          </a:p>
          <a:p>
            <a:endParaRPr lang="en-US" sz="3800"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27</a:t>
            </a:fld>
            <a:endParaRPr lang="en-US" dirty="0"/>
          </a:p>
        </p:txBody>
      </p:sp>
    </p:spTree>
    <p:extLst>
      <p:ext uri="{BB962C8B-B14F-4D97-AF65-F5344CB8AC3E}">
        <p14:creationId xmlns:p14="http://schemas.microsoft.com/office/powerpoint/2010/main" val="81667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1" y="1459149"/>
            <a:ext cx="10564239" cy="4093926"/>
          </a:xfrm>
        </p:spPr>
        <p:txBody>
          <a:bodyPr>
            <a:normAutofit/>
          </a:bodyPr>
          <a:lstStyle/>
          <a:p>
            <a:pPr>
              <a:buFont typeface="Wingdings" panose="05000000000000000000" pitchFamily="2" charset="2"/>
              <a:buChar char="Ø"/>
            </a:pPr>
            <a:r>
              <a:rPr lang="en-US" sz="3400" dirty="0">
                <a:latin typeface="Candara" panose="020E0502030303020204" pitchFamily="34" charset="0"/>
              </a:rPr>
              <a:t>Why</a:t>
            </a:r>
            <a:r>
              <a:rPr lang="en-US" sz="3400" i="1" dirty="0">
                <a:latin typeface="Candara" panose="020E0502030303020204" pitchFamily="34" charset="0"/>
              </a:rPr>
              <a:t> Not</a:t>
            </a:r>
            <a:r>
              <a:rPr lang="en-US" sz="3400" dirty="0">
                <a:latin typeface="Candara" panose="020E0502030303020204" pitchFamily="34" charset="0"/>
              </a:rPr>
              <a:t> Consolidate?  </a:t>
            </a:r>
            <a:r>
              <a:rPr lang="en-US" sz="3400" dirty="0" smtClean="0">
                <a:latin typeface="Candara" panose="020E0502030303020204" pitchFamily="34" charset="0"/>
              </a:rPr>
              <a:t>Reasons could include:</a:t>
            </a:r>
          </a:p>
          <a:p>
            <a:pPr marL="749300">
              <a:buFont typeface="Wingdings" panose="05000000000000000000" pitchFamily="2" charset="2"/>
              <a:buChar char="v"/>
            </a:pPr>
            <a:r>
              <a:rPr lang="en-US" sz="3400" dirty="0" smtClean="0">
                <a:latin typeface="Candara" panose="020E0502030303020204" pitchFamily="34" charset="0"/>
              </a:rPr>
              <a:t>Different </a:t>
            </a:r>
            <a:r>
              <a:rPr lang="en-US" sz="3400" dirty="0">
                <a:latin typeface="Candara" panose="020E0502030303020204" pitchFamily="34" charset="0"/>
              </a:rPr>
              <a:t>contracts with differing </a:t>
            </a:r>
            <a:r>
              <a:rPr lang="en-US" sz="3400" dirty="0" smtClean="0">
                <a:latin typeface="Candara" panose="020E0502030303020204" pitchFamily="34" charset="0"/>
              </a:rPr>
              <a:t>provisions such as</a:t>
            </a:r>
          </a:p>
          <a:p>
            <a:pPr marL="1828800" indent="-457200">
              <a:buFont typeface="Wingdings" panose="05000000000000000000" pitchFamily="2" charset="2"/>
              <a:buChar char="ü"/>
            </a:pPr>
            <a:r>
              <a:rPr lang="en-US" sz="3400" dirty="0" smtClean="0">
                <a:latin typeface="Candara" panose="020E0502030303020204" pitchFamily="34" charset="0"/>
              </a:rPr>
              <a:t>venue</a:t>
            </a:r>
          </a:p>
          <a:p>
            <a:pPr marL="1828800" indent="-457200">
              <a:buFont typeface="Wingdings" panose="05000000000000000000" pitchFamily="2" charset="2"/>
              <a:buChar char="ü"/>
            </a:pPr>
            <a:r>
              <a:rPr lang="en-US" sz="3400" dirty="0" smtClean="0">
                <a:latin typeface="Candara" panose="020E0502030303020204" pitchFamily="34" charset="0"/>
              </a:rPr>
              <a:t>choice </a:t>
            </a:r>
            <a:r>
              <a:rPr lang="en-US" sz="3400" dirty="0">
                <a:latin typeface="Candara" panose="020E0502030303020204" pitchFamily="34" charset="0"/>
              </a:rPr>
              <a:t>of </a:t>
            </a:r>
            <a:r>
              <a:rPr lang="en-US" sz="3400" dirty="0" smtClean="0">
                <a:latin typeface="Candara" panose="020E0502030303020204" pitchFamily="34" charset="0"/>
              </a:rPr>
              <a:t>law</a:t>
            </a:r>
          </a:p>
          <a:p>
            <a:pPr marL="1828800" indent="-457200">
              <a:buFont typeface="Wingdings" panose="05000000000000000000" pitchFamily="2" charset="2"/>
              <a:buChar char="ü"/>
            </a:pPr>
            <a:r>
              <a:rPr lang="en-US" sz="3400" dirty="0" smtClean="0">
                <a:latin typeface="Candara" panose="020E0502030303020204" pitchFamily="34" charset="0"/>
              </a:rPr>
              <a:t>arbitration clauses  </a:t>
            </a:r>
          </a:p>
          <a:p>
            <a:pPr marL="914400" indent="-457200">
              <a:buFont typeface="Wingdings" panose="05000000000000000000" pitchFamily="2" charset="2"/>
              <a:buChar char="v"/>
            </a:pPr>
            <a:r>
              <a:rPr lang="en-US" sz="3400" dirty="0" smtClean="0">
                <a:latin typeface="Candara" panose="020E0502030303020204" pitchFamily="34" charset="0"/>
              </a:rPr>
              <a:t>The </a:t>
            </a:r>
            <a:r>
              <a:rPr lang="en-US" sz="3400" dirty="0">
                <a:latin typeface="Candara" panose="020E0502030303020204" pitchFamily="34" charset="0"/>
              </a:rPr>
              <a:t>perception of </a:t>
            </a:r>
            <a:r>
              <a:rPr lang="en-US" sz="3400" dirty="0" smtClean="0">
                <a:latin typeface="Candara" panose="020E0502030303020204" pitchFamily="34" charset="0"/>
              </a:rPr>
              <a:t>an </a:t>
            </a:r>
            <a:r>
              <a:rPr lang="en-US" sz="3400" dirty="0">
                <a:latin typeface="Candara" panose="020E0502030303020204" pitchFamily="34" charset="0"/>
              </a:rPr>
              <a:t>unfavorable outcome from </a:t>
            </a:r>
            <a:r>
              <a:rPr lang="en-US" sz="3400" dirty="0" smtClean="0">
                <a:latin typeface="Candara" panose="020E0502030303020204" pitchFamily="34" charset="0"/>
              </a:rPr>
              <a:t>the panel </a:t>
            </a:r>
            <a:r>
              <a:rPr lang="en-US" sz="3400" dirty="0">
                <a:latin typeface="Candara" panose="020E0502030303020204" pitchFamily="34" charset="0"/>
              </a:rPr>
              <a:t>deciding this </a:t>
            </a:r>
            <a:r>
              <a:rPr lang="en-US" sz="3400" dirty="0" smtClean="0">
                <a:latin typeface="Candara" panose="020E0502030303020204" pitchFamily="34" charset="0"/>
              </a:rPr>
              <a:t>issue.</a:t>
            </a:r>
            <a:endParaRPr lang="en-US" sz="34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0D2C9A66-E7FB-445C-B649-8AB5E70D44BD}" type="slidenum">
              <a:rPr lang="en-US" smtClean="0"/>
              <a:t>28</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57070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Ø"/>
            </a:pPr>
            <a:r>
              <a:rPr lang="en-US" sz="3100" dirty="0" smtClean="0">
                <a:latin typeface="Candara" panose="020E0502030303020204" pitchFamily="34" charset="0"/>
              </a:rPr>
              <a:t>Also, consider the posture of the other matter to be consolidated.  How far along is the other arbitration?  Not yet started?  Just started?</a:t>
            </a:r>
            <a:endParaRPr lang="en-US" sz="3100" dirty="0">
              <a:latin typeface="Candara" panose="020E0502030303020204" pitchFamily="34" charset="0"/>
            </a:endParaRPr>
          </a:p>
          <a:p>
            <a:pPr>
              <a:buFont typeface="Wingdings" panose="05000000000000000000" pitchFamily="2" charset="2"/>
              <a:buChar char="Ø"/>
            </a:pPr>
            <a:r>
              <a:rPr lang="en-US" sz="3100" dirty="0" smtClean="0">
                <a:latin typeface="Candara" panose="020E0502030303020204" pitchFamily="34" charset="0"/>
              </a:rPr>
              <a:t>What </a:t>
            </a:r>
            <a:r>
              <a:rPr lang="en-US" sz="3100" dirty="0">
                <a:latin typeface="Candara" panose="020E0502030303020204" pitchFamily="34" charset="0"/>
              </a:rPr>
              <a:t>if there are appointed party arbitrators in other case(s) and/or </a:t>
            </a:r>
            <a:r>
              <a:rPr lang="en-US" sz="3100" dirty="0" smtClean="0">
                <a:latin typeface="Candara" panose="020E0502030303020204" pitchFamily="34" charset="0"/>
              </a:rPr>
              <a:t>another </a:t>
            </a:r>
            <a:r>
              <a:rPr lang="en-US" sz="3100" dirty="0">
                <a:latin typeface="Candara" panose="020E0502030303020204" pitchFamily="34" charset="0"/>
              </a:rPr>
              <a:t>panel </a:t>
            </a:r>
            <a:r>
              <a:rPr lang="en-US" sz="3100" dirty="0" smtClean="0">
                <a:latin typeface="Candara" panose="020E0502030303020204" pitchFamily="34" charset="0"/>
              </a:rPr>
              <a:t>that is </a:t>
            </a:r>
            <a:r>
              <a:rPr lang="en-US" sz="3100" dirty="0">
                <a:latin typeface="Candara" panose="020E0502030303020204" pitchFamily="34" charset="0"/>
              </a:rPr>
              <a:t>fully formed?  Do you have authority to dictate or direct how other panel will proceed?</a:t>
            </a:r>
          </a:p>
          <a:p>
            <a:pPr>
              <a:buFont typeface="Wingdings" panose="05000000000000000000" pitchFamily="2" charset="2"/>
              <a:buChar char="Ø"/>
            </a:pPr>
            <a:r>
              <a:rPr lang="en-US" sz="3100" dirty="0">
                <a:latin typeface="Candara" panose="020E0502030303020204" pitchFamily="34" charset="0"/>
              </a:rPr>
              <a:t> </a:t>
            </a:r>
            <a:r>
              <a:rPr lang="en-US" sz="3100" dirty="0" smtClean="0">
                <a:latin typeface="Candara" panose="020E0502030303020204" pitchFamily="34" charset="0"/>
              </a:rPr>
              <a:t>Consider </a:t>
            </a:r>
            <a:r>
              <a:rPr lang="en-US" sz="3100" dirty="0">
                <a:latin typeface="Candara" panose="020E0502030303020204" pitchFamily="34" charset="0"/>
              </a:rPr>
              <a:t>the authority you want to exercise and the issue of which panel rules on the </a:t>
            </a:r>
            <a:r>
              <a:rPr lang="en-US" sz="3100" dirty="0" smtClean="0">
                <a:latin typeface="Candara" panose="020E0502030303020204" pitchFamily="34" charset="0"/>
              </a:rPr>
              <a:t>motion.  Is it the first that </a:t>
            </a:r>
            <a:r>
              <a:rPr lang="en-US" sz="3100" dirty="0" smtClean="0">
                <a:latin typeface="Candara" panose="020E0502030303020204" pitchFamily="34" charset="0"/>
              </a:rPr>
              <a:t>empaneled </a:t>
            </a:r>
            <a:r>
              <a:rPr lang="en-US" sz="3100" dirty="0">
                <a:latin typeface="Candara" panose="020E0502030303020204" pitchFamily="34" charset="0"/>
              </a:rPr>
              <a:t>or </a:t>
            </a:r>
            <a:r>
              <a:rPr lang="en-US" sz="3100" dirty="0" smtClean="0">
                <a:latin typeface="Candara" panose="020E0502030303020204" pitchFamily="34" charset="0"/>
              </a:rPr>
              <a:t>is it the </a:t>
            </a:r>
            <a:r>
              <a:rPr lang="en-US" sz="3100" dirty="0">
                <a:latin typeface="Candara" panose="020E0502030303020204" pitchFamily="34" charset="0"/>
              </a:rPr>
              <a:t>first to receive the request to </a:t>
            </a:r>
            <a:r>
              <a:rPr lang="en-US" sz="3100" dirty="0" smtClean="0">
                <a:latin typeface="Candara" panose="020E0502030303020204" pitchFamily="34" charset="0"/>
              </a:rPr>
              <a:t>consolidate?</a:t>
            </a:r>
            <a:r>
              <a:rPr lang="en-US" sz="3100" dirty="0"/>
              <a:t> </a:t>
            </a:r>
          </a:p>
          <a:p>
            <a:pPr marL="0" indent="0">
              <a:buNone/>
            </a:pPr>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29</a:t>
            </a:fld>
            <a:endParaRPr lang="en-US" dirty="0"/>
          </a:p>
        </p:txBody>
      </p:sp>
    </p:spTree>
    <p:extLst>
      <p:ext uri="{BB962C8B-B14F-4D97-AF65-F5344CB8AC3E}">
        <p14:creationId xmlns:p14="http://schemas.microsoft.com/office/powerpoint/2010/main" val="38891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FA58B-EEEC-4A96-9F81-95B05513A083}"/>
              </a:ext>
            </a:extLst>
          </p:cNvPr>
          <p:cNvSpPr>
            <a:spLocks noGrp="1"/>
          </p:cNvSpPr>
          <p:nvPr>
            <p:ph type="title"/>
          </p:nvPr>
        </p:nvSpPr>
        <p:spPr/>
        <p:txBody>
          <a:bodyPr>
            <a:normAutofit/>
          </a:bodyPr>
          <a:lstStyle/>
          <a:p>
            <a:pPr algn="ctr"/>
            <a:r>
              <a:rPr lang="en-US" sz="3200" dirty="0" smtClean="0">
                <a:latin typeface="Candara" panose="020E0502030303020204" pitchFamily="34" charset="0"/>
              </a:rPr>
              <a:t>Consolidation of Arbitrations</a:t>
            </a:r>
            <a:r>
              <a:rPr lang="en-US" sz="3200" dirty="0" smtClean="0"/>
              <a:t> </a:t>
            </a:r>
            <a:endParaRPr lang="en-US" sz="3200" dirty="0"/>
          </a:p>
        </p:txBody>
      </p:sp>
      <p:sp>
        <p:nvSpPr>
          <p:cNvPr id="3" name="Content Placeholder 2">
            <a:extLst>
              <a:ext uri="{FF2B5EF4-FFF2-40B4-BE49-F238E27FC236}">
                <a16:creationId xmlns="" xmlns:a16="http://schemas.microsoft.com/office/drawing/2014/main" id="{409FF794-D658-4B70-A984-568941D31FA5}"/>
              </a:ext>
            </a:extLst>
          </p:cNvPr>
          <p:cNvSpPr>
            <a:spLocks noGrp="1"/>
          </p:cNvSpPr>
          <p:nvPr>
            <p:ph idx="1"/>
          </p:nvPr>
        </p:nvSpPr>
        <p:spPr/>
        <p:txBody>
          <a:bodyPr>
            <a:normAutofit lnSpcReduction="10000"/>
          </a:bodyPr>
          <a:lstStyle/>
          <a:p>
            <a:pPr>
              <a:buFont typeface="Wingdings" panose="05000000000000000000" pitchFamily="2" charset="2"/>
              <a:buChar char="Ø"/>
            </a:pPr>
            <a:r>
              <a:rPr lang="en-US" sz="3000" dirty="0" smtClean="0">
                <a:latin typeface="Candara" panose="020E0502030303020204" pitchFamily="34" charset="0"/>
              </a:rPr>
              <a:t>The panel </a:t>
            </a:r>
            <a:r>
              <a:rPr lang="en-US" sz="3000" dirty="0" smtClean="0">
                <a:latin typeface="Candara" panose="020E0502030303020204" pitchFamily="34" charset="0"/>
              </a:rPr>
              <a:t>members will </a:t>
            </a:r>
            <a:r>
              <a:rPr lang="en-US" sz="3000" dirty="0">
                <a:latin typeface="Candara" panose="020E0502030303020204" pitchFamily="34" charset="0"/>
              </a:rPr>
              <a:t>explore some </a:t>
            </a:r>
            <a:r>
              <a:rPr lang="en-US" sz="3000" dirty="0" smtClean="0">
                <a:latin typeface="Candara" panose="020E0502030303020204" pitchFamily="34" charset="0"/>
              </a:rPr>
              <a:t>recent </a:t>
            </a:r>
            <a:r>
              <a:rPr lang="en-US" sz="3000" dirty="0">
                <a:latin typeface="Candara" panose="020E0502030303020204" pitchFamily="34" charset="0"/>
              </a:rPr>
              <a:t>court decisions on arbitration consolidation</a:t>
            </a:r>
            <a:r>
              <a:rPr lang="en-US" sz="3000" dirty="0" smtClean="0">
                <a:latin typeface="Candara" panose="020E0502030303020204" pitchFamily="34" charset="0"/>
              </a:rPr>
              <a:t>, </a:t>
            </a:r>
            <a:r>
              <a:rPr lang="en-US" sz="3000" dirty="0">
                <a:latin typeface="Candara" panose="020E0502030303020204" pitchFamily="34" charset="0"/>
              </a:rPr>
              <a:t>then explore whether </a:t>
            </a:r>
            <a:r>
              <a:rPr lang="en-US" sz="3000" dirty="0" smtClean="0">
                <a:latin typeface="Candara" panose="020E0502030303020204" pitchFamily="34" charset="0"/>
              </a:rPr>
              <a:t>any </a:t>
            </a:r>
            <a:r>
              <a:rPr lang="en-US" sz="3000" dirty="0">
                <a:latin typeface="Candara" panose="020E0502030303020204" pitchFamily="34" charset="0"/>
              </a:rPr>
              <a:t>guidance </a:t>
            </a:r>
            <a:r>
              <a:rPr lang="en-US" sz="3000" dirty="0" smtClean="0">
                <a:latin typeface="Candara" panose="020E0502030303020204" pitchFamily="34" charset="0"/>
              </a:rPr>
              <a:t>can be </a:t>
            </a:r>
            <a:r>
              <a:rPr lang="en-US" sz="3000" dirty="0" smtClean="0">
                <a:latin typeface="Candara" panose="020E0502030303020204" pitchFamily="34" charset="0"/>
              </a:rPr>
              <a:t>provided </a:t>
            </a:r>
            <a:r>
              <a:rPr lang="en-US" sz="3000" dirty="0">
                <a:latin typeface="Candara" panose="020E0502030303020204" pitchFamily="34" charset="0"/>
              </a:rPr>
              <a:t>for reviewing requests for </a:t>
            </a:r>
            <a:r>
              <a:rPr lang="en-US" sz="3000" dirty="0" smtClean="0">
                <a:latin typeface="Candara" panose="020E0502030303020204" pitchFamily="34" charset="0"/>
              </a:rPr>
              <a:t>consolidation</a:t>
            </a:r>
            <a:r>
              <a:rPr lang="en-US" sz="3000" dirty="0">
                <a:latin typeface="Candara" panose="020E0502030303020204" pitchFamily="34" charset="0"/>
              </a:rPr>
              <a:t>.  </a:t>
            </a:r>
            <a:endParaRPr lang="en-US" sz="3000" dirty="0" smtClean="0">
              <a:latin typeface="Candara" panose="020E0502030303020204" pitchFamily="34" charset="0"/>
            </a:endParaRPr>
          </a:p>
          <a:p>
            <a:pPr>
              <a:buFont typeface="Wingdings" panose="05000000000000000000" pitchFamily="2" charset="2"/>
              <a:buChar char="Ø"/>
            </a:pPr>
            <a:r>
              <a:rPr lang="en-US" sz="3000" dirty="0" smtClean="0">
                <a:latin typeface="Candara" panose="020E0502030303020204" pitchFamily="34" charset="0"/>
              </a:rPr>
              <a:t>The </a:t>
            </a:r>
            <a:r>
              <a:rPr lang="en-US" sz="3000" dirty="0" smtClean="0">
                <a:latin typeface="Candara" panose="020E0502030303020204" pitchFamily="34" charset="0"/>
              </a:rPr>
              <a:t>panelists </a:t>
            </a:r>
            <a:r>
              <a:rPr lang="en-US" sz="3000" dirty="0">
                <a:latin typeface="Candara" panose="020E0502030303020204" pitchFamily="34" charset="0"/>
              </a:rPr>
              <a:t>will </a:t>
            </a:r>
            <a:r>
              <a:rPr lang="en-US" sz="3000" dirty="0" smtClean="0">
                <a:latin typeface="Candara" panose="020E0502030303020204" pitchFamily="34" charset="0"/>
              </a:rPr>
              <a:t>then suggest a “</a:t>
            </a:r>
            <a:r>
              <a:rPr lang="en-US" sz="3000" dirty="0">
                <a:latin typeface="Candara" panose="020E0502030303020204" pitchFamily="34" charset="0"/>
              </a:rPr>
              <a:t>tool kit” for </a:t>
            </a:r>
            <a:r>
              <a:rPr lang="en-US" sz="3000" dirty="0" smtClean="0">
                <a:latin typeface="Candara" panose="020E0502030303020204" pitchFamily="34" charset="0"/>
              </a:rPr>
              <a:t>arbitrators</a:t>
            </a:r>
            <a:r>
              <a:rPr lang="en-US" sz="3000" dirty="0" smtClean="0">
                <a:latin typeface="Candara" panose="020E0502030303020204" pitchFamily="34" charset="0"/>
              </a:rPr>
              <a:t>, </a:t>
            </a:r>
            <a:r>
              <a:rPr lang="en-US" sz="3000" dirty="0" smtClean="0">
                <a:latin typeface="Candara" panose="020E0502030303020204" pitchFamily="34" charset="0"/>
              </a:rPr>
              <a:t>parties and counsel to consider when </a:t>
            </a:r>
            <a:r>
              <a:rPr lang="en-US" sz="3000" dirty="0">
                <a:latin typeface="Candara" panose="020E0502030303020204" pitchFamily="34" charset="0"/>
              </a:rPr>
              <a:t>reviewing such consolidation requests. </a:t>
            </a:r>
          </a:p>
          <a:p>
            <a:pPr>
              <a:buFont typeface="Wingdings" panose="05000000000000000000" pitchFamily="2" charset="2"/>
              <a:buChar char="Ø"/>
            </a:pPr>
            <a:r>
              <a:rPr lang="en-US" sz="3000" dirty="0" smtClean="0">
                <a:latin typeface="Candara" panose="020E0502030303020204" pitchFamily="34" charset="0"/>
              </a:rPr>
              <a:t>It</a:t>
            </a:r>
            <a:r>
              <a:rPr lang="en-US" sz="3000" dirty="0">
                <a:latin typeface="Candara" panose="020E0502030303020204" pitchFamily="34" charset="0"/>
              </a:rPr>
              <a:t> </a:t>
            </a:r>
            <a:r>
              <a:rPr lang="en-US" sz="3000" dirty="0" smtClean="0">
                <a:latin typeface="Candara" panose="020E0502030303020204" pitchFamily="34" charset="0"/>
              </a:rPr>
              <a:t>is </a:t>
            </a:r>
            <a:r>
              <a:rPr lang="en-US" sz="3000" dirty="0">
                <a:latin typeface="Candara" panose="020E0502030303020204" pitchFamily="34" charset="0"/>
              </a:rPr>
              <a:t>clear </a:t>
            </a:r>
            <a:r>
              <a:rPr lang="en-US" sz="3000" dirty="0" smtClean="0">
                <a:latin typeface="Candara" panose="020E0502030303020204" pitchFamily="34" charset="0"/>
              </a:rPr>
              <a:t>from most </a:t>
            </a:r>
            <a:r>
              <a:rPr lang="en-US" sz="3000" dirty="0">
                <a:latin typeface="Candara" panose="020E0502030303020204" pitchFamily="34" charset="0"/>
              </a:rPr>
              <a:t>jurisdictions that the question of whether disputes </a:t>
            </a:r>
            <a:r>
              <a:rPr lang="en-US" sz="3000" dirty="0" smtClean="0">
                <a:latin typeface="Candara" panose="020E0502030303020204" pitchFamily="34" charset="0"/>
              </a:rPr>
              <a:t>involving multiple </a:t>
            </a:r>
            <a:r>
              <a:rPr lang="en-US" sz="3000" dirty="0">
                <a:latin typeface="Candara" panose="020E0502030303020204" pitchFamily="34" charset="0"/>
              </a:rPr>
              <a:t>reinsurance </a:t>
            </a:r>
            <a:r>
              <a:rPr lang="en-US" sz="3000" dirty="0" smtClean="0">
                <a:latin typeface="Candara" panose="020E0502030303020204" pitchFamily="34" charset="0"/>
              </a:rPr>
              <a:t>disputes </a:t>
            </a:r>
            <a:r>
              <a:rPr lang="en-US" sz="3000" dirty="0" smtClean="0">
                <a:latin typeface="Candara" panose="020E0502030303020204" pitchFamily="34" charset="0"/>
              </a:rPr>
              <a:t>should </a:t>
            </a:r>
            <a:r>
              <a:rPr lang="en-US" sz="3000" dirty="0">
                <a:latin typeface="Candara" panose="020E0502030303020204" pitchFamily="34" charset="0"/>
              </a:rPr>
              <a:t>be consolidated is a question for the arbitrators and </a:t>
            </a:r>
            <a:r>
              <a:rPr lang="en-US" sz="3000" i="1" dirty="0">
                <a:latin typeface="Candara" panose="020E0502030303020204" pitchFamily="34" charset="0"/>
              </a:rPr>
              <a:t>not</a:t>
            </a:r>
            <a:r>
              <a:rPr lang="en-US" sz="3000" dirty="0">
                <a:latin typeface="Candara" panose="020E0502030303020204" pitchFamily="34" charset="0"/>
              </a:rPr>
              <a:t> the court.  </a:t>
            </a:r>
            <a:endParaRPr lang="en-US" sz="3000" dirty="0" smtClean="0">
              <a:latin typeface="Candara" panose="020E0502030303020204" pitchFamily="34" charset="0"/>
            </a:endParaRPr>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3</a:t>
            </a:fld>
            <a:endParaRPr lang="en-US" dirty="0"/>
          </a:p>
        </p:txBody>
      </p:sp>
    </p:spTree>
    <p:extLst>
      <p:ext uri="{BB962C8B-B14F-4D97-AF65-F5344CB8AC3E}">
        <p14:creationId xmlns:p14="http://schemas.microsoft.com/office/powerpoint/2010/main" val="1276093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sz="3200" dirty="0" smtClean="0">
                <a:latin typeface="Candara" panose="020E0502030303020204" pitchFamily="34" charset="0"/>
              </a:rPr>
              <a:t>Consider how </a:t>
            </a:r>
            <a:r>
              <a:rPr lang="en-US" sz="3200" dirty="0" smtClean="0">
                <a:latin typeface="Candara" panose="020E0502030303020204" pitchFamily="34" charset="0"/>
              </a:rPr>
              <a:t>to untangle the complex web of administering a consolidated proceeding </a:t>
            </a:r>
            <a:r>
              <a:rPr lang="en-US" sz="3200" i="1" dirty="0" smtClean="0">
                <a:latin typeface="Candara" panose="020E0502030303020204" pitchFamily="34" charset="0"/>
              </a:rPr>
              <a:t>without</a:t>
            </a:r>
            <a:r>
              <a:rPr lang="en-US" sz="3200" dirty="0" smtClean="0">
                <a:latin typeface="Candara" panose="020E0502030303020204" pitchFamily="34" charset="0"/>
              </a:rPr>
              <a:t> the agreement of the parties.  </a:t>
            </a:r>
          </a:p>
          <a:p>
            <a:pPr lvl="0">
              <a:buFont typeface="Wingdings" panose="05000000000000000000" pitchFamily="2" charset="2"/>
              <a:buChar char="Ø"/>
            </a:pPr>
            <a:r>
              <a:rPr lang="en-US" sz="3200" dirty="0" smtClean="0">
                <a:latin typeface="Candara" panose="020E0502030303020204" pitchFamily="34" charset="0"/>
              </a:rPr>
              <a:t>First </a:t>
            </a:r>
            <a:r>
              <a:rPr lang="en-US" sz="3200" dirty="0" smtClean="0">
                <a:latin typeface="Candara" panose="020E0502030303020204" pitchFamily="34" charset="0"/>
              </a:rPr>
              <a:t>things first:  Which </a:t>
            </a:r>
            <a:r>
              <a:rPr lang="en-US" sz="3200" dirty="0">
                <a:latin typeface="Candara" panose="020E0502030303020204" pitchFamily="34" charset="0"/>
              </a:rPr>
              <a:t>Panel hears the case</a:t>
            </a:r>
            <a:r>
              <a:rPr lang="en-US" sz="3200" dirty="0" smtClean="0">
                <a:latin typeface="Candara" panose="020E0502030303020204" pitchFamily="34" charset="0"/>
              </a:rPr>
              <a:t>?  Can </a:t>
            </a:r>
            <a:r>
              <a:rPr lang="en-US" sz="3200" dirty="0">
                <a:latin typeface="Candara" panose="020E0502030303020204" pitchFamily="34" charset="0"/>
              </a:rPr>
              <a:t>you direct both panels to </a:t>
            </a:r>
            <a:r>
              <a:rPr lang="en-US" sz="3200" i="1" dirty="0">
                <a:latin typeface="Candara" panose="020E0502030303020204" pitchFamily="34" charset="0"/>
              </a:rPr>
              <a:t>collectively</a:t>
            </a:r>
            <a:r>
              <a:rPr lang="en-US" sz="3200" dirty="0">
                <a:latin typeface="Candara" panose="020E0502030303020204" pitchFamily="34" charset="0"/>
              </a:rPr>
              <a:t> hear the case?</a:t>
            </a:r>
          </a:p>
          <a:p>
            <a:pPr>
              <a:buFont typeface="Wingdings" panose="05000000000000000000" pitchFamily="2" charset="2"/>
              <a:buChar char="Ø"/>
            </a:pPr>
            <a:r>
              <a:rPr lang="en-US" sz="3200" dirty="0" smtClean="0">
                <a:latin typeface="Candara" panose="020E0502030303020204" pitchFamily="34" charset="0"/>
              </a:rPr>
              <a:t>Possible outcome:  </a:t>
            </a:r>
            <a:r>
              <a:rPr lang="en-US" sz="3200" dirty="0">
                <a:latin typeface="Candara" panose="020E0502030303020204" pitchFamily="34" charset="0"/>
              </a:rPr>
              <a:t>that </a:t>
            </a:r>
            <a:r>
              <a:rPr lang="en-US" sz="3200" dirty="0" smtClean="0">
                <a:latin typeface="Candara" panose="020E0502030303020204" pitchFamily="34" charset="0"/>
              </a:rPr>
              <a:t>the </a:t>
            </a:r>
            <a:r>
              <a:rPr lang="en-US" sz="3200" i="1" dirty="0" smtClean="0">
                <a:latin typeface="Candara" panose="020E0502030303020204" pitchFamily="34" charset="0"/>
              </a:rPr>
              <a:t>second</a:t>
            </a:r>
            <a:r>
              <a:rPr lang="en-US" sz="3200" dirty="0" smtClean="0">
                <a:latin typeface="Candara" panose="020E0502030303020204" pitchFamily="34" charset="0"/>
              </a:rPr>
              <a:t> arbitration </a:t>
            </a:r>
            <a:r>
              <a:rPr lang="en-US" sz="3200" dirty="0" smtClean="0">
                <a:latin typeface="Candara" panose="020E0502030303020204" pitchFamily="34" charset="0"/>
              </a:rPr>
              <a:t>panel </a:t>
            </a:r>
            <a:r>
              <a:rPr lang="en-US" sz="3200" dirty="0">
                <a:latin typeface="Candara" panose="020E0502030303020204" pitchFamily="34" charset="0"/>
              </a:rPr>
              <a:t>will </a:t>
            </a:r>
            <a:r>
              <a:rPr lang="en-US" sz="3200" i="1" dirty="0">
                <a:latin typeface="Candara" panose="020E0502030303020204" pitchFamily="34" charset="0"/>
              </a:rPr>
              <a:t>not</a:t>
            </a:r>
            <a:r>
              <a:rPr lang="en-US" sz="3200" dirty="0">
                <a:latin typeface="Candara" panose="020E0502030303020204" pitchFamily="34" charset="0"/>
              </a:rPr>
              <a:t> consent or concede authority based upon a ruling from </a:t>
            </a:r>
            <a:r>
              <a:rPr lang="en-US" sz="3200" i="1" dirty="0" smtClean="0">
                <a:latin typeface="Candara" panose="020E0502030303020204" pitchFamily="34" charset="0"/>
              </a:rPr>
              <a:t>first</a:t>
            </a:r>
            <a:r>
              <a:rPr lang="en-US" sz="3200" dirty="0" smtClean="0">
                <a:latin typeface="Candara" panose="020E0502030303020204" pitchFamily="34" charset="0"/>
              </a:rPr>
              <a:t> panel</a:t>
            </a:r>
            <a:r>
              <a:rPr lang="en-US" sz="3200" dirty="0" smtClean="0">
                <a:latin typeface="Candara" panose="020E0502030303020204" pitchFamily="34" charset="0"/>
              </a:rPr>
              <a:t>, resulting in a party or parties being left </a:t>
            </a:r>
            <a:r>
              <a:rPr lang="en-US" sz="3200" dirty="0">
                <a:latin typeface="Candara" panose="020E0502030303020204" pitchFamily="34" charset="0"/>
              </a:rPr>
              <a:t>with more than </a:t>
            </a:r>
            <a:r>
              <a:rPr lang="en-US" sz="3200" dirty="0" smtClean="0">
                <a:latin typeface="Candara" panose="020E0502030303020204" pitchFamily="34" charset="0"/>
              </a:rPr>
              <a:t>proceedings.</a:t>
            </a:r>
            <a:endParaRPr lang="en-US" sz="3200" dirty="0">
              <a:latin typeface="Candara" panose="020E0502030303020204" pitchFamily="34" charset="0"/>
            </a:endParaRPr>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30</a:t>
            </a:fld>
            <a:endParaRPr lang="en-US" dirty="0"/>
          </a:p>
        </p:txBody>
      </p:sp>
    </p:spTree>
    <p:extLst>
      <p:ext uri="{BB962C8B-B14F-4D97-AF65-F5344CB8AC3E}">
        <p14:creationId xmlns:p14="http://schemas.microsoft.com/office/powerpoint/2010/main" val="38171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433013"/>
            <a:ext cx="10564239" cy="4531183"/>
          </a:xfrm>
        </p:spPr>
        <p:txBody>
          <a:bodyPr>
            <a:normAutofit fontScale="92500" lnSpcReduction="20000"/>
          </a:bodyPr>
          <a:lstStyle/>
          <a:p>
            <a:pPr marL="0" indent="0">
              <a:lnSpc>
                <a:spcPct val="110000"/>
              </a:lnSpc>
              <a:buNone/>
            </a:pPr>
            <a:r>
              <a:rPr lang="en-US" sz="3200" i="1" dirty="0" smtClean="0">
                <a:latin typeface="Candara" panose="020E0502030303020204" pitchFamily="34" charset="0"/>
              </a:rPr>
              <a:t>For Parties And Counsel:</a:t>
            </a:r>
          </a:p>
          <a:p>
            <a:pPr lvl="0">
              <a:lnSpc>
                <a:spcPct val="110000"/>
              </a:lnSpc>
              <a:buFont typeface="Wingdings" panose="05000000000000000000" pitchFamily="2" charset="2"/>
              <a:buChar char="Ø"/>
            </a:pPr>
            <a:r>
              <a:rPr lang="en-US" sz="3200" dirty="0" smtClean="0">
                <a:latin typeface="Candara" panose="020E0502030303020204" pitchFamily="34" charset="0"/>
              </a:rPr>
              <a:t>Recognize that a majority of the case law strongly supports that the issue of consolidation is </a:t>
            </a:r>
            <a:r>
              <a:rPr lang="en-US" sz="3200" dirty="0" smtClean="0">
                <a:latin typeface="Candara" panose="020E0502030303020204" pitchFamily="34" charset="0"/>
              </a:rPr>
              <a:t>“procedural” </a:t>
            </a:r>
            <a:r>
              <a:rPr lang="en-US" sz="3200" dirty="0" smtClean="0">
                <a:latin typeface="Candara" panose="020E0502030303020204" pitchFamily="34" charset="0"/>
              </a:rPr>
              <a:t>and left to the arbitration panel to decide</a:t>
            </a:r>
          </a:p>
          <a:p>
            <a:pPr>
              <a:lnSpc>
                <a:spcPct val="110000"/>
              </a:lnSpc>
              <a:buFont typeface="Wingdings" panose="05000000000000000000" pitchFamily="2" charset="2"/>
              <a:buChar char="Ø"/>
            </a:pPr>
            <a:r>
              <a:rPr lang="en-US" sz="3200" dirty="0" smtClean="0">
                <a:latin typeface="Candara" panose="020E0502030303020204" pitchFamily="34" charset="0"/>
              </a:rPr>
              <a:t>So, </a:t>
            </a:r>
            <a:r>
              <a:rPr lang="en-US" sz="3200" dirty="0" smtClean="0">
                <a:latin typeface="Candara" panose="020E0502030303020204" pitchFamily="34" charset="0"/>
              </a:rPr>
              <a:t>a </a:t>
            </a:r>
            <a:r>
              <a:rPr lang="en-US" sz="3200" dirty="0" smtClean="0">
                <a:latin typeface="Candara" panose="020E0502030303020204" pitchFamily="34" charset="0"/>
              </a:rPr>
              <a:t>motion to compel arbitration in </a:t>
            </a:r>
            <a:r>
              <a:rPr lang="en-US" sz="3200" dirty="0" smtClean="0">
                <a:latin typeface="Candara" panose="020E0502030303020204" pitchFamily="34" charset="0"/>
              </a:rPr>
              <a:t>court should not be necessary </a:t>
            </a:r>
            <a:r>
              <a:rPr lang="en-US" sz="3200" dirty="0" smtClean="0">
                <a:latin typeface="Candara" panose="020E0502030303020204" pitchFamily="34" charset="0"/>
              </a:rPr>
              <a:t>to get a panel in place to </a:t>
            </a:r>
            <a:r>
              <a:rPr lang="en-US" sz="3200" dirty="0" smtClean="0">
                <a:latin typeface="Candara" panose="020E0502030303020204" pitchFamily="34" charset="0"/>
              </a:rPr>
              <a:t>consider a </a:t>
            </a:r>
            <a:r>
              <a:rPr lang="en-US" sz="3200" dirty="0" smtClean="0">
                <a:latin typeface="Candara" panose="020E0502030303020204" pitchFamily="34" charset="0"/>
              </a:rPr>
              <a:t>consolidation </a:t>
            </a:r>
            <a:r>
              <a:rPr lang="en-US" sz="3200" dirty="0" smtClean="0">
                <a:latin typeface="Candara" panose="020E0502030303020204" pitchFamily="34" charset="0"/>
              </a:rPr>
              <a:t>motion.</a:t>
            </a:r>
            <a:endParaRPr lang="en-US" sz="3200" dirty="0" smtClean="0">
              <a:latin typeface="Candara" panose="020E0502030303020204" pitchFamily="34" charset="0"/>
            </a:endParaRPr>
          </a:p>
          <a:p>
            <a:pPr>
              <a:lnSpc>
                <a:spcPct val="110000"/>
              </a:lnSpc>
              <a:buFont typeface="Wingdings" panose="05000000000000000000" pitchFamily="2" charset="2"/>
              <a:buChar char="Ø"/>
            </a:pPr>
            <a:r>
              <a:rPr lang="en-US" sz="3200" dirty="0" smtClean="0">
                <a:latin typeface="Candara" panose="020E0502030303020204" pitchFamily="34" charset="0"/>
              </a:rPr>
              <a:t> Consider whether it is your best interest economically or otherwise to consolidate?</a:t>
            </a:r>
            <a:endParaRPr lang="en-US" sz="3200"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31</a:t>
            </a:fld>
            <a:endParaRPr lang="en-US" dirty="0"/>
          </a:p>
        </p:txBody>
      </p:sp>
    </p:spTree>
    <p:extLst>
      <p:ext uri="{BB962C8B-B14F-4D97-AF65-F5344CB8AC3E}">
        <p14:creationId xmlns:p14="http://schemas.microsoft.com/office/powerpoint/2010/main" val="78771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976640"/>
            <a:ext cx="10564239" cy="4562272"/>
          </a:xfrm>
        </p:spPr>
        <p:txBody>
          <a:bodyPr/>
          <a:lstStyle/>
          <a:p>
            <a:pPr lvl="0">
              <a:buFont typeface="Wingdings" panose="05000000000000000000" pitchFamily="2" charset="2"/>
              <a:buChar char="Ø"/>
            </a:pPr>
            <a:r>
              <a:rPr lang="en-US" sz="3400" dirty="0" smtClean="0">
                <a:latin typeface="Candara" panose="020E0502030303020204" pitchFamily="34" charset="0"/>
              </a:rPr>
              <a:t>Consider the benefits of attempting to work with your adversary </a:t>
            </a:r>
            <a:r>
              <a:rPr lang="en-US" sz="3400" i="1" dirty="0" smtClean="0">
                <a:latin typeface="Candara" panose="020E0502030303020204" pitchFamily="34" charset="0"/>
              </a:rPr>
              <a:t>before</a:t>
            </a:r>
            <a:r>
              <a:rPr lang="en-US" sz="3400" dirty="0" smtClean="0">
                <a:latin typeface="Candara" panose="020E0502030303020204" pitchFamily="34" charset="0"/>
              </a:rPr>
              <a:t> proceeding to court or making a motion before a </a:t>
            </a:r>
            <a:r>
              <a:rPr lang="en-US" sz="3400" dirty="0" smtClean="0">
                <a:latin typeface="Candara" panose="020E0502030303020204" pitchFamily="34" charset="0"/>
              </a:rPr>
              <a:t>panel to consolidate. </a:t>
            </a:r>
            <a:endParaRPr lang="en-US" sz="3400" dirty="0" smtClean="0">
              <a:latin typeface="Candara" panose="020E0502030303020204" pitchFamily="34" charset="0"/>
            </a:endParaRPr>
          </a:p>
          <a:p>
            <a:pPr lvl="0">
              <a:buFont typeface="Wingdings" panose="05000000000000000000" pitchFamily="2" charset="2"/>
              <a:buChar char="Ø"/>
            </a:pPr>
            <a:r>
              <a:rPr lang="en-US" sz="3400" dirty="0" smtClean="0">
                <a:latin typeface="Candara" panose="020E0502030303020204" pitchFamily="34" charset="0"/>
              </a:rPr>
              <a:t>Be creative </a:t>
            </a:r>
            <a:r>
              <a:rPr lang="mr-IN" sz="3400" dirty="0" smtClean="0">
                <a:latin typeface="Candara" panose="020E0502030303020204" pitchFamily="34" charset="0"/>
              </a:rPr>
              <a:t>–</a:t>
            </a:r>
            <a:r>
              <a:rPr lang="en-US" sz="3400" dirty="0" smtClean="0">
                <a:latin typeface="Candara" panose="020E0502030303020204" pitchFamily="34" charset="0"/>
              </a:rPr>
              <a:t> there are many </a:t>
            </a:r>
            <a:r>
              <a:rPr lang="en-US" sz="3400" dirty="0" smtClean="0">
                <a:latin typeface="Candara" panose="020E0502030303020204" pitchFamily="34" charset="0"/>
              </a:rPr>
              <a:t>different ways </a:t>
            </a:r>
            <a:r>
              <a:rPr lang="en-US" sz="3400" dirty="0" smtClean="0">
                <a:latin typeface="Candara" panose="020E0502030303020204" pitchFamily="34" charset="0"/>
              </a:rPr>
              <a:t>to “</a:t>
            </a:r>
            <a:r>
              <a:rPr lang="en-US" sz="3400" dirty="0" smtClean="0">
                <a:latin typeface="Candara" panose="020E0502030303020204" pitchFamily="34" charset="0"/>
              </a:rPr>
              <a:t>consolidate.”  Think outside the “box.” </a:t>
            </a:r>
            <a:endParaRPr lang="en-US" sz="3400" dirty="0" smtClean="0">
              <a:latin typeface="Candara" panose="020E0502030303020204" pitchFamily="34" charset="0"/>
            </a:endParaRPr>
          </a:p>
          <a:p>
            <a:pPr>
              <a:buFont typeface="Wingdings" panose="05000000000000000000" pitchFamily="2" charset="2"/>
              <a:buChar char="Ø"/>
            </a:pPr>
            <a:r>
              <a:rPr lang="en-US" sz="3400" dirty="0" smtClean="0">
                <a:latin typeface="Candara" panose="020E0502030303020204" pitchFamily="34" charset="0"/>
              </a:rPr>
              <a:t>The </a:t>
            </a:r>
            <a:r>
              <a:rPr lang="en-US" sz="3400" dirty="0">
                <a:latin typeface="Candara" panose="020E0502030303020204" pitchFamily="34" charset="0"/>
              </a:rPr>
              <a:t>parties control the process and how a consolidated proceeding will </a:t>
            </a:r>
            <a:r>
              <a:rPr lang="en-US" sz="3400" dirty="0" smtClean="0">
                <a:latin typeface="Candara" panose="020E0502030303020204" pitchFamily="34" charset="0"/>
              </a:rPr>
              <a:t>look.</a:t>
            </a:r>
          </a:p>
          <a:p>
            <a:endParaRPr lang="en-US" dirty="0"/>
          </a:p>
        </p:txBody>
      </p:sp>
      <p:sp>
        <p:nvSpPr>
          <p:cNvPr id="4"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32</a:t>
            </a:fld>
            <a:endParaRPr lang="en-US" dirty="0"/>
          </a:p>
        </p:txBody>
      </p:sp>
    </p:spTree>
    <p:extLst>
      <p:ext uri="{BB962C8B-B14F-4D97-AF65-F5344CB8AC3E}">
        <p14:creationId xmlns:p14="http://schemas.microsoft.com/office/powerpoint/2010/main" val="907036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794078"/>
            <a:ext cx="10564239" cy="4562272"/>
          </a:xfrm>
        </p:spPr>
        <p:txBody>
          <a:bodyPr/>
          <a:lstStyle/>
          <a:p>
            <a:pPr>
              <a:buFont typeface="Wingdings" panose="05000000000000000000" pitchFamily="2" charset="2"/>
              <a:buChar char="Ø"/>
            </a:pPr>
            <a:r>
              <a:rPr lang="en-US" sz="3600" dirty="0">
                <a:latin typeface="Candara" panose="020E0502030303020204" pitchFamily="34" charset="0"/>
              </a:rPr>
              <a:t>Parties lose control of the outcome of the consolidation process if the decision is left to a panel to </a:t>
            </a:r>
            <a:r>
              <a:rPr lang="en-US" sz="3600" dirty="0" smtClean="0">
                <a:latin typeface="Candara" panose="020E0502030303020204" pitchFamily="34" charset="0"/>
              </a:rPr>
              <a:t>decide.  </a:t>
            </a:r>
            <a:endParaRPr lang="en-US" sz="3600" dirty="0">
              <a:latin typeface="Candara" panose="020E0502030303020204" pitchFamily="34" charset="0"/>
            </a:endParaRPr>
          </a:p>
          <a:p>
            <a:pPr>
              <a:buFont typeface="Wingdings" panose="05000000000000000000" pitchFamily="2" charset="2"/>
              <a:buChar char="Ø"/>
            </a:pPr>
            <a:r>
              <a:rPr lang="en-US" sz="3600" dirty="0">
                <a:latin typeface="Candara" panose="020E0502030303020204" pitchFamily="34" charset="0"/>
              </a:rPr>
              <a:t>Parties should exercise creativity in designing the format of the consolidated proceeding. </a:t>
            </a:r>
            <a:endParaRPr lang="en-US" sz="3600" dirty="0" smtClean="0">
              <a:latin typeface="Candara" panose="020E0502030303020204" pitchFamily="34" charset="0"/>
            </a:endParaRPr>
          </a:p>
          <a:p>
            <a:pPr>
              <a:buFont typeface="Wingdings" panose="05000000000000000000" pitchFamily="2" charset="2"/>
              <a:buChar char="Ø"/>
            </a:pPr>
            <a:r>
              <a:rPr lang="en-US" sz="3600" dirty="0" smtClean="0">
                <a:latin typeface="Candara" panose="020E0502030303020204" pitchFamily="34" charset="0"/>
              </a:rPr>
              <a:t>Consider </a:t>
            </a:r>
            <a:r>
              <a:rPr lang="en-US" sz="3600" i="1" dirty="0" smtClean="0">
                <a:latin typeface="Candara" panose="020E0502030303020204" pitchFamily="34" charset="0"/>
              </a:rPr>
              <a:t>what</a:t>
            </a:r>
            <a:r>
              <a:rPr lang="en-US" sz="3600" dirty="0" smtClean="0">
                <a:latin typeface="Candara" panose="020E0502030303020204" pitchFamily="34" charset="0"/>
              </a:rPr>
              <a:t> is to be consolidated?  The whole dispute?  Just discovery issues?  Just the hearing?   </a:t>
            </a:r>
            <a:endParaRPr lang="en-US" sz="36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0D2C9A66-E7FB-445C-B649-8AB5E70D44BD}" type="slidenum">
              <a:rPr lang="en-US" smtClean="0"/>
              <a:t>33</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163790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700" b="1" dirty="0">
                <a:latin typeface="Candara" panose="020E0502030303020204" pitchFamily="34" charset="0"/>
              </a:rPr>
              <a:t>Scenario </a:t>
            </a:r>
            <a:r>
              <a:rPr lang="en-US" sz="3700" b="1" dirty="0" smtClean="0">
                <a:latin typeface="Candara" panose="020E0502030303020204" pitchFamily="34" charset="0"/>
              </a:rPr>
              <a:t>1:  One </a:t>
            </a:r>
            <a:r>
              <a:rPr lang="en-US" sz="3700" b="1" dirty="0">
                <a:latin typeface="Candara" panose="020E0502030303020204" pitchFamily="34" charset="0"/>
              </a:rPr>
              <a:t>panel </a:t>
            </a:r>
            <a:r>
              <a:rPr lang="en-US" sz="3700" b="1" dirty="0" smtClean="0">
                <a:latin typeface="Candara" panose="020E0502030303020204" pitchFamily="34" charset="0"/>
              </a:rPr>
              <a:t>is already formed (or has an Upcoming Organizational Meeting), </a:t>
            </a:r>
            <a:r>
              <a:rPr lang="en-US" sz="3700" b="1" dirty="0">
                <a:latin typeface="Candara" panose="020E0502030303020204" pitchFamily="34" charset="0"/>
              </a:rPr>
              <a:t>second is </a:t>
            </a:r>
            <a:r>
              <a:rPr lang="en-US" sz="3700" b="1" dirty="0" smtClean="0">
                <a:latin typeface="Candara" panose="020E0502030303020204" pitchFamily="34" charset="0"/>
              </a:rPr>
              <a:t>nascent</a:t>
            </a:r>
          </a:p>
          <a:p>
            <a:pPr marL="0" indent="0">
              <a:buNone/>
            </a:pPr>
            <a:endParaRPr lang="en-US" sz="1100" dirty="0">
              <a:latin typeface="Candara" panose="020E0502030303020204" pitchFamily="34" charset="0"/>
            </a:endParaRPr>
          </a:p>
          <a:p>
            <a:pPr>
              <a:buFont typeface="Wingdings" panose="05000000000000000000" pitchFamily="2" charset="2"/>
              <a:buChar char="Ø"/>
            </a:pPr>
            <a:r>
              <a:rPr lang="en-US" sz="3100" dirty="0" smtClean="0">
                <a:latin typeface="Candara" panose="020E0502030303020204" pitchFamily="34" charset="0"/>
              </a:rPr>
              <a:t>Party </a:t>
            </a:r>
            <a:r>
              <a:rPr lang="en-US" sz="3100" dirty="0">
                <a:latin typeface="Candara" panose="020E0502030303020204" pitchFamily="34" charset="0"/>
              </a:rPr>
              <a:t>A goes to </a:t>
            </a:r>
            <a:r>
              <a:rPr lang="en-US" sz="3100" dirty="0" smtClean="0">
                <a:latin typeface="Candara" panose="020E0502030303020204" pitchFamily="34" charset="0"/>
              </a:rPr>
              <a:t>the formed </a:t>
            </a:r>
            <a:r>
              <a:rPr lang="en-US" sz="3100" dirty="0" smtClean="0">
                <a:latin typeface="Candara" panose="020E0502030303020204" pitchFamily="34" charset="0"/>
              </a:rPr>
              <a:t>panel </a:t>
            </a:r>
            <a:r>
              <a:rPr lang="en-US" sz="3100" dirty="0" smtClean="0">
                <a:latin typeface="Candara" panose="020E0502030303020204" pitchFamily="34" charset="0"/>
              </a:rPr>
              <a:t>and asks </a:t>
            </a:r>
            <a:r>
              <a:rPr lang="en-US" sz="3100" dirty="0">
                <a:latin typeface="Candara" panose="020E0502030303020204" pitchFamily="34" charset="0"/>
              </a:rPr>
              <a:t>it </a:t>
            </a:r>
            <a:r>
              <a:rPr lang="en-US" sz="3100" dirty="0" smtClean="0">
                <a:latin typeface="Candara" panose="020E0502030303020204" pitchFamily="34" charset="0"/>
              </a:rPr>
              <a:t>to “consolidate” the existing </a:t>
            </a:r>
            <a:r>
              <a:rPr lang="en-US" sz="3100" dirty="0" smtClean="0">
                <a:latin typeface="Candara" panose="020E0502030303020204" pitchFamily="34" charset="0"/>
              </a:rPr>
              <a:t>dispute with a new dispute.</a:t>
            </a:r>
            <a:endParaRPr lang="en-US" sz="3100" dirty="0" smtClean="0">
              <a:latin typeface="Candara" panose="020E0502030303020204" pitchFamily="34" charset="0"/>
            </a:endParaRPr>
          </a:p>
          <a:p>
            <a:pPr>
              <a:buFont typeface="Wingdings" panose="05000000000000000000" pitchFamily="2" charset="2"/>
              <a:buChar char="Ø"/>
            </a:pPr>
            <a:r>
              <a:rPr lang="en-US" sz="3100" dirty="0" smtClean="0">
                <a:latin typeface="Candara" panose="020E0502030303020204" pitchFamily="34" charset="0"/>
              </a:rPr>
              <a:t>Party </a:t>
            </a:r>
            <a:r>
              <a:rPr lang="en-US" sz="3100" dirty="0">
                <a:latin typeface="Candara" panose="020E0502030303020204" pitchFamily="34" charset="0"/>
              </a:rPr>
              <a:t>B </a:t>
            </a:r>
            <a:r>
              <a:rPr lang="en-US" sz="3100" dirty="0" smtClean="0">
                <a:latin typeface="Candara" panose="020E0502030303020204" pitchFamily="34" charset="0"/>
              </a:rPr>
              <a:t>opposes consolidation.</a:t>
            </a:r>
            <a:endParaRPr lang="en-US" sz="3100" dirty="0">
              <a:latin typeface="Candara" panose="020E0502030303020204" pitchFamily="34" charset="0"/>
            </a:endParaRPr>
          </a:p>
          <a:p>
            <a:pPr>
              <a:buFont typeface="Wingdings" panose="05000000000000000000" pitchFamily="2" charset="2"/>
              <a:buChar char="Ø"/>
            </a:pPr>
            <a:r>
              <a:rPr lang="en-US" sz="3100" dirty="0" smtClean="0">
                <a:latin typeface="Candara" panose="020E0502030303020204" pitchFamily="34" charset="0"/>
              </a:rPr>
              <a:t>The </a:t>
            </a:r>
            <a:r>
              <a:rPr lang="en-US" sz="3100" dirty="0">
                <a:latin typeface="Candara" panose="020E0502030303020204" pitchFamily="34" charset="0"/>
              </a:rPr>
              <a:t>formed </a:t>
            </a:r>
            <a:r>
              <a:rPr lang="en-US" sz="3100" dirty="0" smtClean="0">
                <a:latin typeface="Candara" panose="020E0502030303020204" pitchFamily="34" charset="0"/>
              </a:rPr>
              <a:t>panel is faced with the decision.</a:t>
            </a:r>
            <a:r>
              <a:rPr lang="en-US" sz="3100" dirty="0">
                <a:latin typeface="Candara" panose="020E0502030303020204" pitchFamily="34" charset="0"/>
              </a:rPr>
              <a:t> </a:t>
            </a:r>
            <a:r>
              <a:rPr lang="en-US" sz="3100" dirty="0" smtClean="0">
                <a:latin typeface="Candara" panose="020E0502030303020204" pitchFamily="34" charset="0"/>
              </a:rPr>
              <a:t> </a:t>
            </a:r>
            <a:r>
              <a:rPr lang="en-US" sz="3100" i="1" dirty="0" smtClean="0">
                <a:latin typeface="Candara" panose="020E0502030303020204" pitchFamily="34" charset="0"/>
              </a:rPr>
              <a:t>Consolidate </a:t>
            </a:r>
            <a:r>
              <a:rPr lang="en-US" sz="3100" i="1" dirty="0">
                <a:latin typeface="Candara" panose="020E0502030303020204" pitchFamily="34" charset="0"/>
              </a:rPr>
              <a:t>or </a:t>
            </a:r>
            <a:r>
              <a:rPr lang="en-US" sz="3100" i="1" dirty="0" smtClean="0">
                <a:latin typeface="Candara" panose="020E0502030303020204" pitchFamily="34" charset="0"/>
              </a:rPr>
              <a:t>not?</a:t>
            </a:r>
            <a:endParaRPr lang="en-US" sz="3100" i="1" dirty="0">
              <a:latin typeface="Candara" panose="020E0502030303020204" pitchFamily="34" charset="0"/>
            </a:endParaRPr>
          </a:p>
          <a:p>
            <a:pPr marL="0" indent="0">
              <a:buNone/>
            </a:pPr>
            <a:r>
              <a:rPr lang="en-US" sz="1200" dirty="0">
                <a:latin typeface="Candara" panose="020E0502030303020204" pitchFamily="34" charset="0"/>
              </a:rPr>
              <a:t> </a:t>
            </a:r>
            <a:endParaRPr lang="en-US" sz="1200" dirty="0" smtClean="0">
              <a:latin typeface="Candara" panose="020E0502030303020204" pitchFamily="34" charset="0"/>
            </a:endParaRPr>
          </a:p>
          <a:p>
            <a:pPr marL="0" indent="0">
              <a:buNone/>
              <a:tabLst>
                <a:tab pos="1376363" algn="l"/>
              </a:tabLst>
            </a:pPr>
            <a:r>
              <a:rPr lang="en-US" sz="3100" i="1" dirty="0" smtClean="0">
                <a:latin typeface="Candara" panose="020E0502030303020204" pitchFamily="34" charset="0"/>
              </a:rPr>
              <a:t>Questions: </a:t>
            </a:r>
            <a:r>
              <a:rPr lang="en-US" sz="3100" i="1" dirty="0" smtClean="0">
                <a:latin typeface="Candara" panose="020E0502030303020204" pitchFamily="34" charset="0"/>
              </a:rPr>
              <a:t>	</a:t>
            </a:r>
            <a:endParaRPr lang="en-US" sz="3100" i="1" dirty="0" smtClean="0">
              <a:latin typeface="Candara" panose="020E0502030303020204" pitchFamily="34" charset="0"/>
            </a:endParaRPr>
          </a:p>
          <a:p>
            <a:pPr marL="0" indent="0">
              <a:buNone/>
              <a:tabLst>
                <a:tab pos="1376363" algn="l"/>
              </a:tabLst>
            </a:pPr>
            <a:r>
              <a:rPr lang="en-US" sz="3100" i="1" dirty="0" smtClean="0">
                <a:latin typeface="Candara" panose="020E0502030303020204" pitchFamily="34" charset="0"/>
              </a:rPr>
              <a:t>(</a:t>
            </a:r>
            <a:r>
              <a:rPr lang="en-US" sz="3100" i="1" dirty="0" smtClean="0">
                <a:latin typeface="Candara" panose="020E0502030303020204" pitchFamily="34" charset="0"/>
              </a:rPr>
              <a:t>A) Panel A can / should agree to consolidate; or </a:t>
            </a:r>
          </a:p>
          <a:p>
            <a:pPr marL="0" indent="0">
              <a:buNone/>
              <a:tabLst>
                <a:tab pos="1376363" algn="l"/>
              </a:tabLst>
            </a:pPr>
            <a:r>
              <a:rPr lang="en-US" sz="3100" i="1" dirty="0" smtClean="0">
                <a:latin typeface="Candara" panose="020E0502030303020204" pitchFamily="34" charset="0"/>
              </a:rPr>
              <a:t>(</a:t>
            </a:r>
            <a:r>
              <a:rPr lang="en-US" sz="3100" i="1" dirty="0" smtClean="0">
                <a:latin typeface="Candara" panose="020E0502030303020204" pitchFamily="34" charset="0"/>
              </a:rPr>
              <a:t>B) Panel A cannot / should not agree </a:t>
            </a:r>
            <a:r>
              <a:rPr lang="en-US" sz="3100" i="1" dirty="0">
                <a:latin typeface="Candara" panose="020E0502030303020204" pitchFamily="34" charset="0"/>
              </a:rPr>
              <a:t>to </a:t>
            </a:r>
            <a:r>
              <a:rPr lang="en-US" sz="3100" i="1" dirty="0" smtClean="0">
                <a:latin typeface="Candara" panose="020E0502030303020204" pitchFamily="34" charset="0"/>
              </a:rPr>
              <a:t>consolidate </a:t>
            </a:r>
            <a:endParaRPr lang="en-US" sz="3100" i="1"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34</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1286597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872" y="1286502"/>
            <a:ext cx="10564239" cy="4824205"/>
          </a:xfrm>
        </p:spPr>
        <p:txBody>
          <a:bodyPr>
            <a:normAutofit lnSpcReduction="10000"/>
          </a:bodyPr>
          <a:lstStyle/>
          <a:p>
            <a:pPr marL="0" indent="0">
              <a:buNone/>
            </a:pPr>
            <a:r>
              <a:rPr lang="en-US" sz="3700" b="1" dirty="0">
                <a:latin typeface="Candara" panose="020E0502030303020204" pitchFamily="34" charset="0"/>
              </a:rPr>
              <a:t>Scenario </a:t>
            </a:r>
            <a:r>
              <a:rPr lang="en-US" sz="3700" b="1" dirty="0" smtClean="0">
                <a:latin typeface="Candara" panose="020E0502030303020204" pitchFamily="34" charset="0"/>
              </a:rPr>
              <a:t>2:  </a:t>
            </a:r>
            <a:r>
              <a:rPr lang="en-US" sz="3700" b="1" dirty="0">
                <a:latin typeface="Candara" panose="020E0502030303020204" pitchFamily="34" charset="0"/>
              </a:rPr>
              <a:t>Both panels have </a:t>
            </a:r>
            <a:r>
              <a:rPr lang="en-US" sz="3700" b="1" dirty="0" smtClean="0">
                <a:latin typeface="Candara" panose="020E0502030303020204" pitchFamily="34" charset="0"/>
              </a:rPr>
              <a:t>formed but </a:t>
            </a:r>
            <a:r>
              <a:rPr lang="en-US" sz="3700" b="1" dirty="0">
                <a:latin typeface="Candara" panose="020E0502030303020204" pitchFamily="34" charset="0"/>
              </a:rPr>
              <a:t>neither </a:t>
            </a:r>
            <a:r>
              <a:rPr lang="en-US" sz="3700" b="1" dirty="0" smtClean="0">
                <a:latin typeface="Candara" panose="020E0502030303020204" pitchFamily="34" charset="0"/>
              </a:rPr>
              <a:t>have </a:t>
            </a:r>
            <a:r>
              <a:rPr lang="en-US" sz="3700" b="1" dirty="0" smtClean="0">
                <a:latin typeface="Candara" panose="020E0502030303020204" pitchFamily="34" charset="0"/>
              </a:rPr>
              <a:t>yet proceeded </a:t>
            </a:r>
            <a:r>
              <a:rPr lang="en-US" sz="3700" b="1" dirty="0" smtClean="0">
                <a:latin typeface="Candara" panose="020E0502030303020204" pitchFamily="34" charset="0"/>
              </a:rPr>
              <a:t>to an </a:t>
            </a:r>
            <a:r>
              <a:rPr lang="en-US" sz="3700" b="1" dirty="0">
                <a:latin typeface="Candara" panose="020E0502030303020204" pitchFamily="34" charset="0"/>
              </a:rPr>
              <a:t>Organizational </a:t>
            </a:r>
            <a:r>
              <a:rPr lang="en-US" sz="3700" b="1" dirty="0" smtClean="0">
                <a:latin typeface="Candara" panose="020E0502030303020204" pitchFamily="34" charset="0"/>
              </a:rPr>
              <a:t>Meeting.  </a:t>
            </a:r>
            <a:endParaRPr lang="en-US" sz="3700" dirty="0" smtClean="0">
              <a:latin typeface="Candara" panose="020E0502030303020204" pitchFamily="34" charset="0"/>
            </a:endParaRPr>
          </a:p>
          <a:p>
            <a:pPr marL="0" indent="0">
              <a:buNone/>
            </a:pPr>
            <a:endParaRPr lang="en-US" sz="1100" dirty="0" smtClean="0"/>
          </a:p>
          <a:p>
            <a:pPr>
              <a:buFont typeface="Wingdings" panose="05000000000000000000" pitchFamily="2" charset="2"/>
              <a:buChar char="Ø"/>
            </a:pPr>
            <a:r>
              <a:rPr lang="en-US" sz="3100" dirty="0" smtClean="0">
                <a:latin typeface="Candara" panose="020E0502030303020204" pitchFamily="34" charset="0"/>
              </a:rPr>
              <a:t>Panel </a:t>
            </a:r>
            <a:r>
              <a:rPr lang="en-US" sz="3100" dirty="0">
                <a:latin typeface="Candara" panose="020E0502030303020204" pitchFamily="34" charset="0"/>
              </a:rPr>
              <a:t>X has OM at </a:t>
            </a:r>
            <a:r>
              <a:rPr lang="en-US" sz="3100" dirty="0" smtClean="0">
                <a:latin typeface="Candara" panose="020E0502030303020204" pitchFamily="34" charset="0"/>
              </a:rPr>
              <a:t>10:00am </a:t>
            </a:r>
            <a:r>
              <a:rPr lang="en-US" sz="3100" dirty="0">
                <a:latin typeface="Candara" panose="020E0502030303020204" pitchFamily="34" charset="0"/>
              </a:rPr>
              <a:t>- </a:t>
            </a:r>
            <a:r>
              <a:rPr lang="en-US" sz="3100" dirty="0" smtClean="0">
                <a:latin typeface="Candara" panose="020E0502030303020204" pitchFamily="34" charset="0"/>
              </a:rPr>
              <a:t>Agrees </a:t>
            </a:r>
            <a:r>
              <a:rPr lang="en-US" sz="3100" dirty="0">
                <a:latin typeface="Candara" panose="020E0502030303020204" pitchFamily="34" charset="0"/>
              </a:rPr>
              <a:t>to consolidate</a:t>
            </a:r>
          </a:p>
          <a:p>
            <a:pPr>
              <a:buFont typeface="Wingdings" panose="05000000000000000000" pitchFamily="2" charset="2"/>
              <a:buChar char="Ø"/>
            </a:pPr>
            <a:r>
              <a:rPr lang="en-US" sz="3100" dirty="0" smtClean="0">
                <a:latin typeface="Candara" panose="020E0502030303020204" pitchFamily="34" charset="0"/>
              </a:rPr>
              <a:t>Panel </a:t>
            </a:r>
            <a:r>
              <a:rPr lang="en-US" sz="3100" dirty="0">
                <a:latin typeface="Candara" panose="020E0502030303020204" pitchFamily="34" charset="0"/>
              </a:rPr>
              <a:t>Y has OM at </a:t>
            </a:r>
            <a:r>
              <a:rPr lang="en-US" sz="3100" dirty="0" smtClean="0">
                <a:latin typeface="Candara" panose="020E0502030303020204" pitchFamily="34" charset="0"/>
              </a:rPr>
              <a:t>11:00am </a:t>
            </a:r>
            <a:r>
              <a:rPr lang="en-US" sz="3100" dirty="0">
                <a:latin typeface="Candara" panose="020E0502030303020204" pitchFamily="34" charset="0"/>
              </a:rPr>
              <a:t>- </a:t>
            </a:r>
            <a:r>
              <a:rPr lang="en-US" sz="3100" dirty="0" smtClean="0">
                <a:latin typeface="Candara" panose="020E0502030303020204" pitchFamily="34" charset="0"/>
              </a:rPr>
              <a:t>Also </a:t>
            </a:r>
            <a:r>
              <a:rPr lang="en-US" sz="3100" dirty="0">
                <a:latin typeface="Candara" panose="020E0502030303020204" pitchFamily="34" charset="0"/>
              </a:rPr>
              <a:t>agrees to consolidate 		</a:t>
            </a:r>
            <a:r>
              <a:rPr lang="en-US" sz="1100" dirty="0">
                <a:latin typeface="Candara" panose="020E0502030303020204" pitchFamily="34" charset="0"/>
              </a:rPr>
              <a:t>	</a:t>
            </a:r>
            <a:endParaRPr lang="en-US" sz="1100" i="1" dirty="0">
              <a:latin typeface="Candara" panose="020E0502030303020204" pitchFamily="34" charset="0"/>
            </a:endParaRPr>
          </a:p>
          <a:p>
            <a:pPr marL="0" lvl="0" indent="0">
              <a:buNone/>
            </a:pPr>
            <a:r>
              <a:rPr lang="en-US" sz="3100" i="1" dirty="0" smtClean="0">
                <a:latin typeface="Candara" panose="020E0502030303020204" pitchFamily="34" charset="0"/>
              </a:rPr>
              <a:t>Questions: </a:t>
            </a:r>
          </a:p>
          <a:p>
            <a:pPr marL="0" lvl="0" indent="0">
              <a:buNone/>
            </a:pPr>
            <a:r>
              <a:rPr lang="en-US" sz="3100" dirty="0" smtClean="0">
                <a:latin typeface="Candara" panose="020E0502030303020204" pitchFamily="34" charset="0"/>
              </a:rPr>
              <a:t>(A) Does </a:t>
            </a:r>
            <a:r>
              <a:rPr lang="en-US" sz="3100" dirty="0" smtClean="0">
                <a:latin typeface="Candara" panose="020E0502030303020204" pitchFamily="34" charset="0"/>
              </a:rPr>
              <a:t>Panel X prevail (it came first</a:t>
            </a:r>
            <a:r>
              <a:rPr lang="en-US" sz="3100" dirty="0" smtClean="0">
                <a:latin typeface="Candara" panose="020E0502030303020204" pitchFamily="34" charset="0"/>
              </a:rPr>
              <a:t>)?</a:t>
            </a:r>
            <a:endParaRPr lang="en-US" sz="3100" dirty="0" smtClean="0">
              <a:latin typeface="Candara" panose="020E0502030303020204" pitchFamily="34" charset="0"/>
            </a:endParaRPr>
          </a:p>
          <a:p>
            <a:pPr marL="0" lvl="0" indent="0">
              <a:buNone/>
            </a:pPr>
            <a:r>
              <a:rPr lang="en-US" sz="3100" dirty="0" smtClean="0">
                <a:latin typeface="Candara" panose="020E0502030303020204" pitchFamily="34" charset="0"/>
              </a:rPr>
              <a:t>(B) Who </a:t>
            </a:r>
            <a:r>
              <a:rPr lang="en-US" sz="3100" dirty="0" smtClean="0">
                <a:latin typeface="Candara" panose="020E0502030303020204" pitchFamily="34" charset="0"/>
              </a:rPr>
              <a:t>decides?</a:t>
            </a:r>
          </a:p>
          <a:p>
            <a:pPr marL="0" lvl="0" indent="0">
              <a:buNone/>
            </a:pPr>
            <a:r>
              <a:rPr lang="en-US" sz="3100" dirty="0" smtClean="0">
                <a:latin typeface="Candara" panose="020E0502030303020204" pitchFamily="34" charset="0"/>
              </a:rPr>
              <a:t>(C) If it </a:t>
            </a:r>
            <a:r>
              <a:rPr lang="en-US" sz="3100" dirty="0" smtClean="0">
                <a:latin typeface="Candara" panose="020E0502030303020204" pitchFamily="34" charset="0"/>
              </a:rPr>
              <a:t>ends up in a court </a:t>
            </a:r>
            <a:r>
              <a:rPr lang="mr-IN" sz="3100" dirty="0" smtClean="0">
                <a:latin typeface="Candara" panose="020E0502030303020204" pitchFamily="34" charset="0"/>
              </a:rPr>
              <a:t>–</a:t>
            </a:r>
            <a:r>
              <a:rPr lang="en-US" sz="3100" dirty="0" smtClean="0">
                <a:latin typeface="Candara" panose="020E0502030303020204" pitchFamily="34" charset="0"/>
              </a:rPr>
              <a:t> what do you think a </a:t>
            </a:r>
            <a:r>
              <a:rPr lang="en-US" sz="3100" dirty="0" smtClean="0">
                <a:latin typeface="Candara" panose="020E0502030303020204" pitchFamily="34" charset="0"/>
              </a:rPr>
              <a:t>court </a:t>
            </a:r>
            <a:r>
              <a:rPr lang="en-US" sz="3100" dirty="0" smtClean="0">
                <a:latin typeface="Candara" panose="020E0502030303020204" pitchFamily="34" charset="0"/>
              </a:rPr>
              <a:t>will </a:t>
            </a:r>
            <a:r>
              <a:rPr lang="en-US" sz="3100" dirty="0" smtClean="0">
                <a:latin typeface="Candara" panose="020E0502030303020204" pitchFamily="34" charset="0"/>
              </a:rPr>
              <a:t>do?</a:t>
            </a:r>
            <a:r>
              <a:rPr lang="en-US" sz="3100" dirty="0">
                <a:latin typeface="Candara" panose="020E0502030303020204" pitchFamily="34" charset="0"/>
              </a:rPr>
              <a:t> </a:t>
            </a:r>
          </a:p>
          <a:p>
            <a:endParaRPr lang="en-US" sz="3400"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35</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Tree>
    <p:extLst>
      <p:ext uri="{BB962C8B-B14F-4D97-AF65-F5344CB8AC3E}">
        <p14:creationId xmlns:p14="http://schemas.microsoft.com/office/powerpoint/2010/main" val="1678108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4125DC-B978-4098-BB21-781F13B972C6}"/>
              </a:ext>
            </a:extLst>
          </p:cNvPr>
          <p:cNvSpPr>
            <a:spLocks noGrp="1"/>
          </p:cNvSpPr>
          <p:nvPr>
            <p:ph type="title"/>
          </p:nvPr>
        </p:nvSpPr>
        <p:spPr>
          <a:xfrm>
            <a:off x="1399161" y="275076"/>
            <a:ext cx="8531158" cy="675735"/>
          </a:xfrm>
        </p:spPr>
        <p:txBody>
          <a:bodyPr>
            <a:noAutofit/>
          </a:bodyPr>
          <a:lstStyle/>
          <a:p>
            <a:pPr algn="ctr"/>
            <a:r>
              <a:rPr lang="en-US" sz="3400" dirty="0">
                <a:latin typeface="Candara" panose="020E0502030303020204" pitchFamily="34" charset="0"/>
              </a:rPr>
              <a:t>Consolidation of Arbitrations</a:t>
            </a:r>
            <a:endParaRPr lang="en-US" sz="3400" dirty="0"/>
          </a:p>
        </p:txBody>
      </p:sp>
      <p:sp>
        <p:nvSpPr>
          <p:cNvPr id="3" name="Content Placeholder 2">
            <a:extLst>
              <a:ext uri="{FF2B5EF4-FFF2-40B4-BE49-F238E27FC236}">
                <a16:creationId xmlns="" xmlns:a16="http://schemas.microsoft.com/office/drawing/2014/main" id="{DBC367E0-0848-49B3-A4F8-7CE7BA1D2DFE}"/>
              </a:ext>
            </a:extLst>
          </p:cNvPr>
          <p:cNvSpPr>
            <a:spLocks noGrp="1"/>
          </p:cNvSpPr>
          <p:nvPr>
            <p:ph sz="half" idx="1"/>
          </p:nvPr>
        </p:nvSpPr>
        <p:spPr/>
        <p:txBody>
          <a:bodyPr>
            <a:normAutofit/>
          </a:bodyPr>
          <a:lstStyle/>
          <a:p>
            <a:pPr marL="0" indent="0" algn="ctr">
              <a:buNone/>
            </a:pPr>
            <a:endParaRPr lang="en-US" sz="4000" b="1" dirty="0" smtClean="0">
              <a:solidFill>
                <a:srgbClr val="C00000"/>
              </a:solidFill>
              <a:latin typeface="Candara" panose="020E0502030303020204" pitchFamily="34" charset="0"/>
            </a:endParaRPr>
          </a:p>
          <a:p>
            <a:pPr marL="0" indent="0" algn="ctr">
              <a:buNone/>
            </a:pPr>
            <a:r>
              <a:rPr lang="en-US" sz="5000" b="1" dirty="0" smtClean="0">
                <a:solidFill>
                  <a:srgbClr val="C00000"/>
                </a:solidFill>
                <a:latin typeface="Candara" panose="020E0502030303020204" pitchFamily="34" charset="0"/>
              </a:rPr>
              <a:t>THANK </a:t>
            </a:r>
            <a:r>
              <a:rPr lang="en-US" sz="5000" b="1" dirty="0">
                <a:solidFill>
                  <a:srgbClr val="C00000"/>
                </a:solidFill>
                <a:latin typeface="Candara" panose="020E0502030303020204" pitchFamily="34" charset="0"/>
              </a:rPr>
              <a:t>YOU</a:t>
            </a:r>
            <a:r>
              <a:rPr lang="en-US" sz="5000" b="1" dirty="0" smtClean="0">
                <a:solidFill>
                  <a:srgbClr val="C00000"/>
                </a:solidFill>
                <a:latin typeface="Candara" panose="020E0502030303020204" pitchFamily="34" charset="0"/>
              </a:rPr>
              <a:t>!  ANY QUESTIONS? </a:t>
            </a:r>
            <a:endParaRPr lang="en-US" sz="5000" b="1" dirty="0">
              <a:solidFill>
                <a:srgbClr val="C00000"/>
              </a:solidFill>
              <a:latin typeface="Candara" panose="020E0502030303020204" pitchFamily="34" charset="0"/>
            </a:endParaRPr>
          </a:p>
          <a:p>
            <a:pPr marL="0" indent="0">
              <a:buNone/>
            </a:pPr>
            <a:endParaRPr lang="en-US" dirty="0"/>
          </a:p>
          <a:p>
            <a:pPr>
              <a:buFont typeface="Wingdings" panose="05000000000000000000" pitchFamily="2" charset="2"/>
              <a:buChar char="Ø"/>
            </a:pPr>
            <a:r>
              <a:rPr lang="en-US" sz="3200" dirty="0" smtClean="0">
                <a:latin typeface="Candara" panose="020E0502030303020204" pitchFamily="34" charset="0"/>
              </a:rPr>
              <a:t>Robert </a:t>
            </a:r>
            <a:r>
              <a:rPr lang="en-US" sz="3200" dirty="0">
                <a:latin typeface="Candara" panose="020E0502030303020204" pitchFamily="34" charset="0"/>
              </a:rPr>
              <a:t>A. </a:t>
            </a:r>
            <a:r>
              <a:rPr lang="en-US" sz="3200" dirty="0" smtClean="0">
                <a:latin typeface="Candara" panose="020E0502030303020204" pitchFamily="34" charset="0"/>
              </a:rPr>
              <a:t>Whitney – </a:t>
            </a:r>
            <a:r>
              <a:rPr lang="en-US" sz="3200" dirty="0" smtClean="0">
                <a:latin typeface="Candara" panose="020E0502030303020204" pitchFamily="34" charset="0"/>
                <a:hlinkClick r:id="rId3"/>
              </a:rPr>
              <a:t>rwhitney@sulloway.com</a:t>
            </a:r>
            <a:r>
              <a:rPr lang="en-US" sz="3200" dirty="0" smtClean="0">
                <a:latin typeface="Candara" panose="020E0502030303020204" pitchFamily="34" charset="0"/>
              </a:rPr>
              <a:t> – 617-335-1380 </a:t>
            </a:r>
            <a:endParaRPr lang="en-US" sz="3200" dirty="0">
              <a:latin typeface="Candara" panose="020E0502030303020204" pitchFamily="34" charset="0"/>
            </a:endParaRPr>
          </a:p>
          <a:p>
            <a:pPr>
              <a:buFont typeface="Wingdings" panose="05000000000000000000" pitchFamily="2" charset="2"/>
              <a:buChar char="Ø"/>
            </a:pPr>
            <a:r>
              <a:rPr lang="en-US" sz="3200" dirty="0">
                <a:latin typeface="Candara" panose="020E0502030303020204" pitchFamily="34" charset="0"/>
              </a:rPr>
              <a:t>Sylvia </a:t>
            </a:r>
            <a:r>
              <a:rPr lang="en-US" sz="3200" dirty="0" smtClean="0">
                <a:latin typeface="Candara" panose="020E0502030303020204" pitchFamily="34" charset="0"/>
              </a:rPr>
              <a:t>Kaminsky – </a:t>
            </a:r>
            <a:r>
              <a:rPr lang="en-US" sz="3200" dirty="0" smtClean="0">
                <a:latin typeface="Candara" panose="020E0502030303020204" pitchFamily="34" charset="0"/>
                <a:hlinkClick r:id="rId4"/>
              </a:rPr>
              <a:t>syl193@aol.com</a:t>
            </a:r>
            <a:r>
              <a:rPr lang="en-US" sz="3200" dirty="0" smtClean="0">
                <a:latin typeface="Candara" panose="020E0502030303020204" pitchFamily="34" charset="0"/>
              </a:rPr>
              <a:t> – 973-202-8897</a:t>
            </a:r>
            <a:endParaRPr lang="en-US" sz="3200" dirty="0">
              <a:latin typeface="Candara" panose="020E0502030303020204" pitchFamily="34" charset="0"/>
            </a:endParaRPr>
          </a:p>
          <a:p>
            <a:pPr>
              <a:buFont typeface="Wingdings" panose="05000000000000000000" pitchFamily="2" charset="2"/>
              <a:buChar char="Ø"/>
            </a:pPr>
            <a:r>
              <a:rPr lang="en-US" sz="3200" dirty="0" smtClean="0">
                <a:latin typeface="Candara" panose="020E0502030303020204" pitchFamily="34" charset="0"/>
              </a:rPr>
              <a:t>David </a:t>
            </a:r>
            <a:r>
              <a:rPr lang="en-US" sz="3200" dirty="0">
                <a:latin typeface="Candara" panose="020E0502030303020204" pitchFamily="34" charset="0"/>
              </a:rPr>
              <a:t>Thirkill </a:t>
            </a:r>
            <a:r>
              <a:rPr lang="en-US" sz="3200" dirty="0" smtClean="0">
                <a:latin typeface="Candara" panose="020E0502030303020204" pitchFamily="34" charset="0"/>
              </a:rPr>
              <a:t>– </a:t>
            </a:r>
            <a:r>
              <a:rPr lang="en-US" sz="3200" dirty="0" smtClean="0">
                <a:latin typeface="Candara" panose="020E0502030303020204" pitchFamily="34" charset="0"/>
                <a:hlinkClick r:id="rId5"/>
              </a:rPr>
              <a:t>dthirkill62@icloud.com</a:t>
            </a:r>
            <a:r>
              <a:rPr lang="en-US" sz="3200" dirty="0" smtClean="0">
                <a:latin typeface="Candara" panose="020E0502030303020204" pitchFamily="34" charset="0"/>
              </a:rPr>
              <a:t> – 603-203-0928</a:t>
            </a:r>
            <a:endParaRPr lang="en-US" sz="3200" dirty="0">
              <a:latin typeface="Candara" panose="020E0502030303020204" pitchFamily="34" charset="0"/>
            </a:endParaRPr>
          </a:p>
          <a:p>
            <a:pPr marL="0" indent="0">
              <a:buNone/>
            </a:pPr>
            <a:endParaRPr lang="en-US" dirty="0"/>
          </a:p>
        </p:txBody>
      </p:sp>
    </p:spTree>
    <p:extLst>
      <p:ext uri="{BB962C8B-B14F-4D97-AF65-F5344CB8AC3E}">
        <p14:creationId xmlns:p14="http://schemas.microsoft.com/office/powerpoint/2010/main" val="426442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FA58B-EEEC-4A96-9F81-95B05513A083}"/>
              </a:ext>
            </a:extLst>
          </p:cNvPr>
          <p:cNvSpPr>
            <a:spLocks noGrp="1"/>
          </p:cNvSpPr>
          <p:nvPr>
            <p:ph type="title"/>
          </p:nvPr>
        </p:nvSpPr>
        <p:spPr/>
        <p:txBody>
          <a:bodyPr>
            <a:normAutofit/>
          </a:bodyPr>
          <a:lstStyle/>
          <a:p>
            <a:pPr algn="ctr"/>
            <a:r>
              <a:rPr lang="en-US" sz="3200" dirty="0">
                <a:latin typeface="Candara" panose="020E0502030303020204" pitchFamily="34" charset="0"/>
              </a:rPr>
              <a:t>Consolidation of Arbitrations</a:t>
            </a:r>
            <a:endParaRPr lang="en-US" sz="3200" dirty="0"/>
          </a:p>
        </p:txBody>
      </p:sp>
      <p:sp>
        <p:nvSpPr>
          <p:cNvPr id="3" name="Content Placeholder 2">
            <a:extLst>
              <a:ext uri="{FF2B5EF4-FFF2-40B4-BE49-F238E27FC236}">
                <a16:creationId xmlns="" xmlns:a16="http://schemas.microsoft.com/office/drawing/2014/main" id="{409FF794-D658-4B70-A984-568941D31FA5}"/>
              </a:ext>
            </a:extLst>
          </p:cNvPr>
          <p:cNvSpPr>
            <a:spLocks noGrp="1"/>
          </p:cNvSpPr>
          <p:nvPr>
            <p:ph idx="1"/>
          </p:nvPr>
        </p:nvSpPr>
        <p:spPr/>
        <p:txBody>
          <a:bodyPr>
            <a:normAutofit fontScale="92500"/>
          </a:bodyPr>
          <a:lstStyle/>
          <a:p>
            <a:pPr>
              <a:buFont typeface="Wingdings" panose="05000000000000000000" pitchFamily="2" charset="2"/>
              <a:buChar char="Ø"/>
            </a:pPr>
            <a:r>
              <a:rPr lang="en-US" sz="3500" dirty="0">
                <a:latin typeface="Candara" panose="020E0502030303020204" pitchFamily="34" charset="0"/>
              </a:rPr>
              <a:t>What’s less clear is </a:t>
            </a:r>
            <a:r>
              <a:rPr lang="en-US" sz="3500" i="1" dirty="0">
                <a:latin typeface="Candara" panose="020E0502030303020204" pitchFamily="34" charset="0"/>
              </a:rPr>
              <a:t>how </a:t>
            </a:r>
            <a:r>
              <a:rPr lang="en-US" sz="3500" dirty="0">
                <a:latin typeface="Candara" panose="020E0502030303020204" pitchFamily="34" charset="0"/>
              </a:rPr>
              <a:t>the parties get an arbitration panel in place to address the consolidation issue.  </a:t>
            </a:r>
          </a:p>
          <a:p>
            <a:pPr>
              <a:buFont typeface="Wingdings" panose="05000000000000000000" pitchFamily="2" charset="2"/>
              <a:buChar char="Ø"/>
            </a:pPr>
            <a:r>
              <a:rPr lang="en-US" sz="3500" dirty="0" smtClean="0">
                <a:latin typeface="Candara" panose="020E0502030303020204" pitchFamily="34" charset="0"/>
              </a:rPr>
              <a:t>Most </a:t>
            </a:r>
            <a:r>
              <a:rPr lang="en-US" sz="3500" dirty="0">
                <a:latin typeface="Candara" panose="020E0502030303020204" pitchFamily="34" charset="0"/>
              </a:rPr>
              <a:t>treaties and facultative </a:t>
            </a:r>
            <a:r>
              <a:rPr lang="en-US" sz="3500" dirty="0" smtClean="0">
                <a:latin typeface="Candara" panose="020E0502030303020204" pitchFamily="34" charset="0"/>
              </a:rPr>
              <a:t>certificates do </a:t>
            </a:r>
            <a:r>
              <a:rPr lang="en-US" sz="3500" i="1" dirty="0">
                <a:latin typeface="Candara" panose="020E0502030303020204" pitchFamily="34" charset="0"/>
              </a:rPr>
              <a:t>not</a:t>
            </a:r>
            <a:r>
              <a:rPr lang="en-US" sz="3500" dirty="0">
                <a:latin typeface="Candara" panose="020E0502030303020204" pitchFamily="34" charset="0"/>
              </a:rPr>
              <a:t> specifically provide for </a:t>
            </a:r>
            <a:r>
              <a:rPr lang="en-US" sz="3500" dirty="0" smtClean="0">
                <a:latin typeface="Candara" panose="020E0502030303020204" pitchFamily="34" charset="0"/>
              </a:rPr>
              <a:t>consolidation, but rather </a:t>
            </a:r>
            <a:r>
              <a:rPr lang="en-US" sz="3500" dirty="0" smtClean="0">
                <a:latin typeface="Candara" panose="020E0502030303020204" pitchFamily="34" charset="0"/>
              </a:rPr>
              <a:t>they </a:t>
            </a:r>
            <a:r>
              <a:rPr lang="en-US" sz="3500" dirty="0">
                <a:latin typeface="Candara" panose="020E0502030303020204" pitchFamily="34" charset="0"/>
              </a:rPr>
              <a:t>are </a:t>
            </a:r>
            <a:r>
              <a:rPr lang="en-US" sz="3500" dirty="0" smtClean="0">
                <a:latin typeface="Candara" panose="020E0502030303020204" pitchFamily="34" charset="0"/>
              </a:rPr>
              <a:t>silent on this issue. </a:t>
            </a:r>
          </a:p>
          <a:p>
            <a:pPr>
              <a:buFont typeface="Wingdings" panose="05000000000000000000" pitchFamily="2" charset="2"/>
              <a:buChar char="Ø"/>
            </a:pPr>
            <a:r>
              <a:rPr lang="en-US" sz="3500" dirty="0" smtClean="0">
                <a:latin typeface="Candara" panose="020E0502030303020204" pitchFamily="34" charset="0"/>
              </a:rPr>
              <a:t>Requests </a:t>
            </a:r>
            <a:r>
              <a:rPr lang="en-US" sz="3500" dirty="0">
                <a:latin typeface="Candara" panose="020E0502030303020204" pitchFamily="34" charset="0"/>
              </a:rPr>
              <a:t>for </a:t>
            </a:r>
            <a:r>
              <a:rPr lang="en-US" sz="3500" dirty="0" smtClean="0">
                <a:latin typeface="Candara" panose="020E0502030303020204" pitchFamily="34" charset="0"/>
              </a:rPr>
              <a:t>consolidation to arbitrators must </a:t>
            </a:r>
            <a:r>
              <a:rPr lang="en-US" sz="3500" dirty="0">
                <a:latin typeface="Candara" panose="020E0502030303020204" pitchFamily="34" charset="0"/>
              </a:rPr>
              <a:t>be based on the language of the parties’ arbitration agreement </a:t>
            </a:r>
            <a:r>
              <a:rPr lang="en-US" sz="3500" dirty="0" smtClean="0">
                <a:latin typeface="Candara" panose="020E0502030303020204" pitchFamily="34" charset="0"/>
              </a:rPr>
              <a:t>and/or </a:t>
            </a:r>
            <a:r>
              <a:rPr lang="en-US" sz="3500" dirty="0">
                <a:latin typeface="Candara" panose="020E0502030303020204" pitchFamily="34" charset="0"/>
              </a:rPr>
              <a:t>on an appeal to the </a:t>
            </a:r>
            <a:r>
              <a:rPr lang="en-US" sz="3500" dirty="0" smtClean="0">
                <a:latin typeface="Candara" panose="020E0502030303020204" pitchFamily="34" charset="0"/>
              </a:rPr>
              <a:t>arbitrators’ </a:t>
            </a:r>
            <a:r>
              <a:rPr lang="en-US" sz="3500" dirty="0">
                <a:latin typeface="Candara" panose="020E0502030303020204" pitchFamily="34" charset="0"/>
              </a:rPr>
              <a:t>broad authority and such goals as efficiency and cost-effectiveness.  </a:t>
            </a:r>
          </a:p>
          <a:p>
            <a:endParaRPr lang="en-US"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4</a:t>
            </a:fld>
            <a:endParaRPr lang="en-US" dirty="0"/>
          </a:p>
        </p:txBody>
      </p:sp>
    </p:spTree>
    <p:extLst>
      <p:ext uri="{BB962C8B-B14F-4D97-AF65-F5344CB8AC3E}">
        <p14:creationId xmlns:p14="http://schemas.microsoft.com/office/powerpoint/2010/main" val="197199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FA58B-EEEC-4A96-9F81-95B05513A083}"/>
              </a:ext>
            </a:extLst>
          </p:cNvPr>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3" name="Content Placeholder 2">
            <a:extLst>
              <a:ext uri="{FF2B5EF4-FFF2-40B4-BE49-F238E27FC236}">
                <a16:creationId xmlns="" xmlns:a16="http://schemas.microsoft.com/office/drawing/2014/main" id="{409FF794-D658-4B70-A984-568941D31FA5}"/>
              </a:ext>
            </a:extLst>
          </p:cNvPr>
          <p:cNvSpPr>
            <a:spLocks noGrp="1"/>
          </p:cNvSpPr>
          <p:nvPr>
            <p:ph idx="1"/>
          </p:nvPr>
        </p:nvSpPr>
        <p:spPr>
          <a:xfrm>
            <a:off x="1361872" y="1906824"/>
            <a:ext cx="10564239" cy="4562272"/>
          </a:xfrm>
        </p:spPr>
        <p:txBody>
          <a:bodyPr/>
          <a:lstStyle/>
          <a:p>
            <a:pPr>
              <a:buFont typeface="Wingdings" panose="05000000000000000000" pitchFamily="2" charset="2"/>
              <a:buChar char="Ø"/>
            </a:pPr>
            <a:r>
              <a:rPr lang="en-US" sz="3700" dirty="0" smtClean="0">
                <a:latin typeface="Candara" panose="020E0502030303020204" pitchFamily="34" charset="0"/>
              </a:rPr>
              <a:t>The panel’s goal today will be to offer arbitrators</a:t>
            </a:r>
            <a:r>
              <a:rPr lang="en-US" sz="3700" dirty="0">
                <a:latin typeface="Candara" panose="020E0502030303020204" pitchFamily="34" charset="0"/>
              </a:rPr>
              <a:t>, </a:t>
            </a:r>
            <a:r>
              <a:rPr lang="en-US" sz="3700" dirty="0" smtClean="0">
                <a:latin typeface="Candara" panose="020E0502030303020204" pitchFamily="34" charset="0"/>
              </a:rPr>
              <a:t>parties and counsel some guidance in </a:t>
            </a:r>
            <a:r>
              <a:rPr lang="en-US" sz="3700" dirty="0">
                <a:latin typeface="Candara" panose="020E0502030303020204" pitchFamily="34" charset="0"/>
              </a:rPr>
              <a:t>determining </a:t>
            </a:r>
            <a:r>
              <a:rPr lang="en-US" sz="3700" dirty="0" smtClean="0">
                <a:latin typeface="Candara" panose="020E0502030303020204" pitchFamily="34" charset="0"/>
              </a:rPr>
              <a:t>if, when and </a:t>
            </a:r>
            <a:r>
              <a:rPr lang="en-US" sz="3700" dirty="0" smtClean="0">
                <a:latin typeface="Candara" panose="020E0502030303020204" pitchFamily="34" charset="0"/>
              </a:rPr>
              <a:t>how to </a:t>
            </a:r>
            <a:r>
              <a:rPr lang="en-US" sz="3700" dirty="0">
                <a:latin typeface="Candara" panose="020E0502030303020204" pitchFamily="34" charset="0"/>
              </a:rPr>
              <a:t>consolidate </a:t>
            </a:r>
            <a:r>
              <a:rPr lang="en-US" sz="3700" dirty="0" smtClean="0">
                <a:latin typeface="Candara" panose="020E0502030303020204" pitchFamily="34" charset="0"/>
              </a:rPr>
              <a:t>arbitrations.</a:t>
            </a:r>
          </a:p>
          <a:p>
            <a:pPr>
              <a:buFont typeface="Wingdings" panose="05000000000000000000" pitchFamily="2" charset="2"/>
              <a:buChar char="Ø"/>
            </a:pPr>
            <a:r>
              <a:rPr lang="en-US" sz="3700" dirty="0" smtClean="0">
                <a:latin typeface="Candara" panose="020E0502030303020204" pitchFamily="34" charset="0"/>
              </a:rPr>
              <a:t>We have </a:t>
            </a:r>
            <a:r>
              <a:rPr lang="en-US" sz="3700" dirty="0" smtClean="0">
                <a:latin typeface="Candara" panose="020E0502030303020204" pitchFamily="34" charset="0"/>
              </a:rPr>
              <a:t>also created </a:t>
            </a:r>
            <a:r>
              <a:rPr lang="en-US" sz="3700" dirty="0" smtClean="0">
                <a:latin typeface="Candara" panose="020E0502030303020204" pitchFamily="34" charset="0"/>
              </a:rPr>
              <a:t>a “</a:t>
            </a:r>
            <a:r>
              <a:rPr lang="en-US" sz="3700" dirty="0">
                <a:latin typeface="Candara" panose="020E0502030303020204" pitchFamily="34" charset="0"/>
              </a:rPr>
              <a:t>tool kit” </a:t>
            </a:r>
            <a:r>
              <a:rPr lang="en-US" sz="3700" dirty="0" smtClean="0">
                <a:latin typeface="Candara" panose="020E0502030303020204" pitchFamily="34" charset="0"/>
              </a:rPr>
              <a:t>outlining the issues to consider when </a:t>
            </a:r>
            <a:r>
              <a:rPr lang="en-US" sz="3700" dirty="0">
                <a:latin typeface="Candara" panose="020E0502030303020204" pitchFamily="34" charset="0"/>
              </a:rPr>
              <a:t>reviewing such consolidation </a:t>
            </a:r>
            <a:r>
              <a:rPr lang="en-US" sz="3700" dirty="0" smtClean="0">
                <a:latin typeface="Candara" panose="020E0502030303020204" pitchFamily="34" charset="0"/>
              </a:rPr>
              <a:t>requests.</a:t>
            </a:r>
            <a:endParaRPr lang="en-US" sz="3700" dirty="0">
              <a:latin typeface="Candara" panose="020E0502030303020204" pitchFamily="34" charset="0"/>
            </a:endParaRPr>
          </a:p>
          <a:p>
            <a:endParaRPr lang="en-US"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5</a:t>
            </a:fld>
            <a:endParaRPr lang="en-US" dirty="0"/>
          </a:p>
        </p:txBody>
      </p:sp>
    </p:spTree>
    <p:extLst>
      <p:ext uri="{BB962C8B-B14F-4D97-AF65-F5344CB8AC3E}">
        <p14:creationId xmlns:p14="http://schemas.microsoft.com/office/powerpoint/2010/main" val="115774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dirty="0" smtClean="0">
                <a:latin typeface="Candara" panose="020E0502030303020204" pitchFamily="34" charset="0"/>
              </a:rPr>
              <a:t> </a:t>
            </a:r>
          </a:p>
          <a:p>
            <a:endParaRPr lang="en-US" dirty="0"/>
          </a:p>
        </p:txBody>
      </p:sp>
      <p:sp>
        <p:nvSpPr>
          <p:cNvPr id="4" name="Slide Number Placeholder 3"/>
          <p:cNvSpPr>
            <a:spLocks noGrp="1"/>
          </p:cNvSpPr>
          <p:nvPr>
            <p:ph type="sldNum" sz="quarter" idx="12"/>
          </p:nvPr>
        </p:nvSpPr>
        <p:spPr/>
        <p:txBody>
          <a:bodyPr/>
          <a:lstStyle/>
          <a:p>
            <a:r>
              <a:rPr lang="en-US" dirty="0" smtClean="0"/>
              <a:t>		</a:t>
            </a:r>
            <a:fld id="{0D2C9A66-E7FB-445C-B649-8AB5E70D44BD}" type="slidenum">
              <a:rPr lang="en-US" smtClean="0"/>
              <a:t>6</a:t>
            </a:fld>
            <a:endParaRPr lang="en-US" dirty="0"/>
          </a:p>
        </p:txBody>
      </p:sp>
      <p:sp>
        <p:nvSpPr>
          <p:cNvPr id="5"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6" name="Rectangle 5"/>
          <p:cNvSpPr/>
          <p:nvPr/>
        </p:nvSpPr>
        <p:spPr>
          <a:xfrm>
            <a:off x="1694576" y="1348174"/>
            <a:ext cx="9890620" cy="5043304"/>
          </a:xfrm>
          <a:prstGeom prst="rect">
            <a:avLst/>
          </a:prstGeom>
        </p:spPr>
        <p:txBody>
          <a:bodyPr wrap="square">
            <a:spAutoFit/>
          </a:bodyPr>
          <a:lstStyle/>
          <a:p>
            <a:pPr algn="ctr">
              <a:lnSpc>
                <a:spcPct val="107000"/>
              </a:lnSpc>
              <a:spcAft>
                <a:spcPts val="800"/>
              </a:spcAft>
            </a:pPr>
            <a:r>
              <a:rPr lang="en-US" sz="3000" b="1" dirty="0" smtClean="0">
                <a:latin typeface="Candara" panose="020E0502030303020204" pitchFamily="34" charset="0"/>
                <a:ea typeface="Calibri" panose="020F0502020204030204" pitchFamily="34" charset="0"/>
                <a:cs typeface="Times New Roman" panose="02020603050405020304" pitchFamily="18" charset="0"/>
              </a:rPr>
              <a:t>Polling the Audience</a:t>
            </a:r>
            <a:endParaRPr lang="en-US" sz="3000" dirty="0">
              <a:latin typeface="Candara" panose="020E050203030302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AutoNum type="alphaUcPeriod" startAt="17"/>
            </a:pPr>
            <a:r>
              <a:rPr lang="en-US" sz="2800" dirty="0" smtClean="0">
                <a:latin typeface="Candara" panose="020E0502030303020204" pitchFamily="34" charset="0"/>
                <a:ea typeface="Calibri" panose="020F0502020204030204" pitchFamily="34" charset="0"/>
                <a:cs typeface="Times New Roman" panose="02020603050405020304" pitchFamily="18" charset="0"/>
              </a:rPr>
              <a:t>If you are an arbitrator, have you been </a:t>
            </a:r>
            <a:r>
              <a:rPr lang="en-US" sz="2800" dirty="0">
                <a:latin typeface="Candara" panose="020E0502030303020204" pitchFamily="34" charset="0"/>
                <a:ea typeface="Calibri" panose="020F0502020204030204" pitchFamily="34" charset="0"/>
                <a:cs typeface="Times New Roman" panose="02020603050405020304" pitchFamily="18" charset="0"/>
              </a:rPr>
              <a:t>involved in motions for consolidation? </a:t>
            </a:r>
            <a:r>
              <a:rPr lang="en-US" sz="2800" dirty="0" smtClean="0">
                <a:latin typeface="Candara" panose="020E0502030303020204" pitchFamily="34" charset="0"/>
                <a:ea typeface="Calibri" panose="020F0502020204030204" pitchFamily="34" charset="0"/>
                <a:cs typeface="Times New Roman" panose="02020603050405020304" pitchFamily="18" charset="0"/>
              </a:rPr>
              <a:t>    	Yes _____ </a:t>
            </a:r>
            <a:r>
              <a:rPr lang="en-US" sz="2800" dirty="0">
                <a:latin typeface="Candara" panose="020E0502030303020204" pitchFamily="34" charset="0"/>
                <a:ea typeface="Calibri" panose="020F0502020204030204" pitchFamily="34" charset="0"/>
                <a:cs typeface="Times New Roman" panose="02020603050405020304" pitchFamily="18" charset="0"/>
              </a:rPr>
              <a:t> </a:t>
            </a:r>
            <a:r>
              <a:rPr lang="en-US" sz="2800" dirty="0" smtClean="0">
                <a:latin typeface="Candara" panose="020E0502030303020204" pitchFamily="34" charset="0"/>
                <a:ea typeface="Calibri" panose="020F0502020204030204" pitchFamily="34" charset="0"/>
                <a:cs typeface="Times New Roman" panose="02020603050405020304" pitchFamily="18" charset="0"/>
              </a:rPr>
              <a:t>    No _______</a:t>
            </a: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61963" marR="0" indent="-461963">
              <a:lnSpc>
                <a:spcPct val="107000"/>
              </a:lnSpc>
              <a:spcBef>
                <a:spcPts val="0"/>
              </a:spcBef>
              <a:spcAft>
                <a:spcPts val="800"/>
              </a:spcAft>
            </a:pPr>
            <a:r>
              <a:rPr lang="en-US" sz="2800" dirty="0">
                <a:latin typeface="Candara" panose="020E0502030303020204" pitchFamily="34" charset="0"/>
                <a:ea typeface="Calibri" panose="020F0502020204030204" pitchFamily="34" charset="0"/>
                <a:cs typeface="Times New Roman" panose="02020603050405020304" pitchFamily="18" charset="0"/>
              </a:rPr>
              <a:t>Q.  </a:t>
            </a:r>
            <a:r>
              <a:rPr lang="en-US" sz="2800" dirty="0" smtClean="0">
                <a:latin typeface="Candara" panose="020E0502030303020204" pitchFamily="34" charset="0"/>
                <a:ea typeface="Calibri" panose="020F0502020204030204" pitchFamily="34" charset="0"/>
                <a:cs typeface="Times New Roman" panose="02020603050405020304" pitchFamily="18" charset="0"/>
              </a:rPr>
              <a:t>If you are a </a:t>
            </a:r>
            <a:r>
              <a:rPr lang="en-US" sz="2800" dirty="0" smtClean="0">
                <a:latin typeface="Candara" panose="020E0502030303020204" pitchFamily="34" charset="0"/>
                <a:ea typeface="Calibri" panose="020F0502020204030204" pitchFamily="34" charset="0"/>
                <a:cs typeface="Times New Roman" panose="02020603050405020304" pitchFamily="18" charset="0"/>
              </a:rPr>
              <a:t>lawyer</a:t>
            </a:r>
            <a:r>
              <a:rPr lang="en-US" sz="2800" dirty="0" smtClean="0">
                <a:latin typeface="Candara" panose="020E0502030303020204" pitchFamily="34" charset="0"/>
                <a:ea typeface="Calibri" panose="020F0502020204030204" pitchFamily="34" charset="0"/>
                <a:cs typeface="Times New Roman" panose="02020603050405020304" pitchFamily="18" charset="0"/>
              </a:rPr>
              <a:t>, have you filed or opposed a motion for </a:t>
            </a:r>
            <a:r>
              <a:rPr lang="en-US" sz="2800" dirty="0">
                <a:latin typeface="Candara" panose="020E0502030303020204" pitchFamily="34" charset="0"/>
                <a:ea typeface="Calibri" panose="020F0502020204030204" pitchFamily="34" charset="0"/>
                <a:cs typeface="Times New Roman" panose="02020603050405020304" pitchFamily="18" charset="0"/>
              </a:rPr>
              <a:t>consolidation? </a:t>
            </a:r>
            <a:r>
              <a:rPr lang="en-US" sz="2800" dirty="0" smtClean="0">
                <a:latin typeface="Candara" panose="020E0502030303020204" pitchFamily="34" charset="0"/>
                <a:ea typeface="Calibri" panose="020F0502020204030204" pitchFamily="34" charset="0"/>
                <a:cs typeface="Times New Roman" panose="02020603050405020304" pitchFamily="18" charset="0"/>
              </a:rPr>
              <a:t>    	Yes </a:t>
            </a:r>
            <a:r>
              <a:rPr lang="en-US" sz="2800" dirty="0">
                <a:latin typeface="Candara" panose="020E0502030303020204" pitchFamily="34" charset="0"/>
                <a:ea typeface="Calibri" panose="020F0502020204030204" pitchFamily="34" charset="0"/>
                <a:cs typeface="Times New Roman" panose="02020603050405020304" pitchFamily="18" charset="0"/>
              </a:rPr>
              <a:t>_____      No _______</a:t>
            </a:r>
          </a:p>
          <a:p>
            <a:pPr marL="461963" indent="-461963">
              <a:lnSpc>
                <a:spcPct val="107000"/>
              </a:lnSpc>
            </a:pPr>
            <a:r>
              <a:rPr lang="en-US" sz="2800" dirty="0">
                <a:latin typeface="Candara" panose="020E0502030303020204" pitchFamily="34" charset="0"/>
                <a:ea typeface="Calibri" panose="020F0502020204030204" pitchFamily="34" charset="0"/>
                <a:cs typeface="Times New Roman" panose="02020603050405020304" pitchFamily="18" charset="0"/>
              </a:rPr>
              <a:t>Q. </a:t>
            </a:r>
            <a:r>
              <a:rPr lang="en-US" sz="2800" dirty="0" smtClean="0">
                <a:latin typeface="Candara" panose="020E0502030303020204" pitchFamily="34" charset="0"/>
                <a:ea typeface="Calibri" panose="020F0502020204030204" pitchFamily="34" charset="0"/>
                <a:cs typeface="Times New Roman" panose="02020603050405020304" pitchFamily="18" charset="0"/>
              </a:rPr>
              <a:t>	Do </a:t>
            </a:r>
            <a:r>
              <a:rPr lang="en-US" sz="2800" dirty="0">
                <a:latin typeface="Candara" panose="020E0502030303020204" pitchFamily="34" charset="0"/>
                <a:ea typeface="Calibri" panose="020F0502020204030204" pitchFamily="34" charset="0"/>
                <a:cs typeface="Times New Roman" panose="02020603050405020304" pitchFamily="18" charset="0"/>
              </a:rPr>
              <a:t>you believe there is authority in a broad arbitration clause </a:t>
            </a:r>
            <a:r>
              <a:rPr lang="en-US" sz="2800" dirty="0" smtClean="0">
                <a:latin typeface="Candara" panose="020E0502030303020204" pitchFamily="34" charset="0"/>
                <a:ea typeface="Calibri" panose="020F0502020204030204" pitchFamily="34" charset="0"/>
                <a:cs typeface="Times New Roman" panose="02020603050405020304" pitchFamily="18" charset="0"/>
              </a:rPr>
              <a:t>allowing for </a:t>
            </a:r>
            <a:r>
              <a:rPr lang="en-US" sz="2800" dirty="0">
                <a:latin typeface="Candara" panose="020E0502030303020204" pitchFamily="34" charset="0"/>
                <a:ea typeface="Calibri" panose="020F0502020204030204" pitchFamily="34" charset="0"/>
                <a:cs typeface="Times New Roman" panose="02020603050405020304" pitchFamily="18" charset="0"/>
              </a:rPr>
              <a:t>consolidating separate proceedings </a:t>
            </a:r>
            <a:r>
              <a:rPr lang="en-US" sz="2800" i="1" dirty="0" smtClean="0">
                <a:latin typeface="Candara" panose="020E0502030303020204" pitchFamily="34" charset="0"/>
                <a:ea typeface="Calibri" panose="020F0502020204030204" pitchFamily="34" charset="0"/>
                <a:cs typeface="Times New Roman" panose="02020603050405020304" pitchFamily="18" charset="0"/>
              </a:rPr>
              <a:t>even if</a:t>
            </a:r>
            <a:r>
              <a:rPr lang="en-US" sz="2800" dirty="0" smtClean="0">
                <a:latin typeface="Candara" panose="020E0502030303020204" pitchFamily="34" charset="0"/>
                <a:ea typeface="Calibri" panose="020F0502020204030204" pitchFamily="34" charset="0"/>
                <a:cs typeface="Times New Roman" panose="02020603050405020304" pitchFamily="18" charset="0"/>
              </a:rPr>
              <a:t> the contract is otherwise silent?</a:t>
            </a:r>
            <a:r>
              <a:rPr lang="en-US" sz="2800" dirty="0">
                <a:latin typeface="Candara" panose="020E0502030303020204" pitchFamily="34" charset="0"/>
                <a:ea typeface="Calibri" panose="020F0502020204030204" pitchFamily="34" charset="0"/>
                <a:cs typeface="Times New Roman" panose="02020603050405020304" pitchFamily="18" charset="0"/>
              </a:rPr>
              <a:t> </a:t>
            </a:r>
            <a:r>
              <a:rPr lang="en-US" sz="2800" dirty="0" smtClean="0">
                <a:latin typeface="Candara" panose="020E0502030303020204" pitchFamily="34" charset="0"/>
                <a:ea typeface="Calibri" panose="020F0502020204030204" pitchFamily="34" charset="0"/>
                <a:cs typeface="Times New Roman" panose="02020603050405020304" pitchFamily="18" charset="0"/>
              </a:rPr>
              <a:t>	Yes </a:t>
            </a:r>
            <a:r>
              <a:rPr lang="en-US" sz="2800" dirty="0">
                <a:latin typeface="Candara" panose="020E0502030303020204" pitchFamily="34" charset="0"/>
                <a:ea typeface="Calibri" panose="020F0502020204030204" pitchFamily="34" charset="0"/>
                <a:cs typeface="Times New Roman" panose="02020603050405020304" pitchFamily="18" charset="0"/>
              </a:rPr>
              <a:t>_____      No </a:t>
            </a:r>
            <a:r>
              <a:rPr lang="en-US" sz="2800" dirty="0" smtClean="0">
                <a:latin typeface="Candara" panose="020E0502030303020204" pitchFamily="34" charset="0"/>
                <a:ea typeface="Calibri" panose="020F0502020204030204" pitchFamily="34" charset="0"/>
                <a:cs typeface="Times New Roman" panose="02020603050405020304" pitchFamily="18" charset="0"/>
              </a:rPr>
              <a:t>________</a:t>
            </a: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61963" indent="-461963">
              <a:lnSpc>
                <a:spcPct val="107000"/>
              </a:lnSpc>
            </a:pP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ndara" panose="020E0502030303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114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3" name="Content Placeholder 2"/>
          <p:cNvSpPr>
            <a:spLocks noGrp="1"/>
          </p:cNvSpPr>
          <p:nvPr>
            <p:ph idx="1"/>
          </p:nvPr>
        </p:nvSpPr>
        <p:spPr>
          <a:xfrm>
            <a:off x="1361871" y="1459149"/>
            <a:ext cx="10564239" cy="5017152"/>
          </a:xfrm>
        </p:spPr>
        <p:txBody>
          <a:bodyPr>
            <a:normAutofit/>
          </a:bodyPr>
          <a:lstStyle/>
          <a:p>
            <a:pPr marL="0" indent="0" algn="ctr">
              <a:buNone/>
            </a:pPr>
            <a:r>
              <a:rPr lang="en-US" sz="3400" b="1" dirty="0" smtClean="0">
                <a:latin typeface="Candara" panose="020E0502030303020204" pitchFamily="34" charset="0"/>
              </a:rPr>
              <a:t>Consolidation Issues in Reinsurance:   Contractual</a:t>
            </a:r>
          </a:p>
          <a:p>
            <a:pPr marL="0" indent="0">
              <a:buNone/>
            </a:pPr>
            <a:endParaRPr lang="en-US" b="1" dirty="0">
              <a:latin typeface="Candara" panose="020E0502030303020204" pitchFamily="34" charset="0"/>
            </a:endParaRPr>
          </a:p>
          <a:p>
            <a:pPr>
              <a:buFont typeface="Wingdings" panose="05000000000000000000" pitchFamily="2" charset="2"/>
              <a:buChar char="Ø"/>
            </a:pPr>
            <a:r>
              <a:rPr lang="en-US" sz="3600" dirty="0">
                <a:latin typeface="Candara" panose="020E0502030303020204" pitchFamily="34" charset="0"/>
              </a:rPr>
              <a:t>Contractual consolidation is a limited right contained in </a:t>
            </a:r>
            <a:r>
              <a:rPr lang="en-US" sz="3600" dirty="0" smtClean="0">
                <a:latin typeface="Candara" panose="020E0502030303020204" pitchFamily="34" charset="0"/>
              </a:rPr>
              <a:t>some </a:t>
            </a:r>
            <a:r>
              <a:rPr lang="en-US" sz="3600" dirty="0">
                <a:latin typeface="Candara" panose="020E0502030303020204" pitchFamily="34" charset="0"/>
              </a:rPr>
              <a:t>reinsurance agreements. </a:t>
            </a:r>
            <a:endParaRPr lang="en-US" sz="3600" dirty="0" smtClean="0">
              <a:latin typeface="Candara" panose="020E0502030303020204" pitchFamily="34" charset="0"/>
            </a:endParaRPr>
          </a:p>
          <a:p>
            <a:pPr>
              <a:buFont typeface="Wingdings" panose="05000000000000000000" pitchFamily="2" charset="2"/>
              <a:buChar char="Ø"/>
            </a:pPr>
            <a:r>
              <a:rPr lang="en-US" sz="3600" dirty="0" smtClean="0">
                <a:latin typeface="Candara" panose="020E0502030303020204" pitchFamily="34" charset="0"/>
              </a:rPr>
              <a:t>It </a:t>
            </a:r>
            <a:r>
              <a:rPr lang="en-US" sz="3600" dirty="0">
                <a:latin typeface="Candara" panose="020E0502030303020204" pitchFamily="34" charset="0"/>
              </a:rPr>
              <a:t>typically requires multiple reinsurers involved in the same dispute under the same contract with the same ceding insurer to act together as one party. </a:t>
            </a:r>
            <a:endParaRPr lang="en-US" sz="3600" dirty="0" smtClean="0">
              <a:latin typeface="Candara" panose="020E0502030303020204" pitchFamily="34" charset="0"/>
            </a:endParaRPr>
          </a:p>
          <a:p>
            <a:endParaRPr lang="en-US"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7</a:t>
            </a:fld>
            <a:endParaRPr lang="en-US" dirty="0"/>
          </a:p>
        </p:txBody>
      </p:sp>
    </p:spTree>
    <p:extLst>
      <p:ext uri="{BB962C8B-B14F-4D97-AF65-F5344CB8AC3E}">
        <p14:creationId xmlns:p14="http://schemas.microsoft.com/office/powerpoint/2010/main" val="379397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3" name="Content Placeholder 2"/>
          <p:cNvSpPr>
            <a:spLocks noGrp="1"/>
          </p:cNvSpPr>
          <p:nvPr>
            <p:ph idx="1"/>
          </p:nvPr>
        </p:nvSpPr>
        <p:spPr>
          <a:xfrm>
            <a:off x="1361872" y="1794078"/>
            <a:ext cx="10564239" cy="4562272"/>
          </a:xfrm>
        </p:spPr>
        <p:txBody>
          <a:bodyPr/>
          <a:lstStyle/>
          <a:p>
            <a:pPr>
              <a:buFont typeface="Wingdings" panose="05000000000000000000" pitchFamily="2" charset="2"/>
              <a:buChar char="Ø"/>
            </a:pPr>
            <a:r>
              <a:rPr lang="en-US" sz="3600" dirty="0" smtClean="0">
                <a:latin typeface="Candara" panose="020E0502030303020204" pitchFamily="34" charset="0"/>
              </a:rPr>
              <a:t>Where </a:t>
            </a:r>
            <a:r>
              <a:rPr lang="en-US" sz="3600" dirty="0">
                <a:latin typeface="Candara" panose="020E0502030303020204" pitchFamily="34" charset="0"/>
              </a:rPr>
              <a:t>multiple reinsurers participate on a contract, the contract may control whether reinsurers may act alone or must act in concert. </a:t>
            </a:r>
            <a:r>
              <a:rPr lang="en-US" sz="3600" dirty="0" smtClean="0">
                <a:latin typeface="Candara" panose="020E0502030303020204" pitchFamily="34" charset="0"/>
              </a:rPr>
              <a:t> </a:t>
            </a:r>
          </a:p>
          <a:p>
            <a:pPr>
              <a:buFont typeface="Wingdings" panose="05000000000000000000" pitchFamily="2" charset="2"/>
              <a:buChar char="Ø"/>
            </a:pPr>
            <a:r>
              <a:rPr lang="en-US" sz="3600" dirty="0" smtClean="0">
                <a:latin typeface="Candara" panose="020E0502030303020204" pitchFamily="34" charset="0"/>
              </a:rPr>
              <a:t>Some </a:t>
            </a:r>
            <a:r>
              <a:rPr lang="en-US" sz="3600" dirty="0">
                <a:latin typeface="Candara" panose="020E0502030303020204" pitchFamily="34" charset="0"/>
              </a:rPr>
              <a:t>reinsurance agreements have provisions, typically in the arbitration clause, that require all reinsurers to agree on a single arbitrator.</a:t>
            </a:r>
          </a:p>
          <a:p>
            <a:endParaRPr lang="en-US"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8</a:t>
            </a:fld>
            <a:endParaRPr lang="en-US" dirty="0"/>
          </a:p>
        </p:txBody>
      </p:sp>
    </p:spTree>
    <p:extLst>
      <p:ext uri="{BB962C8B-B14F-4D97-AF65-F5344CB8AC3E}">
        <p14:creationId xmlns:p14="http://schemas.microsoft.com/office/powerpoint/2010/main" val="83096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dirty="0">
                <a:latin typeface="Candara" panose="020E0502030303020204" pitchFamily="34" charset="0"/>
              </a:rPr>
              <a:t>Consolidation of Arbitrations</a:t>
            </a:r>
            <a:endParaRPr lang="en-US" sz="3400" dirty="0"/>
          </a:p>
        </p:txBody>
      </p:sp>
      <p:sp>
        <p:nvSpPr>
          <p:cNvPr id="3" name="Content Placeholder 2"/>
          <p:cNvSpPr>
            <a:spLocks noGrp="1"/>
          </p:cNvSpPr>
          <p:nvPr>
            <p:ph idx="1"/>
          </p:nvPr>
        </p:nvSpPr>
        <p:spPr/>
        <p:txBody>
          <a:bodyPr>
            <a:normAutofit/>
          </a:bodyPr>
          <a:lstStyle/>
          <a:p>
            <a:pPr marL="0" indent="0">
              <a:buNone/>
            </a:pPr>
            <a:r>
              <a:rPr lang="en-US" sz="3200" i="1" dirty="0" smtClean="0">
                <a:latin typeface="Candara" panose="020E0502030303020204" pitchFamily="34" charset="0"/>
              </a:rPr>
              <a:t>Brokers </a:t>
            </a:r>
            <a:r>
              <a:rPr lang="en-US" sz="3200" i="1" dirty="0">
                <a:latin typeface="Candara" panose="020E0502030303020204" pitchFamily="34" charset="0"/>
              </a:rPr>
              <a:t>&amp; Reinsurance Markets Association (BRMA) Arbitration Clause </a:t>
            </a:r>
            <a:r>
              <a:rPr lang="en-US" sz="3200" i="1" dirty="0" smtClean="0">
                <a:latin typeface="Candara" panose="020E0502030303020204" pitchFamily="34" charset="0"/>
              </a:rPr>
              <a:t>6A:</a:t>
            </a:r>
            <a:endParaRPr lang="en-US" sz="3200" dirty="0" smtClean="0">
              <a:latin typeface="Candara" panose="020E0502030303020204" pitchFamily="34" charset="0"/>
            </a:endParaRPr>
          </a:p>
          <a:p>
            <a:pPr marL="0" indent="0">
              <a:buNone/>
            </a:pPr>
            <a:endParaRPr lang="en-US" sz="800" dirty="0">
              <a:latin typeface="Candara" panose="020E0502030303020204" pitchFamily="34" charset="0"/>
            </a:endParaRPr>
          </a:p>
          <a:p>
            <a:pPr marL="0" indent="0">
              <a:buNone/>
            </a:pPr>
            <a:r>
              <a:rPr lang="en-US" sz="3200" dirty="0" smtClean="0">
                <a:latin typeface="Candara" panose="020E0502030303020204" pitchFamily="34" charset="0"/>
              </a:rPr>
              <a:t>“</a:t>
            </a:r>
            <a:r>
              <a:rPr lang="en-US" sz="3200" dirty="0">
                <a:latin typeface="Candara" panose="020E0502030303020204" pitchFamily="34" charset="0"/>
              </a:rPr>
              <a:t>If more than one reinsurer is involved in the same dispute, all such reinsurers shall constitute and act as one party for the purposes of this Article, provided, however, that nothing herein shall impair the rights of such reinsurers to assert several, rather than joint, defenses or claims, nor be construed as changing the liability of the Reinsurer under the terms of this Contract from several to joint</a:t>
            </a:r>
            <a:r>
              <a:rPr lang="en-US" sz="3200" dirty="0" smtClean="0">
                <a:latin typeface="Candara" panose="020E0502030303020204" pitchFamily="34" charset="0"/>
              </a:rPr>
              <a:t>.”</a:t>
            </a:r>
            <a:endParaRPr lang="en-US" sz="3200" dirty="0">
              <a:latin typeface="Candara" panose="020E0502030303020204" pitchFamily="34" charset="0"/>
            </a:endParaRPr>
          </a:p>
          <a:p>
            <a:endParaRPr lang="en-US" dirty="0"/>
          </a:p>
        </p:txBody>
      </p:sp>
      <p:sp>
        <p:nvSpPr>
          <p:cNvPr id="5" name="Slide Number Placeholder 4"/>
          <p:cNvSpPr>
            <a:spLocks noGrp="1"/>
          </p:cNvSpPr>
          <p:nvPr>
            <p:ph type="sldNum" sz="quarter" idx="12"/>
          </p:nvPr>
        </p:nvSpPr>
        <p:spPr/>
        <p:txBody>
          <a:bodyPr/>
          <a:lstStyle/>
          <a:p>
            <a:r>
              <a:rPr lang="en-US" dirty="0" smtClean="0"/>
              <a:t>		</a:t>
            </a:r>
            <a:fld id="{0D2C9A66-E7FB-445C-B649-8AB5E70D44BD}" type="slidenum">
              <a:rPr lang="en-US" smtClean="0"/>
              <a:t>9</a:t>
            </a:fld>
            <a:endParaRPr lang="en-US" dirty="0"/>
          </a:p>
        </p:txBody>
      </p:sp>
    </p:spTree>
    <p:extLst>
      <p:ext uri="{BB962C8B-B14F-4D97-AF65-F5344CB8AC3E}">
        <p14:creationId xmlns:p14="http://schemas.microsoft.com/office/powerpoint/2010/main" val="9958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0" ma:contentTypeDescription="Create a new document." ma:contentTypeScope="" ma:versionID="86ef619b81d25db3a0dc83aa402d8522">
  <xsd:schema xmlns:xsd="http://www.w3.org/2001/XMLSchema" xmlns:xs="http://www.w3.org/2001/XMLSchema" xmlns:p="http://schemas.microsoft.com/office/2006/metadata/properties" xmlns:ns2="4d3a791d-3ce1-49b4-9f6a-5a7f8e409b76" targetNamespace="http://schemas.microsoft.com/office/2006/metadata/properties" ma:root="true" ma:fieldsID="02fa86529b03406ec75768992c324ca4"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31B98-4877-44A1-82A1-720152C85538}">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4d3a791d-3ce1-49b4-9f6a-5a7f8e409b76"/>
    <ds:schemaRef ds:uri="http://www.w3.org/XML/1998/namespace"/>
  </ds:schemaRefs>
</ds:datastoreItem>
</file>

<file path=customXml/itemProps2.xml><?xml version="1.0" encoding="utf-8"?>
<ds:datastoreItem xmlns:ds="http://schemas.openxmlformats.org/officeDocument/2006/customXml" ds:itemID="{AA11C228-6080-48ED-8193-73AB059D5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a791d-3ce1-49b4-9f6a-5a7f8e40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821ABA-C5F5-4778-BC13-1E99188283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9070</TotalTime>
  <Words>1894</Words>
  <Application>Microsoft Office PowerPoint</Application>
  <PresentationFormat>Widescreen</PresentationFormat>
  <Paragraphs>202</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Candara</vt:lpstr>
      <vt:lpstr>Helvetica</vt:lpstr>
      <vt:lpstr>Mangal</vt:lpstr>
      <vt:lpstr>Times New Roman</vt:lpstr>
      <vt:lpstr>Wingdings</vt:lpstr>
      <vt:lpstr>Office Theme</vt:lpstr>
      <vt:lpstr>PowerPoint Presentation</vt:lpstr>
      <vt:lpstr>Consolidation of Arbitrations: Guidelines and Rules    </vt:lpstr>
      <vt:lpstr>Consolidation of Arbitrations </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lpstr>Consolidation of Arbitrations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Aubrey Swanson</dc:creator>
  <cp:lastModifiedBy>Rob Whitney</cp:lastModifiedBy>
  <cp:revision>87</cp:revision>
  <dcterms:created xsi:type="dcterms:W3CDTF">2020-09-09T15:31:41Z</dcterms:created>
  <dcterms:modified xsi:type="dcterms:W3CDTF">2020-10-29T22:14:25Z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