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8" r:id="rId5"/>
    <p:sldId id="256" r:id="rId6"/>
    <p:sldId id="257" r:id="rId7"/>
    <p:sldId id="266" r:id="rId8"/>
    <p:sldId id="265" r:id="rId9"/>
    <p:sldId id="264" r:id="rId10"/>
    <p:sldId id="262" r:id="rId11"/>
    <p:sldId id="263" r:id="rId12"/>
    <p:sldId id="260" r:id="rId13"/>
    <p:sldId id="261" r:id="rId14"/>
    <p:sldId id="267" r:id="rId15"/>
    <p:sldId id="268" r:id="rId16"/>
    <p:sldId id="269" r:id="rId17"/>
    <p:sldId id="25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7" autoAdjust="0"/>
    <p:restoredTop sz="94660"/>
  </p:normalViewPr>
  <p:slideViewPr>
    <p:cSldViewPr snapToGrid="0">
      <p:cViewPr varScale="1">
        <p:scale>
          <a:sx n="45" d="100"/>
          <a:sy n="45" d="100"/>
        </p:scale>
        <p:origin x="48" y="9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ela Rynczak" userId="91340e41-04ac-4360-9ff0-ee870ec8c907" providerId="ADAL" clId="{129A382A-E668-4F89-B780-AA7842D7DCE6}"/>
    <pc:docChg chg="modSld">
      <pc:chgData name="Michela Rynczak" userId="91340e41-04ac-4360-9ff0-ee870ec8c907" providerId="ADAL" clId="{129A382A-E668-4F89-B780-AA7842D7DCE6}" dt="2020-10-26T14:11:00.969" v="36" actId="20577"/>
      <pc:docMkLst>
        <pc:docMk/>
      </pc:docMkLst>
      <pc:sldChg chg="modSp mod">
        <pc:chgData name="Michela Rynczak" userId="91340e41-04ac-4360-9ff0-ee870ec8c907" providerId="ADAL" clId="{129A382A-E668-4F89-B780-AA7842D7DCE6}" dt="2020-10-26T14:09:57.472" v="2" actId="20577"/>
        <pc:sldMkLst>
          <pc:docMk/>
          <pc:sldMk cId="1276093636" sldId="257"/>
        </pc:sldMkLst>
        <pc:spChg chg="mod">
          <ac:chgData name="Michela Rynczak" userId="91340e41-04ac-4360-9ff0-ee870ec8c907" providerId="ADAL" clId="{129A382A-E668-4F89-B780-AA7842D7DCE6}" dt="2020-10-26T14:09:57.472" v="2" actId="20577"/>
          <ac:spMkLst>
            <pc:docMk/>
            <pc:sldMk cId="1276093636" sldId="257"/>
            <ac:spMk id="2" creationId="{390FA58B-EEEC-4A96-9F81-95B05513A083}"/>
          </ac:spMkLst>
        </pc:spChg>
      </pc:sldChg>
      <pc:sldChg chg="modSp mod">
        <pc:chgData name="Michela Rynczak" userId="91340e41-04ac-4360-9ff0-ee870ec8c907" providerId="ADAL" clId="{129A382A-E668-4F89-B780-AA7842D7DCE6}" dt="2020-10-26T14:10:21.765" v="6" actId="20577"/>
        <pc:sldMkLst>
          <pc:docMk/>
          <pc:sldMk cId="2520477239" sldId="261"/>
        </pc:sldMkLst>
        <pc:spChg chg="mod">
          <ac:chgData name="Michela Rynczak" userId="91340e41-04ac-4360-9ff0-ee870ec8c907" providerId="ADAL" clId="{129A382A-E668-4F89-B780-AA7842D7DCE6}" dt="2020-10-26T14:10:21.765" v="6" actId="20577"/>
          <ac:spMkLst>
            <pc:docMk/>
            <pc:sldMk cId="2520477239" sldId="261"/>
            <ac:spMk id="2" creationId="{390FA58B-EEEC-4A96-9F81-95B05513A083}"/>
          </ac:spMkLst>
        </pc:spChg>
      </pc:sldChg>
      <pc:sldChg chg="modSp mod">
        <pc:chgData name="Michela Rynczak" userId="91340e41-04ac-4360-9ff0-ee870ec8c907" providerId="ADAL" clId="{129A382A-E668-4F89-B780-AA7842D7DCE6}" dt="2020-10-26T14:10:49.721" v="26" actId="20577"/>
        <pc:sldMkLst>
          <pc:docMk/>
          <pc:sldMk cId="4222057747" sldId="263"/>
        </pc:sldMkLst>
        <pc:spChg chg="mod">
          <ac:chgData name="Michela Rynczak" userId="91340e41-04ac-4360-9ff0-ee870ec8c907" providerId="ADAL" clId="{129A382A-E668-4F89-B780-AA7842D7DCE6}" dt="2020-10-26T14:10:49.721" v="26" actId="20577"/>
          <ac:spMkLst>
            <pc:docMk/>
            <pc:sldMk cId="4222057747" sldId="263"/>
            <ac:spMk id="2" creationId="{390FA58B-EEEC-4A96-9F81-95B05513A083}"/>
          </ac:spMkLst>
        </pc:spChg>
      </pc:sldChg>
      <pc:sldChg chg="modSp mod">
        <pc:chgData name="Michela Rynczak" userId="91340e41-04ac-4360-9ff0-ee870ec8c907" providerId="ADAL" clId="{129A382A-E668-4F89-B780-AA7842D7DCE6}" dt="2020-10-26T14:10:03.067" v="5" actId="20577"/>
        <pc:sldMkLst>
          <pc:docMk/>
          <pc:sldMk cId="731782494" sldId="266"/>
        </pc:sldMkLst>
        <pc:spChg chg="mod">
          <ac:chgData name="Michela Rynczak" userId="91340e41-04ac-4360-9ff0-ee870ec8c907" providerId="ADAL" clId="{129A382A-E668-4F89-B780-AA7842D7DCE6}" dt="2020-10-26T14:10:03.067" v="5" actId="20577"/>
          <ac:spMkLst>
            <pc:docMk/>
            <pc:sldMk cId="731782494" sldId="266"/>
            <ac:spMk id="2" creationId="{00000000-0000-0000-0000-000000000000}"/>
          </ac:spMkLst>
        </pc:spChg>
      </pc:sldChg>
      <pc:sldChg chg="modSp mod">
        <pc:chgData name="Michela Rynczak" userId="91340e41-04ac-4360-9ff0-ee870ec8c907" providerId="ADAL" clId="{129A382A-E668-4F89-B780-AA7842D7DCE6}" dt="2020-10-26T14:10:56.880" v="32" actId="20577"/>
        <pc:sldMkLst>
          <pc:docMk/>
          <pc:sldMk cId="2463241610" sldId="267"/>
        </pc:sldMkLst>
        <pc:spChg chg="mod">
          <ac:chgData name="Michela Rynczak" userId="91340e41-04ac-4360-9ff0-ee870ec8c907" providerId="ADAL" clId="{129A382A-E668-4F89-B780-AA7842D7DCE6}" dt="2020-10-26T14:10:56.880" v="32" actId="20577"/>
          <ac:spMkLst>
            <pc:docMk/>
            <pc:sldMk cId="2463241610" sldId="267"/>
            <ac:spMk id="2" creationId="{00000000-0000-0000-0000-000000000000}"/>
          </ac:spMkLst>
        </pc:spChg>
      </pc:sldChg>
      <pc:sldChg chg="modSp mod">
        <pc:chgData name="Michela Rynczak" userId="91340e41-04ac-4360-9ff0-ee870ec8c907" providerId="ADAL" clId="{129A382A-E668-4F89-B780-AA7842D7DCE6}" dt="2020-10-26T14:10:38.703" v="22" actId="20577"/>
        <pc:sldMkLst>
          <pc:docMk/>
          <pc:sldMk cId="4208868647" sldId="268"/>
        </pc:sldMkLst>
        <pc:spChg chg="mod">
          <ac:chgData name="Michela Rynczak" userId="91340e41-04ac-4360-9ff0-ee870ec8c907" providerId="ADAL" clId="{129A382A-E668-4F89-B780-AA7842D7DCE6}" dt="2020-10-26T14:10:38.703" v="22" actId="20577"/>
          <ac:spMkLst>
            <pc:docMk/>
            <pc:sldMk cId="4208868647" sldId="268"/>
            <ac:spMk id="2" creationId="{00000000-0000-0000-0000-000000000000}"/>
          </ac:spMkLst>
        </pc:spChg>
      </pc:sldChg>
      <pc:sldChg chg="modSp mod">
        <pc:chgData name="Michela Rynczak" userId="91340e41-04ac-4360-9ff0-ee870ec8c907" providerId="ADAL" clId="{129A382A-E668-4F89-B780-AA7842D7DCE6}" dt="2020-10-26T14:11:00.969" v="36" actId="20577"/>
        <pc:sldMkLst>
          <pc:docMk/>
          <pc:sldMk cId="3352602251" sldId="269"/>
        </pc:sldMkLst>
        <pc:spChg chg="mod">
          <ac:chgData name="Michela Rynczak" userId="91340e41-04ac-4360-9ff0-ee870ec8c907" providerId="ADAL" clId="{129A382A-E668-4F89-B780-AA7842D7DCE6}" dt="2020-10-26T14:11:00.969" v="36" actId="20577"/>
          <ac:spMkLst>
            <pc:docMk/>
            <pc:sldMk cId="3352602251" sldId="269"/>
            <ac:spMk id="2"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B3517-80BC-42D1-9C8F-7337FE11C13E}"/>
              </a:ext>
            </a:extLst>
          </p:cNvPr>
          <p:cNvSpPr>
            <a:spLocks noGrp="1"/>
          </p:cNvSpPr>
          <p:nvPr>
            <p:ph type="ctrTitle"/>
          </p:nvPr>
        </p:nvSpPr>
        <p:spPr>
          <a:xfrm>
            <a:off x="5136203" y="1122363"/>
            <a:ext cx="6715137" cy="2387600"/>
          </a:xfrm>
        </p:spPr>
        <p:txBody>
          <a:bodyPr anchor="b"/>
          <a:lstStyle>
            <a:lvl1pPr algn="ctr">
              <a:defRPr sz="4000"/>
            </a:lvl1pPr>
          </a:lstStyle>
          <a:p>
            <a:r>
              <a:rPr lang="en-US" dirty="0"/>
              <a:t>Click to edit Master title style</a:t>
            </a:r>
          </a:p>
        </p:txBody>
      </p:sp>
      <p:sp>
        <p:nvSpPr>
          <p:cNvPr id="3" name="Subtitle 2">
            <a:extLst>
              <a:ext uri="{FF2B5EF4-FFF2-40B4-BE49-F238E27FC236}">
                <a16:creationId xmlns:a16="http://schemas.microsoft.com/office/drawing/2014/main" id="{B8B1C97D-F0AE-4E01-BF6C-6505ACCA30AC}"/>
              </a:ext>
            </a:extLst>
          </p:cNvPr>
          <p:cNvSpPr>
            <a:spLocks noGrp="1"/>
          </p:cNvSpPr>
          <p:nvPr>
            <p:ph type="subTitle" idx="1"/>
          </p:nvPr>
        </p:nvSpPr>
        <p:spPr>
          <a:xfrm>
            <a:off x="5136204" y="3602038"/>
            <a:ext cx="6715137" cy="2260880"/>
          </a:xfrm>
        </p:spPr>
        <p:txBody>
          <a:bodyPr>
            <a:normAutofit/>
          </a:bodyPr>
          <a:lstStyle>
            <a:lvl1pPr marL="0" indent="0" algn="ctr">
              <a:buNone/>
              <a:defRPr sz="4400" baseline="-25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2A08D8EF-D440-444A-9CDF-EDAC0969E949}"/>
              </a:ext>
            </a:extLst>
          </p:cNvPr>
          <p:cNvSpPr>
            <a:spLocks noGrp="1"/>
          </p:cNvSpPr>
          <p:nvPr>
            <p:ph type="dt" sz="half" idx="10"/>
          </p:nvPr>
        </p:nvSpPr>
        <p:spPr>
          <a:xfrm>
            <a:off x="838200" y="6356350"/>
            <a:ext cx="2743200" cy="365125"/>
          </a:xfrm>
          <a:prstGeom prst="rect">
            <a:avLst/>
          </a:prstGeom>
        </p:spPr>
        <p:txBody>
          <a:bodyPr/>
          <a:lstStyle/>
          <a:p>
            <a:fld id="{FEEFFBCF-5C27-4311-B914-FA46488AC4E6}" type="datetimeFigureOut">
              <a:rPr lang="en-US" smtClean="0"/>
              <a:t>10/26/2020</a:t>
            </a:fld>
            <a:endParaRPr lang="en-US"/>
          </a:p>
        </p:txBody>
      </p:sp>
      <p:sp>
        <p:nvSpPr>
          <p:cNvPr id="5" name="Footer Placeholder 4">
            <a:extLst>
              <a:ext uri="{FF2B5EF4-FFF2-40B4-BE49-F238E27FC236}">
                <a16:creationId xmlns:a16="http://schemas.microsoft.com/office/drawing/2014/main" id="{CE707CB4-91E3-4B68-BEEB-B1A1629DA45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4DC10B7-1487-4BEB-B62B-7F89852F16F0}"/>
              </a:ext>
            </a:extLst>
          </p:cNvPr>
          <p:cNvSpPr>
            <a:spLocks noGrp="1"/>
          </p:cNvSpPr>
          <p:nvPr>
            <p:ph type="sldNum" sz="quarter" idx="12"/>
          </p:nvPr>
        </p:nvSpPr>
        <p:spPr>
          <a:xfrm>
            <a:off x="8610600" y="6356350"/>
            <a:ext cx="2743200" cy="365125"/>
          </a:xfrm>
          <a:prstGeom prst="rect">
            <a:avLst/>
          </a:prstGeom>
        </p:spPr>
        <p:txBody>
          <a:bodyPr/>
          <a:lstStyle/>
          <a:p>
            <a:fld id="{0D2C9A66-E7FB-445C-B649-8AB5E70D44BD}" type="slidenum">
              <a:rPr lang="en-US" smtClean="0"/>
              <a:t>‹#›</a:t>
            </a:fld>
            <a:endParaRPr lang="en-US"/>
          </a:p>
        </p:txBody>
      </p:sp>
    </p:spTree>
    <p:extLst>
      <p:ext uri="{BB962C8B-B14F-4D97-AF65-F5344CB8AC3E}">
        <p14:creationId xmlns:p14="http://schemas.microsoft.com/office/powerpoint/2010/main" val="41991796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lank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F4E30-8D46-4613-839D-00F222D6284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2685C61-307D-4D36-84EB-329D24C260B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A9E2A5-887A-4CD2-ACDD-CAB589E84B1A}"/>
              </a:ext>
            </a:extLst>
          </p:cNvPr>
          <p:cNvSpPr>
            <a:spLocks noGrp="1"/>
          </p:cNvSpPr>
          <p:nvPr>
            <p:ph type="dt" sz="half" idx="10"/>
          </p:nvPr>
        </p:nvSpPr>
        <p:spPr>
          <a:xfrm>
            <a:off x="838200" y="6356350"/>
            <a:ext cx="2743200" cy="365125"/>
          </a:xfrm>
          <a:prstGeom prst="rect">
            <a:avLst/>
          </a:prstGeom>
        </p:spPr>
        <p:txBody>
          <a:bodyPr/>
          <a:lstStyle/>
          <a:p>
            <a:fld id="{FEEFFBCF-5C27-4311-B914-FA46488AC4E6}" type="datetimeFigureOut">
              <a:rPr lang="en-US" smtClean="0"/>
              <a:t>10/26/2020</a:t>
            </a:fld>
            <a:endParaRPr lang="en-US"/>
          </a:p>
        </p:txBody>
      </p:sp>
      <p:sp>
        <p:nvSpPr>
          <p:cNvPr id="5" name="Footer Placeholder 4">
            <a:extLst>
              <a:ext uri="{FF2B5EF4-FFF2-40B4-BE49-F238E27FC236}">
                <a16:creationId xmlns:a16="http://schemas.microsoft.com/office/drawing/2014/main" id="{9E46A177-40CA-4F1A-BAC9-B7B606CFD43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028932C-ABBB-4F4B-9802-1C345694B31E}"/>
              </a:ext>
            </a:extLst>
          </p:cNvPr>
          <p:cNvSpPr>
            <a:spLocks noGrp="1"/>
          </p:cNvSpPr>
          <p:nvPr>
            <p:ph type="sldNum" sz="quarter" idx="12"/>
          </p:nvPr>
        </p:nvSpPr>
        <p:spPr>
          <a:xfrm>
            <a:off x="8610600" y="6356350"/>
            <a:ext cx="2743200" cy="365125"/>
          </a:xfrm>
          <a:prstGeom prst="rect">
            <a:avLst/>
          </a:prstGeom>
        </p:spPr>
        <p:txBody>
          <a:bodyPr/>
          <a:lstStyle/>
          <a:p>
            <a:fld id="{0D2C9A66-E7FB-445C-B649-8AB5E70D44BD}" type="slidenum">
              <a:rPr lang="en-US" smtClean="0"/>
              <a:t>‹#›</a:t>
            </a:fld>
            <a:endParaRPr lang="en-US"/>
          </a:p>
        </p:txBody>
      </p:sp>
    </p:spTree>
    <p:extLst>
      <p:ext uri="{BB962C8B-B14F-4D97-AF65-F5344CB8AC3E}">
        <p14:creationId xmlns:p14="http://schemas.microsoft.com/office/powerpoint/2010/main" val="1189956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431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_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DA964-FFFC-4EDB-B865-632FB56D4856}"/>
              </a:ext>
            </a:extLst>
          </p:cNvPr>
          <p:cNvSpPr>
            <a:spLocks noGrp="1"/>
          </p:cNvSpPr>
          <p:nvPr>
            <p:ph type="title"/>
          </p:nvPr>
        </p:nvSpPr>
        <p:spPr>
          <a:xfrm>
            <a:off x="231842" y="255620"/>
            <a:ext cx="8531158" cy="675735"/>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BBD5277B-0E2F-4C1B-8130-588418586A97}"/>
              </a:ext>
            </a:extLst>
          </p:cNvPr>
          <p:cNvSpPr>
            <a:spLocks noGrp="1"/>
          </p:cNvSpPr>
          <p:nvPr>
            <p:ph sz="half" idx="1"/>
          </p:nvPr>
        </p:nvSpPr>
        <p:spPr>
          <a:xfrm>
            <a:off x="231841" y="1342417"/>
            <a:ext cx="11674813" cy="483454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3396442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084150F-55A6-4327-93E5-48927D9EAA0C}"/>
              </a:ext>
            </a:extLst>
          </p:cNvPr>
          <p:cNvSpPr>
            <a:spLocks noGrp="1"/>
          </p:cNvSpPr>
          <p:nvPr>
            <p:ph type="title"/>
          </p:nvPr>
        </p:nvSpPr>
        <p:spPr>
          <a:xfrm>
            <a:off x="1361872" y="365125"/>
            <a:ext cx="8531158" cy="67573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3D558119-BA7F-4A05-A4A1-1DB39997A73C}"/>
              </a:ext>
            </a:extLst>
          </p:cNvPr>
          <p:cNvSpPr>
            <a:spLocks noGrp="1"/>
          </p:cNvSpPr>
          <p:nvPr>
            <p:ph type="body" idx="1"/>
          </p:nvPr>
        </p:nvSpPr>
        <p:spPr>
          <a:xfrm>
            <a:off x="1361871" y="1459149"/>
            <a:ext cx="10564239" cy="45622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174494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xStyles>
    <p:titleStyle>
      <a:lvl1pPr algn="l" defTabSz="914400" rtl="0" eaLnBrk="1" latinLnBrk="0" hangingPunct="1">
        <a:lnSpc>
          <a:spcPct val="90000"/>
        </a:lnSpc>
        <a:spcBef>
          <a:spcPct val="0"/>
        </a:spcBef>
        <a:buNone/>
        <a:defRPr sz="4400" kern="1200">
          <a:solidFill>
            <a:schemeClr val="tx1"/>
          </a:solidFill>
          <a:latin typeface="Helvetica" panose="020B0604020202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Helvetica" panose="020B06040202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panose="020B06040202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panose="020B0604020202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anose="020B06040202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anose="020B0604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89791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FA58B-EEEC-4A96-9F81-95B05513A083}"/>
              </a:ext>
            </a:extLst>
          </p:cNvPr>
          <p:cNvSpPr>
            <a:spLocks noGrp="1"/>
          </p:cNvSpPr>
          <p:nvPr>
            <p:ph type="title"/>
          </p:nvPr>
        </p:nvSpPr>
        <p:spPr/>
        <p:txBody>
          <a:bodyPr>
            <a:normAutofit fontScale="90000"/>
          </a:bodyPr>
          <a:lstStyle/>
          <a:p>
            <a:r>
              <a:rPr lang="en-US" dirty="0"/>
              <a:t>Poll Question 3</a:t>
            </a:r>
          </a:p>
        </p:txBody>
      </p:sp>
      <p:sp>
        <p:nvSpPr>
          <p:cNvPr id="3" name="Content Placeholder 2">
            <a:extLst>
              <a:ext uri="{FF2B5EF4-FFF2-40B4-BE49-F238E27FC236}">
                <a16:creationId xmlns:a16="http://schemas.microsoft.com/office/drawing/2014/main" id="{409FF794-D658-4B70-A984-568941D31FA5}"/>
              </a:ext>
            </a:extLst>
          </p:cNvPr>
          <p:cNvSpPr>
            <a:spLocks noGrp="1"/>
          </p:cNvSpPr>
          <p:nvPr>
            <p:ph idx="1"/>
          </p:nvPr>
        </p:nvSpPr>
        <p:spPr/>
        <p:txBody>
          <a:bodyPr/>
          <a:lstStyle/>
          <a:p>
            <a:endParaRPr lang="en-US" dirty="0"/>
          </a:p>
          <a:p>
            <a:pPr marL="0" indent="0">
              <a:buNone/>
            </a:pPr>
            <a:endParaRPr lang="en-US" dirty="0"/>
          </a:p>
          <a:p>
            <a:pPr marL="0" indent="0">
              <a:buNone/>
            </a:pPr>
            <a:r>
              <a:rPr lang="en-US" dirty="0"/>
              <a:t>For inside and outside counsel and company representatives</a:t>
            </a:r>
          </a:p>
          <a:p>
            <a:pPr marL="0" indent="0">
              <a:buNone/>
            </a:pPr>
            <a:r>
              <a:rPr lang="en-US" dirty="0"/>
              <a:t>Do you expect that your party appointed arbitrator will write a dissent if s/he is on the losing side?”  </a:t>
            </a:r>
          </a:p>
          <a:p>
            <a:pPr marL="457200" lvl="1" indent="0">
              <a:buNone/>
            </a:pPr>
            <a:r>
              <a:rPr lang="en-US" dirty="0"/>
              <a:t>Yes</a:t>
            </a:r>
          </a:p>
          <a:p>
            <a:pPr marL="457200" lvl="1" indent="0">
              <a:buNone/>
            </a:pPr>
            <a:r>
              <a:rPr lang="en-US" dirty="0"/>
              <a:t>No </a:t>
            </a:r>
          </a:p>
          <a:p>
            <a:endParaRPr lang="en-US" dirty="0"/>
          </a:p>
        </p:txBody>
      </p:sp>
    </p:spTree>
    <p:extLst>
      <p:ext uri="{BB962C8B-B14F-4D97-AF65-F5344CB8AC3E}">
        <p14:creationId xmlns:p14="http://schemas.microsoft.com/office/powerpoint/2010/main" val="25204772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Arbitrators’ Dissenting Opinions</a:t>
            </a:r>
          </a:p>
        </p:txBody>
      </p:sp>
      <p:sp>
        <p:nvSpPr>
          <p:cNvPr id="3" name="Content Placeholder 2"/>
          <p:cNvSpPr>
            <a:spLocks noGrp="1"/>
          </p:cNvSpPr>
          <p:nvPr>
            <p:ph idx="1"/>
          </p:nvPr>
        </p:nvSpPr>
        <p:spPr/>
        <p:txBody>
          <a:bodyPr/>
          <a:lstStyle/>
          <a:p>
            <a:endParaRPr lang="en-US" dirty="0"/>
          </a:p>
          <a:p>
            <a:endParaRPr lang="en-US" dirty="0"/>
          </a:p>
          <a:p>
            <a:endParaRPr lang="en-US" dirty="0"/>
          </a:p>
          <a:p>
            <a:r>
              <a:rPr lang="en-US" dirty="0"/>
              <a:t>Do written dissents influence outside counsel’s and parties’ selection of arbitrators?</a:t>
            </a:r>
          </a:p>
          <a:p>
            <a:endParaRPr lang="en-US" dirty="0"/>
          </a:p>
        </p:txBody>
      </p:sp>
    </p:spTree>
    <p:extLst>
      <p:ext uri="{BB962C8B-B14F-4D97-AF65-F5344CB8AC3E}">
        <p14:creationId xmlns:p14="http://schemas.microsoft.com/office/powerpoint/2010/main" val="24632416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Poll Question 4</a:t>
            </a:r>
          </a:p>
        </p:txBody>
      </p:sp>
      <p:sp>
        <p:nvSpPr>
          <p:cNvPr id="3" name="Content Placeholder 2"/>
          <p:cNvSpPr>
            <a:spLocks noGrp="1"/>
          </p:cNvSpPr>
          <p:nvPr>
            <p:ph idx="1"/>
          </p:nvPr>
        </p:nvSpPr>
        <p:spPr/>
        <p:txBody>
          <a:bodyPr/>
          <a:lstStyle/>
          <a:p>
            <a:endParaRPr lang="en-US" dirty="0"/>
          </a:p>
          <a:p>
            <a:endParaRPr lang="en-US" dirty="0"/>
          </a:p>
          <a:p>
            <a:pPr marL="0" indent="0">
              <a:buNone/>
            </a:pPr>
            <a:r>
              <a:rPr lang="en-US" dirty="0"/>
              <a:t>For inside/outside counsel</a:t>
            </a:r>
          </a:p>
          <a:p>
            <a:pPr marL="0" indent="0">
              <a:buNone/>
            </a:pPr>
            <a:r>
              <a:rPr lang="en-US" dirty="0"/>
              <a:t>Do written dissents influence your selection of arbitrators?</a:t>
            </a:r>
          </a:p>
          <a:p>
            <a:pPr marL="914400" lvl="2" indent="0">
              <a:buNone/>
            </a:pPr>
            <a:r>
              <a:rPr lang="en-US" dirty="0"/>
              <a:t>Yes</a:t>
            </a:r>
          </a:p>
          <a:p>
            <a:pPr marL="914400" lvl="2" indent="0">
              <a:buNone/>
            </a:pPr>
            <a:r>
              <a:rPr lang="en-US" dirty="0"/>
              <a:t>No</a:t>
            </a:r>
          </a:p>
          <a:p>
            <a:endParaRPr lang="en-US" dirty="0"/>
          </a:p>
        </p:txBody>
      </p:sp>
    </p:spTree>
    <p:extLst>
      <p:ext uri="{BB962C8B-B14F-4D97-AF65-F5344CB8AC3E}">
        <p14:creationId xmlns:p14="http://schemas.microsoft.com/office/powerpoint/2010/main" val="42088686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Arbitrators’ Dissenting Opinions</a:t>
            </a:r>
          </a:p>
        </p:txBody>
      </p:sp>
      <p:sp>
        <p:nvSpPr>
          <p:cNvPr id="3" name="Content Placeholder 2"/>
          <p:cNvSpPr>
            <a:spLocks noGrp="1"/>
          </p:cNvSpPr>
          <p:nvPr>
            <p:ph idx="1"/>
          </p:nvPr>
        </p:nvSpPr>
        <p:spPr/>
        <p:txBody>
          <a:bodyPr/>
          <a:lstStyle/>
          <a:p>
            <a:pPr marL="0" indent="0">
              <a:buNone/>
            </a:pPr>
            <a:endParaRPr lang="en-US" dirty="0"/>
          </a:p>
          <a:p>
            <a:pPr marL="0" indent="0">
              <a:buNone/>
            </a:pPr>
            <a:endParaRPr lang="en-US" dirty="0"/>
          </a:p>
          <a:p>
            <a:pPr marL="0" indent="0">
              <a:buNone/>
            </a:pPr>
            <a:endParaRPr lang="en-US" dirty="0"/>
          </a:p>
          <a:p>
            <a:pPr marL="0" indent="0">
              <a:buNone/>
            </a:pPr>
            <a:r>
              <a:rPr lang="en-US" dirty="0"/>
              <a:t>Circulate draft dissenting opinion to the other panel members?</a:t>
            </a:r>
          </a:p>
        </p:txBody>
      </p:sp>
    </p:spTree>
    <p:extLst>
      <p:ext uri="{BB962C8B-B14F-4D97-AF65-F5344CB8AC3E}">
        <p14:creationId xmlns:p14="http://schemas.microsoft.com/office/powerpoint/2010/main" val="33526022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125DC-B978-4098-BB21-781F13B972C6}"/>
              </a:ext>
            </a:extLst>
          </p:cNvPr>
          <p:cNvSpPr>
            <a:spLocks noGrp="1"/>
          </p:cNvSpPr>
          <p:nvPr>
            <p:ph type="title"/>
          </p:nvPr>
        </p:nvSpPr>
        <p:spPr/>
        <p:txBody>
          <a:bodyPr>
            <a:noAutofit/>
          </a:bodyPr>
          <a:lstStyle/>
          <a:p>
            <a:r>
              <a:rPr lang="en-US" sz="3600" dirty="0"/>
              <a:t>Q&amp;A</a:t>
            </a:r>
          </a:p>
        </p:txBody>
      </p:sp>
      <p:sp>
        <p:nvSpPr>
          <p:cNvPr id="3" name="Content Placeholder 2">
            <a:extLst>
              <a:ext uri="{FF2B5EF4-FFF2-40B4-BE49-F238E27FC236}">
                <a16:creationId xmlns:a16="http://schemas.microsoft.com/office/drawing/2014/main" id="{DBC367E0-0848-49B3-A4F8-7CE7BA1D2DFE}"/>
              </a:ext>
            </a:extLst>
          </p:cNvPr>
          <p:cNvSpPr>
            <a:spLocks noGrp="1"/>
          </p:cNvSpPr>
          <p:nvPr>
            <p:ph sz="half" idx="1"/>
          </p:nvPr>
        </p:nvSpPr>
        <p:spPr/>
        <p:txBody>
          <a:bodyPr>
            <a:normAutofit/>
          </a:bodyPr>
          <a:lstStyle/>
          <a:p>
            <a:pPr marL="0" indent="0" algn="ctr">
              <a:buNone/>
            </a:pPr>
            <a:endParaRPr lang="en-US" dirty="0"/>
          </a:p>
          <a:p>
            <a:pPr marL="0" indent="0" algn="ctr">
              <a:buNone/>
            </a:pPr>
            <a:r>
              <a:rPr lang="en-US" dirty="0"/>
              <a:t>THANK YOU!</a:t>
            </a:r>
          </a:p>
          <a:p>
            <a:pPr marL="0" indent="0">
              <a:buNone/>
            </a:pPr>
            <a:endParaRPr lang="en-US" dirty="0"/>
          </a:p>
          <a:p>
            <a:pPr marL="0" lvl="0" indent="0" algn="ctr">
              <a:buNone/>
            </a:pPr>
            <a:r>
              <a:rPr lang="en-US" sz="4400" baseline="-25000" dirty="0">
                <a:solidFill>
                  <a:prstClr val="black"/>
                </a:solidFill>
              </a:rPr>
              <a:t>Patricia Taylor Fox </a:t>
            </a:r>
            <a:r>
              <a:rPr lang="en-US" sz="4400" dirty="0">
                <a:solidFill>
                  <a:prstClr val="black"/>
                </a:solidFill>
              </a:rPr>
              <a:t>  </a:t>
            </a:r>
            <a:endParaRPr lang="en-US" sz="4400" baseline="-25000" dirty="0">
              <a:solidFill>
                <a:prstClr val="black"/>
              </a:solidFill>
            </a:endParaRPr>
          </a:p>
          <a:p>
            <a:pPr marL="0" lvl="0" indent="0" algn="ctr">
              <a:buNone/>
            </a:pPr>
            <a:r>
              <a:rPr lang="en-US" sz="4400" baseline="-25000" dirty="0">
                <a:solidFill>
                  <a:prstClr val="black"/>
                </a:solidFill>
              </a:rPr>
              <a:t>Michele L. Jacobson </a:t>
            </a:r>
          </a:p>
          <a:p>
            <a:pPr marL="0" lvl="0" indent="0" algn="ctr">
              <a:buNone/>
            </a:pPr>
            <a:r>
              <a:rPr lang="en-US" sz="4400" baseline="-25000" dirty="0">
                <a:solidFill>
                  <a:prstClr val="black"/>
                </a:solidFill>
              </a:rPr>
              <a:t>Andrew </a:t>
            </a:r>
            <a:r>
              <a:rPr lang="en-US" sz="4400" baseline="-25000" dirty="0" err="1">
                <a:solidFill>
                  <a:prstClr val="black"/>
                </a:solidFill>
              </a:rPr>
              <a:t>Maneval</a:t>
            </a:r>
            <a:endParaRPr lang="en-US" sz="4400" baseline="-25000" dirty="0">
              <a:solidFill>
                <a:prstClr val="black"/>
              </a:solidFill>
            </a:endParaRPr>
          </a:p>
          <a:p>
            <a:pPr marL="0" lvl="0" indent="0" algn="ctr">
              <a:buNone/>
            </a:pPr>
            <a:r>
              <a:rPr lang="en-US" sz="4400" baseline="-25000" dirty="0">
                <a:solidFill>
                  <a:prstClr val="black"/>
                </a:solidFill>
              </a:rPr>
              <a:t>Kevin J. Tierney</a:t>
            </a:r>
          </a:p>
          <a:p>
            <a:pPr marL="0" indent="0" algn="ctr">
              <a:buNone/>
            </a:pPr>
            <a:endParaRPr lang="en-US" dirty="0"/>
          </a:p>
        </p:txBody>
      </p:sp>
    </p:spTree>
    <p:extLst>
      <p:ext uri="{BB962C8B-B14F-4D97-AF65-F5344CB8AC3E}">
        <p14:creationId xmlns:p14="http://schemas.microsoft.com/office/powerpoint/2010/main" val="4264425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E3B4E-00B7-4063-A494-447171CFCEA6}"/>
              </a:ext>
            </a:extLst>
          </p:cNvPr>
          <p:cNvSpPr>
            <a:spLocks noGrp="1"/>
          </p:cNvSpPr>
          <p:nvPr>
            <p:ph type="ctrTitle"/>
          </p:nvPr>
        </p:nvSpPr>
        <p:spPr/>
        <p:txBody>
          <a:bodyPr/>
          <a:lstStyle/>
          <a:p>
            <a:r>
              <a:rPr lang="en-US" dirty="0"/>
              <a:t>Exploring Arbitrators’ Dissenting Opinions</a:t>
            </a:r>
          </a:p>
        </p:txBody>
      </p:sp>
      <p:sp>
        <p:nvSpPr>
          <p:cNvPr id="3" name="Subtitle 2">
            <a:extLst>
              <a:ext uri="{FF2B5EF4-FFF2-40B4-BE49-F238E27FC236}">
                <a16:creationId xmlns:a16="http://schemas.microsoft.com/office/drawing/2014/main" id="{038E1256-3184-4DCD-A810-81A45FB4654A}"/>
              </a:ext>
            </a:extLst>
          </p:cNvPr>
          <p:cNvSpPr>
            <a:spLocks noGrp="1"/>
          </p:cNvSpPr>
          <p:nvPr>
            <p:ph type="subTitle" idx="1"/>
          </p:nvPr>
        </p:nvSpPr>
        <p:spPr/>
        <p:txBody>
          <a:bodyPr>
            <a:normAutofit lnSpcReduction="10000"/>
          </a:bodyPr>
          <a:lstStyle/>
          <a:p>
            <a:r>
              <a:rPr lang="en-US" dirty="0"/>
              <a:t>Patricia Taylor Fox </a:t>
            </a:r>
            <a:r>
              <a:rPr lang="en-US" baseline="0" dirty="0"/>
              <a:t>  </a:t>
            </a:r>
            <a:endParaRPr lang="en-US" dirty="0"/>
          </a:p>
          <a:p>
            <a:r>
              <a:rPr lang="en-US" dirty="0"/>
              <a:t>Michele L. Jacobson </a:t>
            </a:r>
          </a:p>
          <a:p>
            <a:r>
              <a:rPr lang="en-US" dirty="0"/>
              <a:t>Andrew </a:t>
            </a:r>
            <a:r>
              <a:rPr lang="en-US" dirty="0" err="1"/>
              <a:t>Maneval</a:t>
            </a:r>
            <a:endParaRPr lang="en-US" dirty="0"/>
          </a:p>
          <a:p>
            <a:r>
              <a:rPr lang="en-US" dirty="0"/>
              <a:t>Kevin J. Tierney</a:t>
            </a:r>
          </a:p>
          <a:p>
            <a:endParaRPr lang="en-US" dirty="0"/>
          </a:p>
        </p:txBody>
      </p:sp>
    </p:spTree>
    <p:extLst>
      <p:ext uri="{BB962C8B-B14F-4D97-AF65-F5344CB8AC3E}">
        <p14:creationId xmlns:p14="http://schemas.microsoft.com/office/powerpoint/2010/main" val="27463842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FA58B-EEEC-4A96-9F81-95B05513A083}"/>
              </a:ext>
            </a:extLst>
          </p:cNvPr>
          <p:cNvSpPr>
            <a:spLocks noGrp="1"/>
          </p:cNvSpPr>
          <p:nvPr>
            <p:ph type="title"/>
          </p:nvPr>
        </p:nvSpPr>
        <p:spPr/>
        <p:txBody>
          <a:bodyPr>
            <a:normAutofit fontScale="90000"/>
          </a:bodyPr>
          <a:lstStyle/>
          <a:p>
            <a:r>
              <a:rPr lang="en-US" dirty="0"/>
              <a:t>Poll Question 1</a:t>
            </a:r>
          </a:p>
        </p:txBody>
      </p:sp>
      <p:sp>
        <p:nvSpPr>
          <p:cNvPr id="3" name="Content Placeholder 2">
            <a:extLst>
              <a:ext uri="{FF2B5EF4-FFF2-40B4-BE49-F238E27FC236}">
                <a16:creationId xmlns:a16="http://schemas.microsoft.com/office/drawing/2014/main" id="{409FF794-D658-4B70-A984-568941D31FA5}"/>
              </a:ext>
            </a:extLst>
          </p:cNvPr>
          <p:cNvSpPr>
            <a:spLocks noGrp="1"/>
          </p:cNvSpPr>
          <p:nvPr>
            <p:ph idx="1"/>
          </p:nvPr>
        </p:nvSpPr>
        <p:spPr/>
        <p:txBody>
          <a:bodyPr/>
          <a:lstStyle/>
          <a:p>
            <a:pPr marL="0" indent="0">
              <a:buNone/>
            </a:pPr>
            <a:endParaRPr lang="en-US" dirty="0"/>
          </a:p>
          <a:p>
            <a:pPr marL="0" indent="0">
              <a:buNone/>
            </a:pPr>
            <a:endParaRPr lang="en-US" dirty="0"/>
          </a:p>
          <a:p>
            <a:pPr marL="0" indent="0">
              <a:buNone/>
            </a:pPr>
            <a:r>
              <a:rPr lang="en-US" dirty="0"/>
              <a:t>Select one - Are you an:</a:t>
            </a:r>
          </a:p>
          <a:p>
            <a:pPr marL="457200" lvl="1" indent="0">
              <a:buNone/>
            </a:pPr>
            <a:r>
              <a:rPr lang="en-US" dirty="0"/>
              <a:t>a. Arbitrator</a:t>
            </a:r>
          </a:p>
          <a:p>
            <a:pPr marL="457200" lvl="1" indent="0">
              <a:buNone/>
            </a:pPr>
            <a:r>
              <a:rPr lang="en-US" dirty="0"/>
              <a:t>b. Outside Counsel</a:t>
            </a:r>
          </a:p>
          <a:p>
            <a:pPr marL="457200" lvl="1" indent="0">
              <a:buNone/>
            </a:pPr>
            <a:r>
              <a:rPr lang="en-US" dirty="0"/>
              <a:t>c. Inside counsel/company employee</a:t>
            </a:r>
          </a:p>
          <a:p>
            <a:pPr marL="457200" lvl="1" indent="0">
              <a:buNone/>
            </a:pPr>
            <a:r>
              <a:rPr lang="en-US" dirty="0"/>
              <a:t>d. Consultant/other</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2760936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Poll Question 2</a:t>
            </a:r>
          </a:p>
        </p:txBody>
      </p:sp>
      <p:sp>
        <p:nvSpPr>
          <p:cNvPr id="3" name="Content Placeholder 2"/>
          <p:cNvSpPr>
            <a:spLocks noGrp="1"/>
          </p:cNvSpPr>
          <p:nvPr>
            <p:ph idx="1"/>
          </p:nvPr>
        </p:nvSpPr>
        <p:spPr/>
        <p:txBody>
          <a:bodyPr/>
          <a:lstStyle/>
          <a:p>
            <a:endParaRPr lang="en-US" dirty="0"/>
          </a:p>
          <a:p>
            <a:endParaRPr lang="en-US" dirty="0"/>
          </a:p>
          <a:p>
            <a:pPr marL="0" indent="0">
              <a:buNone/>
            </a:pPr>
            <a:r>
              <a:rPr lang="en-US" dirty="0"/>
              <a:t>What percent of the final awards (reasoned or not) in which you have been involved contained a dissent:</a:t>
            </a:r>
          </a:p>
          <a:p>
            <a:pPr marL="0" indent="0">
              <a:buNone/>
            </a:pPr>
            <a:endParaRPr lang="en-US" dirty="0"/>
          </a:p>
          <a:p>
            <a:pPr marL="457200" lvl="1" indent="0">
              <a:buNone/>
            </a:pPr>
            <a:r>
              <a:rPr lang="en-US" dirty="0"/>
              <a:t>a. Less than 10%</a:t>
            </a:r>
          </a:p>
          <a:p>
            <a:pPr marL="457200" lvl="1" indent="0">
              <a:buNone/>
            </a:pPr>
            <a:r>
              <a:rPr lang="en-US" dirty="0"/>
              <a:t>b. 10% to 50%</a:t>
            </a:r>
          </a:p>
          <a:p>
            <a:pPr marL="457200" lvl="1" indent="0">
              <a:buNone/>
            </a:pPr>
            <a:r>
              <a:rPr lang="en-US" dirty="0"/>
              <a:t>c. More than 50%</a:t>
            </a:r>
          </a:p>
          <a:p>
            <a:pPr marL="0" indent="0">
              <a:buNone/>
            </a:pPr>
            <a:endParaRPr lang="en-US" dirty="0"/>
          </a:p>
        </p:txBody>
      </p:sp>
    </p:spTree>
    <p:extLst>
      <p:ext uri="{BB962C8B-B14F-4D97-AF65-F5344CB8AC3E}">
        <p14:creationId xmlns:p14="http://schemas.microsoft.com/office/powerpoint/2010/main" val="7317824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FA58B-EEEC-4A96-9F81-95B05513A083}"/>
              </a:ext>
            </a:extLst>
          </p:cNvPr>
          <p:cNvSpPr>
            <a:spLocks noGrp="1"/>
          </p:cNvSpPr>
          <p:nvPr>
            <p:ph type="title"/>
          </p:nvPr>
        </p:nvSpPr>
        <p:spPr/>
        <p:txBody>
          <a:bodyPr>
            <a:normAutofit fontScale="90000"/>
          </a:bodyPr>
          <a:lstStyle/>
          <a:p>
            <a:r>
              <a:rPr lang="en-US" dirty="0"/>
              <a:t>Arbitrators’ Dissenting Opinions</a:t>
            </a:r>
          </a:p>
        </p:txBody>
      </p:sp>
      <p:sp>
        <p:nvSpPr>
          <p:cNvPr id="3" name="Content Placeholder 2">
            <a:extLst>
              <a:ext uri="{FF2B5EF4-FFF2-40B4-BE49-F238E27FC236}">
                <a16:creationId xmlns:a16="http://schemas.microsoft.com/office/drawing/2014/main" id="{409FF794-D658-4B70-A984-568941D31FA5}"/>
              </a:ext>
            </a:extLst>
          </p:cNvPr>
          <p:cNvSpPr>
            <a:spLocks noGrp="1"/>
          </p:cNvSpPr>
          <p:nvPr>
            <p:ph idx="1"/>
          </p:nvPr>
        </p:nvSpPr>
        <p:spPr/>
        <p:txBody>
          <a:bodyPr/>
          <a:lstStyle/>
          <a:p>
            <a:endParaRPr lang="en-US" dirty="0"/>
          </a:p>
          <a:p>
            <a:endParaRPr lang="en-US" dirty="0"/>
          </a:p>
          <a:p>
            <a:endParaRPr lang="en-US" dirty="0"/>
          </a:p>
          <a:p>
            <a:endParaRPr lang="en-US" dirty="0"/>
          </a:p>
          <a:p>
            <a:r>
              <a:rPr lang="en-US" dirty="0"/>
              <a:t>Disagreement with the</a:t>
            </a:r>
            <a:r>
              <a:rPr lang="en-US" u="sng" dirty="0"/>
              <a:t> </a:t>
            </a:r>
            <a:r>
              <a:rPr lang="en-US" b="1" u="sng" dirty="0"/>
              <a:t>result</a:t>
            </a:r>
          </a:p>
        </p:txBody>
      </p:sp>
    </p:spTree>
    <p:extLst>
      <p:ext uri="{BB962C8B-B14F-4D97-AF65-F5344CB8AC3E}">
        <p14:creationId xmlns:p14="http://schemas.microsoft.com/office/powerpoint/2010/main" val="19719941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FA58B-EEEC-4A96-9F81-95B05513A083}"/>
              </a:ext>
            </a:extLst>
          </p:cNvPr>
          <p:cNvSpPr>
            <a:spLocks noGrp="1"/>
          </p:cNvSpPr>
          <p:nvPr>
            <p:ph type="title"/>
          </p:nvPr>
        </p:nvSpPr>
        <p:spPr/>
        <p:txBody>
          <a:bodyPr>
            <a:normAutofit fontScale="90000"/>
          </a:bodyPr>
          <a:lstStyle/>
          <a:p>
            <a:br>
              <a:rPr lang="en-US" dirty="0"/>
            </a:br>
            <a:r>
              <a:rPr lang="en-US" dirty="0"/>
              <a:t>ARIAS Code of Conduct Canon VI</a:t>
            </a:r>
            <a:br>
              <a:rPr lang="en-US" dirty="0"/>
            </a:br>
            <a:endParaRPr lang="en-US" dirty="0"/>
          </a:p>
        </p:txBody>
      </p:sp>
      <p:sp>
        <p:nvSpPr>
          <p:cNvPr id="3" name="Content Placeholder 2">
            <a:extLst>
              <a:ext uri="{FF2B5EF4-FFF2-40B4-BE49-F238E27FC236}">
                <a16:creationId xmlns:a16="http://schemas.microsoft.com/office/drawing/2014/main" id="{409FF794-D658-4B70-A984-568941D31FA5}"/>
              </a:ext>
            </a:extLst>
          </p:cNvPr>
          <p:cNvSpPr>
            <a:spLocks noGrp="1"/>
          </p:cNvSpPr>
          <p:nvPr>
            <p:ph idx="1"/>
          </p:nvPr>
        </p:nvSpPr>
        <p:spPr/>
        <p:txBody>
          <a:bodyPr>
            <a:normAutofit lnSpcReduction="10000"/>
          </a:bodyPr>
          <a:lstStyle/>
          <a:p>
            <a:r>
              <a:rPr lang="en-US" dirty="0"/>
              <a:t>CONFIDENTIALITY:  Arbitrators should be faithful to the relationship of trust and confidentiality inherent in their position.</a:t>
            </a:r>
          </a:p>
          <a:p>
            <a:r>
              <a:rPr lang="en-US" dirty="0"/>
              <a:t>Comment 3. . . . An arbitrator shall not disclose contents of the deliberations of the arbitrators or other communications among or between the arbitrators. Notwithstanding the previous sentence, an arbitrator may put such deliberations or communications on the record in the proceedings (whether as a dissent or in a communication to all parties and panel members) to the extent (but only to the extent) reasonably necessary to expose serious wrongdoing on the part of one or more of the panel members, including actions that are contemplated by Section 10 (a) of the Federal Arbitration Act.</a:t>
            </a:r>
          </a:p>
          <a:p>
            <a:endParaRPr lang="en-US" dirty="0"/>
          </a:p>
        </p:txBody>
      </p:sp>
    </p:spTree>
    <p:extLst>
      <p:ext uri="{BB962C8B-B14F-4D97-AF65-F5344CB8AC3E}">
        <p14:creationId xmlns:p14="http://schemas.microsoft.com/office/powerpoint/2010/main" val="11577497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FA58B-EEEC-4A96-9F81-95B05513A083}"/>
              </a:ext>
            </a:extLst>
          </p:cNvPr>
          <p:cNvSpPr>
            <a:spLocks noGrp="1"/>
          </p:cNvSpPr>
          <p:nvPr>
            <p:ph type="title"/>
          </p:nvPr>
        </p:nvSpPr>
        <p:spPr/>
        <p:txBody>
          <a:bodyPr>
            <a:normAutofit fontScale="90000"/>
          </a:bodyPr>
          <a:lstStyle/>
          <a:p>
            <a:r>
              <a:rPr lang="en-US" dirty="0"/>
              <a:t>FAA section 10(a)</a:t>
            </a:r>
          </a:p>
        </p:txBody>
      </p:sp>
      <p:sp>
        <p:nvSpPr>
          <p:cNvPr id="3" name="Content Placeholder 2">
            <a:extLst>
              <a:ext uri="{FF2B5EF4-FFF2-40B4-BE49-F238E27FC236}">
                <a16:creationId xmlns:a16="http://schemas.microsoft.com/office/drawing/2014/main" id="{409FF794-D658-4B70-A984-568941D31FA5}"/>
              </a:ext>
            </a:extLst>
          </p:cNvPr>
          <p:cNvSpPr>
            <a:spLocks noGrp="1"/>
          </p:cNvSpPr>
          <p:nvPr>
            <p:ph idx="1"/>
          </p:nvPr>
        </p:nvSpPr>
        <p:spPr/>
        <p:txBody>
          <a:bodyPr>
            <a:normAutofit fontScale="85000" lnSpcReduction="20000"/>
          </a:bodyPr>
          <a:lstStyle/>
          <a:p>
            <a:r>
              <a:rPr lang="en-US" dirty="0"/>
              <a:t>9 U.S. Code § 10. Same; vacation; grounds; rehearing </a:t>
            </a:r>
            <a:endParaRPr lang="en-US" b="1" dirty="0"/>
          </a:p>
          <a:p>
            <a:r>
              <a:rPr lang="en-US" b="1" dirty="0"/>
              <a:t> (a)</a:t>
            </a:r>
            <a:r>
              <a:rPr lang="en-US" dirty="0"/>
              <a:t> In any of the following cases the United States court in and for the district wherein the award was made may make an order vacating the award upon the application of any party to the arbitration— </a:t>
            </a:r>
          </a:p>
          <a:p>
            <a:endParaRPr lang="en-US" dirty="0"/>
          </a:p>
          <a:p>
            <a:pPr lvl="1"/>
            <a:r>
              <a:rPr lang="en-US" b="1" dirty="0"/>
              <a:t>(1)</a:t>
            </a:r>
            <a:r>
              <a:rPr lang="en-US" dirty="0"/>
              <a:t> where the award was procured by corruption, fraud, or undue means;</a:t>
            </a:r>
          </a:p>
          <a:p>
            <a:pPr lvl="1"/>
            <a:endParaRPr lang="en-US" dirty="0"/>
          </a:p>
          <a:p>
            <a:pPr lvl="1"/>
            <a:r>
              <a:rPr lang="en-US" b="1" dirty="0"/>
              <a:t>(2)</a:t>
            </a:r>
            <a:r>
              <a:rPr lang="en-US" dirty="0"/>
              <a:t> where there was evident partiality or corruption in the arbitrators, or either of them;</a:t>
            </a:r>
          </a:p>
          <a:p>
            <a:pPr lvl="1"/>
            <a:endParaRPr lang="en-US" dirty="0"/>
          </a:p>
          <a:p>
            <a:pPr lvl="1"/>
            <a:r>
              <a:rPr lang="en-US" b="1" dirty="0"/>
              <a:t>(3)</a:t>
            </a:r>
            <a:r>
              <a:rPr lang="en-US" dirty="0"/>
              <a:t> where the arbitrators were guilty of misconduct in refusing to postpone the hearing, upon sufficient cause shown, or in refusing to hear evidence pertinent and material to the controversy; or of any other misbehavior by which the rights of any party have been prejudiced; or</a:t>
            </a:r>
          </a:p>
          <a:p>
            <a:pPr lvl="1"/>
            <a:endParaRPr lang="en-US" dirty="0"/>
          </a:p>
          <a:p>
            <a:pPr lvl="1"/>
            <a:r>
              <a:rPr lang="en-US" b="1" dirty="0"/>
              <a:t>(4)</a:t>
            </a:r>
            <a:r>
              <a:rPr lang="en-US" dirty="0"/>
              <a:t> where the arbitrators exceeded their powers, or so imperfectly executed them that a mutual, final, and definite award upon the subject matter submitted was not made.</a:t>
            </a:r>
          </a:p>
          <a:p>
            <a:endParaRPr lang="en-US" dirty="0"/>
          </a:p>
        </p:txBody>
      </p:sp>
    </p:spTree>
    <p:extLst>
      <p:ext uri="{BB962C8B-B14F-4D97-AF65-F5344CB8AC3E}">
        <p14:creationId xmlns:p14="http://schemas.microsoft.com/office/powerpoint/2010/main" val="34581398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FA58B-EEEC-4A96-9F81-95B05513A083}"/>
              </a:ext>
            </a:extLst>
          </p:cNvPr>
          <p:cNvSpPr>
            <a:spLocks noGrp="1"/>
          </p:cNvSpPr>
          <p:nvPr>
            <p:ph type="title"/>
          </p:nvPr>
        </p:nvSpPr>
        <p:spPr/>
        <p:txBody>
          <a:bodyPr>
            <a:normAutofit fontScale="90000"/>
          </a:bodyPr>
          <a:lstStyle/>
          <a:p>
            <a:r>
              <a:rPr lang="en-US" dirty="0"/>
              <a:t>Arbitrators’ Dissenting Opinions</a:t>
            </a:r>
          </a:p>
        </p:txBody>
      </p:sp>
      <p:sp>
        <p:nvSpPr>
          <p:cNvPr id="3" name="Content Placeholder 2">
            <a:extLst>
              <a:ext uri="{FF2B5EF4-FFF2-40B4-BE49-F238E27FC236}">
                <a16:creationId xmlns:a16="http://schemas.microsoft.com/office/drawing/2014/main" id="{409FF794-D658-4B70-A984-568941D31FA5}"/>
              </a:ext>
            </a:extLst>
          </p:cNvPr>
          <p:cNvSpPr>
            <a:spLocks noGrp="1"/>
          </p:cNvSpPr>
          <p:nvPr>
            <p:ph idx="1"/>
          </p:nvPr>
        </p:nvSpPr>
        <p:spPr/>
        <p:txBody>
          <a:bodyPr/>
          <a:lstStyle/>
          <a:p>
            <a:endParaRPr lang="en-US" dirty="0"/>
          </a:p>
          <a:p>
            <a:endParaRPr lang="en-US" dirty="0"/>
          </a:p>
          <a:p>
            <a:endParaRPr lang="en-US" dirty="0"/>
          </a:p>
          <a:p>
            <a:endParaRPr lang="en-US" dirty="0"/>
          </a:p>
          <a:p>
            <a:r>
              <a:rPr lang="en-US" dirty="0"/>
              <a:t>Serious concerns with </a:t>
            </a:r>
            <a:r>
              <a:rPr lang="en-US" b="1" u="sng" dirty="0"/>
              <a:t>process</a:t>
            </a:r>
          </a:p>
        </p:txBody>
      </p:sp>
    </p:spTree>
    <p:extLst>
      <p:ext uri="{BB962C8B-B14F-4D97-AF65-F5344CB8AC3E}">
        <p14:creationId xmlns:p14="http://schemas.microsoft.com/office/powerpoint/2010/main" val="42220577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FA58B-EEEC-4A96-9F81-95B05513A083}"/>
              </a:ext>
            </a:extLst>
          </p:cNvPr>
          <p:cNvSpPr>
            <a:spLocks noGrp="1"/>
          </p:cNvSpPr>
          <p:nvPr>
            <p:ph type="title"/>
          </p:nvPr>
        </p:nvSpPr>
        <p:spPr/>
        <p:txBody>
          <a:bodyPr>
            <a:normAutofit fontScale="90000"/>
          </a:bodyPr>
          <a:lstStyle/>
          <a:p>
            <a:r>
              <a:rPr lang="en-US" dirty="0"/>
              <a:t>ARIAS Code of Conduct Canon II</a:t>
            </a:r>
          </a:p>
        </p:txBody>
      </p:sp>
      <p:sp>
        <p:nvSpPr>
          <p:cNvPr id="3" name="Content Placeholder 2">
            <a:extLst>
              <a:ext uri="{FF2B5EF4-FFF2-40B4-BE49-F238E27FC236}">
                <a16:creationId xmlns:a16="http://schemas.microsoft.com/office/drawing/2014/main" id="{409FF794-D658-4B70-A984-568941D31FA5}"/>
              </a:ext>
            </a:extLst>
          </p:cNvPr>
          <p:cNvSpPr>
            <a:spLocks noGrp="1"/>
          </p:cNvSpPr>
          <p:nvPr>
            <p:ph idx="1"/>
          </p:nvPr>
        </p:nvSpPr>
        <p:spPr/>
        <p:txBody>
          <a:bodyPr/>
          <a:lstStyle/>
          <a:p>
            <a:endParaRPr lang="en-US" dirty="0"/>
          </a:p>
          <a:p>
            <a:r>
              <a:rPr lang="en-US" dirty="0"/>
              <a:t>FAIRNESS:  Arbitrators shall conduct the dispute resolution process in a fair manner and shall serve only in those matters in which they can render a just decision.  If at any time the arbitrator is unable to conduct the process fairly or render a just decision, the arbitrator should withdraw.</a:t>
            </a:r>
          </a:p>
          <a:p>
            <a:endParaRPr lang="en-US" dirty="0"/>
          </a:p>
          <a:p>
            <a:r>
              <a:rPr lang="en-US" dirty="0"/>
              <a:t>Comment 3.  Party appointed arbitrators should not offer a commitment to dissent or to work for a compromise in the event of a disagreement with the majority’s proposed award.</a:t>
            </a:r>
          </a:p>
          <a:p>
            <a:endParaRPr lang="en-US" dirty="0"/>
          </a:p>
        </p:txBody>
      </p:sp>
    </p:spTree>
    <p:extLst>
      <p:ext uri="{BB962C8B-B14F-4D97-AF65-F5344CB8AC3E}">
        <p14:creationId xmlns:p14="http://schemas.microsoft.com/office/powerpoint/2010/main" val="39043126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E5C5CA44710B949A51A841DA6DE88FE" ma:contentTypeVersion="10" ma:contentTypeDescription="Create a new document." ma:contentTypeScope="" ma:versionID="86ef619b81d25db3a0dc83aa402d8522">
  <xsd:schema xmlns:xsd="http://www.w3.org/2001/XMLSchema" xmlns:xs="http://www.w3.org/2001/XMLSchema" xmlns:p="http://schemas.microsoft.com/office/2006/metadata/properties" xmlns:ns2="4d3a791d-3ce1-49b4-9f6a-5a7f8e409b76" targetNamespace="http://schemas.microsoft.com/office/2006/metadata/properties" ma:root="true" ma:fieldsID="02fa86529b03406ec75768992c324ca4" ns2:_="">
    <xsd:import namespace="4d3a791d-3ce1-49b4-9f6a-5a7f8e409b7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Location"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d3a791d-3ce1-49b4-9f6a-5a7f8e409b7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5821ABA-C5F5-4778-BC13-1E9918828352}">
  <ds:schemaRefs>
    <ds:schemaRef ds:uri="http://schemas.microsoft.com/sharepoint/v3/contenttype/forms"/>
  </ds:schemaRefs>
</ds:datastoreItem>
</file>

<file path=customXml/itemProps2.xml><?xml version="1.0" encoding="utf-8"?>
<ds:datastoreItem xmlns:ds="http://schemas.openxmlformats.org/officeDocument/2006/customXml" ds:itemID="{AA11C228-6080-48ED-8193-73AB059D53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d3a791d-3ce1-49b4-9f6a-5a7f8e409b7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A231B98-4877-44A1-82A1-720152C85538}">
  <ds:schemaRefs>
    <ds:schemaRef ds:uri="http://purl.org/dc/dcmitype/"/>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4d3a791d-3ce1-49b4-9f6a-5a7f8e409b76"/>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248</TotalTime>
  <Words>617</Words>
  <Application>Microsoft Office PowerPoint</Application>
  <PresentationFormat>Widescreen</PresentationFormat>
  <Paragraphs>84</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Helvetica</vt:lpstr>
      <vt:lpstr>Office Theme</vt:lpstr>
      <vt:lpstr>PowerPoint Presentation</vt:lpstr>
      <vt:lpstr>Exploring Arbitrators’ Dissenting Opinions</vt:lpstr>
      <vt:lpstr>Poll Question 1</vt:lpstr>
      <vt:lpstr>Poll Question 2</vt:lpstr>
      <vt:lpstr>Arbitrators’ Dissenting Opinions</vt:lpstr>
      <vt:lpstr> ARIAS Code of Conduct Canon VI </vt:lpstr>
      <vt:lpstr>FAA section 10(a)</vt:lpstr>
      <vt:lpstr>Arbitrators’ Dissenting Opinions</vt:lpstr>
      <vt:lpstr>ARIAS Code of Conduct Canon II</vt:lpstr>
      <vt:lpstr>Poll Question 3</vt:lpstr>
      <vt:lpstr>Arbitrators’ Dissenting Opinions</vt:lpstr>
      <vt:lpstr>Poll Question 4</vt:lpstr>
      <vt:lpstr>Arbitrators’ Dissenting Opinions</vt:lpstr>
      <vt:lpstr>Q&amp;A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Aubrey Swanson</dc:creator>
  <cp:lastModifiedBy>Michela Rynczak</cp:lastModifiedBy>
  <cp:revision>19</cp:revision>
  <dcterms:created xsi:type="dcterms:W3CDTF">2020-09-09T15:31:41Z</dcterms:created>
  <dcterms:modified xsi:type="dcterms:W3CDTF">2020-10-26T14:11:11Z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0x0101009E5C5CA44710B949A51A841DA6DE88FE</vt:lpwstr>
  </property>
</Properties>
</file>