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57" r:id="rId7"/>
    <p:sldId id="265" r:id="rId8"/>
    <p:sldId id="264" r:id="rId9"/>
    <p:sldId id="262" r:id="rId10"/>
    <p:sldId id="270" r:id="rId11"/>
    <p:sldId id="271" r:id="rId12"/>
    <p:sldId id="272" r:id="rId13"/>
    <p:sldId id="273" r:id="rId14"/>
    <p:sldId id="276" r:id="rId15"/>
    <p:sldId id="261" r:id="rId16"/>
    <p:sldId id="267" r:id="rId17"/>
    <p:sldId id="266" r:id="rId18"/>
    <p:sldId id="280" r:id="rId19"/>
    <p:sldId id="260" r:id="rId20"/>
    <p:sldId id="274" r:id="rId21"/>
    <p:sldId id="275" r:id="rId22"/>
    <p:sldId id="269" r:id="rId23"/>
    <p:sldId id="278" r:id="rId24"/>
    <p:sldId id="277" r:id="rId25"/>
    <p:sldId id="268" r:id="rId26"/>
    <p:sldId id="279" r:id="rId27"/>
    <p:sldId id="259"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3517-80BC-42D1-9C8F-7337FE11C13E}"/>
              </a:ext>
            </a:extLst>
          </p:cNvPr>
          <p:cNvSpPr>
            <a:spLocks noGrp="1"/>
          </p:cNvSpPr>
          <p:nvPr>
            <p:ph type="ctrTitle"/>
          </p:nvPr>
        </p:nvSpPr>
        <p:spPr>
          <a:xfrm>
            <a:off x="5136203" y="1122363"/>
            <a:ext cx="6715137" cy="2387600"/>
          </a:xfrm>
        </p:spPr>
        <p:txBody>
          <a:bodyPr anchor="b"/>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B8B1C97D-F0AE-4E01-BF6C-6505ACCA30AC}"/>
              </a:ext>
            </a:extLst>
          </p:cNvPr>
          <p:cNvSpPr>
            <a:spLocks noGrp="1"/>
          </p:cNvSpPr>
          <p:nvPr>
            <p:ph type="subTitle" idx="1"/>
          </p:nvPr>
        </p:nvSpPr>
        <p:spPr>
          <a:xfrm>
            <a:off x="5136204" y="3602038"/>
            <a:ext cx="6715137" cy="2260880"/>
          </a:xfrm>
        </p:spPr>
        <p:txBody>
          <a:bodyPr>
            <a:normAutofit/>
          </a:bodyPr>
          <a:lstStyle>
            <a:lvl1pPr marL="0" indent="0" algn="ctr">
              <a:buNone/>
              <a:defRPr sz="4400" baseline="-25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08D8EF-D440-444A-9CDF-EDAC0969E949}"/>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10/28/2020</a:t>
            </a:fld>
            <a:endParaRPr lang="en-US"/>
          </a:p>
        </p:txBody>
      </p:sp>
      <p:sp>
        <p:nvSpPr>
          <p:cNvPr id="5" name="Footer Placeholder 4">
            <a:extLst>
              <a:ext uri="{FF2B5EF4-FFF2-40B4-BE49-F238E27FC236}">
                <a16:creationId xmlns:a16="http://schemas.microsoft.com/office/drawing/2014/main" id="{CE707CB4-91E3-4B68-BEEB-B1A1629DA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DC10B7-1487-4BEB-B62B-7F89852F16F0}"/>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41991796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4E30-8D46-4613-839D-00F222D62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85C61-307D-4D36-84EB-329D24C2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9E2A5-887A-4CD2-ACDD-CAB589E84B1A}"/>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10/28/2020</a:t>
            </a:fld>
            <a:endParaRPr lang="en-US"/>
          </a:p>
        </p:txBody>
      </p:sp>
      <p:sp>
        <p:nvSpPr>
          <p:cNvPr id="5" name="Footer Placeholder 4">
            <a:extLst>
              <a:ext uri="{FF2B5EF4-FFF2-40B4-BE49-F238E27FC236}">
                <a16:creationId xmlns:a16="http://schemas.microsoft.com/office/drawing/2014/main" id="{9E46A177-40CA-4F1A-BAC9-B7B606CFD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28932C-ABBB-4F4B-9802-1C345694B31E}"/>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11899568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10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2">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A964-FFFC-4EDB-B865-632FB56D4856}"/>
              </a:ext>
            </a:extLst>
          </p:cNvPr>
          <p:cNvSpPr>
            <a:spLocks noGrp="1"/>
          </p:cNvSpPr>
          <p:nvPr>
            <p:ph type="title"/>
          </p:nvPr>
        </p:nvSpPr>
        <p:spPr>
          <a:xfrm>
            <a:off x="231842" y="255620"/>
            <a:ext cx="8531158" cy="6757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D5277B-0E2F-4C1B-8130-588418586A97}"/>
              </a:ext>
            </a:extLst>
          </p:cNvPr>
          <p:cNvSpPr>
            <a:spLocks noGrp="1"/>
          </p:cNvSpPr>
          <p:nvPr>
            <p:ph sz="half" idx="1"/>
          </p:nvPr>
        </p:nvSpPr>
        <p:spPr>
          <a:xfrm>
            <a:off x="231841" y="1342417"/>
            <a:ext cx="11674813" cy="4834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96442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4150F-55A6-4327-93E5-48927D9EAA0C}"/>
              </a:ext>
            </a:extLst>
          </p:cNvPr>
          <p:cNvSpPr>
            <a:spLocks noGrp="1"/>
          </p:cNvSpPr>
          <p:nvPr>
            <p:ph type="title"/>
          </p:nvPr>
        </p:nvSpPr>
        <p:spPr>
          <a:xfrm>
            <a:off x="1361872" y="365125"/>
            <a:ext cx="8531158" cy="6757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558119-BA7F-4A05-A4A1-1DB39997A73C}"/>
              </a:ext>
            </a:extLst>
          </p:cNvPr>
          <p:cNvSpPr>
            <a:spLocks noGrp="1"/>
          </p:cNvSpPr>
          <p:nvPr>
            <p:ph type="body" idx="1"/>
          </p:nvPr>
        </p:nvSpPr>
        <p:spPr>
          <a:xfrm>
            <a:off x="1361871" y="1459149"/>
            <a:ext cx="10564239" cy="4562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44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914400" rtl="0" eaLnBrk="1" latinLnBrk="0" hangingPunct="1">
        <a:lnSpc>
          <a:spcPct val="90000"/>
        </a:lnSpc>
        <a:spcBef>
          <a:spcPct val="0"/>
        </a:spcBef>
        <a:buNone/>
        <a:defRPr sz="44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hinshawlaw.com/pp/alert-1271.pdf?8485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goldberg@transre.com" TargetMode="External"/><Relationship Id="rId2" Type="http://schemas.openxmlformats.org/officeDocument/2006/relationships/hyperlink" Target="mailto:kmedley@hinshawlaw.com" TargetMode="External"/><Relationship Id="rId1" Type="http://schemas.openxmlformats.org/officeDocument/2006/relationships/slideLayout" Target="../slideLayouts/slideLayout4.xml"/><Relationship Id="rId4" Type="http://schemas.openxmlformats.org/officeDocument/2006/relationships/hyperlink" Target="mailto:jselby@hinshawlaw.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791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180E-CB0C-4C25-B85B-6BC132D4FFBD}"/>
              </a:ext>
            </a:extLst>
          </p:cNvPr>
          <p:cNvSpPr>
            <a:spLocks noGrp="1"/>
          </p:cNvSpPr>
          <p:nvPr>
            <p:ph type="title"/>
          </p:nvPr>
        </p:nvSpPr>
        <p:spPr/>
        <p:txBody>
          <a:bodyPr>
            <a:normAutofit fontScale="90000"/>
          </a:bodyPr>
          <a:lstStyle/>
          <a:p>
            <a:r>
              <a:rPr lang="en-US"/>
              <a:t>Equitable Relief?</a:t>
            </a:r>
          </a:p>
        </p:txBody>
      </p:sp>
      <p:sp>
        <p:nvSpPr>
          <p:cNvPr id="3" name="Content Placeholder 2">
            <a:extLst>
              <a:ext uri="{FF2B5EF4-FFF2-40B4-BE49-F238E27FC236}">
                <a16:creationId xmlns:a16="http://schemas.microsoft.com/office/drawing/2014/main" id="{05D51ED9-742C-43E8-84FA-E57B9F030CC5}"/>
              </a:ext>
            </a:extLst>
          </p:cNvPr>
          <p:cNvSpPr>
            <a:spLocks noGrp="1"/>
          </p:cNvSpPr>
          <p:nvPr>
            <p:ph idx="1"/>
          </p:nvPr>
        </p:nvSpPr>
        <p:spPr/>
        <p:txBody>
          <a:bodyPr>
            <a:normAutofit fontScale="70000" lnSpcReduction="20000"/>
          </a:bodyPr>
          <a:lstStyle/>
          <a:p>
            <a:pPr marL="0" indent="0">
              <a:buNone/>
            </a:pPr>
            <a:r>
              <a:rPr lang="en-US" b="1"/>
              <a:t>Loss</a:t>
            </a:r>
            <a:r>
              <a:rPr lang="en-US"/>
              <a:t> shall mean:</a:t>
            </a:r>
          </a:p>
          <a:p>
            <a:pPr marL="0" indent="0">
              <a:buNone/>
            </a:pPr>
            <a:endParaRPr lang="en-US"/>
          </a:p>
          <a:p>
            <a:pPr marL="0" indent="0">
              <a:buNone/>
            </a:pPr>
            <a:r>
              <a:rPr lang="en-US"/>
              <a:t>	*   *   *   *   *</a:t>
            </a:r>
          </a:p>
          <a:p>
            <a:pPr marL="0" indent="0">
              <a:buNone/>
            </a:pPr>
            <a:r>
              <a:rPr lang="en-US"/>
              <a:t>(3) solely with respect to a </a:t>
            </a:r>
            <a:r>
              <a:rPr lang="en-US" b="1"/>
              <a:t>Regulatory Action</a:t>
            </a:r>
            <a:r>
              <a:rPr lang="en-US"/>
              <a:t>:</a:t>
            </a:r>
          </a:p>
          <a:p>
            <a:pPr marL="0" indent="0">
              <a:buNone/>
            </a:pPr>
            <a:r>
              <a:rPr lang="en-US"/>
              <a:t>	(a) the amount paid to establish a consumer redress fund created as a result of a 	</a:t>
            </a:r>
            <a:r>
              <a:rPr lang="en-US" b="1"/>
              <a:t>Regulatory Action</a:t>
            </a:r>
            <a:r>
              <a:rPr lang="en-US"/>
              <a:t>; or</a:t>
            </a:r>
          </a:p>
          <a:p>
            <a:pPr marL="0" indent="0">
              <a:buNone/>
            </a:pPr>
            <a:r>
              <a:rPr lang="en-US"/>
              <a:t>	(b) any civil files or penalties imposed as a result of such </a:t>
            </a:r>
            <a:r>
              <a:rPr lang="en-US" b="1"/>
              <a:t>Regulatory Action</a:t>
            </a:r>
            <a:r>
              <a:rPr lang="en-US"/>
              <a:t>;</a:t>
            </a:r>
          </a:p>
          <a:p>
            <a:pPr marL="0" indent="0">
              <a:buNone/>
            </a:pPr>
            <a:endParaRPr lang="en-US"/>
          </a:p>
          <a:p>
            <a:pPr marL="0" indent="0">
              <a:buNone/>
            </a:pPr>
            <a:r>
              <a:rPr lang="en-US"/>
              <a:t>Provided, however, </a:t>
            </a:r>
            <a:r>
              <a:rPr lang="en-US" b="1"/>
              <a:t>Loss </a:t>
            </a:r>
            <a:r>
              <a:rPr lang="en-US"/>
              <a:t>shall not include: taxes; the return or repayment of fees, deposits, commissions or charges for goods or services; the costs incurred in the recall, re-performance or correction of services, </a:t>
            </a:r>
            <a:r>
              <a:rPr lang="en-US" b="1"/>
              <a:t>Content</a:t>
            </a:r>
            <a:r>
              <a:rPr lang="en-US"/>
              <a:t>, goods or services; </a:t>
            </a:r>
            <a:r>
              <a:rPr lang="en-US">
                <a:solidFill>
                  <a:srgbClr val="FF0000"/>
                </a:solidFill>
              </a:rPr>
              <a:t>the costs of the </a:t>
            </a:r>
            <a:r>
              <a:rPr lang="en-US" b="1">
                <a:solidFill>
                  <a:srgbClr val="FF0000"/>
                </a:solidFill>
              </a:rPr>
              <a:t>Insured’s </a:t>
            </a:r>
            <a:r>
              <a:rPr lang="en-US">
                <a:solidFill>
                  <a:srgbClr val="FF0000"/>
                </a:solidFill>
              </a:rPr>
              <a:t>compliance with or any </a:t>
            </a:r>
            <a:r>
              <a:rPr lang="en-US" b="1">
                <a:solidFill>
                  <a:srgbClr val="FF0000"/>
                </a:solidFill>
              </a:rPr>
              <a:t>Loss </a:t>
            </a:r>
            <a:r>
              <a:rPr lang="en-US">
                <a:solidFill>
                  <a:srgbClr val="FF0000"/>
                </a:solidFill>
              </a:rPr>
              <a:t>incurred as a result of an injunction or other equitable order or judgment,</a:t>
            </a:r>
            <a:r>
              <a:rPr lang="en-US"/>
              <a:t> other than the amount paid to establish a consumer redress fund as a result of a </a:t>
            </a:r>
            <a:r>
              <a:rPr lang="en-US" b="1"/>
              <a:t>Regulatory Action</a:t>
            </a:r>
            <a:r>
              <a:rPr lang="en-US"/>
              <a:t>; or civil or criminal fines or penalties, other than civil fines or penalties imposed as a result of a </a:t>
            </a:r>
            <a:r>
              <a:rPr lang="en-US" b="1"/>
              <a:t>Regulatory Action.</a:t>
            </a:r>
            <a:endParaRPr lang="en-US"/>
          </a:p>
          <a:p>
            <a:endParaRPr lang="en-US"/>
          </a:p>
        </p:txBody>
      </p:sp>
    </p:spTree>
    <p:extLst>
      <p:ext uri="{BB962C8B-B14F-4D97-AF65-F5344CB8AC3E}">
        <p14:creationId xmlns:p14="http://schemas.microsoft.com/office/powerpoint/2010/main" val="3822661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AB6D-E8E6-4DF6-8FC7-915D788B7B42}"/>
              </a:ext>
            </a:extLst>
          </p:cNvPr>
          <p:cNvSpPr>
            <a:spLocks noGrp="1"/>
          </p:cNvSpPr>
          <p:nvPr>
            <p:ph type="title"/>
          </p:nvPr>
        </p:nvSpPr>
        <p:spPr/>
        <p:txBody>
          <a:bodyPr>
            <a:normAutofit fontScale="90000"/>
          </a:bodyPr>
          <a:lstStyle/>
          <a:p>
            <a:r>
              <a:rPr lang="en-US"/>
              <a:t>Equitable Relief?</a:t>
            </a:r>
          </a:p>
        </p:txBody>
      </p:sp>
      <p:sp>
        <p:nvSpPr>
          <p:cNvPr id="3" name="Content Placeholder 2">
            <a:extLst>
              <a:ext uri="{FF2B5EF4-FFF2-40B4-BE49-F238E27FC236}">
                <a16:creationId xmlns:a16="http://schemas.microsoft.com/office/drawing/2014/main" id="{6E24E5BF-0C2E-496F-B39E-2C37B61DC8AD}"/>
              </a:ext>
            </a:extLst>
          </p:cNvPr>
          <p:cNvSpPr>
            <a:spLocks noGrp="1"/>
          </p:cNvSpPr>
          <p:nvPr>
            <p:ph idx="1"/>
          </p:nvPr>
        </p:nvSpPr>
        <p:spPr/>
        <p:txBody>
          <a:bodyPr/>
          <a:lstStyle/>
          <a:p>
            <a:pPr marL="0" indent="0">
              <a:buNone/>
            </a:pPr>
            <a:r>
              <a:rPr lang="en-US" b="1"/>
              <a:t>Regulatory Penalties</a:t>
            </a:r>
            <a:r>
              <a:rPr lang="en-US"/>
              <a:t> means monetary fines and penalties imposed in a regulatory proceeding to the extent insurable under applicable law. </a:t>
            </a:r>
            <a:r>
              <a:rPr lang="en-US" b="1"/>
              <a:t>Regulatory</a:t>
            </a:r>
            <a:r>
              <a:rPr lang="en-US"/>
              <a:t> </a:t>
            </a:r>
            <a:r>
              <a:rPr lang="en-US" b="1"/>
              <a:t>Penalties</a:t>
            </a:r>
            <a:r>
              <a:rPr lang="en-US"/>
              <a:t> will not mean any:</a:t>
            </a:r>
          </a:p>
          <a:p>
            <a:endParaRPr lang="en-US"/>
          </a:p>
          <a:p>
            <a:pPr marL="0" lvl="0" indent="0">
              <a:buNone/>
            </a:pPr>
            <a:r>
              <a:rPr lang="en-US"/>
              <a:t>	1.	costs to comply with </a:t>
            </a:r>
            <a:r>
              <a:rPr lang="en-US">
                <a:solidFill>
                  <a:srgbClr val="FF0000"/>
                </a:solidFill>
              </a:rPr>
              <a:t>injunctive relief</a:t>
            </a:r>
            <a:r>
              <a:rPr lang="en-US"/>
              <a:t>;</a:t>
            </a:r>
          </a:p>
          <a:p>
            <a:pPr marL="0" lvl="0" indent="0">
              <a:buNone/>
            </a:pPr>
            <a:r>
              <a:rPr lang="en-US"/>
              <a:t>	2.	costs to </a:t>
            </a:r>
            <a:r>
              <a:rPr lang="en-US">
                <a:solidFill>
                  <a:srgbClr val="FF0000"/>
                </a:solidFill>
              </a:rPr>
              <a:t>establish or improve privacy or security 			practices</a:t>
            </a:r>
            <a:r>
              <a:rPr lang="en-US"/>
              <a:t>; or</a:t>
            </a:r>
          </a:p>
          <a:p>
            <a:pPr marL="0" lvl="0" indent="0">
              <a:buNone/>
            </a:pPr>
            <a:r>
              <a:rPr lang="en-US"/>
              <a:t>	3.	</a:t>
            </a:r>
            <a:r>
              <a:rPr lang="en-US">
                <a:solidFill>
                  <a:srgbClr val="FF0000"/>
                </a:solidFill>
              </a:rPr>
              <a:t>audit, reporting, or compliance </a:t>
            </a:r>
            <a:r>
              <a:rPr lang="en-US"/>
              <a:t>costs.</a:t>
            </a:r>
          </a:p>
          <a:p>
            <a:pPr marL="0" indent="0">
              <a:buNone/>
            </a:pPr>
            <a:endParaRPr lang="en-US"/>
          </a:p>
        </p:txBody>
      </p:sp>
    </p:spTree>
    <p:extLst>
      <p:ext uri="{BB962C8B-B14F-4D97-AF65-F5344CB8AC3E}">
        <p14:creationId xmlns:p14="http://schemas.microsoft.com/office/powerpoint/2010/main" val="4727068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err="1"/>
              <a:t>CCPA </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a:bodyPr>
          <a:lstStyle/>
          <a:p>
            <a:pPr marL="0" indent="0">
              <a:buNone/>
            </a:pPr>
            <a:r>
              <a:rPr lang="en-US" sz="2600" b="1"/>
              <a:t>1798.155(b)</a:t>
            </a:r>
            <a:endParaRPr lang="en-US" sz="2600"/>
          </a:p>
          <a:p>
            <a:pPr marL="0" indent="0">
              <a:buNone/>
            </a:pPr>
            <a:r>
              <a:rPr lang="en-US" sz="2600"/>
              <a:t>Any business … that violates this title shall be subject to an injunction and liable for a civil penalty of not more than $2,500 for each violation or $7,500 for each intentional violation, which shall be assessed and recovered in a civil action brought in the name of the people of the State of California by the Attorney General. The civil penalties provided for in this section shall be exclusively assessed and recovered in a civil action brought in the name of the people of the State of California by the Attorney General.</a:t>
            </a:r>
          </a:p>
          <a:p>
            <a:endParaRPr lang="en-US"/>
          </a:p>
        </p:txBody>
      </p:sp>
    </p:spTree>
    <p:extLst>
      <p:ext uri="{BB962C8B-B14F-4D97-AF65-F5344CB8AC3E}">
        <p14:creationId xmlns:p14="http://schemas.microsoft.com/office/powerpoint/2010/main" val="25204772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a:xfrm>
            <a:off x="1361871" y="687854"/>
            <a:ext cx="8531158" cy="675735"/>
          </a:xfrm>
        </p:spPr>
        <p:txBody>
          <a:bodyPr>
            <a:normAutofit fontScale="90000"/>
          </a:bodyPr>
          <a:lstStyle/>
          <a:p>
            <a:r>
              <a:rPr lang="en-US"/>
              <a:t>California Insurance Code § 533.5(a)</a:t>
            </a:r>
            <a:br>
              <a:rPr lang="en-US"/>
            </a:br>
            <a:endParaRPr lang="en-US"/>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r>
              <a:rPr lang="en-US"/>
              <a:t>No policy of insurance shall provide, or be construed to provide, any coverage or indemnity for the payment of any fine, penalty, or restitution in any criminal action or proceeding or in any action or proceeding brought pursuant to Chapter 5 (commencing with Section 17200) of Part 2 of, or Chapter 1 (commencing with Section 17500) of Part 3 of, Division 7 of the Business and Professions Code by the Attorney General …, notwithstanding whether the exclusion or exception regarding this type of coverage or indemnity is expressly stated in the policy.</a:t>
            </a:r>
          </a:p>
        </p:txBody>
      </p:sp>
    </p:spTree>
    <p:extLst>
      <p:ext uri="{BB962C8B-B14F-4D97-AF65-F5344CB8AC3E}">
        <p14:creationId xmlns:p14="http://schemas.microsoft.com/office/powerpoint/2010/main" val="2830485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sz="3200"/>
              <a:t>Deeper Dive into the Insurability of CCPA Fines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fontScale="92500" lnSpcReduction="10000"/>
          </a:bodyPr>
          <a:lstStyle/>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a:hlinkClick r:id="rId2"/>
              </a:rPr>
              <a:t>https://www.hinshawlaw.com/pp/alert-1271.pdf?84853</a:t>
            </a:r>
            <a:endParaRPr lang="en-US"/>
          </a:p>
          <a:p>
            <a:pPr marL="0" indent="0">
              <a:buNone/>
            </a:pPr>
            <a:endParaRPr lang="en-US"/>
          </a:p>
        </p:txBody>
      </p:sp>
      <p:pic>
        <p:nvPicPr>
          <p:cNvPr id="5" name="Picture 4">
            <a:extLst>
              <a:ext uri="{FF2B5EF4-FFF2-40B4-BE49-F238E27FC236}">
                <a16:creationId xmlns:a16="http://schemas.microsoft.com/office/drawing/2014/main" id="{FDB8C28B-7C4B-468B-99FC-31C16E7BB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541" y="1281127"/>
            <a:ext cx="5322966" cy="3990119"/>
          </a:xfrm>
          <a:prstGeom prst="rect">
            <a:avLst/>
          </a:prstGeom>
        </p:spPr>
      </p:pic>
    </p:spTree>
    <p:extLst>
      <p:ext uri="{BB962C8B-B14F-4D97-AF65-F5344CB8AC3E}">
        <p14:creationId xmlns:p14="http://schemas.microsoft.com/office/powerpoint/2010/main" val="28026857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B1291-112C-4B19-96F5-AAC89EB38779}"/>
              </a:ext>
            </a:extLst>
          </p:cNvPr>
          <p:cNvSpPr>
            <a:spLocks noGrp="1"/>
          </p:cNvSpPr>
          <p:nvPr>
            <p:ph type="title"/>
          </p:nvPr>
        </p:nvSpPr>
        <p:spPr/>
        <p:txBody>
          <a:bodyPr>
            <a:normAutofit fontScale="90000"/>
          </a:bodyPr>
          <a:lstStyle/>
          <a:p>
            <a:r>
              <a:rPr lang="en-US"/>
              <a:t>Coverage Determination</a:t>
            </a:r>
          </a:p>
        </p:txBody>
      </p:sp>
      <p:sp>
        <p:nvSpPr>
          <p:cNvPr id="5" name="Content Placeholder 4">
            <a:extLst>
              <a:ext uri="{FF2B5EF4-FFF2-40B4-BE49-F238E27FC236}">
                <a16:creationId xmlns:a16="http://schemas.microsoft.com/office/drawing/2014/main" id="{417EAA0F-C72F-4403-B422-C78ED301254B}"/>
              </a:ext>
            </a:extLst>
          </p:cNvPr>
          <p:cNvSpPr>
            <a:spLocks noGrp="1"/>
          </p:cNvSpPr>
          <p:nvPr>
            <p:ph sz="half"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Framework to Evaluate Coverage</a:t>
            </a:r>
          </a:p>
        </p:txBody>
      </p:sp>
    </p:spTree>
    <p:extLst>
      <p:ext uri="{BB962C8B-B14F-4D97-AF65-F5344CB8AC3E}">
        <p14:creationId xmlns:p14="http://schemas.microsoft.com/office/powerpoint/2010/main" val="521806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a:t>Framework to Evaluate Coverage</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fontScale="92500" lnSpcReduction="20000"/>
          </a:bodyPr>
          <a:lstStyle/>
          <a:p>
            <a:r>
              <a:rPr lang="en-US"/>
              <a:t>Scope of Regulatory Coverage</a:t>
            </a:r>
          </a:p>
          <a:p>
            <a:pPr marL="0" indent="0">
              <a:buNone/>
            </a:pPr>
            <a:endParaRPr lang="en-US"/>
          </a:p>
          <a:p>
            <a:r>
              <a:rPr lang="en-US"/>
              <a:t>Scope of Information Covered by Policy</a:t>
            </a:r>
          </a:p>
          <a:p>
            <a:endParaRPr lang="en-US"/>
          </a:p>
          <a:p>
            <a:r>
              <a:rPr lang="en-US"/>
              <a:t>Policy Language Concerning Fines/Penalties</a:t>
            </a:r>
          </a:p>
          <a:p>
            <a:endParaRPr lang="en-US"/>
          </a:p>
          <a:p>
            <a:r>
              <a:rPr lang="en-US"/>
              <a:t>Choice of Law Policy Provisions</a:t>
            </a:r>
          </a:p>
          <a:p>
            <a:pPr marL="0" indent="0">
              <a:buNone/>
            </a:pPr>
            <a:endParaRPr lang="en-US"/>
          </a:p>
          <a:p>
            <a:r>
              <a:rPr lang="en-US"/>
              <a:t>Applicable Law</a:t>
            </a:r>
          </a:p>
          <a:p>
            <a:endParaRPr lang="en-US"/>
          </a:p>
          <a:p>
            <a:r>
              <a:rPr lang="en-US"/>
              <a:t>Exclusions</a:t>
            </a:r>
          </a:p>
          <a:p>
            <a:pPr marL="457200" lvl="1" indent="0">
              <a:buNone/>
            </a:pPr>
            <a:endParaRPr lang="en-US"/>
          </a:p>
          <a:p>
            <a:endParaRPr lang="en-US"/>
          </a:p>
        </p:txBody>
      </p:sp>
    </p:spTree>
    <p:extLst>
      <p:ext uri="{BB962C8B-B14F-4D97-AF65-F5344CB8AC3E}">
        <p14:creationId xmlns:p14="http://schemas.microsoft.com/office/powerpoint/2010/main" val="39043126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7051-061C-4852-A9B2-0454C64B2430}"/>
              </a:ext>
            </a:extLst>
          </p:cNvPr>
          <p:cNvSpPr>
            <a:spLocks noGrp="1"/>
          </p:cNvSpPr>
          <p:nvPr>
            <p:ph type="title"/>
          </p:nvPr>
        </p:nvSpPr>
        <p:spPr/>
        <p:txBody>
          <a:bodyPr>
            <a:normAutofit fontScale="90000"/>
          </a:bodyPr>
          <a:lstStyle/>
          <a:p>
            <a:r>
              <a:rPr lang="en-US"/>
              <a:t>Applicable Law?</a:t>
            </a:r>
          </a:p>
        </p:txBody>
      </p:sp>
      <p:sp>
        <p:nvSpPr>
          <p:cNvPr id="3" name="Content Placeholder 2">
            <a:extLst>
              <a:ext uri="{FF2B5EF4-FFF2-40B4-BE49-F238E27FC236}">
                <a16:creationId xmlns:a16="http://schemas.microsoft.com/office/drawing/2014/main" id="{69E1541A-0F91-4A5E-AE7F-55918CEDA022}"/>
              </a:ext>
            </a:extLst>
          </p:cNvPr>
          <p:cNvSpPr>
            <a:spLocks noGrp="1"/>
          </p:cNvSpPr>
          <p:nvPr>
            <p:ph idx="1"/>
          </p:nvPr>
        </p:nvSpPr>
        <p:spPr/>
        <p:txBody>
          <a:bodyPr>
            <a:normAutofit/>
          </a:bodyPr>
          <a:lstStyle/>
          <a:p>
            <a:pPr marL="0" indent="0">
              <a:buNone/>
            </a:pPr>
            <a:r>
              <a:rPr lang="en-US"/>
              <a:t>“Loss” means compensatory damages, judgments, settlements, pre-judgment and post-judgment interest and Defense Costs, including without limitation: </a:t>
            </a:r>
          </a:p>
          <a:p>
            <a:pPr marL="0" indent="0" algn="ctr">
              <a:buNone/>
            </a:pPr>
            <a:r>
              <a:rPr lang="en-US"/>
              <a:t>*   *   * </a:t>
            </a:r>
          </a:p>
          <a:p>
            <a:pPr lvl="1"/>
            <a:r>
              <a:rPr lang="en-US"/>
              <a:t> civil fines or penalties imposed by a governmental agency and arising from a Regulatory Action, </a:t>
            </a:r>
            <a:r>
              <a:rPr lang="en-US">
                <a:solidFill>
                  <a:srgbClr val="FF0000"/>
                </a:solidFill>
              </a:rPr>
              <a:t>unless the civil fine or penalty imposed is uninsurable under the law of the jurisdiction imposing such fine or penalty</a:t>
            </a:r>
            <a:r>
              <a:rPr lang="en-US"/>
              <a:t>; </a:t>
            </a:r>
          </a:p>
          <a:p>
            <a:pPr lvl="1"/>
            <a:endParaRPr lang="en-US"/>
          </a:p>
          <a:p>
            <a:pPr marL="0" indent="0" algn="ctr">
              <a:buNone/>
            </a:pPr>
            <a:r>
              <a:rPr lang="en-US"/>
              <a:t>*   *   *</a:t>
            </a:r>
          </a:p>
        </p:txBody>
      </p:sp>
    </p:spTree>
    <p:extLst>
      <p:ext uri="{BB962C8B-B14F-4D97-AF65-F5344CB8AC3E}">
        <p14:creationId xmlns:p14="http://schemas.microsoft.com/office/powerpoint/2010/main" val="14081583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28D2-D237-4C03-86F1-484915C5D33C}"/>
              </a:ext>
            </a:extLst>
          </p:cNvPr>
          <p:cNvSpPr>
            <a:spLocks noGrp="1"/>
          </p:cNvSpPr>
          <p:nvPr>
            <p:ph type="title"/>
          </p:nvPr>
        </p:nvSpPr>
        <p:spPr/>
        <p:txBody>
          <a:bodyPr>
            <a:normAutofit fontScale="90000"/>
          </a:bodyPr>
          <a:lstStyle/>
          <a:p>
            <a:r>
              <a:rPr lang="en-US"/>
              <a:t>Applicable Law?</a:t>
            </a:r>
          </a:p>
        </p:txBody>
      </p:sp>
      <p:sp>
        <p:nvSpPr>
          <p:cNvPr id="3" name="Content Placeholder 2">
            <a:extLst>
              <a:ext uri="{FF2B5EF4-FFF2-40B4-BE49-F238E27FC236}">
                <a16:creationId xmlns:a16="http://schemas.microsoft.com/office/drawing/2014/main" id="{E1264235-F4A2-4A2C-B899-D8476916F58F}"/>
              </a:ext>
            </a:extLst>
          </p:cNvPr>
          <p:cNvSpPr>
            <a:spLocks noGrp="1"/>
          </p:cNvSpPr>
          <p:nvPr>
            <p:ph idx="1"/>
          </p:nvPr>
        </p:nvSpPr>
        <p:spPr/>
        <p:txBody>
          <a:bodyPr/>
          <a:lstStyle/>
          <a:p>
            <a:pPr marL="0" indent="0">
              <a:buNone/>
            </a:pPr>
            <a:r>
              <a:rPr lang="en-US" b="1"/>
              <a:t>Damages</a:t>
            </a:r>
            <a:r>
              <a:rPr lang="en-US"/>
              <a:t> means any amounts an </a:t>
            </a:r>
            <a:r>
              <a:rPr lang="en-US" b="1"/>
              <a:t>Insured</a:t>
            </a:r>
            <a:r>
              <a:rPr lang="en-US"/>
              <a:t> becomes legally obligated to pay on account of any </a:t>
            </a:r>
            <a:r>
              <a:rPr lang="en-US" b="1"/>
              <a:t>Claim</a:t>
            </a:r>
            <a:r>
              <a:rPr lang="en-US"/>
              <a:t>, including: . . .</a:t>
            </a:r>
          </a:p>
          <a:p>
            <a:r>
              <a:rPr lang="en-US"/>
              <a:t>punitive, exemplary, or multiplied damages and awards; provided, however, that punitive, exemplary, or multiplied damages and awards shall only be included as Damages </a:t>
            </a:r>
            <a:r>
              <a:rPr lang="en-US">
                <a:solidFill>
                  <a:srgbClr val="FF0000"/>
                </a:solidFill>
              </a:rPr>
              <a:t>to the extent insurable under the applicable laws of any jurisdiction which most favors coverage and which has a substantial relationship to an </a:t>
            </a:r>
            <a:r>
              <a:rPr lang="en-US" b="1">
                <a:solidFill>
                  <a:srgbClr val="FF0000"/>
                </a:solidFill>
              </a:rPr>
              <a:t>Insured</a:t>
            </a:r>
            <a:r>
              <a:rPr lang="en-US">
                <a:solidFill>
                  <a:srgbClr val="FF0000"/>
                </a:solidFill>
              </a:rPr>
              <a:t>, us, this </a:t>
            </a:r>
            <a:r>
              <a:rPr lang="en-US" b="1">
                <a:solidFill>
                  <a:srgbClr val="FF0000"/>
                </a:solidFill>
              </a:rPr>
              <a:t>Policy</a:t>
            </a:r>
            <a:r>
              <a:rPr lang="en-US">
                <a:solidFill>
                  <a:srgbClr val="FF0000"/>
                </a:solidFill>
              </a:rPr>
              <a:t>, or the </a:t>
            </a:r>
            <a:r>
              <a:rPr lang="en-US" b="1">
                <a:solidFill>
                  <a:srgbClr val="FF0000"/>
                </a:solidFill>
              </a:rPr>
              <a:t>Claim</a:t>
            </a:r>
            <a:r>
              <a:rPr lang="en-US">
                <a:solidFill>
                  <a:srgbClr val="FF0000"/>
                </a:solidFill>
              </a:rPr>
              <a:t> giving rise to such </a:t>
            </a:r>
            <a:r>
              <a:rPr lang="en-US" b="1">
                <a:solidFill>
                  <a:srgbClr val="FF0000"/>
                </a:solidFill>
              </a:rPr>
              <a:t>Damages</a:t>
            </a:r>
            <a:r>
              <a:rPr lang="en-US"/>
              <a:t>; </a:t>
            </a:r>
          </a:p>
          <a:p>
            <a:pPr marL="0" indent="0">
              <a:buNone/>
            </a:pPr>
            <a:endParaRPr lang="en-US"/>
          </a:p>
        </p:txBody>
      </p:sp>
    </p:spTree>
    <p:extLst>
      <p:ext uri="{BB962C8B-B14F-4D97-AF65-F5344CB8AC3E}">
        <p14:creationId xmlns:p14="http://schemas.microsoft.com/office/powerpoint/2010/main" val="3993573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br>
              <a:rPr lang="en-US" sz="3100" b="1"/>
            </a:br>
            <a:br>
              <a:rPr lang="en-US" sz="3100" b="1"/>
            </a:br>
            <a:r>
              <a:rPr lang="en-US" sz="2700" b="1"/>
              <a:t>Common Policy Language Concerning </a:t>
            </a:r>
            <a:br>
              <a:rPr lang="en-US" sz="2700" b="1"/>
            </a:br>
            <a:r>
              <a:rPr lang="en-US" sz="2700" b="1"/>
              <a:t>Insurability  of Fines</a:t>
            </a:r>
            <a:br>
              <a:rPr lang="en-US"/>
            </a:br>
            <a:endParaRPr lang="en-US"/>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a:bodyPr>
          <a:lstStyle/>
          <a:p>
            <a:pPr marL="0" indent="0">
              <a:buNone/>
            </a:pPr>
            <a:r>
              <a:rPr lang="en-US"/>
              <a:t>Fines</a:t>
            </a:r>
            <a:r>
              <a:rPr lang="en-US" b="1"/>
              <a:t> </a:t>
            </a:r>
            <a:r>
              <a:rPr lang="en-US"/>
              <a:t>may be covered</a:t>
            </a:r>
            <a:r>
              <a:rPr lang="en-US" b="1"/>
              <a:t>:</a:t>
            </a:r>
          </a:p>
          <a:p>
            <a:pPr marL="0" indent="0">
              <a:buNone/>
            </a:pPr>
            <a:endParaRPr lang="en-US"/>
          </a:p>
          <a:p>
            <a:pPr lvl="1"/>
            <a:r>
              <a:rPr lang="en-US" sz="2800"/>
              <a:t>where</a:t>
            </a:r>
            <a:r>
              <a:rPr lang="en-US" sz="2800" b="1"/>
              <a:t> insurable by law;</a:t>
            </a:r>
            <a:r>
              <a:rPr lang="en-US" sz="2800"/>
              <a:t> </a:t>
            </a:r>
          </a:p>
          <a:p>
            <a:pPr marL="457200" lvl="1" indent="0">
              <a:buNone/>
            </a:pPr>
            <a:endParaRPr lang="en-US" sz="2800"/>
          </a:p>
          <a:p>
            <a:pPr lvl="1"/>
            <a:r>
              <a:rPr lang="en-US" sz="2800"/>
              <a:t>as long as the </a:t>
            </a:r>
            <a:r>
              <a:rPr lang="en-US" sz="2800" b="1"/>
              <a:t>most favorable applicable law</a:t>
            </a:r>
            <a:r>
              <a:rPr lang="en-US" sz="2800"/>
              <a:t> permits coverage; and</a:t>
            </a:r>
          </a:p>
          <a:p>
            <a:pPr lvl="1"/>
            <a:endParaRPr lang="en-US" sz="2800"/>
          </a:p>
          <a:p>
            <a:pPr lvl="1"/>
            <a:r>
              <a:rPr lang="en-US" sz="2800"/>
              <a:t>except to the extent that the </a:t>
            </a:r>
            <a:r>
              <a:rPr lang="en-US" sz="2800" b="1"/>
              <a:t>law of the jurisdiction imposing the fine</a:t>
            </a:r>
            <a:r>
              <a:rPr lang="en-US" sz="2800"/>
              <a:t> forbids such coverage. </a:t>
            </a:r>
          </a:p>
        </p:txBody>
      </p:sp>
    </p:spTree>
    <p:extLst>
      <p:ext uri="{BB962C8B-B14F-4D97-AF65-F5344CB8AC3E}">
        <p14:creationId xmlns:p14="http://schemas.microsoft.com/office/powerpoint/2010/main" val="11428842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3B4E-00B7-4063-A494-447171CFCEA6}"/>
              </a:ext>
            </a:extLst>
          </p:cNvPr>
          <p:cNvSpPr>
            <a:spLocks noGrp="1"/>
          </p:cNvSpPr>
          <p:nvPr>
            <p:ph type="ctrTitle"/>
          </p:nvPr>
        </p:nvSpPr>
        <p:spPr/>
        <p:txBody>
          <a:bodyPr/>
          <a:lstStyle/>
          <a:p>
            <a:r>
              <a:rPr lang="en-US"/>
              <a:t>Cyber Snare? The Insurability of Regulatory Fines and Penalties</a:t>
            </a:r>
          </a:p>
        </p:txBody>
      </p:sp>
      <p:sp>
        <p:nvSpPr>
          <p:cNvPr id="3" name="Subtitle 2">
            <a:extLst>
              <a:ext uri="{FF2B5EF4-FFF2-40B4-BE49-F238E27FC236}">
                <a16:creationId xmlns:a16="http://schemas.microsoft.com/office/drawing/2014/main" id="{038E1256-3184-4DCD-A810-81A45FB4654A}"/>
              </a:ext>
            </a:extLst>
          </p:cNvPr>
          <p:cNvSpPr>
            <a:spLocks noGrp="1"/>
          </p:cNvSpPr>
          <p:nvPr>
            <p:ph type="subTitle" idx="1"/>
          </p:nvPr>
        </p:nvSpPr>
        <p:spPr/>
        <p:txBody>
          <a:bodyPr>
            <a:normAutofit/>
          </a:bodyPr>
          <a:lstStyle/>
          <a:p>
            <a:r>
              <a:rPr lang="en-US" sz="3200"/>
              <a:t>Kyle Medley, Partner, Hinshaw &amp; Culbertson </a:t>
            </a:r>
          </a:p>
          <a:p>
            <a:r>
              <a:rPr lang="en-US" sz="3200"/>
              <a:t>Seth Goldberg, AVP, TransRe</a:t>
            </a:r>
          </a:p>
          <a:p>
            <a:r>
              <a:rPr lang="en-US" sz="3200"/>
              <a:t>Judy Selby, Partner, Hinshaw &amp; Culbertson</a:t>
            </a:r>
          </a:p>
        </p:txBody>
      </p:sp>
    </p:spTree>
    <p:extLst>
      <p:ext uri="{BB962C8B-B14F-4D97-AF65-F5344CB8AC3E}">
        <p14:creationId xmlns:p14="http://schemas.microsoft.com/office/powerpoint/2010/main" val="27463842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br>
              <a:rPr lang="en-US" b="1"/>
            </a:br>
            <a:r>
              <a:rPr lang="en-US" b="1"/>
              <a:t>Choice of Law Framework </a:t>
            </a:r>
            <a:br>
              <a:rPr lang="en-US"/>
            </a:br>
            <a:endParaRPr lang="en-US"/>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fontScale="92500" lnSpcReduction="10000"/>
          </a:bodyPr>
          <a:lstStyle/>
          <a:p>
            <a:r>
              <a:rPr lang="en-US" sz="3000"/>
              <a:t>Does the policy have a choice of law provision?</a:t>
            </a:r>
          </a:p>
          <a:p>
            <a:pPr marL="0" indent="0">
              <a:buNone/>
            </a:pPr>
            <a:endParaRPr lang="en-US" sz="3000"/>
          </a:p>
          <a:p>
            <a:r>
              <a:rPr lang="en-US" sz="3000"/>
              <a:t>Most Significant Relationship Test </a:t>
            </a:r>
          </a:p>
          <a:p>
            <a:endParaRPr lang="en-US" sz="3000"/>
          </a:p>
          <a:p>
            <a:r>
              <a:rPr lang="en-US" sz="3000"/>
              <a:t>Place of Contract Test</a:t>
            </a:r>
          </a:p>
          <a:p>
            <a:pPr marL="0" indent="0">
              <a:buNone/>
            </a:pPr>
            <a:endParaRPr lang="en-US" sz="3000"/>
          </a:p>
          <a:p>
            <a:r>
              <a:rPr lang="en-US" sz="3000"/>
              <a:t>Government Interest Test</a:t>
            </a:r>
          </a:p>
          <a:p>
            <a:pPr marL="0" indent="0">
              <a:buNone/>
            </a:pPr>
            <a:endParaRPr lang="en-US" sz="3000"/>
          </a:p>
          <a:p>
            <a:r>
              <a:rPr lang="en-US" sz="3000"/>
              <a:t>Other Choice of Law Tests </a:t>
            </a:r>
          </a:p>
          <a:p>
            <a:endParaRPr lang="en-US"/>
          </a:p>
        </p:txBody>
      </p:sp>
    </p:spTree>
    <p:extLst>
      <p:ext uri="{BB962C8B-B14F-4D97-AF65-F5344CB8AC3E}">
        <p14:creationId xmlns:p14="http://schemas.microsoft.com/office/powerpoint/2010/main" val="6538141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br>
              <a:rPr lang="en-US" b="1"/>
            </a:br>
            <a:r>
              <a:rPr lang="en-US" b="1"/>
              <a:t>Choice of Law Considerations </a:t>
            </a:r>
            <a:br>
              <a:rPr lang="en-US"/>
            </a:br>
            <a:endParaRPr lang="en-US"/>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lnSpcReduction="10000"/>
          </a:bodyPr>
          <a:lstStyle/>
          <a:p>
            <a:r>
              <a:rPr lang="en-US"/>
              <a:t>Place of Incorporation, Domicile, Principle Place of Business of the Insured and/or Insurer</a:t>
            </a:r>
          </a:p>
          <a:p>
            <a:endParaRPr lang="en-US"/>
          </a:p>
          <a:p>
            <a:r>
              <a:rPr lang="en-US"/>
              <a:t>Place of Policy Contracting/Issuance</a:t>
            </a:r>
          </a:p>
          <a:p>
            <a:endParaRPr lang="en-US"/>
          </a:p>
          <a:p>
            <a:r>
              <a:rPr lang="en-US"/>
              <a:t>Principle Location of the Underlying Facts and Circumstances</a:t>
            </a:r>
          </a:p>
          <a:p>
            <a:endParaRPr lang="en-US"/>
          </a:p>
          <a:p>
            <a:r>
              <a:rPr lang="en-US"/>
              <a:t>Which Regulator Imposed the Fine</a:t>
            </a:r>
          </a:p>
          <a:p>
            <a:endParaRPr lang="en-US"/>
          </a:p>
          <a:p>
            <a:r>
              <a:rPr lang="en-US"/>
              <a:t>Forum Where the Fine would be Paid – U.S. State or Country </a:t>
            </a:r>
          </a:p>
          <a:p>
            <a:endParaRPr lang="en-US"/>
          </a:p>
        </p:txBody>
      </p:sp>
    </p:spTree>
    <p:extLst>
      <p:ext uri="{BB962C8B-B14F-4D97-AF65-F5344CB8AC3E}">
        <p14:creationId xmlns:p14="http://schemas.microsoft.com/office/powerpoint/2010/main" val="1523718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br>
              <a:rPr lang="en-US" b="1"/>
            </a:br>
            <a:r>
              <a:rPr lang="en-US" sz="4000" b="1"/>
              <a:t>Applicable Law – Insurability of Fines/Penalties</a:t>
            </a:r>
            <a:br>
              <a:rPr lang="en-US"/>
            </a:br>
            <a:endParaRPr lang="en-US"/>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591034"/>
            <a:ext cx="10564239" cy="4562272"/>
          </a:xfrm>
        </p:spPr>
        <p:txBody>
          <a:bodyPr>
            <a:normAutofit fontScale="77500" lnSpcReduction="20000"/>
          </a:bodyPr>
          <a:lstStyle/>
          <a:p>
            <a:r>
              <a:rPr lang="en-US" sz="3000"/>
              <a:t>Varies by Jurisdiction - Are regulatory/punitive fines insurable in the forum?</a:t>
            </a:r>
          </a:p>
          <a:p>
            <a:endParaRPr lang="en-US" sz="3000"/>
          </a:p>
          <a:p>
            <a:r>
              <a:rPr lang="en-US" sz="3000"/>
              <a:t>Consider the Nature of the Fine – i.e., Civil, Criminal, Punitive? </a:t>
            </a:r>
          </a:p>
          <a:p>
            <a:endParaRPr lang="en-US" sz="3000"/>
          </a:p>
          <a:p>
            <a:r>
              <a:rPr lang="en-US" sz="3000"/>
              <a:t>Consider the Nature of the Violation (Categories of Conduct)</a:t>
            </a:r>
          </a:p>
          <a:p>
            <a:pPr marL="0" indent="0">
              <a:buNone/>
            </a:pPr>
            <a:endParaRPr lang="en-US" sz="3000"/>
          </a:p>
          <a:p>
            <a:pPr lvl="1"/>
            <a:r>
              <a:rPr lang="en-US" sz="3000"/>
              <a:t>Intentional/Willful, Fraudulent, Criminal </a:t>
            </a:r>
          </a:p>
          <a:p>
            <a:pPr marL="457200" lvl="1" indent="0">
              <a:buNone/>
            </a:pPr>
            <a:endParaRPr lang="en-US" sz="3000"/>
          </a:p>
          <a:p>
            <a:pPr lvl="1"/>
            <a:r>
              <a:rPr lang="en-US" sz="3000"/>
              <a:t>Strict Liability or Vicarious Liability (no specific level of fault is required)</a:t>
            </a:r>
          </a:p>
          <a:p>
            <a:pPr lvl="1"/>
            <a:endParaRPr lang="en-US" sz="3000"/>
          </a:p>
          <a:p>
            <a:pPr lvl="1"/>
            <a:r>
              <a:rPr lang="en-US" sz="3000"/>
              <a:t>Negligence </a:t>
            </a:r>
          </a:p>
          <a:p>
            <a:endParaRPr lang="en-US"/>
          </a:p>
        </p:txBody>
      </p:sp>
    </p:spTree>
    <p:extLst>
      <p:ext uri="{BB962C8B-B14F-4D97-AF65-F5344CB8AC3E}">
        <p14:creationId xmlns:p14="http://schemas.microsoft.com/office/powerpoint/2010/main" val="13109366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4695620" y="2635486"/>
            <a:ext cx="10564239" cy="4562272"/>
          </a:xfrm>
        </p:spPr>
        <p:txBody>
          <a:bodyPr/>
          <a:lstStyle/>
          <a:p>
            <a:endParaRPr lang="en-US"/>
          </a:p>
        </p:txBody>
      </p:sp>
      <p:pic>
        <p:nvPicPr>
          <p:cNvPr id="1026" name="Picture 6" descr="image001">
            <a:extLst>
              <a:ext uri="{FF2B5EF4-FFF2-40B4-BE49-F238E27FC236}">
                <a16:creationId xmlns:a16="http://schemas.microsoft.com/office/drawing/2014/main" id="{4B1C728F-43B6-4CED-8106-5E194D9FC0A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6635" y="590550"/>
            <a:ext cx="6472518"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8468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25DC-B978-4098-BB21-781F13B972C6}"/>
              </a:ext>
            </a:extLst>
          </p:cNvPr>
          <p:cNvSpPr>
            <a:spLocks noGrp="1"/>
          </p:cNvSpPr>
          <p:nvPr>
            <p:ph type="title"/>
          </p:nvPr>
        </p:nvSpPr>
        <p:spPr/>
        <p:txBody>
          <a:bodyPr>
            <a:noAutofit/>
          </a:bodyPr>
          <a:lstStyle/>
          <a:p>
            <a:r>
              <a:rPr lang="en-US" sz="3600"/>
              <a:t>Q&amp;A</a:t>
            </a:r>
          </a:p>
        </p:txBody>
      </p:sp>
      <p:sp>
        <p:nvSpPr>
          <p:cNvPr id="3" name="Content Placeholder 2">
            <a:extLst>
              <a:ext uri="{FF2B5EF4-FFF2-40B4-BE49-F238E27FC236}">
                <a16:creationId xmlns:a16="http://schemas.microsoft.com/office/drawing/2014/main" id="{DBC367E0-0848-49B3-A4F8-7CE7BA1D2DFE}"/>
              </a:ext>
            </a:extLst>
          </p:cNvPr>
          <p:cNvSpPr>
            <a:spLocks noGrp="1"/>
          </p:cNvSpPr>
          <p:nvPr>
            <p:ph sz="half" idx="1"/>
          </p:nvPr>
        </p:nvSpPr>
        <p:spPr/>
        <p:txBody>
          <a:bodyPr>
            <a:normAutofit lnSpcReduction="10000"/>
          </a:bodyPr>
          <a:lstStyle/>
          <a:p>
            <a:pPr marL="0" indent="0" algn="ctr">
              <a:buNone/>
            </a:pPr>
            <a:r>
              <a:rPr lang="en-US"/>
              <a:t>THANK YOU!</a:t>
            </a:r>
          </a:p>
          <a:p>
            <a:pPr marL="0" indent="0">
              <a:buNone/>
            </a:pPr>
            <a:endParaRPr lang="en-US"/>
          </a:p>
          <a:p>
            <a:pPr marL="0" indent="0" algn="ctr">
              <a:buNone/>
            </a:pPr>
            <a:r>
              <a:rPr lang="en-US" b="1"/>
              <a:t>Kyle Medley</a:t>
            </a:r>
          </a:p>
          <a:p>
            <a:pPr marL="0" indent="0" algn="ctr">
              <a:buNone/>
            </a:pPr>
            <a:r>
              <a:rPr lang="en-US">
                <a:hlinkClick r:id="rId2"/>
              </a:rPr>
              <a:t>kmedley@hinshawlaw.com</a:t>
            </a:r>
            <a:endParaRPr lang="en-US"/>
          </a:p>
          <a:p>
            <a:pPr marL="0" indent="0" algn="ctr">
              <a:buNone/>
            </a:pPr>
            <a:endParaRPr lang="en-US"/>
          </a:p>
          <a:p>
            <a:pPr marL="0" indent="0" algn="ctr">
              <a:buNone/>
            </a:pPr>
            <a:r>
              <a:rPr lang="en-US" b="1"/>
              <a:t>Seth Goldberg</a:t>
            </a:r>
          </a:p>
          <a:p>
            <a:pPr marL="0" indent="0" algn="ctr">
              <a:buNone/>
            </a:pPr>
            <a:r>
              <a:rPr lang="en-US">
                <a:hlinkClick r:id="rId3"/>
              </a:rPr>
              <a:t>sgoldberg@transre.com</a:t>
            </a:r>
            <a:endParaRPr lang="en-US"/>
          </a:p>
          <a:p>
            <a:pPr marL="0" indent="0" algn="ctr">
              <a:buNone/>
            </a:pPr>
            <a:endParaRPr lang="en-US"/>
          </a:p>
          <a:p>
            <a:pPr marL="0" indent="0" algn="ctr">
              <a:buNone/>
            </a:pPr>
            <a:r>
              <a:rPr lang="en-US" b="1"/>
              <a:t>Judy Selby</a:t>
            </a:r>
          </a:p>
          <a:p>
            <a:pPr marL="0" indent="0" algn="ctr">
              <a:buNone/>
            </a:pPr>
            <a:r>
              <a:rPr lang="en-US">
                <a:hlinkClick r:id="rId4"/>
              </a:rPr>
              <a:t>jselby@hinshawlaw.com</a:t>
            </a:r>
            <a:endParaRPr lang="en-US"/>
          </a:p>
          <a:p>
            <a:pPr marL="0" indent="0" algn="ctr">
              <a:buNone/>
            </a:pPr>
            <a:endParaRPr lang="en-US"/>
          </a:p>
        </p:txBody>
      </p:sp>
    </p:spTree>
    <p:extLst>
      <p:ext uri="{BB962C8B-B14F-4D97-AF65-F5344CB8AC3E}">
        <p14:creationId xmlns:p14="http://schemas.microsoft.com/office/powerpoint/2010/main" val="42644256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a:t>Introductions</a:t>
            </a:r>
          </a:p>
        </p:txBody>
      </p:sp>
      <p:pic>
        <p:nvPicPr>
          <p:cNvPr id="8" name="Picture 7" descr="Seth B. Goldberg">
            <a:extLst>
              <a:ext uri="{FF2B5EF4-FFF2-40B4-BE49-F238E27FC236}">
                <a16:creationId xmlns:a16="http://schemas.microsoft.com/office/drawing/2014/main" id="{2971C855-E29A-40A6-A3B2-E066C1DA06E0}"/>
              </a:ext>
            </a:extLst>
          </p:cNvPr>
          <p:cNvPicPr/>
          <p:nvPr/>
        </p:nvPicPr>
        <p:blipFill>
          <a:blip r:embed="rId2">
            <a:extLst>
              <a:ext uri="{28A0092B-C50C-407E-A947-70E740481C1C}">
                <a14:useLocalDpi xmlns:a14="http://schemas.microsoft.com/office/drawing/2010/main" val="0"/>
              </a:ext>
            </a:extLst>
          </a:blip>
          <a:srcRect l="8840" r="14539" b="7170"/>
          <a:stretch>
            <a:fillRect/>
          </a:stretch>
        </p:blipFill>
        <p:spPr bwMode="auto">
          <a:xfrm>
            <a:off x="5859507" y="2073989"/>
            <a:ext cx="1652429" cy="21145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3CBC2CD5-9BDD-4045-81CA-AE1074650281}"/>
              </a:ext>
            </a:extLst>
          </p:cNvPr>
          <p:cNvPicPr preferRelativeResize="0"/>
          <p:nvPr/>
        </p:nvPicPr>
        <p:blipFill>
          <a:blip r:embed="rId3">
            <a:extLst>
              <a:ext uri="{28A0092B-C50C-407E-A947-70E740481C1C}">
                <a14:useLocalDpi xmlns:a14="http://schemas.microsoft.com/office/drawing/2010/main" val="0"/>
              </a:ext>
            </a:extLst>
          </a:blip>
          <a:srcRect l="34556" r="11429" b="1708"/>
          <a:stretch>
            <a:fillRect/>
          </a:stretch>
        </p:blipFill>
        <p:spPr bwMode="auto">
          <a:xfrm>
            <a:off x="9032669" y="2073989"/>
            <a:ext cx="1655064" cy="2114549"/>
          </a:xfrm>
          <a:prstGeom prst="rect">
            <a:avLst/>
          </a:prstGeom>
          <a:ln>
            <a:noFill/>
          </a:ln>
          <a:extLst>
            <a:ext uri="{53640926-AAD7-44D8-BBD7-CCE9431645EC}">
              <a14:shadowObscured xmlns:a14="http://schemas.microsoft.com/office/drawing/2010/main"/>
            </a:ext>
          </a:extLst>
        </p:spPr>
      </p:pic>
      <p:sp>
        <p:nvSpPr>
          <p:cNvPr id="11" name="Content Placeholder 2">
            <a:extLst>
              <a:ext uri="{FF2B5EF4-FFF2-40B4-BE49-F238E27FC236}">
                <a16:creationId xmlns:a16="http://schemas.microsoft.com/office/drawing/2014/main" id="{C07D2767-2DC6-4F6E-A113-B850CEF34300}"/>
              </a:ext>
            </a:extLst>
          </p:cNvPr>
          <p:cNvSpPr txBox="1"/>
          <p:nvPr/>
        </p:nvSpPr>
        <p:spPr>
          <a:xfrm>
            <a:off x="1904287" y="4458828"/>
            <a:ext cx="3223930" cy="911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a:t>Kyle Medley</a:t>
            </a:r>
          </a:p>
          <a:p>
            <a:pPr marL="0" indent="0" algn="ctr">
              <a:spcBef>
                <a:spcPct val="0"/>
              </a:spcBef>
              <a:buFont typeface="Arial" panose="020B0604020202020204" pitchFamily="34" charset="0"/>
              <a:buNone/>
            </a:pPr>
            <a:r>
              <a:rPr lang="en-US" sz="1600" b="1"/>
              <a:t>Partner</a:t>
            </a:r>
          </a:p>
          <a:p>
            <a:pPr marL="0" indent="0" algn="ctr">
              <a:spcBef>
                <a:spcPct val="0"/>
              </a:spcBef>
              <a:buFont typeface="Arial" panose="020B0604020202020204" pitchFamily="34" charset="0"/>
              <a:buNone/>
            </a:pPr>
            <a:r>
              <a:rPr lang="en-US" sz="1600" b="1"/>
              <a:t>Hinshaw &amp; Culbertson LLP	</a:t>
            </a:r>
          </a:p>
        </p:txBody>
      </p:sp>
      <p:sp>
        <p:nvSpPr>
          <p:cNvPr id="12" name="Content Placeholder 2">
            <a:extLst>
              <a:ext uri="{FF2B5EF4-FFF2-40B4-BE49-F238E27FC236}">
                <a16:creationId xmlns:a16="http://schemas.microsoft.com/office/drawing/2014/main" id="{88933EB7-5E72-4937-8987-9F41B1284672}"/>
              </a:ext>
            </a:extLst>
          </p:cNvPr>
          <p:cNvSpPr txBox="1"/>
          <p:nvPr/>
        </p:nvSpPr>
        <p:spPr>
          <a:xfrm>
            <a:off x="5077448" y="4458828"/>
            <a:ext cx="3223930" cy="911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t>Seth Goldberg</a:t>
            </a:r>
          </a:p>
          <a:p>
            <a:pPr marL="0" indent="0" algn="ctr">
              <a:spcBef>
                <a:spcPct val="0"/>
              </a:spcBef>
              <a:buNone/>
            </a:pPr>
            <a:r>
              <a:rPr lang="en-US" sz="1600" b="1"/>
              <a:t>Assistant V.P. </a:t>
            </a:r>
          </a:p>
          <a:p>
            <a:pPr marL="0" indent="0" algn="ctr">
              <a:spcBef>
                <a:spcPct val="0"/>
              </a:spcBef>
              <a:buNone/>
            </a:pPr>
            <a:r>
              <a:rPr lang="en-US" sz="1600" b="1" err="1"/>
              <a:t>TransRe	</a:t>
            </a:r>
          </a:p>
        </p:txBody>
      </p:sp>
      <p:sp>
        <p:nvSpPr>
          <p:cNvPr id="13" name="Content Placeholder 2">
            <a:extLst>
              <a:ext uri="{FF2B5EF4-FFF2-40B4-BE49-F238E27FC236}">
                <a16:creationId xmlns:a16="http://schemas.microsoft.com/office/drawing/2014/main" id="{8905E839-92D5-41EF-B945-EE50019DFDFF}"/>
              </a:ext>
            </a:extLst>
          </p:cNvPr>
          <p:cNvSpPr txBox="1"/>
          <p:nvPr/>
        </p:nvSpPr>
        <p:spPr>
          <a:xfrm>
            <a:off x="8250619" y="4458828"/>
            <a:ext cx="3223930" cy="9119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t>Judy Selby</a:t>
            </a:r>
          </a:p>
          <a:p>
            <a:pPr marL="0" indent="0" algn="ctr">
              <a:spcBef>
                <a:spcPct val="0"/>
              </a:spcBef>
              <a:buNone/>
            </a:pPr>
            <a:r>
              <a:rPr lang="en-US" sz="1600" b="1"/>
              <a:t>Partner</a:t>
            </a:r>
          </a:p>
          <a:p>
            <a:pPr marL="0" indent="0" algn="ctr">
              <a:spcBef>
                <a:spcPct val="0"/>
              </a:spcBef>
              <a:buNone/>
            </a:pPr>
            <a:r>
              <a:rPr lang="en-US" sz="1600" b="1"/>
              <a:t>Hinshaw &amp; Culbertson LLP 	</a:t>
            </a:r>
          </a:p>
        </p:txBody>
      </p:sp>
      <p:pic>
        <p:nvPicPr>
          <p:cNvPr id="4" name="Picture 3">
            <a:extLst>
              <a:ext uri="{FF2B5EF4-FFF2-40B4-BE49-F238E27FC236}">
                <a16:creationId xmlns:a16="http://schemas.microsoft.com/office/drawing/2014/main" id="{B1B47913-8B78-4CE6-BD1E-ED62E78920B7}"/>
              </a:ext>
            </a:extLst>
          </p:cNvPr>
          <p:cNvPicPr>
            <a:picLocks noChangeAspect="1"/>
          </p:cNvPicPr>
          <p:nvPr/>
        </p:nvPicPr>
        <p:blipFill>
          <a:blip r:embed="rId4"/>
          <a:stretch>
            <a:fillRect/>
          </a:stretch>
        </p:blipFill>
        <p:spPr>
          <a:xfrm>
            <a:off x="2812632" y="2077679"/>
            <a:ext cx="1407239" cy="2110859"/>
          </a:xfrm>
          <a:prstGeom prst="rect">
            <a:avLst/>
          </a:prstGeom>
        </p:spPr>
      </p:pic>
    </p:spTree>
    <p:extLst>
      <p:ext uri="{BB962C8B-B14F-4D97-AF65-F5344CB8AC3E}">
        <p14:creationId xmlns:p14="http://schemas.microsoft.com/office/powerpoint/2010/main" val="12760936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a:t>Agenda	</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r>
              <a:rPr lang="en-US"/>
              <a:t>Cyber/Privacy Laws and Regulations</a:t>
            </a:r>
          </a:p>
          <a:p>
            <a:pPr marL="0" indent="0">
              <a:buNone/>
            </a:pPr>
            <a:endParaRPr lang="en-US"/>
          </a:p>
          <a:p>
            <a:r>
              <a:rPr lang="en-US"/>
              <a:t>Different Approaches to Coverage</a:t>
            </a:r>
          </a:p>
          <a:p>
            <a:endParaRPr lang="en-US"/>
          </a:p>
          <a:p>
            <a:r>
              <a:rPr lang="en-US"/>
              <a:t>Insurability of Fines and Penalties</a:t>
            </a:r>
          </a:p>
          <a:p>
            <a:endParaRPr lang="en-US"/>
          </a:p>
          <a:p>
            <a:r>
              <a:rPr lang="en-US"/>
              <a:t>A Framework for Evaluating Coverage</a:t>
            </a:r>
          </a:p>
          <a:p>
            <a:endParaRPr lang="en-US"/>
          </a:p>
          <a:p>
            <a:endParaRPr lang="en-US"/>
          </a:p>
          <a:p>
            <a:endParaRPr lang="en-US"/>
          </a:p>
        </p:txBody>
      </p:sp>
    </p:spTree>
    <p:extLst>
      <p:ext uri="{BB962C8B-B14F-4D97-AF65-F5344CB8AC3E}">
        <p14:creationId xmlns:p14="http://schemas.microsoft.com/office/powerpoint/2010/main" val="19719941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a:t>Cyber/Privacy Laws	</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lnSpcReduction="10000"/>
          </a:bodyPr>
          <a:lstStyle/>
          <a:p>
            <a:r>
              <a:rPr lang="en-US"/>
              <a:t>General Data Protection Regulation</a:t>
            </a:r>
          </a:p>
          <a:p>
            <a:pPr marL="0" indent="0">
              <a:buNone/>
            </a:pPr>
            <a:endParaRPr lang="en-US"/>
          </a:p>
          <a:p>
            <a:r>
              <a:rPr lang="en-US"/>
              <a:t>California Consumer Privacy Act</a:t>
            </a:r>
          </a:p>
          <a:p>
            <a:pPr marL="0" indent="0">
              <a:buNone/>
            </a:pPr>
            <a:endParaRPr lang="en-US"/>
          </a:p>
          <a:p>
            <a:r>
              <a:rPr lang="en-US"/>
              <a:t>Biometric Privacy Laws</a:t>
            </a:r>
          </a:p>
          <a:p>
            <a:pPr marL="0" indent="0">
              <a:buNone/>
            </a:pPr>
            <a:endParaRPr lang="en-US"/>
          </a:p>
          <a:p>
            <a:r>
              <a:rPr lang="en-US"/>
              <a:t>HIPAA</a:t>
            </a:r>
          </a:p>
          <a:p>
            <a:endParaRPr lang="en-US"/>
          </a:p>
          <a:p>
            <a:r>
              <a:rPr lang="en-US"/>
              <a:t>Others on the Books and on the Way</a:t>
            </a:r>
          </a:p>
          <a:p>
            <a:endParaRPr lang="en-US"/>
          </a:p>
          <a:p>
            <a:endParaRPr lang="en-US"/>
          </a:p>
        </p:txBody>
      </p:sp>
    </p:spTree>
    <p:extLst>
      <p:ext uri="{BB962C8B-B14F-4D97-AF65-F5344CB8AC3E}">
        <p14:creationId xmlns:p14="http://schemas.microsoft.com/office/powerpoint/2010/main" val="1157749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a:t>Enforcement</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lnSpcReduction="10000"/>
          </a:bodyPr>
          <a:lstStyle/>
          <a:p>
            <a:r>
              <a:rPr lang="en-US"/>
              <a:t>GDPR</a:t>
            </a:r>
          </a:p>
          <a:p>
            <a:pPr lvl="1"/>
            <a:r>
              <a:rPr lang="en-US"/>
              <a:t>Up to 4% of Global Turnover or €20 Million</a:t>
            </a:r>
          </a:p>
          <a:p>
            <a:pPr lvl="1"/>
            <a:endParaRPr lang="en-US"/>
          </a:p>
          <a:p>
            <a:r>
              <a:rPr lang="en-US" err="1"/>
              <a:t>CCPA</a:t>
            </a:r>
            <a:endParaRPr lang="en-US"/>
          </a:p>
          <a:p>
            <a:pPr lvl="1"/>
            <a:r>
              <a:rPr lang="en-US"/>
              <a:t>$2,500 for each violation or $7,500 for each intentional violation</a:t>
            </a:r>
          </a:p>
          <a:p>
            <a:pPr lvl="1"/>
            <a:endParaRPr lang="en-US"/>
          </a:p>
          <a:p>
            <a:r>
              <a:rPr lang="en-US"/>
              <a:t>Texas Capture or Use of Biometric Identifier Act (CUBI)</a:t>
            </a:r>
          </a:p>
          <a:p>
            <a:pPr lvl="1"/>
            <a:r>
              <a:rPr lang="en-US"/>
              <a:t>Up to $25,000 per violation</a:t>
            </a:r>
          </a:p>
          <a:p>
            <a:pPr lvl="1"/>
            <a:endParaRPr lang="en-US"/>
          </a:p>
          <a:p>
            <a:r>
              <a:rPr lang="en-US"/>
              <a:t>HIPPA</a:t>
            </a:r>
          </a:p>
          <a:p>
            <a:pPr lvl="1"/>
            <a:r>
              <a:rPr lang="en-US"/>
              <a:t>$100 - $50,000 per violation</a:t>
            </a:r>
          </a:p>
          <a:p>
            <a:pPr lvl="1"/>
            <a:endParaRPr lang="en-US"/>
          </a:p>
          <a:p>
            <a:endParaRPr lang="en-US"/>
          </a:p>
          <a:p>
            <a:pPr lvl="1"/>
            <a:endParaRPr lang="en-US"/>
          </a:p>
        </p:txBody>
      </p:sp>
    </p:spTree>
    <p:extLst>
      <p:ext uri="{BB962C8B-B14F-4D97-AF65-F5344CB8AC3E}">
        <p14:creationId xmlns:p14="http://schemas.microsoft.com/office/powerpoint/2010/main" val="3458139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EB1291-112C-4B19-96F5-AAC89EB38779}"/>
              </a:ext>
            </a:extLst>
          </p:cNvPr>
          <p:cNvSpPr>
            <a:spLocks noGrp="1"/>
          </p:cNvSpPr>
          <p:nvPr>
            <p:ph type="title"/>
          </p:nvPr>
        </p:nvSpPr>
        <p:spPr/>
        <p:txBody>
          <a:bodyPr>
            <a:normAutofit fontScale="90000"/>
          </a:bodyPr>
          <a:lstStyle/>
          <a:p>
            <a:r>
              <a:rPr lang="en-US"/>
              <a:t>Different Approaches to Coverage</a:t>
            </a:r>
          </a:p>
        </p:txBody>
      </p:sp>
      <p:sp>
        <p:nvSpPr>
          <p:cNvPr id="5" name="Content Placeholder 4">
            <a:extLst>
              <a:ext uri="{FF2B5EF4-FFF2-40B4-BE49-F238E27FC236}">
                <a16:creationId xmlns:a16="http://schemas.microsoft.com/office/drawing/2014/main" id="{417EAA0F-C72F-4403-B422-C78ED301254B}"/>
              </a:ext>
            </a:extLst>
          </p:cNvPr>
          <p:cNvSpPr>
            <a:spLocks noGrp="1"/>
          </p:cNvSpPr>
          <p:nvPr>
            <p:ph sz="half" idx="1"/>
          </p:nvPr>
        </p:nvSpPr>
        <p:spPr/>
        <p:txBody>
          <a:bodyPr/>
          <a:lstStyle/>
          <a:p>
            <a:pPr marL="0" indent="0">
              <a:buNone/>
            </a:pPr>
            <a:endParaRPr lang="en-US"/>
          </a:p>
          <a:p>
            <a:pPr marL="0" indent="0">
              <a:buNone/>
            </a:pPr>
            <a:endParaRPr lang="en-US"/>
          </a:p>
          <a:p>
            <a:pPr marL="0" indent="0">
              <a:buNone/>
            </a:pPr>
            <a:endParaRPr lang="en-US"/>
          </a:p>
          <a:p>
            <a:pPr marL="0" indent="0">
              <a:buNone/>
            </a:pPr>
            <a:endParaRPr lang="en-US"/>
          </a:p>
          <a:p>
            <a:pPr marL="0" indent="0" algn="ctr">
              <a:buNone/>
            </a:pPr>
            <a:r>
              <a:rPr lang="en-US" sz="4000" b="1"/>
              <a:t>OVERVIEW OF POLICY PROVISIONS</a:t>
            </a:r>
          </a:p>
        </p:txBody>
      </p:sp>
    </p:spTree>
    <p:extLst>
      <p:ext uri="{BB962C8B-B14F-4D97-AF65-F5344CB8AC3E}">
        <p14:creationId xmlns:p14="http://schemas.microsoft.com/office/powerpoint/2010/main" val="40508709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E7D0-CE31-437E-B9D8-90B6349BF6BB}"/>
              </a:ext>
            </a:extLst>
          </p:cNvPr>
          <p:cNvSpPr>
            <a:spLocks noGrp="1"/>
          </p:cNvSpPr>
          <p:nvPr>
            <p:ph type="title"/>
          </p:nvPr>
        </p:nvSpPr>
        <p:spPr/>
        <p:txBody>
          <a:bodyPr>
            <a:normAutofit fontScale="90000"/>
          </a:bodyPr>
          <a:lstStyle/>
          <a:p>
            <a:r>
              <a:rPr lang="en-US"/>
              <a:t>Breach and Security Events Only?</a:t>
            </a:r>
          </a:p>
        </p:txBody>
      </p:sp>
      <p:sp>
        <p:nvSpPr>
          <p:cNvPr id="3" name="Content Placeholder 2">
            <a:extLst>
              <a:ext uri="{FF2B5EF4-FFF2-40B4-BE49-F238E27FC236}">
                <a16:creationId xmlns:a16="http://schemas.microsoft.com/office/drawing/2014/main" id="{DFB1C811-9760-4540-A0D9-0F35D351E8E2}"/>
              </a:ext>
            </a:extLst>
          </p:cNvPr>
          <p:cNvSpPr>
            <a:spLocks noGrp="1"/>
          </p:cNvSpPr>
          <p:nvPr>
            <p:ph idx="1"/>
          </p:nvPr>
        </p:nvSpPr>
        <p:spPr/>
        <p:txBody>
          <a:bodyPr/>
          <a:lstStyle/>
          <a:p>
            <a:pPr marL="0" indent="0">
              <a:buNone/>
            </a:pPr>
            <a:endParaRPr lang="en-US"/>
          </a:p>
          <a:p>
            <a:pPr marL="0" indent="0">
              <a:buNone/>
            </a:pPr>
            <a:endParaRPr lang="en-US"/>
          </a:p>
          <a:p>
            <a:pPr marL="0" indent="0">
              <a:buNone/>
            </a:pPr>
            <a:r>
              <a:rPr lang="en-US"/>
              <a:t>To pay </a:t>
            </a:r>
            <a:r>
              <a:rPr lang="en-US" b="1"/>
              <a:t>Penalties</a:t>
            </a:r>
            <a:r>
              <a:rPr lang="en-US"/>
              <a:t> and </a:t>
            </a:r>
            <a:r>
              <a:rPr lang="en-US" b="1"/>
              <a:t>Claims</a:t>
            </a:r>
            <a:r>
              <a:rPr lang="en-US"/>
              <a:t> </a:t>
            </a:r>
            <a:r>
              <a:rPr lang="en-US" b="1"/>
              <a:t>Expenses</a:t>
            </a:r>
            <a:r>
              <a:rPr lang="en-US"/>
              <a:t>, which the Insured is legally obligated to pay because of a </a:t>
            </a:r>
            <a:r>
              <a:rPr lang="en-US" b="1"/>
              <a:t>Regulatory</a:t>
            </a:r>
            <a:r>
              <a:rPr lang="en-US"/>
              <a:t> </a:t>
            </a:r>
            <a:r>
              <a:rPr lang="en-US" b="1"/>
              <a:t>Proceeding</a:t>
            </a:r>
            <a:r>
              <a:rPr lang="en-US"/>
              <a:t> first made against any </a:t>
            </a:r>
            <a:r>
              <a:rPr lang="en-US" b="1"/>
              <a:t>Insured</a:t>
            </a:r>
            <a:r>
              <a:rPr lang="en-US"/>
              <a:t> during the </a:t>
            </a:r>
            <a:r>
              <a:rPr lang="en-US" b="1"/>
              <a:t>Policy</a:t>
            </a:r>
            <a:r>
              <a:rPr lang="en-US"/>
              <a:t> </a:t>
            </a:r>
            <a:r>
              <a:rPr lang="en-US" b="1"/>
              <a:t>Period</a:t>
            </a:r>
            <a:r>
              <a:rPr lang="en-US"/>
              <a:t> for a </a:t>
            </a:r>
            <a:r>
              <a:rPr lang="en-US" b="1"/>
              <a:t>Data</a:t>
            </a:r>
            <a:r>
              <a:rPr lang="en-US"/>
              <a:t> </a:t>
            </a:r>
            <a:r>
              <a:rPr lang="en-US" b="1"/>
              <a:t>Breach</a:t>
            </a:r>
            <a:r>
              <a:rPr lang="en-US"/>
              <a:t> or a </a:t>
            </a:r>
            <a:r>
              <a:rPr lang="en-US" b="1"/>
              <a:t>Security</a:t>
            </a:r>
            <a:r>
              <a:rPr lang="en-US"/>
              <a:t> </a:t>
            </a:r>
            <a:r>
              <a:rPr lang="en-US" b="1"/>
              <a:t>Breach</a:t>
            </a:r>
            <a:r>
              <a:rPr lang="en-US"/>
              <a:t>.</a:t>
            </a:r>
          </a:p>
          <a:p>
            <a:pPr marL="0" indent="0">
              <a:buNone/>
            </a:pPr>
            <a:endParaRPr lang="en-US"/>
          </a:p>
        </p:txBody>
      </p:sp>
    </p:spTree>
    <p:extLst>
      <p:ext uri="{BB962C8B-B14F-4D97-AF65-F5344CB8AC3E}">
        <p14:creationId xmlns:p14="http://schemas.microsoft.com/office/powerpoint/2010/main" val="35859326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2210-055A-4D23-AF27-DD32747790E4}"/>
              </a:ext>
            </a:extLst>
          </p:cNvPr>
          <p:cNvSpPr>
            <a:spLocks noGrp="1"/>
          </p:cNvSpPr>
          <p:nvPr>
            <p:ph type="title"/>
          </p:nvPr>
        </p:nvSpPr>
        <p:spPr/>
        <p:txBody>
          <a:bodyPr>
            <a:normAutofit fontScale="90000"/>
          </a:bodyPr>
          <a:lstStyle/>
          <a:p>
            <a:r>
              <a:rPr lang="en-US"/>
              <a:t>Any Violation of Law?</a:t>
            </a:r>
          </a:p>
        </p:txBody>
      </p:sp>
      <p:sp>
        <p:nvSpPr>
          <p:cNvPr id="3" name="Content Placeholder 2">
            <a:extLst>
              <a:ext uri="{FF2B5EF4-FFF2-40B4-BE49-F238E27FC236}">
                <a16:creationId xmlns:a16="http://schemas.microsoft.com/office/drawing/2014/main" id="{CFC30F53-E7ED-4B25-8158-4FBE747CD02A}"/>
              </a:ext>
            </a:extLst>
          </p:cNvPr>
          <p:cNvSpPr>
            <a:spLocks noGrp="1"/>
          </p:cNvSpPr>
          <p:nvPr>
            <p:ph idx="1"/>
          </p:nvPr>
        </p:nvSpPr>
        <p:spPr/>
        <p:txBody>
          <a:bodyPr/>
          <a:lstStyle/>
          <a:p>
            <a:pPr marL="0" indent="0">
              <a:buNone/>
            </a:pPr>
            <a:r>
              <a:rPr lang="en-US"/>
              <a:t>Definition of “</a:t>
            </a:r>
            <a:r>
              <a:rPr lang="en-US" b="1"/>
              <a:t>Claim</a:t>
            </a:r>
            <a:r>
              <a:rPr lang="en-US"/>
              <a:t>” includes “</a:t>
            </a:r>
            <a:r>
              <a:rPr lang="en-US" b="1"/>
              <a:t>Regulatory</a:t>
            </a:r>
            <a:r>
              <a:rPr lang="en-US"/>
              <a:t> </a:t>
            </a:r>
            <a:r>
              <a:rPr lang="en-US" b="1"/>
              <a:t>Action</a:t>
            </a:r>
            <a:r>
              <a:rPr lang="en-US"/>
              <a:t>” by a “</a:t>
            </a:r>
            <a:r>
              <a:rPr lang="en-US" b="1"/>
              <a:t>Regulatory</a:t>
            </a:r>
            <a:r>
              <a:rPr lang="en-US"/>
              <a:t> </a:t>
            </a:r>
            <a:r>
              <a:rPr lang="en-US" b="1"/>
              <a:t>Authority</a:t>
            </a:r>
            <a:r>
              <a:rPr lang="en-US"/>
              <a:t>,” defined as:</a:t>
            </a:r>
          </a:p>
          <a:p>
            <a:pPr marL="0" indent="0">
              <a:buNone/>
            </a:pPr>
            <a:r>
              <a:rPr lang="en-US"/>
              <a:t>	“a body responsible for exercising authority over an actual 	or alleged or suspected breach of statutes and regulations 	as they currently exist and as amended with respect to the 	confidentiality, access, control, and use of:</a:t>
            </a:r>
          </a:p>
          <a:p>
            <a:pPr marL="0" indent="0">
              <a:buNone/>
            </a:pPr>
            <a:r>
              <a:rPr lang="en-US"/>
              <a:t>	i.	</a:t>
            </a:r>
            <a:r>
              <a:rPr lang="en-US" b="1"/>
              <a:t>Personally Identifiable Information</a:t>
            </a:r>
            <a:r>
              <a:rPr lang="en-US"/>
              <a:t>; or</a:t>
            </a:r>
          </a:p>
          <a:p>
            <a:pPr marL="0" indent="0">
              <a:buNone/>
            </a:pPr>
            <a:r>
              <a:rPr lang="en-US"/>
              <a:t>	ii.	Any third party’s information or </a:t>
            </a:r>
            <a:r>
              <a:rPr lang="en-US" b="1"/>
              <a:t>Documents</a:t>
            </a:r>
            <a:r>
              <a:rPr lang="en-US"/>
              <a:t> not 			available to the general public.</a:t>
            </a:r>
          </a:p>
          <a:p>
            <a:pPr marL="0" indent="0">
              <a:buNone/>
            </a:pPr>
            <a:endParaRPr lang="en-US"/>
          </a:p>
        </p:txBody>
      </p:sp>
    </p:spTree>
    <p:extLst>
      <p:ext uri="{BB962C8B-B14F-4D97-AF65-F5344CB8AC3E}">
        <p14:creationId xmlns:p14="http://schemas.microsoft.com/office/powerpoint/2010/main" val="23611265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8.09.12"/>
  <p:tag name="AS_TITLE" val="Aspose.Slides for .NET 4.0"/>
  <p:tag name="AS_VERSION" val="18.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0" ma:contentTypeDescription="Create a new document." ma:contentTypeScope="" ma:versionID="86ef619b81d25db3a0dc83aa402d8522">
  <xsd:schema xmlns:xsd="http://www.w3.org/2001/XMLSchema" xmlns:xs="http://www.w3.org/2001/XMLSchema" xmlns:p="http://schemas.microsoft.com/office/2006/metadata/properties" xmlns:ns2="4d3a791d-3ce1-49b4-9f6a-5a7f8e409b76" targetNamespace="http://schemas.microsoft.com/office/2006/metadata/properties" ma:root="true" ma:fieldsID="02fa86529b03406ec75768992c324ca4"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31B98-4877-44A1-82A1-720152C8553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4d3a791d-3ce1-49b4-9f6a-5a7f8e409b76"/>
    <ds:schemaRef ds:uri="http://www.w3.org/XML/1998/namespace"/>
  </ds:schemaRefs>
</ds:datastoreItem>
</file>

<file path=customXml/itemProps2.xml><?xml version="1.0" encoding="utf-8"?>
<ds:datastoreItem xmlns:ds="http://schemas.openxmlformats.org/officeDocument/2006/customXml" ds:itemID="{AA11C228-6080-48ED-8193-73AB059D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821ABA-C5F5-4778-BC13-1E99188283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1231</Words>
  <Application>Microsoft Office PowerPoint</Application>
  <PresentationFormat>Widescreen</PresentationFormat>
  <Paragraphs>170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Helvetica</vt:lpstr>
      <vt:lpstr>Office Theme</vt:lpstr>
      <vt:lpstr>PowerPoint Presentation</vt:lpstr>
      <vt:lpstr>Cyber Snare? The Insurability of Regulatory Fines and Penalties</vt:lpstr>
      <vt:lpstr>Introductions</vt:lpstr>
      <vt:lpstr>Agenda </vt:lpstr>
      <vt:lpstr>Cyber/Privacy Laws </vt:lpstr>
      <vt:lpstr>Enforcement</vt:lpstr>
      <vt:lpstr>Different Approaches to Coverage</vt:lpstr>
      <vt:lpstr>Breach and Security Events Only?</vt:lpstr>
      <vt:lpstr>Any Violation of Law?</vt:lpstr>
      <vt:lpstr>Equitable Relief?</vt:lpstr>
      <vt:lpstr>Equitable Relief?</vt:lpstr>
      <vt:lpstr>CCPA </vt:lpstr>
      <vt:lpstr>California Insurance Code § 533.5(a) </vt:lpstr>
      <vt:lpstr>Deeper Dive into the Insurability of CCPA Fines</vt:lpstr>
      <vt:lpstr>Coverage Determination</vt:lpstr>
      <vt:lpstr>Framework to Evaluate Coverage</vt:lpstr>
      <vt:lpstr>Applicable Law?</vt:lpstr>
      <vt:lpstr>Applicable Law?</vt:lpstr>
      <vt:lpstr>  Common Policy Language Concerning  Insurability  of Fines </vt:lpstr>
      <vt:lpstr> Choice of Law Framework  </vt:lpstr>
      <vt:lpstr> Choice of Law Considerations  </vt:lpstr>
      <vt:lpstr> Applicable Law – Insurability of Fines/Penalties </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 Samuels</cp:lastModifiedBy>
  <cp:revision>2</cp:revision>
  <dcterms:created xsi:type="dcterms:W3CDTF">2020-10-28T17:29:09Z</dcterms:created>
  <dcterms:modified xsi:type="dcterms:W3CDTF">2020-10-28T18:15:47Z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