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8" r:id="rId5"/>
    <p:sldId id="256" r:id="rId6"/>
    <p:sldId id="257" r:id="rId7"/>
    <p:sldId id="260" r:id="rId8"/>
    <p:sldId id="261" r:id="rId9"/>
    <p:sldId id="282" r:id="rId10"/>
    <p:sldId id="283" r:id="rId11"/>
    <p:sldId id="284" r:id="rId12"/>
    <p:sldId id="285" r:id="rId13"/>
    <p:sldId id="286" r:id="rId14"/>
    <p:sldId id="287" r:id="rId15"/>
    <p:sldId id="288" r:id="rId16"/>
    <p:sldId id="289" r:id="rId17"/>
    <p:sldId id="290" r:id="rId18"/>
    <p:sldId id="291" r:id="rId19"/>
    <p:sldId id="262" r:id="rId20"/>
    <p:sldId id="263" r:id="rId21"/>
    <p:sldId id="274" r:id="rId22"/>
    <p:sldId id="266" r:id="rId23"/>
    <p:sldId id="270" r:id="rId24"/>
    <p:sldId id="294" r:id="rId25"/>
    <p:sldId id="268" r:id="rId26"/>
    <p:sldId id="267" r:id="rId27"/>
    <p:sldId id="272" r:id="rId28"/>
    <p:sldId id="293" r:id="rId29"/>
    <p:sldId id="273" r:id="rId30"/>
    <p:sldId id="276" r:id="rId31"/>
    <p:sldId id="292" r:id="rId32"/>
    <p:sldId id="275" r:id="rId33"/>
    <p:sldId id="269" r:id="rId34"/>
    <p:sldId id="277" r:id="rId35"/>
    <p:sldId id="278" r:id="rId36"/>
    <p:sldId id="279" r:id="rId37"/>
    <p:sldId id="280" r:id="rId38"/>
    <p:sldId id="281"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8" r:id="rId52"/>
    <p:sldId id="310" r:id="rId53"/>
    <p:sldId id="309" r:id="rId54"/>
    <p:sldId id="311" r:id="rId55"/>
    <p:sldId id="307" r:id="rId56"/>
    <p:sldId id="259"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7" autoAdjust="0"/>
    <p:restoredTop sz="94660"/>
  </p:normalViewPr>
  <p:slideViewPr>
    <p:cSldViewPr snapToGrid="0">
      <p:cViewPr varScale="1">
        <p:scale>
          <a:sx n="82" d="100"/>
          <a:sy n="82" d="100"/>
        </p:scale>
        <p:origin x="49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B3517-80BC-42D1-9C8F-7337FE11C13E}"/>
              </a:ext>
            </a:extLst>
          </p:cNvPr>
          <p:cNvSpPr>
            <a:spLocks noGrp="1"/>
          </p:cNvSpPr>
          <p:nvPr>
            <p:ph type="ctrTitle"/>
          </p:nvPr>
        </p:nvSpPr>
        <p:spPr>
          <a:xfrm>
            <a:off x="5136203" y="1122363"/>
            <a:ext cx="6715137" cy="2387600"/>
          </a:xfrm>
        </p:spPr>
        <p:txBody>
          <a:bodyPr anchor="b"/>
          <a:lstStyle>
            <a:lvl1pPr algn="ctr">
              <a:defRPr sz="4000"/>
            </a:lvl1pPr>
          </a:lstStyle>
          <a:p>
            <a:r>
              <a:rPr lang="en-US" dirty="0"/>
              <a:t>Click to edit Master title style</a:t>
            </a:r>
          </a:p>
        </p:txBody>
      </p:sp>
      <p:sp>
        <p:nvSpPr>
          <p:cNvPr id="3" name="Subtitle 2">
            <a:extLst>
              <a:ext uri="{FF2B5EF4-FFF2-40B4-BE49-F238E27FC236}">
                <a16:creationId xmlns:a16="http://schemas.microsoft.com/office/drawing/2014/main" id="{B8B1C97D-F0AE-4E01-BF6C-6505ACCA30AC}"/>
              </a:ext>
            </a:extLst>
          </p:cNvPr>
          <p:cNvSpPr>
            <a:spLocks noGrp="1"/>
          </p:cNvSpPr>
          <p:nvPr>
            <p:ph type="subTitle" idx="1"/>
          </p:nvPr>
        </p:nvSpPr>
        <p:spPr>
          <a:xfrm>
            <a:off x="5136204" y="3602038"/>
            <a:ext cx="6715137" cy="2260880"/>
          </a:xfrm>
        </p:spPr>
        <p:txBody>
          <a:bodyPr>
            <a:normAutofit/>
          </a:bodyPr>
          <a:lstStyle>
            <a:lvl1pPr marL="0" indent="0" algn="ctr">
              <a:buNone/>
              <a:defRPr sz="4400" baseline="-25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2A08D8EF-D440-444A-9CDF-EDAC0969E949}"/>
              </a:ext>
            </a:extLst>
          </p:cNvPr>
          <p:cNvSpPr>
            <a:spLocks noGrp="1"/>
          </p:cNvSpPr>
          <p:nvPr>
            <p:ph type="dt" sz="half" idx="10"/>
          </p:nvPr>
        </p:nvSpPr>
        <p:spPr>
          <a:xfrm>
            <a:off x="838200" y="6356350"/>
            <a:ext cx="2743200" cy="365125"/>
          </a:xfrm>
          <a:prstGeom prst="rect">
            <a:avLst/>
          </a:prstGeom>
        </p:spPr>
        <p:txBody>
          <a:bodyPr/>
          <a:lstStyle/>
          <a:p>
            <a:fld id="{FEEFFBCF-5C27-4311-B914-FA46488AC4E6}" type="datetimeFigureOut">
              <a:rPr lang="en-US" smtClean="0"/>
              <a:t>11/3/2020</a:t>
            </a:fld>
            <a:endParaRPr lang="en-US"/>
          </a:p>
        </p:txBody>
      </p:sp>
      <p:sp>
        <p:nvSpPr>
          <p:cNvPr id="5" name="Footer Placeholder 4">
            <a:extLst>
              <a:ext uri="{FF2B5EF4-FFF2-40B4-BE49-F238E27FC236}">
                <a16:creationId xmlns:a16="http://schemas.microsoft.com/office/drawing/2014/main" id="{CE707CB4-91E3-4B68-BEEB-B1A1629DA4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4DC10B7-1487-4BEB-B62B-7F89852F16F0}"/>
              </a:ext>
            </a:extLst>
          </p:cNvPr>
          <p:cNvSpPr>
            <a:spLocks noGrp="1"/>
          </p:cNvSpPr>
          <p:nvPr>
            <p:ph type="sldNum" sz="quarter" idx="12"/>
          </p:nvPr>
        </p:nvSpPr>
        <p:spPr>
          <a:xfrm>
            <a:off x="8610600" y="6356350"/>
            <a:ext cx="2743200" cy="365125"/>
          </a:xfrm>
          <a:prstGeom prst="rect">
            <a:avLst/>
          </a:prstGeom>
        </p:spPr>
        <p:txBody>
          <a:bodyPr/>
          <a:lstStyle/>
          <a:p>
            <a:fld id="{0D2C9A66-E7FB-445C-B649-8AB5E70D44BD}" type="slidenum">
              <a:rPr lang="en-US" smtClean="0"/>
              <a:t>‹#›</a:t>
            </a:fld>
            <a:endParaRPr lang="en-US"/>
          </a:p>
        </p:txBody>
      </p:sp>
    </p:spTree>
    <p:extLst>
      <p:ext uri="{BB962C8B-B14F-4D97-AF65-F5344CB8AC3E}">
        <p14:creationId xmlns:p14="http://schemas.microsoft.com/office/powerpoint/2010/main" val="4199179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lank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F4E30-8D46-4613-839D-00F222D6284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2685C61-307D-4D36-84EB-329D24C260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A9E2A5-887A-4CD2-ACDD-CAB589E84B1A}"/>
              </a:ext>
            </a:extLst>
          </p:cNvPr>
          <p:cNvSpPr>
            <a:spLocks noGrp="1"/>
          </p:cNvSpPr>
          <p:nvPr>
            <p:ph type="dt" sz="half" idx="10"/>
          </p:nvPr>
        </p:nvSpPr>
        <p:spPr>
          <a:xfrm>
            <a:off x="838200" y="6356350"/>
            <a:ext cx="2743200" cy="365125"/>
          </a:xfrm>
          <a:prstGeom prst="rect">
            <a:avLst/>
          </a:prstGeom>
        </p:spPr>
        <p:txBody>
          <a:bodyPr/>
          <a:lstStyle/>
          <a:p>
            <a:fld id="{FEEFFBCF-5C27-4311-B914-FA46488AC4E6}" type="datetimeFigureOut">
              <a:rPr lang="en-US" smtClean="0"/>
              <a:t>11/3/2020</a:t>
            </a:fld>
            <a:endParaRPr lang="en-US"/>
          </a:p>
        </p:txBody>
      </p:sp>
      <p:sp>
        <p:nvSpPr>
          <p:cNvPr id="5" name="Footer Placeholder 4">
            <a:extLst>
              <a:ext uri="{FF2B5EF4-FFF2-40B4-BE49-F238E27FC236}">
                <a16:creationId xmlns:a16="http://schemas.microsoft.com/office/drawing/2014/main" id="{9E46A177-40CA-4F1A-BAC9-B7B606CFD43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028932C-ABBB-4F4B-9802-1C345694B31E}"/>
              </a:ext>
            </a:extLst>
          </p:cNvPr>
          <p:cNvSpPr>
            <a:spLocks noGrp="1"/>
          </p:cNvSpPr>
          <p:nvPr>
            <p:ph type="sldNum" sz="quarter" idx="12"/>
          </p:nvPr>
        </p:nvSpPr>
        <p:spPr>
          <a:xfrm>
            <a:off x="8610600" y="6356350"/>
            <a:ext cx="2743200" cy="365125"/>
          </a:xfrm>
          <a:prstGeom prst="rect">
            <a:avLst/>
          </a:prstGeom>
        </p:spPr>
        <p:txBody>
          <a:bodyPr/>
          <a:lstStyle/>
          <a:p>
            <a:fld id="{0D2C9A66-E7FB-445C-B649-8AB5E70D44BD}" type="slidenum">
              <a:rPr lang="en-US" smtClean="0"/>
              <a:t>‹#›</a:t>
            </a:fld>
            <a:endParaRPr lang="en-US"/>
          </a:p>
        </p:txBody>
      </p:sp>
    </p:spTree>
    <p:extLst>
      <p:ext uri="{BB962C8B-B14F-4D97-AF65-F5344CB8AC3E}">
        <p14:creationId xmlns:p14="http://schemas.microsoft.com/office/powerpoint/2010/main" val="1189956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4310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_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DA964-FFFC-4EDB-B865-632FB56D4856}"/>
              </a:ext>
            </a:extLst>
          </p:cNvPr>
          <p:cNvSpPr>
            <a:spLocks noGrp="1"/>
          </p:cNvSpPr>
          <p:nvPr>
            <p:ph type="title"/>
          </p:nvPr>
        </p:nvSpPr>
        <p:spPr>
          <a:xfrm>
            <a:off x="231842" y="255620"/>
            <a:ext cx="8531158" cy="675735"/>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BD5277B-0E2F-4C1B-8130-588418586A97}"/>
              </a:ext>
            </a:extLst>
          </p:cNvPr>
          <p:cNvSpPr>
            <a:spLocks noGrp="1"/>
          </p:cNvSpPr>
          <p:nvPr>
            <p:ph sz="half" idx="1"/>
          </p:nvPr>
        </p:nvSpPr>
        <p:spPr>
          <a:xfrm>
            <a:off x="231841" y="1342417"/>
            <a:ext cx="11674813" cy="483454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396442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084150F-55A6-4327-93E5-48927D9EAA0C}"/>
              </a:ext>
            </a:extLst>
          </p:cNvPr>
          <p:cNvSpPr>
            <a:spLocks noGrp="1"/>
          </p:cNvSpPr>
          <p:nvPr>
            <p:ph type="title"/>
          </p:nvPr>
        </p:nvSpPr>
        <p:spPr>
          <a:xfrm>
            <a:off x="1361872" y="365125"/>
            <a:ext cx="8531158" cy="67573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D558119-BA7F-4A05-A4A1-1DB39997A73C}"/>
              </a:ext>
            </a:extLst>
          </p:cNvPr>
          <p:cNvSpPr>
            <a:spLocks noGrp="1"/>
          </p:cNvSpPr>
          <p:nvPr>
            <p:ph type="body" idx="1"/>
          </p:nvPr>
        </p:nvSpPr>
        <p:spPr>
          <a:xfrm>
            <a:off x="1361871" y="1459149"/>
            <a:ext cx="10564239" cy="45622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174494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a:solidFill>
            <a:schemeClr val="tx1"/>
          </a:solidFill>
          <a:latin typeface="Helvetica" panose="020B0604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9791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Case Law Developments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2" y="1459149"/>
            <a:ext cx="9993484" cy="4562272"/>
          </a:xfrm>
        </p:spPr>
        <p:txBody>
          <a:bodyPr/>
          <a:lstStyle/>
          <a:p>
            <a:pPr marL="0" indent="0">
              <a:buNone/>
            </a:pPr>
            <a:r>
              <a:rPr lang="en-US" dirty="0"/>
              <a:t>Typical policy language:</a:t>
            </a:r>
          </a:p>
          <a:p>
            <a:pPr marL="971550" lvl="1" indent="-514350">
              <a:lnSpc>
                <a:spcPct val="150000"/>
              </a:lnSpc>
              <a:buFont typeface="+mj-lt"/>
              <a:buAutoNum type="arabicPeriod"/>
            </a:pPr>
            <a:endParaRPr lang="en-US" b="1" dirty="0"/>
          </a:p>
          <a:p>
            <a:pPr marL="457200" lvl="1" indent="0">
              <a:lnSpc>
                <a:spcPct val="150000"/>
              </a:lnSpc>
              <a:buNone/>
            </a:pPr>
            <a:r>
              <a:rPr lang="en-US" b="1" dirty="0"/>
              <a:t>Covered Causes of Loss</a:t>
            </a:r>
          </a:p>
          <a:p>
            <a:pPr marL="457200" lvl="1" indent="0">
              <a:lnSpc>
                <a:spcPct val="150000"/>
              </a:lnSpc>
              <a:buNone/>
            </a:pPr>
            <a:r>
              <a:rPr lang="en-US" dirty="0"/>
              <a:t>Direct physical loss </a:t>
            </a:r>
            <a:r>
              <a:rPr lang="en-US" b="1" dirty="0"/>
              <a:t>unless the loss is excluded </a:t>
            </a:r>
            <a:r>
              <a:rPr lang="en-US" dirty="0"/>
              <a:t>or limited under Section I – Property.</a:t>
            </a:r>
          </a:p>
        </p:txBody>
      </p:sp>
    </p:spTree>
    <p:extLst>
      <p:ext uri="{BB962C8B-B14F-4D97-AF65-F5344CB8AC3E}">
        <p14:creationId xmlns:p14="http://schemas.microsoft.com/office/powerpoint/2010/main" val="13987120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Case Law Developments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2" y="1459149"/>
            <a:ext cx="9993484" cy="4562272"/>
          </a:xfrm>
        </p:spPr>
        <p:txBody>
          <a:bodyPr>
            <a:normAutofit/>
          </a:bodyPr>
          <a:lstStyle/>
          <a:p>
            <a:pPr marL="0" indent="0">
              <a:buNone/>
            </a:pPr>
            <a:r>
              <a:rPr lang="en-US" dirty="0"/>
              <a:t>Typical policy language:</a:t>
            </a:r>
          </a:p>
          <a:p>
            <a:pPr marL="0" indent="0">
              <a:buNone/>
            </a:pPr>
            <a:endParaRPr lang="en-US" dirty="0"/>
          </a:p>
          <a:p>
            <a:pPr marL="0" indent="0">
              <a:buNone/>
            </a:pPr>
            <a:r>
              <a:rPr lang="en-US" b="1" dirty="0"/>
              <a:t>Business Income</a:t>
            </a:r>
          </a:p>
          <a:p>
            <a:pPr marL="0" indent="0">
              <a:buNone/>
            </a:pPr>
            <a:r>
              <a:rPr lang="en-US" dirty="0"/>
              <a:t>We will pay for the actual loss of Business Income you sustain due to the necessary suspension of your “operations” during the “period of restoration”. The suspension must be caused by direct physical loss of or damage to property at the described premises. The loss or damage must be caused by or result from a Covered Cause of Loss.</a:t>
            </a:r>
          </a:p>
        </p:txBody>
      </p:sp>
    </p:spTree>
    <p:extLst>
      <p:ext uri="{BB962C8B-B14F-4D97-AF65-F5344CB8AC3E}">
        <p14:creationId xmlns:p14="http://schemas.microsoft.com/office/powerpoint/2010/main" val="2212521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Case Law Developments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2" y="1459149"/>
            <a:ext cx="9993484" cy="4562272"/>
          </a:xfrm>
        </p:spPr>
        <p:txBody>
          <a:bodyPr>
            <a:normAutofit/>
          </a:bodyPr>
          <a:lstStyle/>
          <a:p>
            <a:pPr marL="0" indent="0">
              <a:buNone/>
            </a:pPr>
            <a:r>
              <a:rPr lang="en-US" dirty="0"/>
              <a:t>Typical policy language:</a:t>
            </a:r>
          </a:p>
          <a:p>
            <a:pPr marL="0" indent="0">
              <a:buNone/>
            </a:pPr>
            <a:endParaRPr lang="en-US" dirty="0"/>
          </a:p>
          <a:p>
            <a:pPr marL="0" indent="0">
              <a:buNone/>
            </a:pPr>
            <a:r>
              <a:rPr lang="en-US" b="1" dirty="0"/>
              <a:t>Business Income</a:t>
            </a:r>
          </a:p>
          <a:p>
            <a:pPr marL="0" indent="0">
              <a:buNone/>
            </a:pPr>
            <a:r>
              <a:rPr lang="en-US" dirty="0"/>
              <a:t>We will pay for the actual loss of Business Income you sustain due to the necessary suspension of your “operations” during the “period of restoration”. The suspension must be caused by </a:t>
            </a:r>
            <a:r>
              <a:rPr lang="en-US" b="1" dirty="0"/>
              <a:t>direct physical loss of or damage to property </a:t>
            </a:r>
            <a:r>
              <a:rPr lang="en-US" dirty="0"/>
              <a:t>at the described premises. The loss or damage must be caused by or result from a </a:t>
            </a:r>
            <a:r>
              <a:rPr lang="en-US" b="1" dirty="0"/>
              <a:t>Covered Cause of Loss</a:t>
            </a:r>
            <a:r>
              <a:rPr lang="en-US" dirty="0"/>
              <a:t>.</a:t>
            </a:r>
          </a:p>
        </p:txBody>
      </p:sp>
    </p:spTree>
    <p:extLst>
      <p:ext uri="{BB962C8B-B14F-4D97-AF65-F5344CB8AC3E}">
        <p14:creationId xmlns:p14="http://schemas.microsoft.com/office/powerpoint/2010/main" val="2761049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Case Law Developments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2" y="1459149"/>
            <a:ext cx="9993484" cy="4562272"/>
          </a:xfrm>
        </p:spPr>
        <p:txBody>
          <a:bodyPr>
            <a:normAutofit fontScale="62500" lnSpcReduction="20000"/>
          </a:bodyPr>
          <a:lstStyle/>
          <a:p>
            <a:pPr marL="0" indent="0">
              <a:buNone/>
            </a:pPr>
            <a:r>
              <a:rPr lang="en-US" dirty="0"/>
              <a:t>Typical policy language:</a:t>
            </a:r>
          </a:p>
          <a:p>
            <a:pPr marL="0" indent="0">
              <a:buNone/>
            </a:pPr>
            <a:endParaRPr lang="en-US" dirty="0"/>
          </a:p>
          <a:p>
            <a:pPr marL="0" indent="0">
              <a:buNone/>
            </a:pPr>
            <a:r>
              <a:rPr lang="en-US" b="1" dirty="0"/>
              <a:t>Civil Authority</a:t>
            </a:r>
            <a:endParaRPr lang="en-US" dirty="0"/>
          </a:p>
          <a:p>
            <a:pPr marL="0" indent="0">
              <a:buNone/>
            </a:pPr>
            <a:endParaRPr lang="en-US" dirty="0"/>
          </a:p>
          <a:p>
            <a:pPr marL="0" indent="0">
              <a:buNone/>
            </a:pPr>
            <a:r>
              <a:rPr lang="en-US" dirty="0"/>
              <a:t>When a Covered Cause of Loss causes damage to property other than the property at the described premises, we will pay for the actual loss of Business Income you sustain and necessary Extra Expense caused by action of civil authority that prohibits access to the described premises provided that both of the following apply:</a:t>
            </a:r>
          </a:p>
          <a:p>
            <a:pPr marL="0" indent="0">
              <a:buNone/>
            </a:pPr>
            <a:r>
              <a:rPr lang="en-US" dirty="0"/>
              <a:t> </a:t>
            </a:r>
          </a:p>
          <a:p>
            <a:pPr marL="0" indent="0">
              <a:buNone/>
            </a:pPr>
            <a:r>
              <a:rPr lang="en-US" dirty="0"/>
              <a:t>(1) Access to the area immediately surrounding the damage property is prohibited by civil authority as a result of the damage, and the described premises are within that area but are not more than one mile from the damaged property; and</a:t>
            </a:r>
          </a:p>
          <a:p>
            <a:pPr marL="0" indent="0">
              <a:buNone/>
            </a:pPr>
            <a:endParaRPr lang="en-US" dirty="0"/>
          </a:p>
          <a:p>
            <a:pPr marL="0" indent="0">
              <a:buNone/>
            </a:pPr>
            <a:r>
              <a:rPr lang="en-US" dirty="0"/>
              <a:t>(2) The action of civil authority is taken in response to dangerous physical conditions resulting from the damage or continuation of the Covered Cause of Loss that caused the damage, or the action is taken to enable a civil authority to have unimpeded access to the damaged property.</a:t>
            </a:r>
          </a:p>
        </p:txBody>
      </p:sp>
    </p:spTree>
    <p:extLst>
      <p:ext uri="{BB962C8B-B14F-4D97-AF65-F5344CB8AC3E}">
        <p14:creationId xmlns:p14="http://schemas.microsoft.com/office/powerpoint/2010/main" val="1227561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Case Law Developments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2" y="1459149"/>
            <a:ext cx="9993484" cy="4562272"/>
          </a:xfrm>
        </p:spPr>
        <p:txBody>
          <a:bodyPr>
            <a:normAutofit fontScale="62500" lnSpcReduction="20000"/>
          </a:bodyPr>
          <a:lstStyle/>
          <a:p>
            <a:pPr marL="0" indent="0">
              <a:buNone/>
            </a:pPr>
            <a:r>
              <a:rPr lang="en-US" dirty="0"/>
              <a:t>Typical policy language:</a:t>
            </a:r>
          </a:p>
          <a:p>
            <a:pPr marL="0" indent="0">
              <a:buNone/>
            </a:pPr>
            <a:endParaRPr lang="en-US" dirty="0"/>
          </a:p>
          <a:p>
            <a:pPr marL="0" indent="0">
              <a:buNone/>
            </a:pPr>
            <a:r>
              <a:rPr lang="en-US" b="1" dirty="0"/>
              <a:t>Civil Authority</a:t>
            </a:r>
            <a:endParaRPr lang="en-US" dirty="0"/>
          </a:p>
          <a:p>
            <a:pPr marL="0" indent="0">
              <a:buNone/>
            </a:pPr>
            <a:endParaRPr lang="en-US" dirty="0"/>
          </a:p>
          <a:p>
            <a:pPr marL="0" indent="0">
              <a:buNone/>
            </a:pPr>
            <a:r>
              <a:rPr lang="en-US" dirty="0"/>
              <a:t>When a </a:t>
            </a:r>
            <a:r>
              <a:rPr lang="en-US" b="1" dirty="0"/>
              <a:t>Covered Cause of Loss causes damage to property </a:t>
            </a:r>
            <a:r>
              <a:rPr lang="en-US" dirty="0"/>
              <a:t>other than the property at the described premises, we will pay for the actual loss of Business Income you sustain and necessary Extra Expense caused by action of civil authority that prohibits access to the described premises provided that both of the following apply:</a:t>
            </a:r>
          </a:p>
          <a:p>
            <a:pPr marL="0" indent="0">
              <a:buNone/>
            </a:pPr>
            <a:r>
              <a:rPr lang="en-US" dirty="0"/>
              <a:t> </a:t>
            </a:r>
          </a:p>
          <a:p>
            <a:pPr marL="0" indent="0">
              <a:buNone/>
            </a:pPr>
            <a:r>
              <a:rPr lang="en-US" dirty="0"/>
              <a:t>(1) </a:t>
            </a:r>
            <a:r>
              <a:rPr lang="en-US" b="1" dirty="0"/>
              <a:t>Access to the area immediately surrounding the damage property is prohibited </a:t>
            </a:r>
            <a:r>
              <a:rPr lang="en-US" dirty="0"/>
              <a:t>by civil authority </a:t>
            </a:r>
            <a:r>
              <a:rPr lang="en-US" b="1" dirty="0"/>
              <a:t>as a result of the damage</a:t>
            </a:r>
            <a:r>
              <a:rPr lang="en-US" dirty="0"/>
              <a:t>, and the described premises are within that area but are not more than one mile from the damaged property; and</a:t>
            </a:r>
          </a:p>
          <a:p>
            <a:pPr marL="0" indent="0">
              <a:buNone/>
            </a:pPr>
            <a:endParaRPr lang="en-US" dirty="0"/>
          </a:p>
          <a:p>
            <a:pPr marL="0" indent="0">
              <a:buNone/>
            </a:pPr>
            <a:r>
              <a:rPr lang="en-US" dirty="0"/>
              <a:t>(2) The action of civil authority is taken </a:t>
            </a:r>
            <a:r>
              <a:rPr lang="en-US" b="1" dirty="0"/>
              <a:t>in response to dangerous physical conditions resulting from the damage or continuation of the Covered Cause of Loss that caused the damage</a:t>
            </a:r>
            <a:r>
              <a:rPr lang="en-US" dirty="0"/>
              <a:t>, or the action is taken to enable a civil authority to have unimpeded access to the damaged property.</a:t>
            </a:r>
          </a:p>
        </p:txBody>
      </p:sp>
    </p:spTree>
    <p:extLst>
      <p:ext uri="{BB962C8B-B14F-4D97-AF65-F5344CB8AC3E}">
        <p14:creationId xmlns:p14="http://schemas.microsoft.com/office/powerpoint/2010/main" val="2557482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Case Law Developments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2" y="1459149"/>
            <a:ext cx="9993484" cy="4562272"/>
          </a:xfrm>
        </p:spPr>
        <p:txBody>
          <a:bodyPr>
            <a:normAutofit fontScale="85000" lnSpcReduction="20000"/>
          </a:bodyPr>
          <a:lstStyle/>
          <a:p>
            <a:pPr marL="0" indent="0">
              <a:buNone/>
            </a:pPr>
            <a:r>
              <a:rPr lang="en-US" dirty="0"/>
              <a:t>Typical policy language:</a:t>
            </a:r>
          </a:p>
          <a:p>
            <a:pPr marL="0" indent="0">
              <a:buNone/>
            </a:pPr>
            <a:endParaRPr lang="en-US" dirty="0"/>
          </a:p>
          <a:p>
            <a:pPr marL="0" indent="0">
              <a:buNone/>
            </a:pPr>
            <a:r>
              <a:rPr lang="en-US" b="1" dirty="0"/>
              <a:t>Exclusions</a:t>
            </a:r>
            <a:endParaRPr lang="en-US" dirty="0"/>
          </a:p>
          <a:p>
            <a:pPr marL="0" indent="0">
              <a:buNone/>
            </a:pPr>
            <a:r>
              <a:rPr lang="en-US" dirty="0"/>
              <a:t>We will not pay for loss or damage caused directly or indirectly by any of the following. Such loss or damage is excluded regardless of any other cause or event that contributes concurrently or in any sequence to the loss. These exclusions apply whether or not the loss event results in widespread damage or affects a substantial area.</a:t>
            </a:r>
          </a:p>
          <a:p>
            <a:pPr marL="0" indent="0">
              <a:buNone/>
            </a:pPr>
            <a:endParaRPr lang="en-US" dirty="0"/>
          </a:p>
          <a:p>
            <a:pPr marL="0" indent="0">
              <a:buNone/>
            </a:pPr>
            <a:r>
              <a:rPr lang="en-US" dirty="0"/>
              <a:t> 	</a:t>
            </a:r>
            <a:r>
              <a:rPr lang="en-US" b="1" dirty="0"/>
              <a:t>Virus or Bacteria</a:t>
            </a:r>
            <a:endParaRPr lang="en-US" dirty="0"/>
          </a:p>
          <a:p>
            <a:pPr marL="0" indent="0">
              <a:buNone/>
            </a:pPr>
            <a:r>
              <a:rPr lang="en-US" b="1" dirty="0"/>
              <a:t>	(1)	</a:t>
            </a:r>
            <a:r>
              <a:rPr lang="en-US" dirty="0"/>
              <a:t>Any virus, bacterium or other microorganism that induces 		or is capable of inducing physical distress, illness or 			disease.</a:t>
            </a:r>
          </a:p>
        </p:txBody>
      </p:sp>
    </p:spTree>
    <p:extLst>
      <p:ext uri="{BB962C8B-B14F-4D97-AF65-F5344CB8AC3E}">
        <p14:creationId xmlns:p14="http://schemas.microsoft.com/office/powerpoint/2010/main" val="4102338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Case Law Developments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lstStyle/>
          <a:p>
            <a:r>
              <a:rPr lang="en-US" dirty="0"/>
              <a:t>Answer</a:t>
            </a:r>
          </a:p>
          <a:p>
            <a:pPr lvl="1"/>
            <a:r>
              <a:rPr lang="en-US" dirty="0"/>
              <a:t>Atypical policy language</a:t>
            </a:r>
          </a:p>
          <a:p>
            <a:pPr lvl="1"/>
            <a:r>
              <a:rPr lang="en-US" dirty="0"/>
              <a:t>No virus exclusion*</a:t>
            </a:r>
          </a:p>
          <a:p>
            <a:pPr lvl="1"/>
            <a:r>
              <a:rPr lang="en-US" dirty="0"/>
              <a:t>Allegations of COVID-19 at the insured location</a:t>
            </a:r>
          </a:p>
          <a:p>
            <a:pPr lvl="1"/>
            <a:r>
              <a:rPr lang="en-US" dirty="0"/>
              <a:t>Bad jurisdiction/judicial assignment</a:t>
            </a:r>
          </a:p>
          <a:p>
            <a:pPr marL="457200" lvl="1" indent="0">
              <a:buNone/>
            </a:pPr>
            <a:endParaRPr lang="en-US" dirty="0"/>
          </a:p>
          <a:p>
            <a:r>
              <a:rPr lang="en-US" dirty="0"/>
              <a:t>Motion to Dismiss</a:t>
            </a:r>
          </a:p>
          <a:p>
            <a:pPr lvl="1"/>
            <a:r>
              <a:rPr lang="en-US" dirty="0"/>
              <a:t>Complaint alleges the “physical loss or damage” is closure due to civil authority orders and/or is limited to COVID-19</a:t>
            </a:r>
          </a:p>
          <a:p>
            <a:pPr lvl="1"/>
            <a:r>
              <a:rPr lang="en-US" dirty="0"/>
              <a:t>Virus exclusion with anti-concurrent causation language</a:t>
            </a:r>
          </a:p>
        </p:txBody>
      </p:sp>
    </p:spTree>
    <p:extLst>
      <p:ext uri="{BB962C8B-B14F-4D97-AF65-F5344CB8AC3E}">
        <p14:creationId xmlns:p14="http://schemas.microsoft.com/office/powerpoint/2010/main" val="3584148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Case Law Developments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1459149"/>
            <a:ext cx="4086429" cy="4562272"/>
          </a:xfrm>
        </p:spPr>
        <p:txBody>
          <a:bodyPr>
            <a:normAutofit fontScale="62500" lnSpcReduction="20000"/>
          </a:bodyPr>
          <a:lstStyle/>
          <a:p>
            <a:pPr marL="0" indent="0">
              <a:buNone/>
            </a:pPr>
            <a:r>
              <a:rPr lang="en-US" b="1" u="sng" dirty="0"/>
              <a:t>GRANTING MOTIONS TO DISMISS</a:t>
            </a:r>
          </a:p>
          <a:p>
            <a:r>
              <a:rPr lang="en-US" dirty="0"/>
              <a:t>Alabama</a:t>
            </a:r>
          </a:p>
          <a:p>
            <a:r>
              <a:rPr lang="en-US" dirty="0"/>
              <a:t>California (9 cases)</a:t>
            </a:r>
          </a:p>
          <a:p>
            <a:r>
              <a:rPr lang="en-US" dirty="0"/>
              <a:t>District of Columbia</a:t>
            </a:r>
          </a:p>
          <a:p>
            <a:r>
              <a:rPr lang="en-US" dirty="0"/>
              <a:t>Florida (7 cases)</a:t>
            </a:r>
          </a:p>
          <a:p>
            <a:r>
              <a:rPr lang="en-US" dirty="0"/>
              <a:t>Georgia</a:t>
            </a:r>
          </a:p>
          <a:p>
            <a:r>
              <a:rPr lang="en-US" dirty="0"/>
              <a:t>Illinois</a:t>
            </a:r>
          </a:p>
          <a:p>
            <a:r>
              <a:rPr lang="en-US" dirty="0"/>
              <a:t>Iowa</a:t>
            </a:r>
          </a:p>
          <a:p>
            <a:r>
              <a:rPr lang="en-US" dirty="0"/>
              <a:t>Michigan (2 cases)</a:t>
            </a:r>
          </a:p>
          <a:p>
            <a:r>
              <a:rPr lang="en-US" dirty="0"/>
              <a:t>Minnesota</a:t>
            </a:r>
          </a:p>
          <a:p>
            <a:r>
              <a:rPr lang="en-US" dirty="0"/>
              <a:t>New York</a:t>
            </a:r>
          </a:p>
          <a:p>
            <a:r>
              <a:rPr lang="en-US" dirty="0"/>
              <a:t>Pennsylvania</a:t>
            </a:r>
          </a:p>
          <a:p>
            <a:r>
              <a:rPr lang="en-US" dirty="0"/>
              <a:t>Texas (3 cases)</a:t>
            </a:r>
          </a:p>
          <a:p>
            <a:r>
              <a:rPr lang="en-US" dirty="0"/>
              <a:t>West Virginia</a:t>
            </a:r>
          </a:p>
          <a:p>
            <a:endParaRPr lang="en-US" dirty="0"/>
          </a:p>
        </p:txBody>
      </p:sp>
      <p:sp>
        <p:nvSpPr>
          <p:cNvPr id="4" name="Content Placeholder 2">
            <a:extLst>
              <a:ext uri="{FF2B5EF4-FFF2-40B4-BE49-F238E27FC236}">
                <a16:creationId xmlns:a16="http://schemas.microsoft.com/office/drawing/2014/main" id="{3A842483-E76B-4EFC-A0B6-C0B411702DFB}"/>
              </a:ext>
            </a:extLst>
          </p:cNvPr>
          <p:cNvSpPr txBox="1">
            <a:spLocks/>
          </p:cNvSpPr>
          <p:nvPr/>
        </p:nvSpPr>
        <p:spPr>
          <a:xfrm>
            <a:off x="6591096" y="1459149"/>
            <a:ext cx="4086429" cy="456227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anose="020B06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anose="020B06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anose="020B06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b="1" u="sng" dirty="0"/>
              <a:t>DENYING MOTIONS TO DISMISS</a:t>
            </a:r>
          </a:p>
          <a:p>
            <a:r>
              <a:rPr lang="en-US" sz="1800" dirty="0"/>
              <a:t>Florida</a:t>
            </a:r>
          </a:p>
          <a:p>
            <a:r>
              <a:rPr lang="en-US" sz="1800" dirty="0"/>
              <a:t>Missouri (3 cases)</a:t>
            </a:r>
          </a:p>
          <a:p>
            <a:r>
              <a:rPr lang="en-US" sz="1800" dirty="0"/>
              <a:t>New Jersey</a:t>
            </a:r>
          </a:p>
          <a:p>
            <a:r>
              <a:rPr lang="en-US" sz="1800" dirty="0"/>
              <a:t>Ohio</a:t>
            </a:r>
          </a:p>
          <a:p>
            <a:r>
              <a:rPr lang="en-US" sz="1800" dirty="0"/>
              <a:t>Pennsylvania</a:t>
            </a:r>
          </a:p>
          <a:p>
            <a:pPr marL="0" indent="0">
              <a:buNone/>
            </a:pPr>
            <a:endParaRPr lang="en-US" sz="1800" dirty="0"/>
          </a:p>
          <a:p>
            <a:pPr marL="0" indent="0">
              <a:buNone/>
            </a:pPr>
            <a:r>
              <a:rPr lang="en-US" sz="1800" b="1" u="sng" dirty="0"/>
              <a:t>GRANTING INSURED MOTION FOR SUMMARY JUDGMENT</a:t>
            </a:r>
          </a:p>
          <a:p>
            <a:r>
              <a:rPr lang="en-US" sz="1800" dirty="0"/>
              <a:t>North Carolina</a:t>
            </a:r>
          </a:p>
        </p:txBody>
      </p:sp>
    </p:spTree>
    <p:extLst>
      <p:ext uri="{BB962C8B-B14F-4D97-AF65-F5344CB8AC3E}">
        <p14:creationId xmlns:p14="http://schemas.microsoft.com/office/powerpoint/2010/main" val="2623796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Case Law Developments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2229618" y="1459149"/>
            <a:ext cx="9806872" cy="4562272"/>
          </a:xfrm>
        </p:spPr>
        <p:txBody>
          <a:bodyPr>
            <a:normAutofit/>
          </a:bodyPr>
          <a:lstStyle/>
          <a:p>
            <a:pPr marL="0" indent="0">
              <a:buNone/>
            </a:pPr>
            <a:endParaRPr lang="en-US" dirty="0"/>
          </a:p>
          <a:p>
            <a:pPr marL="0" indent="0">
              <a:buNone/>
            </a:pPr>
            <a:endParaRPr lang="en-US" dirty="0"/>
          </a:p>
          <a:p>
            <a:pPr marL="0" indent="0">
              <a:buNone/>
            </a:pPr>
            <a:endParaRPr lang="en-US" dirty="0"/>
          </a:p>
          <a:p>
            <a:pPr marL="0" indent="0">
              <a:buNone/>
            </a:pPr>
            <a:r>
              <a:rPr lang="en-US" dirty="0"/>
              <a:t>https://cclt.law.upenn.edu/judicial-rulings/</a:t>
            </a:r>
          </a:p>
        </p:txBody>
      </p:sp>
    </p:spTree>
    <p:extLst>
      <p:ext uri="{BB962C8B-B14F-4D97-AF65-F5344CB8AC3E}">
        <p14:creationId xmlns:p14="http://schemas.microsoft.com/office/powerpoint/2010/main" val="3689892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No COVID-19 Alleged</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2326896"/>
            <a:ext cx="9284358" cy="4562272"/>
          </a:xfrm>
        </p:spPr>
        <p:txBody>
          <a:bodyPr>
            <a:normAutofit/>
          </a:bodyPr>
          <a:lstStyle/>
          <a:p>
            <a:pPr marL="0" indent="0">
              <a:buNone/>
            </a:pPr>
            <a:r>
              <a:rPr lang="en-US" sz="3200" dirty="0"/>
              <a:t>Likely in order to avoid strong virus exclusion language, many insureds have pled that the “physical loss or damage” required by the policies is not the presence of the virus, but the loss of use caused by the governmental closure orders…</a:t>
            </a:r>
          </a:p>
        </p:txBody>
      </p:sp>
    </p:spTree>
    <p:extLst>
      <p:ext uri="{BB962C8B-B14F-4D97-AF65-F5344CB8AC3E}">
        <p14:creationId xmlns:p14="http://schemas.microsoft.com/office/powerpoint/2010/main" val="3016275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E3B4E-00B7-4063-A494-447171CFCEA6}"/>
              </a:ext>
            </a:extLst>
          </p:cNvPr>
          <p:cNvSpPr>
            <a:spLocks noGrp="1"/>
          </p:cNvSpPr>
          <p:nvPr>
            <p:ph type="ctrTitle"/>
          </p:nvPr>
        </p:nvSpPr>
        <p:spPr/>
        <p:txBody>
          <a:bodyPr/>
          <a:lstStyle/>
          <a:p>
            <a:r>
              <a:rPr lang="en-US" dirty="0"/>
              <a:t>COVID-19 Insurance Coverage Case Law Developments</a:t>
            </a:r>
          </a:p>
        </p:txBody>
      </p:sp>
      <p:sp>
        <p:nvSpPr>
          <p:cNvPr id="3" name="Subtitle 2">
            <a:extLst>
              <a:ext uri="{FF2B5EF4-FFF2-40B4-BE49-F238E27FC236}">
                <a16:creationId xmlns:a16="http://schemas.microsoft.com/office/drawing/2014/main" id="{038E1256-3184-4DCD-A810-81A45FB4654A}"/>
              </a:ext>
            </a:extLst>
          </p:cNvPr>
          <p:cNvSpPr>
            <a:spLocks noGrp="1"/>
          </p:cNvSpPr>
          <p:nvPr>
            <p:ph type="subTitle" idx="1"/>
          </p:nvPr>
        </p:nvSpPr>
        <p:spPr/>
        <p:txBody>
          <a:bodyPr/>
          <a:lstStyle/>
          <a:p>
            <a:r>
              <a:rPr lang="en-US" dirty="0"/>
              <a:t>Frank </a:t>
            </a:r>
            <a:r>
              <a:rPr lang="en-US" dirty="0" err="1"/>
              <a:t>DeMento</a:t>
            </a:r>
            <a:r>
              <a:rPr lang="en-US" dirty="0"/>
              <a:t>, Transatlantic Reinsurance Co.</a:t>
            </a:r>
          </a:p>
          <a:p>
            <a:endParaRPr lang="en-US" dirty="0"/>
          </a:p>
          <a:p>
            <a:r>
              <a:rPr lang="en-US" dirty="0"/>
              <a:t>Elizabeth Kniffen, Zelle LLP</a:t>
            </a:r>
          </a:p>
        </p:txBody>
      </p:sp>
    </p:spTree>
    <p:extLst>
      <p:ext uri="{BB962C8B-B14F-4D97-AF65-F5344CB8AC3E}">
        <p14:creationId xmlns:p14="http://schemas.microsoft.com/office/powerpoint/2010/main" val="27463842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Eastern District of Michigan</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1459149"/>
            <a:ext cx="9284358" cy="4562272"/>
          </a:xfrm>
        </p:spPr>
        <p:txBody>
          <a:bodyPr>
            <a:normAutofit fontScale="92500" lnSpcReduction="20000"/>
          </a:bodyPr>
          <a:lstStyle/>
          <a:p>
            <a:pPr marL="0" indent="0">
              <a:buNone/>
            </a:pPr>
            <a:r>
              <a:rPr lang="en-US" i="1" dirty="0" err="1"/>
              <a:t>Turek</a:t>
            </a:r>
            <a:r>
              <a:rPr lang="en-US" i="1" dirty="0"/>
              <a:t> Enterprises, Inc. v. State Farm Mut. Auto. Ins. Co.</a:t>
            </a:r>
          </a:p>
          <a:p>
            <a:pPr marL="0" indent="0">
              <a:buNone/>
            </a:pPr>
            <a:r>
              <a:rPr lang="en-US" dirty="0"/>
              <a:t>September 3, 2020</a:t>
            </a:r>
          </a:p>
          <a:p>
            <a:pPr marL="0" indent="0">
              <a:buNone/>
            </a:pPr>
            <a:endParaRPr lang="en-US" sz="2400" dirty="0"/>
          </a:p>
          <a:p>
            <a:r>
              <a:rPr lang="en-US" sz="2200" dirty="0"/>
              <a:t>The insured did not allege that COVID-19 caused the loss but rather that the governmental order resulted in a loss of use and that loss of use was “direct physical loss.”</a:t>
            </a:r>
          </a:p>
          <a:p>
            <a:pPr marL="0" indent="0">
              <a:buNone/>
            </a:pPr>
            <a:endParaRPr lang="en-US" sz="2200" dirty="0"/>
          </a:p>
          <a:p>
            <a:r>
              <a:rPr lang="en-US" sz="2200" dirty="0"/>
              <a:t>The court held that “‘accidental direct physical loss to Covered Property’ is an unambiguous term that plainly requires Plaintiff to demonstrate </a:t>
            </a:r>
            <a:r>
              <a:rPr lang="en-US" sz="2200" b="1" dirty="0"/>
              <a:t>some tangible damage to Covered Property</a:t>
            </a:r>
            <a:r>
              <a:rPr lang="en-US" sz="2200" dirty="0"/>
              <a:t>.”</a:t>
            </a:r>
          </a:p>
          <a:p>
            <a:pPr marL="0" indent="0">
              <a:buNone/>
            </a:pPr>
            <a:endParaRPr lang="en-US" sz="2200" dirty="0"/>
          </a:p>
          <a:p>
            <a:r>
              <a:rPr lang="en-US" sz="2200" dirty="0"/>
              <a:t>Even assuming Plaintiff has suffered an “accidental direct physical loss to Covered Property,” the Virus Exclusion negates any coverage for Plaintiff’s loss of income or extra expense.</a:t>
            </a:r>
          </a:p>
          <a:p>
            <a:endParaRPr lang="en-US" sz="2200" dirty="0"/>
          </a:p>
          <a:p>
            <a:pPr marL="0" indent="0">
              <a:buNone/>
            </a:pPr>
            <a:endParaRPr lang="en-US" sz="2200" dirty="0"/>
          </a:p>
        </p:txBody>
      </p:sp>
    </p:spTree>
    <p:extLst>
      <p:ext uri="{BB962C8B-B14F-4D97-AF65-F5344CB8AC3E}">
        <p14:creationId xmlns:p14="http://schemas.microsoft.com/office/powerpoint/2010/main" val="14530639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Northern District of California</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1459149"/>
            <a:ext cx="9284358" cy="4562272"/>
          </a:xfrm>
        </p:spPr>
        <p:txBody>
          <a:bodyPr>
            <a:normAutofit/>
          </a:bodyPr>
          <a:lstStyle/>
          <a:p>
            <a:pPr marL="0" indent="0">
              <a:buNone/>
            </a:pPr>
            <a:r>
              <a:rPr lang="en-US" i="1" dirty="0" err="1"/>
              <a:t>Mudpie</a:t>
            </a:r>
            <a:r>
              <a:rPr lang="en-US" i="1" dirty="0"/>
              <a:t>, Inc. v. Travelers Cas. Ins. Co. of Am.</a:t>
            </a:r>
            <a:r>
              <a:rPr lang="en-US" dirty="0"/>
              <a:t> </a:t>
            </a:r>
          </a:p>
          <a:p>
            <a:pPr marL="0" indent="0">
              <a:buNone/>
            </a:pPr>
            <a:r>
              <a:rPr lang="en-US" dirty="0"/>
              <a:t>September 14, 2020</a:t>
            </a:r>
          </a:p>
          <a:p>
            <a:endParaRPr lang="en-US" sz="2400" dirty="0"/>
          </a:p>
          <a:p>
            <a:r>
              <a:rPr lang="en-US" sz="2200" dirty="0"/>
              <a:t>The insured did not allege that COVID-19 or any other physical impetus caused the loss of functionality of its storefront.</a:t>
            </a:r>
          </a:p>
          <a:p>
            <a:pPr marL="0" indent="0">
              <a:buNone/>
            </a:pPr>
            <a:endParaRPr lang="en-US" sz="2200" dirty="0"/>
          </a:p>
          <a:p>
            <a:r>
              <a:rPr lang="en-US" sz="2200" dirty="0"/>
              <a:t>Insured argued that the government closure orders “result[ed] in substantial loss to business income” because its storefront became “useless and/or uninhabitable.”</a:t>
            </a:r>
          </a:p>
        </p:txBody>
      </p:sp>
    </p:spTree>
    <p:extLst>
      <p:ext uri="{BB962C8B-B14F-4D97-AF65-F5344CB8AC3E}">
        <p14:creationId xmlns:p14="http://schemas.microsoft.com/office/powerpoint/2010/main" val="2851230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Northern District of California</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1459149"/>
            <a:ext cx="9284358" cy="4562272"/>
          </a:xfrm>
        </p:spPr>
        <p:txBody>
          <a:bodyPr>
            <a:normAutofit/>
          </a:bodyPr>
          <a:lstStyle/>
          <a:p>
            <a:pPr marL="0" indent="0">
              <a:buNone/>
            </a:pPr>
            <a:r>
              <a:rPr lang="en-US" i="1" dirty="0" err="1"/>
              <a:t>Mudpie</a:t>
            </a:r>
            <a:r>
              <a:rPr lang="en-US" i="1" dirty="0"/>
              <a:t>, Inc. v. Travelers Cas. Ins. Co. of Am.</a:t>
            </a:r>
            <a:r>
              <a:rPr lang="en-US" dirty="0"/>
              <a:t> </a:t>
            </a:r>
          </a:p>
          <a:p>
            <a:endParaRPr lang="en-US" sz="2400" dirty="0"/>
          </a:p>
          <a:p>
            <a:r>
              <a:rPr lang="en-US" sz="2200" dirty="0"/>
              <a:t>Insured is not entitled to BI or EE coverage because it fails to allege any intervening physical force beyond the government closure orders.</a:t>
            </a:r>
          </a:p>
          <a:p>
            <a:pPr marL="0" indent="0">
              <a:buNone/>
            </a:pPr>
            <a:endParaRPr lang="en-US" sz="2200" dirty="0"/>
          </a:p>
          <a:p>
            <a:r>
              <a:rPr lang="en-US" sz="2200" dirty="0"/>
              <a:t>Loss of functionality or loss of use is not physical loss or damage.</a:t>
            </a:r>
          </a:p>
          <a:p>
            <a:pPr marL="0" indent="0">
              <a:buNone/>
            </a:pPr>
            <a:endParaRPr lang="en-US" sz="2200" dirty="0"/>
          </a:p>
          <a:p>
            <a:r>
              <a:rPr lang="en-US" sz="2200" dirty="0"/>
              <a:t>No Civil Authority coverage because the orders were preventative – and absent allegations of damage to adjacent property – the complaint does not establish the requisite causal link between prior property damage and the government’s closure order.</a:t>
            </a:r>
          </a:p>
        </p:txBody>
      </p:sp>
    </p:spTree>
    <p:extLst>
      <p:ext uri="{BB962C8B-B14F-4D97-AF65-F5344CB8AC3E}">
        <p14:creationId xmlns:p14="http://schemas.microsoft.com/office/powerpoint/2010/main" val="32376000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Northern District of California</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1459149"/>
            <a:ext cx="9284358" cy="4562272"/>
          </a:xfrm>
        </p:spPr>
        <p:txBody>
          <a:bodyPr>
            <a:normAutofit fontScale="85000" lnSpcReduction="10000"/>
          </a:bodyPr>
          <a:lstStyle/>
          <a:p>
            <a:pPr marL="0" indent="0">
              <a:buNone/>
            </a:pPr>
            <a:r>
              <a:rPr lang="en-US" sz="3300" i="1" dirty="0" err="1"/>
              <a:t>Mudpie</a:t>
            </a:r>
            <a:r>
              <a:rPr lang="en-US" sz="3300" i="1" dirty="0"/>
              <a:t>, Inc. v. Travelers Cas. Ins. Co. of Am.</a:t>
            </a:r>
            <a:r>
              <a:rPr lang="en-US" sz="3300" dirty="0"/>
              <a:t> </a:t>
            </a:r>
          </a:p>
          <a:p>
            <a:endParaRPr lang="en-US" sz="2400" dirty="0"/>
          </a:p>
          <a:p>
            <a:r>
              <a:rPr lang="en-US" sz="2600" dirty="0"/>
              <a:t>The policy’s definition of “period of restoration” further supported the court’s holding that the insured’s inability to use its storefront while the state closure orders remained in place did not fall within the policy’s business income and extra expense coverages. </a:t>
            </a:r>
          </a:p>
          <a:p>
            <a:r>
              <a:rPr lang="en-US" sz="2600" dirty="0"/>
              <a:t>The period of restoration began “after the time of direct physical loss or damage” and ended “on the date when the property ... should be repaired, rebuilt or replaced with reasonable speed and similar quality.” </a:t>
            </a:r>
          </a:p>
          <a:p>
            <a:r>
              <a:rPr lang="en-US" sz="2600" dirty="0"/>
              <a:t>“The words ‘[r]</a:t>
            </a:r>
            <a:r>
              <a:rPr lang="en-US" sz="2600" dirty="0" err="1"/>
              <a:t>ebuild</a:t>
            </a:r>
            <a:r>
              <a:rPr lang="en-US" sz="2600" dirty="0"/>
              <a:t>,’ ‘repair’ and ‘replace’ all strongly suggest that the damage contemplated by the Policy is physical in nature.’”  </a:t>
            </a:r>
          </a:p>
          <a:p>
            <a:r>
              <a:rPr lang="en-US" sz="2600" dirty="0"/>
              <a:t>However, “there [</a:t>
            </a:r>
            <a:r>
              <a:rPr lang="en-US" sz="2600" dirty="0" err="1"/>
              <a:t>wa</a:t>
            </a:r>
            <a:r>
              <a:rPr lang="en-US" sz="2600" dirty="0"/>
              <a:t>]s nothing to fix, replace, or even disinfect for [the insured] to regain occupancy of its property.”</a:t>
            </a:r>
          </a:p>
        </p:txBody>
      </p:sp>
    </p:spTree>
    <p:extLst>
      <p:ext uri="{BB962C8B-B14F-4D97-AF65-F5344CB8AC3E}">
        <p14:creationId xmlns:p14="http://schemas.microsoft.com/office/powerpoint/2010/main" val="25833166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Northern District of California</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1459149"/>
            <a:ext cx="9284358" cy="4562272"/>
          </a:xfrm>
        </p:spPr>
        <p:txBody>
          <a:bodyPr>
            <a:normAutofit/>
          </a:bodyPr>
          <a:lstStyle/>
          <a:p>
            <a:pPr marL="0" indent="0">
              <a:buNone/>
            </a:pPr>
            <a:r>
              <a:rPr lang="en-US" i="1" dirty="0" err="1"/>
              <a:t>Mudpie</a:t>
            </a:r>
            <a:r>
              <a:rPr lang="en-US" i="1" dirty="0"/>
              <a:t>, Inc. v. Travelers Cas. Ins. Co. of Am.</a:t>
            </a:r>
            <a:r>
              <a:rPr lang="en-US" dirty="0"/>
              <a:t> </a:t>
            </a:r>
          </a:p>
          <a:p>
            <a:endParaRPr lang="en-US" sz="2400" dirty="0"/>
          </a:p>
          <a:p>
            <a:r>
              <a:rPr lang="en-US" sz="2600" dirty="0"/>
              <a:t>Creative policyholders have pointed to the definition of “property damage” in the liability section of policies: ““[l]</a:t>
            </a:r>
            <a:r>
              <a:rPr lang="en-US" sz="2600" dirty="0" err="1"/>
              <a:t>oss</a:t>
            </a:r>
            <a:r>
              <a:rPr lang="en-US" sz="2600" dirty="0"/>
              <a:t> of use of tangible property that is not physically injured.”</a:t>
            </a:r>
          </a:p>
          <a:p>
            <a:pPr marL="0" indent="0">
              <a:buNone/>
            </a:pPr>
            <a:endParaRPr lang="en-US" sz="2600" dirty="0"/>
          </a:p>
          <a:p>
            <a:r>
              <a:rPr lang="en-US" sz="2600" dirty="0"/>
              <a:t>The court in </a:t>
            </a:r>
            <a:r>
              <a:rPr lang="en-US" sz="2600" dirty="0" err="1"/>
              <a:t>Mudpie</a:t>
            </a:r>
            <a:r>
              <a:rPr lang="en-US" sz="2600" dirty="0"/>
              <a:t> rejected this argument because the cited definition is “’not in the businessowners coverage part’ of the insurance policy, which provides Business Income and Extra Expense coverage” but was in the liability section.</a:t>
            </a:r>
          </a:p>
        </p:txBody>
      </p:sp>
    </p:spTree>
    <p:extLst>
      <p:ext uri="{BB962C8B-B14F-4D97-AF65-F5344CB8AC3E}">
        <p14:creationId xmlns:p14="http://schemas.microsoft.com/office/powerpoint/2010/main" val="10345453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Northern District of California</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1459149"/>
            <a:ext cx="9284358" cy="4562272"/>
          </a:xfrm>
        </p:spPr>
        <p:txBody>
          <a:bodyPr>
            <a:normAutofit lnSpcReduction="10000"/>
          </a:bodyPr>
          <a:lstStyle/>
          <a:p>
            <a:pPr marL="0" indent="0">
              <a:buNone/>
            </a:pPr>
            <a:r>
              <a:rPr lang="en-US" i="1" dirty="0" err="1"/>
              <a:t>Mudpie</a:t>
            </a:r>
            <a:r>
              <a:rPr lang="en-US" i="1" dirty="0"/>
              <a:t>, Inc. v. Travelers Cas. Ins. Co. of Am.</a:t>
            </a:r>
            <a:r>
              <a:rPr lang="en-US" dirty="0"/>
              <a:t> </a:t>
            </a:r>
          </a:p>
          <a:p>
            <a:endParaRPr lang="en-US" sz="2400" dirty="0"/>
          </a:p>
          <a:p>
            <a:r>
              <a:rPr lang="en-US" sz="2600" dirty="0"/>
              <a:t>However, the court rejected the argument that there must be “a distinct, demonstrable, physical alteration of the property.”</a:t>
            </a:r>
          </a:p>
          <a:p>
            <a:pPr marL="0" indent="0">
              <a:buNone/>
            </a:pPr>
            <a:endParaRPr lang="en-US" sz="2600" dirty="0"/>
          </a:p>
          <a:p>
            <a:r>
              <a:rPr lang="en-US" sz="2600" dirty="0"/>
              <a:t>Relying on prior case law, the court applied the definition of “loss of” to include “the permanent dispossession of something.” Applying this definition, the court found that “When the Stay at Home orders are lifted, </a:t>
            </a:r>
            <a:r>
              <a:rPr lang="en-US" sz="2600" dirty="0" err="1"/>
              <a:t>Mudpie</a:t>
            </a:r>
            <a:r>
              <a:rPr lang="en-US" sz="2600" dirty="0"/>
              <a:t> can regain possession of its storefront. </a:t>
            </a:r>
            <a:r>
              <a:rPr lang="en-US" sz="2600" dirty="0" err="1"/>
              <a:t>Mudpie’s</a:t>
            </a:r>
            <a:r>
              <a:rPr lang="en-US" sz="2600" dirty="0"/>
              <a:t> physical storefront has not been “misplaced” or become “unrecoverable,” and neither has its inventory.”</a:t>
            </a:r>
          </a:p>
          <a:p>
            <a:pPr marL="0" indent="0">
              <a:buNone/>
            </a:pPr>
            <a:endParaRPr lang="en-US" sz="2600" dirty="0"/>
          </a:p>
          <a:p>
            <a:pPr marL="0" indent="0">
              <a:buNone/>
            </a:pPr>
            <a:endParaRPr lang="en-US" sz="2600" dirty="0"/>
          </a:p>
        </p:txBody>
      </p:sp>
    </p:spTree>
    <p:extLst>
      <p:ext uri="{BB962C8B-B14F-4D97-AF65-F5344CB8AC3E}">
        <p14:creationId xmlns:p14="http://schemas.microsoft.com/office/powerpoint/2010/main" val="36405670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No COVID-19 Alleged</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2326896"/>
            <a:ext cx="9284358" cy="4562272"/>
          </a:xfrm>
        </p:spPr>
        <p:txBody>
          <a:bodyPr>
            <a:normAutofit/>
          </a:bodyPr>
          <a:lstStyle/>
          <a:p>
            <a:pPr marL="0" indent="0">
              <a:buNone/>
            </a:pPr>
            <a:r>
              <a:rPr lang="en-US" sz="3200" dirty="0"/>
              <a:t>Most motions to dismiss to date are in cases where the presence of COVID-19 has not been alleged and/or the insured has affirmatively pled that COVID-19 was not present at the insured location.</a:t>
            </a:r>
          </a:p>
        </p:txBody>
      </p:sp>
    </p:spTree>
    <p:extLst>
      <p:ext uri="{BB962C8B-B14F-4D97-AF65-F5344CB8AC3E}">
        <p14:creationId xmlns:p14="http://schemas.microsoft.com/office/powerpoint/2010/main" val="2794057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No COVID-19 Alleged</a:t>
            </a:r>
          </a:p>
        </p:txBody>
      </p:sp>
      <p:graphicFrame>
        <p:nvGraphicFramePr>
          <p:cNvPr id="7" name="Content Placeholder 6">
            <a:extLst>
              <a:ext uri="{FF2B5EF4-FFF2-40B4-BE49-F238E27FC236}">
                <a16:creationId xmlns:a16="http://schemas.microsoft.com/office/drawing/2014/main" id="{1EF36D03-FA20-43A2-9AAD-F22477588AFB}"/>
              </a:ext>
            </a:extLst>
          </p:cNvPr>
          <p:cNvGraphicFramePr>
            <a:graphicFrameLocks noGrp="1"/>
          </p:cNvGraphicFramePr>
          <p:nvPr>
            <p:ph idx="1"/>
            <p:extLst>
              <p:ext uri="{D42A27DB-BD31-4B8C-83A1-F6EECF244321}">
                <p14:modId xmlns:p14="http://schemas.microsoft.com/office/powerpoint/2010/main" val="3102217646"/>
              </p:ext>
            </p:extLst>
          </p:nvPr>
        </p:nvGraphicFramePr>
        <p:xfrm>
          <a:off x="1454149" y="1483568"/>
          <a:ext cx="10479704" cy="4599994"/>
        </p:xfrm>
        <a:graphic>
          <a:graphicData uri="http://schemas.openxmlformats.org/drawingml/2006/table">
            <a:tbl>
              <a:tblPr>
                <a:tableStyleId>{5C22544A-7EE6-4342-B048-85BDC9FD1C3A}</a:tableStyleId>
              </a:tblPr>
              <a:tblGrid>
                <a:gridCol w="3309959">
                  <a:extLst>
                    <a:ext uri="{9D8B030D-6E8A-4147-A177-3AD203B41FA5}">
                      <a16:colId xmlns:a16="http://schemas.microsoft.com/office/drawing/2014/main" val="3364079668"/>
                    </a:ext>
                  </a:extLst>
                </a:gridCol>
                <a:gridCol w="3793807">
                  <a:extLst>
                    <a:ext uri="{9D8B030D-6E8A-4147-A177-3AD203B41FA5}">
                      <a16:colId xmlns:a16="http://schemas.microsoft.com/office/drawing/2014/main" val="2719686247"/>
                    </a:ext>
                  </a:extLst>
                </a:gridCol>
                <a:gridCol w="3375938">
                  <a:extLst>
                    <a:ext uri="{9D8B030D-6E8A-4147-A177-3AD203B41FA5}">
                      <a16:colId xmlns:a16="http://schemas.microsoft.com/office/drawing/2014/main" val="3008668570"/>
                    </a:ext>
                  </a:extLst>
                </a:gridCol>
              </a:tblGrid>
              <a:tr h="171428">
                <a:tc>
                  <a:txBody>
                    <a:bodyPr/>
                    <a:lstStyle/>
                    <a:p>
                      <a:pPr algn="l" fontAlgn="t"/>
                      <a:r>
                        <a:rPr lang="en-US" sz="800" u="none" strike="noStrike">
                          <a:effectLst/>
                        </a:rPr>
                        <a:t>Hillcrest Optical</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Continental Casualty Company</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USDC Southern District of Alabama Southern Division</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98209366"/>
                  </a:ext>
                </a:extLst>
              </a:tr>
              <a:tr h="171428">
                <a:tc>
                  <a:txBody>
                    <a:bodyPr/>
                    <a:lstStyle/>
                    <a:p>
                      <a:pPr algn="l" fontAlgn="t"/>
                      <a:r>
                        <a:rPr lang="en-US" sz="800" u="none" strike="noStrike">
                          <a:effectLst/>
                        </a:rPr>
                        <a:t>The Inns by the Sea</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California Mutual Insurance Company</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Monterey County Superior Court</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1214598318"/>
                  </a:ext>
                </a:extLst>
              </a:tr>
              <a:tr h="171428">
                <a:tc>
                  <a:txBody>
                    <a:bodyPr/>
                    <a:lstStyle/>
                    <a:p>
                      <a:pPr algn="l" fontAlgn="t"/>
                      <a:r>
                        <a:rPr lang="en-US" sz="800" u="none" strike="noStrike">
                          <a:effectLst/>
                        </a:rPr>
                        <a:t>10E, LLC</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Travelers Indemnity Co of Connecticut; Eric Garcetti</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USDC Central District of California</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752840183"/>
                  </a:ext>
                </a:extLst>
              </a:tr>
              <a:tr h="314286">
                <a:tc>
                  <a:txBody>
                    <a:bodyPr/>
                    <a:lstStyle/>
                    <a:p>
                      <a:pPr algn="l" fontAlgn="t"/>
                      <a:r>
                        <a:rPr lang="en-US" sz="800" u="none" strike="noStrike">
                          <a:effectLst/>
                        </a:rPr>
                        <a:t>Pappy's Barber Shops, Inc. (Individually and Behalf of all others similarly situated)</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Farmers Group, Inc.; Farmer's Insurance Company, Inc.; Truck Insurance Exchange</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USDC Southern District of California (San Diego)</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4197630134"/>
                  </a:ext>
                </a:extLst>
              </a:tr>
              <a:tr h="171428">
                <a:tc>
                  <a:txBody>
                    <a:bodyPr/>
                    <a:lstStyle/>
                    <a:p>
                      <a:pPr algn="l" fontAlgn="t"/>
                      <a:r>
                        <a:rPr lang="en-US" sz="800" u="none" strike="noStrike">
                          <a:effectLst/>
                        </a:rPr>
                        <a:t>Mudpie, Inc.</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Travelers Casualty Insurance Company of America</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USDC Northern District of California</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4043010598"/>
                  </a:ext>
                </a:extLst>
              </a:tr>
              <a:tr h="171428">
                <a:tc>
                  <a:txBody>
                    <a:bodyPr/>
                    <a:lstStyle/>
                    <a:p>
                      <a:pPr algn="l" fontAlgn="t"/>
                      <a:r>
                        <a:rPr lang="en-US" sz="800" u="none" strike="noStrike">
                          <a:effectLst/>
                        </a:rPr>
                        <a:t>Mark's Engine Company No. 28 Restaurant, LLC</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The Travelers Indemnity Company of Connecticut; Eric Garcetti</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USDC Central District of California</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4137848669"/>
                  </a:ext>
                </a:extLst>
              </a:tr>
              <a:tr h="171428">
                <a:tc>
                  <a:txBody>
                    <a:bodyPr/>
                    <a:lstStyle/>
                    <a:p>
                      <a:pPr algn="l" fontAlgn="t"/>
                      <a:r>
                        <a:rPr lang="en-US" sz="800" u="none" strike="noStrike">
                          <a:effectLst/>
                        </a:rPr>
                        <a:t>O'Brien Sales and Marketing, Inc.</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Transportation Insurance Company</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USDC Northern District of California</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1501324013"/>
                  </a:ext>
                </a:extLst>
              </a:tr>
              <a:tr h="171428">
                <a:tc>
                  <a:txBody>
                    <a:bodyPr/>
                    <a:lstStyle/>
                    <a:p>
                      <a:pPr algn="l" fontAlgn="t"/>
                      <a:r>
                        <a:rPr lang="en-US" sz="800" u="none" strike="noStrike">
                          <a:effectLst/>
                        </a:rPr>
                        <a:t>Rose’s 1, LLC d/b/a Rose’s Luxury, et al.</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Erie Insurance Exchange</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Superior Court District of Columbia</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106394764"/>
                  </a:ext>
                </a:extLst>
              </a:tr>
              <a:tr h="171428">
                <a:tc>
                  <a:txBody>
                    <a:bodyPr/>
                    <a:lstStyle/>
                    <a:p>
                      <a:pPr algn="l" fontAlgn="t"/>
                      <a:r>
                        <a:rPr lang="en-US" sz="800" u="none" strike="noStrike">
                          <a:effectLst/>
                        </a:rPr>
                        <a:t>Florida Wellness Center of Tallahassee, Inc.</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Hartford Casualty Insurance Company</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Circuit Court of 2nd Judicial Circuit – Leon County </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1052866915"/>
                  </a:ext>
                </a:extLst>
              </a:tr>
              <a:tr h="171428">
                <a:tc>
                  <a:txBody>
                    <a:bodyPr/>
                    <a:lstStyle/>
                    <a:p>
                      <a:pPr algn="l" fontAlgn="t"/>
                      <a:r>
                        <a:rPr lang="en-US" sz="800" u="none" strike="noStrike">
                          <a:effectLst/>
                        </a:rPr>
                        <a:t>Malaube, LLC, d/b/a SPRIS ARTISAN PIZZA</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Greenwich Insurance Company</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United States District Court Southern District of Florida</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283082426"/>
                  </a:ext>
                </a:extLst>
              </a:tr>
              <a:tr h="314286">
                <a:tc>
                  <a:txBody>
                    <a:bodyPr/>
                    <a:lstStyle/>
                    <a:p>
                      <a:pPr algn="l" fontAlgn="t"/>
                      <a:r>
                        <a:rPr lang="en-US" sz="800" u="none" strike="noStrike">
                          <a:effectLst/>
                        </a:rPr>
                        <a:t>Infinity Exhibits, Inc.</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Certain Underwriters at Lloyds of London known as Syndicate 4000 and Hamilton Designated  Activity Company</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United States District Court Middle District of FloridaTampa Division</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2430431577"/>
                  </a:ext>
                </a:extLst>
              </a:tr>
              <a:tr h="314286">
                <a:tc>
                  <a:txBody>
                    <a:bodyPr/>
                    <a:lstStyle/>
                    <a:p>
                      <a:pPr algn="l" fontAlgn="t"/>
                      <a:r>
                        <a:rPr lang="en-US" sz="800" u="none" strike="noStrike">
                          <a:effectLst/>
                        </a:rPr>
                        <a:t>Harvest Moon Distributors, LLC</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Southern-Owners Insurance Company</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United States District Court Middle District of Florida Orlando Division</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1953397048"/>
                  </a:ext>
                </a:extLst>
              </a:tr>
              <a:tr h="314286">
                <a:tc>
                  <a:txBody>
                    <a:bodyPr/>
                    <a:lstStyle/>
                    <a:p>
                      <a:pPr algn="l" fontAlgn="t"/>
                      <a:r>
                        <a:rPr lang="en-US" sz="800" u="none" strike="noStrike">
                          <a:effectLst/>
                        </a:rPr>
                        <a:t>Henry's Louisiana Grill, Inc.; Henry's Uptown, LLC</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Allied Insurance Company of America</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United States District Court Northern District of Georgia Atlanta Division</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2619328168"/>
                  </a:ext>
                </a:extLst>
              </a:tr>
              <a:tr h="314286">
                <a:tc>
                  <a:txBody>
                    <a:bodyPr/>
                    <a:lstStyle/>
                    <a:p>
                      <a:pPr algn="l" fontAlgn="t"/>
                      <a:r>
                        <a:rPr lang="en-US" sz="800" u="none" strike="noStrike">
                          <a:effectLst/>
                        </a:rPr>
                        <a:t>Sandy Point Dental PC</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The Cincinnati Insurance Company; The Cincinnati Casualty Company; The Cincinnati Indemnity Company; The Cincinnati Insurance Companies</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United States District Court Northern District of Illinois</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2067921465"/>
                  </a:ext>
                </a:extLst>
              </a:tr>
              <a:tr h="171428">
                <a:tc>
                  <a:txBody>
                    <a:bodyPr/>
                    <a:lstStyle/>
                    <a:p>
                      <a:pPr algn="l" fontAlgn="t"/>
                      <a:r>
                        <a:rPr lang="en-US" sz="800" u="none" strike="noStrike">
                          <a:effectLst/>
                        </a:rPr>
                        <a:t>Oral Surgeons, P.C.</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The Cincinnati Insurance Company</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United States District Court Southern District of Iowa Central Division</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1534330351"/>
                  </a:ext>
                </a:extLst>
              </a:tr>
              <a:tr h="314286">
                <a:tc>
                  <a:txBody>
                    <a:bodyPr/>
                    <a:lstStyle/>
                    <a:p>
                      <a:pPr algn="l" fontAlgn="t"/>
                      <a:r>
                        <a:rPr lang="en-US" sz="800" u="none" strike="noStrike">
                          <a:effectLst/>
                        </a:rPr>
                        <a:t>Gavrilides Management Company; Gavrilides Property Management LLC; Gavrilides Management Williamston LLC</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Michigan Insurance Company</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Ingham County</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2223967980"/>
                  </a:ext>
                </a:extLst>
              </a:tr>
              <a:tr h="314286">
                <a:tc>
                  <a:txBody>
                    <a:bodyPr/>
                    <a:lstStyle/>
                    <a:p>
                      <a:pPr algn="l" fontAlgn="t"/>
                      <a:r>
                        <a:rPr lang="en-US" sz="800" u="none" strike="noStrike">
                          <a:effectLst/>
                        </a:rPr>
                        <a:t>Turek Enterprises, Inc. dba Alcona Chiropractic</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State Farm Mutual Automobile Insurance Company; State Farm Fire and Casualty Company</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USDC Eastern Division of Michigan Northern Division</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4228792402"/>
                  </a:ext>
                </a:extLst>
              </a:tr>
              <a:tr h="171428">
                <a:tc>
                  <a:txBody>
                    <a:bodyPr/>
                    <a:lstStyle/>
                    <a:p>
                      <a:pPr algn="l" fontAlgn="t"/>
                      <a:r>
                        <a:rPr lang="en-US" sz="800" u="none" strike="noStrike">
                          <a:effectLst/>
                        </a:rPr>
                        <a:t>Kenneth Seifert d/b/a The Hair Place and Harmar Barbers, Inc.</a:t>
                      </a:r>
                      <a:endParaRPr lang="en-US" sz="800" b="0" i="0" u="none" strike="noStrike">
                        <a:solidFill>
                          <a:srgbClr val="000000"/>
                        </a:solidFill>
                        <a:effectLst/>
                        <a:latin typeface="Calibri" panose="020F0502020204030204" pitchFamily="34" charset="0"/>
                      </a:endParaRPr>
                    </a:p>
                  </a:txBody>
                  <a:tcPr marL="5845" marR="5845" marT="5845" marB="0"/>
                </a:tc>
                <a:tc>
                  <a:txBody>
                    <a:bodyPr/>
                    <a:lstStyle/>
                    <a:p>
                      <a:pPr algn="l" fontAlgn="t"/>
                      <a:r>
                        <a:rPr lang="en-US" sz="800" u="none" strike="noStrike">
                          <a:effectLst/>
                        </a:rPr>
                        <a:t>IMT Insurance Company</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United States District Court for the District of Minnesota</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287470910"/>
                  </a:ext>
                </a:extLst>
              </a:tr>
              <a:tr h="171428">
                <a:tc>
                  <a:txBody>
                    <a:bodyPr/>
                    <a:lstStyle/>
                    <a:p>
                      <a:pPr algn="l" fontAlgn="t"/>
                      <a:r>
                        <a:rPr lang="en-US" sz="800" u="none" strike="noStrike">
                          <a:effectLst/>
                        </a:rPr>
                        <a:t>Social Life Magazine, Inc.</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Sentinel Insurance Company Limited</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USDC Southern District of New York</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1136863589"/>
                  </a:ext>
                </a:extLst>
              </a:tr>
              <a:tr h="171428">
                <a:tc>
                  <a:txBody>
                    <a:bodyPr/>
                    <a:lstStyle/>
                    <a:p>
                      <a:pPr algn="l" fontAlgn="t"/>
                      <a:r>
                        <a:rPr lang="en-US" sz="800" u="none" strike="noStrike">
                          <a:effectLst/>
                        </a:rPr>
                        <a:t>Outlaws &amp; Gents Grooming, LLC, et al.</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State Farm Lloyds</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USDC Western District of Texas San Antonio Division</a:t>
                      </a:r>
                      <a:endParaRPr lang="en-US" sz="800" b="0" i="0" u="none" strike="noStrike">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3613104286"/>
                  </a:ext>
                </a:extLst>
              </a:tr>
              <a:tr h="171428">
                <a:tc>
                  <a:txBody>
                    <a:bodyPr/>
                    <a:lstStyle/>
                    <a:p>
                      <a:pPr algn="l" fontAlgn="t"/>
                      <a:r>
                        <a:rPr lang="en-US" sz="800" u="none" strike="noStrike">
                          <a:effectLst/>
                        </a:rPr>
                        <a:t>Vandelay Hospital Group LP d/b/a Hudson House</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a:effectLst/>
                        </a:rPr>
                        <a:t>The Cincinnati Insurance Company; Baron Cass</a:t>
                      </a:r>
                      <a:endParaRPr lang="en-US" sz="800" b="0" i="0" u="none" strike="noStrike">
                        <a:solidFill>
                          <a:srgbClr val="000000"/>
                        </a:solidFill>
                        <a:effectLst/>
                        <a:latin typeface="Times New Roman" panose="02020603050405020304" pitchFamily="18" charset="0"/>
                      </a:endParaRPr>
                    </a:p>
                  </a:txBody>
                  <a:tcPr marL="5845" marR="5845" marT="5845" marB="0"/>
                </a:tc>
                <a:tc>
                  <a:txBody>
                    <a:bodyPr/>
                    <a:lstStyle/>
                    <a:p>
                      <a:pPr algn="l" fontAlgn="t"/>
                      <a:r>
                        <a:rPr lang="en-US" sz="800" u="none" strike="noStrike" dirty="0">
                          <a:effectLst/>
                        </a:rPr>
                        <a:t>USDC Northern District of Texas Dallas Division</a:t>
                      </a:r>
                      <a:endParaRPr lang="en-US" sz="800" b="0" i="0" u="none" strike="noStrike" dirty="0">
                        <a:solidFill>
                          <a:srgbClr val="000000"/>
                        </a:solidFill>
                        <a:effectLst/>
                        <a:latin typeface="Times New Roman" panose="02020603050405020304" pitchFamily="18" charset="0"/>
                      </a:endParaRPr>
                    </a:p>
                  </a:txBody>
                  <a:tcPr marL="5845" marR="5845" marT="5845" marB="0"/>
                </a:tc>
                <a:extLst>
                  <a:ext uri="{0D108BD9-81ED-4DB2-BD59-A6C34878D82A}">
                    <a16:rowId xmlns:a16="http://schemas.microsoft.com/office/drawing/2014/main" val="3857080309"/>
                  </a:ext>
                </a:extLst>
              </a:tr>
            </a:tbl>
          </a:graphicData>
        </a:graphic>
      </p:graphicFrame>
    </p:spTree>
    <p:extLst>
      <p:ext uri="{BB962C8B-B14F-4D97-AF65-F5344CB8AC3E}">
        <p14:creationId xmlns:p14="http://schemas.microsoft.com/office/powerpoint/2010/main" val="21736166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As “Physical Loss or Damage”</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2354889"/>
            <a:ext cx="9284358" cy="4562272"/>
          </a:xfrm>
        </p:spPr>
        <p:txBody>
          <a:bodyPr>
            <a:normAutofit/>
          </a:bodyPr>
          <a:lstStyle/>
          <a:p>
            <a:pPr marL="0" indent="0">
              <a:buNone/>
            </a:pPr>
            <a:r>
              <a:rPr lang="en-US" sz="3200" dirty="0"/>
              <a:t>How have courts treated allegations that the presence of the virus caused “physical loss or damage”?</a:t>
            </a:r>
          </a:p>
        </p:txBody>
      </p:sp>
    </p:spTree>
    <p:extLst>
      <p:ext uri="{BB962C8B-B14F-4D97-AF65-F5344CB8AC3E}">
        <p14:creationId xmlns:p14="http://schemas.microsoft.com/office/powerpoint/2010/main" val="34840710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As “Physical Loss or Damage”</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2354889"/>
            <a:ext cx="9284358" cy="4562272"/>
          </a:xfrm>
        </p:spPr>
        <p:txBody>
          <a:bodyPr>
            <a:normAutofit/>
          </a:bodyPr>
          <a:lstStyle/>
          <a:p>
            <a:pPr marL="0" indent="0">
              <a:buNone/>
            </a:pPr>
            <a:r>
              <a:rPr lang="en-US" sz="3200" dirty="0"/>
              <a:t>How have courts treated allegations that the presence of the virus caused “physical loss or damage”?</a:t>
            </a:r>
          </a:p>
          <a:p>
            <a:pPr marL="0" indent="0">
              <a:buNone/>
            </a:pPr>
            <a:endParaRPr lang="en-US" sz="3200" dirty="0"/>
          </a:p>
          <a:p>
            <a:pPr marL="0" indent="0">
              <a:buNone/>
            </a:pPr>
            <a:r>
              <a:rPr lang="en-US" sz="3200" dirty="0"/>
              <a:t>Most of the cases alleging the presence of COVID-19 have been decided in the context of a virus exclusion.</a:t>
            </a:r>
          </a:p>
          <a:p>
            <a:pPr marL="0" indent="0">
              <a:buNone/>
            </a:pPr>
            <a:endParaRPr lang="en-US" sz="3200" dirty="0"/>
          </a:p>
        </p:txBody>
      </p:sp>
    </p:spTree>
    <p:extLst>
      <p:ext uri="{BB962C8B-B14F-4D97-AF65-F5344CB8AC3E}">
        <p14:creationId xmlns:p14="http://schemas.microsoft.com/office/powerpoint/2010/main" val="2363766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Case Law Developments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normAutofit/>
          </a:bodyPr>
          <a:lstStyle/>
          <a:p>
            <a:r>
              <a:rPr lang="en-US" dirty="0"/>
              <a:t>Thousands of lawsuits have been filed related to denial of coverage for business interruption related to COVID-19.</a:t>
            </a:r>
          </a:p>
          <a:p>
            <a:pPr marL="0" indent="0">
              <a:buNone/>
            </a:pPr>
            <a:endParaRPr lang="en-US" dirty="0"/>
          </a:p>
          <a:p>
            <a:r>
              <a:rPr lang="en-US" dirty="0"/>
              <a:t>In May 2020, Courts began issuing orders on Insurers’ motions to dismiss.</a:t>
            </a:r>
          </a:p>
          <a:p>
            <a:pPr marL="0" indent="0">
              <a:buNone/>
            </a:pPr>
            <a:endParaRPr lang="en-US" dirty="0"/>
          </a:p>
          <a:p>
            <a:r>
              <a:rPr lang="en-US" dirty="0"/>
              <a:t>There are near-daily case law developments.</a:t>
            </a:r>
          </a:p>
          <a:p>
            <a:pPr marL="0" indent="0">
              <a:buNone/>
            </a:pPr>
            <a:endParaRPr lang="en-US" dirty="0"/>
          </a:p>
          <a:p>
            <a:r>
              <a:rPr lang="en-US" dirty="0"/>
              <a:t>The majority of courts to consider MTDs have </a:t>
            </a:r>
            <a:r>
              <a:rPr lang="en-US" b="1" dirty="0"/>
              <a:t>granted them.</a:t>
            </a:r>
          </a:p>
        </p:txBody>
      </p:sp>
    </p:spTree>
    <p:extLst>
      <p:ext uri="{BB962C8B-B14F-4D97-AF65-F5344CB8AC3E}">
        <p14:creationId xmlns:p14="http://schemas.microsoft.com/office/powerpoint/2010/main" val="12760936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Middle District of Florida</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1459149"/>
            <a:ext cx="9284358" cy="4562272"/>
          </a:xfrm>
        </p:spPr>
        <p:txBody>
          <a:bodyPr>
            <a:normAutofit fontScale="92500"/>
          </a:bodyPr>
          <a:lstStyle/>
          <a:p>
            <a:pPr marL="0" indent="0">
              <a:buNone/>
            </a:pPr>
            <a:r>
              <a:rPr lang="en-US" i="1" dirty="0"/>
              <a:t>Mauricio Martinez, DMD, P.A. v. Allied Ins. Co. of America</a:t>
            </a:r>
          </a:p>
          <a:p>
            <a:pPr marL="0" indent="0">
              <a:buNone/>
            </a:pPr>
            <a:r>
              <a:rPr lang="en-US" i="1" dirty="0"/>
              <a:t>September 2, 2020</a:t>
            </a:r>
          </a:p>
          <a:p>
            <a:pPr marL="0" indent="0">
              <a:buNone/>
            </a:pPr>
            <a:endParaRPr lang="en-US" sz="2600" i="1" dirty="0"/>
          </a:p>
          <a:p>
            <a:r>
              <a:rPr lang="en-US" sz="2600" dirty="0"/>
              <a:t>Insured claimed that he: (1) incurred costs to decontaminate his dental office of the virus, and (2) lost business income because of the Governor’s limitation of dental services to only emergency procedures during the COVID-19 pandemic.</a:t>
            </a:r>
          </a:p>
          <a:p>
            <a:pPr marL="0" indent="0">
              <a:buNone/>
            </a:pPr>
            <a:endParaRPr lang="en-US" sz="2600" dirty="0"/>
          </a:p>
          <a:p>
            <a:r>
              <a:rPr lang="en-US" sz="2600" dirty="0"/>
              <a:t>The policy excluded coverage for “[a]</a:t>
            </a:r>
            <a:r>
              <a:rPr lang="en-US" sz="2600" dirty="0" err="1"/>
              <a:t>ny</a:t>
            </a:r>
            <a:r>
              <a:rPr lang="en-US" sz="2600" dirty="0"/>
              <a:t> virus, bacterium or other microorganism that induces or is capable of inducing physical distress, illness or disease.”</a:t>
            </a:r>
          </a:p>
        </p:txBody>
      </p:sp>
    </p:spTree>
    <p:extLst>
      <p:ext uri="{BB962C8B-B14F-4D97-AF65-F5344CB8AC3E}">
        <p14:creationId xmlns:p14="http://schemas.microsoft.com/office/powerpoint/2010/main" val="5354112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Middle District of Florida</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1459149"/>
            <a:ext cx="9284358" cy="4562272"/>
          </a:xfrm>
        </p:spPr>
        <p:txBody>
          <a:bodyPr>
            <a:normAutofit/>
          </a:bodyPr>
          <a:lstStyle/>
          <a:p>
            <a:pPr marL="0" indent="0">
              <a:buNone/>
            </a:pPr>
            <a:r>
              <a:rPr lang="en-US" i="1" dirty="0"/>
              <a:t>Mauricio Martinez, DMD, P.A. v. Allied Ins. Co. of America</a:t>
            </a:r>
          </a:p>
          <a:p>
            <a:pPr marL="0" indent="0">
              <a:buNone/>
            </a:pPr>
            <a:endParaRPr lang="en-US" sz="2600" i="1" dirty="0"/>
          </a:p>
          <a:p>
            <a:r>
              <a:rPr lang="en-US" sz="2600" dirty="0"/>
              <a:t>The court granted the motion to dismiss based on the policy’s virus exclusion.</a:t>
            </a:r>
          </a:p>
          <a:p>
            <a:pPr marL="0" indent="0">
              <a:buNone/>
            </a:pPr>
            <a:endParaRPr lang="en-US" sz="2600" dirty="0"/>
          </a:p>
          <a:p>
            <a:r>
              <a:rPr lang="en-US" sz="2600" dirty="0"/>
              <a:t>“Because Martinez’s damages resulted from COVID-19, which is clearly a virus, neither the Governor’s executive order narrowing dental services to only emergency procedures nor the disinfection of the dental office of the virus is a ‘Covered Cause of Loss’ under the plain language of the policy’s exclusion.”</a:t>
            </a:r>
          </a:p>
          <a:p>
            <a:pPr marL="0" indent="0">
              <a:buNone/>
            </a:pPr>
            <a:endParaRPr lang="en-US" sz="2600" dirty="0"/>
          </a:p>
        </p:txBody>
      </p:sp>
    </p:spTree>
    <p:extLst>
      <p:ext uri="{BB962C8B-B14F-4D97-AF65-F5344CB8AC3E}">
        <p14:creationId xmlns:p14="http://schemas.microsoft.com/office/powerpoint/2010/main" val="7796159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as “Physical Loss or Damage”</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2354889"/>
            <a:ext cx="9284358" cy="4562272"/>
          </a:xfrm>
        </p:spPr>
        <p:txBody>
          <a:bodyPr>
            <a:normAutofit/>
          </a:bodyPr>
          <a:lstStyle/>
          <a:p>
            <a:pPr marL="0" indent="0">
              <a:buNone/>
            </a:pPr>
            <a:r>
              <a:rPr lang="en-US" sz="3200" dirty="0"/>
              <a:t>How have courts treated allegations that the presence of the virus caused “physical loss or damage”?</a:t>
            </a:r>
          </a:p>
          <a:p>
            <a:pPr marL="0" indent="0">
              <a:buNone/>
            </a:pPr>
            <a:endParaRPr lang="en-US" sz="3200" dirty="0"/>
          </a:p>
          <a:p>
            <a:pPr marL="0" indent="0">
              <a:buNone/>
            </a:pPr>
            <a:r>
              <a:rPr lang="en-US" sz="3200" dirty="0"/>
              <a:t>But what about cases without a virus exclusion?</a:t>
            </a:r>
          </a:p>
        </p:txBody>
      </p:sp>
    </p:spTree>
    <p:extLst>
      <p:ext uri="{BB962C8B-B14F-4D97-AF65-F5344CB8AC3E}">
        <p14:creationId xmlns:p14="http://schemas.microsoft.com/office/powerpoint/2010/main" val="11775415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Northern District of Illinois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1459149"/>
            <a:ext cx="9284358" cy="4562272"/>
          </a:xfrm>
        </p:spPr>
        <p:txBody>
          <a:bodyPr>
            <a:normAutofit lnSpcReduction="10000"/>
          </a:bodyPr>
          <a:lstStyle/>
          <a:p>
            <a:pPr marL="0" indent="0">
              <a:buNone/>
            </a:pPr>
            <a:r>
              <a:rPr lang="en-US" i="1" dirty="0"/>
              <a:t>Sandy Point Dental, PC v. Cincinnati Ins. Co.</a:t>
            </a:r>
          </a:p>
          <a:p>
            <a:pPr marL="0" indent="0">
              <a:buNone/>
            </a:pPr>
            <a:r>
              <a:rPr lang="en-US" dirty="0"/>
              <a:t>September 21, 2020</a:t>
            </a:r>
          </a:p>
          <a:p>
            <a:pPr marL="0" indent="0">
              <a:buNone/>
            </a:pPr>
            <a:endParaRPr lang="en-US" sz="2600" i="1" dirty="0"/>
          </a:p>
          <a:p>
            <a:r>
              <a:rPr lang="en-US" sz="2600" dirty="0"/>
              <a:t>The critical policy language here—“direct physical loss”—unambiguously requires some form of actual, physical damage to the insured premises to trigger coverage. The words “direct” and “physical,” which modify the word “loss,” ordinarily connote actual, demonstrable harm of some form to the premises itself, rather than forced closure of the premises for reasons extraneous to the premises themselves, or adverse business consequences that flow from such closure.</a:t>
            </a:r>
          </a:p>
          <a:p>
            <a:endParaRPr lang="en-US" sz="2600" dirty="0"/>
          </a:p>
          <a:p>
            <a:pPr marL="0" indent="0">
              <a:buNone/>
            </a:pPr>
            <a:endParaRPr lang="en-US" sz="2600" dirty="0"/>
          </a:p>
          <a:p>
            <a:pPr marL="0" indent="0">
              <a:buNone/>
            </a:pPr>
            <a:endParaRPr lang="en-US" sz="2600" dirty="0"/>
          </a:p>
        </p:txBody>
      </p:sp>
    </p:spTree>
    <p:extLst>
      <p:ext uri="{BB962C8B-B14F-4D97-AF65-F5344CB8AC3E}">
        <p14:creationId xmlns:p14="http://schemas.microsoft.com/office/powerpoint/2010/main" val="4082225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Northern District of Illinois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1459149"/>
            <a:ext cx="9284358" cy="4562272"/>
          </a:xfrm>
        </p:spPr>
        <p:txBody>
          <a:bodyPr>
            <a:normAutofit/>
          </a:bodyPr>
          <a:lstStyle/>
          <a:p>
            <a:pPr marL="0" indent="0">
              <a:buNone/>
            </a:pPr>
            <a:r>
              <a:rPr lang="en-US" i="1" dirty="0"/>
              <a:t>Sandy Point Dental, PC v. Cincinnati Ins. Co.</a:t>
            </a:r>
          </a:p>
          <a:p>
            <a:pPr marL="0" indent="0">
              <a:buNone/>
            </a:pPr>
            <a:endParaRPr lang="en-US" sz="2600" i="1" dirty="0"/>
          </a:p>
          <a:p>
            <a:r>
              <a:rPr lang="en-US" sz="2400" dirty="0"/>
              <a:t>Plaintiff simply cannot show any such loss as a result of either inability to access its own office or the presence of the virus on its physical surfaces, the latter of which plaintiff fails to allege in its complaint. </a:t>
            </a:r>
            <a:endParaRPr lang="en-US" sz="2600" dirty="0"/>
          </a:p>
          <a:p>
            <a:r>
              <a:rPr lang="en-US" sz="2600" dirty="0"/>
              <a:t>In essence, plaintiff seeks insurance coverage for financial losses as a result of the closure orders. The coronavirus does not physically alter the appearance, shape, color, structure, or other material dimension of the property.</a:t>
            </a:r>
          </a:p>
          <a:p>
            <a:endParaRPr lang="en-US" sz="2600" dirty="0"/>
          </a:p>
          <a:p>
            <a:pPr marL="0" indent="0">
              <a:buNone/>
            </a:pPr>
            <a:endParaRPr lang="en-US" sz="2600" dirty="0"/>
          </a:p>
          <a:p>
            <a:pPr marL="0" indent="0">
              <a:buNone/>
            </a:pPr>
            <a:endParaRPr lang="en-US" sz="2600" dirty="0"/>
          </a:p>
        </p:txBody>
      </p:sp>
    </p:spTree>
    <p:extLst>
      <p:ext uri="{BB962C8B-B14F-4D97-AF65-F5344CB8AC3E}">
        <p14:creationId xmlns:p14="http://schemas.microsoft.com/office/powerpoint/2010/main" val="11768512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Southern District of West Virginia</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1459149"/>
            <a:ext cx="9284358" cy="4562272"/>
          </a:xfrm>
        </p:spPr>
        <p:txBody>
          <a:bodyPr>
            <a:normAutofit/>
          </a:bodyPr>
          <a:lstStyle/>
          <a:p>
            <a:pPr marL="0" indent="0">
              <a:buNone/>
            </a:pPr>
            <a:r>
              <a:rPr lang="en-US" i="1" dirty="0"/>
              <a:t>Uncork and Create LLC v. The Cincinnati Ins. Co.</a:t>
            </a:r>
          </a:p>
          <a:p>
            <a:pPr marL="0" indent="0">
              <a:buNone/>
            </a:pPr>
            <a:r>
              <a:rPr lang="en-US" dirty="0"/>
              <a:t>November 2, 2020</a:t>
            </a:r>
          </a:p>
          <a:p>
            <a:pPr marL="0" indent="0">
              <a:buNone/>
            </a:pPr>
            <a:endParaRPr lang="en-US" sz="2600" i="1" dirty="0"/>
          </a:p>
          <a:p>
            <a:r>
              <a:rPr lang="en-US" sz="2400" dirty="0"/>
              <a:t>“[E]</a:t>
            </a:r>
            <a:r>
              <a:rPr lang="en-US" sz="2400" dirty="0" err="1"/>
              <a:t>ven</a:t>
            </a:r>
            <a:r>
              <a:rPr lang="en-US" sz="2400" dirty="0"/>
              <a:t> when present, COVID-19 does not threaten the inanimate structures covered by property insurance policies, and its presence on surfaces can be eliminated with disinfectant. Thus, even actual presence of the virus would not be sufficient to trigger coverage for physical damage or physical loss to the property.” </a:t>
            </a:r>
            <a:endParaRPr lang="en-US" sz="2600" dirty="0"/>
          </a:p>
          <a:p>
            <a:pPr marL="0" indent="0">
              <a:buNone/>
            </a:pPr>
            <a:endParaRPr lang="en-US" sz="2600" dirty="0"/>
          </a:p>
          <a:p>
            <a:endParaRPr lang="en-US" sz="2600" dirty="0"/>
          </a:p>
          <a:p>
            <a:pPr marL="0" indent="0">
              <a:buNone/>
            </a:pPr>
            <a:endParaRPr lang="en-US" sz="2600" dirty="0"/>
          </a:p>
          <a:p>
            <a:pPr marL="0" indent="0">
              <a:buNone/>
            </a:pPr>
            <a:endParaRPr lang="en-US" sz="2600" dirty="0"/>
          </a:p>
        </p:txBody>
      </p:sp>
    </p:spTree>
    <p:extLst>
      <p:ext uri="{BB962C8B-B14F-4D97-AF65-F5344CB8AC3E}">
        <p14:creationId xmlns:p14="http://schemas.microsoft.com/office/powerpoint/2010/main" val="22106454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Virus Exclusions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1" y="1459149"/>
            <a:ext cx="9284358" cy="4562272"/>
          </a:xfrm>
        </p:spPr>
        <p:txBody>
          <a:bodyPr>
            <a:normAutofit/>
          </a:bodyPr>
          <a:lstStyle/>
          <a:p>
            <a:pPr marL="0" indent="0">
              <a:lnSpc>
                <a:spcPct val="150000"/>
              </a:lnSpc>
              <a:buNone/>
            </a:pPr>
            <a:r>
              <a:rPr lang="en-US" sz="2400" dirty="0"/>
              <a:t>Other potentially applicable exclusions have not been tested at this stage of litigation:</a:t>
            </a:r>
          </a:p>
          <a:p>
            <a:pPr lvl="1">
              <a:lnSpc>
                <a:spcPct val="150000"/>
              </a:lnSpc>
            </a:pPr>
            <a:r>
              <a:rPr lang="en-US" dirty="0"/>
              <a:t>Microorganism</a:t>
            </a:r>
          </a:p>
          <a:p>
            <a:pPr lvl="1">
              <a:lnSpc>
                <a:spcPct val="150000"/>
              </a:lnSpc>
            </a:pPr>
            <a:r>
              <a:rPr lang="en-US" dirty="0"/>
              <a:t>Danger to human health (without identification of virus)</a:t>
            </a:r>
          </a:p>
          <a:p>
            <a:pPr lvl="1">
              <a:lnSpc>
                <a:spcPct val="150000"/>
              </a:lnSpc>
            </a:pPr>
            <a:r>
              <a:rPr lang="en-US" dirty="0"/>
              <a:t>Pollution and contamination</a:t>
            </a:r>
          </a:p>
          <a:p>
            <a:pPr lvl="2">
              <a:lnSpc>
                <a:spcPct val="150000"/>
              </a:lnSpc>
            </a:pPr>
            <a:r>
              <a:rPr lang="en-US" sz="2400" dirty="0"/>
              <a:t>Defined to include virus</a:t>
            </a:r>
          </a:p>
          <a:p>
            <a:pPr lvl="2">
              <a:lnSpc>
                <a:spcPct val="150000"/>
              </a:lnSpc>
            </a:pPr>
            <a:r>
              <a:rPr lang="en-US" sz="2400" dirty="0"/>
              <a:t>Not defined to include virus</a:t>
            </a:r>
          </a:p>
          <a:p>
            <a:pPr marL="0" indent="0">
              <a:buNone/>
            </a:pPr>
            <a:endParaRPr lang="en-US" sz="2600" dirty="0"/>
          </a:p>
          <a:p>
            <a:endParaRPr lang="en-US" sz="2600" dirty="0"/>
          </a:p>
          <a:p>
            <a:pPr marL="0" indent="0">
              <a:buNone/>
            </a:pPr>
            <a:endParaRPr lang="en-US" sz="2600" dirty="0"/>
          </a:p>
          <a:p>
            <a:pPr marL="0" indent="0">
              <a:buNone/>
            </a:pPr>
            <a:endParaRPr lang="en-US" sz="2600" dirty="0"/>
          </a:p>
        </p:txBody>
      </p:sp>
    </p:spTree>
    <p:extLst>
      <p:ext uri="{BB962C8B-B14F-4D97-AF65-F5344CB8AC3E}">
        <p14:creationId xmlns:p14="http://schemas.microsoft.com/office/powerpoint/2010/main" val="10209137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Courts Denying Motions to Dismiss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2350916" y="1729737"/>
            <a:ext cx="9284358" cy="4562272"/>
          </a:xfrm>
        </p:spPr>
        <p:txBody>
          <a:bodyPr>
            <a:normAutofit/>
          </a:bodyPr>
          <a:lstStyle/>
          <a:p>
            <a:r>
              <a:rPr lang="en-US" sz="2600" dirty="0"/>
              <a:t>Missouri</a:t>
            </a:r>
          </a:p>
          <a:p>
            <a:r>
              <a:rPr lang="en-US" sz="2600" dirty="0"/>
              <a:t>Florida</a:t>
            </a:r>
          </a:p>
          <a:p>
            <a:r>
              <a:rPr lang="en-US" sz="2600" dirty="0"/>
              <a:t>New Jersey</a:t>
            </a:r>
          </a:p>
          <a:p>
            <a:r>
              <a:rPr lang="en-US" sz="2600" dirty="0"/>
              <a:t>Ohio</a:t>
            </a:r>
          </a:p>
          <a:p>
            <a:r>
              <a:rPr lang="en-US" sz="2600" dirty="0"/>
              <a:t>Pennsylvania</a:t>
            </a:r>
          </a:p>
          <a:p>
            <a:pPr marL="0" indent="0">
              <a:buNone/>
            </a:pPr>
            <a:endParaRPr lang="en-US" sz="2600" dirty="0"/>
          </a:p>
          <a:p>
            <a:pPr marL="0" indent="0">
              <a:buNone/>
            </a:pPr>
            <a:endParaRPr lang="en-US" sz="2600" dirty="0"/>
          </a:p>
        </p:txBody>
      </p:sp>
    </p:spTree>
    <p:extLst>
      <p:ext uri="{BB962C8B-B14F-4D97-AF65-F5344CB8AC3E}">
        <p14:creationId xmlns:p14="http://schemas.microsoft.com/office/powerpoint/2010/main" val="2728082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Missouri</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2350916" y="1729737"/>
            <a:ext cx="9284358" cy="4562272"/>
          </a:xfrm>
        </p:spPr>
        <p:txBody>
          <a:bodyPr>
            <a:normAutofit/>
          </a:bodyPr>
          <a:lstStyle/>
          <a:p>
            <a:r>
              <a:rPr lang="en-US" i="1" dirty="0"/>
              <a:t>Studio 417, Inc. v. Cincinnati Ins. Co.</a:t>
            </a:r>
            <a:r>
              <a:rPr lang="en-US" dirty="0"/>
              <a:t>, No. 20-CV-03127-SRB, 2020 WL 4692385 (W.D. Mo. Aug. 12, 2020)</a:t>
            </a:r>
          </a:p>
          <a:p>
            <a:endParaRPr lang="en-US" dirty="0"/>
          </a:p>
          <a:p>
            <a:r>
              <a:rPr lang="en-US" sz="2600" i="1" dirty="0"/>
              <a:t>K.C Hopps, Ltd. v. Cincinnati Ins. Co.</a:t>
            </a:r>
            <a:r>
              <a:rPr lang="en-US" sz="2600" dirty="0"/>
              <a:t>, No. 4:20-cv-00437-SRB (W.D. Mo. August 12, 2020)</a:t>
            </a:r>
          </a:p>
          <a:p>
            <a:endParaRPr lang="en-US" sz="2600" dirty="0"/>
          </a:p>
          <a:p>
            <a:r>
              <a:rPr lang="en-US" sz="2600" i="1" dirty="0"/>
              <a:t>Blue Springs Dental Care, LLC v. Owners Ins. Co.</a:t>
            </a:r>
            <a:r>
              <a:rPr lang="en-US" sz="2600" dirty="0"/>
              <a:t>, Case No. 20-CV-00383, (W.D. Mo. Sept. 21, 2020)</a:t>
            </a:r>
          </a:p>
          <a:p>
            <a:pPr marL="0" indent="0">
              <a:buNone/>
            </a:pPr>
            <a:endParaRPr lang="en-US" sz="2600" dirty="0"/>
          </a:p>
        </p:txBody>
      </p:sp>
    </p:spTree>
    <p:extLst>
      <p:ext uri="{BB962C8B-B14F-4D97-AF65-F5344CB8AC3E}">
        <p14:creationId xmlns:p14="http://schemas.microsoft.com/office/powerpoint/2010/main" val="30305675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i="1" dirty="0"/>
              <a:t>Blue Springs Dental Care, LLC v. Owners Ins. Co.</a:t>
            </a:r>
            <a:endParaRPr lang="en-US" dirty="0"/>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2136312" y="1459149"/>
            <a:ext cx="9284358" cy="4562272"/>
          </a:xfrm>
        </p:spPr>
        <p:txBody>
          <a:bodyPr>
            <a:normAutofit/>
          </a:bodyPr>
          <a:lstStyle/>
          <a:p>
            <a:pPr lvl="1">
              <a:spcAft>
                <a:spcPts val="1200"/>
              </a:spcAft>
            </a:pPr>
            <a:r>
              <a:rPr lang="en-GB" dirty="0"/>
              <a:t>Plaintiffs plausibly allege that </a:t>
            </a:r>
            <a:r>
              <a:rPr lang="en-GB" b="1" dirty="0"/>
              <a:t>COVID-19 physically attached itself to their dental clinics</a:t>
            </a:r>
            <a:r>
              <a:rPr lang="en-GB" dirty="0"/>
              <a:t>, thereby depriving them of the possession and use of those insured properties. </a:t>
            </a:r>
          </a:p>
          <a:p>
            <a:pPr lvl="1">
              <a:spcAft>
                <a:spcPts val="1200"/>
              </a:spcAft>
            </a:pPr>
            <a:r>
              <a:rPr lang="en-GB" dirty="0"/>
              <a:t>Taken as a whole, Plaintiffs tender more than mere “naked assertions devoid of further factual enhancement” in their complaint. </a:t>
            </a:r>
          </a:p>
          <a:p>
            <a:pPr lvl="1">
              <a:spcAft>
                <a:spcPts val="1200"/>
              </a:spcAft>
            </a:pPr>
            <a:r>
              <a:rPr lang="en-GB" dirty="0"/>
              <a:t>All the rulings herein are subject to further review following discovery. </a:t>
            </a:r>
          </a:p>
          <a:p>
            <a:pPr lvl="1">
              <a:spcAft>
                <a:spcPts val="1200"/>
              </a:spcAft>
            </a:pPr>
            <a:r>
              <a:rPr lang="en-GB" dirty="0"/>
              <a:t>As relevant caselaw in the COVID-19 context continues to develop, subsequent decisions construing similar insurance provisions under similar facts may be persuasive. </a:t>
            </a:r>
          </a:p>
        </p:txBody>
      </p:sp>
    </p:spTree>
    <p:extLst>
      <p:ext uri="{BB962C8B-B14F-4D97-AF65-F5344CB8AC3E}">
        <p14:creationId xmlns:p14="http://schemas.microsoft.com/office/powerpoint/2010/main" val="424189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Case Law Developments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lstStyle/>
          <a:p>
            <a:pPr marL="0" indent="0">
              <a:buNone/>
            </a:pPr>
            <a:r>
              <a:rPr lang="en-US" dirty="0"/>
              <a:t>Typical life of a litigated COVID-19 Claim:</a:t>
            </a:r>
          </a:p>
          <a:p>
            <a:pPr marL="971550" lvl="1" indent="-514350">
              <a:lnSpc>
                <a:spcPct val="150000"/>
              </a:lnSpc>
              <a:buFont typeface="+mj-lt"/>
              <a:buAutoNum type="arabicPeriod"/>
            </a:pPr>
            <a:r>
              <a:rPr lang="en-US" dirty="0"/>
              <a:t>Claim notification – usually very limited information</a:t>
            </a:r>
          </a:p>
          <a:p>
            <a:pPr marL="971550" lvl="1" indent="-514350">
              <a:lnSpc>
                <a:spcPct val="150000"/>
              </a:lnSpc>
              <a:buFont typeface="+mj-lt"/>
              <a:buAutoNum type="arabicPeriod"/>
            </a:pPr>
            <a:r>
              <a:rPr lang="en-US" dirty="0"/>
              <a:t>Reservation of Rights and Requests for Information</a:t>
            </a:r>
          </a:p>
          <a:p>
            <a:pPr marL="971550" lvl="1" indent="-514350">
              <a:lnSpc>
                <a:spcPct val="150000"/>
              </a:lnSpc>
              <a:buFont typeface="+mj-lt"/>
              <a:buAutoNum type="arabicPeriod"/>
            </a:pPr>
            <a:r>
              <a:rPr lang="en-US" dirty="0"/>
              <a:t>Response from Insured</a:t>
            </a:r>
          </a:p>
          <a:p>
            <a:pPr marL="971550" lvl="1" indent="-514350">
              <a:lnSpc>
                <a:spcPct val="150000"/>
              </a:lnSpc>
              <a:buFont typeface="+mj-lt"/>
              <a:buAutoNum type="arabicPeriod"/>
            </a:pPr>
            <a:r>
              <a:rPr lang="en-US" dirty="0"/>
              <a:t>Coverage Determination/Denial</a:t>
            </a:r>
          </a:p>
          <a:p>
            <a:pPr marL="971550" lvl="1" indent="-514350">
              <a:lnSpc>
                <a:spcPct val="150000"/>
              </a:lnSpc>
              <a:buFont typeface="+mj-lt"/>
              <a:buAutoNum type="arabicPeriod"/>
            </a:pPr>
            <a:r>
              <a:rPr lang="en-US" dirty="0"/>
              <a:t>Lawsuit Filed and Served</a:t>
            </a:r>
          </a:p>
          <a:p>
            <a:pPr marL="971550" lvl="1" indent="-514350">
              <a:lnSpc>
                <a:spcPct val="150000"/>
              </a:lnSpc>
              <a:buFont typeface="+mj-lt"/>
              <a:buAutoNum type="arabicPeriod"/>
            </a:pPr>
            <a:r>
              <a:rPr lang="en-US" dirty="0"/>
              <a:t>Answer or Motion to Dismiss</a:t>
            </a:r>
          </a:p>
        </p:txBody>
      </p:sp>
    </p:spTree>
    <p:extLst>
      <p:ext uri="{BB962C8B-B14F-4D97-AF65-F5344CB8AC3E}">
        <p14:creationId xmlns:p14="http://schemas.microsoft.com/office/powerpoint/2010/main" val="22614966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Florida</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2350916" y="1729737"/>
            <a:ext cx="9284358" cy="4562272"/>
          </a:xfrm>
        </p:spPr>
        <p:txBody>
          <a:bodyPr>
            <a:normAutofit/>
          </a:bodyPr>
          <a:lstStyle/>
          <a:p>
            <a:r>
              <a:rPr lang="en-US" i="1" dirty="0"/>
              <a:t>Urogynecology Specialist of Florida, LLC v. Sentinel Ins. Co., Ltd.</a:t>
            </a:r>
            <a:r>
              <a:rPr lang="en-US" dirty="0"/>
              <a:t>, 6:20-cv-1174-Orl-22EJK (M.D. Fl. September 24, 2020)</a:t>
            </a:r>
          </a:p>
          <a:p>
            <a:endParaRPr lang="en-US" dirty="0"/>
          </a:p>
          <a:p>
            <a:pPr marL="0" indent="0">
              <a:buNone/>
            </a:pPr>
            <a:endParaRPr lang="en-US" sz="2600" dirty="0"/>
          </a:p>
        </p:txBody>
      </p:sp>
    </p:spTree>
    <p:extLst>
      <p:ext uri="{BB962C8B-B14F-4D97-AF65-F5344CB8AC3E}">
        <p14:creationId xmlns:p14="http://schemas.microsoft.com/office/powerpoint/2010/main" val="2433092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i="1" dirty="0"/>
              <a:t>Urogynecology Specialist of Florida, LLC v. Sentinel Ins. Co., Ltd.</a:t>
            </a:r>
            <a:endParaRPr lang="en-US" dirty="0"/>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2136312" y="1459149"/>
            <a:ext cx="9284358" cy="4562272"/>
          </a:xfrm>
        </p:spPr>
        <p:txBody>
          <a:bodyPr>
            <a:normAutofit/>
          </a:bodyPr>
          <a:lstStyle/>
          <a:p>
            <a:r>
              <a:rPr lang="en-US" sz="2400" dirty="0"/>
              <a:t>The court found several arguably ambiguous aspects of the Policy. </a:t>
            </a:r>
          </a:p>
          <a:p>
            <a:r>
              <a:rPr lang="en-US" sz="2400" dirty="0"/>
              <a:t>The complete policy was not part of the record. The court expressed concern that the policy does not exist as an independent </a:t>
            </a:r>
            <a:r>
              <a:rPr lang="en-GB" sz="2400" dirty="0"/>
              <a:t>document and w</a:t>
            </a:r>
            <a:r>
              <a:rPr lang="en-US" sz="2400" dirty="0" err="1"/>
              <a:t>ithout</a:t>
            </a:r>
            <a:r>
              <a:rPr lang="en-US" sz="2400" dirty="0"/>
              <a:t> the corresponding forms which are modified by the exclusions, the court declined to make a ruling on the plain language of the policy</a:t>
            </a:r>
            <a:r>
              <a:rPr lang="en-GB" sz="2400" dirty="0"/>
              <a:t>.</a:t>
            </a:r>
          </a:p>
          <a:p>
            <a:r>
              <a:rPr lang="en-GB" sz="2400" dirty="0"/>
              <a:t>The court also noted that denying coverage for </a:t>
            </a:r>
            <a:r>
              <a:rPr lang="en-US" sz="2400" dirty="0"/>
              <a:t>losses stemming from COVID-19 does not logically align with the grouping of the virus exclusion with other pollutants such that the policy necessarily anticipated and intended to deny coverage for these kinds of business losses.</a:t>
            </a:r>
          </a:p>
        </p:txBody>
      </p:sp>
    </p:spTree>
    <p:extLst>
      <p:ext uri="{BB962C8B-B14F-4D97-AF65-F5344CB8AC3E}">
        <p14:creationId xmlns:p14="http://schemas.microsoft.com/office/powerpoint/2010/main" val="17511981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Ohio</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2350916" y="1729737"/>
            <a:ext cx="9284358" cy="4562272"/>
          </a:xfrm>
        </p:spPr>
        <p:txBody>
          <a:bodyPr>
            <a:normAutofit/>
          </a:bodyPr>
          <a:lstStyle/>
          <a:p>
            <a:r>
              <a:rPr lang="en-US" i="1" dirty="0"/>
              <a:t>Francois Inc. v. Cincinnati Ins. Co.</a:t>
            </a:r>
            <a:r>
              <a:rPr lang="en-US" dirty="0"/>
              <a:t>, 20-CV-201416 (Lorain County Court of Common Pleas, September 29, 2020)</a:t>
            </a:r>
          </a:p>
          <a:p>
            <a:endParaRPr lang="en-US" dirty="0"/>
          </a:p>
          <a:p>
            <a:pPr marL="0" indent="0">
              <a:buNone/>
            </a:pPr>
            <a:endParaRPr lang="en-US" sz="2600" dirty="0"/>
          </a:p>
        </p:txBody>
      </p:sp>
    </p:spTree>
    <p:extLst>
      <p:ext uri="{BB962C8B-B14F-4D97-AF65-F5344CB8AC3E}">
        <p14:creationId xmlns:p14="http://schemas.microsoft.com/office/powerpoint/2010/main" val="25259025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i="1" dirty="0"/>
              <a:t>Francois Inc. v. Cincinnati Ins. Co.</a:t>
            </a:r>
            <a:endParaRPr lang="en-US" dirty="0"/>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2136312" y="1459149"/>
            <a:ext cx="9284358" cy="4562272"/>
          </a:xfrm>
        </p:spPr>
        <p:txBody>
          <a:bodyPr>
            <a:normAutofit/>
          </a:bodyPr>
          <a:lstStyle/>
          <a:p>
            <a:r>
              <a:rPr lang="en-US" sz="2400" dirty="0"/>
              <a:t>Denying defendant insurer's motion to dismiss, finding that the “complaint states claims which arguably fit the terms and conditions of the insurance policy and therefore the claims and defenses need to be developed with a record. The parties should proceed with discovery on liability/coverage while the damages issues are bifurcated.”</a:t>
            </a:r>
          </a:p>
        </p:txBody>
      </p:sp>
    </p:spTree>
    <p:extLst>
      <p:ext uri="{BB962C8B-B14F-4D97-AF65-F5344CB8AC3E}">
        <p14:creationId xmlns:p14="http://schemas.microsoft.com/office/powerpoint/2010/main" val="29478321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New Jersey</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2350916" y="1729737"/>
            <a:ext cx="9284358" cy="4562272"/>
          </a:xfrm>
        </p:spPr>
        <p:txBody>
          <a:bodyPr>
            <a:normAutofit/>
          </a:bodyPr>
          <a:lstStyle/>
          <a:p>
            <a:r>
              <a:rPr lang="en-US" i="1" dirty="0"/>
              <a:t>Optical Services USA/JC1, et al. v. Franklin Mutual Ins. Co.</a:t>
            </a:r>
            <a:r>
              <a:rPr lang="en-US" dirty="0"/>
              <a:t>, BER-L-3681-20 (Bergen County Superior Court, August 13, 2020)</a:t>
            </a:r>
          </a:p>
          <a:p>
            <a:endParaRPr lang="en-US" dirty="0"/>
          </a:p>
          <a:p>
            <a:pPr marL="0" indent="0">
              <a:buNone/>
            </a:pPr>
            <a:endParaRPr lang="en-US" sz="2600" dirty="0"/>
          </a:p>
        </p:txBody>
      </p:sp>
    </p:spTree>
    <p:extLst>
      <p:ext uri="{BB962C8B-B14F-4D97-AF65-F5344CB8AC3E}">
        <p14:creationId xmlns:p14="http://schemas.microsoft.com/office/powerpoint/2010/main" val="393326507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i="1" dirty="0"/>
              <a:t>Optical Services USA/JC1, et al. v. Franklin Mutual Ins. Co.</a:t>
            </a:r>
            <a:endParaRPr lang="en-US" dirty="0"/>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2136312" y="1459149"/>
            <a:ext cx="9284358" cy="4562272"/>
          </a:xfrm>
        </p:spPr>
        <p:txBody>
          <a:bodyPr>
            <a:normAutofit/>
          </a:bodyPr>
          <a:lstStyle/>
          <a:p>
            <a:r>
              <a:rPr lang="en-US" sz="2400" dirty="0"/>
              <a:t>Defendant did not provide the court with any controlling legal authority to support their version of the interpretation of the defined terms in the policy. </a:t>
            </a:r>
          </a:p>
          <a:p>
            <a:r>
              <a:rPr lang="en-US" sz="2400" dirty="0"/>
              <a:t>The Insured advanced a novel theory of insurance coverage that warranted a denial of the MTD at this early stage of the litigation. </a:t>
            </a:r>
          </a:p>
          <a:p>
            <a:r>
              <a:rPr lang="en-US" sz="2400" dirty="0"/>
              <a:t>The court found it must afford plaintiffs an opportunity to engage in issue-oriented discovery in order to fully establish the record with respect to direct covered losses and to amend the Complaint accordingly if required.</a:t>
            </a:r>
          </a:p>
        </p:txBody>
      </p:sp>
    </p:spTree>
    <p:extLst>
      <p:ext uri="{BB962C8B-B14F-4D97-AF65-F5344CB8AC3E}">
        <p14:creationId xmlns:p14="http://schemas.microsoft.com/office/powerpoint/2010/main" val="10623996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Pennsylvania</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2350916" y="1729737"/>
            <a:ext cx="9284358" cy="4562272"/>
          </a:xfrm>
        </p:spPr>
        <p:txBody>
          <a:bodyPr>
            <a:normAutofit/>
          </a:bodyPr>
          <a:lstStyle/>
          <a:p>
            <a:r>
              <a:rPr lang="en-US" i="1" dirty="0"/>
              <a:t>Ridley Park Fitness, LLC v. Philadelphia </a:t>
            </a:r>
            <a:r>
              <a:rPr lang="en-US" i="1" dirty="0" err="1"/>
              <a:t>Indem</a:t>
            </a:r>
            <a:r>
              <a:rPr lang="en-US" i="1" dirty="0"/>
              <a:t>. Ins. Co.</a:t>
            </a:r>
            <a:r>
              <a:rPr lang="en-US" dirty="0"/>
              <a:t>, 2005-01093 (First Judicial District of Pennsylvania Civil Trial Division, August 31, 2020)</a:t>
            </a:r>
          </a:p>
          <a:p>
            <a:endParaRPr lang="en-US" dirty="0"/>
          </a:p>
          <a:p>
            <a:pPr marL="0" indent="0">
              <a:buNone/>
            </a:pPr>
            <a:endParaRPr lang="en-US" sz="2600" dirty="0"/>
          </a:p>
        </p:txBody>
      </p:sp>
    </p:spTree>
    <p:extLst>
      <p:ext uri="{BB962C8B-B14F-4D97-AF65-F5344CB8AC3E}">
        <p14:creationId xmlns:p14="http://schemas.microsoft.com/office/powerpoint/2010/main" val="31660557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i="1" dirty="0"/>
              <a:t>Ridley Park Fitness, LLC v. Philadelphia </a:t>
            </a:r>
            <a:r>
              <a:rPr lang="en-US" i="1" dirty="0" err="1"/>
              <a:t>Indem</a:t>
            </a:r>
            <a:r>
              <a:rPr lang="en-US" i="1" dirty="0"/>
              <a:t>. Ins. Co.</a:t>
            </a:r>
            <a:endParaRPr lang="en-US" dirty="0"/>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2136312" y="1459149"/>
            <a:ext cx="9284358" cy="4562272"/>
          </a:xfrm>
        </p:spPr>
        <p:txBody>
          <a:bodyPr>
            <a:normAutofit/>
          </a:bodyPr>
          <a:lstStyle/>
          <a:p>
            <a:r>
              <a:rPr lang="en-US" sz="2400" dirty="0"/>
              <a:t>The court denied defendant insurer's preliminary objections, finding that “at this very early stage, it would be premature for this court to resolve the factual determinations put forth by defendant to dismiss plaintiff's claim. Plaintiff has successfully pled to survive this stage of the proceedings.”</a:t>
            </a:r>
          </a:p>
        </p:txBody>
      </p:sp>
    </p:spTree>
    <p:extLst>
      <p:ext uri="{BB962C8B-B14F-4D97-AF65-F5344CB8AC3E}">
        <p14:creationId xmlns:p14="http://schemas.microsoft.com/office/powerpoint/2010/main" val="30331742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Rule 56 Motion for Summary Judgment</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2350916" y="1729737"/>
            <a:ext cx="9284358" cy="4562272"/>
          </a:xfrm>
        </p:spPr>
        <p:txBody>
          <a:bodyPr>
            <a:normAutofit/>
          </a:bodyPr>
          <a:lstStyle/>
          <a:p>
            <a:r>
              <a:rPr lang="en-US" sz="4000" dirty="0"/>
              <a:t>North Carolina</a:t>
            </a:r>
          </a:p>
          <a:p>
            <a:endParaRPr lang="en-US" dirty="0"/>
          </a:p>
          <a:p>
            <a:pPr marL="0" indent="0">
              <a:buNone/>
            </a:pPr>
            <a:endParaRPr lang="en-US" sz="2600" dirty="0"/>
          </a:p>
        </p:txBody>
      </p:sp>
    </p:spTree>
    <p:extLst>
      <p:ext uri="{BB962C8B-B14F-4D97-AF65-F5344CB8AC3E}">
        <p14:creationId xmlns:p14="http://schemas.microsoft.com/office/powerpoint/2010/main" val="681656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North Carolina</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2350916" y="1729737"/>
            <a:ext cx="9284358" cy="4562272"/>
          </a:xfrm>
        </p:spPr>
        <p:txBody>
          <a:bodyPr>
            <a:normAutofit/>
          </a:bodyPr>
          <a:lstStyle/>
          <a:p>
            <a:r>
              <a:rPr lang="en-US" i="1" dirty="0"/>
              <a:t>North State Deli, LLC, et al. v. Cincinnati Ins. Co., et al.</a:t>
            </a:r>
            <a:r>
              <a:rPr lang="en-US" dirty="0"/>
              <a:t>, 20-CVS-02569 (County of Durham, General Court of Justice Superior Court Division, October 9, 2020)</a:t>
            </a:r>
          </a:p>
          <a:p>
            <a:endParaRPr lang="en-US" dirty="0"/>
          </a:p>
          <a:p>
            <a:pPr marL="0" indent="0">
              <a:buNone/>
            </a:pPr>
            <a:endParaRPr lang="en-US" sz="2600" dirty="0"/>
          </a:p>
        </p:txBody>
      </p:sp>
    </p:spTree>
    <p:extLst>
      <p:ext uri="{BB962C8B-B14F-4D97-AF65-F5344CB8AC3E}">
        <p14:creationId xmlns:p14="http://schemas.microsoft.com/office/powerpoint/2010/main" val="3208256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Case Law Developments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lstStyle/>
          <a:p>
            <a:pPr marL="0" indent="0">
              <a:buNone/>
            </a:pPr>
            <a:r>
              <a:rPr lang="en-US" dirty="0"/>
              <a:t>Typical life of a litigated COVID-19 Claim:</a:t>
            </a:r>
          </a:p>
          <a:p>
            <a:pPr marL="971550" lvl="1" indent="-514350">
              <a:lnSpc>
                <a:spcPct val="150000"/>
              </a:lnSpc>
              <a:buFont typeface="+mj-lt"/>
              <a:buAutoNum type="arabicPeriod"/>
            </a:pPr>
            <a:r>
              <a:rPr lang="en-US" dirty="0">
                <a:solidFill>
                  <a:schemeClr val="bg2">
                    <a:lumMod val="75000"/>
                  </a:schemeClr>
                </a:solidFill>
              </a:rPr>
              <a:t>Claim notification – usually very limited information</a:t>
            </a:r>
          </a:p>
          <a:p>
            <a:pPr marL="971550" lvl="1" indent="-514350">
              <a:lnSpc>
                <a:spcPct val="150000"/>
              </a:lnSpc>
              <a:buFont typeface="+mj-lt"/>
              <a:buAutoNum type="arabicPeriod"/>
            </a:pPr>
            <a:r>
              <a:rPr lang="en-US" dirty="0">
                <a:solidFill>
                  <a:schemeClr val="bg2">
                    <a:lumMod val="75000"/>
                  </a:schemeClr>
                </a:solidFill>
              </a:rPr>
              <a:t>Reservation of Rights and Requests for Information</a:t>
            </a:r>
          </a:p>
          <a:p>
            <a:pPr marL="971550" lvl="1" indent="-514350">
              <a:lnSpc>
                <a:spcPct val="150000"/>
              </a:lnSpc>
              <a:buFont typeface="+mj-lt"/>
              <a:buAutoNum type="arabicPeriod"/>
            </a:pPr>
            <a:r>
              <a:rPr lang="en-US" dirty="0">
                <a:solidFill>
                  <a:schemeClr val="bg2">
                    <a:lumMod val="75000"/>
                  </a:schemeClr>
                </a:solidFill>
              </a:rPr>
              <a:t>Response from Insured</a:t>
            </a:r>
          </a:p>
          <a:p>
            <a:pPr marL="971550" lvl="1" indent="-514350">
              <a:lnSpc>
                <a:spcPct val="150000"/>
              </a:lnSpc>
              <a:buFont typeface="+mj-lt"/>
              <a:buAutoNum type="arabicPeriod"/>
            </a:pPr>
            <a:r>
              <a:rPr lang="en-US" dirty="0">
                <a:solidFill>
                  <a:schemeClr val="bg2">
                    <a:lumMod val="75000"/>
                  </a:schemeClr>
                </a:solidFill>
              </a:rPr>
              <a:t>Coverage Determination/Denial</a:t>
            </a:r>
          </a:p>
          <a:p>
            <a:pPr marL="971550" lvl="1" indent="-514350">
              <a:lnSpc>
                <a:spcPct val="150000"/>
              </a:lnSpc>
              <a:buFont typeface="+mj-lt"/>
              <a:buAutoNum type="arabicPeriod"/>
            </a:pPr>
            <a:r>
              <a:rPr lang="en-US" dirty="0">
                <a:solidFill>
                  <a:schemeClr val="bg2">
                    <a:lumMod val="75000"/>
                  </a:schemeClr>
                </a:solidFill>
              </a:rPr>
              <a:t>Lawsuit Filed and Served</a:t>
            </a:r>
          </a:p>
          <a:p>
            <a:pPr marL="971550" lvl="1" indent="-514350">
              <a:lnSpc>
                <a:spcPct val="150000"/>
              </a:lnSpc>
              <a:buFont typeface="+mj-lt"/>
              <a:buAutoNum type="arabicPeriod"/>
            </a:pPr>
            <a:r>
              <a:rPr lang="en-US" b="1" dirty="0"/>
              <a:t>Answer or Motion to Dismiss</a:t>
            </a:r>
          </a:p>
        </p:txBody>
      </p:sp>
    </p:spTree>
    <p:extLst>
      <p:ext uri="{BB962C8B-B14F-4D97-AF65-F5344CB8AC3E}">
        <p14:creationId xmlns:p14="http://schemas.microsoft.com/office/powerpoint/2010/main" val="9920738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i="1" dirty="0"/>
              <a:t>North State Deli, LLC, et al. v. Cincinnati Ins. Co.</a:t>
            </a:r>
            <a:endParaRPr lang="en-US" dirty="0"/>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2136312" y="1459149"/>
            <a:ext cx="9284358" cy="4562272"/>
          </a:xfrm>
        </p:spPr>
        <p:txBody>
          <a:bodyPr>
            <a:normAutofit/>
          </a:bodyPr>
          <a:lstStyle/>
          <a:p>
            <a:pPr lvl="1"/>
            <a:r>
              <a:rPr lang="en-US" sz="2800" dirty="0"/>
              <a:t>The North Carolina state court granted the insureds’ motion for summary judgment, affirmatively finding there was coverage under the policy for COVID-19 business interruption losses.</a:t>
            </a:r>
          </a:p>
        </p:txBody>
      </p:sp>
    </p:spTree>
    <p:extLst>
      <p:ext uri="{BB962C8B-B14F-4D97-AF65-F5344CB8AC3E}">
        <p14:creationId xmlns:p14="http://schemas.microsoft.com/office/powerpoint/2010/main" val="211680750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i="1" dirty="0"/>
              <a:t>North State Deli, LLC, et al. v. Cincinnati Ins. Co.</a:t>
            </a:r>
            <a:endParaRPr lang="en-US" dirty="0"/>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2136312" y="1459149"/>
            <a:ext cx="9284358" cy="4562272"/>
          </a:xfrm>
        </p:spPr>
        <p:txBody>
          <a:bodyPr>
            <a:normAutofit fontScale="77500" lnSpcReduction="20000"/>
          </a:bodyPr>
          <a:lstStyle/>
          <a:p>
            <a:pPr lvl="1"/>
            <a:r>
              <a:rPr lang="en-US" sz="2800" dirty="0"/>
              <a:t>…the ordinary meaning of the phrase “direct physical loss” includes the inability to utilize or possess something in the real, material, or bodily world, resulting from a given cause without the intervention of the other conditions.  In the context of the Policies, therefore, “direct physical loss” describes the scenario where businessowners and their employees, customers, vendors, suppliers, and others lose the full range of rights and advantages of using or accessing their business property.  </a:t>
            </a:r>
            <a:r>
              <a:rPr lang="en-US" sz="2800" b="1" dirty="0"/>
              <a:t>This is precisely the loss cause by the Government Orders.</a:t>
            </a:r>
          </a:p>
          <a:p>
            <a:pPr marL="457200" lvl="1" indent="0" algn="ctr">
              <a:buNone/>
            </a:pPr>
            <a:endParaRPr lang="en-US" sz="2800" dirty="0"/>
          </a:p>
          <a:p>
            <a:pPr lvl="1"/>
            <a:r>
              <a:rPr lang="en-US" sz="2800" dirty="0"/>
              <a:t>Cincinnati argued that “the policies require… some form of physical alteration to property.”  The court held that even if that meaning is reasonable, the ordinary meaning discussed above is also reasonable, rendering the Policies at least ambiguous.  The court concluded that giving the ambiguous terms the reasonable definition which favors coverage, the phrase “direct physical loss” includes the loss of use or access to covered property even where that property has not been structurally altered.</a:t>
            </a:r>
          </a:p>
        </p:txBody>
      </p:sp>
    </p:spTree>
    <p:extLst>
      <p:ext uri="{BB962C8B-B14F-4D97-AF65-F5344CB8AC3E}">
        <p14:creationId xmlns:p14="http://schemas.microsoft.com/office/powerpoint/2010/main" val="1525102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Motion to Dismiss Strategy</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2136312" y="1459149"/>
            <a:ext cx="9284358" cy="4562272"/>
          </a:xfrm>
        </p:spPr>
        <p:txBody>
          <a:bodyPr>
            <a:normAutofit/>
          </a:bodyPr>
          <a:lstStyle/>
          <a:p>
            <a:r>
              <a:rPr lang="en-US" sz="2400" dirty="0"/>
              <a:t>Insurers are carefully considering when and where to make motions to dismiss.</a:t>
            </a:r>
          </a:p>
          <a:p>
            <a:pPr marL="0" indent="0">
              <a:buNone/>
            </a:pPr>
            <a:endParaRPr lang="en-US" sz="2400" dirty="0"/>
          </a:p>
          <a:p>
            <a:r>
              <a:rPr lang="en-US" sz="2400" dirty="0"/>
              <a:t>Insurers have answered rather than moved to dismiss in many cases.</a:t>
            </a:r>
          </a:p>
          <a:p>
            <a:pPr marL="0" indent="0">
              <a:buNone/>
            </a:pPr>
            <a:endParaRPr lang="en-US" sz="2400" dirty="0"/>
          </a:p>
          <a:p>
            <a:r>
              <a:rPr lang="en-US" sz="2400" dirty="0"/>
              <a:t>Also untested are cases involving special limited coverages which may raise issues related to application of that policy language, </a:t>
            </a:r>
            <a:r>
              <a:rPr lang="en-US" sz="2400" dirty="0" err="1"/>
              <a:t>sublimits</a:t>
            </a:r>
            <a:r>
              <a:rPr lang="en-US" sz="2400" dirty="0"/>
              <a:t>, and number of occurrences.</a:t>
            </a:r>
          </a:p>
        </p:txBody>
      </p:sp>
    </p:spTree>
    <p:extLst>
      <p:ext uri="{BB962C8B-B14F-4D97-AF65-F5344CB8AC3E}">
        <p14:creationId xmlns:p14="http://schemas.microsoft.com/office/powerpoint/2010/main" val="36496103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125DC-B978-4098-BB21-781F13B972C6}"/>
              </a:ext>
            </a:extLst>
          </p:cNvPr>
          <p:cNvSpPr>
            <a:spLocks noGrp="1"/>
          </p:cNvSpPr>
          <p:nvPr>
            <p:ph type="title"/>
          </p:nvPr>
        </p:nvSpPr>
        <p:spPr/>
        <p:txBody>
          <a:bodyPr>
            <a:noAutofit/>
          </a:bodyPr>
          <a:lstStyle/>
          <a:p>
            <a:r>
              <a:rPr lang="en-US" sz="3600" dirty="0"/>
              <a:t>Q&amp;A</a:t>
            </a:r>
          </a:p>
        </p:txBody>
      </p:sp>
      <p:sp>
        <p:nvSpPr>
          <p:cNvPr id="3" name="Content Placeholder 2">
            <a:extLst>
              <a:ext uri="{FF2B5EF4-FFF2-40B4-BE49-F238E27FC236}">
                <a16:creationId xmlns:a16="http://schemas.microsoft.com/office/drawing/2014/main" id="{DBC367E0-0848-49B3-A4F8-7CE7BA1D2DFE}"/>
              </a:ext>
            </a:extLst>
          </p:cNvPr>
          <p:cNvSpPr>
            <a:spLocks noGrp="1"/>
          </p:cNvSpPr>
          <p:nvPr>
            <p:ph sz="half" idx="1"/>
          </p:nvPr>
        </p:nvSpPr>
        <p:spPr/>
        <p:txBody>
          <a:bodyPr>
            <a:normAutofit/>
          </a:bodyPr>
          <a:lstStyle/>
          <a:p>
            <a:pPr marL="0" indent="0" algn="ctr">
              <a:buNone/>
            </a:pPr>
            <a:r>
              <a:rPr lang="en-US" dirty="0"/>
              <a:t>THANK YOU!</a:t>
            </a:r>
          </a:p>
          <a:p>
            <a:pPr marL="0" indent="0">
              <a:buNone/>
            </a:pPr>
            <a:endParaRPr lang="en-US" dirty="0"/>
          </a:p>
          <a:p>
            <a:pPr marL="0" indent="0">
              <a:buNone/>
            </a:pPr>
            <a:endParaRPr lang="en-US" dirty="0"/>
          </a:p>
          <a:p>
            <a:pPr marL="0" indent="0" algn="ctr">
              <a:buNone/>
            </a:pPr>
            <a:r>
              <a:rPr lang="en-US" dirty="0"/>
              <a:t>Frank </a:t>
            </a:r>
            <a:r>
              <a:rPr lang="en-US" dirty="0" err="1"/>
              <a:t>DeMento</a:t>
            </a:r>
            <a:endParaRPr lang="en-US" dirty="0"/>
          </a:p>
          <a:p>
            <a:pPr marL="0" indent="0" algn="ctr">
              <a:buNone/>
            </a:pPr>
            <a:r>
              <a:rPr lang="en-US" dirty="0"/>
              <a:t>fdemento@transre.com</a:t>
            </a:r>
          </a:p>
          <a:p>
            <a:pPr marL="0" indent="0" algn="ctr">
              <a:buNone/>
            </a:pPr>
            <a:endParaRPr lang="en-US" dirty="0"/>
          </a:p>
          <a:p>
            <a:pPr marL="0" indent="0" algn="ctr">
              <a:buNone/>
            </a:pPr>
            <a:r>
              <a:rPr lang="en-US" dirty="0"/>
              <a:t>Elizabeth Kniffen</a:t>
            </a:r>
          </a:p>
          <a:p>
            <a:pPr marL="0" indent="0" algn="ctr">
              <a:buNone/>
            </a:pPr>
            <a:r>
              <a:rPr lang="en-US" dirty="0"/>
              <a:t>ekniffen@zelle.com</a:t>
            </a:r>
          </a:p>
        </p:txBody>
      </p:sp>
    </p:spTree>
    <p:extLst>
      <p:ext uri="{BB962C8B-B14F-4D97-AF65-F5344CB8AC3E}">
        <p14:creationId xmlns:p14="http://schemas.microsoft.com/office/powerpoint/2010/main" val="42644256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Case Law Developments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lstStyle/>
          <a:p>
            <a:pPr marL="0" indent="0">
              <a:buNone/>
            </a:pPr>
            <a:r>
              <a:rPr lang="en-US" dirty="0"/>
              <a:t>Typical policy language:</a:t>
            </a:r>
          </a:p>
          <a:p>
            <a:pPr marL="457200" lvl="1" indent="0">
              <a:lnSpc>
                <a:spcPct val="150000"/>
              </a:lnSpc>
              <a:buNone/>
            </a:pPr>
            <a:endParaRPr lang="en-US" b="1" dirty="0"/>
          </a:p>
          <a:p>
            <a:pPr marL="457200" lvl="1" indent="0">
              <a:lnSpc>
                <a:spcPct val="150000"/>
              </a:lnSpc>
              <a:buNone/>
            </a:pPr>
            <a:r>
              <a:rPr lang="en-US" dirty="0"/>
              <a:t>“We will pay for direct physical loss or damage to Covered Property at the premises described in the Declarations caused by or resulting from any Covered Cause of Loss.”</a:t>
            </a:r>
            <a:endParaRPr lang="en-US" b="1" dirty="0"/>
          </a:p>
        </p:txBody>
      </p:sp>
    </p:spTree>
    <p:extLst>
      <p:ext uri="{BB962C8B-B14F-4D97-AF65-F5344CB8AC3E}">
        <p14:creationId xmlns:p14="http://schemas.microsoft.com/office/powerpoint/2010/main" val="9559570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Case Law Developments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p:txBody>
          <a:bodyPr/>
          <a:lstStyle/>
          <a:p>
            <a:pPr marL="0" indent="0">
              <a:buNone/>
            </a:pPr>
            <a:r>
              <a:rPr lang="en-US" dirty="0"/>
              <a:t>Typical policy language:</a:t>
            </a:r>
          </a:p>
          <a:p>
            <a:pPr marL="971550" lvl="1" indent="-514350">
              <a:lnSpc>
                <a:spcPct val="150000"/>
              </a:lnSpc>
              <a:buFont typeface="+mj-lt"/>
              <a:buAutoNum type="arabicPeriod"/>
            </a:pPr>
            <a:endParaRPr lang="en-US" b="1" dirty="0"/>
          </a:p>
          <a:p>
            <a:pPr marL="457200" lvl="1" indent="0">
              <a:lnSpc>
                <a:spcPct val="150000"/>
              </a:lnSpc>
              <a:buNone/>
            </a:pPr>
            <a:r>
              <a:rPr lang="en-US" dirty="0"/>
              <a:t>“We will pay for </a:t>
            </a:r>
            <a:r>
              <a:rPr lang="en-US" b="1" dirty="0"/>
              <a:t>direct physical loss or damage </a:t>
            </a:r>
            <a:r>
              <a:rPr lang="en-US" dirty="0"/>
              <a:t>to Covered Property at the premises described in the Declarations caused by or resulting from any </a:t>
            </a:r>
            <a:r>
              <a:rPr lang="en-US" b="1" dirty="0"/>
              <a:t>Covered Cause of Loss</a:t>
            </a:r>
            <a:r>
              <a:rPr lang="en-US" dirty="0"/>
              <a:t>.”</a:t>
            </a:r>
            <a:endParaRPr lang="en-US" b="1" dirty="0"/>
          </a:p>
        </p:txBody>
      </p:sp>
    </p:spTree>
    <p:extLst>
      <p:ext uri="{BB962C8B-B14F-4D97-AF65-F5344CB8AC3E}">
        <p14:creationId xmlns:p14="http://schemas.microsoft.com/office/powerpoint/2010/main" val="192364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Case Law Developments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2" y="1459149"/>
            <a:ext cx="9993484" cy="4562272"/>
          </a:xfrm>
        </p:spPr>
        <p:txBody>
          <a:bodyPr/>
          <a:lstStyle/>
          <a:p>
            <a:pPr marL="0" indent="0">
              <a:buNone/>
            </a:pPr>
            <a:r>
              <a:rPr lang="en-US" dirty="0"/>
              <a:t>Typical policy language:</a:t>
            </a:r>
          </a:p>
          <a:p>
            <a:pPr marL="971550" lvl="1" indent="-514350">
              <a:lnSpc>
                <a:spcPct val="150000"/>
              </a:lnSpc>
              <a:buFont typeface="+mj-lt"/>
              <a:buAutoNum type="arabicPeriod"/>
            </a:pPr>
            <a:endParaRPr lang="en-US" b="1" dirty="0"/>
          </a:p>
          <a:p>
            <a:pPr marL="457200" lvl="1" indent="0">
              <a:lnSpc>
                <a:spcPct val="150000"/>
              </a:lnSpc>
              <a:buNone/>
            </a:pPr>
            <a:r>
              <a:rPr lang="en-US" b="1" dirty="0"/>
              <a:t>Covered Causes of Loss</a:t>
            </a:r>
          </a:p>
          <a:p>
            <a:pPr marL="457200" lvl="1" indent="0">
              <a:lnSpc>
                <a:spcPct val="150000"/>
              </a:lnSpc>
              <a:buNone/>
            </a:pPr>
            <a:r>
              <a:rPr lang="en-US" dirty="0"/>
              <a:t>Direct physical loss unless the loss is excluded or limited under Section I – Property.</a:t>
            </a:r>
          </a:p>
        </p:txBody>
      </p:sp>
    </p:spTree>
    <p:extLst>
      <p:ext uri="{BB962C8B-B14F-4D97-AF65-F5344CB8AC3E}">
        <p14:creationId xmlns:p14="http://schemas.microsoft.com/office/powerpoint/2010/main" val="4001789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FA58B-EEEC-4A96-9F81-95B05513A083}"/>
              </a:ext>
            </a:extLst>
          </p:cNvPr>
          <p:cNvSpPr>
            <a:spLocks noGrp="1"/>
          </p:cNvSpPr>
          <p:nvPr>
            <p:ph type="title"/>
          </p:nvPr>
        </p:nvSpPr>
        <p:spPr/>
        <p:txBody>
          <a:bodyPr>
            <a:normAutofit fontScale="90000"/>
          </a:bodyPr>
          <a:lstStyle/>
          <a:p>
            <a:r>
              <a:rPr lang="en-US" dirty="0"/>
              <a:t>COVID-19 Case Law Developments</a:t>
            </a:r>
          </a:p>
        </p:txBody>
      </p:sp>
      <p:sp>
        <p:nvSpPr>
          <p:cNvPr id="3" name="Content Placeholder 2">
            <a:extLst>
              <a:ext uri="{FF2B5EF4-FFF2-40B4-BE49-F238E27FC236}">
                <a16:creationId xmlns:a16="http://schemas.microsoft.com/office/drawing/2014/main" id="{409FF794-D658-4B70-A984-568941D31FA5}"/>
              </a:ext>
            </a:extLst>
          </p:cNvPr>
          <p:cNvSpPr>
            <a:spLocks noGrp="1"/>
          </p:cNvSpPr>
          <p:nvPr>
            <p:ph idx="1"/>
          </p:nvPr>
        </p:nvSpPr>
        <p:spPr>
          <a:xfrm>
            <a:off x="1361872" y="1459149"/>
            <a:ext cx="9993484" cy="4562272"/>
          </a:xfrm>
        </p:spPr>
        <p:txBody>
          <a:bodyPr/>
          <a:lstStyle/>
          <a:p>
            <a:pPr marL="0" indent="0">
              <a:buNone/>
            </a:pPr>
            <a:r>
              <a:rPr lang="en-US" dirty="0"/>
              <a:t>Typical policy language:</a:t>
            </a:r>
          </a:p>
          <a:p>
            <a:pPr marL="971550" lvl="1" indent="-514350">
              <a:lnSpc>
                <a:spcPct val="150000"/>
              </a:lnSpc>
              <a:buFont typeface="+mj-lt"/>
              <a:buAutoNum type="arabicPeriod"/>
            </a:pPr>
            <a:endParaRPr lang="en-US" b="1" dirty="0"/>
          </a:p>
          <a:p>
            <a:pPr marL="457200" lvl="1" indent="0">
              <a:lnSpc>
                <a:spcPct val="150000"/>
              </a:lnSpc>
              <a:buNone/>
            </a:pPr>
            <a:r>
              <a:rPr lang="en-US" b="1" dirty="0"/>
              <a:t>Covered Causes of Loss</a:t>
            </a:r>
          </a:p>
          <a:p>
            <a:pPr marL="457200" lvl="1" indent="0">
              <a:lnSpc>
                <a:spcPct val="150000"/>
              </a:lnSpc>
              <a:buNone/>
            </a:pPr>
            <a:r>
              <a:rPr lang="en-US" b="1" dirty="0"/>
              <a:t>Direct physical loss </a:t>
            </a:r>
            <a:r>
              <a:rPr lang="en-US" dirty="0"/>
              <a:t>unless the loss is excluded or limited under Section I – Property.</a:t>
            </a:r>
          </a:p>
        </p:txBody>
      </p:sp>
    </p:spTree>
    <p:extLst>
      <p:ext uri="{BB962C8B-B14F-4D97-AF65-F5344CB8AC3E}">
        <p14:creationId xmlns:p14="http://schemas.microsoft.com/office/powerpoint/2010/main" val="33127738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5C5CA44710B949A51A841DA6DE88FE" ma:contentTypeVersion="10" ma:contentTypeDescription="Create a new document." ma:contentTypeScope="" ma:versionID="86ef619b81d25db3a0dc83aa402d8522">
  <xsd:schema xmlns:xsd="http://www.w3.org/2001/XMLSchema" xmlns:xs="http://www.w3.org/2001/XMLSchema" xmlns:p="http://schemas.microsoft.com/office/2006/metadata/properties" xmlns:ns2="4d3a791d-3ce1-49b4-9f6a-5a7f8e409b76" targetNamespace="http://schemas.microsoft.com/office/2006/metadata/properties" ma:root="true" ma:fieldsID="02fa86529b03406ec75768992c324ca4" ns2:_="">
    <xsd:import namespace="4d3a791d-3ce1-49b4-9f6a-5a7f8e409b7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3a791d-3ce1-49b4-9f6a-5a7f8e409b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A11C228-6080-48ED-8193-73AB059D53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3a791d-3ce1-49b4-9f6a-5a7f8e409b7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A231B98-4877-44A1-82A1-720152C8553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d3a791d-3ce1-49b4-9f6a-5a7f8e409b76"/>
    <ds:schemaRef ds:uri="http://www.w3.org/XML/1998/namespace"/>
    <ds:schemaRef ds:uri="http://purl.org/dc/dcmitype/"/>
  </ds:schemaRefs>
</ds:datastoreItem>
</file>

<file path=customXml/itemProps3.xml><?xml version="1.0" encoding="utf-8"?>
<ds:datastoreItem xmlns:ds="http://schemas.openxmlformats.org/officeDocument/2006/customXml" ds:itemID="{35821ABA-C5F5-4778-BC13-1E99188283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5934</TotalTime>
  <Words>3614</Words>
  <Application>Microsoft Office PowerPoint</Application>
  <PresentationFormat>Widescreen</PresentationFormat>
  <Paragraphs>352</Paragraphs>
  <Slides>53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53</vt:i4>
      </vt:variant>
    </vt:vector>
  </HeadingPairs>
  <TitlesOfParts>
    <vt:vector size="58" baseType="lpstr">
      <vt:lpstr>Arial</vt:lpstr>
      <vt:lpstr>Calibri</vt:lpstr>
      <vt:lpstr>Helvetica</vt:lpstr>
      <vt:lpstr>Times New Roman</vt:lpstr>
      <vt:lpstr>Office Theme</vt:lpstr>
      <vt:lpstr>PowerPoint Presentation</vt:lpstr>
      <vt:lpstr>COVID-19 Insurance Coverage Case Law Developments</vt:lpstr>
      <vt:lpstr>COVID-19 Case Law Developments</vt:lpstr>
      <vt:lpstr>COVID-19 Case Law Developments</vt:lpstr>
      <vt:lpstr>COVID-19 Case Law Developments</vt:lpstr>
      <vt:lpstr>COVID-19 Case Law Developments</vt:lpstr>
      <vt:lpstr>COVID-19 Case Law Developments</vt:lpstr>
      <vt:lpstr>COVID-19 Case Law Developments</vt:lpstr>
      <vt:lpstr>COVID-19 Case Law Developments</vt:lpstr>
      <vt:lpstr>COVID-19 Case Law Developments</vt:lpstr>
      <vt:lpstr>COVID-19 Case Law Developments</vt:lpstr>
      <vt:lpstr>COVID-19 Case Law Developments</vt:lpstr>
      <vt:lpstr>COVID-19 Case Law Developments</vt:lpstr>
      <vt:lpstr>COVID-19 Case Law Developments</vt:lpstr>
      <vt:lpstr>COVID-19 Case Law Developments</vt:lpstr>
      <vt:lpstr>COVID-19 Case Law Developments</vt:lpstr>
      <vt:lpstr>COVID-19 Case Law Developments</vt:lpstr>
      <vt:lpstr>COVID-19 Case Law Developments</vt:lpstr>
      <vt:lpstr>No COVID-19 Alleged</vt:lpstr>
      <vt:lpstr>Eastern District of Michigan</vt:lpstr>
      <vt:lpstr>Northern District of California</vt:lpstr>
      <vt:lpstr>Northern District of California</vt:lpstr>
      <vt:lpstr>Northern District of California</vt:lpstr>
      <vt:lpstr>Northern District of California</vt:lpstr>
      <vt:lpstr>Northern District of California</vt:lpstr>
      <vt:lpstr>No COVID-19 Alleged</vt:lpstr>
      <vt:lpstr>No COVID-19 Alleged</vt:lpstr>
      <vt:lpstr>COVID-19 As “Physical Loss or Damage”</vt:lpstr>
      <vt:lpstr>COVID-19 As “Physical Loss or Damage”</vt:lpstr>
      <vt:lpstr>Middle District of Florida</vt:lpstr>
      <vt:lpstr>Middle District of Florida</vt:lpstr>
      <vt:lpstr>COVID-19 as “Physical Loss or Damage”</vt:lpstr>
      <vt:lpstr>Northern District of Illinois</vt:lpstr>
      <vt:lpstr>Northern District of Illinois</vt:lpstr>
      <vt:lpstr>Southern District of West Virginia</vt:lpstr>
      <vt:lpstr>Virus Exclusions</vt:lpstr>
      <vt:lpstr>Courts Denying Motions to Dismiss</vt:lpstr>
      <vt:lpstr>Missouri</vt:lpstr>
      <vt:lpstr>Blue Springs Dental Care, LLC v. Owners Ins. Co.</vt:lpstr>
      <vt:lpstr>Florida</vt:lpstr>
      <vt:lpstr>Urogynecology Specialist of Florida, LLC v. Sentinel Ins. Co., Ltd.</vt:lpstr>
      <vt:lpstr>Ohio</vt:lpstr>
      <vt:lpstr>Francois Inc. v. Cincinnati Ins. Co.</vt:lpstr>
      <vt:lpstr>New Jersey</vt:lpstr>
      <vt:lpstr>Optical Services USA/JC1, et al. v. Franklin Mutual Ins. Co.</vt:lpstr>
      <vt:lpstr>Pennsylvania</vt:lpstr>
      <vt:lpstr>Ridley Park Fitness, LLC v. Philadelphia Indem. Ins. Co.</vt:lpstr>
      <vt:lpstr>Rule 56 Motion for Summary Judgment</vt:lpstr>
      <vt:lpstr>North Carolina</vt:lpstr>
      <vt:lpstr>North State Deli, LLC, et al. v. Cincinnati Ins. Co.</vt:lpstr>
      <vt:lpstr>North State Deli, LLC, et al. v. Cincinnati Ins. Co.</vt:lpstr>
      <vt:lpstr>Motion to Dismiss Strategy</vt:lpstr>
      <vt:lpstr>Q&amp;A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Aubrey Swanson</dc:creator>
  <cp:lastModifiedBy>Liz Kniffen</cp:lastModifiedBy>
  <cp:revision>36</cp:revision>
  <dcterms:created xsi:type="dcterms:W3CDTF">2020-09-09T15:31:41Z</dcterms:created>
  <dcterms:modified xsi:type="dcterms:W3CDTF">2020-11-03T21:43:49Z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0x0101009E5C5CA44710B949A51A841DA6DE88FE</vt:lpwstr>
  </property>
</Properties>
</file>