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912" r:id="rId4"/>
  </p:sldMasterIdLst>
  <p:notesMasterIdLst>
    <p:notesMasterId r:id="rId10"/>
  </p:notesMasterIdLst>
  <p:sldIdLst>
    <p:sldId id="256" r:id="rId5"/>
    <p:sldId id="257" r:id="rId6"/>
    <p:sldId id="263" r:id="rId7"/>
    <p:sldId id="261" r:id="rId8"/>
    <p:sldId id="258" r:id="rId9"/>
  </p:sldIdLst>
  <p:sldSz cx="12192000" cy="6858000"/>
  <p:notesSz cx="6858000" cy="9144000"/>
  <p:embeddedFontLst>
    <p:embeddedFont>
      <p:font typeface="Source Sans Pro" panose="020B0604020202020204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orbel" panose="020B050302020402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2BC485-FD58-3D69-F9F1-8188FC882FD5}" name="Cédric Le Coguic" initials="CC" userId="S::cedric.lecoguic@mci-group.com::bf2ba068-58c1-40d0-87d0-cb13fdf145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800"/>
    <a:srgbClr val="8B38D8"/>
    <a:srgbClr val="FF86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25"/>
    <p:restoredTop sz="96361"/>
  </p:normalViewPr>
  <p:slideViewPr>
    <p:cSldViewPr snapToGrid="0">
      <p:cViewPr>
        <p:scale>
          <a:sx n="72" d="100"/>
          <a:sy n="72" d="100"/>
        </p:scale>
        <p:origin x="3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6CA78-61A1-9C47-9D7F-8CD821486DB2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49067-09C9-6649-BEE6-0256847B5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0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ARIAS•U.S. 2021 Spring Conference • www.arias-us.org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DF68FA-F7E4-0D42-BD70-C8803FF10D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68230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6596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36984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-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2F48B2-24E6-1C49-B160-0858247FA4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5800">
              <a:alpha val="65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480E3A-05B1-BF47-9DB7-897D4F01B8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9" y="512763"/>
            <a:ext cx="7380286" cy="2781407"/>
          </a:xfrm>
        </p:spPr>
        <p:txBody>
          <a:bodyPr anchor="b">
            <a:noAutofit/>
          </a:bodyPr>
          <a:lstStyle>
            <a:lvl1pPr algn="l">
              <a:defRPr sz="5600" b="1" i="0">
                <a:solidFill>
                  <a:schemeClr val="bg1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FA051-B0A6-BD40-B5D0-5D730E0A5D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409920"/>
            <a:ext cx="7380287" cy="1127961"/>
          </a:xfrm>
        </p:spPr>
        <p:txBody>
          <a:bodyPr lIns="9000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i="0">
                <a:solidFill>
                  <a:schemeClr val="bg1"/>
                </a:solidFill>
                <a:latin typeface="Source Sans Pro" panose="020B0503030403020204" pitchFamily="34" charset="0"/>
                <a:ea typeface="Jost Medium" pitchFamily="2" charset="0"/>
                <a:cs typeface="Gotham Medium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BCFE05D-065D-C848-898A-0D3F74A9B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4688025"/>
            <a:ext cx="3600450" cy="798375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0"/>
              <a:t>Date</a:t>
            </a:r>
          </a:p>
          <a:p>
            <a:pPr lvl="0"/>
            <a:r>
              <a:rPr lang="en-GB" dirty="0"/>
              <a:t>Speaker Name, Speaker Company</a:t>
            </a:r>
            <a:endParaRPr lang="en-US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72C67998-77C3-A44B-B112-D28D36CD20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96214" y="5192202"/>
            <a:ext cx="2886026" cy="1275625"/>
          </a:xfrm>
          <a:prstGeom prst="rect">
            <a:avLst/>
          </a:prstGeom>
        </p:spPr>
      </p:pic>
      <p:sp>
        <p:nvSpPr>
          <p:cNvPr id="10" name="Footer Placeholder 17">
            <a:extLst>
              <a:ext uri="{FF2B5EF4-FFF2-40B4-BE49-F238E27FC236}">
                <a16:creationId xmlns:a16="http://schemas.microsoft.com/office/drawing/2014/main" id="{42105500-847D-504A-AB9A-317DFF118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3271136" cy="430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Source Sans Pro" panose="020B0503030403020204" pitchFamily="34" charset="0"/>
                <a:cs typeface="Gotham Light" pitchFamily="2" charset="0"/>
              </a:defRPr>
            </a:lvl1pPr>
          </a:lstStyle>
          <a:p>
            <a:r>
              <a:rPr lang="en-US" dirty="0"/>
              <a:t>ARIAS•U.S. 2021 Spring Conference • </a:t>
            </a:r>
            <a:r>
              <a:rPr lang="en-US" dirty="0" err="1"/>
              <a:t>www.arias-us.org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180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5939" y="621582"/>
            <a:ext cx="11160124" cy="1488314"/>
          </a:xfrm>
        </p:spPr>
        <p:txBody>
          <a:bodyPr anchor="t">
            <a:noAutofit/>
          </a:bodyPr>
          <a:lstStyle>
            <a:lvl1pPr algn="l">
              <a:defRPr sz="4000" b="1" i="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r>
              <a:rPr lang="en-GB" dirty="0"/>
              <a:t>Click to edit headline title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914C1C-5903-2C43-A473-C889FA856F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2092325"/>
            <a:ext cx="7366000" cy="42164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2400" b="0" i="0">
                <a:solidFill>
                  <a:schemeClr val="accent2"/>
                </a:solidFill>
                <a:latin typeface="Source Sans Pro" panose="020B0503030403020204" pitchFamily="34" charset="0"/>
                <a:ea typeface="Jost Medium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0"/>
              <a:t>Click to edit contents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3CC9CAA-A16F-9749-B499-9DEB30F778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43149" y="1824794"/>
            <a:ext cx="3532912" cy="3532912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3579623-4B19-6A44-8E11-7B18E8EEFC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938" y="289630"/>
            <a:ext cx="3600450" cy="313100"/>
          </a:xfrm>
        </p:spPr>
        <p:txBody>
          <a:bodyPr>
            <a:noAutofit/>
          </a:bodyPr>
          <a:lstStyle>
            <a:lvl1pPr>
              <a:buNone/>
              <a:defRPr sz="1000" b="0" i="0">
                <a:solidFill>
                  <a:schemeClr val="accent3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0"/>
              <a:t>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980E7-3DDB-4C02-8408-04E9C61728CB}"/>
              </a:ext>
            </a:extLst>
          </p:cNvPr>
          <p:cNvSpPr txBox="1"/>
          <p:nvPr userDrawn="1"/>
        </p:nvSpPr>
        <p:spPr>
          <a:xfrm>
            <a:off x="5826034" y="6382476"/>
            <a:ext cx="539931" cy="365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65D6D83-83C2-425F-BE2A-542D73A3F5E8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ooter Placeholder 17">
            <a:extLst>
              <a:ext uri="{FF2B5EF4-FFF2-40B4-BE49-F238E27FC236}">
                <a16:creationId xmlns:a16="http://schemas.microsoft.com/office/drawing/2014/main" id="{EE1D463A-1ED4-A74E-A079-22E6EEBF6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3271136" cy="430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Source Sans Pro" panose="020B0503030403020204" pitchFamily="34" charset="0"/>
                <a:cs typeface="Gotham Light" pitchFamily="2" charset="0"/>
              </a:defRPr>
            </a:lvl1pPr>
          </a:lstStyle>
          <a:p>
            <a:r>
              <a:rPr lang="en-US" dirty="0"/>
              <a:t>ARIAS•U.S. 2021 Spring Conference • </a:t>
            </a:r>
            <a:r>
              <a:rPr lang="en-US" dirty="0" err="1"/>
              <a:t>www.arias-us.org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437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914FAF-79D2-9F48-813B-BDCA2996A123}"/>
              </a:ext>
            </a:extLst>
          </p:cNvPr>
          <p:cNvSpPr/>
          <p:nvPr userDrawn="1"/>
        </p:nvSpPr>
        <p:spPr>
          <a:xfrm>
            <a:off x="0" y="-657801"/>
            <a:ext cx="12192000" cy="7428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5939" y="512763"/>
            <a:ext cx="7380286" cy="2781407"/>
          </a:xfrm>
        </p:spPr>
        <p:txBody>
          <a:bodyPr anchor="b">
            <a:noAutofit/>
          </a:bodyPr>
          <a:lstStyle>
            <a:lvl1pPr algn="l">
              <a:defRPr sz="5600" b="1" i="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5938" y="3409920"/>
            <a:ext cx="7380287" cy="1127961"/>
          </a:xfrm>
        </p:spPr>
        <p:txBody>
          <a:bodyPr lIns="9000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800" b="0" i="0">
                <a:solidFill>
                  <a:schemeClr val="tx1"/>
                </a:solidFill>
                <a:latin typeface="Source Sans Pro" panose="020B0503030403020204" pitchFamily="34" charset="0"/>
                <a:ea typeface="Jost Medium" pitchFamily="2" charset="0"/>
                <a:cs typeface="Gotham Medium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48DDB5-8B1D-EA4B-81EB-1274E9BD95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4688025"/>
            <a:ext cx="3600450" cy="798375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2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0"/>
              <a:t>Date</a:t>
            </a:r>
          </a:p>
          <a:p>
            <a:pPr lvl="0"/>
            <a:r>
              <a:rPr lang="en-GB" dirty="0"/>
              <a:t>Speaker Name, Speaker Company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EFB4B7A-EA37-D54C-8ECC-B54D65A59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5361" y="5087212"/>
            <a:ext cx="3215615" cy="1454120"/>
          </a:xfrm>
          <a:prstGeom prst="rect">
            <a:avLst/>
          </a:prstGeom>
        </p:spPr>
      </p:pic>
      <p:sp>
        <p:nvSpPr>
          <p:cNvPr id="8" name="Footer Placeholder 17">
            <a:extLst>
              <a:ext uri="{FF2B5EF4-FFF2-40B4-BE49-F238E27FC236}">
                <a16:creationId xmlns:a16="http://schemas.microsoft.com/office/drawing/2014/main" id="{4D319F87-57F5-FB4C-9B2C-3D4443EE4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3271136" cy="430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2"/>
                </a:solidFill>
                <a:latin typeface="Source Sans Pro" panose="020B0503030403020204" pitchFamily="34" charset="0"/>
                <a:cs typeface="Gotham Light" pitchFamily="2" charset="0"/>
              </a:defRPr>
            </a:lvl1pPr>
          </a:lstStyle>
          <a:p>
            <a:r>
              <a:rPr lang="en-US" dirty="0"/>
              <a:t>ARIAS•U.S. 2021 Spring Conference • </a:t>
            </a:r>
            <a:r>
              <a:rPr lang="en-US" dirty="0" err="1"/>
              <a:t>www.arias-us.org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09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2DC560B1-A739-314F-893B-037CD966C1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9" y="801363"/>
            <a:ext cx="4165651" cy="2481232"/>
          </a:xfrm>
        </p:spPr>
        <p:txBody>
          <a:bodyPr anchor="b">
            <a:noAutofit/>
          </a:bodyPr>
          <a:lstStyle>
            <a:lvl1pPr algn="l">
              <a:defRPr sz="4000" b="1" i="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A1DE0799-6BEB-AB4D-8730-8A4A9CBAB3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9" y="3409920"/>
            <a:ext cx="4165652" cy="1127961"/>
          </a:xfrm>
        </p:spPr>
        <p:txBody>
          <a:bodyPr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400" b="0" i="0">
                <a:solidFill>
                  <a:schemeClr val="accent2"/>
                </a:solidFill>
                <a:latin typeface="Source Sans Pro" panose="020B0503030403020204" pitchFamily="34" charset="0"/>
                <a:ea typeface="Jost Medium" pitchFamily="2" charset="0"/>
                <a:cs typeface="Gotham Medium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671D52B-9294-904F-82ED-26D610626C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4688025"/>
            <a:ext cx="3600450" cy="587375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accent2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1C3F509-10E1-6949-B52C-A62DCF44080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4825" y="788474"/>
            <a:ext cx="4988242" cy="4988242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E2DA4-96AD-427A-AB8B-593C9EB76A4A}"/>
              </a:ext>
            </a:extLst>
          </p:cNvPr>
          <p:cNvSpPr txBox="1"/>
          <p:nvPr userDrawn="1"/>
        </p:nvSpPr>
        <p:spPr>
          <a:xfrm>
            <a:off x="5826034" y="6382476"/>
            <a:ext cx="539931" cy="365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65D6D83-83C2-425F-BE2A-542D73A3F5E8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17">
            <a:extLst>
              <a:ext uri="{FF2B5EF4-FFF2-40B4-BE49-F238E27FC236}">
                <a16:creationId xmlns:a16="http://schemas.microsoft.com/office/drawing/2014/main" id="{5A00C1C1-EEEF-4D46-8E8C-C07A042BB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3271136" cy="430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Source Sans Pro" panose="020B0503030403020204" pitchFamily="34" charset="0"/>
                <a:cs typeface="Gotham Light" pitchFamily="2" charset="0"/>
              </a:defRPr>
            </a:lvl1pPr>
          </a:lstStyle>
          <a:p>
            <a:r>
              <a:rPr lang="en-US" dirty="0"/>
              <a:t>ARIAS•U.S. 2021 Spring Conference • </a:t>
            </a:r>
            <a:r>
              <a:rPr lang="en-US" dirty="0" err="1"/>
              <a:t>www.arias-us.org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214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BB444DC-764D-FF4E-83FC-2A53FA59DC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2061837"/>
            <a:ext cx="5472112" cy="85566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="0" i="0">
                <a:latin typeface="Source Sans Pro" panose="020B0503030403020204" pitchFamily="34" charset="0"/>
                <a:ea typeface="Jost Medium" pitchFamily="2" charset="0"/>
                <a:cs typeface="Gotham Medium" pitchFamily="2" charset="0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2186B9B1-F6EF-A44B-B7BF-925BAD3B82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3009106"/>
            <a:ext cx="5472112" cy="3215482"/>
          </a:xfrm>
        </p:spPr>
        <p:txBody>
          <a:bodyPr>
            <a:noAutofit/>
          </a:bodyPr>
          <a:lstStyle>
            <a:lvl1pPr marL="0" indent="0" algn="l">
              <a:spcBef>
                <a:spcPts val="400"/>
              </a:spcBef>
              <a:buNone/>
              <a:defRPr sz="1400" b="0" i="0">
                <a:solidFill>
                  <a:schemeClr val="accent2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0"/>
              <a:t>Click to edit body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41E0E7-0A8D-A741-BACA-6798D65C8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9" y="647488"/>
            <a:ext cx="5472111" cy="1281193"/>
          </a:xfrm>
        </p:spPr>
        <p:txBody>
          <a:bodyPr anchor="t">
            <a:noAutofit/>
          </a:bodyPr>
          <a:lstStyle>
            <a:lvl1pPr algn="l">
              <a:defRPr sz="4000" b="1" i="0">
                <a:solidFill>
                  <a:srgbClr val="EA5800"/>
                </a:solidFill>
                <a:latin typeface="Source Sans Pro" panose="020B0503030403020204" pitchFamily="34" charset="0"/>
                <a:ea typeface="Jost SemiBold" pitchFamily="2" charset="0"/>
                <a:cs typeface="Gotham Bold" pitchFamily="2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headline title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CB14169-E566-D44C-9D17-AF6933434A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8" y="289630"/>
            <a:ext cx="3600450" cy="313100"/>
          </a:xfrm>
        </p:spPr>
        <p:txBody>
          <a:bodyPr>
            <a:noAutofit/>
          </a:bodyPr>
          <a:lstStyle>
            <a:lvl1pPr>
              <a:buNone/>
              <a:defRPr sz="1000" b="0" i="0">
                <a:solidFill>
                  <a:schemeClr val="accent3"/>
                </a:solidFill>
                <a:latin typeface="Source Sans Pro" panose="020B0503030403020204" pitchFamily="34" charset="0"/>
                <a:ea typeface="Jost" pitchFamily="2" charset="0"/>
                <a:cs typeface="Gotham Light" pitchFamily="2" charset="0"/>
              </a:defRPr>
            </a:lvl1pPr>
          </a:lstStyle>
          <a:p>
            <a:pPr lvl="0"/>
            <a:r>
              <a:rPr lang="en-GB" dirty="0"/>
              <a:t>Section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2E4A8F6-8306-614E-8ECD-1E6E09F2D7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24825" y="788474"/>
            <a:ext cx="4988242" cy="4988242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7F126-8E94-4463-813E-AFFB682EFF10}"/>
              </a:ext>
            </a:extLst>
          </p:cNvPr>
          <p:cNvSpPr txBox="1"/>
          <p:nvPr userDrawn="1"/>
        </p:nvSpPr>
        <p:spPr>
          <a:xfrm>
            <a:off x="5826034" y="6382476"/>
            <a:ext cx="539931" cy="365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65D6D83-83C2-425F-BE2A-542D73A3F5E8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17">
            <a:extLst>
              <a:ext uri="{FF2B5EF4-FFF2-40B4-BE49-F238E27FC236}">
                <a16:creationId xmlns:a16="http://schemas.microsoft.com/office/drawing/2014/main" id="{D30CBB14-4A35-3046-99FD-275BD7810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3271136" cy="430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Source Sans Pro" panose="020B0503030403020204" pitchFamily="34" charset="0"/>
                <a:cs typeface="Gotham Light" pitchFamily="2" charset="0"/>
              </a:defRPr>
            </a:lvl1pPr>
          </a:lstStyle>
          <a:p>
            <a:r>
              <a:rPr lang="en-US" dirty="0"/>
              <a:t>ARIAS•U.S. 2021 Spring Conference • </a:t>
            </a:r>
            <a:r>
              <a:rPr lang="en-US" dirty="0" err="1"/>
              <a:t>www.arias-us.org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24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B442E9-CBA0-E041-9D20-CB7CA9B382FE}"/>
              </a:ext>
            </a:extLst>
          </p:cNvPr>
          <p:cNvSpPr/>
          <p:nvPr userDrawn="1"/>
        </p:nvSpPr>
        <p:spPr>
          <a:xfrm>
            <a:off x="0" y="-569619"/>
            <a:ext cx="12192000" cy="6858000"/>
          </a:xfrm>
          <a:prstGeom prst="rect">
            <a:avLst/>
          </a:prstGeom>
          <a:solidFill>
            <a:srgbClr val="EA58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EA5800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A0B0061-F507-6342-862B-9535E5F38E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9" y="1489916"/>
            <a:ext cx="11160124" cy="3878167"/>
          </a:xfrm>
        </p:spPr>
        <p:txBody>
          <a:bodyPr anchor="ctr"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Source Sans Pro" panose="020B0503030403020204" pitchFamily="34" charset="0"/>
                <a:ea typeface="Jost SemiBold" pitchFamily="2" charset="0"/>
              </a:defRPr>
            </a:lvl1pPr>
          </a:lstStyle>
          <a:p>
            <a:r>
              <a:rPr lang="en-GB" dirty="0"/>
              <a:t>Click to edit statement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399AE-F21B-9648-BD5C-383A7942F4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#ARIASUS • </a:t>
            </a:r>
            <a:r>
              <a:rPr lang="en-US" dirty="0" err="1"/>
              <a:t>www.arias-us.org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211E32-61A0-46C4-B781-3977C39188C3}"/>
              </a:ext>
            </a:extLst>
          </p:cNvPr>
          <p:cNvSpPr txBox="1"/>
          <p:nvPr userDrawn="1"/>
        </p:nvSpPr>
        <p:spPr>
          <a:xfrm>
            <a:off x="5826034" y="6382476"/>
            <a:ext cx="539931" cy="365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65D6D83-83C2-425F-BE2A-542D73A3F5E8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70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846760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170620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85258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801776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955627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13797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56858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ARIAS•U.S. 2021 Spring Conference • www.arias-us.org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F68FA-F7E4-0D42-BD70-C8803FF10D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44157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ARIAS•U.S. 2021 Spring Conference • www.arias-us.org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2DF68FA-F7E4-0D42-BD70-C8803FF10D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F02E44-0805-47E6-AC1C-72218A40014F}"/>
              </a:ext>
            </a:extLst>
          </p:cNvPr>
          <p:cNvSpPr/>
          <p:nvPr userDrawn="1"/>
        </p:nvSpPr>
        <p:spPr>
          <a:xfrm>
            <a:off x="-47413" y="-311573"/>
            <a:ext cx="12300373" cy="7227146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70B6EA-E232-42DE-9275-405E0645D715}"/>
              </a:ext>
            </a:extLst>
          </p:cNvPr>
          <p:cNvSpPr/>
          <p:nvPr userDrawn="1"/>
        </p:nvSpPr>
        <p:spPr>
          <a:xfrm>
            <a:off x="-47413" y="57573"/>
            <a:ext cx="12192000" cy="6858000"/>
          </a:xfrm>
          <a:prstGeom prst="rect">
            <a:avLst/>
          </a:prstGeom>
          <a:solidFill>
            <a:srgbClr val="EA5800">
              <a:alpha val="65000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F17E5-08DB-4BD7-978C-F7DB03C72476}"/>
              </a:ext>
            </a:extLst>
          </p:cNvPr>
          <p:cNvSpPr/>
          <p:nvPr userDrawn="1"/>
        </p:nvSpPr>
        <p:spPr>
          <a:xfrm>
            <a:off x="0" y="-570335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FC5DB6B7-A480-4762-90BD-B9ADA229CF6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722848" y="6384926"/>
            <a:ext cx="953214" cy="42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0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649" r:id="rId14"/>
    <p:sldLayoutId id="2147483679" r:id="rId15"/>
    <p:sldLayoutId id="2147483710" r:id="rId16"/>
    <p:sldLayoutId id="2147483676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FF23730-7707-F144-A5C8-BDDF7310A2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Intern</a:t>
            </a:r>
            <a:r>
              <a:rPr lang="en-US" dirty="0" smtClean="0"/>
              <a:t>ational Arbitrations</a:t>
            </a:r>
            <a:endParaRPr lang="en-US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5E02064A-777C-5242-A67D-77BA635557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 update from Bermuda and the Cayman Islands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45EB3A4-BC84-2347-A58D-899B4F63D2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6 May 2021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C210E4-05FE-AB41-9CCC-35898E6BF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5937" y="6356350"/>
            <a:ext cx="2677319" cy="559223"/>
          </a:xfrm>
        </p:spPr>
        <p:txBody>
          <a:bodyPr/>
          <a:lstStyle/>
          <a:p>
            <a:r>
              <a:rPr lang="en-US" dirty="0"/>
              <a:t>#ARIASUS • www.arias-us.org</a:t>
            </a:r>
          </a:p>
        </p:txBody>
      </p:sp>
    </p:spTree>
    <p:extLst>
      <p:ext uri="{BB962C8B-B14F-4D97-AF65-F5344CB8AC3E}">
        <p14:creationId xmlns:p14="http://schemas.microsoft.com/office/powerpoint/2010/main" val="29286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44923-72A3-4547-A63A-858CC8195E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Bermuda: recent Court decisions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E192C-1176-7347-9106-B8DE5AF555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1376039"/>
            <a:ext cx="7366000" cy="493268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Anti-Suit injunctions and Anti-Anti-Suit injunctions</a:t>
            </a:r>
          </a:p>
          <a:p>
            <a:endParaRPr lang="en-US" i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Princess Cruise Lines Ltd v </a:t>
            </a:r>
            <a:r>
              <a:rPr lang="en-US" i="1" dirty="0" err="1" smtClean="0"/>
              <a:t>Radonjic</a:t>
            </a:r>
            <a:r>
              <a:rPr lang="en-US" i="1" dirty="0" smtClean="0"/>
              <a:t> </a:t>
            </a:r>
            <a:r>
              <a:rPr lang="en-US" dirty="0" smtClean="0"/>
              <a:t>[2021] SC </a:t>
            </a:r>
            <a:r>
              <a:rPr lang="en-US" dirty="0" err="1" smtClean="0"/>
              <a:t>Bda</a:t>
            </a:r>
            <a:r>
              <a:rPr lang="en-US" dirty="0" smtClean="0"/>
              <a:t> 28 Com (12 April 2021)</a:t>
            </a:r>
          </a:p>
          <a:p>
            <a:pPr lvl="1" indent="0">
              <a:buNone/>
            </a:pPr>
            <a:endParaRPr lang="en-US" dirty="0" smtClean="0"/>
          </a:p>
          <a:p>
            <a:pPr marL="107442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Bermuda arbitration agreement in PCL employment contract</a:t>
            </a:r>
          </a:p>
          <a:p>
            <a:pPr marL="107442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Cruise ship employee suffered injuries and employment terminated, claims brought in California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Allied World Assurance Company Ltd v </a:t>
            </a:r>
            <a:r>
              <a:rPr lang="en-US" i="1" dirty="0" err="1" smtClean="0"/>
              <a:t>Bloomin</a:t>
            </a:r>
            <a:r>
              <a:rPr lang="en-US" i="1" dirty="0" smtClean="0"/>
              <a:t>’ Brands </a:t>
            </a:r>
            <a:r>
              <a:rPr lang="en-US" i="1" dirty="0" err="1" smtClean="0"/>
              <a:t>Inc</a:t>
            </a:r>
            <a:r>
              <a:rPr lang="en-US" i="1" dirty="0" smtClean="0"/>
              <a:t> (a Delaware Corporation) </a:t>
            </a:r>
            <a:r>
              <a:rPr lang="en-US" dirty="0" smtClean="0"/>
              <a:t>[2021] SC </a:t>
            </a:r>
            <a:r>
              <a:rPr lang="en-US" dirty="0" err="1" smtClean="0"/>
              <a:t>Bda</a:t>
            </a:r>
            <a:r>
              <a:rPr lang="en-US" dirty="0" smtClean="0"/>
              <a:t> 16 </a:t>
            </a:r>
            <a:r>
              <a:rPr lang="en-US" dirty="0" err="1" smtClean="0"/>
              <a:t>Civ</a:t>
            </a:r>
            <a:r>
              <a:rPr lang="en-US" dirty="0" smtClean="0"/>
              <a:t>: </a:t>
            </a:r>
          </a:p>
          <a:p>
            <a:pPr lvl="1" indent="0">
              <a:buNone/>
            </a:pPr>
            <a:endParaRPr lang="en-US" dirty="0" smtClean="0"/>
          </a:p>
          <a:p>
            <a:pPr marL="107442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Bermuda arbitration agreement in </a:t>
            </a:r>
            <a:r>
              <a:rPr lang="en-US" dirty="0" err="1" smtClean="0"/>
              <a:t>AWAC</a:t>
            </a:r>
            <a:r>
              <a:rPr lang="en-US" dirty="0" smtClean="0"/>
              <a:t> insurance policy </a:t>
            </a:r>
          </a:p>
          <a:p>
            <a:pPr marL="1074420" lvl="2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BII</a:t>
            </a:r>
            <a:r>
              <a:rPr lang="en-US" dirty="0" smtClean="0"/>
              <a:t> claims due to COVID-19, brought in Nevada </a:t>
            </a:r>
            <a:endParaRPr lang="en-US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F36314-862D-D343-B332-91340F91E5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11B59-3334-A848-B186-89B8262A9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#ARIASUS • www.arias-us.org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590" y="1247544"/>
            <a:ext cx="285750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80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Cayman Islands: recent Court decisions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5938" y="1340527"/>
            <a:ext cx="7366000" cy="4968197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Enforcement of foreign Arbitration Awards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 err="1" smtClean="0"/>
              <a:t>Gol</a:t>
            </a:r>
            <a:r>
              <a:rPr lang="en-US" i="1" dirty="0" smtClean="0"/>
              <a:t> </a:t>
            </a:r>
            <a:r>
              <a:rPr lang="en-US" i="1" dirty="0" err="1" smtClean="0"/>
              <a:t>Linhas</a:t>
            </a:r>
            <a:r>
              <a:rPr lang="en-US" i="1" dirty="0" smtClean="0"/>
              <a:t> </a:t>
            </a:r>
            <a:r>
              <a:rPr lang="en-US" i="1" dirty="0" err="1" smtClean="0"/>
              <a:t>Aereas</a:t>
            </a:r>
            <a:r>
              <a:rPr lang="en-US" i="1" dirty="0" smtClean="0"/>
              <a:t> SA v </a:t>
            </a:r>
            <a:r>
              <a:rPr lang="en-US" i="1" dirty="0" err="1" smtClean="0"/>
              <a:t>MatlinPatterson</a:t>
            </a:r>
            <a:r>
              <a:rPr lang="en-US" i="1" dirty="0" smtClean="0"/>
              <a:t> Global Opportunities Partners (Cayman) LLP et al</a:t>
            </a:r>
            <a:r>
              <a:rPr lang="en-US" dirty="0" smtClean="0"/>
              <a:t>, Cayman Islands Court of Appeal (11 August 2020)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Cayman Court of Appeal granted permission, on appeal, to enforce an ICC Arbitration Award, governed by Brazilian law, subject to a stay pending final appeal to Supreme Court of Brazil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Arbitrability</a:t>
            </a:r>
            <a:r>
              <a:rPr lang="en-US" dirty="0" smtClean="0"/>
              <a:t> of partnership &amp; shareholder disputes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Re China CVS (Cayman Islands) Holding Corp</a:t>
            </a:r>
            <a:r>
              <a:rPr lang="en-US" dirty="0" smtClean="0"/>
              <a:t>, Cayman Islands Court of Appeal (23 April 2020)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No stay of winding up petition on ‘just and equitable’ grounds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ARIAS•U.S. 2021 Spring Conference • www.arias-us.org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1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44923-72A3-4547-A63A-858CC8195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9" y="621581"/>
            <a:ext cx="11160124" cy="1118441"/>
          </a:xfrm>
        </p:spPr>
        <p:txBody>
          <a:bodyPr/>
          <a:lstStyle/>
          <a:p>
            <a:r>
              <a:rPr lang="en-US" dirty="0" smtClean="0"/>
              <a:t>Privy Council &amp; UK Supreme Court: recent decisions relevant to international arbitration 	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E192C-1176-7347-9106-B8DE5AF555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2068497"/>
            <a:ext cx="7366000" cy="424022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err="1" smtClean="0"/>
              <a:t>RAV</a:t>
            </a:r>
            <a:r>
              <a:rPr lang="en-US" i="1" dirty="0" smtClean="0"/>
              <a:t> Bahamas Ltd v Therapy Beach Club Incorporated </a:t>
            </a:r>
            <a:r>
              <a:rPr lang="en-US" dirty="0" smtClean="0"/>
              <a:t>[2021] </a:t>
            </a:r>
            <a:r>
              <a:rPr lang="en-US" dirty="0" err="1" smtClean="0"/>
              <a:t>UKPC</a:t>
            </a:r>
            <a:r>
              <a:rPr lang="en-US" dirty="0" smtClean="0"/>
              <a:t> 8 (19 April 2021)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Arbitration Award successfully challenged on basis of substantial injustice and serious irregularity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 smtClean="0"/>
              <a:t>Halliburton Company v Chubb Bermuda Insurance Ltd </a:t>
            </a:r>
            <a:r>
              <a:rPr lang="en-US" dirty="0" smtClean="0"/>
              <a:t>[2020] </a:t>
            </a:r>
            <a:r>
              <a:rPr lang="en-US" dirty="0" err="1" smtClean="0"/>
              <a:t>UKSC</a:t>
            </a:r>
            <a:r>
              <a:rPr lang="en-US" dirty="0" smtClean="0"/>
              <a:t> 48 (27 November 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Disclosure and impartiality / bias of Arbitrators (in the context of overlapping arbitral appointments)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F36314-862D-D343-B332-91340F91E5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11B59-3334-A848-B186-89B8262A9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#ARIASUS • www.arias-us.org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042" y="1740022"/>
            <a:ext cx="2588184" cy="45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64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6E9C6-180D-4DDD-98B4-B9B0C6EB6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7073" y="329883"/>
            <a:ext cx="7380286" cy="278140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AE5707-830C-4D0B-BE5B-B60BE7929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7" y="4036937"/>
            <a:ext cx="9941958" cy="1127961"/>
          </a:xfrm>
        </p:spPr>
        <p:txBody>
          <a:bodyPr/>
          <a:lstStyle/>
          <a:p>
            <a:r>
              <a:rPr lang="en-US" dirty="0" smtClean="0"/>
              <a:t>Alex Potts QC, Conyers </a:t>
            </a:r>
          </a:p>
          <a:p>
            <a:endParaRPr lang="en-US" dirty="0"/>
          </a:p>
          <a:p>
            <a:r>
              <a:rPr lang="en-US" dirty="0" smtClean="0"/>
              <a:t>Cayman Islands, Bermuda, British Virgin Islands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03347-2AD4-47EA-9F9B-A4CF493026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#ARIASUS • www.arias-us.org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78229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_ARIAS_BrandedPowerPoint" id="{B15A8F7C-BF99-401C-B070-BBB3D7E39EB3}" vid="{7313E34D-9F91-4216-A70B-1492B32F39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5C5CA44710B949A51A841DA6DE88FE" ma:contentTypeVersion="10" ma:contentTypeDescription="Create a new document." ma:contentTypeScope="" ma:versionID="86ef619b81d25db3a0dc83aa402d8522">
  <xsd:schema xmlns:xsd="http://www.w3.org/2001/XMLSchema" xmlns:xs="http://www.w3.org/2001/XMLSchema" xmlns:p="http://schemas.microsoft.com/office/2006/metadata/properties" xmlns:ns2="4d3a791d-3ce1-49b4-9f6a-5a7f8e409b76" targetNamespace="http://schemas.microsoft.com/office/2006/metadata/properties" ma:root="true" ma:fieldsID="02fa86529b03406ec75768992c324ca4" ns2:_="">
    <xsd:import namespace="4d3a791d-3ce1-49b4-9f6a-5a7f8e409b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a791d-3ce1-49b4-9f6a-5a7f8e409b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89814C-2CBC-4C80-BD6A-D0E04ADB74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3a791d-3ce1-49b4-9f6a-5a7f8e409b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58A888-7F8B-47FC-BE93-665CC0C3E6D0}">
  <ds:schemaRefs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4d3a791d-3ce1-49b4-9f6a-5a7f8e409b76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08E6087-2BED-4516-9E57-260A97FA93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2021_ARIAS_BrandedPowerPoint</Template>
  <TotalTime>121</TotalTime>
  <Words>330</Words>
  <Application>Microsoft Office PowerPoint</Application>
  <PresentationFormat>Widescreen</PresentationFormat>
  <Paragraphs>42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Jost</vt:lpstr>
      <vt:lpstr>Gotham Bold</vt:lpstr>
      <vt:lpstr>Source Sans Pro</vt:lpstr>
      <vt:lpstr>Jost Medium</vt:lpstr>
      <vt:lpstr>Jost SemiBold</vt:lpstr>
      <vt:lpstr>Gotham Medium</vt:lpstr>
      <vt:lpstr>Calibri</vt:lpstr>
      <vt:lpstr>Corbel</vt:lpstr>
      <vt:lpstr>Arial</vt:lpstr>
      <vt:lpstr>Gotham Light</vt:lpstr>
      <vt:lpstr>Basis</vt:lpstr>
      <vt:lpstr>International Arbitrations</vt:lpstr>
      <vt:lpstr>Bermuda: recent Court decisions</vt:lpstr>
      <vt:lpstr>Cayman Islands: recent Court decisions</vt:lpstr>
      <vt:lpstr>Privy Council &amp; UK Supreme Court: recent decisions relevant to international arbitration  </vt:lpstr>
      <vt:lpstr>THANK YOU</vt:lpstr>
    </vt:vector>
  </TitlesOfParts>
  <Company>Conyers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Potts</dc:creator>
  <cp:lastModifiedBy>Alex Potts</cp:lastModifiedBy>
  <cp:revision>9</cp:revision>
  <dcterms:created xsi:type="dcterms:W3CDTF">2021-04-26T11:19:18Z</dcterms:created>
  <dcterms:modified xsi:type="dcterms:W3CDTF">2021-04-26T13:21:06Z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0x0101009E5C5CA44710B949A51A841DA6DE88FE</vt:lpwstr>
  </property>
</Properties>
</file>