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diagrams/data1.xml" ContentType="application/vnd.openxmlformats-officedocument.drawingml.diagramData+xml"/>
  <Override PartName="/ppt/presentation.xml" ContentType="application/vnd.openxmlformats-officedocument.presentationml.presentation.main+xml"/>
  <Override PartName="/ppt/slides/slide4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49.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diagrams/drawing1.xml" ContentType="application/vnd.ms-office.drawingml.diagramDrawing+xml"/>
  <Override PartName="/ppt/theme/theme1.xml" ContentType="application/vnd.openxmlformats-officedocument.theme+xml"/>
  <Override PartName="/ppt/diagrams/colors1.xml" ContentType="application/vnd.openxmlformats-officedocument.drawingml.diagramColors+xml"/>
  <Override PartName="/ppt/diagrams/layout1.xml" ContentType="application/vnd.openxmlformats-officedocument.drawingml.diagramLayout+xml"/>
  <Override PartName="/ppt/theme/theme2.xml" ContentType="application/vnd.openxmlformats-officedocument.theme+xml"/>
  <Override PartName="/ppt/diagrams/quickStyle1.xml" ContentType="application/vnd.openxmlformats-officedocument.drawingml.diagram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embedTrueTypeFonts="1" autoCompressPictures="0">
  <p:sldMasterIdLst>
    <p:sldMasterId id="2147483912" r:id="rId1"/>
  </p:sldMasterIdLst>
  <p:notesMasterIdLst>
    <p:notesMasterId r:id="rId51"/>
  </p:notesMasterIdLst>
  <p:sldIdLst>
    <p:sldId id="256" r:id="rId2"/>
    <p:sldId id="257" r:id="rId3"/>
    <p:sldId id="307" r:id="rId4"/>
    <p:sldId id="308" r:id="rId5"/>
    <p:sldId id="309" r:id="rId6"/>
    <p:sldId id="310" r:id="rId7"/>
    <p:sldId id="314" r:id="rId8"/>
    <p:sldId id="311" r:id="rId9"/>
    <p:sldId id="312" r:id="rId10"/>
    <p:sldId id="313" r:id="rId11"/>
    <p:sldId id="306" r:id="rId12"/>
    <p:sldId id="303" r:id="rId13"/>
    <p:sldId id="260" r:id="rId14"/>
    <p:sldId id="259" r:id="rId15"/>
    <p:sldId id="262" r:id="rId16"/>
    <p:sldId id="263" r:id="rId17"/>
    <p:sldId id="264" r:id="rId18"/>
    <p:sldId id="266" r:id="rId19"/>
    <p:sldId id="267" r:id="rId20"/>
    <p:sldId id="268" r:id="rId21"/>
    <p:sldId id="269" r:id="rId22"/>
    <p:sldId id="270" r:id="rId23"/>
    <p:sldId id="304" r:id="rId24"/>
    <p:sldId id="272" r:id="rId25"/>
    <p:sldId id="273" r:id="rId26"/>
    <p:sldId id="274" r:id="rId27"/>
    <p:sldId id="275" r:id="rId28"/>
    <p:sldId id="277" r:id="rId29"/>
    <p:sldId id="278" r:id="rId30"/>
    <p:sldId id="279" r:id="rId31"/>
    <p:sldId id="280" r:id="rId32"/>
    <p:sldId id="281" r:id="rId33"/>
    <p:sldId id="282" r:id="rId34"/>
    <p:sldId id="283" r:id="rId35"/>
    <p:sldId id="284" r:id="rId36"/>
    <p:sldId id="288" r:id="rId37"/>
    <p:sldId id="289" r:id="rId38"/>
    <p:sldId id="290" r:id="rId39"/>
    <p:sldId id="292" r:id="rId40"/>
    <p:sldId id="293" r:id="rId41"/>
    <p:sldId id="295" r:id="rId42"/>
    <p:sldId id="296" r:id="rId43"/>
    <p:sldId id="297" r:id="rId44"/>
    <p:sldId id="298" r:id="rId45"/>
    <p:sldId id="299" r:id="rId46"/>
    <p:sldId id="300" r:id="rId47"/>
    <p:sldId id="305" r:id="rId48"/>
    <p:sldId id="315" r:id="rId49"/>
    <p:sldId id="258"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orbel" panose="020B0503020204020204" pitchFamily="34" charset="0"/>
      <p:regular r:id="rId56"/>
      <p:bold r:id="rId57"/>
      <p:italic r:id="rId58"/>
      <p:boldItalic r:id="rId59"/>
    </p:embeddedFont>
    <p:embeddedFont>
      <p:font typeface="Source Sans Pro" panose="020B0604020202020204" charset="0"/>
      <p:regular r:id="rId60"/>
      <p:bold r:id="rId61"/>
      <p:italic r:id="rId62"/>
      <p:boldItalic r:id="rId63"/>
    </p:embeddedFont>
  </p:embeddedFontLst>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2BC485-FD58-3D69-F9F1-8188FC882FD5}" name="Cédric Le Coguic" initials="CC" userId="S::cedric.lecoguic@mci-group.com::bf2ba068-58c1-40d0-87d0-cb13fdf1458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A5800"/>
    <a:srgbClr val="8B38D8"/>
    <a:srgbClr val="FF86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25"/>
    <p:restoredTop sz="96361"/>
  </p:normalViewPr>
  <p:slideViewPr>
    <p:cSldViewPr snapToGrid="0">
      <p:cViewPr varScale="1">
        <p:scale>
          <a:sx n="110" d="100"/>
          <a:sy n="110" d="100"/>
        </p:scale>
        <p:origin x="1224" y="96"/>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http://schemas.openxmlformats.org/drawingml/2006/diagram" xmlns:a="http://schemas.openxmlformats.org/drawingml/2006/main">
  <dgm:ptLst>
    <dgm:pt modelId="{53380669-8BAA-485E-8E48-96E74C97999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83DC0795-93B8-44AA-890E-ECD6290D0A2F}" type="parTrans" cxnId="{3BDD3D00-AAA7-4AFA-8E91-77A879D3F179}">
      <dgm:prSet/>
      <dgm:spPr/>
      <dgm:t>
        <a:bodyPr/>
        <a:lstStyle/>
        <a:p>
          <a:endParaRPr lang="en-US"/>
        </a:p>
      </dgm:t>
    </dgm:pt>
    <dgm:pt modelId="{A6174661-BBAB-4B12-96F6-CA738A3E3444}">
      <dgm:prSet phldrT="[Text]"/>
      <dgm:spPr/>
      <dgm:t>
        <a:bodyPr/>
        <a:lstStyle/>
        <a:p>
          <a:r>
            <a:rPr lang="en-US"/>
            <a:t>COVID-19</a:t>
          </a:r>
        </a:p>
      </dgm:t>
    </dgm:pt>
    <dgm:pt modelId="{1CA747DA-D95E-4AF3-8FA1-4E4CCFCCDEFA}" type="sibTrans" cxnId="{3BDD3D00-AAA7-4AFA-8E91-77A879D3F179}">
      <dgm:prSet/>
      <dgm:spPr/>
      <dgm:t>
        <a:bodyPr/>
        <a:lstStyle/>
        <a:p>
          <a:endParaRPr lang="en-US"/>
        </a:p>
      </dgm:t>
    </dgm:pt>
    <dgm:pt modelId="{1E55AB39-A20B-47BB-8179-7226D27DBB96}" type="parTrans" cxnId="{3B5C5E09-EC7F-417B-8CE9-D168F22C002D}">
      <dgm:prSet/>
      <dgm:spPr/>
      <dgm:t>
        <a:bodyPr/>
        <a:lstStyle/>
        <a:p>
          <a:endParaRPr lang="en-US"/>
        </a:p>
      </dgm:t>
    </dgm:pt>
    <dgm:pt modelId="{A2CFFDCD-5E09-4EBF-BA2C-B48C02721E83}">
      <dgm:prSet phldrT="[Text]"/>
      <dgm:spPr/>
      <dgm:t>
        <a:bodyPr/>
        <a:lstStyle/>
        <a:p>
          <a:r>
            <a:rPr lang="en-US"/>
            <a:t>Riots/Civil Unrest</a:t>
          </a:r>
        </a:p>
      </dgm:t>
    </dgm:pt>
    <dgm:pt modelId="{13A93941-F6A1-460A-BC57-9DF92125BCC3}" type="sibTrans" cxnId="{3B5C5E09-EC7F-417B-8CE9-D168F22C002D}">
      <dgm:prSet/>
      <dgm:spPr/>
      <dgm:t>
        <a:bodyPr/>
        <a:lstStyle/>
        <a:p>
          <a:endParaRPr lang="en-US"/>
        </a:p>
      </dgm:t>
    </dgm:pt>
    <dgm:pt modelId="{BF2169B3-1D32-4049-A5BA-7F68583EE040}" type="parTrans" cxnId="{E3CEFCA3-74FC-42A1-A1CD-44F792D888B7}">
      <dgm:prSet/>
      <dgm:spPr/>
      <dgm:t>
        <a:bodyPr/>
        <a:lstStyle/>
        <a:p>
          <a:endParaRPr lang="en-US"/>
        </a:p>
      </dgm:t>
    </dgm:pt>
    <dgm:pt modelId="{51EDBCB1-D25E-4D52-B30D-238DEF14B468}">
      <dgm:prSet phldrT="[Text]"/>
      <dgm:spPr/>
      <dgm:t>
        <a:bodyPr/>
        <a:lstStyle/>
        <a:p>
          <a:r>
            <a:rPr lang="en-US"/>
            <a:t>Freeze</a:t>
          </a:r>
        </a:p>
      </dgm:t>
    </dgm:pt>
    <dgm:pt modelId="{C4460F42-1667-44ED-9ECE-404677ED38FF}" type="sibTrans" cxnId="{E3CEFCA3-74FC-42A1-A1CD-44F792D888B7}">
      <dgm:prSet/>
      <dgm:spPr/>
      <dgm:t>
        <a:bodyPr/>
        <a:lstStyle/>
        <a:p>
          <a:endParaRPr lang="en-US"/>
        </a:p>
      </dgm:t>
    </dgm:pt>
    <dgm:pt modelId="{2D40476B-88C6-4E0A-9C38-15A172C6908F}" type="pres">
      <dgm:prSet presAssocID="{53380669-8BAA-485E-8E48-96E74C97999B}" presName="Name0" presStyleCnt="0">
        <dgm:presLayoutVars>
          <dgm:dir/>
          <dgm:resizeHandles val="exact"/>
        </dgm:presLayoutVars>
      </dgm:prSet>
      <dgm:spPr/>
    </dgm:pt>
    <dgm:pt modelId="{DB1C3862-DCD6-48FD-8DE7-0E2B7C881284}" type="pres">
      <dgm:prSet presAssocID="{A6174661-BBAB-4B12-96F6-CA738A3E3444}" presName="node" presStyleLbl="node1" presStyleIdx="0" presStyleCnt="3">
        <dgm:presLayoutVars>
          <dgm:bulletEnabled val="1"/>
        </dgm:presLayoutVars>
      </dgm:prSet>
      <dgm:spPr/>
    </dgm:pt>
    <dgm:pt modelId="{2DA9F315-88E5-4758-88FE-FF8F2A7BAE98}" type="pres">
      <dgm:prSet presAssocID="{1CA747DA-D95E-4AF3-8FA1-4E4CCFCCDEFA}" presName="sibTrans" presStyleLbl="sibTrans2D1" presStyleIdx="0" presStyleCnt="2"/>
      <dgm:spPr/>
    </dgm:pt>
    <dgm:pt modelId="{048A562E-516D-483A-9080-B63680CFF6E0}" type="pres">
      <dgm:prSet presAssocID="{1CA747DA-D95E-4AF3-8FA1-4E4CCFCCDEFA}" presName="connectorText" presStyleLbl="sibTrans2D1" presStyleIdx="0" presStyleCnt="2"/>
      <dgm:spPr/>
    </dgm:pt>
    <dgm:pt modelId="{A29FA08B-3575-4E31-AB38-CA08CDC9205D}" type="pres">
      <dgm:prSet presAssocID="{A2CFFDCD-5E09-4EBF-BA2C-B48C02721E83}" presName="node" presStyleLbl="node1" presStyleIdx="1" presStyleCnt="3">
        <dgm:presLayoutVars>
          <dgm:bulletEnabled val="1"/>
        </dgm:presLayoutVars>
      </dgm:prSet>
      <dgm:spPr/>
    </dgm:pt>
    <dgm:pt modelId="{8F6B9FA4-88EE-4497-AC3B-F4AA36E5A6EA}" type="pres">
      <dgm:prSet presAssocID="{13A93941-F6A1-460A-BC57-9DF92125BCC3}" presName="sibTrans" presStyleLbl="sibTrans2D1" presStyleIdx="1" presStyleCnt="2"/>
      <dgm:spPr/>
    </dgm:pt>
    <dgm:pt modelId="{481894CA-4846-4ED7-8EE1-DF0174EB49B1}" type="pres">
      <dgm:prSet presAssocID="{13A93941-F6A1-460A-BC57-9DF92125BCC3}" presName="connectorText" presStyleLbl="sibTrans2D1" presStyleIdx="1" presStyleCnt="2"/>
      <dgm:spPr/>
    </dgm:pt>
    <dgm:pt modelId="{A7E9BC59-5AB2-45AA-9BF5-DA98C0205DE7}" type="pres">
      <dgm:prSet presAssocID="{51EDBCB1-D25E-4D52-B30D-238DEF14B468}" presName="node" presStyleLbl="node1" presStyleIdx="2" presStyleCnt="3">
        <dgm:presLayoutVars>
          <dgm:bulletEnabled val="1"/>
        </dgm:presLayoutVars>
      </dgm:prSet>
      <dgm:spPr/>
    </dgm:pt>
  </dgm:ptLst>
  <dgm:cxnLst>
    <dgm:cxn modelId="{3BDD3D00-AAA7-4AFA-8E91-77A879D3F179}" srcId="{53380669-8BAA-485E-8E48-96E74C97999B}" destId="{A6174661-BBAB-4B12-96F6-CA738A3E3444}" srcOrd="0" destOrd="0" parTransId="{83DC0795-93B8-44AA-890E-ECD6290D0A2F}" sibTransId="{1CA747DA-D95E-4AF3-8FA1-4E4CCFCCDEFA}"/>
    <dgm:cxn modelId="{3B5C5E09-EC7F-417B-8CE9-D168F22C002D}" srcId="{53380669-8BAA-485E-8E48-96E74C97999B}" destId="{A2CFFDCD-5E09-4EBF-BA2C-B48C02721E83}" srcOrd="1" destOrd="0" parTransId="{1E55AB39-A20B-47BB-8179-7226D27DBB96}" sibTransId="{13A93941-F6A1-460A-BC57-9DF92125BCC3}"/>
    <dgm:cxn modelId="{4B4D3C0D-54F6-4179-9602-7878AACDD14C}" type="presOf" srcId="{A2CFFDCD-5E09-4EBF-BA2C-B48C02721E83}" destId="{A29FA08B-3575-4E31-AB38-CA08CDC9205D}" srcOrd="0" destOrd="0" presId="urn:microsoft.com/office/officeart/2005/8/layout/process1"/>
    <dgm:cxn modelId="{4163720E-C4C7-49FC-8F86-7DD2183F12AC}" type="presOf" srcId="{13A93941-F6A1-460A-BC57-9DF92125BCC3}" destId="{481894CA-4846-4ED7-8EE1-DF0174EB49B1}" srcOrd="1" destOrd="0" presId="urn:microsoft.com/office/officeart/2005/8/layout/process1"/>
    <dgm:cxn modelId="{FFBC5934-A12F-4749-9CF5-1BB04CA83496}" type="presOf" srcId="{51EDBCB1-D25E-4D52-B30D-238DEF14B468}" destId="{A7E9BC59-5AB2-45AA-9BF5-DA98C0205DE7}" srcOrd="0" destOrd="0" presId="urn:microsoft.com/office/officeart/2005/8/layout/process1"/>
    <dgm:cxn modelId="{1AEE1B66-EE49-478F-9D86-F4BDF7AB9DD8}" type="presOf" srcId="{A6174661-BBAB-4B12-96F6-CA738A3E3444}" destId="{DB1C3862-DCD6-48FD-8DE7-0E2B7C881284}" srcOrd="0" destOrd="0" presId="urn:microsoft.com/office/officeart/2005/8/layout/process1"/>
    <dgm:cxn modelId="{C59DA56E-AAF8-44AA-87EA-FCC7335A02E0}" type="presOf" srcId="{1CA747DA-D95E-4AF3-8FA1-4E4CCFCCDEFA}" destId="{2DA9F315-88E5-4758-88FE-FF8F2A7BAE98}" srcOrd="0" destOrd="0" presId="urn:microsoft.com/office/officeart/2005/8/layout/process1"/>
    <dgm:cxn modelId="{E213B073-07CC-4C59-8E20-6DA51C3B7897}" type="presOf" srcId="{13A93941-F6A1-460A-BC57-9DF92125BCC3}" destId="{8F6B9FA4-88EE-4497-AC3B-F4AA36E5A6EA}" srcOrd="0" destOrd="0" presId="urn:microsoft.com/office/officeart/2005/8/layout/process1"/>
    <dgm:cxn modelId="{F2E5E394-8EF3-42A8-9C87-3CC76039E578}" type="presOf" srcId="{1CA747DA-D95E-4AF3-8FA1-4E4CCFCCDEFA}" destId="{048A562E-516D-483A-9080-B63680CFF6E0}" srcOrd="1" destOrd="0" presId="urn:microsoft.com/office/officeart/2005/8/layout/process1"/>
    <dgm:cxn modelId="{E3CEFCA3-74FC-42A1-A1CD-44F792D888B7}" srcId="{53380669-8BAA-485E-8E48-96E74C97999B}" destId="{51EDBCB1-D25E-4D52-B30D-238DEF14B468}" srcOrd="2" destOrd="0" parTransId="{BF2169B3-1D32-4049-A5BA-7F68583EE040}" sibTransId="{C4460F42-1667-44ED-9ECE-404677ED38FF}"/>
    <dgm:cxn modelId="{B61343E0-D5D2-4361-8F67-2AD65A1F60DB}" type="presOf" srcId="{53380669-8BAA-485E-8E48-96E74C97999B}" destId="{2D40476B-88C6-4E0A-9C38-15A172C6908F}" srcOrd="0" destOrd="0" presId="urn:microsoft.com/office/officeart/2005/8/layout/process1"/>
    <dgm:cxn modelId="{BEC4814B-15ED-4626-982B-1CE4FE1E4A62}" type="presParOf" srcId="{2D40476B-88C6-4E0A-9C38-15A172C6908F}" destId="{DB1C3862-DCD6-48FD-8DE7-0E2B7C881284}" srcOrd="0" destOrd="0" presId="urn:microsoft.com/office/officeart/2005/8/layout/process1"/>
    <dgm:cxn modelId="{95CE6B5D-DE24-42AD-8149-E9C2EBC08754}" type="presParOf" srcId="{2D40476B-88C6-4E0A-9C38-15A172C6908F}" destId="{2DA9F315-88E5-4758-88FE-FF8F2A7BAE98}" srcOrd="1" destOrd="0" presId="urn:microsoft.com/office/officeart/2005/8/layout/process1"/>
    <dgm:cxn modelId="{CA3C52A1-770D-4CE8-8FA4-54D4E9986A29}" type="presParOf" srcId="{2DA9F315-88E5-4758-88FE-FF8F2A7BAE98}" destId="{048A562E-516D-483A-9080-B63680CFF6E0}" srcOrd="0" destOrd="0" presId="urn:microsoft.com/office/officeart/2005/8/layout/process1"/>
    <dgm:cxn modelId="{E5734B9A-74DD-4817-A984-5182D7C6B0FF}" type="presParOf" srcId="{2D40476B-88C6-4E0A-9C38-15A172C6908F}" destId="{A29FA08B-3575-4E31-AB38-CA08CDC9205D}" srcOrd="2" destOrd="0" presId="urn:microsoft.com/office/officeart/2005/8/layout/process1"/>
    <dgm:cxn modelId="{FDF88DC4-FEE8-4ABD-8FC1-5C9387069410}" type="presParOf" srcId="{2D40476B-88C6-4E0A-9C38-15A172C6908F}" destId="{8F6B9FA4-88EE-4497-AC3B-F4AA36E5A6EA}" srcOrd="3" destOrd="0" presId="urn:microsoft.com/office/officeart/2005/8/layout/process1"/>
    <dgm:cxn modelId="{AC11BC84-49E6-4588-A9AC-0C125997102A}" type="presParOf" srcId="{8F6B9FA4-88EE-4497-AC3B-F4AA36E5A6EA}" destId="{481894CA-4846-4ED7-8EE1-DF0174EB49B1}" srcOrd="0" destOrd="0" presId="urn:microsoft.com/office/officeart/2005/8/layout/process1"/>
    <dgm:cxn modelId="{48176AA2-91E4-4DE1-B8F3-526EEE2DFACA}" type="presParOf" srcId="{2D40476B-88C6-4E0A-9C38-15A172C6908F}" destId="{A7E9BC59-5AB2-45AA-9BF5-DA98C0205DE7}" srcOrd="4"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C3862-DCD6-48FD-8DE7-0E2B7C881284}">
      <dsp:nvSpPr>
        <dsp:cNvPr id="0" name=""/>
        <dsp:cNvSpPr/>
      </dsp:nvSpPr>
      <dsp:spPr>
        <a:xfrm>
          <a:off x="8156" y="1977955"/>
          <a:ext cx="2437926" cy="14627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COVID-19</a:t>
          </a:r>
        </a:p>
      </dsp:txBody>
      <dsp:txXfrm>
        <a:off x="50999" y="2020798"/>
        <a:ext cx="2352240" cy="1377069"/>
      </dsp:txXfrm>
    </dsp:sp>
    <dsp:sp modelId="{2DA9F315-88E5-4758-88FE-FF8F2A7BAE98}">
      <dsp:nvSpPr>
        <dsp:cNvPr id="0" name=""/>
        <dsp:cNvSpPr/>
      </dsp:nvSpPr>
      <dsp:spPr>
        <a:xfrm>
          <a:off x="2689875" y="2407030"/>
          <a:ext cx="516840" cy="604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689875" y="2527951"/>
        <a:ext cx="361788" cy="362763"/>
      </dsp:txXfrm>
    </dsp:sp>
    <dsp:sp modelId="{A29FA08B-3575-4E31-AB38-CA08CDC9205D}">
      <dsp:nvSpPr>
        <dsp:cNvPr id="0" name=""/>
        <dsp:cNvSpPr/>
      </dsp:nvSpPr>
      <dsp:spPr>
        <a:xfrm>
          <a:off x="3421253" y="1977955"/>
          <a:ext cx="2437926" cy="14627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Riots/Civil Unrest</a:t>
          </a:r>
        </a:p>
      </dsp:txBody>
      <dsp:txXfrm>
        <a:off x="3464096" y="2020798"/>
        <a:ext cx="2352240" cy="1377069"/>
      </dsp:txXfrm>
    </dsp:sp>
    <dsp:sp modelId="{8F6B9FA4-88EE-4497-AC3B-F4AA36E5A6EA}">
      <dsp:nvSpPr>
        <dsp:cNvPr id="0" name=""/>
        <dsp:cNvSpPr/>
      </dsp:nvSpPr>
      <dsp:spPr>
        <a:xfrm>
          <a:off x="6102972" y="2407030"/>
          <a:ext cx="516840" cy="604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102972" y="2527951"/>
        <a:ext cx="361788" cy="362763"/>
      </dsp:txXfrm>
    </dsp:sp>
    <dsp:sp modelId="{A7E9BC59-5AB2-45AA-9BF5-DA98C0205DE7}">
      <dsp:nvSpPr>
        <dsp:cNvPr id="0" name=""/>
        <dsp:cNvSpPr/>
      </dsp:nvSpPr>
      <dsp:spPr>
        <a:xfrm>
          <a:off x="6834350" y="1977955"/>
          <a:ext cx="2437926" cy="14627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Freeze</a:t>
          </a:r>
        </a:p>
      </dsp:txBody>
      <dsp:txXfrm>
        <a:off x="6877193" y="2020798"/>
        <a:ext cx="2352240" cy="13770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6CA78-61A1-9C47-9D7F-8CD821486DB2}" type="datetimeFigureOut">
              <a:rPr lang="en-US" smtClean="0"/>
              <a:t>4/27/2021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49067-09C9-6649-BEE6-0256847B5688}" type="slidenum">
              <a:rPr lang="en-US" smtClean="0"/>
              <a:t>‹#›</a:t>
            </a:fld>
            <a:endParaRPr lang="en-US"/>
          </a:p>
        </p:txBody>
      </p:sp>
    </p:spTree>
    <p:extLst>
      <p:ext uri="{BB962C8B-B14F-4D97-AF65-F5344CB8AC3E}">
        <p14:creationId xmlns:p14="http://schemas.microsoft.com/office/powerpoint/2010/main" val="1942202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p14="http://schemas.microsoft.com/office/powerpoint/2010/main"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t>4/27/2021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ARIAS•U.S. 2021 Spring Conference • www.arias-us.org</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2DF68FA-F7E4-0D42-BD70-C8803FF10DE8}"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682301"/>
      </p:ext>
    </p:extLst>
  </p:cSld>
  <p:clrMapOvr>
    <a:masterClrMapping/>
  </p:clrMapOvr>
  <p:transition/>
  <p:hf hdr="0" dt="0"/>
</p:sldLayout>
</file>

<file path=ppt/slideLayouts/slideLayout10.xml><?xml version="1.0" encoding="utf-8"?>
<p:sldLayout xmlns:p14="http://schemas.microsoft.com/office/powerpoint/2010/main"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t>4/27/2021</a:t>
            </a:fld>
            <a:endParaRPr lang="en-US"/>
          </a:p>
        </p:txBody>
      </p:sp>
      <p:sp>
        <p:nvSpPr>
          <p:cNvPr id="5" name="Footer Placeholder 4"/>
          <p:cNvSpPr>
            <a:spLocks noGrp="1"/>
          </p:cNvSpPr>
          <p:nvPr>
            <p:ph type="ftr" sz="quarter" idx="11"/>
          </p:nvPr>
        </p:nvSpPr>
        <p:spPr/>
        <p:txBody>
          <a:bodyPr/>
          <a:lstStyle/>
          <a:p>
            <a:r>
              <a:rPr lang="en-US"/>
              <a:t>ARIAS•U.S. 2021 Spring Conference • www.arias-us.org</a:t>
            </a:r>
          </a:p>
        </p:txBody>
      </p:sp>
      <p:sp>
        <p:nvSpPr>
          <p:cNvPr id="6" name="Slide Number Placeholder 5"/>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990165966"/>
      </p:ext>
    </p:extLst>
  </p:cSld>
  <p:clrMapOvr>
    <a:masterClrMapping/>
  </p:clrMapOvr>
  <p:transition/>
  <p:hf hdr="0" dt="0"/>
</p:sldLayout>
</file>

<file path=ppt/slideLayouts/slideLayout11.xml><?xml version="1.0" encoding="utf-8"?>
<p:sldLayout xmlns:p14="http://schemas.microsoft.com/office/powerpoint/2010/main"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t>4/27/2021</a:t>
            </a:fld>
            <a:endParaRPr lang="en-US"/>
          </a:p>
        </p:txBody>
      </p:sp>
      <p:sp>
        <p:nvSpPr>
          <p:cNvPr id="5" name="Footer Placeholder 4"/>
          <p:cNvSpPr>
            <a:spLocks noGrp="1"/>
          </p:cNvSpPr>
          <p:nvPr>
            <p:ph type="ftr" sz="quarter" idx="11"/>
          </p:nvPr>
        </p:nvSpPr>
        <p:spPr/>
        <p:txBody>
          <a:bodyPr/>
          <a:lstStyle/>
          <a:p>
            <a:r>
              <a:rPr lang="en-US"/>
              <a:t>ARIAS•U.S. 2021 Spring Conference • www.arias-us.org</a:t>
            </a:r>
          </a:p>
        </p:txBody>
      </p:sp>
      <p:sp>
        <p:nvSpPr>
          <p:cNvPr id="6" name="Slide Number Placeholder 5"/>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2716369842"/>
      </p:ext>
    </p:extLst>
  </p:cSld>
  <p:clrMapOvr>
    <a:masterClrMapping/>
  </p:clrMapOvr>
  <p:transition/>
  <p:hf hdr="0" dt="0"/>
</p:sldLayout>
</file>

<file path=ppt/slideLayouts/slideLayout1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userDrawn="1">
  <p:cSld name="1_Title-1">
    <p:bg>
      <p:bgPr>
        <a:blipFill dpi="0" rotWithShape="1">
          <a:blip r:embed="rId2">
            <a:lum/>
          </a:blip>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2F48B2-24E6-1C49-B160-0858247FA45D}"/>
              </a:ext>
            </a:extLst>
          </p:cNvPr>
          <p:cNvSpPr/>
          <p:nvPr userDrawn="1"/>
        </p:nvSpPr>
        <p:spPr>
          <a:xfrm>
            <a:off x="0" y="0"/>
            <a:ext cx="12192000" cy="6858000"/>
          </a:xfrm>
          <a:prstGeom prst="rect">
            <a:avLst/>
          </a:prstGeom>
          <a:solidFill>
            <a:srgbClr val="EA5800">
              <a:alpha val="65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5480E3A-05B1-BF47-9DB7-897D4F01B834}"/>
              </a:ext>
            </a:extLst>
          </p:cNvPr>
          <p:cNvSpPr>
            <a:spLocks noGrp="1"/>
          </p:cNvSpPr>
          <p:nvPr>
            <p:ph type="ctrTitle" hasCustomPrompt="1"/>
          </p:nvPr>
        </p:nvSpPr>
        <p:spPr>
          <a:xfrm>
            <a:off x="515939" y="512763"/>
            <a:ext cx="7380286" cy="2781407"/>
          </a:xfrm>
        </p:spPr>
        <p:txBody>
          <a:bodyPr anchor="b">
            <a:noAutofit/>
          </a:bodyPr>
          <a:lstStyle>
            <a:lvl1pPr algn="l">
              <a:defRPr sz="5600" b="1" i="0">
                <a:solidFill>
                  <a:schemeClr val="bg1"/>
                </a:solidFill>
                <a:latin typeface="Source Sans Pro" panose="020B0503030403020204" pitchFamily="34" charset="0"/>
                <a:ea typeface="Jost SemiBold" pitchFamily="2" charset="0"/>
                <a:cs typeface="Gotham Bold" pitchFamily="2" charset="0"/>
              </a:defRPr>
            </a:lvl1pPr>
          </a:lstStyle>
          <a:p>
            <a:r>
              <a:rPr lang="en-GB"/>
              <a:t>Click to edit presentation title</a:t>
            </a:r>
            <a:endParaRPr lang="en-US"/>
          </a:p>
        </p:txBody>
      </p:sp>
      <p:sp>
        <p:nvSpPr>
          <p:cNvPr id="8" name="Subtitle 2">
            <a:extLst>
              <a:ext uri="{FF2B5EF4-FFF2-40B4-BE49-F238E27FC236}">
                <a16:creationId xmlns:a16="http://schemas.microsoft.com/office/drawing/2014/main" id="{962FA051-B0A6-BD40-B5D0-5D730E0A5D6A}"/>
              </a:ext>
            </a:extLst>
          </p:cNvPr>
          <p:cNvSpPr>
            <a:spLocks noGrp="1"/>
          </p:cNvSpPr>
          <p:nvPr>
            <p:ph type="subTitle" idx="1" hasCustomPrompt="1"/>
          </p:nvPr>
        </p:nvSpPr>
        <p:spPr>
          <a:xfrm>
            <a:off x="515938" y="3409920"/>
            <a:ext cx="7380287" cy="1127961"/>
          </a:xfrm>
        </p:spPr>
        <p:txBody>
          <a:bodyPr lIns="90000" anchor="t">
            <a:noAutofit/>
          </a:bodyPr>
          <a:lstStyle>
            <a:lvl1pPr marL="0" indent="0" algn="l">
              <a:spcBef>
                <a:spcPct val="0"/>
              </a:spcBef>
              <a:buNone/>
              <a:defRPr sz="2800" b="0" i="0">
                <a:solidFill>
                  <a:schemeClr val="bg1"/>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subtitle</a:t>
            </a:r>
            <a:endParaRPr lang="en-US"/>
          </a:p>
        </p:txBody>
      </p:sp>
      <p:sp>
        <p:nvSpPr>
          <p:cNvPr id="9" name="Text Placeholder 12">
            <a:extLst>
              <a:ext uri="{FF2B5EF4-FFF2-40B4-BE49-F238E27FC236}">
                <a16:creationId xmlns:a16="http://schemas.microsoft.com/office/drawing/2014/main" id="{3BCFE05D-065D-C848-898A-0D3F74A9B023}"/>
              </a:ext>
            </a:extLst>
          </p:cNvPr>
          <p:cNvSpPr>
            <a:spLocks noGrp="1"/>
          </p:cNvSpPr>
          <p:nvPr>
            <p:ph type="body" sz="quarter" idx="10" hasCustomPrompt="1"/>
          </p:nvPr>
        </p:nvSpPr>
        <p:spPr>
          <a:xfrm>
            <a:off x="515938" y="4688025"/>
            <a:ext cx="3600450" cy="798375"/>
          </a:xfrm>
        </p:spPr>
        <p:txBody>
          <a:bodyPr anchor="t">
            <a:noAutofit/>
          </a:bodyPr>
          <a:lstStyle>
            <a:lvl1pPr marL="0" indent="0">
              <a:spcBef>
                <a:spcPct val="0"/>
              </a:spcBef>
              <a:buNone/>
              <a:defRPr sz="1400" b="0" i="0">
                <a:solidFill>
                  <a:schemeClr val="bg1"/>
                </a:solidFill>
                <a:latin typeface="Source Sans Pro" panose="020B0503030403020204" pitchFamily="34" charset="0"/>
                <a:ea typeface="Jost" pitchFamily="2" charset="0"/>
                <a:cs typeface="Gotham Light" pitchFamily="2" charset="0"/>
              </a:defRPr>
            </a:lvl1pPr>
          </a:lstStyle>
          <a:p>
            <a:pPr lvl="0"/>
            <a:r>
              <a:rPr lang="en-GB"/>
              <a:t>Date</a:t>
            </a:r>
          </a:p>
          <a:p>
            <a:pPr lvl="0"/>
            <a:r>
              <a:rPr lang="en-GB"/>
              <a:t>Speaker Name, Speaker Company</a:t>
            </a:r>
            <a:endParaRPr lang="en-US"/>
          </a:p>
        </p:txBody>
      </p:sp>
      <p:pic>
        <p:nvPicPr>
          <p:cNvPr id="11" name="Picture 10" descr="Logo, icon&#10;&#10;Description automatically generated">
            <a:extLst>
              <a:ext uri="{FF2B5EF4-FFF2-40B4-BE49-F238E27FC236}">
                <a16:creationId xmlns:a16="http://schemas.microsoft.com/office/drawing/2014/main" id="{72C67998-77C3-A44B-B112-D28D36CD20D0}"/>
              </a:ext>
            </a:extLst>
          </p:cNvPr>
          <p:cNvPicPr>
            <a:picLocks noChangeAspect="1"/>
          </p:cNvPicPr>
          <p:nvPr userDrawn="1"/>
        </p:nvPicPr>
        <p:blipFill>
          <a:blip r:embed="rId3"/>
          <a:stretch>
            <a:fillRect/>
          </a:stretch>
        </p:blipFill>
        <p:spPr>
          <a:xfrm>
            <a:off x="8796214" y="5192202"/>
            <a:ext cx="2886026" cy="1275625"/>
          </a:xfrm>
          <a:prstGeom prst="rect">
            <a:avLst/>
          </a:prstGeom>
        </p:spPr>
      </p:pic>
      <p:sp>
        <p:nvSpPr>
          <p:cNvPr id="10" name="Footer Placeholder 17">
            <a:extLst>
              <a:ext uri="{FF2B5EF4-FFF2-40B4-BE49-F238E27FC236}">
                <a16:creationId xmlns:a16="http://schemas.microsoft.com/office/drawing/2014/main" id="{42105500-847D-504A-AB9A-317DFF11832D}"/>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a:t>ARIAS•U.S. 2021 Spring Conference • www.arias-us.org</a:t>
            </a:r>
          </a:p>
        </p:txBody>
      </p:sp>
    </p:spTree>
    <p:extLst>
      <p:ext uri="{BB962C8B-B14F-4D97-AF65-F5344CB8AC3E}">
        <p14:creationId xmlns:p14="http://schemas.microsoft.com/office/powerpoint/2010/main" val="2610180361"/>
      </p:ext>
    </p:extLst>
  </p:cSld>
  <p:clrMapOvr>
    <a:masterClrMapping/>
  </p:clrMapOvr>
  <p:transition/>
</p:sldLayout>
</file>

<file path=ppt/slideLayouts/slideLayout1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2_Content-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2EA0A4B-8B7B-704E-B1B0-CADD69781E4D}"/>
              </a:ext>
            </a:extLst>
          </p:cNvPr>
          <p:cNvSpPr>
            <a:spLocks noGrp="1"/>
          </p:cNvSpPr>
          <p:nvPr>
            <p:ph type="body" sz="quarter" idx="10" hasCustomPrompt="1"/>
          </p:nvPr>
        </p:nvSpPr>
        <p:spPr>
          <a:xfrm>
            <a:off x="515938" y="1552879"/>
            <a:ext cx="5472112" cy="855663"/>
          </a:xfrm>
        </p:spPr>
        <p:txBody>
          <a:bodyPr>
            <a:noAutofit/>
          </a:bodyPr>
          <a:lstStyle>
            <a:lvl1pPr marL="0" indent="0">
              <a:lnSpc>
                <a:spcPct val="100000"/>
              </a:lnSpc>
              <a:spcBef>
                <a:spcPct val="0"/>
              </a:spcBef>
              <a:buNone/>
              <a:defRPr sz="2400" b="0" i="0">
                <a:latin typeface="Source Sans Pro" panose="020B0503030403020204" pitchFamily="34" charset="0"/>
                <a:ea typeface="Jost Medium" pitchFamily="2" charset="0"/>
                <a:cs typeface="Gotham Medium" pitchFamily="2" charset="0"/>
              </a:defRPr>
            </a:lvl1pPr>
          </a:lstStyle>
          <a:p>
            <a:pPr lvl="0"/>
            <a:r>
              <a:rPr lang="en-GB"/>
              <a:t>Click to edit subtitle</a:t>
            </a:r>
          </a:p>
        </p:txBody>
      </p:sp>
      <p:sp>
        <p:nvSpPr>
          <p:cNvPr id="7" name="Text Placeholder 6">
            <a:extLst>
              <a:ext uri="{FF2B5EF4-FFF2-40B4-BE49-F238E27FC236}">
                <a16:creationId xmlns:a16="http://schemas.microsoft.com/office/drawing/2014/main" id="{30680661-A29F-9B47-814D-E00D8FAEEFF1}"/>
              </a:ext>
            </a:extLst>
          </p:cNvPr>
          <p:cNvSpPr>
            <a:spLocks noGrp="1"/>
          </p:cNvSpPr>
          <p:nvPr>
            <p:ph type="body" sz="quarter" idx="11" hasCustomPrompt="1"/>
          </p:nvPr>
        </p:nvSpPr>
        <p:spPr>
          <a:xfrm>
            <a:off x="515938" y="2581275"/>
            <a:ext cx="5472112" cy="3643313"/>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a:t>Click to edit body</a:t>
            </a:r>
          </a:p>
        </p:txBody>
      </p:sp>
      <p:sp>
        <p:nvSpPr>
          <p:cNvPr id="3" name="Text Placeholder 2">
            <a:extLst>
              <a:ext uri="{FF2B5EF4-FFF2-40B4-BE49-F238E27FC236}">
                <a16:creationId xmlns:a16="http://schemas.microsoft.com/office/drawing/2014/main" id="{9F3CC332-732C-A64A-88B9-16E7F8BBC6D4}"/>
              </a:ext>
            </a:extLst>
          </p:cNvPr>
          <p:cNvSpPr>
            <a:spLocks noGrp="1"/>
          </p:cNvSpPr>
          <p:nvPr>
            <p:ph type="body" sz="quarter" idx="12" hasCustomPrompt="1"/>
          </p:nvPr>
        </p:nvSpPr>
        <p:spPr>
          <a:xfrm>
            <a:off x="515938" y="289630"/>
            <a:ext cx="3600450" cy="313100"/>
          </a:xfrm>
        </p:spPr>
        <p:txBody>
          <a:bodyPr>
            <a:noAutofit/>
          </a:bodyPr>
          <a:lstStyle>
            <a:lvl1pPr>
              <a:buNone/>
              <a:defRPr sz="1000" b="0" i="0">
                <a:solidFill>
                  <a:schemeClr val="accent3"/>
                </a:solidFill>
                <a:latin typeface="Gotham Light" pitchFamily="2" charset="0"/>
                <a:ea typeface="Jost" pitchFamily="2" charset="0"/>
                <a:cs typeface="Gotham Light" pitchFamily="2" charset="0"/>
              </a:defRPr>
            </a:lvl1pPr>
          </a:lstStyle>
          <a:p>
            <a:pPr lvl="0"/>
            <a:r>
              <a:rPr lang="en-GB"/>
              <a:t>Section</a:t>
            </a:r>
          </a:p>
        </p:txBody>
      </p:sp>
      <p:sp>
        <p:nvSpPr>
          <p:cNvPr id="9" name="Text Placeholder 6">
            <a:extLst>
              <a:ext uri="{FF2B5EF4-FFF2-40B4-BE49-F238E27FC236}">
                <a16:creationId xmlns:a16="http://schemas.microsoft.com/office/drawing/2014/main" id="{2110D6B7-1E6C-A74D-83A6-F1904EC17486}"/>
              </a:ext>
            </a:extLst>
          </p:cNvPr>
          <p:cNvSpPr>
            <a:spLocks noGrp="1"/>
          </p:cNvSpPr>
          <p:nvPr>
            <p:ph type="body" sz="quarter" idx="15" hasCustomPrompt="1"/>
          </p:nvPr>
        </p:nvSpPr>
        <p:spPr>
          <a:xfrm>
            <a:off x="6201513" y="2581275"/>
            <a:ext cx="5472112" cy="3643313"/>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a:t>Click to edit body</a:t>
            </a:r>
          </a:p>
        </p:txBody>
      </p:sp>
      <p:sp>
        <p:nvSpPr>
          <p:cNvPr id="11" name="Title 1">
            <a:extLst>
              <a:ext uri="{FF2B5EF4-FFF2-40B4-BE49-F238E27FC236}">
                <a16:creationId xmlns:a16="http://schemas.microsoft.com/office/drawing/2014/main" id="{E04E655A-3B57-AC4E-A298-0FCB43DEE4A5}"/>
              </a:ext>
            </a:extLst>
          </p:cNvPr>
          <p:cNvSpPr>
            <a:spLocks noGrp="1"/>
          </p:cNvSpPr>
          <p:nvPr>
            <p:ph type="ctrTitle" hasCustomPrompt="1"/>
          </p:nvPr>
        </p:nvSpPr>
        <p:spPr>
          <a:xfrm>
            <a:off x="515939" y="616939"/>
            <a:ext cx="11160124" cy="931861"/>
          </a:xfrm>
        </p:spPr>
        <p:txBody>
          <a:bodyPr anchor="t">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a:t>Click to edit headline title</a:t>
            </a:r>
            <a:endParaRPr lang="en-US"/>
          </a:p>
        </p:txBody>
      </p:sp>
      <p:sp>
        <p:nvSpPr>
          <p:cNvPr id="8" name="TextBox 7">
            <a:extLst>
              <a:ext uri="{FF2B5EF4-FFF2-40B4-BE49-F238E27FC236}">
                <a16:creationId xmlns:a16="http://schemas.microsoft.com/office/drawing/2014/main" id="{E67C1DD7-CD8E-4AB0-AB4F-F14BC5F2905F}"/>
              </a:ext>
            </a:extLst>
          </p:cNvPr>
          <p:cNvSpPr txBox="1"/>
          <p:nvPr userDrawn="1"/>
        </p:nvSpPr>
        <p:spPr>
          <a:xfrm>
            <a:off x="5826034" y="6382476"/>
            <a:ext cx="539931" cy="365919"/>
          </a:xfrm>
          <a:prstGeom prst="rect">
            <a:avLst/>
          </a:prstGeom>
          <a:noFill/>
        </p:spPr>
        <p:txBody>
          <a:bodyPr wrap="square" rtlCol="0">
            <a:spAutoFit/>
          </a:bodyPr>
          <a:lstStyle/>
          <a:p>
            <a:pPr algn="ctr"/>
            <a:fld id="{965D6D83-83C2-425F-BE2A-542D73A3F5E8}" type="slidenum">
              <a:rPr lang="en-US" smtClean="0">
                <a:solidFill>
                  <a:schemeClr val="bg1"/>
                </a:solidFill>
              </a:rPr>
              <a:pPr algn="ctr"/>
              <a:t>‹#›</a:t>
            </a:fld>
            <a:endParaRPr lang="en-US">
              <a:solidFill>
                <a:schemeClr val="bg1"/>
              </a:solidFill>
            </a:endParaRPr>
          </a:p>
        </p:txBody>
      </p:sp>
      <p:sp>
        <p:nvSpPr>
          <p:cNvPr id="10" name="Footer Placeholder 17">
            <a:extLst>
              <a:ext uri="{FF2B5EF4-FFF2-40B4-BE49-F238E27FC236}">
                <a16:creationId xmlns:a16="http://schemas.microsoft.com/office/drawing/2014/main" id="{09988CE9-F5B2-D641-B3B3-884C767E68A6}"/>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a:t>ARIAS•U.S. 2021 Spring Conference • www.arias-us.org</a:t>
            </a:r>
          </a:p>
        </p:txBody>
      </p:sp>
    </p:spTree>
    <p:extLst>
      <p:ext uri="{BB962C8B-B14F-4D97-AF65-F5344CB8AC3E}">
        <p14:creationId xmlns:p14="http://schemas.microsoft.com/office/powerpoint/2010/main" val="2626837677"/>
      </p:ext>
    </p:extLst>
  </p:cSld>
  <p:clrMapOvr>
    <a:masterClrMapping/>
  </p:clrMapOvr>
  <p:transition/>
</p:sldLayout>
</file>

<file path=ppt/slideLayouts/slideLayout1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1_Titl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914FAF-79D2-9F48-813B-BDCA2996A123}"/>
              </a:ext>
            </a:extLst>
          </p:cNvPr>
          <p:cNvSpPr/>
          <p:nvPr userDrawn="1"/>
        </p:nvSpPr>
        <p:spPr>
          <a:xfrm>
            <a:off x="0" y="-657801"/>
            <a:ext cx="12192000" cy="74283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2" name="Title 1"/>
          <p:cNvSpPr>
            <a:spLocks noGrp="1"/>
          </p:cNvSpPr>
          <p:nvPr>
            <p:ph type="ctrTitle" hasCustomPrompt="1"/>
          </p:nvPr>
        </p:nvSpPr>
        <p:spPr>
          <a:xfrm>
            <a:off x="515939" y="512763"/>
            <a:ext cx="7380286" cy="2781407"/>
          </a:xfrm>
        </p:spPr>
        <p:txBody>
          <a:bodyPr anchor="b">
            <a:noAutofit/>
          </a:bodyPr>
          <a:lstStyle>
            <a:lvl1pPr algn="l">
              <a:defRPr sz="5600" b="1" i="0">
                <a:solidFill>
                  <a:srgbClr val="EA5800"/>
                </a:solidFill>
                <a:latin typeface="Source Sans Pro" panose="020B0503030403020204" pitchFamily="34" charset="0"/>
                <a:ea typeface="Jost SemiBold" pitchFamily="2" charset="0"/>
                <a:cs typeface="Gotham Bold" pitchFamily="2" charset="0"/>
              </a:defRPr>
            </a:lvl1pPr>
          </a:lstStyle>
          <a:p>
            <a:r>
              <a:rPr lang="en-GB"/>
              <a:t>Click to edit presentation title</a:t>
            </a:r>
            <a:endParaRPr lang="en-US"/>
          </a:p>
        </p:txBody>
      </p:sp>
      <p:sp>
        <p:nvSpPr>
          <p:cNvPr id="3" name="Subtitle 2"/>
          <p:cNvSpPr>
            <a:spLocks noGrp="1"/>
          </p:cNvSpPr>
          <p:nvPr>
            <p:ph type="subTitle" idx="1" hasCustomPrompt="1"/>
          </p:nvPr>
        </p:nvSpPr>
        <p:spPr>
          <a:xfrm>
            <a:off x="515938" y="3409920"/>
            <a:ext cx="7380287" cy="1127961"/>
          </a:xfrm>
        </p:spPr>
        <p:txBody>
          <a:bodyPr lIns="90000" anchor="t">
            <a:noAutofit/>
          </a:bodyPr>
          <a:lstStyle>
            <a:lvl1pPr marL="0" indent="0" algn="l">
              <a:spcBef>
                <a:spcPct val="0"/>
              </a:spcBef>
              <a:buNone/>
              <a:defRPr sz="2800" b="0" i="0">
                <a:solidFill>
                  <a:schemeClr val="tx1"/>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subtitle</a:t>
            </a:r>
            <a:endParaRPr lang="en-US"/>
          </a:p>
        </p:txBody>
      </p:sp>
      <p:sp>
        <p:nvSpPr>
          <p:cNvPr id="13" name="Text Placeholder 12">
            <a:extLst>
              <a:ext uri="{FF2B5EF4-FFF2-40B4-BE49-F238E27FC236}">
                <a16:creationId xmlns:a16="http://schemas.microsoft.com/office/drawing/2014/main" id="{FD48DDB5-8B1D-EA4B-81EB-1274E9BD955F}"/>
              </a:ext>
            </a:extLst>
          </p:cNvPr>
          <p:cNvSpPr>
            <a:spLocks noGrp="1"/>
          </p:cNvSpPr>
          <p:nvPr>
            <p:ph type="body" sz="quarter" idx="10" hasCustomPrompt="1"/>
          </p:nvPr>
        </p:nvSpPr>
        <p:spPr>
          <a:xfrm>
            <a:off x="515938" y="4688025"/>
            <a:ext cx="3600450" cy="798375"/>
          </a:xfrm>
        </p:spPr>
        <p:txBody>
          <a:bodyPr anchor="t">
            <a:noAutofit/>
          </a:bodyPr>
          <a:lstStyle>
            <a:lvl1pPr marL="0" indent="0">
              <a:spcBef>
                <a:spcPct val="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a:t>Date</a:t>
            </a:r>
          </a:p>
          <a:p>
            <a:pPr lvl="0"/>
            <a:r>
              <a:rPr lang="en-GB"/>
              <a:t>Speaker Name, Speaker Company</a:t>
            </a:r>
            <a:endParaRPr lang="en-US"/>
          </a:p>
        </p:txBody>
      </p:sp>
      <p:pic>
        <p:nvPicPr>
          <p:cNvPr id="10" name="Picture 9" descr="Logo&#10;&#10;Description automatically generated">
            <a:extLst>
              <a:ext uri="{FF2B5EF4-FFF2-40B4-BE49-F238E27FC236}">
                <a16:creationId xmlns:a16="http://schemas.microsoft.com/office/drawing/2014/main" id="{AEFB4B7A-EA37-D54C-8ECC-B54D65A5929B}"/>
              </a:ext>
            </a:extLst>
          </p:cNvPr>
          <p:cNvPicPr>
            <a:picLocks noChangeAspect="1"/>
          </p:cNvPicPr>
          <p:nvPr userDrawn="1"/>
        </p:nvPicPr>
        <p:blipFill>
          <a:blip r:embed="rId2"/>
          <a:stretch>
            <a:fillRect/>
          </a:stretch>
        </p:blipFill>
        <p:spPr>
          <a:xfrm>
            <a:off x="8595361" y="5087212"/>
            <a:ext cx="3215615" cy="1454120"/>
          </a:xfrm>
          <a:prstGeom prst="rect">
            <a:avLst/>
          </a:prstGeom>
        </p:spPr>
      </p:pic>
      <p:sp>
        <p:nvSpPr>
          <p:cNvPr id="8" name="Footer Placeholder 17">
            <a:extLst>
              <a:ext uri="{FF2B5EF4-FFF2-40B4-BE49-F238E27FC236}">
                <a16:creationId xmlns:a16="http://schemas.microsoft.com/office/drawing/2014/main" id="{4D319F87-57F5-FB4C-9B2C-3D4443EE4A9A}"/>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accent2"/>
                </a:solidFill>
                <a:latin typeface="Source Sans Pro" panose="020B0503030403020204" pitchFamily="34" charset="0"/>
                <a:cs typeface="Gotham Light" pitchFamily="2" charset="0"/>
              </a:defRPr>
            </a:lvl1pPr>
          </a:lstStyle>
          <a:p>
            <a:r>
              <a:rPr lang="en-US"/>
              <a:t>ARIAS•U.S. 2021 Spring Conference • www.arias-us.org</a:t>
            </a:r>
          </a:p>
        </p:txBody>
      </p:sp>
    </p:spTree>
    <p:extLst>
      <p:ext uri="{BB962C8B-B14F-4D97-AF65-F5344CB8AC3E}">
        <p14:creationId xmlns:p14="http://schemas.microsoft.com/office/powerpoint/2010/main" val="1886109864"/>
      </p:ext>
    </p:extLst>
  </p:cSld>
  <p:clrMapOvr>
    <a:masterClrMapping/>
  </p:clrMapOvr>
  <p:transition/>
</p:sldLayout>
</file>

<file path=ppt/slideLayouts/slideLayout1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1_Title-3">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DC560B1-A739-314F-893B-037CD966C14C}"/>
              </a:ext>
            </a:extLst>
          </p:cNvPr>
          <p:cNvSpPr>
            <a:spLocks noGrp="1"/>
          </p:cNvSpPr>
          <p:nvPr>
            <p:ph type="ctrTitle" hasCustomPrompt="1"/>
          </p:nvPr>
        </p:nvSpPr>
        <p:spPr>
          <a:xfrm>
            <a:off x="515939" y="801363"/>
            <a:ext cx="4165651" cy="2481232"/>
          </a:xfrm>
        </p:spPr>
        <p:txBody>
          <a:bodyPr anchor="b">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a:t>Click to edit presentation title</a:t>
            </a:r>
            <a:endParaRPr lang="en-US"/>
          </a:p>
        </p:txBody>
      </p:sp>
      <p:sp>
        <p:nvSpPr>
          <p:cNvPr id="22" name="Subtitle 2">
            <a:extLst>
              <a:ext uri="{FF2B5EF4-FFF2-40B4-BE49-F238E27FC236}">
                <a16:creationId xmlns:a16="http://schemas.microsoft.com/office/drawing/2014/main" id="{A1DE0799-6BEB-AB4D-8730-8A4A9CBAB322}"/>
              </a:ext>
            </a:extLst>
          </p:cNvPr>
          <p:cNvSpPr>
            <a:spLocks noGrp="1"/>
          </p:cNvSpPr>
          <p:nvPr>
            <p:ph type="subTitle" idx="1" hasCustomPrompt="1"/>
          </p:nvPr>
        </p:nvSpPr>
        <p:spPr>
          <a:xfrm>
            <a:off x="515939" y="3409920"/>
            <a:ext cx="4165652" cy="1127961"/>
          </a:xfrm>
        </p:spPr>
        <p:txBody>
          <a:bodyPr anchor="t">
            <a:noAutofit/>
          </a:bodyPr>
          <a:lstStyle>
            <a:lvl1pPr marL="0" indent="0" algn="l">
              <a:spcBef>
                <a:spcPct val="0"/>
              </a:spcBef>
              <a:buNone/>
              <a:defRPr sz="2400" b="0" i="0">
                <a:solidFill>
                  <a:schemeClr val="accent2"/>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subtitle</a:t>
            </a:r>
            <a:endParaRPr lang="en-US"/>
          </a:p>
        </p:txBody>
      </p:sp>
      <p:sp>
        <p:nvSpPr>
          <p:cNvPr id="23" name="Text Placeholder 12">
            <a:extLst>
              <a:ext uri="{FF2B5EF4-FFF2-40B4-BE49-F238E27FC236}">
                <a16:creationId xmlns:a16="http://schemas.microsoft.com/office/drawing/2014/main" id="{2671D52B-9294-904F-82ED-26D610626CFE}"/>
              </a:ext>
            </a:extLst>
          </p:cNvPr>
          <p:cNvSpPr>
            <a:spLocks noGrp="1"/>
          </p:cNvSpPr>
          <p:nvPr>
            <p:ph type="body" sz="quarter" idx="10" hasCustomPrompt="1"/>
          </p:nvPr>
        </p:nvSpPr>
        <p:spPr>
          <a:xfrm>
            <a:off x="515938" y="4688025"/>
            <a:ext cx="3600450" cy="587375"/>
          </a:xfrm>
        </p:spPr>
        <p:txBody>
          <a:bodyPr anchor="t">
            <a:noAutofit/>
          </a:bodyPr>
          <a:lstStyle>
            <a:lvl1pPr marL="0" indent="0">
              <a:spcBef>
                <a:spcPct val="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a:t>Date</a:t>
            </a:r>
            <a:endParaRPr lang="en-US"/>
          </a:p>
        </p:txBody>
      </p:sp>
      <p:sp>
        <p:nvSpPr>
          <p:cNvPr id="5" name="Picture Placeholder 4">
            <a:extLst>
              <a:ext uri="{FF2B5EF4-FFF2-40B4-BE49-F238E27FC236}">
                <a16:creationId xmlns:a16="http://schemas.microsoft.com/office/drawing/2014/main" id="{61C3F509-10E1-6949-B52C-A62DCF440809}"/>
              </a:ext>
            </a:extLst>
          </p:cNvPr>
          <p:cNvSpPr>
            <a:spLocks noGrp="1"/>
          </p:cNvSpPr>
          <p:nvPr>
            <p:ph type="pic" sz="quarter" idx="12" hasCustomPrompt="1"/>
          </p:nvPr>
        </p:nvSpPr>
        <p:spPr>
          <a:xfrm>
            <a:off x="6424825" y="788474"/>
            <a:ext cx="4988242" cy="4988242"/>
          </a:xfrm>
          <a:prstGeom prst="ellipse">
            <a:avLst/>
          </a:prstGeom>
          <a:solidFill>
            <a:schemeClr val="accent5"/>
          </a:solidFill>
        </p:spPr>
        <p:txBody>
          <a:bodyPr anchor="ctr"/>
          <a:lstStyle>
            <a:lvl1pPr marL="0" indent="0" algn="ctr">
              <a:buNone/>
              <a:defRPr>
                <a:solidFill>
                  <a:schemeClr val="accent3"/>
                </a:solidFill>
              </a:defRPr>
            </a:lvl1pPr>
          </a:lstStyle>
          <a:p>
            <a:r>
              <a:rPr lang="en-US"/>
              <a:t>Click to insert picture</a:t>
            </a:r>
          </a:p>
        </p:txBody>
      </p:sp>
      <p:sp>
        <p:nvSpPr>
          <p:cNvPr id="7" name="TextBox 6">
            <a:extLst>
              <a:ext uri="{FF2B5EF4-FFF2-40B4-BE49-F238E27FC236}">
                <a16:creationId xmlns:a16="http://schemas.microsoft.com/office/drawing/2014/main" id="{631E2DA4-96AD-427A-AB8B-593C9EB76A4A}"/>
              </a:ext>
            </a:extLst>
          </p:cNvPr>
          <p:cNvSpPr txBox="1"/>
          <p:nvPr userDrawn="1"/>
        </p:nvSpPr>
        <p:spPr>
          <a:xfrm>
            <a:off x="5826034" y="6382476"/>
            <a:ext cx="539931" cy="365919"/>
          </a:xfrm>
          <a:prstGeom prst="rect">
            <a:avLst/>
          </a:prstGeom>
          <a:noFill/>
        </p:spPr>
        <p:txBody>
          <a:bodyPr wrap="square" rtlCol="0">
            <a:spAutoFit/>
          </a:bodyPr>
          <a:lstStyle/>
          <a:p>
            <a:pPr algn="ctr"/>
            <a:fld id="{965D6D83-83C2-425F-BE2A-542D73A3F5E8}" type="slidenum">
              <a:rPr lang="en-US" smtClean="0">
                <a:solidFill>
                  <a:schemeClr val="bg1"/>
                </a:solidFill>
              </a:rPr>
              <a:pPr algn="ctr"/>
              <a:t>‹#›</a:t>
            </a:fld>
            <a:endParaRPr lang="en-US">
              <a:solidFill>
                <a:schemeClr val="bg1"/>
              </a:solidFill>
            </a:endParaRPr>
          </a:p>
        </p:txBody>
      </p:sp>
      <p:sp>
        <p:nvSpPr>
          <p:cNvPr id="8" name="Footer Placeholder 17">
            <a:extLst>
              <a:ext uri="{FF2B5EF4-FFF2-40B4-BE49-F238E27FC236}">
                <a16:creationId xmlns:a16="http://schemas.microsoft.com/office/drawing/2014/main" id="{5A00C1C1-EEEF-4D46-8E8C-C07A042BBE87}"/>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a:t>ARIAS•U.S. 2021 Spring Conference • www.arias-us.org</a:t>
            </a:r>
          </a:p>
        </p:txBody>
      </p:sp>
    </p:spTree>
    <p:extLst>
      <p:ext uri="{BB962C8B-B14F-4D97-AF65-F5344CB8AC3E}">
        <p14:creationId xmlns:p14="http://schemas.microsoft.com/office/powerpoint/2010/main" val="2196214463"/>
      </p:ext>
    </p:extLst>
  </p:cSld>
  <p:clrMapOvr>
    <a:masterClrMapping/>
  </p:clrMapOvr>
  <p:transition/>
</p:sldLayout>
</file>

<file path=ppt/slideLayouts/slideLayout1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2_Content-3">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FBB444DC-764D-FF4E-83FC-2A53FA59DCCE}"/>
              </a:ext>
            </a:extLst>
          </p:cNvPr>
          <p:cNvSpPr>
            <a:spLocks noGrp="1"/>
          </p:cNvSpPr>
          <p:nvPr>
            <p:ph type="body" sz="quarter" idx="10" hasCustomPrompt="1"/>
          </p:nvPr>
        </p:nvSpPr>
        <p:spPr>
          <a:xfrm>
            <a:off x="515938" y="2061837"/>
            <a:ext cx="5472112" cy="855663"/>
          </a:xfrm>
        </p:spPr>
        <p:txBody>
          <a:bodyPr>
            <a:noAutofit/>
          </a:bodyPr>
          <a:lstStyle>
            <a:lvl1pPr marL="0" indent="0">
              <a:spcBef>
                <a:spcPct val="0"/>
              </a:spcBef>
              <a:buNone/>
              <a:defRPr sz="2400" b="0" i="0">
                <a:latin typeface="Source Sans Pro" panose="020B0503030403020204" pitchFamily="34" charset="0"/>
                <a:ea typeface="Jost Medium" pitchFamily="2" charset="0"/>
                <a:cs typeface="Gotham Medium" pitchFamily="2" charset="0"/>
              </a:defRPr>
            </a:lvl1pPr>
          </a:lstStyle>
          <a:p>
            <a:pPr lvl="0"/>
            <a:r>
              <a:rPr lang="en-GB"/>
              <a:t>Click to edit subtitle</a:t>
            </a:r>
          </a:p>
        </p:txBody>
      </p:sp>
      <p:sp>
        <p:nvSpPr>
          <p:cNvPr id="18" name="Text Placeholder 6">
            <a:extLst>
              <a:ext uri="{FF2B5EF4-FFF2-40B4-BE49-F238E27FC236}">
                <a16:creationId xmlns:a16="http://schemas.microsoft.com/office/drawing/2014/main" id="{2186B9B1-F6EF-A44B-B7BF-925BAD3B8282}"/>
              </a:ext>
            </a:extLst>
          </p:cNvPr>
          <p:cNvSpPr>
            <a:spLocks noGrp="1"/>
          </p:cNvSpPr>
          <p:nvPr>
            <p:ph type="body" sz="quarter" idx="11" hasCustomPrompt="1"/>
          </p:nvPr>
        </p:nvSpPr>
        <p:spPr>
          <a:xfrm>
            <a:off x="515938" y="3009106"/>
            <a:ext cx="5472112" cy="3215482"/>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a:t>Click to edit body</a:t>
            </a:r>
          </a:p>
        </p:txBody>
      </p:sp>
      <p:sp>
        <p:nvSpPr>
          <p:cNvPr id="19" name="Title 1">
            <a:extLst>
              <a:ext uri="{FF2B5EF4-FFF2-40B4-BE49-F238E27FC236}">
                <a16:creationId xmlns:a16="http://schemas.microsoft.com/office/drawing/2014/main" id="{F841E0E7-0A8D-A741-BACA-6798D65C830B}"/>
              </a:ext>
            </a:extLst>
          </p:cNvPr>
          <p:cNvSpPr>
            <a:spLocks noGrp="1"/>
          </p:cNvSpPr>
          <p:nvPr>
            <p:ph type="ctrTitle" hasCustomPrompt="1"/>
          </p:nvPr>
        </p:nvSpPr>
        <p:spPr>
          <a:xfrm>
            <a:off x="515939" y="647488"/>
            <a:ext cx="5472111" cy="1281193"/>
          </a:xfrm>
        </p:spPr>
        <p:txBody>
          <a:bodyPr anchor="t">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a:t>Click to edit </a:t>
            </a:r>
            <a:br>
              <a:rPr lang="en-GB"/>
            </a:br>
            <a:r>
              <a:rPr lang="en-GB"/>
              <a:t>headline title</a:t>
            </a:r>
            <a:endParaRPr lang="en-US"/>
          </a:p>
        </p:txBody>
      </p:sp>
      <p:sp>
        <p:nvSpPr>
          <p:cNvPr id="8" name="Text Placeholder 2">
            <a:extLst>
              <a:ext uri="{FF2B5EF4-FFF2-40B4-BE49-F238E27FC236}">
                <a16:creationId xmlns:a16="http://schemas.microsoft.com/office/drawing/2014/main" id="{2CB14169-E566-D44C-9D17-AF6933434AD3}"/>
              </a:ext>
            </a:extLst>
          </p:cNvPr>
          <p:cNvSpPr>
            <a:spLocks noGrp="1"/>
          </p:cNvSpPr>
          <p:nvPr>
            <p:ph type="body" sz="quarter" idx="12" hasCustomPrompt="1"/>
          </p:nvPr>
        </p:nvSpPr>
        <p:spPr>
          <a:xfrm>
            <a:off x="515938" y="289630"/>
            <a:ext cx="3600450" cy="313100"/>
          </a:xfrm>
        </p:spPr>
        <p:txBody>
          <a:bodyPr>
            <a:noAutofit/>
          </a:bodyPr>
          <a:lstStyle>
            <a:lvl1pPr>
              <a:buNone/>
              <a:defRPr sz="1000" b="0" i="0">
                <a:solidFill>
                  <a:schemeClr val="accent3"/>
                </a:solidFill>
                <a:latin typeface="Source Sans Pro" panose="020B0503030403020204" pitchFamily="34" charset="0"/>
                <a:ea typeface="Jost" pitchFamily="2" charset="0"/>
                <a:cs typeface="Gotham Light" pitchFamily="2" charset="0"/>
              </a:defRPr>
            </a:lvl1pPr>
          </a:lstStyle>
          <a:p>
            <a:pPr lvl="0"/>
            <a:r>
              <a:rPr lang="en-GB"/>
              <a:t>Section</a:t>
            </a:r>
          </a:p>
        </p:txBody>
      </p:sp>
      <p:sp>
        <p:nvSpPr>
          <p:cNvPr id="11" name="Picture Placeholder 4">
            <a:extLst>
              <a:ext uri="{FF2B5EF4-FFF2-40B4-BE49-F238E27FC236}">
                <a16:creationId xmlns:a16="http://schemas.microsoft.com/office/drawing/2014/main" id="{A2E4A8F6-8306-614E-8ECD-1E6E09F2D7FF}"/>
              </a:ext>
            </a:extLst>
          </p:cNvPr>
          <p:cNvSpPr>
            <a:spLocks noGrp="1"/>
          </p:cNvSpPr>
          <p:nvPr>
            <p:ph type="pic" sz="quarter" idx="13" hasCustomPrompt="1"/>
          </p:nvPr>
        </p:nvSpPr>
        <p:spPr>
          <a:xfrm>
            <a:off x="6424825" y="788474"/>
            <a:ext cx="4988242" cy="4988242"/>
          </a:xfrm>
          <a:prstGeom prst="ellipse">
            <a:avLst/>
          </a:prstGeom>
          <a:solidFill>
            <a:schemeClr val="accent5"/>
          </a:solidFill>
        </p:spPr>
        <p:txBody>
          <a:bodyPr anchor="ctr"/>
          <a:lstStyle>
            <a:lvl1pPr marL="0" indent="0" algn="ctr">
              <a:buNone/>
              <a:defRPr>
                <a:solidFill>
                  <a:schemeClr val="accent3"/>
                </a:solidFill>
              </a:defRPr>
            </a:lvl1pPr>
          </a:lstStyle>
          <a:p>
            <a:r>
              <a:rPr lang="en-US"/>
              <a:t>Click to insert picture</a:t>
            </a:r>
          </a:p>
        </p:txBody>
      </p:sp>
      <p:sp>
        <p:nvSpPr>
          <p:cNvPr id="10" name="TextBox 9">
            <a:extLst>
              <a:ext uri="{FF2B5EF4-FFF2-40B4-BE49-F238E27FC236}">
                <a16:creationId xmlns:a16="http://schemas.microsoft.com/office/drawing/2014/main" id="{2D47F126-8E94-4463-813E-AFFB682EFF10}"/>
              </a:ext>
            </a:extLst>
          </p:cNvPr>
          <p:cNvSpPr txBox="1"/>
          <p:nvPr userDrawn="1"/>
        </p:nvSpPr>
        <p:spPr>
          <a:xfrm>
            <a:off x="5826034" y="6382476"/>
            <a:ext cx="539931" cy="365919"/>
          </a:xfrm>
          <a:prstGeom prst="rect">
            <a:avLst/>
          </a:prstGeom>
          <a:noFill/>
        </p:spPr>
        <p:txBody>
          <a:bodyPr wrap="square" rtlCol="0">
            <a:spAutoFit/>
          </a:bodyPr>
          <a:lstStyle/>
          <a:p>
            <a:pPr algn="ctr"/>
            <a:fld id="{965D6D83-83C2-425F-BE2A-542D73A3F5E8}" type="slidenum">
              <a:rPr lang="en-US" smtClean="0">
                <a:solidFill>
                  <a:schemeClr val="bg1"/>
                </a:solidFill>
              </a:rPr>
              <a:pPr algn="ctr"/>
              <a:t>‹#›</a:t>
            </a:fld>
            <a:endParaRPr lang="en-US">
              <a:solidFill>
                <a:schemeClr val="bg1"/>
              </a:solidFill>
            </a:endParaRPr>
          </a:p>
        </p:txBody>
      </p:sp>
      <p:sp>
        <p:nvSpPr>
          <p:cNvPr id="9" name="Footer Placeholder 17">
            <a:extLst>
              <a:ext uri="{FF2B5EF4-FFF2-40B4-BE49-F238E27FC236}">
                <a16:creationId xmlns:a16="http://schemas.microsoft.com/office/drawing/2014/main" id="{D30CBB14-4A35-3046-99FD-275BD78106BB}"/>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a:t>ARIAS•U.S. 2021 Spring Conference • www.arias-us.org</a:t>
            </a:r>
          </a:p>
        </p:txBody>
      </p:sp>
    </p:spTree>
    <p:extLst>
      <p:ext uri="{BB962C8B-B14F-4D97-AF65-F5344CB8AC3E}">
        <p14:creationId xmlns:p14="http://schemas.microsoft.com/office/powerpoint/2010/main" val="1487824918"/>
      </p:ext>
    </p:extLst>
  </p:cSld>
  <p:clrMapOvr>
    <a:masterClrMapping/>
  </p:clrMapOvr>
  <p:transition/>
</p:sldLayout>
</file>

<file path=ppt/slideLayouts/slideLayout1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3_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B442E9-CBA0-E041-9D20-CB7CA9B382FE}"/>
              </a:ext>
            </a:extLst>
          </p:cNvPr>
          <p:cNvSpPr/>
          <p:nvPr userDrawn="1"/>
        </p:nvSpPr>
        <p:spPr>
          <a:xfrm>
            <a:off x="0" y="-569619"/>
            <a:ext cx="12192000" cy="6858000"/>
          </a:xfrm>
          <a:prstGeom prst="rect">
            <a:avLst/>
          </a:prstGeom>
          <a:solidFill>
            <a:srgbClr val="EA5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EA5800"/>
              </a:solidFill>
            </a:endParaRPr>
          </a:p>
        </p:txBody>
      </p:sp>
      <p:sp>
        <p:nvSpPr>
          <p:cNvPr id="14" name="Title 1">
            <a:extLst>
              <a:ext uri="{FF2B5EF4-FFF2-40B4-BE49-F238E27FC236}">
                <a16:creationId xmlns:a16="http://schemas.microsoft.com/office/drawing/2014/main" id="{EA0B0061-F507-6342-862B-9535E5F38E4D}"/>
              </a:ext>
            </a:extLst>
          </p:cNvPr>
          <p:cNvSpPr>
            <a:spLocks noGrp="1"/>
          </p:cNvSpPr>
          <p:nvPr>
            <p:ph type="ctrTitle" hasCustomPrompt="1"/>
          </p:nvPr>
        </p:nvSpPr>
        <p:spPr>
          <a:xfrm>
            <a:off x="515939" y="1489916"/>
            <a:ext cx="11160124" cy="3878167"/>
          </a:xfrm>
        </p:spPr>
        <p:txBody>
          <a:bodyPr anchor="ctr">
            <a:noAutofit/>
          </a:bodyPr>
          <a:lstStyle>
            <a:lvl1pPr algn="l">
              <a:defRPr sz="4000" b="0" i="0">
                <a:solidFill>
                  <a:schemeClr val="bg1"/>
                </a:solidFill>
                <a:latin typeface="Source Sans Pro" panose="020B0503030403020204" pitchFamily="34" charset="0"/>
                <a:ea typeface="Jost SemiBold" pitchFamily="2" charset="0"/>
              </a:defRPr>
            </a:lvl1pPr>
          </a:lstStyle>
          <a:p>
            <a:r>
              <a:rPr lang="en-GB"/>
              <a:t>Click to edit statement</a:t>
            </a:r>
            <a:endParaRPr lang="en-US"/>
          </a:p>
        </p:txBody>
      </p:sp>
      <p:sp>
        <p:nvSpPr>
          <p:cNvPr id="2" name="Footer Placeholder 1">
            <a:extLst>
              <a:ext uri="{FF2B5EF4-FFF2-40B4-BE49-F238E27FC236}">
                <a16:creationId xmlns:a16="http://schemas.microsoft.com/office/drawing/2014/main" id="{1FC399AE-F21B-9648-BD5C-383A7942F4F7}"/>
              </a:ext>
            </a:extLst>
          </p:cNvPr>
          <p:cNvSpPr>
            <a:spLocks noGrp="1"/>
          </p:cNvSpPr>
          <p:nvPr>
            <p:ph type="ftr" sz="quarter" idx="10"/>
          </p:nvPr>
        </p:nvSpPr>
        <p:spPr/>
        <p:txBody>
          <a:bodyPr/>
          <a:lstStyle/>
          <a:p>
            <a:r>
              <a:rPr lang="en-US"/>
              <a:t>#ARIASUS • www.arias-us.org</a:t>
            </a:r>
          </a:p>
        </p:txBody>
      </p:sp>
      <p:sp>
        <p:nvSpPr>
          <p:cNvPr id="5" name="TextBox 4">
            <a:extLst>
              <a:ext uri="{FF2B5EF4-FFF2-40B4-BE49-F238E27FC236}">
                <a16:creationId xmlns:a16="http://schemas.microsoft.com/office/drawing/2014/main" id="{93211E32-61A0-46C4-B781-3977C39188C3}"/>
              </a:ext>
            </a:extLst>
          </p:cNvPr>
          <p:cNvSpPr txBox="1"/>
          <p:nvPr userDrawn="1"/>
        </p:nvSpPr>
        <p:spPr>
          <a:xfrm>
            <a:off x="5826034" y="6382476"/>
            <a:ext cx="539931" cy="365919"/>
          </a:xfrm>
          <a:prstGeom prst="rect">
            <a:avLst/>
          </a:prstGeom>
          <a:noFill/>
        </p:spPr>
        <p:txBody>
          <a:bodyPr wrap="square" rtlCol="0">
            <a:spAutoFit/>
          </a:bodyPr>
          <a:lstStyle/>
          <a:p>
            <a:pPr algn="ctr"/>
            <a:fld id="{965D6D83-83C2-425F-BE2A-542D73A3F5E8}" type="slidenum">
              <a:rPr lang="en-US" smtClean="0">
                <a:solidFill>
                  <a:schemeClr val="bg1"/>
                </a:solidFill>
              </a:rPr>
              <a:pPr algn="ctr"/>
              <a:t>‹#›</a:t>
            </a:fld>
            <a:endParaRPr lang="en-US">
              <a:solidFill>
                <a:schemeClr val="bg1"/>
              </a:solidFill>
            </a:endParaRPr>
          </a:p>
        </p:txBody>
      </p:sp>
    </p:spTree>
    <p:extLst>
      <p:ext uri="{BB962C8B-B14F-4D97-AF65-F5344CB8AC3E}">
        <p14:creationId xmlns:p14="http://schemas.microsoft.com/office/powerpoint/2010/main" val="2868770396"/>
      </p:ext>
    </p:extLst>
  </p:cSld>
  <p:clrMapOvr>
    <a:masterClrMapping/>
  </p:clrMapOvr>
  <p:transition/>
</p:sldLayout>
</file>

<file path=ppt/slideLayouts/slideLayout2.xml><?xml version="1.0" encoding="utf-8"?>
<p:sldLayout xmlns:p14="http://schemas.microsoft.com/office/powerpoint/2010/main"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t>4/27/2021</a:t>
            </a:fld>
            <a:endParaRPr lang="en-US"/>
          </a:p>
        </p:txBody>
      </p:sp>
      <p:sp>
        <p:nvSpPr>
          <p:cNvPr id="5" name="Footer Placeholder 4"/>
          <p:cNvSpPr>
            <a:spLocks noGrp="1"/>
          </p:cNvSpPr>
          <p:nvPr>
            <p:ph type="ftr" sz="quarter" idx="11"/>
          </p:nvPr>
        </p:nvSpPr>
        <p:spPr/>
        <p:txBody>
          <a:bodyPr/>
          <a:lstStyle/>
          <a:p>
            <a:r>
              <a:rPr lang="en-US"/>
              <a:t>ARIAS•U.S. 2021 Spring Conference • www.arias-us.org</a:t>
            </a:r>
          </a:p>
        </p:txBody>
      </p:sp>
      <p:sp>
        <p:nvSpPr>
          <p:cNvPr id="6" name="Slide Number Placeholder 5"/>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1561846760"/>
      </p:ext>
    </p:extLst>
  </p:cSld>
  <p:clrMapOvr>
    <a:masterClrMapping/>
  </p:clrMapOvr>
  <p:transition/>
  <p:hf hdr="0" dt="0"/>
</p:sldLayout>
</file>

<file path=ppt/slideLayouts/slideLayout3.xml><?xml version="1.0" encoding="utf-8"?>
<p:sldLayout xmlns:p14="http://schemas.microsoft.com/office/powerpoint/2010/main"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t>4/27/2021</a:t>
            </a:fld>
            <a:endParaRPr lang="en-US"/>
          </a:p>
        </p:txBody>
      </p:sp>
      <p:sp>
        <p:nvSpPr>
          <p:cNvPr id="5" name="Footer Placeholder 4"/>
          <p:cNvSpPr>
            <a:spLocks noGrp="1"/>
          </p:cNvSpPr>
          <p:nvPr>
            <p:ph type="ftr" sz="quarter" idx="11"/>
          </p:nvPr>
        </p:nvSpPr>
        <p:spPr/>
        <p:txBody>
          <a:bodyPr/>
          <a:lstStyle/>
          <a:p>
            <a:r>
              <a:rPr lang="en-US"/>
              <a:t>ARIAS•U.S. 2021 Spring Conference • www.arias-us.org</a:t>
            </a:r>
          </a:p>
        </p:txBody>
      </p:sp>
      <p:sp>
        <p:nvSpPr>
          <p:cNvPr id="6" name="Slide Number Placeholder 5"/>
          <p:cNvSpPr>
            <a:spLocks noGrp="1"/>
          </p:cNvSpPr>
          <p:nvPr>
            <p:ph type="sldNum" sz="quarter" idx="12"/>
          </p:nvPr>
        </p:nvSpPr>
        <p:spPr/>
        <p:txBody>
          <a:bodyPr/>
          <a:lstStyle/>
          <a:p>
            <a:fld id="{D2DF68FA-F7E4-0D42-BD70-C8803FF10DE8}"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170620"/>
      </p:ext>
    </p:extLst>
  </p:cSld>
  <p:clrMapOvr>
    <a:masterClrMapping/>
  </p:clrMapOvr>
  <p:transition/>
  <p:hf hdr="0" dt="0"/>
</p:sldLayout>
</file>

<file path=ppt/slideLayouts/slideLayout4.xml><?xml version="1.0" encoding="utf-8"?>
<p:sldLayout xmlns:p14="http://schemas.microsoft.com/office/powerpoint/2010/main"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t>4/27/2021</a:t>
            </a:fld>
            <a:endParaRPr lang="en-US"/>
          </a:p>
        </p:txBody>
      </p:sp>
      <p:sp>
        <p:nvSpPr>
          <p:cNvPr id="6" name="Footer Placeholder 5"/>
          <p:cNvSpPr>
            <a:spLocks noGrp="1"/>
          </p:cNvSpPr>
          <p:nvPr>
            <p:ph type="ftr" sz="quarter" idx="11"/>
          </p:nvPr>
        </p:nvSpPr>
        <p:spPr/>
        <p:txBody>
          <a:bodyPr/>
          <a:lstStyle/>
          <a:p>
            <a:r>
              <a:rPr lang="en-US"/>
              <a:t>ARIAS•U.S. 2021 Spring Conference • www.arias-us.org</a:t>
            </a:r>
          </a:p>
        </p:txBody>
      </p:sp>
      <p:sp>
        <p:nvSpPr>
          <p:cNvPr id="7" name="Slide Number Placeholder 6"/>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1646852581"/>
      </p:ext>
    </p:extLst>
  </p:cSld>
  <p:clrMapOvr>
    <a:masterClrMapping/>
  </p:clrMapOvr>
  <p:transition/>
  <p:hf hdr="0" dt="0"/>
</p:sldLayout>
</file>

<file path=ppt/slideLayouts/slideLayout5.xml><?xml version="1.0" encoding="utf-8"?>
<p:sldLayout xmlns:p14="http://schemas.microsoft.com/office/powerpoint/2010/main"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t>4/27/2021</a:t>
            </a:fld>
            <a:endParaRPr lang="en-US"/>
          </a:p>
        </p:txBody>
      </p:sp>
      <p:sp>
        <p:nvSpPr>
          <p:cNvPr id="8" name="Footer Placeholder 7"/>
          <p:cNvSpPr>
            <a:spLocks noGrp="1"/>
          </p:cNvSpPr>
          <p:nvPr>
            <p:ph type="ftr" sz="quarter" idx="11"/>
          </p:nvPr>
        </p:nvSpPr>
        <p:spPr/>
        <p:txBody>
          <a:bodyPr/>
          <a:lstStyle/>
          <a:p>
            <a:r>
              <a:rPr lang="en-US"/>
              <a:t>ARIAS•U.S. 2021 Spring Conference • www.arias-us.org</a:t>
            </a:r>
          </a:p>
        </p:txBody>
      </p:sp>
      <p:sp>
        <p:nvSpPr>
          <p:cNvPr id="9" name="Slide Number Placeholder 8"/>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3436801776"/>
      </p:ext>
    </p:extLst>
  </p:cSld>
  <p:clrMapOvr>
    <a:masterClrMapping/>
  </p:clrMapOvr>
  <p:transition/>
  <p:hf hdr="0" dt="0"/>
</p:sldLayout>
</file>

<file path=ppt/slideLayouts/slideLayout6.xml><?xml version="1.0" encoding="utf-8"?>
<p:sldLayout xmlns:p14="http://schemas.microsoft.com/office/powerpoint/2010/main"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t>4/27/2021</a:t>
            </a:fld>
            <a:endParaRPr lang="en-US"/>
          </a:p>
        </p:txBody>
      </p:sp>
      <p:sp>
        <p:nvSpPr>
          <p:cNvPr id="4" name="Footer Placeholder 3"/>
          <p:cNvSpPr>
            <a:spLocks noGrp="1"/>
          </p:cNvSpPr>
          <p:nvPr>
            <p:ph type="ftr" sz="quarter" idx="11"/>
          </p:nvPr>
        </p:nvSpPr>
        <p:spPr/>
        <p:txBody>
          <a:bodyPr/>
          <a:lstStyle/>
          <a:p>
            <a:r>
              <a:rPr lang="en-US"/>
              <a:t>ARIAS•U.S. 2021 Spring Conference • www.arias-us.org</a:t>
            </a:r>
          </a:p>
        </p:txBody>
      </p:sp>
      <p:sp>
        <p:nvSpPr>
          <p:cNvPr id="5" name="Slide Number Placeholder 4"/>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2224955627"/>
      </p:ext>
    </p:extLst>
  </p:cSld>
  <p:clrMapOvr>
    <a:masterClrMapping/>
  </p:clrMapOvr>
  <p:transition/>
  <p:hf hdr="0" dt="0"/>
</p:sldLayout>
</file>

<file path=ppt/slideLayouts/slideLayout7.xml><?xml version="1.0" encoding="utf-8"?>
<p:sldLayout xmlns:p14="http://schemas.microsoft.com/office/powerpoint/2010/main"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t>4/27/2021</a:t>
            </a:fld>
            <a:endParaRPr lang="en-US"/>
          </a:p>
        </p:txBody>
      </p:sp>
      <p:sp>
        <p:nvSpPr>
          <p:cNvPr id="3" name="Footer Placeholder 2"/>
          <p:cNvSpPr>
            <a:spLocks noGrp="1"/>
          </p:cNvSpPr>
          <p:nvPr>
            <p:ph type="ftr" sz="quarter" idx="11"/>
          </p:nvPr>
        </p:nvSpPr>
        <p:spPr/>
        <p:txBody>
          <a:bodyPr/>
          <a:lstStyle/>
          <a:p>
            <a:r>
              <a:rPr lang="en-US"/>
              <a:t>ARIAS•U.S. 2021 Spring Conference • www.arias-us.org</a:t>
            </a:r>
          </a:p>
        </p:txBody>
      </p:sp>
      <p:sp>
        <p:nvSpPr>
          <p:cNvPr id="4" name="Slide Number Placeholder 3"/>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1274613797"/>
      </p:ext>
    </p:extLst>
  </p:cSld>
  <p:clrMapOvr>
    <a:masterClrMapping/>
  </p:clrMapOvr>
  <p:transition/>
  <p:hf hdr="0" dt="0"/>
</p:sldLayout>
</file>

<file path=ppt/slideLayouts/slideLayout8.xml><?xml version="1.0" encoding="utf-8"?>
<p:sldLayout xmlns:p14="http://schemas.microsoft.com/office/powerpoint/2010/main"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t>4/27/2021</a:t>
            </a:fld>
            <a:endParaRPr lang="en-US"/>
          </a:p>
        </p:txBody>
      </p:sp>
      <p:sp>
        <p:nvSpPr>
          <p:cNvPr id="6" name="Footer Placeholder 5"/>
          <p:cNvSpPr>
            <a:spLocks noGrp="1"/>
          </p:cNvSpPr>
          <p:nvPr>
            <p:ph type="ftr" sz="quarter" idx="11"/>
          </p:nvPr>
        </p:nvSpPr>
        <p:spPr/>
        <p:txBody>
          <a:bodyPr/>
          <a:lstStyle/>
          <a:p>
            <a:r>
              <a:rPr lang="en-US"/>
              <a:t>ARIAS•U.S. 2021 Spring Conference • www.arias-us.org</a:t>
            </a:r>
          </a:p>
        </p:txBody>
      </p:sp>
      <p:sp>
        <p:nvSpPr>
          <p:cNvPr id="7" name="Slide Number Placeholder 6"/>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3483656858"/>
      </p:ext>
    </p:extLst>
  </p:cSld>
  <p:clrMapOvr>
    <a:masterClrMapping/>
  </p:clrMapOvr>
  <p:transition/>
  <p:hf hdr="0" dt="0"/>
</p:sldLayout>
</file>

<file path=ppt/slideLayouts/slideLayout9.xml><?xml version="1.0" encoding="utf-8"?>
<p:sldLayout xmlns:p14="http://schemas.microsoft.com/office/powerpoint/2010/main"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t>4/27/2021</a:t>
            </a:fld>
            <a:endParaRPr lang="en-US"/>
          </a:p>
        </p:txBody>
      </p:sp>
      <p:sp>
        <p:nvSpPr>
          <p:cNvPr id="6" name="Footer Placeholder 5"/>
          <p:cNvSpPr>
            <a:spLocks noGrp="1"/>
          </p:cNvSpPr>
          <p:nvPr>
            <p:ph type="ftr" sz="quarter" idx="11"/>
          </p:nvPr>
        </p:nvSpPr>
        <p:spPr/>
        <p:txBody>
          <a:bodyPr/>
          <a:lstStyle/>
          <a:p>
            <a:r>
              <a:rPr lang="en-US"/>
              <a:t>ARIAS•U.S. 2021 Spring Conference • www.arias-us.org</a:t>
            </a:r>
          </a:p>
        </p:txBody>
      </p:sp>
      <p:sp>
        <p:nvSpPr>
          <p:cNvPr id="7" name="Slide Number Placeholder 6"/>
          <p:cNvSpPr>
            <a:spLocks noGrp="1"/>
          </p:cNvSpPr>
          <p:nvPr>
            <p:ph type="sldNum" sz="quarter" idx="12"/>
          </p:nvPr>
        </p:nvSpPr>
        <p:spPr/>
        <p:txBody>
          <a:bodyPr/>
          <a:lstStyle/>
          <a:p>
            <a:fld id="{D2DF68FA-F7E4-0D42-BD70-C8803FF10DE8}" type="slidenum">
              <a:rPr lang="en-US" smtClean="0"/>
              <a:t>‹#›</a:t>
            </a:fld>
            <a:endParaRPr lang="en-US"/>
          </a:p>
        </p:txBody>
      </p:sp>
    </p:spTree>
    <p:extLst>
      <p:ext uri="{BB962C8B-B14F-4D97-AF65-F5344CB8AC3E}">
        <p14:creationId xmlns:p14="http://schemas.microsoft.com/office/powerpoint/2010/main" val="78344157"/>
      </p:ext>
    </p:extLst>
  </p:cSld>
  <p:clrMapOvr>
    <a:masterClrMapping/>
  </p:clrMapOvr>
  <p:transition/>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t>4/27/2021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a:t>ARIAS•U.S. 2021 Spring Conference • www.arias-us.org</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2DF68FA-F7E4-0D42-BD70-C8803FF10DE8}" type="slidenum">
              <a:rPr lang="en-US" smtClean="0"/>
              <a:t>‹#›</a:t>
            </a:fld>
            <a:endParaRPr lang="en-US"/>
          </a:p>
        </p:txBody>
      </p:sp>
      <p:sp>
        <p:nvSpPr>
          <p:cNvPr id="8" name="Rectangle 7">
            <a:extLst>
              <a:ext uri="{FF2B5EF4-FFF2-40B4-BE49-F238E27FC236}">
                <a16:creationId xmlns:a16="http://schemas.microsoft.com/office/drawing/2014/main" id="{47F02E44-0805-47E6-AC1C-72218A40014F}"/>
              </a:ext>
            </a:extLst>
          </p:cNvPr>
          <p:cNvSpPr/>
          <p:nvPr userDrawn="1"/>
        </p:nvSpPr>
        <p:spPr>
          <a:xfrm>
            <a:off x="-47413" y="-311573"/>
            <a:ext cx="12300373" cy="7227146"/>
          </a:xfrm>
          <a:prstGeom prst="rect">
            <a:avLst/>
          </a:prstGeom>
          <a:blipFill>
            <a:blip r:embed="rId19"/>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9" name="Rectangle 8">
            <a:extLst>
              <a:ext uri="{FF2B5EF4-FFF2-40B4-BE49-F238E27FC236}">
                <a16:creationId xmlns:a16="http://schemas.microsoft.com/office/drawing/2014/main" id="{9570B6EA-E232-42DE-9275-405E0645D715}"/>
              </a:ext>
            </a:extLst>
          </p:cNvPr>
          <p:cNvSpPr/>
          <p:nvPr userDrawn="1"/>
        </p:nvSpPr>
        <p:spPr>
          <a:xfrm>
            <a:off x="-47413" y="57573"/>
            <a:ext cx="12192000" cy="6858000"/>
          </a:xfrm>
          <a:prstGeom prst="rect">
            <a:avLst/>
          </a:prstGeom>
          <a:solidFill>
            <a:srgbClr val="EA5800">
              <a:alpha val="65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54F17E5-08DB-4BD7-978C-F7DB03C72476}"/>
              </a:ext>
            </a:extLst>
          </p:cNvPr>
          <p:cNvSpPr/>
          <p:nvPr userDrawn="1"/>
        </p:nvSpPr>
        <p:spPr>
          <a:xfrm>
            <a:off x="0" y="-570335"/>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pic>
        <p:nvPicPr>
          <p:cNvPr id="11" name="Picture 10" descr="Logo, icon&#10;&#10;Description automatically generated">
            <a:extLst>
              <a:ext uri="{FF2B5EF4-FFF2-40B4-BE49-F238E27FC236}">
                <a16:creationId xmlns:a16="http://schemas.microsoft.com/office/drawing/2014/main" id="{FC5DB6B7-A480-4762-90BD-B9ADA229CF68}"/>
              </a:ext>
            </a:extLst>
          </p:cNvPr>
          <p:cNvPicPr>
            <a:picLocks noChangeAspect="1"/>
          </p:cNvPicPr>
          <p:nvPr userDrawn="1"/>
        </p:nvPicPr>
        <p:blipFill>
          <a:blip r:embed="rId20"/>
          <a:stretch>
            <a:fillRect/>
          </a:stretch>
        </p:blipFill>
        <p:spPr>
          <a:xfrm>
            <a:off x="10722848" y="6384926"/>
            <a:ext cx="953214" cy="421321"/>
          </a:xfrm>
          <a:prstGeom prst="rect">
            <a:avLst/>
          </a:prstGeom>
        </p:spPr>
      </p:pic>
    </p:spTree>
    <p:extLst>
      <p:ext uri="{BB962C8B-B14F-4D97-AF65-F5344CB8AC3E}">
        <p14:creationId xmlns:p14="http://schemas.microsoft.com/office/powerpoint/2010/main" val="52880341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6" r:id="rId13"/>
    <p:sldLayoutId id="2147483649" r:id="rId14"/>
    <p:sldLayoutId id="2147483679" r:id="rId15"/>
    <p:sldLayoutId id="2147483710" r:id="rId16"/>
    <p:sldLayoutId id="2147483676" r:id="rId17"/>
  </p:sldLayoutIdLst>
  <p:transition/>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&#65279;<?xml version="1.0" encoding="utf-8"?><Relationships xmlns="http://schemas.openxmlformats.org/package/2006/relationships"><Relationship Type="http://schemas.openxmlformats.org/officeDocument/2006/relationships/slideLayout" Target="../slideLayouts/slideLayout2.xml" Id="rId1" /></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1" name="Title 10" descr="" title="">
            <a:extLst>
              <a:ext uri="{FF2B5EF4-FFF2-40B4-BE49-F238E27FC236}">
                <a16:creationId xmlns:a16="http://schemas.microsoft.com/office/drawing/2014/main" id="{EFF23730-7707-F144-A5C8-BDDF7310A268}"/>
              </a:ext>
            </a:extLst>
          </p:cNvPr>
          <p:cNvSpPr>
            <a:spLocks noGrp="1"/>
          </p:cNvSpPr>
          <p:nvPr>
            <p:ph type="ctrTitle"/>
          </p:nvPr>
        </p:nvSpPr>
        <p:spPr>
          <a:xfrm>
            <a:off x="515939" y="512763"/>
            <a:ext cx="11075170" cy="2781407"/>
          </a:xfrm>
        </p:spPr>
        <p:txBody>
          <a:bodyPr/>
          <a:lstStyle/>
          <a:p>
            <a:r>
              <a:rPr lang="en-US" sz="4800"/>
              <a:t>Ripped From The Headlines - Insurance &amp; Reinsurance Issues In Current Events</a:t>
            </a:r>
            <a:br>
              <a:rPr lang="en-US" sz="4800"/>
            </a:br>
            <a:endParaRPr lang="en-US" sz="4800"/>
          </a:p>
        </p:txBody>
      </p:sp>
      <p:sp>
        <p:nvSpPr>
          <p:cNvPr id="12" name="Subtitle 11" descr="" title="">
            <a:extLst>
              <a:ext uri="{FF2B5EF4-FFF2-40B4-BE49-F238E27FC236}">
                <a16:creationId xmlns:a16="http://schemas.microsoft.com/office/drawing/2014/main" id="{5E02064A-777C-5242-A67D-77BA63555752}"/>
              </a:ext>
            </a:extLst>
          </p:cNvPr>
          <p:cNvSpPr>
            <a:spLocks noGrp="1"/>
          </p:cNvSpPr>
          <p:nvPr>
            <p:ph type="subTitle" idx="1"/>
          </p:nvPr>
        </p:nvSpPr>
        <p:spPr>
          <a:xfrm>
            <a:off x="515938" y="3409920"/>
            <a:ext cx="7380287" cy="2620660"/>
          </a:xfrm>
        </p:spPr>
        <p:txBody>
          <a:bodyPr/>
          <a:lstStyle/>
          <a:p>
            <a:r>
              <a:rPr lang="en-US" dirty="0"/>
              <a:t>Laura Foggan, Crowell &amp; Moring, LLP </a:t>
            </a:r>
          </a:p>
          <a:p>
            <a:br>
              <a:rPr lang="en-US" dirty="0"/>
            </a:br>
            <a:r>
              <a:rPr lang="en-US" dirty="0"/>
              <a:t>Scott Seaman, Hinshaw &amp; Culbertson LLP</a:t>
            </a:r>
          </a:p>
          <a:p>
            <a:br>
              <a:rPr lang="en-US" dirty="0"/>
            </a:br>
            <a:r>
              <a:rPr lang="en-US" dirty="0"/>
              <a:t>Peter </a:t>
            </a:r>
            <a:r>
              <a:rPr lang="en-US" dirty="0" err="1"/>
              <a:t>Kanaris</a:t>
            </a:r>
            <a:r>
              <a:rPr lang="en-US" dirty="0"/>
              <a:t>, Hinshaw &amp; Culbertson LLP</a:t>
            </a:r>
          </a:p>
        </p:txBody>
      </p:sp>
      <p:sp>
        <p:nvSpPr>
          <p:cNvPr id="13" name="Text Placeholder 12" descr="" title="">
            <a:extLst>
              <a:ext uri="{FF2B5EF4-FFF2-40B4-BE49-F238E27FC236}">
                <a16:creationId xmlns:a16="http://schemas.microsoft.com/office/drawing/2014/main" id="{F45EB3A4-BC84-2347-A58D-899B4F63D283}"/>
              </a:ext>
            </a:extLst>
          </p:cNvPr>
          <p:cNvSpPr>
            <a:spLocks noGrp="1"/>
          </p:cNvSpPr>
          <p:nvPr>
            <p:ph type="body" sz="quarter" idx="10"/>
          </p:nvPr>
        </p:nvSpPr>
        <p:spPr>
          <a:xfrm>
            <a:off x="515938" y="5343664"/>
            <a:ext cx="3600450" cy="1012686"/>
          </a:xfrm>
        </p:spPr>
        <p:txBody>
          <a:bodyPr/>
          <a:lstStyle/>
          <a:p>
            <a:endParaRPr lang="en-US"/>
          </a:p>
          <a:p>
            <a:endParaRPr lang="en-US"/>
          </a:p>
          <a:p>
            <a:endParaRPr lang="en-US"/>
          </a:p>
          <a:p>
            <a:r>
              <a:rPr lang="en-US" sz="2400"/>
              <a:t>ARIAS SPRING CONFERENCE 2021</a:t>
            </a:r>
          </a:p>
        </p:txBody>
      </p:sp>
      <p:sp>
        <p:nvSpPr>
          <p:cNvPr id="8" name="Footer Placeholder 7" descr="" title="">
            <a:extLst>
              <a:ext uri="{FF2B5EF4-FFF2-40B4-BE49-F238E27FC236}">
                <a16:creationId xmlns:a16="http://schemas.microsoft.com/office/drawing/2014/main" id="{1DC210E4-05FE-AB41-9CCC-35898E6BFE8D}"/>
              </a:ext>
            </a:extLst>
          </p:cNvPr>
          <p:cNvSpPr>
            <a:spLocks noGrp="1"/>
          </p:cNvSpPr>
          <p:nvPr>
            <p:ph type="ftr" sz="quarter" idx="3"/>
          </p:nvPr>
        </p:nvSpPr>
        <p:spPr>
          <a:xfrm>
            <a:off x="515937" y="6356350"/>
            <a:ext cx="2677319" cy="559223"/>
          </a:xfrm>
        </p:spPr>
        <p:txBody>
          <a:bodyPr/>
          <a:lstStyle/>
          <a:p>
            <a:r>
              <a:rPr lang="en-US"/>
              <a:t>#ARIASUS • www.arias-us.org</a:t>
            </a:r>
          </a:p>
        </p:txBody>
      </p:sp>
    </p:spTree>
    <p:extLst>
      <p:ext uri="{BB962C8B-B14F-4D97-AF65-F5344CB8AC3E}">
        <p14:creationId xmlns:p14="http://schemas.microsoft.com/office/powerpoint/2010/main" val="292867603"/>
      </p:ext>
    </p:extLst>
  </p:cSld>
  <p:clrMapOvr>
    <a:masterClrMapping/>
  </p:clrMapOvr>
  <p:transition/>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55C604B6-166D-4818-8F49-CF1FAC0207B3}"/>
              </a:ext>
            </a:extLst>
          </p:cNvPr>
          <p:cNvSpPr>
            <a:spLocks noGrp="1"/>
          </p:cNvSpPr>
          <p:nvPr>
            <p:ph type="title"/>
          </p:nvPr>
        </p:nvSpPr>
        <p:spPr>
          <a:xfrm>
            <a:off x="1140351" y="169816"/>
            <a:ext cx="9875520" cy="1356360"/>
          </a:xfrm>
        </p:spPr>
        <p:txBody>
          <a:bodyPr/>
          <a:lstStyle/>
          <a:p>
            <a:r>
              <a:rPr lang="en-US" dirty="0"/>
              <a:t>Mass Shootings: Active Shooter Coverage</a:t>
            </a:r>
          </a:p>
        </p:txBody>
      </p:sp>
      <p:sp>
        <p:nvSpPr>
          <p:cNvPr id="4" name="Footer Placeholder 3" descr="" title="">
            <a:extLst>
              <a:ext uri="{FF2B5EF4-FFF2-40B4-BE49-F238E27FC236}">
                <a16:creationId xmlns:a16="http://schemas.microsoft.com/office/drawing/2014/main" id="{C665883A-08D6-491D-85A7-A6B7DC8669BA}"/>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058E2140-4101-4935-98D1-9A402E76061E}"/>
              </a:ext>
            </a:extLst>
          </p:cNvPr>
          <p:cNvSpPr>
            <a:spLocks noGrp="1"/>
          </p:cNvSpPr>
          <p:nvPr>
            <p:ph type="sldNum" sz="quarter" idx="12"/>
          </p:nvPr>
        </p:nvSpPr>
        <p:spPr/>
        <p:txBody>
          <a:bodyPr/>
          <a:lstStyle/>
          <a:p>
            <a:fld id="{D2DF68FA-F7E4-0D42-BD70-C8803FF10DE8}" type="slidenum">
              <a:rPr lang="en-US" smtClean="0"/>
              <a:t>10</a:t>
            </a:fld>
            <a:endParaRPr lang="en-US"/>
          </a:p>
        </p:txBody>
      </p:sp>
      <p:sp>
        <p:nvSpPr>
          <p:cNvPr id="3" name="Content Placeholder 2" descr="" title="">
            <a:extLst>
              <a:ext uri="{FF2B5EF4-FFF2-40B4-BE49-F238E27FC236}">
                <a16:creationId xmlns:a16="http://schemas.microsoft.com/office/drawing/2014/main" id="{382DDB0E-D2E6-454F-AD92-F02EF533E220}"/>
              </a:ext>
            </a:extLst>
          </p:cNvPr>
          <p:cNvSpPr>
            <a:spLocks noGrp="1"/>
          </p:cNvSpPr>
          <p:nvPr>
            <p:ph idx="1"/>
          </p:nvPr>
        </p:nvSpPr>
        <p:spPr>
          <a:xfrm>
            <a:off x="1143000" y="1521487"/>
            <a:ext cx="9872871" cy="4038600"/>
          </a:xfrm>
        </p:spPr>
        <p:txBody>
          <a:bodyPr>
            <a:normAutofit/>
          </a:bodyPr>
          <a:lstStyle/>
          <a:p>
            <a:r>
              <a:rPr lang="en-US" dirty="0">
                <a:solidFill>
                  <a:srgbClr val="000000"/>
                </a:solidFill>
                <a:latin typeface="Noto Sans"/>
              </a:rPr>
              <a:t>Substantial variation in coverage terms. </a:t>
            </a:r>
          </a:p>
          <a:p>
            <a:r>
              <a:rPr lang="en-US" dirty="0">
                <a:solidFill>
                  <a:srgbClr val="000000"/>
                </a:solidFill>
                <a:latin typeface="Noto Sans"/>
              </a:rPr>
              <a:t>Consider key policy terms and definitions, such as “deadly weapon protection,” “workplace violence,” or “active assailant.”</a:t>
            </a:r>
          </a:p>
          <a:p>
            <a:r>
              <a:rPr lang="en-US" dirty="0">
                <a:solidFill>
                  <a:srgbClr val="000000"/>
                </a:solidFill>
                <a:latin typeface="Noto Sans"/>
              </a:rPr>
              <a:t>Coverage Thresholds, e.g., three or more casualties, and Coverage Caps, e.g., no coverage where casualty count exceeds 50. </a:t>
            </a:r>
          </a:p>
          <a:p>
            <a:r>
              <a:rPr lang="en-US" dirty="0">
                <a:solidFill>
                  <a:srgbClr val="000000"/>
                </a:solidFill>
                <a:latin typeface="Noto Sans"/>
              </a:rPr>
              <a:t>Does it include costs such as risk management expenses, funerals, media relations, post-event hotlines, and counseling?</a:t>
            </a:r>
            <a:endParaRPr lang="en-US" dirty="0"/>
          </a:p>
        </p:txBody>
      </p:sp>
    </p:spTree>
    <p:extLst>
      <p:ext uri="{BB962C8B-B14F-4D97-AF65-F5344CB8AC3E}">
        <p14:creationId xmlns:p14="http://schemas.microsoft.com/office/powerpoint/2010/main" val="2691310103"/>
      </p:ext>
    </p:extLst>
  </p:cSld>
  <p:clrMapOvr>
    <a:masterClrMapping/>
  </p:clrMapOvr>
  <p:transition/>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2F144923-72A3-4547-A63A-858CC8195E93}"/>
              </a:ext>
            </a:extLst>
          </p:cNvPr>
          <p:cNvSpPr>
            <a:spLocks noGrp="1"/>
          </p:cNvSpPr>
          <p:nvPr>
            <p:ph type="ctrTitle"/>
          </p:nvPr>
        </p:nvSpPr>
        <p:spPr/>
        <p:txBody>
          <a:bodyPr>
            <a:normAutofit/>
          </a:bodyPr>
          <a:lstStyle/>
          <a:p>
            <a:r>
              <a:rPr lang="en-US" sz="3600"/>
              <a:t>Riots, Civil Commotion, &amp; Strikes</a:t>
            </a:r>
            <a:br>
              <a:rPr lang="en-US" sz="2700"/>
            </a:br>
            <a:endParaRPr lang="en-US" sz="2700"/>
          </a:p>
        </p:txBody>
      </p:sp>
      <p:sp>
        <p:nvSpPr>
          <p:cNvPr id="7" name="Subtitle 6" descr="" title="">
            <a:extLst>
              <a:ext uri="{FF2B5EF4-FFF2-40B4-BE49-F238E27FC236}">
                <a16:creationId xmlns:a16="http://schemas.microsoft.com/office/drawing/2014/main" id="{00FAF4B3-7D4B-4563-9FF7-6E08DC345C26}"/>
              </a:ext>
            </a:extLst>
          </p:cNvPr>
          <p:cNvSpPr>
            <a:spLocks noGrp="1"/>
          </p:cNvSpPr>
          <p:nvPr>
            <p:ph type="subTitle" idx="1"/>
          </p:nvPr>
        </p:nvSpPr>
        <p:spPr/>
        <p:txBody>
          <a:bodyPr>
            <a:normAutofit/>
          </a:bodyPr>
          <a:lstStyle/>
          <a:p>
            <a:r>
              <a:rPr lang="en-US" sz="2400"/>
              <a:t>Scott Seaman</a:t>
            </a:r>
          </a:p>
        </p:txBody>
      </p:sp>
      <p:sp>
        <p:nvSpPr>
          <p:cNvPr id="6" name="Footer Placeholder 5" descr="" title="">
            <a:extLst>
              <a:ext uri="{FF2B5EF4-FFF2-40B4-BE49-F238E27FC236}">
                <a16:creationId xmlns:a16="http://schemas.microsoft.com/office/drawing/2014/main" id="{84511B59-3334-A848-B186-89B8262A9848}"/>
              </a:ext>
            </a:extLst>
          </p:cNvPr>
          <p:cNvSpPr>
            <a:spLocks noGrp="1"/>
          </p:cNvSpPr>
          <p:nvPr>
            <p:ph type="ftr" sz="quarter" idx="11"/>
          </p:nvPr>
        </p:nvSpPr>
        <p:spPr/>
        <p:txBody>
          <a:bodyPr/>
          <a:lstStyle/>
          <a:p>
            <a:r>
              <a:rPr lang="en-US"/>
              <a:t>#ARIASUS • www.arias-us.org</a:t>
            </a:r>
          </a:p>
        </p:txBody>
      </p:sp>
    </p:spTree>
    <p:extLst>
      <p:ext uri="{BB962C8B-B14F-4D97-AF65-F5344CB8AC3E}">
        <p14:creationId xmlns:p14="http://schemas.microsoft.com/office/powerpoint/2010/main" val="2404888588"/>
      </p:ext>
    </p:extLst>
  </p:cSld>
  <p:clrMapOvr>
    <a:masterClrMapping/>
  </p:clrMapOvr>
  <p:transition/>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55C604B6-166D-4818-8F49-CF1FAC0207B3}"/>
              </a:ext>
            </a:extLst>
          </p:cNvPr>
          <p:cNvSpPr>
            <a:spLocks noGrp="1"/>
          </p:cNvSpPr>
          <p:nvPr>
            <p:ph type="title"/>
          </p:nvPr>
        </p:nvSpPr>
        <p:spPr/>
        <p:txBody>
          <a:bodyPr/>
          <a:lstStyle/>
          <a:p>
            <a:r>
              <a:rPr lang="en-US"/>
              <a:t>2020 – A Year Of Rampant Social Unrest</a:t>
            </a:r>
          </a:p>
        </p:txBody>
      </p:sp>
      <p:sp>
        <p:nvSpPr>
          <p:cNvPr id="7" name="Content Placeholder 6" descr="" title="">
            <a:extLst>
              <a:ext uri="{FF2B5EF4-FFF2-40B4-BE49-F238E27FC236}">
                <a16:creationId xmlns:a16="http://schemas.microsoft.com/office/drawing/2014/main" id="{705DC680-E88D-4B72-96D7-2CC383449A40}"/>
              </a:ext>
            </a:extLst>
          </p:cNvPr>
          <p:cNvSpPr>
            <a:spLocks noGrp="1"/>
          </p:cNvSpPr>
          <p:nvPr>
            <p:ph idx="1"/>
          </p:nvPr>
        </p:nvSpPr>
        <p:spPr>
          <a:xfrm>
            <a:off x="1143000" y="1828800"/>
            <a:ext cx="9872871" cy="4267200"/>
          </a:xfrm>
        </p:spPr>
        <p:txBody>
          <a:bodyPr>
            <a:normAutofit fontScale="85000" lnSpcReduction="20000"/>
          </a:bodyPr>
          <a:lstStyle/>
          <a:p>
            <a:r>
              <a:rPr lang="en-US" sz="2400"/>
              <a:t>Unquestionably, the COVID-19 Pandemic has been the most impactful issue in the world over the 15 months. It also has been the most consuming issue in the U.S. insurance coverage world with approximately 1,600 coverage lawsuits filed to date.  It will be a very expensive proposition for US insurers, even though the early results have been relatively favorable with insurers prevailing on motions to dismiss in approximately 53% of cases in state court and 93% in federal court.   </a:t>
            </a:r>
          </a:p>
          <a:p>
            <a:r>
              <a:rPr lang="en-US" sz="2400"/>
              <a:t>It is estimated that the civil unrest will result in more than $1 to $2 billion in losses in 2020, making it the costliest civil disorder in U.S. history in nominal dollars. Rodney King riots in 1992 resulted in $775 million in damage, or $1.42 billion today.</a:t>
            </a:r>
          </a:p>
          <a:p>
            <a:r>
              <a:rPr lang="en-US" sz="2400"/>
              <a:t>Protests, demonstrations in approximately 140 U.S. cities in the wake of George Floyd’s death.  </a:t>
            </a:r>
          </a:p>
          <a:p>
            <a:r>
              <a:rPr lang="en-US" sz="2400"/>
              <a:t>It is estimated that dozens of people were killed and thousands injured during riots.</a:t>
            </a:r>
          </a:p>
          <a:p>
            <a:r>
              <a:rPr lang="en-US" sz="2400"/>
              <a:t>Thousands of U.S. businesses experienced property damage from riots, fire, flooding from fire sprinklers, and lost revenue as a result of large-scale demonstrations.</a:t>
            </a:r>
          </a:p>
          <a:p>
            <a:r>
              <a:rPr lang="en-US" sz="2400"/>
              <a:t>Damage to some homes and thousands of vehicles, including law enforcement vehicles.</a:t>
            </a:r>
          </a:p>
          <a:p>
            <a:endParaRPr lang="en-US"/>
          </a:p>
        </p:txBody>
      </p:sp>
      <p:sp>
        <p:nvSpPr>
          <p:cNvPr id="4" name="Footer Placeholder 3" descr="" title="">
            <a:extLst>
              <a:ext uri="{FF2B5EF4-FFF2-40B4-BE49-F238E27FC236}">
                <a16:creationId xmlns:a16="http://schemas.microsoft.com/office/drawing/2014/main" id="{C665883A-08D6-491D-85A7-A6B7DC8669BA}"/>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058E2140-4101-4935-98D1-9A402E76061E}"/>
              </a:ext>
            </a:extLst>
          </p:cNvPr>
          <p:cNvSpPr>
            <a:spLocks noGrp="1"/>
          </p:cNvSpPr>
          <p:nvPr>
            <p:ph type="sldNum" sz="quarter" idx="12"/>
          </p:nvPr>
        </p:nvSpPr>
        <p:spPr/>
        <p:txBody>
          <a:bodyPr/>
          <a:lstStyle/>
          <a:p>
            <a:fld id="{D2DF68FA-F7E4-0D42-BD70-C8803FF10DE8}" type="slidenum">
              <a:rPr lang="en-US" smtClean="0"/>
              <a:t>12</a:t>
            </a:fld>
            <a:endParaRPr lang="en-US"/>
          </a:p>
        </p:txBody>
      </p:sp>
    </p:spTree>
    <p:extLst>
      <p:ext uri="{BB962C8B-B14F-4D97-AF65-F5344CB8AC3E}">
        <p14:creationId xmlns:p14="http://schemas.microsoft.com/office/powerpoint/2010/main" val="2700148779"/>
      </p:ext>
    </p:extLst>
  </p:cSld>
  <p:clrMapOvr>
    <a:masterClrMapping/>
  </p:clrMapOvr>
  <p:transition/>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rgbClr val="0070C0">
            <a:alpha val="47000"/>
          </a:srgbClr>
        </a:solidFill>
        <a:effectLst/>
      </p:bgPr>
    </p:bg>
    <p:spTree>
      <p:nvGrpSpPr>
        <p:cNvPr id="1" name="" descr="" title=""/>
        <p:cNvGrpSpPr/>
        <p:nvPr/>
      </p:nvGrpSpPr>
      <p:grpSpPr>
        <a:xfrm>
          <a:off x="0" y="0"/>
          <a:ext cx="0" cy="0"/>
          <a:chOff x="0" y="0"/>
          <a:chExt cx="0" cy="0"/>
        </a:xfrm>
      </p:grpSpPr>
      <p:sp>
        <p:nvSpPr>
          <p:cNvPr id="2" name="Text Placeholder 1" descr="" title="">
            <a:extLst>
              <a:ext uri="{FF2B5EF4-FFF2-40B4-BE49-F238E27FC236}">
                <a16:creationId xmlns:a16="http://schemas.microsoft.com/office/drawing/2014/main" id="{B38D1780-C3FD-4AF0-A70D-B28B331425EE}"/>
              </a:ext>
            </a:extLst>
          </p:cNvPr>
          <p:cNvSpPr>
            <a:spLocks noGrp="1"/>
          </p:cNvSpPr>
          <p:nvPr>
            <p:ph type="body" sz="quarter" idx="10"/>
          </p:nvPr>
        </p:nvSpPr>
        <p:spPr>
          <a:xfrm>
            <a:off x="515937" y="1552879"/>
            <a:ext cx="11157687" cy="855663"/>
          </a:xfrm>
        </p:spPr>
        <p:txBody>
          <a:bodyPr/>
          <a:lstStyle/>
          <a:p>
            <a:r>
              <a:rPr lang="en-US"/>
              <a:t>At least $500 million in damage to more than 1,500 locations in the Twin Cities.</a:t>
            </a:r>
          </a:p>
          <a:p>
            <a:endParaRPr lang="en-US"/>
          </a:p>
        </p:txBody>
      </p:sp>
      <p:sp>
        <p:nvSpPr>
          <p:cNvPr id="3" name="Text Placeholder 2" descr="" title="">
            <a:extLst>
              <a:ext uri="{FF2B5EF4-FFF2-40B4-BE49-F238E27FC236}">
                <a16:creationId xmlns:a16="http://schemas.microsoft.com/office/drawing/2014/main" id="{D9DC7555-899E-49A2-9D79-CF3528F23302}"/>
              </a:ext>
            </a:extLst>
          </p:cNvPr>
          <p:cNvSpPr>
            <a:spLocks noGrp="1"/>
          </p:cNvSpPr>
          <p:nvPr>
            <p:ph type="body" sz="quarter" idx="11"/>
          </p:nvPr>
        </p:nvSpPr>
        <p:spPr/>
        <p:txBody>
          <a:bodyPr/>
          <a:lstStyle/>
          <a:p>
            <a:endParaRPr lang="en-US"/>
          </a:p>
        </p:txBody>
      </p:sp>
      <p:sp>
        <p:nvSpPr>
          <p:cNvPr id="4" name="Text Placeholder 3" descr="" title="">
            <a:extLst>
              <a:ext uri="{FF2B5EF4-FFF2-40B4-BE49-F238E27FC236}">
                <a16:creationId xmlns:a16="http://schemas.microsoft.com/office/drawing/2014/main" id="{0FCB255E-1D5B-4BB0-9214-EB9EC6D7F7C5}"/>
              </a:ext>
            </a:extLst>
          </p:cNvPr>
          <p:cNvSpPr>
            <a:spLocks noGrp="1"/>
          </p:cNvSpPr>
          <p:nvPr>
            <p:ph type="body" sz="quarter" idx="12"/>
          </p:nvPr>
        </p:nvSpPr>
        <p:spPr/>
        <p:txBody>
          <a:bodyPr/>
          <a:lstStyle/>
          <a:p>
            <a:endParaRPr lang="en-US"/>
          </a:p>
        </p:txBody>
      </p:sp>
      <p:sp>
        <p:nvSpPr>
          <p:cNvPr id="5" name="Text Placeholder 4" descr="" title="">
            <a:extLst>
              <a:ext uri="{FF2B5EF4-FFF2-40B4-BE49-F238E27FC236}">
                <a16:creationId xmlns:a16="http://schemas.microsoft.com/office/drawing/2014/main" id="{B60E72AB-E0EA-4A3E-B3BF-5C80E90AB88E}"/>
              </a:ext>
            </a:extLst>
          </p:cNvPr>
          <p:cNvSpPr>
            <a:spLocks noGrp="1"/>
          </p:cNvSpPr>
          <p:nvPr>
            <p:ph type="body" sz="quarter" idx="15"/>
          </p:nvPr>
        </p:nvSpPr>
        <p:spPr/>
        <p:txBody>
          <a:bodyPr/>
          <a:lstStyle/>
          <a:p>
            <a:endParaRPr lang="en-US"/>
          </a:p>
        </p:txBody>
      </p:sp>
      <p:sp>
        <p:nvSpPr>
          <p:cNvPr id="6" name="Title 5" descr="" title="">
            <a:extLst>
              <a:ext uri="{FF2B5EF4-FFF2-40B4-BE49-F238E27FC236}">
                <a16:creationId xmlns:a16="http://schemas.microsoft.com/office/drawing/2014/main" id="{A3375C22-76C7-4A5B-BDCA-A19325C39EA4}"/>
              </a:ext>
            </a:extLst>
          </p:cNvPr>
          <p:cNvSpPr>
            <a:spLocks noGrp="1"/>
          </p:cNvSpPr>
          <p:nvPr>
            <p:ph type="ctrTitle"/>
          </p:nvPr>
        </p:nvSpPr>
        <p:spPr/>
        <p:txBody>
          <a:bodyPr/>
          <a:lstStyle/>
          <a:p>
            <a:r>
              <a:rPr lang="en-US"/>
              <a:t>Minneapolis</a:t>
            </a:r>
          </a:p>
        </p:txBody>
      </p:sp>
      <p:sp>
        <p:nvSpPr>
          <p:cNvPr id="7" name="Footer Placeholder 6" descr="" title="">
            <a:extLst>
              <a:ext uri="{FF2B5EF4-FFF2-40B4-BE49-F238E27FC236}">
                <a16:creationId xmlns:a16="http://schemas.microsoft.com/office/drawing/2014/main" id="{D28EF7AA-A802-49E3-B5A8-59128B0C98B8}"/>
              </a:ext>
            </a:extLst>
          </p:cNvPr>
          <p:cNvSpPr>
            <a:spLocks noGrp="1"/>
          </p:cNvSpPr>
          <p:nvPr>
            <p:ph type="ftr" sz="quarter" idx="3"/>
          </p:nvPr>
        </p:nvSpPr>
        <p:spPr/>
        <p:txBody>
          <a:bodyPr/>
          <a:lstStyle/>
          <a:p>
            <a:r>
              <a:rPr lang="en-US"/>
              <a:t>ARIAS•U.S. 2021 Spring Conference • www.arias-us.org</a:t>
            </a:r>
          </a:p>
        </p:txBody>
      </p:sp>
      <p:pic>
        <p:nvPicPr>
          <p:cNvPr id="11" name="Picture 2" descr="" title="">
            <a:extLst>
              <a:ext uri="{FF2B5EF4-FFF2-40B4-BE49-F238E27FC236}">
                <a16:creationId xmlns:a16="http://schemas.microsoft.com/office/drawing/2014/main" id="{971FE2F7-B525-4C64-8F57-9FCF91AB29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12301" y="2588982"/>
            <a:ext cx="5461323" cy="36356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 title="">
            <a:extLst>
              <a:ext uri="{FF2B5EF4-FFF2-40B4-BE49-F238E27FC236}">
                <a16:creationId xmlns:a16="http://schemas.microsoft.com/office/drawing/2014/main" id="{3CCB6A08-D510-443B-80C9-26E5BE981F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5937" y="2588983"/>
            <a:ext cx="5507543" cy="3671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585462"/>
      </p:ext>
    </p:extLst>
  </p:cSld>
  <p:clrMapOvr>
    <a:masterClrMapping/>
  </p:clrMapOvr>
  <p:transition/>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ext Placeholder 2" descr="" title="">
            <a:extLst>
              <a:ext uri="{FF2B5EF4-FFF2-40B4-BE49-F238E27FC236}">
                <a16:creationId xmlns:a16="http://schemas.microsoft.com/office/drawing/2014/main" id="{9B9C7688-05E0-794C-8E34-3DA9D054D03E}"/>
              </a:ext>
            </a:extLst>
          </p:cNvPr>
          <p:cNvSpPr>
            <a:spLocks noGrp="1"/>
          </p:cNvSpPr>
          <p:nvPr>
            <p:ph type="body" sz="quarter" idx="11"/>
          </p:nvPr>
        </p:nvSpPr>
        <p:spPr>
          <a:xfrm>
            <a:off x="515937" y="1384663"/>
            <a:ext cx="5680697" cy="4839925"/>
          </a:xfrm>
        </p:spPr>
        <p:txBody>
          <a:bodyPr/>
          <a:lstStyle/>
          <a:p>
            <a:endParaRPr lang="en-US"/>
          </a:p>
        </p:txBody>
      </p:sp>
      <p:sp>
        <p:nvSpPr>
          <p:cNvPr id="4" name="Text Placeholder 3" descr="" title="">
            <a:extLst>
              <a:ext uri="{FF2B5EF4-FFF2-40B4-BE49-F238E27FC236}">
                <a16:creationId xmlns:a16="http://schemas.microsoft.com/office/drawing/2014/main" id="{98BA8C56-B73C-5745-9789-01DEE4EF1384}"/>
              </a:ext>
            </a:extLst>
          </p:cNvPr>
          <p:cNvSpPr>
            <a:spLocks noGrp="1"/>
          </p:cNvSpPr>
          <p:nvPr>
            <p:ph type="body" sz="quarter" idx="12"/>
          </p:nvPr>
        </p:nvSpPr>
        <p:spPr/>
        <p:txBody>
          <a:bodyPr/>
          <a:lstStyle/>
          <a:p>
            <a:endParaRPr lang="en-US"/>
          </a:p>
        </p:txBody>
      </p:sp>
      <p:sp>
        <p:nvSpPr>
          <p:cNvPr id="5" name="Text Placeholder 4" descr="" title="">
            <a:extLst>
              <a:ext uri="{FF2B5EF4-FFF2-40B4-BE49-F238E27FC236}">
                <a16:creationId xmlns:a16="http://schemas.microsoft.com/office/drawing/2014/main" id="{CEFD2EC9-54C7-8D45-A098-F3CCE2B57FF9}"/>
              </a:ext>
            </a:extLst>
          </p:cNvPr>
          <p:cNvSpPr>
            <a:spLocks noGrp="1"/>
          </p:cNvSpPr>
          <p:nvPr>
            <p:ph type="body" sz="quarter" idx="15"/>
          </p:nvPr>
        </p:nvSpPr>
        <p:spPr>
          <a:xfrm>
            <a:off x="6201513" y="1384663"/>
            <a:ext cx="5472112" cy="4839925"/>
          </a:xfrm>
        </p:spPr>
        <p:txBody>
          <a:bodyPr/>
          <a:lstStyle/>
          <a:p>
            <a:endParaRPr lang="en-US"/>
          </a:p>
        </p:txBody>
      </p:sp>
      <p:sp>
        <p:nvSpPr>
          <p:cNvPr id="6" name="Title 5" descr="" title="">
            <a:extLst>
              <a:ext uri="{FF2B5EF4-FFF2-40B4-BE49-F238E27FC236}">
                <a16:creationId xmlns:a16="http://schemas.microsoft.com/office/drawing/2014/main" id="{1E911933-9614-EB4D-8602-8F6EB5ABF448}"/>
              </a:ext>
            </a:extLst>
          </p:cNvPr>
          <p:cNvSpPr>
            <a:spLocks noGrp="1"/>
          </p:cNvSpPr>
          <p:nvPr>
            <p:ph type="ctrTitle"/>
          </p:nvPr>
        </p:nvSpPr>
        <p:spPr/>
        <p:txBody>
          <a:bodyPr/>
          <a:lstStyle/>
          <a:p>
            <a:r>
              <a:rPr lang="en-US"/>
              <a:t>Minneapolis</a:t>
            </a:r>
          </a:p>
        </p:txBody>
      </p:sp>
      <p:sp>
        <p:nvSpPr>
          <p:cNvPr id="7" name="Footer Placeholder 6" descr="" title="">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r>
              <a:rPr lang="en-US"/>
              <a:t>#ARIASUS • www.arias-us.org</a:t>
            </a:r>
          </a:p>
        </p:txBody>
      </p:sp>
      <p:pic>
        <p:nvPicPr>
          <p:cNvPr id="10" name="Content Placeholder 2" descr="" title="">
            <a:extLst>
              <a:ext uri="{FF2B5EF4-FFF2-40B4-BE49-F238E27FC236}">
                <a16:creationId xmlns:a16="http://schemas.microsoft.com/office/drawing/2014/main" id="{AF794BD2-AD9C-42D6-ACB1-59925C4CE145}"/>
              </a:ext>
            </a:extLst>
          </p:cNvPr>
          <p:cNvPicPr>
            <a:picLocks noChangeAspect="1"/>
          </p:cNvPicPr>
          <p:nvPr/>
        </p:nvPicPr>
        <p:blipFill>
          <a:blip r:embed="rId2"/>
          <a:stretch>
            <a:fillRect/>
          </a:stretch>
        </p:blipFill>
        <p:spPr>
          <a:xfrm>
            <a:off x="513499" y="1384663"/>
            <a:ext cx="4590443" cy="4839924"/>
          </a:xfrm>
          <a:prstGeom prst="rect">
            <a:avLst/>
          </a:prstGeom>
        </p:spPr>
      </p:pic>
      <p:pic>
        <p:nvPicPr>
          <p:cNvPr id="11" name="Picture 10" descr="" title="">
            <a:extLst>
              <a:ext uri="{FF2B5EF4-FFF2-40B4-BE49-F238E27FC236}">
                <a16:creationId xmlns:a16="http://schemas.microsoft.com/office/drawing/2014/main" id="{C2BE395C-19A6-4CFF-9B3F-7C7C12239AE6}"/>
              </a:ext>
            </a:extLst>
          </p:cNvPr>
          <p:cNvPicPr>
            <a:picLocks noChangeAspect="1"/>
          </p:cNvPicPr>
          <p:nvPr/>
        </p:nvPicPr>
        <p:blipFill>
          <a:blip r:embed="rId3"/>
          <a:stretch>
            <a:fillRect/>
          </a:stretch>
        </p:blipFill>
        <p:spPr>
          <a:xfrm>
            <a:off x="6199074" y="1384663"/>
            <a:ext cx="5472112" cy="4864308"/>
          </a:xfrm>
          <a:prstGeom prst="rect">
            <a:avLst/>
          </a:prstGeom>
        </p:spPr>
      </p:pic>
    </p:spTree>
    <p:extLst>
      <p:ext uri="{BB962C8B-B14F-4D97-AF65-F5344CB8AC3E}">
        <p14:creationId xmlns:p14="http://schemas.microsoft.com/office/powerpoint/2010/main" val="2153666224"/>
      </p:ext>
    </p:extLst>
  </p:cSld>
  <p:clrMapOvr>
    <a:masterClrMapping/>
  </p:clrMapOvr>
  <p:transition/>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ext Placeholder 1" descr="" title="">
            <a:extLst>
              <a:ext uri="{FF2B5EF4-FFF2-40B4-BE49-F238E27FC236}">
                <a16:creationId xmlns:a16="http://schemas.microsoft.com/office/drawing/2014/main" id="{6FE00727-892B-478E-A9C0-E24B5E951AB9}"/>
              </a:ext>
            </a:extLst>
          </p:cNvPr>
          <p:cNvSpPr>
            <a:spLocks noGrp="1"/>
          </p:cNvSpPr>
          <p:nvPr>
            <p:ph type="body" sz="quarter" idx="10"/>
          </p:nvPr>
        </p:nvSpPr>
        <p:spPr>
          <a:xfrm>
            <a:off x="515937" y="1552879"/>
            <a:ext cx="11157687" cy="855663"/>
          </a:xfrm>
        </p:spPr>
        <p:txBody>
          <a:bodyPr/>
          <a:lstStyle/>
          <a:p>
            <a:r>
              <a:rPr lang="en-US"/>
              <a:t>One estimate (likely low) $23 million in lost revenue and $5 million in property damage to private businesses.</a:t>
            </a:r>
          </a:p>
          <a:p>
            <a:endParaRPr lang="en-US"/>
          </a:p>
        </p:txBody>
      </p:sp>
      <p:sp>
        <p:nvSpPr>
          <p:cNvPr id="3" name="Text Placeholder 2" descr="" title="">
            <a:extLst>
              <a:ext uri="{FF2B5EF4-FFF2-40B4-BE49-F238E27FC236}">
                <a16:creationId xmlns:a16="http://schemas.microsoft.com/office/drawing/2014/main" id="{3E397049-0C5C-4843-B73E-AD59692EC1B5}"/>
              </a:ext>
            </a:extLst>
          </p:cNvPr>
          <p:cNvSpPr>
            <a:spLocks noGrp="1"/>
          </p:cNvSpPr>
          <p:nvPr>
            <p:ph type="body" sz="quarter" idx="11"/>
          </p:nvPr>
        </p:nvSpPr>
        <p:spPr/>
        <p:txBody>
          <a:bodyPr/>
          <a:lstStyle/>
          <a:p>
            <a:endParaRPr lang="en-US"/>
          </a:p>
        </p:txBody>
      </p:sp>
      <p:sp>
        <p:nvSpPr>
          <p:cNvPr id="4" name="Text Placeholder 3" descr="" title="">
            <a:extLst>
              <a:ext uri="{FF2B5EF4-FFF2-40B4-BE49-F238E27FC236}">
                <a16:creationId xmlns:a16="http://schemas.microsoft.com/office/drawing/2014/main" id="{A4FD0006-E88E-41A3-8204-317F8DCD8C8E}"/>
              </a:ext>
            </a:extLst>
          </p:cNvPr>
          <p:cNvSpPr>
            <a:spLocks noGrp="1"/>
          </p:cNvSpPr>
          <p:nvPr>
            <p:ph type="body" sz="quarter" idx="12"/>
          </p:nvPr>
        </p:nvSpPr>
        <p:spPr/>
        <p:txBody>
          <a:bodyPr/>
          <a:lstStyle/>
          <a:p>
            <a:endParaRPr lang="en-US"/>
          </a:p>
        </p:txBody>
      </p:sp>
      <p:sp>
        <p:nvSpPr>
          <p:cNvPr id="5" name="Text Placeholder 4" descr="" title="">
            <a:extLst>
              <a:ext uri="{FF2B5EF4-FFF2-40B4-BE49-F238E27FC236}">
                <a16:creationId xmlns:a16="http://schemas.microsoft.com/office/drawing/2014/main" id="{7EDC0CD5-D6C3-476E-8570-C5692A902BD1}"/>
              </a:ext>
            </a:extLst>
          </p:cNvPr>
          <p:cNvSpPr>
            <a:spLocks noGrp="1"/>
          </p:cNvSpPr>
          <p:nvPr>
            <p:ph type="body" sz="quarter" idx="15"/>
          </p:nvPr>
        </p:nvSpPr>
        <p:spPr/>
        <p:txBody>
          <a:bodyPr/>
          <a:lstStyle/>
          <a:p>
            <a:endParaRPr lang="en-US"/>
          </a:p>
        </p:txBody>
      </p:sp>
      <p:sp>
        <p:nvSpPr>
          <p:cNvPr id="6" name="Title 5" descr="" title="">
            <a:extLst>
              <a:ext uri="{FF2B5EF4-FFF2-40B4-BE49-F238E27FC236}">
                <a16:creationId xmlns:a16="http://schemas.microsoft.com/office/drawing/2014/main" id="{D5DBBA40-6073-4C1C-BF7E-D1D907017378}"/>
              </a:ext>
            </a:extLst>
          </p:cNvPr>
          <p:cNvSpPr>
            <a:spLocks noGrp="1"/>
          </p:cNvSpPr>
          <p:nvPr>
            <p:ph type="ctrTitle"/>
          </p:nvPr>
        </p:nvSpPr>
        <p:spPr/>
        <p:txBody>
          <a:bodyPr/>
          <a:lstStyle/>
          <a:p>
            <a:r>
              <a:rPr lang="en-US"/>
              <a:t>Portland</a:t>
            </a:r>
          </a:p>
        </p:txBody>
      </p:sp>
      <p:sp>
        <p:nvSpPr>
          <p:cNvPr id="7" name="Footer Placeholder 6" descr="" title="">
            <a:extLst>
              <a:ext uri="{FF2B5EF4-FFF2-40B4-BE49-F238E27FC236}">
                <a16:creationId xmlns:a16="http://schemas.microsoft.com/office/drawing/2014/main" id="{042C733A-3E93-49DB-B9B1-72839A46B12F}"/>
              </a:ext>
            </a:extLst>
          </p:cNvPr>
          <p:cNvSpPr>
            <a:spLocks noGrp="1"/>
          </p:cNvSpPr>
          <p:nvPr>
            <p:ph type="ftr" sz="quarter" idx="3"/>
          </p:nvPr>
        </p:nvSpPr>
        <p:spPr/>
        <p:txBody>
          <a:bodyPr/>
          <a:lstStyle/>
          <a:p>
            <a:r>
              <a:rPr lang="en-US"/>
              <a:t>ARIAS•U.S. 2021 Spring Conference • www.arias-us.org</a:t>
            </a:r>
          </a:p>
        </p:txBody>
      </p:sp>
      <p:pic>
        <p:nvPicPr>
          <p:cNvPr id="8" name="Picture 8" descr="" title="">
            <a:extLst>
              <a:ext uri="{FF2B5EF4-FFF2-40B4-BE49-F238E27FC236}">
                <a16:creationId xmlns:a16="http://schemas.microsoft.com/office/drawing/2014/main" id="{B8495B80-DBBD-408A-A16D-C7EA70492E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5937" y="2571952"/>
            <a:ext cx="5472112" cy="3652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 title="">
            <a:extLst>
              <a:ext uri="{FF2B5EF4-FFF2-40B4-BE49-F238E27FC236}">
                <a16:creationId xmlns:a16="http://schemas.microsoft.com/office/drawing/2014/main" id="{5EB0AB8B-EEDE-487E-96BB-26829AC1FC7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01513" y="2546620"/>
            <a:ext cx="5546350" cy="367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741007"/>
      </p:ext>
    </p:extLst>
  </p:cSld>
  <p:clrMapOvr>
    <a:masterClrMapping/>
  </p:clrMapOvr>
  <p:transition/>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ext Placeholder 1" descr="" title="">
            <a:extLst>
              <a:ext uri="{FF2B5EF4-FFF2-40B4-BE49-F238E27FC236}">
                <a16:creationId xmlns:a16="http://schemas.microsoft.com/office/drawing/2014/main" id="{E0F1C4E9-72D7-422E-A4A3-36E3EAD3BEDB}"/>
              </a:ext>
            </a:extLst>
          </p:cNvPr>
          <p:cNvSpPr>
            <a:spLocks noGrp="1"/>
          </p:cNvSpPr>
          <p:nvPr>
            <p:ph type="body" sz="quarter" idx="10"/>
          </p:nvPr>
        </p:nvSpPr>
        <p:spPr>
          <a:xfrm>
            <a:off x="515937" y="1552879"/>
            <a:ext cx="11157687" cy="855663"/>
          </a:xfrm>
        </p:spPr>
        <p:txBody>
          <a:bodyPr/>
          <a:lstStyle/>
          <a:p>
            <a:r>
              <a:rPr lang="en-US"/>
              <a:t>Estimated tens of millions of dollars in damages to more than 450 businesses.</a:t>
            </a:r>
          </a:p>
          <a:p>
            <a:r>
              <a:rPr lang="en-US"/>
              <a:t>During 2 week period alone NYPD paid $115 million in overtime.</a:t>
            </a:r>
          </a:p>
          <a:p>
            <a:endParaRPr lang="en-US"/>
          </a:p>
        </p:txBody>
      </p:sp>
      <p:sp>
        <p:nvSpPr>
          <p:cNvPr id="3" name="Text Placeholder 2" descr="" title="">
            <a:extLst>
              <a:ext uri="{FF2B5EF4-FFF2-40B4-BE49-F238E27FC236}">
                <a16:creationId xmlns:a16="http://schemas.microsoft.com/office/drawing/2014/main" id="{8FDFA61E-EB28-4DEB-B4A7-CC10C2BED526}"/>
              </a:ext>
            </a:extLst>
          </p:cNvPr>
          <p:cNvSpPr>
            <a:spLocks noGrp="1"/>
          </p:cNvSpPr>
          <p:nvPr>
            <p:ph type="body" sz="quarter" idx="11"/>
          </p:nvPr>
        </p:nvSpPr>
        <p:spPr/>
        <p:txBody>
          <a:bodyPr/>
          <a:lstStyle/>
          <a:p>
            <a:endParaRPr lang="en-US"/>
          </a:p>
        </p:txBody>
      </p:sp>
      <p:sp>
        <p:nvSpPr>
          <p:cNvPr id="4" name="Text Placeholder 3" descr="" title="">
            <a:extLst>
              <a:ext uri="{FF2B5EF4-FFF2-40B4-BE49-F238E27FC236}">
                <a16:creationId xmlns:a16="http://schemas.microsoft.com/office/drawing/2014/main" id="{A0A0442F-AE6E-4BC8-A4AE-90405F7A539E}"/>
              </a:ext>
            </a:extLst>
          </p:cNvPr>
          <p:cNvSpPr>
            <a:spLocks noGrp="1"/>
          </p:cNvSpPr>
          <p:nvPr>
            <p:ph type="body" sz="quarter" idx="12"/>
          </p:nvPr>
        </p:nvSpPr>
        <p:spPr/>
        <p:txBody>
          <a:bodyPr/>
          <a:lstStyle/>
          <a:p>
            <a:endParaRPr lang="en-US"/>
          </a:p>
        </p:txBody>
      </p:sp>
      <p:sp>
        <p:nvSpPr>
          <p:cNvPr id="5" name="Text Placeholder 4" descr="" title="">
            <a:extLst>
              <a:ext uri="{FF2B5EF4-FFF2-40B4-BE49-F238E27FC236}">
                <a16:creationId xmlns:a16="http://schemas.microsoft.com/office/drawing/2014/main" id="{1A91D7AB-ED53-4B5E-8FB1-D7828304C080}"/>
              </a:ext>
            </a:extLst>
          </p:cNvPr>
          <p:cNvSpPr>
            <a:spLocks noGrp="1"/>
          </p:cNvSpPr>
          <p:nvPr>
            <p:ph type="body" sz="quarter" idx="15"/>
          </p:nvPr>
        </p:nvSpPr>
        <p:spPr/>
        <p:txBody>
          <a:bodyPr/>
          <a:lstStyle/>
          <a:p>
            <a:endParaRPr lang="en-US"/>
          </a:p>
        </p:txBody>
      </p:sp>
      <p:sp>
        <p:nvSpPr>
          <p:cNvPr id="6" name="Title 5" descr="" title="">
            <a:extLst>
              <a:ext uri="{FF2B5EF4-FFF2-40B4-BE49-F238E27FC236}">
                <a16:creationId xmlns:a16="http://schemas.microsoft.com/office/drawing/2014/main" id="{F8F41E42-F83B-4191-8A9E-07CD31152618}"/>
              </a:ext>
            </a:extLst>
          </p:cNvPr>
          <p:cNvSpPr>
            <a:spLocks noGrp="1"/>
          </p:cNvSpPr>
          <p:nvPr>
            <p:ph type="ctrTitle"/>
          </p:nvPr>
        </p:nvSpPr>
        <p:spPr/>
        <p:txBody>
          <a:bodyPr/>
          <a:lstStyle/>
          <a:p>
            <a:r>
              <a:rPr lang="en-US"/>
              <a:t>New York</a:t>
            </a:r>
          </a:p>
        </p:txBody>
      </p:sp>
      <p:sp>
        <p:nvSpPr>
          <p:cNvPr id="7" name="Footer Placeholder 6" descr="" title="">
            <a:extLst>
              <a:ext uri="{FF2B5EF4-FFF2-40B4-BE49-F238E27FC236}">
                <a16:creationId xmlns:a16="http://schemas.microsoft.com/office/drawing/2014/main" id="{27A09384-1BFB-4D94-8DA5-9BF13B4A756D}"/>
              </a:ext>
            </a:extLst>
          </p:cNvPr>
          <p:cNvSpPr>
            <a:spLocks noGrp="1"/>
          </p:cNvSpPr>
          <p:nvPr>
            <p:ph type="ftr" sz="quarter" idx="3"/>
          </p:nvPr>
        </p:nvSpPr>
        <p:spPr/>
        <p:txBody>
          <a:bodyPr/>
          <a:lstStyle/>
          <a:p>
            <a:r>
              <a:rPr lang="en-US"/>
              <a:t>ARIAS•U.S. 2021 Spring Conference • www.arias-us.org</a:t>
            </a:r>
          </a:p>
        </p:txBody>
      </p:sp>
      <p:pic>
        <p:nvPicPr>
          <p:cNvPr id="8" name="Picture 2" descr="" title="">
            <a:extLst>
              <a:ext uri="{FF2B5EF4-FFF2-40B4-BE49-F238E27FC236}">
                <a16:creationId xmlns:a16="http://schemas.microsoft.com/office/drawing/2014/main" id="{CA3EE67A-918A-4036-9F1E-F11D54E376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5938" y="2581275"/>
            <a:ext cx="5472112" cy="3096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 title="">
            <a:extLst>
              <a:ext uri="{FF2B5EF4-FFF2-40B4-BE49-F238E27FC236}">
                <a16:creationId xmlns:a16="http://schemas.microsoft.com/office/drawing/2014/main" id="{CB44FC53-1597-4E2E-8F8B-5A2C5C3EC2D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01513" y="2581274"/>
            <a:ext cx="5505267" cy="309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220948"/>
      </p:ext>
    </p:extLst>
  </p:cSld>
  <p:clrMapOvr>
    <a:masterClrMapping/>
  </p:clrMapOvr>
  <p:transition/>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0" name="Title 9" descr="" title="">
            <a:extLst>
              <a:ext uri="{FF2B5EF4-FFF2-40B4-BE49-F238E27FC236}">
                <a16:creationId xmlns:a16="http://schemas.microsoft.com/office/drawing/2014/main" id="{B405E6B7-BC1D-4FF2-8E67-AA30786BD43B}"/>
              </a:ext>
            </a:extLst>
          </p:cNvPr>
          <p:cNvSpPr>
            <a:spLocks noGrp="1"/>
          </p:cNvSpPr>
          <p:nvPr>
            <p:ph type="title"/>
          </p:nvPr>
        </p:nvSpPr>
        <p:spPr/>
        <p:txBody>
          <a:bodyPr/>
          <a:lstStyle/>
          <a:p>
            <a:r>
              <a:rPr lang="en-US"/>
              <a:t>First-party Coverage Issues</a:t>
            </a:r>
          </a:p>
        </p:txBody>
      </p:sp>
      <p:sp>
        <p:nvSpPr>
          <p:cNvPr id="11" name="Content Placeholder 10" descr="" title="">
            <a:extLst>
              <a:ext uri="{FF2B5EF4-FFF2-40B4-BE49-F238E27FC236}">
                <a16:creationId xmlns:a16="http://schemas.microsoft.com/office/drawing/2014/main" id="{DD7A5B6A-9C9A-4AB8-B6A7-320F76F0A854}"/>
              </a:ext>
            </a:extLst>
          </p:cNvPr>
          <p:cNvSpPr>
            <a:spLocks noGrp="1"/>
          </p:cNvSpPr>
          <p:nvPr>
            <p:ph idx="1"/>
          </p:nvPr>
        </p:nvSpPr>
        <p:spPr/>
        <p:txBody>
          <a:bodyPr>
            <a:normAutofit/>
          </a:bodyPr>
          <a:lstStyle/>
          <a:p>
            <a:r>
              <a:rPr lang="en-US" sz="2800"/>
              <a:t>Primary potential impact to property policies. </a:t>
            </a:r>
          </a:p>
          <a:p>
            <a:r>
              <a:rPr lang="en-US" sz="2800"/>
              <a:t>First-party claims include:</a:t>
            </a:r>
          </a:p>
          <a:p>
            <a:pPr lvl="1"/>
            <a:r>
              <a:rPr lang="en-US" sz="2400"/>
              <a:t>Property damage resulting from riot, looting, or demonstration,</a:t>
            </a:r>
          </a:p>
          <a:p>
            <a:pPr lvl="1"/>
            <a:r>
              <a:rPr lang="en-US" sz="2400"/>
              <a:t>Stolen property and merchandize,</a:t>
            </a:r>
          </a:p>
          <a:p>
            <a:pPr lvl="1"/>
            <a:r>
              <a:rPr lang="en-US" sz="2400"/>
              <a:t>Lost revenue resulting from riot, looting, or demonstration,</a:t>
            </a:r>
          </a:p>
          <a:p>
            <a:pPr lvl="1"/>
            <a:r>
              <a:rPr lang="en-US" sz="2400"/>
              <a:t>Preventative measures (fencing, barricading, security, relocation) and</a:t>
            </a:r>
            <a:r>
              <a:rPr lang="en-US" sz="2000"/>
              <a:t>, </a:t>
            </a:r>
          </a:p>
          <a:p>
            <a:pPr lvl="1"/>
            <a:r>
              <a:rPr lang="en-US" sz="2400"/>
              <a:t>Cleanup.</a:t>
            </a:r>
          </a:p>
        </p:txBody>
      </p:sp>
      <p:sp>
        <p:nvSpPr>
          <p:cNvPr id="7" name="Footer Placeholder 6" descr="" title="">
            <a:extLst>
              <a:ext uri="{FF2B5EF4-FFF2-40B4-BE49-F238E27FC236}">
                <a16:creationId xmlns:a16="http://schemas.microsoft.com/office/drawing/2014/main" id="{7BC90116-1F63-4D7E-B444-1B3888724F6E}"/>
              </a:ext>
            </a:extLst>
          </p:cNvPr>
          <p:cNvSpPr>
            <a:spLocks noGrp="1"/>
          </p:cNvSpPr>
          <p:nvPr>
            <p:ph type="ftr" sz="quarter" idx="11"/>
          </p:nvPr>
        </p:nvSpPr>
        <p:spPr/>
        <p:txBody>
          <a:bodyPr/>
          <a:lstStyle/>
          <a:p>
            <a:r>
              <a:rPr lang="en-US"/>
              <a:t>ARIAS•U.S. 2021 Spring Conference • www.arias-us.org</a:t>
            </a:r>
          </a:p>
        </p:txBody>
      </p:sp>
    </p:spTree>
    <p:extLst>
      <p:ext uri="{BB962C8B-B14F-4D97-AF65-F5344CB8AC3E}">
        <p14:creationId xmlns:p14="http://schemas.microsoft.com/office/powerpoint/2010/main" val="3012753575"/>
      </p:ext>
    </p:extLst>
  </p:cSld>
  <p:clrMapOvr>
    <a:masterClrMapping/>
  </p:clrMapOvr>
  <p:transition/>
</p:sld>
</file>

<file path=ppt/slides/slide1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8C635C51-E82D-4BF0-ACC1-DF8347F5996E}"/>
              </a:ext>
            </a:extLst>
          </p:cNvPr>
          <p:cNvSpPr>
            <a:spLocks noGrp="1"/>
          </p:cNvSpPr>
          <p:nvPr>
            <p:ph type="title"/>
          </p:nvPr>
        </p:nvSpPr>
        <p:spPr/>
        <p:txBody>
          <a:bodyPr/>
          <a:lstStyle/>
          <a:p>
            <a:r>
              <a:rPr lang="en-US"/>
              <a:t>First-party Coverage Issues</a:t>
            </a:r>
          </a:p>
        </p:txBody>
      </p:sp>
      <p:sp>
        <p:nvSpPr>
          <p:cNvPr id="3" name="Content Placeholder 2" descr="" title="">
            <a:extLst>
              <a:ext uri="{FF2B5EF4-FFF2-40B4-BE49-F238E27FC236}">
                <a16:creationId xmlns:a16="http://schemas.microsoft.com/office/drawing/2014/main" id="{4D96809A-F242-4AF8-97DA-A15CB288C8AC}"/>
              </a:ext>
            </a:extLst>
          </p:cNvPr>
          <p:cNvSpPr>
            <a:spLocks noGrp="1"/>
          </p:cNvSpPr>
          <p:nvPr>
            <p:ph idx="1"/>
          </p:nvPr>
        </p:nvSpPr>
        <p:spPr/>
        <p:txBody>
          <a:bodyPr/>
          <a:lstStyle/>
          <a:p>
            <a:r>
              <a:rPr lang="en-US" sz="2800"/>
              <a:t>Physical damage caused by fire, riots, civil commotion or vandalism is generally covered under a standard business owners policy. </a:t>
            </a:r>
          </a:p>
          <a:p>
            <a:r>
              <a:rPr lang="en-US" sz="2800"/>
              <a:t>Loss of income may be covered under business income or business interruption coverage, but this is typically implicated only if there is direct physical damage to premises.</a:t>
            </a:r>
          </a:p>
          <a:p>
            <a:r>
              <a:rPr lang="en-US" sz="2800"/>
              <a:t>Some first-party policies contain “civil authority provisions” covering lost income and other expenses in the event law enforcement bars access to a specific area due to rioting.</a:t>
            </a:r>
          </a:p>
          <a:p>
            <a:endParaRPr lang="en-US"/>
          </a:p>
        </p:txBody>
      </p:sp>
      <p:sp>
        <p:nvSpPr>
          <p:cNvPr id="4" name="Footer Placeholder 3" descr="" title="">
            <a:extLst>
              <a:ext uri="{FF2B5EF4-FFF2-40B4-BE49-F238E27FC236}">
                <a16:creationId xmlns:a16="http://schemas.microsoft.com/office/drawing/2014/main" id="{DDA74937-8086-47C3-A483-374C0F8A03C4}"/>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77F6D11C-4EE3-47DC-8EB8-F03530143969}"/>
              </a:ext>
            </a:extLst>
          </p:cNvPr>
          <p:cNvSpPr>
            <a:spLocks noGrp="1"/>
          </p:cNvSpPr>
          <p:nvPr>
            <p:ph type="sldNum" sz="quarter" idx="12"/>
          </p:nvPr>
        </p:nvSpPr>
        <p:spPr/>
        <p:txBody>
          <a:bodyPr/>
          <a:lstStyle/>
          <a:p>
            <a:fld id="{D2DF68FA-F7E4-0D42-BD70-C8803FF10DE8}" type="slidenum">
              <a:rPr lang="en-US" smtClean="0"/>
              <a:t>18</a:t>
            </a:fld>
            <a:endParaRPr lang="en-US"/>
          </a:p>
        </p:txBody>
      </p:sp>
    </p:spTree>
    <p:extLst>
      <p:ext uri="{BB962C8B-B14F-4D97-AF65-F5344CB8AC3E}">
        <p14:creationId xmlns:p14="http://schemas.microsoft.com/office/powerpoint/2010/main" val="3116015468"/>
      </p:ext>
    </p:extLst>
  </p:cSld>
  <p:clrMapOvr>
    <a:masterClrMapping/>
  </p:clrMapOvr>
  <p:transition/>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43EB3C21-8D32-4091-9DAD-CD5DFB0EBF8F}"/>
              </a:ext>
            </a:extLst>
          </p:cNvPr>
          <p:cNvSpPr>
            <a:spLocks noGrp="1"/>
          </p:cNvSpPr>
          <p:nvPr>
            <p:ph type="title"/>
          </p:nvPr>
        </p:nvSpPr>
        <p:spPr/>
        <p:txBody>
          <a:bodyPr/>
          <a:lstStyle/>
          <a:p>
            <a:r>
              <a:rPr lang="en-US"/>
              <a:t>First-party Coverage Issues</a:t>
            </a:r>
          </a:p>
        </p:txBody>
      </p:sp>
      <p:sp>
        <p:nvSpPr>
          <p:cNvPr id="3" name="Content Placeholder 2" descr="" title="">
            <a:extLst>
              <a:ext uri="{FF2B5EF4-FFF2-40B4-BE49-F238E27FC236}">
                <a16:creationId xmlns:a16="http://schemas.microsoft.com/office/drawing/2014/main" id="{4E06EF7F-CE70-4BD0-A4D2-CEB94577E3BF}"/>
              </a:ext>
            </a:extLst>
          </p:cNvPr>
          <p:cNvSpPr>
            <a:spLocks noGrp="1"/>
          </p:cNvSpPr>
          <p:nvPr>
            <p:ph idx="1"/>
          </p:nvPr>
        </p:nvSpPr>
        <p:spPr>
          <a:xfrm>
            <a:off x="1143000" y="1891247"/>
            <a:ext cx="9872871" cy="4204753"/>
          </a:xfrm>
        </p:spPr>
        <p:txBody>
          <a:bodyPr>
            <a:normAutofit/>
          </a:bodyPr>
          <a:lstStyle/>
          <a:p>
            <a:r>
              <a:rPr lang="en-US" sz="2800"/>
              <a:t>Number of occurrences also can be a significant issue:  may i</a:t>
            </a:r>
            <a:r>
              <a:rPr lang="en-US" sz="2400"/>
              <a:t>mpact total limits of liability, number of deductibles/SIRS, and attachment of excess policies.</a:t>
            </a:r>
          </a:p>
          <a:p>
            <a:r>
              <a:rPr lang="en-US" sz="2600"/>
              <a:t>Potential positions include:</a:t>
            </a:r>
          </a:p>
          <a:p>
            <a:pPr lvl="1"/>
            <a:r>
              <a:rPr lang="en-US" sz="2200"/>
              <a:t>Multiple losses at a single location (such as when a store is vandalized or looted on successive days), </a:t>
            </a:r>
          </a:p>
          <a:p>
            <a:pPr lvl="1"/>
            <a:r>
              <a:rPr lang="en-US" sz="2200"/>
              <a:t>Losses at multiple locations in the same city, or </a:t>
            </a:r>
          </a:p>
          <a:p>
            <a:pPr lvl="1"/>
            <a:r>
              <a:rPr lang="en-US" sz="2200"/>
              <a:t>Losses at locations in different cities throughout the country or some combination of the foregoing.</a:t>
            </a:r>
          </a:p>
          <a:p>
            <a:r>
              <a:rPr lang="en-US" sz="2600"/>
              <a:t>Policy language.</a:t>
            </a:r>
          </a:p>
          <a:p>
            <a:endParaRPr lang="en-US"/>
          </a:p>
        </p:txBody>
      </p:sp>
      <p:sp>
        <p:nvSpPr>
          <p:cNvPr id="4" name="Footer Placeholder 3" descr="" title="">
            <a:extLst>
              <a:ext uri="{FF2B5EF4-FFF2-40B4-BE49-F238E27FC236}">
                <a16:creationId xmlns:a16="http://schemas.microsoft.com/office/drawing/2014/main" id="{A571AA8C-8982-46D3-AEAA-09BCC4216540}"/>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B77EAC7A-3C3C-4D37-9EA9-C82D9820EFF8}"/>
              </a:ext>
            </a:extLst>
          </p:cNvPr>
          <p:cNvSpPr>
            <a:spLocks noGrp="1"/>
          </p:cNvSpPr>
          <p:nvPr>
            <p:ph type="sldNum" sz="quarter" idx="12"/>
          </p:nvPr>
        </p:nvSpPr>
        <p:spPr/>
        <p:txBody>
          <a:bodyPr/>
          <a:lstStyle/>
          <a:p>
            <a:fld id="{D2DF68FA-F7E4-0D42-BD70-C8803FF10DE8}" type="slidenum">
              <a:rPr lang="en-US" smtClean="0"/>
              <a:t>19</a:t>
            </a:fld>
            <a:endParaRPr lang="en-US"/>
          </a:p>
        </p:txBody>
      </p:sp>
    </p:spTree>
    <p:extLst>
      <p:ext uri="{BB962C8B-B14F-4D97-AF65-F5344CB8AC3E}">
        <p14:creationId xmlns:p14="http://schemas.microsoft.com/office/powerpoint/2010/main" val="57881321"/>
      </p:ext>
    </p:extLst>
  </p:cSld>
  <p:clrMapOvr>
    <a:masterClrMapping/>
  </p:clrMapOvr>
  <p:transition/>
</p:sld>
</file>

<file path=ppt/slides/slide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2F144923-72A3-4547-A63A-858CC8195E93}"/>
              </a:ext>
            </a:extLst>
          </p:cNvPr>
          <p:cNvSpPr>
            <a:spLocks noGrp="1"/>
          </p:cNvSpPr>
          <p:nvPr>
            <p:ph type="ctrTitle"/>
          </p:nvPr>
        </p:nvSpPr>
        <p:spPr/>
        <p:txBody>
          <a:bodyPr>
            <a:normAutofit/>
          </a:bodyPr>
          <a:lstStyle/>
          <a:p>
            <a:r>
              <a:rPr lang="en-US" sz="2700" dirty="0"/>
              <a:t>MASS SHOOTINGS</a:t>
            </a:r>
            <a:br>
              <a:rPr lang="en-US" sz="2700" dirty="0"/>
            </a:br>
            <a:r>
              <a:rPr lang="en-US" sz="2700" dirty="0"/>
              <a:t>Mass Killings/Active shooters</a:t>
            </a:r>
            <a:br>
              <a:rPr lang="en-US" sz="2700" dirty="0"/>
            </a:br>
            <a:endParaRPr lang="en-US" sz="2700" dirty="0"/>
          </a:p>
        </p:txBody>
      </p:sp>
      <p:sp>
        <p:nvSpPr>
          <p:cNvPr id="7" name="Subtitle 6" descr="" title="">
            <a:extLst>
              <a:ext uri="{FF2B5EF4-FFF2-40B4-BE49-F238E27FC236}">
                <a16:creationId xmlns:a16="http://schemas.microsoft.com/office/drawing/2014/main" id="{00FAF4B3-7D4B-4563-9FF7-6E08DC345C26}"/>
              </a:ext>
            </a:extLst>
          </p:cNvPr>
          <p:cNvSpPr>
            <a:spLocks noGrp="1"/>
          </p:cNvSpPr>
          <p:nvPr>
            <p:ph type="subTitle" idx="1"/>
          </p:nvPr>
        </p:nvSpPr>
        <p:spPr/>
        <p:txBody>
          <a:bodyPr>
            <a:normAutofit/>
          </a:bodyPr>
          <a:lstStyle/>
          <a:p>
            <a:r>
              <a:rPr lang="en-US" sz="2400" dirty="0"/>
              <a:t>Laura A. Foggan</a:t>
            </a:r>
          </a:p>
        </p:txBody>
      </p:sp>
      <p:sp>
        <p:nvSpPr>
          <p:cNvPr id="6" name="Footer Placeholder 5" descr="" title="">
            <a:extLst>
              <a:ext uri="{FF2B5EF4-FFF2-40B4-BE49-F238E27FC236}">
                <a16:creationId xmlns:a16="http://schemas.microsoft.com/office/drawing/2014/main" id="{84511B59-3334-A848-B186-89B8262A9848}"/>
              </a:ext>
            </a:extLst>
          </p:cNvPr>
          <p:cNvSpPr>
            <a:spLocks noGrp="1"/>
          </p:cNvSpPr>
          <p:nvPr>
            <p:ph type="ftr" sz="quarter" idx="11"/>
          </p:nvPr>
        </p:nvSpPr>
        <p:spPr/>
        <p:txBody>
          <a:bodyPr/>
          <a:lstStyle/>
          <a:p>
            <a:r>
              <a:rPr lang="en-US"/>
              <a:t>#ARIASUS • www.arias-us.org</a:t>
            </a:r>
          </a:p>
        </p:txBody>
      </p:sp>
    </p:spTree>
    <p:extLst>
      <p:ext uri="{BB962C8B-B14F-4D97-AF65-F5344CB8AC3E}">
        <p14:creationId xmlns:p14="http://schemas.microsoft.com/office/powerpoint/2010/main" val="3429880253"/>
      </p:ext>
    </p:extLst>
  </p:cSld>
  <p:clrMapOvr>
    <a:masterClrMapping/>
  </p:clrMapOvr>
  <p:transition/>
</p:sld>
</file>

<file path=ppt/slides/slide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E697945C-05BD-4D20-AD32-3627C933672D}"/>
              </a:ext>
            </a:extLst>
          </p:cNvPr>
          <p:cNvSpPr>
            <a:spLocks noGrp="1"/>
          </p:cNvSpPr>
          <p:nvPr>
            <p:ph type="title"/>
          </p:nvPr>
        </p:nvSpPr>
        <p:spPr/>
        <p:txBody>
          <a:bodyPr/>
          <a:lstStyle/>
          <a:p>
            <a:r>
              <a:rPr lang="en-US"/>
              <a:t>First-party Coverage Issues</a:t>
            </a:r>
          </a:p>
        </p:txBody>
      </p:sp>
      <p:sp>
        <p:nvSpPr>
          <p:cNvPr id="3" name="Content Placeholder 2" descr="" title="">
            <a:extLst>
              <a:ext uri="{FF2B5EF4-FFF2-40B4-BE49-F238E27FC236}">
                <a16:creationId xmlns:a16="http://schemas.microsoft.com/office/drawing/2014/main" id="{C69B1692-AFB1-459A-9049-46D600D14C95}"/>
              </a:ext>
            </a:extLst>
          </p:cNvPr>
          <p:cNvSpPr>
            <a:spLocks noGrp="1"/>
          </p:cNvSpPr>
          <p:nvPr>
            <p:ph idx="1"/>
          </p:nvPr>
        </p:nvSpPr>
        <p:spPr/>
        <p:txBody>
          <a:bodyPr/>
          <a:lstStyle/>
          <a:p>
            <a:r>
              <a:rPr lang="en-US" sz="2800"/>
              <a:t>Vacancy provisions may limit coverage when buildings have been vacant for a designated period of time — 60 days is a common period.</a:t>
            </a:r>
          </a:p>
          <a:p>
            <a:r>
              <a:rPr lang="en-US" sz="2800"/>
              <a:t>Causation issues – T</a:t>
            </a:r>
            <a:r>
              <a:rPr lang="en-US" sz="2400"/>
              <a:t>he cause of any specific loss may be unclear or subject to dispute — </a:t>
            </a:r>
            <a:r>
              <a:rPr lang="en-US" sz="2400" i="1"/>
              <a:t>i.e</a:t>
            </a:r>
            <a:r>
              <a:rPr lang="en-US" sz="2400"/>
              <a:t>., did the loss result from vandalism or from arson — the specific terms of the policy must be closely analyzed.</a:t>
            </a:r>
          </a:p>
          <a:p>
            <a:endParaRPr lang="en-US"/>
          </a:p>
        </p:txBody>
      </p:sp>
      <p:sp>
        <p:nvSpPr>
          <p:cNvPr id="4" name="Footer Placeholder 3" descr="" title="">
            <a:extLst>
              <a:ext uri="{FF2B5EF4-FFF2-40B4-BE49-F238E27FC236}">
                <a16:creationId xmlns:a16="http://schemas.microsoft.com/office/drawing/2014/main" id="{E52276DF-4B47-4660-9B08-F78D71310135}"/>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769244A5-DEFC-4DAD-82AE-893B5C90993F}"/>
              </a:ext>
            </a:extLst>
          </p:cNvPr>
          <p:cNvSpPr>
            <a:spLocks noGrp="1"/>
          </p:cNvSpPr>
          <p:nvPr>
            <p:ph type="sldNum" sz="quarter" idx="12"/>
          </p:nvPr>
        </p:nvSpPr>
        <p:spPr/>
        <p:txBody>
          <a:bodyPr/>
          <a:lstStyle/>
          <a:p>
            <a:fld id="{D2DF68FA-F7E4-0D42-BD70-C8803FF10DE8}" type="slidenum">
              <a:rPr lang="en-US" smtClean="0"/>
              <a:t>20</a:t>
            </a:fld>
            <a:endParaRPr lang="en-US"/>
          </a:p>
        </p:txBody>
      </p:sp>
    </p:spTree>
    <p:extLst>
      <p:ext uri="{BB962C8B-B14F-4D97-AF65-F5344CB8AC3E}">
        <p14:creationId xmlns:p14="http://schemas.microsoft.com/office/powerpoint/2010/main" val="406713799"/>
      </p:ext>
    </p:extLst>
  </p:cSld>
  <p:clrMapOvr>
    <a:masterClrMapping/>
  </p:clrMapOvr>
  <p:transition/>
</p:sld>
</file>

<file path=ppt/slides/slide2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B4695EC0-341B-4A01-9ABA-FC1E5ADDC0A7}"/>
              </a:ext>
            </a:extLst>
          </p:cNvPr>
          <p:cNvSpPr>
            <a:spLocks noGrp="1"/>
          </p:cNvSpPr>
          <p:nvPr>
            <p:ph type="title"/>
          </p:nvPr>
        </p:nvSpPr>
        <p:spPr/>
        <p:txBody>
          <a:bodyPr/>
          <a:lstStyle/>
          <a:p>
            <a:r>
              <a:rPr lang="en-US"/>
              <a:t>First-party Coverage Issues</a:t>
            </a:r>
          </a:p>
        </p:txBody>
      </p:sp>
      <p:sp>
        <p:nvSpPr>
          <p:cNvPr id="3" name="Content Placeholder 2" descr="" title="">
            <a:extLst>
              <a:ext uri="{FF2B5EF4-FFF2-40B4-BE49-F238E27FC236}">
                <a16:creationId xmlns:a16="http://schemas.microsoft.com/office/drawing/2014/main" id="{6B1C9D85-0CEB-47D4-B3B7-6CEBBC16BF4B}"/>
              </a:ext>
            </a:extLst>
          </p:cNvPr>
          <p:cNvSpPr>
            <a:spLocks noGrp="1"/>
          </p:cNvSpPr>
          <p:nvPr>
            <p:ph idx="1"/>
          </p:nvPr>
        </p:nvSpPr>
        <p:spPr/>
        <p:txBody>
          <a:bodyPr/>
          <a:lstStyle/>
          <a:p>
            <a:r>
              <a:rPr lang="en-US" sz="2800"/>
              <a:t>Potentially applicable exclusions:</a:t>
            </a:r>
            <a:br>
              <a:rPr lang="en-US" sz="2800"/>
            </a:br>
            <a:endParaRPr lang="en-US" sz="2800"/>
          </a:p>
          <a:p>
            <a:pPr lvl="1"/>
            <a:r>
              <a:rPr lang="en-US" sz="2400"/>
              <a:t>Property insurance policies often contain exclusions that apply to various war risks, including insurrection. In the event that an insurrection is declared in connection with riots, losses arising therefrom may be excluded. </a:t>
            </a:r>
          </a:p>
          <a:p>
            <a:endParaRPr lang="en-US"/>
          </a:p>
        </p:txBody>
      </p:sp>
      <p:sp>
        <p:nvSpPr>
          <p:cNvPr id="4" name="Footer Placeholder 3" descr="" title="">
            <a:extLst>
              <a:ext uri="{FF2B5EF4-FFF2-40B4-BE49-F238E27FC236}">
                <a16:creationId xmlns:a16="http://schemas.microsoft.com/office/drawing/2014/main" id="{4F97EA54-A48F-49C8-9F09-2F2278356A6C}"/>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E359A777-BDC6-4230-A0A2-152A84D49869}"/>
              </a:ext>
            </a:extLst>
          </p:cNvPr>
          <p:cNvSpPr>
            <a:spLocks noGrp="1"/>
          </p:cNvSpPr>
          <p:nvPr>
            <p:ph type="sldNum" sz="quarter" idx="12"/>
          </p:nvPr>
        </p:nvSpPr>
        <p:spPr/>
        <p:txBody>
          <a:bodyPr/>
          <a:lstStyle/>
          <a:p>
            <a:fld id="{D2DF68FA-F7E4-0D42-BD70-C8803FF10DE8}" type="slidenum">
              <a:rPr lang="en-US" smtClean="0"/>
              <a:t>21</a:t>
            </a:fld>
            <a:endParaRPr lang="en-US"/>
          </a:p>
        </p:txBody>
      </p:sp>
    </p:spTree>
    <p:extLst>
      <p:ext uri="{BB962C8B-B14F-4D97-AF65-F5344CB8AC3E}">
        <p14:creationId xmlns:p14="http://schemas.microsoft.com/office/powerpoint/2010/main" val="279045226"/>
      </p:ext>
    </p:extLst>
  </p:cSld>
  <p:clrMapOvr>
    <a:masterClrMapping/>
  </p:clrMapOvr>
  <p:transition/>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FF8E79F2-0780-41F7-A052-476A2068D5D2}"/>
              </a:ext>
            </a:extLst>
          </p:cNvPr>
          <p:cNvSpPr>
            <a:spLocks noGrp="1"/>
          </p:cNvSpPr>
          <p:nvPr>
            <p:ph type="title"/>
          </p:nvPr>
        </p:nvSpPr>
        <p:spPr/>
        <p:txBody>
          <a:bodyPr/>
          <a:lstStyle/>
          <a:p>
            <a:r>
              <a:rPr lang="en-US"/>
              <a:t>First-party Coverage Issues</a:t>
            </a:r>
          </a:p>
        </p:txBody>
      </p:sp>
      <p:sp>
        <p:nvSpPr>
          <p:cNvPr id="3" name="Content Placeholder 2" descr="" title="">
            <a:extLst>
              <a:ext uri="{FF2B5EF4-FFF2-40B4-BE49-F238E27FC236}">
                <a16:creationId xmlns:a16="http://schemas.microsoft.com/office/drawing/2014/main" id="{4E4E69FF-C91A-4C1F-8A4E-61B50065479A}"/>
              </a:ext>
            </a:extLst>
          </p:cNvPr>
          <p:cNvSpPr>
            <a:spLocks noGrp="1"/>
          </p:cNvSpPr>
          <p:nvPr>
            <p:ph idx="1"/>
          </p:nvPr>
        </p:nvSpPr>
        <p:spPr/>
        <p:txBody>
          <a:bodyPr/>
          <a:lstStyle/>
          <a:p>
            <a:r>
              <a:rPr lang="en-US" sz="2800"/>
              <a:t>Be mindful of administrative rules/regulations:</a:t>
            </a:r>
            <a:br>
              <a:rPr lang="en-US" sz="2800"/>
            </a:br>
            <a:endParaRPr lang="en-US" sz="2800"/>
          </a:p>
          <a:p>
            <a:pPr lvl="1"/>
            <a:r>
              <a:rPr lang="en-US" sz="2400"/>
              <a:t>NY Insurance Regulation 64 has been amended to mandate prompt processing and investigation of claims, to allow policyholders to make immediate repairs to damaged property if necessary to protect health or safety.</a:t>
            </a:r>
          </a:p>
          <a:p>
            <a:pPr lvl="1"/>
            <a:r>
              <a:rPr lang="en-US" sz="2400"/>
              <a:t>Illinois Department of Insurance company bulletin "Coverage Related to Business and Property Damage Losses, Including but not Limited to Those Arising Out of Vandalism and Looting.”</a:t>
            </a:r>
          </a:p>
          <a:p>
            <a:endParaRPr lang="en-US"/>
          </a:p>
        </p:txBody>
      </p:sp>
      <p:sp>
        <p:nvSpPr>
          <p:cNvPr id="4" name="Footer Placeholder 3" descr="" title="">
            <a:extLst>
              <a:ext uri="{FF2B5EF4-FFF2-40B4-BE49-F238E27FC236}">
                <a16:creationId xmlns:a16="http://schemas.microsoft.com/office/drawing/2014/main" id="{018DD31A-7C1D-4BB1-BC06-7713371B8FA5}"/>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A0065D5C-D6DB-4016-96D9-66BBA54777F3}"/>
              </a:ext>
            </a:extLst>
          </p:cNvPr>
          <p:cNvSpPr>
            <a:spLocks noGrp="1"/>
          </p:cNvSpPr>
          <p:nvPr>
            <p:ph type="sldNum" sz="quarter" idx="12"/>
          </p:nvPr>
        </p:nvSpPr>
        <p:spPr/>
        <p:txBody>
          <a:bodyPr/>
          <a:lstStyle/>
          <a:p>
            <a:fld id="{D2DF68FA-F7E4-0D42-BD70-C8803FF10DE8}" type="slidenum">
              <a:rPr lang="en-US" smtClean="0"/>
              <a:t>22</a:t>
            </a:fld>
            <a:endParaRPr lang="en-US"/>
          </a:p>
        </p:txBody>
      </p:sp>
    </p:spTree>
    <p:extLst>
      <p:ext uri="{BB962C8B-B14F-4D97-AF65-F5344CB8AC3E}">
        <p14:creationId xmlns:p14="http://schemas.microsoft.com/office/powerpoint/2010/main" val="1981740862"/>
      </p:ext>
    </p:extLst>
  </p:cSld>
  <p:clrMapOvr>
    <a:masterClrMapping/>
  </p:clrMapOvr>
  <p:transition/>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694BFC10-C08D-4E45-99CE-405D17D98B36}"/>
              </a:ext>
            </a:extLst>
          </p:cNvPr>
          <p:cNvSpPr>
            <a:spLocks noGrp="1"/>
          </p:cNvSpPr>
          <p:nvPr>
            <p:ph type="title"/>
          </p:nvPr>
        </p:nvSpPr>
        <p:spPr/>
        <p:txBody>
          <a:bodyPr/>
          <a:lstStyle/>
          <a:p>
            <a:r>
              <a:rPr lang="en-US"/>
              <a:t>First-party Coverage Issues</a:t>
            </a:r>
          </a:p>
        </p:txBody>
      </p:sp>
      <p:sp>
        <p:nvSpPr>
          <p:cNvPr id="3" name="Content Placeholder 2" descr="" title="">
            <a:extLst>
              <a:ext uri="{FF2B5EF4-FFF2-40B4-BE49-F238E27FC236}">
                <a16:creationId xmlns:a16="http://schemas.microsoft.com/office/drawing/2014/main" id="{3904C332-AD59-40C3-848F-EC8E7C146F99}"/>
              </a:ext>
            </a:extLst>
          </p:cNvPr>
          <p:cNvSpPr>
            <a:spLocks noGrp="1"/>
          </p:cNvSpPr>
          <p:nvPr>
            <p:ph idx="1"/>
          </p:nvPr>
        </p:nvSpPr>
        <p:spPr/>
        <p:txBody>
          <a:bodyPr/>
          <a:lstStyle/>
          <a:p>
            <a:r>
              <a:rPr lang="en-US" sz="2800"/>
              <a:t>Fraudulent claims.  </a:t>
            </a:r>
          </a:p>
          <a:p>
            <a:r>
              <a:rPr lang="en-US" sz="2800"/>
              <a:t>Proof of damages and exaggerated damage submissions.</a:t>
            </a:r>
          </a:p>
          <a:p>
            <a:r>
              <a:rPr lang="en-US" sz="2800"/>
              <a:t>Impact of insurance operations relating to remote working.</a:t>
            </a:r>
          </a:p>
          <a:p>
            <a:endParaRPr lang="en-US"/>
          </a:p>
        </p:txBody>
      </p:sp>
      <p:sp>
        <p:nvSpPr>
          <p:cNvPr id="4" name="Footer Placeholder 3" descr="" title="">
            <a:extLst>
              <a:ext uri="{FF2B5EF4-FFF2-40B4-BE49-F238E27FC236}">
                <a16:creationId xmlns:a16="http://schemas.microsoft.com/office/drawing/2014/main" id="{75E0D236-6D9C-4CD1-B9D8-8C9524B75C92}"/>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E750F1B6-AFCA-426E-9365-E6A239C6BFC9}"/>
              </a:ext>
            </a:extLst>
          </p:cNvPr>
          <p:cNvSpPr>
            <a:spLocks noGrp="1"/>
          </p:cNvSpPr>
          <p:nvPr>
            <p:ph type="sldNum" sz="quarter" idx="12"/>
          </p:nvPr>
        </p:nvSpPr>
        <p:spPr/>
        <p:txBody>
          <a:bodyPr/>
          <a:lstStyle/>
          <a:p>
            <a:fld id="{D2DF68FA-F7E4-0D42-BD70-C8803FF10DE8}" type="slidenum">
              <a:rPr lang="en-US" smtClean="0"/>
              <a:t>23</a:t>
            </a:fld>
            <a:endParaRPr lang="en-US"/>
          </a:p>
        </p:txBody>
      </p:sp>
    </p:spTree>
    <p:extLst>
      <p:ext uri="{BB962C8B-B14F-4D97-AF65-F5344CB8AC3E}">
        <p14:creationId xmlns:p14="http://schemas.microsoft.com/office/powerpoint/2010/main" val="2245563999"/>
      </p:ext>
    </p:extLst>
  </p:cSld>
  <p:clrMapOvr>
    <a:masterClrMapping/>
  </p:clrMapOvr>
  <p:transition/>
</p:sld>
</file>

<file path=ppt/slides/slide2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6211B774-521A-440B-9540-51D7F63F0AAE}"/>
              </a:ext>
            </a:extLst>
          </p:cNvPr>
          <p:cNvSpPr>
            <a:spLocks noGrp="1"/>
          </p:cNvSpPr>
          <p:nvPr>
            <p:ph type="title"/>
          </p:nvPr>
        </p:nvSpPr>
        <p:spPr/>
        <p:txBody>
          <a:bodyPr/>
          <a:lstStyle/>
          <a:p>
            <a:r>
              <a:rPr lang="en-US"/>
              <a:t>Liability Issues – Potential Claims</a:t>
            </a:r>
          </a:p>
        </p:txBody>
      </p:sp>
      <p:sp>
        <p:nvSpPr>
          <p:cNvPr id="3" name="Content Placeholder 2" descr="" title="">
            <a:extLst>
              <a:ext uri="{FF2B5EF4-FFF2-40B4-BE49-F238E27FC236}">
                <a16:creationId xmlns:a16="http://schemas.microsoft.com/office/drawing/2014/main" id="{F028D3B4-EC53-46F2-986C-501F129A2E33}"/>
              </a:ext>
            </a:extLst>
          </p:cNvPr>
          <p:cNvSpPr>
            <a:spLocks noGrp="1"/>
          </p:cNvSpPr>
          <p:nvPr>
            <p:ph idx="1"/>
          </p:nvPr>
        </p:nvSpPr>
        <p:spPr/>
        <p:txBody>
          <a:bodyPr/>
          <a:lstStyle/>
          <a:p>
            <a:r>
              <a:rPr lang="en-US" sz="2800"/>
              <a:t>Claims against government entities:</a:t>
            </a:r>
          </a:p>
          <a:p>
            <a:pPr lvl="1"/>
            <a:r>
              <a:rPr lang="en-US" sz="2400" i="1"/>
              <a:t>E.g.</a:t>
            </a:r>
            <a:r>
              <a:rPr lang="en-US" sz="2400"/>
              <a:t>, businesses alleging property damage or lost revenue against as a result of riots (or failure to prevent riots).</a:t>
            </a:r>
          </a:p>
          <a:p>
            <a:pPr lvl="1"/>
            <a:r>
              <a:rPr lang="en-US" sz="2400" i="1"/>
              <a:t>E.g.</a:t>
            </a:r>
            <a:r>
              <a:rPr lang="en-US" sz="2400"/>
              <a:t>, businesses alleging property damage or lost revenue as a result of law enforcement activities (road closures, barricading business complexes).</a:t>
            </a:r>
          </a:p>
          <a:p>
            <a:pPr lvl="1"/>
            <a:r>
              <a:rPr lang="en-US" sz="2400" i="1"/>
              <a:t>E.g.</a:t>
            </a:r>
            <a:r>
              <a:rPr lang="en-US" sz="2400"/>
              <a:t>, persons alleging bodily injury caused by law enforcement (pepper spraying, projectiles, tear gas). </a:t>
            </a:r>
          </a:p>
          <a:p>
            <a:pPr lvl="1"/>
            <a:r>
              <a:rPr lang="en-US" sz="2400"/>
              <a:t>E.g., persons alleging civil rights or similar claims (false arrest, malicious prosecution).</a:t>
            </a:r>
          </a:p>
          <a:p>
            <a:endParaRPr lang="en-US"/>
          </a:p>
        </p:txBody>
      </p:sp>
      <p:sp>
        <p:nvSpPr>
          <p:cNvPr id="4" name="Footer Placeholder 3" descr="" title="">
            <a:extLst>
              <a:ext uri="{FF2B5EF4-FFF2-40B4-BE49-F238E27FC236}">
                <a16:creationId xmlns:a16="http://schemas.microsoft.com/office/drawing/2014/main" id="{A156B7B0-6F72-483C-B1A8-81BA84062C09}"/>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8BD524EC-73E5-4D49-9263-2E74565DB5DB}"/>
              </a:ext>
            </a:extLst>
          </p:cNvPr>
          <p:cNvSpPr>
            <a:spLocks noGrp="1"/>
          </p:cNvSpPr>
          <p:nvPr>
            <p:ph type="sldNum" sz="quarter" idx="12"/>
          </p:nvPr>
        </p:nvSpPr>
        <p:spPr/>
        <p:txBody>
          <a:bodyPr/>
          <a:lstStyle/>
          <a:p>
            <a:fld id="{D2DF68FA-F7E4-0D42-BD70-C8803FF10DE8}" type="slidenum">
              <a:rPr lang="en-US" smtClean="0"/>
              <a:t>24</a:t>
            </a:fld>
            <a:endParaRPr lang="en-US"/>
          </a:p>
        </p:txBody>
      </p:sp>
    </p:spTree>
    <p:extLst>
      <p:ext uri="{BB962C8B-B14F-4D97-AF65-F5344CB8AC3E}">
        <p14:creationId xmlns:p14="http://schemas.microsoft.com/office/powerpoint/2010/main" val="878663160"/>
      </p:ext>
    </p:extLst>
  </p:cSld>
  <p:clrMapOvr>
    <a:masterClrMapping/>
  </p:clrMapOvr>
  <p:transition/>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CE67040D-AC86-4DA0-ABAF-E12706CA35E1}"/>
              </a:ext>
            </a:extLst>
          </p:cNvPr>
          <p:cNvSpPr>
            <a:spLocks noGrp="1"/>
          </p:cNvSpPr>
          <p:nvPr>
            <p:ph type="title"/>
          </p:nvPr>
        </p:nvSpPr>
        <p:spPr/>
        <p:txBody>
          <a:bodyPr/>
          <a:lstStyle/>
          <a:p>
            <a:r>
              <a:rPr lang="en-US"/>
              <a:t>Liability Issues – Potential Claims</a:t>
            </a:r>
          </a:p>
        </p:txBody>
      </p:sp>
      <p:sp>
        <p:nvSpPr>
          <p:cNvPr id="3" name="Content Placeholder 2" descr="" title="">
            <a:extLst>
              <a:ext uri="{FF2B5EF4-FFF2-40B4-BE49-F238E27FC236}">
                <a16:creationId xmlns:a16="http://schemas.microsoft.com/office/drawing/2014/main" id="{4CD58364-8D2C-4F15-AB01-BF8C33E92ACC}"/>
              </a:ext>
            </a:extLst>
          </p:cNvPr>
          <p:cNvSpPr>
            <a:spLocks noGrp="1"/>
          </p:cNvSpPr>
          <p:nvPr>
            <p:ph idx="1"/>
          </p:nvPr>
        </p:nvSpPr>
        <p:spPr/>
        <p:txBody>
          <a:bodyPr/>
          <a:lstStyle/>
          <a:p>
            <a:r>
              <a:rPr lang="en-US" sz="2800"/>
              <a:t>Numerous defenses and barriers to recovery beginning with governmental immunity.</a:t>
            </a:r>
          </a:p>
          <a:p>
            <a:r>
              <a:rPr lang="en-US" sz="2600"/>
              <a:t>Governmental immunity may require claimants to show willful or intentional misconduct.  </a:t>
            </a:r>
            <a:r>
              <a:rPr lang="en-US" sz="2600" i="1"/>
              <a:t>See</a:t>
            </a:r>
            <a:r>
              <a:rPr lang="en-US" sz="2600"/>
              <a:t> 745 ILCS 10/2-202.</a:t>
            </a:r>
          </a:p>
          <a:p>
            <a:r>
              <a:rPr lang="en-US" sz="2600"/>
              <a:t>Some states, such as Oregon, immunize governmental entities and public officials from liability for claims “arising out of riot, civil commotion or mob action or out of any act or omission in connection with the prevention of any of the foregoing.”  </a:t>
            </a:r>
            <a:r>
              <a:rPr lang="en-US" sz="2600" i="1"/>
              <a:t>See </a:t>
            </a:r>
            <a:r>
              <a:rPr lang="en-US" sz="2600"/>
              <a:t>ORS § 30.265.</a:t>
            </a:r>
          </a:p>
          <a:p>
            <a:endParaRPr lang="en-US"/>
          </a:p>
        </p:txBody>
      </p:sp>
      <p:sp>
        <p:nvSpPr>
          <p:cNvPr id="4" name="Footer Placeholder 3" descr="" title="">
            <a:extLst>
              <a:ext uri="{FF2B5EF4-FFF2-40B4-BE49-F238E27FC236}">
                <a16:creationId xmlns:a16="http://schemas.microsoft.com/office/drawing/2014/main" id="{B896A063-BE7B-4032-8D25-756FEC8A08BE}"/>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F34D8DFB-17B0-4F23-9C78-7CA0C8D159E5}"/>
              </a:ext>
            </a:extLst>
          </p:cNvPr>
          <p:cNvSpPr>
            <a:spLocks noGrp="1"/>
          </p:cNvSpPr>
          <p:nvPr>
            <p:ph type="sldNum" sz="quarter" idx="12"/>
          </p:nvPr>
        </p:nvSpPr>
        <p:spPr/>
        <p:txBody>
          <a:bodyPr/>
          <a:lstStyle/>
          <a:p>
            <a:fld id="{D2DF68FA-F7E4-0D42-BD70-C8803FF10DE8}" type="slidenum">
              <a:rPr lang="en-US" smtClean="0"/>
              <a:t>25</a:t>
            </a:fld>
            <a:endParaRPr lang="en-US"/>
          </a:p>
        </p:txBody>
      </p:sp>
    </p:spTree>
    <p:extLst>
      <p:ext uri="{BB962C8B-B14F-4D97-AF65-F5344CB8AC3E}">
        <p14:creationId xmlns:p14="http://schemas.microsoft.com/office/powerpoint/2010/main" val="1794712031"/>
      </p:ext>
    </p:extLst>
  </p:cSld>
  <p:clrMapOvr>
    <a:masterClrMapping/>
  </p:clrMapOvr>
  <p:transition/>
</p:sld>
</file>

<file path=ppt/slides/slide2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09D29D6E-8784-4AA9-85EF-3CFDEC84B6A6}"/>
              </a:ext>
            </a:extLst>
          </p:cNvPr>
          <p:cNvSpPr>
            <a:spLocks noGrp="1"/>
          </p:cNvSpPr>
          <p:nvPr>
            <p:ph type="title"/>
          </p:nvPr>
        </p:nvSpPr>
        <p:spPr/>
        <p:txBody>
          <a:bodyPr/>
          <a:lstStyle/>
          <a:p>
            <a:r>
              <a:rPr lang="en-US"/>
              <a:t>Liability Issues – Potential Claims</a:t>
            </a:r>
          </a:p>
        </p:txBody>
      </p:sp>
      <p:sp>
        <p:nvSpPr>
          <p:cNvPr id="3" name="Content Placeholder 2" descr="" title="">
            <a:extLst>
              <a:ext uri="{FF2B5EF4-FFF2-40B4-BE49-F238E27FC236}">
                <a16:creationId xmlns:a16="http://schemas.microsoft.com/office/drawing/2014/main" id="{4A2AAC21-8710-4BE9-B75B-51929BA00EAF}"/>
              </a:ext>
            </a:extLst>
          </p:cNvPr>
          <p:cNvSpPr>
            <a:spLocks noGrp="1"/>
          </p:cNvSpPr>
          <p:nvPr>
            <p:ph idx="1"/>
          </p:nvPr>
        </p:nvSpPr>
        <p:spPr>
          <a:xfrm>
            <a:off x="1143000" y="1757432"/>
            <a:ext cx="9872871" cy="4338568"/>
          </a:xfrm>
        </p:spPr>
        <p:txBody>
          <a:bodyPr>
            <a:normAutofit lnSpcReduction="10000"/>
          </a:bodyPr>
          <a:lstStyle/>
          <a:p>
            <a:r>
              <a:rPr lang="en-US" sz="2400"/>
              <a:t>Claims against adjacent businesses or property owners for loss of use (</a:t>
            </a:r>
            <a:r>
              <a:rPr lang="en-US" sz="2400" i="1"/>
              <a:t>e.g.</a:t>
            </a:r>
            <a:r>
              <a:rPr lang="en-US" sz="2400"/>
              <a:t>, Business A was damaged during riot, thereby preventing adjacent Business B from operating).</a:t>
            </a:r>
          </a:p>
          <a:p>
            <a:r>
              <a:rPr lang="en-US" sz="2400"/>
              <a:t>Claims arising from businesses’ use of force to protect property or persons (</a:t>
            </a:r>
            <a:r>
              <a:rPr lang="en-US" sz="2400" i="1"/>
              <a:t>e.g.</a:t>
            </a:r>
            <a:r>
              <a:rPr lang="en-US" sz="2400"/>
              <a:t>, business hires private security to protect property, and security causes injury to protestors, rioters, or bystanders).</a:t>
            </a:r>
          </a:p>
          <a:p>
            <a:r>
              <a:rPr lang="en-US" sz="2400"/>
              <a:t>Claims arising from businesses’ failure to perform contractual obligations due to riot (</a:t>
            </a:r>
            <a:r>
              <a:rPr lang="en-US" sz="2400" i="1"/>
              <a:t>e.g.</a:t>
            </a:r>
            <a:r>
              <a:rPr lang="en-US" sz="2400"/>
              <a:t>, business cannot manufacture or deliver products because riots have shut down the business or prevented access to facilities or delivery routes).</a:t>
            </a:r>
          </a:p>
          <a:p>
            <a:r>
              <a:rPr lang="en-US" sz="2400"/>
              <a:t>Claims against the rioters/looters for the injuries and property damage they caused. </a:t>
            </a:r>
          </a:p>
          <a:p>
            <a:endParaRPr lang="en-US"/>
          </a:p>
        </p:txBody>
      </p:sp>
      <p:sp>
        <p:nvSpPr>
          <p:cNvPr id="4" name="Footer Placeholder 3" descr="" title="">
            <a:extLst>
              <a:ext uri="{FF2B5EF4-FFF2-40B4-BE49-F238E27FC236}">
                <a16:creationId xmlns:a16="http://schemas.microsoft.com/office/drawing/2014/main" id="{CAC6F742-B900-4598-86CF-AF216C5E2B15}"/>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5B2C09BE-0FB1-4805-8094-6936052E78B9}"/>
              </a:ext>
            </a:extLst>
          </p:cNvPr>
          <p:cNvSpPr>
            <a:spLocks noGrp="1"/>
          </p:cNvSpPr>
          <p:nvPr>
            <p:ph type="sldNum" sz="quarter" idx="12"/>
          </p:nvPr>
        </p:nvSpPr>
        <p:spPr/>
        <p:txBody>
          <a:bodyPr/>
          <a:lstStyle/>
          <a:p>
            <a:fld id="{D2DF68FA-F7E4-0D42-BD70-C8803FF10DE8}" type="slidenum">
              <a:rPr lang="en-US" smtClean="0"/>
              <a:t>26</a:t>
            </a:fld>
            <a:endParaRPr lang="en-US"/>
          </a:p>
        </p:txBody>
      </p:sp>
    </p:spTree>
    <p:extLst>
      <p:ext uri="{BB962C8B-B14F-4D97-AF65-F5344CB8AC3E}">
        <p14:creationId xmlns:p14="http://schemas.microsoft.com/office/powerpoint/2010/main" val="2592977899"/>
      </p:ext>
    </p:extLst>
  </p:cSld>
  <p:clrMapOvr>
    <a:masterClrMapping/>
  </p:clrMapOvr>
  <p:transition/>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0D640237-6556-44C9-9DAC-3411EE24C822}"/>
              </a:ext>
            </a:extLst>
          </p:cNvPr>
          <p:cNvSpPr>
            <a:spLocks noGrp="1"/>
          </p:cNvSpPr>
          <p:nvPr>
            <p:ph type="title"/>
          </p:nvPr>
        </p:nvSpPr>
        <p:spPr/>
        <p:txBody>
          <a:bodyPr/>
          <a:lstStyle/>
          <a:p>
            <a:r>
              <a:rPr lang="en-US"/>
              <a:t>Liability Coverage Issues</a:t>
            </a:r>
          </a:p>
        </p:txBody>
      </p:sp>
      <p:sp>
        <p:nvSpPr>
          <p:cNvPr id="3" name="Content Placeholder 2" descr="" title="">
            <a:extLst>
              <a:ext uri="{FF2B5EF4-FFF2-40B4-BE49-F238E27FC236}">
                <a16:creationId xmlns:a16="http://schemas.microsoft.com/office/drawing/2014/main" id="{2A862416-8C2D-415D-822B-6D6C2E9F670C}"/>
              </a:ext>
            </a:extLst>
          </p:cNvPr>
          <p:cNvSpPr>
            <a:spLocks noGrp="1"/>
          </p:cNvSpPr>
          <p:nvPr>
            <p:ph idx="1"/>
          </p:nvPr>
        </p:nvSpPr>
        <p:spPr/>
        <p:txBody>
          <a:bodyPr/>
          <a:lstStyle/>
          <a:p>
            <a:r>
              <a:rPr lang="en-US" sz="2800"/>
              <a:t>Absence of occurrence/fortuity. </a:t>
            </a:r>
          </a:p>
          <a:p>
            <a:r>
              <a:rPr lang="en-US" sz="2800"/>
              <a:t>Number of occurrence(s) issues.</a:t>
            </a:r>
          </a:p>
          <a:p>
            <a:r>
              <a:rPr lang="en-US" sz="2800"/>
              <a:t>Lack of BI or PD (</a:t>
            </a:r>
            <a:r>
              <a:rPr lang="en-US" sz="2800" i="1"/>
              <a:t>e.g.</a:t>
            </a:r>
            <a:r>
              <a:rPr lang="en-US" sz="2800"/>
              <a:t>, emotional distress; loss of revenue will be difficult to recover under most CGL policies).</a:t>
            </a:r>
          </a:p>
          <a:p>
            <a:r>
              <a:rPr lang="en-US" sz="2800"/>
              <a:t>Coverage B “offenses” (</a:t>
            </a:r>
            <a:r>
              <a:rPr lang="en-US" sz="2800" i="1"/>
              <a:t>e.g.</a:t>
            </a:r>
            <a:r>
              <a:rPr lang="en-US" sz="2800"/>
              <a:t>, false arrest, malicious prosecution). </a:t>
            </a:r>
          </a:p>
          <a:p>
            <a:endParaRPr lang="en-US"/>
          </a:p>
        </p:txBody>
      </p:sp>
      <p:sp>
        <p:nvSpPr>
          <p:cNvPr id="4" name="Footer Placeholder 3" descr="" title="">
            <a:extLst>
              <a:ext uri="{FF2B5EF4-FFF2-40B4-BE49-F238E27FC236}">
                <a16:creationId xmlns:a16="http://schemas.microsoft.com/office/drawing/2014/main" id="{7D67A687-4A8C-44B0-BB44-9342781A650E}"/>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77473516-757E-4474-8FDB-D99444329678}"/>
              </a:ext>
            </a:extLst>
          </p:cNvPr>
          <p:cNvSpPr>
            <a:spLocks noGrp="1"/>
          </p:cNvSpPr>
          <p:nvPr>
            <p:ph type="sldNum" sz="quarter" idx="12"/>
          </p:nvPr>
        </p:nvSpPr>
        <p:spPr/>
        <p:txBody>
          <a:bodyPr/>
          <a:lstStyle/>
          <a:p>
            <a:fld id="{D2DF68FA-F7E4-0D42-BD70-C8803FF10DE8}" type="slidenum">
              <a:rPr lang="en-US" smtClean="0"/>
              <a:t>27</a:t>
            </a:fld>
            <a:endParaRPr lang="en-US"/>
          </a:p>
        </p:txBody>
      </p:sp>
    </p:spTree>
    <p:extLst>
      <p:ext uri="{BB962C8B-B14F-4D97-AF65-F5344CB8AC3E}">
        <p14:creationId xmlns:p14="http://schemas.microsoft.com/office/powerpoint/2010/main" val="2409040623"/>
      </p:ext>
    </p:extLst>
  </p:cSld>
  <p:clrMapOvr>
    <a:masterClrMapping/>
  </p:clrMapOvr>
  <p:transition/>
</p:sld>
</file>

<file path=ppt/slides/slide2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F2ADC7E5-D99E-4D75-9BB1-6910DDB4FF11}"/>
              </a:ext>
            </a:extLst>
          </p:cNvPr>
          <p:cNvSpPr>
            <a:spLocks noGrp="1"/>
          </p:cNvSpPr>
          <p:nvPr>
            <p:ph type="title"/>
          </p:nvPr>
        </p:nvSpPr>
        <p:spPr/>
        <p:txBody>
          <a:bodyPr/>
          <a:lstStyle/>
          <a:p>
            <a:r>
              <a:rPr lang="en-US"/>
              <a:t>Liability Coverage Issues</a:t>
            </a:r>
          </a:p>
        </p:txBody>
      </p:sp>
      <p:sp>
        <p:nvSpPr>
          <p:cNvPr id="3" name="Content Placeholder 2" descr="" title="">
            <a:extLst>
              <a:ext uri="{FF2B5EF4-FFF2-40B4-BE49-F238E27FC236}">
                <a16:creationId xmlns:a16="http://schemas.microsoft.com/office/drawing/2014/main" id="{03E6645A-B9E5-4492-972A-DBBFE459A9F4}"/>
              </a:ext>
            </a:extLst>
          </p:cNvPr>
          <p:cNvSpPr>
            <a:spLocks noGrp="1"/>
          </p:cNvSpPr>
          <p:nvPr>
            <p:ph idx="1"/>
          </p:nvPr>
        </p:nvSpPr>
        <p:spPr/>
        <p:txBody>
          <a:bodyPr/>
          <a:lstStyle/>
          <a:p>
            <a:r>
              <a:rPr lang="en-US" sz="2800"/>
              <a:t>Coverage A - Exclusion 2.a. Expected Or Intended</a:t>
            </a:r>
          </a:p>
          <a:p>
            <a:pPr marL="45720" indent="0">
              <a:buNone/>
            </a:pPr>
            <a:endParaRPr lang="en-US"/>
          </a:p>
        </p:txBody>
      </p:sp>
      <p:sp>
        <p:nvSpPr>
          <p:cNvPr id="4" name="Footer Placeholder 3" descr="" title="">
            <a:extLst>
              <a:ext uri="{FF2B5EF4-FFF2-40B4-BE49-F238E27FC236}">
                <a16:creationId xmlns:a16="http://schemas.microsoft.com/office/drawing/2014/main" id="{9ADA8A76-3DF6-4281-9230-5E39C3494CD2}"/>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BA192192-72E9-49C7-9264-F13148FF2403}"/>
              </a:ext>
            </a:extLst>
          </p:cNvPr>
          <p:cNvSpPr>
            <a:spLocks noGrp="1"/>
          </p:cNvSpPr>
          <p:nvPr>
            <p:ph type="sldNum" sz="quarter" idx="12"/>
          </p:nvPr>
        </p:nvSpPr>
        <p:spPr/>
        <p:txBody>
          <a:bodyPr/>
          <a:lstStyle/>
          <a:p>
            <a:fld id="{D2DF68FA-F7E4-0D42-BD70-C8803FF10DE8}" type="slidenum">
              <a:rPr lang="en-US" smtClean="0"/>
              <a:t>28</a:t>
            </a:fld>
            <a:endParaRPr lang="en-US"/>
          </a:p>
        </p:txBody>
      </p:sp>
      <p:pic>
        <p:nvPicPr>
          <p:cNvPr id="9" name="Picture 8" descr="" title="">
            <a:extLst>
              <a:ext uri="{FF2B5EF4-FFF2-40B4-BE49-F238E27FC236}">
                <a16:creationId xmlns:a16="http://schemas.microsoft.com/office/drawing/2014/main" id="{0A52A653-D69C-43E4-B63D-D390CBBC7DFA}"/>
              </a:ext>
            </a:extLst>
          </p:cNvPr>
          <p:cNvPicPr>
            <a:picLocks noChangeAspect="1"/>
          </p:cNvPicPr>
          <p:nvPr/>
        </p:nvPicPr>
        <p:blipFill>
          <a:blip r:embed="rId2"/>
          <a:stretch>
            <a:fillRect/>
          </a:stretch>
        </p:blipFill>
        <p:spPr>
          <a:xfrm>
            <a:off x="2661689" y="2729775"/>
            <a:ext cx="5924550" cy="1866900"/>
          </a:xfrm>
          <a:prstGeom prst="rect">
            <a:avLst/>
          </a:prstGeom>
        </p:spPr>
      </p:pic>
    </p:spTree>
    <p:extLst>
      <p:ext uri="{BB962C8B-B14F-4D97-AF65-F5344CB8AC3E}">
        <p14:creationId xmlns:p14="http://schemas.microsoft.com/office/powerpoint/2010/main" val="573846776"/>
      </p:ext>
    </p:extLst>
  </p:cSld>
  <p:clrMapOvr>
    <a:masterClrMapping/>
  </p:clrMapOvr>
  <p:transition/>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3AAF6830-2E07-40EB-9926-E79D37AF87B2}"/>
              </a:ext>
            </a:extLst>
          </p:cNvPr>
          <p:cNvSpPr>
            <a:spLocks noGrp="1"/>
          </p:cNvSpPr>
          <p:nvPr>
            <p:ph type="title"/>
          </p:nvPr>
        </p:nvSpPr>
        <p:spPr/>
        <p:txBody>
          <a:bodyPr/>
          <a:lstStyle/>
          <a:p>
            <a:r>
              <a:rPr lang="en-US"/>
              <a:t>Liability Coverage Issues</a:t>
            </a:r>
          </a:p>
        </p:txBody>
      </p:sp>
      <p:sp>
        <p:nvSpPr>
          <p:cNvPr id="3" name="Content Placeholder 2" descr="" title="">
            <a:extLst>
              <a:ext uri="{FF2B5EF4-FFF2-40B4-BE49-F238E27FC236}">
                <a16:creationId xmlns:a16="http://schemas.microsoft.com/office/drawing/2014/main" id="{1C5CA2E3-5A6B-414D-B972-5E5800D14731}"/>
              </a:ext>
            </a:extLst>
          </p:cNvPr>
          <p:cNvSpPr>
            <a:spLocks noGrp="1"/>
          </p:cNvSpPr>
          <p:nvPr>
            <p:ph idx="1"/>
          </p:nvPr>
        </p:nvSpPr>
        <p:spPr/>
        <p:txBody>
          <a:bodyPr/>
          <a:lstStyle/>
          <a:p>
            <a:r>
              <a:rPr lang="en-US" sz="2800"/>
              <a:t>Coverage B - Exclusion 2.d. Criminal Acts</a:t>
            </a:r>
          </a:p>
          <a:p>
            <a:pPr marL="45720" indent="0">
              <a:buNone/>
            </a:pPr>
            <a:endParaRPr lang="en-US"/>
          </a:p>
        </p:txBody>
      </p:sp>
      <p:sp>
        <p:nvSpPr>
          <p:cNvPr id="4" name="Footer Placeholder 3" descr="" title="">
            <a:extLst>
              <a:ext uri="{FF2B5EF4-FFF2-40B4-BE49-F238E27FC236}">
                <a16:creationId xmlns:a16="http://schemas.microsoft.com/office/drawing/2014/main" id="{9506D1DF-B5F9-44EC-8D2B-08081BFEDE5F}"/>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A9B09005-E674-4D77-BB1F-BEBD1EBECBCE}"/>
              </a:ext>
            </a:extLst>
          </p:cNvPr>
          <p:cNvSpPr>
            <a:spLocks noGrp="1"/>
          </p:cNvSpPr>
          <p:nvPr>
            <p:ph type="sldNum" sz="quarter" idx="12"/>
          </p:nvPr>
        </p:nvSpPr>
        <p:spPr/>
        <p:txBody>
          <a:bodyPr/>
          <a:lstStyle/>
          <a:p>
            <a:fld id="{D2DF68FA-F7E4-0D42-BD70-C8803FF10DE8}" type="slidenum">
              <a:rPr lang="en-US" smtClean="0"/>
              <a:t>29</a:t>
            </a:fld>
            <a:endParaRPr lang="en-US"/>
          </a:p>
        </p:txBody>
      </p:sp>
      <p:pic>
        <p:nvPicPr>
          <p:cNvPr id="6" name="Picture 5" descr="" title="">
            <a:extLst>
              <a:ext uri="{FF2B5EF4-FFF2-40B4-BE49-F238E27FC236}">
                <a16:creationId xmlns:a16="http://schemas.microsoft.com/office/drawing/2014/main" id="{43D2C2D8-A027-4F66-8985-513DD02E557A}"/>
              </a:ext>
            </a:extLst>
          </p:cNvPr>
          <p:cNvPicPr>
            <a:picLocks noChangeAspect="1"/>
          </p:cNvPicPr>
          <p:nvPr/>
        </p:nvPicPr>
        <p:blipFill>
          <a:blip r:embed="rId2"/>
          <a:stretch>
            <a:fillRect/>
          </a:stretch>
        </p:blipFill>
        <p:spPr>
          <a:xfrm>
            <a:off x="2685222" y="2704556"/>
            <a:ext cx="5981700" cy="1352550"/>
          </a:xfrm>
          <a:prstGeom prst="rect">
            <a:avLst/>
          </a:prstGeom>
        </p:spPr>
      </p:pic>
    </p:spTree>
    <p:extLst>
      <p:ext uri="{BB962C8B-B14F-4D97-AF65-F5344CB8AC3E}">
        <p14:creationId xmlns:p14="http://schemas.microsoft.com/office/powerpoint/2010/main" val="1045705420"/>
      </p:ext>
    </p:extLst>
  </p:cSld>
  <p:clrMapOvr>
    <a:masterClrMapping/>
  </p:clrMapOvr>
  <p:transition/>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55C604B6-166D-4818-8F49-CF1FAC0207B3}"/>
              </a:ext>
            </a:extLst>
          </p:cNvPr>
          <p:cNvSpPr>
            <a:spLocks noGrp="1"/>
          </p:cNvSpPr>
          <p:nvPr>
            <p:ph type="title"/>
          </p:nvPr>
        </p:nvSpPr>
        <p:spPr>
          <a:xfrm>
            <a:off x="1055914" y="269047"/>
            <a:ext cx="9875520" cy="1356360"/>
          </a:xfrm>
        </p:spPr>
        <p:txBody>
          <a:bodyPr/>
          <a:lstStyle/>
          <a:p>
            <a:r>
              <a:rPr lang="en-US" dirty="0"/>
              <a:t>Mass Shootings: Definitions</a:t>
            </a:r>
          </a:p>
        </p:txBody>
      </p:sp>
      <p:sp>
        <p:nvSpPr>
          <p:cNvPr id="7" name="Content Placeholder 6" descr="" title="">
            <a:extLst>
              <a:ext uri="{FF2B5EF4-FFF2-40B4-BE49-F238E27FC236}">
                <a16:creationId xmlns:a16="http://schemas.microsoft.com/office/drawing/2014/main" id="{705DC680-E88D-4B72-96D7-2CC383449A40}"/>
              </a:ext>
            </a:extLst>
          </p:cNvPr>
          <p:cNvSpPr>
            <a:spLocks noGrp="1"/>
          </p:cNvSpPr>
          <p:nvPr>
            <p:ph idx="1"/>
          </p:nvPr>
        </p:nvSpPr>
        <p:spPr>
          <a:xfrm>
            <a:off x="1159564" y="1480457"/>
            <a:ext cx="9872871" cy="4267200"/>
          </a:xfrm>
        </p:spPr>
        <p:txBody>
          <a:bodyPr>
            <a:normAutofit fontScale="77500" lnSpcReduction="20000"/>
          </a:bodyPr>
          <a:lstStyle/>
          <a:p>
            <a:r>
              <a:rPr lang="en-US" dirty="0"/>
              <a:t>Stanford University</a:t>
            </a:r>
            <a:r>
              <a:rPr lang="en-US" dirty="0"/>
              <a:t> </a:t>
            </a:r>
            <a:r>
              <a:rPr lang="en-US" dirty="0" err="1"/>
              <a:t>MSA</a:t>
            </a:r>
            <a:r>
              <a:rPr lang="en-US" dirty="0"/>
              <a:t> Data Project: three or more persons shot in one incident, excluding the perpetrator(s), at one location, at roughly the same time. Excluded are shootings associated with organized crime, gangs or drug wars.</a:t>
            </a:r>
            <a:endParaRPr lang="en-US" baseline="30000" dirty="0"/>
          </a:p>
          <a:p>
            <a:r>
              <a:rPr lang="en-US" dirty="0"/>
              <a:t>Mass Shooting Tracker: four or more persons shot in one incident, at one location, at roughly the same time.</a:t>
            </a:r>
            <a:endParaRPr lang="en-US" baseline="30000" dirty="0"/>
          </a:p>
          <a:p>
            <a:r>
              <a:rPr lang="en-US" dirty="0"/>
              <a:t>Gun Violence Archive</a:t>
            </a:r>
            <a:r>
              <a:rPr lang="en-US" dirty="0"/>
              <a:t>/</a:t>
            </a:r>
            <a:r>
              <a:rPr lang="en-US" i="1" dirty="0"/>
              <a:t>Vox</a:t>
            </a:r>
            <a:r>
              <a:rPr lang="en-US" dirty="0"/>
              <a:t>: four or more shot in one incident, excluding the perpetrators, at one location, at roughly the same time.</a:t>
            </a:r>
            <a:endParaRPr lang="en-US" baseline="30000" dirty="0"/>
          </a:p>
          <a:p>
            <a:r>
              <a:rPr lang="en-US" i="1" dirty="0"/>
              <a:t>Mother Jones</a:t>
            </a:r>
            <a:r>
              <a:rPr lang="en-US" dirty="0"/>
              <a:t>: three or more shot and killed in one incident at a public place, excluding the perpetrators. This list excludes all shootings the organization consider to be "conventionally motivated" such as all gang violence and armed robberies.</a:t>
            </a:r>
          </a:p>
          <a:p>
            <a:r>
              <a:rPr lang="en-US" i="1" dirty="0"/>
              <a:t>The Washington Post</a:t>
            </a:r>
            <a:r>
              <a:rPr lang="en-US" dirty="0"/>
              <a:t>: four or more shot and killed in one incident at a public place, excluding the perpetrators.</a:t>
            </a:r>
          </a:p>
          <a:p>
            <a:r>
              <a:rPr lang="en-US" dirty="0"/>
              <a:t>ABC News</a:t>
            </a:r>
            <a:r>
              <a:rPr lang="en-US" dirty="0"/>
              <a:t>/</a:t>
            </a:r>
            <a:r>
              <a:rPr lang="en-US" dirty="0"/>
              <a:t>FBI</a:t>
            </a:r>
            <a:r>
              <a:rPr lang="en-US" dirty="0"/>
              <a:t>: four or more shot and killed in one incident, excluding the perpetrators, at one location, at roughly the same time.</a:t>
            </a:r>
          </a:p>
          <a:p>
            <a:r>
              <a:rPr lang="en-US" dirty="0"/>
              <a:t>Congressional Research Service</a:t>
            </a:r>
            <a:r>
              <a:rPr lang="en-US" dirty="0"/>
              <a:t>: four or more shot and killed in one incident, excluding the perpetrators, at a public place, excluding gang-related killings and those done with a profit-motive.</a:t>
            </a:r>
          </a:p>
          <a:p>
            <a:endParaRPr lang="en-US" dirty="0"/>
          </a:p>
        </p:txBody>
      </p:sp>
      <p:sp>
        <p:nvSpPr>
          <p:cNvPr id="4" name="Footer Placeholder 3" descr="" title="">
            <a:extLst>
              <a:ext uri="{FF2B5EF4-FFF2-40B4-BE49-F238E27FC236}">
                <a16:creationId xmlns:a16="http://schemas.microsoft.com/office/drawing/2014/main" id="{C665883A-08D6-491D-85A7-A6B7DC8669BA}"/>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058E2140-4101-4935-98D1-9A402E76061E}"/>
              </a:ext>
            </a:extLst>
          </p:cNvPr>
          <p:cNvSpPr>
            <a:spLocks noGrp="1"/>
          </p:cNvSpPr>
          <p:nvPr>
            <p:ph type="sldNum" sz="quarter" idx="12"/>
          </p:nvPr>
        </p:nvSpPr>
        <p:spPr/>
        <p:txBody>
          <a:bodyPr/>
          <a:lstStyle/>
          <a:p>
            <a:fld id="{D2DF68FA-F7E4-0D42-BD70-C8803FF10DE8}" type="slidenum">
              <a:rPr lang="en-US" smtClean="0"/>
              <a:t>3</a:t>
            </a:fld>
            <a:endParaRPr lang="en-US"/>
          </a:p>
        </p:txBody>
      </p:sp>
    </p:spTree>
    <p:extLst>
      <p:ext uri="{BB962C8B-B14F-4D97-AF65-F5344CB8AC3E}">
        <p14:creationId xmlns:p14="http://schemas.microsoft.com/office/powerpoint/2010/main" val="3066563407"/>
      </p:ext>
    </p:extLst>
  </p:cSld>
  <p:clrMapOvr>
    <a:masterClrMapping/>
  </p:clrMapOvr>
  <p:transition/>
</p:sld>
</file>

<file path=ppt/slides/slide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3A6A937A-0C41-454E-8362-AB0EB880A8F4}"/>
              </a:ext>
            </a:extLst>
          </p:cNvPr>
          <p:cNvSpPr>
            <a:spLocks noGrp="1"/>
          </p:cNvSpPr>
          <p:nvPr>
            <p:ph type="title"/>
          </p:nvPr>
        </p:nvSpPr>
        <p:spPr/>
        <p:txBody>
          <a:bodyPr/>
          <a:lstStyle/>
          <a:p>
            <a:r>
              <a:rPr lang="en-US"/>
              <a:t>Liability Coverage Issues</a:t>
            </a:r>
          </a:p>
        </p:txBody>
      </p:sp>
      <p:sp>
        <p:nvSpPr>
          <p:cNvPr id="3" name="Content Placeholder 2" descr="" title="">
            <a:extLst>
              <a:ext uri="{FF2B5EF4-FFF2-40B4-BE49-F238E27FC236}">
                <a16:creationId xmlns:a16="http://schemas.microsoft.com/office/drawing/2014/main" id="{B2943164-2D15-4C05-9C41-33DC0E19308B}"/>
              </a:ext>
            </a:extLst>
          </p:cNvPr>
          <p:cNvSpPr>
            <a:spLocks noGrp="1"/>
          </p:cNvSpPr>
          <p:nvPr>
            <p:ph idx="1"/>
          </p:nvPr>
        </p:nvSpPr>
        <p:spPr/>
        <p:txBody>
          <a:bodyPr/>
          <a:lstStyle/>
          <a:p>
            <a:r>
              <a:rPr lang="en-US" sz="2800"/>
              <a:t>Exclusion – Riot, Civil Commotion or Mob Action – Governmental Subdivisions (Form CG 22 31 07 98)</a:t>
            </a:r>
          </a:p>
          <a:p>
            <a:endParaRPr lang="en-US"/>
          </a:p>
        </p:txBody>
      </p:sp>
      <p:sp>
        <p:nvSpPr>
          <p:cNvPr id="4" name="Footer Placeholder 3" descr="" title="">
            <a:extLst>
              <a:ext uri="{FF2B5EF4-FFF2-40B4-BE49-F238E27FC236}">
                <a16:creationId xmlns:a16="http://schemas.microsoft.com/office/drawing/2014/main" id="{EF751809-E055-413B-8693-7AE07B01C82C}"/>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C05E7A2F-35E2-43E8-9B07-F241DDE9BBF9}"/>
              </a:ext>
            </a:extLst>
          </p:cNvPr>
          <p:cNvSpPr>
            <a:spLocks noGrp="1"/>
          </p:cNvSpPr>
          <p:nvPr>
            <p:ph type="sldNum" sz="quarter" idx="12"/>
          </p:nvPr>
        </p:nvSpPr>
        <p:spPr/>
        <p:txBody>
          <a:bodyPr/>
          <a:lstStyle/>
          <a:p>
            <a:fld id="{D2DF68FA-F7E4-0D42-BD70-C8803FF10DE8}" type="slidenum">
              <a:rPr lang="en-US" smtClean="0"/>
              <a:t>30</a:t>
            </a:fld>
            <a:endParaRPr lang="en-US"/>
          </a:p>
        </p:txBody>
      </p:sp>
      <p:pic>
        <p:nvPicPr>
          <p:cNvPr id="6" name="Picture 5" descr="" title="">
            <a:extLst>
              <a:ext uri="{FF2B5EF4-FFF2-40B4-BE49-F238E27FC236}">
                <a16:creationId xmlns:a16="http://schemas.microsoft.com/office/drawing/2014/main" id="{D2677731-F225-4C8B-B7A2-201D4583022D}"/>
              </a:ext>
            </a:extLst>
          </p:cNvPr>
          <p:cNvPicPr>
            <a:picLocks noChangeAspect="1"/>
          </p:cNvPicPr>
          <p:nvPr/>
        </p:nvPicPr>
        <p:blipFill>
          <a:blip r:embed="rId2"/>
          <a:stretch>
            <a:fillRect/>
          </a:stretch>
        </p:blipFill>
        <p:spPr>
          <a:xfrm>
            <a:off x="2617281" y="2890514"/>
            <a:ext cx="6712249" cy="2558481"/>
          </a:xfrm>
          <a:prstGeom prst="rect">
            <a:avLst/>
          </a:prstGeom>
        </p:spPr>
      </p:pic>
    </p:spTree>
    <p:extLst>
      <p:ext uri="{BB962C8B-B14F-4D97-AF65-F5344CB8AC3E}">
        <p14:creationId xmlns:p14="http://schemas.microsoft.com/office/powerpoint/2010/main" val="407287539"/>
      </p:ext>
    </p:extLst>
  </p:cSld>
  <p:clrMapOvr>
    <a:masterClrMapping/>
  </p:clrMapOvr>
  <p:transition/>
</p:sld>
</file>

<file path=ppt/slides/slide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FC70B158-C6D1-4F24-BA6F-461306C654FD}"/>
              </a:ext>
            </a:extLst>
          </p:cNvPr>
          <p:cNvSpPr>
            <a:spLocks noGrp="1"/>
          </p:cNvSpPr>
          <p:nvPr>
            <p:ph type="title"/>
          </p:nvPr>
        </p:nvSpPr>
        <p:spPr/>
        <p:txBody>
          <a:bodyPr/>
          <a:lstStyle/>
          <a:p>
            <a:r>
              <a:rPr lang="en-US"/>
              <a:t>Liability Coverage Issues</a:t>
            </a:r>
          </a:p>
        </p:txBody>
      </p:sp>
      <p:sp>
        <p:nvSpPr>
          <p:cNvPr id="3" name="Content Placeholder 2" descr="" title="">
            <a:extLst>
              <a:ext uri="{FF2B5EF4-FFF2-40B4-BE49-F238E27FC236}">
                <a16:creationId xmlns:a16="http://schemas.microsoft.com/office/drawing/2014/main" id="{CD5E921B-24F6-4278-BB80-D5238DB00E5B}"/>
              </a:ext>
            </a:extLst>
          </p:cNvPr>
          <p:cNvSpPr>
            <a:spLocks noGrp="1"/>
          </p:cNvSpPr>
          <p:nvPr>
            <p:ph idx="1"/>
          </p:nvPr>
        </p:nvSpPr>
        <p:spPr/>
        <p:txBody>
          <a:bodyPr/>
          <a:lstStyle/>
          <a:p>
            <a:r>
              <a:rPr lang="en-US" sz="2800" i="1"/>
              <a:t>Foremost Ins. Co. v. Putzier</a:t>
            </a:r>
            <a:r>
              <a:rPr lang="en-US" sz="2800"/>
              <a:t>, 606 P.2d 987, 990 (Idaho 1980)</a:t>
            </a:r>
          </a:p>
          <a:p>
            <a:pPr lvl="1"/>
            <a:r>
              <a:rPr lang="en-US" sz="2400"/>
              <a:t>the “Evel Knievel case”</a:t>
            </a:r>
          </a:p>
          <a:p>
            <a:pPr lvl="1"/>
            <a:r>
              <a:rPr lang="en-US" sz="2400"/>
              <a:t>Rowdy crowds gathering for Evel’s event looted and destroyed nearby business owners’ equipment and goods.</a:t>
            </a:r>
          </a:p>
          <a:p>
            <a:pPr lvl="1"/>
            <a:r>
              <a:rPr lang="en-US" sz="2400"/>
              <a:t>Business owners sued Evel for damages.</a:t>
            </a:r>
          </a:p>
          <a:p>
            <a:pPr lvl="1"/>
            <a:r>
              <a:rPr lang="en-US" sz="2400"/>
              <a:t>Court held exclusion barred coverage. </a:t>
            </a:r>
          </a:p>
          <a:p>
            <a:pPr lvl="1"/>
            <a:r>
              <a:rPr lang="en-US" sz="2400"/>
              <a:t>Foremost shows the exclusion is plain and unambiguous, despite undefined terms. </a:t>
            </a:r>
          </a:p>
        </p:txBody>
      </p:sp>
      <p:sp>
        <p:nvSpPr>
          <p:cNvPr id="4" name="Footer Placeholder 3" descr="" title="">
            <a:extLst>
              <a:ext uri="{FF2B5EF4-FFF2-40B4-BE49-F238E27FC236}">
                <a16:creationId xmlns:a16="http://schemas.microsoft.com/office/drawing/2014/main" id="{74D9858F-3C48-4617-8BF3-A7DCE52BDE19}"/>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4299AFED-883F-48C4-8553-FB9BAC4F9D79}"/>
              </a:ext>
            </a:extLst>
          </p:cNvPr>
          <p:cNvSpPr>
            <a:spLocks noGrp="1"/>
          </p:cNvSpPr>
          <p:nvPr>
            <p:ph type="sldNum" sz="quarter" idx="12"/>
          </p:nvPr>
        </p:nvSpPr>
        <p:spPr/>
        <p:txBody>
          <a:bodyPr/>
          <a:lstStyle/>
          <a:p>
            <a:fld id="{D2DF68FA-F7E4-0D42-BD70-C8803FF10DE8}" type="slidenum">
              <a:rPr lang="en-US" smtClean="0"/>
              <a:t>31</a:t>
            </a:fld>
            <a:endParaRPr lang="en-US"/>
          </a:p>
        </p:txBody>
      </p:sp>
    </p:spTree>
    <p:extLst>
      <p:ext uri="{BB962C8B-B14F-4D97-AF65-F5344CB8AC3E}">
        <p14:creationId xmlns:p14="http://schemas.microsoft.com/office/powerpoint/2010/main" val="1072337521"/>
      </p:ext>
    </p:extLst>
  </p:cSld>
  <p:clrMapOvr>
    <a:masterClrMapping/>
  </p:clrMapOvr>
  <p:transition/>
</p:sld>
</file>

<file path=ppt/slides/slide3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752285E6-AB9F-46AD-9141-1A0E52041B95}"/>
              </a:ext>
            </a:extLst>
          </p:cNvPr>
          <p:cNvSpPr>
            <a:spLocks noGrp="1"/>
          </p:cNvSpPr>
          <p:nvPr>
            <p:ph type="title"/>
          </p:nvPr>
        </p:nvSpPr>
        <p:spPr/>
        <p:txBody>
          <a:bodyPr/>
          <a:lstStyle/>
          <a:p>
            <a:r>
              <a:rPr lang="en-US"/>
              <a:t>Liability Coverage Issues</a:t>
            </a:r>
          </a:p>
        </p:txBody>
      </p:sp>
      <p:sp>
        <p:nvSpPr>
          <p:cNvPr id="3" name="Content Placeholder 2" descr="" title="">
            <a:extLst>
              <a:ext uri="{FF2B5EF4-FFF2-40B4-BE49-F238E27FC236}">
                <a16:creationId xmlns:a16="http://schemas.microsoft.com/office/drawing/2014/main" id="{B8B27B12-EFCA-4D1B-8C76-C8A03E2822AE}"/>
              </a:ext>
            </a:extLst>
          </p:cNvPr>
          <p:cNvSpPr>
            <a:spLocks noGrp="1"/>
          </p:cNvSpPr>
          <p:nvPr>
            <p:ph idx="1"/>
          </p:nvPr>
        </p:nvSpPr>
        <p:spPr/>
        <p:txBody>
          <a:bodyPr/>
          <a:lstStyle/>
          <a:p>
            <a:r>
              <a:rPr lang="en-US" sz="2800"/>
              <a:t>Exclusion – Riot, Civil Commotion or Mob Action – Governmental Subdivisions (Form CG 22 31 07 98)</a:t>
            </a:r>
          </a:p>
          <a:p>
            <a:r>
              <a:rPr lang="en-US" sz="2600" i="1"/>
              <a:t>Gulf Ins. Co. v. State</a:t>
            </a:r>
            <a:r>
              <a:rPr lang="en-US" sz="2600"/>
              <a:t>, 607 P.2d 1016, 1018-19 (Colo. App. 1979)</a:t>
            </a:r>
          </a:p>
          <a:p>
            <a:pPr lvl="1"/>
            <a:r>
              <a:rPr lang="en-US" sz="2200"/>
              <a:t>Bodily injury arising from prison riot was excluded: “[T]he policy affords no coverage for bodily injury arising out of a riot…” </a:t>
            </a:r>
          </a:p>
          <a:p>
            <a:pPr lvl="1"/>
            <a:r>
              <a:rPr lang="en-US" sz="2200"/>
              <a:t>However, exclusion did not preclude coverage for prisoner’s claim based on insured’s failure to provide adequate medical care after the riot.</a:t>
            </a:r>
          </a:p>
          <a:p>
            <a:pPr lvl="1"/>
            <a:r>
              <a:rPr lang="en-US" sz="2200" i="1"/>
              <a:t>Gulf</a:t>
            </a:r>
            <a:r>
              <a:rPr lang="en-US" sz="2200"/>
              <a:t> demonstrates that courts may place limitations on the scope of the exclusion.</a:t>
            </a:r>
          </a:p>
          <a:p>
            <a:endParaRPr lang="en-US"/>
          </a:p>
        </p:txBody>
      </p:sp>
      <p:sp>
        <p:nvSpPr>
          <p:cNvPr id="4" name="Footer Placeholder 3" descr="" title="">
            <a:extLst>
              <a:ext uri="{FF2B5EF4-FFF2-40B4-BE49-F238E27FC236}">
                <a16:creationId xmlns:a16="http://schemas.microsoft.com/office/drawing/2014/main" id="{623F6A06-59E3-4691-83B4-C41583B8FE55}"/>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1F2D9C86-0544-43AA-9887-8AFD06D390B3}"/>
              </a:ext>
            </a:extLst>
          </p:cNvPr>
          <p:cNvSpPr>
            <a:spLocks noGrp="1"/>
          </p:cNvSpPr>
          <p:nvPr>
            <p:ph type="sldNum" sz="quarter" idx="12"/>
          </p:nvPr>
        </p:nvSpPr>
        <p:spPr/>
        <p:txBody>
          <a:bodyPr/>
          <a:lstStyle/>
          <a:p>
            <a:fld id="{D2DF68FA-F7E4-0D42-BD70-C8803FF10DE8}" type="slidenum">
              <a:rPr lang="en-US" smtClean="0"/>
              <a:t>32</a:t>
            </a:fld>
            <a:endParaRPr lang="en-US"/>
          </a:p>
        </p:txBody>
      </p:sp>
    </p:spTree>
    <p:extLst>
      <p:ext uri="{BB962C8B-B14F-4D97-AF65-F5344CB8AC3E}">
        <p14:creationId xmlns:p14="http://schemas.microsoft.com/office/powerpoint/2010/main" val="2442652921"/>
      </p:ext>
    </p:extLst>
  </p:cSld>
  <p:clrMapOvr>
    <a:masterClrMapping/>
  </p:clrMapOvr>
  <p:transition/>
</p:sld>
</file>

<file path=ppt/slides/slide3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1" name="Title 10" descr="" title="">
            <a:extLst>
              <a:ext uri="{FF2B5EF4-FFF2-40B4-BE49-F238E27FC236}">
                <a16:creationId xmlns:a16="http://schemas.microsoft.com/office/drawing/2014/main" id="{843E3DC1-894E-40BD-83CB-2D58156B0C39}"/>
              </a:ext>
            </a:extLst>
          </p:cNvPr>
          <p:cNvSpPr>
            <a:spLocks noGrp="1"/>
          </p:cNvSpPr>
          <p:nvPr>
            <p:ph type="title"/>
          </p:nvPr>
        </p:nvSpPr>
        <p:spPr/>
        <p:txBody>
          <a:bodyPr/>
          <a:lstStyle/>
          <a:p>
            <a:r>
              <a:rPr lang="en-US"/>
              <a:t>Strikes</a:t>
            </a:r>
          </a:p>
        </p:txBody>
      </p:sp>
      <p:pic>
        <p:nvPicPr>
          <p:cNvPr id="10" name="Picture 2" descr="" title="">
            <a:extLst>
              <a:ext uri="{FF2B5EF4-FFF2-40B4-BE49-F238E27FC236}">
                <a16:creationId xmlns:a16="http://schemas.microsoft.com/office/drawing/2014/main" id="{9591653B-7B1B-4E64-A55B-BA7EE946962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143000" y="2057400"/>
            <a:ext cx="4754563" cy="3170699"/>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14" descr="" title="">
            <a:extLst>
              <a:ext uri="{FF2B5EF4-FFF2-40B4-BE49-F238E27FC236}">
                <a16:creationId xmlns:a16="http://schemas.microsoft.com/office/drawing/2014/main" id="{E42A4B7B-FB09-4D8C-8A8A-3A4D443FC488}"/>
              </a:ext>
            </a:extLst>
          </p:cNvPr>
          <p:cNvSpPr>
            <a:spLocks noGrp="1"/>
          </p:cNvSpPr>
          <p:nvPr>
            <p:ph sz="half" idx="2"/>
          </p:nvPr>
        </p:nvSpPr>
        <p:spPr/>
        <p:txBody>
          <a:bodyPr/>
          <a:lstStyle/>
          <a:p>
            <a:endParaRPr lang="en-US"/>
          </a:p>
        </p:txBody>
      </p:sp>
      <p:sp>
        <p:nvSpPr>
          <p:cNvPr id="4" name="Footer Placeholder 3" descr="" title="">
            <a:extLst>
              <a:ext uri="{FF2B5EF4-FFF2-40B4-BE49-F238E27FC236}">
                <a16:creationId xmlns:a16="http://schemas.microsoft.com/office/drawing/2014/main" id="{F185E128-278B-4296-B559-C4CE809F436D}"/>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B499B229-46E4-4FA5-8A6B-EB19202B76BA}"/>
              </a:ext>
            </a:extLst>
          </p:cNvPr>
          <p:cNvSpPr>
            <a:spLocks noGrp="1"/>
          </p:cNvSpPr>
          <p:nvPr>
            <p:ph type="sldNum" sz="quarter" idx="12"/>
          </p:nvPr>
        </p:nvSpPr>
        <p:spPr/>
        <p:txBody>
          <a:bodyPr/>
          <a:lstStyle/>
          <a:p>
            <a:fld id="{D2DF68FA-F7E4-0D42-BD70-C8803FF10DE8}" type="slidenum">
              <a:rPr lang="en-US" smtClean="0"/>
              <a:t>33</a:t>
            </a:fld>
            <a:endParaRPr lang="en-US"/>
          </a:p>
        </p:txBody>
      </p:sp>
      <p:pic>
        <p:nvPicPr>
          <p:cNvPr id="13" name="Picture 4" descr="" title="">
            <a:extLst>
              <a:ext uri="{FF2B5EF4-FFF2-40B4-BE49-F238E27FC236}">
                <a16:creationId xmlns:a16="http://schemas.microsoft.com/office/drawing/2014/main" id="{F5ADC9CD-2CB3-4413-8FA6-FE5CA56E7A4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67612" y="2057400"/>
            <a:ext cx="4766812" cy="3170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38782"/>
      </p:ext>
    </p:extLst>
  </p:cSld>
  <p:clrMapOvr>
    <a:masterClrMapping/>
  </p:clrMapOvr>
  <p:transition/>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20F32638-1903-495E-AB2C-04A348EED417}"/>
              </a:ext>
            </a:extLst>
          </p:cNvPr>
          <p:cNvSpPr>
            <a:spLocks noGrp="1"/>
          </p:cNvSpPr>
          <p:nvPr>
            <p:ph type="title"/>
          </p:nvPr>
        </p:nvSpPr>
        <p:spPr/>
        <p:txBody>
          <a:bodyPr/>
          <a:lstStyle/>
          <a:p>
            <a:r>
              <a:rPr lang="en-US"/>
              <a:t>Strikes</a:t>
            </a:r>
          </a:p>
        </p:txBody>
      </p:sp>
      <p:sp>
        <p:nvSpPr>
          <p:cNvPr id="3" name="Content Placeholder 2" descr="" title="">
            <a:extLst>
              <a:ext uri="{FF2B5EF4-FFF2-40B4-BE49-F238E27FC236}">
                <a16:creationId xmlns:a16="http://schemas.microsoft.com/office/drawing/2014/main" id="{69604D7B-D365-4321-9E46-914078E203A9}"/>
              </a:ext>
            </a:extLst>
          </p:cNvPr>
          <p:cNvSpPr>
            <a:spLocks noGrp="1"/>
          </p:cNvSpPr>
          <p:nvPr>
            <p:ph idx="1"/>
          </p:nvPr>
        </p:nvSpPr>
        <p:spPr/>
        <p:txBody>
          <a:bodyPr>
            <a:normAutofit lnSpcReduction="10000"/>
          </a:bodyPr>
          <a:lstStyle/>
          <a:p>
            <a:r>
              <a:rPr lang="en-US"/>
              <a:t>Section 7 of the National Labor Relations Act (“NLRA”) states in part, “Employees shall have the right…to engage in other concerted activities for the purpose of collective bargaining or other mutual aid or protection.” </a:t>
            </a:r>
          </a:p>
          <a:p>
            <a:r>
              <a:rPr lang="en-US"/>
              <a:t>Strikes are included among the concerted activities protected for employees by this section.  29 U.S.C. §§ 151-169.</a:t>
            </a:r>
          </a:p>
          <a:p>
            <a:r>
              <a:rPr lang="en-US"/>
              <a:t>Section 8 of NLRA prohibits employers from interfering with, restraining, or coercing employees in their exercise of rights under the NLRA, including the right to strike. 29 U.S.C. §§ 158.</a:t>
            </a:r>
          </a:p>
          <a:p>
            <a:r>
              <a:rPr lang="en-US"/>
              <a:t>Employees may sue employers for violations of the right to strike, i.e., “Unfair Labor Practices.”</a:t>
            </a:r>
          </a:p>
          <a:p>
            <a:r>
              <a:rPr lang="en-US"/>
              <a:t>National Labor Relations Board adjudicates disputes under NLRA, including Unfair Labor Practices claims.  29 U.S.C. §§ 158.</a:t>
            </a:r>
          </a:p>
          <a:p>
            <a:endParaRPr lang="en-US"/>
          </a:p>
        </p:txBody>
      </p:sp>
      <p:sp>
        <p:nvSpPr>
          <p:cNvPr id="4" name="Footer Placeholder 3" descr="" title="">
            <a:extLst>
              <a:ext uri="{FF2B5EF4-FFF2-40B4-BE49-F238E27FC236}">
                <a16:creationId xmlns:a16="http://schemas.microsoft.com/office/drawing/2014/main" id="{85AC249E-A097-45CC-862B-CFEEE13EBBCC}"/>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9D11A378-F70F-47BB-9AE3-3CF81BE70BEC}"/>
              </a:ext>
            </a:extLst>
          </p:cNvPr>
          <p:cNvSpPr>
            <a:spLocks noGrp="1"/>
          </p:cNvSpPr>
          <p:nvPr>
            <p:ph type="sldNum" sz="quarter" idx="12"/>
          </p:nvPr>
        </p:nvSpPr>
        <p:spPr/>
        <p:txBody>
          <a:bodyPr/>
          <a:lstStyle/>
          <a:p>
            <a:fld id="{D2DF68FA-F7E4-0D42-BD70-C8803FF10DE8}" type="slidenum">
              <a:rPr lang="en-US" smtClean="0"/>
              <a:t>34</a:t>
            </a:fld>
            <a:endParaRPr lang="en-US"/>
          </a:p>
        </p:txBody>
      </p:sp>
    </p:spTree>
    <p:extLst>
      <p:ext uri="{BB962C8B-B14F-4D97-AF65-F5344CB8AC3E}">
        <p14:creationId xmlns:p14="http://schemas.microsoft.com/office/powerpoint/2010/main" val="3586106549"/>
      </p:ext>
    </p:extLst>
  </p:cSld>
  <p:clrMapOvr>
    <a:masterClrMapping/>
  </p:clrMapOvr>
  <p:transition/>
</p:sld>
</file>

<file path=ppt/slides/slide3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E7481A01-213C-47B6-B797-7136AE7BFD8C}"/>
              </a:ext>
            </a:extLst>
          </p:cNvPr>
          <p:cNvSpPr>
            <a:spLocks noGrp="1"/>
          </p:cNvSpPr>
          <p:nvPr>
            <p:ph type="title"/>
          </p:nvPr>
        </p:nvSpPr>
        <p:spPr/>
        <p:txBody>
          <a:bodyPr/>
          <a:lstStyle/>
          <a:p>
            <a:r>
              <a:rPr lang="en-US"/>
              <a:t>Strikes Are Not A Thing Of The Past</a:t>
            </a:r>
          </a:p>
        </p:txBody>
      </p:sp>
      <p:sp>
        <p:nvSpPr>
          <p:cNvPr id="3" name="Content Placeholder 2" descr="" title="">
            <a:extLst>
              <a:ext uri="{FF2B5EF4-FFF2-40B4-BE49-F238E27FC236}">
                <a16:creationId xmlns:a16="http://schemas.microsoft.com/office/drawing/2014/main" id="{8F7DB5BA-8C5E-4730-8C5E-F997DAC71D33}"/>
              </a:ext>
            </a:extLst>
          </p:cNvPr>
          <p:cNvSpPr>
            <a:spLocks noGrp="1"/>
          </p:cNvSpPr>
          <p:nvPr>
            <p:ph idx="1"/>
          </p:nvPr>
        </p:nvSpPr>
        <p:spPr/>
        <p:txBody>
          <a:bodyPr>
            <a:normAutofit/>
          </a:bodyPr>
          <a:lstStyle/>
          <a:p>
            <a:r>
              <a:rPr lang="en-US" sz="2400"/>
              <a:t>Despite weakened private-sector labor unions in recent years, many strikes continued to take place (</a:t>
            </a:r>
            <a:r>
              <a:rPr lang="en-US" sz="2400" i="1"/>
              <a:t>e.g</a:t>
            </a:r>
            <a:r>
              <a:rPr lang="en-US" sz="2400"/>
              <a:t>., nearly 3,000 employees at Volvo plant in Virginia, 1,100 miners at coal mine in Alabama, hundreds of nurses at Massachusetts hospital).</a:t>
            </a:r>
          </a:p>
          <a:p>
            <a:r>
              <a:rPr lang="en-US" sz="2400"/>
              <a:t>Biden administration aims to strengthen the rights of organized labor.  </a:t>
            </a:r>
          </a:p>
          <a:p>
            <a:r>
              <a:rPr lang="en-US" sz="2400"/>
              <a:t>US House of Representatives passed a sweeping bill on March 9, 2021, that would amend provisions of federal labor law that in some cases have been in place since as long ago as 1947.  The bill is called the Protect the Right to Organize Act of 2021 (PRO Act), but it goes far beyond protecting the right to organize.</a:t>
            </a:r>
          </a:p>
        </p:txBody>
      </p:sp>
      <p:sp>
        <p:nvSpPr>
          <p:cNvPr id="4" name="Footer Placeholder 3" descr="" title="">
            <a:extLst>
              <a:ext uri="{FF2B5EF4-FFF2-40B4-BE49-F238E27FC236}">
                <a16:creationId xmlns:a16="http://schemas.microsoft.com/office/drawing/2014/main" id="{370B167E-AA78-4CAB-8491-FB8D471B58CA}"/>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3600100A-7B5A-42B4-9FA7-D16B8B18759C}"/>
              </a:ext>
            </a:extLst>
          </p:cNvPr>
          <p:cNvSpPr>
            <a:spLocks noGrp="1"/>
          </p:cNvSpPr>
          <p:nvPr>
            <p:ph type="sldNum" sz="quarter" idx="12"/>
          </p:nvPr>
        </p:nvSpPr>
        <p:spPr/>
        <p:txBody>
          <a:bodyPr/>
          <a:lstStyle/>
          <a:p>
            <a:fld id="{D2DF68FA-F7E4-0D42-BD70-C8803FF10DE8}" type="slidenum">
              <a:rPr lang="en-US" smtClean="0"/>
              <a:t>35</a:t>
            </a:fld>
            <a:endParaRPr lang="en-US"/>
          </a:p>
        </p:txBody>
      </p:sp>
    </p:spTree>
    <p:extLst>
      <p:ext uri="{BB962C8B-B14F-4D97-AF65-F5344CB8AC3E}">
        <p14:creationId xmlns:p14="http://schemas.microsoft.com/office/powerpoint/2010/main" val="68415530"/>
      </p:ext>
    </p:extLst>
  </p:cSld>
  <p:clrMapOvr>
    <a:masterClrMapping/>
  </p:clrMapOvr>
  <p:transition/>
</p:sld>
</file>

<file path=ppt/slides/slide3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592CE4EB-2332-4B7B-BE0D-B36308F1416F}"/>
              </a:ext>
            </a:extLst>
          </p:cNvPr>
          <p:cNvSpPr>
            <a:spLocks noGrp="1"/>
          </p:cNvSpPr>
          <p:nvPr>
            <p:ph type="title"/>
          </p:nvPr>
        </p:nvSpPr>
        <p:spPr/>
        <p:txBody>
          <a:bodyPr/>
          <a:lstStyle/>
          <a:p>
            <a:r>
              <a:rPr lang="en-US"/>
              <a:t>Coverage For Strikes</a:t>
            </a:r>
          </a:p>
        </p:txBody>
      </p:sp>
      <p:sp>
        <p:nvSpPr>
          <p:cNvPr id="3" name="Content Placeholder 2" descr="" title="">
            <a:extLst>
              <a:ext uri="{FF2B5EF4-FFF2-40B4-BE49-F238E27FC236}">
                <a16:creationId xmlns:a16="http://schemas.microsoft.com/office/drawing/2014/main" id="{7F6E20EE-2EB5-4FD1-9AED-2367C4A51DB2}"/>
              </a:ext>
            </a:extLst>
          </p:cNvPr>
          <p:cNvSpPr>
            <a:spLocks noGrp="1"/>
          </p:cNvSpPr>
          <p:nvPr>
            <p:ph idx="1"/>
          </p:nvPr>
        </p:nvSpPr>
        <p:spPr/>
        <p:txBody>
          <a:bodyPr/>
          <a:lstStyle/>
          <a:p>
            <a:r>
              <a:rPr lang="en-US" sz="2400"/>
              <a:t>CGL policies do not cover Unfair Labor Practices claims, absent “bodily injury,” “property damage,” or “personal and advertising injury.”</a:t>
            </a:r>
          </a:p>
          <a:p>
            <a:r>
              <a:rPr lang="en-US"/>
              <a:t>Employer’s Liability exclusion precludes coverage for “bodily injury” arising out of scope of employment (</a:t>
            </a:r>
            <a:r>
              <a:rPr lang="en-US" i="1"/>
              <a:t>i.e.</a:t>
            </a:r>
            <a:r>
              <a:rPr lang="en-US"/>
              <a:t>, one issue is whether a striking employee is acting in the scope of employment)</a:t>
            </a:r>
          </a:p>
          <a:p>
            <a:r>
              <a:rPr lang="en-US"/>
              <a:t>Nature or purpose of the strike could impact whether various exclusions apply (</a:t>
            </a:r>
            <a:r>
              <a:rPr lang="en-US" i="1"/>
              <a:t>e.g.</a:t>
            </a:r>
            <a:r>
              <a:rPr lang="en-US"/>
              <a:t>, “Workers' Compensation And Similar Laws”)</a:t>
            </a:r>
          </a:p>
          <a:p>
            <a:endParaRPr lang="en-US"/>
          </a:p>
        </p:txBody>
      </p:sp>
      <p:sp>
        <p:nvSpPr>
          <p:cNvPr id="4" name="Footer Placeholder 3" descr="" title="">
            <a:extLst>
              <a:ext uri="{FF2B5EF4-FFF2-40B4-BE49-F238E27FC236}">
                <a16:creationId xmlns:a16="http://schemas.microsoft.com/office/drawing/2014/main" id="{ECC1FE4F-3238-4D6A-B190-FC06DCED2BEE}"/>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73D63646-034F-4D9F-A25C-72A80DFB28F2}"/>
              </a:ext>
            </a:extLst>
          </p:cNvPr>
          <p:cNvSpPr>
            <a:spLocks noGrp="1"/>
          </p:cNvSpPr>
          <p:nvPr>
            <p:ph type="sldNum" sz="quarter" idx="12"/>
          </p:nvPr>
        </p:nvSpPr>
        <p:spPr/>
        <p:txBody>
          <a:bodyPr/>
          <a:lstStyle/>
          <a:p>
            <a:fld id="{D2DF68FA-F7E4-0D42-BD70-C8803FF10DE8}" type="slidenum">
              <a:rPr lang="en-US" smtClean="0"/>
              <a:t>36</a:t>
            </a:fld>
            <a:endParaRPr lang="en-US"/>
          </a:p>
        </p:txBody>
      </p:sp>
    </p:spTree>
    <p:extLst>
      <p:ext uri="{BB962C8B-B14F-4D97-AF65-F5344CB8AC3E}">
        <p14:creationId xmlns:p14="http://schemas.microsoft.com/office/powerpoint/2010/main" val="2968307250"/>
      </p:ext>
    </p:extLst>
  </p:cSld>
  <p:clrMapOvr>
    <a:masterClrMapping/>
  </p:clrMapOvr>
  <p:transition/>
</p:sld>
</file>

<file path=ppt/slides/slide3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80582746-070A-4221-88C1-1ADA8424D2EB}"/>
              </a:ext>
            </a:extLst>
          </p:cNvPr>
          <p:cNvSpPr>
            <a:spLocks noGrp="1"/>
          </p:cNvSpPr>
          <p:nvPr>
            <p:ph type="title"/>
          </p:nvPr>
        </p:nvSpPr>
        <p:spPr/>
        <p:txBody>
          <a:bodyPr>
            <a:normAutofit/>
          </a:bodyPr>
          <a:lstStyle/>
          <a:p>
            <a:r>
              <a:rPr lang="en-US"/>
              <a:t>Strikes – NLRA Exclusion In EPLI Policy</a:t>
            </a:r>
            <a:br>
              <a:rPr lang="en-US"/>
            </a:br>
            <a:endParaRPr lang="en-US"/>
          </a:p>
        </p:txBody>
      </p:sp>
      <p:sp>
        <p:nvSpPr>
          <p:cNvPr id="4" name="Footer Placeholder 3" descr="" title="">
            <a:extLst>
              <a:ext uri="{FF2B5EF4-FFF2-40B4-BE49-F238E27FC236}">
                <a16:creationId xmlns:a16="http://schemas.microsoft.com/office/drawing/2014/main" id="{25B5B3CA-C8BF-4B6C-8E80-492B1E51E745}"/>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9FB6207E-6A0A-46B1-A885-51111F9D6125}"/>
              </a:ext>
            </a:extLst>
          </p:cNvPr>
          <p:cNvSpPr>
            <a:spLocks noGrp="1"/>
          </p:cNvSpPr>
          <p:nvPr>
            <p:ph type="sldNum" sz="quarter" idx="12"/>
          </p:nvPr>
        </p:nvSpPr>
        <p:spPr/>
        <p:txBody>
          <a:bodyPr/>
          <a:lstStyle/>
          <a:p>
            <a:fld id="{D2DF68FA-F7E4-0D42-BD70-C8803FF10DE8}" type="slidenum">
              <a:rPr lang="en-US" smtClean="0"/>
              <a:t>37</a:t>
            </a:fld>
            <a:endParaRPr lang="en-US"/>
          </a:p>
        </p:txBody>
      </p:sp>
      <p:pic>
        <p:nvPicPr>
          <p:cNvPr id="15" name="Content Placeholder 14" descr="" title="">
            <a:extLst>
              <a:ext uri="{FF2B5EF4-FFF2-40B4-BE49-F238E27FC236}">
                <a16:creationId xmlns:a16="http://schemas.microsoft.com/office/drawing/2014/main" id="{C4A86727-AB86-43D4-B9DB-F8972A12A113}"/>
              </a:ext>
            </a:extLst>
          </p:cNvPr>
          <p:cNvPicPr>
            <a:picLocks noGrp="1" noChangeAspect="1"/>
          </p:cNvPicPr>
          <p:nvPr>
            <p:ph idx="1"/>
          </p:nvPr>
        </p:nvPicPr>
        <p:blipFill>
          <a:blip r:embed="rId2"/>
          <a:stretch>
            <a:fillRect/>
          </a:stretch>
        </p:blipFill>
        <p:spPr>
          <a:xfrm>
            <a:off x="3471702" y="2057400"/>
            <a:ext cx="5215259" cy="4038600"/>
          </a:xfrm>
          <a:prstGeom prst="rect">
            <a:avLst/>
          </a:prstGeom>
        </p:spPr>
      </p:pic>
    </p:spTree>
    <p:extLst>
      <p:ext uri="{BB962C8B-B14F-4D97-AF65-F5344CB8AC3E}">
        <p14:creationId xmlns:p14="http://schemas.microsoft.com/office/powerpoint/2010/main" val="378525382"/>
      </p:ext>
    </p:extLst>
  </p:cSld>
  <p:clrMapOvr>
    <a:masterClrMapping/>
  </p:clrMapOvr>
  <p:transition/>
</p:sld>
</file>

<file path=ppt/slides/slide3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CF2C8339-2235-4B9F-BCA5-A3ECF2881303}"/>
              </a:ext>
            </a:extLst>
          </p:cNvPr>
          <p:cNvSpPr>
            <a:spLocks noGrp="1"/>
          </p:cNvSpPr>
          <p:nvPr>
            <p:ph type="title"/>
          </p:nvPr>
        </p:nvSpPr>
        <p:spPr/>
        <p:txBody>
          <a:bodyPr/>
          <a:lstStyle/>
          <a:p>
            <a:r>
              <a:rPr lang="en-US"/>
              <a:t>Strikes</a:t>
            </a:r>
          </a:p>
        </p:txBody>
      </p:sp>
      <p:sp>
        <p:nvSpPr>
          <p:cNvPr id="3" name="Content Placeholder 2" descr="" title="">
            <a:extLst>
              <a:ext uri="{FF2B5EF4-FFF2-40B4-BE49-F238E27FC236}">
                <a16:creationId xmlns:a16="http://schemas.microsoft.com/office/drawing/2014/main" id="{E62968E4-F5D2-4729-B52A-EA404AAA4E01}"/>
              </a:ext>
            </a:extLst>
          </p:cNvPr>
          <p:cNvSpPr>
            <a:spLocks noGrp="1"/>
          </p:cNvSpPr>
          <p:nvPr>
            <p:ph idx="1"/>
          </p:nvPr>
        </p:nvSpPr>
        <p:spPr/>
        <p:txBody>
          <a:bodyPr/>
          <a:lstStyle/>
          <a:p>
            <a:r>
              <a:rPr lang="en-US" sz="2800"/>
              <a:t>First-party coverage issues:</a:t>
            </a:r>
          </a:p>
          <a:p>
            <a:pPr lvl="1"/>
            <a:r>
              <a:rPr lang="en-US" sz="2400"/>
              <a:t>Standard business interruption coverages do not cover losses occasioned by employee strikes, absent some physical injury to business.</a:t>
            </a:r>
          </a:p>
          <a:p>
            <a:pPr lvl="1"/>
            <a:r>
              <a:rPr lang="en-US" sz="2400"/>
              <a:t>Some policy forms exclude losses resulting from business delays caused by “strikers.”</a:t>
            </a:r>
          </a:p>
          <a:p>
            <a:pPr lvl="1"/>
            <a:r>
              <a:rPr lang="en-US" sz="2400"/>
              <a:t>Some carriers offer first-party coverage forms providing business interruption coverage for employee strikes, even if no physical injury.</a:t>
            </a:r>
          </a:p>
          <a:p>
            <a:endParaRPr lang="en-US"/>
          </a:p>
        </p:txBody>
      </p:sp>
      <p:sp>
        <p:nvSpPr>
          <p:cNvPr id="4" name="Footer Placeholder 3" descr="" title="">
            <a:extLst>
              <a:ext uri="{FF2B5EF4-FFF2-40B4-BE49-F238E27FC236}">
                <a16:creationId xmlns:a16="http://schemas.microsoft.com/office/drawing/2014/main" id="{207CB459-C071-4396-9FD3-CDE0566914A1}"/>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EC362A39-9C97-4898-AD97-83D34F6D1B1F}"/>
              </a:ext>
            </a:extLst>
          </p:cNvPr>
          <p:cNvSpPr>
            <a:spLocks noGrp="1"/>
          </p:cNvSpPr>
          <p:nvPr>
            <p:ph type="sldNum" sz="quarter" idx="12"/>
          </p:nvPr>
        </p:nvSpPr>
        <p:spPr/>
        <p:txBody>
          <a:bodyPr/>
          <a:lstStyle/>
          <a:p>
            <a:fld id="{D2DF68FA-F7E4-0D42-BD70-C8803FF10DE8}" type="slidenum">
              <a:rPr lang="en-US" smtClean="0"/>
              <a:t>38</a:t>
            </a:fld>
            <a:endParaRPr lang="en-US"/>
          </a:p>
        </p:txBody>
      </p:sp>
    </p:spTree>
    <p:extLst>
      <p:ext uri="{BB962C8B-B14F-4D97-AF65-F5344CB8AC3E}">
        <p14:creationId xmlns:p14="http://schemas.microsoft.com/office/powerpoint/2010/main" val="1845102643"/>
      </p:ext>
    </p:extLst>
  </p:cSld>
  <p:clrMapOvr>
    <a:masterClrMapping/>
  </p:clrMapOvr>
  <p:transition/>
</p:sld>
</file>

<file path=ppt/slides/slide3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BD5C005B-4E83-42B4-9354-AF7431FB63E6}"/>
              </a:ext>
            </a:extLst>
          </p:cNvPr>
          <p:cNvSpPr>
            <a:spLocks noGrp="1"/>
          </p:cNvSpPr>
          <p:nvPr>
            <p:ph type="title"/>
          </p:nvPr>
        </p:nvSpPr>
        <p:spPr/>
        <p:txBody>
          <a:bodyPr/>
          <a:lstStyle/>
          <a:p>
            <a:r>
              <a:rPr lang="en-US"/>
              <a:t>SRCC Coverage</a:t>
            </a:r>
          </a:p>
        </p:txBody>
      </p:sp>
      <p:sp>
        <p:nvSpPr>
          <p:cNvPr id="7" name="Picture Placeholder 6" descr="" title="">
            <a:extLst>
              <a:ext uri="{FF2B5EF4-FFF2-40B4-BE49-F238E27FC236}">
                <a16:creationId xmlns:a16="http://schemas.microsoft.com/office/drawing/2014/main" id="{D443D531-8EC3-4D4B-8340-EF06CF6FC858}"/>
              </a:ext>
            </a:extLst>
          </p:cNvPr>
          <p:cNvSpPr>
            <a:spLocks noGrp="1"/>
          </p:cNvSpPr>
          <p:nvPr>
            <p:ph type="pic" idx="1"/>
          </p:nvPr>
        </p:nvSpPr>
        <p:spPr/>
        <p:txBody>
          <a:bodyPr/>
          <a:lstStyle/>
          <a:p>
            <a:endParaRPr/>
          </a:p>
        </p:txBody>
      </p:sp>
      <p:sp>
        <p:nvSpPr>
          <p:cNvPr id="8" name="Text Placeholder 7" descr="" title="">
            <a:extLst>
              <a:ext uri="{FF2B5EF4-FFF2-40B4-BE49-F238E27FC236}">
                <a16:creationId xmlns:a16="http://schemas.microsoft.com/office/drawing/2014/main" id="{9249B9E8-B772-44B8-9470-53AD84A6CB65}"/>
              </a:ext>
            </a:extLst>
          </p:cNvPr>
          <p:cNvSpPr>
            <a:spLocks noGrp="1"/>
          </p:cNvSpPr>
          <p:nvPr>
            <p:ph type="body" sz="half" idx="2"/>
          </p:nvPr>
        </p:nvSpPr>
        <p:spPr/>
        <p:txBody>
          <a:bodyPr>
            <a:normAutofit/>
          </a:bodyPr>
          <a:lstStyle/>
          <a:p>
            <a:r>
              <a:rPr lang="en-US" sz="2400"/>
              <a:t>A specific first-party coverage form for strikes, riots, and civil commotion. </a:t>
            </a:r>
          </a:p>
        </p:txBody>
      </p:sp>
      <p:sp>
        <p:nvSpPr>
          <p:cNvPr id="4" name="Footer Placeholder 3" descr="" title="">
            <a:extLst>
              <a:ext uri="{FF2B5EF4-FFF2-40B4-BE49-F238E27FC236}">
                <a16:creationId xmlns:a16="http://schemas.microsoft.com/office/drawing/2014/main" id="{518BEAD8-44F1-425A-BE6F-5937925F159B}"/>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A0EC1BF1-6607-49DF-9655-FDA45DDF0CF9}"/>
              </a:ext>
            </a:extLst>
          </p:cNvPr>
          <p:cNvSpPr>
            <a:spLocks noGrp="1"/>
          </p:cNvSpPr>
          <p:nvPr>
            <p:ph type="sldNum" sz="quarter" idx="12"/>
          </p:nvPr>
        </p:nvSpPr>
        <p:spPr/>
        <p:txBody>
          <a:bodyPr/>
          <a:lstStyle/>
          <a:p>
            <a:fld id="{D2DF68FA-F7E4-0D42-BD70-C8803FF10DE8}" type="slidenum">
              <a:rPr lang="en-US" smtClean="0"/>
              <a:t>39</a:t>
            </a:fld>
            <a:endParaRPr lang="en-US"/>
          </a:p>
        </p:txBody>
      </p:sp>
      <p:pic>
        <p:nvPicPr>
          <p:cNvPr id="9" name="Picture 8" descr="" title="">
            <a:extLst>
              <a:ext uri="{FF2B5EF4-FFF2-40B4-BE49-F238E27FC236}">
                <a16:creationId xmlns:a16="http://schemas.microsoft.com/office/drawing/2014/main" id="{6BF080E9-6F6B-455A-9A0C-683B076979F3}"/>
              </a:ext>
            </a:extLst>
          </p:cNvPr>
          <p:cNvPicPr>
            <a:picLocks noChangeAspect="1"/>
          </p:cNvPicPr>
          <p:nvPr/>
        </p:nvPicPr>
        <p:blipFill>
          <a:blip r:embed="rId2"/>
          <a:stretch>
            <a:fillRect/>
          </a:stretch>
        </p:blipFill>
        <p:spPr>
          <a:xfrm>
            <a:off x="5413248" y="1069847"/>
            <a:ext cx="6176532" cy="4800600"/>
          </a:xfrm>
          <a:prstGeom prst="rect">
            <a:avLst/>
          </a:prstGeom>
        </p:spPr>
      </p:pic>
    </p:spTree>
    <p:extLst>
      <p:ext uri="{BB962C8B-B14F-4D97-AF65-F5344CB8AC3E}">
        <p14:creationId xmlns:p14="http://schemas.microsoft.com/office/powerpoint/2010/main" val="2845400108"/>
      </p:ext>
    </p:extLst>
  </p:cSld>
  <p:clrMapOvr>
    <a:masterClrMapping/>
  </p:clrMapOvr>
  <p:transition/>
</p:sld>
</file>

<file path=ppt/slides/slide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55C604B6-166D-4818-8F49-CF1FAC0207B3}"/>
              </a:ext>
            </a:extLst>
          </p:cNvPr>
          <p:cNvSpPr>
            <a:spLocks noGrp="1"/>
          </p:cNvSpPr>
          <p:nvPr>
            <p:ph type="title"/>
          </p:nvPr>
        </p:nvSpPr>
        <p:spPr/>
        <p:txBody>
          <a:bodyPr/>
          <a:lstStyle/>
          <a:p>
            <a:r>
              <a:rPr lang="en-US" dirty="0"/>
              <a:t>Mass Shootings in the US: 2021 Statistics*</a:t>
            </a:r>
          </a:p>
        </p:txBody>
      </p:sp>
      <p:graphicFrame>
        <p:nvGraphicFramePr>
          <p:cNvPr id="2" name="Content Placeholder 1" descr="" title="">
            <a:extLst>
              <a:ext uri="{FF2B5EF4-FFF2-40B4-BE49-F238E27FC236}">
                <a16:creationId xmlns:a16="http://schemas.microsoft.com/office/drawing/2014/main" id="{E7D1E9B6-D865-482C-8715-7D3DEA27BB3E}"/>
              </a:ext>
            </a:extLst>
          </p:cNvPr>
          <p:cNvGraphicFramePr>
            <a:graphicFrameLocks noGrp="1"/>
          </p:cNvGraphicFramePr>
          <p:nvPr>
            <p:ph idx="1"/>
            <p:extLst>
              <p:ext uri="{D42A27DB-BD31-4B8C-83A1-F6EECF244321}">
                <p14:modId xmlns:p14="http://schemas.microsoft.com/office/powerpoint/2010/main" val="3488428886"/>
              </p:ext>
            </p:extLst>
          </p:nvPr>
        </p:nvGraphicFramePr>
        <p:xfrm>
          <a:off x="2414452" y="2201092"/>
          <a:ext cx="6581776" cy="2286000"/>
        </p:xfrm>
        <a:graphic>
          <a:graphicData uri="http://schemas.openxmlformats.org/drawingml/2006/table">
            <a:tbl>
              <a:tblPr/>
              <a:tblGrid>
                <a:gridCol w="1645444">
                  <a:extLst>
                    <a:ext uri="{9D8B030D-6E8A-4147-A177-3AD203B41FA5}">
                      <a16:colId xmlns:a16="http://schemas.microsoft.com/office/drawing/2014/main" val="4073090730"/>
                    </a:ext>
                  </a:extLst>
                </a:gridCol>
                <a:gridCol w="1645444">
                  <a:extLst>
                    <a:ext uri="{9D8B030D-6E8A-4147-A177-3AD203B41FA5}">
                      <a16:colId xmlns:a16="http://schemas.microsoft.com/office/drawing/2014/main" val="3833120778"/>
                    </a:ext>
                  </a:extLst>
                </a:gridCol>
                <a:gridCol w="1645444">
                  <a:extLst>
                    <a:ext uri="{9D8B030D-6E8A-4147-A177-3AD203B41FA5}">
                      <a16:colId xmlns:a16="http://schemas.microsoft.com/office/drawing/2014/main" val="1531516770"/>
                    </a:ext>
                  </a:extLst>
                </a:gridCol>
                <a:gridCol w="1645444">
                  <a:extLst>
                    <a:ext uri="{9D8B030D-6E8A-4147-A177-3AD203B41FA5}">
                      <a16:colId xmlns:a16="http://schemas.microsoft.com/office/drawing/2014/main" val="1647154011"/>
                    </a:ext>
                  </a:extLst>
                </a:gridCol>
              </a:tblGrid>
              <a:tr h="1188720">
                <a:tc>
                  <a:txBody>
                    <a:bodyPr/>
                    <a:lstStyle/>
                    <a:p>
                      <a:pPr algn="ctr"/>
                      <a:r>
                        <a:rPr lang="en-US" sz="1800" dirty="0">
                          <a:effectLst/>
                        </a:rPr>
                        <a:t>Month</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800">
                          <a:effectLst/>
                        </a:rPr>
                        <a:t>Mass shootings</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800">
                          <a:effectLst/>
                        </a:rPr>
                        <a:t>Total number killed</a:t>
                      </a:r>
                      <a:br>
                        <a:rPr lang="en-US" sz="1800">
                          <a:effectLst/>
                        </a:rPr>
                      </a:br>
                      <a:r>
                        <a:rPr lang="en-US" sz="1800">
                          <a:effectLst/>
                        </a:rPr>
                        <a:t>(including the shooters)</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800">
                          <a:effectLst/>
                        </a:rPr>
                        <a:t>Total number wounded</a:t>
                      </a:r>
                      <a:br>
                        <a:rPr lang="en-US" sz="1800">
                          <a:effectLst/>
                        </a:rPr>
                      </a:br>
                      <a:r>
                        <a:rPr lang="en-US" sz="1800">
                          <a:effectLst/>
                        </a:rPr>
                        <a:t>(including the shooters)</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165176439"/>
                  </a:ext>
                </a:extLst>
              </a:tr>
              <a:tr h="365760">
                <a:tc>
                  <a:txBody>
                    <a:bodyPr/>
                    <a:lstStyle/>
                    <a:p>
                      <a:r>
                        <a:rPr lang="en-US" sz="1800">
                          <a:effectLst/>
                        </a:rPr>
                        <a:t>January</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35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23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145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090721022"/>
                  </a:ext>
                </a:extLst>
              </a:tr>
              <a:tr h="365760">
                <a:tc>
                  <a:txBody>
                    <a:bodyPr/>
                    <a:lstStyle/>
                    <a:p>
                      <a:r>
                        <a:rPr lang="en-US" sz="1800">
                          <a:effectLst/>
                        </a:rPr>
                        <a:t>February</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43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49</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152</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273589934"/>
                  </a:ext>
                </a:extLst>
              </a:tr>
              <a:tr h="365760">
                <a:tc>
                  <a:txBody>
                    <a:bodyPr/>
                    <a:lstStyle/>
                    <a:p>
                      <a:r>
                        <a:rPr lang="en-US" sz="1800">
                          <a:effectLst/>
                        </a:rPr>
                        <a:t>March</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48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70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188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263480626"/>
                  </a:ext>
                </a:extLst>
              </a:tr>
            </a:tbl>
          </a:graphicData>
        </a:graphic>
      </p:graphicFrame>
      <p:sp>
        <p:nvSpPr>
          <p:cNvPr id="4" name="Footer Placeholder 3" descr="" title="">
            <a:extLst>
              <a:ext uri="{FF2B5EF4-FFF2-40B4-BE49-F238E27FC236}">
                <a16:creationId xmlns:a16="http://schemas.microsoft.com/office/drawing/2014/main" id="{C665883A-08D6-491D-85A7-A6B7DC8669BA}"/>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058E2140-4101-4935-98D1-9A402E76061E}"/>
              </a:ext>
            </a:extLst>
          </p:cNvPr>
          <p:cNvSpPr>
            <a:spLocks noGrp="1"/>
          </p:cNvSpPr>
          <p:nvPr>
            <p:ph type="sldNum" sz="quarter" idx="12"/>
          </p:nvPr>
        </p:nvSpPr>
        <p:spPr/>
        <p:txBody>
          <a:bodyPr/>
          <a:lstStyle/>
          <a:p>
            <a:fld id="{D2DF68FA-F7E4-0D42-BD70-C8803FF10DE8}" type="slidenum">
              <a:rPr lang="en-US" smtClean="0"/>
              <a:t>4</a:t>
            </a:fld>
            <a:endParaRPr lang="en-US"/>
          </a:p>
        </p:txBody>
      </p:sp>
      <p:sp>
        <p:nvSpPr>
          <p:cNvPr id="9" name="Rectangle 8" descr="" title="">
            <a:extLst>
              <a:ext uri="{FF2B5EF4-FFF2-40B4-BE49-F238E27FC236}">
                <a16:creationId xmlns:a16="http://schemas.microsoft.com/office/drawing/2014/main" id="{A94F0190-DE2B-4711-92F5-C08B29579CC1}"/>
              </a:ext>
            </a:extLst>
          </p:cNvPr>
          <p:cNvSpPr/>
          <p:nvPr/>
        </p:nvSpPr>
        <p:spPr>
          <a:xfrm>
            <a:off x="1185591" y="5265560"/>
            <a:ext cx="9039497" cy="369332"/>
          </a:xfrm>
          <a:prstGeom prst="rect">
            <a:avLst/>
          </a:prstGeom>
        </p:spPr>
        <p:txBody>
          <a:bodyPr wrap="square">
            <a:spAutoFit/>
          </a:bodyPr>
          <a:lstStyle/>
          <a:p>
            <a:r>
              <a:rPr lang="en-US" dirty="0"/>
              <a:t>*https://en.wikipedia.org/wiki/List_of_mass_shootings_in_the_United_States_in_2021</a:t>
            </a:r>
          </a:p>
        </p:txBody>
      </p:sp>
    </p:spTree>
    <p:extLst>
      <p:ext uri="{BB962C8B-B14F-4D97-AF65-F5344CB8AC3E}">
        <p14:creationId xmlns:p14="http://schemas.microsoft.com/office/powerpoint/2010/main" val="2001819581"/>
      </p:ext>
    </p:extLst>
  </p:cSld>
  <p:clrMapOvr>
    <a:masterClrMapping/>
  </p:clrMapOvr>
  <p:transition/>
</p:sld>
</file>

<file path=ppt/slides/slide40.xml><?xml version="1.0" encoding="utf-8"?>
<p:sld xmlns:a16="http://schemas.microsoft.com/office/drawing/2014/main" xmlns:p14="http://schemas.microsoft.com/office/powerpoint/2010/main" xmlns:dgm="http://schemas.openxmlformats.org/drawingml/2006/diagram" xmlns:a14="http://schemas.microsoft.com/office/drawing/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91FE20A5-0452-47C3-9E3E-B792A76C4CA7}"/>
              </a:ext>
            </a:extLst>
          </p:cNvPr>
          <p:cNvSpPr>
            <a:spLocks noGrp="1"/>
          </p:cNvSpPr>
          <p:nvPr>
            <p:ph type="title"/>
          </p:nvPr>
        </p:nvSpPr>
        <p:spPr/>
        <p:txBody>
          <a:bodyPr/>
          <a:lstStyle/>
          <a:p>
            <a:r>
              <a:rPr lang="en-US"/>
              <a:t>Panel Discussion</a:t>
            </a:r>
          </a:p>
        </p:txBody>
      </p:sp>
      <p:sp>
        <p:nvSpPr>
          <p:cNvPr id="4" name="Footer Placeholder 3" descr="" title="">
            <a:extLst>
              <a:ext uri="{FF2B5EF4-FFF2-40B4-BE49-F238E27FC236}">
                <a16:creationId xmlns:a16="http://schemas.microsoft.com/office/drawing/2014/main" id="{174244BB-FC6F-494C-BA0E-D66606A4A0A1}"/>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53C0B30C-FF09-4B96-BA08-86474479746F}"/>
              </a:ext>
            </a:extLst>
          </p:cNvPr>
          <p:cNvSpPr>
            <a:spLocks noGrp="1"/>
          </p:cNvSpPr>
          <p:nvPr>
            <p:ph type="sldNum" sz="quarter" idx="12"/>
          </p:nvPr>
        </p:nvSpPr>
        <p:spPr/>
        <p:txBody>
          <a:bodyPr/>
          <a:lstStyle/>
          <a:p>
            <a:fld id="{D2DF68FA-F7E4-0D42-BD70-C8803FF10DE8}" type="slidenum">
              <a:rPr lang="en-US" smtClean="0"/>
              <a:t>40</a:t>
            </a:fld>
            <a:endParaRPr lang="en-US"/>
          </a:p>
        </p:txBody>
      </p:sp>
      <p:graphicFrame>
        <p:nvGraphicFramePr>
          <p:cNvPr id="9" name="Diagram 8" descr="" title="">
            <a:extLst>
              <a:ext uri="{FF2B5EF4-FFF2-40B4-BE49-F238E27FC236}">
                <a16:creationId xmlns:a16="http://schemas.microsoft.com/office/drawing/2014/main" id="{A3611D4E-8462-48AC-99F7-A108F6AF04C4}"/>
              </a:ext>
            </a:extLst>
          </p:cNvPr>
          <p:cNvGraphicFramePr/>
          <p:nvPr>
            <p:extLst>
              <p:ext uri="{D42A27DB-BD31-4B8C-83A1-F6EECF244321}">
                <p14:modId xmlns:p14="http://schemas.microsoft.com/office/powerpoint/2010/main" val="2531945810"/>
              </p:ext>
            </p:extLst>
          </p:nvPr>
        </p:nvGraphicFramePr>
        <p:xfrm>
          <a:off x="1738086" y="-204259"/>
          <a:ext cx="928043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descr="" title="">
            <a:extLst>
              <a:ext uri="{FF2B5EF4-FFF2-40B4-BE49-F238E27FC236}">
                <a16:creationId xmlns:a16="http://schemas.microsoft.com/office/drawing/2014/main" id="{AEC7DA50-FE5B-43FB-A589-1C15E1A0D8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5807" y="3637057"/>
            <a:ext cx="3084456" cy="2310364"/>
          </a:xfrm>
          <a:prstGeom prst="rect">
            <a:avLst/>
          </a:prstGeom>
        </p:spPr>
      </p:pic>
    </p:spTree>
    <p:extLst>
      <p:ext uri="{BB962C8B-B14F-4D97-AF65-F5344CB8AC3E}">
        <p14:creationId xmlns:p14="http://schemas.microsoft.com/office/powerpoint/2010/main" val="3531446337"/>
      </p:ext>
    </p:extLst>
  </p:cSld>
  <p:clrMapOvr>
    <a:masterClrMapping/>
  </p:clrMapOvr>
  <p:transition/>
</p:sld>
</file>

<file path=ppt/slides/slide4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F1CA0F56-FF6C-4C63-89EF-407BF99D59C3}"/>
              </a:ext>
            </a:extLst>
          </p:cNvPr>
          <p:cNvSpPr>
            <a:spLocks noGrp="1"/>
          </p:cNvSpPr>
          <p:nvPr>
            <p:ph type="ctrTitle"/>
          </p:nvPr>
        </p:nvSpPr>
        <p:spPr/>
        <p:txBody>
          <a:bodyPr>
            <a:normAutofit/>
          </a:bodyPr>
          <a:lstStyle/>
          <a:p>
            <a:r>
              <a:rPr lang="en-US" sz="4400"/>
              <a:t>February Freeze </a:t>
            </a:r>
            <a:br>
              <a:rPr lang="en-US" sz="4400"/>
            </a:br>
            <a:r>
              <a:rPr lang="en-US" sz="4400"/>
              <a:t>Fallout Facing Insurers</a:t>
            </a:r>
            <a:br>
              <a:rPr lang="en-US" sz="6000"/>
            </a:br>
            <a:endParaRPr lang="en-US" sz="6000"/>
          </a:p>
        </p:txBody>
      </p:sp>
      <p:sp>
        <p:nvSpPr>
          <p:cNvPr id="7" name="Subtitle 6" descr="" title="">
            <a:extLst>
              <a:ext uri="{FF2B5EF4-FFF2-40B4-BE49-F238E27FC236}">
                <a16:creationId xmlns:a16="http://schemas.microsoft.com/office/drawing/2014/main" id="{851EC0CF-D96A-4A6E-B9BD-27E0F58076D9}"/>
              </a:ext>
            </a:extLst>
          </p:cNvPr>
          <p:cNvSpPr>
            <a:spLocks noGrp="1"/>
          </p:cNvSpPr>
          <p:nvPr>
            <p:ph type="subTitle" idx="1"/>
          </p:nvPr>
        </p:nvSpPr>
        <p:spPr/>
        <p:txBody>
          <a:bodyPr>
            <a:normAutofit/>
          </a:bodyPr>
          <a:lstStyle/>
          <a:p>
            <a:r>
              <a:rPr lang="en-US" sz="3600"/>
              <a:t>Peter Kanaris</a:t>
            </a:r>
          </a:p>
        </p:txBody>
      </p:sp>
      <p:sp>
        <p:nvSpPr>
          <p:cNvPr id="4" name="Footer Placeholder 3" descr="" title="">
            <a:extLst>
              <a:ext uri="{FF2B5EF4-FFF2-40B4-BE49-F238E27FC236}">
                <a16:creationId xmlns:a16="http://schemas.microsoft.com/office/drawing/2014/main" id="{635E7FAA-1C2F-4008-B218-4688BAB0A784}"/>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15F07248-89D8-4792-93DD-88EC83C0F041}"/>
              </a:ext>
            </a:extLst>
          </p:cNvPr>
          <p:cNvSpPr>
            <a:spLocks noGrp="1"/>
          </p:cNvSpPr>
          <p:nvPr>
            <p:ph type="sldNum" sz="quarter" idx="12"/>
          </p:nvPr>
        </p:nvSpPr>
        <p:spPr/>
        <p:txBody>
          <a:bodyPr/>
          <a:lstStyle/>
          <a:p>
            <a:fld id="{D2DF68FA-F7E4-0D42-BD70-C8803FF10DE8}" type="slidenum">
              <a:rPr lang="en-US" smtClean="0"/>
              <a:t>41</a:t>
            </a:fld>
            <a:endParaRPr lang="en-US"/>
          </a:p>
        </p:txBody>
      </p:sp>
    </p:spTree>
    <p:extLst>
      <p:ext uri="{BB962C8B-B14F-4D97-AF65-F5344CB8AC3E}">
        <p14:creationId xmlns:p14="http://schemas.microsoft.com/office/powerpoint/2010/main" val="3422389962"/>
      </p:ext>
    </p:extLst>
  </p:cSld>
  <p:clrMapOvr>
    <a:masterClrMapping/>
  </p:clrMapOvr>
  <p:transition/>
</p:sld>
</file>

<file path=ppt/slides/slide4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4" name="Title 13" descr="" title="">
            <a:extLst>
              <a:ext uri="{FF2B5EF4-FFF2-40B4-BE49-F238E27FC236}">
                <a16:creationId xmlns:a16="http://schemas.microsoft.com/office/drawing/2014/main" id="{2E198C3F-077D-49EF-B84A-A709545049A4}"/>
              </a:ext>
            </a:extLst>
          </p:cNvPr>
          <p:cNvSpPr>
            <a:spLocks noGrp="1"/>
          </p:cNvSpPr>
          <p:nvPr>
            <p:ph type="title"/>
          </p:nvPr>
        </p:nvSpPr>
        <p:spPr/>
        <p:txBody>
          <a:bodyPr/>
          <a:lstStyle/>
          <a:p>
            <a:r>
              <a:rPr lang="en-US"/>
              <a:t>February 2021 Winter Storms</a:t>
            </a:r>
          </a:p>
        </p:txBody>
      </p:sp>
      <p:sp>
        <p:nvSpPr>
          <p:cNvPr id="15" name="Content Placeholder 14" descr="" title="">
            <a:extLst>
              <a:ext uri="{FF2B5EF4-FFF2-40B4-BE49-F238E27FC236}">
                <a16:creationId xmlns:a16="http://schemas.microsoft.com/office/drawing/2014/main" id="{26F0886E-E082-4736-8587-9F3AFB95C909}"/>
              </a:ext>
            </a:extLst>
          </p:cNvPr>
          <p:cNvSpPr>
            <a:spLocks noGrp="1"/>
          </p:cNvSpPr>
          <p:nvPr>
            <p:ph sz="half" idx="2"/>
          </p:nvPr>
        </p:nvSpPr>
        <p:spPr>
          <a:xfrm>
            <a:off x="1167948" y="1999032"/>
            <a:ext cx="4754880" cy="4103570"/>
          </a:xfrm>
        </p:spPr>
        <p:txBody>
          <a:bodyPr/>
          <a:lstStyle/>
          <a:p>
            <a:r>
              <a:rPr lang="en-US" sz="2400"/>
              <a:t>Winter Storm “Uri” – CAT 21015</a:t>
            </a:r>
          </a:p>
          <a:p>
            <a:pPr lvl="1"/>
            <a:r>
              <a:rPr lang="en-US"/>
              <a:t>2/12/2021 – 2/16/2021</a:t>
            </a:r>
          </a:p>
          <a:p>
            <a:pPr lvl="1"/>
            <a:r>
              <a:rPr lang="en-US"/>
              <a:t>Oregon, Nevada, Colorado, Texas, Oklahoma, etc.</a:t>
            </a:r>
          </a:p>
          <a:p>
            <a:r>
              <a:rPr lang="en-US" sz="2400"/>
              <a:t>Winter Storm “Viola” – CAT 21017</a:t>
            </a:r>
          </a:p>
          <a:p>
            <a:pPr lvl="1"/>
            <a:r>
              <a:rPr lang="en-US"/>
              <a:t>2/16/2021 – 2/20/2021</a:t>
            </a:r>
          </a:p>
          <a:p>
            <a:pPr lvl="1"/>
            <a:r>
              <a:rPr lang="en-US"/>
              <a:t>Texas, Oklahoma, Arkansas, Louisiana, Mississippi, Missouri, Illinois, Kentucky, Tennessee</a:t>
            </a:r>
          </a:p>
          <a:p>
            <a:endParaRPr lang="en-US"/>
          </a:p>
        </p:txBody>
      </p:sp>
      <p:sp>
        <p:nvSpPr>
          <p:cNvPr id="4" name="Footer Placeholder 3" descr="" title="">
            <a:extLst>
              <a:ext uri="{FF2B5EF4-FFF2-40B4-BE49-F238E27FC236}">
                <a16:creationId xmlns:a16="http://schemas.microsoft.com/office/drawing/2014/main" id="{FF2FF0C1-718C-4C76-B6DB-58AEF7614922}"/>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6C667494-0B90-490D-A994-E6D6E3EE396B}"/>
              </a:ext>
            </a:extLst>
          </p:cNvPr>
          <p:cNvSpPr>
            <a:spLocks noGrp="1"/>
          </p:cNvSpPr>
          <p:nvPr>
            <p:ph type="sldNum" sz="quarter" idx="12"/>
          </p:nvPr>
        </p:nvSpPr>
        <p:spPr/>
        <p:txBody>
          <a:bodyPr/>
          <a:lstStyle/>
          <a:p>
            <a:fld id="{D2DF68FA-F7E4-0D42-BD70-C8803FF10DE8}" type="slidenum">
              <a:rPr lang="en-US" smtClean="0"/>
              <a:t>42</a:t>
            </a:fld>
            <a:endParaRPr lang="en-US"/>
          </a:p>
        </p:txBody>
      </p:sp>
      <p:sp>
        <p:nvSpPr>
          <p:cNvPr id="21" name="Content Placeholder 20" descr="" title="">
            <a:extLst>
              <a:ext uri="{FF2B5EF4-FFF2-40B4-BE49-F238E27FC236}">
                <a16:creationId xmlns:a16="http://schemas.microsoft.com/office/drawing/2014/main" id="{69D44740-1486-4CE3-9FD9-AC79288464A4}"/>
              </a:ext>
            </a:extLst>
          </p:cNvPr>
          <p:cNvSpPr>
            <a:spLocks noGrp="1"/>
          </p:cNvSpPr>
          <p:nvPr>
            <p:ph sz="quarter" idx="4"/>
          </p:nvPr>
        </p:nvSpPr>
        <p:spPr>
          <a:xfrm>
            <a:off x="6269173" y="1663337"/>
            <a:ext cx="4754880" cy="4439265"/>
          </a:xfrm>
        </p:spPr>
        <p:txBody>
          <a:bodyPr/>
          <a:lstStyle/>
          <a:p>
            <a:endParaRPr lang="en-US"/>
          </a:p>
        </p:txBody>
      </p:sp>
      <p:pic>
        <p:nvPicPr>
          <p:cNvPr id="22" name="Content Placeholder 8" descr="" title="">
            <a:extLst>
              <a:ext uri="{FF2B5EF4-FFF2-40B4-BE49-F238E27FC236}">
                <a16:creationId xmlns:a16="http://schemas.microsoft.com/office/drawing/2014/main" id="{C9EFDB53-D9E7-464C-9F0F-07AF425D4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640" y="3901309"/>
            <a:ext cx="3837825" cy="1845108"/>
          </a:xfrm>
          <a:prstGeom prst="rect">
            <a:avLst/>
          </a:prstGeom>
        </p:spPr>
      </p:pic>
      <p:sp>
        <p:nvSpPr>
          <p:cNvPr id="23" name="TextBox 22" descr="" title="">
            <a:extLst>
              <a:ext uri="{FF2B5EF4-FFF2-40B4-BE49-F238E27FC236}">
                <a16:creationId xmlns:a16="http://schemas.microsoft.com/office/drawing/2014/main" id="{0AA11DF8-E6FB-42AF-AFFE-73D5232F738E}"/>
              </a:ext>
            </a:extLst>
          </p:cNvPr>
          <p:cNvSpPr txBox="1"/>
          <p:nvPr/>
        </p:nvSpPr>
        <p:spPr>
          <a:xfrm>
            <a:off x="6263640" y="5753859"/>
            <a:ext cx="2719526" cy="215444"/>
          </a:xfrm>
          <a:prstGeom prst="rect">
            <a:avLst/>
          </a:prstGeom>
          <a:noFill/>
        </p:spPr>
        <p:txBody>
          <a:bodyPr wrap="square" rtlCol="0">
            <a:spAutoFit/>
          </a:bodyPr>
          <a:lstStyle/>
          <a:p>
            <a:pPr marL="171450" indent="-171450">
              <a:buFont typeface="Arial" pitchFamily="34" charset="0"/>
              <a:buChar char="•"/>
            </a:pPr>
            <a:r>
              <a:rPr lang="en-US" sz="800"/>
              <a:t>February 16, 2021 satellite image from NASA</a:t>
            </a:r>
          </a:p>
        </p:txBody>
      </p:sp>
      <p:pic>
        <p:nvPicPr>
          <p:cNvPr id="24" name="Picture 23" descr="" title="">
            <a:extLst>
              <a:ext uri="{FF2B5EF4-FFF2-40B4-BE49-F238E27FC236}">
                <a16:creationId xmlns:a16="http://schemas.microsoft.com/office/drawing/2014/main" id="{CDA6C586-AB32-4A02-831E-49A7288CA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640" y="1675300"/>
            <a:ext cx="3884533" cy="1845108"/>
          </a:xfrm>
          <a:prstGeom prst="rect">
            <a:avLst/>
          </a:prstGeom>
        </p:spPr>
      </p:pic>
      <p:sp>
        <p:nvSpPr>
          <p:cNvPr id="25" name="TextBox 24" descr="" title="">
            <a:extLst>
              <a:ext uri="{FF2B5EF4-FFF2-40B4-BE49-F238E27FC236}">
                <a16:creationId xmlns:a16="http://schemas.microsoft.com/office/drawing/2014/main" id="{5BE14409-EE0E-45EC-9BF5-F4759323EC1E}"/>
              </a:ext>
            </a:extLst>
          </p:cNvPr>
          <p:cNvSpPr txBox="1"/>
          <p:nvPr/>
        </p:nvSpPr>
        <p:spPr>
          <a:xfrm>
            <a:off x="6281996" y="3544415"/>
            <a:ext cx="3651190" cy="338554"/>
          </a:xfrm>
          <a:prstGeom prst="rect">
            <a:avLst/>
          </a:prstGeom>
          <a:noFill/>
        </p:spPr>
        <p:txBody>
          <a:bodyPr wrap="square" rtlCol="0">
            <a:spAutoFit/>
          </a:bodyPr>
          <a:lstStyle/>
          <a:p>
            <a:pPr marL="171450" indent="-171450">
              <a:buFont typeface="Arial" pitchFamily="34" charset="0"/>
              <a:buChar char="•"/>
            </a:pPr>
            <a:r>
              <a:rPr lang="en-US" sz="800"/>
              <a:t>February 14, 2021 National Weather Service Winter Weather Advisory for all 254 Texas Counties</a:t>
            </a:r>
          </a:p>
        </p:txBody>
      </p:sp>
    </p:spTree>
    <p:extLst>
      <p:ext uri="{BB962C8B-B14F-4D97-AF65-F5344CB8AC3E}">
        <p14:creationId xmlns:p14="http://schemas.microsoft.com/office/powerpoint/2010/main" val="218945093"/>
      </p:ext>
    </p:extLst>
  </p:cSld>
  <p:clrMapOvr>
    <a:masterClrMapping/>
  </p:clrMapOvr>
  <p:transition/>
</p:sld>
</file>

<file path=ppt/slides/slide4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55E7F18D-197F-4383-A660-670DE3F610F0}"/>
              </a:ext>
            </a:extLst>
          </p:cNvPr>
          <p:cNvSpPr>
            <a:spLocks noGrp="1"/>
          </p:cNvSpPr>
          <p:nvPr>
            <p:ph type="title"/>
          </p:nvPr>
        </p:nvSpPr>
        <p:spPr/>
        <p:txBody>
          <a:bodyPr/>
          <a:lstStyle/>
          <a:p>
            <a:r>
              <a:rPr lang="en-US"/>
              <a:t>Fallout From Texas Winter Storms</a:t>
            </a:r>
          </a:p>
        </p:txBody>
      </p:sp>
      <p:sp>
        <p:nvSpPr>
          <p:cNvPr id="3" name="Content Placeholder 2" descr="" title="">
            <a:extLst>
              <a:ext uri="{FF2B5EF4-FFF2-40B4-BE49-F238E27FC236}">
                <a16:creationId xmlns:a16="http://schemas.microsoft.com/office/drawing/2014/main" id="{D3E2936A-2C82-47EE-AF16-22288B37D6AB}"/>
              </a:ext>
            </a:extLst>
          </p:cNvPr>
          <p:cNvSpPr>
            <a:spLocks noGrp="1"/>
          </p:cNvSpPr>
          <p:nvPr>
            <p:ph idx="1"/>
          </p:nvPr>
        </p:nvSpPr>
        <p:spPr/>
        <p:txBody>
          <a:bodyPr>
            <a:normAutofit/>
          </a:bodyPr>
          <a:lstStyle/>
          <a:p>
            <a:r>
              <a:rPr lang="en-US" sz="2400"/>
              <a:t>Texas Losses estimated between $10B - $20B</a:t>
            </a:r>
          </a:p>
          <a:p>
            <a:r>
              <a:rPr lang="en-US" sz="2400"/>
              <a:t>Public Information Reported Claims</a:t>
            </a:r>
          </a:p>
          <a:p>
            <a:pPr lvl="1"/>
            <a:r>
              <a:rPr lang="en-US"/>
              <a:t>28,900 State Farm claims</a:t>
            </a:r>
          </a:p>
          <a:p>
            <a:pPr lvl="1"/>
            <a:r>
              <a:rPr lang="en-US"/>
              <a:t>20,000 Liberty Mutual claims</a:t>
            </a:r>
          </a:p>
          <a:p>
            <a:pPr lvl="1"/>
            <a:r>
              <a:rPr lang="en-US"/>
              <a:t>1,700 AIG claims</a:t>
            </a:r>
          </a:p>
          <a:p>
            <a:pPr lvl="1"/>
            <a:r>
              <a:rPr lang="en-US"/>
              <a:t>Majority of claims seek first-party property coverage</a:t>
            </a:r>
          </a:p>
          <a:p>
            <a:r>
              <a:rPr lang="en-US" sz="2400"/>
              <a:t>As of April 16, 2021:</a:t>
            </a:r>
          </a:p>
          <a:p>
            <a:pPr lvl="1"/>
            <a:r>
              <a:rPr lang="en-US"/>
              <a:t>At least 50 lawsuits filed against the Electric Reliability Council of Texas (“ERCOT”)</a:t>
            </a:r>
          </a:p>
          <a:p>
            <a:pPr lvl="1"/>
            <a:r>
              <a:rPr lang="en-US"/>
              <a:t>Majority of claims for negligence, gross negligence, wrongful death, or claims under the Texas Deceptive Trade Practices Act</a:t>
            </a:r>
          </a:p>
          <a:p>
            <a:endParaRPr lang="en-US"/>
          </a:p>
        </p:txBody>
      </p:sp>
      <p:sp>
        <p:nvSpPr>
          <p:cNvPr id="4" name="Footer Placeholder 3" descr="" title="">
            <a:extLst>
              <a:ext uri="{FF2B5EF4-FFF2-40B4-BE49-F238E27FC236}">
                <a16:creationId xmlns:a16="http://schemas.microsoft.com/office/drawing/2014/main" id="{DE8488DC-1116-4BB6-8535-1F48234F4EF6}"/>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7C38A6B9-03DA-4B5E-89C8-431E88FBCAD4}"/>
              </a:ext>
            </a:extLst>
          </p:cNvPr>
          <p:cNvSpPr>
            <a:spLocks noGrp="1"/>
          </p:cNvSpPr>
          <p:nvPr>
            <p:ph type="sldNum" sz="quarter" idx="12"/>
          </p:nvPr>
        </p:nvSpPr>
        <p:spPr/>
        <p:txBody>
          <a:bodyPr/>
          <a:lstStyle/>
          <a:p>
            <a:fld id="{D2DF68FA-F7E4-0D42-BD70-C8803FF10DE8}" type="slidenum">
              <a:rPr lang="en-US" smtClean="0"/>
              <a:t>43</a:t>
            </a:fld>
            <a:endParaRPr lang="en-US"/>
          </a:p>
        </p:txBody>
      </p:sp>
    </p:spTree>
    <p:extLst>
      <p:ext uri="{BB962C8B-B14F-4D97-AF65-F5344CB8AC3E}">
        <p14:creationId xmlns:p14="http://schemas.microsoft.com/office/powerpoint/2010/main" val="691592675"/>
      </p:ext>
    </p:extLst>
  </p:cSld>
  <p:clrMapOvr>
    <a:masterClrMapping/>
  </p:clrMapOvr>
  <p:transition/>
</p:sld>
</file>

<file path=ppt/slides/slide4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37778336-3638-4676-90C7-70DBFD175BA1}"/>
              </a:ext>
            </a:extLst>
          </p:cNvPr>
          <p:cNvSpPr>
            <a:spLocks noGrp="1"/>
          </p:cNvSpPr>
          <p:nvPr>
            <p:ph type="title"/>
          </p:nvPr>
        </p:nvSpPr>
        <p:spPr/>
        <p:txBody>
          <a:bodyPr/>
          <a:lstStyle/>
          <a:p>
            <a:r>
              <a:rPr lang="en-US"/>
              <a:t>First-Party Property Coverage Issues</a:t>
            </a:r>
          </a:p>
        </p:txBody>
      </p:sp>
      <p:sp>
        <p:nvSpPr>
          <p:cNvPr id="3" name="Content Placeholder 2" descr="" title="">
            <a:extLst>
              <a:ext uri="{FF2B5EF4-FFF2-40B4-BE49-F238E27FC236}">
                <a16:creationId xmlns:a16="http://schemas.microsoft.com/office/drawing/2014/main" id="{A2023D83-8F6A-4423-8175-B9228C273D2E}"/>
              </a:ext>
            </a:extLst>
          </p:cNvPr>
          <p:cNvSpPr>
            <a:spLocks noGrp="1"/>
          </p:cNvSpPr>
          <p:nvPr>
            <p:ph idx="1"/>
          </p:nvPr>
        </p:nvSpPr>
        <p:spPr/>
        <p:txBody>
          <a:bodyPr>
            <a:normAutofit/>
          </a:bodyPr>
          <a:lstStyle/>
          <a:p>
            <a:r>
              <a:rPr lang="en-US" sz="2400"/>
              <a:t>Number of Occurrences</a:t>
            </a:r>
          </a:p>
          <a:p>
            <a:pPr lvl="1"/>
            <a:r>
              <a:rPr lang="en-US"/>
              <a:t>Series of losses arising from single cause or originating event</a:t>
            </a:r>
          </a:p>
          <a:p>
            <a:pPr lvl="1"/>
            <a:r>
              <a:rPr lang="en-US" i="1"/>
              <a:t>Newmont Mines and World Trade Center </a:t>
            </a:r>
            <a:r>
              <a:rPr lang="en-US"/>
              <a:t>cases</a:t>
            </a:r>
          </a:p>
          <a:p>
            <a:r>
              <a:rPr lang="en-US" sz="2400"/>
              <a:t>Vacancy Limitation / Exclusion</a:t>
            </a:r>
          </a:p>
          <a:p>
            <a:pPr lvl="1"/>
            <a:r>
              <a:rPr lang="en-US"/>
              <a:t>Time Period</a:t>
            </a:r>
          </a:p>
          <a:p>
            <a:pPr lvl="1"/>
            <a:r>
              <a:rPr lang="en-US"/>
              <a:t>Valuation</a:t>
            </a:r>
          </a:p>
          <a:p>
            <a:r>
              <a:rPr lang="en-US" sz="2400"/>
              <a:t>Change of Temperature Exclusion</a:t>
            </a:r>
          </a:p>
          <a:p>
            <a:r>
              <a:rPr lang="en-US" sz="2400"/>
              <a:t>Lead-in language</a:t>
            </a:r>
          </a:p>
          <a:p>
            <a:r>
              <a:rPr lang="en-US" sz="2400"/>
              <a:t>Ensuing loss exception</a:t>
            </a:r>
          </a:p>
        </p:txBody>
      </p:sp>
      <p:sp>
        <p:nvSpPr>
          <p:cNvPr id="4" name="Footer Placeholder 3" descr="" title="">
            <a:extLst>
              <a:ext uri="{FF2B5EF4-FFF2-40B4-BE49-F238E27FC236}">
                <a16:creationId xmlns:a16="http://schemas.microsoft.com/office/drawing/2014/main" id="{41509E31-B577-4DA4-ADC4-1E0D3592F627}"/>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5D1F106F-94ED-4A79-A9E8-A935B8D95690}"/>
              </a:ext>
            </a:extLst>
          </p:cNvPr>
          <p:cNvSpPr>
            <a:spLocks noGrp="1"/>
          </p:cNvSpPr>
          <p:nvPr>
            <p:ph type="sldNum" sz="quarter" idx="12"/>
          </p:nvPr>
        </p:nvSpPr>
        <p:spPr/>
        <p:txBody>
          <a:bodyPr/>
          <a:lstStyle/>
          <a:p>
            <a:fld id="{D2DF68FA-F7E4-0D42-BD70-C8803FF10DE8}" type="slidenum">
              <a:rPr lang="en-US" smtClean="0"/>
              <a:t>44</a:t>
            </a:fld>
            <a:endParaRPr lang="en-US"/>
          </a:p>
        </p:txBody>
      </p:sp>
    </p:spTree>
    <p:extLst>
      <p:ext uri="{BB962C8B-B14F-4D97-AF65-F5344CB8AC3E}">
        <p14:creationId xmlns:p14="http://schemas.microsoft.com/office/powerpoint/2010/main" val="1218654044"/>
      </p:ext>
    </p:extLst>
  </p:cSld>
  <p:clrMapOvr>
    <a:masterClrMapping/>
  </p:clrMapOvr>
  <p:transition/>
</p:sld>
</file>

<file path=ppt/slides/slide4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DBA122F2-86DF-49EA-B02F-E9B4F3D4004C}"/>
              </a:ext>
            </a:extLst>
          </p:cNvPr>
          <p:cNvSpPr>
            <a:spLocks noGrp="1"/>
          </p:cNvSpPr>
          <p:nvPr>
            <p:ph type="title"/>
          </p:nvPr>
        </p:nvSpPr>
        <p:spPr/>
        <p:txBody>
          <a:bodyPr/>
          <a:lstStyle/>
          <a:p>
            <a:r>
              <a:rPr lang="en-US"/>
              <a:t>Issues Related To Increased Energy Costs</a:t>
            </a:r>
          </a:p>
        </p:txBody>
      </p:sp>
      <p:sp>
        <p:nvSpPr>
          <p:cNvPr id="3" name="Content Placeholder 2" descr="" title="">
            <a:extLst>
              <a:ext uri="{FF2B5EF4-FFF2-40B4-BE49-F238E27FC236}">
                <a16:creationId xmlns:a16="http://schemas.microsoft.com/office/drawing/2014/main" id="{3E66E284-E850-441C-8EEE-8CA1854B6A34}"/>
              </a:ext>
            </a:extLst>
          </p:cNvPr>
          <p:cNvSpPr>
            <a:spLocks noGrp="1"/>
          </p:cNvSpPr>
          <p:nvPr>
            <p:ph idx="1"/>
          </p:nvPr>
        </p:nvSpPr>
        <p:spPr/>
        <p:txBody>
          <a:bodyPr/>
          <a:lstStyle/>
          <a:p>
            <a:r>
              <a:rPr lang="en-US" sz="2800"/>
              <a:t>Off premises power service interruption</a:t>
            </a:r>
          </a:p>
          <a:p>
            <a:pPr lvl="1"/>
            <a:r>
              <a:rPr lang="en-US" sz="2400"/>
              <a:t>Requirement of physical loss or damage</a:t>
            </a:r>
          </a:p>
          <a:p>
            <a:r>
              <a:rPr lang="en-US" sz="2800"/>
              <a:t>Preservation of property</a:t>
            </a:r>
          </a:p>
          <a:p>
            <a:pPr lvl="1"/>
            <a:r>
              <a:rPr lang="en-US" sz="2400"/>
              <a:t>Imminent physical loss or damage</a:t>
            </a:r>
          </a:p>
          <a:p>
            <a:r>
              <a:rPr lang="en-US" sz="2800"/>
              <a:t>Extra expens</a:t>
            </a:r>
            <a:r>
              <a:rPr lang="en-US"/>
              <a:t>e</a:t>
            </a:r>
          </a:p>
          <a:p>
            <a:pPr lvl="1"/>
            <a:r>
              <a:rPr lang="en-US" sz="2400"/>
              <a:t>Nexus between direct physical loss and costs incurred above normal</a:t>
            </a:r>
          </a:p>
          <a:p>
            <a:r>
              <a:rPr lang="en-US" sz="2800"/>
              <a:t>Bad business decision</a:t>
            </a:r>
          </a:p>
        </p:txBody>
      </p:sp>
      <p:sp>
        <p:nvSpPr>
          <p:cNvPr id="4" name="Footer Placeholder 3" descr="" title="">
            <a:extLst>
              <a:ext uri="{FF2B5EF4-FFF2-40B4-BE49-F238E27FC236}">
                <a16:creationId xmlns:a16="http://schemas.microsoft.com/office/drawing/2014/main" id="{2B52D912-2BA7-49D2-9E96-585E6B230F42}"/>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F76235D4-1A84-4B8C-B1B0-08FA7D94184D}"/>
              </a:ext>
            </a:extLst>
          </p:cNvPr>
          <p:cNvSpPr>
            <a:spLocks noGrp="1"/>
          </p:cNvSpPr>
          <p:nvPr>
            <p:ph type="sldNum" sz="quarter" idx="12"/>
          </p:nvPr>
        </p:nvSpPr>
        <p:spPr/>
        <p:txBody>
          <a:bodyPr/>
          <a:lstStyle/>
          <a:p>
            <a:fld id="{D2DF68FA-F7E4-0D42-BD70-C8803FF10DE8}" type="slidenum">
              <a:rPr lang="en-US" smtClean="0"/>
              <a:t>45</a:t>
            </a:fld>
            <a:endParaRPr lang="en-US"/>
          </a:p>
        </p:txBody>
      </p:sp>
    </p:spTree>
    <p:extLst>
      <p:ext uri="{BB962C8B-B14F-4D97-AF65-F5344CB8AC3E}">
        <p14:creationId xmlns:p14="http://schemas.microsoft.com/office/powerpoint/2010/main" val="2112017845"/>
      </p:ext>
    </p:extLst>
  </p:cSld>
  <p:clrMapOvr>
    <a:masterClrMapping/>
  </p:clrMapOvr>
  <p:transition/>
</p:sld>
</file>

<file path=ppt/slides/slide4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EA5BDE90-F780-45B1-944F-202935BBA0F5}"/>
              </a:ext>
            </a:extLst>
          </p:cNvPr>
          <p:cNvSpPr>
            <a:spLocks noGrp="1"/>
          </p:cNvSpPr>
          <p:nvPr>
            <p:ph type="title"/>
          </p:nvPr>
        </p:nvSpPr>
        <p:spPr/>
        <p:txBody>
          <a:bodyPr/>
          <a:lstStyle/>
          <a:p>
            <a:r>
              <a:rPr lang="en-US"/>
              <a:t>Third-Party Coverage Fallout</a:t>
            </a:r>
          </a:p>
        </p:txBody>
      </p:sp>
      <p:sp>
        <p:nvSpPr>
          <p:cNvPr id="3" name="Content Placeholder 2" descr="" title="">
            <a:extLst>
              <a:ext uri="{FF2B5EF4-FFF2-40B4-BE49-F238E27FC236}">
                <a16:creationId xmlns:a16="http://schemas.microsoft.com/office/drawing/2014/main" id="{45B5A14E-627B-4D35-A997-40995A6D3B8F}"/>
              </a:ext>
            </a:extLst>
          </p:cNvPr>
          <p:cNvSpPr>
            <a:spLocks noGrp="1"/>
          </p:cNvSpPr>
          <p:nvPr>
            <p:ph idx="1"/>
          </p:nvPr>
        </p:nvSpPr>
        <p:spPr/>
        <p:txBody>
          <a:bodyPr/>
          <a:lstStyle/>
          <a:p>
            <a:r>
              <a:rPr lang="en-US" sz="2800"/>
              <a:t>Declaratory Judgment filed against ERCOT</a:t>
            </a:r>
          </a:p>
          <a:p>
            <a:r>
              <a:rPr lang="en-US" sz="2800"/>
              <a:t>Insurer’s argument:</a:t>
            </a:r>
          </a:p>
          <a:p>
            <a:pPr lvl="1"/>
            <a:r>
              <a:rPr lang="en-US" sz="2400"/>
              <a:t>No “occurrence” because there was no accident – a fortuitous, unexpected, and unintended event</a:t>
            </a:r>
          </a:p>
          <a:p>
            <a:pPr lvl="1"/>
            <a:r>
              <a:rPr lang="en-US" sz="2400"/>
              <a:t>Damages/losses were foreseeable, expected, and/or intended as they were a result of the exact same failures of ERCOT in 1989 and 2011</a:t>
            </a:r>
          </a:p>
          <a:p>
            <a:endParaRPr lang="en-US"/>
          </a:p>
        </p:txBody>
      </p:sp>
      <p:sp>
        <p:nvSpPr>
          <p:cNvPr id="4" name="Footer Placeholder 3" descr="" title="">
            <a:extLst>
              <a:ext uri="{FF2B5EF4-FFF2-40B4-BE49-F238E27FC236}">
                <a16:creationId xmlns:a16="http://schemas.microsoft.com/office/drawing/2014/main" id="{A0E90955-A9ED-416B-8032-2A1EB6715DEF}"/>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5FFA3EBF-04A6-4A0B-AB85-668A428B2E0C}"/>
              </a:ext>
            </a:extLst>
          </p:cNvPr>
          <p:cNvSpPr>
            <a:spLocks noGrp="1"/>
          </p:cNvSpPr>
          <p:nvPr>
            <p:ph type="sldNum" sz="quarter" idx="12"/>
          </p:nvPr>
        </p:nvSpPr>
        <p:spPr/>
        <p:txBody>
          <a:bodyPr/>
          <a:lstStyle/>
          <a:p>
            <a:fld id="{D2DF68FA-F7E4-0D42-BD70-C8803FF10DE8}" type="slidenum">
              <a:rPr lang="en-US" smtClean="0"/>
              <a:t>46</a:t>
            </a:fld>
            <a:endParaRPr lang="en-US"/>
          </a:p>
        </p:txBody>
      </p:sp>
    </p:spTree>
    <p:extLst>
      <p:ext uri="{BB962C8B-B14F-4D97-AF65-F5344CB8AC3E}">
        <p14:creationId xmlns:p14="http://schemas.microsoft.com/office/powerpoint/2010/main" val="4060230019"/>
      </p:ext>
    </p:extLst>
  </p:cSld>
  <p:clrMapOvr>
    <a:masterClrMapping/>
  </p:clrMapOvr>
  <p:transition/>
</p:sld>
</file>

<file path=ppt/slides/slide4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F1CA0F56-FF6C-4C63-89EF-407BF99D59C3}"/>
              </a:ext>
            </a:extLst>
          </p:cNvPr>
          <p:cNvSpPr>
            <a:spLocks noGrp="1"/>
          </p:cNvSpPr>
          <p:nvPr>
            <p:ph type="ctrTitle"/>
          </p:nvPr>
        </p:nvSpPr>
        <p:spPr/>
        <p:txBody>
          <a:bodyPr>
            <a:normAutofit/>
          </a:bodyPr>
          <a:lstStyle/>
          <a:p>
            <a:r>
              <a:rPr lang="en-US" sz="6000" dirty="0"/>
              <a:t>Reinsurance  Considerations</a:t>
            </a:r>
            <a:br>
              <a:rPr lang="en-US" sz="6000" dirty="0"/>
            </a:br>
            <a:endParaRPr lang="en-US" sz="6000" dirty="0"/>
          </a:p>
        </p:txBody>
      </p:sp>
      <p:sp>
        <p:nvSpPr>
          <p:cNvPr id="7" name="Subtitle 6" descr="" title="">
            <a:extLst>
              <a:ext uri="{FF2B5EF4-FFF2-40B4-BE49-F238E27FC236}">
                <a16:creationId xmlns:a16="http://schemas.microsoft.com/office/drawing/2014/main" id="{851EC0CF-D96A-4A6E-B9BD-27E0F58076D9}"/>
              </a:ext>
            </a:extLst>
          </p:cNvPr>
          <p:cNvSpPr>
            <a:spLocks noGrp="1"/>
          </p:cNvSpPr>
          <p:nvPr>
            <p:ph type="subTitle" idx="1"/>
          </p:nvPr>
        </p:nvSpPr>
        <p:spPr/>
        <p:txBody>
          <a:bodyPr>
            <a:normAutofit/>
          </a:bodyPr>
          <a:lstStyle/>
          <a:p>
            <a:r>
              <a:rPr lang="en-US" sz="3600" dirty="0"/>
              <a:t>Laura Foggan, Scott Seaman, and </a:t>
            </a:r>
          </a:p>
          <a:p>
            <a:r>
              <a:rPr lang="en-US" sz="3600" dirty="0"/>
              <a:t>Peter </a:t>
            </a:r>
            <a:r>
              <a:rPr lang="en-US" sz="3600" dirty="0" err="1"/>
              <a:t>Kanaris</a:t>
            </a:r>
            <a:endParaRPr lang="en-US" sz="3600" dirty="0"/>
          </a:p>
        </p:txBody>
      </p:sp>
      <p:sp>
        <p:nvSpPr>
          <p:cNvPr id="4" name="Footer Placeholder 3" descr="" title="">
            <a:extLst>
              <a:ext uri="{FF2B5EF4-FFF2-40B4-BE49-F238E27FC236}">
                <a16:creationId xmlns:a16="http://schemas.microsoft.com/office/drawing/2014/main" id="{635E7FAA-1C2F-4008-B218-4688BAB0A784}"/>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15F07248-89D8-4792-93DD-88EC83C0F041}"/>
              </a:ext>
            </a:extLst>
          </p:cNvPr>
          <p:cNvSpPr>
            <a:spLocks noGrp="1"/>
          </p:cNvSpPr>
          <p:nvPr>
            <p:ph type="sldNum" sz="quarter" idx="12"/>
          </p:nvPr>
        </p:nvSpPr>
        <p:spPr/>
        <p:txBody>
          <a:bodyPr/>
          <a:lstStyle/>
          <a:p>
            <a:fld id="{D2DF68FA-F7E4-0D42-BD70-C8803FF10DE8}" type="slidenum">
              <a:rPr lang="en-US" smtClean="0"/>
              <a:t>47</a:t>
            </a:fld>
            <a:endParaRPr lang="en-US"/>
          </a:p>
        </p:txBody>
      </p:sp>
    </p:spTree>
    <p:extLst>
      <p:ext uri="{BB962C8B-B14F-4D97-AF65-F5344CB8AC3E}">
        <p14:creationId xmlns:p14="http://schemas.microsoft.com/office/powerpoint/2010/main" val="2131915651"/>
      </p:ext>
    </p:extLst>
  </p:cSld>
  <p:clrMapOvr>
    <a:masterClrMapping/>
  </p:clrMapOvr>
  <p:transition/>
</p:sld>
</file>

<file path=ppt/slides/slide4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07094FF1-B0DE-4195-B847-232008437D88}"/>
              </a:ext>
            </a:extLst>
          </p:cNvPr>
          <p:cNvSpPr>
            <a:spLocks noGrp="1"/>
          </p:cNvSpPr>
          <p:nvPr>
            <p:ph type="title"/>
          </p:nvPr>
        </p:nvSpPr>
        <p:spPr/>
        <p:txBody>
          <a:bodyPr/>
          <a:lstStyle/>
          <a:p>
            <a:r>
              <a:rPr lang="en-US"/>
              <a:t>Panel Discussion – Reinsurance Issues </a:t>
            </a:r>
          </a:p>
        </p:txBody>
      </p:sp>
      <p:sp>
        <p:nvSpPr>
          <p:cNvPr id="3" name="Content Placeholder 2" descr="" title="">
            <a:extLst>
              <a:ext uri="{FF2B5EF4-FFF2-40B4-BE49-F238E27FC236}">
                <a16:creationId xmlns:a16="http://schemas.microsoft.com/office/drawing/2014/main" id="{0AFA46A3-585A-4716-AD81-29C276BD8910}"/>
              </a:ext>
            </a:extLst>
          </p:cNvPr>
          <p:cNvSpPr>
            <a:spLocks noGrp="1"/>
          </p:cNvSpPr>
          <p:nvPr>
            <p:ph idx="1"/>
          </p:nvPr>
        </p:nvSpPr>
        <p:spPr/>
        <p:txBody>
          <a:bodyPr/>
          <a:lstStyle/>
          <a:p>
            <a:pPr lvl="1"/>
            <a:r>
              <a:rPr lang="en-US" sz="2800" dirty="0"/>
              <a:t>Number of loss occurrences</a:t>
            </a:r>
          </a:p>
          <a:p>
            <a:pPr lvl="1"/>
            <a:r>
              <a:rPr lang="en-US" sz="2800" dirty="0"/>
              <a:t>Aggregation</a:t>
            </a:r>
          </a:p>
          <a:p>
            <a:pPr lvl="1"/>
            <a:r>
              <a:rPr lang="en-US" sz="2800" dirty="0"/>
              <a:t>Retentions</a:t>
            </a:r>
          </a:p>
          <a:p>
            <a:pPr lvl="1"/>
            <a:r>
              <a:rPr lang="en-US" sz="2800" dirty="0"/>
              <a:t>Exclusions in facultative certificates/treaties </a:t>
            </a:r>
          </a:p>
          <a:p>
            <a:endParaRPr lang="en-US" dirty="0"/>
          </a:p>
        </p:txBody>
      </p:sp>
      <p:sp>
        <p:nvSpPr>
          <p:cNvPr id="4" name="Footer Placeholder 3" descr="" title="">
            <a:extLst>
              <a:ext uri="{FF2B5EF4-FFF2-40B4-BE49-F238E27FC236}">
                <a16:creationId xmlns:a16="http://schemas.microsoft.com/office/drawing/2014/main" id="{9E01CF74-5E16-4FF1-BBD4-EFEC3CBFF3D2}"/>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6E669C72-3CF5-4D0D-A96C-62CA3A9DDD83}"/>
              </a:ext>
            </a:extLst>
          </p:cNvPr>
          <p:cNvSpPr>
            <a:spLocks noGrp="1"/>
          </p:cNvSpPr>
          <p:nvPr>
            <p:ph type="sldNum" sz="quarter" idx="12"/>
          </p:nvPr>
        </p:nvSpPr>
        <p:spPr/>
        <p:txBody>
          <a:bodyPr/>
          <a:lstStyle/>
          <a:p>
            <a:fld id="{D2DF68FA-F7E4-0D42-BD70-C8803FF10DE8}" type="slidenum">
              <a:rPr lang="en-US" smtClean="0"/>
              <a:t>48</a:t>
            </a:fld>
            <a:endParaRPr lang="en-US"/>
          </a:p>
        </p:txBody>
      </p:sp>
    </p:spTree>
    <p:extLst>
      <p:ext uri="{BB962C8B-B14F-4D97-AF65-F5344CB8AC3E}">
        <p14:creationId xmlns:p14="http://schemas.microsoft.com/office/powerpoint/2010/main" val="80094766"/>
      </p:ext>
    </p:extLst>
  </p:cSld>
  <p:clrMapOvr>
    <a:masterClrMapping/>
  </p:clrMapOvr>
  <p:transition/>
</p:sld>
</file>

<file path=ppt/slides/slide4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F866E9C6-180D-4DDD-98B4-B9B0C6EB6F63}"/>
              </a:ext>
            </a:extLst>
          </p:cNvPr>
          <p:cNvSpPr>
            <a:spLocks noGrp="1"/>
          </p:cNvSpPr>
          <p:nvPr>
            <p:ph type="ctrTitle"/>
          </p:nvPr>
        </p:nvSpPr>
        <p:spPr>
          <a:xfrm>
            <a:off x="3787073" y="329883"/>
            <a:ext cx="7047452" cy="1262511"/>
          </a:xfrm>
        </p:spPr>
        <p:txBody>
          <a:bodyPr/>
          <a:lstStyle/>
          <a:p>
            <a:r>
              <a:rPr lang="en-US"/>
              <a:t>THANK YOU</a:t>
            </a:r>
          </a:p>
        </p:txBody>
      </p:sp>
      <p:sp>
        <p:nvSpPr>
          <p:cNvPr id="3" name="Subtitle 2" descr="" title="">
            <a:extLst>
              <a:ext uri="{FF2B5EF4-FFF2-40B4-BE49-F238E27FC236}">
                <a16:creationId xmlns:a16="http://schemas.microsoft.com/office/drawing/2014/main" id="{12AE5707-830C-4D0B-BE5B-B60BE79292C0}"/>
              </a:ext>
            </a:extLst>
          </p:cNvPr>
          <p:cNvSpPr>
            <a:spLocks noGrp="1"/>
          </p:cNvSpPr>
          <p:nvPr>
            <p:ph type="subTitle" idx="1"/>
          </p:nvPr>
        </p:nvSpPr>
        <p:spPr>
          <a:xfrm>
            <a:off x="515937" y="4036937"/>
            <a:ext cx="7343443" cy="2183000"/>
          </a:xfrm>
        </p:spPr>
        <p:txBody>
          <a:bodyPr/>
          <a:lstStyle/>
          <a:p>
            <a:endParaRPr lang="en-US"/>
          </a:p>
          <a:p>
            <a:endParaRPr lang="en-US"/>
          </a:p>
          <a:p>
            <a:endParaRPr lang="en-US"/>
          </a:p>
        </p:txBody>
      </p:sp>
      <p:sp>
        <p:nvSpPr>
          <p:cNvPr id="5" name="Footer Placeholder 4" descr="" title="">
            <a:extLst>
              <a:ext uri="{FF2B5EF4-FFF2-40B4-BE49-F238E27FC236}">
                <a16:creationId xmlns:a16="http://schemas.microsoft.com/office/drawing/2014/main" id="{3C203347-2AD4-47EA-9F9B-A4CF49302679}"/>
              </a:ext>
            </a:extLst>
          </p:cNvPr>
          <p:cNvSpPr>
            <a:spLocks noGrp="1"/>
          </p:cNvSpPr>
          <p:nvPr>
            <p:ph type="ftr" sz="quarter" idx="3"/>
          </p:nvPr>
        </p:nvSpPr>
        <p:spPr/>
        <p:txBody>
          <a:bodyPr/>
          <a:lstStyle/>
          <a:p>
            <a:r>
              <a:rPr lang="en-US"/>
              <a:t>#ARIASUS • www.arias-us.org</a:t>
            </a:r>
          </a:p>
        </p:txBody>
      </p:sp>
      <p:sp>
        <p:nvSpPr>
          <p:cNvPr id="4" name="Rectangle 3" descr="" title="">
            <a:extLst>
              <a:ext uri="{FF2B5EF4-FFF2-40B4-BE49-F238E27FC236}">
                <a16:creationId xmlns:a16="http://schemas.microsoft.com/office/drawing/2014/main" id="{8C07B71E-798D-4201-8BBF-B55FFAEF6313}"/>
              </a:ext>
            </a:extLst>
          </p:cNvPr>
          <p:cNvSpPr/>
          <p:nvPr/>
        </p:nvSpPr>
        <p:spPr>
          <a:xfrm>
            <a:off x="615547" y="4465611"/>
            <a:ext cx="8523992" cy="2123658"/>
          </a:xfrm>
          <a:prstGeom prst="rect">
            <a:avLst/>
          </a:prstGeom>
        </p:spPr>
        <p:txBody>
          <a:bodyPr wrap="square">
            <a:spAutoFit/>
          </a:bodyPr>
          <a:lstStyle/>
          <a:p>
            <a:endParaRPr lang="en-US" sz="2400" dirty="0">
              <a:solidFill>
                <a:schemeClr val="bg1"/>
              </a:solidFill>
            </a:endParaRPr>
          </a:p>
          <a:p>
            <a:r>
              <a:rPr lang="en-US" sz="2400" dirty="0">
                <a:solidFill>
                  <a:schemeClr val="bg1"/>
                </a:solidFill>
              </a:rPr>
              <a:t>Laura Foggan, Crowell &amp; Moring, LLP </a:t>
            </a:r>
          </a:p>
          <a:p>
            <a:r>
              <a:rPr lang="en-US" sz="2400" dirty="0">
                <a:solidFill>
                  <a:schemeClr val="bg1"/>
                </a:solidFill>
              </a:rPr>
              <a:t>Peter </a:t>
            </a:r>
            <a:r>
              <a:rPr lang="en-US" sz="2400" dirty="0" err="1">
                <a:solidFill>
                  <a:schemeClr val="bg1"/>
                </a:solidFill>
              </a:rPr>
              <a:t>Kanaris</a:t>
            </a:r>
            <a:r>
              <a:rPr lang="en-US" sz="2400" dirty="0">
                <a:solidFill>
                  <a:schemeClr val="bg1"/>
                </a:solidFill>
              </a:rPr>
              <a:t>, Hinshaw &amp; Culbertson LLP</a:t>
            </a:r>
            <a:br>
              <a:rPr lang="en-US" sz="2400" dirty="0">
                <a:solidFill>
                  <a:schemeClr val="bg1"/>
                </a:solidFill>
              </a:rPr>
            </a:br>
            <a:r>
              <a:rPr lang="en-US" sz="2400" dirty="0">
                <a:solidFill>
                  <a:schemeClr val="bg1"/>
                </a:solidFill>
              </a:rPr>
              <a:t>Scott Seaman, Hinshaw &amp; Culbertson LLP</a:t>
            </a:r>
          </a:p>
          <a:p>
            <a:br>
              <a:rPr lang="en-US" dirty="0"/>
            </a:br>
            <a:endParaRPr lang="en-US" dirty="0"/>
          </a:p>
        </p:txBody>
      </p:sp>
      <p:sp>
        <p:nvSpPr>
          <p:cNvPr id="6" name="Rectangle 5" descr="" title="">
            <a:extLst>
              <a:ext uri="{FF2B5EF4-FFF2-40B4-BE49-F238E27FC236}">
                <a16:creationId xmlns:a16="http://schemas.microsoft.com/office/drawing/2014/main" id="{EFD45A2E-0CBD-4056-A8D3-9D34C8BE3CE2}"/>
              </a:ext>
            </a:extLst>
          </p:cNvPr>
          <p:cNvSpPr/>
          <p:nvPr/>
        </p:nvSpPr>
        <p:spPr>
          <a:xfrm>
            <a:off x="3048000" y="2551837"/>
            <a:ext cx="6096000" cy="1477328"/>
          </a:xfrm>
          <a:prstGeom prst="rect">
            <a:avLst/>
          </a:prstGeom>
        </p:spPr>
        <p:txBody>
          <a:bodyPr>
            <a:spAutoFit/>
          </a:bodyPr>
          <a:lstStyle/>
          <a:p>
            <a:pPr>
              <a:defRPr/>
            </a:pPr>
            <a:r>
              <a:rPr lang="en-US" altLang="en-US" b="1">
                <a:solidFill>
                  <a:schemeClr val="bg1"/>
                </a:solidFill>
              </a:rPr>
              <a:t>The information contained in this presentation is provided for informational purposes only and is not intended  to be and shall not be deemed to constitute legal advice.  Any views expressed herein do not necessarily reflect the views of any of the presenters’ firms or their clients.</a:t>
            </a:r>
          </a:p>
        </p:txBody>
      </p:sp>
    </p:spTree>
    <p:extLst>
      <p:ext uri="{BB962C8B-B14F-4D97-AF65-F5344CB8AC3E}">
        <p14:creationId xmlns:p14="http://schemas.microsoft.com/office/powerpoint/2010/main" val="575678229"/>
      </p:ext>
    </p:extLst>
  </p:cSld>
  <p:clrMapOvr>
    <a:masterClrMapping/>
  </p:clrMapOvr>
  <p:transition/>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55C604B6-166D-4818-8F49-CF1FAC0207B3}"/>
              </a:ext>
            </a:extLst>
          </p:cNvPr>
          <p:cNvSpPr>
            <a:spLocks noGrp="1"/>
          </p:cNvSpPr>
          <p:nvPr>
            <p:ph type="title"/>
          </p:nvPr>
        </p:nvSpPr>
        <p:spPr>
          <a:xfrm>
            <a:off x="1140351" y="169816"/>
            <a:ext cx="9875520" cy="1356360"/>
          </a:xfrm>
        </p:spPr>
        <p:txBody>
          <a:bodyPr/>
          <a:lstStyle/>
          <a:p>
            <a:r>
              <a:rPr lang="en-US" dirty="0"/>
              <a:t>Mass Shootings: Recent U.S. Examples*</a:t>
            </a:r>
          </a:p>
        </p:txBody>
      </p:sp>
      <p:sp>
        <p:nvSpPr>
          <p:cNvPr id="4" name="Footer Placeholder 3" descr="" title="">
            <a:extLst>
              <a:ext uri="{FF2B5EF4-FFF2-40B4-BE49-F238E27FC236}">
                <a16:creationId xmlns:a16="http://schemas.microsoft.com/office/drawing/2014/main" id="{C665883A-08D6-491D-85A7-A6B7DC8669BA}"/>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058E2140-4101-4935-98D1-9A402E76061E}"/>
              </a:ext>
            </a:extLst>
          </p:cNvPr>
          <p:cNvSpPr>
            <a:spLocks noGrp="1"/>
          </p:cNvSpPr>
          <p:nvPr>
            <p:ph type="sldNum" sz="quarter" idx="12"/>
          </p:nvPr>
        </p:nvSpPr>
        <p:spPr/>
        <p:txBody>
          <a:bodyPr/>
          <a:lstStyle/>
          <a:p>
            <a:fld id="{D2DF68FA-F7E4-0D42-BD70-C8803FF10DE8}" type="slidenum">
              <a:rPr lang="en-US" smtClean="0"/>
              <a:t>5</a:t>
            </a:fld>
            <a:endParaRPr lang="en-US"/>
          </a:p>
        </p:txBody>
      </p:sp>
      <p:sp>
        <p:nvSpPr>
          <p:cNvPr id="3" name="Content Placeholder 2" descr="" title="">
            <a:extLst>
              <a:ext uri="{FF2B5EF4-FFF2-40B4-BE49-F238E27FC236}">
                <a16:creationId xmlns:a16="http://schemas.microsoft.com/office/drawing/2014/main" id="{382DDB0E-D2E6-454F-AD92-F02EF533E220}"/>
              </a:ext>
            </a:extLst>
          </p:cNvPr>
          <p:cNvSpPr>
            <a:spLocks noGrp="1"/>
          </p:cNvSpPr>
          <p:nvPr>
            <p:ph idx="1"/>
          </p:nvPr>
        </p:nvSpPr>
        <p:spPr>
          <a:xfrm>
            <a:off x="1143000" y="1521487"/>
            <a:ext cx="9872871" cy="4038600"/>
          </a:xfrm>
        </p:spPr>
        <p:txBody>
          <a:bodyPr>
            <a:normAutofit fontScale="85000" lnSpcReduction="20000"/>
          </a:bodyPr>
          <a:lstStyle/>
          <a:p>
            <a:r>
              <a:rPr lang="en-US" dirty="0"/>
              <a:t>April 15, 2021     Indianapolis, Indiana	Indianapolis FedEx shooting: early reports stating 9 people killed with 4 others in unknown condition after a mass shooting at a Fed Ex facility in Indianapolis Indiana. The shooter is deceased from a self-inflicted wound.</a:t>
            </a:r>
          </a:p>
          <a:p>
            <a:r>
              <a:rPr lang="en-US" dirty="0"/>
              <a:t>March 22, 2021     Boulder, Colorado	Boulder shooting: A mass shooting occurred at a King Soopers supermarket in Boulder, Colorado, which left 10 people dead, including an on-duty police officer.</a:t>
            </a:r>
          </a:p>
          <a:p>
            <a:r>
              <a:rPr lang="en-US" dirty="0"/>
              <a:t>March 16, 2021     Atlanta, Georgia	</a:t>
            </a:r>
            <a:r>
              <a:rPr lang="en-US" dirty="0">
                <a:solidFill>
                  <a:srgbClr val="A6B727"/>
                </a:solidFill>
              </a:rPr>
              <a:t>	</a:t>
            </a:r>
            <a:r>
              <a:rPr lang="en-US" dirty="0"/>
              <a:t>Atlanta spa shootings: A series of mass shootings occurred at massage parlors in the Atlanta, Georgia metropolitan area. Eight people were killed in the incidents and one person was wounded.</a:t>
            </a:r>
          </a:p>
          <a:p>
            <a:r>
              <a:rPr lang="en-US" dirty="0"/>
              <a:t>February 9, 2021     Buffalo, Minnesota</a:t>
            </a:r>
            <a:r>
              <a:rPr lang="en-US" dirty="0">
                <a:solidFill>
                  <a:srgbClr val="A6B727"/>
                </a:solidFill>
              </a:rPr>
              <a:t>	</a:t>
            </a:r>
            <a:r>
              <a:rPr lang="en-US" dirty="0"/>
              <a:t>Buffalo clinic attack: A nurse was killed and four other people were shot and seriously wounded inside of a health care clinic. The suspect, 67-year-old Gregory Paul Ulrich, was taken into police custody. </a:t>
            </a:r>
          </a:p>
          <a:p>
            <a:r>
              <a:rPr lang="en-US" dirty="0"/>
              <a:t>February 2, 2021     Sunrise, Florida	</a:t>
            </a:r>
            <a:r>
              <a:rPr lang="en-US" dirty="0">
                <a:solidFill>
                  <a:srgbClr val="A6B727"/>
                </a:solidFill>
              </a:rPr>
              <a:t>	</a:t>
            </a:r>
            <a:r>
              <a:rPr lang="en-US" dirty="0"/>
              <a:t>Sunrise, Florida shootout: Two FBI agents were shot and killed and three others wounded attempting to serve a warrant. The suspect barricaded himself in his home and opened fire before shooting and killing himself.</a:t>
            </a:r>
          </a:p>
        </p:txBody>
      </p:sp>
      <p:sp>
        <p:nvSpPr>
          <p:cNvPr id="8" name="Rectangle 7" descr="" title="">
            <a:extLst>
              <a:ext uri="{FF2B5EF4-FFF2-40B4-BE49-F238E27FC236}">
                <a16:creationId xmlns:a16="http://schemas.microsoft.com/office/drawing/2014/main" id="{BC88510F-5262-46CE-B56C-0CE057F2D79C}"/>
              </a:ext>
            </a:extLst>
          </p:cNvPr>
          <p:cNvSpPr/>
          <p:nvPr/>
        </p:nvSpPr>
        <p:spPr>
          <a:xfrm>
            <a:off x="1332411" y="5658223"/>
            <a:ext cx="8978537" cy="369332"/>
          </a:xfrm>
          <a:prstGeom prst="rect">
            <a:avLst/>
          </a:prstGeom>
        </p:spPr>
        <p:txBody>
          <a:bodyPr wrap="square">
            <a:spAutoFit/>
          </a:bodyPr>
          <a:lstStyle/>
          <a:p>
            <a:r>
              <a:rPr lang="en-US" dirty="0"/>
              <a:t>*https://en.wikipedia.org/wiki/List_of_mass_shootings_in_the_United_States</a:t>
            </a:r>
          </a:p>
        </p:txBody>
      </p:sp>
    </p:spTree>
    <p:extLst>
      <p:ext uri="{BB962C8B-B14F-4D97-AF65-F5344CB8AC3E}">
        <p14:creationId xmlns:p14="http://schemas.microsoft.com/office/powerpoint/2010/main" val="917954305"/>
      </p:ext>
    </p:extLst>
  </p:cSld>
  <p:clrMapOvr>
    <a:masterClrMapping/>
  </p:clrMapOvr>
  <p:transition/>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55C604B6-166D-4818-8F49-CF1FAC0207B3}"/>
              </a:ext>
            </a:extLst>
          </p:cNvPr>
          <p:cNvSpPr>
            <a:spLocks noGrp="1"/>
          </p:cNvSpPr>
          <p:nvPr>
            <p:ph type="title"/>
          </p:nvPr>
        </p:nvSpPr>
        <p:spPr>
          <a:xfrm>
            <a:off x="1140350" y="169816"/>
            <a:ext cx="9908649" cy="1356360"/>
          </a:xfrm>
        </p:spPr>
        <p:txBody>
          <a:bodyPr/>
          <a:lstStyle/>
          <a:p>
            <a:r>
              <a:rPr lang="en-US" dirty="0"/>
              <a:t>Mass Shootings: Potential Liability Targets</a:t>
            </a:r>
          </a:p>
        </p:txBody>
      </p:sp>
      <p:sp>
        <p:nvSpPr>
          <p:cNvPr id="4" name="Footer Placeholder 3" descr="" title="">
            <a:extLst>
              <a:ext uri="{FF2B5EF4-FFF2-40B4-BE49-F238E27FC236}">
                <a16:creationId xmlns:a16="http://schemas.microsoft.com/office/drawing/2014/main" id="{C665883A-08D6-491D-85A7-A6B7DC8669BA}"/>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058E2140-4101-4935-98D1-9A402E76061E}"/>
              </a:ext>
            </a:extLst>
          </p:cNvPr>
          <p:cNvSpPr>
            <a:spLocks noGrp="1"/>
          </p:cNvSpPr>
          <p:nvPr>
            <p:ph type="sldNum" sz="quarter" idx="12"/>
          </p:nvPr>
        </p:nvSpPr>
        <p:spPr/>
        <p:txBody>
          <a:bodyPr/>
          <a:lstStyle/>
          <a:p>
            <a:fld id="{D2DF68FA-F7E4-0D42-BD70-C8803FF10DE8}" type="slidenum">
              <a:rPr lang="en-US" smtClean="0"/>
              <a:t>6</a:t>
            </a:fld>
            <a:endParaRPr lang="en-US"/>
          </a:p>
        </p:txBody>
      </p:sp>
      <p:sp>
        <p:nvSpPr>
          <p:cNvPr id="3" name="Content Placeholder 2" descr="" title="">
            <a:extLst>
              <a:ext uri="{FF2B5EF4-FFF2-40B4-BE49-F238E27FC236}">
                <a16:creationId xmlns:a16="http://schemas.microsoft.com/office/drawing/2014/main" id="{382DDB0E-D2E6-454F-AD92-F02EF533E220}"/>
              </a:ext>
            </a:extLst>
          </p:cNvPr>
          <p:cNvSpPr>
            <a:spLocks noGrp="1"/>
          </p:cNvSpPr>
          <p:nvPr>
            <p:ph idx="1"/>
          </p:nvPr>
        </p:nvSpPr>
        <p:spPr>
          <a:xfrm>
            <a:off x="1143000" y="1521487"/>
            <a:ext cx="9872871" cy="4038600"/>
          </a:xfrm>
        </p:spPr>
        <p:txBody>
          <a:bodyPr>
            <a:normAutofit fontScale="85000" lnSpcReduction="20000"/>
          </a:bodyPr>
          <a:lstStyle/>
          <a:p>
            <a:pPr fontAlgn="base"/>
            <a:r>
              <a:rPr lang="en-US" dirty="0"/>
              <a:t>Gun and Ammunition manufacturers</a:t>
            </a:r>
          </a:p>
          <a:p>
            <a:pPr fontAlgn="base"/>
            <a:r>
              <a:rPr lang="en-US" dirty="0"/>
              <a:t>Retailers or gun shops/shows where the assailant acquired weapons (if acquired illegally).</a:t>
            </a:r>
          </a:p>
          <a:p>
            <a:pPr fontAlgn="base"/>
            <a:r>
              <a:rPr lang="en-US" dirty="0"/>
              <a:t>Straw purchasers of weapons or ammunition.</a:t>
            </a:r>
          </a:p>
          <a:p>
            <a:pPr fontAlgn="base"/>
            <a:r>
              <a:rPr lang="en-US" dirty="0"/>
              <a:t>Owners and operators of businesses or facilities where the shooting occurs.</a:t>
            </a:r>
          </a:p>
          <a:p>
            <a:pPr fontAlgn="base"/>
            <a:r>
              <a:rPr lang="en-US" dirty="0"/>
              <a:t>Event promoters.</a:t>
            </a:r>
          </a:p>
          <a:p>
            <a:pPr fontAlgn="base"/>
            <a:r>
              <a:rPr lang="en-US" dirty="0"/>
              <a:t>Security firms; Law enforcement.</a:t>
            </a:r>
          </a:p>
          <a:p>
            <a:pPr fontAlgn="base"/>
            <a:r>
              <a:rPr lang="en-US" dirty="0"/>
              <a:t>Employers.</a:t>
            </a:r>
          </a:p>
          <a:p>
            <a:pPr fontAlgn="base"/>
            <a:r>
              <a:rPr lang="en-US" dirty="0"/>
              <a:t>Mental health providers; organizations that fail to report disqualifying information to authorities.</a:t>
            </a:r>
          </a:p>
          <a:p>
            <a:pPr lvl="0" fontAlgn="base">
              <a:buClr>
                <a:srgbClr val="A6B727"/>
              </a:buClr>
            </a:pPr>
            <a:r>
              <a:rPr lang="en-US" sz="2100" dirty="0">
                <a:solidFill>
                  <a:srgbClr val="A6B727"/>
                </a:solidFill>
              </a:rPr>
              <a:t>Parents/relatives of the shooter.</a:t>
            </a:r>
          </a:p>
          <a:p>
            <a:pPr fontAlgn="base"/>
            <a:r>
              <a:rPr lang="en-US" dirty="0"/>
              <a:t>Anyone in a position to know of or intervene in the shooter’s plan.</a:t>
            </a:r>
          </a:p>
          <a:p>
            <a:pPr marL="45720" indent="0">
              <a:buNone/>
            </a:pPr>
            <a:endParaRPr lang="en-US" dirty="0"/>
          </a:p>
        </p:txBody>
      </p:sp>
    </p:spTree>
    <p:extLst>
      <p:ext uri="{BB962C8B-B14F-4D97-AF65-F5344CB8AC3E}">
        <p14:creationId xmlns:p14="http://schemas.microsoft.com/office/powerpoint/2010/main" val="3237724501"/>
      </p:ext>
    </p:extLst>
  </p:cSld>
  <p:clrMapOvr>
    <a:masterClrMapping/>
  </p:clrMapOvr>
  <p:transition/>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55C604B6-166D-4818-8F49-CF1FAC0207B3}"/>
              </a:ext>
            </a:extLst>
          </p:cNvPr>
          <p:cNvSpPr>
            <a:spLocks noGrp="1"/>
          </p:cNvSpPr>
          <p:nvPr>
            <p:ph type="title"/>
          </p:nvPr>
        </p:nvSpPr>
        <p:spPr>
          <a:xfrm>
            <a:off x="1140351" y="169816"/>
            <a:ext cx="9875520" cy="1356360"/>
          </a:xfrm>
        </p:spPr>
        <p:txBody>
          <a:bodyPr/>
          <a:lstStyle/>
          <a:p>
            <a:r>
              <a:rPr lang="en-US" dirty="0"/>
              <a:t>Mass Shootings: Examples of Liability Theories and Defenses</a:t>
            </a:r>
          </a:p>
        </p:txBody>
      </p:sp>
      <p:sp>
        <p:nvSpPr>
          <p:cNvPr id="4" name="Footer Placeholder 3" descr="" title="">
            <a:extLst>
              <a:ext uri="{FF2B5EF4-FFF2-40B4-BE49-F238E27FC236}">
                <a16:creationId xmlns:a16="http://schemas.microsoft.com/office/drawing/2014/main" id="{C665883A-08D6-491D-85A7-A6B7DC8669BA}"/>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058E2140-4101-4935-98D1-9A402E76061E}"/>
              </a:ext>
            </a:extLst>
          </p:cNvPr>
          <p:cNvSpPr>
            <a:spLocks noGrp="1"/>
          </p:cNvSpPr>
          <p:nvPr>
            <p:ph type="sldNum" sz="quarter" idx="12"/>
          </p:nvPr>
        </p:nvSpPr>
        <p:spPr/>
        <p:txBody>
          <a:bodyPr/>
          <a:lstStyle/>
          <a:p>
            <a:fld id="{D2DF68FA-F7E4-0D42-BD70-C8803FF10DE8}" type="slidenum">
              <a:rPr lang="en-US" smtClean="0"/>
              <a:t>7</a:t>
            </a:fld>
            <a:endParaRPr lang="en-US"/>
          </a:p>
        </p:txBody>
      </p:sp>
      <p:sp>
        <p:nvSpPr>
          <p:cNvPr id="3" name="Content Placeholder 2" descr="" title="">
            <a:extLst>
              <a:ext uri="{FF2B5EF4-FFF2-40B4-BE49-F238E27FC236}">
                <a16:creationId xmlns:a16="http://schemas.microsoft.com/office/drawing/2014/main" id="{382DDB0E-D2E6-454F-AD92-F02EF533E220}"/>
              </a:ext>
            </a:extLst>
          </p:cNvPr>
          <p:cNvSpPr>
            <a:spLocks noGrp="1"/>
          </p:cNvSpPr>
          <p:nvPr>
            <p:ph idx="1"/>
          </p:nvPr>
        </p:nvSpPr>
        <p:spPr>
          <a:xfrm>
            <a:off x="1371599" y="1747909"/>
            <a:ext cx="9872871" cy="4038600"/>
          </a:xfrm>
        </p:spPr>
        <p:txBody>
          <a:bodyPr>
            <a:normAutofit/>
          </a:bodyPr>
          <a:lstStyle/>
          <a:p>
            <a:pPr marL="45720" indent="0">
              <a:buNone/>
            </a:pPr>
            <a:r>
              <a:rPr lang="en-US" dirty="0"/>
              <a:t>Gun Manufacturers and Sellers:</a:t>
            </a:r>
          </a:p>
          <a:p>
            <a:pPr lvl="1"/>
            <a:r>
              <a:rPr lang="en-US" dirty="0"/>
              <a:t>Promotion of Underground Gun Market</a:t>
            </a:r>
          </a:p>
          <a:p>
            <a:pPr lvl="1"/>
            <a:r>
              <a:rPr lang="en-US" dirty="0"/>
              <a:t>Failure to Prevent Unauthorized Users</a:t>
            </a:r>
          </a:p>
          <a:p>
            <a:pPr lvl="1"/>
            <a:r>
              <a:rPr lang="en-US" dirty="0"/>
              <a:t>False Advertising/Marketing-Related Claims</a:t>
            </a:r>
          </a:p>
          <a:p>
            <a:pPr marL="45720" indent="0">
              <a:buNone/>
            </a:pPr>
            <a:r>
              <a:rPr lang="en-US" dirty="0"/>
              <a:t>Businesses and Schools:</a:t>
            </a:r>
          </a:p>
          <a:p>
            <a:pPr lvl="1"/>
            <a:r>
              <a:rPr lang="en-US" dirty="0"/>
              <a:t>Negligent hiring/retention</a:t>
            </a:r>
          </a:p>
          <a:p>
            <a:pPr lvl="1"/>
            <a:r>
              <a:rPr lang="en-US" dirty="0"/>
              <a:t>Failure to Provide Adequate Security</a:t>
            </a:r>
          </a:p>
          <a:p>
            <a:pPr marL="45720" indent="0">
              <a:buNone/>
            </a:pPr>
            <a:endParaRPr lang="en-US" dirty="0"/>
          </a:p>
        </p:txBody>
      </p:sp>
    </p:spTree>
    <p:extLst>
      <p:ext uri="{BB962C8B-B14F-4D97-AF65-F5344CB8AC3E}">
        <p14:creationId xmlns:p14="http://schemas.microsoft.com/office/powerpoint/2010/main" val="3610341461"/>
      </p:ext>
    </p:extLst>
  </p:cSld>
  <p:clrMapOvr>
    <a:masterClrMapping/>
  </p:clrMapOvr>
  <p:transition/>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55C604B6-166D-4818-8F49-CF1FAC0207B3}"/>
              </a:ext>
            </a:extLst>
          </p:cNvPr>
          <p:cNvSpPr>
            <a:spLocks noGrp="1"/>
          </p:cNvSpPr>
          <p:nvPr>
            <p:ph type="title"/>
          </p:nvPr>
        </p:nvSpPr>
        <p:spPr>
          <a:xfrm>
            <a:off x="1140351" y="169816"/>
            <a:ext cx="9875520" cy="1356360"/>
          </a:xfrm>
        </p:spPr>
        <p:txBody>
          <a:bodyPr/>
          <a:lstStyle/>
          <a:p>
            <a:r>
              <a:rPr lang="en-US" dirty="0"/>
              <a:t>Mass Shootings: </a:t>
            </a:r>
            <a:r>
              <a:rPr lang="en-US" dirty="0" err="1"/>
              <a:t>CGL</a:t>
            </a:r>
            <a:r>
              <a:rPr lang="en-US" dirty="0"/>
              <a:t> Coverage Issues and Defenses</a:t>
            </a:r>
          </a:p>
        </p:txBody>
      </p:sp>
      <p:sp>
        <p:nvSpPr>
          <p:cNvPr id="4" name="Footer Placeholder 3" descr="" title="">
            <a:extLst>
              <a:ext uri="{FF2B5EF4-FFF2-40B4-BE49-F238E27FC236}">
                <a16:creationId xmlns:a16="http://schemas.microsoft.com/office/drawing/2014/main" id="{C665883A-08D6-491D-85A7-A6B7DC8669BA}"/>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058E2140-4101-4935-98D1-9A402E76061E}"/>
              </a:ext>
            </a:extLst>
          </p:cNvPr>
          <p:cNvSpPr>
            <a:spLocks noGrp="1"/>
          </p:cNvSpPr>
          <p:nvPr>
            <p:ph type="sldNum" sz="quarter" idx="12"/>
          </p:nvPr>
        </p:nvSpPr>
        <p:spPr/>
        <p:txBody>
          <a:bodyPr/>
          <a:lstStyle/>
          <a:p>
            <a:fld id="{D2DF68FA-F7E4-0D42-BD70-C8803FF10DE8}" type="slidenum">
              <a:rPr lang="en-US" smtClean="0"/>
              <a:t>8</a:t>
            </a:fld>
            <a:endParaRPr lang="en-US"/>
          </a:p>
        </p:txBody>
      </p:sp>
      <p:sp>
        <p:nvSpPr>
          <p:cNvPr id="3" name="Content Placeholder 2" descr="" title="">
            <a:extLst>
              <a:ext uri="{FF2B5EF4-FFF2-40B4-BE49-F238E27FC236}">
                <a16:creationId xmlns:a16="http://schemas.microsoft.com/office/drawing/2014/main" id="{382DDB0E-D2E6-454F-AD92-F02EF533E220}"/>
              </a:ext>
            </a:extLst>
          </p:cNvPr>
          <p:cNvSpPr>
            <a:spLocks noGrp="1"/>
          </p:cNvSpPr>
          <p:nvPr>
            <p:ph idx="1"/>
          </p:nvPr>
        </p:nvSpPr>
        <p:spPr>
          <a:xfrm>
            <a:off x="1143000" y="1521487"/>
            <a:ext cx="9872871" cy="4038600"/>
          </a:xfrm>
        </p:spPr>
        <p:txBody>
          <a:bodyPr>
            <a:normAutofit fontScale="92500" lnSpcReduction="20000"/>
          </a:bodyPr>
          <a:lstStyle/>
          <a:p>
            <a:r>
              <a:rPr lang="en-US" dirty="0"/>
              <a:t>Caused by an “occurrence”, accident</a:t>
            </a:r>
          </a:p>
          <a:p>
            <a:r>
              <a:rPr lang="en-US" dirty="0"/>
              <a:t>Expected or Intended issues</a:t>
            </a:r>
          </a:p>
          <a:p>
            <a:r>
              <a:rPr lang="en-US" dirty="0"/>
              <a:t>Criminal Act Exclusions</a:t>
            </a:r>
          </a:p>
          <a:p>
            <a:r>
              <a:rPr lang="en-US" dirty="0"/>
              <a:t>Assault &amp; Battery Exclusions</a:t>
            </a:r>
          </a:p>
          <a:p>
            <a:r>
              <a:rPr lang="en-US" dirty="0"/>
              <a:t>Terrorism Exclusions</a:t>
            </a:r>
          </a:p>
          <a:p>
            <a:r>
              <a:rPr lang="en-US" dirty="0"/>
              <a:t>Products Claims/Products Hazard Exclusion</a:t>
            </a:r>
          </a:p>
          <a:p>
            <a:r>
              <a:rPr lang="en-US" dirty="0"/>
              <a:t>Bodily Injury and Property Damage</a:t>
            </a:r>
          </a:p>
          <a:p>
            <a:r>
              <a:rPr lang="en-US" dirty="0"/>
              <a:t>“As damages”</a:t>
            </a:r>
          </a:p>
          <a:p>
            <a:pPr lvl="0">
              <a:buClr>
                <a:srgbClr val="A6B727"/>
              </a:buClr>
            </a:pPr>
            <a:r>
              <a:rPr lang="en-US" dirty="0">
                <a:solidFill>
                  <a:srgbClr val="A6B727"/>
                </a:solidFill>
              </a:rPr>
              <a:t>Number of Occurrences</a:t>
            </a:r>
          </a:p>
          <a:p>
            <a:r>
              <a:rPr lang="en-US" dirty="0"/>
              <a:t>Settlement: Multi-Claimant issues, Inadequate insurance issues</a:t>
            </a:r>
          </a:p>
        </p:txBody>
      </p:sp>
    </p:spTree>
    <p:extLst>
      <p:ext uri="{BB962C8B-B14F-4D97-AF65-F5344CB8AC3E}">
        <p14:creationId xmlns:p14="http://schemas.microsoft.com/office/powerpoint/2010/main" val="975183280"/>
      </p:ext>
    </p:extLst>
  </p:cSld>
  <p:clrMapOvr>
    <a:masterClrMapping/>
  </p:clrMapOvr>
  <p:transition/>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Title 5" descr="" title="">
            <a:extLst>
              <a:ext uri="{FF2B5EF4-FFF2-40B4-BE49-F238E27FC236}">
                <a16:creationId xmlns:a16="http://schemas.microsoft.com/office/drawing/2014/main" id="{55C604B6-166D-4818-8F49-CF1FAC0207B3}"/>
              </a:ext>
            </a:extLst>
          </p:cNvPr>
          <p:cNvSpPr>
            <a:spLocks noGrp="1"/>
          </p:cNvSpPr>
          <p:nvPr>
            <p:ph type="title"/>
          </p:nvPr>
        </p:nvSpPr>
        <p:spPr>
          <a:xfrm>
            <a:off x="1140351" y="169816"/>
            <a:ext cx="9875520" cy="1356360"/>
          </a:xfrm>
        </p:spPr>
        <p:txBody>
          <a:bodyPr/>
          <a:lstStyle/>
          <a:p>
            <a:r>
              <a:rPr lang="en-US" dirty="0"/>
              <a:t>Mass Shootings: Property Coverage Issues</a:t>
            </a:r>
          </a:p>
        </p:txBody>
      </p:sp>
      <p:sp>
        <p:nvSpPr>
          <p:cNvPr id="4" name="Footer Placeholder 3" descr="" title="">
            <a:extLst>
              <a:ext uri="{FF2B5EF4-FFF2-40B4-BE49-F238E27FC236}">
                <a16:creationId xmlns:a16="http://schemas.microsoft.com/office/drawing/2014/main" id="{C665883A-08D6-491D-85A7-A6B7DC8669BA}"/>
              </a:ext>
            </a:extLst>
          </p:cNvPr>
          <p:cNvSpPr>
            <a:spLocks noGrp="1"/>
          </p:cNvSpPr>
          <p:nvPr>
            <p:ph type="ftr" sz="quarter" idx="11"/>
          </p:nvPr>
        </p:nvSpPr>
        <p:spPr/>
        <p:txBody>
          <a:bodyPr/>
          <a:lstStyle/>
          <a:p>
            <a:r>
              <a:rPr lang="en-US"/>
              <a:t>ARIAS•U.S. 2021 Spring Conference • www.arias-us.org</a:t>
            </a:r>
          </a:p>
        </p:txBody>
      </p:sp>
      <p:sp>
        <p:nvSpPr>
          <p:cNvPr id="5" name="Slide Number Placeholder 4" descr="" title="">
            <a:extLst>
              <a:ext uri="{FF2B5EF4-FFF2-40B4-BE49-F238E27FC236}">
                <a16:creationId xmlns:a16="http://schemas.microsoft.com/office/drawing/2014/main" id="{058E2140-4101-4935-98D1-9A402E76061E}"/>
              </a:ext>
            </a:extLst>
          </p:cNvPr>
          <p:cNvSpPr>
            <a:spLocks noGrp="1"/>
          </p:cNvSpPr>
          <p:nvPr>
            <p:ph type="sldNum" sz="quarter" idx="12"/>
          </p:nvPr>
        </p:nvSpPr>
        <p:spPr/>
        <p:txBody>
          <a:bodyPr/>
          <a:lstStyle/>
          <a:p>
            <a:fld id="{D2DF68FA-F7E4-0D42-BD70-C8803FF10DE8}" type="slidenum">
              <a:rPr lang="en-US" smtClean="0"/>
              <a:t>9</a:t>
            </a:fld>
            <a:endParaRPr lang="en-US"/>
          </a:p>
        </p:txBody>
      </p:sp>
      <p:sp>
        <p:nvSpPr>
          <p:cNvPr id="3" name="Content Placeholder 2" descr="" title="">
            <a:extLst>
              <a:ext uri="{FF2B5EF4-FFF2-40B4-BE49-F238E27FC236}">
                <a16:creationId xmlns:a16="http://schemas.microsoft.com/office/drawing/2014/main" id="{382DDB0E-D2E6-454F-AD92-F02EF533E220}"/>
              </a:ext>
            </a:extLst>
          </p:cNvPr>
          <p:cNvSpPr>
            <a:spLocks noGrp="1"/>
          </p:cNvSpPr>
          <p:nvPr>
            <p:ph idx="1"/>
          </p:nvPr>
        </p:nvSpPr>
        <p:spPr>
          <a:xfrm>
            <a:off x="1291045" y="1948207"/>
            <a:ext cx="9872871" cy="4038600"/>
          </a:xfrm>
        </p:spPr>
        <p:txBody>
          <a:bodyPr>
            <a:normAutofit/>
          </a:bodyPr>
          <a:lstStyle/>
          <a:p>
            <a:r>
              <a:rPr lang="en-US" dirty="0"/>
              <a:t>Property damage, Extra Expense.</a:t>
            </a:r>
          </a:p>
          <a:p>
            <a:r>
              <a:rPr lang="en-US" dirty="0"/>
              <a:t>Business Interruption (note limits on time/scope of coverage) </a:t>
            </a:r>
          </a:p>
          <a:p>
            <a:r>
              <a:rPr lang="en-US" dirty="0"/>
              <a:t>Criminal Act Exclusions</a:t>
            </a:r>
          </a:p>
          <a:p>
            <a:r>
              <a:rPr lang="en-US" dirty="0"/>
              <a:t>Number of Events/Deductibles, Limits </a:t>
            </a:r>
          </a:p>
        </p:txBody>
      </p:sp>
    </p:spTree>
    <p:extLst>
      <p:ext uri="{BB962C8B-B14F-4D97-AF65-F5344CB8AC3E}">
        <p14:creationId xmlns:p14="http://schemas.microsoft.com/office/powerpoint/2010/main" val="4248855101"/>
      </p:ext>
    </p:extLst>
  </p:cSld>
  <p:clrMapOvr>
    <a:masterClrMapping/>
  </p:clrMapOvr>
  <p:transition/>
</p:sld>
</file>

<file path=ppt/theme/theme1.xml><?xml version="1.0" encoding="utf-8"?>
<a:theme xmlns:thm15="http://schemas.microsoft.com/office/thememl/2012/main"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Arial"/>
        <a:cs typeface="Arial"/>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Arial"/>
        <a:cs typeface="Arial"/>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2021_ARIAS_BrandedPowerPoint" id="{B15A8F7C-BF99-401C-B070-BBB3D7E39EB3}" vid="{7313E34D-9F91-4216-A70B-1492B32F39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5C5CA44710B949A51A841DA6DE88FE" ma:contentTypeVersion="10" ma:contentTypeDescription="Create a new document." ma:contentTypeScope="" ma:versionID="86ef619b81d25db3a0dc83aa402d8522">
  <xsd:schema xmlns:xsd="http://www.w3.org/2001/XMLSchema" xmlns:xs="http://www.w3.org/2001/XMLSchema" xmlns:p="http://schemas.microsoft.com/office/2006/metadata/properties" xmlns:ns2="4d3a791d-3ce1-49b4-9f6a-5a7f8e409b76" targetNamespace="http://schemas.microsoft.com/office/2006/metadata/properties" ma:root="true" ma:fieldsID="02fa86529b03406ec75768992c324ca4" ns2:_="">
    <xsd:import namespace="4d3a791d-3ce1-49b4-9f6a-5a7f8e409b7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a791d-3ce1-49b4-9f6a-5a7f8e409b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F3C6939-D502-42F0-BCCE-F0C00E75E39E}"/>
</file>

<file path=customXml/itemProps2.xml><?xml version="1.0" encoding="utf-8"?>
<ds:datastoreItem xmlns:ds="http://schemas.openxmlformats.org/officeDocument/2006/customXml" ds:itemID="{A32985E9-4D0D-4C46-BC33-9CF4FDBF6504}"/>
</file>

<file path=customXml/itemProps3.xml><?xml version="1.0" encoding="utf-8"?>
<ds:datastoreItem xmlns:ds="http://schemas.openxmlformats.org/officeDocument/2006/customXml" ds:itemID="{753FDE51-AF88-4C13-B488-CD98546E5C0D}"/>
</file>

<file path=docProps/app.xml><?xml version="1.0" encoding="utf-8"?>
<ap:Properties xmlns:vt="http://schemas.openxmlformats.org/officeDocument/2006/docPropsVTypes" xmlns:ap="http://schemas.openxmlformats.org/officeDocument/2006/extended-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1900-01-01T05:00:00Z</dcterms:created>
  <dcterms:modified xsi:type="dcterms:W3CDTF">1900-01-01T05:00:00Z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0x0101009E5C5CA44710B949A51A841DA6DE88FE</vt:lpwstr>
  </property>
</Properties>
</file>