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912" r:id="rId4"/>
    <p:sldMasterId id="2147483927" r:id="rId5"/>
  </p:sldMasterIdLst>
  <p:notesMasterIdLst>
    <p:notesMasterId r:id="rId71"/>
  </p:notesMasterIdLst>
  <p:sldIdLst>
    <p:sldId id="256" r:id="rId6"/>
    <p:sldId id="264" r:id="rId7"/>
    <p:sldId id="318" r:id="rId8"/>
    <p:sldId id="327" r:id="rId9"/>
    <p:sldId id="319" r:id="rId10"/>
    <p:sldId id="268" r:id="rId11"/>
    <p:sldId id="320" r:id="rId12"/>
    <p:sldId id="307" r:id="rId13"/>
    <p:sldId id="308" r:id="rId14"/>
    <p:sldId id="309" r:id="rId15"/>
    <p:sldId id="322" r:id="rId16"/>
    <p:sldId id="326" r:id="rId17"/>
    <p:sldId id="325" r:id="rId18"/>
    <p:sldId id="324" r:id="rId19"/>
    <p:sldId id="323" r:id="rId20"/>
    <p:sldId id="331" r:id="rId21"/>
    <p:sldId id="311" r:id="rId22"/>
    <p:sldId id="328" r:id="rId23"/>
    <p:sldId id="329" r:id="rId24"/>
    <p:sldId id="332" r:id="rId25"/>
    <p:sldId id="330" r:id="rId26"/>
    <p:sldId id="280" r:id="rId27"/>
    <p:sldId id="336" r:id="rId28"/>
    <p:sldId id="283" r:id="rId29"/>
    <p:sldId id="333" r:id="rId30"/>
    <p:sldId id="334" r:id="rId31"/>
    <p:sldId id="362" r:id="rId32"/>
    <p:sldId id="284" r:id="rId33"/>
    <p:sldId id="262" r:id="rId34"/>
    <p:sldId id="335" r:id="rId35"/>
    <p:sldId id="285" r:id="rId36"/>
    <p:sldId id="286" r:id="rId37"/>
    <p:sldId id="287" r:id="rId38"/>
    <p:sldId id="288" r:id="rId39"/>
    <p:sldId id="290" r:id="rId40"/>
    <p:sldId id="347" r:id="rId41"/>
    <p:sldId id="346" r:id="rId42"/>
    <p:sldId id="345" r:id="rId43"/>
    <p:sldId id="344" r:id="rId44"/>
    <p:sldId id="343" r:id="rId45"/>
    <p:sldId id="342" r:id="rId46"/>
    <p:sldId id="341" r:id="rId47"/>
    <p:sldId id="340" r:id="rId48"/>
    <p:sldId id="339" r:id="rId49"/>
    <p:sldId id="338" r:id="rId50"/>
    <p:sldId id="291" r:id="rId51"/>
    <p:sldId id="312" r:id="rId52"/>
    <p:sldId id="313" r:id="rId53"/>
    <p:sldId id="355" r:id="rId54"/>
    <p:sldId id="314" r:id="rId55"/>
    <p:sldId id="354" r:id="rId56"/>
    <p:sldId id="353" r:id="rId57"/>
    <p:sldId id="352" r:id="rId58"/>
    <p:sldId id="351" r:id="rId59"/>
    <p:sldId id="296" r:id="rId60"/>
    <p:sldId id="299" r:id="rId61"/>
    <p:sldId id="356" r:id="rId62"/>
    <p:sldId id="298" r:id="rId63"/>
    <p:sldId id="359" r:id="rId64"/>
    <p:sldId id="300" r:id="rId65"/>
    <p:sldId id="358" r:id="rId66"/>
    <p:sldId id="360" r:id="rId67"/>
    <p:sldId id="357" r:id="rId68"/>
    <p:sldId id="301" r:id="rId69"/>
    <p:sldId id="315" r:id="rId70"/>
  </p:sldIdLst>
  <p:sldSz cx="12192000" cy="6858000"/>
  <p:notesSz cx="6858000" cy="9144000"/>
  <p:embeddedFontLst>
    <p:embeddedFont>
      <p:font typeface="Calibri" panose="020F0502020204030204" pitchFamily="34" charset="0"/>
      <p:regular r:id="rId72"/>
      <p:bold r:id="rId73"/>
      <p:italic r:id="rId74"/>
      <p:boldItalic r:id="rId75"/>
    </p:embeddedFont>
    <p:embeddedFont>
      <p:font typeface="Corbel" panose="020B0503020204020204" pitchFamily="34" charset="0"/>
      <p:regular r:id="rId76"/>
      <p:bold r:id="rId77"/>
      <p:italic r:id="rId78"/>
      <p:boldItalic r:id="rId79"/>
    </p:embeddedFont>
    <p:embeddedFont>
      <p:font typeface="Source Sans Pro" panose="020B0503030403020204" pitchFamily="34" charset="0"/>
      <p:regular r:id="rId80"/>
      <p:bold r:id="rId81"/>
      <p:italic r:id="rId82"/>
      <p:boldItalic r:id="rId8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62BC485-FD58-3D69-F9F1-8188FC882FD5}" name="Cédric Le Coguic" initials="CC" userId="S::cedric.lecoguic@mci-group.com::bf2ba068-58c1-40d0-87d0-cb13fdf1458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F8E"/>
    <a:srgbClr val="169B62"/>
    <a:srgbClr val="004FBE"/>
    <a:srgbClr val="000099"/>
    <a:srgbClr val="EA5800"/>
    <a:srgbClr val="8B38D8"/>
    <a:srgbClr val="FF86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CFEE70-F8F9-423A-BF2F-4F3831922877}" v="34" dt="2021-04-28T23:03:23.781"/>
    <p1510:client id="{E73335ED-4C09-44B6-B3FF-32F1E26C9417}" v="1" dt="2021-04-28T22:07:52.2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6357" autoAdjust="0"/>
  </p:normalViewPr>
  <p:slideViewPr>
    <p:cSldViewPr snapToGrid="0">
      <p:cViewPr varScale="1">
        <p:scale>
          <a:sx n="86" d="100"/>
          <a:sy n="86" d="100"/>
        </p:scale>
        <p:origin x="422"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font" Target="fonts/font5.fntdata"/><Relationship Id="rId84" Type="http://schemas.openxmlformats.org/officeDocument/2006/relationships/presProps" Target="presProps.xml"/><Relationship Id="rId89" Type="http://schemas.microsoft.com/office/2015/10/relationships/revisionInfo" Target="revisionInfo.xml"/><Relationship Id="rId7" Type="http://schemas.openxmlformats.org/officeDocument/2006/relationships/slide" Target="slides/slide2.xml"/><Relationship Id="rId71"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font" Target="fonts/font3.fntdata"/><Relationship Id="rId79" Type="http://schemas.openxmlformats.org/officeDocument/2006/relationships/font" Target="fonts/font8.fntdata"/><Relationship Id="rId87"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font" Target="fonts/font11.fntdata"/><Relationship Id="rId90" Type="http://schemas.microsoft.com/office/2018/10/relationships/authors" Target="authors.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font" Target="fonts/font6.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1.fntdata"/><Relationship Id="rId80" Type="http://schemas.openxmlformats.org/officeDocument/2006/relationships/font" Target="fonts/font9.fntdata"/><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font" Target="fonts/font4.fntdata"/><Relationship Id="rId83" Type="http://schemas.openxmlformats.org/officeDocument/2006/relationships/font" Target="fonts/font12.fntdata"/><Relationship Id="rId88"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font" Target="fonts/font2.fntdata"/><Relationship Id="rId78" Type="http://schemas.openxmlformats.org/officeDocument/2006/relationships/font" Target="fonts/font7.fntdata"/><Relationship Id="rId81" Type="http://schemas.openxmlformats.org/officeDocument/2006/relationships/font" Target="fonts/font10.fntdata"/><Relationship Id="rId86"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ela Rynczak" userId="91340e41-04ac-4360-9ff0-ee870ec8c907" providerId="ADAL" clId="{44E613AE-E8C8-4FC7-BD6D-CCE27AF48CE6}"/>
    <pc:docChg chg="delSld">
      <pc:chgData name="Michela Rynczak" userId="91340e41-04ac-4360-9ff0-ee870ec8c907" providerId="ADAL" clId="{44E613AE-E8C8-4FC7-BD6D-CCE27AF48CE6}" dt="2021-04-29T13:26:14.729" v="0" actId="47"/>
      <pc:docMkLst>
        <pc:docMk/>
      </pc:docMkLst>
      <pc:sldChg chg="del">
        <pc:chgData name="Michela Rynczak" userId="91340e41-04ac-4360-9ff0-ee870ec8c907" providerId="ADAL" clId="{44E613AE-E8C8-4FC7-BD6D-CCE27AF48CE6}" dt="2021-04-29T13:26:14.729" v="0" actId="47"/>
        <pc:sldMkLst>
          <pc:docMk/>
          <pc:sldMk cId="1158495365" sldId="361"/>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4" Type="http://schemas.openxmlformats.org/officeDocument/2006/relationships/image" Target="../media/image1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4" Type="http://schemas.openxmlformats.org/officeDocument/2006/relationships/image" Target="../media/image10.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D7859C-0F82-46AA-9EC3-6A4C75EA57B7}"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06BEC91F-9737-4A85-9C9C-8053FD53D903}">
      <dgm:prSet/>
      <dgm:spPr/>
      <dgm:t>
        <a:bodyPr/>
        <a:lstStyle/>
        <a:p>
          <a:r>
            <a:rPr lang="en-US"/>
            <a:t>(212) 471-6212</a:t>
          </a:r>
        </a:p>
      </dgm:t>
    </dgm:pt>
    <dgm:pt modelId="{79E90A0F-6E68-4F31-AC4D-6FFF29601B26}" type="parTrans" cxnId="{B46CCF04-081D-468E-98D0-21A378794D71}">
      <dgm:prSet/>
      <dgm:spPr/>
      <dgm:t>
        <a:bodyPr/>
        <a:lstStyle/>
        <a:p>
          <a:endParaRPr lang="en-US"/>
        </a:p>
      </dgm:t>
    </dgm:pt>
    <dgm:pt modelId="{D2841F15-31EC-4BBF-A726-E7B01A572853}" type="sibTrans" cxnId="{B46CCF04-081D-468E-98D0-21A378794D71}">
      <dgm:prSet/>
      <dgm:spPr/>
      <dgm:t>
        <a:bodyPr/>
        <a:lstStyle/>
        <a:p>
          <a:endParaRPr lang="en-US"/>
        </a:p>
      </dgm:t>
    </dgm:pt>
    <dgm:pt modelId="{069C3BE8-88A7-4ADD-B2BF-F6F125A43B99}">
      <dgm:prSet/>
      <dgm:spPr/>
      <dgm:t>
        <a:bodyPr/>
        <a:lstStyle/>
        <a:p>
          <a:r>
            <a:rPr lang="en-US"/>
            <a:t>elenci@hinshawlaw.com</a:t>
          </a:r>
        </a:p>
      </dgm:t>
    </dgm:pt>
    <dgm:pt modelId="{208EA6DA-E186-4702-8AA0-994AFE665A8A}" type="parTrans" cxnId="{8C9A2E8E-B090-4096-BD7E-3B82D0C3589F}">
      <dgm:prSet/>
      <dgm:spPr/>
      <dgm:t>
        <a:bodyPr/>
        <a:lstStyle/>
        <a:p>
          <a:endParaRPr lang="en-US"/>
        </a:p>
      </dgm:t>
    </dgm:pt>
    <dgm:pt modelId="{C34E86E5-12A8-4F00-9F10-4F9DFE142A8E}" type="sibTrans" cxnId="{8C9A2E8E-B090-4096-BD7E-3B82D0C3589F}">
      <dgm:prSet/>
      <dgm:spPr/>
      <dgm:t>
        <a:bodyPr/>
        <a:lstStyle/>
        <a:p>
          <a:endParaRPr lang="en-US"/>
        </a:p>
      </dgm:t>
    </dgm:pt>
    <dgm:pt modelId="{C0BB8E2A-82B2-444F-BF21-8C280396E76A}" type="pres">
      <dgm:prSet presAssocID="{A1D7859C-0F82-46AA-9EC3-6A4C75EA57B7}" presName="root" presStyleCnt="0">
        <dgm:presLayoutVars>
          <dgm:dir/>
          <dgm:resizeHandles val="exact"/>
        </dgm:presLayoutVars>
      </dgm:prSet>
      <dgm:spPr/>
    </dgm:pt>
    <dgm:pt modelId="{45A93FB6-D8F0-4561-BD87-BEE4CAAD6E8B}" type="pres">
      <dgm:prSet presAssocID="{06BEC91F-9737-4A85-9C9C-8053FD53D903}" presName="compNode" presStyleCnt="0"/>
      <dgm:spPr/>
    </dgm:pt>
    <dgm:pt modelId="{0FB53F30-8C83-46F0-BD20-0048130B9B67}" type="pres">
      <dgm:prSet presAssocID="{06BEC91F-9737-4A85-9C9C-8053FD53D903}" presName="bgRect" presStyleLbl="bgShp" presStyleIdx="0" presStyleCnt="2"/>
      <dgm:spPr/>
    </dgm:pt>
    <dgm:pt modelId="{20A867B0-DE05-4E47-B673-13AE2A59F897}" type="pres">
      <dgm:prSet presAssocID="{06BEC91F-9737-4A85-9C9C-8053FD53D903}"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nvelope"/>
        </a:ext>
      </dgm:extLst>
    </dgm:pt>
    <dgm:pt modelId="{AEB1444B-A477-4BAF-A819-D5AF51193985}" type="pres">
      <dgm:prSet presAssocID="{06BEC91F-9737-4A85-9C9C-8053FD53D903}" presName="spaceRect" presStyleCnt="0"/>
      <dgm:spPr/>
    </dgm:pt>
    <dgm:pt modelId="{FBB2B041-0A31-4CAA-B779-5CFC02D1942D}" type="pres">
      <dgm:prSet presAssocID="{06BEC91F-9737-4A85-9C9C-8053FD53D903}" presName="parTx" presStyleLbl="revTx" presStyleIdx="0" presStyleCnt="2">
        <dgm:presLayoutVars>
          <dgm:chMax val="0"/>
          <dgm:chPref val="0"/>
        </dgm:presLayoutVars>
      </dgm:prSet>
      <dgm:spPr/>
    </dgm:pt>
    <dgm:pt modelId="{E4D1B99C-0BBE-4523-B29C-FDBC1233FA62}" type="pres">
      <dgm:prSet presAssocID="{D2841F15-31EC-4BBF-A726-E7B01A572853}" presName="sibTrans" presStyleCnt="0"/>
      <dgm:spPr/>
    </dgm:pt>
    <dgm:pt modelId="{F601C6F3-D6A9-47B6-8944-23BC054DED70}" type="pres">
      <dgm:prSet presAssocID="{069C3BE8-88A7-4ADD-B2BF-F6F125A43B99}" presName="compNode" presStyleCnt="0"/>
      <dgm:spPr/>
    </dgm:pt>
    <dgm:pt modelId="{1C99034E-E1A0-4751-AFEA-0FEE35F9D727}" type="pres">
      <dgm:prSet presAssocID="{069C3BE8-88A7-4ADD-B2BF-F6F125A43B99}" presName="bgRect" presStyleLbl="bgShp" presStyleIdx="1" presStyleCnt="2"/>
      <dgm:spPr/>
    </dgm:pt>
    <dgm:pt modelId="{E50276CE-5949-496C-A8BA-825AF093A368}" type="pres">
      <dgm:prSet presAssocID="{069C3BE8-88A7-4ADD-B2BF-F6F125A43B9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mail"/>
        </a:ext>
      </dgm:extLst>
    </dgm:pt>
    <dgm:pt modelId="{A94592E0-D999-49BB-BE19-F447D9AC0AB2}" type="pres">
      <dgm:prSet presAssocID="{069C3BE8-88A7-4ADD-B2BF-F6F125A43B99}" presName="spaceRect" presStyleCnt="0"/>
      <dgm:spPr/>
    </dgm:pt>
    <dgm:pt modelId="{83BDA1B2-DE88-4B09-9BF3-140B3CE660A8}" type="pres">
      <dgm:prSet presAssocID="{069C3BE8-88A7-4ADD-B2BF-F6F125A43B99}" presName="parTx" presStyleLbl="revTx" presStyleIdx="1" presStyleCnt="2">
        <dgm:presLayoutVars>
          <dgm:chMax val="0"/>
          <dgm:chPref val="0"/>
        </dgm:presLayoutVars>
      </dgm:prSet>
      <dgm:spPr/>
    </dgm:pt>
  </dgm:ptLst>
  <dgm:cxnLst>
    <dgm:cxn modelId="{B46CCF04-081D-468E-98D0-21A378794D71}" srcId="{A1D7859C-0F82-46AA-9EC3-6A4C75EA57B7}" destId="{06BEC91F-9737-4A85-9C9C-8053FD53D903}" srcOrd="0" destOrd="0" parTransId="{79E90A0F-6E68-4F31-AC4D-6FFF29601B26}" sibTransId="{D2841F15-31EC-4BBF-A726-E7B01A572853}"/>
    <dgm:cxn modelId="{E6456C7C-B6AD-40FE-8EEB-03E169F4DDB9}" type="presOf" srcId="{069C3BE8-88A7-4ADD-B2BF-F6F125A43B99}" destId="{83BDA1B2-DE88-4B09-9BF3-140B3CE660A8}" srcOrd="0" destOrd="0" presId="urn:microsoft.com/office/officeart/2018/2/layout/IconVerticalSolidList"/>
    <dgm:cxn modelId="{8C9A2E8E-B090-4096-BD7E-3B82D0C3589F}" srcId="{A1D7859C-0F82-46AA-9EC3-6A4C75EA57B7}" destId="{069C3BE8-88A7-4ADD-B2BF-F6F125A43B99}" srcOrd="1" destOrd="0" parTransId="{208EA6DA-E186-4702-8AA0-994AFE665A8A}" sibTransId="{C34E86E5-12A8-4F00-9F10-4F9DFE142A8E}"/>
    <dgm:cxn modelId="{F3D19DA2-C562-4FCC-9867-5D1EE4C0743A}" type="presOf" srcId="{A1D7859C-0F82-46AA-9EC3-6A4C75EA57B7}" destId="{C0BB8E2A-82B2-444F-BF21-8C280396E76A}" srcOrd="0" destOrd="0" presId="urn:microsoft.com/office/officeart/2018/2/layout/IconVerticalSolidList"/>
    <dgm:cxn modelId="{7788B2F1-0351-4F8D-B54B-07BF6194C25F}" type="presOf" srcId="{06BEC91F-9737-4A85-9C9C-8053FD53D903}" destId="{FBB2B041-0A31-4CAA-B779-5CFC02D1942D}" srcOrd="0" destOrd="0" presId="urn:microsoft.com/office/officeart/2018/2/layout/IconVerticalSolidList"/>
    <dgm:cxn modelId="{E239AC6B-1CE2-4FF3-B099-6B6B28787F6A}" type="presParOf" srcId="{C0BB8E2A-82B2-444F-BF21-8C280396E76A}" destId="{45A93FB6-D8F0-4561-BD87-BEE4CAAD6E8B}" srcOrd="0" destOrd="0" presId="urn:microsoft.com/office/officeart/2018/2/layout/IconVerticalSolidList"/>
    <dgm:cxn modelId="{F2BD6DB5-5CCF-428E-A954-442FF848C4C2}" type="presParOf" srcId="{45A93FB6-D8F0-4561-BD87-BEE4CAAD6E8B}" destId="{0FB53F30-8C83-46F0-BD20-0048130B9B67}" srcOrd="0" destOrd="0" presId="urn:microsoft.com/office/officeart/2018/2/layout/IconVerticalSolidList"/>
    <dgm:cxn modelId="{D7FD06EE-1C41-43CE-8A15-7309BE2705F4}" type="presParOf" srcId="{45A93FB6-D8F0-4561-BD87-BEE4CAAD6E8B}" destId="{20A867B0-DE05-4E47-B673-13AE2A59F897}" srcOrd="1" destOrd="0" presId="urn:microsoft.com/office/officeart/2018/2/layout/IconVerticalSolidList"/>
    <dgm:cxn modelId="{512C0B64-84C3-44CB-86FD-3A82763B2F81}" type="presParOf" srcId="{45A93FB6-D8F0-4561-BD87-BEE4CAAD6E8B}" destId="{AEB1444B-A477-4BAF-A819-D5AF51193985}" srcOrd="2" destOrd="0" presId="urn:microsoft.com/office/officeart/2018/2/layout/IconVerticalSolidList"/>
    <dgm:cxn modelId="{1BB7C6C9-8DD4-4402-B34A-F63C2057F2AB}" type="presParOf" srcId="{45A93FB6-D8F0-4561-BD87-BEE4CAAD6E8B}" destId="{FBB2B041-0A31-4CAA-B779-5CFC02D1942D}" srcOrd="3" destOrd="0" presId="urn:microsoft.com/office/officeart/2018/2/layout/IconVerticalSolidList"/>
    <dgm:cxn modelId="{299C673A-DCF1-457C-BA14-EAED04445EFB}" type="presParOf" srcId="{C0BB8E2A-82B2-444F-BF21-8C280396E76A}" destId="{E4D1B99C-0BBE-4523-B29C-FDBC1233FA62}" srcOrd="1" destOrd="0" presId="urn:microsoft.com/office/officeart/2018/2/layout/IconVerticalSolidList"/>
    <dgm:cxn modelId="{DF03BC19-53F7-4BFA-87B2-062C757ABEAE}" type="presParOf" srcId="{C0BB8E2A-82B2-444F-BF21-8C280396E76A}" destId="{F601C6F3-D6A9-47B6-8944-23BC054DED70}" srcOrd="2" destOrd="0" presId="urn:microsoft.com/office/officeart/2018/2/layout/IconVerticalSolidList"/>
    <dgm:cxn modelId="{7DBBBE91-7857-4A58-A6DB-9E12E0F19A96}" type="presParOf" srcId="{F601C6F3-D6A9-47B6-8944-23BC054DED70}" destId="{1C99034E-E1A0-4751-AFEA-0FEE35F9D727}" srcOrd="0" destOrd="0" presId="urn:microsoft.com/office/officeart/2018/2/layout/IconVerticalSolidList"/>
    <dgm:cxn modelId="{75350C32-E2AA-48AB-B5AE-C8EF492045E2}" type="presParOf" srcId="{F601C6F3-D6A9-47B6-8944-23BC054DED70}" destId="{E50276CE-5949-496C-A8BA-825AF093A368}" srcOrd="1" destOrd="0" presId="urn:microsoft.com/office/officeart/2018/2/layout/IconVerticalSolidList"/>
    <dgm:cxn modelId="{1BB7EB0D-4F52-4D48-824F-F384D4DEAF55}" type="presParOf" srcId="{F601C6F3-D6A9-47B6-8944-23BC054DED70}" destId="{A94592E0-D999-49BB-BE19-F447D9AC0AB2}" srcOrd="2" destOrd="0" presId="urn:microsoft.com/office/officeart/2018/2/layout/IconVerticalSolidList"/>
    <dgm:cxn modelId="{335ACA7F-917E-436A-B0AE-696A5E17657A}" type="presParOf" srcId="{F601C6F3-D6A9-47B6-8944-23BC054DED70}" destId="{83BDA1B2-DE88-4B09-9BF3-140B3CE660A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B53F30-8C83-46F0-BD20-0048130B9B67}">
      <dsp:nvSpPr>
        <dsp:cNvPr id="0" name=""/>
        <dsp:cNvSpPr/>
      </dsp:nvSpPr>
      <dsp:spPr>
        <a:xfrm>
          <a:off x="0" y="757808"/>
          <a:ext cx="5212080" cy="139903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A867B0-DE05-4E47-B673-13AE2A59F897}">
      <dsp:nvSpPr>
        <dsp:cNvPr id="0" name=""/>
        <dsp:cNvSpPr/>
      </dsp:nvSpPr>
      <dsp:spPr>
        <a:xfrm>
          <a:off x="423207" y="1072591"/>
          <a:ext cx="769467" cy="76946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BB2B041-0A31-4CAA-B779-5CFC02D1942D}">
      <dsp:nvSpPr>
        <dsp:cNvPr id="0" name=""/>
        <dsp:cNvSpPr/>
      </dsp:nvSpPr>
      <dsp:spPr>
        <a:xfrm>
          <a:off x="1615881" y="757808"/>
          <a:ext cx="3596198" cy="13990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064" tIns="148064" rIns="148064" bIns="148064" numCol="1" spcCol="1270" anchor="ctr" anchorCtr="0">
          <a:noAutofit/>
        </a:bodyPr>
        <a:lstStyle/>
        <a:p>
          <a:pPr marL="0" lvl="0" indent="0" algn="l" defTabSz="1111250">
            <a:lnSpc>
              <a:spcPct val="90000"/>
            </a:lnSpc>
            <a:spcBef>
              <a:spcPct val="0"/>
            </a:spcBef>
            <a:spcAft>
              <a:spcPct val="35000"/>
            </a:spcAft>
            <a:buNone/>
          </a:pPr>
          <a:r>
            <a:rPr lang="en-US" sz="2500" kern="1200"/>
            <a:t>(212) 471-6212</a:t>
          </a:r>
        </a:p>
      </dsp:txBody>
      <dsp:txXfrm>
        <a:off x="1615881" y="757808"/>
        <a:ext cx="3596198" cy="1399032"/>
      </dsp:txXfrm>
    </dsp:sp>
    <dsp:sp modelId="{1C99034E-E1A0-4751-AFEA-0FEE35F9D727}">
      <dsp:nvSpPr>
        <dsp:cNvPr id="0" name=""/>
        <dsp:cNvSpPr/>
      </dsp:nvSpPr>
      <dsp:spPr>
        <a:xfrm>
          <a:off x="0" y="2506598"/>
          <a:ext cx="5212080" cy="139903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0276CE-5949-496C-A8BA-825AF093A368}">
      <dsp:nvSpPr>
        <dsp:cNvPr id="0" name=""/>
        <dsp:cNvSpPr/>
      </dsp:nvSpPr>
      <dsp:spPr>
        <a:xfrm>
          <a:off x="423207" y="2821381"/>
          <a:ext cx="769467" cy="76946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3BDA1B2-DE88-4B09-9BF3-140B3CE660A8}">
      <dsp:nvSpPr>
        <dsp:cNvPr id="0" name=""/>
        <dsp:cNvSpPr/>
      </dsp:nvSpPr>
      <dsp:spPr>
        <a:xfrm>
          <a:off x="1615881" y="2506598"/>
          <a:ext cx="3596198" cy="13990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064" tIns="148064" rIns="148064" bIns="148064" numCol="1" spcCol="1270" anchor="ctr" anchorCtr="0">
          <a:noAutofit/>
        </a:bodyPr>
        <a:lstStyle/>
        <a:p>
          <a:pPr marL="0" lvl="0" indent="0" algn="l" defTabSz="1111250">
            <a:lnSpc>
              <a:spcPct val="90000"/>
            </a:lnSpc>
            <a:spcBef>
              <a:spcPct val="0"/>
            </a:spcBef>
            <a:spcAft>
              <a:spcPct val="35000"/>
            </a:spcAft>
            <a:buNone/>
          </a:pPr>
          <a:r>
            <a:rPr lang="en-US" sz="2500" kern="1200"/>
            <a:t>elenci@hinshawlaw.com</a:t>
          </a:r>
        </a:p>
      </dsp:txBody>
      <dsp:txXfrm>
        <a:off x="1615881" y="2506598"/>
        <a:ext cx="3596198" cy="139903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46CA78-61A1-9C47-9D7F-8CD821486DB2}" type="datetimeFigureOut">
              <a:rPr lang="en-US" smtClean="0"/>
              <a:t>4/29/2021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349067-09C9-6649-BEE6-0256847B5688}" type="slidenum">
              <a:rPr lang="en-US" smtClean="0"/>
              <a:t>‹#›</a:t>
            </a:fld>
            <a:endParaRPr lang="en-US"/>
          </a:p>
        </p:txBody>
      </p:sp>
    </p:spTree>
    <p:extLst>
      <p:ext uri="{BB962C8B-B14F-4D97-AF65-F5344CB8AC3E}">
        <p14:creationId xmlns:p14="http://schemas.microsoft.com/office/powerpoint/2010/main" val="1942202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B61BEF0D-F0BB-DE4B-95CE-6DB70DBA9567}" type="datetimeFigureOut">
              <a:rPr lang="en-US" smtClean="0"/>
              <a:pPr/>
              <a:t>4/29/2021</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r>
              <a:rPr lang="en-US"/>
              <a:t>ARIAS•U.S. 2021 Spring Conference • www.arias-us.org</a:t>
            </a:r>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D2DF68FA-F7E4-0D42-BD70-C8803FF10DE8}" type="slidenum">
              <a:rPr lang="en-US" smtClean="0"/>
              <a:pPr/>
              <a:t>‹#›</a:t>
            </a:fld>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1682301"/>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4/29/2021</a:t>
            </a:fld>
            <a:endParaRPr lang="en-US" dirty="0"/>
          </a:p>
        </p:txBody>
      </p:sp>
      <p:sp>
        <p:nvSpPr>
          <p:cNvPr id="5" name="Footer Placeholder 4"/>
          <p:cNvSpPr>
            <a:spLocks noGrp="1"/>
          </p:cNvSpPr>
          <p:nvPr>
            <p:ph type="ftr" sz="quarter" idx="11"/>
          </p:nvPr>
        </p:nvSpPr>
        <p:spPr/>
        <p:txBody>
          <a:bodyPr/>
          <a:lstStyle/>
          <a:p>
            <a:r>
              <a:rPr lang="en-US"/>
              <a:t>ARIAS•U.S. 2021 Spring Conference • www.arias-us.org</a:t>
            </a:r>
            <a:endParaRPr lang="en-US" dirty="0"/>
          </a:p>
        </p:txBody>
      </p:sp>
      <p:sp>
        <p:nvSpPr>
          <p:cNvPr id="6" name="Slide Number Placeholder 5"/>
          <p:cNvSpPr>
            <a:spLocks noGrp="1"/>
          </p:cNvSpPr>
          <p:nvPr>
            <p:ph type="sldNum" sz="quarter" idx="12"/>
          </p:nvPr>
        </p:nvSpPr>
        <p:spPr/>
        <p:txBody>
          <a:bodyPr/>
          <a:lstStyle/>
          <a:p>
            <a:fld id="{D2DF68FA-F7E4-0D42-BD70-C8803FF10DE8}" type="slidenum">
              <a:rPr lang="en-US" smtClean="0"/>
              <a:pPr/>
              <a:t>‹#›</a:t>
            </a:fld>
            <a:endParaRPr lang="en-US" dirty="0"/>
          </a:p>
        </p:txBody>
      </p:sp>
    </p:spTree>
    <p:extLst>
      <p:ext uri="{BB962C8B-B14F-4D97-AF65-F5344CB8AC3E}">
        <p14:creationId xmlns:p14="http://schemas.microsoft.com/office/powerpoint/2010/main" val="990165966"/>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4/29/2021</a:t>
            </a:fld>
            <a:endParaRPr lang="en-US" dirty="0"/>
          </a:p>
        </p:txBody>
      </p:sp>
      <p:sp>
        <p:nvSpPr>
          <p:cNvPr id="5" name="Footer Placeholder 4"/>
          <p:cNvSpPr>
            <a:spLocks noGrp="1"/>
          </p:cNvSpPr>
          <p:nvPr>
            <p:ph type="ftr" sz="quarter" idx="11"/>
          </p:nvPr>
        </p:nvSpPr>
        <p:spPr/>
        <p:txBody>
          <a:bodyPr/>
          <a:lstStyle/>
          <a:p>
            <a:r>
              <a:rPr lang="en-US"/>
              <a:t>ARIAS•U.S. 2021 Spring Conference • www.arias-us.org</a:t>
            </a:r>
            <a:endParaRPr lang="en-US" dirty="0"/>
          </a:p>
        </p:txBody>
      </p:sp>
      <p:sp>
        <p:nvSpPr>
          <p:cNvPr id="6" name="Slide Number Placeholder 5"/>
          <p:cNvSpPr>
            <a:spLocks noGrp="1"/>
          </p:cNvSpPr>
          <p:nvPr>
            <p:ph type="sldNum" sz="quarter" idx="12"/>
          </p:nvPr>
        </p:nvSpPr>
        <p:spPr/>
        <p:txBody>
          <a:bodyPr/>
          <a:lstStyle/>
          <a:p>
            <a:fld id="{D2DF68FA-F7E4-0D42-BD70-C8803FF10DE8}" type="slidenum">
              <a:rPr lang="en-US" smtClean="0"/>
              <a:pPr/>
              <a:t>‹#›</a:t>
            </a:fld>
            <a:endParaRPr lang="en-US" dirty="0"/>
          </a:p>
        </p:txBody>
      </p:sp>
    </p:spTree>
    <p:extLst>
      <p:ext uri="{BB962C8B-B14F-4D97-AF65-F5344CB8AC3E}">
        <p14:creationId xmlns:p14="http://schemas.microsoft.com/office/powerpoint/2010/main" val="2716369842"/>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1">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72F48B2-24E6-1C49-B160-0858247FA45D}"/>
              </a:ext>
            </a:extLst>
          </p:cNvPr>
          <p:cNvSpPr/>
          <p:nvPr userDrawn="1"/>
        </p:nvSpPr>
        <p:spPr>
          <a:xfrm>
            <a:off x="0" y="0"/>
            <a:ext cx="12192000" cy="6858000"/>
          </a:xfrm>
          <a:prstGeom prst="rect">
            <a:avLst/>
          </a:prstGeom>
          <a:solidFill>
            <a:srgbClr val="EA5800">
              <a:alpha val="65000"/>
            </a:srgb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65480E3A-05B1-BF47-9DB7-897D4F01B834}"/>
              </a:ext>
            </a:extLst>
          </p:cNvPr>
          <p:cNvSpPr>
            <a:spLocks noGrp="1"/>
          </p:cNvSpPr>
          <p:nvPr>
            <p:ph type="ctrTitle" hasCustomPrompt="1"/>
          </p:nvPr>
        </p:nvSpPr>
        <p:spPr>
          <a:xfrm>
            <a:off x="515939" y="512763"/>
            <a:ext cx="7380286" cy="2781407"/>
          </a:xfrm>
        </p:spPr>
        <p:txBody>
          <a:bodyPr anchor="b">
            <a:noAutofit/>
          </a:bodyPr>
          <a:lstStyle>
            <a:lvl1pPr algn="l">
              <a:defRPr sz="5600" b="1" i="0">
                <a:solidFill>
                  <a:schemeClr val="bg1"/>
                </a:solidFill>
                <a:latin typeface="Source Sans Pro" panose="020B0503030403020204" pitchFamily="34" charset="0"/>
                <a:ea typeface="Jost SemiBold" pitchFamily="2" charset="0"/>
                <a:cs typeface="Gotham Bold" pitchFamily="2" charset="0"/>
              </a:defRPr>
            </a:lvl1pPr>
          </a:lstStyle>
          <a:p>
            <a:r>
              <a:rPr lang="en-GB" dirty="0"/>
              <a:t>Click to edit presentation title</a:t>
            </a:r>
            <a:endParaRPr lang="en-US" dirty="0"/>
          </a:p>
        </p:txBody>
      </p:sp>
      <p:sp>
        <p:nvSpPr>
          <p:cNvPr id="8" name="Subtitle 2">
            <a:extLst>
              <a:ext uri="{FF2B5EF4-FFF2-40B4-BE49-F238E27FC236}">
                <a16:creationId xmlns:a16="http://schemas.microsoft.com/office/drawing/2014/main" id="{962FA051-B0A6-BD40-B5D0-5D730E0A5D6A}"/>
              </a:ext>
            </a:extLst>
          </p:cNvPr>
          <p:cNvSpPr>
            <a:spLocks noGrp="1"/>
          </p:cNvSpPr>
          <p:nvPr>
            <p:ph type="subTitle" idx="1" hasCustomPrompt="1"/>
          </p:nvPr>
        </p:nvSpPr>
        <p:spPr>
          <a:xfrm>
            <a:off x="515938" y="3409920"/>
            <a:ext cx="7380287" cy="1127961"/>
          </a:xfrm>
        </p:spPr>
        <p:txBody>
          <a:bodyPr lIns="90000" anchor="t">
            <a:noAutofit/>
          </a:bodyPr>
          <a:lstStyle>
            <a:lvl1pPr marL="0" indent="0" algn="l">
              <a:spcBef>
                <a:spcPts val="0"/>
              </a:spcBef>
              <a:buNone/>
              <a:defRPr sz="2800" b="0" i="0">
                <a:solidFill>
                  <a:schemeClr val="bg1"/>
                </a:solidFill>
                <a:latin typeface="Source Sans Pro" panose="020B0503030403020204" pitchFamily="34" charset="0"/>
                <a:ea typeface="Jost Medium" pitchFamily="2" charset="0"/>
                <a:cs typeface="Gotham Medium"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subtitle</a:t>
            </a:r>
            <a:endParaRPr lang="en-US" dirty="0"/>
          </a:p>
        </p:txBody>
      </p:sp>
      <p:sp>
        <p:nvSpPr>
          <p:cNvPr id="9" name="Text Placeholder 12">
            <a:extLst>
              <a:ext uri="{FF2B5EF4-FFF2-40B4-BE49-F238E27FC236}">
                <a16:creationId xmlns:a16="http://schemas.microsoft.com/office/drawing/2014/main" id="{3BCFE05D-065D-C848-898A-0D3F74A9B023}"/>
              </a:ext>
            </a:extLst>
          </p:cNvPr>
          <p:cNvSpPr>
            <a:spLocks noGrp="1"/>
          </p:cNvSpPr>
          <p:nvPr>
            <p:ph type="body" sz="quarter" idx="10" hasCustomPrompt="1"/>
          </p:nvPr>
        </p:nvSpPr>
        <p:spPr>
          <a:xfrm>
            <a:off x="515938" y="4688025"/>
            <a:ext cx="3600450" cy="798375"/>
          </a:xfrm>
        </p:spPr>
        <p:txBody>
          <a:bodyPr anchor="t">
            <a:noAutofit/>
          </a:bodyPr>
          <a:lstStyle>
            <a:lvl1pPr marL="0" indent="0">
              <a:spcBef>
                <a:spcPts val="0"/>
              </a:spcBef>
              <a:buNone/>
              <a:defRPr sz="1400" b="0" i="0">
                <a:solidFill>
                  <a:schemeClr val="bg1"/>
                </a:solidFill>
                <a:latin typeface="Source Sans Pro" panose="020B0503030403020204" pitchFamily="34" charset="0"/>
                <a:ea typeface="Jost" pitchFamily="2" charset="0"/>
                <a:cs typeface="Gotham Light" pitchFamily="2" charset="0"/>
              </a:defRPr>
            </a:lvl1pPr>
          </a:lstStyle>
          <a:p>
            <a:pPr lvl="0"/>
            <a:r>
              <a:rPr lang="en-GB" dirty="0"/>
              <a:t>Date</a:t>
            </a:r>
          </a:p>
          <a:p>
            <a:pPr lvl="0"/>
            <a:r>
              <a:rPr lang="en-GB" dirty="0"/>
              <a:t>Speaker Name, Speaker Company</a:t>
            </a:r>
            <a:endParaRPr lang="en-US" dirty="0"/>
          </a:p>
        </p:txBody>
      </p:sp>
      <p:pic>
        <p:nvPicPr>
          <p:cNvPr id="11" name="Picture 10" descr="Logo, icon&#10;&#10;Description automatically generated">
            <a:extLst>
              <a:ext uri="{FF2B5EF4-FFF2-40B4-BE49-F238E27FC236}">
                <a16:creationId xmlns:a16="http://schemas.microsoft.com/office/drawing/2014/main" id="{72C67998-77C3-A44B-B112-D28D36CD20D0}"/>
              </a:ext>
            </a:extLst>
          </p:cNvPr>
          <p:cNvPicPr>
            <a:picLocks noChangeAspect="1"/>
          </p:cNvPicPr>
          <p:nvPr userDrawn="1"/>
        </p:nvPicPr>
        <p:blipFill>
          <a:blip r:embed="rId3"/>
          <a:stretch>
            <a:fillRect/>
          </a:stretch>
        </p:blipFill>
        <p:spPr>
          <a:xfrm>
            <a:off x="8796214" y="5192202"/>
            <a:ext cx="2886026" cy="1275625"/>
          </a:xfrm>
          <a:prstGeom prst="rect">
            <a:avLst/>
          </a:prstGeom>
        </p:spPr>
      </p:pic>
      <p:sp>
        <p:nvSpPr>
          <p:cNvPr id="10" name="Footer Placeholder 17">
            <a:extLst>
              <a:ext uri="{FF2B5EF4-FFF2-40B4-BE49-F238E27FC236}">
                <a16:creationId xmlns:a16="http://schemas.microsoft.com/office/drawing/2014/main" id="{42105500-847D-504A-AB9A-317DFF11832D}"/>
              </a:ext>
            </a:extLst>
          </p:cNvPr>
          <p:cNvSpPr>
            <a:spLocks noGrp="1"/>
          </p:cNvSpPr>
          <p:nvPr>
            <p:ph type="ftr" sz="quarter" idx="3"/>
          </p:nvPr>
        </p:nvSpPr>
        <p:spPr>
          <a:xfrm>
            <a:off x="515937" y="6356350"/>
            <a:ext cx="3271136" cy="430210"/>
          </a:xfrm>
          <a:prstGeom prst="rect">
            <a:avLst/>
          </a:prstGeom>
        </p:spPr>
        <p:txBody>
          <a:bodyPr vert="horz" lIns="91440" tIns="45720" rIns="91440" bIns="45720" rtlCol="0" anchor="ctr"/>
          <a:lstStyle>
            <a:lvl1pPr algn="l">
              <a:defRPr sz="1000" b="0" i="0">
                <a:solidFill>
                  <a:schemeClr val="bg1"/>
                </a:solidFill>
                <a:latin typeface="Source Sans Pro" panose="020B0503030403020204" pitchFamily="34" charset="0"/>
                <a:cs typeface="Gotham Light" pitchFamily="2" charset="0"/>
              </a:defRPr>
            </a:lvl1pPr>
          </a:lstStyle>
          <a:p>
            <a:r>
              <a:rPr lang="en-US" dirty="0"/>
              <a:t>ARIAS•U.S. 2021 Spring Conference • </a:t>
            </a:r>
            <a:r>
              <a:rPr lang="en-US" dirty="0" err="1"/>
              <a:t>www.arias-us.org</a:t>
            </a:r>
            <a:endParaRPr lang="en-US" dirty="0"/>
          </a:p>
        </p:txBody>
      </p:sp>
    </p:spTree>
    <p:extLst>
      <p:ext uri="{BB962C8B-B14F-4D97-AF65-F5344CB8AC3E}">
        <p14:creationId xmlns:p14="http://schemas.microsoft.com/office/powerpoint/2010/main" val="26101803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Content-2">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2EA0A4B-8B7B-704E-B1B0-CADD69781E4D}"/>
              </a:ext>
            </a:extLst>
          </p:cNvPr>
          <p:cNvSpPr>
            <a:spLocks noGrp="1"/>
          </p:cNvSpPr>
          <p:nvPr>
            <p:ph type="body" sz="quarter" idx="10" hasCustomPrompt="1"/>
          </p:nvPr>
        </p:nvSpPr>
        <p:spPr>
          <a:xfrm>
            <a:off x="515938" y="1552879"/>
            <a:ext cx="5472112" cy="855663"/>
          </a:xfrm>
        </p:spPr>
        <p:txBody>
          <a:bodyPr>
            <a:noAutofit/>
          </a:bodyPr>
          <a:lstStyle>
            <a:lvl1pPr marL="0" indent="0">
              <a:lnSpc>
                <a:spcPct val="100000"/>
              </a:lnSpc>
              <a:spcBef>
                <a:spcPts val="0"/>
              </a:spcBef>
              <a:buNone/>
              <a:defRPr sz="2400" b="0" i="0">
                <a:latin typeface="Source Sans Pro" panose="020B0503030403020204" pitchFamily="34" charset="0"/>
                <a:ea typeface="Jost Medium" pitchFamily="2" charset="0"/>
                <a:cs typeface="Gotham Medium" pitchFamily="2" charset="0"/>
              </a:defRPr>
            </a:lvl1pPr>
          </a:lstStyle>
          <a:p>
            <a:pPr lvl="0"/>
            <a:r>
              <a:rPr lang="en-GB" dirty="0"/>
              <a:t>Click to edit subtitle</a:t>
            </a:r>
          </a:p>
        </p:txBody>
      </p:sp>
      <p:sp>
        <p:nvSpPr>
          <p:cNvPr id="7" name="Text Placeholder 6">
            <a:extLst>
              <a:ext uri="{FF2B5EF4-FFF2-40B4-BE49-F238E27FC236}">
                <a16:creationId xmlns:a16="http://schemas.microsoft.com/office/drawing/2014/main" id="{30680661-A29F-9B47-814D-E00D8FAEEFF1}"/>
              </a:ext>
            </a:extLst>
          </p:cNvPr>
          <p:cNvSpPr>
            <a:spLocks noGrp="1"/>
          </p:cNvSpPr>
          <p:nvPr>
            <p:ph type="body" sz="quarter" idx="11" hasCustomPrompt="1"/>
          </p:nvPr>
        </p:nvSpPr>
        <p:spPr>
          <a:xfrm>
            <a:off x="515938" y="2581275"/>
            <a:ext cx="5472112" cy="3643313"/>
          </a:xfrm>
        </p:spPr>
        <p:txBody>
          <a:bodyPr>
            <a:noAutofit/>
          </a:bodyPr>
          <a:lstStyle>
            <a:lvl1pPr marL="0" indent="0" algn="l">
              <a:spcBef>
                <a:spcPts val="400"/>
              </a:spcBef>
              <a:buNone/>
              <a:defRPr sz="1400" b="0" i="0">
                <a:solidFill>
                  <a:schemeClr val="accent2"/>
                </a:solidFill>
                <a:latin typeface="Source Sans Pro" panose="020B0503030403020204" pitchFamily="34" charset="0"/>
                <a:ea typeface="Jost" pitchFamily="2" charset="0"/>
                <a:cs typeface="Gotham Light" pitchFamily="2" charset="0"/>
              </a:defRPr>
            </a:lvl1pPr>
          </a:lstStyle>
          <a:p>
            <a:pPr lvl="0"/>
            <a:r>
              <a:rPr lang="en-GB" dirty="0"/>
              <a:t>Click to edit body</a:t>
            </a:r>
          </a:p>
        </p:txBody>
      </p:sp>
      <p:sp>
        <p:nvSpPr>
          <p:cNvPr id="3" name="Text Placeholder 2">
            <a:extLst>
              <a:ext uri="{FF2B5EF4-FFF2-40B4-BE49-F238E27FC236}">
                <a16:creationId xmlns:a16="http://schemas.microsoft.com/office/drawing/2014/main" id="{9F3CC332-732C-A64A-88B9-16E7F8BBC6D4}"/>
              </a:ext>
            </a:extLst>
          </p:cNvPr>
          <p:cNvSpPr>
            <a:spLocks noGrp="1"/>
          </p:cNvSpPr>
          <p:nvPr>
            <p:ph type="body" sz="quarter" idx="12" hasCustomPrompt="1"/>
          </p:nvPr>
        </p:nvSpPr>
        <p:spPr>
          <a:xfrm>
            <a:off x="515938" y="289630"/>
            <a:ext cx="3600450" cy="313100"/>
          </a:xfrm>
        </p:spPr>
        <p:txBody>
          <a:bodyPr>
            <a:noAutofit/>
          </a:bodyPr>
          <a:lstStyle>
            <a:lvl1pPr>
              <a:buNone/>
              <a:defRPr sz="1000" b="0" i="0">
                <a:solidFill>
                  <a:schemeClr val="accent3"/>
                </a:solidFill>
                <a:latin typeface="Gotham Light" pitchFamily="2" charset="0"/>
                <a:ea typeface="Jost" pitchFamily="2" charset="0"/>
                <a:cs typeface="Gotham Light" pitchFamily="2" charset="0"/>
              </a:defRPr>
            </a:lvl1pPr>
          </a:lstStyle>
          <a:p>
            <a:pPr lvl="0"/>
            <a:r>
              <a:rPr lang="en-GB" dirty="0"/>
              <a:t>Section</a:t>
            </a:r>
          </a:p>
        </p:txBody>
      </p:sp>
      <p:sp>
        <p:nvSpPr>
          <p:cNvPr id="9" name="Text Placeholder 6">
            <a:extLst>
              <a:ext uri="{FF2B5EF4-FFF2-40B4-BE49-F238E27FC236}">
                <a16:creationId xmlns:a16="http://schemas.microsoft.com/office/drawing/2014/main" id="{2110D6B7-1E6C-A74D-83A6-F1904EC17486}"/>
              </a:ext>
            </a:extLst>
          </p:cNvPr>
          <p:cNvSpPr>
            <a:spLocks noGrp="1"/>
          </p:cNvSpPr>
          <p:nvPr>
            <p:ph type="body" sz="quarter" idx="15" hasCustomPrompt="1"/>
          </p:nvPr>
        </p:nvSpPr>
        <p:spPr>
          <a:xfrm>
            <a:off x="6201513" y="2581275"/>
            <a:ext cx="5472112" cy="3643313"/>
          </a:xfrm>
        </p:spPr>
        <p:txBody>
          <a:bodyPr>
            <a:noAutofit/>
          </a:bodyPr>
          <a:lstStyle>
            <a:lvl1pPr marL="0" indent="0" algn="l">
              <a:spcBef>
                <a:spcPts val="400"/>
              </a:spcBef>
              <a:buNone/>
              <a:defRPr sz="1400" b="0" i="0">
                <a:solidFill>
                  <a:schemeClr val="accent2"/>
                </a:solidFill>
                <a:latin typeface="Source Sans Pro" panose="020B0503030403020204" pitchFamily="34" charset="0"/>
                <a:ea typeface="Jost" pitchFamily="2" charset="0"/>
                <a:cs typeface="Gotham Light" pitchFamily="2" charset="0"/>
              </a:defRPr>
            </a:lvl1pPr>
          </a:lstStyle>
          <a:p>
            <a:pPr lvl="0"/>
            <a:r>
              <a:rPr lang="en-GB" dirty="0"/>
              <a:t>Click to edit body</a:t>
            </a:r>
          </a:p>
        </p:txBody>
      </p:sp>
      <p:sp>
        <p:nvSpPr>
          <p:cNvPr id="11" name="Title 1">
            <a:extLst>
              <a:ext uri="{FF2B5EF4-FFF2-40B4-BE49-F238E27FC236}">
                <a16:creationId xmlns:a16="http://schemas.microsoft.com/office/drawing/2014/main" id="{E04E655A-3B57-AC4E-A298-0FCB43DEE4A5}"/>
              </a:ext>
            </a:extLst>
          </p:cNvPr>
          <p:cNvSpPr>
            <a:spLocks noGrp="1"/>
          </p:cNvSpPr>
          <p:nvPr>
            <p:ph type="ctrTitle" hasCustomPrompt="1"/>
          </p:nvPr>
        </p:nvSpPr>
        <p:spPr>
          <a:xfrm>
            <a:off x="515939" y="616939"/>
            <a:ext cx="11160124" cy="931861"/>
          </a:xfrm>
        </p:spPr>
        <p:txBody>
          <a:bodyPr anchor="t">
            <a:noAutofit/>
          </a:bodyPr>
          <a:lstStyle>
            <a:lvl1pPr algn="l">
              <a:defRPr sz="4000" b="1" i="0">
                <a:solidFill>
                  <a:srgbClr val="EA5800"/>
                </a:solidFill>
                <a:latin typeface="Source Sans Pro" panose="020B0503030403020204" pitchFamily="34" charset="0"/>
                <a:ea typeface="Jost SemiBold" pitchFamily="2" charset="0"/>
                <a:cs typeface="Gotham Bold" pitchFamily="2" charset="0"/>
              </a:defRPr>
            </a:lvl1pPr>
          </a:lstStyle>
          <a:p>
            <a:r>
              <a:rPr lang="en-GB" dirty="0"/>
              <a:t>Click to edit headline title</a:t>
            </a:r>
            <a:endParaRPr lang="en-US" dirty="0"/>
          </a:p>
        </p:txBody>
      </p:sp>
      <p:sp>
        <p:nvSpPr>
          <p:cNvPr id="8" name="TextBox 7">
            <a:extLst>
              <a:ext uri="{FF2B5EF4-FFF2-40B4-BE49-F238E27FC236}">
                <a16:creationId xmlns:a16="http://schemas.microsoft.com/office/drawing/2014/main" id="{E67C1DD7-CD8E-4AB0-AB4F-F14BC5F2905F}"/>
              </a:ext>
            </a:extLst>
          </p:cNvPr>
          <p:cNvSpPr txBox="1"/>
          <p:nvPr userDrawn="1"/>
        </p:nvSpPr>
        <p:spPr>
          <a:xfrm>
            <a:off x="5826034" y="6382476"/>
            <a:ext cx="539931" cy="365919"/>
          </a:xfrm>
          <a:prstGeom prst="rect">
            <a:avLst/>
          </a:prstGeom>
          <a:noFill/>
        </p:spPr>
        <p:txBody>
          <a:bodyPr wrap="square" rtlCol="0">
            <a:spAutoFit/>
          </a:bodyPr>
          <a:lstStyle/>
          <a:p>
            <a:pPr algn="ctr"/>
            <a:fld id="{965D6D83-83C2-425F-BE2A-542D73A3F5E8}" type="slidenum">
              <a:rPr lang="en-US" smtClean="0">
                <a:solidFill>
                  <a:schemeClr val="bg1"/>
                </a:solidFill>
              </a:rPr>
              <a:pPr algn="ctr"/>
              <a:t>‹#›</a:t>
            </a:fld>
            <a:endParaRPr lang="en-US" dirty="0">
              <a:solidFill>
                <a:schemeClr val="bg1"/>
              </a:solidFill>
            </a:endParaRPr>
          </a:p>
        </p:txBody>
      </p:sp>
      <p:sp>
        <p:nvSpPr>
          <p:cNvPr id="10" name="Footer Placeholder 17">
            <a:extLst>
              <a:ext uri="{FF2B5EF4-FFF2-40B4-BE49-F238E27FC236}">
                <a16:creationId xmlns:a16="http://schemas.microsoft.com/office/drawing/2014/main" id="{09988CE9-F5B2-D641-B3B3-884C767E68A6}"/>
              </a:ext>
            </a:extLst>
          </p:cNvPr>
          <p:cNvSpPr>
            <a:spLocks noGrp="1"/>
          </p:cNvSpPr>
          <p:nvPr>
            <p:ph type="ftr" sz="quarter" idx="3"/>
          </p:nvPr>
        </p:nvSpPr>
        <p:spPr>
          <a:xfrm>
            <a:off x="515937" y="6356350"/>
            <a:ext cx="3271136" cy="430210"/>
          </a:xfrm>
          <a:prstGeom prst="rect">
            <a:avLst/>
          </a:prstGeom>
        </p:spPr>
        <p:txBody>
          <a:bodyPr vert="horz" lIns="91440" tIns="45720" rIns="91440" bIns="45720" rtlCol="0" anchor="ctr"/>
          <a:lstStyle>
            <a:lvl1pPr algn="l">
              <a:defRPr sz="1000" b="0" i="0">
                <a:solidFill>
                  <a:schemeClr val="bg1"/>
                </a:solidFill>
                <a:latin typeface="Source Sans Pro" panose="020B0503030403020204" pitchFamily="34" charset="0"/>
                <a:cs typeface="Gotham Light" pitchFamily="2" charset="0"/>
              </a:defRPr>
            </a:lvl1pPr>
          </a:lstStyle>
          <a:p>
            <a:r>
              <a:rPr lang="en-US" dirty="0"/>
              <a:t>ARIAS•U.S. 2021 Spring Conference • </a:t>
            </a:r>
            <a:r>
              <a:rPr lang="en-US" dirty="0" err="1"/>
              <a:t>www.arias-us.org</a:t>
            </a:r>
            <a:endParaRPr lang="en-US" dirty="0"/>
          </a:p>
        </p:txBody>
      </p:sp>
    </p:spTree>
    <p:extLst>
      <p:ext uri="{BB962C8B-B14F-4D97-AF65-F5344CB8AC3E}">
        <p14:creationId xmlns:p14="http://schemas.microsoft.com/office/powerpoint/2010/main" val="26268376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E914FAF-79D2-9F48-813B-BDCA2996A123}"/>
              </a:ext>
            </a:extLst>
          </p:cNvPr>
          <p:cNvSpPr/>
          <p:nvPr userDrawn="1"/>
        </p:nvSpPr>
        <p:spPr>
          <a:xfrm>
            <a:off x="0" y="-657801"/>
            <a:ext cx="12192000" cy="742833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 name="Title 1"/>
          <p:cNvSpPr>
            <a:spLocks noGrp="1"/>
          </p:cNvSpPr>
          <p:nvPr>
            <p:ph type="ctrTitle" hasCustomPrompt="1"/>
          </p:nvPr>
        </p:nvSpPr>
        <p:spPr>
          <a:xfrm>
            <a:off x="515939" y="512763"/>
            <a:ext cx="7380286" cy="2781407"/>
          </a:xfrm>
        </p:spPr>
        <p:txBody>
          <a:bodyPr anchor="b">
            <a:noAutofit/>
          </a:bodyPr>
          <a:lstStyle>
            <a:lvl1pPr algn="l">
              <a:defRPr sz="5600" b="1" i="0">
                <a:solidFill>
                  <a:srgbClr val="EA5800"/>
                </a:solidFill>
                <a:latin typeface="Source Sans Pro" panose="020B0503030403020204" pitchFamily="34" charset="0"/>
                <a:ea typeface="Jost SemiBold" pitchFamily="2" charset="0"/>
                <a:cs typeface="Gotham Bold" pitchFamily="2" charset="0"/>
              </a:defRPr>
            </a:lvl1pPr>
          </a:lstStyle>
          <a:p>
            <a:r>
              <a:rPr lang="en-GB" dirty="0"/>
              <a:t>Click to edit presentation title</a:t>
            </a:r>
            <a:endParaRPr lang="en-US" dirty="0"/>
          </a:p>
        </p:txBody>
      </p:sp>
      <p:sp>
        <p:nvSpPr>
          <p:cNvPr id="3" name="Subtitle 2"/>
          <p:cNvSpPr>
            <a:spLocks noGrp="1"/>
          </p:cNvSpPr>
          <p:nvPr>
            <p:ph type="subTitle" idx="1" hasCustomPrompt="1"/>
          </p:nvPr>
        </p:nvSpPr>
        <p:spPr>
          <a:xfrm>
            <a:off x="515938" y="3409920"/>
            <a:ext cx="7380287" cy="1127961"/>
          </a:xfrm>
        </p:spPr>
        <p:txBody>
          <a:bodyPr lIns="90000" anchor="t">
            <a:noAutofit/>
          </a:bodyPr>
          <a:lstStyle>
            <a:lvl1pPr marL="0" indent="0" algn="l">
              <a:spcBef>
                <a:spcPts val="0"/>
              </a:spcBef>
              <a:buNone/>
              <a:defRPr sz="2800" b="0" i="0">
                <a:solidFill>
                  <a:schemeClr val="tx1"/>
                </a:solidFill>
                <a:latin typeface="Source Sans Pro" panose="020B0503030403020204" pitchFamily="34" charset="0"/>
                <a:ea typeface="Jost Medium" pitchFamily="2" charset="0"/>
                <a:cs typeface="Gotham Medium"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subtitle</a:t>
            </a:r>
            <a:endParaRPr lang="en-US" dirty="0"/>
          </a:p>
        </p:txBody>
      </p:sp>
      <p:sp>
        <p:nvSpPr>
          <p:cNvPr id="13" name="Text Placeholder 12">
            <a:extLst>
              <a:ext uri="{FF2B5EF4-FFF2-40B4-BE49-F238E27FC236}">
                <a16:creationId xmlns:a16="http://schemas.microsoft.com/office/drawing/2014/main" id="{FD48DDB5-8B1D-EA4B-81EB-1274E9BD955F}"/>
              </a:ext>
            </a:extLst>
          </p:cNvPr>
          <p:cNvSpPr>
            <a:spLocks noGrp="1"/>
          </p:cNvSpPr>
          <p:nvPr>
            <p:ph type="body" sz="quarter" idx="10" hasCustomPrompt="1"/>
          </p:nvPr>
        </p:nvSpPr>
        <p:spPr>
          <a:xfrm>
            <a:off x="515938" y="4688025"/>
            <a:ext cx="3600450" cy="798375"/>
          </a:xfrm>
        </p:spPr>
        <p:txBody>
          <a:bodyPr anchor="t">
            <a:noAutofit/>
          </a:bodyPr>
          <a:lstStyle>
            <a:lvl1pPr marL="0" indent="0">
              <a:spcBef>
                <a:spcPts val="0"/>
              </a:spcBef>
              <a:buNone/>
              <a:defRPr sz="1400" b="0" i="0">
                <a:solidFill>
                  <a:schemeClr val="accent2"/>
                </a:solidFill>
                <a:latin typeface="Source Sans Pro" panose="020B0503030403020204" pitchFamily="34" charset="0"/>
                <a:ea typeface="Jost" pitchFamily="2" charset="0"/>
                <a:cs typeface="Gotham Light" pitchFamily="2" charset="0"/>
              </a:defRPr>
            </a:lvl1pPr>
          </a:lstStyle>
          <a:p>
            <a:pPr lvl="0"/>
            <a:r>
              <a:rPr lang="en-GB" dirty="0"/>
              <a:t>Date</a:t>
            </a:r>
          </a:p>
          <a:p>
            <a:pPr lvl="0"/>
            <a:r>
              <a:rPr lang="en-GB" dirty="0"/>
              <a:t>Speaker Name, Speaker Company</a:t>
            </a:r>
            <a:endParaRPr lang="en-US" dirty="0"/>
          </a:p>
        </p:txBody>
      </p:sp>
      <p:pic>
        <p:nvPicPr>
          <p:cNvPr id="10" name="Picture 9" descr="Logo&#10;&#10;Description automatically generated">
            <a:extLst>
              <a:ext uri="{FF2B5EF4-FFF2-40B4-BE49-F238E27FC236}">
                <a16:creationId xmlns:a16="http://schemas.microsoft.com/office/drawing/2014/main" id="{AEFB4B7A-EA37-D54C-8ECC-B54D65A5929B}"/>
              </a:ext>
            </a:extLst>
          </p:cNvPr>
          <p:cNvPicPr>
            <a:picLocks noChangeAspect="1"/>
          </p:cNvPicPr>
          <p:nvPr userDrawn="1"/>
        </p:nvPicPr>
        <p:blipFill>
          <a:blip r:embed="rId2"/>
          <a:stretch>
            <a:fillRect/>
          </a:stretch>
        </p:blipFill>
        <p:spPr>
          <a:xfrm>
            <a:off x="8595361" y="5087212"/>
            <a:ext cx="3215615" cy="1454120"/>
          </a:xfrm>
          <a:prstGeom prst="rect">
            <a:avLst/>
          </a:prstGeom>
        </p:spPr>
      </p:pic>
      <p:sp>
        <p:nvSpPr>
          <p:cNvPr id="8" name="Footer Placeholder 17">
            <a:extLst>
              <a:ext uri="{FF2B5EF4-FFF2-40B4-BE49-F238E27FC236}">
                <a16:creationId xmlns:a16="http://schemas.microsoft.com/office/drawing/2014/main" id="{4D319F87-57F5-FB4C-9B2C-3D4443EE4A9A}"/>
              </a:ext>
            </a:extLst>
          </p:cNvPr>
          <p:cNvSpPr>
            <a:spLocks noGrp="1"/>
          </p:cNvSpPr>
          <p:nvPr>
            <p:ph type="ftr" sz="quarter" idx="3"/>
          </p:nvPr>
        </p:nvSpPr>
        <p:spPr>
          <a:xfrm>
            <a:off x="515937" y="6356350"/>
            <a:ext cx="3271136" cy="430210"/>
          </a:xfrm>
          <a:prstGeom prst="rect">
            <a:avLst/>
          </a:prstGeom>
        </p:spPr>
        <p:txBody>
          <a:bodyPr vert="horz" lIns="91440" tIns="45720" rIns="91440" bIns="45720" rtlCol="0" anchor="ctr"/>
          <a:lstStyle>
            <a:lvl1pPr algn="l">
              <a:defRPr sz="1000" b="0" i="0">
                <a:solidFill>
                  <a:schemeClr val="accent2"/>
                </a:solidFill>
                <a:latin typeface="Source Sans Pro" panose="020B0503030403020204" pitchFamily="34" charset="0"/>
                <a:cs typeface="Gotham Light" pitchFamily="2" charset="0"/>
              </a:defRPr>
            </a:lvl1pPr>
          </a:lstStyle>
          <a:p>
            <a:r>
              <a:rPr lang="en-US" dirty="0"/>
              <a:t>ARIAS•U.S. 2021 Spring Conference • </a:t>
            </a:r>
            <a:r>
              <a:rPr lang="en-US" dirty="0" err="1"/>
              <a:t>www.arias-us.org</a:t>
            </a:r>
            <a:endParaRPr lang="en-US" dirty="0"/>
          </a:p>
        </p:txBody>
      </p:sp>
    </p:spTree>
    <p:extLst>
      <p:ext uri="{BB962C8B-B14F-4D97-AF65-F5344CB8AC3E}">
        <p14:creationId xmlns:p14="http://schemas.microsoft.com/office/powerpoint/2010/main" val="18861098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3">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2DC560B1-A739-314F-893B-037CD966C14C}"/>
              </a:ext>
            </a:extLst>
          </p:cNvPr>
          <p:cNvSpPr>
            <a:spLocks noGrp="1"/>
          </p:cNvSpPr>
          <p:nvPr>
            <p:ph type="ctrTitle" hasCustomPrompt="1"/>
          </p:nvPr>
        </p:nvSpPr>
        <p:spPr>
          <a:xfrm>
            <a:off x="515939" y="801363"/>
            <a:ext cx="4165651" cy="2481232"/>
          </a:xfrm>
        </p:spPr>
        <p:txBody>
          <a:bodyPr anchor="b">
            <a:noAutofit/>
          </a:bodyPr>
          <a:lstStyle>
            <a:lvl1pPr algn="l">
              <a:defRPr sz="4000" b="1" i="0">
                <a:solidFill>
                  <a:srgbClr val="EA5800"/>
                </a:solidFill>
                <a:latin typeface="Source Sans Pro" panose="020B0503030403020204" pitchFamily="34" charset="0"/>
                <a:ea typeface="Jost SemiBold" pitchFamily="2" charset="0"/>
                <a:cs typeface="Gotham Bold" pitchFamily="2" charset="0"/>
              </a:defRPr>
            </a:lvl1pPr>
          </a:lstStyle>
          <a:p>
            <a:r>
              <a:rPr lang="en-GB" dirty="0"/>
              <a:t>Click to edit presentation title</a:t>
            </a:r>
            <a:endParaRPr lang="en-US" dirty="0"/>
          </a:p>
        </p:txBody>
      </p:sp>
      <p:sp>
        <p:nvSpPr>
          <p:cNvPr id="22" name="Subtitle 2">
            <a:extLst>
              <a:ext uri="{FF2B5EF4-FFF2-40B4-BE49-F238E27FC236}">
                <a16:creationId xmlns:a16="http://schemas.microsoft.com/office/drawing/2014/main" id="{A1DE0799-6BEB-AB4D-8730-8A4A9CBAB322}"/>
              </a:ext>
            </a:extLst>
          </p:cNvPr>
          <p:cNvSpPr>
            <a:spLocks noGrp="1"/>
          </p:cNvSpPr>
          <p:nvPr>
            <p:ph type="subTitle" idx="1" hasCustomPrompt="1"/>
          </p:nvPr>
        </p:nvSpPr>
        <p:spPr>
          <a:xfrm>
            <a:off x="515939" y="3409920"/>
            <a:ext cx="4165652" cy="1127961"/>
          </a:xfrm>
        </p:spPr>
        <p:txBody>
          <a:bodyPr anchor="t">
            <a:noAutofit/>
          </a:bodyPr>
          <a:lstStyle>
            <a:lvl1pPr marL="0" indent="0" algn="l">
              <a:spcBef>
                <a:spcPts val="0"/>
              </a:spcBef>
              <a:buNone/>
              <a:defRPr sz="2400" b="0" i="0">
                <a:solidFill>
                  <a:schemeClr val="accent2"/>
                </a:solidFill>
                <a:latin typeface="Source Sans Pro" panose="020B0503030403020204" pitchFamily="34" charset="0"/>
                <a:ea typeface="Jost Medium" pitchFamily="2" charset="0"/>
                <a:cs typeface="Gotham Medium"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subtitle</a:t>
            </a:r>
            <a:endParaRPr lang="en-US" dirty="0"/>
          </a:p>
        </p:txBody>
      </p:sp>
      <p:sp>
        <p:nvSpPr>
          <p:cNvPr id="23" name="Text Placeholder 12">
            <a:extLst>
              <a:ext uri="{FF2B5EF4-FFF2-40B4-BE49-F238E27FC236}">
                <a16:creationId xmlns:a16="http://schemas.microsoft.com/office/drawing/2014/main" id="{2671D52B-9294-904F-82ED-26D610626CFE}"/>
              </a:ext>
            </a:extLst>
          </p:cNvPr>
          <p:cNvSpPr>
            <a:spLocks noGrp="1"/>
          </p:cNvSpPr>
          <p:nvPr>
            <p:ph type="body" sz="quarter" idx="10" hasCustomPrompt="1"/>
          </p:nvPr>
        </p:nvSpPr>
        <p:spPr>
          <a:xfrm>
            <a:off x="515938" y="4688025"/>
            <a:ext cx="3600450" cy="587375"/>
          </a:xfrm>
        </p:spPr>
        <p:txBody>
          <a:bodyPr anchor="t">
            <a:noAutofit/>
          </a:bodyPr>
          <a:lstStyle>
            <a:lvl1pPr marL="0" indent="0">
              <a:spcBef>
                <a:spcPts val="0"/>
              </a:spcBef>
              <a:buNone/>
              <a:defRPr sz="1400" b="0" i="0">
                <a:solidFill>
                  <a:schemeClr val="accent2"/>
                </a:solidFill>
                <a:latin typeface="Source Sans Pro" panose="020B0503030403020204" pitchFamily="34" charset="0"/>
                <a:ea typeface="Jost" pitchFamily="2" charset="0"/>
                <a:cs typeface="Gotham Light" pitchFamily="2" charset="0"/>
              </a:defRPr>
            </a:lvl1pPr>
          </a:lstStyle>
          <a:p>
            <a:pPr lvl="0"/>
            <a:r>
              <a:rPr lang="en-GB" dirty="0"/>
              <a:t>Date</a:t>
            </a:r>
            <a:endParaRPr lang="en-US" dirty="0"/>
          </a:p>
        </p:txBody>
      </p:sp>
      <p:sp>
        <p:nvSpPr>
          <p:cNvPr id="5" name="Picture Placeholder 4">
            <a:extLst>
              <a:ext uri="{FF2B5EF4-FFF2-40B4-BE49-F238E27FC236}">
                <a16:creationId xmlns:a16="http://schemas.microsoft.com/office/drawing/2014/main" id="{61C3F509-10E1-6949-B52C-A62DCF440809}"/>
              </a:ext>
            </a:extLst>
          </p:cNvPr>
          <p:cNvSpPr>
            <a:spLocks noGrp="1"/>
          </p:cNvSpPr>
          <p:nvPr>
            <p:ph type="pic" sz="quarter" idx="12" hasCustomPrompt="1"/>
          </p:nvPr>
        </p:nvSpPr>
        <p:spPr>
          <a:xfrm>
            <a:off x="6424825" y="788474"/>
            <a:ext cx="4988242" cy="4988242"/>
          </a:xfrm>
          <a:prstGeom prst="ellipse">
            <a:avLst/>
          </a:prstGeom>
          <a:solidFill>
            <a:schemeClr val="accent5"/>
          </a:solidFill>
        </p:spPr>
        <p:txBody>
          <a:bodyPr anchor="ctr"/>
          <a:lstStyle>
            <a:lvl1pPr marL="0" indent="0" algn="ctr">
              <a:buNone/>
              <a:defRPr>
                <a:solidFill>
                  <a:schemeClr val="accent3"/>
                </a:solidFill>
              </a:defRPr>
            </a:lvl1pPr>
          </a:lstStyle>
          <a:p>
            <a:r>
              <a:rPr lang="en-US" dirty="0"/>
              <a:t>Click to insert picture</a:t>
            </a:r>
          </a:p>
        </p:txBody>
      </p:sp>
      <p:sp>
        <p:nvSpPr>
          <p:cNvPr id="7" name="TextBox 6">
            <a:extLst>
              <a:ext uri="{FF2B5EF4-FFF2-40B4-BE49-F238E27FC236}">
                <a16:creationId xmlns:a16="http://schemas.microsoft.com/office/drawing/2014/main" id="{631E2DA4-96AD-427A-AB8B-593C9EB76A4A}"/>
              </a:ext>
            </a:extLst>
          </p:cNvPr>
          <p:cNvSpPr txBox="1"/>
          <p:nvPr userDrawn="1"/>
        </p:nvSpPr>
        <p:spPr>
          <a:xfrm>
            <a:off x="5826034" y="6382476"/>
            <a:ext cx="539931" cy="365919"/>
          </a:xfrm>
          <a:prstGeom prst="rect">
            <a:avLst/>
          </a:prstGeom>
          <a:noFill/>
        </p:spPr>
        <p:txBody>
          <a:bodyPr wrap="square" rtlCol="0">
            <a:spAutoFit/>
          </a:bodyPr>
          <a:lstStyle/>
          <a:p>
            <a:pPr algn="ctr"/>
            <a:fld id="{965D6D83-83C2-425F-BE2A-542D73A3F5E8}" type="slidenum">
              <a:rPr lang="en-US" smtClean="0">
                <a:solidFill>
                  <a:schemeClr val="bg1"/>
                </a:solidFill>
              </a:rPr>
              <a:pPr algn="ctr"/>
              <a:t>‹#›</a:t>
            </a:fld>
            <a:endParaRPr lang="en-US" dirty="0">
              <a:solidFill>
                <a:schemeClr val="bg1"/>
              </a:solidFill>
            </a:endParaRPr>
          </a:p>
        </p:txBody>
      </p:sp>
      <p:sp>
        <p:nvSpPr>
          <p:cNvPr id="8" name="Footer Placeholder 17">
            <a:extLst>
              <a:ext uri="{FF2B5EF4-FFF2-40B4-BE49-F238E27FC236}">
                <a16:creationId xmlns:a16="http://schemas.microsoft.com/office/drawing/2014/main" id="{5A00C1C1-EEEF-4D46-8E8C-C07A042BBE87}"/>
              </a:ext>
            </a:extLst>
          </p:cNvPr>
          <p:cNvSpPr>
            <a:spLocks noGrp="1"/>
          </p:cNvSpPr>
          <p:nvPr>
            <p:ph type="ftr" sz="quarter" idx="3"/>
          </p:nvPr>
        </p:nvSpPr>
        <p:spPr>
          <a:xfrm>
            <a:off x="515937" y="6356350"/>
            <a:ext cx="3271136" cy="430210"/>
          </a:xfrm>
          <a:prstGeom prst="rect">
            <a:avLst/>
          </a:prstGeom>
        </p:spPr>
        <p:txBody>
          <a:bodyPr vert="horz" lIns="91440" tIns="45720" rIns="91440" bIns="45720" rtlCol="0" anchor="ctr"/>
          <a:lstStyle>
            <a:lvl1pPr algn="l">
              <a:defRPr sz="1000" b="0" i="0">
                <a:solidFill>
                  <a:schemeClr val="bg1"/>
                </a:solidFill>
                <a:latin typeface="Source Sans Pro" panose="020B0503030403020204" pitchFamily="34" charset="0"/>
                <a:cs typeface="Gotham Light" pitchFamily="2" charset="0"/>
              </a:defRPr>
            </a:lvl1pPr>
          </a:lstStyle>
          <a:p>
            <a:r>
              <a:rPr lang="en-US" dirty="0"/>
              <a:t>ARIAS•U.S. 2021 Spring Conference • </a:t>
            </a:r>
            <a:r>
              <a:rPr lang="en-US" dirty="0" err="1"/>
              <a:t>www.arias-us.org</a:t>
            </a:r>
            <a:endParaRPr lang="en-US" dirty="0"/>
          </a:p>
        </p:txBody>
      </p:sp>
    </p:spTree>
    <p:extLst>
      <p:ext uri="{BB962C8B-B14F-4D97-AF65-F5344CB8AC3E}">
        <p14:creationId xmlns:p14="http://schemas.microsoft.com/office/powerpoint/2010/main" val="21962144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3">
    <p:spTree>
      <p:nvGrpSpPr>
        <p:cNvPr id="1" name=""/>
        <p:cNvGrpSpPr/>
        <p:nvPr/>
      </p:nvGrpSpPr>
      <p:grpSpPr>
        <a:xfrm>
          <a:off x="0" y="0"/>
          <a:ext cx="0" cy="0"/>
          <a:chOff x="0" y="0"/>
          <a:chExt cx="0" cy="0"/>
        </a:xfrm>
      </p:grpSpPr>
      <p:sp>
        <p:nvSpPr>
          <p:cNvPr id="17" name="Text Placeholder 4">
            <a:extLst>
              <a:ext uri="{FF2B5EF4-FFF2-40B4-BE49-F238E27FC236}">
                <a16:creationId xmlns:a16="http://schemas.microsoft.com/office/drawing/2014/main" id="{FBB444DC-764D-FF4E-83FC-2A53FA59DCCE}"/>
              </a:ext>
            </a:extLst>
          </p:cNvPr>
          <p:cNvSpPr>
            <a:spLocks noGrp="1"/>
          </p:cNvSpPr>
          <p:nvPr>
            <p:ph type="body" sz="quarter" idx="10" hasCustomPrompt="1"/>
          </p:nvPr>
        </p:nvSpPr>
        <p:spPr>
          <a:xfrm>
            <a:off x="515938" y="2061837"/>
            <a:ext cx="5472112" cy="855663"/>
          </a:xfrm>
        </p:spPr>
        <p:txBody>
          <a:bodyPr>
            <a:noAutofit/>
          </a:bodyPr>
          <a:lstStyle>
            <a:lvl1pPr marL="0" indent="0">
              <a:spcBef>
                <a:spcPts val="0"/>
              </a:spcBef>
              <a:buNone/>
              <a:defRPr sz="2400" b="0" i="0">
                <a:latin typeface="Source Sans Pro" panose="020B0503030403020204" pitchFamily="34" charset="0"/>
                <a:ea typeface="Jost Medium" pitchFamily="2" charset="0"/>
                <a:cs typeface="Gotham Medium" pitchFamily="2" charset="0"/>
              </a:defRPr>
            </a:lvl1pPr>
          </a:lstStyle>
          <a:p>
            <a:pPr lvl="0"/>
            <a:r>
              <a:rPr lang="en-GB" dirty="0"/>
              <a:t>Click to edit subtitle</a:t>
            </a:r>
          </a:p>
        </p:txBody>
      </p:sp>
      <p:sp>
        <p:nvSpPr>
          <p:cNvPr id="18" name="Text Placeholder 6">
            <a:extLst>
              <a:ext uri="{FF2B5EF4-FFF2-40B4-BE49-F238E27FC236}">
                <a16:creationId xmlns:a16="http://schemas.microsoft.com/office/drawing/2014/main" id="{2186B9B1-F6EF-A44B-B7BF-925BAD3B8282}"/>
              </a:ext>
            </a:extLst>
          </p:cNvPr>
          <p:cNvSpPr>
            <a:spLocks noGrp="1"/>
          </p:cNvSpPr>
          <p:nvPr>
            <p:ph type="body" sz="quarter" idx="11" hasCustomPrompt="1"/>
          </p:nvPr>
        </p:nvSpPr>
        <p:spPr>
          <a:xfrm>
            <a:off x="515938" y="3009106"/>
            <a:ext cx="5472112" cy="3215482"/>
          </a:xfrm>
        </p:spPr>
        <p:txBody>
          <a:bodyPr>
            <a:noAutofit/>
          </a:bodyPr>
          <a:lstStyle>
            <a:lvl1pPr marL="0" indent="0" algn="l">
              <a:spcBef>
                <a:spcPts val="400"/>
              </a:spcBef>
              <a:buNone/>
              <a:defRPr sz="1400" b="0" i="0">
                <a:solidFill>
                  <a:schemeClr val="accent2"/>
                </a:solidFill>
                <a:latin typeface="Source Sans Pro" panose="020B0503030403020204" pitchFamily="34" charset="0"/>
                <a:ea typeface="Jost" pitchFamily="2" charset="0"/>
                <a:cs typeface="Gotham Light" pitchFamily="2" charset="0"/>
              </a:defRPr>
            </a:lvl1pPr>
          </a:lstStyle>
          <a:p>
            <a:pPr lvl="0"/>
            <a:r>
              <a:rPr lang="en-GB" dirty="0"/>
              <a:t>Click to edit body</a:t>
            </a:r>
          </a:p>
        </p:txBody>
      </p:sp>
      <p:sp>
        <p:nvSpPr>
          <p:cNvPr id="19" name="Title 1">
            <a:extLst>
              <a:ext uri="{FF2B5EF4-FFF2-40B4-BE49-F238E27FC236}">
                <a16:creationId xmlns:a16="http://schemas.microsoft.com/office/drawing/2014/main" id="{F841E0E7-0A8D-A741-BACA-6798D65C830B}"/>
              </a:ext>
            </a:extLst>
          </p:cNvPr>
          <p:cNvSpPr>
            <a:spLocks noGrp="1"/>
          </p:cNvSpPr>
          <p:nvPr>
            <p:ph type="ctrTitle" hasCustomPrompt="1"/>
          </p:nvPr>
        </p:nvSpPr>
        <p:spPr>
          <a:xfrm>
            <a:off x="515939" y="647488"/>
            <a:ext cx="5472111" cy="1281193"/>
          </a:xfrm>
        </p:spPr>
        <p:txBody>
          <a:bodyPr anchor="t">
            <a:noAutofit/>
          </a:bodyPr>
          <a:lstStyle>
            <a:lvl1pPr algn="l">
              <a:defRPr sz="4000" b="1" i="0">
                <a:solidFill>
                  <a:srgbClr val="EA5800"/>
                </a:solidFill>
                <a:latin typeface="Source Sans Pro" panose="020B0503030403020204" pitchFamily="34" charset="0"/>
                <a:ea typeface="Jost SemiBold" pitchFamily="2" charset="0"/>
                <a:cs typeface="Gotham Bold" pitchFamily="2" charset="0"/>
              </a:defRPr>
            </a:lvl1pPr>
          </a:lstStyle>
          <a:p>
            <a:r>
              <a:rPr lang="en-GB" dirty="0"/>
              <a:t>Click to edit </a:t>
            </a:r>
            <a:br>
              <a:rPr lang="en-GB" dirty="0"/>
            </a:br>
            <a:r>
              <a:rPr lang="en-GB" dirty="0"/>
              <a:t>headline title</a:t>
            </a:r>
            <a:endParaRPr lang="en-US" dirty="0"/>
          </a:p>
        </p:txBody>
      </p:sp>
      <p:sp>
        <p:nvSpPr>
          <p:cNvPr id="8" name="Text Placeholder 2">
            <a:extLst>
              <a:ext uri="{FF2B5EF4-FFF2-40B4-BE49-F238E27FC236}">
                <a16:creationId xmlns:a16="http://schemas.microsoft.com/office/drawing/2014/main" id="{2CB14169-E566-D44C-9D17-AF6933434AD3}"/>
              </a:ext>
            </a:extLst>
          </p:cNvPr>
          <p:cNvSpPr>
            <a:spLocks noGrp="1"/>
          </p:cNvSpPr>
          <p:nvPr>
            <p:ph type="body" sz="quarter" idx="12" hasCustomPrompt="1"/>
          </p:nvPr>
        </p:nvSpPr>
        <p:spPr>
          <a:xfrm>
            <a:off x="515938" y="289630"/>
            <a:ext cx="3600450" cy="313100"/>
          </a:xfrm>
        </p:spPr>
        <p:txBody>
          <a:bodyPr>
            <a:noAutofit/>
          </a:bodyPr>
          <a:lstStyle>
            <a:lvl1pPr>
              <a:buNone/>
              <a:defRPr sz="1000" b="0" i="0">
                <a:solidFill>
                  <a:schemeClr val="accent3"/>
                </a:solidFill>
                <a:latin typeface="Source Sans Pro" panose="020B0503030403020204" pitchFamily="34" charset="0"/>
                <a:ea typeface="Jost" pitchFamily="2" charset="0"/>
                <a:cs typeface="Gotham Light" pitchFamily="2" charset="0"/>
              </a:defRPr>
            </a:lvl1pPr>
          </a:lstStyle>
          <a:p>
            <a:pPr lvl="0"/>
            <a:r>
              <a:rPr lang="en-GB" dirty="0"/>
              <a:t>Section</a:t>
            </a:r>
          </a:p>
        </p:txBody>
      </p:sp>
      <p:sp>
        <p:nvSpPr>
          <p:cNvPr id="11" name="Picture Placeholder 4">
            <a:extLst>
              <a:ext uri="{FF2B5EF4-FFF2-40B4-BE49-F238E27FC236}">
                <a16:creationId xmlns:a16="http://schemas.microsoft.com/office/drawing/2014/main" id="{A2E4A8F6-8306-614E-8ECD-1E6E09F2D7FF}"/>
              </a:ext>
            </a:extLst>
          </p:cNvPr>
          <p:cNvSpPr>
            <a:spLocks noGrp="1"/>
          </p:cNvSpPr>
          <p:nvPr>
            <p:ph type="pic" sz="quarter" idx="13" hasCustomPrompt="1"/>
          </p:nvPr>
        </p:nvSpPr>
        <p:spPr>
          <a:xfrm>
            <a:off x="6424825" y="788474"/>
            <a:ext cx="4988242" cy="4988242"/>
          </a:xfrm>
          <a:prstGeom prst="ellipse">
            <a:avLst/>
          </a:prstGeom>
          <a:solidFill>
            <a:schemeClr val="accent5"/>
          </a:solidFill>
        </p:spPr>
        <p:txBody>
          <a:bodyPr anchor="ctr"/>
          <a:lstStyle>
            <a:lvl1pPr marL="0" indent="0" algn="ctr">
              <a:buNone/>
              <a:defRPr>
                <a:solidFill>
                  <a:schemeClr val="accent3"/>
                </a:solidFill>
              </a:defRPr>
            </a:lvl1pPr>
          </a:lstStyle>
          <a:p>
            <a:r>
              <a:rPr lang="en-US" dirty="0"/>
              <a:t>Click to insert picture</a:t>
            </a:r>
          </a:p>
        </p:txBody>
      </p:sp>
      <p:sp>
        <p:nvSpPr>
          <p:cNvPr id="10" name="TextBox 9">
            <a:extLst>
              <a:ext uri="{FF2B5EF4-FFF2-40B4-BE49-F238E27FC236}">
                <a16:creationId xmlns:a16="http://schemas.microsoft.com/office/drawing/2014/main" id="{2D47F126-8E94-4463-813E-AFFB682EFF10}"/>
              </a:ext>
            </a:extLst>
          </p:cNvPr>
          <p:cNvSpPr txBox="1"/>
          <p:nvPr userDrawn="1"/>
        </p:nvSpPr>
        <p:spPr>
          <a:xfrm>
            <a:off x="5826034" y="6382476"/>
            <a:ext cx="539931" cy="365919"/>
          </a:xfrm>
          <a:prstGeom prst="rect">
            <a:avLst/>
          </a:prstGeom>
          <a:noFill/>
        </p:spPr>
        <p:txBody>
          <a:bodyPr wrap="square" rtlCol="0">
            <a:spAutoFit/>
          </a:bodyPr>
          <a:lstStyle/>
          <a:p>
            <a:pPr algn="ctr"/>
            <a:fld id="{965D6D83-83C2-425F-BE2A-542D73A3F5E8}" type="slidenum">
              <a:rPr lang="en-US" smtClean="0">
                <a:solidFill>
                  <a:schemeClr val="bg1"/>
                </a:solidFill>
              </a:rPr>
              <a:pPr algn="ctr"/>
              <a:t>‹#›</a:t>
            </a:fld>
            <a:endParaRPr lang="en-US" dirty="0">
              <a:solidFill>
                <a:schemeClr val="bg1"/>
              </a:solidFill>
            </a:endParaRPr>
          </a:p>
        </p:txBody>
      </p:sp>
      <p:sp>
        <p:nvSpPr>
          <p:cNvPr id="9" name="Footer Placeholder 17">
            <a:extLst>
              <a:ext uri="{FF2B5EF4-FFF2-40B4-BE49-F238E27FC236}">
                <a16:creationId xmlns:a16="http://schemas.microsoft.com/office/drawing/2014/main" id="{D30CBB14-4A35-3046-99FD-275BD78106BB}"/>
              </a:ext>
            </a:extLst>
          </p:cNvPr>
          <p:cNvSpPr>
            <a:spLocks noGrp="1"/>
          </p:cNvSpPr>
          <p:nvPr>
            <p:ph type="ftr" sz="quarter" idx="3"/>
          </p:nvPr>
        </p:nvSpPr>
        <p:spPr>
          <a:xfrm>
            <a:off x="515937" y="6356350"/>
            <a:ext cx="3271136" cy="430210"/>
          </a:xfrm>
          <a:prstGeom prst="rect">
            <a:avLst/>
          </a:prstGeom>
        </p:spPr>
        <p:txBody>
          <a:bodyPr vert="horz" lIns="91440" tIns="45720" rIns="91440" bIns="45720" rtlCol="0" anchor="ctr"/>
          <a:lstStyle>
            <a:lvl1pPr algn="l">
              <a:defRPr sz="1000" b="0" i="0">
                <a:solidFill>
                  <a:schemeClr val="bg1"/>
                </a:solidFill>
                <a:latin typeface="Source Sans Pro" panose="020B0503030403020204" pitchFamily="34" charset="0"/>
                <a:cs typeface="Gotham Light" pitchFamily="2" charset="0"/>
              </a:defRPr>
            </a:lvl1pPr>
          </a:lstStyle>
          <a:p>
            <a:r>
              <a:rPr lang="en-US" dirty="0"/>
              <a:t>ARIAS•U.S. 2021 Spring Conference • </a:t>
            </a:r>
            <a:r>
              <a:rPr lang="en-US" dirty="0" err="1"/>
              <a:t>www.arias-us.org</a:t>
            </a:r>
            <a:endParaRPr lang="en-US" dirty="0"/>
          </a:p>
        </p:txBody>
      </p:sp>
    </p:spTree>
    <p:extLst>
      <p:ext uri="{BB962C8B-B14F-4D97-AF65-F5344CB8AC3E}">
        <p14:creationId xmlns:p14="http://schemas.microsoft.com/office/powerpoint/2010/main" val="14878249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Statem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9B442E9-CBA0-E041-9D20-CB7CA9B382FE}"/>
              </a:ext>
            </a:extLst>
          </p:cNvPr>
          <p:cNvSpPr/>
          <p:nvPr userDrawn="1"/>
        </p:nvSpPr>
        <p:spPr>
          <a:xfrm>
            <a:off x="0" y="-569619"/>
            <a:ext cx="12192000" cy="6858000"/>
          </a:xfrm>
          <a:prstGeom prst="rect">
            <a:avLst/>
          </a:prstGeom>
          <a:solidFill>
            <a:srgbClr val="EA58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solidFill>
                <a:srgbClr val="EA5800"/>
              </a:solidFill>
            </a:endParaRPr>
          </a:p>
        </p:txBody>
      </p:sp>
      <p:sp>
        <p:nvSpPr>
          <p:cNvPr id="14" name="Title 1">
            <a:extLst>
              <a:ext uri="{FF2B5EF4-FFF2-40B4-BE49-F238E27FC236}">
                <a16:creationId xmlns:a16="http://schemas.microsoft.com/office/drawing/2014/main" id="{EA0B0061-F507-6342-862B-9535E5F38E4D}"/>
              </a:ext>
            </a:extLst>
          </p:cNvPr>
          <p:cNvSpPr>
            <a:spLocks noGrp="1"/>
          </p:cNvSpPr>
          <p:nvPr>
            <p:ph type="ctrTitle" hasCustomPrompt="1"/>
          </p:nvPr>
        </p:nvSpPr>
        <p:spPr>
          <a:xfrm>
            <a:off x="515939" y="1489916"/>
            <a:ext cx="11160124" cy="3878167"/>
          </a:xfrm>
        </p:spPr>
        <p:txBody>
          <a:bodyPr anchor="ctr">
            <a:noAutofit/>
          </a:bodyPr>
          <a:lstStyle>
            <a:lvl1pPr algn="l">
              <a:defRPr sz="4000" b="0" i="0">
                <a:solidFill>
                  <a:schemeClr val="bg1"/>
                </a:solidFill>
                <a:latin typeface="Source Sans Pro" panose="020B0503030403020204" pitchFamily="34" charset="0"/>
                <a:ea typeface="Jost SemiBold" pitchFamily="2" charset="0"/>
              </a:defRPr>
            </a:lvl1pPr>
          </a:lstStyle>
          <a:p>
            <a:r>
              <a:rPr lang="en-GB" dirty="0"/>
              <a:t>Click to edit statement</a:t>
            </a:r>
            <a:endParaRPr lang="en-US" dirty="0"/>
          </a:p>
        </p:txBody>
      </p:sp>
      <p:sp>
        <p:nvSpPr>
          <p:cNvPr id="2" name="Footer Placeholder 1">
            <a:extLst>
              <a:ext uri="{FF2B5EF4-FFF2-40B4-BE49-F238E27FC236}">
                <a16:creationId xmlns:a16="http://schemas.microsoft.com/office/drawing/2014/main" id="{1FC399AE-F21B-9648-BD5C-383A7942F4F7}"/>
              </a:ext>
            </a:extLst>
          </p:cNvPr>
          <p:cNvSpPr>
            <a:spLocks noGrp="1"/>
          </p:cNvSpPr>
          <p:nvPr>
            <p:ph type="ftr" sz="quarter" idx="10"/>
          </p:nvPr>
        </p:nvSpPr>
        <p:spPr/>
        <p:txBody>
          <a:bodyPr/>
          <a:lstStyle/>
          <a:p>
            <a:r>
              <a:rPr lang="en-US" dirty="0"/>
              <a:t>#ARIASUS • </a:t>
            </a:r>
            <a:r>
              <a:rPr lang="en-US" dirty="0" err="1"/>
              <a:t>www.arias-us.org</a:t>
            </a:r>
            <a:endParaRPr lang="en-US" dirty="0"/>
          </a:p>
        </p:txBody>
      </p:sp>
      <p:sp>
        <p:nvSpPr>
          <p:cNvPr id="5" name="TextBox 4">
            <a:extLst>
              <a:ext uri="{FF2B5EF4-FFF2-40B4-BE49-F238E27FC236}">
                <a16:creationId xmlns:a16="http://schemas.microsoft.com/office/drawing/2014/main" id="{93211E32-61A0-46C4-B781-3977C39188C3}"/>
              </a:ext>
            </a:extLst>
          </p:cNvPr>
          <p:cNvSpPr txBox="1"/>
          <p:nvPr userDrawn="1"/>
        </p:nvSpPr>
        <p:spPr>
          <a:xfrm>
            <a:off x="5826034" y="6382476"/>
            <a:ext cx="539931" cy="365919"/>
          </a:xfrm>
          <a:prstGeom prst="rect">
            <a:avLst/>
          </a:prstGeom>
          <a:noFill/>
        </p:spPr>
        <p:txBody>
          <a:bodyPr wrap="square" rtlCol="0">
            <a:spAutoFit/>
          </a:bodyPr>
          <a:lstStyle/>
          <a:p>
            <a:pPr algn="ctr"/>
            <a:fld id="{965D6D83-83C2-425F-BE2A-542D73A3F5E8}" type="slidenum">
              <a:rPr lang="en-US" smtClean="0">
                <a:solidFill>
                  <a:schemeClr val="bg1"/>
                </a:solidFill>
              </a:rPr>
              <a:pPr algn="ctr"/>
              <a:t>‹#›</a:t>
            </a:fld>
            <a:endParaRPr lang="en-US" dirty="0">
              <a:solidFill>
                <a:schemeClr val="bg1"/>
              </a:solidFill>
            </a:endParaRPr>
          </a:p>
        </p:txBody>
      </p:sp>
    </p:spTree>
    <p:extLst>
      <p:ext uri="{BB962C8B-B14F-4D97-AF65-F5344CB8AC3E}">
        <p14:creationId xmlns:p14="http://schemas.microsoft.com/office/powerpoint/2010/main" val="28687703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B61BEF0D-F0BB-DE4B-95CE-6DB70DBA9567}" type="datetimeFigureOut">
              <a:rPr lang="en-US" smtClean="0"/>
              <a:pPr/>
              <a:t>4/29/2021</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r>
              <a:rPr lang="en-US"/>
              <a:t>ARIAS•U.S. 2021 Spring Conference • www.arias-us.org</a:t>
            </a:r>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D2DF68FA-F7E4-0D42-BD70-C8803FF10DE8}" type="slidenum">
              <a:rPr lang="en-US" smtClean="0"/>
              <a:pPr/>
              <a:t>‹#›</a:t>
            </a:fld>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017394"/>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4/29/2021</a:t>
            </a:fld>
            <a:endParaRPr lang="en-US" dirty="0"/>
          </a:p>
        </p:txBody>
      </p:sp>
      <p:sp>
        <p:nvSpPr>
          <p:cNvPr id="5" name="Footer Placeholder 4"/>
          <p:cNvSpPr>
            <a:spLocks noGrp="1"/>
          </p:cNvSpPr>
          <p:nvPr>
            <p:ph type="ftr" sz="quarter" idx="11"/>
          </p:nvPr>
        </p:nvSpPr>
        <p:spPr/>
        <p:txBody>
          <a:bodyPr/>
          <a:lstStyle/>
          <a:p>
            <a:r>
              <a:rPr lang="en-US"/>
              <a:t>ARIAS•U.S. 2021 Spring Conference • www.arias-us.org</a:t>
            </a:r>
            <a:endParaRPr lang="en-US" dirty="0"/>
          </a:p>
        </p:txBody>
      </p:sp>
      <p:sp>
        <p:nvSpPr>
          <p:cNvPr id="6" name="Slide Number Placeholder 5"/>
          <p:cNvSpPr>
            <a:spLocks noGrp="1"/>
          </p:cNvSpPr>
          <p:nvPr>
            <p:ph type="sldNum" sz="quarter" idx="12"/>
          </p:nvPr>
        </p:nvSpPr>
        <p:spPr/>
        <p:txBody>
          <a:bodyPr/>
          <a:lstStyle/>
          <a:p>
            <a:fld id="{D2DF68FA-F7E4-0D42-BD70-C8803FF10DE8}" type="slidenum">
              <a:rPr lang="en-US" smtClean="0"/>
              <a:pPr/>
              <a:t>‹#›</a:t>
            </a:fld>
            <a:endParaRPr lang="en-US" dirty="0"/>
          </a:p>
        </p:txBody>
      </p:sp>
    </p:spTree>
    <p:extLst>
      <p:ext uri="{BB962C8B-B14F-4D97-AF65-F5344CB8AC3E}">
        <p14:creationId xmlns:p14="http://schemas.microsoft.com/office/powerpoint/2010/main" val="2386318260"/>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4/29/2021</a:t>
            </a:fld>
            <a:endParaRPr lang="en-US" dirty="0"/>
          </a:p>
        </p:txBody>
      </p:sp>
      <p:sp>
        <p:nvSpPr>
          <p:cNvPr id="5" name="Footer Placeholder 4"/>
          <p:cNvSpPr>
            <a:spLocks noGrp="1"/>
          </p:cNvSpPr>
          <p:nvPr>
            <p:ph type="ftr" sz="quarter" idx="11"/>
          </p:nvPr>
        </p:nvSpPr>
        <p:spPr/>
        <p:txBody>
          <a:bodyPr/>
          <a:lstStyle/>
          <a:p>
            <a:r>
              <a:rPr lang="en-US"/>
              <a:t>ARIAS•U.S. 2021 Spring Conference • www.arias-us.org</a:t>
            </a:r>
            <a:endParaRPr lang="en-US" dirty="0"/>
          </a:p>
        </p:txBody>
      </p:sp>
      <p:sp>
        <p:nvSpPr>
          <p:cNvPr id="6" name="Slide Number Placeholder 5"/>
          <p:cNvSpPr>
            <a:spLocks noGrp="1"/>
          </p:cNvSpPr>
          <p:nvPr>
            <p:ph type="sldNum" sz="quarter" idx="12"/>
          </p:nvPr>
        </p:nvSpPr>
        <p:spPr/>
        <p:txBody>
          <a:bodyPr/>
          <a:lstStyle/>
          <a:p>
            <a:fld id="{D2DF68FA-F7E4-0D42-BD70-C8803FF10DE8}" type="slidenum">
              <a:rPr lang="en-US" smtClean="0"/>
              <a:pPr/>
              <a:t>‹#›</a:t>
            </a:fld>
            <a:endParaRPr lang="en-US" dirty="0"/>
          </a:p>
        </p:txBody>
      </p:sp>
    </p:spTree>
    <p:extLst>
      <p:ext uri="{BB962C8B-B14F-4D97-AF65-F5344CB8AC3E}">
        <p14:creationId xmlns:p14="http://schemas.microsoft.com/office/powerpoint/2010/main" val="1561846760"/>
      </p:ext>
    </p:extLst>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4/29/2021</a:t>
            </a:fld>
            <a:endParaRPr lang="en-US" dirty="0"/>
          </a:p>
        </p:txBody>
      </p:sp>
      <p:sp>
        <p:nvSpPr>
          <p:cNvPr id="5" name="Footer Placeholder 4"/>
          <p:cNvSpPr>
            <a:spLocks noGrp="1"/>
          </p:cNvSpPr>
          <p:nvPr>
            <p:ph type="ftr" sz="quarter" idx="11"/>
          </p:nvPr>
        </p:nvSpPr>
        <p:spPr/>
        <p:txBody>
          <a:bodyPr/>
          <a:lstStyle/>
          <a:p>
            <a:r>
              <a:rPr lang="en-US"/>
              <a:t>ARIAS•U.S. 2021 Spring Conference • www.arias-us.org</a:t>
            </a:r>
            <a:endParaRPr lang="en-US" dirty="0"/>
          </a:p>
        </p:txBody>
      </p:sp>
      <p:sp>
        <p:nvSpPr>
          <p:cNvPr id="6" name="Slide Number Placeholder 5"/>
          <p:cNvSpPr>
            <a:spLocks noGrp="1"/>
          </p:cNvSpPr>
          <p:nvPr>
            <p:ph type="sldNum" sz="quarter" idx="12"/>
          </p:nvPr>
        </p:nvSpPr>
        <p:spPr/>
        <p:txBody>
          <a:bodyPr/>
          <a:lstStyle/>
          <a:p>
            <a:fld id="{D2DF68FA-F7E4-0D42-BD70-C8803FF10DE8}" type="slidenum">
              <a:rPr lang="en-US" smtClean="0"/>
              <a:pPr/>
              <a:t>‹#›</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0711262"/>
      </p:ext>
    </p:extLst>
  </p:cSld>
  <p:clrMapOvr>
    <a:masterClrMapping/>
  </p:clrMapOvr>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4/29/2021</a:t>
            </a:fld>
            <a:endParaRPr lang="en-US" dirty="0"/>
          </a:p>
        </p:txBody>
      </p:sp>
      <p:sp>
        <p:nvSpPr>
          <p:cNvPr id="6" name="Footer Placeholder 5"/>
          <p:cNvSpPr>
            <a:spLocks noGrp="1"/>
          </p:cNvSpPr>
          <p:nvPr>
            <p:ph type="ftr" sz="quarter" idx="11"/>
          </p:nvPr>
        </p:nvSpPr>
        <p:spPr/>
        <p:txBody>
          <a:bodyPr/>
          <a:lstStyle/>
          <a:p>
            <a:r>
              <a:rPr lang="en-US"/>
              <a:t>ARIAS•U.S. 2021 Spring Conference • www.arias-us.org</a:t>
            </a:r>
            <a:endParaRPr lang="en-US" dirty="0"/>
          </a:p>
        </p:txBody>
      </p:sp>
      <p:sp>
        <p:nvSpPr>
          <p:cNvPr id="7" name="Slide Number Placeholder 6"/>
          <p:cNvSpPr>
            <a:spLocks noGrp="1"/>
          </p:cNvSpPr>
          <p:nvPr>
            <p:ph type="sldNum" sz="quarter" idx="12"/>
          </p:nvPr>
        </p:nvSpPr>
        <p:spPr/>
        <p:txBody>
          <a:bodyPr/>
          <a:lstStyle/>
          <a:p>
            <a:fld id="{D2DF68FA-F7E4-0D42-BD70-C8803FF10DE8}" type="slidenum">
              <a:rPr lang="en-US" smtClean="0"/>
              <a:pPr/>
              <a:t>‹#›</a:t>
            </a:fld>
            <a:endParaRPr lang="en-US" dirty="0"/>
          </a:p>
        </p:txBody>
      </p:sp>
    </p:spTree>
    <p:extLst>
      <p:ext uri="{BB962C8B-B14F-4D97-AF65-F5344CB8AC3E}">
        <p14:creationId xmlns:p14="http://schemas.microsoft.com/office/powerpoint/2010/main" val="177554556"/>
      </p:ext>
    </p:extLst>
  </p:cSld>
  <p:clrMapOvr>
    <a:masterClrMapping/>
  </p:clrMapOvr>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4/29/2021</a:t>
            </a:fld>
            <a:endParaRPr lang="en-US" dirty="0"/>
          </a:p>
        </p:txBody>
      </p:sp>
      <p:sp>
        <p:nvSpPr>
          <p:cNvPr id="8" name="Footer Placeholder 7"/>
          <p:cNvSpPr>
            <a:spLocks noGrp="1"/>
          </p:cNvSpPr>
          <p:nvPr>
            <p:ph type="ftr" sz="quarter" idx="11"/>
          </p:nvPr>
        </p:nvSpPr>
        <p:spPr/>
        <p:txBody>
          <a:bodyPr/>
          <a:lstStyle/>
          <a:p>
            <a:r>
              <a:rPr lang="en-US"/>
              <a:t>ARIAS•U.S. 2021 Spring Conference • www.arias-us.org</a:t>
            </a:r>
            <a:endParaRPr lang="en-US" dirty="0"/>
          </a:p>
        </p:txBody>
      </p:sp>
      <p:sp>
        <p:nvSpPr>
          <p:cNvPr id="9" name="Slide Number Placeholder 8"/>
          <p:cNvSpPr>
            <a:spLocks noGrp="1"/>
          </p:cNvSpPr>
          <p:nvPr>
            <p:ph type="sldNum" sz="quarter" idx="12"/>
          </p:nvPr>
        </p:nvSpPr>
        <p:spPr/>
        <p:txBody>
          <a:bodyPr/>
          <a:lstStyle/>
          <a:p>
            <a:fld id="{D2DF68FA-F7E4-0D42-BD70-C8803FF10DE8}" type="slidenum">
              <a:rPr lang="en-US" smtClean="0"/>
              <a:pPr/>
              <a:t>‹#›</a:t>
            </a:fld>
            <a:endParaRPr lang="en-US" dirty="0"/>
          </a:p>
        </p:txBody>
      </p:sp>
    </p:spTree>
    <p:extLst>
      <p:ext uri="{BB962C8B-B14F-4D97-AF65-F5344CB8AC3E}">
        <p14:creationId xmlns:p14="http://schemas.microsoft.com/office/powerpoint/2010/main" val="1872377075"/>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4/29/2021</a:t>
            </a:fld>
            <a:endParaRPr lang="en-US" dirty="0"/>
          </a:p>
        </p:txBody>
      </p:sp>
      <p:sp>
        <p:nvSpPr>
          <p:cNvPr id="4" name="Footer Placeholder 3"/>
          <p:cNvSpPr>
            <a:spLocks noGrp="1"/>
          </p:cNvSpPr>
          <p:nvPr>
            <p:ph type="ftr" sz="quarter" idx="11"/>
          </p:nvPr>
        </p:nvSpPr>
        <p:spPr/>
        <p:txBody>
          <a:bodyPr/>
          <a:lstStyle/>
          <a:p>
            <a:r>
              <a:rPr lang="en-US"/>
              <a:t>ARIAS•U.S. 2021 Spring Conference • www.arias-us.org</a:t>
            </a:r>
            <a:endParaRPr lang="en-US" dirty="0"/>
          </a:p>
        </p:txBody>
      </p:sp>
      <p:sp>
        <p:nvSpPr>
          <p:cNvPr id="5" name="Slide Number Placeholder 4"/>
          <p:cNvSpPr>
            <a:spLocks noGrp="1"/>
          </p:cNvSpPr>
          <p:nvPr>
            <p:ph type="sldNum" sz="quarter" idx="12"/>
          </p:nvPr>
        </p:nvSpPr>
        <p:spPr/>
        <p:txBody>
          <a:bodyPr/>
          <a:lstStyle/>
          <a:p>
            <a:fld id="{D2DF68FA-F7E4-0D42-BD70-C8803FF10DE8}" type="slidenum">
              <a:rPr lang="en-US" smtClean="0"/>
              <a:pPr/>
              <a:t>‹#›</a:t>
            </a:fld>
            <a:endParaRPr lang="en-US" dirty="0"/>
          </a:p>
        </p:txBody>
      </p:sp>
    </p:spTree>
    <p:extLst>
      <p:ext uri="{BB962C8B-B14F-4D97-AF65-F5344CB8AC3E}">
        <p14:creationId xmlns:p14="http://schemas.microsoft.com/office/powerpoint/2010/main" val="2449923154"/>
      </p:ext>
    </p:extLst>
  </p:cSld>
  <p:clrMapOvr>
    <a:masterClrMapping/>
  </p:clrMapOvr>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4/29/2021</a:t>
            </a:fld>
            <a:endParaRPr lang="en-US" dirty="0"/>
          </a:p>
        </p:txBody>
      </p:sp>
      <p:sp>
        <p:nvSpPr>
          <p:cNvPr id="3" name="Footer Placeholder 2"/>
          <p:cNvSpPr>
            <a:spLocks noGrp="1"/>
          </p:cNvSpPr>
          <p:nvPr>
            <p:ph type="ftr" sz="quarter" idx="11"/>
          </p:nvPr>
        </p:nvSpPr>
        <p:spPr/>
        <p:txBody>
          <a:bodyPr/>
          <a:lstStyle/>
          <a:p>
            <a:r>
              <a:rPr lang="en-US"/>
              <a:t>ARIAS•U.S. 2021 Spring Conference • www.arias-us.org</a:t>
            </a:r>
            <a:endParaRPr lang="en-US" dirty="0"/>
          </a:p>
        </p:txBody>
      </p:sp>
      <p:sp>
        <p:nvSpPr>
          <p:cNvPr id="4" name="Slide Number Placeholder 3"/>
          <p:cNvSpPr>
            <a:spLocks noGrp="1"/>
          </p:cNvSpPr>
          <p:nvPr>
            <p:ph type="sldNum" sz="quarter" idx="12"/>
          </p:nvPr>
        </p:nvSpPr>
        <p:spPr/>
        <p:txBody>
          <a:bodyPr/>
          <a:lstStyle/>
          <a:p>
            <a:fld id="{D2DF68FA-F7E4-0D42-BD70-C8803FF10DE8}" type="slidenum">
              <a:rPr lang="en-US" smtClean="0"/>
              <a:pPr/>
              <a:t>‹#›</a:t>
            </a:fld>
            <a:endParaRPr lang="en-US" dirty="0"/>
          </a:p>
        </p:txBody>
      </p:sp>
    </p:spTree>
    <p:extLst>
      <p:ext uri="{BB962C8B-B14F-4D97-AF65-F5344CB8AC3E}">
        <p14:creationId xmlns:p14="http://schemas.microsoft.com/office/powerpoint/2010/main" val="582053230"/>
      </p:ext>
    </p:extLst>
  </p:cSld>
  <p:clrMapOvr>
    <a:masterClrMapping/>
  </p:clrMapOvr>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4/29/2021</a:t>
            </a:fld>
            <a:endParaRPr lang="en-US" dirty="0"/>
          </a:p>
        </p:txBody>
      </p:sp>
      <p:sp>
        <p:nvSpPr>
          <p:cNvPr id="6" name="Footer Placeholder 5"/>
          <p:cNvSpPr>
            <a:spLocks noGrp="1"/>
          </p:cNvSpPr>
          <p:nvPr>
            <p:ph type="ftr" sz="quarter" idx="11"/>
          </p:nvPr>
        </p:nvSpPr>
        <p:spPr/>
        <p:txBody>
          <a:bodyPr/>
          <a:lstStyle/>
          <a:p>
            <a:r>
              <a:rPr lang="en-US"/>
              <a:t>ARIAS•U.S. 2021 Spring Conference • www.arias-us.org</a:t>
            </a:r>
            <a:endParaRPr lang="en-US" dirty="0"/>
          </a:p>
        </p:txBody>
      </p:sp>
      <p:sp>
        <p:nvSpPr>
          <p:cNvPr id="7" name="Slide Number Placeholder 6"/>
          <p:cNvSpPr>
            <a:spLocks noGrp="1"/>
          </p:cNvSpPr>
          <p:nvPr>
            <p:ph type="sldNum" sz="quarter" idx="12"/>
          </p:nvPr>
        </p:nvSpPr>
        <p:spPr/>
        <p:txBody>
          <a:bodyPr/>
          <a:lstStyle/>
          <a:p>
            <a:fld id="{D2DF68FA-F7E4-0D42-BD70-C8803FF10DE8}" type="slidenum">
              <a:rPr lang="en-US" smtClean="0"/>
              <a:pPr/>
              <a:t>‹#›</a:t>
            </a:fld>
            <a:endParaRPr lang="en-US" dirty="0"/>
          </a:p>
        </p:txBody>
      </p:sp>
    </p:spTree>
    <p:extLst>
      <p:ext uri="{BB962C8B-B14F-4D97-AF65-F5344CB8AC3E}">
        <p14:creationId xmlns:p14="http://schemas.microsoft.com/office/powerpoint/2010/main" val="298392893"/>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4/29/2021</a:t>
            </a:fld>
            <a:endParaRPr lang="en-US" dirty="0"/>
          </a:p>
        </p:txBody>
      </p:sp>
      <p:sp>
        <p:nvSpPr>
          <p:cNvPr id="6" name="Footer Placeholder 5"/>
          <p:cNvSpPr>
            <a:spLocks noGrp="1"/>
          </p:cNvSpPr>
          <p:nvPr>
            <p:ph type="ftr" sz="quarter" idx="11"/>
          </p:nvPr>
        </p:nvSpPr>
        <p:spPr/>
        <p:txBody>
          <a:bodyPr/>
          <a:lstStyle/>
          <a:p>
            <a:r>
              <a:rPr lang="en-US"/>
              <a:t>ARIAS•U.S. 2021 Spring Conference • www.arias-us.org</a:t>
            </a:r>
            <a:endParaRPr lang="en-US" dirty="0"/>
          </a:p>
        </p:txBody>
      </p:sp>
      <p:sp>
        <p:nvSpPr>
          <p:cNvPr id="7" name="Slide Number Placeholder 6"/>
          <p:cNvSpPr>
            <a:spLocks noGrp="1"/>
          </p:cNvSpPr>
          <p:nvPr>
            <p:ph type="sldNum" sz="quarter" idx="12"/>
          </p:nvPr>
        </p:nvSpPr>
        <p:spPr/>
        <p:txBody>
          <a:bodyPr/>
          <a:lstStyle/>
          <a:p>
            <a:fld id="{D2DF68FA-F7E4-0D42-BD70-C8803FF10DE8}" type="slidenum">
              <a:rPr lang="en-US" smtClean="0"/>
              <a:pPr/>
              <a:t>‹#›</a:t>
            </a:fld>
            <a:endParaRPr lang="en-US" dirty="0"/>
          </a:p>
        </p:txBody>
      </p:sp>
    </p:spTree>
    <p:extLst>
      <p:ext uri="{BB962C8B-B14F-4D97-AF65-F5344CB8AC3E}">
        <p14:creationId xmlns:p14="http://schemas.microsoft.com/office/powerpoint/2010/main" val="278563930"/>
      </p:ext>
    </p:extLst>
  </p:cSld>
  <p:clrMapOvr>
    <a:masterClrMapping/>
  </p:clrMapOvr>
  <p:hf hd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4/29/2021</a:t>
            </a:fld>
            <a:endParaRPr lang="en-US" dirty="0"/>
          </a:p>
        </p:txBody>
      </p:sp>
      <p:sp>
        <p:nvSpPr>
          <p:cNvPr id="5" name="Footer Placeholder 4"/>
          <p:cNvSpPr>
            <a:spLocks noGrp="1"/>
          </p:cNvSpPr>
          <p:nvPr>
            <p:ph type="ftr" sz="quarter" idx="11"/>
          </p:nvPr>
        </p:nvSpPr>
        <p:spPr/>
        <p:txBody>
          <a:bodyPr/>
          <a:lstStyle/>
          <a:p>
            <a:r>
              <a:rPr lang="en-US"/>
              <a:t>ARIAS•U.S. 2021 Spring Conference • www.arias-us.org</a:t>
            </a:r>
            <a:endParaRPr lang="en-US" dirty="0"/>
          </a:p>
        </p:txBody>
      </p:sp>
      <p:sp>
        <p:nvSpPr>
          <p:cNvPr id="6" name="Slide Number Placeholder 5"/>
          <p:cNvSpPr>
            <a:spLocks noGrp="1"/>
          </p:cNvSpPr>
          <p:nvPr>
            <p:ph type="sldNum" sz="quarter" idx="12"/>
          </p:nvPr>
        </p:nvSpPr>
        <p:spPr/>
        <p:txBody>
          <a:bodyPr/>
          <a:lstStyle/>
          <a:p>
            <a:fld id="{D2DF68FA-F7E4-0D42-BD70-C8803FF10DE8}" type="slidenum">
              <a:rPr lang="en-US" smtClean="0"/>
              <a:pPr/>
              <a:t>‹#›</a:t>
            </a:fld>
            <a:endParaRPr lang="en-US" dirty="0"/>
          </a:p>
        </p:txBody>
      </p:sp>
    </p:spTree>
    <p:extLst>
      <p:ext uri="{BB962C8B-B14F-4D97-AF65-F5344CB8AC3E}">
        <p14:creationId xmlns:p14="http://schemas.microsoft.com/office/powerpoint/2010/main" val="541397708"/>
      </p:ext>
    </p:extLst>
  </p:cSld>
  <p:clrMapOvr>
    <a:masterClrMapping/>
  </p:clrMapOvr>
  <p:hf hd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4/29/2021</a:t>
            </a:fld>
            <a:endParaRPr lang="en-US" dirty="0"/>
          </a:p>
        </p:txBody>
      </p:sp>
      <p:sp>
        <p:nvSpPr>
          <p:cNvPr id="5" name="Footer Placeholder 4"/>
          <p:cNvSpPr>
            <a:spLocks noGrp="1"/>
          </p:cNvSpPr>
          <p:nvPr>
            <p:ph type="ftr" sz="quarter" idx="11"/>
          </p:nvPr>
        </p:nvSpPr>
        <p:spPr/>
        <p:txBody>
          <a:bodyPr/>
          <a:lstStyle/>
          <a:p>
            <a:r>
              <a:rPr lang="en-US"/>
              <a:t>ARIAS•U.S. 2021 Spring Conference • www.arias-us.org</a:t>
            </a:r>
            <a:endParaRPr lang="en-US" dirty="0"/>
          </a:p>
        </p:txBody>
      </p:sp>
      <p:sp>
        <p:nvSpPr>
          <p:cNvPr id="6" name="Slide Number Placeholder 5"/>
          <p:cNvSpPr>
            <a:spLocks noGrp="1"/>
          </p:cNvSpPr>
          <p:nvPr>
            <p:ph type="sldNum" sz="quarter" idx="12"/>
          </p:nvPr>
        </p:nvSpPr>
        <p:spPr/>
        <p:txBody>
          <a:bodyPr/>
          <a:lstStyle/>
          <a:p>
            <a:fld id="{D2DF68FA-F7E4-0D42-BD70-C8803FF10DE8}" type="slidenum">
              <a:rPr lang="en-US" smtClean="0"/>
              <a:pPr/>
              <a:t>‹#›</a:t>
            </a:fld>
            <a:endParaRPr lang="en-US" dirty="0"/>
          </a:p>
        </p:txBody>
      </p:sp>
    </p:spTree>
    <p:extLst>
      <p:ext uri="{BB962C8B-B14F-4D97-AF65-F5344CB8AC3E}">
        <p14:creationId xmlns:p14="http://schemas.microsoft.com/office/powerpoint/2010/main" val="2440696246"/>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1_Title-1">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72F48B2-24E6-1C49-B160-0858247FA45D}"/>
              </a:ext>
            </a:extLst>
          </p:cNvPr>
          <p:cNvSpPr/>
          <p:nvPr userDrawn="1"/>
        </p:nvSpPr>
        <p:spPr>
          <a:xfrm>
            <a:off x="0" y="0"/>
            <a:ext cx="12192000" cy="6858000"/>
          </a:xfrm>
          <a:prstGeom prst="rect">
            <a:avLst/>
          </a:prstGeom>
          <a:solidFill>
            <a:srgbClr val="EA5800">
              <a:alpha val="65000"/>
            </a:srgb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65480E3A-05B1-BF47-9DB7-897D4F01B834}"/>
              </a:ext>
            </a:extLst>
          </p:cNvPr>
          <p:cNvSpPr>
            <a:spLocks noGrp="1"/>
          </p:cNvSpPr>
          <p:nvPr>
            <p:ph type="ctrTitle" hasCustomPrompt="1"/>
          </p:nvPr>
        </p:nvSpPr>
        <p:spPr>
          <a:xfrm>
            <a:off x="515939" y="512763"/>
            <a:ext cx="7380286" cy="2781407"/>
          </a:xfrm>
        </p:spPr>
        <p:txBody>
          <a:bodyPr anchor="b">
            <a:noAutofit/>
          </a:bodyPr>
          <a:lstStyle>
            <a:lvl1pPr algn="l">
              <a:defRPr sz="5600" b="1" i="0">
                <a:solidFill>
                  <a:schemeClr val="bg1"/>
                </a:solidFill>
                <a:latin typeface="Source Sans Pro" panose="020B0503030403020204" pitchFamily="34" charset="0"/>
                <a:ea typeface="Jost SemiBold" pitchFamily="2" charset="0"/>
                <a:cs typeface="Gotham Bold" pitchFamily="2" charset="0"/>
              </a:defRPr>
            </a:lvl1pPr>
          </a:lstStyle>
          <a:p>
            <a:r>
              <a:rPr lang="en-GB" dirty="0"/>
              <a:t>Click to edit presentation title</a:t>
            </a:r>
            <a:endParaRPr lang="en-US" dirty="0"/>
          </a:p>
        </p:txBody>
      </p:sp>
      <p:sp>
        <p:nvSpPr>
          <p:cNvPr id="8" name="Subtitle 2">
            <a:extLst>
              <a:ext uri="{FF2B5EF4-FFF2-40B4-BE49-F238E27FC236}">
                <a16:creationId xmlns:a16="http://schemas.microsoft.com/office/drawing/2014/main" id="{962FA051-B0A6-BD40-B5D0-5D730E0A5D6A}"/>
              </a:ext>
            </a:extLst>
          </p:cNvPr>
          <p:cNvSpPr>
            <a:spLocks noGrp="1"/>
          </p:cNvSpPr>
          <p:nvPr>
            <p:ph type="subTitle" idx="1" hasCustomPrompt="1"/>
          </p:nvPr>
        </p:nvSpPr>
        <p:spPr>
          <a:xfrm>
            <a:off x="515938" y="3409920"/>
            <a:ext cx="7380287" cy="1127961"/>
          </a:xfrm>
        </p:spPr>
        <p:txBody>
          <a:bodyPr lIns="90000" anchor="t">
            <a:noAutofit/>
          </a:bodyPr>
          <a:lstStyle>
            <a:lvl1pPr marL="0" indent="0" algn="l">
              <a:spcBef>
                <a:spcPts val="0"/>
              </a:spcBef>
              <a:buNone/>
              <a:defRPr sz="2800" b="0" i="0">
                <a:solidFill>
                  <a:schemeClr val="bg1"/>
                </a:solidFill>
                <a:latin typeface="Source Sans Pro" panose="020B0503030403020204" pitchFamily="34" charset="0"/>
                <a:ea typeface="Jost Medium" pitchFamily="2" charset="0"/>
                <a:cs typeface="Gotham Medium"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subtitle</a:t>
            </a:r>
            <a:endParaRPr lang="en-US" dirty="0"/>
          </a:p>
        </p:txBody>
      </p:sp>
      <p:sp>
        <p:nvSpPr>
          <p:cNvPr id="9" name="Text Placeholder 12">
            <a:extLst>
              <a:ext uri="{FF2B5EF4-FFF2-40B4-BE49-F238E27FC236}">
                <a16:creationId xmlns:a16="http://schemas.microsoft.com/office/drawing/2014/main" id="{3BCFE05D-065D-C848-898A-0D3F74A9B023}"/>
              </a:ext>
            </a:extLst>
          </p:cNvPr>
          <p:cNvSpPr>
            <a:spLocks noGrp="1"/>
          </p:cNvSpPr>
          <p:nvPr>
            <p:ph type="body" sz="quarter" idx="10" hasCustomPrompt="1"/>
          </p:nvPr>
        </p:nvSpPr>
        <p:spPr>
          <a:xfrm>
            <a:off x="515938" y="4688025"/>
            <a:ext cx="3600450" cy="798375"/>
          </a:xfrm>
        </p:spPr>
        <p:txBody>
          <a:bodyPr anchor="t">
            <a:noAutofit/>
          </a:bodyPr>
          <a:lstStyle>
            <a:lvl1pPr marL="0" indent="0">
              <a:spcBef>
                <a:spcPts val="0"/>
              </a:spcBef>
              <a:buNone/>
              <a:defRPr sz="1400" b="0" i="0">
                <a:solidFill>
                  <a:schemeClr val="bg1"/>
                </a:solidFill>
                <a:latin typeface="Source Sans Pro" panose="020B0503030403020204" pitchFamily="34" charset="0"/>
                <a:ea typeface="Jost" pitchFamily="2" charset="0"/>
                <a:cs typeface="Gotham Light" pitchFamily="2" charset="0"/>
              </a:defRPr>
            </a:lvl1pPr>
          </a:lstStyle>
          <a:p>
            <a:pPr lvl="0"/>
            <a:r>
              <a:rPr lang="en-GB" dirty="0"/>
              <a:t>Date</a:t>
            </a:r>
          </a:p>
          <a:p>
            <a:pPr lvl="0"/>
            <a:r>
              <a:rPr lang="en-GB" dirty="0"/>
              <a:t>Speaker Name, Speaker Company</a:t>
            </a:r>
            <a:endParaRPr lang="en-US" dirty="0"/>
          </a:p>
        </p:txBody>
      </p:sp>
      <p:pic>
        <p:nvPicPr>
          <p:cNvPr id="11" name="Picture 10" descr="Logo, icon&#10;&#10;Description automatically generated">
            <a:extLst>
              <a:ext uri="{FF2B5EF4-FFF2-40B4-BE49-F238E27FC236}">
                <a16:creationId xmlns:a16="http://schemas.microsoft.com/office/drawing/2014/main" id="{72C67998-77C3-A44B-B112-D28D36CD20D0}"/>
              </a:ext>
            </a:extLst>
          </p:cNvPr>
          <p:cNvPicPr>
            <a:picLocks noChangeAspect="1"/>
          </p:cNvPicPr>
          <p:nvPr userDrawn="1"/>
        </p:nvPicPr>
        <p:blipFill>
          <a:blip r:embed="rId3"/>
          <a:stretch>
            <a:fillRect/>
          </a:stretch>
        </p:blipFill>
        <p:spPr>
          <a:xfrm>
            <a:off x="8796214" y="5192202"/>
            <a:ext cx="2886026" cy="1275625"/>
          </a:xfrm>
          <a:prstGeom prst="rect">
            <a:avLst/>
          </a:prstGeom>
        </p:spPr>
      </p:pic>
      <p:sp>
        <p:nvSpPr>
          <p:cNvPr id="10" name="Footer Placeholder 17">
            <a:extLst>
              <a:ext uri="{FF2B5EF4-FFF2-40B4-BE49-F238E27FC236}">
                <a16:creationId xmlns:a16="http://schemas.microsoft.com/office/drawing/2014/main" id="{42105500-847D-504A-AB9A-317DFF11832D}"/>
              </a:ext>
            </a:extLst>
          </p:cNvPr>
          <p:cNvSpPr>
            <a:spLocks noGrp="1"/>
          </p:cNvSpPr>
          <p:nvPr>
            <p:ph type="ftr" sz="quarter" idx="3"/>
          </p:nvPr>
        </p:nvSpPr>
        <p:spPr>
          <a:xfrm>
            <a:off x="515937" y="6356350"/>
            <a:ext cx="3271136" cy="430210"/>
          </a:xfrm>
          <a:prstGeom prst="rect">
            <a:avLst/>
          </a:prstGeom>
        </p:spPr>
        <p:txBody>
          <a:bodyPr vert="horz" lIns="91440" tIns="45720" rIns="91440" bIns="45720" rtlCol="0" anchor="ctr"/>
          <a:lstStyle>
            <a:lvl1pPr algn="l">
              <a:defRPr sz="1000" b="0" i="0">
                <a:solidFill>
                  <a:schemeClr val="bg1"/>
                </a:solidFill>
                <a:latin typeface="Source Sans Pro" panose="020B0503030403020204" pitchFamily="34" charset="0"/>
                <a:cs typeface="Gotham Light" pitchFamily="2" charset="0"/>
              </a:defRPr>
            </a:lvl1pPr>
          </a:lstStyle>
          <a:p>
            <a:r>
              <a:rPr lang="en-US" dirty="0"/>
              <a:t>ARIAS•U.S. 2021 Spring Conference • </a:t>
            </a:r>
            <a:r>
              <a:rPr lang="en-US" dirty="0" err="1"/>
              <a:t>www.arias-us.org</a:t>
            </a:r>
            <a:endParaRPr lang="en-US" dirty="0"/>
          </a:p>
        </p:txBody>
      </p:sp>
    </p:spTree>
    <p:extLst>
      <p:ext uri="{BB962C8B-B14F-4D97-AF65-F5344CB8AC3E}">
        <p14:creationId xmlns:p14="http://schemas.microsoft.com/office/powerpoint/2010/main" val="2303445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4/29/2021</a:t>
            </a:fld>
            <a:endParaRPr lang="en-US" dirty="0"/>
          </a:p>
        </p:txBody>
      </p:sp>
      <p:sp>
        <p:nvSpPr>
          <p:cNvPr id="5" name="Footer Placeholder 4"/>
          <p:cNvSpPr>
            <a:spLocks noGrp="1"/>
          </p:cNvSpPr>
          <p:nvPr>
            <p:ph type="ftr" sz="quarter" idx="11"/>
          </p:nvPr>
        </p:nvSpPr>
        <p:spPr/>
        <p:txBody>
          <a:bodyPr/>
          <a:lstStyle/>
          <a:p>
            <a:r>
              <a:rPr lang="en-US"/>
              <a:t>ARIAS•U.S. 2021 Spring Conference • www.arias-us.org</a:t>
            </a:r>
            <a:endParaRPr lang="en-US" dirty="0"/>
          </a:p>
        </p:txBody>
      </p:sp>
      <p:sp>
        <p:nvSpPr>
          <p:cNvPr id="6" name="Slide Number Placeholder 5"/>
          <p:cNvSpPr>
            <a:spLocks noGrp="1"/>
          </p:cNvSpPr>
          <p:nvPr>
            <p:ph type="sldNum" sz="quarter" idx="12"/>
          </p:nvPr>
        </p:nvSpPr>
        <p:spPr/>
        <p:txBody>
          <a:bodyPr/>
          <a:lstStyle/>
          <a:p>
            <a:fld id="{D2DF68FA-F7E4-0D42-BD70-C8803FF10DE8}" type="slidenum">
              <a:rPr lang="en-US" smtClean="0"/>
              <a:pPr/>
              <a:t>‹#›</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1170620"/>
      </p:ext>
    </p:extLst>
  </p:cSld>
  <p:clrMapOvr>
    <a:masterClrMapping/>
  </p:clrMapOvr>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E914FAF-79D2-9F48-813B-BDCA2996A123}"/>
              </a:ext>
            </a:extLst>
          </p:cNvPr>
          <p:cNvSpPr/>
          <p:nvPr userDrawn="1"/>
        </p:nvSpPr>
        <p:spPr>
          <a:xfrm>
            <a:off x="0" y="-657801"/>
            <a:ext cx="12192000" cy="742833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 name="Title 1"/>
          <p:cNvSpPr>
            <a:spLocks noGrp="1"/>
          </p:cNvSpPr>
          <p:nvPr>
            <p:ph type="ctrTitle" hasCustomPrompt="1"/>
          </p:nvPr>
        </p:nvSpPr>
        <p:spPr>
          <a:xfrm>
            <a:off x="515939" y="512763"/>
            <a:ext cx="7380286" cy="2781407"/>
          </a:xfrm>
        </p:spPr>
        <p:txBody>
          <a:bodyPr anchor="b">
            <a:noAutofit/>
          </a:bodyPr>
          <a:lstStyle>
            <a:lvl1pPr algn="l">
              <a:defRPr sz="5600" b="1" i="0">
                <a:solidFill>
                  <a:srgbClr val="EA5800"/>
                </a:solidFill>
                <a:latin typeface="Source Sans Pro" panose="020B0503030403020204" pitchFamily="34" charset="0"/>
                <a:ea typeface="Jost SemiBold" pitchFamily="2" charset="0"/>
                <a:cs typeface="Gotham Bold" pitchFamily="2" charset="0"/>
              </a:defRPr>
            </a:lvl1pPr>
          </a:lstStyle>
          <a:p>
            <a:r>
              <a:rPr lang="en-GB" dirty="0"/>
              <a:t>Click to edit presentation title</a:t>
            </a:r>
            <a:endParaRPr lang="en-US" dirty="0"/>
          </a:p>
        </p:txBody>
      </p:sp>
      <p:sp>
        <p:nvSpPr>
          <p:cNvPr id="3" name="Subtitle 2"/>
          <p:cNvSpPr>
            <a:spLocks noGrp="1"/>
          </p:cNvSpPr>
          <p:nvPr>
            <p:ph type="subTitle" idx="1" hasCustomPrompt="1"/>
          </p:nvPr>
        </p:nvSpPr>
        <p:spPr>
          <a:xfrm>
            <a:off x="515938" y="3409920"/>
            <a:ext cx="7380287" cy="1127961"/>
          </a:xfrm>
        </p:spPr>
        <p:txBody>
          <a:bodyPr lIns="90000" anchor="t">
            <a:noAutofit/>
          </a:bodyPr>
          <a:lstStyle>
            <a:lvl1pPr marL="0" indent="0" algn="l">
              <a:spcBef>
                <a:spcPts val="0"/>
              </a:spcBef>
              <a:buNone/>
              <a:defRPr sz="2800" b="0" i="0">
                <a:solidFill>
                  <a:schemeClr val="tx1"/>
                </a:solidFill>
                <a:latin typeface="Source Sans Pro" panose="020B0503030403020204" pitchFamily="34" charset="0"/>
                <a:ea typeface="Jost Medium" pitchFamily="2" charset="0"/>
                <a:cs typeface="Gotham Medium"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subtitle</a:t>
            </a:r>
            <a:endParaRPr lang="en-US" dirty="0"/>
          </a:p>
        </p:txBody>
      </p:sp>
      <p:sp>
        <p:nvSpPr>
          <p:cNvPr id="13" name="Text Placeholder 12">
            <a:extLst>
              <a:ext uri="{FF2B5EF4-FFF2-40B4-BE49-F238E27FC236}">
                <a16:creationId xmlns:a16="http://schemas.microsoft.com/office/drawing/2014/main" id="{FD48DDB5-8B1D-EA4B-81EB-1274E9BD955F}"/>
              </a:ext>
            </a:extLst>
          </p:cNvPr>
          <p:cNvSpPr>
            <a:spLocks noGrp="1"/>
          </p:cNvSpPr>
          <p:nvPr>
            <p:ph type="body" sz="quarter" idx="10" hasCustomPrompt="1"/>
          </p:nvPr>
        </p:nvSpPr>
        <p:spPr>
          <a:xfrm>
            <a:off x="515938" y="4688025"/>
            <a:ext cx="3600450" cy="798375"/>
          </a:xfrm>
        </p:spPr>
        <p:txBody>
          <a:bodyPr anchor="t">
            <a:noAutofit/>
          </a:bodyPr>
          <a:lstStyle>
            <a:lvl1pPr marL="0" indent="0">
              <a:spcBef>
                <a:spcPts val="0"/>
              </a:spcBef>
              <a:buNone/>
              <a:defRPr sz="1400" b="0" i="0">
                <a:solidFill>
                  <a:schemeClr val="accent2"/>
                </a:solidFill>
                <a:latin typeface="Source Sans Pro" panose="020B0503030403020204" pitchFamily="34" charset="0"/>
                <a:ea typeface="Jost" pitchFamily="2" charset="0"/>
                <a:cs typeface="Gotham Light" pitchFamily="2" charset="0"/>
              </a:defRPr>
            </a:lvl1pPr>
          </a:lstStyle>
          <a:p>
            <a:pPr lvl="0"/>
            <a:r>
              <a:rPr lang="en-GB" dirty="0"/>
              <a:t>Date</a:t>
            </a:r>
          </a:p>
          <a:p>
            <a:pPr lvl="0"/>
            <a:r>
              <a:rPr lang="en-GB" dirty="0"/>
              <a:t>Speaker Name, Speaker Company</a:t>
            </a:r>
            <a:endParaRPr lang="en-US" dirty="0"/>
          </a:p>
        </p:txBody>
      </p:sp>
      <p:pic>
        <p:nvPicPr>
          <p:cNvPr id="10" name="Picture 9" descr="Logo&#10;&#10;Description automatically generated">
            <a:extLst>
              <a:ext uri="{FF2B5EF4-FFF2-40B4-BE49-F238E27FC236}">
                <a16:creationId xmlns:a16="http://schemas.microsoft.com/office/drawing/2014/main" id="{AEFB4B7A-EA37-D54C-8ECC-B54D65A5929B}"/>
              </a:ext>
            </a:extLst>
          </p:cNvPr>
          <p:cNvPicPr>
            <a:picLocks noChangeAspect="1"/>
          </p:cNvPicPr>
          <p:nvPr userDrawn="1"/>
        </p:nvPicPr>
        <p:blipFill>
          <a:blip r:embed="rId2"/>
          <a:stretch>
            <a:fillRect/>
          </a:stretch>
        </p:blipFill>
        <p:spPr>
          <a:xfrm>
            <a:off x="8595361" y="5087212"/>
            <a:ext cx="3215615" cy="1454120"/>
          </a:xfrm>
          <a:prstGeom prst="rect">
            <a:avLst/>
          </a:prstGeom>
        </p:spPr>
      </p:pic>
      <p:sp>
        <p:nvSpPr>
          <p:cNvPr id="8" name="Footer Placeholder 17">
            <a:extLst>
              <a:ext uri="{FF2B5EF4-FFF2-40B4-BE49-F238E27FC236}">
                <a16:creationId xmlns:a16="http://schemas.microsoft.com/office/drawing/2014/main" id="{4D319F87-57F5-FB4C-9B2C-3D4443EE4A9A}"/>
              </a:ext>
            </a:extLst>
          </p:cNvPr>
          <p:cNvSpPr>
            <a:spLocks noGrp="1"/>
          </p:cNvSpPr>
          <p:nvPr>
            <p:ph type="ftr" sz="quarter" idx="3"/>
          </p:nvPr>
        </p:nvSpPr>
        <p:spPr>
          <a:xfrm>
            <a:off x="515937" y="6356350"/>
            <a:ext cx="3271136" cy="430210"/>
          </a:xfrm>
          <a:prstGeom prst="rect">
            <a:avLst/>
          </a:prstGeom>
        </p:spPr>
        <p:txBody>
          <a:bodyPr vert="horz" lIns="91440" tIns="45720" rIns="91440" bIns="45720" rtlCol="0" anchor="ctr"/>
          <a:lstStyle>
            <a:lvl1pPr algn="l">
              <a:defRPr sz="1000" b="0" i="0">
                <a:solidFill>
                  <a:schemeClr val="accent2"/>
                </a:solidFill>
                <a:latin typeface="Source Sans Pro" panose="020B0503030403020204" pitchFamily="34" charset="0"/>
                <a:cs typeface="Gotham Light" pitchFamily="2" charset="0"/>
              </a:defRPr>
            </a:lvl1pPr>
          </a:lstStyle>
          <a:p>
            <a:r>
              <a:rPr lang="en-US" dirty="0"/>
              <a:t>ARIAS•U.S. 2021 Spring Conference • </a:t>
            </a:r>
            <a:r>
              <a:rPr lang="en-US" dirty="0" err="1"/>
              <a:t>www.arias-us.org</a:t>
            </a:r>
            <a:endParaRPr lang="en-US" dirty="0"/>
          </a:p>
        </p:txBody>
      </p:sp>
    </p:spTree>
    <p:extLst>
      <p:ext uri="{BB962C8B-B14F-4D97-AF65-F5344CB8AC3E}">
        <p14:creationId xmlns:p14="http://schemas.microsoft.com/office/powerpoint/2010/main" val="25126798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3">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2DC560B1-A739-314F-893B-037CD966C14C}"/>
              </a:ext>
            </a:extLst>
          </p:cNvPr>
          <p:cNvSpPr>
            <a:spLocks noGrp="1"/>
          </p:cNvSpPr>
          <p:nvPr>
            <p:ph type="ctrTitle" hasCustomPrompt="1"/>
          </p:nvPr>
        </p:nvSpPr>
        <p:spPr>
          <a:xfrm>
            <a:off x="515939" y="801363"/>
            <a:ext cx="4165651" cy="2481232"/>
          </a:xfrm>
        </p:spPr>
        <p:txBody>
          <a:bodyPr anchor="b">
            <a:noAutofit/>
          </a:bodyPr>
          <a:lstStyle>
            <a:lvl1pPr algn="l">
              <a:defRPr sz="4000" b="1" i="0">
                <a:solidFill>
                  <a:srgbClr val="EA5800"/>
                </a:solidFill>
                <a:latin typeface="Source Sans Pro" panose="020B0503030403020204" pitchFamily="34" charset="0"/>
                <a:ea typeface="Jost SemiBold" pitchFamily="2" charset="0"/>
                <a:cs typeface="Gotham Bold" pitchFamily="2" charset="0"/>
              </a:defRPr>
            </a:lvl1pPr>
          </a:lstStyle>
          <a:p>
            <a:r>
              <a:rPr lang="en-GB" dirty="0"/>
              <a:t>Click to edit presentation title</a:t>
            </a:r>
            <a:endParaRPr lang="en-US" dirty="0"/>
          </a:p>
        </p:txBody>
      </p:sp>
      <p:sp>
        <p:nvSpPr>
          <p:cNvPr id="22" name="Subtitle 2">
            <a:extLst>
              <a:ext uri="{FF2B5EF4-FFF2-40B4-BE49-F238E27FC236}">
                <a16:creationId xmlns:a16="http://schemas.microsoft.com/office/drawing/2014/main" id="{A1DE0799-6BEB-AB4D-8730-8A4A9CBAB322}"/>
              </a:ext>
            </a:extLst>
          </p:cNvPr>
          <p:cNvSpPr>
            <a:spLocks noGrp="1"/>
          </p:cNvSpPr>
          <p:nvPr>
            <p:ph type="subTitle" idx="1" hasCustomPrompt="1"/>
          </p:nvPr>
        </p:nvSpPr>
        <p:spPr>
          <a:xfrm>
            <a:off x="515939" y="3409920"/>
            <a:ext cx="4165652" cy="1127961"/>
          </a:xfrm>
        </p:spPr>
        <p:txBody>
          <a:bodyPr anchor="t">
            <a:noAutofit/>
          </a:bodyPr>
          <a:lstStyle>
            <a:lvl1pPr marL="0" indent="0" algn="l">
              <a:spcBef>
                <a:spcPts val="0"/>
              </a:spcBef>
              <a:buNone/>
              <a:defRPr sz="2400" b="0" i="0">
                <a:solidFill>
                  <a:schemeClr val="accent2"/>
                </a:solidFill>
                <a:latin typeface="Source Sans Pro" panose="020B0503030403020204" pitchFamily="34" charset="0"/>
                <a:ea typeface="Jost Medium" pitchFamily="2" charset="0"/>
                <a:cs typeface="Gotham Medium"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subtitle</a:t>
            </a:r>
            <a:endParaRPr lang="en-US" dirty="0"/>
          </a:p>
        </p:txBody>
      </p:sp>
      <p:sp>
        <p:nvSpPr>
          <p:cNvPr id="23" name="Text Placeholder 12">
            <a:extLst>
              <a:ext uri="{FF2B5EF4-FFF2-40B4-BE49-F238E27FC236}">
                <a16:creationId xmlns:a16="http://schemas.microsoft.com/office/drawing/2014/main" id="{2671D52B-9294-904F-82ED-26D610626CFE}"/>
              </a:ext>
            </a:extLst>
          </p:cNvPr>
          <p:cNvSpPr>
            <a:spLocks noGrp="1"/>
          </p:cNvSpPr>
          <p:nvPr>
            <p:ph type="body" sz="quarter" idx="10" hasCustomPrompt="1"/>
          </p:nvPr>
        </p:nvSpPr>
        <p:spPr>
          <a:xfrm>
            <a:off x="515938" y="4688025"/>
            <a:ext cx="3600450" cy="587375"/>
          </a:xfrm>
        </p:spPr>
        <p:txBody>
          <a:bodyPr anchor="t">
            <a:noAutofit/>
          </a:bodyPr>
          <a:lstStyle>
            <a:lvl1pPr marL="0" indent="0">
              <a:spcBef>
                <a:spcPts val="0"/>
              </a:spcBef>
              <a:buNone/>
              <a:defRPr sz="1400" b="0" i="0">
                <a:solidFill>
                  <a:schemeClr val="accent2"/>
                </a:solidFill>
                <a:latin typeface="Source Sans Pro" panose="020B0503030403020204" pitchFamily="34" charset="0"/>
                <a:ea typeface="Jost" pitchFamily="2" charset="0"/>
                <a:cs typeface="Gotham Light" pitchFamily="2" charset="0"/>
              </a:defRPr>
            </a:lvl1pPr>
          </a:lstStyle>
          <a:p>
            <a:pPr lvl="0"/>
            <a:r>
              <a:rPr lang="en-GB" dirty="0"/>
              <a:t>Date</a:t>
            </a:r>
            <a:endParaRPr lang="en-US" dirty="0"/>
          </a:p>
        </p:txBody>
      </p:sp>
      <p:sp>
        <p:nvSpPr>
          <p:cNvPr id="5" name="Picture Placeholder 4">
            <a:extLst>
              <a:ext uri="{FF2B5EF4-FFF2-40B4-BE49-F238E27FC236}">
                <a16:creationId xmlns:a16="http://schemas.microsoft.com/office/drawing/2014/main" id="{61C3F509-10E1-6949-B52C-A62DCF440809}"/>
              </a:ext>
            </a:extLst>
          </p:cNvPr>
          <p:cNvSpPr>
            <a:spLocks noGrp="1"/>
          </p:cNvSpPr>
          <p:nvPr>
            <p:ph type="pic" sz="quarter" idx="12" hasCustomPrompt="1"/>
          </p:nvPr>
        </p:nvSpPr>
        <p:spPr>
          <a:xfrm>
            <a:off x="6424825" y="788474"/>
            <a:ext cx="4988242" cy="4988242"/>
          </a:xfrm>
          <a:prstGeom prst="ellipse">
            <a:avLst/>
          </a:prstGeom>
          <a:solidFill>
            <a:schemeClr val="accent5"/>
          </a:solidFill>
        </p:spPr>
        <p:txBody>
          <a:bodyPr anchor="ctr"/>
          <a:lstStyle>
            <a:lvl1pPr marL="0" indent="0" algn="ctr">
              <a:buNone/>
              <a:defRPr>
                <a:solidFill>
                  <a:schemeClr val="accent3"/>
                </a:solidFill>
              </a:defRPr>
            </a:lvl1pPr>
          </a:lstStyle>
          <a:p>
            <a:r>
              <a:rPr lang="en-US" dirty="0"/>
              <a:t>Click to insert picture</a:t>
            </a:r>
          </a:p>
        </p:txBody>
      </p:sp>
      <p:sp>
        <p:nvSpPr>
          <p:cNvPr id="7" name="TextBox 6">
            <a:extLst>
              <a:ext uri="{FF2B5EF4-FFF2-40B4-BE49-F238E27FC236}">
                <a16:creationId xmlns:a16="http://schemas.microsoft.com/office/drawing/2014/main" id="{631E2DA4-96AD-427A-AB8B-593C9EB76A4A}"/>
              </a:ext>
            </a:extLst>
          </p:cNvPr>
          <p:cNvSpPr txBox="1"/>
          <p:nvPr userDrawn="1"/>
        </p:nvSpPr>
        <p:spPr>
          <a:xfrm>
            <a:off x="5826034" y="6382476"/>
            <a:ext cx="539931" cy="365919"/>
          </a:xfrm>
          <a:prstGeom prst="rect">
            <a:avLst/>
          </a:prstGeom>
          <a:noFill/>
        </p:spPr>
        <p:txBody>
          <a:bodyPr wrap="square" rtlCol="0">
            <a:spAutoFit/>
          </a:bodyPr>
          <a:lstStyle/>
          <a:p>
            <a:pPr algn="ctr"/>
            <a:fld id="{965D6D83-83C2-425F-BE2A-542D73A3F5E8}" type="slidenum">
              <a:rPr lang="en-US" smtClean="0">
                <a:solidFill>
                  <a:schemeClr val="bg1"/>
                </a:solidFill>
              </a:rPr>
              <a:pPr algn="ctr"/>
              <a:t>‹#›</a:t>
            </a:fld>
            <a:endParaRPr lang="en-US" dirty="0">
              <a:solidFill>
                <a:schemeClr val="bg1"/>
              </a:solidFill>
            </a:endParaRPr>
          </a:p>
        </p:txBody>
      </p:sp>
      <p:sp>
        <p:nvSpPr>
          <p:cNvPr id="8" name="Footer Placeholder 17">
            <a:extLst>
              <a:ext uri="{FF2B5EF4-FFF2-40B4-BE49-F238E27FC236}">
                <a16:creationId xmlns:a16="http://schemas.microsoft.com/office/drawing/2014/main" id="{5A00C1C1-EEEF-4D46-8E8C-C07A042BBE87}"/>
              </a:ext>
            </a:extLst>
          </p:cNvPr>
          <p:cNvSpPr>
            <a:spLocks noGrp="1"/>
          </p:cNvSpPr>
          <p:nvPr>
            <p:ph type="ftr" sz="quarter" idx="3"/>
          </p:nvPr>
        </p:nvSpPr>
        <p:spPr>
          <a:xfrm>
            <a:off x="515937" y="6356350"/>
            <a:ext cx="3271136" cy="430210"/>
          </a:xfrm>
          <a:prstGeom prst="rect">
            <a:avLst/>
          </a:prstGeom>
        </p:spPr>
        <p:txBody>
          <a:bodyPr vert="horz" lIns="91440" tIns="45720" rIns="91440" bIns="45720" rtlCol="0" anchor="ctr"/>
          <a:lstStyle>
            <a:lvl1pPr algn="l">
              <a:defRPr sz="1000" b="0" i="0">
                <a:solidFill>
                  <a:schemeClr val="bg1"/>
                </a:solidFill>
                <a:latin typeface="Source Sans Pro" panose="020B0503030403020204" pitchFamily="34" charset="0"/>
                <a:cs typeface="Gotham Light" pitchFamily="2" charset="0"/>
              </a:defRPr>
            </a:lvl1pPr>
          </a:lstStyle>
          <a:p>
            <a:r>
              <a:rPr lang="en-US" dirty="0"/>
              <a:t>ARIAS•U.S. 2021 Spring Conference • </a:t>
            </a:r>
            <a:r>
              <a:rPr lang="en-US" dirty="0" err="1"/>
              <a:t>www.arias-us.org</a:t>
            </a:r>
            <a:endParaRPr lang="en-US" dirty="0"/>
          </a:p>
        </p:txBody>
      </p:sp>
    </p:spTree>
    <p:extLst>
      <p:ext uri="{BB962C8B-B14F-4D97-AF65-F5344CB8AC3E}">
        <p14:creationId xmlns:p14="http://schemas.microsoft.com/office/powerpoint/2010/main" val="40602748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Content-3">
    <p:spTree>
      <p:nvGrpSpPr>
        <p:cNvPr id="1" name=""/>
        <p:cNvGrpSpPr/>
        <p:nvPr/>
      </p:nvGrpSpPr>
      <p:grpSpPr>
        <a:xfrm>
          <a:off x="0" y="0"/>
          <a:ext cx="0" cy="0"/>
          <a:chOff x="0" y="0"/>
          <a:chExt cx="0" cy="0"/>
        </a:xfrm>
      </p:grpSpPr>
      <p:sp>
        <p:nvSpPr>
          <p:cNvPr id="17" name="Text Placeholder 4">
            <a:extLst>
              <a:ext uri="{FF2B5EF4-FFF2-40B4-BE49-F238E27FC236}">
                <a16:creationId xmlns:a16="http://schemas.microsoft.com/office/drawing/2014/main" id="{FBB444DC-764D-FF4E-83FC-2A53FA59DCCE}"/>
              </a:ext>
            </a:extLst>
          </p:cNvPr>
          <p:cNvSpPr>
            <a:spLocks noGrp="1"/>
          </p:cNvSpPr>
          <p:nvPr>
            <p:ph type="body" sz="quarter" idx="10" hasCustomPrompt="1"/>
          </p:nvPr>
        </p:nvSpPr>
        <p:spPr>
          <a:xfrm>
            <a:off x="515938" y="2061837"/>
            <a:ext cx="5472112" cy="855663"/>
          </a:xfrm>
        </p:spPr>
        <p:txBody>
          <a:bodyPr>
            <a:noAutofit/>
          </a:bodyPr>
          <a:lstStyle>
            <a:lvl1pPr marL="0" indent="0">
              <a:spcBef>
                <a:spcPts val="0"/>
              </a:spcBef>
              <a:buNone/>
              <a:defRPr sz="2400" b="0" i="0">
                <a:latin typeface="Source Sans Pro" panose="020B0503030403020204" pitchFamily="34" charset="0"/>
                <a:ea typeface="Jost Medium" pitchFamily="2" charset="0"/>
                <a:cs typeface="Gotham Medium" pitchFamily="2" charset="0"/>
              </a:defRPr>
            </a:lvl1pPr>
          </a:lstStyle>
          <a:p>
            <a:pPr lvl="0"/>
            <a:r>
              <a:rPr lang="en-GB" dirty="0"/>
              <a:t>Click to edit subtitle</a:t>
            </a:r>
          </a:p>
        </p:txBody>
      </p:sp>
      <p:sp>
        <p:nvSpPr>
          <p:cNvPr id="18" name="Text Placeholder 6">
            <a:extLst>
              <a:ext uri="{FF2B5EF4-FFF2-40B4-BE49-F238E27FC236}">
                <a16:creationId xmlns:a16="http://schemas.microsoft.com/office/drawing/2014/main" id="{2186B9B1-F6EF-A44B-B7BF-925BAD3B8282}"/>
              </a:ext>
            </a:extLst>
          </p:cNvPr>
          <p:cNvSpPr>
            <a:spLocks noGrp="1"/>
          </p:cNvSpPr>
          <p:nvPr>
            <p:ph type="body" sz="quarter" idx="11" hasCustomPrompt="1"/>
          </p:nvPr>
        </p:nvSpPr>
        <p:spPr>
          <a:xfrm>
            <a:off x="515938" y="3009106"/>
            <a:ext cx="5472112" cy="3215482"/>
          </a:xfrm>
        </p:spPr>
        <p:txBody>
          <a:bodyPr>
            <a:noAutofit/>
          </a:bodyPr>
          <a:lstStyle>
            <a:lvl1pPr marL="0" indent="0" algn="l">
              <a:spcBef>
                <a:spcPts val="400"/>
              </a:spcBef>
              <a:buNone/>
              <a:defRPr sz="1400" b="0" i="0">
                <a:solidFill>
                  <a:schemeClr val="accent2"/>
                </a:solidFill>
                <a:latin typeface="Source Sans Pro" panose="020B0503030403020204" pitchFamily="34" charset="0"/>
                <a:ea typeface="Jost" pitchFamily="2" charset="0"/>
                <a:cs typeface="Gotham Light" pitchFamily="2" charset="0"/>
              </a:defRPr>
            </a:lvl1pPr>
          </a:lstStyle>
          <a:p>
            <a:pPr lvl="0"/>
            <a:r>
              <a:rPr lang="en-GB" dirty="0"/>
              <a:t>Click to edit body</a:t>
            </a:r>
          </a:p>
        </p:txBody>
      </p:sp>
      <p:sp>
        <p:nvSpPr>
          <p:cNvPr id="19" name="Title 1">
            <a:extLst>
              <a:ext uri="{FF2B5EF4-FFF2-40B4-BE49-F238E27FC236}">
                <a16:creationId xmlns:a16="http://schemas.microsoft.com/office/drawing/2014/main" id="{F841E0E7-0A8D-A741-BACA-6798D65C830B}"/>
              </a:ext>
            </a:extLst>
          </p:cNvPr>
          <p:cNvSpPr>
            <a:spLocks noGrp="1"/>
          </p:cNvSpPr>
          <p:nvPr>
            <p:ph type="ctrTitle" hasCustomPrompt="1"/>
          </p:nvPr>
        </p:nvSpPr>
        <p:spPr>
          <a:xfrm>
            <a:off x="515939" y="647488"/>
            <a:ext cx="5472111" cy="1281193"/>
          </a:xfrm>
        </p:spPr>
        <p:txBody>
          <a:bodyPr anchor="t">
            <a:noAutofit/>
          </a:bodyPr>
          <a:lstStyle>
            <a:lvl1pPr algn="l">
              <a:defRPr sz="4000" b="1" i="0">
                <a:solidFill>
                  <a:srgbClr val="EA5800"/>
                </a:solidFill>
                <a:latin typeface="Source Sans Pro" panose="020B0503030403020204" pitchFamily="34" charset="0"/>
                <a:ea typeface="Jost SemiBold" pitchFamily="2" charset="0"/>
                <a:cs typeface="Gotham Bold" pitchFamily="2" charset="0"/>
              </a:defRPr>
            </a:lvl1pPr>
          </a:lstStyle>
          <a:p>
            <a:r>
              <a:rPr lang="en-GB" dirty="0"/>
              <a:t>Click to edit </a:t>
            </a:r>
            <a:br>
              <a:rPr lang="en-GB" dirty="0"/>
            </a:br>
            <a:r>
              <a:rPr lang="en-GB" dirty="0"/>
              <a:t>headline title</a:t>
            </a:r>
            <a:endParaRPr lang="en-US" dirty="0"/>
          </a:p>
        </p:txBody>
      </p:sp>
      <p:sp>
        <p:nvSpPr>
          <p:cNvPr id="8" name="Text Placeholder 2">
            <a:extLst>
              <a:ext uri="{FF2B5EF4-FFF2-40B4-BE49-F238E27FC236}">
                <a16:creationId xmlns:a16="http://schemas.microsoft.com/office/drawing/2014/main" id="{2CB14169-E566-D44C-9D17-AF6933434AD3}"/>
              </a:ext>
            </a:extLst>
          </p:cNvPr>
          <p:cNvSpPr>
            <a:spLocks noGrp="1"/>
          </p:cNvSpPr>
          <p:nvPr>
            <p:ph type="body" sz="quarter" idx="12" hasCustomPrompt="1"/>
          </p:nvPr>
        </p:nvSpPr>
        <p:spPr>
          <a:xfrm>
            <a:off x="515938" y="289630"/>
            <a:ext cx="3600450" cy="313100"/>
          </a:xfrm>
        </p:spPr>
        <p:txBody>
          <a:bodyPr>
            <a:noAutofit/>
          </a:bodyPr>
          <a:lstStyle>
            <a:lvl1pPr>
              <a:buNone/>
              <a:defRPr sz="1000" b="0" i="0">
                <a:solidFill>
                  <a:schemeClr val="accent3"/>
                </a:solidFill>
                <a:latin typeface="Source Sans Pro" panose="020B0503030403020204" pitchFamily="34" charset="0"/>
                <a:ea typeface="Jost" pitchFamily="2" charset="0"/>
                <a:cs typeface="Gotham Light" pitchFamily="2" charset="0"/>
              </a:defRPr>
            </a:lvl1pPr>
          </a:lstStyle>
          <a:p>
            <a:pPr lvl="0"/>
            <a:r>
              <a:rPr lang="en-GB" dirty="0"/>
              <a:t>Section</a:t>
            </a:r>
          </a:p>
        </p:txBody>
      </p:sp>
      <p:sp>
        <p:nvSpPr>
          <p:cNvPr id="11" name="Picture Placeholder 4">
            <a:extLst>
              <a:ext uri="{FF2B5EF4-FFF2-40B4-BE49-F238E27FC236}">
                <a16:creationId xmlns:a16="http://schemas.microsoft.com/office/drawing/2014/main" id="{A2E4A8F6-8306-614E-8ECD-1E6E09F2D7FF}"/>
              </a:ext>
            </a:extLst>
          </p:cNvPr>
          <p:cNvSpPr>
            <a:spLocks noGrp="1"/>
          </p:cNvSpPr>
          <p:nvPr>
            <p:ph type="pic" sz="quarter" idx="13" hasCustomPrompt="1"/>
          </p:nvPr>
        </p:nvSpPr>
        <p:spPr>
          <a:xfrm>
            <a:off x="6424825" y="788474"/>
            <a:ext cx="4988242" cy="4988242"/>
          </a:xfrm>
          <a:prstGeom prst="ellipse">
            <a:avLst/>
          </a:prstGeom>
          <a:solidFill>
            <a:schemeClr val="accent5"/>
          </a:solidFill>
        </p:spPr>
        <p:txBody>
          <a:bodyPr anchor="ctr"/>
          <a:lstStyle>
            <a:lvl1pPr marL="0" indent="0" algn="ctr">
              <a:buNone/>
              <a:defRPr>
                <a:solidFill>
                  <a:schemeClr val="accent3"/>
                </a:solidFill>
              </a:defRPr>
            </a:lvl1pPr>
          </a:lstStyle>
          <a:p>
            <a:r>
              <a:rPr lang="en-US" dirty="0"/>
              <a:t>Click to insert picture</a:t>
            </a:r>
          </a:p>
        </p:txBody>
      </p:sp>
      <p:sp>
        <p:nvSpPr>
          <p:cNvPr id="10" name="TextBox 9">
            <a:extLst>
              <a:ext uri="{FF2B5EF4-FFF2-40B4-BE49-F238E27FC236}">
                <a16:creationId xmlns:a16="http://schemas.microsoft.com/office/drawing/2014/main" id="{2D47F126-8E94-4463-813E-AFFB682EFF10}"/>
              </a:ext>
            </a:extLst>
          </p:cNvPr>
          <p:cNvSpPr txBox="1"/>
          <p:nvPr userDrawn="1"/>
        </p:nvSpPr>
        <p:spPr>
          <a:xfrm>
            <a:off x="5826034" y="6382476"/>
            <a:ext cx="539931" cy="365919"/>
          </a:xfrm>
          <a:prstGeom prst="rect">
            <a:avLst/>
          </a:prstGeom>
          <a:noFill/>
        </p:spPr>
        <p:txBody>
          <a:bodyPr wrap="square" rtlCol="0">
            <a:spAutoFit/>
          </a:bodyPr>
          <a:lstStyle/>
          <a:p>
            <a:pPr algn="ctr"/>
            <a:fld id="{965D6D83-83C2-425F-BE2A-542D73A3F5E8}" type="slidenum">
              <a:rPr lang="en-US" smtClean="0">
                <a:solidFill>
                  <a:schemeClr val="bg1"/>
                </a:solidFill>
              </a:rPr>
              <a:pPr algn="ctr"/>
              <a:t>‹#›</a:t>
            </a:fld>
            <a:endParaRPr lang="en-US" dirty="0">
              <a:solidFill>
                <a:schemeClr val="bg1"/>
              </a:solidFill>
            </a:endParaRPr>
          </a:p>
        </p:txBody>
      </p:sp>
      <p:sp>
        <p:nvSpPr>
          <p:cNvPr id="9" name="Footer Placeholder 17">
            <a:extLst>
              <a:ext uri="{FF2B5EF4-FFF2-40B4-BE49-F238E27FC236}">
                <a16:creationId xmlns:a16="http://schemas.microsoft.com/office/drawing/2014/main" id="{D30CBB14-4A35-3046-99FD-275BD78106BB}"/>
              </a:ext>
            </a:extLst>
          </p:cNvPr>
          <p:cNvSpPr>
            <a:spLocks noGrp="1"/>
          </p:cNvSpPr>
          <p:nvPr>
            <p:ph type="ftr" sz="quarter" idx="3"/>
          </p:nvPr>
        </p:nvSpPr>
        <p:spPr>
          <a:xfrm>
            <a:off x="515937" y="6356350"/>
            <a:ext cx="3271136" cy="430210"/>
          </a:xfrm>
          <a:prstGeom prst="rect">
            <a:avLst/>
          </a:prstGeom>
        </p:spPr>
        <p:txBody>
          <a:bodyPr vert="horz" lIns="91440" tIns="45720" rIns="91440" bIns="45720" rtlCol="0" anchor="ctr"/>
          <a:lstStyle>
            <a:lvl1pPr algn="l">
              <a:defRPr sz="1000" b="0" i="0">
                <a:solidFill>
                  <a:schemeClr val="bg1"/>
                </a:solidFill>
                <a:latin typeface="Source Sans Pro" panose="020B0503030403020204" pitchFamily="34" charset="0"/>
                <a:cs typeface="Gotham Light" pitchFamily="2" charset="0"/>
              </a:defRPr>
            </a:lvl1pPr>
          </a:lstStyle>
          <a:p>
            <a:r>
              <a:rPr lang="en-US" dirty="0"/>
              <a:t>ARIAS•U.S. 2021 Spring Conference • </a:t>
            </a:r>
            <a:r>
              <a:rPr lang="en-US" dirty="0" err="1"/>
              <a:t>www.arias-us.org</a:t>
            </a:r>
            <a:endParaRPr lang="en-US" dirty="0"/>
          </a:p>
        </p:txBody>
      </p:sp>
    </p:spTree>
    <p:extLst>
      <p:ext uri="{BB962C8B-B14F-4D97-AF65-F5344CB8AC3E}">
        <p14:creationId xmlns:p14="http://schemas.microsoft.com/office/powerpoint/2010/main" val="28290940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Statem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9B442E9-CBA0-E041-9D20-CB7CA9B382FE}"/>
              </a:ext>
            </a:extLst>
          </p:cNvPr>
          <p:cNvSpPr/>
          <p:nvPr userDrawn="1"/>
        </p:nvSpPr>
        <p:spPr>
          <a:xfrm>
            <a:off x="0" y="-569619"/>
            <a:ext cx="12192000" cy="6858000"/>
          </a:xfrm>
          <a:prstGeom prst="rect">
            <a:avLst/>
          </a:prstGeom>
          <a:solidFill>
            <a:srgbClr val="EA58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solidFill>
                <a:srgbClr val="EA5800"/>
              </a:solidFill>
            </a:endParaRPr>
          </a:p>
        </p:txBody>
      </p:sp>
      <p:sp>
        <p:nvSpPr>
          <p:cNvPr id="14" name="Title 1">
            <a:extLst>
              <a:ext uri="{FF2B5EF4-FFF2-40B4-BE49-F238E27FC236}">
                <a16:creationId xmlns:a16="http://schemas.microsoft.com/office/drawing/2014/main" id="{EA0B0061-F507-6342-862B-9535E5F38E4D}"/>
              </a:ext>
            </a:extLst>
          </p:cNvPr>
          <p:cNvSpPr>
            <a:spLocks noGrp="1"/>
          </p:cNvSpPr>
          <p:nvPr>
            <p:ph type="ctrTitle" hasCustomPrompt="1"/>
          </p:nvPr>
        </p:nvSpPr>
        <p:spPr>
          <a:xfrm>
            <a:off x="515939" y="1489916"/>
            <a:ext cx="11160124" cy="3878167"/>
          </a:xfrm>
        </p:spPr>
        <p:txBody>
          <a:bodyPr anchor="ctr">
            <a:noAutofit/>
          </a:bodyPr>
          <a:lstStyle>
            <a:lvl1pPr algn="l">
              <a:defRPr sz="4000" b="0" i="0">
                <a:solidFill>
                  <a:schemeClr val="bg1"/>
                </a:solidFill>
                <a:latin typeface="Source Sans Pro" panose="020B0503030403020204" pitchFamily="34" charset="0"/>
                <a:ea typeface="Jost SemiBold" pitchFamily="2" charset="0"/>
              </a:defRPr>
            </a:lvl1pPr>
          </a:lstStyle>
          <a:p>
            <a:r>
              <a:rPr lang="en-GB" dirty="0"/>
              <a:t>Click to edit statement</a:t>
            </a:r>
            <a:endParaRPr lang="en-US" dirty="0"/>
          </a:p>
        </p:txBody>
      </p:sp>
      <p:sp>
        <p:nvSpPr>
          <p:cNvPr id="2" name="Footer Placeholder 1">
            <a:extLst>
              <a:ext uri="{FF2B5EF4-FFF2-40B4-BE49-F238E27FC236}">
                <a16:creationId xmlns:a16="http://schemas.microsoft.com/office/drawing/2014/main" id="{1FC399AE-F21B-9648-BD5C-383A7942F4F7}"/>
              </a:ext>
            </a:extLst>
          </p:cNvPr>
          <p:cNvSpPr>
            <a:spLocks noGrp="1"/>
          </p:cNvSpPr>
          <p:nvPr>
            <p:ph type="ftr" sz="quarter" idx="10"/>
          </p:nvPr>
        </p:nvSpPr>
        <p:spPr/>
        <p:txBody>
          <a:bodyPr/>
          <a:lstStyle/>
          <a:p>
            <a:r>
              <a:rPr lang="en-US" dirty="0"/>
              <a:t>#ARIASUS • </a:t>
            </a:r>
            <a:r>
              <a:rPr lang="en-US" dirty="0" err="1"/>
              <a:t>www.arias-us.org</a:t>
            </a:r>
            <a:endParaRPr lang="en-US" dirty="0"/>
          </a:p>
        </p:txBody>
      </p:sp>
      <p:sp>
        <p:nvSpPr>
          <p:cNvPr id="5" name="TextBox 4">
            <a:extLst>
              <a:ext uri="{FF2B5EF4-FFF2-40B4-BE49-F238E27FC236}">
                <a16:creationId xmlns:a16="http://schemas.microsoft.com/office/drawing/2014/main" id="{93211E32-61A0-46C4-B781-3977C39188C3}"/>
              </a:ext>
            </a:extLst>
          </p:cNvPr>
          <p:cNvSpPr txBox="1"/>
          <p:nvPr userDrawn="1"/>
        </p:nvSpPr>
        <p:spPr>
          <a:xfrm>
            <a:off x="5826034" y="6382476"/>
            <a:ext cx="539931" cy="365919"/>
          </a:xfrm>
          <a:prstGeom prst="rect">
            <a:avLst/>
          </a:prstGeom>
          <a:noFill/>
        </p:spPr>
        <p:txBody>
          <a:bodyPr wrap="square" rtlCol="0">
            <a:spAutoFit/>
          </a:bodyPr>
          <a:lstStyle/>
          <a:p>
            <a:pPr algn="ctr"/>
            <a:fld id="{965D6D83-83C2-425F-BE2A-542D73A3F5E8}" type="slidenum">
              <a:rPr lang="en-US" smtClean="0">
                <a:solidFill>
                  <a:schemeClr val="bg1"/>
                </a:solidFill>
              </a:rPr>
              <a:pPr algn="ctr"/>
              <a:t>‹#›</a:t>
            </a:fld>
            <a:endParaRPr lang="en-US" dirty="0">
              <a:solidFill>
                <a:schemeClr val="bg1"/>
              </a:solidFill>
            </a:endParaRPr>
          </a:p>
        </p:txBody>
      </p:sp>
    </p:spTree>
    <p:extLst>
      <p:ext uri="{BB962C8B-B14F-4D97-AF65-F5344CB8AC3E}">
        <p14:creationId xmlns:p14="http://schemas.microsoft.com/office/powerpoint/2010/main" val="7961723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4/29/2021</a:t>
            </a:fld>
            <a:endParaRPr lang="en-US" dirty="0"/>
          </a:p>
        </p:txBody>
      </p:sp>
      <p:sp>
        <p:nvSpPr>
          <p:cNvPr id="6" name="Footer Placeholder 5"/>
          <p:cNvSpPr>
            <a:spLocks noGrp="1"/>
          </p:cNvSpPr>
          <p:nvPr>
            <p:ph type="ftr" sz="quarter" idx="11"/>
          </p:nvPr>
        </p:nvSpPr>
        <p:spPr/>
        <p:txBody>
          <a:bodyPr/>
          <a:lstStyle/>
          <a:p>
            <a:r>
              <a:rPr lang="en-US"/>
              <a:t>ARIAS•U.S. 2021 Spring Conference • www.arias-us.org</a:t>
            </a:r>
            <a:endParaRPr lang="en-US" dirty="0"/>
          </a:p>
        </p:txBody>
      </p:sp>
      <p:sp>
        <p:nvSpPr>
          <p:cNvPr id="7" name="Slide Number Placeholder 6"/>
          <p:cNvSpPr>
            <a:spLocks noGrp="1"/>
          </p:cNvSpPr>
          <p:nvPr>
            <p:ph type="sldNum" sz="quarter" idx="12"/>
          </p:nvPr>
        </p:nvSpPr>
        <p:spPr/>
        <p:txBody>
          <a:bodyPr/>
          <a:lstStyle/>
          <a:p>
            <a:fld id="{D2DF68FA-F7E4-0D42-BD70-C8803FF10DE8}" type="slidenum">
              <a:rPr lang="en-US" smtClean="0"/>
              <a:pPr/>
              <a:t>‹#›</a:t>
            </a:fld>
            <a:endParaRPr lang="en-US" dirty="0"/>
          </a:p>
        </p:txBody>
      </p:sp>
    </p:spTree>
    <p:extLst>
      <p:ext uri="{BB962C8B-B14F-4D97-AF65-F5344CB8AC3E}">
        <p14:creationId xmlns:p14="http://schemas.microsoft.com/office/powerpoint/2010/main" val="1646852581"/>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4/29/2021</a:t>
            </a:fld>
            <a:endParaRPr lang="en-US" dirty="0"/>
          </a:p>
        </p:txBody>
      </p:sp>
      <p:sp>
        <p:nvSpPr>
          <p:cNvPr id="8" name="Footer Placeholder 7"/>
          <p:cNvSpPr>
            <a:spLocks noGrp="1"/>
          </p:cNvSpPr>
          <p:nvPr>
            <p:ph type="ftr" sz="quarter" idx="11"/>
          </p:nvPr>
        </p:nvSpPr>
        <p:spPr/>
        <p:txBody>
          <a:bodyPr/>
          <a:lstStyle/>
          <a:p>
            <a:r>
              <a:rPr lang="en-US"/>
              <a:t>ARIAS•U.S. 2021 Spring Conference • www.arias-us.org</a:t>
            </a:r>
            <a:endParaRPr lang="en-US" dirty="0"/>
          </a:p>
        </p:txBody>
      </p:sp>
      <p:sp>
        <p:nvSpPr>
          <p:cNvPr id="9" name="Slide Number Placeholder 8"/>
          <p:cNvSpPr>
            <a:spLocks noGrp="1"/>
          </p:cNvSpPr>
          <p:nvPr>
            <p:ph type="sldNum" sz="quarter" idx="12"/>
          </p:nvPr>
        </p:nvSpPr>
        <p:spPr/>
        <p:txBody>
          <a:bodyPr/>
          <a:lstStyle/>
          <a:p>
            <a:fld id="{D2DF68FA-F7E4-0D42-BD70-C8803FF10DE8}" type="slidenum">
              <a:rPr lang="en-US" smtClean="0"/>
              <a:pPr/>
              <a:t>‹#›</a:t>
            </a:fld>
            <a:endParaRPr lang="en-US" dirty="0"/>
          </a:p>
        </p:txBody>
      </p:sp>
    </p:spTree>
    <p:extLst>
      <p:ext uri="{BB962C8B-B14F-4D97-AF65-F5344CB8AC3E}">
        <p14:creationId xmlns:p14="http://schemas.microsoft.com/office/powerpoint/2010/main" val="3436801776"/>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4/29/2021</a:t>
            </a:fld>
            <a:endParaRPr lang="en-US" dirty="0"/>
          </a:p>
        </p:txBody>
      </p:sp>
      <p:sp>
        <p:nvSpPr>
          <p:cNvPr id="4" name="Footer Placeholder 3"/>
          <p:cNvSpPr>
            <a:spLocks noGrp="1"/>
          </p:cNvSpPr>
          <p:nvPr>
            <p:ph type="ftr" sz="quarter" idx="11"/>
          </p:nvPr>
        </p:nvSpPr>
        <p:spPr/>
        <p:txBody>
          <a:bodyPr/>
          <a:lstStyle/>
          <a:p>
            <a:r>
              <a:rPr lang="en-US"/>
              <a:t>ARIAS•U.S. 2021 Spring Conference • www.arias-us.org</a:t>
            </a:r>
            <a:endParaRPr lang="en-US" dirty="0"/>
          </a:p>
        </p:txBody>
      </p:sp>
      <p:sp>
        <p:nvSpPr>
          <p:cNvPr id="5" name="Slide Number Placeholder 4"/>
          <p:cNvSpPr>
            <a:spLocks noGrp="1"/>
          </p:cNvSpPr>
          <p:nvPr>
            <p:ph type="sldNum" sz="quarter" idx="12"/>
          </p:nvPr>
        </p:nvSpPr>
        <p:spPr/>
        <p:txBody>
          <a:bodyPr/>
          <a:lstStyle/>
          <a:p>
            <a:fld id="{D2DF68FA-F7E4-0D42-BD70-C8803FF10DE8}" type="slidenum">
              <a:rPr lang="en-US" smtClean="0"/>
              <a:pPr/>
              <a:t>‹#›</a:t>
            </a:fld>
            <a:endParaRPr lang="en-US" dirty="0"/>
          </a:p>
        </p:txBody>
      </p:sp>
    </p:spTree>
    <p:extLst>
      <p:ext uri="{BB962C8B-B14F-4D97-AF65-F5344CB8AC3E}">
        <p14:creationId xmlns:p14="http://schemas.microsoft.com/office/powerpoint/2010/main" val="2224955627"/>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4/29/2021</a:t>
            </a:fld>
            <a:endParaRPr lang="en-US" dirty="0"/>
          </a:p>
        </p:txBody>
      </p:sp>
      <p:sp>
        <p:nvSpPr>
          <p:cNvPr id="3" name="Footer Placeholder 2"/>
          <p:cNvSpPr>
            <a:spLocks noGrp="1"/>
          </p:cNvSpPr>
          <p:nvPr>
            <p:ph type="ftr" sz="quarter" idx="11"/>
          </p:nvPr>
        </p:nvSpPr>
        <p:spPr/>
        <p:txBody>
          <a:bodyPr/>
          <a:lstStyle/>
          <a:p>
            <a:r>
              <a:rPr lang="en-US"/>
              <a:t>ARIAS•U.S. 2021 Spring Conference • www.arias-us.org</a:t>
            </a:r>
            <a:endParaRPr lang="en-US" dirty="0"/>
          </a:p>
        </p:txBody>
      </p:sp>
      <p:sp>
        <p:nvSpPr>
          <p:cNvPr id="4" name="Slide Number Placeholder 3"/>
          <p:cNvSpPr>
            <a:spLocks noGrp="1"/>
          </p:cNvSpPr>
          <p:nvPr>
            <p:ph type="sldNum" sz="quarter" idx="12"/>
          </p:nvPr>
        </p:nvSpPr>
        <p:spPr/>
        <p:txBody>
          <a:bodyPr/>
          <a:lstStyle/>
          <a:p>
            <a:fld id="{D2DF68FA-F7E4-0D42-BD70-C8803FF10DE8}" type="slidenum">
              <a:rPr lang="en-US" smtClean="0"/>
              <a:pPr/>
              <a:t>‹#›</a:t>
            </a:fld>
            <a:endParaRPr lang="en-US" dirty="0"/>
          </a:p>
        </p:txBody>
      </p:sp>
    </p:spTree>
    <p:extLst>
      <p:ext uri="{BB962C8B-B14F-4D97-AF65-F5344CB8AC3E}">
        <p14:creationId xmlns:p14="http://schemas.microsoft.com/office/powerpoint/2010/main" val="1274613797"/>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4/29/2021</a:t>
            </a:fld>
            <a:endParaRPr lang="en-US" dirty="0"/>
          </a:p>
        </p:txBody>
      </p:sp>
      <p:sp>
        <p:nvSpPr>
          <p:cNvPr id="6" name="Footer Placeholder 5"/>
          <p:cNvSpPr>
            <a:spLocks noGrp="1"/>
          </p:cNvSpPr>
          <p:nvPr>
            <p:ph type="ftr" sz="quarter" idx="11"/>
          </p:nvPr>
        </p:nvSpPr>
        <p:spPr/>
        <p:txBody>
          <a:bodyPr/>
          <a:lstStyle/>
          <a:p>
            <a:r>
              <a:rPr lang="en-US"/>
              <a:t>ARIAS•U.S. 2021 Spring Conference • www.arias-us.org</a:t>
            </a:r>
            <a:endParaRPr lang="en-US" dirty="0"/>
          </a:p>
        </p:txBody>
      </p:sp>
      <p:sp>
        <p:nvSpPr>
          <p:cNvPr id="7" name="Slide Number Placeholder 6"/>
          <p:cNvSpPr>
            <a:spLocks noGrp="1"/>
          </p:cNvSpPr>
          <p:nvPr>
            <p:ph type="sldNum" sz="quarter" idx="12"/>
          </p:nvPr>
        </p:nvSpPr>
        <p:spPr/>
        <p:txBody>
          <a:bodyPr/>
          <a:lstStyle/>
          <a:p>
            <a:fld id="{D2DF68FA-F7E4-0D42-BD70-C8803FF10DE8}" type="slidenum">
              <a:rPr lang="en-US" smtClean="0"/>
              <a:pPr/>
              <a:t>‹#›</a:t>
            </a:fld>
            <a:endParaRPr lang="en-US" dirty="0"/>
          </a:p>
        </p:txBody>
      </p:sp>
    </p:spTree>
    <p:extLst>
      <p:ext uri="{BB962C8B-B14F-4D97-AF65-F5344CB8AC3E}">
        <p14:creationId xmlns:p14="http://schemas.microsoft.com/office/powerpoint/2010/main" val="3483656858"/>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4/29/2021</a:t>
            </a:fld>
            <a:endParaRPr lang="en-US" dirty="0"/>
          </a:p>
        </p:txBody>
      </p:sp>
      <p:sp>
        <p:nvSpPr>
          <p:cNvPr id="6" name="Footer Placeholder 5"/>
          <p:cNvSpPr>
            <a:spLocks noGrp="1"/>
          </p:cNvSpPr>
          <p:nvPr>
            <p:ph type="ftr" sz="quarter" idx="11"/>
          </p:nvPr>
        </p:nvSpPr>
        <p:spPr/>
        <p:txBody>
          <a:bodyPr/>
          <a:lstStyle/>
          <a:p>
            <a:r>
              <a:rPr lang="en-US"/>
              <a:t>ARIAS•U.S. 2021 Spring Conference • www.arias-us.org</a:t>
            </a:r>
            <a:endParaRPr lang="en-US" dirty="0"/>
          </a:p>
        </p:txBody>
      </p:sp>
      <p:sp>
        <p:nvSpPr>
          <p:cNvPr id="7" name="Slide Number Placeholder 6"/>
          <p:cNvSpPr>
            <a:spLocks noGrp="1"/>
          </p:cNvSpPr>
          <p:nvPr>
            <p:ph type="sldNum" sz="quarter" idx="12"/>
          </p:nvPr>
        </p:nvSpPr>
        <p:spPr/>
        <p:txBody>
          <a:bodyPr/>
          <a:lstStyle/>
          <a:p>
            <a:fld id="{D2DF68FA-F7E4-0D42-BD70-C8803FF10DE8}" type="slidenum">
              <a:rPr lang="en-US" smtClean="0"/>
              <a:pPr/>
              <a:t>‹#›</a:t>
            </a:fld>
            <a:endParaRPr lang="en-US" dirty="0"/>
          </a:p>
        </p:txBody>
      </p:sp>
    </p:spTree>
    <p:extLst>
      <p:ext uri="{BB962C8B-B14F-4D97-AF65-F5344CB8AC3E}">
        <p14:creationId xmlns:p14="http://schemas.microsoft.com/office/powerpoint/2010/main" val="78344157"/>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image" Target="../media/image1.jp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2.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B61BEF0D-F0BB-DE4B-95CE-6DB70DBA9567}" type="datetimeFigureOut">
              <a:rPr lang="en-US" smtClean="0"/>
              <a:pPr/>
              <a:t>4/29/2021</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r>
              <a:rPr lang="en-US"/>
              <a:t>ARIAS•U.S. 2021 Spring Conference • www.arias-us.org</a:t>
            </a:r>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D2DF68FA-F7E4-0D42-BD70-C8803FF10DE8}" type="slidenum">
              <a:rPr lang="en-US" smtClean="0"/>
              <a:pPr/>
              <a:t>‹#›</a:t>
            </a:fld>
            <a:endParaRPr lang="en-US" dirty="0"/>
          </a:p>
        </p:txBody>
      </p:sp>
      <p:sp>
        <p:nvSpPr>
          <p:cNvPr id="8" name="Rectangle 7">
            <a:extLst>
              <a:ext uri="{FF2B5EF4-FFF2-40B4-BE49-F238E27FC236}">
                <a16:creationId xmlns:a16="http://schemas.microsoft.com/office/drawing/2014/main" id="{47F02E44-0805-47E6-AC1C-72218A40014F}"/>
              </a:ext>
            </a:extLst>
          </p:cNvPr>
          <p:cNvSpPr/>
          <p:nvPr userDrawn="1"/>
        </p:nvSpPr>
        <p:spPr>
          <a:xfrm>
            <a:off x="-47413" y="-311573"/>
            <a:ext cx="12300373" cy="7227146"/>
          </a:xfrm>
          <a:prstGeom prst="rect">
            <a:avLst/>
          </a:prstGeom>
          <a:blipFill>
            <a:blip r:embed="rId19"/>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cap="none" spc="0" dirty="0">
              <a:ln w="0"/>
              <a:solidFill>
                <a:schemeClr val="accent1"/>
              </a:solidFill>
              <a:effectLst>
                <a:outerShdw blurRad="38100" dist="25400" dir="5400000" algn="ctr" rotWithShape="0">
                  <a:srgbClr val="6E747A">
                    <a:alpha val="43000"/>
                  </a:srgbClr>
                </a:outerShdw>
              </a:effectLst>
            </a:endParaRPr>
          </a:p>
        </p:txBody>
      </p:sp>
      <p:sp>
        <p:nvSpPr>
          <p:cNvPr id="9" name="Rectangle 8">
            <a:extLst>
              <a:ext uri="{FF2B5EF4-FFF2-40B4-BE49-F238E27FC236}">
                <a16:creationId xmlns:a16="http://schemas.microsoft.com/office/drawing/2014/main" id="{9570B6EA-E232-42DE-9275-405E0645D715}"/>
              </a:ext>
            </a:extLst>
          </p:cNvPr>
          <p:cNvSpPr/>
          <p:nvPr userDrawn="1"/>
        </p:nvSpPr>
        <p:spPr>
          <a:xfrm>
            <a:off x="-47413" y="57573"/>
            <a:ext cx="12192000" cy="6858000"/>
          </a:xfrm>
          <a:prstGeom prst="rect">
            <a:avLst/>
          </a:prstGeom>
          <a:solidFill>
            <a:srgbClr val="EA5800">
              <a:alpha val="65000"/>
            </a:srgb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54F17E5-08DB-4BD7-978C-F7DB03C72476}"/>
              </a:ext>
            </a:extLst>
          </p:cNvPr>
          <p:cNvSpPr/>
          <p:nvPr userDrawn="1"/>
        </p:nvSpPr>
        <p:spPr>
          <a:xfrm>
            <a:off x="0" y="-570335"/>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p>
        </p:txBody>
      </p:sp>
      <p:pic>
        <p:nvPicPr>
          <p:cNvPr id="11" name="Picture 10" descr="Logo, icon&#10;&#10;Description automatically generated">
            <a:extLst>
              <a:ext uri="{FF2B5EF4-FFF2-40B4-BE49-F238E27FC236}">
                <a16:creationId xmlns:a16="http://schemas.microsoft.com/office/drawing/2014/main" id="{FC5DB6B7-A480-4762-90BD-B9ADA229CF68}"/>
              </a:ext>
            </a:extLst>
          </p:cNvPr>
          <p:cNvPicPr>
            <a:picLocks noChangeAspect="1"/>
          </p:cNvPicPr>
          <p:nvPr userDrawn="1"/>
        </p:nvPicPr>
        <p:blipFill>
          <a:blip r:embed="rId20"/>
          <a:stretch>
            <a:fillRect/>
          </a:stretch>
        </p:blipFill>
        <p:spPr>
          <a:xfrm>
            <a:off x="10722848" y="6384926"/>
            <a:ext cx="953214" cy="421321"/>
          </a:xfrm>
          <a:prstGeom prst="rect">
            <a:avLst/>
          </a:prstGeom>
        </p:spPr>
      </p:pic>
    </p:spTree>
    <p:extLst>
      <p:ext uri="{BB962C8B-B14F-4D97-AF65-F5344CB8AC3E}">
        <p14:creationId xmlns:p14="http://schemas.microsoft.com/office/powerpoint/2010/main" val="528803416"/>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 id="2147483926" r:id="rId13"/>
    <p:sldLayoutId id="2147483649" r:id="rId14"/>
    <p:sldLayoutId id="2147483679" r:id="rId15"/>
    <p:sldLayoutId id="2147483710" r:id="rId16"/>
    <p:sldLayoutId id="2147483676" r:id="rId17"/>
  </p:sldLayoutIdLst>
  <p:hf hd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B61BEF0D-F0BB-DE4B-95CE-6DB70DBA9567}" type="datetimeFigureOut">
              <a:rPr lang="en-US" smtClean="0"/>
              <a:pPr/>
              <a:t>4/29/2021</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r>
              <a:rPr lang="en-US"/>
              <a:t>ARIAS•U.S. 2021 Spring Conference • www.arias-us.org</a:t>
            </a:r>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D2DF68FA-F7E4-0D42-BD70-C8803FF10DE8}" type="slidenum">
              <a:rPr lang="en-US" smtClean="0"/>
              <a:pPr/>
              <a:t>‹#›</a:t>
            </a:fld>
            <a:endParaRPr lang="en-US" dirty="0"/>
          </a:p>
        </p:txBody>
      </p:sp>
      <p:sp>
        <p:nvSpPr>
          <p:cNvPr id="8" name="Rectangle 7">
            <a:extLst>
              <a:ext uri="{FF2B5EF4-FFF2-40B4-BE49-F238E27FC236}">
                <a16:creationId xmlns:a16="http://schemas.microsoft.com/office/drawing/2014/main" id="{47F02E44-0805-47E6-AC1C-72218A40014F}"/>
              </a:ext>
            </a:extLst>
          </p:cNvPr>
          <p:cNvSpPr/>
          <p:nvPr userDrawn="1"/>
        </p:nvSpPr>
        <p:spPr>
          <a:xfrm>
            <a:off x="-47413" y="-311573"/>
            <a:ext cx="12300373" cy="7227146"/>
          </a:xfrm>
          <a:prstGeom prst="rect">
            <a:avLst/>
          </a:prstGeom>
          <a:blipFill>
            <a:blip r:embed="rId18"/>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cap="none" spc="0" dirty="0">
              <a:ln w="0"/>
              <a:solidFill>
                <a:schemeClr val="accent1"/>
              </a:solidFill>
              <a:effectLst>
                <a:outerShdw blurRad="38100" dist="25400" dir="5400000" algn="ctr" rotWithShape="0">
                  <a:srgbClr val="6E747A">
                    <a:alpha val="43000"/>
                  </a:srgbClr>
                </a:outerShdw>
              </a:effectLst>
            </a:endParaRPr>
          </a:p>
        </p:txBody>
      </p:sp>
      <p:sp>
        <p:nvSpPr>
          <p:cNvPr id="9" name="Rectangle 8">
            <a:extLst>
              <a:ext uri="{FF2B5EF4-FFF2-40B4-BE49-F238E27FC236}">
                <a16:creationId xmlns:a16="http://schemas.microsoft.com/office/drawing/2014/main" id="{9570B6EA-E232-42DE-9275-405E0645D715}"/>
              </a:ext>
            </a:extLst>
          </p:cNvPr>
          <p:cNvSpPr/>
          <p:nvPr userDrawn="1"/>
        </p:nvSpPr>
        <p:spPr>
          <a:xfrm>
            <a:off x="-47413" y="57573"/>
            <a:ext cx="12192000" cy="6858000"/>
          </a:xfrm>
          <a:prstGeom prst="rect">
            <a:avLst/>
          </a:prstGeom>
          <a:solidFill>
            <a:srgbClr val="EA5800">
              <a:alpha val="65000"/>
            </a:srgb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54F17E5-08DB-4BD7-978C-F7DB03C72476}"/>
              </a:ext>
            </a:extLst>
          </p:cNvPr>
          <p:cNvSpPr/>
          <p:nvPr userDrawn="1"/>
        </p:nvSpPr>
        <p:spPr>
          <a:xfrm>
            <a:off x="0" y="-570335"/>
            <a:ext cx="12192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p>
        </p:txBody>
      </p:sp>
      <p:pic>
        <p:nvPicPr>
          <p:cNvPr id="11" name="Picture 10" descr="Logo, icon&#10;&#10;Description automatically generated">
            <a:extLst>
              <a:ext uri="{FF2B5EF4-FFF2-40B4-BE49-F238E27FC236}">
                <a16:creationId xmlns:a16="http://schemas.microsoft.com/office/drawing/2014/main" id="{FC5DB6B7-A480-4762-90BD-B9ADA229CF68}"/>
              </a:ext>
            </a:extLst>
          </p:cNvPr>
          <p:cNvPicPr>
            <a:picLocks noChangeAspect="1"/>
          </p:cNvPicPr>
          <p:nvPr userDrawn="1"/>
        </p:nvPicPr>
        <p:blipFill>
          <a:blip r:embed="rId19"/>
          <a:stretch>
            <a:fillRect/>
          </a:stretch>
        </p:blipFill>
        <p:spPr>
          <a:xfrm>
            <a:off x="10722848" y="6384926"/>
            <a:ext cx="953214" cy="421321"/>
          </a:xfrm>
          <a:prstGeom prst="rect">
            <a:avLst/>
          </a:prstGeom>
        </p:spPr>
      </p:pic>
    </p:spTree>
    <p:extLst>
      <p:ext uri="{BB962C8B-B14F-4D97-AF65-F5344CB8AC3E}">
        <p14:creationId xmlns:p14="http://schemas.microsoft.com/office/powerpoint/2010/main" val="3579302388"/>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 id="2147483939" r:id="rId12"/>
    <p:sldLayoutId id="2147483941" r:id="rId13"/>
    <p:sldLayoutId id="2147483942" r:id="rId14"/>
    <p:sldLayoutId id="2147483943" r:id="rId15"/>
    <p:sldLayoutId id="2147483944" r:id="rId16"/>
  </p:sldLayoutIdLst>
  <p:hf hd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png"/><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FF23730-7707-F144-A5C8-BDDF7310A268}"/>
              </a:ext>
            </a:extLst>
          </p:cNvPr>
          <p:cNvSpPr>
            <a:spLocks noGrp="1"/>
          </p:cNvSpPr>
          <p:nvPr>
            <p:ph type="ctrTitle"/>
          </p:nvPr>
        </p:nvSpPr>
        <p:spPr/>
        <p:txBody>
          <a:bodyPr/>
          <a:lstStyle/>
          <a:p>
            <a:r>
              <a:rPr lang="en-US" dirty="0"/>
              <a:t>2021 International Arbitration Update</a:t>
            </a:r>
            <a:br>
              <a:rPr lang="en-US" dirty="0"/>
            </a:br>
            <a:endParaRPr lang="en-US" dirty="0"/>
          </a:p>
        </p:txBody>
      </p:sp>
      <p:sp>
        <p:nvSpPr>
          <p:cNvPr id="12" name="Subtitle 11">
            <a:extLst>
              <a:ext uri="{FF2B5EF4-FFF2-40B4-BE49-F238E27FC236}">
                <a16:creationId xmlns:a16="http://schemas.microsoft.com/office/drawing/2014/main" id="{5E02064A-777C-5242-A67D-77BA63555752}"/>
              </a:ext>
            </a:extLst>
          </p:cNvPr>
          <p:cNvSpPr>
            <a:spLocks noGrp="1"/>
          </p:cNvSpPr>
          <p:nvPr>
            <p:ph type="subTitle" idx="1"/>
          </p:nvPr>
        </p:nvSpPr>
        <p:spPr/>
        <p:txBody>
          <a:bodyPr/>
          <a:lstStyle/>
          <a:p>
            <a:r>
              <a:rPr lang="en-US" dirty="0"/>
              <a:t>Ed Lenci, Hinshaw &amp; Culberson LLP</a:t>
            </a:r>
          </a:p>
          <a:p>
            <a:r>
              <a:rPr lang="en-US" dirty="0"/>
              <a:t>ARIAS•U.S. &amp; FINRA Arbitrator</a:t>
            </a:r>
          </a:p>
        </p:txBody>
      </p:sp>
      <p:pic>
        <p:nvPicPr>
          <p:cNvPr id="2" name="Picture 1">
            <a:extLst>
              <a:ext uri="{FF2B5EF4-FFF2-40B4-BE49-F238E27FC236}">
                <a16:creationId xmlns:a16="http://schemas.microsoft.com/office/drawing/2014/main" id="{734C3A2C-3DFA-4E71-A0D3-3578F2AA3F4B}"/>
              </a:ext>
            </a:extLst>
          </p:cNvPr>
          <p:cNvPicPr>
            <a:picLocks noChangeAspect="1"/>
          </p:cNvPicPr>
          <p:nvPr/>
        </p:nvPicPr>
        <p:blipFill>
          <a:blip r:embed="rId2"/>
          <a:stretch>
            <a:fillRect/>
          </a:stretch>
        </p:blipFill>
        <p:spPr>
          <a:xfrm>
            <a:off x="714081" y="2539970"/>
            <a:ext cx="3350937" cy="754200"/>
          </a:xfrm>
          <a:prstGeom prst="rect">
            <a:avLst/>
          </a:prstGeom>
        </p:spPr>
      </p:pic>
      <p:sp>
        <p:nvSpPr>
          <p:cNvPr id="13" name="Text Placeholder 12">
            <a:extLst>
              <a:ext uri="{FF2B5EF4-FFF2-40B4-BE49-F238E27FC236}">
                <a16:creationId xmlns:a16="http://schemas.microsoft.com/office/drawing/2014/main" id="{F45EB3A4-BC84-2347-A58D-899B4F63D283}"/>
              </a:ext>
            </a:extLst>
          </p:cNvPr>
          <p:cNvSpPr>
            <a:spLocks noGrp="1"/>
          </p:cNvSpPr>
          <p:nvPr>
            <p:ph type="body" sz="quarter" idx="10"/>
          </p:nvPr>
        </p:nvSpPr>
        <p:spPr/>
        <p:txBody>
          <a:bodyPr/>
          <a:lstStyle/>
          <a:p>
            <a:r>
              <a:rPr lang="en-US" b="1" dirty="0"/>
              <a:t>May 6, 2021</a:t>
            </a:r>
          </a:p>
          <a:p>
            <a:r>
              <a:rPr lang="en-US" b="1" dirty="0"/>
              <a:t>2:45 PM – 3:35 PM</a:t>
            </a:r>
          </a:p>
        </p:txBody>
      </p:sp>
      <p:sp>
        <p:nvSpPr>
          <p:cNvPr id="8" name="Footer Placeholder 7">
            <a:extLst>
              <a:ext uri="{FF2B5EF4-FFF2-40B4-BE49-F238E27FC236}">
                <a16:creationId xmlns:a16="http://schemas.microsoft.com/office/drawing/2014/main" id="{1DC210E4-05FE-AB41-9CCC-35898E6BFE8D}"/>
              </a:ext>
            </a:extLst>
          </p:cNvPr>
          <p:cNvSpPr>
            <a:spLocks noGrp="1"/>
          </p:cNvSpPr>
          <p:nvPr>
            <p:ph type="ftr" sz="quarter" idx="3"/>
          </p:nvPr>
        </p:nvSpPr>
        <p:spPr>
          <a:xfrm>
            <a:off x="515937" y="6356350"/>
            <a:ext cx="2677319" cy="559223"/>
          </a:xfrm>
        </p:spPr>
        <p:txBody>
          <a:bodyPr/>
          <a:lstStyle/>
          <a:p>
            <a:r>
              <a:rPr lang="en-US" dirty="0"/>
              <a:t>#ARIASUS • www.arias-us.org</a:t>
            </a:r>
          </a:p>
        </p:txBody>
      </p:sp>
    </p:spTree>
    <p:extLst>
      <p:ext uri="{BB962C8B-B14F-4D97-AF65-F5344CB8AC3E}">
        <p14:creationId xmlns:p14="http://schemas.microsoft.com/office/powerpoint/2010/main" val="2928676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B03F495-8C0F-404A-BE5D-0D02630FFFCD}"/>
              </a:ext>
            </a:extLst>
          </p:cNvPr>
          <p:cNvSpPr>
            <a:spLocks noGrp="1"/>
          </p:cNvSpPr>
          <p:nvPr>
            <p:ph type="ftr" sz="quarter" idx="11"/>
          </p:nvPr>
        </p:nvSpPr>
        <p:spPr/>
        <p:txBody>
          <a:bodyPr/>
          <a:lstStyle/>
          <a:p>
            <a:r>
              <a:rPr lang="en-US"/>
              <a:t>ARIAS•U.S. 2021 Spring Conference • www.arias-us.org</a:t>
            </a:r>
            <a:endParaRPr lang="en-US" dirty="0"/>
          </a:p>
        </p:txBody>
      </p:sp>
      <p:sp>
        <p:nvSpPr>
          <p:cNvPr id="3" name="Slide Number Placeholder 2">
            <a:extLst>
              <a:ext uri="{FF2B5EF4-FFF2-40B4-BE49-F238E27FC236}">
                <a16:creationId xmlns:a16="http://schemas.microsoft.com/office/drawing/2014/main" id="{ABA5DC5E-C94E-4DE2-88CF-587E28A35868}"/>
              </a:ext>
            </a:extLst>
          </p:cNvPr>
          <p:cNvSpPr>
            <a:spLocks noGrp="1"/>
          </p:cNvSpPr>
          <p:nvPr>
            <p:ph type="sldNum" sz="quarter" idx="12"/>
          </p:nvPr>
        </p:nvSpPr>
        <p:spPr/>
        <p:txBody>
          <a:bodyPr/>
          <a:lstStyle/>
          <a:p>
            <a:fld id="{D2DF68FA-F7E4-0D42-BD70-C8803FF10DE8}" type="slidenum">
              <a:rPr lang="en-US" smtClean="0"/>
              <a:pPr/>
              <a:t>10</a:t>
            </a:fld>
            <a:endParaRPr lang="en-US" dirty="0"/>
          </a:p>
        </p:txBody>
      </p:sp>
      <p:sp>
        <p:nvSpPr>
          <p:cNvPr id="4" name="TextBox 3">
            <a:extLst>
              <a:ext uri="{FF2B5EF4-FFF2-40B4-BE49-F238E27FC236}">
                <a16:creationId xmlns:a16="http://schemas.microsoft.com/office/drawing/2014/main" id="{C472D1FD-6181-4343-B6EB-0D6F6888FA30}"/>
              </a:ext>
            </a:extLst>
          </p:cNvPr>
          <p:cNvSpPr txBox="1"/>
          <p:nvPr/>
        </p:nvSpPr>
        <p:spPr>
          <a:xfrm>
            <a:off x="713874" y="2045368"/>
            <a:ext cx="10944725" cy="1600438"/>
          </a:xfrm>
          <a:prstGeom prst="rect">
            <a:avLst/>
          </a:prstGeom>
          <a:noFill/>
        </p:spPr>
        <p:txBody>
          <a:bodyPr wrap="square" rtlCol="0">
            <a:spAutoFit/>
          </a:bodyPr>
          <a:lstStyle/>
          <a:p>
            <a:r>
              <a:rPr kumimoji="0" lang="en-US" sz="4000" i="0" u="none" strike="noStrike" kern="1200" cap="none" spc="0" normalizeH="0" baseline="0" noProof="0" dirty="0">
                <a:ln>
                  <a:noFill/>
                </a:ln>
                <a:solidFill>
                  <a:srgbClr val="004F8E"/>
                </a:solidFill>
                <a:effectLst/>
                <a:uLnTx/>
                <a:uFillTx/>
                <a:latin typeface="Source Sans Pro" panose="020B0503030403020204" pitchFamily="34" charset="0"/>
                <a:ea typeface="Jost SemiBold" pitchFamily="2" charset="0"/>
                <a:cs typeface="+mj-cs"/>
              </a:rPr>
              <a:t>On March 22, 2021, due to the split among the federal Circuit Courts, SCOTUS granted </a:t>
            </a:r>
            <a:r>
              <a:rPr kumimoji="0" lang="en-US" sz="4000" i="1" u="none" strike="noStrike" kern="1200" cap="none" spc="0" normalizeH="0" baseline="0" noProof="0" dirty="0">
                <a:ln>
                  <a:noFill/>
                </a:ln>
                <a:solidFill>
                  <a:srgbClr val="004F8E"/>
                </a:solidFill>
                <a:effectLst/>
                <a:uLnTx/>
                <a:uFillTx/>
                <a:latin typeface="Source Sans Pro" panose="020B0503030403020204" pitchFamily="34" charset="0"/>
                <a:ea typeface="Jost SemiBold" pitchFamily="2" charset="0"/>
                <a:cs typeface="+mj-cs"/>
              </a:rPr>
              <a:t>certiorari.</a:t>
            </a:r>
            <a:br>
              <a:rPr kumimoji="0" lang="en-US" sz="4000" i="1" u="none" strike="noStrike" kern="1200" cap="none" spc="0" normalizeH="0" baseline="0" noProof="0" dirty="0">
                <a:ln>
                  <a:noFill/>
                </a:ln>
                <a:solidFill>
                  <a:srgbClr val="004F8E"/>
                </a:solidFill>
                <a:effectLst/>
                <a:uLnTx/>
                <a:uFillTx/>
                <a:latin typeface="Source Sans Pro" panose="020B0503030403020204" pitchFamily="34" charset="0"/>
                <a:ea typeface="Jost SemiBold" pitchFamily="2" charset="0"/>
                <a:cs typeface="+mj-cs"/>
              </a:rPr>
            </a:br>
            <a:endParaRPr lang="en-US" dirty="0">
              <a:solidFill>
                <a:srgbClr val="004F8E"/>
              </a:solidFill>
            </a:endParaRPr>
          </a:p>
        </p:txBody>
      </p:sp>
    </p:spTree>
    <p:extLst>
      <p:ext uri="{BB962C8B-B14F-4D97-AF65-F5344CB8AC3E}">
        <p14:creationId xmlns:p14="http://schemas.microsoft.com/office/powerpoint/2010/main" val="37621953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98589EA-3179-4C0A-AE65-449AFE7D0CF2}"/>
              </a:ext>
            </a:extLst>
          </p:cNvPr>
          <p:cNvSpPr>
            <a:spLocks noGrp="1"/>
          </p:cNvSpPr>
          <p:nvPr>
            <p:ph type="ftr" sz="quarter" idx="11"/>
          </p:nvPr>
        </p:nvSpPr>
        <p:spPr/>
        <p:txBody>
          <a:bodyPr/>
          <a:lstStyle/>
          <a:p>
            <a:r>
              <a:rPr lang="en-US"/>
              <a:t>ARIAS•U.S. 2021 Spring Conference • www.arias-us.org</a:t>
            </a:r>
            <a:endParaRPr lang="en-US" dirty="0"/>
          </a:p>
        </p:txBody>
      </p:sp>
      <p:sp>
        <p:nvSpPr>
          <p:cNvPr id="3" name="Slide Number Placeholder 2">
            <a:extLst>
              <a:ext uri="{FF2B5EF4-FFF2-40B4-BE49-F238E27FC236}">
                <a16:creationId xmlns:a16="http://schemas.microsoft.com/office/drawing/2014/main" id="{3DAB1197-2619-4140-9B83-71533456A1E4}"/>
              </a:ext>
            </a:extLst>
          </p:cNvPr>
          <p:cNvSpPr>
            <a:spLocks noGrp="1"/>
          </p:cNvSpPr>
          <p:nvPr>
            <p:ph type="sldNum" sz="quarter" idx="12"/>
          </p:nvPr>
        </p:nvSpPr>
        <p:spPr/>
        <p:txBody>
          <a:bodyPr/>
          <a:lstStyle/>
          <a:p>
            <a:fld id="{D2DF68FA-F7E4-0D42-BD70-C8803FF10DE8}" type="slidenum">
              <a:rPr lang="en-US" smtClean="0"/>
              <a:pPr/>
              <a:t>11</a:t>
            </a:fld>
            <a:endParaRPr lang="en-US" dirty="0"/>
          </a:p>
        </p:txBody>
      </p:sp>
      <p:sp>
        <p:nvSpPr>
          <p:cNvPr id="4" name="TextBox 3">
            <a:extLst>
              <a:ext uri="{FF2B5EF4-FFF2-40B4-BE49-F238E27FC236}">
                <a16:creationId xmlns:a16="http://schemas.microsoft.com/office/drawing/2014/main" id="{8A0838AD-8380-4A10-A297-2E2CB1B07CFF}"/>
              </a:ext>
            </a:extLst>
          </p:cNvPr>
          <p:cNvSpPr txBox="1"/>
          <p:nvPr/>
        </p:nvSpPr>
        <p:spPr>
          <a:xfrm>
            <a:off x="616183" y="4186"/>
            <a:ext cx="995290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4F8E"/>
                </a:solidFill>
                <a:effectLst/>
                <a:uLnTx/>
                <a:uFillTx/>
                <a:latin typeface="Arial"/>
                <a:ea typeface="+mn-ea"/>
                <a:cs typeface="+mn-cs"/>
              </a:rPr>
              <a:t>The split: the nays</a:t>
            </a:r>
            <a:endParaRPr kumimoji="0" lang="en-US" sz="1800" b="0" i="0" u="none" strike="noStrike" kern="1200" cap="none" spc="0" normalizeH="0" baseline="0" noProof="0" dirty="0">
              <a:ln>
                <a:noFill/>
              </a:ln>
              <a:solidFill>
                <a:srgbClr val="004F8E"/>
              </a:solidFill>
              <a:effectLst/>
              <a:uLnTx/>
              <a:uFillTx/>
              <a:latin typeface="Corbel" panose="020B0503020204020204"/>
              <a:ea typeface="+mn-ea"/>
              <a:cs typeface="+mn-cs"/>
            </a:endParaRPr>
          </a:p>
        </p:txBody>
      </p:sp>
      <p:sp>
        <p:nvSpPr>
          <p:cNvPr id="5" name="TextBox 4">
            <a:extLst>
              <a:ext uri="{FF2B5EF4-FFF2-40B4-BE49-F238E27FC236}">
                <a16:creationId xmlns:a16="http://schemas.microsoft.com/office/drawing/2014/main" id="{3A3EA994-2738-4DFE-AA48-8E2371F2530F}"/>
              </a:ext>
            </a:extLst>
          </p:cNvPr>
          <p:cNvSpPr txBox="1"/>
          <p:nvPr/>
        </p:nvSpPr>
        <p:spPr>
          <a:xfrm>
            <a:off x="697832" y="902368"/>
            <a:ext cx="11020926" cy="707886"/>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br>
              <a:rPr kumimoji="0" lang="en-US" sz="20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br>
            <a:endParaRPr kumimoji="0" lang="en-US" sz="20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endParaRPr>
          </a:p>
        </p:txBody>
      </p:sp>
    </p:spTree>
    <p:extLst>
      <p:ext uri="{BB962C8B-B14F-4D97-AF65-F5344CB8AC3E}">
        <p14:creationId xmlns:p14="http://schemas.microsoft.com/office/powerpoint/2010/main" val="22166242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98589EA-3179-4C0A-AE65-449AFE7D0CF2}"/>
              </a:ext>
            </a:extLst>
          </p:cNvPr>
          <p:cNvSpPr>
            <a:spLocks noGrp="1"/>
          </p:cNvSpPr>
          <p:nvPr>
            <p:ph type="ftr" sz="quarter" idx="11"/>
          </p:nvPr>
        </p:nvSpPr>
        <p:spPr/>
        <p:txBody>
          <a:bodyPr/>
          <a:lstStyle/>
          <a:p>
            <a:r>
              <a:rPr lang="en-US"/>
              <a:t>ARIAS•U.S. 2021 Spring Conference • www.arias-us.org</a:t>
            </a:r>
            <a:endParaRPr lang="en-US" dirty="0"/>
          </a:p>
        </p:txBody>
      </p:sp>
      <p:sp>
        <p:nvSpPr>
          <p:cNvPr id="3" name="Slide Number Placeholder 2">
            <a:extLst>
              <a:ext uri="{FF2B5EF4-FFF2-40B4-BE49-F238E27FC236}">
                <a16:creationId xmlns:a16="http://schemas.microsoft.com/office/drawing/2014/main" id="{3DAB1197-2619-4140-9B83-71533456A1E4}"/>
              </a:ext>
            </a:extLst>
          </p:cNvPr>
          <p:cNvSpPr>
            <a:spLocks noGrp="1"/>
          </p:cNvSpPr>
          <p:nvPr>
            <p:ph type="sldNum" sz="quarter" idx="12"/>
          </p:nvPr>
        </p:nvSpPr>
        <p:spPr/>
        <p:txBody>
          <a:bodyPr/>
          <a:lstStyle/>
          <a:p>
            <a:fld id="{D2DF68FA-F7E4-0D42-BD70-C8803FF10DE8}" type="slidenum">
              <a:rPr lang="en-US" smtClean="0"/>
              <a:pPr/>
              <a:t>12</a:t>
            </a:fld>
            <a:endParaRPr lang="en-US" dirty="0"/>
          </a:p>
        </p:txBody>
      </p:sp>
      <p:sp>
        <p:nvSpPr>
          <p:cNvPr id="4" name="TextBox 3">
            <a:extLst>
              <a:ext uri="{FF2B5EF4-FFF2-40B4-BE49-F238E27FC236}">
                <a16:creationId xmlns:a16="http://schemas.microsoft.com/office/drawing/2014/main" id="{8A0838AD-8380-4A10-A297-2E2CB1B07CFF}"/>
              </a:ext>
            </a:extLst>
          </p:cNvPr>
          <p:cNvSpPr txBox="1"/>
          <p:nvPr/>
        </p:nvSpPr>
        <p:spPr>
          <a:xfrm>
            <a:off x="616183" y="4186"/>
            <a:ext cx="995290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4F8E"/>
                </a:solidFill>
                <a:effectLst/>
                <a:uLnTx/>
                <a:uFillTx/>
                <a:latin typeface="Arial"/>
                <a:ea typeface="+mn-ea"/>
                <a:cs typeface="+mn-cs"/>
              </a:rPr>
              <a:t>The split: the nays</a:t>
            </a:r>
            <a:endParaRPr kumimoji="0" lang="en-US" sz="1800" b="0" i="0" u="none" strike="noStrike" kern="1200" cap="none" spc="0" normalizeH="0" baseline="0" noProof="0" dirty="0">
              <a:ln>
                <a:noFill/>
              </a:ln>
              <a:solidFill>
                <a:srgbClr val="004F8E"/>
              </a:solidFill>
              <a:effectLst/>
              <a:uLnTx/>
              <a:uFillTx/>
              <a:latin typeface="Corbel" panose="020B0503020204020204"/>
              <a:ea typeface="+mn-ea"/>
              <a:cs typeface="+mn-cs"/>
            </a:endParaRPr>
          </a:p>
        </p:txBody>
      </p:sp>
      <p:sp>
        <p:nvSpPr>
          <p:cNvPr id="5" name="TextBox 4">
            <a:extLst>
              <a:ext uri="{FF2B5EF4-FFF2-40B4-BE49-F238E27FC236}">
                <a16:creationId xmlns:a16="http://schemas.microsoft.com/office/drawing/2014/main" id="{3A3EA994-2738-4DFE-AA48-8E2371F2530F}"/>
              </a:ext>
            </a:extLst>
          </p:cNvPr>
          <p:cNvSpPr txBox="1"/>
          <p:nvPr/>
        </p:nvSpPr>
        <p:spPr>
          <a:xfrm>
            <a:off x="697832" y="902368"/>
            <a:ext cx="11020926" cy="2246769"/>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i="1" u="none" strike="noStrike" kern="1200" cap="none" spc="0" normalizeH="0" baseline="0" noProof="0" dirty="0" err="1">
                <a:ln>
                  <a:noFill/>
                </a:ln>
                <a:solidFill>
                  <a:srgbClr val="004F8E"/>
                </a:solidFill>
                <a:effectLst/>
                <a:uLnTx/>
                <a:uFillTx/>
                <a:latin typeface="Source Sans Pro" panose="020B0503030403020204" pitchFamily="34" charset="0"/>
                <a:ea typeface="Source Sans Pro" panose="020B0503030403020204" pitchFamily="34" charset="0"/>
                <a:cs typeface="+mn-cs"/>
              </a:rPr>
              <a:t>Nat’l</a:t>
            </a:r>
            <a:r>
              <a:rPr kumimoji="0" lang="en-US" sz="2000" i="1"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t> Broadcasting Co. v. Bear Stearns &amp; Co</a:t>
            </a:r>
            <a:r>
              <a:rPr kumimoji="0" lang="en-US" sz="20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t>., 165 F.3d 184 (2d Cir. 1999): a private commercial arbitration conducted in Mexico under the auspices of the ICC, a private based in France. </a:t>
            </a:r>
            <a:br>
              <a:rPr kumimoji="0" lang="en-US" sz="20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br>
            <a:endParaRPr kumimoji="0" lang="en-US" sz="20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endParaRPr>
          </a:p>
          <a:p>
            <a:pPr marR="0" lvl="0" algn="l" defTabSz="457200" rtl="0" eaLnBrk="1" fontAlgn="auto" latinLnBrk="0" hangingPunct="1">
              <a:lnSpc>
                <a:spcPct val="100000"/>
              </a:lnSpc>
              <a:spcBef>
                <a:spcPts val="0"/>
              </a:spcBef>
              <a:spcAft>
                <a:spcPts val="0"/>
              </a:spcAft>
              <a:buClrTx/>
              <a:buSzTx/>
              <a:tabLst/>
              <a:defRPr/>
            </a:pPr>
            <a:br>
              <a:rPr kumimoji="0" lang="en-US" sz="20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br>
            <a:endParaRPr kumimoji="0" lang="de-DE" sz="20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endParaRPr>
          </a:p>
          <a:p>
            <a:pPr marR="0" lvl="0" algn="l" defTabSz="457200" rtl="0" eaLnBrk="1" fontAlgn="auto" latinLnBrk="0" hangingPunct="1">
              <a:lnSpc>
                <a:spcPct val="100000"/>
              </a:lnSpc>
              <a:spcBef>
                <a:spcPts val="0"/>
              </a:spcBef>
              <a:spcAft>
                <a:spcPts val="0"/>
              </a:spcAft>
              <a:buClrTx/>
              <a:buSzTx/>
              <a:tabLst/>
              <a:defRPr/>
            </a:pPr>
            <a:br>
              <a:rPr kumimoji="0" lang="en-US" sz="20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br>
            <a:endParaRPr kumimoji="0" lang="en-US" sz="20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endParaRPr>
          </a:p>
        </p:txBody>
      </p:sp>
    </p:spTree>
    <p:extLst>
      <p:ext uri="{BB962C8B-B14F-4D97-AF65-F5344CB8AC3E}">
        <p14:creationId xmlns:p14="http://schemas.microsoft.com/office/powerpoint/2010/main" val="9576728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98589EA-3179-4C0A-AE65-449AFE7D0CF2}"/>
              </a:ext>
            </a:extLst>
          </p:cNvPr>
          <p:cNvSpPr>
            <a:spLocks noGrp="1"/>
          </p:cNvSpPr>
          <p:nvPr>
            <p:ph type="ftr" sz="quarter" idx="11"/>
          </p:nvPr>
        </p:nvSpPr>
        <p:spPr/>
        <p:txBody>
          <a:bodyPr/>
          <a:lstStyle/>
          <a:p>
            <a:r>
              <a:rPr lang="en-US"/>
              <a:t>ARIAS•U.S. 2021 Spring Conference • www.arias-us.org</a:t>
            </a:r>
            <a:endParaRPr lang="en-US" dirty="0"/>
          </a:p>
        </p:txBody>
      </p:sp>
      <p:sp>
        <p:nvSpPr>
          <p:cNvPr id="3" name="Slide Number Placeholder 2">
            <a:extLst>
              <a:ext uri="{FF2B5EF4-FFF2-40B4-BE49-F238E27FC236}">
                <a16:creationId xmlns:a16="http://schemas.microsoft.com/office/drawing/2014/main" id="{3DAB1197-2619-4140-9B83-71533456A1E4}"/>
              </a:ext>
            </a:extLst>
          </p:cNvPr>
          <p:cNvSpPr>
            <a:spLocks noGrp="1"/>
          </p:cNvSpPr>
          <p:nvPr>
            <p:ph type="sldNum" sz="quarter" idx="12"/>
          </p:nvPr>
        </p:nvSpPr>
        <p:spPr/>
        <p:txBody>
          <a:bodyPr/>
          <a:lstStyle/>
          <a:p>
            <a:fld id="{D2DF68FA-F7E4-0D42-BD70-C8803FF10DE8}" type="slidenum">
              <a:rPr lang="en-US" smtClean="0"/>
              <a:pPr/>
              <a:t>13</a:t>
            </a:fld>
            <a:endParaRPr lang="en-US" dirty="0"/>
          </a:p>
        </p:txBody>
      </p:sp>
      <p:sp>
        <p:nvSpPr>
          <p:cNvPr id="4" name="TextBox 3">
            <a:extLst>
              <a:ext uri="{FF2B5EF4-FFF2-40B4-BE49-F238E27FC236}">
                <a16:creationId xmlns:a16="http://schemas.microsoft.com/office/drawing/2014/main" id="{8A0838AD-8380-4A10-A297-2E2CB1B07CFF}"/>
              </a:ext>
            </a:extLst>
          </p:cNvPr>
          <p:cNvSpPr txBox="1"/>
          <p:nvPr/>
        </p:nvSpPr>
        <p:spPr>
          <a:xfrm>
            <a:off x="616183" y="4186"/>
            <a:ext cx="995290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4F8E"/>
                </a:solidFill>
                <a:effectLst/>
                <a:uLnTx/>
                <a:uFillTx/>
                <a:latin typeface="Arial"/>
                <a:ea typeface="+mn-ea"/>
                <a:cs typeface="+mn-cs"/>
              </a:rPr>
              <a:t>The split: the nays</a:t>
            </a:r>
            <a:endParaRPr kumimoji="0" lang="en-US" sz="1800" b="0" i="0" u="none" strike="noStrike" kern="1200" cap="none" spc="0" normalizeH="0" baseline="0" noProof="0" dirty="0">
              <a:ln>
                <a:noFill/>
              </a:ln>
              <a:solidFill>
                <a:srgbClr val="004F8E"/>
              </a:solidFill>
              <a:effectLst/>
              <a:uLnTx/>
              <a:uFillTx/>
              <a:latin typeface="Corbel" panose="020B0503020204020204"/>
              <a:ea typeface="+mn-ea"/>
              <a:cs typeface="+mn-cs"/>
            </a:endParaRPr>
          </a:p>
        </p:txBody>
      </p:sp>
      <p:sp>
        <p:nvSpPr>
          <p:cNvPr id="5" name="TextBox 4">
            <a:extLst>
              <a:ext uri="{FF2B5EF4-FFF2-40B4-BE49-F238E27FC236}">
                <a16:creationId xmlns:a16="http://schemas.microsoft.com/office/drawing/2014/main" id="{3A3EA994-2738-4DFE-AA48-8E2371F2530F}"/>
              </a:ext>
            </a:extLst>
          </p:cNvPr>
          <p:cNvSpPr txBox="1"/>
          <p:nvPr/>
        </p:nvSpPr>
        <p:spPr>
          <a:xfrm>
            <a:off x="697832" y="902368"/>
            <a:ext cx="11020926" cy="3477875"/>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i="1" u="none" strike="noStrike" kern="1200" cap="none" spc="0" normalizeH="0" baseline="0" noProof="0" dirty="0" err="1">
                <a:ln>
                  <a:noFill/>
                </a:ln>
                <a:solidFill>
                  <a:srgbClr val="004F8E"/>
                </a:solidFill>
                <a:effectLst/>
                <a:uLnTx/>
                <a:uFillTx/>
                <a:latin typeface="Source Sans Pro" panose="020B0503030403020204" pitchFamily="34" charset="0"/>
                <a:ea typeface="Source Sans Pro" panose="020B0503030403020204" pitchFamily="34" charset="0"/>
                <a:cs typeface="+mn-cs"/>
              </a:rPr>
              <a:t>Nat’l</a:t>
            </a:r>
            <a:r>
              <a:rPr kumimoji="0" lang="en-US" sz="2000" i="1"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t> Broadcasting Co. v. Bear Stearns &amp; Co</a:t>
            </a:r>
            <a:r>
              <a:rPr kumimoji="0" lang="en-US" sz="20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t>., 165 F.3d 184 (2d Cir. 1999): a private commercial arbitration conducted in Mexico under the auspices of the ICC, a private based in France. </a:t>
            </a:r>
            <a:br>
              <a:rPr kumimoji="0" lang="en-US" sz="20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br>
            <a:endParaRPr kumimoji="0" lang="en-US" sz="20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i="1"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t>H</a:t>
            </a:r>
            <a:r>
              <a:rPr kumimoji="0" lang="de-DE" sz="2000" i="1"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t>anwei Guo v. Deutsche Bank Sec</a:t>
            </a:r>
            <a:r>
              <a:rPr kumimoji="0" lang="de-DE" sz="20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t>., 965 F.3d 96 (2d Cir. 2020): a private commercial arbitration before</a:t>
            </a:r>
            <a:r>
              <a:rPr kumimoji="0" lang="en-US" sz="20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t> the China International Economic and Trade Arbitration Commission (“CIETAC”). CIETAC’s operated independent of the Chinese government, the arbitration was conducted pursuant to CIETAC’s rules for private arbitrations and, under those rules, </a:t>
            </a:r>
            <a:r>
              <a:rPr kumimoji="0" lang="en-US" sz="2000" i="0" u="none" strike="noStrike" kern="1200" cap="none" spc="0" normalizeH="0" baseline="0" noProof="0" dirty="0" err="1">
                <a:ln>
                  <a:noFill/>
                </a:ln>
                <a:solidFill>
                  <a:srgbClr val="004F8E"/>
                </a:solidFill>
                <a:effectLst/>
                <a:uLnTx/>
                <a:uFillTx/>
                <a:latin typeface="Source Sans Pro" panose="020B0503030403020204" pitchFamily="34" charset="0"/>
                <a:ea typeface="Source Sans Pro" panose="020B0503030403020204" pitchFamily="34" charset="0"/>
                <a:cs typeface="+mn-cs"/>
              </a:rPr>
              <a:t>CIETAC’s</a:t>
            </a:r>
            <a:r>
              <a:rPr kumimoji="0" lang="en-US" sz="20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t> jurisdiction depended entirely on the parties’ agreement.</a:t>
            </a:r>
            <a:br>
              <a:rPr kumimoji="0" lang="en-US" sz="20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br>
            <a:endParaRPr kumimoji="0" lang="de-DE" sz="20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endParaRPr>
          </a:p>
          <a:p>
            <a:pPr marR="0" lvl="0" algn="l" defTabSz="457200" rtl="0" eaLnBrk="1" fontAlgn="auto" latinLnBrk="0" hangingPunct="1">
              <a:lnSpc>
                <a:spcPct val="100000"/>
              </a:lnSpc>
              <a:spcBef>
                <a:spcPts val="0"/>
              </a:spcBef>
              <a:spcAft>
                <a:spcPts val="0"/>
              </a:spcAft>
              <a:buClrTx/>
              <a:buSzTx/>
              <a:tabLst/>
              <a:defRPr/>
            </a:pPr>
            <a:br>
              <a:rPr kumimoji="0" lang="en-US" sz="20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br>
            <a:endParaRPr kumimoji="0" lang="en-US" sz="20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endParaRPr>
          </a:p>
        </p:txBody>
      </p:sp>
    </p:spTree>
    <p:extLst>
      <p:ext uri="{BB962C8B-B14F-4D97-AF65-F5344CB8AC3E}">
        <p14:creationId xmlns:p14="http://schemas.microsoft.com/office/powerpoint/2010/main" val="18623089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98589EA-3179-4C0A-AE65-449AFE7D0CF2}"/>
              </a:ext>
            </a:extLst>
          </p:cNvPr>
          <p:cNvSpPr>
            <a:spLocks noGrp="1"/>
          </p:cNvSpPr>
          <p:nvPr>
            <p:ph type="ftr" sz="quarter" idx="11"/>
          </p:nvPr>
        </p:nvSpPr>
        <p:spPr/>
        <p:txBody>
          <a:bodyPr/>
          <a:lstStyle/>
          <a:p>
            <a:r>
              <a:rPr lang="en-US"/>
              <a:t>ARIAS•U.S. 2021 Spring Conference • www.arias-us.org</a:t>
            </a:r>
            <a:endParaRPr lang="en-US" dirty="0"/>
          </a:p>
        </p:txBody>
      </p:sp>
      <p:sp>
        <p:nvSpPr>
          <p:cNvPr id="3" name="Slide Number Placeholder 2">
            <a:extLst>
              <a:ext uri="{FF2B5EF4-FFF2-40B4-BE49-F238E27FC236}">
                <a16:creationId xmlns:a16="http://schemas.microsoft.com/office/drawing/2014/main" id="{3DAB1197-2619-4140-9B83-71533456A1E4}"/>
              </a:ext>
            </a:extLst>
          </p:cNvPr>
          <p:cNvSpPr>
            <a:spLocks noGrp="1"/>
          </p:cNvSpPr>
          <p:nvPr>
            <p:ph type="sldNum" sz="quarter" idx="12"/>
          </p:nvPr>
        </p:nvSpPr>
        <p:spPr/>
        <p:txBody>
          <a:bodyPr/>
          <a:lstStyle/>
          <a:p>
            <a:fld id="{D2DF68FA-F7E4-0D42-BD70-C8803FF10DE8}" type="slidenum">
              <a:rPr lang="en-US" smtClean="0"/>
              <a:pPr/>
              <a:t>14</a:t>
            </a:fld>
            <a:endParaRPr lang="en-US" dirty="0"/>
          </a:p>
        </p:txBody>
      </p:sp>
      <p:sp>
        <p:nvSpPr>
          <p:cNvPr id="4" name="TextBox 3">
            <a:extLst>
              <a:ext uri="{FF2B5EF4-FFF2-40B4-BE49-F238E27FC236}">
                <a16:creationId xmlns:a16="http://schemas.microsoft.com/office/drawing/2014/main" id="{8A0838AD-8380-4A10-A297-2E2CB1B07CFF}"/>
              </a:ext>
            </a:extLst>
          </p:cNvPr>
          <p:cNvSpPr txBox="1"/>
          <p:nvPr/>
        </p:nvSpPr>
        <p:spPr>
          <a:xfrm>
            <a:off x="616183" y="4186"/>
            <a:ext cx="995290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4F8E"/>
                </a:solidFill>
                <a:effectLst/>
                <a:uLnTx/>
                <a:uFillTx/>
                <a:latin typeface="Arial"/>
                <a:ea typeface="+mn-ea"/>
                <a:cs typeface="+mn-cs"/>
              </a:rPr>
              <a:t>The split: the nays</a:t>
            </a:r>
            <a:endParaRPr kumimoji="0" lang="en-US" sz="1800" b="0" i="0" u="none" strike="noStrike" kern="1200" cap="none" spc="0" normalizeH="0" baseline="0" noProof="0" dirty="0">
              <a:ln>
                <a:noFill/>
              </a:ln>
              <a:solidFill>
                <a:srgbClr val="004F8E"/>
              </a:solidFill>
              <a:effectLst/>
              <a:uLnTx/>
              <a:uFillTx/>
              <a:latin typeface="Corbel" panose="020B0503020204020204"/>
              <a:ea typeface="+mn-ea"/>
              <a:cs typeface="+mn-cs"/>
            </a:endParaRPr>
          </a:p>
        </p:txBody>
      </p:sp>
      <p:sp>
        <p:nvSpPr>
          <p:cNvPr id="5" name="TextBox 4">
            <a:extLst>
              <a:ext uri="{FF2B5EF4-FFF2-40B4-BE49-F238E27FC236}">
                <a16:creationId xmlns:a16="http://schemas.microsoft.com/office/drawing/2014/main" id="{3A3EA994-2738-4DFE-AA48-8E2371F2530F}"/>
              </a:ext>
            </a:extLst>
          </p:cNvPr>
          <p:cNvSpPr txBox="1"/>
          <p:nvPr/>
        </p:nvSpPr>
        <p:spPr>
          <a:xfrm>
            <a:off x="697832" y="902368"/>
            <a:ext cx="11020926" cy="4708981"/>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i="1" u="none" strike="noStrike" kern="1200" cap="none" spc="0" normalizeH="0" baseline="0" noProof="0" dirty="0" err="1">
                <a:ln>
                  <a:noFill/>
                </a:ln>
                <a:solidFill>
                  <a:srgbClr val="004F8E"/>
                </a:solidFill>
                <a:effectLst/>
                <a:uLnTx/>
                <a:uFillTx/>
                <a:latin typeface="Source Sans Pro" panose="020B0503030403020204" pitchFamily="34" charset="0"/>
                <a:ea typeface="Source Sans Pro" panose="020B0503030403020204" pitchFamily="34" charset="0"/>
                <a:cs typeface="+mn-cs"/>
              </a:rPr>
              <a:t>Nat’l</a:t>
            </a:r>
            <a:r>
              <a:rPr kumimoji="0" lang="en-US" sz="2000" i="1"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t> Broadcasting Co. v. Bear Stearns &amp; Co</a:t>
            </a:r>
            <a:r>
              <a:rPr kumimoji="0" lang="en-US" sz="20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t>., 165 F.3d 184 (2d Cir. 1999): a private commercial arbitration conducted in Mexico under the auspices of the ICC, a private based in France. </a:t>
            </a:r>
            <a:br>
              <a:rPr kumimoji="0" lang="en-US" sz="20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br>
            <a:endParaRPr kumimoji="0" lang="en-US" sz="20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i="1"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t>H</a:t>
            </a:r>
            <a:r>
              <a:rPr kumimoji="0" lang="de-DE" sz="2000" i="1"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t>anwei Guo v. Deutsche Bank Sec</a:t>
            </a:r>
            <a:r>
              <a:rPr kumimoji="0" lang="de-DE" sz="20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t>., 965 F.3d 96 (2d Cir. 2020): a private commercial arbitration before</a:t>
            </a:r>
            <a:r>
              <a:rPr kumimoji="0" lang="en-US" sz="20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t> the China International Economic and Trade Arbitration Commission (“CIETAC”). CIETAC’s operated independent of the Chinese government, the arbitration was conducted pursuant to CIETAC’s rules for private arbitrations and, under those rules, </a:t>
            </a:r>
            <a:r>
              <a:rPr kumimoji="0" lang="en-US" sz="2000" i="0" u="none" strike="noStrike" kern="1200" cap="none" spc="0" normalizeH="0" baseline="0" noProof="0" dirty="0" err="1">
                <a:ln>
                  <a:noFill/>
                </a:ln>
                <a:solidFill>
                  <a:srgbClr val="004F8E"/>
                </a:solidFill>
                <a:effectLst/>
                <a:uLnTx/>
                <a:uFillTx/>
                <a:latin typeface="Source Sans Pro" panose="020B0503030403020204" pitchFamily="34" charset="0"/>
                <a:ea typeface="Source Sans Pro" panose="020B0503030403020204" pitchFamily="34" charset="0"/>
                <a:cs typeface="+mn-cs"/>
              </a:rPr>
              <a:t>CIETAC’s</a:t>
            </a:r>
            <a:r>
              <a:rPr kumimoji="0" lang="en-US" sz="20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t> jurisdiction depended entirely on the parties’ agreement.</a:t>
            </a:r>
            <a:br>
              <a:rPr kumimoji="0" lang="en-US" sz="20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br>
            <a:endParaRPr kumimoji="0" lang="de-DE" sz="20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i="1"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t>Republic of Kazakhstan v. </a:t>
            </a:r>
            <a:r>
              <a:rPr kumimoji="0" lang="en-US" sz="2000" i="1" u="none" strike="noStrike" kern="1200" cap="none" spc="0" normalizeH="0" baseline="0" noProof="0" dirty="0" err="1">
                <a:ln>
                  <a:noFill/>
                </a:ln>
                <a:solidFill>
                  <a:srgbClr val="004F8E"/>
                </a:solidFill>
                <a:effectLst/>
                <a:uLnTx/>
                <a:uFillTx/>
                <a:latin typeface="Source Sans Pro" panose="020B0503030403020204" pitchFamily="34" charset="0"/>
                <a:ea typeface="Source Sans Pro" panose="020B0503030403020204" pitchFamily="34" charset="0"/>
                <a:cs typeface="+mn-cs"/>
              </a:rPr>
              <a:t>Biedermann</a:t>
            </a:r>
            <a:r>
              <a:rPr kumimoji="0" lang="en-US" sz="2000" i="1"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t> Int’l</a:t>
            </a:r>
            <a:r>
              <a:rPr kumimoji="0" lang="en-US" sz="20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t>, 168 F.3d 880 (5th Cir. 1999): a proceeding before the Arbitration Institute of the Stockholm Chamber of Commerce involving the Republic of Kazakhstan and a private entity. The 5</a:t>
            </a:r>
            <a:r>
              <a:rPr kumimoji="0" lang="en-US" sz="2000" i="0" u="none" strike="noStrike" kern="1200" cap="none" spc="0" normalizeH="0" baseline="3000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t>th</a:t>
            </a:r>
            <a:r>
              <a:rPr kumimoji="0" lang="en-US" sz="20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t> Circuit expressed followed the Second Circuit’s decision in </a:t>
            </a:r>
            <a:r>
              <a:rPr kumimoji="0" lang="en-US" sz="2000" i="1"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t>NBC</a:t>
            </a:r>
            <a:r>
              <a:rPr kumimoji="0" lang="en-US" sz="20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t>.</a:t>
            </a:r>
            <a:br>
              <a:rPr kumimoji="0" lang="en-US" sz="20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br>
            <a:endParaRPr kumimoji="0" lang="en-US" sz="20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endParaRPr>
          </a:p>
          <a:p>
            <a:pPr marR="0" lvl="0" algn="l" defTabSz="457200" rtl="0" eaLnBrk="1" fontAlgn="auto" latinLnBrk="0" hangingPunct="1">
              <a:lnSpc>
                <a:spcPct val="100000"/>
              </a:lnSpc>
              <a:spcBef>
                <a:spcPts val="0"/>
              </a:spcBef>
              <a:spcAft>
                <a:spcPts val="0"/>
              </a:spcAft>
              <a:buClrTx/>
              <a:buSzTx/>
              <a:tabLst/>
              <a:defRPr/>
            </a:pPr>
            <a:br>
              <a:rPr kumimoji="0" lang="en-US" sz="20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br>
            <a:endParaRPr kumimoji="0" lang="en-US" sz="20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endParaRPr>
          </a:p>
        </p:txBody>
      </p:sp>
    </p:spTree>
    <p:extLst>
      <p:ext uri="{BB962C8B-B14F-4D97-AF65-F5344CB8AC3E}">
        <p14:creationId xmlns:p14="http://schemas.microsoft.com/office/powerpoint/2010/main" val="9099005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98589EA-3179-4C0A-AE65-449AFE7D0CF2}"/>
              </a:ext>
            </a:extLst>
          </p:cNvPr>
          <p:cNvSpPr>
            <a:spLocks noGrp="1"/>
          </p:cNvSpPr>
          <p:nvPr>
            <p:ph type="ftr" sz="quarter" idx="11"/>
          </p:nvPr>
        </p:nvSpPr>
        <p:spPr/>
        <p:txBody>
          <a:bodyPr/>
          <a:lstStyle/>
          <a:p>
            <a:r>
              <a:rPr lang="en-US"/>
              <a:t>ARIAS•U.S. 2021 Spring Conference • www.arias-us.org</a:t>
            </a:r>
            <a:endParaRPr lang="en-US" dirty="0"/>
          </a:p>
        </p:txBody>
      </p:sp>
      <p:sp>
        <p:nvSpPr>
          <p:cNvPr id="3" name="Slide Number Placeholder 2">
            <a:extLst>
              <a:ext uri="{FF2B5EF4-FFF2-40B4-BE49-F238E27FC236}">
                <a16:creationId xmlns:a16="http://schemas.microsoft.com/office/drawing/2014/main" id="{3DAB1197-2619-4140-9B83-71533456A1E4}"/>
              </a:ext>
            </a:extLst>
          </p:cNvPr>
          <p:cNvSpPr>
            <a:spLocks noGrp="1"/>
          </p:cNvSpPr>
          <p:nvPr>
            <p:ph type="sldNum" sz="quarter" idx="12"/>
          </p:nvPr>
        </p:nvSpPr>
        <p:spPr/>
        <p:txBody>
          <a:bodyPr/>
          <a:lstStyle/>
          <a:p>
            <a:fld id="{D2DF68FA-F7E4-0D42-BD70-C8803FF10DE8}" type="slidenum">
              <a:rPr lang="en-US" smtClean="0"/>
              <a:pPr/>
              <a:t>15</a:t>
            </a:fld>
            <a:endParaRPr lang="en-US" dirty="0"/>
          </a:p>
        </p:txBody>
      </p:sp>
      <p:sp>
        <p:nvSpPr>
          <p:cNvPr id="4" name="TextBox 3">
            <a:extLst>
              <a:ext uri="{FF2B5EF4-FFF2-40B4-BE49-F238E27FC236}">
                <a16:creationId xmlns:a16="http://schemas.microsoft.com/office/drawing/2014/main" id="{8A0838AD-8380-4A10-A297-2E2CB1B07CFF}"/>
              </a:ext>
            </a:extLst>
          </p:cNvPr>
          <p:cNvSpPr txBox="1"/>
          <p:nvPr/>
        </p:nvSpPr>
        <p:spPr>
          <a:xfrm>
            <a:off x="616183" y="4186"/>
            <a:ext cx="995290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4F8E"/>
                </a:solidFill>
                <a:effectLst/>
                <a:uLnTx/>
                <a:uFillTx/>
                <a:latin typeface="Arial"/>
                <a:ea typeface="+mn-ea"/>
                <a:cs typeface="+mn-cs"/>
              </a:rPr>
              <a:t>The split: the nays</a:t>
            </a:r>
            <a:endParaRPr kumimoji="0" lang="en-US" sz="1800" b="0" i="0" u="none" strike="noStrike" kern="1200" cap="none" spc="0" normalizeH="0" baseline="0" noProof="0" dirty="0">
              <a:ln>
                <a:noFill/>
              </a:ln>
              <a:solidFill>
                <a:srgbClr val="004F8E"/>
              </a:solidFill>
              <a:effectLst/>
              <a:uLnTx/>
              <a:uFillTx/>
              <a:latin typeface="Corbel" panose="020B0503020204020204"/>
              <a:ea typeface="+mn-ea"/>
              <a:cs typeface="+mn-cs"/>
            </a:endParaRPr>
          </a:p>
        </p:txBody>
      </p:sp>
      <p:sp>
        <p:nvSpPr>
          <p:cNvPr id="5" name="TextBox 4">
            <a:extLst>
              <a:ext uri="{FF2B5EF4-FFF2-40B4-BE49-F238E27FC236}">
                <a16:creationId xmlns:a16="http://schemas.microsoft.com/office/drawing/2014/main" id="{3A3EA994-2738-4DFE-AA48-8E2371F2530F}"/>
              </a:ext>
            </a:extLst>
          </p:cNvPr>
          <p:cNvSpPr txBox="1"/>
          <p:nvPr/>
        </p:nvSpPr>
        <p:spPr>
          <a:xfrm>
            <a:off x="697832" y="902368"/>
            <a:ext cx="11020926" cy="5324535"/>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i="1" u="none" strike="noStrike" kern="1200" cap="none" spc="0" normalizeH="0" baseline="0" noProof="0" dirty="0" err="1">
                <a:ln>
                  <a:noFill/>
                </a:ln>
                <a:solidFill>
                  <a:srgbClr val="004F8E"/>
                </a:solidFill>
                <a:effectLst/>
                <a:uLnTx/>
                <a:uFillTx/>
                <a:latin typeface="Source Sans Pro" panose="020B0503030403020204" pitchFamily="34" charset="0"/>
                <a:ea typeface="Source Sans Pro" panose="020B0503030403020204" pitchFamily="34" charset="0"/>
                <a:cs typeface="+mn-cs"/>
              </a:rPr>
              <a:t>Nat’l</a:t>
            </a:r>
            <a:r>
              <a:rPr kumimoji="0" lang="en-US" sz="2000" i="1"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t> Broadcasting Co. v. Bear Stearns &amp; Co</a:t>
            </a:r>
            <a:r>
              <a:rPr kumimoji="0" lang="en-US" sz="20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t>., 165 F.3d 184 (2d Cir. 1999): a private commercial arbitration conducted in Mexico under the auspices of the ICC, a private based in France. </a:t>
            </a:r>
            <a:br>
              <a:rPr kumimoji="0" lang="en-US" sz="20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br>
            <a:endParaRPr kumimoji="0" lang="en-US" sz="20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i="1"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t>H</a:t>
            </a:r>
            <a:r>
              <a:rPr kumimoji="0" lang="de-DE" sz="2000" i="1"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t>anwei Guo v. Deutsche Bank Sec</a:t>
            </a:r>
            <a:r>
              <a:rPr kumimoji="0" lang="de-DE" sz="20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t>., 965 F.3d 96 (2d Cir. 2020): a private commercial arbitration before</a:t>
            </a:r>
            <a:r>
              <a:rPr kumimoji="0" lang="en-US" sz="20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t> the China International Economic and Trade Arbitration Commission (“CIETAC”). CIETAC’s operated independent of the Chinese government, the arbitration was conducted pursuant to CIETAC’s rules for private arbitrations and, under those rules, </a:t>
            </a:r>
            <a:r>
              <a:rPr kumimoji="0" lang="en-US" sz="2000" i="0" u="none" strike="noStrike" kern="1200" cap="none" spc="0" normalizeH="0" baseline="0" noProof="0" dirty="0" err="1">
                <a:ln>
                  <a:noFill/>
                </a:ln>
                <a:solidFill>
                  <a:srgbClr val="004F8E"/>
                </a:solidFill>
                <a:effectLst/>
                <a:uLnTx/>
                <a:uFillTx/>
                <a:latin typeface="Source Sans Pro" panose="020B0503030403020204" pitchFamily="34" charset="0"/>
                <a:ea typeface="Source Sans Pro" panose="020B0503030403020204" pitchFamily="34" charset="0"/>
                <a:cs typeface="+mn-cs"/>
              </a:rPr>
              <a:t>CIETAC’s</a:t>
            </a:r>
            <a:r>
              <a:rPr kumimoji="0" lang="en-US" sz="20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t> jurisdiction depended entirely on the parties’ agreement.</a:t>
            </a:r>
            <a:br>
              <a:rPr kumimoji="0" lang="en-US" sz="20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br>
            <a:endParaRPr kumimoji="0" lang="de-DE" sz="20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i="1"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t>Republic of Kazakhstan v. </a:t>
            </a:r>
            <a:r>
              <a:rPr kumimoji="0" lang="en-US" sz="2000" i="1" u="none" strike="noStrike" kern="1200" cap="none" spc="0" normalizeH="0" baseline="0" noProof="0" dirty="0" err="1">
                <a:ln>
                  <a:noFill/>
                </a:ln>
                <a:solidFill>
                  <a:srgbClr val="004F8E"/>
                </a:solidFill>
                <a:effectLst/>
                <a:uLnTx/>
                <a:uFillTx/>
                <a:latin typeface="Source Sans Pro" panose="020B0503030403020204" pitchFamily="34" charset="0"/>
                <a:ea typeface="Source Sans Pro" panose="020B0503030403020204" pitchFamily="34" charset="0"/>
                <a:cs typeface="+mn-cs"/>
              </a:rPr>
              <a:t>Biedermann</a:t>
            </a:r>
            <a:r>
              <a:rPr kumimoji="0" lang="en-US" sz="2000" i="1"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t> Int’l</a:t>
            </a:r>
            <a:r>
              <a:rPr kumimoji="0" lang="en-US" sz="20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t>, 168 F.3d 880 (5th Cir. 1999): a proceeding before the Arbitration Institute of the Stockholm Chamber of Commerce involving the Republic of Kazakhstan and a private entity. The 5</a:t>
            </a:r>
            <a:r>
              <a:rPr kumimoji="0" lang="en-US" sz="2000" i="0" u="none" strike="noStrike" kern="1200" cap="none" spc="0" normalizeH="0" baseline="3000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t>th</a:t>
            </a:r>
            <a:r>
              <a:rPr kumimoji="0" lang="en-US" sz="20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t> Circuit expressed followed the Second Circuit’s decision in </a:t>
            </a:r>
            <a:r>
              <a:rPr kumimoji="0" lang="en-US" sz="2000" i="1"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t>NBC</a:t>
            </a:r>
            <a:r>
              <a:rPr kumimoji="0" lang="en-US" sz="20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t>.</a:t>
            </a:r>
            <a:br>
              <a:rPr kumimoji="0" lang="en-US" sz="20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br>
            <a:endParaRPr kumimoji="0" lang="en-US" sz="20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i="1" u="none" strike="noStrike" kern="1200" cap="none" spc="0" normalizeH="0" baseline="0" noProof="0" dirty="0" err="1">
                <a:ln>
                  <a:noFill/>
                </a:ln>
                <a:solidFill>
                  <a:srgbClr val="004F8E"/>
                </a:solidFill>
                <a:effectLst/>
                <a:uLnTx/>
                <a:uFillTx/>
                <a:latin typeface="Source Sans Pro" panose="020B0503030403020204" pitchFamily="34" charset="0"/>
                <a:ea typeface="Source Sans Pro" panose="020B0503030403020204" pitchFamily="34" charset="0"/>
                <a:cs typeface="+mn-cs"/>
              </a:rPr>
              <a:t>Servotronics</a:t>
            </a:r>
            <a:r>
              <a:rPr kumimoji="0" lang="en-US" sz="2000" i="1"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t>, Inc. v. Rolls-Royce PLC</a:t>
            </a:r>
            <a:r>
              <a:rPr kumimoji="0" lang="en-US" sz="20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t>, 975 F.3d 689 (7th Cir. 2020): a private commercial arbitration in Birmingham, England, under the rules of the Chartered Institute of Arbitrators. The 7</a:t>
            </a:r>
            <a:r>
              <a:rPr kumimoji="0" lang="en-US" sz="2000" i="0" u="none" strike="noStrike" kern="1200" cap="none" spc="0" normalizeH="0" baseline="3000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t>th</a:t>
            </a:r>
            <a:r>
              <a:rPr kumimoji="0" lang="en-US" sz="20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t> Circuit expressly joined the Second and Fifth Circuits, in </a:t>
            </a:r>
            <a:r>
              <a:rPr kumimoji="0" lang="en-US" sz="2000" i="1"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t>NBC</a:t>
            </a:r>
            <a:r>
              <a:rPr kumimoji="0" lang="en-US" sz="20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t> and </a:t>
            </a:r>
            <a:r>
              <a:rPr kumimoji="0" lang="en-US" sz="2000" i="1" u="none" strike="noStrike" kern="1200" cap="none" spc="0" normalizeH="0" baseline="0" noProof="0" dirty="0" err="1">
                <a:ln>
                  <a:noFill/>
                </a:ln>
                <a:solidFill>
                  <a:srgbClr val="004F8E"/>
                </a:solidFill>
                <a:effectLst/>
                <a:uLnTx/>
                <a:uFillTx/>
                <a:latin typeface="Source Sans Pro" panose="020B0503030403020204" pitchFamily="34" charset="0"/>
                <a:ea typeface="Source Sans Pro" panose="020B0503030403020204" pitchFamily="34" charset="0"/>
                <a:cs typeface="+mn-cs"/>
              </a:rPr>
              <a:t>Biedermann</a:t>
            </a:r>
            <a:r>
              <a:rPr kumimoji="0" lang="en-US" sz="20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t>, respectively.</a:t>
            </a:r>
            <a:br>
              <a:rPr kumimoji="0" lang="en-US" sz="20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br>
            <a:endParaRPr kumimoji="0" lang="en-US" sz="20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endParaRPr>
          </a:p>
        </p:txBody>
      </p:sp>
    </p:spTree>
    <p:extLst>
      <p:ext uri="{BB962C8B-B14F-4D97-AF65-F5344CB8AC3E}">
        <p14:creationId xmlns:p14="http://schemas.microsoft.com/office/powerpoint/2010/main" val="16881995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4DE24B1-C14C-4BF2-992D-A32717559C46}"/>
              </a:ext>
            </a:extLst>
          </p:cNvPr>
          <p:cNvSpPr>
            <a:spLocks noGrp="1"/>
          </p:cNvSpPr>
          <p:nvPr>
            <p:ph type="ftr" sz="quarter" idx="11"/>
          </p:nvPr>
        </p:nvSpPr>
        <p:spPr/>
        <p:txBody>
          <a:bodyPr/>
          <a:lstStyle/>
          <a:p>
            <a:r>
              <a:rPr lang="en-US"/>
              <a:t>ARIAS•U.S. 2021 Spring Conference • www.arias-us.org</a:t>
            </a:r>
            <a:endParaRPr lang="en-US" dirty="0"/>
          </a:p>
        </p:txBody>
      </p:sp>
      <p:sp>
        <p:nvSpPr>
          <p:cNvPr id="3" name="Slide Number Placeholder 2">
            <a:extLst>
              <a:ext uri="{FF2B5EF4-FFF2-40B4-BE49-F238E27FC236}">
                <a16:creationId xmlns:a16="http://schemas.microsoft.com/office/drawing/2014/main" id="{B1E053DA-F5A3-4805-BA95-E10A17A43750}"/>
              </a:ext>
            </a:extLst>
          </p:cNvPr>
          <p:cNvSpPr>
            <a:spLocks noGrp="1"/>
          </p:cNvSpPr>
          <p:nvPr>
            <p:ph type="sldNum" sz="quarter" idx="12"/>
          </p:nvPr>
        </p:nvSpPr>
        <p:spPr/>
        <p:txBody>
          <a:bodyPr/>
          <a:lstStyle/>
          <a:p>
            <a:fld id="{D2DF68FA-F7E4-0D42-BD70-C8803FF10DE8}" type="slidenum">
              <a:rPr lang="en-US" smtClean="0"/>
              <a:pPr/>
              <a:t>16</a:t>
            </a:fld>
            <a:endParaRPr lang="en-US" dirty="0"/>
          </a:p>
        </p:txBody>
      </p:sp>
      <p:sp>
        <p:nvSpPr>
          <p:cNvPr id="5" name="TextBox 4">
            <a:extLst>
              <a:ext uri="{FF2B5EF4-FFF2-40B4-BE49-F238E27FC236}">
                <a16:creationId xmlns:a16="http://schemas.microsoft.com/office/drawing/2014/main" id="{65B0CA30-9C5D-4FC4-A4FF-3D4A64B00163}"/>
              </a:ext>
            </a:extLst>
          </p:cNvPr>
          <p:cNvSpPr txBox="1"/>
          <p:nvPr/>
        </p:nvSpPr>
        <p:spPr>
          <a:xfrm>
            <a:off x="260685" y="4638"/>
            <a:ext cx="9694994"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t>Why “no”?</a:t>
            </a:r>
            <a:endParaRPr kumimoji="0" lang="en-US" sz="44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endParaRPr>
          </a:p>
        </p:txBody>
      </p:sp>
    </p:spTree>
    <p:extLst>
      <p:ext uri="{BB962C8B-B14F-4D97-AF65-F5344CB8AC3E}">
        <p14:creationId xmlns:p14="http://schemas.microsoft.com/office/powerpoint/2010/main" val="10368787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4DE24B1-C14C-4BF2-992D-A32717559C46}"/>
              </a:ext>
            </a:extLst>
          </p:cNvPr>
          <p:cNvSpPr>
            <a:spLocks noGrp="1"/>
          </p:cNvSpPr>
          <p:nvPr>
            <p:ph type="ftr" sz="quarter" idx="11"/>
          </p:nvPr>
        </p:nvSpPr>
        <p:spPr/>
        <p:txBody>
          <a:bodyPr/>
          <a:lstStyle/>
          <a:p>
            <a:r>
              <a:rPr lang="en-US"/>
              <a:t>ARIAS•U.S. 2021 Spring Conference • www.arias-us.org</a:t>
            </a:r>
            <a:endParaRPr lang="en-US" dirty="0"/>
          </a:p>
        </p:txBody>
      </p:sp>
      <p:sp>
        <p:nvSpPr>
          <p:cNvPr id="3" name="Slide Number Placeholder 2">
            <a:extLst>
              <a:ext uri="{FF2B5EF4-FFF2-40B4-BE49-F238E27FC236}">
                <a16:creationId xmlns:a16="http://schemas.microsoft.com/office/drawing/2014/main" id="{B1E053DA-F5A3-4805-BA95-E10A17A43750}"/>
              </a:ext>
            </a:extLst>
          </p:cNvPr>
          <p:cNvSpPr>
            <a:spLocks noGrp="1"/>
          </p:cNvSpPr>
          <p:nvPr>
            <p:ph type="sldNum" sz="quarter" idx="12"/>
          </p:nvPr>
        </p:nvSpPr>
        <p:spPr/>
        <p:txBody>
          <a:bodyPr/>
          <a:lstStyle/>
          <a:p>
            <a:fld id="{D2DF68FA-F7E4-0D42-BD70-C8803FF10DE8}" type="slidenum">
              <a:rPr lang="en-US" smtClean="0"/>
              <a:pPr/>
              <a:t>17</a:t>
            </a:fld>
            <a:endParaRPr lang="en-US" dirty="0"/>
          </a:p>
        </p:txBody>
      </p:sp>
      <p:sp>
        <p:nvSpPr>
          <p:cNvPr id="4" name="TextBox 3">
            <a:extLst>
              <a:ext uri="{FF2B5EF4-FFF2-40B4-BE49-F238E27FC236}">
                <a16:creationId xmlns:a16="http://schemas.microsoft.com/office/drawing/2014/main" id="{BFA1A779-B0D5-46F6-B7F0-7AD312C3E45A}"/>
              </a:ext>
            </a:extLst>
          </p:cNvPr>
          <p:cNvSpPr txBox="1"/>
          <p:nvPr/>
        </p:nvSpPr>
        <p:spPr>
          <a:xfrm>
            <a:off x="260684" y="774079"/>
            <a:ext cx="11670631" cy="1862048"/>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3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rPr>
              <a:t>Section 7 of the FAA affords much narrower discovery than 28 U.S.C. § 1782, so interpreting “a foreign or international tribunal” to mean a private commercial arbitration would cause a conflict with Section 7. </a:t>
            </a:r>
            <a:endParaRPr lang="en-US" sz="2300" dirty="0">
              <a:solidFill>
                <a:srgbClr val="004F8E"/>
              </a:solidFill>
              <a:latin typeface="Source Sans Pro" panose="020B0503030403020204" pitchFamily="34" charset="0"/>
              <a:ea typeface="Source Sans Pro" panose="020B0503030403020204" pitchFamily="34" charset="0"/>
            </a:endParaRPr>
          </a:p>
          <a:p>
            <a:pPr marR="0" lvl="0" algn="l" defTabSz="457200" rtl="0" eaLnBrk="1" fontAlgn="auto" latinLnBrk="0" hangingPunct="1">
              <a:lnSpc>
                <a:spcPct val="100000"/>
              </a:lnSpc>
              <a:spcBef>
                <a:spcPts val="0"/>
              </a:spcBef>
              <a:spcAft>
                <a:spcPts val="0"/>
              </a:spcAft>
              <a:buClrTx/>
              <a:buSzTx/>
              <a:tabLst/>
              <a:defRPr/>
            </a:pPr>
            <a:endParaRPr kumimoji="0" lang="en-US" sz="23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endParaRPr>
          </a:p>
          <a:p>
            <a:pPr marR="0" lvl="0" algn="l" defTabSz="457200" rtl="0" eaLnBrk="1" fontAlgn="auto" latinLnBrk="0" hangingPunct="1">
              <a:lnSpc>
                <a:spcPct val="100000"/>
              </a:lnSpc>
              <a:spcBef>
                <a:spcPts val="0"/>
              </a:spcBef>
              <a:spcAft>
                <a:spcPts val="0"/>
              </a:spcAft>
              <a:buClrTx/>
              <a:buSzTx/>
              <a:tabLst/>
              <a:defRPr/>
            </a:pPr>
            <a:endParaRPr lang="en-US" sz="2300" dirty="0">
              <a:solidFill>
                <a:srgbClr val="004F8E"/>
              </a:solidFill>
            </a:endParaRPr>
          </a:p>
        </p:txBody>
      </p:sp>
      <p:sp>
        <p:nvSpPr>
          <p:cNvPr id="5" name="TextBox 4">
            <a:extLst>
              <a:ext uri="{FF2B5EF4-FFF2-40B4-BE49-F238E27FC236}">
                <a16:creationId xmlns:a16="http://schemas.microsoft.com/office/drawing/2014/main" id="{65B0CA30-9C5D-4FC4-A4FF-3D4A64B00163}"/>
              </a:ext>
            </a:extLst>
          </p:cNvPr>
          <p:cNvSpPr txBox="1"/>
          <p:nvPr/>
        </p:nvSpPr>
        <p:spPr>
          <a:xfrm>
            <a:off x="260685" y="4638"/>
            <a:ext cx="9694994"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t>Why “no”?</a:t>
            </a:r>
            <a:endParaRPr kumimoji="0" lang="en-US" sz="44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endParaRPr>
          </a:p>
        </p:txBody>
      </p:sp>
    </p:spTree>
    <p:extLst>
      <p:ext uri="{BB962C8B-B14F-4D97-AF65-F5344CB8AC3E}">
        <p14:creationId xmlns:p14="http://schemas.microsoft.com/office/powerpoint/2010/main" val="18157491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4DE24B1-C14C-4BF2-992D-A32717559C46}"/>
              </a:ext>
            </a:extLst>
          </p:cNvPr>
          <p:cNvSpPr>
            <a:spLocks noGrp="1"/>
          </p:cNvSpPr>
          <p:nvPr>
            <p:ph type="ftr" sz="quarter" idx="11"/>
          </p:nvPr>
        </p:nvSpPr>
        <p:spPr/>
        <p:txBody>
          <a:bodyPr/>
          <a:lstStyle/>
          <a:p>
            <a:r>
              <a:rPr lang="en-US"/>
              <a:t>ARIAS•U.S. 2021 Spring Conference • www.arias-us.org</a:t>
            </a:r>
            <a:endParaRPr lang="en-US" dirty="0"/>
          </a:p>
        </p:txBody>
      </p:sp>
      <p:sp>
        <p:nvSpPr>
          <p:cNvPr id="3" name="Slide Number Placeholder 2">
            <a:extLst>
              <a:ext uri="{FF2B5EF4-FFF2-40B4-BE49-F238E27FC236}">
                <a16:creationId xmlns:a16="http://schemas.microsoft.com/office/drawing/2014/main" id="{B1E053DA-F5A3-4805-BA95-E10A17A43750}"/>
              </a:ext>
            </a:extLst>
          </p:cNvPr>
          <p:cNvSpPr>
            <a:spLocks noGrp="1"/>
          </p:cNvSpPr>
          <p:nvPr>
            <p:ph type="sldNum" sz="quarter" idx="12"/>
          </p:nvPr>
        </p:nvSpPr>
        <p:spPr/>
        <p:txBody>
          <a:bodyPr/>
          <a:lstStyle/>
          <a:p>
            <a:fld id="{D2DF68FA-F7E4-0D42-BD70-C8803FF10DE8}" type="slidenum">
              <a:rPr lang="en-US" smtClean="0"/>
              <a:pPr/>
              <a:t>18</a:t>
            </a:fld>
            <a:endParaRPr lang="en-US" dirty="0"/>
          </a:p>
        </p:txBody>
      </p:sp>
      <p:sp>
        <p:nvSpPr>
          <p:cNvPr id="4" name="TextBox 3">
            <a:extLst>
              <a:ext uri="{FF2B5EF4-FFF2-40B4-BE49-F238E27FC236}">
                <a16:creationId xmlns:a16="http://schemas.microsoft.com/office/drawing/2014/main" id="{BFA1A779-B0D5-46F6-B7F0-7AD312C3E45A}"/>
              </a:ext>
            </a:extLst>
          </p:cNvPr>
          <p:cNvSpPr txBox="1"/>
          <p:nvPr/>
        </p:nvSpPr>
        <p:spPr>
          <a:xfrm>
            <a:off x="260684" y="774079"/>
            <a:ext cx="11670631" cy="2923877"/>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3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rPr>
              <a:t>Section 7 of the FAA affords much narrower discovery than 28 U.S.C. § 1782, so interpreting “a foreign or international tribunal” to mean a private commercial arbitration would cause a conflict with Section 7. </a:t>
            </a:r>
            <a:endParaRPr lang="en-US" sz="2300" dirty="0">
              <a:solidFill>
                <a:srgbClr val="004F8E"/>
              </a:solidFill>
              <a:latin typeface="Source Sans Pro" panose="020B0503030403020204" pitchFamily="34" charset="0"/>
              <a:ea typeface="Source Sans Pro" panose="020B0503030403020204" pitchFamily="34" charset="0"/>
            </a:endParaRPr>
          </a:p>
          <a:p>
            <a:pPr marR="0" lvl="0" algn="l" defTabSz="457200" rtl="0" eaLnBrk="1" fontAlgn="auto" latinLnBrk="0" hangingPunct="1">
              <a:lnSpc>
                <a:spcPct val="100000"/>
              </a:lnSpc>
              <a:spcBef>
                <a:spcPts val="0"/>
              </a:spcBef>
              <a:spcAft>
                <a:spcPts val="0"/>
              </a:spcAft>
              <a:buClrTx/>
              <a:buSzTx/>
              <a:tabLst/>
              <a:defRPr/>
            </a:pPr>
            <a:endParaRPr kumimoji="0" lang="en-US" sz="23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3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rPr>
              <a:t>The phrase “a foreign or international tribunal” is ambiguous and nothing in the legislative history of 28 U.S.C. § 1782 showed that Congress intended that phrase to include private commercial arbitrations.</a:t>
            </a:r>
            <a:br>
              <a:rPr kumimoji="0" lang="en-US" sz="23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rPr>
            </a:br>
            <a:endParaRPr kumimoji="0" lang="en-US" sz="23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endParaRPr>
          </a:p>
        </p:txBody>
      </p:sp>
      <p:sp>
        <p:nvSpPr>
          <p:cNvPr id="5" name="TextBox 4">
            <a:extLst>
              <a:ext uri="{FF2B5EF4-FFF2-40B4-BE49-F238E27FC236}">
                <a16:creationId xmlns:a16="http://schemas.microsoft.com/office/drawing/2014/main" id="{65B0CA30-9C5D-4FC4-A4FF-3D4A64B00163}"/>
              </a:ext>
            </a:extLst>
          </p:cNvPr>
          <p:cNvSpPr txBox="1"/>
          <p:nvPr/>
        </p:nvSpPr>
        <p:spPr>
          <a:xfrm>
            <a:off x="260685" y="4638"/>
            <a:ext cx="9694994"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t>Why “no”?</a:t>
            </a:r>
            <a:endParaRPr kumimoji="0" lang="en-US" sz="44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endParaRPr>
          </a:p>
        </p:txBody>
      </p:sp>
    </p:spTree>
    <p:extLst>
      <p:ext uri="{BB962C8B-B14F-4D97-AF65-F5344CB8AC3E}">
        <p14:creationId xmlns:p14="http://schemas.microsoft.com/office/powerpoint/2010/main" val="16157783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4DE24B1-C14C-4BF2-992D-A32717559C46}"/>
              </a:ext>
            </a:extLst>
          </p:cNvPr>
          <p:cNvSpPr>
            <a:spLocks noGrp="1"/>
          </p:cNvSpPr>
          <p:nvPr>
            <p:ph type="ftr" sz="quarter" idx="11"/>
          </p:nvPr>
        </p:nvSpPr>
        <p:spPr/>
        <p:txBody>
          <a:bodyPr/>
          <a:lstStyle/>
          <a:p>
            <a:r>
              <a:rPr lang="en-US"/>
              <a:t>ARIAS•U.S. 2021 Spring Conference • www.arias-us.org</a:t>
            </a:r>
            <a:endParaRPr lang="en-US" dirty="0"/>
          </a:p>
        </p:txBody>
      </p:sp>
      <p:sp>
        <p:nvSpPr>
          <p:cNvPr id="3" name="Slide Number Placeholder 2">
            <a:extLst>
              <a:ext uri="{FF2B5EF4-FFF2-40B4-BE49-F238E27FC236}">
                <a16:creationId xmlns:a16="http://schemas.microsoft.com/office/drawing/2014/main" id="{B1E053DA-F5A3-4805-BA95-E10A17A43750}"/>
              </a:ext>
            </a:extLst>
          </p:cNvPr>
          <p:cNvSpPr>
            <a:spLocks noGrp="1"/>
          </p:cNvSpPr>
          <p:nvPr>
            <p:ph type="sldNum" sz="quarter" idx="12"/>
          </p:nvPr>
        </p:nvSpPr>
        <p:spPr/>
        <p:txBody>
          <a:bodyPr/>
          <a:lstStyle/>
          <a:p>
            <a:fld id="{D2DF68FA-F7E4-0D42-BD70-C8803FF10DE8}" type="slidenum">
              <a:rPr lang="en-US" smtClean="0"/>
              <a:pPr/>
              <a:t>19</a:t>
            </a:fld>
            <a:endParaRPr lang="en-US" dirty="0"/>
          </a:p>
        </p:txBody>
      </p:sp>
      <p:sp>
        <p:nvSpPr>
          <p:cNvPr id="4" name="TextBox 3">
            <a:extLst>
              <a:ext uri="{FF2B5EF4-FFF2-40B4-BE49-F238E27FC236}">
                <a16:creationId xmlns:a16="http://schemas.microsoft.com/office/drawing/2014/main" id="{BFA1A779-B0D5-46F6-B7F0-7AD312C3E45A}"/>
              </a:ext>
            </a:extLst>
          </p:cNvPr>
          <p:cNvSpPr txBox="1"/>
          <p:nvPr/>
        </p:nvSpPr>
        <p:spPr>
          <a:xfrm>
            <a:off x="260684" y="774079"/>
            <a:ext cx="11670631" cy="3985706"/>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3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rPr>
              <a:t>Section 7 of the FAA affords much narrower discovery than 28 U.S.C. § 1782, so interpreting “a foreign or international tribunal” to mean a private commercial arbitration would cause a conflict with Section 7. </a:t>
            </a:r>
            <a:endParaRPr lang="en-US" sz="2300" dirty="0">
              <a:solidFill>
                <a:srgbClr val="004F8E"/>
              </a:solidFill>
              <a:latin typeface="Source Sans Pro" panose="020B0503030403020204" pitchFamily="34" charset="0"/>
              <a:ea typeface="Source Sans Pro" panose="020B0503030403020204" pitchFamily="34" charset="0"/>
            </a:endParaRPr>
          </a:p>
          <a:p>
            <a:pPr marR="0" lvl="0" algn="l" defTabSz="457200" rtl="0" eaLnBrk="1" fontAlgn="auto" latinLnBrk="0" hangingPunct="1">
              <a:lnSpc>
                <a:spcPct val="100000"/>
              </a:lnSpc>
              <a:spcBef>
                <a:spcPts val="0"/>
              </a:spcBef>
              <a:spcAft>
                <a:spcPts val="0"/>
              </a:spcAft>
              <a:buClrTx/>
              <a:buSzTx/>
              <a:tabLst/>
              <a:defRPr/>
            </a:pPr>
            <a:endParaRPr kumimoji="0" lang="en-US" sz="23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3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rPr>
              <a:t>The phrase “a foreign or international tribunal” is ambiguous and nothing in the legislative history of 28 U.S.C. § 1782 showed that Congress intended that phrase to include private commercial arbitrations.</a:t>
            </a:r>
            <a:br>
              <a:rPr kumimoji="0" lang="en-US" sz="23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rPr>
            </a:br>
            <a:endParaRPr kumimoji="0" lang="en-US" sz="23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3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rPr>
              <a:t>Parties agree to arbitrate in large part due to arbitration’s cost-effectiveness and efficiency and that puts it at odds with the broad discovery of the Fed. R. Civ. Pr.</a:t>
            </a:r>
            <a:br>
              <a:rPr kumimoji="0" lang="en-US" sz="23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rPr>
            </a:br>
            <a:endParaRPr kumimoji="0" lang="en-US" sz="23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endParaRPr>
          </a:p>
        </p:txBody>
      </p:sp>
      <p:sp>
        <p:nvSpPr>
          <p:cNvPr id="5" name="TextBox 4">
            <a:extLst>
              <a:ext uri="{FF2B5EF4-FFF2-40B4-BE49-F238E27FC236}">
                <a16:creationId xmlns:a16="http://schemas.microsoft.com/office/drawing/2014/main" id="{65B0CA30-9C5D-4FC4-A4FF-3D4A64B00163}"/>
              </a:ext>
            </a:extLst>
          </p:cNvPr>
          <p:cNvSpPr txBox="1"/>
          <p:nvPr/>
        </p:nvSpPr>
        <p:spPr>
          <a:xfrm>
            <a:off x="260685" y="4638"/>
            <a:ext cx="9694994"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t>Why “no”?</a:t>
            </a:r>
            <a:endParaRPr kumimoji="0" lang="en-US" sz="44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endParaRPr>
          </a:p>
        </p:txBody>
      </p:sp>
    </p:spTree>
    <p:extLst>
      <p:ext uri="{BB962C8B-B14F-4D97-AF65-F5344CB8AC3E}">
        <p14:creationId xmlns:p14="http://schemas.microsoft.com/office/powerpoint/2010/main" val="1639799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5DF5AAE-CE00-431B-B9FF-7055D39F412A}"/>
              </a:ext>
            </a:extLst>
          </p:cNvPr>
          <p:cNvSpPr>
            <a:spLocks noGrp="1"/>
          </p:cNvSpPr>
          <p:nvPr>
            <p:ph type="ftr" sz="quarter" idx="11"/>
          </p:nvPr>
        </p:nvSpPr>
        <p:spPr/>
        <p:txBody>
          <a:bodyPr/>
          <a:lstStyle/>
          <a:p>
            <a:r>
              <a:rPr lang="en-US"/>
              <a:t>ARIAS•U.S. 2021 Spring Conference • www.arias-us.org</a:t>
            </a:r>
            <a:endParaRPr lang="en-US" dirty="0"/>
          </a:p>
        </p:txBody>
      </p:sp>
      <p:sp>
        <p:nvSpPr>
          <p:cNvPr id="3" name="Slide Number Placeholder 2">
            <a:extLst>
              <a:ext uri="{FF2B5EF4-FFF2-40B4-BE49-F238E27FC236}">
                <a16:creationId xmlns:a16="http://schemas.microsoft.com/office/drawing/2014/main" id="{6A397377-5550-4EAE-B2F5-4F8D54995569}"/>
              </a:ext>
            </a:extLst>
          </p:cNvPr>
          <p:cNvSpPr>
            <a:spLocks noGrp="1"/>
          </p:cNvSpPr>
          <p:nvPr>
            <p:ph type="sldNum" sz="quarter" idx="12"/>
          </p:nvPr>
        </p:nvSpPr>
        <p:spPr/>
        <p:txBody>
          <a:bodyPr/>
          <a:lstStyle/>
          <a:p>
            <a:fld id="{D2DF68FA-F7E4-0D42-BD70-C8803FF10DE8}" type="slidenum">
              <a:rPr lang="en-US" smtClean="0"/>
              <a:pPr/>
              <a:t>2</a:t>
            </a:fld>
            <a:endParaRPr lang="en-US" dirty="0"/>
          </a:p>
        </p:txBody>
      </p:sp>
      <p:sp>
        <p:nvSpPr>
          <p:cNvPr id="4" name="TextBox 3">
            <a:extLst>
              <a:ext uri="{FF2B5EF4-FFF2-40B4-BE49-F238E27FC236}">
                <a16:creationId xmlns:a16="http://schemas.microsoft.com/office/drawing/2014/main" id="{388F9F43-DB48-43D3-A20C-4A5DE9C4350B}"/>
              </a:ext>
            </a:extLst>
          </p:cNvPr>
          <p:cNvSpPr txBox="1"/>
          <p:nvPr/>
        </p:nvSpPr>
        <p:spPr>
          <a:xfrm>
            <a:off x="1061776" y="1826793"/>
            <a:ext cx="10068448" cy="2308324"/>
          </a:xfrm>
          <a:prstGeom prst="rect">
            <a:avLst/>
          </a:prstGeom>
          <a:noFill/>
        </p:spPr>
        <p:txBody>
          <a:bodyPr wrap="square" rtlCol="0">
            <a:spAutoFit/>
          </a:bodyPr>
          <a:lstStyle/>
          <a:p>
            <a:pPr algn="ctr"/>
            <a:r>
              <a:rPr kumimoji="0" lang="en-US" sz="7200" b="1" i="0" u="none" strike="noStrike" kern="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j-cs"/>
              </a:rPr>
              <a:t>Three Key Development Since May 2020</a:t>
            </a:r>
            <a:endParaRPr lang="en-US" sz="7200" b="1" dirty="0">
              <a:solidFill>
                <a:srgbClr val="000099"/>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8501886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4DE24B1-C14C-4BF2-992D-A32717559C46}"/>
              </a:ext>
            </a:extLst>
          </p:cNvPr>
          <p:cNvSpPr>
            <a:spLocks noGrp="1"/>
          </p:cNvSpPr>
          <p:nvPr>
            <p:ph type="ftr" sz="quarter" idx="11"/>
          </p:nvPr>
        </p:nvSpPr>
        <p:spPr/>
        <p:txBody>
          <a:bodyPr/>
          <a:lstStyle/>
          <a:p>
            <a:r>
              <a:rPr lang="en-US"/>
              <a:t>ARIAS•U.S. 2021 Spring Conference • www.arias-us.org</a:t>
            </a:r>
            <a:endParaRPr lang="en-US" dirty="0"/>
          </a:p>
        </p:txBody>
      </p:sp>
      <p:sp>
        <p:nvSpPr>
          <p:cNvPr id="3" name="Slide Number Placeholder 2">
            <a:extLst>
              <a:ext uri="{FF2B5EF4-FFF2-40B4-BE49-F238E27FC236}">
                <a16:creationId xmlns:a16="http://schemas.microsoft.com/office/drawing/2014/main" id="{B1E053DA-F5A3-4805-BA95-E10A17A43750}"/>
              </a:ext>
            </a:extLst>
          </p:cNvPr>
          <p:cNvSpPr>
            <a:spLocks noGrp="1"/>
          </p:cNvSpPr>
          <p:nvPr>
            <p:ph type="sldNum" sz="quarter" idx="12"/>
          </p:nvPr>
        </p:nvSpPr>
        <p:spPr/>
        <p:txBody>
          <a:bodyPr/>
          <a:lstStyle/>
          <a:p>
            <a:fld id="{D2DF68FA-F7E4-0D42-BD70-C8803FF10DE8}" type="slidenum">
              <a:rPr lang="en-US" smtClean="0"/>
              <a:pPr/>
              <a:t>20</a:t>
            </a:fld>
            <a:endParaRPr lang="en-US" dirty="0"/>
          </a:p>
        </p:txBody>
      </p:sp>
      <p:sp>
        <p:nvSpPr>
          <p:cNvPr id="4" name="TextBox 3">
            <a:extLst>
              <a:ext uri="{FF2B5EF4-FFF2-40B4-BE49-F238E27FC236}">
                <a16:creationId xmlns:a16="http://schemas.microsoft.com/office/drawing/2014/main" id="{BFA1A779-B0D5-46F6-B7F0-7AD312C3E45A}"/>
              </a:ext>
            </a:extLst>
          </p:cNvPr>
          <p:cNvSpPr txBox="1"/>
          <p:nvPr/>
        </p:nvSpPr>
        <p:spPr>
          <a:xfrm>
            <a:off x="260684" y="774079"/>
            <a:ext cx="11670631" cy="4693593"/>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3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rPr>
              <a:t>Section 7 of the FAA affords much narrower discovery than 28 U.S.C. § 1782, so interpreting “a foreign or international tribunal” to mean a private commercial arbitration would cause a conflict with Section 7. </a:t>
            </a:r>
            <a:endParaRPr lang="en-US" sz="2300" dirty="0">
              <a:solidFill>
                <a:srgbClr val="004F8E"/>
              </a:solidFill>
              <a:latin typeface="Source Sans Pro" panose="020B0503030403020204" pitchFamily="34" charset="0"/>
              <a:ea typeface="Source Sans Pro" panose="020B0503030403020204" pitchFamily="34" charset="0"/>
            </a:endParaRPr>
          </a:p>
          <a:p>
            <a:pPr marR="0" lvl="0" algn="l" defTabSz="457200" rtl="0" eaLnBrk="1" fontAlgn="auto" latinLnBrk="0" hangingPunct="1">
              <a:lnSpc>
                <a:spcPct val="100000"/>
              </a:lnSpc>
              <a:spcBef>
                <a:spcPts val="0"/>
              </a:spcBef>
              <a:spcAft>
                <a:spcPts val="0"/>
              </a:spcAft>
              <a:buClrTx/>
              <a:buSzTx/>
              <a:tabLst/>
              <a:defRPr/>
            </a:pPr>
            <a:endParaRPr kumimoji="0" lang="en-US" sz="23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3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rPr>
              <a:t>The phrase “a foreign or international tribunal” is ambiguous and nothing in the legislative history of 28 U.S.C. § 1782 showed that Congress intended that phrase to include private commercial arbitrations.</a:t>
            </a:r>
            <a:br>
              <a:rPr kumimoji="0" lang="en-US" sz="23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rPr>
            </a:br>
            <a:endParaRPr kumimoji="0" lang="en-US" sz="23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3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rPr>
              <a:t>Parties agree to arbitrate in large part due to arbitration’s cost-effectiveness and efficiency and that puts it at odds with the broad discovery of the Fed. R. Civ. Pr.</a:t>
            </a:r>
            <a:br>
              <a:rPr kumimoji="0" lang="en-US" sz="23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rPr>
            </a:br>
            <a:endParaRPr kumimoji="0" lang="en-US" sz="23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300" i="1"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rPr>
              <a:t>Intel Corp. v. Advanced Micro Devices, Inc</a:t>
            </a:r>
            <a:r>
              <a:rPr kumimoji="0" lang="en-US" sz="23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rPr>
              <a:t>., 542 U.S. 241 (2004), involved a proceeding before the EU’s primary antitrust law enforcer, the Directorate-General for Competition.</a:t>
            </a:r>
            <a:endParaRPr lang="en-US" sz="2300" dirty="0">
              <a:solidFill>
                <a:srgbClr val="004F8E"/>
              </a:solidFill>
            </a:endParaRPr>
          </a:p>
        </p:txBody>
      </p:sp>
      <p:sp>
        <p:nvSpPr>
          <p:cNvPr id="5" name="TextBox 4">
            <a:extLst>
              <a:ext uri="{FF2B5EF4-FFF2-40B4-BE49-F238E27FC236}">
                <a16:creationId xmlns:a16="http://schemas.microsoft.com/office/drawing/2014/main" id="{65B0CA30-9C5D-4FC4-A4FF-3D4A64B00163}"/>
              </a:ext>
            </a:extLst>
          </p:cNvPr>
          <p:cNvSpPr txBox="1"/>
          <p:nvPr/>
        </p:nvSpPr>
        <p:spPr>
          <a:xfrm>
            <a:off x="260685" y="4638"/>
            <a:ext cx="9694994"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t>Why “no”?</a:t>
            </a:r>
            <a:endParaRPr kumimoji="0" lang="en-US" sz="44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endParaRPr>
          </a:p>
        </p:txBody>
      </p:sp>
    </p:spTree>
    <p:extLst>
      <p:ext uri="{BB962C8B-B14F-4D97-AF65-F5344CB8AC3E}">
        <p14:creationId xmlns:p14="http://schemas.microsoft.com/office/powerpoint/2010/main" val="18364936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4DE24B1-C14C-4BF2-992D-A32717559C46}"/>
              </a:ext>
            </a:extLst>
          </p:cNvPr>
          <p:cNvSpPr>
            <a:spLocks noGrp="1"/>
          </p:cNvSpPr>
          <p:nvPr>
            <p:ph type="ftr" sz="quarter" idx="11"/>
          </p:nvPr>
        </p:nvSpPr>
        <p:spPr/>
        <p:txBody>
          <a:bodyPr/>
          <a:lstStyle/>
          <a:p>
            <a:r>
              <a:rPr lang="en-US"/>
              <a:t>ARIAS•U.S. 2021 Spring Conference • www.arias-us.org</a:t>
            </a:r>
            <a:endParaRPr lang="en-US" dirty="0"/>
          </a:p>
        </p:txBody>
      </p:sp>
      <p:sp>
        <p:nvSpPr>
          <p:cNvPr id="3" name="Slide Number Placeholder 2">
            <a:extLst>
              <a:ext uri="{FF2B5EF4-FFF2-40B4-BE49-F238E27FC236}">
                <a16:creationId xmlns:a16="http://schemas.microsoft.com/office/drawing/2014/main" id="{B1E053DA-F5A3-4805-BA95-E10A17A43750}"/>
              </a:ext>
            </a:extLst>
          </p:cNvPr>
          <p:cNvSpPr>
            <a:spLocks noGrp="1"/>
          </p:cNvSpPr>
          <p:nvPr>
            <p:ph type="sldNum" sz="quarter" idx="12"/>
          </p:nvPr>
        </p:nvSpPr>
        <p:spPr/>
        <p:txBody>
          <a:bodyPr/>
          <a:lstStyle/>
          <a:p>
            <a:fld id="{D2DF68FA-F7E4-0D42-BD70-C8803FF10DE8}" type="slidenum">
              <a:rPr lang="en-US" smtClean="0"/>
              <a:pPr/>
              <a:t>21</a:t>
            </a:fld>
            <a:endParaRPr lang="en-US" dirty="0"/>
          </a:p>
        </p:txBody>
      </p:sp>
      <p:sp>
        <p:nvSpPr>
          <p:cNvPr id="4" name="TextBox 3">
            <a:extLst>
              <a:ext uri="{FF2B5EF4-FFF2-40B4-BE49-F238E27FC236}">
                <a16:creationId xmlns:a16="http://schemas.microsoft.com/office/drawing/2014/main" id="{BFA1A779-B0D5-46F6-B7F0-7AD312C3E45A}"/>
              </a:ext>
            </a:extLst>
          </p:cNvPr>
          <p:cNvSpPr txBox="1"/>
          <p:nvPr/>
        </p:nvSpPr>
        <p:spPr>
          <a:xfrm>
            <a:off x="260684" y="774079"/>
            <a:ext cx="11670631" cy="5401479"/>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3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rPr>
              <a:t>Section 7 of the FAA affords much narrower discovery than 28 U.S.C. § 1782, so interpreting “a foreign or international tribunal” to mean a private commercial arbitration would cause a conflict with Section 7. </a:t>
            </a:r>
            <a:endParaRPr lang="en-US" sz="2300" dirty="0">
              <a:solidFill>
                <a:srgbClr val="004F8E"/>
              </a:solidFill>
              <a:latin typeface="Source Sans Pro" panose="020B0503030403020204" pitchFamily="34" charset="0"/>
              <a:ea typeface="Source Sans Pro" panose="020B0503030403020204" pitchFamily="34" charset="0"/>
            </a:endParaRPr>
          </a:p>
          <a:p>
            <a:pPr marR="0" lvl="0" algn="l" defTabSz="457200" rtl="0" eaLnBrk="1" fontAlgn="auto" latinLnBrk="0" hangingPunct="1">
              <a:lnSpc>
                <a:spcPct val="100000"/>
              </a:lnSpc>
              <a:spcBef>
                <a:spcPts val="0"/>
              </a:spcBef>
              <a:spcAft>
                <a:spcPts val="0"/>
              </a:spcAft>
              <a:buClrTx/>
              <a:buSzTx/>
              <a:tabLst/>
              <a:defRPr/>
            </a:pPr>
            <a:endParaRPr kumimoji="0" lang="en-US" sz="23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3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rPr>
              <a:t>The phrase “a foreign or international tribunal” is ambiguous and nothing in the legislative history of 28 U.S.C. § 1782 showed that Congress intended that phrase to include private commercial arbitrations.</a:t>
            </a:r>
            <a:br>
              <a:rPr kumimoji="0" lang="en-US" sz="23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rPr>
            </a:br>
            <a:endParaRPr kumimoji="0" lang="en-US" sz="23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3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rPr>
              <a:t>Parties agree to arbitrate in large part due to arbitration’s cost-effectiveness and efficiency and that puts it at odds with the broad discovery of the Fed. R. Civ. Pr.</a:t>
            </a:r>
            <a:br>
              <a:rPr kumimoji="0" lang="en-US" sz="23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rPr>
            </a:br>
            <a:endParaRPr kumimoji="0" lang="en-US" sz="23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300" i="1"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rPr>
              <a:t>Intel Corp. v. Advanced Micro Devices, Inc</a:t>
            </a:r>
            <a:r>
              <a:rPr kumimoji="0" lang="en-US" sz="23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rPr>
              <a:t>., 542 U.S. 241 (2004), involved a proceeding before the EU’s primary antitrust law enforcer, the Directorate-General for Competition.</a:t>
            </a:r>
            <a:br>
              <a:rPr kumimoji="0" lang="en-US" sz="23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rPr>
            </a:br>
            <a:endParaRPr kumimoji="0" lang="en-US" sz="23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30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rPr>
              <a:t>Professor Hans Smit said so.</a:t>
            </a:r>
            <a:endParaRPr lang="en-US" sz="2300" dirty="0">
              <a:solidFill>
                <a:srgbClr val="004F8E"/>
              </a:solidFill>
            </a:endParaRPr>
          </a:p>
        </p:txBody>
      </p:sp>
      <p:sp>
        <p:nvSpPr>
          <p:cNvPr id="5" name="TextBox 4">
            <a:extLst>
              <a:ext uri="{FF2B5EF4-FFF2-40B4-BE49-F238E27FC236}">
                <a16:creationId xmlns:a16="http://schemas.microsoft.com/office/drawing/2014/main" id="{65B0CA30-9C5D-4FC4-A4FF-3D4A64B00163}"/>
              </a:ext>
            </a:extLst>
          </p:cNvPr>
          <p:cNvSpPr txBox="1"/>
          <p:nvPr/>
        </p:nvSpPr>
        <p:spPr>
          <a:xfrm>
            <a:off x="260685" y="4638"/>
            <a:ext cx="9694994"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t>Why “no”?</a:t>
            </a:r>
            <a:endParaRPr kumimoji="0" lang="en-US" sz="4400" b="0" i="0" u="none" strike="noStrike" kern="120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endParaRPr>
          </a:p>
        </p:txBody>
      </p:sp>
    </p:spTree>
    <p:extLst>
      <p:ext uri="{BB962C8B-B14F-4D97-AF65-F5344CB8AC3E}">
        <p14:creationId xmlns:p14="http://schemas.microsoft.com/office/powerpoint/2010/main" val="42321706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75D42C3-3DE7-4E3D-B3AC-DDBFEB3CBBE1}"/>
              </a:ext>
            </a:extLst>
          </p:cNvPr>
          <p:cNvSpPr>
            <a:spLocks noGrp="1"/>
          </p:cNvSpPr>
          <p:nvPr>
            <p:ph type="ctrTitle"/>
          </p:nvPr>
        </p:nvSpPr>
        <p:spPr>
          <a:xfrm>
            <a:off x="515939" y="801363"/>
            <a:ext cx="4165651" cy="2481232"/>
          </a:xfrm>
        </p:spPr>
        <p:txBody>
          <a:bodyPr/>
          <a:lstStyle/>
          <a:p>
            <a:r>
              <a:rPr lang="en-US" dirty="0"/>
              <a:t>Prof. Hans Smit</a:t>
            </a:r>
          </a:p>
        </p:txBody>
      </p:sp>
      <p:pic>
        <p:nvPicPr>
          <p:cNvPr id="8" name="Picture Placeholder 7">
            <a:extLst>
              <a:ext uri="{FF2B5EF4-FFF2-40B4-BE49-F238E27FC236}">
                <a16:creationId xmlns:a16="http://schemas.microsoft.com/office/drawing/2014/main" id="{F70DF688-2BAD-47E6-A82F-D11481928B17}"/>
              </a:ext>
            </a:extLst>
          </p:cNvPr>
          <p:cNvPicPr>
            <a:picLocks noGrp="1" noChangeAspect="1"/>
          </p:cNvPicPr>
          <p:nvPr>
            <p:ph type="pic" sz="quarter" idx="12"/>
          </p:nvPr>
        </p:nvPicPr>
        <p:blipFill rotWithShape="1">
          <a:blip r:embed="rId2"/>
          <a:srcRect b="5502"/>
          <a:stretch/>
        </p:blipFill>
        <p:spPr>
          <a:xfrm>
            <a:off x="6424825" y="788474"/>
            <a:ext cx="4988242" cy="4988242"/>
          </a:xfrm>
          <a:noFill/>
        </p:spPr>
      </p:pic>
      <p:sp>
        <p:nvSpPr>
          <p:cNvPr id="6" name="Footer Placeholder 5">
            <a:extLst>
              <a:ext uri="{FF2B5EF4-FFF2-40B4-BE49-F238E27FC236}">
                <a16:creationId xmlns:a16="http://schemas.microsoft.com/office/drawing/2014/main" id="{96DBAA06-C24A-42F4-868B-F35D839CE08C}"/>
              </a:ext>
            </a:extLst>
          </p:cNvPr>
          <p:cNvSpPr>
            <a:spLocks noGrp="1"/>
          </p:cNvSpPr>
          <p:nvPr>
            <p:ph type="ftr" sz="quarter" idx="3"/>
          </p:nvPr>
        </p:nvSpPr>
        <p:spPr>
          <a:xfrm>
            <a:off x="515937" y="6356350"/>
            <a:ext cx="3271136" cy="430210"/>
          </a:xfrm>
        </p:spPr>
        <p:txBody>
          <a:bodyPr anchor="ctr">
            <a:normAutofit/>
          </a:bodyPr>
          <a:lstStyle/>
          <a:p>
            <a:pPr>
              <a:spcAft>
                <a:spcPts val="600"/>
              </a:spcAft>
            </a:pPr>
            <a:r>
              <a:rPr lang="en-US"/>
              <a:t>ARIAS•U.S. 2021 Spring Conference • www.arias-us.org</a:t>
            </a:r>
          </a:p>
        </p:txBody>
      </p:sp>
    </p:spTree>
    <p:extLst>
      <p:ext uri="{BB962C8B-B14F-4D97-AF65-F5344CB8AC3E}">
        <p14:creationId xmlns:p14="http://schemas.microsoft.com/office/powerpoint/2010/main" val="15921090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613D45-7F73-9141-B705-7964A34AE916}"/>
              </a:ext>
            </a:extLst>
          </p:cNvPr>
          <p:cNvSpPr>
            <a:spLocks noGrp="1"/>
          </p:cNvSpPr>
          <p:nvPr>
            <p:ph type="body" sz="quarter" idx="10"/>
          </p:nvPr>
        </p:nvSpPr>
        <p:spPr>
          <a:xfrm>
            <a:off x="515937" y="690714"/>
            <a:ext cx="11276012" cy="5476571"/>
          </a:xfrm>
        </p:spPr>
        <p:txBody>
          <a:bodyPr/>
          <a:lstStyle/>
          <a:p>
            <a:endParaRPr lang="en-US" sz="2000" dirty="0"/>
          </a:p>
          <a:p>
            <a:endParaRPr lang="en-US" sz="2000" dirty="0"/>
          </a:p>
          <a:p>
            <a:endParaRPr lang="en-US" dirty="0"/>
          </a:p>
        </p:txBody>
      </p:sp>
      <p:sp>
        <p:nvSpPr>
          <p:cNvPr id="6" name="Title 5">
            <a:extLst>
              <a:ext uri="{FF2B5EF4-FFF2-40B4-BE49-F238E27FC236}">
                <a16:creationId xmlns:a16="http://schemas.microsoft.com/office/drawing/2014/main" id="{1E911933-9614-EB4D-8602-8F6EB5ABF448}"/>
              </a:ext>
            </a:extLst>
          </p:cNvPr>
          <p:cNvSpPr>
            <a:spLocks noGrp="1"/>
          </p:cNvSpPr>
          <p:nvPr>
            <p:ph type="ctrTitle"/>
          </p:nvPr>
        </p:nvSpPr>
        <p:spPr>
          <a:xfrm>
            <a:off x="342902" y="30802"/>
            <a:ext cx="11160124" cy="802605"/>
          </a:xfrm>
        </p:spPr>
        <p:txBody>
          <a:bodyPr/>
          <a:lstStyle/>
          <a:p>
            <a:r>
              <a:rPr lang="en-US" sz="4400" dirty="0">
                <a:solidFill>
                  <a:srgbClr val="004F8E"/>
                </a:solidFill>
              </a:rPr>
              <a:t>The </a:t>
            </a:r>
            <a:r>
              <a:rPr lang="en-US" sz="4400" dirty="0" err="1">
                <a:solidFill>
                  <a:srgbClr val="004F8E"/>
                </a:solidFill>
              </a:rPr>
              <a:t>yays</a:t>
            </a:r>
            <a:endParaRPr lang="en-US" sz="4400" dirty="0">
              <a:solidFill>
                <a:srgbClr val="004F8E"/>
              </a:solidFill>
            </a:endParaRPr>
          </a:p>
        </p:txBody>
      </p:sp>
      <p:sp>
        <p:nvSpPr>
          <p:cNvPr id="7" name="Footer Placeholder 6">
            <a:extLst>
              <a:ext uri="{FF2B5EF4-FFF2-40B4-BE49-F238E27FC236}">
                <a16:creationId xmlns:a16="http://schemas.microsoft.com/office/drawing/2014/main" id="{25BCB9B2-6E21-7A45-984E-9B4BC6CA739F}"/>
              </a:ext>
            </a:extLst>
          </p:cNvPr>
          <p:cNvSpPr>
            <a:spLocks noGrp="1"/>
          </p:cNvSpPr>
          <p:nvPr>
            <p:ph type="ftr" sz="quarter" idx="3"/>
          </p:nvPr>
        </p:nvSpPr>
        <p:spPr/>
        <p:txBody>
          <a:bodyPr/>
          <a:lstStyle/>
          <a:p>
            <a:r>
              <a:rPr lang="en-US"/>
              <a:t>#ARIASUS • www.arias-us.org</a:t>
            </a:r>
            <a:endParaRPr lang="en-US" dirty="0"/>
          </a:p>
        </p:txBody>
      </p:sp>
    </p:spTree>
    <p:extLst>
      <p:ext uri="{BB962C8B-B14F-4D97-AF65-F5344CB8AC3E}">
        <p14:creationId xmlns:p14="http://schemas.microsoft.com/office/powerpoint/2010/main" val="5748404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613D45-7F73-9141-B705-7964A34AE916}"/>
              </a:ext>
            </a:extLst>
          </p:cNvPr>
          <p:cNvSpPr>
            <a:spLocks noGrp="1"/>
          </p:cNvSpPr>
          <p:nvPr>
            <p:ph type="body" sz="quarter" idx="10"/>
          </p:nvPr>
        </p:nvSpPr>
        <p:spPr>
          <a:xfrm>
            <a:off x="515937" y="690714"/>
            <a:ext cx="11276012" cy="5476571"/>
          </a:xfrm>
        </p:spPr>
        <p:txBody>
          <a:bodyPr/>
          <a:lstStyle/>
          <a:p>
            <a:pPr marL="342900" indent="-342900">
              <a:buFont typeface="Wingdings" panose="05000000000000000000" pitchFamily="2" charset="2"/>
              <a:buChar char="§"/>
            </a:pPr>
            <a:r>
              <a:rPr lang="en-US" i="1" dirty="0" err="1">
                <a:solidFill>
                  <a:srgbClr val="004F8E"/>
                </a:solidFill>
              </a:rPr>
              <a:t>Servotronics</a:t>
            </a:r>
            <a:r>
              <a:rPr lang="en-US" i="1" dirty="0">
                <a:solidFill>
                  <a:srgbClr val="004F8E"/>
                </a:solidFill>
              </a:rPr>
              <a:t>, Inc. v. Boeing Co</a:t>
            </a:r>
            <a:r>
              <a:rPr lang="en-US" dirty="0">
                <a:solidFill>
                  <a:srgbClr val="004F8E"/>
                </a:solidFill>
              </a:rPr>
              <a:t>., 954 F.3d 209 (4th Cir. 2019): “arbitration in the United States is a congressionally endorsed and regulated process that is judicially supervised. …Thus, contrary to Boeing’s general assertion that arbitration is not a product of ‘government-conferred authority,’ under U.S. law, it clearly is. The UK Arbitration Act of 1996 provides no differently. …Indeed, the UK Act provides more governmental regulation and oversight than does the FAA.” </a:t>
            </a:r>
          </a:p>
          <a:p>
            <a:endParaRPr lang="en-US" sz="2000" dirty="0"/>
          </a:p>
          <a:p>
            <a:endParaRPr lang="en-US" sz="2000" dirty="0"/>
          </a:p>
          <a:p>
            <a:endParaRPr lang="en-US" dirty="0"/>
          </a:p>
        </p:txBody>
      </p:sp>
      <p:sp>
        <p:nvSpPr>
          <p:cNvPr id="6" name="Title 5">
            <a:extLst>
              <a:ext uri="{FF2B5EF4-FFF2-40B4-BE49-F238E27FC236}">
                <a16:creationId xmlns:a16="http://schemas.microsoft.com/office/drawing/2014/main" id="{1E911933-9614-EB4D-8602-8F6EB5ABF448}"/>
              </a:ext>
            </a:extLst>
          </p:cNvPr>
          <p:cNvSpPr>
            <a:spLocks noGrp="1"/>
          </p:cNvSpPr>
          <p:nvPr>
            <p:ph type="ctrTitle"/>
          </p:nvPr>
        </p:nvSpPr>
        <p:spPr>
          <a:xfrm>
            <a:off x="342902" y="30802"/>
            <a:ext cx="11160124" cy="802605"/>
          </a:xfrm>
        </p:spPr>
        <p:txBody>
          <a:bodyPr/>
          <a:lstStyle/>
          <a:p>
            <a:r>
              <a:rPr lang="en-US" sz="4400" dirty="0">
                <a:solidFill>
                  <a:srgbClr val="004F8E"/>
                </a:solidFill>
              </a:rPr>
              <a:t>The </a:t>
            </a:r>
            <a:r>
              <a:rPr lang="en-US" sz="4400" dirty="0" err="1">
                <a:solidFill>
                  <a:srgbClr val="004F8E"/>
                </a:solidFill>
              </a:rPr>
              <a:t>yays</a:t>
            </a:r>
            <a:endParaRPr lang="en-US" sz="4400" dirty="0">
              <a:solidFill>
                <a:srgbClr val="004F8E"/>
              </a:solidFill>
            </a:endParaRPr>
          </a:p>
        </p:txBody>
      </p:sp>
      <p:sp>
        <p:nvSpPr>
          <p:cNvPr id="7" name="Footer Placeholder 6">
            <a:extLst>
              <a:ext uri="{FF2B5EF4-FFF2-40B4-BE49-F238E27FC236}">
                <a16:creationId xmlns:a16="http://schemas.microsoft.com/office/drawing/2014/main" id="{25BCB9B2-6E21-7A45-984E-9B4BC6CA739F}"/>
              </a:ext>
            </a:extLst>
          </p:cNvPr>
          <p:cNvSpPr>
            <a:spLocks noGrp="1"/>
          </p:cNvSpPr>
          <p:nvPr>
            <p:ph type="ftr" sz="quarter" idx="3"/>
          </p:nvPr>
        </p:nvSpPr>
        <p:spPr/>
        <p:txBody>
          <a:bodyPr/>
          <a:lstStyle/>
          <a:p>
            <a:r>
              <a:rPr lang="en-US"/>
              <a:t>#ARIASUS • www.arias-us.org</a:t>
            </a:r>
            <a:endParaRPr lang="en-US" dirty="0"/>
          </a:p>
        </p:txBody>
      </p:sp>
    </p:spTree>
    <p:extLst>
      <p:ext uri="{BB962C8B-B14F-4D97-AF65-F5344CB8AC3E}">
        <p14:creationId xmlns:p14="http://schemas.microsoft.com/office/powerpoint/2010/main" val="7993655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613D45-7F73-9141-B705-7964A34AE916}"/>
              </a:ext>
            </a:extLst>
          </p:cNvPr>
          <p:cNvSpPr>
            <a:spLocks noGrp="1"/>
          </p:cNvSpPr>
          <p:nvPr>
            <p:ph type="body" sz="quarter" idx="10"/>
          </p:nvPr>
        </p:nvSpPr>
        <p:spPr>
          <a:xfrm>
            <a:off x="515937" y="690714"/>
            <a:ext cx="11276012" cy="5476571"/>
          </a:xfrm>
        </p:spPr>
        <p:txBody>
          <a:bodyPr/>
          <a:lstStyle/>
          <a:p>
            <a:pPr marL="342900" indent="-342900">
              <a:buFont typeface="Wingdings" panose="05000000000000000000" pitchFamily="2" charset="2"/>
              <a:buChar char="§"/>
            </a:pPr>
            <a:r>
              <a:rPr lang="en-US" i="1" dirty="0" err="1">
                <a:solidFill>
                  <a:srgbClr val="004F8E"/>
                </a:solidFill>
              </a:rPr>
              <a:t>Servotronics</a:t>
            </a:r>
            <a:r>
              <a:rPr lang="en-US" i="1" dirty="0">
                <a:solidFill>
                  <a:srgbClr val="004F8E"/>
                </a:solidFill>
              </a:rPr>
              <a:t>, Inc. v. Boeing Co</a:t>
            </a:r>
            <a:r>
              <a:rPr lang="en-US" dirty="0">
                <a:solidFill>
                  <a:srgbClr val="004F8E"/>
                </a:solidFill>
              </a:rPr>
              <a:t>., 954 F.3d 209 (4th Cir. 2019): “arbitration in the United States is a congressionally endorsed and regulated process that is judicially supervised. …Thus, contrary to Boeing’s general assertion that arbitration is not a product of ‘government-conferred authority,’ under U.S. law, it clearly is. The UK Arbitration Act of 1996 provides no differently. …Indeed, the UK Act provides more governmental regulation and oversight than does the FAA.” </a:t>
            </a:r>
          </a:p>
          <a:p>
            <a:endParaRPr lang="en-US" dirty="0">
              <a:solidFill>
                <a:srgbClr val="004F8E"/>
              </a:solidFill>
            </a:endParaRPr>
          </a:p>
          <a:p>
            <a:pPr marL="342900" indent="-342900">
              <a:buFont typeface="Wingdings" panose="05000000000000000000" pitchFamily="2" charset="2"/>
              <a:buChar char="§"/>
            </a:pPr>
            <a:r>
              <a:rPr lang="en-US" i="1" dirty="0">
                <a:solidFill>
                  <a:srgbClr val="004F8E"/>
                </a:solidFill>
              </a:rPr>
              <a:t>Abdul Latif Jameel </a:t>
            </a:r>
            <a:r>
              <a:rPr lang="en-US" i="1" dirty="0" err="1">
                <a:solidFill>
                  <a:srgbClr val="004F8E"/>
                </a:solidFill>
              </a:rPr>
              <a:t>Transp.Co</a:t>
            </a:r>
            <a:r>
              <a:rPr lang="en-US" i="1" dirty="0">
                <a:solidFill>
                  <a:srgbClr val="004F8E"/>
                </a:solidFill>
              </a:rPr>
              <a:t>. v. FedEx Corp.</a:t>
            </a:r>
            <a:r>
              <a:rPr lang="en-US" dirty="0">
                <a:solidFill>
                  <a:srgbClr val="004F8E"/>
                </a:solidFill>
              </a:rPr>
              <a:t>, 939 F.3d 710 (6th Cir. 2019): relied on the ordinary meaning of the word “tribunal” in dictionaries in use in 1964, in legal writing and cases prior to 1964, and the phrase’s place in the overall statutory scheme.</a:t>
            </a:r>
          </a:p>
          <a:p>
            <a:endParaRPr lang="en-US" dirty="0">
              <a:solidFill>
                <a:srgbClr val="004F8E"/>
              </a:solidFill>
            </a:endParaRPr>
          </a:p>
          <a:p>
            <a:endParaRPr lang="en-US" sz="2000" dirty="0"/>
          </a:p>
          <a:p>
            <a:endParaRPr lang="en-US" sz="2000" dirty="0"/>
          </a:p>
          <a:p>
            <a:endParaRPr lang="en-US" dirty="0"/>
          </a:p>
        </p:txBody>
      </p:sp>
      <p:sp>
        <p:nvSpPr>
          <p:cNvPr id="6" name="Title 5">
            <a:extLst>
              <a:ext uri="{FF2B5EF4-FFF2-40B4-BE49-F238E27FC236}">
                <a16:creationId xmlns:a16="http://schemas.microsoft.com/office/drawing/2014/main" id="{1E911933-9614-EB4D-8602-8F6EB5ABF448}"/>
              </a:ext>
            </a:extLst>
          </p:cNvPr>
          <p:cNvSpPr>
            <a:spLocks noGrp="1"/>
          </p:cNvSpPr>
          <p:nvPr>
            <p:ph type="ctrTitle"/>
          </p:nvPr>
        </p:nvSpPr>
        <p:spPr>
          <a:xfrm>
            <a:off x="342902" y="30802"/>
            <a:ext cx="11160124" cy="802605"/>
          </a:xfrm>
        </p:spPr>
        <p:txBody>
          <a:bodyPr/>
          <a:lstStyle/>
          <a:p>
            <a:r>
              <a:rPr lang="en-US" sz="4400" dirty="0">
                <a:solidFill>
                  <a:srgbClr val="004F8E"/>
                </a:solidFill>
              </a:rPr>
              <a:t>The </a:t>
            </a:r>
            <a:r>
              <a:rPr lang="en-US" sz="4400" dirty="0" err="1">
                <a:solidFill>
                  <a:srgbClr val="004F8E"/>
                </a:solidFill>
              </a:rPr>
              <a:t>yays</a:t>
            </a:r>
            <a:endParaRPr lang="en-US" sz="4400" dirty="0">
              <a:solidFill>
                <a:srgbClr val="004F8E"/>
              </a:solidFill>
            </a:endParaRPr>
          </a:p>
        </p:txBody>
      </p:sp>
      <p:sp>
        <p:nvSpPr>
          <p:cNvPr id="7" name="Footer Placeholder 6">
            <a:extLst>
              <a:ext uri="{FF2B5EF4-FFF2-40B4-BE49-F238E27FC236}">
                <a16:creationId xmlns:a16="http://schemas.microsoft.com/office/drawing/2014/main" id="{25BCB9B2-6E21-7A45-984E-9B4BC6CA739F}"/>
              </a:ext>
            </a:extLst>
          </p:cNvPr>
          <p:cNvSpPr>
            <a:spLocks noGrp="1"/>
          </p:cNvSpPr>
          <p:nvPr>
            <p:ph type="ftr" sz="quarter" idx="3"/>
          </p:nvPr>
        </p:nvSpPr>
        <p:spPr/>
        <p:txBody>
          <a:bodyPr/>
          <a:lstStyle/>
          <a:p>
            <a:r>
              <a:rPr lang="en-US"/>
              <a:t>#ARIASUS • www.arias-us.org</a:t>
            </a:r>
            <a:endParaRPr lang="en-US" dirty="0"/>
          </a:p>
        </p:txBody>
      </p:sp>
    </p:spTree>
    <p:extLst>
      <p:ext uri="{BB962C8B-B14F-4D97-AF65-F5344CB8AC3E}">
        <p14:creationId xmlns:p14="http://schemas.microsoft.com/office/powerpoint/2010/main" val="1608890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613D45-7F73-9141-B705-7964A34AE916}"/>
              </a:ext>
            </a:extLst>
          </p:cNvPr>
          <p:cNvSpPr>
            <a:spLocks noGrp="1"/>
          </p:cNvSpPr>
          <p:nvPr>
            <p:ph type="body" sz="quarter" idx="10"/>
          </p:nvPr>
        </p:nvSpPr>
        <p:spPr>
          <a:xfrm>
            <a:off x="515937" y="690714"/>
            <a:ext cx="11276012" cy="5476571"/>
          </a:xfrm>
        </p:spPr>
        <p:txBody>
          <a:bodyPr/>
          <a:lstStyle/>
          <a:p>
            <a:pPr marL="342900" indent="-342900">
              <a:buFont typeface="Wingdings" panose="05000000000000000000" pitchFamily="2" charset="2"/>
              <a:buChar char="§"/>
            </a:pPr>
            <a:r>
              <a:rPr lang="en-US" i="1" dirty="0" err="1">
                <a:solidFill>
                  <a:srgbClr val="004F8E"/>
                </a:solidFill>
              </a:rPr>
              <a:t>Servotronics</a:t>
            </a:r>
            <a:r>
              <a:rPr lang="en-US" i="1" dirty="0">
                <a:solidFill>
                  <a:srgbClr val="004F8E"/>
                </a:solidFill>
              </a:rPr>
              <a:t>, Inc. v. Boeing Co</a:t>
            </a:r>
            <a:r>
              <a:rPr lang="en-US" dirty="0">
                <a:solidFill>
                  <a:srgbClr val="004F8E"/>
                </a:solidFill>
              </a:rPr>
              <a:t>., 954 F.3d 209 (4th Cir. 2019): “arbitration in the United States is a congressionally endorsed and regulated process that is judicially supervised. …Thus, contrary to Boeing’s general assertion that arbitration is not a product of ‘government-conferred authority,’ under U.S. law, it clearly is. The UK Arbitration Act of 1996 provides no differently. …Indeed, the UK Act provides more governmental regulation and oversight than does the FAA.” </a:t>
            </a:r>
          </a:p>
          <a:p>
            <a:endParaRPr lang="en-US" dirty="0">
              <a:solidFill>
                <a:srgbClr val="004F8E"/>
              </a:solidFill>
            </a:endParaRPr>
          </a:p>
          <a:p>
            <a:pPr marL="342900" indent="-342900">
              <a:buFont typeface="Wingdings" panose="05000000000000000000" pitchFamily="2" charset="2"/>
              <a:buChar char="§"/>
            </a:pPr>
            <a:r>
              <a:rPr lang="en-US" i="1" dirty="0">
                <a:solidFill>
                  <a:srgbClr val="004F8E"/>
                </a:solidFill>
              </a:rPr>
              <a:t>Abdul Latif Jameel </a:t>
            </a:r>
            <a:r>
              <a:rPr lang="en-US" i="1" dirty="0" err="1">
                <a:solidFill>
                  <a:srgbClr val="004F8E"/>
                </a:solidFill>
              </a:rPr>
              <a:t>Transp.Co</a:t>
            </a:r>
            <a:r>
              <a:rPr lang="en-US" i="1" dirty="0">
                <a:solidFill>
                  <a:srgbClr val="004F8E"/>
                </a:solidFill>
              </a:rPr>
              <a:t>. v. FedEx Corp.</a:t>
            </a:r>
            <a:r>
              <a:rPr lang="en-US" dirty="0">
                <a:solidFill>
                  <a:srgbClr val="004F8E"/>
                </a:solidFill>
              </a:rPr>
              <a:t>, 939 F.3d 710 (6th Cir. 2019): relied on the ordinary meaning of the word “tribunal” in dictionaries in use in 1964, in legal writing and cases prior to 1964, and the phrase’s place in the overall statutory scheme.</a:t>
            </a:r>
          </a:p>
          <a:p>
            <a:endParaRPr lang="en-US" dirty="0">
              <a:solidFill>
                <a:srgbClr val="004F8E"/>
              </a:solidFill>
            </a:endParaRPr>
          </a:p>
          <a:p>
            <a:pPr marL="342900" indent="-342900">
              <a:buFont typeface="Wingdings" panose="05000000000000000000" pitchFamily="2" charset="2"/>
              <a:buChar char="§"/>
            </a:pPr>
            <a:r>
              <a:rPr lang="en-US" i="1" dirty="0">
                <a:solidFill>
                  <a:srgbClr val="004F8E"/>
                </a:solidFill>
              </a:rPr>
              <a:t>Intel Corp. v. Advanced Micro Devices, Inc</a:t>
            </a:r>
            <a:r>
              <a:rPr lang="en-US" dirty="0">
                <a:solidFill>
                  <a:srgbClr val="004F8E"/>
                </a:solidFill>
              </a:rPr>
              <a:t>. supports their conclusions.</a:t>
            </a:r>
          </a:p>
          <a:p>
            <a:endParaRPr lang="en-US" dirty="0">
              <a:solidFill>
                <a:srgbClr val="004F8E"/>
              </a:solidFill>
            </a:endParaRPr>
          </a:p>
          <a:p>
            <a:endParaRPr lang="en-US" sz="2000" dirty="0"/>
          </a:p>
          <a:p>
            <a:endParaRPr lang="en-US" sz="2000" dirty="0"/>
          </a:p>
          <a:p>
            <a:endParaRPr lang="en-US" dirty="0"/>
          </a:p>
        </p:txBody>
      </p:sp>
      <p:sp>
        <p:nvSpPr>
          <p:cNvPr id="6" name="Title 5">
            <a:extLst>
              <a:ext uri="{FF2B5EF4-FFF2-40B4-BE49-F238E27FC236}">
                <a16:creationId xmlns:a16="http://schemas.microsoft.com/office/drawing/2014/main" id="{1E911933-9614-EB4D-8602-8F6EB5ABF448}"/>
              </a:ext>
            </a:extLst>
          </p:cNvPr>
          <p:cNvSpPr>
            <a:spLocks noGrp="1"/>
          </p:cNvSpPr>
          <p:nvPr>
            <p:ph type="ctrTitle"/>
          </p:nvPr>
        </p:nvSpPr>
        <p:spPr>
          <a:xfrm>
            <a:off x="342902" y="30802"/>
            <a:ext cx="11160124" cy="802605"/>
          </a:xfrm>
        </p:spPr>
        <p:txBody>
          <a:bodyPr/>
          <a:lstStyle/>
          <a:p>
            <a:r>
              <a:rPr lang="en-US" sz="4400" dirty="0">
                <a:solidFill>
                  <a:srgbClr val="004F8E"/>
                </a:solidFill>
              </a:rPr>
              <a:t>The </a:t>
            </a:r>
            <a:r>
              <a:rPr lang="en-US" sz="4400" dirty="0" err="1">
                <a:solidFill>
                  <a:srgbClr val="004F8E"/>
                </a:solidFill>
              </a:rPr>
              <a:t>yays</a:t>
            </a:r>
            <a:endParaRPr lang="en-US" sz="4400" dirty="0">
              <a:solidFill>
                <a:srgbClr val="004F8E"/>
              </a:solidFill>
            </a:endParaRPr>
          </a:p>
        </p:txBody>
      </p:sp>
      <p:sp>
        <p:nvSpPr>
          <p:cNvPr id="7" name="Footer Placeholder 6">
            <a:extLst>
              <a:ext uri="{FF2B5EF4-FFF2-40B4-BE49-F238E27FC236}">
                <a16:creationId xmlns:a16="http://schemas.microsoft.com/office/drawing/2014/main" id="{25BCB9B2-6E21-7A45-984E-9B4BC6CA739F}"/>
              </a:ext>
            </a:extLst>
          </p:cNvPr>
          <p:cNvSpPr>
            <a:spLocks noGrp="1"/>
          </p:cNvSpPr>
          <p:nvPr>
            <p:ph type="ftr" sz="quarter" idx="3"/>
          </p:nvPr>
        </p:nvSpPr>
        <p:spPr/>
        <p:txBody>
          <a:bodyPr/>
          <a:lstStyle/>
          <a:p>
            <a:r>
              <a:rPr lang="en-US"/>
              <a:t>#ARIASUS • www.arias-us.org</a:t>
            </a:r>
            <a:endParaRPr lang="en-US" dirty="0"/>
          </a:p>
        </p:txBody>
      </p:sp>
    </p:spTree>
    <p:extLst>
      <p:ext uri="{BB962C8B-B14F-4D97-AF65-F5344CB8AC3E}">
        <p14:creationId xmlns:p14="http://schemas.microsoft.com/office/powerpoint/2010/main" val="30514406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613D45-7F73-9141-B705-7964A34AE916}"/>
              </a:ext>
            </a:extLst>
          </p:cNvPr>
          <p:cNvSpPr>
            <a:spLocks noGrp="1"/>
          </p:cNvSpPr>
          <p:nvPr>
            <p:ph type="body" sz="quarter" idx="10"/>
          </p:nvPr>
        </p:nvSpPr>
        <p:spPr>
          <a:xfrm>
            <a:off x="515937" y="690714"/>
            <a:ext cx="11276012" cy="5476571"/>
          </a:xfrm>
        </p:spPr>
        <p:txBody>
          <a:bodyPr/>
          <a:lstStyle/>
          <a:p>
            <a:pPr marL="342900" indent="-342900">
              <a:buFont typeface="Wingdings" panose="05000000000000000000" pitchFamily="2" charset="2"/>
              <a:buChar char="§"/>
            </a:pPr>
            <a:r>
              <a:rPr lang="en-US" i="1" dirty="0" err="1">
                <a:solidFill>
                  <a:srgbClr val="004F8E"/>
                </a:solidFill>
              </a:rPr>
              <a:t>Servotronics</a:t>
            </a:r>
            <a:r>
              <a:rPr lang="en-US" i="1" dirty="0">
                <a:solidFill>
                  <a:srgbClr val="004F8E"/>
                </a:solidFill>
              </a:rPr>
              <a:t>, Inc. v. Boeing Co</a:t>
            </a:r>
            <a:r>
              <a:rPr lang="en-US" dirty="0">
                <a:solidFill>
                  <a:srgbClr val="004F8E"/>
                </a:solidFill>
              </a:rPr>
              <a:t>., 954 F.3d 209 (4th Cir. 2019): “arbitration in the United States is a congressionally endorsed and regulated process that is judicially supervised. …Thus, contrary to Boeing’s general assertion that arbitration is not a product of ‘government-conferred authority,’ under U.S. law, it clearly is. The UK Arbitration Act of 1996 provides no differently. …Indeed, the UK Act provides more governmental regulation and oversight than does the FAA.” </a:t>
            </a:r>
          </a:p>
          <a:p>
            <a:endParaRPr lang="en-US" dirty="0">
              <a:solidFill>
                <a:srgbClr val="004F8E"/>
              </a:solidFill>
            </a:endParaRPr>
          </a:p>
          <a:p>
            <a:pPr marL="342900" indent="-342900">
              <a:buFont typeface="Wingdings" panose="05000000000000000000" pitchFamily="2" charset="2"/>
              <a:buChar char="§"/>
            </a:pPr>
            <a:r>
              <a:rPr lang="en-US" i="1" dirty="0">
                <a:solidFill>
                  <a:srgbClr val="004F8E"/>
                </a:solidFill>
              </a:rPr>
              <a:t>Abdul Latif Jameel </a:t>
            </a:r>
            <a:r>
              <a:rPr lang="en-US" i="1" dirty="0" err="1">
                <a:solidFill>
                  <a:srgbClr val="004F8E"/>
                </a:solidFill>
              </a:rPr>
              <a:t>Transp.Co</a:t>
            </a:r>
            <a:r>
              <a:rPr lang="en-US" i="1" dirty="0">
                <a:solidFill>
                  <a:srgbClr val="004F8E"/>
                </a:solidFill>
              </a:rPr>
              <a:t>. v. FedEx Corp.</a:t>
            </a:r>
            <a:r>
              <a:rPr lang="en-US" dirty="0">
                <a:solidFill>
                  <a:srgbClr val="004F8E"/>
                </a:solidFill>
              </a:rPr>
              <a:t>, 939 F.3d 710 (6th Cir. 2019): relied on the ordinary meaning of the word “tribunal” in dictionaries in use in 1964, in legal writing and cases prior to 1964, and the phrase’s place in the overall statutory scheme.</a:t>
            </a:r>
          </a:p>
          <a:p>
            <a:endParaRPr lang="en-US" dirty="0">
              <a:solidFill>
                <a:srgbClr val="004F8E"/>
              </a:solidFill>
            </a:endParaRPr>
          </a:p>
          <a:p>
            <a:pPr marL="342900" indent="-342900">
              <a:buFont typeface="Wingdings" panose="05000000000000000000" pitchFamily="2" charset="2"/>
              <a:buChar char="§"/>
            </a:pPr>
            <a:r>
              <a:rPr lang="en-US" i="1" dirty="0">
                <a:solidFill>
                  <a:srgbClr val="004F8E"/>
                </a:solidFill>
              </a:rPr>
              <a:t>Intel Corp. v. Advanced Micro Devices, Inc</a:t>
            </a:r>
            <a:r>
              <a:rPr lang="en-US" dirty="0">
                <a:solidFill>
                  <a:srgbClr val="004F8E"/>
                </a:solidFill>
              </a:rPr>
              <a:t>. supports their conclusions.</a:t>
            </a:r>
          </a:p>
          <a:p>
            <a:endParaRPr lang="en-US" dirty="0">
              <a:solidFill>
                <a:srgbClr val="004F8E"/>
              </a:solidFill>
            </a:endParaRPr>
          </a:p>
          <a:p>
            <a:pPr marL="342900" indent="-342900">
              <a:buFont typeface="Wingdings" panose="05000000000000000000" pitchFamily="2" charset="2"/>
              <a:buChar char="§"/>
            </a:pPr>
            <a:r>
              <a:rPr lang="en-US" dirty="0">
                <a:solidFill>
                  <a:srgbClr val="004F8E"/>
                </a:solidFill>
              </a:rPr>
              <a:t>Prof. Smit said so. </a:t>
            </a:r>
          </a:p>
          <a:p>
            <a:pPr marL="342900" indent="-342900">
              <a:buFont typeface="Wingdings" panose="05000000000000000000" pitchFamily="2" charset="2"/>
              <a:buChar char="§"/>
            </a:pPr>
            <a:endParaRPr lang="en-US" sz="2000" dirty="0"/>
          </a:p>
          <a:p>
            <a:endParaRPr lang="en-US" sz="2000" dirty="0"/>
          </a:p>
          <a:p>
            <a:endParaRPr lang="en-US" dirty="0"/>
          </a:p>
        </p:txBody>
      </p:sp>
      <p:sp>
        <p:nvSpPr>
          <p:cNvPr id="6" name="Title 5">
            <a:extLst>
              <a:ext uri="{FF2B5EF4-FFF2-40B4-BE49-F238E27FC236}">
                <a16:creationId xmlns:a16="http://schemas.microsoft.com/office/drawing/2014/main" id="{1E911933-9614-EB4D-8602-8F6EB5ABF448}"/>
              </a:ext>
            </a:extLst>
          </p:cNvPr>
          <p:cNvSpPr>
            <a:spLocks noGrp="1"/>
          </p:cNvSpPr>
          <p:nvPr>
            <p:ph type="ctrTitle"/>
          </p:nvPr>
        </p:nvSpPr>
        <p:spPr>
          <a:xfrm>
            <a:off x="342902" y="30802"/>
            <a:ext cx="11160124" cy="802605"/>
          </a:xfrm>
        </p:spPr>
        <p:txBody>
          <a:bodyPr/>
          <a:lstStyle/>
          <a:p>
            <a:r>
              <a:rPr lang="en-US" sz="4400" dirty="0">
                <a:solidFill>
                  <a:srgbClr val="004F8E"/>
                </a:solidFill>
              </a:rPr>
              <a:t>The </a:t>
            </a:r>
            <a:r>
              <a:rPr lang="en-US" sz="4400" dirty="0" err="1">
                <a:solidFill>
                  <a:srgbClr val="004F8E"/>
                </a:solidFill>
              </a:rPr>
              <a:t>yays</a:t>
            </a:r>
            <a:endParaRPr lang="en-US" sz="4400" dirty="0">
              <a:solidFill>
                <a:srgbClr val="004F8E"/>
              </a:solidFill>
            </a:endParaRPr>
          </a:p>
        </p:txBody>
      </p:sp>
      <p:sp>
        <p:nvSpPr>
          <p:cNvPr id="7" name="Footer Placeholder 6">
            <a:extLst>
              <a:ext uri="{FF2B5EF4-FFF2-40B4-BE49-F238E27FC236}">
                <a16:creationId xmlns:a16="http://schemas.microsoft.com/office/drawing/2014/main" id="{25BCB9B2-6E21-7A45-984E-9B4BC6CA739F}"/>
              </a:ext>
            </a:extLst>
          </p:cNvPr>
          <p:cNvSpPr>
            <a:spLocks noGrp="1"/>
          </p:cNvSpPr>
          <p:nvPr>
            <p:ph type="ftr" sz="quarter" idx="3"/>
          </p:nvPr>
        </p:nvSpPr>
        <p:spPr/>
        <p:txBody>
          <a:bodyPr/>
          <a:lstStyle/>
          <a:p>
            <a:r>
              <a:rPr lang="en-US"/>
              <a:t>#ARIASUS • www.arias-us.org</a:t>
            </a:r>
            <a:endParaRPr lang="en-US" dirty="0"/>
          </a:p>
        </p:txBody>
      </p:sp>
    </p:spTree>
    <p:extLst>
      <p:ext uri="{BB962C8B-B14F-4D97-AF65-F5344CB8AC3E}">
        <p14:creationId xmlns:p14="http://schemas.microsoft.com/office/powerpoint/2010/main" val="37717118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98EA2C7-85C8-4133-8F92-CC06F34E3F62}"/>
              </a:ext>
            </a:extLst>
          </p:cNvPr>
          <p:cNvSpPr>
            <a:spLocks noGrp="1"/>
          </p:cNvSpPr>
          <p:nvPr>
            <p:ph type="pic" sz="quarter" idx="13"/>
          </p:nvPr>
        </p:nvSpPr>
        <p:spPr>
          <a:xfrm>
            <a:off x="2638425" y="285750"/>
            <a:ext cx="5667375" cy="5467349"/>
          </a:xfrm>
        </p:spPr>
      </p:sp>
      <p:sp>
        <p:nvSpPr>
          <p:cNvPr id="7" name="Footer Placeholder 6">
            <a:extLst>
              <a:ext uri="{FF2B5EF4-FFF2-40B4-BE49-F238E27FC236}">
                <a16:creationId xmlns:a16="http://schemas.microsoft.com/office/drawing/2014/main" id="{9C8B641B-0D49-4734-AF73-62CF302F6F36}"/>
              </a:ext>
            </a:extLst>
          </p:cNvPr>
          <p:cNvSpPr>
            <a:spLocks noGrp="1"/>
          </p:cNvSpPr>
          <p:nvPr>
            <p:ph type="ftr" sz="quarter" idx="3"/>
          </p:nvPr>
        </p:nvSpPr>
        <p:spPr/>
        <p:txBody>
          <a:bodyPr/>
          <a:lstStyle/>
          <a:p>
            <a:r>
              <a:rPr lang="en-US"/>
              <a:t>ARIAS•U.S. 2021 Spring Conference • www.arias-us.org</a:t>
            </a:r>
            <a:endParaRPr lang="en-US" dirty="0"/>
          </a:p>
        </p:txBody>
      </p:sp>
      <p:sp>
        <p:nvSpPr>
          <p:cNvPr id="9" name="TextBox 8">
            <a:extLst>
              <a:ext uri="{FF2B5EF4-FFF2-40B4-BE49-F238E27FC236}">
                <a16:creationId xmlns:a16="http://schemas.microsoft.com/office/drawing/2014/main" id="{0289D70E-A54F-4582-98F5-074F18FAC9F0}"/>
              </a:ext>
            </a:extLst>
          </p:cNvPr>
          <p:cNvSpPr txBox="1"/>
          <p:nvPr/>
        </p:nvSpPr>
        <p:spPr>
          <a:xfrm>
            <a:off x="3495675" y="2059256"/>
            <a:ext cx="4210050" cy="1754326"/>
          </a:xfrm>
          <a:prstGeom prst="rect">
            <a:avLst/>
          </a:prstGeom>
          <a:solidFill>
            <a:schemeClr val="accent5"/>
          </a:solidFill>
        </p:spPr>
        <p:txBody>
          <a:bodyPr wrap="square" rtlCol="0">
            <a:spAutoFit/>
          </a:bodyPr>
          <a:lstStyle/>
          <a:p>
            <a:pPr marL="0" indent="0" algn="ctr">
              <a:buNone/>
            </a:pPr>
            <a:r>
              <a:rPr lang="en-US" sz="5400" dirty="0">
                <a:solidFill>
                  <a:srgbClr val="EA5800"/>
                </a:solidFill>
                <a:latin typeface="Source Sans Pro" panose="020B0503030403020204" pitchFamily="34" charset="0"/>
                <a:ea typeface="Source Sans Pro" panose="020B0503030403020204" pitchFamily="34" charset="0"/>
              </a:rPr>
              <a:t>What’s the right answer?</a:t>
            </a:r>
          </a:p>
        </p:txBody>
      </p:sp>
    </p:spTree>
    <p:extLst>
      <p:ext uri="{BB962C8B-B14F-4D97-AF65-F5344CB8AC3E}">
        <p14:creationId xmlns:p14="http://schemas.microsoft.com/office/powerpoint/2010/main" val="28467022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person, indoor&#10;&#10;Description automatically generated">
            <a:extLst>
              <a:ext uri="{FF2B5EF4-FFF2-40B4-BE49-F238E27FC236}">
                <a16:creationId xmlns:a16="http://schemas.microsoft.com/office/drawing/2014/main" id="{DCA70B7F-E175-4019-9FAB-83A46EF0AEBD}"/>
              </a:ext>
            </a:extLst>
          </p:cNvPr>
          <p:cNvPicPr>
            <a:picLocks noChangeAspect="1"/>
          </p:cNvPicPr>
          <p:nvPr/>
        </p:nvPicPr>
        <p:blipFill rotWithShape="1">
          <a:blip r:embed="rId2"/>
          <a:srcRect r="-1" b="3180"/>
          <a:stretch/>
        </p:blipFill>
        <p:spPr>
          <a:xfrm>
            <a:off x="312516" y="754724"/>
            <a:ext cx="11331449" cy="4635247"/>
          </a:xfrm>
          <a:prstGeom prst="rect">
            <a:avLst/>
          </a:prstGeom>
          <a:noFill/>
        </p:spPr>
      </p:pic>
      <p:sp>
        <p:nvSpPr>
          <p:cNvPr id="7" name="Footer Placeholder 6">
            <a:extLst>
              <a:ext uri="{FF2B5EF4-FFF2-40B4-BE49-F238E27FC236}">
                <a16:creationId xmlns:a16="http://schemas.microsoft.com/office/drawing/2014/main" id="{FD3B1E9F-59D4-494A-9DBF-F4F924FCCD2B}"/>
              </a:ext>
            </a:extLst>
          </p:cNvPr>
          <p:cNvSpPr>
            <a:spLocks noGrp="1"/>
          </p:cNvSpPr>
          <p:nvPr>
            <p:ph type="ftr" sz="quarter" idx="11"/>
          </p:nvPr>
        </p:nvSpPr>
        <p:spPr>
          <a:xfrm>
            <a:off x="3949148" y="6223828"/>
            <a:ext cx="4717774" cy="365125"/>
          </a:xfrm>
        </p:spPr>
        <p:txBody>
          <a:bodyPr anchor="ctr">
            <a:normAutofit/>
          </a:bodyPr>
          <a:lstStyle/>
          <a:p>
            <a:pPr>
              <a:spcAft>
                <a:spcPts val="600"/>
              </a:spcAft>
            </a:pPr>
            <a:r>
              <a:rPr lang="en-US"/>
              <a:t>ARIAS•U.S. 2021 Spring Conference • www.arias-us.org</a:t>
            </a:r>
          </a:p>
        </p:txBody>
      </p:sp>
      <p:sp>
        <p:nvSpPr>
          <p:cNvPr id="21" name="Slide Number Placeholder 4">
            <a:extLst>
              <a:ext uri="{FF2B5EF4-FFF2-40B4-BE49-F238E27FC236}">
                <a16:creationId xmlns:a16="http://schemas.microsoft.com/office/drawing/2014/main" id="{0421D68F-5756-47D6-94F4-67AA363192ED}"/>
              </a:ext>
            </a:extLst>
          </p:cNvPr>
          <p:cNvSpPr>
            <a:spLocks noGrp="1"/>
          </p:cNvSpPr>
          <p:nvPr>
            <p:ph type="sldNum" sz="quarter" idx="12"/>
          </p:nvPr>
        </p:nvSpPr>
        <p:spPr>
          <a:xfrm>
            <a:off x="9329530" y="6223828"/>
            <a:ext cx="1706217" cy="365125"/>
          </a:xfrm>
        </p:spPr>
        <p:txBody>
          <a:bodyPr/>
          <a:lstStyle/>
          <a:p>
            <a:pPr>
              <a:spcAft>
                <a:spcPts val="600"/>
              </a:spcAft>
            </a:pPr>
            <a:fld id="{D2DF68FA-F7E4-0D42-BD70-C8803FF10DE8}" type="slidenum">
              <a:rPr lang="en-US" smtClean="0"/>
              <a:pPr>
                <a:spcAft>
                  <a:spcPts val="600"/>
                </a:spcAft>
              </a:pPr>
              <a:t>29</a:t>
            </a:fld>
            <a:endParaRPr lang="en-US"/>
          </a:p>
        </p:txBody>
      </p:sp>
      <p:sp>
        <p:nvSpPr>
          <p:cNvPr id="18" name="Slide Number Placeholder 5">
            <a:extLst>
              <a:ext uri="{FF2B5EF4-FFF2-40B4-BE49-F238E27FC236}">
                <a16:creationId xmlns:a16="http://schemas.microsoft.com/office/drawing/2014/main" id="{63A26782-85BC-4897-852F-B73FD1BC3DEE}"/>
              </a:ext>
            </a:extLst>
          </p:cNvPr>
          <p:cNvSpPr>
            <a:spLocks noGrp="1"/>
          </p:cNvSpPr>
          <p:nvPr>
            <p:ph type="sldNum" sz="quarter" idx="12"/>
          </p:nvPr>
        </p:nvSpPr>
        <p:spPr>
          <a:xfrm>
            <a:off x="9329530" y="6223828"/>
            <a:ext cx="1706217" cy="365125"/>
          </a:xfrm>
        </p:spPr>
        <p:txBody>
          <a:bodyPr/>
          <a:lstStyle/>
          <a:p>
            <a:pPr>
              <a:spcAft>
                <a:spcPts val="600"/>
              </a:spcAft>
            </a:pPr>
            <a:fld id="{D2DF68FA-F7E4-0D42-BD70-C8803FF10DE8}" type="slidenum">
              <a:rPr lang="en-US" smtClean="0"/>
              <a:pPr>
                <a:spcAft>
                  <a:spcPts val="600"/>
                </a:spcAft>
              </a:pPr>
              <a:t>29</a:t>
            </a:fld>
            <a:endParaRPr lang="en-US"/>
          </a:p>
        </p:txBody>
      </p:sp>
    </p:spTree>
    <p:extLst>
      <p:ext uri="{BB962C8B-B14F-4D97-AF65-F5344CB8AC3E}">
        <p14:creationId xmlns:p14="http://schemas.microsoft.com/office/powerpoint/2010/main" val="15738553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90B2B8C-5355-4F46-96E2-0F32E17FECBA}"/>
              </a:ext>
            </a:extLst>
          </p:cNvPr>
          <p:cNvSpPr>
            <a:spLocks noGrp="1"/>
          </p:cNvSpPr>
          <p:nvPr>
            <p:ph type="ftr" sz="quarter" idx="11"/>
          </p:nvPr>
        </p:nvSpPr>
        <p:spPr/>
        <p:txBody>
          <a:bodyPr/>
          <a:lstStyle/>
          <a:p>
            <a:r>
              <a:rPr lang="en-US"/>
              <a:t>ARIAS•U.S. 2021 Spring Conference • www.arias-us.org</a:t>
            </a:r>
            <a:endParaRPr lang="en-US" dirty="0"/>
          </a:p>
        </p:txBody>
      </p:sp>
      <p:sp>
        <p:nvSpPr>
          <p:cNvPr id="3" name="Slide Number Placeholder 2">
            <a:extLst>
              <a:ext uri="{FF2B5EF4-FFF2-40B4-BE49-F238E27FC236}">
                <a16:creationId xmlns:a16="http://schemas.microsoft.com/office/drawing/2014/main" id="{0F30EB12-522F-4BD7-8410-87F472901B22}"/>
              </a:ext>
            </a:extLst>
          </p:cNvPr>
          <p:cNvSpPr>
            <a:spLocks noGrp="1"/>
          </p:cNvSpPr>
          <p:nvPr>
            <p:ph type="sldNum" sz="quarter" idx="12"/>
          </p:nvPr>
        </p:nvSpPr>
        <p:spPr/>
        <p:txBody>
          <a:bodyPr/>
          <a:lstStyle/>
          <a:p>
            <a:fld id="{D2DF68FA-F7E4-0D42-BD70-C8803FF10DE8}" type="slidenum">
              <a:rPr lang="en-US" smtClean="0"/>
              <a:pPr/>
              <a:t>3</a:t>
            </a:fld>
            <a:endParaRPr lang="en-US" dirty="0"/>
          </a:p>
        </p:txBody>
      </p:sp>
      <p:sp>
        <p:nvSpPr>
          <p:cNvPr id="4" name="TextBox 3">
            <a:extLst>
              <a:ext uri="{FF2B5EF4-FFF2-40B4-BE49-F238E27FC236}">
                <a16:creationId xmlns:a16="http://schemas.microsoft.com/office/drawing/2014/main" id="{DEA8AB1A-683F-448A-8838-0827DDEADCBD}"/>
              </a:ext>
            </a:extLst>
          </p:cNvPr>
          <p:cNvSpPr txBox="1"/>
          <p:nvPr/>
        </p:nvSpPr>
        <p:spPr>
          <a:xfrm>
            <a:off x="821635" y="1006845"/>
            <a:ext cx="10972800" cy="3323987"/>
          </a:xfrm>
          <a:prstGeom prst="rect">
            <a:avLst/>
          </a:prstGeom>
          <a:noFill/>
          <a:ln>
            <a:solidFill>
              <a:schemeClr val="bg1"/>
            </a:solidFill>
          </a:ln>
        </p:spPr>
        <p:txBody>
          <a:bodyPr wrap="square" rtlCol="0">
            <a:spAutoFit/>
          </a:bodyPr>
          <a:lstStyle/>
          <a:p>
            <a:r>
              <a:rPr lang="en-US" sz="2400" b="1" dirty="0">
                <a:solidFill>
                  <a:srgbClr val="004F8E"/>
                </a:solidFill>
                <a:latin typeface="Source Sans Pro" panose="020B0503030403020204" pitchFamily="34" charset="0"/>
                <a:ea typeface="Source Sans Pro" panose="020B0503030403020204" pitchFamily="34" charset="0"/>
              </a:rPr>
              <a:t>1</a:t>
            </a:r>
            <a:r>
              <a:rPr lang="en-US" sz="2400" b="1" baseline="30000" dirty="0">
                <a:solidFill>
                  <a:srgbClr val="004F8E"/>
                </a:solidFill>
                <a:latin typeface="Source Sans Pro" panose="020B0503030403020204" pitchFamily="34" charset="0"/>
                <a:ea typeface="Source Sans Pro" panose="020B0503030403020204" pitchFamily="34" charset="0"/>
              </a:rPr>
              <a:t>st</a:t>
            </a:r>
            <a:r>
              <a:rPr lang="en-US" sz="2400" b="1" dirty="0">
                <a:solidFill>
                  <a:srgbClr val="004F8E"/>
                </a:solidFill>
                <a:latin typeface="Source Sans Pro" panose="020B0503030403020204" pitchFamily="34" charset="0"/>
                <a:ea typeface="Source Sans Pro" panose="020B0503030403020204" pitchFamily="34" charset="0"/>
              </a:rPr>
              <a:t> development</a:t>
            </a:r>
            <a:r>
              <a:rPr lang="en-US" sz="2400" dirty="0">
                <a:solidFill>
                  <a:srgbClr val="004F8E"/>
                </a:solidFill>
                <a:latin typeface="Source Sans Pro" panose="020B0503030403020204" pitchFamily="34" charset="0"/>
                <a:ea typeface="Source Sans Pro" panose="020B0503030403020204" pitchFamily="34" charset="0"/>
              </a:rPr>
              <a:t>:</a:t>
            </a:r>
          </a:p>
          <a:p>
            <a:r>
              <a:rPr lang="en-US" sz="2400" dirty="0">
                <a:solidFill>
                  <a:srgbClr val="004F8E"/>
                </a:solidFill>
                <a:latin typeface="Source Sans Pro" panose="020B0503030403020204" pitchFamily="34" charset="0"/>
                <a:ea typeface="Source Sans Pro" panose="020B0503030403020204" pitchFamily="34" charset="0"/>
              </a:rPr>
              <a:t>SCOTUS will decide if a private commercial arbitration outside the U.S. is “a proceeding in a foreign or international tribunal” for purposes of 28 U.S.C. § 1782, which facilitates discovery in the U.S. in aid of proceedings in a foreign or international tribunal. </a:t>
            </a:r>
          </a:p>
          <a:p>
            <a:endParaRPr lang="en-US" sz="2400" dirty="0">
              <a:solidFill>
                <a:srgbClr val="004F8E"/>
              </a:solidFill>
              <a:latin typeface="Source Sans Pro" panose="020B0503030403020204" pitchFamily="34" charset="0"/>
              <a:ea typeface="Source Sans Pro" panose="020B0503030403020204" pitchFamily="34" charset="0"/>
            </a:endParaRPr>
          </a:p>
          <a:p>
            <a:endParaRPr lang="en-US" sz="2400" dirty="0">
              <a:solidFill>
                <a:srgbClr val="004F8E"/>
              </a:solidFill>
              <a:latin typeface="Source Sans Pro" panose="020B0503030403020204" pitchFamily="34" charset="0"/>
              <a:ea typeface="Source Sans Pro" panose="020B0503030403020204" pitchFamily="34" charset="0"/>
            </a:endParaRPr>
          </a:p>
          <a:p>
            <a:endParaRPr lang="en-US" sz="2400" dirty="0">
              <a:solidFill>
                <a:srgbClr val="004F8E"/>
              </a:solidFill>
              <a:latin typeface="Source Sans Pro" panose="020B0503030403020204" pitchFamily="34" charset="0"/>
              <a:ea typeface="Source Sans Pro" panose="020B0503030403020204" pitchFamily="34" charset="0"/>
            </a:endParaRPr>
          </a:p>
          <a:p>
            <a:endParaRPr lang="en-US" dirty="0"/>
          </a:p>
        </p:txBody>
      </p:sp>
    </p:spTree>
    <p:extLst>
      <p:ext uri="{BB962C8B-B14F-4D97-AF65-F5344CB8AC3E}">
        <p14:creationId xmlns:p14="http://schemas.microsoft.com/office/powerpoint/2010/main" val="9611146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613D45-7F73-9141-B705-7964A34AE916}"/>
              </a:ext>
            </a:extLst>
          </p:cNvPr>
          <p:cNvSpPr>
            <a:spLocks noGrp="1"/>
          </p:cNvSpPr>
          <p:nvPr>
            <p:ph type="body" sz="quarter" idx="10"/>
          </p:nvPr>
        </p:nvSpPr>
        <p:spPr>
          <a:xfrm>
            <a:off x="515937" y="690714"/>
            <a:ext cx="11276012" cy="5476571"/>
          </a:xfrm>
        </p:spPr>
        <p:txBody>
          <a:bodyPr/>
          <a:lstStyle/>
          <a:p>
            <a:endParaRPr lang="en-US" sz="2000" dirty="0"/>
          </a:p>
          <a:p>
            <a:endParaRPr lang="en-US" sz="2000" dirty="0"/>
          </a:p>
          <a:p>
            <a:endParaRPr lang="en-US" dirty="0"/>
          </a:p>
          <a:p>
            <a:endParaRPr lang="en-US" dirty="0"/>
          </a:p>
          <a:p>
            <a:endParaRPr lang="en-US" dirty="0"/>
          </a:p>
          <a:p>
            <a:pPr algn="ctr"/>
            <a:r>
              <a:rPr lang="en-US" sz="7200" dirty="0">
                <a:solidFill>
                  <a:srgbClr val="004F8E"/>
                </a:solidFill>
              </a:rPr>
              <a:t>2</a:t>
            </a:r>
            <a:r>
              <a:rPr lang="en-US" sz="7200" baseline="30000" dirty="0">
                <a:solidFill>
                  <a:srgbClr val="004F8E"/>
                </a:solidFill>
              </a:rPr>
              <a:t>nd</a:t>
            </a:r>
            <a:r>
              <a:rPr lang="en-US" sz="7200" dirty="0">
                <a:solidFill>
                  <a:srgbClr val="004F8E"/>
                </a:solidFill>
              </a:rPr>
              <a:t> Development</a:t>
            </a:r>
          </a:p>
        </p:txBody>
      </p:sp>
      <p:sp>
        <p:nvSpPr>
          <p:cNvPr id="6" name="Title 5">
            <a:extLst>
              <a:ext uri="{FF2B5EF4-FFF2-40B4-BE49-F238E27FC236}">
                <a16:creationId xmlns:a16="http://schemas.microsoft.com/office/drawing/2014/main" id="{1E911933-9614-EB4D-8602-8F6EB5ABF448}"/>
              </a:ext>
            </a:extLst>
          </p:cNvPr>
          <p:cNvSpPr>
            <a:spLocks noGrp="1"/>
          </p:cNvSpPr>
          <p:nvPr>
            <p:ph type="ctrTitle"/>
          </p:nvPr>
        </p:nvSpPr>
        <p:spPr>
          <a:xfrm>
            <a:off x="342902" y="30802"/>
            <a:ext cx="11160124" cy="802605"/>
          </a:xfrm>
        </p:spPr>
        <p:txBody>
          <a:bodyPr/>
          <a:lstStyle/>
          <a:p>
            <a:endParaRPr lang="en-US" sz="4400" dirty="0">
              <a:solidFill>
                <a:srgbClr val="004F8E"/>
              </a:solidFill>
            </a:endParaRPr>
          </a:p>
        </p:txBody>
      </p:sp>
      <p:sp>
        <p:nvSpPr>
          <p:cNvPr id="7" name="Footer Placeholder 6">
            <a:extLst>
              <a:ext uri="{FF2B5EF4-FFF2-40B4-BE49-F238E27FC236}">
                <a16:creationId xmlns:a16="http://schemas.microsoft.com/office/drawing/2014/main" id="{25BCB9B2-6E21-7A45-984E-9B4BC6CA739F}"/>
              </a:ext>
            </a:extLst>
          </p:cNvPr>
          <p:cNvSpPr>
            <a:spLocks noGrp="1"/>
          </p:cNvSpPr>
          <p:nvPr>
            <p:ph type="ftr" sz="quarter" idx="3"/>
          </p:nvPr>
        </p:nvSpPr>
        <p:spPr/>
        <p:txBody>
          <a:bodyPr/>
          <a:lstStyle/>
          <a:p>
            <a:r>
              <a:rPr lang="en-US"/>
              <a:t>#ARIASUS • www.arias-us.org</a:t>
            </a:r>
            <a:endParaRPr lang="en-US" dirty="0"/>
          </a:p>
        </p:txBody>
      </p:sp>
    </p:spTree>
    <p:extLst>
      <p:ext uri="{BB962C8B-B14F-4D97-AF65-F5344CB8AC3E}">
        <p14:creationId xmlns:p14="http://schemas.microsoft.com/office/powerpoint/2010/main" val="39243643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D8578E3-7E05-46E8-BBC1-7C22A038FCC7}"/>
              </a:ext>
            </a:extLst>
          </p:cNvPr>
          <p:cNvSpPr>
            <a:spLocks noGrp="1"/>
          </p:cNvSpPr>
          <p:nvPr>
            <p:ph type="ftr" sz="quarter" idx="11"/>
          </p:nvPr>
        </p:nvSpPr>
        <p:spPr/>
        <p:txBody>
          <a:bodyPr/>
          <a:lstStyle/>
          <a:p>
            <a:r>
              <a:rPr lang="en-US"/>
              <a:t>ARIAS•U.S. 2021 Spring Conference • www.arias-us.org</a:t>
            </a:r>
            <a:endParaRPr lang="en-US" dirty="0"/>
          </a:p>
        </p:txBody>
      </p:sp>
      <p:sp>
        <p:nvSpPr>
          <p:cNvPr id="3" name="Slide Number Placeholder 2">
            <a:extLst>
              <a:ext uri="{FF2B5EF4-FFF2-40B4-BE49-F238E27FC236}">
                <a16:creationId xmlns:a16="http://schemas.microsoft.com/office/drawing/2014/main" id="{D4AF4EB7-FF03-4D79-A3E6-5530E1090084}"/>
              </a:ext>
            </a:extLst>
          </p:cNvPr>
          <p:cNvSpPr>
            <a:spLocks noGrp="1"/>
          </p:cNvSpPr>
          <p:nvPr>
            <p:ph type="sldNum" sz="quarter" idx="12"/>
          </p:nvPr>
        </p:nvSpPr>
        <p:spPr/>
        <p:txBody>
          <a:bodyPr/>
          <a:lstStyle/>
          <a:p>
            <a:fld id="{D2DF68FA-F7E4-0D42-BD70-C8803FF10DE8}" type="slidenum">
              <a:rPr lang="en-US" smtClean="0"/>
              <a:pPr/>
              <a:t>31</a:t>
            </a:fld>
            <a:endParaRPr lang="en-US" dirty="0"/>
          </a:p>
        </p:txBody>
      </p:sp>
      <p:sp>
        <p:nvSpPr>
          <p:cNvPr id="5" name="TextBox 4">
            <a:extLst>
              <a:ext uri="{FF2B5EF4-FFF2-40B4-BE49-F238E27FC236}">
                <a16:creationId xmlns:a16="http://schemas.microsoft.com/office/drawing/2014/main" id="{4AB49721-1292-433F-BD76-DF469041C1B6}"/>
              </a:ext>
            </a:extLst>
          </p:cNvPr>
          <p:cNvSpPr txBox="1"/>
          <p:nvPr/>
        </p:nvSpPr>
        <p:spPr>
          <a:xfrm>
            <a:off x="920707" y="1313170"/>
            <a:ext cx="10285424" cy="3317831"/>
          </a:xfrm>
          <a:prstGeom prst="rect">
            <a:avLst/>
          </a:prstGeom>
          <a:noFill/>
        </p:spPr>
        <p:txBody>
          <a:bodyPr wrap="square">
            <a:spAutoFit/>
          </a:bodyPr>
          <a:lstStyle/>
          <a:p>
            <a:pPr marL="0" marR="0" lvl="0" indent="0" algn="l" defTabSz="914400" rtl="0" eaLnBrk="1" fontAlgn="base" latinLnBrk="0" hangingPunct="1">
              <a:lnSpc>
                <a:spcPct val="100000"/>
              </a:lnSpc>
              <a:spcBef>
                <a:spcPct val="30000"/>
              </a:spcBef>
              <a:spcAft>
                <a:spcPct val="25000"/>
              </a:spcAft>
              <a:buClr>
                <a:srgbClr val="773377"/>
              </a:buClr>
              <a:buSzPct val="75000"/>
              <a:buFont typeface="Wingdings" panose="05000000000000000000" pitchFamily="2" charset="2"/>
              <a:buNone/>
              <a:tabLst/>
              <a:defRPr/>
            </a:pPr>
            <a:r>
              <a:rPr kumimoji="0" lang="en-US" sz="3200" b="0" i="1"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GE Energy Power Conversion Fr. SAS, Corp. v. </a:t>
            </a:r>
            <a:r>
              <a:rPr kumimoji="0" lang="en-US" sz="3200" b="0" i="1" u="none" strike="noStrike" kern="0" cap="none" spc="0" normalizeH="0" baseline="0" noProof="0" dirty="0" err="1">
                <a:ln>
                  <a:noFill/>
                </a:ln>
                <a:solidFill>
                  <a:srgbClr val="004F8E">
                    <a:lumMod val="75000"/>
                  </a:srgbClr>
                </a:solidFill>
                <a:effectLst/>
                <a:uLnTx/>
                <a:uFillTx/>
                <a:latin typeface="Source Sans Pro" panose="020B0503030403020204" pitchFamily="34" charset="0"/>
                <a:ea typeface="Source Sans Pro" panose="020B0503030403020204" pitchFamily="34" charset="0"/>
              </a:rPr>
              <a:t>Outokumpu</a:t>
            </a:r>
            <a:r>
              <a:rPr kumimoji="0" lang="en-US" sz="3200" b="0" i="1"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 Stainless USA, LLC</a:t>
            </a:r>
            <a:r>
              <a:rPr kumimoji="0" lang="en-US" sz="32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 140 S. Ct. 1637,  207 L. Ed. 2d 1 (2020):</a:t>
            </a:r>
          </a:p>
          <a:p>
            <a:pPr marL="0" marR="0" lvl="0" indent="0" algn="l" defTabSz="914400" rtl="0" eaLnBrk="1" fontAlgn="base" latinLnBrk="0" hangingPunct="1">
              <a:lnSpc>
                <a:spcPct val="100000"/>
              </a:lnSpc>
              <a:spcBef>
                <a:spcPct val="30000"/>
              </a:spcBef>
              <a:spcAft>
                <a:spcPct val="25000"/>
              </a:spcAft>
              <a:buClr>
                <a:srgbClr val="773377"/>
              </a:buClr>
              <a:buSzPct val="75000"/>
              <a:buFont typeface="Wingdings" panose="05000000000000000000" pitchFamily="2" charset="2"/>
              <a:buNone/>
              <a:tabLst/>
              <a:defRPr/>
            </a:pPr>
            <a:r>
              <a:rPr lang="en-US" sz="3200" kern="0" dirty="0">
                <a:solidFill>
                  <a:srgbClr val="004F8E">
                    <a:lumMod val="75000"/>
                  </a:srgbClr>
                </a:solidFill>
                <a:latin typeface="Source Sans Pro" panose="020B0503030403020204" pitchFamily="34" charset="0"/>
                <a:ea typeface="Source Sans Pro" panose="020B0503030403020204" pitchFamily="34" charset="0"/>
              </a:rPr>
              <a:t>SCOTUS </a:t>
            </a:r>
            <a:r>
              <a:rPr kumimoji="0" lang="en-US" sz="32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unanimously held that a respondent need not have signed the written agreement to arbitrate required by Article II of the New York Convention in order to be bound by that agreement if domestic legal doctrines permit.</a:t>
            </a:r>
          </a:p>
        </p:txBody>
      </p:sp>
      <p:sp>
        <p:nvSpPr>
          <p:cNvPr id="6" name="TextBox 5">
            <a:extLst>
              <a:ext uri="{FF2B5EF4-FFF2-40B4-BE49-F238E27FC236}">
                <a16:creationId xmlns:a16="http://schemas.microsoft.com/office/drawing/2014/main" id="{853AB0A5-FA06-4A37-9455-A49D228A255F}"/>
              </a:ext>
            </a:extLst>
          </p:cNvPr>
          <p:cNvSpPr txBox="1"/>
          <p:nvPr/>
        </p:nvSpPr>
        <p:spPr>
          <a:xfrm>
            <a:off x="920707" y="269047"/>
            <a:ext cx="8172450" cy="461665"/>
          </a:xfrm>
          <a:prstGeom prst="rect">
            <a:avLst/>
          </a:prstGeom>
          <a:noFill/>
        </p:spPr>
        <p:txBody>
          <a:bodyPr wrap="square" rtlCol="0">
            <a:spAutoFit/>
          </a:bodyPr>
          <a:lstStyle/>
          <a:p>
            <a:r>
              <a:rPr kumimoji="0" lang="en-US" sz="2400" b="1" i="1" u="none" strike="noStrike" kern="0" cap="none" spc="0" normalizeH="0" baseline="0" noProof="0" dirty="0">
                <a:ln>
                  <a:noFill/>
                </a:ln>
                <a:solidFill>
                  <a:srgbClr val="004F8E"/>
                </a:solidFill>
                <a:effectLst/>
                <a:uLnTx/>
                <a:uFillTx/>
                <a:latin typeface="Arial"/>
                <a:ea typeface="+mj-ea"/>
                <a:cs typeface="+mj-cs"/>
              </a:rPr>
              <a:t>GE Energy Power, </a:t>
            </a:r>
            <a:r>
              <a:rPr kumimoji="0" lang="en-US" sz="2400" b="1" i="0" u="none" strike="noStrike" kern="0" cap="none" spc="0" normalizeH="0" baseline="0" noProof="0" dirty="0">
                <a:ln>
                  <a:noFill/>
                </a:ln>
                <a:solidFill>
                  <a:srgbClr val="004F8E"/>
                </a:solidFill>
                <a:effectLst/>
                <a:uLnTx/>
                <a:uFillTx/>
                <a:latin typeface="Arial"/>
                <a:ea typeface="+mj-ea"/>
                <a:cs typeface="+mj-cs"/>
              </a:rPr>
              <a:t>June 1, 2020</a:t>
            </a:r>
            <a:r>
              <a:rPr kumimoji="0" lang="en-US" sz="2400" b="1" i="1" u="none" strike="noStrike" kern="0" cap="none" spc="0" normalizeH="0" baseline="0" noProof="0" dirty="0">
                <a:ln>
                  <a:noFill/>
                </a:ln>
                <a:solidFill>
                  <a:srgbClr val="004F8E"/>
                </a:solidFill>
                <a:effectLst/>
                <a:uLnTx/>
                <a:uFillTx/>
                <a:latin typeface="Arial"/>
                <a:ea typeface="+mj-ea"/>
                <a:cs typeface="+mj-cs"/>
              </a:rPr>
              <a:t> </a:t>
            </a:r>
            <a:endParaRPr lang="en-US" dirty="0"/>
          </a:p>
        </p:txBody>
      </p:sp>
    </p:spTree>
    <p:extLst>
      <p:ext uri="{BB962C8B-B14F-4D97-AF65-F5344CB8AC3E}">
        <p14:creationId xmlns:p14="http://schemas.microsoft.com/office/powerpoint/2010/main" val="6126861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C09F0-A561-4723-8576-20E3D244BB48}"/>
              </a:ext>
            </a:extLst>
          </p:cNvPr>
          <p:cNvSpPr>
            <a:spLocks noGrp="1"/>
          </p:cNvSpPr>
          <p:nvPr>
            <p:ph type="title"/>
          </p:nvPr>
        </p:nvSpPr>
        <p:spPr>
          <a:xfrm>
            <a:off x="1135117" y="269046"/>
            <a:ext cx="10063916" cy="1087313"/>
          </a:xfrm>
        </p:spPr>
        <p:txBody>
          <a:bodyPr/>
          <a:lstStyle/>
          <a:p>
            <a:r>
              <a:rPr kumimoji="0" lang="it-IT" sz="2800" b="1" i="0" u="none" strike="noStrike" kern="0" cap="none" spc="0" normalizeH="0" baseline="0" noProof="0" dirty="0">
                <a:ln>
                  <a:noFill/>
                </a:ln>
                <a:solidFill>
                  <a:srgbClr val="004F8E"/>
                </a:solidFill>
                <a:effectLst/>
                <a:uLnTx/>
                <a:uFillTx/>
                <a:latin typeface="Arial"/>
                <a:ea typeface="+mj-ea"/>
                <a:cs typeface="+mj-cs"/>
              </a:rPr>
              <a:t>140 S. Ct. at 1643-44,  207 L. Ed. 2d at 10</a:t>
            </a:r>
            <a:endParaRPr lang="en-US" dirty="0"/>
          </a:p>
        </p:txBody>
      </p:sp>
      <p:sp>
        <p:nvSpPr>
          <p:cNvPr id="3" name="Footer Placeholder 2">
            <a:extLst>
              <a:ext uri="{FF2B5EF4-FFF2-40B4-BE49-F238E27FC236}">
                <a16:creationId xmlns:a16="http://schemas.microsoft.com/office/drawing/2014/main" id="{FC5AAB97-27BD-4C79-907C-0234B3AFB211}"/>
              </a:ext>
            </a:extLst>
          </p:cNvPr>
          <p:cNvSpPr>
            <a:spLocks noGrp="1"/>
          </p:cNvSpPr>
          <p:nvPr>
            <p:ph type="ftr" sz="quarter" idx="11"/>
          </p:nvPr>
        </p:nvSpPr>
        <p:spPr/>
        <p:txBody>
          <a:bodyPr/>
          <a:lstStyle/>
          <a:p>
            <a:r>
              <a:rPr lang="en-US"/>
              <a:t>ARIAS•U.S. 2021 Spring Conference • www.arias-us.org</a:t>
            </a:r>
            <a:endParaRPr lang="en-US" dirty="0"/>
          </a:p>
        </p:txBody>
      </p:sp>
      <p:sp>
        <p:nvSpPr>
          <p:cNvPr id="4" name="Slide Number Placeholder 3">
            <a:extLst>
              <a:ext uri="{FF2B5EF4-FFF2-40B4-BE49-F238E27FC236}">
                <a16:creationId xmlns:a16="http://schemas.microsoft.com/office/drawing/2014/main" id="{AF25525B-2415-482D-A14A-22E8B940CF35}"/>
              </a:ext>
            </a:extLst>
          </p:cNvPr>
          <p:cNvSpPr>
            <a:spLocks noGrp="1"/>
          </p:cNvSpPr>
          <p:nvPr>
            <p:ph type="sldNum" sz="quarter" idx="12"/>
          </p:nvPr>
        </p:nvSpPr>
        <p:spPr/>
        <p:txBody>
          <a:bodyPr/>
          <a:lstStyle/>
          <a:p>
            <a:fld id="{D2DF68FA-F7E4-0D42-BD70-C8803FF10DE8}" type="slidenum">
              <a:rPr lang="en-US" smtClean="0"/>
              <a:pPr/>
              <a:t>32</a:t>
            </a:fld>
            <a:endParaRPr lang="en-US" dirty="0"/>
          </a:p>
        </p:txBody>
      </p:sp>
      <p:sp>
        <p:nvSpPr>
          <p:cNvPr id="5" name="TextBox 4">
            <a:extLst>
              <a:ext uri="{FF2B5EF4-FFF2-40B4-BE49-F238E27FC236}">
                <a16:creationId xmlns:a16="http://schemas.microsoft.com/office/drawing/2014/main" id="{CABDB193-8629-428A-9CFC-DE7C49CD951B}"/>
              </a:ext>
            </a:extLst>
          </p:cNvPr>
          <p:cNvSpPr txBox="1"/>
          <p:nvPr/>
        </p:nvSpPr>
        <p:spPr>
          <a:xfrm>
            <a:off x="1135117" y="1965960"/>
            <a:ext cx="9900630" cy="224676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30000"/>
              </a:spcBef>
              <a:spcAft>
                <a:spcPct val="25000"/>
              </a:spcAft>
              <a:buClr>
                <a:srgbClr val="773377"/>
              </a:buClr>
              <a:buSzPct val="75000"/>
              <a:buFont typeface="Wingdings" panose="05000000000000000000" pitchFamily="2" charset="2"/>
              <a:buNone/>
              <a:tabLst/>
              <a:defRPr/>
            </a:pPr>
            <a:r>
              <a:rPr kumimoji="0" lang="en-US" sz="2800" b="0" i="0" u="none" strike="noStrike" kern="0" cap="none" spc="0" normalizeH="0" baseline="0" noProof="0" dirty="0">
                <a:ln>
                  <a:noFill/>
                </a:ln>
                <a:solidFill>
                  <a:srgbClr val="004F8E"/>
                </a:solidFill>
                <a:effectLst/>
                <a:uLnTx/>
                <a:uFillTx/>
                <a:latin typeface="Arial"/>
                <a:ea typeface="+mn-ea"/>
                <a:cs typeface="+mn-cs"/>
              </a:rPr>
              <a:t>“[W]e have recognized that [under the FAA] arbitration agreements may be enforced by </a:t>
            </a:r>
            <a:r>
              <a:rPr kumimoji="0" lang="en-US" sz="2800" b="0" i="0" u="none" strike="noStrike" kern="0" cap="none" spc="0" normalizeH="0" baseline="0" noProof="0" dirty="0" err="1">
                <a:ln>
                  <a:noFill/>
                </a:ln>
                <a:solidFill>
                  <a:srgbClr val="004F8E"/>
                </a:solidFill>
                <a:effectLst/>
                <a:uLnTx/>
                <a:uFillTx/>
                <a:latin typeface="Arial"/>
                <a:ea typeface="+mn-ea"/>
                <a:cs typeface="+mn-cs"/>
              </a:rPr>
              <a:t>nonsignatories</a:t>
            </a:r>
            <a:r>
              <a:rPr kumimoji="0" lang="en-US" sz="2800" b="0" i="0" u="none" strike="noStrike" kern="0" cap="none" spc="0" normalizeH="0" baseline="0" noProof="0" dirty="0">
                <a:ln>
                  <a:noFill/>
                </a:ln>
                <a:solidFill>
                  <a:srgbClr val="004F8E"/>
                </a:solidFill>
                <a:effectLst/>
                <a:uLnTx/>
                <a:uFillTx/>
                <a:latin typeface="Arial"/>
                <a:ea typeface="+mn-ea"/>
                <a:cs typeface="+mn-cs"/>
              </a:rPr>
              <a:t> through ‘‘assumption, piercing the corporate veil, alter ego, incorporation by reference,  third-party beneficiary theories, waiver and estoppel (citations omitted).”</a:t>
            </a:r>
          </a:p>
        </p:txBody>
      </p:sp>
    </p:spTree>
    <p:extLst>
      <p:ext uri="{BB962C8B-B14F-4D97-AF65-F5344CB8AC3E}">
        <p14:creationId xmlns:p14="http://schemas.microsoft.com/office/powerpoint/2010/main" val="26250894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87037-EF6C-478B-A147-0707247A5744}"/>
              </a:ext>
            </a:extLst>
          </p:cNvPr>
          <p:cNvSpPr>
            <a:spLocks noGrp="1"/>
          </p:cNvSpPr>
          <p:nvPr>
            <p:ph type="title"/>
          </p:nvPr>
        </p:nvSpPr>
        <p:spPr>
          <a:xfrm>
            <a:off x="1115287" y="327924"/>
            <a:ext cx="9903233" cy="971155"/>
          </a:xfrm>
        </p:spPr>
        <p:txBody>
          <a:bodyPr/>
          <a:lstStyle/>
          <a:p>
            <a:r>
              <a:rPr kumimoji="0" lang="da-DK" sz="2800" b="1" i="0" u="none" strike="noStrike" kern="0" cap="none" spc="0" normalizeH="0" baseline="0" noProof="0" dirty="0">
                <a:ln>
                  <a:noFill/>
                </a:ln>
                <a:solidFill>
                  <a:srgbClr val="004F8E"/>
                </a:solidFill>
                <a:effectLst/>
                <a:uLnTx/>
                <a:uFillTx/>
                <a:latin typeface="Arial"/>
                <a:ea typeface="+mj-ea"/>
                <a:cs typeface="+mj-cs"/>
              </a:rPr>
              <a:t>140 S. Ct. at 1645,  207 L. Ed. 2d at 12</a:t>
            </a:r>
            <a:endParaRPr lang="en-US" dirty="0"/>
          </a:p>
        </p:txBody>
      </p:sp>
      <p:sp>
        <p:nvSpPr>
          <p:cNvPr id="3" name="Footer Placeholder 2">
            <a:extLst>
              <a:ext uri="{FF2B5EF4-FFF2-40B4-BE49-F238E27FC236}">
                <a16:creationId xmlns:a16="http://schemas.microsoft.com/office/drawing/2014/main" id="{C21717D8-D585-4CD4-85A9-EB31E8FDD0C7}"/>
              </a:ext>
            </a:extLst>
          </p:cNvPr>
          <p:cNvSpPr>
            <a:spLocks noGrp="1"/>
          </p:cNvSpPr>
          <p:nvPr>
            <p:ph type="ftr" sz="quarter" idx="11"/>
          </p:nvPr>
        </p:nvSpPr>
        <p:spPr/>
        <p:txBody>
          <a:bodyPr/>
          <a:lstStyle/>
          <a:p>
            <a:r>
              <a:rPr lang="en-US"/>
              <a:t>ARIAS•U.S. 2021 Spring Conference • www.arias-us.org</a:t>
            </a:r>
            <a:endParaRPr lang="en-US" dirty="0"/>
          </a:p>
        </p:txBody>
      </p:sp>
      <p:sp>
        <p:nvSpPr>
          <p:cNvPr id="4" name="Slide Number Placeholder 3">
            <a:extLst>
              <a:ext uri="{FF2B5EF4-FFF2-40B4-BE49-F238E27FC236}">
                <a16:creationId xmlns:a16="http://schemas.microsoft.com/office/drawing/2014/main" id="{34602415-8847-46E9-BB12-AC3044A65498}"/>
              </a:ext>
            </a:extLst>
          </p:cNvPr>
          <p:cNvSpPr>
            <a:spLocks noGrp="1"/>
          </p:cNvSpPr>
          <p:nvPr>
            <p:ph type="sldNum" sz="quarter" idx="12"/>
          </p:nvPr>
        </p:nvSpPr>
        <p:spPr/>
        <p:txBody>
          <a:bodyPr/>
          <a:lstStyle/>
          <a:p>
            <a:fld id="{D2DF68FA-F7E4-0D42-BD70-C8803FF10DE8}" type="slidenum">
              <a:rPr lang="en-US" smtClean="0"/>
              <a:pPr/>
              <a:t>33</a:t>
            </a:fld>
            <a:endParaRPr lang="en-US" dirty="0"/>
          </a:p>
        </p:txBody>
      </p:sp>
      <p:sp>
        <p:nvSpPr>
          <p:cNvPr id="5" name="TextBox 4">
            <a:extLst>
              <a:ext uri="{FF2B5EF4-FFF2-40B4-BE49-F238E27FC236}">
                <a16:creationId xmlns:a16="http://schemas.microsoft.com/office/drawing/2014/main" id="{D945701A-4844-4047-813F-AC34C47557D1}"/>
              </a:ext>
            </a:extLst>
          </p:cNvPr>
          <p:cNvSpPr txBox="1"/>
          <p:nvPr/>
        </p:nvSpPr>
        <p:spPr>
          <a:xfrm>
            <a:off x="1173480" y="1949182"/>
            <a:ext cx="9903233" cy="310854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30000"/>
              </a:spcBef>
              <a:spcAft>
                <a:spcPct val="25000"/>
              </a:spcAft>
              <a:buClr>
                <a:srgbClr val="773377"/>
              </a:buClr>
              <a:buSzPct val="75000"/>
              <a:buFont typeface="Wingdings" panose="05000000000000000000" pitchFamily="2" charset="2"/>
              <a:buNone/>
              <a:tabLst/>
              <a:defRPr/>
            </a:pPr>
            <a:r>
              <a:rPr kumimoji="0" lang="en-US" sz="28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“The text of the New York Convention does not address whether </a:t>
            </a:r>
            <a:r>
              <a:rPr kumimoji="0" lang="en-US" sz="2800" b="0" i="0" u="none" strike="noStrike" kern="0" cap="none" spc="0" normalizeH="0" baseline="0" noProof="0" dirty="0" err="1">
                <a:ln>
                  <a:noFill/>
                </a:ln>
                <a:solidFill>
                  <a:srgbClr val="004F8E">
                    <a:lumMod val="75000"/>
                  </a:srgbClr>
                </a:solidFill>
                <a:effectLst/>
                <a:uLnTx/>
                <a:uFillTx/>
                <a:latin typeface="Source Sans Pro" panose="020B0503030403020204" pitchFamily="34" charset="0"/>
                <a:ea typeface="Source Sans Pro" panose="020B0503030403020204" pitchFamily="34" charset="0"/>
              </a:rPr>
              <a:t>nonsignatories</a:t>
            </a:r>
            <a:r>
              <a:rPr kumimoji="0" lang="en-US" sz="28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 may enforce arbitration agreements under domestic doctrines such as equitable estoppel. The Convention is simply silent on the issue of </a:t>
            </a:r>
            <a:r>
              <a:rPr kumimoji="0" lang="en-US" sz="2800" b="0" i="0" u="none" strike="noStrike" kern="0" cap="none" spc="0" normalizeH="0" baseline="0" noProof="0" dirty="0" err="1">
                <a:ln>
                  <a:noFill/>
                </a:ln>
                <a:solidFill>
                  <a:srgbClr val="004F8E">
                    <a:lumMod val="75000"/>
                  </a:srgbClr>
                </a:solidFill>
                <a:effectLst/>
                <a:uLnTx/>
                <a:uFillTx/>
                <a:latin typeface="Source Sans Pro" panose="020B0503030403020204" pitchFamily="34" charset="0"/>
                <a:ea typeface="Source Sans Pro" panose="020B0503030403020204" pitchFamily="34" charset="0"/>
              </a:rPr>
              <a:t>nonsignatory</a:t>
            </a:r>
            <a:r>
              <a:rPr kumimoji="0" lang="en-US" sz="28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 enforcement[.] … This silence is dispositive here because nothing in the text of the Convention could be read to otherwise prohibit the application of domestic equitable estoppel doctrines.”</a:t>
            </a:r>
          </a:p>
        </p:txBody>
      </p:sp>
    </p:spTree>
    <p:extLst>
      <p:ext uri="{BB962C8B-B14F-4D97-AF65-F5344CB8AC3E}">
        <p14:creationId xmlns:p14="http://schemas.microsoft.com/office/powerpoint/2010/main" val="6084271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87037-EF6C-478B-A147-0707247A5744}"/>
              </a:ext>
            </a:extLst>
          </p:cNvPr>
          <p:cNvSpPr>
            <a:spLocks noGrp="1"/>
          </p:cNvSpPr>
          <p:nvPr>
            <p:ph type="title"/>
          </p:nvPr>
        </p:nvSpPr>
        <p:spPr>
          <a:xfrm>
            <a:off x="1065749" y="269047"/>
            <a:ext cx="9952771" cy="979581"/>
          </a:xfrm>
        </p:spPr>
        <p:txBody>
          <a:bodyPr/>
          <a:lstStyle/>
          <a:p>
            <a:r>
              <a:rPr kumimoji="0" lang="en-US" sz="2800" b="1" i="1" u="none" strike="noStrike" kern="0" cap="none" spc="0" normalizeH="0" baseline="0" noProof="0" dirty="0">
                <a:ln>
                  <a:noFill/>
                </a:ln>
                <a:solidFill>
                  <a:srgbClr val="004F8E"/>
                </a:solidFill>
                <a:effectLst/>
                <a:uLnTx/>
                <a:uFillTx/>
                <a:latin typeface="Arial"/>
                <a:ea typeface="+mj-ea"/>
                <a:cs typeface="+mj-cs"/>
              </a:rPr>
              <a:t>GE Power </a:t>
            </a:r>
            <a:r>
              <a:rPr kumimoji="0" lang="en-US" sz="2800" b="1" i="0" u="none" strike="noStrike" kern="0" cap="none" spc="0" normalizeH="0" baseline="0" noProof="0" dirty="0">
                <a:ln>
                  <a:noFill/>
                </a:ln>
                <a:solidFill>
                  <a:srgbClr val="004F8E"/>
                </a:solidFill>
                <a:effectLst/>
                <a:uLnTx/>
                <a:uFillTx/>
                <a:latin typeface="Arial"/>
                <a:ea typeface="+mj-ea"/>
                <a:cs typeface="+mj-cs"/>
              </a:rPr>
              <a:t>Applied In An Insurance Case</a:t>
            </a:r>
            <a:endParaRPr lang="en-US" dirty="0"/>
          </a:p>
        </p:txBody>
      </p:sp>
      <p:sp>
        <p:nvSpPr>
          <p:cNvPr id="3" name="Footer Placeholder 2">
            <a:extLst>
              <a:ext uri="{FF2B5EF4-FFF2-40B4-BE49-F238E27FC236}">
                <a16:creationId xmlns:a16="http://schemas.microsoft.com/office/drawing/2014/main" id="{C21717D8-D585-4CD4-85A9-EB31E8FDD0C7}"/>
              </a:ext>
            </a:extLst>
          </p:cNvPr>
          <p:cNvSpPr>
            <a:spLocks noGrp="1"/>
          </p:cNvSpPr>
          <p:nvPr>
            <p:ph type="ftr" sz="quarter" idx="11"/>
          </p:nvPr>
        </p:nvSpPr>
        <p:spPr/>
        <p:txBody>
          <a:bodyPr/>
          <a:lstStyle/>
          <a:p>
            <a:r>
              <a:rPr lang="en-US"/>
              <a:t>ARIAS•U.S. 2021 Spring Conference • www.arias-us.org</a:t>
            </a:r>
            <a:endParaRPr lang="en-US" dirty="0"/>
          </a:p>
        </p:txBody>
      </p:sp>
      <p:sp>
        <p:nvSpPr>
          <p:cNvPr id="4" name="Slide Number Placeholder 3">
            <a:extLst>
              <a:ext uri="{FF2B5EF4-FFF2-40B4-BE49-F238E27FC236}">
                <a16:creationId xmlns:a16="http://schemas.microsoft.com/office/drawing/2014/main" id="{34602415-8847-46E9-BB12-AC3044A65498}"/>
              </a:ext>
            </a:extLst>
          </p:cNvPr>
          <p:cNvSpPr>
            <a:spLocks noGrp="1"/>
          </p:cNvSpPr>
          <p:nvPr>
            <p:ph type="sldNum" sz="quarter" idx="12"/>
          </p:nvPr>
        </p:nvSpPr>
        <p:spPr/>
        <p:txBody>
          <a:bodyPr/>
          <a:lstStyle/>
          <a:p>
            <a:fld id="{D2DF68FA-F7E4-0D42-BD70-C8803FF10DE8}" type="slidenum">
              <a:rPr lang="en-US" smtClean="0"/>
              <a:pPr/>
              <a:t>34</a:t>
            </a:fld>
            <a:endParaRPr lang="en-US" dirty="0"/>
          </a:p>
        </p:txBody>
      </p:sp>
      <p:sp>
        <p:nvSpPr>
          <p:cNvPr id="5" name="TextBox 4">
            <a:extLst>
              <a:ext uri="{FF2B5EF4-FFF2-40B4-BE49-F238E27FC236}">
                <a16:creationId xmlns:a16="http://schemas.microsoft.com/office/drawing/2014/main" id="{D945701A-4844-4047-813F-AC34C47557D1}"/>
              </a:ext>
            </a:extLst>
          </p:cNvPr>
          <p:cNvSpPr txBox="1"/>
          <p:nvPr/>
        </p:nvSpPr>
        <p:spPr>
          <a:xfrm>
            <a:off x="1173480" y="1949182"/>
            <a:ext cx="9903233" cy="147425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30000"/>
              </a:spcBef>
              <a:spcAft>
                <a:spcPct val="25000"/>
              </a:spcAft>
              <a:buClr>
                <a:srgbClr val="773377"/>
              </a:buClr>
              <a:buSzPct val="75000"/>
              <a:buFont typeface="Wingdings" panose="05000000000000000000" pitchFamily="2" charset="2"/>
              <a:buNone/>
              <a:tabLst/>
              <a:defRPr/>
            </a:pPr>
            <a:endParaRPr kumimoji="0" lang="en-US" sz="2400" b="0" i="1" u="none" strike="noStrike" kern="0" cap="none" spc="0" normalizeH="0" baseline="0" noProof="0" dirty="0">
              <a:ln>
                <a:noFill/>
              </a:ln>
              <a:solidFill>
                <a:srgbClr val="004F8E">
                  <a:lumMod val="75000"/>
                </a:srgbClr>
              </a:solidFill>
              <a:effectLst/>
              <a:uLnTx/>
              <a:uFillTx/>
              <a:latin typeface="Arial"/>
              <a:ea typeface="+mn-ea"/>
              <a:cs typeface="+mn-cs"/>
            </a:endParaRPr>
          </a:p>
          <a:p>
            <a:pPr marL="0" marR="0" lvl="0" indent="0" algn="l" defTabSz="914400" rtl="0" eaLnBrk="1" fontAlgn="base" latinLnBrk="0" hangingPunct="1">
              <a:lnSpc>
                <a:spcPct val="100000"/>
              </a:lnSpc>
              <a:spcBef>
                <a:spcPct val="30000"/>
              </a:spcBef>
              <a:spcAft>
                <a:spcPct val="25000"/>
              </a:spcAft>
              <a:buClr>
                <a:srgbClr val="773377"/>
              </a:buClr>
              <a:buSzPct val="75000"/>
              <a:buFont typeface="Wingdings" panose="05000000000000000000" pitchFamily="2" charset="2"/>
              <a:buNone/>
              <a:tabLst/>
              <a:defRPr/>
            </a:pPr>
            <a:r>
              <a:rPr kumimoji="0" lang="en-US" sz="2600" b="0" i="1" u="none" strike="noStrike" kern="0" cap="none" spc="0" normalizeH="0" noProof="0" dirty="0">
                <a:ln>
                  <a:noFill/>
                </a:ln>
                <a:solidFill>
                  <a:srgbClr val="004F8E">
                    <a:lumMod val="75000"/>
                  </a:srgbClr>
                </a:solidFill>
                <a:effectLst/>
                <a:uLnTx/>
                <a:uFillTx/>
                <a:latin typeface="Arial"/>
                <a:ea typeface="+mn-ea"/>
                <a:cs typeface="+mn-cs"/>
              </a:rPr>
              <a:t>McCullough v. AIG Ins. H.K. Ltd</a:t>
            </a:r>
            <a:r>
              <a:rPr kumimoji="0" lang="en-US" sz="2600" b="0" i="0" u="none" strike="noStrike" kern="0" cap="none" spc="0" normalizeH="0" noProof="0" dirty="0">
                <a:ln>
                  <a:noFill/>
                </a:ln>
                <a:solidFill>
                  <a:srgbClr val="004F8E">
                    <a:lumMod val="75000"/>
                  </a:srgbClr>
                </a:solidFill>
                <a:effectLst/>
                <a:uLnTx/>
                <a:uFillTx/>
                <a:latin typeface="Arial"/>
                <a:ea typeface="+mn-ea"/>
                <a:cs typeface="+mn-cs"/>
              </a:rPr>
              <a:t>., 828 Fed. </a:t>
            </a:r>
            <a:r>
              <a:rPr kumimoji="0" lang="en-US" sz="2600" b="0" i="0" u="none" strike="noStrike" kern="0" cap="none" spc="0" normalizeH="0" noProof="0" dirty="0" err="1">
                <a:ln>
                  <a:noFill/>
                </a:ln>
                <a:solidFill>
                  <a:srgbClr val="004F8E">
                    <a:lumMod val="75000"/>
                  </a:srgbClr>
                </a:solidFill>
                <a:effectLst/>
                <a:uLnTx/>
                <a:uFillTx/>
                <a:latin typeface="Arial"/>
                <a:ea typeface="+mn-ea"/>
                <a:cs typeface="+mn-cs"/>
              </a:rPr>
              <a:t>App’x</a:t>
            </a:r>
            <a:r>
              <a:rPr kumimoji="0" lang="en-US" sz="2600" b="0" i="0" u="none" strike="noStrike" kern="0" cap="none" spc="0" normalizeH="0" noProof="0" dirty="0">
                <a:ln>
                  <a:noFill/>
                </a:ln>
                <a:solidFill>
                  <a:srgbClr val="004F8E">
                    <a:lumMod val="75000"/>
                  </a:srgbClr>
                </a:solidFill>
                <a:effectLst/>
                <a:uLnTx/>
                <a:uFillTx/>
                <a:latin typeface="Arial"/>
                <a:ea typeface="+mn-ea"/>
                <a:cs typeface="+mn-cs"/>
              </a:rPr>
              <a:t>. 704, 2020 U.S. App. LEXIS 33907, 2020 WL 6301357 (11th Cir. Oct. 28, 2020).</a:t>
            </a:r>
          </a:p>
        </p:txBody>
      </p:sp>
    </p:spTree>
    <p:extLst>
      <p:ext uri="{BB962C8B-B14F-4D97-AF65-F5344CB8AC3E}">
        <p14:creationId xmlns:p14="http://schemas.microsoft.com/office/powerpoint/2010/main" val="25574977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3626ABE-555B-4F15-B8E8-6D2B0828EB4F}"/>
              </a:ext>
            </a:extLst>
          </p:cNvPr>
          <p:cNvSpPr>
            <a:spLocks noGrp="1"/>
          </p:cNvSpPr>
          <p:nvPr>
            <p:ph type="ftr" sz="quarter" idx="11"/>
          </p:nvPr>
        </p:nvSpPr>
        <p:spPr/>
        <p:txBody>
          <a:bodyPr/>
          <a:lstStyle/>
          <a:p>
            <a:r>
              <a:rPr lang="en-US"/>
              <a:t>ARIAS•U.S. 2021 Spring Conference • www.arias-us.org</a:t>
            </a:r>
            <a:endParaRPr lang="en-US" dirty="0"/>
          </a:p>
        </p:txBody>
      </p:sp>
      <p:sp>
        <p:nvSpPr>
          <p:cNvPr id="3" name="Slide Number Placeholder 2">
            <a:extLst>
              <a:ext uri="{FF2B5EF4-FFF2-40B4-BE49-F238E27FC236}">
                <a16:creationId xmlns:a16="http://schemas.microsoft.com/office/drawing/2014/main" id="{FD616199-0555-40CA-B042-BBD04BB25F0C}"/>
              </a:ext>
            </a:extLst>
          </p:cNvPr>
          <p:cNvSpPr>
            <a:spLocks noGrp="1"/>
          </p:cNvSpPr>
          <p:nvPr>
            <p:ph type="sldNum" sz="quarter" idx="12"/>
          </p:nvPr>
        </p:nvSpPr>
        <p:spPr/>
        <p:txBody>
          <a:bodyPr/>
          <a:lstStyle/>
          <a:p>
            <a:fld id="{D2DF68FA-F7E4-0D42-BD70-C8803FF10DE8}" type="slidenum">
              <a:rPr lang="en-US" smtClean="0"/>
              <a:pPr/>
              <a:t>35</a:t>
            </a:fld>
            <a:endParaRPr lang="en-US" dirty="0"/>
          </a:p>
        </p:txBody>
      </p:sp>
      <p:sp>
        <p:nvSpPr>
          <p:cNvPr id="5" name="TextBox 4">
            <a:extLst>
              <a:ext uri="{FF2B5EF4-FFF2-40B4-BE49-F238E27FC236}">
                <a16:creationId xmlns:a16="http://schemas.microsoft.com/office/drawing/2014/main" id="{5D94FE9A-2E3B-4B0B-8B84-D326BA91446D}"/>
              </a:ext>
            </a:extLst>
          </p:cNvPr>
          <p:cNvSpPr txBox="1"/>
          <p:nvPr/>
        </p:nvSpPr>
        <p:spPr>
          <a:xfrm>
            <a:off x="763398" y="38214"/>
            <a:ext cx="10272349" cy="461665"/>
          </a:xfrm>
          <a:prstGeom prst="rect">
            <a:avLst/>
          </a:prstGeom>
          <a:noFill/>
        </p:spPr>
        <p:txBody>
          <a:bodyPr wrap="square" rtlCol="0">
            <a:spAutoFit/>
          </a:bodyPr>
          <a:lstStyle/>
          <a:p>
            <a:r>
              <a:rPr kumimoji="0" lang="en-US" sz="2400" b="1" i="0" u="none" strike="noStrike" kern="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j-cs"/>
              </a:rPr>
              <a:t>McCullough v. AIG H.K. Ins.</a:t>
            </a:r>
            <a:endParaRPr lang="en-US"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7440914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3626ABE-555B-4F15-B8E8-6D2B0828EB4F}"/>
              </a:ext>
            </a:extLst>
          </p:cNvPr>
          <p:cNvSpPr>
            <a:spLocks noGrp="1"/>
          </p:cNvSpPr>
          <p:nvPr>
            <p:ph type="ftr" sz="quarter" idx="11"/>
          </p:nvPr>
        </p:nvSpPr>
        <p:spPr/>
        <p:txBody>
          <a:bodyPr/>
          <a:lstStyle/>
          <a:p>
            <a:r>
              <a:rPr lang="en-US"/>
              <a:t>ARIAS•U.S. 2021 Spring Conference • www.arias-us.org</a:t>
            </a:r>
            <a:endParaRPr lang="en-US" dirty="0"/>
          </a:p>
        </p:txBody>
      </p:sp>
      <p:sp>
        <p:nvSpPr>
          <p:cNvPr id="3" name="Slide Number Placeholder 2">
            <a:extLst>
              <a:ext uri="{FF2B5EF4-FFF2-40B4-BE49-F238E27FC236}">
                <a16:creationId xmlns:a16="http://schemas.microsoft.com/office/drawing/2014/main" id="{FD616199-0555-40CA-B042-BBD04BB25F0C}"/>
              </a:ext>
            </a:extLst>
          </p:cNvPr>
          <p:cNvSpPr>
            <a:spLocks noGrp="1"/>
          </p:cNvSpPr>
          <p:nvPr>
            <p:ph type="sldNum" sz="quarter" idx="12"/>
          </p:nvPr>
        </p:nvSpPr>
        <p:spPr/>
        <p:txBody>
          <a:bodyPr/>
          <a:lstStyle/>
          <a:p>
            <a:fld id="{D2DF68FA-F7E4-0D42-BD70-C8803FF10DE8}" type="slidenum">
              <a:rPr lang="en-US" smtClean="0"/>
              <a:pPr/>
              <a:t>36</a:t>
            </a:fld>
            <a:endParaRPr lang="en-US" dirty="0"/>
          </a:p>
        </p:txBody>
      </p:sp>
      <p:sp>
        <p:nvSpPr>
          <p:cNvPr id="4" name="TextBox 3">
            <a:extLst>
              <a:ext uri="{FF2B5EF4-FFF2-40B4-BE49-F238E27FC236}">
                <a16:creationId xmlns:a16="http://schemas.microsoft.com/office/drawing/2014/main" id="{9CCE67FD-4130-4A47-B419-E9EA8A35E88C}"/>
              </a:ext>
            </a:extLst>
          </p:cNvPr>
          <p:cNvSpPr txBox="1"/>
          <p:nvPr/>
        </p:nvSpPr>
        <p:spPr>
          <a:xfrm>
            <a:off x="525710" y="774427"/>
            <a:ext cx="11140580" cy="400110"/>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30000"/>
              </a:spcBef>
              <a:spcAft>
                <a:spcPct val="25000"/>
              </a:spcAft>
              <a:buClr>
                <a:srgbClr val="773377"/>
              </a:buClr>
              <a:buSzPct val="75000"/>
              <a:buFont typeface="Wingdings" panose="05000000000000000000" pitchFamily="2" charset="2"/>
              <a:buChar char="§"/>
              <a:tabLst/>
              <a:defRPr/>
            </a:pPr>
            <a:r>
              <a:rPr kumimoji="0" lang="en-US" sz="20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A passenger on a cruise ship sustained severe injuries while zip lining as part of a shore excursion.</a:t>
            </a:r>
          </a:p>
        </p:txBody>
      </p:sp>
      <p:sp>
        <p:nvSpPr>
          <p:cNvPr id="5" name="TextBox 4">
            <a:extLst>
              <a:ext uri="{FF2B5EF4-FFF2-40B4-BE49-F238E27FC236}">
                <a16:creationId xmlns:a16="http://schemas.microsoft.com/office/drawing/2014/main" id="{5D94FE9A-2E3B-4B0B-8B84-D326BA91446D}"/>
              </a:ext>
            </a:extLst>
          </p:cNvPr>
          <p:cNvSpPr txBox="1"/>
          <p:nvPr/>
        </p:nvSpPr>
        <p:spPr>
          <a:xfrm>
            <a:off x="763398" y="38214"/>
            <a:ext cx="10272349" cy="461665"/>
          </a:xfrm>
          <a:prstGeom prst="rect">
            <a:avLst/>
          </a:prstGeom>
          <a:noFill/>
        </p:spPr>
        <p:txBody>
          <a:bodyPr wrap="square" rtlCol="0">
            <a:spAutoFit/>
          </a:bodyPr>
          <a:lstStyle/>
          <a:p>
            <a:r>
              <a:rPr kumimoji="0" lang="en-US" sz="2400" b="1" i="0" u="none" strike="noStrike" kern="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j-cs"/>
              </a:rPr>
              <a:t>McCullough v. AIG H.K. Ins.</a:t>
            </a:r>
            <a:endParaRPr lang="en-US"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6095969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3626ABE-555B-4F15-B8E8-6D2B0828EB4F}"/>
              </a:ext>
            </a:extLst>
          </p:cNvPr>
          <p:cNvSpPr>
            <a:spLocks noGrp="1"/>
          </p:cNvSpPr>
          <p:nvPr>
            <p:ph type="ftr" sz="quarter" idx="11"/>
          </p:nvPr>
        </p:nvSpPr>
        <p:spPr/>
        <p:txBody>
          <a:bodyPr/>
          <a:lstStyle/>
          <a:p>
            <a:r>
              <a:rPr lang="en-US"/>
              <a:t>ARIAS•U.S. 2021 Spring Conference • www.arias-us.org</a:t>
            </a:r>
            <a:endParaRPr lang="en-US" dirty="0"/>
          </a:p>
        </p:txBody>
      </p:sp>
      <p:sp>
        <p:nvSpPr>
          <p:cNvPr id="3" name="Slide Number Placeholder 2">
            <a:extLst>
              <a:ext uri="{FF2B5EF4-FFF2-40B4-BE49-F238E27FC236}">
                <a16:creationId xmlns:a16="http://schemas.microsoft.com/office/drawing/2014/main" id="{FD616199-0555-40CA-B042-BBD04BB25F0C}"/>
              </a:ext>
            </a:extLst>
          </p:cNvPr>
          <p:cNvSpPr>
            <a:spLocks noGrp="1"/>
          </p:cNvSpPr>
          <p:nvPr>
            <p:ph type="sldNum" sz="quarter" idx="12"/>
          </p:nvPr>
        </p:nvSpPr>
        <p:spPr/>
        <p:txBody>
          <a:bodyPr/>
          <a:lstStyle/>
          <a:p>
            <a:fld id="{D2DF68FA-F7E4-0D42-BD70-C8803FF10DE8}" type="slidenum">
              <a:rPr lang="en-US" smtClean="0"/>
              <a:pPr/>
              <a:t>37</a:t>
            </a:fld>
            <a:endParaRPr lang="en-US" dirty="0"/>
          </a:p>
        </p:txBody>
      </p:sp>
      <p:sp>
        <p:nvSpPr>
          <p:cNvPr id="4" name="TextBox 3">
            <a:extLst>
              <a:ext uri="{FF2B5EF4-FFF2-40B4-BE49-F238E27FC236}">
                <a16:creationId xmlns:a16="http://schemas.microsoft.com/office/drawing/2014/main" id="{9CCE67FD-4130-4A47-B419-E9EA8A35E88C}"/>
              </a:ext>
            </a:extLst>
          </p:cNvPr>
          <p:cNvSpPr txBox="1"/>
          <p:nvPr/>
        </p:nvSpPr>
        <p:spPr>
          <a:xfrm>
            <a:off x="525710" y="774427"/>
            <a:ext cx="11140580" cy="877163"/>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30000"/>
              </a:spcBef>
              <a:spcAft>
                <a:spcPct val="25000"/>
              </a:spcAft>
              <a:buClr>
                <a:srgbClr val="773377"/>
              </a:buClr>
              <a:buSzPct val="75000"/>
              <a:buFont typeface="Wingdings" panose="05000000000000000000" pitchFamily="2" charset="2"/>
              <a:buChar char="§"/>
              <a:tabLst/>
              <a:defRPr/>
            </a:pPr>
            <a:r>
              <a:rPr kumimoji="0" lang="en-US" sz="20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A passenger on a cruise ship sustained severe injuries while zip lining as part of a shore excursion.</a:t>
            </a:r>
          </a:p>
          <a:p>
            <a:pPr marL="342900" marR="0" lvl="0" indent="-342900" algn="l" defTabSz="914400" rtl="0" eaLnBrk="1" fontAlgn="base" latinLnBrk="0" hangingPunct="1">
              <a:lnSpc>
                <a:spcPct val="100000"/>
              </a:lnSpc>
              <a:spcBef>
                <a:spcPct val="30000"/>
              </a:spcBef>
              <a:spcAft>
                <a:spcPct val="25000"/>
              </a:spcAft>
              <a:buClr>
                <a:srgbClr val="773377"/>
              </a:buClr>
              <a:buSzPct val="75000"/>
              <a:buFont typeface="Wingdings" panose="05000000000000000000" pitchFamily="2" charset="2"/>
              <a:buChar char="§"/>
              <a:tabLst/>
              <a:defRPr/>
            </a:pPr>
            <a:r>
              <a:rPr kumimoji="0" lang="en-US" sz="20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She and her spouse sued, </a:t>
            </a:r>
            <a:r>
              <a:rPr kumimoji="0" lang="en-US" sz="2000" b="0" i="1"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inter alia</a:t>
            </a:r>
            <a:r>
              <a:rPr kumimoji="0" lang="en-US" sz="20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 the operators of the zip line.</a:t>
            </a:r>
          </a:p>
        </p:txBody>
      </p:sp>
      <p:sp>
        <p:nvSpPr>
          <p:cNvPr id="5" name="TextBox 4">
            <a:extLst>
              <a:ext uri="{FF2B5EF4-FFF2-40B4-BE49-F238E27FC236}">
                <a16:creationId xmlns:a16="http://schemas.microsoft.com/office/drawing/2014/main" id="{5D94FE9A-2E3B-4B0B-8B84-D326BA91446D}"/>
              </a:ext>
            </a:extLst>
          </p:cNvPr>
          <p:cNvSpPr txBox="1"/>
          <p:nvPr/>
        </p:nvSpPr>
        <p:spPr>
          <a:xfrm>
            <a:off x="763398" y="38214"/>
            <a:ext cx="10272349" cy="461665"/>
          </a:xfrm>
          <a:prstGeom prst="rect">
            <a:avLst/>
          </a:prstGeom>
          <a:noFill/>
        </p:spPr>
        <p:txBody>
          <a:bodyPr wrap="square" rtlCol="0">
            <a:spAutoFit/>
          </a:bodyPr>
          <a:lstStyle/>
          <a:p>
            <a:r>
              <a:rPr kumimoji="0" lang="en-US" sz="2400" b="1" i="0" u="none" strike="noStrike" kern="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j-cs"/>
              </a:rPr>
              <a:t>McCullough v. AIG H.K. Ins.</a:t>
            </a:r>
            <a:endParaRPr lang="en-US"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4035542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3626ABE-555B-4F15-B8E8-6D2B0828EB4F}"/>
              </a:ext>
            </a:extLst>
          </p:cNvPr>
          <p:cNvSpPr>
            <a:spLocks noGrp="1"/>
          </p:cNvSpPr>
          <p:nvPr>
            <p:ph type="ftr" sz="quarter" idx="11"/>
          </p:nvPr>
        </p:nvSpPr>
        <p:spPr/>
        <p:txBody>
          <a:bodyPr/>
          <a:lstStyle/>
          <a:p>
            <a:r>
              <a:rPr lang="en-US"/>
              <a:t>ARIAS•U.S. 2021 Spring Conference • www.arias-us.org</a:t>
            </a:r>
            <a:endParaRPr lang="en-US" dirty="0"/>
          </a:p>
        </p:txBody>
      </p:sp>
      <p:sp>
        <p:nvSpPr>
          <p:cNvPr id="3" name="Slide Number Placeholder 2">
            <a:extLst>
              <a:ext uri="{FF2B5EF4-FFF2-40B4-BE49-F238E27FC236}">
                <a16:creationId xmlns:a16="http://schemas.microsoft.com/office/drawing/2014/main" id="{FD616199-0555-40CA-B042-BBD04BB25F0C}"/>
              </a:ext>
            </a:extLst>
          </p:cNvPr>
          <p:cNvSpPr>
            <a:spLocks noGrp="1"/>
          </p:cNvSpPr>
          <p:nvPr>
            <p:ph type="sldNum" sz="quarter" idx="12"/>
          </p:nvPr>
        </p:nvSpPr>
        <p:spPr/>
        <p:txBody>
          <a:bodyPr/>
          <a:lstStyle/>
          <a:p>
            <a:fld id="{D2DF68FA-F7E4-0D42-BD70-C8803FF10DE8}" type="slidenum">
              <a:rPr lang="en-US" smtClean="0"/>
              <a:pPr/>
              <a:t>38</a:t>
            </a:fld>
            <a:endParaRPr lang="en-US" dirty="0"/>
          </a:p>
        </p:txBody>
      </p:sp>
      <p:sp>
        <p:nvSpPr>
          <p:cNvPr id="4" name="TextBox 3">
            <a:extLst>
              <a:ext uri="{FF2B5EF4-FFF2-40B4-BE49-F238E27FC236}">
                <a16:creationId xmlns:a16="http://schemas.microsoft.com/office/drawing/2014/main" id="{9CCE67FD-4130-4A47-B419-E9EA8A35E88C}"/>
              </a:ext>
            </a:extLst>
          </p:cNvPr>
          <p:cNvSpPr txBox="1"/>
          <p:nvPr/>
        </p:nvSpPr>
        <p:spPr>
          <a:xfrm>
            <a:off x="525710" y="774427"/>
            <a:ext cx="11140580" cy="1354217"/>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30000"/>
              </a:spcBef>
              <a:spcAft>
                <a:spcPct val="25000"/>
              </a:spcAft>
              <a:buClr>
                <a:srgbClr val="773377"/>
              </a:buClr>
              <a:buSzPct val="75000"/>
              <a:buFont typeface="Wingdings" panose="05000000000000000000" pitchFamily="2" charset="2"/>
              <a:buChar char="§"/>
              <a:tabLst/>
              <a:defRPr/>
            </a:pPr>
            <a:r>
              <a:rPr kumimoji="0" lang="en-US" sz="20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A passenger on a cruise ship sustained severe injuries while zip lining as part of a shore excursion.</a:t>
            </a:r>
          </a:p>
          <a:p>
            <a:pPr marL="342900" marR="0" lvl="0" indent="-342900" algn="l" defTabSz="914400" rtl="0" eaLnBrk="1" fontAlgn="base" latinLnBrk="0" hangingPunct="1">
              <a:lnSpc>
                <a:spcPct val="100000"/>
              </a:lnSpc>
              <a:spcBef>
                <a:spcPct val="30000"/>
              </a:spcBef>
              <a:spcAft>
                <a:spcPct val="25000"/>
              </a:spcAft>
              <a:buClr>
                <a:srgbClr val="773377"/>
              </a:buClr>
              <a:buSzPct val="75000"/>
              <a:buFont typeface="Wingdings" panose="05000000000000000000" pitchFamily="2" charset="2"/>
              <a:buChar char="§"/>
              <a:tabLst/>
              <a:defRPr/>
            </a:pPr>
            <a:r>
              <a:rPr kumimoji="0" lang="en-US" sz="20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She and her spouse sued, </a:t>
            </a:r>
            <a:r>
              <a:rPr kumimoji="0" lang="en-US" sz="2000" b="0" i="1"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inter alia</a:t>
            </a:r>
            <a:r>
              <a:rPr kumimoji="0" lang="en-US" sz="20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 the operators of the zip line.</a:t>
            </a:r>
          </a:p>
          <a:p>
            <a:pPr marL="342900" marR="0" lvl="0" indent="-342900" algn="l" defTabSz="914400" rtl="0" eaLnBrk="1" fontAlgn="base" latinLnBrk="0" hangingPunct="1">
              <a:lnSpc>
                <a:spcPct val="100000"/>
              </a:lnSpc>
              <a:spcBef>
                <a:spcPct val="30000"/>
              </a:spcBef>
              <a:spcAft>
                <a:spcPct val="25000"/>
              </a:spcAft>
              <a:buClr>
                <a:srgbClr val="773377"/>
              </a:buClr>
              <a:buSzPct val="75000"/>
              <a:buFont typeface="Wingdings" panose="05000000000000000000" pitchFamily="2" charset="2"/>
              <a:buChar char="§"/>
              <a:tabLst/>
              <a:defRPr/>
            </a:pPr>
            <a:r>
              <a:rPr kumimoji="0" lang="en-US" sz="20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AIG Hong Kong insured the operators of the zip line.</a:t>
            </a:r>
          </a:p>
        </p:txBody>
      </p:sp>
      <p:sp>
        <p:nvSpPr>
          <p:cNvPr id="5" name="TextBox 4">
            <a:extLst>
              <a:ext uri="{FF2B5EF4-FFF2-40B4-BE49-F238E27FC236}">
                <a16:creationId xmlns:a16="http://schemas.microsoft.com/office/drawing/2014/main" id="{5D94FE9A-2E3B-4B0B-8B84-D326BA91446D}"/>
              </a:ext>
            </a:extLst>
          </p:cNvPr>
          <p:cNvSpPr txBox="1"/>
          <p:nvPr/>
        </p:nvSpPr>
        <p:spPr>
          <a:xfrm>
            <a:off x="763398" y="38214"/>
            <a:ext cx="10272349" cy="461665"/>
          </a:xfrm>
          <a:prstGeom prst="rect">
            <a:avLst/>
          </a:prstGeom>
          <a:noFill/>
        </p:spPr>
        <p:txBody>
          <a:bodyPr wrap="square" rtlCol="0">
            <a:spAutoFit/>
          </a:bodyPr>
          <a:lstStyle/>
          <a:p>
            <a:r>
              <a:rPr kumimoji="0" lang="en-US" sz="2400" b="1" i="0" u="none" strike="noStrike" kern="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j-cs"/>
              </a:rPr>
              <a:t>McCullough v. AIG H.K. Ins.</a:t>
            </a:r>
            <a:endParaRPr lang="en-US"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9052219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3626ABE-555B-4F15-B8E8-6D2B0828EB4F}"/>
              </a:ext>
            </a:extLst>
          </p:cNvPr>
          <p:cNvSpPr>
            <a:spLocks noGrp="1"/>
          </p:cNvSpPr>
          <p:nvPr>
            <p:ph type="ftr" sz="quarter" idx="11"/>
          </p:nvPr>
        </p:nvSpPr>
        <p:spPr/>
        <p:txBody>
          <a:bodyPr/>
          <a:lstStyle/>
          <a:p>
            <a:r>
              <a:rPr lang="en-US"/>
              <a:t>ARIAS•U.S. 2021 Spring Conference • www.arias-us.org</a:t>
            </a:r>
            <a:endParaRPr lang="en-US" dirty="0"/>
          </a:p>
        </p:txBody>
      </p:sp>
      <p:sp>
        <p:nvSpPr>
          <p:cNvPr id="3" name="Slide Number Placeholder 2">
            <a:extLst>
              <a:ext uri="{FF2B5EF4-FFF2-40B4-BE49-F238E27FC236}">
                <a16:creationId xmlns:a16="http://schemas.microsoft.com/office/drawing/2014/main" id="{FD616199-0555-40CA-B042-BBD04BB25F0C}"/>
              </a:ext>
            </a:extLst>
          </p:cNvPr>
          <p:cNvSpPr>
            <a:spLocks noGrp="1"/>
          </p:cNvSpPr>
          <p:nvPr>
            <p:ph type="sldNum" sz="quarter" idx="12"/>
          </p:nvPr>
        </p:nvSpPr>
        <p:spPr/>
        <p:txBody>
          <a:bodyPr/>
          <a:lstStyle/>
          <a:p>
            <a:fld id="{D2DF68FA-F7E4-0D42-BD70-C8803FF10DE8}" type="slidenum">
              <a:rPr lang="en-US" smtClean="0"/>
              <a:pPr/>
              <a:t>39</a:t>
            </a:fld>
            <a:endParaRPr lang="en-US" dirty="0"/>
          </a:p>
        </p:txBody>
      </p:sp>
      <p:sp>
        <p:nvSpPr>
          <p:cNvPr id="4" name="TextBox 3">
            <a:extLst>
              <a:ext uri="{FF2B5EF4-FFF2-40B4-BE49-F238E27FC236}">
                <a16:creationId xmlns:a16="http://schemas.microsoft.com/office/drawing/2014/main" id="{9CCE67FD-4130-4A47-B419-E9EA8A35E88C}"/>
              </a:ext>
            </a:extLst>
          </p:cNvPr>
          <p:cNvSpPr txBox="1"/>
          <p:nvPr/>
        </p:nvSpPr>
        <p:spPr>
          <a:xfrm>
            <a:off x="525710" y="774427"/>
            <a:ext cx="11140580" cy="2308324"/>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30000"/>
              </a:spcBef>
              <a:spcAft>
                <a:spcPct val="25000"/>
              </a:spcAft>
              <a:buClr>
                <a:srgbClr val="773377"/>
              </a:buClr>
              <a:buSzPct val="75000"/>
              <a:buFont typeface="Wingdings" panose="05000000000000000000" pitchFamily="2" charset="2"/>
              <a:buChar char="§"/>
              <a:tabLst/>
              <a:defRPr/>
            </a:pPr>
            <a:r>
              <a:rPr kumimoji="0" lang="en-US" sz="20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A passenger on a cruise ship sustained severe injuries while zip lining as part of a shore excursion.</a:t>
            </a:r>
          </a:p>
          <a:p>
            <a:pPr marL="342900" marR="0" lvl="0" indent="-342900" algn="l" defTabSz="914400" rtl="0" eaLnBrk="1" fontAlgn="base" latinLnBrk="0" hangingPunct="1">
              <a:lnSpc>
                <a:spcPct val="100000"/>
              </a:lnSpc>
              <a:spcBef>
                <a:spcPct val="30000"/>
              </a:spcBef>
              <a:spcAft>
                <a:spcPct val="25000"/>
              </a:spcAft>
              <a:buClr>
                <a:srgbClr val="773377"/>
              </a:buClr>
              <a:buSzPct val="75000"/>
              <a:buFont typeface="Wingdings" panose="05000000000000000000" pitchFamily="2" charset="2"/>
              <a:buChar char="§"/>
              <a:tabLst/>
              <a:defRPr/>
            </a:pPr>
            <a:r>
              <a:rPr kumimoji="0" lang="en-US" sz="20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She and her spouse sued, </a:t>
            </a:r>
            <a:r>
              <a:rPr kumimoji="0" lang="en-US" sz="2000" b="0" i="1"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inter alia</a:t>
            </a:r>
            <a:r>
              <a:rPr kumimoji="0" lang="en-US" sz="20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 the operators of the zip line.</a:t>
            </a:r>
          </a:p>
          <a:p>
            <a:pPr marL="342900" marR="0" lvl="0" indent="-342900" algn="l" defTabSz="914400" rtl="0" eaLnBrk="1" fontAlgn="base" latinLnBrk="0" hangingPunct="1">
              <a:lnSpc>
                <a:spcPct val="100000"/>
              </a:lnSpc>
              <a:spcBef>
                <a:spcPct val="30000"/>
              </a:spcBef>
              <a:spcAft>
                <a:spcPct val="25000"/>
              </a:spcAft>
              <a:buClr>
                <a:srgbClr val="773377"/>
              </a:buClr>
              <a:buSzPct val="75000"/>
              <a:buFont typeface="Wingdings" panose="05000000000000000000" pitchFamily="2" charset="2"/>
              <a:buChar char="§"/>
              <a:tabLst/>
              <a:defRPr/>
            </a:pPr>
            <a:r>
              <a:rPr kumimoji="0" lang="en-US" sz="20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AIG Hong Kong insured the operators of the zip line.</a:t>
            </a:r>
          </a:p>
          <a:p>
            <a:pPr marL="342900" marR="0" lvl="0" indent="-342900" algn="l" defTabSz="914400" rtl="0" eaLnBrk="1" fontAlgn="base" latinLnBrk="0" hangingPunct="1">
              <a:lnSpc>
                <a:spcPct val="100000"/>
              </a:lnSpc>
              <a:spcBef>
                <a:spcPct val="30000"/>
              </a:spcBef>
              <a:spcAft>
                <a:spcPct val="25000"/>
              </a:spcAft>
              <a:buClr>
                <a:srgbClr val="773377"/>
              </a:buClr>
              <a:buSzPct val="75000"/>
              <a:buFont typeface="Wingdings" panose="05000000000000000000" pitchFamily="2" charset="2"/>
              <a:buChar char="§"/>
              <a:tabLst/>
              <a:defRPr/>
            </a:pPr>
            <a:r>
              <a:rPr kumimoji="0" lang="en-US" sz="20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The policy required arbitration before the Hong Kong International Arbitration Centre.</a:t>
            </a:r>
          </a:p>
          <a:p>
            <a:pPr marR="0" lvl="0" algn="l" defTabSz="914400" rtl="0" eaLnBrk="1" fontAlgn="base" latinLnBrk="0" hangingPunct="1">
              <a:lnSpc>
                <a:spcPct val="100000"/>
              </a:lnSpc>
              <a:spcBef>
                <a:spcPct val="30000"/>
              </a:spcBef>
              <a:spcAft>
                <a:spcPct val="25000"/>
              </a:spcAft>
              <a:buClr>
                <a:srgbClr val="773377"/>
              </a:buClr>
              <a:buSzPct val="75000"/>
              <a:tabLst/>
              <a:defRPr/>
            </a:pPr>
            <a:endParaRPr kumimoji="0" lang="en-US" sz="20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endParaRPr>
          </a:p>
        </p:txBody>
      </p:sp>
      <p:sp>
        <p:nvSpPr>
          <p:cNvPr id="5" name="TextBox 4">
            <a:extLst>
              <a:ext uri="{FF2B5EF4-FFF2-40B4-BE49-F238E27FC236}">
                <a16:creationId xmlns:a16="http://schemas.microsoft.com/office/drawing/2014/main" id="{5D94FE9A-2E3B-4B0B-8B84-D326BA91446D}"/>
              </a:ext>
            </a:extLst>
          </p:cNvPr>
          <p:cNvSpPr txBox="1"/>
          <p:nvPr/>
        </p:nvSpPr>
        <p:spPr>
          <a:xfrm>
            <a:off x="763398" y="38214"/>
            <a:ext cx="10272349" cy="461665"/>
          </a:xfrm>
          <a:prstGeom prst="rect">
            <a:avLst/>
          </a:prstGeom>
          <a:noFill/>
        </p:spPr>
        <p:txBody>
          <a:bodyPr wrap="square" rtlCol="0">
            <a:spAutoFit/>
          </a:bodyPr>
          <a:lstStyle/>
          <a:p>
            <a:r>
              <a:rPr kumimoji="0" lang="en-US" sz="2400" b="1" i="0" u="none" strike="noStrike" kern="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j-cs"/>
              </a:rPr>
              <a:t>McCullough v. AIG H.K. Ins.</a:t>
            </a:r>
            <a:endParaRPr lang="en-US"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6023660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90B2B8C-5355-4F46-96E2-0F32E17FECBA}"/>
              </a:ext>
            </a:extLst>
          </p:cNvPr>
          <p:cNvSpPr>
            <a:spLocks noGrp="1"/>
          </p:cNvSpPr>
          <p:nvPr>
            <p:ph type="ftr" sz="quarter" idx="11"/>
          </p:nvPr>
        </p:nvSpPr>
        <p:spPr/>
        <p:txBody>
          <a:bodyPr/>
          <a:lstStyle/>
          <a:p>
            <a:r>
              <a:rPr lang="en-US"/>
              <a:t>ARIAS•U.S. 2021 Spring Conference • www.arias-us.org</a:t>
            </a:r>
            <a:endParaRPr lang="en-US" dirty="0"/>
          </a:p>
        </p:txBody>
      </p:sp>
      <p:sp>
        <p:nvSpPr>
          <p:cNvPr id="3" name="Slide Number Placeholder 2">
            <a:extLst>
              <a:ext uri="{FF2B5EF4-FFF2-40B4-BE49-F238E27FC236}">
                <a16:creationId xmlns:a16="http://schemas.microsoft.com/office/drawing/2014/main" id="{0F30EB12-522F-4BD7-8410-87F472901B22}"/>
              </a:ext>
            </a:extLst>
          </p:cNvPr>
          <p:cNvSpPr>
            <a:spLocks noGrp="1"/>
          </p:cNvSpPr>
          <p:nvPr>
            <p:ph type="sldNum" sz="quarter" idx="12"/>
          </p:nvPr>
        </p:nvSpPr>
        <p:spPr/>
        <p:txBody>
          <a:bodyPr/>
          <a:lstStyle/>
          <a:p>
            <a:fld id="{D2DF68FA-F7E4-0D42-BD70-C8803FF10DE8}" type="slidenum">
              <a:rPr lang="en-US" smtClean="0"/>
              <a:pPr/>
              <a:t>4</a:t>
            </a:fld>
            <a:endParaRPr lang="en-US" dirty="0"/>
          </a:p>
        </p:txBody>
      </p:sp>
      <p:sp>
        <p:nvSpPr>
          <p:cNvPr id="4" name="TextBox 3">
            <a:extLst>
              <a:ext uri="{FF2B5EF4-FFF2-40B4-BE49-F238E27FC236}">
                <a16:creationId xmlns:a16="http://schemas.microsoft.com/office/drawing/2014/main" id="{DEA8AB1A-683F-448A-8838-0827DDEADCBD}"/>
              </a:ext>
            </a:extLst>
          </p:cNvPr>
          <p:cNvSpPr txBox="1"/>
          <p:nvPr/>
        </p:nvSpPr>
        <p:spPr>
          <a:xfrm>
            <a:off x="821635" y="1006845"/>
            <a:ext cx="10972800" cy="4431983"/>
          </a:xfrm>
          <a:prstGeom prst="rect">
            <a:avLst/>
          </a:prstGeom>
          <a:noFill/>
          <a:ln>
            <a:solidFill>
              <a:schemeClr val="bg1"/>
            </a:solidFill>
          </a:ln>
        </p:spPr>
        <p:txBody>
          <a:bodyPr wrap="square" rtlCol="0">
            <a:spAutoFit/>
          </a:bodyPr>
          <a:lstStyle/>
          <a:p>
            <a:r>
              <a:rPr lang="en-US" sz="2400" b="1" dirty="0">
                <a:solidFill>
                  <a:srgbClr val="004F8E"/>
                </a:solidFill>
                <a:latin typeface="Source Sans Pro" panose="020B0503030403020204" pitchFamily="34" charset="0"/>
                <a:ea typeface="Source Sans Pro" panose="020B0503030403020204" pitchFamily="34" charset="0"/>
              </a:rPr>
              <a:t>1</a:t>
            </a:r>
            <a:r>
              <a:rPr lang="en-US" sz="2400" b="1" baseline="30000" dirty="0">
                <a:solidFill>
                  <a:srgbClr val="004F8E"/>
                </a:solidFill>
                <a:latin typeface="Source Sans Pro" panose="020B0503030403020204" pitchFamily="34" charset="0"/>
                <a:ea typeface="Source Sans Pro" panose="020B0503030403020204" pitchFamily="34" charset="0"/>
              </a:rPr>
              <a:t>st</a:t>
            </a:r>
            <a:r>
              <a:rPr lang="en-US" sz="2400" b="1" dirty="0">
                <a:solidFill>
                  <a:srgbClr val="004F8E"/>
                </a:solidFill>
                <a:latin typeface="Source Sans Pro" panose="020B0503030403020204" pitchFamily="34" charset="0"/>
                <a:ea typeface="Source Sans Pro" panose="020B0503030403020204" pitchFamily="34" charset="0"/>
              </a:rPr>
              <a:t> development</a:t>
            </a:r>
            <a:r>
              <a:rPr lang="en-US" sz="2400" dirty="0">
                <a:solidFill>
                  <a:srgbClr val="004F8E"/>
                </a:solidFill>
                <a:latin typeface="Source Sans Pro" panose="020B0503030403020204" pitchFamily="34" charset="0"/>
                <a:ea typeface="Source Sans Pro" panose="020B0503030403020204" pitchFamily="34" charset="0"/>
              </a:rPr>
              <a:t>:</a:t>
            </a:r>
          </a:p>
          <a:p>
            <a:r>
              <a:rPr lang="en-US" sz="2400" dirty="0">
                <a:solidFill>
                  <a:srgbClr val="004F8E"/>
                </a:solidFill>
                <a:latin typeface="Source Sans Pro" panose="020B0503030403020204" pitchFamily="34" charset="0"/>
                <a:ea typeface="Source Sans Pro" panose="020B0503030403020204" pitchFamily="34" charset="0"/>
              </a:rPr>
              <a:t>SCOTUS will decide if a private commercial arbitration outside the U.S. is “a proceeding in a foreign or international tribunal” for purposes of 28 U.S.C. § 1782, which facilitates discovery in the U.S. in aid of proceedings in a foreign or international tribunal. </a:t>
            </a:r>
          </a:p>
          <a:p>
            <a:endParaRPr lang="en-US" sz="2400" dirty="0">
              <a:solidFill>
                <a:srgbClr val="004F8E"/>
              </a:solidFill>
              <a:latin typeface="Source Sans Pro" panose="020B0503030403020204" pitchFamily="34" charset="0"/>
              <a:ea typeface="Source Sans Pro" panose="020B0503030403020204" pitchFamily="34" charset="0"/>
            </a:endParaRPr>
          </a:p>
          <a:p>
            <a:r>
              <a:rPr lang="en-US" sz="2400" b="1" dirty="0">
                <a:solidFill>
                  <a:srgbClr val="004F8E"/>
                </a:solidFill>
                <a:latin typeface="Source Sans Pro" panose="020B0503030403020204" pitchFamily="34" charset="0"/>
                <a:ea typeface="Source Sans Pro" panose="020B0503030403020204" pitchFamily="34" charset="0"/>
              </a:rPr>
              <a:t>2</a:t>
            </a:r>
            <a:r>
              <a:rPr lang="en-US" sz="2400" b="1" baseline="30000" dirty="0">
                <a:solidFill>
                  <a:srgbClr val="004F8E"/>
                </a:solidFill>
                <a:latin typeface="Source Sans Pro" panose="020B0503030403020204" pitchFamily="34" charset="0"/>
                <a:ea typeface="Source Sans Pro" panose="020B0503030403020204" pitchFamily="34" charset="0"/>
              </a:rPr>
              <a:t>nd</a:t>
            </a:r>
            <a:r>
              <a:rPr lang="en-US" sz="2400" b="1" dirty="0">
                <a:solidFill>
                  <a:srgbClr val="004F8E"/>
                </a:solidFill>
                <a:latin typeface="Source Sans Pro" panose="020B0503030403020204" pitchFamily="34" charset="0"/>
                <a:ea typeface="Source Sans Pro" panose="020B0503030403020204" pitchFamily="34" charset="0"/>
              </a:rPr>
              <a:t> development</a:t>
            </a:r>
            <a:r>
              <a:rPr lang="en-US" sz="2400" dirty="0">
                <a:solidFill>
                  <a:srgbClr val="004F8E"/>
                </a:solidFill>
                <a:latin typeface="Source Sans Pro" panose="020B0503030403020204" pitchFamily="34" charset="0"/>
                <a:ea typeface="Source Sans Pro" panose="020B0503030403020204" pitchFamily="34" charset="0"/>
              </a:rPr>
              <a:t>:</a:t>
            </a:r>
          </a:p>
          <a:p>
            <a:r>
              <a:rPr lang="en-US" sz="2400" dirty="0">
                <a:solidFill>
                  <a:srgbClr val="004F8E"/>
                </a:solidFill>
                <a:latin typeface="Source Sans Pro" panose="020B0503030403020204" pitchFamily="34" charset="0"/>
                <a:ea typeface="Source Sans Pro" panose="020B0503030403020204" pitchFamily="34" charset="0"/>
              </a:rPr>
              <a:t>SCOTUS decided that a non-signatory to an agreement to arbitrate can be bound to it in cases under the New York Convention if applicable local law permits.</a:t>
            </a:r>
          </a:p>
          <a:p>
            <a:endParaRPr lang="en-US" sz="2400" dirty="0">
              <a:solidFill>
                <a:srgbClr val="004F8E"/>
              </a:solidFill>
              <a:latin typeface="Source Sans Pro" panose="020B0503030403020204" pitchFamily="34" charset="0"/>
              <a:ea typeface="Source Sans Pro" panose="020B0503030403020204" pitchFamily="34" charset="0"/>
            </a:endParaRPr>
          </a:p>
          <a:p>
            <a:endParaRPr lang="en-US" sz="2400" dirty="0">
              <a:solidFill>
                <a:srgbClr val="004F8E"/>
              </a:solidFill>
              <a:latin typeface="Source Sans Pro" panose="020B0503030403020204" pitchFamily="34" charset="0"/>
              <a:ea typeface="Source Sans Pro" panose="020B0503030403020204" pitchFamily="34" charset="0"/>
            </a:endParaRPr>
          </a:p>
          <a:p>
            <a:endParaRPr lang="en-US" dirty="0"/>
          </a:p>
        </p:txBody>
      </p:sp>
    </p:spTree>
    <p:extLst>
      <p:ext uri="{BB962C8B-B14F-4D97-AF65-F5344CB8AC3E}">
        <p14:creationId xmlns:p14="http://schemas.microsoft.com/office/powerpoint/2010/main" val="971024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3626ABE-555B-4F15-B8E8-6D2B0828EB4F}"/>
              </a:ext>
            </a:extLst>
          </p:cNvPr>
          <p:cNvSpPr>
            <a:spLocks noGrp="1"/>
          </p:cNvSpPr>
          <p:nvPr>
            <p:ph type="ftr" sz="quarter" idx="11"/>
          </p:nvPr>
        </p:nvSpPr>
        <p:spPr/>
        <p:txBody>
          <a:bodyPr/>
          <a:lstStyle/>
          <a:p>
            <a:r>
              <a:rPr lang="en-US"/>
              <a:t>ARIAS•U.S. 2021 Spring Conference • www.arias-us.org</a:t>
            </a:r>
            <a:endParaRPr lang="en-US" dirty="0"/>
          </a:p>
        </p:txBody>
      </p:sp>
      <p:sp>
        <p:nvSpPr>
          <p:cNvPr id="3" name="Slide Number Placeholder 2">
            <a:extLst>
              <a:ext uri="{FF2B5EF4-FFF2-40B4-BE49-F238E27FC236}">
                <a16:creationId xmlns:a16="http://schemas.microsoft.com/office/drawing/2014/main" id="{FD616199-0555-40CA-B042-BBD04BB25F0C}"/>
              </a:ext>
            </a:extLst>
          </p:cNvPr>
          <p:cNvSpPr>
            <a:spLocks noGrp="1"/>
          </p:cNvSpPr>
          <p:nvPr>
            <p:ph type="sldNum" sz="quarter" idx="12"/>
          </p:nvPr>
        </p:nvSpPr>
        <p:spPr/>
        <p:txBody>
          <a:bodyPr/>
          <a:lstStyle/>
          <a:p>
            <a:fld id="{D2DF68FA-F7E4-0D42-BD70-C8803FF10DE8}" type="slidenum">
              <a:rPr lang="en-US" smtClean="0"/>
              <a:pPr/>
              <a:t>40</a:t>
            </a:fld>
            <a:endParaRPr lang="en-US" dirty="0"/>
          </a:p>
        </p:txBody>
      </p:sp>
      <p:sp>
        <p:nvSpPr>
          <p:cNvPr id="4" name="TextBox 3">
            <a:extLst>
              <a:ext uri="{FF2B5EF4-FFF2-40B4-BE49-F238E27FC236}">
                <a16:creationId xmlns:a16="http://schemas.microsoft.com/office/drawing/2014/main" id="{9CCE67FD-4130-4A47-B419-E9EA8A35E88C}"/>
              </a:ext>
            </a:extLst>
          </p:cNvPr>
          <p:cNvSpPr txBox="1"/>
          <p:nvPr/>
        </p:nvSpPr>
        <p:spPr>
          <a:xfrm>
            <a:off x="525710" y="774427"/>
            <a:ext cx="11140580" cy="2616101"/>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30000"/>
              </a:spcBef>
              <a:spcAft>
                <a:spcPct val="25000"/>
              </a:spcAft>
              <a:buClr>
                <a:srgbClr val="773377"/>
              </a:buClr>
              <a:buSzPct val="75000"/>
              <a:buFont typeface="Wingdings" panose="05000000000000000000" pitchFamily="2" charset="2"/>
              <a:buChar char="§"/>
              <a:tabLst/>
              <a:defRPr/>
            </a:pPr>
            <a:r>
              <a:rPr kumimoji="0" lang="en-US" sz="20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A passenger on a cruise ship sustained severe injuries while zip lining as part of a shore excursion.</a:t>
            </a:r>
          </a:p>
          <a:p>
            <a:pPr marL="342900" marR="0" lvl="0" indent="-342900" algn="l" defTabSz="914400" rtl="0" eaLnBrk="1" fontAlgn="base" latinLnBrk="0" hangingPunct="1">
              <a:lnSpc>
                <a:spcPct val="100000"/>
              </a:lnSpc>
              <a:spcBef>
                <a:spcPct val="30000"/>
              </a:spcBef>
              <a:spcAft>
                <a:spcPct val="25000"/>
              </a:spcAft>
              <a:buClr>
                <a:srgbClr val="773377"/>
              </a:buClr>
              <a:buSzPct val="75000"/>
              <a:buFont typeface="Wingdings" panose="05000000000000000000" pitchFamily="2" charset="2"/>
              <a:buChar char="§"/>
              <a:tabLst/>
              <a:defRPr/>
            </a:pPr>
            <a:r>
              <a:rPr kumimoji="0" lang="en-US" sz="20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She and her spouse sued, </a:t>
            </a:r>
            <a:r>
              <a:rPr kumimoji="0" lang="en-US" sz="2000" b="0" i="1"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inter alia</a:t>
            </a:r>
            <a:r>
              <a:rPr kumimoji="0" lang="en-US" sz="20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 the operators of the zip line.</a:t>
            </a:r>
          </a:p>
          <a:p>
            <a:pPr marL="342900" marR="0" lvl="0" indent="-342900" algn="l" defTabSz="914400" rtl="0" eaLnBrk="1" fontAlgn="base" latinLnBrk="0" hangingPunct="1">
              <a:lnSpc>
                <a:spcPct val="100000"/>
              </a:lnSpc>
              <a:spcBef>
                <a:spcPct val="30000"/>
              </a:spcBef>
              <a:spcAft>
                <a:spcPct val="25000"/>
              </a:spcAft>
              <a:buClr>
                <a:srgbClr val="773377"/>
              </a:buClr>
              <a:buSzPct val="75000"/>
              <a:buFont typeface="Wingdings" panose="05000000000000000000" pitchFamily="2" charset="2"/>
              <a:buChar char="§"/>
              <a:tabLst/>
              <a:defRPr/>
            </a:pPr>
            <a:r>
              <a:rPr kumimoji="0" lang="en-US" sz="20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AIG Hong Kong insured the operators of the zip line.</a:t>
            </a:r>
          </a:p>
          <a:p>
            <a:pPr marL="342900" marR="0" lvl="0" indent="-342900" algn="l" defTabSz="914400" rtl="0" eaLnBrk="1" fontAlgn="base" latinLnBrk="0" hangingPunct="1">
              <a:lnSpc>
                <a:spcPct val="100000"/>
              </a:lnSpc>
              <a:spcBef>
                <a:spcPct val="30000"/>
              </a:spcBef>
              <a:spcAft>
                <a:spcPct val="25000"/>
              </a:spcAft>
              <a:buClr>
                <a:srgbClr val="773377"/>
              </a:buClr>
              <a:buSzPct val="75000"/>
              <a:buFont typeface="Wingdings" panose="05000000000000000000" pitchFamily="2" charset="2"/>
              <a:buChar char="§"/>
              <a:tabLst/>
              <a:defRPr/>
            </a:pPr>
            <a:r>
              <a:rPr kumimoji="0" lang="en-US" sz="20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The policy required arbitration before the Hong Kong International Arbitration Centre.</a:t>
            </a:r>
          </a:p>
          <a:p>
            <a:pPr marL="342900" marR="0" lvl="0" indent="-342900" algn="l" defTabSz="914400" rtl="0" eaLnBrk="1" fontAlgn="base" latinLnBrk="0" hangingPunct="1">
              <a:lnSpc>
                <a:spcPct val="100000"/>
              </a:lnSpc>
              <a:spcBef>
                <a:spcPct val="30000"/>
              </a:spcBef>
              <a:spcAft>
                <a:spcPct val="25000"/>
              </a:spcAft>
              <a:buClr>
                <a:srgbClr val="773377"/>
              </a:buClr>
              <a:buSzPct val="75000"/>
              <a:buFont typeface="Wingdings" panose="05000000000000000000" pitchFamily="2" charset="2"/>
              <a:buChar char="§"/>
              <a:tabLst/>
              <a:defRPr/>
            </a:pPr>
            <a:r>
              <a:rPr kumimoji="0" lang="en-US" sz="20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After settling with the zip line’s operator, plaintiffs sued AIG in the S.D. Fla. for failure to exercise good faith to settle the case within its policy limits and protect its insureds against excess judgment.</a:t>
            </a:r>
          </a:p>
        </p:txBody>
      </p:sp>
      <p:sp>
        <p:nvSpPr>
          <p:cNvPr id="5" name="TextBox 4">
            <a:extLst>
              <a:ext uri="{FF2B5EF4-FFF2-40B4-BE49-F238E27FC236}">
                <a16:creationId xmlns:a16="http://schemas.microsoft.com/office/drawing/2014/main" id="{5D94FE9A-2E3B-4B0B-8B84-D326BA91446D}"/>
              </a:ext>
            </a:extLst>
          </p:cNvPr>
          <p:cNvSpPr txBox="1"/>
          <p:nvPr/>
        </p:nvSpPr>
        <p:spPr>
          <a:xfrm>
            <a:off x="763398" y="38214"/>
            <a:ext cx="10272349" cy="461665"/>
          </a:xfrm>
          <a:prstGeom prst="rect">
            <a:avLst/>
          </a:prstGeom>
          <a:noFill/>
        </p:spPr>
        <p:txBody>
          <a:bodyPr wrap="square" rtlCol="0">
            <a:spAutoFit/>
          </a:bodyPr>
          <a:lstStyle/>
          <a:p>
            <a:r>
              <a:rPr kumimoji="0" lang="en-US" sz="2400" b="1" i="0" u="none" strike="noStrike" kern="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j-cs"/>
              </a:rPr>
              <a:t>McCullough v. AIG H.K. Ins.</a:t>
            </a:r>
            <a:endParaRPr lang="en-US"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9769907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3626ABE-555B-4F15-B8E8-6D2B0828EB4F}"/>
              </a:ext>
            </a:extLst>
          </p:cNvPr>
          <p:cNvSpPr>
            <a:spLocks noGrp="1"/>
          </p:cNvSpPr>
          <p:nvPr>
            <p:ph type="ftr" sz="quarter" idx="11"/>
          </p:nvPr>
        </p:nvSpPr>
        <p:spPr/>
        <p:txBody>
          <a:bodyPr/>
          <a:lstStyle/>
          <a:p>
            <a:r>
              <a:rPr lang="en-US"/>
              <a:t>ARIAS•U.S. 2021 Spring Conference • www.arias-us.org</a:t>
            </a:r>
            <a:endParaRPr lang="en-US" dirty="0"/>
          </a:p>
        </p:txBody>
      </p:sp>
      <p:sp>
        <p:nvSpPr>
          <p:cNvPr id="3" name="Slide Number Placeholder 2">
            <a:extLst>
              <a:ext uri="{FF2B5EF4-FFF2-40B4-BE49-F238E27FC236}">
                <a16:creationId xmlns:a16="http://schemas.microsoft.com/office/drawing/2014/main" id="{FD616199-0555-40CA-B042-BBD04BB25F0C}"/>
              </a:ext>
            </a:extLst>
          </p:cNvPr>
          <p:cNvSpPr>
            <a:spLocks noGrp="1"/>
          </p:cNvSpPr>
          <p:nvPr>
            <p:ph type="sldNum" sz="quarter" idx="12"/>
          </p:nvPr>
        </p:nvSpPr>
        <p:spPr/>
        <p:txBody>
          <a:bodyPr/>
          <a:lstStyle/>
          <a:p>
            <a:fld id="{D2DF68FA-F7E4-0D42-BD70-C8803FF10DE8}" type="slidenum">
              <a:rPr lang="en-US" smtClean="0"/>
              <a:pPr/>
              <a:t>41</a:t>
            </a:fld>
            <a:endParaRPr lang="en-US" dirty="0"/>
          </a:p>
        </p:txBody>
      </p:sp>
      <p:sp>
        <p:nvSpPr>
          <p:cNvPr id="4" name="TextBox 3">
            <a:extLst>
              <a:ext uri="{FF2B5EF4-FFF2-40B4-BE49-F238E27FC236}">
                <a16:creationId xmlns:a16="http://schemas.microsoft.com/office/drawing/2014/main" id="{9CCE67FD-4130-4A47-B419-E9EA8A35E88C}"/>
              </a:ext>
            </a:extLst>
          </p:cNvPr>
          <p:cNvSpPr txBox="1"/>
          <p:nvPr/>
        </p:nvSpPr>
        <p:spPr>
          <a:xfrm>
            <a:off x="525710" y="774427"/>
            <a:ext cx="11140580" cy="3093154"/>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30000"/>
              </a:spcBef>
              <a:spcAft>
                <a:spcPct val="25000"/>
              </a:spcAft>
              <a:buClr>
                <a:srgbClr val="773377"/>
              </a:buClr>
              <a:buSzPct val="75000"/>
              <a:buFont typeface="Wingdings" panose="05000000000000000000" pitchFamily="2" charset="2"/>
              <a:buChar char="§"/>
              <a:tabLst/>
              <a:defRPr/>
            </a:pPr>
            <a:r>
              <a:rPr kumimoji="0" lang="en-US" sz="20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A passenger on a cruise ship sustained severe injuries while zip lining as part of a shore excursion.</a:t>
            </a:r>
          </a:p>
          <a:p>
            <a:pPr marL="342900" marR="0" lvl="0" indent="-342900" algn="l" defTabSz="914400" rtl="0" eaLnBrk="1" fontAlgn="base" latinLnBrk="0" hangingPunct="1">
              <a:lnSpc>
                <a:spcPct val="100000"/>
              </a:lnSpc>
              <a:spcBef>
                <a:spcPct val="30000"/>
              </a:spcBef>
              <a:spcAft>
                <a:spcPct val="25000"/>
              </a:spcAft>
              <a:buClr>
                <a:srgbClr val="773377"/>
              </a:buClr>
              <a:buSzPct val="75000"/>
              <a:buFont typeface="Wingdings" panose="05000000000000000000" pitchFamily="2" charset="2"/>
              <a:buChar char="§"/>
              <a:tabLst/>
              <a:defRPr/>
            </a:pPr>
            <a:r>
              <a:rPr kumimoji="0" lang="en-US" sz="20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She and her spouse sued, </a:t>
            </a:r>
            <a:r>
              <a:rPr kumimoji="0" lang="en-US" sz="2000" b="0" i="1"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inter alia</a:t>
            </a:r>
            <a:r>
              <a:rPr kumimoji="0" lang="en-US" sz="20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 the operators of the zip line.</a:t>
            </a:r>
          </a:p>
          <a:p>
            <a:pPr marL="342900" marR="0" lvl="0" indent="-342900" algn="l" defTabSz="914400" rtl="0" eaLnBrk="1" fontAlgn="base" latinLnBrk="0" hangingPunct="1">
              <a:lnSpc>
                <a:spcPct val="100000"/>
              </a:lnSpc>
              <a:spcBef>
                <a:spcPct val="30000"/>
              </a:spcBef>
              <a:spcAft>
                <a:spcPct val="25000"/>
              </a:spcAft>
              <a:buClr>
                <a:srgbClr val="773377"/>
              </a:buClr>
              <a:buSzPct val="75000"/>
              <a:buFont typeface="Wingdings" panose="05000000000000000000" pitchFamily="2" charset="2"/>
              <a:buChar char="§"/>
              <a:tabLst/>
              <a:defRPr/>
            </a:pPr>
            <a:r>
              <a:rPr kumimoji="0" lang="en-US" sz="20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AIG Hong Kong insured the operators of the zip line.</a:t>
            </a:r>
          </a:p>
          <a:p>
            <a:pPr marL="342900" marR="0" lvl="0" indent="-342900" algn="l" defTabSz="914400" rtl="0" eaLnBrk="1" fontAlgn="base" latinLnBrk="0" hangingPunct="1">
              <a:lnSpc>
                <a:spcPct val="100000"/>
              </a:lnSpc>
              <a:spcBef>
                <a:spcPct val="30000"/>
              </a:spcBef>
              <a:spcAft>
                <a:spcPct val="25000"/>
              </a:spcAft>
              <a:buClr>
                <a:srgbClr val="773377"/>
              </a:buClr>
              <a:buSzPct val="75000"/>
              <a:buFont typeface="Wingdings" panose="05000000000000000000" pitchFamily="2" charset="2"/>
              <a:buChar char="§"/>
              <a:tabLst/>
              <a:defRPr/>
            </a:pPr>
            <a:r>
              <a:rPr kumimoji="0" lang="en-US" sz="20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The policy required arbitration before the Hong Kong International Arbitration Centre.</a:t>
            </a:r>
          </a:p>
          <a:p>
            <a:pPr marL="342900" marR="0" lvl="0" indent="-342900" algn="l" defTabSz="914400" rtl="0" eaLnBrk="1" fontAlgn="base" latinLnBrk="0" hangingPunct="1">
              <a:lnSpc>
                <a:spcPct val="100000"/>
              </a:lnSpc>
              <a:spcBef>
                <a:spcPct val="30000"/>
              </a:spcBef>
              <a:spcAft>
                <a:spcPct val="25000"/>
              </a:spcAft>
              <a:buClr>
                <a:srgbClr val="773377"/>
              </a:buClr>
              <a:buSzPct val="75000"/>
              <a:buFont typeface="Wingdings" panose="05000000000000000000" pitchFamily="2" charset="2"/>
              <a:buChar char="§"/>
              <a:tabLst/>
              <a:defRPr/>
            </a:pPr>
            <a:r>
              <a:rPr kumimoji="0" lang="en-US" sz="20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After settling with the zip line’s operator, plaintiffs sued AIG in the S.D. Fla. for failure to exercise good faith to settle the case within its policy limits and protect its insureds against excess judgment.</a:t>
            </a:r>
          </a:p>
          <a:p>
            <a:pPr marL="342900" marR="0" lvl="0" indent="-342900" algn="l" defTabSz="914400" rtl="0" eaLnBrk="1" fontAlgn="base" latinLnBrk="0" hangingPunct="1">
              <a:lnSpc>
                <a:spcPct val="100000"/>
              </a:lnSpc>
              <a:spcBef>
                <a:spcPct val="30000"/>
              </a:spcBef>
              <a:spcAft>
                <a:spcPct val="25000"/>
              </a:spcAft>
              <a:buClr>
                <a:srgbClr val="773377"/>
              </a:buClr>
              <a:buSzPct val="75000"/>
              <a:buFont typeface="Wingdings" panose="05000000000000000000" pitchFamily="2" charset="2"/>
              <a:buChar char="§"/>
              <a:tabLst/>
              <a:defRPr/>
            </a:pPr>
            <a:r>
              <a:rPr kumimoji="0" lang="en-US" sz="20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AIG moved to compel arbitration pursuant to the policy’s agreement to arbitrate.</a:t>
            </a:r>
          </a:p>
        </p:txBody>
      </p:sp>
      <p:sp>
        <p:nvSpPr>
          <p:cNvPr id="5" name="TextBox 4">
            <a:extLst>
              <a:ext uri="{FF2B5EF4-FFF2-40B4-BE49-F238E27FC236}">
                <a16:creationId xmlns:a16="http://schemas.microsoft.com/office/drawing/2014/main" id="{5D94FE9A-2E3B-4B0B-8B84-D326BA91446D}"/>
              </a:ext>
            </a:extLst>
          </p:cNvPr>
          <p:cNvSpPr txBox="1"/>
          <p:nvPr/>
        </p:nvSpPr>
        <p:spPr>
          <a:xfrm>
            <a:off x="763398" y="38214"/>
            <a:ext cx="10272349" cy="461665"/>
          </a:xfrm>
          <a:prstGeom prst="rect">
            <a:avLst/>
          </a:prstGeom>
          <a:noFill/>
        </p:spPr>
        <p:txBody>
          <a:bodyPr wrap="square" rtlCol="0">
            <a:spAutoFit/>
          </a:bodyPr>
          <a:lstStyle/>
          <a:p>
            <a:r>
              <a:rPr kumimoji="0" lang="en-US" sz="2400" b="1" i="0" u="none" strike="noStrike" kern="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j-cs"/>
              </a:rPr>
              <a:t>McCullough v. AIG H.K. Ins.</a:t>
            </a:r>
            <a:endParaRPr lang="en-US"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4590173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3626ABE-555B-4F15-B8E8-6D2B0828EB4F}"/>
              </a:ext>
            </a:extLst>
          </p:cNvPr>
          <p:cNvSpPr>
            <a:spLocks noGrp="1"/>
          </p:cNvSpPr>
          <p:nvPr>
            <p:ph type="ftr" sz="quarter" idx="11"/>
          </p:nvPr>
        </p:nvSpPr>
        <p:spPr/>
        <p:txBody>
          <a:bodyPr/>
          <a:lstStyle/>
          <a:p>
            <a:r>
              <a:rPr lang="en-US"/>
              <a:t>ARIAS•U.S. 2021 Spring Conference • www.arias-us.org</a:t>
            </a:r>
            <a:endParaRPr lang="en-US" dirty="0"/>
          </a:p>
        </p:txBody>
      </p:sp>
      <p:sp>
        <p:nvSpPr>
          <p:cNvPr id="3" name="Slide Number Placeholder 2">
            <a:extLst>
              <a:ext uri="{FF2B5EF4-FFF2-40B4-BE49-F238E27FC236}">
                <a16:creationId xmlns:a16="http://schemas.microsoft.com/office/drawing/2014/main" id="{FD616199-0555-40CA-B042-BBD04BB25F0C}"/>
              </a:ext>
            </a:extLst>
          </p:cNvPr>
          <p:cNvSpPr>
            <a:spLocks noGrp="1"/>
          </p:cNvSpPr>
          <p:nvPr>
            <p:ph type="sldNum" sz="quarter" idx="12"/>
          </p:nvPr>
        </p:nvSpPr>
        <p:spPr/>
        <p:txBody>
          <a:bodyPr/>
          <a:lstStyle/>
          <a:p>
            <a:fld id="{D2DF68FA-F7E4-0D42-BD70-C8803FF10DE8}" type="slidenum">
              <a:rPr lang="en-US" smtClean="0"/>
              <a:pPr/>
              <a:t>42</a:t>
            </a:fld>
            <a:endParaRPr lang="en-US" dirty="0"/>
          </a:p>
        </p:txBody>
      </p:sp>
      <p:sp>
        <p:nvSpPr>
          <p:cNvPr id="4" name="TextBox 3">
            <a:extLst>
              <a:ext uri="{FF2B5EF4-FFF2-40B4-BE49-F238E27FC236}">
                <a16:creationId xmlns:a16="http://schemas.microsoft.com/office/drawing/2014/main" id="{9CCE67FD-4130-4A47-B419-E9EA8A35E88C}"/>
              </a:ext>
            </a:extLst>
          </p:cNvPr>
          <p:cNvSpPr txBox="1"/>
          <p:nvPr/>
        </p:nvSpPr>
        <p:spPr>
          <a:xfrm>
            <a:off x="525710" y="774427"/>
            <a:ext cx="11140580" cy="3570208"/>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30000"/>
              </a:spcBef>
              <a:spcAft>
                <a:spcPct val="25000"/>
              </a:spcAft>
              <a:buClr>
                <a:srgbClr val="773377"/>
              </a:buClr>
              <a:buSzPct val="75000"/>
              <a:buFont typeface="Wingdings" panose="05000000000000000000" pitchFamily="2" charset="2"/>
              <a:buChar char="§"/>
              <a:tabLst/>
              <a:defRPr/>
            </a:pPr>
            <a:r>
              <a:rPr kumimoji="0" lang="en-US" sz="20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A passenger on a cruise ship sustained severe injuries while zip lining as part of a shore excursion.</a:t>
            </a:r>
          </a:p>
          <a:p>
            <a:pPr marL="342900" marR="0" lvl="0" indent="-342900" algn="l" defTabSz="914400" rtl="0" eaLnBrk="1" fontAlgn="base" latinLnBrk="0" hangingPunct="1">
              <a:lnSpc>
                <a:spcPct val="100000"/>
              </a:lnSpc>
              <a:spcBef>
                <a:spcPct val="30000"/>
              </a:spcBef>
              <a:spcAft>
                <a:spcPct val="25000"/>
              </a:spcAft>
              <a:buClr>
                <a:srgbClr val="773377"/>
              </a:buClr>
              <a:buSzPct val="75000"/>
              <a:buFont typeface="Wingdings" panose="05000000000000000000" pitchFamily="2" charset="2"/>
              <a:buChar char="§"/>
              <a:tabLst/>
              <a:defRPr/>
            </a:pPr>
            <a:r>
              <a:rPr kumimoji="0" lang="en-US" sz="20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She and her spouse sued, </a:t>
            </a:r>
            <a:r>
              <a:rPr kumimoji="0" lang="en-US" sz="2000" b="0" i="1"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inter alia</a:t>
            </a:r>
            <a:r>
              <a:rPr kumimoji="0" lang="en-US" sz="20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 the operators of the zip line.</a:t>
            </a:r>
          </a:p>
          <a:p>
            <a:pPr marL="342900" marR="0" lvl="0" indent="-342900" algn="l" defTabSz="914400" rtl="0" eaLnBrk="1" fontAlgn="base" latinLnBrk="0" hangingPunct="1">
              <a:lnSpc>
                <a:spcPct val="100000"/>
              </a:lnSpc>
              <a:spcBef>
                <a:spcPct val="30000"/>
              </a:spcBef>
              <a:spcAft>
                <a:spcPct val="25000"/>
              </a:spcAft>
              <a:buClr>
                <a:srgbClr val="773377"/>
              </a:buClr>
              <a:buSzPct val="75000"/>
              <a:buFont typeface="Wingdings" panose="05000000000000000000" pitchFamily="2" charset="2"/>
              <a:buChar char="§"/>
              <a:tabLst/>
              <a:defRPr/>
            </a:pPr>
            <a:r>
              <a:rPr kumimoji="0" lang="en-US" sz="20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AIG Hong Kong insured the operators of the zip line.</a:t>
            </a:r>
          </a:p>
          <a:p>
            <a:pPr marL="342900" marR="0" lvl="0" indent="-342900" algn="l" defTabSz="914400" rtl="0" eaLnBrk="1" fontAlgn="base" latinLnBrk="0" hangingPunct="1">
              <a:lnSpc>
                <a:spcPct val="100000"/>
              </a:lnSpc>
              <a:spcBef>
                <a:spcPct val="30000"/>
              </a:spcBef>
              <a:spcAft>
                <a:spcPct val="25000"/>
              </a:spcAft>
              <a:buClr>
                <a:srgbClr val="773377"/>
              </a:buClr>
              <a:buSzPct val="75000"/>
              <a:buFont typeface="Wingdings" panose="05000000000000000000" pitchFamily="2" charset="2"/>
              <a:buChar char="§"/>
              <a:tabLst/>
              <a:defRPr/>
            </a:pPr>
            <a:r>
              <a:rPr kumimoji="0" lang="en-US" sz="20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The policy required arbitration before the Hong Kong International Arbitration Centre.</a:t>
            </a:r>
          </a:p>
          <a:p>
            <a:pPr marL="342900" marR="0" lvl="0" indent="-342900" algn="l" defTabSz="914400" rtl="0" eaLnBrk="1" fontAlgn="base" latinLnBrk="0" hangingPunct="1">
              <a:lnSpc>
                <a:spcPct val="100000"/>
              </a:lnSpc>
              <a:spcBef>
                <a:spcPct val="30000"/>
              </a:spcBef>
              <a:spcAft>
                <a:spcPct val="25000"/>
              </a:spcAft>
              <a:buClr>
                <a:srgbClr val="773377"/>
              </a:buClr>
              <a:buSzPct val="75000"/>
              <a:buFont typeface="Wingdings" panose="05000000000000000000" pitchFamily="2" charset="2"/>
              <a:buChar char="§"/>
              <a:tabLst/>
              <a:defRPr/>
            </a:pPr>
            <a:r>
              <a:rPr kumimoji="0" lang="en-US" sz="20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After settling with the zip line’s operator, plaintiffs sued AIG in the S.D. Fla. for failure to exercise good faith to settle the case within its policy limits and protect its insureds against excess judgment.</a:t>
            </a:r>
          </a:p>
          <a:p>
            <a:pPr marL="342900" marR="0" lvl="0" indent="-342900" algn="l" defTabSz="914400" rtl="0" eaLnBrk="1" fontAlgn="base" latinLnBrk="0" hangingPunct="1">
              <a:lnSpc>
                <a:spcPct val="100000"/>
              </a:lnSpc>
              <a:spcBef>
                <a:spcPct val="30000"/>
              </a:spcBef>
              <a:spcAft>
                <a:spcPct val="25000"/>
              </a:spcAft>
              <a:buClr>
                <a:srgbClr val="773377"/>
              </a:buClr>
              <a:buSzPct val="75000"/>
              <a:buFont typeface="Wingdings" panose="05000000000000000000" pitchFamily="2" charset="2"/>
              <a:buChar char="§"/>
              <a:tabLst/>
              <a:defRPr/>
            </a:pPr>
            <a:r>
              <a:rPr kumimoji="0" lang="en-US" sz="20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AIG moved to compel arbitration pursuant to the policy’s agreement to arbitrate.</a:t>
            </a:r>
          </a:p>
          <a:p>
            <a:pPr marL="342900" marR="0" lvl="0" indent="-342900" algn="l" defTabSz="914400" rtl="0" eaLnBrk="1" fontAlgn="base" latinLnBrk="0" hangingPunct="1">
              <a:lnSpc>
                <a:spcPct val="100000"/>
              </a:lnSpc>
              <a:spcBef>
                <a:spcPct val="30000"/>
              </a:spcBef>
              <a:spcAft>
                <a:spcPct val="25000"/>
              </a:spcAft>
              <a:buClr>
                <a:srgbClr val="773377"/>
              </a:buClr>
              <a:buSzPct val="75000"/>
              <a:buFont typeface="Wingdings" panose="05000000000000000000" pitchFamily="2" charset="2"/>
              <a:buChar char="§"/>
              <a:tabLst/>
              <a:defRPr/>
            </a:pPr>
            <a:r>
              <a:rPr kumimoji="0" lang="en-US" sz="20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The district court denied the motion because plaintiffs were not signatories to the policy.</a:t>
            </a:r>
          </a:p>
        </p:txBody>
      </p:sp>
      <p:sp>
        <p:nvSpPr>
          <p:cNvPr id="5" name="TextBox 4">
            <a:extLst>
              <a:ext uri="{FF2B5EF4-FFF2-40B4-BE49-F238E27FC236}">
                <a16:creationId xmlns:a16="http://schemas.microsoft.com/office/drawing/2014/main" id="{5D94FE9A-2E3B-4B0B-8B84-D326BA91446D}"/>
              </a:ext>
            </a:extLst>
          </p:cNvPr>
          <p:cNvSpPr txBox="1"/>
          <p:nvPr/>
        </p:nvSpPr>
        <p:spPr>
          <a:xfrm>
            <a:off x="763398" y="38214"/>
            <a:ext cx="10272349" cy="461665"/>
          </a:xfrm>
          <a:prstGeom prst="rect">
            <a:avLst/>
          </a:prstGeom>
          <a:noFill/>
        </p:spPr>
        <p:txBody>
          <a:bodyPr wrap="square" rtlCol="0">
            <a:spAutoFit/>
          </a:bodyPr>
          <a:lstStyle/>
          <a:p>
            <a:r>
              <a:rPr kumimoji="0" lang="en-US" sz="2400" b="1" i="0" u="none" strike="noStrike" kern="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j-cs"/>
              </a:rPr>
              <a:t>McCullough v. AIG H.K. Ins.</a:t>
            </a:r>
            <a:endParaRPr lang="en-US"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4910751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3626ABE-555B-4F15-B8E8-6D2B0828EB4F}"/>
              </a:ext>
            </a:extLst>
          </p:cNvPr>
          <p:cNvSpPr>
            <a:spLocks noGrp="1"/>
          </p:cNvSpPr>
          <p:nvPr>
            <p:ph type="ftr" sz="quarter" idx="11"/>
          </p:nvPr>
        </p:nvSpPr>
        <p:spPr/>
        <p:txBody>
          <a:bodyPr/>
          <a:lstStyle/>
          <a:p>
            <a:r>
              <a:rPr lang="en-US"/>
              <a:t>ARIAS•U.S. 2021 Spring Conference • www.arias-us.org</a:t>
            </a:r>
            <a:endParaRPr lang="en-US" dirty="0"/>
          </a:p>
        </p:txBody>
      </p:sp>
      <p:sp>
        <p:nvSpPr>
          <p:cNvPr id="3" name="Slide Number Placeholder 2">
            <a:extLst>
              <a:ext uri="{FF2B5EF4-FFF2-40B4-BE49-F238E27FC236}">
                <a16:creationId xmlns:a16="http://schemas.microsoft.com/office/drawing/2014/main" id="{FD616199-0555-40CA-B042-BBD04BB25F0C}"/>
              </a:ext>
            </a:extLst>
          </p:cNvPr>
          <p:cNvSpPr>
            <a:spLocks noGrp="1"/>
          </p:cNvSpPr>
          <p:nvPr>
            <p:ph type="sldNum" sz="quarter" idx="12"/>
          </p:nvPr>
        </p:nvSpPr>
        <p:spPr/>
        <p:txBody>
          <a:bodyPr/>
          <a:lstStyle/>
          <a:p>
            <a:fld id="{D2DF68FA-F7E4-0D42-BD70-C8803FF10DE8}" type="slidenum">
              <a:rPr lang="en-US" smtClean="0"/>
              <a:pPr/>
              <a:t>43</a:t>
            </a:fld>
            <a:endParaRPr lang="en-US" dirty="0"/>
          </a:p>
        </p:txBody>
      </p:sp>
      <p:sp>
        <p:nvSpPr>
          <p:cNvPr id="4" name="TextBox 3">
            <a:extLst>
              <a:ext uri="{FF2B5EF4-FFF2-40B4-BE49-F238E27FC236}">
                <a16:creationId xmlns:a16="http://schemas.microsoft.com/office/drawing/2014/main" id="{9CCE67FD-4130-4A47-B419-E9EA8A35E88C}"/>
              </a:ext>
            </a:extLst>
          </p:cNvPr>
          <p:cNvSpPr txBox="1"/>
          <p:nvPr/>
        </p:nvSpPr>
        <p:spPr>
          <a:xfrm>
            <a:off x="525710" y="774427"/>
            <a:ext cx="11140580" cy="4355038"/>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30000"/>
              </a:spcBef>
              <a:spcAft>
                <a:spcPct val="25000"/>
              </a:spcAft>
              <a:buClr>
                <a:srgbClr val="773377"/>
              </a:buClr>
              <a:buSzPct val="75000"/>
              <a:buFont typeface="Wingdings" panose="05000000000000000000" pitchFamily="2" charset="2"/>
              <a:buChar char="§"/>
              <a:tabLst/>
              <a:defRPr/>
            </a:pPr>
            <a:r>
              <a:rPr kumimoji="0" lang="en-US" sz="20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A passenger on a cruise ship sustained severe injuries while zip lining as part of a shore excursion.</a:t>
            </a:r>
          </a:p>
          <a:p>
            <a:pPr marL="342900" marR="0" lvl="0" indent="-342900" algn="l" defTabSz="914400" rtl="0" eaLnBrk="1" fontAlgn="base" latinLnBrk="0" hangingPunct="1">
              <a:lnSpc>
                <a:spcPct val="100000"/>
              </a:lnSpc>
              <a:spcBef>
                <a:spcPct val="30000"/>
              </a:spcBef>
              <a:spcAft>
                <a:spcPct val="25000"/>
              </a:spcAft>
              <a:buClr>
                <a:srgbClr val="773377"/>
              </a:buClr>
              <a:buSzPct val="75000"/>
              <a:buFont typeface="Wingdings" panose="05000000000000000000" pitchFamily="2" charset="2"/>
              <a:buChar char="§"/>
              <a:tabLst/>
              <a:defRPr/>
            </a:pPr>
            <a:r>
              <a:rPr kumimoji="0" lang="en-US" sz="20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She and her spouse sued, </a:t>
            </a:r>
            <a:r>
              <a:rPr kumimoji="0" lang="en-US" sz="2000" b="0" i="1"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inter alia</a:t>
            </a:r>
            <a:r>
              <a:rPr kumimoji="0" lang="en-US" sz="20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 the operators of the zip line.</a:t>
            </a:r>
          </a:p>
          <a:p>
            <a:pPr marL="342900" marR="0" lvl="0" indent="-342900" algn="l" defTabSz="914400" rtl="0" eaLnBrk="1" fontAlgn="base" latinLnBrk="0" hangingPunct="1">
              <a:lnSpc>
                <a:spcPct val="100000"/>
              </a:lnSpc>
              <a:spcBef>
                <a:spcPct val="30000"/>
              </a:spcBef>
              <a:spcAft>
                <a:spcPct val="25000"/>
              </a:spcAft>
              <a:buClr>
                <a:srgbClr val="773377"/>
              </a:buClr>
              <a:buSzPct val="75000"/>
              <a:buFont typeface="Wingdings" panose="05000000000000000000" pitchFamily="2" charset="2"/>
              <a:buChar char="§"/>
              <a:tabLst/>
              <a:defRPr/>
            </a:pPr>
            <a:r>
              <a:rPr kumimoji="0" lang="en-US" sz="20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AIG Hong Kong insured the operators of the zip line.</a:t>
            </a:r>
          </a:p>
          <a:p>
            <a:pPr marL="342900" marR="0" lvl="0" indent="-342900" algn="l" defTabSz="914400" rtl="0" eaLnBrk="1" fontAlgn="base" latinLnBrk="0" hangingPunct="1">
              <a:lnSpc>
                <a:spcPct val="100000"/>
              </a:lnSpc>
              <a:spcBef>
                <a:spcPct val="30000"/>
              </a:spcBef>
              <a:spcAft>
                <a:spcPct val="25000"/>
              </a:spcAft>
              <a:buClr>
                <a:srgbClr val="773377"/>
              </a:buClr>
              <a:buSzPct val="75000"/>
              <a:buFont typeface="Wingdings" panose="05000000000000000000" pitchFamily="2" charset="2"/>
              <a:buChar char="§"/>
              <a:tabLst/>
              <a:defRPr/>
            </a:pPr>
            <a:r>
              <a:rPr kumimoji="0" lang="en-US" sz="20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The policy required arbitration before the Hong Kong International Arbitration Centre.</a:t>
            </a:r>
          </a:p>
          <a:p>
            <a:pPr marL="342900" marR="0" lvl="0" indent="-342900" algn="l" defTabSz="914400" rtl="0" eaLnBrk="1" fontAlgn="base" latinLnBrk="0" hangingPunct="1">
              <a:lnSpc>
                <a:spcPct val="100000"/>
              </a:lnSpc>
              <a:spcBef>
                <a:spcPct val="30000"/>
              </a:spcBef>
              <a:spcAft>
                <a:spcPct val="25000"/>
              </a:spcAft>
              <a:buClr>
                <a:srgbClr val="773377"/>
              </a:buClr>
              <a:buSzPct val="75000"/>
              <a:buFont typeface="Wingdings" panose="05000000000000000000" pitchFamily="2" charset="2"/>
              <a:buChar char="§"/>
              <a:tabLst/>
              <a:defRPr/>
            </a:pPr>
            <a:r>
              <a:rPr kumimoji="0" lang="en-US" sz="20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After settling with the zip line’s operator, plaintiffs sued AIG in the S.D. Fla. for failure to exercise good faith to settle the case within its policy limits and protect its insureds against excess judgment.</a:t>
            </a:r>
          </a:p>
          <a:p>
            <a:pPr marL="342900" marR="0" lvl="0" indent="-342900" algn="l" defTabSz="914400" rtl="0" eaLnBrk="1" fontAlgn="base" latinLnBrk="0" hangingPunct="1">
              <a:lnSpc>
                <a:spcPct val="100000"/>
              </a:lnSpc>
              <a:spcBef>
                <a:spcPct val="30000"/>
              </a:spcBef>
              <a:spcAft>
                <a:spcPct val="25000"/>
              </a:spcAft>
              <a:buClr>
                <a:srgbClr val="773377"/>
              </a:buClr>
              <a:buSzPct val="75000"/>
              <a:buFont typeface="Wingdings" panose="05000000000000000000" pitchFamily="2" charset="2"/>
              <a:buChar char="§"/>
              <a:tabLst/>
              <a:defRPr/>
            </a:pPr>
            <a:r>
              <a:rPr kumimoji="0" lang="en-US" sz="20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AIG moved to compel arbitration pursuant to the policy’s agreement to arbitrate.</a:t>
            </a:r>
          </a:p>
          <a:p>
            <a:pPr marL="342900" marR="0" lvl="0" indent="-342900" algn="l" defTabSz="914400" rtl="0" eaLnBrk="1" fontAlgn="base" latinLnBrk="0" hangingPunct="1">
              <a:lnSpc>
                <a:spcPct val="100000"/>
              </a:lnSpc>
              <a:spcBef>
                <a:spcPct val="30000"/>
              </a:spcBef>
              <a:spcAft>
                <a:spcPct val="25000"/>
              </a:spcAft>
              <a:buClr>
                <a:srgbClr val="773377"/>
              </a:buClr>
              <a:buSzPct val="75000"/>
              <a:buFont typeface="Wingdings" panose="05000000000000000000" pitchFamily="2" charset="2"/>
              <a:buChar char="§"/>
              <a:tabLst/>
              <a:defRPr/>
            </a:pPr>
            <a:r>
              <a:rPr kumimoji="0" lang="en-US" sz="20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The district court denied the motion because plaintiffs were not signatories to the policy.</a:t>
            </a:r>
          </a:p>
          <a:p>
            <a:pPr marL="342900" marR="0" lvl="0" indent="-342900" algn="l" defTabSz="914400" rtl="0" eaLnBrk="1" fontAlgn="base" latinLnBrk="0" hangingPunct="1">
              <a:lnSpc>
                <a:spcPct val="100000"/>
              </a:lnSpc>
              <a:spcBef>
                <a:spcPct val="30000"/>
              </a:spcBef>
              <a:spcAft>
                <a:spcPct val="25000"/>
              </a:spcAft>
              <a:buClr>
                <a:srgbClr val="773377"/>
              </a:buClr>
              <a:buSzPct val="75000"/>
              <a:buFont typeface="Wingdings" panose="05000000000000000000" pitchFamily="2" charset="2"/>
              <a:buChar char="§"/>
              <a:tabLst/>
              <a:defRPr/>
            </a:pPr>
            <a:r>
              <a:rPr kumimoji="0" lang="en-US" sz="20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The district court relied on the 11th Circuit’s decision in </a:t>
            </a:r>
            <a:r>
              <a:rPr kumimoji="0" lang="en-US" sz="2000" b="0" i="1" u="none" strike="noStrike" kern="0" cap="none" spc="0" normalizeH="0" baseline="0" noProof="0" dirty="0" err="1">
                <a:ln>
                  <a:noFill/>
                </a:ln>
                <a:solidFill>
                  <a:srgbClr val="004F8E">
                    <a:lumMod val="75000"/>
                  </a:srgbClr>
                </a:solidFill>
                <a:effectLst/>
                <a:uLnTx/>
                <a:uFillTx/>
                <a:latin typeface="Source Sans Pro" panose="020B0503030403020204" pitchFamily="34" charset="0"/>
                <a:ea typeface="Source Sans Pro" panose="020B0503030403020204" pitchFamily="34" charset="0"/>
              </a:rPr>
              <a:t>Outokumpu</a:t>
            </a:r>
            <a:r>
              <a:rPr kumimoji="0" lang="en-US" sz="2000" b="0" i="1"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 Stainless USA, LLC v. </a:t>
            </a:r>
            <a:r>
              <a:rPr kumimoji="0" lang="en-US" sz="2000" b="0" i="1" u="none" strike="noStrike" kern="0" cap="none" spc="0" normalizeH="0" baseline="0" noProof="0" dirty="0" err="1">
                <a:ln>
                  <a:noFill/>
                </a:ln>
                <a:solidFill>
                  <a:srgbClr val="004F8E">
                    <a:lumMod val="75000"/>
                  </a:srgbClr>
                </a:solidFill>
                <a:effectLst/>
                <a:uLnTx/>
                <a:uFillTx/>
                <a:latin typeface="Source Sans Pro" panose="020B0503030403020204" pitchFamily="34" charset="0"/>
                <a:ea typeface="Source Sans Pro" panose="020B0503030403020204" pitchFamily="34" charset="0"/>
              </a:rPr>
              <a:t>Converteam</a:t>
            </a:r>
            <a:r>
              <a:rPr kumimoji="0" lang="en-US" sz="2000" b="0" i="1"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 SAS</a:t>
            </a:r>
            <a:r>
              <a:rPr kumimoji="0" lang="en-US" sz="20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a:t>
            </a:r>
          </a:p>
        </p:txBody>
      </p:sp>
      <p:sp>
        <p:nvSpPr>
          <p:cNvPr id="5" name="TextBox 4">
            <a:extLst>
              <a:ext uri="{FF2B5EF4-FFF2-40B4-BE49-F238E27FC236}">
                <a16:creationId xmlns:a16="http://schemas.microsoft.com/office/drawing/2014/main" id="{5D94FE9A-2E3B-4B0B-8B84-D326BA91446D}"/>
              </a:ext>
            </a:extLst>
          </p:cNvPr>
          <p:cNvSpPr txBox="1"/>
          <p:nvPr/>
        </p:nvSpPr>
        <p:spPr>
          <a:xfrm>
            <a:off x="763398" y="38214"/>
            <a:ext cx="10272349" cy="461665"/>
          </a:xfrm>
          <a:prstGeom prst="rect">
            <a:avLst/>
          </a:prstGeom>
          <a:noFill/>
        </p:spPr>
        <p:txBody>
          <a:bodyPr wrap="square" rtlCol="0">
            <a:spAutoFit/>
          </a:bodyPr>
          <a:lstStyle/>
          <a:p>
            <a:r>
              <a:rPr kumimoji="0" lang="en-US" sz="2400" b="1" i="0" u="none" strike="noStrike" kern="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j-cs"/>
              </a:rPr>
              <a:t>McCullough v. AIG H.K. Ins.</a:t>
            </a:r>
            <a:endParaRPr lang="en-US"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7531752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3626ABE-555B-4F15-B8E8-6D2B0828EB4F}"/>
              </a:ext>
            </a:extLst>
          </p:cNvPr>
          <p:cNvSpPr>
            <a:spLocks noGrp="1"/>
          </p:cNvSpPr>
          <p:nvPr>
            <p:ph type="ftr" sz="quarter" idx="11"/>
          </p:nvPr>
        </p:nvSpPr>
        <p:spPr/>
        <p:txBody>
          <a:bodyPr/>
          <a:lstStyle/>
          <a:p>
            <a:r>
              <a:rPr lang="en-US"/>
              <a:t>ARIAS•U.S. 2021 Spring Conference • www.arias-us.org</a:t>
            </a:r>
            <a:endParaRPr lang="en-US" dirty="0"/>
          </a:p>
        </p:txBody>
      </p:sp>
      <p:sp>
        <p:nvSpPr>
          <p:cNvPr id="3" name="Slide Number Placeholder 2">
            <a:extLst>
              <a:ext uri="{FF2B5EF4-FFF2-40B4-BE49-F238E27FC236}">
                <a16:creationId xmlns:a16="http://schemas.microsoft.com/office/drawing/2014/main" id="{FD616199-0555-40CA-B042-BBD04BB25F0C}"/>
              </a:ext>
            </a:extLst>
          </p:cNvPr>
          <p:cNvSpPr>
            <a:spLocks noGrp="1"/>
          </p:cNvSpPr>
          <p:nvPr>
            <p:ph type="sldNum" sz="quarter" idx="12"/>
          </p:nvPr>
        </p:nvSpPr>
        <p:spPr/>
        <p:txBody>
          <a:bodyPr/>
          <a:lstStyle/>
          <a:p>
            <a:fld id="{D2DF68FA-F7E4-0D42-BD70-C8803FF10DE8}" type="slidenum">
              <a:rPr lang="en-US" smtClean="0"/>
              <a:pPr/>
              <a:t>44</a:t>
            </a:fld>
            <a:endParaRPr lang="en-US" dirty="0"/>
          </a:p>
        </p:txBody>
      </p:sp>
      <p:sp>
        <p:nvSpPr>
          <p:cNvPr id="4" name="TextBox 3">
            <a:extLst>
              <a:ext uri="{FF2B5EF4-FFF2-40B4-BE49-F238E27FC236}">
                <a16:creationId xmlns:a16="http://schemas.microsoft.com/office/drawing/2014/main" id="{9CCE67FD-4130-4A47-B419-E9EA8A35E88C}"/>
              </a:ext>
            </a:extLst>
          </p:cNvPr>
          <p:cNvSpPr txBox="1"/>
          <p:nvPr/>
        </p:nvSpPr>
        <p:spPr>
          <a:xfrm>
            <a:off x="525710" y="774427"/>
            <a:ext cx="11140580" cy="4832092"/>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30000"/>
              </a:spcBef>
              <a:spcAft>
                <a:spcPct val="25000"/>
              </a:spcAft>
              <a:buClr>
                <a:srgbClr val="773377"/>
              </a:buClr>
              <a:buSzPct val="75000"/>
              <a:buFont typeface="Wingdings" panose="05000000000000000000" pitchFamily="2" charset="2"/>
              <a:buChar char="§"/>
              <a:tabLst/>
              <a:defRPr/>
            </a:pPr>
            <a:r>
              <a:rPr kumimoji="0" lang="en-US" sz="20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A passenger on a cruise ship sustained severe injuries while zip lining as part of a shore excursion.</a:t>
            </a:r>
          </a:p>
          <a:p>
            <a:pPr marL="342900" marR="0" lvl="0" indent="-342900" algn="l" defTabSz="914400" rtl="0" eaLnBrk="1" fontAlgn="base" latinLnBrk="0" hangingPunct="1">
              <a:lnSpc>
                <a:spcPct val="100000"/>
              </a:lnSpc>
              <a:spcBef>
                <a:spcPct val="30000"/>
              </a:spcBef>
              <a:spcAft>
                <a:spcPct val="25000"/>
              </a:spcAft>
              <a:buClr>
                <a:srgbClr val="773377"/>
              </a:buClr>
              <a:buSzPct val="75000"/>
              <a:buFont typeface="Wingdings" panose="05000000000000000000" pitchFamily="2" charset="2"/>
              <a:buChar char="§"/>
              <a:tabLst/>
              <a:defRPr/>
            </a:pPr>
            <a:r>
              <a:rPr kumimoji="0" lang="en-US" sz="20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She and her spouse sued, </a:t>
            </a:r>
            <a:r>
              <a:rPr kumimoji="0" lang="en-US" sz="2000" b="0" i="1"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inter alia</a:t>
            </a:r>
            <a:r>
              <a:rPr kumimoji="0" lang="en-US" sz="20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 the operators of the zip line.</a:t>
            </a:r>
          </a:p>
          <a:p>
            <a:pPr marL="342900" marR="0" lvl="0" indent="-342900" algn="l" defTabSz="914400" rtl="0" eaLnBrk="1" fontAlgn="base" latinLnBrk="0" hangingPunct="1">
              <a:lnSpc>
                <a:spcPct val="100000"/>
              </a:lnSpc>
              <a:spcBef>
                <a:spcPct val="30000"/>
              </a:spcBef>
              <a:spcAft>
                <a:spcPct val="25000"/>
              </a:spcAft>
              <a:buClr>
                <a:srgbClr val="773377"/>
              </a:buClr>
              <a:buSzPct val="75000"/>
              <a:buFont typeface="Wingdings" panose="05000000000000000000" pitchFamily="2" charset="2"/>
              <a:buChar char="§"/>
              <a:tabLst/>
              <a:defRPr/>
            </a:pPr>
            <a:r>
              <a:rPr kumimoji="0" lang="en-US" sz="20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AIG Hong Kong insured the operators of the zip line.</a:t>
            </a:r>
          </a:p>
          <a:p>
            <a:pPr marL="342900" marR="0" lvl="0" indent="-342900" algn="l" defTabSz="914400" rtl="0" eaLnBrk="1" fontAlgn="base" latinLnBrk="0" hangingPunct="1">
              <a:lnSpc>
                <a:spcPct val="100000"/>
              </a:lnSpc>
              <a:spcBef>
                <a:spcPct val="30000"/>
              </a:spcBef>
              <a:spcAft>
                <a:spcPct val="25000"/>
              </a:spcAft>
              <a:buClr>
                <a:srgbClr val="773377"/>
              </a:buClr>
              <a:buSzPct val="75000"/>
              <a:buFont typeface="Wingdings" panose="05000000000000000000" pitchFamily="2" charset="2"/>
              <a:buChar char="§"/>
              <a:tabLst/>
              <a:defRPr/>
            </a:pPr>
            <a:r>
              <a:rPr kumimoji="0" lang="en-US" sz="20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The policy required arbitration before the Hong Kong International Arbitration Centre.</a:t>
            </a:r>
          </a:p>
          <a:p>
            <a:pPr marL="342900" marR="0" lvl="0" indent="-342900" algn="l" defTabSz="914400" rtl="0" eaLnBrk="1" fontAlgn="base" latinLnBrk="0" hangingPunct="1">
              <a:lnSpc>
                <a:spcPct val="100000"/>
              </a:lnSpc>
              <a:spcBef>
                <a:spcPct val="30000"/>
              </a:spcBef>
              <a:spcAft>
                <a:spcPct val="25000"/>
              </a:spcAft>
              <a:buClr>
                <a:srgbClr val="773377"/>
              </a:buClr>
              <a:buSzPct val="75000"/>
              <a:buFont typeface="Wingdings" panose="05000000000000000000" pitchFamily="2" charset="2"/>
              <a:buChar char="§"/>
              <a:tabLst/>
              <a:defRPr/>
            </a:pPr>
            <a:r>
              <a:rPr kumimoji="0" lang="en-US" sz="20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After settling with the zip line’s operator, plaintiffs sued AIG in the S.D. Fla. for failure to exercise good faith to settle the case within its policy limits and protect its insureds against excess judgment.</a:t>
            </a:r>
          </a:p>
          <a:p>
            <a:pPr marL="342900" marR="0" lvl="0" indent="-342900" algn="l" defTabSz="914400" rtl="0" eaLnBrk="1" fontAlgn="base" latinLnBrk="0" hangingPunct="1">
              <a:lnSpc>
                <a:spcPct val="100000"/>
              </a:lnSpc>
              <a:spcBef>
                <a:spcPct val="30000"/>
              </a:spcBef>
              <a:spcAft>
                <a:spcPct val="25000"/>
              </a:spcAft>
              <a:buClr>
                <a:srgbClr val="773377"/>
              </a:buClr>
              <a:buSzPct val="75000"/>
              <a:buFont typeface="Wingdings" panose="05000000000000000000" pitchFamily="2" charset="2"/>
              <a:buChar char="§"/>
              <a:tabLst/>
              <a:defRPr/>
            </a:pPr>
            <a:r>
              <a:rPr kumimoji="0" lang="en-US" sz="20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AIG moved to compel arbitration pursuant to the policy’s agreement to arbitrate.</a:t>
            </a:r>
          </a:p>
          <a:p>
            <a:pPr marL="342900" marR="0" lvl="0" indent="-342900" algn="l" defTabSz="914400" rtl="0" eaLnBrk="1" fontAlgn="base" latinLnBrk="0" hangingPunct="1">
              <a:lnSpc>
                <a:spcPct val="100000"/>
              </a:lnSpc>
              <a:spcBef>
                <a:spcPct val="30000"/>
              </a:spcBef>
              <a:spcAft>
                <a:spcPct val="25000"/>
              </a:spcAft>
              <a:buClr>
                <a:srgbClr val="773377"/>
              </a:buClr>
              <a:buSzPct val="75000"/>
              <a:buFont typeface="Wingdings" panose="05000000000000000000" pitchFamily="2" charset="2"/>
              <a:buChar char="§"/>
              <a:tabLst/>
              <a:defRPr/>
            </a:pPr>
            <a:r>
              <a:rPr kumimoji="0" lang="en-US" sz="20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The district court denied the motion because plaintiffs were not signatories to the policy.</a:t>
            </a:r>
          </a:p>
          <a:p>
            <a:pPr marL="342900" marR="0" lvl="0" indent="-342900" algn="l" defTabSz="914400" rtl="0" eaLnBrk="1" fontAlgn="base" latinLnBrk="0" hangingPunct="1">
              <a:lnSpc>
                <a:spcPct val="100000"/>
              </a:lnSpc>
              <a:spcBef>
                <a:spcPct val="30000"/>
              </a:spcBef>
              <a:spcAft>
                <a:spcPct val="25000"/>
              </a:spcAft>
              <a:buClr>
                <a:srgbClr val="773377"/>
              </a:buClr>
              <a:buSzPct val="75000"/>
              <a:buFont typeface="Wingdings" panose="05000000000000000000" pitchFamily="2" charset="2"/>
              <a:buChar char="§"/>
              <a:tabLst/>
              <a:defRPr/>
            </a:pPr>
            <a:r>
              <a:rPr kumimoji="0" lang="en-US" sz="20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The district court relied on the 11th Circuit’s decision in </a:t>
            </a:r>
            <a:r>
              <a:rPr kumimoji="0" lang="en-US" sz="2000" b="0" i="1" u="none" strike="noStrike" kern="0" cap="none" spc="0" normalizeH="0" baseline="0" noProof="0" dirty="0" err="1">
                <a:ln>
                  <a:noFill/>
                </a:ln>
                <a:solidFill>
                  <a:srgbClr val="004F8E">
                    <a:lumMod val="75000"/>
                  </a:srgbClr>
                </a:solidFill>
                <a:effectLst/>
                <a:uLnTx/>
                <a:uFillTx/>
                <a:latin typeface="Source Sans Pro" panose="020B0503030403020204" pitchFamily="34" charset="0"/>
                <a:ea typeface="Source Sans Pro" panose="020B0503030403020204" pitchFamily="34" charset="0"/>
              </a:rPr>
              <a:t>Outokumpu</a:t>
            </a:r>
            <a:r>
              <a:rPr kumimoji="0" lang="en-US" sz="2000" b="0" i="1"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 Stainless USA, LLC v. </a:t>
            </a:r>
            <a:r>
              <a:rPr kumimoji="0" lang="en-US" sz="2000" b="0" i="1" u="none" strike="noStrike" kern="0" cap="none" spc="0" normalizeH="0" baseline="0" noProof="0" dirty="0" err="1">
                <a:ln>
                  <a:noFill/>
                </a:ln>
                <a:solidFill>
                  <a:srgbClr val="004F8E">
                    <a:lumMod val="75000"/>
                  </a:srgbClr>
                </a:solidFill>
                <a:effectLst/>
                <a:uLnTx/>
                <a:uFillTx/>
                <a:latin typeface="Source Sans Pro" panose="020B0503030403020204" pitchFamily="34" charset="0"/>
                <a:ea typeface="Source Sans Pro" panose="020B0503030403020204" pitchFamily="34" charset="0"/>
              </a:rPr>
              <a:t>Converteam</a:t>
            </a:r>
            <a:r>
              <a:rPr kumimoji="0" lang="en-US" sz="2000" b="0" i="1"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 SAS</a:t>
            </a:r>
            <a:r>
              <a:rPr kumimoji="0" lang="en-US" sz="20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a:t>
            </a:r>
          </a:p>
          <a:p>
            <a:pPr marL="342900" marR="0" lvl="0" indent="-342900" algn="l" defTabSz="914400" rtl="0" eaLnBrk="1" fontAlgn="base" latinLnBrk="0" hangingPunct="1">
              <a:lnSpc>
                <a:spcPct val="100000"/>
              </a:lnSpc>
              <a:spcBef>
                <a:spcPct val="30000"/>
              </a:spcBef>
              <a:spcAft>
                <a:spcPct val="25000"/>
              </a:spcAft>
              <a:buClr>
                <a:srgbClr val="773377"/>
              </a:buClr>
              <a:buSzPct val="75000"/>
              <a:buFont typeface="Wingdings" panose="05000000000000000000" pitchFamily="2" charset="2"/>
              <a:buChar char="§"/>
              <a:tabLst/>
              <a:defRPr/>
            </a:pPr>
            <a:r>
              <a:rPr kumimoji="0" lang="en-US" sz="20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In </a:t>
            </a:r>
            <a:r>
              <a:rPr kumimoji="0" lang="en-US" sz="2000" b="0" i="1"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GE Power</a:t>
            </a:r>
            <a:r>
              <a:rPr kumimoji="0" lang="en-US" sz="20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 SCOTUS reversed the 11th Circuit’s decision in </a:t>
            </a:r>
            <a:r>
              <a:rPr kumimoji="0" lang="en-US" sz="2000" b="0" i="1" u="none" strike="noStrike" kern="0" cap="none" spc="0" normalizeH="0" baseline="0" noProof="0" dirty="0" err="1">
                <a:ln>
                  <a:noFill/>
                </a:ln>
                <a:solidFill>
                  <a:srgbClr val="004F8E">
                    <a:lumMod val="75000"/>
                  </a:srgbClr>
                </a:solidFill>
                <a:effectLst/>
                <a:uLnTx/>
                <a:uFillTx/>
                <a:latin typeface="Source Sans Pro" panose="020B0503030403020204" pitchFamily="34" charset="0"/>
                <a:ea typeface="Source Sans Pro" panose="020B0503030403020204" pitchFamily="34" charset="0"/>
              </a:rPr>
              <a:t>Outokumpu</a:t>
            </a:r>
            <a:r>
              <a:rPr kumimoji="0" lang="en-US" sz="2000" b="0" i="1"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 Stainless USA.</a:t>
            </a:r>
          </a:p>
        </p:txBody>
      </p:sp>
      <p:sp>
        <p:nvSpPr>
          <p:cNvPr id="5" name="TextBox 4">
            <a:extLst>
              <a:ext uri="{FF2B5EF4-FFF2-40B4-BE49-F238E27FC236}">
                <a16:creationId xmlns:a16="http://schemas.microsoft.com/office/drawing/2014/main" id="{5D94FE9A-2E3B-4B0B-8B84-D326BA91446D}"/>
              </a:ext>
            </a:extLst>
          </p:cNvPr>
          <p:cNvSpPr txBox="1"/>
          <p:nvPr/>
        </p:nvSpPr>
        <p:spPr>
          <a:xfrm>
            <a:off x="763398" y="38214"/>
            <a:ext cx="10272349" cy="461665"/>
          </a:xfrm>
          <a:prstGeom prst="rect">
            <a:avLst/>
          </a:prstGeom>
          <a:noFill/>
        </p:spPr>
        <p:txBody>
          <a:bodyPr wrap="square" rtlCol="0">
            <a:spAutoFit/>
          </a:bodyPr>
          <a:lstStyle/>
          <a:p>
            <a:r>
              <a:rPr kumimoji="0" lang="en-US" sz="2400" b="1" i="0" u="none" strike="noStrike" kern="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j-cs"/>
              </a:rPr>
              <a:t>McCullough v. AIG H.K. Ins.</a:t>
            </a:r>
            <a:endParaRPr lang="en-US"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5367708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3626ABE-555B-4F15-B8E8-6D2B0828EB4F}"/>
              </a:ext>
            </a:extLst>
          </p:cNvPr>
          <p:cNvSpPr>
            <a:spLocks noGrp="1"/>
          </p:cNvSpPr>
          <p:nvPr>
            <p:ph type="ftr" sz="quarter" idx="11"/>
          </p:nvPr>
        </p:nvSpPr>
        <p:spPr/>
        <p:txBody>
          <a:bodyPr/>
          <a:lstStyle/>
          <a:p>
            <a:r>
              <a:rPr lang="en-US"/>
              <a:t>ARIAS•U.S. 2021 Spring Conference • www.arias-us.org</a:t>
            </a:r>
            <a:endParaRPr lang="en-US" dirty="0"/>
          </a:p>
        </p:txBody>
      </p:sp>
      <p:sp>
        <p:nvSpPr>
          <p:cNvPr id="3" name="Slide Number Placeholder 2">
            <a:extLst>
              <a:ext uri="{FF2B5EF4-FFF2-40B4-BE49-F238E27FC236}">
                <a16:creationId xmlns:a16="http://schemas.microsoft.com/office/drawing/2014/main" id="{FD616199-0555-40CA-B042-BBD04BB25F0C}"/>
              </a:ext>
            </a:extLst>
          </p:cNvPr>
          <p:cNvSpPr>
            <a:spLocks noGrp="1"/>
          </p:cNvSpPr>
          <p:nvPr>
            <p:ph type="sldNum" sz="quarter" idx="12"/>
          </p:nvPr>
        </p:nvSpPr>
        <p:spPr/>
        <p:txBody>
          <a:bodyPr/>
          <a:lstStyle/>
          <a:p>
            <a:fld id="{D2DF68FA-F7E4-0D42-BD70-C8803FF10DE8}" type="slidenum">
              <a:rPr lang="en-US" smtClean="0"/>
              <a:pPr/>
              <a:t>45</a:t>
            </a:fld>
            <a:endParaRPr lang="en-US" dirty="0"/>
          </a:p>
        </p:txBody>
      </p:sp>
      <p:sp>
        <p:nvSpPr>
          <p:cNvPr id="4" name="TextBox 3">
            <a:extLst>
              <a:ext uri="{FF2B5EF4-FFF2-40B4-BE49-F238E27FC236}">
                <a16:creationId xmlns:a16="http://schemas.microsoft.com/office/drawing/2014/main" id="{9CCE67FD-4130-4A47-B419-E9EA8A35E88C}"/>
              </a:ext>
            </a:extLst>
          </p:cNvPr>
          <p:cNvSpPr txBox="1"/>
          <p:nvPr/>
        </p:nvSpPr>
        <p:spPr>
          <a:xfrm>
            <a:off x="525710" y="774427"/>
            <a:ext cx="11140580" cy="5309146"/>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30000"/>
              </a:spcBef>
              <a:spcAft>
                <a:spcPct val="25000"/>
              </a:spcAft>
              <a:buClr>
                <a:srgbClr val="773377"/>
              </a:buClr>
              <a:buSzPct val="75000"/>
              <a:buFont typeface="Wingdings" panose="05000000000000000000" pitchFamily="2" charset="2"/>
              <a:buChar char="§"/>
              <a:tabLst/>
              <a:defRPr/>
            </a:pPr>
            <a:r>
              <a:rPr kumimoji="0" lang="en-US" sz="20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A passenger on a cruise ship sustained severe injuries while zip lining as part of a shore excursion.</a:t>
            </a:r>
          </a:p>
          <a:p>
            <a:pPr marL="342900" marR="0" lvl="0" indent="-342900" algn="l" defTabSz="914400" rtl="0" eaLnBrk="1" fontAlgn="base" latinLnBrk="0" hangingPunct="1">
              <a:lnSpc>
                <a:spcPct val="100000"/>
              </a:lnSpc>
              <a:spcBef>
                <a:spcPct val="30000"/>
              </a:spcBef>
              <a:spcAft>
                <a:spcPct val="25000"/>
              </a:spcAft>
              <a:buClr>
                <a:srgbClr val="773377"/>
              </a:buClr>
              <a:buSzPct val="75000"/>
              <a:buFont typeface="Wingdings" panose="05000000000000000000" pitchFamily="2" charset="2"/>
              <a:buChar char="§"/>
              <a:tabLst/>
              <a:defRPr/>
            </a:pPr>
            <a:r>
              <a:rPr kumimoji="0" lang="en-US" sz="20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She and her spouse sued, </a:t>
            </a:r>
            <a:r>
              <a:rPr kumimoji="0" lang="en-US" sz="2000" b="0" i="1"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inter alia</a:t>
            </a:r>
            <a:r>
              <a:rPr kumimoji="0" lang="en-US" sz="20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 the operators of the zip line.</a:t>
            </a:r>
          </a:p>
          <a:p>
            <a:pPr marL="342900" marR="0" lvl="0" indent="-342900" algn="l" defTabSz="914400" rtl="0" eaLnBrk="1" fontAlgn="base" latinLnBrk="0" hangingPunct="1">
              <a:lnSpc>
                <a:spcPct val="100000"/>
              </a:lnSpc>
              <a:spcBef>
                <a:spcPct val="30000"/>
              </a:spcBef>
              <a:spcAft>
                <a:spcPct val="25000"/>
              </a:spcAft>
              <a:buClr>
                <a:srgbClr val="773377"/>
              </a:buClr>
              <a:buSzPct val="75000"/>
              <a:buFont typeface="Wingdings" panose="05000000000000000000" pitchFamily="2" charset="2"/>
              <a:buChar char="§"/>
              <a:tabLst/>
              <a:defRPr/>
            </a:pPr>
            <a:r>
              <a:rPr kumimoji="0" lang="en-US" sz="20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AIG Hong Kong insured the operators of the zip line.</a:t>
            </a:r>
          </a:p>
          <a:p>
            <a:pPr marL="342900" marR="0" lvl="0" indent="-342900" algn="l" defTabSz="914400" rtl="0" eaLnBrk="1" fontAlgn="base" latinLnBrk="0" hangingPunct="1">
              <a:lnSpc>
                <a:spcPct val="100000"/>
              </a:lnSpc>
              <a:spcBef>
                <a:spcPct val="30000"/>
              </a:spcBef>
              <a:spcAft>
                <a:spcPct val="25000"/>
              </a:spcAft>
              <a:buClr>
                <a:srgbClr val="773377"/>
              </a:buClr>
              <a:buSzPct val="75000"/>
              <a:buFont typeface="Wingdings" panose="05000000000000000000" pitchFamily="2" charset="2"/>
              <a:buChar char="§"/>
              <a:tabLst/>
              <a:defRPr/>
            </a:pPr>
            <a:r>
              <a:rPr kumimoji="0" lang="en-US" sz="20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The policy required arbitration before the Hong Kong International Arbitration Centre.</a:t>
            </a:r>
          </a:p>
          <a:p>
            <a:pPr marL="342900" marR="0" lvl="0" indent="-342900" algn="l" defTabSz="914400" rtl="0" eaLnBrk="1" fontAlgn="base" latinLnBrk="0" hangingPunct="1">
              <a:lnSpc>
                <a:spcPct val="100000"/>
              </a:lnSpc>
              <a:spcBef>
                <a:spcPct val="30000"/>
              </a:spcBef>
              <a:spcAft>
                <a:spcPct val="25000"/>
              </a:spcAft>
              <a:buClr>
                <a:srgbClr val="773377"/>
              </a:buClr>
              <a:buSzPct val="75000"/>
              <a:buFont typeface="Wingdings" panose="05000000000000000000" pitchFamily="2" charset="2"/>
              <a:buChar char="§"/>
              <a:tabLst/>
              <a:defRPr/>
            </a:pPr>
            <a:r>
              <a:rPr kumimoji="0" lang="en-US" sz="20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After settling with the zip line’s operator, plaintiffs sued AIG in the S.D. Fla. for failure to exercise good faith to settle the case within its policy limits and protect its insureds against excess judgment.</a:t>
            </a:r>
          </a:p>
          <a:p>
            <a:pPr marL="342900" marR="0" lvl="0" indent="-342900" algn="l" defTabSz="914400" rtl="0" eaLnBrk="1" fontAlgn="base" latinLnBrk="0" hangingPunct="1">
              <a:lnSpc>
                <a:spcPct val="100000"/>
              </a:lnSpc>
              <a:spcBef>
                <a:spcPct val="30000"/>
              </a:spcBef>
              <a:spcAft>
                <a:spcPct val="25000"/>
              </a:spcAft>
              <a:buClr>
                <a:srgbClr val="773377"/>
              </a:buClr>
              <a:buSzPct val="75000"/>
              <a:buFont typeface="Wingdings" panose="05000000000000000000" pitchFamily="2" charset="2"/>
              <a:buChar char="§"/>
              <a:tabLst/>
              <a:defRPr/>
            </a:pPr>
            <a:r>
              <a:rPr kumimoji="0" lang="en-US" sz="20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AIG moved to compel arbitration pursuant to the policy’s agreement to arbitrate.</a:t>
            </a:r>
          </a:p>
          <a:p>
            <a:pPr marL="342900" marR="0" lvl="0" indent="-342900" algn="l" defTabSz="914400" rtl="0" eaLnBrk="1" fontAlgn="base" latinLnBrk="0" hangingPunct="1">
              <a:lnSpc>
                <a:spcPct val="100000"/>
              </a:lnSpc>
              <a:spcBef>
                <a:spcPct val="30000"/>
              </a:spcBef>
              <a:spcAft>
                <a:spcPct val="25000"/>
              </a:spcAft>
              <a:buClr>
                <a:srgbClr val="773377"/>
              </a:buClr>
              <a:buSzPct val="75000"/>
              <a:buFont typeface="Wingdings" panose="05000000000000000000" pitchFamily="2" charset="2"/>
              <a:buChar char="§"/>
              <a:tabLst/>
              <a:defRPr/>
            </a:pPr>
            <a:r>
              <a:rPr kumimoji="0" lang="en-US" sz="20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The district court denied the motion because plaintiffs were not signatories to the policy.</a:t>
            </a:r>
          </a:p>
          <a:p>
            <a:pPr marL="342900" marR="0" lvl="0" indent="-342900" algn="l" defTabSz="914400" rtl="0" eaLnBrk="1" fontAlgn="base" latinLnBrk="0" hangingPunct="1">
              <a:lnSpc>
                <a:spcPct val="100000"/>
              </a:lnSpc>
              <a:spcBef>
                <a:spcPct val="30000"/>
              </a:spcBef>
              <a:spcAft>
                <a:spcPct val="25000"/>
              </a:spcAft>
              <a:buClr>
                <a:srgbClr val="773377"/>
              </a:buClr>
              <a:buSzPct val="75000"/>
              <a:buFont typeface="Wingdings" panose="05000000000000000000" pitchFamily="2" charset="2"/>
              <a:buChar char="§"/>
              <a:tabLst/>
              <a:defRPr/>
            </a:pPr>
            <a:r>
              <a:rPr kumimoji="0" lang="en-US" sz="20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The district court relied on the 11th Circuit’s decision in </a:t>
            </a:r>
            <a:r>
              <a:rPr kumimoji="0" lang="en-US" sz="2000" b="0" i="1" u="none" strike="noStrike" kern="0" cap="none" spc="0" normalizeH="0" baseline="0" noProof="0" dirty="0" err="1">
                <a:ln>
                  <a:noFill/>
                </a:ln>
                <a:solidFill>
                  <a:srgbClr val="004F8E">
                    <a:lumMod val="75000"/>
                  </a:srgbClr>
                </a:solidFill>
                <a:effectLst/>
                <a:uLnTx/>
                <a:uFillTx/>
                <a:latin typeface="Source Sans Pro" panose="020B0503030403020204" pitchFamily="34" charset="0"/>
                <a:ea typeface="Source Sans Pro" panose="020B0503030403020204" pitchFamily="34" charset="0"/>
              </a:rPr>
              <a:t>Outokumpu</a:t>
            </a:r>
            <a:r>
              <a:rPr kumimoji="0" lang="en-US" sz="2000" b="0" i="1"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 Stainless USA, LLC v. </a:t>
            </a:r>
            <a:r>
              <a:rPr kumimoji="0" lang="en-US" sz="2000" b="0" i="1" u="none" strike="noStrike" kern="0" cap="none" spc="0" normalizeH="0" baseline="0" noProof="0" dirty="0" err="1">
                <a:ln>
                  <a:noFill/>
                </a:ln>
                <a:solidFill>
                  <a:srgbClr val="004F8E">
                    <a:lumMod val="75000"/>
                  </a:srgbClr>
                </a:solidFill>
                <a:effectLst/>
                <a:uLnTx/>
                <a:uFillTx/>
                <a:latin typeface="Source Sans Pro" panose="020B0503030403020204" pitchFamily="34" charset="0"/>
                <a:ea typeface="Source Sans Pro" panose="020B0503030403020204" pitchFamily="34" charset="0"/>
              </a:rPr>
              <a:t>Converteam</a:t>
            </a:r>
            <a:r>
              <a:rPr kumimoji="0" lang="en-US" sz="2000" b="0" i="1"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 SAS</a:t>
            </a:r>
            <a:r>
              <a:rPr kumimoji="0" lang="en-US" sz="20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a:t>
            </a:r>
          </a:p>
          <a:p>
            <a:pPr marL="342900" marR="0" lvl="0" indent="-342900" algn="l" defTabSz="914400" rtl="0" eaLnBrk="1" fontAlgn="base" latinLnBrk="0" hangingPunct="1">
              <a:lnSpc>
                <a:spcPct val="100000"/>
              </a:lnSpc>
              <a:spcBef>
                <a:spcPct val="30000"/>
              </a:spcBef>
              <a:spcAft>
                <a:spcPct val="25000"/>
              </a:spcAft>
              <a:buClr>
                <a:srgbClr val="773377"/>
              </a:buClr>
              <a:buSzPct val="75000"/>
              <a:buFont typeface="Wingdings" panose="05000000000000000000" pitchFamily="2" charset="2"/>
              <a:buChar char="§"/>
              <a:tabLst/>
              <a:defRPr/>
            </a:pPr>
            <a:r>
              <a:rPr kumimoji="0" lang="en-US" sz="20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In </a:t>
            </a:r>
            <a:r>
              <a:rPr kumimoji="0" lang="en-US" sz="2000" b="0" i="1"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GE Power</a:t>
            </a:r>
            <a:r>
              <a:rPr kumimoji="0" lang="en-US" sz="20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 SCOTUS reversed the 11th Circuit’s decision in </a:t>
            </a:r>
            <a:r>
              <a:rPr kumimoji="0" lang="en-US" sz="2000" b="0" i="1" u="none" strike="noStrike" kern="0" cap="none" spc="0" normalizeH="0" baseline="0" noProof="0" dirty="0" err="1">
                <a:ln>
                  <a:noFill/>
                </a:ln>
                <a:solidFill>
                  <a:srgbClr val="004F8E">
                    <a:lumMod val="75000"/>
                  </a:srgbClr>
                </a:solidFill>
                <a:effectLst/>
                <a:uLnTx/>
                <a:uFillTx/>
                <a:latin typeface="Source Sans Pro" panose="020B0503030403020204" pitchFamily="34" charset="0"/>
                <a:ea typeface="Source Sans Pro" panose="020B0503030403020204" pitchFamily="34" charset="0"/>
              </a:rPr>
              <a:t>Outokumpu</a:t>
            </a:r>
            <a:r>
              <a:rPr kumimoji="0" lang="en-US" sz="2000" b="0" i="1"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 Stainless USA.</a:t>
            </a:r>
          </a:p>
          <a:p>
            <a:pPr marL="342900" marR="0" lvl="0" indent="-342900" algn="l" defTabSz="914400" rtl="0" eaLnBrk="1" fontAlgn="base" latinLnBrk="0" hangingPunct="1">
              <a:lnSpc>
                <a:spcPct val="100000"/>
              </a:lnSpc>
              <a:spcBef>
                <a:spcPct val="30000"/>
              </a:spcBef>
              <a:spcAft>
                <a:spcPct val="25000"/>
              </a:spcAft>
              <a:buClr>
                <a:srgbClr val="773377"/>
              </a:buClr>
              <a:buSzPct val="75000"/>
              <a:buFont typeface="Wingdings" panose="05000000000000000000" pitchFamily="2" charset="2"/>
              <a:buChar char="§"/>
              <a:tabLst/>
              <a:defRPr/>
            </a:pPr>
            <a:r>
              <a:rPr kumimoji="0" lang="en-US" sz="20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The 11th Circuit got the message and vacated and remanded </a:t>
            </a:r>
            <a:r>
              <a:rPr kumimoji="0" lang="en-US" sz="2000" b="0" i="1"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McCullough</a:t>
            </a:r>
            <a:r>
              <a:rPr kumimoji="0" lang="en-US" sz="20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 to the district court.</a:t>
            </a:r>
          </a:p>
        </p:txBody>
      </p:sp>
      <p:sp>
        <p:nvSpPr>
          <p:cNvPr id="5" name="TextBox 4">
            <a:extLst>
              <a:ext uri="{FF2B5EF4-FFF2-40B4-BE49-F238E27FC236}">
                <a16:creationId xmlns:a16="http://schemas.microsoft.com/office/drawing/2014/main" id="{5D94FE9A-2E3B-4B0B-8B84-D326BA91446D}"/>
              </a:ext>
            </a:extLst>
          </p:cNvPr>
          <p:cNvSpPr txBox="1"/>
          <p:nvPr/>
        </p:nvSpPr>
        <p:spPr>
          <a:xfrm>
            <a:off x="763398" y="38214"/>
            <a:ext cx="10272349" cy="461665"/>
          </a:xfrm>
          <a:prstGeom prst="rect">
            <a:avLst/>
          </a:prstGeom>
          <a:noFill/>
        </p:spPr>
        <p:txBody>
          <a:bodyPr wrap="square" rtlCol="0">
            <a:spAutoFit/>
          </a:bodyPr>
          <a:lstStyle/>
          <a:p>
            <a:r>
              <a:rPr kumimoji="0" lang="en-US" sz="2400" b="1" i="0" u="none" strike="noStrike" kern="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j-cs"/>
              </a:rPr>
              <a:t>McCullough v. AIG H.K. Ins.</a:t>
            </a:r>
            <a:endParaRPr lang="en-US"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9308249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64F7A66-BC75-45A6-9781-79DDD34848B1}"/>
              </a:ext>
            </a:extLst>
          </p:cNvPr>
          <p:cNvSpPr>
            <a:spLocks noGrp="1"/>
          </p:cNvSpPr>
          <p:nvPr>
            <p:ph type="ftr" sz="quarter" idx="11"/>
          </p:nvPr>
        </p:nvSpPr>
        <p:spPr/>
        <p:txBody>
          <a:bodyPr/>
          <a:lstStyle/>
          <a:p>
            <a:r>
              <a:rPr lang="en-US"/>
              <a:t>ARIAS•U.S. 2021 Spring Conference • www.arias-us.org</a:t>
            </a:r>
            <a:endParaRPr lang="en-US" dirty="0"/>
          </a:p>
        </p:txBody>
      </p:sp>
      <p:sp>
        <p:nvSpPr>
          <p:cNvPr id="3" name="Slide Number Placeholder 2">
            <a:extLst>
              <a:ext uri="{FF2B5EF4-FFF2-40B4-BE49-F238E27FC236}">
                <a16:creationId xmlns:a16="http://schemas.microsoft.com/office/drawing/2014/main" id="{2134BFDA-A4DA-4270-801D-F42F1F2C859A}"/>
              </a:ext>
            </a:extLst>
          </p:cNvPr>
          <p:cNvSpPr>
            <a:spLocks noGrp="1"/>
          </p:cNvSpPr>
          <p:nvPr>
            <p:ph type="sldNum" sz="quarter" idx="12"/>
          </p:nvPr>
        </p:nvSpPr>
        <p:spPr/>
        <p:txBody>
          <a:bodyPr/>
          <a:lstStyle/>
          <a:p>
            <a:fld id="{D2DF68FA-F7E4-0D42-BD70-C8803FF10DE8}" type="slidenum">
              <a:rPr lang="en-US" smtClean="0"/>
              <a:pPr/>
              <a:t>46</a:t>
            </a:fld>
            <a:endParaRPr lang="en-US" dirty="0"/>
          </a:p>
        </p:txBody>
      </p:sp>
      <p:sp>
        <p:nvSpPr>
          <p:cNvPr id="4" name="TextBox 3">
            <a:extLst>
              <a:ext uri="{FF2B5EF4-FFF2-40B4-BE49-F238E27FC236}">
                <a16:creationId xmlns:a16="http://schemas.microsoft.com/office/drawing/2014/main" id="{39BC0830-A15F-49CE-B40D-ADC108273CF0}"/>
              </a:ext>
            </a:extLst>
          </p:cNvPr>
          <p:cNvSpPr txBox="1"/>
          <p:nvPr/>
        </p:nvSpPr>
        <p:spPr>
          <a:xfrm>
            <a:off x="1366576" y="2080008"/>
            <a:ext cx="9746901" cy="193899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30000"/>
              </a:spcBef>
              <a:spcAft>
                <a:spcPct val="25000"/>
              </a:spcAft>
              <a:buClr>
                <a:srgbClr val="773377"/>
              </a:buClr>
              <a:buSzPct val="75000"/>
              <a:buFont typeface="Wingdings" panose="05000000000000000000" pitchFamily="2" charset="2"/>
              <a:buNone/>
              <a:tabLst/>
              <a:defRPr/>
            </a:pPr>
            <a:r>
              <a:rPr kumimoji="0" lang="en-US" sz="40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The </a:t>
            </a:r>
            <a:r>
              <a:rPr kumimoji="0" lang="en-US" sz="4000" b="0" i="0" u="none" strike="noStrike" kern="0" cap="none" spc="0" normalizeH="0" baseline="0" noProof="0" dirty="0" err="1">
                <a:ln>
                  <a:noFill/>
                </a:ln>
                <a:solidFill>
                  <a:srgbClr val="004F8E">
                    <a:lumMod val="75000"/>
                  </a:srgbClr>
                </a:solidFill>
                <a:effectLst/>
                <a:uLnTx/>
                <a:uFillTx/>
                <a:latin typeface="Source Sans Pro" panose="020B0503030403020204" pitchFamily="34" charset="0"/>
                <a:ea typeface="Source Sans Pro" panose="020B0503030403020204" pitchFamily="34" charset="0"/>
              </a:rPr>
              <a:t>McCulloughs</a:t>
            </a:r>
            <a:r>
              <a:rPr kumimoji="0" lang="en-US" sz="40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 filed a 4</a:t>
            </a:r>
            <a:r>
              <a:rPr kumimoji="0" lang="en-US" sz="4000" b="0" i="0" u="none" strike="noStrike" kern="0" cap="none" spc="0" normalizeH="0" baseline="3000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th</a:t>
            </a:r>
            <a:r>
              <a:rPr kumimoji="0" lang="en-US" sz="40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 amended complaint and AIG has moved to dismiss it and compel arbitration.</a:t>
            </a:r>
          </a:p>
        </p:txBody>
      </p:sp>
      <p:sp>
        <p:nvSpPr>
          <p:cNvPr id="5" name="TextBox 4">
            <a:extLst>
              <a:ext uri="{FF2B5EF4-FFF2-40B4-BE49-F238E27FC236}">
                <a16:creationId xmlns:a16="http://schemas.microsoft.com/office/drawing/2014/main" id="{1E651B96-0C2D-4CF6-BACC-EB34354488B7}"/>
              </a:ext>
            </a:extLst>
          </p:cNvPr>
          <p:cNvSpPr txBox="1"/>
          <p:nvPr/>
        </p:nvSpPr>
        <p:spPr>
          <a:xfrm>
            <a:off x="1366576" y="759209"/>
            <a:ext cx="9488301" cy="461665"/>
          </a:xfrm>
          <a:prstGeom prst="rect">
            <a:avLst/>
          </a:prstGeom>
          <a:noFill/>
        </p:spPr>
        <p:txBody>
          <a:bodyPr wrap="square" rtlCol="0">
            <a:spAutoFit/>
          </a:bodyPr>
          <a:lstStyle/>
          <a:p>
            <a:r>
              <a:rPr kumimoji="0" lang="en-US" sz="2400" b="1" i="0" u="none" strike="noStrike" kern="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j-cs"/>
              </a:rPr>
              <a:t>McCullough v. AIG H.K. Ins. – on remand</a:t>
            </a:r>
            <a:endParaRPr lang="en-US"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9517634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AA2608B-B546-49B5-9265-2761168B2034}"/>
              </a:ext>
            </a:extLst>
          </p:cNvPr>
          <p:cNvSpPr>
            <a:spLocks noGrp="1"/>
          </p:cNvSpPr>
          <p:nvPr>
            <p:ph type="ftr" sz="quarter" idx="11"/>
          </p:nvPr>
        </p:nvSpPr>
        <p:spPr/>
        <p:txBody>
          <a:bodyPr/>
          <a:lstStyle/>
          <a:p>
            <a:r>
              <a:rPr lang="en-US"/>
              <a:t>ARIAS•U.S. 2021 Spring Conference • www.arias-us.org</a:t>
            </a:r>
            <a:endParaRPr lang="en-US" dirty="0"/>
          </a:p>
        </p:txBody>
      </p:sp>
      <p:sp>
        <p:nvSpPr>
          <p:cNvPr id="3" name="Slide Number Placeholder 2">
            <a:extLst>
              <a:ext uri="{FF2B5EF4-FFF2-40B4-BE49-F238E27FC236}">
                <a16:creationId xmlns:a16="http://schemas.microsoft.com/office/drawing/2014/main" id="{330EC670-D18A-4471-B378-2552EB59C109}"/>
              </a:ext>
            </a:extLst>
          </p:cNvPr>
          <p:cNvSpPr>
            <a:spLocks noGrp="1"/>
          </p:cNvSpPr>
          <p:nvPr>
            <p:ph type="sldNum" sz="quarter" idx="12"/>
          </p:nvPr>
        </p:nvSpPr>
        <p:spPr/>
        <p:txBody>
          <a:bodyPr/>
          <a:lstStyle/>
          <a:p>
            <a:fld id="{D2DF68FA-F7E4-0D42-BD70-C8803FF10DE8}" type="slidenum">
              <a:rPr lang="en-US" smtClean="0"/>
              <a:pPr/>
              <a:t>47</a:t>
            </a:fld>
            <a:endParaRPr lang="en-US" dirty="0"/>
          </a:p>
        </p:txBody>
      </p:sp>
      <p:sp>
        <p:nvSpPr>
          <p:cNvPr id="5" name="TextBox 4">
            <a:extLst>
              <a:ext uri="{FF2B5EF4-FFF2-40B4-BE49-F238E27FC236}">
                <a16:creationId xmlns:a16="http://schemas.microsoft.com/office/drawing/2014/main" id="{3237D028-39AC-4572-849D-AD3F686F655C}"/>
              </a:ext>
            </a:extLst>
          </p:cNvPr>
          <p:cNvSpPr txBox="1"/>
          <p:nvPr/>
        </p:nvSpPr>
        <p:spPr>
          <a:xfrm>
            <a:off x="3023754" y="2707562"/>
            <a:ext cx="6151418" cy="923330"/>
          </a:xfrm>
          <a:prstGeom prst="rect">
            <a:avLst/>
          </a:prstGeom>
          <a:noFill/>
        </p:spPr>
        <p:txBody>
          <a:bodyPr wrap="square">
            <a:spAutoFit/>
          </a:bodyPr>
          <a:lstStyle/>
          <a:p>
            <a:r>
              <a:rPr kumimoji="0" lang="en-US" sz="5400" b="0" i="0" u="none" strike="noStrike" kern="1200" cap="none" spc="0" normalizeH="0" baseline="0" noProof="0" dirty="0">
                <a:ln>
                  <a:noFill/>
                </a:ln>
                <a:solidFill>
                  <a:srgbClr val="004F8E"/>
                </a:solidFill>
                <a:effectLst/>
                <a:uLnTx/>
                <a:uFillTx/>
                <a:latin typeface="Source Sans Pro" panose="020B0503030403020204" pitchFamily="34" charset="0"/>
                <a:ea typeface="Jost SemiBold" pitchFamily="2" charset="0"/>
                <a:cs typeface="+mj-cs"/>
              </a:rPr>
              <a:t>3</a:t>
            </a:r>
            <a:r>
              <a:rPr kumimoji="0" lang="en-US" sz="5400" b="0" i="0" u="none" strike="noStrike" kern="1200" cap="none" spc="0" normalizeH="0" baseline="30000" noProof="0" dirty="0">
                <a:ln>
                  <a:noFill/>
                </a:ln>
                <a:solidFill>
                  <a:srgbClr val="004F8E"/>
                </a:solidFill>
                <a:effectLst/>
                <a:uLnTx/>
                <a:uFillTx/>
                <a:latin typeface="Source Sans Pro" panose="020B0503030403020204" pitchFamily="34" charset="0"/>
                <a:ea typeface="Jost SemiBold" pitchFamily="2" charset="0"/>
                <a:cs typeface="+mj-cs"/>
              </a:rPr>
              <a:t>rd</a:t>
            </a:r>
            <a:r>
              <a:rPr kumimoji="0" lang="en-US" sz="5400" b="0" i="0" u="none" strike="noStrike" kern="1200" cap="none" spc="0" normalizeH="0" baseline="0" noProof="0" dirty="0">
                <a:ln>
                  <a:noFill/>
                </a:ln>
                <a:solidFill>
                  <a:srgbClr val="004F8E"/>
                </a:solidFill>
                <a:effectLst/>
                <a:uLnTx/>
                <a:uFillTx/>
                <a:latin typeface="Source Sans Pro" panose="020B0503030403020204" pitchFamily="34" charset="0"/>
                <a:ea typeface="Jost SemiBold" pitchFamily="2" charset="0"/>
                <a:cs typeface="+mj-cs"/>
              </a:rPr>
              <a:t> Development</a:t>
            </a:r>
            <a:endParaRPr lang="en-US" dirty="0">
              <a:solidFill>
                <a:srgbClr val="004F8E"/>
              </a:solidFill>
            </a:endParaRPr>
          </a:p>
        </p:txBody>
      </p:sp>
    </p:spTree>
    <p:extLst>
      <p:ext uri="{BB962C8B-B14F-4D97-AF65-F5344CB8AC3E}">
        <p14:creationId xmlns:p14="http://schemas.microsoft.com/office/powerpoint/2010/main" val="7133751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AA2608B-B546-49B5-9265-2761168B2034}"/>
              </a:ext>
            </a:extLst>
          </p:cNvPr>
          <p:cNvSpPr>
            <a:spLocks noGrp="1"/>
          </p:cNvSpPr>
          <p:nvPr>
            <p:ph type="ftr" sz="quarter" idx="11"/>
          </p:nvPr>
        </p:nvSpPr>
        <p:spPr/>
        <p:txBody>
          <a:bodyPr/>
          <a:lstStyle/>
          <a:p>
            <a:r>
              <a:rPr lang="en-US"/>
              <a:t>ARIAS•U.S. 2021 Spring Conference • www.arias-us.org</a:t>
            </a:r>
            <a:endParaRPr lang="en-US" dirty="0"/>
          </a:p>
        </p:txBody>
      </p:sp>
      <p:sp>
        <p:nvSpPr>
          <p:cNvPr id="3" name="Slide Number Placeholder 2">
            <a:extLst>
              <a:ext uri="{FF2B5EF4-FFF2-40B4-BE49-F238E27FC236}">
                <a16:creationId xmlns:a16="http://schemas.microsoft.com/office/drawing/2014/main" id="{330EC670-D18A-4471-B378-2552EB59C109}"/>
              </a:ext>
            </a:extLst>
          </p:cNvPr>
          <p:cNvSpPr>
            <a:spLocks noGrp="1"/>
          </p:cNvSpPr>
          <p:nvPr>
            <p:ph type="sldNum" sz="quarter" idx="12"/>
          </p:nvPr>
        </p:nvSpPr>
        <p:spPr/>
        <p:txBody>
          <a:bodyPr/>
          <a:lstStyle/>
          <a:p>
            <a:fld id="{D2DF68FA-F7E4-0D42-BD70-C8803FF10DE8}" type="slidenum">
              <a:rPr lang="en-US" smtClean="0"/>
              <a:pPr/>
              <a:t>48</a:t>
            </a:fld>
            <a:endParaRPr lang="en-US" dirty="0"/>
          </a:p>
        </p:txBody>
      </p:sp>
      <p:sp>
        <p:nvSpPr>
          <p:cNvPr id="6" name="Title 1">
            <a:extLst>
              <a:ext uri="{FF2B5EF4-FFF2-40B4-BE49-F238E27FC236}">
                <a16:creationId xmlns:a16="http://schemas.microsoft.com/office/drawing/2014/main" id="{F5013D31-B9DE-4C2F-8FAD-836D081EAC2F}"/>
              </a:ext>
            </a:extLst>
          </p:cNvPr>
          <p:cNvSpPr txBox="1">
            <a:spLocks/>
          </p:cNvSpPr>
          <p:nvPr/>
        </p:nvSpPr>
        <p:spPr>
          <a:xfrm>
            <a:off x="673240" y="1979525"/>
            <a:ext cx="11160124" cy="3056963"/>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endParaRPr lang="en-US" sz="4200" dirty="0">
              <a:solidFill>
                <a:srgbClr val="004F8E"/>
              </a:solidFill>
              <a:latin typeface="Source Sans Pro" panose="020B0503030403020204" pitchFamily="34" charset="0"/>
              <a:ea typeface="Source Sans Pro" panose="020B0503030403020204" pitchFamily="34" charset="0"/>
            </a:endParaRPr>
          </a:p>
          <a:p>
            <a:pPr algn="ctr"/>
            <a:r>
              <a:rPr lang="en-US" sz="4200" dirty="0">
                <a:solidFill>
                  <a:srgbClr val="004F8E"/>
                </a:solidFill>
                <a:latin typeface="Source Sans Pro" panose="020B0503030403020204" pitchFamily="34" charset="0"/>
                <a:ea typeface="Source Sans Pro" panose="020B0503030403020204" pitchFamily="34" charset="0"/>
              </a:rPr>
              <a:t>The Brexit transition period ended Dec. 31, 2020.</a:t>
            </a:r>
            <a:br>
              <a:rPr lang="en-US" sz="4200" dirty="0">
                <a:solidFill>
                  <a:srgbClr val="004F8E"/>
                </a:solidFill>
                <a:latin typeface="Source Sans Pro" panose="020B0503030403020204" pitchFamily="34" charset="0"/>
                <a:ea typeface="Source Sans Pro" panose="020B0503030403020204" pitchFamily="34" charset="0"/>
              </a:rPr>
            </a:br>
            <a:endParaRPr lang="en-US" sz="4200" dirty="0">
              <a:solidFill>
                <a:srgbClr val="004F8E"/>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5576360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AA2608B-B546-49B5-9265-2761168B2034}"/>
              </a:ext>
            </a:extLst>
          </p:cNvPr>
          <p:cNvSpPr>
            <a:spLocks noGrp="1"/>
          </p:cNvSpPr>
          <p:nvPr>
            <p:ph type="ftr" sz="quarter" idx="11"/>
          </p:nvPr>
        </p:nvSpPr>
        <p:spPr/>
        <p:txBody>
          <a:bodyPr/>
          <a:lstStyle/>
          <a:p>
            <a:r>
              <a:rPr lang="en-US"/>
              <a:t>ARIAS•U.S. 2021 Spring Conference • www.arias-us.org</a:t>
            </a:r>
            <a:endParaRPr lang="en-US" dirty="0"/>
          </a:p>
        </p:txBody>
      </p:sp>
      <p:sp>
        <p:nvSpPr>
          <p:cNvPr id="3" name="Slide Number Placeholder 2">
            <a:extLst>
              <a:ext uri="{FF2B5EF4-FFF2-40B4-BE49-F238E27FC236}">
                <a16:creationId xmlns:a16="http://schemas.microsoft.com/office/drawing/2014/main" id="{330EC670-D18A-4471-B378-2552EB59C109}"/>
              </a:ext>
            </a:extLst>
          </p:cNvPr>
          <p:cNvSpPr>
            <a:spLocks noGrp="1"/>
          </p:cNvSpPr>
          <p:nvPr>
            <p:ph type="sldNum" sz="quarter" idx="12"/>
          </p:nvPr>
        </p:nvSpPr>
        <p:spPr/>
        <p:txBody>
          <a:bodyPr/>
          <a:lstStyle/>
          <a:p>
            <a:fld id="{D2DF68FA-F7E4-0D42-BD70-C8803FF10DE8}" type="slidenum">
              <a:rPr lang="en-US" smtClean="0"/>
              <a:pPr/>
              <a:t>49</a:t>
            </a:fld>
            <a:endParaRPr lang="en-US" dirty="0"/>
          </a:p>
        </p:txBody>
      </p:sp>
      <p:sp>
        <p:nvSpPr>
          <p:cNvPr id="5" name="TextBox 4">
            <a:extLst>
              <a:ext uri="{FF2B5EF4-FFF2-40B4-BE49-F238E27FC236}">
                <a16:creationId xmlns:a16="http://schemas.microsoft.com/office/drawing/2014/main" id="{993427A0-D391-405F-ADC8-A677DD636EF4}"/>
              </a:ext>
            </a:extLst>
          </p:cNvPr>
          <p:cNvSpPr txBox="1"/>
          <p:nvPr/>
        </p:nvSpPr>
        <p:spPr>
          <a:xfrm>
            <a:off x="571499" y="154026"/>
            <a:ext cx="6151418"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dirty="0">
                <a:ln>
                  <a:noFill/>
                </a:ln>
                <a:solidFill>
                  <a:srgbClr val="004F8E"/>
                </a:solidFill>
                <a:effectLst/>
                <a:uLnTx/>
                <a:uFillTx/>
                <a:latin typeface="Arial"/>
                <a:ea typeface="+mn-ea"/>
                <a:cs typeface="+mn-cs"/>
              </a:rPr>
              <a:t>GR</a:t>
            </a:r>
            <a:r>
              <a:rPr kumimoji="0" lang="en-US" sz="2800" b="1" i="0" u="none" strike="noStrike" kern="0" cap="none" spc="0" normalizeH="0" baseline="0" noProof="0" dirty="0">
                <a:ln>
                  <a:noFill/>
                </a:ln>
                <a:solidFill>
                  <a:srgbClr val="004F8E"/>
                </a:solidFill>
                <a:effectLst/>
                <a:uLnTx/>
                <a:uFillTx/>
                <a:latin typeface="Arial"/>
                <a:ea typeface="+mn-ea"/>
                <a:cs typeface="+mn-cs"/>
              </a:rPr>
              <a:t>, April 22, 2021</a:t>
            </a:r>
            <a:endPar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Tree>
    <p:extLst>
      <p:ext uri="{BB962C8B-B14F-4D97-AF65-F5344CB8AC3E}">
        <p14:creationId xmlns:p14="http://schemas.microsoft.com/office/powerpoint/2010/main" val="8350225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90B2B8C-5355-4F46-96E2-0F32E17FECBA}"/>
              </a:ext>
            </a:extLst>
          </p:cNvPr>
          <p:cNvSpPr>
            <a:spLocks noGrp="1"/>
          </p:cNvSpPr>
          <p:nvPr>
            <p:ph type="ftr" sz="quarter" idx="11"/>
          </p:nvPr>
        </p:nvSpPr>
        <p:spPr/>
        <p:txBody>
          <a:bodyPr/>
          <a:lstStyle/>
          <a:p>
            <a:r>
              <a:rPr lang="en-US"/>
              <a:t>ARIAS•U.S. 2021 Spring Conference • www.arias-us.org</a:t>
            </a:r>
            <a:endParaRPr lang="en-US" dirty="0"/>
          </a:p>
        </p:txBody>
      </p:sp>
      <p:sp>
        <p:nvSpPr>
          <p:cNvPr id="3" name="Slide Number Placeholder 2">
            <a:extLst>
              <a:ext uri="{FF2B5EF4-FFF2-40B4-BE49-F238E27FC236}">
                <a16:creationId xmlns:a16="http://schemas.microsoft.com/office/drawing/2014/main" id="{0F30EB12-522F-4BD7-8410-87F472901B22}"/>
              </a:ext>
            </a:extLst>
          </p:cNvPr>
          <p:cNvSpPr>
            <a:spLocks noGrp="1"/>
          </p:cNvSpPr>
          <p:nvPr>
            <p:ph type="sldNum" sz="quarter" idx="12"/>
          </p:nvPr>
        </p:nvSpPr>
        <p:spPr/>
        <p:txBody>
          <a:bodyPr/>
          <a:lstStyle/>
          <a:p>
            <a:fld id="{D2DF68FA-F7E4-0D42-BD70-C8803FF10DE8}" type="slidenum">
              <a:rPr lang="en-US" smtClean="0"/>
              <a:pPr/>
              <a:t>5</a:t>
            </a:fld>
            <a:endParaRPr lang="en-US" dirty="0"/>
          </a:p>
        </p:txBody>
      </p:sp>
      <p:sp>
        <p:nvSpPr>
          <p:cNvPr id="4" name="TextBox 3">
            <a:extLst>
              <a:ext uri="{FF2B5EF4-FFF2-40B4-BE49-F238E27FC236}">
                <a16:creationId xmlns:a16="http://schemas.microsoft.com/office/drawing/2014/main" id="{DEA8AB1A-683F-448A-8838-0827DDEADCBD}"/>
              </a:ext>
            </a:extLst>
          </p:cNvPr>
          <p:cNvSpPr txBox="1"/>
          <p:nvPr/>
        </p:nvSpPr>
        <p:spPr>
          <a:xfrm>
            <a:off x="821635" y="1006845"/>
            <a:ext cx="10972800" cy="5170646"/>
          </a:xfrm>
          <a:prstGeom prst="rect">
            <a:avLst/>
          </a:prstGeom>
          <a:noFill/>
          <a:ln>
            <a:solidFill>
              <a:schemeClr val="bg1"/>
            </a:solidFill>
          </a:ln>
        </p:spPr>
        <p:txBody>
          <a:bodyPr wrap="square" rtlCol="0">
            <a:spAutoFit/>
          </a:bodyPr>
          <a:lstStyle/>
          <a:p>
            <a:r>
              <a:rPr lang="en-US" sz="2400" b="1" dirty="0">
                <a:solidFill>
                  <a:srgbClr val="004F8E"/>
                </a:solidFill>
                <a:latin typeface="Source Sans Pro" panose="020B0503030403020204" pitchFamily="34" charset="0"/>
                <a:ea typeface="Source Sans Pro" panose="020B0503030403020204" pitchFamily="34" charset="0"/>
              </a:rPr>
              <a:t>1</a:t>
            </a:r>
            <a:r>
              <a:rPr lang="en-US" sz="2400" b="1" baseline="30000" dirty="0">
                <a:solidFill>
                  <a:srgbClr val="004F8E"/>
                </a:solidFill>
                <a:latin typeface="Source Sans Pro" panose="020B0503030403020204" pitchFamily="34" charset="0"/>
                <a:ea typeface="Source Sans Pro" panose="020B0503030403020204" pitchFamily="34" charset="0"/>
              </a:rPr>
              <a:t>st</a:t>
            </a:r>
            <a:r>
              <a:rPr lang="en-US" sz="2400" b="1" dirty="0">
                <a:solidFill>
                  <a:srgbClr val="004F8E"/>
                </a:solidFill>
                <a:latin typeface="Source Sans Pro" panose="020B0503030403020204" pitchFamily="34" charset="0"/>
                <a:ea typeface="Source Sans Pro" panose="020B0503030403020204" pitchFamily="34" charset="0"/>
              </a:rPr>
              <a:t> development</a:t>
            </a:r>
            <a:r>
              <a:rPr lang="en-US" sz="2400" dirty="0">
                <a:solidFill>
                  <a:srgbClr val="004F8E"/>
                </a:solidFill>
                <a:latin typeface="Source Sans Pro" panose="020B0503030403020204" pitchFamily="34" charset="0"/>
                <a:ea typeface="Source Sans Pro" panose="020B0503030403020204" pitchFamily="34" charset="0"/>
              </a:rPr>
              <a:t>:</a:t>
            </a:r>
          </a:p>
          <a:p>
            <a:r>
              <a:rPr lang="en-US" sz="2400" dirty="0">
                <a:solidFill>
                  <a:srgbClr val="004F8E"/>
                </a:solidFill>
                <a:latin typeface="Source Sans Pro" panose="020B0503030403020204" pitchFamily="34" charset="0"/>
                <a:ea typeface="Source Sans Pro" panose="020B0503030403020204" pitchFamily="34" charset="0"/>
              </a:rPr>
              <a:t>SCOTUS will decide if a private commercial arbitration outside the U.S. is “a proceeding in a foreign or international tribunal” for purposes of 28 U.S.C. § 1782, which facilitates discovery in the U.S. in aid of proceedings in a foreign or international tribunal. </a:t>
            </a:r>
          </a:p>
          <a:p>
            <a:endParaRPr lang="en-US" sz="2400" dirty="0">
              <a:solidFill>
                <a:srgbClr val="004F8E"/>
              </a:solidFill>
              <a:latin typeface="Source Sans Pro" panose="020B0503030403020204" pitchFamily="34" charset="0"/>
              <a:ea typeface="Source Sans Pro" panose="020B0503030403020204" pitchFamily="34" charset="0"/>
            </a:endParaRPr>
          </a:p>
          <a:p>
            <a:r>
              <a:rPr lang="en-US" sz="2400" b="1" dirty="0">
                <a:solidFill>
                  <a:srgbClr val="004F8E"/>
                </a:solidFill>
                <a:latin typeface="Source Sans Pro" panose="020B0503030403020204" pitchFamily="34" charset="0"/>
                <a:ea typeface="Source Sans Pro" panose="020B0503030403020204" pitchFamily="34" charset="0"/>
              </a:rPr>
              <a:t>2</a:t>
            </a:r>
            <a:r>
              <a:rPr lang="en-US" sz="2400" b="1" baseline="30000" dirty="0">
                <a:solidFill>
                  <a:srgbClr val="004F8E"/>
                </a:solidFill>
                <a:latin typeface="Source Sans Pro" panose="020B0503030403020204" pitchFamily="34" charset="0"/>
                <a:ea typeface="Source Sans Pro" panose="020B0503030403020204" pitchFamily="34" charset="0"/>
              </a:rPr>
              <a:t>nd</a:t>
            </a:r>
            <a:r>
              <a:rPr lang="en-US" sz="2400" b="1" dirty="0">
                <a:solidFill>
                  <a:srgbClr val="004F8E"/>
                </a:solidFill>
                <a:latin typeface="Source Sans Pro" panose="020B0503030403020204" pitchFamily="34" charset="0"/>
                <a:ea typeface="Source Sans Pro" panose="020B0503030403020204" pitchFamily="34" charset="0"/>
              </a:rPr>
              <a:t> development</a:t>
            </a:r>
            <a:r>
              <a:rPr lang="en-US" sz="2400" dirty="0">
                <a:solidFill>
                  <a:srgbClr val="004F8E"/>
                </a:solidFill>
                <a:latin typeface="Source Sans Pro" panose="020B0503030403020204" pitchFamily="34" charset="0"/>
                <a:ea typeface="Source Sans Pro" panose="020B0503030403020204" pitchFamily="34" charset="0"/>
              </a:rPr>
              <a:t>:</a:t>
            </a:r>
          </a:p>
          <a:p>
            <a:r>
              <a:rPr lang="en-US" sz="2400" dirty="0">
                <a:solidFill>
                  <a:srgbClr val="004F8E"/>
                </a:solidFill>
                <a:latin typeface="Source Sans Pro" panose="020B0503030403020204" pitchFamily="34" charset="0"/>
                <a:ea typeface="Source Sans Pro" panose="020B0503030403020204" pitchFamily="34" charset="0"/>
              </a:rPr>
              <a:t>SCOTUS decided that a non-signatory to an agreement to arbitrate can be bound to it in cases under the New York Convention if applicable local law permits.</a:t>
            </a:r>
          </a:p>
          <a:p>
            <a:endParaRPr lang="en-US" sz="2400" dirty="0">
              <a:solidFill>
                <a:srgbClr val="004F8E"/>
              </a:solidFill>
              <a:latin typeface="Source Sans Pro" panose="020B0503030403020204" pitchFamily="34" charset="0"/>
              <a:ea typeface="Source Sans Pro" panose="020B0503030403020204" pitchFamily="34" charset="0"/>
            </a:endParaRPr>
          </a:p>
          <a:p>
            <a:r>
              <a:rPr lang="en-US" sz="2400" b="1" dirty="0">
                <a:solidFill>
                  <a:srgbClr val="004F8E"/>
                </a:solidFill>
                <a:latin typeface="Source Sans Pro" panose="020B0503030403020204" pitchFamily="34" charset="0"/>
                <a:ea typeface="Source Sans Pro" panose="020B0503030403020204" pitchFamily="34" charset="0"/>
              </a:rPr>
              <a:t>3</a:t>
            </a:r>
            <a:r>
              <a:rPr lang="en-US" sz="2400" b="1" baseline="30000" dirty="0">
                <a:solidFill>
                  <a:srgbClr val="004F8E"/>
                </a:solidFill>
                <a:latin typeface="Source Sans Pro" panose="020B0503030403020204" pitchFamily="34" charset="0"/>
                <a:ea typeface="Source Sans Pro" panose="020B0503030403020204" pitchFamily="34" charset="0"/>
              </a:rPr>
              <a:t>rd</a:t>
            </a:r>
            <a:r>
              <a:rPr lang="en-US" sz="2400" b="1" dirty="0">
                <a:solidFill>
                  <a:srgbClr val="004F8E"/>
                </a:solidFill>
                <a:latin typeface="Source Sans Pro" panose="020B0503030403020204" pitchFamily="34" charset="0"/>
                <a:ea typeface="Source Sans Pro" panose="020B0503030403020204" pitchFamily="34" charset="0"/>
              </a:rPr>
              <a:t> development</a:t>
            </a:r>
            <a:r>
              <a:rPr lang="en-US" sz="2400" dirty="0">
                <a:solidFill>
                  <a:srgbClr val="004F8E"/>
                </a:solidFill>
                <a:latin typeface="Source Sans Pro" panose="020B0503030403020204" pitchFamily="34" charset="0"/>
                <a:ea typeface="Source Sans Pro" panose="020B0503030403020204" pitchFamily="34" charset="0"/>
              </a:rPr>
              <a:t>:</a:t>
            </a:r>
          </a:p>
          <a:p>
            <a:r>
              <a:rPr lang="en-US" sz="2400" dirty="0">
                <a:solidFill>
                  <a:srgbClr val="004F8E"/>
                </a:solidFill>
                <a:latin typeface="Source Sans Pro" panose="020B0503030403020204" pitchFamily="34" charset="0"/>
                <a:ea typeface="Source Sans Pro" panose="020B0503030403020204" pitchFamily="34" charset="0"/>
              </a:rPr>
              <a:t>Brexit is complete.</a:t>
            </a:r>
          </a:p>
          <a:p>
            <a:endParaRPr lang="en-US" sz="2400" dirty="0">
              <a:solidFill>
                <a:srgbClr val="004F8E"/>
              </a:solidFill>
              <a:latin typeface="Source Sans Pro" panose="020B0503030403020204" pitchFamily="34" charset="0"/>
              <a:ea typeface="Source Sans Pro" panose="020B0503030403020204" pitchFamily="34" charset="0"/>
            </a:endParaRPr>
          </a:p>
          <a:p>
            <a:endParaRPr lang="en-US" dirty="0"/>
          </a:p>
        </p:txBody>
      </p:sp>
    </p:spTree>
    <p:extLst>
      <p:ext uri="{BB962C8B-B14F-4D97-AF65-F5344CB8AC3E}">
        <p14:creationId xmlns:p14="http://schemas.microsoft.com/office/powerpoint/2010/main" val="8160969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AA2608B-B546-49B5-9265-2761168B2034}"/>
              </a:ext>
            </a:extLst>
          </p:cNvPr>
          <p:cNvSpPr>
            <a:spLocks noGrp="1"/>
          </p:cNvSpPr>
          <p:nvPr>
            <p:ph type="ftr" sz="quarter" idx="11"/>
          </p:nvPr>
        </p:nvSpPr>
        <p:spPr/>
        <p:txBody>
          <a:bodyPr/>
          <a:lstStyle/>
          <a:p>
            <a:r>
              <a:rPr lang="en-US"/>
              <a:t>ARIAS•U.S. 2021 Spring Conference • www.arias-us.org</a:t>
            </a:r>
            <a:endParaRPr lang="en-US" dirty="0"/>
          </a:p>
        </p:txBody>
      </p:sp>
      <p:sp>
        <p:nvSpPr>
          <p:cNvPr id="3" name="Slide Number Placeholder 2">
            <a:extLst>
              <a:ext uri="{FF2B5EF4-FFF2-40B4-BE49-F238E27FC236}">
                <a16:creationId xmlns:a16="http://schemas.microsoft.com/office/drawing/2014/main" id="{330EC670-D18A-4471-B378-2552EB59C109}"/>
              </a:ext>
            </a:extLst>
          </p:cNvPr>
          <p:cNvSpPr>
            <a:spLocks noGrp="1"/>
          </p:cNvSpPr>
          <p:nvPr>
            <p:ph type="sldNum" sz="quarter" idx="12"/>
          </p:nvPr>
        </p:nvSpPr>
        <p:spPr/>
        <p:txBody>
          <a:bodyPr/>
          <a:lstStyle/>
          <a:p>
            <a:fld id="{D2DF68FA-F7E4-0D42-BD70-C8803FF10DE8}" type="slidenum">
              <a:rPr lang="en-US" smtClean="0"/>
              <a:pPr/>
              <a:t>50</a:t>
            </a:fld>
            <a:endParaRPr lang="en-US" dirty="0"/>
          </a:p>
        </p:txBody>
      </p:sp>
      <p:sp>
        <p:nvSpPr>
          <p:cNvPr id="5" name="TextBox 4">
            <a:extLst>
              <a:ext uri="{FF2B5EF4-FFF2-40B4-BE49-F238E27FC236}">
                <a16:creationId xmlns:a16="http://schemas.microsoft.com/office/drawing/2014/main" id="{993427A0-D391-405F-ADC8-A677DD636EF4}"/>
              </a:ext>
            </a:extLst>
          </p:cNvPr>
          <p:cNvSpPr txBox="1"/>
          <p:nvPr/>
        </p:nvSpPr>
        <p:spPr>
          <a:xfrm>
            <a:off x="571499" y="154026"/>
            <a:ext cx="6151418"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dirty="0">
                <a:ln>
                  <a:noFill/>
                </a:ln>
                <a:solidFill>
                  <a:srgbClr val="004F8E"/>
                </a:solidFill>
                <a:effectLst/>
                <a:uLnTx/>
                <a:uFillTx/>
                <a:latin typeface="Arial"/>
                <a:ea typeface="+mn-ea"/>
                <a:cs typeface="+mn-cs"/>
              </a:rPr>
              <a:t>GR</a:t>
            </a:r>
            <a:r>
              <a:rPr kumimoji="0" lang="en-US" sz="2800" b="1" i="0" u="none" strike="noStrike" kern="0" cap="none" spc="0" normalizeH="0" baseline="0" noProof="0" dirty="0">
                <a:ln>
                  <a:noFill/>
                </a:ln>
                <a:solidFill>
                  <a:srgbClr val="004F8E"/>
                </a:solidFill>
                <a:effectLst/>
                <a:uLnTx/>
                <a:uFillTx/>
                <a:latin typeface="Arial"/>
                <a:ea typeface="+mn-ea"/>
                <a:cs typeface="+mn-cs"/>
              </a:rPr>
              <a:t>, April 22, 2021</a:t>
            </a:r>
            <a:endPar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
        <p:nvSpPr>
          <p:cNvPr id="7" name="TextBox 6">
            <a:extLst>
              <a:ext uri="{FF2B5EF4-FFF2-40B4-BE49-F238E27FC236}">
                <a16:creationId xmlns:a16="http://schemas.microsoft.com/office/drawing/2014/main" id="{1EEED65F-8D95-42F6-BEAB-6FC5592C8622}"/>
              </a:ext>
            </a:extLst>
          </p:cNvPr>
          <p:cNvSpPr txBox="1"/>
          <p:nvPr/>
        </p:nvSpPr>
        <p:spPr>
          <a:xfrm>
            <a:off x="737754" y="972935"/>
            <a:ext cx="9902536" cy="1015663"/>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t>Over 440 banking and finance firms have moved or are moving part of their business, staff, assets, or legal entities from the UK to the EU due to Brexit.</a:t>
            </a:r>
            <a:br>
              <a:rPr kumimoji="0" lang="en-US" sz="2000" b="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br>
            <a:endParaRPr kumimoji="0" lang="en-US" sz="2000" b="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endParaRPr>
          </a:p>
        </p:txBody>
      </p:sp>
    </p:spTree>
    <p:extLst>
      <p:ext uri="{BB962C8B-B14F-4D97-AF65-F5344CB8AC3E}">
        <p14:creationId xmlns:p14="http://schemas.microsoft.com/office/powerpoint/2010/main" val="34345814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AA2608B-B546-49B5-9265-2761168B2034}"/>
              </a:ext>
            </a:extLst>
          </p:cNvPr>
          <p:cNvSpPr>
            <a:spLocks noGrp="1"/>
          </p:cNvSpPr>
          <p:nvPr>
            <p:ph type="ftr" sz="quarter" idx="11"/>
          </p:nvPr>
        </p:nvSpPr>
        <p:spPr/>
        <p:txBody>
          <a:bodyPr/>
          <a:lstStyle/>
          <a:p>
            <a:r>
              <a:rPr lang="en-US"/>
              <a:t>ARIAS•U.S. 2021 Spring Conference • www.arias-us.org</a:t>
            </a:r>
            <a:endParaRPr lang="en-US" dirty="0"/>
          </a:p>
        </p:txBody>
      </p:sp>
      <p:sp>
        <p:nvSpPr>
          <p:cNvPr id="3" name="Slide Number Placeholder 2">
            <a:extLst>
              <a:ext uri="{FF2B5EF4-FFF2-40B4-BE49-F238E27FC236}">
                <a16:creationId xmlns:a16="http://schemas.microsoft.com/office/drawing/2014/main" id="{330EC670-D18A-4471-B378-2552EB59C109}"/>
              </a:ext>
            </a:extLst>
          </p:cNvPr>
          <p:cNvSpPr>
            <a:spLocks noGrp="1"/>
          </p:cNvSpPr>
          <p:nvPr>
            <p:ph type="sldNum" sz="quarter" idx="12"/>
          </p:nvPr>
        </p:nvSpPr>
        <p:spPr/>
        <p:txBody>
          <a:bodyPr/>
          <a:lstStyle/>
          <a:p>
            <a:fld id="{D2DF68FA-F7E4-0D42-BD70-C8803FF10DE8}" type="slidenum">
              <a:rPr lang="en-US" smtClean="0"/>
              <a:pPr/>
              <a:t>51</a:t>
            </a:fld>
            <a:endParaRPr lang="en-US" dirty="0"/>
          </a:p>
        </p:txBody>
      </p:sp>
      <p:sp>
        <p:nvSpPr>
          <p:cNvPr id="5" name="TextBox 4">
            <a:extLst>
              <a:ext uri="{FF2B5EF4-FFF2-40B4-BE49-F238E27FC236}">
                <a16:creationId xmlns:a16="http://schemas.microsoft.com/office/drawing/2014/main" id="{993427A0-D391-405F-ADC8-A677DD636EF4}"/>
              </a:ext>
            </a:extLst>
          </p:cNvPr>
          <p:cNvSpPr txBox="1"/>
          <p:nvPr/>
        </p:nvSpPr>
        <p:spPr>
          <a:xfrm>
            <a:off x="571499" y="154026"/>
            <a:ext cx="6151418"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dirty="0">
                <a:ln>
                  <a:noFill/>
                </a:ln>
                <a:solidFill>
                  <a:srgbClr val="004F8E"/>
                </a:solidFill>
                <a:effectLst/>
                <a:uLnTx/>
                <a:uFillTx/>
                <a:latin typeface="Arial"/>
                <a:ea typeface="+mn-ea"/>
                <a:cs typeface="+mn-cs"/>
              </a:rPr>
              <a:t>GR</a:t>
            </a:r>
            <a:r>
              <a:rPr kumimoji="0" lang="en-US" sz="2800" b="1" i="0" u="none" strike="noStrike" kern="0" cap="none" spc="0" normalizeH="0" baseline="0" noProof="0" dirty="0">
                <a:ln>
                  <a:noFill/>
                </a:ln>
                <a:solidFill>
                  <a:srgbClr val="004F8E"/>
                </a:solidFill>
                <a:effectLst/>
                <a:uLnTx/>
                <a:uFillTx/>
                <a:latin typeface="Arial"/>
                <a:ea typeface="+mn-ea"/>
                <a:cs typeface="+mn-cs"/>
              </a:rPr>
              <a:t>, April 22, 2021</a:t>
            </a:r>
            <a:endPar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
        <p:nvSpPr>
          <p:cNvPr id="7" name="TextBox 6">
            <a:extLst>
              <a:ext uri="{FF2B5EF4-FFF2-40B4-BE49-F238E27FC236}">
                <a16:creationId xmlns:a16="http://schemas.microsoft.com/office/drawing/2014/main" id="{1EEED65F-8D95-42F6-BEAB-6FC5592C8622}"/>
              </a:ext>
            </a:extLst>
          </p:cNvPr>
          <p:cNvSpPr txBox="1"/>
          <p:nvPr/>
        </p:nvSpPr>
        <p:spPr>
          <a:xfrm>
            <a:off x="737754" y="972935"/>
            <a:ext cx="9902536" cy="1631216"/>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t>Over 440 banking and finance firms have moved or are moving part of their business, staff, assets, or legal entities from the UK to the EU due to Brexit.</a:t>
            </a:r>
            <a:br>
              <a:rPr kumimoji="0" lang="en-US" sz="2000" b="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br>
            <a:endParaRPr kumimoji="0" lang="en-US" sz="2000" b="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t>Banks have moved or are moving more than £900bn in assets from the UK to the EU.</a:t>
            </a:r>
            <a:br>
              <a:rPr kumimoji="0" lang="en-US" sz="2000" b="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br>
            <a:endParaRPr kumimoji="0" lang="en-US" sz="2000" b="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endParaRPr>
          </a:p>
        </p:txBody>
      </p:sp>
    </p:spTree>
    <p:extLst>
      <p:ext uri="{BB962C8B-B14F-4D97-AF65-F5344CB8AC3E}">
        <p14:creationId xmlns:p14="http://schemas.microsoft.com/office/powerpoint/2010/main" val="28358528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AA2608B-B546-49B5-9265-2761168B2034}"/>
              </a:ext>
            </a:extLst>
          </p:cNvPr>
          <p:cNvSpPr>
            <a:spLocks noGrp="1"/>
          </p:cNvSpPr>
          <p:nvPr>
            <p:ph type="ftr" sz="quarter" idx="11"/>
          </p:nvPr>
        </p:nvSpPr>
        <p:spPr/>
        <p:txBody>
          <a:bodyPr/>
          <a:lstStyle/>
          <a:p>
            <a:r>
              <a:rPr lang="en-US"/>
              <a:t>ARIAS•U.S. 2021 Spring Conference • www.arias-us.org</a:t>
            </a:r>
            <a:endParaRPr lang="en-US" dirty="0"/>
          </a:p>
        </p:txBody>
      </p:sp>
      <p:sp>
        <p:nvSpPr>
          <p:cNvPr id="3" name="Slide Number Placeholder 2">
            <a:extLst>
              <a:ext uri="{FF2B5EF4-FFF2-40B4-BE49-F238E27FC236}">
                <a16:creationId xmlns:a16="http://schemas.microsoft.com/office/drawing/2014/main" id="{330EC670-D18A-4471-B378-2552EB59C109}"/>
              </a:ext>
            </a:extLst>
          </p:cNvPr>
          <p:cNvSpPr>
            <a:spLocks noGrp="1"/>
          </p:cNvSpPr>
          <p:nvPr>
            <p:ph type="sldNum" sz="quarter" idx="12"/>
          </p:nvPr>
        </p:nvSpPr>
        <p:spPr/>
        <p:txBody>
          <a:bodyPr/>
          <a:lstStyle/>
          <a:p>
            <a:fld id="{D2DF68FA-F7E4-0D42-BD70-C8803FF10DE8}" type="slidenum">
              <a:rPr lang="en-US" smtClean="0"/>
              <a:pPr/>
              <a:t>52</a:t>
            </a:fld>
            <a:endParaRPr lang="en-US" dirty="0"/>
          </a:p>
        </p:txBody>
      </p:sp>
      <p:sp>
        <p:nvSpPr>
          <p:cNvPr id="5" name="TextBox 4">
            <a:extLst>
              <a:ext uri="{FF2B5EF4-FFF2-40B4-BE49-F238E27FC236}">
                <a16:creationId xmlns:a16="http://schemas.microsoft.com/office/drawing/2014/main" id="{993427A0-D391-405F-ADC8-A677DD636EF4}"/>
              </a:ext>
            </a:extLst>
          </p:cNvPr>
          <p:cNvSpPr txBox="1"/>
          <p:nvPr/>
        </p:nvSpPr>
        <p:spPr>
          <a:xfrm>
            <a:off x="571499" y="154026"/>
            <a:ext cx="6151418"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dirty="0">
                <a:ln>
                  <a:noFill/>
                </a:ln>
                <a:solidFill>
                  <a:srgbClr val="004F8E"/>
                </a:solidFill>
                <a:effectLst/>
                <a:uLnTx/>
                <a:uFillTx/>
                <a:latin typeface="Arial"/>
                <a:ea typeface="+mn-ea"/>
                <a:cs typeface="+mn-cs"/>
              </a:rPr>
              <a:t>GR</a:t>
            </a:r>
            <a:r>
              <a:rPr kumimoji="0" lang="en-US" sz="2800" b="1" i="0" u="none" strike="noStrike" kern="0" cap="none" spc="0" normalizeH="0" baseline="0" noProof="0" dirty="0">
                <a:ln>
                  <a:noFill/>
                </a:ln>
                <a:solidFill>
                  <a:srgbClr val="004F8E"/>
                </a:solidFill>
                <a:effectLst/>
                <a:uLnTx/>
                <a:uFillTx/>
                <a:latin typeface="Arial"/>
                <a:ea typeface="+mn-ea"/>
                <a:cs typeface="+mn-cs"/>
              </a:rPr>
              <a:t>, April 22, 2021</a:t>
            </a:r>
            <a:endPar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
        <p:nvSpPr>
          <p:cNvPr id="7" name="TextBox 6">
            <a:extLst>
              <a:ext uri="{FF2B5EF4-FFF2-40B4-BE49-F238E27FC236}">
                <a16:creationId xmlns:a16="http://schemas.microsoft.com/office/drawing/2014/main" id="{1EEED65F-8D95-42F6-BEAB-6FC5592C8622}"/>
              </a:ext>
            </a:extLst>
          </p:cNvPr>
          <p:cNvSpPr txBox="1"/>
          <p:nvPr/>
        </p:nvSpPr>
        <p:spPr>
          <a:xfrm>
            <a:off x="737754" y="972935"/>
            <a:ext cx="9902536" cy="2246769"/>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t>Over 440 banking and finance firms have moved or are moving part of their business, staff, assets, or legal entities from the UK to the EU due to Brexit.</a:t>
            </a:r>
            <a:br>
              <a:rPr kumimoji="0" lang="en-US" sz="2000" b="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br>
            <a:endParaRPr kumimoji="0" lang="en-US" sz="2000" b="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t>Banks have moved or are moving more than £900bn in assets from the UK to the EU.</a:t>
            </a:r>
            <a:br>
              <a:rPr kumimoji="0" lang="en-US" sz="2000" b="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br>
            <a:endParaRPr kumimoji="0" lang="en-US" sz="2000" b="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t>Insurers and asset managers have transferred more than £100bn in assets and funds.</a:t>
            </a:r>
            <a:br>
              <a:rPr kumimoji="0" lang="en-US" sz="2000" b="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br>
            <a:endParaRPr kumimoji="0" lang="en-US" sz="2000" b="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endParaRPr>
          </a:p>
        </p:txBody>
      </p:sp>
    </p:spTree>
    <p:extLst>
      <p:ext uri="{BB962C8B-B14F-4D97-AF65-F5344CB8AC3E}">
        <p14:creationId xmlns:p14="http://schemas.microsoft.com/office/powerpoint/2010/main" val="14859833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AA2608B-B546-49B5-9265-2761168B2034}"/>
              </a:ext>
            </a:extLst>
          </p:cNvPr>
          <p:cNvSpPr>
            <a:spLocks noGrp="1"/>
          </p:cNvSpPr>
          <p:nvPr>
            <p:ph type="ftr" sz="quarter" idx="11"/>
          </p:nvPr>
        </p:nvSpPr>
        <p:spPr/>
        <p:txBody>
          <a:bodyPr/>
          <a:lstStyle/>
          <a:p>
            <a:r>
              <a:rPr lang="en-US"/>
              <a:t>ARIAS•U.S. 2021 Spring Conference • www.arias-us.org</a:t>
            </a:r>
            <a:endParaRPr lang="en-US" dirty="0"/>
          </a:p>
        </p:txBody>
      </p:sp>
      <p:sp>
        <p:nvSpPr>
          <p:cNvPr id="3" name="Slide Number Placeholder 2">
            <a:extLst>
              <a:ext uri="{FF2B5EF4-FFF2-40B4-BE49-F238E27FC236}">
                <a16:creationId xmlns:a16="http://schemas.microsoft.com/office/drawing/2014/main" id="{330EC670-D18A-4471-B378-2552EB59C109}"/>
              </a:ext>
            </a:extLst>
          </p:cNvPr>
          <p:cNvSpPr>
            <a:spLocks noGrp="1"/>
          </p:cNvSpPr>
          <p:nvPr>
            <p:ph type="sldNum" sz="quarter" idx="12"/>
          </p:nvPr>
        </p:nvSpPr>
        <p:spPr/>
        <p:txBody>
          <a:bodyPr/>
          <a:lstStyle/>
          <a:p>
            <a:fld id="{D2DF68FA-F7E4-0D42-BD70-C8803FF10DE8}" type="slidenum">
              <a:rPr lang="en-US" smtClean="0"/>
              <a:pPr/>
              <a:t>53</a:t>
            </a:fld>
            <a:endParaRPr lang="en-US" dirty="0"/>
          </a:p>
        </p:txBody>
      </p:sp>
      <p:sp>
        <p:nvSpPr>
          <p:cNvPr id="5" name="TextBox 4">
            <a:extLst>
              <a:ext uri="{FF2B5EF4-FFF2-40B4-BE49-F238E27FC236}">
                <a16:creationId xmlns:a16="http://schemas.microsoft.com/office/drawing/2014/main" id="{993427A0-D391-405F-ADC8-A677DD636EF4}"/>
              </a:ext>
            </a:extLst>
          </p:cNvPr>
          <p:cNvSpPr txBox="1"/>
          <p:nvPr/>
        </p:nvSpPr>
        <p:spPr>
          <a:xfrm>
            <a:off x="571499" y="154026"/>
            <a:ext cx="6151418"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dirty="0">
                <a:ln>
                  <a:noFill/>
                </a:ln>
                <a:solidFill>
                  <a:srgbClr val="004F8E"/>
                </a:solidFill>
                <a:effectLst/>
                <a:uLnTx/>
                <a:uFillTx/>
                <a:latin typeface="Arial"/>
                <a:ea typeface="+mn-ea"/>
                <a:cs typeface="+mn-cs"/>
              </a:rPr>
              <a:t>GR</a:t>
            </a:r>
            <a:r>
              <a:rPr kumimoji="0" lang="en-US" sz="2800" b="1" i="0" u="none" strike="noStrike" kern="0" cap="none" spc="0" normalizeH="0" baseline="0" noProof="0" dirty="0">
                <a:ln>
                  <a:noFill/>
                </a:ln>
                <a:solidFill>
                  <a:srgbClr val="004F8E"/>
                </a:solidFill>
                <a:effectLst/>
                <a:uLnTx/>
                <a:uFillTx/>
                <a:latin typeface="Arial"/>
                <a:ea typeface="+mn-ea"/>
                <a:cs typeface="+mn-cs"/>
              </a:rPr>
              <a:t>, April 22, 2021</a:t>
            </a:r>
            <a:endPar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
        <p:nvSpPr>
          <p:cNvPr id="7" name="TextBox 6">
            <a:extLst>
              <a:ext uri="{FF2B5EF4-FFF2-40B4-BE49-F238E27FC236}">
                <a16:creationId xmlns:a16="http://schemas.microsoft.com/office/drawing/2014/main" id="{1EEED65F-8D95-42F6-BEAB-6FC5592C8622}"/>
              </a:ext>
            </a:extLst>
          </p:cNvPr>
          <p:cNvSpPr txBox="1"/>
          <p:nvPr/>
        </p:nvSpPr>
        <p:spPr>
          <a:xfrm>
            <a:off x="737754" y="972935"/>
            <a:ext cx="9902536" cy="2862322"/>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t>Over 440 banking and finance firms have moved or are moving part of their business, staff, assets, or legal entities from the UK to the EU due to Brexit.</a:t>
            </a:r>
            <a:br>
              <a:rPr kumimoji="0" lang="en-US" sz="2000" b="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br>
            <a:endParaRPr kumimoji="0" lang="en-US" sz="2000" b="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t>Banks have moved or are moving more than £900bn in assets from the UK to the EU.</a:t>
            </a:r>
            <a:br>
              <a:rPr kumimoji="0" lang="en-US" sz="2000" b="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br>
            <a:endParaRPr kumimoji="0" lang="en-US" sz="2000" b="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t>Insurers and asset managers have transferred more than £100bn in assets and funds.</a:t>
            </a:r>
            <a:br>
              <a:rPr kumimoji="0" lang="en-US" sz="2000" b="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br>
            <a:endParaRPr kumimoji="0" lang="en-US" sz="2000" b="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t>A third of all asset management firms that have moved have chosen Dublin.</a:t>
            </a:r>
            <a:br>
              <a:rPr kumimoji="0" lang="en-US" sz="2000" b="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br>
            <a:endParaRPr kumimoji="0" lang="en-US" sz="2000" b="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endParaRPr>
          </a:p>
        </p:txBody>
      </p:sp>
    </p:spTree>
    <p:extLst>
      <p:ext uri="{BB962C8B-B14F-4D97-AF65-F5344CB8AC3E}">
        <p14:creationId xmlns:p14="http://schemas.microsoft.com/office/powerpoint/2010/main" val="23876718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AA2608B-B546-49B5-9265-2761168B2034}"/>
              </a:ext>
            </a:extLst>
          </p:cNvPr>
          <p:cNvSpPr>
            <a:spLocks noGrp="1"/>
          </p:cNvSpPr>
          <p:nvPr>
            <p:ph type="ftr" sz="quarter" idx="11"/>
          </p:nvPr>
        </p:nvSpPr>
        <p:spPr/>
        <p:txBody>
          <a:bodyPr/>
          <a:lstStyle/>
          <a:p>
            <a:r>
              <a:rPr lang="en-US"/>
              <a:t>ARIAS•U.S. 2021 Spring Conference • www.arias-us.org</a:t>
            </a:r>
            <a:endParaRPr lang="en-US" dirty="0"/>
          </a:p>
        </p:txBody>
      </p:sp>
      <p:sp>
        <p:nvSpPr>
          <p:cNvPr id="3" name="Slide Number Placeholder 2">
            <a:extLst>
              <a:ext uri="{FF2B5EF4-FFF2-40B4-BE49-F238E27FC236}">
                <a16:creationId xmlns:a16="http://schemas.microsoft.com/office/drawing/2014/main" id="{330EC670-D18A-4471-B378-2552EB59C109}"/>
              </a:ext>
            </a:extLst>
          </p:cNvPr>
          <p:cNvSpPr>
            <a:spLocks noGrp="1"/>
          </p:cNvSpPr>
          <p:nvPr>
            <p:ph type="sldNum" sz="quarter" idx="12"/>
          </p:nvPr>
        </p:nvSpPr>
        <p:spPr/>
        <p:txBody>
          <a:bodyPr/>
          <a:lstStyle/>
          <a:p>
            <a:fld id="{D2DF68FA-F7E4-0D42-BD70-C8803FF10DE8}" type="slidenum">
              <a:rPr lang="en-US" smtClean="0"/>
              <a:pPr/>
              <a:t>54</a:t>
            </a:fld>
            <a:endParaRPr lang="en-US" dirty="0"/>
          </a:p>
        </p:txBody>
      </p:sp>
      <p:sp>
        <p:nvSpPr>
          <p:cNvPr id="5" name="TextBox 4">
            <a:extLst>
              <a:ext uri="{FF2B5EF4-FFF2-40B4-BE49-F238E27FC236}">
                <a16:creationId xmlns:a16="http://schemas.microsoft.com/office/drawing/2014/main" id="{993427A0-D391-405F-ADC8-A677DD636EF4}"/>
              </a:ext>
            </a:extLst>
          </p:cNvPr>
          <p:cNvSpPr txBox="1"/>
          <p:nvPr/>
        </p:nvSpPr>
        <p:spPr>
          <a:xfrm>
            <a:off x="571499" y="154026"/>
            <a:ext cx="6151418"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dirty="0">
                <a:ln>
                  <a:noFill/>
                </a:ln>
                <a:solidFill>
                  <a:srgbClr val="004F8E"/>
                </a:solidFill>
                <a:effectLst/>
                <a:uLnTx/>
                <a:uFillTx/>
                <a:latin typeface="Arial"/>
                <a:ea typeface="+mn-ea"/>
                <a:cs typeface="+mn-cs"/>
              </a:rPr>
              <a:t>GR</a:t>
            </a:r>
            <a:r>
              <a:rPr kumimoji="0" lang="en-US" sz="2800" b="1" i="0" u="none" strike="noStrike" kern="0" cap="none" spc="0" normalizeH="0" baseline="0" noProof="0" dirty="0">
                <a:ln>
                  <a:noFill/>
                </a:ln>
                <a:solidFill>
                  <a:srgbClr val="004F8E"/>
                </a:solidFill>
                <a:effectLst/>
                <a:uLnTx/>
                <a:uFillTx/>
                <a:latin typeface="Arial"/>
                <a:ea typeface="+mn-ea"/>
                <a:cs typeface="+mn-cs"/>
              </a:rPr>
              <a:t>, April 22, 2021</a:t>
            </a:r>
            <a:endPar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
        <p:nvSpPr>
          <p:cNvPr id="7" name="TextBox 6">
            <a:extLst>
              <a:ext uri="{FF2B5EF4-FFF2-40B4-BE49-F238E27FC236}">
                <a16:creationId xmlns:a16="http://schemas.microsoft.com/office/drawing/2014/main" id="{1EEED65F-8D95-42F6-BEAB-6FC5592C8622}"/>
              </a:ext>
            </a:extLst>
          </p:cNvPr>
          <p:cNvSpPr txBox="1"/>
          <p:nvPr/>
        </p:nvSpPr>
        <p:spPr>
          <a:xfrm>
            <a:off x="737754" y="972935"/>
            <a:ext cx="9902536" cy="4616648"/>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t>Over 440 banking and finance firms have moved or are moving part of their business, staff, assets, or legal entities from the UK to the EU due to Brexit.</a:t>
            </a:r>
            <a:br>
              <a:rPr kumimoji="0" lang="en-US" sz="2000" b="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br>
            <a:endParaRPr kumimoji="0" lang="en-US" sz="2000" b="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t>Banks have moved or are moving more than £900bn in assets from the UK to the EU.</a:t>
            </a:r>
            <a:br>
              <a:rPr kumimoji="0" lang="en-US" sz="2000" b="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br>
            <a:endParaRPr kumimoji="0" lang="en-US" sz="2000" b="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t>Insurers and asset managers have transferred more than £100bn in assets and funds.</a:t>
            </a:r>
            <a:br>
              <a:rPr kumimoji="0" lang="en-US" sz="2000" b="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br>
            <a:endParaRPr kumimoji="0" lang="en-US" sz="2000" b="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t>A third of all asset management firms that have moved have chosen Dublin.</a:t>
            </a:r>
            <a:br>
              <a:rPr kumimoji="0" lang="en-US" sz="2000" b="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br>
            <a:endParaRPr kumimoji="0" lang="en-US" sz="2000" b="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t>“Dublin has emerged as the clear winner in terms of attracting business from the UK, with 135 firms choosing the Irish capital as a post-Brexit location. This represents 25% of all the moves identified in the report, ahead of Paris with 102 firms, Luxembourg with 93, Frankfurt on 62, and Amsterdam on 48.”</a:t>
            </a:r>
            <a:br>
              <a:rPr kumimoji="0" lang="en-US" sz="2000" b="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br>
            <a:br>
              <a:rPr kumimoji="0" lang="en-US" sz="2000" b="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br>
            <a:r>
              <a:rPr kumimoji="0" lang="en-US" sz="1400" b="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t>https://www.globalreinsurance.com/brexit-over-440-financial-firms-have</a:t>
            </a:r>
            <a:r>
              <a:rPr kumimoji="0" lang="en-US" sz="1400" b="0" i="0" u="none" strike="noStrike" kern="1200" cap="none" spc="0" normalizeH="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t> </a:t>
            </a:r>
            <a:r>
              <a:rPr kumimoji="0" lang="en-US" sz="1400" b="0" i="0" u="none" strike="noStrike" kern="120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n-cs"/>
              </a:rPr>
              <a:t>relocated/1437207.article</a:t>
            </a:r>
          </a:p>
        </p:txBody>
      </p:sp>
    </p:spTree>
    <p:extLst>
      <p:ext uri="{BB962C8B-B14F-4D97-AF65-F5344CB8AC3E}">
        <p14:creationId xmlns:p14="http://schemas.microsoft.com/office/powerpoint/2010/main" val="36137654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383EB9C-C611-480B-9150-1D3B901A106F}"/>
              </a:ext>
            </a:extLst>
          </p:cNvPr>
          <p:cNvSpPr>
            <a:spLocks noGrp="1"/>
          </p:cNvSpPr>
          <p:nvPr>
            <p:ph type="ftr" sz="quarter" idx="11"/>
          </p:nvPr>
        </p:nvSpPr>
        <p:spPr/>
        <p:txBody>
          <a:bodyPr/>
          <a:lstStyle/>
          <a:p>
            <a:r>
              <a:rPr lang="en-US"/>
              <a:t>ARIAS•U.S. 2021 Spring Conference • www.arias-us.org</a:t>
            </a:r>
            <a:endParaRPr lang="en-US" dirty="0"/>
          </a:p>
        </p:txBody>
      </p:sp>
      <p:sp>
        <p:nvSpPr>
          <p:cNvPr id="3" name="Slide Number Placeholder 2">
            <a:extLst>
              <a:ext uri="{FF2B5EF4-FFF2-40B4-BE49-F238E27FC236}">
                <a16:creationId xmlns:a16="http://schemas.microsoft.com/office/drawing/2014/main" id="{AB10F296-3C8D-4EBC-8492-861EA5ACF3CD}"/>
              </a:ext>
            </a:extLst>
          </p:cNvPr>
          <p:cNvSpPr>
            <a:spLocks noGrp="1"/>
          </p:cNvSpPr>
          <p:nvPr>
            <p:ph type="sldNum" sz="quarter" idx="12"/>
          </p:nvPr>
        </p:nvSpPr>
        <p:spPr/>
        <p:txBody>
          <a:bodyPr/>
          <a:lstStyle/>
          <a:p>
            <a:fld id="{D2DF68FA-F7E4-0D42-BD70-C8803FF10DE8}" type="slidenum">
              <a:rPr lang="en-US" smtClean="0"/>
              <a:pPr/>
              <a:t>55</a:t>
            </a:fld>
            <a:endParaRPr lang="en-US" dirty="0"/>
          </a:p>
        </p:txBody>
      </p:sp>
      <p:sp>
        <p:nvSpPr>
          <p:cNvPr id="4" name="TextBox 3">
            <a:extLst>
              <a:ext uri="{FF2B5EF4-FFF2-40B4-BE49-F238E27FC236}">
                <a16:creationId xmlns:a16="http://schemas.microsoft.com/office/drawing/2014/main" id="{652DA1A4-C0BA-4EDD-B3E2-28F48FB7445B}"/>
              </a:ext>
            </a:extLst>
          </p:cNvPr>
          <p:cNvSpPr txBox="1"/>
          <p:nvPr/>
        </p:nvSpPr>
        <p:spPr>
          <a:xfrm>
            <a:off x="1206148" y="1457011"/>
            <a:ext cx="9779703" cy="280076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30000"/>
              </a:spcBef>
              <a:spcAft>
                <a:spcPct val="25000"/>
              </a:spcAft>
              <a:buClr>
                <a:srgbClr val="773377"/>
              </a:buClr>
              <a:buSzPct val="75000"/>
              <a:buFont typeface="Wingdings" panose="05000000000000000000" pitchFamily="2" charset="2"/>
              <a:buNone/>
              <a:tabLst/>
              <a:defRPr/>
            </a:pPr>
            <a:r>
              <a:rPr kumimoji="0" lang="en-US" sz="4400" b="0" i="0" u="none" strike="noStrike" kern="0" cap="none" spc="0" normalizeH="0" baseline="0" noProof="0">
                <a:ln>
                  <a:noFill/>
                </a:ln>
                <a:solidFill>
                  <a:srgbClr val="004F8E">
                    <a:lumMod val="75000"/>
                  </a:srgbClr>
                </a:solidFill>
                <a:effectLst/>
                <a:uLnTx/>
                <a:uFillTx/>
                <a:latin typeface="Arial"/>
                <a:ea typeface="+mn-ea"/>
                <a:cs typeface="+mn-cs"/>
              </a:rPr>
              <a:t>London will remain one of the world’s top centers of finance, insurance, and commerce and one of the top fora for the arbitration of disputes.</a:t>
            </a:r>
            <a:endParaRPr kumimoji="0" lang="en-US" sz="4400" b="0" i="0" u="none" strike="noStrike" kern="0" cap="none" spc="0" normalizeH="0" baseline="0" noProof="0" dirty="0">
              <a:ln>
                <a:noFill/>
              </a:ln>
              <a:solidFill>
                <a:srgbClr val="004F8E">
                  <a:lumMod val="75000"/>
                </a:srgbClr>
              </a:solidFill>
              <a:effectLst/>
              <a:uLnTx/>
              <a:uFillTx/>
              <a:latin typeface="Arial"/>
              <a:ea typeface="+mn-ea"/>
              <a:cs typeface="+mn-cs"/>
            </a:endParaRPr>
          </a:p>
        </p:txBody>
      </p:sp>
    </p:spTree>
    <p:extLst>
      <p:ext uri="{BB962C8B-B14F-4D97-AF65-F5344CB8AC3E}">
        <p14:creationId xmlns:p14="http://schemas.microsoft.com/office/powerpoint/2010/main" val="431711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170B797-236E-4199-9083-8209A45D1F4C}"/>
              </a:ext>
            </a:extLst>
          </p:cNvPr>
          <p:cNvSpPr>
            <a:spLocks noGrp="1"/>
          </p:cNvSpPr>
          <p:nvPr>
            <p:ph type="ftr" sz="quarter" idx="11"/>
          </p:nvPr>
        </p:nvSpPr>
        <p:spPr/>
        <p:txBody>
          <a:bodyPr/>
          <a:lstStyle/>
          <a:p>
            <a:r>
              <a:rPr lang="en-US"/>
              <a:t>ARIAS•U.S. 2021 Spring Conference • www.arias-us.org</a:t>
            </a:r>
            <a:endParaRPr lang="en-US" dirty="0"/>
          </a:p>
        </p:txBody>
      </p:sp>
      <p:sp>
        <p:nvSpPr>
          <p:cNvPr id="3" name="Slide Number Placeholder 2">
            <a:extLst>
              <a:ext uri="{FF2B5EF4-FFF2-40B4-BE49-F238E27FC236}">
                <a16:creationId xmlns:a16="http://schemas.microsoft.com/office/drawing/2014/main" id="{C63634E9-7127-4E9F-8CE6-C6A7D50C6DB1}"/>
              </a:ext>
            </a:extLst>
          </p:cNvPr>
          <p:cNvSpPr>
            <a:spLocks noGrp="1"/>
          </p:cNvSpPr>
          <p:nvPr>
            <p:ph type="sldNum" sz="quarter" idx="12"/>
          </p:nvPr>
        </p:nvSpPr>
        <p:spPr/>
        <p:txBody>
          <a:bodyPr/>
          <a:lstStyle/>
          <a:p>
            <a:fld id="{D2DF68FA-F7E4-0D42-BD70-C8803FF10DE8}" type="slidenum">
              <a:rPr lang="en-US" smtClean="0"/>
              <a:pPr/>
              <a:t>56</a:t>
            </a:fld>
            <a:endParaRPr lang="en-US" dirty="0"/>
          </a:p>
        </p:txBody>
      </p:sp>
      <p:sp>
        <p:nvSpPr>
          <p:cNvPr id="4" name="TextBox 3">
            <a:extLst>
              <a:ext uri="{FF2B5EF4-FFF2-40B4-BE49-F238E27FC236}">
                <a16:creationId xmlns:a16="http://schemas.microsoft.com/office/drawing/2014/main" id="{D57C7805-0992-480A-AA5A-4E8A92D18758}"/>
              </a:ext>
            </a:extLst>
          </p:cNvPr>
          <p:cNvSpPr txBox="1"/>
          <p:nvPr/>
        </p:nvSpPr>
        <p:spPr>
          <a:xfrm>
            <a:off x="723481" y="854110"/>
            <a:ext cx="10671349" cy="304698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30000"/>
              </a:spcBef>
              <a:spcAft>
                <a:spcPct val="25000"/>
              </a:spcAft>
              <a:buClr>
                <a:srgbClr val="773377"/>
              </a:buClr>
              <a:buSzPct val="75000"/>
              <a:buFont typeface="Wingdings" panose="05000000000000000000" pitchFamily="2" charset="2"/>
              <a:buNone/>
              <a:tabLst/>
              <a:defRPr/>
            </a:pPr>
            <a:r>
              <a:rPr kumimoji="0" lang="en-US" sz="32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“‘U.S. corporations doing business in the EU need to understand better the impact of Brexit on their legal resource and venue options,’ said Edward K. Lenci, a partner at Hinshaw &amp; Culbertson LLP in New York City and Chair-Elect of the New York Bar Association International Section.”  -</a:t>
            </a:r>
            <a:r>
              <a:rPr kumimoji="0" lang="en-US" sz="3200" b="0" i="1"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The Irish Echo</a:t>
            </a:r>
            <a:r>
              <a:rPr kumimoji="0" lang="en-US" sz="32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 November 18, 2020.</a:t>
            </a:r>
          </a:p>
        </p:txBody>
      </p:sp>
    </p:spTree>
    <p:extLst>
      <p:ext uri="{BB962C8B-B14F-4D97-AF65-F5344CB8AC3E}">
        <p14:creationId xmlns:p14="http://schemas.microsoft.com/office/powerpoint/2010/main" val="28579258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170B797-236E-4199-9083-8209A45D1F4C}"/>
              </a:ext>
            </a:extLst>
          </p:cNvPr>
          <p:cNvSpPr>
            <a:spLocks noGrp="1"/>
          </p:cNvSpPr>
          <p:nvPr>
            <p:ph type="ftr" sz="quarter" idx="11"/>
          </p:nvPr>
        </p:nvSpPr>
        <p:spPr/>
        <p:txBody>
          <a:bodyPr/>
          <a:lstStyle/>
          <a:p>
            <a:r>
              <a:rPr lang="en-US"/>
              <a:t>ARIAS•U.S. 2021 Spring Conference • www.arias-us.org</a:t>
            </a:r>
            <a:endParaRPr lang="en-US" dirty="0"/>
          </a:p>
        </p:txBody>
      </p:sp>
      <p:sp>
        <p:nvSpPr>
          <p:cNvPr id="3" name="Slide Number Placeholder 2">
            <a:extLst>
              <a:ext uri="{FF2B5EF4-FFF2-40B4-BE49-F238E27FC236}">
                <a16:creationId xmlns:a16="http://schemas.microsoft.com/office/drawing/2014/main" id="{C63634E9-7127-4E9F-8CE6-C6A7D50C6DB1}"/>
              </a:ext>
            </a:extLst>
          </p:cNvPr>
          <p:cNvSpPr>
            <a:spLocks noGrp="1"/>
          </p:cNvSpPr>
          <p:nvPr>
            <p:ph type="sldNum" sz="quarter" idx="12"/>
          </p:nvPr>
        </p:nvSpPr>
        <p:spPr/>
        <p:txBody>
          <a:bodyPr/>
          <a:lstStyle/>
          <a:p>
            <a:fld id="{D2DF68FA-F7E4-0D42-BD70-C8803FF10DE8}" type="slidenum">
              <a:rPr lang="en-US" smtClean="0"/>
              <a:pPr/>
              <a:t>57</a:t>
            </a:fld>
            <a:endParaRPr lang="en-US" dirty="0"/>
          </a:p>
        </p:txBody>
      </p:sp>
      <p:sp>
        <p:nvSpPr>
          <p:cNvPr id="4" name="TextBox 3">
            <a:extLst>
              <a:ext uri="{FF2B5EF4-FFF2-40B4-BE49-F238E27FC236}">
                <a16:creationId xmlns:a16="http://schemas.microsoft.com/office/drawing/2014/main" id="{D57C7805-0992-480A-AA5A-4E8A92D18758}"/>
              </a:ext>
            </a:extLst>
          </p:cNvPr>
          <p:cNvSpPr txBox="1"/>
          <p:nvPr/>
        </p:nvSpPr>
        <p:spPr>
          <a:xfrm>
            <a:off x="723481" y="854110"/>
            <a:ext cx="10671349" cy="381027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30000"/>
              </a:spcBef>
              <a:spcAft>
                <a:spcPct val="25000"/>
              </a:spcAft>
              <a:buClr>
                <a:srgbClr val="773377"/>
              </a:buClr>
              <a:buSzPct val="75000"/>
              <a:buFont typeface="Wingdings" panose="05000000000000000000" pitchFamily="2" charset="2"/>
              <a:buNone/>
              <a:tabLst/>
              <a:defRPr/>
            </a:pPr>
            <a:r>
              <a:rPr kumimoji="0" lang="en-US" sz="32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“‘U.S. corporations doing business in the EU need to understand better the impact of Brexit on their legal resource and venue options,’ said Edward K. Lenci, a partner at Hinshaw &amp; Culbertson LLP in New York City and Chair-Elect of the New York Bar Association International Section.”  -</a:t>
            </a:r>
            <a:r>
              <a:rPr kumimoji="0" lang="en-US" sz="3200" b="0" i="1"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The Irish Echo</a:t>
            </a:r>
            <a:r>
              <a:rPr kumimoji="0" lang="en-US" sz="32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 November 18, 2020.</a:t>
            </a:r>
          </a:p>
          <a:p>
            <a:pPr marL="0" marR="0" lvl="0" indent="0" algn="l" defTabSz="914400" rtl="0" eaLnBrk="1" fontAlgn="base" latinLnBrk="0" hangingPunct="1">
              <a:lnSpc>
                <a:spcPct val="100000"/>
              </a:lnSpc>
              <a:spcBef>
                <a:spcPct val="30000"/>
              </a:spcBef>
              <a:spcAft>
                <a:spcPct val="25000"/>
              </a:spcAft>
              <a:buClr>
                <a:srgbClr val="773377"/>
              </a:buClr>
              <a:buSzPct val="75000"/>
              <a:buFont typeface="Wingdings" panose="05000000000000000000" pitchFamily="2" charset="2"/>
              <a:buNone/>
              <a:tabLst/>
              <a:defRPr/>
            </a:pPr>
            <a:r>
              <a:rPr kumimoji="0" lang="en-US" sz="32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“Ed, you finally made it in Irish America.” </a:t>
            </a:r>
          </a:p>
        </p:txBody>
      </p:sp>
    </p:spTree>
    <p:extLst>
      <p:ext uri="{BB962C8B-B14F-4D97-AF65-F5344CB8AC3E}">
        <p14:creationId xmlns:p14="http://schemas.microsoft.com/office/powerpoint/2010/main" val="8421341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CF41EE1-107A-4039-A167-C0712D6EBF52}"/>
              </a:ext>
            </a:extLst>
          </p:cNvPr>
          <p:cNvSpPr>
            <a:spLocks noGrp="1"/>
          </p:cNvSpPr>
          <p:nvPr>
            <p:ph type="ftr" sz="quarter" idx="11"/>
          </p:nvPr>
        </p:nvSpPr>
        <p:spPr/>
        <p:txBody>
          <a:bodyPr/>
          <a:lstStyle/>
          <a:p>
            <a:r>
              <a:rPr lang="en-US"/>
              <a:t>ARIAS•U.S. 2021 Spring Conference • www.arias-us.org</a:t>
            </a:r>
            <a:endParaRPr lang="en-US" dirty="0"/>
          </a:p>
        </p:txBody>
      </p:sp>
      <p:sp>
        <p:nvSpPr>
          <p:cNvPr id="3" name="Slide Number Placeholder 2">
            <a:extLst>
              <a:ext uri="{FF2B5EF4-FFF2-40B4-BE49-F238E27FC236}">
                <a16:creationId xmlns:a16="http://schemas.microsoft.com/office/drawing/2014/main" id="{EC361722-9C5C-43DC-BFF1-49BA93946B67}"/>
              </a:ext>
            </a:extLst>
          </p:cNvPr>
          <p:cNvSpPr>
            <a:spLocks noGrp="1"/>
          </p:cNvSpPr>
          <p:nvPr>
            <p:ph type="sldNum" sz="quarter" idx="12"/>
          </p:nvPr>
        </p:nvSpPr>
        <p:spPr/>
        <p:txBody>
          <a:bodyPr/>
          <a:lstStyle/>
          <a:p>
            <a:fld id="{D2DF68FA-F7E4-0D42-BD70-C8803FF10DE8}" type="slidenum">
              <a:rPr lang="en-US" smtClean="0"/>
              <a:pPr/>
              <a:t>58</a:t>
            </a:fld>
            <a:endParaRPr lang="en-US" dirty="0"/>
          </a:p>
        </p:txBody>
      </p:sp>
      <p:sp>
        <p:nvSpPr>
          <p:cNvPr id="4" name="TextBox 3">
            <a:extLst>
              <a:ext uri="{FF2B5EF4-FFF2-40B4-BE49-F238E27FC236}">
                <a16:creationId xmlns:a16="http://schemas.microsoft.com/office/drawing/2014/main" id="{95203439-4B3F-465E-988F-2A3FEB84F9DA}"/>
              </a:ext>
            </a:extLst>
          </p:cNvPr>
          <p:cNvSpPr txBox="1"/>
          <p:nvPr/>
        </p:nvSpPr>
        <p:spPr>
          <a:xfrm>
            <a:off x="1527349" y="2260879"/>
            <a:ext cx="8892792" cy="101566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30000"/>
              </a:spcBef>
              <a:spcAft>
                <a:spcPct val="25000"/>
              </a:spcAft>
              <a:buClr>
                <a:srgbClr val="773377"/>
              </a:buClr>
              <a:buSzPct val="75000"/>
              <a:buFont typeface="Wingdings" panose="05000000000000000000" pitchFamily="2" charset="2"/>
              <a:buNone/>
              <a:tabLst/>
              <a:defRPr/>
            </a:pPr>
            <a:r>
              <a:rPr kumimoji="0" lang="en-US" sz="6000" b="0" i="0" u="none" strike="noStrike" kern="0" cap="none" spc="0" normalizeH="0" baseline="0" noProof="0" dirty="0">
                <a:ln>
                  <a:noFill/>
                </a:ln>
                <a:solidFill>
                  <a:srgbClr val="169B62"/>
                </a:solidFill>
                <a:effectLst/>
                <a:uLnTx/>
                <a:uFillTx/>
                <a:latin typeface="Source Sans Pro" panose="020B0503030403020204" pitchFamily="34" charset="0"/>
                <a:ea typeface="Source Sans Pro" panose="020B0503030403020204" pitchFamily="34" charset="0"/>
              </a:rPr>
              <a:t>Arbitration in Dublin</a:t>
            </a:r>
          </a:p>
        </p:txBody>
      </p:sp>
    </p:spTree>
    <p:extLst>
      <p:ext uri="{BB962C8B-B14F-4D97-AF65-F5344CB8AC3E}">
        <p14:creationId xmlns:p14="http://schemas.microsoft.com/office/powerpoint/2010/main" val="35638563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9362787-DA21-4BA5-B1FE-19FAD806F33E}"/>
              </a:ext>
            </a:extLst>
          </p:cNvPr>
          <p:cNvSpPr>
            <a:spLocks noGrp="1"/>
          </p:cNvSpPr>
          <p:nvPr>
            <p:ph type="ftr" sz="quarter" idx="11"/>
          </p:nvPr>
        </p:nvSpPr>
        <p:spPr/>
        <p:txBody>
          <a:bodyPr/>
          <a:lstStyle/>
          <a:p>
            <a:r>
              <a:rPr lang="en-US"/>
              <a:t>ARIAS•U.S. 2021 Spring Conference • www.arias-us.org</a:t>
            </a:r>
            <a:endParaRPr lang="en-US" dirty="0"/>
          </a:p>
        </p:txBody>
      </p:sp>
      <p:sp>
        <p:nvSpPr>
          <p:cNvPr id="3" name="Slide Number Placeholder 2">
            <a:extLst>
              <a:ext uri="{FF2B5EF4-FFF2-40B4-BE49-F238E27FC236}">
                <a16:creationId xmlns:a16="http://schemas.microsoft.com/office/drawing/2014/main" id="{EFC96746-96FA-418A-8DB4-84798A2A4955}"/>
              </a:ext>
            </a:extLst>
          </p:cNvPr>
          <p:cNvSpPr>
            <a:spLocks noGrp="1"/>
          </p:cNvSpPr>
          <p:nvPr>
            <p:ph type="sldNum" sz="quarter" idx="12"/>
          </p:nvPr>
        </p:nvSpPr>
        <p:spPr/>
        <p:txBody>
          <a:bodyPr/>
          <a:lstStyle/>
          <a:p>
            <a:fld id="{D2DF68FA-F7E4-0D42-BD70-C8803FF10DE8}" type="slidenum">
              <a:rPr lang="en-US" smtClean="0"/>
              <a:pPr/>
              <a:t>59</a:t>
            </a:fld>
            <a:endParaRPr lang="en-US" dirty="0"/>
          </a:p>
        </p:txBody>
      </p:sp>
      <p:sp>
        <p:nvSpPr>
          <p:cNvPr id="6" name="TextBox 5">
            <a:extLst>
              <a:ext uri="{FF2B5EF4-FFF2-40B4-BE49-F238E27FC236}">
                <a16:creationId xmlns:a16="http://schemas.microsoft.com/office/drawing/2014/main" id="{AE2BEB7C-848B-413B-878C-2ABB75AE846F}"/>
              </a:ext>
            </a:extLst>
          </p:cNvPr>
          <p:cNvSpPr txBox="1"/>
          <p:nvPr/>
        </p:nvSpPr>
        <p:spPr>
          <a:xfrm>
            <a:off x="773723" y="269047"/>
            <a:ext cx="5717512" cy="646331"/>
          </a:xfrm>
          <a:prstGeom prst="rect">
            <a:avLst/>
          </a:prstGeom>
          <a:noFill/>
        </p:spPr>
        <p:txBody>
          <a:bodyPr wrap="square" rtlCol="0">
            <a:spAutoFit/>
          </a:bodyPr>
          <a:lstStyle/>
          <a:p>
            <a:r>
              <a:rPr kumimoji="0" lang="en-US" sz="3600" b="1" i="0" u="none" strike="noStrike" kern="0" cap="none" spc="0" normalizeH="0" baseline="0" noProof="0" dirty="0">
                <a:ln>
                  <a:noFill/>
                </a:ln>
                <a:solidFill>
                  <a:srgbClr val="169B62"/>
                </a:solidFill>
                <a:effectLst/>
                <a:uLnTx/>
                <a:uFillTx/>
                <a:latin typeface="Arial"/>
                <a:ea typeface="+mj-ea"/>
                <a:cs typeface="+mj-cs"/>
              </a:rPr>
              <a:t>Dublin</a:t>
            </a:r>
            <a:endParaRPr lang="en-US" b="1" dirty="0">
              <a:solidFill>
                <a:srgbClr val="169B62"/>
              </a:solidFill>
            </a:endParaRPr>
          </a:p>
        </p:txBody>
      </p:sp>
    </p:spTree>
    <p:extLst>
      <p:ext uri="{BB962C8B-B14F-4D97-AF65-F5344CB8AC3E}">
        <p14:creationId xmlns:p14="http://schemas.microsoft.com/office/powerpoint/2010/main" val="20158705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3B65F9B-944D-419F-B6F2-86F398A8901B}"/>
              </a:ext>
            </a:extLst>
          </p:cNvPr>
          <p:cNvSpPr>
            <a:spLocks noGrp="1"/>
          </p:cNvSpPr>
          <p:nvPr>
            <p:ph type="ftr" sz="quarter" idx="11"/>
          </p:nvPr>
        </p:nvSpPr>
        <p:spPr/>
        <p:txBody>
          <a:bodyPr/>
          <a:lstStyle/>
          <a:p>
            <a:r>
              <a:rPr lang="en-US"/>
              <a:t>ARIAS•U.S. 2021 Spring Conference • www.arias-us.org</a:t>
            </a:r>
            <a:endParaRPr lang="en-US" dirty="0"/>
          </a:p>
        </p:txBody>
      </p:sp>
      <p:sp>
        <p:nvSpPr>
          <p:cNvPr id="3" name="Slide Number Placeholder 2">
            <a:extLst>
              <a:ext uri="{FF2B5EF4-FFF2-40B4-BE49-F238E27FC236}">
                <a16:creationId xmlns:a16="http://schemas.microsoft.com/office/drawing/2014/main" id="{CF2CA984-8F93-4DF6-9313-E9030031FBB3}"/>
              </a:ext>
            </a:extLst>
          </p:cNvPr>
          <p:cNvSpPr>
            <a:spLocks noGrp="1"/>
          </p:cNvSpPr>
          <p:nvPr>
            <p:ph type="sldNum" sz="quarter" idx="12"/>
          </p:nvPr>
        </p:nvSpPr>
        <p:spPr/>
        <p:txBody>
          <a:bodyPr/>
          <a:lstStyle/>
          <a:p>
            <a:fld id="{D2DF68FA-F7E4-0D42-BD70-C8803FF10DE8}" type="slidenum">
              <a:rPr lang="en-US" smtClean="0"/>
              <a:pPr/>
              <a:t>6</a:t>
            </a:fld>
            <a:endParaRPr lang="en-US" dirty="0"/>
          </a:p>
        </p:txBody>
      </p:sp>
      <p:sp>
        <p:nvSpPr>
          <p:cNvPr id="4" name="TextBox 3">
            <a:extLst>
              <a:ext uri="{FF2B5EF4-FFF2-40B4-BE49-F238E27FC236}">
                <a16:creationId xmlns:a16="http://schemas.microsoft.com/office/drawing/2014/main" id="{A6B130C1-F35D-4298-8994-CFCDDE8083AF}"/>
              </a:ext>
            </a:extLst>
          </p:cNvPr>
          <p:cNvSpPr txBox="1"/>
          <p:nvPr/>
        </p:nvSpPr>
        <p:spPr>
          <a:xfrm>
            <a:off x="994787" y="2296516"/>
            <a:ext cx="10376451" cy="2554545"/>
          </a:xfrm>
          <a:prstGeom prst="rect">
            <a:avLst/>
          </a:prstGeom>
          <a:noFill/>
        </p:spPr>
        <p:txBody>
          <a:bodyPr wrap="square" rtlCol="0">
            <a:spAutoFit/>
          </a:bodyPr>
          <a:lstStyle/>
          <a:p>
            <a:pPr lvl="0" defTabSz="914400" fontAlgn="base">
              <a:spcBef>
                <a:spcPct val="30000"/>
              </a:spcBef>
              <a:spcAft>
                <a:spcPct val="25000"/>
              </a:spcAft>
              <a:buClr>
                <a:srgbClr val="773377"/>
              </a:buClr>
              <a:buSzPct val="75000"/>
              <a:defRPr/>
            </a:pPr>
            <a:r>
              <a:rPr lang="en-US" sz="3200" kern="0">
                <a:solidFill>
                  <a:srgbClr val="004F8E"/>
                </a:solidFill>
                <a:latin typeface="Source Sans Pro" panose="020B0503030403020204" pitchFamily="34" charset="0"/>
                <a:ea typeface="Source Sans Pro" panose="020B0503030403020204" pitchFamily="34" charset="0"/>
              </a:rPr>
              <a:t>SCOTUS will decide if a private commercial arbitration outside the U.S. is “a proceeding in a foreign or international tribunal” for purposes of 28 U.S.C. § 1782, which facilitates discovery in the U.S. in aid of proceedings in a foreign or international tribunal.</a:t>
            </a:r>
            <a:endParaRPr lang="en-US" sz="3200" kern="0" dirty="0">
              <a:solidFill>
                <a:srgbClr val="004F8E"/>
              </a:solidFill>
              <a:latin typeface="Source Sans Pro" panose="020B0503030403020204" pitchFamily="34" charset="0"/>
              <a:ea typeface="Source Sans Pro" panose="020B0503030403020204" pitchFamily="34" charset="0"/>
            </a:endParaRPr>
          </a:p>
        </p:txBody>
      </p:sp>
      <p:sp>
        <p:nvSpPr>
          <p:cNvPr id="5" name="TextBox 4">
            <a:extLst>
              <a:ext uri="{FF2B5EF4-FFF2-40B4-BE49-F238E27FC236}">
                <a16:creationId xmlns:a16="http://schemas.microsoft.com/office/drawing/2014/main" id="{2F9622BA-1B9C-4A42-915F-D3B6E49497A3}"/>
              </a:ext>
            </a:extLst>
          </p:cNvPr>
          <p:cNvSpPr txBox="1"/>
          <p:nvPr/>
        </p:nvSpPr>
        <p:spPr>
          <a:xfrm>
            <a:off x="1699645" y="923749"/>
            <a:ext cx="8030818" cy="769441"/>
          </a:xfrm>
          <a:prstGeom prst="rect">
            <a:avLst/>
          </a:prstGeom>
          <a:noFill/>
        </p:spPr>
        <p:txBody>
          <a:bodyPr wrap="square" rtlCol="0">
            <a:spAutoFit/>
          </a:bodyPr>
          <a:lstStyle/>
          <a:p>
            <a:pPr algn="ctr"/>
            <a:r>
              <a:rPr lang="en-US" sz="4400" dirty="0">
                <a:solidFill>
                  <a:srgbClr val="004F8E"/>
                </a:solidFill>
                <a:latin typeface="Source Sans Pro" panose="020B0503030403020204" pitchFamily="34" charset="0"/>
                <a:ea typeface="Source Sans Pro" panose="020B0503030403020204" pitchFamily="34" charset="0"/>
              </a:rPr>
              <a:t>1</a:t>
            </a:r>
            <a:r>
              <a:rPr lang="en-US" sz="4400" baseline="30000" dirty="0">
                <a:solidFill>
                  <a:srgbClr val="004F8E"/>
                </a:solidFill>
                <a:latin typeface="Source Sans Pro" panose="020B0503030403020204" pitchFamily="34" charset="0"/>
                <a:ea typeface="Source Sans Pro" panose="020B0503030403020204" pitchFamily="34" charset="0"/>
              </a:rPr>
              <a:t>st</a:t>
            </a:r>
            <a:r>
              <a:rPr lang="en-US" sz="4400" dirty="0">
                <a:solidFill>
                  <a:srgbClr val="004F8E"/>
                </a:solidFill>
                <a:latin typeface="Source Sans Pro" panose="020B0503030403020204" pitchFamily="34" charset="0"/>
                <a:ea typeface="Source Sans Pro" panose="020B0503030403020204" pitchFamily="34" charset="0"/>
              </a:rPr>
              <a:t> Development</a:t>
            </a:r>
          </a:p>
        </p:txBody>
      </p:sp>
    </p:spTree>
    <p:extLst>
      <p:ext uri="{BB962C8B-B14F-4D97-AF65-F5344CB8AC3E}">
        <p14:creationId xmlns:p14="http://schemas.microsoft.com/office/powerpoint/2010/main" val="28504912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9362787-DA21-4BA5-B1FE-19FAD806F33E}"/>
              </a:ext>
            </a:extLst>
          </p:cNvPr>
          <p:cNvSpPr>
            <a:spLocks noGrp="1"/>
          </p:cNvSpPr>
          <p:nvPr>
            <p:ph type="ftr" sz="quarter" idx="11"/>
          </p:nvPr>
        </p:nvSpPr>
        <p:spPr/>
        <p:txBody>
          <a:bodyPr/>
          <a:lstStyle/>
          <a:p>
            <a:r>
              <a:rPr lang="en-US"/>
              <a:t>ARIAS•U.S. 2021 Spring Conference • www.arias-us.org</a:t>
            </a:r>
            <a:endParaRPr lang="en-US" dirty="0"/>
          </a:p>
        </p:txBody>
      </p:sp>
      <p:sp>
        <p:nvSpPr>
          <p:cNvPr id="3" name="Slide Number Placeholder 2">
            <a:extLst>
              <a:ext uri="{FF2B5EF4-FFF2-40B4-BE49-F238E27FC236}">
                <a16:creationId xmlns:a16="http://schemas.microsoft.com/office/drawing/2014/main" id="{EFC96746-96FA-418A-8DB4-84798A2A4955}"/>
              </a:ext>
            </a:extLst>
          </p:cNvPr>
          <p:cNvSpPr>
            <a:spLocks noGrp="1"/>
          </p:cNvSpPr>
          <p:nvPr>
            <p:ph type="sldNum" sz="quarter" idx="12"/>
          </p:nvPr>
        </p:nvSpPr>
        <p:spPr/>
        <p:txBody>
          <a:bodyPr/>
          <a:lstStyle/>
          <a:p>
            <a:fld id="{D2DF68FA-F7E4-0D42-BD70-C8803FF10DE8}" type="slidenum">
              <a:rPr lang="en-US" smtClean="0"/>
              <a:pPr/>
              <a:t>60</a:t>
            </a:fld>
            <a:endParaRPr lang="en-US" dirty="0"/>
          </a:p>
        </p:txBody>
      </p:sp>
      <p:sp>
        <p:nvSpPr>
          <p:cNvPr id="5" name="TextBox 4">
            <a:extLst>
              <a:ext uri="{FF2B5EF4-FFF2-40B4-BE49-F238E27FC236}">
                <a16:creationId xmlns:a16="http://schemas.microsoft.com/office/drawing/2014/main" id="{895C7FAF-76D7-4296-A304-447880B04B15}"/>
              </a:ext>
            </a:extLst>
          </p:cNvPr>
          <p:cNvSpPr txBox="1"/>
          <p:nvPr/>
        </p:nvSpPr>
        <p:spPr>
          <a:xfrm>
            <a:off x="570426" y="1139912"/>
            <a:ext cx="11475217" cy="461665"/>
          </a:xfrm>
          <a:prstGeom prst="rect">
            <a:avLst/>
          </a:prstGeom>
          <a:noFill/>
        </p:spPr>
        <p:txBody>
          <a:bodyPr wrap="square">
            <a:spAutoFit/>
          </a:bodyPr>
          <a:lstStyle/>
          <a:p>
            <a:pPr marL="342900" marR="0" lvl="0" indent="-342900" algn="l" defTabSz="914400" rtl="0" eaLnBrk="1" fontAlgn="base" latinLnBrk="0" hangingPunct="1">
              <a:lnSpc>
                <a:spcPct val="100000"/>
              </a:lnSpc>
              <a:spcBef>
                <a:spcPct val="30000"/>
              </a:spcBef>
              <a:spcAft>
                <a:spcPct val="25000"/>
              </a:spcAft>
              <a:buClr>
                <a:srgbClr val="773377"/>
              </a:buClr>
              <a:buSzPct val="75000"/>
              <a:buFont typeface="Wingdings" panose="05000000000000000000" pitchFamily="2" charset="2"/>
              <a:buChar char="§"/>
              <a:tabLst/>
              <a:defRPr/>
            </a:pPr>
            <a:r>
              <a:rPr kumimoji="0" lang="en-US" sz="24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Ireland is the only English speaking, common law nation in the EU post Brexit.</a:t>
            </a:r>
          </a:p>
        </p:txBody>
      </p:sp>
      <p:sp>
        <p:nvSpPr>
          <p:cNvPr id="6" name="TextBox 5">
            <a:extLst>
              <a:ext uri="{FF2B5EF4-FFF2-40B4-BE49-F238E27FC236}">
                <a16:creationId xmlns:a16="http://schemas.microsoft.com/office/drawing/2014/main" id="{AE2BEB7C-848B-413B-878C-2ABB75AE846F}"/>
              </a:ext>
            </a:extLst>
          </p:cNvPr>
          <p:cNvSpPr txBox="1"/>
          <p:nvPr/>
        </p:nvSpPr>
        <p:spPr>
          <a:xfrm>
            <a:off x="773723" y="269047"/>
            <a:ext cx="5717512" cy="646331"/>
          </a:xfrm>
          <a:prstGeom prst="rect">
            <a:avLst/>
          </a:prstGeom>
          <a:noFill/>
        </p:spPr>
        <p:txBody>
          <a:bodyPr wrap="square" rtlCol="0">
            <a:spAutoFit/>
          </a:bodyPr>
          <a:lstStyle/>
          <a:p>
            <a:r>
              <a:rPr kumimoji="0" lang="en-US" sz="3600" b="1" i="0" u="none" strike="noStrike" kern="0" cap="none" spc="0" normalizeH="0" baseline="0" noProof="0" dirty="0">
                <a:ln>
                  <a:noFill/>
                </a:ln>
                <a:solidFill>
                  <a:srgbClr val="169B62"/>
                </a:solidFill>
                <a:effectLst/>
                <a:uLnTx/>
                <a:uFillTx/>
                <a:latin typeface="Arial"/>
                <a:ea typeface="+mj-ea"/>
                <a:cs typeface="+mj-cs"/>
              </a:rPr>
              <a:t>Dublin</a:t>
            </a:r>
            <a:endParaRPr lang="en-US" b="1" dirty="0">
              <a:solidFill>
                <a:srgbClr val="169B62"/>
              </a:solidFill>
            </a:endParaRPr>
          </a:p>
        </p:txBody>
      </p:sp>
    </p:spTree>
    <p:extLst>
      <p:ext uri="{BB962C8B-B14F-4D97-AF65-F5344CB8AC3E}">
        <p14:creationId xmlns:p14="http://schemas.microsoft.com/office/powerpoint/2010/main" val="10507326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9362787-DA21-4BA5-B1FE-19FAD806F33E}"/>
              </a:ext>
            </a:extLst>
          </p:cNvPr>
          <p:cNvSpPr>
            <a:spLocks noGrp="1"/>
          </p:cNvSpPr>
          <p:nvPr>
            <p:ph type="ftr" sz="quarter" idx="11"/>
          </p:nvPr>
        </p:nvSpPr>
        <p:spPr/>
        <p:txBody>
          <a:bodyPr/>
          <a:lstStyle/>
          <a:p>
            <a:r>
              <a:rPr lang="en-US"/>
              <a:t>ARIAS•U.S. 2021 Spring Conference • www.arias-us.org</a:t>
            </a:r>
            <a:endParaRPr lang="en-US" dirty="0"/>
          </a:p>
        </p:txBody>
      </p:sp>
      <p:sp>
        <p:nvSpPr>
          <p:cNvPr id="3" name="Slide Number Placeholder 2">
            <a:extLst>
              <a:ext uri="{FF2B5EF4-FFF2-40B4-BE49-F238E27FC236}">
                <a16:creationId xmlns:a16="http://schemas.microsoft.com/office/drawing/2014/main" id="{EFC96746-96FA-418A-8DB4-84798A2A4955}"/>
              </a:ext>
            </a:extLst>
          </p:cNvPr>
          <p:cNvSpPr>
            <a:spLocks noGrp="1"/>
          </p:cNvSpPr>
          <p:nvPr>
            <p:ph type="sldNum" sz="quarter" idx="12"/>
          </p:nvPr>
        </p:nvSpPr>
        <p:spPr/>
        <p:txBody>
          <a:bodyPr/>
          <a:lstStyle/>
          <a:p>
            <a:fld id="{D2DF68FA-F7E4-0D42-BD70-C8803FF10DE8}" type="slidenum">
              <a:rPr lang="en-US" smtClean="0"/>
              <a:pPr/>
              <a:t>61</a:t>
            </a:fld>
            <a:endParaRPr lang="en-US" dirty="0"/>
          </a:p>
        </p:txBody>
      </p:sp>
      <p:sp>
        <p:nvSpPr>
          <p:cNvPr id="5" name="TextBox 4">
            <a:extLst>
              <a:ext uri="{FF2B5EF4-FFF2-40B4-BE49-F238E27FC236}">
                <a16:creationId xmlns:a16="http://schemas.microsoft.com/office/drawing/2014/main" id="{895C7FAF-76D7-4296-A304-447880B04B15}"/>
              </a:ext>
            </a:extLst>
          </p:cNvPr>
          <p:cNvSpPr txBox="1"/>
          <p:nvPr/>
        </p:nvSpPr>
        <p:spPr>
          <a:xfrm>
            <a:off x="570426" y="1139912"/>
            <a:ext cx="11475217" cy="1034129"/>
          </a:xfrm>
          <a:prstGeom prst="rect">
            <a:avLst/>
          </a:prstGeom>
          <a:noFill/>
        </p:spPr>
        <p:txBody>
          <a:bodyPr wrap="square">
            <a:spAutoFit/>
          </a:bodyPr>
          <a:lstStyle/>
          <a:p>
            <a:pPr marL="342900" marR="0" lvl="0" indent="-342900" algn="l" defTabSz="914400" rtl="0" eaLnBrk="1" fontAlgn="base" latinLnBrk="0" hangingPunct="1">
              <a:lnSpc>
                <a:spcPct val="100000"/>
              </a:lnSpc>
              <a:spcBef>
                <a:spcPct val="30000"/>
              </a:spcBef>
              <a:spcAft>
                <a:spcPct val="25000"/>
              </a:spcAft>
              <a:buClr>
                <a:srgbClr val="773377"/>
              </a:buClr>
              <a:buSzPct val="75000"/>
              <a:buFont typeface="Wingdings" panose="05000000000000000000" pitchFamily="2" charset="2"/>
              <a:buChar char="§"/>
              <a:tabLst/>
              <a:defRPr/>
            </a:pPr>
            <a:r>
              <a:rPr kumimoji="0" lang="en-US" sz="24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Ireland is the only English speaking, common law nation in the EU post Brexit.</a:t>
            </a:r>
          </a:p>
          <a:p>
            <a:pPr marL="342900" marR="0" lvl="0" indent="-342900" algn="l" defTabSz="914400" rtl="0" eaLnBrk="1" fontAlgn="base" latinLnBrk="0" hangingPunct="1">
              <a:lnSpc>
                <a:spcPct val="100000"/>
              </a:lnSpc>
              <a:spcBef>
                <a:spcPct val="30000"/>
              </a:spcBef>
              <a:spcAft>
                <a:spcPct val="25000"/>
              </a:spcAft>
              <a:buClr>
                <a:srgbClr val="773377"/>
              </a:buClr>
              <a:buSzPct val="75000"/>
              <a:buFont typeface="Wingdings" panose="05000000000000000000" pitchFamily="2" charset="2"/>
              <a:buChar char="§"/>
              <a:tabLst/>
              <a:defRPr/>
            </a:pPr>
            <a:r>
              <a:rPr kumimoji="0" lang="en-US" sz="24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Its 2010 Arbitration Act (“2010 Act”) adopted the entire UNCITRAL Model Law.</a:t>
            </a:r>
          </a:p>
        </p:txBody>
      </p:sp>
      <p:sp>
        <p:nvSpPr>
          <p:cNvPr id="6" name="TextBox 5">
            <a:extLst>
              <a:ext uri="{FF2B5EF4-FFF2-40B4-BE49-F238E27FC236}">
                <a16:creationId xmlns:a16="http://schemas.microsoft.com/office/drawing/2014/main" id="{AE2BEB7C-848B-413B-878C-2ABB75AE846F}"/>
              </a:ext>
            </a:extLst>
          </p:cNvPr>
          <p:cNvSpPr txBox="1"/>
          <p:nvPr/>
        </p:nvSpPr>
        <p:spPr>
          <a:xfrm>
            <a:off x="773723" y="269047"/>
            <a:ext cx="5717512" cy="646331"/>
          </a:xfrm>
          <a:prstGeom prst="rect">
            <a:avLst/>
          </a:prstGeom>
          <a:noFill/>
        </p:spPr>
        <p:txBody>
          <a:bodyPr wrap="square" rtlCol="0">
            <a:spAutoFit/>
          </a:bodyPr>
          <a:lstStyle/>
          <a:p>
            <a:r>
              <a:rPr kumimoji="0" lang="en-US" sz="3600" b="1" i="0" u="none" strike="noStrike" kern="0" cap="none" spc="0" normalizeH="0" baseline="0" noProof="0" dirty="0">
                <a:ln>
                  <a:noFill/>
                </a:ln>
                <a:solidFill>
                  <a:srgbClr val="169B62"/>
                </a:solidFill>
                <a:effectLst/>
                <a:uLnTx/>
                <a:uFillTx/>
                <a:latin typeface="Arial"/>
                <a:ea typeface="+mj-ea"/>
                <a:cs typeface="+mj-cs"/>
              </a:rPr>
              <a:t>Dublin</a:t>
            </a:r>
            <a:endParaRPr lang="en-US" b="1" dirty="0">
              <a:solidFill>
                <a:srgbClr val="169B62"/>
              </a:solidFill>
            </a:endParaRPr>
          </a:p>
        </p:txBody>
      </p:sp>
    </p:spTree>
    <p:extLst>
      <p:ext uri="{BB962C8B-B14F-4D97-AF65-F5344CB8AC3E}">
        <p14:creationId xmlns:p14="http://schemas.microsoft.com/office/powerpoint/2010/main" val="36557808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9362787-DA21-4BA5-B1FE-19FAD806F33E}"/>
              </a:ext>
            </a:extLst>
          </p:cNvPr>
          <p:cNvSpPr>
            <a:spLocks noGrp="1"/>
          </p:cNvSpPr>
          <p:nvPr>
            <p:ph type="ftr" sz="quarter" idx="11"/>
          </p:nvPr>
        </p:nvSpPr>
        <p:spPr/>
        <p:txBody>
          <a:bodyPr/>
          <a:lstStyle/>
          <a:p>
            <a:r>
              <a:rPr lang="en-US"/>
              <a:t>ARIAS•U.S. 2021 Spring Conference • www.arias-us.org</a:t>
            </a:r>
            <a:endParaRPr lang="en-US" dirty="0"/>
          </a:p>
        </p:txBody>
      </p:sp>
      <p:sp>
        <p:nvSpPr>
          <p:cNvPr id="3" name="Slide Number Placeholder 2">
            <a:extLst>
              <a:ext uri="{FF2B5EF4-FFF2-40B4-BE49-F238E27FC236}">
                <a16:creationId xmlns:a16="http://schemas.microsoft.com/office/drawing/2014/main" id="{EFC96746-96FA-418A-8DB4-84798A2A4955}"/>
              </a:ext>
            </a:extLst>
          </p:cNvPr>
          <p:cNvSpPr>
            <a:spLocks noGrp="1"/>
          </p:cNvSpPr>
          <p:nvPr>
            <p:ph type="sldNum" sz="quarter" idx="12"/>
          </p:nvPr>
        </p:nvSpPr>
        <p:spPr/>
        <p:txBody>
          <a:bodyPr/>
          <a:lstStyle/>
          <a:p>
            <a:fld id="{D2DF68FA-F7E4-0D42-BD70-C8803FF10DE8}" type="slidenum">
              <a:rPr lang="en-US" smtClean="0"/>
              <a:pPr/>
              <a:t>62</a:t>
            </a:fld>
            <a:endParaRPr lang="en-US" dirty="0"/>
          </a:p>
        </p:txBody>
      </p:sp>
      <p:sp>
        <p:nvSpPr>
          <p:cNvPr id="5" name="TextBox 4">
            <a:extLst>
              <a:ext uri="{FF2B5EF4-FFF2-40B4-BE49-F238E27FC236}">
                <a16:creationId xmlns:a16="http://schemas.microsoft.com/office/drawing/2014/main" id="{895C7FAF-76D7-4296-A304-447880B04B15}"/>
              </a:ext>
            </a:extLst>
          </p:cNvPr>
          <p:cNvSpPr txBox="1"/>
          <p:nvPr/>
        </p:nvSpPr>
        <p:spPr>
          <a:xfrm>
            <a:off x="570426" y="1139912"/>
            <a:ext cx="11475217" cy="1975926"/>
          </a:xfrm>
          <a:prstGeom prst="rect">
            <a:avLst/>
          </a:prstGeom>
          <a:noFill/>
        </p:spPr>
        <p:txBody>
          <a:bodyPr wrap="square">
            <a:spAutoFit/>
          </a:bodyPr>
          <a:lstStyle/>
          <a:p>
            <a:pPr marL="342900" marR="0" lvl="0" indent="-342900" algn="l" defTabSz="914400" rtl="0" eaLnBrk="1" fontAlgn="base" latinLnBrk="0" hangingPunct="1">
              <a:lnSpc>
                <a:spcPct val="100000"/>
              </a:lnSpc>
              <a:spcBef>
                <a:spcPct val="30000"/>
              </a:spcBef>
              <a:spcAft>
                <a:spcPct val="25000"/>
              </a:spcAft>
              <a:buClr>
                <a:srgbClr val="773377"/>
              </a:buClr>
              <a:buSzPct val="75000"/>
              <a:buFont typeface="Wingdings" panose="05000000000000000000" pitchFamily="2" charset="2"/>
              <a:buChar char="§"/>
              <a:tabLst/>
              <a:defRPr/>
            </a:pPr>
            <a:r>
              <a:rPr kumimoji="0" lang="en-US" sz="24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Ireland is the only English speaking, common law nation in the EU post Brexit.</a:t>
            </a:r>
          </a:p>
          <a:p>
            <a:pPr marL="342900" marR="0" lvl="0" indent="-342900" algn="l" defTabSz="914400" rtl="0" eaLnBrk="1" fontAlgn="base" latinLnBrk="0" hangingPunct="1">
              <a:lnSpc>
                <a:spcPct val="100000"/>
              </a:lnSpc>
              <a:spcBef>
                <a:spcPct val="30000"/>
              </a:spcBef>
              <a:spcAft>
                <a:spcPct val="25000"/>
              </a:spcAft>
              <a:buClr>
                <a:srgbClr val="773377"/>
              </a:buClr>
              <a:buSzPct val="75000"/>
              <a:buFont typeface="Wingdings" panose="05000000000000000000" pitchFamily="2" charset="2"/>
              <a:buChar char="§"/>
              <a:tabLst/>
              <a:defRPr/>
            </a:pPr>
            <a:r>
              <a:rPr kumimoji="0" lang="en-US" sz="24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Its 2010 Arbitration Act (“2010 Act”) adopted the entire UNCITRAL Model Law.</a:t>
            </a:r>
          </a:p>
          <a:p>
            <a:pPr marL="342900" marR="0" lvl="0" indent="-342900" algn="l" defTabSz="914400" rtl="0" eaLnBrk="1" fontAlgn="base" latinLnBrk="0" hangingPunct="1">
              <a:lnSpc>
                <a:spcPct val="100000"/>
              </a:lnSpc>
              <a:spcBef>
                <a:spcPct val="30000"/>
              </a:spcBef>
              <a:spcAft>
                <a:spcPct val="25000"/>
              </a:spcAft>
              <a:buClr>
                <a:srgbClr val="773377"/>
              </a:buClr>
              <a:buSzPct val="75000"/>
              <a:buFont typeface="Wingdings" panose="05000000000000000000" pitchFamily="2" charset="2"/>
              <a:buChar char="§"/>
              <a:tabLst/>
              <a:defRPr/>
            </a:pPr>
            <a:r>
              <a:rPr kumimoji="0" lang="en-US" sz="24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Under the 2010 Act, only one High Court judge hears all arbitration-related matters, and since 2017 that judge is Mr. Justice David </a:t>
            </a:r>
            <a:r>
              <a:rPr kumimoji="0" lang="en-US" sz="2400" b="0" i="0" u="none" strike="noStrike" kern="0" cap="none" spc="0" normalizeH="0" baseline="0" noProof="0" dirty="0" err="1">
                <a:ln>
                  <a:noFill/>
                </a:ln>
                <a:solidFill>
                  <a:srgbClr val="004F8E">
                    <a:lumMod val="75000"/>
                  </a:srgbClr>
                </a:solidFill>
                <a:effectLst/>
                <a:uLnTx/>
                <a:uFillTx/>
                <a:latin typeface="Source Sans Pro" panose="020B0503030403020204" pitchFamily="34" charset="0"/>
                <a:ea typeface="Source Sans Pro" panose="020B0503030403020204" pitchFamily="34" charset="0"/>
              </a:rPr>
              <a:t>Barniville</a:t>
            </a:r>
            <a:r>
              <a:rPr kumimoji="0" lang="en-US" sz="24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 </a:t>
            </a:r>
          </a:p>
        </p:txBody>
      </p:sp>
      <p:sp>
        <p:nvSpPr>
          <p:cNvPr id="6" name="TextBox 5">
            <a:extLst>
              <a:ext uri="{FF2B5EF4-FFF2-40B4-BE49-F238E27FC236}">
                <a16:creationId xmlns:a16="http://schemas.microsoft.com/office/drawing/2014/main" id="{AE2BEB7C-848B-413B-878C-2ABB75AE846F}"/>
              </a:ext>
            </a:extLst>
          </p:cNvPr>
          <p:cNvSpPr txBox="1"/>
          <p:nvPr/>
        </p:nvSpPr>
        <p:spPr>
          <a:xfrm>
            <a:off x="773723" y="269047"/>
            <a:ext cx="5717512" cy="646331"/>
          </a:xfrm>
          <a:prstGeom prst="rect">
            <a:avLst/>
          </a:prstGeom>
          <a:noFill/>
        </p:spPr>
        <p:txBody>
          <a:bodyPr wrap="square" rtlCol="0">
            <a:spAutoFit/>
          </a:bodyPr>
          <a:lstStyle/>
          <a:p>
            <a:r>
              <a:rPr kumimoji="0" lang="en-US" sz="3600" b="1" i="0" u="none" strike="noStrike" kern="0" cap="none" spc="0" normalizeH="0" baseline="0" noProof="0" dirty="0">
                <a:ln>
                  <a:noFill/>
                </a:ln>
                <a:solidFill>
                  <a:srgbClr val="169B62"/>
                </a:solidFill>
                <a:effectLst/>
                <a:uLnTx/>
                <a:uFillTx/>
                <a:latin typeface="Arial"/>
                <a:ea typeface="+mj-ea"/>
                <a:cs typeface="+mj-cs"/>
              </a:rPr>
              <a:t>Dublin</a:t>
            </a:r>
            <a:endParaRPr lang="en-US" b="1" dirty="0">
              <a:solidFill>
                <a:srgbClr val="169B62"/>
              </a:solidFill>
            </a:endParaRPr>
          </a:p>
        </p:txBody>
      </p:sp>
    </p:spTree>
    <p:extLst>
      <p:ext uri="{BB962C8B-B14F-4D97-AF65-F5344CB8AC3E}">
        <p14:creationId xmlns:p14="http://schemas.microsoft.com/office/powerpoint/2010/main" val="41527870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9362787-DA21-4BA5-B1FE-19FAD806F33E}"/>
              </a:ext>
            </a:extLst>
          </p:cNvPr>
          <p:cNvSpPr>
            <a:spLocks noGrp="1"/>
          </p:cNvSpPr>
          <p:nvPr>
            <p:ph type="ftr" sz="quarter" idx="11"/>
          </p:nvPr>
        </p:nvSpPr>
        <p:spPr/>
        <p:txBody>
          <a:bodyPr/>
          <a:lstStyle/>
          <a:p>
            <a:r>
              <a:rPr lang="en-US"/>
              <a:t>ARIAS•U.S. 2021 Spring Conference • www.arias-us.org</a:t>
            </a:r>
            <a:endParaRPr lang="en-US" dirty="0"/>
          </a:p>
        </p:txBody>
      </p:sp>
      <p:sp>
        <p:nvSpPr>
          <p:cNvPr id="3" name="Slide Number Placeholder 2">
            <a:extLst>
              <a:ext uri="{FF2B5EF4-FFF2-40B4-BE49-F238E27FC236}">
                <a16:creationId xmlns:a16="http://schemas.microsoft.com/office/drawing/2014/main" id="{EFC96746-96FA-418A-8DB4-84798A2A4955}"/>
              </a:ext>
            </a:extLst>
          </p:cNvPr>
          <p:cNvSpPr>
            <a:spLocks noGrp="1"/>
          </p:cNvSpPr>
          <p:nvPr>
            <p:ph type="sldNum" sz="quarter" idx="12"/>
          </p:nvPr>
        </p:nvSpPr>
        <p:spPr/>
        <p:txBody>
          <a:bodyPr/>
          <a:lstStyle/>
          <a:p>
            <a:fld id="{D2DF68FA-F7E4-0D42-BD70-C8803FF10DE8}" type="slidenum">
              <a:rPr lang="en-US" smtClean="0"/>
              <a:pPr/>
              <a:t>63</a:t>
            </a:fld>
            <a:endParaRPr lang="en-US" dirty="0"/>
          </a:p>
        </p:txBody>
      </p:sp>
      <p:sp>
        <p:nvSpPr>
          <p:cNvPr id="5" name="TextBox 4">
            <a:extLst>
              <a:ext uri="{FF2B5EF4-FFF2-40B4-BE49-F238E27FC236}">
                <a16:creationId xmlns:a16="http://schemas.microsoft.com/office/drawing/2014/main" id="{895C7FAF-76D7-4296-A304-447880B04B15}"/>
              </a:ext>
            </a:extLst>
          </p:cNvPr>
          <p:cNvSpPr txBox="1"/>
          <p:nvPr/>
        </p:nvSpPr>
        <p:spPr>
          <a:xfrm>
            <a:off x="570426" y="1139912"/>
            <a:ext cx="11475217" cy="4244239"/>
          </a:xfrm>
          <a:prstGeom prst="rect">
            <a:avLst/>
          </a:prstGeom>
          <a:noFill/>
        </p:spPr>
        <p:txBody>
          <a:bodyPr wrap="square">
            <a:spAutoFit/>
          </a:bodyPr>
          <a:lstStyle/>
          <a:p>
            <a:pPr marL="342900" marR="0" lvl="0" indent="-342900" algn="l" defTabSz="914400" rtl="0" eaLnBrk="1" fontAlgn="base" latinLnBrk="0" hangingPunct="1">
              <a:lnSpc>
                <a:spcPct val="100000"/>
              </a:lnSpc>
              <a:spcBef>
                <a:spcPct val="30000"/>
              </a:spcBef>
              <a:spcAft>
                <a:spcPct val="25000"/>
              </a:spcAft>
              <a:buClr>
                <a:srgbClr val="773377"/>
              </a:buClr>
              <a:buSzPct val="75000"/>
              <a:buFont typeface="Wingdings" panose="05000000000000000000" pitchFamily="2" charset="2"/>
              <a:buChar char="§"/>
              <a:tabLst/>
              <a:defRPr/>
            </a:pPr>
            <a:r>
              <a:rPr kumimoji="0" lang="en-US" sz="24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Ireland is the only English speaking, common law nation in the EU post Brexit.</a:t>
            </a:r>
          </a:p>
          <a:p>
            <a:pPr marL="342900" marR="0" lvl="0" indent="-342900" algn="l" defTabSz="914400" rtl="0" eaLnBrk="1" fontAlgn="base" latinLnBrk="0" hangingPunct="1">
              <a:lnSpc>
                <a:spcPct val="100000"/>
              </a:lnSpc>
              <a:spcBef>
                <a:spcPct val="30000"/>
              </a:spcBef>
              <a:spcAft>
                <a:spcPct val="25000"/>
              </a:spcAft>
              <a:buClr>
                <a:srgbClr val="773377"/>
              </a:buClr>
              <a:buSzPct val="75000"/>
              <a:buFont typeface="Wingdings" panose="05000000000000000000" pitchFamily="2" charset="2"/>
              <a:buChar char="§"/>
              <a:tabLst/>
              <a:defRPr/>
            </a:pPr>
            <a:r>
              <a:rPr kumimoji="0" lang="en-US" sz="24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Its 2010 Arbitration Act (“2010 Act”) adopted the entire UNCITRAL Model Law.</a:t>
            </a:r>
          </a:p>
          <a:p>
            <a:pPr marL="342900" marR="0" lvl="0" indent="-342900" algn="l" defTabSz="914400" rtl="0" eaLnBrk="1" fontAlgn="base" latinLnBrk="0" hangingPunct="1">
              <a:lnSpc>
                <a:spcPct val="100000"/>
              </a:lnSpc>
              <a:spcBef>
                <a:spcPct val="30000"/>
              </a:spcBef>
              <a:spcAft>
                <a:spcPct val="25000"/>
              </a:spcAft>
              <a:buClr>
                <a:srgbClr val="773377"/>
              </a:buClr>
              <a:buSzPct val="75000"/>
              <a:buFont typeface="Wingdings" panose="05000000000000000000" pitchFamily="2" charset="2"/>
              <a:buChar char="§"/>
              <a:tabLst/>
              <a:defRPr/>
            </a:pPr>
            <a:r>
              <a:rPr kumimoji="0" lang="en-US" sz="24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Under the 2010 Act, only one High Court judge hears all arbitration-related matters, and since 2017 that judge is Mr. Justice David </a:t>
            </a:r>
            <a:r>
              <a:rPr kumimoji="0" lang="en-US" sz="2400" b="0" i="0" u="none" strike="noStrike" kern="0" cap="none" spc="0" normalizeH="0" baseline="0" noProof="0" dirty="0" err="1">
                <a:ln>
                  <a:noFill/>
                </a:ln>
                <a:solidFill>
                  <a:srgbClr val="004F8E">
                    <a:lumMod val="75000"/>
                  </a:srgbClr>
                </a:solidFill>
                <a:effectLst/>
                <a:uLnTx/>
                <a:uFillTx/>
                <a:latin typeface="Source Sans Pro" panose="020B0503030403020204" pitchFamily="34" charset="0"/>
                <a:ea typeface="Source Sans Pro" panose="020B0503030403020204" pitchFamily="34" charset="0"/>
              </a:rPr>
              <a:t>Barniville</a:t>
            </a:r>
            <a:r>
              <a:rPr kumimoji="0" lang="en-US" sz="24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 </a:t>
            </a:r>
          </a:p>
          <a:p>
            <a:pPr marL="342900" marR="0" lvl="0" indent="-342900" algn="l" defTabSz="914400" rtl="0" eaLnBrk="1" fontAlgn="base" latinLnBrk="0" hangingPunct="1">
              <a:lnSpc>
                <a:spcPct val="100000"/>
              </a:lnSpc>
              <a:spcBef>
                <a:spcPct val="30000"/>
              </a:spcBef>
              <a:spcAft>
                <a:spcPct val="25000"/>
              </a:spcAft>
              <a:buClr>
                <a:srgbClr val="773377"/>
              </a:buClr>
              <a:buSzPct val="75000"/>
              <a:buFont typeface="Wingdings" panose="05000000000000000000" pitchFamily="2" charset="2"/>
              <a:buChar char="§"/>
              <a:tabLst/>
              <a:defRPr/>
            </a:pPr>
            <a:r>
              <a:rPr kumimoji="0" lang="en-US" sz="24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Finality: Sec. 11 of the 2010 Act “provides that a decision of the High Court in relation to any matter referred to it under the 2010 Act (</a:t>
            </a:r>
            <a:r>
              <a:rPr kumimoji="0" lang="en-US" sz="2400" b="0" i="1"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i.e.</a:t>
            </a:r>
            <a:r>
              <a:rPr kumimoji="0" lang="en-US" sz="24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 those permitted under the Model Law) shall be final and binding, and that there shall be no right of appeal from that decision,”* </a:t>
            </a:r>
            <a:r>
              <a:rPr kumimoji="0" lang="en-US" sz="2400" b="0" i="1"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i.e., </a:t>
            </a:r>
            <a:r>
              <a:rPr kumimoji="0" lang="en-US" sz="24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Mr. Justice </a:t>
            </a:r>
            <a:r>
              <a:rPr kumimoji="0" lang="en-US" sz="2400" b="0" i="0" u="none" strike="noStrike" kern="0" cap="none" spc="0" normalizeH="0" baseline="0" noProof="0" dirty="0" err="1">
                <a:ln>
                  <a:noFill/>
                </a:ln>
                <a:solidFill>
                  <a:srgbClr val="004F8E">
                    <a:lumMod val="75000"/>
                  </a:srgbClr>
                </a:solidFill>
                <a:effectLst/>
                <a:uLnTx/>
                <a:uFillTx/>
                <a:latin typeface="Source Sans Pro" panose="020B0503030403020204" pitchFamily="34" charset="0"/>
                <a:ea typeface="Source Sans Pro" panose="020B0503030403020204" pitchFamily="34" charset="0"/>
              </a:rPr>
              <a:t>Barniville’s</a:t>
            </a:r>
            <a:r>
              <a:rPr kumimoji="0" lang="en-US" sz="2400" b="0" i="0" u="none" strike="noStrike" kern="0" cap="none" spc="0" normalizeH="0" baseline="0" noProof="0" dirty="0">
                <a:ln>
                  <a:noFill/>
                </a:ln>
                <a:solidFill>
                  <a:srgbClr val="004F8E">
                    <a:lumMod val="75000"/>
                  </a:srgbClr>
                </a:solidFill>
                <a:effectLst/>
                <a:uLnTx/>
                <a:uFillTx/>
                <a:latin typeface="Source Sans Pro" panose="020B0503030403020204" pitchFamily="34" charset="0"/>
                <a:ea typeface="Source Sans Pro" panose="020B0503030403020204" pitchFamily="34" charset="0"/>
              </a:rPr>
              <a:t> decision. </a:t>
            </a:r>
          </a:p>
          <a:p>
            <a:pPr marL="0" marR="0" lvl="0" indent="0" algn="l" defTabSz="914400" rtl="0" eaLnBrk="1" fontAlgn="base" latinLnBrk="0" hangingPunct="1">
              <a:lnSpc>
                <a:spcPct val="100000"/>
              </a:lnSpc>
              <a:spcBef>
                <a:spcPct val="30000"/>
              </a:spcBef>
              <a:spcAft>
                <a:spcPct val="25000"/>
              </a:spcAft>
              <a:buClr>
                <a:srgbClr val="773377"/>
              </a:buClr>
              <a:buSzPct val="75000"/>
              <a:buFont typeface="Wingdings" panose="05000000000000000000" pitchFamily="2" charset="2"/>
              <a:buNone/>
              <a:tabLst/>
              <a:defRPr/>
            </a:pPr>
            <a:r>
              <a:rPr kumimoji="0" lang="en-US" sz="1400" b="0" i="0" u="none" strike="noStrike" kern="0" cap="none" spc="0" normalizeH="0" baseline="0" noProof="0" dirty="0">
                <a:ln>
                  <a:noFill/>
                </a:ln>
                <a:solidFill>
                  <a:srgbClr val="004F8E">
                    <a:lumMod val="75000"/>
                  </a:srgbClr>
                </a:solidFill>
                <a:effectLst/>
                <a:uLnTx/>
                <a:uFillTx/>
                <a:latin typeface="Arial"/>
                <a:ea typeface="+mn-ea"/>
                <a:cs typeface="+mn-cs"/>
              </a:rPr>
              <a:t>*Hayley O’Donnell BL, “Why Dublin, Ireland, Should Be Considered As A ‘Hot Seat’ For Future Arbitrations,” </a:t>
            </a:r>
            <a:r>
              <a:rPr kumimoji="0" lang="en-US" sz="1400" b="0" i="0" u="none" strike="noStrike" kern="0" cap="none" spc="0" normalizeH="0" baseline="0" noProof="0" dirty="0" err="1">
                <a:ln>
                  <a:noFill/>
                </a:ln>
                <a:solidFill>
                  <a:srgbClr val="004F8E">
                    <a:lumMod val="75000"/>
                  </a:srgbClr>
                </a:solidFill>
                <a:effectLst/>
                <a:uLnTx/>
                <a:uFillTx/>
                <a:latin typeface="Arial"/>
                <a:ea typeface="+mn-ea"/>
                <a:cs typeface="+mn-cs"/>
              </a:rPr>
              <a:t>Mealey’s</a:t>
            </a:r>
            <a:r>
              <a:rPr kumimoji="0" lang="en-US" sz="1400" b="0" i="0" u="none" strike="noStrike" kern="0" cap="none" spc="0" normalizeH="0" baseline="0" noProof="0" dirty="0">
                <a:ln>
                  <a:noFill/>
                </a:ln>
                <a:solidFill>
                  <a:srgbClr val="004F8E">
                    <a:lumMod val="75000"/>
                  </a:srgbClr>
                </a:solidFill>
                <a:effectLst/>
                <a:uLnTx/>
                <a:uFillTx/>
                <a:latin typeface="Arial"/>
                <a:ea typeface="+mn-ea"/>
                <a:cs typeface="+mn-cs"/>
              </a:rPr>
              <a:t> </a:t>
            </a:r>
            <a:r>
              <a:rPr kumimoji="0" lang="en-US" sz="1400" b="0" i="1" u="none" strike="noStrike" kern="0" cap="none" spc="0" normalizeH="0" baseline="0" noProof="0" dirty="0">
                <a:ln>
                  <a:noFill/>
                </a:ln>
                <a:solidFill>
                  <a:srgbClr val="004F8E">
                    <a:lumMod val="75000"/>
                  </a:srgbClr>
                </a:solidFill>
                <a:effectLst/>
                <a:uLnTx/>
                <a:uFillTx/>
                <a:latin typeface="Arial"/>
                <a:ea typeface="+mn-ea"/>
                <a:cs typeface="+mn-cs"/>
              </a:rPr>
              <a:t>Int’l Arbitration Report</a:t>
            </a:r>
            <a:r>
              <a:rPr kumimoji="0" lang="en-US" sz="1400" b="0" i="0" u="none" strike="noStrike" kern="0" cap="none" spc="0" normalizeH="0" baseline="0" noProof="0" dirty="0">
                <a:ln>
                  <a:noFill/>
                </a:ln>
                <a:solidFill>
                  <a:srgbClr val="004F8E">
                    <a:lumMod val="75000"/>
                  </a:srgbClr>
                </a:solidFill>
                <a:effectLst/>
                <a:uLnTx/>
                <a:uFillTx/>
                <a:latin typeface="Arial"/>
                <a:ea typeface="+mn-ea"/>
                <a:cs typeface="+mn-cs"/>
              </a:rPr>
              <a:t>, Vol. 35, #9, Sept. 2020</a:t>
            </a:r>
            <a:r>
              <a:rPr lang="en-US" sz="1400" kern="0" dirty="0">
                <a:solidFill>
                  <a:srgbClr val="004F8E">
                    <a:lumMod val="75000"/>
                  </a:srgbClr>
                </a:solidFill>
                <a:latin typeface="Arial"/>
              </a:rPr>
              <a:t> (t</a:t>
            </a:r>
            <a:r>
              <a:rPr kumimoji="0" lang="en-US" sz="1400" b="0" i="0" u="none" strike="noStrike" kern="0" cap="none" spc="0" normalizeH="0" baseline="0" noProof="0" dirty="0">
                <a:ln>
                  <a:noFill/>
                </a:ln>
                <a:solidFill>
                  <a:srgbClr val="004F8E">
                    <a:lumMod val="75000"/>
                  </a:srgbClr>
                </a:solidFill>
                <a:effectLst/>
                <a:uLnTx/>
                <a:uFillTx/>
                <a:latin typeface="Arial"/>
                <a:ea typeface="+mn-ea"/>
                <a:cs typeface="+mn-cs"/>
              </a:rPr>
              <a:t>his article is included with the panel’s materials).</a:t>
            </a:r>
          </a:p>
        </p:txBody>
      </p:sp>
      <p:sp>
        <p:nvSpPr>
          <p:cNvPr id="6" name="TextBox 5">
            <a:extLst>
              <a:ext uri="{FF2B5EF4-FFF2-40B4-BE49-F238E27FC236}">
                <a16:creationId xmlns:a16="http://schemas.microsoft.com/office/drawing/2014/main" id="{AE2BEB7C-848B-413B-878C-2ABB75AE846F}"/>
              </a:ext>
            </a:extLst>
          </p:cNvPr>
          <p:cNvSpPr txBox="1"/>
          <p:nvPr/>
        </p:nvSpPr>
        <p:spPr>
          <a:xfrm>
            <a:off x="773723" y="269047"/>
            <a:ext cx="5717512" cy="646331"/>
          </a:xfrm>
          <a:prstGeom prst="rect">
            <a:avLst/>
          </a:prstGeom>
          <a:noFill/>
        </p:spPr>
        <p:txBody>
          <a:bodyPr wrap="square" rtlCol="0">
            <a:spAutoFit/>
          </a:bodyPr>
          <a:lstStyle/>
          <a:p>
            <a:r>
              <a:rPr kumimoji="0" lang="en-US" sz="3600" b="1" i="0" u="none" strike="noStrike" kern="0" cap="none" spc="0" normalizeH="0" baseline="0" noProof="0" dirty="0">
                <a:ln>
                  <a:noFill/>
                </a:ln>
                <a:solidFill>
                  <a:srgbClr val="169B62"/>
                </a:solidFill>
                <a:effectLst/>
                <a:uLnTx/>
                <a:uFillTx/>
                <a:latin typeface="Arial"/>
                <a:ea typeface="+mj-ea"/>
                <a:cs typeface="+mj-cs"/>
              </a:rPr>
              <a:t>Dublin</a:t>
            </a:r>
            <a:endParaRPr lang="en-US" b="1" dirty="0">
              <a:solidFill>
                <a:srgbClr val="169B62"/>
              </a:solidFill>
            </a:endParaRPr>
          </a:p>
        </p:txBody>
      </p:sp>
    </p:spTree>
    <p:extLst>
      <p:ext uri="{BB962C8B-B14F-4D97-AF65-F5344CB8AC3E}">
        <p14:creationId xmlns:p14="http://schemas.microsoft.com/office/powerpoint/2010/main" val="19079225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43000" y="1097280"/>
            <a:ext cx="3931920" cy="1737360"/>
          </a:xfrm>
        </p:spPr>
        <p:txBody>
          <a:bodyPr anchor="b">
            <a:normAutofit/>
          </a:bodyPr>
          <a:lstStyle/>
          <a:p>
            <a:r>
              <a:rPr lang="en-US" dirty="0">
                <a:solidFill>
                  <a:srgbClr val="169B62"/>
                </a:solidFill>
              </a:rPr>
              <a:t>Ed Lenci</a:t>
            </a:r>
          </a:p>
        </p:txBody>
      </p:sp>
      <p:sp>
        <p:nvSpPr>
          <p:cNvPr id="12" name="Footer Placeholder 4">
            <a:extLst>
              <a:ext uri="{FF2B5EF4-FFF2-40B4-BE49-F238E27FC236}">
                <a16:creationId xmlns:a16="http://schemas.microsoft.com/office/drawing/2014/main" id="{B6F056BE-31BB-4F88-BBA2-DFF0D116C8D5}"/>
              </a:ext>
            </a:extLst>
          </p:cNvPr>
          <p:cNvSpPr>
            <a:spLocks noGrp="1"/>
          </p:cNvSpPr>
          <p:nvPr>
            <p:ph type="ftr" sz="quarter" idx="11"/>
          </p:nvPr>
        </p:nvSpPr>
        <p:spPr>
          <a:xfrm>
            <a:off x="3949148" y="6223828"/>
            <a:ext cx="4717774" cy="365125"/>
          </a:xfrm>
        </p:spPr>
        <p:txBody>
          <a:bodyPr/>
          <a:lstStyle/>
          <a:p>
            <a:pPr>
              <a:spcAft>
                <a:spcPts val="600"/>
              </a:spcAft>
            </a:pPr>
            <a:r>
              <a:rPr lang="en-US"/>
              <a:t>ARIAS•U.S. 2021 Spring Conference • www.arias-us.org</a:t>
            </a:r>
          </a:p>
        </p:txBody>
      </p:sp>
      <p:sp>
        <p:nvSpPr>
          <p:cNvPr id="14" name="Slide Number Placeholder 5">
            <a:extLst>
              <a:ext uri="{FF2B5EF4-FFF2-40B4-BE49-F238E27FC236}">
                <a16:creationId xmlns:a16="http://schemas.microsoft.com/office/drawing/2014/main" id="{F7067336-0EF7-46F8-9321-80B7764D1264}"/>
              </a:ext>
            </a:extLst>
          </p:cNvPr>
          <p:cNvSpPr>
            <a:spLocks noGrp="1"/>
          </p:cNvSpPr>
          <p:nvPr>
            <p:ph type="sldNum" sz="quarter" idx="12"/>
          </p:nvPr>
        </p:nvSpPr>
        <p:spPr>
          <a:xfrm>
            <a:off x="9329530" y="6223828"/>
            <a:ext cx="1706217" cy="365125"/>
          </a:xfrm>
        </p:spPr>
        <p:txBody>
          <a:bodyPr/>
          <a:lstStyle/>
          <a:p>
            <a:pPr>
              <a:spcAft>
                <a:spcPts val="600"/>
              </a:spcAft>
            </a:pPr>
            <a:fld id="{D2DF68FA-F7E4-0D42-BD70-C8803FF10DE8}" type="slidenum">
              <a:rPr lang="en-US" smtClean="0"/>
              <a:pPr>
                <a:spcAft>
                  <a:spcPts val="600"/>
                </a:spcAft>
              </a:pPr>
              <a:t>64</a:t>
            </a:fld>
            <a:endParaRPr lang="en-US"/>
          </a:p>
        </p:txBody>
      </p:sp>
      <p:graphicFrame>
        <p:nvGraphicFramePr>
          <p:cNvPr id="8" name="Text Placeholder 4">
            <a:extLst>
              <a:ext uri="{FF2B5EF4-FFF2-40B4-BE49-F238E27FC236}">
                <a16:creationId xmlns:a16="http://schemas.microsoft.com/office/drawing/2014/main" id="{9F24DE5A-A49D-4D40-A9C8-66C55358E67B}"/>
              </a:ext>
            </a:extLst>
          </p:cNvPr>
          <p:cNvGraphicFramePr/>
          <p:nvPr>
            <p:extLst>
              <p:ext uri="{D42A27DB-BD31-4B8C-83A1-F6EECF244321}">
                <p14:modId xmlns:p14="http://schemas.microsoft.com/office/powerpoint/2010/main" val="800976003"/>
              </p:ext>
            </p:extLst>
          </p:nvPr>
        </p:nvGraphicFramePr>
        <p:xfrm>
          <a:off x="5852159" y="1097280"/>
          <a:ext cx="5212080" cy="4663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85C975CF-06EA-401C-8337-4704B138C1D8}"/>
              </a:ext>
            </a:extLst>
          </p:cNvPr>
          <p:cNvPicPr>
            <a:picLocks noChangeAspect="1"/>
          </p:cNvPicPr>
          <p:nvPr/>
        </p:nvPicPr>
        <p:blipFill>
          <a:blip r:embed="rId7"/>
          <a:stretch>
            <a:fillRect/>
          </a:stretch>
        </p:blipFill>
        <p:spPr>
          <a:xfrm>
            <a:off x="1127761" y="2834640"/>
            <a:ext cx="2139881" cy="481626"/>
          </a:xfrm>
          <a:prstGeom prst="rect">
            <a:avLst/>
          </a:prstGeom>
        </p:spPr>
      </p:pic>
    </p:spTree>
    <p:extLst>
      <p:ext uri="{BB962C8B-B14F-4D97-AF65-F5344CB8AC3E}">
        <p14:creationId xmlns:p14="http://schemas.microsoft.com/office/powerpoint/2010/main" val="8487137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6E9C6-180D-4DDD-98B4-B9B0C6EB6F63}"/>
              </a:ext>
            </a:extLst>
          </p:cNvPr>
          <p:cNvSpPr>
            <a:spLocks noGrp="1"/>
          </p:cNvSpPr>
          <p:nvPr>
            <p:ph type="ctrTitle"/>
          </p:nvPr>
        </p:nvSpPr>
        <p:spPr>
          <a:xfrm>
            <a:off x="904009" y="1946317"/>
            <a:ext cx="9930841" cy="1469526"/>
          </a:xfrm>
        </p:spPr>
        <p:txBody>
          <a:bodyPr/>
          <a:lstStyle/>
          <a:p>
            <a:pPr algn="ctr"/>
            <a:r>
              <a:rPr lang="en-US" dirty="0"/>
              <a:t>THANK YOU!</a:t>
            </a:r>
          </a:p>
        </p:txBody>
      </p:sp>
      <p:sp>
        <p:nvSpPr>
          <p:cNvPr id="5" name="Footer Placeholder 4">
            <a:extLst>
              <a:ext uri="{FF2B5EF4-FFF2-40B4-BE49-F238E27FC236}">
                <a16:creationId xmlns:a16="http://schemas.microsoft.com/office/drawing/2014/main" id="{3C203347-2AD4-47EA-9F9B-A4CF49302679}"/>
              </a:ext>
            </a:extLst>
          </p:cNvPr>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ource Sans Pro" panose="020B0503030403020204" pitchFamily="34" charset="0"/>
                <a:ea typeface="+mn-ea"/>
              </a:rPr>
              <a:t>#ARIASUS • www.arias-us.org</a:t>
            </a:r>
            <a:endParaRPr kumimoji="0" lang="en-US" sz="1000" b="0" i="0" u="none" strike="noStrike" kern="1200" cap="none" spc="0" normalizeH="0" baseline="0" noProof="0" dirty="0">
              <a:ln>
                <a:noFill/>
              </a:ln>
              <a:solidFill>
                <a:srgbClr val="FFFFFF"/>
              </a:solidFill>
              <a:effectLst/>
              <a:uLnTx/>
              <a:uFillTx/>
              <a:latin typeface="Source Sans Pro" panose="020B0503030403020204" pitchFamily="34" charset="0"/>
              <a:ea typeface="+mn-ea"/>
            </a:endParaRPr>
          </a:p>
        </p:txBody>
      </p:sp>
    </p:spTree>
    <p:extLst>
      <p:ext uri="{BB962C8B-B14F-4D97-AF65-F5344CB8AC3E}">
        <p14:creationId xmlns:p14="http://schemas.microsoft.com/office/powerpoint/2010/main" val="18080653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3B65F9B-944D-419F-B6F2-86F398A8901B}"/>
              </a:ext>
            </a:extLst>
          </p:cNvPr>
          <p:cNvSpPr>
            <a:spLocks noGrp="1"/>
          </p:cNvSpPr>
          <p:nvPr>
            <p:ph type="ftr" sz="quarter" idx="11"/>
          </p:nvPr>
        </p:nvSpPr>
        <p:spPr/>
        <p:txBody>
          <a:bodyPr/>
          <a:lstStyle/>
          <a:p>
            <a:r>
              <a:rPr lang="en-US"/>
              <a:t>ARIAS•U.S. 2021 Spring Conference • www.arias-us.org</a:t>
            </a:r>
            <a:endParaRPr lang="en-US" dirty="0"/>
          </a:p>
        </p:txBody>
      </p:sp>
      <p:sp>
        <p:nvSpPr>
          <p:cNvPr id="3" name="Slide Number Placeholder 2">
            <a:extLst>
              <a:ext uri="{FF2B5EF4-FFF2-40B4-BE49-F238E27FC236}">
                <a16:creationId xmlns:a16="http://schemas.microsoft.com/office/drawing/2014/main" id="{CF2CA984-8F93-4DF6-9313-E9030031FBB3}"/>
              </a:ext>
            </a:extLst>
          </p:cNvPr>
          <p:cNvSpPr>
            <a:spLocks noGrp="1"/>
          </p:cNvSpPr>
          <p:nvPr>
            <p:ph type="sldNum" sz="quarter" idx="12"/>
          </p:nvPr>
        </p:nvSpPr>
        <p:spPr/>
        <p:txBody>
          <a:bodyPr/>
          <a:lstStyle/>
          <a:p>
            <a:fld id="{D2DF68FA-F7E4-0D42-BD70-C8803FF10DE8}" type="slidenum">
              <a:rPr lang="en-US" smtClean="0"/>
              <a:pPr/>
              <a:t>7</a:t>
            </a:fld>
            <a:endParaRPr lang="en-US" dirty="0"/>
          </a:p>
        </p:txBody>
      </p:sp>
      <p:sp>
        <p:nvSpPr>
          <p:cNvPr id="4" name="TextBox 3">
            <a:extLst>
              <a:ext uri="{FF2B5EF4-FFF2-40B4-BE49-F238E27FC236}">
                <a16:creationId xmlns:a16="http://schemas.microsoft.com/office/drawing/2014/main" id="{A6B130C1-F35D-4298-8994-CFCDDE8083AF}"/>
              </a:ext>
            </a:extLst>
          </p:cNvPr>
          <p:cNvSpPr txBox="1"/>
          <p:nvPr/>
        </p:nvSpPr>
        <p:spPr>
          <a:xfrm>
            <a:off x="994787" y="2296516"/>
            <a:ext cx="10376451" cy="156966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30000"/>
              </a:spcBef>
              <a:spcAft>
                <a:spcPct val="25000"/>
              </a:spcAft>
              <a:buClr>
                <a:srgbClr val="773377"/>
              </a:buClr>
              <a:buSzPct val="75000"/>
              <a:buFont typeface="Wingdings" panose="05000000000000000000" pitchFamily="2" charset="2"/>
              <a:buNone/>
              <a:tabLst/>
              <a:defRPr/>
            </a:pPr>
            <a:r>
              <a:rPr kumimoji="0" lang="en-US" sz="3200" b="0" i="0" u="none" strike="noStrike" kern="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rPr>
              <a:t>28 U.S.C. § 1782 facilitates discovery in the U.S., in accordance with the Federal Rules of Civil Procedure, to aid in proceedings before a foreign or international tribunal.</a:t>
            </a:r>
          </a:p>
        </p:txBody>
      </p:sp>
    </p:spTree>
    <p:extLst>
      <p:ext uri="{BB962C8B-B14F-4D97-AF65-F5344CB8AC3E}">
        <p14:creationId xmlns:p14="http://schemas.microsoft.com/office/powerpoint/2010/main" val="7644800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97600CA-AAD8-49CE-A059-07451BD01BED}"/>
              </a:ext>
            </a:extLst>
          </p:cNvPr>
          <p:cNvSpPr>
            <a:spLocks noGrp="1"/>
          </p:cNvSpPr>
          <p:nvPr>
            <p:ph type="ftr" sz="quarter" idx="11"/>
          </p:nvPr>
        </p:nvSpPr>
        <p:spPr/>
        <p:txBody>
          <a:bodyPr/>
          <a:lstStyle/>
          <a:p>
            <a:r>
              <a:rPr lang="en-US"/>
              <a:t>ARIAS•U.S. 2021 Spring Conference • www.arias-us.org</a:t>
            </a:r>
            <a:endParaRPr lang="en-US" dirty="0"/>
          </a:p>
        </p:txBody>
      </p:sp>
      <p:sp>
        <p:nvSpPr>
          <p:cNvPr id="3" name="Slide Number Placeholder 2">
            <a:extLst>
              <a:ext uri="{FF2B5EF4-FFF2-40B4-BE49-F238E27FC236}">
                <a16:creationId xmlns:a16="http://schemas.microsoft.com/office/drawing/2014/main" id="{26231FE0-D9F4-4754-BD2F-9D71054B1A75}"/>
              </a:ext>
            </a:extLst>
          </p:cNvPr>
          <p:cNvSpPr>
            <a:spLocks noGrp="1"/>
          </p:cNvSpPr>
          <p:nvPr>
            <p:ph type="sldNum" sz="quarter" idx="12"/>
          </p:nvPr>
        </p:nvSpPr>
        <p:spPr/>
        <p:txBody>
          <a:bodyPr/>
          <a:lstStyle/>
          <a:p>
            <a:fld id="{D2DF68FA-F7E4-0D42-BD70-C8803FF10DE8}" type="slidenum">
              <a:rPr lang="en-US" smtClean="0"/>
              <a:pPr/>
              <a:t>8</a:t>
            </a:fld>
            <a:endParaRPr lang="en-US" dirty="0"/>
          </a:p>
        </p:txBody>
      </p:sp>
      <p:sp>
        <p:nvSpPr>
          <p:cNvPr id="5" name="TextBox 4">
            <a:extLst>
              <a:ext uri="{FF2B5EF4-FFF2-40B4-BE49-F238E27FC236}">
                <a16:creationId xmlns:a16="http://schemas.microsoft.com/office/drawing/2014/main" id="{F200A523-6AF6-4264-82A6-0897F23C11DC}"/>
              </a:ext>
            </a:extLst>
          </p:cNvPr>
          <p:cNvSpPr txBox="1"/>
          <p:nvPr/>
        </p:nvSpPr>
        <p:spPr>
          <a:xfrm>
            <a:off x="368968" y="1600966"/>
            <a:ext cx="11454063" cy="4708981"/>
          </a:xfrm>
          <a:prstGeom prst="rect">
            <a:avLst/>
          </a:prstGeom>
          <a:noFill/>
        </p:spPr>
        <p:txBody>
          <a:bodyPr wrap="square">
            <a:spAutoFit/>
          </a:bodyPr>
          <a:lstStyle/>
          <a:p>
            <a:r>
              <a:rPr lang="en-US" sz="3000" dirty="0">
                <a:solidFill>
                  <a:srgbClr val="004F8E"/>
                </a:solidFill>
              </a:rPr>
              <a:t>(a)The district court [in the U.S.] of the district in which a person resides or is found may order him to give his testimony or statement or to produce a document or other thing for use </a:t>
            </a:r>
            <a:r>
              <a:rPr lang="en-US" sz="3000" b="1" u="sng" dirty="0">
                <a:solidFill>
                  <a:srgbClr val="004F8E"/>
                </a:solidFill>
              </a:rPr>
              <a:t>in a proceeding in a foreign or international tribunal</a:t>
            </a:r>
            <a:r>
              <a:rPr lang="en-US" sz="3000" dirty="0">
                <a:solidFill>
                  <a:srgbClr val="004F8E"/>
                </a:solidFill>
              </a:rPr>
              <a:t>[.] The order may be made pursuant to a letter rogatory issued, or request made, by a foreign or international tribunal or upon the application of any interested person[.]. …To the extent that the order does not prescribe otherwise, the testimony or statement shall be taken, and the document or other thing produced, in accordance with the </a:t>
            </a:r>
            <a:r>
              <a:rPr lang="en-US" sz="3000" b="1" u="sng" dirty="0">
                <a:solidFill>
                  <a:srgbClr val="004F8E"/>
                </a:solidFill>
              </a:rPr>
              <a:t>Federal Rules of Civil Procedure</a:t>
            </a:r>
            <a:r>
              <a:rPr lang="en-US" sz="3000" dirty="0">
                <a:solidFill>
                  <a:srgbClr val="004F8E"/>
                </a:solidFill>
              </a:rPr>
              <a:t>.</a:t>
            </a:r>
            <a:br>
              <a:rPr lang="en-US" sz="3000" dirty="0">
                <a:solidFill>
                  <a:srgbClr val="004F8E"/>
                </a:solidFill>
              </a:rPr>
            </a:br>
            <a:endParaRPr lang="en-US" sz="3000" dirty="0"/>
          </a:p>
        </p:txBody>
      </p:sp>
      <p:sp>
        <p:nvSpPr>
          <p:cNvPr id="7" name="TextBox 6">
            <a:extLst>
              <a:ext uri="{FF2B5EF4-FFF2-40B4-BE49-F238E27FC236}">
                <a16:creationId xmlns:a16="http://schemas.microsoft.com/office/drawing/2014/main" id="{B0188D02-A623-4559-BE94-3AB755DD94E7}"/>
              </a:ext>
            </a:extLst>
          </p:cNvPr>
          <p:cNvSpPr txBox="1"/>
          <p:nvPr/>
        </p:nvSpPr>
        <p:spPr>
          <a:xfrm>
            <a:off x="368968" y="70999"/>
            <a:ext cx="11454063" cy="1077218"/>
          </a:xfrm>
          <a:prstGeom prst="rect">
            <a:avLst/>
          </a:prstGeom>
          <a:noFill/>
        </p:spPr>
        <p:txBody>
          <a:bodyPr wrap="square" rtlCol="0">
            <a:spAutoFit/>
          </a:bodyPr>
          <a:lstStyle/>
          <a:p>
            <a:r>
              <a:rPr kumimoji="0" lang="en-US" sz="3200" b="1" i="0" u="none" strike="noStrike" kern="0" cap="none" spc="0" normalizeH="0" baseline="0" noProof="0" dirty="0">
                <a:ln>
                  <a:noFill/>
                </a:ln>
                <a:solidFill>
                  <a:srgbClr val="004F8E"/>
                </a:solidFill>
                <a:effectLst/>
                <a:uLnTx/>
                <a:uFillTx/>
                <a:latin typeface="Source Sans Pro" panose="020B0503030403020204" pitchFamily="34" charset="0"/>
                <a:ea typeface="Source Sans Pro" panose="020B0503030403020204" pitchFamily="34" charset="0"/>
                <a:cs typeface="+mj-cs"/>
              </a:rPr>
              <a:t>28 U.S.C. § 1782, “Assistance to foreign and international tribunals and to litigants before such tribunals”</a:t>
            </a:r>
            <a:endParaRPr lang="en-US" sz="3200"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2698906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3608A19-6783-4431-9666-F3850D4C0677}"/>
              </a:ext>
            </a:extLst>
          </p:cNvPr>
          <p:cNvSpPr>
            <a:spLocks noGrp="1"/>
          </p:cNvSpPr>
          <p:nvPr>
            <p:ph type="ftr" sz="quarter" idx="11"/>
          </p:nvPr>
        </p:nvSpPr>
        <p:spPr/>
        <p:txBody>
          <a:bodyPr/>
          <a:lstStyle/>
          <a:p>
            <a:r>
              <a:rPr lang="en-US"/>
              <a:t>ARIAS•U.S. 2021 Spring Conference • www.arias-us.org</a:t>
            </a:r>
            <a:endParaRPr lang="en-US" dirty="0"/>
          </a:p>
        </p:txBody>
      </p:sp>
      <p:sp>
        <p:nvSpPr>
          <p:cNvPr id="3" name="Slide Number Placeholder 2">
            <a:extLst>
              <a:ext uri="{FF2B5EF4-FFF2-40B4-BE49-F238E27FC236}">
                <a16:creationId xmlns:a16="http://schemas.microsoft.com/office/drawing/2014/main" id="{53C613DB-4F06-4BB0-9B71-C92048DCE1E1}"/>
              </a:ext>
            </a:extLst>
          </p:cNvPr>
          <p:cNvSpPr>
            <a:spLocks noGrp="1"/>
          </p:cNvSpPr>
          <p:nvPr>
            <p:ph type="sldNum" sz="quarter" idx="12"/>
          </p:nvPr>
        </p:nvSpPr>
        <p:spPr/>
        <p:txBody>
          <a:bodyPr/>
          <a:lstStyle/>
          <a:p>
            <a:fld id="{D2DF68FA-F7E4-0D42-BD70-C8803FF10DE8}" type="slidenum">
              <a:rPr lang="en-US" smtClean="0"/>
              <a:pPr/>
              <a:t>9</a:t>
            </a:fld>
            <a:endParaRPr lang="en-US" dirty="0"/>
          </a:p>
        </p:txBody>
      </p:sp>
      <p:sp>
        <p:nvSpPr>
          <p:cNvPr id="4" name="TextBox 3">
            <a:extLst>
              <a:ext uri="{FF2B5EF4-FFF2-40B4-BE49-F238E27FC236}">
                <a16:creationId xmlns:a16="http://schemas.microsoft.com/office/drawing/2014/main" id="{3E761E3E-84D4-4347-B55C-AA81151B6A9B}"/>
              </a:ext>
            </a:extLst>
          </p:cNvPr>
          <p:cNvSpPr txBox="1"/>
          <p:nvPr/>
        </p:nvSpPr>
        <p:spPr>
          <a:xfrm>
            <a:off x="409073" y="359692"/>
            <a:ext cx="1110514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1" i="1" u="none" strike="noStrike" kern="0" cap="none" spc="0" normalizeH="0" baseline="0" noProof="0" dirty="0" err="1">
                <a:ln>
                  <a:noFill/>
                </a:ln>
                <a:solidFill>
                  <a:srgbClr val="004F8E"/>
                </a:solidFill>
                <a:effectLst/>
                <a:uLnTx/>
                <a:uFillTx/>
                <a:latin typeface="Arial"/>
                <a:ea typeface="+mn-ea"/>
                <a:cs typeface="+mn-cs"/>
              </a:rPr>
              <a:t>Servotronics</a:t>
            </a:r>
            <a:r>
              <a:rPr kumimoji="0" lang="fr-FR" sz="2400" b="1" i="1" u="none" strike="noStrike" kern="0" cap="none" spc="0" normalizeH="0" baseline="0" noProof="0" dirty="0">
                <a:ln>
                  <a:noFill/>
                </a:ln>
                <a:solidFill>
                  <a:srgbClr val="004F8E"/>
                </a:solidFill>
                <a:effectLst/>
                <a:uLnTx/>
                <a:uFillTx/>
                <a:latin typeface="Arial"/>
                <a:ea typeface="+mn-ea"/>
                <a:cs typeface="+mn-cs"/>
              </a:rPr>
              <a:t>, Inc., </a:t>
            </a:r>
            <a:r>
              <a:rPr kumimoji="0" lang="fr-FR" sz="2400" b="1" i="1" u="none" strike="noStrike" kern="0" cap="none" spc="0" normalizeH="0" baseline="0" noProof="0" dirty="0" err="1">
                <a:ln>
                  <a:noFill/>
                </a:ln>
                <a:solidFill>
                  <a:srgbClr val="004F8E"/>
                </a:solidFill>
                <a:effectLst/>
                <a:uLnTx/>
                <a:uFillTx/>
                <a:latin typeface="Arial"/>
                <a:ea typeface="+mn-ea"/>
                <a:cs typeface="+mn-cs"/>
              </a:rPr>
              <a:t>Petitioner</a:t>
            </a:r>
            <a:r>
              <a:rPr kumimoji="0" lang="fr-FR" sz="2400" b="1" i="1" u="none" strike="noStrike" kern="0" cap="none" spc="0" normalizeH="0" baseline="0" noProof="0" dirty="0">
                <a:ln>
                  <a:noFill/>
                </a:ln>
                <a:solidFill>
                  <a:srgbClr val="004F8E"/>
                </a:solidFill>
                <a:effectLst/>
                <a:uLnTx/>
                <a:uFillTx/>
                <a:latin typeface="Arial"/>
                <a:ea typeface="+mn-ea"/>
                <a:cs typeface="+mn-cs"/>
              </a:rPr>
              <a:t> v. Rolls-Royce PLC, et al., </a:t>
            </a:r>
            <a:r>
              <a:rPr kumimoji="0" lang="fr-FR" sz="2400" b="1" i="1" u="none" strike="noStrike" kern="0" cap="none" spc="0" normalizeH="0" baseline="0" noProof="0" dirty="0" err="1">
                <a:ln>
                  <a:noFill/>
                </a:ln>
                <a:solidFill>
                  <a:srgbClr val="004F8E"/>
                </a:solidFill>
                <a:effectLst/>
                <a:uLnTx/>
                <a:uFillTx/>
                <a:latin typeface="Arial"/>
                <a:ea typeface="+mn-ea"/>
                <a:cs typeface="+mn-cs"/>
              </a:rPr>
              <a:t>Respondents</a:t>
            </a:r>
            <a:r>
              <a:rPr kumimoji="0" lang="fr-FR" sz="2400" b="1" i="0" u="none" strike="noStrike" kern="0" cap="none" spc="0" normalizeH="0" baseline="0" noProof="0" dirty="0">
                <a:ln>
                  <a:noFill/>
                </a:ln>
                <a:solidFill>
                  <a:srgbClr val="004F8E"/>
                </a:solidFill>
                <a:effectLst/>
                <a:uLnTx/>
                <a:uFillTx/>
                <a:latin typeface="Arial"/>
                <a:ea typeface="+mn-ea"/>
                <a:cs typeface="+mn-cs"/>
              </a:rPr>
              <a:t>,</a:t>
            </a:r>
            <a:br>
              <a:rPr kumimoji="0" lang="fr-FR" sz="2400" b="1" i="0" u="none" strike="noStrike" kern="0" cap="none" spc="0" normalizeH="0" baseline="0" noProof="0" dirty="0">
                <a:ln>
                  <a:noFill/>
                </a:ln>
                <a:solidFill>
                  <a:srgbClr val="004F8E"/>
                </a:solidFill>
                <a:effectLst/>
                <a:uLnTx/>
                <a:uFillTx/>
                <a:latin typeface="Arial"/>
                <a:ea typeface="+mn-ea"/>
                <a:cs typeface="+mn-cs"/>
              </a:rPr>
            </a:br>
            <a:r>
              <a:rPr kumimoji="0" lang="fr-FR" sz="2400" b="1" i="0" u="none" strike="noStrike" kern="0" cap="none" spc="0" normalizeH="0" baseline="0" noProof="0" dirty="0">
                <a:ln>
                  <a:noFill/>
                </a:ln>
                <a:solidFill>
                  <a:srgbClr val="004F8E"/>
                </a:solidFill>
                <a:effectLst/>
                <a:uLnTx/>
                <a:uFillTx/>
                <a:latin typeface="Arial"/>
                <a:ea typeface="+mn-ea"/>
                <a:cs typeface="+mn-cs"/>
              </a:rPr>
              <a:t>Supreme Court </a:t>
            </a:r>
            <a:r>
              <a:rPr kumimoji="0" lang="fr-FR" sz="2400" b="1" i="0" u="none" strike="noStrike" kern="0" cap="none" spc="0" normalizeH="0" baseline="0" noProof="0" dirty="0" err="1">
                <a:ln>
                  <a:noFill/>
                </a:ln>
                <a:solidFill>
                  <a:srgbClr val="004F8E"/>
                </a:solidFill>
                <a:effectLst/>
                <a:uLnTx/>
                <a:uFillTx/>
                <a:latin typeface="Arial"/>
                <a:ea typeface="+mn-ea"/>
                <a:cs typeface="+mn-cs"/>
              </a:rPr>
              <a:t>Docket</a:t>
            </a:r>
            <a:r>
              <a:rPr kumimoji="0" lang="fr-FR" sz="2400" b="1" i="0" u="none" strike="noStrike" kern="0" cap="none" spc="0" normalizeH="0" baseline="0" noProof="0" dirty="0">
                <a:ln>
                  <a:noFill/>
                </a:ln>
                <a:solidFill>
                  <a:srgbClr val="004F8E"/>
                </a:solidFill>
                <a:effectLst/>
                <a:uLnTx/>
                <a:uFillTx/>
                <a:latin typeface="Arial"/>
                <a:ea typeface="+mn-ea"/>
                <a:cs typeface="+mn-cs"/>
              </a:rPr>
              <a:t> No. 20-794, </a:t>
            </a:r>
            <a:r>
              <a:rPr kumimoji="0" lang="fr-FR" sz="2400" b="1" i="0" u="none" strike="noStrike" kern="0" cap="none" spc="0" normalizeH="0" baseline="0" noProof="0" dirty="0" err="1">
                <a:ln>
                  <a:noFill/>
                </a:ln>
                <a:solidFill>
                  <a:srgbClr val="004F8E"/>
                </a:solidFill>
                <a:effectLst/>
                <a:uLnTx/>
                <a:uFillTx/>
                <a:latin typeface="Arial"/>
                <a:ea typeface="+mn-ea"/>
                <a:cs typeface="+mn-cs"/>
              </a:rPr>
              <a:t>Petition</a:t>
            </a:r>
            <a:r>
              <a:rPr kumimoji="0" lang="fr-FR" sz="2400" b="1" i="0" u="none" strike="noStrike" kern="0" cap="none" spc="0" normalizeH="0" baseline="0" noProof="0" dirty="0">
                <a:ln>
                  <a:noFill/>
                </a:ln>
                <a:solidFill>
                  <a:srgbClr val="004F8E"/>
                </a:solidFill>
                <a:effectLst/>
                <a:uLnTx/>
                <a:uFillTx/>
                <a:latin typeface="Arial"/>
                <a:ea typeface="+mn-ea"/>
                <a:cs typeface="+mn-cs"/>
              </a:rPr>
              <a:t> for </a:t>
            </a:r>
            <a:r>
              <a:rPr kumimoji="0" lang="fr-FR" sz="2400" b="1" i="1" u="none" strike="noStrike" kern="0" cap="none" spc="0" normalizeH="0" baseline="0" noProof="0" dirty="0" err="1">
                <a:ln>
                  <a:noFill/>
                </a:ln>
                <a:solidFill>
                  <a:srgbClr val="004F8E"/>
                </a:solidFill>
                <a:effectLst/>
                <a:uLnTx/>
                <a:uFillTx/>
                <a:latin typeface="Arial"/>
                <a:ea typeface="+mn-ea"/>
                <a:cs typeface="+mn-cs"/>
              </a:rPr>
              <a:t>Certiorari</a:t>
            </a:r>
            <a:r>
              <a:rPr kumimoji="0" lang="fr-FR" sz="2400" b="1" i="0" u="none" strike="noStrike" kern="0" cap="none" spc="0" normalizeH="0" baseline="0" noProof="0" dirty="0">
                <a:ln>
                  <a:noFill/>
                </a:ln>
                <a:solidFill>
                  <a:srgbClr val="004F8E"/>
                </a:solidFill>
                <a:effectLst/>
                <a:uLnTx/>
                <a:uFillTx/>
                <a:latin typeface="Arial"/>
                <a:ea typeface="+mn-ea"/>
                <a:cs typeface="+mn-cs"/>
              </a:rPr>
              <a:t>, 12/7/2020</a:t>
            </a:r>
            <a:endParaRPr kumimoji="0" lang="en-US" sz="24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
        <p:nvSpPr>
          <p:cNvPr id="5" name="TextBox 4">
            <a:extLst>
              <a:ext uri="{FF2B5EF4-FFF2-40B4-BE49-F238E27FC236}">
                <a16:creationId xmlns:a16="http://schemas.microsoft.com/office/drawing/2014/main" id="{EAD3C4BB-6160-4C8A-8B5F-BDD869C2BB66}"/>
              </a:ext>
            </a:extLst>
          </p:cNvPr>
          <p:cNvSpPr txBox="1"/>
          <p:nvPr/>
        </p:nvSpPr>
        <p:spPr>
          <a:xfrm>
            <a:off x="641684" y="1467853"/>
            <a:ext cx="10992853" cy="4862870"/>
          </a:xfrm>
          <a:prstGeom prst="rect">
            <a:avLst/>
          </a:prstGeom>
          <a:noFill/>
        </p:spPr>
        <p:txBody>
          <a:bodyPr wrap="square" rtlCol="0">
            <a:spAutoFit/>
          </a:bodyPr>
          <a:lstStyle/>
          <a:p>
            <a:r>
              <a:rPr kumimoji="0" lang="en-US" sz="3600" b="0" i="0" u="none" strike="noStrike" kern="1200" cap="none" spc="0" normalizeH="0" baseline="0" noProof="0" dirty="0">
                <a:ln>
                  <a:noFill/>
                </a:ln>
                <a:solidFill>
                  <a:srgbClr val="004F8E"/>
                </a:solidFill>
                <a:effectLst/>
                <a:uLnTx/>
                <a:uFillTx/>
                <a:latin typeface="Source Sans Pro" panose="020B0503030403020204" pitchFamily="34" charset="0"/>
                <a:ea typeface="Jost SemiBold" pitchFamily="2" charset="0"/>
                <a:cs typeface="+mj-cs"/>
              </a:rPr>
              <a:t>                    QUESTION PRESENTED TO SCOTUS </a:t>
            </a:r>
            <a:br>
              <a:rPr kumimoji="0" lang="en-US" sz="3600" b="0" i="0" u="none" strike="noStrike" kern="1200" cap="none" spc="0" normalizeH="0" baseline="0" noProof="0" dirty="0">
                <a:ln>
                  <a:noFill/>
                </a:ln>
                <a:solidFill>
                  <a:srgbClr val="004F8E"/>
                </a:solidFill>
                <a:effectLst/>
                <a:uLnTx/>
                <a:uFillTx/>
                <a:latin typeface="Source Sans Pro" panose="020B0503030403020204" pitchFamily="34" charset="0"/>
                <a:ea typeface="Jost SemiBold" pitchFamily="2" charset="0"/>
                <a:cs typeface="+mj-cs"/>
              </a:rPr>
            </a:br>
            <a:r>
              <a:rPr kumimoji="0" lang="en-US" sz="3600" b="0" i="0" u="none" strike="noStrike" kern="1200" cap="none" spc="0" normalizeH="0" baseline="0" noProof="0" dirty="0">
                <a:ln>
                  <a:noFill/>
                </a:ln>
                <a:solidFill>
                  <a:srgbClr val="004F8E"/>
                </a:solidFill>
                <a:effectLst/>
                <a:uLnTx/>
                <a:uFillTx/>
                <a:latin typeface="Source Sans Pro" panose="020B0503030403020204" pitchFamily="34" charset="0"/>
                <a:ea typeface="Jost SemiBold" pitchFamily="2" charset="0"/>
                <a:cs typeface="+mj-cs"/>
              </a:rPr>
              <a:t>Whether the phrase “foreign or international tribunal” in 28 U.S.C. §1782(a) “encompasses private commercial arbitral tribunals, as the Fourth and Sixth Circuits have held, or excludes such tribunals without expressing an exclusionary intent, as the Second, Fifth, and, in the case below, the Seventh Circuit, have held.” </a:t>
            </a:r>
            <a:br>
              <a:rPr kumimoji="0" lang="en-US" sz="4000" b="0" i="0" u="none" strike="noStrike" kern="1200" cap="none" spc="0" normalizeH="0" baseline="0" noProof="0" dirty="0">
                <a:ln>
                  <a:noFill/>
                </a:ln>
                <a:solidFill>
                  <a:srgbClr val="004F8E"/>
                </a:solidFill>
                <a:effectLst/>
                <a:uLnTx/>
                <a:uFillTx/>
                <a:latin typeface="Source Sans Pro" panose="020B0503030403020204" pitchFamily="34" charset="0"/>
                <a:ea typeface="Jost SemiBold" pitchFamily="2" charset="0"/>
                <a:cs typeface="+mj-cs"/>
              </a:rPr>
            </a:br>
            <a:r>
              <a:rPr kumimoji="0" lang="en-US" sz="2000" b="0" i="0" u="none" strike="noStrike" kern="1200" cap="none" spc="0" normalizeH="0" baseline="0" noProof="0" dirty="0">
                <a:ln>
                  <a:noFill/>
                </a:ln>
                <a:solidFill>
                  <a:srgbClr val="004F8E"/>
                </a:solidFill>
                <a:effectLst/>
                <a:uLnTx/>
                <a:uFillTx/>
                <a:latin typeface="Source Sans Pro" panose="020B0503030403020204" pitchFamily="34" charset="0"/>
                <a:ea typeface="Jost SemiBold" pitchFamily="2" charset="0"/>
                <a:cs typeface="+mj-cs"/>
              </a:rPr>
              <a:t>  </a:t>
            </a:r>
          </a:p>
          <a:p>
            <a:r>
              <a:rPr kumimoji="0" lang="en-US" sz="2000" b="0" i="0" u="none" strike="noStrike" kern="1200" cap="none" spc="0" normalizeH="0" baseline="0" noProof="0" dirty="0">
                <a:ln>
                  <a:noFill/>
                </a:ln>
                <a:solidFill>
                  <a:srgbClr val="004F8E"/>
                </a:solidFill>
                <a:effectLst/>
                <a:uLnTx/>
                <a:uFillTx/>
                <a:latin typeface="Source Sans Pro" panose="020B0503030403020204" pitchFamily="34" charset="0"/>
                <a:ea typeface="Jost SemiBold" pitchFamily="2" charset="0"/>
                <a:cs typeface="+mj-cs"/>
              </a:rPr>
              <a:t>The petition and opposition are in the materials.</a:t>
            </a:r>
            <a:br>
              <a:rPr kumimoji="0" lang="en-US" sz="2000" b="0" i="0" u="none" strike="noStrike" kern="1200" cap="none" spc="0" normalizeH="0" baseline="0" noProof="0" dirty="0">
                <a:ln>
                  <a:noFill/>
                </a:ln>
                <a:solidFill>
                  <a:srgbClr val="004F8E"/>
                </a:solidFill>
                <a:effectLst/>
                <a:uLnTx/>
                <a:uFillTx/>
                <a:latin typeface="Source Sans Pro" panose="020B0503030403020204" pitchFamily="34" charset="0"/>
                <a:ea typeface="Jost SemiBold" pitchFamily="2" charset="0"/>
                <a:cs typeface="+mj-cs"/>
              </a:rPr>
            </a:br>
            <a:endParaRPr lang="en-US" dirty="0"/>
          </a:p>
        </p:txBody>
      </p:sp>
    </p:spTree>
    <p:extLst>
      <p:ext uri="{BB962C8B-B14F-4D97-AF65-F5344CB8AC3E}">
        <p14:creationId xmlns:p14="http://schemas.microsoft.com/office/powerpoint/2010/main" val="781748877"/>
      </p:ext>
    </p:extLst>
  </p:cSld>
  <p:clrMapOvr>
    <a:masterClrMapping/>
  </p:clrMapOvr>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2021_ARIAS_BrandedPowerPoint.potx  -  AutoRecovered" id="{0E1A85FB-312D-472D-B9A1-8BB5FC8A9D9A}" vid="{614A39CE-7CD0-4E79-8535-899BCCC0FB6B}"/>
    </a:ext>
  </a:extLst>
</a:theme>
</file>

<file path=ppt/theme/theme2.xml><?xml version="1.0" encoding="utf-8"?>
<a:theme xmlns:a="http://schemas.openxmlformats.org/drawingml/2006/main" name="1_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2021_ARIAS_BrandedPowerPoint" id="{B15A8F7C-BF99-401C-B070-BBB3D7E39EB3}" vid="{7313E34D-9F91-4216-A70B-1492B32F39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E5C5CA44710B949A51A841DA6DE88FE" ma:contentTypeVersion="10" ma:contentTypeDescription="Create a new document." ma:contentTypeScope="" ma:versionID="86ef619b81d25db3a0dc83aa402d8522">
  <xsd:schema xmlns:xsd="http://www.w3.org/2001/XMLSchema" xmlns:xs="http://www.w3.org/2001/XMLSchema" xmlns:p="http://schemas.microsoft.com/office/2006/metadata/properties" xmlns:ns2="4d3a791d-3ce1-49b4-9f6a-5a7f8e409b76" targetNamespace="http://schemas.microsoft.com/office/2006/metadata/properties" ma:root="true" ma:fieldsID="02fa86529b03406ec75768992c324ca4" ns2:_="">
    <xsd:import namespace="4d3a791d-3ce1-49b4-9f6a-5a7f8e409b7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3a791d-3ce1-49b4-9f6a-5a7f8e409b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A58A888-7F8B-47FC-BE93-665CC0C3E6D0}">
  <ds:schemaRefs>
    <ds:schemaRef ds:uri="http://schemas.microsoft.com/office/2006/metadata/properties"/>
    <ds:schemaRef ds:uri="http://schemas.microsoft.com/office/infopath/2007/PartnerControls"/>
    <ds:schemaRef ds:uri="http://schemas.microsoft.com/office/2006/documentManagement/types"/>
    <ds:schemaRef ds:uri="http://purl.org/dc/elements/1.1/"/>
    <ds:schemaRef ds:uri="http://www.w3.org/XML/1998/namespace"/>
    <ds:schemaRef ds:uri="http://purl.org/dc/terms/"/>
    <ds:schemaRef ds:uri="http://schemas.openxmlformats.org/package/2006/metadata/core-properties"/>
    <ds:schemaRef ds:uri="4d3a791d-3ce1-49b4-9f6a-5a7f8e409b76"/>
    <ds:schemaRef ds:uri="http://purl.org/dc/dcmitype/"/>
  </ds:schemaRefs>
</ds:datastoreItem>
</file>

<file path=customXml/itemProps2.xml><?xml version="1.0" encoding="utf-8"?>
<ds:datastoreItem xmlns:ds="http://schemas.openxmlformats.org/officeDocument/2006/customXml" ds:itemID="{A08E6087-2BED-4516-9E57-260A97FA9332}">
  <ds:schemaRefs>
    <ds:schemaRef ds:uri="http://schemas.microsoft.com/sharepoint/v3/contenttype/forms"/>
  </ds:schemaRefs>
</ds:datastoreItem>
</file>

<file path=customXml/itemProps3.xml><?xml version="1.0" encoding="utf-8"?>
<ds:datastoreItem xmlns:ds="http://schemas.openxmlformats.org/officeDocument/2006/customXml" ds:itemID="{A189814C-2CBC-4C80-BD6A-D0E04ADB74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3a791d-3ce1-49b4-9f6a-5a7f8e409b7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482</TotalTime>
  <Words>5751</Words>
  <Application>Microsoft Office PowerPoint</Application>
  <PresentationFormat>Widescreen</PresentationFormat>
  <Paragraphs>362</Paragraphs>
  <Slides>65</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65</vt:i4>
      </vt:variant>
    </vt:vector>
  </HeadingPairs>
  <TitlesOfParts>
    <vt:vector size="73" baseType="lpstr">
      <vt:lpstr>Arial</vt:lpstr>
      <vt:lpstr>Gotham Light</vt:lpstr>
      <vt:lpstr>Corbel</vt:lpstr>
      <vt:lpstr>Source Sans Pro</vt:lpstr>
      <vt:lpstr>Calibri</vt:lpstr>
      <vt:lpstr>Wingdings</vt:lpstr>
      <vt:lpstr>Basis</vt:lpstr>
      <vt:lpstr>1_Basis</vt:lpstr>
      <vt:lpstr>2021 International Arbitration Update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Prof. Hans Smit</vt:lpstr>
      <vt:lpstr>The yays</vt:lpstr>
      <vt:lpstr>The yays</vt:lpstr>
      <vt:lpstr>The yays</vt:lpstr>
      <vt:lpstr>The yays</vt:lpstr>
      <vt:lpstr>The yays</vt:lpstr>
      <vt:lpstr>PowerPoint Presentation</vt:lpstr>
      <vt:lpstr>PowerPoint Presentation</vt:lpstr>
      <vt:lpstr>PowerPoint Presentation</vt:lpstr>
      <vt:lpstr>PowerPoint Presentation</vt:lpstr>
      <vt:lpstr>140 S. Ct. at 1643-44,  207 L. Ed. 2d at 10</vt:lpstr>
      <vt:lpstr>140 S. Ct. at 1645,  207 L. Ed. 2d at 12</vt:lpstr>
      <vt:lpstr>GE Power Applied In An Insurance Case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Ed Lenci</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Donnelly</dc:creator>
  <cp:lastModifiedBy>Michela Rynczak</cp:lastModifiedBy>
  <cp:revision>25</cp:revision>
  <dcterms:created xsi:type="dcterms:W3CDTF">2021-03-02T18:48:40Z</dcterms:created>
  <dcterms:modified xsi:type="dcterms:W3CDTF">2021-04-29T13:26:19Z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0x0101009E5C5CA44710B949A51A841DA6DE88FE</vt:lpwstr>
  </property>
</Properties>
</file>