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1"/>
  </p:notesMasterIdLst>
  <p:handoutMasterIdLst>
    <p:handoutMasterId r:id="rId92"/>
  </p:handoutMasterIdLst>
  <p:sldIdLst>
    <p:sldId id="570" r:id="rId2"/>
    <p:sldId id="657" r:id="rId3"/>
    <p:sldId id="643" r:id="rId4"/>
    <p:sldId id="662" r:id="rId5"/>
    <p:sldId id="661" r:id="rId6"/>
    <p:sldId id="663" r:id="rId7"/>
    <p:sldId id="257" r:id="rId8"/>
    <p:sldId id="577" r:id="rId9"/>
    <p:sldId id="290" r:id="rId10"/>
    <p:sldId id="586" r:id="rId11"/>
    <p:sldId id="622" r:id="rId12"/>
    <p:sldId id="588" r:id="rId13"/>
    <p:sldId id="670" r:id="rId14"/>
    <p:sldId id="594" r:id="rId15"/>
    <p:sldId id="584" r:id="rId16"/>
    <p:sldId id="656" r:id="rId17"/>
    <p:sldId id="676" r:id="rId18"/>
    <p:sldId id="675" r:id="rId19"/>
    <p:sldId id="647" r:id="rId20"/>
    <p:sldId id="621" r:id="rId21"/>
    <p:sldId id="312" r:id="rId22"/>
    <p:sldId id="624" r:id="rId23"/>
    <p:sldId id="589" r:id="rId24"/>
    <p:sldId id="295" r:id="rId25"/>
    <p:sldId id="590" r:id="rId26"/>
    <p:sldId id="591" r:id="rId27"/>
    <p:sldId id="655" r:id="rId28"/>
    <p:sldId id="592" r:id="rId29"/>
    <p:sldId id="605" r:id="rId30"/>
    <p:sldId id="601" r:id="rId31"/>
    <p:sldId id="653" r:id="rId32"/>
    <p:sldId id="668" r:id="rId33"/>
    <p:sldId id="648" r:id="rId34"/>
    <p:sldId id="649" r:id="rId35"/>
    <p:sldId id="650" r:id="rId36"/>
    <p:sldId id="595" r:id="rId37"/>
    <p:sldId id="596" r:id="rId38"/>
    <p:sldId id="599" r:id="rId39"/>
    <p:sldId id="597" r:id="rId40"/>
    <p:sldId id="598" r:id="rId41"/>
    <p:sldId id="602" r:id="rId42"/>
    <p:sldId id="604" r:id="rId43"/>
    <p:sldId id="291" r:id="rId44"/>
    <p:sldId id="292" r:id="rId45"/>
    <p:sldId id="678" r:id="rId46"/>
    <p:sldId id="608" r:id="rId47"/>
    <p:sldId id="628" r:id="rId48"/>
    <p:sldId id="629" r:id="rId49"/>
    <p:sldId id="625" r:id="rId50"/>
    <p:sldId id="274" r:id="rId51"/>
    <p:sldId id="262" r:id="rId52"/>
    <p:sldId id="264" r:id="rId53"/>
    <p:sldId id="263" r:id="rId54"/>
    <p:sldId id="665" r:id="rId55"/>
    <p:sldId id="610" r:id="rId56"/>
    <p:sldId id="571" r:id="rId57"/>
    <p:sldId id="538" r:id="rId58"/>
    <p:sldId id="560" r:id="rId59"/>
    <p:sldId id="272" r:id="rId60"/>
    <p:sldId id="561" r:id="rId61"/>
    <p:sldId id="557" r:id="rId62"/>
    <p:sldId id="573" r:id="rId63"/>
    <p:sldId id="658" r:id="rId64"/>
    <p:sldId id="574" r:id="rId65"/>
    <p:sldId id="575" r:id="rId66"/>
    <p:sldId id="566" r:id="rId67"/>
    <p:sldId id="626" r:id="rId68"/>
    <p:sldId id="627" r:id="rId69"/>
    <p:sldId id="458" r:id="rId70"/>
    <p:sldId id="578" r:id="rId71"/>
    <p:sldId id="581" r:id="rId72"/>
    <p:sldId id="582" r:id="rId73"/>
    <p:sldId id="583" r:id="rId74"/>
    <p:sldId id="632" r:id="rId75"/>
    <p:sldId id="350" r:id="rId76"/>
    <p:sldId id="677" r:id="rId77"/>
    <p:sldId id="679" r:id="rId78"/>
    <p:sldId id="633" r:id="rId79"/>
    <p:sldId id="619" r:id="rId80"/>
    <p:sldId id="634" r:id="rId81"/>
    <p:sldId id="635" r:id="rId82"/>
    <p:sldId id="672" r:id="rId83"/>
    <p:sldId id="638" r:id="rId84"/>
    <p:sldId id="637" r:id="rId85"/>
    <p:sldId id="684" r:id="rId86"/>
    <p:sldId id="680" r:id="rId87"/>
    <p:sldId id="683" r:id="rId88"/>
    <p:sldId id="681" r:id="rId89"/>
    <p:sldId id="660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86"/>
    <p:restoredTop sz="95969"/>
  </p:normalViewPr>
  <p:slideViewPr>
    <p:cSldViewPr snapToGrid="0" snapToObjects="1">
      <p:cViewPr varScale="1">
        <p:scale>
          <a:sx n="155" d="100"/>
          <a:sy n="155" d="100"/>
        </p:scale>
        <p:origin x="1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2" d="100"/>
          <a:sy n="122" d="100"/>
        </p:scale>
        <p:origin x="507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87B03B-AF3E-0949-9C50-A51DA8108E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BFD81D-60E4-BC4E-A791-24752C3CA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31D352-18B3-244C-9F91-380E97973ED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D06B3-9B6D-2648-87B0-A6F814456E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46567-43FA-5141-ABA1-B264BD87D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BA227-C8BA-534E-91BC-43D1FFB5C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9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C6134-0337-F444-89D5-9FB34F517488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45BAD-8FDA-9142-98AE-74EFD1B79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CB946-A506-764D-98BB-D2BA78E98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38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E9801-A8B1-3143-BB2E-C318B80A01B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E9801-A8B1-3143-BB2E-C318B80A01B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412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EE9801-A8B1-3143-BB2E-C318B80A01BC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06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D3349-0792-9043-BC49-6EFFABA67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50E12A-A674-9949-B6FC-E1A0C5221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1CA8E-FFB1-F24C-83F1-2B2705F47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C7770-A84D-6C43-B10D-2DA0C90A6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F0903-9451-EF40-B2C4-9F918F45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50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AB8B5-6E5A-AB49-A1FE-12A61F0E2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78304B-C561-9B48-997D-C8848F1CD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160AE-39B9-DB48-ABFA-1B811DD2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2AAC9-F346-4E47-813B-836D82591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BE4A3-726B-214F-BD76-5989B58A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9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37427-12A2-F748-A0CB-C2853D26B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E032D-FAE7-6441-8EAC-E4EEB70D3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02A89-AA2A-F542-A3A6-B825BBD8A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098C2-99BF-EA4D-A1E3-EE8736AE1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DB74A-A2EB-3E48-BE3E-4D0DCFBE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7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AF397-BFA6-C84E-A8AD-70AB92C6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F765-DF7A-E449-B86D-A7147DD64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EAA8E-889C-344F-A49B-F276AACDA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0BEFB-5181-B140-883D-1B8AAF6B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1F492-33C2-C34F-A354-E90D9B39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4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5341F-6652-F54B-BFA2-8755C337E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1D08EA-935E-F246-83DC-718EE4D13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EAFE2-7881-094A-84BB-ABA58EEC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ED18A-3A5D-A24D-A506-3BDEDF9DD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CD768-9EC6-2A42-A5FF-330D902F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753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79BC7-8FAB-1A47-B628-21A829CD6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B4948-CB7B-DF4A-9B6F-2C0C028EF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CC96A6-CC54-254C-A8E0-A1FA1805F7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A0FA1-A910-6D44-9AB0-8F8B51C76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5EFC2-5022-1048-B2C6-15B731B8A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9871BA-A7CA-BB43-BFFB-8DEC71008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1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363A9-F95B-4A46-9455-17FF434E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DABEC-7990-8E4D-BCCF-E94A596B9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FB8D4-7DC0-9749-92AC-1F0AA50B9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8761C0-B2BF-2D46-BE7A-9BCCFF1BC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92D51B-FE7E-DA44-8322-F5537276EB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C308F6-190F-8F43-B6C5-A199EA933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260DD-A17C-BD4B-8C6B-7B079BE9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679B8-A71A-F844-82C7-1D309ECF1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58546-02BE-D841-AD61-A350A9171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C42F0D-5063-F54E-A651-5AFDF89D2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9C5FE9-31D9-8540-91BB-208D535D6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50124-9478-5A46-B9D4-E2A0D7F20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89552-FC96-6F45-B91F-E558CB465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869DE0-A2FC-F747-A718-BD3C895E6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0FC2E-C206-134D-A004-F21CAD23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21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1232-BD05-FE4C-ACE5-148C8966D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4BA9A-AD62-A348-BB7C-AF0A1E291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4F0D19-9023-0940-85AB-2F3E63918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34C68-91DE-334A-A7DA-B2706B59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57583C-3C89-2E41-9E9D-264C8829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06849-68E3-3149-8A7A-E4E76E17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73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12EFB-E3B4-5245-B057-664B53371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C0EA5F-CA4A-5643-9D91-F9A0C21F7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24305-36E5-0B44-B74D-40CC67CC0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F70DA-035E-9C4A-9520-F1C555BEE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6A2E16-22F9-6749-871F-34840C219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C170F-C8C6-3449-B303-90236EC9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085D7-FC28-B44C-9AE2-9E016532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821F1-30E8-314D-8F29-18795FF3A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1B578-F35D-544A-87A5-76617F8A60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3EF7A-062B-0846-B5CD-FB1019C3499B}" type="datetimeFigureOut">
              <a:rPr lang="en-US" smtClean="0"/>
              <a:t>9/30/20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024E0-10E0-E44F-AEDC-488DF93D5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520D0-F29D-8C4C-834B-20BC32051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FE018-E8FF-5B46-9F6D-C2147CA89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0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7rPIg7ZNQ8?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DAB7-2676-144C-9E1D-7519B380C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0971" y="155123"/>
            <a:ext cx="9296400" cy="2179864"/>
          </a:xfrm>
        </p:spPr>
        <p:txBody>
          <a:bodyPr>
            <a:normAutofit/>
          </a:bodyPr>
          <a:lstStyle/>
          <a:p>
            <a:r>
              <a:rPr lang="en-US" sz="4400" dirty="0"/>
              <a:t>What Were They Thinking: How Judges Juries</a:t>
            </a:r>
            <a:r>
              <a:rPr lang="en-US" sz="4400"/>
              <a:t>, Arbitrators </a:t>
            </a:r>
            <a:r>
              <a:rPr lang="en-US" sz="4400" dirty="0"/>
              <a:t>(and Lawyers) Really Make Decisions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66593D-9A36-5B46-BECC-E8EEDA213B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10800000" flipV="1">
            <a:off x="694308" y="5927270"/>
            <a:ext cx="1771306" cy="602643"/>
          </a:xfrm>
        </p:spPr>
        <p:txBody>
          <a:bodyPr>
            <a:normAutofit/>
          </a:bodyPr>
          <a:lstStyle/>
          <a:p>
            <a:r>
              <a:rPr lang="en-US" sz="2000" dirty="0"/>
              <a:t>Chuck Ehrlich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5C02F-55EA-DE48-9BC2-97EF39E1B8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6421" y="2637065"/>
            <a:ext cx="6319158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736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Hindsight </a:t>
            </a:r>
            <a:r>
              <a:rPr lang="en-US" dirty="0"/>
              <a:t>Bias Tells Us: If It Happened, </a:t>
            </a:r>
            <a:br>
              <a:rPr lang="en-US"/>
            </a:br>
            <a:r>
              <a:rPr lang="en-US"/>
              <a:t>It </a:t>
            </a:r>
            <a:r>
              <a:rPr lang="en-US" dirty="0"/>
              <a:t>Was Foreseeable</a:t>
            </a:r>
            <a:endParaRPr lang="en-US" sz="53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9183" y="2081893"/>
            <a:ext cx="4813633" cy="372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3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CA662-FF5D-D949-BA77-8D318CED4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Decision Not To Build A Flood Control </a:t>
            </a:r>
            <a:br>
              <a:rPr lang="en-US" dirty="0"/>
            </a:br>
            <a:r>
              <a:rPr lang="en-US" dirty="0"/>
              <a:t>Project: Negligent Or Reasonable?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FA50CD-B90A-3643-9AF0-E0CEA37AC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2745" y="2160360"/>
            <a:ext cx="5306509" cy="396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28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7C5C-DFED-9F45-B7AD-644399A27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Half Of Judges Are</a:t>
            </a:r>
            <a:br>
              <a:rPr lang="en-US" dirty="0"/>
            </a:br>
            <a:r>
              <a:rPr lang="en-US" dirty="0"/>
              <a:t>Told There Later Was A Flood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FBEF45-576B-774A-AB1E-98B74C6DA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2828" y="2196045"/>
            <a:ext cx="5126343" cy="376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97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49348-9439-8643-9534-A74211AEA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the Judges Don’t Know About The Flood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D13B41-E1E3-C647-9E8B-C6F1CB664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1943" t="-1966" r="41943" b="1966"/>
          <a:stretch/>
        </p:blipFill>
        <p:spPr>
          <a:xfrm>
            <a:off x="2825579" y="2479589"/>
            <a:ext cx="396737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8CAA3-0856-5F45-AEBB-EEDA4AA03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379" y="506185"/>
            <a:ext cx="8937171" cy="1487372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Don’t Know About The Flood:  </a:t>
            </a:r>
            <a:br>
              <a:rPr lang="en-US" dirty="0"/>
            </a:br>
            <a:br>
              <a:rPr lang="en-US" dirty="0"/>
            </a:br>
            <a:r>
              <a:rPr lang="en-US" sz="4900" dirty="0"/>
              <a:t>76% Say The Decision Was </a:t>
            </a:r>
            <a:r>
              <a:rPr lang="en-US" sz="4900" i="1" dirty="0"/>
              <a:t>Reasonable</a:t>
            </a:r>
            <a:br>
              <a:rPr lang="en-US" i="1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05615-02A2-AE4E-89DC-51CED5B2BB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225" y="2857500"/>
            <a:ext cx="3257549" cy="24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20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CF2CD-F4E6-B849-8942-80264653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707" y="107092"/>
            <a:ext cx="10515600" cy="1493789"/>
          </a:xfrm>
        </p:spPr>
        <p:txBody>
          <a:bodyPr>
            <a:normAutofit fontScale="90000"/>
          </a:bodyPr>
          <a:lstStyle/>
          <a:p>
            <a:pPr algn="ctr"/>
            <a:br>
              <a:rPr lang="en-US"/>
            </a:br>
            <a:br>
              <a:rPr lang="en-US"/>
            </a:br>
            <a:r>
              <a:rPr lang="en-US"/>
              <a:t>Know </a:t>
            </a:r>
            <a:r>
              <a:rPr lang="en-US" dirty="0"/>
              <a:t>About The Flood: </a:t>
            </a:r>
            <a:br>
              <a:rPr lang="en-US" dirty="0"/>
            </a:br>
            <a:br>
              <a:rPr lang="en-US"/>
            </a:br>
            <a:r>
              <a:rPr lang="en-US"/>
              <a:t>57</a:t>
            </a:r>
            <a:r>
              <a:rPr lang="en-US" dirty="0"/>
              <a:t>% Say The Decision Was </a:t>
            </a:r>
            <a:r>
              <a:rPr lang="en-US" i="1" dirty="0"/>
              <a:t>Not Reasonable</a:t>
            </a:r>
            <a:br>
              <a:rPr lang="en-US" i="1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7610DB-10F0-2C40-B136-CCD1EC964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857" y="2718707"/>
            <a:ext cx="3592286" cy="247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8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8BABC-230B-4D4F-B5E3-B93629E8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Hindsight Bias Turns The Result Upside Down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2C6CAF-289C-9645-ACB7-FDE6A18E6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890" y="2300674"/>
            <a:ext cx="5546220" cy="33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71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15E24-74C8-2140-8FED-F41BEB447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			Super Bowl XLIX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180EF4-E995-3B4E-B965-2D5183674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6815"/>
            <a:ext cx="10515600" cy="4351338"/>
          </a:xfrm>
        </p:spPr>
        <p:txBody>
          <a:bodyPr/>
          <a:lstStyle/>
          <a:p>
            <a:r>
              <a:rPr lang="en-US" sz="4400" dirty="0"/>
              <a:t> Patriots Lead Seattle By Four Points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 Seattle Ball On The Patriot One Yard Line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 Thirty Seconds Left In The Game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592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BECEB-55A0-5146-968B-85917959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title="Butler picks off Wilson to seal Patriots Super Bowl XLIX victory">
            <a:hlinkClick r:id="" action="ppaction://media"/>
            <a:extLst>
              <a:ext uri="{FF2B5EF4-FFF2-40B4-BE49-F238E27FC236}">
                <a16:creationId xmlns:a16="http://schemas.microsoft.com/office/drawing/2014/main" id="{9F9B6D0D-8F2E-9440-A646-6334A2C5379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25362" y="1878227"/>
            <a:ext cx="7203989" cy="397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54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29FC-4340-8341-A805-B9DB0A343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Lesson: If It Went South On Your Watch, You 	 Have The Real Burden of Proof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1B5031-2E26-D748-94CE-A5F31EEFB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0" y="2312194"/>
            <a:ext cx="5080000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65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C63D-D64F-1849-89CA-4A6BDE5D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Or: Why Do Things Go Upside Down?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93604BA-E5C8-2544-A425-018F6A1B7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810" y="2288629"/>
            <a:ext cx="497565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67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6A148-29B0-9D44-801A-427F1BBEB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Remedy Part 1: Explain Hindsight Bias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0D4DF-0A92-444A-B9A1-BDC0E26B0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9903"/>
            <a:ext cx="10515600" cy="45870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“[We] should realize how dense and baffling is the veil of the Unknown. </a:t>
            </a:r>
          </a:p>
          <a:p>
            <a:pPr marL="0" indent="0">
              <a:buNone/>
            </a:pPr>
            <a:r>
              <a:rPr lang="en-US" dirty="0"/>
              <a:t>Now in the full light of the after-time it is easy to see where we were </a:t>
            </a:r>
          </a:p>
          <a:p>
            <a:pPr marL="0" indent="0">
              <a:buNone/>
            </a:pPr>
            <a:r>
              <a:rPr lang="en-US" dirty="0"/>
              <a:t>careless or clumsy.”      Winston S. Churchill</a:t>
            </a:r>
          </a:p>
          <a:p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9FE3E5B-FBA1-D34F-BB93-9F3C443EE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075" y="1763862"/>
            <a:ext cx="4421145" cy="258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76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327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Remedy Part 2: Make The Story Interesting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10065" y="2054988"/>
            <a:ext cx="4971869" cy="337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51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04DD6-1585-A14D-A907-73A40B3DB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Remedy Part 3: Make The Story Human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A34128-C468-3645-BDB2-FE8816F81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4773" y="2303299"/>
            <a:ext cx="5122454" cy="33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39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16B27-69D6-724B-BD8A-DF1866871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</a:t>
            </a:r>
            <a:r>
              <a:rPr lang="en-US" b="1" dirty="0"/>
              <a:t>Good vs. Evil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2B9BFE-4391-C746-8BB5-941A0D5C7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150" y="2347785"/>
            <a:ext cx="3568700" cy="28791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041EDCB-7359-E443-982E-165AEE238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150" y="2421047"/>
            <a:ext cx="3094264" cy="283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8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7CD38-8C38-5241-86F6-E6DC7029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Federal </a:t>
            </a:r>
            <a:r>
              <a:rPr lang="en-US" dirty="0"/>
              <a:t>Judges: </a:t>
            </a:r>
            <a:br>
              <a:rPr lang="en-US"/>
            </a:br>
            <a:r>
              <a:rPr lang="en-US"/>
              <a:t>Reverse </a:t>
            </a:r>
            <a:r>
              <a:rPr lang="en-US" dirty="0"/>
              <a:t>War Crimes Conviction?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D6CD68-DA64-EB4A-9CB8-C4ACA796E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475" y="2152651"/>
            <a:ext cx="45910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35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8B9B-B608-7F4E-A928-7099E1948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Scenario 1: Repented; </a:t>
            </a:r>
            <a:br>
              <a:rPr lang="en-US" dirty="0"/>
            </a:br>
            <a:r>
              <a:rPr lang="en-US" dirty="0"/>
              <a:t>Works For Reconciliation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1EEF02D-3FAF-164A-B63E-088C7314B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8139" y="2375808"/>
            <a:ext cx="4955722" cy="31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80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92C7D-C0AE-4E47-97AE-DED744FF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Scenario 2: Still A True Believer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A92FE72-CF6B-CC47-A297-DB590C0BE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708" y="1927654"/>
            <a:ext cx="5190584" cy="36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16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EB693-6AF6-7B4B-9D1C-9E2B71BF9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/>
              <a:t>Once </a:t>
            </a:r>
            <a:r>
              <a:rPr lang="en-US" sz="4000" dirty="0"/>
              <a:t>Again, Unconscious Bias Turns The Tables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941EFD-24A3-FE42-BDC0-94DAF7F40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4600" y="2524488"/>
            <a:ext cx="4622800" cy="333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89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5092B-F9D0-F249-93A4-6FE26CAA6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"/>
            <a:ext cx="10515600" cy="206556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	</a:t>
            </a:r>
            <a:br>
              <a:rPr lang="en-US" dirty="0"/>
            </a:br>
            <a:r>
              <a:rPr lang="en-US" dirty="0"/>
              <a:t>   		</a:t>
            </a:r>
            <a:br>
              <a:rPr lang="en-US" dirty="0"/>
            </a:br>
            <a:r>
              <a:rPr lang="en-US" dirty="0"/>
              <a:t>“</a:t>
            </a:r>
            <a:r>
              <a:rPr lang="en-US" sz="4900" dirty="0"/>
              <a:t>Good Guy” Who Repented </a:t>
            </a:r>
            <a:br>
              <a:rPr lang="en-US" sz="4900" dirty="0"/>
            </a:br>
            <a:r>
              <a:rPr lang="en-US" sz="4900" dirty="0"/>
              <a:t>And Works For Reconciliation?  </a:t>
            </a: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59% </a:t>
            </a:r>
            <a:r>
              <a:rPr lang="en-US" sz="4900" i="1" dirty="0"/>
              <a:t>Reverse</a:t>
            </a:r>
            <a:r>
              <a:rPr lang="en-US" sz="4900" dirty="0"/>
              <a:t> Conviction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3CEFC-C95D-DF4D-B7B6-73800963D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5" b="-1251"/>
          <a:stretch/>
        </p:blipFill>
        <p:spPr>
          <a:xfrm>
            <a:off x="4552949" y="3169216"/>
            <a:ext cx="3088381" cy="273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82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60A3-9DB9-704D-85E2-70E2F4DF3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615"/>
            <a:ext cx="10515600" cy="1511074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br>
              <a:rPr lang="en-US" dirty="0"/>
            </a:br>
            <a:r>
              <a:rPr lang="en-US" dirty="0"/>
              <a:t>”</a:t>
            </a:r>
            <a:r>
              <a:rPr lang="en-US" sz="4900" dirty="0"/>
              <a:t>Bad Guy:” Still A True Believer?  </a:t>
            </a:r>
            <a:br>
              <a:rPr lang="en-US" sz="4900" dirty="0"/>
            </a:br>
            <a:br>
              <a:rPr lang="en-US" sz="4900" dirty="0"/>
            </a:br>
            <a:r>
              <a:rPr lang="en-US" sz="4900" dirty="0"/>
              <a:t>87% </a:t>
            </a:r>
            <a:r>
              <a:rPr lang="en-US" sz="4900" i="1" dirty="0"/>
              <a:t>Affirm</a:t>
            </a:r>
            <a:r>
              <a:rPr lang="en-US" sz="4900" dirty="0"/>
              <a:t> Conviction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5BA6EE-2C92-6149-9914-C0365CA9F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725" y="2867025"/>
            <a:ext cx="3638550" cy="29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63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728" y="2568575"/>
            <a:ext cx="10287001" cy="3913868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/>
              <a:t>	</a:t>
            </a:r>
          </a:p>
          <a:p>
            <a:pPr marL="0" indent="0">
              <a:buNone/>
            </a:pPr>
            <a:r>
              <a:rPr lang="en-US" sz="2600"/>
              <a:t> </a:t>
            </a:r>
          </a:p>
          <a:p>
            <a:pPr marL="0" indent="0" algn="ctr">
              <a:buNone/>
            </a:pPr>
            <a:r>
              <a:rPr lang="en-US"/>
              <a:t>“While </a:t>
            </a:r>
            <a:r>
              <a:rPr lang="en-US" dirty="0"/>
              <a:t>computers function solely on logic, human beings do not –”</a:t>
            </a:r>
          </a:p>
          <a:p>
            <a:pPr marL="0" indent="0">
              <a:buNone/>
            </a:pPr>
            <a:endParaRPr lang="en-US" sz="2600" dirty="0"/>
          </a:p>
          <a:p>
            <a:pPr marL="0" indent="0" algn="just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B2002-1138-DF45-ABFB-987AF0FD2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95" y="1805459"/>
            <a:ext cx="3251409" cy="2138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46844A-7153-4AFD-B2FF-9CB4285477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Justice Scalia Explains 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68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335A4-2C97-4E4D-ABE4-B3B65F18E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Lesson</a:t>
            </a:r>
            <a:r>
              <a:rPr lang="en-US" dirty="0"/>
              <a:t>:  Put Your</a:t>
            </a:r>
            <a:br>
              <a:rPr lang="en-US"/>
            </a:br>
            <a:r>
              <a:rPr lang="en-US"/>
              <a:t>Client </a:t>
            </a:r>
            <a:r>
              <a:rPr lang="en-US" dirty="0"/>
              <a:t>In The Right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0EB7B4-BB96-594B-9A58-AE0460E78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8450" y="2048403"/>
            <a:ext cx="39751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12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7A87B-0A96-0B4A-AE8F-A74A999E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Again: Humanize The Client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94FCB-1764-A34A-A4B8-9DAC5F55F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521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Not “Gargantua Insurance Company”</a:t>
            </a:r>
          </a:p>
          <a:p>
            <a:pPr marL="0" indent="0" algn="ctr">
              <a:buNone/>
            </a:pPr>
            <a:r>
              <a:rPr lang="en-US" sz="3200" dirty="0"/>
              <a:t>Instead, ”the Roberta Jones Claim Team”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C347FAF-C992-154C-AE51-32F993893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877" y="3365778"/>
            <a:ext cx="3085928" cy="23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24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004B5-DAA6-FA4D-AC9F-4C730FDE4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49491"/>
          </a:xfrm>
        </p:spPr>
        <p:txBody>
          <a:bodyPr/>
          <a:lstStyle/>
          <a:p>
            <a:r>
              <a:rPr lang="en-US" dirty="0"/>
              <a:t>		   		Humanizing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4FC2DC-BCD4-AF40-9194-B0EC5F1B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7124"/>
            <a:ext cx="10515600" cy="355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77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3804-5A2A-9B4A-938A-C547E1AB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Explain </a:t>
            </a:r>
            <a:r>
              <a:rPr lang="en-US" dirty="0"/>
              <a:t>the Logic Behind Your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EEEB6-A04B-6048-8653-E5EA35311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Why </a:t>
            </a:r>
            <a:r>
              <a:rPr lang="en-US" dirty="0"/>
              <a:t>is a one week leak covered but a two week leak is not?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4C37C-1567-A042-B34C-67CED278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070" y="2810990"/>
            <a:ext cx="4497859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0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3024A-8569-7445-BFAB-CCF09C6A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Prepare </a:t>
            </a:r>
            <a:r>
              <a:rPr lang="en-US" dirty="0"/>
              <a:t>The Witnesses Mercilessly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699FFAC-CF34-D846-8889-96FE8F867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3113" y="2520006"/>
            <a:ext cx="3435178" cy="2687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15737-0BA9-D84F-A905-655AAAF938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565" y="2520006"/>
            <a:ext cx="3270422" cy="268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07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69B0-45FB-8C44-91BD-B16586640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Use </a:t>
            </a:r>
            <a:r>
              <a:rPr lang="en-US" dirty="0"/>
              <a:t>An Expert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6F37-8FDB-0B43-8BBF-9F05B31DDC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 algn="ctr">
              <a:buNone/>
            </a:pPr>
            <a:r>
              <a:rPr lang="en-US" sz="3200"/>
              <a:t>The </a:t>
            </a:r>
            <a:r>
              <a:rPr lang="en-US" sz="3200" dirty="0"/>
              <a:t>expert can tell a coherent, logical story</a:t>
            </a:r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66D78-ABCA-EA4B-86C2-A591621EF6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83" r="-18776" b="-766"/>
          <a:stretch/>
        </p:blipFill>
        <p:spPr>
          <a:xfrm>
            <a:off x="3280032" y="2851322"/>
            <a:ext cx="5631935" cy="290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52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D81F6-F522-F248-9FA3-A87B99F6A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Anchoring </a:t>
            </a:r>
            <a:r>
              <a:rPr lang="en-US" dirty="0"/>
              <a:t>Bias: </a:t>
            </a:r>
            <a:br>
              <a:rPr lang="en-US"/>
            </a:br>
            <a:r>
              <a:rPr lang="en-US"/>
              <a:t>Taking </a:t>
            </a:r>
            <a:r>
              <a:rPr lang="en-US" dirty="0"/>
              <a:t>You Where You Don’t Want To Be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3D3F1CE-FF72-8B42-9BEE-243B73D21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2633" y="2298210"/>
            <a:ext cx="4906734" cy="33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19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0299-62ED-764B-8780-36DC289E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Non-Catastrophic </a:t>
            </a:r>
            <a:r>
              <a:rPr lang="en-US" dirty="0"/>
              <a:t>Personal Injury Case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00E10C-017D-504F-8023-6E09B2F5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633" y="2402139"/>
            <a:ext cx="5470734" cy="30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12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7DCC0-2EBE-3446-8A1D-F37E97B90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852053" y="318787"/>
            <a:ext cx="10481266" cy="792912"/>
          </a:xfrm>
        </p:spPr>
        <p:txBody>
          <a:bodyPr>
            <a:normAutofit/>
          </a:bodyPr>
          <a:lstStyle/>
          <a:p>
            <a:pPr algn="ctr"/>
            <a:r>
              <a:rPr lang="en-US"/>
              <a:t>The </a:t>
            </a:r>
            <a:r>
              <a:rPr lang="en-US" dirty="0"/>
              <a:t>Panel of Judges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7EACD-080F-1C4A-9494-4979F79A2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2371"/>
            <a:ext cx="10515600" cy="5164591"/>
          </a:xfrm>
        </p:spPr>
        <p:txBody>
          <a:bodyPr/>
          <a:lstStyle/>
          <a:p>
            <a:endParaRPr lang="en-US" dirty="0"/>
          </a:p>
          <a:p>
            <a:pPr marL="228600" lvl="4" algn="ctr"/>
            <a:r>
              <a:rPr lang="en-US" sz="2800" dirty="0"/>
              <a:t>Half Are Told</a:t>
            </a:r>
            <a:r>
              <a:rPr lang="en-US" sz="2800"/>
              <a:t>: “</a:t>
            </a:r>
            <a:r>
              <a:rPr lang="en-US" sz="2800" dirty="0"/>
              <a:t>Plaintiff Demands $10,000,000”</a:t>
            </a:r>
          </a:p>
          <a:p>
            <a:pPr marL="1828800" lvl="4" indent="0">
              <a:buNone/>
            </a:pPr>
            <a:endParaRPr lang="en-US" sz="2800" dirty="0"/>
          </a:p>
          <a:p>
            <a:pPr marL="228600" lvl="4" algn="ctr"/>
            <a:r>
              <a:rPr lang="en-US" sz="2800" dirty="0"/>
              <a:t>Half Are Told</a:t>
            </a:r>
            <a:r>
              <a:rPr lang="en-US" sz="2800"/>
              <a:t>: “</a:t>
            </a:r>
            <a:r>
              <a:rPr lang="en-US" sz="2800" dirty="0"/>
              <a:t>Plaintiff Demands A Lot of Money”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E15F8-D187-7F45-9C67-2E5959B6B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395" y="3261192"/>
            <a:ext cx="3242581" cy="22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628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F773-DFD9-4F43-8FA6-8975D2BB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How </a:t>
            </a:r>
            <a:r>
              <a:rPr lang="en-US" dirty="0"/>
              <a:t>Well Does the Anchor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153F0-0955-DF48-ABAC-B225D24DC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4256"/>
            <a:ext cx="10515600" cy="5233307"/>
          </a:xfrm>
        </p:spPr>
        <p:txBody>
          <a:bodyPr/>
          <a:lstStyle/>
          <a:p>
            <a:pPr marL="1828800" lvl="4" indent="0">
              <a:buNone/>
            </a:pPr>
            <a:r>
              <a:rPr lang="en-US" sz="3600"/>
              <a:t>       </a:t>
            </a:r>
          </a:p>
          <a:p>
            <a:pPr marL="0" lvl="4" indent="0" algn="ctr">
              <a:buNone/>
            </a:pPr>
            <a:r>
              <a:rPr lang="en-US" sz="3600"/>
              <a:t>Anchor:  $10,000,000</a:t>
            </a:r>
          </a:p>
          <a:p>
            <a:pPr marL="0" lvl="4" indent="0" algn="ctr">
              <a:buNone/>
            </a:pPr>
            <a:endParaRPr lang="en-US" sz="2800" dirty="0"/>
          </a:p>
          <a:p>
            <a:pPr marL="0" lvl="4" indent="0" algn="ctr">
              <a:buNone/>
            </a:pPr>
            <a:r>
              <a:rPr lang="en-US" sz="2800"/>
              <a:t>Average </a:t>
            </a:r>
            <a:r>
              <a:rPr lang="en-US" sz="2800" dirty="0"/>
              <a:t>Award -- $2,210,000 </a:t>
            </a:r>
          </a:p>
          <a:p>
            <a:pPr marL="0" indent="0" algn="ctr">
              <a:buNone/>
            </a:pPr>
            <a:r>
              <a:rPr lang="en-US"/>
              <a:t>Median </a:t>
            </a:r>
            <a:r>
              <a:rPr lang="en-US" dirty="0"/>
              <a:t>Award -- $1,000,000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A63E8D-C5DA-6F43-BB40-A705F81B8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6434" y="4375136"/>
            <a:ext cx="4187371" cy="219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54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728" y="2568575"/>
            <a:ext cx="10287001" cy="3913868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/>
              <a:t>	</a:t>
            </a:r>
          </a:p>
          <a:p>
            <a:pPr marL="0" indent="0">
              <a:buNone/>
            </a:pPr>
            <a:r>
              <a:rPr lang="en-US" sz="2600"/>
              <a:t> </a:t>
            </a:r>
          </a:p>
          <a:p>
            <a:pPr marL="0" indent="0" algn="ctr">
              <a:buNone/>
            </a:pPr>
            <a:r>
              <a:rPr lang="en-US"/>
              <a:t>“Most of which you can do absolutely nothing about”</a:t>
            </a:r>
          </a:p>
          <a:p>
            <a:pPr marL="0" indent="0">
              <a:buNone/>
            </a:pPr>
            <a:endParaRPr lang="en-US" sz="2600" dirty="0"/>
          </a:p>
          <a:p>
            <a:pPr marL="0" indent="0" algn="just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B2002-1138-DF45-ABFB-987AF0FD2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95" y="1805459"/>
            <a:ext cx="3251409" cy="2138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46844A-7153-4AFD-B2FF-9CB4285477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Justice Scalia Explains 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46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0B371-8955-9248-9457-BBA027E36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 Anchor: “Plaintiff Wants A Lot Of Money”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A199B-4785-0548-880F-A9A5A4F2F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/>
              <a:t>Average </a:t>
            </a:r>
            <a:r>
              <a:rPr lang="en-US" dirty="0"/>
              <a:t>Award -- $808,000 (64% less)</a:t>
            </a:r>
          </a:p>
          <a:p>
            <a:pPr marL="2286000" lvl="5" indent="0" algn="ctr">
              <a:buNone/>
            </a:pPr>
            <a:endParaRPr lang="en-US" dirty="0"/>
          </a:p>
          <a:p>
            <a:pPr marL="0" lvl="5" indent="0" algn="ctr">
              <a:buNone/>
            </a:pPr>
            <a:r>
              <a:rPr lang="en-US" sz="2800"/>
              <a:t>Median </a:t>
            </a:r>
            <a:r>
              <a:rPr lang="en-US" sz="2800" dirty="0"/>
              <a:t>Award -- $700,000 (30% less)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1190F-D88A-1245-97B4-32B87FD9D7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118" y="3797643"/>
            <a:ext cx="3665764" cy="237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27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40639-7F6F-B840-AB9C-7F9ACE23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230"/>
            <a:ext cx="10515600" cy="1325563"/>
          </a:xfrm>
        </p:spPr>
        <p:txBody>
          <a:bodyPr/>
          <a:lstStyle/>
          <a:p>
            <a:pPr algn="ctr"/>
            <a:r>
              <a:rPr lang="en-US"/>
              <a:t>Lessons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ACBB7-C7F2-B94B-B4DD-907E8C5B3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793"/>
            <a:ext cx="10515600" cy="469917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Don’t </a:t>
            </a:r>
            <a:r>
              <a:rPr lang="en-US" dirty="0"/>
              <a:t>let ”absurd” positions go unanswered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/>
              <a:t>Establish </a:t>
            </a:r>
            <a:r>
              <a:rPr lang="en-US" dirty="0"/>
              <a:t>your own “line in the sand.”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90D9F-18C2-D945-983A-B4581D79F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044" y="2106387"/>
            <a:ext cx="3131911" cy="15457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C9BA94-8D2F-5144-8653-5990B7F041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043" y="4589688"/>
            <a:ext cx="3131911" cy="19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178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D2054-B068-9E4E-B941-A660405CB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First Impression Bias aka Confirmation Bias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B33123-4713-2D47-BD19-E2B600C0E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113" y="2007201"/>
            <a:ext cx="5281774" cy="378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263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Did </a:t>
            </a:r>
            <a:r>
              <a:rPr lang="en-US" dirty="0"/>
              <a:t>He Do It?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7198" y="2364922"/>
            <a:ext cx="4277604" cy="291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79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Hold </a:t>
            </a:r>
            <a:r>
              <a:rPr lang="en-US" dirty="0"/>
              <a:t>On A Minute –  There’s Another Suspect!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27E3A-9FE5-A941-A6D6-DADAA1B722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610" y="2755225"/>
            <a:ext cx="4124779" cy="353513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B53F6B-D22C-6C4F-8D84-3658AF8A3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4163"/>
            <a:ext cx="10515600" cy="3882799"/>
          </a:xfrm>
        </p:spPr>
        <p:txBody>
          <a:bodyPr>
            <a:normAutofit/>
          </a:bodyPr>
          <a:lstStyle/>
          <a:p>
            <a:pPr marL="0" lvl="8" indent="0" algn="ctr">
              <a:buNone/>
            </a:pPr>
            <a:r>
              <a:rPr lang="en-US" sz="2800" dirty="0"/>
              <a:t>Suspect #2</a:t>
            </a:r>
          </a:p>
        </p:txBody>
      </p:sp>
    </p:spTree>
    <p:extLst>
      <p:ext uri="{BB962C8B-B14F-4D97-AF65-F5344CB8AC3E}">
        <p14:creationId xmlns:p14="http://schemas.microsoft.com/office/powerpoint/2010/main" val="147229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828D-7D89-E848-8493-D0329715E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			  What Happened?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F80690-5B92-694C-B5C6-2C17224098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8467" y="2318372"/>
            <a:ext cx="4378754" cy="362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344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03FA-1B4D-9D4F-BC0F-57080FDC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	</a:t>
            </a:r>
            <a:br>
              <a:rPr lang="en-US" dirty="0"/>
            </a:br>
            <a:r>
              <a:rPr lang="en-US" b="1" dirty="0"/>
              <a:t>Remedy: Tell Your Story At The First Chance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2DD3D-6BDD-DF46-8E4D-D31D9D8C2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0BAB9B2-FA88-0146-91A3-E2E0E16AA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6014" y="2034746"/>
            <a:ext cx="5939971" cy="38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976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CB80E-93A7-4949-89C0-3A5E2CA4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Remedy:  Be Very Careful About Holding </a:t>
            </a:r>
            <a:br>
              <a:rPr lang="en-US" b="1" dirty="0"/>
            </a:br>
            <a:r>
              <a:rPr lang="en-US" b="1" dirty="0"/>
              <a:t>“Good Stuff” In Reserve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BADF9F2-A008-FB46-BE1B-CF9512844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9"/>
          <a:stretch/>
        </p:blipFill>
        <p:spPr>
          <a:xfrm>
            <a:off x="4340678" y="2550038"/>
            <a:ext cx="3510643" cy="31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49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51B91-0BC2-3F44-B327-056166E4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en-US" b="1" dirty="0"/>
              <a:t>I’m Super Fair” Bias</a:t>
            </a:r>
            <a:br>
              <a:rPr lang="en-US" b="1" dirty="0"/>
            </a:br>
            <a:r>
              <a:rPr lang="en-US" b="1" dirty="0"/>
              <a:t>Example: Can The Bell Be </a:t>
            </a:r>
            <a:r>
              <a:rPr lang="en-US" b="1" dirty="0" err="1"/>
              <a:t>Unrung</a:t>
            </a:r>
            <a:r>
              <a:rPr lang="en-US" b="1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3D7C59-A253-E640-8532-3CD1C8309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0678" y="2927028"/>
            <a:ext cx="3510643" cy="256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570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0299-62ED-764B-8780-36DC289E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Personal Injury Case: Privileged(?) Document Is Bad For The Plaintiff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000E10C-017D-504F-8023-6E09B2F53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0004" y="2196193"/>
            <a:ext cx="5470734" cy="30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728" y="2568575"/>
            <a:ext cx="10287001" cy="3913868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/>
              <a:t>	</a:t>
            </a:r>
          </a:p>
          <a:p>
            <a:pPr marL="0" indent="0">
              <a:buNone/>
            </a:pPr>
            <a:r>
              <a:rPr lang="en-US" sz="2600" dirty="0"/>
              <a:t> </a:t>
            </a:r>
          </a:p>
          <a:p>
            <a:pPr marL="0" indent="0">
              <a:buNone/>
            </a:pPr>
            <a:r>
              <a:rPr lang="en-US" dirty="0"/>
              <a:t>“All sorts of extraneous factors — </a:t>
            </a:r>
            <a:r>
              <a:rPr lang="en-US" dirty="0">
                <a:solidFill>
                  <a:srgbClr val="FF0000"/>
                </a:solidFill>
              </a:rPr>
              <a:t>emotions, biases, preferences </a:t>
            </a:r>
            <a:r>
              <a:rPr lang="en-US" dirty="0"/>
              <a:t>—can intervene”</a:t>
            </a:r>
          </a:p>
          <a:p>
            <a:pPr marL="0" indent="0">
              <a:buNone/>
            </a:pPr>
            <a:endParaRPr lang="en-US" sz="2600" dirty="0"/>
          </a:p>
          <a:p>
            <a:pPr marL="0" indent="0" algn="just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B2002-1138-DF45-ABFB-987AF0FD2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95" y="1805459"/>
            <a:ext cx="3251409" cy="2138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46844A-7153-4AFD-B2FF-9CB4285477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Justice Scalia Explains 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65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21" y="365125"/>
            <a:ext cx="10515600" cy="15954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     		</a:t>
            </a:r>
            <a:br>
              <a:rPr lang="en-US" sz="4800" dirty="0"/>
            </a:br>
            <a:r>
              <a:rPr lang="en-US" sz="4800" dirty="0"/>
              <a:t> </a:t>
            </a:r>
            <a:br>
              <a:rPr lang="en-US" sz="4800" dirty="0"/>
            </a:br>
            <a:br>
              <a:rPr lang="en-US" sz="4900" dirty="0"/>
            </a:br>
            <a:r>
              <a:rPr lang="en-US" sz="4900" dirty="0"/>
              <a:t>Half The Judges See The Document; </a:t>
            </a:r>
            <a:br>
              <a:rPr lang="en-US" sz="4900" dirty="0"/>
            </a:br>
            <a:r>
              <a:rPr lang="en-US" sz="4900" dirty="0"/>
              <a:t>Half Get A Description</a:t>
            </a:r>
            <a:r>
              <a:rPr lang="en-US" sz="4800" b="1" dirty="0"/>
              <a:t>	</a:t>
            </a:r>
            <a:r>
              <a:rPr lang="en-US" sz="4900" dirty="0"/>
              <a:t>	 </a:t>
            </a:r>
            <a:br>
              <a:rPr lang="en-US" sz="4900" dirty="0"/>
            </a:br>
            <a:br>
              <a:rPr lang="en-US" sz="4900" dirty="0"/>
            </a:br>
            <a:endParaRPr lang="en-US" sz="48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32DDDCE-7E08-9449-A44E-4B14EB6EC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5146" y="3429000"/>
            <a:ext cx="4261708" cy="28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37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“It’s Inadmissible”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450" y="2303249"/>
            <a:ext cx="4619100" cy="296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527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/>
              <a:t>Judges </a:t>
            </a:r>
            <a:r>
              <a:rPr lang="en-US" dirty="0"/>
              <a:t>Didn’t</a:t>
            </a:r>
            <a:r>
              <a:rPr lang="en-US" i="1" dirty="0"/>
              <a:t>  </a:t>
            </a:r>
            <a:r>
              <a:rPr lang="en-US" dirty="0"/>
              <a:t>See The Document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71925" y="2506440"/>
            <a:ext cx="4100813" cy="23608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30830" y="3103788"/>
            <a:ext cx="362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55% For Plaintiff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4920" y="2952145"/>
            <a:ext cx="74251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rgbClr val="C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5959961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	      Judges Saw The Document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8742" y="2522616"/>
            <a:ext cx="4153532" cy="2034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2002781-9885-4774-8354-2CBEEE3C1BDA}"/>
              </a:ext>
            </a:extLst>
          </p:cNvPr>
          <p:cNvSpPr txBox="1"/>
          <p:nvPr/>
        </p:nvSpPr>
        <p:spPr>
          <a:xfrm>
            <a:off x="1730829" y="3103788"/>
            <a:ext cx="4153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C00000"/>
                </a:solidFill>
              </a:rPr>
              <a:t>71% For Defendant</a:t>
            </a:r>
          </a:p>
        </p:txBody>
      </p:sp>
    </p:spTree>
    <p:extLst>
      <p:ext uri="{BB962C8B-B14F-4D97-AF65-F5344CB8AC3E}">
        <p14:creationId xmlns:p14="http://schemas.microsoft.com/office/powerpoint/2010/main" val="3124627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4B9FD-211E-184B-8537-B9F2D28C6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Once Again, Upside Down Result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46A859B-1412-E442-95CA-7E09414EB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6368" y="2306596"/>
            <a:ext cx="4552435" cy="355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06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B01B-A733-4E48-9975-CBFB37813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Remedies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5C155-88A3-4742-8712-F4B2D88BC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If at all possible, get someone else to decide admissibility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If your trier of fact may see a bad document: Plan for the worst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sz="4800" dirty="0"/>
              <a:t>   Don’t trust too much in “Fairness”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8939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59A1F-5522-B841-9D68-E76C6237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59618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PART II: Biases That Trip Lawyers </a:t>
            </a:r>
            <a:br>
              <a:rPr lang="en-US" dirty="0"/>
            </a:br>
            <a:r>
              <a:rPr lang="en-US" dirty="0"/>
              <a:t>(plus Judges and Arbitrators)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23F347-84F1-6B4F-AB13-FB87C4881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1190" y="2877910"/>
            <a:ext cx="4509620" cy="309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855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Self-Serving </a:t>
            </a:r>
            <a:r>
              <a:rPr lang="en-US" dirty="0"/>
              <a:t>Bias		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0301" y="2283092"/>
            <a:ext cx="4772372" cy="29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762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9397-412B-654F-80D6-3A973D82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Your </a:t>
            </a:r>
            <a:r>
              <a:rPr lang="en-US" dirty="0"/>
              <a:t>Honor, Are You in The Top 50%?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DC5F1EE-BD67-A043-9809-BD0A39FE6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425" y="2285558"/>
            <a:ext cx="4629149" cy="350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738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/>
              <a:t>How </a:t>
            </a:r>
            <a:r>
              <a:rPr lang="en-US" sz="4800" dirty="0"/>
              <a:t>Many Are In The Top 50%?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19950A-C47D-4542-8A8F-0BF5A3D3A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728" y="1690688"/>
            <a:ext cx="4996543" cy="37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44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0728" y="2568575"/>
            <a:ext cx="10287001" cy="3913868"/>
          </a:xfrm>
        </p:spPr>
        <p:txBody>
          <a:bodyPr>
            <a:normAutofit/>
          </a:bodyPr>
          <a:lstStyle/>
          <a:p>
            <a:endParaRPr lang="en-US" sz="2600" dirty="0"/>
          </a:p>
          <a:p>
            <a:endParaRPr lang="en-US" sz="2600" dirty="0"/>
          </a:p>
          <a:p>
            <a:pPr marL="0" indent="0">
              <a:buNone/>
            </a:pPr>
            <a:r>
              <a:rPr lang="en-US" sz="2600" dirty="0"/>
              <a:t>	</a:t>
            </a:r>
          </a:p>
          <a:p>
            <a:pPr marL="0" indent="0">
              <a:buNone/>
            </a:pPr>
            <a:r>
              <a:rPr lang="en-US" sz="2600" dirty="0"/>
              <a:t> </a:t>
            </a:r>
          </a:p>
          <a:p>
            <a:pPr marL="0" indent="0" algn="ctr">
              <a:buNone/>
            </a:pPr>
            <a:r>
              <a:rPr lang="en-US" i="1" dirty="0">
                <a:solidFill>
                  <a:srgbClr val="FF0000"/>
                </a:solidFill>
              </a:rPr>
              <a:t>“Except play upon them, if you happen to know what they are.”</a:t>
            </a:r>
          </a:p>
          <a:p>
            <a:pPr marL="0" indent="0">
              <a:buNone/>
            </a:pPr>
            <a:endParaRPr lang="en-US" sz="2600" dirty="0"/>
          </a:p>
          <a:p>
            <a:pPr marL="0" indent="0" algn="just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EB2002-1138-DF45-ABFB-987AF0FD2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824" y="1772508"/>
            <a:ext cx="3251409" cy="21383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B46844A-7153-4AFD-B2FF-9CB42854775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Justice Scalia Explains 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660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69026-5033-1747-A9B3-204E72070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We </a:t>
            </a:r>
            <a:r>
              <a:rPr lang="en-US" dirty="0"/>
              <a:t>All Think This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678DE-6F22-2747-9ED0-E0785F9F3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045"/>
            <a:ext cx="10515600" cy="4849420"/>
          </a:xfrm>
        </p:spPr>
        <p:txBody>
          <a:bodyPr/>
          <a:lstStyle/>
          <a:p>
            <a:pPr lvl="1"/>
            <a:r>
              <a:rPr lang="en-US" dirty="0"/>
              <a:t>32% of employees are in the top 5%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94% of professors are in the top 50%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1F8F3-2B0C-8444-BED2-8C9271CB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8" y="2194379"/>
            <a:ext cx="2958192" cy="1480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85F48-62DD-6743-B87D-C02819FCC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979" y="4726037"/>
            <a:ext cx="3018064" cy="160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320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Result</a:t>
            </a:r>
            <a:r>
              <a:rPr lang="en-US" dirty="0"/>
              <a:t>: The Feedback Loop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202" y="1893888"/>
            <a:ext cx="5151596" cy="465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052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E51A7-C1D1-3748-A0BF-E54BFD97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“</a:t>
            </a:r>
            <a:r>
              <a:rPr lang="en-US" dirty="0"/>
              <a:t>We Are So Right!”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71993E-048E-6347-9B86-798DE9DDB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8500" y="2454876"/>
            <a:ext cx="5715000" cy="314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00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C847F-7AAA-7941-833B-7A6E1C658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Until </a:t>
            </a:r>
            <a:r>
              <a:rPr lang="en-US" dirty="0"/>
              <a:t>Things Go Upside Down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96C599-262A-0B4B-81CB-C5AA1689C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807" y="2257168"/>
            <a:ext cx="6726386" cy="396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820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D0648-2AA4-BD46-AA77-39BC4C1D8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Confirmation Bias: Reinforcing Preconceptions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B1D3C3-A049-E24B-A824-BDA35C7DB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421" y="2532690"/>
            <a:ext cx="4509158" cy="310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77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375A8-0515-B248-862A-3463EC112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We </a:t>
            </a:r>
            <a:r>
              <a:rPr lang="en-US" dirty="0"/>
              <a:t>Overweight The Favorable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5D850D-AF75-2E4C-8821-8F661E33F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423" y="2441201"/>
            <a:ext cx="4025153" cy="22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437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733C-03D6-FF4D-BCB2-32E3CBAA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And </a:t>
            </a:r>
            <a:r>
              <a:rPr lang="en-US" dirty="0"/>
              <a:t>Discount The Unfavorable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21E1DE0-C323-8F4D-B37E-6BD7568AD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5096" y="2245180"/>
            <a:ext cx="4661808" cy="31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31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C211-7DE8-8F46-A587-E0F67D138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And </a:t>
            </a:r>
            <a:r>
              <a:rPr lang="en-US" dirty="0"/>
              <a:t>We Rationalize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DE79A6-BF49-B447-89D7-E24D5CECBF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4" t="7969" r="-4393" b="53149"/>
          <a:stretch/>
        </p:blipFill>
        <p:spPr>
          <a:xfrm>
            <a:off x="3010795" y="2238122"/>
            <a:ext cx="5086350" cy="1015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064DCA-A8F4-DF42-96A3-046FDA727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517" y="3492714"/>
            <a:ext cx="3527425" cy="228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26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9FA79-1745-9145-BA9E-9C3A2A54A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Real People React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356629-FBEE-7347-BA9F-AEBE15CDC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814" y="1615468"/>
            <a:ext cx="6347012" cy="4829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52C23E-521C-2D41-8082-05419869B3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96" y="4302498"/>
            <a:ext cx="3222411" cy="23351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38DD81-1B77-E44C-BB8D-530273A3DF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0"/>
          <a:stretch/>
        </p:blipFill>
        <p:spPr>
          <a:xfrm>
            <a:off x="838200" y="1886440"/>
            <a:ext cx="3222411" cy="22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014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Remedy: Find Your Blind Spots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5777" y="2318096"/>
            <a:ext cx="5220446" cy="35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26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0767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What Are These Unconscious Emotions, Biases, And Preferences?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2420" y="2547257"/>
            <a:ext cx="2616200" cy="3414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8AAF38-AB50-004F-89C3-163F22894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530701"/>
            <a:ext cx="4098471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510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B8C4-3E0F-484E-B5AA-5896CB6E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Find Your Blind Spots #1 – </a:t>
            </a:r>
            <a:br>
              <a:rPr lang="en-US" dirty="0"/>
            </a:br>
            <a:r>
              <a:rPr lang="en-US" dirty="0"/>
              <a:t>Decision Tree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9CE5F5-B1E4-4348-B55F-752EDBC21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320" y="1690688"/>
            <a:ext cx="675936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320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254E6-3B7C-9843-985B-2C4A1318F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    How To Find Your Blind Spots #2 – 	</a:t>
            </a:r>
            <a:br>
              <a:rPr lang="en-US" dirty="0"/>
            </a:br>
            <a:r>
              <a:rPr lang="en-US" dirty="0"/>
              <a:t>Get An Expert, Early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ED23DB-2FA2-044C-91F0-66D23ED9A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205" y="2490106"/>
            <a:ext cx="5593589" cy="333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908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C89D6-67BE-DC47-A50A-A07F83FAC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Find Your Blind Spots #3 – </a:t>
            </a:r>
            <a:br>
              <a:rPr lang="en-US" dirty="0"/>
            </a:br>
            <a:r>
              <a:rPr lang="en-US" dirty="0"/>
              <a:t>Mock Try Your Case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32FE853-B931-264C-AF64-7EB13DED90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8746" y="2156018"/>
            <a:ext cx="507450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06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9D161-839E-3E46-8A44-2566A584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Find Your Blind Spots  #4 – </a:t>
            </a:r>
            <a:br>
              <a:rPr lang="en-US" dirty="0"/>
            </a:br>
            <a:r>
              <a:rPr lang="en-US" dirty="0"/>
              <a:t>Do The Grandparents Test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B5B793-8773-944F-81EB-E0EFBB8B1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6444" y="2232453"/>
            <a:ext cx="5299111" cy="35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842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AE4B0-DF34-CE4C-BDE0-1FB6EAFEB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Complexity Bias – That’s What We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98D38-5368-A747-A29A-1A7C9F5D7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878" y="1892298"/>
            <a:ext cx="5748244" cy="444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22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= Boring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46"/>
          <a:stretch/>
        </p:blipFill>
        <p:spPr>
          <a:xfrm>
            <a:off x="3827377" y="1830733"/>
            <a:ext cx="5242483" cy="326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761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7F44F-3E49-6A48-B4A8-1CAE0463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</a:t>
            </a:r>
            <a:r>
              <a:rPr lang="en-US" b="1" dirty="0"/>
              <a:t>= CONFUSING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87AC28-91A9-D34D-81A9-238E00362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3634" y="2034746"/>
            <a:ext cx="4530810" cy="294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5955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CBC7E-8503-A545-820F-A9C4DB44C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Strive For Simplicity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24DDE0-4A8E-5D4B-A811-3E846F8A2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0268" y="2677296"/>
            <a:ext cx="5818316" cy="285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335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55C45-650B-0F4F-9BE7-D9F3DBF7A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Lincoln </a:t>
            </a:r>
            <a:r>
              <a:rPr lang="en-US" dirty="0"/>
              <a:t>Was A Lawyer: 272 Words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8F8D1C-2283-D244-BC3D-75040D5AE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0" y="1953419"/>
            <a:ext cx="7239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46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Make Your Outcome The “Right Outcome”</a:t>
            </a:r>
            <a:br>
              <a:rPr lang="en-US" b="1" dirty="0"/>
            </a:br>
            <a:r>
              <a:rPr lang="en-US" b="1" dirty="0"/>
              <a:t>(Scalia – “Emotions”)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7462" y="2383528"/>
            <a:ext cx="4475843" cy="341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FEDD1-E490-544C-9C46-96F36CFB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And, What To Do About Them. . 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916CBA-0E89-5341-ADBB-2BFF6EF71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7675" y="2009775"/>
            <a:ext cx="36766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464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931EF-4109-DC4B-8916-55891B163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Finally</a:t>
            </a:r>
            <a:r>
              <a:rPr lang="en-US" dirty="0"/>
              <a:t>, “War of the Worlds” Bias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74E257-CC78-1540-B826-D9D8CD0ED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6466" y="2089026"/>
            <a:ext cx="4604795" cy="388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384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8E6BB-6A72-3947-AE0A-A66052F54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Constant Food Fight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405131-4F1A-D445-9AFA-E35D33CACA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6367" y="2135533"/>
            <a:ext cx="4604952" cy="366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553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6985-38BB-E945-8806-BF6E0719A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		Every Issue Is Monumental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D774A5-3C3E-0F4F-ACB8-0B66B390BD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18" r="-956"/>
          <a:stretch/>
        </p:blipFill>
        <p:spPr>
          <a:xfrm>
            <a:off x="2677487" y="1944473"/>
            <a:ext cx="6013242" cy="39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038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258DF-5D44-D344-9D70-9BA71086E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Truth: A Weak Argument Is Not Criminal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5EE9BE98-03FB-DC47-966D-A7051CF75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5574" y="2487827"/>
            <a:ext cx="4618166" cy="26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526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F3396-BB06-5543-8924-1E93CC09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The Truth: Crummy Answers To Interrogatories </a:t>
            </a:r>
            <a:br>
              <a:rPr lang="en-US" dirty="0"/>
            </a:br>
            <a:r>
              <a:rPr lang="en-US" dirty="0"/>
              <a:t>Are Not The End Of The World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B7FA2-D9AF-614E-B5F7-6BB30E9244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573" y="1825625"/>
            <a:ext cx="92828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557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A4549-4F96-B545-9559-F36EAD7C1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673EEB-5B57-5445-B3FC-46942E3FA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2713" y="1927654"/>
            <a:ext cx="5465119" cy="39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131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E9C5-4173-7C4D-A4DB-158E7210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     Make It Easier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93C1A8-2AD5-054A-9390-FC8F0522A5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309" y="2051223"/>
            <a:ext cx="5242182" cy="368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788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A1BC0-D5C2-5A48-8EFE-E1AEB9CF1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	</a:t>
            </a:r>
            <a:r>
              <a:rPr lang="en-US" sz="5400" dirty="0"/>
              <a:t>   Build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EC9890-0814-DC4E-BD15-526561623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4103" y="1825625"/>
            <a:ext cx="61037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686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CACAE-293B-8F4B-962C-085861C51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BD0871-E834-C846-A377-878D9DF97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1729" y="2069628"/>
            <a:ext cx="6068541" cy="293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129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ED629-47F6-2547-B519-B40A363FE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		    	</a:t>
            </a:r>
            <a:r>
              <a:rPr lang="en-US" b="1" dirty="0"/>
              <a:t>Chuck’s </a:t>
            </a:r>
            <a:r>
              <a:rPr lang="en-US" b="1" dirty="0">
                <a:solidFill>
                  <a:srgbClr val="C00000"/>
                </a:solidFill>
              </a:rPr>
              <a:t>Supplement</a:t>
            </a:r>
            <a:br>
              <a:rPr lang="en-US" b="1" dirty="0"/>
            </a:br>
            <a:r>
              <a:rPr lang="en-US" b="1" dirty="0"/>
              <a:t>			   To Justice Scalia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A965F-C82F-EE45-843D-A6C7C480F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“While computers function solely on logic, human </a:t>
            </a:r>
          </a:p>
          <a:p>
            <a:pPr marL="0" indent="0">
              <a:buNone/>
            </a:pPr>
            <a:r>
              <a:rPr lang="en-US" sz="3600" dirty="0"/>
              <a:t>beings do not. All sorts of extraneous factors — </a:t>
            </a:r>
          </a:p>
          <a:p>
            <a:pPr marL="0" indent="0">
              <a:buNone/>
            </a:pPr>
            <a:r>
              <a:rPr lang="en-US" sz="3600" dirty="0"/>
              <a:t>emotions, biases, preferences — can intervene, most of </a:t>
            </a:r>
          </a:p>
          <a:p>
            <a:pPr marL="0" indent="0">
              <a:buNone/>
            </a:pPr>
            <a:r>
              <a:rPr lang="en-US" sz="3600" dirty="0"/>
              <a:t>which you can do absolutely nothing about except play </a:t>
            </a:r>
          </a:p>
          <a:p>
            <a:pPr marL="0" indent="0">
              <a:buNone/>
            </a:pPr>
            <a:r>
              <a:rPr lang="en-US" sz="3600" dirty="0"/>
              <a:t>upon them</a:t>
            </a:r>
            <a:r>
              <a:rPr lang="en-US" sz="3600" dirty="0">
                <a:solidFill>
                  <a:srgbClr val="C00000"/>
                </a:solidFill>
              </a:rPr>
              <a:t> in others and </a:t>
            </a:r>
            <a:r>
              <a:rPr lang="en-US" sz="3600" i="1" dirty="0">
                <a:solidFill>
                  <a:srgbClr val="C00000"/>
                </a:solidFill>
              </a:rPr>
              <a:t>avoid them yourself . . . .”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2753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Hindsight Bias: It’s 20/20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944" y="2166551"/>
            <a:ext cx="6338004" cy="39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445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10459</TotalTime>
  <Words>741</Words>
  <Application>Microsoft Macintosh PowerPoint</Application>
  <PresentationFormat>Widescreen</PresentationFormat>
  <Paragraphs>182</Paragraphs>
  <Slides>89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3" baseType="lpstr">
      <vt:lpstr>Arial</vt:lpstr>
      <vt:lpstr>Calibri</vt:lpstr>
      <vt:lpstr>Calibri Light</vt:lpstr>
      <vt:lpstr>Office Theme</vt:lpstr>
      <vt:lpstr>What Were They Thinking: How Judges Juries, Arbitrators (and Lawyers) Really Make Decisions</vt:lpstr>
      <vt:lpstr>Or: Why Do Things Go Upside Down?</vt:lpstr>
      <vt:lpstr>PowerPoint Presentation</vt:lpstr>
      <vt:lpstr>PowerPoint Presentation</vt:lpstr>
      <vt:lpstr>PowerPoint Presentation</vt:lpstr>
      <vt:lpstr>PowerPoint Presentation</vt:lpstr>
      <vt:lpstr>What Are These Unconscious Emotions, Biases, And Preferences?</vt:lpstr>
      <vt:lpstr>And, What To Do About Them. . . </vt:lpstr>
      <vt:lpstr>Hindsight Bias: It’s 20/20</vt:lpstr>
      <vt:lpstr>Hindsight Bias Tells Us: If It Happened,  It Was Foreseeable</vt:lpstr>
      <vt:lpstr>Decision Not To Build A Flood Control  Project: Negligent Or Reasonable?</vt:lpstr>
      <vt:lpstr>Half Of Judges Are Told There Later Was A Flood </vt:lpstr>
      <vt:lpstr>Half the Judges Don’t Know About The Flood</vt:lpstr>
      <vt:lpstr> Don’t Know About The Flood:    76% Say The Decision Was Reasonable </vt:lpstr>
      <vt:lpstr>  Know About The Flood:   57% Say The Decision Was Not Reasonable </vt:lpstr>
      <vt:lpstr>Hindsight Bias Turns The Result Upside Down</vt:lpstr>
      <vt:lpstr>   Super Bowl XLIX </vt:lpstr>
      <vt:lpstr>PowerPoint Presentation</vt:lpstr>
      <vt:lpstr>Lesson: If It Went South On Your Watch, You   Have The Real Burden of Proof</vt:lpstr>
      <vt:lpstr>Remedy Part 1: Explain Hindsight Bias </vt:lpstr>
      <vt:lpstr>Remedy Part 2: Make The Story Interesting</vt:lpstr>
      <vt:lpstr>Remedy Part 3: Make The Story Human</vt:lpstr>
      <vt:lpstr>    Good vs. Evil</vt:lpstr>
      <vt:lpstr>Federal Judges:  Reverse War Crimes Conviction?</vt:lpstr>
      <vt:lpstr>Scenario 1: Repented;  Works For Reconciliation</vt:lpstr>
      <vt:lpstr>Scenario 2: Still A True Believer</vt:lpstr>
      <vt:lpstr>Once Again, Unconscious Bias Turns The Tables</vt:lpstr>
      <vt:lpstr>        “Good Guy” Who Repented  And Works For Reconciliation?    59% Reverse Conviction </vt:lpstr>
      <vt:lpstr>  ”Bad Guy:” Still A True Believer?    87% Affirm Conviction </vt:lpstr>
      <vt:lpstr>Lesson:  Put Your Client In The Right</vt:lpstr>
      <vt:lpstr>Again: Humanize The Client</vt:lpstr>
      <vt:lpstr>       Humanizing </vt:lpstr>
      <vt:lpstr>Explain the Logic Behind Your Position</vt:lpstr>
      <vt:lpstr>Prepare The Witnesses Mercilessly</vt:lpstr>
      <vt:lpstr>Use An Expert</vt:lpstr>
      <vt:lpstr>Anchoring Bias:  Taking You Where You Don’t Want To Be</vt:lpstr>
      <vt:lpstr>Non-Catastrophic Personal Injury Case </vt:lpstr>
      <vt:lpstr>The Panel of Judges</vt:lpstr>
      <vt:lpstr>How Well Does the Anchor Work?</vt:lpstr>
      <vt:lpstr>No Anchor: “Plaintiff Wants A Lot Of Money”</vt:lpstr>
      <vt:lpstr>Lessons</vt:lpstr>
      <vt:lpstr>First Impression Bias aka Confirmation Bias</vt:lpstr>
      <vt:lpstr>Did He Do It?</vt:lpstr>
      <vt:lpstr>Hold On A Minute –  There’s Another Suspect!   </vt:lpstr>
      <vt:lpstr>     What Happened?</vt:lpstr>
      <vt:lpstr>   Remedy: Tell Your Story At The First Chance  </vt:lpstr>
      <vt:lpstr>Remedy:  Be Very Careful About Holding  “Good Stuff” In Reserve</vt:lpstr>
      <vt:lpstr>“I’m Super Fair” Bias Example: Can The Bell Be Unrung?</vt:lpstr>
      <vt:lpstr>Personal Injury Case: Privileged(?) Document Is Bad For The Plaintiff</vt:lpstr>
      <vt:lpstr>           Half The Judges See The Document;  Half Get A Description     </vt:lpstr>
      <vt:lpstr>“It’s Inadmissible”</vt:lpstr>
      <vt:lpstr>Judges Didn’t  See The Document</vt:lpstr>
      <vt:lpstr>       Judges Saw The Document</vt:lpstr>
      <vt:lpstr>  Once Again, Upside Down Result</vt:lpstr>
      <vt:lpstr>Remedies</vt:lpstr>
      <vt:lpstr>PART II: Biases That Trip Lawyers  (plus Judges and Arbitrators) </vt:lpstr>
      <vt:lpstr>Self-Serving Bias  </vt:lpstr>
      <vt:lpstr>Your Honor, Are You in The Top 50%?</vt:lpstr>
      <vt:lpstr>How Many Are In The Top 50%?</vt:lpstr>
      <vt:lpstr>We All Think This Way</vt:lpstr>
      <vt:lpstr>Result: The Feedback Loop</vt:lpstr>
      <vt:lpstr>“We Are So Right!”  </vt:lpstr>
      <vt:lpstr>Until Things Go Upside Down</vt:lpstr>
      <vt:lpstr>Confirmation Bias: Reinforcing Preconceptions</vt:lpstr>
      <vt:lpstr>We Overweight The Favorable</vt:lpstr>
      <vt:lpstr>And Discount The Unfavorable</vt:lpstr>
      <vt:lpstr>And We Rationalize</vt:lpstr>
      <vt:lpstr>Real People React</vt:lpstr>
      <vt:lpstr>Remedy: Find Your Blind Spots</vt:lpstr>
      <vt:lpstr>How To Find Your Blind Spots #1 –  Decision Tree</vt:lpstr>
      <vt:lpstr>           How To Find Your Blind Spots #2 –   Get An Expert, Early</vt:lpstr>
      <vt:lpstr>How To Find Your Blind Spots #3 –  Mock Try Your Case</vt:lpstr>
      <vt:lpstr>How To Find Your Blind Spots  #4 –  Do The Grandparents Test</vt:lpstr>
      <vt:lpstr>Complexity Bias – That’s What We Do</vt:lpstr>
      <vt:lpstr>= Boring</vt:lpstr>
      <vt:lpstr>    = CONFUSING</vt:lpstr>
      <vt:lpstr>   Strive For Simplicity</vt:lpstr>
      <vt:lpstr>Lincoln Was A Lawyer: 272 Words</vt:lpstr>
      <vt:lpstr>Make Your Outcome The “Right Outcome” (Scalia – “Emotions”)</vt:lpstr>
      <vt:lpstr>Finally, “War of the Worlds” Bias</vt:lpstr>
      <vt:lpstr>The Constant Food Fight</vt:lpstr>
      <vt:lpstr>  Every Issue Is Monumental</vt:lpstr>
      <vt:lpstr>The Truth: A Weak Argument Is Not Criminal</vt:lpstr>
      <vt:lpstr>The Truth: Crummy Answers To Interrogatories  Are Not The End Of The World</vt:lpstr>
      <vt:lpstr>PowerPoint Presentation</vt:lpstr>
      <vt:lpstr>        Make It Easier </vt:lpstr>
      <vt:lpstr>       Build</vt:lpstr>
      <vt:lpstr>PowerPoint Presentation</vt:lpstr>
      <vt:lpstr>        Chuck’s Supplement       To Justice Scalia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ehrlich</dc:creator>
  <cp:lastModifiedBy>Microsoft Office User</cp:lastModifiedBy>
  <cp:revision>144</cp:revision>
  <dcterms:created xsi:type="dcterms:W3CDTF">2020-06-16T22:10:18Z</dcterms:created>
  <dcterms:modified xsi:type="dcterms:W3CDTF">2020-09-30T22:35:45Z</dcterms:modified>
</cp:coreProperties>
</file>