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12" r:id="rId4"/>
  </p:sldMasterIdLst>
  <p:notesMasterIdLst>
    <p:notesMasterId r:id="rId35"/>
  </p:notesMasterIdLst>
  <p:sldIdLst>
    <p:sldId id="256" r:id="rId5"/>
    <p:sldId id="285" r:id="rId6"/>
    <p:sldId id="286" r:id="rId7"/>
    <p:sldId id="293" r:id="rId8"/>
    <p:sldId id="294" r:id="rId9"/>
    <p:sldId id="295" r:id="rId10"/>
    <p:sldId id="296" r:id="rId11"/>
    <p:sldId id="300" r:id="rId12"/>
    <p:sldId id="274" r:id="rId13"/>
    <p:sldId id="263" r:id="rId14"/>
    <p:sldId id="284" r:id="rId15"/>
    <p:sldId id="264" r:id="rId16"/>
    <p:sldId id="265" r:id="rId17"/>
    <p:sldId id="272" r:id="rId18"/>
    <p:sldId id="287" r:id="rId19"/>
    <p:sldId id="277" r:id="rId20"/>
    <p:sldId id="288" r:id="rId21"/>
    <p:sldId id="297" r:id="rId22"/>
    <p:sldId id="298" r:id="rId23"/>
    <p:sldId id="290" r:id="rId24"/>
    <p:sldId id="276" r:id="rId25"/>
    <p:sldId id="268" r:id="rId26"/>
    <p:sldId id="299" r:id="rId27"/>
    <p:sldId id="279" r:id="rId28"/>
    <p:sldId id="291" r:id="rId29"/>
    <p:sldId id="271" r:id="rId30"/>
    <p:sldId id="275" r:id="rId31"/>
    <p:sldId id="292" r:id="rId32"/>
    <p:sldId id="301" r:id="rId33"/>
    <p:sldId id="258" r:id="rId34"/>
  </p:sldIdLst>
  <p:sldSz cx="12192000" cy="6858000"/>
  <p:notesSz cx="7315200" cy="9601200"/>
  <p:embeddedFontLst>
    <p:embeddedFont>
      <p:font typeface="Corbel" panose="020B0503020204020204" pitchFamily="34" charset="0"/>
      <p:regular r:id="rId36"/>
      <p:bold r:id="rId37"/>
      <p:italic r:id="rId38"/>
      <p:boldItalic r:id="rId39"/>
    </p:embeddedFont>
    <p:embeddedFont>
      <p:font typeface="Calibri" panose="020F0502020204030204" pitchFamily="34" charset="0"/>
      <p:regular r:id="rId40"/>
      <p:bold r:id="rId41"/>
      <p:italic r:id="rId42"/>
      <p:boldItalic r:id="rId43"/>
    </p:embeddedFont>
    <p:embeddedFont>
      <p:font typeface="Source Sans Pro" panose="020B0604020202020204" charset="0"/>
      <p:regular r:id="rId44"/>
      <p:bold r:id="rId45"/>
      <p:italic r:id="rId46"/>
      <p:boldItalic r:id="rId47"/>
    </p:embeddedFont>
  </p:embeddedFontLst>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672"/>
    <a:srgbClr val="EA5800"/>
    <a:srgbClr val="8B3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2" autoAdjust="0"/>
    <p:restoredTop sz="96181" autoAdjust="0"/>
  </p:normalViewPr>
  <p:slideViewPr>
    <p:cSldViewPr snapToGrid="0">
      <p:cViewPr varScale="1">
        <p:scale>
          <a:sx n="151" d="100"/>
          <a:sy n="151" d="100"/>
        </p:scale>
        <p:origin x="522" y="12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1" d="100"/>
          <a:sy n="111" d="100"/>
        </p:scale>
        <p:origin x="488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4"/>
          </a:xfrm>
          <a:prstGeom prst="rect">
            <a:avLst/>
          </a:prstGeom>
        </p:spPr>
        <p:txBody>
          <a:bodyPr vert="horz" lIns="96656" tIns="48329" rIns="96656" bIns="48329"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81014"/>
          </a:xfrm>
          <a:prstGeom prst="rect">
            <a:avLst/>
          </a:prstGeom>
        </p:spPr>
        <p:txBody>
          <a:bodyPr vert="horz" lIns="96656" tIns="48329" rIns="96656" bIns="48329" rtlCol="0"/>
          <a:lstStyle>
            <a:lvl1pPr algn="r" eaLnBrk="1" fontAlgn="auto" hangingPunct="1">
              <a:spcBef>
                <a:spcPts val="0"/>
              </a:spcBef>
              <a:spcAft>
                <a:spcPts val="0"/>
              </a:spcAft>
              <a:defRPr sz="1300">
                <a:latin typeface="+mn-lt"/>
              </a:defRPr>
            </a:lvl1pPr>
          </a:lstStyle>
          <a:p>
            <a:pPr>
              <a:defRPr/>
            </a:pPr>
            <a:fld id="{95D19BA5-0EF6-49E5-A748-A0DF5DBC6095}" type="datetimeFigureOut">
              <a:rPr lang="en-US"/>
              <a:pPr>
                <a:defRPr/>
              </a:pPr>
              <a:t>5/6/2021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6" tIns="48329" rIns="96656" bIns="48329" rtlCol="0" anchor="ctr"/>
          <a:lstStyle/>
          <a:p>
            <a:pPr lvl="0"/>
            <a:endParaRPr lang="en-US" noProof="0"/>
          </a:p>
        </p:txBody>
      </p:sp>
      <p:sp>
        <p:nvSpPr>
          <p:cNvPr id="5" name="Notes Placeholder 4"/>
          <p:cNvSpPr>
            <a:spLocks noGrp="1"/>
          </p:cNvSpPr>
          <p:nvPr>
            <p:ph type="body" sz="quarter" idx="3"/>
          </p:nvPr>
        </p:nvSpPr>
        <p:spPr>
          <a:xfrm>
            <a:off x="731839" y="4621214"/>
            <a:ext cx="5851525" cy="3779837"/>
          </a:xfrm>
          <a:prstGeom prst="rect">
            <a:avLst/>
          </a:prstGeom>
        </p:spPr>
        <p:txBody>
          <a:bodyPr vert="horz" lIns="96656" tIns="48329" rIns="96656" bIns="48329"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120188"/>
            <a:ext cx="3170238" cy="481012"/>
          </a:xfrm>
          <a:prstGeom prst="rect">
            <a:avLst/>
          </a:prstGeom>
        </p:spPr>
        <p:txBody>
          <a:bodyPr vert="horz" lIns="96656" tIns="48329" rIns="96656" bIns="48329"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6656" tIns="48329" rIns="96656" bIns="48329" rtlCol="0" anchor="b"/>
          <a:lstStyle>
            <a:lvl1pPr algn="r" eaLnBrk="1" fontAlgn="auto" hangingPunct="1">
              <a:spcBef>
                <a:spcPts val="0"/>
              </a:spcBef>
              <a:spcAft>
                <a:spcPts val="0"/>
              </a:spcAft>
              <a:defRPr sz="1300">
                <a:latin typeface="+mn-lt"/>
              </a:defRPr>
            </a:lvl1pPr>
          </a:lstStyle>
          <a:p>
            <a:pPr>
              <a:defRPr/>
            </a:pPr>
            <a:fld id="{E6AD23B2-645A-451B-A5E3-AF2C0C57A5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1</a:t>
            </a:fld>
            <a:endParaRPr lang="en-US"/>
          </a:p>
        </p:txBody>
      </p:sp>
    </p:spTree>
    <p:extLst>
      <p:ext uri="{BB962C8B-B14F-4D97-AF65-F5344CB8AC3E}">
        <p14:creationId xmlns:p14="http://schemas.microsoft.com/office/powerpoint/2010/main" val="3016728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10</a:t>
            </a:fld>
            <a:endParaRPr lang="en-US"/>
          </a:p>
        </p:txBody>
      </p:sp>
    </p:spTree>
    <p:extLst>
      <p:ext uri="{BB962C8B-B14F-4D97-AF65-F5344CB8AC3E}">
        <p14:creationId xmlns:p14="http://schemas.microsoft.com/office/powerpoint/2010/main" val="363845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11</a:t>
            </a:fld>
            <a:endParaRPr lang="en-US"/>
          </a:p>
        </p:txBody>
      </p:sp>
    </p:spTree>
    <p:extLst>
      <p:ext uri="{BB962C8B-B14F-4D97-AF65-F5344CB8AC3E}">
        <p14:creationId xmlns:p14="http://schemas.microsoft.com/office/powerpoint/2010/main" val="3461332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12</a:t>
            </a:fld>
            <a:endParaRPr lang="en-US"/>
          </a:p>
        </p:txBody>
      </p:sp>
    </p:spTree>
    <p:extLst>
      <p:ext uri="{BB962C8B-B14F-4D97-AF65-F5344CB8AC3E}">
        <p14:creationId xmlns:p14="http://schemas.microsoft.com/office/powerpoint/2010/main" val="2974784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13</a:t>
            </a:fld>
            <a:endParaRPr lang="en-US"/>
          </a:p>
        </p:txBody>
      </p:sp>
    </p:spTree>
    <p:extLst>
      <p:ext uri="{BB962C8B-B14F-4D97-AF65-F5344CB8AC3E}">
        <p14:creationId xmlns:p14="http://schemas.microsoft.com/office/powerpoint/2010/main" val="25047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14</a:t>
            </a:fld>
            <a:endParaRPr lang="en-US"/>
          </a:p>
        </p:txBody>
      </p:sp>
    </p:spTree>
    <p:extLst>
      <p:ext uri="{BB962C8B-B14F-4D97-AF65-F5344CB8AC3E}">
        <p14:creationId xmlns:p14="http://schemas.microsoft.com/office/powerpoint/2010/main" val="271733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15</a:t>
            </a:fld>
            <a:endParaRPr lang="en-US"/>
          </a:p>
        </p:txBody>
      </p:sp>
    </p:spTree>
    <p:extLst>
      <p:ext uri="{BB962C8B-B14F-4D97-AF65-F5344CB8AC3E}">
        <p14:creationId xmlns:p14="http://schemas.microsoft.com/office/powerpoint/2010/main" val="3407521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16</a:t>
            </a:fld>
            <a:endParaRPr lang="en-US"/>
          </a:p>
        </p:txBody>
      </p:sp>
    </p:spTree>
    <p:extLst>
      <p:ext uri="{BB962C8B-B14F-4D97-AF65-F5344CB8AC3E}">
        <p14:creationId xmlns:p14="http://schemas.microsoft.com/office/powerpoint/2010/main" val="2206297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17</a:t>
            </a:fld>
            <a:endParaRPr lang="en-US"/>
          </a:p>
        </p:txBody>
      </p:sp>
    </p:spTree>
    <p:extLst>
      <p:ext uri="{BB962C8B-B14F-4D97-AF65-F5344CB8AC3E}">
        <p14:creationId xmlns:p14="http://schemas.microsoft.com/office/powerpoint/2010/main" val="1565137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030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923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a:t>
            </a:fld>
            <a:endParaRPr lang="en-US"/>
          </a:p>
        </p:txBody>
      </p:sp>
    </p:spTree>
    <p:extLst>
      <p:ext uri="{BB962C8B-B14F-4D97-AF65-F5344CB8AC3E}">
        <p14:creationId xmlns:p14="http://schemas.microsoft.com/office/powerpoint/2010/main" val="654115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20</a:t>
            </a:fld>
            <a:endParaRPr lang="en-US"/>
          </a:p>
        </p:txBody>
      </p:sp>
    </p:spTree>
    <p:extLst>
      <p:ext uri="{BB962C8B-B14F-4D97-AF65-F5344CB8AC3E}">
        <p14:creationId xmlns:p14="http://schemas.microsoft.com/office/powerpoint/2010/main" val="4031503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21</a:t>
            </a:fld>
            <a:endParaRPr lang="en-US"/>
          </a:p>
        </p:txBody>
      </p:sp>
    </p:spTree>
    <p:extLst>
      <p:ext uri="{BB962C8B-B14F-4D97-AF65-F5344CB8AC3E}">
        <p14:creationId xmlns:p14="http://schemas.microsoft.com/office/powerpoint/2010/main" val="3077430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22</a:t>
            </a:fld>
            <a:endParaRPr lang="en-US"/>
          </a:p>
        </p:txBody>
      </p:sp>
    </p:spTree>
    <p:extLst>
      <p:ext uri="{BB962C8B-B14F-4D97-AF65-F5344CB8AC3E}">
        <p14:creationId xmlns:p14="http://schemas.microsoft.com/office/powerpoint/2010/main" val="2029644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23</a:t>
            </a:fld>
            <a:endParaRPr lang="en-US"/>
          </a:p>
        </p:txBody>
      </p:sp>
    </p:spTree>
    <p:extLst>
      <p:ext uri="{BB962C8B-B14F-4D97-AF65-F5344CB8AC3E}">
        <p14:creationId xmlns:p14="http://schemas.microsoft.com/office/powerpoint/2010/main" val="2862562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24</a:t>
            </a:fld>
            <a:endParaRPr lang="en-US"/>
          </a:p>
        </p:txBody>
      </p:sp>
    </p:spTree>
    <p:extLst>
      <p:ext uri="{BB962C8B-B14F-4D97-AF65-F5344CB8AC3E}">
        <p14:creationId xmlns:p14="http://schemas.microsoft.com/office/powerpoint/2010/main" val="1338425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25</a:t>
            </a:fld>
            <a:endParaRPr lang="en-US"/>
          </a:p>
        </p:txBody>
      </p:sp>
    </p:spTree>
    <p:extLst>
      <p:ext uri="{BB962C8B-B14F-4D97-AF65-F5344CB8AC3E}">
        <p14:creationId xmlns:p14="http://schemas.microsoft.com/office/powerpoint/2010/main" val="886146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26</a:t>
            </a:fld>
            <a:endParaRPr lang="en-US"/>
          </a:p>
        </p:txBody>
      </p:sp>
    </p:spTree>
    <p:extLst>
      <p:ext uri="{BB962C8B-B14F-4D97-AF65-F5344CB8AC3E}">
        <p14:creationId xmlns:p14="http://schemas.microsoft.com/office/powerpoint/2010/main" val="2966475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27</a:t>
            </a:fld>
            <a:endParaRPr lang="en-US"/>
          </a:p>
        </p:txBody>
      </p:sp>
    </p:spTree>
    <p:extLst>
      <p:ext uri="{BB962C8B-B14F-4D97-AF65-F5344CB8AC3E}">
        <p14:creationId xmlns:p14="http://schemas.microsoft.com/office/powerpoint/2010/main" val="976380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28</a:t>
            </a:fld>
            <a:endParaRPr lang="en-US"/>
          </a:p>
        </p:txBody>
      </p:sp>
    </p:spTree>
    <p:extLst>
      <p:ext uri="{BB962C8B-B14F-4D97-AF65-F5344CB8AC3E}">
        <p14:creationId xmlns:p14="http://schemas.microsoft.com/office/powerpoint/2010/main" val="41252791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29</a:t>
            </a:fld>
            <a:endParaRPr lang="en-US"/>
          </a:p>
        </p:txBody>
      </p:sp>
    </p:spTree>
    <p:extLst>
      <p:ext uri="{BB962C8B-B14F-4D97-AF65-F5344CB8AC3E}">
        <p14:creationId xmlns:p14="http://schemas.microsoft.com/office/powerpoint/2010/main" val="13456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3</a:t>
            </a:fld>
            <a:endParaRPr lang="en-US"/>
          </a:p>
        </p:txBody>
      </p:sp>
    </p:spTree>
    <p:extLst>
      <p:ext uri="{BB962C8B-B14F-4D97-AF65-F5344CB8AC3E}">
        <p14:creationId xmlns:p14="http://schemas.microsoft.com/office/powerpoint/2010/main" val="30449847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30</a:t>
            </a:fld>
            <a:endParaRPr lang="en-US"/>
          </a:p>
        </p:txBody>
      </p:sp>
    </p:spTree>
    <p:extLst>
      <p:ext uri="{BB962C8B-B14F-4D97-AF65-F5344CB8AC3E}">
        <p14:creationId xmlns:p14="http://schemas.microsoft.com/office/powerpoint/2010/main" val="3102715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5622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17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2844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6402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8</a:t>
            </a:fld>
            <a:endParaRPr lang="en-US"/>
          </a:p>
        </p:txBody>
      </p:sp>
    </p:spTree>
    <p:extLst>
      <p:ext uri="{BB962C8B-B14F-4D97-AF65-F5344CB8AC3E}">
        <p14:creationId xmlns:p14="http://schemas.microsoft.com/office/powerpoint/2010/main" val="169980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D23B2-645A-451B-A5E3-AF2C0C57A5E6}" type="slidenum">
              <a:rPr lang="en-US" smtClean="0"/>
              <a:pPr>
                <a:defRPr/>
              </a:pPr>
              <a:t>9</a:t>
            </a:fld>
            <a:endParaRPr lang="en-US"/>
          </a:p>
        </p:txBody>
      </p:sp>
    </p:spTree>
    <p:extLst>
      <p:ext uri="{BB962C8B-B14F-4D97-AF65-F5344CB8AC3E}">
        <p14:creationId xmlns:p14="http://schemas.microsoft.com/office/powerpoint/2010/main" val="48178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spect="1"/>
          </p:cNvSpPr>
          <p:nvPr/>
        </p:nvSpPr>
        <p:spPr>
          <a:xfrm>
            <a:off x="231775" y="244475"/>
            <a:ext cx="11723688" cy="6376988"/>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p:cNvCxnSpPr/>
          <p:nvPr/>
        </p:nvCxnSpPr>
        <p:spPr>
          <a:xfrm>
            <a:off x="1978025" y="3733800"/>
            <a:ext cx="82296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C8B325FA-3CE2-454D-9151-CF91D54102DE}" type="datetimeFigureOut">
              <a:rPr lang="en-US"/>
              <a:pPr>
                <a:defRPr/>
              </a:pPr>
              <a:t>5/6/2021</a:t>
            </a:fld>
            <a:endParaRPr lang="en-US" dirty="0"/>
          </a:p>
        </p:txBody>
      </p:sp>
      <p:sp>
        <p:nvSpPr>
          <p:cNvPr id="7" name="Footer Placeholder 4"/>
          <p:cNvSpPr>
            <a:spLocks noGrp="1"/>
          </p:cNvSpPr>
          <p:nvPr>
            <p:ph type="ftr" sz="quarter" idx="11"/>
          </p:nvPr>
        </p:nvSpPr>
        <p:spPr/>
        <p:txBody>
          <a:bodyPr/>
          <a:lstStyle>
            <a:lvl1pPr>
              <a:defRPr>
                <a:solidFill>
                  <a:srgbClr val="FFFFFF"/>
                </a:solidFill>
              </a:defRPr>
            </a:lvl1pPr>
          </a:lstStyle>
          <a:p>
            <a:pPr>
              <a:defRPr/>
            </a:pPr>
            <a:r>
              <a:rPr lang="en-US"/>
              <a:t>ARIAS•U.S. 2021 Spring Conference • www.arias-us.org</a:t>
            </a:r>
            <a:endParaRPr lang="en-US" dirty="0"/>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599D2F1A-83EB-44AE-9274-9AD680831B65}" type="slidenum">
              <a:rPr lang="en-US"/>
              <a:pPr>
                <a:defRPr/>
              </a:pPr>
              <a:t>‹#›</a:t>
            </a:fld>
            <a:endParaRPr lang="en-US" dirty="0"/>
          </a:p>
        </p:txBody>
      </p:sp>
    </p:spTree>
    <p:extLst>
      <p:ext uri="{BB962C8B-B14F-4D97-AF65-F5344CB8AC3E}">
        <p14:creationId xmlns:p14="http://schemas.microsoft.com/office/powerpoint/2010/main" val="125212368"/>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2F48B2-24E6-1C49-B160-0858247FA45D}"/>
              </a:ext>
            </a:extLst>
          </p:cNvPr>
          <p:cNvSpPr/>
          <p:nvPr userDrawn="1"/>
        </p:nvSpPr>
        <p:spPr>
          <a:xfrm>
            <a:off x="-14288" y="0"/>
            <a:ext cx="12192001" cy="6858000"/>
          </a:xfrm>
          <a:prstGeom prst="rect">
            <a:avLst/>
          </a:prstGeom>
          <a:solidFill>
            <a:srgbClr val="EA5800">
              <a:alpha val="65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12" descr="Logo, icon&#10;&#10;Description automatically generated"/>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96338" y="5192713"/>
            <a:ext cx="2886075"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65480E3A-05B1-BF47-9DB7-897D4F01B834}"/>
              </a:ext>
            </a:extLst>
          </p:cNvPr>
          <p:cNvSpPr>
            <a:spLocks noGrp="1"/>
          </p:cNvSpPr>
          <p:nvPr>
            <p:ph type="ctrTitle"/>
          </p:nvPr>
        </p:nvSpPr>
        <p:spPr>
          <a:xfrm>
            <a:off x="515939" y="512763"/>
            <a:ext cx="7380286" cy="2781407"/>
          </a:xfrm>
        </p:spPr>
        <p:txBody>
          <a:bodyPr anchor="b">
            <a:noAutofit/>
          </a:bodyPr>
          <a:lstStyle>
            <a:lvl1pPr algn="l">
              <a:defRPr sz="5600" b="1" i="0">
                <a:solidFill>
                  <a:schemeClr val="bg1"/>
                </a:solidFill>
                <a:latin typeface="Source Sans Pro" panose="020B0503030403020204" pitchFamily="34" charset="0"/>
                <a:ea typeface="Jost SemiBold" pitchFamily="2" charset="0"/>
                <a:cs typeface="Gotham Bold" pitchFamily="2" charset="0"/>
              </a:defRPr>
            </a:lvl1pPr>
          </a:lstStyle>
          <a:p>
            <a:r>
              <a:rPr lang="en-US" smtClean="0"/>
              <a:t>Click to edit Master title style</a:t>
            </a:r>
            <a:endParaRPr lang="en-US" dirty="0"/>
          </a:p>
        </p:txBody>
      </p:sp>
      <p:sp>
        <p:nvSpPr>
          <p:cNvPr id="8" name="Subtitle 2">
            <a:extLst>
              <a:ext uri="{FF2B5EF4-FFF2-40B4-BE49-F238E27FC236}">
                <a16:creationId xmlns:a16="http://schemas.microsoft.com/office/drawing/2014/main" id="{962FA051-B0A6-BD40-B5D0-5D730E0A5D6A}"/>
              </a:ext>
            </a:extLst>
          </p:cNvPr>
          <p:cNvSpPr>
            <a:spLocks noGrp="1"/>
          </p:cNvSpPr>
          <p:nvPr>
            <p:ph type="subTitle" idx="1"/>
          </p:nvPr>
        </p:nvSpPr>
        <p:spPr>
          <a:xfrm>
            <a:off x="515938" y="3409920"/>
            <a:ext cx="7380287" cy="1127961"/>
          </a:xfrm>
        </p:spPr>
        <p:txBody>
          <a:bodyPr lIns="90000">
            <a:noAutofit/>
          </a:bodyPr>
          <a:lstStyle>
            <a:lvl1pPr marL="0" indent="0" algn="l">
              <a:spcBef>
                <a:spcPts val="0"/>
              </a:spcBef>
              <a:buNone/>
              <a:defRPr sz="2800" b="0" i="0">
                <a:solidFill>
                  <a:schemeClr val="bg1"/>
                </a:solidFill>
                <a:latin typeface="Source Sans Pro" panose="020B0503030403020204" pitchFamily="34" charset="0"/>
                <a:ea typeface="Jost Medium" pitchFamily="2" charset="0"/>
                <a:cs typeface="Gotham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12">
            <a:extLst>
              <a:ext uri="{FF2B5EF4-FFF2-40B4-BE49-F238E27FC236}">
                <a16:creationId xmlns:a16="http://schemas.microsoft.com/office/drawing/2014/main" id="{3BCFE05D-065D-C848-898A-0D3F74A9B023}"/>
              </a:ext>
            </a:extLst>
          </p:cNvPr>
          <p:cNvSpPr>
            <a:spLocks noGrp="1"/>
          </p:cNvSpPr>
          <p:nvPr>
            <p:ph type="body" sz="quarter" idx="10"/>
          </p:nvPr>
        </p:nvSpPr>
        <p:spPr>
          <a:xfrm>
            <a:off x="515938" y="4688025"/>
            <a:ext cx="3600450" cy="798375"/>
          </a:xfrm>
        </p:spPr>
        <p:txBody>
          <a:bodyPr>
            <a:noAutofit/>
          </a:bodyPr>
          <a:lstStyle>
            <a:lvl1pPr marL="0" indent="0">
              <a:spcBef>
                <a:spcPts val="0"/>
              </a:spcBef>
              <a:buNone/>
              <a:defRPr sz="1400" b="0" i="0">
                <a:solidFill>
                  <a:schemeClr val="bg1"/>
                </a:solidFill>
                <a:latin typeface="Source Sans Pro" panose="020B0503030403020204" pitchFamily="34" charset="0"/>
                <a:ea typeface="Jost" pitchFamily="2" charset="0"/>
                <a:cs typeface="Gotham Light" pitchFamily="2" charset="0"/>
              </a:defRPr>
            </a:lvl1pPr>
          </a:lstStyle>
          <a:p>
            <a:pPr lvl="0"/>
            <a:r>
              <a:rPr lang="en-US" smtClean="0"/>
              <a:t>Edit Master text styles</a:t>
            </a:r>
          </a:p>
          <a:p>
            <a:pPr lvl="1"/>
            <a:r>
              <a:rPr lang="en-US" smtClean="0"/>
              <a:t>Second level</a:t>
            </a:r>
          </a:p>
        </p:txBody>
      </p:sp>
      <p:sp>
        <p:nvSpPr>
          <p:cNvPr id="10" name="Footer Placeholder 17">
            <a:extLst>
              <a:ext uri="{FF2B5EF4-FFF2-40B4-BE49-F238E27FC236}">
                <a16:creationId xmlns:a16="http://schemas.microsoft.com/office/drawing/2014/main" id="{42105500-847D-504A-AB9A-317DFF11832D}"/>
              </a:ext>
            </a:extLst>
          </p:cNvPr>
          <p:cNvSpPr>
            <a:spLocks noGrp="1"/>
          </p:cNvSpPr>
          <p:nvPr>
            <p:ph type="ftr" sz="quarter" idx="11"/>
          </p:nvPr>
        </p:nvSpPr>
        <p:spPr>
          <a:xfrm>
            <a:off x="515938" y="6356350"/>
            <a:ext cx="3271837" cy="430213"/>
          </a:xfrm>
        </p:spPr>
        <p:txBody>
          <a:bodyPr/>
          <a:lstStyle>
            <a:lvl1pPr algn="l">
              <a:defRPr sz="1000" b="0" i="0">
                <a:solidFill>
                  <a:schemeClr val="bg1"/>
                </a:solidFill>
                <a:latin typeface="Source Sans Pro" panose="020B0503030403020204" pitchFamily="34" charset="0"/>
                <a:cs typeface="Gotham Light" pitchFamily="2" charset="0"/>
              </a:defRPr>
            </a:lvl1pPr>
          </a:lstStyle>
          <a:p>
            <a:pPr>
              <a:defRPr/>
            </a:pPr>
            <a:r>
              <a:rPr lang="en-US"/>
              <a:t>ARIAS•U.S. 2021 Spring Conference • </a:t>
            </a:r>
            <a:r>
              <a:rPr lang="en-US" err="1"/>
              <a:t>www.arias-us.org</a:t>
            </a:r>
            <a:endParaRPr lang="en-US"/>
          </a:p>
        </p:txBody>
      </p:sp>
    </p:spTree>
    <p:extLst>
      <p:ext uri="{BB962C8B-B14F-4D97-AF65-F5344CB8AC3E}">
        <p14:creationId xmlns:p14="http://schemas.microsoft.com/office/powerpoint/2010/main" val="2447224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ontent-1">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826125" y="638175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fld id="{A43A608E-357E-4A90-B248-5A14FEB367B4}" type="slidenum">
              <a:rPr lang="en-US" altLang="en-US" smtClean="0">
                <a:solidFill>
                  <a:schemeClr val="bg1"/>
                </a:solidFill>
              </a:rPr>
              <a:pPr algn="ctr" eaLnBrk="1" hangingPunct="1">
                <a:defRPr/>
              </a:pPr>
              <a:t>‹#›</a:t>
            </a:fld>
            <a:endParaRPr lang="en-US" altLang="en-US" smtClean="0">
              <a:solidFill>
                <a:schemeClr val="bg1"/>
              </a:solidFill>
            </a:endParaRPr>
          </a:p>
        </p:txBody>
      </p:sp>
      <p:sp>
        <p:nvSpPr>
          <p:cNvPr id="2" name="Title 1"/>
          <p:cNvSpPr>
            <a:spLocks noGrp="1"/>
          </p:cNvSpPr>
          <p:nvPr>
            <p:ph type="ctrTitle"/>
          </p:nvPr>
        </p:nvSpPr>
        <p:spPr>
          <a:xfrm>
            <a:off x="515939" y="621582"/>
            <a:ext cx="11160124" cy="1488314"/>
          </a:xfrm>
        </p:spPr>
        <p:txBody>
          <a:bodyPr anchor="t">
            <a:noAutofit/>
          </a:bodyPr>
          <a:lstStyle>
            <a:lvl1pPr algn="l">
              <a:defRPr sz="4000" b="1" i="0">
                <a:solidFill>
                  <a:srgbClr val="EA5800"/>
                </a:solidFill>
                <a:latin typeface="Source Sans Pro" panose="020B0503030403020204" pitchFamily="34" charset="0"/>
                <a:ea typeface="Jost SemiBold" pitchFamily="2" charset="0"/>
                <a:cs typeface="Gotham Bold" pitchFamily="2" charset="0"/>
              </a:defRPr>
            </a:lvl1pPr>
          </a:lstStyle>
          <a:p>
            <a:r>
              <a:rPr lang="en-US" smtClean="0"/>
              <a:t>Click to edit Master title style</a:t>
            </a:r>
            <a:endParaRPr lang="en-US" dirty="0"/>
          </a:p>
        </p:txBody>
      </p:sp>
      <p:sp>
        <p:nvSpPr>
          <p:cNvPr id="7" name="Text Placeholder 6">
            <a:extLst>
              <a:ext uri="{FF2B5EF4-FFF2-40B4-BE49-F238E27FC236}">
                <a16:creationId xmlns:a16="http://schemas.microsoft.com/office/drawing/2014/main" id="{5D914C1C-5903-2C43-A473-C889FA856FF2}"/>
              </a:ext>
            </a:extLst>
          </p:cNvPr>
          <p:cNvSpPr>
            <a:spLocks noGrp="1"/>
          </p:cNvSpPr>
          <p:nvPr>
            <p:ph type="body" sz="quarter" idx="10"/>
          </p:nvPr>
        </p:nvSpPr>
        <p:spPr>
          <a:xfrm>
            <a:off x="515938" y="2092325"/>
            <a:ext cx="7366000" cy="4216400"/>
          </a:xfrm>
        </p:spPr>
        <p:txBody>
          <a:bodyPr/>
          <a:lstStyle>
            <a:lvl1pPr marL="0" indent="0">
              <a:spcBef>
                <a:spcPts val="400"/>
              </a:spcBef>
              <a:buNone/>
              <a:defRPr sz="2400" b="0" i="0">
                <a:solidFill>
                  <a:schemeClr val="accent2"/>
                </a:solidFill>
                <a:latin typeface="Source Sans Pro" panose="020B0503030403020204" pitchFamily="34" charset="0"/>
                <a:ea typeface="Jost Medium" pitchFamily="2" charset="0"/>
                <a:cs typeface="Gotham Light" pitchFamily="2" charset="0"/>
              </a:defRPr>
            </a:lvl1pPr>
          </a:lstStyle>
          <a:p>
            <a:pPr lvl="0"/>
            <a:r>
              <a:rPr lang="en-US" smtClean="0"/>
              <a:t>Edit Master text styles</a:t>
            </a:r>
          </a:p>
        </p:txBody>
      </p:sp>
      <p:sp>
        <p:nvSpPr>
          <p:cNvPr id="9" name="Picture Placeholder 4">
            <a:extLst>
              <a:ext uri="{FF2B5EF4-FFF2-40B4-BE49-F238E27FC236}">
                <a16:creationId xmlns:a16="http://schemas.microsoft.com/office/drawing/2014/main" id="{23CC9CAA-A16F-9749-B499-9DEB30F77845}"/>
              </a:ext>
            </a:extLst>
          </p:cNvPr>
          <p:cNvSpPr>
            <a:spLocks noGrp="1"/>
          </p:cNvSpPr>
          <p:nvPr>
            <p:ph type="pic" sz="quarter" idx="12"/>
          </p:nvPr>
        </p:nvSpPr>
        <p:spPr>
          <a:xfrm>
            <a:off x="8143149" y="1824794"/>
            <a:ext cx="3532912" cy="3532912"/>
          </a:xfrm>
          <a:prstGeom prst="ellipse">
            <a:avLst/>
          </a:prstGeom>
          <a:solidFill>
            <a:schemeClr val="accent5"/>
          </a:solidFill>
        </p:spPr>
        <p:txBody>
          <a:bodyPr rtlCol="0" anchor="ctr">
            <a:normAutofit/>
          </a:bodyPr>
          <a:lstStyle>
            <a:lvl1pPr marL="0" indent="0" algn="ctr">
              <a:buNone/>
              <a:defRPr>
                <a:solidFill>
                  <a:schemeClr val="accent3"/>
                </a:solidFill>
              </a:defRPr>
            </a:lvl1pPr>
          </a:lstStyle>
          <a:p>
            <a:pPr lvl="0"/>
            <a:r>
              <a:rPr lang="en-US" noProof="0" smtClean="0"/>
              <a:t>Click icon to add picture</a:t>
            </a:r>
            <a:endParaRPr lang="en-US" noProof="0" dirty="0"/>
          </a:p>
        </p:txBody>
      </p:sp>
      <p:sp>
        <p:nvSpPr>
          <p:cNvPr id="10" name="Text Placeholder 2">
            <a:extLst>
              <a:ext uri="{FF2B5EF4-FFF2-40B4-BE49-F238E27FC236}">
                <a16:creationId xmlns:a16="http://schemas.microsoft.com/office/drawing/2014/main" id="{83579623-4B19-6A44-8E11-7B18E8EEFC0A}"/>
              </a:ext>
            </a:extLst>
          </p:cNvPr>
          <p:cNvSpPr>
            <a:spLocks noGrp="1"/>
          </p:cNvSpPr>
          <p:nvPr>
            <p:ph type="body" sz="quarter" idx="13"/>
          </p:nvPr>
        </p:nvSpPr>
        <p:spPr>
          <a:xfrm>
            <a:off x="515938" y="289630"/>
            <a:ext cx="3600450" cy="313100"/>
          </a:xfrm>
        </p:spPr>
        <p:txBody>
          <a:bodyPr>
            <a:noAutofit/>
          </a:bodyPr>
          <a:lstStyle>
            <a:lvl1pPr>
              <a:buNone/>
              <a:defRPr sz="1000" b="0" i="0">
                <a:solidFill>
                  <a:schemeClr val="accent3"/>
                </a:solidFill>
                <a:latin typeface="Source Sans Pro" panose="020B0503030403020204" pitchFamily="34" charset="0"/>
                <a:ea typeface="Jost" pitchFamily="2" charset="0"/>
                <a:cs typeface="Gotham Light" pitchFamily="2" charset="0"/>
              </a:defRPr>
            </a:lvl1pPr>
          </a:lstStyle>
          <a:p>
            <a:pPr lvl="0"/>
            <a:r>
              <a:rPr lang="en-US" smtClean="0"/>
              <a:t>Edit Master text styles</a:t>
            </a:r>
          </a:p>
        </p:txBody>
      </p:sp>
      <p:sp>
        <p:nvSpPr>
          <p:cNvPr id="8" name="Footer Placeholder 17">
            <a:extLst>
              <a:ext uri="{FF2B5EF4-FFF2-40B4-BE49-F238E27FC236}">
                <a16:creationId xmlns:a16="http://schemas.microsoft.com/office/drawing/2014/main" id="{EE1D463A-1ED4-A74E-A079-22E6EEBF622B}"/>
              </a:ext>
            </a:extLst>
          </p:cNvPr>
          <p:cNvSpPr>
            <a:spLocks noGrp="1"/>
          </p:cNvSpPr>
          <p:nvPr>
            <p:ph type="ftr" sz="quarter" idx="14"/>
          </p:nvPr>
        </p:nvSpPr>
        <p:spPr>
          <a:xfrm>
            <a:off x="515938" y="6356350"/>
            <a:ext cx="3271837" cy="430213"/>
          </a:xfrm>
        </p:spPr>
        <p:txBody>
          <a:bodyPr/>
          <a:lstStyle>
            <a:lvl1pPr algn="l">
              <a:defRPr sz="1000" b="0" i="0">
                <a:solidFill>
                  <a:schemeClr val="bg1"/>
                </a:solidFill>
                <a:latin typeface="Source Sans Pro" panose="020B0503030403020204" pitchFamily="34" charset="0"/>
                <a:cs typeface="Gotham Light" pitchFamily="2" charset="0"/>
              </a:defRPr>
            </a:lvl1pPr>
          </a:lstStyle>
          <a:p>
            <a:pPr>
              <a:defRPr/>
            </a:pPr>
            <a:r>
              <a:rPr lang="en-US"/>
              <a:t>ARIAS•U.S. 2021 Spring Conference • </a:t>
            </a:r>
            <a:r>
              <a:rPr lang="en-US" err="1"/>
              <a:t>www.arias-us.org</a:t>
            </a:r>
            <a:endParaRPr lang="en-US"/>
          </a:p>
        </p:txBody>
      </p:sp>
    </p:spTree>
    <p:extLst>
      <p:ext uri="{BB962C8B-B14F-4D97-AF65-F5344CB8AC3E}">
        <p14:creationId xmlns:p14="http://schemas.microsoft.com/office/powerpoint/2010/main" val="168775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2">
    <p:spTree>
      <p:nvGrpSpPr>
        <p:cNvPr id="1" name=""/>
        <p:cNvGrpSpPr/>
        <p:nvPr/>
      </p:nvGrpSpPr>
      <p:grpSpPr>
        <a:xfrm>
          <a:off x="0" y="0"/>
          <a:ext cx="0" cy="0"/>
          <a:chOff x="0" y="0"/>
          <a:chExt cx="0" cy="0"/>
        </a:xfrm>
      </p:grpSpPr>
      <p:sp>
        <p:nvSpPr>
          <p:cNvPr id="8" name="TextBox 7"/>
          <p:cNvSpPr txBox="1">
            <a:spLocks noChangeArrowheads="1"/>
          </p:cNvSpPr>
          <p:nvPr userDrawn="1"/>
        </p:nvSpPr>
        <p:spPr bwMode="auto">
          <a:xfrm>
            <a:off x="5826125" y="638175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fld id="{E2E5E8EE-0E5C-4251-88EC-F452B2BE8D94}" type="slidenum">
              <a:rPr lang="en-US" altLang="en-US" smtClean="0">
                <a:solidFill>
                  <a:schemeClr val="bg1"/>
                </a:solidFill>
              </a:rPr>
              <a:pPr algn="ctr" eaLnBrk="1" hangingPunct="1">
                <a:defRPr/>
              </a:pPr>
              <a:t>‹#›</a:t>
            </a:fld>
            <a:endParaRPr lang="en-US" altLang="en-US" smtClean="0">
              <a:solidFill>
                <a:schemeClr val="bg1"/>
              </a:solidFill>
            </a:endParaRPr>
          </a:p>
        </p:txBody>
      </p:sp>
      <p:sp>
        <p:nvSpPr>
          <p:cNvPr id="5" name="Text Placeholder 4">
            <a:extLst>
              <a:ext uri="{FF2B5EF4-FFF2-40B4-BE49-F238E27FC236}">
                <a16:creationId xmlns:a16="http://schemas.microsoft.com/office/drawing/2014/main" id="{E2EA0A4B-8B7B-704E-B1B0-CADD69781E4D}"/>
              </a:ext>
            </a:extLst>
          </p:cNvPr>
          <p:cNvSpPr>
            <a:spLocks noGrp="1"/>
          </p:cNvSpPr>
          <p:nvPr>
            <p:ph type="body" sz="quarter" idx="10"/>
          </p:nvPr>
        </p:nvSpPr>
        <p:spPr>
          <a:xfrm>
            <a:off x="515938" y="1552879"/>
            <a:ext cx="5472112" cy="855663"/>
          </a:xfrm>
        </p:spPr>
        <p:txBody>
          <a:bodyPr>
            <a:noAutofit/>
          </a:bodyPr>
          <a:lstStyle>
            <a:lvl1pPr marL="0" indent="0">
              <a:lnSpc>
                <a:spcPct val="100000"/>
              </a:lnSpc>
              <a:spcBef>
                <a:spcPts val="0"/>
              </a:spcBef>
              <a:buNone/>
              <a:defRPr sz="2400" b="0" i="0">
                <a:latin typeface="Source Sans Pro" panose="020B0503030403020204" pitchFamily="34" charset="0"/>
                <a:ea typeface="Jost Medium" pitchFamily="2" charset="0"/>
                <a:cs typeface="Gotham Medium" pitchFamily="2" charset="0"/>
              </a:defRPr>
            </a:lvl1pPr>
          </a:lstStyle>
          <a:p>
            <a:pPr lvl="0"/>
            <a:r>
              <a:rPr lang="en-US" smtClean="0"/>
              <a:t>Edit Master text styles</a:t>
            </a:r>
          </a:p>
        </p:txBody>
      </p:sp>
      <p:sp>
        <p:nvSpPr>
          <p:cNvPr id="7" name="Text Placeholder 6">
            <a:extLst>
              <a:ext uri="{FF2B5EF4-FFF2-40B4-BE49-F238E27FC236}">
                <a16:creationId xmlns:a16="http://schemas.microsoft.com/office/drawing/2014/main" id="{30680661-A29F-9B47-814D-E00D8FAEEFF1}"/>
              </a:ext>
            </a:extLst>
          </p:cNvPr>
          <p:cNvSpPr>
            <a:spLocks noGrp="1"/>
          </p:cNvSpPr>
          <p:nvPr>
            <p:ph type="body" sz="quarter" idx="11"/>
          </p:nvPr>
        </p:nvSpPr>
        <p:spPr>
          <a:xfrm>
            <a:off x="515938" y="2581275"/>
            <a:ext cx="5472112" cy="3643313"/>
          </a:xfrm>
        </p:spPr>
        <p:txBody>
          <a:bodyPr>
            <a:noAutofit/>
          </a:bodyPr>
          <a:lstStyle>
            <a:lvl1pPr marL="0" indent="0" algn="l">
              <a:spcBef>
                <a:spcPts val="40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US" smtClean="0"/>
              <a:t>Edit Master text styles</a:t>
            </a:r>
          </a:p>
        </p:txBody>
      </p:sp>
      <p:sp>
        <p:nvSpPr>
          <p:cNvPr id="3" name="Text Placeholder 2">
            <a:extLst>
              <a:ext uri="{FF2B5EF4-FFF2-40B4-BE49-F238E27FC236}">
                <a16:creationId xmlns:a16="http://schemas.microsoft.com/office/drawing/2014/main" id="{9F3CC332-732C-A64A-88B9-16E7F8BBC6D4}"/>
              </a:ext>
            </a:extLst>
          </p:cNvPr>
          <p:cNvSpPr>
            <a:spLocks noGrp="1"/>
          </p:cNvSpPr>
          <p:nvPr>
            <p:ph type="body" sz="quarter" idx="12"/>
          </p:nvPr>
        </p:nvSpPr>
        <p:spPr>
          <a:xfrm>
            <a:off x="515938" y="289630"/>
            <a:ext cx="3600450" cy="313100"/>
          </a:xfrm>
        </p:spPr>
        <p:txBody>
          <a:bodyPr>
            <a:noAutofit/>
          </a:bodyPr>
          <a:lstStyle>
            <a:lvl1pPr>
              <a:buNone/>
              <a:defRPr sz="1000" b="0" i="0">
                <a:solidFill>
                  <a:schemeClr val="accent3"/>
                </a:solidFill>
                <a:latin typeface="Gotham Light" pitchFamily="2" charset="0"/>
                <a:ea typeface="Jost" pitchFamily="2" charset="0"/>
                <a:cs typeface="Gotham Light" pitchFamily="2" charset="0"/>
              </a:defRPr>
            </a:lvl1pPr>
          </a:lstStyle>
          <a:p>
            <a:pPr lvl="0"/>
            <a:r>
              <a:rPr lang="en-US" smtClean="0"/>
              <a:t>Edit Master text styles</a:t>
            </a:r>
          </a:p>
        </p:txBody>
      </p:sp>
      <p:sp>
        <p:nvSpPr>
          <p:cNvPr id="9" name="Text Placeholder 6">
            <a:extLst>
              <a:ext uri="{FF2B5EF4-FFF2-40B4-BE49-F238E27FC236}">
                <a16:creationId xmlns:a16="http://schemas.microsoft.com/office/drawing/2014/main" id="{2110D6B7-1E6C-A74D-83A6-F1904EC17486}"/>
              </a:ext>
            </a:extLst>
          </p:cNvPr>
          <p:cNvSpPr>
            <a:spLocks noGrp="1"/>
          </p:cNvSpPr>
          <p:nvPr>
            <p:ph type="body" sz="quarter" idx="15"/>
          </p:nvPr>
        </p:nvSpPr>
        <p:spPr>
          <a:xfrm>
            <a:off x="6201513" y="2581275"/>
            <a:ext cx="5472112" cy="3643313"/>
          </a:xfrm>
        </p:spPr>
        <p:txBody>
          <a:bodyPr>
            <a:noAutofit/>
          </a:bodyPr>
          <a:lstStyle>
            <a:lvl1pPr marL="0" indent="0" algn="l">
              <a:spcBef>
                <a:spcPts val="40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US" smtClean="0"/>
              <a:t>Edit Master text styles</a:t>
            </a:r>
          </a:p>
        </p:txBody>
      </p:sp>
      <p:sp>
        <p:nvSpPr>
          <p:cNvPr id="11" name="Title 1">
            <a:extLst>
              <a:ext uri="{FF2B5EF4-FFF2-40B4-BE49-F238E27FC236}">
                <a16:creationId xmlns:a16="http://schemas.microsoft.com/office/drawing/2014/main" id="{E04E655A-3B57-AC4E-A298-0FCB43DEE4A5}"/>
              </a:ext>
            </a:extLst>
          </p:cNvPr>
          <p:cNvSpPr>
            <a:spLocks noGrp="1"/>
          </p:cNvSpPr>
          <p:nvPr>
            <p:ph type="ctrTitle"/>
          </p:nvPr>
        </p:nvSpPr>
        <p:spPr>
          <a:xfrm>
            <a:off x="515939" y="616939"/>
            <a:ext cx="11160124" cy="931861"/>
          </a:xfrm>
        </p:spPr>
        <p:txBody>
          <a:bodyPr anchor="t">
            <a:noAutofit/>
          </a:bodyPr>
          <a:lstStyle>
            <a:lvl1pPr algn="l">
              <a:defRPr sz="4000" b="1" i="0">
                <a:solidFill>
                  <a:srgbClr val="EA5800"/>
                </a:solidFill>
                <a:latin typeface="Source Sans Pro" panose="020B0503030403020204" pitchFamily="34" charset="0"/>
                <a:ea typeface="Jost SemiBold" pitchFamily="2" charset="0"/>
                <a:cs typeface="Gotham Bold" pitchFamily="2" charset="0"/>
              </a:defRPr>
            </a:lvl1pPr>
          </a:lstStyle>
          <a:p>
            <a:r>
              <a:rPr lang="en-US" smtClean="0"/>
              <a:t>Click to edit Master title style</a:t>
            </a:r>
            <a:endParaRPr lang="en-US" dirty="0"/>
          </a:p>
        </p:txBody>
      </p:sp>
      <p:sp>
        <p:nvSpPr>
          <p:cNvPr id="10" name="Footer Placeholder 17">
            <a:extLst>
              <a:ext uri="{FF2B5EF4-FFF2-40B4-BE49-F238E27FC236}">
                <a16:creationId xmlns:a16="http://schemas.microsoft.com/office/drawing/2014/main" id="{09988CE9-F5B2-D641-B3B3-884C767E68A6}"/>
              </a:ext>
            </a:extLst>
          </p:cNvPr>
          <p:cNvSpPr>
            <a:spLocks noGrp="1"/>
          </p:cNvSpPr>
          <p:nvPr>
            <p:ph type="ftr" sz="quarter" idx="16"/>
          </p:nvPr>
        </p:nvSpPr>
        <p:spPr>
          <a:xfrm>
            <a:off x="515938" y="6356350"/>
            <a:ext cx="3271837" cy="430213"/>
          </a:xfrm>
        </p:spPr>
        <p:txBody>
          <a:bodyPr/>
          <a:lstStyle>
            <a:lvl1pPr algn="l">
              <a:defRPr sz="1000" b="0" i="0">
                <a:solidFill>
                  <a:schemeClr val="bg1"/>
                </a:solidFill>
                <a:latin typeface="Source Sans Pro" panose="020B0503030403020204" pitchFamily="34" charset="0"/>
                <a:cs typeface="Gotham Light" pitchFamily="2" charset="0"/>
              </a:defRPr>
            </a:lvl1pPr>
          </a:lstStyle>
          <a:p>
            <a:pPr>
              <a:defRPr/>
            </a:pPr>
            <a:r>
              <a:rPr lang="en-US"/>
              <a:t>ARIAS•U.S. 2021 Spring Conference • </a:t>
            </a:r>
            <a:r>
              <a:rPr lang="en-US" err="1"/>
              <a:t>www.arias-us.org</a:t>
            </a:r>
            <a:endParaRPr lang="en-US"/>
          </a:p>
        </p:txBody>
      </p:sp>
    </p:spTree>
    <p:extLst>
      <p:ext uri="{BB962C8B-B14F-4D97-AF65-F5344CB8AC3E}">
        <p14:creationId xmlns:p14="http://schemas.microsoft.com/office/powerpoint/2010/main" val="1734394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914FAF-79D2-9F48-813B-BDCA2996A123}"/>
              </a:ext>
            </a:extLst>
          </p:cNvPr>
          <p:cNvSpPr/>
          <p:nvPr userDrawn="1"/>
        </p:nvSpPr>
        <p:spPr>
          <a:xfrm>
            <a:off x="0" y="-657225"/>
            <a:ext cx="12192000" cy="74279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pic>
        <p:nvPicPr>
          <p:cNvPr id="6" name="Picture 12" descr="Logo&#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94725" y="5087938"/>
            <a:ext cx="32162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15939" y="512763"/>
            <a:ext cx="7380286" cy="2781407"/>
          </a:xfrm>
        </p:spPr>
        <p:txBody>
          <a:bodyPr anchor="b">
            <a:noAutofit/>
          </a:bodyPr>
          <a:lstStyle>
            <a:lvl1pPr algn="l">
              <a:defRPr sz="5600" b="1" i="0">
                <a:solidFill>
                  <a:srgbClr val="EA5800"/>
                </a:solidFill>
                <a:latin typeface="Source Sans Pro" panose="020B0503030403020204" pitchFamily="34" charset="0"/>
                <a:ea typeface="Jost SemiBold" pitchFamily="2" charset="0"/>
                <a:cs typeface="Gotham Bold"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5938" y="3409920"/>
            <a:ext cx="7380287" cy="1127961"/>
          </a:xfrm>
        </p:spPr>
        <p:txBody>
          <a:bodyPr lIns="90000">
            <a:noAutofit/>
          </a:bodyPr>
          <a:lstStyle>
            <a:lvl1pPr marL="0" indent="0" algn="l">
              <a:spcBef>
                <a:spcPts val="0"/>
              </a:spcBef>
              <a:buNone/>
              <a:defRPr sz="2800" b="0" i="0">
                <a:solidFill>
                  <a:schemeClr val="tx1"/>
                </a:solidFill>
                <a:latin typeface="Source Sans Pro" panose="020B0503030403020204" pitchFamily="34" charset="0"/>
                <a:ea typeface="Jost Medium" pitchFamily="2" charset="0"/>
                <a:cs typeface="Gotham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a:extLst>
              <a:ext uri="{FF2B5EF4-FFF2-40B4-BE49-F238E27FC236}">
                <a16:creationId xmlns:a16="http://schemas.microsoft.com/office/drawing/2014/main" id="{FD48DDB5-8B1D-EA4B-81EB-1274E9BD955F}"/>
              </a:ext>
            </a:extLst>
          </p:cNvPr>
          <p:cNvSpPr>
            <a:spLocks noGrp="1"/>
          </p:cNvSpPr>
          <p:nvPr>
            <p:ph type="body" sz="quarter" idx="10"/>
          </p:nvPr>
        </p:nvSpPr>
        <p:spPr>
          <a:xfrm>
            <a:off x="515938" y="4688025"/>
            <a:ext cx="3600450" cy="798375"/>
          </a:xfrm>
        </p:spPr>
        <p:txBody>
          <a:bodyPr>
            <a:noAutofit/>
          </a:bodyPr>
          <a:lstStyle>
            <a:lvl1pPr marL="0" indent="0">
              <a:spcBef>
                <a:spcPts val="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US" smtClean="0"/>
              <a:t>Edit Master text styles</a:t>
            </a:r>
          </a:p>
          <a:p>
            <a:pPr lvl="1"/>
            <a:r>
              <a:rPr lang="en-US" smtClean="0"/>
              <a:t>Second level</a:t>
            </a:r>
          </a:p>
        </p:txBody>
      </p:sp>
      <p:sp>
        <p:nvSpPr>
          <p:cNvPr id="7" name="Footer Placeholder 17">
            <a:extLst>
              <a:ext uri="{FF2B5EF4-FFF2-40B4-BE49-F238E27FC236}">
                <a16:creationId xmlns:a16="http://schemas.microsoft.com/office/drawing/2014/main" id="{4D319F87-57F5-FB4C-9B2C-3D4443EE4A9A}"/>
              </a:ext>
            </a:extLst>
          </p:cNvPr>
          <p:cNvSpPr>
            <a:spLocks noGrp="1"/>
          </p:cNvSpPr>
          <p:nvPr>
            <p:ph type="ftr" sz="quarter" idx="11"/>
          </p:nvPr>
        </p:nvSpPr>
        <p:spPr>
          <a:xfrm>
            <a:off x="515938" y="6356350"/>
            <a:ext cx="3271837" cy="430213"/>
          </a:xfrm>
        </p:spPr>
        <p:txBody>
          <a:bodyPr/>
          <a:lstStyle>
            <a:lvl1pPr algn="l">
              <a:defRPr sz="1000" b="0" i="0">
                <a:solidFill>
                  <a:schemeClr val="accent2"/>
                </a:solidFill>
                <a:latin typeface="Source Sans Pro" panose="020B0503030403020204" pitchFamily="34" charset="0"/>
                <a:cs typeface="Gotham Light" pitchFamily="2" charset="0"/>
              </a:defRPr>
            </a:lvl1pPr>
          </a:lstStyle>
          <a:p>
            <a:pPr>
              <a:defRPr/>
            </a:pPr>
            <a:r>
              <a:rPr lang="en-US"/>
              <a:t>ARIAS•U.S. 2021 Spring Conference • </a:t>
            </a:r>
            <a:r>
              <a:rPr lang="en-US" err="1"/>
              <a:t>www.arias-us.org</a:t>
            </a:r>
            <a:endParaRPr lang="en-US"/>
          </a:p>
        </p:txBody>
      </p:sp>
    </p:spTree>
    <p:extLst>
      <p:ext uri="{BB962C8B-B14F-4D97-AF65-F5344CB8AC3E}">
        <p14:creationId xmlns:p14="http://schemas.microsoft.com/office/powerpoint/2010/main" val="2802643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3">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5826125" y="638175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fld id="{B9F7DA4A-64BE-4678-91B4-C5FEC99862A0}" type="slidenum">
              <a:rPr lang="en-US" altLang="en-US" smtClean="0">
                <a:solidFill>
                  <a:schemeClr val="bg1"/>
                </a:solidFill>
              </a:rPr>
              <a:pPr algn="ctr" eaLnBrk="1" hangingPunct="1">
                <a:defRPr/>
              </a:pPr>
              <a:t>‹#›</a:t>
            </a:fld>
            <a:endParaRPr lang="en-US" altLang="en-US" smtClean="0">
              <a:solidFill>
                <a:schemeClr val="bg1"/>
              </a:solidFill>
            </a:endParaRPr>
          </a:p>
        </p:txBody>
      </p:sp>
      <p:sp>
        <p:nvSpPr>
          <p:cNvPr id="21" name="Title 1">
            <a:extLst>
              <a:ext uri="{FF2B5EF4-FFF2-40B4-BE49-F238E27FC236}">
                <a16:creationId xmlns:a16="http://schemas.microsoft.com/office/drawing/2014/main" id="{2DC560B1-A739-314F-893B-037CD966C14C}"/>
              </a:ext>
            </a:extLst>
          </p:cNvPr>
          <p:cNvSpPr>
            <a:spLocks noGrp="1"/>
          </p:cNvSpPr>
          <p:nvPr>
            <p:ph type="ctrTitle"/>
          </p:nvPr>
        </p:nvSpPr>
        <p:spPr>
          <a:xfrm>
            <a:off x="515939" y="801363"/>
            <a:ext cx="4165651" cy="2481232"/>
          </a:xfrm>
        </p:spPr>
        <p:txBody>
          <a:bodyPr anchor="b">
            <a:noAutofit/>
          </a:bodyPr>
          <a:lstStyle>
            <a:lvl1pPr algn="l">
              <a:defRPr sz="4000" b="1" i="0">
                <a:solidFill>
                  <a:srgbClr val="EA5800"/>
                </a:solidFill>
                <a:latin typeface="Source Sans Pro" panose="020B0503030403020204" pitchFamily="34" charset="0"/>
                <a:ea typeface="Jost SemiBold" pitchFamily="2" charset="0"/>
                <a:cs typeface="Gotham Bold" pitchFamily="2" charset="0"/>
              </a:defRPr>
            </a:lvl1pPr>
          </a:lstStyle>
          <a:p>
            <a:r>
              <a:rPr lang="en-US" smtClean="0"/>
              <a:t>Click to edit Master title style</a:t>
            </a:r>
            <a:endParaRPr lang="en-US" dirty="0"/>
          </a:p>
        </p:txBody>
      </p:sp>
      <p:sp>
        <p:nvSpPr>
          <p:cNvPr id="22" name="Subtitle 2">
            <a:extLst>
              <a:ext uri="{FF2B5EF4-FFF2-40B4-BE49-F238E27FC236}">
                <a16:creationId xmlns:a16="http://schemas.microsoft.com/office/drawing/2014/main" id="{A1DE0799-6BEB-AB4D-8730-8A4A9CBAB322}"/>
              </a:ext>
            </a:extLst>
          </p:cNvPr>
          <p:cNvSpPr>
            <a:spLocks noGrp="1"/>
          </p:cNvSpPr>
          <p:nvPr>
            <p:ph type="subTitle" idx="1"/>
          </p:nvPr>
        </p:nvSpPr>
        <p:spPr>
          <a:xfrm>
            <a:off x="515939" y="3409920"/>
            <a:ext cx="4165652" cy="1127961"/>
          </a:xfrm>
        </p:spPr>
        <p:txBody>
          <a:bodyPr>
            <a:noAutofit/>
          </a:bodyPr>
          <a:lstStyle>
            <a:lvl1pPr marL="0" indent="0" algn="l">
              <a:spcBef>
                <a:spcPts val="0"/>
              </a:spcBef>
              <a:buNone/>
              <a:defRPr sz="2400" b="0" i="0">
                <a:solidFill>
                  <a:schemeClr val="accent2"/>
                </a:solidFill>
                <a:latin typeface="Source Sans Pro" panose="020B0503030403020204" pitchFamily="34" charset="0"/>
                <a:ea typeface="Jost Medium" pitchFamily="2" charset="0"/>
                <a:cs typeface="Gotham Medium"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Text Placeholder 12">
            <a:extLst>
              <a:ext uri="{FF2B5EF4-FFF2-40B4-BE49-F238E27FC236}">
                <a16:creationId xmlns:a16="http://schemas.microsoft.com/office/drawing/2014/main" id="{2671D52B-9294-904F-82ED-26D610626CFE}"/>
              </a:ext>
            </a:extLst>
          </p:cNvPr>
          <p:cNvSpPr>
            <a:spLocks noGrp="1"/>
          </p:cNvSpPr>
          <p:nvPr>
            <p:ph type="body" sz="quarter" idx="10"/>
          </p:nvPr>
        </p:nvSpPr>
        <p:spPr>
          <a:xfrm>
            <a:off x="515938" y="4688025"/>
            <a:ext cx="3600450" cy="587375"/>
          </a:xfrm>
        </p:spPr>
        <p:txBody>
          <a:bodyPr>
            <a:noAutofit/>
          </a:bodyPr>
          <a:lstStyle>
            <a:lvl1pPr marL="0" indent="0">
              <a:spcBef>
                <a:spcPts val="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US" smtClean="0"/>
              <a:t>Edit Master text styles</a:t>
            </a:r>
          </a:p>
        </p:txBody>
      </p:sp>
      <p:sp>
        <p:nvSpPr>
          <p:cNvPr id="5" name="Picture Placeholder 4">
            <a:extLst>
              <a:ext uri="{FF2B5EF4-FFF2-40B4-BE49-F238E27FC236}">
                <a16:creationId xmlns:a16="http://schemas.microsoft.com/office/drawing/2014/main" id="{61C3F509-10E1-6949-B52C-A62DCF440809}"/>
              </a:ext>
            </a:extLst>
          </p:cNvPr>
          <p:cNvSpPr>
            <a:spLocks noGrp="1"/>
          </p:cNvSpPr>
          <p:nvPr>
            <p:ph type="pic" sz="quarter" idx="12"/>
          </p:nvPr>
        </p:nvSpPr>
        <p:spPr>
          <a:xfrm>
            <a:off x="6424825" y="788474"/>
            <a:ext cx="4988242" cy="4988242"/>
          </a:xfrm>
          <a:prstGeom prst="ellipse">
            <a:avLst/>
          </a:prstGeom>
          <a:solidFill>
            <a:schemeClr val="accent5"/>
          </a:solidFill>
        </p:spPr>
        <p:txBody>
          <a:bodyPr rtlCol="0" anchor="ctr">
            <a:normAutofit/>
          </a:bodyPr>
          <a:lstStyle>
            <a:lvl1pPr marL="0" indent="0" algn="ctr">
              <a:buNone/>
              <a:defRPr>
                <a:solidFill>
                  <a:schemeClr val="accent3"/>
                </a:solidFill>
              </a:defRPr>
            </a:lvl1pPr>
          </a:lstStyle>
          <a:p>
            <a:pPr lvl="0"/>
            <a:r>
              <a:rPr lang="en-US" noProof="0" smtClean="0"/>
              <a:t>Click icon to add picture</a:t>
            </a:r>
            <a:endParaRPr lang="en-US" noProof="0" dirty="0"/>
          </a:p>
        </p:txBody>
      </p:sp>
      <p:sp>
        <p:nvSpPr>
          <p:cNvPr id="7" name="Footer Placeholder 17">
            <a:extLst>
              <a:ext uri="{FF2B5EF4-FFF2-40B4-BE49-F238E27FC236}">
                <a16:creationId xmlns:a16="http://schemas.microsoft.com/office/drawing/2014/main" id="{5A00C1C1-EEEF-4D46-8E8C-C07A042BBE87}"/>
              </a:ext>
            </a:extLst>
          </p:cNvPr>
          <p:cNvSpPr>
            <a:spLocks noGrp="1"/>
          </p:cNvSpPr>
          <p:nvPr>
            <p:ph type="ftr" sz="quarter" idx="13"/>
          </p:nvPr>
        </p:nvSpPr>
        <p:spPr>
          <a:xfrm>
            <a:off x="515938" y="6356350"/>
            <a:ext cx="3271837" cy="430213"/>
          </a:xfrm>
        </p:spPr>
        <p:txBody>
          <a:bodyPr/>
          <a:lstStyle>
            <a:lvl1pPr algn="l">
              <a:defRPr sz="1000" b="0" i="0">
                <a:solidFill>
                  <a:schemeClr val="bg1"/>
                </a:solidFill>
                <a:latin typeface="Source Sans Pro" panose="020B0503030403020204" pitchFamily="34" charset="0"/>
                <a:cs typeface="Gotham Light" pitchFamily="2" charset="0"/>
              </a:defRPr>
            </a:lvl1pPr>
          </a:lstStyle>
          <a:p>
            <a:pPr>
              <a:defRPr/>
            </a:pPr>
            <a:r>
              <a:rPr lang="en-US"/>
              <a:t>ARIAS•U.S. 2021 Spring Conference • </a:t>
            </a:r>
            <a:r>
              <a:rPr lang="en-US" err="1"/>
              <a:t>www.arias-us.org</a:t>
            </a:r>
            <a:endParaRPr lang="en-US"/>
          </a:p>
        </p:txBody>
      </p:sp>
    </p:spTree>
    <p:extLst>
      <p:ext uri="{BB962C8B-B14F-4D97-AF65-F5344CB8AC3E}">
        <p14:creationId xmlns:p14="http://schemas.microsoft.com/office/powerpoint/2010/main" val="3506527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3">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5826125" y="638175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fld id="{9CB39A7C-A05B-410E-9BD4-D0D1DA4CE589}" type="slidenum">
              <a:rPr lang="en-US" altLang="en-US" smtClean="0">
                <a:solidFill>
                  <a:schemeClr val="bg1"/>
                </a:solidFill>
              </a:rPr>
              <a:pPr algn="ctr" eaLnBrk="1" hangingPunct="1">
                <a:defRPr/>
              </a:pPr>
              <a:t>‹#›</a:t>
            </a:fld>
            <a:endParaRPr lang="en-US" altLang="en-US" smtClean="0">
              <a:solidFill>
                <a:schemeClr val="bg1"/>
              </a:solidFill>
            </a:endParaRPr>
          </a:p>
        </p:txBody>
      </p:sp>
      <p:sp>
        <p:nvSpPr>
          <p:cNvPr id="17" name="Text Placeholder 4">
            <a:extLst>
              <a:ext uri="{FF2B5EF4-FFF2-40B4-BE49-F238E27FC236}">
                <a16:creationId xmlns:a16="http://schemas.microsoft.com/office/drawing/2014/main" id="{FBB444DC-764D-FF4E-83FC-2A53FA59DCCE}"/>
              </a:ext>
            </a:extLst>
          </p:cNvPr>
          <p:cNvSpPr>
            <a:spLocks noGrp="1"/>
          </p:cNvSpPr>
          <p:nvPr>
            <p:ph type="body" sz="quarter" idx="10"/>
          </p:nvPr>
        </p:nvSpPr>
        <p:spPr>
          <a:xfrm>
            <a:off x="515938" y="2061837"/>
            <a:ext cx="5472112" cy="855663"/>
          </a:xfrm>
        </p:spPr>
        <p:txBody>
          <a:bodyPr>
            <a:noAutofit/>
          </a:bodyPr>
          <a:lstStyle>
            <a:lvl1pPr marL="0" indent="0">
              <a:spcBef>
                <a:spcPts val="0"/>
              </a:spcBef>
              <a:buNone/>
              <a:defRPr sz="2400" b="0" i="0">
                <a:latin typeface="Source Sans Pro" panose="020B0503030403020204" pitchFamily="34" charset="0"/>
                <a:ea typeface="Jost Medium" pitchFamily="2" charset="0"/>
                <a:cs typeface="Gotham Medium" pitchFamily="2" charset="0"/>
              </a:defRPr>
            </a:lvl1pPr>
          </a:lstStyle>
          <a:p>
            <a:pPr lvl="0"/>
            <a:r>
              <a:rPr lang="en-US" smtClean="0"/>
              <a:t>Edit Master text styles</a:t>
            </a:r>
          </a:p>
        </p:txBody>
      </p:sp>
      <p:sp>
        <p:nvSpPr>
          <p:cNvPr id="18" name="Text Placeholder 6">
            <a:extLst>
              <a:ext uri="{FF2B5EF4-FFF2-40B4-BE49-F238E27FC236}">
                <a16:creationId xmlns:a16="http://schemas.microsoft.com/office/drawing/2014/main" id="{2186B9B1-F6EF-A44B-B7BF-925BAD3B8282}"/>
              </a:ext>
            </a:extLst>
          </p:cNvPr>
          <p:cNvSpPr>
            <a:spLocks noGrp="1"/>
          </p:cNvSpPr>
          <p:nvPr>
            <p:ph type="body" sz="quarter" idx="11"/>
          </p:nvPr>
        </p:nvSpPr>
        <p:spPr>
          <a:xfrm>
            <a:off x="515938" y="3009106"/>
            <a:ext cx="5472112" cy="3215482"/>
          </a:xfrm>
        </p:spPr>
        <p:txBody>
          <a:bodyPr>
            <a:noAutofit/>
          </a:bodyPr>
          <a:lstStyle>
            <a:lvl1pPr marL="0" indent="0" algn="l">
              <a:spcBef>
                <a:spcPts val="400"/>
              </a:spcBef>
              <a:buNone/>
              <a:defRPr sz="1400" b="0" i="0">
                <a:solidFill>
                  <a:schemeClr val="accent2"/>
                </a:solidFill>
                <a:latin typeface="Source Sans Pro" panose="020B0503030403020204" pitchFamily="34" charset="0"/>
                <a:ea typeface="Jost" pitchFamily="2" charset="0"/>
                <a:cs typeface="Gotham Light" pitchFamily="2" charset="0"/>
              </a:defRPr>
            </a:lvl1pPr>
          </a:lstStyle>
          <a:p>
            <a:pPr lvl="0"/>
            <a:r>
              <a:rPr lang="en-US" smtClean="0"/>
              <a:t>Edit Master text styles</a:t>
            </a:r>
          </a:p>
        </p:txBody>
      </p:sp>
      <p:sp>
        <p:nvSpPr>
          <p:cNvPr id="19" name="Title 1">
            <a:extLst>
              <a:ext uri="{FF2B5EF4-FFF2-40B4-BE49-F238E27FC236}">
                <a16:creationId xmlns:a16="http://schemas.microsoft.com/office/drawing/2014/main" id="{F841E0E7-0A8D-A741-BACA-6798D65C830B}"/>
              </a:ext>
            </a:extLst>
          </p:cNvPr>
          <p:cNvSpPr>
            <a:spLocks noGrp="1"/>
          </p:cNvSpPr>
          <p:nvPr>
            <p:ph type="ctrTitle"/>
          </p:nvPr>
        </p:nvSpPr>
        <p:spPr>
          <a:xfrm>
            <a:off x="515939" y="647488"/>
            <a:ext cx="5472111" cy="1281193"/>
          </a:xfrm>
        </p:spPr>
        <p:txBody>
          <a:bodyPr anchor="t">
            <a:noAutofit/>
          </a:bodyPr>
          <a:lstStyle>
            <a:lvl1pPr algn="l">
              <a:defRPr sz="4000" b="1" i="0">
                <a:solidFill>
                  <a:srgbClr val="EA5800"/>
                </a:solidFill>
                <a:latin typeface="Source Sans Pro" panose="020B0503030403020204" pitchFamily="34" charset="0"/>
                <a:ea typeface="Jost SemiBold" pitchFamily="2" charset="0"/>
                <a:cs typeface="Gotham Bold" pitchFamily="2" charset="0"/>
              </a:defRPr>
            </a:lvl1pPr>
          </a:lstStyle>
          <a:p>
            <a:r>
              <a:rPr lang="en-US" smtClean="0"/>
              <a:t>Click to edit Master title style</a:t>
            </a:r>
            <a:endParaRPr lang="en-US" dirty="0"/>
          </a:p>
        </p:txBody>
      </p:sp>
      <p:sp>
        <p:nvSpPr>
          <p:cNvPr id="8" name="Text Placeholder 2">
            <a:extLst>
              <a:ext uri="{FF2B5EF4-FFF2-40B4-BE49-F238E27FC236}">
                <a16:creationId xmlns:a16="http://schemas.microsoft.com/office/drawing/2014/main" id="{2CB14169-E566-D44C-9D17-AF6933434AD3}"/>
              </a:ext>
            </a:extLst>
          </p:cNvPr>
          <p:cNvSpPr>
            <a:spLocks noGrp="1"/>
          </p:cNvSpPr>
          <p:nvPr>
            <p:ph type="body" sz="quarter" idx="12"/>
          </p:nvPr>
        </p:nvSpPr>
        <p:spPr>
          <a:xfrm>
            <a:off x="515938" y="289630"/>
            <a:ext cx="3600450" cy="313100"/>
          </a:xfrm>
        </p:spPr>
        <p:txBody>
          <a:bodyPr>
            <a:noAutofit/>
          </a:bodyPr>
          <a:lstStyle>
            <a:lvl1pPr>
              <a:buNone/>
              <a:defRPr sz="1000" b="0" i="0">
                <a:solidFill>
                  <a:schemeClr val="accent3"/>
                </a:solidFill>
                <a:latin typeface="Source Sans Pro" panose="020B0503030403020204" pitchFamily="34" charset="0"/>
                <a:ea typeface="Jost" pitchFamily="2" charset="0"/>
                <a:cs typeface="Gotham Light" pitchFamily="2" charset="0"/>
              </a:defRPr>
            </a:lvl1pPr>
          </a:lstStyle>
          <a:p>
            <a:pPr lvl="0"/>
            <a:r>
              <a:rPr lang="en-US" smtClean="0"/>
              <a:t>Edit Master text styles</a:t>
            </a:r>
          </a:p>
        </p:txBody>
      </p:sp>
      <p:sp>
        <p:nvSpPr>
          <p:cNvPr id="11" name="Picture Placeholder 4">
            <a:extLst>
              <a:ext uri="{FF2B5EF4-FFF2-40B4-BE49-F238E27FC236}">
                <a16:creationId xmlns:a16="http://schemas.microsoft.com/office/drawing/2014/main" id="{A2E4A8F6-8306-614E-8ECD-1E6E09F2D7FF}"/>
              </a:ext>
            </a:extLst>
          </p:cNvPr>
          <p:cNvSpPr>
            <a:spLocks noGrp="1"/>
          </p:cNvSpPr>
          <p:nvPr>
            <p:ph type="pic" sz="quarter" idx="13"/>
          </p:nvPr>
        </p:nvSpPr>
        <p:spPr>
          <a:xfrm>
            <a:off x="6424825" y="788474"/>
            <a:ext cx="4988242" cy="4988242"/>
          </a:xfrm>
          <a:prstGeom prst="ellipse">
            <a:avLst/>
          </a:prstGeom>
          <a:solidFill>
            <a:schemeClr val="accent5"/>
          </a:solidFill>
        </p:spPr>
        <p:txBody>
          <a:bodyPr rtlCol="0" anchor="ctr">
            <a:normAutofit/>
          </a:bodyPr>
          <a:lstStyle>
            <a:lvl1pPr marL="0" indent="0" algn="ctr">
              <a:buNone/>
              <a:defRPr>
                <a:solidFill>
                  <a:schemeClr val="accent3"/>
                </a:solidFill>
              </a:defRPr>
            </a:lvl1pPr>
          </a:lstStyle>
          <a:p>
            <a:pPr lvl="0"/>
            <a:r>
              <a:rPr lang="en-US" noProof="0" smtClean="0"/>
              <a:t>Click icon to add picture</a:t>
            </a:r>
            <a:endParaRPr lang="en-US" noProof="0" dirty="0"/>
          </a:p>
        </p:txBody>
      </p:sp>
      <p:sp>
        <p:nvSpPr>
          <p:cNvPr id="9" name="Footer Placeholder 17">
            <a:extLst>
              <a:ext uri="{FF2B5EF4-FFF2-40B4-BE49-F238E27FC236}">
                <a16:creationId xmlns:a16="http://schemas.microsoft.com/office/drawing/2014/main" id="{D30CBB14-4A35-3046-99FD-275BD78106BB}"/>
              </a:ext>
            </a:extLst>
          </p:cNvPr>
          <p:cNvSpPr>
            <a:spLocks noGrp="1"/>
          </p:cNvSpPr>
          <p:nvPr>
            <p:ph type="ftr" sz="quarter" idx="14"/>
          </p:nvPr>
        </p:nvSpPr>
        <p:spPr>
          <a:xfrm>
            <a:off x="515938" y="6356350"/>
            <a:ext cx="3271837" cy="430213"/>
          </a:xfrm>
        </p:spPr>
        <p:txBody>
          <a:bodyPr/>
          <a:lstStyle>
            <a:lvl1pPr algn="l">
              <a:defRPr sz="1000" b="0" i="0">
                <a:solidFill>
                  <a:schemeClr val="bg1"/>
                </a:solidFill>
                <a:latin typeface="Source Sans Pro" panose="020B0503030403020204" pitchFamily="34" charset="0"/>
                <a:cs typeface="Gotham Light" pitchFamily="2" charset="0"/>
              </a:defRPr>
            </a:lvl1pPr>
          </a:lstStyle>
          <a:p>
            <a:pPr>
              <a:defRPr/>
            </a:pPr>
            <a:r>
              <a:rPr lang="en-US"/>
              <a:t>ARIAS•U.S. 2021 Spring Conference • </a:t>
            </a:r>
            <a:r>
              <a:rPr lang="en-US" err="1"/>
              <a:t>www.arias-us.org</a:t>
            </a:r>
            <a:endParaRPr lang="en-US"/>
          </a:p>
        </p:txBody>
      </p:sp>
    </p:spTree>
    <p:extLst>
      <p:ext uri="{BB962C8B-B14F-4D97-AF65-F5344CB8AC3E}">
        <p14:creationId xmlns:p14="http://schemas.microsoft.com/office/powerpoint/2010/main" val="1224461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tatem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B442E9-CBA0-E041-9D20-CB7CA9B382FE}"/>
              </a:ext>
            </a:extLst>
          </p:cNvPr>
          <p:cNvSpPr/>
          <p:nvPr userDrawn="1"/>
        </p:nvSpPr>
        <p:spPr>
          <a:xfrm>
            <a:off x="0" y="-569913"/>
            <a:ext cx="12192000" cy="6858001"/>
          </a:xfrm>
          <a:prstGeom prst="rect">
            <a:avLst/>
          </a:prstGeom>
          <a:solidFill>
            <a:srgbClr val="EA58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EA5800"/>
              </a:solidFill>
            </a:endParaRPr>
          </a:p>
        </p:txBody>
      </p:sp>
      <p:sp>
        <p:nvSpPr>
          <p:cNvPr id="4" name="TextBox 3"/>
          <p:cNvSpPr txBox="1">
            <a:spLocks noChangeArrowheads="1"/>
          </p:cNvSpPr>
          <p:nvPr userDrawn="1"/>
        </p:nvSpPr>
        <p:spPr bwMode="auto">
          <a:xfrm>
            <a:off x="5826125" y="6381750"/>
            <a:ext cx="53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fontAlgn="base">
              <a:spcBef>
                <a:spcPct val="0"/>
              </a:spcBef>
              <a:spcAft>
                <a:spcPct val="0"/>
              </a:spcAft>
              <a:defRPr>
                <a:solidFill>
                  <a:schemeClr val="tx1"/>
                </a:solidFill>
                <a:latin typeface="Corbel" panose="020B0503020204020204" pitchFamily="34" charset="0"/>
              </a:defRPr>
            </a:lvl6pPr>
            <a:lvl7pPr marL="2971800" indent="-228600" defTabSz="457200" fontAlgn="base">
              <a:spcBef>
                <a:spcPct val="0"/>
              </a:spcBef>
              <a:spcAft>
                <a:spcPct val="0"/>
              </a:spcAft>
              <a:defRPr>
                <a:solidFill>
                  <a:schemeClr val="tx1"/>
                </a:solidFill>
                <a:latin typeface="Corbel" panose="020B0503020204020204" pitchFamily="34" charset="0"/>
              </a:defRPr>
            </a:lvl7pPr>
            <a:lvl8pPr marL="3429000" indent="-228600" defTabSz="457200" fontAlgn="base">
              <a:spcBef>
                <a:spcPct val="0"/>
              </a:spcBef>
              <a:spcAft>
                <a:spcPct val="0"/>
              </a:spcAft>
              <a:defRPr>
                <a:solidFill>
                  <a:schemeClr val="tx1"/>
                </a:solidFill>
                <a:latin typeface="Corbel" panose="020B0503020204020204" pitchFamily="34" charset="0"/>
              </a:defRPr>
            </a:lvl8pPr>
            <a:lvl9pPr marL="3886200" indent="-228600" defTabSz="457200" fontAlgn="base">
              <a:spcBef>
                <a:spcPct val="0"/>
              </a:spcBef>
              <a:spcAft>
                <a:spcPct val="0"/>
              </a:spcAft>
              <a:defRPr>
                <a:solidFill>
                  <a:schemeClr val="tx1"/>
                </a:solidFill>
                <a:latin typeface="Corbel" panose="020B0503020204020204" pitchFamily="34" charset="0"/>
              </a:defRPr>
            </a:lvl9pPr>
          </a:lstStyle>
          <a:p>
            <a:pPr algn="ctr" eaLnBrk="1" hangingPunct="1">
              <a:defRPr/>
            </a:pPr>
            <a:fld id="{46642AA4-FFFC-45B9-9E6D-B02BA0F26491}" type="slidenum">
              <a:rPr lang="en-US" altLang="en-US" smtClean="0">
                <a:solidFill>
                  <a:schemeClr val="bg1"/>
                </a:solidFill>
              </a:rPr>
              <a:pPr algn="ctr" eaLnBrk="1" hangingPunct="1">
                <a:defRPr/>
              </a:pPr>
              <a:t>‹#›</a:t>
            </a:fld>
            <a:endParaRPr lang="en-US" altLang="en-US" smtClean="0">
              <a:solidFill>
                <a:schemeClr val="bg1"/>
              </a:solidFill>
            </a:endParaRPr>
          </a:p>
        </p:txBody>
      </p:sp>
      <p:sp>
        <p:nvSpPr>
          <p:cNvPr id="14" name="Title 1">
            <a:extLst>
              <a:ext uri="{FF2B5EF4-FFF2-40B4-BE49-F238E27FC236}">
                <a16:creationId xmlns:a16="http://schemas.microsoft.com/office/drawing/2014/main" id="{EA0B0061-F507-6342-862B-9535E5F38E4D}"/>
              </a:ext>
            </a:extLst>
          </p:cNvPr>
          <p:cNvSpPr>
            <a:spLocks noGrp="1"/>
          </p:cNvSpPr>
          <p:nvPr>
            <p:ph type="ctrTitle"/>
          </p:nvPr>
        </p:nvSpPr>
        <p:spPr>
          <a:xfrm>
            <a:off x="515939" y="1489916"/>
            <a:ext cx="11160124" cy="3878167"/>
          </a:xfrm>
        </p:spPr>
        <p:txBody>
          <a:bodyPr>
            <a:noAutofit/>
          </a:bodyPr>
          <a:lstStyle>
            <a:lvl1pPr algn="l">
              <a:defRPr sz="4000" b="0" i="0">
                <a:solidFill>
                  <a:schemeClr val="bg1"/>
                </a:solidFill>
                <a:latin typeface="Source Sans Pro" panose="020B0503030403020204" pitchFamily="34" charset="0"/>
                <a:ea typeface="Jost SemiBold" pitchFamily="2" charset="0"/>
              </a:defRPr>
            </a:lvl1pPr>
          </a:lstStyle>
          <a:p>
            <a:r>
              <a:rPr lang="en-US" smtClean="0"/>
              <a:t>Click to edit Master title style</a:t>
            </a:r>
            <a:endParaRPr lang="en-US" dirty="0"/>
          </a:p>
        </p:txBody>
      </p:sp>
      <p:sp>
        <p:nvSpPr>
          <p:cNvPr id="5" name="Footer Placeholder 1">
            <a:extLst>
              <a:ext uri="{FF2B5EF4-FFF2-40B4-BE49-F238E27FC236}">
                <a16:creationId xmlns:a16="http://schemas.microsoft.com/office/drawing/2014/main" id="{1FC399AE-F21B-9648-BD5C-383A7942F4F7}"/>
              </a:ext>
            </a:extLst>
          </p:cNvPr>
          <p:cNvSpPr>
            <a:spLocks noGrp="1"/>
          </p:cNvSpPr>
          <p:nvPr>
            <p:ph type="ftr" sz="quarter" idx="10"/>
          </p:nvPr>
        </p:nvSpPr>
        <p:spPr/>
        <p:txBody>
          <a:bodyPr/>
          <a:lstStyle>
            <a:lvl1pPr>
              <a:defRPr/>
            </a:lvl1pPr>
          </a:lstStyle>
          <a:p>
            <a:pPr>
              <a:defRPr/>
            </a:pPr>
            <a:r>
              <a:rPr lang="en-US"/>
              <a:t>#ARIASUS • </a:t>
            </a:r>
            <a:r>
              <a:rPr lang="en-US" err="1"/>
              <a:t>www.arias-us.org</a:t>
            </a:r>
            <a:endParaRPr lang="en-US"/>
          </a:p>
        </p:txBody>
      </p:sp>
    </p:spTree>
    <p:extLst>
      <p:ext uri="{BB962C8B-B14F-4D97-AF65-F5344CB8AC3E}">
        <p14:creationId xmlns:p14="http://schemas.microsoft.com/office/powerpoint/2010/main" val="2942815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D50573-B32A-405B-8395-FA5FA34BA0A2}" type="datetimeFigureOut">
              <a:rPr lang="en-US"/>
              <a:pPr>
                <a:defRPr/>
              </a:pPr>
              <a:t>5/6/2021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ARIAS•U.S. 2021 Spring Conference • www.arias-us.org</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ED9305A-8F90-4886-B9A2-00F040F69C9B}" type="slidenum">
              <a:rPr lang="en-US"/>
              <a:pPr>
                <a:defRPr/>
              </a:pPr>
              <a:t>‹#›</a:t>
            </a:fld>
            <a:endParaRPr lang="en-US" dirty="0"/>
          </a:p>
        </p:txBody>
      </p:sp>
    </p:spTree>
    <p:extLst>
      <p:ext uri="{BB962C8B-B14F-4D97-AF65-F5344CB8AC3E}">
        <p14:creationId xmlns:p14="http://schemas.microsoft.com/office/powerpoint/2010/main" val="107224253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981200" y="4021138"/>
            <a:ext cx="82296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1100588-44DB-4369-B397-9ED57ABE6250}" type="datetimeFigureOut">
              <a:rPr lang="en-US"/>
              <a:pPr>
                <a:defRPr/>
              </a:pPr>
              <a:t>5/6/2021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ARIAS•U.S. 2021 Spring Conference • www.arias-us.org</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9D6D50-3AF6-43BD-8661-6E9A3CB64B68}" type="slidenum">
              <a:rPr lang="en-US"/>
              <a:pPr>
                <a:defRPr/>
              </a:pPr>
              <a:t>‹#›</a:t>
            </a:fld>
            <a:endParaRPr lang="en-US" dirty="0"/>
          </a:p>
        </p:txBody>
      </p:sp>
    </p:spTree>
    <p:extLst>
      <p:ext uri="{BB962C8B-B14F-4D97-AF65-F5344CB8AC3E}">
        <p14:creationId xmlns:p14="http://schemas.microsoft.com/office/powerpoint/2010/main" val="189687692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8FFA83FE-D827-4794-A8B5-71B448AA1D29}" type="datetimeFigureOut">
              <a:rPr lang="en-US"/>
              <a:pPr>
                <a:defRPr/>
              </a:pPr>
              <a:t>5/6/2021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ARIAS•U.S. 2021 Spring Conference • www.arias-us.org</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BCA8148-7918-4F8D-A39B-50525F13AEAE}" type="slidenum">
              <a:rPr lang="en-US"/>
              <a:pPr>
                <a:defRPr/>
              </a:pPr>
              <a:t>‹#›</a:t>
            </a:fld>
            <a:endParaRPr lang="en-US" dirty="0"/>
          </a:p>
        </p:txBody>
      </p:sp>
    </p:spTree>
    <p:extLst>
      <p:ext uri="{BB962C8B-B14F-4D97-AF65-F5344CB8AC3E}">
        <p14:creationId xmlns:p14="http://schemas.microsoft.com/office/powerpoint/2010/main" val="405172532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E9BE59A-9041-4010-A022-F839DDE59DD3}" type="datetimeFigureOut">
              <a:rPr lang="en-US"/>
              <a:pPr>
                <a:defRPr/>
              </a:pPr>
              <a:t>5/6/2021</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ARIAS•U.S. 2021 Spring Conference • www.arias-us.org</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D0E4458-5A68-4A9A-BE7A-9AEFDA2C5BB2}" type="slidenum">
              <a:rPr lang="en-US"/>
              <a:pPr>
                <a:defRPr/>
              </a:pPr>
              <a:t>‹#›</a:t>
            </a:fld>
            <a:endParaRPr lang="en-US" dirty="0"/>
          </a:p>
        </p:txBody>
      </p:sp>
    </p:spTree>
    <p:extLst>
      <p:ext uri="{BB962C8B-B14F-4D97-AF65-F5344CB8AC3E}">
        <p14:creationId xmlns:p14="http://schemas.microsoft.com/office/powerpoint/2010/main" val="172226095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442AB33-7DA9-48BE-8581-7F17F73AE037}" type="datetimeFigureOut">
              <a:rPr lang="en-US"/>
              <a:pPr>
                <a:defRPr/>
              </a:pPr>
              <a:t>5/6/2021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ARIAS•U.S. 2021 Spring Conference • www.arias-us.org</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5EDCDC6B-B142-4F87-9EF8-3EAC5B730611}" type="slidenum">
              <a:rPr lang="en-US"/>
              <a:pPr>
                <a:defRPr/>
              </a:pPr>
              <a:t>‹#›</a:t>
            </a:fld>
            <a:endParaRPr lang="en-US" dirty="0"/>
          </a:p>
        </p:txBody>
      </p:sp>
    </p:spTree>
    <p:extLst>
      <p:ext uri="{BB962C8B-B14F-4D97-AF65-F5344CB8AC3E}">
        <p14:creationId xmlns:p14="http://schemas.microsoft.com/office/powerpoint/2010/main" val="25047397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5B9C7BE-A709-4FF5-AF8F-2E1CB640381A}" type="datetimeFigureOut">
              <a:rPr lang="en-US"/>
              <a:pPr>
                <a:defRPr/>
              </a:pPr>
              <a:t>5/6/2021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ARIAS•U.S. 2021 Spring Conference • www.arias-us.org</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5ABF762-5E03-4529-9B99-2BC480874C11}" type="slidenum">
              <a:rPr lang="en-US"/>
              <a:pPr>
                <a:defRPr/>
              </a:pPr>
              <a:t>‹#›</a:t>
            </a:fld>
            <a:endParaRPr lang="en-US" dirty="0"/>
          </a:p>
        </p:txBody>
      </p:sp>
    </p:spTree>
    <p:extLst>
      <p:ext uri="{BB962C8B-B14F-4D97-AF65-F5344CB8AC3E}">
        <p14:creationId xmlns:p14="http://schemas.microsoft.com/office/powerpoint/2010/main" val="320102833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DF5E5A4-A2ED-4ED5-83E8-615D4736B850}" type="datetimeFigureOut">
              <a:rPr lang="en-US"/>
              <a:pPr>
                <a:defRPr/>
              </a:pPr>
              <a:t>5/6/2021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ARIAS•U.S. 2021 Spring Conference • www.arias-us.org</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F80F18C-E9E9-4654-A472-E50F830A8DCA}" type="slidenum">
              <a:rPr lang="en-US"/>
              <a:pPr>
                <a:defRPr/>
              </a:pPr>
              <a:t>‹#›</a:t>
            </a:fld>
            <a:endParaRPr lang="en-US" dirty="0"/>
          </a:p>
        </p:txBody>
      </p:sp>
    </p:spTree>
    <p:extLst>
      <p:ext uri="{BB962C8B-B14F-4D97-AF65-F5344CB8AC3E}">
        <p14:creationId xmlns:p14="http://schemas.microsoft.com/office/powerpoint/2010/main" val="390378874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FAFFCEF-7B11-4D4D-ABE3-89FD9139A22C}" type="datetimeFigureOut">
              <a:rPr lang="en-US"/>
              <a:pPr>
                <a:defRPr/>
              </a:pPr>
              <a:t>5/6/2021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ARIAS•U.S. 2021 Spring Conference • www.arias-us.org</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BAB6D70-E103-40BC-8E1D-5C223EC037C0}" type="slidenum">
              <a:rPr lang="en-US"/>
              <a:pPr>
                <a:defRPr/>
              </a:pPr>
              <a:t>‹#›</a:t>
            </a:fld>
            <a:endParaRPr lang="en-US" dirty="0"/>
          </a:p>
        </p:txBody>
      </p:sp>
    </p:spTree>
    <p:extLst>
      <p:ext uri="{BB962C8B-B14F-4D97-AF65-F5344CB8AC3E}">
        <p14:creationId xmlns:p14="http://schemas.microsoft.com/office/powerpoint/2010/main" val="388867993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775" y="244475"/>
            <a:ext cx="11723688" cy="637698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027" name="Title Placeholder 1"/>
          <p:cNvSpPr>
            <a:spLocks noGrp="1"/>
          </p:cNvSpPr>
          <p:nvPr>
            <p:ph type="title"/>
          </p:nvPr>
        </p:nvSpPr>
        <p:spPr bwMode="auto">
          <a:xfrm>
            <a:off x="1143000" y="609600"/>
            <a:ext cx="9875838"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43000" y="2057400"/>
            <a:ext cx="98726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143000" y="6224588"/>
            <a:ext cx="2328863"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accent1"/>
                </a:solidFill>
                <a:latin typeface="+mn-lt"/>
              </a:defRPr>
            </a:lvl1pPr>
          </a:lstStyle>
          <a:p>
            <a:pPr>
              <a:defRPr/>
            </a:pPr>
            <a:fld id="{6B2A7189-F49E-48E9-98D7-158C6E1F35C2}" type="datetimeFigureOut">
              <a:rPr lang="en-US"/>
              <a:pPr>
                <a:defRPr/>
              </a:pPr>
              <a:t>5/6/2021</a:t>
            </a:fld>
            <a:endParaRPr lang="en-US" dirty="0"/>
          </a:p>
        </p:txBody>
      </p:sp>
      <p:sp>
        <p:nvSpPr>
          <p:cNvPr id="5" name="Footer Placeholder 4"/>
          <p:cNvSpPr>
            <a:spLocks noGrp="1"/>
          </p:cNvSpPr>
          <p:nvPr>
            <p:ph type="ftr" sz="quarter" idx="3"/>
          </p:nvPr>
        </p:nvSpPr>
        <p:spPr>
          <a:xfrm>
            <a:off x="3949700" y="6224588"/>
            <a:ext cx="4716463"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accent1"/>
                </a:solidFill>
                <a:latin typeface="+mn-lt"/>
              </a:defRPr>
            </a:lvl1pPr>
          </a:lstStyle>
          <a:p>
            <a:pPr>
              <a:defRPr/>
            </a:pPr>
            <a:r>
              <a:rPr lang="en-US"/>
              <a:t>ARIAS•U.S. 2021 Spring Conference • www.arias-us.org</a:t>
            </a:r>
            <a:endParaRPr lang="en-US" dirty="0"/>
          </a:p>
        </p:txBody>
      </p:sp>
      <p:sp>
        <p:nvSpPr>
          <p:cNvPr id="6" name="Slide Number Placeholder 5"/>
          <p:cNvSpPr>
            <a:spLocks noGrp="1"/>
          </p:cNvSpPr>
          <p:nvPr>
            <p:ph type="sldNum" sz="quarter" idx="4"/>
          </p:nvPr>
        </p:nvSpPr>
        <p:spPr>
          <a:xfrm>
            <a:off x="9329738" y="6224588"/>
            <a:ext cx="1706562"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accent1"/>
                </a:solidFill>
                <a:latin typeface="+mn-lt"/>
              </a:defRPr>
            </a:lvl1pPr>
          </a:lstStyle>
          <a:p>
            <a:pPr>
              <a:defRPr/>
            </a:pPr>
            <a:fld id="{20D7D695-AE01-4059-87E6-4341E747A98E}" type="slidenum">
              <a:rPr lang="en-US"/>
              <a:pPr>
                <a:defRPr/>
              </a:pPr>
              <a:t>‹#›</a:t>
            </a:fld>
            <a:endParaRPr lang="en-US" dirty="0"/>
          </a:p>
        </p:txBody>
      </p:sp>
      <p:sp>
        <p:nvSpPr>
          <p:cNvPr id="8" name="Rectangle 7">
            <a:extLst>
              <a:ext uri="{FF2B5EF4-FFF2-40B4-BE49-F238E27FC236}">
                <a16:creationId xmlns:a16="http://schemas.microsoft.com/office/drawing/2014/main" id="{47F02E44-0805-47E6-AC1C-72218A40014F}"/>
              </a:ext>
            </a:extLst>
          </p:cNvPr>
          <p:cNvSpPr/>
          <p:nvPr userDrawn="1"/>
        </p:nvSpPr>
        <p:spPr>
          <a:xfrm>
            <a:off x="-47625" y="-311150"/>
            <a:ext cx="12299950" cy="7226300"/>
          </a:xfrm>
          <a:prstGeom prst="rect">
            <a:avLst/>
          </a:prstGeom>
          <a:blipFill>
            <a:blip r:embed="rId18" cstate="print">
              <a:extLst>
                <a:ext uri="{28A0092B-C50C-407E-A947-70E740481C1C}">
                  <a14:useLocalDpi xmlns:a14="http://schemas.microsoft.com/office/drawing/2010/main"/>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ln w="0"/>
              <a:solidFill>
                <a:schemeClr val="accent1"/>
              </a:solidFill>
              <a:effectLst>
                <a:outerShdw blurRad="38100" dist="25400" dir="5400000" algn="ctr" rotWithShape="0">
                  <a:srgbClr val="6E747A">
                    <a:alpha val="43000"/>
                  </a:srgbClr>
                </a:outerShdw>
              </a:effectLst>
            </a:endParaRPr>
          </a:p>
        </p:txBody>
      </p:sp>
      <p:sp>
        <p:nvSpPr>
          <p:cNvPr id="9" name="Rectangle 8">
            <a:extLst>
              <a:ext uri="{FF2B5EF4-FFF2-40B4-BE49-F238E27FC236}">
                <a16:creationId xmlns:a16="http://schemas.microsoft.com/office/drawing/2014/main" id="{9570B6EA-E232-42DE-9275-405E0645D715}"/>
              </a:ext>
            </a:extLst>
          </p:cNvPr>
          <p:cNvSpPr/>
          <p:nvPr userDrawn="1"/>
        </p:nvSpPr>
        <p:spPr>
          <a:xfrm>
            <a:off x="-47625" y="57150"/>
            <a:ext cx="12192000" cy="6858000"/>
          </a:xfrm>
          <a:prstGeom prst="rect">
            <a:avLst/>
          </a:prstGeom>
          <a:solidFill>
            <a:srgbClr val="EA5800">
              <a:alpha val="65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454F17E5-08DB-4BD7-978C-F7DB03C72476}"/>
              </a:ext>
            </a:extLst>
          </p:cNvPr>
          <p:cNvSpPr/>
          <p:nvPr userDrawn="1"/>
        </p:nvSpPr>
        <p:spPr>
          <a:xfrm>
            <a:off x="0" y="-569913"/>
            <a:ext cx="12192000"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35" name="Picture 10" descr="Logo, icon&#10;&#10;Description automatically generated"/>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0723563" y="6384925"/>
            <a:ext cx="9525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2" r:id="rId1"/>
    <p:sldLayoutId id="2147484125" r:id="rId2"/>
    <p:sldLayoutId id="2147484133" r:id="rId3"/>
    <p:sldLayoutId id="2147484126" r:id="rId4"/>
    <p:sldLayoutId id="2147484127" r:id="rId5"/>
    <p:sldLayoutId id="2147484128" r:id="rId6"/>
    <p:sldLayoutId id="2147484129" r:id="rId7"/>
    <p:sldLayoutId id="2147484130" r:id="rId8"/>
    <p:sldLayoutId id="2147484131" r:id="rId9"/>
    <p:sldLayoutId id="2147484134" r:id="rId10"/>
    <p:sldLayoutId id="2147484135" r:id="rId11"/>
    <p:sldLayoutId id="2147484136" r:id="rId12"/>
    <p:sldLayoutId id="2147484137" r:id="rId13"/>
    <p:sldLayoutId id="2147484138" r:id="rId14"/>
    <p:sldLayoutId id="2147484139" r:id="rId15"/>
    <p:sldLayoutId id="2147484140" r:id="rId16"/>
  </p:sldLayoutIdLst>
  <p:hf hdr="0" dt="0"/>
  <p:txStyles>
    <p:titleStyle>
      <a:lvl1pPr algn="l" rtl="0" eaLnBrk="0" fontAlgn="base" hangingPunct="0">
        <a:lnSpc>
          <a:spcPct val="90000"/>
        </a:lnSpc>
        <a:spcBef>
          <a:spcPct val="0"/>
        </a:spcBef>
        <a:spcAft>
          <a:spcPct val="0"/>
        </a:spcAft>
        <a:defRPr sz="4400" kern="1200">
          <a:solidFill>
            <a:schemeClr val="accent1"/>
          </a:solidFill>
          <a:latin typeface="+mj-lt"/>
          <a:ea typeface="+mj-ea"/>
          <a:cs typeface="+mj-cs"/>
        </a:defRPr>
      </a:lvl1pPr>
      <a:lvl2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2pPr>
      <a:lvl3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3pPr>
      <a:lvl4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4pPr>
      <a:lvl5pPr algn="l" rtl="0" eaLnBrk="0" fontAlgn="base" hangingPunct="0">
        <a:lnSpc>
          <a:spcPct val="90000"/>
        </a:lnSpc>
        <a:spcBef>
          <a:spcPct val="0"/>
        </a:spcBef>
        <a:spcAft>
          <a:spcPct val="0"/>
        </a:spcAft>
        <a:defRPr sz="4400">
          <a:solidFill>
            <a:schemeClr val="accent1"/>
          </a:solidFill>
          <a:latin typeface="Corbel" panose="020B0503020204020204" pitchFamily="34" charset="0"/>
        </a:defRPr>
      </a:lvl5pPr>
      <a:lvl6pPr marL="457200" algn="l" rtl="0" fontAlgn="base">
        <a:lnSpc>
          <a:spcPct val="90000"/>
        </a:lnSpc>
        <a:spcBef>
          <a:spcPct val="0"/>
        </a:spcBef>
        <a:spcAft>
          <a:spcPct val="0"/>
        </a:spcAft>
        <a:defRPr sz="4400">
          <a:solidFill>
            <a:schemeClr val="accent1"/>
          </a:solidFill>
          <a:latin typeface="Corbel" panose="020B0503020204020204" pitchFamily="34" charset="0"/>
        </a:defRPr>
      </a:lvl6pPr>
      <a:lvl7pPr marL="914400" algn="l" rtl="0" fontAlgn="base">
        <a:lnSpc>
          <a:spcPct val="90000"/>
        </a:lnSpc>
        <a:spcBef>
          <a:spcPct val="0"/>
        </a:spcBef>
        <a:spcAft>
          <a:spcPct val="0"/>
        </a:spcAft>
        <a:defRPr sz="4400">
          <a:solidFill>
            <a:schemeClr val="accent1"/>
          </a:solidFill>
          <a:latin typeface="Corbel" panose="020B0503020204020204" pitchFamily="34" charset="0"/>
        </a:defRPr>
      </a:lvl7pPr>
      <a:lvl8pPr marL="1371600" algn="l" rtl="0" fontAlgn="base">
        <a:lnSpc>
          <a:spcPct val="90000"/>
        </a:lnSpc>
        <a:spcBef>
          <a:spcPct val="0"/>
        </a:spcBef>
        <a:spcAft>
          <a:spcPct val="0"/>
        </a:spcAft>
        <a:defRPr sz="4400">
          <a:solidFill>
            <a:schemeClr val="accent1"/>
          </a:solidFill>
          <a:latin typeface="Corbel" panose="020B0503020204020204" pitchFamily="34" charset="0"/>
        </a:defRPr>
      </a:lvl8pPr>
      <a:lvl9pPr marL="1828800" algn="l" rtl="0" fontAlgn="base">
        <a:lnSpc>
          <a:spcPct val="90000"/>
        </a:lnSpc>
        <a:spcBef>
          <a:spcPct val="0"/>
        </a:spcBef>
        <a:spcAft>
          <a:spcPct val="0"/>
        </a:spcAft>
        <a:defRPr sz="4400">
          <a:solidFill>
            <a:schemeClr val="accent1"/>
          </a:solidFill>
          <a:latin typeface="Corbel" panose="020B0503020204020204" pitchFamily="34" charset="0"/>
        </a:defRPr>
      </a:lvl9pPr>
    </p:titleStyle>
    <p:bodyStyle>
      <a:lvl1pPr marL="228600" indent="-182563" algn="l" rtl="0" eaLnBrk="0" fontAlgn="base" hangingPunct="0">
        <a:lnSpc>
          <a:spcPct val="90000"/>
        </a:lnSpc>
        <a:spcBef>
          <a:spcPts val="1400"/>
        </a:spcBef>
        <a:spcAft>
          <a:spcPct val="0"/>
        </a:spcAft>
        <a:buClr>
          <a:schemeClr val="accent1"/>
        </a:buClr>
        <a:buSzPct val="80000"/>
        <a:buFont typeface="Corbel" panose="020B0503020204020204" pitchFamily="34" charset="0"/>
        <a:buChar char="•"/>
        <a:defRPr sz="2200" kern="1200">
          <a:solidFill>
            <a:schemeClr val="accent1"/>
          </a:solidFill>
          <a:latin typeface="+mn-lt"/>
          <a:ea typeface="+mn-ea"/>
          <a:cs typeface="+mn-cs"/>
        </a:defRPr>
      </a:lvl1pPr>
      <a:lvl2pPr marL="457200"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2000" kern="1200">
          <a:solidFill>
            <a:schemeClr val="accent1"/>
          </a:solidFill>
          <a:latin typeface="+mn-lt"/>
          <a:ea typeface="+mn-ea"/>
          <a:cs typeface="+mn-cs"/>
        </a:defRPr>
      </a:lvl2pPr>
      <a:lvl3pPr marL="730250"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kern="1200">
          <a:solidFill>
            <a:schemeClr val="accent1"/>
          </a:solidFill>
          <a:latin typeface="+mn-lt"/>
          <a:ea typeface="+mn-ea"/>
          <a:cs typeface="+mn-cs"/>
        </a:defRPr>
      </a:lvl3pPr>
      <a:lvl4pPr marL="1004888"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4pPr>
      <a:lvl5pPr marL="1279525" indent="-182563" algn="l" rtl="0"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0"/>
          <p:cNvSpPr>
            <a:spLocks noGrp="1"/>
          </p:cNvSpPr>
          <p:nvPr>
            <p:ph type="ctrTitle"/>
          </p:nvPr>
        </p:nvSpPr>
        <p:spPr>
          <a:xfrm>
            <a:off x="515938" y="142875"/>
            <a:ext cx="7380287" cy="2055813"/>
          </a:xfrm>
        </p:spPr>
        <p:txBody>
          <a:bodyPr/>
          <a:lstStyle/>
          <a:p>
            <a:pPr eaLnBrk="1" hangingPunct="1"/>
            <a:r>
              <a:rPr lang="en-US" altLang="en-US" sz="6000" smtClean="0">
                <a:latin typeface="Source Sans Pro" charset="0"/>
                <a:ea typeface="Jost SemiBold"/>
                <a:cs typeface="Gotham Bold"/>
              </a:rPr>
              <a:t>Reinsurance of COVID-19 Claims:</a:t>
            </a:r>
          </a:p>
        </p:txBody>
      </p:sp>
      <p:sp>
        <p:nvSpPr>
          <p:cNvPr id="12291" name="Subtitle 11"/>
          <p:cNvSpPr>
            <a:spLocks noGrp="1"/>
          </p:cNvSpPr>
          <p:nvPr>
            <p:ph type="subTitle" idx="1"/>
          </p:nvPr>
        </p:nvSpPr>
        <p:spPr>
          <a:xfrm>
            <a:off x="515938" y="2286000"/>
            <a:ext cx="11269662" cy="696913"/>
          </a:xfrm>
        </p:spPr>
        <p:txBody>
          <a:bodyPr/>
          <a:lstStyle/>
          <a:p>
            <a:pPr eaLnBrk="1" hangingPunct="1">
              <a:spcBef>
                <a:spcPct val="0"/>
              </a:spcBef>
            </a:pPr>
            <a:r>
              <a:rPr lang="en-US" altLang="en-US" sz="3600" smtClean="0">
                <a:latin typeface="Source Sans Pro" charset="0"/>
                <a:ea typeface="Jost Medium"/>
                <a:cs typeface="Gotham Medium"/>
              </a:rPr>
              <a:t>The More Things Change, The More They Stay The Same</a:t>
            </a:r>
          </a:p>
        </p:txBody>
      </p:sp>
      <p:sp>
        <p:nvSpPr>
          <p:cNvPr id="12292" name="Text Placeholder 12"/>
          <p:cNvSpPr>
            <a:spLocks noGrp="1"/>
          </p:cNvSpPr>
          <p:nvPr>
            <p:ph type="body" sz="quarter" idx="10"/>
          </p:nvPr>
        </p:nvSpPr>
        <p:spPr>
          <a:xfrm>
            <a:off x="604838" y="5380038"/>
            <a:ext cx="3600450" cy="684212"/>
          </a:xfrm>
        </p:spPr>
        <p:txBody>
          <a:bodyPr/>
          <a:lstStyle/>
          <a:p>
            <a:pPr eaLnBrk="1" hangingPunct="1">
              <a:spcBef>
                <a:spcPct val="0"/>
              </a:spcBef>
            </a:pPr>
            <a:r>
              <a:rPr lang="en-US" altLang="en-US" sz="1800" smtClean="0">
                <a:latin typeface="Source Sans Pro" charset="0"/>
                <a:ea typeface="Jost"/>
                <a:cs typeface="Gotham Light"/>
              </a:rPr>
              <a:t>May 6, 2021</a:t>
            </a:r>
          </a:p>
          <a:p>
            <a:pPr eaLnBrk="1" hangingPunct="1">
              <a:spcBef>
                <a:spcPct val="0"/>
              </a:spcBef>
            </a:pPr>
            <a:r>
              <a:rPr lang="en-US" altLang="en-US" sz="1800" smtClean="0">
                <a:latin typeface="Source Sans Pro" charset="0"/>
                <a:ea typeface="Jost"/>
                <a:cs typeface="Gotham Light"/>
              </a:rPr>
              <a:t>3:40 – 4:30pm</a:t>
            </a:r>
          </a:p>
        </p:txBody>
      </p:sp>
      <p:sp>
        <p:nvSpPr>
          <p:cNvPr id="12293" name="Footer Placeholder 7"/>
          <p:cNvSpPr>
            <a:spLocks noGrp="1"/>
          </p:cNvSpPr>
          <p:nvPr>
            <p:ph type="ftr" sz="quarter" idx="11"/>
          </p:nvPr>
        </p:nvSpPr>
        <p:spPr bwMode="auto">
          <a:xfrm>
            <a:off x="515938" y="6356350"/>
            <a:ext cx="2676525" cy="55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
        <p:nvSpPr>
          <p:cNvPr id="12294" name="Subtitle 2"/>
          <p:cNvSpPr txBox="1">
            <a:spLocks/>
          </p:cNvSpPr>
          <p:nvPr/>
        </p:nvSpPr>
        <p:spPr bwMode="auto">
          <a:xfrm>
            <a:off x="515938" y="3679825"/>
            <a:ext cx="106981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a:lnSpc>
                <a:spcPct val="90000"/>
              </a:lnSpc>
              <a:spcBef>
                <a:spcPts val="1400"/>
              </a:spcBef>
              <a:buClr>
                <a:schemeClr val="accent1"/>
              </a:buClr>
              <a:buSzPct val="80000"/>
              <a:buFont typeface="Corbel" panose="020B0503020204020204" pitchFamily="34" charset="0"/>
              <a:buChar char="•"/>
              <a:defRPr sz="2200">
                <a:solidFill>
                  <a:schemeClr val="accent1"/>
                </a:solidFill>
                <a:latin typeface="Corbel" panose="020B0503020204020204" pitchFamily="34" charset="0"/>
              </a:defRPr>
            </a:lvl1pPr>
            <a:lvl2pPr indent="-182563">
              <a:lnSpc>
                <a:spcPct val="90000"/>
              </a:lnSpc>
              <a:spcBef>
                <a:spcPts val="200"/>
              </a:spcBef>
              <a:spcAft>
                <a:spcPts val="400"/>
              </a:spcAft>
              <a:buClr>
                <a:schemeClr val="accent1"/>
              </a:buClr>
              <a:buSzPct val="80000"/>
              <a:buFont typeface="Corbel" panose="020B0503020204020204" pitchFamily="34" charset="0"/>
              <a:buChar char="•"/>
              <a:defRPr sz="2000">
                <a:solidFill>
                  <a:schemeClr val="accent1"/>
                </a:solidFill>
                <a:latin typeface="Corbel" panose="020B0503020204020204" pitchFamily="34" charset="0"/>
              </a:defRPr>
            </a:lvl2pPr>
            <a:lvl3pPr marL="730250" indent="-182563">
              <a:lnSpc>
                <a:spcPct val="90000"/>
              </a:lnSpc>
              <a:spcBef>
                <a:spcPts val="200"/>
              </a:spcBef>
              <a:spcAft>
                <a:spcPts val="400"/>
              </a:spcAft>
              <a:buClr>
                <a:schemeClr val="accent1"/>
              </a:buClr>
              <a:buSzPct val="80000"/>
              <a:buFont typeface="Corbel" panose="020B0503020204020204" pitchFamily="34" charset="0"/>
              <a:buChar char="•"/>
              <a:defRPr>
                <a:solidFill>
                  <a:schemeClr val="accent1"/>
                </a:solidFill>
                <a:latin typeface="Corbel" panose="020B0503020204020204" pitchFamily="34" charset="0"/>
              </a:defRPr>
            </a:lvl3pPr>
            <a:lvl4pPr marL="1004888" indent="-182563">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4pPr>
            <a:lvl5pPr marL="1279525" indent="-182563">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5pPr>
            <a:lvl6pPr marL="1736725" indent="-182563"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6pPr>
            <a:lvl7pPr marL="2193925" indent="-182563"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7pPr>
            <a:lvl8pPr marL="2651125" indent="-182563"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8pPr>
            <a:lvl9pPr marL="3108325" indent="-182563"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9pPr>
          </a:lstStyle>
          <a:p>
            <a:pPr defTabSz="914400" eaLnBrk="1" hangingPunct="1">
              <a:spcBef>
                <a:spcPct val="0"/>
              </a:spcBef>
              <a:buFont typeface="Corbel" panose="020B0503020204020204" pitchFamily="34" charset="0"/>
              <a:buNone/>
            </a:pPr>
            <a:r>
              <a:rPr lang="en-US" altLang="en-US" sz="2400" i="1" dirty="0" smtClean="0">
                <a:solidFill>
                  <a:schemeClr val="bg1"/>
                </a:solidFill>
                <a:latin typeface="Source Sans Pro" charset="0"/>
                <a:ea typeface="Jost Medium"/>
                <a:cs typeface="Gotham Medium"/>
              </a:rPr>
              <a:t>Jeff </a:t>
            </a:r>
            <a:r>
              <a:rPr lang="en-US" altLang="en-US" sz="2400" i="1" dirty="0">
                <a:solidFill>
                  <a:schemeClr val="bg1"/>
                </a:solidFill>
                <a:latin typeface="Source Sans Pro" charset="0"/>
                <a:ea typeface="Jost Medium"/>
                <a:cs typeface="Gotham Medium"/>
              </a:rPr>
              <a:t>Burman</a:t>
            </a:r>
            <a:r>
              <a:rPr lang="en-US" altLang="en-US" sz="2400" dirty="0">
                <a:solidFill>
                  <a:schemeClr val="bg1"/>
                </a:solidFill>
                <a:latin typeface="Source Sans Pro" charset="0"/>
                <a:ea typeface="Jost Medium"/>
                <a:cs typeface="Gotham Medium"/>
              </a:rPr>
              <a:t>, General Counsel, Fortitude Re</a:t>
            </a:r>
          </a:p>
          <a:p>
            <a:pPr defTabSz="914400" eaLnBrk="1" hangingPunct="1">
              <a:spcBef>
                <a:spcPct val="0"/>
              </a:spcBef>
              <a:buFont typeface="Corbel" panose="020B0503020204020204" pitchFamily="34" charset="0"/>
              <a:buNone/>
            </a:pPr>
            <a:r>
              <a:rPr lang="en-US" altLang="en-US" sz="2400" i="1" dirty="0">
                <a:solidFill>
                  <a:schemeClr val="bg1"/>
                </a:solidFill>
                <a:latin typeface="Source Sans Pro" charset="0"/>
                <a:ea typeface="Jost Medium"/>
                <a:cs typeface="Gotham Medium"/>
              </a:rPr>
              <a:t>Christopher Foster</a:t>
            </a:r>
            <a:r>
              <a:rPr lang="en-US" altLang="en-US" sz="2400" dirty="0">
                <a:solidFill>
                  <a:schemeClr val="bg1"/>
                </a:solidFill>
                <a:latin typeface="Source Sans Pro" charset="0"/>
                <a:ea typeface="Jost Medium"/>
                <a:cs typeface="Gotham Medium"/>
              </a:rPr>
              <a:t>, Partner, </a:t>
            </a:r>
            <a:r>
              <a:rPr lang="en-US" altLang="en-US" sz="2400" dirty="0" smtClean="0">
                <a:solidFill>
                  <a:schemeClr val="bg1"/>
                </a:solidFill>
                <a:latin typeface="Source Sans Pro" charset="0"/>
                <a:ea typeface="Jost Medium"/>
                <a:cs typeface="Gotham Medium"/>
              </a:rPr>
              <a:t>HFW</a:t>
            </a:r>
            <a:endParaRPr lang="en-US" altLang="en-US" sz="2400" dirty="0">
              <a:solidFill>
                <a:schemeClr val="bg1"/>
              </a:solidFill>
              <a:latin typeface="Source Sans Pro" charset="0"/>
              <a:ea typeface="Jost Medium"/>
              <a:cs typeface="Gotham Medium"/>
            </a:endParaRPr>
          </a:p>
          <a:p>
            <a:pPr defTabSz="914400" eaLnBrk="1" hangingPunct="1">
              <a:spcBef>
                <a:spcPct val="0"/>
              </a:spcBef>
              <a:buFont typeface="Corbel" panose="020B0503020204020204" pitchFamily="34" charset="0"/>
              <a:buNone/>
            </a:pPr>
            <a:r>
              <a:rPr lang="en-US" altLang="en-US" sz="2400" i="1" dirty="0">
                <a:solidFill>
                  <a:schemeClr val="bg1"/>
                </a:solidFill>
                <a:latin typeface="Source Sans Pro" charset="0"/>
                <a:ea typeface="Jost Medium"/>
                <a:cs typeface="Gotham Medium"/>
              </a:rPr>
              <a:t>Corinne Kruse</a:t>
            </a:r>
            <a:r>
              <a:rPr lang="en-US" altLang="en-US" sz="2400" dirty="0">
                <a:solidFill>
                  <a:schemeClr val="bg1"/>
                </a:solidFill>
                <a:latin typeface="Source Sans Pro" charset="0"/>
                <a:ea typeface="Jost Medium"/>
                <a:cs typeface="Gotham Medium"/>
              </a:rPr>
              <a:t>, VP, Head of Reinsurance Claims &amp; Recoveries, Zurich North America</a:t>
            </a:r>
          </a:p>
          <a:p>
            <a:pPr defTabSz="914400" eaLnBrk="1" hangingPunct="1">
              <a:spcBef>
                <a:spcPct val="0"/>
              </a:spcBef>
              <a:buFont typeface="Corbel" panose="020B0503020204020204" pitchFamily="34" charset="0"/>
              <a:buNone/>
            </a:pPr>
            <a:r>
              <a:rPr lang="en-US" altLang="en-US" sz="2400" i="1" dirty="0" smtClean="0">
                <a:solidFill>
                  <a:schemeClr val="bg1"/>
                </a:solidFill>
                <a:latin typeface="Source Sans Pro" charset="0"/>
                <a:ea typeface="Jost Medium"/>
                <a:cs typeface="Gotham Medium"/>
              </a:rPr>
              <a:t>Cia </a:t>
            </a:r>
            <a:r>
              <a:rPr lang="en-US" altLang="en-US" sz="2400" i="1" dirty="0">
                <a:solidFill>
                  <a:schemeClr val="bg1"/>
                </a:solidFill>
                <a:latin typeface="Source Sans Pro" charset="0"/>
                <a:ea typeface="Jost Medium"/>
                <a:cs typeface="Gotham Medium"/>
              </a:rPr>
              <a:t>Moss</a:t>
            </a:r>
            <a:r>
              <a:rPr lang="en-US" altLang="en-US" sz="2400" dirty="0">
                <a:solidFill>
                  <a:schemeClr val="bg1"/>
                </a:solidFill>
                <a:latin typeface="Source Sans Pro" charset="0"/>
                <a:ea typeface="Jost Medium"/>
                <a:cs typeface="Gotham Medium"/>
              </a:rPr>
              <a:t>, </a:t>
            </a:r>
            <a:r>
              <a:rPr lang="en-US" altLang="en-US" sz="2400" dirty="0" smtClean="0">
                <a:solidFill>
                  <a:schemeClr val="bg1"/>
                </a:solidFill>
                <a:latin typeface="Source Sans Pro" charset="0"/>
                <a:ea typeface="Jost Medium"/>
                <a:cs typeface="Gotham Medium"/>
              </a:rPr>
              <a:t>Founding Partner</a:t>
            </a:r>
            <a:r>
              <a:rPr lang="en-US" altLang="en-US" sz="2400" dirty="0">
                <a:solidFill>
                  <a:schemeClr val="bg1"/>
                </a:solidFill>
                <a:latin typeface="Source Sans Pro" charset="0"/>
                <a:ea typeface="Jost Medium"/>
                <a:cs typeface="Gotham Medium"/>
              </a:rPr>
              <a:t>, Chaffetz Lindsey LLP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p:cNvSpPr>
            <a:spLocks noGrp="1"/>
          </p:cNvSpPr>
          <p:nvPr>
            <p:ph type="body" sz="quarter" idx="10"/>
          </p:nvPr>
        </p:nvSpPr>
        <p:spPr>
          <a:xfrm>
            <a:off x="515938" y="1187450"/>
            <a:ext cx="11156950" cy="493713"/>
          </a:xfrm>
        </p:spPr>
        <p:txBody>
          <a:bodyPr/>
          <a:lstStyle/>
          <a:p>
            <a:pPr eaLnBrk="1" hangingPunct="1">
              <a:spcBef>
                <a:spcPct val="0"/>
              </a:spcBef>
              <a:defRPr/>
            </a:pPr>
            <a:r>
              <a:rPr lang="en-US" altLang="en-US" sz="2800" dirty="0" smtClean="0">
                <a:solidFill>
                  <a:schemeClr val="accent4"/>
                </a:solidFill>
                <a:latin typeface="Source Sans Pro" panose="020B0604020202020204" charset="0"/>
                <a:ea typeface="Jost Medium"/>
                <a:cs typeface="Gotham Medium"/>
              </a:rPr>
              <a:t>Rulings on the Merits in BI Cases (as of 4/27/21)</a:t>
            </a: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3600450" cy="314325"/>
          </a:xfrm>
        </p:spPr>
        <p:txBody>
          <a:bodyPr rtlCol="0"/>
          <a:lstStyle/>
          <a:p>
            <a:pPr indent="-182880" eaLnBrk="1" fontAlgn="auto" hangingPunct="1">
              <a:spcAft>
                <a:spcPts val="0"/>
              </a:spcAft>
              <a:defRPr/>
            </a:pPr>
            <a:r>
              <a:rPr lang="en-US" sz="1400" b="1" dirty="0" smtClean="0"/>
              <a:t>Direct Coverage Update</a:t>
            </a:r>
            <a:endParaRPr lang="en-US" sz="1400" b="1" dirty="0"/>
          </a:p>
        </p:txBody>
      </p:sp>
      <p:sp>
        <p:nvSpPr>
          <p:cNvPr id="18436" name="Title 5"/>
          <p:cNvSpPr>
            <a:spLocks noGrp="1"/>
          </p:cNvSpPr>
          <p:nvPr>
            <p:ph type="ctrTitle"/>
          </p:nvPr>
        </p:nvSpPr>
        <p:spPr>
          <a:xfrm>
            <a:off x="515938" y="617538"/>
            <a:ext cx="11160125" cy="569912"/>
          </a:xfrm>
        </p:spPr>
        <p:txBody>
          <a:bodyPr/>
          <a:lstStyle/>
          <a:p>
            <a:pPr eaLnBrk="1" hangingPunct="1"/>
            <a:r>
              <a:rPr lang="en-US" altLang="en-US" sz="3600" smtClean="0">
                <a:latin typeface="Source Sans Pro" charset="0"/>
                <a:ea typeface="Jost SemiBold"/>
                <a:cs typeface="Gotham Bold"/>
              </a:rPr>
              <a:t>U.S. Case Law - Statistics</a:t>
            </a:r>
          </a:p>
        </p:txBody>
      </p:sp>
      <p:sp>
        <p:nvSpPr>
          <p:cNvPr id="18437"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
        <p:nvSpPr>
          <p:cNvPr id="7" name="Text Placeholder 2">
            <a:extLst>
              <a:ext uri="{FF2B5EF4-FFF2-40B4-BE49-F238E27FC236}">
                <a16:creationId xmlns:a16="http://schemas.microsoft.com/office/drawing/2014/main" id="{9B9C7688-05E0-794C-8E34-3DA9D054D03E}"/>
              </a:ext>
            </a:extLst>
          </p:cNvPr>
          <p:cNvSpPr>
            <a:spLocks noGrp="1"/>
          </p:cNvSpPr>
          <p:nvPr>
            <p:ph type="body" sz="quarter" idx="11"/>
          </p:nvPr>
        </p:nvSpPr>
        <p:spPr>
          <a:xfrm>
            <a:off x="612775" y="4802188"/>
            <a:ext cx="10963275" cy="987425"/>
          </a:xfrm>
        </p:spPr>
        <p:txBody>
          <a:bodyPr rtlCol="0"/>
          <a:lstStyle/>
          <a:p>
            <a:pPr eaLnBrk="1" fontAlgn="auto" hangingPunct="1">
              <a:spcAft>
                <a:spcPts val="0"/>
              </a:spcAft>
              <a:buClr>
                <a:schemeClr val="accent2"/>
              </a:buClr>
              <a:defRPr/>
            </a:pPr>
            <a:r>
              <a:rPr lang="en-US" sz="1800" dirty="0" smtClean="0"/>
              <a:t>Key Takeaways</a:t>
            </a:r>
          </a:p>
          <a:p>
            <a:pPr marL="285750" indent="-285750" eaLnBrk="1" fontAlgn="auto" hangingPunct="1">
              <a:spcAft>
                <a:spcPts val="0"/>
              </a:spcAft>
              <a:buClr>
                <a:schemeClr val="accent2"/>
              </a:buClr>
              <a:buFont typeface="Wingdings" panose="05000000000000000000" pitchFamily="2" charset="2"/>
              <a:buChar char="Ø"/>
              <a:defRPr/>
            </a:pPr>
            <a:r>
              <a:rPr lang="en-US" sz="1800" dirty="0" smtClean="0">
                <a:solidFill>
                  <a:schemeClr val="accent4"/>
                </a:solidFill>
              </a:rPr>
              <a:t>Federal Courts have granted approx. 93% of Insurers’ </a:t>
            </a:r>
            <a:r>
              <a:rPr lang="en-US" sz="1800" dirty="0" err="1" smtClean="0">
                <a:solidFill>
                  <a:schemeClr val="accent4"/>
                </a:solidFill>
              </a:rPr>
              <a:t>MTDs</a:t>
            </a:r>
            <a:r>
              <a:rPr lang="en-US" sz="1800" dirty="0" smtClean="0">
                <a:solidFill>
                  <a:schemeClr val="accent4"/>
                </a:solidFill>
              </a:rPr>
              <a:t>; state courts have granted 55%</a:t>
            </a:r>
          </a:p>
          <a:p>
            <a:pPr marL="285750" indent="-285750" eaLnBrk="1" fontAlgn="auto" hangingPunct="1">
              <a:spcAft>
                <a:spcPts val="0"/>
              </a:spcAft>
              <a:buClr>
                <a:schemeClr val="accent2"/>
              </a:buClr>
              <a:buFont typeface="Wingdings" panose="05000000000000000000" pitchFamily="2" charset="2"/>
              <a:buChar char="Ø"/>
              <a:defRPr/>
            </a:pPr>
            <a:r>
              <a:rPr lang="en-US" sz="1800" dirty="0" smtClean="0">
                <a:solidFill>
                  <a:schemeClr val="accent4"/>
                </a:solidFill>
              </a:rPr>
              <a:t>Insurers have been successful in 92% of their MSJs; policyholders have been successful in 50% of their MSJs</a:t>
            </a:r>
          </a:p>
          <a:p>
            <a:pPr marL="285750" indent="-285750" eaLnBrk="1" fontAlgn="auto" hangingPunct="1">
              <a:spcAft>
                <a:spcPts val="0"/>
              </a:spcAft>
              <a:buClr>
                <a:schemeClr val="accent2"/>
              </a:buClr>
              <a:buFont typeface="Wingdings" panose="05000000000000000000" pitchFamily="2" charset="2"/>
              <a:buChar char="Ø"/>
              <a:defRPr/>
            </a:pPr>
            <a:endParaRPr lang="en-US" sz="1800" dirty="0">
              <a:solidFill>
                <a:schemeClr val="accent4"/>
              </a:solidFill>
            </a:endParaRPr>
          </a:p>
        </p:txBody>
      </p:sp>
      <p:sp>
        <p:nvSpPr>
          <p:cNvPr id="18439" name="TextBox 1"/>
          <p:cNvSpPr txBox="1">
            <a:spLocks noChangeArrowheads="1"/>
          </p:cNvSpPr>
          <p:nvPr/>
        </p:nvSpPr>
        <p:spPr bwMode="auto">
          <a:xfrm>
            <a:off x="6500813" y="5862638"/>
            <a:ext cx="517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r"/>
            <a:r>
              <a:rPr lang="en-US" altLang="en-US" sz="1200" i="1">
                <a:latin typeface="Source Sans Pro" charset="0"/>
                <a:ea typeface="Jost Medium"/>
                <a:cs typeface="Gotham Medium"/>
              </a:rPr>
              <a:t>COVID Coverage Litigation Tracker – https://cclt.law.upenn.edu/judicial-rulings/</a:t>
            </a:r>
          </a:p>
        </p:txBody>
      </p:sp>
      <p:sp>
        <p:nvSpPr>
          <p:cNvPr id="9" name="Text Placeholder 2">
            <a:extLst>
              <a:ext uri="{FF2B5EF4-FFF2-40B4-BE49-F238E27FC236}">
                <a16:creationId xmlns:a16="http://schemas.microsoft.com/office/drawing/2014/main" id="{9B9C7688-05E0-794C-8E34-3DA9D054D03E}"/>
              </a:ext>
            </a:extLst>
          </p:cNvPr>
          <p:cNvSpPr>
            <a:spLocks noGrp="1"/>
          </p:cNvSpPr>
          <p:nvPr>
            <p:ph type="body" sz="quarter" idx="11"/>
          </p:nvPr>
        </p:nvSpPr>
        <p:spPr>
          <a:xfrm>
            <a:off x="6650181" y="1754188"/>
            <a:ext cx="4829031" cy="2962275"/>
          </a:xfrm>
        </p:spPr>
        <p:txBody>
          <a:bodyPr rtlCol="0"/>
          <a:lstStyle/>
          <a:p>
            <a:pPr algn="ctr" eaLnBrk="1" fontAlgn="auto" hangingPunct="1">
              <a:spcAft>
                <a:spcPts val="0"/>
              </a:spcAft>
              <a:defRPr/>
            </a:pPr>
            <a:r>
              <a:rPr lang="en-US" sz="1800" dirty="0" smtClean="0"/>
              <a:t>Motions for Summary Judgment</a:t>
            </a:r>
          </a:p>
          <a:p>
            <a:pPr marL="285750" indent="-285750" eaLnBrk="1" fontAlgn="auto" hangingPunct="1">
              <a:spcAft>
                <a:spcPts val="0"/>
              </a:spcAft>
              <a:buClr>
                <a:schemeClr val="accent2"/>
              </a:buClr>
              <a:buFont typeface="Wingdings" panose="05000000000000000000" pitchFamily="2" charset="2"/>
              <a:buChar char="Ø"/>
              <a:defRPr/>
            </a:pPr>
            <a:endParaRPr lang="en-US" sz="1800" dirty="0" smtClean="0">
              <a:solidFill>
                <a:schemeClr val="accent4"/>
              </a:solidFill>
            </a:endParaRPr>
          </a:p>
          <a:p>
            <a:pPr marL="285750" indent="-285750" eaLnBrk="1" fontAlgn="auto" hangingPunct="1">
              <a:spcAft>
                <a:spcPts val="0"/>
              </a:spcAft>
              <a:buClr>
                <a:schemeClr val="accent2"/>
              </a:buClr>
              <a:buFont typeface="Wingdings" panose="05000000000000000000" pitchFamily="2" charset="2"/>
              <a:buChar char="Ø"/>
              <a:defRPr/>
            </a:pPr>
            <a:r>
              <a:rPr lang="en-US" sz="1800" dirty="0" smtClean="0">
                <a:solidFill>
                  <a:schemeClr val="accent4"/>
                </a:solidFill>
              </a:rPr>
              <a:t>7 cases granting MSJ to policyholder </a:t>
            </a:r>
            <a:r>
              <a:rPr lang="en-US" sz="1800" dirty="0">
                <a:solidFill>
                  <a:schemeClr val="accent4"/>
                </a:solidFill>
              </a:rPr>
              <a:t/>
            </a:r>
            <a:br>
              <a:rPr lang="en-US" sz="1800" dirty="0">
                <a:solidFill>
                  <a:schemeClr val="accent4"/>
                </a:solidFill>
              </a:rPr>
            </a:br>
            <a:r>
              <a:rPr lang="en-US" sz="1800" dirty="0" smtClean="0">
                <a:solidFill>
                  <a:schemeClr val="accent4"/>
                </a:solidFill>
              </a:rPr>
              <a:t>(PA, OK, WA, NC state trial courts; N.D. Ohio)</a:t>
            </a:r>
          </a:p>
          <a:p>
            <a:pPr marL="285750" indent="-285750" eaLnBrk="1" fontAlgn="auto" hangingPunct="1">
              <a:spcAft>
                <a:spcPts val="0"/>
              </a:spcAft>
              <a:buClr>
                <a:schemeClr val="accent2"/>
              </a:buClr>
              <a:buFont typeface="Wingdings" panose="05000000000000000000" pitchFamily="2" charset="2"/>
              <a:buChar char="Ø"/>
              <a:defRPr/>
            </a:pPr>
            <a:r>
              <a:rPr lang="en-US" sz="1800" dirty="0" smtClean="0">
                <a:solidFill>
                  <a:schemeClr val="accent4"/>
                </a:solidFill>
              </a:rPr>
              <a:t>7 cases denying MSJ to policyholder (all federal)</a:t>
            </a:r>
          </a:p>
          <a:p>
            <a:pPr marL="285750" indent="-285750" eaLnBrk="1" fontAlgn="auto" hangingPunct="1">
              <a:spcAft>
                <a:spcPts val="0"/>
              </a:spcAft>
              <a:buClr>
                <a:schemeClr val="accent2"/>
              </a:buClr>
              <a:buFont typeface="Wingdings" panose="05000000000000000000" pitchFamily="2" charset="2"/>
              <a:buChar char="Ø"/>
              <a:defRPr/>
            </a:pPr>
            <a:r>
              <a:rPr lang="en-US" sz="1800" dirty="0" smtClean="0">
                <a:solidFill>
                  <a:schemeClr val="accent4"/>
                </a:solidFill>
              </a:rPr>
              <a:t>12 cases granting MSJ to Insurer(s) </a:t>
            </a:r>
            <a:br>
              <a:rPr lang="en-US" sz="1800" dirty="0" smtClean="0">
                <a:solidFill>
                  <a:schemeClr val="accent4"/>
                </a:solidFill>
              </a:rPr>
            </a:br>
            <a:r>
              <a:rPr lang="en-US" sz="1800" dirty="0" smtClean="0">
                <a:solidFill>
                  <a:schemeClr val="accent4"/>
                </a:solidFill>
              </a:rPr>
              <a:t>(6 state; 6 federal)</a:t>
            </a:r>
          </a:p>
          <a:p>
            <a:pPr marL="285750" indent="-285750" eaLnBrk="1" fontAlgn="auto" hangingPunct="1">
              <a:spcAft>
                <a:spcPts val="0"/>
              </a:spcAft>
              <a:buClr>
                <a:schemeClr val="accent2"/>
              </a:buClr>
              <a:buFont typeface="Wingdings" panose="05000000000000000000" pitchFamily="2" charset="2"/>
              <a:buChar char="Ø"/>
              <a:defRPr/>
            </a:pPr>
            <a:r>
              <a:rPr lang="en-US" sz="1800" dirty="0" smtClean="0">
                <a:solidFill>
                  <a:schemeClr val="accent4"/>
                </a:solidFill>
              </a:rPr>
              <a:t>1 case denying MSJ to Insurer(s) (LA)</a:t>
            </a:r>
          </a:p>
          <a:p>
            <a:pPr marL="285750" indent="-285750" eaLnBrk="1" fontAlgn="auto" hangingPunct="1">
              <a:spcAft>
                <a:spcPts val="0"/>
              </a:spcAft>
              <a:buClr>
                <a:schemeClr val="accent2"/>
              </a:buClr>
              <a:buFont typeface="Wingdings" panose="05000000000000000000" pitchFamily="2" charset="2"/>
              <a:buChar char="Ø"/>
              <a:defRPr/>
            </a:pPr>
            <a:endParaRPr lang="en-US" sz="1800" dirty="0">
              <a:solidFill>
                <a:schemeClr val="accent4"/>
              </a:solidFill>
            </a:endParaRPr>
          </a:p>
        </p:txBody>
      </p:sp>
      <p:graphicFrame>
        <p:nvGraphicFramePr>
          <p:cNvPr id="18441" name="Chart 9"/>
          <p:cNvGraphicFramePr>
            <a:graphicFrameLocks/>
          </p:cNvGraphicFramePr>
          <p:nvPr/>
        </p:nvGraphicFramePr>
        <p:xfrm>
          <a:off x="655638" y="1562100"/>
          <a:ext cx="5189537" cy="3133725"/>
        </p:xfrm>
        <a:graphic>
          <a:graphicData uri="http://schemas.openxmlformats.org/presentationml/2006/ole">
            <mc:AlternateContent xmlns:mc="http://schemas.openxmlformats.org/markup-compatibility/2006">
              <mc:Choice xmlns:v="urn:schemas-microsoft-com:vml" Requires="v">
                <p:oleObj spid="_x0000_s18524" name="Chart" r:id="rId4" imgW="5194242" imgH="3139712" progId="Excel.Chart.8">
                  <p:embed/>
                </p:oleObj>
              </mc:Choice>
              <mc:Fallback>
                <p:oleObj name="Chart" r:id="rId4" imgW="5194242" imgH="3139712" progId="Excel.Chart.8">
                  <p:embed/>
                  <p:pic>
                    <p:nvPicPr>
                      <p:cNvPr id="0" name="Chart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8" y="1562100"/>
                        <a:ext cx="518953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5938" y="1563009"/>
            <a:ext cx="10674576" cy="4669625"/>
          </a:xfrm>
        </p:spPr>
        <p:txBody>
          <a:bodyPr/>
          <a:lstStyle/>
          <a:p>
            <a:pPr marL="285750" indent="-285750" eaLnBrk="1" hangingPunct="1">
              <a:spcAft>
                <a:spcPts val="1200"/>
              </a:spcAft>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Over 100 cases on appeal in U.S. State and Federal Courts</a:t>
            </a:r>
          </a:p>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No State’s highest court has considered the issue</a:t>
            </a:r>
            <a:endParaRPr lang="en-US" altLang="en-US" sz="2400" dirty="0">
              <a:latin typeface="Source Sans Pro" charset="0"/>
              <a:ea typeface="Jost"/>
              <a:cs typeface="Gotham Light"/>
            </a:endParaRPr>
          </a:p>
          <a:p>
            <a:pPr marL="742950" lvl="1" indent="-285750" eaLnBrk="1" hangingPunct="1">
              <a:buClr>
                <a:schemeClr val="accent2"/>
              </a:buClr>
              <a:buFont typeface="Wingdings" panose="05000000000000000000" pitchFamily="2" charset="2"/>
              <a:buChar char="Ø"/>
              <a:defRPr/>
            </a:pPr>
            <a:r>
              <a:rPr lang="en-US" altLang="en-US" dirty="0" smtClean="0">
                <a:solidFill>
                  <a:schemeClr val="accent4"/>
                </a:solidFill>
                <a:ea typeface="Jost"/>
                <a:cs typeface="Gotham Light"/>
              </a:rPr>
              <a:t>Ohio Supreme Court has agreed to answer certified question from N.D. Ohio</a:t>
            </a:r>
          </a:p>
          <a:p>
            <a:pPr marL="742950" lvl="1" indent="-285750" eaLnBrk="1" hangingPunct="1">
              <a:spcAft>
                <a:spcPts val="600"/>
              </a:spcAft>
              <a:buClr>
                <a:schemeClr val="accent2"/>
              </a:buClr>
              <a:buFont typeface="Wingdings" panose="05000000000000000000" pitchFamily="2" charset="2"/>
              <a:buChar char="Ø"/>
              <a:defRPr/>
            </a:pPr>
            <a:r>
              <a:rPr lang="en-US" altLang="en-US" dirty="0" smtClean="0">
                <a:solidFill>
                  <a:schemeClr val="accent4"/>
                </a:solidFill>
                <a:ea typeface="Jost"/>
                <a:cs typeface="Gotham Light"/>
              </a:rPr>
              <a:t>“Does the general presence in the community </a:t>
            </a:r>
            <a:r>
              <a:rPr lang="en-US" dirty="0">
                <a:solidFill>
                  <a:schemeClr val="accent4"/>
                </a:solidFill>
                <a:ea typeface="Jost"/>
                <a:cs typeface="Gotham Light"/>
              </a:rPr>
              <a:t>or on surfaces at a premises, of the novel coronavirus known as SARS-CoV-2, constitute direct physical loss or damage to property; or does the presence on a premises of a person infected with COVID-19 constitute direct physical loss or damage to property at that premises?” </a:t>
            </a:r>
            <a:endParaRPr lang="en-US" altLang="en-US" dirty="0">
              <a:solidFill>
                <a:schemeClr val="accent4"/>
              </a:solidFill>
              <a:ea typeface="Jost"/>
              <a:cs typeface="Gotham Light"/>
            </a:endParaRPr>
          </a:p>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Highest court to consider is the 8</a:t>
            </a:r>
            <a:r>
              <a:rPr lang="en-US" altLang="en-US" sz="2400" baseline="30000" dirty="0" smtClean="0">
                <a:latin typeface="Source Sans Pro" charset="0"/>
                <a:ea typeface="Jost"/>
                <a:cs typeface="Gotham Light"/>
              </a:rPr>
              <a:t>th</a:t>
            </a:r>
            <a:r>
              <a:rPr lang="en-US" altLang="en-US" sz="2400" dirty="0" smtClean="0">
                <a:latin typeface="Source Sans Pro" charset="0"/>
                <a:ea typeface="Jost"/>
                <a:cs typeface="Gotham Light"/>
              </a:rPr>
              <a:t> Circuit – Oral Argument held April 14, 2021</a:t>
            </a:r>
            <a:endParaRPr lang="en-US" altLang="en-US" sz="2400" dirty="0">
              <a:latin typeface="Source Sans Pro" charset="0"/>
              <a:ea typeface="Jost"/>
              <a:cs typeface="Gotham Light"/>
            </a:endParaRPr>
          </a:p>
          <a:p>
            <a:pPr marL="742950" lvl="1" indent="-285750" eaLnBrk="1" hangingPunct="1">
              <a:buClr>
                <a:schemeClr val="accent2"/>
              </a:buClr>
              <a:buFont typeface="Wingdings" panose="05000000000000000000" pitchFamily="2" charset="2"/>
              <a:buChar char="Ø"/>
              <a:defRPr/>
            </a:pPr>
            <a:r>
              <a:rPr lang="en-US" altLang="en-US" dirty="0" smtClean="0">
                <a:solidFill>
                  <a:schemeClr val="accent4"/>
                </a:solidFill>
                <a:ea typeface="Jost"/>
                <a:cs typeface="Gotham Light"/>
              </a:rPr>
              <a:t>Insured’s “all-risk” defined “loss” as “accidental physical loss or accidental physical damage”</a:t>
            </a:r>
          </a:p>
          <a:p>
            <a:pPr marL="742950" lvl="1" indent="-285750" eaLnBrk="1" hangingPunct="1">
              <a:buClr>
                <a:schemeClr val="accent2"/>
              </a:buClr>
              <a:buFont typeface="Wingdings" panose="05000000000000000000" pitchFamily="2" charset="2"/>
              <a:buChar char="Ø"/>
              <a:defRPr/>
            </a:pPr>
            <a:r>
              <a:rPr lang="en-US" altLang="en-US" dirty="0" smtClean="0">
                <a:solidFill>
                  <a:schemeClr val="accent4"/>
                </a:solidFill>
                <a:ea typeface="Jost"/>
                <a:cs typeface="Gotham Light"/>
              </a:rPr>
              <a:t>District Court held that virus-related closures of business do not amount to direct loss to property – no coverage. </a:t>
            </a:r>
            <a:r>
              <a:rPr lang="en-US" altLang="en-US" i="1" dirty="0" smtClean="0">
                <a:solidFill>
                  <a:schemeClr val="accent4"/>
                </a:solidFill>
                <a:ea typeface="Jost"/>
                <a:cs typeface="Gotham Light"/>
              </a:rPr>
              <a:t>Oral Surgeons, P.C. v. The Cincinnati Ins. Co.</a:t>
            </a:r>
            <a:r>
              <a:rPr lang="en-US" altLang="en-US" dirty="0" smtClean="0">
                <a:solidFill>
                  <a:schemeClr val="accent4"/>
                </a:solidFill>
                <a:ea typeface="Jost"/>
                <a:cs typeface="Gotham Light"/>
              </a:rPr>
              <a:t>,</a:t>
            </a:r>
            <a:r>
              <a:rPr lang="en-US" altLang="en-US" dirty="0" smtClean="0">
                <a:solidFill>
                  <a:schemeClr val="accent4"/>
                </a:solidFill>
                <a:latin typeface="Source Sans Pro" panose="020B0604020202020204" charset="0"/>
                <a:ea typeface="Jost"/>
                <a:cs typeface="Gotham Light"/>
              </a:rPr>
              <a:t> </a:t>
            </a:r>
            <a:r>
              <a:rPr lang="en-US" altLang="en-US" sz="1800" dirty="0" smtClean="0">
                <a:solidFill>
                  <a:schemeClr val="accent4"/>
                </a:solidFill>
                <a:latin typeface="Source Sans Pro" panose="020B0604020202020204" charset="0"/>
                <a:ea typeface="Jost"/>
                <a:cs typeface="Gotham Light"/>
              </a:rPr>
              <a:t>491 F.Supp.3d 455, 456 (S.D. Iowa 2020)</a:t>
            </a:r>
            <a:endParaRPr lang="en-US" altLang="en-US" sz="1800" i="1" dirty="0">
              <a:solidFill>
                <a:schemeClr val="accent4"/>
              </a:solidFill>
              <a:latin typeface="Source Sans Pro" panose="020B0604020202020204" charset="0"/>
              <a:ea typeface="Jost"/>
              <a:cs typeface="Gotham Light"/>
            </a:endParaRPr>
          </a:p>
          <a:p>
            <a:pPr eaLnBrk="1" hangingPunct="1">
              <a:buClr>
                <a:schemeClr val="accent2"/>
              </a:buClr>
              <a:defRPr/>
            </a:pPr>
            <a:endParaRPr lang="en-US" altLang="en-US" sz="1800" dirty="0" smtClean="0">
              <a:solidFill>
                <a:schemeClr val="accent4"/>
              </a:solidFill>
              <a:ea typeface="Jost"/>
              <a:cs typeface="Gotham Light"/>
            </a:endParaRPr>
          </a:p>
          <a:p>
            <a:endParaRPr lang="en-US" dirty="0" smtClean="0"/>
          </a:p>
          <a:p>
            <a:endParaRPr lang="en-US" dirty="0"/>
          </a:p>
        </p:txBody>
      </p:sp>
      <p:sp>
        <p:nvSpPr>
          <p:cNvPr id="4" name="Text Placeholder 3"/>
          <p:cNvSpPr>
            <a:spLocks noGrp="1"/>
          </p:cNvSpPr>
          <p:nvPr>
            <p:ph type="body" sz="quarter" idx="12"/>
          </p:nvPr>
        </p:nvSpPr>
        <p:spPr/>
        <p:txBody>
          <a:bodyPr/>
          <a:lstStyle/>
          <a:p>
            <a:r>
              <a:rPr lang="en-US" b="1" dirty="0"/>
              <a:t>Direct Coverage Update</a:t>
            </a:r>
          </a:p>
          <a:p>
            <a:endParaRPr lang="en-US" dirty="0"/>
          </a:p>
        </p:txBody>
      </p:sp>
      <p:sp>
        <p:nvSpPr>
          <p:cNvPr id="6" name="Title 5"/>
          <p:cNvSpPr>
            <a:spLocks noGrp="1"/>
          </p:cNvSpPr>
          <p:nvPr>
            <p:ph type="ctrTitle"/>
          </p:nvPr>
        </p:nvSpPr>
        <p:spPr/>
        <p:txBody>
          <a:bodyPr/>
          <a:lstStyle/>
          <a:p>
            <a:r>
              <a:rPr lang="en-US" altLang="en-US" dirty="0">
                <a:latin typeface="Source Sans Pro" charset="0"/>
                <a:ea typeface="Jost SemiBold"/>
                <a:cs typeface="Gotham Bold"/>
              </a:rPr>
              <a:t>U.S. Case Law – </a:t>
            </a:r>
            <a:r>
              <a:rPr lang="en-US" dirty="0" smtClean="0"/>
              <a:t>Appeals Pending</a:t>
            </a:r>
            <a:endParaRPr lang="en-US" dirty="0"/>
          </a:p>
        </p:txBody>
      </p:sp>
      <p:sp>
        <p:nvSpPr>
          <p:cNvPr id="7" name="Footer Placeholder 6"/>
          <p:cNvSpPr>
            <a:spLocks noGrp="1"/>
          </p:cNvSpPr>
          <p:nvPr>
            <p:ph type="ftr" sz="quarter" idx="16"/>
          </p:nvPr>
        </p:nvSpPr>
        <p:spPr/>
        <p:txBody>
          <a:bodyPr/>
          <a:lstStyle/>
          <a:p>
            <a:pPr>
              <a:defRPr/>
            </a:pPr>
            <a:r>
              <a:rPr lang="en-US" smtClean="0"/>
              <a:t>ARIAS•U.S. 2021 Spring Conference • www.arias-us.org</a:t>
            </a:r>
            <a:endParaRPr lang="en-US"/>
          </a:p>
        </p:txBody>
      </p:sp>
    </p:spTree>
    <p:extLst>
      <p:ext uri="{BB962C8B-B14F-4D97-AF65-F5344CB8AC3E}">
        <p14:creationId xmlns:p14="http://schemas.microsoft.com/office/powerpoint/2010/main" val="9793793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dirty="0" smtClean="0">
                <a:solidFill>
                  <a:schemeClr val="accent4"/>
                </a:solidFill>
                <a:latin typeface="Source Sans Pro" panose="020B0604020202020204" charset="0"/>
                <a:ea typeface="Jost Medium"/>
                <a:cs typeface="Gotham Medium"/>
              </a:rPr>
              <a:t>Sample Policy Language</a:t>
            </a:r>
          </a:p>
        </p:txBody>
      </p:sp>
      <p:sp>
        <p:nvSpPr>
          <p:cNvPr id="19459" name="Text Placeholder 2"/>
          <p:cNvSpPr>
            <a:spLocks noGrp="1"/>
          </p:cNvSpPr>
          <p:nvPr>
            <p:ph type="body" sz="quarter" idx="11"/>
          </p:nvPr>
        </p:nvSpPr>
        <p:spPr>
          <a:xfrm>
            <a:off x="515938" y="1865313"/>
            <a:ext cx="10963275" cy="4359275"/>
          </a:xfrm>
        </p:spPr>
        <p:txBody>
          <a:bodyPr/>
          <a:lstStyle/>
          <a:p>
            <a:pPr marL="285750" indent="-285750" eaLnBrk="1" hangingPunct="1">
              <a:buClr>
                <a:schemeClr val="accent2"/>
              </a:buClr>
              <a:buFont typeface="Wingdings" panose="05000000000000000000" pitchFamily="2" charset="2"/>
              <a:buChar char="Ø"/>
            </a:pPr>
            <a:endParaRPr lang="en-US" altLang="en-US" sz="2400" b="1"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r>
              <a:rPr lang="en-US" altLang="en-US" sz="2400" b="1" dirty="0" smtClean="0">
                <a:solidFill>
                  <a:schemeClr val="tx1"/>
                </a:solidFill>
                <a:latin typeface="Source Sans Pro" charset="0"/>
                <a:ea typeface="Jost"/>
                <a:cs typeface="Gotham Light"/>
              </a:rPr>
              <a:t>Business Interruption</a:t>
            </a:r>
            <a:r>
              <a:rPr lang="en-US" altLang="en-US" sz="2400" dirty="0" smtClean="0">
                <a:solidFill>
                  <a:schemeClr val="tx1"/>
                </a:solidFill>
                <a:latin typeface="Source Sans Pro" charset="0"/>
                <a:ea typeface="Jost"/>
                <a:cs typeface="Gotham Light"/>
              </a:rPr>
              <a:t/>
            </a:r>
            <a:br>
              <a:rPr lang="en-US" altLang="en-US" sz="2400" dirty="0" smtClean="0">
                <a:solidFill>
                  <a:schemeClr val="tx1"/>
                </a:solidFill>
                <a:latin typeface="Source Sans Pro" charset="0"/>
                <a:ea typeface="Jost"/>
                <a:cs typeface="Gotham Light"/>
              </a:rPr>
            </a:br>
            <a:r>
              <a:rPr lang="en-US" altLang="en-US" sz="2400" dirty="0" smtClean="0">
                <a:solidFill>
                  <a:schemeClr val="tx1"/>
                </a:solidFill>
                <a:latin typeface="Source Sans Pro" charset="0"/>
                <a:ea typeface="Jost"/>
                <a:cs typeface="Gotham Light"/>
              </a:rPr>
              <a:t/>
            </a:r>
            <a:br>
              <a:rPr lang="en-US" altLang="en-US" sz="2400" dirty="0" smtClean="0">
                <a:solidFill>
                  <a:schemeClr val="tx1"/>
                </a:solidFill>
                <a:latin typeface="Source Sans Pro" charset="0"/>
                <a:ea typeface="Jost"/>
                <a:cs typeface="Gotham Light"/>
              </a:rPr>
            </a:br>
            <a:r>
              <a:rPr lang="en-US" altLang="en-US" sz="2400" dirty="0" smtClean="0">
                <a:solidFill>
                  <a:schemeClr val="tx1"/>
                </a:solidFill>
                <a:latin typeface="Source Sans Pro" charset="0"/>
                <a:ea typeface="Jost"/>
                <a:cs typeface="Gotham Light"/>
              </a:rPr>
              <a:t>We will pay for the actual loss of Business Income you sustain due to the necessary suspension of your “operations” during the “period of restoration”. The suspension must be caused by </a:t>
            </a:r>
            <a:r>
              <a:rPr lang="en-US" altLang="en-US" sz="2400" b="1" i="1" dirty="0" smtClean="0">
                <a:solidFill>
                  <a:schemeClr val="tx1"/>
                </a:solidFill>
                <a:latin typeface="Source Sans Pro" charset="0"/>
                <a:ea typeface="Jost"/>
                <a:cs typeface="Gotham Light"/>
              </a:rPr>
              <a:t>direct physical loss of or damage to property</a:t>
            </a:r>
            <a:r>
              <a:rPr lang="en-US" altLang="en-US" sz="2400" dirty="0" smtClean="0">
                <a:solidFill>
                  <a:schemeClr val="tx1"/>
                </a:solidFill>
                <a:latin typeface="Source Sans Pro" charset="0"/>
                <a:ea typeface="Jost"/>
                <a:cs typeface="Gotham Light"/>
              </a:rPr>
              <a:t> at the described premises. The loss or damage must be caused by or result from a </a:t>
            </a:r>
            <a:r>
              <a:rPr lang="en-US" altLang="en-US" sz="2400" b="1" dirty="0" smtClean="0">
                <a:solidFill>
                  <a:schemeClr val="tx1"/>
                </a:solidFill>
                <a:latin typeface="Source Sans Pro" charset="0"/>
                <a:ea typeface="Jost"/>
                <a:cs typeface="Gotham Light"/>
              </a:rPr>
              <a:t>Covered Cause of Loss</a:t>
            </a:r>
            <a:r>
              <a:rPr lang="en-US" altLang="en-US" sz="2400" dirty="0" smtClean="0">
                <a:solidFill>
                  <a:schemeClr val="tx1"/>
                </a:solidFill>
                <a:latin typeface="Source Sans Pro" charset="0"/>
                <a:ea typeface="Jost"/>
                <a:cs typeface="Gotham Light"/>
              </a:rPr>
              <a:t>.</a:t>
            </a:r>
          </a:p>
          <a:p>
            <a:pPr marL="285750" indent="-285750" eaLnBrk="1" hangingPunct="1">
              <a:buClr>
                <a:schemeClr val="accent2"/>
              </a:buClr>
              <a:buFont typeface="Wingdings" panose="05000000000000000000" pitchFamily="2" charset="2"/>
              <a:buChar char="Ø"/>
            </a:pPr>
            <a:endParaRPr lang="en-US" altLang="en-US" sz="2400"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r>
              <a:rPr lang="en-US" altLang="en-US" sz="2400" b="1" dirty="0" smtClean="0">
                <a:solidFill>
                  <a:schemeClr val="tx1"/>
                </a:solidFill>
                <a:latin typeface="Source Sans Pro" charset="0"/>
                <a:ea typeface="Jost"/>
                <a:cs typeface="Gotham Light"/>
              </a:rPr>
              <a:t>Covered Causes of Loss:  </a:t>
            </a:r>
            <a:r>
              <a:rPr lang="en-US" altLang="en-US" sz="2400" dirty="0" smtClean="0">
                <a:solidFill>
                  <a:schemeClr val="tx1"/>
                </a:solidFill>
                <a:latin typeface="Source Sans Pro" charset="0"/>
                <a:ea typeface="Jost"/>
                <a:cs typeface="Gotham Light"/>
              </a:rPr>
              <a:t>Direct physical loss unless the loss is excluded or limited under Section I – Property</a:t>
            </a:r>
          </a:p>
          <a:p>
            <a:pPr marL="285750" indent="-285750" eaLnBrk="1" hangingPunct="1">
              <a:buClr>
                <a:schemeClr val="accent2"/>
              </a:buClr>
              <a:buFont typeface="Wingdings" panose="05000000000000000000" pitchFamily="2" charset="2"/>
              <a:buChar char="Ø"/>
            </a:pPr>
            <a:endParaRPr lang="en-US" altLang="en-US" sz="2400"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endParaRPr lang="en-US" altLang="en-US" sz="2400" b="1" dirty="0" smtClean="0">
              <a:latin typeface="Source Sans Pro" charset="0"/>
              <a:ea typeface="Jost"/>
              <a:cs typeface="Gotham Light"/>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3600450" cy="314325"/>
          </a:xfrm>
        </p:spPr>
        <p:txBody>
          <a:bodyPr rtlCol="0"/>
          <a:lstStyle/>
          <a:p>
            <a:pPr indent="-182880" eaLnBrk="1" fontAlgn="auto" hangingPunct="1">
              <a:spcAft>
                <a:spcPts val="0"/>
              </a:spcAft>
              <a:defRPr/>
            </a:pPr>
            <a:r>
              <a:rPr lang="en-US" sz="1400" b="1" dirty="0" smtClean="0"/>
              <a:t>Direct Coverage Update</a:t>
            </a:r>
            <a:endParaRPr lang="en-US" sz="1400" b="1" dirty="0"/>
          </a:p>
        </p:txBody>
      </p:sp>
      <p:sp>
        <p:nvSpPr>
          <p:cNvPr id="19461" name="Title 5"/>
          <p:cNvSpPr>
            <a:spLocks noGrp="1"/>
          </p:cNvSpPr>
          <p:nvPr>
            <p:ph type="ctrTitle"/>
          </p:nvPr>
        </p:nvSpPr>
        <p:spPr>
          <a:xfrm>
            <a:off x="515938" y="617538"/>
            <a:ext cx="11160125" cy="569912"/>
          </a:xfrm>
        </p:spPr>
        <p:txBody>
          <a:bodyPr/>
          <a:lstStyle/>
          <a:p>
            <a:pPr eaLnBrk="1" hangingPunct="1"/>
            <a:r>
              <a:rPr lang="en-US" altLang="en-US" sz="3600" dirty="0" smtClean="0">
                <a:latin typeface="Source Sans Pro" charset="0"/>
                <a:ea typeface="Jost SemiBold"/>
                <a:cs typeface="Gotham Bold"/>
              </a:rPr>
              <a:t>U.S. Case Law – Standard Clauses</a:t>
            </a:r>
          </a:p>
        </p:txBody>
      </p:sp>
      <p:sp>
        <p:nvSpPr>
          <p:cNvPr id="19462"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i="1" dirty="0" err="1" smtClean="0">
                <a:solidFill>
                  <a:schemeClr val="accent4"/>
                </a:solidFill>
                <a:latin typeface="Source Sans Pro" charset="0"/>
                <a:ea typeface="Jost Medium"/>
                <a:cs typeface="Gotham Medium"/>
              </a:rPr>
              <a:t>Ungarean</a:t>
            </a:r>
            <a:r>
              <a:rPr lang="en-US" altLang="en-US" sz="2800" i="1" dirty="0" smtClean="0">
                <a:solidFill>
                  <a:schemeClr val="accent4"/>
                </a:solidFill>
                <a:latin typeface="Source Sans Pro" charset="0"/>
                <a:ea typeface="Jost Medium"/>
                <a:cs typeface="Gotham Medium"/>
              </a:rPr>
              <a:t>, DMD v. CAN</a:t>
            </a:r>
            <a:r>
              <a:rPr lang="en-US" altLang="en-US" sz="2800" dirty="0" smtClean="0">
                <a:solidFill>
                  <a:schemeClr val="accent4"/>
                </a:solidFill>
                <a:latin typeface="Source Sans Pro" charset="0"/>
                <a:ea typeface="Jost Medium"/>
                <a:cs typeface="Gotham Medium"/>
              </a:rPr>
              <a:t>, 2021 WL 1164836 (Pa. Ct. Com. Pl. Mar. 25, 2021)</a:t>
            </a:r>
            <a:endParaRPr lang="en-US" altLang="en-US" sz="2800" i="1" dirty="0" smtClean="0">
              <a:solidFill>
                <a:schemeClr val="accent4"/>
              </a:solidFill>
              <a:latin typeface="Source Sans Pro" charset="0"/>
              <a:ea typeface="Jost Medium"/>
              <a:cs typeface="Gotham Medium"/>
            </a:endParaRPr>
          </a:p>
        </p:txBody>
      </p:sp>
      <p:sp>
        <p:nvSpPr>
          <p:cNvPr id="21507" name="Text Placeholder 2"/>
          <p:cNvSpPr>
            <a:spLocks noGrp="1"/>
          </p:cNvSpPr>
          <p:nvPr>
            <p:ph type="body" sz="quarter" idx="11"/>
          </p:nvPr>
        </p:nvSpPr>
        <p:spPr>
          <a:xfrm>
            <a:off x="515938" y="1865313"/>
            <a:ext cx="10963275" cy="3360737"/>
          </a:xfrm>
        </p:spPr>
        <p:txBody>
          <a:bodyPr/>
          <a:lstStyle/>
          <a:p>
            <a:pPr marL="285750" indent="-285750" eaLnBrk="1" hangingPunct="1">
              <a:buClr>
                <a:schemeClr val="accent2"/>
              </a:buClr>
              <a:buFont typeface="Wingdings" panose="05000000000000000000" pitchFamily="2" charset="2"/>
              <a:buChar char="Ø"/>
            </a:pPr>
            <a:r>
              <a:rPr lang="en-US" altLang="en-US" sz="2400" dirty="0" smtClean="0">
                <a:latin typeface="Source Sans Pro" charset="0"/>
                <a:ea typeface="Jost"/>
                <a:cs typeface="Gotham Light"/>
              </a:rPr>
              <a:t>Granting Policyholder Motion for Summary Judgment</a:t>
            </a:r>
          </a:p>
          <a:p>
            <a:pPr marL="285750" indent="-285750" eaLnBrk="1" hangingPunct="1">
              <a:buClr>
                <a:schemeClr val="accent2"/>
              </a:buClr>
              <a:buFont typeface="Wingdings" panose="05000000000000000000" pitchFamily="2" charset="2"/>
              <a:buChar char="Ø"/>
            </a:pPr>
            <a:endParaRPr lang="en-US" altLang="en-US" sz="1800" dirty="0" smtClean="0">
              <a:latin typeface="Source Sans Pro" charset="0"/>
              <a:ea typeface="Jost"/>
              <a:cs typeface="Gotham Light"/>
            </a:endParaRPr>
          </a:p>
          <a:p>
            <a:pPr marL="742950" lvl="1" indent="-285750" eaLnBrk="1" hangingPunct="1">
              <a:buClr>
                <a:schemeClr val="accent2"/>
              </a:buClr>
              <a:buFont typeface="Wingdings" panose="05000000000000000000" pitchFamily="2" charset="2"/>
              <a:buChar char="Ø"/>
            </a:pPr>
            <a:r>
              <a:rPr lang="en-US" altLang="en-US" sz="2400" dirty="0" smtClean="0">
                <a:solidFill>
                  <a:schemeClr val="tx1"/>
                </a:solidFill>
                <a:latin typeface="Source Sans Pro" charset="0"/>
                <a:ea typeface="Jost"/>
                <a:cs typeface="Gotham Light"/>
              </a:rPr>
              <a:t>“The concepts of ‘loss’ and ‘damage’ </a:t>
            </a:r>
            <a:r>
              <a:rPr lang="en-US" altLang="en-US" sz="2400" b="1" dirty="0" smtClean="0">
                <a:solidFill>
                  <a:schemeClr val="tx1"/>
                </a:solidFill>
                <a:latin typeface="Source Sans Pro" charset="0"/>
                <a:ea typeface="Jost"/>
                <a:cs typeface="Gotham Light"/>
              </a:rPr>
              <a:t>are separated by the disjunctive ‘or,’ </a:t>
            </a:r>
            <a:r>
              <a:rPr lang="en-US" altLang="en-US" sz="2400" dirty="0" smtClean="0">
                <a:solidFill>
                  <a:schemeClr val="tx1"/>
                </a:solidFill>
                <a:latin typeface="Source Sans Pro" charset="0"/>
                <a:ea typeface="Jost"/>
                <a:cs typeface="Gotham Light"/>
              </a:rPr>
              <a:t>and, therefore, </a:t>
            </a:r>
            <a:r>
              <a:rPr lang="en-US" altLang="en-US" sz="2400" b="1" dirty="0" smtClean="0">
                <a:solidFill>
                  <a:schemeClr val="tx1"/>
                </a:solidFill>
                <a:latin typeface="Source Sans Pro" charset="0"/>
                <a:ea typeface="Jost"/>
                <a:cs typeface="Gotham Light"/>
              </a:rPr>
              <a:t>the terms must mean something different </a:t>
            </a:r>
            <a:r>
              <a:rPr lang="en-US" altLang="en-US" sz="2400" dirty="0" smtClean="0">
                <a:solidFill>
                  <a:schemeClr val="tx1"/>
                </a:solidFill>
                <a:latin typeface="Source Sans Pro" charset="0"/>
                <a:ea typeface="Jost"/>
                <a:cs typeface="Gotham Light"/>
              </a:rPr>
              <a:t>from each other. Accordingly, in this instance, the most reasonable definition of ‘loss’ is one that </a:t>
            </a:r>
            <a:r>
              <a:rPr lang="en-US" altLang="en-US" sz="2400" b="1" dirty="0" smtClean="0">
                <a:solidFill>
                  <a:schemeClr val="tx1"/>
                </a:solidFill>
                <a:latin typeface="Source Sans Pro" charset="0"/>
                <a:ea typeface="Jost"/>
                <a:cs typeface="Gotham Light"/>
              </a:rPr>
              <a:t>focuses on the act of losing possession and/or deprivation of property </a:t>
            </a:r>
            <a:r>
              <a:rPr lang="en-US" altLang="en-US" sz="2400" dirty="0" smtClean="0">
                <a:solidFill>
                  <a:schemeClr val="tx1"/>
                </a:solidFill>
                <a:latin typeface="Source Sans Pro" charset="0"/>
                <a:ea typeface="Jost"/>
                <a:cs typeface="Gotham Light"/>
              </a:rPr>
              <a:t>instead of one that encompasses various forms of damage to property . . . . </a:t>
            </a:r>
            <a:r>
              <a:rPr lang="en-US" altLang="en-US" sz="2400" b="1" dirty="0" smtClean="0">
                <a:solidFill>
                  <a:schemeClr val="tx1"/>
                </a:solidFill>
                <a:latin typeface="Source Sans Pro" charset="0"/>
                <a:ea typeface="Jost"/>
                <a:cs typeface="Gotham Light"/>
              </a:rPr>
              <a:t>Applying this definition gives the term ‘loss’ meaning that is different from the term ‘damage.’”</a:t>
            </a:r>
            <a:r>
              <a:rPr lang="en-US" altLang="en-US" sz="2400" dirty="0" smtClean="0">
                <a:solidFill>
                  <a:schemeClr val="tx1"/>
                </a:solidFill>
                <a:latin typeface="Source Sans Pro" charset="0"/>
                <a:ea typeface="Jost"/>
                <a:cs typeface="Gotham Light"/>
              </a:rPr>
              <a:t> </a:t>
            </a:r>
            <a:r>
              <a:rPr lang="en-US" altLang="en-US" sz="2400" dirty="0" smtClean="0">
                <a:latin typeface="Source Sans Pro" charset="0"/>
                <a:ea typeface="Jost"/>
                <a:cs typeface="Gotham Light"/>
              </a:rPr>
              <a:t>   </a:t>
            </a: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3600450" cy="314325"/>
          </a:xfrm>
        </p:spPr>
        <p:txBody>
          <a:bodyPr rtlCol="0"/>
          <a:lstStyle/>
          <a:p>
            <a:pPr indent="-182880" eaLnBrk="1" fontAlgn="auto" hangingPunct="1">
              <a:spcAft>
                <a:spcPts val="0"/>
              </a:spcAft>
              <a:defRPr/>
            </a:pPr>
            <a:r>
              <a:rPr lang="en-US" sz="1400" b="1" dirty="0" smtClean="0"/>
              <a:t>Direct Coverage Update</a:t>
            </a:r>
            <a:endParaRPr lang="en-US" sz="1400" b="1" dirty="0"/>
          </a:p>
        </p:txBody>
      </p:sp>
      <p:sp>
        <p:nvSpPr>
          <p:cNvPr id="21509" name="Title 5"/>
          <p:cNvSpPr>
            <a:spLocks noGrp="1"/>
          </p:cNvSpPr>
          <p:nvPr>
            <p:ph type="ctrTitle"/>
          </p:nvPr>
        </p:nvSpPr>
        <p:spPr>
          <a:xfrm>
            <a:off x="515938" y="617538"/>
            <a:ext cx="11160125" cy="569912"/>
          </a:xfrm>
        </p:spPr>
        <p:txBody>
          <a:bodyPr/>
          <a:lstStyle/>
          <a:p>
            <a:pPr eaLnBrk="1" hangingPunct="1"/>
            <a:r>
              <a:rPr lang="en-US" altLang="en-US" sz="3600" smtClean="0">
                <a:latin typeface="Source Sans Pro" charset="0"/>
                <a:ea typeface="Jost SemiBold"/>
                <a:cs typeface="Gotham Bold"/>
              </a:rPr>
              <a:t>U.S. Case Law</a:t>
            </a:r>
          </a:p>
        </p:txBody>
      </p:sp>
      <p:sp>
        <p:nvSpPr>
          <p:cNvPr id="21510"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
        <p:nvSpPr>
          <p:cNvPr id="21511" name="TextBox 1"/>
          <p:cNvSpPr txBox="1">
            <a:spLocks noChangeArrowheads="1"/>
          </p:cNvSpPr>
          <p:nvPr/>
        </p:nvSpPr>
        <p:spPr bwMode="auto">
          <a:xfrm>
            <a:off x="6500813" y="5862638"/>
            <a:ext cx="517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r"/>
            <a:r>
              <a:rPr lang="en-US" altLang="en-US" sz="1200" i="1">
                <a:latin typeface="Source Sans Pro" charset="0"/>
                <a:ea typeface="Jost Medium"/>
                <a:cs typeface="Gotham Medium"/>
              </a:rPr>
              <a:t>Ungarean, DMD, 2021 WL 1164836, at *6 (emphasis added)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dirty="0" smtClean="0">
                <a:solidFill>
                  <a:schemeClr val="accent4"/>
                </a:solidFill>
                <a:latin typeface="Source Sans Pro" panose="020B0604020202020204" charset="0"/>
                <a:ea typeface="Jost Medium"/>
                <a:cs typeface="Gotham Medium"/>
              </a:rPr>
              <a:t>Does the policy cover loss without property damage?</a:t>
            </a:r>
          </a:p>
        </p:txBody>
      </p:sp>
      <p:sp>
        <p:nvSpPr>
          <p:cNvPr id="22531" name="Text Placeholder 2"/>
          <p:cNvSpPr>
            <a:spLocks noGrp="1"/>
          </p:cNvSpPr>
          <p:nvPr>
            <p:ph type="body" sz="quarter" idx="11"/>
          </p:nvPr>
        </p:nvSpPr>
        <p:spPr>
          <a:xfrm>
            <a:off x="515938" y="1865313"/>
            <a:ext cx="10963275" cy="4359275"/>
          </a:xfrm>
        </p:spPr>
        <p:txBody>
          <a:bodyPr/>
          <a:lstStyle/>
          <a:p>
            <a:pPr marL="285750" indent="-285750" eaLnBrk="1" hangingPunct="1">
              <a:buClr>
                <a:schemeClr val="accent2"/>
              </a:buClr>
              <a:buFont typeface="Wingdings" panose="05000000000000000000" pitchFamily="2" charset="2"/>
              <a:buChar char="Ø"/>
            </a:pPr>
            <a:r>
              <a:rPr lang="en-US" altLang="en-US" sz="2400" b="1" dirty="0" smtClean="0">
                <a:latin typeface="Source Sans Pro" charset="0"/>
                <a:ea typeface="Jost"/>
                <a:cs typeface="Gotham Light"/>
              </a:rPr>
              <a:t>Pandemic Event Endorsement </a:t>
            </a:r>
            <a:r>
              <a:rPr lang="en-US" altLang="en-US" sz="2000" dirty="0" smtClean="0">
                <a:latin typeface="Source Sans Pro" charset="0"/>
                <a:ea typeface="Jost"/>
                <a:cs typeface="Gotham Light"/>
              </a:rPr>
              <a:t>(</a:t>
            </a:r>
            <a:r>
              <a:rPr lang="en-US" altLang="en-US" sz="2000" i="1" dirty="0" err="1" smtClean="0">
                <a:latin typeface="Source Sans Pro" charset="0"/>
                <a:ea typeface="Jost"/>
                <a:cs typeface="Gotham Light"/>
              </a:rPr>
              <a:t>SCGM</a:t>
            </a:r>
            <a:r>
              <a:rPr lang="en-US" altLang="en-US" sz="2000" i="1" dirty="0" smtClean="0">
                <a:latin typeface="Source Sans Pro" charset="0"/>
                <a:ea typeface="Jost"/>
                <a:cs typeface="Gotham Light"/>
              </a:rPr>
              <a:t>, Inc. v. Certain Underwriters at Lloyd’s – </a:t>
            </a:r>
            <a:r>
              <a:rPr lang="en-US" altLang="en-US" sz="2000" i="1" dirty="0" err="1" smtClean="0">
                <a:latin typeface="Source Sans Pro" charset="0"/>
                <a:ea typeface="Jost"/>
                <a:cs typeface="Gotham Light"/>
              </a:rPr>
              <a:t>S.D.Tex</a:t>
            </a:r>
            <a:r>
              <a:rPr lang="en-US" altLang="en-US" sz="2000" i="1" dirty="0" smtClean="0">
                <a:latin typeface="Source Sans Pro" charset="0"/>
                <a:ea typeface="Jost"/>
                <a:cs typeface="Gotham Light"/>
              </a:rPr>
              <a:t> 2020</a:t>
            </a:r>
            <a:r>
              <a:rPr lang="en-US" altLang="en-US" sz="2000" dirty="0" smtClean="0">
                <a:latin typeface="Source Sans Pro" charset="0"/>
                <a:ea typeface="Jost"/>
                <a:cs typeface="Gotham Light"/>
              </a:rPr>
              <a:t>)</a:t>
            </a:r>
            <a:endParaRPr lang="en-US" altLang="en-US" sz="2400" dirty="0" smtClean="0">
              <a:latin typeface="Source Sans Pro" charset="0"/>
              <a:ea typeface="Jost"/>
              <a:cs typeface="Gotham Light"/>
            </a:endParaRPr>
          </a:p>
          <a:p>
            <a:pPr marL="742950" lvl="1" indent="-285750" eaLnBrk="1" hangingPunct="1">
              <a:buClr>
                <a:schemeClr val="accent2"/>
              </a:buClr>
              <a:buFont typeface="Wingdings" panose="05000000000000000000" pitchFamily="2" charset="2"/>
              <a:buChar char="Ø"/>
            </a:pPr>
            <a:r>
              <a:rPr lang="en-US" altLang="en-US" sz="2200" dirty="0">
                <a:solidFill>
                  <a:schemeClr val="accent4"/>
                </a:solidFill>
                <a:ea typeface="Jost"/>
                <a:cs typeface="Gotham Light"/>
              </a:rPr>
              <a:t>Coverage for a “Pandemic Event”, defined as “the announcement by a Public Health Authority that a specific Covered Location is being closed as a result of an Epidemic declared by the CDC or WHO.”</a:t>
            </a:r>
          </a:p>
          <a:p>
            <a:pPr marL="742950" lvl="1" indent="-285750" eaLnBrk="1" hangingPunct="1">
              <a:buClr>
                <a:schemeClr val="accent2"/>
              </a:buClr>
              <a:buFont typeface="Wingdings" panose="05000000000000000000" pitchFamily="2" charset="2"/>
              <a:buChar char="Ø"/>
            </a:pPr>
            <a:r>
              <a:rPr lang="en-US" altLang="en-US" sz="2200" dirty="0">
                <a:solidFill>
                  <a:schemeClr val="accent4"/>
                </a:solidFill>
                <a:ea typeface="Jost"/>
                <a:cs typeface="Gotham Light"/>
              </a:rPr>
              <a:t>“Epidemic” defined as “as occurrence of a Covered Disease”</a:t>
            </a:r>
          </a:p>
          <a:p>
            <a:pPr marL="742950" lvl="1" indent="-285750" eaLnBrk="1" hangingPunct="1">
              <a:buClr>
                <a:schemeClr val="accent2"/>
              </a:buClr>
              <a:buFont typeface="Wingdings" panose="05000000000000000000" pitchFamily="2" charset="2"/>
              <a:buChar char="Ø"/>
            </a:pPr>
            <a:r>
              <a:rPr lang="en-US" altLang="en-US" sz="2200" dirty="0">
                <a:solidFill>
                  <a:schemeClr val="accent4"/>
                </a:solidFill>
                <a:ea typeface="Jost"/>
                <a:cs typeface="Gotham Light"/>
              </a:rPr>
              <a:t>Endorsement specifically enumerates 25 “Covered Diseases”</a:t>
            </a:r>
          </a:p>
          <a:p>
            <a:pPr marL="1290638" lvl="3" indent="-285750" eaLnBrk="1" hangingPunct="1">
              <a:buClr>
                <a:schemeClr val="accent2"/>
              </a:buClr>
              <a:buFont typeface="Wingdings" panose="05000000000000000000" pitchFamily="2" charset="2"/>
              <a:buChar char="Ø"/>
            </a:pPr>
            <a:r>
              <a:rPr lang="en-US" altLang="en-US" sz="2200" dirty="0">
                <a:solidFill>
                  <a:schemeClr val="accent4"/>
                </a:solidFill>
                <a:ea typeface="Jost"/>
                <a:cs typeface="Gotham Light"/>
              </a:rPr>
              <a:t>COVID-19 not included – but (SARS-</a:t>
            </a:r>
            <a:r>
              <a:rPr lang="en-US" altLang="en-US" sz="2200" dirty="0" err="1">
                <a:solidFill>
                  <a:schemeClr val="accent4"/>
                </a:solidFill>
                <a:ea typeface="Jost"/>
                <a:cs typeface="Gotham Light"/>
              </a:rPr>
              <a:t>CoV</a:t>
            </a:r>
            <a:r>
              <a:rPr lang="en-US" altLang="en-US" sz="2200" dirty="0">
                <a:solidFill>
                  <a:schemeClr val="accent4"/>
                </a:solidFill>
                <a:ea typeface="Jost"/>
                <a:cs typeface="Gotham Light"/>
              </a:rPr>
              <a:t>) listed</a:t>
            </a:r>
          </a:p>
          <a:p>
            <a:pPr marL="285750" indent="-285750" eaLnBrk="1" hangingPunct="1">
              <a:buClr>
                <a:schemeClr val="accent2"/>
              </a:buClr>
              <a:buFont typeface="Wingdings" panose="05000000000000000000" pitchFamily="2" charset="2"/>
              <a:buChar char="Ø"/>
            </a:pPr>
            <a:r>
              <a:rPr lang="en-US" altLang="en-US" sz="2400" b="1" dirty="0" smtClean="0">
                <a:latin typeface="Source Sans Pro" charset="0"/>
                <a:ea typeface="Jost"/>
                <a:cs typeface="Gotham Light"/>
              </a:rPr>
              <a:t>ISO Coronavirus Endorsements</a:t>
            </a:r>
          </a:p>
          <a:p>
            <a:pPr marL="285750" indent="-285750" eaLnBrk="1" hangingPunct="1">
              <a:buClr>
                <a:schemeClr val="accent2"/>
              </a:buClr>
              <a:buFont typeface="Wingdings" panose="05000000000000000000" pitchFamily="2" charset="2"/>
              <a:buChar char="Ø"/>
            </a:pPr>
            <a:endParaRPr lang="en-US" altLang="en-US" sz="2400" b="1"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r>
              <a:rPr lang="en-US" altLang="en-US" sz="2400" b="1" dirty="0" smtClean="0">
                <a:latin typeface="Source Sans Pro" charset="0"/>
                <a:ea typeface="Jost"/>
                <a:cs typeface="Gotham Light"/>
              </a:rPr>
              <a:t>Production Stop:</a:t>
            </a:r>
            <a:r>
              <a:rPr lang="en-US" altLang="en-US" sz="2400" b="1" dirty="0" smtClean="0">
                <a:solidFill>
                  <a:schemeClr val="tx1"/>
                </a:solidFill>
                <a:latin typeface="Source Sans Pro" charset="0"/>
                <a:ea typeface="Jost"/>
                <a:cs typeface="Gotham Light"/>
              </a:rPr>
              <a:t> </a:t>
            </a:r>
            <a:r>
              <a:rPr lang="en-US" altLang="en-US" sz="2200" dirty="0" smtClean="0">
                <a:solidFill>
                  <a:schemeClr val="accent4"/>
                </a:solidFill>
                <a:latin typeface="+mn-lt"/>
                <a:ea typeface="Jost"/>
                <a:cs typeface="Gotham Light"/>
              </a:rPr>
              <a:t>“interruption, postponement </a:t>
            </a:r>
            <a:r>
              <a:rPr lang="en-US" altLang="en-US" sz="2200" dirty="0">
                <a:solidFill>
                  <a:schemeClr val="accent4"/>
                </a:solidFill>
                <a:latin typeface="+mn-lt"/>
                <a:ea typeface="Jost"/>
                <a:cs typeface="Gotham Light"/>
              </a:rPr>
              <a:t>or cancellation of an insured production as a direct result of the action of </a:t>
            </a:r>
            <a:r>
              <a:rPr lang="en-US" altLang="en-US" sz="2200" dirty="0" smtClean="0">
                <a:solidFill>
                  <a:schemeClr val="accent4"/>
                </a:solidFill>
                <a:latin typeface="+mn-lt"/>
                <a:ea typeface="Jost"/>
                <a:cs typeface="Gotham Light"/>
              </a:rPr>
              <a:t>a Civil </a:t>
            </a:r>
            <a:r>
              <a:rPr lang="en-US" altLang="en-US" sz="2200" dirty="0">
                <a:solidFill>
                  <a:schemeClr val="accent4"/>
                </a:solidFill>
                <a:latin typeface="+mn-lt"/>
                <a:ea typeface="Jost"/>
                <a:cs typeface="Gotham Light"/>
              </a:rPr>
              <a:t>or Military Authority ….”</a:t>
            </a:r>
            <a:endParaRPr lang="en-US" altLang="en-US" sz="2200" dirty="0" smtClean="0">
              <a:solidFill>
                <a:schemeClr val="accent4"/>
              </a:solidFill>
              <a:latin typeface="+mn-lt"/>
              <a:ea typeface="Jost"/>
              <a:cs typeface="Gotham Light"/>
            </a:endParaRPr>
          </a:p>
          <a:p>
            <a:pPr marL="285750" indent="-285750" eaLnBrk="1" hangingPunct="1">
              <a:buClr>
                <a:schemeClr val="accent2"/>
              </a:buClr>
              <a:buFont typeface="Wingdings" panose="05000000000000000000" pitchFamily="2" charset="2"/>
              <a:buChar char="Ø"/>
            </a:pPr>
            <a:endParaRPr lang="en-US" altLang="en-US" sz="1800" b="1"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endParaRPr lang="en-US" altLang="en-US" sz="1800" b="1"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endParaRPr lang="en-US" altLang="en-US" sz="1800" b="1"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endParaRPr lang="en-US" altLang="en-US" sz="1800" b="1"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endParaRPr lang="en-US" altLang="en-US" sz="1800" b="1"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endParaRPr lang="en-US" altLang="en-US" sz="1800" b="1" dirty="0" smtClean="0">
              <a:solidFill>
                <a:schemeClr val="tx1"/>
              </a:solidFill>
              <a:latin typeface="Source Sans Pro" charset="0"/>
              <a:ea typeface="Jost"/>
              <a:cs typeface="Gotham Light"/>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3600450" cy="314325"/>
          </a:xfrm>
        </p:spPr>
        <p:txBody>
          <a:bodyPr rtlCol="0"/>
          <a:lstStyle/>
          <a:p>
            <a:pPr indent="-182880" eaLnBrk="1" fontAlgn="auto" hangingPunct="1">
              <a:spcAft>
                <a:spcPts val="0"/>
              </a:spcAft>
              <a:defRPr/>
            </a:pPr>
            <a:r>
              <a:rPr lang="en-US" sz="1400" b="1" dirty="0" smtClean="0"/>
              <a:t>Direct Coverage Update</a:t>
            </a:r>
            <a:endParaRPr lang="en-US" sz="1400" b="1" dirty="0"/>
          </a:p>
        </p:txBody>
      </p:sp>
      <p:sp>
        <p:nvSpPr>
          <p:cNvPr id="22533" name="Title 5"/>
          <p:cNvSpPr>
            <a:spLocks noGrp="1"/>
          </p:cNvSpPr>
          <p:nvPr>
            <p:ph type="ctrTitle"/>
          </p:nvPr>
        </p:nvSpPr>
        <p:spPr>
          <a:xfrm>
            <a:off x="515938" y="617538"/>
            <a:ext cx="11160125" cy="569912"/>
          </a:xfrm>
        </p:spPr>
        <p:txBody>
          <a:bodyPr/>
          <a:lstStyle/>
          <a:p>
            <a:pPr eaLnBrk="1" hangingPunct="1"/>
            <a:r>
              <a:rPr lang="en-US" altLang="en-US" sz="3600" dirty="0" smtClean="0">
                <a:latin typeface="Source Sans Pro" charset="0"/>
                <a:ea typeface="Jost SemiBold"/>
                <a:cs typeface="Gotham Bold"/>
              </a:rPr>
              <a:t>U.S. Case Law – Standard Clauses</a:t>
            </a:r>
          </a:p>
        </p:txBody>
      </p:sp>
      <p:sp>
        <p:nvSpPr>
          <p:cNvPr id="22534"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Placeholder 2"/>
          <p:cNvSpPr>
            <a:spLocks noGrp="1"/>
          </p:cNvSpPr>
          <p:nvPr>
            <p:ph type="body" sz="quarter" idx="11"/>
          </p:nvPr>
        </p:nvSpPr>
        <p:spPr>
          <a:xfrm>
            <a:off x="515938" y="1472598"/>
            <a:ext cx="10963275" cy="4595693"/>
          </a:xfrm>
        </p:spPr>
        <p:txBody>
          <a:bodyPr/>
          <a:lstStyle/>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Is it a covered claim?</a:t>
            </a:r>
          </a:p>
          <a:p>
            <a:pPr marL="742950" lvl="1" indent="-285750" eaLnBrk="1" hangingPunct="1">
              <a:buClr>
                <a:schemeClr val="accent2"/>
              </a:buClr>
              <a:buFont typeface="Wingdings" panose="05000000000000000000" pitchFamily="2" charset="2"/>
              <a:buChar char="Ø"/>
              <a:defRPr/>
            </a:pPr>
            <a:r>
              <a:rPr lang="en-US" altLang="en-US" sz="2200" dirty="0">
                <a:solidFill>
                  <a:schemeClr val="accent4"/>
                </a:solidFill>
              </a:rPr>
              <a:t>How is Occurrence defined?</a:t>
            </a:r>
          </a:p>
          <a:p>
            <a:pPr marL="742950" lvl="1" indent="-285750" eaLnBrk="1" hangingPunct="1">
              <a:spcAft>
                <a:spcPts val="600"/>
              </a:spcAft>
              <a:buClr>
                <a:schemeClr val="accent2"/>
              </a:buClr>
              <a:buFont typeface="Wingdings" panose="05000000000000000000" pitchFamily="2" charset="2"/>
              <a:buChar char="Ø"/>
              <a:defRPr/>
            </a:pPr>
            <a:r>
              <a:rPr lang="en-US" altLang="en-US" sz="2200" dirty="0">
                <a:solidFill>
                  <a:schemeClr val="accent4"/>
                </a:solidFill>
              </a:rPr>
              <a:t>“Natural Peril”?</a:t>
            </a:r>
          </a:p>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How much is covered?</a:t>
            </a:r>
          </a:p>
          <a:p>
            <a:pPr marL="742950" lvl="1" indent="-285750" eaLnBrk="1" hangingPunct="1">
              <a:buClr>
                <a:schemeClr val="accent2"/>
              </a:buClr>
              <a:buFont typeface="Wingdings" panose="05000000000000000000" pitchFamily="2" charset="2"/>
              <a:buChar char="Ø"/>
              <a:defRPr/>
            </a:pPr>
            <a:r>
              <a:rPr lang="en-US" altLang="en-US" sz="2200" dirty="0" smtClean="0">
                <a:solidFill>
                  <a:schemeClr val="accent4"/>
                </a:solidFill>
              </a:rPr>
              <a:t>Limits/deductibles?</a:t>
            </a:r>
          </a:p>
          <a:p>
            <a:pPr marL="742950" lvl="1" indent="-285750" eaLnBrk="1" hangingPunct="1">
              <a:buClr>
                <a:schemeClr val="accent2"/>
              </a:buClr>
              <a:buFont typeface="Wingdings" panose="05000000000000000000" pitchFamily="2" charset="2"/>
              <a:buChar char="Ø"/>
              <a:defRPr/>
            </a:pPr>
            <a:r>
              <a:rPr lang="en-US" altLang="en-US" sz="2200" dirty="0">
                <a:solidFill>
                  <a:schemeClr val="accent4"/>
                </a:solidFill>
              </a:rPr>
              <a:t>Can losses be aggregated?</a:t>
            </a:r>
          </a:p>
          <a:p>
            <a:pPr marL="742950" lvl="1" indent="-285750" eaLnBrk="1" hangingPunct="1">
              <a:buClr>
                <a:schemeClr val="accent2"/>
              </a:buClr>
              <a:buFont typeface="Wingdings" panose="05000000000000000000" pitchFamily="2" charset="2"/>
              <a:buChar char="Ø"/>
              <a:defRPr/>
            </a:pPr>
            <a:r>
              <a:rPr lang="en-US" altLang="en-US" sz="2200" dirty="0">
                <a:solidFill>
                  <a:schemeClr val="accent4"/>
                </a:solidFill>
              </a:rPr>
              <a:t>Hours Clause?</a:t>
            </a:r>
          </a:p>
          <a:p>
            <a:pPr marL="742950" lvl="1" indent="-285750" eaLnBrk="1" hangingPunct="1">
              <a:spcAft>
                <a:spcPts val="600"/>
              </a:spcAft>
              <a:buClr>
                <a:schemeClr val="accent2"/>
              </a:buClr>
              <a:buFont typeface="Wingdings" panose="05000000000000000000" pitchFamily="2" charset="2"/>
              <a:buChar char="Ø"/>
              <a:defRPr/>
            </a:pPr>
            <a:r>
              <a:rPr lang="en-US" altLang="en-US" sz="2200" dirty="0">
                <a:solidFill>
                  <a:schemeClr val="accent4"/>
                </a:solidFill>
              </a:rPr>
              <a:t>Reinstatement?</a:t>
            </a:r>
          </a:p>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Other Issues?</a:t>
            </a:r>
            <a:endParaRPr lang="en-US" altLang="en-US" sz="2400" dirty="0">
              <a:latin typeface="Source Sans Pro" charset="0"/>
              <a:ea typeface="Jost"/>
              <a:cs typeface="Gotham Light"/>
            </a:endParaRPr>
          </a:p>
          <a:p>
            <a:pPr marL="742950" lvl="1" indent="-285750" eaLnBrk="1" hangingPunct="1">
              <a:buClr>
                <a:schemeClr val="accent2"/>
              </a:buClr>
              <a:buFont typeface="Wingdings" panose="05000000000000000000" pitchFamily="2" charset="2"/>
              <a:buChar char="Ø"/>
              <a:defRPr/>
            </a:pPr>
            <a:r>
              <a:rPr lang="en-US" altLang="en-US" sz="2200" dirty="0">
                <a:solidFill>
                  <a:schemeClr val="accent4"/>
                </a:solidFill>
              </a:rPr>
              <a:t>Regulatory/Judicial Changes </a:t>
            </a:r>
          </a:p>
          <a:p>
            <a:pPr marL="742950" lvl="1" indent="-285750" eaLnBrk="1" hangingPunct="1">
              <a:buClr>
                <a:schemeClr val="accent2"/>
              </a:buClr>
              <a:buFont typeface="Wingdings" panose="05000000000000000000" pitchFamily="2" charset="2"/>
              <a:buChar char="Ø"/>
              <a:defRPr/>
            </a:pPr>
            <a:r>
              <a:rPr lang="en-US" altLang="en-US" sz="2200" dirty="0">
                <a:solidFill>
                  <a:schemeClr val="accent4"/>
                </a:solidFill>
              </a:rPr>
              <a:t>Follow the Settlements / </a:t>
            </a:r>
            <a:r>
              <a:rPr lang="en-US" altLang="en-US" sz="2200" i="1" dirty="0">
                <a:solidFill>
                  <a:schemeClr val="accent4"/>
                </a:solidFill>
              </a:rPr>
              <a:t>Ex Gratia</a:t>
            </a:r>
          </a:p>
          <a:p>
            <a:pPr lvl="1" indent="0" eaLnBrk="1" hangingPunct="1">
              <a:buClr>
                <a:schemeClr val="accent2"/>
              </a:buClr>
              <a:buNone/>
              <a:defRPr/>
            </a:pPr>
            <a:endParaRPr lang="en-US" altLang="en-US" dirty="0" smtClean="0">
              <a:solidFill>
                <a:schemeClr val="accent4"/>
              </a:solidFill>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3557" name="Title 5"/>
          <p:cNvSpPr>
            <a:spLocks noGrp="1"/>
          </p:cNvSpPr>
          <p:nvPr>
            <p:ph type="ctrTitle"/>
          </p:nvPr>
        </p:nvSpPr>
        <p:spPr>
          <a:xfrm>
            <a:off x="515938" y="617538"/>
            <a:ext cx="11160125" cy="569912"/>
          </a:xfrm>
        </p:spPr>
        <p:txBody>
          <a:bodyPr/>
          <a:lstStyle/>
          <a:p>
            <a:pPr eaLnBrk="1" hangingPunct="1"/>
            <a:r>
              <a:rPr lang="en-US" altLang="en-US" sz="3600" dirty="0" smtClean="0">
                <a:latin typeface="Source Sans Pro" charset="0"/>
                <a:ea typeface="Jost SemiBold"/>
                <a:cs typeface="Gotham Bold"/>
              </a:rPr>
              <a:t>Reinsurance Issues</a:t>
            </a:r>
          </a:p>
        </p:txBody>
      </p:sp>
      <p:sp>
        <p:nvSpPr>
          <p:cNvPr id="2355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066800"/>
            <a:ext cx="5223988" cy="3926205"/>
          </a:xfrm>
          <a:prstGeom prst="rect">
            <a:avLst/>
          </a:prstGeom>
        </p:spPr>
      </p:pic>
    </p:spTree>
    <p:extLst>
      <p:ext uri="{BB962C8B-B14F-4D97-AF65-F5344CB8AC3E}">
        <p14:creationId xmlns:p14="http://schemas.microsoft.com/office/powerpoint/2010/main" val="2594540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dirty="0" smtClean="0">
                <a:solidFill>
                  <a:schemeClr val="accent4"/>
                </a:solidFill>
                <a:latin typeface="Source Sans Pro" charset="0"/>
                <a:ea typeface="Jost Medium"/>
                <a:cs typeface="Gotham Medium"/>
              </a:rPr>
              <a:t>Sample “Loss Occurrence” Clauses</a:t>
            </a:r>
            <a:endParaRPr lang="en-US" altLang="en-US" sz="1800" dirty="0" smtClean="0">
              <a:solidFill>
                <a:srgbClr val="FF0000"/>
              </a:solidFill>
              <a:latin typeface="Source Sans Pro" charset="0"/>
              <a:ea typeface="Jost Medium"/>
              <a:cs typeface="Gotham Medium"/>
            </a:endParaRPr>
          </a:p>
        </p:txBody>
      </p:sp>
      <p:sp>
        <p:nvSpPr>
          <p:cNvPr id="22531" name="Text Placeholder 2"/>
          <p:cNvSpPr>
            <a:spLocks noGrp="1"/>
          </p:cNvSpPr>
          <p:nvPr>
            <p:ph type="body" sz="quarter" idx="11"/>
          </p:nvPr>
        </p:nvSpPr>
        <p:spPr>
          <a:xfrm>
            <a:off x="515938" y="1854200"/>
            <a:ext cx="10963275" cy="4359275"/>
          </a:xfrm>
        </p:spPr>
        <p:txBody>
          <a:bodyPr/>
          <a:lstStyle/>
          <a:p>
            <a:pPr eaLnBrk="1" hangingPunct="1">
              <a:buClr>
                <a:schemeClr val="accent2"/>
              </a:buClr>
              <a:defRPr/>
            </a:pPr>
            <a:endParaRPr lang="en-US" altLang="en-US" sz="2400" dirty="0" smtClean="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defRPr/>
            </a:pPr>
            <a:endParaRPr lang="en-US" altLang="en-US" sz="2400" dirty="0" smtClean="0">
              <a:latin typeface="Source Sans Pro" charset="0"/>
              <a:ea typeface="Jost"/>
              <a:cs typeface="Gotham Light"/>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7653" name="Title 5"/>
          <p:cNvSpPr>
            <a:spLocks noGrp="1"/>
          </p:cNvSpPr>
          <p:nvPr>
            <p:ph type="ctrTitle"/>
          </p:nvPr>
        </p:nvSpPr>
        <p:spPr>
          <a:xfrm>
            <a:off x="515938" y="617538"/>
            <a:ext cx="11160125" cy="569912"/>
          </a:xfrm>
        </p:spPr>
        <p:txBody>
          <a:bodyPr/>
          <a:lstStyle/>
          <a:p>
            <a:pPr eaLnBrk="1" hangingPunct="1"/>
            <a:r>
              <a:rPr lang="en-US" altLang="en-US" sz="3400" dirty="0" smtClean="0">
                <a:latin typeface="Source Sans Pro" charset="0"/>
                <a:ea typeface="Jost SemiBold"/>
                <a:cs typeface="Gotham Bold"/>
              </a:rPr>
              <a:t>Is it a Covered Claim?</a:t>
            </a:r>
          </a:p>
        </p:txBody>
      </p:sp>
      <p:sp>
        <p:nvSpPr>
          <p:cNvPr id="27654"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
        <p:nvSpPr>
          <p:cNvPr id="27655" name="Text Placeholder 2"/>
          <p:cNvSpPr>
            <a:spLocks noGrp="1"/>
          </p:cNvSpPr>
          <p:nvPr>
            <p:ph type="body" sz="quarter" idx="11"/>
          </p:nvPr>
        </p:nvSpPr>
        <p:spPr>
          <a:xfrm>
            <a:off x="512764" y="1733550"/>
            <a:ext cx="11448008" cy="4643438"/>
          </a:xfrm>
        </p:spPr>
        <p:txBody>
          <a:bodyPr/>
          <a:lstStyle/>
          <a:p>
            <a:pPr marL="285750" indent="-285750" eaLnBrk="1" hangingPunct="1">
              <a:spcAft>
                <a:spcPts val="600"/>
              </a:spcAft>
              <a:buClr>
                <a:schemeClr val="accent2"/>
              </a:buClr>
              <a:buFont typeface="Wingdings" panose="05000000000000000000" pitchFamily="2" charset="2"/>
              <a:buChar char="Ø"/>
            </a:pPr>
            <a:r>
              <a:rPr lang="en-US" altLang="en-US" sz="1600" dirty="0">
                <a:solidFill>
                  <a:schemeClr val="tx1"/>
                </a:solidFill>
                <a:latin typeface="Source Sans Pro" charset="0"/>
                <a:ea typeface="Jost"/>
                <a:cs typeface="Gotham Light"/>
              </a:rPr>
              <a:t>The term “each and every Loss Occurrence” shall be understood to mean each and every loss and/or catastrophe and/or </a:t>
            </a:r>
            <a:r>
              <a:rPr lang="en-US" altLang="en-US" sz="1600" dirty="0">
                <a:solidFill>
                  <a:schemeClr val="tx1"/>
                </a:solidFill>
                <a:highlight>
                  <a:srgbClr val="FFFF00"/>
                </a:highlight>
                <a:latin typeface="Source Sans Pro" charset="0"/>
                <a:ea typeface="Jost"/>
                <a:cs typeface="Gotham Light"/>
              </a:rPr>
              <a:t>calamity</a:t>
            </a:r>
            <a:r>
              <a:rPr lang="en-US" altLang="en-US" sz="1600" dirty="0">
                <a:solidFill>
                  <a:schemeClr val="tx1"/>
                </a:solidFill>
                <a:latin typeface="Source Sans Pro" charset="0"/>
                <a:ea typeface="Jost"/>
                <a:cs typeface="Gotham Light"/>
              </a:rPr>
              <a:t> and/or disaster and/or occurrence and/or series thereof arising out of one event. </a:t>
            </a:r>
          </a:p>
          <a:p>
            <a:pPr marL="285750" indent="-285750" eaLnBrk="1" hangingPunct="1">
              <a:spcAft>
                <a:spcPts val="600"/>
              </a:spcAft>
              <a:buClr>
                <a:schemeClr val="accent2"/>
              </a:buClr>
              <a:buFont typeface="Wingdings" panose="05000000000000000000" pitchFamily="2" charset="2"/>
              <a:buChar char="Ø"/>
            </a:pPr>
            <a:r>
              <a:rPr lang="en-US" altLang="en-US" sz="1600" dirty="0">
                <a:solidFill>
                  <a:schemeClr val="tx1"/>
                </a:solidFill>
                <a:latin typeface="Source Sans Pro" charset="0"/>
                <a:ea typeface="Jost"/>
                <a:cs typeface="Gotham Light"/>
              </a:rPr>
              <a:t>All insured losses which arise directly from the </a:t>
            </a:r>
            <a:r>
              <a:rPr lang="en-US" altLang="en-US" sz="1600" dirty="0">
                <a:solidFill>
                  <a:schemeClr val="tx1"/>
                </a:solidFill>
                <a:highlight>
                  <a:srgbClr val="FFFF00"/>
                </a:highlight>
                <a:latin typeface="Source Sans Pro" charset="0"/>
                <a:ea typeface="Jost"/>
                <a:cs typeface="Gotham Light"/>
              </a:rPr>
              <a:t>same cause</a:t>
            </a:r>
            <a:r>
              <a:rPr lang="en-US" altLang="en-US" sz="1600" dirty="0">
                <a:solidFill>
                  <a:schemeClr val="tx1"/>
                </a:solidFill>
                <a:latin typeface="Source Sans Pro" charset="0"/>
                <a:ea typeface="Jost"/>
                <a:cs typeface="Gotham Light"/>
              </a:rPr>
              <a:t> and which occur during the </a:t>
            </a:r>
            <a:r>
              <a:rPr lang="en-US" altLang="en-US" sz="1600" dirty="0">
                <a:solidFill>
                  <a:schemeClr val="tx1"/>
                </a:solidFill>
                <a:highlight>
                  <a:srgbClr val="FFFF00"/>
                </a:highlight>
                <a:latin typeface="Source Sans Pro" charset="0"/>
                <a:ea typeface="Jost"/>
                <a:cs typeface="Gotham Light"/>
              </a:rPr>
              <a:t>same period of time and in the same area.</a:t>
            </a:r>
          </a:p>
          <a:p>
            <a:pPr marL="285750" indent="-285750" eaLnBrk="1" hangingPunct="1">
              <a:spcAft>
                <a:spcPts val="600"/>
              </a:spcAft>
              <a:buClr>
                <a:schemeClr val="accent2"/>
              </a:buClr>
              <a:buFont typeface="Wingdings" panose="05000000000000000000" pitchFamily="2" charset="2"/>
              <a:buChar char="Ø"/>
            </a:pPr>
            <a:r>
              <a:rPr lang="en-US" altLang="en-US" sz="1600" dirty="0">
                <a:solidFill>
                  <a:schemeClr val="tx1"/>
                </a:solidFill>
                <a:latin typeface="Source Sans Pro" charset="0"/>
                <a:ea typeface="Jost"/>
                <a:cs typeface="Gotham Light"/>
              </a:rPr>
              <a:t>All individual losses arising out of and directly </a:t>
            </a:r>
            <a:r>
              <a:rPr lang="en-US" altLang="en-US" sz="1600" dirty="0">
                <a:solidFill>
                  <a:schemeClr val="tx1"/>
                </a:solidFill>
                <a:highlight>
                  <a:srgbClr val="FFFF00"/>
                </a:highlight>
                <a:latin typeface="Source Sans Pro" charset="0"/>
                <a:ea typeface="Jost"/>
                <a:cs typeface="Gotham Light"/>
              </a:rPr>
              <a:t>occasioned by one catastrophe</a:t>
            </a:r>
            <a:r>
              <a:rPr lang="en-US" altLang="en-US" sz="1600" dirty="0">
                <a:solidFill>
                  <a:schemeClr val="tx1"/>
                </a:solidFill>
                <a:latin typeface="Source Sans Pro" charset="0"/>
                <a:ea typeface="Jost"/>
                <a:cs typeface="Gotham Light"/>
              </a:rPr>
              <a:t>.</a:t>
            </a:r>
          </a:p>
          <a:p>
            <a:pPr marL="285750" indent="-285750" eaLnBrk="1" hangingPunct="1">
              <a:spcAft>
                <a:spcPts val="600"/>
              </a:spcAft>
              <a:buClr>
                <a:schemeClr val="accent2"/>
              </a:buClr>
              <a:buFont typeface="Wingdings" panose="05000000000000000000" pitchFamily="2" charset="2"/>
              <a:buChar char="Ø"/>
            </a:pPr>
            <a:r>
              <a:rPr lang="en-US" altLang="en-US" sz="1600" dirty="0">
                <a:solidFill>
                  <a:schemeClr val="tx1"/>
                </a:solidFill>
                <a:latin typeface="Source Sans Pro" charset="0"/>
                <a:ea typeface="Jost"/>
                <a:cs typeface="Gotham Light"/>
              </a:rPr>
              <a:t>[E]ach and every accident, occurrence and/or causative incident, it being further understood that all loss resulting from a series of accidents, occurrences, and/or </a:t>
            </a:r>
            <a:r>
              <a:rPr lang="en-US" altLang="en-US" sz="1600" dirty="0">
                <a:solidFill>
                  <a:schemeClr val="tx1"/>
                </a:solidFill>
                <a:highlight>
                  <a:srgbClr val="FFFF00"/>
                </a:highlight>
                <a:latin typeface="Source Sans Pro" charset="0"/>
                <a:ea typeface="Jost"/>
                <a:cs typeface="Gotham Light"/>
              </a:rPr>
              <a:t>causative incidents having a common origin </a:t>
            </a:r>
            <a:r>
              <a:rPr lang="en-US" altLang="en-US" sz="1600" dirty="0">
                <a:solidFill>
                  <a:schemeClr val="tx1"/>
                </a:solidFill>
                <a:latin typeface="Source Sans Pro" charset="0"/>
                <a:ea typeface="Jost"/>
                <a:cs typeface="Gotham Light"/>
              </a:rPr>
              <a:t>and/or being </a:t>
            </a:r>
            <a:r>
              <a:rPr lang="en-US" altLang="en-US" sz="1600" dirty="0">
                <a:solidFill>
                  <a:schemeClr val="tx1"/>
                </a:solidFill>
                <a:highlight>
                  <a:srgbClr val="FFFF00"/>
                </a:highlight>
                <a:latin typeface="Source Sans Pro" charset="0"/>
                <a:ea typeface="Jost"/>
                <a:cs typeface="Gotham Light"/>
              </a:rPr>
              <a:t>traceable to the same act, omission, error and/or mistake</a:t>
            </a:r>
            <a:r>
              <a:rPr lang="en-US" altLang="en-US" sz="1600" dirty="0">
                <a:solidFill>
                  <a:schemeClr val="tx1"/>
                </a:solidFill>
                <a:latin typeface="Source Sans Pro" charset="0"/>
                <a:ea typeface="Jost"/>
                <a:cs typeface="Gotham Light"/>
              </a:rPr>
              <a:t> shall be considered as having resulted from a single accident, occurrence and/or causative incident.</a:t>
            </a:r>
          </a:p>
          <a:p>
            <a:pPr marL="285750" lvl="0" indent="-285750" eaLnBrk="1" hangingPunct="1">
              <a:spcAft>
                <a:spcPts val="600"/>
              </a:spcAft>
              <a:buClr>
                <a:srgbClr val="DF5327"/>
              </a:buClr>
              <a:buFont typeface="Wingdings" panose="05000000000000000000" pitchFamily="2" charset="2"/>
              <a:buChar char="Ø"/>
              <a:defRPr/>
            </a:pPr>
            <a:r>
              <a:rPr lang="en-US" sz="1600" dirty="0">
                <a:solidFill>
                  <a:srgbClr val="000000"/>
                </a:solidFill>
              </a:rPr>
              <a:t>An Event shall include all insured losses which arise directly from the same cause and which occur during the same period of time and in the same area. . . .</a:t>
            </a:r>
            <a:r>
              <a:rPr lang="en-US" sz="1600" dirty="0">
                <a:solidFill>
                  <a:srgbClr val="000000"/>
                </a:solidFill>
                <a:highlight>
                  <a:srgbClr val="FFFF00"/>
                </a:highlight>
              </a:rPr>
              <a:t> Such cause is understood to be the peril </a:t>
            </a:r>
            <a:r>
              <a:rPr lang="en-US" sz="1600" dirty="0">
                <a:solidFill>
                  <a:srgbClr val="000000"/>
                </a:solidFill>
              </a:rPr>
              <a:t>which directly occasions the losses or where there are several perils which, </a:t>
            </a:r>
            <a:r>
              <a:rPr lang="en-US" sz="1600" dirty="0">
                <a:solidFill>
                  <a:srgbClr val="000000"/>
                </a:solidFill>
                <a:highlight>
                  <a:srgbClr val="FFFF00"/>
                </a:highlight>
              </a:rPr>
              <a:t>in an unbroken chain of causation</a:t>
            </a:r>
            <a:r>
              <a:rPr lang="en-US" sz="1600" dirty="0">
                <a:solidFill>
                  <a:srgbClr val="000000"/>
                </a:solidFill>
              </a:rPr>
              <a:t>, have occasioned the losses, the peril which triggered the chain of causation.</a:t>
            </a:r>
          </a:p>
          <a:p>
            <a:pPr marL="225425" lvl="0" indent="-225425" eaLnBrk="1" hangingPunct="1">
              <a:buClr>
                <a:srgbClr val="DF5327"/>
              </a:buClr>
              <a:buFont typeface="Wingdings" panose="05000000000000000000" pitchFamily="2" charset="2"/>
              <a:buChar char="Ø"/>
              <a:defRPr/>
            </a:pPr>
            <a:r>
              <a:rPr lang="en-GB" sz="1600" dirty="0">
                <a:solidFill>
                  <a:srgbClr val="000000"/>
                </a:solidFill>
              </a:rPr>
              <a:t>Communicable Disease event:  [Contingency Cat XL]</a:t>
            </a:r>
            <a:endParaRPr lang="en-US" sz="1600" dirty="0">
              <a:solidFill>
                <a:srgbClr val="000000"/>
              </a:solidFill>
            </a:endParaRPr>
          </a:p>
          <a:p>
            <a:pPr marL="576263" lvl="0" eaLnBrk="1" hangingPunct="1">
              <a:buClr>
                <a:srgbClr val="DF5327"/>
              </a:buClr>
              <a:defRPr/>
            </a:pPr>
            <a:r>
              <a:rPr lang="en-US" sz="1600" dirty="0">
                <a:solidFill>
                  <a:srgbClr val="000000"/>
                </a:solidFill>
              </a:rPr>
              <a:t>In the event of a communicable disease outbreak, and under the order of the World Health </a:t>
            </a:r>
            <a:r>
              <a:rPr lang="en-US" sz="1600" dirty="0" err="1">
                <a:solidFill>
                  <a:srgbClr val="000000"/>
                </a:solidFill>
              </a:rPr>
              <a:t>Organisation</a:t>
            </a:r>
            <a:r>
              <a:rPr lang="en-US" sz="1600" dirty="0">
                <a:solidFill>
                  <a:srgbClr val="000000"/>
                </a:solidFill>
              </a:rPr>
              <a:t>, the Centre for Disease Control or local government restricting the movement of people or animals resulting in the cancellation, abandonment or postponement of events, these would be aggregated and classified as one catastrophe without time or geographical limitation.</a:t>
            </a:r>
            <a:endParaRPr lang="en-US" altLang="en-US" sz="1600" dirty="0">
              <a:solidFill>
                <a:srgbClr val="000000"/>
              </a:solidFill>
              <a:latin typeface="Source Sans Pro" charset="0"/>
              <a:ea typeface="Jost"/>
              <a:cs typeface="Gotham Ligh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Placeholder 2"/>
          <p:cNvSpPr>
            <a:spLocks noGrp="1"/>
          </p:cNvSpPr>
          <p:nvPr>
            <p:ph type="body" sz="quarter" idx="11"/>
          </p:nvPr>
        </p:nvSpPr>
        <p:spPr>
          <a:xfrm>
            <a:off x="515938" y="1412875"/>
            <a:ext cx="10963275" cy="4738543"/>
          </a:xfrm>
        </p:spPr>
        <p:txBody>
          <a:bodyPr/>
          <a:lstStyle/>
          <a:p>
            <a:pPr marL="285750" indent="-285750" eaLnBrk="1" hangingPunct="1">
              <a:buClr>
                <a:schemeClr val="accent2"/>
              </a:buClr>
              <a:buFont typeface="Wingdings" panose="05000000000000000000" pitchFamily="2" charset="2"/>
              <a:buChar char="Ø"/>
              <a:defRPr/>
            </a:pPr>
            <a:r>
              <a:rPr lang="en-US" altLang="en-US" sz="2200" dirty="0" smtClean="0">
                <a:latin typeface="Source Sans Pro" charset="0"/>
                <a:ea typeface="Jost"/>
                <a:cs typeface="Gotham Light"/>
              </a:rPr>
              <a:t>Each Individual Case of COVID-19?</a:t>
            </a:r>
          </a:p>
          <a:p>
            <a:pPr marL="285750" indent="-285750" eaLnBrk="1" hangingPunct="1">
              <a:buClr>
                <a:schemeClr val="accent2"/>
              </a:buClr>
              <a:buFont typeface="Wingdings" panose="05000000000000000000" pitchFamily="2" charset="2"/>
              <a:buChar char="Ø"/>
              <a:defRPr/>
            </a:pPr>
            <a:r>
              <a:rPr lang="en-US" altLang="en-US" sz="2200" dirty="0" smtClean="0">
                <a:latin typeface="Source Sans Pro" charset="0"/>
                <a:ea typeface="Jost"/>
                <a:cs typeface="Gotham Light"/>
              </a:rPr>
              <a:t>Identification of virus? Virus Outbreak?</a:t>
            </a:r>
          </a:p>
          <a:p>
            <a:pPr marL="742950" lvl="1" indent="-285750" eaLnBrk="1" hangingPunct="1">
              <a:buClr>
                <a:schemeClr val="accent2"/>
              </a:buClr>
              <a:buFont typeface="Wingdings" panose="05000000000000000000" pitchFamily="2" charset="2"/>
              <a:buChar char="Ø"/>
              <a:defRPr/>
            </a:pPr>
            <a:r>
              <a:rPr lang="en-US" altLang="en-US" sz="1800" dirty="0" smtClean="0">
                <a:solidFill>
                  <a:schemeClr val="accent4"/>
                </a:solidFill>
                <a:latin typeface="Source Sans Pro" panose="020B0604020202020204" charset="0"/>
                <a:ea typeface="Jost"/>
                <a:cs typeface="Gotham Light"/>
              </a:rPr>
              <a:t>First detectable case of COVID-19 in China in November 2019</a:t>
            </a:r>
          </a:p>
          <a:p>
            <a:pPr marL="742950" lvl="1" indent="-285750" eaLnBrk="1" hangingPunct="1">
              <a:buClr>
                <a:schemeClr val="accent2"/>
              </a:buClr>
              <a:buFont typeface="Wingdings" panose="05000000000000000000" pitchFamily="2" charset="2"/>
              <a:buChar char="Ø"/>
              <a:defRPr/>
            </a:pPr>
            <a:r>
              <a:rPr lang="en-US" altLang="en-US" sz="1800" dirty="0" smtClean="0">
                <a:solidFill>
                  <a:schemeClr val="accent4"/>
                </a:solidFill>
                <a:latin typeface="Source Sans Pro" panose="020B0604020202020204" charset="0"/>
                <a:ea typeface="Jost"/>
                <a:cs typeface="Gotham Light"/>
              </a:rPr>
              <a:t>Virus first identified in December 2019 in Wuhan, China, when the Chinese Health officials inform the WHO of a cluster of 41 patients with mysterious pneumonia</a:t>
            </a:r>
            <a:endParaRPr lang="en-US" altLang="en-US" sz="1800" dirty="0" smtClean="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defRPr/>
            </a:pPr>
            <a:r>
              <a:rPr lang="en-US" altLang="en-US" sz="2200" dirty="0">
                <a:latin typeface="Source Sans Pro" charset="0"/>
                <a:ea typeface="Jost"/>
                <a:cs typeface="Gotham Light"/>
              </a:rPr>
              <a:t>CDC Confirms First US Coronavirus Case (Jan. 21, 2020)</a:t>
            </a:r>
          </a:p>
          <a:p>
            <a:pPr marL="285750" indent="-285750" eaLnBrk="1" hangingPunct="1">
              <a:buClr>
                <a:schemeClr val="accent2"/>
              </a:buClr>
              <a:buFont typeface="Wingdings" panose="05000000000000000000" pitchFamily="2" charset="2"/>
              <a:buChar char="Ø"/>
              <a:defRPr/>
            </a:pPr>
            <a:r>
              <a:rPr lang="en-US" altLang="en-US" sz="2200" dirty="0">
                <a:latin typeface="Source Sans Pro" charset="0"/>
                <a:ea typeface="Jost"/>
                <a:cs typeface="Gotham Light"/>
              </a:rPr>
              <a:t>WHO Issues Global Health Emergency (Jan. 31, 2020)</a:t>
            </a:r>
          </a:p>
          <a:p>
            <a:pPr marL="285750" indent="-285750" eaLnBrk="1" hangingPunct="1">
              <a:buClr>
                <a:schemeClr val="accent2"/>
              </a:buClr>
              <a:buFont typeface="Wingdings" panose="05000000000000000000" pitchFamily="2" charset="2"/>
              <a:buChar char="Ø"/>
              <a:defRPr/>
            </a:pPr>
            <a:r>
              <a:rPr lang="en-US" altLang="en-US" sz="2200" dirty="0">
                <a:latin typeface="Source Sans Pro" charset="0"/>
                <a:ea typeface="Jost"/>
                <a:cs typeface="Gotham Light"/>
              </a:rPr>
              <a:t>US Declares Public Health Emergency (Feb. 3, 2020)</a:t>
            </a:r>
          </a:p>
          <a:p>
            <a:pPr marL="285750" indent="-285750" eaLnBrk="1" hangingPunct="1">
              <a:buClr>
                <a:schemeClr val="accent2"/>
              </a:buClr>
              <a:buFont typeface="Wingdings" panose="05000000000000000000" pitchFamily="2" charset="2"/>
              <a:buChar char="Ø"/>
              <a:defRPr/>
            </a:pPr>
            <a:r>
              <a:rPr lang="en-US" altLang="en-US" sz="2200" dirty="0">
                <a:latin typeface="Source Sans Pro" charset="0"/>
                <a:ea typeface="Jost"/>
                <a:cs typeface="Gotham Light"/>
              </a:rPr>
              <a:t>WHO Declares COVID-19 a Pandemic (March 11, 2020)</a:t>
            </a:r>
          </a:p>
          <a:p>
            <a:pPr marL="285750" indent="-285750" eaLnBrk="1" hangingPunct="1">
              <a:buClr>
                <a:schemeClr val="accent2"/>
              </a:buClr>
              <a:buFont typeface="Wingdings" panose="05000000000000000000" pitchFamily="2" charset="2"/>
              <a:buChar char="Ø"/>
              <a:defRPr/>
            </a:pPr>
            <a:r>
              <a:rPr lang="en-US" altLang="en-US" sz="2200" dirty="0" smtClean="0">
                <a:latin typeface="Source Sans Pro" charset="0"/>
                <a:ea typeface="Jost"/>
                <a:cs typeface="Gotham Light"/>
              </a:rPr>
              <a:t>Government / Civil Authority Shutdowns or Orders?</a:t>
            </a:r>
          </a:p>
          <a:p>
            <a:pPr marL="742950" lvl="1" indent="-285750" eaLnBrk="1" hangingPunct="1">
              <a:buClr>
                <a:schemeClr val="accent2"/>
              </a:buClr>
              <a:buFont typeface="Wingdings" panose="05000000000000000000" pitchFamily="2" charset="2"/>
              <a:buChar char="Ø"/>
              <a:defRPr/>
            </a:pPr>
            <a:r>
              <a:rPr lang="en-US" altLang="en-US" sz="1800" dirty="0">
                <a:solidFill>
                  <a:schemeClr val="accent4"/>
                </a:solidFill>
                <a:latin typeface="Source Sans Pro" panose="020B0604020202020204" charset="0"/>
                <a:ea typeface="Jost"/>
                <a:cs typeface="Gotham Light"/>
              </a:rPr>
              <a:t>Chinese </a:t>
            </a:r>
            <a:r>
              <a:rPr lang="en-US" sz="1800" dirty="0">
                <a:solidFill>
                  <a:schemeClr val="accent4"/>
                </a:solidFill>
                <a:latin typeface="Source Sans Pro" panose="020B0604020202020204" charset="0"/>
                <a:ea typeface="Jost"/>
                <a:cs typeface="Gotham Light"/>
              </a:rPr>
              <a:t> authorities place the city of Wuhan under quarantine (January 23, 2020)</a:t>
            </a:r>
            <a:endParaRPr lang="en-US" altLang="en-US" sz="1800" dirty="0">
              <a:solidFill>
                <a:schemeClr val="accent4"/>
              </a:solidFill>
              <a:latin typeface="Source Sans Pro" panose="020B0604020202020204" charset="0"/>
              <a:ea typeface="Jost"/>
              <a:cs typeface="Gotham Light"/>
            </a:endParaRPr>
          </a:p>
          <a:p>
            <a:pPr marL="742950" lvl="1" indent="-285750" eaLnBrk="1" hangingPunct="1">
              <a:buClr>
                <a:schemeClr val="accent2"/>
              </a:buClr>
              <a:buFont typeface="Wingdings" panose="05000000000000000000" pitchFamily="2" charset="2"/>
              <a:buChar char="Ø"/>
              <a:defRPr/>
            </a:pPr>
            <a:r>
              <a:rPr lang="en-US" altLang="en-US" sz="1800" dirty="0">
                <a:solidFill>
                  <a:schemeClr val="accent4"/>
                </a:solidFill>
                <a:latin typeface="Source Sans Pro" panose="020B0604020202020204" charset="0"/>
                <a:ea typeface="Jost"/>
                <a:cs typeface="Gotham Light"/>
              </a:rPr>
              <a:t>States start issuing Stay at Home Orders – California (March 19, 2020)</a:t>
            </a:r>
          </a:p>
          <a:p>
            <a:pPr marL="742950" lvl="1" indent="-285750" eaLnBrk="1" hangingPunct="1">
              <a:buClr>
                <a:schemeClr val="accent2"/>
              </a:buClr>
              <a:buFont typeface="Wingdings" panose="05000000000000000000" pitchFamily="2" charset="2"/>
              <a:buChar char="Ø"/>
              <a:defRPr/>
            </a:pPr>
            <a:r>
              <a:rPr lang="en-US" altLang="en-US" sz="1800" dirty="0">
                <a:solidFill>
                  <a:schemeClr val="accent4"/>
                </a:solidFill>
                <a:latin typeface="Source Sans Pro" panose="020B0604020202020204" charset="0"/>
                <a:ea typeface="Jost"/>
                <a:cs typeface="Gotham Light"/>
              </a:rPr>
              <a:t>Italy Prime Minister issued national lockdown (March 9, 2020)</a:t>
            </a:r>
          </a:p>
          <a:p>
            <a:pPr marL="742950" lvl="1" indent="-285750" eaLnBrk="1" hangingPunct="1">
              <a:buClr>
                <a:schemeClr val="accent2"/>
              </a:buClr>
              <a:buFont typeface="Wingdings" panose="05000000000000000000" pitchFamily="2" charset="2"/>
              <a:buChar char="Ø"/>
              <a:defRPr/>
            </a:pPr>
            <a:r>
              <a:rPr lang="en-US" altLang="en-US" sz="1800" dirty="0">
                <a:solidFill>
                  <a:schemeClr val="accent4"/>
                </a:solidFill>
                <a:latin typeface="Source Sans Pro" panose="020B0604020202020204" charset="0"/>
                <a:ea typeface="Jost"/>
                <a:cs typeface="Gotham Light"/>
              </a:rPr>
              <a:t>UK </a:t>
            </a:r>
            <a:r>
              <a:rPr lang="en-US" altLang="en-US" sz="1800" dirty="0" smtClean="0">
                <a:solidFill>
                  <a:schemeClr val="accent4"/>
                </a:solidFill>
                <a:latin typeface="Source Sans Pro" panose="020B0604020202020204" charset="0"/>
                <a:ea typeface="Jost"/>
                <a:cs typeface="Gotham Light"/>
              </a:rPr>
              <a:t>lockdowns: first (March 23, 2020), </a:t>
            </a:r>
            <a:r>
              <a:rPr lang="en-US" altLang="en-US" sz="1800" dirty="0">
                <a:solidFill>
                  <a:schemeClr val="accent4"/>
                </a:solidFill>
                <a:latin typeface="Source Sans Pro" panose="020B0604020202020204" charset="0"/>
                <a:ea typeface="Jost"/>
                <a:cs typeface="Gotham Light"/>
              </a:rPr>
              <a:t>second </a:t>
            </a:r>
            <a:r>
              <a:rPr lang="en-US" altLang="en-US" sz="1800" dirty="0" smtClean="0">
                <a:solidFill>
                  <a:schemeClr val="accent4"/>
                </a:solidFill>
                <a:latin typeface="Source Sans Pro" panose="020B0604020202020204" charset="0"/>
                <a:ea typeface="Jost"/>
                <a:cs typeface="Gotham Light"/>
              </a:rPr>
              <a:t>(Oct. 31, 2020), or third (Dec. 20, 2020)</a:t>
            </a:r>
          </a:p>
          <a:p>
            <a:pPr lvl="1" indent="0" eaLnBrk="1" hangingPunct="1">
              <a:buClr>
                <a:schemeClr val="accent2"/>
              </a:buClr>
              <a:buNone/>
              <a:defRPr/>
            </a:pPr>
            <a:endParaRPr lang="en-US" altLang="en-US" sz="2400" dirty="0" smtClean="0">
              <a:solidFill>
                <a:schemeClr val="accent4"/>
              </a:solidFill>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3557" name="Title 5"/>
          <p:cNvSpPr>
            <a:spLocks noGrp="1"/>
          </p:cNvSpPr>
          <p:nvPr>
            <p:ph type="ctrTitle"/>
          </p:nvPr>
        </p:nvSpPr>
        <p:spPr>
          <a:xfrm>
            <a:off x="515938" y="617538"/>
            <a:ext cx="11160125" cy="569912"/>
          </a:xfrm>
        </p:spPr>
        <p:txBody>
          <a:bodyPr/>
          <a:lstStyle/>
          <a:p>
            <a:pPr eaLnBrk="1" hangingPunct="1"/>
            <a:r>
              <a:rPr lang="en-US" altLang="en-US" sz="3600" dirty="0" smtClean="0">
                <a:latin typeface="Source Sans Pro" charset="0"/>
                <a:ea typeface="Jost SemiBold"/>
                <a:cs typeface="Gotham Bold"/>
              </a:rPr>
              <a:t>What is the Occurrence/Event/Cause?</a:t>
            </a:r>
          </a:p>
        </p:txBody>
      </p:sp>
      <p:sp>
        <p:nvSpPr>
          <p:cNvPr id="2355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2034558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dirty="0" smtClean="0">
                <a:solidFill>
                  <a:schemeClr val="accent4"/>
                </a:solidFill>
                <a:latin typeface="Source Sans Pro" panose="020B0604020202020204" charset="0"/>
                <a:ea typeface="Jost Medium"/>
                <a:cs typeface="Gotham Medium"/>
              </a:rPr>
              <a:t>English Law</a:t>
            </a:r>
          </a:p>
        </p:txBody>
      </p:sp>
      <p:sp>
        <p:nvSpPr>
          <p:cNvPr id="21507" name="Text Placeholder 2"/>
          <p:cNvSpPr>
            <a:spLocks noGrp="1"/>
          </p:cNvSpPr>
          <p:nvPr>
            <p:ph type="body" sz="quarter" idx="11"/>
          </p:nvPr>
        </p:nvSpPr>
        <p:spPr>
          <a:xfrm>
            <a:off x="515938" y="1865313"/>
            <a:ext cx="10963275" cy="4359275"/>
          </a:xfrm>
        </p:spPr>
        <p:txBody>
          <a:bodyPr/>
          <a:lstStyle/>
          <a:p>
            <a:pPr marL="285750" indent="-285750" eaLnBrk="1" hangingPunct="1">
              <a:spcAft>
                <a:spcPts val="600"/>
              </a:spcAft>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Distinguish between event and cause based aggregation</a:t>
            </a:r>
          </a:p>
          <a:p>
            <a:pPr marL="285750" indent="-285750" eaLnBrk="1" hangingPunct="1">
              <a:spcAft>
                <a:spcPts val="600"/>
              </a:spcAft>
              <a:buClr>
                <a:schemeClr val="accent2"/>
              </a:buClr>
              <a:buFont typeface="Wingdings" panose="05000000000000000000" pitchFamily="2" charset="2"/>
              <a:buChar char="Ø"/>
              <a:defRPr/>
            </a:pPr>
            <a:r>
              <a:rPr lang="en-US" altLang="en-US" sz="2400" dirty="0" smtClean="0">
                <a:latin typeface="Source Sans Pro" charset="0"/>
              </a:rPr>
              <a:t>Cause permits a wide search for aggregating factor, which can be a state of affairs.</a:t>
            </a:r>
          </a:p>
          <a:p>
            <a:pPr marL="285750" indent="-285750" eaLnBrk="1" hangingPunct="1">
              <a:spcAft>
                <a:spcPts val="400"/>
              </a:spcAft>
              <a:buClr>
                <a:schemeClr val="accent2"/>
              </a:buClr>
              <a:buFont typeface="Wingdings" panose="05000000000000000000" pitchFamily="2" charset="2"/>
              <a:buChar char="Ø"/>
              <a:defRPr/>
            </a:pPr>
            <a:r>
              <a:rPr lang="en-US" altLang="en-US" sz="2400" dirty="0" smtClean="0">
                <a:latin typeface="Source Sans Pro" charset="0"/>
              </a:rPr>
              <a:t>Event </a:t>
            </a:r>
            <a:r>
              <a:rPr lang="en-US" altLang="en-US" sz="2400" dirty="0">
                <a:latin typeface="Source Sans Pro" charset="0"/>
              </a:rPr>
              <a:t>synonymous with </a:t>
            </a:r>
            <a:r>
              <a:rPr lang="en-US" altLang="en-US" sz="2400" dirty="0" smtClean="0">
                <a:latin typeface="Source Sans Pro" charset="0"/>
              </a:rPr>
              <a:t>occurrence</a:t>
            </a:r>
          </a:p>
          <a:p>
            <a:pPr marL="742950" lvl="1" indent="-285750" eaLnBrk="1" hangingPunct="1">
              <a:buClr>
                <a:schemeClr val="accent2"/>
              </a:buClr>
              <a:buFont typeface="Wingdings" panose="05000000000000000000" pitchFamily="2" charset="2"/>
              <a:buChar char="Ø"/>
              <a:defRPr/>
            </a:pPr>
            <a:r>
              <a:rPr lang="en-US" altLang="en-US" sz="2400" dirty="0">
                <a:solidFill>
                  <a:schemeClr val="accent4"/>
                </a:solidFill>
                <a:ea typeface="Jost"/>
                <a:cs typeface="Gotham Light"/>
              </a:rPr>
              <a:t>Something happening at a particular place, time, particular way. </a:t>
            </a:r>
          </a:p>
          <a:p>
            <a:pPr marL="742950" lvl="1" indent="-285750" eaLnBrk="1" hangingPunct="1">
              <a:spcAft>
                <a:spcPts val="600"/>
              </a:spcAft>
              <a:buClr>
                <a:schemeClr val="accent2"/>
              </a:buClr>
              <a:buFont typeface="Wingdings" panose="05000000000000000000" pitchFamily="2" charset="2"/>
              <a:buChar char="Ø"/>
              <a:defRPr/>
            </a:pPr>
            <a:r>
              <a:rPr lang="en-US" altLang="en-US" sz="2400" dirty="0">
                <a:solidFill>
                  <a:schemeClr val="accent4"/>
                </a:solidFill>
                <a:ea typeface="Jost"/>
                <a:cs typeface="Gotham Light"/>
              </a:rPr>
              <a:t>Use of “unities test” as guidance (cause, locality, time, human intent)</a:t>
            </a:r>
          </a:p>
          <a:p>
            <a:pPr marL="285750" indent="-285750" eaLnBrk="1" hangingPunct="1">
              <a:spcAft>
                <a:spcPts val="400"/>
              </a:spcAft>
              <a:buClr>
                <a:schemeClr val="accent2"/>
              </a:buClr>
              <a:buFont typeface="Wingdings" panose="05000000000000000000" pitchFamily="2" charset="2"/>
              <a:buChar char="Ø"/>
              <a:defRPr/>
            </a:pPr>
            <a:r>
              <a:rPr lang="en-US" altLang="en-US" sz="2400" dirty="0" smtClean="0">
                <a:latin typeface="Source Sans Pro" charset="0"/>
              </a:rPr>
              <a:t>Informed </a:t>
            </a:r>
            <a:r>
              <a:rPr lang="en-US" altLang="en-US" sz="2400" dirty="0">
                <a:latin typeface="Source Sans Pro" charset="0"/>
              </a:rPr>
              <a:t>observer in position of insured.  </a:t>
            </a:r>
            <a:endParaRPr lang="en-US" altLang="en-US" sz="2400" dirty="0" smtClean="0">
              <a:latin typeface="Source Sans Pro" charset="0"/>
            </a:endParaRPr>
          </a:p>
          <a:p>
            <a:pPr marL="742950" lvl="1" indent="-285750" eaLnBrk="1" hangingPunct="1">
              <a:spcAft>
                <a:spcPts val="600"/>
              </a:spcAft>
              <a:buClr>
                <a:schemeClr val="accent2"/>
              </a:buClr>
              <a:buFont typeface="Wingdings" panose="05000000000000000000" pitchFamily="2" charset="2"/>
              <a:buChar char="Ø"/>
              <a:defRPr/>
            </a:pPr>
            <a:r>
              <a:rPr lang="en-US" altLang="en-US" sz="2400" dirty="0">
                <a:solidFill>
                  <a:schemeClr val="accent4"/>
                </a:solidFill>
                <a:ea typeface="Jost"/>
                <a:cs typeface="Gotham Light"/>
              </a:rPr>
              <a:t>Context of policy important (see, for example, 9/11 decisions).</a:t>
            </a:r>
          </a:p>
          <a:p>
            <a:pPr marL="285750" indent="-285750" eaLnBrk="1" hangingPunct="1">
              <a:spcAft>
                <a:spcPts val="600"/>
              </a:spcAft>
              <a:buClr>
                <a:schemeClr val="accent2"/>
              </a:buClr>
              <a:buFont typeface="Wingdings" panose="05000000000000000000" pitchFamily="2" charset="2"/>
              <a:buChar char="Ø"/>
              <a:defRPr/>
            </a:pPr>
            <a:r>
              <a:rPr lang="en-US" altLang="en-US" sz="2400" dirty="0" smtClean="0">
                <a:latin typeface="Source Sans Pro" charset="0"/>
              </a:rPr>
              <a:t>No </a:t>
            </a:r>
            <a:r>
              <a:rPr lang="en-US" altLang="en-US" sz="2400" dirty="0">
                <a:latin typeface="Source Sans Pro" charset="0"/>
              </a:rPr>
              <a:t>need for event to be proximate cause, but not too remote.</a:t>
            </a: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3557" name="Title 5"/>
          <p:cNvSpPr>
            <a:spLocks noGrp="1"/>
          </p:cNvSpPr>
          <p:nvPr>
            <p:ph type="ctrTitle"/>
          </p:nvPr>
        </p:nvSpPr>
        <p:spPr>
          <a:xfrm>
            <a:off x="515938" y="617538"/>
            <a:ext cx="11160125" cy="569912"/>
          </a:xfrm>
        </p:spPr>
        <p:txBody>
          <a:bodyPr/>
          <a:lstStyle/>
          <a:p>
            <a:pPr eaLnBrk="1" hangingPunct="1"/>
            <a:r>
              <a:rPr lang="en-US" altLang="en-US" sz="3600" dirty="0" smtClean="0">
                <a:latin typeface="Source Sans Pro" charset="0"/>
                <a:ea typeface="Jost SemiBold"/>
                <a:cs typeface="Gotham Bold"/>
              </a:rPr>
              <a:t>What is the Occurrence or Event?</a:t>
            </a:r>
          </a:p>
        </p:txBody>
      </p:sp>
      <p:sp>
        <p:nvSpPr>
          <p:cNvPr id="2355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38561792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dirty="0" smtClean="0">
                <a:solidFill>
                  <a:schemeClr val="accent4"/>
                </a:solidFill>
                <a:latin typeface="Source Sans Pro" panose="020B0604020202020204" charset="0"/>
                <a:ea typeface="Jost Medium"/>
                <a:cs typeface="Gotham Medium"/>
              </a:rPr>
              <a:t>English Law</a:t>
            </a:r>
          </a:p>
        </p:txBody>
      </p:sp>
      <p:sp>
        <p:nvSpPr>
          <p:cNvPr id="21507" name="Text Placeholder 2"/>
          <p:cNvSpPr>
            <a:spLocks noGrp="1"/>
          </p:cNvSpPr>
          <p:nvPr>
            <p:ph type="body" sz="quarter" idx="11"/>
          </p:nvPr>
        </p:nvSpPr>
        <p:spPr>
          <a:xfrm>
            <a:off x="515938" y="1865313"/>
            <a:ext cx="10963275" cy="4359275"/>
          </a:xfrm>
        </p:spPr>
        <p:txBody>
          <a:bodyPr/>
          <a:lstStyle/>
          <a:p>
            <a:pPr marL="285750" indent="-285750" eaLnBrk="1" hangingPunct="1">
              <a:spcAft>
                <a:spcPts val="600"/>
              </a:spcAft>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Issue with Supreme Court finding that pandemic cannot be an event</a:t>
            </a:r>
          </a:p>
          <a:p>
            <a:pPr marL="285750" indent="-285750" eaLnBrk="1" hangingPunct="1">
              <a:spcAft>
                <a:spcPts val="600"/>
              </a:spcAft>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But distinguish Cat XL cover, which already envisages hurricanes </a:t>
            </a:r>
            <a:r>
              <a:rPr lang="en-US" altLang="en-US" sz="2400" dirty="0" err="1" smtClean="0">
                <a:latin typeface="Source Sans Pro" charset="0"/>
                <a:ea typeface="Jost"/>
                <a:cs typeface="Gotham Light"/>
              </a:rPr>
              <a:t>etc</a:t>
            </a:r>
            <a:r>
              <a:rPr lang="en-US" altLang="en-US" sz="2400" dirty="0" smtClean="0">
                <a:latin typeface="Source Sans Pro" charset="0"/>
                <a:ea typeface="Jost"/>
                <a:cs typeface="Gotham Light"/>
              </a:rPr>
              <a:t> can be events</a:t>
            </a:r>
          </a:p>
          <a:p>
            <a:pPr marL="285750" indent="-285750" eaLnBrk="1" hangingPunct="1">
              <a:spcAft>
                <a:spcPts val="600"/>
              </a:spcAft>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No reason therefore why pandemic cannot be the relevant event</a:t>
            </a:r>
          </a:p>
          <a:p>
            <a:pPr marL="285750" indent="-285750" eaLnBrk="1" hangingPunct="1">
              <a:spcAft>
                <a:spcPts val="600"/>
              </a:spcAft>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Competent authority action can be, albeit then geographically limited</a:t>
            </a:r>
          </a:p>
          <a:p>
            <a:pPr marL="285750" indent="-285750" eaLnBrk="1" hangingPunct="1">
              <a:spcAft>
                <a:spcPts val="600"/>
              </a:spcAft>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What of later variations/new lockdowns?</a:t>
            </a:r>
          </a:p>
          <a:p>
            <a:pPr marL="285750" indent="-285750" eaLnBrk="1" hangingPunct="1">
              <a:spcAft>
                <a:spcPts val="600"/>
              </a:spcAft>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Part and parcel of original event?  </a:t>
            </a:r>
          </a:p>
          <a:p>
            <a:pPr marL="742950" lvl="1" indent="-285750" eaLnBrk="1" hangingPunct="1">
              <a:buClr>
                <a:schemeClr val="accent2"/>
              </a:buClr>
              <a:buFont typeface="Wingdings" panose="05000000000000000000" pitchFamily="2" charset="2"/>
              <a:buChar char="Ø"/>
              <a:defRPr/>
            </a:pPr>
            <a:r>
              <a:rPr lang="en-US" altLang="en-US" sz="2400" u="sng" dirty="0">
                <a:solidFill>
                  <a:schemeClr val="accent4"/>
                </a:solidFill>
                <a:ea typeface="Jost"/>
                <a:cs typeface="Gotham Light"/>
              </a:rPr>
              <a:t>Commercial Union v Midland </a:t>
            </a:r>
            <a:r>
              <a:rPr lang="en-US" altLang="en-US" sz="2400" u="sng" dirty="0" smtClean="0">
                <a:solidFill>
                  <a:schemeClr val="accent4"/>
                </a:solidFill>
                <a:ea typeface="Jost"/>
                <a:cs typeface="Gotham Light"/>
              </a:rPr>
              <a:t>Mainline</a:t>
            </a:r>
            <a:endParaRPr lang="en-US" altLang="en-US" sz="2400" u="sng" dirty="0">
              <a:solidFill>
                <a:schemeClr val="accent4"/>
              </a:solidFill>
              <a:ea typeface="Jost"/>
              <a:cs typeface="Gotham Light"/>
            </a:endParaRPr>
          </a:p>
          <a:p>
            <a:pPr marL="742950" lvl="1" indent="-285750" eaLnBrk="1" hangingPunct="1">
              <a:buClr>
                <a:schemeClr val="accent2"/>
              </a:buClr>
              <a:buFont typeface="Wingdings" panose="05000000000000000000" pitchFamily="2" charset="2"/>
              <a:buChar char="Ø"/>
              <a:defRPr/>
            </a:pPr>
            <a:r>
              <a:rPr lang="en-US" altLang="en-US" sz="2400" u="sng" dirty="0">
                <a:solidFill>
                  <a:schemeClr val="accent4"/>
                </a:solidFill>
                <a:ea typeface="Jost"/>
                <a:cs typeface="Gotham Light"/>
              </a:rPr>
              <a:t>IF v </a:t>
            </a:r>
            <a:r>
              <a:rPr lang="en-US" altLang="en-US" sz="2400" u="sng" dirty="0" err="1" smtClean="0">
                <a:solidFill>
                  <a:schemeClr val="accent4"/>
                </a:solidFill>
                <a:ea typeface="Jost"/>
                <a:cs typeface="Gotham Light"/>
              </a:rPr>
              <a:t>Silverseas</a:t>
            </a:r>
            <a:endParaRPr lang="en-US" altLang="en-US" sz="2400" u="sng" dirty="0">
              <a:solidFill>
                <a:schemeClr val="accent4"/>
              </a:solidFill>
              <a:ea typeface="Jost"/>
              <a:cs typeface="Gotham Light"/>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3557" name="Title 5"/>
          <p:cNvSpPr>
            <a:spLocks noGrp="1"/>
          </p:cNvSpPr>
          <p:nvPr>
            <p:ph type="ctrTitle"/>
          </p:nvPr>
        </p:nvSpPr>
        <p:spPr>
          <a:xfrm>
            <a:off x="515938" y="617538"/>
            <a:ext cx="11160125" cy="569912"/>
          </a:xfrm>
        </p:spPr>
        <p:txBody>
          <a:bodyPr/>
          <a:lstStyle/>
          <a:p>
            <a:pPr eaLnBrk="1" hangingPunct="1"/>
            <a:r>
              <a:rPr lang="en-US" altLang="en-US" sz="3600" dirty="0" smtClean="0">
                <a:latin typeface="Source Sans Pro" charset="0"/>
                <a:ea typeface="Jost SemiBold"/>
                <a:cs typeface="Gotham Bold"/>
              </a:rPr>
              <a:t>What is the Occurrence or Event?</a:t>
            </a:r>
          </a:p>
        </p:txBody>
      </p:sp>
      <p:sp>
        <p:nvSpPr>
          <p:cNvPr id="2355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3502217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ARIAS•U.S. 2021 Spring Conference • www.arias-us.org</a:t>
            </a:r>
            <a:endParaRPr lang="en-US" dirty="0"/>
          </a:p>
        </p:txBody>
      </p:sp>
      <p:sp>
        <p:nvSpPr>
          <p:cNvPr id="3" name="Slide Number Placeholder 2"/>
          <p:cNvSpPr>
            <a:spLocks noGrp="1"/>
          </p:cNvSpPr>
          <p:nvPr>
            <p:ph type="sldNum" sz="quarter" idx="12"/>
          </p:nvPr>
        </p:nvSpPr>
        <p:spPr/>
        <p:txBody>
          <a:bodyPr/>
          <a:lstStyle/>
          <a:p>
            <a:pPr>
              <a:defRPr/>
            </a:pPr>
            <a:fld id="{85ABF762-5E03-4529-9B99-2BC480874C11}" type="slidenum">
              <a:rPr lang="en-US" smtClean="0"/>
              <a:pPr>
                <a:defRPr/>
              </a:pPr>
              <a:t>2</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9094" y="-328506"/>
            <a:ext cx="4168275" cy="312218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09257"/>
            <a:ext cx="3638539" cy="236167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404" y="-46264"/>
            <a:ext cx="3920391" cy="2608842"/>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1031" y="-438017"/>
            <a:ext cx="4368082" cy="303031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104" y="2328978"/>
            <a:ext cx="5850645" cy="3885194"/>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3074" y="3903109"/>
            <a:ext cx="3136039" cy="2086891"/>
          </a:xfrm>
          <a:prstGeom prst="rect">
            <a:avLst/>
          </a:prstGeom>
        </p:spPr>
      </p:pic>
    </p:spTree>
    <p:extLst>
      <p:ext uri="{BB962C8B-B14F-4D97-AF65-F5344CB8AC3E}">
        <p14:creationId xmlns:p14="http://schemas.microsoft.com/office/powerpoint/2010/main" val="3995671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dirty="0" smtClean="0">
                <a:solidFill>
                  <a:schemeClr val="accent4"/>
                </a:solidFill>
                <a:latin typeface="Source Sans Pro" panose="020B0604020202020204" charset="0"/>
                <a:ea typeface="Jost Medium"/>
                <a:cs typeface="Gotham Medium"/>
              </a:rPr>
              <a:t>U.S. Law</a:t>
            </a:r>
            <a:endParaRPr lang="en-US" altLang="en-US" sz="2800" dirty="0" smtClean="0">
              <a:solidFill>
                <a:srgbClr val="FF0000"/>
              </a:solidFill>
              <a:latin typeface="Source Sans Pro" panose="020B0604020202020204" charset="0"/>
              <a:ea typeface="Jost Medium"/>
              <a:cs typeface="Gotham Medium"/>
            </a:endParaRPr>
          </a:p>
        </p:txBody>
      </p:sp>
      <p:sp>
        <p:nvSpPr>
          <p:cNvPr id="21507" name="Text Placeholder 2"/>
          <p:cNvSpPr>
            <a:spLocks noGrp="1"/>
          </p:cNvSpPr>
          <p:nvPr>
            <p:ph type="body" sz="quarter" idx="11"/>
          </p:nvPr>
        </p:nvSpPr>
        <p:spPr>
          <a:xfrm>
            <a:off x="515938" y="1865313"/>
            <a:ext cx="10963275" cy="4359275"/>
          </a:xfrm>
        </p:spPr>
        <p:txBody>
          <a:bodyPr/>
          <a:lstStyle/>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Majority view – “Cause” Test</a:t>
            </a:r>
          </a:p>
          <a:p>
            <a:pPr marL="742950" lvl="1" indent="-285750" eaLnBrk="1" hangingPunct="1">
              <a:buClr>
                <a:schemeClr val="accent2"/>
              </a:buClr>
              <a:buFont typeface="Wingdings" panose="05000000000000000000" pitchFamily="2" charset="2"/>
              <a:buChar char="Ø"/>
              <a:defRPr/>
            </a:pPr>
            <a:r>
              <a:rPr lang="en-US" altLang="en-US" sz="2200" dirty="0" smtClean="0">
                <a:solidFill>
                  <a:schemeClr val="accent4"/>
                </a:solidFill>
              </a:rPr>
              <a:t>What is the underlying “cause” (or “causes”) of the damage?</a:t>
            </a:r>
          </a:p>
          <a:p>
            <a:pPr marL="742950" lvl="1" indent="-285750" eaLnBrk="1" hangingPunct="1">
              <a:spcAft>
                <a:spcPts val="600"/>
              </a:spcAft>
              <a:buClr>
                <a:schemeClr val="accent2"/>
              </a:buClr>
              <a:buFont typeface="Wingdings" panose="05000000000000000000" pitchFamily="2" charset="2"/>
              <a:buChar char="Ø"/>
              <a:defRPr/>
            </a:pPr>
            <a:r>
              <a:rPr lang="en-US" altLang="en-US" sz="2200" dirty="0" smtClean="0">
                <a:solidFill>
                  <a:schemeClr val="accent4"/>
                </a:solidFill>
              </a:rPr>
              <a:t>Is there a proximate, uninterrupted, and continuing cause that resulted in all of the injuries or damages?</a:t>
            </a:r>
            <a:endParaRPr lang="en-US" altLang="en-US" sz="2200" dirty="0">
              <a:solidFill>
                <a:schemeClr val="accent4"/>
              </a:solidFill>
            </a:endParaRPr>
          </a:p>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Minority view – “Effects” Test</a:t>
            </a:r>
          </a:p>
          <a:p>
            <a:pPr marL="742950" lvl="1" indent="-285750" eaLnBrk="1" hangingPunct="1">
              <a:spcAft>
                <a:spcPts val="600"/>
              </a:spcAft>
              <a:buClr>
                <a:schemeClr val="accent2"/>
              </a:buClr>
              <a:buFont typeface="Wingdings" panose="05000000000000000000" pitchFamily="2" charset="2"/>
              <a:buChar char="Ø"/>
              <a:defRPr/>
            </a:pPr>
            <a:r>
              <a:rPr lang="en-US" altLang="en-US" sz="2200" dirty="0" smtClean="0">
                <a:solidFill>
                  <a:schemeClr val="accent4"/>
                </a:solidFill>
              </a:rPr>
              <a:t>What are the injuries, damages, or effects resulting from the cause?</a:t>
            </a:r>
            <a:endParaRPr lang="en-US" altLang="en-US" sz="2200" dirty="0">
              <a:solidFill>
                <a:schemeClr val="accent4"/>
              </a:solidFill>
            </a:endParaRPr>
          </a:p>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Other</a:t>
            </a:r>
          </a:p>
          <a:p>
            <a:pPr marL="742950" lvl="1" indent="-285750" eaLnBrk="1" hangingPunct="1">
              <a:buClr>
                <a:schemeClr val="accent2"/>
              </a:buClr>
              <a:buFont typeface="Wingdings" panose="05000000000000000000" pitchFamily="2" charset="2"/>
              <a:buChar char="Ø"/>
              <a:defRPr/>
            </a:pPr>
            <a:r>
              <a:rPr lang="en-US" altLang="en-US" sz="2200" dirty="0">
                <a:solidFill>
                  <a:schemeClr val="accent4"/>
                </a:solidFill>
              </a:rPr>
              <a:t>What is the “liability-triggering event”? (variation of “cause” test</a:t>
            </a:r>
            <a:r>
              <a:rPr lang="en-US" altLang="en-US" sz="2200" dirty="0" smtClean="0">
                <a:solidFill>
                  <a:schemeClr val="accent4"/>
                </a:solidFill>
              </a:rPr>
              <a:t>) (TX, WV)</a:t>
            </a:r>
          </a:p>
          <a:p>
            <a:pPr marL="742950" lvl="1" indent="-285750" eaLnBrk="1" hangingPunct="1">
              <a:buClr>
                <a:schemeClr val="accent2"/>
              </a:buClr>
              <a:buFont typeface="Wingdings" panose="05000000000000000000" pitchFamily="2" charset="2"/>
              <a:buChar char="Ø"/>
              <a:defRPr/>
            </a:pPr>
            <a:r>
              <a:rPr lang="en-US" altLang="en-US" sz="2200" dirty="0" smtClean="0">
                <a:solidFill>
                  <a:schemeClr val="accent4"/>
                </a:solidFill>
              </a:rPr>
              <a:t>The “Unfortunate Event” Test (NY, CT)</a:t>
            </a:r>
            <a:endParaRPr lang="en-US" altLang="en-US" sz="2200" dirty="0">
              <a:solidFill>
                <a:schemeClr val="accent4"/>
              </a:solidFill>
            </a:endParaRPr>
          </a:p>
          <a:p>
            <a:pPr lvl="1" indent="0" eaLnBrk="1" hangingPunct="1">
              <a:buClr>
                <a:schemeClr val="accent2"/>
              </a:buClr>
              <a:buNone/>
              <a:defRPr/>
            </a:pPr>
            <a:endParaRPr lang="en-US" altLang="en-US" sz="2400" dirty="0" smtClean="0">
              <a:solidFill>
                <a:schemeClr val="accent4"/>
              </a:solidFill>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3557" name="Title 5"/>
          <p:cNvSpPr>
            <a:spLocks noGrp="1"/>
          </p:cNvSpPr>
          <p:nvPr>
            <p:ph type="ctrTitle"/>
          </p:nvPr>
        </p:nvSpPr>
        <p:spPr>
          <a:xfrm>
            <a:off x="515938" y="617538"/>
            <a:ext cx="11160125" cy="569912"/>
          </a:xfrm>
        </p:spPr>
        <p:txBody>
          <a:bodyPr/>
          <a:lstStyle/>
          <a:p>
            <a:pPr eaLnBrk="1" hangingPunct="1"/>
            <a:r>
              <a:rPr lang="en-US" altLang="en-US" sz="3600" dirty="0" smtClean="0">
                <a:latin typeface="Source Sans Pro" charset="0"/>
                <a:ea typeface="Jost SemiBold"/>
                <a:cs typeface="Gotham Bold"/>
              </a:rPr>
              <a:t>What is the Occurrence or Event?</a:t>
            </a:r>
          </a:p>
        </p:txBody>
      </p:sp>
      <p:sp>
        <p:nvSpPr>
          <p:cNvPr id="2355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1417073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sz="quarter" idx="10"/>
          </p:nvPr>
        </p:nvSpPr>
        <p:spPr>
          <a:xfrm>
            <a:off x="515938" y="1552575"/>
            <a:ext cx="8759825" cy="3857625"/>
          </a:xfrm>
        </p:spPr>
        <p:txBody>
          <a:bodyPr/>
          <a:lstStyle/>
          <a:p>
            <a:pPr eaLnBrk="1" hangingPunct="1">
              <a:spcBef>
                <a:spcPct val="0"/>
              </a:spcBef>
              <a:defRPr/>
            </a:pPr>
            <a:endParaRPr lang="en-US" altLang="en-US" dirty="0" smtClean="0">
              <a:solidFill>
                <a:schemeClr val="accent4"/>
              </a:solidFill>
              <a:latin typeface="Source Sans Pro" panose="020B0604020202020204" charset="0"/>
              <a:ea typeface="Jost Medium"/>
              <a:cs typeface="Gotham Medium"/>
            </a:endParaRPr>
          </a:p>
          <a:p>
            <a:pPr eaLnBrk="1" hangingPunct="1">
              <a:spcBef>
                <a:spcPct val="0"/>
              </a:spcBef>
              <a:defRPr/>
            </a:pPr>
            <a:r>
              <a:rPr lang="en-US" altLang="en-US" sz="3200" b="1" u="sng" dirty="0" smtClean="0">
                <a:solidFill>
                  <a:schemeClr val="accent4"/>
                </a:solidFill>
                <a:latin typeface="Source Sans Pro" panose="020B0604020202020204" charset="0"/>
                <a:ea typeface="Jost Medium"/>
                <a:cs typeface="Gotham Medium"/>
              </a:rPr>
              <a:t>What is the Occurrence or Event?</a:t>
            </a:r>
          </a:p>
          <a:p>
            <a:pPr marL="342900" indent="-342900" eaLnBrk="1" hangingPunct="1">
              <a:buClr>
                <a:schemeClr val="accent4"/>
              </a:buClr>
              <a:buFont typeface="Wingdings" panose="05000000000000000000" pitchFamily="2" charset="2"/>
              <a:buChar char="q"/>
              <a:defRPr/>
            </a:pPr>
            <a:r>
              <a:rPr lang="en-US" altLang="en-US" dirty="0">
                <a:solidFill>
                  <a:schemeClr val="accent4"/>
                </a:solidFill>
                <a:latin typeface="Source Sans Pro" charset="0"/>
                <a:ea typeface="Jost"/>
                <a:cs typeface="Gotham Light"/>
              </a:rPr>
              <a:t>Each Individual Case of COVID-19?</a:t>
            </a:r>
          </a:p>
          <a:p>
            <a:pPr marL="342900" indent="-342900" eaLnBrk="1" hangingPunct="1">
              <a:buClr>
                <a:schemeClr val="accent4"/>
              </a:buClr>
              <a:buFont typeface="Wingdings" panose="05000000000000000000" pitchFamily="2" charset="2"/>
              <a:buChar char="q"/>
              <a:defRPr/>
            </a:pPr>
            <a:r>
              <a:rPr lang="en-US" altLang="en-US" dirty="0">
                <a:solidFill>
                  <a:schemeClr val="accent4"/>
                </a:solidFill>
                <a:latin typeface="Source Sans Pro" charset="0"/>
                <a:ea typeface="Jost"/>
                <a:cs typeface="Gotham Light"/>
              </a:rPr>
              <a:t>Identification of the </a:t>
            </a:r>
            <a:r>
              <a:rPr lang="en-US" altLang="en-US" dirty="0" smtClean="0">
                <a:solidFill>
                  <a:schemeClr val="accent4"/>
                </a:solidFill>
                <a:latin typeface="Source Sans Pro" charset="0"/>
                <a:ea typeface="Jost"/>
                <a:cs typeface="Gotham Light"/>
              </a:rPr>
              <a:t>Virus </a:t>
            </a:r>
            <a:r>
              <a:rPr lang="en-US" altLang="en-US" dirty="0">
                <a:solidFill>
                  <a:schemeClr val="accent4"/>
                </a:solidFill>
                <a:latin typeface="Source Sans Pro" charset="0"/>
                <a:ea typeface="Jost"/>
                <a:cs typeface="Gotham Light"/>
              </a:rPr>
              <a:t>/ Virus Outbreak?</a:t>
            </a:r>
          </a:p>
          <a:p>
            <a:pPr marL="342900" indent="-342900" eaLnBrk="1" hangingPunct="1">
              <a:buClr>
                <a:schemeClr val="accent4"/>
              </a:buClr>
              <a:buFont typeface="Wingdings" panose="05000000000000000000" pitchFamily="2" charset="2"/>
              <a:buChar char="q"/>
              <a:defRPr/>
            </a:pPr>
            <a:r>
              <a:rPr lang="en-US" altLang="en-US" dirty="0">
                <a:solidFill>
                  <a:schemeClr val="accent4"/>
                </a:solidFill>
                <a:latin typeface="Source Sans Pro" charset="0"/>
                <a:ea typeface="Jost"/>
                <a:cs typeface="Gotham Light"/>
              </a:rPr>
              <a:t>WHO Issues Global Health Emergency (Jan. 31, 2020)?</a:t>
            </a:r>
          </a:p>
          <a:p>
            <a:pPr marL="342900" indent="-342900" eaLnBrk="1" hangingPunct="1">
              <a:buClr>
                <a:schemeClr val="accent4"/>
              </a:buClr>
              <a:buFont typeface="Wingdings" panose="05000000000000000000" pitchFamily="2" charset="2"/>
              <a:buChar char="q"/>
              <a:defRPr/>
            </a:pPr>
            <a:r>
              <a:rPr lang="en-US" altLang="en-US" dirty="0">
                <a:solidFill>
                  <a:schemeClr val="accent4"/>
                </a:solidFill>
                <a:latin typeface="Source Sans Pro" charset="0"/>
                <a:ea typeface="Jost"/>
                <a:cs typeface="Gotham Light"/>
              </a:rPr>
              <a:t>WHO Declares COVID-19 a Pandemic (March 11, 2020)?</a:t>
            </a:r>
          </a:p>
          <a:p>
            <a:pPr marL="342900" indent="-342900" eaLnBrk="1" hangingPunct="1">
              <a:buClr>
                <a:schemeClr val="accent4"/>
              </a:buClr>
              <a:buFont typeface="Wingdings" panose="05000000000000000000" pitchFamily="2" charset="2"/>
              <a:buChar char="q"/>
              <a:defRPr/>
            </a:pPr>
            <a:r>
              <a:rPr lang="en-US" altLang="en-US" dirty="0">
                <a:solidFill>
                  <a:schemeClr val="accent4"/>
                </a:solidFill>
                <a:latin typeface="Source Sans Pro" charset="0"/>
                <a:ea typeface="Jost"/>
                <a:cs typeface="Gotham Light"/>
              </a:rPr>
              <a:t>Government / Civil Authority Shutdowns or Orders?</a:t>
            </a:r>
          </a:p>
          <a:p>
            <a:pPr marL="342900" indent="-342900" eaLnBrk="1" hangingPunct="1">
              <a:buClr>
                <a:schemeClr val="accent4"/>
              </a:buClr>
              <a:buFont typeface="Wingdings" panose="05000000000000000000" pitchFamily="2" charset="2"/>
              <a:buChar char="q"/>
              <a:defRPr/>
            </a:pPr>
            <a:r>
              <a:rPr lang="en-US" altLang="en-US" dirty="0">
                <a:solidFill>
                  <a:schemeClr val="accent4"/>
                </a:solidFill>
                <a:latin typeface="Source Sans Pro" charset="0"/>
                <a:ea typeface="Jost"/>
                <a:cs typeface="Gotham Light"/>
              </a:rPr>
              <a:t>Other?</a:t>
            </a:r>
          </a:p>
          <a:p>
            <a:pPr eaLnBrk="1" hangingPunct="1">
              <a:spcBef>
                <a:spcPct val="0"/>
              </a:spcBef>
              <a:defRPr/>
            </a:pPr>
            <a:endParaRPr lang="en-US" altLang="en-US" dirty="0" smtClean="0">
              <a:solidFill>
                <a:schemeClr val="accent4"/>
              </a:solidFill>
              <a:latin typeface="Source Sans Pro" panose="020B0604020202020204" charset="0"/>
              <a:ea typeface="Jost Medium"/>
              <a:cs typeface="Gotham Medium"/>
            </a:endParaRPr>
          </a:p>
          <a:p>
            <a:pPr eaLnBrk="1" hangingPunct="1">
              <a:spcBef>
                <a:spcPct val="0"/>
              </a:spcBef>
              <a:defRPr/>
            </a:pPr>
            <a:endParaRPr lang="en-US" altLang="en-US" dirty="0">
              <a:solidFill>
                <a:schemeClr val="accent4"/>
              </a:solidFill>
              <a:latin typeface="Source Sans Pro" panose="020B0604020202020204" charset="0"/>
              <a:ea typeface="Jost Medium"/>
              <a:cs typeface="Gotham Medium"/>
            </a:endParaRPr>
          </a:p>
          <a:p>
            <a:pPr eaLnBrk="1" hangingPunct="1">
              <a:spcBef>
                <a:spcPct val="0"/>
              </a:spcBef>
              <a:defRPr/>
            </a:pPr>
            <a:endParaRPr lang="en-US" altLang="en-US" dirty="0" smtClean="0">
              <a:solidFill>
                <a:schemeClr val="accent4"/>
              </a:solidFill>
              <a:latin typeface="Source Sans Pro" panose="020B0604020202020204" charset="0"/>
              <a:ea typeface="Jost Medium"/>
              <a:cs typeface="Gotham Medium"/>
            </a:endParaRPr>
          </a:p>
        </p:txBody>
      </p:sp>
      <p:sp>
        <p:nvSpPr>
          <p:cNvPr id="26627" name="Title 5"/>
          <p:cNvSpPr>
            <a:spLocks noGrp="1"/>
          </p:cNvSpPr>
          <p:nvPr>
            <p:ph type="ctrTitle"/>
          </p:nvPr>
        </p:nvSpPr>
        <p:spPr>
          <a:xfrm>
            <a:off x="515938" y="617538"/>
            <a:ext cx="11160125" cy="931862"/>
          </a:xfrm>
        </p:spPr>
        <p:txBody>
          <a:bodyPr/>
          <a:lstStyle/>
          <a:p>
            <a:pPr eaLnBrk="1" hangingPunct="1"/>
            <a:r>
              <a:rPr lang="en-US" altLang="en-US" sz="3600" dirty="0" smtClean="0">
                <a:latin typeface="Source Sans Pro" charset="0"/>
                <a:ea typeface="Jost SemiBold"/>
                <a:cs typeface="Gotham Bold"/>
              </a:rPr>
              <a:t>ANONYMOUS AUDIENCE POLL</a:t>
            </a:r>
          </a:p>
        </p:txBody>
      </p:sp>
      <p:sp>
        <p:nvSpPr>
          <p:cNvPr id="2662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Placeholder 2"/>
          <p:cNvSpPr>
            <a:spLocks noGrp="1"/>
          </p:cNvSpPr>
          <p:nvPr>
            <p:ph type="body" sz="quarter" idx="11"/>
          </p:nvPr>
        </p:nvSpPr>
        <p:spPr>
          <a:xfrm>
            <a:off x="515938" y="1356667"/>
            <a:ext cx="10963275" cy="4359275"/>
          </a:xfrm>
        </p:spPr>
        <p:txBody>
          <a:bodyPr/>
          <a:lstStyle/>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Argument(s) For:</a:t>
            </a:r>
          </a:p>
          <a:p>
            <a:pPr marL="742950" lvl="1" indent="-285750" eaLnBrk="1" hangingPunct="1">
              <a:buClr>
                <a:schemeClr val="accent2"/>
              </a:buClr>
              <a:buFont typeface="Wingdings" panose="05000000000000000000" pitchFamily="2" charset="2"/>
              <a:buChar char="Ø"/>
              <a:defRPr/>
            </a:pPr>
            <a:r>
              <a:rPr lang="en-US" altLang="en-US" sz="2200" dirty="0" smtClean="0">
                <a:solidFill>
                  <a:schemeClr val="accent4"/>
                </a:solidFill>
                <a:ea typeface="Jost"/>
                <a:cs typeface="Gotham Light"/>
              </a:rPr>
              <a:t>Virus is a naturally occurring disease</a:t>
            </a:r>
          </a:p>
          <a:p>
            <a:pPr marL="742950" lvl="1" indent="-285750" eaLnBrk="1" hangingPunct="1">
              <a:buClr>
                <a:schemeClr val="accent2"/>
              </a:buClr>
              <a:buFont typeface="Wingdings" panose="05000000000000000000" pitchFamily="2" charset="2"/>
              <a:buChar char="Ø"/>
              <a:defRPr/>
            </a:pPr>
            <a:r>
              <a:rPr lang="en-US" altLang="en-US" sz="2200" dirty="0">
                <a:solidFill>
                  <a:schemeClr val="accent4"/>
                </a:solidFill>
                <a:ea typeface="Jost"/>
                <a:cs typeface="Gotham Light"/>
              </a:rPr>
              <a:t>Not a “man-made” </a:t>
            </a:r>
            <a:r>
              <a:rPr lang="en-US" altLang="en-US" sz="2200" dirty="0" smtClean="0">
                <a:solidFill>
                  <a:schemeClr val="accent4"/>
                </a:solidFill>
                <a:ea typeface="Jost"/>
                <a:cs typeface="Gotham Light"/>
              </a:rPr>
              <a:t>phenomenon</a:t>
            </a:r>
          </a:p>
          <a:p>
            <a:pPr marL="742950" lvl="1" indent="-285750" eaLnBrk="1" hangingPunct="1">
              <a:buClr>
                <a:schemeClr val="accent2"/>
              </a:buClr>
              <a:buFont typeface="Wingdings" panose="05000000000000000000" pitchFamily="2" charset="2"/>
              <a:buChar char="Ø"/>
              <a:defRPr/>
            </a:pPr>
            <a:endParaRPr lang="en-US" altLang="en-US" sz="2200" dirty="0" smtClean="0">
              <a:solidFill>
                <a:schemeClr val="accent4"/>
              </a:solidFill>
              <a:ea typeface="Jost"/>
              <a:cs typeface="Gotham Light"/>
            </a:endParaRPr>
          </a:p>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Argument(s) Against:</a:t>
            </a:r>
            <a:endParaRPr lang="en-US" altLang="en-US" dirty="0" smtClean="0">
              <a:latin typeface="Source Sans Pro" charset="0"/>
              <a:ea typeface="Jost"/>
              <a:cs typeface="Gotham Light"/>
            </a:endParaRPr>
          </a:p>
          <a:p>
            <a:pPr marL="742950" lvl="1" indent="-285750" eaLnBrk="1" hangingPunct="1">
              <a:buClr>
                <a:schemeClr val="accent2"/>
              </a:buClr>
              <a:buFont typeface="Wingdings" panose="05000000000000000000" pitchFamily="2" charset="2"/>
              <a:buChar char="Ø"/>
              <a:defRPr/>
            </a:pPr>
            <a:r>
              <a:rPr lang="en-US" altLang="en-US" sz="2200" dirty="0" smtClean="0">
                <a:solidFill>
                  <a:schemeClr val="accent4"/>
                </a:solidFill>
              </a:rPr>
              <a:t>Natural perils are more akin to forces of nature like earthquakes or hurricanes</a:t>
            </a:r>
          </a:p>
          <a:p>
            <a:pPr marL="742950" lvl="1" indent="-285750" eaLnBrk="1" hangingPunct="1">
              <a:buClr>
                <a:schemeClr val="accent2"/>
              </a:buClr>
              <a:buFont typeface="Wingdings" panose="05000000000000000000" pitchFamily="2" charset="2"/>
              <a:buChar char="Ø"/>
              <a:defRPr/>
            </a:pPr>
            <a:r>
              <a:rPr lang="en-US" altLang="en-US" sz="2200" dirty="0" smtClean="0">
                <a:solidFill>
                  <a:schemeClr val="accent4"/>
                </a:solidFill>
              </a:rPr>
              <a:t>Disease is transmitted human to human</a:t>
            </a:r>
          </a:p>
          <a:p>
            <a:pPr marL="742950" lvl="1" indent="-285750" eaLnBrk="1" hangingPunct="1">
              <a:buClr>
                <a:schemeClr val="accent2"/>
              </a:buClr>
              <a:buFont typeface="Wingdings" panose="05000000000000000000" pitchFamily="2" charset="2"/>
              <a:buChar char="Ø"/>
              <a:defRPr/>
            </a:pPr>
            <a:r>
              <a:rPr lang="en-US" altLang="en-US" sz="2200" dirty="0" smtClean="0">
                <a:solidFill>
                  <a:schemeClr val="accent4"/>
                </a:solidFill>
              </a:rPr>
              <a:t>International Market practice seems to reflect this understanding</a:t>
            </a: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3557" name="Title 5"/>
          <p:cNvSpPr>
            <a:spLocks noGrp="1"/>
          </p:cNvSpPr>
          <p:nvPr>
            <p:ph type="ctrTitle"/>
          </p:nvPr>
        </p:nvSpPr>
        <p:spPr>
          <a:xfrm>
            <a:off x="515938" y="617538"/>
            <a:ext cx="11160125" cy="569912"/>
          </a:xfrm>
        </p:spPr>
        <p:txBody>
          <a:bodyPr/>
          <a:lstStyle/>
          <a:p>
            <a:pPr eaLnBrk="1" hangingPunct="1"/>
            <a:r>
              <a:rPr lang="en-US" altLang="en-US" sz="3600" dirty="0" smtClean="0">
                <a:latin typeface="Source Sans Pro" charset="0"/>
                <a:ea typeface="Jost SemiBold"/>
                <a:cs typeface="Gotham Bold"/>
              </a:rPr>
              <a:t>Does COVID-19 Qualify as a “Natural Peril”</a:t>
            </a:r>
          </a:p>
        </p:txBody>
      </p:sp>
      <p:sp>
        <p:nvSpPr>
          <p:cNvPr id="2355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825" y="4330528"/>
            <a:ext cx="2407245" cy="18031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3857" y="3649018"/>
            <a:ext cx="1872743" cy="248462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4219" y="4330067"/>
            <a:ext cx="3034856" cy="180357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2697" y="1201738"/>
            <a:ext cx="2984278" cy="186517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p:cNvSpPr>
            <a:spLocks noGrp="1"/>
          </p:cNvSpPr>
          <p:nvPr>
            <p:ph type="body" sz="quarter" idx="10"/>
          </p:nvPr>
        </p:nvSpPr>
        <p:spPr>
          <a:xfrm>
            <a:off x="515938" y="1187450"/>
            <a:ext cx="11156950" cy="546101"/>
          </a:xfrm>
        </p:spPr>
        <p:txBody>
          <a:bodyPr/>
          <a:lstStyle/>
          <a:p>
            <a:pPr eaLnBrk="1" hangingPunct="1">
              <a:spcBef>
                <a:spcPct val="0"/>
              </a:spcBef>
              <a:defRPr/>
            </a:pPr>
            <a:r>
              <a:rPr lang="en-US" altLang="en-US" sz="2800" dirty="0" smtClean="0">
                <a:solidFill>
                  <a:schemeClr val="accent4"/>
                </a:solidFill>
                <a:latin typeface="Source Sans Pro" panose="020B0604020202020204" charset="0"/>
                <a:ea typeface="Jost Medium"/>
                <a:cs typeface="Gotham Medium"/>
              </a:rPr>
              <a:t>U.S. Cases</a:t>
            </a:r>
          </a:p>
        </p:txBody>
      </p:sp>
      <p:sp>
        <p:nvSpPr>
          <p:cNvPr id="21507" name="Text Placeholder 2"/>
          <p:cNvSpPr>
            <a:spLocks noGrp="1"/>
          </p:cNvSpPr>
          <p:nvPr>
            <p:ph type="body" sz="quarter" idx="11"/>
          </p:nvPr>
        </p:nvSpPr>
        <p:spPr>
          <a:xfrm>
            <a:off x="515938" y="1865313"/>
            <a:ext cx="10963275" cy="4359275"/>
          </a:xfrm>
        </p:spPr>
        <p:txBody>
          <a:bodyPr/>
          <a:lstStyle/>
          <a:p>
            <a:pPr lvl="1">
              <a:spcAft>
                <a:spcPts val="600"/>
              </a:spcAft>
              <a:buClr>
                <a:schemeClr val="accent2"/>
              </a:buClr>
              <a:buFont typeface="Wingdings" panose="05000000000000000000" pitchFamily="2" charset="2"/>
              <a:buChar char="Ø"/>
            </a:pPr>
            <a:r>
              <a:rPr lang="en-US" sz="1800" b="1" i="1" dirty="0">
                <a:solidFill>
                  <a:schemeClr val="accent2"/>
                </a:solidFill>
                <a:latin typeface="Source Sans Pro" panose="020B0604020202020204" charset="0"/>
              </a:rPr>
              <a:t>Friends of Danny </a:t>
            </a:r>
            <a:r>
              <a:rPr lang="en-US" sz="1800" b="1" i="1" dirty="0" err="1">
                <a:solidFill>
                  <a:schemeClr val="accent2"/>
                </a:solidFill>
                <a:latin typeface="Source Sans Pro" panose="020B0604020202020204" charset="0"/>
              </a:rPr>
              <a:t>Devito</a:t>
            </a:r>
            <a:r>
              <a:rPr lang="en-US" sz="1800" b="1" i="1" dirty="0">
                <a:solidFill>
                  <a:schemeClr val="accent2"/>
                </a:solidFill>
                <a:latin typeface="Source Sans Pro" panose="020B0604020202020204" charset="0"/>
              </a:rPr>
              <a:t> v. Wolf</a:t>
            </a:r>
            <a:r>
              <a:rPr lang="en-US" sz="1800" b="1" dirty="0">
                <a:solidFill>
                  <a:schemeClr val="accent2"/>
                </a:solidFill>
                <a:latin typeface="Source Sans Pro" panose="020B0604020202020204" charset="0"/>
              </a:rPr>
              <a:t>, </a:t>
            </a:r>
            <a:r>
              <a:rPr lang="en-US" sz="1800" dirty="0">
                <a:solidFill>
                  <a:srgbClr val="0070C0"/>
                </a:solidFill>
                <a:latin typeface="Source Sans Pro" panose="020B0604020202020204" charset="0"/>
              </a:rPr>
              <a:t>227 </a:t>
            </a:r>
            <a:r>
              <a:rPr lang="en-US" sz="1800" dirty="0" err="1">
                <a:solidFill>
                  <a:srgbClr val="0070C0"/>
                </a:solidFill>
                <a:latin typeface="Source Sans Pro" panose="020B0604020202020204" charset="0"/>
              </a:rPr>
              <a:t>A.3d</a:t>
            </a:r>
            <a:r>
              <a:rPr lang="en-US" sz="1800" dirty="0">
                <a:solidFill>
                  <a:srgbClr val="0070C0"/>
                </a:solidFill>
                <a:latin typeface="Source Sans Pro" panose="020B0604020202020204" charset="0"/>
              </a:rPr>
              <a:t> 872, 888 (Pa. 2020</a:t>
            </a:r>
            <a:r>
              <a:rPr lang="en-US" sz="1800" dirty="0" smtClean="0">
                <a:solidFill>
                  <a:srgbClr val="0070C0"/>
                </a:solidFill>
                <a:latin typeface="Source Sans Pro" panose="020B0604020202020204" charset="0"/>
              </a:rPr>
              <a:t>) </a:t>
            </a:r>
            <a:r>
              <a:rPr lang="en-US" sz="1800" dirty="0">
                <a:solidFill>
                  <a:srgbClr val="0070C0"/>
                </a:solidFill>
                <a:latin typeface="Source Sans Pro" panose="020B0604020202020204" charset="0"/>
              </a:rPr>
              <a:t>(COVID-19 Qualified as a “natural disaster” under PA Emergency Management Services Code as “other catastrophe which results in . . . hardship, suffering or possible loss of </a:t>
            </a:r>
            <a:r>
              <a:rPr lang="en-US" sz="1800" dirty="0" smtClean="0">
                <a:solidFill>
                  <a:srgbClr val="0070C0"/>
                </a:solidFill>
                <a:latin typeface="Source Sans Pro" panose="020B0604020202020204" charset="0"/>
              </a:rPr>
              <a:t>life.”)</a:t>
            </a:r>
            <a:endParaRPr lang="en-US" sz="1800" dirty="0">
              <a:solidFill>
                <a:srgbClr val="0070C0"/>
              </a:solidFill>
              <a:latin typeface="Source Sans Pro" panose="020B0604020202020204" charset="0"/>
            </a:endParaRPr>
          </a:p>
          <a:p>
            <a:pPr lvl="1">
              <a:spcAft>
                <a:spcPts val="600"/>
              </a:spcAft>
              <a:buClr>
                <a:schemeClr val="accent2"/>
              </a:buClr>
              <a:buFont typeface="Wingdings" panose="05000000000000000000" pitchFamily="2" charset="2"/>
              <a:buChar char="Ø"/>
            </a:pPr>
            <a:r>
              <a:rPr lang="en-US" sz="1800" b="1" i="1" dirty="0" err="1" smtClean="0">
                <a:solidFill>
                  <a:schemeClr val="accent2"/>
                </a:solidFill>
                <a:latin typeface="Source Sans Pro" panose="020B0604020202020204" charset="0"/>
              </a:rPr>
              <a:t>Easom</a:t>
            </a:r>
            <a:r>
              <a:rPr lang="en-US" sz="1800" b="1" i="1" dirty="0" smtClean="0">
                <a:solidFill>
                  <a:schemeClr val="accent2"/>
                </a:solidFill>
                <a:latin typeface="Source Sans Pro" panose="020B0604020202020204" charset="0"/>
              </a:rPr>
              <a:t> </a:t>
            </a:r>
            <a:r>
              <a:rPr lang="en-US" sz="1800" b="1" i="1" dirty="0">
                <a:solidFill>
                  <a:schemeClr val="accent2"/>
                </a:solidFill>
                <a:latin typeface="Source Sans Pro" panose="020B0604020202020204" charset="0"/>
              </a:rPr>
              <a:t>v. US Well </a:t>
            </a:r>
            <a:r>
              <a:rPr lang="en-US" sz="1800" b="1" i="1" dirty="0" err="1">
                <a:solidFill>
                  <a:schemeClr val="accent2"/>
                </a:solidFill>
                <a:latin typeface="Source Sans Pro" panose="020B0604020202020204" charset="0"/>
              </a:rPr>
              <a:t>Svcs</a:t>
            </a:r>
            <a:r>
              <a:rPr lang="en-US" sz="1800" b="1" i="1" dirty="0">
                <a:solidFill>
                  <a:schemeClr val="accent2"/>
                </a:solidFill>
                <a:latin typeface="Source Sans Pro" panose="020B0604020202020204" charset="0"/>
              </a:rPr>
              <a:t>, Inc.</a:t>
            </a:r>
            <a:r>
              <a:rPr lang="en-US" sz="1800" b="1" dirty="0">
                <a:solidFill>
                  <a:schemeClr val="accent2"/>
                </a:solidFill>
                <a:latin typeface="Source Sans Pro" panose="020B0604020202020204" charset="0"/>
              </a:rPr>
              <a:t>, </a:t>
            </a:r>
            <a:r>
              <a:rPr lang="en-US" sz="1800" dirty="0">
                <a:solidFill>
                  <a:srgbClr val="0070C0"/>
                </a:solidFill>
                <a:latin typeface="Source Sans Pro" panose="020B0604020202020204" charset="0"/>
              </a:rPr>
              <a:t>2021 WL 1092344 (S.D. Tex. Mar. 19, 2021) (“COVID-19 also qualifies as a ‘natural’ disaster because human beings were not responsible for starting or consciously spreading the virus</a:t>
            </a:r>
            <a:r>
              <a:rPr lang="en-US" sz="1800" dirty="0" smtClean="0">
                <a:solidFill>
                  <a:srgbClr val="0070C0"/>
                </a:solidFill>
                <a:latin typeface="Source Sans Pro" panose="020B0604020202020204" charset="0"/>
              </a:rPr>
              <a:t>.”)</a:t>
            </a:r>
          </a:p>
          <a:p>
            <a:pPr lvl="1">
              <a:spcAft>
                <a:spcPts val="600"/>
              </a:spcAft>
              <a:buClr>
                <a:schemeClr val="accent2"/>
              </a:buClr>
              <a:buFont typeface="Wingdings" panose="05000000000000000000" pitchFamily="2" charset="2"/>
              <a:buChar char="Ø"/>
            </a:pPr>
            <a:r>
              <a:rPr lang="en-US" sz="1800" b="1" i="1" dirty="0" smtClean="0">
                <a:solidFill>
                  <a:schemeClr val="accent2"/>
                </a:solidFill>
                <a:latin typeface="Source Sans Pro" panose="020B0604020202020204" charset="0"/>
              </a:rPr>
              <a:t>JN </a:t>
            </a:r>
            <a:r>
              <a:rPr lang="en-US" sz="1800" b="1" i="1" dirty="0">
                <a:solidFill>
                  <a:schemeClr val="accent2"/>
                </a:solidFill>
                <a:latin typeface="Source Sans Pro" panose="020B0604020202020204" charset="0"/>
              </a:rPr>
              <a:t>Contemporary Art LLC v. Phillips Auctioneers LLC</a:t>
            </a:r>
            <a:r>
              <a:rPr lang="en-US" sz="1800" b="1" dirty="0">
                <a:solidFill>
                  <a:schemeClr val="accent2"/>
                </a:solidFill>
                <a:latin typeface="Source Sans Pro" panose="020B0604020202020204" charset="0"/>
              </a:rPr>
              <a:t>, </a:t>
            </a:r>
            <a:r>
              <a:rPr lang="en-US" sz="1800" dirty="0">
                <a:solidFill>
                  <a:srgbClr val="0070C0"/>
                </a:solidFill>
                <a:latin typeface="Source Sans Pro" panose="020B0604020202020204" charset="0"/>
              </a:rPr>
              <a:t>2020 WL 7405262, at *7 </a:t>
            </a:r>
            <a:r>
              <a:rPr lang="en-US" sz="1800" dirty="0" err="1">
                <a:solidFill>
                  <a:srgbClr val="0070C0"/>
                </a:solidFill>
                <a:latin typeface="Source Sans Pro" panose="020B0604020202020204" charset="0"/>
              </a:rPr>
              <a:t>n.7</a:t>
            </a:r>
            <a:r>
              <a:rPr lang="en-US" sz="1800" dirty="0">
                <a:solidFill>
                  <a:srgbClr val="0070C0"/>
                </a:solidFill>
                <a:latin typeface="Source Sans Pro" panose="020B0604020202020204" charset="0"/>
              </a:rPr>
              <a:t> (S.D.N.Y. Dec. 16, 2020) (reviewing various dictionary definitions of natural disaster and finding “[i]t cannot be seriously disputed that the COVID-19 pandemic is a natural disaster</a:t>
            </a:r>
            <a:r>
              <a:rPr lang="en-US" sz="1800" dirty="0" smtClean="0">
                <a:solidFill>
                  <a:srgbClr val="0070C0"/>
                </a:solidFill>
                <a:latin typeface="Source Sans Pro" panose="020B0604020202020204" charset="0"/>
              </a:rPr>
              <a:t>.”)</a:t>
            </a:r>
            <a:r>
              <a:rPr lang="en-US" sz="1800" dirty="0">
                <a:solidFill>
                  <a:srgbClr val="0070C0"/>
                </a:solidFill>
                <a:latin typeface="Source Sans Pro" panose="020B0604020202020204" charset="0"/>
              </a:rPr>
              <a:t> </a:t>
            </a:r>
            <a:endParaRPr lang="en-US" sz="1800" dirty="0" smtClean="0">
              <a:solidFill>
                <a:srgbClr val="0070C0"/>
              </a:solidFill>
              <a:latin typeface="Source Sans Pro" panose="020B0604020202020204" charset="0"/>
            </a:endParaRPr>
          </a:p>
          <a:p>
            <a:pPr lvl="1">
              <a:spcAft>
                <a:spcPts val="600"/>
              </a:spcAft>
              <a:buClr>
                <a:schemeClr val="accent2"/>
              </a:buClr>
              <a:buFont typeface="Wingdings" panose="05000000000000000000" pitchFamily="2" charset="2"/>
              <a:buChar char="Ø"/>
            </a:pPr>
            <a:r>
              <a:rPr lang="en-US" sz="1800" b="1" i="1" dirty="0" smtClean="0">
                <a:solidFill>
                  <a:schemeClr val="accent2"/>
                </a:solidFill>
                <a:latin typeface="Source Sans Pro" panose="020B0604020202020204" charset="0"/>
              </a:rPr>
              <a:t>Casey v. Lamont</a:t>
            </a:r>
            <a:r>
              <a:rPr lang="en-US" sz="1800" b="1" dirty="0" smtClean="0">
                <a:solidFill>
                  <a:schemeClr val="accent2"/>
                </a:solidFill>
                <a:latin typeface="Source Sans Pro" panose="020B0604020202020204" charset="0"/>
              </a:rPr>
              <a:t>,</a:t>
            </a:r>
            <a:r>
              <a:rPr lang="en-US" sz="1800" b="1" dirty="0" smtClean="0">
                <a:solidFill>
                  <a:srgbClr val="0070C0"/>
                </a:solidFill>
                <a:latin typeface="Source Sans Pro" panose="020B0604020202020204" charset="0"/>
              </a:rPr>
              <a:t> </a:t>
            </a:r>
            <a:r>
              <a:rPr lang="en-US" sz="1800" dirty="0" smtClean="0">
                <a:solidFill>
                  <a:srgbClr val="0070C0"/>
                </a:solidFill>
                <a:latin typeface="Source Sans Pro" panose="020B0604020202020204" charset="0"/>
              </a:rPr>
              <a:t>2021 WL 1181937, at *5 (Conn. Mar. 29, 2021) (“[B]y any reasonable measure, the COVID-19 pandemic certainly fits the dictionary definition of catastrophe.”)</a:t>
            </a:r>
          </a:p>
          <a:p>
            <a:pPr lvl="1">
              <a:spcAft>
                <a:spcPts val="600"/>
              </a:spcAft>
              <a:buClr>
                <a:schemeClr val="accent2"/>
              </a:buClr>
              <a:buFont typeface="Wingdings" panose="05000000000000000000" pitchFamily="2" charset="2"/>
              <a:buChar char="Ø"/>
            </a:pPr>
            <a:r>
              <a:rPr lang="en-US" altLang="en-US" sz="1800" b="1" i="1" dirty="0">
                <a:solidFill>
                  <a:srgbClr val="0070C0"/>
                </a:solidFill>
                <a:latin typeface="Source Sans Pro" panose="020B0604020202020204" charset="0"/>
              </a:rPr>
              <a:t>But see </a:t>
            </a:r>
            <a:r>
              <a:rPr lang="en-US" altLang="en-US" sz="1800" b="1" i="1" dirty="0">
                <a:solidFill>
                  <a:schemeClr val="accent2"/>
                </a:solidFill>
                <a:latin typeface="Source Sans Pro" panose="020B0604020202020204" charset="0"/>
              </a:rPr>
              <a:t>Jada Restaurant Group, LLC v. Acadia Ins. Co., </a:t>
            </a:r>
            <a:r>
              <a:rPr lang="en-US" altLang="en-US" sz="1800" dirty="0">
                <a:solidFill>
                  <a:srgbClr val="0070C0"/>
                </a:solidFill>
                <a:latin typeface="Source Sans Pro" panose="020B0604020202020204" charset="0"/>
              </a:rPr>
              <a:t>2020 WL 5362071, at *3 (</a:t>
            </a:r>
            <a:r>
              <a:rPr lang="en-US" altLang="en-US" sz="1800" dirty="0" err="1">
                <a:solidFill>
                  <a:srgbClr val="0070C0"/>
                </a:solidFill>
                <a:latin typeface="Source Sans Pro" panose="020B0604020202020204" charset="0"/>
              </a:rPr>
              <a:t>W.D</a:t>
            </a:r>
            <a:r>
              <a:rPr lang="en-US" altLang="en-US" sz="1800" dirty="0">
                <a:solidFill>
                  <a:srgbClr val="0070C0"/>
                </a:solidFill>
                <a:latin typeface="Source Sans Pro" panose="020B0604020202020204" charset="0"/>
              </a:rPr>
              <a:t>. Tex. Sep. 8, 2020) (“Virus” is not a “force of nature” for purpose of Tex. Ins. Code, Ch. 542)</a:t>
            </a:r>
            <a:endParaRPr lang="en-US" sz="1800" dirty="0">
              <a:solidFill>
                <a:srgbClr val="0070C0"/>
              </a:solidFill>
              <a:latin typeface="Source Sans Pro" panose="020B0604020202020204" charset="0"/>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3557" name="Title 5"/>
          <p:cNvSpPr>
            <a:spLocks noGrp="1"/>
          </p:cNvSpPr>
          <p:nvPr>
            <p:ph type="ctrTitle"/>
          </p:nvPr>
        </p:nvSpPr>
        <p:spPr>
          <a:xfrm>
            <a:off x="515938" y="617538"/>
            <a:ext cx="11160125" cy="569912"/>
          </a:xfrm>
        </p:spPr>
        <p:txBody>
          <a:bodyPr/>
          <a:lstStyle/>
          <a:p>
            <a:pPr eaLnBrk="1" hangingPunct="1"/>
            <a:r>
              <a:rPr lang="en-US" altLang="en-US" sz="3600" smtClean="0">
                <a:latin typeface="Source Sans Pro" charset="0"/>
                <a:ea typeface="Jost SemiBold"/>
                <a:cs typeface="Gotham Bold"/>
              </a:rPr>
              <a:t>Does COVID-19 Qualify as a “Natural Peril”</a:t>
            </a:r>
          </a:p>
        </p:txBody>
      </p:sp>
      <p:sp>
        <p:nvSpPr>
          <p:cNvPr id="2355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31642410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dirty="0" smtClean="0">
                <a:solidFill>
                  <a:schemeClr val="accent4"/>
                </a:solidFill>
                <a:latin typeface="Source Sans Pro" charset="0"/>
                <a:ea typeface="Jost Medium"/>
                <a:cs typeface="Gotham Medium"/>
              </a:rPr>
              <a:t>Sample Hours Clauses</a:t>
            </a:r>
          </a:p>
        </p:txBody>
      </p:sp>
      <p:sp>
        <p:nvSpPr>
          <p:cNvPr id="22531" name="Text Placeholder 2"/>
          <p:cNvSpPr>
            <a:spLocks noGrp="1"/>
          </p:cNvSpPr>
          <p:nvPr>
            <p:ph type="body" sz="quarter" idx="11"/>
          </p:nvPr>
        </p:nvSpPr>
        <p:spPr>
          <a:xfrm>
            <a:off x="515938" y="1854200"/>
            <a:ext cx="10963275" cy="4359275"/>
          </a:xfrm>
        </p:spPr>
        <p:txBody>
          <a:bodyPr/>
          <a:lstStyle/>
          <a:p>
            <a:pPr eaLnBrk="1" hangingPunct="1">
              <a:buClr>
                <a:schemeClr val="accent2"/>
              </a:buClr>
              <a:defRPr/>
            </a:pPr>
            <a:endParaRPr lang="en-US" altLang="en-US" sz="2400" dirty="0" smtClean="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defRPr/>
            </a:pPr>
            <a:endParaRPr lang="en-US" altLang="en-US" sz="2400" dirty="0" smtClean="0">
              <a:latin typeface="Source Sans Pro" charset="0"/>
              <a:ea typeface="Jost"/>
              <a:cs typeface="Gotham Light"/>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9701" name="Title 5"/>
          <p:cNvSpPr>
            <a:spLocks noGrp="1"/>
          </p:cNvSpPr>
          <p:nvPr>
            <p:ph type="ctrTitle"/>
          </p:nvPr>
        </p:nvSpPr>
        <p:spPr>
          <a:xfrm>
            <a:off x="515938" y="617538"/>
            <a:ext cx="11160125" cy="569912"/>
          </a:xfrm>
        </p:spPr>
        <p:txBody>
          <a:bodyPr/>
          <a:lstStyle/>
          <a:p>
            <a:pPr eaLnBrk="1" hangingPunct="1"/>
            <a:r>
              <a:rPr lang="en-US" altLang="en-US" sz="3400" dirty="0" smtClean="0">
                <a:latin typeface="Source Sans Pro" charset="0"/>
                <a:ea typeface="Jost SemiBold"/>
                <a:cs typeface="Gotham Bold"/>
              </a:rPr>
              <a:t>Can You Aggregate Losses?</a:t>
            </a:r>
          </a:p>
        </p:txBody>
      </p:sp>
      <p:sp>
        <p:nvSpPr>
          <p:cNvPr id="29702"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
        <p:nvSpPr>
          <p:cNvPr id="8" name="Text Placeholder 2"/>
          <p:cNvSpPr>
            <a:spLocks noGrp="1"/>
          </p:cNvSpPr>
          <p:nvPr>
            <p:ph type="body" sz="quarter" idx="11"/>
          </p:nvPr>
        </p:nvSpPr>
        <p:spPr>
          <a:xfrm>
            <a:off x="668338" y="1619250"/>
            <a:ext cx="10963275" cy="4533900"/>
          </a:xfrm>
        </p:spPr>
        <p:txBody>
          <a:bodyPr/>
          <a:lstStyle/>
          <a:p>
            <a:pPr marL="285750" indent="-285750" eaLnBrk="1" hangingPunct="1">
              <a:spcAft>
                <a:spcPts val="900"/>
              </a:spcAft>
              <a:buClr>
                <a:schemeClr val="accent2"/>
              </a:buClr>
              <a:buFont typeface="Wingdings" panose="05000000000000000000" pitchFamily="2" charset="2"/>
              <a:buChar char="Ø"/>
              <a:defRPr/>
            </a:pPr>
            <a:r>
              <a:rPr lang="en-US" sz="1800" dirty="0">
                <a:solidFill>
                  <a:schemeClr val="tx1"/>
                </a:solidFill>
              </a:rPr>
              <a:t>The duration and extent of any one ‘Loss Occurrence’ shall be limited to </a:t>
            </a:r>
            <a:r>
              <a:rPr lang="en-US" sz="1800" b="1" dirty="0">
                <a:solidFill>
                  <a:schemeClr val="tx1"/>
                </a:solidFill>
              </a:rPr>
              <a:t>all individual losses sustained by the Company occurring during any period of 168 consecutive hours </a:t>
            </a:r>
            <a:r>
              <a:rPr lang="en-US" sz="1800" dirty="0">
                <a:solidFill>
                  <a:schemeClr val="tx1"/>
                </a:solidFill>
              </a:rPr>
              <a:t>arising out of and directly occasioned by the same </a:t>
            </a:r>
            <a:r>
              <a:rPr lang="en-US" sz="1800" dirty="0" smtClean="0">
                <a:solidFill>
                  <a:schemeClr val="tx1"/>
                </a:solidFill>
              </a:rPr>
              <a:t>event</a:t>
            </a:r>
            <a:r>
              <a:rPr lang="en-US" sz="1800" dirty="0">
                <a:solidFill>
                  <a:schemeClr val="tx1"/>
                </a:solidFill>
              </a:rPr>
              <a:t> </a:t>
            </a:r>
            <a:r>
              <a:rPr lang="en-US" sz="1800" dirty="0" smtClean="0">
                <a:solidFill>
                  <a:schemeClr val="tx1"/>
                </a:solidFill>
              </a:rPr>
              <a:t>. . . .</a:t>
            </a:r>
          </a:p>
          <a:p>
            <a:pPr marL="285750" indent="-285750" eaLnBrk="1" hangingPunct="1">
              <a:spcAft>
                <a:spcPts val="900"/>
              </a:spcAft>
              <a:buClr>
                <a:schemeClr val="accent2"/>
              </a:buClr>
              <a:buFont typeface="Wingdings" panose="05000000000000000000" pitchFamily="2" charset="2"/>
              <a:buChar char="Ø"/>
              <a:defRPr/>
            </a:pPr>
            <a:r>
              <a:rPr lang="en-US" sz="1800" dirty="0">
                <a:solidFill>
                  <a:schemeClr val="tx1"/>
                </a:solidFill>
              </a:rPr>
              <a:t>The duration and extent of any one ‘Loss Occurrence’ shall be limited to </a:t>
            </a:r>
            <a:r>
              <a:rPr lang="en-US" sz="1800" b="1" dirty="0">
                <a:solidFill>
                  <a:schemeClr val="tx1"/>
                </a:solidFill>
              </a:rPr>
              <a:t>all individual losses </a:t>
            </a:r>
            <a:r>
              <a:rPr lang="en-US" sz="1800" dirty="0">
                <a:solidFill>
                  <a:schemeClr val="tx1"/>
                </a:solidFill>
              </a:rPr>
              <a:t>sustained by the Company occurring during </a:t>
            </a:r>
            <a:r>
              <a:rPr lang="en-US" sz="1800" b="1" dirty="0">
                <a:solidFill>
                  <a:schemeClr val="tx1"/>
                </a:solidFill>
              </a:rPr>
              <a:t>any period of 336 consecutive hours arising out of, caused by, occasioned by or resulting from the same event and all events/perils ensuing </a:t>
            </a:r>
            <a:r>
              <a:rPr lang="en-US" sz="1800" b="1" dirty="0" smtClean="0">
                <a:solidFill>
                  <a:schemeClr val="tx1"/>
                </a:solidFill>
              </a:rPr>
              <a:t>therefrom </a:t>
            </a:r>
            <a:r>
              <a:rPr lang="en-US" sz="1800" dirty="0" smtClean="0">
                <a:solidFill>
                  <a:schemeClr val="tx1"/>
                </a:solidFill>
              </a:rPr>
              <a:t>. . . .</a:t>
            </a:r>
          </a:p>
          <a:p>
            <a:pPr marL="285750" indent="-285750">
              <a:buClr>
                <a:schemeClr val="accent2"/>
              </a:buClr>
              <a:buFont typeface="Wingdings" panose="05000000000000000000" pitchFamily="2" charset="2"/>
              <a:buChar char="Ø"/>
              <a:defRPr/>
            </a:pPr>
            <a:r>
              <a:rPr lang="en-US" sz="1800" dirty="0">
                <a:solidFill>
                  <a:schemeClr val="tx1"/>
                </a:solidFill>
              </a:rPr>
              <a:t>The duration and extent of any Loss Occurrence shall be limited to:</a:t>
            </a:r>
          </a:p>
          <a:p>
            <a:pPr>
              <a:spcAft>
                <a:spcPts val="600"/>
              </a:spcAft>
              <a:defRPr/>
            </a:pPr>
            <a:r>
              <a:rPr lang="en-US" sz="1800" dirty="0">
                <a:solidFill>
                  <a:schemeClr val="tx1"/>
                </a:solidFill>
              </a:rPr>
              <a:t>    </a:t>
            </a:r>
            <a:r>
              <a:rPr lang="en-US" sz="1800" dirty="0" smtClean="0">
                <a:solidFill>
                  <a:schemeClr val="tx1"/>
                </a:solidFill>
              </a:rPr>
              <a:t>   72 </a:t>
            </a:r>
            <a:r>
              <a:rPr lang="en-US" sz="1800" dirty="0">
                <a:solidFill>
                  <a:schemeClr val="tx1"/>
                </a:solidFill>
              </a:rPr>
              <a:t>consecutive hours as regards hurricane, typhoon, windstorm, rainstorm, hailstorm and/or tornado</a:t>
            </a:r>
            <a:br>
              <a:rPr lang="en-US" sz="1800" dirty="0">
                <a:solidFill>
                  <a:schemeClr val="tx1"/>
                </a:solidFill>
              </a:rPr>
            </a:br>
            <a:r>
              <a:rPr lang="en-US" sz="1800" dirty="0" smtClean="0">
                <a:solidFill>
                  <a:schemeClr val="tx1"/>
                </a:solidFill>
              </a:rPr>
              <a:t>       ….</a:t>
            </a:r>
            <a:r>
              <a:rPr lang="en-US" sz="1800" dirty="0">
                <a:solidFill>
                  <a:schemeClr val="tx1"/>
                </a:solidFill>
              </a:rPr>
              <a:t/>
            </a:r>
            <a:br>
              <a:rPr lang="en-US" sz="1800" dirty="0">
                <a:solidFill>
                  <a:schemeClr val="tx1"/>
                </a:solidFill>
              </a:rPr>
            </a:br>
            <a:r>
              <a:rPr lang="en-US" sz="1800" b="1" dirty="0">
                <a:solidFill>
                  <a:schemeClr val="tx1"/>
                </a:solidFill>
              </a:rPr>
              <a:t>    </a:t>
            </a:r>
            <a:r>
              <a:rPr lang="en-US" sz="1800" b="1" dirty="0" smtClean="0">
                <a:solidFill>
                  <a:schemeClr val="tx1"/>
                </a:solidFill>
              </a:rPr>
              <a:t>   504 </a:t>
            </a:r>
            <a:r>
              <a:rPr lang="en-US" sz="1800" b="1" dirty="0">
                <a:solidFill>
                  <a:schemeClr val="tx1"/>
                </a:solidFill>
              </a:rPr>
              <a:t>consecutive hours for any Loss Occurrence of whatsoever nature which does not include </a:t>
            </a:r>
            <a:r>
              <a:rPr lang="en-US" sz="1800" b="1" dirty="0" smtClean="0">
                <a:solidFill>
                  <a:schemeClr val="tx1"/>
                </a:solidFill>
              </a:rPr>
              <a:t>individual</a:t>
            </a:r>
            <a:br>
              <a:rPr lang="en-US" sz="1800" b="1" dirty="0" smtClean="0">
                <a:solidFill>
                  <a:schemeClr val="tx1"/>
                </a:solidFill>
              </a:rPr>
            </a:br>
            <a:r>
              <a:rPr lang="en-US" sz="1800" b="1" dirty="0" smtClean="0">
                <a:solidFill>
                  <a:schemeClr val="tx1"/>
                </a:solidFill>
              </a:rPr>
              <a:t>       loss or losses </a:t>
            </a:r>
            <a:r>
              <a:rPr lang="en-US" sz="1800" b="1" dirty="0">
                <a:solidFill>
                  <a:schemeClr val="tx1"/>
                </a:solidFill>
              </a:rPr>
              <a:t>from any of the perils </a:t>
            </a:r>
            <a:r>
              <a:rPr lang="en-US" sz="1800" b="1" dirty="0" smtClean="0">
                <a:solidFill>
                  <a:schemeClr val="tx1"/>
                </a:solidFill>
              </a:rPr>
              <a:t>mentioned </a:t>
            </a:r>
            <a:r>
              <a:rPr lang="en-US" sz="1800" dirty="0" smtClean="0">
                <a:solidFill>
                  <a:schemeClr val="tx1"/>
                </a:solidFill>
              </a:rPr>
              <a:t>. . . above.</a:t>
            </a:r>
          </a:p>
          <a:p>
            <a:pPr marL="285750" indent="-285750">
              <a:buClr>
                <a:schemeClr val="accent2"/>
              </a:buClr>
              <a:buFont typeface="Wingdings" panose="05000000000000000000" pitchFamily="2" charset="2"/>
              <a:buChar char="Ø"/>
              <a:defRPr/>
            </a:pPr>
            <a:r>
              <a:rPr lang="en-US" altLang="en-US" sz="1800" dirty="0" smtClean="0">
                <a:solidFill>
                  <a:schemeClr val="tx1"/>
                </a:solidFill>
                <a:latin typeface="Source Sans Pro" charset="0"/>
                <a:ea typeface="Jost"/>
                <a:cs typeface="Gotham Light"/>
              </a:rPr>
              <a:t>The </a:t>
            </a:r>
            <a:r>
              <a:rPr lang="en-US" altLang="en-US" sz="1800" dirty="0">
                <a:solidFill>
                  <a:schemeClr val="tx1"/>
                </a:solidFill>
                <a:latin typeface="Source Sans Pro" charset="0"/>
                <a:ea typeface="Jost"/>
                <a:cs typeface="Gotham Light"/>
              </a:rPr>
              <a:t>term “loss occurrence” shall mean all individual losses sustained by the Reinsured during any period of 168 consecutive hours arising out of and directly occasioned by the same event </a:t>
            </a:r>
            <a:r>
              <a:rPr lang="en-US" altLang="en-US" sz="1800" b="1" dirty="0">
                <a:solidFill>
                  <a:schemeClr val="tx1"/>
                </a:solidFill>
                <a:latin typeface="Source Sans Pro" charset="0"/>
                <a:ea typeface="Jost"/>
                <a:cs typeface="Gotham Light"/>
              </a:rPr>
              <a:t>which</a:t>
            </a:r>
            <a:r>
              <a:rPr lang="en-US" altLang="en-US" sz="1800" dirty="0">
                <a:solidFill>
                  <a:schemeClr val="tx1"/>
                </a:solidFill>
                <a:latin typeface="Source Sans Pro" charset="0"/>
                <a:ea typeface="Jost"/>
                <a:cs typeface="Gotham Light"/>
              </a:rPr>
              <a:t>, with respect to United States losses, Mexican losses and/or Canadian losses, </a:t>
            </a:r>
            <a:r>
              <a:rPr lang="en-US" altLang="en-US" sz="1800" b="1" dirty="0">
                <a:solidFill>
                  <a:schemeClr val="tx1"/>
                </a:solidFill>
                <a:latin typeface="Source Sans Pro" charset="0"/>
                <a:ea typeface="Jost"/>
                <a:cs typeface="Gotham Light"/>
              </a:rPr>
              <a:t>occurs within the area of one state of the United States or Mexico or province of Canada and states or provinces contiguous thereto and to one another.</a:t>
            </a:r>
            <a:endParaRPr lang="en-US" sz="1800" dirty="0" smtClean="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dirty="0" smtClean="0">
                <a:solidFill>
                  <a:schemeClr val="accent4"/>
                </a:solidFill>
                <a:latin typeface="Source Sans Pro" panose="020B0604020202020204" charset="0"/>
                <a:ea typeface="Jost Medium"/>
                <a:cs typeface="Gotham Medium"/>
              </a:rPr>
              <a:t>English Law / US Law</a:t>
            </a:r>
          </a:p>
        </p:txBody>
      </p:sp>
      <p:sp>
        <p:nvSpPr>
          <p:cNvPr id="21507" name="Text Placeholder 2"/>
          <p:cNvSpPr>
            <a:spLocks noGrp="1"/>
          </p:cNvSpPr>
          <p:nvPr>
            <p:ph type="body" sz="quarter" idx="11"/>
          </p:nvPr>
        </p:nvSpPr>
        <p:spPr>
          <a:xfrm>
            <a:off x="515938" y="1808163"/>
            <a:ext cx="10963275" cy="4359275"/>
          </a:xfrm>
        </p:spPr>
        <p:txBody>
          <a:bodyPr/>
          <a:lstStyle/>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English Law</a:t>
            </a:r>
          </a:p>
          <a:p>
            <a:pPr marL="742950" lvl="1" indent="-285750" eaLnBrk="1" hangingPunct="1">
              <a:buClr>
                <a:schemeClr val="accent2"/>
              </a:buClr>
              <a:buFont typeface="Wingdings" panose="05000000000000000000" pitchFamily="2" charset="2"/>
              <a:buChar char="Ø"/>
              <a:defRPr/>
            </a:pPr>
            <a:r>
              <a:rPr lang="en-US" altLang="en-US" dirty="0">
                <a:solidFill>
                  <a:schemeClr val="accent4"/>
                </a:solidFill>
                <a:ea typeface="Jost"/>
                <a:cs typeface="Gotham Light"/>
              </a:rPr>
              <a:t>No authorities</a:t>
            </a:r>
          </a:p>
          <a:p>
            <a:pPr marL="742950" lvl="1" indent="-285750" eaLnBrk="1" hangingPunct="1">
              <a:buClr>
                <a:schemeClr val="accent2"/>
              </a:buClr>
              <a:buFont typeface="Wingdings" panose="05000000000000000000" pitchFamily="2" charset="2"/>
              <a:buChar char="Ø"/>
              <a:defRPr/>
            </a:pPr>
            <a:r>
              <a:rPr lang="en-US" altLang="en-US" dirty="0">
                <a:solidFill>
                  <a:schemeClr val="accent4"/>
                </a:solidFill>
                <a:ea typeface="Jost"/>
                <a:cs typeface="Gotham Light"/>
              </a:rPr>
              <a:t>Market practice on BI to treat hours clause as applicable to property damage, with all BI losses </a:t>
            </a:r>
            <a:r>
              <a:rPr lang="en-US" altLang="en-US" dirty="0" smtClean="0">
                <a:solidFill>
                  <a:schemeClr val="accent4"/>
                </a:solidFill>
                <a:ea typeface="Jost"/>
                <a:cs typeface="Gotham Light"/>
              </a:rPr>
              <a:t>from </a:t>
            </a:r>
            <a:r>
              <a:rPr lang="en-US" altLang="en-US" dirty="0">
                <a:solidFill>
                  <a:schemeClr val="accent4"/>
                </a:solidFill>
                <a:ea typeface="Jost"/>
                <a:cs typeface="Gotham Light"/>
              </a:rPr>
              <a:t>such picked up during the full indemnity period.</a:t>
            </a:r>
          </a:p>
          <a:p>
            <a:pPr marL="742950" lvl="1" indent="-285750" eaLnBrk="1" hangingPunct="1">
              <a:buClr>
                <a:schemeClr val="accent2"/>
              </a:buClr>
              <a:buFont typeface="Wingdings" panose="05000000000000000000" pitchFamily="2" charset="2"/>
              <a:buChar char="Ø"/>
              <a:defRPr/>
            </a:pPr>
            <a:r>
              <a:rPr lang="en-US" altLang="en-US" dirty="0">
                <a:solidFill>
                  <a:schemeClr val="accent4"/>
                </a:solidFill>
                <a:ea typeface="Jost"/>
                <a:cs typeface="Gotham Light"/>
              </a:rPr>
              <a:t>Here more difficult as “deemed damage” continuing</a:t>
            </a:r>
          </a:p>
          <a:p>
            <a:pPr marL="742950" lvl="1" indent="-285750" eaLnBrk="1" hangingPunct="1">
              <a:buClr>
                <a:schemeClr val="accent2"/>
              </a:buClr>
              <a:buFont typeface="Wingdings" panose="05000000000000000000" pitchFamily="2" charset="2"/>
              <a:buChar char="Ø"/>
              <a:defRPr/>
            </a:pPr>
            <a:r>
              <a:rPr lang="en-US" altLang="en-US" dirty="0">
                <a:solidFill>
                  <a:schemeClr val="accent4"/>
                </a:solidFill>
                <a:ea typeface="Jost"/>
                <a:cs typeface="Gotham Light"/>
              </a:rPr>
              <a:t>Competent authority action within causal chain and not intervening cause.</a:t>
            </a:r>
          </a:p>
          <a:p>
            <a:pPr marL="742950" lvl="1" indent="-285750" eaLnBrk="1" hangingPunct="1">
              <a:buClr>
                <a:schemeClr val="accent2"/>
              </a:buClr>
              <a:buFont typeface="Wingdings" panose="05000000000000000000" pitchFamily="2" charset="2"/>
              <a:buChar char="Ø"/>
              <a:defRPr/>
            </a:pPr>
            <a:r>
              <a:rPr lang="en-US" altLang="en-US" dirty="0">
                <a:solidFill>
                  <a:schemeClr val="accent4"/>
                </a:solidFill>
                <a:ea typeface="Jost"/>
                <a:cs typeface="Gotham Light"/>
              </a:rPr>
              <a:t>All losses treated as arising at the time of such action and within hours (Test Case suggests indemnity period runs from date of first loss</a:t>
            </a:r>
            <a:r>
              <a:rPr lang="en-US" altLang="en-US" dirty="0" smtClean="0">
                <a:solidFill>
                  <a:schemeClr val="accent4"/>
                </a:solidFill>
                <a:ea typeface="Jost"/>
                <a:cs typeface="Gotham Light"/>
              </a:rPr>
              <a:t>)?</a:t>
            </a:r>
          </a:p>
          <a:p>
            <a:pPr marL="285750" indent="-285750" eaLnBrk="1" hangingPunct="1">
              <a:buClr>
                <a:schemeClr val="accent2"/>
              </a:buClr>
              <a:buFont typeface="Wingdings" panose="05000000000000000000" pitchFamily="2" charset="2"/>
              <a:buChar char="Ø"/>
              <a:defRPr/>
            </a:pPr>
            <a:r>
              <a:rPr lang="en-US" altLang="en-US" sz="2400" dirty="0">
                <a:latin typeface="Source Sans Pro" charset="0"/>
                <a:ea typeface="Jost"/>
                <a:cs typeface="Gotham Light"/>
              </a:rPr>
              <a:t>U.S. </a:t>
            </a:r>
            <a:r>
              <a:rPr lang="en-US" altLang="en-US" sz="2400" dirty="0" smtClean="0">
                <a:latin typeface="Source Sans Pro" charset="0"/>
                <a:ea typeface="Jost"/>
                <a:cs typeface="Gotham Light"/>
              </a:rPr>
              <a:t>Law</a:t>
            </a:r>
          </a:p>
          <a:p>
            <a:pPr marL="742950" lvl="1" indent="-285750" eaLnBrk="1" hangingPunct="1">
              <a:buClr>
                <a:schemeClr val="accent2"/>
              </a:buClr>
              <a:buFont typeface="Wingdings" panose="05000000000000000000" pitchFamily="2" charset="2"/>
              <a:buChar char="Ø"/>
              <a:defRPr/>
            </a:pPr>
            <a:r>
              <a:rPr lang="en-US" altLang="en-US" dirty="0" smtClean="0">
                <a:solidFill>
                  <a:schemeClr val="accent4"/>
                </a:solidFill>
                <a:ea typeface="Jost"/>
                <a:cs typeface="Gotham Light"/>
              </a:rPr>
              <a:t>Language of reinsurance treaty</a:t>
            </a:r>
          </a:p>
          <a:p>
            <a:pPr marL="742950" lvl="1" indent="-285750" eaLnBrk="1" hangingPunct="1">
              <a:buClr>
                <a:schemeClr val="accent2"/>
              </a:buClr>
              <a:buFont typeface="Wingdings" panose="05000000000000000000" pitchFamily="2" charset="2"/>
              <a:buChar char="Ø"/>
              <a:defRPr/>
            </a:pPr>
            <a:r>
              <a:rPr lang="en-US" altLang="en-US" dirty="0" smtClean="0">
                <a:solidFill>
                  <a:schemeClr val="accent4"/>
                </a:solidFill>
                <a:ea typeface="Jost"/>
                <a:cs typeface="Gotham Light"/>
              </a:rPr>
              <a:t>Compare </a:t>
            </a:r>
            <a:r>
              <a:rPr lang="en-US" altLang="en-US" i="1" dirty="0" smtClean="0">
                <a:solidFill>
                  <a:schemeClr val="accent4"/>
                </a:solidFill>
                <a:ea typeface="Jost"/>
                <a:cs typeface="Gotham Light"/>
              </a:rPr>
              <a:t>Travelers </a:t>
            </a:r>
            <a:r>
              <a:rPr lang="en-US" altLang="en-US" i="1" dirty="0" err="1" smtClean="0">
                <a:solidFill>
                  <a:schemeClr val="accent4"/>
                </a:solidFill>
                <a:ea typeface="Jost"/>
                <a:cs typeface="Gotham Light"/>
              </a:rPr>
              <a:t>Cas</a:t>
            </a:r>
            <a:r>
              <a:rPr lang="en-US" altLang="en-US" i="1" dirty="0" smtClean="0">
                <a:solidFill>
                  <a:schemeClr val="accent4"/>
                </a:solidFill>
                <a:ea typeface="Jost"/>
                <a:cs typeface="Gotham Light"/>
              </a:rPr>
              <a:t>. &amp; Sur. Co. v. Certain Underwriters at Lloyd’s of London</a:t>
            </a:r>
            <a:r>
              <a:rPr lang="en-US" altLang="en-US" dirty="0" smtClean="0">
                <a:solidFill>
                  <a:schemeClr val="accent4"/>
                </a:solidFill>
                <a:ea typeface="Jost"/>
                <a:cs typeface="Gotham Light"/>
              </a:rPr>
              <a:t>, </a:t>
            </a:r>
            <a:r>
              <a:rPr lang="en-US" altLang="en-US" sz="1800" dirty="0" smtClean="0">
                <a:solidFill>
                  <a:schemeClr val="accent4"/>
                </a:solidFill>
                <a:latin typeface="Source Sans Pro" panose="020B0604020202020204" charset="0"/>
                <a:ea typeface="Jost"/>
                <a:cs typeface="Gotham Light"/>
              </a:rPr>
              <a:t>96 N.Y.2d 583 (N.Y. 2001) </a:t>
            </a:r>
            <a:r>
              <a:rPr lang="en-US" altLang="en-US" dirty="0">
                <a:solidFill>
                  <a:schemeClr val="accent4"/>
                </a:solidFill>
                <a:ea typeface="Jost"/>
                <a:cs typeface="Gotham Light"/>
              </a:rPr>
              <a:t>with</a:t>
            </a:r>
            <a:r>
              <a:rPr lang="en-US" altLang="en-US" sz="1800" dirty="0" smtClean="0">
                <a:solidFill>
                  <a:schemeClr val="accent4"/>
                </a:solidFill>
                <a:latin typeface="Source Sans Pro" panose="020B0604020202020204" charset="0"/>
                <a:ea typeface="Jost"/>
                <a:cs typeface="Gotham Light"/>
              </a:rPr>
              <a:t> </a:t>
            </a:r>
            <a:r>
              <a:rPr lang="en-US" altLang="en-US" i="1" dirty="0">
                <a:solidFill>
                  <a:schemeClr val="accent4"/>
                </a:solidFill>
                <a:ea typeface="Jost"/>
                <a:cs typeface="Gotham Light"/>
              </a:rPr>
              <a:t>Hartford Accident &amp; </a:t>
            </a:r>
            <a:r>
              <a:rPr lang="en-US" altLang="en-US" i="1" dirty="0" err="1">
                <a:solidFill>
                  <a:schemeClr val="accent4"/>
                </a:solidFill>
                <a:ea typeface="Jost"/>
                <a:cs typeface="Gotham Light"/>
              </a:rPr>
              <a:t>Indem</a:t>
            </a:r>
            <a:r>
              <a:rPr lang="en-US" altLang="en-US" i="1" dirty="0">
                <a:solidFill>
                  <a:schemeClr val="accent4"/>
                </a:solidFill>
                <a:ea typeface="Jost"/>
                <a:cs typeface="Gotham Light"/>
              </a:rPr>
              <a:t>. Co. v. Ace American Reins. Co.</a:t>
            </a:r>
            <a:r>
              <a:rPr lang="en-US" altLang="en-US" dirty="0" smtClean="0">
                <a:solidFill>
                  <a:schemeClr val="accent4"/>
                </a:solidFill>
                <a:ea typeface="Jost"/>
                <a:cs typeface="Gotham Light"/>
              </a:rPr>
              <a:t>,</a:t>
            </a:r>
            <a:r>
              <a:rPr lang="en-US" altLang="en-US" sz="1800" dirty="0" smtClean="0">
                <a:solidFill>
                  <a:schemeClr val="accent4"/>
                </a:solidFill>
                <a:latin typeface="Source Sans Pro" panose="020B0604020202020204" charset="0"/>
                <a:ea typeface="Jost"/>
                <a:cs typeface="Gotham Light"/>
              </a:rPr>
              <a:t> 936 A.2d 224 (Conn. 2007)</a:t>
            </a:r>
            <a:endParaRPr lang="en-US" altLang="en-US" sz="1800" dirty="0">
              <a:latin typeface="Source Sans Pro" charset="0"/>
              <a:ea typeface="Jost"/>
              <a:cs typeface="Gotham Light"/>
            </a:endParaRPr>
          </a:p>
          <a:p>
            <a:pPr lvl="1" indent="0" eaLnBrk="1" hangingPunct="1">
              <a:buClr>
                <a:schemeClr val="accent2"/>
              </a:buClr>
              <a:buNone/>
              <a:defRPr/>
            </a:pPr>
            <a:endParaRPr lang="en-US" altLang="en-US" sz="2400" dirty="0" smtClean="0">
              <a:solidFill>
                <a:schemeClr val="accent4"/>
              </a:solidFill>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3557" name="Title 5"/>
          <p:cNvSpPr>
            <a:spLocks noGrp="1"/>
          </p:cNvSpPr>
          <p:nvPr>
            <p:ph type="ctrTitle"/>
          </p:nvPr>
        </p:nvSpPr>
        <p:spPr>
          <a:xfrm>
            <a:off x="515938" y="617538"/>
            <a:ext cx="11160125" cy="569912"/>
          </a:xfrm>
        </p:spPr>
        <p:txBody>
          <a:bodyPr/>
          <a:lstStyle/>
          <a:p>
            <a:pPr eaLnBrk="1" hangingPunct="1"/>
            <a:r>
              <a:rPr lang="en-US" altLang="en-US" sz="3600" dirty="0" smtClean="0">
                <a:latin typeface="Source Sans Pro" charset="0"/>
                <a:ea typeface="Jost SemiBold"/>
                <a:cs typeface="Gotham Bold"/>
              </a:rPr>
              <a:t>Can You Aggregate Losses? – Hours Clause</a:t>
            </a:r>
          </a:p>
        </p:txBody>
      </p:sp>
      <p:sp>
        <p:nvSpPr>
          <p:cNvPr id="23558"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2789405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dirty="0" smtClean="0">
                <a:solidFill>
                  <a:schemeClr val="accent4"/>
                </a:solidFill>
                <a:latin typeface="Source Sans Pro" charset="0"/>
                <a:ea typeface="Jost Medium"/>
                <a:cs typeface="Gotham Medium"/>
              </a:rPr>
              <a:t>Regulatory / Judicial Changes:  Proposed Legislations</a:t>
            </a:r>
          </a:p>
        </p:txBody>
      </p:sp>
      <p:sp>
        <p:nvSpPr>
          <p:cNvPr id="22531" name="Text Placeholder 2"/>
          <p:cNvSpPr>
            <a:spLocks noGrp="1"/>
          </p:cNvSpPr>
          <p:nvPr>
            <p:ph type="body" sz="quarter" idx="11"/>
          </p:nvPr>
        </p:nvSpPr>
        <p:spPr>
          <a:xfrm>
            <a:off x="515938" y="1854200"/>
            <a:ext cx="10963275" cy="4359275"/>
          </a:xfrm>
        </p:spPr>
        <p:txBody>
          <a:bodyPr/>
          <a:lstStyle/>
          <a:p>
            <a:pPr eaLnBrk="1" hangingPunct="1">
              <a:buClr>
                <a:schemeClr val="accent2"/>
              </a:buClr>
              <a:defRPr/>
            </a:pPr>
            <a:endParaRPr lang="en-US" altLang="en-US" sz="2400" dirty="0" smtClean="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defRPr/>
            </a:pPr>
            <a:endParaRPr lang="en-US" altLang="en-US" sz="2400" dirty="0" smtClean="0">
              <a:latin typeface="Source Sans Pro" charset="0"/>
              <a:ea typeface="Jost"/>
              <a:cs typeface="Gotham Light"/>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220075" cy="314325"/>
          </a:xfrm>
        </p:spPr>
        <p:txBody>
          <a:bodyPr rtlCol="0"/>
          <a:lstStyle/>
          <a:p>
            <a:pPr indent="-182880" eaLnBrk="1" fontAlgn="auto" hangingPunct="1">
              <a:spcAft>
                <a:spcPts val="0"/>
              </a:spcAft>
              <a:defRPr/>
            </a:pPr>
            <a:r>
              <a:rPr lang="en-US" sz="1400" b="1" dirty="0" smtClean="0"/>
              <a:t>Reinsurance Issues and How Current Precedents May Guide Resolution</a:t>
            </a:r>
            <a:endParaRPr lang="en-US" sz="1400" b="1" dirty="0"/>
          </a:p>
        </p:txBody>
      </p:sp>
      <p:sp>
        <p:nvSpPr>
          <p:cNvPr id="25605" name="Title 5"/>
          <p:cNvSpPr>
            <a:spLocks noGrp="1"/>
          </p:cNvSpPr>
          <p:nvPr>
            <p:ph type="ctrTitle"/>
          </p:nvPr>
        </p:nvSpPr>
        <p:spPr>
          <a:xfrm>
            <a:off x="515938" y="617538"/>
            <a:ext cx="11160125" cy="569912"/>
          </a:xfrm>
        </p:spPr>
        <p:txBody>
          <a:bodyPr/>
          <a:lstStyle/>
          <a:p>
            <a:pPr eaLnBrk="1" hangingPunct="1"/>
            <a:r>
              <a:rPr lang="en-US" altLang="en-US" sz="3400" dirty="0" smtClean="0">
                <a:latin typeface="Source Sans Pro" charset="0"/>
                <a:ea typeface="Jost SemiBold"/>
                <a:cs typeface="Gotham Bold"/>
              </a:rPr>
              <a:t>Other Reinsurance Issues</a:t>
            </a:r>
          </a:p>
        </p:txBody>
      </p:sp>
      <p:sp>
        <p:nvSpPr>
          <p:cNvPr id="25606"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
        <p:nvSpPr>
          <p:cNvPr id="8" name="Text Placeholder 2"/>
          <p:cNvSpPr>
            <a:spLocks noGrp="1"/>
          </p:cNvSpPr>
          <p:nvPr>
            <p:ph type="body" sz="quarter" idx="11"/>
          </p:nvPr>
        </p:nvSpPr>
        <p:spPr>
          <a:xfrm>
            <a:off x="668338" y="2017713"/>
            <a:ext cx="10963275" cy="4359275"/>
          </a:xfrm>
        </p:spPr>
        <p:txBody>
          <a:bodyPr/>
          <a:lstStyle/>
          <a:p>
            <a:pPr marL="285750" indent="-285750" eaLnBrk="1" hangingPunct="1">
              <a:buClr>
                <a:schemeClr val="accent2"/>
              </a:buClr>
              <a:buFont typeface="Wingdings" panose="05000000000000000000" pitchFamily="2" charset="2"/>
              <a:buChar char="Ø"/>
              <a:defRPr/>
            </a:pPr>
            <a:r>
              <a:rPr lang="en-US" altLang="en-US" sz="2800" dirty="0" smtClean="0">
                <a:latin typeface="Source Sans Pro" charset="0"/>
                <a:ea typeface="Jost"/>
                <a:cs typeface="Gotham Light"/>
              </a:rPr>
              <a:t>2020</a:t>
            </a:r>
          </a:p>
          <a:p>
            <a:pPr marL="742950" lvl="1" indent="-285750" eaLnBrk="1" hangingPunct="1">
              <a:buClr>
                <a:schemeClr val="accent2"/>
              </a:buClr>
              <a:buFont typeface="Wingdings" panose="05000000000000000000" pitchFamily="2" charset="2"/>
              <a:buChar char="Ø"/>
              <a:defRPr/>
            </a:pPr>
            <a:r>
              <a:rPr lang="en-US" altLang="en-US" sz="2400" dirty="0" smtClean="0">
                <a:solidFill>
                  <a:schemeClr val="accent4"/>
                </a:solidFill>
                <a:latin typeface="Source Sans Pro" charset="0"/>
                <a:ea typeface="Jost"/>
                <a:cs typeface="Gotham Light"/>
              </a:rPr>
              <a:t>11 states and Puerto Rico had proposed legislation addressing BI insurance policies: CA, IL, LA, MA, MI, NJ, NY, OH, PA, RI, SC, and Puerto Rico</a:t>
            </a:r>
          </a:p>
          <a:p>
            <a:pPr marL="285750" indent="-285750" eaLnBrk="1" hangingPunct="1">
              <a:buClr>
                <a:schemeClr val="accent2"/>
              </a:buClr>
              <a:buFont typeface="Wingdings" panose="05000000000000000000" pitchFamily="2" charset="2"/>
              <a:buChar char="Ø"/>
              <a:defRPr/>
            </a:pPr>
            <a:endParaRPr lang="en-US" altLang="en-US" sz="1800" b="1" dirty="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defRPr/>
            </a:pPr>
            <a:r>
              <a:rPr lang="en-US" altLang="en-US" sz="2800" dirty="0" smtClean="0">
                <a:latin typeface="Source Sans Pro" charset="0"/>
                <a:ea typeface="Jost"/>
                <a:cs typeface="Gotham Light"/>
              </a:rPr>
              <a:t>2021</a:t>
            </a:r>
          </a:p>
          <a:p>
            <a:pPr marL="742950" lvl="1" indent="-285750" eaLnBrk="1" hangingPunct="1">
              <a:buClr>
                <a:schemeClr val="accent2"/>
              </a:buClr>
              <a:buFont typeface="Wingdings" panose="05000000000000000000" pitchFamily="2" charset="2"/>
              <a:buChar char="Ø"/>
              <a:defRPr/>
            </a:pPr>
            <a:r>
              <a:rPr lang="en-US" altLang="en-US" sz="2400" dirty="0" smtClean="0">
                <a:solidFill>
                  <a:schemeClr val="accent4"/>
                </a:solidFill>
                <a:latin typeface="Source Sans Pro" charset="0"/>
                <a:ea typeface="Jost"/>
                <a:cs typeface="Gotham Light"/>
              </a:rPr>
              <a:t>Currently 7 states have pending legislation: NJ, NY, OR, PA, RI, TX, WA</a:t>
            </a:r>
          </a:p>
          <a:p>
            <a:pPr marL="285750" indent="-285750" eaLnBrk="1" hangingPunct="1">
              <a:buClr>
                <a:schemeClr val="accent2"/>
              </a:buClr>
              <a:buFont typeface="Wingdings" panose="05000000000000000000" pitchFamily="2" charset="2"/>
              <a:buChar char="Ø"/>
              <a:defRPr/>
            </a:pPr>
            <a:endParaRPr lang="en-US" altLang="en-US" sz="1800" dirty="0" smtClean="0">
              <a:solidFill>
                <a:schemeClr val="accent4"/>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defRPr/>
            </a:pPr>
            <a:endParaRPr lang="en-US" altLang="en-US" sz="1800" dirty="0">
              <a:solidFill>
                <a:schemeClr val="accent4"/>
              </a:solidFill>
              <a:latin typeface="Source Sans Pro" charset="0"/>
              <a:ea typeface="Jost"/>
              <a:cs typeface="Gotham Light"/>
            </a:endParaRPr>
          </a:p>
        </p:txBody>
      </p:sp>
      <p:sp>
        <p:nvSpPr>
          <p:cNvPr id="25608" name="TextBox 1"/>
          <p:cNvSpPr txBox="1">
            <a:spLocks noChangeArrowheads="1"/>
          </p:cNvSpPr>
          <p:nvPr/>
        </p:nvSpPr>
        <p:spPr bwMode="auto">
          <a:xfrm>
            <a:off x="6500813" y="5862638"/>
            <a:ext cx="5172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algn="r"/>
            <a:r>
              <a:rPr lang="en-US" altLang="en-US" sz="1200" i="1">
                <a:latin typeface="Source Sans Pro" charset="0"/>
                <a:ea typeface="Jost Medium"/>
                <a:cs typeface="Gotham Medium"/>
              </a:rPr>
              <a:t>https://www.ncsl.org/research/financial-services-and-commerce.aspx</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Placeholder 1"/>
          <p:cNvSpPr>
            <a:spLocks noGrp="1"/>
          </p:cNvSpPr>
          <p:nvPr>
            <p:ph type="body" sz="quarter" idx="10"/>
          </p:nvPr>
        </p:nvSpPr>
        <p:spPr>
          <a:xfrm>
            <a:off x="515938" y="1187450"/>
            <a:ext cx="11156950" cy="546100"/>
          </a:xfrm>
        </p:spPr>
        <p:txBody>
          <a:bodyPr/>
          <a:lstStyle/>
          <a:p>
            <a:pPr eaLnBrk="1" hangingPunct="1">
              <a:spcBef>
                <a:spcPct val="0"/>
              </a:spcBef>
              <a:defRPr/>
            </a:pPr>
            <a:r>
              <a:rPr lang="en-US" altLang="en-US" sz="2800" dirty="0">
                <a:solidFill>
                  <a:schemeClr val="accent4"/>
                </a:solidFill>
                <a:latin typeface="Source Sans Pro" panose="020B0604020202020204" charset="0"/>
                <a:ea typeface="Jost Medium"/>
                <a:cs typeface="Gotham Medium"/>
              </a:rPr>
              <a:t>Regulatory / Judicial Changes: </a:t>
            </a:r>
            <a:r>
              <a:rPr lang="en-US" altLang="en-US" sz="2800" dirty="0" smtClean="0">
                <a:solidFill>
                  <a:schemeClr val="accent4"/>
                </a:solidFill>
                <a:latin typeface="Source Sans Pro" panose="020B0604020202020204" charset="0"/>
                <a:ea typeface="Jost Medium"/>
                <a:cs typeface="Gotham Medium"/>
              </a:rPr>
              <a:t> Sample Language</a:t>
            </a:r>
          </a:p>
        </p:txBody>
      </p:sp>
      <p:sp>
        <p:nvSpPr>
          <p:cNvPr id="24579" name="Text Placeholder 2"/>
          <p:cNvSpPr>
            <a:spLocks noGrp="1"/>
          </p:cNvSpPr>
          <p:nvPr>
            <p:ph type="body" sz="quarter" idx="11"/>
          </p:nvPr>
        </p:nvSpPr>
        <p:spPr>
          <a:xfrm>
            <a:off x="515938" y="1733550"/>
            <a:ext cx="10963275" cy="4491038"/>
          </a:xfrm>
        </p:spPr>
        <p:txBody>
          <a:bodyPr/>
          <a:lstStyle/>
          <a:p>
            <a:pPr marL="285750" indent="-285750" eaLnBrk="1" hangingPunct="1">
              <a:buClr>
                <a:schemeClr val="accent2"/>
              </a:buClr>
              <a:buFont typeface="Wingdings" panose="05000000000000000000" pitchFamily="2" charset="2"/>
              <a:buChar char="Ø"/>
            </a:pPr>
            <a:r>
              <a:rPr lang="en-US" altLang="en-US" sz="2200" dirty="0" smtClean="0">
                <a:solidFill>
                  <a:schemeClr val="tx1"/>
                </a:solidFill>
                <a:latin typeface="Source Sans Pro" charset="0"/>
                <a:ea typeface="Jost"/>
                <a:cs typeface="Gotham Light"/>
              </a:rPr>
              <a:t>The liability of the Reinsurer shall follow that of the Company in every case,</a:t>
            </a:r>
            <a:r>
              <a:rPr lang="en-US" altLang="en-US" sz="2200" b="1" dirty="0" smtClean="0">
                <a:solidFill>
                  <a:schemeClr val="tx1"/>
                </a:solidFill>
                <a:latin typeface="Source Sans Pro" charset="0"/>
                <a:ea typeface="Jost"/>
                <a:cs typeface="Gotham Light"/>
              </a:rPr>
              <a:t> including any regulatory changes</a:t>
            </a:r>
            <a:r>
              <a:rPr lang="en-US" altLang="en-US" sz="2200" dirty="0" smtClean="0">
                <a:solidFill>
                  <a:schemeClr val="tx1"/>
                </a:solidFill>
                <a:latin typeface="Source Sans Pro" charset="0"/>
                <a:ea typeface="Jost"/>
                <a:cs typeface="Gotham Light"/>
              </a:rPr>
              <a:t>, policy reformation or judicial interpretation.</a:t>
            </a:r>
          </a:p>
          <a:p>
            <a:pPr marL="285750" indent="-285750" eaLnBrk="1" hangingPunct="1">
              <a:buClr>
                <a:schemeClr val="accent2"/>
              </a:buClr>
              <a:buFont typeface="Wingdings" panose="05000000000000000000" pitchFamily="2" charset="2"/>
              <a:buChar char="Ø"/>
            </a:pPr>
            <a:endParaRPr lang="en-US" altLang="en-US" sz="2200"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r>
              <a:rPr lang="en-US" altLang="en-US" sz="2200" dirty="0" smtClean="0">
                <a:solidFill>
                  <a:schemeClr val="tx1"/>
                </a:solidFill>
                <a:latin typeface="Source Sans Pro" charset="0"/>
                <a:ea typeface="Jost"/>
                <a:cs typeface="Gotham Light"/>
              </a:rPr>
              <a:t>[S]</a:t>
            </a:r>
            <a:r>
              <a:rPr lang="en-US" altLang="en-US" sz="2200" dirty="0" err="1" smtClean="0">
                <a:solidFill>
                  <a:schemeClr val="tx1"/>
                </a:solidFill>
                <a:latin typeface="Source Sans Pro" charset="0"/>
                <a:ea typeface="Jost"/>
                <a:cs typeface="Gotham Light"/>
              </a:rPr>
              <a:t>hould</a:t>
            </a:r>
            <a:r>
              <a:rPr lang="en-US" altLang="en-US" sz="2200" dirty="0" smtClean="0">
                <a:solidFill>
                  <a:schemeClr val="tx1"/>
                </a:solidFill>
                <a:latin typeface="Source Sans Pro" charset="0"/>
                <a:ea typeface="Jost"/>
                <a:cs typeface="Gotham Light"/>
              </a:rPr>
              <a:t> any arbitration panel or any judicial, regulatory or legislative entity having legal jurisdiction </a:t>
            </a:r>
            <a:r>
              <a:rPr lang="en-US" altLang="en-US" sz="2200" b="1" dirty="0" smtClean="0">
                <a:solidFill>
                  <a:schemeClr val="tx1"/>
                </a:solidFill>
                <a:latin typeface="Source Sans Pro" charset="0"/>
                <a:ea typeface="Jost"/>
                <a:cs typeface="Gotham Light"/>
              </a:rPr>
              <a:t>invalidate any term or exclusion in the Company's policy</a:t>
            </a:r>
            <a:r>
              <a:rPr lang="en-US" altLang="en-US" sz="2200" dirty="0" smtClean="0">
                <a:solidFill>
                  <a:schemeClr val="tx1"/>
                </a:solidFill>
                <a:latin typeface="Source Sans Pro" charset="0"/>
                <a:ea typeface="Jost"/>
                <a:cs typeface="Gotham Light"/>
              </a:rPr>
              <a:t>, any amount of loss for which the Company is liable because of such invalidation shall not be excluded hereunder.</a:t>
            </a:r>
          </a:p>
          <a:p>
            <a:pPr marL="285750" indent="-285750" eaLnBrk="1" hangingPunct="1">
              <a:buClr>
                <a:schemeClr val="accent2"/>
              </a:buClr>
              <a:buFont typeface="Wingdings" panose="05000000000000000000" pitchFamily="2" charset="2"/>
              <a:buChar char="Ø"/>
            </a:pPr>
            <a:endParaRPr lang="en-US" altLang="en-US" sz="2200"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r>
              <a:rPr lang="en-US" altLang="en-US" sz="2200" dirty="0" smtClean="0">
                <a:solidFill>
                  <a:schemeClr val="tx1"/>
                </a:solidFill>
                <a:latin typeface="Source Sans Pro" charset="0"/>
                <a:ea typeface="Jost"/>
                <a:cs typeface="Gotham Light"/>
              </a:rPr>
              <a:t>In the event of any change to the legal or regulatory texts in force during the Period of this Contract, by which the Reinsurers' liability, rights and obligations are materially modified, the </a:t>
            </a:r>
            <a:r>
              <a:rPr lang="en-US" altLang="en-US" sz="2200" b="1" dirty="0" smtClean="0">
                <a:solidFill>
                  <a:schemeClr val="tx1"/>
                </a:solidFill>
                <a:latin typeface="Source Sans Pro" charset="0"/>
                <a:ea typeface="Jost"/>
                <a:cs typeface="Gotham Light"/>
              </a:rPr>
              <a:t>Reinsured and Slip Leaders hereto agree to take up for immediate discussion a suitable revision in the terms of this Contract</a:t>
            </a:r>
            <a:r>
              <a:rPr lang="en-US" altLang="en-US" sz="2200" dirty="0" smtClean="0">
                <a:solidFill>
                  <a:schemeClr val="tx1"/>
                </a:solidFill>
                <a:latin typeface="Source Sans Pro" charset="0"/>
                <a:ea typeface="Jost"/>
                <a:cs typeface="Gotham Light"/>
              </a:rPr>
              <a:t>.  Failing to agree… this Contract shall then operate following the legal or regulatory texts in force at the date of inception of this Contract.</a:t>
            </a:r>
          </a:p>
          <a:p>
            <a:pPr marL="285750" indent="-285750" eaLnBrk="1" hangingPunct="1">
              <a:buClr>
                <a:schemeClr val="accent2"/>
              </a:buClr>
              <a:buFont typeface="Wingdings" panose="05000000000000000000" pitchFamily="2" charset="2"/>
              <a:buChar char="Ø"/>
            </a:pPr>
            <a:endParaRPr lang="en-US" altLang="en-US" sz="2200"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endParaRPr lang="en-US" altLang="en-US" sz="2200" b="1" dirty="0" smtClean="0">
              <a:latin typeface="Source Sans Pro" charset="0"/>
              <a:ea typeface="Jost"/>
              <a:cs typeface="Gotham Light"/>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331200" cy="314325"/>
          </a:xfrm>
        </p:spPr>
        <p:txBody>
          <a:bodyPr rtlCol="0"/>
          <a:lstStyle/>
          <a:p>
            <a:pPr indent="-182880" eaLnBrk="1" fontAlgn="auto" hangingPunct="1">
              <a:spcAft>
                <a:spcPts val="0"/>
              </a:spcAft>
              <a:defRPr/>
            </a:pPr>
            <a:r>
              <a:rPr lang="en-US" sz="1400" b="1" dirty="0"/>
              <a:t>Reinsurance Issues and How Current Precedents May Guide Resolution</a:t>
            </a:r>
          </a:p>
        </p:txBody>
      </p:sp>
      <p:sp>
        <p:nvSpPr>
          <p:cNvPr id="24581" name="Title 5"/>
          <p:cNvSpPr>
            <a:spLocks noGrp="1"/>
          </p:cNvSpPr>
          <p:nvPr>
            <p:ph type="ctrTitle"/>
          </p:nvPr>
        </p:nvSpPr>
        <p:spPr>
          <a:xfrm>
            <a:off x="515938" y="617538"/>
            <a:ext cx="11404600" cy="569912"/>
          </a:xfrm>
        </p:spPr>
        <p:txBody>
          <a:bodyPr/>
          <a:lstStyle/>
          <a:p>
            <a:pPr eaLnBrk="1" hangingPunct="1"/>
            <a:r>
              <a:rPr lang="en-US" altLang="en-US" sz="3400" dirty="0">
                <a:latin typeface="Source Sans Pro" charset="0"/>
                <a:ea typeface="Jost SemiBold"/>
                <a:cs typeface="Gotham Bold"/>
              </a:rPr>
              <a:t>Other Reinsurance Issues</a:t>
            </a:r>
            <a:endParaRPr lang="en-US" altLang="en-US" sz="3400" dirty="0" smtClean="0">
              <a:latin typeface="Source Sans Pro" charset="0"/>
              <a:ea typeface="Jost SemiBold"/>
              <a:cs typeface="Gotham Bold"/>
            </a:endParaRPr>
          </a:p>
        </p:txBody>
      </p:sp>
      <p:sp>
        <p:nvSpPr>
          <p:cNvPr id="24582"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Placeholder 2"/>
          <p:cNvSpPr>
            <a:spLocks noGrp="1"/>
          </p:cNvSpPr>
          <p:nvPr>
            <p:ph type="body" sz="quarter" idx="11"/>
          </p:nvPr>
        </p:nvSpPr>
        <p:spPr>
          <a:xfrm>
            <a:off x="515938" y="1733550"/>
            <a:ext cx="10963275" cy="4491038"/>
          </a:xfrm>
        </p:spPr>
        <p:txBody>
          <a:bodyPr/>
          <a:lstStyle/>
          <a:p>
            <a:pPr marL="285750" indent="-285750" eaLnBrk="1" hangingPunct="1">
              <a:buClr>
                <a:schemeClr val="accent2"/>
              </a:buClr>
              <a:buFont typeface="Wingdings" panose="05000000000000000000" pitchFamily="2" charset="2"/>
              <a:buChar char="Ø"/>
              <a:defRPr/>
            </a:pPr>
            <a:r>
              <a:rPr lang="en-US" altLang="en-US" sz="2400" dirty="0" smtClean="0">
                <a:latin typeface="Source Sans Pro" charset="0"/>
                <a:ea typeface="Jost"/>
                <a:cs typeface="Gotham Light"/>
              </a:rPr>
              <a:t>Follow the Settlements</a:t>
            </a:r>
          </a:p>
          <a:p>
            <a:pPr marL="285750" indent="-285750" eaLnBrk="1" hangingPunct="1">
              <a:buClr>
                <a:schemeClr val="accent2"/>
              </a:buClr>
              <a:buFont typeface="Wingdings" panose="05000000000000000000" pitchFamily="2" charset="2"/>
              <a:buChar char="Ø"/>
              <a:defRPr/>
            </a:pPr>
            <a:endParaRPr lang="en-US" altLang="en-US" sz="2400" dirty="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r>
              <a:rPr lang="en-US" altLang="en-US" sz="2400" dirty="0" smtClean="0">
                <a:latin typeface="Source Sans Pro" charset="0"/>
                <a:ea typeface="Jost"/>
                <a:cs typeface="Gotham Light"/>
              </a:rPr>
              <a:t>Ex Gratia</a:t>
            </a:r>
          </a:p>
          <a:p>
            <a:pPr marL="285750" indent="-285750" eaLnBrk="1" hangingPunct="1">
              <a:buClr>
                <a:schemeClr val="accent2"/>
              </a:buClr>
              <a:buFont typeface="Wingdings" panose="05000000000000000000" pitchFamily="2" charset="2"/>
              <a:buChar char="Ø"/>
            </a:pPr>
            <a:endParaRPr lang="en-US" altLang="en-US" sz="2400" dirty="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r>
              <a:rPr lang="en-US" altLang="en-US" sz="2400" dirty="0" smtClean="0">
                <a:latin typeface="Source Sans Pro" charset="0"/>
                <a:ea typeface="Jost"/>
                <a:cs typeface="Gotham Light"/>
              </a:rPr>
              <a:t>Extra-contractual Issues</a:t>
            </a:r>
          </a:p>
          <a:p>
            <a:pPr marL="285750" indent="-285750" eaLnBrk="1" hangingPunct="1">
              <a:buClr>
                <a:schemeClr val="accent2"/>
              </a:buClr>
              <a:buFont typeface="Wingdings" panose="05000000000000000000" pitchFamily="2" charset="2"/>
              <a:buChar char="Ø"/>
            </a:pPr>
            <a:endParaRPr lang="en-US" altLang="en-US" sz="2400" dirty="0" smtClean="0">
              <a:solidFill>
                <a:schemeClr val="tx1"/>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r>
              <a:rPr lang="en-US" altLang="en-US" sz="2400" dirty="0" smtClean="0">
                <a:latin typeface="Source Sans Pro" charset="0"/>
                <a:ea typeface="Jost"/>
                <a:cs typeface="Gotham Light"/>
              </a:rPr>
              <a:t>Reinstatements</a:t>
            </a:r>
          </a:p>
          <a:p>
            <a:pPr marL="285750" indent="-285750" eaLnBrk="1" hangingPunct="1">
              <a:buClr>
                <a:schemeClr val="accent2"/>
              </a:buClr>
              <a:buFont typeface="Wingdings" panose="05000000000000000000" pitchFamily="2" charset="2"/>
              <a:buChar char="Ø"/>
            </a:pPr>
            <a:endParaRPr lang="en-US" altLang="en-US" sz="2400" dirty="0" smtClean="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r>
              <a:rPr lang="en-US" altLang="en-US" sz="2400" dirty="0" smtClean="0">
                <a:latin typeface="Source Sans Pro" charset="0"/>
                <a:ea typeface="Jost"/>
                <a:cs typeface="Gotham Light"/>
              </a:rPr>
              <a:t>Limits/Sub-limits/Deductibles</a:t>
            </a:r>
          </a:p>
          <a:p>
            <a:pPr marL="285750" indent="-285750" eaLnBrk="1" hangingPunct="1">
              <a:buClr>
                <a:schemeClr val="accent2"/>
              </a:buClr>
              <a:buFont typeface="Wingdings" panose="05000000000000000000" pitchFamily="2" charset="2"/>
              <a:buChar char="Ø"/>
            </a:pPr>
            <a:endParaRPr lang="en-US" altLang="en-US" sz="2400" dirty="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pPr>
            <a:r>
              <a:rPr lang="en-US" altLang="en-US" sz="2400" dirty="0" smtClean="0">
                <a:latin typeface="Source Sans Pro" charset="0"/>
                <a:ea typeface="Jost"/>
                <a:cs typeface="Gotham Light"/>
              </a:rPr>
              <a:t>Other</a:t>
            </a:r>
            <a:r>
              <a:rPr lang="en-US" altLang="en-US" sz="2400" dirty="0">
                <a:latin typeface="Source Sans Pro" charset="0"/>
                <a:ea typeface="Jost"/>
                <a:cs typeface="Gotham Light"/>
              </a:rPr>
              <a:t>?</a:t>
            </a:r>
            <a:endParaRPr lang="en-US" altLang="en-US" sz="2400" dirty="0" smtClean="0">
              <a:latin typeface="Source Sans Pro" charset="0"/>
              <a:ea typeface="Jost"/>
              <a:cs typeface="Gotham Light"/>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8331200" cy="314325"/>
          </a:xfrm>
        </p:spPr>
        <p:txBody>
          <a:bodyPr rtlCol="0"/>
          <a:lstStyle/>
          <a:p>
            <a:pPr indent="-182880" eaLnBrk="1" fontAlgn="auto" hangingPunct="1">
              <a:spcAft>
                <a:spcPts val="0"/>
              </a:spcAft>
              <a:defRPr/>
            </a:pPr>
            <a:r>
              <a:rPr lang="en-US" sz="1400" b="1" dirty="0"/>
              <a:t>Reinsurance Issues and How Current Precedents May Guide Resolution</a:t>
            </a:r>
          </a:p>
        </p:txBody>
      </p:sp>
      <p:sp>
        <p:nvSpPr>
          <p:cNvPr id="24581" name="Title 5"/>
          <p:cNvSpPr>
            <a:spLocks noGrp="1"/>
          </p:cNvSpPr>
          <p:nvPr>
            <p:ph type="ctrTitle"/>
          </p:nvPr>
        </p:nvSpPr>
        <p:spPr>
          <a:xfrm>
            <a:off x="515938" y="617538"/>
            <a:ext cx="11404600" cy="569912"/>
          </a:xfrm>
        </p:spPr>
        <p:txBody>
          <a:bodyPr/>
          <a:lstStyle/>
          <a:p>
            <a:pPr eaLnBrk="1" hangingPunct="1"/>
            <a:r>
              <a:rPr lang="en-US" altLang="en-US" sz="3400" dirty="0">
                <a:latin typeface="Source Sans Pro" charset="0"/>
                <a:ea typeface="Jost SemiBold"/>
                <a:cs typeface="Gotham Bold"/>
              </a:rPr>
              <a:t>Other Reinsurance Issues</a:t>
            </a:r>
            <a:endParaRPr lang="en-US" altLang="en-US" sz="3400" dirty="0" smtClean="0">
              <a:latin typeface="Source Sans Pro" charset="0"/>
              <a:ea typeface="Jost SemiBold"/>
              <a:cs typeface="Gotham Bold"/>
            </a:endParaRPr>
          </a:p>
        </p:txBody>
      </p:sp>
      <p:sp>
        <p:nvSpPr>
          <p:cNvPr id="24582"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2291978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ARIAS•U.S. 2021 Spring Conference • www.arias-us.org</a:t>
            </a:r>
            <a:endParaRPr lang="en-US" dirty="0"/>
          </a:p>
        </p:txBody>
      </p:sp>
      <p:sp>
        <p:nvSpPr>
          <p:cNvPr id="3" name="Slide Number Placeholder 2"/>
          <p:cNvSpPr>
            <a:spLocks noGrp="1"/>
          </p:cNvSpPr>
          <p:nvPr>
            <p:ph type="sldNum" sz="quarter" idx="12"/>
          </p:nvPr>
        </p:nvSpPr>
        <p:spPr/>
        <p:txBody>
          <a:bodyPr/>
          <a:lstStyle/>
          <a:p>
            <a:pPr>
              <a:defRPr/>
            </a:pPr>
            <a:fld id="{85ABF762-5E03-4529-9B99-2BC480874C11}" type="slidenum">
              <a:rPr lang="en-US" smtClean="0"/>
              <a:pPr>
                <a:defRPr/>
              </a:pPr>
              <a:t>29</a:t>
            </a:fld>
            <a:endParaRPr lang="en-US" dirty="0"/>
          </a:p>
        </p:txBody>
      </p:sp>
      <p:sp>
        <p:nvSpPr>
          <p:cNvPr id="4" name="Text Placeholder 1"/>
          <p:cNvSpPr txBox="1">
            <a:spLocks/>
          </p:cNvSpPr>
          <p:nvPr/>
        </p:nvSpPr>
        <p:spPr>
          <a:xfrm>
            <a:off x="1600200" y="1000125"/>
            <a:ext cx="8759825" cy="3857625"/>
          </a:xfrm>
          <a:prstGeom prst="rect">
            <a:avLst/>
          </a:prstGeom>
        </p:spPr>
        <p:txBody>
          <a:bodyPr vert="horz" lIns="91440" tIns="45720" rIns="91440" bIns="45720" rtlCol="0" anchor="ctr"/>
          <a:lstStyle>
            <a:defPPr>
              <a:defRPr lang="en-US"/>
            </a:defPPr>
            <a:lvl1pPr algn="l" defTabSz="457200" rtl="0" eaLnBrk="1" fontAlgn="auto" hangingPunct="1">
              <a:spcBef>
                <a:spcPts val="0"/>
              </a:spcBef>
              <a:spcAft>
                <a:spcPts val="0"/>
              </a:spcAft>
              <a:defRPr sz="1200" kern="1200">
                <a:solidFill>
                  <a:schemeClr val="accent1"/>
                </a:solidFill>
                <a:latin typeface="+mn-lt"/>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algn="ctr">
              <a:spcBef>
                <a:spcPct val="0"/>
              </a:spcBef>
              <a:defRPr/>
            </a:pPr>
            <a:r>
              <a:rPr lang="en-US" altLang="en-US" sz="5600" b="1" dirty="0" smtClean="0">
                <a:solidFill>
                  <a:schemeClr val="accent4"/>
                </a:solidFill>
                <a:latin typeface="Source Sans Pro" panose="020B0604020202020204" charset="0"/>
                <a:ea typeface="Jost Medium"/>
                <a:cs typeface="Gotham Medium"/>
              </a:rPr>
              <a:t>QUESTIONS</a:t>
            </a:r>
            <a:r>
              <a:rPr lang="en-US" altLang="en-US" sz="5400" b="1" dirty="0" smtClean="0">
                <a:solidFill>
                  <a:schemeClr val="accent4"/>
                </a:solidFill>
                <a:latin typeface="Source Sans Pro" panose="020B0604020202020204" charset="0"/>
                <a:ea typeface="Jost Medium"/>
                <a:cs typeface="Gotham Medium"/>
              </a:rPr>
              <a:t>?</a:t>
            </a:r>
            <a:endParaRPr lang="en-US" altLang="en-US" sz="5400" dirty="0" smtClean="0">
              <a:solidFill>
                <a:schemeClr val="accent4"/>
              </a:solidFill>
              <a:latin typeface="Source Sans Pro" panose="020B0604020202020204" charset="0"/>
              <a:ea typeface="Jost Medium"/>
              <a:cs typeface="Gotham Medium"/>
            </a:endParaRPr>
          </a:p>
        </p:txBody>
      </p:sp>
    </p:spTree>
    <p:extLst>
      <p:ext uri="{BB962C8B-B14F-4D97-AF65-F5344CB8AC3E}">
        <p14:creationId xmlns:p14="http://schemas.microsoft.com/office/powerpoint/2010/main" val="3258861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15937" y="1548800"/>
            <a:ext cx="10768589" cy="3643313"/>
          </a:xfrm>
        </p:spPr>
        <p:txBody>
          <a:bodyPr/>
          <a:lstStyle/>
          <a:p>
            <a:pPr marL="285750" indent="-285750" eaLnBrk="1" hangingPunct="1">
              <a:buClr>
                <a:schemeClr val="accent2"/>
              </a:buClr>
              <a:buFont typeface="Wingdings" panose="05000000000000000000" pitchFamily="2" charset="2"/>
              <a:buChar char="Ø"/>
              <a:defRPr/>
            </a:pPr>
            <a:r>
              <a:rPr lang="en-US" altLang="en-US" sz="2400" dirty="0">
                <a:latin typeface="Source Sans Pro" charset="0"/>
              </a:rPr>
              <a:t>Review Reinsurance Contracts to determine possible coverage or coverage issues</a:t>
            </a:r>
          </a:p>
          <a:p>
            <a:pPr marL="285750" indent="-285750" eaLnBrk="1" hangingPunct="1">
              <a:buClr>
                <a:schemeClr val="accent2"/>
              </a:buClr>
              <a:buFont typeface="Wingdings" panose="05000000000000000000" pitchFamily="2" charset="2"/>
              <a:buChar char="Ø"/>
              <a:defRPr/>
            </a:pPr>
            <a:endParaRPr lang="en-US" altLang="en-US" sz="2400" b="1" dirty="0">
              <a:solidFill>
                <a:srgbClr val="FF0000"/>
              </a:solidFill>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defRPr/>
            </a:pPr>
            <a:r>
              <a:rPr lang="en-US" altLang="en-US" sz="2400" dirty="0">
                <a:latin typeface="Source Sans Pro" charset="0"/>
                <a:ea typeface="Jost"/>
                <a:cs typeface="Gotham Light"/>
              </a:rPr>
              <a:t>Consult with LOB Department Heads to understand the potential exposure </a:t>
            </a:r>
          </a:p>
          <a:p>
            <a:pPr marL="285750" indent="-285750" eaLnBrk="1" hangingPunct="1">
              <a:buClr>
                <a:schemeClr val="accent2"/>
              </a:buClr>
              <a:buFont typeface="Wingdings" panose="05000000000000000000" pitchFamily="2" charset="2"/>
              <a:buChar char="Ø"/>
              <a:defRPr/>
            </a:pPr>
            <a:endParaRPr lang="en-US" altLang="en-US" sz="2400" dirty="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defRPr/>
            </a:pPr>
            <a:r>
              <a:rPr lang="en-US" altLang="en-US" sz="2400" dirty="0">
                <a:latin typeface="Source Sans Pro" charset="0"/>
                <a:ea typeface="Jost"/>
                <a:cs typeface="Gotham Light"/>
              </a:rPr>
              <a:t>Understand various contingencies and variables</a:t>
            </a:r>
          </a:p>
          <a:p>
            <a:pPr marL="285750" indent="-285750" eaLnBrk="1" hangingPunct="1">
              <a:buClr>
                <a:schemeClr val="accent2"/>
              </a:buClr>
              <a:buFont typeface="Wingdings" panose="05000000000000000000" pitchFamily="2" charset="2"/>
              <a:buChar char="Ø"/>
              <a:defRPr/>
            </a:pPr>
            <a:endParaRPr lang="en-US" altLang="en-US" sz="2400" dirty="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defRPr/>
            </a:pPr>
            <a:r>
              <a:rPr lang="en-US" altLang="en-US" sz="2400" dirty="0">
                <a:latin typeface="Source Sans Pro" charset="0"/>
                <a:ea typeface="Jost"/>
                <a:cs typeface="Gotham Light"/>
              </a:rPr>
              <a:t>Develop and manage communication plan</a:t>
            </a:r>
          </a:p>
          <a:p>
            <a:pPr marL="285750" indent="-285750" eaLnBrk="1" hangingPunct="1">
              <a:buClr>
                <a:schemeClr val="accent2"/>
              </a:buClr>
              <a:buFont typeface="Wingdings" panose="05000000000000000000" pitchFamily="2" charset="2"/>
              <a:buChar char="Ø"/>
              <a:defRPr/>
            </a:pPr>
            <a:endParaRPr lang="en-US" altLang="en-US" sz="2400" dirty="0">
              <a:latin typeface="Source Sans Pro" charset="0"/>
              <a:ea typeface="Jost"/>
              <a:cs typeface="Gotham Light"/>
            </a:endParaRPr>
          </a:p>
          <a:p>
            <a:pPr marL="285750" indent="-285750" eaLnBrk="1" hangingPunct="1">
              <a:buClr>
                <a:schemeClr val="accent2"/>
              </a:buClr>
              <a:buFont typeface="Wingdings" panose="05000000000000000000" pitchFamily="2" charset="2"/>
              <a:buChar char="Ø"/>
              <a:defRPr/>
            </a:pPr>
            <a:r>
              <a:rPr lang="en-US" altLang="en-US" sz="2400" dirty="0">
                <a:latin typeface="Source Sans Pro" charset="0"/>
                <a:ea typeface="Jost"/>
                <a:cs typeface="Gotham Light"/>
              </a:rPr>
              <a:t>Gain knowledge from brokers, customers and other companies</a:t>
            </a:r>
          </a:p>
        </p:txBody>
      </p:sp>
      <p:sp>
        <p:nvSpPr>
          <p:cNvPr id="6" name="Title 5"/>
          <p:cNvSpPr>
            <a:spLocks noGrp="1"/>
          </p:cNvSpPr>
          <p:nvPr>
            <p:ph type="ctrTitle"/>
          </p:nvPr>
        </p:nvSpPr>
        <p:spPr/>
        <p:txBody>
          <a:bodyPr/>
          <a:lstStyle/>
          <a:p>
            <a:r>
              <a:rPr lang="en-US" sz="3600" dirty="0" smtClean="0"/>
              <a:t>How Do Companies Approach This Type of Situation?</a:t>
            </a:r>
            <a:endParaRPr lang="en-US" sz="3600" dirty="0"/>
          </a:p>
        </p:txBody>
      </p:sp>
      <p:sp>
        <p:nvSpPr>
          <p:cNvPr id="7" name="Footer Placeholder 6"/>
          <p:cNvSpPr>
            <a:spLocks noGrp="1"/>
          </p:cNvSpPr>
          <p:nvPr>
            <p:ph type="ftr" sz="quarter" idx="16"/>
          </p:nvPr>
        </p:nvSpPr>
        <p:spPr/>
        <p:txBody>
          <a:bodyPr/>
          <a:lstStyle/>
          <a:p>
            <a:pPr>
              <a:defRPr/>
            </a:pPr>
            <a:r>
              <a:rPr lang="en-US" smtClean="0"/>
              <a:t>ARIAS•U.S. 2021 Spring Conference • www.arias-us.org</a:t>
            </a:r>
            <a:endParaRPr lang="en-US"/>
          </a:p>
        </p:txBody>
      </p:sp>
    </p:spTree>
    <p:extLst>
      <p:ext uri="{BB962C8B-B14F-4D97-AF65-F5344CB8AC3E}">
        <p14:creationId xmlns:p14="http://schemas.microsoft.com/office/powerpoint/2010/main" val="637237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3787775" y="330200"/>
            <a:ext cx="7380288" cy="2781300"/>
          </a:xfrm>
        </p:spPr>
        <p:txBody>
          <a:bodyPr/>
          <a:lstStyle/>
          <a:p>
            <a:pPr eaLnBrk="1" hangingPunct="1"/>
            <a:r>
              <a:rPr lang="en-US" altLang="en-US" dirty="0" smtClean="0">
                <a:latin typeface="Source Sans Pro" charset="0"/>
                <a:ea typeface="Jost SemiBold"/>
                <a:cs typeface="Gotham Bold"/>
              </a:rPr>
              <a:t>THANK YOU</a:t>
            </a:r>
          </a:p>
        </p:txBody>
      </p:sp>
      <p:sp>
        <p:nvSpPr>
          <p:cNvPr id="3379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
        <p:nvSpPr>
          <p:cNvPr id="33796" name="Subtitle 2"/>
          <p:cNvSpPr txBox="1">
            <a:spLocks/>
          </p:cNvSpPr>
          <p:nvPr/>
        </p:nvSpPr>
        <p:spPr bwMode="auto">
          <a:xfrm>
            <a:off x="515938" y="3917950"/>
            <a:ext cx="106981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a:lstStyle>
            <a:lvl1pPr>
              <a:lnSpc>
                <a:spcPct val="90000"/>
              </a:lnSpc>
              <a:spcBef>
                <a:spcPts val="1400"/>
              </a:spcBef>
              <a:buClr>
                <a:schemeClr val="accent1"/>
              </a:buClr>
              <a:buSzPct val="80000"/>
              <a:buFont typeface="Corbel" panose="020B0503020204020204" pitchFamily="34" charset="0"/>
              <a:buChar char="•"/>
              <a:defRPr sz="2200">
                <a:solidFill>
                  <a:schemeClr val="accent1"/>
                </a:solidFill>
                <a:latin typeface="Corbel" panose="020B0503020204020204" pitchFamily="34" charset="0"/>
              </a:defRPr>
            </a:lvl1pPr>
            <a:lvl2pPr indent="-182563">
              <a:lnSpc>
                <a:spcPct val="90000"/>
              </a:lnSpc>
              <a:spcBef>
                <a:spcPts val="200"/>
              </a:spcBef>
              <a:spcAft>
                <a:spcPts val="400"/>
              </a:spcAft>
              <a:buClr>
                <a:schemeClr val="accent1"/>
              </a:buClr>
              <a:buSzPct val="80000"/>
              <a:buFont typeface="Corbel" panose="020B0503020204020204" pitchFamily="34" charset="0"/>
              <a:buChar char="•"/>
              <a:defRPr sz="2000">
                <a:solidFill>
                  <a:schemeClr val="accent1"/>
                </a:solidFill>
                <a:latin typeface="Corbel" panose="020B0503020204020204" pitchFamily="34" charset="0"/>
              </a:defRPr>
            </a:lvl2pPr>
            <a:lvl3pPr marL="730250" indent="-182563">
              <a:lnSpc>
                <a:spcPct val="90000"/>
              </a:lnSpc>
              <a:spcBef>
                <a:spcPts val="200"/>
              </a:spcBef>
              <a:spcAft>
                <a:spcPts val="400"/>
              </a:spcAft>
              <a:buClr>
                <a:schemeClr val="accent1"/>
              </a:buClr>
              <a:buSzPct val="80000"/>
              <a:buFont typeface="Corbel" panose="020B0503020204020204" pitchFamily="34" charset="0"/>
              <a:buChar char="•"/>
              <a:defRPr>
                <a:solidFill>
                  <a:schemeClr val="accent1"/>
                </a:solidFill>
                <a:latin typeface="Corbel" panose="020B0503020204020204" pitchFamily="34" charset="0"/>
              </a:defRPr>
            </a:lvl3pPr>
            <a:lvl4pPr marL="1004888" indent="-182563">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4pPr>
            <a:lvl5pPr marL="1279525" indent="-182563">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5pPr>
            <a:lvl6pPr marL="1736725" indent="-182563"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6pPr>
            <a:lvl7pPr marL="2193925" indent="-182563"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7pPr>
            <a:lvl8pPr marL="2651125" indent="-182563"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8pPr>
            <a:lvl9pPr marL="3108325" indent="-182563" eaLnBrk="0" fontAlgn="base" hangingPunct="0">
              <a:lnSpc>
                <a:spcPct val="90000"/>
              </a:lnSpc>
              <a:spcBef>
                <a:spcPts val="200"/>
              </a:spcBef>
              <a:spcAft>
                <a:spcPts val="400"/>
              </a:spcAft>
              <a:buClr>
                <a:schemeClr val="accent1"/>
              </a:buClr>
              <a:buSzPct val="80000"/>
              <a:buFont typeface="Corbel" panose="020B0503020204020204" pitchFamily="34" charset="0"/>
              <a:buChar char="•"/>
              <a:defRPr sz="1600">
                <a:solidFill>
                  <a:schemeClr val="accent1"/>
                </a:solidFill>
                <a:latin typeface="Corbel" panose="020B0503020204020204" pitchFamily="34" charset="0"/>
              </a:defRPr>
            </a:lvl9pPr>
          </a:lstStyle>
          <a:p>
            <a:pPr defTabSz="914400" eaLnBrk="1" hangingPunct="1">
              <a:spcBef>
                <a:spcPct val="0"/>
              </a:spcBef>
              <a:buFont typeface="Corbel" panose="020B0503020204020204" pitchFamily="34" charset="0"/>
              <a:buNone/>
            </a:pPr>
            <a:r>
              <a:rPr lang="en-US" altLang="en-US" sz="2400" i="1" dirty="0" smtClean="0">
                <a:solidFill>
                  <a:schemeClr val="bg1"/>
                </a:solidFill>
                <a:latin typeface="Source Sans Pro" charset="0"/>
                <a:ea typeface="Jost Medium"/>
                <a:cs typeface="Gotham Medium"/>
              </a:rPr>
              <a:t>Jeff </a:t>
            </a:r>
            <a:r>
              <a:rPr lang="en-US" altLang="en-US" sz="2400" i="1" dirty="0">
                <a:solidFill>
                  <a:schemeClr val="bg1"/>
                </a:solidFill>
                <a:latin typeface="Source Sans Pro" charset="0"/>
                <a:ea typeface="Jost Medium"/>
                <a:cs typeface="Gotham Medium"/>
              </a:rPr>
              <a:t>Burman</a:t>
            </a:r>
            <a:r>
              <a:rPr lang="en-US" altLang="en-US" sz="2400" dirty="0">
                <a:solidFill>
                  <a:schemeClr val="bg1"/>
                </a:solidFill>
                <a:latin typeface="Source Sans Pro" charset="0"/>
                <a:ea typeface="Jost Medium"/>
                <a:cs typeface="Gotham Medium"/>
              </a:rPr>
              <a:t>, General Counsel, Fortitude Re</a:t>
            </a:r>
          </a:p>
          <a:p>
            <a:pPr defTabSz="914400" eaLnBrk="1" hangingPunct="1">
              <a:spcBef>
                <a:spcPct val="0"/>
              </a:spcBef>
              <a:buFont typeface="Corbel" panose="020B0503020204020204" pitchFamily="34" charset="0"/>
              <a:buNone/>
            </a:pPr>
            <a:r>
              <a:rPr lang="en-US" altLang="en-US" sz="2400" i="1" dirty="0">
                <a:solidFill>
                  <a:schemeClr val="bg1"/>
                </a:solidFill>
                <a:latin typeface="Source Sans Pro" charset="0"/>
                <a:ea typeface="Jost Medium"/>
                <a:cs typeface="Gotham Medium"/>
              </a:rPr>
              <a:t>Christopher Foster</a:t>
            </a:r>
            <a:r>
              <a:rPr lang="en-US" altLang="en-US" sz="2400" dirty="0">
                <a:solidFill>
                  <a:schemeClr val="bg1"/>
                </a:solidFill>
                <a:latin typeface="Source Sans Pro" charset="0"/>
                <a:ea typeface="Jost Medium"/>
                <a:cs typeface="Gotham Medium"/>
              </a:rPr>
              <a:t>, Partner, </a:t>
            </a:r>
            <a:r>
              <a:rPr lang="en-US" altLang="en-US" sz="2400" dirty="0" smtClean="0">
                <a:solidFill>
                  <a:schemeClr val="bg1"/>
                </a:solidFill>
                <a:latin typeface="Source Sans Pro" charset="0"/>
                <a:ea typeface="Jost Medium"/>
                <a:cs typeface="Gotham Medium"/>
              </a:rPr>
              <a:t>HFW</a:t>
            </a:r>
            <a:endParaRPr lang="en-US" altLang="en-US" sz="2400" dirty="0">
              <a:solidFill>
                <a:schemeClr val="bg1"/>
              </a:solidFill>
              <a:latin typeface="Source Sans Pro" charset="0"/>
              <a:ea typeface="Jost Medium"/>
              <a:cs typeface="Gotham Medium"/>
            </a:endParaRPr>
          </a:p>
          <a:p>
            <a:pPr defTabSz="914400" eaLnBrk="1" hangingPunct="1">
              <a:spcBef>
                <a:spcPct val="0"/>
              </a:spcBef>
              <a:buFont typeface="Corbel" panose="020B0503020204020204" pitchFamily="34" charset="0"/>
              <a:buNone/>
            </a:pPr>
            <a:r>
              <a:rPr lang="en-US" altLang="en-US" sz="2400" i="1" dirty="0">
                <a:solidFill>
                  <a:schemeClr val="bg1"/>
                </a:solidFill>
                <a:latin typeface="Source Sans Pro" charset="0"/>
                <a:ea typeface="Jost Medium"/>
                <a:cs typeface="Gotham Medium"/>
              </a:rPr>
              <a:t>Corinne Kruse</a:t>
            </a:r>
            <a:r>
              <a:rPr lang="en-US" altLang="en-US" sz="2400" dirty="0">
                <a:solidFill>
                  <a:schemeClr val="bg1"/>
                </a:solidFill>
                <a:latin typeface="Source Sans Pro" charset="0"/>
                <a:ea typeface="Jost Medium"/>
                <a:cs typeface="Gotham Medium"/>
              </a:rPr>
              <a:t>, VP, Head of Reinsurance Claims &amp; Recoveries, Zurich North America</a:t>
            </a:r>
          </a:p>
          <a:p>
            <a:pPr defTabSz="914400" eaLnBrk="1" hangingPunct="1">
              <a:spcBef>
                <a:spcPct val="0"/>
              </a:spcBef>
              <a:buFont typeface="Corbel" panose="020B0503020204020204" pitchFamily="34" charset="0"/>
              <a:buNone/>
            </a:pPr>
            <a:r>
              <a:rPr lang="en-US" altLang="en-US" sz="2400" i="1" smtClean="0">
                <a:solidFill>
                  <a:schemeClr val="bg1"/>
                </a:solidFill>
                <a:latin typeface="Source Sans Pro" charset="0"/>
                <a:ea typeface="Jost Medium"/>
                <a:cs typeface="Gotham Medium"/>
              </a:rPr>
              <a:t>Cia </a:t>
            </a:r>
            <a:r>
              <a:rPr lang="en-US" altLang="en-US" sz="2400" i="1" dirty="0" smtClean="0">
                <a:solidFill>
                  <a:schemeClr val="bg1"/>
                </a:solidFill>
                <a:latin typeface="Source Sans Pro" charset="0"/>
                <a:ea typeface="Jost Medium"/>
                <a:cs typeface="Gotham Medium"/>
              </a:rPr>
              <a:t>Moss</a:t>
            </a:r>
            <a:r>
              <a:rPr lang="en-US" altLang="en-US" sz="2400" dirty="0">
                <a:solidFill>
                  <a:schemeClr val="bg1"/>
                </a:solidFill>
                <a:latin typeface="Source Sans Pro" charset="0"/>
                <a:ea typeface="Jost Medium"/>
                <a:cs typeface="Gotham Medium"/>
              </a:rPr>
              <a:t>, </a:t>
            </a:r>
            <a:r>
              <a:rPr lang="en-US" altLang="en-US" sz="2400" dirty="0" smtClean="0">
                <a:solidFill>
                  <a:schemeClr val="bg1"/>
                </a:solidFill>
                <a:latin typeface="Source Sans Pro" charset="0"/>
                <a:ea typeface="Jost Medium"/>
                <a:cs typeface="Gotham Medium"/>
              </a:rPr>
              <a:t>Founding Partner</a:t>
            </a:r>
            <a:r>
              <a:rPr lang="en-US" altLang="en-US" sz="2400" dirty="0">
                <a:solidFill>
                  <a:schemeClr val="bg1"/>
                </a:solidFill>
                <a:latin typeface="Source Sans Pro" charset="0"/>
                <a:ea typeface="Jost Medium"/>
                <a:cs typeface="Gotham Medium"/>
              </a:rPr>
              <a:t>, Chaffetz Lindsey LLP</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15939" y="622300"/>
            <a:ext cx="10711198" cy="510103"/>
          </a:xfrm>
        </p:spPr>
        <p:txBody>
          <a:bodyPr/>
          <a:lstStyle/>
          <a:p>
            <a:pPr eaLnBrk="1" hangingPunct="1"/>
            <a:r>
              <a:rPr lang="en-US" altLang="en-US" i="1" dirty="0" smtClean="0">
                <a:latin typeface="Source Sans Pro" charset="0"/>
                <a:ea typeface="Jost SemiBold"/>
                <a:cs typeface="Gotham Bold"/>
              </a:rPr>
              <a:t>The Position in England</a:t>
            </a:r>
          </a:p>
        </p:txBody>
      </p:sp>
      <p:sp>
        <p:nvSpPr>
          <p:cNvPr id="3" name="Text Placeholder 2">
            <a:extLst>
              <a:ext uri="{FF2B5EF4-FFF2-40B4-BE49-F238E27FC236}">
                <a16:creationId xmlns:a16="http://schemas.microsoft.com/office/drawing/2014/main" id="{72CE192C-1176-7347-9106-B8DE5AF5558E}"/>
              </a:ext>
            </a:extLst>
          </p:cNvPr>
          <p:cNvSpPr>
            <a:spLocks noGrp="1"/>
          </p:cNvSpPr>
          <p:nvPr>
            <p:ph type="body" sz="quarter" idx="10"/>
          </p:nvPr>
        </p:nvSpPr>
        <p:spPr>
          <a:xfrm>
            <a:off x="515937" y="1534509"/>
            <a:ext cx="10711199" cy="4774215"/>
          </a:xfrm>
        </p:spPr>
        <p:txBody>
          <a:bodyPr rtlCol="0">
            <a:normAutofit/>
          </a:bodyPr>
          <a:lstStyle/>
          <a:p>
            <a:pPr marL="342900" indent="-342900" eaLnBrk="1" fontAlgn="auto" hangingPunct="1">
              <a:spcAft>
                <a:spcPts val="1200"/>
              </a:spcAft>
              <a:buClr>
                <a:schemeClr val="accent2"/>
              </a:buClr>
              <a:buFont typeface="Wingdings" panose="05000000000000000000" pitchFamily="2" charset="2"/>
              <a:buChar char="Ø"/>
              <a:defRPr/>
            </a:pPr>
            <a:r>
              <a:rPr lang="en-US" dirty="0" smtClean="0">
                <a:solidFill>
                  <a:schemeClr val="accent4"/>
                </a:solidFill>
              </a:rPr>
              <a:t>General view that Coronavirus not physical damage, and losses caused by restrictions in any event</a:t>
            </a:r>
          </a:p>
          <a:p>
            <a:pPr marL="342900" indent="-342900" eaLnBrk="1" fontAlgn="auto" hangingPunct="1">
              <a:spcAft>
                <a:spcPts val="1200"/>
              </a:spcAft>
              <a:buClr>
                <a:schemeClr val="accent2"/>
              </a:buClr>
              <a:buFont typeface="Wingdings" panose="05000000000000000000" pitchFamily="2" charset="2"/>
              <a:buChar char="Ø"/>
              <a:defRPr/>
            </a:pPr>
            <a:r>
              <a:rPr lang="en-US" dirty="0" smtClean="0">
                <a:solidFill>
                  <a:schemeClr val="accent4"/>
                </a:solidFill>
              </a:rPr>
              <a:t>“Loss” means physical loss, not loss of use:  </a:t>
            </a:r>
            <a:r>
              <a:rPr lang="en-US" u="sng" dirty="0" smtClean="0">
                <a:solidFill>
                  <a:schemeClr val="accent4"/>
                </a:solidFill>
              </a:rPr>
              <a:t>TKC v Allianz </a:t>
            </a:r>
          </a:p>
          <a:p>
            <a:pPr marL="342900" indent="-342900" eaLnBrk="1" fontAlgn="auto" hangingPunct="1">
              <a:spcAft>
                <a:spcPts val="1200"/>
              </a:spcAft>
              <a:buClr>
                <a:schemeClr val="accent2"/>
              </a:buClr>
              <a:buFont typeface="Wingdings" panose="05000000000000000000" pitchFamily="2" charset="2"/>
              <a:buChar char="Ø"/>
              <a:defRPr/>
            </a:pPr>
            <a:r>
              <a:rPr lang="en-US" dirty="0" smtClean="0">
                <a:solidFill>
                  <a:schemeClr val="accent4"/>
                </a:solidFill>
              </a:rPr>
              <a:t>Focus therefore on non-damage BI extensions.</a:t>
            </a:r>
          </a:p>
          <a:p>
            <a:pPr marL="342900" indent="-342900" eaLnBrk="1" fontAlgn="auto" hangingPunct="1">
              <a:spcAft>
                <a:spcPts val="600"/>
              </a:spcAft>
              <a:buClr>
                <a:schemeClr val="accent2"/>
              </a:buClr>
              <a:buFont typeface="Wingdings" panose="05000000000000000000" pitchFamily="2" charset="2"/>
              <a:buChar char="Ø"/>
              <a:defRPr/>
            </a:pPr>
            <a:r>
              <a:rPr lang="en-US" dirty="0" smtClean="0">
                <a:solidFill>
                  <a:schemeClr val="accent4"/>
                </a:solidFill>
              </a:rPr>
              <a:t>Standard disease extensions by list, and prevention of access/use (“POA”) clauses exclude disease reasons:  </a:t>
            </a:r>
            <a:r>
              <a:rPr lang="en-US" u="sng" dirty="0" err="1" smtClean="0">
                <a:solidFill>
                  <a:schemeClr val="accent4"/>
                </a:solidFill>
              </a:rPr>
              <a:t>Rockcliffe</a:t>
            </a:r>
            <a:r>
              <a:rPr lang="en-US" u="sng" dirty="0" smtClean="0">
                <a:solidFill>
                  <a:schemeClr val="accent4"/>
                </a:solidFill>
              </a:rPr>
              <a:t> v Travelers</a:t>
            </a:r>
          </a:p>
        </p:txBody>
      </p:sp>
      <p:sp>
        <p:nvSpPr>
          <p:cNvPr id="5" name="Text Placeholder 4">
            <a:extLst>
              <a:ext uri="{FF2B5EF4-FFF2-40B4-BE49-F238E27FC236}">
                <a16:creationId xmlns:a16="http://schemas.microsoft.com/office/drawing/2014/main" id="{59F36314-862D-D343-B332-91340F91E548}"/>
              </a:ext>
            </a:extLst>
          </p:cNvPr>
          <p:cNvSpPr>
            <a:spLocks noGrp="1"/>
          </p:cNvSpPr>
          <p:nvPr>
            <p:ph type="body" sz="quarter" idx="13"/>
          </p:nvPr>
        </p:nvSpPr>
        <p:spPr>
          <a:xfrm>
            <a:off x="515938" y="288925"/>
            <a:ext cx="3600450" cy="314325"/>
          </a:xfrm>
        </p:spPr>
        <p:txBody>
          <a:bodyPr rtlCol="0"/>
          <a:lstStyle/>
          <a:p>
            <a:pPr indent="-182880" eaLnBrk="1" fontAlgn="auto" hangingPunct="1">
              <a:spcAft>
                <a:spcPts val="0"/>
              </a:spcAft>
              <a:defRPr/>
            </a:pPr>
            <a:r>
              <a:rPr lang="en-US" sz="1400" b="1" dirty="0" smtClean="0">
                <a:latin typeface="Gotham Light"/>
              </a:rPr>
              <a:t>Direct Coverage Update</a:t>
            </a:r>
            <a:endParaRPr lang="en-US" sz="1400" b="1" dirty="0">
              <a:latin typeface="Gotham Light"/>
            </a:endParaRPr>
          </a:p>
        </p:txBody>
      </p:sp>
      <p:sp>
        <p:nvSpPr>
          <p:cNvPr id="13317"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1660030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15939" y="622300"/>
            <a:ext cx="10711198" cy="510103"/>
          </a:xfrm>
        </p:spPr>
        <p:txBody>
          <a:bodyPr/>
          <a:lstStyle/>
          <a:p>
            <a:pPr eaLnBrk="1" hangingPunct="1"/>
            <a:r>
              <a:rPr lang="en-US" altLang="en-US" i="1" dirty="0" smtClean="0">
                <a:latin typeface="Source Sans Pro" charset="0"/>
                <a:ea typeface="Jost SemiBold"/>
                <a:cs typeface="Gotham Bold"/>
              </a:rPr>
              <a:t>The Position in England</a:t>
            </a:r>
          </a:p>
        </p:txBody>
      </p:sp>
      <p:sp>
        <p:nvSpPr>
          <p:cNvPr id="3" name="Text Placeholder 2">
            <a:extLst>
              <a:ext uri="{FF2B5EF4-FFF2-40B4-BE49-F238E27FC236}">
                <a16:creationId xmlns:a16="http://schemas.microsoft.com/office/drawing/2014/main" id="{72CE192C-1176-7347-9106-B8DE5AF5558E}"/>
              </a:ext>
            </a:extLst>
          </p:cNvPr>
          <p:cNvSpPr>
            <a:spLocks noGrp="1"/>
          </p:cNvSpPr>
          <p:nvPr>
            <p:ph type="body" sz="quarter" idx="10"/>
          </p:nvPr>
        </p:nvSpPr>
        <p:spPr>
          <a:xfrm>
            <a:off x="515937" y="1545021"/>
            <a:ext cx="10711199" cy="4763704"/>
          </a:xfrm>
        </p:spPr>
        <p:txBody>
          <a:bodyPr rtlCol="0">
            <a:normAutofit/>
          </a:bodyPr>
          <a:lstStyle/>
          <a:p>
            <a:pPr marL="342900" indent="-342900" eaLnBrk="1" fontAlgn="auto" hangingPunct="1">
              <a:spcAft>
                <a:spcPts val="1200"/>
              </a:spcAft>
              <a:buClr>
                <a:schemeClr val="accent2"/>
              </a:buClr>
              <a:buFont typeface="Wingdings" panose="05000000000000000000" pitchFamily="2" charset="2"/>
              <a:buChar char="Ø"/>
              <a:defRPr/>
            </a:pPr>
            <a:r>
              <a:rPr lang="en-US" dirty="0" smtClean="0">
                <a:solidFill>
                  <a:schemeClr val="accent4"/>
                </a:solidFill>
              </a:rPr>
              <a:t>Some disease extensions for Notifiable Disease (“ND”); POA for “danger”/”emergency”; or hybrid of POA for ND</a:t>
            </a:r>
          </a:p>
          <a:p>
            <a:pPr marL="342900" indent="-342900" eaLnBrk="1" fontAlgn="auto" hangingPunct="1">
              <a:spcAft>
                <a:spcPts val="1200"/>
              </a:spcAft>
              <a:buClr>
                <a:schemeClr val="accent2"/>
              </a:buClr>
              <a:buFont typeface="Wingdings" panose="05000000000000000000" pitchFamily="2" charset="2"/>
              <a:buChar char="Ø"/>
              <a:defRPr/>
            </a:pPr>
            <a:r>
              <a:rPr lang="en-US" dirty="0" smtClean="0">
                <a:solidFill>
                  <a:schemeClr val="accent4"/>
                </a:solidFill>
              </a:rPr>
              <a:t>Majority of insuring clauses triggered by ND/danger within X miles of insured premises</a:t>
            </a:r>
          </a:p>
          <a:p>
            <a:pPr marL="342900" indent="-342900" eaLnBrk="1" fontAlgn="auto" hangingPunct="1">
              <a:spcAft>
                <a:spcPts val="600"/>
              </a:spcAft>
              <a:buClr>
                <a:schemeClr val="accent2"/>
              </a:buClr>
              <a:buFont typeface="Wingdings" panose="05000000000000000000" pitchFamily="2" charset="2"/>
              <a:buChar char="Ø"/>
              <a:defRPr/>
            </a:pPr>
            <a:r>
              <a:rPr lang="en-US" dirty="0" smtClean="0">
                <a:solidFill>
                  <a:schemeClr val="accent4"/>
                </a:solidFill>
              </a:rPr>
              <a:t>Insurers’ position:  losses not caused by anything within X miles, but by pandemic as a whole.  Losses would have arisen regardless of disease within X miles and thus failure of “but for” causal test.</a:t>
            </a:r>
          </a:p>
        </p:txBody>
      </p:sp>
      <p:sp>
        <p:nvSpPr>
          <p:cNvPr id="5" name="Text Placeholder 4">
            <a:extLst>
              <a:ext uri="{FF2B5EF4-FFF2-40B4-BE49-F238E27FC236}">
                <a16:creationId xmlns:a16="http://schemas.microsoft.com/office/drawing/2014/main" id="{59F36314-862D-D343-B332-91340F91E548}"/>
              </a:ext>
            </a:extLst>
          </p:cNvPr>
          <p:cNvSpPr>
            <a:spLocks noGrp="1"/>
          </p:cNvSpPr>
          <p:nvPr>
            <p:ph type="body" sz="quarter" idx="13"/>
          </p:nvPr>
        </p:nvSpPr>
        <p:spPr>
          <a:xfrm>
            <a:off x="515938" y="288925"/>
            <a:ext cx="3600450" cy="314325"/>
          </a:xfrm>
        </p:spPr>
        <p:txBody>
          <a:bodyPr rtlCol="0"/>
          <a:lstStyle/>
          <a:p>
            <a:pPr indent="-182880" eaLnBrk="1" fontAlgn="auto" hangingPunct="1">
              <a:spcAft>
                <a:spcPts val="0"/>
              </a:spcAft>
              <a:defRPr/>
            </a:pPr>
            <a:r>
              <a:rPr lang="en-US" sz="1400" b="1" dirty="0" smtClean="0">
                <a:latin typeface="Gotham Light"/>
              </a:rPr>
              <a:t>Direct Coverage Update</a:t>
            </a:r>
            <a:endParaRPr lang="en-US" sz="1400" b="1" dirty="0">
              <a:latin typeface="Gotham Light"/>
            </a:endParaRPr>
          </a:p>
        </p:txBody>
      </p:sp>
      <p:sp>
        <p:nvSpPr>
          <p:cNvPr id="13317"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2244667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515938" y="622300"/>
            <a:ext cx="11160125" cy="1487488"/>
          </a:xfrm>
        </p:spPr>
        <p:txBody>
          <a:bodyPr/>
          <a:lstStyle/>
          <a:p>
            <a:pPr eaLnBrk="1" hangingPunct="1"/>
            <a:r>
              <a:rPr lang="en-US" altLang="en-US" i="1" dirty="0" smtClean="0">
                <a:latin typeface="Source Sans Pro" charset="0"/>
                <a:ea typeface="Jost SemiBold"/>
                <a:cs typeface="Gotham Bold"/>
              </a:rPr>
              <a:t>The Financial Conduct Authority vs. MS </a:t>
            </a:r>
            <a:r>
              <a:rPr lang="en-US" altLang="en-US" i="1" dirty="0" err="1" smtClean="0">
                <a:latin typeface="Source Sans Pro" charset="0"/>
                <a:ea typeface="Jost SemiBold"/>
                <a:cs typeface="Gotham Bold"/>
              </a:rPr>
              <a:t>Amlin</a:t>
            </a:r>
            <a:r>
              <a:rPr lang="en-US" altLang="en-US" i="1" dirty="0" smtClean="0">
                <a:latin typeface="Source Sans Pro" charset="0"/>
                <a:ea typeface="Jost SemiBold"/>
                <a:cs typeface="Gotham Bold"/>
              </a:rPr>
              <a:t> Underwriting Limited, et al. </a:t>
            </a:r>
            <a:r>
              <a:rPr lang="en-US" altLang="en-US" dirty="0" smtClean="0">
                <a:latin typeface="Source Sans Pro" charset="0"/>
                <a:ea typeface="Jost SemiBold"/>
                <a:cs typeface="Gotham Bold"/>
              </a:rPr>
              <a:t>(“UK Test Case”)</a:t>
            </a:r>
            <a:endParaRPr lang="en-US" altLang="en-US" i="1" dirty="0" smtClean="0">
              <a:latin typeface="Source Sans Pro" charset="0"/>
              <a:ea typeface="Jost SemiBold"/>
              <a:cs typeface="Gotham Bold"/>
            </a:endParaRPr>
          </a:p>
        </p:txBody>
      </p:sp>
      <p:sp>
        <p:nvSpPr>
          <p:cNvPr id="3" name="Text Placeholder 2">
            <a:extLst>
              <a:ext uri="{FF2B5EF4-FFF2-40B4-BE49-F238E27FC236}">
                <a16:creationId xmlns:a16="http://schemas.microsoft.com/office/drawing/2014/main" id="{72CE192C-1176-7347-9106-B8DE5AF5558E}"/>
              </a:ext>
            </a:extLst>
          </p:cNvPr>
          <p:cNvSpPr>
            <a:spLocks noGrp="1"/>
          </p:cNvSpPr>
          <p:nvPr>
            <p:ph type="body" sz="quarter" idx="10"/>
          </p:nvPr>
        </p:nvSpPr>
        <p:spPr/>
        <p:txBody>
          <a:bodyPr rtlCol="0">
            <a:normAutofit/>
          </a:bodyPr>
          <a:lstStyle/>
          <a:p>
            <a:pPr eaLnBrk="1" fontAlgn="auto" hangingPunct="1">
              <a:spcAft>
                <a:spcPts val="0"/>
              </a:spcAft>
              <a:defRPr/>
            </a:pPr>
            <a:r>
              <a:rPr lang="en-US" dirty="0" smtClean="0"/>
              <a:t>Key Findings</a:t>
            </a:r>
            <a:endParaRPr lang="en-US" dirty="0" smtClean="0">
              <a:solidFill>
                <a:srgbClr val="FF0000"/>
              </a:solidFill>
            </a:endParaRPr>
          </a:p>
          <a:p>
            <a:pPr marL="742950" lvl="1" indent="-285750" eaLnBrk="1" hangingPunct="1">
              <a:spcAft>
                <a:spcPts val="600"/>
              </a:spcAft>
              <a:buClr>
                <a:schemeClr val="accent2"/>
              </a:buClr>
              <a:buFont typeface="Wingdings" panose="05000000000000000000" pitchFamily="2" charset="2"/>
              <a:buChar char="Ø"/>
              <a:defRPr/>
            </a:pPr>
            <a:r>
              <a:rPr lang="en-US" sz="2200" dirty="0">
                <a:solidFill>
                  <a:schemeClr val="accent4"/>
                </a:solidFill>
                <a:ea typeface="Jost"/>
                <a:cs typeface="Gotham Light"/>
              </a:rPr>
              <a:t>“But for” test </a:t>
            </a:r>
            <a:r>
              <a:rPr lang="en-US" sz="2200" dirty="0" err="1">
                <a:solidFill>
                  <a:schemeClr val="accent4"/>
                </a:solidFill>
                <a:ea typeface="Jost"/>
                <a:cs typeface="Gotham Light"/>
              </a:rPr>
              <a:t>disapplied</a:t>
            </a:r>
            <a:r>
              <a:rPr lang="en-US" sz="2200" dirty="0">
                <a:solidFill>
                  <a:schemeClr val="accent4"/>
                </a:solidFill>
                <a:ea typeface="Jost"/>
                <a:cs typeface="Gotham Light"/>
              </a:rPr>
              <a:t>, as objectively parties would have understood disease would spread outside the area and no effective cover otherwise</a:t>
            </a:r>
          </a:p>
          <a:p>
            <a:pPr marL="742950" lvl="1" indent="-285750" eaLnBrk="1" hangingPunct="1">
              <a:spcAft>
                <a:spcPts val="600"/>
              </a:spcAft>
              <a:buClr>
                <a:schemeClr val="accent2"/>
              </a:buClr>
              <a:buFont typeface="Wingdings" panose="05000000000000000000" pitchFamily="2" charset="2"/>
              <a:buChar char="Ø"/>
              <a:defRPr/>
            </a:pPr>
            <a:r>
              <a:rPr lang="en-US" sz="2200" dirty="0">
                <a:solidFill>
                  <a:schemeClr val="accent4"/>
                </a:solidFill>
                <a:ea typeface="Jost"/>
                <a:cs typeface="Gotham Light"/>
              </a:rPr>
              <a:t>Each case of Covid within country a separate and  effective cause of restrictions and thus loss</a:t>
            </a:r>
          </a:p>
          <a:p>
            <a:pPr marL="742950" lvl="1" indent="-285750" eaLnBrk="1" hangingPunct="1">
              <a:spcAft>
                <a:spcPts val="600"/>
              </a:spcAft>
              <a:buClr>
                <a:schemeClr val="accent2"/>
              </a:buClr>
              <a:buFont typeface="Wingdings" panose="05000000000000000000" pitchFamily="2" charset="2"/>
              <a:buChar char="Ø"/>
              <a:defRPr/>
            </a:pPr>
            <a:r>
              <a:rPr lang="en-US" sz="2200" dirty="0">
                <a:solidFill>
                  <a:schemeClr val="accent4"/>
                </a:solidFill>
                <a:ea typeface="Jost"/>
                <a:cs typeface="Gotham Light"/>
              </a:rPr>
              <a:t>“But for” test also </a:t>
            </a:r>
            <a:r>
              <a:rPr lang="en-US" sz="2200" dirty="0" err="1">
                <a:solidFill>
                  <a:schemeClr val="accent4"/>
                </a:solidFill>
                <a:ea typeface="Jost"/>
                <a:cs typeface="Gotham Light"/>
              </a:rPr>
              <a:t>disapplied</a:t>
            </a:r>
            <a:r>
              <a:rPr lang="en-US" sz="2200" dirty="0">
                <a:solidFill>
                  <a:schemeClr val="accent4"/>
                </a:solidFill>
                <a:ea typeface="Jost"/>
                <a:cs typeface="Gotham Light"/>
              </a:rPr>
              <a:t> for operation of trends clauses, overruling Orient-Express Hotels</a:t>
            </a:r>
          </a:p>
          <a:p>
            <a:pPr marL="742950" lvl="1" indent="-285750" eaLnBrk="1" hangingPunct="1">
              <a:spcAft>
                <a:spcPts val="600"/>
              </a:spcAft>
              <a:buClr>
                <a:schemeClr val="accent2"/>
              </a:buClr>
              <a:buFont typeface="Wingdings" panose="05000000000000000000" pitchFamily="2" charset="2"/>
              <a:buChar char="Ø"/>
              <a:defRPr/>
            </a:pPr>
            <a:r>
              <a:rPr lang="en-US" sz="2200" dirty="0">
                <a:solidFill>
                  <a:schemeClr val="accent4"/>
                </a:solidFill>
                <a:ea typeface="Jost"/>
                <a:cs typeface="Gotham Light"/>
              </a:rPr>
              <a:t>However, no cover under POA clauses triggered by danger/emergency as required a local cause</a:t>
            </a:r>
          </a:p>
          <a:p>
            <a:pPr marL="342900" indent="-342900" eaLnBrk="1" fontAlgn="auto" hangingPunct="1">
              <a:spcAft>
                <a:spcPts val="0"/>
              </a:spcAft>
              <a:buClr>
                <a:schemeClr val="accent2"/>
              </a:buClr>
              <a:buFont typeface="Wingdings" panose="05000000000000000000" pitchFamily="2" charset="2"/>
              <a:buChar char="Ø"/>
              <a:defRPr/>
            </a:pPr>
            <a:endParaRPr lang="en-US" dirty="0" smtClean="0">
              <a:solidFill>
                <a:schemeClr val="accent4"/>
              </a:solidFill>
            </a:endParaRPr>
          </a:p>
          <a:p>
            <a:pPr eaLnBrk="1" fontAlgn="auto" hangingPunct="1">
              <a:spcAft>
                <a:spcPts val="0"/>
              </a:spcAft>
              <a:buClr>
                <a:schemeClr val="accent2"/>
              </a:buClr>
              <a:defRPr/>
            </a:pPr>
            <a:endParaRPr lang="en-US" dirty="0" smtClean="0"/>
          </a:p>
        </p:txBody>
      </p:sp>
      <p:sp>
        <p:nvSpPr>
          <p:cNvPr id="5" name="Text Placeholder 4">
            <a:extLst>
              <a:ext uri="{FF2B5EF4-FFF2-40B4-BE49-F238E27FC236}">
                <a16:creationId xmlns:a16="http://schemas.microsoft.com/office/drawing/2014/main" id="{59F36314-862D-D343-B332-91340F91E548}"/>
              </a:ext>
            </a:extLst>
          </p:cNvPr>
          <p:cNvSpPr>
            <a:spLocks noGrp="1"/>
          </p:cNvSpPr>
          <p:nvPr>
            <p:ph type="body" sz="quarter" idx="13"/>
          </p:nvPr>
        </p:nvSpPr>
        <p:spPr>
          <a:xfrm>
            <a:off x="515938" y="288925"/>
            <a:ext cx="3600450" cy="314325"/>
          </a:xfrm>
        </p:spPr>
        <p:txBody>
          <a:bodyPr rtlCol="0"/>
          <a:lstStyle/>
          <a:p>
            <a:pPr indent="-182880" eaLnBrk="1" fontAlgn="auto" hangingPunct="1">
              <a:spcAft>
                <a:spcPts val="0"/>
              </a:spcAft>
              <a:defRPr/>
            </a:pPr>
            <a:r>
              <a:rPr lang="en-US" sz="1400" b="1" dirty="0" smtClean="0">
                <a:latin typeface="Gotham Light"/>
              </a:rPr>
              <a:t>Direct Coverage Update</a:t>
            </a:r>
            <a:endParaRPr lang="en-US" sz="1400" b="1" dirty="0">
              <a:latin typeface="Gotham Light"/>
            </a:endParaRPr>
          </a:p>
        </p:txBody>
      </p:sp>
      <p:sp>
        <p:nvSpPr>
          <p:cNvPr id="14341" name="Footer Placeholder 5"/>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pic>
        <p:nvPicPr>
          <p:cNvPr id="1434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99413" y="3430588"/>
            <a:ext cx="399415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442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Placeholder 1"/>
          <p:cNvSpPr>
            <a:spLocks noGrp="1"/>
          </p:cNvSpPr>
          <p:nvPr>
            <p:ph type="body" sz="quarter" idx="10"/>
          </p:nvPr>
        </p:nvSpPr>
        <p:spPr>
          <a:xfrm>
            <a:off x="515938" y="1755291"/>
            <a:ext cx="11334928" cy="892480"/>
          </a:xfrm>
        </p:spPr>
        <p:txBody>
          <a:bodyPr/>
          <a:lstStyle/>
          <a:p>
            <a:pPr eaLnBrk="1" hangingPunct="1">
              <a:spcBef>
                <a:spcPct val="0"/>
              </a:spcBef>
              <a:defRPr/>
            </a:pPr>
            <a:r>
              <a:rPr lang="en-US" altLang="en-US" sz="2000" dirty="0" smtClean="0">
                <a:solidFill>
                  <a:schemeClr val="accent4"/>
                </a:solidFill>
                <a:latin typeface="Source Sans Pro" panose="020B0604020202020204" charset="0"/>
                <a:ea typeface="Jost Medium"/>
                <a:cs typeface="Gotham Medium"/>
              </a:rPr>
              <a:t>Case did not deal with, among other issues, aggregation.  But in the context of the correct analysis of an occurrence in the insuring clauses, the Supreme Court used insurance/reinsurance aggregation authorities:</a:t>
            </a:r>
          </a:p>
          <a:p>
            <a:pPr marL="342900" indent="-342900" eaLnBrk="1" hangingPunct="1">
              <a:spcBef>
                <a:spcPct val="0"/>
              </a:spcBef>
              <a:buFontTx/>
              <a:buChar char="-"/>
              <a:defRPr/>
            </a:pPr>
            <a:endParaRPr lang="en-US" altLang="en-US" sz="3200" dirty="0" smtClean="0">
              <a:solidFill>
                <a:schemeClr val="accent4"/>
              </a:solidFill>
              <a:latin typeface="Source Sans Pro" panose="020B0604020202020204" charset="0"/>
              <a:ea typeface="Jost Medium"/>
              <a:cs typeface="Gotham Medium"/>
            </a:endParaRPr>
          </a:p>
        </p:txBody>
      </p:sp>
      <p:sp>
        <p:nvSpPr>
          <p:cNvPr id="14339" name="Text Placeholder 2"/>
          <p:cNvSpPr>
            <a:spLocks noGrp="1"/>
          </p:cNvSpPr>
          <p:nvPr>
            <p:ph type="body" sz="quarter" idx="11"/>
          </p:nvPr>
        </p:nvSpPr>
        <p:spPr>
          <a:xfrm>
            <a:off x="569228" y="2761367"/>
            <a:ext cx="11511751" cy="3463221"/>
          </a:xfrm>
        </p:spPr>
        <p:txBody>
          <a:bodyPr/>
          <a:lstStyle/>
          <a:p>
            <a:pPr eaLnBrk="1" hangingPunct="1">
              <a:defRPr/>
            </a:pPr>
            <a:r>
              <a:rPr lang="en-US" altLang="en-US" sz="1800" i="1" dirty="0" smtClean="0">
                <a:latin typeface="Source Sans Pro" panose="020B0604020202020204" charset="0"/>
                <a:ea typeface="Jost"/>
                <a:cs typeface="Gotham Light"/>
              </a:rPr>
              <a:t>Per majority three:</a:t>
            </a:r>
          </a:p>
          <a:p>
            <a:pPr eaLnBrk="1" hangingPunct="1">
              <a:defRPr/>
            </a:pPr>
            <a:r>
              <a:rPr lang="en-US" altLang="en-US" sz="1600" dirty="0" smtClean="0">
                <a:solidFill>
                  <a:schemeClr val="tx1"/>
                </a:solidFill>
                <a:latin typeface="Source Sans Pro" panose="020B0604020202020204" charset="0"/>
                <a:ea typeface="Jost"/>
                <a:cs typeface="Gotham Light"/>
              </a:rPr>
              <a:t>67.             The word “occurrence” . . . has a widely </a:t>
            </a:r>
            <a:r>
              <a:rPr lang="en-US" altLang="en-US" sz="1600" dirty="0" err="1" smtClean="0">
                <a:solidFill>
                  <a:schemeClr val="tx1"/>
                </a:solidFill>
                <a:latin typeface="Source Sans Pro" panose="020B0604020202020204" charset="0"/>
                <a:ea typeface="Jost"/>
                <a:cs typeface="Gotham Light"/>
              </a:rPr>
              <a:t>recognised</a:t>
            </a:r>
            <a:r>
              <a:rPr lang="en-US" altLang="en-US" sz="1600" dirty="0" smtClean="0">
                <a:solidFill>
                  <a:schemeClr val="tx1"/>
                </a:solidFill>
                <a:latin typeface="Source Sans Pro" panose="020B0604020202020204" charset="0"/>
                <a:ea typeface="Jost"/>
                <a:cs typeface="Gotham Light"/>
              </a:rPr>
              <a:t> meaning in insurance law which accords with its ordinary meaning as “</a:t>
            </a:r>
            <a:r>
              <a:rPr lang="en-US" altLang="en-US" sz="1600" dirty="0" smtClean="0">
                <a:solidFill>
                  <a:schemeClr val="accent4"/>
                </a:solidFill>
                <a:latin typeface="Source Sans Pro" panose="020B0604020202020204" charset="0"/>
                <a:ea typeface="Jost"/>
                <a:cs typeface="Gotham Light"/>
              </a:rPr>
              <a:t>something which happens at a particular time, at a particular place, in a particular way</a:t>
            </a:r>
            <a:r>
              <a:rPr lang="en-US" altLang="en-US" sz="1600" dirty="0" smtClean="0">
                <a:solidFill>
                  <a:schemeClr val="tx1"/>
                </a:solidFill>
                <a:latin typeface="Source Sans Pro" panose="020B0604020202020204" charset="0"/>
                <a:ea typeface="Jost"/>
                <a:cs typeface="Gotham Light"/>
              </a:rPr>
              <a:t>” . . . .</a:t>
            </a:r>
          </a:p>
          <a:p>
            <a:pPr eaLnBrk="1" hangingPunct="1">
              <a:defRPr/>
            </a:pPr>
            <a:r>
              <a:rPr lang="en-US" altLang="en-US" dirty="0" smtClean="0">
                <a:solidFill>
                  <a:schemeClr val="tx1"/>
                </a:solidFill>
                <a:latin typeface="Source Sans Pro" panose="020B0604020202020204" charset="0"/>
                <a:ea typeface="Jost"/>
                <a:cs typeface="Gotham Light"/>
              </a:rPr>
              <a:t>. . . .</a:t>
            </a:r>
          </a:p>
          <a:p>
            <a:pPr eaLnBrk="1" hangingPunct="1">
              <a:defRPr/>
            </a:pPr>
            <a:endParaRPr lang="en-US" altLang="en-US" sz="500" dirty="0" smtClean="0">
              <a:solidFill>
                <a:schemeClr val="tx1"/>
              </a:solidFill>
              <a:latin typeface="Source Sans Pro" panose="020B0604020202020204" charset="0"/>
              <a:ea typeface="Jost"/>
              <a:cs typeface="Gotham Light"/>
            </a:endParaRPr>
          </a:p>
          <a:p>
            <a:pPr eaLnBrk="1" hangingPunct="1">
              <a:defRPr/>
            </a:pPr>
            <a:r>
              <a:rPr lang="en-GB" altLang="en-US" sz="1600" dirty="0" smtClean="0">
                <a:solidFill>
                  <a:schemeClr val="tx1"/>
                </a:solidFill>
                <a:latin typeface="Source Sans Pro" panose="020B0604020202020204" charset="0"/>
                <a:ea typeface="Jost"/>
                <a:cs typeface="Gotham Light"/>
              </a:rPr>
              <a:t>69.             A disease that spreads is not something that occurs at a particular time and place and in a particular way… Nor for that matter could an “outbreak” of disease be regarded as one occurrence....Still </a:t>
            </a:r>
            <a:r>
              <a:rPr lang="en-GB" altLang="en-US" sz="1600" dirty="0">
                <a:solidFill>
                  <a:schemeClr val="tx1"/>
                </a:solidFill>
                <a:latin typeface="Source Sans Pro" panose="020B0604020202020204" charset="0"/>
                <a:ea typeface="Jost"/>
                <a:cs typeface="Gotham Light"/>
              </a:rPr>
              <a:t>less could it be said that all the cases of COVID-19 in England (or in the United Kingdom or throughout the world) which had arisen by any given date in March 2020 constituted one occurrence. On any reasonable or realistic view, those cases comprised thousands of separate occurrences of COVID-19. </a:t>
            </a:r>
            <a:r>
              <a:rPr lang="en-GB" altLang="en-US" sz="1600" dirty="0" smtClean="0">
                <a:solidFill>
                  <a:schemeClr val="tx1"/>
                </a:solidFill>
                <a:latin typeface="Source Sans Pro" panose="020B0604020202020204" charset="0"/>
                <a:ea typeface="Jost"/>
                <a:cs typeface="Gotham Light"/>
              </a:rPr>
              <a:t> </a:t>
            </a:r>
          </a:p>
          <a:p>
            <a:pPr eaLnBrk="1" hangingPunct="1">
              <a:defRPr/>
            </a:pPr>
            <a:r>
              <a:rPr lang="en-GB" altLang="en-US" sz="1800" i="1" dirty="0" smtClean="0">
                <a:latin typeface="Source Sans Pro" panose="020B0604020202020204" charset="0"/>
                <a:ea typeface="Jost"/>
                <a:cs typeface="Gotham Light"/>
              </a:rPr>
              <a:t>Per minority two:</a:t>
            </a:r>
            <a:endParaRPr lang="en-GB" altLang="en-US" sz="1800" i="1" dirty="0">
              <a:latin typeface="Source Sans Pro" panose="020B0604020202020204" charset="0"/>
              <a:ea typeface="Jost"/>
              <a:cs typeface="Gotham Light"/>
            </a:endParaRPr>
          </a:p>
          <a:p>
            <a:pPr eaLnBrk="1" hangingPunct="1">
              <a:defRPr/>
            </a:pPr>
            <a:r>
              <a:rPr lang="en-US" altLang="en-US" sz="1600" dirty="0">
                <a:solidFill>
                  <a:schemeClr val="tx1"/>
                </a:solidFill>
                <a:latin typeface="Source Sans Pro" panose="020B0604020202020204" charset="0"/>
                <a:ea typeface="Jost"/>
                <a:cs typeface="Gotham Light"/>
              </a:rPr>
              <a:t>323.         . . . . </a:t>
            </a:r>
            <a:r>
              <a:rPr lang="en-US" altLang="en-US" sz="1600" dirty="0">
                <a:solidFill>
                  <a:srgbClr val="00B0F0"/>
                </a:solidFill>
                <a:latin typeface="Source Sans Pro" panose="020B0604020202020204" charset="0"/>
                <a:ea typeface="Jost"/>
                <a:cs typeface="Gotham Light"/>
              </a:rPr>
              <a:t>Depending upon context</a:t>
            </a:r>
            <a:r>
              <a:rPr lang="en-US" altLang="en-US" sz="1600" dirty="0">
                <a:solidFill>
                  <a:schemeClr val="tx1"/>
                </a:solidFill>
                <a:latin typeface="Source Sans Pro" panose="020B0604020202020204" charset="0"/>
                <a:ea typeface="Jost"/>
                <a:cs typeface="Gotham Light"/>
              </a:rPr>
              <a:t>, the word “occurrence” can properly be applied to happenings which do not take place at a single specified time, in a particular way and at a particular location. Thus a hurricane, a storm or a flood may properly be described as an occurrence even though each may take place over a substantial period of time, and over an area which changes over time. It is not in my view an inappropriate word to use about a pandemic disease as a whole, although I accept that it may be a pointer of some weight to an individual case analysis.</a:t>
            </a:r>
          </a:p>
          <a:p>
            <a:pPr eaLnBrk="1" hangingPunct="1">
              <a:defRPr/>
            </a:pPr>
            <a:endParaRPr lang="en-US" altLang="en-US" sz="1600" dirty="0" smtClean="0">
              <a:solidFill>
                <a:schemeClr val="tx1"/>
              </a:solidFill>
              <a:latin typeface="Source Sans Pro" panose="020B0604020202020204" charset="0"/>
              <a:ea typeface="Jost"/>
              <a:cs typeface="Gotham Light"/>
            </a:endParaRPr>
          </a:p>
        </p:txBody>
      </p:sp>
      <p:sp>
        <p:nvSpPr>
          <p:cNvPr id="4" name="Text Placeholder 3">
            <a:extLst>
              <a:ext uri="{FF2B5EF4-FFF2-40B4-BE49-F238E27FC236}">
                <a16:creationId xmlns:a16="http://schemas.microsoft.com/office/drawing/2014/main" id="{98BA8C56-B73C-5745-9789-01DEE4EF1384}"/>
              </a:ext>
            </a:extLst>
          </p:cNvPr>
          <p:cNvSpPr>
            <a:spLocks noGrp="1"/>
          </p:cNvSpPr>
          <p:nvPr>
            <p:ph type="body" sz="quarter" idx="12"/>
          </p:nvPr>
        </p:nvSpPr>
        <p:spPr>
          <a:xfrm>
            <a:off x="515938" y="288925"/>
            <a:ext cx="3600450" cy="314325"/>
          </a:xfrm>
        </p:spPr>
        <p:txBody>
          <a:bodyPr rtlCol="0"/>
          <a:lstStyle/>
          <a:p>
            <a:pPr indent="-182880" eaLnBrk="1" fontAlgn="auto" hangingPunct="1">
              <a:spcAft>
                <a:spcPts val="0"/>
              </a:spcAft>
              <a:defRPr/>
            </a:pPr>
            <a:r>
              <a:rPr lang="en-US" sz="1400" b="1" dirty="0" smtClean="0"/>
              <a:t>Direct Coverage Update</a:t>
            </a:r>
            <a:endParaRPr lang="en-US" sz="1400" b="1" dirty="0"/>
          </a:p>
        </p:txBody>
      </p:sp>
      <p:sp>
        <p:nvSpPr>
          <p:cNvPr id="15366" name="Title 5"/>
          <p:cNvSpPr>
            <a:spLocks noGrp="1"/>
          </p:cNvSpPr>
          <p:nvPr>
            <p:ph type="ctrTitle"/>
          </p:nvPr>
        </p:nvSpPr>
        <p:spPr>
          <a:xfrm>
            <a:off x="515938" y="617538"/>
            <a:ext cx="11160125" cy="931862"/>
          </a:xfrm>
        </p:spPr>
        <p:txBody>
          <a:bodyPr/>
          <a:lstStyle/>
          <a:p>
            <a:pPr eaLnBrk="1" hangingPunct="1"/>
            <a:r>
              <a:rPr lang="en-US" altLang="en-US" sz="3600" i="1" smtClean="0">
                <a:latin typeface="Source Sans Pro" charset="0"/>
                <a:ea typeface="Jost SemiBold"/>
                <a:cs typeface="Gotham Bold"/>
              </a:rPr>
              <a:t>The Financial Conduct Authority vs. MS Amlin Underwriting Limited, et al. </a:t>
            </a:r>
            <a:r>
              <a:rPr lang="en-US" altLang="en-US" sz="3600" smtClean="0">
                <a:latin typeface="Source Sans Pro" charset="0"/>
                <a:ea typeface="Jost SemiBold"/>
                <a:cs typeface="Gotham Bold"/>
              </a:rPr>
              <a:t>(“UK Test Case”)</a:t>
            </a:r>
          </a:p>
        </p:txBody>
      </p:sp>
      <p:sp>
        <p:nvSpPr>
          <p:cNvPr id="15367"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2047156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5"/>
          <p:cNvSpPr>
            <a:spLocks noGrp="1"/>
          </p:cNvSpPr>
          <p:nvPr>
            <p:ph type="ctrTitle"/>
          </p:nvPr>
        </p:nvSpPr>
        <p:spPr>
          <a:xfrm>
            <a:off x="515938" y="617538"/>
            <a:ext cx="11160125" cy="931862"/>
          </a:xfrm>
        </p:spPr>
        <p:txBody>
          <a:bodyPr/>
          <a:lstStyle/>
          <a:p>
            <a:pPr eaLnBrk="1" hangingPunct="1"/>
            <a:r>
              <a:rPr lang="en-US" altLang="en-US" sz="3600" dirty="0" smtClean="0">
                <a:latin typeface="Source Sans Pro" charset="0"/>
                <a:ea typeface="Jost SemiBold"/>
                <a:cs typeface="Gotham Bold"/>
              </a:rPr>
              <a:t>Test Case/Consolidated Arbitration – Pros and Cons</a:t>
            </a:r>
          </a:p>
        </p:txBody>
      </p:sp>
      <p:sp>
        <p:nvSpPr>
          <p:cNvPr id="17412"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spTree>
    <p:extLst>
      <p:ext uri="{BB962C8B-B14F-4D97-AF65-F5344CB8AC3E}">
        <p14:creationId xmlns:p14="http://schemas.microsoft.com/office/powerpoint/2010/main" val="347607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Placeholder 1"/>
          <p:cNvSpPr>
            <a:spLocks noGrp="1"/>
          </p:cNvSpPr>
          <p:nvPr>
            <p:ph type="body" sz="quarter" idx="10"/>
          </p:nvPr>
        </p:nvSpPr>
        <p:spPr>
          <a:xfrm>
            <a:off x="515938" y="1552575"/>
            <a:ext cx="5251450" cy="3857625"/>
          </a:xfrm>
        </p:spPr>
        <p:txBody>
          <a:bodyPr/>
          <a:lstStyle/>
          <a:p>
            <a:pPr eaLnBrk="1" hangingPunct="1">
              <a:spcBef>
                <a:spcPct val="0"/>
              </a:spcBef>
              <a:defRPr/>
            </a:pPr>
            <a:endParaRPr lang="en-US" altLang="en-US" dirty="0" smtClean="0">
              <a:solidFill>
                <a:schemeClr val="accent4"/>
              </a:solidFill>
              <a:latin typeface="Source Sans Pro" panose="020B0604020202020204" charset="0"/>
              <a:ea typeface="Jost Medium"/>
              <a:cs typeface="Gotham Medium"/>
            </a:endParaRPr>
          </a:p>
          <a:p>
            <a:pPr eaLnBrk="1" hangingPunct="1">
              <a:spcBef>
                <a:spcPct val="0"/>
              </a:spcBef>
              <a:defRPr/>
            </a:pPr>
            <a:r>
              <a:rPr lang="en-US" altLang="en-US" b="1" dirty="0" smtClean="0">
                <a:solidFill>
                  <a:schemeClr val="accent4"/>
                </a:solidFill>
                <a:latin typeface="Source Sans Pro" panose="020B0604020202020204" charset="0"/>
                <a:ea typeface="Jost Medium"/>
                <a:cs typeface="Gotham Medium"/>
              </a:rPr>
              <a:t>Company Representatives: </a:t>
            </a:r>
            <a:r>
              <a:rPr lang="en-US" altLang="en-US" dirty="0" smtClean="0">
                <a:solidFill>
                  <a:schemeClr val="accent4"/>
                </a:solidFill>
                <a:latin typeface="Source Sans Pro" panose="020B0604020202020204" charset="0"/>
                <a:ea typeface="Jost Medium"/>
                <a:cs typeface="Gotham Medium"/>
              </a:rPr>
              <a:t>Would you agree to participate in a test case or consolidated arbitration?</a:t>
            </a:r>
          </a:p>
          <a:p>
            <a:pPr eaLnBrk="1" hangingPunct="1">
              <a:spcBef>
                <a:spcPct val="0"/>
              </a:spcBef>
              <a:defRPr/>
            </a:pPr>
            <a:endParaRPr lang="en-US" altLang="en-US" dirty="0">
              <a:solidFill>
                <a:schemeClr val="accent4"/>
              </a:solidFill>
              <a:latin typeface="Source Sans Pro" panose="020B0604020202020204" charset="0"/>
              <a:ea typeface="Jost Medium"/>
              <a:cs typeface="Gotham Medium"/>
            </a:endParaRPr>
          </a:p>
          <a:p>
            <a:pPr eaLnBrk="1" hangingPunct="1">
              <a:spcBef>
                <a:spcPct val="0"/>
              </a:spcBef>
              <a:defRPr/>
            </a:pPr>
            <a:endParaRPr lang="en-US" altLang="en-US" dirty="0" smtClean="0">
              <a:solidFill>
                <a:schemeClr val="accent4"/>
              </a:solidFill>
              <a:latin typeface="Source Sans Pro" panose="020B0604020202020204" charset="0"/>
              <a:ea typeface="Jost Medium"/>
              <a:cs typeface="Gotham Medium"/>
            </a:endParaRPr>
          </a:p>
          <a:p>
            <a:pPr eaLnBrk="1" hangingPunct="1">
              <a:spcBef>
                <a:spcPct val="0"/>
              </a:spcBef>
              <a:defRPr/>
            </a:pPr>
            <a:r>
              <a:rPr lang="en-US" altLang="en-US" b="1" dirty="0" smtClean="0">
                <a:solidFill>
                  <a:schemeClr val="accent4"/>
                </a:solidFill>
                <a:latin typeface="Source Sans Pro" panose="020B0604020202020204" charset="0"/>
                <a:ea typeface="Jost Medium"/>
                <a:cs typeface="Gotham Medium"/>
              </a:rPr>
              <a:t>Outside Counsel: </a:t>
            </a:r>
            <a:r>
              <a:rPr lang="en-US" altLang="en-US" dirty="0" smtClean="0">
                <a:solidFill>
                  <a:schemeClr val="accent4"/>
                </a:solidFill>
                <a:latin typeface="Source Sans Pro" panose="020B0604020202020204" charset="0"/>
                <a:ea typeface="Jost Medium"/>
                <a:cs typeface="Gotham Medium"/>
              </a:rPr>
              <a:t>Would you recommend that your client agree to participate in a test case or consolidated arbitration?</a:t>
            </a:r>
          </a:p>
        </p:txBody>
      </p:sp>
      <p:sp>
        <p:nvSpPr>
          <p:cNvPr id="17411" name="Title 5"/>
          <p:cNvSpPr>
            <a:spLocks noGrp="1"/>
          </p:cNvSpPr>
          <p:nvPr>
            <p:ph type="ctrTitle"/>
          </p:nvPr>
        </p:nvSpPr>
        <p:spPr>
          <a:xfrm>
            <a:off x="515938" y="617538"/>
            <a:ext cx="11160125" cy="931862"/>
          </a:xfrm>
        </p:spPr>
        <p:txBody>
          <a:bodyPr/>
          <a:lstStyle/>
          <a:p>
            <a:pPr eaLnBrk="1" hangingPunct="1"/>
            <a:r>
              <a:rPr lang="en-US" altLang="en-US" sz="3600" dirty="0" smtClean="0">
                <a:latin typeface="Source Sans Pro" charset="0"/>
                <a:ea typeface="Jost SemiBold"/>
                <a:cs typeface="Gotham Bold"/>
              </a:rPr>
              <a:t>ANONYMOUS AUDIENCE POLL</a:t>
            </a:r>
          </a:p>
        </p:txBody>
      </p:sp>
      <p:sp>
        <p:nvSpPr>
          <p:cNvPr id="17412" name="Footer Placeholder 6"/>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r>
              <a:rPr lang="en-US" altLang="en-US" smtClean="0">
                <a:solidFill>
                  <a:schemeClr val="bg1"/>
                </a:solidFill>
                <a:latin typeface="Source Sans Pro" charset="0"/>
                <a:ea typeface="Gotham Light"/>
                <a:cs typeface="Gotham Light"/>
              </a:rPr>
              <a:t>#ARIASUS • www.arias-us.org</a:t>
            </a:r>
          </a:p>
        </p:txBody>
      </p:sp>
      <p:pic>
        <p:nvPicPr>
          <p:cNvPr id="1741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97700" y="1376363"/>
            <a:ext cx="44275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2021_ARIAS_BrandedPowerPoint" id="{B15A8F7C-BF99-401C-B070-BBB3D7E39EB3}" vid="{7313E34D-9F91-4216-A70B-1492B32F3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5C5CA44710B949A51A841DA6DE88FE" ma:contentTypeVersion="10" ma:contentTypeDescription="Create a new document." ma:contentTypeScope="" ma:versionID="86ef619b81d25db3a0dc83aa402d8522">
  <xsd:schema xmlns:xsd="http://www.w3.org/2001/XMLSchema" xmlns:xs="http://www.w3.org/2001/XMLSchema" xmlns:p="http://schemas.microsoft.com/office/2006/metadata/properties" xmlns:ns2="4d3a791d-3ce1-49b4-9f6a-5a7f8e409b76" targetNamespace="http://schemas.microsoft.com/office/2006/metadata/properties" ma:root="true" ma:fieldsID="02fa86529b03406ec75768992c324ca4" ns2:_="">
    <xsd:import namespace="4d3a791d-3ce1-49b4-9f6a-5a7f8e409b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a791d-3ce1-49b4-9f6a-5a7f8e409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89814C-2CBC-4C80-BD6A-D0E04ADB74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a791d-3ce1-49b4-9f6a-5a7f8e409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8E6087-2BED-4516-9E57-260A97FA9332}">
  <ds:schemaRefs>
    <ds:schemaRef ds:uri="http://schemas.microsoft.com/sharepoint/v3/contenttype/forms"/>
  </ds:schemaRefs>
</ds:datastoreItem>
</file>

<file path=customXml/itemProps3.xml><?xml version="1.0" encoding="utf-8"?>
<ds:datastoreItem xmlns:ds="http://schemas.openxmlformats.org/officeDocument/2006/customXml" ds:itemID="{8090537B-74E5-4291-9A20-DB5AB944C4C6}">
  <ds:schemaRef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terms/"/>
    <ds:schemaRef ds:uri="4d3a791d-3ce1-49b4-9f6a-5a7f8e409b76"/>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2210</TotalTime>
  <Words>3643</Words>
  <Application>Microsoft Office PowerPoint</Application>
  <PresentationFormat>Widescreen</PresentationFormat>
  <Paragraphs>316</Paragraphs>
  <Slides>30</Slides>
  <Notes>30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2" baseType="lpstr">
      <vt:lpstr>Jost SemiBold</vt:lpstr>
      <vt:lpstr>Corbel</vt:lpstr>
      <vt:lpstr>Jost</vt:lpstr>
      <vt:lpstr>Gotham Light</vt:lpstr>
      <vt:lpstr>Gotham Bold</vt:lpstr>
      <vt:lpstr>Calibri</vt:lpstr>
      <vt:lpstr>Gotham Medium</vt:lpstr>
      <vt:lpstr>Jost Medium</vt:lpstr>
      <vt:lpstr>Wingdings</vt:lpstr>
      <vt:lpstr>Source Sans Pro</vt:lpstr>
      <vt:lpstr>Basis</vt:lpstr>
      <vt:lpstr>Chart</vt:lpstr>
      <vt:lpstr>Reinsurance of COVID-19 Claims:</vt:lpstr>
      <vt:lpstr>PowerPoint Presentation</vt:lpstr>
      <vt:lpstr>How Do Companies Approach This Type of Situation?</vt:lpstr>
      <vt:lpstr>The Position in England</vt:lpstr>
      <vt:lpstr>The Position in England</vt:lpstr>
      <vt:lpstr>The Financial Conduct Authority vs. MS Amlin Underwriting Limited, et al. (“UK Test Case”)</vt:lpstr>
      <vt:lpstr>The Financial Conduct Authority vs. MS Amlin Underwriting Limited, et al. (“UK Test Case”)</vt:lpstr>
      <vt:lpstr>Test Case/Consolidated Arbitration – Pros and Cons</vt:lpstr>
      <vt:lpstr>ANONYMOUS AUDIENCE POLL</vt:lpstr>
      <vt:lpstr>U.S. Case Law - Statistics</vt:lpstr>
      <vt:lpstr>U.S. Case Law – Appeals Pending</vt:lpstr>
      <vt:lpstr>U.S. Case Law – Standard Clauses</vt:lpstr>
      <vt:lpstr>U.S. Case Law</vt:lpstr>
      <vt:lpstr>U.S. Case Law – Standard Clauses</vt:lpstr>
      <vt:lpstr>Reinsurance Issues</vt:lpstr>
      <vt:lpstr>Is it a Covered Claim?</vt:lpstr>
      <vt:lpstr>What is the Occurrence/Event/Cause?</vt:lpstr>
      <vt:lpstr>What is the Occurrence or Event?</vt:lpstr>
      <vt:lpstr>What is the Occurrence or Event?</vt:lpstr>
      <vt:lpstr>What is the Occurrence or Event?</vt:lpstr>
      <vt:lpstr>ANONYMOUS AUDIENCE POLL</vt:lpstr>
      <vt:lpstr>Does COVID-19 Qualify as a “Natural Peril”</vt:lpstr>
      <vt:lpstr>Does COVID-19 Qualify as a “Natural Peril”</vt:lpstr>
      <vt:lpstr>Can You Aggregate Losses?</vt:lpstr>
      <vt:lpstr>Can You Aggregate Losses? – Hours Clause</vt:lpstr>
      <vt:lpstr>Other Reinsurance Issues</vt:lpstr>
      <vt:lpstr>Other Reinsurance Issues</vt:lpstr>
      <vt:lpstr>Other Reinsurance Issues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Donnelly</dc:creator>
  <cp:lastModifiedBy>Karen Baswell</cp:lastModifiedBy>
  <cp:revision>123</cp:revision>
  <cp:lastPrinted>2021-05-06T21:25:07Z</cp:lastPrinted>
  <dcterms:created xsi:type="dcterms:W3CDTF">2021-03-02T18:48:40Z</dcterms:created>
  <dcterms:modified xsi:type="dcterms:W3CDTF">2021-05-06T21:29:03Z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0x0101009E5C5CA44710B949A51A841DA6DE88FE</vt:lpwstr>
  </property>
</Properties>
</file>