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2" r:id="rId4"/>
    <p:sldId id="261" r:id="rId5"/>
    <p:sldId id="264" r:id="rId6"/>
    <p:sldId id="265" r:id="rId7"/>
    <p:sldId id="256" r:id="rId8"/>
    <p:sldId id="272" r:id="rId9"/>
    <p:sldId id="270" r:id="rId10"/>
    <p:sldId id="273" r:id="rId11"/>
    <p:sldId id="271" r:id="rId12"/>
    <p:sldId id="269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0022D3-B1DA-4BB0-91D2-EDAF29B3F609}" v="6" dt="2021-10-22T00:21:01.0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0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Downey" userId="8964ce95244feb27" providerId="LiveId" clId="{E30022D3-B1DA-4BB0-91D2-EDAF29B3F609}"/>
    <pc:docChg chg="undo custSel addSld modSld sldOrd">
      <pc:chgData name="Jane Downey" userId="8964ce95244feb27" providerId="LiveId" clId="{E30022D3-B1DA-4BB0-91D2-EDAF29B3F609}" dt="2021-10-22T00:33:31.102" v="1406" actId="113"/>
      <pc:docMkLst>
        <pc:docMk/>
      </pc:docMkLst>
      <pc:sldChg chg="addSp modSp mod ord modClrScheme chgLayout">
        <pc:chgData name="Jane Downey" userId="8964ce95244feb27" providerId="LiveId" clId="{E30022D3-B1DA-4BB0-91D2-EDAF29B3F609}" dt="2021-10-22T00:30:27.800" v="1304" actId="1076"/>
        <pc:sldMkLst>
          <pc:docMk/>
          <pc:sldMk cId="1175940314" sldId="256"/>
        </pc:sldMkLst>
        <pc:spChg chg="mod ord">
          <ac:chgData name="Jane Downey" userId="8964ce95244feb27" providerId="LiveId" clId="{E30022D3-B1DA-4BB0-91D2-EDAF29B3F609}" dt="2021-10-22T00:30:27.800" v="1304" actId="1076"/>
          <ac:spMkLst>
            <pc:docMk/>
            <pc:sldMk cId="1175940314" sldId="256"/>
            <ac:spMk id="2" creationId="{330BD374-22E2-4F7E-926B-0D48B0340497}"/>
          </ac:spMkLst>
        </pc:spChg>
        <pc:spChg chg="mod ord">
          <ac:chgData name="Jane Downey" userId="8964ce95244feb27" providerId="LiveId" clId="{E30022D3-B1DA-4BB0-91D2-EDAF29B3F609}" dt="2021-10-22T00:29:55.517" v="1298" actId="700"/>
          <ac:spMkLst>
            <pc:docMk/>
            <pc:sldMk cId="1175940314" sldId="256"/>
            <ac:spMk id="3" creationId="{2DE03246-DC36-4ED6-B366-1A8F9B1A1CC0}"/>
          </ac:spMkLst>
        </pc:spChg>
        <pc:spChg chg="add mod">
          <ac:chgData name="Jane Downey" userId="8964ce95244feb27" providerId="LiveId" clId="{E30022D3-B1DA-4BB0-91D2-EDAF29B3F609}" dt="2021-10-21T01:02:13.880" v="74" actId="1076"/>
          <ac:spMkLst>
            <pc:docMk/>
            <pc:sldMk cId="1175940314" sldId="256"/>
            <ac:spMk id="5" creationId="{3E28C04C-74D8-4EEA-8431-BC840B09FD4E}"/>
          </ac:spMkLst>
        </pc:spChg>
      </pc:sldChg>
      <pc:sldChg chg="modSp new mod ord">
        <pc:chgData name="Jane Downey" userId="8964ce95244feb27" providerId="LiveId" clId="{E30022D3-B1DA-4BB0-91D2-EDAF29B3F609}" dt="2021-10-22T00:33:31.102" v="1406" actId="113"/>
        <pc:sldMkLst>
          <pc:docMk/>
          <pc:sldMk cId="1585068798" sldId="258"/>
        </pc:sldMkLst>
        <pc:spChg chg="mod">
          <ac:chgData name="Jane Downey" userId="8964ce95244feb27" providerId="LiveId" clId="{E30022D3-B1DA-4BB0-91D2-EDAF29B3F609}" dt="2021-10-22T00:33:31.102" v="1406" actId="113"/>
          <ac:spMkLst>
            <pc:docMk/>
            <pc:sldMk cId="1585068798" sldId="258"/>
            <ac:spMk id="2" creationId="{E7BD32C9-692A-496F-ABE1-5F3F58C2A4F5}"/>
          </ac:spMkLst>
        </pc:spChg>
        <pc:spChg chg="mod">
          <ac:chgData name="Jane Downey" userId="8964ce95244feb27" providerId="LiveId" clId="{E30022D3-B1DA-4BB0-91D2-EDAF29B3F609}" dt="2021-10-22T00:06:09.163" v="694" actId="12"/>
          <ac:spMkLst>
            <pc:docMk/>
            <pc:sldMk cId="1585068798" sldId="258"/>
            <ac:spMk id="3" creationId="{0B10C898-65DE-4142-BCCC-37177FB65A2F}"/>
          </ac:spMkLst>
        </pc:spChg>
      </pc:sldChg>
      <pc:sldChg chg="addSp delSp modSp new mod">
        <pc:chgData name="Jane Downey" userId="8964ce95244feb27" providerId="LiveId" clId="{E30022D3-B1DA-4BB0-91D2-EDAF29B3F609}" dt="2021-10-21T00:59:41.985" v="73" actId="13926"/>
        <pc:sldMkLst>
          <pc:docMk/>
          <pc:sldMk cId="423668969" sldId="259"/>
        </pc:sldMkLst>
        <pc:spChg chg="mod">
          <ac:chgData name="Jane Downey" userId="8964ce95244feb27" providerId="LiveId" clId="{E30022D3-B1DA-4BB0-91D2-EDAF29B3F609}" dt="2021-10-21T00:58:46.425" v="51" actId="20577"/>
          <ac:spMkLst>
            <pc:docMk/>
            <pc:sldMk cId="423668969" sldId="259"/>
            <ac:spMk id="2" creationId="{FBB3ACDA-147F-4C3E-A447-2C2BE54A78ED}"/>
          </ac:spMkLst>
        </pc:spChg>
        <pc:spChg chg="mod">
          <ac:chgData name="Jane Downey" userId="8964ce95244feb27" providerId="LiveId" clId="{E30022D3-B1DA-4BB0-91D2-EDAF29B3F609}" dt="2021-10-21T00:59:41.985" v="73" actId="13926"/>
          <ac:spMkLst>
            <pc:docMk/>
            <pc:sldMk cId="423668969" sldId="259"/>
            <ac:spMk id="3" creationId="{F7DDF494-FB90-4E9A-ACBB-7A3A7D59A42B}"/>
          </ac:spMkLst>
        </pc:spChg>
        <pc:spChg chg="add del">
          <ac:chgData name="Jane Downey" userId="8964ce95244feb27" providerId="LiveId" clId="{E30022D3-B1DA-4BB0-91D2-EDAF29B3F609}" dt="2021-10-21T00:56:08.358" v="27"/>
          <ac:spMkLst>
            <pc:docMk/>
            <pc:sldMk cId="423668969" sldId="259"/>
            <ac:spMk id="4" creationId="{8D5735C1-7DA6-43F9-AC68-B0909CA8D50D}"/>
          </ac:spMkLst>
        </pc:spChg>
        <pc:spChg chg="add del">
          <ac:chgData name="Jane Downey" userId="8964ce95244feb27" providerId="LiveId" clId="{E30022D3-B1DA-4BB0-91D2-EDAF29B3F609}" dt="2021-10-21T00:56:08.358" v="27"/>
          <ac:spMkLst>
            <pc:docMk/>
            <pc:sldMk cId="423668969" sldId="259"/>
            <ac:spMk id="5" creationId="{6CA216E1-1BCD-4B1D-B589-CF313F6B7B9F}"/>
          </ac:spMkLst>
        </pc:spChg>
      </pc:sldChg>
      <pc:sldChg chg="modSp new mod">
        <pc:chgData name="Jane Downey" userId="8964ce95244feb27" providerId="LiveId" clId="{E30022D3-B1DA-4BB0-91D2-EDAF29B3F609}" dt="2021-10-22T00:15:17.252" v="867" actId="20577"/>
        <pc:sldMkLst>
          <pc:docMk/>
          <pc:sldMk cId="2841370750" sldId="260"/>
        </pc:sldMkLst>
        <pc:spChg chg="mod">
          <ac:chgData name="Jane Downey" userId="8964ce95244feb27" providerId="LiveId" clId="{E30022D3-B1DA-4BB0-91D2-EDAF29B3F609}" dt="2021-10-22T00:15:00.311" v="849" actId="20577"/>
          <ac:spMkLst>
            <pc:docMk/>
            <pc:sldMk cId="2841370750" sldId="260"/>
            <ac:spMk id="2" creationId="{F3119857-0D24-4AB2-8BA5-AD17D506D6D6}"/>
          </ac:spMkLst>
        </pc:spChg>
        <pc:spChg chg="mod">
          <ac:chgData name="Jane Downey" userId="8964ce95244feb27" providerId="LiveId" clId="{E30022D3-B1DA-4BB0-91D2-EDAF29B3F609}" dt="2021-10-22T00:15:17.252" v="867" actId="20577"/>
          <ac:spMkLst>
            <pc:docMk/>
            <pc:sldMk cId="2841370750" sldId="260"/>
            <ac:spMk id="3" creationId="{44A1EF33-1E78-4314-9A92-565998812E94}"/>
          </ac:spMkLst>
        </pc:spChg>
      </pc:sldChg>
      <pc:sldChg chg="addSp delSp modSp new mod modClrScheme chgLayout">
        <pc:chgData name="Jane Downey" userId="8964ce95244feb27" providerId="LiveId" clId="{E30022D3-B1DA-4BB0-91D2-EDAF29B3F609}" dt="2021-10-22T00:29:32.537" v="1297" actId="12"/>
        <pc:sldMkLst>
          <pc:docMk/>
          <pc:sldMk cId="128625545" sldId="261"/>
        </pc:sldMkLst>
        <pc:spChg chg="add del mod">
          <ac:chgData name="Jane Downey" userId="8964ce95244feb27" providerId="LiveId" clId="{E30022D3-B1DA-4BB0-91D2-EDAF29B3F609}" dt="2021-10-22T00:07:31.710" v="700"/>
          <ac:spMkLst>
            <pc:docMk/>
            <pc:sldMk cId="128625545" sldId="261"/>
            <ac:spMk id="2" creationId="{C5D60FD5-E913-4195-8194-391C36EF6EAD}"/>
          </ac:spMkLst>
        </pc:spChg>
        <pc:spChg chg="add mod">
          <ac:chgData name="Jane Downey" userId="8964ce95244feb27" providerId="LiveId" clId="{E30022D3-B1DA-4BB0-91D2-EDAF29B3F609}" dt="2021-10-22T00:20:49.684" v="994" actId="20577"/>
          <ac:spMkLst>
            <pc:docMk/>
            <pc:sldMk cId="128625545" sldId="261"/>
            <ac:spMk id="3" creationId="{A26D5181-4522-4A74-A021-3F8189BF070F}"/>
          </ac:spMkLst>
        </pc:spChg>
        <pc:spChg chg="add mod">
          <ac:chgData name="Jane Downey" userId="8964ce95244feb27" providerId="LiveId" clId="{E30022D3-B1DA-4BB0-91D2-EDAF29B3F609}" dt="2021-10-22T00:29:32.537" v="1297" actId="12"/>
          <ac:spMkLst>
            <pc:docMk/>
            <pc:sldMk cId="128625545" sldId="261"/>
            <ac:spMk id="4" creationId="{F55E44CF-F33F-480A-A091-F5A66DCA928D}"/>
          </ac:spMkLst>
        </pc:spChg>
      </pc:sldChg>
      <pc:sldChg chg="addSp modSp new mod ord modClrScheme chgLayout">
        <pc:chgData name="Jane Downey" userId="8964ce95244feb27" providerId="LiveId" clId="{E30022D3-B1DA-4BB0-91D2-EDAF29B3F609}" dt="2021-10-22T00:20:25.192" v="949"/>
        <pc:sldMkLst>
          <pc:docMk/>
          <pc:sldMk cId="3900027770" sldId="262"/>
        </pc:sldMkLst>
        <pc:spChg chg="add mod">
          <ac:chgData name="Jane Downey" userId="8964ce95244feb27" providerId="LiveId" clId="{E30022D3-B1DA-4BB0-91D2-EDAF29B3F609}" dt="2021-10-22T00:07:52.699" v="729" actId="20577"/>
          <ac:spMkLst>
            <pc:docMk/>
            <pc:sldMk cId="3900027770" sldId="262"/>
            <ac:spMk id="2" creationId="{70285203-029F-49AD-8910-5E55D26AF327}"/>
          </ac:spMkLst>
        </pc:spChg>
        <pc:spChg chg="add mod">
          <ac:chgData name="Jane Downey" userId="8964ce95244feb27" providerId="LiveId" clId="{E30022D3-B1DA-4BB0-91D2-EDAF29B3F609}" dt="2021-10-22T00:11:05.877" v="778" actId="6549"/>
          <ac:spMkLst>
            <pc:docMk/>
            <pc:sldMk cId="3900027770" sldId="262"/>
            <ac:spMk id="3" creationId="{CDE00935-EF92-40BB-B6C6-1211C304266F}"/>
          </ac:spMkLst>
        </pc:spChg>
      </pc:sldChg>
      <pc:sldChg chg="modSp new mod">
        <pc:chgData name="Jane Downey" userId="8964ce95244feb27" providerId="LiveId" clId="{E30022D3-B1DA-4BB0-91D2-EDAF29B3F609}" dt="2021-10-22T00:16:21.767" v="947" actId="20577"/>
        <pc:sldMkLst>
          <pc:docMk/>
          <pc:sldMk cId="2414987322" sldId="263"/>
        </pc:sldMkLst>
        <pc:spChg chg="mod">
          <ac:chgData name="Jane Downey" userId="8964ce95244feb27" providerId="LiveId" clId="{E30022D3-B1DA-4BB0-91D2-EDAF29B3F609}" dt="2021-10-22T00:16:12.635" v="909" actId="20577"/>
          <ac:spMkLst>
            <pc:docMk/>
            <pc:sldMk cId="2414987322" sldId="263"/>
            <ac:spMk id="2" creationId="{B9187178-F363-433B-949F-89982222D616}"/>
          </ac:spMkLst>
        </pc:spChg>
        <pc:spChg chg="mod">
          <ac:chgData name="Jane Downey" userId="8964ce95244feb27" providerId="LiveId" clId="{E30022D3-B1DA-4BB0-91D2-EDAF29B3F609}" dt="2021-10-22T00:16:21.767" v="947" actId="20577"/>
          <ac:spMkLst>
            <pc:docMk/>
            <pc:sldMk cId="2414987322" sldId="263"/>
            <ac:spMk id="3" creationId="{A0775136-82F4-4FA0-96C5-C1F691C575CC}"/>
          </ac:spMkLst>
        </pc:spChg>
      </pc:sldChg>
      <pc:sldChg chg="modSp new mod">
        <pc:chgData name="Jane Downey" userId="8964ce95244feb27" providerId="LiveId" clId="{E30022D3-B1DA-4BB0-91D2-EDAF29B3F609}" dt="2021-10-22T00:30:44.603" v="1319" actId="20577"/>
        <pc:sldMkLst>
          <pc:docMk/>
          <pc:sldMk cId="480924173" sldId="264"/>
        </pc:sldMkLst>
        <pc:spChg chg="mod">
          <ac:chgData name="Jane Downey" userId="8964ce95244feb27" providerId="LiveId" clId="{E30022D3-B1DA-4BB0-91D2-EDAF29B3F609}" dt="2021-10-22T00:30:44.603" v="1319" actId="20577"/>
          <ac:spMkLst>
            <pc:docMk/>
            <pc:sldMk cId="480924173" sldId="264"/>
            <ac:spMk id="2" creationId="{A27D4269-F63F-4A4F-90CE-18C3615DA104}"/>
          </ac:spMkLst>
        </pc:spChg>
      </pc:sldChg>
      <pc:sldChg chg="modSp new mod">
        <pc:chgData name="Jane Downey" userId="8964ce95244feb27" providerId="LiveId" clId="{E30022D3-B1DA-4BB0-91D2-EDAF29B3F609}" dt="2021-10-22T00:32:44.506" v="1376" actId="20577"/>
        <pc:sldMkLst>
          <pc:docMk/>
          <pc:sldMk cId="1367122604" sldId="265"/>
        </pc:sldMkLst>
        <pc:spChg chg="mod">
          <ac:chgData name="Jane Downey" userId="8964ce95244feb27" providerId="LiveId" clId="{E30022D3-B1DA-4BB0-91D2-EDAF29B3F609}" dt="2021-10-22T00:32:44.506" v="1376" actId="20577"/>
          <ac:spMkLst>
            <pc:docMk/>
            <pc:sldMk cId="1367122604" sldId="265"/>
            <ac:spMk id="2" creationId="{4360D678-DF31-4BC5-A0F5-7857C132CA08}"/>
          </ac:spMkLst>
        </pc:spChg>
      </pc:sldChg>
      <pc:sldChg chg="modSp new mod">
        <pc:chgData name="Jane Downey" userId="8964ce95244feb27" providerId="LiveId" clId="{E30022D3-B1DA-4BB0-91D2-EDAF29B3F609}" dt="2021-10-22T00:33:19.762" v="1405" actId="20577"/>
        <pc:sldMkLst>
          <pc:docMk/>
          <pc:sldMk cId="2073258083" sldId="266"/>
        </pc:sldMkLst>
        <pc:spChg chg="mod">
          <ac:chgData name="Jane Downey" userId="8964ce95244feb27" providerId="LiveId" clId="{E30022D3-B1DA-4BB0-91D2-EDAF29B3F609}" dt="2021-10-22T00:33:19.762" v="1405" actId="20577"/>
          <ac:spMkLst>
            <pc:docMk/>
            <pc:sldMk cId="2073258083" sldId="266"/>
            <ac:spMk id="2" creationId="{14D6CC9C-1F74-4A97-9D2F-04D22B1FC13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13B8-D961-4C66-BB0C-5E80DA9E2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CCCF0-E3EF-4BBD-8A65-1766C6524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C04FC-664B-4069-9C8A-89B024217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3461-7F7B-4B02-AA11-D5ECC2D90AA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82A6C-E56A-4AB8-B199-67B33017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5F0DB-B295-437E-B873-865B5A932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85DE-F085-4901-89D8-44E30C8E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328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480D-69A0-48DF-80D7-F23802AEF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00612-6066-416A-9B3A-4C25F70F7E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B60AC-CC5C-4504-87BA-2EF14BB87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3461-7F7B-4B02-AA11-D5ECC2D90AA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D67BD-63AB-4E51-8E29-CD9701A65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86B08-9DD0-4696-A83C-106F10D08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85DE-F085-4901-89D8-44E30C8E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9482D7-8198-4F5F-A8A3-F35969E02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F26AE-6900-4D49-8D1D-B50A8B839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14FFB-E73C-4DA7-BD93-D31D8CFB6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3461-7F7B-4B02-AA11-D5ECC2D90AA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0E3E2-49C3-49C8-8B78-220BC2B6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B909E-BC1D-4457-891E-786795CEE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85DE-F085-4901-89D8-44E30C8E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442E9-CBA0-E041-9D20-CB7CA9B382FE}"/>
              </a:ext>
            </a:extLst>
          </p:cNvPr>
          <p:cNvSpPr/>
          <p:nvPr userDrawn="1"/>
        </p:nvSpPr>
        <p:spPr>
          <a:xfrm>
            <a:off x="0" y="-569992"/>
            <a:ext cx="12192000" cy="74279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848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B442E9-CBA0-E041-9D20-CB7CA9B382FE}"/>
              </a:ext>
            </a:extLst>
          </p:cNvPr>
          <p:cNvSpPr/>
          <p:nvPr userDrawn="1"/>
        </p:nvSpPr>
        <p:spPr>
          <a:xfrm>
            <a:off x="0" y="-569992"/>
            <a:ext cx="12192000" cy="74279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480E3A-05B1-BF47-9DB7-897D4F01B8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960" y="2427824"/>
            <a:ext cx="11116080" cy="2496251"/>
          </a:xfrm>
        </p:spPr>
        <p:txBody>
          <a:bodyPr anchor="b">
            <a:noAutofit/>
          </a:bodyPr>
          <a:lstStyle>
            <a:lvl1pPr algn="ctr">
              <a:defRPr sz="5600" b="1" i="0">
                <a:solidFill>
                  <a:schemeClr val="bg1"/>
                </a:solidFill>
                <a:latin typeface="Source Sans Pro" panose="020B0503030403020204" pitchFamily="34" charset="0"/>
                <a:ea typeface="Jost SemiBold" pitchFamily="2" charset="0"/>
                <a:cs typeface="Gotham Bold" pitchFamily="2" charset="0"/>
              </a:defRPr>
            </a:lvl1pPr>
          </a:lstStyle>
          <a:p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BCFE05D-065D-C848-898A-0D3F74A9B0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7960" y="5050464"/>
            <a:ext cx="11116080" cy="650720"/>
          </a:xfr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Source Sans Pro" panose="020B0503030403020204" pitchFamily="34" charset="0"/>
                <a:ea typeface="Jost Medium" pitchFamily="2" charset="0"/>
                <a:cs typeface="Gotham Light" pitchFamily="2" charset="0"/>
              </a:defRPr>
            </a:lvl1pPr>
          </a:lstStyle>
          <a:p>
            <a:pPr lvl="0"/>
            <a:r>
              <a:rPr lang="en-GB" dirty="0"/>
              <a:t>Date</a:t>
            </a:r>
          </a:p>
          <a:p>
            <a:pPr lvl="0"/>
            <a:r>
              <a:rPr lang="en-GB" dirty="0"/>
              <a:t>Speaker Name, Speaker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304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A0465-77E9-4FE5-AB02-94967B72C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C9646-B9D9-47F5-8DE5-B78AF8513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E029D8-46C6-4BBA-BC5C-B38757CA1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3461-7F7B-4B02-AA11-D5ECC2D90AA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A96DB-0317-439A-9F16-BFDB92DAC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3A755-FB7F-4738-9FB6-4BF9FC35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85DE-F085-4901-89D8-44E30C8E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69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12DD-731F-4614-ACAD-4388BD2EC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F0BF6-9FE5-442A-AE67-A233B8E1A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B8B6E-77BF-4625-A798-E958C0EBE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3461-7F7B-4B02-AA11-D5ECC2D90AA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73215-E61B-42F5-A33B-20CC8DD7B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453E4-88FD-4EB0-8F25-36E3F44FA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85DE-F085-4901-89D8-44E30C8E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9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C358C-BDF5-4450-9D02-FC314369E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BBCA1-A4A6-4B65-928E-0CE343A498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A3143-1D9C-4825-B07C-C1F5E4A26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4BEB2-B139-46B1-943E-B0DE81461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3461-7F7B-4B02-AA11-D5ECC2D90AA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D3854-01BB-4061-87AA-308562E6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99FC2-D002-4BAC-A9A2-E9D007CFA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85DE-F085-4901-89D8-44E30C8E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6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A23D7-41DB-4634-A370-9F710346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9C48E-6856-4504-834C-0086FBEE1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7DC1B-41B6-49DC-B11F-F757760A7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4E408F-C6AB-47B3-B3C3-D5004CC5E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B8DD0-222C-48F5-99DC-6D1AF8F68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1DAA88-7B06-406C-8B2E-71307E851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3461-7F7B-4B02-AA11-D5ECC2D90AA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918E25-B46D-4248-9D9F-50082B873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812519-F50F-4AA6-9888-AB3B54888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85DE-F085-4901-89D8-44E30C8E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5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326B-97A2-4B10-AC3C-81275AB3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E2EB94-1EFE-43DB-A318-499AAAAE6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3461-7F7B-4B02-AA11-D5ECC2D90AA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B712-3ADB-4F0E-8280-031AE9C49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7C789-9C91-4DB9-BCAC-F91AD4E4D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85DE-F085-4901-89D8-44E30C8E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3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95EC6-34BA-4E13-8E4D-70514BE2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3461-7F7B-4B02-AA11-D5ECC2D90AA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81D026-FFC2-4D41-8D5C-B579E200A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4C3F64-8FF6-4E08-95D1-0BB3B290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85DE-F085-4901-89D8-44E30C8E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7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66B7D-C56F-4A0B-8795-DBEABCA41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B2FD0-F7F7-41B9-A79B-109C23628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EFBF2E-46D5-4EF5-AE59-BDA34707E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05E2C8-52A5-48CD-98DC-F60897AC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3461-7F7B-4B02-AA11-D5ECC2D90AA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9C1BB-A425-4014-9D10-445F2525B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F81FF-D90C-42C0-A412-15F1146ED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85DE-F085-4901-89D8-44E30C8E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92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4F3F1-6BED-4745-9965-97BE9E948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7D08C4-6925-4BA5-AD84-286D0C7CA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A02E5-32E6-47B6-97DC-966EC396F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BD776-1610-4758-B51E-458C32F0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3461-7F7B-4B02-AA11-D5ECC2D90AA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4171C-2B89-4634-935C-4E7D4B380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BC940-A625-4145-8CA9-29E7EF7A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85DE-F085-4901-89D8-44E30C8E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95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7D3714-F012-4E6E-80C5-DBBDE075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B56E8-0A80-4D48-801B-A3FA37D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A31D4-36EB-4EA9-9C84-3A16DB7FF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3461-7F7B-4B02-AA11-D5ECC2D90AAF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A5DD2-50CB-4DF4-B5A0-F87357491A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1E011B-72A1-49AC-AE14-6353B3CA1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85DE-F085-4901-89D8-44E30C8ED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C210E4-05FE-AB41-9CCC-35898E6BFE8D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15937" y="6356350"/>
            <a:ext cx="2677319" cy="559223"/>
          </a:xfrm>
        </p:spPr>
        <p:txBody>
          <a:bodyPr/>
          <a:lstStyle/>
          <a:p>
            <a:r>
              <a:rPr lang="en-US" dirty="0"/>
              <a:t>#ARIASUS • www.arias-us.org</a:t>
            </a:r>
          </a:p>
        </p:txBody>
      </p:sp>
    </p:spTree>
    <p:extLst>
      <p:ext uri="{BB962C8B-B14F-4D97-AF65-F5344CB8AC3E}">
        <p14:creationId xmlns:p14="http://schemas.microsoft.com/office/powerpoint/2010/main" val="4018829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D374-22E2-4F7E-926B-0D48B034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25" y="319146"/>
            <a:ext cx="7809775" cy="915995"/>
          </a:xfrm>
        </p:spPr>
        <p:txBody>
          <a:bodyPr>
            <a:normAutofit/>
          </a:bodyPr>
          <a:lstStyle/>
          <a:p>
            <a:pPr lvl="1" algn="l" rtl="0" fontAlgn="ctr"/>
            <a:r>
              <a:rPr lang="en-US" sz="4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Reinsurance Treaty Basic Wording</a:t>
            </a:r>
            <a:endParaRPr lang="en-US" sz="40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03246-DC36-4ED6-B366-1A8F9B1A1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239" y="1511161"/>
            <a:ext cx="3206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prstClr val="white"/>
              </a:solidFill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235" y="2231013"/>
            <a:ext cx="98141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“Loss Occurrence” means the sum of all </a:t>
            </a:r>
            <a:r>
              <a:rPr lang="en-US" sz="2800" dirty="0" smtClean="0">
                <a:solidFill>
                  <a:schemeClr val="bg1"/>
                </a:solidFill>
              </a:rPr>
              <a:t>individual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losses directly occasioned </a:t>
            </a:r>
            <a:r>
              <a:rPr lang="en-US" sz="2800" dirty="0" smtClean="0">
                <a:solidFill>
                  <a:schemeClr val="bg1"/>
                </a:solidFill>
              </a:rPr>
              <a:t>by </a:t>
            </a:r>
            <a:r>
              <a:rPr lang="en-US" sz="2800" dirty="0">
                <a:solidFill>
                  <a:schemeClr val="bg1"/>
                </a:solidFill>
              </a:rPr>
              <a:t>any one disaster, accident or loss arising out of a single covered event.  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The duration and </a:t>
            </a:r>
            <a:r>
              <a:rPr lang="en-US" sz="2800" dirty="0">
                <a:solidFill>
                  <a:schemeClr val="bg1"/>
                </a:solidFill>
              </a:rPr>
              <a:t>extent of any one Loss Occurrence shall be limited to all </a:t>
            </a:r>
            <a:r>
              <a:rPr lang="en-US" sz="2800" dirty="0" smtClean="0">
                <a:solidFill>
                  <a:schemeClr val="bg1"/>
                </a:solidFill>
              </a:rPr>
              <a:t>individual </a:t>
            </a:r>
            <a:r>
              <a:rPr lang="en-US" sz="2800" dirty="0">
                <a:solidFill>
                  <a:schemeClr val="bg1"/>
                </a:solidFill>
              </a:rPr>
              <a:t>losses sustained by the Company occurring during any period of </a:t>
            </a:r>
            <a:r>
              <a:rPr lang="en-US" sz="2800" u="sng" dirty="0">
                <a:solidFill>
                  <a:schemeClr val="bg1"/>
                </a:solidFill>
              </a:rPr>
              <a:t>72 </a:t>
            </a:r>
            <a:r>
              <a:rPr lang="en-US" sz="2800" u="sng" dirty="0" smtClean="0">
                <a:solidFill>
                  <a:schemeClr val="bg1"/>
                </a:solidFill>
              </a:rPr>
              <a:t>consecutive hours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arising out of and directly occasioned by the same event. 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25" y="-11664"/>
            <a:ext cx="3823175" cy="254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79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D374-22E2-4F7E-926B-0D48B034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829" y="324784"/>
            <a:ext cx="7940403" cy="915995"/>
          </a:xfrm>
        </p:spPr>
        <p:txBody>
          <a:bodyPr>
            <a:normAutofit/>
          </a:bodyPr>
          <a:lstStyle/>
          <a:p>
            <a:pPr lvl="1" algn="l" rtl="0" fontAlgn="ctr"/>
            <a:r>
              <a:rPr lang="en-US" sz="4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Reinsurance Treaty Basic Wording</a:t>
            </a:r>
            <a:endParaRPr lang="en-US" sz="40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3239" y="1511161"/>
            <a:ext cx="3206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prstClr val="white"/>
              </a:solidFill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308" y="2386565"/>
            <a:ext cx="1149531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This type of treaty covers both 1</a:t>
            </a:r>
            <a:r>
              <a:rPr lang="en-US" sz="3200" baseline="30000" dirty="0" smtClean="0">
                <a:solidFill>
                  <a:schemeClr val="bg1"/>
                </a:solidFill>
              </a:rPr>
              <a:t>st</a:t>
            </a:r>
            <a:r>
              <a:rPr lang="en-US" sz="3200" dirty="0" smtClean="0">
                <a:solidFill>
                  <a:schemeClr val="bg1"/>
                </a:solidFill>
              </a:rPr>
              <a:t> party and 3</a:t>
            </a:r>
            <a:r>
              <a:rPr lang="en-US" sz="3200" baseline="30000" dirty="0" smtClean="0">
                <a:solidFill>
                  <a:schemeClr val="bg1"/>
                </a:solidFill>
              </a:rPr>
              <a:t>rd</a:t>
            </a:r>
            <a:r>
              <a:rPr lang="en-US" sz="3200" dirty="0" smtClean="0">
                <a:solidFill>
                  <a:schemeClr val="bg1"/>
                </a:solidFill>
              </a:rPr>
              <a:t> party liability.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 clash </a:t>
            </a:r>
            <a:r>
              <a:rPr lang="en-US" sz="3200" dirty="0">
                <a:solidFill>
                  <a:schemeClr val="bg1"/>
                </a:solidFill>
              </a:rPr>
              <a:t>cover is provided for instances when there is a cyber loss to more than one </a:t>
            </a:r>
            <a:r>
              <a:rPr lang="en-US" sz="3200" dirty="0" smtClean="0">
                <a:solidFill>
                  <a:schemeClr val="bg1"/>
                </a:solidFill>
              </a:rPr>
              <a:t>policyholder. 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>
                <a:solidFill>
                  <a:schemeClr val="bg1"/>
                </a:solidFill>
              </a:rPr>
              <a:t>Loss Occurrence definition is utilized as the aggregating language for that clash </a:t>
            </a:r>
            <a:r>
              <a:rPr lang="en-US" sz="3200" dirty="0" smtClean="0">
                <a:solidFill>
                  <a:schemeClr val="bg1"/>
                </a:solidFill>
              </a:rPr>
              <a:t>cover.</a:t>
            </a:r>
          </a:p>
          <a:p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665" y="11106"/>
            <a:ext cx="3442335" cy="229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08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D374-22E2-4F7E-926B-0D48B034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80" y="653166"/>
            <a:ext cx="5499463" cy="915995"/>
          </a:xfrm>
        </p:spPr>
        <p:txBody>
          <a:bodyPr>
            <a:normAutofit fontScale="90000"/>
          </a:bodyPr>
          <a:lstStyle/>
          <a:p>
            <a:pPr lvl="1" algn="l" rtl="0" fontAlgn="ctr"/>
            <a:r>
              <a:rPr lang="en-US" sz="4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Business Insurance Breaking News 10/26/21</a:t>
            </a:r>
            <a:endParaRPr lang="en-US" sz="40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03246-DC36-4ED6-B366-1A8F9B1A1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3239" y="1511161"/>
            <a:ext cx="32068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prstClr val="white"/>
              </a:solidFill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245" y="1"/>
            <a:ext cx="3204755" cy="19263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7671" y="1925259"/>
            <a:ext cx="11930743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(Reuters) — The U.S. State Department plans to establish a bureau of cyberspace and digital policy in the face of a growing hacking problem, specifically a surge of ransomware attacks on U.S. infrastructure</a:t>
            </a:r>
            <a:r>
              <a:rPr lang="en-US" sz="2200" dirty="0" smtClean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.</a:t>
            </a:r>
          </a:p>
          <a:p>
            <a:endParaRPr lang="en-US" sz="2200" dirty="0">
              <a:solidFill>
                <a:prstClr val="white"/>
              </a:solidFill>
              <a:latin typeface="Calibri" panose="020F0502020204030204"/>
              <a:ea typeface="+mj-ea"/>
              <a:cs typeface="+mj-cs"/>
            </a:endParaRPr>
          </a:p>
          <a:p>
            <a:r>
              <a:rPr lang="en-US" sz="2200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A State Department spokesman said a Senate-confirmed ambassador at large will lead the bureau.</a:t>
            </a:r>
          </a:p>
          <a:p>
            <a:r>
              <a:rPr lang="en-US" sz="2200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Hackers have struck numerous U.S. companies this year.</a:t>
            </a:r>
          </a:p>
          <a:p>
            <a:endParaRPr lang="en-US" sz="2200" dirty="0">
              <a:solidFill>
                <a:prstClr val="white"/>
              </a:solidFill>
              <a:latin typeface="Calibri" panose="020F0502020204030204"/>
              <a:ea typeface="+mj-ea"/>
              <a:cs typeface="+mj-cs"/>
            </a:endParaRPr>
          </a:p>
          <a:p>
            <a:r>
              <a:rPr lang="en-US" sz="2200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One such attack on pipeline operator Colonial Pipeline led to temporary fuel supply shortages on the U.S. East Coast. Hackers also targeted an Iowa-based agricultural company, sparking fears of disruptions to Midwest grain harvesting.</a:t>
            </a:r>
          </a:p>
          <a:p>
            <a:endParaRPr lang="en-US" sz="2200" dirty="0">
              <a:solidFill>
                <a:prstClr val="white"/>
              </a:solidFill>
              <a:latin typeface="Calibri" panose="020F0502020204030204"/>
              <a:ea typeface="+mj-ea"/>
              <a:cs typeface="+mj-cs"/>
            </a:endParaRPr>
          </a:p>
          <a:p>
            <a:r>
              <a:rPr lang="en-US" sz="2200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Two weeks ago the Treasury Department said suspected ransomware payments totaling $590 million were made in the first six months of this year. It put the cryptocurrency industry on alert about its role fighting ransomware attacks.</a:t>
            </a:r>
          </a:p>
          <a:p>
            <a:endParaRPr lang="en-US" sz="2200" dirty="0">
              <a:solidFill>
                <a:prstClr val="white"/>
              </a:solidFill>
              <a:latin typeface="Calibri" panose="020F0502020204030204"/>
              <a:ea typeface="+mj-ea"/>
              <a:cs typeface="+mj-cs"/>
            </a:endParaRPr>
          </a:p>
          <a:p>
            <a:r>
              <a:rPr lang="en-US" sz="2200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The spokesman said the State Department will also establish a new special envoy for critical and emerging technology “to lead the immediate technology diplomacy agenda.”</a:t>
            </a:r>
          </a:p>
        </p:txBody>
      </p:sp>
    </p:spTree>
    <p:extLst>
      <p:ext uri="{BB962C8B-B14F-4D97-AF65-F5344CB8AC3E}">
        <p14:creationId xmlns:p14="http://schemas.microsoft.com/office/powerpoint/2010/main" val="209026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D374-22E2-4F7E-926B-0D48B034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170" y="107152"/>
            <a:ext cx="2940957" cy="915995"/>
          </a:xfrm>
        </p:spPr>
        <p:txBody>
          <a:bodyPr>
            <a:normAutofit/>
          </a:bodyPr>
          <a:lstStyle/>
          <a:p>
            <a:pPr lvl="1" algn="l" rtl="0" fontAlgn="ctr"/>
            <a:r>
              <a:rPr lang="en-US" sz="4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Questions?</a:t>
            </a:r>
            <a:endParaRPr lang="en-US" sz="40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03246-DC36-4ED6-B366-1A8F9B1A1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765" y="1333500"/>
            <a:ext cx="41433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3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A5BD0-B17E-3F4E-8BBA-C29550C95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960" y="2750156"/>
            <a:ext cx="11116080" cy="2496251"/>
          </a:xfrm>
        </p:spPr>
        <p:txBody>
          <a:bodyPr/>
          <a:lstStyle/>
          <a:p>
            <a:r>
              <a:rPr lang="en-US" sz="4000" dirty="0"/>
              <a:t>The Explosion in Ransomware Cyber Attacks and Its Impact on the Industry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D345E-D080-6A4B-8C9E-500B499793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7960" y="5246407"/>
            <a:ext cx="11116080" cy="650720"/>
          </a:xfrm>
        </p:spPr>
        <p:txBody>
          <a:bodyPr/>
          <a:lstStyle/>
          <a:p>
            <a:r>
              <a:rPr lang="en-US" dirty="0" smtClean="0"/>
              <a:t>Nov 3, 2021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97182" y="6008915"/>
            <a:ext cx="7145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Presented by: Jane Downey &amp; Mary O’Leary Dronson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1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85203-029F-49AD-8910-5E55D26AF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Agenda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E00935-EF92-40BB-B6C6-1211C304266F}"/>
              </a:ext>
            </a:extLst>
          </p:cNvPr>
          <p:cNvSpPr txBox="1"/>
          <p:nvPr/>
        </p:nvSpPr>
        <p:spPr>
          <a:xfrm>
            <a:off x="746760" y="1388683"/>
            <a:ext cx="10922391" cy="424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marR="0" lvl="1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Evolution</a:t>
            </a:r>
            <a:r>
              <a:rPr lang="en-US" sz="3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Cyber Insurance</a:t>
            </a:r>
          </a:p>
          <a:p>
            <a:pPr marL="1028700" marR="0" lvl="1" indent="-5715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Recent Ransomware Claim </a:t>
            </a:r>
            <a:r>
              <a:rPr lang="en-US" sz="3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Examples</a:t>
            </a:r>
          </a:p>
          <a:p>
            <a:pPr marL="1485900" lvl="2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Colonial Pipeline</a:t>
            </a:r>
          </a:p>
          <a:p>
            <a:pPr marL="1485900" lvl="2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 Winds</a:t>
            </a:r>
          </a:p>
          <a:p>
            <a:pPr marL="1485900" lvl="2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CNA</a:t>
            </a:r>
          </a:p>
          <a:p>
            <a:pPr marL="1028700" lvl="1" indent="-5715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Coverage details</a:t>
            </a:r>
            <a:endParaRPr lang="en-US" sz="3600" dirty="0" smtClean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marR="0" lvl="1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Reinsurance Considerations</a:t>
            </a:r>
            <a:endParaRPr lang="en-US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2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D5181-4522-4A74-A021-3F8189BF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4" y="195307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Evolution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True Cyber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Liability Insurance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E44CF-F33F-480A-A091-F5A66DCA928D}"/>
              </a:ext>
            </a:extLst>
          </p:cNvPr>
          <p:cNvSpPr txBox="1"/>
          <p:nvPr/>
        </p:nvSpPr>
        <p:spPr>
          <a:xfrm>
            <a:off x="406985" y="1520870"/>
            <a:ext cx="1122127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Computer crime bolt on to Bankers Blanket Bond (Fidelity) for brokers/dealers on Wall Street.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schemeClr val="bg1"/>
                </a:solidFill>
              </a:rPr>
              <a:t>InsureTRUST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Broker Steve Haase-1997 AIG Issued Internet </a:t>
            </a:r>
            <a:r>
              <a:rPr lang="en-US" sz="3200" dirty="0" smtClean="0">
                <a:solidFill>
                  <a:schemeClr val="bg1"/>
                </a:solidFill>
              </a:rPr>
              <a:t>Security </a:t>
            </a:r>
            <a:r>
              <a:rPr lang="en-US" sz="3200" dirty="0">
                <a:solidFill>
                  <a:schemeClr val="bg1"/>
                </a:solidFill>
              </a:rPr>
              <a:t>Liability Policy-focus was on </a:t>
            </a:r>
            <a:r>
              <a:rPr lang="en-US" sz="3200" dirty="0" smtClean="0">
                <a:solidFill>
                  <a:schemeClr val="bg1"/>
                </a:solidFill>
              </a:rPr>
              <a:t>hacking and compliance </a:t>
            </a:r>
            <a:r>
              <a:rPr lang="en-US" sz="3200" dirty="0">
                <a:solidFill>
                  <a:schemeClr val="bg1"/>
                </a:solidFill>
              </a:rPr>
              <a:t>with State Laws on Breach </a:t>
            </a:r>
            <a:r>
              <a:rPr lang="en-US" sz="3200" dirty="0" smtClean="0">
                <a:solidFill>
                  <a:schemeClr val="bg1"/>
                </a:solidFill>
              </a:rPr>
              <a:t>Notification.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Some cover found in fidelity and advertising liability coverage in the CGL but leaves many exposures uninsured.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5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D4269-F63F-4A4F-90CE-18C3615DA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3" y="1251842"/>
            <a:ext cx="3727938" cy="5178805"/>
          </a:xfrm>
          <a:noFill/>
        </p:spPr>
        <p:txBody>
          <a:bodyPr>
            <a:noAutofit/>
          </a:bodyPr>
          <a:lstStyle/>
          <a:p>
            <a:pPr lvl="1"/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Ransomware Cyber attack shuts down a major fuel pipeline system spanning from Texas to the East Coast.</a:t>
            </a:r>
            <a:b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en-US" sz="2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+mn-lt"/>
              </a:rPr>
            </a:b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$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4.4 M ransom </a:t>
            </a: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payment. Some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has been recovered </a:t>
            </a: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(keeping in mind this is not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inclusive of business interruption or extra </a:t>
            </a: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expense).</a:t>
            </a:r>
            <a:br>
              <a:rPr lang="en-US" sz="2200" dirty="0" smtClean="0">
                <a:solidFill>
                  <a:schemeClr val="bg1"/>
                </a:solidFill>
                <a:latin typeface="+mn-lt"/>
              </a:rPr>
            </a:br>
            <a:r>
              <a:rPr lang="en-US" sz="2200" dirty="0">
                <a:solidFill>
                  <a:schemeClr val="bg1"/>
                </a:solidFill>
                <a:latin typeface="+mn-lt"/>
              </a:rPr>
              <a:t/>
            </a:r>
            <a:br>
              <a:rPr lang="en-US" sz="2200" dirty="0">
                <a:solidFill>
                  <a:schemeClr val="bg1"/>
                </a:solidFill>
                <a:latin typeface="+mn-lt"/>
              </a:rPr>
            </a:b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FBI confirmed </a:t>
            </a: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that 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the culprit is a strain of ransomware called </a:t>
            </a:r>
            <a:r>
              <a:rPr lang="en-US" sz="2200" dirty="0" err="1">
                <a:solidFill>
                  <a:schemeClr val="bg1"/>
                </a:solidFill>
                <a:latin typeface="+mn-lt"/>
              </a:rPr>
              <a:t>DarkSide</a:t>
            </a:r>
            <a:r>
              <a:rPr lang="en-US" sz="2200" dirty="0">
                <a:solidFill>
                  <a:schemeClr val="bg1"/>
                </a:solidFill>
                <a:latin typeface="+mn-lt"/>
              </a:rPr>
              <a:t>, believed to be operated by a Russian cybercrime gang referred to by the same name. </a:t>
            </a:r>
          </a:p>
        </p:txBody>
      </p:sp>
      <p:pic>
        <p:nvPicPr>
          <p:cNvPr id="3" name="Picture 2" descr="gray pipe on green gra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37" y="1503348"/>
            <a:ext cx="8027963" cy="53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1744" y="250872"/>
            <a:ext cx="6716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Colonial Pipeline</a:t>
            </a:r>
            <a:r>
              <a:rPr lang="en-US" sz="4000" dirty="0">
                <a:solidFill>
                  <a:schemeClr val="bg1"/>
                </a:solidFill>
              </a:rPr>
              <a:t> – 5/8/2021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092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0D678-DF31-4BC5-A0F5-7857C132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978" y="252583"/>
            <a:ext cx="6097172" cy="1325563"/>
          </a:xfrm>
        </p:spPr>
        <p:txBody>
          <a:bodyPr>
            <a:normAutofit/>
          </a:bodyPr>
          <a:lstStyle/>
          <a:p>
            <a:pPr lvl="1" algn="l" rtl="0" fontAlgn="ctr"/>
            <a:r>
              <a:rPr lang="en-US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Solar Winds – 12/13/2020</a:t>
            </a:r>
          </a:p>
        </p:txBody>
      </p:sp>
      <p:pic>
        <p:nvPicPr>
          <p:cNvPr id="3" name="Picture 2" descr="white wind turbines on brown sand during day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942" y="2460432"/>
            <a:ext cx="6593058" cy="439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830579" y="1578146"/>
            <a:ext cx="628884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2" font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Advanced persistent </a:t>
            </a:r>
            <a:r>
              <a:rPr lang="en-US" sz="2400" dirty="0">
                <a:solidFill>
                  <a:schemeClr val="bg1"/>
                </a:solidFill>
              </a:rPr>
              <a:t>threat (APT) actors infiltrated the supply chain of </a:t>
            </a:r>
            <a:r>
              <a:rPr lang="en-US" sz="2400" dirty="0" err="1">
                <a:solidFill>
                  <a:schemeClr val="bg1"/>
                </a:solidFill>
              </a:rPr>
              <a:t>SolarWinds</a:t>
            </a:r>
            <a:r>
              <a:rPr lang="en-US" sz="2400" dirty="0">
                <a:solidFill>
                  <a:schemeClr val="bg1"/>
                </a:solidFill>
              </a:rPr>
              <a:t>, inserting a backdoor into the product.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R="0" lvl="2" font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2400" dirty="0">
              <a:solidFill>
                <a:schemeClr val="bg1"/>
              </a:solidFill>
            </a:endParaRPr>
          </a:p>
          <a:p>
            <a:pPr marR="0" lvl="2" font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As </a:t>
            </a:r>
            <a:r>
              <a:rPr lang="en-US" sz="2400" dirty="0">
                <a:solidFill>
                  <a:schemeClr val="bg1"/>
                </a:solidFill>
              </a:rPr>
              <a:t>customers downloaded the Trojan Horse installation packages from </a:t>
            </a:r>
            <a:r>
              <a:rPr lang="en-US" sz="2400" dirty="0" err="1">
                <a:solidFill>
                  <a:schemeClr val="bg1"/>
                </a:solidFill>
              </a:rPr>
              <a:t>SolarWinds</a:t>
            </a:r>
            <a:r>
              <a:rPr lang="en-US" sz="2400" dirty="0">
                <a:solidFill>
                  <a:schemeClr val="bg1"/>
                </a:solidFill>
              </a:rPr>
              <a:t>, attackers were able to access the systems running the </a:t>
            </a:r>
            <a:r>
              <a:rPr lang="en-US" sz="2400" dirty="0" err="1">
                <a:solidFill>
                  <a:schemeClr val="bg1"/>
                </a:solidFill>
              </a:rPr>
              <a:t>SolarWinds</a:t>
            </a:r>
            <a:r>
              <a:rPr lang="en-US" sz="2400" dirty="0">
                <a:solidFill>
                  <a:schemeClr val="bg1"/>
                </a:solidFill>
              </a:rPr>
              <a:t> product(s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 marR="0" lvl="2" font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lang="en-US" sz="2400" dirty="0">
              <a:solidFill>
                <a:schemeClr val="bg1"/>
              </a:solidFill>
            </a:endParaRPr>
          </a:p>
          <a:p>
            <a:pPr marR="0" lvl="2" font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 err="1">
                <a:solidFill>
                  <a:schemeClr val="bg1"/>
                </a:solidFill>
              </a:rPr>
              <a:t>SolarWinds</a:t>
            </a:r>
            <a:r>
              <a:rPr lang="en-US" sz="2400" dirty="0">
                <a:solidFill>
                  <a:schemeClr val="bg1"/>
                </a:solidFill>
              </a:rPr>
              <a:t> attack remains one of the most far-reaching and </a:t>
            </a:r>
            <a:r>
              <a:rPr lang="en-US" sz="2400" dirty="0" err="1">
                <a:solidFill>
                  <a:schemeClr val="bg1"/>
                </a:solidFill>
              </a:rPr>
              <a:t>widly</a:t>
            </a:r>
            <a:r>
              <a:rPr lang="en-US" sz="2400" dirty="0">
                <a:solidFill>
                  <a:schemeClr val="bg1"/>
                </a:solidFill>
              </a:rPr>
              <a:t> publicized cyber espionage events to date. </a:t>
            </a:r>
          </a:p>
        </p:txBody>
      </p:sp>
    </p:spTree>
    <p:extLst>
      <p:ext uri="{BB962C8B-B14F-4D97-AF65-F5344CB8AC3E}">
        <p14:creationId xmlns:p14="http://schemas.microsoft.com/office/powerpoint/2010/main" val="136712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D374-22E2-4F7E-926B-0D48B034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0" y="49112"/>
            <a:ext cx="4065563" cy="915995"/>
          </a:xfrm>
        </p:spPr>
        <p:txBody>
          <a:bodyPr>
            <a:normAutofit/>
          </a:bodyPr>
          <a:lstStyle/>
          <a:p>
            <a:pPr lvl="1" algn="l" rtl="0" fontAlgn="ctr"/>
            <a:r>
              <a:rPr lang="en-US" sz="40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CNA – 3/21/2021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03246-DC36-4ED6-B366-1A8F9B1A1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red padlock on black computer key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65556"/>
            <a:ext cx="8534400" cy="569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3239" y="1511161"/>
            <a:ext cx="320686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$40M </a:t>
            </a:r>
            <a:r>
              <a:rPr lang="en-US" sz="2200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ransom </a:t>
            </a:r>
            <a:r>
              <a:rPr lang="en-US" sz="2200" dirty="0" smtClean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payment paid </a:t>
            </a:r>
            <a:r>
              <a:rPr lang="en-US" sz="2200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(not inclusive of business interruption or extra expense costs</a:t>
            </a:r>
            <a:r>
              <a:rPr lang="en-US" sz="2200" dirty="0" smtClean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)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endParaRPr lang="en-US" sz="2200" dirty="0">
              <a:solidFill>
                <a:prstClr val="white"/>
              </a:solidFill>
              <a:latin typeface="Calibri" panose="020F0502020204030204"/>
              <a:ea typeface="+mj-ea"/>
              <a:cs typeface="+mj-cs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Crippled CNA’s ability to conduct business</a:t>
            </a:r>
            <a:endParaRPr lang="en-US" sz="2200" dirty="0">
              <a:solidFill>
                <a:prstClr val="white"/>
              </a:solidFill>
              <a:latin typeface="Calibri" panose="020F0502020204030204"/>
              <a:ea typeface="+mj-ea"/>
              <a:cs typeface="+mj-cs"/>
            </a:endParaRPr>
          </a:p>
          <a:p>
            <a:pPr marL="1143000" marR="0" lvl="1" indent="-2286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endParaRPr lang="en-US" sz="2200" dirty="0" smtClean="0">
              <a:solidFill>
                <a:prstClr val="white"/>
              </a:solidFill>
              <a:latin typeface="Calibri" panose="020F0502020204030204"/>
              <a:ea typeface="+mj-ea"/>
              <a:cs typeface="+mj-cs"/>
            </a:endParaRPr>
          </a:p>
          <a:p>
            <a:pPr marL="457200"/>
            <a:r>
              <a:rPr lang="en-US" sz="2200" dirty="0" smtClean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Major </a:t>
            </a:r>
            <a:r>
              <a:rPr lang="en-US" sz="2200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US insurer confirmed it was a victim of a ransomware attack. </a:t>
            </a:r>
          </a:p>
        </p:txBody>
      </p:sp>
    </p:spTree>
    <p:extLst>
      <p:ext uri="{BB962C8B-B14F-4D97-AF65-F5344CB8AC3E}">
        <p14:creationId xmlns:p14="http://schemas.microsoft.com/office/powerpoint/2010/main" val="117594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D5181-4522-4A74-A021-3F8189BF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697" y="77741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Today’s Cyber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Liability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Insurance Coverage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5E44CF-F33F-480A-A091-F5A66DCA928D}"/>
              </a:ext>
            </a:extLst>
          </p:cNvPr>
          <p:cNvSpPr txBox="1"/>
          <p:nvPr/>
        </p:nvSpPr>
        <p:spPr>
          <a:xfrm>
            <a:off x="485361" y="1155110"/>
            <a:ext cx="112212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chemeClr val="bg1"/>
                </a:solidFill>
              </a:rPr>
              <a:t>Breach Response:</a:t>
            </a:r>
            <a:r>
              <a:rPr lang="en-US" sz="2400" dirty="0" smtClean="0">
                <a:solidFill>
                  <a:schemeClr val="bg1"/>
                </a:solidFill>
              </a:rPr>
              <a:t> Notified Individuals; Legal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smtClean="0">
                <a:solidFill>
                  <a:schemeClr val="bg1"/>
                </a:solidFill>
              </a:rPr>
              <a:t>Forensic</a:t>
            </a:r>
            <a:r>
              <a:rPr lang="en-US" sz="2400" dirty="0">
                <a:solidFill>
                  <a:schemeClr val="bg1"/>
                </a:solidFill>
              </a:rPr>
              <a:t>, PR and Crisis </a:t>
            </a:r>
            <a:r>
              <a:rPr lang="en-US" sz="2400" dirty="0" smtClean="0">
                <a:solidFill>
                  <a:schemeClr val="bg1"/>
                </a:solidFill>
              </a:rPr>
              <a:t>Management; Additional </a:t>
            </a:r>
            <a:r>
              <a:rPr lang="en-US" sz="2400" dirty="0">
                <a:solidFill>
                  <a:schemeClr val="bg1"/>
                </a:solidFill>
              </a:rPr>
              <a:t>Breach Response Limit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First Party </a:t>
            </a:r>
            <a:r>
              <a:rPr lang="en-US" sz="2400" u="sng" dirty="0" smtClean="0">
                <a:solidFill>
                  <a:schemeClr val="bg1"/>
                </a:solidFill>
              </a:rPr>
              <a:t>Loss:</a:t>
            </a:r>
            <a:r>
              <a:rPr lang="en-US" sz="2400" dirty="0" smtClean="0">
                <a:solidFill>
                  <a:schemeClr val="bg1"/>
                </a:solidFill>
              </a:rPr>
              <a:t> Business </a:t>
            </a:r>
            <a:r>
              <a:rPr lang="en-US" sz="2400" dirty="0">
                <a:solidFill>
                  <a:schemeClr val="bg1"/>
                </a:solidFill>
              </a:rPr>
              <a:t>Interruption (BI) Security </a:t>
            </a:r>
            <a:r>
              <a:rPr lang="en-US" sz="2400" dirty="0" smtClean="0">
                <a:solidFill>
                  <a:schemeClr val="bg1"/>
                </a:solidFill>
              </a:rPr>
              <a:t>Breach; BI </a:t>
            </a:r>
            <a:r>
              <a:rPr lang="en-US" sz="2400" dirty="0">
                <a:solidFill>
                  <a:schemeClr val="bg1"/>
                </a:solidFill>
              </a:rPr>
              <a:t>System </a:t>
            </a:r>
            <a:r>
              <a:rPr lang="en-US" sz="2400" dirty="0" smtClean="0">
                <a:solidFill>
                  <a:schemeClr val="bg1"/>
                </a:solidFill>
              </a:rPr>
              <a:t>Failure; Dependent </a:t>
            </a:r>
            <a:r>
              <a:rPr lang="en-US" sz="2400" dirty="0">
                <a:solidFill>
                  <a:schemeClr val="bg1"/>
                </a:solidFill>
              </a:rPr>
              <a:t>BI Security </a:t>
            </a:r>
            <a:r>
              <a:rPr lang="en-US" sz="2400" dirty="0" smtClean="0">
                <a:solidFill>
                  <a:schemeClr val="bg1"/>
                </a:solidFill>
              </a:rPr>
              <a:t>Breach; Dependent </a:t>
            </a:r>
            <a:r>
              <a:rPr lang="en-US" sz="2400" dirty="0">
                <a:solidFill>
                  <a:schemeClr val="bg1"/>
                </a:solidFill>
              </a:rPr>
              <a:t>BI System </a:t>
            </a:r>
            <a:r>
              <a:rPr lang="en-US" sz="2400" dirty="0" smtClean="0">
                <a:solidFill>
                  <a:schemeClr val="bg1"/>
                </a:solidFill>
              </a:rPr>
              <a:t>Failure; Cyber </a:t>
            </a:r>
            <a:r>
              <a:rPr lang="en-US" sz="2400" dirty="0">
                <a:solidFill>
                  <a:schemeClr val="bg1"/>
                </a:solidFill>
              </a:rPr>
              <a:t>Extortion </a:t>
            </a:r>
            <a:r>
              <a:rPr lang="en-US" sz="2400" dirty="0" smtClean="0">
                <a:solidFill>
                  <a:schemeClr val="bg1"/>
                </a:solidFill>
              </a:rPr>
              <a:t>Loss; Data </a:t>
            </a:r>
            <a:r>
              <a:rPr lang="en-US" sz="2400" dirty="0">
                <a:solidFill>
                  <a:schemeClr val="bg1"/>
                </a:solidFill>
              </a:rPr>
              <a:t>Recovery Costs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u="sng" dirty="0" smtClean="0">
                <a:solidFill>
                  <a:schemeClr val="bg1"/>
                </a:solidFill>
              </a:rPr>
              <a:t>Liability:</a:t>
            </a:r>
            <a:r>
              <a:rPr lang="en-US" sz="2400" dirty="0" smtClean="0">
                <a:solidFill>
                  <a:schemeClr val="bg1"/>
                </a:solidFill>
              </a:rPr>
              <a:t> Data </a:t>
            </a:r>
            <a:r>
              <a:rPr lang="en-US" sz="2400" dirty="0">
                <a:solidFill>
                  <a:schemeClr val="bg1"/>
                </a:solidFill>
              </a:rPr>
              <a:t>&amp; Network </a:t>
            </a:r>
            <a:r>
              <a:rPr lang="en-US" sz="2400" dirty="0" smtClean="0">
                <a:solidFill>
                  <a:schemeClr val="bg1"/>
                </a:solidFill>
              </a:rPr>
              <a:t>Security; Regulatory </a:t>
            </a:r>
            <a:r>
              <a:rPr lang="en-US" sz="2400" dirty="0">
                <a:solidFill>
                  <a:schemeClr val="bg1"/>
                </a:solidFill>
              </a:rPr>
              <a:t>Defense &amp; </a:t>
            </a:r>
            <a:r>
              <a:rPr lang="en-US" sz="2400" dirty="0" smtClean="0">
                <a:solidFill>
                  <a:schemeClr val="bg1"/>
                </a:solidFill>
              </a:rPr>
              <a:t>Penalties; Payment </a:t>
            </a:r>
            <a:r>
              <a:rPr lang="en-US" sz="2400" dirty="0">
                <a:solidFill>
                  <a:schemeClr val="bg1"/>
                </a:solidFill>
              </a:rPr>
              <a:t>Card Liabilities &amp; </a:t>
            </a:r>
            <a:r>
              <a:rPr lang="en-US" sz="2400" dirty="0" smtClean="0">
                <a:solidFill>
                  <a:schemeClr val="bg1"/>
                </a:solidFill>
              </a:rPr>
              <a:t>Costs; Media Liability</a:t>
            </a:r>
            <a:endParaRPr lang="en-US" sz="24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u="sng" dirty="0">
                <a:solidFill>
                  <a:schemeClr val="bg1"/>
                </a:solidFill>
              </a:rPr>
              <a:t>E-Crime with Criminal Reward </a:t>
            </a:r>
            <a:r>
              <a:rPr lang="en-US" sz="2400" u="sng" dirty="0" smtClean="0">
                <a:solidFill>
                  <a:schemeClr val="bg1"/>
                </a:solidFill>
              </a:rPr>
              <a:t>Coverage:</a:t>
            </a:r>
            <a:r>
              <a:rPr lang="en-US" sz="2400" dirty="0" smtClean="0">
                <a:solidFill>
                  <a:schemeClr val="bg1"/>
                </a:solidFill>
              </a:rPr>
              <a:t> Fraudulent Instructions; Funds </a:t>
            </a:r>
            <a:r>
              <a:rPr lang="en-US" sz="2400" dirty="0">
                <a:solidFill>
                  <a:schemeClr val="bg1"/>
                </a:solidFill>
              </a:rPr>
              <a:t>Transfer </a:t>
            </a:r>
            <a:r>
              <a:rPr lang="en-US" sz="2400" dirty="0" smtClean="0">
                <a:solidFill>
                  <a:schemeClr val="bg1"/>
                </a:solidFill>
              </a:rPr>
              <a:t>Fraud; Telephone Fraud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3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D374-22E2-4F7E-926B-0D48B0340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1752"/>
            <a:ext cx="7809775" cy="915995"/>
          </a:xfrm>
        </p:spPr>
        <p:txBody>
          <a:bodyPr>
            <a:normAutofit/>
          </a:bodyPr>
          <a:lstStyle/>
          <a:p>
            <a:pPr lvl="1" algn="l" rtl="0" fontAlgn="ctr"/>
            <a:r>
              <a:rPr lang="en-US" sz="40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Reinsurance Considerations</a:t>
            </a:r>
            <a:endParaRPr lang="en-US" sz="4000" b="1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03246-DC36-4ED6-B366-1A8F9B1A1C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3143" y="1942236"/>
            <a:ext cx="521334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prstClr val="white"/>
                </a:solidFill>
                <a:ea typeface="+mj-ea"/>
                <a:cs typeface="+mj-cs"/>
              </a:rPr>
              <a:t>Increase in Demand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prstClr val="white"/>
                </a:solidFill>
                <a:ea typeface="+mj-ea"/>
                <a:cs typeface="+mj-cs"/>
              </a:rPr>
              <a:t>Bigger Premiums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smtClean="0">
                <a:solidFill>
                  <a:prstClr val="white"/>
                </a:solidFill>
                <a:ea typeface="+mj-ea"/>
                <a:cs typeface="+mj-cs"/>
              </a:rPr>
              <a:t>Larger losses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prstClr val="white"/>
                </a:solidFill>
                <a:ea typeface="+mj-ea"/>
                <a:cs typeface="+mj-cs"/>
              </a:rPr>
              <a:t>Risk transfer</a:t>
            </a:r>
          </a:p>
          <a:p>
            <a:pPr marL="800100" marR="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white"/>
              </a:solidFill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863" y="-11664"/>
            <a:ext cx="5412137" cy="3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49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5C5CA44710B949A51A841DA6DE88FE" ma:contentTypeVersion="11" ma:contentTypeDescription="Create a new document." ma:contentTypeScope="" ma:versionID="e1325a61c398a0c040c58fff7db91438">
  <xsd:schema xmlns:xsd="http://www.w3.org/2001/XMLSchema" xmlns:xs="http://www.w3.org/2001/XMLSchema" xmlns:p="http://schemas.microsoft.com/office/2006/metadata/properties" xmlns:ns2="4d3a791d-3ce1-49b4-9f6a-5a7f8e409b76" targetNamespace="http://schemas.microsoft.com/office/2006/metadata/properties" ma:root="true" ma:fieldsID="d54011586ecd9127102582c62e2f7a37" ns2:_="">
    <xsd:import namespace="4d3a791d-3ce1-49b4-9f6a-5a7f8e409b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3a791d-3ce1-49b4-9f6a-5a7f8e409b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A55DEA1-7DF3-4D02-97C2-229FA01A94F3}"/>
</file>

<file path=customXml/itemProps2.xml><?xml version="1.0" encoding="utf-8"?>
<ds:datastoreItem xmlns:ds="http://schemas.openxmlformats.org/officeDocument/2006/customXml" ds:itemID="{15F5AA25-399A-45A2-BF38-2DAB1B755FD0}"/>
</file>

<file path=customXml/itemProps3.xml><?xml version="1.0" encoding="utf-8"?>
<ds:datastoreItem xmlns:ds="http://schemas.openxmlformats.org/officeDocument/2006/customXml" ds:itemID="{FDB5F190-8296-4BB7-A8AF-94F860860255}"/>
</file>

<file path=docProps/app.xml><?xml version="1.0" encoding="utf-8"?>
<Properties xmlns="http://schemas.openxmlformats.org/officeDocument/2006/extended-properties" xmlns:vt="http://schemas.openxmlformats.org/officeDocument/2006/docPropsVTypes">
  <TotalTime>1981</TotalTime>
  <Words>699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Calibri Light</vt:lpstr>
      <vt:lpstr>Gotham Bold</vt:lpstr>
      <vt:lpstr>Gotham Light</vt:lpstr>
      <vt:lpstr>Jost Medium</vt:lpstr>
      <vt:lpstr>Jost SemiBold</vt:lpstr>
      <vt:lpstr>Source Sans Pro</vt:lpstr>
      <vt:lpstr>Times New Roman</vt:lpstr>
      <vt:lpstr>Wingdings</vt:lpstr>
      <vt:lpstr>Office Theme</vt:lpstr>
      <vt:lpstr>PowerPoint Presentation</vt:lpstr>
      <vt:lpstr>The Explosion in Ransomware Cyber Attacks and Its Impact on the Industry</vt:lpstr>
      <vt:lpstr>Agenda</vt:lpstr>
      <vt:lpstr>Evolution of True Cyber Liability Insurance</vt:lpstr>
      <vt:lpstr>Ransomware Cyber attack shuts down a major fuel pipeline system spanning from Texas to the East Coast.  $4.4 M ransom payment. Some has been recovered (keeping in mind this is not inclusive of business interruption or extra expense).  The FBI confirmed that the culprit is a strain of ransomware called DarkSide, believed to be operated by a Russian cybercrime gang referred to by the same name. </vt:lpstr>
      <vt:lpstr>Solar Winds – 12/13/2020</vt:lpstr>
      <vt:lpstr>CNA – 3/21/2021 </vt:lpstr>
      <vt:lpstr>Today’s Cyber Liability Insurance Coverage</vt:lpstr>
      <vt:lpstr>Reinsurance Considerations</vt:lpstr>
      <vt:lpstr>Reinsurance Treaty Basic Wording</vt:lpstr>
      <vt:lpstr>Reinsurance Treaty Basic Wording</vt:lpstr>
      <vt:lpstr>Business Insurance Breaking News 10/26/21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Downey</dc:creator>
  <cp:lastModifiedBy>Dronson, Mary</cp:lastModifiedBy>
  <cp:revision>47</cp:revision>
  <dcterms:created xsi:type="dcterms:W3CDTF">2021-10-15T15:25:08Z</dcterms:created>
  <dcterms:modified xsi:type="dcterms:W3CDTF">2021-10-28T22:47:16Z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f1469a-2c2a-4aee-b92b-090d4c5468ff_Enabled">
    <vt:lpwstr>true</vt:lpwstr>
  </property>
  <property fmtid="{D5CDD505-2E9C-101B-9397-08002B2CF9AE}" pid="3" name="MSIP_Label_38f1469a-2c2a-4aee-b92b-090d4c5468ff_SetDate">
    <vt:lpwstr>2021-10-25T20:58:19Z</vt:lpwstr>
  </property>
  <property fmtid="{D5CDD505-2E9C-101B-9397-08002B2CF9AE}" pid="4" name="MSIP_Label_38f1469a-2c2a-4aee-b92b-090d4c5468ff_Method">
    <vt:lpwstr>Standard</vt:lpwstr>
  </property>
  <property fmtid="{D5CDD505-2E9C-101B-9397-08002B2CF9AE}" pid="5" name="MSIP_Label_38f1469a-2c2a-4aee-b92b-090d4c5468ff_Name">
    <vt:lpwstr>Confidential - Unmarked</vt:lpwstr>
  </property>
  <property fmtid="{D5CDD505-2E9C-101B-9397-08002B2CF9AE}" pid="6" name="MSIP_Label_38f1469a-2c2a-4aee-b92b-090d4c5468ff_SiteId">
    <vt:lpwstr>2a6e6092-73e4-4752-b1a5-477a17f5056d</vt:lpwstr>
  </property>
  <property fmtid="{D5CDD505-2E9C-101B-9397-08002B2CF9AE}" pid="7" name="MSIP_Label_38f1469a-2c2a-4aee-b92b-090d4c5468ff_ActionId">
    <vt:lpwstr>98039620-5d69-48c8-b5ec-7f295987f288</vt:lpwstr>
  </property>
  <property fmtid="{D5CDD505-2E9C-101B-9397-08002B2CF9AE}" pid="8" name="MSIP_Label_38f1469a-2c2a-4aee-b92b-090d4c5468ff_ContentBits">
    <vt:lpwstr>0</vt:lpwstr>
  </property>
  <property fmtid="{D5CDD505-2E9C-101B-9397-08002B2CF9AE}" pid="9" name="ContentTypeId">
    <vt:lpwstr>0x0101009E5C5CA44710B949A51A841DA6DE88FE</vt:lpwstr>
  </property>
</Properties>
</file>