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60" r:id="rId5"/>
    <p:sldId id="263" r:id="rId6"/>
    <p:sldId id="265" r:id="rId7"/>
    <p:sldId id="266" r:id="rId8"/>
    <p:sldId id="267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Jost" pitchFamily="2" charset="77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2BC485-FD58-3D69-F9F1-8188FC882FD5}" name="Cédric Le Coguic" initials="CC" userId="S::cedric.lecoguic@mci-group.com::bf2ba068-58c1-40d0-87d0-cb13fdf14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8D8"/>
    <a:srgbClr val="FF8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5934"/>
  </p:normalViewPr>
  <p:slideViewPr>
    <p:cSldViewPr snapToGrid="0">
      <p:cViewPr varScale="1">
        <p:scale>
          <a:sx n="115" d="100"/>
          <a:sy n="115" d="100"/>
        </p:scale>
        <p:origin x="1032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CA78-61A1-9C47-9D7F-8CD821486DB2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9067-09C9-6649-BEE6-0256847B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37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480E3A-05B1-BF47-9DB7-897D4F01B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60" y="2427824"/>
            <a:ext cx="11116080" cy="2496251"/>
          </a:xfrm>
        </p:spPr>
        <p:txBody>
          <a:bodyPr anchor="b">
            <a:noAutofit/>
          </a:bodyPr>
          <a:lstStyle>
            <a:lvl1pPr algn="ctr">
              <a:defRPr sz="5600" b="1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BCFE05D-065D-C848-898A-0D3F74A9B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60" y="5050464"/>
            <a:ext cx="11116080" cy="65072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r>
              <a:rPr lang="en-GB" dirty="0"/>
              <a:t>Speaker Name, Speaker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914FAF-79D2-9F48-813B-BDCA2996A123}"/>
              </a:ext>
            </a:extLst>
          </p:cNvPr>
          <p:cNvSpPr/>
          <p:nvPr userDrawn="1"/>
        </p:nvSpPr>
        <p:spPr>
          <a:xfrm>
            <a:off x="0" y="-657801"/>
            <a:ext cx="12192000" cy="7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512763"/>
            <a:ext cx="7380286" cy="2781407"/>
          </a:xfrm>
        </p:spPr>
        <p:txBody>
          <a:bodyPr anchor="b">
            <a:noAutofit/>
          </a:bodyPr>
          <a:lstStyle>
            <a:lvl1pPr algn="l">
              <a:defRPr sz="56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409920"/>
            <a:ext cx="7380287" cy="1127961"/>
          </a:xfrm>
        </p:spPr>
        <p:txBody>
          <a:bodyPr lIns="9000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48DDB5-8B1D-EA4B-81EB-1274E9BD9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7983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r>
              <a:rPr lang="en-GB" dirty="0"/>
              <a:t>Speaker Name, Speaker Company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65CCE5B-75FB-524A-8FF7-249DF449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356350"/>
            <a:ext cx="4596837" cy="3659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0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DC560B1-A739-314F-893B-037CD966C1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01363"/>
            <a:ext cx="4165651" cy="2481232"/>
          </a:xfrm>
        </p:spPr>
        <p:txBody>
          <a:bodyPr anchor="b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1DE0799-6BEB-AB4D-8730-8A4A9CBAB3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09920"/>
            <a:ext cx="4165652" cy="1127961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671D52B-9294-904F-82ED-26D610626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5873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C3F509-10E1-6949-B52C-A62DCF44080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4825" y="788474"/>
            <a:ext cx="4988242" cy="498824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44FB6-7E43-7B45-A180-31C86702F1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1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621582"/>
            <a:ext cx="11160124" cy="1488314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headline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14C1C-5903-2C43-A473-C889FA856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92325"/>
            <a:ext cx="7366000" cy="42164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contents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3CC9CAA-A16F-9749-B499-9DEB30F778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149" y="1824794"/>
            <a:ext cx="3532912" cy="353291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579623-4B19-6A44-8E11-7B18E8EEFC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49B0-7BE8-C241-B474-F69296B3EE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A0A4B-8B7B-704E-B1B0-CADD69781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52879"/>
            <a:ext cx="5472112" cy="85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80661-A29F-9B47-814D-E00D8FAEE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C332-732C-A64A-88B9-16E7F8BBC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Gotham Light" pitchFamily="2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110D6B7-1E6C-A74D-83A6-F1904EC1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1513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4E655A-3B57-AC4E-A298-0FCB43DEE4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16939"/>
            <a:ext cx="11160124" cy="931861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headline title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5B45C-55AB-4244-A886-1DC83415A6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1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BB444DC-764D-FF4E-83FC-2A53FA59D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61837"/>
            <a:ext cx="5472112" cy="8556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186B9B1-F6EF-A44B-B7BF-925BAD3B8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009106"/>
            <a:ext cx="5472112" cy="3215482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Click to edit body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41E0E7-0A8D-A741-BACA-6798D65C8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47488"/>
            <a:ext cx="5472111" cy="1281193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headline title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B14169-E566-D44C-9D17-AF6933434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2E4A8F6-8306-614E-8ECD-1E6E09F2D7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4825" y="788474"/>
            <a:ext cx="4988242" cy="4988242"/>
          </a:xfrm>
          <a:prstGeom prst="ellipse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76A8012-43B3-0A4F-AC11-CCD410F0EA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937" y="6356350"/>
            <a:ext cx="4596837" cy="365919"/>
          </a:xfrm>
        </p:spPr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2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61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0B0061-F507-6342-862B-9535E5F38E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89916"/>
            <a:ext cx="11160124" cy="3878167"/>
          </a:xfrm>
        </p:spPr>
        <p:txBody>
          <a:bodyPr anchor="ctr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</a:defRPr>
            </a:lvl1pPr>
          </a:lstStyle>
          <a:p>
            <a:r>
              <a:rPr lang="en-GB" dirty="0"/>
              <a:t>Click to edit statement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399AE-F21B-9648-BD5C-383A7942F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7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B53398-B8FF-CB49-BE34-B9CEA4952D2B}"/>
              </a:ext>
            </a:extLst>
          </p:cNvPr>
          <p:cNvSpPr/>
          <p:nvPr userDrawn="1"/>
        </p:nvSpPr>
        <p:spPr>
          <a:xfrm>
            <a:off x="-47413" y="-311573"/>
            <a:ext cx="12300373" cy="72271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5023D-1BEF-654E-BF40-46EB7337335C}"/>
              </a:ext>
            </a:extLst>
          </p:cNvPr>
          <p:cNvSpPr/>
          <p:nvPr userDrawn="1"/>
        </p:nvSpPr>
        <p:spPr>
          <a:xfrm>
            <a:off x="0" y="-57033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11160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1600201"/>
            <a:ext cx="111601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99D58525-3D1E-6E45-9BC9-968A85FE5E2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22848" y="6365239"/>
            <a:ext cx="953214" cy="421321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7D23B74-5750-604A-9A17-D9A69B370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6356350"/>
            <a:ext cx="4999960" cy="430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cs typeface="Gotham Light" pitchFamily="2" charset="0"/>
              </a:defRPr>
            </a:lvl1pPr>
          </a:lstStyle>
          <a:p>
            <a:r>
              <a:rPr lang="en-US" dirty="0"/>
              <a:t>ARIAS•U.S. 2021 Fall Conference | Nov 2-3, 2021 | New York, NY | </a:t>
            </a:r>
            <a:r>
              <a:rPr lang="en-US" dirty="0" err="1"/>
              <a:t>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649" r:id="rId3"/>
    <p:sldLayoutId id="2147483679" r:id="rId4"/>
    <p:sldLayoutId id="2147483666" r:id="rId5"/>
    <p:sldLayoutId id="2147483675" r:id="rId6"/>
    <p:sldLayoutId id="2147483710" r:id="rId7"/>
    <p:sldLayoutId id="2147483676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accent1"/>
          </a:solidFill>
          <a:latin typeface="Source Sans Pro" panose="020B0503030403020204" pitchFamily="34" charset="0"/>
          <a:ea typeface="Jost SemiBold" pitchFamily="2" charset="0"/>
          <a:cs typeface="Gotham Bold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91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3768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  <p15:guide id="11" pos="6153" userDrawn="1">
          <p15:clr>
            <a:srgbClr val="F26B43"/>
          </p15:clr>
        </p15:guide>
        <p15:guide id="12" pos="6267" userDrawn="1">
          <p15:clr>
            <a:srgbClr val="F26B43"/>
          </p15:clr>
        </p15:guide>
        <p15:guide id="13" pos="7355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5BD0-B17E-3F4E-8BBA-C29550C9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92" y="316524"/>
            <a:ext cx="11454748" cy="4607552"/>
          </a:xfrm>
        </p:spPr>
        <p:txBody>
          <a:bodyPr/>
          <a:lstStyle/>
          <a:p>
            <a:r>
              <a:rPr lang="en-US" dirty="0"/>
              <a:t>A Direct Conversation with Direct Insurance Arbitrators</a:t>
            </a:r>
            <a:br>
              <a:rPr lang="en-US" dirty="0"/>
            </a:br>
            <a:r>
              <a:rPr lang="en-US" sz="2400" dirty="0"/>
              <a:t>Elaine A. Caprio</a:t>
            </a:r>
            <a:br>
              <a:rPr lang="en-US" sz="2400" dirty="0"/>
            </a:br>
            <a:r>
              <a:rPr lang="en-US" sz="2400" dirty="0"/>
              <a:t>Steven R. Gilford</a:t>
            </a:r>
            <a:br>
              <a:rPr lang="en-US" sz="2400" dirty="0"/>
            </a:br>
            <a:r>
              <a:rPr lang="en-US" sz="2400" dirty="0"/>
              <a:t>Peter A. </a:t>
            </a:r>
            <a:r>
              <a:rPr lang="en-US" sz="2400" dirty="0" err="1"/>
              <a:t>Halprin</a:t>
            </a:r>
            <a:br>
              <a:rPr lang="en-US" sz="2400" dirty="0"/>
            </a:br>
            <a:r>
              <a:rPr lang="en-US" sz="2400" dirty="0"/>
              <a:t>David W. Ichel</a:t>
            </a:r>
            <a:br>
              <a:rPr lang="en-US" sz="2400" dirty="0"/>
            </a:br>
            <a:r>
              <a:rPr lang="en-US" sz="2400" dirty="0"/>
              <a:t>Lawrence W. Pollack</a:t>
            </a:r>
            <a:br>
              <a:rPr lang="en-US" sz="18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D345E-D080-6A4B-8C9E-500B49979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November 2, 2021</a:t>
            </a:r>
          </a:p>
        </p:txBody>
      </p:sp>
    </p:spTree>
    <p:extLst>
      <p:ext uri="{BB962C8B-B14F-4D97-AF65-F5344CB8AC3E}">
        <p14:creationId xmlns:p14="http://schemas.microsoft.com/office/powerpoint/2010/main" val="323777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8295-2177-D04F-9DC8-6440C6DB8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621582"/>
            <a:ext cx="11160124" cy="761741"/>
          </a:xfrm>
        </p:spPr>
        <p:txBody>
          <a:bodyPr/>
          <a:lstStyle/>
          <a:p>
            <a:r>
              <a:rPr lang="en-US" dirty="0"/>
              <a:t>Is the Panel Neutral?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1402175"/>
            <a:ext cx="11160123" cy="49065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Arbitration provision language / Arbitral Rules selected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Confirming understanding with appointing counsel and other panel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Role of party-appointed arbitrators regarding their appointing party? What is your job other than making sure they (and the other side) get a fair hearing?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Recurring scenarios:</a:t>
            </a:r>
          </a:p>
          <a:p>
            <a:r>
              <a:rPr lang="en-US" dirty="0">
                <a:solidFill>
                  <a:srgbClr val="C00000"/>
                </a:solidFill>
              </a:rPr>
              <a:t>	--arbitrator with policyholder or insurer counsel background ?</a:t>
            </a:r>
          </a:p>
          <a:p>
            <a:r>
              <a:rPr lang="en-US" dirty="0">
                <a:solidFill>
                  <a:srgbClr val="C00000"/>
                </a:solidFill>
              </a:rPr>
              <a:t>	--arbitrator with multiple appointments by single party or counsel? </a:t>
            </a:r>
          </a:p>
          <a:p>
            <a:r>
              <a:rPr lang="en-US" dirty="0">
                <a:solidFill>
                  <a:srgbClr val="C00000"/>
                </a:solidFill>
              </a:rPr>
              <a:t>	--importance of how Chair views neutrality of wings?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B55242-D784-9A4B-9F80-9BA9EB3205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26351" y="6445405"/>
            <a:ext cx="2241395" cy="475054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945DB-F45E-5848-9BD6-36663D673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1943-EDFF-2549-9263-8375A350A9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3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BF6B-2F0A-194B-8DF8-32326F64C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9" y="621582"/>
            <a:ext cx="11160124" cy="750018"/>
          </a:xfrm>
        </p:spPr>
        <p:txBody>
          <a:bodyPr/>
          <a:lstStyle/>
          <a:p>
            <a:r>
              <a:rPr lang="en-US" dirty="0"/>
              <a:t>Summary Judgment Motions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C2150-20F1-AC4D-B224-97405ADBF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1563687"/>
            <a:ext cx="9835540" cy="4216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Common or not?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Helpful or not?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Often granted or not?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C8E604-6012-544B-B647-A02D26DCBF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8429" y="6501161"/>
            <a:ext cx="2118732" cy="285399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55E2E-193D-A94E-9A6F-99E1F85F0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6150F-5FA1-7A47-9B24-9D6F4E5290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9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50CD-7AFE-2348-8973-EA35C9EC7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633" y="602730"/>
            <a:ext cx="11160124" cy="1053682"/>
          </a:xfrm>
        </p:spPr>
        <p:txBody>
          <a:bodyPr/>
          <a:lstStyle/>
          <a:p>
            <a:r>
              <a:rPr lang="en-US" dirty="0"/>
              <a:t>Final Hearing—Arbitrator  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7A83-73D9-B74C-99C2-8FD5CA9B5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1324708"/>
            <a:ext cx="9343170" cy="498401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Arbitrator questioning? Process/ Timing/ Appearance/Impact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Weighing contract wording versus industry experience?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What should appointing counsel know about an arbitrator’s approach to process and decision-making?</a:t>
            </a:r>
          </a:p>
          <a:p>
            <a:r>
              <a:rPr lang="en-US" dirty="0">
                <a:solidFill>
                  <a:srgbClr val="C00000"/>
                </a:solidFill>
              </a:rPr>
              <a:t>	--re discovery?</a:t>
            </a:r>
          </a:p>
          <a:p>
            <a:r>
              <a:rPr lang="en-US" dirty="0">
                <a:solidFill>
                  <a:srgbClr val="C00000"/>
                </a:solidFill>
              </a:rPr>
              <a:t>	--re summary judgment?</a:t>
            </a:r>
          </a:p>
          <a:p>
            <a:r>
              <a:rPr lang="en-US" dirty="0">
                <a:solidFill>
                  <a:srgbClr val="C00000"/>
                </a:solidFill>
              </a:rPr>
              <a:t> 	--contract wording, law, experience as decisional ingredients?</a:t>
            </a:r>
          </a:p>
          <a:p>
            <a:r>
              <a:rPr lang="en-US" dirty="0">
                <a:solidFill>
                  <a:srgbClr val="C00000"/>
                </a:solidFill>
              </a:rPr>
              <a:t>	--work ethic?</a:t>
            </a:r>
          </a:p>
          <a:p>
            <a:r>
              <a:rPr lang="en-US" dirty="0">
                <a:solidFill>
                  <a:srgbClr val="C00000"/>
                </a:solidFill>
              </a:rPr>
              <a:t>	-- independence?</a:t>
            </a:r>
          </a:p>
          <a:p>
            <a:r>
              <a:rPr lang="en-US" dirty="0">
                <a:solidFill>
                  <a:srgbClr val="C00000"/>
                </a:solidFill>
              </a:rPr>
              <a:t> 	-- intellect?</a:t>
            </a:r>
          </a:p>
          <a:p>
            <a:r>
              <a:rPr lang="en-US" dirty="0">
                <a:solidFill>
                  <a:srgbClr val="C00000"/>
                </a:solidFill>
              </a:rPr>
              <a:t>	--communication skills?</a:t>
            </a:r>
          </a:p>
          <a:p>
            <a:r>
              <a:rPr lang="en-US" dirty="0">
                <a:solidFill>
                  <a:srgbClr val="C00000"/>
                </a:solidFill>
              </a:rPr>
              <a:t> 	--credibility with others?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66B1A9-880A-0C4A-8EE9-95435B8992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3619" y="6556916"/>
            <a:ext cx="2089987" cy="236177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3C74C-4CD7-3249-8B54-57D82C564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2350D-F9FF-AB4D-945E-C775FAF490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B72F-F41A-9845-B5C4-9CE075D1D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Deliberations in Direct Arbitrations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3D847-1B34-D449-ADD1-40223538C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1348154"/>
            <a:ext cx="8334985" cy="496057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Timing—how soon after hearing ends?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Zoom </a:t>
            </a:r>
            <a:r>
              <a:rPr lang="en-US" i="1" dirty="0">
                <a:solidFill>
                  <a:srgbClr val="C00000"/>
                </a:solidFill>
              </a:rPr>
              <a:t>versus</a:t>
            </a:r>
            <a:r>
              <a:rPr lang="en-US" dirty="0">
                <a:solidFill>
                  <a:srgbClr val="C00000"/>
                </a:solidFill>
              </a:rPr>
              <a:t> in person? Zoom allows multiple conferences.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Chair use of Award draft circulation to resolve thorny issues after discussion?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When and how do dissents make sense? </a:t>
            </a:r>
          </a:p>
          <a:p>
            <a:r>
              <a:rPr lang="en-US" dirty="0">
                <a:solidFill>
                  <a:srgbClr val="C00000"/>
                </a:solidFill>
              </a:rPr>
              <a:t>	--impact on Award</a:t>
            </a:r>
          </a:p>
          <a:p>
            <a:r>
              <a:rPr lang="en-US" dirty="0">
                <a:solidFill>
                  <a:srgbClr val="C00000"/>
                </a:solidFill>
              </a:rPr>
              <a:t>	--impact on a court challenge</a:t>
            </a:r>
          </a:p>
          <a:p>
            <a:r>
              <a:rPr lang="en-US" dirty="0">
                <a:solidFill>
                  <a:srgbClr val="C00000"/>
                </a:solidFill>
              </a:rPr>
              <a:t>	--importance to parties or arbitrator</a:t>
            </a:r>
          </a:p>
          <a:p>
            <a:r>
              <a:rPr lang="en-US" dirty="0">
                <a:solidFill>
                  <a:srgbClr val="C00000"/>
                </a:solidFill>
              </a:rPr>
              <a:t>	--what do counsel here think about dissents?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703DD6-FE8D-D14D-B456-76A11BFA56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V="1">
            <a:off x="7337502" y="6478859"/>
            <a:ext cx="2732050" cy="379140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3259F-8C1D-A146-AF87-048733A2E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F04B7-D669-FD49-81A2-E9A98F35BF9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7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9775-2134-5E4A-80C5-3B822CF3B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Thanks for joining us! 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Elaine A. Caprio</a:t>
            </a:r>
            <a:br>
              <a:rPr lang="en-US" sz="3200" dirty="0"/>
            </a:br>
            <a:r>
              <a:rPr lang="en-US" sz="3200" dirty="0"/>
              <a:t>Steven R. Gilford</a:t>
            </a:r>
            <a:br>
              <a:rPr lang="en-US" sz="3200" dirty="0"/>
            </a:br>
            <a:r>
              <a:rPr lang="en-US" sz="3200" dirty="0"/>
              <a:t>Peter A. </a:t>
            </a:r>
            <a:r>
              <a:rPr lang="en-US" sz="3200" dirty="0" err="1"/>
              <a:t>Halprin</a:t>
            </a:r>
            <a:br>
              <a:rPr lang="en-US" sz="3200" dirty="0"/>
            </a:br>
            <a:r>
              <a:rPr lang="en-US" sz="3200" dirty="0"/>
              <a:t>David W. Ichel</a:t>
            </a:r>
            <a:br>
              <a:rPr lang="en-US" sz="3200" dirty="0"/>
            </a:br>
            <a:r>
              <a:rPr lang="en-US" sz="3200" dirty="0"/>
              <a:t>Lawrence W. Pollack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7883-3B27-A440-A047-5DA5332F8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ARIAS•U.S. 2021 Fall Conference | Nov 2-3, 2021 | New York, NY | www.arias-us.org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0424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ski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2B5FE7"/>
      </a:hlink>
      <a:folHlink>
        <a:srgbClr val="381ADF"/>
      </a:folHlink>
    </a:clrScheme>
    <a:fontScheme name="Jost">
      <a:majorFont>
        <a:latin typeface="Jost Semi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100000">
              <a:schemeClr val="bg1"/>
            </a:gs>
          </a:gsLst>
        </a:gra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IAS21_FallConference_PPT" id="{539689A1-E0ED-114F-A1BD-5E5D3FCE513F}" vid="{00ADF9DD-15E3-E245-BB3C-642666F34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C5CA44710B949A51A841DA6DE88FE" ma:contentTypeVersion="11" ma:contentTypeDescription="Create a new document." ma:contentTypeScope="" ma:versionID="e1325a61c398a0c040c58fff7db91438">
  <xsd:schema xmlns:xsd="http://www.w3.org/2001/XMLSchema" xmlns:xs="http://www.w3.org/2001/XMLSchema" xmlns:p="http://schemas.microsoft.com/office/2006/metadata/properties" xmlns:ns2="4d3a791d-3ce1-49b4-9f6a-5a7f8e409b76" targetNamespace="http://schemas.microsoft.com/office/2006/metadata/properties" ma:root="true" ma:fieldsID="d54011586ecd9127102582c62e2f7a37" ns2:_="">
    <xsd:import namespace="4d3a791d-3ce1-49b4-9f6a-5a7f8e409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a791d-3ce1-49b4-9f6a-5a7f8e409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8A888-7F8B-47FC-BE93-665CC0C3E6D0}">
  <ds:schemaRefs>
    <ds:schemaRef ds:uri="http://purl.org/dc/terms/"/>
    <ds:schemaRef ds:uri="e9675433-3cf8-42f9-8968-277eb4334a48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050ce75-aed8-457a-af48-2dcb752a2620"/>
    <ds:schemaRef ds:uri="http://www.w3.org/XML/1998/namespace"/>
    <ds:schemaRef ds:uri="8f7a9ff5-2916-4c9f-b38b-69ccf6165550"/>
  </ds:schemaRefs>
</ds:datastoreItem>
</file>

<file path=customXml/itemProps2.xml><?xml version="1.0" encoding="utf-8"?>
<ds:datastoreItem xmlns:ds="http://schemas.openxmlformats.org/officeDocument/2006/customXml" ds:itemID="{A08E6087-2BED-4516-9E57-260A97FA93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8ECFC-7DE1-4110-B761-314758B20415}"/>
</file>

<file path=docProps/app.xml><?xml version="1.0" encoding="utf-8"?>
<Properties xmlns="http://schemas.openxmlformats.org/officeDocument/2006/extended-properties" xmlns:vt="http://schemas.openxmlformats.org/officeDocument/2006/docPropsVTypes">
  <Template>Light skin</Template>
  <TotalTime>73</TotalTime>
  <Words>461</Words>
  <Application>Microsoft Macintosh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Jost SemiBold</vt:lpstr>
      <vt:lpstr>Source Sans Pro</vt:lpstr>
      <vt:lpstr>Gotham Medium</vt:lpstr>
      <vt:lpstr>Calibri</vt:lpstr>
      <vt:lpstr>Gotham Light</vt:lpstr>
      <vt:lpstr>Arial</vt:lpstr>
      <vt:lpstr>Gotham Bold</vt:lpstr>
      <vt:lpstr>Jost Medium</vt:lpstr>
      <vt:lpstr>Jost</vt:lpstr>
      <vt:lpstr>Light skin</vt:lpstr>
      <vt:lpstr>A Direct Conversation with Direct Insurance Arbitrators Elaine A. Caprio Steven R. Gilford Peter A. Halprin David W. Ichel Lawrence W. Pollack </vt:lpstr>
      <vt:lpstr>Is the Panel Neutral? </vt:lpstr>
      <vt:lpstr>Summary Judgment Motions</vt:lpstr>
      <vt:lpstr>Final Hearing—Arbitrator  Participation</vt:lpstr>
      <vt:lpstr>Deliberations in Direct Arbitrations Today</vt:lpstr>
      <vt:lpstr>Thanks for joining us!   Elaine A. Caprio Steven R. Gilford Peter A. Halprin David W. Ichel Lawrence W. Pollack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cp:lastPrinted>2021-10-18T16:34:00Z</cp:lastPrinted>
  <dcterms:created xsi:type="dcterms:W3CDTF">2021-10-08T17:59:24Z</dcterms:created>
  <dcterms:modified xsi:type="dcterms:W3CDTF">2021-10-26T16:39:23Z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0x0101009E5C5CA44710B949A51A841DA6DE88FE</vt:lpwstr>
  </property>
</Properties>
</file>