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5.xml" ContentType="application/vnd.openxmlformats-officedocument.presentationml.notesSlide+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theme/theme1.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2.xml" ContentType="application/vnd.openxmlformats-officedocument.presentationml.tags+xml"/>
  <Override PartName="/ppt/tags/tag14.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38.xml" ContentType="application/vnd.openxmlformats-officedocument.presentationml.tags+xml"/>
  <Override PartName="/ppt/tags/tag5.xml" ContentType="application/vnd.openxmlformats-officedocument.presentationml.tags+xml"/>
  <Override PartName="/ppt/tags/tag1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12.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ppt/authors.xml" ContentType="application/vnd.ms-powerpoint.author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handoutMasterIdLst>
    <p:handoutMasterId r:id="rId23"/>
  </p:handoutMasterIdLst>
  <p:sldIdLst>
    <p:sldId id="256" r:id="rId2"/>
    <p:sldId id="262" r:id="rId3"/>
    <p:sldId id="281" r:id="rId4"/>
    <p:sldId id="266" r:id="rId5"/>
    <p:sldId id="284" r:id="rId6"/>
    <p:sldId id="268" r:id="rId7"/>
    <p:sldId id="280" r:id="rId8"/>
    <p:sldId id="269" r:id="rId9"/>
    <p:sldId id="263" r:id="rId10"/>
    <p:sldId id="270" r:id="rId11"/>
    <p:sldId id="272" r:id="rId12"/>
    <p:sldId id="277" r:id="rId13"/>
    <p:sldId id="274" r:id="rId14"/>
    <p:sldId id="275" r:id="rId15"/>
    <p:sldId id="276" r:id="rId16"/>
    <p:sldId id="278" r:id="rId17"/>
    <p:sldId id="279" r:id="rId18"/>
    <p:sldId id="282" r:id="rId19"/>
    <p:sldId id="267" r:id="rId20"/>
    <p:sldId id="261" r:id="rId21"/>
  </p:sldIdLst>
  <p:sldSz cx="12192000" cy="6858000"/>
  <p:notesSz cx="7010400" cy="9296400"/>
  <p:embeddedFontLst>
    <p:embeddedFont>
      <p:font typeface="Jost" panose="020B0604020202020204" charset="0"/>
      <p:regular r:id="rId24"/>
      <p:bold r:id="rId25"/>
      <p:italic r:id="rId26"/>
      <p:boldItalic r:id="rId27"/>
    </p:embeddedFont>
    <p:embeddedFont>
      <p:font typeface="Source Sans Pro"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2BC485-FD58-3D69-F9F1-8188FC882FD5}" name="Cédric Le Coguic" initials="CC" userId="S::cedric.lecoguic@mci-group.com::bf2ba068-58c1-40d0-87d0-cb13fdf145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FE7"/>
    <a:srgbClr val="FFC000"/>
    <a:srgbClr val="8B38D8"/>
    <a:srgbClr val="FF8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57"/>
    <p:restoredTop sz="96351"/>
  </p:normalViewPr>
  <p:slideViewPr>
    <p:cSldViewPr snapToGrid="0">
      <p:cViewPr varScale="1">
        <p:scale>
          <a:sx n="58" d="100"/>
          <a:sy n="58" d="100"/>
        </p:scale>
        <p:origin x="2032" y="44"/>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79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46"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C845D-D6AD-4D4B-9285-8B0609D2CCD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88451BF-0CEB-4E89-BE20-166888EEBB82}">
      <dgm:prSet phldrT="[Text]" custT="1"/>
      <dgm:spPr>
        <a:solidFill>
          <a:srgbClr val="002060"/>
        </a:solidFill>
      </dgm:spPr>
      <dgm:t>
        <a:bodyPr/>
        <a:lstStyle/>
        <a:p>
          <a:r>
            <a:rPr lang="en-US" sz="1500" b="1" dirty="0" smtClean="0"/>
            <a:t>(1) Overview - Bermuda Form arbitrations &amp; the limited pool of arbitrators</a:t>
          </a:r>
          <a:endParaRPr lang="en-US" sz="1500" b="1" dirty="0"/>
        </a:p>
      </dgm:t>
    </dgm:pt>
    <dgm:pt modelId="{67924BFB-2155-465C-A9D5-F12464F6753C}" type="parTrans" cxnId="{0B3925C8-F2B1-4372-8B75-0279B27F96D3}">
      <dgm:prSet/>
      <dgm:spPr/>
      <dgm:t>
        <a:bodyPr/>
        <a:lstStyle/>
        <a:p>
          <a:endParaRPr lang="en-US"/>
        </a:p>
      </dgm:t>
    </dgm:pt>
    <dgm:pt modelId="{5FBE3BA6-0B21-4514-B178-8351565B9F16}" type="sibTrans" cxnId="{0B3925C8-F2B1-4372-8B75-0279B27F96D3}">
      <dgm:prSet/>
      <dgm:spPr/>
      <dgm:t>
        <a:bodyPr/>
        <a:lstStyle/>
        <a:p>
          <a:endParaRPr lang="en-US"/>
        </a:p>
      </dgm:t>
    </dgm:pt>
    <dgm:pt modelId="{28BDE6BA-1A03-49D7-A7C9-5F66550BD986}">
      <dgm:prSet phldrT="[Text]" custT="1"/>
      <dgm:spPr>
        <a:solidFill>
          <a:schemeClr val="accent1">
            <a:lumMod val="75000"/>
          </a:schemeClr>
        </a:solidFill>
      </dgm:spPr>
      <dgm:t>
        <a:bodyPr/>
        <a:lstStyle/>
        <a:p>
          <a:r>
            <a:rPr lang="en-US" sz="1500" b="1" dirty="0" smtClean="0"/>
            <a:t>(2) The perceived pool of arbitrators for Bermuda Form arbitrations</a:t>
          </a:r>
          <a:endParaRPr lang="en-US" sz="1500" b="1" dirty="0"/>
        </a:p>
      </dgm:t>
    </dgm:pt>
    <dgm:pt modelId="{DB2C4CDF-3CCA-44AA-9C37-4A62BE1EB671}" type="sibTrans" cxnId="{5C168890-BEDF-4BD4-9204-A450D21C660D}">
      <dgm:prSet/>
      <dgm:spPr/>
      <dgm:t>
        <a:bodyPr/>
        <a:lstStyle/>
        <a:p>
          <a:endParaRPr lang="en-US"/>
        </a:p>
      </dgm:t>
    </dgm:pt>
    <dgm:pt modelId="{718BAE40-902A-4800-9D38-2D860029A391}" type="parTrans" cxnId="{5C168890-BEDF-4BD4-9204-A450D21C660D}">
      <dgm:prSet/>
      <dgm:spPr/>
      <dgm:t>
        <a:bodyPr/>
        <a:lstStyle/>
        <a:p>
          <a:endParaRPr lang="en-US"/>
        </a:p>
      </dgm:t>
    </dgm:pt>
    <dgm:pt modelId="{087D20A8-8E3A-4A55-9C1A-02D561FC6E58}">
      <dgm:prSet phldrT="[Text]"/>
      <dgm:spPr>
        <a:solidFill>
          <a:schemeClr val="bg1"/>
        </a:solidFill>
      </dgm:spPr>
      <dgm:t>
        <a:bodyPr/>
        <a:lstStyle/>
        <a:p>
          <a:endParaRPr lang="en-US" dirty="0"/>
        </a:p>
      </dgm:t>
    </dgm:pt>
    <dgm:pt modelId="{BF1CD3CF-CF6B-47C5-980B-5507BE45E5F5}" type="sibTrans" cxnId="{C1FA29F9-684E-423D-A8CE-2CB1EBFC7EA9}">
      <dgm:prSet/>
      <dgm:spPr/>
      <dgm:t>
        <a:bodyPr/>
        <a:lstStyle/>
        <a:p>
          <a:endParaRPr lang="en-US"/>
        </a:p>
      </dgm:t>
    </dgm:pt>
    <dgm:pt modelId="{31F38C46-CD6B-4451-A5D5-96F797468885}" type="parTrans" cxnId="{C1FA29F9-684E-423D-A8CE-2CB1EBFC7EA9}">
      <dgm:prSet/>
      <dgm:spPr/>
      <dgm:t>
        <a:bodyPr/>
        <a:lstStyle/>
        <a:p>
          <a:endParaRPr lang="en-US"/>
        </a:p>
      </dgm:t>
    </dgm:pt>
    <dgm:pt modelId="{58232F6F-86B2-49BD-9CAA-02354C6E144C}">
      <dgm:prSet custT="1"/>
      <dgm:spPr/>
      <dgm:t>
        <a:bodyPr/>
        <a:lstStyle/>
        <a:p>
          <a:r>
            <a:rPr lang="en-US" sz="1500" b="1" i="0" baseline="0" dirty="0" smtClean="0"/>
            <a:t>(3) The expertise which insurance companies are looking for when appointing arbitrators</a:t>
          </a:r>
          <a:endParaRPr lang="en-US" sz="1500" b="1" i="0" baseline="0" dirty="0"/>
        </a:p>
      </dgm:t>
    </dgm:pt>
    <dgm:pt modelId="{99AD4DDC-3018-42F8-91BB-3E6803056B14}" type="sibTrans" cxnId="{F32EEE01-576A-46EC-9294-A55F770AFE0C}">
      <dgm:prSet/>
      <dgm:spPr/>
      <dgm:t>
        <a:bodyPr/>
        <a:lstStyle/>
        <a:p>
          <a:endParaRPr lang="en-US"/>
        </a:p>
      </dgm:t>
    </dgm:pt>
    <dgm:pt modelId="{B869061B-2E3E-4A4A-B4F7-AE509980C4DE}" type="parTrans" cxnId="{F32EEE01-576A-46EC-9294-A55F770AFE0C}">
      <dgm:prSet/>
      <dgm:spPr/>
      <dgm:t>
        <a:bodyPr/>
        <a:lstStyle/>
        <a:p>
          <a:endParaRPr lang="en-US"/>
        </a:p>
      </dgm:t>
    </dgm:pt>
    <dgm:pt modelId="{06399BA1-F677-480F-8EAC-56B81B324524}">
      <dgm:prSet custT="1"/>
      <dgm:spPr>
        <a:solidFill>
          <a:schemeClr val="accent1">
            <a:lumMod val="60000"/>
            <a:lumOff val="40000"/>
          </a:schemeClr>
        </a:solidFill>
      </dgm:spPr>
      <dgm:t>
        <a:bodyPr/>
        <a:lstStyle/>
        <a:p>
          <a:r>
            <a:rPr lang="en-US" sz="1500" b="1" dirty="0" smtClean="0"/>
            <a:t>(4) The differences in the manner in which UK Queen’s Counsel and ARIAS US Arbitrators conduct arbitrations</a:t>
          </a:r>
          <a:endParaRPr lang="en-US" sz="1500" b="1" dirty="0"/>
        </a:p>
      </dgm:t>
    </dgm:pt>
    <dgm:pt modelId="{AF325F6E-F1CC-42AC-A546-1CFB3B1314E8}" type="sibTrans" cxnId="{A0F7B95C-1FDB-4E5E-B2E4-844CF81A2047}">
      <dgm:prSet/>
      <dgm:spPr/>
      <dgm:t>
        <a:bodyPr/>
        <a:lstStyle/>
        <a:p>
          <a:endParaRPr lang="en-US"/>
        </a:p>
      </dgm:t>
    </dgm:pt>
    <dgm:pt modelId="{2E7EB1D9-EC8B-4519-9034-7C5907173E75}" type="parTrans" cxnId="{A0F7B95C-1FDB-4E5E-B2E4-844CF81A2047}">
      <dgm:prSet/>
      <dgm:spPr/>
      <dgm:t>
        <a:bodyPr/>
        <a:lstStyle/>
        <a:p>
          <a:endParaRPr lang="en-US"/>
        </a:p>
      </dgm:t>
    </dgm:pt>
    <dgm:pt modelId="{7A0C3E17-C528-4A52-BEF4-D2A526978F80}">
      <dgm:prSet custT="1"/>
      <dgm:spPr>
        <a:solidFill>
          <a:srgbClr val="FFC000"/>
        </a:solidFill>
      </dgm:spPr>
      <dgm:t>
        <a:bodyPr/>
        <a:lstStyle/>
        <a:p>
          <a:r>
            <a:rPr lang="en-US" sz="1500" b="1" dirty="0" smtClean="0"/>
            <a:t>(5) The strategic advantages / disadvantages of appointing ARIAS US arbitrators</a:t>
          </a:r>
          <a:endParaRPr lang="en-US" sz="1500" b="1" dirty="0"/>
        </a:p>
      </dgm:t>
    </dgm:pt>
    <dgm:pt modelId="{0CAC0F8E-E19C-449C-851A-72A21CCB7999}" type="sibTrans" cxnId="{AE6106CA-BEAB-4EF0-B522-C292EC284714}">
      <dgm:prSet/>
      <dgm:spPr/>
      <dgm:t>
        <a:bodyPr/>
        <a:lstStyle/>
        <a:p>
          <a:endParaRPr lang="en-US"/>
        </a:p>
      </dgm:t>
    </dgm:pt>
    <dgm:pt modelId="{2A51E45D-965D-4B4B-871B-700A38D2695B}" type="parTrans" cxnId="{AE6106CA-BEAB-4EF0-B522-C292EC284714}">
      <dgm:prSet/>
      <dgm:spPr/>
      <dgm:t>
        <a:bodyPr/>
        <a:lstStyle/>
        <a:p>
          <a:endParaRPr lang="en-US"/>
        </a:p>
      </dgm:t>
    </dgm:pt>
    <dgm:pt modelId="{A4F4B4CE-B2C6-45C8-945B-4B47DE1070E1}">
      <dgm:prSet custT="1"/>
      <dgm:spPr>
        <a:solidFill>
          <a:schemeClr val="accent6">
            <a:lumMod val="10000"/>
          </a:schemeClr>
        </a:solidFill>
      </dgm:spPr>
      <dgm:t>
        <a:bodyPr/>
        <a:lstStyle/>
        <a:p>
          <a:r>
            <a:rPr lang="en-GB" sz="1500" b="1" dirty="0" smtClean="0"/>
            <a:t> (6) Arbitrators duties of disclosure</a:t>
          </a:r>
          <a:endParaRPr lang="en-GB" sz="1500" b="1" dirty="0"/>
        </a:p>
      </dgm:t>
    </dgm:pt>
    <dgm:pt modelId="{45FA83B9-94F2-4BA2-A598-674C1941B879}" type="sibTrans" cxnId="{3B75CBEA-683E-42A3-A144-F99BD9F48C10}">
      <dgm:prSet/>
      <dgm:spPr/>
      <dgm:t>
        <a:bodyPr/>
        <a:lstStyle/>
        <a:p>
          <a:endParaRPr lang="en-US"/>
        </a:p>
      </dgm:t>
    </dgm:pt>
    <dgm:pt modelId="{DF20EB0C-E9FA-4773-ACAE-BF6434D44F17}" type="parTrans" cxnId="{3B75CBEA-683E-42A3-A144-F99BD9F48C10}">
      <dgm:prSet/>
      <dgm:spPr/>
      <dgm:t>
        <a:bodyPr/>
        <a:lstStyle/>
        <a:p>
          <a:endParaRPr lang="en-US"/>
        </a:p>
      </dgm:t>
    </dgm:pt>
    <dgm:pt modelId="{96CDBC72-557B-4338-A2C3-0F22DF989293}">
      <dgm:prSet custT="1"/>
      <dgm:spPr>
        <a:solidFill>
          <a:schemeClr val="accent6">
            <a:lumMod val="50000"/>
          </a:schemeClr>
        </a:solidFill>
      </dgm:spPr>
      <dgm:t>
        <a:bodyPr/>
        <a:lstStyle/>
        <a:p>
          <a:r>
            <a:rPr lang="en-US" sz="1500" b="1" dirty="0" smtClean="0"/>
            <a:t>(7) The types of emerging claims which are currently being dealt with in Bermuda Form arbitrations</a:t>
          </a:r>
          <a:endParaRPr lang="en-US" sz="1500" b="1" dirty="0"/>
        </a:p>
      </dgm:t>
    </dgm:pt>
    <dgm:pt modelId="{14E098FF-930C-419C-97C3-441BA80670C0}" type="parTrans" cxnId="{93E31156-057A-4DB4-BD8C-988C2C1F76DD}">
      <dgm:prSet/>
      <dgm:spPr/>
      <dgm:t>
        <a:bodyPr/>
        <a:lstStyle/>
        <a:p>
          <a:endParaRPr lang="en-US"/>
        </a:p>
      </dgm:t>
    </dgm:pt>
    <dgm:pt modelId="{76732241-6D53-426D-8075-936C357300BF}" type="sibTrans" cxnId="{93E31156-057A-4DB4-BD8C-988C2C1F76DD}">
      <dgm:prSet/>
      <dgm:spPr/>
      <dgm:t>
        <a:bodyPr/>
        <a:lstStyle/>
        <a:p>
          <a:endParaRPr lang="en-US"/>
        </a:p>
      </dgm:t>
    </dgm:pt>
    <dgm:pt modelId="{23978CD0-4602-4FD8-94FB-81C01A5DDD7A}">
      <dgm:prSet custT="1"/>
      <dgm:spPr>
        <a:solidFill>
          <a:schemeClr val="accent6">
            <a:lumMod val="75000"/>
          </a:schemeClr>
        </a:solidFill>
      </dgm:spPr>
      <dgm:t>
        <a:bodyPr/>
        <a:lstStyle/>
        <a:p>
          <a:r>
            <a:rPr lang="en-US" sz="1500" b="1" dirty="0" smtClean="0"/>
            <a:t>(8) Q &amp; A</a:t>
          </a:r>
          <a:endParaRPr lang="en-US" sz="1500" b="1" dirty="0"/>
        </a:p>
      </dgm:t>
    </dgm:pt>
    <dgm:pt modelId="{2E06F6E0-13D9-48A5-AEE1-3E536655E6C7}" type="parTrans" cxnId="{A5168CAA-FEFC-4127-A740-7F419B517643}">
      <dgm:prSet/>
      <dgm:spPr/>
      <dgm:t>
        <a:bodyPr/>
        <a:lstStyle/>
        <a:p>
          <a:endParaRPr lang="en-US"/>
        </a:p>
      </dgm:t>
    </dgm:pt>
    <dgm:pt modelId="{04B4A281-D677-42AE-BBF9-2EA00D1DE552}" type="sibTrans" cxnId="{A5168CAA-FEFC-4127-A740-7F419B517643}">
      <dgm:prSet/>
      <dgm:spPr/>
      <dgm:t>
        <a:bodyPr/>
        <a:lstStyle/>
        <a:p>
          <a:endParaRPr lang="en-US"/>
        </a:p>
      </dgm:t>
    </dgm:pt>
    <dgm:pt modelId="{57A163C9-72C1-4767-9D15-4B128BE9CC5C}" type="pres">
      <dgm:prSet presAssocID="{3E5C845D-D6AD-4D4B-9285-8B0609D2CCD3}" presName="linear" presStyleCnt="0">
        <dgm:presLayoutVars>
          <dgm:dir/>
          <dgm:animLvl val="lvl"/>
          <dgm:resizeHandles val="exact"/>
        </dgm:presLayoutVars>
      </dgm:prSet>
      <dgm:spPr/>
      <dgm:t>
        <a:bodyPr/>
        <a:lstStyle/>
        <a:p>
          <a:endParaRPr lang="en-US"/>
        </a:p>
      </dgm:t>
    </dgm:pt>
    <dgm:pt modelId="{078BA66F-83A3-4A02-8854-BE60BB5714C8}" type="pres">
      <dgm:prSet presAssocID="{E88451BF-0CEB-4E89-BE20-166888EEBB82}" presName="parentLin" presStyleCnt="0"/>
      <dgm:spPr/>
      <dgm:t>
        <a:bodyPr/>
        <a:lstStyle/>
        <a:p>
          <a:endParaRPr lang="en-US"/>
        </a:p>
      </dgm:t>
    </dgm:pt>
    <dgm:pt modelId="{B337F65C-00B7-41A7-98FD-4F7E7037E5EF}" type="pres">
      <dgm:prSet presAssocID="{E88451BF-0CEB-4E89-BE20-166888EEBB82}" presName="parentLeftMargin" presStyleLbl="node1" presStyleIdx="0" presStyleCnt="8"/>
      <dgm:spPr/>
      <dgm:t>
        <a:bodyPr/>
        <a:lstStyle/>
        <a:p>
          <a:endParaRPr lang="en-US"/>
        </a:p>
      </dgm:t>
    </dgm:pt>
    <dgm:pt modelId="{08FA1263-B105-4A37-9406-7E817BBFE8F9}" type="pres">
      <dgm:prSet presAssocID="{E88451BF-0CEB-4E89-BE20-166888EEBB82}" presName="parentText" presStyleLbl="node1" presStyleIdx="0" presStyleCnt="8" custScaleX="665527" custScaleY="95310" custLinFactNeighborX="0" custLinFactNeighborY="-14638">
        <dgm:presLayoutVars>
          <dgm:chMax val="0"/>
          <dgm:bulletEnabled val="1"/>
        </dgm:presLayoutVars>
      </dgm:prSet>
      <dgm:spPr/>
      <dgm:t>
        <a:bodyPr/>
        <a:lstStyle/>
        <a:p>
          <a:endParaRPr lang="en-US"/>
        </a:p>
      </dgm:t>
    </dgm:pt>
    <dgm:pt modelId="{ABE9B7D7-DF07-4579-884A-B4DEB9ABD08D}" type="pres">
      <dgm:prSet presAssocID="{E88451BF-0CEB-4E89-BE20-166888EEBB82}" presName="negativeSpace" presStyleCnt="0"/>
      <dgm:spPr/>
      <dgm:t>
        <a:bodyPr/>
        <a:lstStyle/>
        <a:p>
          <a:endParaRPr lang="en-US"/>
        </a:p>
      </dgm:t>
    </dgm:pt>
    <dgm:pt modelId="{C7B1F6CD-B8D5-47F6-841B-7705D3EFDA11}" type="pres">
      <dgm:prSet presAssocID="{E88451BF-0CEB-4E89-BE20-166888EEBB82}" presName="childText" presStyleLbl="conFgAcc1" presStyleIdx="0" presStyleCnt="8">
        <dgm:presLayoutVars>
          <dgm:bulletEnabled val="1"/>
        </dgm:presLayoutVars>
      </dgm:prSet>
      <dgm:spPr/>
      <dgm:t>
        <a:bodyPr/>
        <a:lstStyle/>
        <a:p>
          <a:endParaRPr lang="en-US"/>
        </a:p>
      </dgm:t>
    </dgm:pt>
    <dgm:pt modelId="{04B61DB8-6E0F-4877-8E19-26CDD23E158D}" type="pres">
      <dgm:prSet presAssocID="{5FBE3BA6-0B21-4514-B178-8351565B9F16}" presName="spaceBetweenRectangles" presStyleCnt="0"/>
      <dgm:spPr/>
      <dgm:t>
        <a:bodyPr/>
        <a:lstStyle/>
        <a:p>
          <a:endParaRPr lang="en-US"/>
        </a:p>
      </dgm:t>
    </dgm:pt>
    <dgm:pt modelId="{FE4D17DA-3B97-4E65-B34B-CBA0FE63E53D}" type="pres">
      <dgm:prSet presAssocID="{28BDE6BA-1A03-49D7-A7C9-5F66550BD986}" presName="parentLin" presStyleCnt="0"/>
      <dgm:spPr/>
      <dgm:t>
        <a:bodyPr/>
        <a:lstStyle/>
        <a:p>
          <a:endParaRPr lang="en-US"/>
        </a:p>
      </dgm:t>
    </dgm:pt>
    <dgm:pt modelId="{DDF7408C-A410-4C6B-B412-88841872AF4F}" type="pres">
      <dgm:prSet presAssocID="{28BDE6BA-1A03-49D7-A7C9-5F66550BD986}" presName="parentLeftMargin" presStyleLbl="node1" presStyleIdx="0" presStyleCnt="8"/>
      <dgm:spPr/>
      <dgm:t>
        <a:bodyPr/>
        <a:lstStyle/>
        <a:p>
          <a:endParaRPr lang="en-US"/>
        </a:p>
      </dgm:t>
    </dgm:pt>
    <dgm:pt modelId="{D08D706D-605D-47F5-99DF-BE92948B2735}" type="pres">
      <dgm:prSet presAssocID="{28BDE6BA-1A03-49D7-A7C9-5F66550BD986}" presName="parentText" presStyleLbl="node1" presStyleIdx="1" presStyleCnt="8" custScaleX="665527" custScaleY="95310">
        <dgm:presLayoutVars>
          <dgm:chMax val="0"/>
          <dgm:bulletEnabled val="1"/>
        </dgm:presLayoutVars>
      </dgm:prSet>
      <dgm:spPr/>
      <dgm:t>
        <a:bodyPr/>
        <a:lstStyle/>
        <a:p>
          <a:endParaRPr lang="en-US"/>
        </a:p>
      </dgm:t>
    </dgm:pt>
    <dgm:pt modelId="{66F4E085-8372-4EA0-AAA3-EA47A4A33E87}" type="pres">
      <dgm:prSet presAssocID="{28BDE6BA-1A03-49D7-A7C9-5F66550BD986}" presName="negativeSpace" presStyleCnt="0"/>
      <dgm:spPr/>
      <dgm:t>
        <a:bodyPr/>
        <a:lstStyle/>
        <a:p>
          <a:endParaRPr lang="en-US"/>
        </a:p>
      </dgm:t>
    </dgm:pt>
    <dgm:pt modelId="{36B5D33B-C9D7-4E9E-9508-71963C153005}" type="pres">
      <dgm:prSet presAssocID="{28BDE6BA-1A03-49D7-A7C9-5F66550BD986}" presName="childText" presStyleLbl="conFgAcc1" presStyleIdx="1" presStyleCnt="8">
        <dgm:presLayoutVars>
          <dgm:bulletEnabled val="1"/>
        </dgm:presLayoutVars>
      </dgm:prSet>
      <dgm:spPr/>
      <dgm:t>
        <a:bodyPr/>
        <a:lstStyle/>
        <a:p>
          <a:endParaRPr lang="en-US"/>
        </a:p>
      </dgm:t>
    </dgm:pt>
    <dgm:pt modelId="{EACF9E5A-3F37-4E9B-8748-F11CD84D7192}" type="pres">
      <dgm:prSet presAssocID="{DB2C4CDF-3CCA-44AA-9C37-4A62BE1EB671}" presName="spaceBetweenRectangles" presStyleCnt="0"/>
      <dgm:spPr/>
      <dgm:t>
        <a:bodyPr/>
        <a:lstStyle/>
        <a:p>
          <a:endParaRPr lang="en-US"/>
        </a:p>
      </dgm:t>
    </dgm:pt>
    <dgm:pt modelId="{8C4B10A6-0FBA-44C6-BD3F-5ACAE46D0077}" type="pres">
      <dgm:prSet presAssocID="{58232F6F-86B2-49BD-9CAA-02354C6E144C}" presName="parentLin" presStyleCnt="0"/>
      <dgm:spPr/>
      <dgm:t>
        <a:bodyPr/>
        <a:lstStyle/>
        <a:p>
          <a:endParaRPr lang="en-US"/>
        </a:p>
      </dgm:t>
    </dgm:pt>
    <dgm:pt modelId="{9ABE6DEF-683D-4B9B-AA43-A337E8A487E1}" type="pres">
      <dgm:prSet presAssocID="{58232F6F-86B2-49BD-9CAA-02354C6E144C}" presName="parentLeftMargin" presStyleLbl="node1" presStyleIdx="1" presStyleCnt="8"/>
      <dgm:spPr/>
      <dgm:t>
        <a:bodyPr/>
        <a:lstStyle/>
        <a:p>
          <a:endParaRPr lang="en-US"/>
        </a:p>
      </dgm:t>
    </dgm:pt>
    <dgm:pt modelId="{F27DB47D-F593-41F1-AFEA-D4C9DEBF1C46}" type="pres">
      <dgm:prSet presAssocID="{58232F6F-86B2-49BD-9CAA-02354C6E144C}" presName="parentText" presStyleLbl="node1" presStyleIdx="2" presStyleCnt="8" custScaleX="665527" custScaleY="95310">
        <dgm:presLayoutVars>
          <dgm:chMax val="0"/>
          <dgm:bulletEnabled val="1"/>
        </dgm:presLayoutVars>
      </dgm:prSet>
      <dgm:spPr/>
      <dgm:t>
        <a:bodyPr/>
        <a:lstStyle/>
        <a:p>
          <a:endParaRPr lang="en-US"/>
        </a:p>
      </dgm:t>
    </dgm:pt>
    <dgm:pt modelId="{5783DC38-DCA8-4ECB-893C-236C4E2436BB}" type="pres">
      <dgm:prSet presAssocID="{58232F6F-86B2-49BD-9CAA-02354C6E144C}" presName="negativeSpace" presStyleCnt="0"/>
      <dgm:spPr/>
      <dgm:t>
        <a:bodyPr/>
        <a:lstStyle/>
        <a:p>
          <a:endParaRPr lang="en-US"/>
        </a:p>
      </dgm:t>
    </dgm:pt>
    <dgm:pt modelId="{AFF49224-58B4-446D-A35E-4442EA013D49}" type="pres">
      <dgm:prSet presAssocID="{58232F6F-86B2-49BD-9CAA-02354C6E144C}" presName="childText" presStyleLbl="conFgAcc1" presStyleIdx="2" presStyleCnt="8">
        <dgm:presLayoutVars>
          <dgm:bulletEnabled val="1"/>
        </dgm:presLayoutVars>
      </dgm:prSet>
      <dgm:spPr/>
      <dgm:t>
        <a:bodyPr/>
        <a:lstStyle/>
        <a:p>
          <a:endParaRPr lang="en-US"/>
        </a:p>
      </dgm:t>
    </dgm:pt>
    <dgm:pt modelId="{1735F232-474B-4698-9EF9-85A021736A58}" type="pres">
      <dgm:prSet presAssocID="{99AD4DDC-3018-42F8-91BB-3E6803056B14}" presName="spaceBetweenRectangles" presStyleCnt="0"/>
      <dgm:spPr/>
      <dgm:t>
        <a:bodyPr/>
        <a:lstStyle/>
        <a:p>
          <a:endParaRPr lang="en-US"/>
        </a:p>
      </dgm:t>
    </dgm:pt>
    <dgm:pt modelId="{7525598C-A988-470F-925E-50AB766BF48B}" type="pres">
      <dgm:prSet presAssocID="{06399BA1-F677-480F-8EAC-56B81B324524}" presName="parentLin" presStyleCnt="0"/>
      <dgm:spPr/>
      <dgm:t>
        <a:bodyPr/>
        <a:lstStyle/>
        <a:p>
          <a:endParaRPr lang="en-US"/>
        </a:p>
      </dgm:t>
    </dgm:pt>
    <dgm:pt modelId="{6D4413D1-900D-48E2-A3F5-679D9798FCFE}" type="pres">
      <dgm:prSet presAssocID="{06399BA1-F677-480F-8EAC-56B81B324524}" presName="parentLeftMargin" presStyleLbl="node1" presStyleIdx="2" presStyleCnt="8"/>
      <dgm:spPr/>
      <dgm:t>
        <a:bodyPr/>
        <a:lstStyle/>
        <a:p>
          <a:endParaRPr lang="en-US"/>
        </a:p>
      </dgm:t>
    </dgm:pt>
    <dgm:pt modelId="{C62EEDB5-2A2E-4791-8C2C-9EF545B24A76}" type="pres">
      <dgm:prSet presAssocID="{06399BA1-F677-480F-8EAC-56B81B324524}" presName="parentText" presStyleLbl="node1" presStyleIdx="3" presStyleCnt="8" custScaleX="665527" custScaleY="95310">
        <dgm:presLayoutVars>
          <dgm:chMax val="0"/>
          <dgm:bulletEnabled val="1"/>
        </dgm:presLayoutVars>
      </dgm:prSet>
      <dgm:spPr/>
      <dgm:t>
        <a:bodyPr/>
        <a:lstStyle/>
        <a:p>
          <a:endParaRPr lang="en-US"/>
        </a:p>
      </dgm:t>
    </dgm:pt>
    <dgm:pt modelId="{1425D04F-CD7C-4C81-8224-602ADCC08B43}" type="pres">
      <dgm:prSet presAssocID="{06399BA1-F677-480F-8EAC-56B81B324524}" presName="negativeSpace" presStyleCnt="0"/>
      <dgm:spPr/>
      <dgm:t>
        <a:bodyPr/>
        <a:lstStyle/>
        <a:p>
          <a:endParaRPr lang="en-US"/>
        </a:p>
      </dgm:t>
    </dgm:pt>
    <dgm:pt modelId="{E3EEF248-7B2D-47E0-A06B-7F7AEC4D7FAC}" type="pres">
      <dgm:prSet presAssocID="{06399BA1-F677-480F-8EAC-56B81B324524}" presName="childText" presStyleLbl="conFgAcc1" presStyleIdx="3" presStyleCnt="8">
        <dgm:presLayoutVars>
          <dgm:bulletEnabled val="1"/>
        </dgm:presLayoutVars>
      </dgm:prSet>
      <dgm:spPr/>
      <dgm:t>
        <a:bodyPr/>
        <a:lstStyle/>
        <a:p>
          <a:endParaRPr lang="en-US"/>
        </a:p>
      </dgm:t>
    </dgm:pt>
    <dgm:pt modelId="{72A38DF0-514D-4A93-8224-9B288D246F15}" type="pres">
      <dgm:prSet presAssocID="{AF325F6E-F1CC-42AC-A546-1CFB3B1314E8}" presName="spaceBetweenRectangles" presStyleCnt="0"/>
      <dgm:spPr/>
      <dgm:t>
        <a:bodyPr/>
        <a:lstStyle/>
        <a:p>
          <a:endParaRPr lang="en-US"/>
        </a:p>
      </dgm:t>
    </dgm:pt>
    <dgm:pt modelId="{82C933CB-89E6-4B1C-9BBB-5CCAB4B9C22D}" type="pres">
      <dgm:prSet presAssocID="{7A0C3E17-C528-4A52-BEF4-D2A526978F80}" presName="parentLin" presStyleCnt="0"/>
      <dgm:spPr/>
      <dgm:t>
        <a:bodyPr/>
        <a:lstStyle/>
        <a:p>
          <a:endParaRPr lang="en-US"/>
        </a:p>
      </dgm:t>
    </dgm:pt>
    <dgm:pt modelId="{011BB190-1C58-4683-BBFE-1CEFCA9B8E95}" type="pres">
      <dgm:prSet presAssocID="{7A0C3E17-C528-4A52-BEF4-D2A526978F80}" presName="parentLeftMargin" presStyleLbl="node1" presStyleIdx="3" presStyleCnt="8"/>
      <dgm:spPr/>
      <dgm:t>
        <a:bodyPr/>
        <a:lstStyle/>
        <a:p>
          <a:endParaRPr lang="en-US"/>
        </a:p>
      </dgm:t>
    </dgm:pt>
    <dgm:pt modelId="{08B6A764-955E-4EAC-9A1C-198E02B2B1A9}" type="pres">
      <dgm:prSet presAssocID="{7A0C3E17-C528-4A52-BEF4-D2A526978F80}" presName="parentText" presStyleLbl="node1" presStyleIdx="4" presStyleCnt="8" custScaleX="665527" custScaleY="95310">
        <dgm:presLayoutVars>
          <dgm:chMax val="0"/>
          <dgm:bulletEnabled val="1"/>
        </dgm:presLayoutVars>
      </dgm:prSet>
      <dgm:spPr/>
      <dgm:t>
        <a:bodyPr/>
        <a:lstStyle/>
        <a:p>
          <a:endParaRPr lang="en-US"/>
        </a:p>
      </dgm:t>
    </dgm:pt>
    <dgm:pt modelId="{20A1C095-4C71-4195-BB9C-9384FBAFEC9D}" type="pres">
      <dgm:prSet presAssocID="{7A0C3E17-C528-4A52-BEF4-D2A526978F80}" presName="negativeSpace" presStyleCnt="0"/>
      <dgm:spPr/>
      <dgm:t>
        <a:bodyPr/>
        <a:lstStyle/>
        <a:p>
          <a:endParaRPr lang="en-US"/>
        </a:p>
      </dgm:t>
    </dgm:pt>
    <dgm:pt modelId="{891683CE-969A-4B74-9787-2A4CF97EBD01}" type="pres">
      <dgm:prSet presAssocID="{7A0C3E17-C528-4A52-BEF4-D2A526978F80}" presName="childText" presStyleLbl="conFgAcc1" presStyleIdx="4" presStyleCnt="8">
        <dgm:presLayoutVars>
          <dgm:bulletEnabled val="1"/>
        </dgm:presLayoutVars>
      </dgm:prSet>
      <dgm:spPr/>
      <dgm:t>
        <a:bodyPr/>
        <a:lstStyle/>
        <a:p>
          <a:endParaRPr lang="en-US"/>
        </a:p>
      </dgm:t>
    </dgm:pt>
    <dgm:pt modelId="{AFE275D9-F17B-49D2-AE52-1C049B9843D4}" type="pres">
      <dgm:prSet presAssocID="{0CAC0F8E-E19C-449C-851A-72A21CCB7999}" presName="spaceBetweenRectangles" presStyleCnt="0"/>
      <dgm:spPr/>
      <dgm:t>
        <a:bodyPr/>
        <a:lstStyle/>
        <a:p>
          <a:endParaRPr lang="en-US"/>
        </a:p>
      </dgm:t>
    </dgm:pt>
    <dgm:pt modelId="{13C36334-7A27-4710-97EC-15EA0B98DAAD}" type="pres">
      <dgm:prSet presAssocID="{A4F4B4CE-B2C6-45C8-945B-4B47DE1070E1}" presName="parentLin" presStyleCnt="0"/>
      <dgm:spPr/>
      <dgm:t>
        <a:bodyPr/>
        <a:lstStyle/>
        <a:p>
          <a:endParaRPr lang="en-US"/>
        </a:p>
      </dgm:t>
    </dgm:pt>
    <dgm:pt modelId="{B0678865-95B4-4857-A88C-2149754A98E2}" type="pres">
      <dgm:prSet presAssocID="{A4F4B4CE-B2C6-45C8-945B-4B47DE1070E1}" presName="parentLeftMargin" presStyleLbl="node1" presStyleIdx="4" presStyleCnt="8"/>
      <dgm:spPr/>
      <dgm:t>
        <a:bodyPr/>
        <a:lstStyle/>
        <a:p>
          <a:endParaRPr lang="en-US"/>
        </a:p>
      </dgm:t>
    </dgm:pt>
    <dgm:pt modelId="{85BE7808-70AA-4305-8006-07E9EACA7A18}" type="pres">
      <dgm:prSet presAssocID="{A4F4B4CE-B2C6-45C8-945B-4B47DE1070E1}" presName="parentText" presStyleLbl="node1" presStyleIdx="5" presStyleCnt="8" custScaleX="665527" custScaleY="95310">
        <dgm:presLayoutVars>
          <dgm:chMax val="0"/>
          <dgm:bulletEnabled val="1"/>
        </dgm:presLayoutVars>
      </dgm:prSet>
      <dgm:spPr/>
      <dgm:t>
        <a:bodyPr/>
        <a:lstStyle/>
        <a:p>
          <a:endParaRPr lang="en-US"/>
        </a:p>
      </dgm:t>
    </dgm:pt>
    <dgm:pt modelId="{C3784248-D0B9-4F72-8C86-C50E63DADE3C}" type="pres">
      <dgm:prSet presAssocID="{A4F4B4CE-B2C6-45C8-945B-4B47DE1070E1}" presName="negativeSpace" presStyleCnt="0"/>
      <dgm:spPr/>
      <dgm:t>
        <a:bodyPr/>
        <a:lstStyle/>
        <a:p>
          <a:endParaRPr lang="en-US"/>
        </a:p>
      </dgm:t>
    </dgm:pt>
    <dgm:pt modelId="{CF187F24-9103-4D76-8EC7-55A92489913E}" type="pres">
      <dgm:prSet presAssocID="{A4F4B4CE-B2C6-45C8-945B-4B47DE1070E1}" presName="childText" presStyleLbl="conFgAcc1" presStyleIdx="5" presStyleCnt="8">
        <dgm:presLayoutVars>
          <dgm:bulletEnabled val="1"/>
        </dgm:presLayoutVars>
      </dgm:prSet>
      <dgm:spPr/>
      <dgm:t>
        <a:bodyPr/>
        <a:lstStyle/>
        <a:p>
          <a:endParaRPr lang="en-US"/>
        </a:p>
      </dgm:t>
    </dgm:pt>
    <dgm:pt modelId="{885EF3E9-2BEE-4C44-AF10-DDC3464C97DD}" type="pres">
      <dgm:prSet presAssocID="{45FA83B9-94F2-4BA2-A598-674C1941B879}" presName="spaceBetweenRectangles" presStyleCnt="0"/>
      <dgm:spPr/>
      <dgm:t>
        <a:bodyPr/>
        <a:lstStyle/>
        <a:p>
          <a:endParaRPr lang="en-US"/>
        </a:p>
      </dgm:t>
    </dgm:pt>
    <dgm:pt modelId="{804E8C24-315A-4CA7-B63D-A94F28D04C3C}" type="pres">
      <dgm:prSet presAssocID="{96CDBC72-557B-4338-A2C3-0F22DF989293}" presName="parentLin" presStyleCnt="0"/>
      <dgm:spPr/>
      <dgm:t>
        <a:bodyPr/>
        <a:lstStyle/>
        <a:p>
          <a:endParaRPr lang="en-US"/>
        </a:p>
      </dgm:t>
    </dgm:pt>
    <dgm:pt modelId="{C47C50E6-FEA6-4939-A230-23D86DA99BFE}" type="pres">
      <dgm:prSet presAssocID="{96CDBC72-557B-4338-A2C3-0F22DF989293}" presName="parentLeftMargin" presStyleLbl="node1" presStyleIdx="5" presStyleCnt="8"/>
      <dgm:spPr/>
      <dgm:t>
        <a:bodyPr/>
        <a:lstStyle/>
        <a:p>
          <a:endParaRPr lang="en-US"/>
        </a:p>
      </dgm:t>
    </dgm:pt>
    <dgm:pt modelId="{B6BF0CC4-6145-4783-B659-8A26C5F8BC2E}" type="pres">
      <dgm:prSet presAssocID="{96CDBC72-557B-4338-A2C3-0F22DF989293}" presName="parentText" presStyleLbl="node1" presStyleIdx="6" presStyleCnt="8" custScaleX="665527" custScaleY="95310">
        <dgm:presLayoutVars>
          <dgm:chMax val="0"/>
          <dgm:bulletEnabled val="1"/>
        </dgm:presLayoutVars>
      </dgm:prSet>
      <dgm:spPr/>
      <dgm:t>
        <a:bodyPr/>
        <a:lstStyle/>
        <a:p>
          <a:endParaRPr lang="en-US"/>
        </a:p>
      </dgm:t>
    </dgm:pt>
    <dgm:pt modelId="{DF417AA2-89F4-4C01-A951-808B6025CEA1}" type="pres">
      <dgm:prSet presAssocID="{96CDBC72-557B-4338-A2C3-0F22DF989293}" presName="negativeSpace" presStyleCnt="0"/>
      <dgm:spPr/>
      <dgm:t>
        <a:bodyPr/>
        <a:lstStyle/>
        <a:p>
          <a:endParaRPr lang="en-US"/>
        </a:p>
      </dgm:t>
    </dgm:pt>
    <dgm:pt modelId="{49D1FB86-9523-4289-93DD-E49E0B59F4E2}" type="pres">
      <dgm:prSet presAssocID="{96CDBC72-557B-4338-A2C3-0F22DF989293}" presName="childText" presStyleLbl="conFgAcc1" presStyleIdx="6" presStyleCnt="8">
        <dgm:presLayoutVars>
          <dgm:bulletEnabled val="1"/>
        </dgm:presLayoutVars>
      </dgm:prSet>
      <dgm:spPr/>
      <dgm:t>
        <a:bodyPr/>
        <a:lstStyle/>
        <a:p>
          <a:endParaRPr lang="en-US"/>
        </a:p>
      </dgm:t>
    </dgm:pt>
    <dgm:pt modelId="{853DE96E-0872-4DBE-92C5-758AC8062E67}" type="pres">
      <dgm:prSet presAssocID="{76732241-6D53-426D-8075-936C357300BF}" presName="spaceBetweenRectangles" presStyleCnt="0"/>
      <dgm:spPr/>
      <dgm:t>
        <a:bodyPr/>
        <a:lstStyle/>
        <a:p>
          <a:endParaRPr lang="en-US"/>
        </a:p>
      </dgm:t>
    </dgm:pt>
    <dgm:pt modelId="{0E1FC6DA-13DF-4626-B05B-8B355A0952AB}" type="pres">
      <dgm:prSet presAssocID="{23978CD0-4602-4FD8-94FB-81C01A5DDD7A}" presName="parentLin" presStyleCnt="0"/>
      <dgm:spPr/>
      <dgm:t>
        <a:bodyPr/>
        <a:lstStyle/>
        <a:p>
          <a:endParaRPr lang="en-US"/>
        </a:p>
      </dgm:t>
    </dgm:pt>
    <dgm:pt modelId="{2A35F629-F23B-4F78-BB78-486334B2E2AD}" type="pres">
      <dgm:prSet presAssocID="{23978CD0-4602-4FD8-94FB-81C01A5DDD7A}" presName="parentLeftMargin" presStyleLbl="node1" presStyleIdx="6" presStyleCnt="8"/>
      <dgm:spPr/>
      <dgm:t>
        <a:bodyPr/>
        <a:lstStyle/>
        <a:p>
          <a:endParaRPr lang="en-US"/>
        </a:p>
      </dgm:t>
    </dgm:pt>
    <dgm:pt modelId="{7BBF6897-0518-4114-8B28-0E38EC1061E0}" type="pres">
      <dgm:prSet presAssocID="{23978CD0-4602-4FD8-94FB-81C01A5DDD7A}" presName="parentText" presStyleLbl="node1" presStyleIdx="7" presStyleCnt="8" custScaleX="665527" custScaleY="95310">
        <dgm:presLayoutVars>
          <dgm:chMax val="0"/>
          <dgm:bulletEnabled val="1"/>
        </dgm:presLayoutVars>
      </dgm:prSet>
      <dgm:spPr/>
      <dgm:t>
        <a:bodyPr/>
        <a:lstStyle/>
        <a:p>
          <a:endParaRPr lang="en-US"/>
        </a:p>
      </dgm:t>
    </dgm:pt>
    <dgm:pt modelId="{DADA70A0-0512-4089-BD18-F21E02471196}" type="pres">
      <dgm:prSet presAssocID="{23978CD0-4602-4FD8-94FB-81C01A5DDD7A}" presName="negativeSpace" presStyleCnt="0"/>
      <dgm:spPr/>
      <dgm:t>
        <a:bodyPr/>
        <a:lstStyle/>
        <a:p>
          <a:endParaRPr lang="en-US"/>
        </a:p>
      </dgm:t>
    </dgm:pt>
    <dgm:pt modelId="{55BC6A84-5401-4D20-9EBC-DD84F0978B21}" type="pres">
      <dgm:prSet presAssocID="{23978CD0-4602-4FD8-94FB-81C01A5DDD7A}" presName="childText" presStyleLbl="conFgAcc1" presStyleIdx="7" presStyleCnt="8">
        <dgm:presLayoutVars>
          <dgm:bulletEnabled val="1"/>
        </dgm:presLayoutVars>
      </dgm:prSet>
      <dgm:spPr/>
      <dgm:t>
        <a:bodyPr/>
        <a:lstStyle/>
        <a:p>
          <a:endParaRPr lang="en-US"/>
        </a:p>
      </dgm:t>
    </dgm:pt>
  </dgm:ptLst>
  <dgm:cxnLst>
    <dgm:cxn modelId="{A5168CAA-FEFC-4127-A740-7F419B517643}" srcId="{3E5C845D-D6AD-4D4B-9285-8B0609D2CCD3}" destId="{23978CD0-4602-4FD8-94FB-81C01A5DDD7A}" srcOrd="7" destOrd="0" parTransId="{2E06F6E0-13D9-48A5-AEE1-3E536655E6C7}" sibTransId="{04B4A281-D677-42AE-BBF9-2EA00D1DE552}"/>
    <dgm:cxn modelId="{7280CE15-293C-440A-BA9B-3DC8E4A07AF3}" type="presOf" srcId="{96CDBC72-557B-4338-A2C3-0F22DF989293}" destId="{C47C50E6-FEA6-4939-A230-23D86DA99BFE}" srcOrd="0" destOrd="0" presId="urn:microsoft.com/office/officeart/2005/8/layout/list1"/>
    <dgm:cxn modelId="{82C24AFE-51CB-4644-8AA0-D075FEAECB72}" type="presOf" srcId="{087D20A8-8E3A-4A55-9C1A-02D561FC6E58}" destId="{36B5D33B-C9D7-4E9E-9508-71963C153005}" srcOrd="0" destOrd="0" presId="urn:microsoft.com/office/officeart/2005/8/layout/list1"/>
    <dgm:cxn modelId="{93E31156-057A-4DB4-BD8C-988C2C1F76DD}" srcId="{3E5C845D-D6AD-4D4B-9285-8B0609D2CCD3}" destId="{96CDBC72-557B-4338-A2C3-0F22DF989293}" srcOrd="6" destOrd="0" parTransId="{14E098FF-930C-419C-97C3-441BA80670C0}" sibTransId="{76732241-6D53-426D-8075-936C357300BF}"/>
    <dgm:cxn modelId="{5C168890-BEDF-4BD4-9204-A450D21C660D}" srcId="{3E5C845D-D6AD-4D4B-9285-8B0609D2CCD3}" destId="{28BDE6BA-1A03-49D7-A7C9-5F66550BD986}" srcOrd="1" destOrd="0" parTransId="{718BAE40-902A-4800-9D38-2D860029A391}" sibTransId="{DB2C4CDF-3CCA-44AA-9C37-4A62BE1EB671}"/>
    <dgm:cxn modelId="{C1FA29F9-684E-423D-A8CE-2CB1EBFC7EA9}" srcId="{28BDE6BA-1A03-49D7-A7C9-5F66550BD986}" destId="{087D20A8-8E3A-4A55-9C1A-02D561FC6E58}" srcOrd="0" destOrd="0" parTransId="{31F38C46-CD6B-4451-A5D5-96F797468885}" sibTransId="{BF1CD3CF-CF6B-47C5-980B-5507BE45E5F5}"/>
    <dgm:cxn modelId="{6F177F43-A36D-483E-84D1-C895BDE8952E}" type="presOf" srcId="{23978CD0-4602-4FD8-94FB-81C01A5DDD7A}" destId="{2A35F629-F23B-4F78-BB78-486334B2E2AD}" srcOrd="0" destOrd="0" presId="urn:microsoft.com/office/officeart/2005/8/layout/list1"/>
    <dgm:cxn modelId="{A0F7B95C-1FDB-4E5E-B2E4-844CF81A2047}" srcId="{3E5C845D-D6AD-4D4B-9285-8B0609D2CCD3}" destId="{06399BA1-F677-480F-8EAC-56B81B324524}" srcOrd="3" destOrd="0" parTransId="{2E7EB1D9-EC8B-4519-9034-7C5907173E75}" sibTransId="{AF325F6E-F1CC-42AC-A546-1CFB3B1314E8}"/>
    <dgm:cxn modelId="{67396D9F-64CB-48FD-A565-C3DCB73668D9}" type="presOf" srcId="{7A0C3E17-C528-4A52-BEF4-D2A526978F80}" destId="{08B6A764-955E-4EAC-9A1C-198E02B2B1A9}" srcOrd="1" destOrd="0" presId="urn:microsoft.com/office/officeart/2005/8/layout/list1"/>
    <dgm:cxn modelId="{A50C7A52-820A-4E41-8FE3-D163D205E8B3}" type="presOf" srcId="{A4F4B4CE-B2C6-45C8-945B-4B47DE1070E1}" destId="{B0678865-95B4-4857-A88C-2149754A98E2}" srcOrd="0" destOrd="0" presId="urn:microsoft.com/office/officeart/2005/8/layout/list1"/>
    <dgm:cxn modelId="{7735573A-5709-452C-8E9F-0AF4D48FF71F}" type="presOf" srcId="{7A0C3E17-C528-4A52-BEF4-D2A526978F80}" destId="{011BB190-1C58-4683-BBFE-1CEFCA9B8E95}" srcOrd="0" destOrd="0" presId="urn:microsoft.com/office/officeart/2005/8/layout/list1"/>
    <dgm:cxn modelId="{D7DB9CF9-663A-4EB1-8787-D89BB81D414E}" type="presOf" srcId="{3E5C845D-D6AD-4D4B-9285-8B0609D2CCD3}" destId="{57A163C9-72C1-4767-9D15-4B128BE9CC5C}" srcOrd="0" destOrd="0" presId="urn:microsoft.com/office/officeart/2005/8/layout/list1"/>
    <dgm:cxn modelId="{E5E7BA00-F34C-440E-B9DF-FE330F0D676F}" type="presOf" srcId="{28BDE6BA-1A03-49D7-A7C9-5F66550BD986}" destId="{DDF7408C-A410-4C6B-B412-88841872AF4F}" srcOrd="0" destOrd="0" presId="urn:microsoft.com/office/officeart/2005/8/layout/list1"/>
    <dgm:cxn modelId="{8108B1E5-24CB-4843-BDDA-64E72DAFA73A}" type="presOf" srcId="{E88451BF-0CEB-4E89-BE20-166888EEBB82}" destId="{B337F65C-00B7-41A7-98FD-4F7E7037E5EF}" srcOrd="0" destOrd="0" presId="urn:microsoft.com/office/officeart/2005/8/layout/list1"/>
    <dgm:cxn modelId="{1A4F292B-59E1-4AF0-BAEF-D772993B6D1A}" type="presOf" srcId="{A4F4B4CE-B2C6-45C8-945B-4B47DE1070E1}" destId="{85BE7808-70AA-4305-8006-07E9EACA7A18}" srcOrd="1" destOrd="0" presId="urn:microsoft.com/office/officeart/2005/8/layout/list1"/>
    <dgm:cxn modelId="{85CD5778-C511-489B-888F-7B17D40D44E8}" type="presOf" srcId="{E88451BF-0CEB-4E89-BE20-166888EEBB82}" destId="{08FA1263-B105-4A37-9406-7E817BBFE8F9}" srcOrd="1" destOrd="0" presId="urn:microsoft.com/office/officeart/2005/8/layout/list1"/>
    <dgm:cxn modelId="{0B3925C8-F2B1-4372-8B75-0279B27F96D3}" srcId="{3E5C845D-D6AD-4D4B-9285-8B0609D2CCD3}" destId="{E88451BF-0CEB-4E89-BE20-166888EEBB82}" srcOrd="0" destOrd="0" parTransId="{67924BFB-2155-465C-A9D5-F12464F6753C}" sibTransId="{5FBE3BA6-0B21-4514-B178-8351565B9F16}"/>
    <dgm:cxn modelId="{33A06C36-953E-4EE5-BF26-A351245F5DE5}" type="presOf" srcId="{58232F6F-86B2-49BD-9CAA-02354C6E144C}" destId="{9ABE6DEF-683D-4B9B-AA43-A337E8A487E1}" srcOrd="0" destOrd="0" presId="urn:microsoft.com/office/officeart/2005/8/layout/list1"/>
    <dgm:cxn modelId="{F32EEE01-576A-46EC-9294-A55F770AFE0C}" srcId="{3E5C845D-D6AD-4D4B-9285-8B0609D2CCD3}" destId="{58232F6F-86B2-49BD-9CAA-02354C6E144C}" srcOrd="2" destOrd="0" parTransId="{B869061B-2E3E-4A4A-B4F7-AE509980C4DE}" sibTransId="{99AD4DDC-3018-42F8-91BB-3E6803056B14}"/>
    <dgm:cxn modelId="{8B098641-B61B-4A3F-BD47-268967D0AF54}" type="presOf" srcId="{28BDE6BA-1A03-49D7-A7C9-5F66550BD986}" destId="{D08D706D-605D-47F5-99DF-BE92948B2735}" srcOrd="1" destOrd="0" presId="urn:microsoft.com/office/officeart/2005/8/layout/list1"/>
    <dgm:cxn modelId="{C4991AB2-8BF9-4FCC-890E-A2FA8BD24D15}" type="presOf" srcId="{96CDBC72-557B-4338-A2C3-0F22DF989293}" destId="{B6BF0CC4-6145-4783-B659-8A26C5F8BC2E}" srcOrd="1" destOrd="0" presId="urn:microsoft.com/office/officeart/2005/8/layout/list1"/>
    <dgm:cxn modelId="{0C3F10D7-F67D-413A-AC6D-9DA43006069C}" type="presOf" srcId="{06399BA1-F677-480F-8EAC-56B81B324524}" destId="{C62EEDB5-2A2E-4791-8C2C-9EF545B24A76}" srcOrd="1" destOrd="0" presId="urn:microsoft.com/office/officeart/2005/8/layout/list1"/>
    <dgm:cxn modelId="{2B45CDED-4B96-4F64-BD58-D951ABB6BC8C}" type="presOf" srcId="{06399BA1-F677-480F-8EAC-56B81B324524}" destId="{6D4413D1-900D-48E2-A3F5-679D9798FCFE}" srcOrd="0" destOrd="0" presId="urn:microsoft.com/office/officeart/2005/8/layout/list1"/>
    <dgm:cxn modelId="{261306B8-D868-4057-8C4E-11B86B4A3EBB}" type="presOf" srcId="{23978CD0-4602-4FD8-94FB-81C01A5DDD7A}" destId="{7BBF6897-0518-4114-8B28-0E38EC1061E0}" srcOrd="1" destOrd="0" presId="urn:microsoft.com/office/officeart/2005/8/layout/list1"/>
    <dgm:cxn modelId="{AE6106CA-BEAB-4EF0-B522-C292EC284714}" srcId="{3E5C845D-D6AD-4D4B-9285-8B0609D2CCD3}" destId="{7A0C3E17-C528-4A52-BEF4-D2A526978F80}" srcOrd="4" destOrd="0" parTransId="{2A51E45D-965D-4B4B-871B-700A38D2695B}" sibTransId="{0CAC0F8E-E19C-449C-851A-72A21CCB7999}"/>
    <dgm:cxn modelId="{D3243C79-EAED-4003-B4D5-94E976090539}" type="presOf" srcId="{58232F6F-86B2-49BD-9CAA-02354C6E144C}" destId="{F27DB47D-F593-41F1-AFEA-D4C9DEBF1C46}" srcOrd="1" destOrd="0" presId="urn:microsoft.com/office/officeart/2005/8/layout/list1"/>
    <dgm:cxn modelId="{3B75CBEA-683E-42A3-A144-F99BD9F48C10}" srcId="{3E5C845D-D6AD-4D4B-9285-8B0609D2CCD3}" destId="{A4F4B4CE-B2C6-45C8-945B-4B47DE1070E1}" srcOrd="5" destOrd="0" parTransId="{DF20EB0C-E9FA-4773-ACAE-BF6434D44F17}" sibTransId="{45FA83B9-94F2-4BA2-A598-674C1941B879}"/>
    <dgm:cxn modelId="{D55408B7-F887-4E49-9446-6DD2CDBF6C16}" type="presParOf" srcId="{57A163C9-72C1-4767-9D15-4B128BE9CC5C}" destId="{078BA66F-83A3-4A02-8854-BE60BB5714C8}" srcOrd="0" destOrd="0" presId="urn:microsoft.com/office/officeart/2005/8/layout/list1"/>
    <dgm:cxn modelId="{9CE8A60A-3F8C-4C31-99A7-B8444BF32E52}" type="presParOf" srcId="{078BA66F-83A3-4A02-8854-BE60BB5714C8}" destId="{B337F65C-00B7-41A7-98FD-4F7E7037E5EF}" srcOrd="0" destOrd="0" presId="urn:microsoft.com/office/officeart/2005/8/layout/list1"/>
    <dgm:cxn modelId="{50D8BE80-FCCF-4DF2-957F-023B7F199914}" type="presParOf" srcId="{078BA66F-83A3-4A02-8854-BE60BB5714C8}" destId="{08FA1263-B105-4A37-9406-7E817BBFE8F9}" srcOrd="1" destOrd="0" presId="urn:microsoft.com/office/officeart/2005/8/layout/list1"/>
    <dgm:cxn modelId="{17A7DD56-22D3-4316-B822-D01D1BD54874}" type="presParOf" srcId="{57A163C9-72C1-4767-9D15-4B128BE9CC5C}" destId="{ABE9B7D7-DF07-4579-884A-B4DEB9ABD08D}" srcOrd="1" destOrd="0" presId="urn:microsoft.com/office/officeart/2005/8/layout/list1"/>
    <dgm:cxn modelId="{7941C745-C49D-47AF-AFB2-4502978E8EAA}" type="presParOf" srcId="{57A163C9-72C1-4767-9D15-4B128BE9CC5C}" destId="{C7B1F6CD-B8D5-47F6-841B-7705D3EFDA11}" srcOrd="2" destOrd="0" presId="urn:microsoft.com/office/officeart/2005/8/layout/list1"/>
    <dgm:cxn modelId="{355C4F53-410E-4001-B004-3D0A42085E2D}" type="presParOf" srcId="{57A163C9-72C1-4767-9D15-4B128BE9CC5C}" destId="{04B61DB8-6E0F-4877-8E19-26CDD23E158D}" srcOrd="3" destOrd="0" presId="urn:microsoft.com/office/officeart/2005/8/layout/list1"/>
    <dgm:cxn modelId="{A1F63F82-93E2-4E04-B87F-D1C2F3380687}" type="presParOf" srcId="{57A163C9-72C1-4767-9D15-4B128BE9CC5C}" destId="{FE4D17DA-3B97-4E65-B34B-CBA0FE63E53D}" srcOrd="4" destOrd="0" presId="urn:microsoft.com/office/officeart/2005/8/layout/list1"/>
    <dgm:cxn modelId="{74995C13-95A7-4FD6-8612-E37372E09855}" type="presParOf" srcId="{FE4D17DA-3B97-4E65-B34B-CBA0FE63E53D}" destId="{DDF7408C-A410-4C6B-B412-88841872AF4F}" srcOrd="0" destOrd="0" presId="urn:microsoft.com/office/officeart/2005/8/layout/list1"/>
    <dgm:cxn modelId="{4230C383-706D-4A1E-B720-8BCE26A21A6C}" type="presParOf" srcId="{FE4D17DA-3B97-4E65-B34B-CBA0FE63E53D}" destId="{D08D706D-605D-47F5-99DF-BE92948B2735}" srcOrd="1" destOrd="0" presId="urn:microsoft.com/office/officeart/2005/8/layout/list1"/>
    <dgm:cxn modelId="{1F7480E0-5506-48F0-A4AB-E204D21091BF}" type="presParOf" srcId="{57A163C9-72C1-4767-9D15-4B128BE9CC5C}" destId="{66F4E085-8372-4EA0-AAA3-EA47A4A33E87}" srcOrd="5" destOrd="0" presId="urn:microsoft.com/office/officeart/2005/8/layout/list1"/>
    <dgm:cxn modelId="{72E8A6D4-B99B-49F6-A836-9601DA981387}" type="presParOf" srcId="{57A163C9-72C1-4767-9D15-4B128BE9CC5C}" destId="{36B5D33B-C9D7-4E9E-9508-71963C153005}" srcOrd="6" destOrd="0" presId="urn:microsoft.com/office/officeart/2005/8/layout/list1"/>
    <dgm:cxn modelId="{7CF9EC88-CFC2-4AF3-8B00-F350373B9155}" type="presParOf" srcId="{57A163C9-72C1-4767-9D15-4B128BE9CC5C}" destId="{EACF9E5A-3F37-4E9B-8748-F11CD84D7192}" srcOrd="7" destOrd="0" presId="urn:microsoft.com/office/officeart/2005/8/layout/list1"/>
    <dgm:cxn modelId="{0A7FECCF-853D-490C-9529-8A8AB354F413}" type="presParOf" srcId="{57A163C9-72C1-4767-9D15-4B128BE9CC5C}" destId="{8C4B10A6-0FBA-44C6-BD3F-5ACAE46D0077}" srcOrd="8" destOrd="0" presId="urn:microsoft.com/office/officeart/2005/8/layout/list1"/>
    <dgm:cxn modelId="{5281883C-B58A-4E6E-8B2E-1EF6CEA6DB9E}" type="presParOf" srcId="{8C4B10A6-0FBA-44C6-BD3F-5ACAE46D0077}" destId="{9ABE6DEF-683D-4B9B-AA43-A337E8A487E1}" srcOrd="0" destOrd="0" presId="urn:microsoft.com/office/officeart/2005/8/layout/list1"/>
    <dgm:cxn modelId="{95EC5225-3844-4EB1-8A7C-76B7A2FAA5F7}" type="presParOf" srcId="{8C4B10A6-0FBA-44C6-BD3F-5ACAE46D0077}" destId="{F27DB47D-F593-41F1-AFEA-D4C9DEBF1C46}" srcOrd="1" destOrd="0" presId="urn:microsoft.com/office/officeart/2005/8/layout/list1"/>
    <dgm:cxn modelId="{BDBC7892-D4B2-469C-B735-84ACC6C6C426}" type="presParOf" srcId="{57A163C9-72C1-4767-9D15-4B128BE9CC5C}" destId="{5783DC38-DCA8-4ECB-893C-236C4E2436BB}" srcOrd="9" destOrd="0" presId="urn:microsoft.com/office/officeart/2005/8/layout/list1"/>
    <dgm:cxn modelId="{6F8CB949-41C9-4C9A-8938-0F9A83C09A91}" type="presParOf" srcId="{57A163C9-72C1-4767-9D15-4B128BE9CC5C}" destId="{AFF49224-58B4-446D-A35E-4442EA013D49}" srcOrd="10" destOrd="0" presId="urn:microsoft.com/office/officeart/2005/8/layout/list1"/>
    <dgm:cxn modelId="{6067CEBE-2715-43E7-A1BE-F5FA9A4DD117}" type="presParOf" srcId="{57A163C9-72C1-4767-9D15-4B128BE9CC5C}" destId="{1735F232-474B-4698-9EF9-85A021736A58}" srcOrd="11" destOrd="0" presId="urn:microsoft.com/office/officeart/2005/8/layout/list1"/>
    <dgm:cxn modelId="{97E99EA9-895E-4DA5-84E7-8D92AA17010E}" type="presParOf" srcId="{57A163C9-72C1-4767-9D15-4B128BE9CC5C}" destId="{7525598C-A988-470F-925E-50AB766BF48B}" srcOrd="12" destOrd="0" presId="urn:microsoft.com/office/officeart/2005/8/layout/list1"/>
    <dgm:cxn modelId="{9F006BF1-AC69-4AE9-9335-A1D376732876}" type="presParOf" srcId="{7525598C-A988-470F-925E-50AB766BF48B}" destId="{6D4413D1-900D-48E2-A3F5-679D9798FCFE}" srcOrd="0" destOrd="0" presId="urn:microsoft.com/office/officeart/2005/8/layout/list1"/>
    <dgm:cxn modelId="{7D012D94-9E2E-45C7-9D5F-BAC7363DD7F1}" type="presParOf" srcId="{7525598C-A988-470F-925E-50AB766BF48B}" destId="{C62EEDB5-2A2E-4791-8C2C-9EF545B24A76}" srcOrd="1" destOrd="0" presId="urn:microsoft.com/office/officeart/2005/8/layout/list1"/>
    <dgm:cxn modelId="{2CB4E7AA-CE46-4772-8DD6-0C2564907C92}" type="presParOf" srcId="{57A163C9-72C1-4767-9D15-4B128BE9CC5C}" destId="{1425D04F-CD7C-4C81-8224-602ADCC08B43}" srcOrd="13" destOrd="0" presId="urn:microsoft.com/office/officeart/2005/8/layout/list1"/>
    <dgm:cxn modelId="{48C1DB1D-E1EA-4B6E-8D36-2E42DBA4533B}" type="presParOf" srcId="{57A163C9-72C1-4767-9D15-4B128BE9CC5C}" destId="{E3EEF248-7B2D-47E0-A06B-7F7AEC4D7FAC}" srcOrd="14" destOrd="0" presId="urn:microsoft.com/office/officeart/2005/8/layout/list1"/>
    <dgm:cxn modelId="{3613AD9A-F798-4903-A4B0-733FF18333AD}" type="presParOf" srcId="{57A163C9-72C1-4767-9D15-4B128BE9CC5C}" destId="{72A38DF0-514D-4A93-8224-9B288D246F15}" srcOrd="15" destOrd="0" presId="urn:microsoft.com/office/officeart/2005/8/layout/list1"/>
    <dgm:cxn modelId="{9058FF68-462C-4B30-981C-24E21F9EF03B}" type="presParOf" srcId="{57A163C9-72C1-4767-9D15-4B128BE9CC5C}" destId="{82C933CB-89E6-4B1C-9BBB-5CCAB4B9C22D}" srcOrd="16" destOrd="0" presId="urn:microsoft.com/office/officeart/2005/8/layout/list1"/>
    <dgm:cxn modelId="{0E802CF6-0E16-44B2-BA99-63829B42516C}" type="presParOf" srcId="{82C933CB-89E6-4B1C-9BBB-5CCAB4B9C22D}" destId="{011BB190-1C58-4683-BBFE-1CEFCA9B8E95}" srcOrd="0" destOrd="0" presId="urn:microsoft.com/office/officeart/2005/8/layout/list1"/>
    <dgm:cxn modelId="{550B5962-C485-4988-AD2B-238091A046E5}" type="presParOf" srcId="{82C933CB-89E6-4B1C-9BBB-5CCAB4B9C22D}" destId="{08B6A764-955E-4EAC-9A1C-198E02B2B1A9}" srcOrd="1" destOrd="0" presId="urn:microsoft.com/office/officeart/2005/8/layout/list1"/>
    <dgm:cxn modelId="{B9022F2D-F7CD-4BDB-8EF2-8BB2E6ECD72B}" type="presParOf" srcId="{57A163C9-72C1-4767-9D15-4B128BE9CC5C}" destId="{20A1C095-4C71-4195-BB9C-9384FBAFEC9D}" srcOrd="17" destOrd="0" presId="urn:microsoft.com/office/officeart/2005/8/layout/list1"/>
    <dgm:cxn modelId="{0208D8F2-D582-4DFF-AE93-3615C8DC0CF5}" type="presParOf" srcId="{57A163C9-72C1-4767-9D15-4B128BE9CC5C}" destId="{891683CE-969A-4B74-9787-2A4CF97EBD01}" srcOrd="18" destOrd="0" presId="urn:microsoft.com/office/officeart/2005/8/layout/list1"/>
    <dgm:cxn modelId="{76F8E8D1-20D6-4F92-B3E5-2AAD447C10DC}" type="presParOf" srcId="{57A163C9-72C1-4767-9D15-4B128BE9CC5C}" destId="{AFE275D9-F17B-49D2-AE52-1C049B9843D4}" srcOrd="19" destOrd="0" presId="urn:microsoft.com/office/officeart/2005/8/layout/list1"/>
    <dgm:cxn modelId="{86C55014-ACC7-49CE-BBD2-C7754FCE8411}" type="presParOf" srcId="{57A163C9-72C1-4767-9D15-4B128BE9CC5C}" destId="{13C36334-7A27-4710-97EC-15EA0B98DAAD}" srcOrd="20" destOrd="0" presId="urn:microsoft.com/office/officeart/2005/8/layout/list1"/>
    <dgm:cxn modelId="{706A8DFE-0B17-4B69-B2E7-3FA520E7B088}" type="presParOf" srcId="{13C36334-7A27-4710-97EC-15EA0B98DAAD}" destId="{B0678865-95B4-4857-A88C-2149754A98E2}" srcOrd="0" destOrd="0" presId="urn:microsoft.com/office/officeart/2005/8/layout/list1"/>
    <dgm:cxn modelId="{82EC51D4-888E-4A3E-A98C-F627D7909FCA}" type="presParOf" srcId="{13C36334-7A27-4710-97EC-15EA0B98DAAD}" destId="{85BE7808-70AA-4305-8006-07E9EACA7A18}" srcOrd="1" destOrd="0" presId="urn:microsoft.com/office/officeart/2005/8/layout/list1"/>
    <dgm:cxn modelId="{97B81722-871F-45B0-83D7-FB5BDC39C3F0}" type="presParOf" srcId="{57A163C9-72C1-4767-9D15-4B128BE9CC5C}" destId="{C3784248-D0B9-4F72-8C86-C50E63DADE3C}" srcOrd="21" destOrd="0" presId="urn:microsoft.com/office/officeart/2005/8/layout/list1"/>
    <dgm:cxn modelId="{4A4BCDB8-DB8C-4139-A622-B833200C1810}" type="presParOf" srcId="{57A163C9-72C1-4767-9D15-4B128BE9CC5C}" destId="{CF187F24-9103-4D76-8EC7-55A92489913E}" srcOrd="22" destOrd="0" presId="urn:microsoft.com/office/officeart/2005/8/layout/list1"/>
    <dgm:cxn modelId="{A7497FF6-8799-4164-9952-46BD47F2FFF0}" type="presParOf" srcId="{57A163C9-72C1-4767-9D15-4B128BE9CC5C}" destId="{885EF3E9-2BEE-4C44-AF10-DDC3464C97DD}" srcOrd="23" destOrd="0" presId="urn:microsoft.com/office/officeart/2005/8/layout/list1"/>
    <dgm:cxn modelId="{BFB93028-B6F4-48EE-A6A6-626888A9C0E1}" type="presParOf" srcId="{57A163C9-72C1-4767-9D15-4B128BE9CC5C}" destId="{804E8C24-315A-4CA7-B63D-A94F28D04C3C}" srcOrd="24" destOrd="0" presId="urn:microsoft.com/office/officeart/2005/8/layout/list1"/>
    <dgm:cxn modelId="{7E2E5A11-6015-440F-B9A3-7100A1D184F8}" type="presParOf" srcId="{804E8C24-315A-4CA7-B63D-A94F28D04C3C}" destId="{C47C50E6-FEA6-4939-A230-23D86DA99BFE}" srcOrd="0" destOrd="0" presId="urn:microsoft.com/office/officeart/2005/8/layout/list1"/>
    <dgm:cxn modelId="{17C8534D-3CB6-40EC-8E9C-C2CA3AF8656C}" type="presParOf" srcId="{804E8C24-315A-4CA7-B63D-A94F28D04C3C}" destId="{B6BF0CC4-6145-4783-B659-8A26C5F8BC2E}" srcOrd="1" destOrd="0" presId="urn:microsoft.com/office/officeart/2005/8/layout/list1"/>
    <dgm:cxn modelId="{FD6A0E77-7EEF-4EBC-9DEF-555714311B03}" type="presParOf" srcId="{57A163C9-72C1-4767-9D15-4B128BE9CC5C}" destId="{DF417AA2-89F4-4C01-A951-808B6025CEA1}" srcOrd="25" destOrd="0" presId="urn:microsoft.com/office/officeart/2005/8/layout/list1"/>
    <dgm:cxn modelId="{D24D1855-09E6-4BE6-9DDD-7C0DBC51351C}" type="presParOf" srcId="{57A163C9-72C1-4767-9D15-4B128BE9CC5C}" destId="{49D1FB86-9523-4289-93DD-E49E0B59F4E2}" srcOrd="26" destOrd="0" presId="urn:microsoft.com/office/officeart/2005/8/layout/list1"/>
    <dgm:cxn modelId="{864B65DB-8C04-4F74-A5C5-E616A7FFE5F2}" type="presParOf" srcId="{57A163C9-72C1-4767-9D15-4B128BE9CC5C}" destId="{853DE96E-0872-4DBE-92C5-758AC8062E67}" srcOrd="27" destOrd="0" presId="urn:microsoft.com/office/officeart/2005/8/layout/list1"/>
    <dgm:cxn modelId="{70F265B0-8FBA-4765-8DA8-CD154FA96251}" type="presParOf" srcId="{57A163C9-72C1-4767-9D15-4B128BE9CC5C}" destId="{0E1FC6DA-13DF-4626-B05B-8B355A0952AB}" srcOrd="28" destOrd="0" presId="urn:microsoft.com/office/officeart/2005/8/layout/list1"/>
    <dgm:cxn modelId="{51A758F0-F8B6-4096-96F6-7532AC8786AA}" type="presParOf" srcId="{0E1FC6DA-13DF-4626-B05B-8B355A0952AB}" destId="{2A35F629-F23B-4F78-BB78-486334B2E2AD}" srcOrd="0" destOrd="0" presId="urn:microsoft.com/office/officeart/2005/8/layout/list1"/>
    <dgm:cxn modelId="{FE773ECA-4A8F-4623-8868-2D3B006A4E9D}" type="presParOf" srcId="{0E1FC6DA-13DF-4626-B05B-8B355A0952AB}" destId="{7BBF6897-0518-4114-8B28-0E38EC1061E0}" srcOrd="1" destOrd="0" presId="urn:microsoft.com/office/officeart/2005/8/layout/list1"/>
    <dgm:cxn modelId="{D91B91B2-9597-4797-800B-9EFC0A0982A1}" type="presParOf" srcId="{57A163C9-72C1-4767-9D15-4B128BE9CC5C}" destId="{DADA70A0-0512-4089-BD18-F21E02471196}" srcOrd="29" destOrd="0" presId="urn:microsoft.com/office/officeart/2005/8/layout/list1"/>
    <dgm:cxn modelId="{3F5CDC7C-5509-4A23-989A-3A81DB64B134}" type="presParOf" srcId="{57A163C9-72C1-4767-9D15-4B128BE9CC5C}" destId="{55BC6A84-5401-4D20-9EBC-DD84F0978B21}" srcOrd="3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C2B4DC-CD9C-4146-BB6B-08C54367098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18330571-0898-4391-99EF-AED7A18626C3}">
      <dgm:prSet phldrT="[Text]" custT="1"/>
      <dgm:spPr>
        <a:xfrm>
          <a:off x="4998856" y="2070402"/>
          <a:ext cx="2098757" cy="2098757"/>
        </a:xfrm>
        <a:blipFill dpi="0" rotWithShape="0">
          <a:blip xmlns:r="http://schemas.openxmlformats.org/officeDocument/2006/relationships" r:embed="rId1"/>
          <a:srcRect/>
          <a:stretch>
            <a:fillRect l="-15772" r="-13480"/>
          </a:stretch>
        </a:blipFill>
        <a:ln w="25400" cap="flat" cmpd="sng" algn="ctr">
          <a:solidFill>
            <a:srgbClr val="FFFFFF">
              <a:hueOff val="0"/>
              <a:satOff val="0"/>
              <a:lumOff val="0"/>
              <a:alphaOff val="0"/>
            </a:srgbClr>
          </a:solidFill>
          <a:prstDash val="solid"/>
        </a:ln>
        <a:effectLst/>
      </dgm:spPr>
      <dgm:t>
        <a:bodyPr/>
        <a:lstStyle/>
        <a:p>
          <a:endParaRPr lang="en-GB" sz="2000" b="1" dirty="0">
            <a:solidFill>
              <a:srgbClr val="FFFFFF"/>
            </a:solidFill>
            <a:latin typeface="Arial"/>
            <a:ea typeface="+mn-ea"/>
            <a:cs typeface="+mn-cs"/>
          </a:endParaRPr>
        </a:p>
      </dgm:t>
    </dgm:pt>
    <dgm:pt modelId="{B58307D0-33FD-4489-AE2D-4810FDDF7D8C}" type="parTrans" cxnId="{428C8A43-674B-4126-A0CE-6860B43D2DC3}">
      <dgm:prSet/>
      <dgm:spPr/>
      <dgm:t>
        <a:bodyPr/>
        <a:lstStyle/>
        <a:p>
          <a:endParaRPr lang="en-GB" sz="1200"/>
        </a:p>
      </dgm:t>
    </dgm:pt>
    <dgm:pt modelId="{7D8A23A8-642F-4DE1-A488-47910C99DD2A}" type="sibTrans" cxnId="{428C8A43-674B-4126-A0CE-6860B43D2DC3}">
      <dgm:prSet/>
      <dgm:spPr/>
      <dgm:t>
        <a:bodyPr/>
        <a:lstStyle/>
        <a:p>
          <a:endParaRPr lang="en-GB" sz="1200"/>
        </a:p>
      </dgm:t>
    </dgm:pt>
    <dgm:pt modelId="{C5ECA2A4-F25E-4F33-B78B-B08495CB2D5F}">
      <dgm:prSet phldrT="[Text]" custT="1"/>
      <dgm:spPr>
        <a:xfrm>
          <a:off x="908932" y="3350411"/>
          <a:ext cx="3496162" cy="1020493"/>
        </a:xfrm>
        <a:solidFill>
          <a:schemeClr val="accent3">
            <a:lumMod val="60000"/>
            <a:lumOff val="40000"/>
          </a:schemeClr>
        </a:solidFill>
        <a:ln w="25400" cap="flat" cmpd="sng" algn="ctr">
          <a:noFill/>
          <a:prstDash val="solid"/>
        </a:ln>
        <a:effectLst/>
      </dgm:spPr>
      <dgm:t>
        <a:bodyPr lIns="180000" tIns="180000" rIns="180000" bIns="180000" anchor="ctr" anchorCtr="1"/>
        <a:lstStyle/>
        <a:p>
          <a:r>
            <a:rPr lang="en-GB" sz="1400" b="1" i="0" dirty="0" smtClean="0">
              <a:solidFill>
                <a:srgbClr val="FFFFFF"/>
              </a:solidFill>
              <a:latin typeface="Arial" panose="020B0604020202020204" pitchFamily="34" charset="0"/>
              <a:ea typeface="+mn-ea"/>
              <a:cs typeface="Arial" panose="020B0604020202020204" pitchFamily="34" charset="0"/>
            </a:rPr>
            <a:t>Policy</a:t>
          </a:r>
          <a:r>
            <a:rPr lang="en-GB" sz="1400" b="1" i="0" baseline="0" dirty="0" smtClean="0">
              <a:solidFill>
                <a:srgbClr val="FFFFFF"/>
              </a:solidFill>
              <a:latin typeface="Arial" panose="020B0604020202020204" pitchFamily="34" charset="0"/>
              <a:ea typeface="+mn-ea"/>
              <a:cs typeface="Arial" panose="020B0604020202020204" pitchFamily="34" charset="0"/>
            </a:rPr>
            <a:t> Construction</a:t>
          </a:r>
        </a:p>
        <a:p>
          <a:r>
            <a:rPr lang="en-US" sz="1400" b="1" i="0" u="none" dirty="0" smtClean="0">
              <a:latin typeface="Arial" panose="020B0604020202020204" pitchFamily="34" charset="0"/>
              <a:cs typeface="Arial" panose="020B0604020202020204" pitchFamily="34" charset="0"/>
            </a:rPr>
            <a:t>The provisions, stipulations, exclusions and conditions of the policy are to construed in an e</a:t>
          </a:r>
          <a:r>
            <a:rPr lang="en-GB" sz="1400" b="1" i="0" u="none" baseline="0" dirty="0" err="1" smtClean="0">
              <a:solidFill>
                <a:srgbClr val="FFFFFF"/>
              </a:solidFill>
              <a:latin typeface="Arial" panose="020B0604020202020204" pitchFamily="34" charset="0"/>
              <a:ea typeface="+mn-ea"/>
              <a:cs typeface="Arial" panose="020B0604020202020204" pitchFamily="34" charset="0"/>
            </a:rPr>
            <a:t>ven</a:t>
          </a:r>
          <a:r>
            <a:rPr lang="en-GB" sz="1400" b="1" i="0" u="none" baseline="0" dirty="0" smtClean="0">
              <a:solidFill>
                <a:srgbClr val="FFFFFF"/>
              </a:solidFill>
              <a:latin typeface="Arial" panose="020B0604020202020204" pitchFamily="34" charset="0"/>
              <a:ea typeface="+mn-ea"/>
              <a:cs typeface="Arial" panose="020B0604020202020204" pitchFamily="34" charset="0"/>
            </a:rPr>
            <a:t>-handed fashion as between insurer and insured</a:t>
          </a:r>
          <a:endParaRPr lang="en-GB" sz="1400" b="1" i="0" u="none" dirty="0">
            <a:solidFill>
              <a:srgbClr val="FFFFFF"/>
            </a:solidFill>
            <a:latin typeface="Arial" panose="020B0604020202020204" pitchFamily="34" charset="0"/>
            <a:ea typeface="+mn-ea"/>
            <a:cs typeface="Arial" panose="020B0604020202020204" pitchFamily="34" charset="0"/>
          </a:endParaRPr>
        </a:p>
      </dgm:t>
    </dgm:pt>
    <dgm:pt modelId="{1EF38605-438D-4CDF-B45D-3C063E50290B}" type="parTrans" cxnId="{003E2B71-79E2-4F2E-8618-20735E234AFD}">
      <dgm:prSet/>
      <dgm:spPr>
        <a:xfrm rot="10060577">
          <a:off x="2630645" y="3317348"/>
          <a:ext cx="2288627" cy="598145"/>
        </a:xfrm>
        <a:solidFill>
          <a:srgbClr val="999999">
            <a:lumMod val="20000"/>
            <a:lumOff val="80000"/>
          </a:srgbClr>
        </a:solidFill>
        <a:ln>
          <a:noFill/>
        </a:ln>
        <a:effectLst/>
      </dgm:spPr>
      <dgm:t>
        <a:bodyPr/>
        <a:lstStyle/>
        <a:p>
          <a:endParaRPr lang="en-GB" sz="1200"/>
        </a:p>
      </dgm:t>
    </dgm:pt>
    <dgm:pt modelId="{73A12A43-F9FD-46DE-89D0-B66DAE5FC707}" type="sibTrans" cxnId="{003E2B71-79E2-4F2E-8618-20735E234AFD}">
      <dgm:prSet/>
      <dgm:spPr/>
      <dgm:t>
        <a:bodyPr/>
        <a:lstStyle/>
        <a:p>
          <a:endParaRPr lang="en-GB" sz="1200"/>
        </a:p>
      </dgm:t>
    </dgm:pt>
    <dgm:pt modelId="{9D79FDD5-BB50-43ED-802B-D4B4A74C86AA}">
      <dgm:prSet phldrT="[Text]" custT="1"/>
      <dgm:spPr>
        <a:xfrm>
          <a:off x="7853286" y="3035546"/>
          <a:ext cx="2887031" cy="1624282"/>
        </a:xfrm>
        <a:solidFill>
          <a:srgbClr val="FFC000"/>
        </a:solidFill>
        <a:ln w="25400" cap="flat" cmpd="sng" algn="ctr">
          <a:noFill/>
          <a:prstDash val="solid"/>
        </a:ln>
        <a:effectLst/>
      </dgm:spPr>
      <dgm:t>
        <a:bodyPr lIns="180000" tIns="180000" rIns="180000" bIns="180000" anchor="ctr" anchorCtr="1"/>
        <a:lstStyle/>
        <a:p>
          <a:r>
            <a:rPr lang="en-GB" sz="1400" b="1" dirty="0" smtClean="0">
              <a:solidFill>
                <a:srgbClr val="FFFFFF"/>
              </a:solidFill>
              <a:latin typeface="Arial"/>
              <a:ea typeface="+mn-ea"/>
              <a:cs typeface="+mn-cs"/>
            </a:rPr>
            <a:t>Modified</a:t>
          </a:r>
          <a:r>
            <a:rPr lang="en-GB" sz="1400" b="1" baseline="0" dirty="0" smtClean="0">
              <a:solidFill>
                <a:srgbClr val="FFFFFF"/>
              </a:solidFill>
              <a:latin typeface="Arial"/>
              <a:ea typeface="+mn-ea"/>
              <a:cs typeface="+mn-cs"/>
            </a:rPr>
            <a:t> New York Law:</a:t>
          </a:r>
        </a:p>
        <a:p>
          <a:r>
            <a:rPr lang="en-GB" sz="1400" b="1" baseline="0" dirty="0" smtClean="0">
              <a:solidFill>
                <a:srgbClr val="FFFFFF"/>
              </a:solidFill>
              <a:latin typeface="Arial"/>
              <a:ea typeface="+mn-ea"/>
              <a:cs typeface="+mn-cs"/>
            </a:rPr>
            <a:t>Article VI(O): contra </a:t>
          </a:r>
          <a:r>
            <a:rPr lang="en-GB" sz="1400" b="1" baseline="0" dirty="0" err="1" smtClean="0">
              <a:solidFill>
                <a:srgbClr val="FFFFFF"/>
              </a:solidFill>
              <a:latin typeface="Arial"/>
              <a:ea typeface="+mn-ea"/>
              <a:cs typeface="+mn-cs"/>
            </a:rPr>
            <a:t>proferentem</a:t>
          </a:r>
          <a:r>
            <a:rPr lang="en-GB" sz="1400" b="1" baseline="0" dirty="0" smtClean="0">
              <a:solidFill>
                <a:srgbClr val="FFFFFF"/>
              </a:solidFill>
              <a:latin typeface="Arial"/>
              <a:ea typeface="+mn-ea"/>
              <a:cs typeface="+mn-cs"/>
            </a:rPr>
            <a:t>, reasonable expectation of the parties and extrinsic or </a:t>
          </a:r>
          <a:r>
            <a:rPr lang="en-GB" sz="1400" b="1" baseline="0" dirty="0" err="1" smtClean="0">
              <a:solidFill>
                <a:srgbClr val="FFFFFF"/>
              </a:solidFill>
              <a:latin typeface="Arial"/>
              <a:ea typeface="+mn-ea"/>
              <a:cs typeface="+mn-cs"/>
            </a:rPr>
            <a:t>parol</a:t>
          </a:r>
          <a:r>
            <a:rPr lang="en-GB" sz="1400" b="1" baseline="0" dirty="0" smtClean="0">
              <a:solidFill>
                <a:srgbClr val="FFFFFF"/>
              </a:solidFill>
              <a:latin typeface="Arial"/>
              <a:ea typeface="+mn-ea"/>
              <a:cs typeface="+mn-cs"/>
            </a:rPr>
            <a:t> evidence are barred.  </a:t>
          </a:r>
          <a:endParaRPr lang="en-GB" sz="1400" b="1" dirty="0">
            <a:solidFill>
              <a:srgbClr val="FFFFFF"/>
            </a:solidFill>
            <a:latin typeface="Arial"/>
            <a:ea typeface="+mn-ea"/>
            <a:cs typeface="+mn-cs"/>
          </a:endParaRPr>
        </a:p>
      </dgm:t>
    </dgm:pt>
    <dgm:pt modelId="{99E1CA1E-9FDA-4E53-9533-1E0A3688DD09}" type="parTrans" cxnId="{AA52065B-A1F2-4BE0-9749-2CA1409A6449}">
      <dgm:prSet/>
      <dgm:spPr>
        <a:xfrm rot="757780">
          <a:off x="7168511" y="3313091"/>
          <a:ext cx="2154354" cy="598145"/>
        </a:xfrm>
        <a:solidFill>
          <a:srgbClr val="999999">
            <a:lumMod val="20000"/>
            <a:lumOff val="80000"/>
          </a:srgbClr>
        </a:solidFill>
        <a:ln>
          <a:noFill/>
        </a:ln>
        <a:effectLst/>
      </dgm:spPr>
      <dgm:t>
        <a:bodyPr/>
        <a:lstStyle/>
        <a:p>
          <a:endParaRPr lang="en-GB" sz="1200"/>
        </a:p>
      </dgm:t>
    </dgm:pt>
    <dgm:pt modelId="{BBE250ED-D98B-49FC-BE9C-D45738195DCC}" type="sibTrans" cxnId="{AA52065B-A1F2-4BE0-9749-2CA1409A6449}">
      <dgm:prSet/>
      <dgm:spPr/>
      <dgm:t>
        <a:bodyPr/>
        <a:lstStyle/>
        <a:p>
          <a:endParaRPr lang="en-GB" sz="1200"/>
        </a:p>
      </dgm:t>
    </dgm:pt>
    <dgm:pt modelId="{1F7AF812-0054-4DBA-9D3F-23C1FD1FF4F8}">
      <dgm:prSet custT="1"/>
      <dgm:spPr>
        <a:xfrm>
          <a:off x="496036" y="1536918"/>
          <a:ext cx="3426951" cy="1651713"/>
        </a:xfrm>
        <a:solidFill>
          <a:schemeClr val="accent1">
            <a:lumMod val="40000"/>
            <a:lumOff val="60000"/>
          </a:schemeClr>
        </a:solidFill>
        <a:ln w="25400" cap="flat" cmpd="sng" algn="ctr">
          <a:noFill/>
          <a:prstDash val="solid"/>
        </a:ln>
        <a:effectLst/>
      </dgm:spPr>
      <dgm:t>
        <a:bodyPr lIns="180000" tIns="180000" rIns="180000" bIns="180000" anchor="ctr" anchorCtr="1"/>
        <a:lstStyle/>
        <a:p>
          <a:r>
            <a:rPr lang="en-GB" sz="1400" b="1" baseline="0" dirty="0" smtClean="0">
              <a:solidFill>
                <a:srgbClr val="FFFFFF"/>
              </a:solidFill>
              <a:latin typeface="Arial"/>
              <a:ea typeface="+mn-ea"/>
              <a:cs typeface="+mn-cs"/>
            </a:rPr>
            <a:t>Neutral &amp; Impartial Panel</a:t>
          </a:r>
        </a:p>
      </dgm:t>
    </dgm:pt>
    <dgm:pt modelId="{B720D03C-D842-4960-BE26-A249BAFA8942}" type="parTrans" cxnId="{B38C30DB-449E-44FF-AE68-FF97B5B28473}">
      <dgm:prSet/>
      <dgm:spPr>
        <a:xfrm rot="11469344">
          <a:off x="2323514" y="2258439"/>
          <a:ext cx="2705793" cy="598145"/>
        </a:xfrm>
        <a:solidFill>
          <a:srgbClr val="999999">
            <a:lumMod val="20000"/>
            <a:lumOff val="80000"/>
          </a:srgbClr>
        </a:solidFill>
        <a:ln>
          <a:noFill/>
        </a:ln>
        <a:effectLst/>
      </dgm:spPr>
      <dgm:t>
        <a:bodyPr/>
        <a:lstStyle/>
        <a:p>
          <a:endParaRPr lang="en-GB" sz="1200"/>
        </a:p>
      </dgm:t>
    </dgm:pt>
    <dgm:pt modelId="{B559BE46-7B87-4206-8C48-BF11A15C5A47}" type="sibTrans" cxnId="{B38C30DB-449E-44FF-AE68-FF97B5B28473}">
      <dgm:prSet/>
      <dgm:spPr/>
      <dgm:t>
        <a:bodyPr/>
        <a:lstStyle/>
        <a:p>
          <a:endParaRPr lang="en-GB" sz="1200"/>
        </a:p>
      </dgm:t>
    </dgm:pt>
    <dgm:pt modelId="{B98A504C-2867-4E32-B486-DC7D172FE390}">
      <dgm:prSet custT="1"/>
      <dgm:spPr>
        <a:xfrm>
          <a:off x="2992364" y="111384"/>
          <a:ext cx="3529599" cy="1391442"/>
        </a:xfrm>
        <a:solidFill>
          <a:srgbClr val="FFC000"/>
        </a:solidFill>
        <a:ln w="25400" cap="flat" cmpd="sng" algn="ctr">
          <a:noFill/>
          <a:prstDash val="solid"/>
        </a:ln>
        <a:effectLst/>
      </dgm:spPr>
      <dgm:t>
        <a:bodyPr lIns="180000" tIns="180000" rIns="180000" bIns="180000" anchor="ctr" anchorCtr="1"/>
        <a:lstStyle/>
        <a:p>
          <a:r>
            <a:rPr lang="en-GB" sz="1600" b="1" dirty="0" smtClean="0">
              <a:solidFill>
                <a:srgbClr val="FFFFFF"/>
              </a:solidFill>
              <a:latin typeface="Arial"/>
              <a:ea typeface="+mn-ea"/>
              <a:cs typeface="+mn-cs"/>
            </a:rPr>
            <a:t>Direct</a:t>
          </a:r>
          <a:r>
            <a:rPr lang="en-GB" sz="1600" b="1" baseline="0" dirty="0" smtClean="0">
              <a:solidFill>
                <a:srgbClr val="FFFFFF"/>
              </a:solidFill>
              <a:latin typeface="Arial"/>
              <a:ea typeface="+mn-ea"/>
              <a:cs typeface="+mn-cs"/>
            </a:rPr>
            <a:t> Insurance</a:t>
          </a:r>
        </a:p>
        <a:p>
          <a:r>
            <a:rPr lang="en-GB" sz="1400" b="1" baseline="0" dirty="0" smtClean="0">
              <a:solidFill>
                <a:srgbClr val="FFFFFF"/>
              </a:solidFill>
              <a:latin typeface="Arial"/>
              <a:ea typeface="+mn-ea"/>
              <a:cs typeface="+mn-cs"/>
            </a:rPr>
            <a:t>High level excess casualty insurance policies with excess layers of coverage which stack on top of each other</a:t>
          </a:r>
          <a:endParaRPr lang="en-GB" sz="1400" b="1" dirty="0">
            <a:solidFill>
              <a:srgbClr val="FFFFFF"/>
            </a:solidFill>
            <a:latin typeface="Arial"/>
            <a:ea typeface="+mn-ea"/>
            <a:cs typeface="+mn-cs"/>
          </a:endParaRPr>
        </a:p>
      </dgm:t>
    </dgm:pt>
    <dgm:pt modelId="{67DCCBEE-7615-4C9A-B7DE-BB0AB7584990}" type="parTrans" cxnId="{FE4F400A-094C-4733-AF86-7CE34B88F98F}">
      <dgm:prSet/>
      <dgm:spPr>
        <a:xfrm rot="14449632">
          <a:off x="4369850" y="1167834"/>
          <a:ext cx="1511309" cy="598145"/>
        </a:xfrm>
        <a:solidFill>
          <a:srgbClr val="999999">
            <a:lumMod val="20000"/>
            <a:lumOff val="80000"/>
          </a:srgbClr>
        </a:solidFill>
        <a:ln>
          <a:noFill/>
        </a:ln>
        <a:effectLst/>
      </dgm:spPr>
      <dgm:t>
        <a:bodyPr/>
        <a:lstStyle/>
        <a:p>
          <a:endParaRPr lang="en-GB" sz="1200"/>
        </a:p>
      </dgm:t>
    </dgm:pt>
    <dgm:pt modelId="{1266B02B-03CA-491E-AD06-7A5940CE90D2}" type="sibTrans" cxnId="{FE4F400A-094C-4733-AF86-7CE34B88F98F}">
      <dgm:prSet/>
      <dgm:spPr/>
      <dgm:t>
        <a:bodyPr/>
        <a:lstStyle/>
        <a:p>
          <a:endParaRPr lang="en-GB" sz="1200"/>
        </a:p>
      </dgm:t>
    </dgm:pt>
    <dgm:pt modelId="{12291C8E-BBBA-4831-B62A-CAE2DAE4B8F5}">
      <dgm:prSet custT="1"/>
      <dgm:spPr>
        <a:xfrm>
          <a:off x="7831682" y="1457478"/>
          <a:ext cx="3051574" cy="1521830"/>
        </a:xfrm>
        <a:solidFill>
          <a:schemeClr val="accent1">
            <a:lumMod val="40000"/>
            <a:lumOff val="60000"/>
          </a:schemeClr>
        </a:solidFill>
        <a:ln w="25400" cap="flat" cmpd="sng" algn="ctr">
          <a:noFill/>
          <a:prstDash val="solid"/>
        </a:ln>
        <a:effectLst/>
      </dgm:spPr>
      <dgm:t>
        <a:bodyPr lIns="180000" tIns="180000" rIns="180000" bIns="180000" anchor="ctr" anchorCtr="1"/>
        <a:lstStyle/>
        <a:p>
          <a:r>
            <a:rPr lang="en-GB" sz="1600" b="1" dirty="0" smtClean="0">
              <a:solidFill>
                <a:srgbClr val="FFFFFF"/>
              </a:solidFill>
              <a:latin typeface="Arial"/>
              <a:ea typeface="+mn-ea"/>
              <a:cs typeface="+mn-cs"/>
            </a:rPr>
            <a:t>English</a:t>
          </a:r>
          <a:r>
            <a:rPr lang="en-GB" sz="1600" b="1" baseline="0" dirty="0" smtClean="0">
              <a:solidFill>
                <a:srgbClr val="FFFFFF"/>
              </a:solidFill>
              <a:latin typeface="Arial"/>
              <a:ea typeface="+mn-ea"/>
              <a:cs typeface="+mn-cs"/>
            </a:rPr>
            <a:t> Procedure: </a:t>
          </a:r>
        </a:p>
        <a:p>
          <a:r>
            <a:rPr lang="en-GB" sz="1400" b="1" baseline="0" dirty="0" smtClean="0">
              <a:solidFill>
                <a:srgbClr val="FFFFFF"/>
              </a:solidFill>
              <a:latin typeface="Arial"/>
              <a:ea typeface="+mn-ea"/>
              <a:cs typeface="+mn-cs"/>
            </a:rPr>
            <a:t>(</a:t>
          </a:r>
          <a:r>
            <a:rPr lang="en-GB" sz="1400" b="1" baseline="0" dirty="0" err="1" smtClean="0">
              <a:solidFill>
                <a:srgbClr val="FFFFFF"/>
              </a:solidFill>
              <a:latin typeface="Arial"/>
              <a:ea typeface="+mn-ea"/>
              <a:cs typeface="+mn-cs"/>
            </a:rPr>
            <a:t>i</a:t>
          </a:r>
          <a:r>
            <a:rPr lang="en-GB" sz="1400" b="1" baseline="0" dirty="0" smtClean="0">
              <a:solidFill>
                <a:srgbClr val="FFFFFF"/>
              </a:solidFill>
              <a:latin typeface="Arial"/>
              <a:ea typeface="+mn-ea"/>
              <a:cs typeface="+mn-cs"/>
            </a:rPr>
            <a:t>) detailed pleadings, (ii) no depositions, (iii) detailed witness statements &amp; experts reports, (iv) limited &amp; more confined disclosure, (v) provision for a joint meeting of experts, and (vi) detailed reasoned Award.</a:t>
          </a:r>
          <a:endParaRPr lang="en-GB" sz="1400" b="1" dirty="0">
            <a:solidFill>
              <a:srgbClr val="FFFFFF"/>
            </a:solidFill>
            <a:latin typeface="Arial"/>
            <a:ea typeface="+mn-ea"/>
            <a:cs typeface="+mn-cs"/>
          </a:endParaRPr>
        </a:p>
      </dgm:t>
    </dgm:pt>
    <dgm:pt modelId="{FC7FB7B4-EB47-46E1-9A89-7A2147E4039F}" type="parTrans" cxnId="{D8AC66F0-C283-47EC-88EA-F826B5B2D590}">
      <dgm:prSet/>
      <dgm:spPr>
        <a:xfrm rot="20685787">
          <a:off x="7010491" y="2146435"/>
          <a:ext cx="2249498" cy="598145"/>
        </a:xfrm>
        <a:solidFill>
          <a:srgbClr val="999999">
            <a:lumMod val="20000"/>
            <a:lumOff val="80000"/>
          </a:srgbClr>
        </a:solidFill>
        <a:ln>
          <a:noFill/>
        </a:ln>
        <a:effectLst/>
      </dgm:spPr>
      <dgm:t>
        <a:bodyPr/>
        <a:lstStyle/>
        <a:p>
          <a:endParaRPr lang="en-GB" sz="1200"/>
        </a:p>
      </dgm:t>
    </dgm:pt>
    <dgm:pt modelId="{2E050068-1E39-45B0-B7FB-11015A1748C2}" type="sibTrans" cxnId="{D8AC66F0-C283-47EC-88EA-F826B5B2D590}">
      <dgm:prSet/>
      <dgm:spPr/>
      <dgm:t>
        <a:bodyPr/>
        <a:lstStyle/>
        <a:p>
          <a:endParaRPr lang="en-GB" sz="1200"/>
        </a:p>
      </dgm:t>
    </dgm:pt>
    <dgm:pt modelId="{225A7601-D308-4C3E-84F4-FD72FED313CA}">
      <dgm:prSet custT="1"/>
      <dgm:spPr>
        <a:xfrm>
          <a:off x="6554182" y="50764"/>
          <a:ext cx="3108635" cy="1562037"/>
        </a:xfrm>
        <a:solidFill>
          <a:schemeClr val="accent2">
            <a:lumMod val="60000"/>
            <a:lumOff val="40000"/>
          </a:schemeClr>
        </a:solidFill>
        <a:ln w="25400" cap="flat" cmpd="sng" algn="ctr">
          <a:noFill/>
          <a:prstDash val="solid"/>
        </a:ln>
        <a:effectLst/>
      </dgm:spPr>
      <dgm:t>
        <a:bodyPr/>
        <a:lstStyle/>
        <a:p>
          <a:r>
            <a:rPr lang="en-GB" sz="1600" b="1" dirty="0" smtClean="0">
              <a:solidFill>
                <a:srgbClr val="FFFFFF"/>
              </a:solidFill>
              <a:latin typeface="Arial"/>
              <a:ea typeface="+mn-ea"/>
              <a:cs typeface="+mn-cs"/>
            </a:rPr>
            <a:t>Governing Law &amp; Jurisdiction</a:t>
          </a:r>
        </a:p>
        <a:p>
          <a:r>
            <a:rPr lang="en-GB" sz="1400" b="1" dirty="0" smtClean="0">
              <a:solidFill>
                <a:srgbClr val="FFFFFF"/>
              </a:solidFill>
              <a:latin typeface="Arial"/>
              <a:ea typeface="+mn-ea"/>
              <a:cs typeface="+mn-cs"/>
            </a:rPr>
            <a:t>New York Law &amp; London or Bermuda as the place &amp; the juridical seat of the arbitration.</a:t>
          </a:r>
          <a:endParaRPr lang="en-GB" sz="1400" b="1" dirty="0">
            <a:solidFill>
              <a:srgbClr val="FFFFFF"/>
            </a:solidFill>
            <a:latin typeface="Arial"/>
            <a:ea typeface="+mn-ea"/>
            <a:cs typeface="+mn-cs"/>
          </a:endParaRPr>
        </a:p>
      </dgm:t>
    </dgm:pt>
    <dgm:pt modelId="{B0F0ED26-8D39-4696-AABB-B101CC1BA5BC}" type="parTrans" cxnId="{4A5CDD8A-B8B7-4463-8728-4147A0936A8B}">
      <dgm:prSet/>
      <dgm:spPr>
        <a:xfrm rot="18720118">
          <a:off x="6507864" y="1245326"/>
          <a:ext cx="1917897" cy="598145"/>
        </a:xfrm>
        <a:solidFill>
          <a:srgbClr val="999999">
            <a:lumMod val="20000"/>
            <a:lumOff val="80000"/>
          </a:srgbClr>
        </a:solidFill>
        <a:ln>
          <a:noFill/>
        </a:ln>
        <a:effectLst/>
      </dgm:spPr>
      <dgm:t>
        <a:bodyPr/>
        <a:lstStyle/>
        <a:p>
          <a:endParaRPr lang="en-GB" sz="1200"/>
        </a:p>
      </dgm:t>
    </dgm:pt>
    <dgm:pt modelId="{9446C30E-BC0F-400F-A567-E9562748A4A1}" type="sibTrans" cxnId="{4A5CDD8A-B8B7-4463-8728-4147A0936A8B}">
      <dgm:prSet/>
      <dgm:spPr/>
      <dgm:t>
        <a:bodyPr/>
        <a:lstStyle/>
        <a:p>
          <a:endParaRPr lang="en-GB" sz="1200"/>
        </a:p>
      </dgm:t>
    </dgm:pt>
    <dgm:pt modelId="{EDA9D159-D887-45AD-A6BA-F4918AFFDEA1}" type="pres">
      <dgm:prSet presAssocID="{3BC2B4DC-CD9C-4146-BB6B-08C543670980}" presName="cycle" presStyleCnt="0">
        <dgm:presLayoutVars>
          <dgm:chMax val="1"/>
          <dgm:dir/>
          <dgm:animLvl val="ctr"/>
          <dgm:resizeHandles val="exact"/>
        </dgm:presLayoutVars>
      </dgm:prSet>
      <dgm:spPr/>
      <dgm:t>
        <a:bodyPr/>
        <a:lstStyle/>
        <a:p>
          <a:endParaRPr lang="en-GB"/>
        </a:p>
      </dgm:t>
    </dgm:pt>
    <dgm:pt modelId="{AADE8E25-FC94-4AC1-98DF-35BFD55D75E2}" type="pres">
      <dgm:prSet presAssocID="{18330571-0898-4391-99EF-AED7A18626C3}" presName="centerShape" presStyleLbl="node0" presStyleIdx="0" presStyleCnt="1" custScaleX="115375" custScaleY="115375" custLinFactNeighborX="-625" custLinFactNeighborY="-21306"/>
      <dgm:spPr>
        <a:prstGeom prst="ellipse">
          <a:avLst/>
        </a:prstGeom>
      </dgm:spPr>
      <dgm:t>
        <a:bodyPr/>
        <a:lstStyle/>
        <a:p>
          <a:endParaRPr lang="en-GB"/>
        </a:p>
      </dgm:t>
    </dgm:pt>
    <dgm:pt modelId="{BC8EB1FD-1C1D-4B72-A4A7-619D8F4E1145}" type="pres">
      <dgm:prSet presAssocID="{1EF38605-438D-4CDF-B45D-3C063E50290B}" presName="parTrans" presStyleLbl="bgSibTrans2D1" presStyleIdx="0" presStyleCnt="6" custLinFactNeighborX="6451" custLinFactNeighborY="66926"/>
      <dgm:spPr>
        <a:prstGeom prst="leftArrow">
          <a:avLst>
            <a:gd name="adj1" fmla="val 60000"/>
            <a:gd name="adj2" fmla="val 50000"/>
          </a:avLst>
        </a:prstGeom>
      </dgm:spPr>
      <dgm:t>
        <a:bodyPr/>
        <a:lstStyle/>
        <a:p>
          <a:endParaRPr lang="en-GB"/>
        </a:p>
      </dgm:t>
    </dgm:pt>
    <dgm:pt modelId="{CA79D41B-13B1-4ABA-95EF-01F38E76376C}" type="pres">
      <dgm:prSet presAssocID="{C5ECA2A4-F25E-4F33-B78B-B08495CB2D5F}" presName="node" presStyleLbl="node1" presStyleIdx="0" presStyleCnt="6" custScaleX="230750" custScaleY="123616" custRadScaleRad="136772" custRadScaleInc="-20894">
        <dgm:presLayoutVars>
          <dgm:bulletEnabled val="1"/>
        </dgm:presLayoutVars>
      </dgm:prSet>
      <dgm:spPr>
        <a:prstGeom prst="rect">
          <a:avLst/>
        </a:prstGeom>
      </dgm:spPr>
      <dgm:t>
        <a:bodyPr/>
        <a:lstStyle/>
        <a:p>
          <a:endParaRPr lang="en-GB"/>
        </a:p>
      </dgm:t>
    </dgm:pt>
    <dgm:pt modelId="{9A5EFFF3-F03A-42D4-8349-C3E1F2C2881F}" type="pres">
      <dgm:prSet presAssocID="{B720D03C-D842-4960-BE26-A249BAFA8942}" presName="parTrans" presStyleLbl="bgSibTrans2D1" presStyleIdx="1" presStyleCnt="6" custLinFactNeighborX="-2294" custLinFactNeighborY="18737"/>
      <dgm:spPr>
        <a:prstGeom prst="leftArrow">
          <a:avLst>
            <a:gd name="adj1" fmla="val 60000"/>
            <a:gd name="adj2" fmla="val 50000"/>
          </a:avLst>
        </a:prstGeom>
      </dgm:spPr>
      <dgm:t>
        <a:bodyPr/>
        <a:lstStyle/>
        <a:p>
          <a:endParaRPr lang="en-GB"/>
        </a:p>
      </dgm:t>
    </dgm:pt>
    <dgm:pt modelId="{2499C547-B596-42AC-9286-2C20B943F2B9}" type="pres">
      <dgm:prSet presAssocID="{1F7AF812-0054-4DBA-9D3F-23C1FD1FF4F8}" presName="node" presStyleLbl="node1" presStyleIdx="1" presStyleCnt="6" custScaleX="230750" custScaleY="123616" custRadScaleRad="122072" custRadScaleInc="-55680">
        <dgm:presLayoutVars>
          <dgm:bulletEnabled val="1"/>
        </dgm:presLayoutVars>
      </dgm:prSet>
      <dgm:spPr>
        <a:prstGeom prst="rect">
          <a:avLst/>
        </a:prstGeom>
      </dgm:spPr>
      <dgm:t>
        <a:bodyPr/>
        <a:lstStyle/>
        <a:p>
          <a:endParaRPr lang="en-GB"/>
        </a:p>
      </dgm:t>
    </dgm:pt>
    <dgm:pt modelId="{86C721AC-AB4C-4A9A-B8C3-F7A12F539B1D}" type="pres">
      <dgm:prSet presAssocID="{67DCCBEE-7615-4C9A-B7DE-BB0AB7584990}" presName="parTrans" presStyleLbl="bgSibTrans2D1" presStyleIdx="2" presStyleCnt="6" custLinFactNeighborX="5468" custLinFactNeighborY="-50007"/>
      <dgm:spPr>
        <a:prstGeom prst="leftArrow">
          <a:avLst>
            <a:gd name="adj1" fmla="val 60000"/>
            <a:gd name="adj2" fmla="val 50000"/>
          </a:avLst>
        </a:prstGeom>
      </dgm:spPr>
      <dgm:t>
        <a:bodyPr/>
        <a:lstStyle/>
        <a:p>
          <a:endParaRPr lang="en-GB"/>
        </a:p>
      </dgm:t>
    </dgm:pt>
    <dgm:pt modelId="{EA383A06-A029-4B10-845C-E54849CAEF17}" type="pres">
      <dgm:prSet presAssocID="{B98A504C-2867-4E32-B486-DC7D172FE390}" presName="node" presStyleLbl="node1" presStyleIdx="2" presStyleCnt="6" custScaleX="230750" custScaleY="123616" custRadScaleRad="146277" custRadScaleInc="-113222">
        <dgm:presLayoutVars>
          <dgm:bulletEnabled val="1"/>
        </dgm:presLayoutVars>
      </dgm:prSet>
      <dgm:spPr>
        <a:prstGeom prst="rect">
          <a:avLst/>
        </a:prstGeom>
      </dgm:spPr>
      <dgm:t>
        <a:bodyPr/>
        <a:lstStyle/>
        <a:p>
          <a:endParaRPr lang="en-GB"/>
        </a:p>
      </dgm:t>
    </dgm:pt>
    <dgm:pt modelId="{4C5DF002-26B6-40C2-A467-1AA0638759D4}" type="pres">
      <dgm:prSet presAssocID="{B0F0ED26-8D39-4696-AABB-B101CC1BA5BC}" presName="parTrans" presStyleLbl="bgSibTrans2D1" presStyleIdx="3" presStyleCnt="6" custAng="21269103" custLinFactNeighborX="-7067" custLinFactNeighborY="-62591"/>
      <dgm:spPr>
        <a:prstGeom prst="leftArrow">
          <a:avLst>
            <a:gd name="adj1" fmla="val 60000"/>
            <a:gd name="adj2" fmla="val 50000"/>
          </a:avLst>
        </a:prstGeom>
      </dgm:spPr>
      <dgm:t>
        <a:bodyPr/>
        <a:lstStyle/>
        <a:p>
          <a:endParaRPr lang="en-GB"/>
        </a:p>
      </dgm:t>
    </dgm:pt>
    <dgm:pt modelId="{59167CEA-FD8C-48EB-B1DC-FEE62A338EE8}" type="pres">
      <dgm:prSet presAssocID="{225A7601-D308-4C3E-84F4-FD72FED313CA}" presName="node" presStyleLbl="node1" presStyleIdx="3" presStyleCnt="6" custScaleX="230750" custScaleY="123616" custRadScaleRad="146138" custRadScaleInc="113454">
        <dgm:presLayoutVars>
          <dgm:bulletEnabled val="1"/>
        </dgm:presLayoutVars>
      </dgm:prSet>
      <dgm:spPr>
        <a:prstGeom prst="rect">
          <a:avLst/>
        </a:prstGeom>
      </dgm:spPr>
      <dgm:t>
        <a:bodyPr/>
        <a:lstStyle/>
        <a:p>
          <a:endParaRPr lang="en-GB"/>
        </a:p>
      </dgm:t>
    </dgm:pt>
    <dgm:pt modelId="{18533038-5C27-48CC-944A-9C7ED60CCCD3}" type="pres">
      <dgm:prSet presAssocID="{FC7FB7B4-EB47-46E1-9A89-7A2147E4039F}" presName="parTrans" presStyleLbl="bgSibTrans2D1" presStyleIdx="4" presStyleCnt="6" custLinFactNeighborX="-1453" custLinFactNeighborY="18550"/>
      <dgm:spPr>
        <a:prstGeom prst="leftArrow">
          <a:avLst>
            <a:gd name="adj1" fmla="val 60000"/>
            <a:gd name="adj2" fmla="val 50000"/>
          </a:avLst>
        </a:prstGeom>
      </dgm:spPr>
      <dgm:t>
        <a:bodyPr/>
        <a:lstStyle/>
        <a:p>
          <a:endParaRPr lang="en-GB"/>
        </a:p>
      </dgm:t>
    </dgm:pt>
    <dgm:pt modelId="{6266B91E-1A04-4CDE-962E-95ACB174B54F}" type="pres">
      <dgm:prSet presAssocID="{12291C8E-BBBA-4831-B62A-CAE2DAE4B8F5}" presName="node" presStyleLbl="node1" presStyleIdx="4" presStyleCnt="6" custScaleX="230750" custScaleY="135346" custRadScaleRad="122051" custRadScaleInc="55773">
        <dgm:presLayoutVars>
          <dgm:bulletEnabled val="1"/>
        </dgm:presLayoutVars>
      </dgm:prSet>
      <dgm:spPr>
        <a:prstGeom prst="rect">
          <a:avLst/>
        </a:prstGeom>
      </dgm:spPr>
      <dgm:t>
        <a:bodyPr/>
        <a:lstStyle/>
        <a:p>
          <a:endParaRPr lang="en-GB"/>
        </a:p>
      </dgm:t>
    </dgm:pt>
    <dgm:pt modelId="{4F9F14E8-5C37-4309-BEF9-24F2B2F03B75}" type="pres">
      <dgm:prSet presAssocID="{99E1CA1E-9FDA-4E53-9533-1E0A3688DD09}" presName="parTrans" presStyleLbl="bgSibTrans2D1" presStyleIdx="5" presStyleCnt="6" custLinFactNeighborX="-13937" custLinFactNeighborY="73010"/>
      <dgm:spPr>
        <a:prstGeom prst="leftArrow">
          <a:avLst>
            <a:gd name="adj1" fmla="val 60000"/>
            <a:gd name="adj2" fmla="val 50000"/>
          </a:avLst>
        </a:prstGeom>
      </dgm:spPr>
      <dgm:t>
        <a:bodyPr/>
        <a:lstStyle/>
        <a:p>
          <a:endParaRPr lang="en-GB"/>
        </a:p>
      </dgm:t>
    </dgm:pt>
    <dgm:pt modelId="{E313276D-8660-4BD2-9D6B-63B6739AA272}" type="pres">
      <dgm:prSet presAssocID="{9D79FDD5-BB50-43ED-802B-D4B4A74C86AA}" presName="node" presStyleLbl="node1" presStyleIdx="5" presStyleCnt="6" custScaleX="230750" custScaleY="123616" custRadScaleRad="133923" custRadScaleInc="14791">
        <dgm:presLayoutVars>
          <dgm:bulletEnabled val="1"/>
        </dgm:presLayoutVars>
      </dgm:prSet>
      <dgm:spPr>
        <a:prstGeom prst="rect">
          <a:avLst/>
        </a:prstGeom>
      </dgm:spPr>
      <dgm:t>
        <a:bodyPr/>
        <a:lstStyle/>
        <a:p>
          <a:endParaRPr lang="en-GB"/>
        </a:p>
      </dgm:t>
    </dgm:pt>
  </dgm:ptLst>
  <dgm:cxnLst>
    <dgm:cxn modelId="{007A04FC-7CC7-4443-80C5-879741936493}" type="presOf" srcId="{B98A504C-2867-4E32-B486-DC7D172FE390}" destId="{EA383A06-A029-4B10-845C-E54849CAEF17}" srcOrd="0" destOrd="0" presId="urn:microsoft.com/office/officeart/2005/8/layout/radial4"/>
    <dgm:cxn modelId="{95262FC1-FC5E-4745-BF0D-8AB248B0E51E}" type="presOf" srcId="{B0F0ED26-8D39-4696-AABB-B101CC1BA5BC}" destId="{4C5DF002-26B6-40C2-A467-1AA0638759D4}" srcOrd="0" destOrd="0" presId="urn:microsoft.com/office/officeart/2005/8/layout/radial4"/>
    <dgm:cxn modelId="{E5CB71DD-4CC5-49F9-9596-8AB036098865}" type="presOf" srcId="{B720D03C-D842-4960-BE26-A249BAFA8942}" destId="{9A5EFFF3-F03A-42D4-8349-C3E1F2C2881F}" srcOrd="0" destOrd="0" presId="urn:microsoft.com/office/officeart/2005/8/layout/radial4"/>
    <dgm:cxn modelId="{EF96C3A5-DC2F-407A-A261-0FA9F97CDF0A}" type="presOf" srcId="{18330571-0898-4391-99EF-AED7A18626C3}" destId="{AADE8E25-FC94-4AC1-98DF-35BFD55D75E2}" srcOrd="0" destOrd="0" presId="urn:microsoft.com/office/officeart/2005/8/layout/radial4"/>
    <dgm:cxn modelId="{FE4F400A-094C-4733-AF86-7CE34B88F98F}" srcId="{18330571-0898-4391-99EF-AED7A18626C3}" destId="{B98A504C-2867-4E32-B486-DC7D172FE390}" srcOrd="2" destOrd="0" parTransId="{67DCCBEE-7615-4C9A-B7DE-BB0AB7584990}" sibTransId="{1266B02B-03CA-491E-AD06-7A5940CE90D2}"/>
    <dgm:cxn modelId="{6EDA640A-9CC0-4823-A352-E428C6F73AA9}" type="presOf" srcId="{1EF38605-438D-4CDF-B45D-3C063E50290B}" destId="{BC8EB1FD-1C1D-4B72-A4A7-619D8F4E1145}" srcOrd="0" destOrd="0" presId="urn:microsoft.com/office/officeart/2005/8/layout/radial4"/>
    <dgm:cxn modelId="{003E2B71-79E2-4F2E-8618-20735E234AFD}" srcId="{18330571-0898-4391-99EF-AED7A18626C3}" destId="{C5ECA2A4-F25E-4F33-B78B-B08495CB2D5F}" srcOrd="0" destOrd="0" parTransId="{1EF38605-438D-4CDF-B45D-3C063E50290B}" sibTransId="{73A12A43-F9FD-46DE-89D0-B66DAE5FC707}"/>
    <dgm:cxn modelId="{21D34029-FAEB-4C91-953E-59EF347765FD}" type="presOf" srcId="{3BC2B4DC-CD9C-4146-BB6B-08C543670980}" destId="{EDA9D159-D887-45AD-A6BA-F4918AFFDEA1}" srcOrd="0" destOrd="0" presId="urn:microsoft.com/office/officeart/2005/8/layout/radial4"/>
    <dgm:cxn modelId="{86B6C7CC-B355-4004-97B0-0464618F6DAB}" type="presOf" srcId="{12291C8E-BBBA-4831-B62A-CAE2DAE4B8F5}" destId="{6266B91E-1A04-4CDE-962E-95ACB174B54F}" srcOrd="0" destOrd="0" presId="urn:microsoft.com/office/officeart/2005/8/layout/radial4"/>
    <dgm:cxn modelId="{2315E246-6E7A-4066-B28E-A2D586C5308E}" type="presOf" srcId="{99E1CA1E-9FDA-4E53-9533-1E0A3688DD09}" destId="{4F9F14E8-5C37-4309-BEF9-24F2B2F03B75}" srcOrd="0" destOrd="0" presId="urn:microsoft.com/office/officeart/2005/8/layout/radial4"/>
    <dgm:cxn modelId="{B38C30DB-449E-44FF-AE68-FF97B5B28473}" srcId="{18330571-0898-4391-99EF-AED7A18626C3}" destId="{1F7AF812-0054-4DBA-9D3F-23C1FD1FF4F8}" srcOrd="1" destOrd="0" parTransId="{B720D03C-D842-4960-BE26-A249BAFA8942}" sibTransId="{B559BE46-7B87-4206-8C48-BF11A15C5A47}"/>
    <dgm:cxn modelId="{54E44158-2426-4AEE-8FAC-B0FD1997AAA8}" type="presOf" srcId="{FC7FB7B4-EB47-46E1-9A89-7A2147E4039F}" destId="{18533038-5C27-48CC-944A-9C7ED60CCCD3}" srcOrd="0" destOrd="0" presId="urn:microsoft.com/office/officeart/2005/8/layout/radial4"/>
    <dgm:cxn modelId="{D8AC66F0-C283-47EC-88EA-F826B5B2D590}" srcId="{18330571-0898-4391-99EF-AED7A18626C3}" destId="{12291C8E-BBBA-4831-B62A-CAE2DAE4B8F5}" srcOrd="4" destOrd="0" parTransId="{FC7FB7B4-EB47-46E1-9A89-7A2147E4039F}" sibTransId="{2E050068-1E39-45B0-B7FB-11015A1748C2}"/>
    <dgm:cxn modelId="{4A5CDD8A-B8B7-4463-8728-4147A0936A8B}" srcId="{18330571-0898-4391-99EF-AED7A18626C3}" destId="{225A7601-D308-4C3E-84F4-FD72FED313CA}" srcOrd="3" destOrd="0" parTransId="{B0F0ED26-8D39-4696-AABB-B101CC1BA5BC}" sibTransId="{9446C30E-BC0F-400F-A567-E9562748A4A1}"/>
    <dgm:cxn modelId="{1B956E81-AC8E-4481-A5C4-BD18432E22D0}" type="presOf" srcId="{1F7AF812-0054-4DBA-9D3F-23C1FD1FF4F8}" destId="{2499C547-B596-42AC-9286-2C20B943F2B9}" srcOrd="0" destOrd="0" presId="urn:microsoft.com/office/officeart/2005/8/layout/radial4"/>
    <dgm:cxn modelId="{AB3CDA32-FEF0-481B-8A32-85D1E9D47E34}" type="presOf" srcId="{9D79FDD5-BB50-43ED-802B-D4B4A74C86AA}" destId="{E313276D-8660-4BD2-9D6B-63B6739AA272}" srcOrd="0" destOrd="0" presId="urn:microsoft.com/office/officeart/2005/8/layout/radial4"/>
    <dgm:cxn modelId="{AFA5FE79-DCAB-474C-9C8A-4AA8B77B06D6}" type="presOf" srcId="{C5ECA2A4-F25E-4F33-B78B-B08495CB2D5F}" destId="{CA79D41B-13B1-4ABA-95EF-01F38E76376C}" srcOrd="0" destOrd="0" presId="urn:microsoft.com/office/officeart/2005/8/layout/radial4"/>
    <dgm:cxn modelId="{AA52065B-A1F2-4BE0-9749-2CA1409A6449}" srcId="{18330571-0898-4391-99EF-AED7A18626C3}" destId="{9D79FDD5-BB50-43ED-802B-D4B4A74C86AA}" srcOrd="5" destOrd="0" parTransId="{99E1CA1E-9FDA-4E53-9533-1E0A3688DD09}" sibTransId="{BBE250ED-D98B-49FC-BE9C-D45738195DCC}"/>
    <dgm:cxn modelId="{04A6D731-2D3D-4A3B-8583-F5F6B4CC134A}" type="presOf" srcId="{67DCCBEE-7615-4C9A-B7DE-BB0AB7584990}" destId="{86C721AC-AB4C-4A9A-B8C3-F7A12F539B1D}" srcOrd="0" destOrd="0" presId="urn:microsoft.com/office/officeart/2005/8/layout/radial4"/>
    <dgm:cxn modelId="{428C8A43-674B-4126-A0CE-6860B43D2DC3}" srcId="{3BC2B4DC-CD9C-4146-BB6B-08C543670980}" destId="{18330571-0898-4391-99EF-AED7A18626C3}" srcOrd="0" destOrd="0" parTransId="{B58307D0-33FD-4489-AE2D-4810FDDF7D8C}" sibTransId="{7D8A23A8-642F-4DE1-A488-47910C99DD2A}"/>
    <dgm:cxn modelId="{32B878F6-69A9-4CD1-8C94-9379B4E650DB}" type="presOf" srcId="{225A7601-D308-4C3E-84F4-FD72FED313CA}" destId="{59167CEA-FD8C-48EB-B1DC-FEE62A338EE8}" srcOrd="0" destOrd="0" presId="urn:microsoft.com/office/officeart/2005/8/layout/radial4"/>
    <dgm:cxn modelId="{D03C6AD9-F70C-40B7-B5CB-32E4ADFDED8C}" type="presParOf" srcId="{EDA9D159-D887-45AD-A6BA-F4918AFFDEA1}" destId="{AADE8E25-FC94-4AC1-98DF-35BFD55D75E2}" srcOrd="0" destOrd="0" presId="urn:microsoft.com/office/officeart/2005/8/layout/radial4"/>
    <dgm:cxn modelId="{75C0FBF8-034C-49D0-9114-BCF4A69718B1}" type="presParOf" srcId="{EDA9D159-D887-45AD-A6BA-F4918AFFDEA1}" destId="{BC8EB1FD-1C1D-4B72-A4A7-619D8F4E1145}" srcOrd="1" destOrd="0" presId="urn:microsoft.com/office/officeart/2005/8/layout/radial4"/>
    <dgm:cxn modelId="{FBAB7DD1-0815-4CF7-B043-0C5A0154020F}" type="presParOf" srcId="{EDA9D159-D887-45AD-A6BA-F4918AFFDEA1}" destId="{CA79D41B-13B1-4ABA-95EF-01F38E76376C}" srcOrd="2" destOrd="0" presId="urn:microsoft.com/office/officeart/2005/8/layout/radial4"/>
    <dgm:cxn modelId="{E5DCF81D-AE27-45C4-AF84-E2AC9231D492}" type="presParOf" srcId="{EDA9D159-D887-45AD-A6BA-F4918AFFDEA1}" destId="{9A5EFFF3-F03A-42D4-8349-C3E1F2C2881F}" srcOrd="3" destOrd="0" presId="urn:microsoft.com/office/officeart/2005/8/layout/radial4"/>
    <dgm:cxn modelId="{D8FFB886-BDCB-42FE-80C7-2EFDEDB71F77}" type="presParOf" srcId="{EDA9D159-D887-45AD-A6BA-F4918AFFDEA1}" destId="{2499C547-B596-42AC-9286-2C20B943F2B9}" srcOrd="4" destOrd="0" presId="urn:microsoft.com/office/officeart/2005/8/layout/radial4"/>
    <dgm:cxn modelId="{97CBC384-E180-4530-96A7-22D1B0AAD97B}" type="presParOf" srcId="{EDA9D159-D887-45AD-A6BA-F4918AFFDEA1}" destId="{86C721AC-AB4C-4A9A-B8C3-F7A12F539B1D}" srcOrd="5" destOrd="0" presId="urn:microsoft.com/office/officeart/2005/8/layout/radial4"/>
    <dgm:cxn modelId="{7F491FA8-708F-44D1-9F63-A8590F3E02B4}" type="presParOf" srcId="{EDA9D159-D887-45AD-A6BA-F4918AFFDEA1}" destId="{EA383A06-A029-4B10-845C-E54849CAEF17}" srcOrd="6" destOrd="0" presId="urn:microsoft.com/office/officeart/2005/8/layout/radial4"/>
    <dgm:cxn modelId="{6A775151-08D2-4614-8D67-4C91FC54700C}" type="presParOf" srcId="{EDA9D159-D887-45AD-A6BA-F4918AFFDEA1}" destId="{4C5DF002-26B6-40C2-A467-1AA0638759D4}" srcOrd="7" destOrd="0" presId="urn:microsoft.com/office/officeart/2005/8/layout/radial4"/>
    <dgm:cxn modelId="{00DF7571-5CC6-4B2D-BB1F-5DA99BE0FAB6}" type="presParOf" srcId="{EDA9D159-D887-45AD-A6BA-F4918AFFDEA1}" destId="{59167CEA-FD8C-48EB-B1DC-FEE62A338EE8}" srcOrd="8" destOrd="0" presId="urn:microsoft.com/office/officeart/2005/8/layout/radial4"/>
    <dgm:cxn modelId="{623F368F-2AB1-4FC3-B67C-C9B8BF0BCAB3}" type="presParOf" srcId="{EDA9D159-D887-45AD-A6BA-F4918AFFDEA1}" destId="{18533038-5C27-48CC-944A-9C7ED60CCCD3}" srcOrd="9" destOrd="0" presId="urn:microsoft.com/office/officeart/2005/8/layout/radial4"/>
    <dgm:cxn modelId="{1DEF154C-6465-4A19-A4EA-C83456CCB3F8}" type="presParOf" srcId="{EDA9D159-D887-45AD-A6BA-F4918AFFDEA1}" destId="{6266B91E-1A04-4CDE-962E-95ACB174B54F}" srcOrd="10" destOrd="0" presId="urn:microsoft.com/office/officeart/2005/8/layout/radial4"/>
    <dgm:cxn modelId="{2E3A2A89-5EA6-422E-85C7-8E9F5CA03415}" type="presParOf" srcId="{EDA9D159-D887-45AD-A6BA-F4918AFFDEA1}" destId="{4F9F14E8-5C37-4309-BEF9-24F2B2F03B75}" srcOrd="11" destOrd="0" presId="urn:microsoft.com/office/officeart/2005/8/layout/radial4"/>
    <dgm:cxn modelId="{668C80D9-FD2B-4A14-B7F7-6C2639314CAC}" type="presParOf" srcId="{EDA9D159-D887-45AD-A6BA-F4918AFFDEA1}" destId="{E313276D-8660-4BD2-9D6B-63B6739AA272}"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E7D4C4-55A5-48A2-96F2-79CB50F8D78F}" type="doc">
      <dgm:prSet loTypeId="urn:microsoft.com/office/officeart/2005/8/layout/hProcess9" loCatId="process" qsTypeId="urn:microsoft.com/office/officeart/2005/8/quickstyle/simple1" qsCatId="simple" csTypeId="urn:microsoft.com/office/officeart/2005/8/colors/accent1_2" csCatId="accent1" phldr="1"/>
      <dgm:spPr/>
    </dgm:pt>
    <dgm:pt modelId="{1DEFF252-D442-4E21-9D50-8FBEE92E9DE6}">
      <dgm:prSet phldrT="[Text]"/>
      <dgm:spPr>
        <a:solidFill>
          <a:srgbClr val="FFC000"/>
        </a:solidFill>
      </dgm:spPr>
      <dgm:t>
        <a:bodyPr/>
        <a:lstStyle/>
        <a:p>
          <a:r>
            <a:rPr lang="en-US" dirty="0" smtClean="0"/>
            <a:t>Unless parties to the arbitration otherwise agree, arbitrators have a legal duty to make disclosure of facts and circumstances which would or might give rise to the appearance of bias or justifiable doubts as to his or her impartiality.</a:t>
          </a:r>
          <a:endParaRPr lang="en-US" dirty="0"/>
        </a:p>
      </dgm:t>
    </dgm:pt>
    <dgm:pt modelId="{F4740E39-ED14-4B51-AC7C-FF1850B76AD3}" type="parTrans" cxnId="{9A84568B-E717-458E-A365-ECA0E5AAD0F9}">
      <dgm:prSet/>
      <dgm:spPr/>
      <dgm:t>
        <a:bodyPr/>
        <a:lstStyle/>
        <a:p>
          <a:endParaRPr lang="en-US"/>
        </a:p>
      </dgm:t>
    </dgm:pt>
    <dgm:pt modelId="{8635E02C-4B4D-4F8A-A94E-1A242748D6EF}" type="sibTrans" cxnId="{9A84568B-E717-458E-A365-ECA0E5AAD0F9}">
      <dgm:prSet/>
      <dgm:spPr/>
      <dgm:t>
        <a:bodyPr/>
        <a:lstStyle/>
        <a:p>
          <a:endParaRPr lang="en-US"/>
        </a:p>
      </dgm:t>
    </dgm:pt>
    <dgm:pt modelId="{87F18881-5AEE-4C55-96E6-0E93B8606297}">
      <dgm:prSet phldrT="[Text]"/>
      <dgm:spPr>
        <a:solidFill>
          <a:schemeClr val="bg2">
            <a:lumMod val="65000"/>
          </a:schemeClr>
        </a:solidFill>
      </dgm:spPr>
      <dgm:t>
        <a:bodyPr/>
        <a:lstStyle/>
        <a:p>
          <a:r>
            <a:rPr lang="en-US" dirty="0" smtClean="0"/>
            <a:t>“</a:t>
          </a:r>
          <a:r>
            <a:rPr lang="en-US" i="1" dirty="0" smtClean="0"/>
            <a:t>The duty to act independently &amp; impartially involves arbitrators owing no allegiance to the party appointing them…They are not representative of the appointing party</a:t>
          </a:r>
          <a:r>
            <a:rPr lang="en-US" dirty="0" smtClean="0"/>
            <a:t>” </a:t>
          </a:r>
        </a:p>
        <a:p>
          <a:r>
            <a:rPr lang="en-US" dirty="0" err="1" smtClean="0"/>
            <a:t>Popplewell</a:t>
          </a:r>
          <a:r>
            <a:rPr lang="en-US" dirty="0" smtClean="0"/>
            <a:t> J</a:t>
          </a:r>
          <a:endParaRPr lang="en-US" dirty="0"/>
        </a:p>
      </dgm:t>
    </dgm:pt>
    <dgm:pt modelId="{5DCC029C-998F-4065-8C5E-919FF00A3A05}" type="parTrans" cxnId="{B975D784-1BDF-45C2-AEA5-71BB0FBC8506}">
      <dgm:prSet/>
      <dgm:spPr/>
      <dgm:t>
        <a:bodyPr/>
        <a:lstStyle/>
        <a:p>
          <a:endParaRPr lang="en-US"/>
        </a:p>
      </dgm:t>
    </dgm:pt>
    <dgm:pt modelId="{B63258ED-D609-49A0-B486-69893A3E7157}" type="sibTrans" cxnId="{B975D784-1BDF-45C2-AEA5-71BB0FBC8506}">
      <dgm:prSet/>
      <dgm:spPr/>
      <dgm:t>
        <a:bodyPr/>
        <a:lstStyle/>
        <a:p>
          <a:endParaRPr lang="en-US"/>
        </a:p>
      </dgm:t>
    </dgm:pt>
    <dgm:pt modelId="{3EC5294A-A022-45E1-8FFF-6B13844DEDE4}">
      <dgm:prSet phldrT="[Text]"/>
      <dgm:spPr/>
      <dgm:t>
        <a:bodyPr/>
        <a:lstStyle/>
        <a:p>
          <a:r>
            <a:rPr lang="en-US" dirty="0" smtClean="0"/>
            <a:t>Multiple appointments must be disclosed in the context of Bermuda Form arbitrations</a:t>
          </a:r>
          <a:endParaRPr lang="en-US" dirty="0"/>
        </a:p>
      </dgm:t>
    </dgm:pt>
    <dgm:pt modelId="{87D88F81-CBC2-44AC-9993-7EFAF178CDE6}" type="parTrans" cxnId="{EE526E87-B24A-463D-A802-2FED3F2A7CCE}">
      <dgm:prSet/>
      <dgm:spPr/>
      <dgm:t>
        <a:bodyPr/>
        <a:lstStyle/>
        <a:p>
          <a:endParaRPr lang="en-US"/>
        </a:p>
      </dgm:t>
    </dgm:pt>
    <dgm:pt modelId="{121BD9A7-D3FC-4186-8D9F-97871FDD7485}" type="sibTrans" cxnId="{EE526E87-B24A-463D-A802-2FED3F2A7CCE}">
      <dgm:prSet/>
      <dgm:spPr/>
      <dgm:t>
        <a:bodyPr/>
        <a:lstStyle/>
        <a:p>
          <a:endParaRPr lang="en-US"/>
        </a:p>
      </dgm:t>
    </dgm:pt>
    <dgm:pt modelId="{1118DA37-16A4-4F0D-B688-CECCF8A63A17}" type="pres">
      <dgm:prSet presAssocID="{4BE7D4C4-55A5-48A2-96F2-79CB50F8D78F}" presName="CompostProcess" presStyleCnt="0">
        <dgm:presLayoutVars>
          <dgm:dir/>
          <dgm:resizeHandles val="exact"/>
        </dgm:presLayoutVars>
      </dgm:prSet>
      <dgm:spPr/>
    </dgm:pt>
    <dgm:pt modelId="{AD38BD6B-0976-4E34-B08B-59CACAD1C027}" type="pres">
      <dgm:prSet presAssocID="{4BE7D4C4-55A5-48A2-96F2-79CB50F8D78F}" presName="arrow" presStyleLbl="bgShp" presStyleIdx="0" presStyleCnt="1"/>
      <dgm:spPr/>
    </dgm:pt>
    <dgm:pt modelId="{6F92CD4C-F3B1-48D6-8DFA-C84C4DC85E84}" type="pres">
      <dgm:prSet presAssocID="{4BE7D4C4-55A5-48A2-96F2-79CB50F8D78F}" presName="linearProcess" presStyleCnt="0"/>
      <dgm:spPr/>
    </dgm:pt>
    <dgm:pt modelId="{B110248B-DA11-45BD-859A-7A4ED9945C71}" type="pres">
      <dgm:prSet presAssocID="{1DEFF252-D442-4E21-9D50-8FBEE92E9DE6}" presName="textNode" presStyleLbl="node1" presStyleIdx="0" presStyleCnt="3">
        <dgm:presLayoutVars>
          <dgm:bulletEnabled val="1"/>
        </dgm:presLayoutVars>
      </dgm:prSet>
      <dgm:spPr/>
      <dgm:t>
        <a:bodyPr/>
        <a:lstStyle/>
        <a:p>
          <a:endParaRPr lang="en-US"/>
        </a:p>
      </dgm:t>
    </dgm:pt>
    <dgm:pt modelId="{43365BD8-0A05-4325-B91F-E3F3DD0310D3}" type="pres">
      <dgm:prSet presAssocID="{8635E02C-4B4D-4F8A-A94E-1A242748D6EF}" presName="sibTrans" presStyleCnt="0"/>
      <dgm:spPr/>
    </dgm:pt>
    <dgm:pt modelId="{61DDA3CD-4C8B-486A-AFF4-88DF876BD9FF}" type="pres">
      <dgm:prSet presAssocID="{87F18881-5AEE-4C55-96E6-0E93B8606297}" presName="textNode" presStyleLbl="node1" presStyleIdx="1" presStyleCnt="3">
        <dgm:presLayoutVars>
          <dgm:bulletEnabled val="1"/>
        </dgm:presLayoutVars>
      </dgm:prSet>
      <dgm:spPr/>
      <dgm:t>
        <a:bodyPr/>
        <a:lstStyle/>
        <a:p>
          <a:endParaRPr lang="en-US"/>
        </a:p>
      </dgm:t>
    </dgm:pt>
    <dgm:pt modelId="{09A520A9-897B-478D-AF63-9582A8F64522}" type="pres">
      <dgm:prSet presAssocID="{B63258ED-D609-49A0-B486-69893A3E7157}" presName="sibTrans" presStyleCnt="0"/>
      <dgm:spPr/>
    </dgm:pt>
    <dgm:pt modelId="{9A71F30F-06EA-41D4-9E5E-0CC68724DA9B}" type="pres">
      <dgm:prSet presAssocID="{3EC5294A-A022-45E1-8FFF-6B13844DEDE4}" presName="textNode" presStyleLbl="node1" presStyleIdx="2" presStyleCnt="3">
        <dgm:presLayoutVars>
          <dgm:bulletEnabled val="1"/>
        </dgm:presLayoutVars>
      </dgm:prSet>
      <dgm:spPr/>
      <dgm:t>
        <a:bodyPr/>
        <a:lstStyle/>
        <a:p>
          <a:endParaRPr lang="en-US"/>
        </a:p>
      </dgm:t>
    </dgm:pt>
  </dgm:ptLst>
  <dgm:cxnLst>
    <dgm:cxn modelId="{24C13914-0902-4659-ABB8-2E09475BE85A}" type="presOf" srcId="{4BE7D4C4-55A5-48A2-96F2-79CB50F8D78F}" destId="{1118DA37-16A4-4F0D-B688-CECCF8A63A17}" srcOrd="0" destOrd="0" presId="urn:microsoft.com/office/officeart/2005/8/layout/hProcess9"/>
    <dgm:cxn modelId="{6FC9EC7C-8C04-4673-9F8C-B3C24F42CAF3}" type="presOf" srcId="{1DEFF252-D442-4E21-9D50-8FBEE92E9DE6}" destId="{B110248B-DA11-45BD-859A-7A4ED9945C71}" srcOrd="0" destOrd="0" presId="urn:microsoft.com/office/officeart/2005/8/layout/hProcess9"/>
    <dgm:cxn modelId="{29789B48-278F-4924-8E8A-D4B088621865}" type="presOf" srcId="{87F18881-5AEE-4C55-96E6-0E93B8606297}" destId="{61DDA3CD-4C8B-486A-AFF4-88DF876BD9FF}" srcOrd="0" destOrd="0" presId="urn:microsoft.com/office/officeart/2005/8/layout/hProcess9"/>
    <dgm:cxn modelId="{A370938E-8E8F-4305-B340-C3CE37A4D15D}" type="presOf" srcId="{3EC5294A-A022-45E1-8FFF-6B13844DEDE4}" destId="{9A71F30F-06EA-41D4-9E5E-0CC68724DA9B}" srcOrd="0" destOrd="0" presId="urn:microsoft.com/office/officeart/2005/8/layout/hProcess9"/>
    <dgm:cxn modelId="{EE526E87-B24A-463D-A802-2FED3F2A7CCE}" srcId="{4BE7D4C4-55A5-48A2-96F2-79CB50F8D78F}" destId="{3EC5294A-A022-45E1-8FFF-6B13844DEDE4}" srcOrd="2" destOrd="0" parTransId="{87D88F81-CBC2-44AC-9993-7EFAF178CDE6}" sibTransId="{121BD9A7-D3FC-4186-8D9F-97871FDD7485}"/>
    <dgm:cxn modelId="{B975D784-1BDF-45C2-AEA5-71BB0FBC8506}" srcId="{4BE7D4C4-55A5-48A2-96F2-79CB50F8D78F}" destId="{87F18881-5AEE-4C55-96E6-0E93B8606297}" srcOrd="1" destOrd="0" parTransId="{5DCC029C-998F-4065-8C5E-919FF00A3A05}" sibTransId="{B63258ED-D609-49A0-B486-69893A3E7157}"/>
    <dgm:cxn modelId="{9A84568B-E717-458E-A365-ECA0E5AAD0F9}" srcId="{4BE7D4C4-55A5-48A2-96F2-79CB50F8D78F}" destId="{1DEFF252-D442-4E21-9D50-8FBEE92E9DE6}" srcOrd="0" destOrd="0" parTransId="{F4740E39-ED14-4B51-AC7C-FF1850B76AD3}" sibTransId="{8635E02C-4B4D-4F8A-A94E-1A242748D6EF}"/>
    <dgm:cxn modelId="{1937AA43-8E8D-442F-84FA-6E61F1394F8D}" type="presParOf" srcId="{1118DA37-16A4-4F0D-B688-CECCF8A63A17}" destId="{AD38BD6B-0976-4E34-B08B-59CACAD1C027}" srcOrd="0" destOrd="0" presId="urn:microsoft.com/office/officeart/2005/8/layout/hProcess9"/>
    <dgm:cxn modelId="{B7E044A6-6A87-46ED-8DB0-3453C52A6F03}" type="presParOf" srcId="{1118DA37-16A4-4F0D-B688-CECCF8A63A17}" destId="{6F92CD4C-F3B1-48D6-8DFA-C84C4DC85E84}" srcOrd="1" destOrd="0" presId="urn:microsoft.com/office/officeart/2005/8/layout/hProcess9"/>
    <dgm:cxn modelId="{3F5FCE6D-BCFA-449D-8C24-1E3BBA3F5653}" type="presParOf" srcId="{6F92CD4C-F3B1-48D6-8DFA-C84C4DC85E84}" destId="{B110248B-DA11-45BD-859A-7A4ED9945C71}" srcOrd="0" destOrd="0" presId="urn:microsoft.com/office/officeart/2005/8/layout/hProcess9"/>
    <dgm:cxn modelId="{26EDFAD4-D589-401E-862B-430D9D9A2857}" type="presParOf" srcId="{6F92CD4C-F3B1-48D6-8DFA-C84C4DC85E84}" destId="{43365BD8-0A05-4325-B91F-E3F3DD0310D3}" srcOrd="1" destOrd="0" presId="urn:microsoft.com/office/officeart/2005/8/layout/hProcess9"/>
    <dgm:cxn modelId="{B7018A44-760F-4D30-8468-A8A880B98E63}" type="presParOf" srcId="{6F92CD4C-F3B1-48D6-8DFA-C84C4DC85E84}" destId="{61DDA3CD-4C8B-486A-AFF4-88DF876BD9FF}" srcOrd="2" destOrd="0" presId="urn:microsoft.com/office/officeart/2005/8/layout/hProcess9"/>
    <dgm:cxn modelId="{79BD9077-0D3C-4A1C-A810-31B1651069C8}" type="presParOf" srcId="{6F92CD4C-F3B1-48D6-8DFA-C84C4DC85E84}" destId="{09A520A9-897B-478D-AF63-9582A8F64522}" srcOrd="3" destOrd="0" presId="urn:microsoft.com/office/officeart/2005/8/layout/hProcess9"/>
    <dgm:cxn modelId="{95B82BB8-0F87-44DF-94CC-C69307662FCD}" type="presParOf" srcId="{6F92CD4C-F3B1-48D6-8DFA-C84C4DC85E84}" destId="{9A71F30F-06EA-41D4-9E5E-0CC68724DA9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7BBB3A2-85F6-49D4-8734-B6AA49ED655D}" type="datetimeFigureOut">
              <a:rPr lang="en-US" smtClean="0"/>
              <a:t>10/25/2021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6C0876C-95B2-4401-BEA9-CC3C435BB640}" type="slidenum">
              <a:rPr lang="en-US" smtClean="0"/>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027" y="8852049"/>
            <a:ext cx="564831" cy="422268"/>
          </a:xfrm>
          <a:prstGeom prst="rect">
            <a:avLst/>
          </a:prstGeom>
        </p:spPr>
      </p:pic>
    </p:spTree>
    <p:extLst>
      <p:ext uri="{BB962C8B-B14F-4D97-AF65-F5344CB8AC3E}">
        <p14:creationId xmlns:p14="http://schemas.microsoft.com/office/powerpoint/2010/main" val="377901538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46CA78-61A1-9C47-9D7F-8CD821486DB2}" type="datetimeFigureOut">
              <a:rPr lang="en-US" smtClean="0"/>
              <a:t>10/25/2021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9349067-09C9-6649-BEE6-0256847B5688}" type="slidenum">
              <a:rPr lang="en-US" smtClean="0"/>
              <a:t>‹#›</a:t>
            </a:fld>
            <a:endParaRPr lang="en-US"/>
          </a:p>
        </p:txBody>
      </p:sp>
    </p:spTree>
    <p:extLst>
      <p:ext uri="{BB962C8B-B14F-4D97-AF65-F5344CB8AC3E}">
        <p14:creationId xmlns:p14="http://schemas.microsoft.com/office/powerpoint/2010/main" val="194220211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Footer Placeholder 3"/>
          <p:cNvSpPr>
            <a:spLocks noGrp="1"/>
          </p:cNvSpPr>
          <p:nvPr>
            <p:ph type="ftr" sz="quarter" idx="10"/>
          </p:nvPr>
        </p:nvSpPr>
        <p:spPr/>
      </p:sp>
      <p:sp>
        <p:nvSpPr>
          <p:cNvPr id="5" name="Slide Number Placeholder 4"/>
          <p:cNvSpPr>
            <a:spLocks noGrp="1"/>
          </p:cNvSpPr>
          <p:nvPr>
            <p:ph type="sldNum" sz="quarter" idx="11"/>
          </p:nvPr>
        </p:nvSpPr>
        <p:spPr/>
      </p:sp>
    </p:spTree>
    <p:extLst>
      <p:ext uri="{BB962C8B-B14F-4D97-AF65-F5344CB8AC3E}">
        <p14:creationId xmlns:p14="http://schemas.microsoft.com/office/powerpoint/2010/main" val="927727350"/>
      </p:ext>
    </p:extLst>
  </p:cSld>
  <p:clrMapOvr>
    <a:masterClrMapping/>
  </p:clrMapOvr>
</p:notes>
</file>

<file path=ppt/notesSlides/notesSlide2.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Slide Number Placeholder 3"/>
          <p:cNvSpPr>
            <a:spLocks noGrp="1"/>
          </p:cNvSpPr>
          <p:nvPr>
            <p:ph type="sldNum" sz="quarter" idx="10"/>
          </p:nvPr>
        </p:nvSpPr>
        <p:spPr/>
      </p:sp>
    </p:spTree>
    <p:extLst>
      <p:ext uri="{BB962C8B-B14F-4D97-AF65-F5344CB8AC3E}">
        <p14:creationId xmlns:p14="http://schemas.microsoft.com/office/powerpoint/2010/main" val="1594206986"/>
      </p:ext>
    </p:extLst>
  </p:cSld>
  <p:clrMapOvr>
    <a:masterClrMapping/>
  </p:clrMapOvr>
</p:notes>
</file>

<file path=ppt/notesSlides/notesSlide3.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Footer Placeholder 3"/>
          <p:cNvSpPr>
            <a:spLocks noGrp="1"/>
          </p:cNvSpPr>
          <p:nvPr>
            <p:ph type="ftr" sz="quarter" idx="10"/>
          </p:nvPr>
        </p:nvSpPr>
        <p:spPr/>
      </p:sp>
      <p:sp>
        <p:nvSpPr>
          <p:cNvPr id="5" name="Slide Number Placeholder 4"/>
          <p:cNvSpPr>
            <a:spLocks noGrp="1"/>
          </p:cNvSpPr>
          <p:nvPr>
            <p:ph type="sldNum" sz="quarter" idx="11"/>
          </p:nvPr>
        </p:nvSpPr>
        <p:spPr/>
      </p:sp>
    </p:spTree>
    <p:extLst>
      <p:ext uri="{BB962C8B-B14F-4D97-AF65-F5344CB8AC3E}">
        <p14:creationId xmlns:p14="http://schemas.microsoft.com/office/powerpoint/2010/main" val="3319815578"/>
      </p:ext>
    </p:extLst>
  </p:cSld>
  <p:clrMapOvr>
    <a:masterClrMapping/>
  </p:clrMapOvr>
</p:notes>
</file>

<file path=ppt/notesSlides/notesSlide4.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Slide Number Placeholder 3"/>
          <p:cNvSpPr>
            <a:spLocks noGrp="1"/>
          </p:cNvSpPr>
          <p:nvPr>
            <p:ph type="sldNum" sz="quarter" idx="10"/>
          </p:nvPr>
        </p:nvSpPr>
        <p:spPr/>
      </p:sp>
    </p:spTree>
    <p:extLst>
      <p:ext uri="{BB962C8B-B14F-4D97-AF65-F5344CB8AC3E}">
        <p14:creationId xmlns:p14="http://schemas.microsoft.com/office/powerpoint/2010/main" val="2205856507"/>
      </p:ext>
    </p:extLst>
  </p:cSld>
  <p:clrMapOvr>
    <a:masterClrMapping/>
  </p:clrMapOvr>
</p:notes>
</file>

<file path=ppt/notesSlides/notesSlide5.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Slide Number Placeholder 3"/>
          <p:cNvSpPr>
            <a:spLocks noGrp="1"/>
          </p:cNvSpPr>
          <p:nvPr>
            <p:ph type="sldNum" sz="quarter" idx="10"/>
          </p:nvPr>
        </p:nvSpPr>
        <p:spPr/>
      </p:sp>
    </p:spTree>
    <p:extLst>
      <p:ext uri="{BB962C8B-B14F-4D97-AF65-F5344CB8AC3E}">
        <p14:creationId xmlns:p14="http://schemas.microsoft.com/office/powerpoint/2010/main" val="1687025688"/>
      </p:ext>
    </p:extLst>
  </p:cSld>
  <p:clrMapOvr>
    <a:masterClrMapping/>
  </p:clrMapOvr>
</p:notes>
</file>

<file path=ppt/notesSlides/notesSlide6.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Slide Number Placeholder 3"/>
          <p:cNvSpPr>
            <a:spLocks noGrp="1"/>
          </p:cNvSpPr>
          <p:nvPr>
            <p:ph type="sldNum" sz="quarter" idx="10"/>
          </p:nvPr>
        </p:nvSpPr>
        <p:spPr/>
      </p:sp>
    </p:spTree>
    <p:extLst>
      <p:ext uri="{BB962C8B-B14F-4D97-AF65-F5344CB8AC3E}">
        <p14:creationId xmlns:p14="http://schemas.microsoft.com/office/powerpoint/2010/main" val="1050997180"/>
      </p:ext>
    </p:extLst>
  </p:cSld>
  <p:clrMapOvr>
    <a:masterClrMapping/>
  </p:clrMapOvr>
</p:notes>
</file>

<file path=ppt/notesSlides/notesSlide7.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Slide Number Placeholder 3"/>
          <p:cNvSpPr>
            <a:spLocks noGrp="1"/>
          </p:cNvSpPr>
          <p:nvPr>
            <p:ph type="sldNum" sz="quarter" idx="10"/>
          </p:nvPr>
        </p:nvSpPr>
        <p:spPr/>
      </p:sp>
    </p:spTree>
    <p:extLst>
      <p:ext uri="{BB962C8B-B14F-4D97-AF65-F5344CB8AC3E}">
        <p14:creationId xmlns:p14="http://schemas.microsoft.com/office/powerpoint/2010/main" val="1540186972"/>
      </p:ext>
    </p:extLst>
  </p:cSld>
  <p:clrMapOvr>
    <a:masterClrMapping/>
  </p:clrMapOvr>
</p:notes>
</file>

<file path=ppt/notesSlides/notesSlide8.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Slide Number Placeholder 3"/>
          <p:cNvSpPr>
            <a:spLocks noGrp="1"/>
          </p:cNvSpPr>
          <p:nvPr>
            <p:ph type="sldNum" sz="quarter" idx="10"/>
          </p:nvPr>
        </p:nvSpPr>
        <p:spPr/>
      </p:sp>
    </p:spTree>
    <p:extLst>
      <p:ext uri="{BB962C8B-B14F-4D97-AF65-F5344CB8AC3E}">
        <p14:creationId xmlns:p14="http://schemas.microsoft.com/office/powerpoint/2010/main" val="3168178556"/>
      </p:ext>
    </p:extLst>
  </p:cSld>
  <p:clrMapOvr>
    <a:masterClrMapping/>
  </p:clrMapOvr>
</p:notes>
</file>

<file path=ppt/notesSlides/notesSlide9.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Slide Number Placeholder 3"/>
          <p:cNvSpPr>
            <a:spLocks noGrp="1"/>
          </p:cNvSpPr>
          <p:nvPr>
            <p:ph type="sldNum" sz="quarter" idx="10"/>
          </p:nvPr>
        </p:nvSpPr>
        <p:spPr/>
      </p:sp>
    </p:spTree>
    <p:extLst>
      <p:ext uri="{BB962C8B-B14F-4D97-AF65-F5344CB8AC3E}">
        <p14:creationId xmlns:p14="http://schemas.microsoft.com/office/powerpoint/2010/main" val="1817260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9B442E9-CBA0-E041-9D20-CB7CA9B382FE}"/>
              </a:ext>
            </a:extLst>
          </p:cNvPr>
          <p:cNvSpPr/>
          <p:nvPr userDrawn="1"/>
        </p:nvSpPr>
        <p:spPr>
          <a:xfrm>
            <a:off x="-47625" y="-309642"/>
            <a:ext cx="12296775" cy="6462792"/>
          </a:xfrm>
          <a:prstGeom prst="rect">
            <a:avLst/>
          </a:prstGeom>
          <a:blipFill>
            <a:blip r:embed="rId2"/>
            <a:srcRect/>
            <a:stretch>
              <a:fillRect l="-2401" t="1" r="-1600" b="-20562"/>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5"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3493796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PT_Standard Slide-Double Heading">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478367" y="166236"/>
            <a:ext cx="11232000" cy="1019629"/>
          </a:xfrm>
        </p:spPr>
        <p:txBody>
          <a:bodyPr/>
          <a:lstStyle>
            <a:lvl1pPr>
              <a:defRPr baseline="0"/>
            </a:lvl1pPr>
          </a:lstStyle>
          <a:p>
            <a:r>
              <a:rPr lang="en-GB" dirty="0" smtClean="0"/>
              <a:t>Slide title</a:t>
            </a:r>
            <a:endParaRPr lang="en-GB" dirty="0"/>
          </a:p>
        </p:txBody>
      </p:sp>
      <p:sp>
        <p:nvSpPr>
          <p:cNvPr id="9" name="Line 16"/>
          <p:cNvSpPr>
            <a:spLocks noChangeShapeType="1"/>
          </p:cNvSpPr>
          <p:nvPr userDrawn="1">
            <p:custDataLst>
              <p:tags r:id="rId2"/>
            </p:custDataLst>
          </p:nvPr>
        </p:nvSpPr>
        <p:spPr bwMode="gray">
          <a:xfrm>
            <a:off x="717551" y="6545265"/>
            <a:ext cx="0" cy="104775"/>
          </a:xfrm>
          <a:prstGeom prst="line">
            <a:avLst/>
          </a:prstGeom>
          <a:noFill/>
          <a:ln w="63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2400">
              <a:solidFill>
                <a:srgbClr val="000000"/>
              </a:solidFill>
            </a:endParaRPr>
          </a:p>
        </p:txBody>
      </p:sp>
      <p:sp>
        <p:nvSpPr>
          <p:cNvPr id="6" name="Content Placeholder 5"/>
          <p:cNvSpPr>
            <a:spLocks noGrp="1"/>
          </p:cNvSpPr>
          <p:nvPr>
            <p:ph sz="quarter" idx="14"/>
          </p:nvPr>
        </p:nvSpPr>
        <p:spPr>
          <a:xfrm>
            <a:off x="495302" y="1570040"/>
            <a:ext cx="11215065" cy="440213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40436404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RF_Title only">
    <p:spTree>
      <p:nvGrpSpPr>
        <p:cNvPr id="1" name=""/>
        <p:cNvGrpSpPr/>
        <p:nvPr/>
      </p:nvGrpSpPr>
      <p:grpSpPr>
        <a:xfrm>
          <a:off x="0" y="0"/>
          <a:ext cx="0" cy="0"/>
          <a:chOff x="0" y="0"/>
          <a:chExt cx="0" cy="0"/>
        </a:xfrm>
      </p:grpSpPr>
      <p:sp>
        <p:nvSpPr>
          <p:cNvPr id="6" name="FooterBox"/>
          <p:cNvSpPr txBox="1"/>
          <p:nvPr userDrawn="1">
            <p:custDataLst>
              <p:tags r:id="rId1"/>
            </p:custDataLst>
          </p:nvPr>
        </p:nvSpPr>
        <p:spPr>
          <a:xfrm>
            <a:off x="809383" y="6325702"/>
            <a:ext cx="65" cy="164212"/>
          </a:xfrm>
          <a:prstGeom prst="rect">
            <a:avLst/>
          </a:prstGeom>
          <a:noFill/>
        </p:spPr>
        <p:txBody>
          <a:bodyPr wrap="none" lIns="0" tIns="0" rIns="0" bIns="0" rtlCol="0">
            <a:spAutoFit/>
          </a:bodyPr>
          <a:lstStyle/>
          <a:p>
            <a:pPr algn="l"/>
            <a:endParaRPr lang="en-US" sz="1067" dirty="0">
              <a:solidFill>
                <a:schemeClr val="bg2"/>
              </a:solidFill>
              <a:latin typeface="Arial" panose="020B0604020202020204" pitchFamily="34" charset="0"/>
              <a:cs typeface="Arial" panose="020B0604020202020204" pitchFamily="34" charset="0"/>
            </a:endParaRPr>
          </a:p>
        </p:txBody>
      </p:sp>
      <p:sp>
        <p:nvSpPr>
          <p:cNvPr id="8" name="Title 1"/>
          <p:cNvSpPr>
            <a:spLocks noGrp="1"/>
          </p:cNvSpPr>
          <p:nvPr>
            <p:ph type="title" hasCustomPrompt="1"/>
            <p:custDataLst>
              <p:tags r:id="rId2"/>
            </p:custDataLst>
          </p:nvPr>
        </p:nvSpPr>
        <p:spPr>
          <a:xfrm>
            <a:off x="478367" y="166236"/>
            <a:ext cx="11232000" cy="1019629"/>
          </a:xfrm>
        </p:spPr>
        <p:txBody>
          <a:bodyPr/>
          <a:lstStyle>
            <a:lvl1pPr>
              <a:defRPr baseline="0"/>
            </a:lvl1pPr>
          </a:lstStyle>
          <a:p>
            <a:r>
              <a:rPr lang="en-GB" dirty="0" smtClean="0"/>
              <a:t>Slide title</a:t>
            </a:r>
            <a:endParaRPr lang="en-GB" dirty="0"/>
          </a:p>
        </p:txBody>
      </p:sp>
      <p:sp>
        <p:nvSpPr>
          <p:cNvPr id="5"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3113787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RF_Summary highlights two columns">
    <p:spTree>
      <p:nvGrpSpPr>
        <p:cNvPr id="1" name=""/>
        <p:cNvGrpSpPr/>
        <p:nvPr/>
      </p:nvGrpSpPr>
      <p:grpSpPr>
        <a:xfrm>
          <a:off x="0" y="0"/>
          <a:ext cx="0" cy="0"/>
          <a:chOff x="0" y="0"/>
          <a:chExt cx="0" cy="0"/>
        </a:xfrm>
      </p:grpSpPr>
      <p:sp>
        <p:nvSpPr>
          <p:cNvPr id="8" name="Text Placeholder 8">
            <a:extLst>
              <a:ext uri="{FF2B5EF4-FFF2-40B4-BE49-F238E27FC236}">
                <a16:creationId xmlns="" xmlns:a16="http://schemas.microsoft.com/office/drawing/2014/main" id="{E2629CE9-145C-4F55-9973-BE7723D96937}"/>
              </a:ext>
            </a:extLst>
          </p:cNvPr>
          <p:cNvSpPr>
            <a:spLocks noGrp="1"/>
          </p:cNvSpPr>
          <p:nvPr>
            <p:ph type="body" sz="quarter" idx="15"/>
            <p:custDataLst>
              <p:tags r:id="rId1"/>
            </p:custDataLst>
          </p:nvPr>
        </p:nvSpPr>
        <p:spPr>
          <a:xfrm>
            <a:off x="6144000" y="1847850"/>
            <a:ext cx="5592000" cy="4125383"/>
          </a:xfrm>
          <a:solidFill>
            <a:schemeClr val="bg1">
              <a:lumMod val="95000"/>
            </a:schemeClr>
          </a:solidFill>
        </p:spPr>
        <p:txBody>
          <a:bodyPr lIns="72000" tIns="72000" rIns="72000" bIns="72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1">
            <a:extLst>
              <a:ext uri="{FF2B5EF4-FFF2-40B4-BE49-F238E27FC236}">
                <a16:creationId xmlns="" xmlns:a16="http://schemas.microsoft.com/office/drawing/2014/main" id="{00A35145-0EAB-44D8-9675-80264F9E798A}"/>
              </a:ext>
            </a:extLst>
          </p:cNvPr>
          <p:cNvSpPr>
            <a:spLocks noGrp="1"/>
          </p:cNvSpPr>
          <p:nvPr>
            <p:ph type="body" sz="quarter" idx="14"/>
            <p:custDataLst>
              <p:tags r:id="rId2"/>
            </p:custDataLst>
          </p:nvPr>
        </p:nvSpPr>
        <p:spPr>
          <a:xfrm flipH="1">
            <a:off x="455999" y="1847851"/>
            <a:ext cx="5591143" cy="4125383"/>
          </a:xfrm>
          <a:solidFill>
            <a:schemeClr val="bg1">
              <a:lumMod val="95000"/>
            </a:schemeClr>
          </a:solidFill>
        </p:spPr>
        <p:txBody>
          <a:bodyPr lIns="72000" tIns="72000" rIns="72000" bIns="72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a:extLst>
              <a:ext uri="{FF2B5EF4-FFF2-40B4-BE49-F238E27FC236}">
                <a16:creationId xmlns="" xmlns:a16="http://schemas.microsoft.com/office/drawing/2014/main" id="{2EBEFE7F-C832-4BA9-8870-E5CC1FAD4B34}"/>
              </a:ext>
            </a:extLst>
          </p:cNvPr>
          <p:cNvSpPr>
            <a:spLocks noGrp="1"/>
          </p:cNvSpPr>
          <p:nvPr>
            <p:ph type="title"/>
            <p:custDataLst>
              <p:tags r:id="rId3"/>
            </p:custDataLst>
          </p:nvPr>
        </p:nvSpPr>
        <p:spPr/>
        <p:txBody>
          <a:bodyPr/>
          <a:lstStyle/>
          <a:p>
            <a:r>
              <a:rPr lang="en-US" dirty="0" smtClean="0"/>
              <a:t>Click to edit Master title style</a:t>
            </a:r>
            <a:endParaRPr lang="en-US" dirty="0"/>
          </a:p>
        </p:txBody>
      </p:sp>
      <p:sp>
        <p:nvSpPr>
          <p:cNvPr id="7" name="FooterBox"/>
          <p:cNvSpPr txBox="1"/>
          <p:nvPr userDrawn="1">
            <p:custDataLst>
              <p:tags r:id="rId4"/>
            </p:custDataLst>
          </p:nvPr>
        </p:nvSpPr>
        <p:spPr>
          <a:xfrm>
            <a:off x="809383" y="6325702"/>
            <a:ext cx="65" cy="164212"/>
          </a:xfrm>
          <a:prstGeom prst="rect">
            <a:avLst/>
          </a:prstGeom>
          <a:noFill/>
        </p:spPr>
        <p:txBody>
          <a:bodyPr wrap="none" lIns="0" tIns="0" rIns="0" bIns="0" rtlCol="0">
            <a:spAutoFit/>
          </a:bodyPr>
          <a:lstStyle/>
          <a:p>
            <a:pPr algn="l"/>
            <a:endParaRPr lang="en-US" sz="1067" dirty="0">
              <a:solidFill>
                <a:schemeClr val="bg2"/>
              </a:solidFill>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2487035569"/>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RF_Summary highlights two columns">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EBEFE7F-C832-4BA9-8870-E5CC1FAD4B34}"/>
              </a:ext>
            </a:extLst>
          </p:cNvPr>
          <p:cNvSpPr>
            <a:spLocks noGrp="1"/>
          </p:cNvSpPr>
          <p:nvPr>
            <p:ph type="title"/>
            <p:custDataLst>
              <p:tags r:id="rId1"/>
            </p:custDataLst>
          </p:nvPr>
        </p:nvSpPr>
        <p:spPr>
          <a:xfrm>
            <a:off x="439609" y="111558"/>
            <a:ext cx="11311924" cy="1143000"/>
          </a:xfrm>
        </p:spPr>
        <p:txBody>
          <a:bodyPr/>
          <a:lstStyle/>
          <a:p>
            <a:r>
              <a:rPr lang="en-US" dirty="0" smtClean="0"/>
              <a:t>Click to edit Master title style</a:t>
            </a:r>
            <a:endParaRPr lang="en-US" dirty="0"/>
          </a:p>
        </p:txBody>
      </p:sp>
      <p:sp>
        <p:nvSpPr>
          <p:cNvPr id="7" name="FooterBox"/>
          <p:cNvSpPr txBox="1"/>
          <p:nvPr userDrawn="1">
            <p:custDataLst>
              <p:tags r:id="rId2"/>
            </p:custDataLst>
          </p:nvPr>
        </p:nvSpPr>
        <p:spPr>
          <a:xfrm>
            <a:off x="809383" y="6325702"/>
            <a:ext cx="65" cy="164212"/>
          </a:xfrm>
          <a:prstGeom prst="rect">
            <a:avLst/>
          </a:prstGeom>
          <a:noFill/>
        </p:spPr>
        <p:txBody>
          <a:bodyPr wrap="none" lIns="0" tIns="0" rIns="0" bIns="0" rtlCol="0">
            <a:spAutoFit/>
          </a:bodyPr>
          <a:lstStyle/>
          <a:p>
            <a:pPr algn="l"/>
            <a:endParaRPr lang="en-US" sz="1067" dirty="0">
              <a:solidFill>
                <a:schemeClr val="bg2"/>
              </a:solidFill>
              <a:latin typeface="Arial" panose="020B0604020202020204" pitchFamily="34" charset="0"/>
              <a:cs typeface="Arial" panose="020B0604020202020204" pitchFamily="34" charset="0"/>
            </a:endParaRPr>
          </a:p>
        </p:txBody>
      </p:sp>
      <p:sp>
        <p:nvSpPr>
          <p:cNvPr id="13" name="Content Placeholder 5"/>
          <p:cNvSpPr>
            <a:spLocks noGrp="1"/>
          </p:cNvSpPr>
          <p:nvPr>
            <p:ph sz="quarter" idx="16"/>
          </p:nvPr>
        </p:nvSpPr>
        <p:spPr>
          <a:xfrm>
            <a:off x="439609" y="1551204"/>
            <a:ext cx="5607533" cy="440213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5"/>
          <p:cNvSpPr>
            <a:spLocks noGrp="1"/>
          </p:cNvSpPr>
          <p:nvPr>
            <p:ph sz="quarter" idx="17"/>
          </p:nvPr>
        </p:nvSpPr>
        <p:spPr>
          <a:xfrm>
            <a:off x="6144000" y="1551204"/>
            <a:ext cx="5607533" cy="440213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1558223814"/>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9B442E9-CBA0-E041-9D20-CB7CA9B382FE}"/>
              </a:ext>
            </a:extLst>
          </p:cNvPr>
          <p:cNvSpPr/>
          <p:nvPr userDrawn="1"/>
        </p:nvSpPr>
        <p:spPr>
          <a:xfrm>
            <a:off x="-47626" y="-314326"/>
            <a:ext cx="12287251" cy="6467475"/>
          </a:xfrm>
          <a:prstGeom prst="rect">
            <a:avLst/>
          </a:prstGeom>
          <a:blipFill>
            <a:blip r:embed="rId2"/>
            <a:srcRect/>
            <a:stretch>
              <a:fillRect l="1" t="1" r="-3997" b="-2037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7" name="Title 1">
            <a:extLst>
              <a:ext uri="{FF2B5EF4-FFF2-40B4-BE49-F238E27FC236}">
                <a16:creationId xmlns:a16="http://schemas.microsoft.com/office/drawing/2014/main" xmlns="" id="{65480E3A-05B1-BF47-9DB7-897D4F01B834}"/>
              </a:ext>
            </a:extLst>
          </p:cNvPr>
          <p:cNvSpPr>
            <a:spLocks noGrp="1"/>
          </p:cNvSpPr>
          <p:nvPr>
            <p:ph type="ctrTitle" hasCustomPrompt="1"/>
          </p:nvPr>
        </p:nvSpPr>
        <p:spPr>
          <a:xfrm>
            <a:off x="537960" y="2427824"/>
            <a:ext cx="11116080" cy="2496251"/>
          </a:xfrm>
        </p:spPr>
        <p:txBody>
          <a:bodyPr anchor="b">
            <a:noAutofit/>
          </a:bodyPr>
          <a:lstStyle>
            <a:lvl1pPr algn="ctr">
              <a:defRPr sz="5600" b="1" i="0">
                <a:solidFill>
                  <a:schemeClr val="bg1"/>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9" name="Text Placeholder 12">
            <a:extLst>
              <a:ext uri="{FF2B5EF4-FFF2-40B4-BE49-F238E27FC236}">
                <a16:creationId xmlns:a16="http://schemas.microsoft.com/office/drawing/2014/main" xmlns="" id="{3BCFE05D-065D-C848-898A-0D3F74A9B023}"/>
              </a:ext>
            </a:extLst>
          </p:cNvPr>
          <p:cNvSpPr>
            <a:spLocks noGrp="1"/>
          </p:cNvSpPr>
          <p:nvPr>
            <p:ph type="body" sz="quarter" idx="10" hasCustomPrompt="1"/>
          </p:nvPr>
        </p:nvSpPr>
        <p:spPr>
          <a:xfrm>
            <a:off x="537960" y="5050464"/>
            <a:ext cx="11116080" cy="650720"/>
          </a:xfrm>
        </p:spPr>
        <p:txBody>
          <a:bodyPr anchor="t">
            <a:noAutofit/>
          </a:bodyPr>
          <a:lstStyle>
            <a:lvl1pPr marL="0" indent="0" algn="ctr">
              <a:spcBef>
                <a:spcPts val="0"/>
              </a:spcBef>
              <a:buNone/>
              <a:defRPr sz="1400" b="0" i="0">
                <a:solidFill>
                  <a:schemeClr val="bg1"/>
                </a:solidFill>
                <a:latin typeface="Source Sans Pro" panose="020B0503030403020204" pitchFamily="34" charset="0"/>
                <a:ea typeface="Jost Medium" pitchFamily="2" charset="0"/>
                <a:cs typeface="Gotham Light" pitchFamily="2" charset="0"/>
              </a:defRPr>
            </a:lvl1pPr>
          </a:lstStyle>
          <a:p>
            <a:pPr lvl="0"/>
            <a:r>
              <a:rPr lang="en-GB" dirty="0"/>
              <a:t>Date</a:t>
            </a:r>
          </a:p>
          <a:p>
            <a:pPr lvl="0"/>
            <a:r>
              <a:rPr lang="en-GB" dirty="0"/>
              <a:t>Speaker Name, Speaker Company</a:t>
            </a:r>
            <a:endParaRPr lang="en-US" dirty="0"/>
          </a:p>
        </p:txBody>
      </p:sp>
      <p:sp>
        <p:nvSpPr>
          <p:cNvPr id="11" name="Footer Placeholder 17">
            <a:extLst>
              <a:ext uri="{FF2B5EF4-FFF2-40B4-BE49-F238E27FC236}">
                <a16:creationId xmlns:a16="http://schemas.microsoft.com/office/drawing/2014/main" xmlns="" id="{47D23B74-5750-604A-9A17-D9A69B370612}"/>
              </a:ext>
            </a:extLst>
          </p:cNvPr>
          <p:cNvSpPr>
            <a:spLocks noGrp="1"/>
          </p:cNvSpPr>
          <p:nvPr>
            <p:ph type="ftr" sz="quarter" idx="3"/>
          </p:nvPr>
        </p:nvSpPr>
        <p:spPr>
          <a:xfrm>
            <a:off x="515937" y="6356350"/>
            <a:ext cx="4999960"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endParaRPr lang="en-US" dirty="0"/>
          </a:p>
        </p:txBody>
      </p:sp>
      <p:sp>
        <p:nvSpPr>
          <p:cNvPr id="6"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2234781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9" y="512763"/>
            <a:ext cx="7380286" cy="2781407"/>
          </a:xfrm>
        </p:spPr>
        <p:txBody>
          <a:bodyPr anchor="b">
            <a:noAutofit/>
          </a:bodyPr>
          <a:lstStyle>
            <a:lvl1pPr algn="l">
              <a:defRPr sz="5600" b="1" i="0">
                <a:solidFill>
                  <a:schemeClr val="accent1"/>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3" name="Subtitle 2"/>
          <p:cNvSpPr>
            <a:spLocks noGrp="1"/>
          </p:cNvSpPr>
          <p:nvPr>
            <p:ph type="subTitle" idx="1" hasCustomPrompt="1"/>
          </p:nvPr>
        </p:nvSpPr>
        <p:spPr>
          <a:xfrm>
            <a:off x="515938" y="3409920"/>
            <a:ext cx="7380287" cy="1127961"/>
          </a:xfrm>
        </p:spPr>
        <p:txBody>
          <a:bodyPr lIns="90000" anchor="t">
            <a:noAutofit/>
          </a:bodyPr>
          <a:lstStyle>
            <a:lvl1pPr marL="0" indent="0" algn="l">
              <a:spcBef>
                <a:spcPts val="0"/>
              </a:spcBef>
              <a:buNone/>
              <a:defRPr sz="2800" b="0" i="0">
                <a:solidFill>
                  <a:schemeClr val="tx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xmlns="" id="{FD48DDB5-8B1D-EA4B-81EB-1274E9BD955F}"/>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ts val="0"/>
              </a:spcBef>
              <a:buNone/>
              <a:defRPr sz="1400" b="0" i="0">
                <a:solidFill>
                  <a:schemeClr val="accent2"/>
                </a:solidFill>
                <a:latin typeface="Source Sans Pro" panose="020B0503030403020204" pitchFamily="34" charset="0"/>
                <a:ea typeface="Jost Medium" pitchFamily="2" charset="0"/>
                <a:cs typeface="Gotham Light" pitchFamily="2" charset="0"/>
              </a:defRPr>
            </a:lvl1pPr>
          </a:lstStyle>
          <a:p>
            <a:pPr lvl="0"/>
            <a:r>
              <a:rPr lang="en-GB" dirty="0"/>
              <a:t>Date</a:t>
            </a:r>
          </a:p>
          <a:p>
            <a:pPr lvl="0"/>
            <a:r>
              <a:rPr lang="en-GB" dirty="0"/>
              <a:t>Speaker Name, Speaker Company</a:t>
            </a:r>
            <a:endParaRPr lang="en-US" dirty="0"/>
          </a:p>
        </p:txBody>
      </p:sp>
      <p:sp>
        <p:nvSpPr>
          <p:cNvPr id="6"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1886109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9" y="512763"/>
            <a:ext cx="5265736" cy="4513263"/>
          </a:xfrm>
        </p:spPr>
        <p:txBody>
          <a:bodyPr anchor="t">
            <a:noAutofit/>
          </a:bodyPr>
          <a:lstStyle>
            <a:lvl1pPr algn="l">
              <a:defRPr sz="5000" b="1" i="0">
                <a:solidFill>
                  <a:schemeClr val="accent1"/>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3" name="Subtitle 2"/>
          <p:cNvSpPr>
            <a:spLocks noGrp="1"/>
          </p:cNvSpPr>
          <p:nvPr>
            <p:ph type="subTitle" idx="1" hasCustomPrompt="1"/>
          </p:nvPr>
        </p:nvSpPr>
        <p:spPr>
          <a:xfrm>
            <a:off x="515938" y="5410200"/>
            <a:ext cx="5265737" cy="561976"/>
          </a:xfrm>
        </p:spPr>
        <p:txBody>
          <a:bodyPr lIns="90000" anchor="b">
            <a:noAutofit/>
          </a:bodyPr>
          <a:lstStyle>
            <a:lvl1pPr marL="0" indent="0" algn="l">
              <a:spcBef>
                <a:spcPts val="0"/>
              </a:spcBef>
              <a:buNone/>
              <a:defRPr sz="2800" b="0" i="0">
                <a:solidFill>
                  <a:schemeClr val="tx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sp>
        <p:nvSpPr>
          <p:cNvPr id="6" name="Content Placeholder 5"/>
          <p:cNvSpPr>
            <a:spLocks noGrp="1"/>
          </p:cNvSpPr>
          <p:nvPr>
            <p:ph sz="quarter" idx="14"/>
          </p:nvPr>
        </p:nvSpPr>
        <p:spPr>
          <a:xfrm>
            <a:off x="5876925" y="512764"/>
            <a:ext cx="5833442" cy="54594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875044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3">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xmlns="" id="{2DC560B1-A739-314F-893B-037CD966C14C}"/>
              </a:ext>
            </a:extLst>
          </p:cNvPr>
          <p:cNvSpPr>
            <a:spLocks noGrp="1"/>
          </p:cNvSpPr>
          <p:nvPr>
            <p:ph type="ctrTitle" hasCustomPrompt="1"/>
          </p:nvPr>
        </p:nvSpPr>
        <p:spPr>
          <a:xfrm>
            <a:off x="515939" y="801363"/>
            <a:ext cx="4165651" cy="2481232"/>
          </a:xfrm>
        </p:spPr>
        <p:txBody>
          <a:bodyPr anchor="b">
            <a:noAutofit/>
          </a:bodyPr>
          <a:lstStyle>
            <a:lvl1pPr algn="l">
              <a:defRPr sz="4000" b="1" i="0">
                <a:solidFill>
                  <a:schemeClr val="accent1"/>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22" name="Subtitle 2">
            <a:extLst>
              <a:ext uri="{FF2B5EF4-FFF2-40B4-BE49-F238E27FC236}">
                <a16:creationId xmlns:a16="http://schemas.microsoft.com/office/drawing/2014/main" xmlns="" id="{A1DE0799-6BEB-AB4D-8730-8A4A9CBAB322}"/>
              </a:ext>
            </a:extLst>
          </p:cNvPr>
          <p:cNvSpPr>
            <a:spLocks noGrp="1"/>
          </p:cNvSpPr>
          <p:nvPr>
            <p:ph type="subTitle" idx="1" hasCustomPrompt="1"/>
          </p:nvPr>
        </p:nvSpPr>
        <p:spPr>
          <a:xfrm>
            <a:off x="515939" y="3409920"/>
            <a:ext cx="4165652" cy="1127961"/>
          </a:xfrm>
        </p:spPr>
        <p:txBody>
          <a:bodyPr anchor="t">
            <a:noAutofit/>
          </a:bodyPr>
          <a:lstStyle>
            <a:lvl1pPr marL="0" indent="0" algn="l">
              <a:spcBef>
                <a:spcPts val="0"/>
              </a:spcBef>
              <a:buNone/>
              <a:defRPr sz="2400" b="0" i="0">
                <a:solidFill>
                  <a:schemeClr val="accent2"/>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sp>
        <p:nvSpPr>
          <p:cNvPr id="23" name="Text Placeholder 12">
            <a:extLst>
              <a:ext uri="{FF2B5EF4-FFF2-40B4-BE49-F238E27FC236}">
                <a16:creationId xmlns:a16="http://schemas.microsoft.com/office/drawing/2014/main" xmlns="" id="{2671D52B-9294-904F-82ED-26D610626CFE}"/>
              </a:ext>
            </a:extLst>
          </p:cNvPr>
          <p:cNvSpPr>
            <a:spLocks noGrp="1"/>
          </p:cNvSpPr>
          <p:nvPr>
            <p:ph type="body" sz="quarter" idx="10" hasCustomPrompt="1"/>
          </p:nvPr>
        </p:nvSpPr>
        <p:spPr>
          <a:xfrm>
            <a:off x="515938" y="4688025"/>
            <a:ext cx="3600450" cy="587375"/>
          </a:xfrm>
        </p:spPr>
        <p:txBody>
          <a:bodyPr anchor="t">
            <a:noAutofit/>
          </a:bodyPr>
          <a:lstStyle>
            <a:lvl1pPr marL="0" indent="0">
              <a:spcBef>
                <a:spcPts val="0"/>
              </a:spcBef>
              <a:buNone/>
              <a:defRPr sz="1400" b="0" i="0">
                <a:solidFill>
                  <a:schemeClr val="accent2"/>
                </a:solidFill>
                <a:latin typeface="Source Sans Pro" panose="020B0503030403020204" pitchFamily="34" charset="0"/>
                <a:ea typeface="Jost Medium" pitchFamily="2" charset="0"/>
                <a:cs typeface="Gotham Light" pitchFamily="2" charset="0"/>
              </a:defRPr>
            </a:lvl1pPr>
          </a:lstStyle>
          <a:p>
            <a:pPr lvl="0"/>
            <a:r>
              <a:rPr lang="en-GB" dirty="0"/>
              <a:t>Date</a:t>
            </a:r>
            <a:endParaRPr lang="en-US" dirty="0"/>
          </a:p>
        </p:txBody>
      </p:sp>
      <p:sp>
        <p:nvSpPr>
          <p:cNvPr id="5" name="Picture Placeholder 4">
            <a:extLst>
              <a:ext uri="{FF2B5EF4-FFF2-40B4-BE49-F238E27FC236}">
                <a16:creationId xmlns:a16="http://schemas.microsoft.com/office/drawing/2014/main" xmlns="" id="{61C3F509-10E1-6949-B52C-A62DCF440809}"/>
              </a:ext>
            </a:extLst>
          </p:cNvPr>
          <p:cNvSpPr>
            <a:spLocks noGrp="1"/>
          </p:cNvSpPr>
          <p:nvPr>
            <p:ph type="pic" sz="quarter" idx="12" hasCustomPrompt="1"/>
          </p:nvPr>
        </p:nvSpPr>
        <p:spPr>
          <a:xfrm>
            <a:off x="6424825" y="788474"/>
            <a:ext cx="4988242" cy="4988242"/>
          </a:xfrm>
          <a:prstGeom prst="ellipse">
            <a:avLst/>
          </a:prstGeom>
          <a:solidFill>
            <a:schemeClr val="accent5"/>
          </a:solidFill>
        </p:spPr>
        <p:txBody>
          <a:bodyPr anchor="ctr"/>
          <a:lstStyle>
            <a:lvl1pPr marL="0" indent="0" algn="ctr">
              <a:buNone/>
              <a:defRPr>
                <a:solidFill>
                  <a:schemeClr val="accent3"/>
                </a:solidFill>
              </a:defRPr>
            </a:lvl1pPr>
          </a:lstStyle>
          <a:p>
            <a:r>
              <a:rPr lang="en-US" dirty="0"/>
              <a:t>Click to insert picture</a:t>
            </a:r>
          </a:p>
        </p:txBody>
      </p:sp>
      <p:sp>
        <p:nvSpPr>
          <p:cNvPr id="7"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2196214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9" y="621582"/>
            <a:ext cx="11160124" cy="1488314"/>
          </a:xfrm>
        </p:spPr>
        <p:txBody>
          <a:bodyPr anchor="t">
            <a:noAutofit/>
          </a:bodyPr>
          <a:lstStyle>
            <a:lvl1pPr algn="l">
              <a:defRPr sz="4000" b="1" i="0">
                <a:solidFill>
                  <a:schemeClr val="accent1"/>
                </a:solidFill>
                <a:latin typeface="Source Sans Pro" panose="020B0503030403020204" pitchFamily="34" charset="0"/>
                <a:ea typeface="Jost SemiBold" pitchFamily="2" charset="0"/>
                <a:cs typeface="Gotham Bold" pitchFamily="2" charset="0"/>
              </a:defRPr>
            </a:lvl1pPr>
          </a:lstStyle>
          <a:p>
            <a:r>
              <a:rPr lang="en-GB" dirty="0"/>
              <a:t>Click to edit headline title</a:t>
            </a:r>
            <a:endParaRPr lang="en-US" dirty="0"/>
          </a:p>
        </p:txBody>
      </p:sp>
      <p:sp>
        <p:nvSpPr>
          <p:cNvPr id="7" name="Text Placeholder 6">
            <a:extLst>
              <a:ext uri="{FF2B5EF4-FFF2-40B4-BE49-F238E27FC236}">
                <a16:creationId xmlns:a16="http://schemas.microsoft.com/office/drawing/2014/main" xmlns="" id="{5D914C1C-5903-2C43-A473-C889FA856FF2}"/>
              </a:ext>
            </a:extLst>
          </p:cNvPr>
          <p:cNvSpPr>
            <a:spLocks noGrp="1"/>
          </p:cNvSpPr>
          <p:nvPr>
            <p:ph type="body" sz="quarter" idx="10" hasCustomPrompt="1"/>
          </p:nvPr>
        </p:nvSpPr>
        <p:spPr>
          <a:xfrm>
            <a:off x="515938" y="2092325"/>
            <a:ext cx="7366000" cy="3889375"/>
          </a:xfrm>
        </p:spPr>
        <p:txBody>
          <a:bodyPr/>
          <a:lstStyle>
            <a:lvl1pPr marL="0" indent="0">
              <a:spcBef>
                <a:spcPts val="400"/>
              </a:spcBef>
              <a:buNone/>
              <a:defRPr sz="2400" b="0" i="0">
                <a:solidFill>
                  <a:schemeClr val="accent2"/>
                </a:solidFill>
                <a:latin typeface="Source Sans Pro" panose="020B0503030403020204" pitchFamily="34" charset="0"/>
                <a:ea typeface="Jost Medium" pitchFamily="2" charset="0"/>
                <a:cs typeface="Gotham Light" pitchFamily="2" charset="0"/>
              </a:defRPr>
            </a:lvl1pPr>
          </a:lstStyle>
          <a:p>
            <a:pPr lvl="0"/>
            <a:r>
              <a:rPr lang="en-GB" dirty="0"/>
              <a:t>Click to edit contents</a:t>
            </a:r>
          </a:p>
        </p:txBody>
      </p:sp>
      <p:sp>
        <p:nvSpPr>
          <p:cNvPr id="9" name="Picture Placeholder 4">
            <a:extLst>
              <a:ext uri="{FF2B5EF4-FFF2-40B4-BE49-F238E27FC236}">
                <a16:creationId xmlns:a16="http://schemas.microsoft.com/office/drawing/2014/main" xmlns="" id="{23CC9CAA-A16F-9749-B499-9DEB30F77845}"/>
              </a:ext>
            </a:extLst>
          </p:cNvPr>
          <p:cNvSpPr>
            <a:spLocks noGrp="1"/>
          </p:cNvSpPr>
          <p:nvPr>
            <p:ph type="pic" sz="quarter" idx="12" hasCustomPrompt="1"/>
          </p:nvPr>
        </p:nvSpPr>
        <p:spPr>
          <a:xfrm>
            <a:off x="8143149" y="1824794"/>
            <a:ext cx="3532912" cy="3532912"/>
          </a:xfrm>
          <a:prstGeom prst="ellipse">
            <a:avLst/>
          </a:prstGeom>
          <a:solidFill>
            <a:schemeClr val="accent5"/>
          </a:solidFill>
        </p:spPr>
        <p:txBody>
          <a:bodyPr anchor="ctr"/>
          <a:lstStyle>
            <a:lvl1pPr marL="0" indent="0" algn="ctr">
              <a:buNone/>
              <a:defRPr>
                <a:solidFill>
                  <a:schemeClr val="accent3"/>
                </a:solidFill>
              </a:defRPr>
            </a:lvl1pPr>
          </a:lstStyle>
          <a:p>
            <a:r>
              <a:rPr lang="en-US" dirty="0"/>
              <a:t>Click to insert picture</a:t>
            </a:r>
          </a:p>
        </p:txBody>
      </p:sp>
      <p:sp>
        <p:nvSpPr>
          <p:cNvPr id="10" name="Text Placeholder 2">
            <a:extLst>
              <a:ext uri="{FF2B5EF4-FFF2-40B4-BE49-F238E27FC236}">
                <a16:creationId xmlns:a16="http://schemas.microsoft.com/office/drawing/2014/main" xmlns="" id="{83579623-4B19-6A44-8E11-7B18E8EEFC0A}"/>
              </a:ext>
            </a:extLst>
          </p:cNvPr>
          <p:cNvSpPr>
            <a:spLocks noGrp="1"/>
          </p:cNvSpPr>
          <p:nvPr>
            <p:ph type="body" sz="quarter" idx="13" hasCustomPrompt="1"/>
          </p:nvPr>
        </p:nvSpPr>
        <p:spPr>
          <a:xfrm>
            <a:off x="515938" y="289630"/>
            <a:ext cx="3600450" cy="313100"/>
          </a:xfrm>
        </p:spPr>
        <p:txBody>
          <a:bodyPr>
            <a:noAutofit/>
          </a:bodyPr>
          <a:lstStyle>
            <a:lvl1pPr>
              <a:buNone/>
              <a:defRPr sz="1000" b="0" i="0">
                <a:solidFill>
                  <a:schemeClr val="accent3"/>
                </a:solidFill>
                <a:latin typeface="Source Sans Pro" panose="020B0503030403020204" pitchFamily="34" charset="0"/>
                <a:ea typeface="Jost Medium" pitchFamily="2" charset="0"/>
                <a:cs typeface="Gotham Light" pitchFamily="2" charset="0"/>
              </a:defRPr>
            </a:lvl1pPr>
          </a:lstStyle>
          <a:p>
            <a:pPr lvl="0"/>
            <a:r>
              <a:rPr lang="en-GB" dirty="0"/>
              <a:t>Section</a:t>
            </a:r>
          </a:p>
        </p:txBody>
      </p:sp>
      <p:sp>
        <p:nvSpPr>
          <p:cNvPr id="8"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3771819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2EA0A4B-8B7B-704E-B1B0-CADD69781E4D}"/>
              </a:ext>
            </a:extLst>
          </p:cNvPr>
          <p:cNvSpPr>
            <a:spLocks noGrp="1"/>
          </p:cNvSpPr>
          <p:nvPr>
            <p:ph type="body" sz="quarter" idx="10" hasCustomPrompt="1"/>
          </p:nvPr>
        </p:nvSpPr>
        <p:spPr>
          <a:xfrm>
            <a:off x="515938" y="1552879"/>
            <a:ext cx="5472112" cy="855663"/>
          </a:xfrm>
        </p:spPr>
        <p:txBody>
          <a:bodyPr>
            <a:noAutofit/>
          </a:bodyPr>
          <a:lstStyle>
            <a:lvl1pPr marL="0" indent="0">
              <a:lnSpc>
                <a:spcPct val="100000"/>
              </a:lnSpc>
              <a:spcBef>
                <a:spcPts val="0"/>
              </a:spcBef>
              <a:buNone/>
              <a:defRPr sz="2400" b="0" i="0">
                <a:latin typeface="Source Sans Pro" panose="020B0503030403020204" pitchFamily="34" charset="0"/>
                <a:ea typeface="Jost Medium" pitchFamily="2" charset="0"/>
                <a:cs typeface="Gotham Medium" pitchFamily="2" charset="0"/>
              </a:defRPr>
            </a:lvl1pPr>
          </a:lstStyle>
          <a:p>
            <a:pPr lvl="0"/>
            <a:r>
              <a:rPr lang="en-GB" dirty="0"/>
              <a:t>Click to edit subtitle</a:t>
            </a:r>
          </a:p>
        </p:txBody>
      </p:sp>
      <p:sp>
        <p:nvSpPr>
          <p:cNvPr id="7" name="Text Placeholder 6">
            <a:extLst>
              <a:ext uri="{FF2B5EF4-FFF2-40B4-BE49-F238E27FC236}">
                <a16:creationId xmlns:a16="http://schemas.microsoft.com/office/drawing/2014/main" xmlns="" id="{30680661-A29F-9B47-814D-E00D8FAEEFF1}"/>
              </a:ext>
            </a:extLst>
          </p:cNvPr>
          <p:cNvSpPr>
            <a:spLocks noGrp="1"/>
          </p:cNvSpPr>
          <p:nvPr>
            <p:ph type="body" sz="quarter" idx="11" hasCustomPrompt="1"/>
          </p:nvPr>
        </p:nvSpPr>
        <p:spPr>
          <a:xfrm>
            <a:off x="515938" y="2581276"/>
            <a:ext cx="5472112" cy="3333750"/>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Medium" pitchFamily="2" charset="0"/>
                <a:cs typeface="Gotham Light" pitchFamily="2" charset="0"/>
              </a:defRPr>
            </a:lvl1pPr>
          </a:lstStyle>
          <a:p>
            <a:pPr lvl="0"/>
            <a:r>
              <a:rPr lang="en-GB" dirty="0"/>
              <a:t>Click to edit body</a:t>
            </a:r>
          </a:p>
        </p:txBody>
      </p:sp>
      <p:sp>
        <p:nvSpPr>
          <p:cNvPr id="3" name="Text Placeholder 2">
            <a:extLst>
              <a:ext uri="{FF2B5EF4-FFF2-40B4-BE49-F238E27FC236}">
                <a16:creationId xmlns:a16="http://schemas.microsoft.com/office/drawing/2014/main" xmlns="" id="{9F3CC332-732C-A64A-88B9-16E7F8BBC6D4}"/>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Gotham Light" pitchFamily="2" charset="0"/>
                <a:ea typeface="Jost Medium" pitchFamily="2" charset="0"/>
                <a:cs typeface="Gotham Light" pitchFamily="2" charset="0"/>
              </a:defRPr>
            </a:lvl1pPr>
          </a:lstStyle>
          <a:p>
            <a:pPr lvl="0"/>
            <a:r>
              <a:rPr lang="en-GB" dirty="0"/>
              <a:t>Section</a:t>
            </a:r>
          </a:p>
        </p:txBody>
      </p:sp>
      <p:sp>
        <p:nvSpPr>
          <p:cNvPr id="9" name="Text Placeholder 6">
            <a:extLst>
              <a:ext uri="{FF2B5EF4-FFF2-40B4-BE49-F238E27FC236}">
                <a16:creationId xmlns:a16="http://schemas.microsoft.com/office/drawing/2014/main" xmlns="" id="{2110D6B7-1E6C-A74D-83A6-F1904EC17486}"/>
              </a:ext>
            </a:extLst>
          </p:cNvPr>
          <p:cNvSpPr>
            <a:spLocks noGrp="1"/>
          </p:cNvSpPr>
          <p:nvPr>
            <p:ph type="body" sz="quarter" idx="15" hasCustomPrompt="1"/>
          </p:nvPr>
        </p:nvSpPr>
        <p:spPr>
          <a:xfrm>
            <a:off x="6201513" y="2581276"/>
            <a:ext cx="5472112" cy="3333750"/>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Medium" pitchFamily="2" charset="0"/>
                <a:cs typeface="Gotham Light" pitchFamily="2" charset="0"/>
              </a:defRPr>
            </a:lvl1pPr>
          </a:lstStyle>
          <a:p>
            <a:pPr lvl="0"/>
            <a:r>
              <a:rPr lang="en-GB" dirty="0"/>
              <a:t>Click to edit body</a:t>
            </a:r>
          </a:p>
        </p:txBody>
      </p:sp>
      <p:sp>
        <p:nvSpPr>
          <p:cNvPr id="11" name="Title 1">
            <a:extLst>
              <a:ext uri="{FF2B5EF4-FFF2-40B4-BE49-F238E27FC236}">
                <a16:creationId xmlns:a16="http://schemas.microsoft.com/office/drawing/2014/main" xmlns="" id="{E04E655A-3B57-AC4E-A298-0FCB43DEE4A5}"/>
              </a:ext>
            </a:extLst>
          </p:cNvPr>
          <p:cNvSpPr>
            <a:spLocks noGrp="1"/>
          </p:cNvSpPr>
          <p:nvPr>
            <p:ph type="ctrTitle" hasCustomPrompt="1"/>
          </p:nvPr>
        </p:nvSpPr>
        <p:spPr>
          <a:xfrm>
            <a:off x="515939" y="616939"/>
            <a:ext cx="11160124" cy="931861"/>
          </a:xfrm>
        </p:spPr>
        <p:txBody>
          <a:bodyPr anchor="t">
            <a:noAutofit/>
          </a:bodyPr>
          <a:lstStyle>
            <a:lvl1pPr algn="l">
              <a:defRPr sz="4000" b="1" i="0">
                <a:solidFill>
                  <a:schemeClr val="accent1"/>
                </a:solidFill>
                <a:latin typeface="Source Sans Pro" panose="020B0503030403020204" pitchFamily="34" charset="0"/>
                <a:ea typeface="Jost SemiBold" pitchFamily="2" charset="0"/>
                <a:cs typeface="Gotham Bold" pitchFamily="2" charset="0"/>
              </a:defRPr>
            </a:lvl1pPr>
          </a:lstStyle>
          <a:p>
            <a:r>
              <a:rPr lang="en-GB" dirty="0"/>
              <a:t>Click to edit headline title</a:t>
            </a:r>
            <a:endParaRPr lang="en-US" dirty="0"/>
          </a:p>
        </p:txBody>
      </p:sp>
      <p:sp>
        <p:nvSpPr>
          <p:cNvPr id="8"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4280911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3">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xmlns="" id="{FBB444DC-764D-FF4E-83FC-2A53FA59DCCE}"/>
              </a:ext>
            </a:extLst>
          </p:cNvPr>
          <p:cNvSpPr>
            <a:spLocks noGrp="1"/>
          </p:cNvSpPr>
          <p:nvPr>
            <p:ph type="body" sz="quarter" idx="10" hasCustomPrompt="1"/>
          </p:nvPr>
        </p:nvSpPr>
        <p:spPr>
          <a:xfrm>
            <a:off x="515938" y="2061837"/>
            <a:ext cx="5472112" cy="855663"/>
          </a:xfrm>
        </p:spPr>
        <p:txBody>
          <a:bodyPr>
            <a:noAutofit/>
          </a:bodyPr>
          <a:lstStyle>
            <a:lvl1pPr marL="0" indent="0">
              <a:spcBef>
                <a:spcPts val="0"/>
              </a:spcBef>
              <a:buNone/>
              <a:defRPr sz="2400" b="0" i="0">
                <a:latin typeface="Source Sans Pro" panose="020B0503030403020204" pitchFamily="34" charset="0"/>
                <a:ea typeface="Jost Medium" pitchFamily="2" charset="0"/>
                <a:cs typeface="Gotham Medium" pitchFamily="2" charset="0"/>
              </a:defRPr>
            </a:lvl1pPr>
          </a:lstStyle>
          <a:p>
            <a:pPr lvl="0"/>
            <a:r>
              <a:rPr lang="en-GB" dirty="0"/>
              <a:t>Click to edit subtitle</a:t>
            </a:r>
          </a:p>
        </p:txBody>
      </p:sp>
      <p:sp>
        <p:nvSpPr>
          <p:cNvPr id="18" name="Text Placeholder 6">
            <a:extLst>
              <a:ext uri="{FF2B5EF4-FFF2-40B4-BE49-F238E27FC236}">
                <a16:creationId xmlns:a16="http://schemas.microsoft.com/office/drawing/2014/main" xmlns="" id="{2186B9B1-F6EF-A44B-B7BF-925BAD3B8282}"/>
              </a:ext>
            </a:extLst>
          </p:cNvPr>
          <p:cNvSpPr>
            <a:spLocks noGrp="1"/>
          </p:cNvSpPr>
          <p:nvPr>
            <p:ph type="body" sz="quarter" idx="11" hasCustomPrompt="1"/>
          </p:nvPr>
        </p:nvSpPr>
        <p:spPr>
          <a:xfrm>
            <a:off x="515938" y="3009106"/>
            <a:ext cx="5472112" cy="3215482"/>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Medium" pitchFamily="2" charset="0"/>
                <a:cs typeface="Gotham Light" pitchFamily="2" charset="0"/>
              </a:defRPr>
            </a:lvl1pPr>
          </a:lstStyle>
          <a:p>
            <a:pPr lvl="0"/>
            <a:r>
              <a:rPr lang="en-GB" dirty="0"/>
              <a:t>Click to edit body</a:t>
            </a:r>
          </a:p>
        </p:txBody>
      </p:sp>
      <p:sp>
        <p:nvSpPr>
          <p:cNvPr id="19" name="Title 1">
            <a:extLst>
              <a:ext uri="{FF2B5EF4-FFF2-40B4-BE49-F238E27FC236}">
                <a16:creationId xmlns:a16="http://schemas.microsoft.com/office/drawing/2014/main" xmlns="" id="{F841E0E7-0A8D-A741-BACA-6798D65C830B}"/>
              </a:ext>
            </a:extLst>
          </p:cNvPr>
          <p:cNvSpPr>
            <a:spLocks noGrp="1"/>
          </p:cNvSpPr>
          <p:nvPr>
            <p:ph type="ctrTitle" hasCustomPrompt="1"/>
          </p:nvPr>
        </p:nvSpPr>
        <p:spPr>
          <a:xfrm>
            <a:off x="515939" y="647488"/>
            <a:ext cx="5472111" cy="1281193"/>
          </a:xfrm>
        </p:spPr>
        <p:txBody>
          <a:bodyPr anchor="t">
            <a:noAutofit/>
          </a:bodyPr>
          <a:lstStyle>
            <a:lvl1pPr algn="l">
              <a:defRPr sz="4000" b="1" i="0">
                <a:solidFill>
                  <a:schemeClr val="accent1"/>
                </a:solidFill>
                <a:latin typeface="Source Sans Pro" panose="020B0503030403020204" pitchFamily="34" charset="0"/>
                <a:ea typeface="Jost SemiBold" pitchFamily="2" charset="0"/>
                <a:cs typeface="Gotham Bold" pitchFamily="2" charset="0"/>
              </a:defRPr>
            </a:lvl1pPr>
          </a:lstStyle>
          <a:p>
            <a:r>
              <a:rPr lang="en-GB" dirty="0"/>
              <a:t>Click to edit </a:t>
            </a:r>
            <a:br>
              <a:rPr lang="en-GB" dirty="0"/>
            </a:br>
            <a:r>
              <a:rPr lang="en-GB" dirty="0"/>
              <a:t>headline title</a:t>
            </a:r>
            <a:endParaRPr lang="en-US" dirty="0"/>
          </a:p>
        </p:txBody>
      </p:sp>
      <p:sp>
        <p:nvSpPr>
          <p:cNvPr id="8" name="Text Placeholder 2">
            <a:extLst>
              <a:ext uri="{FF2B5EF4-FFF2-40B4-BE49-F238E27FC236}">
                <a16:creationId xmlns:a16="http://schemas.microsoft.com/office/drawing/2014/main" xmlns="" id="{2CB14169-E566-D44C-9D17-AF6933434AD3}"/>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Source Sans Pro" panose="020B0503030403020204" pitchFamily="34" charset="0"/>
                <a:ea typeface="Jost Medium" pitchFamily="2" charset="0"/>
                <a:cs typeface="Gotham Light" pitchFamily="2" charset="0"/>
              </a:defRPr>
            </a:lvl1pPr>
          </a:lstStyle>
          <a:p>
            <a:pPr lvl="0"/>
            <a:r>
              <a:rPr lang="en-GB" dirty="0"/>
              <a:t>Section</a:t>
            </a:r>
          </a:p>
        </p:txBody>
      </p:sp>
      <p:sp>
        <p:nvSpPr>
          <p:cNvPr id="11" name="Picture Placeholder 4">
            <a:extLst>
              <a:ext uri="{FF2B5EF4-FFF2-40B4-BE49-F238E27FC236}">
                <a16:creationId xmlns:a16="http://schemas.microsoft.com/office/drawing/2014/main" xmlns="" id="{A2E4A8F6-8306-614E-8ECD-1E6E09F2D7FF}"/>
              </a:ext>
            </a:extLst>
          </p:cNvPr>
          <p:cNvSpPr>
            <a:spLocks noGrp="1"/>
          </p:cNvSpPr>
          <p:nvPr>
            <p:ph type="pic" sz="quarter" idx="13" hasCustomPrompt="1"/>
          </p:nvPr>
        </p:nvSpPr>
        <p:spPr>
          <a:xfrm>
            <a:off x="6424825" y="788474"/>
            <a:ext cx="4988242" cy="4988242"/>
          </a:xfrm>
          <a:prstGeom prst="ellipse">
            <a:avLst/>
          </a:prstGeom>
          <a:solidFill>
            <a:schemeClr val="accent5"/>
          </a:solidFill>
        </p:spPr>
        <p:txBody>
          <a:bodyPr anchor="ctr"/>
          <a:lstStyle>
            <a:lvl1pPr marL="0" indent="0" algn="ctr">
              <a:buNone/>
              <a:defRPr>
                <a:solidFill>
                  <a:schemeClr val="accent3"/>
                </a:solidFill>
              </a:defRPr>
            </a:lvl1pPr>
          </a:lstStyle>
          <a:p>
            <a:r>
              <a:rPr lang="en-US" dirty="0"/>
              <a:t>Click to insert picture</a:t>
            </a:r>
          </a:p>
        </p:txBody>
      </p:sp>
      <p:sp>
        <p:nvSpPr>
          <p:cNvPr id="9"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1487824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9B442E9-CBA0-E041-9D20-CB7CA9B382FE}"/>
              </a:ext>
            </a:extLst>
          </p:cNvPr>
          <p:cNvSpPr/>
          <p:nvPr userDrawn="1"/>
        </p:nvSpPr>
        <p:spPr>
          <a:xfrm>
            <a:off x="0" y="-569619"/>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4" name="Title 1">
            <a:extLst>
              <a:ext uri="{FF2B5EF4-FFF2-40B4-BE49-F238E27FC236}">
                <a16:creationId xmlns:a16="http://schemas.microsoft.com/office/drawing/2014/main" xmlns="" id="{EA0B0061-F507-6342-862B-9535E5F38E4D}"/>
              </a:ext>
            </a:extLst>
          </p:cNvPr>
          <p:cNvSpPr>
            <a:spLocks noGrp="1"/>
          </p:cNvSpPr>
          <p:nvPr>
            <p:ph type="ctrTitle" hasCustomPrompt="1"/>
          </p:nvPr>
        </p:nvSpPr>
        <p:spPr>
          <a:xfrm>
            <a:off x="515939" y="1489916"/>
            <a:ext cx="11160124" cy="3878167"/>
          </a:xfrm>
        </p:spPr>
        <p:txBody>
          <a:bodyPr anchor="ctr">
            <a:noAutofit/>
          </a:bodyPr>
          <a:lstStyle>
            <a:lvl1pPr algn="l">
              <a:defRPr sz="4000" b="0" i="0">
                <a:solidFill>
                  <a:schemeClr val="bg1"/>
                </a:solidFill>
                <a:latin typeface="Source Sans Pro" panose="020B0503030403020204" pitchFamily="34" charset="0"/>
                <a:ea typeface="Jost SemiBold" pitchFamily="2" charset="0"/>
              </a:defRPr>
            </a:lvl1pPr>
          </a:lstStyle>
          <a:p>
            <a:r>
              <a:rPr lang="en-GB" dirty="0"/>
              <a:t>Click to edit statement</a:t>
            </a:r>
            <a:endParaRPr lang="en-US" dirty="0"/>
          </a:p>
        </p:txBody>
      </p:sp>
      <p:sp>
        <p:nvSpPr>
          <p:cNvPr id="5"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548690"/>
            <a:ext cx="296173" cy="285495"/>
          </a:xfrm>
          <a:prstGeom prst="rect">
            <a:avLst/>
          </a:prstGeom>
        </p:spPr>
        <p:txBody>
          <a:bodyPr vert="horz" lIns="0" tIns="0" rIns="0" bIns="0" rtlCol="0" anchor="t"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Tree>
    <p:extLst>
      <p:ext uri="{BB962C8B-B14F-4D97-AF65-F5344CB8AC3E}">
        <p14:creationId xmlns:p14="http://schemas.microsoft.com/office/powerpoint/2010/main" val="286877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6CB53398-B8FF-CB49-BE34-B9CEA4952D2B}"/>
              </a:ext>
            </a:extLst>
          </p:cNvPr>
          <p:cNvSpPr/>
          <p:nvPr userDrawn="1"/>
        </p:nvSpPr>
        <p:spPr>
          <a:xfrm>
            <a:off x="-47413" y="-311573"/>
            <a:ext cx="12300373" cy="72271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cap="none" spc="0" dirty="0">
              <a:ln w="0"/>
              <a:solidFill>
                <a:schemeClr val="accent1"/>
              </a:solidFill>
              <a:effectLst>
                <a:outerShdw blurRad="38100" dist="25400" dir="5400000" algn="ctr" rotWithShape="0">
                  <a:srgbClr val="6E747A">
                    <a:alpha val="43000"/>
                  </a:srgbClr>
                </a:outerShdw>
              </a:effectLst>
            </a:endParaRPr>
          </a:p>
        </p:txBody>
      </p:sp>
      <p:sp>
        <p:nvSpPr>
          <p:cNvPr id="4" name="Rectangle 3"/>
          <p:cNvSpPr/>
          <p:nvPr userDrawn="1"/>
        </p:nvSpPr>
        <p:spPr>
          <a:xfrm>
            <a:off x="5902158" y="6382044"/>
            <a:ext cx="1422762" cy="418499"/>
          </a:xfrm>
          <a:prstGeom prst="rect">
            <a:avLst/>
          </a:prstGeom>
          <a:gradFill>
            <a:gsLst>
              <a:gs pos="0">
                <a:schemeClr val="bg1"/>
              </a:gs>
              <a:gs pos="100000">
                <a:schemeClr val="bg1"/>
              </a:gs>
            </a:gsLs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B155023D-1BEF-654E-BF40-46EB7337335C}"/>
              </a:ext>
            </a:extLst>
          </p:cNvPr>
          <p:cNvSpPr/>
          <p:nvPr userDrawn="1"/>
        </p:nvSpPr>
        <p:spPr>
          <a:xfrm>
            <a:off x="-47414" y="-311573"/>
            <a:ext cx="12300373" cy="6461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2" name="Title Placeholder 1"/>
          <p:cNvSpPr>
            <a:spLocks noGrp="1"/>
          </p:cNvSpPr>
          <p:nvPr>
            <p:ph type="title"/>
          </p:nvPr>
        </p:nvSpPr>
        <p:spPr>
          <a:xfrm>
            <a:off x="515938" y="274638"/>
            <a:ext cx="11160124"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515939" y="1600201"/>
            <a:ext cx="11160124" cy="4525963"/>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pic>
        <p:nvPicPr>
          <p:cNvPr id="15" name="Picture 14" descr="Logo, icon&#10;&#10;Description automatically generated">
            <a:extLst>
              <a:ext uri="{FF2B5EF4-FFF2-40B4-BE49-F238E27FC236}">
                <a16:creationId xmlns:a16="http://schemas.microsoft.com/office/drawing/2014/main" xmlns="" id="{99D58525-3D1E-6E45-9BC9-968A85FE5E29}"/>
              </a:ext>
            </a:extLst>
          </p:cNvPr>
          <p:cNvPicPr>
            <a:picLocks noChangeAspect="1"/>
          </p:cNvPicPr>
          <p:nvPr userDrawn="1"/>
        </p:nvPicPr>
        <p:blipFill>
          <a:blip r:embed="rId16"/>
          <a:stretch>
            <a:fillRect/>
          </a:stretch>
        </p:blipFill>
        <p:spPr>
          <a:xfrm>
            <a:off x="10722848" y="6365239"/>
            <a:ext cx="953214" cy="421321"/>
          </a:xfrm>
          <a:prstGeom prst="rect">
            <a:avLst/>
          </a:prstGeom>
        </p:spPr>
      </p:pic>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410645" y="6382044"/>
            <a:ext cx="556746" cy="418499"/>
          </a:xfrm>
          <a:prstGeom prst="rect">
            <a:avLst/>
          </a:prstGeom>
        </p:spPr>
      </p:pic>
      <p:pic>
        <p:nvPicPr>
          <p:cNvPr id="10" name="Picture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987883" y="6469971"/>
            <a:ext cx="1222696" cy="202967"/>
          </a:xfrm>
          <a:prstGeom prst="rect">
            <a:avLst/>
          </a:prstGeom>
        </p:spPr>
      </p:pic>
      <p:sp>
        <p:nvSpPr>
          <p:cNvPr id="5" name="Rectangle 4"/>
          <p:cNvSpPr/>
          <p:nvPr userDrawn="1"/>
        </p:nvSpPr>
        <p:spPr>
          <a:xfrm>
            <a:off x="8094138" y="6341852"/>
            <a:ext cx="2539998" cy="458692"/>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CF00DC3E-3D0E-4073-B303-9B8C1ADFB803}"/>
              </a:ext>
            </a:extLst>
          </p:cNvPr>
          <p:cNvPicPr>
            <a:picLocks noChangeAspect="1" noChangeArrowheads="1"/>
          </p:cNvPicPr>
          <p:nvPr userDrawn="1">
            <p:custDataLst>
              <p:tags r:id="rId15"/>
            </p:custDataLst>
          </p:nvPr>
        </p:nvPicPr>
        <p:blipFill>
          <a:blip r:embed="rId19">
            <a:extLst>
              <a:ext uri="{28A0092B-C50C-407E-A947-70E740481C1C}">
                <a14:useLocalDpi xmlns:a14="http://schemas.microsoft.com/office/drawing/2010/main" val="0"/>
              </a:ext>
            </a:extLst>
          </a:blip>
          <a:stretch>
            <a:fillRect/>
          </a:stretch>
        </p:blipFill>
        <p:spPr bwMode="auto">
          <a:xfrm>
            <a:off x="8078450" y="6338682"/>
            <a:ext cx="2555686" cy="44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lide Number Placeholder 6">
            <a:extLst>
              <a:ext uri="{FF2B5EF4-FFF2-40B4-BE49-F238E27FC236}">
                <a16:creationId xmlns="" xmlns:a16="http://schemas.microsoft.com/office/drawing/2014/main" id="{DB30E324-5A17-4C51-B7E8-22811E6DEA83}"/>
              </a:ext>
            </a:extLst>
          </p:cNvPr>
          <p:cNvSpPr>
            <a:spLocks noGrp="1"/>
          </p:cNvSpPr>
          <p:nvPr>
            <p:ph type="sldNum" sz="quarter" idx="4"/>
          </p:nvPr>
        </p:nvSpPr>
        <p:spPr>
          <a:xfrm>
            <a:off x="11829152" y="6444918"/>
            <a:ext cx="296173" cy="285495"/>
          </a:xfrm>
          <a:prstGeom prst="rect">
            <a:avLst/>
          </a:prstGeom>
        </p:spPr>
        <p:txBody>
          <a:bodyPr vert="horz" lIns="0" tIns="0" rIns="0" bIns="0" rtlCol="0" anchor="ctr" anchorCtr="0">
            <a:noAutofit/>
          </a:bodyPr>
          <a:lstStyle>
            <a:lvl1pPr algn="ctr">
              <a:defRPr sz="1100" b="1">
                <a:solidFill>
                  <a:schemeClr val="bg1"/>
                </a:solidFill>
                <a:latin typeface="Source Sans Pro" panose="020B0604020202020204" charset="0"/>
              </a:defRPr>
            </a:lvl1pPr>
          </a:lstStyle>
          <a:p>
            <a:fld id="{8AE658E8-9B3B-41CF-9D54-C22306B86F23}" type="slidenum">
              <a:rPr lang="en-US" smtClean="0"/>
              <a:pPr/>
              <a:t>‹#›</a:t>
            </a:fld>
            <a:endParaRPr lang="en-US" dirty="0"/>
          </a:p>
        </p:txBody>
      </p:sp>
      <p:sp>
        <p:nvSpPr>
          <p:cNvPr id="6" name="Rectangle 5"/>
          <p:cNvSpPr/>
          <p:nvPr userDrawn="1"/>
        </p:nvSpPr>
        <p:spPr>
          <a:xfrm>
            <a:off x="517539" y="6444918"/>
            <a:ext cx="6096000" cy="261610"/>
          </a:xfrm>
          <a:prstGeom prst="rect">
            <a:avLst/>
          </a:prstGeom>
        </p:spPr>
        <p:txBody>
          <a:bodyPr anchor="ctr">
            <a:spAutoFit/>
          </a:bodyPr>
          <a:lstStyle/>
          <a:p>
            <a:r>
              <a:rPr lang="en-US" sz="1100" dirty="0" err="1" smtClean="0">
                <a:solidFill>
                  <a:schemeClr val="bg1"/>
                </a:solidFill>
              </a:rPr>
              <a:t>ARIAS•U.S</a:t>
            </a:r>
            <a:r>
              <a:rPr lang="en-US" sz="1100" dirty="0" smtClean="0">
                <a:solidFill>
                  <a:schemeClr val="bg1"/>
                </a:solidFill>
              </a:rPr>
              <a:t>. 2021 Fall Conference | Nov 2-3, 2021 | New York, NY | www.arias-us.org</a:t>
            </a:r>
            <a:endParaRPr lang="en-US" sz="1100" dirty="0">
              <a:solidFill>
                <a:schemeClr val="bg1"/>
              </a:solidFill>
            </a:endParaRPr>
          </a:p>
        </p:txBody>
      </p:sp>
    </p:spTree>
    <p:extLst>
      <p:ext uri="{BB962C8B-B14F-4D97-AF65-F5344CB8AC3E}">
        <p14:creationId xmlns:p14="http://schemas.microsoft.com/office/powerpoint/2010/main" val="7910889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649" r:id="rId3"/>
    <p:sldLayoutId id="2147483716" r:id="rId4"/>
    <p:sldLayoutId id="2147483679" r:id="rId5"/>
    <p:sldLayoutId id="2147483666" r:id="rId6"/>
    <p:sldLayoutId id="2147483675" r:id="rId7"/>
    <p:sldLayoutId id="2147483710" r:id="rId8"/>
    <p:sldLayoutId id="2147483676" r:id="rId9"/>
    <p:sldLayoutId id="2147483713" r:id="rId10"/>
    <p:sldLayoutId id="2147483714" r:id="rId11"/>
    <p:sldLayoutId id="2147483715" r:id="rId12"/>
    <p:sldLayoutId id="2147483717" r:id="rId13"/>
  </p:sldLayoutIdLst>
  <p:hf hdr="0" ftr="0" dt="0"/>
  <p:txStyles>
    <p:titleStyle>
      <a:lvl1pPr algn="l" defTabSz="457200" rtl="0" eaLnBrk="1" latinLnBrk="0" hangingPunct="1">
        <a:spcBef>
          <a:spcPct val="0"/>
        </a:spcBef>
        <a:buNone/>
        <a:defRPr sz="4000" b="1" i="0" kern="1200">
          <a:solidFill>
            <a:schemeClr val="accent1"/>
          </a:solidFill>
          <a:latin typeface="Source Sans Pro" panose="020B0503030403020204" pitchFamily="34" charset="0"/>
          <a:ea typeface="Jost SemiBold" pitchFamily="2" charset="0"/>
          <a:cs typeface="Gotham Bold" pitchFamily="2" charset="0"/>
        </a:defRPr>
      </a:lvl1pPr>
    </p:titleStyle>
    <p:bodyStyle>
      <a:lvl1pPr marL="342900" indent="-3429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1pPr>
      <a:lvl2pPr marL="7429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2pPr>
      <a:lvl3pPr marL="1143000" indent="-2286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3pPr>
      <a:lvl4pPr marL="1600200" indent="-22860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4pPr>
      <a:lvl5pPr marL="21145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 userDrawn="1">
          <p15:clr>
            <a:srgbClr val="F26B43"/>
          </p15:clr>
        </p15:guide>
        <p15:guide id="2" pos="325" userDrawn="1">
          <p15:clr>
            <a:srgbClr val="F26B43"/>
          </p15:clr>
        </p15:guide>
        <p15:guide id="3" pos="1391" userDrawn="1">
          <p15:clr>
            <a:srgbClr val="F26B43"/>
          </p15:clr>
        </p15:guide>
        <p15:guide id="4" pos="1527" userDrawn="1">
          <p15:clr>
            <a:srgbClr val="F26B43"/>
          </p15:clr>
        </p15:guide>
        <p15:guide id="5" pos="2593" userDrawn="1">
          <p15:clr>
            <a:srgbClr val="F26B43"/>
          </p15:clr>
        </p15:guide>
        <p15:guide id="6" pos="2706" userDrawn="1">
          <p15:clr>
            <a:srgbClr val="F26B43"/>
          </p15:clr>
        </p15:guide>
        <p15:guide id="7" pos="3768" userDrawn="1">
          <p15:clr>
            <a:srgbClr val="F26B43"/>
          </p15:clr>
        </p15:guide>
        <p15:guide id="8" pos="3885" userDrawn="1">
          <p15:clr>
            <a:srgbClr val="F26B43"/>
          </p15:clr>
        </p15:guide>
        <p15:guide id="9" pos="4974" userDrawn="1">
          <p15:clr>
            <a:srgbClr val="F26B43"/>
          </p15:clr>
        </p15:guide>
        <p15:guide id="10" pos="5087" userDrawn="1">
          <p15:clr>
            <a:srgbClr val="F26B43"/>
          </p15:clr>
        </p15:guide>
        <p15:guide id="11" pos="6153" userDrawn="1">
          <p15:clr>
            <a:srgbClr val="F26B43"/>
          </p15:clr>
        </p15:guide>
        <p15:guide id="12" pos="6267" userDrawn="1">
          <p15:clr>
            <a:srgbClr val="F26B43"/>
          </p15:clr>
        </p15:guide>
        <p15:guide id="13" pos="7355" userDrawn="1">
          <p15:clr>
            <a:srgbClr val="F26B43"/>
          </p15:clr>
        </p15:guide>
        <p15:guide id="14" orient="horz" pos="399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Layout" Target="../slideLayouts/slideLayout12.xml"/><Relationship Id="rId4"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8.xml"/><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jp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0.xml"/><Relationship Id="rId7" Type="http://schemas.openxmlformats.org/officeDocument/2006/relationships/diagramQuickStyle" Target="../diagrams/quickStyle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9.xml"/></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AE658E8-9B3B-41CF-9D54-C22306B86F23}" type="slidenum">
              <a:rPr lang="en-US" smtClean="0"/>
              <a:pPr/>
              <a:t>1</a:t>
            </a:fld>
            <a:endParaRPr lang="en-US" dirty="0"/>
          </a:p>
        </p:txBody>
      </p:sp>
    </p:spTree>
    <p:extLst>
      <p:ext uri="{BB962C8B-B14F-4D97-AF65-F5344CB8AC3E}">
        <p14:creationId xmlns:p14="http://schemas.microsoft.com/office/powerpoint/2010/main" val="292867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p:txBody>
          <a:bodyPr>
            <a:normAutofit fontScale="90000"/>
          </a:bodyPr>
          <a:lstStyle/>
          <a:p>
            <a:r>
              <a:rPr lang="en-US" smtClean="0"/>
              <a:t>What qualifications are insurance companies looking for when appointing arbitrators?</a:t>
            </a:r>
            <a:endParaRPr lang="en-US" dirty="0"/>
          </a:p>
        </p:txBody>
      </p:sp>
      <p:grpSp>
        <p:nvGrpSpPr>
          <p:cNvPr id="6" name="Group 5">
            <a:extLst>
              <a:ext uri="{FF2B5EF4-FFF2-40B4-BE49-F238E27FC236}">
                <a16:creationId xmlns:a16="http://schemas.microsoft.com/office/drawing/2014/main" id="{3B9A003F-FBF8-674F-BE7A-78E5CEA00EFD}"/>
              </a:ext>
            </a:extLst>
          </p:cNvPr>
          <p:cNvGrpSpPr/>
          <p:nvPr/>
        </p:nvGrpSpPr>
        <p:grpSpPr>
          <a:xfrm>
            <a:off x="254000" y="1630065"/>
            <a:ext cx="2211712" cy="3119033"/>
            <a:chOff x="675413" y="1372542"/>
            <a:chExt cx="1060870" cy="1496075"/>
          </a:xfrm>
        </p:grpSpPr>
        <p:sp>
          <p:nvSpPr>
            <p:cNvPr id="7" name="Rectangle 6">
              <a:extLst>
                <a:ext uri="{FF2B5EF4-FFF2-40B4-BE49-F238E27FC236}">
                  <a16:creationId xmlns:a16="http://schemas.microsoft.com/office/drawing/2014/main" id="{4D617386-F098-6B44-A7A6-61FD8576AE5C}"/>
                </a:ext>
              </a:extLst>
            </p:cNvPr>
            <p:cNvSpPr/>
            <p:nvPr/>
          </p:nvSpPr>
          <p:spPr>
            <a:xfrm>
              <a:off x="845366" y="2383869"/>
              <a:ext cx="883281" cy="484748"/>
            </a:xfrm>
            <a:prstGeom prst="rect">
              <a:avLst/>
            </a:prstGeom>
            <a:solidFill>
              <a:schemeClr val="tx2"/>
            </a:solidFill>
          </p:spPr>
          <p:txBody>
            <a:bodyPr wrap="square">
              <a:spAutoFit/>
            </a:bodyPr>
            <a:lstStyle/>
            <a:p>
              <a:pPr algn="ctr"/>
              <a:r>
                <a:rPr lang="en-GB" dirty="0" smtClean="0">
                  <a:solidFill>
                    <a:schemeClr val="bg1"/>
                  </a:solidFill>
                  <a:cs typeface="Arial" panose="020B0604020202020204" pitchFamily="34" charset="0"/>
                </a:rPr>
                <a:t>Insurance Company</a:t>
              </a:r>
              <a:endParaRPr lang="en-GB" dirty="0">
                <a:solidFill>
                  <a:schemeClr val="bg1"/>
                </a:solidFill>
                <a:cs typeface="Arial" panose="020B0604020202020204" pitchFamily="34" charset="0"/>
              </a:endParaRPr>
            </a:p>
          </p:txBody>
        </p:sp>
        <p:sp>
          <p:nvSpPr>
            <p:cNvPr id="8" name="Freeform 38">
              <a:extLst>
                <a:ext uri="{FF2B5EF4-FFF2-40B4-BE49-F238E27FC236}">
                  <a16:creationId xmlns:a16="http://schemas.microsoft.com/office/drawing/2014/main" id="{736C8760-D031-A943-8D83-AB92C96A919A}"/>
                </a:ext>
              </a:extLst>
            </p:cNvPr>
            <p:cNvSpPr>
              <a:spLocks noEditPoints="1"/>
            </p:cNvSpPr>
            <p:nvPr/>
          </p:nvSpPr>
          <p:spPr bwMode="auto">
            <a:xfrm>
              <a:off x="675413" y="1372542"/>
              <a:ext cx="1060870" cy="976917"/>
            </a:xfrm>
            <a:custGeom>
              <a:avLst/>
              <a:gdLst>
                <a:gd name="T0" fmla="*/ 26 w 124"/>
                <a:gd name="T1" fmla="*/ 21 h 114"/>
                <a:gd name="T2" fmla="*/ 35 w 124"/>
                <a:gd name="T3" fmla="*/ 21 h 114"/>
                <a:gd name="T4" fmla="*/ 35 w 124"/>
                <a:gd name="T5" fmla="*/ 26 h 114"/>
                <a:gd name="T6" fmla="*/ 23 w 124"/>
                <a:gd name="T7" fmla="*/ 26 h 114"/>
                <a:gd name="T8" fmla="*/ 20 w 124"/>
                <a:gd name="T9" fmla="*/ 23 h 114"/>
                <a:gd name="T10" fmla="*/ 20 w 124"/>
                <a:gd name="T11" fmla="*/ 13 h 114"/>
                <a:gd name="T12" fmla="*/ 26 w 124"/>
                <a:gd name="T13" fmla="*/ 13 h 114"/>
                <a:gd name="T14" fmla="*/ 26 w 124"/>
                <a:gd name="T15" fmla="*/ 21 h 114"/>
                <a:gd name="T16" fmla="*/ 23 w 124"/>
                <a:gd name="T17" fmla="*/ 39 h 114"/>
                <a:gd name="T18" fmla="*/ 7 w 124"/>
                <a:gd name="T19" fmla="*/ 23 h 114"/>
                <a:gd name="T20" fmla="*/ 23 w 124"/>
                <a:gd name="T21" fmla="*/ 7 h 114"/>
                <a:gd name="T22" fmla="*/ 39 w 124"/>
                <a:gd name="T23" fmla="*/ 23 h 114"/>
                <a:gd name="T24" fmla="*/ 23 w 124"/>
                <a:gd name="T25" fmla="*/ 39 h 114"/>
                <a:gd name="T26" fmla="*/ 23 w 124"/>
                <a:gd name="T27" fmla="*/ 0 h 114"/>
                <a:gd name="T28" fmla="*/ 0 w 124"/>
                <a:gd name="T29" fmla="*/ 23 h 114"/>
                <a:gd name="T30" fmla="*/ 23 w 124"/>
                <a:gd name="T31" fmla="*/ 45 h 114"/>
                <a:gd name="T32" fmla="*/ 45 w 124"/>
                <a:gd name="T33" fmla="*/ 23 h 114"/>
                <a:gd name="T34" fmla="*/ 23 w 124"/>
                <a:gd name="T35" fmla="*/ 0 h 114"/>
                <a:gd name="T36" fmla="*/ 56 w 124"/>
                <a:gd name="T37" fmla="*/ 20 h 114"/>
                <a:gd name="T38" fmla="*/ 58 w 124"/>
                <a:gd name="T39" fmla="*/ 39 h 114"/>
                <a:gd name="T40" fmla="*/ 70 w 124"/>
                <a:gd name="T41" fmla="*/ 47 h 114"/>
                <a:gd name="T42" fmla="*/ 75 w 124"/>
                <a:gd name="T43" fmla="*/ 47 h 114"/>
                <a:gd name="T44" fmla="*/ 87 w 124"/>
                <a:gd name="T45" fmla="*/ 39 h 114"/>
                <a:gd name="T46" fmla="*/ 89 w 124"/>
                <a:gd name="T47" fmla="*/ 20 h 114"/>
                <a:gd name="T48" fmla="*/ 73 w 124"/>
                <a:gd name="T49" fmla="*/ 7 h 114"/>
                <a:gd name="T50" fmla="*/ 56 w 124"/>
                <a:gd name="T51" fmla="*/ 20 h 114"/>
                <a:gd name="T52" fmla="*/ 49 w 124"/>
                <a:gd name="T53" fmla="*/ 104 h 114"/>
                <a:gd name="T54" fmla="*/ 49 w 124"/>
                <a:gd name="T55" fmla="*/ 70 h 114"/>
                <a:gd name="T56" fmla="*/ 50 w 124"/>
                <a:gd name="T57" fmla="*/ 70 h 114"/>
                <a:gd name="T58" fmla="*/ 95 w 124"/>
                <a:gd name="T59" fmla="*/ 70 h 114"/>
                <a:gd name="T60" fmla="*/ 96 w 124"/>
                <a:gd name="T61" fmla="*/ 70 h 114"/>
                <a:gd name="T62" fmla="*/ 96 w 124"/>
                <a:gd name="T63" fmla="*/ 104 h 114"/>
                <a:gd name="T64" fmla="*/ 99 w 124"/>
                <a:gd name="T65" fmla="*/ 104 h 114"/>
                <a:gd name="T66" fmla="*/ 99 w 124"/>
                <a:gd name="T67" fmla="*/ 70 h 114"/>
                <a:gd name="T68" fmla="*/ 95 w 124"/>
                <a:gd name="T69" fmla="*/ 67 h 114"/>
                <a:gd name="T70" fmla="*/ 50 w 124"/>
                <a:gd name="T71" fmla="*/ 67 h 114"/>
                <a:gd name="T72" fmla="*/ 46 w 124"/>
                <a:gd name="T73" fmla="*/ 70 h 114"/>
                <a:gd name="T74" fmla="*/ 46 w 124"/>
                <a:gd name="T75" fmla="*/ 104 h 114"/>
                <a:gd name="T76" fmla="*/ 49 w 124"/>
                <a:gd name="T77" fmla="*/ 104 h 114"/>
                <a:gd name="T78" fmla="*/ 54 w 124"/>
                <a:gd name="T79" fmla="*/ 101 h 114"/>
                <a:gd name="T80" fmla="*/ 90 w 124"/>
                <a:gd name="T81" fmla="*/ 101 h 114"/>
                <a:gd name="T82" fmla="*/ 90 w 124"/>
                <a:gd name="T83" fmla="*/ 99 h 114"/>
                <a:gd name="T84" fmla="*/ 54 w 124"/>
                <a:gd name="T85" fmla="*/ 99 h 114"/>
                <a:gd name="T86" fmla="*/ 54 w 124"/>
                <a:gd name="T87" fmla="*/ 101 h 114"/>
                <a:gd name="T88" fmla="*/ 21 w 124"/>
                <a:gd name="T89" fmla="*/ 104 h 114"/>
                <a:gd name="T90" fmla="*/ 39 w 124"/>
                <a:gd name="T91" fmla="*/ 104 h 114"/>
                <a:gd name="T92" fmla="*/ 34 w 124"/>
                <a:gd name="T93" fmla="*/ 101 h 114"/>
                <a:gd name="T94" fmla="*/ 34 w 124"/>
                <a:gd name="T95" fmla="*/ 90 h 114"/>
                <a:gd name="T96" fmla="*/ 41 w 124"/>
                <a:gd name="T97" fmla="*/ 63 h 114"/>
                <a:gd name="T98" fmla="*/ 104 w 124"/>
                <a:gd name="T99" fmla="*/ 63 h 114"/>
                <a:gd name="T100" fmla="*/ 111 w 124"/>
                <a:gd name="T101" fmla="*/ 90 h 114"/>
                <a:gd name="T102" fmla="*/ 111 w 124"/>
                <a:gd name="T103" fmla="*/ 101 h 114"/>
                <a:gd name="T104" fmla="*/ 106 w 124"/>
                <a:gd name="T105" fmla="*/ 104 h 114"/>
                <a:gd name="T106" fmla="*/ 124 w 124"/>
                <a:gd name="T107" fmla="*/ 104 h 114"/>
                <a:gd name="T108" fmla="*/ 124 w 124"/>
                <a:gd name="T109" fmla="*/ 114 h 114"/>
                <a:gd name="T110" fmla="*/ 21 w 124"/>
                <a:gd name="T111" fmla="*/ 114 h 114"/>
                <a:gd name="T112" fmla="*/ 21 w 124"/>
                <a:gd name="T113" fmla="*/ 10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4" h="114">
                  <a:moveTo>
                    <a:pt x="26" y="21"/>
                  </a:moveTo>
                  <a:cubicBezTo>
                    <a:pt x="35" y="21"/>
                    <a:pt x="35" y="21"/>
                    <a:pt x="35" y="21"/>
                  </a:cubicBezTo>
                  <a:cubicBezTo>
                    <a:pt x="38" y="21"/>
                    <a:pt x="38" y="26"/>
                    <a:pt x="35" y="26"/>
                  </a:cubicBezTo>
                  <a:cubicBezTo>
                    <a:pt x="23" y="26"/>
                    <a:pt x="23" y="26"/>
                    <a:pt x="23" y="26"/>
                  </a:cubicBezTo>
                  <a:cubicBezTo>
                    <a:pt x="21" y="26"/>
                    <a:pt x="20" y="25"/>
                    <a:pt x="20" y="23"/>
                  </a:cubicBezTo>
                  <a:cubicBezTo>
                    <a:pt x="20" y="13"/>
                    <a:pt x="20" y="13"/>
                    <a:pt x="20" y="13"/>
                  </a:cubicBezTo>
                  <a:cubicBezTo>
                    <a:pt x="20" y="10"/>
                    <a:pt x="26" y="10"/>
                    <a:pt x="26" y="13"/>
                  </a:cubicBezTo>
                  <a:lnTo>
                    <a:pt x="26" y="21"/>
                  </a:lnTo>
                  <a:close/>
                  <a:moveTo>
                    <a:pt x="23" y="39"/>
                  </a:moveTo>
                  <a:cubicBezTo>
                    <a:pt x="14" y="39"/>
                    <a:pt x="7" y="32"/>
                    <a:pt x="7" y="23"/>
                  </a:cubicBezTo>
                  <a:cubicBezTo>
                    <a:pt x="7" y="14"/>
                    <a:pt x="14" y="7"/>
                    <a:pt x="23" y="7"/>
                  </a:cubicBezTo>
                  <a:cubicBezTo>
                    <a:pt x="32" y="7"/>
                    <a:pt x="39" y="14"/>
                    <a:pt x="39" y="23"/>
                  </a:cubicBezTo>
                  <a:cubicBezTo>
                    <a:pt x="39" y="32"/>
                    <a:pt x="32" y="39"/>
                    <a:pt x="23" y="39"/>
                  </a:cubicBezTo>
                  <a:moveTo>
                    <a:pt x="23" y="0"/>
                  </a:moveTo>
                  <a:cubicBezTo>
                    <a:pt x="10" y="0"/>
                    <a:pt x="0" y="10"/>
                    <a:pt x="0" y="23"/>
                  </a:cubicBezTo>
                  <a:cubicBezTo>
                    <a:pt x="0" y="35"/>
                    <a:pt x="10" y="45"/>
                    <a:pt x="23" y="45"/>
                  </a:cubicBezTo>
                  <a:cubicBezTo>
                    <a:pt x="35" y="45"/>
                    <a:pt x="45" y="35"/>
                    <a:pt x="45" y="23"/>
                  </a:cubicBezTo>
                  <a:cubicBezTo>
                    <a:pt x="45" y="10"/>
                    <a:pt x="35" y="0"/>
                    <a:pt x="23" y="0"/>
                  </a:cubicBezTo>
                  <a:moveTo>
                    <a:pt x="56" y="20"/>
                  </a:moveTo>
                  <a:cubicBezTo>
                    <a:pt x="55" y="24"/>
                    <a:pt x="56" y="35"/>
                    <a:pt x="58" y="39"/>
                  </a:cubicBezTo>
                  <a:cubicBezTo>
                    <a:pt x="60" y="42"/>
                    <a:pt x="65" y="46"/>
                    <a:pt x="70" y="47"/>
                  </a:cubicBezTo>
                  <a:cubicBezTo>
                    <a:pt x="72" y="47"/>
                    <a:pt x="73" y="47"/>
                    <a:pt x="75" y="47"/>
                  </a:cubicBezTo>
                  <a:cubicBezTo>
                    <a:pt x="80" y="46"/>
                    <a:pt x="85" y="42"/>
                    <a:pt x="87" y="39"/>
                  </a:cubicBezTo>
                  <a:cubicBezTo>
                    <a:pt x="89" y="35"/>
                    <a:pt x="90" y="24"/>
                    <a:pt x="89" y="20"/>
                  </a:cubicBezTo>
                  <a:cubicBezTo>
                    <a:pt x="89" y="11"/>
                    <a:pt x="81" y="7"/>
                    <a:pt x="73" y="7"/>
                  </a:cubicBezTo>
                  <a:cubicBezTo>
                    <a:pt x="64" y="7"/>
                    <a:pt x="56" y="11"/>
                    <a:pt x="56" y="20"/>
                  </a:cubicBezTo>
                  <a:moveTo>
                    <a:pt x="49" y="104"/>
                  </a:moveTo>
                  <a:cubicBezTo>
                    <a:pt x="49" y="70"/>
                    <a:pt x="49" y="70"/>
                    <a:pt x="49" y="70"/>
                  </a:cubicBezTo>
                  <a:cubicBezTo>
                    <a:pt x="49" y="70"/>
                    <a:pt x="49" y="70"/>
                    <a:pt x="50" y="70"/>
                  </a:cubicBezTo>
                  <a:cubicBezTo>
                    <a:pt x="95" y="70"/>
                    <a:pt x="95" y="70"/>
                    <a:pt x="95" y="70"/>
                  </a:cubicBezTo>
                  <a:cubicBezTo>
                    <a:pt x="95" y="70"/>
                    <a:pt x="96" y="70"/>
                    <a:pt x="96" y="70"/>
                  </a:cubicBezTo>
                  <a:cubicBezTo>
                    <a:pt x="96" y="104"/>
                    <a:pt x="96" y="104"/>
                    <a:pt x="96" y="104"/>
                  </a:cubicBezTo>
                  <a:cubicBezTo>
                    <a:pt x="99" y="104"/>
                    <a:pt x="99" y="104"/>
                    <a:pt x="99" y="104"/>
                  </a:cubicBezTo>
                  <a:cubicBezTo>
                    <a:pt x="99" y="70"/>
                    <a:pt x="99" y="70"/>
                    <a:pt x="99" y="70"/>
                  </a:cubicBezTo>
                  <a:cubicBezTo>
                    <a:pt x="99" y="68"/>
                    <a:pt x="97" y="67"/>
                    <a:pt x="95" y="67"/>
                  </a:cubicBezTo>
                  <a:cubicBezTo>
                    <a:pt x="50" y="67"/>
                    <a:pt x="50" y="67"/>
                    <a:pt x="50" y="67"/>
                  </a:cubicBezTo>
                  <a:cubicBezTo>
                    <a:pt x="48" y="67"/>
                    <a:pt x="46" y="68"/>
                    <a:pt x="46" y="70"/>
                  </a:cubicBezTo>
                  <a:cubicBezTo>
                    <a:pt x="46" y="104"/>
                    <a:pt x="46" y="104"/>
                    <a:pt x="46" y="104"/>
                  </a:cubicBezTo>
                  <a:lnTo>
                    <a:pt x="49" y="104"/>
                  </a:lnTo>
                  <a:close/>
                  <a:moveTo>
                    <a:pt x="54" y="101"/>
                  </a:moveTo>
                  <a:cubicBezTo>
                    <a:pt x="90" y="101"/>
                    <a:pt x="90" y="101"/>
                    <a:pt x="90" y="101"/>
                  </a:cubicBezTo>
                  <a:cubicBezTo>
                    <a:pt x="90" y="99"/>
                    <a:pt x="90" y="99"/>
                    <a:pt x="90" y="99"/>
                  </a:cubicBezTo>
                  <a:cubicBezTo>
                    <a:pt x="54" y="99"/>
                    <a:pt x="54" y="99"/>
                    <a:pt x="54" y="99"/>
                  </a:cubicBezTo>
                  <a:lnTo>
                    <a:pt x="54" y="101"/>
                  </a:lnTo>
                  <a:close/>
                  <a:moveTo>
                    <a:pt x="21" y="104"/>
                  </a:moveTo>
                  <a:cubicBezTo>
                    <a:pt x="39" y="104"/>
                    <a:pt x="39" y="104"/>
                    <a:pt x="39" y="104"/>
                  </a:cubicBezTo>
                  <a:cubicBezTo>
                    <a:pt x="37" y="103"/>
                    <a:pt x="36" y="102"/>
                    <a:pt x="34" y="101"/>
                  </a:cubicBezTo>
                  <a:cubicBezTo>
                    <a:pt x="33" y="98"/>
                    <a:pt x="33" y="93"/>
                    <a:pt x="34" y="90"/>
                  </a:cubicBezTo>
                  <a:cubicBezTo>
                    <a:pt x="41" y="63"/>
                    <a:pt x="41" y="63"/>
                    <a:pt x="41" y="63"/>
                  </a:cubicBezTo>
                  <a:cubicBezTo>
                    <a:pt x="47" y="45"/>
                    <a:pt x="98" y="44"/>
                    <a:pt x="104" y="63"/>
                  </a:cubicBezTo>
                  <a:cubicBezTo>
                    <a:pt x="111" y="90"/>
                    <a:pt x="111" y="90"/>
                    <a:pt x="111" y="90"/>
                  </a:cubicBezTo>
                  <a:cubicBezTo>
                    <a:pt x="112" y="93"/>
                    <a:pt x="113" y="98"/>
                    <a:pt x="111" y="101"/>
                  </a:cubicBezTo>
                  <a:cubicBezTo>
                    <a:pt x="109" y="102"/>
                    <a:pt x="108" y="103"/>
                    <a:pt x="106" y="104"/>
                  </a:cubicBezTo>
                  <a:cubicBezTo>
                    <a:pt x="124" y="104"/>
                    <a:pt x="124" y="104"/>
                    <a:pt x="124" y="104"/>
                  </a:cubicBezTo>
                  <a:cubicBezTo>
                    <a:pt x="124" y="114"/>
                    <a:pt x="124" y="114"/>
                    <a:pt x="124" y="114"/>
                  </a:cubicBezTo>
                  <a:cubicBezTo>
                    <a:pt x="21" y="114"/>
                    <a:pt x="21" y="114"/>
                    <a:pt x="21" y="114"/>
                  </a:cubicBezTo>
                  <a:lnTo>
                    <a:pt x="21" y="104"/>
                  </a:lnTo>
                  <a:close/>
                </a:path>
              </a:pathLst>
            </a:custGeom>
            <a:solidFill>
              <a:schemeClr val="tx2"/>
            </a:solidFill>
            <a:ln>
              <a:noFill/>
            </a:ln>
          </p:spPr>
          <p:txBody>
            <a:bodyPr/>
            <a:lstStyle/>
            <a:p>
              <a:pPr eaLnBrk="1" hangingPunct="1">
                <a:defRPr/>
              </a:pPr>
              <a:endParaRPr lang="en-GB" sz="1333">
                <a:cs typeface="Arial" panose="020B0604020202020204" pitchFamily="34" charset="0"/>
              </a:endParaRPr>
            </a:p>
          </p:txBody>
        </p:sp>
      </p:grpSp>
      <p:grpSp>
        <p:nvGrpSpPr>
          <p:cNvPr id="62" name="Group 61"/>
          <p:cNvGrpSpPr/>
          <p:nvPr/>
        </p:nvGrpSpPr>
        <p:grpSpPr>
          <a:xfrm>
            <a:off x="643912" y="1181650"/>
            <a:ext cx="10843670" cy="4902589"/>
            <a:chOff x="608319" y="1123336"/>
            <a:chExt cx="10843670" cy="4902589"/>
          </a:xfrm>
        </p:grpSpPr>
        <p:grpSp>
          <p:nvGrpSpPr>
            <p:cNvPr id="9" name="Group 8">
              <a:extLst>
                <a:ext uri="{FF2B5EF4-FFF2-40B4-BE49-F238E27FC236}">
                  <a16:creationId xmlns:a16="http://schemas.microsoft.com/office/drawing/2014/main" id="{D2C8FF16-B9A8-4340-B3B5-17664CB1E81C}"/>
                </a:ext>
              </a:extLst>
            </p:cNvPr>
            <p:cNvGrpSpPr/>
            <p:nvPr/>
          </p:nvGrpSpPr>
          <p:grpSpPr>
            <a:xfrm>
              <a:off x="608319" y="1123336"/>
              <a:ext cx="10843670" cy="4902589"/>
              <a:chOff x="398523" y="684245"/>
              <a:chExt cx="8403477" cy="3799340"/>
            </a:xfrm>
          </p:grpSpPr>
          <p:sp>
            <p:nvSpPr>
              <p:cNvPr id="10" name="Triangle 3">
                <a:extLst>
                  <a:ext uri="{FF2B5EF4-FFF2-40B4-BE49-F238E27FC236}">
                    <a16:creationId xmlns:a16="http://schemas.microsoft.com/office/drawing/2014/main" id="{27430CD4-A16E-1645-9359-FA780669B926}"/>
                  </a:ext>
                </a:extLst>
              </p:cNvPr>
              <p:cNvSpPr/>
              <p:nvPr/>
            </p:nvSpPr>
            <p:spPr>
              <a:xfrm rot="10800000" flipV="1">
                <a:off x="6625380" y="1871539"/>
                <a:ext cx="2176620" cy="1702335"/>
              </a:xfrm>
              <a:prstGeom prst="triangle">
                <a:avLst>
                  <a:gd name="adj" fmla="val 0"/>
                </a:avLst>
              </a:prstGeom>
              <a:gradFill flip="none" rotWithShape="1">
                <a:gsLst>
                  <a:gs pos="1000">
                    <a:schemeClr val="accent4">
                      <a:lumMod val="20000"/>
                      <a:lumOff val="80000"/>
                    </a:schemeClr>
                  </a:gs>
                  <a:gs pos="19000">
                    <a:schemeClr val="accent4">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4539EE5-39F8-414A-B67D-CC7960458EA2}"/>
                  </a:ext>
                </a:extLst>
              </p:cNvPr>
              <p:cNvSpPr/>
              <p:nvPr/>
            </p:nvSpPr>
            <p:spPr>
              <a:xfrm>
                <a:off x="4402972" y="3955886"/>
                <a:ext cx="3440452" cy="1889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875037C-1D6C-A74B-8F64-4AB75EA5A144}"/>
                  </a:ext>
                </a:extLst>
              </p:cNvPr>
              <p:cNvSpPr/>
              <p:nvPr/>
            </p:nvSpPr>
            <p:spPr>
              <a:xfrm>
                <a:off x="2772906" y="3955886"/>
                <a:ext cx="1107976" cy="1889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6B39073-26A1-3F42-A777-016758D5E7F6}"/>
                  </a:ext>
                </a:extLst>
              </p:cNvPr>
              <p:cNvSpPr/>
              <p:nvPr/>
            </p:nvSpPr>
            <p:spPr>
              <a:xfrm>
                <a:off x="2908761" y="3625181"/>
                <a:ext cx="807258" cy="854744"/>
              </a:xfrm>
              <a:prstGeom prst="rect">
                <a:avLst/>
              </a:prstGeom>
              <a:solidFill>
                <a:schemeClr val="accent1">
                  <a:lumMod val="75000"/>
                </a:schemeClr>
              </a:solidFill>
            </p:spPr>
            <p:txBody>
              <a:bodyPr wrap="square" lIns="0" tIns="624000" rIns="0" anchor="t" anchorCtr="0">
                <a:noAutofit/>
              </a:bodyPr>
              <a:lstStyle/>
              <a:p>
                <a:pPr algn="ctr"/>
                <a:r>
                  <a:rPr lang="en-US" sz="933" dirty="0" smtClean="0">
                    <a:solidFill>
                      <a:schemeClr val="bg1"/>
                    </a:solidFill>
                    <a:cs typeface="Arial" panose="020B0604020202020204" pitchFamily="34" charset="0"/>
                  </a:rPr>
                  <a:t>Expertise in a particular area</a:t>
                </a:r>
                <a:endParaRPr lang="en-US" sz="933" dirty="0">
                  <a:solidFill>
                    <a:schemeClr val="bg1"/>
                  </a:solidFill>
                  <a:cs typeface="Arial" panose="020B0604020202020204" pitchFamily="34" charset="0"/>
                </a:endParaRPr>
              </a:p>
            </p:txBody>
          </p:sp>
          <p:sp>
            <p:nvSpPr>
              <p:cNvPr id="14" name="Rectangle 13">
                <a:extLst>
                  <a:ext uri="{FF2B5EF4-FFF2-40B4-BE49-F238E27FC236}">
                    <a16:creationId xmlns:a16="http://schemas.microsoft.com/office/drawing/2014/main" id="{A42C9E4D-7FCF-0242-BAAD-C76A3E731379}"/>
                  </a:ext>
                </a:extLst>
              </p:cNvPr>
              <p:cNvSpPr/>
              <p:nvPr/>
            </p:nvSpPr>
            <p:spPr>
              <a:xfrm>
                <a:off x="3821521" y="3622969"/>
                <a:ext cx="807258" cy="854744"/>
              </a:xfrm>
              <a:prstGeom prst="rect">
                <a:avLst/>
              </a:prstGeom>
              <a:solidFill>
                <a:schemeClr val="accent1">
                  <a:lumMod val="60000"/>
                  <a:lumOff val="40000"/>
                </a:schemeClr>
              </a:solidFill>
            </p:spPr>
            <p:txBody>
              <a:bodyPr wrap="none" lIns="0" tIns="624000" rIns="0" anchor="t" anchorCtr="0">
                <a:noAutofit/>
              </a:bodyPr>
              <a:lstStyle/>
              <a:p>
                <a:pPr algn="ctr"/>
                <a:r>
                  <a:rPr lang="en-US" sz="933" dirty="0" smtClean="0">
                    <a:solidFill>
                      <a:schemeClr val="bg1"/>
                    </a:solidFill>
                    <a:cs typeface="Arial" panose="020B0604020202020204" pitchFamily="34" charset="0"/>
                  </a:rPr>
                  <a:t>Even-handed </a:t>
                </a:r>
              </a:p>
              <a:p>
                <a:pPr algn="ctr"/>
                <a:r>
                  <a:rPr lang="en-US" sz="933" dirty="0" smtClean="0">
                    <a:solidFill>
                      <a:schemeClr val="bg1"/>
                    </a:solidFill>
                    <a:cs typeface="Arial" panose="020B0604020202020204" pitchFamily="34" charset="0"/>
                  </a:rPr>
                  <a:t>approach </a:t>
                </a:r>
                <a:endParaRPr lang="en-US" sz="933" dirty="0">
                  <a:solidFill>
                    <a:schemeClr val="bg1"/>
                  </a:solidFill>
                  <a:cs typeface="Arial" panose="020B0604020202020204" pitchFamily="34" charset="0"/>
                </a:endParaRPr>
              </a:p>
            </p:txBody>
          </p:sp>
          <p:sp>
            <p:nvSpPr>
              <p:cNvPr id="15" name="Rectangle 14">
                <a:extLst>
                  <a:ext uri="{FF2B5EF4-FFF2-40B4-BE49-F238E27FC236}">
                    <a16:creationId xmlns:a16="http://schemas.microsoft.com/office/drawing/2014/main" id="{A4EA8982-1624-5748-98E5-BC18D56CE22A}"/>
                  </a:ext>
                </a:extLst>
              </p:cNvPr>
              <p:cNvSpPr/>
              <p:nvPr/>
            </p:nvSpPr>
            <p:spPr>
              <a:xfrm>
                <a:off x="1996002" y="3625181"/>
                <a:ext cx="807258" cy="858404"/>
              </a:xfrm>
              <a:prstGeom prst="rect">
                <a:avLst/>
              </a:prstGeom>
              <a:solidFill>
                <a:schemeClr val="accent1">
                  <a:lumMod val="50000"/>
                </a:schemeClr>
              </a:solidFill>
              <a:ln>
                <a:solidFill>
                  <a:schemeClr val="accent1">
                    <a:lumMod val="50000"/>
                  </a:schemeClr>
                </a:solidFill>
              </a:ln>
            </p:spPr>
            <p:txBody>
              <a:bodyPr wrap="square" lIns="0" tIns="624000" rIns="0" anchor="t" anchorCtr="0">
                <a:noAutofit/>
              </a:bodyPr>
              <a:lstStyle/>
              <a:p>
                <a:pPr algn="ctr"/>
                <a:r>
                  <a:rPr lang="en-US" sz="933" dirty="0" smtClean="0">
                    <a:solidFill>
                      <a:schemeClr val="bg1"/>
                    </a:solidFill>
                    <a:cs typeface="Arial" panose="020B0604020202020204" pitchFamily="34" charset="0"/>
                  </a:rPr>
                  <a:t>Detailed &amp; analytical approach to construction issues</a:t>
                </a:r>
                <a:endParaRPr lang="en-US" sz="933" dirty="0">
                  <a:solidFill>
                    <a:schemeClr val="bg1"/>
                  </a:solidFill>
                  <a:cs typeface="Arial" panose="020B0604020202020204" pitchFamily="34" charset="0"/>
                </a:endParaRPr>
              </a:p>
            </p:txBody>
          </p:sp>
          <p:sp>
            <p:nvSpPr>
              <p:cNvPr id="16" name="Rectangle 15">
                <a:extLst>
                  <a:ext uri="{FF2B5EF4-FFF2-40B4-BE49-F238E27FC236}">
                    <a16:creationId xmlns:a16="http://schemas.microsoft.com/office/drawing/2014/main" id="{D7F90951-84F5-1045-9A4D-8086C6FE56B1}"/>
                  </a:ext>
                </a:extLst>
              </p:cNvPr>
              <p:cNvSpPr/>
              <p:nvPr/>
            </p:nvSpPr>
            <p:spPr>
              <a:xfrm>
                <a:off x="7229820" y="2299496"/>
                <a:ext cx="1383786" cy="807913"/>
              </a:xfrm>
              <a:prstGeom prst="rect">
                <a:avLst/>
              </a:prstGeom>
              <a:solidFill>
                <a:schemeClr val="bg1"/>
              </a:solidFill>
            </p:spPr>
            <p:txBody>
              <a:bodyPr wrap="square">
                <a:spAutoFit/>
              </a:bodyPr>
              <a:lstStyle/>
              <a:p>
                <a:pPr algn="ctr"/>
                <a:r>
                  <a:rPr lang="en-GB" sz="1600" dirty="0" smtClean="0">
                    <a:solidFill>
                      <a:schemeClr val="accent4"/>
                    </a:solidFill>
                    <a:cs typeface="Arial" panose="020B0604020202020204" pitchFamily="34" charset="0"/>
                  </a:rPr>
                  <a:t>Efficient, swift arbitration with fair &amp; impartial resolution </a:t>
                </a:r>
                <a:endParaRPr lang="en-US" sz="1600" dirty="0">
                  <a:solidFill>
                    <a:schemeClr val="accent4"/>
                  </a:solidFill>
                  <a:cs typeface="Arial" panose="020B0604020202020204" pitchFamily="34" charset="0"/>
                </a:endParaRPr>
              </a:p>
            </p:txBody>
          </p:sp>
          <p:grpSp>
            <p:nvGrpSpPr>
              <p:cNvPr id="17" name="Group 16">
                <a:extLst>
                  <a:ext uri="{FF2B5EF4-FFF2-40B4-BE49-F238E27FC236}">
                    <a16:creationId xmlns:a16="http://schemas.microsoft.com/office/drawing/2014/main" id="{FB913909-77DA-934B-AABB-78EBFEA754BD}"/>
                  </a:ext>
                </a:extLst>
              </p:cNvPr>
              <p:cNvGrpSpPr/>
              <p:nvPr/>
            </p:nvGrpSpPr>
            <p:grpSpPr>
              <a:xfrm>
                <a:off x="3073265" y="1101627"/>
                <a:ext cx="2167358" cy="1302735"/>
                <a:chOff x="3073265" y="1101627"/>
                <a:chExt cx="2167358" cy="1302735"/>
              </a:xfrm>
            </p:grpSpPr>
            <p:sp>
              <p:nvSpPr>
                <p:cNvPr id="44" name="Rectangle 43">
                  <a:extLst>
                    <a:ext uri="{FF2B5EF4-FFF2-40B4-BE49-F238E27FC236}">
                      <a16:creationId xmlns:a16="http://schemas.microsoft.com/office/drawing/2014/main" id="{61A00532-E010-F048-BC8B-06DB0CBAA0D4}"/>
                    </a:ext>
                  </a:extLst>
                </p:cNvPr>
                <p:cNvSpPr/>
                <p:nvPr/>
              </p:nvSpPr>
              <p:spPr>
                <a:xfrm>
                  <a:off x="3073265" y="1461958"/>
                  <a:ext cx="1099267" cy="238517"/>
                </a:xfrm>
                <a:prstGeom prst="rect">
                  <a:avLst/>
                </a:prstGeom>
                <a:noFill/>
              </p:spPr>
              <p:txBody>
                <a:bodyPr wrap="square">
                  <a:spAutoFit/>
                </a:bodyPr>
                <a:lstStyle/>
                <a:p>
                  <a:pPr algn="ctr"/>
                  <a:r>
                    <a:rPr lang="en-US" sz="1400" b="1" dirty="0" smtClean="0">
                      <a:solidFill>
                        <a:schemeClr val="accent1">
                          <a:lumMod val="60000"/>
                          <a:lumOff val="40000"/>
                        </a:schemeClr>
                      </a:solidFill>
                      <a:cs typeface="Arial" panose="020B0604020202020204" pitchFamily="34" charset="0"/>
                    </a:rPr>
                    <a:t>Expertise</a:t>
                  </a:r>
                  <a:endParaRPr lang="en-US" sz="1400" b="1" dirty="0">
                    <a:solidFill>
                      <a:schemeClr val="accent1">
                        <a:lumMod val="60000"/>
                        <a:lumOff val="40000"/>
                      </a:schemeClr>
                    </a:solidFill>
                    <a:cs typeface="Arial" panose="020B0604020202020204" pitchFamily="34" charset="0"/>
                  </a:endParaRPr>
                </a:p>
              </p:txBody>
            </p:sp>
            <p:sp>
              <p:nvSpPr>
                <p:cNvPr id="45" name="Rectangle 44">
                  <a:extLst>
                    <a:ext uri="{FF2B5EF4-FFF2-40B4-BE49-F238E27FC236}">
                      <a16:creationId xmlns:a16="http://schemas.microsoft.com/office/drawing/2014/main" id="{A8657A21-07B0-E44F-AC23-D7A74B9511B8}"/>
                    </a:ext>
                  </a:extLst>
                </p:cNvPr>
                <p:cNvSpPr/>
                <p:nvPr/>
              </p:nvSpPr>
              <p:spPr>
                <a:xfrm>
                  <a:off x="4067770" y="1101627"/>
                  <a:ext cx="1172853" cy="739401"/>
                </a:xfrm>
                <a:prstGeom prst="rect">
                  <a:avLst/>
                </a:prstGeom>
                <a:noFill/>
              </p:spPr>
              <p:txBody>
                <a:bodyPr wrap="square">
                  <a:spAutoFit/>
                </a:bodyPr>
                <a:lstStyle/>
                <a:p>
                  <a:pPr algn="ctr"/>
                  <a:r>
                    <a:rPr lang="en-US" sz="1400" b="1" dirty="0" smtClean="0">
                      <a:solidFill>
                        <a:schemeClr val="accent1">
                          <a:lumMod val="60000"/>
                          <a:lumOff val="40000"/>
                        </a:schemeClr>
                      </a:solidFill>
                      <a:cs typeface="Arial" panose="020B0604020202020204" pitchFamily="34" charset="0"/>
                    </a:rPr>
                    <a:t>Detailed &amp; Analytical Approach to Construction</a:t>
                  </a:r>
                  <a:endParaRPr lang="en-US" sz="1400" b="1" dirty="0">
                    <a:solidFill>
                      <a:schemeClr val="accent1">
                        <a:lumMod val="60000"/>
                        <a:lumOff val="40000"/>
                      </a:schemeClr>
                    </a:solidFill>
                    <a:cs typeface="Arial" panose="020B0604020202020204" pitchFamily="34" charset="0"/>
                  </a:endParaRPr>
                </a:p>
              </p:txBody>
            </p:sp>
            <p:sp>
              <p:nvSpPr>
                <p:cNvPr id="47" name="Freeform 45">
                  <a:extLst>
                    <a:ext uri="{FF2B5EF4-FFF2-40B4-BE49-F238E27FC236}">
                      <a16:creationId xmlns:a16="http://schemas.microsoft.com/office/drawing/2014/main" id="{59C1337D-110D-0645-94BA-0DA87623D6CC}"/>
                    </a:ext>
                  </a:extLst>
                </p:cNvPr>
                <p:cNvSpPr>
                  <a:spLocks noChangeAspect="1" noEditPoints="1"/>
                </p:cNvSpPr>
                <p:nvPr/>
              </p:nvSpPr>
              <p:spPr bwMode="auto">
                <a:xfrm>
                  <a:off x="3829538" y="1791177"/>
                  <a:ext cx="880421" cy="613185"/>
                </a:xfrm>
                <a:custGeom>
                  <a:avLst/>
                  <a:gdLst>
                    <a:gd name="T0" fmla="*/ 146 w 433"/>
                    <a:gd name="T1" fmla="*/ 283 h 301"/>
                    <a:gd name="T2" fmla="*/ 327 w 433"/>
                    <a:gd name="T3" fmla="*/ 48 h 301"/>
                    <a:gd name="T4" fmla="*/ 182 w 433"/>
                    <a:gd name="T5" fmla="*/ 168 h 301"/>
                    <a:gd name="T6" fmla="*/ 159 w 433"/>
                    <a:gd name="T7" fmla="*/ 168 h 301"/>
                    <a:gd name="T8" fmla="*/ 174 w 433"/>
                    <a:gd name="T9" fmla="*/ 159 h 301"/>
                    <a:gd name="T10" fmla="*/ 167 w 433"/>
                    <a:gd name="T11" fmla="*/ 176 h 301"/>
                    <a:gd name="T12" fmla="*/ 205 w 433"/>
                    <a:gd name="T13" fmla="*/ 185 h 301"/>
                    <a:gd name="T14" fmla="*/ 189 w 433"/>
                    <a:gd name="T15" fmla="*/ 158 h 301"/>
                    <a:gd name="T16" fmla="*/ 230 w 433"/>
                    <a:gd name="T17" fmla="*/ 185 h 301"/>
                    <a:gd name="T18" fmla="*/ 214 w 433"/>
                    <a:gd name="T19" fmla="*/ 158 h 301"/>
                    <a:gd name="T20" fmla="*/ 255 w 433"/>
                    <a:gd name="T21" fmla="*/ 185 h 301"/>
                    <a:gd name="T22" fmla="*/ 239 w 433"/>
                    <a:gd name="T23" fmla="*/ 158 h 301"/>
                    <a:gd name="T24" fmla="*/ 277 w 433"/>
                    <a:gd name="T25" fmla="*/ 149 h 301"/>
                    <a:gd name="T26" fmla="*/ 277 w 433"/>
                    <a:gd name="T27" fmla="*/ 186 h 301"/>
                    <a:gd name="T28" fmla="*/ 277 w 433"/>
                    <a:gd name="T29" fmla="*/ 149 h 301"/>
                    <a:gd name="T30" fmla="*/ 281 w 433"/>
                    <a:gd name="T31" fmla="*/ 177 h 301"/>
                    <a:gd name="T32" fmla="*/ 273 w 433"/>
                    <a:gd name="T33" fmla="*/ 159 h 301"/>
                    <a:gd name="T34" fmla="*/ 309 w 433"/>
                    <a:gd name="T35" fmla="*/ 168 h 301"/>
                    <a:gd name="T36" fmla="*/ 300 w 433"/>
                    <a:gd name="T37" fmla="*/ 168 h 301"/>
                    <a:gd name="T38" fmla="*/ 221 w 433"/>
                    <a:gd name="T39" fmla="*/ 222 h 301"/>
                    <a:gd name="T40" fmla="*/ 222 w 433"/>
                    <a:gd name="T41" fmla="*/ 198 h 301"/>
                    <a:gd name="T42" fmla="*/ 238 w 433"/>
                    <a:gd name="T43" fmla="*/ 222 h 301"/>
                    <a:gd name="T44" fmla="*/ 239 w 433"/>
                    <a:gd name="T45" fmla="*/ 198 h 301"/>
                    <a:gd name="T46" fmla="*/ 263 w 433"/>
                    <a:gd name="T47" fmla="*/ 200 h 301"/>
                    <a:gd name="T48" fmla="*/ 252 w 433"/>
                    <a:gd name="T49" fmla="*/ 220 h 301"/>
                    <a:gd name="T50" fmla="*/ 257 w 433"/>
                    <a:gd name="T51" fmla="*/ 201 h 301"/>
                    <a:gd name="T52" fmla="*/ 257 w 433"/>
                    <a:gd name="T53" fmla="*/ 219 h 301"/>
                    <a:gd name="T54" fmla="*/ 257 w 433"/>
                    <a:gd name="T55" fmla="*/ 201 h 301"/>
                    <a:gd name="T56" fmla="*/ 281 w 433"/>
                    <a:gd name="T57" fmla="*/ 220 h 301"/>
                    <a:gd name="T58" fmla="*/ 271 w 433"/>
                    <a:gd name="T59" fmla="*/ 200 h 301"/>
                    <a:gd name="T60" fmla="*/ 279 w 433"/>
                    <a:gd name="T61" fmla="*/ 210 h 301"/>
                    <a:gd name="T62" fmla="*/ 273 w 433"/>
                    <a:gd name="T63" fmla="*/ 210 h 301"/>
                    <a:gd name="T64" fmla="*/ 222 w 433"/>
                    <a:gd name="T65" fmla="*/ 144 h 301"/>
                    <a:gd name="T66" fmla="*/ 223 w 433"/>
                    <a:gd name="T67" fmla="*/ 120 h 301"/>
                    <a:gd name="T68" fmla="*/ 247 w 433"/>
                    <a:gd name="T69" fmla="*/ 122 h 301"/>
                    <a:gd name="T70" fmla="*/ 236 w 433"/>
                    <a:gd name="T71" fmla="*/ 142 h 301"/>
                    <a:gd name="T72" fmla="*/ 241 w 433"/>
                    <a:gd name="T73" fmla="*/ 124 h 301"/>
                    <a:gd name="T74" fmla="*/ 241 w 433"/>
                    <a:gd name="T75" fmla="*/ 141 h 301"/>
                    <a:gd name="T76" fmla="*/ 241 w 433"/>
                    <a:gd name="T77" fmla="*/ 124 h 301"/>
                    <a:gd name="T78" fmla="*/ 254 w 433"/>
                    <a:gd name="T79" fmla="*/ 130 h 301"/>
                    <a:gd name="T80" fmla="*/ 264 w 433"/>
                    <a:gd name="T81" fmla="*/ 144 h 301"/>
                    <a:gd name="T82" fmla="*/ 271 w 433"/>
                    <a:gd name="T83" fmla="*/ 130 h 301"/>
                    <a:gd name="T84" fmla="*/ 281 w 433"/>
                    <a:gd name="T85" fmla="*/ 144 h 301"/>
                    <a:gd name="T86" fmla="*/ 301 w 433"/>
                    <a:gd name="T87" fmla="*/ 142 h 301"/>
                    <a:gd name="T88" fmla="*/ 290 w 433"/>
                    <a:gd name="T89" fmla="*/ 122 h 301"/>
                    <a:gd name="T90" fmla="*/ 299 w 433"/>
                    <a:gd name="T91" fmla="*/ 132 h 301"/>
                    <a:gd name="T92" fmla="*/ 293 w 433"/>
                    <a:gd name="T93" fmla="*/ 132 h 301"/>
                    <a:gd name="T94" fmla="*/ 389 w 433"/>
                    <a:gd name="T95" fmla="*/ 157 h 301"/>
                    <a:gd name="T96" fmla="*/ 61 w 433"/>
                    <a:gd name="T97" fmla="*/ 165 h 301"/>
                    <a:gd name="T98" fmla="*/ 218 w 433"/>
                    <a:gd name="T99" fmla="*/ 99 h 301"/>
                    <a:gd name="T100" fmla="*/ 225 w 433"/>
                    <a:gd name="T101" fmla="*/ 242 h 301"/>
                    <a:gd name="T102" fmla="*/ 288 w 433"/>
                    <a:gd name="T103" fmla="*/ 204 h 301"/>
                    <a:gd name="T104" fmla="*/ 311 w 433"/>
                    <a:gd name="T105" fmla="*/ 184 h 301"/>
                    <a:gd name="T106" fmla="*/ 297 w 433"/>
                    <a:gd name="T107" fmla="*/ 153 h 301"/>
                    <a:gd name="T108" fmla="*/ 318 w 433"/>
                    <a:gd name="T109" fmla="*/ 149 h 301"/>
                    <a:gd name="T110" fmla="*/ 307 w 433"/>
                    <a:gd name="T111" fmla="*/ 132 h 301"/>
                    <a:gd name="T112" fmla="*/ 315 w 433"/>
                    <a:gd name="T113" fmla="*/ 124 h 301"/>
                    <a:gd name="T114" fmla="*/ 312 w 433"/>
                    <a:gd name="T115" fmla="*/ 13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3" h="301">
                      <a:moveTo>
                        <a:pt x="63" y="81"/>
                      </a:moveTo>
                      <a:cubicBezTo>
                        <a:pt x="47" y="97"/>
                        <a:pt x="30" y="115"/>
                        <a:pt x="16" y="134"/>
                      </a:cubicBezTo>
                      <a:cubicBezTo>
                        <a:pt x="0" y="154"/>
                        <a:pt x="7" y="171"/>
                        <a:pt x="22" y="188"/>
                      </a:cubicBezTo>
                      <a:cubicBezTo>
                        <a:pt x="58" y="229"/>
                        <a:pt x="94" y="264"/>
                        <a:pt x="146" y="283"/>
                      </a:cubicBezTo>
                      <a:cubicBezTo>
                        <a:pt x="195" y="301"/>
                        <a:pt x="246" y="300"/>
                        <a:pt x="294" y="280"/>
                      </a:cubicBezTo>
                      <a:cubicBezTo>
                        <a:pt x="343" y="260"/>
                        <a:pt x="377" y="227"/>
                        <a:pt x="411" y="188"/>
                      </a:cubicBezTo>
                      <a:cubicBezTo>
                        <a:pt x="426" y="171"/>
                        <a:pt x="433" y="155"/>
                        <a:pt x="418" y="135"/>
                      </a:cubicBezTo>
                      <a:cubicBezTo>
                        <a:pt x="397" y="106"/>
                        <a:pt x="357" y="65"/>
                        <a:pt x="327" y="48"/>
                      </a:cubicBezTo>
                      <a:cubicBezTo>
                        <a:pt x="243" y="0"/>
                        <a:pt x="132" y="14"/>
                        <a:pt x="63" y="81"/>
                      </a:cubicBezTo>
                      <a:close/>
                      <a:moveTo>
                        <a:pt x="171" y="149"/>
                      </a:moveTo>
                      <a:cubicBezTo>
                        <a:pt x="174" y="149"/>
                        <a:pt x="177" y="150"/>
                        <a:pt x="179" y="153"/>
                      </a:cubicBezTo>
                      <a:cubicBezTo>
                        <a:pt x="181" y="156"/>
                        <a:pt x="182" y="161"/>
                        <a:pt x="182" y="168"/>
                      </a:cubicBezTo>
                      <a:cubicBezTo>
                        <a:pt x="182" y="174"/>
                        <a:pt x="181" y="179"/>
                        <a:pt x="179" y="182"/>
                      </a:cubicBezTo>
                      <a:cubicBezTo>
                        <a:pt x="177" y="185"/>
                        <a:pt x="174" y="186"/>
                        <a:pt x="171" y="186"/>
                      </a:cubicBezTo>
                      <a:cubicBezTo>
                        <a:pt x="167" y="186"/>
                        <a:pt x="164" y="185"/>
                        <a:pt x="162" y="182"/>
                      </a:cubicBezTo>
                      <a:cubicBezTo>
                        <a:pt x="160" y="179"/>
                        <a:pt x="159" y="174"/>
                        <a:pt x="159" y="168"/>
                      </a:cubicBezTo>
                      <a:cubicBezTo>
                        <a:pt x="159" y="161"/>
                        <a:pt x="160" y="156"/>
                        <a:pt x="163" y="153"/>
                      </a:cubicBezTo>
                      <a:cubicBezTo>
                        <a:pt x="164" y="150"/>
                        <a:pt x="167" y="149"/>
                        <a:pt x="171" y="149"/>
                      </a:cubicBezTo>
                      <a:close/>
                      <a:moveTo>
                        <a:pt x="171" y="155"/>
                      </a:moveTo>
                      <a:cubicBezTo>
                        <a:pt x="173" y="155"/>
                        <a:pt x="174" y="157"/>
                        <a:pt x="174" y="159"/>
                      </a:cubicBezTo>
                      <a:cubicBezTo>
                        <a:pt x="175" y="160"/>
                        <a:pt x="175" y="163"/>
                        <a:pt x="175" y="168"/>
                      </a:cubicBezTo>
                      <a:cubicBezTo>
                        <a:pt x="175" y="172"/>
                        <a:pt x="175" y="175"/>
                        <a:pt x="174" y="177"/>
                      </a:cubicBezTo>
                      <a:cubicBezTo>
                        <a:pt x="174" y="179"/>
                        <a:pt x="173" y="180"/>
                        <a:pt x="171" y="180"/>
                      </a:cubicBezTo>
                      <a:cubicBezTo>
                        <a:pt x="168" y="180"/>
                        <a:pt x="167" y="178"/>
                        <a:pt x="167" y="176"/>
                      </a:cubicBezTo>
                      <a:cubicBezTo>
                        <a:pt x="166" y="175"/>
                        <a:pt x="166" y="172"/>
                        <a:pt x="166" y="168"/>
                      </a:cubicBezTo>
                      <a:cubicBezTo>
                        <a:pt x="166" y="163"/>
                        <a:pt x="167" y="160"/>
                        <a:pt x="167" y="159"/>
                      </a:cubicBezTo>
                      <a:cubicBezTo>
                        <a:pt x="167" y="157"/>
                        <a:pt x="168" y="155"/>
                        <a:pt x="171" y="155"/>
                      </a:cubicBezTo>
                      <a:close/>
                      <a:moveTo>
                        <a:pt x="205" y="185"/>
                      </a:moveTo>
                      <a:cubicBezTo>
                        <a:pt x="198" y="185"/>
                        <a:pt x="198" y="185"/>
                        <a:pt x="198" y="185"/>
                      </a:cubicBezTo>
                      <a:cubicBezTo>
                        <a:pt x="198" y="159"/>
                        <a:pt x="198" y="159"/>
                        <a:pt x="198" y="159"/>
                      </a:cubicBezTo>
                      <a:cubicBezTo>
                        <a:pt x="195" y="162"/>
                        <a:pt x="192" y="163"/>
                        <a:pt x="189" y="165"/>
                      </a:cubicBezTo>
                      <a:cubicBezTo>
                        <a:pt x="189" y="158"/>
                        <a:pt x="189" y="158"/>
                        <a:pt x="189" y="158"/>
                      </a:cubicBezTo>
                      <a:cubicBezTo>
                        <a:pt x="193" y="157"/>
                        <a:pt x="198" y="153"/>
                        <a:pt x="199" y="149"/>
                      </a:cubicBezTo>
                      <a:cubicBezTo>
                        <a:pt x="205" y="149"/>
                        <a:pt x="205" y="149"/>
                        <a:pt x="205" y="149"/>
                      </a:cubicBezTo>
                      <a:cubicBezTo>
                        <a:pt x="205" y="185"/>
                        <a:pt x="205" y="185"/>
                        <a:pt x="205" y="185"/>
                      </a:cubicBezTo>
                      <a:close/>
                      <a:moveTo>
                        <a:pt x="230" y="185"/>
                      </a:moveTo>
                      <a:cubicBezTo>
                        <a:pt x="223" y="185"/>
                        <a:pt x="223" y="185"/>
                        <a:pt x="223" y="185"/>
                      </a:cubicBezTo>
                      <a:cubicBezTo>
                        <a:pt x="223" y="159"/>
                        <a:pt x="223" y="159"/>
                        <a:pt x="223" y="159"/>
                      </a:cubicBezTo>
                      <a:cubicBezTo>
                        <a:pt x="220" y="162"/>
                        <a:pt x="217" y="163"/>
                        <a:pt x="214" y="165"/>
                      </a:cubicBezTo>
                      <a:cubicBezTo>
                        <a:pt x="214" y="158"/>
                        <a:pt x="214" y="158"/>
                        <a:pt x="214" y="158"/>
                      </a:cubicBezTo>
                      <a:cubicBezTo>
                        <a:pt x="218" y="157"/>
                        <a:pt x="223" y="153"/>
                        <a:pt x="224" y="149"/>
                      </a:cubicBezTo>
                      <a:cubicBezTo>
                        <a:pt x="230" y="149"/>
                        <a:pt x="230" y="149"/>
                        <a:pt x="230" y="149"/>
                      </a:cubicBezTo>
                      <a:cubicBezTo>
                        <a:pt x="230" y="185"/>
                        <a:pt x="230" y="185"/>
                        <a:pt x="230" y="185"/>
                      </a:cubicBezTo>
                      <a:close/>
                      <a:moveTo>
                        <a:pt x="255" y="185"/>
                      </a:moveTo>
                      <a:cubicBezTo>
                        <a:pt x="248" y="185"/>
                        <a:pt x="248" y="185"/>
                        <a:pt x="248" y="185"/>
                      </a:cubicBezTo>
                      <a:cubicBezTo>
                        <a:pt x="248" y="159"/>
                        <a:pt x="248" y="159"/>
                        <a:pt x="248" y="159"/>
                      </a:cubicBezTo>
                      <a:cubicBezTo>
                        <a:pt x="246" y="162"/>
                        <a:pt x="243" y="163"/>
                        <a:pt x="239" y="165"/>
                      </a:cubicBezTo>
                      <a:cubicBezTo>
                        <a:pt x="239" y="158"/>
                        <a:pt x="239" y="158"/>
                        <a:pt x="239" y="158"/>
                      </a:cubicBezTo>
                      <a:cubicBezTo>
                        <a:pt x="243" y="157"/>
                        <a:pt x="248" y="153"/>
                        <a:pt x="249" y="149"/>
                      </a:cubicBezTo>
                      <a:cubicBezTo>
                        <a:pt x="255" y="149"/>
                        <a:pt x="255" y="149"/>
                        <a:pt x="255" y="149"/>
                      </a:cubicBezTo>
                      <a:cubicBezTo>
                        <a:pt x="255" y="185"/>
                        <a:pt x="255" y="185"/>
                        <a:pt x="255" y="185"/>
                      </a:cubicBezTo>
                      <a:close/>
                      <a:moveTo>
                        <a:pt x="277" y="149"/>
                      </a:moveTo>
                      <a:cubicBezTo>
                        <a:pt x="280" y="149"/>
                        <a:pt x="283" y="150"/>
                        <a:pt x="285" y="153"/>
                      </a:cubicBezTo>
                      <a:cubicBezTo>
                        <a:pt x="287" y="156"/>
                        <a:pt x="289" y="161"/>
                        <a:pt x="289" y="168"/>
                      </a:cubicBezTo>
                      <a:cubicBezTo>
                        <a:pt x="289" y="174"/>
                        <a:pt x="287" y="179"/>
                        <a:pt x="285" y="182"/>
                      </a:cubicBezTo>
                      <a:cubicBezTo>
                        <a:pt x="283" y="185"/>
                        <a:pt x="280" y="186"/>
                        <a:pt x="277" y="186"/>
                      </a:cubicBezTo>
                      <a:cubicBezTo>
                        <a:pt x="273" y="186"/>
                        <a:pt x="271" y="185"/>
                        <a:pt x="268" y="182"/>
                      </a:cubicBezTo>
                      <a:cubicBezTo>
                        <a:pt x="266" y="179"/>
                        <a:pt x="265" y="174"/>
                        <a:pt x="265" y="168"/>
                      </a:cubicBezTo>
                      <a:cubicBezTo>
                        <a:pt x="265" y="161"/>
                        <a:pt x="266" y="156"/>
                        <a:pt x="269" y="153"/>
                      </a:cubicBezTo>
                      <a:cubicBezTo>
                        <a:pt x="271" y="150"/>
                        <a:pt x="273" y="149"/>
                        <a:pt x="277" y="149"/>
                      </a:cubicBezTo>
                      <a:close/>
                      <a:moveTo>
                        <a:pt x="277" y="155"/>
                      </a:moveTo>
                      <a:cubicBezTo>
                        <a:pt x="279" y="155"/>
                        <a:pt x="280" y="157"/>
                        <a:pt x="281" y="159"/>
                      </a:cubicBezTo>
                      <a:cubicBezTo>
                        <a:pt x="281" y="160"/>
                        <a:pt x="281" y="163"/>
                        <a:pt x="281" y="168"/>
                      </a:cubicBezTo>
                      <a:cubicBezTo>
                        <a:pt x="281" y="172"/>
                        <a:pt x="281" y="175"/>
                        <a:pt x="281" y="177"/>
                      </a:cubicBezTo>
                      <a:cubicBezTo>
                        <a:pt x="280" y="179"/>
                        <a:pt x="279" y="180"/>
                        <a:pt x="277" y="180"/>
                      </a:cubicBezTo>
                      <a:cubicBezTo>
                        <a:pt x="275" y="180"/>
                        <a:pt x="274" y="178"/>
                        <a:pt x="273" y="176"/>
                      </a:cubicBezTo>
                      <a:cubicBezTo>
                        <a:pt x="273" y="175"/>
                        <a:pt x="273" y="172"/>
                        <a:pt x="273" y="168"/>
                      </a:cubicBezTo>
                      <a:cubicBezTo>
                        <a:pt x="273" y="163"/>
                        <a:pt x="273" y="160"/>
                        <a:pt x="273" y="159"/>
                      </a:cubicBezTo>
                      <a:cubicBezTo>
                        <a:pt x="274" y="157"/>
                        <a:pt x="275" y="155"/>
                        <a:pt x="277" y="155"/>
                      </a:cubicBezTo>
                      <a:close/>
                      <a:moveTo>
                        <a:pt x="305" y="155"/>
                      </a:moveTo>
                      <a:cubicBezTo>
                        <a:pt x="307" y="155"/>
                        <a:pt x="308" y="157"/>
                        <a:pt x="309" y="159"/>
                      </a:cubicBezTo>
                      <a:cubicBezTo>
                        <a:pt x="309" y="160"/>
                        <a:pt x="309" y="163"/>
                        <a:pt x="309" y="168"/>
                      </a:cubicBezTo>
                      <a:cubicBezTo>
                        <a:pt x="309" y="172"/>
                        <a:pt x="309" y="175"/>
                        <a:pt x="309" y="177"/>
                      </a:cubicBezTo>
                      <a:cubicBezTo>
                        <a:pt x="308" y="179"/>
                        <a:pt x="307" y="180"/>
                        <a:pt x="305" y="180"/>
                      </a:cubicBezTo>
                      <a:cubicBezTo>
                        <a:pt x="303" y="180"/>
                        <a:pt x="302" y="178"/>
                        <a:pt x="301" y="176"/>
                      </a:cubicBezTo>
                      <a:cubicBezTo>
                        <a:pt x="301" y="175"/>
                        <a:pt x="300" y="172"/>
                        <a:pt x="300" y="168"/>
                      </a:cubicBezTo>
                      <a:cubicBezTo>
                        <a:pt x="300" y="163"/>
                        <a:pt x="301" y="160"/>
                        <a:pt x="301" y="159"/>
                      </a:cubicBezTo>
                      <a:cubicBezTo>
                        <a:pt x="302" y="157"/>
                        <a:pt x="303" y="155"/>
                        <a:pt x="305" y="155"/>
                      </a:cubicBezTo>
                      <a:close/>
                      <a:moveTo>
                        <a:pt x="225" y="222"/>
                      </a:moveTo>
                      <a:cubicBezTo>
                        <a:pt x="221" y="222"/>
                        <a:pt x="221" y="222"/>
                        <a:pt x="221" y="222"/>
                      </a:cubicBezTo>
                      <a:cubicBezTo>
                        <a:pt x="221" y="204"/>
                        <a:pt x="221" y="204"/>
                        <a:pt x="221" y="204"/>
                      </a:cubicBezTo>
                      <a:cubicBezTo>
                        <a:pt x="219" y="206"/>
                        <a:pt x="217" y="207"/>
                        <a:pt x="215" y="208"/>
                      </a:cubicBezTo>
                      <a:cubicBezTo>
                        <a:pt x="215" y="204"/>
                        <a:pt x="215" y="204"/>
                        <a:pt x="215" y="204"/>
                      </a:cubicBezTo>
                      <a:cubicBezTo>
                        <a:pt x="218" y="203"/>
                        <a:pt x="221" y="200"/>
                        <a:pt x="222" y="198"/>
                      </a:cubicBezTo>
                      <a:cubicBezTo>
                        <a:pt x="225" y="198"/>
                        <a:pt x="225" y="198"/>
                        <a:pt x="225" y="198"/>
                      </a:cubicBezTo>
                      <a:cubicBezTo>
                        <a:pt x="225" y="222"/>
                        <a:pt x="225" y="222"/>
                        <a:pt x="225" y="222"/>
                      </a:cubicBezTo>
                      <a:close/>
                      <a:moveTo>
                        <a:pt x="242" y="222"/>
                      </a:moveTo>
                      <a:cubicBezTo>
                        <a:pt x="238" y="222"/>
                        <a:pt x="238" y="222"/>
                        <a:pt x="238" y="222"/>
                      </a:cubicBezTo>
                      <a:cubicBezTo>
                        <a:pt x="238" y="204"/>
                        <a:pt x="238" y="204"/>
                        <a:pt x="238" y="204"/>
                      </a:cubicBezTo>
                      <a:cubicBezTo>
                        <a:pt x="236" y="206"/>
                        <a:pt x="234" y="207"/>
                        <a:pt x="232" y="208"/>
                      </a:cubicBezTo>
                      <a:cubicBezTo>
                        <a:pt x="232" y="204"/>
                        <a:pt x="232" y="204"/>
                        <a:pt x="232" y="204"/>
                      </a:cubicBezTo>
                      <a:cubicBezTo>
                        <a:pt x="235" y="203"/>
                        <a:pt x="238" y="200"/>
                        <a:pt x="239" y="198"/>
                      </a:cubicBezTo>
                      <a:cubicBezTo>
                        <a:pt x="242" y="198"/>
                        <a:pt x="242" y="198"/>
                        <a:pt x="242" y="198"/>
                      </a:cubicBezTo>
                      <a:cubicBezTo>
                        <a:pt x="242" y="222"/>
                        <a:pt x="242" y="222"/>
                        <a:pt x="242" y="222"/>
                      </a:cubicBezTo>
                      <a:close/>
                      <a:moveTo>
                        <a:pt x="257" y="198"/>
                      </a:moveTo>
                      <a:cubicBezTo>
                        <a:pt x="260" y="198"/>
                        <a:pt x="261" y="198"/>
                        <a:pt x="263" y="200"/>
                      </a:cubicBezTo>
                      <a:cubicBezTo>
                        <a:pt x="264" y="202"/>
                        <a:pt x="265" y="205"/>
                        <a:pt x="265" y="210"/>
                      </a:cubicBezTo>
                      <a:cubicBezTo>
                        <a:pt x="265" y="215"/>
                        <a:pt x="264" y="218"/>
                        <a:pt x="263" y="220"/>
                      </a:cubicBezTo>
                      <a:cubicBezTo>
                        <a:pt x="261" y="222"/>
                        <a:pt x="260" y="222"/>
                        <a:pt x="257" y="222"/>
                      </a:cubicBezTo>
                      <a:cubicBezTo>
                        <a:pt x="255" y="222"/>
                        <a:pt x="253" y="221"/>
                        <a:pt x="252" y="220"/>
                      </a:cubicBezTo>
                      <a:cubicBezTo>
                        <a:pt x="250" y="218"/>
                        <a:pt x="249" y="215"/>
                        <a:pt x="249" y="210"/>
                      </a:cubicBezTo>
                      <a:cubicBezTo>
                        <a:pt x="249" y="205"/>
                        <a:pt x="250" y="202"/>
                        <a:pt x="252" y="200"/>
                      </a:cubicBezTo>
                      <a:cubicBezTo>
                        <a:pt x="253" y="198"/>
                        <a:pt x="255" y="198"/>
                        <a:pt x="257" y="198"/>
                      </a:cubicBezTo>
                      <a:close/>
                      <a:moveTo>
                        <a:pt x="257" y="201"/>
                      </a:moveTo>
                      <a:cubicBezTo>
                        <a:pt x="259" y="201"/>
                        <a:pt x="259" y="203"/>
                        <a:pt x="260" y="204"/>
                      </a:cubicBezTo>
                      <a:cubicBezTo>
                        <a:pt x="260" y="205"/>
                        <a:pt x="260" y="207"/>
                        <a:pt x="260" y="210"/>
                      </a:cubicBezTo>
                      <a:cubicBezTo>
                        <a:pt x="260" y="213"/>
                        <a:pt x="260" y="215"/>
                        <a:pt x="260" y="216"/>
                      </a:cubicBezTo>
                      <a:cubicBezTo>
                        <a:pt x="259" y="217"/>
                        <a:pt x="259" y="219"/>
                        <a:pt x="257" y="219"/>
                      </a:cubicBezTo>
                      <a:cubicBezTo>
                        <a:pt x="256" y="219"/>
                        <a:pt x="255" y="217"/>
                        <a:pt x="255" y="216"/>
                      </a:cubicBezTo>
                      <a:cubicBezTo>
                        <a:pt x="254" y="215"/>
                        <a:pt x="254" y="213"/>
                        <a:pt x="254" y="210"/>
                      </a:cubicBezTo>
                      <a:cubicBezTo>
                        <a:pt x="254" y="207"/>
                        <a:pt x="254" y="205"/>
                        <a:pt x="255" y="204"/>
                      </a:cubicBezTo>
                      <a:cubicBezTo>
                        <a:pt x="255" y="203"/>
                        <a:pt x="256" y="201"/>
                        <a:pt x="257" y="201"/>
                      </a:cubicBezTo>
                      <a:close/>
                      <a:moveTo>
                        <a:pt x="276" y="198"/>
                      </a:moveTo>
                      <a:cubicBezTo>
                        <a:pt x="278" y="198"/>
                        <a:pt x="280" y="198"/>
                        <a:pt x="281" y="200"/>
                      </a:cubicBezTo>
                      <a:cubicBezTo>
                        <a:pt x="283" y="202"/>
                        <a:pt x="284" y="205"/>
                        <a:pt x="284" y="210"/>
                      </a:cubicBezTo>
                      <a:cubicBezTo>
                        <a:pt x="284" y="215"/>
                        <a:pt x="283" y="218"/>
                        <a:pt x="281" y="220"/>
                      </a:cubicBezTo>
                      <a:cubicBezTo>
                        <a:pt x="280" y="222"/>
                        <a:pt x="278" y="222"/>
                        <a:pt x="276" y="222"/>
                      </a:cubicBezTo>
                      <a:cubicBezTo>
                        <a:pt x="274" y="222"/>
                        <a:pt x="272" y="221"/>
                        <a:pt x="270" y="220"/>
                      </a:cubicBezTo>
                      <a:cubicBezTo>
                        <a:pt x="269" y="218"/>
                        <a:pt x="268" y="215"/>
                        <a:pt x="268" y="210"/>
                      </a:cubicBezTo>
                      <a:cubicBezTo>
                        <a:pt x="268" y="205"/>
                        <a:pt x="269" y="202"/>
                        <a:pt x="271" y="200"/>
                      </a:cubicBezTo>
                      <a:cubicBezTo>
                        <a:pt x="272" y="198"/>
                        <a:pt x="274" y="198"/>
                        <a:pt x="276" y="198"/>
                      </a:cubicBezTo>
                      <a:close/>
                      <a:moveTo>
                        <a:pt x="276" y="201"/>
                      </a:moveTo>
                      <a:cubicBezTo>
                        <a:pt x="278" y="201"/>
                        <a:pt x="278" y="203"/>
                        <a:pt x="279" y="204"/>
                      </a:cubicBezTo>
                      <a:cubicBezTo>
                        <a:pt x="279" y="205"/>
                        <a:pt x="279" y="207"/>
                        <a:pt x="279" y="210"/>
                      </a:cubicBezTo>
                      <a:cubicBezTo>
                        <a:pt x="279" y="213"/>
                        <a:pt x="279" y="215"/>
                        <a:pt x="278" y="216"/>
                      </a:cubicBezTo>
                      <a:cubicBezTo>
                        <a:pt x="278" y="217"/>
                        <a:pt x="277" y="219"/>
                        <a:pt x="276" y="219"/>
                      </a:cubicBezTo>
                      <a:cubicBezTo>
                        <a:pt x="274" y="219"/>
                        <a:pt x="274" y="217"/>
                        <a:pt x="273" y="216"/>
                      </a:cubicBezTo>
                      <a:cubicBezTo>
                        <a:pt x="273" y="215"/>
                        <a:pt x="273" y="213"/>
                        <a:pt x="273" y="210"/>
                      </a:cubicBezTo>
                      <a:cubicBezTo>
                        <a:pt x="273" y="207"/>
                        <a:pt x="273" y="205"/>
                        <a:pt x="274" y="204"/>
                      </a:cubicBezTo>
                      <a:cubicBezTo>
                        <a:pt x="274" y="203"/>
                        <a:pt x="275" y="201"/>
                        <a:pt x="276" y="201"/>
                      </a:cubicBezTo>
                      <a:close/>
                      <a:moveTo>
                        <a:pt x="227" y="144"/>
                      </a:moveTo>
                      <a:cubicBezTo>
                        <a:pt x="222" y="144"/>
                        <a:pt x="222" y="144"/>
                        <a:pt x="222" y="144"/>
                      </a:cubicBezTo>
                      <a:cubicBezTo>
                        <a:pt x="222" y="127"/>
                        <a:pt x="222" y="127"/>
                        <a:pt x="222" y="127"/>
                      </a:cubicBezTo>
                      <a:cubicBezTo>
                        <a:pt x="220" y="128"/>
                        <a:pt x="218" y="129"/>
                        <a:pt x="216" y="130"/>
                      </a:cubicBezTo>
                      <a:cubicBezTo>
                        <a:pt x="216" y="126"/>
                        <a:pt x="216" y="126"/>
                        <a:pt x="216" y="126"/>
                      </a:cubicBezTo>
                      <a:cubicBezTo>
                        <a:pt x="219" y="125"/>
                        <a:pt x="222" y="123"/>
                        <a:pt x="223" y="120"/>
                      </a:cubicBezTo>
                      <a:cubicBezTo>
                        <a:pt x="227" y="120"/>
                        <a:pt x="227" y="120"/>
                        <a:pt x="227" y="120"/>
                      </a:cubicBezTo>
                      <a:cubicBezTo>
                        <a:pt x="227" y="144"/>
                        <a:pt x="227" y="144"/>
                        <a:pt x="227" y="144"/>
                      </a:cubicBezTo>
                      <a:close/>
                      <a:moveTo>
                        <a:pt x="241" y="120"/>
                      </a:moveTo>
                      <a:cubicBezTo>
                        <a:pt x="244" y="120"/>
                        <a:pt x="246" y="121"/>
                        <a:pt x="247" y="122"/>
                      </a:cubicBezTo>
                      <a:cubicBezTo>
                        <a:pt x="249" y="124"/>
                        <a:pt x="249" y="128"/>
                        <a:pt x="249" y="132"/>
                      </a:cubicBezTo>
                      <a:cubicBezTo>
                        <a:pt x="249" y="137"/>
                        <a:pt x="249" y="140"/>
                        <a:pt x="247" y="142"/>
                      </a:cubicBezTo>
                      <a:cubicBezTo>
                        <a:pt x="246" y="144"/>
                        <a:pt x="244" y="145"/>
                        <a:pt x="241" y="145"/>
                      </a:cubicBezTo>
                      <a:cubicBezTo>
                        <a:pt x="239" y="145"/>
                        <a:pt x="237" y="144"/>
                        <a:pt x="236" y="142"/>
                      </a:cubicBezTo>
                      <a:cubicBezTo>
                        <a:pt x="234" y="140"/>
                        <a:pt x="234" y="137"/>
                        <a:pt x="234" y="132"/>
                      </a:cubicBezTo>
                      <a:cubicBezTo>
                        <a:pt x="234" y="128"/>
                        <a:pt x="234" y="124"/>
                        <a:pt x="236" y="122"/>
                      </a:cubicBezTo>
                      <a:cubicBezTo>
                        <a:pt x="237" y="121"/>
                        <a:pt x="239" y="120"/>
                        <a:pt x="241" y="120"/>
                      </a:cubicBezTo>
                      <a:close/>
                      <a:moveTo>
                        <a:pt x="241" y="124"/>
                      </a:moveTo>
                      <a:cubicBezTo>
                        <a:pt x="243" y="124"/>
                        <a:pt x="244" y="125"/>
                        <a:pt x="244" y="126"/>
                      </a:cubicBezTo>
                      <a:cubicBezTo>
                        <a:pt x="244" y="127"/>
                        <a:pt x="244" y="129"/>
                        <a:pt x="244" y="132"/>
                      </a:cubicBezTo>
                      <a:cubicBezTo>
                        <a:pt x="244" y="135"/>
                        <a:pt x="244" y="137"/>
                        <a:pt x="244" y="138"/>
                      </a:cubicBezTo>
                      <a:cubicBezTo>
                        <a:pt x="244" y="140"/>
                        <a:pt x="243" y="141"/>
                        <a:pt x="241" y="141"/>
                      </a:cubicBezTo>
                      <a:cubicBezTo>
                        <a:pt x="240" y="141"/>
                        <a:pt x="239" y="139"/>
                        <a:pt x="239" y="138"/>
                      </a:cubicBezTo>
                      <a:cubicBezTo>
                        <a:pt x="239" y="137"/>
                        <a:pt x="238" y="135"/>
                        <a:pt x="238" y="132"/>
                      </a:cubicBezTo>
                      <a:cubicBezTo>
                        <a:pt x="238" y="129"/>
                        <a:pt x="239" y="127"/>
                        <a:pt x="239" y="126"/>
                      </a:cubicBezTo>
                      <a:cubicBezTo>
                        <a:pt x="239" y="125"/>
                        <a:pt x="240" y="124"/>
                        <a:pt x="241" y="124"/>
                      </a:cubicBezTo>
                      <a:close/>
                      <a:moveTo>
                        <a:pt x="264" y="144"/>
                      </a:moveTo>
                      <a:cubicBezTo>
                        <a:pt x="260" y="144"/>
                        <a:pt x="260" y="144"/>
                        <a:pt x="260" y="144"/>
                      </a:cubicBezTo>
                      <a:cubicBezTo>
                        <a:pt x="260" y="127"/>
                        <a:pt x="260" y="127"/>
                        <a:pt x="260" y="127"/>
                      </a:cubicBezTo>
                      <a:cubicBezTo>
                        <a:pt x="258" y="128"/>
                        <a:pt x="256" y="129"/>
                        <a:pt x="254" y="130"/>
                      </a:cubicBezTo>
                      <a:cubicBezTo>
                        <a:pt x="254" y="126"/>
                        <a:pt x="254" y="126"/>
                        <a:pt x="254" y="126"/>
                      </a:cubicBezTo>
                      <a:cubicBezTo>
                        <a:pt x="256" y="125"/>
                        <a:pt x="259" y="123"/>
                        <a:pt x="260" y="120"/>
                      </a:cubicBezTo>
                      <a:cubicBezTo>
                        <a:pt x="264" y="120"/>
                        <a:pt x="264" y="120"/>
                        <a:pt x="264" y="120"/>
                      </a:cubicBezTo>
                      <a:cubicBezTo>
                        <a:pt x="264" y="144"/>
                        <a:pt x="264" y="144"/>
                        <a:pt x="264" y="144"/>
                      </a:cubicBezTo>
                      <a:close/>
                      <a:moveTo>
                        <a:pt x="281" y="144"/>
                      </a:moveTo>
                      <a:cubicBezTo>
                        <a:pt x="277" y="144"/>
                        <a:pt x="277" y="144"/>
                        <a:pt x="277" y="144"/>
                      </a:cubicBezTo>
                      <a:cubicBezTo>
                        <a:pt x="277" y="127"/>
                        <a:pt x="277" y="127"/>
                        <a:pt x="277" y="127"/>
                      </a:cubicBezTo>
                      <a:cubicBezTo>
                        <a:pt x="275" y="128"/>
                        <a:pt x="273" y="129"/>
                        <a:pt x="271" y="130"/>
                      </a:cubicBezTo>
                      <a:cubicBezTo>
                        <a:pt x="271" y="126"/>
                        <a:pt x="271" y="126"/>
                        <a:pt x="271" y="126"/>
                      </a:cubicBezTo>
                      <a:cubicBezTo>
                        <a:pt x="273" y="125"/>
                        <a:pt x="276" y="123"/>
                        <a:pt x="277" y="120"/>
                      </a:cubicBezTo>
                      <a:cubicBezTo>
                        <a:pt x="281" y="120"/>
                        <a:pt x="281" y="120"/>
                        <a:pt x="281" y="120"/>
                      </a:cubicBezTo>
                      <a:cubicBezTo>
                        <a:pt x="281" y="144"/>
                        <a:pt x="281" y="144"/>
                        <a:pt x="281" y="144"/>
                      </a:cubicBezTo>
                      <a:close/>
                      <a:moveTo>
                        <a:pt x="296" y="120"/>
                      </a:moveTo>
                      <a:cubicBezTo>
                        <a:pt x="298" y="120"/>
                        <a:pt x="300" y="121"/>
                        <a:pt x="301" y="122"/>
                      </a:cubicBezTo>
                      <a:cubicBezTo>
                        <a:pt x="303" y="124"/>
                        <a:pt x="304" y="128"/>
                        <a:pt x="304" y="132"/>
                      </a:cubicBezTo>
                      <a:cubicBezTo>
                        <a:pt x="304" y="137"/>
                        <a:pt x="303" y="140"/>
                        <a:pt x="301" y="142"/>
                      </a:cubicBezTo>
                      <a:cubicBezTo>
                        <a:pt x="300" y="144"/>
                        <a:pt x="298" y="145"/>
                        <a:pt x="296" y="145"/>
                      </a:cubicBezTo>
                      <a:cubicBezTo>
                        <a:pt x="294" y="145"/>
                        <a:pt x="292" y="144"/>
                        <a:pt x="290" y="142"/>
                      </a:cubicBezTo>
                      <a:cubicBezTo>
                        <a:pt x="289" y="140"/>
                        <a:pt x="288" y="137"/>
                        <a:pt x="288" y="132"/>
                      </a:cubicBezTo>
                      <a:cubicBezTo>
                        <a:pt x="288" y="128"/>
                        <a:pt x="289" y="124"/>
                        <a:pt x="290" y="122"/>
                      </a:cubicBezTo>
                      <a:cubicBezTo>
                        <a:pt x="292" y="121"/>
                        <a:pt x="294" y="120"/>
                        <a:pt x="296" y="120"/>
                      </a:cubicBezTo>
                      <a:close/>
                      <a:moveTo>
                        <a:pt x="296" y="124"/>
                      </a:moveTo>
                      <a:cubicBezTo>
                        <a:pt x="298" y="124"/>
                        <a:pt x="298" y="125"/>
                        <a:pt x="299" y="126"/>
                      </a:cubicBezTo>
                      <a:cubicBezTo>
                        <a:pt x="299" y="127"/>
                        <a:pt x="299" y="129"/>
                        <a:pt x="299" y="132"/>
                      </a:cubicBezTo>
                      <a:cubicBezTo>
                        <a:pt x="299" y="135"/>
                        <a:pt x="299" y="137"/>
                        <a:pt x="298" y="138"/>
                      </a:cubicBezTo>
                      <a:cubicBezTo>
                        <a:pt x="298" y="140"/>
                        <a:pt x="297" y="141"/>
                        <a:pt x="296" y="141"/>
                      </a:cubicBezTo>
                      <a:cubicBezTo>
                        <a:pt x="294" y="141"/>
                        <a:pt x="294" y="139"/>
                        <a:pt x="293" y="138"/>
                      </a:cubicBezTo>
                      <a:cubicBezTo>
                        <a:pt x="293" y="137"/>
                        <a:pt x="293" y="135"/>
                        <a:pt x="293" y="132"/>
                      </a:cubicBezTo>
                      <a:cubicBezTo>
                        <a:pt x="293" y="129"/>
                        <a:pt x="293" y="127"/>
                        <a:pt x="293" y="126"/>
                      </a:cubicBezTo>
                      <a:cubicBezTo>
                        <a:pt x="294" y="125"/>
                        <a:pt x="294" y="124"/>
                        <a:pt x="296" y="124"/>
                      </a:cubicBezTo>
                      <a:close/>
                      <a:moveTo>
                        <a:pt x="278" y="72"/>
                      </a:moveTo>
                      <a:cubicBezTo>
                        <a:pt x="331" y="87"/>
                        <a:pt x="355" y="118"/>
                        <a:pt x="389" y="157"/>
                      </a:cubicBezTo>
                      <a:cubicBezTo>
                        <a:pt x="391" y="159"/>
                        <a:pt x="392" y="162"/>
                        <a:pt x="389" y="165"/>
                      </a:cubicBezTo>
                      <a:cubicBezTo>
                        <a:pt x="361" y="200"/>
                        <a:pt x="319" y="235"/>
                        <a:pt x="276" y="250"/>
                      </a:cubicBezTo>
                      <a:cubicBezTo>
                        <a:pt x="229" y="266"/>
                        <a:pt x="183" y="259"/>
                        <a:pt x="138" y="233"/>
                      </a:cubicBezTo>
                      <a:cubicBezTo>
                        <a:pt x="111" y="216"/>
                        <a:pt x="82" y="190"/>
                        <a:pt x="61" y="165"/>
                      </a:cubicBezTo>
                      <a:cubicBezTo>
                        <a:pt x="58" y="162"/>
                        <a:pt x="59" y="159"/>
                        <a:pt x="62" y="156"/>
                      </a:cubicBezTo>
                      <a:cubicBezTo>
                        <a:pt x="76" y="140"/>
                        <a:pt x="89" y="124"/>
                        <a:pt x="105" y="110"/>
                      </a:cubicBezTo>
                      <a:cubicBezTo>
                        <a:pt x="132" y="85"/>
                        <a:pt x="162" y="72"/>
                        <a:pt x="198" y="67"/>
                      </a:cubicBezTo>
                      <a:cubicBezTo>
                        <a:pt x="210" y="73"/>
                        <a:pt x="218" y="85"/>
                        <a:pt x="218" y="99"/>
                      </a:cubicBezTo>
                      <a:cubicBezTo>
                        <a:pt x="218" y="119"/>
                        <a:pt x="202" y="135"/>
                        <a:pt x="182" y="135"/>
                      </a:cubicBezTo>
                      <a:cubicBezTo>
                        <a:pt x="162" y="135"/>
                        <a:pt x="146" y="119"/>
                        <a:pt x="146" y="100"/>
                      </a:cubicBezTo>
                      <a:cubicBezTo>
                        <a:pt x="137" y="114"/>
                        <a:pt x="132" y="131"/>
                        <a:pt x="132" y="149"/>
                      </a:cubicBezTo>
                      <a:cubicBezTo>
                        <a:pt x="132" y="200"/>
                        <a:pt x="174" y="242"/>
                        <a:pt x="225" y="242"/>
                      </a:cubicBezTo>
                      <a:cubicBezTo>
                        <a:pt x="253" y="242"/>
                        <a:pt x="277" y="230"/>
                        <a:pt x="294" y="211"/>
                      </a:cubicBezTo>
                      <a:cubicBezTo>
                        <a:pt x="294" y="204"/>
                        <a:pt x="294" y="204"/>
                        <a:pt x="294" y="204"/>
                      </a:cubicBezTo>
                      <a:cubicBezTo>
                        <a:pt x="292" y="206"/>
                        <a:pt x="290" y="207"/>
                        <a:pt x="288" y="208"/>
                      </a:cubicBezTo>
                      <a:cubicBezTo>
                        <a:pt x="288" y="204"/>
                        <a:pt x="288" y="204"/>
                        <a:pt x="288" y="204"/>
                      </a:cubicBezTo>
                      <a:cubicBezTo>
                        <a:pt x="291" y="203"/>
                        <a:pt x="294" y="200"/>
                        <a:pt x="295" y="198"/>
                      </a:cubicBezTo>
                      <a:cubicBezTo>
                        <a:pt x="299" y="198"/>
                        <a:pt x="299" y="198"/>
                        <a:pt x="299" y="198"/>
                      </a:cubicBezTo>
                      <a:cubicBezTo>
                        <a:pt x="299" y="206"/>
                        <a:pt x="299" y="206"/>
                        <a:pt x="299" y="206"/>
                      </a:cubicBezTo>
                      <a:cubicBezTo>
                        <a:pt x="304" y="199"/>
                        <a:pt x="308" y="192"/>
                        <a:pt x="311" y="184"/>
                      </a:cubicBezTo>
                      <a:cubicBezTo>
                        <a:pt x="310" y="185"/>
                        <a:pt x="307" y="186"/>
                        <a:pt x="305" y="186"/>
                      </a:cubicBezTo>
                      <a:cubicBezTo>
                        <a:pt x="301" y="186"/>
                        <a:pt x="299" y="185"/>
                        <a:pt x="296" y="182"/>
                      </a:cubicBezTo>
                      <a:cubicBezTo>
                        <a:pt x="294" y="179"/>
                        <a:pt x="293" y="174"/>
                        <a:pt x="293" y="168"/>
                      </a:cubicBezTo>
                      <a:cubicBezTo>
                        <a:pt x="293" y="161"/>
                        <a:pt x="294" y="156"/>
                        <a:pt x="297" y="153"/>
                      </a:cubicBezTo>
                      <a:cubicBezTo>
                        <a:pt x="299" y="150"/>
                        <a:pt x="301" y="149"/>
                        <a:pt x="305" y="149"/>
                      </a:cubicBezTo>
                      <a:cubicBezTo>
                        <a:pt x="308" y="149"/>
                        <a:pt x="311" y="150"/>
                        <a:pt x="313" y="153"/>
                      </a:cubicBezTo>
                      <a:cubicBezTo>
                        <a:pt x="315" y="156"/>
                        <a:pt x="316" y="160"/>
                        <a:pt x="317" y="166"/>
                      </a:cubicBezTo>
                      <a:cubicBezTo>
                        <a:pt x="318" y="161"/>
                        <a:pt x="318" y="155"/>
                        <a:pt x="318" y="149"/>
                      </a:cubicBezTo>
                      <a:cubicBezTo>
                        <a:pt x="318" y="147"/>
                        <a:pt x="318" y="145"/>
                        <a:pt x="318" y="144"/>
                      </a:cubicBezTo>
                      <a:cubicBezTo>
                        <a:pt x="317" y="144"/>
                        <a:pt x="316" y="145"/>
                        <a:pt x="315" y="145"/>
                      </a:cubicBezTo>
                      <a:cubicBezTo>
                        <a:pt x="312" y="145"/>
                        <a:pt x="311" y="144"/>
                        <a:pt x="309" y="142"/>
                      </a:cubicBezTo>
                      <a:cubicBezTo>
                        <a:pt x="308" y="140"/>
                        <a:pt x="307" y="137"/>
                        <a:pt x="307" y="132"/>
                      </a:cubicBezTo>
                      <a:cubicBezTo>
                        <a:pt x="307" y="128"/>
                        <a:pt x="308" y="124"/>
                        <a:pt x="309" y="122"/>
                      </a:cubicBezTo>
                      <a:cubicBezTo>
                        <a:pt x="310" y="121"/>
                        <a:pt x="312" y="120"/>
                        <a:pt x="314" y="120"/>
                      </a:cubicBezTo>
                      <a:cubicBezTo>
                        <a:pt x="307" y="100"/>
                        <a:pt x="295" y="84"/>
                        <a:pt x="278" y="72"/>
                      </a:cubicBezTo>
                      <a:close/>
                      <a:moveTo>
                        <a:pt x="315" y="124"/>
                      </a:moveTo>
                      <a:cubicBezTo>
                        <a:pt x="316" y="128"/>
                        <a:pt x="317" y="132"/>
                        <a:pt x="318" y="137"/>
                      </a:cubicBezTo>
                      <a:cubicBezTo>
                        <a:pt x="317" y="137"/>
                        <a:pt x="317" y="138"/>
                        <a:pt x="317" y="138"/>
                      </a:cubicBezTo>
                      <a:cubicBezTo>
                        <a:pt x="317" y="140"/>
                        <a:pt x="316" y="141"/>
                        <a:pt x="315" y="141"/>
                      </a:cubicBezTo>
                      <a:cubicBezTo>
                        <a:pt x="313" y="141"/>
                        <a:pt x="313" y="139"/>
                        <a:pt x="312" y="138"/>
                      </a:cubicBezTo>
                      <a:cubicBezTo>
                        <a:pt x="312" y="137"/>
                        <a:pt x="312" y="135"/>
                        <a:pt x="312" y="132"/>
                      </a:cubicBezTo>
                      <a:cubicBezTo>
                        <a:pt x="312" y="130"/>
                        <a:pt x="312" y="126"/>
                        <a:pt x="313" y="124"/>
                      </a:cubicBezTo>
                      <a:cubicBezTo>
                        <a:pt x="314" y="124"/>
                        <a:pt x="314" y="124"/>
                        <a:pt x="315" y="12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1333">
                    <a:cs typeface="Arial" panose="020B0604020202020204" pitchFamily="34" charset="0"/>
                  </a:endParaRPr>
                </a:p>
              </p:txBody>
            </p:sp>
            <p:cxnSp>
              <p:nvCxnSpPr>
                <p:cNvPr id="49" name="Straight Connector 48">
                  <a:extLst>
                    <a:ext uri="{FF2B5EF4-FFF2-40B4-BE49-F238E27FC236}">
                      <a16:creationId xmlns:a16="http://schemas.microsoft.com/office/drawing/2014/main" id="{9CCAE3AA-2153-5E42-810D-D48D048A3890}"/>
                    </a:ext>
                  </a:extLst>
                </p:cNvPr>
                <p:cNvCxnSpPr>
                  <a:cxnSpLocks/>
                </p:cNvCxnSpPr>
                <p:nvPr/>
              </p:nvCxnSpPr>
              <p:spPr>
                <a:xfrm flipH="1">
                  <a:off x="4545469" y="1769862"/>
                  <a:ext cx="227053" cy="121081"/>
                </a:xfrm>
                <a:prstGeom prst="line">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EEDEE2B-D4C0-7743-81E5-1EF44EF84524}"/>
                    </a:ext>
                  </a:extLst>
                </p:cNvPr>
                <p:cNvCxnSpPr>
                  <a:cxnSpLocks/>
                </p:cNvCxnSpPr>
                <p:nvPr/>
              </p:nvCxnSpPr>
              <p:spPr>
                <a:xfrm>
                  <a:off x="3875342" y="1692841"/>
                  <a:ext cx="144202" cy="184477"/>
                </a:xfrm>
                <a:prstGeom prst="line">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sp>
            <p:nvSpPr>
              <p:cNvPr id="18" name="Bent Arrow 17">
                <a:extLst>
                  <a:ext uri="{FF2B5EF4-FFF2-40B4-BE49-F238E27FC236}">
                    <a16:creationId xmlns:a16="http://schemas.microsoft.com/office/drawing/2014/main" id="{9C88F3C8-65DB-154D-9C1F-6812FBD39F5B}"/>
                  </a:ext>
                </a:extLst>
              </p:cNvPr>
              <p:cNvSpPr/>
              <p:nvPr/>
            </p:nvSpPr>
            <p:spPr>
              <a:xfrm rot="16200000" flipH="1">
                <a:off x="3109417" y="2527487"/>
                <a:ext cx="510173" cy="2076936"/>
              </a:xfrm>
              <a:prstGeom prst="bentArrow">
                <a:avLst>
                  <a:gd name="adj1" fmla="val 31286"/>
                  <a:gd name="adj2" fmla="val 25000"/>
                  <a:gd name="adj3" fmla="val 25000"/>
                  <a:gd name="adj4" fmla="val 437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solidFill>
                    <a:schemeClr val="tx1"/>
                  </a:solidFill>
                  <a:latin typeface="Arial" panose="020B0604020202020204" pitchFamily="34" charset="0"/>
                  <a:cs typeface="Arial" panose="020B0604020202020204" pitchFamily="34" charset="0"/>
                </a:endParaRPr>
              </a:p>
            </p:txBody>
          </p:sp>
          <p:sp>
            <p:nvSpPr>
              <p:cNvPr id="19" name="Circular Arrow 18">
                <a:extLst>
                  <a:ext uri="{FF2B5EF4-FFF2-40B4-BE49-F238E27FC236}">
                    <a16:creationId xmlns:a16="http://schemas.microsoft.com/office/drawing/2014/main" id="{CE48E9CC-6AE2-3140-9291-323884A50708}"/>
                  </a:ext>
                </a:extLst>
              </p:cNvPr>
              <p:cNvSpPr/>
              <p:nvPr/>
            </p:nvSpPr>
            <p:spPr>
              <a:xfrm rot="6300000">
                <a:off x="2903831" y="684245"/>
                <a:ext cx="2847854" cy="2847853"/>
              </a:xfrm>
              <a:prstGeom prst="circularArrow">
                <a:avLst>
                  <a:gd name="adj1" fmla="val 6278"/>
                  <a:gd name="adj2" fmla="val 562346"/>
                  <a:gd name="adj3" fmla="val 20357567"/>
                  <a:gd name="adj4" fmla="val 4036858"/>
                  <a:gd name="adj5" fmla="val 52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solidFill>
                    <a:schemeClr val="tx1"/>
                  </a:solidFill>
                  <a:latin typeface="Arial" panose="020B0604020202020204" pitchFamily="34" charset="0"/>
                  <a:cs typeface="Arial" panose="020B0604020202020204" pitchFamily="34" charset="0"/>
                </a:endParaRPr>
              </a:p>
            </p:txBody>
          </p:sp>
          <p:sp>
            <p:nvSpPr>
              <p:cNvPr id="20" name="Bent Arrow 19">
                <a:extLst>
                  <a:ext uri="{FF2B5EF4-FFF2-40B4-BE49-F238E27FC236}">
                    <a16:creationId xmlns:a16="http://schemas.microsoft.com/office/drawing/2014/main" id="{16B42EBA-FE15-7A46-ABBC-3103E9587D0A}"/>
                  </a:ext>
                </a:extLst>
              </p:cNvPr>
              <p:cNvSpPr/>
              <p:nvPr/>
            </p:nvSpPr>
            <p:spPr>
              <a:xfrm rot="5400000" flipH="1">
                <a:off x="1539469" y="1028281"/>
                <a:ext cx="510173" cy="2792066"/>
              </a:xfrm>
              <a:prstGeom prst="bentArrow">
                <a:avLst>
                  <a:gd name="adj1" fmla="val 31286"/>
                  <a:gd name="adj2" fmla="val 25000"/>
                  <a:gd name="adj3" fmla="val 25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solidFill>
                    <a:schemeClr val="tx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E585848B-150F-194E-9E6F-E565A2CAB396}"/>
                  </a:ext>
                </a:extLst>
              </p:cNvPr>
              <p:cNvGrpSpPr/>
              <p:nvPr/>
            </p:nvGrpSpPr>
            <p:grpSpPr>
              <a:xfrm>
                <a:off x="3164593" y="3700176"/>
                <a:ext cx="289572" cy="313642"/>
                <a:chOff x="-1544638" y="2708275"/>
                <a:chExt cx="630238" cy="682625"/>
              </a:xfrm>
              <a:solidFill>
                <a:schemeClr val="bg1"/>
              </a:solidFill>
            </p:grpSpPr>
            <p:sp>
              <p:nvSpPr>
                <p:cNvPr id="42" name="Freeform 41">
                  <a:extLst>
                    <a:ext uri="{FF2B5EF4-FFF2-40B4-BE49-F238E27FC236}">
                      <a16:creationId xmlns:a16="http://schemas.microsoft.com/office/drawing/2014/main" id="{9314B2F0-79A5-444E-8864-7C6A9CA1EF52}"/>
                    </a:ext>
                  </a:extLst>
                </p:cNvPr>
                <p:cNvSpPr>
                  <a:spLocks noEditPoints="1"/>
                </p:cNvSpPr>
                <p:nvPr/>
              </p:nvSpPr>
              <p:spPr bwMode="auto">
                <a:xfrm>
                  <a:off x="-1544638" y="2708275"/>
                  <a:ext cx="630238" cy="682625"/>
                </a:xfrm>
                <a:custGeom>
                  <a:avLst/>
                  <a:gdLst>
                    <a:gd name="T0" fmla="*/ 84 w 168"/>
                    <a:gd name="T1" fmla="*/ 0 h 182"/>
                    <a:gd name="T2" fmla="*/ 0 w 168"/>
                    <a:gd name="T3" fmla="*/ 12 h 182"/>
                    <a:gd name="T4" fmla="*/ 0 w 168"/>
                    <a:gd name="T5" fmla="*/ 98 h 182"/>
                    <a:gd name="T6" fmla="*/ 79 w 168"/>
                    <a:gd name="T7" fmla="*/ 180 h 182"/>
                    <a:gd name="T8" fmla="*/ 83 w 168"/>
                    <a:gd name="T9" fmla="*/ 182 h 182"/>
                    <a:gd name="T10" fmla="*/ 89 w 168"/>
                    <a:gd name="T11" fmla="*/ 180 h 182"/>
                    <a:gd name="T12" fmla="*/ 168 w 168"/>
                    <a:gd name="T13" fmla="*/ 98 h 182"/>
                    <a:gd name="T14" fmla="*/ 168 w 168"/>
                    <a:gd name="T15" fmla="*/ 12 h 182"/>
                    <a:gd name="T16" fmla="*/ 84 w 168"/>
                    <a:gd name="T17" fmla="*/ 0 h 182"/>
                    <a:gd name="T18" fmla="*/ 156 w 168"/>
                    <a:gd name="T19" fmla="*/ 98 h 182"/>
                    <a:gd name="T20" fmla="*/ 88 w 168"/>
                    <a:gd name="T21" fmla="*/ 168 h 182"/>
                    <a:gd name="T22" fmla="*/ 84 w 168"/>
                    <a:gd name="T23" fmla="*/ 170 h 182"/>
                    <a:gd name="T24" fmla="*/ 80 w 168"/>
                    <a:gd name="T25" fmla="*/ 168 h 182"/>
                    <a:gd name="T26" fmla="*/ 12 w 168"/>
                    <a:gd name="T27" fmla="*/ 98 h 182"/>
                    <a:gd name="T28" fmla="*/ 12 w 168"/>
                    <a:gd name="T29" fmla="*/ 22 h 182"/>
                    <a:gd name="T30" fmla="*/ 84 w 168"/>
                    <a:gd name="T31" fmla="*/ 11 h 182"/>
                    <a:gd name="T32" fmla="*/ 156 w 168"/>
                    <a:gd name="T33" fmla="*/ 22 h 182"/>
                    <a:gd name="T34" fmla="*/ 156 w 168"/>
                    <a:gd name="T35" fmla="*/ 9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8" h="182">
                      <a:moveTo>
                        <a:pt x="84" y="0"/>
                      </a:moveTo>
                      <a:cubicBezTo>
                        <a:pt x="2" y="12"/>
                        <a:pt x="0" y="12"/>
                        <a:pt x="0" y="12"/>
                      </a:cubicBezTo>
                      <a:cubicBezTo>
                        <a:pt x="0" y="98"/>
                        <a:pt x="0" y="98"/>
                        <a:pt x="0" y="98"/>
                      </a:cubicBezTo>
                      <a:cubicBezTo>
                        <a:pt x="0" y="138"/>
                        <a:pt x="71" y="175"/>
                        <a:pt x="79" y="180"/>
                      </a:cubicBezTo>
                      <a:cubicBezTo>
                        <a:pt x="83" y="182"/>
                        <a:pt x="83" y="182"/>
                        <a:pt x="83" y="182"/>
                      </a:cubicBezTo>
                      <a:cubicBezTo>
                        <a:pt x="88" y="180"/>
                        <a:pt x="89" y="180"/>
                        <a:pt x="89" y="180"/>
                      </a:cubicBezTo>
                      <a:cubicBezTo>
                        <a:pt x="97" y="175"/>
                        <a:pt x="168" y="138"/>
                        <a:pt x="168" y="98"/>
                      </a:cubicBezTo>
                      <a:cubicBezTo>
                        <a:pt x="168" y="12"/>
                        <a:pt x="168" y="12"/>
                        <a:pt x="168" y="12"/>
                      </a:cubicBezTo>
                      <a:lnTo>
                        <a:pt x="84" y="0"/>
                      </a:lnTo>
                      <a:close/>
                      <a:moveTo>
                        <a:pt x="156" y="98"/>
                      </a:moveTo>
                      <a:cubicBezTo>
                        <a:pt x="156" y="130"/>
                        <a:pt x="95" y="164"/>
                        <a:pt x="88" y="168"/>
                      </a:cubicBezTo>
                      <a:cubicBezTo>
                        <a:pt x="84" y="170"/>
                        <a:pt x="84" y="170"/>
                        <a:pt x="84" y="170"/>
                      </a:cubicBezTo>
                      <a:cubicBezTo>
                        <a:pt x="80" y="168"/>
                        <a:pt x="80" y="168"/>
                        <a:pt x="80" y="168"/>
                      </a:cubicBezTo>
                      <a:cubicBezTo>
                        <a:pt x="73" y="164"/>
                        <a:pt x="12" y="130"/>
                        <a:pt x="12" y="98"/>
                      </a:cubicBezTo>
                      <a:cubicBezTo>
                        <a:pt x="12" y="22"/>
                        <a:pt x="12" y="22"/>
                        <a:pt x="12" y="22"/>
                      </a:cubicBezTo>
                      <a:cubicBezTo>
                        <a:pt x="84" y="11"/>
                        <a:pt x="84" y="11"/>
                        <a:pt x="84" y="11"/>
                      </a:cubicBezTo>
                      <a:cubicBezTo>
                        <a:pt x="156" y="22"/>
                        <a:pt x="156" y="22"/>
                        <a:pt x="156" y="22"/>
                      </a:cubicBezTo>
                      <a:lnTo>
                        <a:pt x="156"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1333">
                    <a:cs typeface="Arial" panose="020B0604020202020204" pitchFamily="34" charset="0"/>
                  </a:endParaRPr>
                </a:p>
              </p:txBody>
            </p:sp>
            <p:sp>
              <p:nvSpPr>
                <p:cNvPr id="43" name="Freeform 42">
                  <a:extLst>
                    <a:ext uri="{FF2B5EF4-FFF2-40B4-BE49-F238E27FC236}">
                      <a16:creationId xmlns:a16="http://schemas.microsoft.com/office/drawing/2014/main" id="{E3D254B0-9843-0E42-AEF2-830417B0CB85}"/>
                    </a:ext>
                  </a:extLst>
                </p:cNvPr>
                <p:cNvSpPr>
                  <a:spLocks noEditPoints="1"/>
                </p:cNvSpPr>
                <p:nvPr/>
              </p:nvSpPr>
              <p:spPr bwMode="auto">
                <a:xfrm>
                  <a:off x="-1468438" y="2779713"/>
                  <a:ext cx="479425" cy="528638"/>
                </a:xfrm>
                <a:custGeom>
                  <a:avLst/>
                  <a:gdLst>
                    <a:gd name="T0" fmla="*/ 107 w 128"/>
                    <a:gd name="T1" fmla="*/ 7 h 141"/>
                    <a:gd name="T2" fmla="*/ 103 w 128"/>
                    <a:gd name="T3" fmla="*/ 6 h 141"/>
                    <a:gd name="T4" fmla="*/ 100 w 128"/>
                    <a:gd name="T5" fmla="*/ 6 h 141"/>
                    <a:gd name="T6" fmla="*/ 65 w 128"/>
                    <a:gd name="T7" fmla="*/ 1 h 141"/>
                    <a:gd name="T8" fmla="*/ 64 w 128"/>
                    <a:gd name="T9" fmla="*/ 0 h 141"/>
                    <a:gd name="T10" fmla="*/ 64 w 128"/>
                    <a:gd name="T11" fmla="*/ 0 h 141"/>
                    <a:gd name="T12" fmla="*/ 64 w 128"/>
                    <a:gd name="T13" fmla="*/ 0 h 141"/>
                    <a:gd name="T14" fmla="*/ 0 w 128"/>
                    <a:gd name="T15" fmla="*/ 10 h 141"/>
                    <a:gd name="T16" fmla="*/ 0 w 128"/>
                    <a:gd name="T17" fmla="*/ 79 h 141"/>
                    <a:gd name="T18" fmla="*/ 60 w 128"/>
                    <a:gd name="T19" fmla="*/ 139 h 141"/>
                    <a:gd name="T20" fmla="*/ 62 w 128"/>
                    <a:gd name="T21" fmla="*/ 139 h 141"/>
                    <a:gd name="T22" fmla="*/ 64 w 128"/>
                    <a:gd name="T23" fmla="*/ 141 h 141"/>
                    <a:gd name="T24" fmla="*/ 64 w 128"/>
                    <a:gd name="T25" fmla="*/ 141 h 141"/>
                    <a:gd name="T26" fmla="*/ 64 w 128"/>
                    <a:gd name="T27" fmla="*/ 141 h 141"/>
                    <a:gd name="T28" fmla="*/ 84 w 128"/>
                    <a:gd name="T29" fmla="*/ 128 h 141"/>
                    <a:gd name="T30" fmla="*/ 128 w 128"/>
                    <a:gd name="T31" fmla="*/ 79 h 141"/>
                    <a:gd name="T32" fmla="*/ 128 w 128"/>
                    <a:gd name="T33" fmla="*/ 10 h 141"/>
                    <a:gd name="T34" fmla="*/ 107 w 128"/>
                    <a:gd name="T35" fmla="*/ 7 h 141"/>
                    <a:gd name="T36" fmla="*/ 120 w 128"/>
                    <a:gd name="T37" fmla="*/ 58 h 141"/>
                    <a:gd name="T38" fmla="*/ 64 w 128"/>
                    <a:gd name="T39" fmla="*/ 58 h 141"/>
                    <a:gd name="T40" fmla="*/ 64 w 128"/>
                    <a:gd name="T41" fmla="*/ 131 h 141"/>
                    <a:gd name="T42" fmla="*/ 8 w 128"/>
                    <a:gd name="T43" fmla="*/ 77 h 141"/>
                    <a:gd name="T44" fmla="*/ 8 w 128"/>
                    <a:gd name="T45" fmla="*/ 58 h 141"/>
                    <a:gd name="T46" fmla="*/ 64 w 128"/>
                    <a:gd name="T47" fmla="*/ 58 h 141"/>
                    <a:gd name="T48" fmla="*/ 64 w 128"/>
                    <a:gd name="T49" fmla="*/ 8 h 141"/>
                    <a:gd name="T50" fmla="*/ 120 w 128"/>
                    <a:gd name="T51" fmla="*/ 17 h 141"/>
                    <a:gd name="T52" fmla="*/ 120 w 128"/>
                    <a:gd name="T53" fmla="*/ 5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41">
                      <a:moveTo>
                        <a:pt x="107" y="7"/>
                      </a:moveTo>
                      <a:cubicBezTo>
                        <a:pt x="103" y="6"/>
                        <a:pt x="103" y="6"/>
                        <a:pt x="103" y="6"/>
                      </a:cubicBezTo>
                      <a:cubicBezTo>
                        <a:pt x="102" y="6"/>
                        <a:pt x="101" y="6"/>
                        <a:pt x="100" y="6"/>
                      </a:cubicBezTo>
                      <a:cubicBezTo>
                        <a:pt x="65" y="1"/>
                        <a:pt x="65" y="1"/>
                        <a:pt x="65" y="1"/>
                      </a:cubicBezTo>
                      <a:cubicBezTo>
                        <a:pt x="64" y="0"/>
                        <a:pt x="64" y="0"/>
                        <a:pt x="64" y="0"/>
                      </a:cubicBezTo>
                      <a:cubicBezTo>
                        <a:pt x="64" y="0"/>
                        <a:pt x="64" y="0"/>
                        <a:pt x="64" y="0"/>
                      </a:cubicBezTo>
                      <a:cubicBezTo>
                        <a:pt x="64" y="0"/>
                        <a:pt x="64" y="0"/>
                        <a:pt x="64" y="0"/>
                      </a:cubicBezTo>
                      <a:cubicBezTo>
                        <a:pt x="64" y="0"/>
                        <a:pt x="64" y="0"/>
                        <a:pt x="0" y="10"/>
                      </a:cubicBezTo>
                      <a:cubicBezTo>
                        <a:pt x="0" y="10"/>
                        <a:pt x="0" y="10"/>
                        <a:pt x="0" y="79"/>
                      </a:cubicBezTo>
                      <a:cubicBezTo>
                        <a:pt x="0" y="99"/>
                        <a:pt x="38" y="126"/>
                        <a:pt x="60" y="139"/>
                      </a:cubicBezTo>
                      <a:cubicBezTo>
                        <a:pt x="61" y="139"/>
                        <a:pt x="61" y="139"/>
                        <a:pt x="62" y="139"/>
                      </a:cubicBezTo>
                      <a:cubicBezTo>
                        <a:pt x="62" y="140"/>
                        <a:pt x="63" y="140"/>
                        <a:pt x="64" y="141"/>
                      </a:cubicBezTo>
                      <a:cubicBezTo>
                        <a:pt x="64" y="141"/>
                        <a:pt x="64" y="141"/>
                        <a:pt x="64" y="141"/>
                      </a:cubicBezTo>
                      <a:cubicBezTo>
                        <a:pt x="64" y="141"/>
                        <a:pt x="64" y="141"/>
                        <a:pt x="64" y="141"/>
                      </a:cubicBezTo>
                      <a:cubicBezTo>
                        <a:pt x="70" y="137"/>
                        <a:pt x="77" y="133"/>
                        <a:pt x="84" y="128"/>
                      </a:cubicBezTo>
                      <a:cubicBezTo>
                        <a:pt x="105" y="114"/>
                        <a:pt x="128" y="95"/>
                        <a:pt x="128" y="79"/>
                      </a:cubicBezTo>
                      <a:cubicBezTo>
                        <a:pt x="128" y="79"/>
                        <a:pt x="128" y="79"/>
                        <a:pt x="128" y="10"/>
                      </a:cubicBezTo>
                      <a:lnTo>
                        <a:pt x="107" y="7"/>
                      </a:lnTo>
                      <a:close/>
                      <a:moveTo>
                        <a:pt x="120" y="58"/>
                      </a:moveTo>
                      <a:cubicBezTo>
                        <a:pt x="64" y="58"/>
                        <a:pt x="64" y="58"/>
                        <a:pt x="64" y="58"/>
                      </a:cubicBezTo>
                      <a:cubicBezTo>
                        <a:pt x="64" y="130"/>
                        <a:pt x="64" y="131"/>
                        <a:pt x="64" y="131"/>
                      </a:cubicBezTo>
                      <a:cubicBezTo>
                        <a:pt x="44" y="121"/>
                        <a:pt x="8" y="96"/>
                        <a:pt x="8" y="77"/>
                      </a:cubicBezTo>
                      <a:cubicBezTo>
                        <a:pt x="8" y="59"/>
                        <a:pt x="8" y="58"/>
                        <a:pt x="8" y="58"/>
                      </a:cubicBezTo>
                      <a:cubicBezTo>
                        <a:pt x="64" y="58"/>
                        <a:pt x="64" y="58"/>
                        <a:pt x="64" y="58"/>
                      </a:cubicBezTo>
                      <a:cubicBezTo>
                        <a:pt x="64" y="8"/>
                        <a:pt x="64" y="8"/>
                        <a:pt x="64" y="8"/>
                      </a:cubicBezTo>
                      <a:cubicBezTo>
                        <a:pt x="120" y="17"/>
                        <a:pt x="120" y="17"/>
                        <a:pt x="120" y="17"/>
                      </a:cubicBezTo>
                      <a:lnTo>
                        <a:pt x="1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1333">
                    <a:cs typeface="Arial" panose="020B0604020202020204" pitchFamily="34" charset="0"/>
                  </a:endParaRPr>
                </a:p>
              </p:txBody>
            </p:sp>
          </p:grpSp>
          <p:sp>
            <p:nvSpPr>
              <p:cNvPr id="22" name="Freeform 212">
                <a:extLst>
                  <a:ext uri="{FF2B5EF4-FFF2-40B4-BE49-F238E27FC236}">
                    <a16:creationId xmlns:a16="http://schemas.microsoft.com/office/drawing/2014/main" id="{C7CB37B3-A9BB-244C-A0D2-66E9F41598C4}"/>
                  </a:ext>
                </a:extLst>
              </p:cNvPr>
              <p:cNvSpPr>
                <a:spLocks noChangeAspect="1" noEditPoints="1"/>
              </p:cNvSpPr>
              <p:nvPr/>
            </p:nvSpPr>
            <p:spPr bwMode="auto">
              <a:xfrm>
                <a:off x="4057317" y="3690571"/>
                <a:ext cx="295557" cy="334228"/>
              </a:xfrm>
              <a:custGeom>
                <a:avLst/>
                <a:gdLst>
                  <a:gd name="T0" fmla="*/ 267 w 351"/>
                  <a:gd name="T1" fmla="*/ 126 h 397"/>
                  <a:gd name="T2" fmla="*/ 334 w 351"/>
                  <a:gd name="T3" fmla="*/ 144 h 397"/>
                  <a:gd name="T4" fmla="*/ 154 w 351"/>
                  <a:gd name="T5" fmla="*/ 380 h 397"/>
                  <a:gd name="T6" fmla="*/ 137 w 351"/>
                  <a:gd name="T7" fmla="*/ 333 h 397"/>
                  <a:gd name="T8" fmla="*/ 351 w 351"/>
                  <a:gd name="T9" fmla="*/ 397 h 397"/>
                  <a:gd name="T10" fmla="*/ 315 w 351"/>
                  <a:gd name="T11" fmla="*/ 266 h 397"/>
                  <a:gd name="T12" fmla="*/ 267 w 351"/>
                  <a:gd name="T13" fmla="*/ 283 h 397"/>
                  <a:gd name="T14" fmla="*/ 315 w 351"/>
                  <a:gd name="T15" fmla="*/ 266 h 397"/>
                  <a:gd name="T16" fmla="*/ 267 w 351"/>
                  <a:gd name="T17" fmla="*/ 231 h 397"/>
                  <a:gd name="T18" fmla="*/ 315 w 351"/>
                  <a:gd name="T19" fmla="*/ 249 h 397"/>
                  <a:gd name="T20" fmla="*/ 315 w 351"/>
                  <a:gd name="T21" fmla="*/ 197 h 397"/>
                  <a:gd name="T22" fmla="*/ 267 w 351"/>
                  <a:gd name="T23" fmla="*/ 214 h 397"/>
                  <a:gd name="T24" fmla="*/ 315 w 351"/>
                  <a:gd name="T25" fmla="*/ 197 h 397"/>
                  <a:gd name="T26" fmla="*/ 267 w 351"/>
                  <a:gd name="T27" fmla="*/ 162 h 397"/>
                  <a:gd name="T28" fmla="*/ 315 w 351"/>
                  <a:gd name="T29" fmla="*/ 180 h 397"/>
                  <a:gd name="T30" fmla="*/ 315 w 351"/>
                  <a:gd name="T31" fmla="*/ 301 h 397"/>
                  <a:gd name="T32" fmla="*/ 267 w 351"/>
                  <a:gd name="T33" fmla="*/ 318 h 397"/>
                  <a:gd name="T34" fmla="*/ 315 w 351"/>
                  <a:gd name="T35" fmla="*/ 301 h 397"/>
                  <a:gd name="T36" fmla="*/ 172 w 351"/>
                  <a:gd name="T37" fmla="*/ 335 h 397"/>
                  <a:gd name="T38" fmla="*/ 315 w 351"/>
                  <a:gd name="T39" fmla="*/ 352 h 397"/>
                  <a:gd name="T40" fmla="*/ 42 w 351"/>
                  <a:gd name="T41" fmla="*/ 42 h 397"/>
                  <a:gd name="T42" fmla="*/ 126 w 351"/>
                  <a:gd name="T43" fmla="*/ 143 h 397"/>
                  <a:gd name="T44" fmla="*/ 42 w 351"/>
                  <a:gd name="T45" fmla="*/ 42 h 397"/>
                  <a:gd name="T46" fmla="*/ 158 w 351"/>
                  <a:gd name="T47" fmla="*/ 204 h 397"/>
                  <a:gd name="T48" fmla="*/ 42 w 351"/>
                  <a:gd name="T49" fmla="*/ 225 h 397"/>
                  <a:gd name="T50" fmla="*/ 145 w 351"/>
                  <a:gd name="T51" fmla="*/ 42 h 397"/>
                  <a:gd name="T52" fmla="*/ 210 w 351"/>
                  <a:gd name="T53" fmla="*/ 62 h 397"/>
                  <a:gd name="T54" fmla="*/ 145 w 351"/>
                  <a:gd name="T55" fmla="*/ 42 h 397"/>
                  <a:gd name="T56" fmla="*/ 210 w 351"/>
                  <a:gd name="T57" fmla="*/ 82 h 397"/>
                  <a:gd name="T58" fmla="*/ 145 w 351"/>
                  <a:gd name="T59" fmla="*/ 103 h 397"/>
                  <a:gd name="T60" fmla="*/ 145 w 351"/>
                  <a:gd name="T61" fmla="*/ 123 h 397"/>
                  <a:gd name="T62" fmla="*/ 210 w 351"/>
                  <a:gd name="T63" fmla="*/ 143 h 397"/>
                  <a:gd name="T64" fmla="*/ 145 w 351"/>
                  <a:gd name="T65" fmla="*/ 123 h 397"/>
                  <a:gd name="T66" fmla="*/ 210 w 351"/>
                  <a:gd name="T67" fmla="*/ 164 h 397"/>
                  <a:gd name="T68" fmla="*/ 42 w 351"/>
                  <a:gd name="T69" fmla="*/ 184 h 397"/>
                  <a:gd name="T70" fmla="*/ 232 w 351"/>
                  <a:gd name="T71" fmla="*/ 20 h 397"/>
                  <a:gd name="T72" fmla="*/ 20 w 351"/>
                  <a:gd name="T73" fmla="*/ 251 h 397"/>
                  <a:gd name="T74" fmla="*/ 67 w 351"/>
                  <a:gd name="T75" fmla="*/ 298 h 397"/>
                  <a:gd name="T76" fmla="*/ 232 w 351"/>
                  <a:gd name="T77" fmla="*/ 20 h 397"/>
                  <a:gd name="T78" fmla="*/ 252 w 351"/>
                  <a:gd name="T79" fmla="*/ 318 h 397"/>
                  <a:gd name="T80" fmla="*/ 0 w 351"/>
                  <a:gd name="T81" fmla="*/ 265 h 397"/>
                  <a:gd name="T82" fmla="*/ 252 w 351"/>
                  <a:gd name="T83"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1" h="397">
                    <a:moveTo>
                      <a:pt x="351" y="126"/>
                    </a:moveTo>
                    <a:cubicBezTo>
                      <a:pt x="267" y="126"/>
                      <a:pt x="267" y="126"/>
                      <a:pt x="267" y="126"/>
                    </a:cubicBezTo>
                    <a:cubicBezTo>
                      <a:pt x="267" y="144"/>
                      <a:pt x="267" y="144"/>
                      <a:pt x="267" y="144"/>
                    </a:cubicBezTo>
                    <a:cubicBezTo>
                      <a:pt x="334" y="144"/>
                      <a:pt x="334" y="144"/>
                      <a:pt x="334" y="144"/>
                    </a:cubicBezTo>
                    <a:cubicBezTo>
                      <a:pt x="334" y="222"/>
                      <a:pt x="334" y="301"/>
                      <a:pt x="334" y="380"/>
                    </a:cubicBezTo>
                    <a:cubicBezTo>
                      <a:pt x="274" y="380"/>
                      <a:pt x="214" y="380"/>
                      <a:pt x="154" y="380"/>
                    </a:cubicBezTo>
                    <a:cubicBezTo>
                      <a:pt x="154" y="333"/>
                      <a:pt x="154" y="333"/>
                      <a:pt x="154" y="333"/>
                    </a:cubicBezTo>
                    <a:cubicBezTo>
                      <a:pt x="137" y="333"/>
                      <a:pt x="137" y="333"/>
                      <a:pt x="137" y="333"/>
                    </a:cubicBezTo>
                    <a:cubicBezTo>
                      <a:pt x="137" y="397"/>
                      <a:pt x="137" y="397"/>
                      <a:pt x="137" y="397"/>
                    </a:cubicBezTo>
                    <a:cubicBezTo>
                      <a:pt x="208" y="397"/>
                      <a:pt x="279" y="397"/>
                      <a:pt x="351" y="397"/>
                    </a:cubicBezTo>
                    <a:cubicBezTo>
                      <a:pt x="351" y="307"/>
                      <a:pt x="351" y="217"/>
                      <a:pt x="351" y="126"/>
                    </a:cubicBezTo>
                    <a:close/>
                    <a:moveTo>
                      <a:pt x="315" y="266"/>
                    </a:moveTo>
                    <a:cubicBezTo>
                      <a:pt x="267" y="266"/>
                      <a:pt x="267" y="266"/>
                      <a:pt x="267" y="266"/>
                    </a:cubicBezTo>
                    <a:cubicBezTo>
                      <a:pt x="267" y="283"/>
                      <a:pt x="267" y="283"/>
                      <a:pt x="267" y="283"/>
                    </a:cubicBezTo>
                    <a:cubicBezTo>
                      <a:pt x="315" y="283"/>
                      <a:pt x="315" y="283"/>
                      <a:pt x="315" y="283"/>
                    </a:cubicBezTo>
                    <a:cubicBezTo>
                      <a:pt x="315" y="266"/>
                      <a:pt x="315" y="266"/>
                      <a:pt x="315" y="266"/>
                    </a:cubicBezTo>
                    <a:close/>
                    <a:moveTo>
                      <a:pt x="315" y="231"/>
                    </a:moveTo>
                    <a:cubicBezTo>
                      <a:pt x="267" y="231"/>
                      <a:pt x="267" y="231"/>
                      <a:pt x="267" y="231"/>
                    </a:cubicBezTo>
                    <a:cubicBezTo>
                      <a:pt x="267" y="249"/>
                      <a:pt x="267" y="249"/>
                      <a:pt x="267" y="249"/>
                    </a:cubicBezTo>
                    <a:cubicBezTo>
                      <a:pt x="315" y="249"/>
                      <a:pt x="315" y="249"/>
                      <a:pt x="315" y="249"/>
                    </a:cubicBezTo>
                    <a:cubicBezTo>
                      <a:pt x="315" y="231"/>
                      <a:pt x="315" y="231"/>
                      <a:pt x="315" y="231"/>
                    </a:cubicBezTo>
                    <a:close/>
                    <a:moveTo>
                      <a:pt x="315" y="197"/>
                    </a:moveTo>
                    <a:cubicBezTo>
                      <a:pt x="267" y="197"/>
                      <a:pt x="267" y="197"/>
                      <a:pt x="267" y="197"/>
                    </a:cubicBezTo>
                    <a:cubicBezTo>
                      <a:pt x="267" y="214"/>
                      <a:pt x="267" y="214"/>
                      <a:pt x="267" y="214"/>
                    </a:cubicBezTo>
                    <a:cubicBezTo>
                      <a:pt x="315" y="214"/>
                      <a:pt x="315" y="214"/>
                      <a:pt x="315" y="214"/>
                    </a:cubicBezTo>
                    <a:cubicBezTo>
                      <a:pt x="315" y="197"/>
                      <a:pt x="315" y="197"/>
                      <a:pt x="315" y="197"/>
                    </a:cubicBezTo>
                    <a:close/>
                    <a:moveTo>
                      <a:pt x="315" y="162"/>
                    </a:moveTo>
                    <a:cubicBezTo>
                      <a:pt x="267" y="162"/>
                      <a:pt x="267" y="162"/>
                      <a:pt x="267" y="162"/>
                    </a:cubicBezTo>
                    <a:cubicBezTo>
                      <a:pt x="267" y="180"/>
                      <a:pt x="267" y="180"/>
                      <a:pt x="267" y="180"/>
                    </a:cubicBezTo>
                    <a:cubicBezTo>
                      <a:pt x="315" y="180"/>
                      <a:pt x="315" y="180"/>
                      <a:pt x="315" y="180"/>
                    </a:cubicBezTo>
                    <a:cubicBezTo>
                      <a:pt x="315" y="162"/>
                      <a:pt x="315" y="162"/>
                      <a:pt x="315" y="162"/>
                    </a:cubicBezTo>
                    <a:close/>
                    <a:moveTo>
                      <a:pt x="315" y="301"/>
                    </a:moveTo>
                    <a:cubicBezTo>
                      <a:pt x="267" y="301"/>
                      <a:pt x="267" y="301"/>
                      <a:pt x="267" y="301"/>
                    </a:cubicBezTo>
                    <a:cubicBezTo>
                      <a:pt x="267" y="318"/>
                      <a:pt x="267" y="318"/>
                      <a:pt x="267" y="318"/>
                    </a:cubicBezTo>
                    <a:cubicBezTo>
                      <a:pt x="315" y="318"/>
                      <a:pt x="315" y="318"/>
                      <a:pt x="315" y="318"/>
                    </a:cubicBezTo>
                    <a:cubicBezTo>
                      <a:pt x="315" y="301"/>
                      <a:pt x="315" y="301"/>
                      <a:pt x="315" y="301"/>
                    </a:cubicBezTo>
                    <a:close/>
                    <a:moveTo>
                      <a:pt x="315" y="335"/>
                    </a:moveTo>
                    <a:cubicBezTo>
                      <a:pt x="172" y="335"/>
                      <a:pt x="172" y="335"/>
                      <a:pt x="172" y="335"/>
                    </a:cubicBezTo>
                    <a:cubicBezTo>
                      <a:pt x="172" y="352"/>
                      <a:pt x="172" y="352"/>
                      <a:pt x="172" y="352"/>
                    </a:cubicBezTo>
                    <a:cubicBezTo>
                      <a:pt x="315" y="352"/>
                      <a:pt x="315" y="352"/>
                      <a:pt x="315" y="352"/>
                    </a:cubicBezTo>
                    <a:cubicBezTo>
                      <a:pt x="315" y="335"/>
                      <a:pt x="315" y="335"/>
                      <a:pt x="315" y="335"/>
                    </a:cubicBezTo>
                    <a:close/>
                    <a:moveTo>
                      <a:pt x="42" y="42"/>
                    </a:moveTo>
                    <a:cubicBezTo>
                      <a:pt x="126" y="42"/>
                      <a:pt x="126" y="42"/>
                      <a:pt x="126" y="42"/>
                    </a:cubicBezTo>
                    <a:cubicBezTo>
                      <a:pt x="126" y="143"/>
                      <a:pt x="126" y="143"/>
                      <a:pt x="126" y="143"/>
                    </a:cubicBezTo>
                    <a:cubicBezTo>
                      <a:pt x="42" y="143"/>
                      <a:pt x="42" y="143"/>
                      <a:pt x="42" y="143"/>
                    </a:cubicBezTo>
                    <a:cubicBezTo>
                      <a:pt x="42" y="42"/>
                      <a:pt x="42" y="42"/>
                      <a:pt x="42" y="42"/>
                    </a:cubicBezTo>
                    <a:close/>
                    <a:moveTo>
                      <a:pt x="42" y="204"/>
                    </a:moveTo>
                    <a:cubicBezTo>
                      <a:pt x="158" y="204"/>
                      <a:pt x="158" y="204"/>
                      <a:pt x="158" y="204"/>
                    </a:cubicBezTo>
                    <a:cubicBezTo>
                      <a:pt x="158" y="225"/>
                      <a:pt x="158" y="225"/>
                      <a:pt x="158" y="225"/>
                    </a:cubicBezTo>
                    <a:cubicBezTo>
                      <a:pt x="42" y="225"/>
                      <a:pt x="42" y="225"/>
                      <a:pt x="42" y="225"/>
                    </a:cubicBezTo>
                    <a:cubicBezTo>
                      <a:pt x="42" y="204"/>
                      <a:pt x="42" y="204"/>
                      <a:pt x="42" y="204"/>
                    </a:cubicBezTo>
                    <a:close/>
                    <a:moveTo>
                      <a:pt x="145" y="42"/>
                    </a:moveTo>
                    <a:cubicBezTo>
                      <a:pt x="210" y="42"/>
                      <a:pt x="210" y="42"/>
                      <a:pt x="210" y="42"/>
                    </a:cubicBezTo>
                    <a:cubicBezTo>
                      <a:pt x="210" y="62"/>
                      <a:pt x="210" y="62"/>
                      <a:pt x="210" y="62"/>
                    </a:cubicBezTo>
                    <a:cubicBezTo>
                      <a:pt x="145" y="62"/>
                      <a:pt x="145" y="62"/>
                      <a:pt x="145" y="62"/>
                    </a:cubicBezTo>
                    <a:cubicBezTo>
                      <a:pt x="145" y="42"/>
                      <a:pt x="145" y="42"/>
                      <a:pt x="145" y="42"/>
                    </a:cubicBezTo>
                    <a:close/>
                    <a:moveTo>
                      <a:pt x="145" y="82"/>
                    </a:moveTo>
                    <a:cubicBezTo>
                      <a:pt x="210" y="82"/>
                      <a:pt x="210" y="82"/>
                      <a:pt x="210" y="82"/>
                    </a:cubicBezTo>
                    <a:cubicBezTo>
                      <a:pt x="210" y="103"/>
                      <a:pt x="210" y="103"/>
                      <a:pt x="210" y="103"/>
                    </a:cubicBezTo>
                    <a:cubicBezTo>
                      <a:pt x="145" y="103"/>
                      <a:pt x="145" y="103"/>
                      <a:pt x="145" y="103"/>
                    </a:cubicBezTo>
                    <a:cubicBezTo>
                      <a:pt x="145" y="82"/>
                      <a:pt x="145" y="82"/>
                      <a:pt x="145" y="82"/>
                    </a:cubicBezTo>
                    <a:close/>
                    <a:moveTo>
                      <a:pt x="145" y="123"/>
                    </a:moveTo>
                    <a:cubicBezTo>
                      <a:pt x="210" y="123"/>
                      <a:pt x="210" y="123"/>
                      <a:pt x="210" y="123"/>
                    </a:cubicBezTo>
                    <a:cubicBezTo>
                      <a:pt x="210" y="143"/>
                      <a:pt x="210" y="143"/>
                      <a:pt x="210" y="143"/>
                    </a:cubicBezTo>
                    <a:cubicBezTo>
                      <a:pt x="145" y="143"/>
                      <a:pt x="145" y="143"/>
                      <a:pt x="145" y="143"/>
                    </a:cubicBezTo>
                    <a:cubicBezTo>
                      <a:pt x="145" y="123"/>
                      <a:pt x="145" y="123"/>
                      <a:pt x="145" y="123"/>
                    </a:cubicBezTo>
                    <a:close/>
                    <a:moveTo>
                      <a:pt x="42" y="164"/>
                    </a:moveTo>
                    <a:cubicBezTo>
                      <a:pt x="210" y="164"/>
                      <a:pt x="210" y="164"/>
                      <a:pt x="210" y="164"/>
                    </a:cubicBezTo>
                    <a:cubicBezTo>
                      <a:pt x="210" y="184"/>
                      <a:pt x="210" y="184"/>
                      <a:pt x="210" y="184"/>
                    </a:cubicBezTo>
                    <a:cubicBezTo>
                      <a:pt x="42" y="184"/>
                      <a:pt x="42" y="184"/>
                      <a:pt x="42" y="184"/>
                    </a:cubicBezTo>
                    <a:cubicBezTo>
                      <a:pt x="42" y="164"/>
                      <a:pt x="42" y="164"/>
                      <a:pt x="42" y="164"/>
                    </a:cubicBezTo>
                    <a:close/>
                    <a:moveTo>
                      <a:pt x="232" y="20"/>
                    </a:moveTo>
                    <a:cubicBezTo>
                      <a:pt x="20" y="20"/>
                      <a:pt x="20" y="20"/>
                      <a:pt x="20" y="20"/>
                    </a:cubicBezTo>
                    <a:cubicBezTo>
                      <a:pt x="20" y="251"/>
                      <a:pt x="20" y="251"/>
                      <a:pt x="20" y="251"/>
                    </a:cubicBezTo>
                    <a:cubicBezTo>
                      <a:pt x="67" y="251"/>
                      <a:pt x="67" y="251"/>
                      <a:pt x="67" y="251"/>
                    </a:cubicBezTo>
                    <a:cubicBezTo>
                      <a:pt x="67" y="298"/>
                      <a:pt x="67" y="298"/>
                      <a:pt x="67" y="298"/>
                    </a:cubicBezTo>
                    <a:cubicBezTo>
                      <a:pt x="232" y="298"/>
                      <a:pt x="232" y="298"/>
                      <a:pt x="232" y="298"/>
                    </a:cubicBezTo>
                    <a:cubicBezTo>
                      <a:pt x="232" y="20"/>
                      <a:pt x="232" y="20"/>
                      <a:pt x="232" y="20"/>
                    </a:cubicBezTo>
                    <a:close/>
                    <a:moveTo>
                      <a:pt x="252" y="0"/>
                    </a:moveTo>
                    <a:cubicBezTo>
                      <a:pt x="252" y="318"/>
                      <a:pt x="252" y="318"/>
                      <a:pt x="252" y="318"/>
                    </a:cubicBezTo>
                    <a:cubicBezTo>
                      <a:pt x="51" y="318"/>
                      <a:pt x="51" y="318"/>
                      <a:pt x="51" y="318"/>
                    </a:cubicBezTo>
                    <a:cubicBezTo>
                      <a:pt x="0" y="265"/>
                      <a:pt x="0" y="265"/>
                      <a:pt x="0" y="265"/>
                    </a:cubicBezTo>
                    <a:cubicBezTo>
                      <a:pt x="0" y="0"/>
                      <a:pt x="0" y="0"/>
                      <a:pt x="0" y="0"/>
                    </a:cubicBezTo>
                    <a:cubicBezTo>
                      <a:pt x="252" y="0"/>
                      <a:pt x="252" y="0"/>
                      <a:pt x="252" y="0"/>
                    </a:cubicBezTo>
                    <a:close/>
                  </a:path>
                </a:pathLst>
              </a:custGeom>
              <a:solidFill>
                <a:schemeClr val="bg1"/>
              </a:solidFill>
              <a:ln>
                <a:noFill/>
              </a:ln>
            </p:spPr>
            <p:txBody>
              <a:bodyPr/>
              <a:lstStyle/>
              <a:p>
                <a:pPr eaLnBrk="1" hangingPunct="1">
                  <a:defRPr/>
                </a:pPr>
                <a:endParaRPr lang="en-GB" sz="1333">
                  <a:cs typeface="Arial" panose="020B0604020202020204" pitchFamily="34" charset="0"/>
                </a:endParaRPr>
              </a:p>
            </p:txBody>
          </p:sp>
          <p:sp>
            <p:nvSpPr>
              <p:cNvPr id="23" name="Freeform 143">
                <a:extLst>
                  <a:ext uri="{FF2B5EF4-FFF2-40B4-BE49-F238E27FC236}">
                    <a16:creationId xmlns:a16="http://schemas.microsoft.com/office/drawing/2014/main" id="{AF5E1DD8-0B8B-7242-A15B-38CEFE4F1BC2}"/>
                  </a:ext>
                </a:extLst>
              </p:cNvPr>
              <p:cNvSpPr>
                <a:spLocks noChangeAspect="1" noEditPoints="1"/>
              </p:cNvSpPr>
              <p:nvPr/>
            </p:nvSpPr>
            <p:spPr bwMode="auto">
              <a:xfrm>
                <a:off x="2309636" y="3666967"/>
                <a:ext cx="237923" cy="346851"/>
              </a:xfrm>
              <a:custGeom>
                <a:avLst/>
                <a:gdLst>
                  <a:gd name="T0" fmla="*/ 218 w 330"/>
                  <a:gd name="T1" fmla="*/ 130 h 482"/>
                  <a:gd name="T2" fmla="*/ 92 w 330"/>
                  <a:gd name="T3" fmla="*/ 65 h 482"/>
                  <a:gd name="T4" fmla="*/ 165 w 330"/>
                  <a:gd name="T5" fmla="*/ 0 h 482"/>
                  <a:gd name="T6" fmla="*/ 238 w 330"/>
                  <a:gd name="T7" fmla="*/ 65 h 482"/>
                  <a:gd name="T8" fmla="*/ 145 w 330"/>
                  <a:gd name="T9" fmla="*/ 45 h 482"/>
                  <a:gd name="T10" fmla="*/ 330 w 330"/>
                  <a:gd name="T11" fmla="*/ 118 h 482"/>
                  <a:gd name="T12" fmla="*/ 41 w 330"/>
                  <a:gd name="T13" fmla="*/ 482 h 482"/>
                  <a:gd name="T14" fmla="*/ 41 w 330"/>
                  <a:gd name="T15" fmla="*/ 76 h 482"/>
                  <a:gd name="T16" fmla="*/ 72 w 330"/>
                  <a:gd name="T17" fmla="*/ 115 h 482"/>
                  <a:gd name="T18" fmla="*/ 208 w 330"/>
                  <a:gd name="T19" fmla="*/ 443 h 482"/>
                  <a:gd name="T20" fmla="*/ 288 w 330"/>
                  <a:gd name="T21" fmla="*/ 357 h 482"/>
                  <a:gd name="T22" fmla="*/ 258 w 330"/>
                  <a:gd name="T23" fmla="*/ 76 h 482"/>
                  <a:gd name="T24" fmla="*/ 288 w 330"/>
                  <a:gd name="T25" fmla="*/ 370 h 482"/>
                  <a:gd name="T26" fmla="*/ 223 w 330"/>
                  <a:gd name="T27" fmla="*/ 374 h 482"/>
                  <a:gd name="T28" fmla="*/ 221 w 330"/>
                  <a:gd name="T29" fmla="*/ 440 h 482"/>
                  <a:gd name="T30" fmla="*/ 246 w 330"/>
                  <a:gd name="T31" fmla="*/ 420 h 482"/>
                  <a:gd name="T32" fmla="*/ 288 w 330"/>
                  <a:gd name="T33" fmla="*/ 370 h 482"/>
                  <a:gd name="T34" fmla="*/ 99 w 330"/>
                  <a:gd name="T35" fmla="*/ 230 h 482"/>
                  <a:gd name="T36" fmla="*/ 120 w 330"/>
                  <a:gd name="T37" fmla="*/ 189 h 482"/>
                  <a:gd name="T38" fmla="*/ 90 w 330"/>
                  <a:gd name="T39" fmla="*/ 217 h 482"/>
                  <a:gd name="T40" fmla="*/ 77 w 330"/>
                  <a:gd name="T41" fmla="*/ 202 h 482"/>
                  <a:gd name="T42" fmla="*/ 85 w 330"/>
                  <a:gd name="T43" fmla="*/ 196 h 482"/>
                  <a:gd name="T44" fmla="*/ 113 w 330"/>
                  <a:gd name="T45" fmla="*/ 179 h 482"/>
                  <a:gd name="T46" fmla="*/ 121 w 330"/>
                  <a:gd name="T47" fmla="*/ 187 h 482"/>
                  <a:gd name="T48" fmla="*/ 66 w 330"/>
                  <a:gd name="T49" fmla="*/ 281 h 482"/>
                  <a:gd name="T50" fmla="*/ 99 w 330"/>
                  <a:gd name="T51" fmla="*/ 248 h 482"/>
                  <a:gd name="T52" fmla="*/ 91 w 330"/>
                  <a:gd name="T53" fmla="*/ 301 h 482"/>
                  <a:gd name="T54" fmla="*/ 76 w 330"/>
                  <a:gd name="T55" fmla="*/ 287 h 482"/>
                  <a:gd name="T56" fmla="*/ 84 w 330"/>
                  <a:gd name="T57" fmla="*/ 278 h 482"/>
                  <a:gd name="T58" fmla="*/ 112 w 330"/>
                  <a:gd name="T59" fmla="*/ 264 h 482"/>
                  <a:gd name="T60" fmla="*/ 120 w 330"/>
                  <a:gd name="T61" fmla="*/ 270 h 482"/>
                  <a:gd name="T62" fmla="*/ 260 w 330"/>
                  <a:gd name="T63" fmla="*/ 197 h 482"/>
                  <a:gd name="T64" fmla="*/ 155 w 330"/>
                  <a:gd name="T65" fmla="*/ 197 h 482"/>
                  <a:gd name="T66" fmla="*/ 260 w 330"/>
                  <a:gd name="T67" fmla="*/ 197 h 482"/>
                  <a:gd name="T68" fmla="*/ 165 w 330"/>
                  <a:gd name="T69" fmla="*/ 271 h 482"/>
                  <a:gd name="T70" fmla="*/ 250 w 330"/>
                  <a:gd name="T71" fmla="*/ 291 h 482"/>
                  <a:gd name="T72" fmla="*/ 66 w 330"/>
                  <a:gd name="T73" fmla="*/ 364 h 482"/>
                  <a:gd name="T74" fmla="*/ 99 w 330"/>
                  <a:gd name="T75" fmla="*/ 332 h 482"/>
                  <a:gd name="T76" fmla="*/ 91 w 330"/>
                  <a:gd name="T77" fmla="*/ 385 h 482"/>
                  <a:gd name="T78" fmla="*/ 76 w 330"/>
                  <a:gd name="T79" fmla="*/ 370 h 482"/>
                  <a:gd name="T80" fmla="*/ 84 w 330"/>
                  <a:gd name="T81" fmla="*/ 362 h 482"/>
                  <a:gd name="T82" fmla="*/ 112 w 330"/>
                  <a:gd name="T83" fmla="*/ 348 h 482"/>
                  <a:gd name="T84" fmla="*/ 120 w 330"/>
                  <a:gd name="T85" fmla="*/ 353 h 482"/>
                  <a:gd name="T86" fmla="*/ 200 w 330"/>
                  <a:gd name="T87" fmla="*/ 364 h 482"/>
                  <a:gd name="T88" fmla="*/ 155 w 330"/>
                  <a:gd name="T89" fmla="*/ 364 h 482"/>
                  <a:gd name="T90" fmla="*/ 200 w 330"/>
                  <a:gd name="T91" fmla="*/ 36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0" h="482">
                    <a:moveTo>
                      <a:pt x="238" y="65"/>
                    </a:moveTo>
                    <a:cubicBezTo>
                      <a:pt x="238" y="109"/>
                      <a:pt x="238" y="109"/>
                      <a:pt x="238" y="109"/>
                    </a:cubicBezTo>
                    <a:cubicBezTo>
                      <a:pt x="238" y="120"/>
                      <a:pt x="229" y="130"/>
                      <a:pt x="218" y="130"/>
                    </a:cubicBezTo>
                    <a:cubicBezTo>
                      <a:pt x="112" y="130"/>
                      <a:pt x="112" y="130"/>
                      <a:pt x="112" y="130"/>
                    </a:cubicBezTo>
                    <a:cubicBezTo>
                      <a:pt x="101" y="130"/>
                      <a:pt x="92" y="120"/>
                      <a:pt x="92" y="109"/>
                    </a:cubicBezTo>
                    <a:cubicBezTo>
                      <a:pt x="92" y="65"/>
                      <a:pt x="92" y="65"/>
                      <a:pt x="92" y="65"/>
                    </a:cubicBezTo>
                    <a:cubicBezTo>
                      <a:pt x="92" y="54"/>
                      <a:pt x="101" y="45"/>
                      <a:pt x="112" y="45"/>
                    </a:cubicBezTo>
                    <a:cubicBezTo>
                      <a:pt x="121" y="45"/>
                      <a:pt x="121" y="45"/>
                      <a:pt x="121" y="45"/>
                    </a:cubicBezTo>
                    <a:cubicBezTo>
                      <a:pt x="121" y="20"/>
                      <a:pt x="140" y="0"/>
                      <a:pt x="165" y="0"/>
                    </a:cubicBezTo>
                    <a:cubicBezTo>
                      <a:pt x="189" y="0"/>
                      <a:pt x="209" y="20"/>
                      <a:pt x="209" y="45"/>
                    </a:cubicBezTo>
                    <a:cubicBezTo>
                      <a:pt x="218" y="45"/>
                      <a:pt x="218" y="45"/>
                      <a:pt x="218" y="45"/>
                    </a:cubicBezTo>
                    <a:cubicBezTo>
                      <a:pt x="229" y="45"/>
                      <a:pt x="238" y="54"/>
                      <a:pt x="238" y="65"/>
                    </a:cubicBezTo>
                    <a:close/>
                    <a:moveTo>
                      <a:pt x="184" y="45"/>
                    </a:moveTo>
                    <a:cubicBezTo>
                      <a:pt x="184" y="34"/>
                      <a:pt x="176" y="25"/>
                      <a:pt x="165" y="25"/>
                    </a:cubicBezTo>
                    <a:cubicBezTo>
                      <a:pt x="154" y="25"/>
                      <a:pt x="145" y="34"/>
                      <a:pt x="145" y="45"/>
                    </a:cubicBezTo>
                    <a:cubicBezTo>
                      <a:pt x="145" y="55"/>
                      <a:pt x="154" y="64"/>
                      <a:pt x="165" y="64"/>
                    </a:cubicBezTo>
                    <a:cubicBezTo>
                      <a:pt x="176" y="64"/>
                      <a:pt x="184" y="55"/>
                      <a:pt x="184" y="45"/>
                    </a:cubicBezTo>
                    <a:close/>
                    <a:moveTo>
                      <a:pt x="330" y="118"/>
                    </a:moveTo>
                    <a:cubicBezTo>
                      <a:pt x="330" y="440"/>
                      <a:pt x="330" y="440"/>
                      <a:pt x="330" y="440"/>
                    </a:cubicBezTo>
                    <a:cubicBezTo>
                      <a:pt x="330" y="463"/>
                      <a:pt x="312" y="482"/>
                      <a:pt x="289" y="482"/>
                    </a:cubicBezTo>
                    <a:cubicBezTo>
                      <a:pt x="41" y="482"/>
                      <a:pt x="41" y="482"/>
                      <a:pt x="41" y="482"/>
                    </a:cubicBezTo>
                    <a:cubicBezTo>
                      <a:pt x="18" y="482"/>
                      <a:pt x="0" y="463"/>
                      <a:pt x="0" y="440"/>
                    </a:cubicBezTo>
                    <a:cubicBezTo>
                      <a:pt x="0" y="118"/>
                      <a:pt x="0" y="118"/>
                      <a:pt x="0" y="118"/>
                    </a:cubicBezTo>
                    <a:cubicBezTo>
                      <a:pt x="0" y="95"/>
                      <a:pt x="18" y="76"/>
                      <a:pt x="41" y="76"/>
                    </a:cubicBezTo>
                    <a:cubicBezTo>
                      <a:pt x="72" y="76"/>
                      <a:pt x="72" y="76"/>
                      <a:pt x="72" y="76"/>
                    </a:cubicBezTo>
                    <a:cubicBezTo>
                      <a:pt x="72" y="109"/>
                      <a:pt x="72" y="109"/>
                      <a:pt x="72" y="109"/>
                    </a:cubicBezTo>
                    <a:cubicBezTo>
                      <a:pt x="72" y="115"/>
                      <a:pt x="72" y="115"/>
                      <a:pt x="72" y="115"/>
                    </a:cubicBezTo>
                    <a:cubicBezTo>
                      <a:pt x="42" y="115"/>
                      <a:pt x="42" y="115"/>
                      <a:pt x="42" y="115"/>
                    </a:cubicBezTo>
                    <a:cubicBezTo>
                      <a:pt x="42" y="443"/>
                      <a:pt x="42" y="443"/>
                      <a:pt x="42" y="443"/>
                    </a:cubicBezTo>
                    <a:cubicBezTo>
                      <a:pt x="208" y="443"/>
                      <a:pt x="208" y="443"/>
                      <a:pt x="208" y="443"/>
                    </a:cubicBezTo>
                    <a:cubicBezTo>
                      <a:pt x="208" y="379"/>
                      <a:pt x="208" y="379"/>
                      <a:pt x="208" y="379"/>
                    </a:cubicBezTo>
                    <a:cubicBezTo>
                      <a:pt x="208" y="367"/>
                      <a:pt x="218" y="357"/>
                      <a:pt x="230" y="357"/>
                    </a:cubicBezTo>
                    <a:cubicBezTo>
                      <a:pt x="288" y="357"/>
                      <a:pt x="288" y="357"/>
                      <a:pt x="288" y="357"/>
                    </a:cubicBezTo>
                    <a:cubicBezTo>
                      <a:pt x="288" y="115"/>
                      <a:pt x="288" y="115"/>
                      <a:pt x="288" y="115"/>
                    </a:cubicBezTo>
                    <a:cubicBezTo>
                      <a:pt x="258" y="115"/>
                      <a:pt x="258" y="115"/>
                      <a:pt x="258" y="115"/>
                    </a:cubicBezTo>
                    <a:cubicBezTo>
                      <a:pt x="258" y="76"/>
                      <a:pt x="258" y="76"/>
                      <a:pt x="258" y="76"/>
                    </a:cubicBezTo>
                    <a:cubicBezTo>
                      <a:pt x="289" y="76"/>
                      <a:pt x="289" y="76"/>
                      <a:pt x="289" y="76"/>
                    </a:cubicBezTo>
                    <a:cubicBezTo>
                      <a:pt x="312" y="76"/>
                      <a:pt x="330" y="95"/>
                      <a:pt x="330" y="118"/>
                    </a:cubicBezTo>
                    <a:close/>
                    <a:moveTo>
                      <a:pt x="288" y="370"/>
                    </a:moveTo>
                    <a:cubicBezTo>
                      <a:pt x="230" y="370"/>
                      <a:pt x="230" y="370"/>
                      <a:pt x="230" y="370"/>
                    </a:cubicBezTo>
                    <a:cubicBezTo>
                      <a:pt x="227" y="370"/>
                      <a:pt x="224" y="371"/>
                      <a:pt x="223" y="374"/>
                    </a:cubicBezTo>
                    <a:cubicBezTo>
                      <a:pt x="223" y="374"/>
                      <a:pt x="223" y="374"/>
                      <a:pt x="223" y="374"/>
                    </a:cubicBezTo>
                    <a:cubicBezTo>
                      <a:pt x="222" y="374"/>
                      <a:pt x="222" y="375"/>
                      <a:pt x="222" y="375"/>
                    </a:cubicBezTo>
                    <a:cubicBezTo>
                      <a:pt x="221" y="376"/>
                      <a:pt x="221" y="377"/>
                      <a:pt x="221" y="379"/>
                    </a:cubicBezTo>
                    <a:cubicBezTo>
                      <a:pt x="221" y="440"/>
                      <a:pt x="221" y="440"/>
                      <a:pt x="221" y="440"/>
                    </a:cubicBezTo>
                    <a:cubicBezTo>
                      <a:pt x="223" y="439"/>
                      <a:pt x="225" y="439"/>
                      <a:pt x="227" y="438"/>
                    </a:cubicBezTo>
                    <a:cubicBezTo>
                      <a:pt x="228" y="437"/>
                      <a:pt x="229" y="436"/>
                      <a:pt x="230" y="435"/>
                    </a:cubicBezTo>
                    <a:cubicBezTo>
                      <a:pt x="246" y="420"/>
                      <a:pt x="246" y="420"/>
                      <a:pt x="246" y="420"/>
                    </a:cubicBezTo>
                    <a:cubicBezTo>
                      <a:pt x="280" y="385"/>
                      <a:pt x="280" y="385"/>
                      <a:pt x="280" y="385"/>
                    </a:cubicBezTo>
                    <a:cubicBezTo>
                      <a:pt x="283" y="382"/>
                      <a:pt x="286" y="376"/>
                      <a:pt x="287" y="371"/>
                    </a:cubicBezTo>
                    <a:cubicBezTo>
                      <a:pt x="287" y="371"/>
                      <a:pt x="288" y="370"/>
                      <a:pt x="288" y="370"/>
                    </a:cubicBezTo>
                    <a:close/>
                    <a:moveTo>
                      <a:pt x="99" y="165"/>
                    </a:moveTo>
                    <a:cubicBezTo>
                      <a:pt x="81" y="165"/>
                      <a:pt x="66" y="179"/>
                      <a:pt x="66" y="197"/>
                    </a:cubicBezTo>
                    <a:cubicBezTo>
                      <a:pt x="66" y="215"/>
                      <a:pt x="81" y="230"/>
                      <a:pt x="99" y="230"/>
                    </a:cubicBezTo>
                    <a:cubicBezTo>
                      <a:pt x="117" y="230"/>
                      <a:pt x="131" y="215"/>
                      <a:pt x="131" y="197"/>
                    </a:cubicBezTo>
                    <a:cubicBezTo>
                      <a:pt x="131" y="179"/>
                      <a:pt x="117" y="165"/>
                      <a:pt x="99" y="165"/>
                    </a:cubicBezTo>
                    <a:close/>
                    <a:moveTo>
                      <a:pt x="120" y="189"/>
                    </a:moveTo>
                    <a:cubicBezTo>
                      <a:pt x="92" y="217"/>
                      <a:pt x="92" y="217"/>
                      <a:pt x="92" y="217"/>
                    </a:cubicBezTo>
                    <a:cubicBezTo>
                      <a:pt x="91" y="218"/>
                      <a:pt x="91" y="218"/>
                      <a:pt x="91" y="218"/>
                    </a:cubicBezTo>
                    <a:cubicBezTo>
                      <a:pt x="90" y="217"/>
                      <a:pt x="90" y="217"/>
                      <a:pt x="90" y="217"/>
                    </a:cubicBezTo>
                    <a:cubicBezTo>
                      <a:pt x="77" y="204"/>
                      <a:pt x="77" y="204"/>
                      <a:pt x="77" y="204"/>
                    </a:cubicBezTo>
                    <a:cubicBezTo>
                      <a:pt x="76" y="203"/>
                      <a:pt x="76" y="203"/>
                      <a:pt x="76" y="203"/>
                    </a:cubicBezTo>
                    <a:cubicBezTo>
                      <a:pt x="77" y="202"/>
                      <a:pt x="77" y="202"/>
                      <a:pt x="77" y="202"/>
                    </a:cubicBezTo>
                    <a:cubicBezTo>
                      <a:pt x="83" y="196"/>
                      <a:pt x="83" y="196"/>
                      <a:pt x="83" y="196"/>
                    </a:cubicBezTo>
                    <a:cubicBezTo>
                      <a:pt x="84" y="195"/>
                      <a:pt x="84" y="195"/>
                      <a:pt x="84" y="195"/>
                    </a:cubicBezTo>
                    <a:cubicBezTo>
                      <a:pt x="85" y="196"/>
                      <a:pt x="85" y="196"/>
                      <a:pt x="85" y="196"/>
                    </a:cubicBezTo>
                    <a:cubicBezTo>
                      <a:pt x="91" y="202"/>
                      <a:pt x="91" y="202"/>
                      <a:pt x="91" y="202"/>
                    </a:cubicBezTo>
                    <a:cubicBezTo>
                      <a:pt x="112" y="181"/>
                      <a:pt x="112" y="181"/>
                      <a:pt x="112" y="181"/>
                    </a:cubicBezTo>
                    <a:cubicBezTo>
                      <a:pt x="113" y="179"/>
                      <a:pt x="113" y="179"/>
                      <a:pt x="113" y="179"/>
                    </a:cubicBezTo>
                    <a:cubicBezTo>
                      <a:pt x="114" y="181"/>
                      <a:pt x="114" y="181"/>
                      <a:pt x="114" y="181"/>
                    </a:cubicBezTo>
                    <a:cubicBezTo>
                      <a:pt x="120" y="186"/>
                      <a:pt x="120" y="186"/>
                      <a:pt x="120" y="186"/>
                    </a:cubicBezTo>
                    <a:cubicBezTo>
                      <a:pt x="121" y="187"/>
                      <a:pt x="121" y="187"/>
                      <a:pt x="121" y="187"/>
                    </a:cubicBezTo>
                    <a:lnTo>
                      <a:pt x="120" y="189"/>
                    </a:lnTo>
                    <a:close/>
                    <a:moveTo>
                      <a:pt x="99" y="248"/>
                    </a:moveTo>
                    <a:cubicBezTo>
                      <a:pt x="81" y="248"/>
                      <a:pt x="66" y="263"/>
                      <a:pt x="66" y="281"/>
                    </a:cubicBezTo>
                    <a:cubicBezTo>
                      <a:pt x="66" y="299"/>
                      <a:pt x="81" y="313"/>
                      <a:pt x="99" y="313"/>
                    </a:cubicBezTo>
                    <a:cubicBezTo>
                      <a:pt x="117" y="313"/>
                      <a:pt x="131" y="299"/>
                      <a:pt x="131" y="281"/>
                    </a:cubicBezTo>
                    <a:cubicBezTo>
                      <a:pt x="131" y="263"/>
                      <a:pt x="117" y="248"/>
                      <a:pt x="99" y="248"/>
                    </a:cubicBezTo>
                    <a:close/>
                    <a:moveTo>
                      <a:pt x="120" y="272"/>
                    </a:moveTo>
                    <a:cubicBezTo>
                      <a:pt x="92" y="300"/>
                      <a:pt x="92" y="300"/>
                      <a:pt x="92" y="300"/>
                    </a:cubicBezTo>
                    <a:cubicBezTo>
                      <a:pt x="91" y="301"/>
                      <a:pt x="91" y="301"/>
                      <a:pt x="91" y="301"/>
                    </a:cubicBezTo>
                    <a:cubicBezTo>
                      <a:pt x="90" y="300"/>
                      <a:pt x="90" y="300"/>
                      <a:pt x="90" y="300"/>
                    </a:cubicBezTo>
                    <a:cubicBezTo>
                      <a:pt x="77" y="288"/>
                      <a:pt x="77" y="288"/>
                      <a:pt x="77" y="288"/>
                    </a:cubicBezTo>
                    <a:cubicBezTo>
                      <a:pt x="76" y="287"/>
                      <a:pt x="76" y="287"/>
                      <a:pt x="76" y="287"/>
                    </a:cubicBezTo>
                    <a:cubicBezTo>
                      <a:pt x="77" y="285"/>
                      <a:pt x="77" y="285"/>
                      <a:pt x="77" y="285"/>
                    </a:cubicBezTo>
                    <a:cubicBezTo>
                      <a:pt x="83" y="280"/>
                      <a:pt x="83" y="280"/>
                      <a:pt x="83" y="280"/>
                    </a:cubicBezTo>
                    <a:cubicBezTo>
                      <a:pt x="84" y="278"/>
                      <a:pt x="84" y="278"/>
                      <a:pt x="84" y="278"/>
                    </a:cubicBezTo>
                    <a:cubicBezTo>
                      <a:pt x="85" y="280"/>
                      <a:pt x="85" y="280"/>
                      <a:pt x="85" y="280"/>
                    </a:cubicBezTo>
                    <a:cubicBezTo>
                      <a:pt x="91" y="285"/>
                      <a:pt x="91" y="285"/>
                      <a:pt x="91" y="285"/>
                    </a:cubicBezTo>
                    <a:cubicBezTo>
                      <a:pt x="112" y="264"/>
                      <a:pt x="112" y="264"/>
                      <a:pt x="112" y="264"/>
                    </a:cubicBezTo>
                    <a:cubicBezTo>
                      <a:pt x="113" y="263"/>
                      <a:pt x="113" y="263"/>
                      <a:pt x="113" y="263"/>
                    </a:cubicBezTo>
                    <a:cubicBezTo>
                      <a:pt x="114" y="264"/>
                      <a:pt x="114" y="264"/>
                      <a:pt x="114" y="264"/>
                    </a:cubicBezTo>
                    <a:cubicBezTo>
                      <a:pt x="120" y="270"/>
                      <a:pt x="120" y="270"/>
                      <a:pt x="120" y="270"/>
                    </a:cubicBezTo>
                    <a:cubicBezTo>
                      <a:pt x="121" y="271"/>
                      <a:pt x="121" y="271"/>
                      <a:pt x="121" y="271"/>
                    </a:cubicBezTo>
                    <a:lnTo>
                      <a:pt x="120" y="272"/>
                    </a:lnTo>
                    <a:close/>
                    <a:moveTo>
                      <a:pt x="260" y="197"/>
                    </a:moveTo>
                    <a:cubicBezTo>
                      <a:pt x="260" y="192"/>
                      <a:pt x="256" y="187"/>
                      <a:pt x="250" y="187"/>
                    </a:cubicBezTo>
                    <a:cubicBezTo>
                      <a:pt x="165" y="187"/>
                      <a:pt x="165" y="187"/>
                      <a:pt x="165" y="187"/>
                    </a:cubicBezTo>
                    <a:cubicBezTo>
                      <a:pt x="160" y="187"/>
                      <a:pt x="155" y="192"/>
                      <a:pt x="155" y="197"/>
                    </a:cubicBezTo>
                    <a:cubicBezTo>
                      <a:pt x="155" y="203"/>
                      <a:pt x="160" y="207"/>
                      <a:pt x="165" y="207"/>
                    </a:cubicBezTo>
                    <a:cubicBezTo>
                      <a:pt x="250" y="207"/>
                      <a:pt x="250" y="207"/>
                      <a:pt x="250" y="207"/>
                    </a:cubicBezTo>
                    <a:cubicBezTo>
                      <a:pt x="256" y="207"/>
                      <a:pt x="260" y="203"/>
                      <a:pt x="260" y="197"/>
                    </a:cubicBezTo>
                    <a:close/>
                    <a:moveTo>
                      <a:pt x="260" y="281"/>
                    </a:moveTo>
                    <a:cubicBezTo>
                      <a:pt x="260" y="276"/>
                      <a:pt x="256" y="271"/>
                      <a:pt x="250" y="271"/>
                    </a:cubicBezTo>
                    <a:cubicBezTo>
                      <a:pt x="165" y="271"/>
                      <a:pt x="165" y="271"/>
                      <a:pt x="165" y="271"/>
                    </a:cubicBezTo>
                    <a:cubicBezTo>
                      <a:pt x="160" y="271"/>
                      <a:pt x="155" y="276"/>
                      <a:pt x="155" y="281"/>
                    </a:cubicBezTo>
                    <a:cubicBezTo>
                      <a:pt x="155" y="287"/>
                      <a:pt x="160" y="291"/>
                      <a:pt x="165" y="291"/>
                    </a:cubicBezTo>
                    <a:cubicBezTo>
                      <a:pt x="250" y="291"/>
                      <a:pt x="250" y="291"/>
                      <a:pt x="250" y="291"/>
                    </a:cubicBezTo>
                    <a:cubicBezTo>
                      <a:pt x="256" y="291"/>
                      <a:pt x="260" y="287"/>
                      <a:pt x="260" y="281"/>
                    </a:cubicBezTo>
                    <a:close/>
                    <a:moveTo>
                      <a:pt x="99" y="332"/>
                    </a:moveTo>
                    <a:cubicBezTo>
                      <a:pt x="81" y="332"/>
                      <a:pt x="66" y="346"/>
                      <a:pt x="66" y="364"/>
                    </a:cubicBezTo>
                    <a:cubicBezTo>
                      <a:pt x="66" y="382"/>
                      <a:pt x="81" y="397"/>
                      <a:pt x="99" y="397"/>
                    </a:cubicBezTo>
                    <a:cubicBezTo>
                      <a:pt x="117" y="397"/>
                      <a:pt x="131" y="382"/>
                      <a:pt x="131" y="364"/>
                    </a:cubicBezTo>
                    <a:cubicBezTo>
                      <a:pt x="131" y="346"/>
                      <a:pt x="117" y="332"/>
                      <a:pt x="99" y="332"/>
                    </a:cubicBezTo>
                    <a:close/>
                    <a:moveTo>
                      <a:pt x="120" y="356"/>
                    </a:moveTo>
                    <a:cubicBezTo>
                      <a:pt x="92" y="384"/>
                      <a:pt x="92" y="384"/>
                      <a:pt x="92" y="384"/>
                    </a:cubicBezTo>
                    <a:cubicBezTo>
                      <a:pt x="91" y="385"/>
                      <a:pt x="91" y="385"/>
                      <a:pt x="91" y="385"/>
                    </a:cubicBezTo>
                    <a:cubicBezTo>
                      <a:pt x="90" y="384"/>
                      <a:pt x="90" y="384"/>
                      <a:pt x="90" y="384"/>
                    </a:cubicBezTo>
                    <a:cubicBezTo>
                      <a:pt x="77" y="371"/>
                      <a:pt x="77" y="371"/>
                      <a:pt x="77" y="371"/>
                    </a:cubicBezTo>
                    <a:cubicBezTo>
                      <a:pt x="76" y="370"/>
                      <a:pt x="76" y="370"/>
                      <a:pt x="76" y="370"/>
                    </a:cubicBezTo>
                    <a:cubicBezTo>
                      <a:pt x="77" y="369"/>
                      <a:pt x="77" y="369"/>
                      <a:pt x="77" y="369"/>
                    </a:cubicBezTo>
                    <a:cubicBezTo>
                      <a:pt x="83" y="363"/>
                      <a:pt x="83" y="363"/>
                      <a:pt x="83" y="363"/>
                    </a:cubicBezTo>
                    <a:cubicBezTo>
                      <a:pt x="84" y="362"/>
                      <a:pt x="84" y="362"/>
                      <a:pt x="84" y="362"/>
                    </a:cubicBezTo>
                    <a:cubicBezTo>
                      <a:pt x="85" y="363"/>
                      <a:pt x="85" y="363"/>
                      <a:pt x="85" y="363"/>
                    </a:cubicBezTo>
                    <a:cubicBezTo>
                      <a:pt x="91" y="369"/>
                      <a:pt x="91" y="369"/>
                      <a:pt x="91" y="369"/>
                    </a:cubicBezTo>
                    <a:cubicBezTo>
                      <a:pt x="112" y="348"/>
                      <a:pt x="112" y="348"/>
                      <a:pt x="112" y="348"/>
                    </a:cubicBezTo>
                    <a:cubicBezTo>
                      <a:pt x="113" y="346"/>
                      <a:pt x="113" y="346"/>
                      <a:pt x="113" y="346"/>
                    </a:cubicBezTo>
                    <a:cubicBezTo>
                      <a:pt x="114" y="348"/>
                      <a:pt x="114" y="348"/>
                      <a:pt x="114" y="348"/>
                    </a:cubicBezTo>
                    <a:cubicBezTo>
                      <a:pt x="120" y="353"/>
                      <a:pt x="120" y="353"/>
                      <a:pt x="120" y="353"/>
                    </a:cubicBezTo>
                    <a:cubicBezTo>
                      <a:pt x="121" y="354"/>
                      <a:pt x="121" y="354"/>
                      <a:pt x="121" y="354"/>
                    </a:cubicBezTo>
                    <a:lnTo>
                      <a:pt x="120" y="356"/>
                    </a:lnTo>
                    <a:close/>
                    <a:moveTo>
                      <a:pt x="200" y="364"/>
                    </a:moveTo>
                    <a:cubicBezTo>
                      <a:pt x="200" y="359"/>
                      <a:pt x="195" y="354"/>
                      <a:pt x="190" y="354"/>
                    </a:cubicBezTo>
                    <a:cubicBezTo>
                      <a:pt x="165" y="354"/>
                      <a:pt x="165" y="354"/>
                      <a:pt x="165" y="354"/>
                    </a:cubicBezTo>
                    <a:cubicBezTo>
                      <a:pt x="160" y="354"/>
                      <a:pt x="155" y="359"/>
                      <a:pt x="155" y="364"/>
                    </a:cubicBezTo>
                    <a:cubicBezTo>
                      <a:pt x="155" y="370"/>
                      <a:pt x="160" y="374"/>
                      <a:pt x="165" y="374"/>
                    </a:cubicBezTo>
                    <a:cubicBezTo>
                      <a:pt x="190" y="374"/>
                      <a:pt x="190" y="374"/>
                      <a:pt x="190" y="374"/>
                    </a:cubicBezTo>
                    <a:cubicBezTo>
                      <a:pt x="195" y="374"/>
                      <a:pt x="200" y="370"/>
                      <a:pt x="200" y="36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70688" tIns="85344" rIns="170688" bIns="85344"/>
              <a:lstStyle/>
              <a:p>
                <a:pPr eaLnBrk="1" hangingPunct="1">
                  <a:defRPr/>
                </a:pPr>
                <a:endParaRPr lang="en-GB" sz="1333">
                  <a:cs typeface="Arial" panose="020B0604020202020204" pitchFamily="34" charset="0"/>
                </a:endParaRPr>
              </a:p>
            </p:txBody>
          </p:sp>
          <p:grpSp>
            <p:nvGrpSpPr>
              <p:cNvPr id="24" name="Group 12">
                <a:extLst>
                  <a:ext uri="{FF2B5EF4-FFF2-40B4-BE49-F238E27FC236}">
                    <a16:creationId xmlns:a16="http://schemas.microsoft.com/office/drawing/2014/main" id="{2943B373-01F2-3B42-BB0D-54208E179A54}"/>
                  </a:ext>
                </a:extLst>
              </p:cNvPr>
              <p:cNvGrpSpPr>
                <a:grpSpLocks/>
              </p:cNvGrpSpPr>
              <p:nvPr/>
            </p:nvGrpSpPr>
            <p:grpSpPr bwMode="auto">
              <a:xfrm>
                <a:off x="7545719" y="1096346"/>
                <a:ext cx="1067887" cy="1011825"/>
                <a:chOff x="18603519" y="-1760538"/>
                <a:chExt cx="6015038" cy="5700713"/>
              </a:xfrm>
            </p:grpSpPr>
            <p:sp>
              <p:nvSpPr>
                <p:cNvPr id="40" name="Freeform 11">
                  <a:extLst>
                    <a:ext uri="{FF2B5EF4-FFF2-40B4-BE49-F238E27FC236}">
                      <a16:creationId xmlns:a16="http://schemas.microsoft.com/office/drawing/2014/main" id="{E673B7D4-5DE0-074B-AFDE-1B6D1B30DD3D}"/>
                    </a:ext>
                  </a:extLst>
                </p:cNvPr>
                <p:cNvSpPr>
                  <a:spLocks/>
                </p:cNvSpPr>
                <p:nvPr/>
              </p:nvSpPr>
              <p:spPr bwMode="auto">
                <a:xfrm>
                  <a:off x="18603519" y="-1008466"/>
                  <a:ext cx="4947374" cy="4948641"/>
                </a:xfrm>
                <a:custGeom>
                  <a:avLst/>
                  <a:gdLst>
                    <a:gd name="T0" fmla="*/ 1168 w 1320"/>
                    <a:gd name="T1" fmla="*/ 443 h 1320"/>
                    <a:gd name="T2" fmla="*/ 1168 w 1320"/>
                    <a:gd name="T3" fmla="*/ 1114 h 1320"/>
                    <a:gd name="T4" fmla="*/ 1115 w 1320"/>
                    <a:gd name="T5" fmla="*/ 1168 h 1320"/>
                    <a:gd name="T6" fmla="*/ 206 w 1320"/>
                    <a:gd name="T7" fmla="*/ 1168 h 1320"/>
                    <a:gd name="T8" fmla="*/ 152 w 1320"/>
                    <a:gd name="T9" fmla="*/ 1114 h 1320"/>
                    <a:gd name="T10" fmla="*/ 152 w 1320"/>
                    <a:gd name="T11" fmla="*/ 500 h 1320"/>
                    <a:gd name="T12" fmla="*/ 151 w 1320"/>
                    <a:gd name="T13" fmla="*/ 447 h 1320"/>
                    <a:gd name="T14" fmla="*/ 152 w 1320"/>
                    <a:gd name="T15" fmla="*/ 442 h 1320"/>
                    <a:gd name="T16" fmla="*/ 152 w 1320"/>
                    <a:gd name="T17" fmla="*/ 205 h 1320"/>
                    <a:gd name="T18" fmla="*/ 206 w 1320"/>
                    <a:gd name="T19" fmla="*/ 152 h 1320"/>
                    <a:gd name="T20" fmla="*/ 941 w 1320"/>
                    <a:gd name="T21" fmla="*/ 152 h 1320"/>
                    <a:gd name="T22" fmla="*/ 1030 w 1320"/>
                    <a:gd name="T23" fmla="*/ 61 h 1320"/>
                    <a:gd name="T24" fmla="*/ 1091 w 1320"/>
                    <a:gd name="T25" fmla="*/ 0 h 1320"/>
                    <a:gd name="T26" fmla="*/ 206 w 1320"/>
                    <a:gd name="T27" fmla="*/ 0 h 1320"/>
                    <a:gd name="T28" fmla="*/ 0 w 1320"/>
                    <a:gd name="T29" fmla="*/ 205 h 1320"/>
                    <a:gd name="T30" fmla="*/ 0 w 1320"/>
                    <a:gd name="T31" fmla="*/ 1114 h 1320"/>
                    <a:gd name="T32" fmla="*/ 206 w 1320"/>
                    <a:gd name="T33" fmla="*/ 1320 h 1320"/>
                    <a:gd name="T34" fmla="*/ 1115 w 1320"/>
                    <a:gd name="T35" fmla="*/ 1320 h 1320"/>
                    <a:gd name="T36" fmla="*/ 1320 w 1320"/>
                    <a:gd name="T37" fmla="*/ 1114 h 1320"/>
                    <a:gd name="T38" fmla="*/ 1320 w 1320"/>
                    <a:gd name="T39" fmla="*/ 276 h 1320"/>
                    <a:gd name="T40" fmla="*/ 1168 w 1320"/>
                    <a:gd name="T41" fmla="*/ 443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0" h="1320">
                      <a:moveTo>
                        <a:pt x="1168" y="443"/>
                      </a:moveTo>
                      <a:cubicBezTo>
                        <a:pt x="1168" y="1114"/>
                        <a:pt x="1168" y="1114"/>
                        <a:pt x="1168" y="1114"/>
                      </a:cubicBezTo>
                      <a:cubicBezTo>
                        <a:pt x="1168" y="1143"/>
                        <a:pt x="1144" y="1168"/>
                        <a:pt x="1115" y="1168"/>
                      </a:cubicBezTo>
                      <a:cubicBezTo>
                        <a:pt x="206" y="1168"/>
                        <a:pt x="206" y="1168"/>
                        <a:pt x="206" y="1168"/>
                      </a:cubicBezTo>
                      <a:cubicBezTo>
                        <a:pt x="177" y="1168"/>
                        <a:pt x="152" y="1143"/>
                        <a:pt x="152" y="1114"/>
                      </a:cubicBezTo>
                      <a:cubicBezTo>
                        <a:pt x="152" y="500"/>
                        <a:pt x="152" y="500"/>
                        <a:pt x="152" y="500"/>
                      </a:cubicBezTo>
                      <a:cubicBezTo>
                        <a:pt x="152" y="483"/>
                        <a:pt x="149" y="465"/>
                        <a:pt x="151" y="447"/>
                      </a:cubicBezTo>
                      <a:cubicBezTo>
                        <a:pt x="151" y="445"/>
                        <a:pt x="152" y="444"/>
                        <a:pt x="152" y="442"/>
                      </a:cubicBezTo>
                      <a:cubicBezTo>
                        <a:pt x="152" y="205"/>
                        <a:pt x="152" y="205"/>
                        <a:pt x="152" y="205"/>
                      </a:cubicBezTo>
                      <a:cubicBezTo>
                        <a:pt x="152" y="176"/>
                        <a:pt x="177" y="152"/>
                        <a:pt x="206" y="152"/>
                      </a:cubicBezTo>
                      <a:cubicBezTo>
                        <a:pt x="941" y="152"/>
                        <a:pt x="941" y="152"/>
                        <a:pt x="941" y="152"/>
                      </a:cubicBezTo>
                      <a:cubicBezTo>
                        <a:pt x="969" y="124"/>
                        <a:pt x="999" y="92"/>
                        <a:pt x="1030" y="61"/>
                      </a:cubicBezTo>
                      <a:cubicBezTo>
                        <a:pt x="1050" y="41"/>
                        <a:pt x="1070" y="20"/>
                        <a:pt x="1091" y="0"/>
                      </a:cubicBezTo>
                      <a:cubicBezTo>
                        <a:pt x="206" y="0"/>
                        <a:pt x="206" y="0"/>
                        <a:pt x="206" y="0"/>
                      </a:cubicBezTo>
                      <a:cubicBezTo>
                        <a:pt x="95" y="0"/>
                        <a:pt x="0" y="93"/>
                        <a:pt x="0" y="205"/>
                      </a:cubicBezTo>
                      <a:cubicBezTo>
                        <a:pt x="0" y="1114"/>
                        <a:pt x="0" y="1114"/>
                        <a:pt x="0" y="1114"/>
                      </a:cubicBezTo>
                      <a:cubicBezTo>
                        <a:pt x="0" y="1225"/>
                        <a:pt x="95" y="1320"/>
                        <a:pt x="206" y="1320"/>
                      </a:cubicBezTo>
                      <a:cubicBezTo>
                        <a:pt x="1115" y="1320"/>
                        <a:pt x="1115" y="1320"/>
                        <a:pt x="1115" y="1320"/>
                      </a:cubicBezTo>
                      <a:cubicBezTo>
                        <a:pt x="1227" y="1320"/>
                        <a:pt x="1320" y="1225"/>
                        <a:pt x="1320" y="1114"/>
                      </a:cubicBezTo>
                      <a:cubicBezTo>
                        <a:pt x="1320" y="276"/>
                        <a:pt x="1320" y="276"/>
                        <a:pt x="1320" y="276"/>
                      </a:cubicBezTo>
                      <a:cubicBezTo>
                        <a:pt x="1264" y="331"/>
                        <a:pt x="1216" y="388"/>
                        <a:pt x="1168" y="443"/>
                      </a:cubicBezTo>
                      <a:close/>
                    </a:path>
                  </a:pathLst>
                </a:custGeom>
                <a:solidFill>
                  <a:schemeClr val="accent1"/>
                </a:solidFill>
                <a:ln>
                  <a:noFill/>
                </a:ln>
              </p:spPr>
              <p:txBody>
                <a:bodyPr/>
                <a:lstStyle/>
                <a:p>
                  <a:pPr eaLnBrk="1" hangingPunct="1">
                    <a:defRPr/>
                  </a:pPr>
                  <a:endParaRPr lang="en-GB" sz="1333">
                    <a:cs typeface="Arial" panose="020B0604020202020204" pitchFamily="34" charset="0"/>
                  </a:endParaRPr>
                </a:p>
              </p:txBody>
            </p:sp>
            <p:sp>
              <p:nvSpPr>
                <p:cNvPr id="41" name="Freeform 12">
                  <a:extLst>
                    <a:ext uri="{FF2B5EF4-FFF2-40B4-BE49-F238E27FC236}">
                      <a16:creationId xmlns:a16="http://schemas.microsoft.com/office/drawing/2014/main" id="{29CFDDE0-7BD5-0A49-9A8B-D5D0BC4F273F}"/>
                    </a:ext>
                  </a:extLst>
                </p:cNvPr>
                <p:cNvSpPr>
                  <a:spLocks/>
                </p:cNvSpPr>
                <p:nvPr/>
              </p:nvSpPr>
              <p:spPr bwMode="auto">
                <a:xfrm>
                  <a:off x="19580969" y="-1760538"/>
                  <a:ext cx="5037588" cy="4422186"/>
                </a:xfrm>
                <a:custGeom>
                  <a:avLst/>
                  <a:gdLst>
                    <a:gd name="T0" fmla="*/ 1322 w 1343"/>
                    <a:gd name="T1" fmla="*/ 51 h 1178"/>
                    <a:gd name="T2" fmla="*/ 1228 w 1343"/>
                    <a:gd name="T3" fmla="*/ 0 h 1178"/>
                    <a:gd name="T4" fmla="*/ 1167 w 1343"/>
                    <a:gd name="T5" fmla="*/ 18 h 1178"/>
                    <a:gd name="T6" fmla="*/ 403 w 1343"/>
                    <a:gd name="T7" fmla="*/ 858 h 1178"/>
                    <a:gd name="T8" fmla="*/ 203 w 1343"/>
                    <a:gd name="T9" fmla="*/ 596 h 1178"/>
                    <a:gd name="T10" fmla="*/ 114 w 1343"/>
                    <a:gd name="T11" fmla="*/ 553 h 1178"/>
                    <a:gd name="T12" fmla="*/ 46 w 1343"/>
                    <a:gd name="T13" fmla="*/ 576 h 1178"/>
                    <a:gd name="T14" fmla="*/ 3 w 1343"/>
                    <a:gd name="T15" fmla="*/ 650 h 1178"/>
                    <a:gd name="T16" fmla="*/ 25 w 1343"/>
                    <a:gd name="T17" fmla="*/ 732 h 1178"/>
                    <a:gd name="T18" fmla="*/ 333 w 1343"/>
                    <a:gd name="T19" fmla="*/ 1134 h 1178"/>
                    <a:gd name="T20" fmla="*/ 422 w 1343"/>
                    <a:gd name="T21" fmla="*/ 1178 h 1178"/>
                    <a:gd name="T22" fmla="*/ 435 w 1343"/>
                    <a:gd name="T23" fmla="*/ 1177 h 1178"/>
                    <a:gd name="T24" fmla="*/ 524 w 1343"/>
                    <a:gd name="T25" fmla="*/ 1111 h 1178"/>
                    <a:gd name="T26" fmla="*/ 1288 w 1343"/>
                    <a:gd name="T27" fmla="*/ 205 h 1178"/>
                    <a:gd name="T28" fmla="*/ 1337 w 1343"/>
                    <a:gd name="T29" fmla="*/ 135 h 1178"/>
                    <a:gd name="T30" fmla="*/ 1322 w 1343"/>
                    <a:gd name="T31" fmla="*/ 51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3" h="1178">
                      <a:moveTo>
                        <a:pt x="1322" y="51"/>
                      </a:moveTo>
                      <a:cubicBezTo>
                        <a:pt x="1301" y="19"/>
                        <a:pt x="1266" y="0"/>
                        <a:pt x="1228" y="0"/>
                      </a:cubicBezTo>
                      <a:cubicBezTo>
                        <a:pt x="1206" y="0"/>
                        <a:pt x="1185" y="6"/>
                        <a:pt x="1167" y="18"/>
                      </a:cubicBezTo>
                      <a:cubicBezTo>
                        <a:pt x="773" y="273"/>
                        <a:pt x="522" y="648"/>
                        <a:pt x="403" y="858"/>
                      </a:cubicBezTo>
                      <a:cubicBezTo>
                        <a:pt x="203" y="596"/>
                        <a:pt x="203" y="596"/>
                        <a:pt x="203" y="596"/>
                      </a:cubicBezTo>
                      <a:cubicBezTo>
                        <a:pt x="182" y="569"/>
                        <a:pt x="149" y="553"/>
                        <a:pt x="114" y="553"/>
                      </a:cubicBezTo>
                      <a:cubicBezTo>
                        <a:pt x="89" y="553"/>
                        <a:pt x="66" y="561"/>
                        <a:pt x="46" y="576"/>
                      </a:cubicBezTo>
                      <a:cubicBezTo>
                        <a:pt x="23" y="594"/>
                        <a:pt x="7" y="620"/>
                        <a:pt x="3" y="650"/>
                      </a:cubicBezTo>
                      <a:cubicBezTo>
                        <a:pt x="0" y="679"/>
                        <a:pt x="7" y="708"/>
                        <a:pt x="25" y="732"/>
                      </a:cubicBezTo>
                      <a:cubicBezTo>
                        <a:pt x="333" y="1134"/>
                        <a:pt x="333" y="1134"/>
                        <a:pt x="333" y="1134"/>
                      </a:cubicBezTo>
                      <a:cubicBezTo>
                        <a:pt x="354" y="1162"/>
                        <a:pt x="387" y="1178"/>
                        <a:pt x="422" y="1178"/>
                      </a:cubicBezTo>
                      <a:cubicBezTo>
                        <a:pt x="426" y="1178"/>
                        <a:pt x="431" y="1178"/>
                        <a:pt x="435" y="1177"/>
                      </a:cubicBezTo>
                      <a:cubicBezTo>
                        <a:pt x="474" y="1172"/>
                        <a:pt x="508" y="1147"/>
                        <a:pt x="524" y="1111"/>
                      </a:cubicBezTo>
                      <a:cubicBezTo>
                        <a:pt x="526" y="1105"/>
                        <a:pt x="778" y="535"/>
                        <a:pt x="1288" y="205"/>
                      </a:cubicBezTo>
                      <a:cubicBezTo>
                        <a:pt x="1314" y="189"/>
                        <a:pt x="1331" y="164"/>
                        <a:pt x="1337" y="135"/>
                      </a:cubicBezTo>
                      <a:cubicBezTo>
                        <a:pt x="1343" y="106"/>
                        <a:pt x="1338" y="76"/>
                        <a:pt x="1322" y="51"/>
                      </a:cubicBezTo>
                      <a:close/>
                    </a:path>
                  </a:pathLst>
                </a:custGeom>
                <a:solidFill>
                  <a:schemeClr val="accent1"/>
                </a:solidFill>
                <a:ln>
                  <a:noFill/>
                </a:ln>
              </p:spPr>
              <p:txBody>
                <a:bodyPr/>
                <a:lstStyle/>
                <a:p>
                  <a:pPr eaLnBrk="1" hangingPunct="1">
                    <a:defRPr/>
                  </a:pPr>
                  <a:endParaRPr lang="en-GB" sz="1333">
                    <a:cs typeface="Arial" panose="020B0604020202020204" pitchFamily="34" charset="0"/>
                  </a:endParaRPr>
                </a:p>
              </p:txBody>
            </p:sp>
          </p:grpSp>
          <p:sp>
            <p:nvSpPr>
              <p:cNvPr id="25" name="Rectangle 24">
                <a:extLst>
                  <a:ext uri="{FF2B5EF4-FFF2-40B4-BE49-F238E27FC236}">
                    <a16:creationId xmlns:a16="http://schemas.microsoft.com/office/drawing/2014/main" id="{FE34F397-7983-234E-9ACB-1DE7E27FF41B}"/>
                  </a:ext>
                </a:extLst>
              </p:cNvPr>
              <p:cNvSpPr/>
              <p:nvPr/>
            </p:nvSpPr>
            <p:spPr>
              <a:xfrm>
                <a:off x="4741117" y="3622969"/>
                <a:ext cx="807258" cy="854744"/>
              </a:xfrm>
              <a:prstGeom prst="rect">
                <a:avLst/>
              </a:prstGeom>
              <a:solidFill>
                <a:srgbClr val="00B0F0"/>
              </a:solidFill>
            </p:spPr>
            <p:txBody>
              <a:bodyPr wrap="square" lIns="0" tIns="624000" rIns="0" anchor="t" anchorCtr="0">
                <a:noAutofit/>
              </a:bodyPr>
              <a:lstStyle/>
              <a:p>
                <a:pPr algn="ctr"/>
                <a:r>
                  <a:rPr lang="en-US" sz="933" dirty="0" smtClean="0">
                    <a:solidFill>
                      <a:schemeClr val="bg1"/>
                    </a:solidFill>
                    <a:cs typeface="Arial" panose="020B0604020202020204" pitchFamily="34" charset="0"/>
                  </a:rPr>
                  <a:t>Will conduct the arbitration efficiently &amp; fairly</a:t>
                </a:r>
                <a:endParaRPr lang="en-US" sz="933" dirty="0">
                  <a:solidFill>
                    <a:schemeClr val="bg1"/>
                  </a:solidFill>
                  <a:cs typeface="Arial" panose="020B0604020202020204" pitchFamily="34" charset="0"/>
                </a:endParaRPr>
              </a:p>
            </p:txBody>
          </p:sp>
          <p:sp>
            <p:nvSpPr>
              <p:cNvPr id="26" name="Rectangle 25">
                <a:extLst>
                  <a:ext uri="{FF2B5EF4-FFF2-40B4-BE49-F238E27FC236}">
                    <a16:creationId xmlns:a16="http://schemas.microsoft.com/office/drawing/2014/main" id="{37F43FDF-A6EF-6F4F-AD43-5E217558F69A}"/>
                  </a:ext>
                </a:extLst>
              </p:cNvPr>
              <p:cNvSpPr/>
              <p:nvPr/>
            </p:nvSpPr>
            <p:spPr>
              <a:xfrm>
                <a:off x="5647040" y="3622969"/>
                <a:ext cx="807258" cy="854744"/>
              </a:xfrm>
              <a:prstGeom prst="rect">
                <a:avLst/>
              </a:prstGeom>
              <a:solidFill>
                <a:schemeClr val="accent1">
                  <a:lumMod val="40000"/>
                  <a:lumOff val="60000"/>
                </a:schemeClr>
              </a:solidFill>
            </p:spPr>
            <p:txBody>
              <a:bodyPr wrap="square" lIns="0" tIns="624000" rIns="0" anchor="t" anchorCtr="0">
                <a:noAutofit/>
              </a:bodyPr>
              <a:lstStyle/>
              <a:p>
                <a:pPr algn="ctr"/>
                <a:r>
                  <a:rPr lang="en-US" sz="933" dirty="0" smtClean="0">
                    <a:solidFill>
                      <a:schemeClr val="bg1"/>
                    </a:solidFill>
                    <a:cs typeface="Arial" panose="020B0604020202020204" pitchFamily="34" charset="0"/>
                  </a:rPr>
                  <a:t>Confines disclosure &amp; unnecessary arguments</a:t>
                </a:r>
                <a:endParaRPr lang="en-US" sz="933" dirty="0">
                  <a:solidFill>
                    <a:schemeClr val="bg1"/>
                  </a:solidFill>
                  <a:cs typeface="Arial" panose="020B0604020202020204" pitchFamily="34" charset="0"/>
                </a:endParaRPr>
              </a:p>
            </p:txBody>
          </p:sp>
          <p:sp>
            <p:nvSpPr>
              <p:cNvPr id="27" name="Rectangle 26">
                <a:extLst>
                  <a:ext uri="{FF2B5EF4-FFF2-40B4-BE49-F238E27FC236}">
                    <a16:creationId xmlns:a16="http://schemas.microsoft.com/office/drawing/2014/main" id="{C2FEC90D-4AFA-DF46-ABDE-89C00D7035DC}"/>
                  </a:ext>
                </a:extLst>
              </p:cNvPr>
              <p:cNvSpPr/>
              <p:nvPr/>
            </p:nvSpPr>
            <p:spPr>
              <a:xfrm>
                <a:off x="6559801" y="3622969"/>
                <a:ext cx="807258" cy="854744"/>
              </a:xfrm>
              <a:prstGeom prst="rect">
                <a:avLst/>
              </a:prstGeom>
              <a:solidFill>
                <a:schemeClr val="bg2">
                  <a:lumMod val="75000"/>
                </a:schemeClr>
              </a:solidFill>
              <a:ln>
                <a:solidFill>
                  <a:schemeClr val="accent1">
                    <a:lumMod val="40000"/>
                    <a:lumOff val="60000"/>
                  </a:schemeClr>
                </a:solidFill>
              </a:ln>
            </p:spPr>
            <p:txBody>
              <a:bodyPr wrap="square" lIns="0" tIns="624000" rIns="0" anchor="t" anchorCtr="0">
                <a:noAutofit/>
              </a:bodyPr>
              <a:lstStyle/>
              <a:p>
                <a:pPr algn="ctr"/>
                <a:r>
                  <a:rPr lang="en-GB" sz="933" dirty="0" smtClean="0">
                    <a:solidFill>
                      <a:schemeClr val="bg1"/>
                    </a:solidFill>
                    <a:cs typeface="Arial" panose="020B0604020202020204" pitchFamily="34" charset="0"/>
                  </a:rPr>
                  <a:t>Fair &amp; Impartial Results </a:t>
                </a:r>
                <a:r>
                  <a:rPr lang="en-GB" sz="933" dirty="0">
                    <a:solidFill>
                      <a:schemeClr val="bg1"/>
                    </a:solidFill>
                    <a:cs typeface="Arial" panose="020B0604020202020204" pitchFamily="34" charset="0"/>
                  </a:rPr>
                  <a:t>for </a:t>
                </a:r>
                <a:br>
                  <a:rPr lang="en-GB" sz="933" dirty="0">
                    <a:solidFill>
                      <a:schemeClr val="bg1"/>
                    </a:solidFill>
                    <a:cs typeface="Arial" panose="020B0604020202020204" pitchFamily="34" charset="0"/>
                  </a:rPr>
                </a:br>
                <a:r>
                  <a:rPr lang="en-GB" sz="933" dirty="0">
                    <a:solidFill>
                      <a:schemeClr val="bg1"/>
                    </a:solidFill>
                    <a:cs typeface="Arial" panose="020B0604020202020204" pitchFamily="34" charset="0"/>
                  </a:rPr>
                  <a:t>clients </a:t>
                </a:r>
                <a:endParaRPr lang="en-US" sz="933" dirty="0">
                  <a:solidFill>
                    <a:schemeClr val="bg1"/>
                  </a:solidFill>
                  <a:cs typeface="Arial" panose="020B0604020202020204" pitchFamily="34" charset="0"/>
                </a:endParaRPr>
              </a:p>
            </p:txBody>
          </p:sp>
          <p:sp>
            <p:nvSpPr>
              <p:cNvPr id="28" name="Freeform 13">
                <a:extLst>
                  <a:ext uri="{FF2B5EF4-FFF2-40B4-BE49-F238E27FC236}">
                    <a16:creationId xmlns:a16="http://schemas.microsoft.com/office/drawing/2014/main" id="{7F447F9C-DDAA-CF44-9F04-C9FCFA9515F1}"/>
                  </a:ext>
                </a:extLst>
              </p:cNvPr>
              <p:cNvSpPr>
                <a:spLocks noEditPoints="1"/>
              </p:cNvSpPr>
              <p:nvPr/>
            </p:nvSpPr>
            <p:spPr bwMode="auto">
              <a:xfrm>
                <a:off x="5885349" y="3700176"/>
                <a:ext cx="331680" cy="324623"/>
              </a:xfrm>
              <a:custGeom>
                <a:avLst/>
                <a:gdLst>
                  <a:gd name="T0" fmla="*/ 122 w 422"/>
                  <a:gd name="T1" fmla="*/ 206 h 413"/>
                  <a:gd name="T2" fmla="*/ 77 w 422"/>
                  <a:gd name="T3" fmla="*/ 206 h 413"/>
                  <a:gd name="T4" fmla="*/ 60 w 422"/>
                  <a:gd name="T5" fmla="*/ 106 h 413"/>
                  <a:gd name="T6" fmla="*/ 60 w 422"/>
                  <a:gd name="T7" fmla="*/ 60 h 413"/>
                  <a:gd name="T8" fmla="*/ 60 w 422"/>
                  <a:gd name="T9" fmla="*/ 106 h 413"/>
                  <a:gd name="T10" fmla="*/ 206 w 422"/>
                  <a:gd name="T11" fmla="*/ 266 h 413"/>
                  <a:gd name="T12" fmla="*/ 206 w 422"/>
                  <a:gd name="T13" fmla="*/ 311 h 413"/>
                  <a:gd name="T14" fmla="*/ 399 w 422"/>
                  <a:gd name="T15" fmla="*/ 183 h 413"/>
                  <a:gd name="T16" fmla="*/ 399 w 422"/>
                  <a:gd name="T17" fmla="*/ 228 h 413"/>
                  <a:gd name="T18" fmla="*/ 399 w 422"/>
                  <a:gd name="T19" fmla="*/ 183 h 413"/>
                  <a:gd name="T20" fmla="*/ 300 w 422"/>
                  <a:gd name="T21" fmla="*/ 132 h 413"/>
                  <a:gd name="T22" fmla="*/ 300 w 422"/>
                  <a:gd name="T23" fmla="*/ 86 h 413"/>
                  <a:gd name="T24" fmla="*/ 383 w 422"/>
                  <a:gd name="T25" fmla="*/ 237 h 413"/>
                  <a:gd name="T26" fmla="*/ 311 w 422"/>
                  <a:gd name="T27" fmla="*/ 296 h 413"/>
                  <a:gd name="T28" fmla="*/ 365 w 422"/>
                  <a:gd name="T29" fmla="*/ 214 h 413"/>
                  <a:gd name="T30" fmla="*/ 364 w 422"/>
                  <a:gd name="T31" fmla="*/ 198 h 413"/>
                  <a:gd name="T32" fmla="*/ 316 w 422"/>
                  <a:gd name="T33" fmla="*/ 141 h 413"/>
                  <a:gd name="T34" fmla="*/ 306 w 422"/>
                  <a:gd name="T35" fmla="*/ 198 h 413"/>
                  <a:gd name="T36" fmla="*/ 215 w 422"/>
                  <a:gd name="T37" fmla="*/ 131 h 413"/>
                  <a:gd name="T38" fmla="*/ 264 w 422"/>
                  <a:gd name="T39" fmla="*/ 110 h 413"/>
                  <a:gd name="T40" fmla="*/ 215 w 422"/>
                  <a:gd name="T41" fmla="*/ 28 h 413"/>
                  <a:gd name="T42" fmla="*/ 279 w 422"/>
                  <a:gd name="T43" fmla="*/ 80 h 413"/>
                  <a:gd name="T44" fmla="*/ 273 w 422"/>
                  <a:gd name="T45" fmla="*/ 40 h 413"/>
                  <a:gd name="T46" fmla="*/ 330 w 422"/>
                  <a:gd name="T47" fmla="*/ 90 h 413"/>
                  <a:gd name="T48" fmla="*/ 349 w 422"/>
                  <a:gd name="T49" fmla="*/ 98 h 413"/>
                  <a:gd name="T50" fmla="*/ 399 w 422"/>
                  <a:gd name="T51" fmla="*/ 170 h 413"/>
                  <a:gd name="T52" fmla="*/ 207 w 422"/>
                  <a:gd name="T53" fmla="*/ 0 h 413"/>
                  <a:gd name="T54" fmla="*/ 93 w 422"/>
                  <a:gd name="T55" fmla="*/ 69 h 413"/>
                  <a:gd name="T56" fmla="*/ 109 w 422"/>
                  <a:gd name="T57" fmla="*/ 100 h 413"/>
                  <a:gd name="T58" fmla="*/ 85 w 422"/>
                  <a:gd name="T59" fmla="*/ 108 h 413"/>
                  <a:gd name="T60" fmla="*/ 93 w 422"/>
                  <a:gd name="T61" fmla="*/ 171 h 413"/>
                  <a:gd name="T62" fmla="*/ 109 w 422"/>
                  <a:gd name="T63" fmla="*/ 172 h 413"/>
                  <a:gd name="T64" fmla="*/ 199 w 422"/>
                  <a:gd name="T65" fmla="*/ 131 h 413"/>
                  <a:gd name="T66" fmla="*/ 134 w 422"/>
                  <a:gd name="T67" fmla="*/ 198 h 413"/>
                  <a:gd name="T68" fmla="*/ 134 w 422"/>
                  <a:gd name="T69" fmla="*/ 214 h 413"/>
                  <a:gd name="T70" fmla="*/ 199 w 422"/>
                  <a:gd name="T71" fmla="*/ 254 h 413"/>
                  <a:gd name="T72" fmla="*/ 215 w 422"/>
                  <a:gd name="T73" fmla="*/ 254 h 413"/>
                  <a:gd name="T74" fmla="*/ 306 w 422"/>
                  <a:gd name="T75" fmla="*/ 214 h 413"/>
                  <a:gd name="T76" fmla="*/ 242 w 422"/>
                  <a:gd name="T77" fmla="*/ 282 h 413"/>
                  <a:gd name="T78" fmla="*/ 241 w 422"/>
                  <a:gd name="T79" fmla="*/ 298 h 413"/>
                  <a:gd name="T80" fmla="*/ 237 w 422"/>
                  <a:gd name="T81" fmla="*/ 383 h 413"/>
                  <a:gd name="T82" fmla="*/ 215 w 422"/>
                  <a:gd name="T83" fmla="*/ 323 h 413"/>
                  <a:gd name="T84" fmla="*/ 199 w 422"/>
                  <a:gd name="T85" fmla="*/ 324 h 413"/>
                  <a:gd name="T86" fmla="*/ 177 w 422"/>
                  <a:gd name="T87" fmla="*/ 383 h 413"/>
                  <a:gd name="T88" fmla="*/ 172 w 422"/>
                  <a:gd name="T89" fmla="*/ 298 h 413"/>
                  <a:gd name="T90" fmla="*/ 171 w 422"/>
                  <a:gd name="T91" fmla="*/ 282 h 413"/>
                  <a:gd name="T92" fmla="*/ 109 w 422"/>
                  <a:gd name="T93" fmla="*/ 241 h 413"/>
                  <a:gd name="T94" fmla="*/ 93 w 422"/>
                  <a:gd name="T95" fmla="*/ 241 h 413"/>
                  <a:gd name="T96" fmla="*/ 64 w 422"/>
                  <a:gd name="T97" fmla="*/ 314 h 413"/>
                  <a:gd name="T98" fmla="*/ 65 w 422"/>
                  <a:gd name="T99" fmla="*/ 214 h 413"/>
                  <a:gd name="T100" fmla="*/ 65 w 422"/>
                  <a:gd name="T101" fmla="*/ 198 h 413"/>
                  <a:gd name="T102" fmla="*/ 52 w 422"/>
                  <a:gd name="T103" fmla="*/ 118 h 413"/>
                  <a:gd name="T104" fmla="*/ 0 w 422"/>
                  <a:gd name="T105" fmla="*/ 206 h 413"/>
                  <a:gd name="T106" fmla="*/ 411 w 422"/>
                  <a:gd name="T107" fmla="*/ 239 h 413"/>
                  <a:gd name="T108" fmla="*/ 383 w 422"/>
                  <a:gd name="T109" fmla="*/ 237 h 413"/>
                  <a:gd name="T110" fmla="*/ 124 w 422"/>
                  <a:gd name="T111" fmla="*/ 105 h 413"/>
                  <a:gd name="T112" fmla="*/ 199 w 422"/>
                  <a:gd name="T113" fmla="*/ 28 h 413"/>
                  <a:gd name="T114" fmla="*/ 75 w 422"/>
                  <a:gd name="T115" fmla="*/ 326 h 413"/>
                  <a:gd name="T116" fmla="*/ 141 w 422"/>
                  <a:gd name="T117" fmla="*/ 373 h 413"/>
                  <a:gd name="T118" fmla="*/ 273 w 422"/>
                  <a:gd name="T119" fmla="*/ 373 h 413"/>
                  <a:gd name="T120" fmla="*/ 339 w 422"/>
                  <a:gd name="T121" fmla="*/ 32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2" h="413">
                    <a:moveTo>
                      <a:pt x="100" y="229"/>
                    </a:moveTo>
                    <a:cubicBezTo>
                      <a:pt x="112" y="229"/>
                      <a:pt x="122" y="219"/>
                      <a:pt x="122" y="206"/>
                    </a:cubicBezTo>
                    <a:cubicBezTo>
                      <a:pt x="122" y="194"/>
                      <a:pt x="112" y="184"/>
                      <a:pt x="100" y="184"/>
                    </a:cubicBezTo>
                    <a:cubicBezTo>
                      <a:pt x="87" y="184"/>
                      <a:pt x="77" y="194"/>
                      <a:pt x="77" y="206"/>
                    </a:cubicBezTo>
                    <a:cubicBezTo>
                      <a:pt x="77" y="219"/>
                      <a:pt x="87" y="229"/>
                      <a:pt x="100" y="229"/>
                    </a:cubicBezTo>
                    <a:close/>
                    <a:moveTo>
                      <a:pt x="60" y="106"/>
                    </a:moveTo>
                    <a:cubicBezTo>
                      <a:pt x="72" y="106"/>
                      <a:pt x="82" y="96"/>
                      <a:pt x="82" y="83"/>
                    </a:cubicBezTo>
                    <a:cubicBezTo>
                      <a:pt x="82" y="70"/>
                      <a:pt x="72" y="60"/>
                      <a:pt x="60" y="60"/>
                    </a:cubicBezTo>
                    <a:cubicBezTo>
                      <a:pt x="47" y="60"/>
                      <a:pt x="37" y="70"/>
                      <a:pt x="37" y="83"/>
                    </a:cubicBezTo>
                    <a:cubicBezTo>
                      <a:pt x="37" y="96"/>
                      <a:pt x="47" y="106"/>
                      <a:pt x="60" y="106"/>
                    </a:cubicBezTo>
                    <a:close/>
                    <a:moveTo>
                      <a:pt x="229" y="289"/>
                    </a:moveTo>
                    <a:cubicBezTo>
                      <a:pt x="229" y="276"/>
                      <a:pt x="219" y="266"/>
                      <a:pt x="206" y="266"/>
                    </a:cubicBezTo>
                    <a:cubicBezTo>
                      <a:pt x="194" y="266"/>
                      <a:pt x="184" y="276"/>
                      <a:pt x="184" y="289"/>
                    </a:cubicBezTo>
                    <a:cubicBezTo>
                      <a:pt x="184" y="301"/>
                      <a:pt x="194" y="311"/>
                      <a:pt x="206" y="311"/>
                    </a:cubicBezTo>
                    <a:cubicBezTo>
                      <a:pt x="219" y="311"/>
                      <a:pt x="229" y="301"/>
                      <a:pt x="229" y="289"/>
                    </a:cubicBezTo>
                    <a:close/>
                    <a:moveTo>
                      <a:pt x="399" y="183"/>
                    </a:moveTo>
                    <a:cubicBezTo>
                      <a:pt x="387" y="183"/>
                      <a:pt x="377" y="193"/>
                      <a:pt x="377" y="205"/>
                    </a:cubicBezTo>
                    <a:cubicBezTo>
                      <a:pt x="377" y="218"/>
                      <a:pt x="387" y="228"/>
                      <a:pt x="399" y="228"/>
                    </a:cubicBezTo>
                    <a:cubicBezTo>
                      <a:pt x="412" y="228"/>
                      <a:pt x="422" y="218"/>
                      <a:pt x="422" y="205"/>
                    </a:cubicBezTo>
                    <a:cubicBezTo>
                      <a:pt x="422" y="193"/>
                      <a:pt x="412" y="183"/>
                      <a:pt x="399" y="183"/>
                    </a:cubicBezTo>
                    <a:close/>
                    <a:moveTo>
                      <a:pt x="277" y="109"/>
                    </a:moveTo>
                    <a:cubicBezTo>
                      <a:pt x="277" y="122"/>
                      <a:pt x="287" y="132"/>
                      <a:pt x="300" y="132"/>
                    </a:cubicBezTo>
                    <a:cubicBezTo>
                      <a:pt x="312" y="132"/>
                      <a:pt x="323" y="122"/>
                      <a:pt x="323" y="109"/>
                    </a:cubicBezTo>
                    <a:cubicBezTo>
                      <a:pt x="323" y="96"/>
                      <a:pt x="312" y="86"/>
                      <a:pt x="300" y="86"/>
                    </a:cubicBezTo>
                    <a:cubicBezTo>
                      <a:pt x="287" y="86"/>
                      <a:pt x="277" y="96"/>
                      <a:pt x="277" y="109"/>
                    </a:cubicBezTo>
                    <a:close/>
                    <a:moveTo>
                      <a:pt x="383" y="237"/>
                    </a:moveTo>
                    <a:cubicBezTo>
                      <a:pt x="378" y="265"/>
                      <a:pt x="366" y="292"/>
                      <a:pt x="350" y="314"/>
                    </a:cubicBezTo>
                    <a:cubicBezTo>
                      <a:pt x="338" y="307"/>
                      <a:pt x="325" y="301"/>
                      <a:pt x="311" y="296"/>
                    </a:cubicBezTo>
                    <a:cubicBezTo>
                      <a:pt x="318" y="272"/>
                      <a:pt x="322" y="244"/>
                      <a:pt x="322" y="214"/>
                    </a:cubicBezTo>
                    <a:cubicBezTo>
                      <a:pt x="365" y="214"/>
                      <a:pt x="365" y="214"/>
                      <a:pt x="365" y="214"/>
                    </a:cubicBezTo>
                    <a:cubicBezTo>
                      <a:pt x="364" y="212"/>
                      <a:pt x="364" y="208"/>
                      <a:pt x="364" y="205"/>
                    </a:cubicBezTo>
                    <a:cubicBezTo>
                      <a:pt x="364" y="203"/>
                      <a:pt x="364" y="201"/>
                      <a:pt x="364" y="198"/>
                    </a:cubicBezTo>
                    <a:cubicBezTo>
                      <a:pt x="322" y="198"/>
                      <a:pt x="322" y="198"/>
                      <a:pt x="322" y="198"/>
                    </a:cubicBezTo>
                    <a:cubicBezTo>
                      <a:pt x="322" y="178"/>
                      <a:pt x="320" y="159"/>
                      <a:pt x="316" y="141"/>
                    </a:cubicBezTo>
                    <a:cubicBezTo>
                      <a:pt x="312" y="143"/>
                      <a:pt x="306" y="145"/>
                      <a:pt x="301" y="145"/>
                    </a:cubicBezTo>
                    <a:cubicBezTo>
                      <a:pt x="304" y="162"/>
                      <a:pt x="306" y="180"/>
                      <a:pt x="306" y="198"/>
                    </a:cubicBezTo>
                    <a:cubicBezTo>
                      <a:pt x="215" y="198"/>
                      <a:pt x="215" y="198"/>
                      <a:pt x="215" y="198"/>
                    </a:cubicBezTo>
                    <a:cubicBezTo>
                      <a:pt x="215" y="131"/>
                      <a:pt x="215" y="131"/>
                      <a:pt x="215" y="131"/>
                    </a:cubicBezTo>
                    <a:cubicBezTo>
                      <a:pt x="233" y="131"/>
                      <a:pt x="251" y="129"/>
                      <a:pt x="268" y="126"/>
                    </a:cubicBezTo>
                    <a:cubicBezTo>
                      <a:pt x="266" y="121"/>
                      <a:pt x="265" y="116"/>
                      <a:pt x="264" y="110"/>
                    </a:cubicBezTo>
                    <a:cubicBezTo>
                      <a:pt x="248" y="113"/>
                      <a:pt x="232" y="115"/>
                      <a:pt x="215" y="115"/>
                    </a:cubicBezTo>
                    <a:cubicBezTo>
                      <a:pt x="215" y="28"/>
                      <a:pt x="215" y="28"/>
                      <a:pt x="215" y="28"/>
                    </a:cubicBezTo>
                    <a:cubicBezTo>
                      <a:pt x="222" y="28"/>
                      <a:pt x="230" y="29"/>
                      <a:pt x="237" y="30"/>
                    </a:cubicBezTo>
                    <a:cubicBezTo>
                      <a:pt x="253" y="40"/>
                      <a:pt x="268" y="57"/>
                      <a:pt x="279" y="80"/>
                    </a:cubicBezTo>
                    <a:cubicBezTo>
                      <a:pt x="284" y="77"/>
                      <a:pt x="289" y="75"/>
                      <a:pt x="294" y="74"/>
                    </a:cubicBezTo>
                    <a:cubicBezTo>
                      <a:pt x="288" y="61"/>
                      <a:pt x="281" y="50"/>
                      <a:pt x="273" y="40"/>
                    </a:cubicBezTo>
                    <a:cubicBezTo>
                      <a:pt x="298" y="50"/>
                      <a:pt x="320" y="66"/>
                      <a:pt x="338" y="86"/>
                    </a:cubicBezTo>
                    <a:cubicBezTo>
                      <a:pt x="336" y="87"/>
                      <a:pt x="333" y="88"/>
                      <a:pt x="330" y="90"/>
                    </a:cubicBezTo>
                    <a:cubicBezTo>
                      <a:pt x="333" y="94"/>
                      <a:pt x="335" y="99"/>
                      <a:pt x="335" y="105"/>
                    </a:cubicBezTo>
                    <a:cubicBezTo>
                      <a:pt x="340" y="103"/>
                      <a:pt x="344" y="100"/>
                      <a:pt x="349" y="98"/>
                    </a:cubicBezTo>
                    <a:cubicBezTo>
                      <a:pt x="366" y="120"/>
                      <a:pt x="377" y="146"/>
                      <a:pt x="383" y="174"/>
                    </a:cubicBezTo>
                    <a:cubicBezTo>
                      <a:pt x="388" y="171"/>
                      <a:pt x="393" y="170"/>
                      <a:pt x="399" y="170"/>
                    </a:cubicBezTo>
                    <a:cubicBezTo>
                      <a:pt x="403" y="170"/>
                      <a:pt x="407" y="170"/>
                      <a:pt x="411" y="171"/>
                    </a:cubicBezTo>
                    <a:cubicBezTo>
                      <a:pt x="394" y="74"/>
                      <a:pt x="309" y="0"/>
                      <a:pt x="207" y="0"/>
                    </a:cubicBezTo>
                    <a:cubicBezTo>
                      <a:pt x="156" y="0"/>
                      <a:pt x="109" y="19"/>
                      <a:pt x="73" y="50"/>
                    </a:cubicBezTo>
                    <a:cubicBezTo>
                      <a:pt x="82" y="53"/>
                      <a:pt x="89" y="60"/>
                      <a:pt x="93" y="69"/>
                    </a:cubicBezTo>
                    <a:cubicBezTo>
                      <a:pt x="107" y="57"/>
                      <a:pt x="124" y="47"/>
                      <a:pt x="141" y="40"/>
                    </a:cubicBezTo>
                    <a:cubicBezTo>
                      <a:pt x="128" y="56"/>
                      <a:pt x="117" y="76"/>
                      <a:pt x="109" y="100"/>
                    </a:cubicBezTo>
                    <a:cubicBezTo>
                      <a:pt x="103" y="98"/>
                      <a:pt x="98" y="96"/>
                      <a:pt x="94" y="94"/>
                    </a:cubicBezTo>
                    <a:cubicBezTo>
                      <a:pt x="92" y="99"/>
                      <a:pt x="89" y="104"/>
                      <a:pt x="85" y="108"/>
                    </a:cubicBezTo>
                    <a:cubicBezTo>
                      <a:pt x="91" y="111"/>
                      <a:pt x="97" y="113"/>
                      <a:pt x="104" y="115"/>
                    </a:cubicBezTo>
                    <a:cubicBezTo>
                      <a:pt x="99" y="133"/>
                      <a:pt x="95" y="151"/>
                      <a:pt x="93" y="171"/>
                    </a:cubicBezTo>
                    <a:cubicBezTo>
                      <a:pt x="95" y="171"/>
                      <a:pt x="97" y="171"/>
                      <a:pt x="100" y="171"/>
                    </a:cubicBezTo>
                    <a:cubicBezTo>
                      <a:pt x="103" y="171"/>
                      <a:pt x="106" y="171"/>
                      <a:pt x="109" y="172"/>
                    </a:cubicBezTo>
                    <a:cubicBezTo>
                      <a:pt x="111" y="154"/>
                      <a:pt x="114" y="136"/>
                      <a:pt x="119" y="120"/>
                    </a:cubicBezTo>
                    <a:cubicBezTo>
                      <a:pt x="144" y="127"/>
                      <a:pt x="171" y="131"/>
                      <a:pt x="199" y="131"/>
                    </a:cubicBezTo>
                    <a:cubicBezTo>
                      <a:pt x="199" y="198"/>
                      <a:pt x="199" y="198"/>
                      <a:pt x="199" y="198"/>
                    </a:cubicBezTo>
                    <a:cubicBezTo>
                      <a:pt x="134" y="198"/>
                      <a:pt x="134" y="198"/>
                      <a:pt x="134" y="198"/>
                    </a:cubicBezTo>
                    <a:cubicBezTo>
                      <a:pt x="135" y="201"/>
                      <a:pt x="135" y="204"/>
                      <a:pt x="135" y="206"/>
                    </a:cubicBezTo>
                    <a:cubicBezTo>
                      <a:pt x="135" y="209"/>
                      <a:pt x="135" y="212"/>
                      <a:pt x="134" y="214"/>
                    </a:cubicBezTo>
                    <a:cubicBezTo>
                      <a:pt x="199" y="214"/>
                      <a:pt x="199" y="214"/>
                      <a:pt x="199" y="214"/>
                    </a:cubicBezTo>
                    <a:cubicBezTo>
                      <a:pt x="199" y="254"/>
                      <a:pt x="199" y="254"/>
                      <a:pt x="199" y="254"/>
                    </a:cubicBezTo>
                    <a:cubicBezTo>
                      <a:pt x="201" y="253"/>
                      <a:pt x="204" y="253"/>
                      <a:pt x="206" y="253"/>
                    </a:cubicBezTo>
                    <a:cubicBezTo>
                      <a:pt x="209" y="253"/>
                      <a:pt x="212" y="253"/>
                      <a:pt x="215" y="254"/>
                    </a:cubicBezTo>
                    <a:cubicBezTo>
                      <a:pt x="215" y="214"/>
                      <a:pt x="215" y="214"/>
                      <a:pt x="215" y="214"/>
                    </a:cubicBezTo>
                    <a:cubicBezTo>
                      <a:pt x="306" y="214"/>
                      <a:pt x="306" y="214"/>
                      <a:pt x="306" y="214"/>
                    </a:cubicBezTo>
                    <a:cubicBezTo>
                      <a:pt x="306" y="242"/>
                      <a:pt x="302" y="268"/>
                      <a:pt x="295" y="292"/>
                    </a:cubicBezTo>
                    <a:cubicBezTo>
                      <a:pt x="278" y="287"/>
                      <a:pt x="260" y="284"/>
                      <a:pt x="242" y="282"/>
                    </a:cubicBezTo>
                    <a:cubicBezTo>
                      <a:pt x="242" y="284"/>
                      <a:pt x="242" y="286"/>
                      <a:pt x="242" y="289"/>
                    </a:cubicBezTo>
                    <a:cubicBezTo>
                      <a:pt x="242" y="292"/>
                      <a:pt x="242" y="295"/>
                      <a:pt x="241" y="298"/>
                    </a:cubicBezTo>
                    <a:cubicBezTo>
                      <a:pt x="258" y="300"/>
                      <a:pt x="275" y="303"/>
                      <a:pt x="290" y="307"/>
                    </a:cubicBezTo>
                    <a:cubicBezTo>
                      <a:pt x="278" y="342"/>
                      <a:pt x="259" y="370"/>
                      <a:pt x="237" y="383"/>
                    </a:cubicBezTo>
                    <a:cubicBezTo>
                      <a:pt x="230" y="384"/>
                      <a:pt x="222" y="385"/>
                      <a:pt x="215" y="385"/>
                    </a:cubicBezTo>
                    <a:cubicBezTo>
                      <a:pt x="215" y="323"/>
                      <a:pt x="215" y="323"/>
                      <a:pt x="215" y="323"/>
                    </a:cubicBezTo>
                    <a:cubicBezTo>
                      <a:pt x="212" y="324"/>
                      <a:pt x="209" y="324"/>
                      <a:pt x="206" y="324"/>
                    </a:cubicBezTo>
                    <a:cubicBezTo>
                      <a:pt x="204" y="324"/>
                      <a:pt x="201" y="324"/>
                      <a:pt x="199" y="324"/>
                    </a:cubicBezTo>
                    <a:cubicBezTo>
                      <a:pt x="199" y="385"/>
                      <a:pt x="199" y="385"/>
                      <a:pt x="199" y="385"/>
                    </a:cubicBezTo>
                    <a:cubicBezTo>
                      <a:pt x="192" y="385"/>
                      <a:pt x="184" y="384"/>
                      <a:pt x="177" y="383"/>
                    </a:cubicBezTo>
                    <a:cubicBezTo>
                      <a:pt x="155" y="370"/>
                      <a:pt x="136" y="342"/>
                      <a:pt x="124" y="307"/>
                    </a:cubicBezTo>
                    <a:cubicBezTo>
                      <a:pt x="139" y="303"/>
                      <a:pt x="155" y="300"/>
                      <a:pt x="172" y="298"/>
                    </a:cubicBezTo>
                    <a:cubicBezTo>
                      <a:pt x="171" y="295"/>
                      <a:pt x="171" y="292"/>
                      <a:pt x="171" y="289"/>
                    </a:cubicBezTo>
                    <a:cubicBezTo>
                      <a:pt x="171" y="286"/>
                      <a:pt x="171" y="284"/>
                      <a:pt x="171" y="282"/>
                    </a:cubicBezTo>
                    <a:cubicBezTo>
                      <a:pt x="153" y="284"/>
                      <a:pt x="135" y="287"/>
                      <a:pt x="119" y="292"/>
                    </a:cubicBezTo>
                    <a:cubicBezTo>
                      <a:pt x="114" y="276"/>
                      <a:pt x="111" y="259"/>
                      <a:pt x="109" y="241"/>
                    </a:cubicBezTo>
                    <a:cubicBezTo>
                      <a:pt x="106" y="242"/>
                      <a:pt x="103" y="242"/>
                      <a:pt x="100" y="242"/>
                    </a:cubicBezTo>
                    <a:cubicBezTo>
                      <a:pt x="97" y="242"/>
                      <a:pt x="95" y="242"/>
                      <a:pt x="93" y="241"/>
                    </a:cubicBezTo>
                    <a:cubicBezTo>
                      <a:pt x="95" y="261"/>
                      <a:pt x="99" y="279"/>
                      <a:pt x="103" y="296"/>
                    </a:cubicBezTo>
                    <a:cubicBezTo>
                      <a:pt x="89" y="301"/>
                      <a:pt x="76" y="307"/>
                      <a:pt x="64" y="314"/>
                    </a:cubicBezTo>
                    <a:cubicBezTo>
                      <a:pt x="43" y="286"/>
                      <a:pt x="30" y="252"/>
                      <a:pt x="29" y="214"/>
                    </a:cubicBezTo>
                    <a:cubicBezTo>
                      <a:pt x="65" y="214"/>
                      <a:pt x="65" y="214"/>
                      <a:pt x="65" y="214"/>
                    </a:cubicBezTo>
                    <a:cubicBezTo>
                      <a:pt x="64" y="212"/>
                      <a:pt x="64" y="209"/>
                      <a:pt x="64" y="206"/>
                    </a:cubicBezTo>
                    <a:cubicBezTo>
                      <a:pt x="64" y="204"/>
                      <a:pt x="64" y="201"/>
                      <a:pt x="65" y="198"/>
                    </a:cubicBezTo>
                    <a:cubicBezTo>
                      <a:pt x="29" y="198"/>
                      <a:pt x="29" y="198"/>
                      <a:pt x="29" y="198"/>
                    </a:cubicBezTo>
                    <a:cubicBezTo>
                      <a:pt x="30" y="169"/>
                      <a:pt x="38" y="142"/>
                      <a:pt x="52" y="118"/>
                    </a:cubicBezTo>
                    <a:cubicBezTo>
                      <a:pt x="42" y="116"/>
                      <a:pt x="34" y="110"/>
                      <a:pt x="29" y="101"/>
                    </a:cubicBezTo>
                    <a:cubicBezTo>
                      <a:pt x="11" y="132"/>
                      <a:pt x="0" y="168"/>
                      <a:pt x="0" y="206"/>
                    </a:cubicBezTo>
                    <a:cubicBezTo>
                      <a:pt x="0" y="320"/>
                      <a:pt x="93" y="413"/>
                      <a:pt x="207" y="413"/>
                    </a:cubicBezTo>
                    <a:cubicBezTo>
                      <a:pt x="310" y="413"/>
                      <a:pt x="395" y="338"/>
                      <a:pt x="411" y="239"/>
                    </a:cubicBezTo>
                    <a:cubicBezTo>
                      <a:pt x="407" y="240"/>
                      <a:pt x="404" y="241"/>
                      <a:pt x="399" y="241"/>
                    </a:cubicBezTo>
                    <a:cubicBezTo>
                      <a:pt x="394" y="241"/>
                      <a:pt x="388" y="240"/>
                      <a:pt x="383" y="237"/>
                    </a:cubicBezTo>
                    <a:close/>
                    <a:moveTo>
                      <a:pt x="199" y="115"/>
                    </a:moveTo>
                    <a:cubicBezTo>
                      <a:pt x="173" y="115"/>
                      <a:pt x="147" y="111"/>
                      <a:pt x="124" y="105"/>
                    </a:cubicBezTo>
                    <a:cubicBezTo>
                      <a:pt x="136" y="70"/>
                      <a:pt x="155" y="43"/>
                      <a:pt x="177" y="30"/>
                    </a:cubicBezTo>
                    <a:cubicBezTo>
                      <a:pt x="184" y="29"/>
                      <a:pt x="192" y="28"/>
                      <a:pt x="199" y="28"/>
                    </a:cubicBezTo>
                    <a:lnTo>
                      <a:pt x="199" y="115"/>
                    </a:lnTo>
                    <a:close/>
                    <a:moveTo>
                      <a:pt x="75" y="326"/>
                    </a:moveTo>
                    <a:cubicBezTo>
                      <a:pt x="85" y="321"/>
                      <a:pt x="96" y="316"/>
                      <a:pt x="108" y="312"/>
                    </a:cubicBezTo>
                    <a:cubicBezTo>
                      <a:pt x="117" y="336"/>
                      <a:pt x="128" y="357"/>
                      <a:pt x="141" y="373"/>
                    </a:cubicBezTo>
                    <a:cubicBezTo>
                      <a:pt x="116" y="362"/>
                      <a:pt x="93" y="347"/>
                      <a:pt x="75" y="326"/>
                    </a:cubicBezTo>
                    <a:close/>
                    <a:moveTo>
                      <a:pt x="273" y="373"/>
                    </a:moveTo>
                    <a:cubicBezTo>
                      <a:pt x="286" y="357"/>
                      <a:pt x="297" y="336"/>
                      <a:pt x="306" y="312"/>
                    </a:cubicBezTo>
                    <a:cubicBezTo>
                      <a:pt x="318" y="316"/>
                      <a:pt x="329" y="321"/>
                      <a:pt x="339" y="326"/>
                    </a:cubicBezTo>
                    <a:cubicBezTo>
                      <a:pt x="321" y="347"/>
                      <a:pt x="298" y="362"/>
                      <a:pt x="273" y="373"/>
                    </a:cubicBezTo>
                    <a:close/>
                  </a:path>
                </a:pathLst>
              </a:custGeom>
              <a:solidFill>
                <a:schemeClr val="bg1"/>
              </a:solidFill>
              <a:ln>
                <a:noFill/>
              </a:ln>
            </p:spPr>
            <p:txBody>
              <a:bodyPr/>
              <a:lstStyle/>
              <a:p>
                <a:pPr eaLnBrk="1" hangingPunct="1">
                  <a:defRPr/>
                </a:pPr>
                <a:endParaRPr lang="en-GB" sz="1333">
                  <a:cs typeface="Arial" panose="020B0604020202020204" pitchFamily="34" charset="0"/>
                </a:endParaRPr>
              </a:p>
            </p:txBody>
          </p:sp>
          <p:grpSp>
            <p:nvGrpSpPr>
              <p:cNvPr id="29" name="Group 28">
                <a:extLst>
                  <a:ext uri="{FF2B5EF4-FFF2-40B4-BE49-F238E27FC236}">
                    <a16:creationId xmlns:a16="http://schemas.microsoft.com/office/drawing/2014/main" id="{25ECC841-180F-1C47-8A6A-9F1FF2828C95}"/>
                  </a:ext>
                </a:extLst>
              </p:cNvPr>
              <p:cNvGrpSpPr>
                <a:grpSpLocks noChangeAspect="1"/>
              </p:cNvGrpSpPr>
              <p:nvPr/>
            </p:nvGrpSpPr>
            <p:grpSpPr>
              <a:xfrm>
                <a:off x="6784370" y="3719367"/>
                <a:ext cx="359988" cy="275259"/>
                <a:chOff x="13866813" y="3205163"/>
                <a:chExt cx="1274762" cy="974725"/>
              </a:xfrm>
              <a:solidFill>
                <a:schemeClr val="bg1"/>
              </a:solidFill>
            </p:grpSpPr>
            <p:sp>
              <p:nvSpPr>
                <p:cNvPr id="37" name="Freeform 112">
                  <a:extLst>
                    <a:ext uri="{FF2B5EF4-FFF2-40B4-BE49-F238E27FC236}">
                      <a16:creationId xmlns:a16="http://schemas.microsoft.com/office/drawing/2014/main" id="{366BAFD5-871A-C744-A226-2882D3506F24}"/>
                    </a:ext>
                  </a:extLst>
                </p:cNvPr>
                <p:cNvSpPr>
                  <a:spLocks/>
                </p:cNvSpPr>
                <p:nvPr/>
              </p:nvSpPr>
              <p:spPr bwMode="auto">
                <a:xfrm>
                  <a:off x="13866813" y="3840163"/>
                  <a:ext cx="396875" cy="339725"/>
                </a:xfrm>
                <a:custGeom>
                  <a:avLst/>
                  <a:gdLst>
                    <a:gd name="T0" fmla="*/ 36 w 106"/>
                    <a:gd name="T1" fmla="*/ 0 h 91"/>
                    <a:gd name="T2" fmla="*/ 0 w 106"/>
                    <a:gd name="T3" fmla="*/ 28 h 91"/>
                    <a:gd name="T4" fmla="*/ 66 w 106"/>
                    <a:gd name="T5" fmla="*/ 91 h 91"/>
                    <a:gd name="T6" fmla="*/ 106 w 106"/>
                    <a:gd name="T7" fmla="*/ 60 h 91"/>
                    <a:gd name="T8" fmla="*/ 36 w 106"/>
                    <a:gd name="T9" fmla="*/ 0 h 91"/>
                  </a:gdLst>
                  <a:ahLst/>
                  <a:cxnLst>
                    <a:cxn ang="0">
                      <a:pos x="T0" y="T1"/>
                    </a:cxn>
                    <a:cxn ang="0">
                      <a:pos x="T2" y="T3"/>
                    </a:cxn>
                    <a:cxn ang="0">
                      <a:pos x="T4" y="T5"/>
                    </a:cxn>
                    <a:cxn ang="0">
                      <a:pos x="T6" y="T7"/>
                    </a:cxn>
                    <a:cxn ang="0">
                      <a:pos x="T8" y="T9"/>
                    </a:cxn>
                  </a:cxnLst>
                  <a:rect l="0" t="0" r="r" b="b"/>
                  <a:pathLst>
                    <a:path w="106" h="91">
                      <a:moveTo>
                        <a:pt x="36" y="0"/>
                      </a:moveTo>
                      <a:cubicBezTo>
                        <a:pt x="9" y="19"/>
                        <a:pt x="0" y="28"/>
                        <a:pt x="0" y="28"/>
                      </a:cubicBezTo>
                      <a:cubicBezTo>
                        <a:pt x="66" y="91"/>
                        <a:pt x="66" y="91"/>
                        <a:pt x="66" y="91"/>
                      </a:cubicBezTo>
                      <a:cubicBezTo>
                        <a:pt x="66" y="91"/>
                        <a:pt x="87" y="74"/>
                        <a:pt x="106" y="60"/>
                      </a:cubicBez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1333">
                    <a:cs typeface="Arial" panose="020B0604020202020204" pitchFamily="34" charset="0"/>
                  </a:endParaRPr>
                </a:p>
              </p:txBody>
            </p:sp>
            <p:sp>
              <p:nvSpPr>
                <p:cNvPr id="38" name="Freeform 113">
                  <a:extLst>
                    <a:ext uri="{FF2B5EF4-FFF2-40B4-BE49-F238E27FC236}">
                      <a16:creationId xmlns:a16="http://schemas.microsoft.com/office/drawing/2014/main" id="{6A275D68-FEBB-6440-BE4B-C7D23A8BE4A1}"/>
                    </a:ext>
                  </a:extLst>
                </p:cNvPr>
                <p:cNvSpPr>
                  <a:spLocks/>
                </p:cNvSpPr>
                <p:nvPr/>
              </p:nvSpPr>
              <p:spPr bwMode="auto">
                <a:xfrm>
                  <a:off x="14062075" y="3644900"/>
                  <a:ext cx="1079500" cy="393700"/>
                </a:xfrm>
                <a:custGeom>
                  <a:avLst/>
                  <a:gdLst>
                    <a:gd name="T0" fmla="*/ 243 w 288"/>
                    <a:gd name="T1" fmla="*/ 30 h 105"/>
                    <a:gd name="T2" fmla="*/ 191 w 288"/>
                    <a:gd name="T3" fmla="*/ 60 h 105"/>
                    <a:gd name="T4" fmla="*/ 117 w 288"/>
                    <a:gd name="T5" fmla="*/ 51 h 105"/>
                    <a:gd name="T6" fmla="*/ 165 w 288"/>
                    <a:gd name="T7" fmla="*/ 45 h 105"/>
                    <a:gd name="T8" fmla="*/ 202 w 288"/>
                    <a:gd name="T9" fmla="*/ 17 h 105"/>
                    <a:gd name="T10" fmla="*/ 131 w 288"/>
                    <a:gd name="T11" fmla="*/ 13 h 105"/>
                    <a:gd name="T12" fmla="*/ 62 w 288"/>
                    <a:gd name="T13" fmla="*/ 13 h 105"/>
                    <a:gd name="T14" fmla="*/ 0 w 288"/>
                    <a:gd name="T15" fmla="*/ 50 h 105"/>
                    <a:gd name="T16" fmla="*/ 64 w 288"/>
                    <a:gd name="T17" fmla="*/ 105 h 105"/>
                    <a:gd name="T18" fmla="*/ 85 w 288"/>
                    <a:gd name="T19" fmla="*/ 94 h 105"/>
                    <a:gd name="T20" fmla="*/ 191 w 288"/>
                    <a:gd name="T21" fmla="*/ 94 h 105"/>
                    <a:gd name="T22" fmla="*/ 288 w 288"/>
                    <a:gd name="T23" fmla="*/ 17 h 105"/>
                    <a:gd name="T24" fmla="*/ 243 w 288"/>
                    <a:gd name="T25" fmla="*/ 3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105">
                      <a:moveTo>
                        <a:pt x="243" y="30"/>
                      </a:moveTo>
                      <a:cubicBezTo>
                        <a:pt x="226" y="45"/>
                        <a:pt x="212" y="56"/>
                        <a:pt x="191" y="60"/>
                      </a:cubicBezTo>
                      <a:cubicBezTo>
                        <a:pt x="159" y="65"/>
                        <a:pt x="126" y="57"/>
                        <a:pt x="117" y="51"/>
                      </a:cubicBezTo>
                      <a:cubicBezTo>
                        <a:pt x="101" y="41"/>
                        <a:pt x="118" y="47"/>
                        <a:pt x="165" y="45"/>
                      </a:cubicBezTo>
                      <a:cubicBezTo>
                        <a:pt x="212" y="42"/>
                        <a:pt x="202" y="17"/>
                        <a:pt x="202" y="17"/>
                      </a:cubicBezTo>
                      <a:cubicBezTo>
                        <a:pt x="192" y="16"/>
                        <a:pt x="180" y="14"/>
                        <a:pt x="131" y="13"/>
                      </a:cubicBezTo>
                      <a:cubicBezTo>
                        <a:pt x="113" y="13"/>
                        <a:pt x="78" y="9"/>
                        <a:pt x="62" y="13"/>
                      </a:cubicBezTo>
                      <a:cubicBezTo>
                        <a:pt x="43" y="16"/>
                        <a:pt x="26" y="33"/>
                        <a:pt x="0" y="50"/>
                      </a:cubicBezTo>
                      <a:cubicBezTo>
                        <a:pt x="64" y="105"/>
                        <a:pt x="64" y="105"/>
                        <a:pt x="64" y="105"/>
                      </a:cubicBezTo>
                      <a:cubicBezTo>
                        <a:pt x="74" y="99"/>
                        <a:pt x="82" y="94"/>
                        <a:pt x="85" y="94"/>
                      </a:cubicBezTo>
                      <a:cubicBezTo>
                        <a:pt x="105" y="94"/>
                        <a:pt x="155" y="99"/>
                        <a:pt x="191" y="94"/>
                      </a:cubicBezTo>
                      <a:cubicBezTo>
                        <a:pt x="262" y="60"/>
                        <a:pt x="288" y="17"/>
                        <a:pt x="288" y="17"/>
                      </a:cubicBezTo>
                      <a:cubicBezTo>
                        <a:pt x="288" y="17"/>
                        <a:pt x="268" y="0"/>
                        <a:pt x="24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1333">
                    <a:cs typeface="Arial" panose="020B0604020202020204" pitchFamily="34" charset="0"/>
                  </a:endParaRPr>
                </a:p>
              </p:txBody>
            </p:sp>
            <p:sp>
              <p:nvSpPr>
                <p:cNvPr id="39" name="Freeform 114">
                  <a:extLst>
                    <a:ext uri="{FF2B5EF4-FFF2-40B4-BE49-F238E27FC236}">
                      <a16:creationId xmlns:a16="http://schemas.microsoft.com/office/drawing/2014/main" id="{FF1618EF-C62E-C44C-A89F-7DC974D1A9E3}"/>
                    </a:ext>
                  </a:extLst>
                </p:cNvPr>
                <p:cNvSpPr>
                  <a:spLocks noEditPoints="1"/>
                </p:cNvSpPr>
                <p:nvPr/>
              </p:nvSpPr>
              <p:spPr bwMode="auto">
                <a:xfrm>
                  <a:off x="14214475" y="3205163"/>
                  <a:ext cx="927100" cy="398463"/>
                </a:xfrm>
                <a:custGeom>
                  <a:avLst/>
                  <a:gdLst>
                    <a:gd name="T0" fmla="*/ 247 w 247"/>
                    <a:gd name="T1" fmla="*/ 0 h 106"/>
                    <a:gd name="T2" fmla="*/ 221 w 247"/>
                    <a:gd name="T3" fmla="*/ 0 h 106"/>
                    <a:gd name="T4" fmla="*/ 221 w 247"/>
                    <a:gd name="T5" fmla="*/ 43 h 106"/>
                    <a:gd name="T6" fmla="*/ 207 w 247"/>
                    <a:gd name="T7" fmla="*/ 43 h 106"/>
                    <a:gd name="T8" fmla="*/ 207 w 247"/>
                    <a:gd name="T9" fmla="*/ 0 h 106"/>
                    <a:gd name="T10" fmla="*/ 181 w 247"/>
                    <a:gd name="T11" fmla="*/ 0 h 106"/>
                    <a:gd name="T12" fmla="*/ 181 w 247"/>
                    <a:gd name="T13" fmla="*/ 43 h 106"/>
                    <a:gd name="T14" fmla="*/ 82 w 247"/>
                    <a:gd name="T15" fmla="*/ 43 h 106"/>
                    <a:gd name="T16" fmla="*/ 82 w 247"/>
                    <a:gd name="T17" fmla="*/ 21 h 106"/>
                    <a:gd name="T18" fmla="*/ 78 w 247"/>
                    <a:gd name="T19" fmla="*/ 10 h 106"/>
                    <a:gd name="T20" fmla="*/ 70 w 247"/>
                    <a:gd name="T21" fmla="*/ 2 h 106"/>
                    <a:gd name="T22" fmla="*/ 62 w 247"/>
                    <a:gd name="T23" fmla="*/ 1 h 106"/>
                    <a:gd name="T24" fmla="*/ 19 w 247"/>
                    <a:gd name="T25" fmla="*/ 1 h 106"/>
                    <a:gd name="T26" fmla="*/ 8 w 247"/>
                    <a:gd name="T27" fmla="*/ 4 h 106"/>
                    <a:gd name="T28" fmla="*/ 1 w 247"/>
                    <a:gd name="T29" fmla="*/ 13 h 106"/>
                    <a:gd name="T30" fmla="*/ 0 w 247"/>
                    <a:gd name="T31" fmla="*/ 21 h 106"/>
                    <a:gd name="T32" fmla="*/ 0 w 247"/>
                    <a:gd name="T33" fmla="*/ 87 h 106"/>
                    <a:gd name="T34" fmla="*/ 3 w 247"/>
                    <a:gd name="T35" fmla="*/ 98 h 106"/>
                    <a:gd name="T36" fmla="*/ 12 w 247"/>
                    <a:gd name="T37" fmla="*/ 105 h 106"/>
                    <a:gd name="T38" fmla="*/ 19 w 247"/>
                    <a:gd name="T39" fmla="*/ 106 h 106"/>
                    <a:gd name="T40" fmla="*/ 62 w 247"/>
                    <a:gd name="T41" fmla="*/ 106 h 106"/>
                    <a:gd name="T42" fmla="*/ 73 w 247"/>
                    <a:gd name="T43" fmla="*/ 103 h 106"/>
                    <a:gd name="T44" fmla="*/ 80 w 247"/>
                    <a:gd name="T45" fmla="*/ 94 h 106"/>
                    <a:gd name="T46" fmla="*/ 82 w 247"/>
                    <a:gd name="T47" fmla="*/ 87 h 106"/>
                    <a:gd name="T48" fmla="*/ 82 w 247"/>
                    <a:gd name="T49" fmla="*/ 64 h 106"/>
                    <a:gd name="T50" fmla="*/ 247 w 247"/>
                    <a:gd name="T51" fmla="*/ 64 h 106"/>
                    <a:gd name="T52" fmla="*/ 247 w 247"/>
                    <a:gd name="T53" fmla="*/ 0 h 106"/>
                    <a:gd name="T54" fmla="*/ 21 w 247"/>
                    <a:gd name="T55" fmla="*/ 23 h 106"/>
                    <a:gd name="T56" fmla="*/ 60 w 247"/>
                    <a:gd name="T57" fmla="*/ 23 h 106"/>
                    <a:gd name="T58" fmla="*/ 60 w 247"/>
                    <a:gd name="T59" fmla="*/ 85 h 106"/>
                    <a:gd name="T60" fmla="*/ 21 w 247"/>
                    <a:gd name="T61" fmla="*/ 85 h 106"/>
                    <a:gd name="T62" fmla="*/ 21 w 247"/>
                    <a:gd name="T63" fmla="*/ 2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7" h="106">
                      <a:moveTo>
                        <a:pt x="247" y="0"/>
                      </a:moveTo>
                      <a:cubicBezTo>
                        <a:pt x="221" y="0"/>
                        <a:pt x="221" y="0"/>
                        <a:pt x="221" y="0"/>
                      </a:cubicBezTo>
                      <a:cubicBezTo>
                        <a:pt x="221" y="43"/>
                        <a:pt x="221" y="43"/>
                        <a:pt x="221" y="43"/>
                      </a:cubicBezTo>
                      <a:cubicBezTo>
                        <a:pt x="207" y="43"/>
                        <a:pt x="207" y="43"/>
                        <a:pt x="207" y="43"/>
                      </a:cubicBezTo>
                      <a:cubicBezTo>
                        <a:pt x="207" y="0"/>
                        <a:pt x="207" y="0"/>
                        <a:pt x="207" y="0"/>
                      </a:cubicBezTo>
                      <a:cubicBezTo>
                        <a:pt x="181" y="0"/>
                        <a:pt x="181" y="0"/>
                        <a:pt x="181" y="0"/>
                      </a:cubicBezTo>
                      <a:cubicBezTo>
                        <a:pt x="181" y="43"/>
                        <a:pt x="181" y="43"/>
                        <a:pt x="181" y="43"/>
                      </a:cubicBezTo>
                      <a:cubicBezTo>
                        <a:pt x="82" y="43"/>
                        <a:pt x="82" y="43"/>
                        <a:pt x="82" y="43"/>
                      </a:cubicBezTo>
                      <a:cubicBezTo>
                        <a:pt x="82" y="21"/>
                        <a:pt x="82" y="21"/>
                        <a:pt x="82" y="21"/>
                      </a:cubicBezTo>
                      <a:cubicBezTo>
                        <a:pt x="82" y="17"/>
                        <a:pt x="80" y="13"/>
                        <a:pt x="78" y="10"/>
                      </a:cubicBezTo>
                      <a:cubicBezTo>
                        <a:pt x="76" y="6"/>
                        <a:pt x="73" y="4"/>
                        <a:pt x="70" y="2"/>
                      </a:cubicBezTo>
                      <a:cubicBezTo>
                        <a:pt x="67" y="1"/>
                        <a:pt x="65" y="1"/>
                        <a:pt x="62" y="1"/>
                      </a:cubicBezTo>
                      <a:cubicBezTo>
                        <a:pt x="19" y="1"/>
                        <a:pt x="19" y="1"/>
                        <a:pt x="19" y="1"/>
                      </a:cubicBezTo>
                      <a:cubicBezTo>
                        <a:pt x="15" y="1"/>
                        <a:pt x="11" y="2"/>
                        <a:pt x="8" y="4"/>
                      </a:cubicBezTo>
                      <a:cubicBezTo>
                        <a:pt x="5" y="6"/>
                        <a:pt x="3" y="9"/>
                        <a:pt x="1" y="13"/>
                      </a:cubicBezTo>
                      <a:cubicBezTo>
                        <a:pt x="0" y="15"/>
                        <a:pt x="0" y="18"/>
                        <a:pt x="0" y="21"/>
                      </a:cubicBezTo>
                      <a:cubicBezTo>
                        <a:pt x="0" y="87"/>
                        <a:pt x="0" y="87"/>
                        <a:pt x="0" y="87"/>
                      </a:cubicBezTo>
                      <a:cubicBezTo>
                        <a:pt x="0" y="91"/>
                        <a:pt x="1" y="94"/>
                        <a:pt x="3" y="98"/>
                      </a:cubicBezTo>
                      <a:cubicBezTo>
                        <a:pt x="5" y="101"/>
                        <a:pt x="8" y="103"/>
                        <a:pt x="12" y="105"/>
                      </a:cubicBezTo>
                      <a:cubicBezTo>
                        <a:pt x="14" y="106"/>
                        <a:pt x="16" y="106"/>
                        <a:pt x="19" y="106"/>
                      </a:cubicBezTo>
                      <a:cubicBezTo>
                        <a:pt x="62" y="106"/>
                        <a:pt x="62" y="106"/>
                        <a:pt x="62" y="106"/>
                      </a:cubicBezTo>
                      <a:cubicBezTo>
                        <a:pt x="66" y="106"/>
                        <a:pt x="70" y="105"/>
                        <a:pt x="73" y="103"/>
                      </a:cubicBezTo>
                      <a:cubicBezTo>
                        <a:pt x="76" y="101"/>
                        <a:pt x="79" y="98"/>
                        <a:pt x="80" y="94"/>
                      </a:cubicBezTo>
                      <a:cubicBezTo>
                        <a:pt x="81" y="92"/>
                        <a:pt x="82" y="89"/>
                        <a:pt x="82" y="87"/>
                      </a:cubicBezTo>
                      <a:cubicBezTo>
                        <a:pt x="82" y="64"/>
                        <a:pt x="82" y="64"/>
                        <a:pt x="82" y="64"/>
                      </a:cubicBezTo>
                      <a:cubicBezTo>
                        <a:pt x="247" y="64"/>
                        <a:pt x="247" y="64"/>
                        <a:pt x="247" y="64"/>
                      </a:cubicBezTo>
                      <a:lnTo>
                        <a:pt x="247" y="0"/>
                      </a:lnTo>
                      <a:close/>
                      <a:moveTo>
                        <a:pt x="21" y="23"/>
                      </a:moveTo>
                      <a:cubicBezTo>
                        <a:pt x="60" y="23"/>
                        <a:pt x="60" y="23"/>
                        <a:pt x="60" y="23"/>
                      </a:cubicBezTo>
                      <a:cubicBezTo>
                        <a:pt x="60" y="85"/>
                        <a:pt x="60" y="85"/>
                        <a:pt x="60" y="85"/>
                      </a:cubicBezTo>
                      <a:cubicBezTo>
                        <a:pt x="21" y="85"/>
                        <a:pt x="21" y="85"/>
                        <a:pt x="21" y="85"/>
                      </a:cubicBezTo>
                      <a:lnTo>
                        <a:pt x="2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1333">
                    <a:cs typeface="Arial" panose="020B0604020202020204" pitchFamily="34" charset="0"/>
                  </a:endParaRPr>
                </a:p>
              </p:txBody>
            </p:sp>
          </p:grpSp>
          <p:grpSp>
            <p:nvGrpSpPr>
              <p:cNvPr id="30" name="Group 29">
                <a:extLst>
                  <a:ext uri="{FF2B5EF4-FFF2-40B4-BE49-F238E27FC236}">
                    <a16:creationId xmlns:a16="http://schemas.microsoft.com/office/drawing/2014/main" id="{BDAD8398-37BC-1F45-BF91-4F8E71C9982F}"/>
                  </a:ext>
                </a:extLst>
              </p:cNvPr>
              <p:cNvGrpSpPr>
                <a:grpSpLocks noChangeAspect="1"/>
              </p:cNvGrpSpPr>
              <p:nvPr/>
            </p:nvGrpSpPr>
            <p:grpSpPr>
              <a:xfrm>
                <a:off x="4984272" y="3715315"/>
                <a:ext cx="280175" cy="280681"/>
                <a:chOff x="1603440" y="5209272"/>
                <a:chExt cx="718701" cy="745361"/>
              </a:xfrm>
              <a:solidFill>
                <a:schemeClr val="bg1"/>
              </a:solidFill>
            </p:grpSpPr>
            <p:sp>
              <p:nvSpPr>
                <p:cNvPr id="33" name="Freeform 183">
                  <a:extLst>
                    <a:ext uri="{FF2B5EF4-FFF2-40B4-BE49-F238E27FC236}">
                      <a16:creationId xmlns:a16="http://schemas.microsoft.com/office/drawing/2014/main" id="{00BA3589-897D-4144-BB60-0A058FF5462E}"/>
                    </a:ext>
                  </a:extLst>
                </p:cNvPr>
                <p:cNvSpPr>
                  <a:spLocks/>
                </p:cNvSpPr>
                <p:nvPr/>
              </p:nvSpPr>
              <p:spPr bwMode="auto">
                <a:xfrm>
                  <a:off x="1981119" y="5629163"/>
                  <a:ext cx="333246" cy="325470"/>
                </a:xfrm>
                <a:custGeom>
                  <a:avLst/>
                  <a:gdLst>
                    <a:gd name="T0" fmla="*/ 38 w 127"/>
                    <a:gd name="T1" fmla="*/ 69 h 124"/>
                    <a:gd name="T2" fmla="*/ 25 w 127"/>
                    <a:gd name="T3" fmla="*/ 51 h 124"/>
                    <a:gd name="T4" fmla="*/ 0 w 127"/>
                    <a:gd name="T5" fmla="*/ 124 h 124"/>
                    <a:gd name="T6" fmla="*/ 77 w 127"/>
                    <a:gd name="T7" fmla="*/ 123 h 124"/>
                    <a:gd name="T8" fmla="*/ 65 w 127"/>
                    <a:gd name="T9" fmla="*/ 107 h 124"/>
                    <a:gd name="T10" fmla="*/ 127 w 127"/>
                    <a:gd name="T11" fmla="*/ 11 h 124"/>
                    <a:gd name="T12" fmla="*/ 81 w 127"/>
                    <a:gd name="T13" fmla="*/ 0 h 124"/>
                    <a:gd name="T14" fmla="*/ 38 w 127"/>
                    <a:gd name="T15" fmla="*/ 69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4">
                      <a:moveTo>
                        <a:pt x="38" y="69"/>
                      </a:moveTo>
                      <a:cubicBezTo>
                        <a:pt x="25" y="51"/>
                        <a:pt x="25" y="51"/>
                        <a:pt x="25" y="51"/>
                      </a:cubicBezTo>
                      <a:cubicBezTo>
                        <a:pt x="0" y="124"/>
                        <a:pt x="0" y="124"/>
                        <a:pt x="0" y="124"/>
                      </a:cubicBezTo>
                      <a:cubicBezTo>
                        <a:pt x="77" y="123"/>
                        <a:pt x="77" y="123"/>
                        <a:pt x="77" y="123"/>
                      </a:cubicBezTo>
                      <a:cubicBezTo>
                        <a:pt x="65" y="107"/>
                        <a:pt x="65" y="107"/>
                        <a:pt x="65" y="107"/>
                      </a:cubicBezTo>
                      <a:cubicBezTo>
                        <a:pt x="120" y="69"/>
                        <a:pt x="127" y="11"/>
                        <a:pt x="127" y="11"/>
                      </a:cubicBezTo>
                      <a:cubicBezTo>
                        <a:pt x="81" y="0"/>
                        <a:pt x="81" y="0"/>
                        <a:pt x="81" y="0"/>
                      </a:cubicBezTo>
                      <a:cubicBezTo>
                        <a:pt x="76" y="18"/>
                        <a:pt x="64" y="46"/>
                        <a:pt x="38" y="69"/>
                      </a:cubicBezTo>
                      <a:close/>
                    </a:path>
                  </a:pathLst>
                </a:custGeom>
                <a:grpFill/>
                <a:ln>
                  <a:noFill/>
                </a:ln>
              </p:spPr>
              <p:txBody>
                <a:bodyPr/>
                <a:lstStyle/>
                <a:p>
                  <a:pPr eaLnBrk="1" hangingPunct="1">
                    <a:defRPr/>
                  </a:pPr>
                  <a:endParaRPr lang="en-GB" sz="1333">
                    <a:cs typeface="Arial" panose="020B0604020202020204" pitchFamily="34" charset="0"/>
                  </a:endParaRPr>
                </a:p>
              </p:txBody>
            </p:sp>
            <p:sp>
              <p:nvSpPr>
                <p:cNvPr id="34" name="Freeform 184">
                  <a:extLst>
                    <a:ext uri="{FF2B5EF4-FFF2-40B4-BE49-F238E27FC236}">
                      <a16:creationId xmlns:a16="http://schemas.microsoft.com/office/drawing/2014/main" id="{CD97C071-6739-DA43-B1C6-16887D8D6054}"/>
                    </a:ext>
                  </a:extLst>
                </p:cNvPr>
                <p:cNvSpPr>
                  <a:spLocks/>
                </p:cNvSpPr>
                <p:nvPr/>
              </p:nvSpPr>
              <p:spPr bwMode="auto">
                <a:xfrm>
                  <a:off x="2004446" y="5211494"/>
                  <a:ext cx="317695" cy="365460"/>
                </a:xfrm>
                <a:custGeom>
                  <a:avLst/>
                  <a:gdLst>
                    <a:gd name="T0" fmla="*/ 64 w 121"/>
                    <a:gd name="T1" fmla="*/ 95 h 139"/>
                    <a:gd name="T2" fmla="*/ 44 w 121"/>
                    <a:gd name="T3" fmla="*/ 106 h 139"/>
                    <a:gd name="T4" fmla="*/ 114 w 121"/>
                    <a:gd name="T5" fmla="*/ 139 h 139"/>
                    <a:gd name="T6" fmla="*/ 121 w 121"/>
                    <a:gd name="T7" fmla="*/ 63 h 139"/>
                    <a:gd name="T8" fmla="*/ 105 w 121"/>
                    <a:gd name="T9" fmla="*/ 72 h 139"/>
                    <a:gd name="T10" fmla="*/ 16 w 121"/>
                    <a:gd name="T11" fmla="*/ 0 h 139"/>
                    <a:gd name="T12" fmla="*/ 0 w 121"/>
                    <a:gd name="T13" fmla="*/ 45 h 139"/>
                    <a:gd name="T14" fmla="*/ 64 w 121"/>
                    <a:gd name="T15" fmla="*/ 95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39">
                      <a:moveTo>
                        <a:pt x="64" y="95"/>
                      </a:moveTo>
                      <a:cubicBezTo>
                        <a:pt x="44" y="106"/>
                        <a:pt x="44" y="106"/>
                        <a:pt x="44" y="106"/>
                      </a:cubicBezTo>
                      <a:cubicBezTo>
                        <a:pt x="114" y="139"/>
                        <a:pt x="114" y="139"/>
                        <a:pt x="114" y="139"/>
                      </a:cubicBezTo>
                      <a:cubicBezTo>
                        <a:pt x="121" y="63"/>
                        <a:pt x="121" y="63"/>
                        <a:pt x="121" y="63"/>
                      </a:cubicBezTo>
                      <a:cubicBezTo>
                        <a:pt x="105" y="72"/>
                        <a:pt x="105" y="72"/>
                        <a:pt x="105" y="72"/>
                      </a:cubicBezTo>
                      <a:cubicBezTo>
                        <a:pt x="73" y="13"/>
                        <a:pt x="16" y="0"/>
                        <a:pt x="16" y="0"/>
                      </a:cubicBezTo>
                      <a:cubicBezTo>
                        <a:pt x="0" y="45"/>
                        <a:pt x="0" y="45"/>
                        <a:pt x="0" y="45"/>
                      </a:cubicBezTo>
                      <a:cubicBezTo>
                        <a:pt x="17" y="52"/>
                        <a:pt x="43" y="66"/>
                        <a:pt x="64" y="95"/>
                      </a:cubicBezTo>
                      <a:close/>
                    </a:path>
                  </a:pathLst>
                </a:custGeom>
                <a:grpFill/>
                <a:ln>
                  <a:noFill/>
                </a:ln>
              </p:spPr>
              <p:txBody>
                <a:bodyPr/>
                <a:lstStyle/>
                <a:p>
                  <a:pPr eaLnBrk="1" hangingPunct="1">
                    <a:defRPr/>
                  </a:pPr>
                  <a:endParaRPr lang="en-GB" sz="1333">
                    <a:cs typeface="Arial" panose="020B0604020202020204" pitchFamily="34" charset="0"/>
                  </a:endParaRPr>
                </a:p>
              </p:txBody>
            </p:sp>
            <p:sp>
              <p:nvSpPr>
                <p:cNvPr id="35" name="Freeform 185">
                  <a:extLst>
                    <a:ext uri="{FF2B5EF4-FFF2-40B4-BE49-F238E27FC236}">
                      <a16:creationId xmlns:a16="http://schemas.microsoft.com/office/drawing/2014/main" id="{91CBAEAE-C093-494E-A9F3-34BC5170CDA5}"/>
                    </a:ext>
                  </a:extLst>
                </p:cNvPr>
                <p:cNvSpPr>
                  <a:spLocks/>
                </p:cNvSpPr>
                <p:nvPr/>
              </p:nvSpPr>
              <p:spPr bwMode="auto">
                <a:xfrm>
                  <a:off x="1603440" y="5209272"/>
                  <a:ext cx="341022" cy="319916"/>
                </a:xfrm>
                <a:custGeom>
                  <a:avLst/>
                  <a:gdLst>
                    <a:gd name="T0" fmla="*/ 64 w 130"/>
                    <a:gd name="T1" fmla="*/ 16 h 122"/>
                    <a:gd name="T2" fmla="*/ 0 w 130"/>
                    <a:gd name="T3" fmla="*/ 111 h 122"/>
                    <a:gd name="T4" fmla="*/ 47 w 130"/>
                    <a:gd name="T5" fmla="*/ 122 h 122"/>
                    <a:gd name="T6" fmla="*/ 90 w 130"/>
                    <a:gd name="T7" fmla="*/ 55 h 122"/>
                    <a:gd name="T8" fmla="*/ 103 w 130"/>
                    <a:gd name="T9" fmla="*/ 73 h 122"/>
                    <a:gd name="T10" fmla="*/ 130 w 130"/>
                    <a:gd name="T11" fmla="*/ 0 h 122"/>
                    <a:gd name="T12" fmla="*/ 53 w 130"/>
                    <a:gd name="T13" fmla="*/ 0 h 122"/>
                    <a:gd name="T14" fmla="*/ 64 w 130"/>
                    <a:gd name="T15" fmla="*/ 16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2">
                      <a:moveTo>
                        <a:pt x="64" y="16"/>
                      </a:moveTo>
                      <a:cubicBezTo>
                        <a:pt x="8" y="53"/>
                        <a:pt x="0" y="111"/>
                        <a:pt x="0" y="111"/>
                      </a:cubicBezTo>
                      <a:cubicBezTo>
                        <a:pt x="47" y="122"/>
                        <a:pt x="47" y="122"/>
                        <a:pt x="47" y="122"/>
                      </a:cubicBezTo>
                      <a:cubicBezTo>
                        <a:pt x="52" y="105"/>
                        <a:pt x="64" y="77"/>
                        <a:pt x="90" y="55"/>
                      </a:cubicBezTo>
                      <a:cubicBezTo>
                        <a:pt x="103" y="73"/>
                        <a:pt x="103" y="73"/>
                        <a:pt x="103" y="73"/>
                      </a:cubicBezTo>
                      <a:cubicBezTo>
                        <a:pt x="130" y="0"/>
                        <a:pt x="130" y="0"/>
                        <a:pt x="130" y="0"/>
                      </a:cubicBezTo>
                      <a:cubicBezTo>
                        <a:pt x="53" y="0"/>
                        <a:pt x="53" y="0"/>
                        <a:pt x="53" y="0"/>
                      </a:cubicBezTo>
                      <a:lnTo>
                        <a:pt x="64" y="16"/>
                      </a:lnTo>
                      <a:close/>
                    </a:path>
                  </a:pathLst>
                </a:custGeom>
                <a:grpFill/>
                <a:ln>
                  <a:noFill/>
                </a:ln>
              </p:spPr>
              <p:txBody>
                <a:bodyPr/>
                <a:lstStyle/>
                <a:p>
                  <a:pPr eaLnBrk="1" hangingPunct="1">
                    <a:defRPr/>
                  </a:pPr>
                  <a:endParaRPr lang="en-GB" sz="1333">
                    <a:cs typeface="Arial" panose="020B0604020202020204" pitchFamily="34" charset="0"/>
                  </a:endParaRPr>
                </a:p>
              </p:txBody>
            </p:sp>
            <p:sp>
              <p:nvSpPr>
                <p:cNvPr id="36" name="Freeform 186">
                  <a:extLst>
                    <a:ext uri="{FF2B5EF4-FFF2-40B4-BE49-F238E27FC236}">
                      <a16:creationId xmlns:a16="http://schemas.microsoft.com/office/drawing/2014/main" id="{83B2408B-02EE-7D42-9848-FD4F9602AEDC}"/>
                    </a:ext>
                  </a:extLst>
                </p:cNvPr>
                <p:cNvSpPr>
                  <a:spLocks/>
                </p:cNvSpPr>
                <p:nvPr/>
              </p:nvSpPr>
              <p:spPr bwMode="auto">
                <a:xfrm>
                  <a:off x="1605661" y="5581397"/>
                  <a:ext cx="317695" cy="373236"/>
                </a:xfrm>
                <a:custGeom>
                  <a:avLst/>
                  <a:gdLst>
                    <a:gd name="T0" fmla="*/ 58 w 121"/>
                    <a:gd name="T1" fmla="*/ 46 h 142"/>
                    <a:gd name="T2" fmla="*/ 78 w 121"/>
                    <a:gd name="T3" fmla="*/ 35 h 142"/>
                    <a:gd name="T4" fmla="*/ 9 w 121"/>
                    <a:gd name="T5" fmla="*/ 0 h 142"/>
                    <a:gd name="T6" fmla="*/ 0 w 121"/>
                    <a:gd name="T7" fmla="*/ 77 h 142"/>
                    <a:gd name="T8" fmla="*/ 17 w 121"/>
                    <a:gd name="T9" fmla="*/ 68 h 142"/>
                    <a:gd name="T10" fmla="*/ 104 w 121"/>
                    <a:gd name="T11" fmla="*/ 142 h 142"/>
                    <a:gd name="T12" fmla="*/ 121 w 121"/>
                    <a:gd name="T13" fmla="*/ 97 h 142"/>
                    <a:gd name="T14" fmla="*/ 58 w 121"/>
                    <a:gd name="T15" fmla="*/ 46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42">
                      <a:moveTo>
                        <a:pt x="58" y="46"/>
                      </a:moveTo>
                      <a:cubicBezTo>
                        <a:pt x="78" y="35"/>
                        <a:pt x="78" y="35"/>
                        <a:pt x="78" y="35"/>
                      </a:cubicBezTo>
                      <a:cubicBezTo>
                        <a:pt x="9" y="0"/>
                        <a:pt x="9" y="0"/>
                        <a:pt x="9" y="0"/>
                      </a:cubicBezTo>
                      <a:cubicBezTo>
                        <a:pt x="0" y="77"/>
                        <a:pt x="0" y="77"/>
                        <a:pt x="0" y="77"/>
                      </a:cubicBezTo>
                      <a:cubicBezTo>
                        <a:pt x="17" y="68"/>
                        <a:pt x="17" y="68"/>
                        <a:pt x="17" y="68"/>
                      </a:cubicBezTo>
                      <a:cubicBezTo>
                        <a:pt x="48" y="127"/>
                        <a:pt x="104" y="142"/>
                        <a:pt x="104" y="142"/>
                      </a:cubicBezTo>
                      <a:cubicBezTo>
                        <a:pt x="121" y="97"/>
                        <a:pt x="121" y="97"/>
                        <a:pt x="121" y="97"/>
                      </a:cubicBezTo>
                      <a:cubicBezTo>
                        <a:pt x="104" y="90"/>
                        <a:pt x="78" y="75"/>
                        <a:pt x="58" y="46"/>
                      </a:cubicBezTo>
                      <a:close/>
                    </a:path>
                  </a:pathLst>
                </a:custGeom>
                <a:grpFill/>
                <a:ln>
                  <a:noFill/>
                </a:ln>
              </p:spPr>
              <p:txBody>
                <a:bodyPr/>
                <a:lstStyle/>
                <a:p>
                  <a:pPr eaLnBrk="1" hangingPunct="1">
                    <a:defRPr/>
                  </a:pPr>
                  <a:endParaRPr lang="en-GB" sz="1333">
                    <a:cs typeface="Arial" panose="020B0604020202020204" pitchFamily="34" charset="0"/>
                  </a:endParaRPr>
                </a:p>
              </p:txBody>
            </p:sp>
          </p:grpSp>
          <p:sp>
            <p:nvSpPr>
              <p:cNvPr id="31" name="Right Arrow 30">
                <a:extLst>
                  <a:ext uri="{FF2B5EF4-FFF2-40B4-BE49-F238E27FC236}">
                    <a16:creationId xmlns:a16="http://schemas.microsoft.com/office/drawing/2014/main" id="{040FD05F-6B22-6648-8ECB-E7D91FF0669D}"/>
                  </a:ext>
                </a:extLst>
              </p:cNvPr>
              <p:cNvSpPr/>
              <p:nvPr/>
            </p:nvSpPr>
            <p:spPr>
              <a:xfrm rot="16200000">
                <a:off x="7711846" y="3054824"/>
                <a:ext cx="479751" cy="5849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5173841-786C-0047-B9AB-4CA338DBFA8C}"/>
                  </a:ext>
                </a:extLst>
              </p:cNvPr>
              <p:cNvSpPr/>
              <p:nvPr/>
            </p:nvSpPr>
            <p:spPr>
              <a:xfrm>
                <a:off x="7548092" y="3622969"/>
                <a:ext cx="807258" cy="854744"/>
              </a:xfrm>
              <a:prstGeom prst="rect">
                <a:avLst/>
              </a:prstGeom>
              <a:solidFill>
                <a:srgbClr val="FFC000"/>
              </a:solidFill>
            </p:spPr>
            <p:txBody>
              <a:bodyPr wrap="square" lIns="0" tIns="624000" rIns="0" anchor="t" anchorCtr="0">
                <a:noAutofit/>
              </a:bodyPr>
              <a:lstStyle/>
              <a:p>
                <a:pPr algn="ctr"/>
                <a:r>
                  <a:rPr lang="en-GB" sz="933" dirty="0" smtClean="0">
                    <a:solidFill>
                      <a:schemeClr val="bg1"/>
                    </a:solidFill>
                    <a:cs typeface="Arial" panose="020B0604020202020204" pitchFamily="34" charset="0"/>
                  </a:rPr>
                  <a:t>Result – Detailed &amp; Fully Reasoned Award</a:t>
                </a:r>
                <a:endParaRPr lang="en-US" sz="933" dirty="0">
                  <a:solidFill>
                    <a:schemeClr val="bg1"/>
                  </a:solidFill>
                  <a:cs typeface="Arial" panose="020B0604020202020204" pitchFamily="34" charset="0"/>
                </a:endParaRPr>
              </a:p>
            </p:txBody>
          </p:sp>
        </p:grpSp>
        <p:grpSp>
          <p:nvGrpSpPr>
            <p:cNvPr id="51" name="Group 50">
              <a:extLst>
                <a:ext uri="{FF2B5EF4-FFF2-40B4-BE49-F238E27FC236}">
                  <a16:creationId xmlns:a16="http://schemas.microsoft.com/office/drawing/2014/main" id="{75F98F63-EFF8-FE42-BD63-200A7A58AC91}"/>
                </a:ext>
              </a:extLst>
            </p:cNvPr>
            <p:cNvGrpSpPr/>
            <p:nvPr/>
          </p:nvGrpSpPr>
          <p:grpSpPr bwMode="auto">
            <a:xfrm>
              <a:off x="10067318" y="5004574"/>
              <a:ext cx="585405" cy="458351"/>
              <a:chOff x="10687050" y="6503988"/>
              <a:chExt cx="2176463" cy="1704975"/>
            </a:xfrm>
            <a:solidFill>
              <a:schemeClr val="bg1"/>
            </a:solidFill>
          </p:grpSpPr>
          <p:sp>
            <p:nvSpPr>
              <p:cNvPr id="52" name="Rectangle 31">
                <a:extLst>
                  <a:ext uri="{FF2B5EF4-FFF2-40B4-BE49-F238E27FC236}">
                    <a16:creationId xmlns:a16="http://schemas.microsoft.com/office/drawing/2014/main" id="{046DF5E1-A90F-BC47-80D5-D60926E7E4A3}"/>
                  </a:ext>
                </a:extLst>
              </p:cNvPr>
              <p:cNvSpPr>
                <a:spLocks noChangeArrowheads="1"/>
              </p:cNvSpPr>
              <p:nvPr/>
            </p:nvSpPr>
            <p:spPr bwMode="auto">
              <a:xfrm>
                <a:off x="11463338" y="6842125"/>
                <a:ext cx="623888"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GB" sz="2400">
                  <a:latin typeface="Arial" pitchFamily="34" charset="0"/>
                </a:endParaRPr>
              </a:p>
            </p:txBody>
          </p:sp>
          <p:sp>
            <p:nvSpPr>
              <p:cNvPr id="53" name="Rectangle 32">
                <a:extLst>
                  <a:ext uri="{FF2B5EF4-FFF2-40B4-BE49-F238E27FC236}">
                    <a16:creationId xmlns:a16="http://schemas.microsoft.com/office/drawing/2014/main" id="{60191C97-AFEC-2143-9D55-648E4C2B0EF2}"/>
                  </a:ext>
                </a:extLst>
              </p:cNvPr>
              <p:cNvSpPr>
                <a:spLocks noChangeArrowheads="1"/>
              </p:cNvSpPr>
              <p:nvPr/>
            </p:nvSpPr>
            <p:spPr bwMode="auto">
              <a:xfrm>
                <a:off x="11193463" y="7061200"/>
                <a:ext cx="1179513"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GB" sz="2400">
                  <a:latin typeface="Arial" pitchFamily="34" charset="0"/>
                </a:endParaRPr>
              </a:p>
            </p:txBody>
          </p:sp>
          <p:sp>
            <p:nvSpPr>
              <p:cNvPr id="54" name="Oval 33">
                <a:extLst>
                  <a:ext uri="{FF2B5EF4-FFF2-40B4-BE49-F238E27FC236}">
                    <a16:creationId xmlns:a16="http://schemas.microsoft.com/office/drawing/2014/main" id="{F5BF545C-BE82-2349-A374-EF835E7956B9}"/>
                  </a:ext>
                </a:extLst>
              </p:cNvPr>
              <p:cNvSpPr>
                <a:spLocks noChangeArrowheads="1"/>
              </p:cNvSpPr>
              <p:nvPr/>
            </p:nvSpPr>
            <p:spPr bwMode="auto">
              <a:xfrm>
                <a:off x="11968163" y="7432675"/>
                <a:ext cx="490538" cy="4889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2400">
                  <a:latin typeface="Arial" pitchFamily="34" charset="0"/>
                </a:endParaRPr>
              </a:p>
            </p:txBody>
          </p:sp>
          <p:sp>
            <p:nvSpPr>
              <p:cNvPr id="55" name="Freeform 34">
                <a:extLst>
                  <a:ext uri="{FF2B5EF4-FFF2-40B4-BE49-F238E27FC236}">
                    <a16:creationId xmlns:a16="http://schemas.microsoft.com/office/drawing/2014/main" id="{59CFCEB0-5D93-D74B-AFC8-B255041388D9}"/>
                  </a:ext>
                </a:extLst>
              </p:cNvPr>
              <p:cNvSpPr>
                <a:spLocks/>
              </p:cNvSpPr>
              <p:nvPr/>
            </p:nvSpPr>
            <p:spPr bwMode="auto">
              <a:xfrm>
                <a:off x="11850688" y="7854950"/>
                <a:ext cx="354013" cy="354013"/>
              </a:xfrm>
              <a:custGeom>
                <a:avLst/>
                <a:gdLst>
                  <a:gd name="T0" fmla="*/ 7 w 21"/>
                  <a:gd name="T1" fmla="*/ 0 h 21"/>
                  <a:gd name="T2" fmla="*/ 0 w 21"/>
                  <a:gd name="T3" fmla="*/ 13 h 21"/>
                  <a:gd name="T4" fmla="*/ 0 w 21"/>
                  <a:gd name="T5" fmla="*/ 13 h 21"/>
                  <a:gd name="T6" fmla="*/ 9 w 21"/>
                  <a:gd name="T7" fmla="*/ 12 h 21"/>
                  <a:gd name="T8" fmla="*/ 13 w 21"/>
                  <a:gd name="T9" fmla="*/ 21 h 21"/>
                  <a:gd name="T10" fmla="*/ 13 w 21"/>
                  <a:gd name="T11" fmla="*/ 20 h 21"/>
                  <a:gd name="T12" fmla="*/ 21 w 21"/>
                  <a:gd name="T13" fmla="*/ 7 h 21"/>
                  <a:gd name="T14" fmla="*/ 7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7" y="0"/>
                    </a:moveTo>
                    <a:cubicBezTo>
                      <a:pt x="0" y="13"/>
                      <a:pt x="0" y="13"/>
                      <a:pt x="0" y="13"/>
                    </a:cubicBezTo>
                    <a:cubicBezTo>
                      <a:pt x="0" y="13"/>
                      <a:pt x="0" y="13"/>
                      <a:pt x="0" y="13"/>
                    </a:cubicBezTo>
                    <a:cubicBezTo>
                      <a:pt x="9" y="12"/>
                      <a:pt x="9" y="12"/>
                      <a:pt x="9" y="12"/>
                    </a:cubicBezTo>
                    <a:cubicBezTo>
                      <a:pt x="13" y="21"/>
                      <a:pt x="13" y="21"/>
                      <a:pt x="13" y="21"/>
                    </a:cubicBezTo>
                    <a:cubicBezTo>
                      <a:pt x="13" y="21"/>
                      <a:pt x="13" y="21"/>
                      <a:pt x="13" y="20"/>
                    </a:cubicBezTo>
                    <a:cubicBezTo>
                      <a:pt x="21" y="7"/>
                      <a:pt x="21" y="7"/>
                      <a:pt x="21" y="7"/>
                    </a:cubicBezTo>
                    <a:cubicBezTo>
                      <a:pt x="15" y="7"/>
                      <a:pt x="10" y="4"/>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2400">
                  <a:latin typeface="Arial" pitchFamily="34" charset="0"/>
                </a:endParaRPr>
              </a:p>
            </p:txBody>
          </p:sp>
          <p:sp>
            <p:nvSpPr>
              <p:cNvPr id="56" name="Rectangle 35">
                <a:extLst>
                  <a:ext uri="{FF2B5EF4-FFF2-40B4-BE49-F238E27FC236}">
                    <a16:creationId xmlns:a16="http://schemas.microsoft.com/office/drawing/2014/main" id="{20DB2D9F-0681-724B-9FA4-9B543DCD925B}"/>
                  </a:ext>
                </a:extLst>
              </p:cNvPr>
              <p:cNvSpPr>
                <a:spLocks noChangeArrowheads="1"/>
              </p:cNvSpPr>
              <p:nvPr/>
            </p:nvSpPr>
            <p:spPr bwMode="auto">
              <a:xfrm>
                <a:off x="11344275" y="7264400"/>
                <a:ext cx="860425" cy="117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GB" sz="2400">
                  <a:latin typeface="Arial" pitchFamily="34" charset="0"/>
                </a:endParaRPr>
              </a:p>
            </p:txBody>
          </p:sp>
          <p:sp>
            <p:nvSpPr>
              <p:cNvPr id="57" name="Freeform 36">
                <a:extLst>
                  <a:ext uri="{FF2B5EF4-FFF2-40B4-BE49-F238E27FC236}">
                    <a16:creationId xmlns:a16="http://schemas.microsoft.com/office/drawing/2014/main" id="{D4082651-C0E2-6A48-A18C-2F80FF38033C}"/>
                  </a:ext>
                </a:extLst>
              </p:cNvPr>
              <p:cNvSpPr>
                <a:spLocks/>
              </p:cNvSpPr>
              <p:nvPr/>
            </p:nvSpPr>
            <p:spPr bwMode="auto">
              <a:xfrm>
                <a:off x="10687050" y="6503988"/>
                <a:ext cx="2176463" cy="1468438"/>
              </a:xfrm>
              <a:custGeom>
                <a:avLst/>
                <a:gdLst>
                  <a:gd name="T0" fmla="*/ 0 w 1371"/>
                  <a:gd name="T1" fmla="*/ 0 h 925"/>
                  <a:gd name="T2" fmla="*/ 0 w 1371"/>
                  <a:gd name="T3" fmla="*/ 925 h 925"/>
                  <a:gd name="T4" fmla="*/ 712 w 1371"/>
                  <a:gd name="T5" fmla="*/ 925 h 925"/>
                  <a:gd name="T6" fmla="*/ 776 w 1371"/>
                  <a:gd name="T7" fmla="*/ 819 h 925"/>
                  <a:gd name="T8" fmla="*/ 776 w 1371"/>
                  <a:gd name="T9" fmla="*/ 819 h 925"/>
                  <a:gd name="T10" fmla="*/ 117 w 1371"/>
                  <a:gd name="T11" fmla="*/ 819 h 925"/>
                  <a:gd name="T12" fmla="*/ 117 w 1371"/>
                  <a:gd name="T13" fmla="*/ 117 h 925"/>
                  <a:gd name="T14" fmla="*/ 1264 w 1371"/>
                  <a:gd name="T15" fmla="*/ 117 h 925"/>
                  <a:gd name="T16" fmla="*/ 1264 w 1371"/>
                  <a:gd name="T17" fmla="*/ 819 h 925"/>
                  <a:gd name="T18" fmla="*/ 1158 w 1371"/>
                  <a:gd name="T19" fmla="*/ 819 h 925"/>
                  <a:gd name="T20" fmla="*/ 1158 w 1371"/>
                  <a:gd name="T21" fmla="*/ 819 h 925"/>
                  <a:gd name="T22" fmla="*/ 1222 w 1371"/>
                  <a:gd name="T23" fmla="*/ 925 h 925"/>
                  <a:gd name="T24" fmla="*/ 1371 w 1371"/>
                  <a:gd name="T25" fmla="*/ 925 h 925"/>
                  <a:gd name="T26" fmla="*/ 1371 w 1371"/>
                  <a:gd name="T27" fmla="*/ 0 h 925"/>
                  <a:gd name="T28" fmla="*/ 0 w 1371"/>
                  <a:gd name="T29" fmla="*/ 0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1" h="925">
                    <a:moveTo>
                      <a:pt x="0" y="0"/>
                    </a:moveTo>
                    <a:lnTo>
                      <a:pt x="0" y="925"/>
                    </a:lnTo>
                    <a:lnTo>
                      <a:pt x="712" y="925"/>
                    </a:lnTo>
                    <a:lnTo>
                      <a:pt x="776" y="819"/>
                    </a:lnTo>
                    <a:lnTo>
                      <a:pt x="776" y="819"/>
                    </a:lnTo>
                    <a:lnTo>
                      <a:pt x="117" y="819"/>
                    </a:lnTo>
                    <a:lnTo>
                      <a:pt x="117" y="117"/>
                    </a:lnTo>
                    <a:lnTo>
                      <a:pt x="1264" y="117"/>
                    </a:lnTo>
                    <a:lnTo>
                      <a:pt x="1264" y="819"/>
                    </a:lnTo>
                    <a:lnTo>
                      <a:pt x="1158" y="819"/>
                    </a:lnTo>
                    <a:lnTo>
                      <a:pt x="1158" y="819"/>
                    </a:lnTo>
                    <a:lnTo>
                      <a:pt x="1222" y="925"/>
                    </a:lnTo>
                    <a:lnTo>
                      <a:pt x="1371" y="925"/>
                    </a:lnTo>
                    <a:lnTo>
                      <a:pt x="137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2400">
                  <a:latin typeface="Arial" pitchFamily="34" charset="0"/>
                </a:endParaRPr>
              </a:p>
            </p:txBody>
          </p:sp>
          <p:sp>
            <p:nvSpPr>
              <p:cNvPr id="58" name="Freeform 37">
                <a:extLst>
                  <a:ext uri="{FF2B5EF4-FFF2-40B4-BE49-F238E27FC236}">
                    <a16:creationId xmlns:a16="http://schemas.microsoft.com/office/drawing/2014/main" id="{72AA12C4-F17D-9E46-ABCF-24941E026DCB}"/>
                  </a:ext>
                </a:extLst>
              </p:cNvPr>
              <p:cNvSpPr>
                <a:spLocks/>
              </p:cNvSpPr>
              <p:nvPr/>
            </p:nvSpPr>
            <p:spPr bwMode="auto">
              <a:xfrm>
                <a:off x="12238038" y="7854950"/>
                <a:ext cx="355600" cy="354013"/>
              </a:xfrm>
              <a:custGeom>
                <a:avLst/>
                <a:gdLst>
                  <a:gd name="T0" fmla="*/ 13 w 21"/>
                  <a:gd name="T1" fmla="*/ 0 h 21"/>
                  <a:gd name="T2" fmla="*/ 0 w 21"/>
                  <a:gd name="T3" fmla="*/ 7 h 21"/>
                  <a:gd name="T4" fmla="*/ 8 w 21"/>
                  <a:gd name="T5" fmla="*/ 20 h 21"/>
                  <a:gd name="T6" fmla="*/ 8 w 21"/>
                  <a:gd name="T7" fmla="*/ 21 h 21"/>
                  <a:gd name="T8" fmla="*/ 11 w 21"/>
                  <a:gd name="T9" fmla="*/ 12 h 21"/>
                  <a:gd name="T10" fmla="*/ 21 w 21"/>
                  <a:gd name="T11" fmla="*/ 13 h 21"/>
                  <a:gd name="T12" fmla="*/ 21 w 21"/>
                  <a:gd name="T13" fmla="*/ 13 h 21"/>
                  <a:gd name="T14" fmla="*/ 13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13" y="0"/>
                    </a:moveTo>
                    <a:cubicBezTo>
                      <a:pt x="10" y="4"/>
                      <a:pt x="6" y="7"/>
                      <a:pt x="0" y="7"/>
                    </a:cubicBezTo>
                    <a:cubicBezTo>
                      <a:pt x="8" y="20"/>
                      <a:pt x="8" y="20"/>
                      <a:pt x="8" y="20"/>
                    </a:cubicBezTo>
                    <a:cubicBezTo>
                      <a:pt x="8" y="21"/>
                      <a:pt x="8" y="21"/>
                      <a:pt x="8" y="21"/>
                    </a:cubicBezTo>
                    <a:cubicBezTo>
                      <a:pt x="11" y="12"/>
                      <a:pt x="11" y="12"/>
                      <a:pt x="11" y="12"/>
                    </a:cubicBezTo>
                    <a:cubicBezTo>
                      <a:pt x="21" y="13"/>
                      <a:pt x="21" y="13"/>
                      <a:pt x="21" y="13"/>
                    </a:cubicBezTo>
                    <a:cubicBezTo>
                      <a:pt x="21" y="13"/>
                      <a:pt x="21" y="13"/>
                      <a:pt x="21" y="13"/>
                    </a:cubicBez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sz="2400">
                  <a:latin typeface="Arial" pitchFamily="34" charset="0"/>
                </a:endParaRPr>
              </a:p>
            </p:txBody>
          </p:sp>
        </p:grpSp>
      </p:grpSp>
      <p:sp>
        <p:nvSpPr>
          <p:cNvPr id="2" name="Slide Number Placeholder 1"/>
          <p:cNvSpPr>
            <a:spLocks noGrp="1"/>
          </p:cNvSpPr>
          <p:nvPr>
            <p:ph type="sldNum" sz="quarter" idx="4"/>
          </p:nvPr>
        </p:nvSpPr>
        <p:spPr/>
        <p:txBody>
          <a:bodyPr/>
          <a:lstStyle/>
          <a:p>
            <a:fld id="{8AE658E8-9B3B-41CF-9D54-C22306B86F23}" type="slidenum">
              <a:rPr lang="en-US" smtClean="0"/>
              <a:pPr/>
              <a:t>10</a:t>
            </a:fld>
            <a:endParaRPr lang="en-US" dirty="0"/>
          </a:p>
        </p:txBody>
      </p:sp>
    </p:spTree>
    <p:custDataLst>
      <p:tags r:id="rId1"/>
    </p:custDataLst>
    <p:extLst>
      <p:ext uri="{BB962C8B-B14F-4D97-AF65-F5344CB8AC3E}">
        <p14:creationId xmlns:p14="http://schemas.microsoft.com/office/powerpoint/2010/main" val="10482290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 name="Title 1"/>
          <p:cNvSpPr>
            <a:spLocks noGrp="1"/>
          </p:cNvSpPr>
          <p:nvPr>
            <p:ph type="title"/>
            <p:custDataLst>
              <p:tags r:id="rId2"/>
            </p:custDataLst>
          </p:nvPr>
        </p:nvSpPr>
        <p:spPr/>
        <p:txBody>
          <a:bodyPr>
            <a:normAutofit fontScale="90000"/>
          </a:bodyPr>
          <a:lstStyle/>
          <a:p>
            <a:r>
              <a:rPr lang="en-US" dirty="0" smtClean="0">
                <a:solidFill>
                  <a:srgbClr val="2B5FE7"/>
                </a:solidFill>
              </a:rPr>
              <a:t>Appointment </a:t>
            </a:r>
            <a:r>
              <a:rPr lang="en-US" dirty="0">
                <a:solidFill>
                  <a:srgbClr val="2B5FE7"/>
                </a:solidFill>
              </a:rPr>
              <a:t>of </a:t>
            </a:r>
            <a:r>
              <a:rPr lang="en-US" dirty="0" smtClean="0">
                <a:solidFill>
                  <a:srgbClr val="2B5FE7"/>
                </a:solidFill>
              </a:rPr>
              <a:t>Arbitrators: </a:t>
            </a:r>
            <a:br>
              <a:rPr lang="en-US" dirty="0" smtClean="0">
                <a:solidFill>
                  <a:srgbClr val="2B5FE7"/>
                </a:solidFill>
              </a:rPr>
            </a:br>
            <a:r>
              <a:rPr lang="en-US" sz="3300" dirty="0" smtClean="0">
                <a:solidFill>
                  <a:schemeClr val="tx1"/>
                </a:solidFill>
              </a:rPr>
              <a:t>What is the Selection Process for Arbitrators &amp; What Communications are permitted?</a:t>
            </a:r>
            <a:endParaRPr lang="en-US" sz="3300" dirty="0">
              <a:solidFill>
                <a:schemeClr val="tx1"/>
              </a:solidFill>
            </a:endParaRPr>
          </a:p>
        </p:txBody>
      </p:sp>
      <p:sp>
        <p:nvSpPr>
          <p:cNvPr id="7" name="Rectangle 6"/>
          <p:cNvSpPr/>
          <p:nvPr/>
        </p:nvSpPr>
        <p:spPr>
          <a:xfrm>
            <a:off x="4195723" y="1432193"/>
            <a:ext cx="3797287" cy="108953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b="1" dirty="0" smtClean="0">
                <a:solidFill>
                  <a:schemeClr val="bg1"/>
                </a:solidFill>
                <a:latin typeface="Arial" charset="0"/>
                <a:ea typeface="Arial" charset="0"/>
                <a:cs typeface="Arial" charset="0"/>
              </a:rPr>
              <a:t>Chartered Institute of Arbitrators’</a:t>
            </a:r>
          </a:p>
          <a:p>
            <a:pPr lvl="0" algn="ctr"/>
            <a:r>
              <a:rPr lang="en-GB" sz="1600" b="1" dirty="0" smtClean="0">
                <a:solidFill>
                  <a:schemeClr val="bg1"/>
                </a:solidFill>
                <a:latin typeface="Arial" charset="0"/>
                <a:ea typeface="Arial" charset="0"/>
                <a:cs typeface="Arial" charset="0"/>
              </a:rPr>
              <a:t> International Arbitration Practice Guideline on “Interviews for Prospective Arbitrators”</a:t>
            </a:r>
          </a:p>
        </p:txBody>
      </p:sp>
      <p:sp>
        <p:nvSpPr>
          <p:cNvPr id="12" name="Rectangle 11"/>
          <p:cNvSpPr/>
          <p:nvPr/>
        </p:nvSpPr>
        <p:spPr>
          <a:xfrm>
            <a:off x="279400" y="3007699"/>
            <a:ext cx="2103120" cy="118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smtClean="0">
                <a:latin typeface="Source Sans Pro" panose="020B0604020202020204" charset="0"/>
                <a:ea typeface="Arial" charset="0"/>
                <a:cs typeface="Arial" charset="0"/>
              </a:rPr>
              <a:t>Communications Permitted</a:t>
            </a:r>
            <a:endParaRPr lang="en-GB" sz="2000" b="1" dirty="0">
              <a:latin typeface="Source Sans Pro" panose="020B0604020202020204" charset="0"/>
              <a:ea typeface="Arial" charset="0"/>
              <a:cs typeface="Arial" charset="0"/>
            </a:endParaRPr>
          </a:p>
        </p:txBody>
      </p:sp>
      <p:sp>
        <p:nvSpPr>
          <p:cNvPr id="13" name="Rectangle 12"/>
          <p:cNvSpPr/>
          <p:nvPr/>
        </p:nvSpPr>
        <p:spPr>
          <a:xfrm>
            <a:off x="279400" y="4589275"/>
            <a:ext cx="2103120" cy="1188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smtClean="0">
                <a:latin typeface="Source Sans Pro" panose="020B0604020202020204" charset="0"/>
                <a:ea typeface="Arial" charset="0"/>
                <a:cs typeface="Arial" charset="0"/>
              </a:rPr>
              <a:t>Communications Barred</a:t>
            </a:r>
            <a:endParaRPr lang="en-GB" sz="2000" b="1" dirty="0">
              <a:latin typeface="Source Sans Pro" panose="020B0604020202020204" charset="0"/>
              <a:ea typeface="Arial" charset="0"/>
              <a:cs typeface="Arial" charset="0"/>
            </a:endParaRPr>
          </a:p>
        </p:txBody>
      </p:sp>
      <p:sp>
        <p:nvSpPr>
          <p:cNvPr id="8" name="Rectangle 7"/>
          <p:cNvSpPr/>
          <p:nvPr/>
        </p:nvSpPr>
        <p:spPr>
          <a:xfrm>
            <a:off x="2661920" y="3007699"/>
            <a:ext cx="2103120" cy="118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latin typeface="Source Sans Pro" panose="020B0604020202020204" charset="0"/>
                <a:ea typeface="Arial" charset="0"/>
                <a:cs typeface="Arial" charset="0"/>
              </a:rPr>
              <a:t>Past Experience in international arbitration</a:t>
            </a:r>
            <a:endParaRPr lang="en-GB" sz="1400" dirty="0">
              <a:latin typeface="Source Sans Pro" panose="020B0604020202020204" charset="0"/>
              <a:ea typeface="Arial" charset="0"/>
              <a:cs typeface="Arial" charset="0"/>
            </a:endParaRPr>
          </a:p>
        </p:txBody>
      </p:sp>
      <p:sp>
        <p:nvSpPr>
          <p:cNvPr id="14" name="Rectangle 13"/>
          <p:cNvSpPr/>
          <p:nvPr/>
        </p:nvSpPr>
        <p:spPr>
          <a:xfrm>
            <a:off x="2661920" y="4589275"/>
            <a:ext cx="2103120" cy="1188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i="1" dirty="0" smtClean="0">
                <a:latin typeface="Source Sans Pro" panose="020B0604020202020204" charset="0"/>
                <a:ea typeface="Arial" charset="0"/>
                <a:cs typeface="Arial" charset="0"/>
              </a:rPr>
              <a:t>Ex parte </a:t>
            </a:r>
            <a:r>
              <a:rPr lang="en-GB" sz="1400" dirty="0" smtClean="0">
                <a:latin typeface="Source Sans Pro" panose="020B0604020202020204" charset="0"/>
                <a:ea typeface="Arial" charset="0"/>
                <a:cs typeface="Arial" charset="0"/>
              </a:rPr>
              <a:t>Communications</a:t>
            </a:r>
            <a:endParaRPr lang="en-GB" sz="1400" dirty="0">
              <a:latin typeface="Source Sans Pro" panose="020B0604020202020204" charset="0"/>
              <a:ea typeface="Arial" charset="0"/>
              <a:cs typeface="Arial" charset="0"/>
            </a:endParaRPr>
          </a:p>
        </p:txBody>
      </p:sp>
      <p:sp>
        <p:nvSpPr>
          <p:cNvPr id="10" name="Rectangle 9"/>
          <p:cNvSpPr/>
          <p:nvPr/>
        </p:nvSpPr>
        <p:spPr>
          <a:xfrm>
            <a:off x="7426960" y="3007699"/>
            <a:ext cx="2103120" cy="118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latin typeface="Source Sans Pro" panose="020B0604020202020204" charset="0"/>
                <a:ea typeface="Arial" charset="0"/>
                <a:cs typeface="Arial" charset="0"/>
              </a:rPr>
              <a:t>Availability to conduct hearing including: expected timetable, estimated timings &amp; length of hearing</a:t>
            </a:r>
            <a:endParaRPr lang="en-GB" sz="1400" dirty="0">
              <a:latin typeface="Source Sans Pro" panose="020B0604020202020204" charset="0"/>
              <a:ea typeface="Arial" charset="0"/>
              <a:cs typeface="Arial" charset="0"/>
            </a:endParaRPr>
          </a:p>
        </p:txBody>
      </p:sp>
      <p:sp>
        <p:nvSpPr>
          <p:cNvPr id="16" name="Rectangle 15"/>
          <p:cNvSpPr/>
          <p:nvPr/>
        </p:nvSpPr>
        <p:spPr>
          <a:xfrm>
            <a:off x="7426960" y="4589275"/>
            <a:ext cx="2103120" cy="1188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a:solidFill>
                  <a:srgbClr val="FFFFFF"/>
                </a:solidFill>
                <a:latin typeface="Source Sans Pro" panose="020B0604020202020204" charset="0"/>
                <a:ea typeface="Arial" charset="0"/>
                <a:cs typeface="Arial" charset="0"/>
              </a:rPr>
              <a:t>The specific facts or circumstances giving rise to the dispute</a:t>
            </a:r>
          </a:p>
        </p:txBody>
      </p:sp>
      <p:sp>
        <p:nvSpPr>
          <p:cNvPr id="9" name="Rectangle 8"/>
          <p:cNvSpPr/>
          <p:nvPr/>
        </p:nvSpPr>
        <p:spPr>
          <a:xfrm>
            <a:off x="5044440" y="3007699"/>
            <a:ext cx="2103120" cy="118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latin typeface="Source Sans Pro" panose="020B0604020202020204" charset="0"/>
                <a:ea typeface="Arial" charset="0"/>
                <a:cs typeface="Arial" charset="0"/>
              </a:rPr>
              <a:t>Expertise in the subject-matter of the dispute</a:t>
            </a:r>
            <a:endParaRPr lang="en-GB" sz="1400" dirty="0">
              <a:latin typeface="Source Sans Pro" panose="020B0604020202020204" charset="0"/>
              <a:ea typeface="Arial" charset="0"/>
              <a:cs typeface="Arial" charset="0"/>
            </a:endParaRPr>
          </a:p>
        </p:txBody>
      </p:sp>
      <p:sp>
        <p:nvSpPr>
          <p:cNvPr id="15" name="Rectangle 14"/>
          <p:cNvSpPr/>
          <p:nvPr/>
        </p:nvSpPr>
        <p:spPr>
          <a:xfrm>
            <a:off x="5044440" y="4589275"/>
            <a:ext cx="2103120" cy="1188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latin typeface="Source Sans Pro" panose="020B0604020202020204" charset="0"/>
                <a:ea typeface="Arial" charset="0"/>
                <a:cs typeface="Arial" charset="0"/>
              </a:rPr>
              <a:t>The positions or arguments of the parties</a:t>
            </a:r>
            <a:endParaRPr lang="en-GB" sz="1400" dirty="0">
              <a:latin typeface="Source Sans Pro" panose="020B0604020202020204" charset="0"/>
              <a:ea typeface="Arial" charset="0"/>
              <a:cs typeface="Arial" charset="0"/>
            </a:endParaRPr>
          </a:p>
        </p:txBody>
      </p:sp>
      <p:sp>
        <p:nvSpPr>
          <p:cNvPr id="101" name="Rectangle 100"/>
          <p:cNvSpPr/>
          <p:nvPr/>
        </p:nvSpPr>
        <p:spPr>
          <a:xfrm>
            <a:off x="9809480" y="3007699"/>
            <a:ext cx="2103120" cy="118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latin typeface="Source Sans Pro" panose="020B0604020202020204" charset="0"/>
                <a:ea typeface="Arial" charset="0"/>
                <a:cs typeface="Arial" charset="0"/>
              </a:rPr>
              <a:t>Arbitrators Fees and Other Terms of Appointment</a:t>
            </a:r>
            <a:endParaRPr lang="en-GB" sz="1400" dirty="0">
              <a:latin typeface="Source Sans Pro" panose="020B0604020202020204" charset="0"/>
              <a:ea typeface="Arial" charset="0"/>
              <a:cs typeface="Arial" charset="0"/>
            </a:endParaRPr>
          </a:p>
        </p:txBody>
      </p:sp>
      <p:sp>
        <p:nvSpPr>
          <p:cNvPr id="102" name="Rectangle 101"/>
          <p:cNvSpPr/>
          <p:nvPr/>
        </p:nvSpPr>
        <p:spPr>
          <a:xfrm>
            <a:off x="9809480" y="4589275"/>
            <a:ext cx="2103120" cy="1188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latin typeface="Source Sans Pro" panose="020B0604020202020204" charset="0"/>
                <a:ea typeface="Arial" charset="0"/>
                <a:cs typeface="Arial" charset="0"/>
              </a:rPr>
              <a:t>The prospective arbitrator’s views on the merits, parties’ arguments or claims</a:t>
            </a:r>
            <a:endParaRPr lang="en-GB" sz="1400" dirty="0">
              <a:latin typeface="Source Sans Pro" panose="020B0604020202020204" charset="0"/>
              <a:ea typeface="Arial" charset="0"/>
              <a:cs typeface="Arial" charset="0"/>
            </a:endParaRPr>
          </a:p>
        </p:txBody>
      </p:sp>
      <p:cxnSp>
        <p:nvCxnSpPr>
          <p:cNvPr id="26" name="Elbow Connector 25"/>
          <p:cNvCxnSpPr>
            <a:stCxn id="12" idx="3"/>
            <a:endCxn id="8" idx="1"/>
          </p:cNvCxnSpPr>
          <p:nvPr/>
        </p:nvCxnSpPr>
        <p:spPr>
          <a:xfrm>
            <a:off x="2382520" y="3602059"/>
            <a:ext cx="279400" cy="0"/>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5"/>
          <p:cNvCxnSpPr>
            <a:stCxn id="8" idx="3"/>
            <a:endCxn id="9" idx="1"/>
          </p:cNvCxnSpPr>
          <p:nvPr/>
        </p:nvCxnSpPr>
        <p:spPr>
          <a:xfrm>
            <a:off x="4765040" y="3602059"/>
            <a:ext cx="279400" cy="0"/>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Elbow Connector 25"/>
          <p:cNvCxnSpPr>
            <a:stCxn id="9" idx="3"/>
            <a:endCxn id="10" idx="1"/>
          </p:cNvCxnSpPr>
          <p:nvPr/>
        </p:nvCxnSpPr>
        <p:spPr>
          <a:xfrm>
            <a:off x="7147560" y="3602059"/>
            <a:ext cx="279400" cy="0"/>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Elbow Connector 25"/>
          <p:cNvCxnSpPr>
            <a:stCxn id="10" idx="3"/>
            <a:endCxn id="101" idx="1"/>
          </p:cNvCxnSpPr>
          <p:nvPr/>
        </p:nvCxnSpPr>
        <p:spPr>
          <a:xfrm>
            <a:off x="9530080" y="3602059"/>
            <a:ext cx="279400" cy="0"/>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Elbow Connector 25"/>
          <p:cNvCxnSpPr/>
          <p:nvPr/>
        </p:nvCxnSpPr>
        <p:spPr>
          <a:xfrm>
            <a:off x="2382520" y="5183635"/>
            <a:ext cx="279400" cy="0"/>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Elbow Connector 25"/>
          <p:cNvCxnSpPr/>
          <p:nvPr/>
        </p:nvCxnSpPr>
        <p:spPr>
          <a:xfrm>
            <a:off x="4765040" y="5183635"/>
            <a:ext cx="279400" cy="0"/>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Elbow Connector 25"/>
          <p:cNvCxnSpPr/>
          <p:nvPr/>
        </p:nvCxnSpPr>
        <p:spPr>
          <a:xfrm>
            <a:off x="7147560" y="5183635"/>
            <a:ext cx="279400" cy="0"/>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Elbow Connector 25"/>
          <p:cNvCxnSpPr/>
          <p:nvPr/>
        </p:nvCxnSpPr>
        <p:spPr>
          <a:xfrm>
            <a:off x="9530080" y="5183635"/>
            <a:ext cx="279400" cy="0"/>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4"/>
          </p:nvPr>
        </p:nvSpPr>
        <p:spPr/>
        <p:txBody>
          <a:bodyPr/>
          <a:lstStyle/>
          <a:p>
            <a:fld id="{8AE658E8-9B3B-41CF-9D54-C22306B86F23}" type="slidenum">
              <a:rPr lang="en-US" smtClean="0"/>
              <a:pPr/>
              <a:t>11</a:t>
            </a:fld>
            <a:endParaRPr lang="en-US" dirty="0"/>
          </a:p>
        </p:txBody>
      </p:sp>
    </p:spTree>
    <p:custDataLst>
      <p:tags r:id="rId1"/>
    </p:custDataLst>
    <p:extLst>
      <p:ext uri="{BB962C8B-B14F-4D97-AF65-F5344CB8AC3E}">
        <p14:creationId xmlns:p14="http://schemas.microsoft.com/office/powerpoint/2010/main" val="12986956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Text Placeholder 6"/>
          <p:cNvSpPr>
            <a:spLocks noGrp="1"/>
          </p:cNvSpPr>
          <p:nvPr>
            <p:ph type="body" sz="quarter" idx="15"/>
            <p:custDataLst>
              <p:tags r:id="rId2"/>
            </p:custDataLst>
          </p:nvPr>
        </p:nvSpPr>
        <p:spPr>
          <a:xfrm>
            <a:off x="6096000" y="1660565"/>
            <a:ext cx="5592000" cy="4233459"/>
          </a:xfrm>
          <a:solidFill>
            <a:schemeClr val="accent1">
              <a:lumMod val="20000"/>
              <a:lumOff val="80000"/>
            </a:schemeClr>
          </a:solidFill>
        </p:spPr>
        <p:txBody>
          <a:bodyPr/>
          <a:lstStyle/>
          <a:p>
            <a:pPr marL="0" indent="0">
              <a:buNone/>
            </a:pPr>
            <a:r>
              <a:rPr lang="en-US" sz="1800" b="1" dirty="0" smtClean="0"/>
              <a:t>Bermuda Form arbitrations </a:t>
            </a:r>
          </a:p>
          <a:p>
            <a:pPr marL="400050" indent="-400050">
              <a:buFont typeface="+mj-lt"/>
              <a:buAutoNum type="romanUcPeriod"/>
            </a:pPr>
            <a:r>
              <a:rPr lang="en-US" sz="1800" dirty="0" smtClean="0"/>
              <a:t>Ad hoc rules apply.</a:t>
            </a:r>
          </a:p>
          <a:p>
            <a:pPr marL="400050" indent="-400050">
              <a:buFont typeface="+mj-lt"/>
              <a:buAutoNum type="romanUcPeriod"/>
            </a:pPr>
            <a:r>
              <a:rPr lang="en-US" sz="1800" dirty="0" smtClean="0"/>
              <a:t>Neutral panel which adopts an even-handed approach to matters of contractual interpretation.</a:t>
            </a:r>
          </a:p>
          <a:p>
            <a:pPr marL="400050" indent="-400050">
              <a:buFont typeface="+mj-lt"/>
              <a:buAutoNum type="romanUcPeriod"/>
            </a:pPr>
            <a:r>
              <a:rPr lang="en-US" sz="1800" dirty="0" smtClean="0"/>
              <a:t>No code of conduct, but duties of disclosure apply where an arbitrator is asked to sit in multiple arbitrations involving the same or overlapping subject matter or one or more of the same parties.</a:t>
            </a:r>
          </a:p>
          <a:p>
            <a:pPr marL="400050" indent="-400050">
              <a:buFont typeface="+mj-lt"/>
              <a:buAutoNum type="romanUcPeriod"/>
            </a:pPr>
            <a:r>
              <a:rPr lang="en-US" sz="1800" dirty="0" smtClean="0"/>
              <a:t>Collaborative and consensual process.</a:t>
            </a:r>
          </a:p>
          <a:p>
            <a:pPr marL="400050" indent="-400050">
              <a:buFont typeface="+mj-lt"/>
              <a:buAutoNum type="romanUcPeriod"/>
            </a:pPr>
            <a:r>
              <a:rPr lang="en-US" sz="1800" dirty="0" smtClean="0"/>
              <a:t>Detailed written Award.</a:t>
            </a:r>
          </a:p>
          <a:p>
            <a:pPr marL="400050" indent="-400050">
              <a:buFont typeface="+mj-lt"/>
              <a:buAutoNum type="romanUcPeriod"/>
            </a:pPr>
            <a:r>
              <a:rPr lang="en-US" sz="1800" dirty="0" smtClean="0"/>
              <a:t>English Arbitrators act for both policyholders and insurance companies.</a:t>
            </a:r>
          </a:p>
          <a:p>
            <a:endParaRPr lang="en-US" dirty="0" smtClean="0"/>
          </a:p>
          <a:p>
            <a:endParaRPr lang="en-US" dirty="0"/>
          </a:p>
        </p:txBody>
      </p:sp>
      <p:sp>
        <p:nvSpPr>
          <p:cNvPr id="6" name="Text Placeholder 5"/>
          <p:cNvSpPr>
            <a:spLocks noGrp="1"/>
          </p:cNvSpPr>
          <p:nvPr>
            <p:ph type="body" sz="quarter" idx="14"/>
            <p:custDataLst>
              <p:tags r:id="rId3"/>
            </p:custDataLst>
          </p:nvPr>
        </p:nvSpPr>
        <p:spPr>
          <a:xfrm flipH="1">
            <a:off x="504856" y="1660565"/>
            <a:ext cx="5591143" cy="4233459"/>
          </a:xfrm>
          <a:solidFill>
            <a:srgbClr val="FFC000"/>
          </a:solidFill>
        </p:spPr>
        <p:txBody>
          <a:bodyPr/>
          <a:lstStyle/>
          <a:p>
            <a:pPr marL="0" indent="0">
              <a:buNone/>
            </a:pPr>
            <a:r>
              <a:rPr lang="en-US" sz="1800" b="1" dirty="0" smtClean="0"/>
              <a:t>ARIAS US arbitrations </a:t>
            </a:r>
          </a:p>
          <a:p>
            <a:pPr marL="400050" indent="-400050">
              <a:buFont typeface="+mj-lt"/>
              <a:buAutoNum type="romanUcPeriod"/>
            </a:pPr>
            <a:r>
              <a:rPr lang="en-US" sz="1800" dirty="0" smtClean="0"/>
              <a:t>Ad hoc rules usually apply – arbitrations infrequently adopt the rules of an organization.  </a:t>
            </a:r>
          </a:p>
          <a:p>
            <a:pPr marL="400050" indent="-400050">
              <a:buFont typeface="+mj-lt"/>
              <a:buAutoNum type="romanUcPeriod"/>
            </a:pPr>
            <a:r>
              <a:rPr lang="en-US" sz="1800" dirty="0" smtClean="0"/>
              <a:t>Quasi advocate / judge role for party-appointed arbitrators.</a:t>
            </a:r>
          </a:p>
          <a:p>
            <a:pPr marL="400050" indent="-400050">
              <a:buFont typeface="+mj-lt"/>
              <a:buAutoNum type="romanUcPeriod"/>
            </a:pPr>
            <a:r>
              <a:rPr lang="en-US" sz="1800" dirty="0" smtClean="0"/>
              <a:t>Neutral versus “disinterested” arbitrators – application of the ARIAS Rules re neutral panels.</a:t>
            </a:r>
          </a:p>
          <a:p>
            <a:pPr marL="400050" indent="-400050">
              <a:buFont typeface="+mj-lt"/>
              <a:buAutoNum type="romanUcPeriod"/>
            </a:pPr>
            <a:r>
              <a:rPr lang="en-US" sz="1800" dirty="0" smtClean="0"/>
              <a:t>ARIAS Code of Conduct.</a:t>
            </a:r>
          </a:p>
          <a:p>
            <a:pPr marL="400050" indent="-400050">
              <a:buFont typeface="+mj-lt"/>
              <a:buAutoNum type="romanUcPeriod"/>
            </a:pPr>
            <a:r>
              <a:rPr lang="en-US" sz="1800" dirty="0" smtClean="0"/>
              <a:t>Umpire appointment process – questionnaires, exchange of lists / striking out of candidates in order to determine the Umpire.</a:t>
            </a:r>
          </a:p>
          <a:p>
            <a:pPr marL="400050" indent="-400050">
              <a:buFont typeface="+mj-lt"/>
              <a:buAutoNum type="romanUcPeriod"/>
            </a:pPr>
            <a:r>
              <a:rPr lang="en-US" sz="1800" dirty="0" smtClean="0"/>
              <a:t>Are ARIAS US arbitrators well-positioned to accept party-appointed positions for and on behalf of the policyholder or an insurance company?</a:t>
            </a:r>
          </a:p>
          <a:p>
            <a:endParaRPr lang="en-US" sz="1800" dirty="0"/>
          </a:p>
        </p:txBody>
      </p:sp>
      <p:sp>
        <p:nvSpPr>
          <p:cNvPr id="2" name="Title 1"/>
          <p:cNvSpPr>
            <a:spLocks noGrp="1"/>
          </p:cNvSpPr>
          <p:nvPr>
            <p:ph type="title"/>
            <p:custDataLst>
              <p:tags r:id="rId4"/>
            </p:custDataLst>
          </p:nvPr>
        </p:nvSpPr>
        <p:spPr/>
        <p:txBody>
          <a:bodyPr>
            <a:normAutofit/>
          </a:bodyPr>
          <a:lstStyle/>
          <a:p>
            <a:r>
              <a:rPr lang="en-US" sz="3200" dirty="0" smtClean="0"/>
              <a:t>The differences between the manner in which UK Queen’s Counsel and ARIAS US Arbitrators conduct arbitrations </a:t>
            </a:r>
            <a:endParaRPr lang="en-US" sz="3200" dirty="0"/>
          </a:p>
        </p:txBody>
      </p:sp>
      <p:sp>
        <p:nvSpPr>
          <p:cNvPr id="3" name="Slide Number Placeholder 2"/>
          <p:cNvSpPr>
            <a:spLocks noGrp="1"/>
          </p:cNvSpPr>
          <p:nvPr>
            <p:ph type="sldNum" sz="quarter" idx="4"/>
          </p:nvPr>
        </p:nvSpPr>
        <p:spPr/>
        <p:txBody>
          <a:bodyPr/>
          <a:lstStyle/>
          <a:p>
            <a:fld id="{8AE658E8-9B3B-41CF-9D54-C22306B86F23}" type="slidenum">
              <a:rPr lang="en-US" smtClean="0"/>
              <a:pPr/>
              <a:t>12</a:t>
            </a:fld>
            <a:endParaRPr lang="en-US" dirty="0"/>
          </a:p>
        </p:txBody>
      </p:sp>
    </p:spTree>
    <p:custDataLst>
      <p:tags r:id="rId1"/>
    </p:custDataLst>
    <p:extLst>
      <p:ext uri="{BB962C8B-B14F-4D97-AF65-F5344CB8AC3E}">
        <p14:creationId xmlns:p14="http://schemas.microsoft.com/office/powerpoint/2010/main" val="16468569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Title 3"/>
          <p:cNvSpPr>
            <a:spLocks noGrp="1"/>
          </p:cNvSpPr>
          <p:nvPr>
            <p:ph type="title"/>
            <p:custDataLst>
              <p:tags r:id="rId2"/>
            </p:custDataLst>
          </p:nvPr>
        </p:nvSpPr>
        <p:spPr/>
        <p:txBody>
          <a:bodyPr>
            <a:normAutofit/>
          </a:bodyPr>
          <a:lstStyle/>
          <a:p>
            <a:r>
              <a:rPr lang="en-US" sz="2800" dirty="0" smtClean="0">
                <a:solidFill>
                  <a:srgbClr val="2B5FE7"/>
                </a:solidFill>
              </a:rPr>
              <a:t>Strategic advantages of appointing ARIAS US Arbitrators </a:t>
            </a:r>
            <a:endParaRPr lang="en-US" sz="3200" dirty="0"/>
          </a:p>
        </p:txBody>
      </p:sp>
      <p:sp>
        <p:nvSpPr>
          <p:cNvPr id="19" name="Text Placeholder 1"/>
          <p:cNvSpPr txBox="1">
            <a:spLocks/>
          </p:cNvSpPr>
          <p:nvPr/>
        </p:nvSpPr>
        <p:spPr>
          <a:xfrm>
            <a:off x="6144000" y="1604434"/>
            <a:ext cx="5592000" cy="2109221"/>
          </a:xfrm>
          <a:prstGeom prst="rect">
            <a:avLst/>
          </a:prstGeom>
          <a:solidFill>
            <a:schemeClr val="accent1">
              <a:lumMod val="40000"/>
              <a:lumOff val="60000"/>
            </a:schemeClr>
          </a:solidFill>
        </p:spPr>
        <p:txBody>
          <a:bodyPr vert="horz" lIns="2447999" tIns="72000" rIns="72000" bIns="72000" rtlCol="0">
            <a:noAutofit/>
          </a:bodyPr>
          <a:lstStyle>
            <a:lvl1pPr marL="342900" indent="-3429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1pPr>
            <a:lvl2pPr marL="7429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2pPr>
            <a:lvl3pPr marL="1143000" indent="-2286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3pPr>
            <a:lvl4pPr marL="1600200" indent="-22860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4pPr>
            <a:lvl5pPr marL="21145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mn-lt"/>
              </a:rPr>
              <a:t>The arbitration involves similar issues as those arising in the reinsurance context e.g., follow the fortunes, allocation issues etc.</a:t>
            </a:r>
            <a:endParaRPr lang="en-US" sz="1800" dirty="0">
              <a:latin typeface="+mn-lt"/>
            </a:endParaRPr>
          </a:p>
        </p:txBody>
      </p:sp>
      <p:sp>
        <p:nvSpPr>
          <p:cNvPr id="20" name="Text Placeholder 2"/>
          <p:cNvSpPr txBox="1">
            <a:spLocks/>
          </p:cNvSpPr>
          <p:nvPr/>
        </p:nvSpPr>
        <p:spPr>
          <a:xfrm>
            <a:off x="456000" y="1604434"/>
            <a:ext cx="5592000" cy="2109221"/>
          </a:xfrm>
          <a:prstGeom prst="rect">
            <a:avLst/>
          </a:prstGeom>
          <a:solidFill>
            <a:srgbClr val="00B0F0"/>
          </a:solidFill>
        </p:spPr>
        <p:txBody>
          <a:bodyPr vert="horz" lIns="72000" tIns="72000" rIns="2016000" bIns="72000" rtlCol="0">
            <a:noAutofit/>
          </a:bodyPr>
          <a:lstStyle>
            <a:lvl1pPr marL="342900" indent="-3429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1pPr>
            <a:lvl2pPr marL="7429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2pPr>
            <a:lvl3pPr marL="1143000" indent="-2286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3pPr>
            <a:lvl4pPr marL="1600200" indent="-22860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4pPr>
            <a:lvl5pPr marL="21145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mn-lt"/>
              </a:rPr>
              <a:t>Market or Other Fresh Perspectives.</a:t>
            </a:r>
            <a:endParaRPr lang="en-US" sz="1800" dirty="0">
              <a:latin typeface="+mn-lt"/>
            </a:endParaRPr>
          </a:p>
        </p:txBody>
      </p:sp>
      <p:sp>
        <p:nvSpPr>
          <p:cNvPr id="21" name="Text Placeholder 1"/>
          <p:cNvSpPr txBox="1">
            <a:spLocks/>
          </p:cNvSpPr>
          <p:nvPr/>
        </p:nvSpPr>
        <p:spPr>
          <a:xfrm>
            <a:off x="6144000" y="3818614"/>
            <a:ext cx="5592000" cy="2109221"/>
          </a:xfrm>
          <a:prstGeom prst="rect">
            <a:avLst/>
          </a:prstGeom>
          <a:solidFill>
            <a:srgbClr val="FFC000"/>
          </a:solidFill>
        </p:spPr>
        <p:txBody>
          <a:bodyPr vert="horz" lIns="2447999" tIns="96000" rIns="96000" bIns="96000" rtlCol="0">
            <a:noAutofit/>
          </a:bodyPr>
          <a:lstStyle>
            <a:lvl1pPr marL="180975" marR="0" indent="-180975"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1pPr>
            <a:lvl2pPr marL="179388" marR="0" indent="-179388"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2pPr>
            <a:lvl3pPr marL="179388" marR="0" indent="-179388"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tx1"/>
                </a:solidFill>
                <a:latin typeface="+mn-lt"/>
                <a:ea typeface="Arial" panose="020B0604020202020204" pitchFamily="34" charset="0"/>
                <a:cs typeface="Arial" panose="020B0604020202020204" pitchFamily="34" charset="0"/>
              </a:defRPr>
            </a:lvl3pPr>
            <a:lvl4pPr marL="358775" marR="0" indent="-179388"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b="0" i="0" kern="1200">
                <a:solidFill>
                  <a:schemeClr val="tx1"/>
                </a:solidFill>
                <a:latin typeface="+mn-lt"/>
                <a:ea typeface="Arial" panose="020B0604020202020204" pitchFamily="34" charset="0"/>
                <a:cs typeface="Arial" panose="020B0604020202020204" pitchFamily="34" charset="0"/>
              </a:defRPr>
            </a:lvl4pPr>
            <a:lvl5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b="0" i="0" kern="1200">
                <a:solidFill>
                  <a:schemeClr val="tx1"/>
                </a:solidFill>
                <a:latin typeface="+mn-lt"/>
                <a:ea typeface="Arial" panose="020B0604020202020204" pitchFamily="34" charset="0"/>
                <a:cs typeface="Arial" panose="020B0604020202020204" pitchFamily="34" charset="0"/>
              </a:defRPr>
            </a:lvl5pPr>
            <a:lvl6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6pPr>
            <a:lvl7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7pPr>
            <a:lvl8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8pPr>
            <a:lvl9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9pPr>
          </a:lstStyle>
          <a:p>
            <a:r>
              <a:rPr lang="en-US" sz="1800" dirty="0" smtClean="0"/>
              <a:t>The arbitrator has specific expertise with respect to the subject matter of the claim.</a:t>
            </a:r>
            <a:endParaRPr lang="en-US" sz="1800" dirty="0"/>
          </a:p>
        </p:txBody>
      </p:sp>
      <p:sp>
        <p:nvSpPr>
          <p:cNvPr id="22" name="Text Placeholder 2"/>
          <p:cNvSpPr txBox="1">
            <a:spLocks/>
          </p:cNvSpPr>
          <p:nvPr/>
        </p:nvSpPr>
        <p:spPr>
          <a:xfrm>
            <a:off x="456000" y="3818614"/>
            <a:ext cx="5592000" cy="2109221"/>
          </a:xfrm>
          <a:prstGeom prst="rect">
            <a:avLst/>
          </a:prstGeom>
          <a:solidFill>
            <a:schemeClr val="bg1">
              <a:lumMod val="75000"/>
            </a:schemeClr>
          </a:solidFill>
        </p:spPr>
        <p:txBody>
          <a:bodyPr vert="horz" lIns="96000" tIns="96000" rIns="2016000" bIns="96000" rtlCol="0">
            <a:noAutofit/>
          </a:bodyPr>
          <a:lstStyle>
            <a:lvl1pPr marL="180975" marR="0" indent="-180975"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1pPr>
            <a:lvl2pPr marL="179388" marR="0" indent="-179388"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2pPr>
            <a:lvl3pPr marL="179388" marR="0" indent="-179388"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tx1"/>
                </a:solidFill>
                <a:latin typeface="+mn-lt"/>
                <a:ea typeface="Arial" panose="020B0604020202020204" pitchFamily="34" charset="0"/>
                <a:cs typeface="Arial" panose="020B0604020202020204" pitchFamily="34" charset="0"/>
              </a:defRPr>
            </a:lvl3pPr>
            <a:lvl4pPr marL="358775" marR="0" indent="-179388"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b="0" i="0" kern="1200">
                <a:solidFill>
                  <a:schemeClr val="tx1"/>
                </a:solidFill>
                <a:latin typeface="+mn-lt"/>
                <a:ea typeface="Arial" panose="020B0604020202020204" pitchFamily="34" charset="0"/>
                <a:cs typeface="Arial" panose="020B0604020202020204" pitchFamily="34" charset="0"/>
              </a:defRPr>
            </a:lvl4pPr>
            <a:lvl5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b="0" i="0" kern="1200">
                <a:solidFill>
                  <a:schemeClr val="tx1"/>
                </a:solidFill>
                <a:latin typeface="+mn-lt"/>
                <a:ea typeface="Arial" panose="020B0604020202020204" pitchFamily="34" charset="0"/>
                <a:cs typeface="Arial" panose="020B0604020202020204" pitchFamily="34" charset="0"/>
              </a:defRPr>
            </a:lvl5pPr>
            <a:lvl6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6pPr>
            <a:lvl7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7pPr>
            <a:lvl8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8pPr>
            <a:lvl9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9pPr>
          </a:lstStyle>
          <a:p>
            <a:r>
              <a:rPr lang="en-US" sz="1800" dirty="0" smtClean="0"/>
              <a:t>Virtual hearings more commonplace such that the arbitrators’ place of residence is irrelevant.</a:t>
            </a:r>
            <a:endParaRPr lang="en-US" sz="1800" dirty="0"/>
          </a:p>
        </p:txBody>
      </p:sp>
      <p:grpSp>
        <p:nvGrpSpPr>
          <p:cNvPr id="23" name="Group 22"/>
          <p:cNvGrpSpPr/>
          <p:nvPr/>
        </p:nvGrpSpPr>
        <p:grpSpPr>
          <a:xfrm>
            <a:off x="4568496" y="2263081"/>
            <a:ext cx="3055008" cy="3055008"/>
            <a:chOff x="3642360" y="1327489"/>
            <a:chExt cx="4267200" cy="4267200"/>
          </a:xfrm>
        </p:grpSpPr>
        <p:sp>
          <p:nvSpPr>
            <p:cNvPr id="24" name="Oval 23"/>
            <p:cNvSpPr/>
            <p:nvPr/>
          </p:nvSpPr>
          <p:spPr>
            <a:xfrm>
              <a:off x="3642360" y="1327489"/>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25" name="Group 24"/>
            <p:cNvGrpSpPr/>
            <p:nvPr/>
          </p:nvGrpSpPr>
          <p:grpSpPr>
            <a:xfrm>
              <a:off x="3773221" y="1457629"/>
              <a:ext cx="4005478" cy="4006921"/>
              <a:chOff x="2567196" y="1565319"/>
              <a:chExt cx="4005478" cy="4006921"/>
            </a:xfrm>
          </p:grpSpPr>
          <p:sp>
            <p:nvSpPr>
              <p:cNvPr id="26" name="Freeform 42"/>
              <p:cNvSpPr>
                <a:spLocks/>
              </p:cNvSpPr>
              <p:nvPr/>
            </p:nvSpPr>
            <p:spPr bwMode="auto">
              <a:xfrm>
                <a:off x="2567196" y="1575635"/>
                <a:ext cx="2117388" cy="2090119"/>
              </a:xfrm>
              <a:custGeom>
                <a:avLst/>
                <a:gdLst>
                  <a:gd name="T0" fmla="*/ 385 w 434"/>
                  <a:gd name="T1" fmla="*/ 0 h 429"/>
                  <a:gd name="T2" fmla="*/ 169 w 434"/>
                  <a:gd name="T3" fmla="*/ 78 h 429"/>
                  <a:gd name="T4" fmla="*/ 34 w 434"/>
                  <a:gd name="T5" fmla="*/ 246 h 429"/>
                  <a:gd name="T6" fmla="*/ 8 w 434"/>
                  <a:gd name="T7" fmla="*/ 326 h 429"/>
                  <a:gd name="T8" fmla="*/ 2 w 434"/>
                  <a:gd name="T9" fmla="*/ 371 h 429"/>
                  <a:gd name="T10" fmla="*/ 0 w 434"/>
                  <a:gd name="T11" fmla="*/ 400 h 429"/>
                  <a:gd name="T12" fmla="*/ 1 w 434"/>
                  <a:gd name="T13" fmla="*/ 428 h 429"/>
                  <a:gd name="T14" fmla="*/ 79 w 434"/>
                  <a:gd name="T15" fmla="*/ 384 h 429"/>
                  <a:gd name="T16" fmla="*/ 87 w 434"/>
                  <a:gd name="T17" fmla="*/ 379 h 429"/>
                  <a:gd name="T18" fmla="*/ 89 w 434"/>
                  <a:gd name="T19" fmla="*/ 380 h 429"/>
                  <a:gd name="T20" fmla="*/ 176 w 434"/>
                  <a:gd name="T21" fmla="*/ 429 h 429"/>
                  <a:gd name="T22" fmla="*/ 181 w 434"/>
                  <a:gd name="T23" fmla="*/ 357 h 429"/>
                  <a:gd name="T24" fmla="*/ 201 w 434"/>
                  <a:gd name="T25" fmla="*/ 303 h 429"/>
                  <a:gd name="T26" fmla="*/ 274 w 434"/>
                  <a:gd name="T27" fmla="*/ 219 h 429"/>
                  <a:gd name="T28" fmla="*/ 323 w 434"/>
                  <a:gd name="T29" fmla="*/ 191 h 429"/>
                  <a:gd name="T30" fmla="*/ 350 w 434"/>
                  <a:gd name="T31" fmla="*/ 183 h 429"/>
                  <a:gd name="T32" fmla="*/ 368 w 434"/>
                  <a:gd name="T33" fmla="*/ 179 h 429"/>
                  <a:gd name="T34" fmla="*/ 377 w 434"/>
                  <a:gd name="T35" fmla="*/ 177 h 429"/>
                  <a:gd name="T36" fmla="*/ 382 w 434"/>
                  <a:gd name="T37" fmla="*/ 177 h 429"/>
                  <a:gd name="T38" fmla="*/ 385 w 434"/>
                  <a:gd name="T39" fmla="*/ 172 h 429"/>
                  <a:gd name="T40" fmla="*/ 428 w 434"/>
                  <a:gd name="T41" fmla="*/ 96 h 429"/>
                  <a:gd name="T42" fmla="*/ 433 w 434"/>
                  <a:gd name="T43" fmla="*/ 88 h 429"/>
                  <a:gd name="T44" fmla="*/ 434 w 434"/>
                  <a:gd name="T45" fmla="*/ 87 h 429"/>
                  <a:gd name="T46" fmla="*/ 434 w 434"/>
                  <a:gd name="T47" fmla="*/ 87 h 429"/>
                  <a:gd name="T48" fmla="*/ 431 w 434"/>
                  <a:gd name="T49" fmla="*/ 83 h 429"/>
                  <a:gd name="T50" fmla="*/ 426 w 434"/>
                  <a:gd name="T51" fmla="*/ 74 h 429"/>
                  <a:gd name="T52" fmla="*/ 388 w 434"/>
                  <a:gd name="T53" fmla="*/ 6 h 429"/>
                  <a:gd name="T54" fmla="*/ 385 w 434"/>
                  <a:gd name="T55" fmla="*/ 0 h 4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4"/>
                  <a:gd name="T85" fmla="*/ 0 h 429"/>
                  <a:gd name="T86" fmla="*/ 434 w 434"/>
                  <a:gd name="T87" fmla="*/ 429 h 4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4" h="429">
                    <a:moveTo>
                      <a:pt x="385" y="0"/>
                    </a:moveTo>
                    <a:cubicBezTo>
                      <a:pt x="307" y="5"/>
                      <a:pt x="232" y="32"/>
                      <a:pt x="169" y="78"/>
                    </a:cubicBezTo>
                    <a:cubicBezTo>
                      <a:pt x="111" y="121"/>
                      <a:pt x="63" y="179"/>
                      <a:pt x="34" y="246"/>
                    </a:cubicBezTo>
                    <a:cubicBezTo>
                      <a:pt x="23" y="272"/>
                      <a:pt x="14" y="299"/>
                      <a:pt x="8" y="326"/>
                    </a:cubicBezTo>
                    <a:cubicBezTo>
                      <a:pt x="5" y="341"/>
                      <a:pt x="3" y="356"/>
                      <a:pt x="2" y="371"/>
                    </a:cubicBezTo>
                    <a:cubicBezTo>
                      <a:pt x="1" y="381"/>
                      <a:pt x="0" y="391"/>
                      <a:pt x="0" y="400"/>
                    </a:cubicBezTo>
                    <a:cubicBezTo>
                      <a:pt x="0" y="410"/>
                      <a:pt x="1" y="419"/>
                      <a:pt x="1" y="428"/>
                    </a:cubicBezTo>
                    <a:cubicBezTo>
                      <a:pt x="27" y="413"/>
                      <a:pt x="53" y="399"/>
                      <a:pt x="79" y="384"/>
                    </a:cubicBezTo>
                    <a:cubicBezTo>
                      <a:pt x="81" y="382"/>
                      <a:pt x="84" y="381"/>
                      <a:pt x="87" y="379"/>
                    </a:cubicBezTo>
                    <a:cubicBezTo>
                      <a:pt x="88" y="379"/>
                      <a:pt x="88" y="379"/>
                      <a:pt x="89" y="380"/>
                    </a:cubicBezTo>
                    <a:cubicBezTo>
                      <a:pt x="118" y="396"/>
                      <a:pt x="147" y="412"/>
                      <a:pt x="176" y="429"/>
                    </a:cubicBezTo>
                    <a:cubicBezTo>
                      <a:pt x="174" y="405"/>
                      <a:pt x="176" y="380"/>
                      <a:pt x="181" y="357"/>
                    </a:cubicBezTo>
                    <a:cubicBezTo>
                      <a:pt x="186" y="338"/>
                      <a:pt x="192" y="320"/>
                      <a:pt x="201" y="303"/>
                    </a:cubicBezTo>
                    <a:cubicBezTo>
                      <a:pt x="218" y="270"/>
                      <a:pt x="243" y="240"/>
                      <a:pt x="274" y="219"/>
                    </a:cubicBezTo>
                    <a:cubicBezTo>
                      <a:pt x="289" y="208"/>
                      <a:pt x="305" y="198"/>
                      <a:pt x="323" y="191"/>
                    </a:cubicBezTo>
                    <a:cubicBezTo>
                      <a:pt x="332" y="188"/>
                      <a:pt x="341" y="185"/>
                      <a:pt x="350" y="183"/>
                    </a:cubicBezTo>
                    <a:cubicBezTo>
                      <a:pt x="356" y="181"/>
                      <a:pt x="362" y="180"/>
                      <a:pt x="368" y="179"/>
                    </a:cubicBezTo>
                    <a:cubicBezTo>
                      <a:pt x="371" y="178"/>
                      <a:pt x="374" y="178"/>
                      <a:pt x="377" y="177"/>
                    </a:cubicBezTo>
                    <a:cubicBezTo>
                      <a:pt x="379" y="177"/>
                      <a:pt x="380" y="177"/>
                      <a:pt x="382" y="177"/>
                    </a:cubicBezTo>
                    <a:cubicBezTo>
                      <a:pt x="384" y="176"/>
                      <a:pt x="384" y="174"/>
                      <a:pt x="385" y="172"/>
                    </a:cubicBezTo>
                    <a:cubicBezTo>
                      <a:pt x="400" y="147"/>
                      <a:pt x="414" y="122"/>
                      <a:pt x="428" y="96"/>
                    </a:cubicBezTo>
                    <a:cubicBezTo>
                      <a:pt x="430" y="93"/>
                      <a:pt x="432" y="91"/>
                      <a:pt x="433" y="88"/>
                    </a:cubicBezTo>
                    <a:cubicBezTo>
                      <a:pt x="433" y="88"/>
                      <a:pt x="433" y="87"/>
                      <a:pt x="434" y="87"/>
                    </a:cubicBezTo>
                    <a:cubicBezTo>
                      <a:pt x="434" y="87"/>
                      <a:pt x="434" y="87"/>
                      <a:pt x="434" y="87"/>
                    </a:cubicBezTo>
                    <a:cubicBezTo>
                      <a:pt x="434" y="87"/>
                      <a:pt x="432" y="83"/>
                      <a:pt x="431" y="83"/>
                    </a:cubicBezTo>
                    <a:cubicBezTo>
                      <a:pt x="430" y="80"/>
                      <a:pt x="428" y="77"/>
                      <a:pt x="426" y="74"/>
                    </a:cubicBezTo>
                    <a:cubicBezTo>
                      <a:pt x="413" y="51"/>
                      <a:pt x="401" y="29"/>
                      <a:pt x="388" y="6"/>
                    </a:cubicBezTo>
                    <a:cubicBezTo>
                      <a:pt x="387" y="4"/>
                      <a:pt x="386" y="2"/>
                      <a:pt x="385" y="0"/>
                    </a:cubicBezTo>
                  </a:path>
                </a:pathLst>
              </a:custGeom>
              <a:solidFill>
                <a:srgbClr val="00B0F0"/>
              </a:solidFill>
              <a:ln w="57150" cap="flat" cmpd="sng">
                <a:solidFill>
                  <a:schemeClr val="bg1"/>
                </a:solidFill>
                <a:prstDash val="solid"/>
                <a:miter lim="800000"/>
                <a:headEnd/>
                <a:tailEnd/>
              </a:ln>
            </p:spPr>
            <p:txBody>
              <a:bodyPr/>
              <a:lstStyle/>
              <a:p>
                <a:endParaRPr lang="en-GB" sz="2400" dirty="0"/>
              </a:p>
            </p:txBody>
          </p:sp>
          <p:sp>
            <p:nvSpPr>
              <p:cNvPr id="27" name="Freeform 43"/>
              <p:cNvSpPr>
                <a:spLocks/>
              </p:cNvSpPr>
              <p:nvPr/>
            </p:nvSpPr>
            <p:spPr bwMode="auto">
              <a:xfrm>
                <a:off x="4480075" y="1565319"/>
                <a:ext cx="2092599" cy="2121069"/>
              </a:xfrm>
              <a:custGeom>
                <a:avLst/>
                <a:gdLst>
                  <a:gd name="T0" fmla="*/ 427 w 429"/>
                  <a:gd name="T1" fmla="*/ 365 h 435"/>
                  <a:gd name="T2" fmla="*/ 344 w 429"/>
                  <a:gd name="T3" fmla="*/ 162 h 435"/>
                  <a:gd name="T4" fmla="*/ 173 w 429"/>
                  <a:gd name="T5" fmla="*/ 31 h 435"/>
                  <a:gd name="T6" fmla="*/ 99 w 429"/>
                  <a:gd name="T7" fmla="*/ 9 h 435"/>
                  <a:gd name="T8" fmla="*/ 53 w 429"/>
                  <a:gd name="T9" fmla="*/ 3 h 435"/>
                  <a:gd name="T10" fmla="*/ 1 w 429"/>
                  <a:gd name="T11" fmla="*/ 2 h 435"/>
                  <a:gd name="T12" fmla="*/ 45 w 429"/>
                  <a:gd name="T13" fmla="*/ 80 h 435"/>
                  <a:gd name="T14" fmla="*/ 49 w 429"/>
                  <a:gd name="T15" fmla="*/ 88 h 435"/>
                  <a:gd name="T16" fmla="*/ 49 w 429"/>
                  <a:gd name="T17" fmla="*/ 90 h 435"/>
                  <a:gd name="T18" fmla="*/ 0 w 429"/>
                  <a:gd name="T19" fmla="*/ 178 h 435"/>
                  <a:gd name="T20" fmla="*/ 73 w 429"/>
                  <a:gd name="T21" fmla="*/ 183 h 435"/>
                  <a:gd name="T22" fmla="*/ 128 w 429"/>
                  <a:gd name="T23" fmla="*/ 204 h 435"/>
                  <a:gd name="T24" fmla="*/ 211 w 429"/>
                  <a:gd name="T25" fmla="*/ 277 h 435"/>
                  <a:gd name="T26" fmla="*/ 238 w 429"/>
                  <a:gd name="T27" fmla="*/ 327 h 435"/>
                  <a:gd name="T28" fmla="*/ 247 w 429"/>
                  <a:gd name="T29" fmla="*/ 354 h 435"/>
                  <a:gd name="T30" fmla="*/ 250 w 429"/>
                  <a:gd name="T31" fmla="*/ 368 h 435"/>
                  <a:gd name="T32" fmla="*/ 251 w 429"/>
                  <a:gd name="T33" fmla="*/ 377 h 435"/>
                  <a:gd name="T34" fmla="*/ 252 w 429"/>
                  <a:gd name="T35" fmla="*/ 382 h 435"/>
                  <a:gd name="T36" fmla="*/ 255 w 429"/>
                  <a:gd name="T37" fmla="*/ 386 h 435"/>
                  <a:gd name="T38" fmla="*/ 332 w 429"/>
                  <a:gd name="T39" fmla="*/ 429 h 435"/>
                  <a:gd name="T40" fmla="*/ 341 w 429"/>
                  <a:gd name="T41" fmla="*/ 434 h 435"/>
                  <a:gd name="T42" fmla="*/ 341 w 429"/>
                  <a:gd name="T43" fmla="*/ 434 h 435"/>
                  <a:gd name="T44" fmla="*/ 341 w 429"/>
                  <a:gd name="T45" fmla="*/ 434 h 435"/>
                  <a:gd name="T46" fmla="*/ 346 w 429"/>
                  <a:gd name="T47" fmla="*/ 432 h 435"/>
                  <a:gd name="T48" fmla="*/ 355 w 429"/>
                  <a:gd name="T49" fmla="*/ 427 h 435"/>
                  <a:gd name="T50" fmla="*/ 422 w 429"/>
                  <a:gd name="T51" fmla="*/ 389 h 435"/>
                  <a:gd name="T52" fmla="*/ 428 w 429"/>
                  <a:gd name="T53" fmla="*/ 386 h 435"/>
                  <a:gd name="T54" fmla="*/ 429 w 429"/>
                  <a:gd name="T55" fmla="*/ 386 h 435"/>
                  <a:gd name="T56" fmla="*/ 428 w 429"/>
                  <a:gd name="T57" fmla="*/ 383 h 435"/>
                  <a:gd name="T58" fmla="*/ 427 w 429"/>
                  <a:gd name="T59" fmla="*/ 365 h 4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9"/>
                  <a:gd name="T91" fmla="*/ 0 h 435"/>
                  <a:gd name="T92" fmla="*/ 429 w 429"/>
                  <a:gd name="T93" fmla="*/ 435 h 4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9" h="435">
                    <a:moveTo>
                      <a:pt x="427" y="365"/>
                    </a:moveTo>
                    <a:cubicBezTo>
                      <a:pt x="418" y="292"/>
                      <a:pt x="389" y="221"/>
                      <a:pt x="344" y="162"/>
                    </a:cubicBezTo>
                    <a:cubicBezTo>
                      <a:pt x="300" y="104"/>
                      <a:pt x="240" y="59"/>
                      <a:pt x="173" y="31"/>
                    </a:cubicBezTo>
                    <a:cubicBezTo>
                      <a:pt x="149" y="22"/>
                      <a:pt x="124" y="14"/>
                      <a:pt x="99" y="9"/>
                    </a:cubicBezTo>
                    <a:cubicBezTo>
                      <a:pt x="84" y="6"/>
                      <a:pt x="69" y="4"/>
                      <a:pt x="53" y="3"/>
                    </a:cubicBezTo>
                    <a:cubicBezTo>
                      <a:pt x="36" y="1"/>
                      <a:pt x="18" y="0"/>
                      <a:pt x="1" y="2"/>
                    </a:cubicBezTo>
                    <a:cubicBezTo>
                      <a:pt x="15" y="28"/>
                      <a:pt x="30" y="54"/>
                      <a:pt x="45" y="80"/>
                    </a:cubicBezTo>
                    <a:cubicBezTo>
                      <a:pt x="46" y="83"/>
                      <a:pt x="48" y="86"/>
                      <a:pt x="49" y="88"/>
                    </a:cubicBezTo>
                    <a:cubicBezTo>
                      <a:pt x="50" y="89"/>
                      <a:pt x="50" y="89"/>
                      <a:pt x="49" y="90"/>
                    </a:cubicBezTo>
                    <a:cubicBezTo>
                      <a:pt x="33" y="119"/>
                      <a:pt x="16" y="148"/>
                      <a:pt x="0" y="178"/>
                    </a:cubicBezTo>
                    <a:cubicBezTo>
                      <a:pt x="24" y="175"/>
                      <a:pt x="50" y="178"/>
                      <a:pt x="73" y="183"/>
                    </a:cubicBezTo>
                    <a:cubicBezTo>
                      <a:pt x="92" y="188"/>
                      <a:pt x="110" y="195"/>
                      <a:pt x="128" y="204"/>
                    </a:cubicBezTo>
                    <a:cubicBezTo>
                      <a:pt x="161" y="221"/>
                      <a:pt x="190" y="247"/>
                      <a:pt x="211" y="277"/>
                    </a:cubicBezTo>
                    <a:cubicBezTo>
                      <a:pt x="222" y="293"/>
                      <a:pt x="231" y="309"/>
                      <a:pt x="238" y="327"/>
                    </a:cubicBezTo>
                    <a:cubicBezTo>
                      <a:pt x="241" y="336"/>
                      <a:pt x="244" y="345"/>
                      <a:pt x="247" y="354"/>
                    </a:cubicBezTo>
                    <a:cubicBezTo>
                      <a:pt x="248" y="359"/>
                      <a:pt x="249" y="364"/>
                      <a:pt x="250" y="368"/>
                    </a:cubicBezTo>
                    <a:cubicBezTo>
                      <a:pt x="250" y="371"/>
                      <a:pt x="251" y="374"/>
                      <a:pt x="251" y="377"/>
                    </a:cubicBezTo>
                    <a:cubicBezTo>
                      <a:pt x="251" y="379"/>
                      <a:pt x="252" y="380"/>
                      <a:pt x="252" y="382"/>
                    </a:cubicBezTo>
                    <a:cubicBezTo>
                      <a:pt x="252" y="385"/>
                      <a:pt x="252" y="385"/>
                      <a:pt x="255" y="386"/>
                    </a:cubicBezTo>
                    <a:cubicBezTo>
                      <a:pt x="281" y="401"/>
                      <a:pt x="307" y="415"/>
                      <a:pt x="332" y="429"/>
                    </a:cubicBezTo>
                    <a:cubicBezTo>
                      <a:pt x="335" y="431"/>
                      <a:pt x="338" y="432"/>
                      <a:pt x="341" y="434"/>
                    </a:cubicBezTo>
                    <a:cubicBezTo>
                      <a:pt x="341" y="434"/>
                      <a:pt x="341" y="434"/>
                      <a:pt x="341" y="434"/>
                    </a:cubicBezTo>
                    <a:cubicBezTo>
                      <a:pt x="341" y="434"/>
                      <a:pt x="341" y="434"/>
                      <a:pt x="341" y="434"/>
                    </a:cubicBezTo>
                    <a:cubicBezTo>
                      <a:pt x="342" y="435"/>
                      <a:pt x="345" y="432"/>
                      <a:pt x="346" y="432"/>
                    </a:cubicBezTo>
                    <a:cubicBezTo>
                      <a:pt x="349" y="430"/>
                      <a:pt x="352" y="429"/>
                      <a:pt x="355" y="427"/>
                    </a:cubicBezTo>
                    <a:cubicBezTo>
                      <a:pt x="377" y="414"/>
                      <a:pt x="400" y="402"/>
                      <a:pt x="422" y="389"/>
                    </a:cubicBezTo>
                    <a:cubicBezTo>
                      <a:pt x="424" y="388"/>
                      <a:pt x="426" y="387"/>
                      <a:pt x="428" y="386"/>
                    </a:cubicBezTo>
                    <a:cubicBezTo>
                      <a:pt x="428" y="386"/>
                      <a:pt x="428" y="386"/>
                      <a:pt x="429" y="386"/>
                    </a:cubicBezTo>
                    <a:cubicBezTo>
                      <a:pt x="429" y="386"/>
                      <a:pt x="428" y="383"/>
                      <a:pt x="428" y="383"/>
                    </a:cubicBezTo>
                    <a:cubicBezTo>
                      <a:pt x="428" y="377"/>
                      <a:pt x="427" y="371"/>
                      <a:pt x="427" y="365"/>
                    </a:cubicBezTo>
                  </a:path>
                </a:pathLst>
              </a:custGeom>
              <a:solidFill>
                <a:schemeClr val="accent1">
                  <a:lumMod val="40000"/>
                  <a:lumOff val="60000"/>
                </a:schemeClr>
              </a:solidFill>
              <a:ln w="57150" cap="rnd" cmpd="sng">
                <a:solidFill>
                  <a:schemeClr val="bg1"/>
                </a:solidFill>
                <a:prstDash val="solid"/>
                <a:miter lim="800000"/>
                <a:headEnd/>
                <a:tailEnd/>
              </a:ln>
            </p:spPr>
            <p:txBody>
              <a:bodyPr/>
              <a:lstStyle/>
              <a:p>
                <a:endParaRPr lang="en-GB" sz="2400"/>
              </a:p>
            </p:txBody>
          </p:sp>
          <p:sp>
            <p:nvSpPr>
              <p:cNvPr id="28" name="Freeform 44"/>
              <p:cNvSpPr>
                <a:spLocks/>
              </p:cNvSpPr>
              <p:nvPr/>
            </p:nvSpPr>
            <p:spPr bwMode="auto">
              <a:xfrm>
                <a:off x="2567196" y="3461489"/>
                <a:ext cx="2092599" cy="2110751"/>
              </a:xfrm>
              <a:custGeom>
                <a:avLst/>
                <a:gdLst>
                  <a:gd name="T0" fmla="*/ 429 w 429"/>
                  <a:gd name="T1" fmla="*/ 257 h 433"/>
                  <a:gd name="T2" fmla="*/ 393 w 429"/>
                  <a:gd name="T3" fmla="*/ 257 h 433"/>
                  <a:gd name="T4" fmla="*/ 356 w 429"/>
                  <a:gd name="T5" fmla="*/ 252 h 433"/>
                  <a:gd name="T6" fmla="*/ 302 w 429"/>
                  <a:gd name="T7" fmla="*/ 231 h 433"/>
                  <a:gd name="T8" fmla="*/ 218 w 429"/>
                  <a:gd name="T9" fmla="*/ 158 h 433"/>
                  <a:gd name="T10" fmla="*/ 191 w 429"/>
                  <a:gd name="T11" fmla="*/ 108 h 433"/>
                  <a:gd name="T12" fmla="*/ 183 w 429"/>
                  <a:gd name="T13" fmla="*/ 81 h 433"/>
                  <a:gd name="T14" fmla="*/ 180 w 429"/>
                  <a:gd name="T15" fmla="*/ 67 h 433"/>
                  <a:gd name="T16" fmla="*/ 178 w 429"/>
                  <a:gd name="T17" fmla="*/ 57 h 433"/>
                  <a:gd name="T18" fmla="*/ 177 w 429"/>
                  <a:gd name="T19" fmla="*/ 53 h 433"/>
                  <a:gd name="T20" fmla="*/ 174 w 429"/>
                  <a:gd name="T21" fmla="*/ 48 h 433"/>
                  <a:gd name="T22" fmla="*/ 97 w 429"/>
                  <a:gd name="T23" fmla="*/ 5 h 433"/>
                  <a:gd name="T24" fmla="*/ 88 w 429"/>
                  <a:gd name="T25" fmla="*/ 0 h 433"/>
                  <a:gd name="T26" fmla="*/ 88 w 429"/>
                  <a:gd name="T27" fmla="*/ 0 h 433"/>
                  <a:gd name="T28" fmla="*/ 88 w 429"/>
                  <a:gd name="T29" fmla="*/ 0 h 433"/>
                  <a:gd name="T30" fmla="*/ 84 w 429"/>
                  <a:gd name="T31" fmla="*/ 2 h 433"/>
                  <a:gd name="T32" fmla="*/ 75 w 429"/>
                  <a:gd name="T33" fmla="*/ 7 h 433"/>
                  <a:gd name="T34" fmla="*/ 7 w 429"/>
                  <a:gd name="T35" fmla="*/ 46 h 433"/>
                  <a:gd name="T36" fmla="*/ 2 w 429"/>
                  <a:gd name="T37" fmla="*/ 49 h 433"/>
                  <a:gd name="T38" fmla="*/ 1 w 429"/>
                  <a:gd name="T39" fmla="*/ 49 h 433"/>
                  <a:gd name="T40" fmla="*/ 3 w 429"/>
                  <a:gd name="T41" fmla="*/ 64 h 433"/>
                  <a:gd name="T42" fmla="*/ 4 w 429"/>
                  <a:gd name="T43" fmla="*/ 79 h 433"/>
                  <a:gd name="T44" fmla="*/ 34 w 429"/>
                  <a:gd name="T45" fmla="*/ 187 h 433"/>
                  <a:gd name="T46" fmla="*/ 169 w 429"/>
                  <a:gd name="T47" fmla="*/ 354 h 433"/>
                  <a:gd name="T48" fmla="*/ 382 w 429"/>
                  <a:gd name="T49" fmla="*/ 432 h 433"/>
                  <a:gd name="T50" fmla="*/ 428 w 429"/>
                  <a:gd name="T51" fmla="*/ 433 h 433"/>
                  <a:gd name="T52" fmla="*/ 385 w 429"/>
                  <a:gd name="T53" fmla="*/ 355 h 433"/>
                  <a:gd name="T54" fmla="*/ 381 w 429"/>
                  <a:gd name="T55" fmla="*/ 345 h 433"/>
                  <a:gd name="T56" fmla="*/ 429 w 429"/>
                  <a:gd name="T57" fmla="*/ 257 h 4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9"/>
                  <a:gd name="T88" fmla="*/ 0 h 433"/>
                  <a:gd name="T89" fmla="*/ 429 w 429"/>
                  <a:gd name="T90" fmla="*/ 433 h 4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9" h="433">
                    <a:moveTo>
                      <a:pt x="429" y="257"/>
                    </a:moveTo>
                    <a:cubicBezTo>
                      <a:pt x="417" y="257"/>
                      <a:pt x="405" y="258"/>
                      <a:pt x="393" y="257"/>
                    </a:cubicBezTo>
                    <a:cubicBezTo>
                      <a:pt x="380" y="257"/>
                      <a:pt x="368" y="255"/>
                      <a:pt x="356" y="252"/>
                    </a:cubicBezTo>
                    <a:cubicBezTo>
                      <a:pt x="337" y="247"/>
                      <a:pt x="319" y="240"/>
                      <a:pt x="302" y="231"/>
                    </a:cubicBezTo>
                    <a:cubicBezTo>
                      <a:pt x="268" y="214"/>
                      <a:pt x="240" y="188"/>
                      <a:pt x="218" y="158"/>
                    </a:cubicBezTo>
                    <a:cubicBezTo>
                      <a:pt x="207" y="142"/>
                      <a:pt x="198" y="125"/>
                      <a:pt x="191" y="108"/>
                    </a:cubicBezTo>
                    <a:cubicBezTo>
                      <a:pt x="188" y="99"/>
                      <a:pt x="185" y="90"/>
                      <a:pt x="183" y="81"/>
                    </a:cubicBezTo>
                    <a:cubicBezTo>
                      <a:pt x="182" y="76"/>
                      <a:pt x="180" y="71"/>
                      <a:pt x="180" y="67"/>
                    </a:cubicBezTo>
                    <a:cubicBezTo>
                      <a:pt x="179" y="64"/>
                      <a:pt x="178" y="61"/>
                      <a:pt x="178" y="57"/>
                    </a:cubicBezTo>
                    <a:cubicBezTo>
                      <a:pt x="178" y="56"/>
                      <a:pt x="177" y="54"/>
                      <a:pt x="177" y="53"/>
                    </a:cubicBezTo>
                    <a:cubicBezTo>
                      <a:pt x="177" y="50"/>
                      <a:pt x="177" y="50"/>
                      <a:pt x="174" y="48"/>
                    </a:cubicBezTo>
                    <a:cubicBezTo>
                      <a:pt x="148" y="34"/>
                      <a:pt x="123" y="19"/>
                      <a:pt x="97" y="5"/>
                    </a:cubicBezTo>
                    <a:cubicBezTo>
                      <a:pt x="94" y="4"/>
                      <a:pt x="91" y="2"/>
                      <a:pt x="88" y="0"/>
                    </a:cubicBezTo>
                    <a:cubicBezTo>
                      <a:pt x="88" y="0"/>
                      <a:pt x="88" y="0"/>
                      <a:pt x="88" y="0"/>
                    </a:cubicBezTo>
                    <a:cubicBezTo>
                      <a:pt x="88" y="0"/>
                      <a:pt x="88" y="0"/>
                      <a:pt x="88" y="0"/>
                    </a:cubicBezTo>
                    <a:cubicBezTo>
                      <a:pt x="87" y="0"/>
                      <a:pt x="84" y="2"/>
                      <a:pt x="84" y="2"/>
                    </a:cubicBezTo>
                    <a:cubicBezTo>
                      <a:pt x="81" y="4"/>
                      <a:pt x="78" y="6"/>
                      <a:pt x="75" y="7"/>
                    </a:cubicBezTo>
                    <a:cubicBezTo>
                      <a:pt x="52" y="20"/>
                      <a:pt x="30" y="33"/>
                      <a:pt x="7" y="46"/>
                    </a:cubicBezTo>
                    <a:cubicBezTo>
                      <a:pt x="5" y="47"/>
                      <a:pt x="4" y="48"/>
                      <a:pt x="2" y="49"/>
                    </a:cubicBezTo>
                    <a:cubicBezTo>
                      <a:pt x="2" y="49"/>
                      <a:pt x="1" y="49"/>
                      <a:pt x="1" y="49"/>
                    </a:cubicBezTo>
                    <a:cubicBezTo>
                      <a:pt x="0" y="50"/>
                      <a:pt x="2" y="62"/>
                      <a:pt x="3" y="64"/>
                    </a:cubicBezTo>
                    <a:cubicBezTo>
                      <a:pt x="3" y="69"/>
                      <a:pt x="4" y="74"/>
                      <a:pt x="4" y="79"/>
                    </a:cubicBezTo>
                    <a:cubicBezTo>
                      <a:pt x="9" y="116"/>
                      <a:pt x="20" y="152"/>
                      <a:pt x="34" y="187"/>
                    </a:cubicBezTo>
                    <a:cubicBezTo>
                      <a:pt x="63" y="253"/>
                      <a:pt x="110" y="311"/>
                      <a:pt x="169" y="354"/>
                    </a:cubicBezTo>
                    <a:cubicBezTo>
                      <a:pt x="231" y="399"/>
                      <a:pt x="305" y="427"/>
                      <a:pt x="382" y="432"/>
                    </a:cubicBezTo>
                    <a:cubicBezTo>
                      <a:pt x="397" y="433"/>
                      <a:pt x="413" y="433"/>
                      <a:pt x="428" y="433"/>
                    </a:cubicBezTo>
                    <a:cubicBezTo>
                      <a:pt x="414" y="407"/>
                      <a:pt x="400" y="381"/>
                      <a:pt x="385" y="355"/>
                    </a:cubicBezTo>
                    <a:cubicBezTo>
                      <a:pt x="384" y="352"/>
                      <a:pt x="379" y="348"/>
                      <a:pt x="381" y="345"/>
                    </a:cubicBezTo>
                    <a:cubicBezTo>
                      <a:pt x="397" y="316"/>
                      <a:pt x="413" y="287"/>
                      <a:pt x="429" y="257"/>
                    </a:cubicBezTo>
                  </a:path>
                </a:pathLst>
              </a:custGeom>
              <a:solidFill>
                <a:schemeClr val="accent3"/>
              </a:solidFill>
              <a:ln w="57150" cap="rnd" cmpd="sng">
                <a:solidFill>
                  <a:schemeClr val="bg1"/>
                </a:solidFill>
                <a:prstDash val="solid"/>
                <a:miter lim="800000"/>
                <a:headEnd/>
                <a:tailEnd/>
              </a:ln>
            </p:spPr>
            <p:txBody>
              <a:bodyPr/>
              <a:lstStyle/>
              <a:p>
                <a:endParaRPr lang="en-GB" sz="2400"/>
              </a:p>
            </p:txBody>
          </p:sp>
          <p:sp>
            <p:nvSpPr>
              <p:cNvPr id="29" name="Freeform 45"/>
              <p:cNvSpPr>
                <a:spLocks/>
              </p:cNvSpPr>
              <p:nvPr/>
            </p:nvSpPr>
            <p:spPr bwMode="auto">
              <a:xfrm>
                <a:off x="4459417" y="3482121"/>
                <a:ext cx="2113255" cy="2085992"/>
              </a:xfrm>
              <a:custGeom>
                <a:avLst/>
                <a:gdLst>
                  <a:gd name="T0" fmla="*/ 433 w 433"/>
                  <a:gd name="T1" fmla="*/ 1 h 428"/>
                  <a:gd name="T2" fmla="*/ 354 w 433"/>
                  <a:gd name="T3" fmla="*/ 45 h 428"/>
                  <a:gd name="T4" fmla="*/ 346 w 433"/>
                  <a:gd name="T5" fmla="*/ 49 h 428"/>
                  <a:gd name="T6" fmla="*/ 346 w 433"/>
                  <a:gd name="T7" fmla="*/ 49 h 428"/>
                  <a:gd name="T8" fmla="*/ 345 w 433"/>
                  <a:gd name="T9" fmla="*/ 49 h 428"/>
                  <a:gd name="T10" fmla="*/ 329 w 433"/>
                  <a:gd name="T11" fmla="*/ 40 h 428"/>
                  <a:gd name="T12" fmla="*/ 257 w 433"/>
                  <a:gd name="T13" fmla="*/ 0 h 428"/>
                  <a:gd name="T14" fmla="*/ 252 w 433"/>
                  <a:gd name="T15" fmla="*/ 72 h 428"/>
                  <a:gd name="T16" fmla="*/ 232 w 433"/>
                  <a:gd name="T17" fmla="*/ 126 h 428"/>
                  <a:gd name="T18" fmla="*/ 160 w 433"/>
                  <a:gd name="T19" fmla="*/ 210 h 428"/>
                  <a:gd name="T20" fmla="*/ 110 w 433"/>
                  <a:gd name="T21" fmla="*/ 237 h 428"/>
                  <a:gd name="T22" fmla="*/ 83 w 433"/>
                  <a:gd name="T23" fmla="*/ 246 h 428"/>
                  <a:gd name="T24" fmla="*/ 65 w 433"/>
                  <a:gd name="T25" fmla="*/ 250 h 428"/>
                  <a:gd name="T26" fmla="*/ 56 w 433"/>
                  <a:gd name="T27" fmla="*/ 252 h 428"/>
                  <a:gd name="T28" fmla="*/ 52 w 433"/>
                  <a:gd name="T29" fmla="*/ 253 h 428"/>
                  <a:gd name="T30" fmla="*/ 48 w 433"/>
                  <a:gd name="T31" fmla="*/ 257 h 428"/>
                  <a:gd name="T32" fmla="*/ 5 w 433"/>
                  <a:gd name="T33" fmla="*/ 333 h 428"/>
                  <a:gd name="T34" fmla="*/ 1 w 433"/>
                  <a:gd name="T35" fmla="*/ 341 h 428"/>
                  <a:gd name="T36" fmla="*/ 0 w 433"/>
                  <a:gd name="T37" fmla="*/ 342 h 428"/>
                  <a:gd name="T38" fmla="*/ 0 w 433"/>
                  <a:gd name="T39" fmla="*/ 342 h 428"/>
                  <a:gd name="T40" fmla="*/ 3 w 433"/>
                  <a:gd name="T41" fmla="*/ 347 h 428"/>
                  <a:gd name="T42" fmla="*/ 8 w 433"/>
                  <a:gd name="T43" fmla="*/ 356 h 428"/>
                  <a:gd name="T44" fmla="*/ 45 w 433"/>
                  <a:gd name="T45" fmla="*/ 423 h 428"/>
                  <a:gd name="T46" fmla="*/ 48 w 433"/>
                  <a:gd name="T47" fmla="*/ 428 h 428"/>
                  <a:gd name="T48" fmla="*/ 49 w 433"/>
                  <a:gd name="T49" fmla="*/ 428 h 428"/>
                  <a:gd name="T50" fmla="*/ 86 w 433"/>
                  <a:gd name="T51" fmla="*/ 424 h 428"/>
                  <a:gd name="T52" fmla="*/ 193 w 433"/>
                  <a:gd name="T53" fmla="*/ 392 h 428"/>
                  <a:gd name="T54" fmla="*/ 358 w 433"/>
                  <a:gd name="T55" fmla="*/ 255 h 428"/>
                  <a:gd name="T56" fmla="*/ 433 w 433"/>
                  <a:gd name="T57" fmla="*/ 43 h 428"/>
                  <a:gd name="T58" fmla="*/ 433 w 433"/>
                  <a:gd name="T59" fmla="*/ 22 h 428"/>
                  <a:gd name="T60" fmla="*/ 433 w 433"/>
                  <a:gd name="T61" fmla="*/ 1 h 4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3"/>
                  <a:gd name="T94" fmla="*/ 0 h 428"/>
                  <a:gd name="T95" fmla="*/ 433 w 433"/>
                  <a:gd name="T96" fmla="*/ 428 h 4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3" h="428">
                    <a:moveTo>
                      <a:pt x="433" y="1"/>
                    </a:moveTo>
                    <a:cubicBezTo>
                      <a:pt x="406" y="16"/>
                      <a:pt x="380" y="30"/>
                      <a:pt x="354" y="45"/>
                    </a:cubicBezTo>
                    <a:cubicBezTo>
                      <a:pt x="352" y="46"/>
                      <a:pt x="349" y="48"/>
                      <a:pt x="346" y="49"/>
                    </a:cubicBezTo>
                    <a:cubicBezTo>
                      <a:pt x="346" y="49"/>
                      <a:pt x="346" y="49"/>
                      <a:pt x="346" y="49"/>
                    </a:cubicBezTo>
                    <a:cubicBezTo>
                      <a:pt x="346" y="49"/>
                      <a:pt x="346" y="49"/>
                      <a:pt x="345" y="49"/>
                    </a:cubicBezTo>
                    <a:cubicBezTo>
                      <a:pt x="340" y="46"/>
                      <a:pt x="334" y="43"/>
                      <a:pt x="329" y="40"/>
                    </a:cubicBezTo>
                    <a:cubicBezTo>
                      <a:pt x="305" y="27"/>
                      <a:pt x="281" y="14"/>
                      <a:pt x="257" y="0"/>
                    </a:cubicBezTo>
                    <a:cubicBezTo>
                      <a:pt x="260" y="24"/>
                      <a:pt x="257" y="49"/>
                      <a:pt x="252" y="72"/>
                    </a:cubicBezTo>
                    <a:cubicBezTo>
                      <a:pt x="247" y="91"/>
                      <a:pt x="241" y="109"/>
                      <a:pt x="232" y="126"/>
                    </a:cubicBezTo>
                    <a:cubicBezTo>
                      <a:pt x="215" y="159"/>
                      <a:pt x="190" y="188"/>
                      <a:pt x="160" y="210"/>
                    </a:cubicBezTo>
                    <a:cubicBezTo>
                      <a:pt x="144" y="221"/>
                      <a:pt x="128" y="230"/>
                      <a:pt x="110" y="237"/>
                    </a:cubicBezTo>
                    <a:cubicBezTo>
                      <a:pt x="101" y="241"/>
                      <a:pt x="92" y="244"/>
                      <a:pt x="83" y="246"/>
                    </a:cubicBezTo>
                    <a:cubicBezTo>
                      <a:pt x="77" y="248"/>
                      <a:pt x="71" y="249"/>
                      <a:pt x="65" y="250"/>
                    </a:cubicBezTo>
                    <a:cubicBezTo>
                      <a:pt x="62" y="251"/>
                      <a:pt x="59" y="251"/>
                      <a:pt x="56" y="252"/>
                    </a:cubicBezTo>
                    <a:cubicBezTo>
                      <a:pt x="55" y="252"/>
                      <a:pt x="53" y="252"/>
                      <a:pt x="52" y="253"/>
                    </a:cubicBezTo>
                    <a:cubicBezTo>
                      <a:pt x="49" y="253"/>
                      <a:pt x="49" y="255"/>
                      <a:pt x="48" y="257"/>
                    </a:cubicBezTo>
                    <a:cubicBezTo>
                      <a:pt x="34" y="282"/>
                      <a:pt x="19" y="308"/>
                      <a:pt x="5" y="333"/>
                    </a:cubicBezTo>
                    <a:cubicBezTo>
                      <a:pt x="4" y="336"/>
                      <a:pt x="2" y="339"/>
                      <a:pt x="1" y="341"/>
                    </a:cubicBezTo>
                    <a:cubicBezTo>
                      <a:pt x="1" y="341"/>
                      <a:pt x="0" y="342"/>
                      <a:pt x="0" y="342"/>
                    </a:cubicBezTo>
                    <a:cubicBezTo>
                      <a:pt x="0" y="342"/>
                      <a:pt x="0" y="342"/>
                      <a:pt x="0" y="342"/>
                    </a:cubicBezTo>
                    <a:cubicBezTo>
                      <a:pt x="0" y="342"/>
                      <a:pt x="3" y="347"/>
                      <a:pt x="3" y="347"/>
                    </a:cubicBezTo>
                    <a:cubicBezTo>
                      <a:pt x="5" y="350"/>
                      <a:pt x="7" y="353"/>
                      <a:pt x="8" y="356"/>
                    </a:cubicBezTo>
                    <a:cubicBezTo>
                      <a:pt x="21" y="378"/>
                      <a:pt x="33" y="401"/>
                      <a:pt x="45" y="423"/>
                    </a:cubicBezTo>
                    <a:cubicBezTo>
                      <a:pt x="46" y="424"/>
                      <a:pt x="47" y="426"/>
                      <a:pt x="48" y="428"/>
                    </a:cubicBezTo>
                    <a:cubicBezTo>
                      <a:pt x="48" y="428"/>
                      <a:pt x="48" y="428"/>
                      <a:pt x="49" y="428"/>
                    </a:cubicBezTo>
                    <a:cubicBezTo>
                      <a:pt x="61" y="428"/>
                      <a:pt x="74" y="426"/>
                      <a:pt x="86" y="424"/>
                    </a:cubicBezTo>
                    <a:cubicBezTo>
                      <a:pt x="123" y="418"/>
                      <a:pt x="159" y="408"/>
                      <a:pt x="193" y="392"/>
                    </a:cubicBezTo>
                    <a:cubicBezTo>
                      <a:pt x="259" y="362"/>
                      <a:pt x="316" y="314"/>
                      <a:pt x="358" y="255"/>
                    </a:cubicBezTo>
                    <a:cubicBezTo>
                      <a:pt x="402" y="193"/>
                      <a:pt x="428" y="119"/>
                      <a:pt x="433" y="43"/>
                    </a:cubicBezTo>
                    <a:cubicBezTo>
                      <a:pt x="433" y="36"/>
                      <a:pt x="433" y="29"/>
                      <a:pt x="433" y="22"/>
                    </a:cubicBezTo>
                    <a:cubicBezTo>
                      <a:pt x="433" y="15"/>
                      <a:pt x="433" y="8"/>
                      <a:pt x="433" y="1"/>
                    </a:cubicBezTo>
                  </a:path>
                </a:pathLst>
              </a:custGeom>
              <a:solidFill>
                <a:srgbClr val="FFC000"/>
              </a:solidFill>
              <a:ln w="57150" cap="flat" cmpd="sng">
                <a:solidFill>
                  <a:schemeClr val="bg1"/>
                </a:solidFill>
                <a:prstDash val="solid"/>
                <a:miter lim="800000"/>
                <a:headEnd/>
                <a:tailEnd/>
              </a:ln>
            </p:spPr>
            <p:txBody>
              <a:bodyPr/>
              <a:lstStyle/>
              <a:p>
                <a:endParaRPr lang="en-GB" sz="2400"/>
              </a:p>
            </p:txBody>
          </p:sp>
        </p:grpSp>
      </p:grpSp>
      <p:sp>
        <p:nvSpPr>
          <p:cNvPr id="32" name="Rectangle 31"/>
          <p:cNvSpPr/>
          <p:nvPr/>
        </p:nvSpPr>
        <p:spPr>
          <a:xfrm rot="19016135">
            <a:off x="4710714" y="2851852"/>
            <a:ext cx="1335622" cy="338554"/>
          </a:xfrm>
          <a:prstGeom prst="rect">
            <a:avLst/>
          </a:prstGeom>
        </p:spPr>
        <p:txBody>
          <a:bodyPr wrap="none">
            <a:spAutoFit/>
          </a:bodyPr>
          <a:lstStyle/>
          <a:p>
            <a:r>
              <a:rPr lang="en-US" sz="1600" b="1" dirty="0">
                <a:solidFill>
                  <a:schemeClr val="bg1"/>
                </a:solidFill>
                <a:latin typeface="Arial" panose="020B0604020202020204" pitchFamily="34" charset="0"/>
                <a:ea typeface="Calibri" panose="020F0502020204030204" pitchFamily="34" charset="0"/>
              </a:rPr>
              <a:t>Perspective</a:t>
            </a:r>
            <a:endParaRPr lang="en-US" sz="1600" dirty="0">
              <a:solidFill>
                <a:schemeClr val="bg1"/>
              </a:solidFill>
            </a:endParaRPr>
          </a:p>
        </p:txBody>
      </p:sp>
      <p:sp>
        <p:nvSpPr>
          <p:cNvPr id="33" name="Rectangle 32"/>
          <p:cNvSpPr/>
          <p:nvPr/>
        </p:nvSpPr>
        <p:spPr>
          <a:xfrm rot="2700000">
            <a:off x="6067831" y="2962344"/>
            <a:ext cx="1624163" cy="338554"/>
          </a:xfrm>
          <a:prstGeom prst="rect">
            <a:avLst/>
          </a:prstGeom>
        </p:spPr>
        <p:txBody>
          <a:bodyPr wrap="none">
            <a:spAutoFit/>
          </a:bodyPr>
          <a:lstStyle/>
          <a:p>
            <a:r>
              <a:rPr lang="en-US" sz="1600" b="1" dirty="0">
                <a:solidFill>
                  <a:schemeClr val="bg1"/>
                </a:solidFill>
                <a:latin typeface="Arial" panose="020B0604020202020204" pitchFamily="34" charset="0"/>
                <a:ea typeface="Calibri" panose="020F0502020204030204" pitchFamily="34" charset="0"/>
              </a:rPr>
              <a:t>Similar Issues </a:t>
            </a:r>
            <a:endParaRPr lang="en-US" sz="1600" dirty="0">
              <a:solidFill>
                <a:schemeClr val="bg1"/>
              </a:solidFill>
            </a:endParaRPr>
          </a:p>
        </p:txBody>
      </p:sp>
      <p:sp>
        <p:nvSpPr>
          <p:cNvPr id="34" name="Rectangle 33"/>
          <p:cNvSpPr/>
          <p:nvPr/>
        </p:nvSpPr>
        <p:spPr>
          <a:xfrm rot="18921459">
            <a:off x="6324316" y="4340587"/>
            <a:ext cx="1165704" cy="338554"/>
          </a:xfrm>
          <a:prstGeom prst="rect">
            <a:avLst/>
          </a:prstGeom>
        </p:spPr>
        <p:txBody>
          <a:bodyPr wrap="none">
            <a:spAutoFit/>
          </a:bodyPr>
          <a:lstStyle/>
          <a:p>
            <a:r>
              <a:rPr lang="en-US" sz="1600" b="1" dirty="0">
                <a:solidFill>
                  <a:schemeClr val="bg1"/>
                </a:solidFill>
                <a:latin typeface="Arial" panose="020B0604020202020204" pitchFamily="34" charset="0"/>
                <a:ea typeface="Calibri" panose="020F0502020204030204" pitchFamily="34" charset="0"/>
              </a:rPr>
              <a:t>Expertise </a:t>
            </a:r>
            <a:endParaRPr lang="en-US" sz="1600" dirty="0">
              <a:solidFill>
                <a:schemeClr val="bg1"/>
              </a:solidFill>
            </a:endParaRPr>
          </a:p>
        </p:txBody>
      </p:sp>
      <p:sp>
        <p:nvSpPr>
          <p:cNvPr id="35" name="Rectangle 34"/>
          <p:cNvSpPr/>
          <p:nvPr/>
        </p:nvSpPr>
        <p:spPr>
          <a:xfrm rot="2700000">
            <a:off x="4509749" y="4352333"/>
            <a:ext cx="1755096" cy="338554"/>
          </a:xfrm>
          <a:prstGeom prst="rect">
            <a:avLst/>
          </a:prstGeom>
        </p:spPr>
        <p:txBody>
          <a:bodyPr wrap="none">
            <a:spAutoFit/>
          </a:bodyPr>
          <a:lstStyle/>
          <a:p>
            <a:r>
              <a:rPr lang="en-US" sz="1600" b="1" dirty="0">
                <a:solidFill>
                  <a:schemeClr val="bg1"/>
                </a:solidFill>
                <a:latin typeface="Arial" panose="020B0604020202020204" pitchFamily="34" charset="0"/>
                <a:ea typeface="Calibri" panose="020F0502020204030204" pitchFamily="34" charset="0"/>
              </a:rPr>
              <a:t>Virtual Hearings</a:t>
            </a:r>
            <a:endParaRPr lang="en-US" sz="1600" dirty="0">
              <a:solidFill>
                <a:schemeClr val="bg1"/>
              </a:solidFill>
            </a:endParaRPr>
          </a:p>
        </p:txBody>
      </p:sp>
      <p:sp>
        <p:nvSpPr>
          <p:cNvPr id="2" name="Slide Number Placeholder 1"/>
          <p:cNvSpPr>
            <a:spLocks noGrp="1"/>
          </p:cNvSpPr>
          <p:nvPr>
            <p:ph type="sldNum" sz="quarter" idx="4"/>
          </p:nvPr>
        </p:nvSpPr>
        <p:spPr/>
        <p:txBody>
          <a:bodyPr/>
          <a:lstStyle/>
          <a:p>
            <a:fld id="{8AE658E8-9B3B-41CF-9D54-C22306B86F23}" type="slidenum">
              <a:rPr lang="en-US" smtClean="0"/>
              <a:pPr/>
              <a:t>13</a:t>
            </a:fld>
            <a:endParaRPr lang="en-US" dirty="0"/>
          </a:p>
        </p:txBody>
      </p:sp>
    </p:spTree>
    <p:custDataLst>
      <p:tags r:id="rId1"/>
    </p:custDataLst>
    <p:extLst>
      <p:ext uri="{BB962C8B-B14F-4D97-AF65-F5344CB8AC3E}">
        <p14:creationId xmlns:p14="http://schemas.microsoft.com/office/powerpoint/2010/main" val="28017098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Title 3"/>
          <p:cNvSpPr>
            <a:spLocks noGrp="1"/>
          </p:cNvSpPr>
          <p:nvPr>
            <p:ph type="title"/>
            <p:custDataLst>
              <p:tags r:id="rId2"/>
            </p:custDataLst>
          </p:nvPr>
        </p:nvSpPr>
        <p:spPr/>
        <p:txBody>
          <a:bodyPr>
            <a:normAutofit fontScale="90000"/>
          </a:bodyPr>
          <a:lstStyle/>
          <a:p>
            <a:pPr algn="ctr"/>
            <a:r>
              <a:rPr lang="en-US" sz="3600" dirty="0" smtClean="0">
                <a:solidFill>
                  <a:srgbClr val="2B5FE7"/>
                </a:solidFill>
              </a:rPr>
              <a:t>Strategic disadvantages </a:t>
            </a:r>
            <a:r>
              <a:rPr lang="en-US" sz="3600" dirty="0">
                <a:solidFill>
                  <a:srgbClr val="2B5FE7"/>
                </a:solidFill>
              </a:rPr>
              <a:t>of appointing ARIAS US Arbitrators </a:t>
            </a:r>
            <a:endParaRPr lang="en-US" dirty="0"/>
          </a:p>
        </p:txBody>
      </p:sp>
      <p:sp>
        <p:nvSpPr>
          <p:cNvPr id="18" name="Text Placeholder 1"/>
          <p:cNvSpPr txBox="1">
            <a:spLocks/>
          </p:cNvSpPr>
          <p:nvPr/>
        </p:nvSpPr>
        <p:spPr>
          <a:xfrm>
            <a:off x="6144000" y="1604434"/>
            <a:ext cx="5592000" cy="2109221"/>
          </a:xfrm>
          <a:prstGeom prst="rect">
            <a:avLst/>
          </a:prstGeom>
          <a:solidFill>
            <a:schemeClr val="accent1">
              <a:lumMod val="40000"/>
              <a:lumOff val="60000"/>
            </a:schemeClr>
          </a:solidFill>
        </p:spPr>
        <p:txBody>
          <a:bodyPr vert="horz" lIns="2447999" tIns="72000" rIns="72000" bIns="72000" rtlCol="0">
            <a:noAutofit/>
          </a:bodyPr>
          <a:lstStyle>
            <a:lvl1pPr marL="342900" indent="-3429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1pPr>
            <a:lvl2pPr marL="7429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2pPr>
            <a:lvl3pPr marL="1143000" indent="-2286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3pPr>
            <a:lvl4pPr marL="1600200" indent="-22860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4pPr>
            <a:lvl5pPr marL="21145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mn-lt"/>
              </a:rPr>
              <a:t>Unfamiliarity with English procedure.</a:t>
            </a:r>
            <a:endParaRPr lang="en-US" sz="1800" dirty="0">
              <a:latin typeface="+mn-lt"/>
            </a:endParaRPr>
          </a:p>
        </p:txBody>
      </p:sp>
      <p:sp>
        <p:nvSpPr>
          <p:cNvPr id="19" name="Text Placeholder 2"/>
          <p:cNvSpPr txBox="1">
            <a:spLocks/>
          </p:cNvSpPr>
          <p:nvPr/>
        </p:nvSpPr>
        <p:spPr>
          <a:xfrm>
            <a:off x="456000" y="1604434"/>
            <a:ext cx="5592000" cy="2109221"/>
          </a:xfrm>
          <a:prstGeom prst="rect">
            <a:avLst/>
          </a:prstGeom>
          <a:solidFill>
            <a:srgbClr val="00B0F0"/>
          </a:solidFill>
        </p:spPr>
        <p:txBody>
          <a:bodyPr vert="horz" lIns="72000" tIns="72000" rIns="2016000" bIns="72000" rtlCol="0">
            <a:noAutofit/>
          </a:bodyPr>
          <a:lstStyle>
            <a:lvl1pPr marL="342900" indent="-3429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1pPr>
            <a:lvl2pPr marL="7429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2pPr>
            <a:lvl3pPr marL="1143000" indent="-228600" algn="l" defTabSz="457200" rtl="0" eaLnBrk="1" latinLnBrk="0" hangingPunct="1">
              <a:spcBef>
                <a:spcPct val="20000"/>
              </a:spcBef>
              <a:buFont typeface="Arial"/>
              <a:buChar char="•"/>
              <a:defRPr sz="1400" b="0" i="0" kern="1200">
                <a:solidFill>
                  <a:schemeClr val="tx1"/>
                </a:solidFill>
                <a:latin typeface="Source Sans Pro" panose="020B0503030403020204" pitchFamily="34" charset="0"/>
                <a:ea typeface="Jost Medium" pitchFamily="2" charset="0"/>
                <a:cs typeface="Gotham Light" pitchFamily="2" charset="0"/>
              </a:defRPr>
            </a:lvl3pPr>
            <a:lvl4pPr marL="1600200" indent="-22860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4pPr>
            <a:lvl5pPr marL="2114550" indent="-285750" algn="l" defTabSz="457200" rtl="0" eaLnBrk="1" latinLnBrk="0" hangingPunct="1">
              <a:spcBef>
                <a:spcPct val="20000"/>
              </a:spcBef>
              <a:buFont typeface="Arial" panose="020B0604020202020204" pitchFamily="34" charset="0"/>
              <a:buChar char="•"/>
              <a:defRPr sz="1400" b="0" i="0" kern="1200">
                <a:solidFill>
                  <a:schemeClr val="tx1"/>
                </a:solidFill>
                <a:latin typeface="Source Sans Pro" panose="020B0503030403020204" pitchFamily="34" charset="0"/>
                <a:ea typeface="Jost Medium" pitchFamily="2" charset="0"/>
                <a:cs typeface="Gotham Light"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mn-lt"/>
              </a:rPr>
              <a:t>Unfamiliarity with the nuances of the Bermuda Form policy.</a:t>
            </a:r>
            <a:endParaRPr lang="en-US" sz="1800" dirty="0">
              <a:latin typeface="+mn-lt"/>
            </a:endParaRPr>
          </a:p>
        </p:txBody>
      </p:sp>
      <p:sp>
        <p:nvSpPr>
          <p:cNvPr id="20" name="Text Placeholder 1"/>
          <p:cNvSpPr txBox="1">
            <a:spLocks/>
          </p:cNvSpPr>
          <p:nvPr/>
        </p:nvSpPr>
        <p:spPr>
          <a:xfrm>
            <a:off x="6144000" y="3818614"/>
            <a:ext cx="5592000" cy="2109221"/>
          </a:xfrm>
          <a:prstGeom prst="rect">
            <a:avLst/>
          </a:prstGeom>
          <a:solidFill>
            <a:srgbClr val="FFC000"/>
          </a:solidFill>
        </p:spPr>
        <p:txBody>
          <a:bodyPr vert="horz" lIns="2447999" tIns="96000" rIns="96000" bIns="96000" rtlCol="0">
            <a:noAutofit/>
          </a:bodyPr>
          <a:lstStyle>
            <a:lvl1pPr marL="180975" marR="0" indent="-180975"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1pPr>
            <a:lvl2pPr marL="179388" marR="0" indent="-179388"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2pPr>
            <a:lvl3pPr marL="179388" marR="0" indent="-179388"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tx1"/>
                </a:solidFill>
                <a:latin typeface="+mn-lt"/>
                <a:ea typeface="Arial" panose="020B0604020202020204" pitchFamily="34" charset="0"/>
                <a:cs typeface="Arial" panose="020B0604020202020204" pitchFamily="34" charset="0"/>
              </a:defRPr>
            </a:lvl3pPr>
            <a:lvl4pPr marL="358775" marR="0" indent="-179388"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b="0" i="0" kern="1200">
                <a:solidFill>
                  <a:schemeClr val="tx1"/>
                </a:solidFill>
                <a:latin typeface="+mn-lt"/>
                <a:ea typeface="Arial" panose="020B0604020202020204" pitchFamily="34" charset="0"/>
                <a:cs typeface="Arial" panose="020B0604020202020204" pitchFamily="34" charset="0"/>
              </a:defRPr>
            </a:lvl4pPr>
            <a:lvl5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b="0" i="0" kern="1200">
                <a:solidFill>
                  <a:schemeClr val="tx1"/>
                </a:solidFill>
                <a:latin typeface="+mn-lt"/>
                <a:ea typeface="Arial" panose="020B0604020202020204" pitchFamily="34" charset="0"/>
                <a:cs typeface="Arial" panose="020B0604020202020204" pitchFamily="34" charset="0"/>
              </a:defRPr>
            </a:lvl5pPr>
            <a:lvl6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6pPr>
            <a:lvl7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7pPr>
            <a:lvl8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8pPr>
            <a:lvl9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9pPr>
          </a:lstStyle>
          <a:p>
            <a:r>
              <a:rPr lang="en-US" sz="1800" dirty="0" smtClean="0"/>
              <a:t>Insurers’ perception that U.S. arbitrators have a different approach to matters of contractual interpretation or are unaccustomed to preparing detailed written Awards.</a:t>
            </a:r>
            <a:endParaRPr lang="en-US" sz="1800" dirty="0"/>
          </a:p>
        </p:txBody>
      </p:sp>
      <p:sp>
        <p:nvSpPr>
          <p:cNvPr id="21" name="Text Placeholder 2"/>
          <p:cNvSpPr txBox="1">
            <a:spLocks/>
          </p:cNvSpPr>
          <p:nvPr/>
        </p:nvSpPr>
        <p:spPr>
          <a:xfrm>
            <a:off x="456000" y="3818614"/>
            <a:ext cx="5592000" cy="2109221"/>
          </a:xfrm>
          <a:prstGeom prst="rect">
            <a:avLst/>
          </a:prstGeom>
          <a:solidFill>
            <a:schemeClr val="bg1">
              <a:lumMod val="75000"/>
            </a:schemeClr>
          </a:solidFill>
        </p:spPr>
        <p:txBody>
          <a:bodyPr vert="horz" lIns="96000" tIns="96000" rIns="2016000" bIns="96000" rtlCol="0">
            <a:noAutofit/>
          </a:bodyPr>
          <a:lstStyle>
            <a:lvl1pPr marL="180975" marR="0" indent="-180975"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1pPr>
            <a:lvl2pPr marL="179388" marR="0" indent="-179388"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2pPr>
            <a:lvl3pPr marL="179388" marR="0" indent="-179388"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sz="1400" kern="1200">
                <a:solidFill>
                  <a:schemeClr val="tx1"/>
                </a:solidFill>
                <a:latin typeface="+mn-lt"/>
                <a:ea typeface="Arial" panose="020B0604020202020204" pitchFamily="34" charset="0"/>
                <a:cs typeface="Arial" panose="020B0604020202020204" pitchFamily="34" charset="0"/>
              </a:defRPr>
            </a:lvl3pPr>
            <a:lvl4pPr marL="358775" marR="0" indent="-179388"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b="0" i="0" kern="1200">
                <a:solidFill>
                  <a:schemeClr val="tx1"/>
                </a:solidFill>
                <a:latin typeface="+mn-lt"/>
                <a:ea typeface="Arial" panose="020B0604020202020204" pitchFamily="34" charset="0"/>
                <a:cs typeface="Arial" panose="020B0604020202020204" pitchFamily="34" charset="0"/>
              </a:defRPr>
            </a:lvl4pPr>
            <a:lvl5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b="0" i="0" kern="1200">
                <a:solidFill>
                  <a:schemeClr val="tx1"/>
                </a:solidFill>
                <a:latin typeface="+mn-lt"/>
                <a:ea typeface="Arial" panose="020B0604020202020204" pitchFamily="34" charset="0"/>
                <a:cs typeface="Arial" panose="020B0604020202020204" pitchFamily="34" charset="0"/>
              </a:defRPr>
            </a:lvl5pPr>
            <a:lvl6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6pPr>
            <a:lvl7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7pPr>
            <a:lvl8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sz="1400" kern="1200">
                <a:solidFill>
                  <a:schemeClr val="tx1"/>
                </a:solidFill>
                <a:latin typeface="+mn-lt"/>
                <a:ea typeface="Arial" panose="020B0604020202020204" pitchFamily="34" charset="0"/>
                <a:cs typeface="Arial" panose="020B0604020202020204" pitchFamily="34" charset="0"/>
              </a:defRPr>
            </a:lvl8pPr>
            <a:lvl9pPr marL="360000" marR="0" indent="-180000" algn="l" defTabSz="914400" rtl="0" eaLnBrk="1" fontAlgn="auto" latinLnBrk="0" hangingPunct="1">
              <a:lnSpc>
                <a:spcPct val="100000"/>
              </a:lnSpc>
              <a:spcBef>
                <a:spcPts val="600"/>
              </a:spcBef>
              <a:spcAft>
                <a:spcPts val="0"/>
              </a:spcAft>
              <a:buClr>
                <a:srgbClr val="DD2720"/>
              </a:buClr>
              <a:buSzTx/>
              <a:buFont typeface="Arial" pitchFamily="34" charset="0"/>
              <a:buChar char="–"/>
              <a:tabLst/>
              <a:defRPr lang="en-US" sz="1400" b="0" kern="1200" baseline="0">
                <a:solidFill>
                  <a:schemeClr val="tx1"/>
                </a:solidFill>
                <a:latin typeface="+mn-lt"/>
                <a:ea typeface="Arial" panose="020B0604020202020204" pitchFamily="34" charset="0"/>
                <a:cs typeface="Arial" panose="020B0604020202020204" pitchFamily="34" charset="0"/>
              </a:defRPr>
            </a:lvl9pPr>
          </a:lstStyle>
          <a:p>
            <a:r>
              <a:rPr lang="en-US" sz="1800" dirty="0" smtClean="0"/>
              <a:t>Insurers’ perception that U.S. Arbitrators will not adopt an even-handed or impartial approach to construction.</a:t>
            </a:r>
            <a:endParaRPr lang="en-US" sz="1800" dirty="0"/>
          </a:p>
        </p:txBody>
      </p:sp>
      <p:grpSp>
        <p:nvGrpSpPr>
          <p:cNvPr id="22" name="Group 21"/>
          <p:cNvGrpSpPr/>
          <p:nvPr/>
        </p:nvGrpSpPr>
        <p:grpSpPr>
          <a:xfrm>
            <a:off x="4568496" y="2263081"/>
            <a:ext cx="3055008" cy="3055008"/>
            <a:chOff x="3642360" y="1327489"/>
            <a:chExt cx="4267200" cy="4267200"/>
          </a:xfrm>
        </p:grpSpPr>
        <p:sp>
          <p:nvSpPr>
            <p:cNvPr id="23" name="Oval 22"/>
            <p:cNvSpPr/>
            <p:nvPr/>
          </p:nvSpPr>
          <p:spPr>
            <a:xfrm>
              <a:off x="3642360" y="1327489"/>
              <a:ext cx="4267200" cy="426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24" name="Group 23"/>
            <p:cNvGrpSpPr/>
            <p:nvPr/>
          </p:nvGrpSpPr>
          <p:grpSpPr>
            <a:xfrm>
              <a:off x="3773221" y="1457629"/>
              <a:ext cx="4005478" cy="4006921"/>
              <a:chOff x="2567196" y="1565319"/>
              <a:chExt cx="4005478" cy="4006921"/>
            </a:xfrm>
          </p:grpSpPr>
          <p:sp>
            <p:nvSpPr>
              <p:cNvPr id="25" name="Freeform 42"/>
              <p:cNvSpPr>
                <a:spLocks/>
              </p:cNvSpPr>
              <p:nvPr/>
            </p:nvSpPr>
            <p:spPr bwMode="auto">
              <a:xfrm>
                <a:off x="2567196" y="1575635"/>
                <a:ext cx="2117388" cy="2090119"/>
              </a:xfrm>
              <a:custGeom>
                <a:avLst/>
                <a:gdLst>
                  <a:gd name="T0" fmla="*/ 385 w 434"/>
                  <a:gd name="T1" fmla="*/ 0 h 429"/>
                  <a:gd name="T2" fmla="*/ 169 w 434"/>
                  <a:gd name="T3" fmla="*/ 78 h 429"/>
                  <a:gd name="T4" fmla="*/ 34 w 434"/>
                  <a:gd name="T5" fmla="*/ 246 h 429"/>
                  <a:gd name="T6" fmla="*/ 8 w 434"/>
                  <a:gd name="T7" fmla="*/ 326 h 429"/>
                  <a:gd name="T8" fmla="*/ 2 w 434"/>
                  <a:gd name="T9" fmla="*/ 371 h 429"/>
                  <a:gd name="T10" fmla="*/ 0 w 434"/>
                  <a:gd name="T11" fmla="*/ 400 h 429"/>
                  <a:gd name="T12" fmla="*/ 1 w 434"/>
                  <a:gd name="T13" fmla="*/ 428 h 429"/>
                  <a:gd name="T14" fmla="*/ 79 w 434"/>
                  <a:gd name="T15" fmla="*/ 384 h 429"/>
                  <a:gd name="T16" fmla="*/ 87 w 434"/>
                  <a:gd name="T17" fmla="*/ 379 h 429"/>
                  <a:gd name="T18" fmla="*/ 89 w 434"/>
                  <a:gd name="T19" fmla="*/ 380 h 429"/>
                  <a:gd name="T20" fmla="*/ 176 w 434"/>
                  <a:gd name="T21" fmla="*/ 429 h 429"/>
                  <a:gd name="T22" fmla="*/ 181 w 434"/>
                  <a:gd name="T23" fmla="*/ 357 h 429"/>
                  <a:gd name="T24" fmla="*/ 201 w 434"/>
                  <a:gd name="T25" fmla="*/ 303 h 429"/>
                  <a:gd name="T26" fmla="*/ 274 w 434"/>
                  <a:gd name="T27" fmla="*/ 219 h 429"/>
                  <a:gd name="T28" fmla="*/ 323 w 434"/>
                  <a:gd name="T29" fmla="*/ 191 h 429"/>
                  <a:gd name="T30" fmla="*/ 350 w 434"/>
                  <a:gd name="T31" fmla="*/ 183 h 429"/>
                  <a:gd name="T32" fmla="*/ 368 w 434"/>
                  <a:gd name="T33" fmla="*/ 179 h 429"/>
                  <a:gd name="T34" fmla="*/ 377 w 434"/>
                  <a:gd name="T35" fmla="*/ 177 h 429"/>
                  <a:gd name="T36" fmla="*/ 382 w 434"/>
                  <a:gd name="T37" fmla="*/ 177 h 429"/>
                  <a:gd name="T38" fmla="*/ 385 w 434"/>
                  <a:gd name="T39" fmla="*/ 172 h 429"/>
                  <a:gd name="T40" fmla="*/ 428 w 434"/>
                  <a:gd name="T41" fmla="*/ 96 h 429"/>
                  <a:gd name="T42" fmla="*/ 433 w 434"/>
                  <a:gd name="T43" fmla="*/ 88 h 429"/>
                  <a:gd name="T44" fmla="*/ 434 w 434"/>
                  <a:gd name="T45" fmla="*/ 87 h 429"/>
                  <a:gd name="T46" fmla="*/ 434 w 434"/>
                  <a:gd name="T47" fmla="*/ 87 h 429"/>
                  <a:gd name="T48" fmla="*/ 431 w 434"/>
                  <a:gd name="T49" fmla="*/ 83 h 429"/>
                  <a:gd name="T50" fmla="*/ 426 w 434"/>
                  <a:gd name="T51" fmla="*/ 74 h 429"/>
                  <a:gd name="T52" fmla="*/ 388 w 434"/>
                  <a:gd name="T53" fmla="*/ 6 h 429"/>
                  <a:gd name="T54" fmla="*/ 385 w 434"/>
                  <a:gd name="T55" fmla="*/ 0 h 4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4"/>
                  <a:gd name="T85" fmla="*/ 0 h 429"/>
                  <a:gd name="T86" fmla="*/ 434 w 434"/>
                  <a:gd name="T87" fmla="*/ 429 h 4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4" h="429">
                    <a:moveTo>
                      <a:pt x="385" y="0"/>
                    </a:moveTo>
                    <a:cubicBezTo>
                      <a:pt x="307" y="5"/>
                      <a:pt x="232" y="32"/>
                      <a:pt x="169" y="78"/>
                    </a:cubicBezTo>
                    <a:cubicBezTo>
                      <a:pt x="111" y="121"/>
                      <a:pt x="63" y="179"/>
                      <a:pt x="34" y="246"/>
                    </a:cubicBezTo>
                    <a:cubicBezTo>
                      <a:pt x="23" y="272"/>
                      <a:pt x="14" y="299"/>
                      <a:pt x="8" y="326"/>
                    </a:cubicBezTo>
                    <a:cubicBezTo>
                      <a:pt x="5" y="341"/>
                      <a:pt x="3" y="356"/>
                      <a:pt x="2" y="371"/>
                    </a:cubicBezTo>
                    <a:cubicBezTo>
                      <a:pt x="1" y="381"/>
                      <a:pt x="0" y="391"/>
                      <a:pt x="0" y="400"/>
                    </a:cubicBezTo>
                    <a:cubicBezTo>
                      <a:pt x="0" y="410"/>
                      <a:pt x="1" y="419"/>
                      <a:pt x="1" y="428"/>
                    </a:cubicBezTo>
                    <a:cubicBezTo>
                      <a:pt x="27" y="413"/>
                      <a:pt x="53" y="399"/>
                      <a:pt x="79" y="384"/>
                    </a:cubicBezTo>
                    <a:cubicBezTo>
                      <a:pt x="81" y="382"/>
                      <a:pt x="84" y="381"/>
                      <a:pt x="87" y="379"/>
                    </a:cubicBezTo>
                    <a:cubicBezTo>
                      <a:pt x="88" y="379"/>
                      <a:pt x="88" y="379"/>
                      <a:pt x="89" y="380"/>
                    </a:cubicBezTo>
                    <a:cubicBezTo>
                      <a:pt x="118" y="396"/>
                      <a:pt x="147" y="412"/>
                      <a:pt x="176" y="429"/>
                    </a:cubicBezTo>
                    <a:cubicBezTo>
                      <a:pt x="174" y="405"/>
                      <a:pt x="176" y="380"/>
                      <a:pt x="181" y="357"/>
                    </a:cubicBezTo>
                    <a:cubicBezTo>
                      <a:pt x="186" y="338"/>
                      <a:pt x="192" y="320"/>
                      <a:pt x="201" y="303"/>
                    </a:cubicBezTo>
                    <a:cubicBezTo>
                      <a:pt x="218" y="270"/>
                      <a:pt x="243" y="240"/>
                      <a:pt x="274" y="219"/>
                    </a:cubicBezTo>
                    <a:cubicBezTo>
                      <a:pt x="289" y="208"/>
                      <a:pt x="305" y="198"/>
                      <a:pt x="323" y="191"/>
                    </a:cubicBezTo>
                    <a:cubicBezTo>
                      <a:pt x="332" y="188"/>
                      <a:pt x="341" y="185"/>
                      <a:pt x="350" y="183"/>
                    </a:cubicBezTo>
                    <a:cubicBezTo>
                      <a:pt x="356" y="181"/>
                      <a:pt x="362" y="180"/>
                      <a:pt x="368" y="179"/>
                    </a:cubicBezTo>
                    <a:cubicBezTo>
                      <a:pt x="371" y="178"/>
                      <a:pt x="374" y="178"/>
                      <a:pt x="377" y="177"/>
                    </a:cubicBezTo>
                    <a:cubicBezTo>
                      <a:pt x="379" y="177"/>
                      <a:pt x="380" y="177"/>
                      <a:pt x="382" y="177"/>
                    </a:cubicBezTo>
                    <a:cubicBezTo>
                      <a:pt x="384" y="176"/>
                      <a:pt x="384" y="174"/>
                      <a:pt x="385" y="172"/>
                    </a:cubicBezTo>
                    <a:cubicBezTo>
                      <a:pt x="400" y="147"/>
                      <a:pt x="414" y="122"/>
                      <a:pt x="428" y="96"/>
                    </a:cubicBezTo>
                    <a:cubicBezTo>
                      <a:pt x="430" y="93"/>
                      <a:pt x="432" y="91"/>
                      <a:pt x="433" y="88"/>
                    </a:cubicBezTo>
                    <a:cubicBezTo>
                      <a:pt x="433" y="88"/>
                      <a:pt x="433" y="87"/>
                      <a:pt x="434" y="87"/>
                    </a:cubicBezTo>
                    <a:cubicBezTo>
                      <a:pt x="434" y="87"/>
                      <a:pt x="434" y="87"/>
                      <a:pt x="434" y="87"/>
                    </a:cubicBezTo>
                    <a:cubicBezTo>
                      <a:pt x="434" y="87"/>
                      <a:pt x="432" y="83"/>
                      <a:pt x="431" y="83"/>
                    </a:cubicBezTo>
                    <a:cubicBezTo>
                      <a:pt x="430" y="80"/>
                      <a:pt x="428" y="77"/>
                      <a:pt x="426" y="74"/>
                    </a:cubicBezTo>
                    <a:cubicBezTo>
                      <a:pt x="413" y="51"/>
                      <a:pt x="401" y="29"/>
                      <a:pt x="388" y="6"/>
                    </a:cubicBezTo>
                    <a:cubicBezTo>
                      <a:pt x="387" y="4"/>
                      <a:pt x="386" y="2"/>
                      <a:pt x="385" y="0"/>
                    </a:cubicBezTo>
                  </a:path>
                </a:pathLst>
              </a:custGeom>
              <a:solidFill>
                <a:srgbClr val="00B0F0"/>
              </a:solidFill>
              <a:ln w="57150" cap="flat" cmpd="sng">
                <a:solidFill>
                  <a:schemeClr val="bg1"/>
                </a:solidFill>
                <a:prstDash val="solid"/>
                <a:miter lim="800000"/>
                <a:headEnd/>
                <a:tailEnd/>
              </a:ln>
            </p:spPr>
            <p:txBody>
              <a:bodyPr/>
              <a:lstStyle/>
              <a:p>
                <a:endParaRPr lang="en-GB" sz="2400"/>
              </a:p>
            </p:txBody>
          </p:sp>
          <p:sp>
            <p:nvSpPr>
              <p:cNvPr id="26" name="Freeform 43"/>
              <p:cNvSpPr>
                <a:spLocks/>
              </p:cNvSpPr>
              <p:nvPr/>
            </p:nvSpPr>
            <p:spPr bwMode="auto">
              <a:xfrm>
                <a:off x="4480075" y="1565319"/>
                <a:ext cx="2092599" cy="2121069"/>
              </a:xfrm>
              <a:custGeom>
                <a:avLst/>
                <a:gdLst>
                  <a:gd name="T0" fmla="*/ 427 w 429"/>
                  <a:gd name="T1" fmla="*/ 365 h 435"/>
                  <a:gd name="T2" fmla="*/ 344 w 429"/>
                  <a:gd name="T3" fmla="*/ 162 h 435"/>
                  <a:gd name="T4" fmla="*/ 173 w 429"/>
                  <a:gd name="T5" fmla="*/ 31 h 435"/>
                  <a:gd name="T6" fmla="*/ 99 w 429"/>
                  <a:gd name="T7" fmla="*/ 9 h 435"/>
                  <a:gd name="T8" fmla="*/ 53 w 429"/>
                  <a:gd name="T9" fmla="*/ 3 h 435"/>
                  <a:gd name="T10" fmla="*/ 1 w 429"/>
                  <a:gd name="T11" fmla="*/ 2 h 435"/>
                  <a:gd name="T12" fmla="*/ 45 w 429"/>
                  <a:gd name="T13" fmla="*/ 80 h 435"/>
                  <a:gd name="T14" fmla="*/ 49 w 429"/>
                  <a:gd name="T15" fmla="*/ 88 h 435"/>
                  <a:gd name="T16" fmla="*/ 49 w 429"/>
                  <a:gd name="T17" fmla="*/ 90 h 435"/>
                  <a:gd name="T18" fmla="*/ 0 w 429"/>
                  <a:gd name="T19" fmla="*/ 178 h 435"/>
                  <a:gd name="T20" fmla="*/ 73 w 429"/>
                  <a:gd name="T21" fmla="*/ 183 h 435"/>
                  <a:gd name="T22" fmla="*/ 128 w 429"/>
                  <a:gd name="T23" fmla="*/ 204 h 435"/>
                  <a:gd name="T24" fmla="*/ 211 w 429"/>
                  <a:gd name="T25" fmla="*/ 277 h 435"/>
                  <a:gd name="T26" fmla="*/ 238 w 429"/>
                  <a:gd name="T27" fmla="*/ 327 h 435"/>
                  <a:gd name="T28" fmla="*/ 247 w 429"/>
                  <a:gd name="T29" fmla="*/ 354 h 435"/>
                  <a:gd name="T30" fmla="*/ 250 w 429"/>
                  <a:gd name="T31" fmla="*/ 368 h 435"/>
                  <a:gd name="T32" fmla="*/ 251 w 429"/>
                  <a:gd name="T33" fmla="*/ 377 h 435"/>
                  <a:gd name="T34" fmla="*/ 252 w 429"/>
                  <a:gd name="T35" fmla="*/ 382 h 435"/>
                  <a:gd name="T36" fmla="*/ 255 w 429"/>
                  <a:gd name="T37" fmla="*/ 386 h 435"/>
                  <a:gd name="T38" fmla="*/ 332 w 429"/>
                  <a:gd name="T39" fmla="*/ 429 h 435"/>
                  <a:gd name="T40" fmla="*/ 341 w 429"/>
                  <a:gd name="T41" fmla="*/ 434 h 435"/>
                  <a:gd name="T42" fmla="*/ 341 w 429"/>
                  <a:gd name="T43" fmla="*/ 434 h 435"/>
                  <a:gd name="T44" fmla="*/ 341 w 429"/>
                  <a:gd name="T45" fmla="*/ 434 h 435"/>
                  <a:gd name="T46" fmla="*/ 346 w 429"/>
                  <a:gd name="T47" fmla="*/ 432 h 435"/>
                  <a:gd name="T48" fmla="*/ 355 w 429"/>
                  <a:gd name="T49" fmla="*/ 427 h 435"/>
                  <a:gd name="T50" fmla="*/ 422 w 429"/>
                  <a:gd name="T51" fmla="*/ 389 h 435"/>
                  <a:gd name="T52" fmla="*/ 428 w 429"/>
                  <a:gd name="T53" fmla="*/ 386 h 435"/>
                  <a:gd name="T54" fmla="*/ 429 w 429"/>
                  <a:gd name="T55" fmla="*/ 386 h 435"/>
                  <a:gd name="T56" fmla="*/ 428 w 429"/>
                  <a:gd name="T57" fmla="*/ 383 h 435"/>
                  <a:gd name="T58" fmla="*/ 427 w 429"/>
                  <a:gd name="T59" fmla="*/ 365 h 4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9"/>
                  <a:gd name="T91" fmla="*/ 0 h 435"/>
                  <a:gd name="T92" fmla="*/ 429 w 429"/>
                  <a:gd name="T93" fmla="*/ 435 h 4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9" h="435">
                    <a:moveTo>
                      <a:pt x="427" y="365"/>
                    </a:moveTo>
                    <a:cubicBezTo>
                      <a:pt x="418" y="292"/>
                      <a:pt x="389" y="221"/>
                      <a:pt x="344" y="162"/>
                    </a:cubicBezTo>
                    <a:cubicBezTo>
                      <a:pt x="300" y="104"/>
                      <a:pt x="240" y="59"/>
                      <a:pt x="173" y="31"/>
                    </a:cubicBezTo>
                    <a:cubicBezTo>
                      <a:pt x="149" y="22"/>
                      <a:pt x="124" y="14"/>
                      <a:pt x="99" y="9"/>
                    </a:cubicBezTo>
                    <a:cubicBezTo>
                      <a:pt x="84" y="6"/>
                      <a:pt x="69" y="4"/>
                      <a:pt x="53" y="3"/>
                    </a:cubicBezTo>
                    <a:cubicBezTo>
                      <a:pt x="36" y="1"/>
                      <a:pt x="18" y="0"/>
                      <a:pt x="1" y="2"/>
                    </a:cubicBezTo>
                    <a:cubicBezTo>
                      <a:pt x="15" y="28"/>
                      <a:pt x="30" y="54"/>
                      <a:pt x="45" y="80"/>
                    </a:cubicBezTo>
                    <a:cubicBezTo>
                      <a:pt x="46" y="83"/>
                      <a:pt x="48" y="86"/>
                      <a:pt x="49" y="88"/>
                    </a:cubicBezTo>
                    <a:cubicBezTo>
                      <a:pt x="50" y="89"/>
                      <a:pt x="50" y="89"/>
                      <a:pt x="49" y="90"/>
                    </a:cubicBezTo>
                    <a:cubicBezTo>
                      <a:pt x="33" y="119"/>
                      <a:pt x="16" y="148"/>
                      <a:pt x="0" y="178"/>
                    </a:cubicBezTo>
                    <a:cubicBezTo>
                      <a:pt x="24" y="175"/>
                      <a:pt x="50" y="178"/>
                      <a:pt x="73" y="183"/>
                    </a:cubicBezTo>
                    <a:cubicBezTo>
                      <a:pt x="92" y="188"/>
                      <a:pt x="110" y="195"/>
                      <a:pt x="128" y="204"/>
                    </a:cubicBezTo>
                    <a:cubicBezTo>
                      <a:pt x="161" y="221"/>
                      <a:pt x="190" y="247"/>
                      <a:pt x="211" y="277"/>
                    </a:cubicBezTo>
                    <a:cubicBezTo>
                      <a:pt x="222" y="293"/>
                      <a:pt x="231" y="309"/>
                      <a:pt x="238" y="327"/>
                    </a:cubicBezTo>
                    <a:cubicBezTo>
                      <a:pt x="241" y="336"/>
                      <a:pt x="244" y="345"/>
                      <a:pt x="247" y="354"/>
                    </a:cubicBezTo>
                    <a:cubicBezTo>
                      <a:pt x="248" y="359"/>
                      <a:pt x="249" y="364"/>
                      <a:pt x="250" y="368"/>
                    </a:cubicBezTo>
                    <a:cubicBezTo>
                      <a:pt x="250" y="371"/>
                      <a:pt x="251" y="374"/>
                      <a:pt x="251" y="377"/>
                    </a:cubicBezTo>
                    <a:cubicBezTo>
                      <a:pt x="251" y="379"/>
                      <a:pt x="252" y="380"/>
                      <a:pt x="252" y="382"/>
                    </a:cubicBezTo>
                    <a:cubicBezTo>
                      <a:pt x="252" y="385"/>
                      <a:pt x="252" y="385"/>
                      <a:pt x="255" y="386"/>
                    </a:cubicBezTo>
                    <a:cubicBezTo>
                      <a:pt x="281" y="401"/>
                      <a:pt x="307" y="415"/>
                      <a:pt x="332" y="429"/>
                    </a:cubicBezTo>
                    <a:cubicBezTo>
                      <a:pt x="335" y="431"/>
                      <a:pt x="338" y="432"/>
                      <a:pt x="341" y="434"/>
                    </a:cubicBezTo>
                    <a:cubicBezTo>
                      <a:pt x="341" y="434"/>
                      <a:pt x="341" y="434"/>
                      <a:pt x="341" y="434"/>
                    </a:cubicBezTo>
                    <a:cubicBezTo>
                      <a:pt x="341" y="434"/>
                      <a:pt x="341" y="434"/>
                      <a:pt x="341" y="434"/>
                    </a:cubicBezTo>
                    <a:cubicBezTo>
                      <a:pt x="342" y="435"/>
                      <a:pt x="345" y="432"/>
                      <a:pt x="346" y="432"/>
                    </a:cubicBezTo>
                    <a:cubicBezTo>
                      <a:pt x="349" y="430"/>
                      <a:pt x="352" y="429"/>
                      <a:pt x="355" y="427"/>
                    </a:cubicBezTo>
                    <a:cubicBezTo>
                      <a:pt x="377" y="414"/>
                      <a:pt x="400" y="402"/>
                      <a:pt x="422" y="389"/>
                    </a:cubicBezTo>
                    <a:cubicBezTo>
                      <a:pt x="424" y="388"/>
                      <a:pt x="426" y="387"/>
                      <a:pt x="428" y="386"/>
                    </a:cubicBezTo>
                    <a:cubicBezTo>
                      <a:pt x="428" y="386"/>
                      <a:pt x="428" y="386"/>
                      <a:pt x="429" y="386"/>
                    </a:cubicBezTo>
                    <a:cubicBezTo>
                      <a:pt x="429" y="386"/>
                      <a:pt x="428" y="383"/>
                      <a:pt x="428" y="383"/>
                    </a:cubicBezTo>
                    <a:cubicBezTo>
                      <a:pt x="428" y="377"/>
                      <a:pt x="427" y="371"/>
                      <a:pt x="427" y="365"/>
                    </a:cubicBezTo>
                  </a:path>
                </a:pathLst>
              </a:custGeom>
              <a:solidFill>
                <a:schemeClr val="accent1">
                  <a:lumMod val="40000"/>
                  <a:lumOff val="60000"/>
                </a:schemeClr>
              </a:solidFill>
              <a:ln w="57150" cap="rnd" cmpd="sng">
                <a:solidFill>
                  <a:schemeClr val="bg1"/>
                </a:solidFill>
                <a:prstDash val="solid"/>
                <a:miter lim="800000"/>
                <a:headEnd/>
                <a:tailEnd/>
              </a:ln>
            </p:spPr>
            <p:txBody>
              <a:bodyPr/>
              <a:lstStyle/>
              <a:p>
                <a:endParaRPr lang="en-GB" sz="2400"/>
              </a:p>
            </p:txBody>
          </p:sp>
          <p:sp>
            <p:nvSpPr>
              <p:cNvPr id="27" name="Freeform 44"/>
              <p:cNvSpPr>
                <a:spLocks/>
              </p:cNvSpPr>
              <p:nvPr/>
            </p:nvSpPr>
            <p:spPr bwMode="auto">
              <a:xfrm>
                <a:off x="2567196" y="3461489"/>
                <a:ext cx="2092599" cy="2110751"/>
              </a:xfrm>
              <a:custGeom>
                <a:avLst/>
                <a:gdLst>
                  <a:gd name="T0" fmla="*/ 429 w 429"/>
                  <a:gd name="T1" fmla="*/ 257 h 433"/>
                  <a:gd name="T2" fmla="*/ 393 w 429"/>
                  <a:gd name="T3" fmla="*/ 257 h 433"/>
                  <a:gd name="T4" fmla="*/ 356 w 429"/>
                  <a:gd name="T5" fmla="*/ 252 h 433"/>
                  <a:gd name="T6" fmla="*/ 302 w 429"/>
                  <a:gd name="T7" fmla="*/ 231 h 433"/>
                  <a:gd name="T8" fmla="*/ 218 w 429"/>
                  <a:gd name="T9" fmla="*/ 158 h 433"/>
                  <a:gd name="T10" fmla="*/ 191 w 429"/>
                  <a:gd name="T11" fmla="*/ 108 h 433"/>
                  <a:gd name="T12" fmla="*/ 183 w 429"/>
                  <a:gd name="T13" fmla="*/ 81 h 433"/>
                  <a:gd name="T14" fmla="*/ 180 w 429"/>
                  <a:gd name="T15" fmla="*/ 67 h 433"/>
                  <a:gd name="T16" fmla="*/ 178 w 429"/>
                  <a:gd name="T17" fmla="*/ 57 h 433"/>
                  <a:gd name="T18" fmla="*/ 177 w 429"/>
                  <a:gd name="T19" fmla="*/ 53 h 433"/>
                  <a:gd name="T20" fmla="*/ 174 w 429"/>
                  <a:gd name="T21" fmla="*/ 48 h 433"/>
                  <a:gd name="T22" fmla="*/ 97 w 429"/>
                  <a:gd name="T23" fmla="*/ 5 h 433"/>
                  <a:gd name="T24" fmla="*/ 88 w 429"/>
                  <a:gd name="T25" fmla="*/ 0 h 433"/>
                  <a:gd name="T26" fmla="*/ 88 w 429"/>
                  <a:gd name="T27" fmla="*/ 0 h 433"/>
                  <a:gd name="T28" fmla="*/ 88 w 429"/>
                  <a:gd name="T29" fmla="*/ 0 h 433"/>
                  <a:gd name="T30" fmla="*/ 84 w 429"/>
                  <a:gd name="T31" fmla="*/ 2 h 433"/>
                  <a:gd name="T32" fmla="*/ 75 w 429"/>
                  <a:gd name="T33" fmla="*/ 7 h 433"/>
                  <a:gd name="T34" fmla="*/ 7 w 429"/>
                  <a:gd name="T35" fmla="*/ 46 h 433"/>
                  <a:gd name="T36" fmla="*/ 2 w 429"/>
                  <a:gd name="T37" fmla="*/ 49 h 433"/>
                  <a:gd name="T38" fmla="*/ 1 w 429"/>
                  <a:gd name="T39" fmla="*/ 49 h 433"/>
                  <a:gd name="T40" fmla="*/ 3 w 429"/>
                  <a:gd name="T41" fmla="*/ 64 h 433"/>
                  <a:gd name="T42" fmla="*/ 4 w 429"/>
                  <a:gd name="T43" fmla="*/ 79 h 433"/>
                  <a:gd name="T44" fmla="*/ 34 w 429"/>
                  <a:gd name="T45" fmla="*/ 187 h 433"/>
                  <a:gd name="T46" fmla="*/ 169 w 429"/>
                  <a:gd name="T47" fmla="*/ 354 h 433"/>
                  <a:gd name="T48" fmla="*/ 382 w 429"/>
                  <a:gd name="T49" fmla="*/ 432 h 433"/>
                  <a:gd name="T50" fmla="*/ 428 w 429"/>
                  <a:gd name="T51" fmla="*/ 433 h 433"/>
                  <a:gd name="T52" fmla="*/ 385 w 429"/>
                  <a:gd name="T53" fmla="*/ 355 h 433"/>
                  <a:gd name="T54" fmla="*/ 381 w 429"/>
                  <a:gd name="T55" fmla="*/ 345 h 433"/>
                  <a:gd name="T56" fmla="*/ 429 w 429"/>
                  <a:gd name="T57" fmla="*/ 257 h 4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9"/>
                  <a:gd name="T88" fmla="*/ 0 h 433"/>
                  <a:gd name="T89" fmla="*/ 429 w 429"/>
                  <a:gd name="T90" fmla="*/ 433 h 4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9" h="433">
                    <a:moveTo>
                      <a:pt x="429" y="257"/>
                    </a:moveTo>
                    <a:cubicBezTo>
                      <a:pt x="417" y="257"/>
                      <a:pt x="405" y="258"/>
                      <a:pt x="393" y="257"/>
                    </a:cubicBezTo>
                    <a:cubicBezTo>
                      <a:pt x="380" y="257"/>
                      <a:pt x="368" y="255"/>
                      <a:pt x="356" y="252"/>
                    </a:cubicBezTo>
                    <a:cubicBezTo>
                      <a:pt x="337" y="247"/>
                      <a:pt x="319" y="240"/>
                      <a:pt x="302" y="231"/>
                    </a:cubicBezTo>
                    <a:cubicBezTo>
                      <a:pt x="268" y="214"/>
                      <a:pt x="240" y="188"/>
                      <a:pt x="218" y="158"/>
                    </a:cubicBezTo>
                    <a:cubicBezTo>
                      <a:pt x="207" y="142"/>
                      <a:pt x="198" y="125"/>
                      <a:pt x="191" y="108"/>
                    </a:cubicBezTo>
                    <a:cubicBezTo>
                      <a:pt x="188" y="99"/>
                      <a:pt x="185" y="90"/>
                      <a:pt x="183" y="81"/>
                    </a:cubicBezTo>
                    <a:cubicBezTo>
                      <a:pt x="182" y="76"/>
                      <a:pt x="180" y="71"/>
                      <a:pt x="180" y="67"/>
                    </a:cubicBezTo>
                    <a:cubicBezTo>
                      <a:pt x="179" y="64"/>
                      <a:pt x="178" y="61"/>
                      <a:pt x="178" y="57"/>
                    </a:cubicBezTo>
                    <a:cubicBezTo>
                      <a:pt x="178" y="56"/>
                      <a:pt x="177" y="54"/>
                      <a:pt x="177" y="53"/>
                    </a:cubicBezTo>
                    <a:cubicBezTo>
                      <a:pt x="177" y="50"/>
                      <a:pt x="177" y="50"/>
                      <a:pt x="174" y="48"/>
                    </a:cubicBezTo>
                    <a:cubicBezTo>
                      <a:pt x="148" y="34"/>
                      <a:pt x="123" y="19"/>
                      <a:pt x="97" y="5"/>
                    </a:cubicBezTo>
                    <a:cubicBezTo>
                      <a:pt x="94" y="4"/>
                      <a:pt x="91" y="2"/>
                      <a:pt x="88" y="0"/>
                    </a:cubicBezTo>
                    <a:cubicBezTo>
                      <a:pt x="88" y="0"/>
                      <a:pt x="88" y="0"/>
                      <a:pt x="88" y="0"/>
                    </a:cubicBezTo>
                    <a:cubicBezTo>
                      <a:pt x="88" y="0"/>
                      <a:pt x="88" y="0"/>
                      <a:pt x="88" y="0"/>
                    </a:cubicBezTo>
                    <a:cubicBezTo>
                      <a:pt x="87" y="0"/>
                      <a:pt x="84" y="2"/>
                      <a:pt x="84" y="2"/>
                    </a:cubicBezTo>
                    <a:cubicBezTo>
                      <a:pt x="81" y="4"/>
                      <a:pt x="78" y="6"/>
                      <a:pt x="75" y="7"/>
                    </a:cubicBezTo>
                    <a:cubicBezTo>
                      <a:pt x="52" y="20"/>
                      <a:pt x="30" y="33"/>
                      <a:pt x="7" y="46"/>
                    </a:cubicBezTo>
                    <a:cubicBezTo>
                      <a:pt x="5" y="47"/>
                      <a:pt x="4" y="48"/>
                      <a:pt x="2" y="49"/>
                    </a:cubicBezTo>
                    <a:cubicBezTo>
                      <a:pt x="2" y="49"/>
                      <a:pt x="1" y="49"/>
                      <a:pt x="1" y="49"/>
                    </a:cubicBezTo>
                    <a:cubicBezTo>
                      <a:pt x="0" y="50"/>
                      <a:pt x="2" y="62"/>
                      <a:pt x="3" y="64"/>
                    </a:cubicBezTo>
                    <a:cubicBezTo>
                      <a:pt x="3" y="69"/>
                      <a:pt x="4" y="74"/>
                      <a:pt x="4" y="79"/>
                    </a:cubicBezTo>
                    <a:cubicBezTo>
                      <a:pt x="9" y="116"/>
                      <a:pt x="20" y="152"/>
                      <a:pt x="34" y="187"/>
                    </a:cubicBezTo>
                    <a:cubicBezTo>
                      <a:pt x="63" y="253"/>
                      <a:pt x="110" y="311"/>
                      <a:pt x="169" y="354"/>
                    </a:cubicBezTo>
                    <a:cubicBezTo>
                      <a:pt x="231" y="399"/>
                      <a:pt x="305" y="427"/>
                      <a:pt x="382" y="432"/>
                    </a:cubicBezTo>
                    <a:cubicBezTo>
                      <a:pt x="397" y="433"/>
                      <a:pt x="413" y="433"/>
                      <a:pt x="428" y="433"/>
                    </a:cubicBezTo>
                    <a:cubicBezTo>
                      <a:pt x="414" y="407"/>
                      <a:pt x="400" y="381"/>
                      <a:pt x="385" y="355"/>
                    </a:cubicBezTo>
                    <a:cubicBezTo>
                      <a:pt x="384" y="352"/>
                      <a:pt x="379" y="348"/>
                      <a:pt x="381" y="345"/>
                    </a:cubicBezTo>
                    <a:cubicBezTo>
                      <a:pt x="397" y="316"/>
                      <a:pt x="413" y="287"/>
                      <a:pt x="429" y="257"/>
                    </a:cubicBezTo>
                  </a:path>
                </a:pathLst>
              </a:custGeom>
              <a:solidFill>
                <a:schemeClr val="accent3"/>
              </a:solidFill>
              <a:ln w="57150" cap="rnd" cmpd="sng">
                <a:solidFill>
                  <a:schemeClr val="bg1"/>
                </a:solidFill>
                <a:prstDash val="solid"/>
                <a:miter lim="800000"/>
                <a:headEnd/>
                <a:tailEnd/>
              </a:ln>
            </p:spPr>
            <p:txBody>
              <a:bodyPr/>
              <a:lstStyle/>
              <a:p>
                <a:endParaRPr lang="en-GB" sz="2400"/>
              </a:p>
            </p:txBody>
          </p:sp>
          <p:sp>
            <p:nvSpPr>
              <p:cNvPr id="28" name="Freeform 45"/>
              <p:cNvSpPr>
                <a:spLocks/>
              </p:cNvSpPr>
              <p:nvPr/>
            </p:nvSpPr>
            <p:spPr bwMode="auto">
              <a:xfrm>
                <a:off x="4459417" y="3482121"/>
                <a:ext cx="2113255" cy="2085992"/>
              </a:xfrm>
              <a:custGeom>
                <a:avLst/>
                <a:gdLst>
                  <a:gd name="T0" fmla="*/ 433 w 433"/>
                  <a:gd name="T1" fmla="*/ 1 h 428"/>
                  <a:gd name="T2" fmla="*/ 354 w 433"/>
                  <a:gd name="T3" fmla="*/ 45 h 428"/>
                  <a:gd name="T4" fmla="*/ 346 w 433"/>
                  <a:gd name="T5" fmla="*/ 49 h 428"/>
                  <a:gd name="T6" fmla="*/ 346 w 433"/>
                  <a:gd name="T7" fmla="*/ 49 h 428"/>
                  <a:gd name="T8" fmla="*/ 345 w 433"/>
                  <a:gd name="T9" fmla="*/ 49 h 428"/>
                  <a:gd name="T10" fmla="*/ 329 w 433"/>
                  <a:gd name="T11" fmla="*/ 40 h 428"/>
                  <a:gd name="T12" fmla="*/ 257 w 433"/>
                  <a:gd name="T13" fmla="*/ 0 h 428"/>
                  <a:gd name="T14" fmla="*/ 252 w 433"/>
                  <a:gd name="T15" fmla="*/ 72 h 428"/>
                  <a:gd name="T16" fmla="*/ 232 w 433"/>
                  <a:gd name="T17" fmla="*/ 126 h 428"/>
                  <a:gd name="T18" fmla="*/ 160 w 433"/>
                  <a:gd name="T19" fmla="*/ 210 h 428"/>
                  <a:gd name="T20" fmla="*/ 110 w 433"/>
                  <a:gd name="T21" fmla="*/ 237 h 428"/>
                  <a:gd name="T22" fmla="*/ 83 w 433"/>
                  <a:gd name="T23" fmla="*/ 246 h 428"/>
                  <a:gd name="T24" fmla="*/ 65 w 433"/>
                  <a:gd name="T25" fmla="*/ 250 h 428"/>
                  <a:gd name="T26" fmla="*/ 56 w 433"/>
                  <a:gd name="T27" fmla="*/ 252 h 428"/>
                  <a:gd name="T28" fmla="*/ 52 w 433"/>
                  <a:gd name="T29" fmla="*/ 253 h 428"/>
                  <a:gd name="T30" fmla="*/ 48 w 433"/>
                  <a:gd name="T31" fmla="*/ 257 h 428"/>
                  <a:gd name="T32" fmla="*/ 5 w 433"/>
                  <a:gd name="T33" fmla="*/ 333 h 428"/>
                  <a:gd name="T34" fmla="*/ 1 w 433"/>
                  <a:gd name="T35" fmla="*/ 341 h 428"/>
                  <a:gd name="T36" fmla="*/ 0 w 433"/>
                  <a:gd name="T37" fmla="*/ 342 h 428"/>
                  <a:gd name="T38" fmla="*/ 0 w 433"/>
                  <a:gd name="T39" fmla="*/ 342 h 428"/>
                  <a:gd name="T40" fmla="*/ 3 w 433"/>
                  <a:gd name="T41" fmla="*/ 347 h 428"/>
                  <a:gd name="T42" fmla="*/ 8 w 433"/>
                  <a:gd name="T43" fmla="*/ 356 h 428"/>
                  <a:gd name="T44" fmla="*/ 45 w 433"/>
                  <a:gd name="T45" fmla="*/ 423 h 428"/>
                  <a:gd name="T46" fmla="*/ 48 w 433"/>
                  <a:gd name="T47" fmla="*/ 428 h 428"/>
                  <a:gd name="T48" fmla="*/ 49 w 433"/>
                  <a:gd name="T49" fmla="*/ 428 h 428"/>
                  <a:gd name="T50" fmla="*/ 86 w 433"/>
                  <a:gd name="T51" fmla="*/ 424 h 428"/>
                  <a:gd name="T52" fmla="*/ 193 w 433"/>
                  <a:gd name="T53" fmla="*/ 392 h 428"/>
                  <a:gd name="T54" fmla="*/ 358 w 433"/>
                  <a:gd name="T55" fmla="*/ 255 h 428"/>
                  <a:gd name="T56" fmla="*/ 433 w 433"/>
                  <a:gd name="T57" fmla="*/ 43 h 428"/>
                  <a:gd name="T58" fmla="*/ 433 w 433"/>
                  <a:gd name="T59" fmla="*/ 22 h 428"/>
                  <a:gd name="T60" fmla="*/ 433 w 433"/>
                  <a:gd name="T61" fmla="*/ 1 h 4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3"/>
                  <a:gd name="T94" fmla="*/ 0 h 428"/>
                  <a:gd name="T95" fmla="*/ 433 w 433"/>
                  <a:gd name="T96" fmla="*/ 428 h 4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3" h="428">
                    <a:moveTo>
                      <a:pt x="433" y="1"/>
                    </a:moveTo>
                    <a:cubicBezTo>
                      <a:pt x="406" y="16"/>
                      <a:pt x="380" y="30"/>
                      <a:pt x="354" y="45"/>
                    </a:cubicBezTo>
                    <a:cubicBezTo>
                      <a:pt x="352" y="46"/>
                      <a:pt x="349" y="48"/>
                      <a:pt x="346" y="49"/>
                    </a:cubicBezTo>
                    <a:cubicBezTo>
                      <a:pt x="346" y="49"/>
                      <a:pt x="346" y="49"/>
                      <a:pt x="346" y="49"/>
                    </a:cubicBezTo>
                    <a:cubicBezTo>
                      <a:pt x="346" y="49"/>
                      <a:pt x="346" y="49"/>
                      <a:pt x="345" y="49"/>
                    </a:cubicBezTo>
                    <a:cubicBezTo>
                      <a:pt x="340" y="46"/>
                      <a:pt x="334" y="43"/>
                      <a:pt x="329" y="40"/>
                    </a:cubicBezTo>
                    <a:cubicBezTo>
                      <a:pt x="305" y="27"/>
                      <a:pt x="281" y="14"/>
                      <a:pt x="257" y="0"/>
                    </a:cubicBezTo>
                    <a:cubicBezTo>
                      <a:pt x="260" y="24"/>
                      <a:pt x="257" y="49"/>
                      <a:pt x="252" y="72"/>
                    </a:cubicBezTo>
                    <a:cubicBezTo>
                      <a:pt x="247" y="91"/>
                      <a:pt x="241" y="109"/>
                      <a:pt x="232" y="126"/>
                    </a:cubicBezTo>
                    <a:cubicBezTo>
                      <a:pt x="215" y="159"/>
                      <a:pt x="190" y="188"/>
                      <a:pt x="160" y="210"/>
                    </a:cubicBezTo>
                    <a:cubicBezTo>
                      <a:pt x="144" y="221"/>
                      <a:pt x="128" y="230"/>
                      <a:pt x="110" y="237"/>
                    </a:cubicBezTo>
                    <a:cubicBezTo>
                      <a:pt x="101" y="241"/>
                      <a:pt x="92" y="244"/>
                      <a:pt x="83" y="246"/>
                    </a:cubicBezTo>
                    <a:cubicBezTo>
                      <a:pt x="77" y="248"/>
                      <a:pt x="71" y="249"/>
                      <a:pt x="65" y="250"/>
                    </a:cubicBezTo>
                    <a:cubicBezTo>
                      <a:pt x="62" y="251"/>
                      <a:pt x="59" y="251"/>
                      <a:pt x="56" y="252"/>
                    </a:cubicBezTo>
                    <a:cubicBezTo>
                      <a:pt x="55" y="252"/>
                      <a:pt x="53" y="252"/>
                      <a:pt x="52" y="253"/>
                    </a:cubicBezTo>
                    <a:cubicBezTo>
                      <a:pt x="49" y="253"/>
                      <a:pt x="49" y="255"/>
                      <a:pt x="48" y="257"/>
                    </a:cubicBezTo>
                    <a:cubicBezTo>
                      <a:pt x="34" y="282"/>
                      <a:pt x="19" y="308"/>
                      <a:pt x="5" y="333"/>
                    </a:cubicBezTo>
                    <a:cubicBezTo>
                      <a:pt x="4" y="336"/>
                      <a:pt x="2" y="339"/>
                      <a:pt x="1" y="341"/>
                    </a:cubicBezTo>
                    <a:cubicBezTo>
                      <a:pt x="1" y="341"/>
                      <a:pt x="0" y="342"/>
                      <a:pt x="0" y="342"/>
                    </a:cubicBezTo>
                    <a:cubicBezTo>
                      <a:pt x="0" y="342"/>
                      <a:pt x="0" y="342"/>
                      <a:pt x="0" y="342"/>
                    </a:cubicBezTo>
                    <a:cubicBezTo>
                      <a:pt x="0" y="342"/>
                      <a:pt x="3" y="347"/>
                      <a:pt x="3" y="347"/>
                    </a:cubicBezTo>
                    <a:cubicBezTo>
                      <a:pt x="5" y="350"/>
                      <a:pt x="7" y="353"/>
                      <a:pt x="8" y="356"/>
                    </a:cubicBezTo>
                    <a:cubicBezTo>
                      <a:pt x="21" y="378"/>
                      <a:pt x="33" y="401"/>
                      <a:pt x="45" y="423"/>
                    </a:cubicBezTo>
                    <a:cubicBezTo>
                      <a:pt x="46" y="424"/>
                      <a:pt x="47" y="426"/>
                      <a:pt x="48" y="428"/>
                    </a:cubicBezTo>
                    <a:cubicBezTo>
                      <a:pt x="48" y="428"/>
                      <a:pt x="48" y="428"/>
                      <a:pt x="49" y="428"/>
                    </a:cubicBezTo>
                    <a:cubicBezTo>
                      <a:pt x="61" y="428"/>
                      <a:pt x="74" y="426"/>
                      <a:pt x="86" y="424"/>
                    </a:cubicBezTo>
                    <a:cubicBezTo>
                      <a:pt x="123" y="418"/>
                      <a:pt x="159" y="408"/>
                      <a:pt x="193" y="392"/>
                    </a:cubicBezTo>
                    <a:cubicBezTo>
                      <a:pt x="259" y="362"/>
                      <a:pt x="316" y="314"/>
                      <a:pt x="358" y="255"/>
                    </a:cubicBezTo>
                    <a:cubicBezTo>
                      <a:pt x="402" y="193"/>
                      <a:pt x="428" y="119"/>
                      <a:pt x="433" y="43"/>
                    </a:cubicBezTo>
                    <a:cubicBezTo>
                      <a:pt x="433" y="36"/>
                      <a:pt x="433" y="29"/>
                      <a:pt x="433" y="22"/>
                    </a:cubicBezTo>
                    <a:cubicBezTo>
                      <a:pt x="433" y="15"/>
                      <a:pt x="433" y="8"/>
                      <a:pt x="433" y="1"/>
                    </a:cubicBezTo>
                  </a:path>
                </a:pathLst>
              </a:custGeom>
              <a:solidFill>
                <a:srgbClr val="FFC000"/>
              </a:solidFill>
              <a:ln w="57150" cap="flat" cmpd="sng">
                <a:solidFill>
                  <a:schemeClr val="bg1"/>
                </a:solidFill>
                <a:prstDash val="solid"/>
                <a:miter lim="800000"/>
                <a:headEnd/>
                <a:tailEnd/>
              </a:ln>
            </p:spPr>
            <p:txBody>
              <a:bodyPr/>
              <a:lstStyle/>
              <a:p>
                <a:endParaRPr lang="en-GB" sz="2400"/>
              </a:p>
            </p:txBody>
          </p:sp>
        </p:grpSp>
      </p:grpSp>
      <p:sp>
        <p:nvSpPr>
          <p:cNvPr id="29" name="Rectangle 28"/>
          <p:cNvSpPr/>
          <p:nvPr/>
        </p:nvSpPr>
        <p:spPr>
          <a:xfrm rot="19016135">
            <a:off x="4610526" y="2759519"/>
            <a:ext cx="1535998" cy="523220"/>
          </a:xfrm>
          <a:prstGeom prst="rect">
            <a:avLst/>
          </a:prstGeom>
        </p:spPr>
        <p:txBody>
          <a:bodyPr wrap="none">
            <a:spAutoFit/>
          </a:bodyPr>
          <a:lstStyle/>
          <a:p>
            <a:pPr algn="ctr"/>
            <a:r>
              <a:rPr lang="en-US" sz="1400" b="1" dirty="0">
                <a:solidFill>
                  <a:schemeClr val="bg1"/>
                </a:solidFill>
                <a:latin typeface="Arial" panose="020B0604020202020204" pitchFamily="34" charset="0"/>
                <a:ea typeface="Calibri" panose="020F0502020204030204" pitchFamily="34" charset="0"/>
              </a:rPr>
              <a:t>XL-004 </a:t>
            </a:r>
            <a:r>
              <a:rPr lang="en-US" sz="1400" b="1" dirty="0" smtClean="0">
                <a:solidFill>
                  <a:schemeClr val="bg1"/>
                </a:solidFill>
                <a:latin typeface="Arial" panose="020B0604020202020204" pitchFamily="34" charset="0"/>
                <a:ea typeface="Calibri" panose="020F0502020204030204" pitchFamily="34" charset="0"/>
              </a:rPr>
              <a:t/>
            </a:r>
            <a:br>
              <a:rPr lang="en-US" sz="1400" b="1" dirty="0" smtClean="0">
                <a:solidFill>
                  <a:schemeClr val="bg1"/>
                </a:solidFill>
                <a:latin typeface="Arial" panose="020B0604020202020204" pitchFamily="34" charset="0"/>
                <a:ea typeface="Calibri" panose="020F0502020204030204" pitchFamily="34" charset="0"/>
              </a:rPr>
            </a:br>
            <a:r>
              <a:rPr lang="en-US" sz="1400" b="1" dirty="0" smtClean="0">
                <a:solidFill>
                  <a:schemeClr val="bg1"/>
                </a:solidFill>
                <a:latin typeface="Arial" panose="020B0604020202020204" pitchFamily="34" charset="0"/>
                <a:ea typeface="Calibri" panose="020F0502020204030204" pitchFamily="34" charset="0"/>
              </a:rPr>
              <a:t>Policy </a:t>
            </a:r>
            <a:r>
              <a:rPr lang="en-US" sz="1400" b="1" dirty="0">
                <a:solidFill>
                  <a:schemeClr val="bg1"/>
                </a:solidFill>
                <a:latin typeface="Arial" panose="020B0604020202020204" pitchFamily="34" charset="0"/>
                <a:ea typeface="Calibri" panose="020F0502020204030204" pitchFamily="34" charset="0"/>
              </a:rPr>
              <a:t>nuances </a:t>
            </a:r>
            <a:endParaRPr lang="en-US" sz="1400" dirty="0">
              <a:solidFill>
                <a:schemeClr val="bg1"/>
              </a:solidFill>
            </a:endParaRPr>
          </a:p>
        </p:txBody>
      </p:sp>
      <p:sp>
        <p:nvSpPr>
          <p:cNvPr id="30" name="Rectangle 29"/>
          <p:cNvSpPr/>
          <p:nvPr/>
        </p:nvSpPr>
        <p:spPr>
          <a:xfrm rot="2700000">
            <a:off x="5971651" y="2977732"/>
            <a:ext cx="1816523" cy="307777"/>
          </a:xfrm>
          <a:prstGeom prst="rect">
            <a:avLst/>
          </a:prstGeom>
        </p:spPr>
        <p:txBody>
          <a:bodyPr wrap="none">
            <a:spAutoFit/>
          </a:bodyPr>
          <a:lstStyle/>
          <a:p>
            <a:r>
              <a:rPr lang="en-US" sz="1400" b="1" dirty="0">
                <a:solidFill>
                  <a:schemeClr val="bg1"/>
                </a:solidFill>
                <a:latin typeface="Arial" panose="020B0604020202020204" pitchFamily="34" charset="0"/>
                <a:ea typeface="Calibri" panose="020F0502020204030204" pitchFamily="34" charset="0"/>
              </a:rPr>
              <a:t>English Procedure </a:t>
            </a:r>
            <a:endParaRPr lang="en-US" sz="1400" dirty="0">
              <a:solidFill>
                <a:schemeClr val="bg1"/>
              </a:solidFill>
            </a:endParaRPr>
          </a:p>
        </p:txBody>
      </p:sp>
      <p:sp>
        <p:nvSpPr>
          <p:cNvPr id="31" name="Rectangle 30"/>
          <p:cNvSpPr/>
          <p:nvPr/>
        </p:nvSpPr>
        <p:spPr>
          <a:xfrm rot="18921459">
            <a:off x="6213709" y="4355975"/>
            <a:ext cx="1386918" cy="307777"/>
          </a:xfrm>
          <a:prstGeom prst="rect">
            <a:avLst/>
          </a:prstGeom>
        </p:spPr>
        <p:txBody>
          <a:bodyPr wrap="none">
            <a:spAutoFit/>
          </a:bodyPr>
          <a:lstStyle/>
          <a:p>
            <a:r>
              <a:rPr lang="en-US" sz="1400" b="1" dirty="0">
                <a:solidFill>
                  <a:schemeClr val="bg1"/>
                </a:solidFill>
                <a:latin typeface="Arial" panose="020B0604020202020204" pitchFamily="34" charset="0"/>
                <a:ea typeface="Calibri" panose="020F0502020204030204" pitchFamily="34" charset="0"/>
              </a:rPr>
              <a:t>Interpretation </a:t>
            </a:r>
            <a:endParaRPr lang="en-US" sz="1400" dirty="0">
              <a:solidFill>
                <a:schemeClr val="bg1"/>
              </a:solidFill>
            </a:endParaRPr>
          </a:p>
        </p:txBody>
      </p:sp>
      <p:sp>
        <p:nvSpPr>
          <p:cNvPr id="32" name="Rectangle 31"/>
          <p:cNvSpPr/>
          <p:nvPr/>
        </p:nvSpPr>
        <p:spPr>
          <a:xfrm rot="2700000">
            <a:off x="4546430" y="4367721"/>
            <a:ext cx="1660776" cy="307777"/>
          </a:xfrm>
          <a:prstGeom prst="rect">
            <a:avLst/>
          </a:prstGeom>
        </p:spPr>
        <p:txBody>
          <a:bodyPr wrap="none">
            <a:spAutoFit/>
          </a:bodyPr>
          <a:lstStyle/>
          <a:p>
            <a:r>
              <a:rPr lang="en-US" sz="1400" b="1" dirty="0">
                <a:solidFill>
                  <a:schemeClr val="bg1"/>
                </a:solidFill>
                <a:latin typeface="Arial" panose="020B0604020202020204" pitchFamily="34" charset="0"/>
                <a:ea typeface="Calibri" panose="020F0502020204030204" pitchFamily="34" charset="0"/>
              </a:rPr>
              <a:t>Partial Approach </a:t>
            </a:r>
            <a:endParaRPr lang="en-US" sz="1400" dirty="0">
              <a:solidFill>
                <a:schemeClr val="bg1"/>
              </a:solidFill>
            </a:endParaRPr>
          </a:p>
        </p:txBody>
      </p:sp>
      <p:sp>
        <p:nvSpPr>
          <p:cNvPr id="2" name="Slide Number Placeholder 1"/>
          <p:cNvSpPr>
            <a:spLocks noGrp="1"/>
          </p:cNvSpPr>
          <p:nvPr>
            <p:ph type="sldNum" sz="quarter" idx="4"/>
          </p:nvPr>
        </p:nvSpPr>
        <p:spPr/>
        <p:txBody>
          <a:bodyPr/>
          <a:lstStyle/>
          <a:p>
            <a:fld id="{8AE658E8-9B3B-41CF-9D54-C22306B86F23}" type="slidenum">
              <a:rPr lang="en-US" smtClean="0"/>
              <a:pPr/>
              <a:t>14</a:t>
            </a:fld>
            <a:endParaRPr lang="en-US" dirty="0"/>
          </a:p>
        </p:txBody>
      </p:sp>
    </p:spTree>
    <p:custDataLst>
      <p:tags r:id="rId1"/>
    </p:custDataLst>
    <p:extLst>
      <p:ext uri="{BB962C8B-B14F-4D97-AF65-F5344CB8AC3E}">
        <p14:creationId xmlns:p14="http://schemas.microsoft.com/office/powerpoint/2010/main" val="16541462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6B120D0C-BF8D-CF4B-8A6F-50F2DAEDBDA7}"/>
              </a:ext>
            </a:extLst>
          </p:cNvPr>
          <p:cNvCxnSpPr>
            <a:cxnSpLocks/>
            <a:endCxn id="24" idx="6"/>
          </p:cNvCxnSpPr>
          <p:nvPr/>
        </p:nvCxnSpPr>
        <p:spPr>
          <a:xfrm flipH="1" flipV="1">
            <a:off x="2782909" y="3590985"/>
            <a:ext cx="5929291" cy="72124"/>
          </a:xfrm>
          <a:prstGeom prst="line">
            <a:avLst/>
          </a:prstGeom>
          <a:ln w="381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3" name="Title 15">
            <a:extLst>
              <a:ext uri="{FF2B5EF4-FFF2-40B4-BE49-F238E27FC236}">
                <a16:creationId xmlns:a16="http://schemas.microsoft.com/office/drawing/2014/main" id="{E51C513A-5807-124C-A1C5-43FE017D9B3C}"/>
              </a:ext>
            </a:extLst>
          </p:cNvPr>
          <p:cNvSpPr>
            <a:spLocks noGrp="1"/>
          </p:cNvSpPr>
          <p:nvPr>
            <p:ph type="title"/>
            <p:custDataLst>
              <p:tags r:id="rId2"/>
            </p:custDataLst>
          </p:nvPr>
        </p:nvSpPr>
        <p:spPr/>
        <p:txBody>
          <a:bodyPr/>
          <a:lstStyle/>
          <a:p>
            <a:r>
              <a:rPr lang="en-US" smtClean="0"/>
              <a:t>Emerging Claims in Bermuda Form arbitrations</a:t>
            </a:r>
            <a:endParaRPr lang="en-US" dirty="0"/>
          </a:p>
        </p:txBody>
      </p:sp>
      <p:sp>
        <p:nvSpPr>
          <p:cNvPr id="14" name="AutoShape 6" descr="Emerging issues analysis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Emerging issues analysis | Download Scientific Diagr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7" name="Straight Connector 16">
            <a:extLst>
              <a:ext uri="{FF2B5EF4-FFF2-40B4-BE49-F238E27FC236}">
                <a16:creationId xmlns:a16="http://schemas.microsoft.com/office/drawing/2014/main" id="{6B120D0C-BF8D-CF4B-8A6F-50F2DAEDBDA7}"/>
              </a:ext>
            </a:extLst>
          </p:cNvPr>
          <p:cNvCxnSpPr>
            <a:cxnSpLocks/>
            <a:stCxn id="22" idx="2"/>
            <a:endCxn id="19" idx="6"/>
          </p:cNvCxnSpPr>
          <p:nvPr/>
        </p:nvCxnSpPr>
        <p:spPr>
          <a:xfrm flipH="1" flipV="1">
            <a:off x="5007155" y="2488489"/>
            <a:ext cx="4660637" cy="2204992"/>
          </a:xfrm>
          <a:prstGeom prst="line">
            <a:avLst/>
          </a:prstGeom>
          <a:ln w="381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067446-C8F8-BA4A-AE36-EDCA59A4D4E7}"/>
              </a:ext>
            </a:extLst>
          </p:cNvPr>
          <p:cNvCxnSpPr>
            <a:cxnSpLocks/>
            <a:stCxn id="20" idx="6"/>
            <a:endCxn id="21" idx="2"/>
          </p:cNvCxnSpPr>
          <p:nvPr/>
        </p:nvCxnSpPr>
        <p:spPr>
          <a:xfrm flipV="1">
            <a:off x="5007155" y="2488489"/>
            <a:ext cx="4660637" cy="2204992"/>
          </a:xfrm>
          <a:prstGeom prst="line">
            <a:avLst/>
          </a:prstGeom>
          <a:ln w="381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
            <a:extLst>
              <a:ext uri="{FF2B5EF4-FFF2-40B4-BE49-F238E27FC236}">
                <a16:creationId xmlns:a16="http://schemas.microsoft.com/office/drawing/2014/main" id="{3C1FD4AC-579A-4646-B4EE-75868771AE58}"/>
              </a:ext>
            </a:extLst>
          </p:cNvPr>
          <p:cNvSpPr txBox="1">
            <a:spLocks/>
          </p:cNvSpPr>
          <p:nvPr/>
        </p:nvSpPr>
        <p:spPr>
          <a:xfrm>
            <a:off x="3237496" y="1604433"/>
            <a:ext cx="1769659" cy="1768112"/>
          </a:xfrm>
          <a:prstGeom prst="ellipse">
            <a:avLst/>
          </a:prstGeom>
          <a:solidFill>
            <a:srgbClr val="FF0000"/>
          </a:solidFill>
          <a:ln w="22225">
            <a:noFill/>
          </a:ln>
        </p:spPr>
        <p:txBody>
          <a:bodyPr vert="horz" wrap="none" lIns="0" tIns="0" rIns="0" bIns="0" rtlCol="0" anchor="ctr">
            <a:noAutofit/>
          </a:bodyPr>
          <a:lstStyle>
            <a:lvl1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lang="en-US" sz="1800" b="1" kern="1200" baseline="0">
                <a:solidFill>
                  <a:schemeClr val="bg1"/>
                </a:solidFill>
                <a:latin typeface="+mj-lt"/>
                <a:ea typeface="Arial" panose="020B0604020202020204" pitchFamily="34" charset="0"/>
                <a:cs typeface="Arial" panose="020B0604020202020204" pitchFamily="34" charset="0"/>
              </a:defRPr>
            </a:lvl1pPr>
            <a:lvl2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baseline="0">
                <a:solidFill>
                  <a:schemeClr val="bg1"/>
                </a:solidFill>
                <a:latin typeface="+mj-lt"/>
                <a:ea typeface="Arial" panose="020B0604020202020204" pitchFamily="34" charset="0"/>
                <a:cs typeface="Arial" panose="020B0604020202020204" pitchFamily="34" charset="0"/>
              </a:defRPr>
            </a:lvl2pPr>
            <a:lvl3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a:solidFill>
                  <a:schemeClr val="bg1"/>
                </a:solidFill>
                <a:latin typeface="+mj-lt"/>
                <a:ea typeface="Arial" panose="020B0604020202020204" pitchFamily="34" charset="0"/>
                <a:cs typeface="Arial" panose="020B0604020202020204" pitchFamily="34" charset="0"/>
              </a:defRPr>
            </a:lvl3pPr>
            <a:lvl4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4pPr>
            <a:lvl5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5pPr>
            <a:lvl6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6pPr>
            <a:lvl7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7pPr>
            <a:lvl8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8pPr>
            <a:lvl9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9pPr>
          </a:lstStyle>
          <a:p>
            <a:pPr>
              <a:spcBef>
                <a:spcPts val="0"/>
              </a:spcBef>
            </a:pPr>
            <a:r>
              <a:rPr lang="en-US" sz="1600" dirty="0" smtClean="0">
                <a:latin typeface="Arial" panose="020B0604020202020204" pitchFamily="34" charset="0"/>
              </a:rPr>
              <a:t>Climate</a:t>
            </a:r>
            <a:br>
              <a:rPr lang="en-US" sz="1600" dirty="0" smtClean="0">
                <a:latin typeface="Arial" panose="020B0604020202020204" pitchFamily="34" charset="0"/>
              </a:rPr>
            </a:br>
            <a:r>
              <a:rPr lang="en-US" sz="1600" dirty="0" smtClean="0">
                <a:latin typeface="Arial" panose="020B0604020202020204" pitchFamily="34" charset="0"/>
              </a:rPr>
              <a:t>Change</a:t>
            </a:r>
            <a:endParaRPr lang="en-US" sz="1600" dirty="0">
              <a:latin typeface="Arial" panose="020B0604020202020204" pitchFamily="34" charset="0"/>
            </a:endParaRPr>
          </a:p>
        </p:txBody>
      </p:sp>
      <p:sp>
        <p:nvSpPr>
          <p:cNvPr id="20" name="Text Placeholder 1">
            <a:extLst>
              <a:ext uri="{FF2B5EF4-FFF2-40B4-BE49-F238E27FC236}">
                <a16:creationId xmlns:a16="http://schemas.microsoft.com/office/drawing/2014/main" id="{774E70C0-E2B2-304D-ABCD-AC787AF5BB19}"/>
              </a:ext>
            </a:extLst>
          </p:cNvPr>
          <p:cNvSpPr txBox="1">
            <a:spLocks/>
          </p:cNvSpPr>
          <p:nvPr/>
        </p:nvSpPr>
        <p:spPr>
          <a:xfrm>
            <a:off x="3237496" y="3809425"/>
            <a:ext cx="1769659" cy="1768112"/>
          </a:xfrm>
          <a:prstGeom prst="ellipse">
            <a:avLst/>
          </a:prstGeom>
          <a:solidFill>
            <a:srgbClr val="2B5FE7"/>
          </a:solidFill>
          <a:ln w="22225">
            <a:noFill/>
          </a:ln>
        </p:spPr>
        <p:txBody>
          <a:bodyPr vert="horz" wrap="none" lIns="0" tIns="0" rIns="0" bIns="0" rtlCol="0" anchor="ctr">
            <a:noAutofit/>
          </a:bodyPr>
          <a:lstStyle>
            <a:lvl1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lang="en-US" sz="1800" b="1" kern="1200" baseline="0">
                <a:solidFill>
                  <a:schemeClr val="bg1"/>
                </a:solidFill>
                <a:latin typeface="+mj-lt"/>
                <a:ea typeface="Arial" panose="020B0604020202020204" pitchFamily="34" charset="0"/>
                <a:cs typeface="Arial" panose="020B0604020202020204" pitchFamily="34" charset="0"/>
              </a:defRPr>
            </a:lvl1pPr>
            <a:lvl2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baseline="0">
                <a:solidFill>
                  <a:schemeClr val="bg1"/>
                </a:solidFill>
                <a:latin typeface="+mj-lt"/>
                <a:ea typeface="Arial" panose="020B0604020202020204" pitchFamily="34" charset="0"/>
                <a:cs typeface="Arial" panose="020B0604020202020204" pitchFamily="34" charset="0"/>
              </a:defRPr>
            </a:lvl2pPr>
            <a:lvl3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a:solidFill>
                  <a:schemeClr val="bg1"/>
                </a:solidFill>
                <a:latin typeface="+mj-lt"/>
                <a:ea typeface="Arial" panose="020B0604020202020204" pitchFamily="34" charset="0"/>
                <a:cs typeface="Arial" panose="020B0604020202020204" pitchFamily="34" charset="0"/>
              </a:defRPr>
            </a:lvl3pPr>
            <a:lvl4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4pPr>
            <a:lvl5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5pPr>
            <a:lvl6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6pPr>
            <a:lvl7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7pPr>
            <a:lvl8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8pPr>
            <a:lvl9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9pPr>
          </a:lstStyle>
          <a:p>
            <a:pPr>
              <a:spcBef>
                <a:spcPts val="0"/>
              </a:spcBef>
            </a:pPr>
            <a:r>
              <a:rPr lang="en-US" sz="1600" dirty="0" smtClean="0">
                <a:latin typeface="Arial" panose="020B0604020202020204" pitchFamily="34" charset="0"/>
              </a:rPr>
              <a:t>Opioids</a:t>
            </a:r>
            <a:endParaRPr lang="en-US" sz="1600" dirty="0">
              <a:latin typeface="Arial" panose="020B0604020202020204" pitchFamily="34" charset="0"/>
            </a:endParaRPr>
          </a:p>
        </p:txBody>
      </p:sp>
      <p:sp>
        <p:nvSpPr>
          <p:cNvPr id="21" name="Text Placeholder 1">
            <a:extLst>
              <a:ext uri="{FF2B5EF4-FFF2-40B4-BE49-F238E27FC236}">
                <a16:creationId xmlns:a16="http://schemas.microsoft.com/office/drawing/2014/main" id="{74DD24AA-9007-9847-A370-D4E3087BF061}"/>
              </a:ext>
            </a:extLst>
          </p:cNvPr>
          <p:cNvSpPr txBox="1">
            <a:spLocks/>
          </p:cNvSpPr>
          <p:nvPr/>
        </p:nvSpPr>
        <p:spPr>
          <a:xfrm>
            <a:off x="9667792" y="1604433"/>
            <a:ext cx="1769659" cy="1768112"/>
          </a:xfrm>
          <a:prstGeom prst="ellipse">
            <a:avLst/>
          </a:prstGeom>
          <a:solidFill>
            <a:srgbClr val="FFC000"/>
          </a:solidFill>
          <a:ln w="22225">
            <a:noFill/>
          </a:ln>
        </p:spPr>
        <p:txBody>
          <a:bodyPr vert="horz" wrap="none" lIns="0" tIns="0" rIns="0" bIns="0" rtlCol="0" anchor="ctr">
            <a:noAutofit/>
          </a:bodyPr>
          <a:lstStyle>
            <a:lvl1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lang="en-US" sz="1800" b="1" kern="1200" baseline="0">
                <a:solidFill>
                  <a:schemeClr val="bg1"/>
                </a:solidFill>
                <a:latin typeface="+mj-lt"/>
                <a:ea typeface="Arial" panose="020B0604020202020204" pitchFamily="34" charset="0"/>
                <a:cs typeface="Arial" panose="020B0604020202020204" pitchFamily="34" charset="0"/>
              </a:defRPr>
            </a:lvl1pPr>
            <a:lvl2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baseline="0">
                <a:solidFill>
                  <a:schemeClr val="bg1"/>
                </a:solidFill>
                <a:latin typeface="+mj-lt"/>
                <a:ea typeface="Arial" panose="020B0604020202020204" pitchFamily="34" charset="0"/>
                <a:cs typeface="Arial" panose="020B0604020202020204" pitchFamily="34" charset="0"/>
              </a:defRPr>
            </a:lvl2pPr>
            <a:lvl3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a:solidFill>
                  <a:schemeClr val="bg1"/>
                </a:solidFill>
                <a:latin typeface="+mj-lt"/>
                <a:ea typeface="Arial" panose="020B0604020202020204" pitchFamily="34" charset="0"/>
                <a:cs typeface="Arial" panose="020B0604020202020204" pitchFamily="34" charset="0"/>
              </a:defRPr>
            </a:lvl3pPr>
            <a:lvl4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4pPr>
            <a:lvl5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5pPr>
            <a:lvl6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6pPr>
            <a:lvl7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7pPr>
            <a:lvl8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8pPr>
            <a:lvl9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9pPr>
          </a:lstStyle>
          <a:p>
            <a:pPr>
              <a:spcBef>
                <a:spcPts val="0"/>
              </a:spcBef>
            </a:pPr>
            <a:r>
              <a:rPr lang="en-US" sz="1600" dirty="0" err="1" smtClean="0">
                <a:latin typeface="Arial" panose="020B0604020202020204" pitchFamily="34" charset="0"/>
              </a:rPr>
              <a:t>PFAS</a:t>
            </a:r>
            <a:endParaRPr lang="en-US" sz="1600" dirty="0">
              <a:latin typeface="Arial" panose="020B0604020202020204" pitchFamily="34" charset="0"/>
            </a:endParaRPr>
          </a:p>
        </p:txBody>
      </p:sp>
      <p:sp>
        <p:nvSpPr>
          <p:cNvPr id="22" name="Text Placeholder 1">
            <a:extLst>
              <a:ext uri="{FF2B5EF4-FFF2-40B4-BE49-F238E27FC236}">
                <a16:creationId xmlns:a16="http://schemas.microsoft.com/office/drawing/2014/main" id="{20770386-8596-1E47-B44D-8589B3863319}"/>
              </a:ext>
            </a:extLst>
          </p:cNvPr>
          <p:cNvSpPr txBox="1">
            <a:spLocks/>
          </p:cNvSpPr>
          <p:nvPr/>
        </p:nvSpPr>
        <p:spPr>
          <a:xfrm>
            <a:off x="9667792" y="3809425"/>
            <a:ext cx="1769659" cy="1768112"/>
          </a:xfrm>
          <a:prstGeom prst="ellipse">
            <a:avLst/>
          </a:prstGeom>
          <a:solidFill>
            <a:schemeClr val="accent1">
              <a:lumMod val="40000"/>
              <a:lumOff val="60000"/>
            </a:schemeClr>
          </a:solidFill>
          <a:ln w="22225">
            <a:noFill/>
          </a:ln>
        </p:spPr>
        <p:txBody>
          <a:bodyPr vert="horz" wrap="none" lIns="0" tIns="0" rIns="0" bIns="0" rtlCol="0" anchor="ctr">
            <a:noAutofit/>
          </a:bodyPr>
          <a:lstStyle>
            <a:lvl1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lang="en-US" sz="1800" b="1" kern="1200" baseline="0">
                <a:solidFill>
                  <a:schemeClr val="bg1"/>
                </a:solidFill>
                <a:latin typeface="+mj-lt"/>
                <a:ea typeface="Arial" panose="020B0604020202020204" pitchFamily="34" charset="0"/>
                <a:cs typeface="Arial" panose="020B0604020202020204" pitchFamily="34" charset="0"/>
              </a:defRPr>
            </a:lvl1pPr>
            <a:lvl2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baseline="0">
                <a:solidFill>
                  <a:schemeClr val="bg1"/>
                </a:solidFill>
                <a:latin typeface="+mj-lt"/>
                <a:ea typeface="Arial" panose="020B0604020202020204" pitchFamily="34" charset="0"/>
                <a:cs typeface="Arial" panose="020B0604020202020204" pitchFamily="34" charset="0"/>
              </a:defRPr>
            </a:lvl2pPr>
            <a:lvl3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a:solidFill>
                  <a:schemeClr val="bg1"/>
                </a:solidFill>
                <a:latin typeface="+mj-lt"/>
                <a:ea typeface="Arial" panose="020B0604020202020204" pitchFamily="34" charset="0"/>
                <a:cs typeface="Arial" panose="020B0604020202020204" pitchFamily="34" charset="0"/>
              </a:defRPr>
            </a:lvl3pPr>
            <a:lvl4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4pPr>
            <a:lvl5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5pPr>
            <a:lvl6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6pPr>
            <a:lvl7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7pPr>
            <a:lvl8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8pPr>
            <a:lvl9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9pPr>
          </a:lstStyle>
          <a:p>
            <a:pPr>
              <a:spcBef>
                <a:spcPts val="0"/>
              </a:spcBef>
            </a:pPr>
            <a:r>
              <a:rPr lang="en-US" sz="1600" dirty="0" err="1" smtClean="0">
                <a:latin typeface="Arial" panose="020B0604020202020204" pitchFamily="34" charset="0"/>
              </a:rPr>
              <a:t>Microplastics</a:t>
            </a:r>
            <a:endParaRPr lang="en-US" sz="1600" dirty="0">
              <a:latin typeface="Arial" panose="020B0604020202020204" pitchFamily="34" charset="0"/>
            </a:endParaRPr>
          </a:p>
        </p:txBody>
      </p:sp>
      <p:pic>
        <p:nvPicPr>
          <p:cNvPr id="23" name="Picture 4" descr="Institute for Emerging Issues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5897" y="1927952"/>
            <a:ext cx="3646583" cy="34703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2775" y="5799408"/>
            <a:ext cx="6096000" cy="246221"/>
          </a:xfrm>
          <a:prstGeom prst="rect">
            <a:avLst/>
          </a:prstGeom>
        </p:spPr>
        <p:txBody>
          <a:bodyPr>
            <a:spAutoFit/>
          </a:bodyPr>
          <a:lstStyle/>
          <a:p>
            <a:r>
              <a:rPr lang="en-US" sz="1000" dirty="0">
                <a:latin typeface="Arial" panose="020B0604020202020204" pitchFamily="34" charset="0"/>
                <a:ea typeface="Calibri" panose="020F0502020204030204" pitchFamily="34" charset="0"/>
                <a:cs typeface="Arial" panose="020B0604020202020204" pitchFamily="34" charset="0"/>
              </a:rPr>
              <a:t>* </a:t>
            </a:r>
            <a:r>
              <a:rPr lang="en-US" sz="1000" i="1" dirty="0">
                <a:latin typeface="Arial" panose="020B0604020202020204" pitchFamily="34" charset="0"/>
                <a:ea typeface="Calibri" panose="020F0502020204030204" pitchFamily="34" charset="0"/>
                <a:cs typeface="Arial" panose="020B0604020202020204" pitchFamily="34" charset="0"/>
              </a:rPr>
              <a:t>This is issue is not currently the subject of Bermuda Form arbitrations, but has the potential to do so</a:t>
            </a:r>
            <a:r>
              <a:rPr lang="en-US" sz="1000" dirty="0">
                <a:latin typeface="Arial" panose="020B0604020202020204" pitchFamily="34" charset="0"/>
                <a:ea typeface="Calibri" panose="020F0502020204030204" pitchFamily="34" charset="0"/>
                <a:cs typeface="Arial" panose="020B0604020202020204" pitchFamily="34" charset="0"/>
              </a:rPr>
              <a:t>.</a:t>
            </a:r>
          </a:p>
        </p:txBody>
      </p:sp>
      <p:sp>
        <p:nvSpPr>
          <p:cNvPr id="24" name="Text Placeholder 1">
            <a:extLst>
              <a:ext uri="{FF2B5EF4-FFF2-40B4-BE49-F238E27FC236}">
                <a16:creationId xmlns:a16="http://schemas.microsoft.com/office/drawing/2014/main" id="{3C1FD4AC-579A-4646-B4EE-75868771AE58}"/>
              </a:ext>
            </a:extLst>
          </p:cNvPr>
          <p:cNvSpPr txBox="1">
            <a:spLocks/>
          </p:cNvSpPr>
          <p:nvPr/>
        </p:nvSpPr>
        <p:spPr>
          <a:xfrm>
            <a:off x="1013250" y="2706929"/>
            <a:ext cx="1769659" cy="1768112"/>
          </a:xfrm>
          <a:prstGeom prst="ellipse">
            <a:avLst/>
          </a:prstGeom>
          <a:solidFill>
            <a:schemeClr val="accent4">
              <a:lumMod val="40000"/>
              <a:lumOff val="60000"/>
            </a:schemeClr>
          </a:solidFill>
          <a:ln w="22225">
            <a:noFill/>
          </a:ln>
        </p:spPr>
        <p:txBody>
          <a:bodyPr vert="horz" wrap="none" lIns="0" tIns="0" rIns="0" bIns="0" rtlCol="0" anchor="ctr">
            <a:noAutofit/>
          </a:bodyPr>
          <a:lstStyle>
            <a:lvl1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lang="en-US" sz="1800" b="1" kern="1200" baseline="0">
                <a:solidFill>
                  <a:schemeClr val="bg1"/>
                </a:solidFill>
                <a:latin typeface="+mj-lt"/>
                <a:ea typeface="Arial" panose="020B0604020202020204" pitchFamily="34" charset="0"/>
                <a:cs typeface="Arial" panose="020B0604020202020204" pitchFamily="34" charset="0"/>
              </a:defRPr>
            </a:lvl1pPr>
            <a:lvl2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baseline="0">
                <a:solidFill>
                  <a:schemeClr val="bg1"/>
                </a:solidFill>
                <a:latin typeface="+mj-lt"/>
                <a:ea typeface="Arial" panose="020B0604020202020204" pitchFamily="34" charset="0"/>
                <a:cs typeface="Arial" panose="020B0604020202020204" pitchFamily="34" charset="0"/>
              </a:defRPr>
            </a:lvl2pPr>
            <a:lvl3pPr marL="0" marR="0" indent="0" algn="ctr"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sz="2400" b="1" kern="1200">
                <a:solidFill>
                  <a:schemeClr val="bg1"/>
                </a:solidFill>
                <a:latin typeface="+mj-lt"/>
                <a:ea typeface="Arial" panose="020B0604020202020204" pitchFamily="34" charset="0"/>
                <a:cs typeface="Arial" panose="020B0604020202020204" pitchFamily="34" charset="0"/>
              </a:defRPr>
            </a:lvl3pPr>
            <a:lvl4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4pPr>
            <a:lvl5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i="0" kern="1200">
                <a:solidFill>
                  <a:schemeClr val="bg1"/>
                </a:solidFill>
                <a:latin typeface="+mj-lt"/>
                <a:ea typeface="Arial" panose="020B0604020202020204" pitchFamily="34" charset="0"/>
                <a:cs typeface="Arial" panose="020B0604020202020204" pitchFamily="34" charset="0"/>
              </a:defRPr>
            </a:lvl5pPr>
            <a:lvl6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6pPr>
            <a:lvl7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7pPr>
            <a:lvl8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8pPr>
            <a:lvl9pPr marL="0" marR="0" indent="0" algn="ctr" defTabSz="914400" rtl="0" eaLnBrk="1" fontAlgn="auto" latinLnBrk="0" hangingPunct="1">
              <a:lnSpc>
                <a:spcPct val="100000"/>
              </a:lnSpc>
              <a:spcBef>
                <a:spcPts val="600"/>
              </a:spcBef>
              <a:spcAft>
                <a:spcPts val="0"/>
              </a:spcAft>
              <a:buClr>
                <a:srgbClr val="DD2720"/>
              </a:buClr>
              <a:buSzTx/>
              <a:buFont typeface="Arial" pitchFamily="34" charset="0"/>
              <a:buNone/>
              <a:tabLst/>
              <a:defRPr sz="2400" b="1" kern="1200">
                <a:solidFill>
                  <a:schemeClr val="bg1"/>
                </a:solidFill>
                <a:latin typeface="+mj-lt"/>
                <a:ea typeface="Arial" panose="020B0604020202020204" pitchFamily="34" charset="0"/>
                <a:cs typeface="Arial" panose="020B0604020202020204" pitchFamily="34" charset="0"/>
              </a:defRPr>
            </a:lvl9pPr>
          </a:lstStyle>
          <a:p>
            <a:r>
              <a:rPr lang="en-US" sz="1600" dirty="0">
                <a:latin typeface="Calibri" panose="020F0502020204030204" pitchFamily="34" charset="0"/>
                <a:ea typeface="Calibri" panose="020F0502020204030204" pitchFamily="34" charset="0"/>
              </a:rPr>
              <a:t>Cell phone </a:t>
            </a:r>
            <a:r>
              <a:rPr lang="en-US" sz="1600" dirty="0" smtClean="0">
                <a:latin typeface="Calibri" panose="020F0502020204030204" pitchFamily="34" charset="0"/>
                <a:ea typeface="Calibri" panose="020F0502020204030204" pitchFamily="34" charset="0"/>
              </a:rPr>
              <a:t/>
            </a:r>
            <a:br>
              <a:rPr lang="en-US" sz="1600" dirty="0" smtClean="0">
                <a:latin typeface="Calibri" panose="020F0502020204030204" pitchFamily="34" charset="0"/>
                <a:ea typeface="Calibri" panose="020F0502020204030204" pitchFamily="34" charset="0"/>
              </a:rPr>
            </a:br>
            <a:r>
              <a:rPr lang="en-US" sz="1600" dirty="0" smtClean="0">
                <a:latin typeface="Calibri" panose="020F0502020204030204" pitchFamily="34" charset="0"/>
                <a:ea typeface="Calibri" panose="020F0502020204030204" pitchFamily="34" charset="0"/>
              </a:rPr>
              <a:t>litigation*</a:t>
            </a:r>
            <a:br>
              <a:rPr lang="en-US" sz="1600" dirty="0" smtClean="0">
                <a:latin typeface="Calibri" panose="020F0502020204030204" pitchFamily="34" charset="0"/>
                <a:ea typeface="Calibri" panose="020F0502020204030204" pitchFamily="34" charset="0"/>
              </a:rPr>
            </a:br>
            <a:r>
              <a:rPr lang="en-US" sz="1600" dirty="0" smtClean="0">
                <a:latin typeface="Calibri" panose="020F0502020204030204" pitchFamily="34" charset="0"/>
                <a:ea typeface="Calibri" panose="020F0502020204030204" pitchFamily="34" charset="0"/>
              </a:rPr>
              <a:t>e.g</a:t>
            </a:r>
            <a:r>
              <a:rPr lang="en-US" sz="1600" dirty="0">
                <a:latin typeface="Calibri" panose="020F0502020204030204" pitchFamily="34" charset="0"/>
                <a:ea typeface="Calibri" panose="020F0502020204030204" pitchFamily="34" charset="0"/>
              </a:rPr>
              <a:t>., </a:t>
            </a:r>
            <a:r>
              <a:rPr lang="en-US" sz="1600" i="1" dirty="0">
                <a:latin typeface="Calibri" panose="020F0502020204030204" pitchFamily="34" charset="0"/>
                <a:ea typeface="Calibri" panose="020F0502020204030204" pitchFamily="34" charset="0"/>
              </a:rPr>
              <a:t>Murray v </a:t>
            </a:r>
            <a:r>
              <a:rPr lang="en-US" sz="1600" i="1" dirty="0" smtClean="0">
                <a:latin typeface="Calibri" panose="020F0502020204030204" pitchFamily="34" charset="0"/>
                <a:ea typeface="Calibri" panose="020F0502020204030204" pitchFamily="34" charset="0"/>
              </a:rPr>
              <a:t/>
            </a:r>
            <a:br>
              <a:rPr lang="en-US" sz="1600" i="1" dirty="0" smtClean="0">
                <a:latin typeface="Calibri" panose="020F0502020204030204" pitchFamily="34" charset="0"/>
                <a:ea typeface="Calibri" panose="020F0502020204030204" pitchFamily="34" charset="0"/>
              </a:rPr>
            </a:br>
            <a:r>
              <a:rPr lang="en-US" sz="1600" i="1" dirty="0" smtClean="0">
                <a:latin typeface="Calibri" panose="020F0502020204030204" pitchFamily="34" charset="0"/>
                <a:ea typeface="Calibri" panose="020F0502020204030204" pitchFamily="34" charset="0"/>
              </a:rPr>
              <a:t>Motorola </a:t>
            </a:r>
            <a:endParaRPr lang="en-US" sz="2000" dirty="0">
              <a:latin typeface="Calibri" panose="020F0502020204030204" pitchFamily="34" charset="0"/>
              <a:ea typeface="Calibri" panose="020F0502020204030204" pitchFamily="34" charset="0"/>
            </a:endParaRPr>
          </a:p>
        </p:txBody>
      </p:sp>
      <p:sp>
        <p:nvSpPr>
          <p:cNvPr id="2" name="Slide Number Placeholder 1"/>
          <p:cNvSpPr>
            <a:spLocks noGrp="1"/>
          </p:cNvSpPr>
          <p:nvPr>
            <p:ph type="sldNum" sz="quarter" idx="4"/>
          </p:nvPr>
        </p:nvSpPr>
        <p:spPr/>
        <p:txBody>
          <a:bodyPr/>
          <a:lstStyle/>
          <a:p>
            <a:fld id="{8AE658E8-9B3B-41CF-9D54-C22306B86F23}" type="slidenum">
              <a:rPr lang="en-US" smtClean="0"/>
              <a:pPr/>
              <a:t>15</a:t>
            </a:fld>
            <a:endParaRPr lang="en-US" dirty="0"/>
          </a:p>
        </p:txBody>
      </p:sp>
    </p:spTree>
    <p:custDataLst>
      <p:tags r:id="rId1"/>
    </p:custDataLst>
    <p:extLst>
      <p:ext uri="{BB962C8B-B14F-4D97-AF65-F5344CB8AC3E}">
        <p14:creationId xmlns:p14="http://schemas.microsoft.com/office/powerpoint/2010/main" val="39886136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200" dirty="0" smtClean="0"/>
              <a:t>Disclosure Issues: Appointment of Arbitrators in Multiple Arbitrations involving the same or overlapping subject-matter</a:t>
            </a:r>
            <a:endParaRPr lang="en-US" sz="3200" dirty="0"/>
          </a:p>
        </p:txBody>
      </p:sp>
      <p:sp>
        <p:nvSpPr>
          <p:cNvPr id="4" name="TextBox 3"/>
          <p:cNvSpPr txBox="1"/>
          <p:nvPr/>
        </p:nvSpPr>
        <p:spPr>
          <a:xfrm>
            <a:off x="4530342" y="1286585"/>
            <a:ext cx="7184641" cy="646331"/>
          </a:xfrm>
          <a:prstGeom prst="rect">
            <a:avLst/>
          </a:prstGeom>
          <a:solidFill>
            <a:srgbClr val="FFC000"/>
          </a:solidFill>
        </p:spPr>
        <p:txBody>
          <a:bodyPr wrap="square" rtlCol="0">
            <a:spAutoFit/>
          </a:bodyPr>
          <a:lstStyle/>
          <a:p>
            <a:pPr algn="ctr"/>
            <a:r>
              <a:rPr lang="en-US" dirty="0" smtClean="0"/>
              <a:t>Can an arbitrator (X) sit in multiple arbitrations in the context of Bermuda Form arbitrations?</a:t>
            </a:r>
            <a:endParaRPr lang="en-US" dirty="0"/>
          </a:p>
        </p:txBody>
      </p:sp>
      <p:sp>
        <p:nvSpPr>
          <p:cNvPr id="5" name="Rectangle 4"/>
          <p:cNvSpPr/>
          <p:nvPr/>
        </p:nvSpPr>
        <p:spPr>
          <a:xfrm>
            <a:off x="2476499" y="4847270"/>
            <a:ext cx="1857123" cy="731520"/>
          </a:xfrm>
          <a:prstGeom prst="rect">
            <a:avLst/>
          </a:pr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A</a:t>
            </a:r>
          </a:p>
          <a:p>
            <a:pPr algn="ctr"/>
            <a:r>
              <a:rPr lang="en-US" sz="1400" dirty="0" smtClean="0">
                <a:solidFill>
                  <a:schemeClr val="tx1"/>
                </a:solidFill>
              </a:rPr>
              <a:t>(Insured</a:t>
            </a:r>
          </a:p>
          <a:p>
            <a:pPr algn="ctr"/>
            <a:r>
              <a:rPr lang="en-US" sz="1400" dirty="0" err="1" smtClean="0">
                <a:solidFill>
                  <a:schemeClr val="tx1"/>
                </a:solidFill>
              </a:rPr>
              <a:t>50m</a:t>
            </a:r>
            <a:r>
              <a:rPr lang="en-US" sz="1400" dirty="0" smtClean="0">
                <a:solidFill>
                  <a:schemeClr val="tx1"/>
                </a:solidFill>
              </a:rPr>
              <a:t> SIR)</a:t>
            </a:r>
            <a:endParaRPr lang="en-US" sz="1400" dirty="0">
              <a:solidFill>
                <a:schemeClr val="tx1"/>
              </a:solidFill>
            </a:endParaRPr>
          </a:p>
        </p:txBody>
      </p:sp>
      <p:sp>
        <p:nvSpPr>
          <p:cNvPr id="6" name="Rectangle 5"/>
          <p:cNvSpPr/>
          <p:nvPr/>
        </p:nvSpPr>
        <p:spPr>
          <a:xfrm>
            <a:off x="2476499" y="3990780"/>
            <a:ext cx="1857123" cy="73152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B</a:t>
            </a:r>
          </a:p>
          <a:p>
            <a:pPr algn="ctr"/>
            <a:r>
              <a:rPr lang="en-US" sz="1400" dirty="0" smtClean="0"/>
              <a:t>(Excess Insurer</a:t>
            </a:r>
          </a:p>
          <a:p>
            <a:pPr algn="ctr"/>
            <a:r>
              <a:rPr lang="en-US" sz="1400" dirty="0" err="1" smtClean="0"/>
              <a:t>50m</a:t>
            </a:r>
            <a:r>
              <a:rPr lang="en-US" sz="1400" dirty="0" smtClean="0"/>
              <a:t> </a:t>
            </a:r>
            <a:r>
              <a:rPr lang="en-US" sz="1400" dirty="0" err="1" smtClean="0"/>
              <a:t>xs</a:t>
            </a:r>
            <a:r>
              <a:rPr lang="en-US" sz="1400" dirty="0" smtClean="0"/>
              <a:t> </a:t>
            </a:r>
            <a:r>
              <a:rPr lang="en-US" sz="1400" dirty="0" err="1" smtClean="0"/>
              <a:t>50m</a:t>
            </a:r>
            <a:r>
              <a:rPr lang="en-US" sz="1400" dirty="0" smtClean="0"/>
              <a:t>)</a:t>
            </a:r>
          </a:p>
        </p:txBody>
      </p:sp>
      <p:sp>
        <p:nvSpPr>
          <p:cNvPr id="7" name="Rectangle 6"/>
          <p:cNvSpPr/>
          <p:nvPr/>
        </p:nvSpPr>
        <p:spPr>
          <a:xfrm>
            <a:off x="2476499" y="3134292"/>
            <a:ext cx="1857123" cy="73152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a:t>
            </a:r>
          </a:p>
          <a:p>
            <a:pPr algn="ctr"/>
            <a:r>
              <a:rPr lang="en-US" sz="1400" dirty="0" smtClean="0"/>
              <a:t>(Excess Insurer</a:t>
            </a:r>
          </a:p>
          <a:p>
            <a:pPr algn="ctr"/>
            <a:r>
              <a:rPr lang="en-US" sz="1400" dirty="0" smtClean="0"/>
              <a:t>100 m </a:t>
            </a:r>
            <a:r>
              <a:rPr lang="en-US" sz="1400" dirty="0" err="1" smtClean="0"/>
              <a:t>xs</a:t>
            </a:r>
            <a:r>
              <a:rPr lang="en-US" sz="1400" dirty="0" smtClean="0"/>
              <a:t> </a:t>
            </a:r>
            <a:r>
              <a:rPr lang="en-US" sz="1400" dirty="0" err="1" smtClean="0"/>
              <a:t>100m</a:t>
            </a:r>
            <a:r>
              <a:rPr lang="en-US" sz="1400" dirty="0" smtClean="0"/>
              <a:t>)</a:t>
            </a:r>
          </a:p>
        </p:txBody>
      </p:sp>
      <p:sp>
        <p:nvSpPr>
          <p:cNvPr id="8" name="Rectangle 7"/>
          <p:cNvSpPr/>
          <p:nvPr/>
        </p:nvSpPr>
        <p:spPr>
          <a:xfrm>
            <a:off x="2476499" y="2277804"/>
            <a:ext cx="1857123" cy="73152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D</a:t>
            </a:r>
          </a:p>
          <a:p>
            <a:pPr algn="ctr"/>
            <a:r>
              <a:rPr lang="en-US" sz="1400" dirty="0" smtClean="0"/>
              <a:t>(Excess Insurer</a:t>
            </a:r>
          </a:p>
          <a:p>
            <a:pPr algn="ctr"/>
            <a:r>
              <a:rPr lang="en-US" sz="1400" dirty="0" smtClean="0"/>
              <a:t>100 m </a:t>
            </a:r>
            <a:r>
              <a:rPr lang="en-US" sz="1400" dirty="0" err="1" smtClean="0"/>
              <a:t>xs</a:t>
            </a:r>
            <a:r>
              <a:rPr lang="en-US" sz="1400" dirty="0" smtClean="0"/>
              <a:t> </a:t>
            </a:r>
            <a:r>
              <a:rPr lang="en-US" sz="1400" dirty="0" err="1" smtClean="0"/>
              <a:t>200m</a:t>
            </a:r>
            <a:r>
              <a:rPr lang="en-US" sz="1400" dirty="0" smtClean="0"/>
              <a:t>)</a:t>
            </a:r>
          </a:p>
        </p:txBody>
      </p:sp>
      <p:sp>
        <p:nvSpPr>
          <p:cNvPr id="9" name="Rectangle 8"/>
          <p:cNvSpPr/>
          <p:nvPr/>
        </p:nvSpPr>
        <p:spPr>
          <a:xfrm>
            <a:off x="2476499" y="1421316"/>
            <a:ext cx="1857123" cy="73152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E</a:t>
            </a:r>
          </a:p>
          <a:p>
            <a:pPr algn="ctr"/>
            <a:r>
              <a:rPr lang="en-US" sz="1400" dirty="0" smtClean="0"/>
              <a:t>(Excess Insurer</a:t>
            </a:r>
          </a:p>
          <a:p>
            <a:pPr algn="ctr"/>
            <a:r>
              <a:rPr lang="en-US" sz="1400" dirty="0" err="1" smtClean="0"/>
              <a:t>150m</a:t>
            </a:r>
            <a:r>
              <a:rPr lang="en-US" sz="1400" dirty="0" smtClean="0"/>
              <a:t> </a:t>
            </a:r>
            <a:r>
              <a:rPr lang="en-US" sz="1400" dirty="0" err="1" smtClean="0"/>
              <a:t>xs</a:t>
            </a:r>
            <a:r>
              <a:rPr lang="en-US" sz="1400" dirty="0" smtClean="0"/>
              <a:t> </a:t>
            </a:r>
            <a:r>
              <a:rPr lang="en-US" sz="1400" dirty="0" err="1" smtClean="0"/>
              <a:t>300m</a:t>
            </a:r>
            <a:r>
              <a:rPr lang="en-US" sz="1400" dirty="0" smtClean="0"/>
              <a:t>)</a:t>
            </a:r>
          </a:p>
        </p:txBody>
      </p:sp>
      <p:sp>
        <p:nvSpPr>
          <p:cNvPr id="10" name="TextBox 9"/>
          <p:cNvSpPr txBox="1"/>
          <p:nvPr/>
        </p:nvSpPr>
        <p:spPr>
          <a:xfrm>
            <a:off x="272247" y="1001200"/>
            <a:ext cx="3786775" cy="369332"/>
          </a:xfrm>
          <a:prstGeom prst="rect">
            <a:avLst/>
          </a:prstGeom>
          <a:noFill/>
        </p:spPr>
        <p:txBody>
          <a:bodyPr wrap="square" rtlCol="0">
            <a:spAutoFit/>
          </a:bodyPr>
          <a:lstStyle/>
          <a:p>
            <a:pPr algn="ctr"/>
            <a:r>
              <a:rPr lang="en-US" b="1" dirty="0" smtClean="0"/>
              <a:t>Hypothetical 1</a:t>
            </a:r>
            <a:endParaRPr lang="en-US" b="1" dirty="0"/>
          </a:p>
        </p:txBody>
      </p:sp>
      <p:sp>
        <p:nvSpPr>
          <p:cNvPr id="11" name="TextBox 10"/>
          <p:cNvSpPr txBox="1"/>
          <p:nvPr/>
        </p:nvSpPr>
        <p:spPr>
          <a:xfrm>
            <a:off x="4521731" y="2302452"/>
            <a:ext cx="7188634" cy="369332"/>
          </a:xfrm>
          <a:prstGeom prst="rect">
            <a:avLst/>
          </a:prstGeom>
          <a:noFill/>
        </p:spPr>
        <p:txBody>
          <a:bodyPr wrap="square" rtlCol="0">
            <a:spAutoFit/>
          </a:bodyPr>
          <a:lstStyle/>
          <a:p>
            <a:pPr algn="ctr"/>
            <a:r>
              <a:rPr lang="en-US" b="1" dirty="0" smtClean="0"/>
              <a:t>Hypothetical 2</a:t>
            </a:r>
            <a:endParaRPr lang="en-US" b="1" dirty="0"/>
          </a:p>
        </p:txBody>
      </p:sp>
      <p:sp>
        <p:nvSpPr>
          <p:cNvPr id="12" name="Rectangle 11"/>
          <p:cNvSpPr/>
          <p:nvPr/>
        </p:nvSpPr>
        <p:spPr>
          <a:xfrm>
            <a:off x="4525724" y="4834400"/>
            <a:ext cx="2269475" cy="74439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A</a:t>
            </a:r>
          </a:p>
          <a:p>
            <a:pPr algn="ctr"/>
            <a:r>
              <a:rPr lang="en-US" sz="1400" dirty="0" smtClean="0"/>
              <a:t>(Insured)</a:t>
            </a:r>
          </a:p>
        </p:txBody>
      </p:sp>
      <p:sp>
        <p:nvSpPr>
          <p:cNvPr id="13" name="Rectangle 12"/>
          <p:cNvSpPr/>
          <p:nvPr/>
        </p:nvSpPr>
        <p:spPr>
          <a:xfrm>
            <a:off x="6983306" y="4834400"/>
            <a:ext cx="2269475" cy="74439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B</a:t>
            </a:r>
          </a:p>
          <a:p>
            <a:pPr algn="ctr"/>
            <a:r>
              <a:rPr lang="en-US" sz="1400" dirty="0" smtClean="0"/>
              <a:t>(Insured)</a:t>
            </a:r>
          </a:p>
        </p:txBody>
      </p:sp>
      <p:sp>
        <p:nvSpPr>
          <p:cNvPr id="14" name="Rectangle 13"/>
          <p:cNvSpPr/>
          <p:nvPr/>
        </p:nvSpPr>
        <p:spPr>
          <a:xfrm>
            <a:off x="9448879" y="4834400"/>
            <a:ext cx="2261487" cy="74439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a:t>
            </a:r>
            <a:endParaRPr lang="en-US" sz="1400" dirty="0" smtClean="0"/>
          </a:p>
          <a:p>
            <a:pPr algn="ctr"/>
            <a:r>
              <a:rPr lang="en-US" sz="1400" dirty="0" smtClean="0"/>
              <a:t>(Insured)</a:t>
            </a:r>
          </a:p>
        </p:txBody>
      </p:sp>
      <p:sp>
        <p:nvSpPr>
          <p:cNvPr id="15" name="Rectangle 14"/>
          <p:cNvSpPr/>
          <p:nvPr/>
        </p:nvSpPr>
        <p:spPr>
          <a:xfrm>
            <a:off x="4525725" y="3690653"/>
            <a:ext cx="2269475" cy="627961"/>
          </a:xfrm>
          <a:prstGeom prst="rect">
            <a:avLst/>
          </a:pr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D</a:t>
            </a:r>
          </a:p>
          <a:p>
            <a:pPr algn="ctr"/>
            <a:r>
              <a:rPr lang="en-US" sz="1400" dirty="0" smtClean="0">
                <a:solidFill>
                  <a:schemeClr val="tx1"/>
                </a:solidFill>
              </a:rPr>
              <a:t>(Excess Insurer)</a:t>
            </a:r>
            <a:endParaRPr lang="en-US" sz="1400" dirty="0">
              <a:solidFill>
                <a:schemeClr val="tx1"/>
              </a:solidFill>
            </a:endParaRPr>
          </a:p>
        </p:txBody>
      </p:sp>
      <p:sp>
        <p:nvSpPr>
          <p:cNvPr id="16" name="Rectangle 15"/>
          <p:cNvSpPr/>
          <p:nvPr/>
        </p:nvSpPr>
        <p:spPr>
          <a:xfrm>
            <a:off x="6987924" y="3676799"/>
            <a:ext cx="2269475" cy="627961"/>
          </a:xfrm>
          <a:prstGeom prst="rect">
            <a:avLst/>
          </a:pr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D</a:t>
            </a:r>
          </a:p>
          <a:p>
            <a:pPr algn="ctr"/>
            <a:r>
              <a:rPr lang="en-US" sz="1400" dirty="0" smtClean="0">
                <a:solidFill>
                  <a:schemeClr val="tx1"/>
                </a:solidFill>
              </a:rPr>
              <a:t>(Excess Insurer)</a:t>
            </a:r>
            <a:endParaRPr lang="en-US" sz="1400" dirty="0">
              <a:solidFill>
                <a:schemeClr val="tx1"/>
              </a:solidFill>
            </a:endParaRPr>
          </a:p>
        </p:txBody>
      </p:sp>
      <p:sp>
        <p:nvSpPr>
          <p:cNvPr id="17" name="Rectangle 16"/>
          <p:cNvSpPr/>
          <p:nvPr/>
        </p:nvSpPr>
        <p:spPr>
          <a:xfrm>
            <a:off x="9440891" y="3690652"/>
            <a:ext cx="2269475" cy="627961"/>
          </a:xfrm>
          <a:prstGeom prst="rect">
            <a:avLst/>
          </a:pr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D</a:t>
            </a:r>
          </a:p>
          <a:p>
            <a:pPr algn="ctr"/>
            <a:r>
              <a:rPr lang="en-US" sz="1400" dirty="0" smtClean="0">
                <a:solidFill>
                  <a:schemeClr val="tx1"/>
                </a:solidFill>
              </a:rPr>
              <a:t>(Excess Insurer)</a:t>
            </a:r>
            <a:endParaRPr lang="en-US" sz="1400" dirty="0">
              <a:solidFill>
                <a:schemeClr val="tx1"/>
              </a:solidFill>
            </a:endParaRPr>
          </a:p>
        </p:txBody>
      </p:sp>
      <p:sp>
        <p:nvSpPr>
          <p:cNvPr id="18" name="TextBox 17"/>
          <p:cNvSpPr txBox="1"/>
          <p:nvPr/>
        </p:nvSpPr>
        <p:spPr>
          <a:xfrm>
            <a:off x="276237" y="2710100"/>
            <a:ext cx="950621" cy="461665"/>
          </a:xfrm>
          <a:prstGeom prst="rect">
            <a:avLst/>
          </a:prstGeom>
          <a:noFill/>
          <a:ln w="38100">
            <a:solidFill>
              <a:srgbClr val="002060"/>
            </a:solidFill>
          </a:ln>
        </p:spPr>
        <p:txBody>
          <a:bodyPr wrap="square" rtlCol="0">
            <a:spAutoFit/>
          </a:bodyPr>
          <a:lstStyle/>
          <a:p>
            <a:pPr algn="ctr"/>
            <a:r>
              <a:rPr lang="en-US" sz="1200" b="1" dirty="0" smtClean="0">
                <a:solidFill>
                  <a:srgbClr val="FF0000"/>
                </a:solidFill>
              </a:rPr>
              <a:t>X</a:t>
            </a:r>
          </a:p>
          <a:p>
            <a:pPr algn="ctr"/>
            <a:r>
              <a:rPr lang="en-US" sz="1200" b="1" dirty="0" smtClean="0">
                <a:solidFill>
                  <a:srgbClr val="FF0000"/>
                </a:solidFill>
              </a:rPr>
              <a:t>Arbitrator</a:t>
            </a:r>
            <a:endParaRPr lang="en-US" sz="1200" b="1" dirty="0">
              <a:solidFill>
                <a:srgbClr val="FF0000"/>
              </a:solidFill>
            </a:endParaRPr>
          </a:p>
        </p:txBody>
      </p:sp>
      <p:sp>
        <p:nvSpPr>
          <p:cNvPr id="19" name="TextBox 18"/>
          <p:cNvSpPr txBox="1"/>
          <p:nvPr/>
        </p:nvSpPr>
        <p:spPr>
          <a:xfrm>
            <a:off x="4521731" y="3024788"/>
            <a:ext cx="2267712" cy="461665"/>
          </a:xfrm>
          <a:prstGeom prst="rect">
            <a:avLst/>
          </a:prstGeom>
          <a:noFill/>
          <a:ln w="38100">
            <a:solidFill>
              <a:srgbClr val="FFC000"/>
            </a:solidFill>
          </a:ln>
        </p:spPr>
        <p:txBody>
          <a:bodyPr wrap="square" rtlCol="0">
            <a:spAutoFit/>
          </a:bodyPr>
          <a:lstStyle/>
          <a:p>
            <a:pPr algn="ctr"/>
            <a:r>
              <a:rPr lang="en-US" sz="1200" b="1" dirty="0" smtClean="0">
                <a:solidFill>
                  <a:srgbClr val="FF0000"/>
                </a:solidFill>
              </a:rPr>
              <a:t>X</a:t>
            </a:r>
          </a:p>
          <a:p>
            <a:pPr algn="ctr"/>
            <a:r>
              <a:rPr lang="en-US" sz="1200" b="1" dirty="0" smtClean="0">
                <a:solidFill>
                  <a:srgbClr val="FF0000"/>
                </a:solidFill>
              </a:rPr>
              <a:t>Arbitrator</a:t>
            </a:r>
            <a:endParaRPr lang="en-US" sz="1200" b="1" dirty="0">
              <a:solidFill>
                <a:srgbClr val="FF0000"/>
              </a:solidFill>
            </a:endParaRPr>
          </a:p>
        </p:txBody>
      </p:sp>
      <p:sp>
        <p:nvSpPr>
          <p:cNvPr id="20" name="TextBox 19"/>
          <p:cNvSpPr txBox="1"/>
          <p:nvPr/>
        </p:nvSpPr>
        <p:spPr>
          <a:xfrm>
            <a:off x="6993057" y="3019524"/>
            <a:ext cx="2267712" cy="461665"/>
          </a:xfrm>
          <a:prstGeom prst="rect">
            <a:avLst/>
          </a:prstGeom>
          <a:noFill/>
          <a:ln w="38100">
            <a:solidFill>
              <a:srgbClr val="00B0F0"/>
            </a:solidFill>
          </a:ln>
        </p:spPr>
        <p:txBody>
          <a:bodyPr wrap="square" rtlCol="0">
            <a:spAutoFit/>
          </a:bodyPr>
          <a:lstStyle/>
          <a:p>
            <a:pPr algn="ctr"/>
            <a:r>
              <a:rPr lang="en-US" sz="1200" b="1" dirty="0" smtClean="0">
                <a:solidFill>
                  <a:srgbClr val="FF0000"/>
                </a:solidFill>
              </a:rPr>
              <a:t>X</a:t>
            </a:r>
          </a:p>
          <a:p>
            <a:pPr algn="ctr"/>
            <a:r>
              <a:rPr lang="en-US" sz="1200" b="1" dirty="0" smtClean="0">
                <a:solidFill>
                  <a:srgbClr val="FF0000"/>
                </a:solidFill>
              </a:rPr>
              <a:t>Arbitrator</a:t>
            </a:r>
            <a:endParaRPr lang="en-US" sz="1200" b="1" dirty="0">
              <a:solidFill>
                <a:srgbClr val="FF0000"/>
              </a:solidFill>
            </a:endParaRPr>
          </a:p>
        </p:txBody>
      </p:sp>
      <p:sp>
        <p:nvSpPr>
          <p:cNvPr id="21" name="TextBox 20"/>
          <p:cNvSpPr txBox="1"/>
          <p:nvPr/>
        </p:nvSpPr>
        <p:spPr>
          <a:xfrm>
            <a:off x="9448879" y="3041320"/>
            <a:ext cx="2267712" cy="461665"/>
          </a:xfrm>
          <a:prstGeom prst="rect">
            <a:avLst/>
          </a:prstGeom>
          <a:noFill/>
          <a:ln w="38100">
            <a:solidFill>
              <a:srgbClr val="7030A0"/>
            </a:solidFill>
          </a:ln>
        </p:spPr>
        <p:txBody>
          <a:bodyPr wrap="square" rtlCol="0">
            <a:spAutoFit/>
          </a:bodyPr>
          <a:lstStyle/>
          <a:p>
            <a:pPr algn="ctr"/>
            <a:r>
              <a:rPr lang="en-US" sz="1200" b="1" dirty="0" smtClean="0">
                <a:solidFill>
                  <a:srgbClr val="FF0000"/>
                </a:solidFill>
              </a:rPr>
              <a:t>X</a:t>
            </a:r>
          </a:p>
          <a:p>
            <a:pPr algn="ctr"/>
            <a:r>
              <a:rPr lang="en-US" sz="1200" b="1" dirty="0" smtClean="0">
                <a:solidFill>
                  <a:srgbClr val="FF0000"/>
                </a:solidFill>
              </a:rPr>
              <a:t>Arbitrator</a:t>
            </a:r>
            <a:endParaRPr lang="en-US" sz="1200" b="1" dirty="0">
              <a:solidFill>
                <a:srgbClr val="FF0000"/>
              </a:solidFill>
            </a:endParaRPr>
          </a:p>
        </p:txBody>
      </p:sp>
      <p:sp>
        <p:nvSpPr>
          <p:cNvPr id="22" name="TextBox 21"/>
          <p:cNvSpPr txBox="1"/>
          <p:nvPr/>
        </p:nvSpPr>
        <p:spPr>
          <a:xfrm>
            <a:off x="276237" y="1895672"/>
            <a:ext cx="950621" cy="461665"/>
          </a:xfrm>
          <a:prstGeom prst="rect">
            <a:avLst/>
          </a:prstGeom>
          <a:noFill/>
          <a:ln w="38100">
            <a:solidFill>
              <a:srgbClr val="7030A0"/>
            </a:solidFill>
          </a:ln>
        </p:spPr>
        <p:txBody>
          <a:bodyPr wrap="square" rtlCol="0">
            <a:spAutoFit/>
          </a:bodyPr>
          <a:lstStyle/>
          <a:p>
            <a:pPr algn="ctr"/>
            <a:r>
              <a:rPr lang="en-US" sz="1200" b="1" dirty="0" smtClean="0">
                <a:solidFill>
                  <a:srgbClr val="FF0000"/>
                </a:solidFill>
              </a:rPr>
              <a:t>X</a:t>
            </a:r>
          </a:p>
          <a:p>
            <a:pPr algn="ctr"/>
            <a:r>
              <a:rPr lang="en-US" sz="1200" b="1" dirty="0" smtClean="0">
                <a:solidFill>
                  <a:srgbClr val="FF0000"/>
                </a:solidFill>
              </a:rPr>
              <a:t>Arbitrator</a:t>
            </a:r>
            <a:endParaRPr lang="en-US" sz="1200" b="1" dirty="0">
              <a:solidFill>
                <a:srgbClr val="FF0000"/>
              </a:solidFill>
            </a:endParaRPr>
          </a:p>
        </p:txBody>
      </p:sp>
      <p:sp>
        <p:nvSpPr>
          <p:cNvPr id="23" name="TextBox 22"/>
          <p:cNvSpPr txBox="1"/>
          <p:nvPr/>
        </p:nvSpPr>
        <p:spPr>
          <a:xfrm>
            <a:off x="272247" y="3506331"/>
            <a:ext cx="950621" cy="461665"/>
          </a:xfrm>
          <a:prstGeom prst="rect">
            <a:avLst/>
          </a:prstGeom>
          <a:noFill/>
          <a:ln w="38100">
            <a:solidFill>
              <a:srgbClr val="00B0F0"/>
            </a:solidFill>
          </a:ln>
        </p:spPr>
        <p:txBody>
          <a:bodyPr wrap="square" rtlCol="0">
            <a:spAutoFit/>
          </a:bodyPr>
          <a:lstStyle/>
          <a:p>
            <a:pPr algn="ctr"/>
            <a:r>
              <a:rPr lang="en-US" sz="1200" b="1" dirty="0" smtClean="0">
                <a:solidFill>
                  <a:srgbClr val="FF0000"/>
                </a:solidFill>
              </a:rPr>
              <a:t>X</a:t>
            </a:r>
          </a:p>
          <a:p>
            <a:pPr algn="ctr"/>
            <a:r>
              <a:rPr lang="en-US" sz="1200" b="1" dirty="0" smtClean="0">
                <a:solidFill>
                  <a:srgbClr val="FF0000"/>
                </a:solidFill>
              </a:rPr>
              <a:t>Arbitrator</a:t>
            </a:r>
            <a:endParaRPr lang="en-US" sz="1200" b="1" dirty="0">
              <a:solidFill>
                <a:srgbClr val="FF0000"/>
              </a:solidFill>
            </a:endParaRPr>
          </a:p>
        </p:txBody>
      </p:sp>
      <p:sp>
        <p:nvSpPr>
          <p:cNvPr id="24" name="TextBox 23"/>
          <p:cNvSpPr txBox="1"/>
          <p:nvPr/>
        </p:nvSpPr>
        <p:spPr>
          <a:xfrm>
            <a:off x="272247" y="4318613"/>
            <a:ext cx="950621" cy="461665"/>
          </a:xfrm>
          <a:prstGeom prst="rect">
            <a:avLst/>
          </a:prstGeom>
          <a:noFill/>
          <a:ln w="38100">
            <a:solidFill>
              <a:srgbClr val="FFC000"/>
            </a:solidFill>
          </a:ln>
        </p:spPr>
        <p:txBody>
          <a:bodyPr wrap="square" rtlCol="0">
            <a:spAutoFit/>
          </a:bodyPr>
          <a:lstStyle/>
          <a:p>
            <a:pPr algn="ctr"/>
            <a:r>
              <a:rPr lang="en-US" sz="1200" b="1" dirty="0" smtClean="0">
                <a:solidFill>
                  <a:srgbClr val="FF0000"/>
                </a:solidFill>
              </a:rPr>
              <a:t>X</a:t>
            </a:r>
          </a:p>
          <a:p>
            <a:pPr algn="ctr"/>
            <a:r>
              <a:rPr lang="en-US" sz="1200" b="1" dirty="0" smtClean="0">
                <a:solidFill>
                  <a:srgbClr val="FF0000"/>
                </a:solidFill>
              </a:rPr>
              <a:t>Arbitrator</a:t>
            </a:r>
            <a:endParaRPr lang="en-US" sz="1200" b="1" dirty="0">
              <a:solidFill>
                <a:srgbClr val="FF0000"/>
              </a:solidFill>
            </a:endParaRPr>
          </a:p>
        </p:txBody>
      </p:sp>
      <p:cxnSp>
        <p:nvCxnSpPr>
          <p:cNvPr id="28" name="Elbow Connector 78"/>
          <p:cNvCxnSpPr>
            <a:stCxn id="15" idx="2"/>
            <a:endCxn id="12" idx="0"/>
          </p:cNvCxnSpPr>
          <p:nvPr/>
        </p:nvCxnSpPr>
        <p:spPr>
          <a:xfrm flipH="1">
            <a:off x="5660462" y="4318614"/>
            <a:ext cx="1" cy="515786"/>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Elbow Connector 78"/>
          <p:cNvCxnSpPr/>
          <p:nvPr/>
        </p:nvCxnSpPr>
        <p:spPr>
          <a:xfrm flipH="1">
            <a:off x="8116048" y="4318614"/>
            <a:ext cx="1" cy="515786"/>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Elbow Connector 78"/>
          <p:cNvCxnSpPr/>
          <p:nvPr/>
        </p:nvCxnSpPr>
        <p:spPr>
          <a:xfrm flipH="1">
            <a:off x="10579621" y="4318614"/>
            <a:ext cx="1" cy="515786"/>
          </a:xfrm>
          <a:prstGeom prst="straightConnector1">
            <a:avLst/>
          </a:prstGeom>
          <a:ln w="381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5"/>
          <p:cNvCxnSpPr>
            <a:stCxn id="22" idx="0"/>
            <a:endCxn id="6" idx="1"/>
          </p:cNvCxnSpPr>
          <p:nvPr/>
        </p:nvCxnSpPr>
        <p:spPr>
          <a:xfrm rot="16200000" flipH="1">
            <a:off x="383589" y="2263631"/>
            <a:ext cx="2460868" cy="1724951"/>
          </a:xfrm>
          <a:prstGeom prst="bentConnector4">
            <a:avLst>
              <a:gd name="adj1" fmla="val -9289"/>
              <a:gd name="adj2" fmla="val 63777"/>
            </a:avLst>
          </a:prstGeom>
          <a:ln w="38100">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Elbow Connector 25"/>
          <p:cNvCxnSpPr>
            <a:stCxn id="22" idx="0"/>
            <a:endCxn id="5" idx="1"/>
          </p:cNvCxnSpPr>
          <p:nvPr/>
        </p:nvCxnSpPr>
        <p:spPr>
          <a:xfrm rot="16200000" flipH="1">
            <a:off x="-44656" y="2691876"/>
            <a:ext cx="3317358" cy="1724951"/>
          </a:xfrm>
          <a:prstGeom prst="bentConnector4">
            <a:avLst>
              <a:gd name="adj1" fmla="val -6891"/>
              <a:gd name="adj2" fmla="val 63777"/>
            </a:avLst>
          </a:prstGeom>
          <a:ln w="38100">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25"/>
          <p:cNvCxnSpPr>
            <a:stCxn id="18" idx="0"/>
          </p:cNvCxnSpPr>
          <p:nvPr/>
        </p:nvCxnSpPr>
        <p:spPr>
          <a:xfrm rot="16200000" flipH="1">
            <a:off x="886026" y="2575622"/>
            <a:ext cx="1455994" cy="1724951"/>
          </a:xfrm>
          <a:prstGeom prst="bentConnector4">
            <a:avLst>
              <a:gd name="adj1" fmla="val -15701"/>
              <a:gd name="adj2" fmla="val 84208"/>
            </a:avLst>
          </a:prstGeom>
          <a:ln w="38100">
            <a:solidFill>
              <a:srgbClr val="00206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Elbow Connector 25"/>
          <p:cNvCxnSpPr>
            <a:stCxn id="18" idx="0"/>
          </p:cNvCxnSpPr>
          <p:nvPr/>
        </p:nvCxnSpPr>
        <p:spPr>
          <a:xfrm rot="16200000" flipH="1">
            <a:off x="452812" y="3008835"/>
            <a:ext cx="2322421" cy="1724951"/>
          </a:xfrm>
          <a:prstGeom prst="bentConnector4">
            <a:avLst>
              <a:gd name="adj1" fmla="val -9843"/>
              <a:gd name="adj2" fmla="val 83656"/>
            </a:avLst>
          </a:prstGeom>
          <a:ln w="38100">
            <a:solidFill>
              <a:srgbClr val="00206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Elbow Connector 25"/>
          <p:cNvCxnSpPr>
            <a:stCxn id="23" idx="3"/>
          </p:cNvCxnSpPr>
          <p:nvPr/>
        </p:nvCxnSpPr>
        <p:spPr>
          <a:xfrm>
            <a:off x="1222868" y="3737164"/>
            <a:ext cx="1257376" cy="1684137"/>
          </a:xfrm>
          <a:prstGeom prst="bentConnector3">
            <a:avLst>
              <a:gd name="adj1" fmla="val 63636"/>
            </a:avLst>
          </a:prstGeom>
          <a:ln w="381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Elbow Connector 25"/>
          <p:cNvCxnSpPr>
            <a:stCxn id="23" idx="3"/>
          </p:cNvCxnSpPr>
          <p:nvPr/>
        </p:nvCxnSpPr>
        <p:spPr>
          <a:xfrm flipV="1">
            <a:off x="1222868" y="2839028"/>
            <a:ext cx="1257376" cy="898136"/>
          </a:xfrm>
          <a:prstGeom prst="bentConnector3">
            <a:avLst>
              <a:gd name="adj1" fmla="val 63635"/>
            </a:avLst>
          </a:prstGeom>
          <a:ln w="381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8" name="Elbow Connector 25"/>
          <p:cNvCxnSpPr>
            <a:stCxn id="24" idx="2"/>
          </p:cNvCxnSpPr>
          <p:nvPr/>
        </p:nvCxnSpPr>
        <p:spPr>
          <a:xfrm rot="16200000" flipH="1">
            <a:off x="1307378" y="4220458"/>
            <a:ext cx="815097" cy="1934736"/>
          </a:xfrm>
          <a:prstGeom prst="bentConnector3">
            <a:avLst>
              <a:gd name="adj1" fmla="val 128046"/>
            </a:avLst>
          </a:prstGeom>
          <a:ln w="3810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1" name="Elbow Connector 25"/>
          <p:cNvCxnSpPr>
            <a:stCxn id="24" idx="2"/>
            <a:endCxn id="9" idx="1"/>
          </p:cNvCxnSpPr>
          <p:nvPr/>
        </p:nvCxnSpPr>
        <p:spPr>
          <a:xfrm rot="5400000" flipH="1" flipV="1">
            <a:off x="115427" y="2419206"/>
            <a:ext cx="2993202" cy="1728941"/>
          </a:xfrm>
          <a:prstGeom prst="bentConnector4">
            <a:avLst>
              <a:gd name="adj1" fmla="val -7637"/>
              <a:gd name="adj2" fmla="val 52177"/>
            </a:avLst>
          </a:prstGeom>
          <a:ln w="3810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Slide Number Placeholder 24"/>
          <p:cNvSpPr>
            <a:spLocks noGrp="1"/>
          </p:cNvSpPr>
          <p:nvPr>
            <p:ph type="sldNum" sz="quarter" idx="4"/>
          </p:nvPr>
        </p:nvSpPr>
        <p:spPr/>
        <p:txBody>
          <a:bodyPr/>
          <a:lstStyle/>
          <a:p>
            <a:fld id="{8AE658E8-9B3B-41CF-9D54-C22306B86F23}" type="slidenum">
              <a:rPr lang="en-US" smtClean="0"/>
              <a:pPr/>
              <a:t>16</a:t>
            </a:fld>
            <a:endParaRPr lang="en-US" dirty="0"/>
          </a:p>
        </p:txBody>
      </p:sp>
      <p:cxnSp>
        <p:nvCxnSpPr>
          <p:cNvPr id="34" name="Straight Arrow Connector 33"/>
          <p:cNvCxnSpPr>
            <a:stCxn id="19" idx="2"/>
            <a:endCxn id="15" idx="0"/>
          </p:cNvCxnSpPr>
          <p:nvPr/>
        </p:nvCxnSpPr>
        <p:spPr>
          <a:xfrm>
            <a:off x="5655587" y="3486453"/>
            <a:ext cx="4876" cy="204200"/>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20" idx="2"/>
            <a:endCxn id="16" idx="0"/>
          </p:cNvCxnSpPr>
          <p:nvPr/>
        </p:nvCxnSpPr>
        <p:spPr>
          <a:xfrm flipH="1">
            <a:off x="8122662" y="3481189"/>
            <a:ext cx="4251" cy="195610"/>
          </a:xfrm>
          <a:prstGeom prst="straightConnector1">
            <a:avLst/>
          </a:prstGeom>
          <a:ln>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0570752" y="3532963"/>
            <a:ext cx="4876" cy="204200"/>
          </a:xfrm>
          <a:prstGeom prst="straightConnector1">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5680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p:txBody>
          <a:bodyPr/>
          <a:lstStyle/>
          <a:p>
            <a:r>
              <a:rPr lang="en-US" dirty="0" smtClean="0"/>
              <a:t>Arbitrators' Duties of Disclosure</a:t>
            </a:r>
            <a:endParaRPr lang="en-US" dirty="0"/>
          </a:p>
        </p:txBody>
      </p:sp>
      <p:sp>
        <p:nvSpPr>
          <p:cNvPr id="7" name="Content Placeholder 6"/>
          <p:cNvSpPr>
            <a:spLocks noGrp="1"/>
          </p:cNvSpPr>
          <p:nvPr>
            <p:ph sz="quarter" idx="14"/>
          </p:nvPr>
        </p:nvSpPr>
        <p:spPr>
          <a:xfrm>
            <a:off x="495302" y="1185866"/>
            <a:ext cx="11215065" cy="4786310"/>
          </a:xfrm>
        </p:spPr>
        <p:txBody>
          <a:bodyPr>
            <a:normAutofit/>
          </a:bodyPr>
          <a:lstStyle/>
          <a:p>
            <a:pPr marL="0" indent="0">
              <a:buNone/>
            </a:pPr>
            <a:r>
              <a:rPr lang="en-US" sz="1800" b="1" dirty="0"/>
              <a:t>Section 33 of the UK Arbitration Act 1996 (General Duty of the Tribunal)</a:t>
            </a:r>
            <a:r>
              <a:rPr lang="en-US" sz="1800" dirty="0"/>
              <a:t>:</a:t>
            </a:r>
          </a:p>
          <a:p>
            <a:endParaRPr lang="en-US" sz="1800" dirty="0"/>
          </a:p>
          <a:p>
            <a:pPr marL="0" indent="0">
              <a:buNone/>
            </a:pPr>
            <a:r>
              <a:rPr lang="en-US" sz="1800" i="1" dirty="0">
                <a:solidFill>
                  <a:srgbClr val="000000"/>
                </a:solidFill>
              </a:rPr>
              <a:t>(1</a:t>
            </a:r>
            <a:r>
              <a:rPr lang="en-US" sz="1800" i="1" dirty="0" smtClean="0">
                <a:solidFill>
                  <a:srgbClr val="000000"/>
                </a:solidFill>
              </a:rPr>
              <a:t>)	The </a:t>
            </a:r>
            <a:r>
              <a:rPr lang="en-US" sz="1800" i="1" dirty="0">
                <a:solidFill>
                  <a:srgbClr val="000000"/>
                </a:solidFill>
              </a:rPr>
              <a:t>tribunal shall—</a:t>
            </a:r>
          </a:p>
          <a:p>
            <a:pPr marL="0" indent="0">
              <a:buNone/>
            </a:pPr>
            <a:r>
              <a:rPr lang="en-US" sz="1800" i="1" dirty="0" smtClean="0">
                <a:solidFill>
                  <a:srgbClr val="000000"/>
                </a:solidFill>
              </a:rPr>
              <a:t>	(</a:t>
            </a:r>
            <a:r>
              <a:rPr lang="en-US" sz="1800" i="1" dirty="0">
                <a:solidFill>
                  <a:srgbClr val="000000"/>
                </a:solidFill>
              </a:rPr>
              <a:t>a)	</a:t>
            </a:r>
            <a:r>
              <a:rPr lang="en-US" sz="1800" b="1" i="1" u="sng" dirty="0">
                <a:solidFill>
                  <a:srgbClr val="000000"/>
                </a:solidFill>
              </a:rPr>
              <a:t>act fairly and impartially as between the parties</a:t>
            </a:r>
            <a:r>
              <a:rPr lang="en-US" sz="1800" i="1" dirty="0">
                <a:solidFill>
                  <a:srgbClr val="000000"/>
                </a:solidFill>
              </a:rPr>
              <a:t>, giving each party a reasonable opportunity of 	putting his case and dealing with that of his opponent…</a:t>
            </a:r>
          </a:p>
          <a:p>
            <a:pPr>
              <a:buAutoNum type="arabicParenBoth" startAt="2"/>
            </a:pPr>
            <a:r>
              <a:rPr lang="en-US" sz="1800" b="1" i="1" u="sng" dirty="0">
                <a:solidFill>
                  <a:srgbClr val="000000"/>
                </a:solidFill>
              </a:rPr>
              <a:t>The tribunal shall comply with that general duty in conducting the arbitral proceedings, in its decisions on matters of procedure and evidence and in the exercise of all other powers conferred on it</a:t>
            </a:r>
            <a:r>
              <a:rPr lang="en-US" sz="1800" i="1" dirty="0" smtClean="0">
                <a:solidFill>
                  <a:srgbClr val="000000"/>
                </a:solidFill>
              </a:rPr>
              <a:t>. (Emphasis added).</a:t>
            </a:r>
            <a:endParaRPr lang="en-US" sz="1800" i="1" dirty="0">
              <a:solidFill>
                <a:srgbClr val="000000"/>
              </a:solidFill>
            </a:endParaRPr>
          </a:p>
          <a:p>
            <a:endParaRPr lang="en-US" sz="1800" dirty="0">
              <a:solidFill>
                <a:srgbClr val="000000"/>
              </a:solidFill>
            </a:endParaRPr>
          </a:p>
          <a:p>
            <a:pPr marL="0" indent="0">
              <a:buNone/>
            </a:pPr>
            <a:r>
              <a:rPr lang="en-US" sz="1800" b="1" dirty="0">
                <a:solidFill>
                  <a:srgbClr val="000000"/>
                </a:solidFill>
              </a:rPr>
              <a:t>Section 24(1) of the UK Arbitration Act 1996 (Power of court to remove arbitrator)</a:t>
            </a:r>
          </a:p>
          <a:p>
            <a:endParaRPr lang="en-US" sz="1800" b="1" dirty="0"/>
          </a:p>
          <a:p>
            <a:pPr marL="0" indent="0">
              <a:buNone/>
            </a:pPr>
            <a:r>
              <a:rPr lang="en-US" sz="1800" i="1" dirty="0"/>
              <a:t>(1)	A party to arbitral proceedings may (upon notice to the other parties, to the arbitrator concerned and </a:t>
            </a:r>
            <a:r>
              <a:rPr lang="en-US" sz="1800" i="1" dirty="0" smtClean="0"/>
              <a:t>to </a:t>
            </a:r>
            <a:r>
              <a:rPr lang="en-US" sz="1800" i="1" dirty="0"/>
              <a:t>any </a:t>
            </a:r>
            <a:r>
              <a:rPr lang="en-US" sz="1800" i="1" dirty="0" smtClean="0"/>
              <a:t>	other </a:t>
            </a:r>
            <a:r>
              <a:rPr lang="en-US" sz="1800" i="1" dirty="0"/>
              <a:t>arbitrator) apply to the court to remove an arbitrator on any of the following grounds</a:t>
            </a:r>
            <a:r>
              <a:rPr lang="en-US" sz="1800" i="1" dirty="0" smtClean="0"/>
              <a:t>—</a:t>
            </a:r>
          </a:p>
          <a:p>
            <a:pPr lvl="0">
              <a:buFont typeface="Arial"/>
              <a:buAutoNum type="arabicParenBoth" startAt="2"/>
            </a:pPr>
            <a:r>
              <a:rPr lang="en-US" sz="1800" i="1" dirty="0" smtClean="0"/>
              <a:t>(</a:t>
            </a:r>
            <a:r>
              <a:rPr lang="en-US" sz="1800" i="1" dirty="0"/>
              <a:t>a)	that </a:t>
            </a:r>
            <a:r>
              <a:rPr lang="en-US" sz="1800" b="1" i="1" u="sng" dirty="0"/>
              <a:t>circumstances exist that give rise to justifiable doubts as to his </a:t>
            </a:r>
            <a:r>
              <a:rPr lang="en-US" sz="1800" b="1" i="1" u="sng" dirty="0" smtClean="0"/>
              <a:t>impartiality</a:t>
            </a:r>
            <a:r>
              <a:rPr lang="en-US" sz="1800" b="1" i="1" dirty="0" smtClean="0"/>
              <a:t> </a:t>
            </a:r>
            <a:r>
              <a:rPr lang="en-US" sz="1800" i="1" dirty="0">
                <a:solidFill>
                  <a:srgbClr val="000000"/>
                </a:solidFill>
              </a:rPr>
              <a:t>(Emphasis added).</a:t>
            </a:r>
          </a:p>
          <a:p>
            <a:pPr marL="0" indent="0">
              <a:buNone/>
            </a:pPr>
            <a:endParaRPr lang="en-US" sz="1800" i="1" dirty="0"/>
          </a:p>
          <a:p>
            <a:pPr marL="0" indent="0">
              <a:buNone/>
            </a:pPr>
            <a:endParaRPr lang="en-US" dirty="0"/>
          </a:p>
        </p:txBody>
      </p:sp>
      <p:sp>
        <p:nvSpPr>
          <p:cNvPr id="4" name="Slide Number Placeholder 3"/>
          <p:cNvSpPr>
            <a:spLocks noGrp="1"/>
          </p:cNvSpPr>
          <p:nvPr>
            <p:ph type="sldNum" sz="quarter" idx="4"/>
          </p:nvPr>
        </p:nvSpPr>
        <p:spPr/>
        <p:txBody>
          <a:bodyPr/>
          <a:lstStyle/>
          <a:p>
            <a:fld id="{8AE658E8-9B3B-41CF-9D54-C22306B86F23}" type="slidenum">
              <a:rPr lang="en-US" smtClean="0"/>
              <a:pPr/>
              <a:t>17</a:t>
            </a:fld>
            <a:endParaRPr lang="en-US" dirty="0"/>
          </a:p>
        </p:txBody>
      </p:sp>
    </p:spTree>
    <p:extLst>
      <p:ext uri="{BB962C8B-B14F-4D97-AF65-F5344CB8AC3E}">
        <p14:creationId xmlns:p14="http://schemas.microsoft.com/office/powerpoint/2010/main" val="8485235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Halliburton v Chubb:  Arbitrators’ Duties of Disclosure under English law</a:t>
            </a:r>
            <a:endParaRPr lang="en-US" dirty="0"/>
          </a:p>
        </p:txBody>
      </p:sp>
      <p:graphicFrame>
        <p:nvGraphicFramePr>
          <p:cNvPr id="6" name="Diagram 5"/>
          <p:cNvGraphicFramePr/>
          <p:nvPr>
            <p:extLst>
              <p:ext uri="{D42A27DB-BD31-4B8C-83A1-F6EECF244321}">
                <p14:modId xmlns:p14="http://schemas.microsoft.com/office/powerpoint/2010/main" val="3204168506"/>
              </p:ext>
            </p:extLst>
          </p:nvPr>
        </p:nvGraphicFramePr>
        <p:xfrm>
          <a:off x="749147" y="719666"/>
          <a:ext cx="10091451" cy="5418667"/>
        </p:xfrm>
        <a:graphic>
          <a:graphicData uri="http://schemas.openxmlformats.org/drawingml/2006/diagram">
            <dgm:relIds xmlns:dgm="http://schemas.openxmlformats.org/drawingml/2006/diagram" r:dm="rId2" r:lo="rId3" r:qs="rId4" r:cs="rId5"/>
          </a:graphicData>
        </a:graphic>
      </p:graphicFrame>
      <p:sp>
        <p:nvSpPr>
          <p:cNvPr id="4" name="Slide Number Placeholder 3"/>
          <p:cNvSpPr>
            <a:spLocks noGrp="1"/>
          </p:cNvSpPr>
          <p:nvPr>
            <p:ph type="sldNum" sz="quarter" idx="4"/>
          </p:nvPr>
        </p:nvSpPr>
        <p:spPr/>
        <p:txBody>
          <a:bodyPr/>
          <a:lstStyle/>
          <a:p>
            <a:fld id="{8AE658E8-9B3B-41CF-9D54-C22306B86F23}" type="slidenum">
              <a:rPr lang="en-US" smtClean="0"/>
              <a:pPr/>
              <a:t>18</a:t>
            </a:fld>
            <a:endParaRPr lang="en-US" dirty="0"/>
          </a:p>
        </p:txBody>
      </p:sp>
    </p:spTree>
    <p:extLst>
      <p:ext uri="{BB962C8B-B14F-4D97-AF65-F5344CB8AC3E}">
        <p14:creationId xmlns:p14="http://schemas.microsoft.com/office/powerpoint/2010/main" val="38098987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Questions?</a:t>
            </a:r>
            <a:endParaRPr lang="en-US" dirty="0"/>
          </a:p>
        </p:txBody>
      </p:sp>
      <p:pic>
        <p:nvPicPr>
          <p:cNvPr id="4" name="Picture 3"/>
          <p:cNvPicPr>
            <a:picLocks noChangeAspect="1"/>
          </p:cNvPicPr>
          <p:nvPr/>
        </p:nvPicPr>
        <p:blipFill>
          <a:blip r:embed="rId5"/>
          <a:stretch>
            <a:fillRect/>
          </a:stretch>
        </p:blipFill>
        <p:spPr>
          <a:xfrm>
            <a:off x="4356163" y="979488"/>
            <a:ext cx="3479674" cy="4421441"/>
          </a:xfrm>
          <a:prstGeom prst="rect">
            <a:avLst/>
          </a:prstGeom>
        </p:spPr>
      </p:pic>
      <p:sp>
        <p:nvSpPr>
          <p:cNvPr id="3" name="Slide Number Placeholder 2"/>
          <p:cNvSpPr>
            <a:spLocks noGrp="1"/>
          </p:cNvSpPr>
          <p:nvPr>
            <p:ph type="sldNum" sz="quarter" idx="4"/>
          </p:nvPr>
        </p:nvSpPr>
        <p:spPr/>
        <p:txBody>
          <a:bodyPr/>
          <a:lstStyle/>
          <a:p>
            <a:fld id="{8AE658E8-9B3B-41CF-9D54-C22306B86F23}" type="slidenum">
              <a:rPr lang="en-US" smtClean="0"/>
              <a:pPr/>
              <a:t>19</a:t>
            </a:fld>
            <a:endParaRPr lang="en-US" dirty="0"/>
          </a:p>
        </p:txBody>
      </p:sp>
    </p:spTree>
    <p:custDataLst>
      <p:tags r:id="rId1"/>
    </p:custDataLst>
    <p:extLst>
      <p:ext uri="{BB962C8B-B14F-4D97-AF65-F5344CB8AC3E}">
        <p14:creationId xmlns:p14="http://schemas.microsoft.com/office/powerpoint/2010/main" val="5200922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AE0C-725B-9E49-B809-E47327CD1B59}"/>
              </a:ext>
            </a:extLst>
          </p:cNvPr>
          <p:cNvSpPr>
            <a:spLocks noGrp="1"/>
          </p:cNvSpPr>
          <p:nvPr>
            <p:ph type="ctrTitle"/>
          </p:nvPr>
        </p:nvSpPr>
        <p:spPr/>
        <p:txBody>
          <a:bodyPr/>
          <a:lstStyle/>
          <a:p>
            <a:r>
              <a:rPr lang="en-US" smtClean="0"/>
              <a:t>Bermuda Form Arbitrations: Fertile or Barren Ground for ARIAS US Arbitrators??</a:t>
            </a:r>
            <a:endParaRPr lang="en-US" dirty="0"/>
          </a:p>
        </p:txBody>
      </p:sp>
      <p:sp>
        <p:nvSpPr>
          <p:cNvPr id="6" name="Subtitle 5"/>
          <p:cNvSpPr>
            <a:spLocks noGrp="1"/>
          </p:cNvSpPr>
          <p:nvPr>
            <p:ph type="subTitle" idx="1"/>
          </p:nvPr>
        </p:nvSpPr>
        <p:spPr/>
        <p:txBody>
          <a:bodyPr/>
          <a:lstStyle/>
          <a:p>
            <a:r>
              <a:rPr lang="en-US" smtClean="0"/>
              <a:t>November 2, 2021</a:t>
            </a:r>
            <a:endParaRPr lang="en-US" dirty="0"/>
          </a:p>
        </p:txBody>
      </p:sp>
      <p:pic>
        <p:nvPicPr>
          <p:cNvPr id="10" name="Content Placeholder 9"/>
          <p:cNvPicPr>
            <a:picLocks noGrp="1" noChangeAspect="1"/>
          </p:cNvPicPr>
          <p:nvPr>
            <p:ph sz="quarter" idx="14"/>
          </p:nvPr>
        </p:nvPicPr>
        <p:blipFill rotWithShape="1">
          <a:blip r:embed="rId2"/>
          <a:stretch/>
        </p:blipFill>
        <p:spPr>
          <a:xfrm>
            <a:off x="5876925" y="790041"/>
            <a:ext cx="5834063" cy="4904855"/>
          </a:xfrm>
        </p:spPr>
      </p:pic>
      <p:sp>
        <p:nvSpPr>
          <p:cNvPr id="3" name="Slide Number Placeholder 2"/>
          <p:cNvSpPr>
            <a:spLocks noGrp="1"/>
          </p:cNvSpPr>
          <p:nvPr>
            <p:ph type="sldNum" sz="quarter" idx="4"/>
          </p:nvPr>
        </p:nvSpPr>
        <p:spPr/>
        <p:txBody>
          <a:bodyPr/>
          <a:lstStyle/>
          <a:p>
            <a:fld id="{8AE658E8-9B3B-41CF-9D54-C22306B86F23}" type="slidenum">
              <a:rPr lang="en-US" smtClean="0"/>
              <a:pPr/>
              <a:t>2</a:t>
            </a:fld>
            <a:endParaRPr lang="en-US" dirty="0"/>
          </a:p>
        </p:txBody>
      </p:sp>
    </p:spTree>
    <p:extLst>
      <p:ext uri="{BB962C8B-B14F-4D97-AF65-F5344CB8AC3E}">
        <p14:creationId xmlns:p14="http://schemas.microsoft.com/office/powerpoint/2010/main" val="3872420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9775-2134-5E4A-80C5-3B822CF3BAFB}"/>
              </a:ext>
            </a:extLst>
          </p:cNvPr>
          <p:cNvSpPr>
            <a:spLocks noGrp="1"/>
          </p:cNvSpPr>
          <p:nvPr>
            <p:ph type="title"/>
            <p:custDataLst>
              <p:tags r:id="rId2"/>
            </p:custDataLst>
          </p:nvPr>
        </p:nvSpPr>
        <p:spPr>
          <a:xfrm>
            <a:off x="478367" y="166236"/>
            <a:ext cx="11232000" cy="5980564"/>
          </a:xfrm>
        </p:spPr>
        <p:txBody>
          <a:bodyPr/>
          <a:lstStyle/>
          <a:p>
            <a:pPr algn="ctr"/>
            <a:r>
              <a:rPr lang="en-US" dirty="0" smtClean="0"/>
              <a:t>The End!</a:t>
            </a:r>
            <a:endParaRPr lang="en-US" dirty="0"/>
          </a:p>
        </p:txBody>
      </p:sp>
      <p:sp>
        <p:nvSpPr>
          <p:cNvPr id="4" name="Slide Number Placeholder 3"/>
          <p:cNvSpPr>
            <a:spLocks noGrp="1"/>
          </p:cNvSpPr>
          <p:nvPr>
            <p:ph type="sldNum" sz="quarter" idx="4"/>
          </p:nvPr>
        </p:nvSpPr>
        <p:spPr/>
        <p:txBody>
          <a:bodyPr/>
          <a:lstStyle/>
          <a:p>
            <a:fld id="{8AE658E8-9B3B-41CF-9D54-C22306B86F23}" type="slidenum">
              <a:rPr lang="en-US" smtClean="0"/>
              <a:pPr/>
              <a:t>20</a:t>
            </a:fld>
            <a:endParaRPr lang="en-US" dirty="0"/>
          </a:p>
        </p:txBody>
      </p:sp>
    </p:spTree>
    <p:custDataLst>
      <p:tags r:id="rId1"/>
    </p:custDataLst>
    <p:extLst>
      <p:ext uri="{BB962C8B-B14F-4D97-AF65-F5344CB8AC3E}">
        <p14:creationId xmlns:p14="http://schemas.microsoft.com/office/powerpoint/2010/main" val="37371042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 name="Title 5"/>
          <p:cNvSpPr>
            <a:spLocks noGrp="1"/>
          </p:cNvSpPr>
          <p:nvPr>
            <p:ph type="title"/>
            <p:custDataLst>
              <p:tags r:id="rId2"/>
            </p:custDataLst>
          </p:nvPr>
        </p:nvSpPr>
        <p:spPr/>
        <p:txBody>
          <a:bodyPr/>
          <a:lstStyle/>
          <a:p>
            <a:r>
              <a:rPr lang="en-US" dirty="0"/>
              <a:t>Speakers</a:t>
            </a:r>
          </a:p>
        </p:txBody>
      </p:sp>
      <p:sp>
        <p:nvSpPr>
          <p:cNvPr id="2" name="Slide Number Placeholder 1"/>
          <p:cNvSpPr>
            <a:spLocks noGrp="1"/>
          </p:cNvSpPr>
          <p:nvPr>
            <p:ph type="sldNum" sz="quarter" idx="4"/>
          </p:nvPr>
        </p:nvSpPr>
        <p:spPr/>
        <p:txBody>
          <a:bodyPr/>
          <a:lstStyle/>
          <a:p>
            <a:fld id="{8AE658E8-9B3B-41CF-9D54-C22306B86F23}" type="slidenum">
              <a:rPr lang="en-US" smtClean="0"/>
              <a:pPr/>
              <a:t>3</a:t>
            </a:fld>
            <a:endParaRPr lang="en-US" dirty="0"/>
          </a:p>
        </p:txBody>
      </p:sp>
      <p:sp>
        <p:nvSpPr>
          <p:cNvPr id="7" name="TextBox 6"/>
          <p:cNvSpPr txBox="1"/>
          <p:nvPr/>
        </p:nvSpPr>
        <p:spPr>
          <a:xfrm>
            <a:off x="2057716" y="3752747"/>
            <a:ext cx="3587487" cy="954107"/>
          </a:xfrm>
          <a:prstGeom prst="rect">
            <a:avLst/>
          </a:prstGeom>
          <a:noFill/>
          <a:ln>
            <a:noFill/>
            <a:prstDash val="dashDot"/>
          </a:ln>
        </p:spPr>
        <p:txBody>
          <a:bodyPr wrap="square" rtlCol="0">
            <a:spAutoFit/>
          </a:bodyPr>
          <a:lstStyle/>
          <a:p>
            <a:pPr marL="182880"/>
            <a:r>
              <a:rPr lang="en-US" sz="1400" b="1" dirty="0" smtClean="0">
                <a:solidFill>
                  <a:schemeClr val="accent1"/>
                </a:solidFill>
                <a:latin typeface="Arial" panose="020B0604020202020204" pitchFamily="34" charset="0"/>
                <a:cs typeface="Arial" panose="020B0604020202020204" pitchFamily="34" charset="0"/>
              </a:rPr>
              <a:t>Robin Saul</a:t>
            </a:r>
          </a:p>
          <a:p>
            <a:pPr marL="182880"/>
            <a:r>
              <a:rPr lang="en-US" sz="1400" dirty="0">
                <a:latin typeface="Arial" panose="020B0604020202020204" pitchFamily="34" charset="0"/>
                <a:cs typeface="Arial" panose="020B0604020202020204" pitchFamily="34" charset="0"/>
              </a:rPr>
              <a:t>Head of Claims and Legal Counsel, Arch Insurance (Bermuda)</a:t>
            </a:r>
            <a:endParaRPr lang="en-US" sz="1400" dirty="0" smtClean="0">
              <a:latin typeface="Arial" panose="020B0604020202020204" pitchFamily="34" charset="0"/>
              <a:cs typeface="Arial" panose="020B0604020202020204" pitchFamily="34" charset="0"/>
            </a:endParaRPr>
          </a:p>
          <a:p>
            <a:pPr marL="182880"/>
            <a:endParaRPr lang="en-US" sz="1400" dirty="0">
              <a:latin typeface="Arial" panose="020B0604020202020204" pitchFamily="34" charset="0"/>
              <a:cs typeface="Arial" panose="020B0604020202020204" pitchFamily="34" charset="0"/>
            </a:endParaRPr>
          </a:p>
        </p:txBody>
      </p:sp>
      <p:sp>
        <p:nvSpPr>
          <p:cNvPr id="8" name="TextBox 7"/>
          <p:cNvSpPr txBox="1"/>
          <p:nvPr/>
        </p:nvSpPr>
        <p:spPr>
          <a:xfrm>
            <a:off x="7752073" y="1395127"/>
            <a:ext cx="3587487" cy="1169551"/>
          </a:xfrm>
          <a:prstGeom prst="rect">
            <a:avLst/>
          </a:prstGeom>
          <a:noFill/>
          <a:ln>
            <a:noFill/>
            <a:prstDash val="dashDot"/>
          </a:ln>
        </p:spPr>
        <p:txBody>
          <a:bodyPr wrap="square" rtlCol="0">
            <a:spAutoFit/>
          </a:bodyPr>
          <a:lstStyle/>
          <a:p>
            <a:pPr marL="182880"/>
            <a:r>
              <a:rPr lang="en-US" sz="1400" b="1" dirty="0" smtClean="0">
                <a:solidFill>
                  <a:schemeClr val="accent1"/>
                </a:solidFill>
                <a:latin typeface="Arial" panose="020B0604020202020204" pitchFamily="34" charset="0"/>
                <a:cs typeface="Arial" panose="020B0604020202020204" pitchFamily="34" charset="0"/>
              </a:rPr>
              <a:t>David </a:t>
            </a:r>
            <a:r>
              <a:rPr lang="en-US" sz="1400" b="1" dirty="0" err="1" smtClean="0">
                <a:solidFill>
                  <a:schemeClr val="accent1"/>
                </a:solidFill>
                <a:latin typeface="Arial" panose="020B0604020202020204" pitchFamily="34" charset="0"/>
                <a:cs typeface="Arial" panose="020B0604020202020204" pitchFamily="34" charset="0"/>
              </a:rPr>
              <a:t>Raim</a:t>
            </a:r>
            <a:endParaRPr lang="en-US" sz="1400" b="1" dirty="0" smtClean="0">
              <a:solidFill>
                <a:schemeClr val="accent1"/>
              </a:solidFill>
              <a:latin typeface="Arial" panose="020B0604020202020204" pitchFamily="34" charset="0"/>
              <a:cs typeface="Arial" panose="020B0604020202020204" pitchFamily="34" charset="0"/>
            </a:endParaRPr>
          </a:p>
          <a:p>
            <a:pPr marL="182880"/>
            <a:r>
              <a:rPr lang="en-US" sz="1400" dirty="0">
                <a:latin typeface="Arial" panose="020B0604020202020204" pitchFamily="34" charset="0"/>
                <a:cs typeface="Arial" panose="020B0604020202020204" pitchFamily="34" charset="0"/>
              </a:rPr>
              <a:t>ARIAS US Arbitrator, General Counsel at Alabama Life Reinsurance Company and Arbitrator at </a:t>
            </a:r>
            <a:r>
              <a:rPr lang="en-US" sz="1400" dirty="0" err="1">
                <a:latin typeface="Arial" panose="020B0604020202020204" pitchFamily="34" charset="0"/>
                <a:cs typeface="Arial" panose="020B0604020202020204" pitchFamily="34" charset="0"/>
              </a:rPr>
              <a:t>Raim</a:t>
            </a:r>
            <a:r>
              <a:rPr lang="en-US" sz="1400" dirty="0">
                <a:latin typeface="Arial" panose="020B0604020202020204" pitchFamily="34" charset="0"/>
                <a:cs typeface="Arial" panose="020B0604020202020204" pitchFamily="34" charset="0"/>
              </a:rPr>
              <a:t> Re, LLC</a:t>
            </a:r>
            <a:endParaRPr lang="en-US" sz="1400" dirty="0" smtClean="0">
              <a:latin typeface="Arial" panose="020B0604020202020204" pitchFamily="34" charset="0"/>
              <a:cs typeface="Arial" panose="020B0604020202020204" pitchFamily="34" charset="0"/>
            </a:endParaRPr>
          </a:p>
          <a:p>
            <a:pPr marL="182880"/>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7752073" y="3748540"/>
            <a:ext cx="3587487" cy="738664"/>
          </a:xfrm>
          <a:prstGeom prst="rect">
            <a:avLst/>
          </a:prstGeom>
          <a:noFill/>
          <a:ln>
            <a:noFill/>
            <a:prstDash val="dashDot"/>
          </a:ln>
        </p:spPr>
        <p:txBody>
          <a:bodyPr wrap="square" rtlCol="0">
            <a:spAutoFit/>
          </a:bodyPr>
          <a:lstStyle/>
          <a:p>
            <a:pPr marL="182880"/>
            <a:r>
              <a:rPr lang="en-US" sz="1400" b="1" dirty="0">
                <a:solidFill>
                  <a:schemeClr val="accent1"/>
                </a:solidFill>
                <a:latin typeface="Arial" panose="020B0604020202020204" pitchFamily="34" charset="0"/>
                <a:cs typeface="Arial" panose="020B0604020202020204" pitchFamily="34" charset="0"/>
              </a:rPr>
              <a:t>Gavin Kealey QC </a:t>
            </a:r>
            <a:endParaRPr lang="en-US" sz="1400" b="1" dirty="0" smtClean="0">
              <a:solidFill>
                <a:schemeClr val="accent1"/>
              </a:solidFill>
              <a:latin typeface="Arial" panose="020B0604020202020204" pitchFamily="34" charset="0"/>
              <a:cs typeface="Arial" panose="020B0604020202020204" pitchFamily="34" charset="0"/>
            </a:endParaRPr>
          </a:p>
          <a:p>
            <a:pPr marL="182880"/>
            <a:r>
              <a:rPr lang="en-US" sz="1400" dirty="0" smtClean="0">
                <a:latin typeface="Arial" panose="020B0604020202020204" pitchFamily="34" charset="0"/>
                <a:cs typeface="Arial" panose="020B0604020202020204" pitchFamily="34" charset="0"/>
              </a:rPr>
              <a:t>Queen’s Counsel</a:t>
            </a:r>
          </a:p>
          <a:p>
            <a:pPr marL="182880"/>
            <a:endParaRPr lang="en-US" sz="1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197593" y="1370694"/>
            <a:ext cx="1573750" cy="1554480"/>
          </a:xfrm>
          <a:prstGeom prst="rect">
            <a:avLst/>
          </a:prstGeom>
          <a:ln>
            <a:solidFill>
              <a:schemeClr val="bg1">
                <a:lumMod val="85000"/>
              </a:schemeClr>
            </a:solidFill>
          </a:ln>
        </p:spPr>
      </p:pic>
      <p:pic>
        <p:nvPicPr>
          <p:cNvPr id="11" name="Picture 10"/>
          <p:cNvPicPr>
            <a:picLocks noChangeAspect="1"/>
          </p:cNvPicPr>
          <p:nvPr/>
        </p:nvPicPr>
        <p:blipFill>
          <a:blip r:embed="rId5"/>
          <a:stretch>
            <a:fillRect/>
          </a:stretch>
        </p:blipFill>
        <p:spPr>
          <a:xfrm>
            <a:off x="486128" y="3748540"/>
            <a:ext cx="1588698" cy="1554480"/>
          </a:xfrm>
          <a:prstGeom prst="rect">
            <a:avLst/>
          </a:prstGeom>
          <a:ln>
            <a:solidFill>
              <a:schemeClr val="bg1">
                <a:lumMod val="85000"/>
              </a:schemeClr>
            </a:solidFill>
          </a:ln>
        </p:spPr>
      </p:pic>
      <p:pic>
        <p:nvPicPr>
          <p:cNvPr id="12" name="Picture 11"/>
          <p:cNvPicPr>
            <a:picLocks noChangeAspect="1"/>
          </p:cNvPicPr>
          <p:nvPr/>
        </p:nvPicPr>
        <p:blipFill>
          <a:blip r:embed="rId6"/>
          <a:stretch>
            <a:fillRect/>
          </a:stretch>
        </p:blipFill>
        <p:spPr>
          <a:xfrm>
            <a:off x="6212087" y="3748540"/>
            <a:ext cx="1559256" cy="1554480"/>
          </a:xfrm>
          <a:prstGeom prst="rect">
            <a:avLst/>
          </a:prstGeom>
          <a:ln>
            <a:solidFill>
              <a:schemeClr val="bg1">
                <a:lumMod val="85000"/>
              </a:schemeClr>
            </a:solidFill>
          </a:ln>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673" t="1977" r="20366" b="36958"/>
          <a:stretch/>
        </p:blipFill>
        <p:spPr>
          <a:xfrm>
            <a:off x="503237" y="1395127"/>
            <a:ext cx="1554480" cy="1567086"/>
          </a:xfrm>
          <a:prstGeom prst="rect">
            <a:avLst/>
          </a:prstGeom>
          <a:ln>
            <a:solidFill>
              <a:schemeClr val="bg1">
                <a:lumMod val="85000"/>
              </a:schemeClr>
            </a:solidFill>
          </a:ln>
        </p:spPr>
      </p:pic>
      <p:sp>
        <p:nvSpPr>
          <p:cNvPr id="15" name="TextBox 14"/>
          <p:cNvSpPr txBox="1"/>
          <p:nvPr/>
        </p:nvSpPr>
        <p:spPr>
          <a:xfrm>
            <a:off x="2057716" y="1395127"/>
            <a:ext cx="4139877" cy="954107"/>
          </a:xfrm>
          <a:prstGeom prst="rect">
            <a:avLst/>
          </a:prstGeom>
          <a:noFill/>
          <a:ln>
            <a:noFill/>
            <a:prstDash val="dashDot"/>
          </a:ln>
        </p:spPr>
        <p:txBody>
          <a:bodyPr wrap="square" rtlCol="0">
            <a:spAutoFit/>
          </a:bodyPr>
          <a:lstStyle/>
          <a:p>
            <a:pPr marL="182880"/>
            <a:r>
              <a:rPr lang="en-US" sz="1400" b="1" dirty="0">
                <a:solidFill>
                  <a:schemeClr val="accent1"/>
                </a:solidFill>
                <a:latin typeface="Arial" panose="020B0604020202020204" pitchFamily="34" charset="0"/>
                <a:cs typeface="Arial" panose="020B0604020202020204" pitchFamily="34" charset="0"/>
              </a:rPr>
              <a:t>Mina Matin</a:t>
            </a:r>
          </a:p>
          <a:p>
            <a:pPr marL="182880"/>
            <a:r>
              <a:rPr lang="en-US" sz="1400" dirty="0">
                <a:latin typeface="Arial" panose="020B0604020202020204" pitchFamily="34" charset="0"/>
                <a:cs typeface="Arial" panose="020B0604020202020204" pitchFamily="34" charset="0"/>
              </a:rPr>
              <a:t>Partner &amp; Co-Head of the Insurance International Business Group - United States,</a:t>
            </a:r>
          </a:p>
          <a:p>
            <a:pPr marL="182880"/>
            <a:r>
              <a:rPr lang="en-US" sz="1400" dirty="0">
                <a:latin typeface="Arial" panose="020B0604020202020204" pitchFamily="34" charset="0"/>
                <a:cs typeface="Arial" panose="020B0604020202020204" pitchFamily="34" charset="0"/>
              </a:rPr>
              <a:t>Norton Rose Fulbright</a:t>
            </a:r>
          </a:p>
        </p:txBody>
      </p:sp>
    </p:spTree>
    <p:custDataLst>
      <p:tags r:id="rId1"/>
    </p:custDataLst>
    <p:extLst>
      <p:ext uri="{BB962C8B-B14F-4D97-AF65-F5344CB8AC3E}">
        <p14:creationId xmlns:p14="http://schemas.microsoft.com/office/powerpoint/2010/main" val="17515053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 name="Title 5"/>
          <p:cNvSpPr>
            <a:spLocks noGrp="1"/>
          </p:cNvSpPr>
          <p:nvPr>
            <p:ph type="title"/>
            <p:custDataLst>
              <p:tags r:id="rId2"/>
            </p:custDataLst>
          </p:nvPr>
        </p:nvSpPr>
        <p:spPr/>
        <p:txBody>
          <a:bodyPr/>
          <a:lstStyle/>
          <a:p>
            <a:r>
              <a:rPr lang="en-GB" smtClean="0"/>
              <a:t>Agenda</a:t>
            </a:r>
            <a:endParaRPr lang="en-GB" dirty="0"/>
          </a:p>
        </p:txBody>
      </p:sp>
      <p:graphicFrame>
        <p:nvGraphicFramePr>
          <p:cNvPr id="7" name="Content Placeholder 6"/>
          <p:cNvGraphicFramePr>
            <a:graphicFrameLocks noGrp="1"/>
          </p:cNvGraphicFramePr>
          <p:nvPr>
            <p:ph sz="quarter" idx="14"/>
            <p:extLst>
              <p:ext uri="{D42A27DB-BD31-4B8C-83A1-F6EECF244321}">
                <p14:modId xmlns:p14="http://schemas.microsoft.com/office/powerpoint/2010/main" val="1256242278"/>
              </p:ext>
            </p:extLst>
          </p:nvPr>
        </p:nvGraphicFramePr>
        <p:xfrm>
          <a:off x="495300" y="1570038"/>
          <a:ext cx="11215688" cy="4402137"/>
        </p:xfrm>
        <a:graphic>
          <a:graphicData uri="http://schemas.openxmlformats.org/drawingml/2006/diagram">
            <dgm:relIds xmlns:dgm="http://schemas.openxmlformats.org/drawingml/2006/diagram" r:dm="rId5" r:lo="rId6" r:qs="rId7" r:cs="rId8"/>
          </a:graphicData>
        </a:graphic>
      </p:graphicFrame>
      <p:sp>
        <p:nvSpPr>
          <p:cNvPr id="3" name="Slide Number Placeholder 2"/>
          <p:cNvSpPr>
            <a:spLocks noGrp="1"/>
          </p:cNvSpPr>
          <p:nvPr>
            <p:ph type="sldNum" sz="quarter" idx="4"/>
          </p:nvPr>
        </p:nvSpPr>
        <p:spPr/>
        <p:txBody>
          <a:bodyPr/>
          <a:lstStyle/>
          <a:p>
            <a:fld id="{8AE658E8-9B3B-41CF-9D54-C22306B86F23}" type="slidenum">
              <a:rPr lang="en-US" smtClean="0"/>
              <a:pPr/>
              <a:t>4</a:t>
            </a:fld>
            <a:endParaRPr lang="en-US" dirty="0"/>
          </a:p>
        </p:txBody>
      </p:sp>
    </p:spTree>
    <p:custDataLst>
      <p:tags r:id="rId1"/>
    </p:custDataLst>
    <p:extLst>
      <p:ext uri="{BB962C8B-B14F-4D97-AF65-F5344CB8AC3E}">
        <p14:creationId xmlns:p14="http://schemas.microsoft.com/office/powerpoint/2010/main" val="10650307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Overview – The Genesis of Bermuda Form Arbitrations &amp; the limited pool of arbitrators</a:t>
            </a:r>
          </a:p>
        </p:txBody>
      </p:sp>
      <p:sp>
        <p:nvSpPr>
          <p:cNvPr id="6" name="Rectangle 5"/>
          <p:cNvSpPr/>
          <p:nvPr/>
        </p:nvSpPr>
        <p:spPr>
          <a:xfrm>
            <a:off x="478365" y="2454127"/>
            <a:ext cx="2114473" cy="35059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t"/>
          <a:lstStyle/>
          <a:p>
            <a:pPr lvl="0"/>
            <a:r>
              <a:rPr lang="en-US" sz="1300" b="1" u="sng" dirty="0">
                <a:solidFill>
                  <a:sysClr val="windowText" lastClr="000000"/>
                </a:solidFill>
              </a:rPr>
              <a:t>Mid-</a:t>
            </a:r>
            <a:r>
              <a:rPr lang="en-US" sz="1300" b="1" u="sng" dirty="0" err="1">
                <a:solidFill>
                  <a:sysClr val="windowText" lastClr="000000"/>
                </a:solidFill>
              </a:rPr>
              <a:t>1980’s</a:t>
            </a:r>
            <a:r>
              <a:rPr lang="en-US" sz="1300" u="sng" dirty="0">
                <a:solidFill>
                  <a:sysClr val="windowText" lastClr="000000"/>
                </a:solidFill>
              </a:rPr>
              <a:t> </a:t>
            </a:r>
            <a:endParaRPr lang="en-US" sz="1300" u="sng" dirty="0" smtClean="0">
              <a:solidFill>
                <a:sysClr val="windowText" lastClr="000000"/>
              </a:solidFill>
            </a:endParaRPr>
          </a:p>
          <a:p>
            <a:pPr lvl="0"/>
            <a:endParaRPr lang="en-US" sz="1300" dirty="0" smtClean="0">
              <a:solidFill>
                <a:sysClr val="windowText" lastClr="000000"/>
              </a:solidFill>
            </a:endParaRPr>
          </a:p>
          <a:p>
            <a:pPr marL="285750" lvl="0" indent="-285750">
              <a:buFont typeface="Arial" panose="020B0604020202020204" pitchFamily="34" charset="0"/>
              <a:buChar char="•"/>
            </a:pPr>
            <a:r>
              <a:rPr lang="en-US" sz="1300" dirty="0" smtClean="0">
                <a:solidFill>
                  <a:sysClr val="windowText" lastClr="000000"/>
                </a:solidFill>
              </a:rPr>
              <a:t>Liability </a:t>
            </a:r>
            <a:r>
              <a:rPr lang="en-US" sz="1300" dirty="0">
                <a:solidFill>
                  <a:sysClr val="windowText" lastClr="000000"/>
                </a:solidFill>
              </a:rPr>
              <a:t>insurance crisis &amp; collapse of the excess casualty insurance </a:t>
            </a:r>
            <a:r>
              <a:rPr lang="en-US" sz="1300" dirty="0" smtClean="0">
                <a:solidFill>
                  <a:sysClr val="windowText" lastClr="000000"/>
                </a:solidFill>
              </a:rPr>
              <a:t>market</a:t>
            </a:r>
          </a:p>
          <a:p>
            <a:pPr lvl="0"/>
            <a:endParaRPr lang="en-US" sz="1300" dirty="0" smtClean="0">
              <a:solidFill>
                <a:sysClr val="windowText" lastClr="000000"/>
              </a:solidFill>
            </a:endParaRPr>
          </a:p>
          <a:p>
            <a:pPr marL="285750" lvl="0" indent="-285750">
              <a:buFont typeface="Arial" panose="020B0604020202020204" pitchFamily="34" charset="0"/>
              <a:buChar char="•"/>
            </a:pPr>
            <a:r>
              <a:rPr lang="en-US" sz="1300" dirty="0" smtClean="0">
                <a:solidFill>
                  <a:sysClr val="windowText" lastClr="000000"/>
                </a:solidFill>
              </a:rPr>
              <a:t>Marsh </a:t>
            </a:r>
            <a:r>
              <a:rPr lang="en-US" sz="1300" dirty="0">
                <a:solidFill>
                  <a:sysClr val="windowText" lastClr="000000"/>
                </a:solidFill>
              </a:rPr>
              <a:t>&amp; McLennan (“Marsh”) and JP Morgan Guaranty Company (“JP Morgan”) </a:t>
            </a:r>
            <a:r>
              <a:rPr lang="en-US" sz="1300" dirty="0" smtClean="0">
                <a:solidFill>
                  <a:sysClr val="windowText" lastClr="000000"/>
                </a:solidFill>
              </a:rPr>
              <a:t>sought to fill </a:t>
            </a:r>
            <a:r>
              <a:rPr lang="en-US" sz="1300" dirty="0">
                <a:solidFill>
                  <a:sysClr val="windowText" lastClr="000000"/>
                </a:solidFill>
              </a:rPr>
              <a:t>the void of capacity in the excess casualty insurance </a:t>
            </a:r>
            <a:r>
              <a:rPr lang="en-US" sz="1300" dirty="0" smtClean="0">
                <a:solidFill>
                  <a:sysClr val="windowText" lastClr="000000"/>
                </a:solidFill>
              </a:rPr>
              <a:t>market in the U.S.</a:t>
            </a:r>
            <a:endParaRPr lang="en-US" sz="1300" dirty="0">
              <a:solidFill>
                <a:sysClr val="windowText" lastClr="000000"/>
              </a:solidFill>
            </a:endParaRPr>
          </a:p>
          <a:p>
            <a:pPr lvl="0"/>
            <a:endParaRPr lang="en-US" sz="1300" dirty="0">
              <a:solidFill>
                <a:sysClr val="windowText" lastClr="000000"/>
              </a:solidFill>
            </a:endParaRPr>
          </a:p>
        </p:txBody>
      </p:sp>
      <p:sp>
        <p:nvSpPr>
          <p:cNvPr id="17" name="Rectangle 16"/>
          <p:cNvSpPr/>
          <p:nvPr/>
        </p:nvSpPr>
        <p:spPr>
          <a:xfrm>
            <a:off x="2801814" y="2454127"/>
            <a:ext cx="2114473" cy="35059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t"/>
          <a:lstStyle/>
          <a:p>
            <a:pPr lvl="0"/>
            <a:r>
              <a:rPr lang="en-US" sz="1300" b="1" u="sng" dirty="0">
                <a:solidFill>
                  <a:sysClr val="windowText" lastClr="000000"/>
                </a:solidFill>
              </a:rPr>
              <a:t>1985</a:t>
            </a:r>
            <a:r>
              <a:rPr lang="en-US" sz="1300" b="1" dirty="0">
                <a:solidFill>
                  <a:sysClr val="windowText" lastClr="000000"/>
                </a:solidFill>
              </a:rPr>
              <a:t> </a:t>
            </a:r>
            <a:endParaRPr lang="en-US" sz="1300" b="1" dirty="0" smtClean="0">
              <a:solidFill>
                <a:sysClr val="windowText" lastClr="000000"/>
              </a:solidFill>
            </a:endParaRPr>
          </a:p>
          <a:p>
            <a:pPr lvl="0"/>
            <a:endParaRPr lang="en-US" sz="1300" b="1" dirty="0" smtClean="0">
              <a:solidFill>
                <a:sysClr val="windowText" lastClr="000000"/>
              </a:solidFill>
            </a:endParaRPr>
          </a:p>
          <a:p>
            <a:pPr marL="285750" lvl="0" indent="-285750">
              <a:buFont typeface="Arial" panose="020B0604020202020204" pitchFamily="34" charset="0"/>
              <a:buChar char="•"/>
            </a:pPr>
            <a:r>
              <a:rPr lang="en-US" sz="1300" dirty="0" smtClean="0">
                <a:solidFill>
                  <a:schemeClr val="tx1"/>
                </a:solidFill>
              </a:rPr>
              <a:t>ACE </a:t>
            </a:r>
            <a:r>
              <a:rPr lang="en-US" sz="1300" dirty="0">
                <a:solidFill>
                  <a:schemeClr val="tx1"/>
                </a:solidFill>
              </a:rPr>
              <a:t>Insurance Company (“ACE”) </a:t>
            </a:r>
            <a:r>
              <a:rPr lang="en-US" sz="1300" dirty="0" smtClean="0">
                <a:solidFill>
                  <a:schemeClr val="tx1"/>
                </a:solidFill>
              </a:rPr>
              <a:t>created in Bermuda</a:t>
            </a:r>
            <a:endParaRPr lang="en-US" sz="1300" dirty="0">
              <a:solidFill>
                <a:schemeClr val="tx1"/>
              </a:solidFill>
            </a:endParaRPr>
          </a:p>
          <a:p>
            <a:pPr marL="285750" lvl="0" indent="-285750">
              <a:buFont typeface="Arial" panose="020B0604020202020204" pitchFamily="34" charset="0"/>
              <a:buChar char="•"/>
            </a:pPr>
            <a:endParaRPr lang="en-US" sz="1300" dirty="0">
              <a:solidFill>
                <a:schemeClr val="tx1"/>
              </a:solidFill>
            </a:endParaRPr>
          </a:p>
          <a:p>
            <a:pPr marL="285750" indent="-285750">
              <a:buFont typeface="Arial" panose="020B0604020202020204" pitchFamily="34" charset="0"/>
              <a:buChar char="•"/>
            </a:pPr>
            <a:r>
              <a:rPr lang="en-US" sz="1400" smtClean="0">
                <a:solidFill>
                  <a:schemeClr val="tx1"/>
                </a:solidFill>
              </a:rPr>
              <a:t>Excess </a:t>
            </a:r>
            <a:r>
              <a:rPr lang="en-US" sz="1400" dirty="0">
                <a:solidFill>
                  <a:schemeClr val="tx1"/>
                </a:solidFill>
              </a:rPr>
              <a:t>casualty coverage provided </a:t>
            </a:r>
            <a:r>
              <a:rPr lang="en-US" sz="1400" dirty="0" err="1">
                <a:solidFill>
                  <a:schemeClr val="tx1"/>
                </a:solidFill>
              </a:rPr>
              <a:t>xs</a:t>
            </a:r>
            <a:r>
              <a:rPr lang="en-US" sz="1400" dirty="0">
                <a:solidFill>
                  <a:schemeClr val="tx1"/>
                </a:solidFill>
              </a:rPr>
              <a:t> $100 </a:t>
            </a:r>
            <a:r>
              <a:rPr lang="en-US" sz="1400" dirty="0" smtClean="0">
                <a:solidFill>
                  <a:schemeClr val="tx1"/>
                </a:solidFill>
              </a:rPr>
              <a:t>million</a:t>
            </a:r>
          </a:p>
          <a:p>
            <a:pPr lvl="0"/>
            <a:r>
              <a:rPr lang="en-US" sz="1300" dirty="0" smtClean="0">
                <a:solidFill>
                  <a:schemeClr val="tx1"/>
                </a:solidFill>
              </a:rPr>
              <a:t>              </a:t>
            </a:r>
            <a:endParaRPr lang="en-US" sz="1300" b="1" dirty="0">
              <a:solidFill>
                <a:schemeClr val="tx1"/>
              </a:solidFill>
            </a:endParaRPr>
          </a:p>
        </p:txBody>
      </p:sp>
      <p:sp>
        <p:nvSpPr>
          <p:cNvPr id="18" name="Rectangle 17"/>
          <p:cNvSpPr/>
          <p:nvPr/>
        </p:nvSpPr>
        <p:spPr>
          <a:xfrm>
            <a:off x="5037130" y="2454127"/>
            <a:ext cx="2114473" cy="35059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t"/>
          <a:lstStyle/>
          <a:p>
            <a:r>
              <a:rPr lang="en-US" sz="1300" b="1" u="sng" dirty="0">
                <a:solidFill>
                  <a:sysClr val="windowText" lastClr="000000"/>
                </a:solidFill>
              </a:rPr>
              <a:t>May 1986 </a:t>
            </a:r>
          </a:p>
          <a:p>
            <a:endParaRPr lang="en-US" sz="1300" dirty="0" smtClean="0">
              <a:solidFill>
                <a:sysClr val="windowText" lastClr="000000"/>
              </a:solidFill>
            </a:endParaRPr>
          </a:p>
          <a:p>
            <a:pPr marL="285750" indent="-285750">
              <a:buFont typeface="Arial" panose="020B0604020202020204" pitchFamily="34" charset="0"/>
              <a:buChar char="•"/>
            </a:pPr>
            <a:r>
              <a:rPr lang="en-US" sz="1300" dirty="0" smtClean="0">
                <a:solidFill>
                  <a:sysClr val="windowText" lastClr="000000"/>
                </a:solidFill>
              </a:rPr>
              <a:t>XL </a:t>
            </a:r>
            <a:r>
              <a:rPr lang="en-US" sz="1300" dirty="0">
                <a:solidFill>
                  <a:sysClr val="windowText" lastClr="000000"/>
                </a:solidFill>
              </a:rPr>
              <a:t>Insurance Ltd (“XL”) </a:t>
            </a:r>
            <a:r>
              <a:rPr lang="en-US" sz="1300" dirty="0" smtClean="0">
                <a:solidFill>
                  <a:sysClr val="windowText" lastClr="000000"/>
                </a:solidFill>
              </a:rPr>
              <a:t>created in Bermuda </a:t>
            </a:r>
          </a:p>
          <a:p>
            <a:endParaRPr lang="en-US" sz="1300" dirty="0" smtClean="0">
              <a:solidFill>
                <a:sysClr val="windowText" lastClr="000000"/>
              </a:solidFill>
            </a:endParaRPr>
          </a:p>
          <a:p>
            <a:pPr marL="285750" indent="-285750">
              <a:buFont typeface="Arial" panose="020B0604020202020204" pitchFamily="34" charset="0"/>
              <a:buChar char="•"/>
            </a:pPr>
            <a:endParaRPr lang="en-US" sz="1300" dirty="0" smtClean="0">
              <a:solidFill>
                <a:sysClr val="windowText" lastClr="000000"/>
              </a:solidFill>
            </a:endParaRPr>
          </a:p>
          <a:p>
            <a:pPr marL="285750" indent="-285750">
              <a:buFont typeface="Arial" panose="020B0604020202020204" pitchFamily="34" charset="0"/>
              <a:buChar char="•"/>
            </a:pPr>
            <a:r>
              <a:rPr lang="en-US" sz="1300" dirty="0">
                <a:solidFill>
                  <a:sysClr val="windowText" lastClr="000000"/>
                </a:solidFill>
              </a:rPr>
              <a:t>E</a:t>
            </a:r>
            <a:r>
              <a:rPr lang="en-US" sz="1300" dirty="0" smtClean="0">
                <a:solidFill>
                  <a:sysClr val="windowText" lastClr="000000"/>
                </a:solidFill>
              </a:rPr>
              <a:t>xcess </a:t>
            </a:r>
            <a:r>
              <a:rPr lang="en-US" sz="1300" dirty="0">
                <a:solidFill>
                  <a:sysClr val="windowText" lastClr="000000"/>
                </a:solidFill>
              </a:rPr>
              <a:t>casualty coverage provided beneath ACE </a:t>
            </a:r>
            <a:r>
              <a:rPr lang="en-US" sz="1300" dirty="0" smtClean="0">
                <a:solidFill>
                  <a:sysClr val="windowText" lastClr="000000"/>
                </a:solidFill>
              </a:rPr>
              <a:t>for $75 </a:t>
            </a:r>
            <a:r>
              <a:rPr lang="en-US" sz="1300" dirty="0">
                <a:solidFill>
                  <a:sysClr val="windowText" lastClr="000000"/>
                </a:solidFill>
              </a:rPr>
              <a:t>million </a:t>
            </a:r>
            <a:r>
              <a:rPr lang="en-US" sz="1300" dirty="0" smtClean="0">
                <a:solidFill>
                  <a:sysClr val="windowText" lastClr="000000"/>
                </a:solidFill>
              </a:rPr>
              <a:t> </a:t>
            </a:r>
            <a:r>
              <a:rPr lang="en-US" sz="1300" dirty="0" err="1" smtClean="0">
                <a:solidFill>
                  <a:sysClr val="windowText" lastClr="000000"/>
                </a:solidFill>
              </a:rPr>
              <a:t>xs</a:t>
            </a:r>
            <a:r>
              <a:rPr lang="en-US" sz="1300" dirty="0" smtClean="0">
                <a:solidFill>
                  <a:sysClr val="windowText" lastClr="000000"/>
                </a:solidFill>
              </a:rPr>
              <a:t> $25 million</a:t>
            </a:r>
            <a:r>
              <a:rPr lang="en-US" sz="1300" dirty="0">
                <a:solidFill>
                  <a:sysClr val="windowText" lastClr="000000"/>
                </a:solidFill>
              </a:rPr>
              <a:t>                  </a:t>
            </a:r>
          </a:p>
          <a:p>
            <a:pPr lvl="0"/>
            <a:endParaRPr lang="en-US" sz="1300" dirty="0">
              <a:solidFill>
                <a:sysClr val="windowText" lastClr="000000"/>
              </a:solidFill>
            </a:endParaRPr>
          </a:p>
        </p:txBody>
      </p:sp>
      <p:sp>
        <p:nvSpPr>
          <p:cNvPr id="19" name="Rectangle 18"/>
          <p:cNvSpPr/>
          <p:nvPr/>
        </p:nvSpPr>
        <p:spPr>
          <a:xfrm>
            <a:off x="7316512" y="2454127"/>
            <a:ext cx="2114473" cy="35059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t"/>
          <a:lstStyle/>
          <a:p>
            <a:pPr lvl="0"/>
            <a:r>
              <a:rPr lang="en-US" sz="1300" b="1" u="sng" dirty="0" smtClean="0">
                <a:solidFill>
                  <a:sysClr val="windowText" lastClr="000000"/>
                </a:solidFill>
              </a:rPr>
              <a:t>1986 - present</a:t>
            </a:r>
          </a:p>
          <a:p>
            <a:pPr lvl="0"/>
            <a:endParaRPr lang="en-US" sz="1300" b="1" dirty="0">
              <a:solidFill>
                <a:sysClr val="windowText" lastClr="000000"/>
              </a:solidFill>
            </a:endParaRPr>
          </a:p>
          <a:p>
            <a:pPr marL="285750" lvl="0" indent="-285750">
              <a:buFont typeface="Arial" panose="020B0604020202020204" pitchFamily="34" charset="0"/>
              <a:buChar char="•"/>
            </a:pPr>
            <a:r>
              <a:rPr lang="en-US" sz="1300" dirty="0" smtClean="0">
                <a:solidFill>
                  <a:sysClr val="windowText" lastClr="000000"/>
                </a:solidFill>
              </a:rPr>
              <a:t>Emergence of </a:t>
            </a:r>
            <a:r>
              <a:rPr lang="en-US" sz="1300" dirty="0">
                <a:solidFill>
                  <a:sysClr val="windowText" lastClr="000000"/>
                </a:solidFill>
              </a:rPr>
              <a:t>the ACE and XL Forms known as the “Bermuda Form Policy</a:t>
            </a:r>
            <a:r>
              <a:rPr lang="en-US" sz="1300" dirty="0" smtClean="0">
                <a:solidFill>
                  <a:sysClr val="windowText" lastClr="000000"/>
                </a:solidFill>
              </a:rPr>
              <a:t>” – current form XL-004</a:t>
            </a:r>
          </a:p>
          <a:p>
            <a:pPr lvl="0"/>
            <a:endParaRPr lang="en-US" sz="1300" b="1" dirty="0">
              <a:solidFill>
                <a:sysClr val="windowText" lastClr="000000"/>
              </a:solidFill>
            </a:endParaRPr>
          </a:p>
          <a:p>
            <a:pPr marL="171450" lvl="0" indent="-171450">
              <a:buFont typeface="Arial" panose="020B0604020202020204" pitchFamily="34" charset="0"/>
              <a:buChar char="•"/>
            </a:pPr>
            <a:r>
              <a:rPr lang="en-US" sz="1300" dirty="0" smtClean="0">
                <a:solidFill>
                  <a:sysClr val="windowText" lastClr="000000"/>
                </a:solidFill>
              </a:rPr>
              <a:t>London arbitration</a:t>
            </a:r>
          </a:p>
          <a:p>
            <a:pPr lvl="0"/>
            <a:endParaRPr lang="en-US" sz="1300" dirty="0" smtClean="0">
              <a:solidFill>
                <a:sysClr val="windowText" lastClr="000000"/>
              </a:solidFill>
            </a:endParaRPr>
          </a:p>
          <a:p>
            <a:pPr marL="171450" lvl="0" indent="-171450">
              <a:buFont typeface="Arial" panose="020B0604020202020204" pitchFamily="34" charset="0"/>
              <a:buChar char="•"/>
            </a:pPr>
            <a:r>
              <a:rPr lang="en-US" sz="1300" dirty="0" smtClean="0">
                <a:solidFill>
                  <a:sysClr val="windowText" lastClr="000000"/>
                </a:solidFill>
              </a:rPr>
              <a:t>New </a:t>
            </a:r>
            <a:r>
              <a:rPr lang="en-US" sz="1300" dirty="0">
                <a:solidFill>
                  <a:sysClr val="windowText" lastClr="000000"/>
                </a:solidFill>
              </a:rPr>
              <a:t>York law </a:t>
            </a:r>
            <a:r>
              <a:rPr lang="en-US" sz="1300" dirty="0" smtClean="0">
                <a:solidFill>
                  <a:sysClr val="windowText" lastClr="000000"/>
                </a:solidFill>
              </a:rPr>
              <a:t>as </a:t>
            </a:r>
            <a:r>
              <a:rPr lang="en-US" sz="1300" dirty="0">
                <a:solidFill>
                  <a:sysClr val="windowText" lastClr="000000"/>
                </a:solidFill>
              </a:rPr>
              <a:t>the </a:t>
            </a:r>
            <a:r>
              <a:rPr lang="en-US" sz="1300" dirty="0" smtClean="0">
                <a:solidFill>
                  <a:sysClr val="windowText" lastClr="000000"/>
                </a:solidFill>
              </a:rPr>
              <a:t>governing law </a:t>
            </a:r>
            <a:r>
              <a:rPr lang="en-US" sz="1300" dirty="0">
                <a:solidFill>
                  <a:sysClr val="windowText" lastClr="000000"/>
                </a:solidFill>
              </a:rPr>
              <a:t>of the contract</a:t>
            </a:r>
          </a:p>
        </p:txBody>
      </p:sp>
      <p:sp>
        <p:nvSpPr>
          <p:cNvPr id="20" name="Rectangle 19"/>
          <p:cNvSpPr/>
          <p:nvPr/>
        </p:nvSpPr>
        <p:spPr>
          <a:xfrm>
            <a:off x="9595894" y="2454127"/>
            <a:ext cx="2114473" cy="35059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182880" rtlCol="0" anchor="t"/>
          <a:lstStyle/>
          <a:p>
            <a:pPr lvl="0"/>
            <a:r>
              <a:rPr lang="en-US" sz="1300" b="1" u="sng" dirty="0" smtClean="0">
                <a:solidFill>
                  <a:sysClr val="windowText" lastClr="000000"/>
                </a:solidFill>
              </a:rPr>
              <a:t>Present</a:t>
            </a:r>
          </a:p>
          <a:p>
            <a:pPr lvl="0"/>
            <a:endParaRPr lang="en-US" sz="1300" b="1" dirty="0">
              <a:solidFill>
                <a:sysClr val="windowText" lastClr="000000"/>
              </a:solidFill>
            </a:endParaRPr>
          </a:p>
          <a:p>
            <a:pPr marL="285750" lvl="0" indent="-285750">
              <a:buFont typeface="Arial" panose="020B0604020202020204" pitchFamily="34" charset="0"/>
              <a:buChar char="•"/>
            </a:pPr>
            <a:r>
              <a:rPr lang="en-US" sz="1300" dirty="0" smtClean="0">
                <a:solidFill>
                  <a:sysClr val="windowText" lastClr="000000"/>
                </a:solidFill>
              </a:rPr>
              <a:t>Emerging issues in </a:t>
            </a:r>
            <a:r>
              <a:rPr lang="en-US" sz="1300" dirty="0">
                <a:solidFill>
                  <a:sysClr val="windowText" lastClr="000000"/>
                </a:solidFill>
              </a:rPr>
              <a:t>Bermuda Form </a:t>
            </a:r>
            <a:r>
              <a:rPr lang="en-US" sz="1300" dirty="0" smtClean="0">
                <a:solidFill>
                  <a:sysClr val="windowText" lastClr="000000"/>
                </a:solidFill>
              </a:rPr>
              <a:t>arbitrations</a:t>
            </a:r>
            <a:r>
              <a:rPr lang="en-US" sz="1300" dirty="0">
                <a:solidFill>
                  <a:sysClr val="windowText" lastClr="000000"/>
                </a:solidFill>
              </a:rPr>
              <a:t> </a:t>
            </a:r>
            <a:r>
              <a:rPr lang="en-US" sz="1300" dirty="0" smtClean="0">
                <a:solidFill>
                  <a:sysClr val="windowText" lastClr="000000"/>
                </a:solidFill>
              </a:rPr>
              <a:t>E.g</a:t>
            </a:r>
            <a:r>
              <a:rPr lang="en-US" sz="1300" dirty="0">
                <a:solidFill>
                  <a:sysClr val="windowText" lastClr="000000"/>
                </a:solidFill>
              </a:rPr>
              <a:t>., Climate Change, </a:t>
            </a:r>
            <a:r>
              <a:rPr lang="en-US" sz="1300" dirty="0" err="1">
                <a:solidFill>
                  <a:sysClr val="windowText" lastClr="000000"/>
                </a:solidFill>
              </a:rPr>
              <a:t>PFAS</a:t>
            </a:r>
            <a:r>
              <a:rPr lang="en-US" sz="1300" dirty="0">
                <a:solidFill>
                  <a:sysClr val="windowText" lastClr="000000"/>
                </a:solidFill>
              </a:rPr>
              <a:t>, </a:t>
            </a:r>
            <a:r>
              <a:rPr lang="en-US" sz="1300" dirty="0" err="1" smtClean="0">
                <a:solidFill>
                  <a:sysClr val="windowText" lastClr="000000"/>
                </a:solidFill>
              </a:rPr>
              <a:t>microplastics</a:t>
            </a:r>
            <a:endParaRPr lang="en-US" sz="1300" dirty="0" smtClean="0">
              <a:solidFill>
                <a:sysClr val="windowText" lastClr="000000"/>
              </a:solidFill>
            </a:endParaRPr>
          </a:p>
          <a:p>
            <a:pPr lvl="0"/>
            <a:endParaRPr lang="en-US" sz="1300" dirty="0">
              <a:solidFill>
                <a:sysClr val="windowText" lastClr="000000"/>
              </a:solidFill>
            </a:endParaRPr>
          </a:p>
          <a:p>
            <a:pPr marL="171450" lvl="0" indent="-171450">
              <a:buFont typeface="Arial" panose="020B0604020202020204" pitchFamily="34" charset="0"/>
              <a:buChar char="•"/>
            </a:pPr>
            <a:r>
              <a:rPr lang="en-US" sz="1300" dirty="0" smtClean="0">
                <a:solidFill>
                  <a:sysClr val="windowText" lastClr="000000"/>
                </a:solidFill>
              </a:rPr>
              <a:t>Increased </a:t>
            </a:r>
            <a:r>
              <a:rPr lang="en-US" sz="1300" dirty="0">
                <a:solidFill>
                  <a:sysClr val="windowText" lastClr="000000"/>
                </a:solidFill>
              </a:rPr>
              <a:t>number of </a:t>
            </a:r>
            <a:r>
              <a:rPr lang="en-US" sz="1300" dirty="0" smtClean="0">
                <a:solidFill>
                  <a:sysClr val="windowText" lastClr="000000"/>
                </a:solidFill>
              </a:rPr>
              <a:t>arbitrations &amp; limited </a:t>
            </a:r>
            <a:r>
              <a:rPr lang="en-US" sz="1300" dirty="0">
                <a:solidFill>
                  <a:sysClr val="windowText" lastClr="000000"/>
                </a:solidFill>
              </a:rPr>
              <a:t>pool of arbitrators for Bermuda Form arbitrations.</a:t>
            </a:r>
          </a:p>
          <a:p>
            <a:pPr lvl="0"/>
            <a:endParaRPr lang="en-US" sz="1300" dirty="0">
              <a:solidFill>
                <a:sysClr val="windowText" lastClr="000000"/>
              </a:solidFill>
            </a:endParaRPr>
          </a:p>
        </p:txBody>
      </p:sp>
      <p:cxnSp>
        <p:nvCxnSpPr>
          <p:cNvPr id="28" name="Straight Connector 27"/>
          <p:cNvCxnSpPr/>
          <p:nvPr/>
        </p:nvCxnSpPr>
        <p:spPr>
          <a:xfrm>
            <a:off x="478367" y="2009775"/>
            <a:ext cx="11232000" cy="0"/>
          </a:xfrm>
          <a:prstGeom prst="line">
            <a:avLst/>
          </a:prstGeom>
          <a:ln w="76200">
            <a:solidFill>
              <a:srgbClr val="FFC000"/>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6" idx="0"/>
          </p:cNvCxnSpPr>
          <p:nvPr/>
        </p:nvCxnSpPr>
        <p:spPr>
          <a:xfrm flipV="1">
            <a:off x="1535602" y="2009775"/>
            <a:ext cx="0" cy="444352"/>
          </a:xfrm>
          <a:prstGeom prst="line">
            <a:avLst/>
          </a:prstGeom>
          <a:ln w="76200">
            <a:solidFill>
              <a:srgbClr val="FFC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17" idx="0"/>
          </p:cNvCxnSpPr>
          <p:nvPr/>
        </p:nvCxnSpPr>
        <p:spPr>
          <a:xfrm flipV="1">
            <a:off x="3859051" y="2009775"/>
            <a:ext cx="0" cy="444352"/>
          </a:xfrm>
          <a:prstGeom prst="line">
            <a:avLst/>
          </a:prstGeom>
          <a:ln w="76200">
            <a:solidFill>
              <a:srgbClr val="FFC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8" idx="0"/>
          </p:cNvCxnSpPr>
          <p:nvPr/>
        </p:nvCxnSpPr>
        <p:spPr>
          <a:xfrm flipV="1">
            <a:off x="6094367" y="2009775"/>
            <a:ext cx="0" cy="444352"/>
          </a:xfrm>
          <a:prstGeom prst="line">
            <a:avLst/>
          </a:prstGeom>
          <a:ln w="76200">
            <a:solidFill>
              <a:srgbClr val="FFC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19" idx="0"/>
          </p:cNvCxnSpPr>
          <p:nvPr/>
        </p:nvCxnSpPr>
        <p:spPr>
          <a:xfrm flipV="1">
            <a:off x="8373749" y="2009775"/>
            <a:ext cx="0" cy="444352"/>
          </a:xfrm>
          <a:prstGeom prst="line">
            <a:avLst/>
          </a:prstGeom>
          <a:ln w="76200">
            <a:solidFill>
              <a:srgbClr val="FFC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20" idx="0"/>
          </p:cNvCxnSpPr>
          <p:nvPr/>
        </p:nvCxnSpPr>
        <p:spPr>
          <a:xfrm flipV="1">
            <a:off x="10653131" y="2009775"/>
            <a:ext cx="0" cy="444352"/>
          </a:xfrm>
          <a:prstGeom prst="line">
            <a:avLst/>
          </a:prstGeom>
          <a:ln w="76200">
            <a:solidFill>
              <a:srgbClr val="FFC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4"/>
          </p:nvPr>
        </p:nvSpPr>
        <p:spPr/>
        <p:txBody>
          <a:bodyPr/>
          <a:lstStyle/>
          <a:p>
            <a:fld id="{8AE658E8-9B3B-41CF-9D54-C22306B86F23}" type="slidenum">
              <a:rPr lang="en-US" smtClean="0"/>
              <a:pPr/>
              <a:t>5</a:t>
            </a:fld>
            <a:endParaRPr lang="en-US" dirty="0"/>
          </a:p>
        </p:txBody>
      </p:sp>
    </p:spTree>
    <p:extLst>
      <p:ext uri="{BB962C8B-B14F-4D97-AF65-F5344CB8AC3E}">
        <p14:creationId xmlns:p14="http://schemas.microsoft.com/office/powerpoint/2010/main" val="6058878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78367" y="-151491"/>
            <a:ext cx="11232000" cy="1019629"/>
          </a:xfrm>
        </p:spPr>
        <p:txBody>
          <a:bodyPr>
            <a:normAutofit fontScale="90000"/>
          </a:bodyPr>
          <a:lstStyle/>
          <a:p>
            <a:r>
              <a:rPr lang="en-US" dirty="0" smtClean="0"/>
              <a:t>Key Features of Bermuda Form Arbitrations</a:t>
            </a:r>
            <a:br>
              <a:rPr lang="en-US" dirty="0" smtClean="0"/>
            </a:br>
            <a:r>
              <a:rPr lang="en-US" dirty="0" smtClean="0"/>
              <a:t>with which arbitrators should be familiar</a:t>
            </a:r>
            <a:endParaRPr lang="en-US" dirty="0"/>
          </a:p>
        </p:txBody>
      </p:sp>
      <p:graphicFrame>
        <p:nvGraphicFramePr>
          <p:cNvPr id="21" name="Content Placeholder 4"/>
          <p:cNvGraphicFramePr>
            <a:graphicFrameLocks noGrp="1"/>
          </p:cNvGraphicFramePr>
          <p:nvPr>
            <p:ph sz="quarter" idx="14"/>
            <p:extLst>
              <p:ext uri="{D42A27DB-BD31-4B8C-83A1-F6EECF244321}">
                <p14:modId xmlns:p14="http://schemas.microsoft.com/office/powerpoint/2010/main" val="2924729509"/>
              </p:ext>
            </p:extLst>
          </p:nvPr>
        </p:nvGraphicFramePr>
        <p:xfrm>
          <a:off x="495300" y="1092200"/>
          <a:ext cx="11215688" cy="4879975"/>
        </p:xfrm>
        <a:graphic>
          <a:graphicData uri="http://schemas.openxmlformats.org/drawingml/2006/diagram">
            <dgm:relIds xmlns:dgm="http://schemas.openxmlformats.org/drawingml/2006/diagram" r:dm="rId3" r:lo="rId4" r:qs="rId5" r:cs="rId6"/>
          </a:graphicData>
        </a:graphic>
      </p:graphicFrame>
      <p:sp>
        <p:nvSpPr>
          <p:cNvPr id="3" name="Slide Number Placeholder 2"/>
          <p:cNvSpPr>
            <a:spLocks noGrp="1"/>
          </p:cNvSpPr>
          <p:nvPr>
            <p:ph type="sldNum" sz="quarter" idx="4"/>
          </p:nvPr>
        </p:nvSpPr>
        <p:spPr/>
        <p:txBody>
          <a:bodyPr/>
          <a:lstStyle/>
          <a:p>
            <a:fld id="{8AE658E8-9B3B-41CF-9D54-C22306B86F23}" type="slidenum">
              <a:rPr lang="en-US" smtClean="0"/>
              <a:pPr/>
              <a:t>6</a:t>
            </a:fld>
            <a:endParaRPr lang="en-US" dirty="0"/>
          </a:p>
        </p:txBody>
      </p:sp>
    </p:spTree>
    <p:extLst>
      <p:ext uri="{BB962C8B-B14F-4D97-AF65-F5344CB8AC3E}">
        <p14:creationId xmlns:p14="http://schemas.microsoft.com/office/powerpoint/2010/main" val="22880943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ARTICLE VI(O): LAW OF CONSTRUCTION AND INTERPRETATION</a:t>
            </a:r>
            <a:endParaRPr lang="en-US" dirty="0"/>
          </a:p>
        </p:txBody>
      </p:sp>
      <p:sp>
        <p:nvSpPr>
          <p:cNvPr id="3" name="Content Placeholder 2"/>
          <p:cNvSpPr>
            <a:spLocks noGrp="1"/>
          </p:cNvSpPr>
          <p:nvPr>
            <p:ph sz="quarter" idx="14"/>
          </p:nvPr>
        </p:nvSpPr>
        <p:spPr>
          <a:xfrm>
            <a:off x="495302" y="1366092"/>
            <a:ext cx="11215065" cy="4606083"/>
          </a:xfrm>
        </p:spPr>
        <p:txBody>
          <a:bodyPr>
            <a:normAutofit lnSpcReduction="10000"/>
          </a:bodyPr>
          <a:lstStyle/>
          <a:p>
            <a:pPr marL="0" indent="0" algn="just">
              <a:buNone/>
            </a:pPr>
            <a:r>
              <a:rPr lang="en-US" sz="1800" i="1" dirty="0" smtClean="0"/>
              <a:t>This Policy, and any dispute, controversy or claim arising out of or relating to this Policy, shall be governed by and construed in accordance with the internal laws of the State of New York, except insofar as such laws:</a:t>
            </a:r>
          </a:p>
          <a:p>
            <a:pPr algn="just"/>
            <a:r>
              <a:rPr lang="en-US" sz="1800" i="1" dirty="0" smtClean="0"/>
              <a:t>may prohibit payment in respect of punitive damages hereunder;</a:t>
            </a:r>
          </a:p>
          <a:p>
            <a:pPr algn="just"/>
            <a:r>
              <a:rPr lang="en-US" sz="1800" i="1" dirty="0" smtClean="0"/>
              <a:t>pertain to regulation under the New York Insurance Law, or regulations issued by the Insurance Department of the State of New York pursuant thereto, applying to insurers doing insurance business, or issuance, delivery or procurement of policies of insurance, within the State of New York or as respects risks or insureds situated in the State of New York; or</a:t>
            </a:r>
          </a:p>
          <a:p>
            <a:pPr algn="just"/>
            <a:r>
              <a:rPr lang="en-US" sz="1800" i="1" dirty="0" smtClean="0"/>
              <a:t>are inconsistent with any provision of this Policy;</a:t>
            </a:r>
          </a:p>
          <a:p>
            <a:pPr marL="0" indent="0" algn="just">
              <a:buNone/>
            </a:pPr>
            <a:r>
              <a:rPr lang="en-US" sz="1800" dirty="0" smtClean="0"/>
              <a:t> </a:t>
            </a:r>
            <a:r>
              <a:rPr lang="en-US" sz="1800" i="1" u="sng" dirty="0" smtClean="0"/>
              <a:t>provided, however, that the provisions, stipulations, exclusions and conditions of this Policy are to be construed in an evenhanded fashion as between the Insured and the Company; without limitation, where the language of this Policy is deemed to be ambiguous or otherwise unclear, the issue shall be resolved in the manner most consistent with the relevant provisions, stipulations, exclusions and conditions (without regard to authorship of the language, without any presumption or arbitrary interpretation or construction in favor of either the Insured or the Company or reference to the "reasonable expectations" of either thereof or to contra </a:t>
            </a:r>
            <a:r>
              <a:rPr lang="en-US" sz="1800" i="1" u="sng" dirty="0" err="1" smtClean="0"/>
              <a:t>proferentem</a:t>
            </a:r>
            <a:r>
              <a:rPr lang="en-US" sz="1800" i="1" u="sng" dirty="0" smtClean="0"/>
              <a:t> and without reference to </a:t>
            </a:r>
            <a:r>
              <a:rPr lang="en-US" sz="1800" i="1" u="sng" dirty="0" err="1" smtClean="0"/>
              <a:t>parol</a:t>
            </a:r>
            <a:r>
              <a:rPr lang="en-US" sz="1800" i="1" u="sng" dirty="0" smtClean="0"/>
              <a:t> or other extrinsic evidence). To the extent that New York law is inapplicable by virtue of any exception or proviso enumerated above or otherwise, and as respects arbitration procedure pursuant to Condition N, the internal laws of England and Wales shall apply.</a:t>
            </a:r>
            <a:r>
              <a:rPr lang="en-US" sz="1800" i="1" dirty="0" smtClean="0"/>
              <a:t> (Emphasis added)</a:t>
            </a:r>
            <a:endParaRPr lang="en-US" sz="1800" i="1" u="sng" dirty="0" smtClean="0"/>
          </a:p>
          <a:p>
            <a:endParaRPr lang="en-US" dirty="0"/>
          </a:p>
        </p:txBody>
      </p:sp>
      <p:sp>
        <p:nvSpPr>
          <p:cNvPr id="5" name="Slide Number Placeholder 4"/>
          <p:cNvSpPr>
            <a:spLocks noGrp="1"/>
          </p:cNvSpPr>
          <p:nvPr>
            <p:ph type="sldNum" sz="quarter" idx="4"/>
          </p:nvPr>
        </p:nvSpPr>
        <p:spPr/>
        <p:txBody>
          <a:bodyPr/>
          <a:lstStyle/>
          <a:p>
            <a:fld id="{8AE658E8-9B3B-41CF-9D54-C22306B86F23}" type="slidenum">
              <a:rPr lang="en-US" smtClean="0"/>
              <a:pPr/>
              <a:t>7</a:t>
            </a:fld>
            <a:endParaRPr lang="en-US" dirty="0"/>
          </a:p>
        </p:txBody>
      </p:sp>
    </p:spTree>
    <p:extLst>
      <p:ext uri="{BB962C8B-B14F-4D97-AF65-F5344CB8AC3E}">
        <p14:creationId xmlns:p14="http://schemas.microsoft.com/office/powerpoint/2010/main" val="10933933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The Perceived Pool of Bermuda Form Arbitrators</a:t>
            </a:r>
            <a:endParaRPr lang="en-US" dirty="0"/>
          </a:p>
        </p:txBody>
      </p:sp>
      <p:sp>
        <p:nvSpPr>
          <p:cNvPr id="6" name="TextBox 5"/>
          <p:cNvSpPr txBox="1"/>
          <p:nvPr/>
        </p:nvSpPr>
        <p:spPr>
          <a:xfrm>
            <a:off x="515937" y="1201607"/>
            <a:ext cx="4200638" cy="369332"/>
          </a:xfrm>
          <a:prstGeom prst="rect">
            <a:avLst/>
          </a:prstGeom>
          <a:noFill/>
        </p:spPr>
        <p:txBody>
          <a:bodyPr wrap="square" rtlCol="0">
            <a:spAutoFit/>
          </a:bodyPr>
          <a:lstStyle/>
          <a:p>
            <a:r>
              <a:rPr lang="en-US" dirty="0" smtClean="0"/>
              <a:t>Former English Commercial Court Judge</a:t>
            </a:r>
            <a:endParaRPr lang="en-US" dirty="0"/>
          </a:p>
        </p:txBody>
      </p:sp>
      <p:sp>
        <p:nvSpPr>
          <p:cNvPr id="7" name="TextBox 6"/>
          <p:cNvSpPr txBox="1"/>
          <p:nvPr/>
        </p:nvSpPr>
        <p:spPr>
          <a:xfrm>
            <a:off x="6123470" y="1201607"/>
            <a:ext cx="4726236" cy="369332"/>
          </a:xfrm>
          <a:prstGeom prst="rect">
            <a:avLst/>
          </a:prstGeom>
          <a:noFill/>
        </p:spPr>
        <p:txBody>
          <a:bodyPr wrap="square" rtlCol="0">
            <a:spAutoFit/>
          </a:bodyPr>
          <a:lstStyle/>
          <a:p>
            <a:r>
              <a:rPr lang="en-US" dirty="0" smtClean="0"/>
              <a:t>English Queen’s Counsel</a:t>
            </a:r>
            <a:endParaRPr lang="en-US" dirty="0"/>
          </a:p>
        </p:txBody>
      </p:sp>
      <p:pic>
        <p:nvPicPr>
          <p:cNvPr id="13" name="Content Placeholder 12"/>
          <p:cNvPicPr>
            <a:picLocks noGrp="1" noChangeAspect="1"/>
          </p:cNvPicPr>
          <p:nvPr>
            <p:ph sz="quarter" idx="16"/>
          </p:nvPr>
        </p:nvPicPr>
        <p:blipFill rotWithShape="1">
          <a:blip r:embed="rId5">
            <a:extLst>
              <a:ext uri="{28A0092B-C50C-407E-A947-70E740481C1C}">
                <a14:useLocalDpi xmlns:a14="http://schemas.microsoft.com/office/drawing/2010/main" val="0"/>
              </a:ext>
            </a:extLst>
          </a:blip>
          <a:srcRect l="7941" t="10119" r="9955" b="3008"/>
          <a:stretch/>
        </p:blipFill>
        <p:spPr>
          <a:xfrm>
            <a:off x="619126" y="1550988"/>
            <a:ext cx="4825206" cy="4402137"/>
          </a:xfrm>
          <a:prstGeom prst="rect">
            <a:avLst/>
          </a:prstGeom>
        </p:spPr>
      </p:pic>
      <p:pic>
        <p:nvPicPr>
          <p:cNvPr id="14" name="Content Placeholder 13"/>
          <p:cNvPicPr>
            <a:picLocks noGrp="1" noChangeAspect="1"/>
          </p:cNvPicPr>
          <p:nvPr>
            <p:ph sz="quarter" idx="17"/>
          </p:nvPr>
        </p:nvPicPr>
        <p:blipFill rotWithShape="1">
          <a:blip r:embed="rId6"/>
          <a:srcRect l="10009" t="-334" r="6553" b="6553"/>
          <a:stretch/>
        </p:blipFill>
        <p:spPr>
          <a:xfrm>
            <a:off x="6142895" y="1739900"/>
            <a:ext cx="5608638" cy="3570111"/>
          </a:xfrm>
          <a:prstGeom prst="rect">
            <a:avLst/>
          </a:prstGeom>
        </p:spPr>
      </p:pic>
      <p:sp>
        <p:nvSpPr>
          <p:cNvPr id="3" name="Slide Number Placeholder 2"/>
          <p:cNvSpPr>
            <a:spLocks noGrp="1"/>
          </p:cNvSpPr>
          <p:nvPr>
            <p:ph type="sldNum" sz="quarter" idx="4"/>
          </p:nvPr>
        </p:nvSpPr>
        <p:spPr/>
        <p:txBody>
          <a:bodyPr/>
          <a:lstStyle/>
          <a:p>
            <a:fld id="{8AE658E8-9B3B-41CF-9D54-C22306B86F23}" type="slidenum">
              <a:rPr lang="en-US" smtClean="0"/>
              <a:pPr/>
              <a:t>8</a:t>
            </a:fld>
            <a:endParaRPr lang="en-US" dirty="0"/>
          </a:p>
        </p:txBody>
      </p:sp>
    </p:spTree>
    <p:custDataLst>
      <p:tags r:id="rId1"/>
    </p:custDataLst>
    <p:extLst>
      <p:ext uri="{BB962C8B-B14F-4D97-AF65-F5344CB8AC3E}">
        <p14:creationId xmlns:p14="http://schemas.microsoft.com/office/powerpoint/2010/main" val="2623398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8295-2177-D04F-9DC8-6440C6DB8AB8}"/>
              </a:ext>
            </a:extLst>
          </p:cNvPr>
          <p:cNvSpPr>
            <a:spLocks noGrp="1"/>
          </p:cNvSpPr>
          <p:nvPr>
            <p:ph type="title"/>
            <p:custDataLst>
              <p:tags r:id="rId1"/>
            </p:custDataLst>
          </p:nvPr>
        </p:nvSpPr>
        <p:spPr/>
        <p:txBody>
          <a:bodyPr>
            <a:normAutofit/>
          </a:bodyPr>
          <a:lstStyle/>
          <a:p>
            <a:r>
              <a:rPr lang="en-US" dirty="0" smtClean="0"/>
              <a:t>Qualifications of Arbitrators: Article VI(N)</a:t>
            </a:r>
            <a:endParaRPr lang="en-US" dirty="0"/>
          </a:p>
        </p:txBody>
      </p:sp>
      <p:sp>
        <p:nvSpPr>
          <p:cNvPr id="3" name="Text Placeholder 2">
            <a:extLst>
              <a:ext uri="{FF2B5EF4-FFF2-40B4-BE49-F238E27FC236}">
                <a16:creationId xmlns:a16="http://schemas.microsoft.com/office/drawing/2014/main" id="{73715CAB-43AE-0E40-8088-070D698EAE5E}"/>
              </a:ext>
            </a:extLst>
          </p:cNvPr>
          <p:cNvSpPr>
            <a:spLocks noGrp="1"/>
          </p:cNvSpPr>
          <p:nvPr>
            <p:ph sz="quarter" idx="14"/>
          </p:nvPr>
        </p:nvSpPr>
        <p:spPr>
          <a:xfrm>
            <a:off x="495302" y="936434"/>
            <a:ext cx="11215065" cy="5035741"/>
          </a:xfrm>
        </p:spPr>
        <p:txBody>
          <a:bodyPr>
            <a:normAutofit fontScale="92500" lnSpcReduction="20000"/>
          </a:bodyPr>
          <a:lstStyle/>
          <a:p>
            <a:pPr marL="0" indent="0">
              <a:buNone/>
            </a:pPr>
            <a:r>
              <a:rPr lang="en-US" sz="1600" b="1" dirty="0" smtClean="0">
                <a:latin typeface="Arial" panose="020B0604020202020204" pitchFamily="34" charset="0"/>
              </a:rPr>
              <a:t>	</a:t>
            </a:r>
            <a:r>
              <a:rPr lang="en-US" sz="1700" b="1" dirty="0" smtClean="0">
                <a:latin typeface="+mn-lt"/>
              </a:rPr>
              <a:t>ARBITRATION</a:t>
            </a:r>
            <a:endParaRPr lang="en-US" sz="1700" dirty="0" smtClean="0">
              <a:latin typeface="+mn-lt"/>
            </a:endParaRPr>
          </a:p>
          <a:p>
            <a:endParaRPr lang="en-US" sz="1700" b="1" dirty="0" smtClean="0">
              <a:latin typeface="+mn-lt"/>
            </a:endParaRPr>
          </a:p>
          <a:p>
            <a:pPr marR="1170" algn="just"/>
            <a:r>
              <a:rPr lang="en-US" sz="1700" i="1" dirty="0" smtClean="0">
                <a:latin typeface="+mn-lt"/>
              </a:rPr>
              <a:t>Any </a:t>
            </a:r>
            <a:r>
              <a:rPr lang="en-US" sz="1700" i="1" dirty="0">
                <a:latin typeface="+mn-lt"/>
              </a:rPr>
              <a:t>dispute, controversy or claim arising out of or relating to this Policy or the breach, termination or invalidity thereof shall be finally and fully determined in London, England under the provisions of the Arbitration Acts of 1950, 1975 and 1979 and/or any statutory modifications or amendments thereto, for the time being in force, by a Board composed of three arbitrators to be selected for each controversy as </a:t>
            </a:r>
            <a:r>
              <a:rPr lang="en-US" sz="1700" i="1" dirty="0" smtClean="0">
                <a:latin typeface="+mn-lt"/>
              </a:rPr>
              <a:t>follows:</a:t>
            </a:r>
          </a:p>
          <a:p>
            <a:pPr algn="just"/>
            <a:r>
              <a:rPr lang="en-US" sz="1700" b="1" i="1" u="sng" dirty="0" smtClean="0">
                <a:latin typeface="+mn-lt"/>
              </a:rPr>
              <a:t>Any </a:t>
            </a:r>
            <a:r>
              <a:rPr lang="en-US" sz="1700" b="1" i="1" u="sng" dirty="0">
                <a:latin typeface="+mn-lt"/>
              </a:rPr>
              <a:t>party may, in the event of such a dispute, controversy or claim, notify the other party or parties to such dispute, controversy or claim of its desire to arbitrate the matter, and at the time of such notification the party desiring arbitration shall notify any other party or parties of the name of the arbitrator selected by it.   The other party who has been so notified shall within thirty (30) calendar days thereafter select an arbitrator and notify the party desiring arbitration of the name of such second arbitrator.  </a:t>
            </a:r>
            <a:endParaRPr lang="en-US" sz="1700" b="1" i="1" u="sng" dirty="0" smtClean="0">
              <a:latin typeface="+mn-lt"/>
            </a:endParaRPr>
          </a:p>
          <a:p>
            <a:pPr algn="just"/>
            <a:r>
              <a:rPr lang="en-US" sz="1700" dirty="0" smtClean="0">
                <a:latin typeface="+mn-lt"/>
              </a:rPr>
              <a:t>If </a:t>
            </a:r>
            <a:r>
              <a:rPr lang="en-US" sz="1700" dirty="0">
                <a:latin typeface="+mn-lt"/>
              </a:rPr>
              <a:t>the party notified of a desire for arbitration shall fail or refuse to nominate the second arbitrator </a:t>
            </a:r>
            <a:r>
              <a:rPr lang="en-US" sz="1700" i="1" dirty="0">
                <a:latin typeface="+mn-lt"/>
              </a:rPr>
              <a:t>within thirty (30) calendar days following the receipt of such notification, the party who first served notice of a desire to arbitrate will, within an additional period of thirty (30) calendar days, apply to a judge of the High Court of Justice of England and Wales for the appointment of a second arbitrator and in such a case the arbitrator appointed by such a judge shall be deemed to have been nominated by the party or parties who failed to select the second arbitrator.   </a:t>
            </a:r>
            <a:endParaRPr lang="en-US" sz="1700" i="1" dirty="0" smtClean="0">
              <a:latin typeface="+mn-lt"/>
            </a:endParaRPr>
          </a:p>
          <a:p>
            <a:pPr algn="just"/>
            <a:r>
              <a:rPr lang="en-US" sz="1700" b="1" i="1" u="sng" dirty="0" smtClean="0">
                <a:latin typeface="+mn-lt"/>
              </a:rPr>
              <a:t>The </a:t>
            </a:r>
            <a:r>
              <a:rPr lang="en-US" sz="1700" b="1" i="1" u="sng" dirty="0">
                <a:latin typeface="+mn-lt"/>
              </a:rPr>
              <a:t>two arbitrators, chosen as above provided, shall within thirty (</a:t>
            </a:r>
            <a:r>
              <a:rPr lang="en-US" sz="1700" b="1" i="1" u="sng" dirty="0" smtClean="0">
                <a:latin typeface="+mn-lt"/>
              </a:rPr>
              <a:t>30) calendar days after the appointment </a:t>
            </a:r>
            <a:r>
              <a:rPr lang="en-US" sz="1700" b="1" i="1" u="sng" dirty="0">
                <a:latin typeface="+mn-lt"/>
              </a:rPr>
              <a:t>of the second arbitrator choose a third arbitrator</a:t>
            </a:r>
            <a:r>
              <a:rPr lang="en-US" sz="1700" i="1" dirty="0">
                <a:latin typeface="+mn-lt"/>
              </a:rPr>
              <a:t>. </a:t>
            </a:r>
            <a:endParaRPr lang="en-US" sz="1700" i="1" dirty="0" smtClean="0">
              <a:latin typeface="+mn-lt"/>
            </a:endParaRPr>
          </a:p>
          <a:p>
            <a:pPr algn="just"/>
            <a:r>
              <a:rPr lang="en-US" sz="1700" i="1" dirty="0" smtClean="0">
                <a:latin typeface="+mn-lt"/>
              </a:rPr>
              <a:t>In the </a:t>
            </a:r>
            <a:r>
              <a:rPr lang="en-US" sz="1700" i="1" dirty="0">
                <a:latin typeface="+mn-lt"/>
              </a:rPr>
              <a:t>event of the failure of the first two arbitrators to agree on a third arbitrator within said thirty (30</a:t>
            </a:r>
            <a:r>
              <a:rPr lang="en-US" sz="1700" i="1" dirty="0" smtClean="0">
                <a:latin typeface="+mn-lt"/>
              </a:rPr>
              <a:t>) calendar </a:t>
            </a:r>
            <a:r>
              <a:rPr lang="en-US" sz="1700" i="1" dirty="0">
                <a:latin typeface="+mn-lt"/>
              </a:rPr>
              <a:t>day period, either of the parties may within a period of thirty (30) calendar days thereafter, after notice to the other party or parties, apply to a judge of the High Court of Justice of England and Wales for the appointment of a third arbitrator and in such case the person so appointed shall be deemed and shall act as  the third arbitrator. Upon acceptance of the appointment by said third arbitrator, the Board of Arbitration for the controversy in question </a:t>
            </a:r>
            <a:r>
              <a:rPr lang="en-US" sz="1700" i="1" dirty="0" smtClean="0">
                <a:latin typeface="+mn-lt"/>
              </a:rPr>
              <a:t>shall be </a:t>
            </a:r>
            <a:r>
              <a:rPr lang="en-US" sz="1700" i="1" dirty="0">
                <a:latin typeface="+mn-lt"/>
              </a:rPr>
              <a:t>deemed fixed</a:t>
            </a:r>
            <a:r>
              <a:rPr lang="en-US" sz="1700" i="1" dirty="0" smtClean="0">
                <a:latin typeface="+mn-lt"/>
              </a:rPr>
              <a:t>. (Emphasis added).</a:t>
            </a:r>
            <a:endParaRPr lang="en-US" sz="1700" i="1" dirty="0">
              <a:latin typeface="+mn-lt"/>
            </a:endParaRPr>
          </a:p>
          <a:p>
            <a:pPr marR="1170" algn="just"/>
            <a:endParaRPr lang="en-US" i="1" dirty="0">
              <a:latin typeface="Arial" panose="020B0604020202020204" pitchFamily="34" charset="0"/>
            </a:endParaRPr>
          </a:p>
        </p:txBody>
      </p:sp>
      <p:sp>
        <p:nvSpPr>
          <p:cNvPr id="4" name="Slide Number Placeholder 3"/>
          <p:cNvSpPr>
            <a:spLocks noGrp="1"/>
          </p:cNvSpPr>
          <p:nvPr>
            <p:ph type="sldNum" sz="quarter" idx="4"/>
          </p:nvPr>
        </p:nvSpPr>
        <p:spPr/>
        <p:txBody>
          <a:bodyPr/>
          <a:lstStyle/>
          <a:p>
            <a:fld id="{8AE658E8-9B3B-41CF-9D54-C22306B86F23}" type="slidenum">
              <a:rPr lang="en-US" smtClean="0"/>
              <a:pPr/>
              <a:t>9</a:t>
            </a:fld>
            <a:endParaRPr lang="en-US" dirty="0"/>
          </a:p>
        </p:txBody>
      </p:sp>
    </p:spTree>
    <p:extLst>
      <p:ext uri="{BB962C8B-B14F-4D97-AF65-F5344CB8AC3E}">
        <p14:creationId xmlns:p14="http://schemas.microsoft.com/office/powerpoint/2010/main" val="14955364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S_PLACEHOLDERID" val="PlaceholderID43482.682037037053342"/>
</p:tagLst>
</file>

<file path=ppt/tags/tag10.xml><?xml version="1.0" encoding="utf-8"?>
<p:tagLst xmlns:a="http://schemas.openxmlformats.org/drawingml/2006/main" xmlns:r="http://schemas.openxmlformats.org/officeDocument/2006/relationships" xmlns:p="http://schemas.openxmlformats.org/presentationml/2006/main">
  <p:tag name="MS_PLACEHOLDERID" val="PlaceholderID43482.683125001570"/>
</p:tagLst>
</file>

<file path=ppt/tags/tag11.xml><?xml version="1.0" encoding="utf-8"?>
<p:tagLst xmlns:a="http://schemas.openxmlformats.org/drawingml/2006/main" xmlns:r="http://schemas.openxmlformats.org/officeDocument/2006/relationships" xmlns:p="http://schemas.openxmlformats.org/presentationml/2006/main">
  <p:tag name="PLACEHOLDERAUTOMATIONTAG" val="Footer"/>
  <p:tag name="MS_PLACEHOLDERID" val="PlaceholderID43483.5515625070554"/>
</p:tagLst>
</file>

<file path=ppt/tags/tag12.xml><?xml version="1.0" encoding="utf-8"?>
<p:tagLst xmlns:a="http://schemas.openxmlformats.org/drawingml/2006/main" xmlns:r="http://schemas.openxmlformats.org/officeDocument/2006/relationships" xmlns:p="http://schemas.openxmlformats.org/presentationml/2006/main">
  <p:tag name="SLIDELAYOUTNAME" val="NRF_Title only"/>
  <p:tag name="SLIDEAUTOMATIONTYPE" val="Standard"/>
  <p:tag name="AUTOMATIONTAG" val="NRF_Title only"/>
  <p:tag name="SLIDETOCOUTLINELEVEL" val="2"/>
  <p:tag name="SLIDEPROJECTVERSION" val="6.5.31"/>
  <p:tag name="SLIDEISINMEDIASTERLINGPROJECT" val="True"/>
</p:tagLst>
</file>

<file path=ppt/tags/tag13.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14.xml><?xml version="1.0" encoding="utf-8"?>
<p:tagLst xmlns:a="http://schemas.openxmlformats.org/drawingml/2006/main" xmlns:r="http://schemas.openxmlformats.org/officeDocument/2006/relationships" xmlns:p="http://schemas.openxmlformats.org/presentationml/2006/main">
  <p:tag name="SLIDEUNIQUEID" val="Slide43186.6094560185053342"/>
  <p:tag name="SLIDELAYOUTNAME" val="NRF_Standard slide"/>
  <p:tag name="SLIDEAUTOMATIONTYPE" val="Standard"/>
  <p:tag name="AUTOMATIONTAG" val="NRF_Standard slide"/>
  <p:tag name="SLIDETOCOUTLINELEVEL" val="2"/>
  <p:tag name="SLIDEPROJECTVERSION" val="6.4.10"/>
  <p:tag name="SLIDEISINMEDIASTERLINGPROJECT" val="True"/>
</p:tagLst>
</file>

<file path=ppt/tags/tag15.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16.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17.xml><?xml version="1.0" encoding="utf-8"?>
<p:tagLst xmlns:a="http://schemas.openxmlformats.org/drawingml/2006/main" xmlns:r="http://schemas.openxmlformats.org/officeDocument/2006/relationships" xmlns:p="http://schemas.openxmlformats.org/presentationml/2006/main">
  <p:tag name="SLIDELAYOUTNAME" val="NRF_Summary highlights two columns"/>
  <p:tag name="SLIDEAUTOMATIONTYPE" val="Standard"/>
  <p:tag name="AUTOMATIONTAG" val="NRF_Summary highlights two columns"/>
  <p:tag name="SLIDETOCOUTLINELEVEL" val="2"/>
  <p:tag name="SLIDEPROJECTVERSION" val="6.5.31"/>
  <p:tag name="SLIDEISINMEDIASTERLINGPROJECT" val="True"/>
</p:tagLst>
</file>

<file path=ppt/tags/tag18.xml><?xml version="1.0" encoding="utf-8"?>
<p:tagLst xmlns:a="http://schemas.openxmlformats.org/drawingml/2006/main" xmlns:r="http://schemas.openxmlformats.org/officeDocument/2006/relationships" xmlns:p="http://schemas.openxmlformats.org/presentationml/2006/main">
  <p:tag name="MS_PLACEHOLDERID" val="PlaceholderID43482.683125001570"/>
</p:tagLst>
</file>

<file path=ppt/tags/tag19.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2.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20.xml><?xml version="1.0" encoding="utf-8"?>
<p:tagLst xmlns:a="http://schemas.openxmlformats.org/drawingml/2006/main" xmlns:r="http://schemas.openxmlformats.org/officeDocument/2006/relationships" xmlns:p="http://schemas.openxmlformats.org/presentationml/2006/main">
  <p:tag name="SLIDEGROUPTYPE" val=""/>
  <p:tag name="SLIDEGROUP" val=""/>
  <p:tag name="SLIDETITLE" val=""/>
  <p:tag name="SLIDEUNIQUEID" val="Slide44489.7246064815070554"/>
  <p:tag name="SLIDELAYOUTNAME" val="NRF_Title only"/>
  <p:tag name="SLIDEAUTOMATIONTYPE" val="Standard"/>
  <p:tag name="AUTOMATIONTAG" val="NRF_Title only"/>
  <p:tag name="SLIDETOCOUTLINELEVEL" val="2"/>
  <p:tag name="SLIDEPROJECTVERSION" val="6.5.31"/>
  <p:tag name="SLIDEISINMEDIASTERLINGPROJECT" val="True"/>
</p:tagLst>
</file>

<file path=ppt/tags/tag21.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22.xml><?xml version="1.0" encoding="utf-8"?>
<p:tagLst xmlns:a="http://schemas.openxmlformats.org/drawingml/2006/main" xmlns:r="http://schemas.openxmlformats.org/officeDocument/2006/relationships" xmlns:p="http://schemas.openxmlformats.org/presentationml/2006/main">
  <p:tag name="SLIDEGROUPTYPE" val=""/>
  <p:tag name="SLIDEGROUP" val=""/>
  <p:tag name="SLIDETITLE" val=""/>
  <p:tag name="SLIDEUNIQUEID" val="Slide44489.7391782407053342"/>
  <p:tag name="SLIDELAYOUTNAME" val="NRF_Title only"/>
  <p:tag name="SLIDEAUTOMATIONTYPE" val="Standard"/>
  <p:tag name="AUTOMATIONTAG" val="NRF_Title only"/>
  <p:tag name="SLIDETOCOUTLINELEVEL" val="2"/>
  <p:tag name="SLIDEPROJECTVERSION" val="6.5.31"/>
  <p:tag name="SLIDEISINMEDIASTERLINGPROJECT" val="True"/>
</p:tagLst>
</file>

<file path=ppt/tags/tag23.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24.xml><?xml version="1.0" encoding="utf-8"?>
<p:tagLst xmlns:a="http://schemas.openxmlformats.org/drawingml/2006/main" xmlns:r="http://schemas.openxmlformats.org/officeDocument/2006/relationships" xmlns:p="http://schemas.openxmlformats.org/presentationml/2006/main">
  <p:tag name="SLIDELAYOUTNAME" val="NRF_Summary highlights two columns"/>
  <p:tag name="SLIDEAUTOMATIONTYPE" val="Standard"/>
  <p:tag name="AUTOMATIONTAG" val="NRF_Summary highlights two columns"/>
  <p:tag name="SLIDETOCOUTLINELEVEL" val="2"/>
  <p:tag name="SLIDEPROJECTVERSION" val="6.5.31"/>
  <p:tag name="SLIDEISINMEDIASTERLINGPROJECT" val="True"/>
</p:tagLst>
</file>

<file path=ppt/tags/tag25.xml><?xml version="1.0" encoding="utf-8"?>
<p:tagLst xmlns:a="http://schemas.openxmlformats.org/drawingml/2006/main" xmlns:r="http://schemas.openxmlformats.org/officeDocument/2006/relationships" xmlns:p="http://schemas.openxmlformats.org/presentationml/2006/main">
  <p:tag name="MS_PLACEHOLDERID" val="PlaceholderID43467.5025810185076711"/>
  <p:tag name="STYLEXMLFILE" val="Default Style List"/>
</p:tagLst>
</file>

<file path=ppt/tags/tag26.xml><?xml version="1.0" encoding="utf-8"?>
<p:tagLst xmlns:a="http://schemas.openxmlformats.org/drawingml/2006/main" xmlns:r="http://schemas.openxmlformats.org/officeDocument/2006/relationships" xmlns:p="http://schemas.openxmlformats.org/presentationml/2006/main">
  <p:tag name="MS_PLACEHOLDERID" val="PlaceholderID43467.5025578704052486"/>
  <p:tag name="STYLEXMLFILE" val="Default Style List"/>
</p:tagLst>
</file>

<file path=ppt/tags/tag27.xml><?xml version="1.0" encoding="utf-8"?>
<p:tagLst xmlns:a="http://schemas.openxmlformats.org/drawingml/2006/main" xmlns:r="http://schemas.openxmlformats.org/officeDocument/2006/relationships" xmlns:p="http://schemas.openxmlformats.org/presentationml/2006/main">
  <p:tag name="MS_PLACEHOLDERID" val="PlaceholderID43482.683125001570"/>
</p:tagLst>
</file>

<file path=ppt/tags/tag28.xml><?xml version="1.0" encoding="utf-8"?>
<p:tagLst xmlns:a="http://schemas.openxmlformats.org/drawingml/2006/main" xmlns:r="http://schemas.openxmlformats.org/officeDocument/2006/relationships" xmlns:p="http://schemas.openxmlformats.org/presentationml/2006/main">
  <p:tag name="SLIDEGROUPTYPE" val=""/>
  <p:tag name="SLIDEGROUP" val=""/>
  <p:tag name="SLIDETITLE" val=""/>
  <p:tag name="SLIDEUNIQUEID" val="Slide44490.5386921296070554"/>
  <p:tag name="SLIDELAYOUTNAME" val="NRF_Title only"/>
  <p:tag name="SLIDEAUTOMATIONTYPE" val="Standard"/>
  <p:tag name="AUTOMATIONTAG" val="NRF_Title only"/>
  <p:tag name="SLIDETOCOUTLINELEVEL" val="2"/>
  <p:tag name="SLIDEPROJECTVERSION" val="6.5.31"/>
  <p:tag name="SLIDEISINMEDIASTERLINGPROJECT" val="True"/>
</p:tagLst>
</file>

<file path=ppt/tags/tag29.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3.xml><?xml version="1.0" encoding="utf-8"?>
<p:tagLst xmlns:a="http://schemas.openxmlformats.org/drawingml/2006/main" xmlns:r="http://schemas.openxmlformats.org/officeDocument/2006/relationships" xmlns:p="http://schemas.openxmlformats.org/presentationml/2006/main">
  <p:tag name="MS_PLACEHOLDERID" val="placeholderID3_41277.68"/>
</p:tagLst>
</file>

<file path=ppt/tags/tag30.xml><?xml version="1.0" encoding="utf-8"?>
<p:tagLst xmlns:a="http://schemas.openxmlformats.org/drawingml/2006/main" xmlns:r="http://schemas.openxmlformats.org/officeDocument/2006/relationships" xmlns:p="http://schemas.openxmlformats.org/presentationml/2006/main">
  <p:tag name="SLIDEGROUPTYPE" val=""/>
  <p:tag name="SLIDEGROUP" val=""/>
  <p:tag name="SLIDETITLE" val=""/>
  <p:tag name="SLIDEUNIQUEID" val="Slide44490.5386921296070554"/>
  <p:tag name="SLIDELAYOUTNAME" val="NRF_Title only"/>
  <p:tag name="SLIDEAUTOMATIONTYPE" val="Standard"/>
  <p:tag name="AUTOMATIONTAG" val="NRF_Title only"/>
  <p:tag name="SLIDETOCOUTLINELEVEL" val="2"/>
  <p:tag name="SLIDEPROJECTVERSION" val="6.5.31"/>
  <p:tag name="SLIDEISINMEDIASTERLINGPROJECT" val="True"/>
</p:tagLst>
</file>

<file path=ppt/tags/tag31.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32.xml><?xml version="1.0" encoding="utf-8"?>
<p:tagLst xmlns:a="http://schemas.openxmlformats.org/drawingml/2006/main" xmlns:r="http://schemas.openxmlformats.org/officeDocument/2006/relationships" xmlns:p="http://schemas.openxmlformats.org/presentationml/2006/main">
  <p:tag name="SLIDEGROUPTYPE" val=""/>
  <p:tag name="SLIDEGROUP" val=""/>
  <p:tag name="SLIDETITLE" val=""/>
  <p:tag name="SLIDEUNIQUEID" val="Slide44490.5500578704053342"/>
  <p:tag name="SLIDELAYOUTNAME" val="NRF_Title only"/>
  <p:tag name="SLIDEAUTOMATIONTYPE" val="Standard"/>
  <p:tag name="AUTOMATIONTAG" val="NRF_Title only"/>
  <p:tag name="SLIDETOCOUTLINELEVEL" val="2"/>
  <p:tag name="SLIDEPROJECTVERSION" val="6.5.31"/>
  <p:tag name="SLIDEISINMEDIASTERLINGPROJECT" val="True"/>
</p:tagLst>
</file>

<file path=ppt/tags/tag33.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34.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35.xml><?xml version="1.0" encoding="utf-8"?>
<p:tagLst xmlns:a="http://schemas.openxmlformats.org/drawingml/2006/main" xmlns:r="http://schemas.openxmlformats.org/officeDocument/2006/relationships" xmlns:p="http://schemas.openxmlformats.org/presentationml/2006/main">
  <p:tag name="SLIDEUNIQUEID" val="Slide44474.4353819444070554"/>
  <p:tag name="SLIDELAYOUTNAME" val="NRF_Title only"/>
  <p:tag name="SLIDEAUTOMATIONTYPE" val="Standard"/>
  <p:tag name="AUTOMATIONTAG" val="NRF_Title only"/>
  <p:tag name="SLIDETOCOUTLINELEVEL" val="2"/>
  <p:tag name="SLIDEPROJECTVERSION" val="6.5.31"/>
  <p:tag name="SLIDEISINMEDIASTERLINGPROJECT" val="True"/>
</p:tagLst>
</file>

<file path=ppt/tags/tag36.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37.xml><?xml version="1.0" encoding="utf-8"?>
<p:tagLst xmlns:a="http://schemas.openxmlformats.org/drawingml/2006/main" xmlns:r="http://schemas.openxmlformats.org/officeDocument/2006/relationships" xmlns:p="http://schemas.openxmlformats.org/presentationml/2006/main">
  <p:tag name="SLIDELAYOUTNAME" val="NRF_Title only"/>
  <p:tag name="SLIDEAUTOMATIONTYPE" val="Standard"/>
  <p:tag name="AUTOMATIONTAG" val="NRF_Title only"/>
  <p:tag name="SLIDETOCOUTLINELEVEL" val="2"/>
  <p:tag name="SLIDEPROJECTVERSION" val="6.5.31"/>
  <p:tag name="SLIDEISINMEDIASTERLINGPROJECT" val="True"/>
</p:tagLst>
</file>

<file path=ppt/tags/tag38.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4.xml><?xml version="1.0" encoding="utf-8"?>
<p:tagLst xmlns:a="http://schemas.openxmlformats.org/drawingml/2006/main" xmlns:r="http://schemas.openxmlformats.org/officeDocument/2006/relationships" xmlns:p="http://schemas.openxmlformats.org/presentationml/2006/main">
  <p:tag name="PLACEHOLDERAUTOMATIONTAG" val="Footer"/>
  <p:tag name="MS_PLACEHOLDERID" val="PlaceholderID43483.5515625070554"/>
</p:tagLst>
</file>

<file path=ppt/tags/tag5.xml><?xml version="1.0" encoding="utf-8"?>
<p:tagLst xmlns:a="http://schemas.openxmlformats.org/drawingml/2006/main" xmlns:r="http://schemas.openxmlformats.org/officeDocument/2006/relationships" xmlns:p="http://schemas.openxmlformats.org/presentationml/2006/main">
  <p:tag name="MS_PLACEHOLDERID" val="placeholderID5_41271.6"/>
</p:tagLst>
</file>

<file path=ppt/tags/tag6.xml><?xml version="1.0" encoding="utf-8"?>
<p:tagLst xmlns:a="http://schemas.openxmlformats.org/drawingml/2006/main" xmlns:r="http://schemas.openxmlformats.org/officeDocument/2006/relationships" xmlns:p="http://schemas.openxmlformats.org/presentationml/2006/main">
  <p:tag name="MS_PLACEHOLDERID" val="PlaceholderID43467.5025810185076711"/>
  <p:tag name="STYLEXMLFILE" val="Default Style List"/>
</p:tagLst>
</file>

<file path=ppt/tags/tag7.xml><?xml version="1.0" encoding="utf-8"?>
<p:tagLst xmlns:a="http://schemas.openxmlformats.org/drawingml/2006/main" xmlns:r="http://schemas.openxmlformats.org/officeDocument/2006/relationships" xmlns:p="http://schemas.openxmlformats.org/presentationml/2006/main">
  <p:tag name="MS_PLACEHOLDERID" val="PlaceholderID43467.5025578704052486"/>
  <p:tag name="STYLEXMLFILE" val="Default Style List"/>
</p:tagLst>
</file>

<file path=ppt/tags/tag8.xml><?xml version="1.0" encoding="utf-8"?>
<p:tagLst xmlns:a="http://schemas.openxmlformats.org/drawingml/2006/main" xmlns:r="http://schemas.openxmlformats.org/officeDocument/2006/relationships" xmlns:p="http://schemas.openxmlformats.org/presentationml/2006/main">
  <p:tag name="MS_PLACEHOLDERID" val="PlaceholderID43482.683125001570"/>
</p:tagLst>
</file>

<file path=ppt/tags/tag9.xml><?xml version="1.0" encoding="utf-8"?>
<p:tagLst xmlns:a="http://schemas.openxmlformats.org/drawingml/2006/main" xmlns:r="http://schemas.openxmlformats.org/officeDocument/2006/relationships" xmlns:p="http://schemas.openxmlformats.org/presentationml/2006/main">
  <p:tag name="PLACEHOLDERAUTOMATIONTAG" val="Footer"/>
  <p:tag name="MS_PLACEHOLDERID" val="PlaceholderID43483.5515625070554"/>
</p:tagLst>
</file>

<file path=ppt/theme/theme1.xml><?xml version="1.0" encoding="utf-8"?>
<a:theme xmlns:a="http://schemas.openxmlformats.org/drawingml/2006/main" name="Light skin">
  <a:themeElements>
    <a:clrScheme name="Custom 1">
      <a:dk1>
        <a:srgbClr val="000000"/>
      </a:dk1>
      <a:lt1>
        <a:srgbClr val="FFFFFF"/>
      </a:lt1>
      <a:dk2>
        <a:srgbClr val="000000"/>
      </a:dk2>
      <a:lt2>
        <a:srgbClr val="FFFFFF"/>
      </a:lt2>
      <a:accent1>
        <a:srgbClr val="2B5FE7"/>
      </a:accent1>
      <a:accent2>
        <a:srgbClr val="767779"/>
      </a:accent2>
      <a:accent3>
        <a:srgbClr val="A9A9A9"/>
      </a:accent3>
      <a:accent4>
        <a:srgbClr val="797979"/>
      </a:accent4>
      <a:accent5>
        <a:srgbClr val="D5D5D5"/>
      </a:accent5>
      <a:accent6>
        <a:srgbClr val="E8E8EB"/>
      </a:accent6>
      <a:hlink>
        <a:srgbClr val="2B5FE7"/>
      </a:hlink>
      <a:folHlink>
        <a:srgbClr val="381ADF"/>
      </a:folHlink>
    </a:clrScheme>
    <a:fontScheme name="Jost">
      <a:majorFont>
        <a:latin typeface="Jost SemiBold"/>
        <a:ea typeface=""/>
        <a:cs typeface=""/>
      </a:majorFont>
      <a:minorFont>
        <a:latin typeface="Jos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bg1"/>
            </a:gs>
            <a:gs pos="100000">
              <a:schemeClr val="bg1"/>
            </a:gs>
          </a:gsLst>
        </a:gradFill>
        <a:ln>
          <a:solidFill>
            <a:schemeClr val="bg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RIAS21_FallConference_PPT" id="{539689A1-E0ED-114F-A1BD-5E5D3FCE513F}" vid="{00ADF9DD-15E3-E245-BB3C-642666F342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5C5CA44710B949A51A841DA6DE88FE" ma:contentTypeVersion="11" ma:contentTypeDescription="Create a new document." ma:contentTypeScope="" ma:versionID="e1325a61c398a0c040c58fff7db91438">
  <xsd:schema xmlns:xsd="http://www.w3.org/2001/XMLSchema" xmlns:xs="http://www.w3.org/2001/XMLSchema" xmlns:p="http://schemas.microsoft.com/office/2006/metadata/properties" xmlns:ns2="4d3a791d-3ce1-49b4-9f6a-5a7f8e409b76" targetNamespace="http://schemas.microsoft.com/office/2006/metadata/properties" ma:root="true" ma:fieldsID="d54011586ecd9127102582c62e2f7a37" ns2:_="">
    <xsd:import namespace="4d3a791d-3ce1-49b4-9f6a-5a7f8e409b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a791d-3ce1-49b4-9f6a-5a7f8e409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E72B4F-4561-41AE-A477-69B051BD58F0}"/>
</file>

<file path=customXml/itemProps2.xml><?xml version="1.0" encoding="utf-8"?>
<ds:datastoreItem xmlns:ds="http://schemas.openxmlformats.org/officeDocument/2006/customXml" ds:itemID="{EEDF3829-F639-48A9-9145-A0896ADA1BC1}"/>
</file>

<file path=customXml/itemProps3.xml><?xml version="1.0" encoding="utf-8"?>
<ds:datastoreItem xmlns:ds="http://schemas.openxmlformats.org/officeDocument/2006/customXml" ds:itemID="{BAF52A92-D3BA-4B4B-8731-783BD15393B0}"/>
</file>

<file path=docProps/app.xml><?xml version="1.0" encoding="utf-8"?>
<Properties xmlns="http://schemas.openxmlformats.org/officeDocument/2006/extended-properties" xmlns:vt="http://schemas.openxmlformats.org/officeDocument/2006/docPropsVTypes">
  <Template>
  </Template>
  <TotalTime>1</TotalTime>
  <Words>1339</Words>
  <Application>
  </Application>
  <PresentationFormat>Widescreen</PresentationFormat>
  <Paragraphs>229</Paragraphs>
  <Slides>20</Slides>
  <Notes>9</Notes>
  <HiddenSlides>0</HiddenSlides>
  <MMClips>0</MMClips>
  <ScaleCrop>false</ScaleCrop>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subject/>
  <dc:creator/>
  <cp:keywords/>
  <dc:description/>
  <cp:lastModifiedBy/>
  <cp:revision>1</cp:revision>
  <dcterms:created xsi:type="dcterms:W3CDTF">2021-10-25T20:33:33Z</dcterms:created>
  <dcterms:modified xsi:type="dcterms:W3CDTF">2021-10-25T20:33:33Z</dcterms:modified>
  <cp:category/>
  <cp:contentStatus/>
  <cp:version>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0x0101009E5C5CA44710B949A51A841DA6DE88FE</vt:lpwstr>
  </property>
</Properties>
</file>