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5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0" r:id="rId6"/>
    <p:sldId id="266" r:id="rId7"/>
    <p:sldId id="272" r:id="rId8"/>
    <p:sldId id="273" r:id="rId9"/>
    <p:sldId id="274" r:id="rId10"/>
    <p:sldId id="276" r:id="rId11"/>
    <p:sldId id="275" r:id="rId12"/>
    <p:sldId id="261" r:id="rId13"/>
  </p:sldIdLst>
  <p:sldSz cx="12192000" cy="6858000"/>
  <p:notesSz cx="6858000" cy="9144000"/>
  <p:embeddedFontLst>
    <p:embeddedFont>
      <p:font typeface="Jost" panose="020B060402020202020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2BC485-FD58-3D69-F9F1-8188FC882FD5}" name="Cédric Le Coguic" initials="CC" userId="S::cedric.lecoguic@mci-group.com::bf2ba068-58c1-40d0-87d0-cb13fdf14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8D8"/>
    <a:srgbClr val="FF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1"/>
  </p:normalViewPr>
  <p:slideViewPr>
    <p:cSldViewPr snapToGrid="0">
      <p:cViewPr varScale="1">
        <p:scale>
          <a:sx n="43" d="100"/>
          <a:sy n="43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ustomXml" Target="../customXml/item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CA78-61A1-9C47-9D7F-8CD821486DB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9067-09C9-6649-BEE6-0256847B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3796048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480E3A-05B1-BF47-9DB7-897D4F01B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60" y="2427824"/>
            <a:ext cx="11116080" cy="2496251"/>
          </a:xfrm>
        </p:spPr>
        <p:txBody>
          <a:bodyPr anchor="b">
            <a:noAutofit/>
          </a:bodyPr>
          <a:lstStyle>
            <a:lvl1pPr algn="ctr">
              <a:defRPr sz="5600" b="1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BCFE05D-065D-C848-898A-0D3F74A9B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60" y="5050464"/>
            <a:ext cx="11116080" cy="65072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1324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914FAF-79D2-9F48-813B-BDCA2996A123}"/>
              </a:ext>
            </a:extLst>
          </p:cNvPr>
          <p:cNvSpPr/>
          <p:nvPr userDrawn="1"/>
        </p:nvSpPr>
        <p:spPr>
          <a:xfrm>
            <a:off x="0" y="-657801"/>
            <a:ext cx="12192000" cy="7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512763"/>
            <a:ext cx="7380286" cy="2781407"/>
          </a:xfrm>
        </p:spPr>
        <p:txBody>
          <a:bodyPr anchor="b">
            <a:noAutofit/>
          </a:bodyPr>
          <a:lstStyle>
            <a:lvl1pPr algn="l">
              <a:defRPr sz="56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409920"/>
            <a:ext cx="7380287" cy="1127961"/>
          </a:xfrm>
        </p:spPr>
        <p:txBody>
          <a:bodyPr lIns="9000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48DDB5-8B1D-EA4B-81EB-1274E9BD9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7983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65CCE5B-75FB-524A-8FF7-249DF449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356350"/>
            <a:ext cx="4596837" cy="3659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09864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DC560B1-A739-314F-893B-037CD966C1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01363"/>
            <a:ext cx="4165651" cy="2481232"/>
          </a:xfr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1DE0799-6BEB-AB4D-8730-8A4A9CBAB3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09920"/>
            <a:ext cx="4165652" cy="1127961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671D52B-9294-904F-82ED-26D610626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5873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C3F509-10E1-6949-B52C-A62DCF4408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825" y="788474"/>
            <a:ext cx="4988242" cy="498824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44FB6-7E43-7B45-A180-31C86702F1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14463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621582"/>
            <a:ext cx="11160124" cy="1488314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headline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14C1C-5903-2C43-A473-C889FA856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92325"/>
            <a:ext cx="7366000" cy="42164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contents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3CC9CAA-A16F-9749-B499-9DEB30F778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149" y="1824794"/>
            <a:ext cx="3532912" cy="353291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579623-4B19-6A44-8E11-7B18E8EEFC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49B0-7BE8-C241-B474-F69296B3EE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9004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A0A4B-8B7B-704E-B1B0-CADD69781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2879"/>
            <a:ext cx="5472112" cy="85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80661-A29F-9B47-814D-E00D8FAEE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C332-732C-A64A-88B9-16E7F8BBC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Gotham Light" pitchFamily="2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110D6B7-1E6C-A74D-83A6-F1904EC1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1513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4E655A-3B57-AC4E-A298-0FCB43DEE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16939"/>
            <a:ext cx="11160124" cy="931861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headline title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5B45C-55AB-4244-A886-1DC83415A6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11270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BB444DC-764D-FF4E-83FC-2A53FA59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61837"/>
            <a:ext cx="5472112" cy="8556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186B9B1-F6EF-A44B-B7BF-925BAD3B8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009106"/>
            <a:ext cx="5472112" cy="3215482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41E0E7-0A8D-A741-BACA-6798D65C8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47488"/>
            <a:ext cx="5472111" cy="1281193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headline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B14169-E566-D44C-9D17-AF6933434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2E4A8F6-8306-614E-8ECD-1E6E09F2D7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4825" y="788474"/>
            <a:ext cx="4988242" cy="498824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76A8012-43B3-0A4F-AC11-CCD410F0EA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937" y="6356350"/>
            <a:ext cx="4596837" cy="365919"/>
          </a:xfrm>
        </p:spPr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4918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61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0B0061-F507-6342-862B-9535E5F38E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89916"/>
            <a:ext cx="11160124" cy="3878167"/>
          </a:xfrm>
        </p:spPr>
        <p:txBody>
          <a:bodyPr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</a:defRPr>
            </a:lvl1pPr>
          </a:lstStyle>
          <a:p>
            <a:r>
              <a:rPr lang="en-GB" dirty="0"/>
              <a:t>Click to edit statement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399AE-F21B-9648-BD5C-383A7942F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B53398-B8FF-CB49-BE34-B9CEA4952D2B}"/>
              </a:ext>
            </a:extLst>
          </p:cNvPr>
          <p:cNvSpPr/>
          <p:nvPr userDrawn="1"/>
        </p:nvSpPr>
        <p:spPr>
          <a:xfrm>
            <a:off x="-47413" y="-311573"/>
            <a:ext cx="12300373" cy="72271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5023D-1BEF-654E-BF40-46EB7337335C}"/>
              </a:ext>
            </a:extLst>
          </p:cNvPr>
          <p:cNvSpPr/>
          <p:nvPr userDrawn="1"/>
        </p:nvSpPr>
        <p:spPr>
          <a:xfrm>
            <a:off x="0" y="-57033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11160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600201"/>
            <a:ext cx="111601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9D58525-3D1E-6E45-9BC9-968A85FE5E2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22848" y="6365239"/>
            <a:ext cx="953214" cy="421321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7D23B74-5750-604A-9A17-D9A69B370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356350"/>
            <a:ext cx="4999960" cy="430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cs typeface="Gotham Light" pitchFamily="2" charset="0"/>
              </a:defRPr>
            </a:lvl1pPr>
          </a:lstStyle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649" r:id="rId3"/>
    <p:sldLayoutId id="2147483679" r:id="rId4"/>
    <p:sldLayoutId id="2147483666" r:id="rId5"/>
    <p:sldLayoutId id="2147483675" r:id="rId6"/>
    <p:sldLayoutId id="2147483710" r:id="rId7"/>
    <p:sldLayoutId id="2147483676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accent1"/>
          </a:solidFill>
          <a:latin typeface="Source Sans Pro" panose="020B0503030403020204" pitchFamily="34" charset="0"/>
          <a:ea typeface="Jost SemiBold" pitchFamily="2" charset="0"/>
          <a:cs typeface="Gotham Bold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91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  <p15:guide id="11" pos="6153" userDrawn="1">
          <p15:clr>
            <a:srgbClr val="F26B43"/>
          </p15:clr>
        </p15:guide>
        <p15:guide id="12" pos="6267" userDrawn="1">
          <p15:clr>
            <a:srgbClr val="F26B43"/>
          </p15:clr>
        </p15:guide>
        <p15:guide id="13" pos="7355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 descr="" title="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5937" y="6356350"/>
            <a:ext cx="2677319" cy="559223"/>
          </a:xfrm>
        </p:spPr>
        <p:txBody>
          <a:bodyPr/>
          <a:lstStyle/>
          <a:p>
            <a:r>
              <a:rPr lang="en-US" dirty="0"/>
              <a:t>#ARIASUS • 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92867603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E6A5BD0-B17E-3F4E-8BBA-C29550C95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the Time of Your Life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A66D345E-D080-6A4B-8C9E-500B49979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Hot Topics From the Life &amp; Health Reinsurance Industry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7773115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Remarks</a:t>
            </a:r>
            <a:endParaRPr lang="en-US" dirty="0"/>
          </a:p>
        </p:txBody>
      </p:sp>
      <p:sp>
        <p:nvSpPr>
          <p:cNvPr id="8" name="Text Placeholder 7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Introduce Speakers:</a:t>
            </a:r>
          </a:p>
          <a:p>
            <a:pPr marL="1085850" lvl="1" indent="-342900"/>
            <a:r>
              <a:rPr lang="en-US" dirty="0"/>
              <a:t>Susan Mack</a:t>
            </a:r>
          </a:p>
          <a:p>
            <a:pPr marL="1085850" lvl="1" indent="-342900"/>
            <a:r>
              <a:rPr lang="en-US" dirty="0"/>
              <a:t>Andrew </a:t>
            </a:r>
            <a:r>
              <a:rPr lang="en-US" dirty="0" err="1"/>
              <a:t>Maneval</a:t>
            </a:r>
            <a:endParaRPr lang="en-US" dirty="0"/>
          </a:p>
          <a:p>
            <a:pPr marL="1085850" lvl="1" indent="-342900"/>
            <a:r>
              <a:rPr lang="en-US" dirty="0"/>
              <a:t>James Jorden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Outline Discussion</a:t>
            </a:r>
          </a:p>
          <a:p>
            <a:pPr marL="1085850" lvl="1" indent="-342900"/>
            <a:r>
              <a:rPr lang="en-US" dirty="0"/>
              <a:t>Update and Overview since 2015</a:t>
            </a:r>
          </a:p>
          <a:p>
            <a:pPr marL="1085850" lvl="1" indent="-342900"/>
            <a:r>
              <a:rPr lang="en-US" dirty="0"/>
              <a:t>Review, Comment &amp; Debate on Hot Topics and Cases</a:t>
            </a:r>
          </a:p>
          <a:p>
            <a:pPr marL="1085850" lvl="1" indent="-342900"/>
            <a:r>
              <a:rPr lang="en-US" dirty="0"/>
              <a:t>Comparison and Analysis Life/P&amp;C Differing Result/Similar Provisions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Picture Placeholder 8" descr="" title="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 Placeholder 9" descr="" title="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5" descr="" title=""/>
          <p:cNvSpPr>
            <a:spLocks noGrp="1"/>
          </p:cNvSpPr>
          <p:nvPr>
            <p:ph type="ftr" sz="quarter" idx="14"/>
          </p:nvPr>
        </p:nvSpPr>
        <p:spPr>
          <a:xfrm>
            <a:off x="515937" y="6356350"/>
            <a:ext cx="4999960" cy="430210"/>
          </a:xfrm>
        </p:spPr>
        <p:txBody>
          <a:bodyPr/>
          <a:lstStyle/>
          <a:p>
            <a:r>
              <a:rPr lang="en-US" smtClean="0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85306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What’s Happened Since 2015</a:t>
            </a:r>
            <a:endParaRPr lang="en-US" dirty="0"/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Basic Life Reinsurance Principles &amp;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Environmental Factors Impacting Industry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Uptick in high-value controversies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Factors Impacting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Line Graph Illustrations Comparison </a:t>
            </a:r>
          </a:p>
          <a:p>
            <a:pPr lvl="1"/>
            <a:r>
              <a:rPr lang="en-US" dirty="0" smtClean="0"/>
              <a:t>Mortality slope 1975-80</a:t>
            </a:r>
          </a:p>
          <a:p>
            <a:pPr lvl="1"/>
            <a:r>
              <a:rPr lang="en-US" dirty="0" smtClean="0"/>
              <a:t>Mortality slope of Current 2015 VBT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Concluding Remarks on the past six years </a:t>
            </a:r>
            <a:endParaRPr lang="en-US" dirty="0"/>
          </a:p>
        </p:txBody>
      </p:sp>
      <p:sp>
        <p:nvSpPr>
          <p:cNvPr id="20" name="Picture Placeholder 19" descr="" title="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Text Placeholder 20" descr="" title="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 descr="" title="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34707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Hot Topics, Issues and Case Law </a:t>
            </a:r>
            <a:endParaRPr lang="en-US" b="0" dirty="0"/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Topical Issues for Reinsurance Disputes </a:t>
            </a:r>
          </a:p>
          <a:p>
            <a:pPr marL="1085850" lvl="1" indent="-342900"/>
            <a:r>
              <a:rPr lang="en-US" dirty="0"/>
              <a:t>YRT Policies</a:t>
            </a:r>
          </a:p>
          <a:p>
            <a:pPr marL="1085850" lvl="1" indent="-342900"/>
            <a:r>
              <a:rPr lang="en-US" dirty="0"/>
              <a:t>Interest Rates/Premium Charges</a:t>
            </a:r>
          </a:p>
          <a:p>
            <a:pPr marL="1085850" lvl="1" indent="-342900"/>
            <a:r>
              <a:rPr lang="en-US" dirty="0"/>
              <a:t>STOLI</a:t>
            </a:r>
          </a:p>
          <a:p>
            <a:pPr marL="1085850" lvl="1" indent="-342900"/>
            <a:r>
              <a:rPr lang="en-US" dirty="0"/>
              <a:t>Other common issues/annuity claims; legal issues</a:t>
            </a:r>
          </a:p>
          <a:p>
            <a:pPr marL="1085850" lvl="1" indent="-342900"/>
            <a:r>
              <a:rPr lang="en-US" dirty="0"/>
              <a:t>Administrative Errors and Claims Disputes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Impact of Case Law on Reinsurance Disputes</a:t>
            </a:r>
          </a:p>
          <a:p>
            <a:pPr marL="1085850" lvl="1" indent="-342900"/>
            <a:r>
              <a:rPr lang="en-US" dirty="0"/>
              <a:t>Discussion of three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4" name="Picture Placeholder 3" descr="" title="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 descr="" title="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 descr="" title="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62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Cases to Discuss</a:t>
            </a:r>
            <a:endParaRPr lang="en-US" b="0" dirty="0"/>
          </a:p>
        </p:txBody>
      </p:sp>
      <p:sp>
        <p:nvSpPr>
          <p:cNvPr id="9" name="Text Placeholder 8" descr="" title="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Barnes v. Security Life</a:t>
            </a:r>
            <a:r>
              <a:rPr lang="en-US" dirty="0"/>
              <a:t> </a:t>
            </a:r>
          </a:p>
          <a:p>
            <a:pPr marL="1085850" lvl="1" indent="-342900"/>
            <a:r>
              <a:rPr lang="en-US" dirty="0"/>
              <a:t>Litigation over increasing premiums</a:t>
            </a:r>
          </a:p>
          <a:p>
            <a:pPr marL="1085850" lvl="1" indent="-342900"/>
            <a:r>
              <a:rPr lang="en-US" dirty="0"/>
              <a:t>Standards for reinsurer intervention in class action against insurer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PB Life v. Universal Life</a:t>
            </a:r>
          </a:p>
          <a:p>
            <a:pPr marL="1085850" lvl="1" indent="-342900"/>
            <a:r>
              <a:rPr lang="en-US" dirty="0"/>
              <a:t>Factors in reinsurance dispute over -arbitration vs. litigation</a:t>
            </a:r>
          </a:p>
          <a:p>
            <a:pPr marL="1085850" lvl="1" indent="-342900"/>
            <a:r>
              <a:rPr lang="en-US" dirty="0"/>
              <a:t>Applying basic legal standards to reinsurance arbitrator’s decisions</a:t>
            </a:r>
          </a:p>
          <a:p>
            <a:pPr marL="1485900" lvl="2" indent="-342900"/>
            <a:r>
              <a:rPr lang="en-US" dirty="0"/>
              <a:t>“due process”</a:t>
            </a:r>
          </a:p>
          <a:p>
            <a:pPr marL="1485900" lvl="2" indent="-342900"/>
            <a:r>
              <a:rPr lang="en-US" dirty="0"/>
              <a:t>“manifest disregard”</a:t>
            </a:r>
          </a:p>
          <a:p>
            <a:pPr marL="1485900" lvl="2" indent="-342900"/>
            <a:r>
              <a:rPr lang="en-US" dirty="0"/>
              <a:t>“contrary to public policy</a:t>
            </a:r>
            <a:r>
              <a:rPr lang="en-US" dirty="0" smtClean="0"/>
              <a:t>”</a:t>
            </a:r>
          </a:p>
        </p:txBody>
      </p:sp>
      <p:sp>
        <p:nvSpPr>
          <p:cNvPr id="10" name="Picture Placeholder 9" descr="" title="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 descr="" title="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5" descr="" title=""/>
          <p:cNvSpPr>
            <a:spLocks noGrp="1"/>
          </p:cNvSpPr>
          <p:nvPr>
            <p:ph type="ftr" sz="quarter" idx="14"/>
          </p:nvPr>
        </p:nvSpPr>
        <p:spPr>
          <a:xfrm>
            <a:off x="515937" y="6356350"/>
            <a:ext cx="4999960" cy="430210"/>
          </a:xfrm>
        </p:spPr>
        <p:txBody>
          <a:bodyPr/>
          <a:lstStyle/>
          <a:p>
            <a:r>
              <a:rPr lang="en-US" smtClean="0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0021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Cases to </a:t>
            </a:r>
            <a:r>
              <a:rPr lang="en-US" dirty="0" smtClean="0"/>
              <a:t>Discuss </a:t>
            </a:r>
            <a:r>
              <a:rPr lang="en-US" sz="3200" dirty="0" smtClean="0"/>
              <a:t>(Cont.)</a:t>
            </a:r>
            <a:endParaRPr lang="en-US" b="0" dirty="0"/>
          </a:p>
        </p:txBody>
      </p:sp>
      <p:sp>
        <p:nvSpPr>
          <p:cNvPr id="9" name="Text Placeholder 8" descr="" title="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Conseco v. Wilmington Trust</a:t>
            </a:r>
          </a:p>
          <a:p>
            <a:pPr marL="1085850" lvl="1" indent="-342900"/>
            <a:r>
              <a:rPr lang="en-US" dirty="0" smtClean="0"/>
              <a:t>Litigating </a:t>
            </a:r>
            <a:r>
              <a:rPr lang="en-US" dirty="0"/>
              <a:t>duties of Trustee of a reinsurance trust</a:t>
            </a:r>
          </a:p>
          <a:p>
            <a:pPr marL="1085850" lvl="1" indent="-342900"/>
            <a:r>
              <a:rPr lang="en-US" dirty="0"/>
              <a:t>Agreement – Trustee not responsible for “quality of assets” in trust </a:t>
            </a:r>
          </a:p>
          <a:p>
            <a:pPr marL="1085850" lvl="1" indent="-342900"/>
            <a:r>
              <a:rPr lang="en-US" dirty="0"/>
              <a:t>But, Treaty provision -must “not accept non-negotiable assets”</a:t>
            </a:r>
          </a:p>
          <a:p>
            <a:pPr marL="1085850" lvl="1" indent="-342900"/>
            <a:r>
              <a:rPr lang="en-US" dirty="0"/>
              <a:t>Trustee found liable for damages due to bad 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icture Placeholder 9" descr="" title="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 descr="" title="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5" descr="" title=""/>
          <p:cNvSpPr>
            <a:spLocks noGrp="1"/>
          </p:cNvSpPr>
          <p:nvPr>
            <p:ph type="ftr" sz="quarter" idx="14"/>
          </p:nvPr>
        </p:nvSpPr>
        <p:spPr>
          <a:xfrm>
            <a:off x="515937" y="6356350"/>
            <a:ext cx="4999960" cy="430210"/>
          </a:xfrm>
        </p:spPr>
        <p:txBody>
          <a:bodyPr/>
          <a:lstStyle/>
          <a:p>
            <a:r>
              <a:rPr lang="en-US" smtClean="0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93297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Comparing Life Reinsurance Arbitration to Property Casualty Reinsurance Arbitration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Similar treaty clauses:</a:t>
            </a:r>
          </a:p>
          <a:p>
            <a:pPr marL="1085850" lvl="1" indent="-342900"/>
            <a:r>
              <a:rPr lang="en-US" dirty="0"/>
              <a:t>Different interpretations</a:t>
            </a:r>
          </a:p>
          <a:p>
            <a:pPr marL="1085850" lvl="1" indent="-342900"/>
            <a:r>
              <a:rPr lang="en-US" dirty="0"/>
              <a:t>Different duties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potential differences:</a:t>
            </a:r>
          </a:p>
          <a:p>
            <a:pPr marL="1085850" lvl="1" indent="-342900"/>
            <a:r>
              <a:rPr lang="en-US" dirty="0"/>
              <a:t>Nature of damages</a:t>
            </a:r>
          </a:p>
          <a:p>
            <a:pPr marL="1085850" lvl="1" indent="-342900"/>
            <a:r>
              <a:rPr lang="en-US" dirty="0"/>
              <a:t>Types of remedies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</a:p>
        </p:txBody>
      </p:sp>
      <p:sp>
        <p:nvSpPr>
          <p:cNvPr id="4" name="Picture Placeholder 3" descr="" title="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 descr="" title="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 descr="" title="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99545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6349775-2134-5E4A-80C5-3B822CF3B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E0C57883-3B27-A440-A047-5DA5332F8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0424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Light ski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2B5FE7"/>
      </a:hlink>
      <a:folHlink>
        <a:srgbClr val="381ADF"/>
      </a:folHlink>
    </a:clrScheme>
    <a:fontScheme name="Jost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100000">
              <a:schemeClr val="bg1"/>
            </a:gs>
          </a:gsLst>
        </a:gra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IAS21_FallConference_PPT" id="{539689A1-E0ED-114F-A1BD-5E5D3FCE513F}" vid="{00ADF9DD-15E3-E245-BB3C-642666F34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C5CA44710B949A51A841DA6DE88FE" ma:contentTypeVersion="11" ma:contentTypeDescription="Create a new document." ma:contentTypeScope="" ma:versionID="e1325a61c398a0c040c58fff7db91438">
  <xsd:schema xmlns:xsd="http://www.w3.org/2001/XMLSchema" xmlns:xs="http://www.w3.org/2001/XMLSchema" xmlns:p="http://schemas.microsoft.com/office/2006/metadata/properties" xmlns:ns2="4d3a791d-3ce1-49b4-9f6a-5a7f8e409b76" targetNamespace="http://schemas.microsoft.com/office/2006/metadata/properties" ma:root="true" ma:fieldsID="d54011586ecd9127102582c62e2f7a37" ns2:_="">
    <xsd:import namespace="4d3a791d-3ce1-49b4-9f6a-5a7f8e409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a791d-3ce1-49b4-9f6a-5a7f8e409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4E9F9F-E9BD-4B46-BC77-1A9B62A490C1}"/>
</file>

<file path=customXml/itemProps2.xml><?xml version="1.0" encoding="utf-8"?>
<ds:datastoreItem xmlns:ds="http://schemas.openxmlformats.org/officeDocument/2006/customXml" ds:itemID="{731F0E95-411C-4037-A4A2-AD5C96675096}"/>
</file>

<file path=customXml/itemProps3.xml><?xml version="1.0" encoding="utf-8"?>
<ds:datastoreItem xmlns:ds="http://schemas.openxmlformats.org/officeDocument/2006/customXml" ds:itemID="{04E023F8-3A8B-45DE-90F4-95678FD6DCF9}"/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1900-01-01T05:00:00Z</dcterms:created>
  <dcterms:modified xsi:type="dcterms:W3CDTF">1900-01-01T05:00:00Z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0x0101009E5C5CA44710B949A51A841DA6DE88FE</vt:lpwstr>
  </property>
</Properties>
</file>