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r:id="rId4" id="2147483648"/>
  </p:sldMasterIdLst>
  <p:notesMasterIdLst>
    <p:notesMasterId r:id="rId13"/>
  </p:notesMasterIdLst>
  <p:sldIdLst>
    <p:sldId r:id="rId5" id="256"/>
    <p:sldId r:id="rId6" id="260"/>
    <p:sldId r:id="rId7" id="262"/>
    <p:sldId r:id="rId8" id="263"/>
    <p:sldId r:id="rId9" id="264"/>
    <p:sldId r:id="rId10" id="265"/>
    <p:sldId r:id="rId11" id="266"/>
    <p:sldId r:id="rId12" id="2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2BC485-FD58-3D69-F9F1-8188FC882FD5}" name="Cédric Le Coguic" initials="CC" userId="S::cedric.lecoguic@mci-group.com::bf2ba068-58c1-40d0-87d0-cb13fdf14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8D8"/>
    <a:srgbClr val="FF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1"/>
  </p:normalViewPr>
  <p:slideViewPr>
    <p:cSldViewPr snapToGrid="0">
      <p:cViewPr varScale="1">
        <p:scale>
          <a:sx n="113" d="100"/>
          <a:sy n="113" d="100"/>
        </p:scale>
        <p:origin x="51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notesMaster" Target="notesMasters/notesMaster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2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3" Type="http://schemas.openxmlformats.org/officeDocument/2006/relationships/customXml" Target="../customXml/item3.xml" /><Relationship Id="rId33" Type="http://schemas.microsoft.com/office/2018/10/relationships/authors" Target="authors.xml" /><Relationship Id="rId4" Type="http://schemas.openxmlformats.org/officeDocument/2006/relationships/slideMaster" Target="slideMasters/slide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CA78-61A1-9C47-9D7F-8CD821486D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  <a:p>
            <a:pPr lvl="3"/>
            <a:r>
              <a:rPr lang="en-GB" dirty="1"/>
              <a:t>Fourth level</a:t>
            </a:r>
          </a:p>
          <a:p>
            <a:pPr lvl="4"/>
            <a:r>
              <a:rPr lang="en-GB" dirty="1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9067-09C9-6649-BEE6-0256847B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jpe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/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37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/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480E3A-05B1-BF47-9DB7-897D4F01B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60" y="2427824"/>
            <a:ext cx="11116080" cy="2496251"/>
          </a:xfrm>
        </p:spPr>
        <p:txBody>
          <a:bodyPr anchor="b">
            <a:noAutofit/>
          </a:bodyPr>
          <a:lstStyle>
            <a:lvl1pPr algn="ctr">
              <a:defRPr sz="5600" b="1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presentation 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BCFE05D-065D-C848-898A-0D3F74A9B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60" y="5050464"/>
            <a:ext cx="11116080" cy="650720"/>
          </a:xfrm>
        </p:spPr>
        <p:txBody>
          <a:bodyPr anchor="t">
            <a:noAutofit/>
          </a:bodyPr>
          <a:lstStyle>
            <a:lvl1pPr marL="0" indent="0" algn="ctr">
              <a:spcBef>
                <a:spcPct val="0"/>
              </a:spcBef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Date</a:t>
            </a:r>
          </a:p>
          <a:p>
            <a:pPr lvl="0"/>
            <a:r>
              <a:rPr lang="en-GB" dirty="1"/>
              <a:t>Speaker Name, Speaker Company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914FAF-79D2-9F48-813B-BDCA2996A123}"/>
              </a:ext>
            </a:extLst>
          </p:cNvPr>
          <p:cNvSpPr/>
          <p:nvPr userDrawn="1"/>
        </p:nvSpPr>
        <p:spPr>
          <a:xfrm>
            <a:off x="0" y="-657801"/>
            <a:ext cx="12192000" cy="7428335"/>
          </a:xfrm>
          <a:prstGeom prst="rect"/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512763"/>
            <a:ext cx="7380286" cy="2781407"/>
          </a:xfrm>
        </p:spPr>
        <p:txBody>
          <a:bodyPr anchor="b">
            <a:noAutofit/>
          </a:bodyPr>
          <a:lstStyle>
            <a:lvl1pPr algn="l">
              <a:defRPr sz="56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409920"/>
            <a:ext cx="7380287" cy="1127961"/>
          </a:xfrm>
        </p:spPr>
        <p:txBody>
          <a:bodyPr lIns="90000" anchor="t">
            <a:noAutofit/>
          </a:bodyPr>
          <a:lstStyle>
            <a:lvl1pPr marL="0" indent="0" algn="l">
              <a:spcBef>
                <a:spcPct val="0"/>
              </a:spcBef>
              <a:buNone/>
              <a:defRPr sz="2800" b="0" i="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1"/>
              <a:t>Click to edit subtitle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48DDB5-8B1D-EA4B-81EB-1274E9BD9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798375"/>
          </a:xfrm>
        </p:spPr>
        <p:txBody>
          <a:bodyPr anchor="t">
            <a:noAutofit/>
          </a:bodyPr>
          <a:lstStyle>
            <a:lvl1pPr marL="0" indent="0">
              <a:spcBef>
                <a:spcPct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Date</a:t>
            </a:r>
          </a:p>
          <a:p>
            <a:pPr lvl="0"/>
            <a:r>
              <a:rPr lang="en-GB" dirty="1"/>
              <a:t>Speaker Name, Speaker Company</a:t>
            </a:r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65CCE5B-75FB-524A-8FF7-249DF449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356350"/>
            <a:ext cx="4596837" cy="3659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88610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DC560B1-A739-314F-893B-037CD966C1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01363"/>
            <a:ext cx="4165651" cy="2481232"/>
          </a:xfr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presentation title</a:t>
            </a:r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1DE0799-6BEB-AB4D-8730-8A4A9CBAB3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09920"/>
            <a:ext cx="4165652" cy="1127961"/>
          </a:xfrm>
        </p:spPr>
        <p:txBody>
          <a:bodyPr anchor="t">
            <a:noAutofit/>
          </a:bodyPr>
          <a:lstStyle>
            <a:lvl1pPr marL="0" indent="0" algn="l">
              <a:spcBef>
                <a:spcPct val="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1"/>
              <a:t>Click to edit subtitle</a:t>
            </a:r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671D52B-9294-904F-82ED-26D610626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587375"/>
          </a:xfrm>
        </p:spPr>
        <p:txBody>
          <a:bodyPr anchor="t">
            <a:noAutofit/>
          </a:bodyPr>
          <a:lstStyle>
            <a:lvl1pPr marL="0" indent="0">
              <a:spcBef>
                <a:spcPct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Date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C3F509-10E1-6949-B52C-A62DCF4408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825" y="788474"/>
            <a:ext cx="4988242" cy="4988242"/>
          </a:xfrm>
          <a:prstGeom prst="ellipse"/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1"/>
              <a:t>Click to insert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44FB6-7E43-7B45-A180-31C86702F1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19621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621582"/>
            <a:ext cx="11160124" cy="1488314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headline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14C1C-5903-2C43-A473-C889FA856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92325"/>
            <a:ext cx="7366000" cy="42164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contents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3CC9CAA-A16F-9749-B499-9DEB30F778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149" y="1824794"/>
            <a:ext cx="3532912" cy="3532912"/>
          </a:xfrm>
          <a:prstGeom prst="ellipse"/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1"/>
              <a:t>Click to insert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579623-4B19-6A44-8E11-7B18E8EEFC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49B0-7BE8-C241-B474-F69296B3EE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77181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A0A4B-8B7B-704E-B1B0-CADD69781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2879"/>
            <a:ext cx="5472112" cy="85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1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80661-A29F-9B47-814D-E00D8FAEE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C332-732C-A64A-88B9-16E7F8BBC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Gotham Light" pitchFamily="2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Section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110D6B7-1E6C-A74D-83A6-F1904EC1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1513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body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4E655A-3B57-AC4E-A298-0FCB43DEE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16939"/>
            <a:ext cx="11160124" cy="931861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headline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5B45C-55AB-4244-A886-1DC83415A6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428091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BB444DC-764D-FF4E-83FC-2A53FA59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61837"/>
            <a:ext cx="5472112" cy="855663"/>
          </a:xfrm>
        </p:spPr>
        <p:txBody>
          <a:bodyPr>
            <a:noAutofit/>
          </a:bodyPr>
          <a:lstStyle>
            <a:lvl1pPr marL="0" indent="0">
              <a:spcBef>
                <a:spcPct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1"/>
              <a:t>Click to edit 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186B9B1-F6EF-A44B-B7BF-925BAD3B8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009106"/>
            <a:ext cx="5472112" cy="3215482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41E0E7-0A8D-A741-BACA-6798D65C8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47488"/>
            <a:ext cx="5472111" cy="1281193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</a:t>
            </a:r>
            <a:br>
              <a:rPr lang="en-GB" dirty="1"/>
            </a:br>
            <a:r>
              <a:rPr lang="en-GB" dirty="1"/>
              <a:t>headline title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B14169-E566-D44C-9D17-AF6933434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Section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2E4A8F6-8306-614E-8ECD-1E6E09F2D7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4825" y="788474"/>
            <a:ext cx="4988242" cy="4988242"/>
          </a:xfrm>
          <a:prstGeom prst="ellipse"/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1"/>
              <a:t>Click to insert picture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76A8012-43B3-0A4F-AC11-CCD410F0EA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937" y="6356350"/>
            <a:ext cx="4596837" cy="365919"/>
          </a:xfrm>
        </p:spPr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48782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619"/>
            <a:ext cx="12192000" cy="6858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0B0061-F507-6342-862B-9535E5F38E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89916"/>
            <a:ext cx="11160124" cy="3878167"/>
          </a:xfrm>
        </p:spPr>
        <p:txBody>
          <a:bodyPr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</a:defRPr>
            </a:lvl1pPr>
          </a:lstStyle>
          <a:p>
            <a:r>
              <a:rPr lang="en-GB" dirty="1"/>
              <a:t>Click to edit statement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399AE-F21B-9648-BD5C-383A7942F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86877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B53398-B8FF-CB49-BE34-B9CEA4952D2B}"/>
              </a:ext>
            </a:extLst>
          </p:cNvPr>
          <p:cNvSpPr/>
          <p:nvPr userDrawn="1"/>
        </p:nvSpPr>
        <p:spPr>
          <a:xfrm>
            <a:off x="-47413" y="-311573"/>
            <a:ext cx="12300373" cy="7227146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r="5400000" dist="254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5023D-1BEF-654E-BF40-46EB7337335C}"/>
              </a:ext>
            </a:extLst>
          </p:cNvPr>
          <p:cNvSpPr/>
          <p:nvPr userDrawn="1"/>
        </p:nvSpPr>
        <p:spPr>
          <a:xfrm>
            <a:off x="0" y="-570335"/>
            <a:ext cx="12192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11160124" cy="11430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1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600201"/>
            <a:ext cx="11160124" cy="4525963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1" smtClean="0"/>
              <a:t>Edit Master text styles</a:t>
            </a:r>
          </a:p>
          <a:p>
            <a:pPr lvl="1"/>
            <a:r>
              <a:rPr lang="en-US" noProof="0" dirty="1" smtClean="0"/>
              <a:t>Second level</a:t>
            </a:r>
          </a:p>
          <a:p>
            <a:pPr lvl="2"/>
            <a:r>
              <a:rPr lang="en-US" noProof="0" dirty="1" smtClean="0"/>
              <a:t>Third level</a:t>
            </a:r>
          </a:p>
          <a:p>
            <a:pPr lvl="3"/>
            <a:r>
              <a:rPr lang="en-US" noProof="0" dirty="1" smtClean="0"/>
              <a:t>Fourth level</a:t>
            </a:r>
          </a:p>
          <a:p>
            <a:pPr lvl="4"/>
            <a:r>
              <a:rPr lang="en-US" noProof="0" dirty="1" smtClean="0"/>
              <a:t>Fifth level</a:t>
            </a:r>
            <a:endParaRPr lang="en-GB" noProof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9D58525-3D1E-6E45-9BC9-968A85FE5E2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22848" y="6365239"/>
            <a:ext cx="953214" cy="421321"/>
          </a:xfrm>
          <a:prstGeom prst="rect"/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7D23B74-5750-604A-9A17-D9A69B370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356350"/>
            <a:ext cx="4999960" cy="430210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cs typeface="Gotham Light" pitchFamily="2" charset="0"/>
              </a:defRPr>
            </a:lvl1pPr>
          </a:lstStyle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791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649" r:id="rId3"/>
    <p:sldLayoutId id="2147483679" r:id="rId4"/>
    <p:sldLayoutId id="2147483666" r:id="rId5"/>
    <p:sldLayoutId id="2147483675" r:id="rId6"/>
    <p:sldLayoutId id="2147483710" r:id="rId7"/>
    <p:sldLayoutId id="214748367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accent1"/>
          </a:solidFill>
          <a:latin typeface="Source Sans Pro" panose="020b0503030403020204" pitchFamily="34" charset="0"/>
          <a:ea typeface="Jost SemiBold" pitchFamily="2" charset="0"/>
          <a:cs typeface="Gotham Bold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91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  <p15:guide id="11" pos="6153" userDrawn="1">
          <p15:clr>
            <a:srgbClr val="F26B43"/>
          </p15:clr>
        </p15:guide>
        <p15:guide id="12" pos="6267" userDrawn="1">
          <p15:clr>
            <a:srgbClr val="F26B43"/>
          </p15:clr>
        </p15:guide>
        <p15:guide id="13" pos="7355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5937" y="6356350"/>
            <a:ext cx="2677319" cy="559223"/>
          </a:xfrm>
        </p:spPr>
        <p:txBody>
          <a:bodyPr/>
          <a:lstStyle/>
          <a:p>
            <a:r>
              <a:rPr lang="en-US" dirty="1"/>
              <a:t>#ARIASUS • 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928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BD0-B17E-3F4E-8BBA-C29550C9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12" y="2427824"/>
            <a:ext cx="11685181" cy="2496251"/>
          </a:xfrm>
        </p:spPr>
        <p:txBody>
          <a:bodyPr/>
          <a:lstStyle/>
          <a:p>
            <a:r>
              <a:rPr lang="en-US" dirty="1" smtClean="0"/>
              <a:t>May It Please The Panel:</a:t>
            </a:r>
            <a:br>
              <a:rPr lang="en-US" dirty="1" smtClean="0"/>
            </a:br>
            <a:r>
              <a:rPr lang="en-US" sz="2300" dirty="1" smtClean="0"/>
              <a:t>Thoughts </a:t>
            </a:r>
            <a:r>
              <a:rPr lang="en-US" sz="2300" dirty="1"/>
              <a:t>on Enhancing Submissions by Counsel In Connection with Arbitration Hearings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D345E-D080-6A4B-8C9E-500B49979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500" dirty="1" smtClean="0"/>
              <a:t>Wednesday, November 3, 2021</a:t>
            </a:r>
            <a:endParaRPr lang="en-US" sz="150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 txBox="1"/>
          <p:nvPr/>
        </p:nvSpPr>
        <p:spPr>
          <a:xfrm>
            <a:off x="515937" y="6356350"/>
            <a:ext cx="2677319" cy="559223"/>
          </a:xfrm>
          <a:prstGeom prst="rect"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Gotham Light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1" smtClean="0"/>
              <a:t>#ARIASUS • www.arias-us.org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AE0C-725B-9E49-B809-E47327CD1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1"/>
              <a:t>May It Please The </a:t>
            </a:r>
            <a:r>
              <a:rPr lang="en-US" sz="5400" dirty="1" smtClean="0"/>
              <a:t>Panel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98431-80FC-CE45-ADEA-E8596C3A0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1"/>
              <a:t>Thoughts on Enhancing Submissions by Counsel In Connection with Arbitration Hearings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79A89-A915-B141-BD00-0B5E3C7E2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1"/>
              <a:t>Wednesday, November 3, </a:t>
            </a:r>
            <a:r>
              <a:rPr lang="en-US" dirty="1" smtClean="0"/>
              <a:t>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03CF-DB7F-E34B-86F6-4EA0E88E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8724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8295-2177-D04F-9DC8-6440C6DB8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Meet Today’s Moderator &amp; Panelists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61" y="3909603"/>
            <a:ext cx="2558185" cy="7409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u="sng" dirty="1" smtClean="0"/>
              <a:t>Jack Vales</a:t>
            </a:r>
          </a:p>
          <a:p>
            <a:pPr algn="ctr"/>
            <a:r>
              <a:rPr lang="en-US" sz="2000" dirty="1" smtClean="0"/>
              <a:t>Partner, Dentons US LLP</a:t>
            </a:r>
            <a:endParaRPr lang="en-US" sz="200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287" b="8287"/>
          <a:stretch>
            <a:fillRect/>
          </a:stretch>
        </p:blipFill>
        <p:spPr>
          <a:xfrm>
            <a:off x="358526" y="1725723"/>
            <a:ext cx="2089039" cy="208904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525532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 smtClean="0">
                <a:solidFill>
                  <a:schemeClr val="accent6"/>
                </a:solidFill>
              </a:rPr>
              <a:t>Moderator</a:t>
            </a:r>
            <a:endParaRPr lang="en-US" sz="2000" b="1">
              <a:solidFill>
                <a:schemeClr val="accent6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4853699" y="3909603"/>
            <a:ext cx="2638167" cy="1009301"/>
          </a:xfrm>
          <a:prstGeom prst="rect"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u="sng" dirty="1" smtClean="0"/>
              <a:t>Bob Hall</a:t>
            </a:r>
            <a:endParaRPr lang="en-US" sz="2500" b="1" u="sng"/>
          </a:p>
          <a:p>
            <a:pPr algn="ctr"/>
            <a:r>
              <a:rPr lang="en-US" sz="1800" dirty="1"/>
              <a:t>ARIAS•U.S. Certified Arbitrator</a:t>
            </a:r>
          </a:p>
        </p:txBody>
      </p:sp>
      <p:pic>
        <p:nvPicPr>
          <p:cNvPr id="16" name="Picture Placeholder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28264" y="1725723"/>
            <a:ext cx="2089039" cy="2089039"/>
          </a:xfrm>
          <a:prstGeom prst="ellipse"/>
          <a:solidFill>
            <a:schemeClr val="accent5"/>
          </a:solidFill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5295270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>
                <a:solidFill>
                  <a:schemeClr val="accent6"/>
                </a:solidFill>
              </a:rPr>
              <a:t>Panelist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7217303" y="3909603"/>
            <a:ext cx="2638167" cy="1009301"/>
          </a:xfrm>
          <a:prstGeom prst="rect"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u="sng" dirty="1" smtClean="0"/>
              <a:t>Diane Nergaard</a:t>
            </a:r>
          </a:p>
          <a:p>
            <a:pPr algn="ctr"/>
            <a:r>
              <a:rPr lang="en-US" sz="1800" dirty="1" smtClean="0"/>
              <a:t>ARIAS•U.S. Certified Arbitrator</a:t>
            </a:r>
            <a:endParaRPr lang="en-US" sz="1800"/>
          </a:p>
        </p:txBody>
      </p:sp>
      <p:pic>
        <p:nvPicPr>
          <p:cNvPr id="19" name="Picture Placeholder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91868" y="1725723"/>
            <a:ext cx="2089039" cy="2089039"/>
          </a:xfrm>
          <a:prstGeom prst="ellipse"/>
          <a:solidFill>
            <a:schemeClr val="accent5"/>
          </a:solidFill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7658874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>
                <a:solidFill>
                  <a:schemeClr val="accent6"/>
                </a:solidFill>
              </a:rPr>
              <a:t>Panelist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9580907" y="3909603"/>
            <a:ext cx="2638167" cy="1009302"/>
          </a:xfrm>
          <a:prstGeom prst="rect"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u="sng" dirty="1" smtClean="0"/>
              <a:t>Cia Moss</a:t>
            </a:r>
          </a:p>
          <a:p>
            <a:pPr algn="ctr"/>
            <a:r>
              <a:rPr lang="en-US" sz="1700" dirty="1" smtClean="0"/>
              <a:t>Founding Partner,</a:t>
            </a:r>
          </a:p>
          <a:p>
            <a:pPr algn="ctr"/>
            <a:r>
              <a:rPr lang="en-US" sz="1700" dirty="1" smtClean="0"/>
              <a:t>Chaffetz Lindsey</a:t>
            </a:r>
            <a:endParaRPr lang="en-US" sz="1700"/>
          </a:p>
        </p:txBody>
      </p:sp>
      <p:pic>
        <p:nvPicPr>
          <p:cNvPr id="22" name="Picture Placeholder 8"/>
          <p:cNvPicPr>
            <a:picLocks noChangeAspect="1"/>
          </p:cNvPicPr>
          <p:nvPr/>
        </p:nvPicPr>
        <p:blipFill>
          <a:blip r:embed="rId5"/>
          <a:srcRect l="20877" r="30865"/>
          <a:stretch>
            <a:fillRect/>
          </a:stretch>
        </p:blipFill>
        <p:spPr>
          <a:xfrm>
            <a:off x="9931305" y="1750677"/>
            <a:ext cx="1937369" cy="2039132"/>
          </a:xfrm>
          <a:prstGeom prst="ellipse"/>
          <a:solidFill>
            <a:schemeClr val="accent5"/>
          </a:solidFill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10022478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>
                <a:solidFill>
                  <a:schemeClr val="accent6"/>
                </a:solidFill>
              </a:rPr>
              <a:t>Panelist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2547535" y="3884341"/>
            <a:ext cx="2638167" cy="1009301"/>
          </a:xfrm>
          <a:prstGeom prst="rect"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u="sng" dirty="1" smtClean="0"/>
              <a:t>Lloyd Gura</a:t>
            </a:r>
          </a:p>
          <a:p>
            <a:pPr algn="ctr"/>
            <a:r>
              <a:rPr lang="en-US" sz="1700" dirty="1" smtClean="0"/>
              <a:t>Partner, Mound Cotton</a:t>
            </a:r>
            <a:endParaRPr lang="en-US" sz="1700"/>
          </a:p>
        </p:txBody>
      </p:sp>
      <p:pic>
        <p:nvPicPr>
          <p:cNvPr id="25" name="Picture Placeholder 8"/>
          <p:cNvPicPr>
            <a:picLocks noChangeAspect="1"/>
          </p:cNvPicPr>
          <p:nvPr/>
        </p:nvPicPr>
        <p:blipFill>
          <a:blip r:embed="rId6"/>
          <a:srcRect t="3316" b="23810"/>
          <a:stretch>
            <a:fillRect/>
          </a:stretch>
        </p:blipFill>
        <p:spPr>
          <a:xfrm>
            <a:off x="2916520" y="1719177"/>
            <a:ext cx="1937369" cy="2117744"/>
          </a:xfrm>
          <a:prstGeom prst="ellipse"/>
          <a:solidFill>
            <a:schemeClr val="accent5"/>
          </a:solidFill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2989107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 smtClean="0">
                <a:solidFill>
                  <a:schemeClr val="accent6"/>
                </a:solidFill>
              </a:rPr>
              <a:t>Panelist</a:t>
            </a:r>
            <a:endParaRPr lang="en-US" sz="2000" b="1">
              <a:solidFill>
                <a:schemeClr val="accent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6427" y="1651292"/>
            <a:ext cx="45719" cy="4026491"/>
          </a:xfrm>
          <a:prstGeom prst="rect"/>
          <a:solidFill>
            <a:schemeClr val="accent1"/>
          </a:solidFill>
          <a:ln w="9525" cap="flat" algn="ctr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89630"/>
            <a:ext cx="6427122" cy="216022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dirty="1" smtClean="0"/>
              <a:t>May It Please the </a:t>
            </a:r>
            <a:r>
              <a:rPr lang="en-US" dirty="1"/>
              <a:t>Panel: Thoughts on Enhancing </a:t>
            </a:r>
            <a:r>
              <a:rPr lang="en-US" dirty="1" smtClean="0"/>
              <a:t>Submissions by </a:t>
            </a:r>
            <a:r>
              <a:rPr lang="en-US" dirty="1"/>
              <a:t>Counsel In Connection with Arbitration </a:t>
            </a:r>
            <a:r>
              <a:rPr lang="en-US" dirty="1" smtClean="0"/>
              <a:t>Hearings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1D51E-5F5A-7640-856A-EE0DC50D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621" y="2615363"/>
            <a:ext cx="9820758" cy="1627275"/>
          </a:xfrm>
        </p:spPr>
        <p:txBody>
          <a:bodyPr/>
          <a:lstStyle/>
          <a:p>
            <a:pPr algn="ctr"/>
            <a:r>
              <a:rPr lang="en-US" sz="4000" dirty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Potential Changes </a:t>
            </a:r>
            <a:r>
              <a:rPr lang="en-US" sz="4000" dirty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Ordinary Structure for Attorney Submissions?</a:t>
            </a:r>
            <a:endParaRPr lang="en-US" sz="4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7" y="289630"/>
            <a:ext cx="6310165" cy="195547"/>
          </a:xfrm>
        </p:spPr>
        <p:txBody>
          <a:bodyPr/>
          <a:lstStyle/>
          <a:p>
            <a:r>
              <a:rPr lang="en-US" dirty="1">
                <a:latin typeface="Source Sans Pro" panose="020b0604020202020204" charset="0"/>
              </a:rPr>
              <a:t>May It Please the Panel: Thoughts on Enhancing Submissions by Counsel In Connection with Arbitration Hearings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F61054-4748-4B4F-801D-C81E79CE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/>
              <a:t>Breaking the Mold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5F78D-31A1-D04A-B344-25B2A55122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6871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1D51E-5F5A-7640-856A-EE0DC50D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621" y="3001169"/>
            <a:ext cx="9820758" cy="855663"/>
          </a:xfrm>
        </p:spPr>
        <p:txBody>
          <a:bodyPr/>
          <a:lstStyle/>
          <a:p>
            <a:pPr algn="ctr"/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Practices Should Counsel Follow or Avoid in Their Submissions?</a:t>
            </a:r>
            <a:endParaRPr lang="en-US" sz="4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7" y="289630"/>
            <a:ext cx="6310165" cy="195547"/>
          </a:xfrm>
        </p:spPr>
        <p:txBody>
          <a:bodyPr/>
          <a:lstStyle/>
          <a:p>
            <a:r>
              <a:rPr lang="en-US" dirty="1">
                <a:latin typeface="Source Sans Pro" panose="020b0604020202020204" charset="0"/>
              </a:rPr>
              <a:t>May It Please the Panel: Thoughts on Enhancing Submissions by Counsel In Connection with Arbitration Hearings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F61054-4748-4B4F-801D-C81E79CE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The Arbitrators Speak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5F78D-31A1-D04A-B344-25B2A55122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2041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1D51E-5F5A-7640-856A-EE0DC50D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5782" y="2474251"/>
            <a:ext cx="8240436" cy="1909499"/>
          </a:xfrm>
        </p:spPr>
        <p:txBody>
          <a:bodyPr/>
          <a:lstStyle/>
          <a:p>
            <a:pPr algn="ctr"/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Practices </a:t>
            </a:r>
            <a:r>
              <a:rPr lang="en-US" sz="4000" dirty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Arbitrators Enhance or Detract from the Presentation of Counsel </a:t>
            </a:r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Arguments?</a:t>
            </a:r>
            <a:endParaRPr lang="en-US" sz="4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7" y="289630"/>
            <a:ext cx="6310165" cy="195547"/>
          </a:xfrm>
        </p:spPr>
        <p:txBody>
          <a:bodyPr/>
          <a:lstStyle/>
          <a:p>
            <a:r>
              <a:rPr lang="en-US" dirty="1">
                <a:latin typeface="Source Sans Pro" panose="020b0604020202020204" charset="0"/>
              </a:rPr>
              <a:t>May It Please the Panel: Thoughts on Enhancing Submissions by Counsel In Connection with Arbitration Hearings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F61054-4748-4B4F-801D-C81E79CE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Counsel Responds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5F78D-31A1-D04A-B344-25B2A55122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1331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9775-2134-5E4A-80C5-3B822CF3B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Thank you for participating!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7883-3B27-A440-A047-5DA5332F8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7371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Light ski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2B5FE7"/>
      </a:hlink>
      <a:folHlink>
        <a:srgbClr val="381ADF"/>
      </a:folHlink>
    </a:clrScheme>
    <a:fontScheme name="Jost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100000">
              <a:schemeClr val="bg1"/>
            </a:gs>
          </a:gsLst>
        </a:gra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7a9ff5-2916-4c9f-b38b-69ccf6165550">
      <UserInfo>
        <DisplayName>Tom Gibson</DisplayName>
        <AccountId>254</AccountId>
        <AccountType/>
      </UserInfo>
      <UserInfo>
        <DisplayName>Peter-Willem Burgmans</DisplayName>
        <AccountId>545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6A9E7B60A4E40A6648E78806349B2" ma:contentTypeVersion="13" ma:contentTypeDescription="Create a new document." ma:contentTypeScope="" ma:versionID="96d6876ec7f9f8bad73ff93472ebecf9">
  <xsd:schema xmlns:xsd="http://www.w3.org/2001/XMLSchema" xmlns:xs="http://www.w3.org/2001/XMLSchema" xmlns:p="http://schemas.microsoft.com/office/2006/metadata/properties" xmlns:ns2="55a0f2b5-d703-439e-a816-dbf92b32d2fd" xmlns:ns3="8f7a9ff5-2916-4c9f-b38b-69ccf6165550" targetNamespace="http://schemas.microsoft.com/office/2006/metadata/properties" ma:root="true" ma:fieldsID="02db975b796ed27bcc9b2fda8a96448c" ns2:_="" ns3:_="">
    <xsd:import namespace="55a0f2b5-d703-439e-a816-dbf92b32d2fd"/>
    <xsd:import namespace="8f7a9ff5-2916-4c9f-b38b-69ccf6165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f2b5-d703-439e-a816-dbf92b32d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ff5-2916-4c9f-b38b-69ccf6165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8E6087-2BED-4516-9E57-260A97FA9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8A888-7F8B-47FC-BE93-665CC0C3E6D0}">
  <ds:schemaRefs>
    <ds:schemaRef ds:uri="http://schemas.openxmlformats.org/package/2006/metadata/core-properties"/>
    <ds:schemaRef ds:uri="8f7a9ff5-2916-4c9f-b38b-69ccf6165550"/>
    <ds:schemaRef ds:uri="55a0f2b5-d703-439e-a816-dbf92b32d2fd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F824BF-F461-449E-945F-240B920B4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0f2b5-d703-439e-a816-dbf92b32d2fd"/>
    <ds:schemaRef ds:uri="8f7a9ff5-2916-4c9f-b38b-69ccf616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ARIAS21_FallConference_PPT _ May It Please the Panel</Template>
  <TotalTime>0</TotalTime>
  <Application>Microsoft Office PowerPoint</Application>
  <PresentationFormat/>
  <Slides>8</Slide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1900-01-01T00:00:00Z</dcterms:created>
  <dcterms:modified xsi:type="dcterms:W3CDTF">1900-01-01T00:00:00Z</dcterms:modified>
  <cp:lastPrinted>1900-01-01T00:00:00Z</cp:lastPrinted>
</cp:coreProperties>
</file>