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 Target="docProps/custom.xml" Type="http://schemas.openxmlformats.org/officeDocument/2006/relationships/custom-properties" Id="rId4"></Relationship></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84" r:id="rId4"/>
    <p:sldId id="258" r:id="rId5"/>
    <p:sldId id="259" r:id="rId6"/>
    <p:sldId id="260" r:id="rId7"/>
    <p:sldId id="291" r:id="rId8"/>
    <p:sldId id="292" r:id="rId9"/>
    <p:sldId id="286" r:id="rId10"/>
    <p:sldId id="263" r:id="rId11"/>
    <p:sldId id="264" r:id="rId12"/>
    <p:sldId id="265" r:id="rId13"/>
    <p:sldId id="266" r:id="rId14"/>
    <p:sldId id="267" r:id="rId15"/>
    <p:sldId id="268" r:id="rId16"/>
    <p:sldId id="269" r:id="rId17"/>
    <p:sldId id="270" r:id="rId18"/>
    <p:sldId id="271" r:id="rId19"/>
    <p:sldId id="272" r:id="rId20"/>
    <p:sldId id="287" r:id="rId21"/>
    <p:sldId id="275" r:id="rId22"/>
    <p:sldId id="276" r:id="rId23"/>
    <p:sldId id="278" r:id="rId24"/>
    <p:sldId id="289" r:id="rId25"/>
    <p:sldId id="279" r:id="rId26"/>
    <p:sldId id="290" r:id="rId27"/>
  </p:sldIdLst>
  <p:sldSz cx="12192000" cy="6858000"/>
  <p:notesSz cx="7032625" cy="91265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Jost"/>
          <a:ea typeface="Jost"/>
          <a:cs typeface="Jos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F6"/>
          </a:solidFill>
        </a:fill>
      </a:tcStyle>
    </a:wholeTbl>
    <a:band2H>
      <a:tcTxStyle/>
      <a:tcStyle>
        <a:tcBdr/>
        <a:fill>
          <a:solidFill>
            <a:srgbClr val="E7E9FA"/>
          </a:solidFill>
        </a:fill>
      </a:tcStyle>
    </a:band2H>
    <a:firstCol>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Jost"/>
          <a:ea typeface="Jost"/>
          <a:cs typeface="Jos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1E1"/>
          </a:solidFill>
        </a:fill>
      </a:tcStyle>
    </a:wholeTbl>
    <a:band2H>
      <a:tcTxStyle/>
      <a:tcStyle>
        <a:tcBdr/>
        <a:fill>
          <a:solidFill>
            <a:srgbClr val="F1F1F1"/>
          </a:solidFill>
        </a:fill>
      </a:tcStyle>
    </a:band2H>
    <a:firstCol>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Jost"/>
          <a:ea typeface="Jost"/>
          <a:cs typeface="Jos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F6F7"/>
          </a:solidFill>
        </a:fill>
      </a:tcStyle>
    </a:wholeTbl>
    <a:band2H>
      <a:tcTxStyle/>
      <a:tcStyle>
        <a:tcBdr/>
        <a:fill>
          <a:solidFill>
            <a:srgbClr val="FBFBFB"/>
          </a:solidFill>
        </a:fill>
      </a:tcStyle>
    </a:band2H>
    <a:firstCol>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Jost"/>
          <a:ea typeface="Jost"/>
          <a:cs typeface="Jos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Jost"/>
          <a:ea typeface="Jost"/>
          <a:cs typeface="Jos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Jost"/>
          <a:ea typeface="Jost"/>
          <a:cs typeface="Jos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Jost"/>
          <a:ea typeface="Jost"/>
          <a:cs typeface="Jos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Jost"/>
          <a:ea typeface="Jost"/>
          <a:cs typeface="Jos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lumOff val="31647"/>
            </a:schemeClr>
          </a:solidFill>
        </a:fill>
      </a:tcStyle>
    </a:wholeTbl>
    <a:band2H>
      <a:tcTxStyle/>
      <a:tcStyle>
        <a:tcBdr/>
        <a:fill>
          <a:solidFill>
            <a:srgbClr val="E6E6E6"/>
          </a:solidFill>
        </a:fill>
      </a:tcStyle>
    </a:band2H>
    <a:firstCol>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Jost"/>
          <a:ea typeface="Jost"/>
          <a:cs typeface="Jos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Jost"/>
          <a:ea typeface="Jost"/>
          <a:cs typeface="Jos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Jost"/>
          <a:ea typeface="Jost"/>
          <a:cs typeface="Jos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Jost"/>
          <a:ea typeface="Jost"/>
          <a:cs typeface="Jos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Jost"/>
          <a:ea typeface="Jost"/>
          <a:cs typeface="Jos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474663" y="684213"/>
            <a:ext cx="6083300" cy="3422650"/>
          </a:xfrm>
          <a:prstGeom prst="rect">
            <a:avLst/>
          </a:prstGeom>
        </p:spPr>
        <p:txBody>
          <a:bodyPr/>
          <a:lstStyle/>
          <a:p>
            <a:endParaRPr/>
          </a:p>
        </p:txBody>
      </p:sp>
      <p:sp>
        <p:nvSpPr>
          <p:cNvPr id="119" name="Shape 119"/>
          <p:cNvSpPr>
            <a:spLocks noGrp="1"/>
          </p:cNvSpPr>
          <p:nvPr>
            <p:ph type="body" sz="quarter" idx="1"/>
          </p:nvPr>
        </p:nvSpPr>
        <p:spPr>
          <a:xfrm>
            <a:off x="937684" y="4335106"/>
            <a:ext cx="5157258" cy="4106942"/>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2.png" Type="http://schemas.openxmlformats.org/officeDocument/2006/relationships/image" Id="rId3"></Relationship><Relationship Target="../media/image3.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1">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Title-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 name="Rectangle 12"/>
          <p:cNvSpPr/>
          <p:nvPr/>
        </p:nvSpPr>
        <p:spPr>
          <a:xfrm>
            <a:off x="-47414" y="-311573"/>
            <a:ext cx="12300375" cy="7227145"/>
          </a:xfrm>
          <a:prstGeom prst="rect">
            <a:avLst/>
          </a:prstGeom>
          <a:solidFill>
            <a:schemeClr val="accent1"/>
          </a:solidFill>
          <a:ln w="12700">
            <a:miter lim="400000"/>
          </a:ln>
        </p:spPr>
        <p:txBody>
          <a:bodyPr lIns="45719" rIns="45719" anchor="ctr"/>
          <a:lstStyle/>
          <a:p>
            <a:pPr algn="ctr">
              <a:defRPr>
                <a:solidFill>
                  <a:schemeClr val="accent1"/>
                </a:solidFill>
                <a:effectLst>
                  <a:outerShdw blurRad="38100" dist="25400" dir="5400000" rotWithShape="0">
                    <a:srgbClr val="6E747A">
                      <a:alpha val="43000"/>
                    </a:srgbClr>
                  </a:outerShdw>
                </a:effectLst>
              </a:defRPr>
            </a:pPr>
            <a:endParaRPr/>
          </a:p>
        </p:txBody>
      </p:sp>
      <p:sp>
        <p:nvSpPr>
          <p:cNvPr id="23" name="Rectangle 11"/>
          <p:cNvSpPr/>
          <p:nvPr/>
        </p:nvSpPr>
        <p:spPr>
          <a:xfrm>
            <a:off x="0" y="-570336"/>
            <a:ext cx="12192000" cy="6858001"/>
          </a:xfrm>
          <a:prstGeom prst="rect">
            <a:avLst/>
          </a:prstGeom>
          <a:solidFill>
            <a:srgbClr val="FFFFFF"/>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24" name="Picture 14"/>
          <p:cNvPicPr>
            <a:picLocks noChangeAspect="1"/>
          </p:cNvPicPr>
          <p:nvPr/>
        </p:nvPicPr>
        <p:blipFill>
          <a:blip r:embed="rId3"/>
          <a:stretch>
            <a:fillRect/>
          </a:stretch>
        </p:blipFill>
        <p:spPr>
          <a:xfrm>
            <a:off x="10722847" y="6365238"/>
            <a:ext cx="953215" cy="421322"/>
          </a:xfrm>
          <a:prstGeom prst="rect">
            <a:avLst/>
          </a:prstGeom>
          <a:ln w="12700">
            <a:miter lim="400000"/>
          </a:ln>
        </p:spPr>
      </p:pic>
      <p:sp>
        <p:nvSpPr>
          <p:cNvPr id="25" name="Rectangle 3"/>
          <p:cNvSpPr/>
          <p:nvPr/>
        </p:nvSpPr>
        <p:spPr>
          <a:xfrm>
            <a:off x="0" y="-569993"/>
            <a:ext cx="12192000" cy="7427994"/>
          </a:xfrm>
          <a:prstGeom prst="rect">
            <a:avLst/>
          </a:prstGeom>
          <a:blipFill>
            <a:blip r:embed="rId2"/>
            <a:stretch>
              <a:fillRect/>
            </a:stretch>
          </a:blip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26" name="Click to edit presentation title"/>
          <p:cNvSpPr txBox="1">
            <a:spLocks noGrp="1"/>
          </p:cNvSpPr>
          <p:nvPr>
            <p:ph type="title" hasCustomPrompt="1"/>
          </p:nvPr>
        </p:nvSpPr>
        <p:spPr>
          <a:xfrm>
            <a:off x="537959" y="2427824"/>
            <a:ext cx="11116081" cy="2496252"/>
          </a:xfrm>
          <a:prstGeom prst="rect">
            <a:avLst/>
          </a:prstGeom>
        </p:spPr>
        <p:txBody>
          <a:bodyPr anchor="b"/>
          <a:lstStyle>
            <a:lvl1pPr algn="ctr">
              <a:defRPr sz="5600">
                <a:solidFill>
                  <a:srgbClr val="FFFFFF"/>
                </a:solidFill>
              </a:defRPr>
            </a:lvl1pPr>
          </a:lstStyle>
          <a:p>
            <a:r>
              <a:t>Click to edit presentation title</a:t>
            </a:r>
          </a:p>
        </p:txBody>
      </p:sp>
      <p:sp>
        <p:nvSpPr>
          <p:cNvPr id="27" name="Body Level One…"/>
          <p:cNvSpPr txBox="1">
            <a:spLocks noGrp="1"/>
          </p:cNvSpPr>
          <p:nvPr>
            <p:ph type="body" sz="quarter" idx="1" hasCustomPrompt="1"/>
          </p:nvPr>
        </p:nvSpPr>
        <p:spPr>
          <a:xfrm>
            <a:off x="537959" y="5050463"/>
            <a:ext cx="11116081" cy="650721"/>
          </a:xfrm>
          <a:prstGeom prst="rect">
            <a:avLst/>
          </a:prstGeom>
        </p:spPr>
        <p:txBody>
          <a:bodyPr/>
          <a:lstStyle>
            <a:lvl1pPr marL="0" indent="0" algn="ctr">
              <a:spcBef>
                <a:spcPts val="0"/>
              </a:spcBef>
              <a:buSzTx/>
              <a:buFontTx/>
              <a:buNone/>
              <a:defRPr>
                <a:solidFill>
                  <a:srgbClr val="FFFFFF"/>
                </a:solidFill>
              </a:defRPr>
            </a:lvl1pPr>
            <a:lvl2pPr algn="ctr">
              <a:spcBef>
                <a:spcPts val="0"/>
              </a:spcBef>
              <a:buFontTx/>
              <a:defRPr>
                <a:solidFill>
                  <a:srgbClr val="FFFFFF"/>
                </a:solidFill>
              </a:defRPr>
            </a:lvl2pPr>
            <a:lvl3pPr algn="ctr">
              <a:spcBef>
                <a:spcPts val="0"/>
              </a:spcBef>
              <a:buFontTx/>
              <a:defRPr>
                <a:solidFill>
                  <a:srgbClr val="FFFFFF"/>
                </a:solidFill>
              </a:defRPr>
            </a:lvl3pPr>
            <a:lvl4pPr algn="ctr">
              <a:spcBef>
                <a:spcPts val="0"/>
              </a:spcBef>
              <a:buFontTx/>
              <a:defRPr>
                <a:solidFill>
                  <a:srgbClr val="FFFFFF"/>
                </a:solidFill>
              </a:defRPr>
            </a:lvl4pPr>
            <a:lvl5pPr algn="ctr">
              <a:spcBef>
                <a:spcPts val="0"/>
              </a:spcBef>
              <a:buFontTx/>
              <a:defRPr>
                <a:solidFill>
                  <a:srgbClr val="FFFFFF"/>
                </a:solidFill>
              </a:defRPr>
            </a:lvl5pPr>
          </a:lstStyle>
          <a:p>
            <a:r>
              <a:t>Date</a:t>
            </a:r>
          </a:p>
          <a:p>
            <a:pPr lvl="1"/>
            <a:endParaRPr/>
          </a:p>
          <a:p>
            <a:pPr lvl="2"/>
            <a:endParaRPr/>
          </a:p>
          <a:p>
            <a:pPr lvl="3"/>
            <a:endParaRPr/>
          </a:p>
          <a:p>
            <a:pPr lvl="4"/>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2">
    <p:bg>
      <p:bgPr>
        <a:solidFill>
          <a:srgbClr val="FFFFFF"/>
        </a:solidFill>
        <a:effectLst/>
      </p:bgPr>
    </p:bg>
    <p:spTree>
      <p:nvGrpSpPr>
        <p:cNvPr id="1" name=""/>
        <p:cNvGrpSpPr/>
        <p:nvPr/>
      </p:nvGrpSpPr>
      <p:grpSpPr>
        <a:xfrm>
          <a:off x="0" y="0"/>
          <a:ext cx="0" cy="0"/>
          <a:chOff x="0" y="0"/>
          <a:chExt cx="0" cy="0"/>
        </a:xfrm>
      </p:grpSpPr>
      <p:sp>
        <p:nvSpPr>
          <p:cNvPr id="35" name="Rectangle 12"/>
          <p:cNvSpPr/>
          <p:nvPr/>
        </p:nvSpPr>
        <p:spPr>
          <a:xfrm>
            <a:off x="-47414" y="-311573"/>
            <a:ext cx="12300375" cy="7227145"/>
          </a:xfrm>
          <a:prstGeom prst="rect">
            <a:avLst/>
          </a:prstGeom>
          <a:solidFill>
            <a:schemeClr val="accent1"/>
          </a:solidFill>
          <a:ln w="12700">
            <a:miter lim="400000"/>
          </a:ln>
        </p:spPr>
        <p:txBody>
          <a:bodyPr lIns="45719" rIns="45719" anchor="ctr"/>
          <a:lstStyle/>
          <a:p>
            <a:pPr algn="ctr">
              <a:defRPr>
                <a:solidFill>
                  <a:schemeClr val="accent1"/>
                </a:solidFill>
                <a:effectLst>
                  <a:outerShdw blurRad="38100" dist="25400" dir="5400000" rotWithShape="0">
                    <a:srgbClr val="6E747A">
                      <a:alpha val="43000"/>
                    </a:srgbClr>
                  </a:outerShdw>
                </a:effectLst>
              </a:defRPr>
            </a:pPr>
            <a:endParaRPr/>
          </a:p>
        </p:txBody>
      </p:sp>
      <p:sp>
        <p:nvSpPr>
          <p:cNvPr id="36" name="Rectangle 11"/>
          <p:cNvSpPr/>
          <p:nvPr/>
        </p:nvSpPr>
        <p:spPr>
          <a:xfrm>
            <a:off x="0" y="-570336"/>
            <a:ext cx="12192000" cy="6858001"/>
          </a:xfrm>
          <a:prstGeom prst="rect">
            <a:avLst/>
          </a:prstGeom>
          <a:solidFill>
            <a:srgbClr val="FFFFFF"/>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7" name="Picture 14"/>
          <p:cNvPicPr>
            <a:picLocks noChangeAspect="1"/>
          </p:cNvPicPr>
          <p:nvPr/>
        </p:nvPicPr>
        <p:blipFill>
          <a:blip r:embed="rId2"/>
          <a:stretch>
            <a:fillRect/>
          </a:stretch>
        </p:blipFill>
        <p:spPr>
          <a:xfrm>
            <a:off x="10722847" y="6365238"/>
            <a:ext cx="953215" cy="421322"/>
          </a:xfrm>
          <a:prstGeom prst="rect">
            <a:avLst/>
          </a:prstGeom>
          <a:ln w="12700">
            <a:miter lim="400000"/>
          </a:ln>
        </p:spPr>
      </p:pic>
      <p:sp>
        <p:nvSpPr>
          <p:cNvPr id="38" name="Rectangle 11"/>
          <p:cNvSpPr/>
          <p:nvPr/>
        </p:nvSpPr>
        <p:spPr>
          <a:xfrm>
            <a:off x="0" y="-657801"/>
            <a:ext cx="12192000" cy="7428335"/>
          </a:xfrm>
          <a:prstGeom prst="rect">
            <a:avLst/>
          </a:prstGeom>
          <a:solidFill>
            <a:srgbClr val="FFFFFF"/>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9" name="Click to edit presentation title"/>
          <p:cNvSpPr txBox="1">
            <a:spLocks noGrp="1"/>
          </p:cNvSpPr>
          <p:nvPr>
            <p:ph type="title" hasCustomPrompt="1"/>
          </p:nvPr>
        </p:nvSpPr>
        <p:spPr>
          <a:xfrm>
            <a:off x="515939" y="512762"/>
            <a:ext cx="7380286" cy="2781408"/>
          </a:xfrm>
          <a:prstGeom prst="rect">
            <a:avLst/>
          </a:prstGeom>
        </p:spPr>
        <p:txBody>
          <a:bodyPr anchor="b"/>
          <a:lstStyle>
            <a:lvl1pPr>
              <a:defRPr sz="5600"/>
            </a:lvl1pPr>
          </a:lstStyle>
          <a:p>
            <a:r>
              <a:rPr dirty="0"/>
              <a:t>Click to edit presentation title</a:t>
            </a:r>
          </a:p>
        </p:txBody>
      </p:sp>
      <p:sp>
        <p:nvSpPr>
          <p:cNvPr id="40" name="Body Level One…"/>
          <p:cNvSpPr txBox="1">
            <a:spLocks noGrp="1"/>
          </p:cNvSpPr>
          <p:nvPr>
            <p:ph type="body" sz="quarter" idx="1" hasCustomPrompt="1"/>
          </p:nvPr>
        </p:nvSpPr>
        <p:spPr>
          <a:xfrm>
            <a:off x="515937" y="3409920"/>
            <a:ext cx="7380288" cy="1127962"/>
          </a:xfrm>
          <a:prstGeom prst="rect">
            <a:avLst/>
          </a:prstGeom>
        </p:spPr>
        <p:txBody>
          <a:bodyPr/>
          <a:lstStyle>
            <a:lvl1pPr marL="0" indent="0">
              <a:spcBef>
                <a:spcPts val="0"/>
              </a:spcBef>
              <a:buSzTx/>
              <a:buFontTx/>
              <a:buNone/>
              <a:defRPr sz="2800"/>
            </a:lvl1pPr>
            <a:lvl2pPr marL="0" indent="457200">
              <a:spcBef>
                <a:spcPts val="0"/>
              </a:spcBef>
              <a:buSzTx/>
              <a:buFontTx/>
              <a:buNone/>
              <a:defRPr sz="2800"/>
            </a:lvl2pPr>
            <a:lvl3pPr marL="0" indent="914400">
              <a:spcBef>
                <a:spcPts val="0"/>
              </a:spcBef>
              <a:buSzTx/>
              <a:buFontTx/>
              <a:buNone/>
              <a:defRPr sz="2800"/>
            </a:lvl3pPr>
            <a:lvl4pPr marL="0" indent="1371600">
              <a:spcBef>
                <a:spcPts val="0"/>
              </a:spcBef>
              <a:buSzTx/>
              <a:buFontTx/>
              <a:buNone/>
              <a:defRPr sz="2800"/>
            </a:lvl4pPr>
            <a:lvl5pPr marL="0" indent="1828800">
              <a:spcBef>
                <a:spcPts val="0"/>
              </a:spcBef>
              <a:buSzTx/>
              <a:buFontTx/>
              <a:buNone/>
              <a:defRPr sz="2800"/>
            </a:lvl5pPr>
          </a:lstStyle>
          <a:p>
            <a:r>
              <a:t>Click to edit subtitle</a:t>
            </a:r>
          </a:p>
          <a:p>
            <a:pPr lvl="1"/>
            <a:endParaRPr/>
          </a:p>
          <a:p>
            <a:pPr lvl="2"/>
            <a:endParaRPr/>
          </a:p>
          <a:p>
            <a:pPr lvl="3"/>
            <a:endParaRPr/>
          </a:p>
          <a:p>
            <a:pPr lvl="4"/>
            <a:endParaRPr/>
          </a:p>
        </p:txBody>
      </p:sp>
      <p:sp>
        <p:nvSpPr>
          <p:cNvPr id="41" name="Text Placeholder 12"/>
          <p:cNvSpPr>
            <a:spLocks noGrp="1"/>
          </p:cNvSpPr>
          <p:nvPr>
            <p:ph type="body" sz="quarter" idx="21" hasCustomPrompt="1"/>
          </p:nvPr>
        </p:nvSpPr>
        <p:spPr>
          <a:xfrm>
            <a:off x="515937" y="4688025"/>
            <a:ext cx="3600451" cy="798376"/>
          </a:xfrm>
          <a:prstGeom prst="rect">
            <a:avLst/>
          </a:prstGeom>
        </p:spPr>
        <p:txBody>
          <a:bodyPr/>
          <a:lstStyle>
            <a:lvl1pPr marL="0" indent="0">
              <a:spcBef>
                <a:spcPts val="0"/>
              </a:spcBef>
              <a:buSzTx/>
              <a:buFontTx/>
              <a:buNone/>
              <a:defRPr>
                <a:solidFill>
                  <a:schemeClr val="accent2"/>
                </a:solidFill>
              </a:defRPr>
            </a:lvl1pPr>
          </a:lstStyle>
          <a:p>
            <a:r>
              <a:t>Date
Speaker Name, Speaker Company</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3">
    <p:bg>
      <p:bgPr>
        <a:solidFill>
          <a:srgbClr val="FFFFFF"/>
        </a:solidFill>
        <a:effectLst/>
      </p:bgPr>
    </p:bg>
    <p:spTree>
      <p:nvGrpSpPr>
        <p:cNvPr id="1" name=""/>
        <p:cNvGrpSpPr/>
        <p:nvPr/>
      </p:nvGrpSpPr>
      <p:grpSpPr>
        <a:xfrm>
          <a:off x="0" y="0"/>
          <a:ext cx="0" cy="0"/>
          <a:chOff x="0" y="0"/>
          <a:chExt cx="0" cy="0"/>
        </a:xfrm>
      </p:grpSpPr>
      <p:sp>
        <p:nvSpPr>
          <p:cNvPr id="49" name="Rectangle 12"/>
          <p:cNvSpPr/>
          <p:nvPr/>
        </p:nvSpPr>
        <p:spPr>
          <a:xfrm>
            <a:off x="-47414" y="-311573"/>
            <a:ext cx="12300375" cy="7227145"/>
          </a:xfrm>
          <a:prstGeom prst="rect">
            <a:avLst/>
          </a:prstGeom>
          <a:solidFill>
            <a:schemeClr val="accent1"/>
          </a:solidFill>
          <a:ln w="12700">
            <a:miter lim="400000"/>
          </a:ln>
        </p:spPr>
        <p:txBody>
          <a:bodyPr lIns="45719" rIns="45719" anchor="ctr"/>
          <a:lstStyle/>
          <a:p>
            <a:pPr algn="ctr">
              <a:defRPr>
                <a:solidFill>
                  <a:schemeClr val="accent1"/>
                </a:solidFill>
                <a:effectLst>
                  <a:outerShdw blurRad="38100" dist="25400" dir="5400000" rotWithShape="0">
                    <a:srgbClr val="6E747A">
                      <a:alpha val="43000"/>
                    </a:srgbClr>
                  </a:outerShdw>
                </a:effectLst>
              </a:defRPr>
            </a:pPr>
            <a:endParaRPr/>
          </a:p>
        </p:txBody>
      </p:sp>
      <p:sp>
        <p:nvSpPr>
          <p:cNvPr id="50" name="Rectangle 11"/>
          <p:cNvSpPr/>
          <p:nvPr/>
        </p:nvSpPr>
        <p:spPr>
          <a:xfrm>
            <a:off x="0" y="-570336"/>
            <a:ext cx="12192000" cy="6858001"/>
          </a:xfrm>
          <a:prstGeom prst="rect">
            <a:avLst/>
          </a:prstGeom>
          <a:solidFill>
            <a:srgbClr val="FFFFFF"/>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51" name="Picture 14"/>
          <p:cNvPicPr>
            <a:picLocks noChangeAspect="1"/>
          </p:cNvPicPr>
          <p:nvPr/>
        </p:nvPicPr>
        <p:blipFill>
          <a:blip r:embed="rId2"/>
          <a:stretch>
            <a:fillRect/>
          </a:stretch>
        </p:blipFill>
        <p:spPr>
          <a:xfrm>
            <a:off x="10722847" y="6365238"/>
            <a:ext cx="953215" cy="421322"/>
          </a:xfrm>
          <a:prstGeom prst="rect">
            <a:avLst/>
          </a:prstGeom>
          <a:ln w="12700">
            <a:miter lim="400000"/>
          </a:ln>
        </p:spPr>
      </p:pic>
      <p:sp>
        <p:nvSpPr>
          <p:cNvPr id="52" name="Click to edit presentation title"/>
          <p:cNvSpPr txBox="1">
            <a:spLocks noGrp="1"/>
          </p:cNvSpPr>
          <p:nvPr>
            <p:ph type="title" hasCustomPrompt="1"/>
          </p:nvPr>
        </p:nvSpPr>
        <p:spPr>
          <a:xfrm>
            <a:off x="515939" y="801363"/>
            <a:ext cx="4165652" cy="2481233"/>
          </a:xfrm>
          <a:prstGeom prst="rect">
            <a:avLst/>
          </a:prstGeom>
        </p:spPr>
        <p:txBody>
          <a:bodyPr anchor="b"/>
          <a:lstStyle/>
          <a:p>
            <a:r>
              <a:t>Click to edit presentation title</a:t>
            </a:r>
          </a:p>
        </p:txBody>
      </p:sp>
      <p:sp>
        <p:nvSpPr>
          <p:cNvPr id="53" name="Body Level One…"/>
          <p:cNvSpPr txBox="1">
            <a:spLocks noGrp="1"/>
          </p:cNvSpPr>
          <p:nvPr>
            <p:ph type="body" sz="quarter" idx="1" hasCustomPrompt="1"/>
          </p:nvPr>
        </p:nvSpPr>
        <p:spPr>
          <a:xfrm>
            <a:off x="515939" y="3409920"/>
            <a:ext cx="4165652" cy="1127962"/>
          </a:xfrm>
          <a:prstGeom prst="rect">
            <a:avLst/>
          </a:prstGeom>
        </p:spPr>
        <p:txBody>
          <a:bodyPr/>
          <a:lstStyle>
            <a:lvl1pPr marL="0" indent="0">
              <a:spcBef>
                <a:spcPts val="0"/>
              </a:spcBef>
              <a:buSzTx/>
              <a:buFontTx/>
              <a:buNone/>
              <a:defRPr sz="2400">
                <a:solidFill>
                  <a:schemeClr val="accent2"/>
                </a:solidFill>
              </a:defRPr>
            </a:lvl1pPr>
            <a:lvl2pPr marL="0" indent="457200">
              <a:spcBef>
                <a:spcPts val="0"/>
              </a:spcBef>
              <a:buSzTx/>
              <a:buFontTx/>
              <a:buNone/>
              <a:defRPr sz="2400">
                <a:solidFill>
                  <a:schemeClr val="accent2"/>
                </a:solidFill>
              </a:defRPr>
            </a:lvl2pPr>
            <a:lvl3pPr marL="0" indent="914400">
              <a:spcBef>
                <a:spcPts val="0"/>
              </a:spcBef>
              <a:buSzTx/>
              <a:buFontTx/>
              <a:buNone/>
              <a:defRPr sz="2400">
                <a:solidFill>
                  <a:schemeClr val="accent2"/>
                </a:solidFill>
              </a:defRPr>
            </a:lvl3pPr>
            <a:lvl4pPr marL="0" indent="1371600">
              <a:spcBef>
                <a:spcPts val="0"/>
              </a:spcBef>
              <a:buSzTx/>
              <a:buFontTx/>
              <a:buNone/>
              <a:defRPr sz="2400">
                <a:solidFill>
                  <a:schemeClr val="accent2"/>
                </a:solidFill>
              </a:defRPr>
            </a:lvl4pPr>
            <a:lvl5pPr marL="0" indent="1828800">
              <a:spcBef>
                <a:spcPts val="0"/>
              </a:spcBef>
              <a:buSzTx/>
              <a:buFontTx/>
              <a:buNone/>
              <a:defRPr sz="2400">
                <a:solidFill>
                  <a:schemeClr val="accent2"/>
                </a:solidFill>
              </a:defRPr>
            </a:lvl5pPr>
          </a:lstStyle>
          <a:p>
            <a:r>
              <a:t>Click to edit subtitle</a:t>
            </a:r>
          </a:p>
          <a:p>
            <a:pPr lvl="1"/>
            <a:endParaRPr/>
          </a:p>
          <a:p>
            <a:pPr lvl="2"/>
            <a:endParaRPr/>
          </a:p>
          <a:p>
            <a:pPr lvl="3"/>
            <a:endParaRPr/>
          </a:p>
          <a:p>
            <a:pPr lvl="4"/>
            <a:endParaRPr/>
          </a:p>
        </p:txBody>
      </p:sp>
      <p:sp>
        <p:nvSpPr>
          <p:cNvPr id="54" name="Text Placeholder 12"/>
          <p:cNvSpPr>
            <a:spLocks noGrp="1"/>
          </p:cNvSpPr>
          <p:nvPr>
            <p:ph type="body" sz="quarter" idx="21" hasCustomPrompt="1"/>
          </p:nvPr>
        </p:nvSpPr>
        <p:spPr>
          <a:xfrm>
            <a:off x="515937" y="4688025"/>
            <a:ext cx="3600451" cy="587376"/>
          </a:xfrm>
          <a:prstGeom prst="rect">
            <a:avLst/>
          </a:prstGeom>
        </p:spPr>
        <p:txBody>
          <a:bodyPr/>
          <a:lstStyle>
            <a:lvl1pPr marL="0" indent="0">
              <a:spcBef>
                <a:spcPts val="0"/>
              </a:spcBef>
              <a:buSzTx/>
              <a:buFontTx/>
              <a:buNone/>
              <a:defRPr>
                <a:solidFill>
                  <a:schemeClr val="accent2"/>
                </a:solidFill>
              </a:defRPr>
            </a:lvl1pPr>
          </a:lstStyle>
          <a:p>
            <a:r>
              <a:t>Date</a:t>
            </a:r>
          </a:p>
        </p:txBody>
      </p:sp>
      <p:sp>
        <p:nvSpPr>
          <p:cNvPr id="55" name="Picture Placeholder 4"/>
          <p:cNvSpPr>
            <a:spLocks noGrp="1"/>
          </p:cNvSpPr>
          <p:nvPr>
            <p:ph type="pic" sz="half" idx="22"/>
          </p:nvPr>
        </p:nvSpPr>
        <p:spPr>
          <a:xfrm>
            <a:off x="6424824" y="788473"/>
            <a:ext cx="4988243" cy="4988244"/>
          </a:xfrm>
          <a:prstGeom prst="rect">
            <a:avLst/>
          </a:prstGeom>
        </p:spPr>
        <p:txBody>
          <a:bodyPr lIns="91439" rIns="91439">
            <a:noAutofit/>
          </a:bodyPr>
          <a:lstStyle/>
          <a:p>
            <a:endParaRP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_Content-1">
    <p:bg>
      <p:bgPr>
        <a:solidFill>
          <a:srgbClr val="FFFFFF"/>
        </a:solidFill>
        <a:effectLst/>
      </p:bgPr>
    </p:bg>
    <p:spTree>
      <p:nvGrpSpPr>
        <p:cNvPr id="1" name=""/>
        <p:cNvGrpSpPr/>
        <p:nvPr/>
      </p:nvGrpSpPr>
      <p:grpSpPr>
        <a:xfrm>
          <a:off x="0" y="0"/>
          <a:ext cx="0" cy="0"/>
          <a:chOff x="0" y="0"/>
          <a:chExt cx="0" cy="0"/>
        </a:xfrm>
      </p:grpSpPr>
      <p:sp>
        <p:nvSpPr>
          <p:cNvPr id="63" name="Rectangle 12"/>
          <p:cNvSpPr/>
          <p:nvPr/>
        </p:nvSpPr>
        <p:spPr>
          <a:xfrm>
            <a:off x="-47414" y="-311573"/>
            <a:ext cx="12300375" cy="7227145"/>
          </a:xfrm>
          <a:prstGeom prst="rect">
            <a:avLst/>
          </a:prstGeom>
          <a:solidFill>
            <a:schemeClr val="accent1"/>
          </a:solidFill>
          <a:ln w="12700">
            <a:miter lim="400000"/>
          </a:ln>
        </p:spPr>
        <p:txBody>
          <a:bodyPr lIns="45719" rIns="45719" anchor="ctr"/>
          <a:lstStyle/>
          <a:p>
            <a:pPr algn="ctr">
              <a:defRPr>
                <a:solidFill>
                  <a:schemeClr val="accent1"/>
                </a:solidFill>
                <a:effectLst>
                  <a:outerShdw blurRad="38100" dist="25400" dir="5400000" rotWithShape="0">
                    <a:srgbClr val="6E747A">
                      <a:alpha val="43000"/>
                    </a:srgbClr>
                  </a:outerShdw>
                </a:effectLst>
              </a:defRPr>
            </a:pPr>
            <a:endParaRPr/>
          </a:p>
        </p:txBody>
      </p:sp>
      <p:sp>
        <p:nvSpPr>
          <p:cNvPr id="64" name="Rectangle 11"/>
          <p:cNvSpPr/>
          <p:nvPr/>
        </p:nvSpPr>
        <p:spPr>
          <a:xfrm>
            <a:off x="0" y="-570336"/>
            <a:ext cx="12192000" cy="6858001"/>
          </a:xfrm>
          <a:prstGeom prst="rect">
            <a:avLst/>
          </a:prstGeom>
          <a:solidFill>
            <a:srgbClr val="FFFFFF"/>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65" name="Picture 14"/>
          <p:cNvPicPr>
            <a:picLocks noChangeAspect="1"/>
          </p:cNvPicPr>
          <p:nvPr/>
        </p:nvPicPr>
        <p:blipFill>
          <a:blip r:embed="rId2"/>
          <a:stretch>
            <a:fillRect/>
          </a:stretch>
        </p:blipFill>
        <p:spPr>
          <a:xfrm>
            <a:off x="10722847" y="6365238"/>
            <a:ext cx="953215" cy="421322"/>
          </a:xfrm>
          <a:prstGeom prst="rect">
            <a:avLst/>
          </a:prstGeom>
          <a:ln w="12700">
            <a:miter lim="400000"/>
          </a:ln>
        </p:spPr>
      </p:pic>
      <p:sp>
        <p:nvSpPr>
          <p:cNvPr id="66" name="Click to edit headline title"/>
          <p:cNvSpPr txBox="1">
            <a:spLocks noGrp="1"/>
          </p:cNvSpPr>
          <p:nvPr>
            <p:ph type="title" hasCustomPrompt="1"/>
          </p:nvPr>
        </p:nvSpPr>
        <p:spPr>
          <a:xfrm>
            <a:off x="515939" y="621582"/>
            <a:ext cx="11160125" cy="1488315"/>
          </a:xfrm>
          <a:prstGeom prst="rect">
            <a:avLst/>
          </a:prstGeom>
        </p:spPr>
        <p:txBody>
          <a:bodyPr anchor="t"/>
          <a:lstStyle/>
          <a:p>
            <a:r>
              <a:t>Click to edit headline title</a:t>
            </a:r>
          </a:p>
        </p:txBody>
      </p:sp>
      <p:sp>
        <p:nvSpPr>
          <p:cNvPr id="67" name="Body Level One…"/>
          <p:cNvSpPr txBox="1">
            <a:spLocks noGrp="1"/>
          </p:cNvSpPr>
          <p:nvPr>
            <p:ph type="body" sz="half" idx="1" hasCustomPrompt="1"/>
          </p:nvPr>
        </p:nvSpPr>
        <p:spPr>
          <a:xfrm>
            <a:off x="515937" y="2092325"/>
            <a:ext cx="7366001" cy="4216400"/>
          </a:xfrm>
          <a:prstGeom prst="rect">
            <a:avLst/>
          </a:prstGeom>
        </p:spPr>
        <p:txBody>
          <a:bodyPr/>
          <a:lstStyle>
            <a:lvl1pPr marL="0" indent="0">
              <a:spcBef>
                <a:spcPts val="400"/>
              </a:spcBef>
              <a:buSzTx/>
              <a:buFontTx/>
              <a:buNone/>
              <a:defRPr sz="2400">
                <a:solidFill>
                  <a:schemeClr val="accent2"/>
                </a:solidFill>
              </a:defRPr>
            </a:lvl1pPr>
            <a:lvl2pPr marL="947057" indent="-489857">
              <a:spcBef>
                <a:spcPts val="400"/>
              </a:spcBef>
              <a:buFontTx/>
              <a:defRPr sz="2400">
                <a:solidFill>
                  <a:schemeClr val="accent2"/>
                </a:solidFill>
              </a:defRPr>
            </a:lvl2pPr>
            <a:lvl3pPr marL="1306285" indent="-391885">
              <a:spcBef>
                <a:spcPts val="400"/>
              </a:spcBef>
              <a:buFontTx/>
              <a:defRPr sz="2400">
                <a:solidFill>
                  <a:schemeClr val="accent2"/>
                </a:solidFill>
              </a:defRPr>
            </a:lvl3pPr>
            <a:lvl4pPr marL="1763485" indent="-391885">
              <a:spcBef>
                <a:spcPts val="400"/>
              </a:spcBef>
              <a:buFontTx/>
              <a:defRPr sz="2400">
                <a:solidFill>
                  <a:schemeClr val="accent2"/>
                </a:solidFill>
              </a:defRPr>
            </a:lvl4pPr>
            <a:lvl5pPr marL="2318657" indent="-489857">
              <a:spcBef>
                <a:spcPts val="400"/>
              </a:spcBef>
              <a:buFontTx/>
              <a:defRPr sz="2400">
                <a:solidFill>
                  <a:schemeClr val="accent2"/>
                </a:solidFill>
              </a:defRPr>
            </a:lvl5pPr>
          </a:lstStyle>
          <a:p>
            <a:r>
              <a:t>Click to edit contents</a:t>
            </a:r>
          </a:p>
          <a:p>
            <a:pPr lvl="1"/>
            <a:endParaRPr/>
          </a:p>
          <a:p>
            <a:pPr lvl="2"/>
            <a:endParaRPr/>
          </a:p>
          <a:p>
            <a:pPr lvl="3"/>
            <a:endParaRPr/>
          </a:p>
          <a:p>
            <a:pPr lvl="4"/>
            <a:endParaRPr/>
          </a:p>
        </p:txBody>
      </p:sp>
      <p:sp>
        <p:nvSpPr>
          <p:cNvPr id="68" name="Picture Placeholder 4"/>
          <p:cNvSpPr>
            <a:spLocks noGrp="1"/>
          </p:cNvSpPr>
          <p:nvPr>
            <p:ph type="pic" sz="quarter" idx="21"/>
          </p:nvPr>
        </p:nvSpPr>
        <p:spPr>
          <a:xfrm>
            <a:off x="8143148" y="1824794"/>
            <a:ext cx="3532913" cy="3532912"/>
          </a:xfrm>
          <a:prstGeom prst="rect">
            <a:avLst/>
          </a:prstGeom>
        </p:spPr>
        <p:txBody>
          <a:bodyPr lIns="91439" rIns="91439">
            <a:noAutofit/>
          </a:bodyPr>
          <a:lstStyle/>
          <a:p>
            <a:endParaRPr/>
          </a:p>
        </p:txBody>
      </p:sp>
      <p:sp>
        <p:nvSpPr>
          <p:cNvPr id="69" name="Text Placeholder 2"/>
          <p:cNvSpPr>
            <a:spLocks noGrp="1"/>
          </p:cNvSpPr>
          <p:nvPr>
            <p:ph type="body" sz="quarter" idx="22" hasCustomPrompt="1"/>
          </p:nvPr>
        </p:nvSpPr>
        <p:spPr>
          <a:xfrm>
            <a:off x="515937" y="289629"/>
            <a:ext cx="3600451" cy="313101"/>
          </a:xfrm>
          <a:prstGeom prst="rect">
            <a:avLst/>
          </a:prstGeom>
        </p:spPr>
        <p:txBody>
          <a:bodyPr/>
          <a:lstStyle>
            <a:lvl1pPr>
              <a:spcBef>
                <a:spcPts val="200"/>
              </a:spcBef>
              <a:buSzTx/>
              <a:buFontTx/>
              <a:buNone/>
              <a:defRPr sz="1000">
                <a:solidFill>
                  <a:schemeClr val="accent3"/>
                </a:solidFill>
              </a:defRPr>
            </a:lvl1pPr>
          </a:lstStyle>
          <a:p>
            <a:r>
              <a:t>Section</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Content-2">
    <p:bg>
      <p:bgPr>
        <a:solidFill>
          <a:srgbClr val="FFFFFF"/>
        </a:solidFill>
        <a:effectLst/>
      </p:bgPr>
    </p:bg>
    <p:spTree>
      <p:nvGrpSpPr>
        <p:cNvPr id="1" name=""/>
        <p:cNvGrpSpPr/>
        <p:nvPr/>
      </p:nvGrpSpPr>
      <p:grpSpPr>
        <a:xfrm>
          <a:off x="0" y="0"/>
          <a:ext cx="0" cy="0"/>
          <a:chOff x="0" y="0"/>
          <a:chExt cx="0" cy="0"/>
        </a:xfrm>
      </p:grpSpPr>
      <p:sp>
        <p:nvSpPr>
          <p:cNvPr id="77" name="Rectangle 12"/>
          <p:cNvSpPr/>
          <p:nvPr/>
        </p:nvSpPr>
        <p:spPr>
          <a:xfrm>
            <a:off x="-47414" y="-311573"/>
            <a:ext cx="12300375" cy="7227145"/>
          </a:xfrm>
          <a:prstGeom prst="rect">
            <a:avLst/>
          </a:prstGeom>
          <a:solidFill>
            <a:schemeClr val="accent1"/>
          </a:solidFill>
          <a:ln w="12700">
            <a:miter lim="400000"/>
          </a:ln>
        </p:spPr>
        <p:txBody>
          <a:bodyPr lIns="45719" rIns="45719" anchor="ctr"/>
          <a:lstStyle/>
          <a:p>
            <a:pPr algn="ctr">
              <a:defRPr>
                <a:solidFill>
                  <a:schemeClr val="accent1"/>
                </a:solidFill>
                <a:effectLst>
                  <a:outerShdw blurRad="38100" dist="25400" dir="5400000" rotWithShape="0">
                    <a:srgbClr val="6E747A">
                      <a:alpha val="43000"/>
                    </a:srgbClr>
                  </a:outerShdw>
                </a:effectLst>
              </a:defRPr>
            </a:pPr>
            <a:endParaRPr/>
          </a:p>
        </p:txBody>
      </p:sp>
      <p:sp>
        <p:nvSpPr>
          <p:cNvPr id="78" name="Rectangle 11"/>
          <p:cNvSpPr/>
          <p:nvPr/>
        </p:nvSpPr>
        <p:spPr>
          <a:xfrm>
            <a:off x="0" y="-570336"/>
            <a:ext cx="12192000" cy="6858001"/>
          </a:xfrm>
          <a:prstGeom prst="rect">
            <a:avLst/>
          </a:prstGeom>
          <a:solidFill>
            <a:srgbClr val="FFFFFF"/>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79" name="Picture 14"/>
          <p:cNvPicPr>
            <a:picLocks noChangeAspect="1"/>
          </p:cNvPicPr>
          <p:nvPr/>
        </p:nvPicPr>
        <p:blipFill>
          <a:blip r:embed="rId2"/>
          <a:stretch>
            <a:fillRect/>
          </a:stretch>
        </p:blipFill>
        <p:spPr>
          <a:xfrm>
            <a:off x="10722847" y="6365238"/>
            <a:ext cx="953215" cy="421322"/>
          </a:xfrm>
          <a:prstGeom prst="rect">
            <a:avLst/>
          </a:prstGeom>
          <a:ln w="12700">
            <a:miter lim="400000"/>
          </a:ln>
        </p:spPr>
      </p:pic>
      <p:sp>
        <p:nvSpPr>
          <p:cNvPr id="80" name="Body Level One…"/>
          <p:cNvSpPr txBox="1">
            <a:spLocks noGrp="1"/>
          </p:cNvSpPr>
          <p:nvPr>
            <p:ph type="body" sz="quarter" idx="1" hasCustomPrompt="1"/>
          </p:nvPr>
        </p:nvSpPr>
        <p:spPr>
          <a:xfrm>
            <a:off x="515937" y="1552878"/>
            <a:ext cx="5472114" cy="855664"/>
          </a:xfrm>
          <a:prstGeom prst="rect">
            <a:avLst/>
          </a:prstGeom>
        </p:spPr>
        <p:txBody>
          <a:bodyPr/>
          <a:lstStyle>
            <a:lvl1pPr marL="0" indent="0">
              <a:spcBef>
                <a:spcPts val="0"/>
              </a:spcBef>
              <a:buSzTx/>
              <a:buFontTx/>
              <a:buNone/>
              <a:defRPr sz="2400"/>
            </a:lvl1pPr>
            <a:lvl2pPr marL="947057" indent="-489857">
              <a:spcBef>
                <a:spcPts val="0"/>
              </a:spcBef>
              <a:buFontTx/>
              <a:defRPr sz="2400"/>
            </a:lvl2pPr>
            <a:lvl3pPr marL="1306285" indent="-391885">
              <a:spcBef>
                <a:spcPts val="0"/>
              </a:spcBef>
              <a:buFontTx/>
              <a:defRPr sz="2400"/>
            </a:lvl3pPr>
            <a:lvl4pPr marL="1763485" indent="-391885">
              <a:spcBef>
                <a:spcPts val="0"/>
              </a:spcBef>
              <a:buFontTx/>
              <a:defRPr sz="2400"/>
            </a:lvl4pPr>
            <a:lvl5pPr marL="2318657" indent="-489857">
              <a:spcBef>
                <a:spcPts val="0"/>
              </a:spcBef>
              <a:buFontTx/>
              <a:defRPr sz="2400"/>
            </a:lvl5pPr>
          </a:lstStyle>
          <a:p>
            <a:r>
              <a:t>Click to edit subtitle</a:t>
            </a:r>
          </a:p>
          <a:p>
            <a:pPr lvl="1"/>
            <a:endParaRPr/>
          </a:p>
          <a:p>
            <a:pPr lvl="2"/>
            <a:endParaRPr/>
          </a:p>
          <a:p>
            <a:pPr lvl="3"/>
            <a:endParaRPr/>
          </a:p>
          <a:p>
            <a:pPr lvl="4"/>
            <a:endParaRPr/>
          </a:p>
        </p:txBody>
      </p:sp>
      <p:sp>
        <p:nvSpPr>
          <p:cNvPr id="81" name="Text Placeholder 6"/>
          <p:cNvSpPr>
            <a:spLocks noGrp="1"/>
          </p:cNvSpPr>
          <p:nvPr>
            <p:ph type="body" sz="half" idx="21" hasCustomPrompt="1"/>
          </p:nvPr>
        </p:nvSpPr>
        <p:spPr>
          <a:xfrm>
            <a:off x="515937" y="2581275"/>
            <a:ext cx="5472114" cy="3643313"/>
          </a:xfrm>
          <a:prstGeom prst="rect">
            <a:avLst/>
          </a:prstGeom>
        </p:spPr>
        <p:txBody>
          <a:bodyPr/>
          <a:lstStyle>
            <a:lvl1pPr marL="0" indent="0">
              <a:spcBef>
                <a:spcPts val="400"/>
              </a:spcBef>
              <a:buSzTx/>
              <a:buFontTx/>
              <a:buNone/>
              <a:defRPr>
                <a:solidFill>
                  <a:schemeClr val="accent2"/>
                </a:solidFill>
              </a:defRPr>
            </a:lvl1pPr>
          </a:lstStyle>
          <a:p>
            <a:r>
              <a:t>Click to edit body</a:t>
            </a:r>
          </a:p>
        </p:txBody>
      </p:sp>
      <p:sp>
        <p:nvSpPr>
          <p:cNvPr id="82" name="Text Placeholder 2"/>
          <p:cNvSpPr>
            <a:spLocks noGrp="1"/>
          </p:cNvSpPr>
          <p:nvPr>
            <p:ph type="body" sz="quarter" idx="22" hasCustomPrompt="1"/>
          </p:nvPr>
        </p:nvSpPr>
        <p:spPr>
          <a:xfrm>
            <a:off x="515937" y="289629"/>
            <a:ext cx="3600451" cy="313101"/>
          </a:xfrm>
          <a:prstGeom prst="rect">
            <a:avLst/>
          </a:prstGeom>
        </p:spPr>
        <p:txBody>
          <a:bodyPr/>
          <a:lstStyle>
            <a:lvl1pPr>
              <a:spcBef>
                <a:spcPts val="200"/>
              </a:spcBef>
              <a:buSzTx/>
              <a:buFontTx/>
              <a:buNone/>
              <a:defRPr sz="1000">
                <a:solidFill>
                  <a:schemeClr val="accent3"/>
                </a:solidFill>
                <a:latin typeface="Gotham Light"/>
                <a:ea typeface="Gotham Light"/>
                <a:cs typeface="Gotham Light"/>
                <a:sym typeface="Gotham Light"/>
              </a:defRPr>
            </a:lvl1pPr>
          </a:lstStyle>
          <a:p>
            <a:r>
              <a:t>Section</a:t>
            </a:r>
          </a:p>
        </p:txBody>
      </p:sp>
      <p:sp>
        <p:nvSpPr>
          <p:cNvPr id="83" name="Text Placeholder 6"/>
          <p:cNvSpPr>
            <a:spLocks noGrp="1"/>
          </p:cNvSpPr>
          <p:nvPr>
            <p:ph type="body" sz="half" idx="23" hasCustomPrompt="1"/>
          </p:nvPr>
        </p:nvSpPr>
        <p:spPr>
          <a:xfrm>
            <a:off x="6201512" y="2581275"/>
            <a:ext cx="5472113" cy="3643313"/>
          </a:xfrm>
          <a:prstGeom prst="rect">
            <a:avLst/>
          </a:prstGeom>
        </p:spPr>
        <p:txBody>
          <a:bodyPr/>
          <a:lstStyle>
            <a:lvl1pPr marL="0" indent="0">
              <a:spcBef>
                <a:spcPts val="400"/>
              </a:spcBef>
              <a:buSzTx/>
              <a:buFontTx/>
              <a:buNone/>
              <a:defRPr>
                <a:solidFill>
                  <a:schemeClr val="accent2"/>
                </a:solidFill>
              </a:defRPr>
            </a:lvl1pPr>
          </a:lstStyle>
          <a:p>
            <a:r>
              <a:t>Click to edit body</a:t>
            </a:r>
          </a:p>
        </p:txBody>
      </p:sp>
      <p:sp>
        <p:nvSpPr>
          <p:cNvPr id="84" name="Click to edit headline title"/>
          <p:cNvSpPr txBox="1">
            <a:spLocks noGrp="1"/>
          </p:cNvSpPr>
          <p:nvPr>
            <p:ph type="title" hasCustomPrompt="1"/>
          </p:nvPr>
        </p:nvSpPr>
        <p:spPr>
          <a:xfrm>
            <a:off x="515939" y="616938"/>
            <a:ext cx="11160125" cy="931863"/>
          </a:xfrm>
          <a:prstGeom prst="rect">
            <a:avLst/>
          </a:prstGeom>
        </p:spPr>
        <p:txBody>
          <a:bodyPr anchor="t"/>
          <a:lstStyle/>
          <a:p>
            <a:r>
              <a:t>Click to edit headline title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Content-3">
    <p:bg>
      <p:bgPr>
        <a:solidFill>
          <a:srgbClr val="FFFFFF"/>
        </a:solidFill>
        <a:effectLst/>
      </p:bgPr>
    </p:bg>
    <p:spTree>
      <p:nvGrpSpPr>
        <p:cNvPr id="1" name=""/>
        <p:cNvGrpSpPr/>
        <p:nvPr/>
      </p:nvGrpSpPr>
      <p:grpSpPr>
        <a:xfrm>
          <a:off x="0" y="0"/>
          <a:ext cx="0" cy="0"/>
          <a:chOff x="0" y="0"/>
          <a:chExt cx="0" cy="0"/>
        </a:xfrm>
      </p:grpSpPr>
      <p:sp>
        <p:nvSpPr>
          <p:cNvPr id="92" name="Rectangle 12"/>
          <p:cNvSpPr/>
          <p:nvPr/>
        </p:nvSpPr>
        <p:spPr>
          <a:xfrm>
            <a:off x="-47414" y="-311573"/>
            <a:ext cx="12300375" cy="7227145"/>
          </a:xfrm>
          <a:prstGeom prst="rect">
            <a:avLst/>
          </a:prstGeom>
          <a:solidFill>
            <a:schemeClr val="accent1"/>
          </a:solidFill>
          <a:ln w="12700">
            <a:miter lim="400000"/>
          </a:ln>
        </p:spPr>
        <p:txBody>
          <a:bodyPr lIns="45719" rIns="45719" anchor="ctr"/>
          <a:lstStyle/>
          <a:p>
            <a:pPr algn="ctr">
              <a:defRPr>
                <a:solidFill>
                  <a:schemeClr val="accent1"/>
                </a:solidFill>
                <a:effectLst>
                  <a:outerShdw blurRad="38100" dist="25400" dir="5400000" rotWithShape="0">
                    <a:srgbClr val="6E747A">
                      <a:alpha val="43000"/>
                    </a:srgbClr>
                  </a:outerShdw>
                </a:effectLst>
              </a:defRPr>
            </a:pPr>
            <a:endParaRPr/>
          </a:p>
        </p:txBody>
      </p:sp>
      <p:sp>
        <p:nvSpPr>
          <p:cNvPr id="93" name="Rectangle 11"/>
          <p:cNvSpPr/>
          <p:nvPr/>
        </p:nvSpPr>
        <p:spPr>
          <a:xfrm>
            <a:off x="0" y="-570336"/>
            <a:ext cx="12192000" cy="6858001"/>
          </a:xfrm>
          <a:prstGeom prst="rect">
            <a:avLst/>
          </a:prstGeom>
          <a:solidFill>
            <a:srgbClr val="FFFFFF"/>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94" name="Picture 14"/>
          <p:cNvPicPr>
            <a:picLocks noChangeAspect="1"/>
          </p:cNvPicPr>
          <p:nvPr/>
        </p:nvPicPr>
        <p:blipFill>
          <a:blip r:embed="rId2"/>
          <a:stretch>
            <a:fillRect/>
          </a:stretch>
        </p:blipFill>
        <p:spPr>
          <a:xfrm>
            <a:off x="10722847" y="6365238"/>
            <a:ext cx="953215" cy="421322"/>
          </a:xfrm>
          <a:prstGeom prst="rect">
            <a:avLst/>
          </a:prstGeom>
          <a:ln w="12700">
            <a:miter lim="400000"/>
          </a:ln>
        </p:spPr>
      </p:pic>
      <p:sp>
        <p:nvSpPr>
          <p:cNvPr id="95" name="Body Level One…"/>
          <p:cNvSpPr txBox="1">
            <a:spLocks noGrp="1"/>
          </p:cNvSpPr>
          <p:nvPr>
            <p:ph type="body" sz="quarter" idx="1" hasCustomPrompt="1"/>
          </p:nvPr>
        </p:nvSpPr>
        <p:spPr>
          <a:xfrm>
            <a:off x="515937" y="2061836"/>
            <a:ext cx="5472114" cy="855664"/>
          </a:xfrm>
          <a:prstGeom prst="rect">
            <a:avLst/>
          </a:prstGeom>
        </p:spPr>
        <p:txBody>
          <a:bodyPr/>
          <a:lstStyle>
            <a:lvl1pPr marL="0" indent="0">
              <a:spcBef>
                <a:spcPts val="0"/>
              </a:spcBef>
              <a:buSzTx/>
              <a:buFontTx/>
              <a:buNone/>
              <a:defRPr sz="2400"/>
            </a:lvl1pPr>
            <a:lvl2pPr marL="947057" indent="-489857">
              <a:spcBef>
                <a:spcPts val="0"/>
              </a:spcBef>
              <a:buFontTx/>
              <a:defRPr sz="2400"/>
            </a:lvl2pPr>
            <a:lvl3pPr marL="1306285" indent="-391885">
              <a:spcBef>
                <a:spcPts val="0"/>
              </a:spcBef>
              <a:buFontTx/>
              <a:defRPr sz="2400"/>
            </a:lvl3pPr>
            <a:lvl4pPr marL="1763485" indent="-391885">
              <a:spcBef>
                <a:spcPts val="0"/>
              </a:spcBef>
              <a:buFontTx/>
              <a:defRPr sz="2400"/>
            </a:lvl4pPr>
            <a:lvl5pPr marL="2318657" indent="-489857">
              <a:spcBef>
                <a:spcPts val="0"/>
              </a:spcBef>
              <a:buFontTx/>
              <a:defRPr sz="2400"/>
            </a:lvl5pPr>
          </a:lstStyle>
          <a:p>
            <a:r>
              <a:t>Click to edit subtitle</a:t>
            </a:r>
          </a:p>
          <a:p>
            <a:pPr lvl="1"/>
            <a:endParaRPr/>
          </a:p>
          <a:p>
            <a:pPr lvl="2"/>
            <a:endParaRPr/>
          </a:p>
          <a:p>
            <a:pPr lvl="3"/>
            <a:endParaRPr/>
          </a:p>
          <a:p>
            <a:pPr lvl="4"/>
            <a:endParaRPr/>
          </a:p>
        </p:txBody>
      </p:sp>
      <p:sp>
        <p:nvSpPr>
          <p:cNvPr id="96" name="Text Placeholder 6"/>
          <p:cNvSpPr>
            <a:spLocks noGrp="1"/>
          </p:cNvSpPr>
          <p:nvPr>
            <p:ph type="body" sz="half" idx="21" hasCustomPrompt="1"/>
          </p:nvPr>
        </p:nvSpPr>
        <p:spPr>
          <a:xfrm>
            <a:off x="515937" y="3009106"/>
            <a:ext cx="5472114" cy="3215483"/>
          </a:xfrm>
          <a:prstGeom prst="rect">
            <a:avLst/>
          </a:prstGeom>
        </p:spPr>
        <p:txBody>
          <a:bodyPr/>
          <a:lstStyle>
            <a:lvl1pPr marL="0" indent="0">
              <a:spcBef>
                <a:spcPts val="400"/>
              </a:spcBef>
              <a:buSzTx/>
              <a:buFontTx/>
              <a:buNone/>
              <a:defRPr>
                <a:solidFill>
                  <a:schemeClr val="accent2"/>
                </a:solidFill>
              </a:defRPr>
            </a:lvl1pPr>
          </a:lstStyle>
          <a:p>
            <a:r>
              <a:t>Click to edit body</a:t>
            </a:r>
          </a:p>
        </p:txBody>
      </p:sp>
      <p:sp>
        <p:nvSpPr>
          <p:cNvPr id="97" name="Click to edit headline title"/>
          <p:cNvSpPr txBox="1">
            <a:spLocks noGrp="1"/>
          </p:cNvSpPr>
          <p:nvPr>
            <p:ph type="title" hasCustomPrompt="1"/>
          </p:nvPr>
        </p:nvSpPr>
        <p:spPr>
          <a:xfrm>
            <a:off x="515939" y="647487"/>
            <a:ext cx="5472111" cy="1281195"/>
          </a:xfrm>
          <a:prstGeom prst="rect">
            <a:avLst/>
          </a:prstGeom>
        </p:spPr>
        <p:txBody>
          <a:bodyPr anchor="t"/>
          <a:lstStyle/>
          <a:p>
            <a:r>
              <a:t>Click to edit headline title</a:t>
            </a:r>
          </a:p>
        </p:txBody>
      </p:sp>
      <p:sp>
        <p:nvSpPr>
          <p:cNvPr id="98" name="Text Placeholder 2"/>
          <p:cNvSpPr>
            <a:spLocks noGrp="1"/>
          </p:cNvSpPr>
          <p:nvPr>
            <p:ph type="body" sz="quarter" idx="22" hasCustomPrompt="1"/>
          </p:nvPr>
        </p:nvSpPr>
        <p:spPr>
          <a:xfrm>
            <a:off x="515937" y="289629"/>
            <a:ext cx="3600451" cy="313101"/>
          </a:xfrm>
          <a:prstGeom prst="rect">
            <a:avLst/>
          </a:prstGeom>
        </p:spPr>
        <p:txBody>
          <a:bodyPr/>
          <a:lstStyle>
            <a:lvl1pPr>
              <a:spcBef>
                <a:spcPts val="200"/>
              </a:spcBef>
              <a:buSzTx/>
              <a:buFontTx/>
              <a:buNone/>
              <a:defRPr sz="1000">
                <a:solidFill>
                  <a:schemeClr val="accent3"/>
                </a:solidFill>
              </a:defRPr>
            </a:lvl1pPr>
          </a:lstStyle>
          <a:p>
            <a:r>
              <a:t>Section</a:t>
            </a:r>
          </a:p>
        </p:txBody>
      </p:sp>
      <p:sp>
        <p:nvSpPr>
          <p:cNvPr id="99" name="Picture Placeholder 4"/>
          <p:cNvSpPr>
            <a:spLocks noGrp="1"/>
          </p:cNvSpPr>
          <p:nvPr>
            <p:ph type="pic" sz="half" idx="23"/>
          </p:nvPr>
        </p:nvSpPr>
        <p:spPr>
          <a:xfrm>
            <a:off x="6424824" y="788473"/>
            <a:ext cx="4988243" cy="4988244"/>
          </a:xfrm>
          <a:prstGeom prst="rect">
            <a:avLst/>
          </a:prstGeom>
        </p:spPr>
        <p:txBody>
          <a:bodyPr lIns="91439" rIns="91439">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Statement">
    <p:bg>
      <p:bgPr>
        <a:solidFill>
          <a:srgbClr val="FFFFFF"/>
        </a:solidFill>
        <a:effectLst/>
      </p:bgPr>
    </p:bg>
    <p:spTree>
      <p:nvGrpSpPr>
        <p:cNvPr id="1" name=""/>
        <p:cNvGrpSpPr/>
        <p:nvPr/>
      </p:nvGrpSpPr>
      <p:grpSpPr>
        <a:xfrm>
          <a:off x="0" y="0"/>
          <a:ext cx="0" cy="0"/>
          <a:chOff x="0" y="0"/>
          <a:chExt cx="0" cy="0"/>
        </a:xfrm>
      </p:grpSpPr>
      <p:sp>
        <p:nvSpPr>
          <p:cNvPr id="107" name="Rectangle 12"/>
          <p:cNvSpPr/>
          <p:nvPr/>
        </p:nvSpPr>
        <p:spPr>
          <a:xfrm>
            <a:off x="-47414" y="-311573"/>
            <a:ext cx="12300375" cy="7227145"/>
          </a:xfrm>
          <a:prstGeom prst="rect">
            <a:avLst/>
          </a:prstGeom>
          <a:solidFill>
            <a:schemeClr val="accent1"/>
          </a:solidFill>
          <a:ln w="12700">
            <a:miter lim="400000"/>
          </a:ln>
        </p:spPr>
        <p:txBody>
          <a:bodyPr lIns="45719" rIns="45719" anchor="ctr"/>
          <a:lstStyle/>
          <a:p>
            <a:pPr algn="ctr">
              <a:defRPr>
                <a:solidFill>
                  <a:schemeClr val="accent1"/>
                </a:solidFill>
                <a:effectLst>
                  <a:outerShdw blurRad="38100" dist="25400" dir="5400000" rotWithShape="0">
                    <a:srgbClr val="6E747A">
                      <a:alpha val="43000"/>
                    </a:srgbClr>
                  </a:outerShdw>
                </a:effectLst>
              </a:defRPr>
            </a:pPr>
            <a:endParaRPr/>
          </a:p>
        </p:txBody>
      </p:sp>
      <p:sp>
        <p:nvSpPr>
          <p:cNvPr id="108" name="Rectangle 11"/>
          <p:cNvSpPr/>
          <p:nvPr/>
        </p:nvSpPr>
        <p:spPr>
          <a:xfrm>
            <a:off x="0" y="-570336"/>
            <a:ext cx="12192000" cy="6858001"/>
          </a:xfrm>
          <a:prstGeom prst="rect">
            <a:avLst/>
          </a:prstGeom>
          <a:solidFill>
            <a:srgbClr val="FFFFFF"/>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109" name="Picture 14"/>
          <p:cNvPicPr>
            <a:picLocks noChangeAspect="1"/>
          </p:cNvPicPr>
          <p:nvPr/>
        </p:nvPicPr>
        <p:blipFill>
          <a:blip r:embed="rId2"/>
          <a:stretch>
            <a:fillRect/>
          </a:stretch>
        </p:blipFill>
        <p:spPr>
          <a:xfrm>
            <a:off x="10722847" y="6365238"/>
            <a:ext cx="953215" cy="421322"/>
          </a:xfrm>
          <a:prstGeom prst="rect">
            <a:avLst/>
          </a:prstGeom>
          <a:ln w="12700">
            <a:miter lim="400000"/>
          </a:ln>
        </p:spPr>
      </p:pic>
      <p:sp>
        <p:nvSpPr>
          <p:cNvPr id="110" name="Rectangle 3"/>
          <p:cNvSpPr/>
          <p:nvPr/>
        </p:nvSpPr>
        <p:spPr>
          <a:xfrm>
            <a:off x="0" y="-569620"/>
            <a:ext cx="12192000" cy="6858001"/>
          </a:xfrm>
          <a:prstGeom prst="rect">
            <a:avLst/>
          </a:prstGeom>
          <a:solidFill>
            <a:schemeClr val="accent1"/>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11" name="Click to edit statement"/>
          <p:cNvSpPr txBox="1">
            <a:spLocks noGrp="1"/>
          </p:cNvSpPr>
          <p:nvPr>
            <p:ph type="title" hasCustomPrompt="1"/>
          </p:nvPr>
        </p:nvSpPr>
        <p:spPr>
          <a:xfrm>
            <a:off x="515939" y="1489916"/>
            <a:ext cx="11160125" cy="3878168"/>
          </a:xfrm>
          <a:prstGeom prst="rect">
            <a:avLst/>
          </a:prstGeom>
        </p:spPr>
        <p:txBody>
          <a:bodyPr/>
          <a:lstStyle>
            <a:lvl1pPr>
              <a:defRPr b="0">
                <a:solidFill>
                  <a:srgbClr val="FFFFFF"/>
                </a:solidFill>
              </a:defRPr>
            </a:lvl1pPr>
          </a:lstStyle>
          <a:p>
            <a:r>
              <a:t>Click to edit statement</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media/image2.png" Type="http://schemas.openxmlformats.org/officeDocument/2006/relationships/image" Id="rId11"></Relationship><Relationship Target="../slideLayouts/slideLayout5.xml" Type="http://schemas.openxmlformats.org/officeDocument/2006/relationships/slideLayout" Id="rId5"></Relationship><Relationship Target="../media/image1.jpeg" Type="http://schemas.openxmlformats.org/officeDocument/2006/relationships/image" Id="rId10"></Relationship><Relationship Target="../slideLayouts/slideLayout4.xml" Type="http://schemas.openxmlformats.org/officeDocument/2006/relationships/slideLayout" Id="rId4"></Relationship><Relationship Target="../theme/theme1.xml" Type="http://schemas.openxmlformats.org/officeDocument/2006/relationships/theme"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Rectangle 12"/>
          <p:cNvSpPr/>
          <p:nvPr/>
        </p:nvSpPr>
        <p:spPr>
          <a:xfrm>
            <a:off x="-47414" y="-311573"/>
            <a:ext cx="12300375" cy="7227145"/>
          </a:xfrm>
          <a:prstGeom prst="rect">
            <a:avLst/>
          </a:prstGeom>
          <a:solidFill>
            <a:schemeClr val="accent1"/>
          </a:solidFill>
          <a:ln w="12700">
            <a:miter lim="400000"/>
          </a:ln>
        </p:spPr>
        <p:txBody>
          <a:bodyPr lIns="45719" rIns="45719" anchor="ctr"/>
          <a:lstStyle/>
          <a:p>
            <a:pPr algn="ctr">
              <a:defRPr>
                <a:solidFill>
                  <a:schemeClr val="accent1"/>
                </a:solidFill>
                <a:effectLst>
                  <a:outerShdw blurRad="38100" dist="25400" dir="5400000" rotWithShape="0">
                    <a:srgbClr val="6E747A">
                      <a:alpha val="43000"/>
                    </a:srgbClr>
                  </a:outerShdw>
                </a:effectLst>
              </a:defRPr>
            </a:pPr>
            <a:endParaRPr/>
          </a:p>
        </p:txBody>
      </p:sp>
      <p:sp>
        <p:nvSpPr>
          <p:cNvPr id="3" name="Rectangle 11"/>
          <p:cNvSpPr/>
          <p:nvPr/>
        </p:nvSpPr>
        <p:spPr>
          <a:xfrm>
            <a:off x="0" y="-570336"/>
            <a:ext cx="12192000" cy="6858001"/>
          </a:xfrm>
          <a:prstGeom prst="rect">
            <a:avLst/>
          </a:prstGeom>
          <a:solidFill>
            <a:srgbClr val="FFFFFF"/>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4" name="Picture 14"/>
          <p:cNvPicPr>
            <a:picLocks noChangeAspect="1"/>
          </p:cNvPicPr>
          <p:nvPr/>
        </p:nvPicPr>
        <p:blipFill>
          <a:blip r:embed="rId11"/>
          <a:stretch>
            <a:fillRect/>
          </a:stretch>
        </p:blipFill>
        <p:spPr>
          <a:xfrm>
            <a:off x="10722847" y="6365238"/>
            <a:ext cx="953215" cy="421322"/>
          </a:xfrm>
          <a:prstGeom prst="rect">
            <a:avLst/>
          </a:prstGeom>
          <a:ln w="12700">
            <a:miter lim="400000"/>
          </a:ln>
        </p:spPr>
      </p:pic>
      <p:sp>
        <p:nvSpPr>
          <p:cNvPr id="5" name="Rectangle 3"/>
          <p:cNvSpPr/>
          <p:nvPr/>
        </p:nvSpPr>
        <p:spPr>
          <a:xfrm>
            <a:off x="0" y="-569993"/>
            <a:ext cx="12192000" cy="7427994"/>
          </a:xfrm>
          <a:prstGeom prst="rect">
            <a:avLst/>
          </a:prstGeom>
          <a:blipFill>
            <a:blip r:embed="rId10"/>
            <a:stretch>
              <a:fillRect/>
            </a:stretch>
          </a:blip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6"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9pPr>
    </p:titleStyle>
    <p:body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5.png" Type="http://schemas.openxmlformats.org/officeDocument/2006/relationships/image" Id="rId2"></Relationship><Relationship Target="../slideLayouts/slideLayout6.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6.png" Type="http://schemas.openxmlformats.org/officeDocument/2006/relationships/image" Id="rId2"></Relationship><Relationship Target="../slideLayouts/slideLayout8.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7.png" Type="http://schemas.openxmlformats.org/officeDocument/2006/relationships/image" Id="rId2"></Relationship><Relationship Target="../slideLayouts/slideLayout8.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8.png" Type="http://schemas.openxmlformats.org/officeDocument/2006/relationships/image" Id="rId2"></Relationship><Relationship Target="../slideLayouts/slideLayout8.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10.png" Type="http://schemas.openxmlformats.org/officeDocument/2006/relationships/image" Id="rId3"></Relationship><Relationship Target="../media/image9.png" Type="http://schemas.openxmlformats.org/officeDocument/2006/relationships/image" Id="rId2"></Relationship><Relationship Target="../slideLayouts/slideLayout8.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11.png" Type="http://schemas.openxmlformats.org/officeDocument/2006/relationships/image" Id="rId3"></Relationship><Relationship Target="../media/image8.png" Type="http://schemas.openxmlformats.org/officeDocument/2006/relationships/image" Id="rId2"></Relationship><Relationship Target="../slideLayouts/slideLayout8.xml" Type="http://schemas.openxmlformats.org/officeDocument/2006/relationships/slideLayout" Id="rId1"></Relationship></Relationships>
</file>

<file path=ppt/slides/_rels/slide16.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17.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18.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19.xml.rels><?xml version="1.0" encoding="UTF-8" ?><Relationships xmlns="http://schemas.openxmlformats.org/package/2006/relationships"><Relationship Target="../slideLayouts/slideLayout8.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0.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21.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22.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23.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24.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25.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26.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6.xml.rels><?xml version="1.0" encoding="UTF-8" ?><Relationships xmlns="http://schemas.openxmlformats.org/package/2006/relationships"><Relationship Target="../media/image4.jpeg" Type="http://schemas.openxmlformats.org/officeDocument/2006/relationships/image" Id="rId2"></Relationship><Relationship Target="../slideLayouts/slideLayout5.xml" Type="http://schemas.openxmlformats.org/officeDocument/2006/relationships/slideLayout" Id="rId1"></Relationship></Relationships>
</file>

<file path=ppt/slides/_rels/slide7.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8.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9.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Footer Placeholder 7"/>
          <p:cNvSpPr txBox="1"/>
          <p:nvPr/>
        </p:nvSpPr>
        <p:spPr>
          <a:xfrm>
            <a:off x="561657" y="6514041"/>
            <a:ext cx="2585879"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 www.arias-us.org</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Footer Placeholder 4"/>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sp>
        <p:nvSpPr>
          <p:cNvPr id="195" name="Subtitle 7"/>
          <p:cNvSpPr txBox="1">
            <a:spLocks noGrp="1"/>
          </p:cNvSpPr>
          <p:nvPr>
            <p:ph type="body" sz="quarter" idx="1"/>
          </p:nvPr>
        </p:nvSpPr>
        <p:spPr>
          <a:xfrm>
            <a:off x="515937" y="1433132"/>
            <a:ext cx="5472114" cy="569836"/>
          </a:xfrm>
        </p:spPr>
        <p:txBody>
          <a:bodyPr/>
          <a:lstStyle/>
          <a:p>
            <a:r>
              <a:rPr lang="en-US" b="1" dirty="0" smtClean="0"/>
              <a:t>Online Arbitrator Search System</a:t>
            </a:r>
            <a:endParaRPr lang="en-US" b="1" dirty="0"/>
          </a:p>
        </p:txBody>
      </p:sp>
      <p:sp>
        <p:nvSpPr>
          <p:cNvPr id="6" name="Text Placeholder 5"/>
          <p:cNvSpPr>
            <a:spLocks noGrp="1"/>
          </p:cNvSpPr>
          <p:nvPr>
            <p:ph type="body" sz="half" idx="21"/>
          </p:nvPr>
        </p:nvSpPr>
        <p:spPr/>
        <p:txBody>
          <a:bodyPr/>
          <a:lstStyle/>
          <a:p>
            <a:endParaRPr lang="en-US"/>
          </a:p>
        </p:txBody>
      </p:sp>
      <p:sp>
        <p:nvSpPr>
          <p:cNvPr id="8" name="Text Placeholder 7"/>
          <p:cNvSpPr>
            <a:spLocks noGrp="1"/>
          </p:cNvSpPr>
          <p:nvPr>
            <p:ph type="body" sz="half" idx="23"/>
          </p:nvPr>
        </p:nvSpPr>
        <p:spPr/>
        <p:txBody>
          <a:bodyPr/>
          <a:lstStyle/>
          <a:p>
            <a:endParaRPr lang="en-US"/>
          </a:p>
        </p:txBody>
      </p:sp>
      <p:sp>
        <p:nvSpPr>
          <p:cNvPr id="194" name="Title 6"/>
          <p:cNvSpPr txBox="1">
            <a:spLocks noGrp="1"/>
          </p:cNvSpPr>
          <p:nvPr>
            <p:ph type="title"/>
          </p:nvPr>
        </p:nvSpPr>
        <p:spPr/>
        <p:txBody>
          <a:bodyPr>
            <a:normAutofit/>
          </a:bodyPr>
          <a:lstStyle/>
          <a:p>
            <a:r>
              <a:rPr lang="en-US" sz="4800" cap="all" dirty="0" smtClean="0"/>
              <a:t>Show what you know</a:t>
            </a:r>
            <a:endParaRPr lang="en-US" sz="4800" cap="all" dirty="0"/>
          </a:p>
        </p:txBody>
      </p:sp>
      <p:pic>
        <p:nvPicPr>
          <p:cNvPr id="196" name="Picture 14"/>
          <p:cNvPicPr>
            <a:picLocks noChangeAspect="1"/>
          </p:cNvPicPr>
          <p:nvPr/>
        </p:nvPicPr>
        <p:blipFill>
          <a:blip r:embed="rId2"/>
          <a:stretch>
            <a:fillRect/>
          </a:stretch>
        </p:blipFill>
        <p:spPr>
          <a:xfrm>
            <a:off x="526528" y="1981404"/>
            <a:ext cx="9455672" cy="4080638"/>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Footer Placeholder 2"/>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pic>
        <p:nvPicPr>
          <p:cNvPr id="199" name="Picture 3"/>
          <p:cNvPicPr>
            <a:picLocks noChangeAspect="1"/>
          </p:cNvPicPr>
          <p:nvPr/>
        </p:nvPicPr>
        <p:blipFill>
          <a:blip r:embed="rId2"/>
          <a:stretch>
            <a:fillRect/>
          </a:stretch>
        </p:blipFill>
        <p:spPr>
          <a:xfrm>
            <a:off x="381921" y="178566"/>
            <a:ext cx="9973176" cy="5671203"/>
          </a:xfrm>
          <a:prstGeom prst="rect">
            <a:avLst/>
          </a:prstGeom>
          <a:ln w="12700">
            <a:miter lim="400000"/>
          </a:ln>
          <a:effectLst>
            <a:outerShdw blurRad="292100" dist="139700" dir="2700000" rotWithShape="0">
              <a:srgbClr val="333333">
                <a:alpha val="64999"/>
              </a:srgbClr>
            </a:outerShdw>
          </a:effectLst>
        </p:spPr>
      </p:pic>
      <p:sp>
        <p:nvSpPr>
          <p:cNvPr id="200" name="Right Arrow 4"/>
          <p:cNvSpPr/>
          <p:nvPr/>
        </p:nvSpPr>
        <p:spPr>
          <a:xfrm rot="9941772">
            <a:off x="8946039" y="2098533"/>
            <a:ext cx="560235" cy="226245"/>
          </a:xfrm>
          <a:prstGeom prst="rightArrow">
            <a:avLst>
              <a:gd name="adj1" fmla="val 50000"/>
              <a:gd name="adj2" fmla="val 50000"/>
            </a:avLst>
          </a:prstGeom>
          <a:solidFill>
            <a:srgbClr val="FF0000"/>
          </a:solidFill>
          <a:ln w="25400">
            <a:solidFill>
              <a:srgbClr val="FF0000"/>
            </a:solidFill>
          </a:ln>
        </p:spPr>
        <p:txBody>
          <a:bodyPr lIns="45719" rIns="45719" anchor="ctr"/>
          <a:lstStyle/>
          <a:p>
            <a:pPr algn="ctr"/>
            <a:endParaRPr/>
          </a:p>
        </p:txBody>
      </p:sp>
      <p:sp>
        <p:nvSpPr>
          <p:cNvPr id="201" name="TextBox 5"/>
          <p:cNvSpPr txBox="1"/>
          <p:nvPr/>
        </p:nvSpPr>
        <p:spPr>
          <a:xfrm>
            <a:off x="4005068" y="5495826"/>
            <a:ext cx="7995254" cy="646322"/>
          </a:xfrm>
          <a:prstGeom prst="rect">
            <a:avLst/>
          </a:prstGeom>
          <a:solidFill>
            <a:srgbClr val="FFFFFF"/>
          </a:solidFill>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000">
                <a:latin typeface="Arial"/>
                <a:ea typeface="Arial"/>
                <a:cs typeface="Arial"/>
                <a:sym typeface="Arial"/>
              </a:defRPr>
            </a:lvl1pPr>
          </a:lstStyle>
          <a:p>
            <a:r>
              <a:t>Your search returned 76 results.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01"/>
                                        </p:tgtEl>
                                        <p:attrNameLst>
                                          <p:attrName>style.visibility</p:attrName>
                                        </p:attrNameLst>
                                      </p:cBhvr>
                                      <p:to>
                                        <p:strVal val="visible"/>
                                      </p:to>
                                    </p:set>
                                    <p:animEffect transition="in" filter="fade">
                                      <p:cBhvr>
                                        <p:cTn id="7" dur="25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Footer Placeholder 2"/>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pic>
        <p:nvPicPr>
          <p:cNvPr id="205" name="Picture 4"/>
          <p:cNvPicPr>
            <a:picLocks noChangeAspect="1"/>
          </p:cNvPicPr>
          <p:nvPr/>
        </p:nvPicPr>
        <p:blipFill>
          <a:blip r:embed="rId2"/>
          <a:stretch>
            <a:fillRect/>
          </a:stretch>
        </p:blipFill>
        <p:spPr>
          <a:xfrm>
            <a:off x="515935" y="369903"/>
            <a:ext cx="9997822" cy="3825025"/>
          </a:xfrm>
          <a:prstGeom prst="rect">
            <a:avLst/>
          </a:prstGeom>
          <a:ln w="12700">
            <a:miter lim="400000"/>
          </a:ln>
        </p:spPr>
      </p:pic>
      <p:sp>
        <p:nvSpPr>
          <p:cNvPr id="206" name="TextBox 5"/>
          <p:cNvSpPr txBox="1"/>
          <p:nvPr/>
        </p:nvSpPr>
        <p:spPr>
          <a:xfrm>
            <a:off x="4005068" y="5495826"/>
            <a:ext cx="7995254" cy="646322"/>
          </a:xfrm>
          <a:prstGeom prst="rect">
            <a:avLst/>
          </a:prstGeom>
          <a:solidFill>
            <a:srgbClr val="FFFFFF"/>
          </a:solidFill>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000">
                <a:latin typeface="Arial"/>
                <a:ea typeface="Arial"/>
                <a:cs typeface="Arial"/>
                <a:sym typeface="Arial"/>
              </a:defRPr>
            </a:lvl1pPr>
          </a:lstStyle>
          <a:p>
            <a:r>
              <a:t>Your search returned 7 results.</a:t>
            </a:r>
          </a:p>
        </p:txBody>
      </p:sp>
      <p:sp>
        <p:nvSpPr>
          <p:cNvPr id="207" name="Right Arrow 6"/>
          <p:cNvSpPr/>
          <p:nvPr/>
        </p:nvSpPr>
        <p:spPr>
          <a:xfrm rot="9941772">
            <a:off x="1310327" y="1060802"/>
            <a:ext cx="560235" cy="226245"/>
          </a:xfrm>
          <a:prstGeom prst="rightArrow">
            <a:avLst>
              <a:gd name="adj1" fmla="val 50000"/>
              <a:gd name="adj2" fmla="val 50000"/>
            </a:avLst>
          </a:prstGeom>
          <a:solidFill>
            <a:srgbClr val="FF0000"/>
          </a:solidFill>
          <a:ln w="25400">
            <a:solidFill>
              <a:srgbClr val="FF0000"/>
            </a:solidFill>
          </a:ln>
        </p:spPr>
        <p:txBody>
          <a:bodyPr lIns="45719" rIns="45719" anchor="ctr"/>
          <a:lstStyle/>
          <a:p>
            <a:pPr algn="ct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06"/>
                                        </p:tgtEl>
                                        <p:attrNameLst>
                                          <p:attrName>style.visibility</p:attrName>
                                        </p:attrNameLst>
                                      </p:cBhvr>
                                      <p:to>
                                        <p:strVal val="visible"/>
                                      </p:to>
                                    </p:set>
                                    <p:animEffect transition="in" filter="fade">
                                      <p:cBhvr>
                                        <p:cTn id="7" dur="25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Footer Placeholder 2"/>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pic>
        <p:nvPicPr>
          <p:cNvPr id="211" name="Picture 4"/>
          <p:cNvPicPr>
            <a:picLocks noChangeAspect="1"/>
          </p:cNvPicPr>
          <p:nvPr/>
        </p:nvPicPr>
        <p:blipFill>
          <a:blip r:embed="rId2"/>
          <a:stretch>
            <a:fillRect/>
          </a:stretch>
        </p:blipFill>
        <p:spPr>
          <a:xfrm>
            <a:off x="442912" y="1538287"/>
            <a:ext cx="11306176" cy="3781426"/>
          </a:xfrm>
          <a:prstGeom prst="rect">
            <a:avLst/>
          </a:prstGeom>
          <a:ln w="12700">
            <a:miter lim="400000"/>
          </a:ln>
          <a:effectLst>
            <a:outerShdw blurRad="292100" dist="139700" dir="2700000" rotWithShape="0">
              <a:srgbClr val="333333">
                <a:alpha val="64999"/>
              </a:srgbClr>
            </a:outerShdw>
          </a:effectLst>
        </p:spPr>
      </p:pic>
      <p:sp>
        <p:nvSpPr>
          <p:cNvPr id="212" name="Flowchart: Alternate Process 5"/>
          <p:cNvSpPr/>
          <p:nvPr/>
        </p:nvSpPr>
        <p:spPr>
          <a:xfrm>
            <a:off x="3339400" y="3939871"/>
            <a:ext cx="7124353" cy="24154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55" y="0"/>
                  <a:pt x="122" y="0"/>
                </a:cubicBezTo>
                <a:lnTo>
                  <a:pt x="21478" y="0"/>
                </a:lnTo>
                <a:cubicBezTo>
                  <a:pt x="21545" y="0"/>
                  <a:pt x="21600" y="1612"/>
                  <a:pt x="21600" y="3600"/>
                </a:cubicBezTo>
                <a:lnTo>
                  <a:pt x="21600" y="18000"/>
                </a:lnTo>
                <a:cubicBezTo>
                  <a:pt x="21600" y="19988"/>
                  <a:pt x="21545" y="21600"/>
                  <a:pt x="21478" y="21600"/>
                </a:cubicBezTo>
                <a:lnTo>
                  <a:pt x="122" y="21600"/>
                </a:lnTo>
                <a:cubicBezTo>
                  <a:pt x="55" y="21600"/>
                  <a:pt x="0" y="19988"/>
                  <a:pt x="0" y="18000"/>
                </a:cubicBezTo>
                <a:close/>
              </a:path>
            </a:pathLst>
          </a:custGeom>
          <a:ln w="25400">
            <a:solidFill>
              <a:srgbClr val="FF0000"/>
            </a:solidFill>
          </a:ln>
        </p:spPr>
        <p:txBody>
          <a:bodyPr lIns="45719" rIns="45719" anchor="ctr"/>
          <a:lstStyle/>
          <a:p>
            <a:pPr algn="ctr"/>
            <a:endParaRPr/>
          </a:p>
        </p:txBody>
      </p:sp>
      <p:sp>
        <p:nvSpPr>
          <p:cNvPr id="213" name="Right Arrow 6"/>
          <p:cNvSpPr/>
          <p:nvPr/>
        </p:nvSpPr>
        <p:spPr>
          <a:xfrm>
            <a:off x="2714919" y="3964063"/>
            <a:ext cx="560235" cy="226245"/>
          </a:xfrm>
          <a:prstGeom prst="rightArrow">
            <a:avLst>
              <a:gd name="adj1" fmla="val 50000"/>
              <a:gd name="adj2" fmla="val 50000"/>
            </a:avLst>
          </a:prstGeom>
          <a:solidFill>
            <a:srgbClr val="FF0000"/>
          </a:solidFill>
          <a:ln w="25400">
            <a:solidFill>
              <a:srgbClr val="FF0000"/>
            </a:solidFill>
          </a:ln>
        </p:spPr>
        <p:txBody>
          <a:bodyPr lIns="45719" rIns="45719" anchor="ctr"/>
          <a:lstStyle/>
          <a:p>
            <a:pPr algn="ctr"/>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Footer Placeholder 2"/>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pic>
        <p:nvPicPr>
          <p:cNvPr id="216" name="Picture 3"/>
          <p:cNvPicPr>
            <a:picLocks noChangeAspect="1"/>
          </p:cNvPicPr>
          <p:nvPr/>
        </p:nvPicPr>
        <p:blipFill>
          <a:blip r:embed="rId2"/>
          <a:stretch>
            <a:fillRect/>
          </a:stretch>
        </p:blipFill>
        <p:spPr>
          <a:xfrm>
            <a:off x="515937" y="238124"/>
            <a:ext cx="4893387" cy="1194749"/>
          </a:xfrm>
          <a:prstGeom prst="rect">
            <a:avLst/>
          </a:prstGeom>
          <a:ln w="12700">
            <a:miter lim="400000"/>
          </a:ln>
          <a:effectLst>
            <a:outerShdw blurRad="292100" dist="139700" dir="2700000" rotWithShape="0">
              <a:srgbClr val="333333">
                <a:alpha val="64999"/>
              </a:srgbClr>
            </a:outerShdw>
          </a:effectLst>
        </p:spPr>
      </p:pic>
      <p:pic>
        <p:nvPicPr>
          <p:cNvPr id="217" name="Picture 4"/>
          <p:cNvPicPr>
            <a:picLocks noChangeAspect="1"/>
          </p:cNvPicPr>
          <p:nvPr/>
        </p:nvPicPr>
        <p:blipFill>
          <a:blip r:embed="rId3"/>
          <a:stretch>
            <a:fillRect/>
          </a:stretch>
        </p:blipFill>
        <p:spPr>
          <a:xfrm>
            <a:off x="515937" y="1637511"/>
            <a:ext cx="10984128" cy="3371999"/>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17"/>
                                        </p:tgtEl>
                                        <p:attrNameLst>
                                          <p:attrName>style.visibility</p:attrName>
                                        </p:attrNameLst>
                                      </p:cBhvr>
                                      <p:to>
                                        <p:strVal val="visible"/>
                                      </p:to>
                                    </p:set>
                                    <p:animEffect transition="in" filter="fade">
                                      <p:cBhvr>
                                        <p:cTn id="7" dur="25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Footer Placeholder 2"/>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grpSp>
        <p:nvGrpSpPr>
          <p:cNvPr id="223" name="Group 7"/>
          <p:cNvGrpSpPr/>
          <p:nvPr/>
        </p:nvGrpSpPr>
        <p:grpSpPr>
          <a:xfrm>
            <a:off x="120871" y="210919"/>
            <a:ext cx="8118155" cy="2715172"/>
            <a:chOff x="0" y="0"/>
            <a:chExt cx="8118154" cy="2715171"/>
          </a:xfrm>
        </p:grpSpPr>
        <p:pic>
          <p:nvPicPr>
            <p:cNvPr id="220" name="Picture 5"/>
            <p:cNvPicPr>
              <a:picLocks noChangeAspect="1"/>
            </p:cNvPicPr>
            <p:nvPr/>
          </p:nvPicPr>
          <p:blipFill>
            <a:blip r:embed="rId2"/>
            <a:stretch>
              <a:fillRect/>
            </a:stretch>
          </p:blipFill>
          <p:spPr>
            <a:xfrm>
              <a:off x="0" y="0"/>
              <a:ext cx="8118155" cy="2715172"/>
            </a:xfrm>
            <a:prstGeom prst="rect">
              <a:avLst/>
            </a:prstGeom>
            <a:ln w="12700" cap="flat">
              <a:noFill/>
              <a:miter lim="400000"/>
            </a:ln>
            <a:effectLst>
              <a:outerShdw blurRad="292100" dist="139700" dir="2700000" rotWithShape="0">
                <a:srgbClr val="333333">
                  <a:alpha val="64999"/>
                </a:srgbClr>
              </a:outerShdw>
            </a:effectLst>
          </p:spPr>
        </p:pic>
        <p:sp>
          <p:nvSpPr>
            <p:cNvPr id="221" name="Flowchart: Alternate Process 1"/>
            <p:cNvSpPr/>
            <p:nvPr/>
          </p:nvSpPr>
          <p:spPr>
            <a:xfrm>
              <a:off x="2062835" y="1883248"/>
              <a:ext cx="6021476" cy="26120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70" y="0"/>
                    <a:pt x="156" y="0"/>
                  </a:cubicBezTo>
                  <a:lnTo>
                    <a:pt x="21444" y="0"/>
                  </a:lnTo>
                  <a:cubicBezTo>
                    <a:pt x="21530" y="0"/>
                    <a:pt x="21600" y="1612"/>
                    <a:pt x="21600" y="3600"/>
                  </a:cubicBezTo>
                  <a:lnTo>
                    <a:pt x="21600" y="18000"/>
                  </a:lnTo>
                  <a:cubicBezTo>
                    <a:pt x="21600" y="19988"/>
                    <a:pt x="21530" y="21600"/>
                    <a:pt x="21444" y="21600"/>
                  </a:cubicBezTo>
                  <a:lnTo>
                    <a:pt x="156" y="21600"/>
                  </a:lnTo>
                  <a:cubicBezTo>
                    <a:pt x="70" y="21600"/>
                    <a:pt x="0" y="19988"/>
                    <a:pt x="0" y="18000"/>
                  </a:cubicBezTo>
                  <a:close/>
                </a:path>
              </a:pathLst>
            </a:custGeom>
            <a:noFill/>
            <a:ln w="25400" cap="flat">
              <a:solidFill>
                <a:srgbClr val="FF0000"/>
              </a:solidFill>
              <a:prstDash val="solid"/>
              <a:round/>
            </a:ln>
            <a:effectLst/>
          </p:spPr>
          <p:txBody>
            <a:bodyPr wrap="square" lIns="45719" tIns="45719" rIns="45719" bIns="45719" numCol="1" anchor="ctr">
              <a:noAutofit/>
            </a:bodyPr>
            <a:lstStyle/>
            <a:p>
              <a:pPr algn="ctr"/>
              <a:endParaRPr/>
            </a:p>
          </p:txBody>
        </p:sp>
        <p:sp>
          <p:nvSpPr>
            <p:cNvPr id="222" name="Right Arrow 6"/>
            <p:cNvSpPr/>
            <p:nvPr/>
          </p:nvSpPr>
          <p:spPr>
            <a:xfrm>
              <a:off x="1583139" y="1932624"/>
              <a:ext cx="402265" cy="162450"/>
            </a:xfrm>
            <a:prstGeom prst="rightArrow">
              <a:avLst>
                <a:gd name="adj1" fmla="val 50000"/>
                <a:gd name="adj2" fmla="val 50000"/>
              </a:avLst>
            </a:prstGeom>
            <a:solidFill>
              <a:srgbClr val="FF0000"/>
            </a:solidFill>
            <a:ln w="25400" cap="flat">
              <a:solidFill>
                <a:srgbClr val="FF0000"/>
              </a:solidFill>
              <a:prstDash val="solid"/>
              <a:round/>
            </a:ln>
            <a:effectLst/>
          </p:spPr>
          <p:txBody>
            <a:bodyPr wrap="square" lIns="45719" tIns="45719" rIns="45719" bIns="45719" numCol="1" anchor="ctr">
              <a:noAutofit/>
            </a:bodyPr>
            <a:lstStyle/>
            <a:p>
              <a:pPr algn="ctr"/>
              <a:endParaRPr/>
            </a:p>
          </p:txBody>
        </p:sp>
      </p:grpSp>
      <p:grpSp>
        <p:nvGrpSpPr>
          <p:cNvPr id="227" name="Group 11"/>
          <p:cNvGrpSpPr/>
          <p:nvPr/>
        </p:nvGrpSpPr>
        <p:grpSpPr>
          <a:xfrm>
            <a:off x="4292643" y="2601798"/>
            <a:ext cx="7689571" cy="3521393"/>
            <a:chOff x="0" y="0"/>
            <a:chExt cx="7689570" cy="3521392"/>
          </a:xfrm>
        </p:grpSpPr>
        <p:pic>
          <p:nvPicPr>
            <p:cNvPr id="224" name="Picture 8"/>
            <p:cNvPicPr>
              <a:picLocks noChangeAspect="1"/>
            </p:cNvPicPr>
            <p:nvPr/>
          </p:nvPicPr>
          <p:blipFill>
            <a:blip r:embed="rId3"/>
            <a:stretch>
              <a:fillRect/>
            </a:stretch>
          </p:blipFill>
          <p:spPr>
            <a:xfrm>
              <a:off x="0" y="0"/>
              <a:ext cx="7689571" cy="3521393"/>
            </a:xfrm>
            <a:prstGeom prst="rect">
              <a:avLst/>
            </a:prstGeom>
            <a:ln w="12700" cap="flat">
              <a:noFill/>
              <a:miter lim="400000"/>
            </a:ln>
            <a:effectLst/>
          </p:spPr>
        </p:pic>
        <p:sp>
          <p:nvSpPr>
            <p:cNvPr id="225" name="Flowchart: Alternate Process 9"/>
            <p:cNvSpPr/>
            <p:nvPr/>
          </p:nvSpPr>
          <p:spPr>
            <a:xfrm>
              <a:off x="1920184" y="2164598"/>
              <a:ext cx="5649823" cy="98913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282" y="0"/>
                    <a:pt x="630" y="0"/>
                  </a:cubicBezTo>
                  <a:lnTo>
                    <a:pt x="20970" y="0"/>
                  </a:lnTo>
                  <a:cubicBezTo>
                    <a:pt x="21318" y="0"/>
                    <a:pt x="21600" y="1612"/>
                    <a:pt x="21600" y="3600"/>
                  </a:cubicBezTo>
                  <a:lnTo>
                    <a:pt x="21600" y="18000"/>
                  </a:lnTo>
                  <a:cubicBezTo>
                    <a:pt x="21600" y="19988"/>
                    <a:pt x="21318" y="21600"/>
                    <a:pt x="20970" y="21600"/>
                  </a:cubicBezTo>
                  <a:lnTo>
                    <a:pt x="630" y="21600"/>
                  </a:lnTo>
                  <a:cubicBezTo>
                    <a:pt x="282" y="21600"/>
                    <a:pt x="0" y="19988"/>
                    <a:pt x="0" y="18000"/>
                  </a:cubicBezTo>
                  <a:close/>
                </a:path>
              </a:pathLst>
            </a:custGeom>
            <a:noFill/>
            <a:ln w="25400" cap="flat">
              <a:solidFill>
                <a:srgbClr val="FF0000"/>
              </a:solidFill>
              <a:prstDash val="solid"/>
              <a:round/>
            </a:ln>
            <a:effectLst/>
          </p:spPr>
          <p:txBody>
            <a:bodyPr wrap="square" lIns="45719" tIns="45719" rIns="45719" bIns="45719" numCol="1" anchor="ctr">
              <a:noAutofit/>
            </a:bodyPr>
            <a:lstStyle/>
            <a:p>
              <a:pPr algn="ctr"/>
              <a:endParaRPr/>
            </a:p>
          </p:txBody>
        </p:sp>
        <p:sp>
          <p:nvSpPr>
            <p:cNvPr id="226" name="Right Arrow 10"/>
            <p:cNvSpPr/>
            <p:nvPr/>
          </p:nvSpPr>
          <p:spPr>
            <a:xfrm>
              <a:off x="1442782" y="2581350"/>
              <a:ext cx="385384" cy="155634"/>
            </a:xfrm>
            <a:prstGeom prst="rightArrow">
              <a:avLst>
                <a:gd name="adj1" fmla="val 50000"/>
                <a:gd name="adj2" fmla="val 50000"/>
              </a:avLst>
            </a:prstGeom>
            <a:solidFill>
              <a:srgbClr val="FF0000"/>
            </a:solidFill>
            <a:ln w="25400" cap="flat">
              <a:solidFill>
                <a:srgbClr val="FF0000"/>
              </a:solidFill>
              <a:prstDash val="solid"/>
              <a:round/>
            </a:ln>
            <a:effectLst/>
          </p:spPr>
          <p:txBody>
            <a:bodyPr wrap="square" lIns="45719" tIns="45719" rIns="45719" bIns="45719" numCol="1" anchor="ctr">
              <a:noAutofit/>
            </a:bodyPr>
            <a:lstStyle/>
            <a:p>
              <a:pPr algn="ct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withEffect">
                                  <p:stCondLst>
                                    <p:cond delay="0"/>
                                  </p:stCondLst>
                                  <p:iterate>
                                    <p:tmAbs val="0"/>
                                  </p:iterate>
                                  <p:childTnLst>
                                    <p:set>
                                      <p:cBhvr>
                                        <p:cTn id="6" fill="hold"/>
                                        <p:tgtEl>
                                          <p:spTgt spid="223"/>
                                        </p:tgtEl>
                                        <p:attrNameLst>
                                          <p:attrName>style.visibility</p:attrName>
                                        </p:attrNameLst>
                                      </p:cBhvr>
                                      <p:to>
                                        <p:strVal val="visible"/>
                                      </p:to>
                                    </p:set>
                                    <p:animEffect transition="in" filter="fade">
                                      <p:cBhvr>
                                        <p:cTn id="7" dur="25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27"/>
                                        </p:tgtEl>
                                        <p:attrNameLst>
                                          <p:attrName>style.visibility</p:attrName>
                                        </p:attrNameLst>
                                      </p:cBhvr>
                                      <p:to>
                                        <p:strVal val="visible"/>
                                      </p:to>
                                    </p:set>
                                    <p:animEffect transition="in" filter="fade">
                                      <p:cBhvr>
                                        <p:cTn id="12" dur="25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P spid="227"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ooter Placeholder 4"/>
          <p:cNvSpPr txBox="1"/>
          <p:nvPr/>
        </p:nvSpPr>
        <p:spPr>
          <a:xfrm>
            <a:off x="561656" y="6416199"/>
            <a:ext cx="4505399"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chemeClr val="accent2"/>
                </a:solidFill>
                <a:latin typeface="Source Sans Pro"/>
                <a:ea typeface="Source Sans Pro"/>
                <a:cs typeface="Source Sans Pro"/>
                <a:sym typeface="Source Sans Pro"/>
              </a:defRPr>
            </a:lvl1pPr>
          </a:lstStyle>
          <a:p>
            <a:r>
              <a:rPr dirty="0">
                <a:solidFill>
                  <a:schemeClr val="bg1"/>
                </a:solidFill>
              </a:rPr>
              <a:t>ARIAS•U.S. 2021 Fall Conference | Nov 2-3, 2021 | New York, NY | www.arias-us.org</a:t>
            </a:r>
          </a:p>
        </p:txBody>
      </p:sp>
      <p:sp>
        <p:nvSpPr>
          <p:cNvPr id="230" name="Title 1"/>
          <p:cNvSpPr txBox="1">
            <a:spLocks noGrp="1"/>
          </p:cNvSpPr>
          <p:nvPr>
            <p:ph type="title"/>
          </p:nvPr>
        </p:nvSpPr>
        <p:spPr>
          <a:xfrm>
            <a:off x="515939" y="1066800"/>
            <a:ext cx="11160125" cy="1043097"/>
          </a:xfrm>
          <a:prstGeom prst="rect">
            <a:avLst/>
          </a:prstGeom>
        </p:spPr>
        <p:txBody>
          <a:bodyPr>
            <a:normAutofit/>
          </a:bodyPr>
          <a:lstStyle/>
          <a:p>
            <a:r>
              <a:rPr sz="5600" dirty="0"/>
              <a:t>PROJECTING CORE SKILLSETS</a:t>
            </a:r>
          </a:p>
        </p:txBody>
      </p:sp>
      <p:sp>
        <p:nvSpPr>
          <p:cNvPr id="231" name="Subtitle 2"/>
          <p:cNvSpPr txBox="1">
            <a:spLocks noGrp="1"/>
          </p:cNvSpPr>
          <p:nvPr>
            <p:ph type="body" sz="half" idx="1"/>
          </p:nvPr>
        </p:nvSpPr>
        <p:spPr>
          <a:xfrm>
            <a:off x="515937" y="2092325"/>
            <a:ext cx="9488034" cy="4216400"/>
          </a:xfrm>
          <a:prstGeom prst="rect">
            <a:avLst/>
          </a:prstGeom>
        </p:spPr>
        <p:txBody>
          <a:bodyPr>
            <a:normAutofit/>
          </a:bodyPr>
          <a:lstStyle/>
          <a:p>
            <a:pPr marL="420623" indent="-420623" defTabSz="420623">
              <a:buSzPct val="100000"/>
              <a:buFont typeface="Arial"/>
              <a:buChar char="•"/>
              <a:defRPr sz="2576"/>
            </a:pPr>
            <a:r>
              <a:rPr dirty="0">
                <a:solidFill>
                  <a:schemeClr val="tx1"/>
                </a:solidFill>
              </a:rPr>
              <a:t>KNOW EVIDENTIARY </a:t>
            </a:r>
            <a:r>
              <a:rPr dirty="0" smtClean="0">
                <a:solidFill>
                  <a:schemeClr val="tx1"/>
                </a:solidFill>
              </a:rPr>
              <a:t>RULES</a:t>
            </a:r>
            <a:r>
              <a:rPr lang="en-US" dirty="0" smtClean="0">
                <a:solidFill>
                  <a:schemeClr val="tx1"/>
                </a:solidFill>
              </a:rPr>
              <a:t> </a:t>
            </a:r>
            <a:r>
              <a:rPr dirty="0" smtClean="0">
                <a:solidFill>
                  <a:schemeClr val="tx1"/>
                </a:solidFill>
              </a:rPr>
              <a:t>AND </a:t>
            </a:r>
            <a:r>
              <a:rPr dirty="0">
                <a:solidFill>
                  <a:schemeClr val="tx1"/>
                </a:solidFill>
              </a:rPr>
              <a:t>ARBITRATION</a:t>
            </a:r>
          </a:p>
          <a:p>
            <a:pPr marL="420623" indent="-420623" defTabSz="420623">
              <a:buSzPct val="100000"/>
              <a:buFont typeface="Arial"/>
              <a:buChar char="•"/>
              <a:defRPr sz="2576"/>
            </a:pPr>
            <a:endParaRPr dirty="0">
              <a:solidFill>
                <a:schemeClr val="tx1"/>
              </a:solidFill>
            </a:endParaRPr>
          </a:p>
          <a:p>
            <a:pPr marL="420623" indent="-420623" defTabSz="420623">
              <a:buSzPct val="100000"/>
              <a:buFont typeface="Arial"/>
              <a:buChar char="•"/>
              <a:defRPr sz="2576"/>
            </a:pPr>
            <a:r>
              <a:rPr dirty="0">
                <a:solidFill>
                  <a:schemeClr val="tx1"/>
                </a:solidFill>
              </a:rPr>
              <a:t>SERVE AS AN EXPERT</a:t>
            </a:r>
          </a:p>
          <a:p>
            <a:pPr marL="420623" indent="-420623" defTabSz="420623">
              <a:buSzPct val="100000"/>
              <a:buFont typeface="Arial"/>
              <a:buChar char="•"/>
              <a:defRPr sz="2576"/>
            </a:pPr>
            <a:endParaRPr dirty="0">
              <a:solidFill>
                <a:schemeClr val="tx1"/>
              </a:solidFill>
            </a:endParaRPr>
          </a:p>
          <a:p>
            <a:pPr marL="420623" indent="-420623" defTabSz="420623">
              <a:buSzPct val="100000"/>
              <a:buFont typeface="Arial"/>
              <a:buChar char="•"/>
              <a:defRPr sz="2576"/>
            </a:pPr>
            <a:r>
              <a:rPr dirty="0">
                <a:solidFill>
                  <a:schemeClr val="tx1"/>
                </a:solidFill>
              </a:rPr>
              <a:t>NOTE YOUR EXPERIENCE WITH </a:t>
            </a:r>
            <a:r>
              <a:rPr dirty="0" smtClean="0">
                <a:solidFill>
                  <a:schemeClr val="tx1"/>
                </a:solidFill>
              </a:rPr>
              <a:t>SUB-LINES </a:t>
            </a:r>
            <a:r>
              <a:rPr dirty="0">
                <a:solidFill>
                  <a:schemeClr val="tx1"/>
                </a:solidFill>
              </a:rPr>
              <a:t>OF </a:t>
            </a:r>
            <a:r>
              <a:rPr dirty="0" smtClean="0">
                <a:solidFill>
                  <a:schemeClr val="tx1"/>
                </a:solidFill>
              </a:rPr>
              <a:t>BUSINESS</a:t>
            </a:r>
            <a:r>
              <a:rPr lang="en-US" dirty="0" smtClean="0">
                <a:solidFill>
                  <a:schemeClr val="tx1"/>
                </a:solidFill>
              </a:rPr>
              <a:t> </a:t>
            </a:r>
            <a:br>
              <a:rPr lang="en-US" dirty="0" smtClean="0">
                <a:solidFill>
                  <a:schemeClr val="tx1"/>
                </a:solidFill>
              </a:rPr>
            </a:br>
            <a:r>
              <a:rPr lang="en-US" dirty="0" smtClean="0">
                <a:solidFill>
                  <a:schemeClr val="tx1"/>
                </a:solidFill>
              </a:rPr>
              <a:t>(</a:t>
            </a:r>
            <a:r>
              <a:rPr dirty="0" smtClean="0">
                <a:solidFill>
                  <a:schemeClr val="tx1"/>
                </a:solidFill>
              </a:rPr>
              <a:t>e.g.</a:t>
            </a:r>
            <a:r>
              <a:rPr lang="en-US" dirty="0" smtClean="0">
                <a:solidFill>
                  <a:schemeClr val="tx1"/>
                </a:solidFill>
              </a:rPr>
              <a:t>,</a:t>
            </a:r>
            <a:r>
              <a:rPr dirty="0" smtClean="0">
                <a:solidFill>
                  <a:schemeClr val="tx1"/>
                </a:solidFill>
              </a:rPr>
              <a:t> </a:t>
            </a:r>
            <a:r>
              <a:rPr dirty="0">
                <a:solidFill>
                  <a:schemeClr val="tx1"/>
                </a:solidFill>
              </a:rPr>
              <a:t>WORKERS’ </a:t>
            </a:r>
            <a:r>
              <a:rPr dirty="0" smtClean="0">
                <a:solidFill>
                  <a:schemeClr val="tx1"/>
                </a:solidFill>
              </a:rPr>
              <a:t>COMP</a:t>
            </a:r>
            <a:r>
              <a:rPr lang="en-US" dirty="0" smtClean="0">
                <a:solidFill>
                  <a:schemeClr val="tx1"/>
                </a:solidFill>
              </a:rPr>
              <a:t>)</a:t>
            </a:r>
            <a:endParaRPr dirty="0">
              <a:solidFill>
                <a:schemeClr val="tx1"/>
              </a:solidFill>
            </a:endParaRPr>
          </a:p>
          <a:p>
            <a:pPr marL="420623" indent="-420623" defTabSz="420623">
              <a:buSzPct val="100000"/>
              <a:buFont typeface="Arial"/>
              <a:buChar char="•"/>
              <a:defRPr sz="2576"/>
            </a:pPr>
            <a:endParaRPr dirty="0">
              <a:solidFill>
                <a:schemeClr val="tx1"/>
              </a:solidFill>
            </a:endParaRPr>
          </a:p>
          <a:p>
            <a:pPr marL="420623" indent="-420623" defTabSz="420623">
              <a:buSzPct val="100000"/>
              <a:buFont typeface="Arial"/>
              <a:buChar char="•"/>
              <a:defRPr sz="2576"/>
            </a:pPr>
            <a:r>
              <a:rPr dirty="0">
                <a:solidFill>
                  <a:schemeClr val="tx1"/>
                </a:solidFill>
              </a:rPr>
              <a:t>SEE CANON III: COMPETENCE</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Footer Placeholder 2"/>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sp>
        <p:nvSpPr>
          <p:cNvPr id="234" name="Title 1"/>
          <p:cNvSpPr txBox="1">
            <a:spLocks noGrp="1"/>
          </p:cNvSpPr>
          <p:nvPr>
            <p:ph type="title"/>
          </p:nvPr>
        </p:nvSpPr>
        <p:spPr>
          <a:xfrm>
            <a:off x="515939" y="1099457"/>
            <a:ext cx="11160125" cy="1010440"/>
          </a:xfrm>
          <a:prstGeom prst="rect">
            <a:avLst/>
          </a:prstGeom>
        </p:spPr>
        <p:txBody>
          <a:bodyPr>
            <a:noAutofit/>
          </a:bodyPr>
          <a:lstStyle/>
          <a:p>
            <a:r>
              <a:rPr sz="5600" cap="all" dirty="0"/>
              <a:t>Canon </a:t>
            </a:r>
            <a:r>
              <a:rPr sz="5600" cap="all" dirty="0" smtClean="0"/>
              <a:t>IX:</a:t>
            </a:r>
            <a:endParaRPr sz="5600" cap="all" dirty="0"/>
          </a:p>
        </p:txBody>
      </p:sp>
      <p:sp>
        <p:nvSpPr>
          <p:cNvPr id="2" name="Text Placeholder 1"/>
          <p:cNvSpPr>
            <a:spLocks noGrp="1"/>
          </p:cNvSpPr>
          <p:nvPr>
            <p:ph type="body" sz="half" idx="1"/>
          </p:nvPr>
        </p:nvSpPr>
        <p:spPr>
          <a:xfrm>
            <a:off x="515937" y="2092325"/>
            <a:ext cx="9357406" cy="4216400"/>
          </a:xfrm>
        </p:spPr>
        <p:txBody>
          <a:bodyPr>
            <a:noAutofit/>
          </a:bodyPr>
          <a:lstStyle/>
          <a:p>
            <a:r>
              <a:rPr lang="en-US" sz="2800" b="1" dirty="0">
                <a:solidFill>
                  <a:schemeClr val="tx1"/>
                </a:solidFill>
              </a:rPr>
              <a:t>Arbitrators shall be truthful in advertising services offered and their availability </a:t>
            </a:r>
            <a:r>
              <a:rPr lang="en-US" sz="2800" b="1" dirty="0" smtClean="0">
                <a:solidFill>
                  <a:schemeClr val="tx1"/>
                </a:solidFill>
              </a:rPr>
              <a:t>…</a:t>
            </a:r>
          </a:p>
          <a:p>
            <a:endParaRPr lang="en-US" sz="900" b="1" dirty="0" smtClean="0">
              <a:solidFill>
                <a:schemeClr val="tx1"/>
              </a:solidFill>
            </a:endParaRPr>
          </a:p>
          <a:p>
            <a:pPr defTabSz="420623">
              <a:spcBef>
                <a:spcPts val="0"/>
              </a:spcBef>
              <a:buSzPct val="100000"/>
              <a:defRPr sz="2576"/>
            </a:pPr>
            <a:r>
              <a:rPr lang="en-US" sz="2000" cap="all" dirty="0">
                <a:solidFill>
                  <a:srgbClr val="000000"/>
                </a:solidFill>
              </a:rPr>
              <a:t>…a person may indicate a general willingness to serve as arbitrator and may not solicit a particular appointment.</a:t>
            </a:r>
          </a:p>
          <a:p>
            <a:pPr defTabSz="420623">
              <a:spcBef>
                <a:spcPts val="0"/>
              </a:spcBef>
              <a:buSzPct val="100000"/>
              <a:defRPr sz="2576"/>
            </a:pPr>
            <a:endParaRPr lang="en-US" sz="2000" cap="all" dirty="0">
              <a:solidFill>
                <a:srgbClr val="000000"/>
              </a:solidFill>
            </a:endParaRPr>
          </a:p>
          <a:p>
            <a:pPr defTabSz="420623">
              <a:spcBef>
                <a:spcPts val="0"/>
              </a:spcBef>
              <a:buSzPct val="100000"/>
              <a:defRPr sz="2576"/>
            </a:pPr>
            <a:r>
              <a:rPr lang="en-US" sz="2000" cap="all" dirty="0">
                <a:solidFill>
                  <a:srgbClr val="000000"/>
                </a:solidFill>
              </a:rPr>
              <a:t>Arbitrators shall make only…truthful statements about their skills and qualifications…</a:t>
            </a:r>
          </a:p>
          <a:p>
            <a:endParaRPr lang="en-US" sz="2800" b="1"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Footer Placeholder 4"/>
          <p:cNvSpPr txBox="1"/>
          <p:nvPr/>
        </p:nvSpPr>
        <p:spPr>
          <a:xfrm>
            <a:off x="561656" y="6341189"/>
            <a:ext cx="4505398"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chemeClr val="accent2"/>
                </a:solidFill>
                <a:latin typeface="Source Sans Pro"/>
                <a:ea typeface="Source Sans Pro"/>
                <a:cs typeface="Source Sans Pro"/>
                <a:sym typeface="Source Sans Pro"/>
              </a:defRPr>
            </a:lvl1pPr>
          </a:lstStyle>
          <a:p>
            <a:r>
              <a:t>ARIAS•U.S. 2021 Fall Conference | Nov 2-3, 2021 | New York, NY | www.arias-us.org</a:t>
            </a:r>
          </a:p>
        </p:txBody>
      </p:sp>
      <p:sp>
        <p:nvSpPr>
          <p:cNvPr id="237" name="Title 1"/>
          <p:cNvSpPr txBox="1">
            <a:spLocks noGrp="1"/>
          </p:cNvSpPr>
          <p:nvPr>
            <p:ph type="title"/>
          </p:nvPr>
        </p:nvSpPr>
        <p:spPr>
          <a:xfrm>
            <a:off x="515939" y="364411"/>
            <a:ext cx="10173832" cy="2857760"/>
          </a:xfrm>
          <a:prstGeom prst="rect">
            <a:avLst/>
          </a:prstGeom>
        </p:spPr>
        <p:txBody>
          <a:bodyPr>
            <a:normAutofit/>
          </a:bodyPr>
          <a:lstStyle>
            <a:lvl1pPr defTabSz="342900">
              <a:defRPr sz="4200"/>
            </a:lvl1pPr>
          </a:lstStyle>
          <a:p>
            <a:r>
              <a:rPr sz="6000" dirty="0"/>
              <a:t>MARKETING AS AN UMPIRE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Footer Placeholder 2"/>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sp>
        <p:nvSpPr>
          <p:cNvPr id="240" name="Title 1"/>
          <p:cNvSpPr txBox="1">
            <a:spLocks noGrp="1"/>
          </p:cNvSpPr>
          <p:nvPr>
            <p:ph type="title"/>
          </p:nvPr>
        </p:nvSpPr>
        <p:spPr>
          <a:xfrm>
            <a:off x="515939" y="315686"/>
            <a:ext cx="11160125" cy="5052398"/>
          </a:xfrm>
        </p:spPr>
        <p:txBody>
          <a:bodyPr>
            <a:normAutofit/>
          </a:bodyPr>
          <a:lstStyle/>
          <a:p>
            <a:r>
              <a:rPr lang="en-US" b="1" cap="all" dirty="0" smtClean="0"/>
              <a:t>Practical tip: </a:t>
            </a:r>
            <a:br>
              <a:rPr lang="en-US" b="1" cap="all" dirty="0" smtClean="0"/>
            </a:br>
            <a:r>
              <a:rPr lang="en-US" sz="3200" dirty="0" smtClean="0"/>
              <a:t>If you are hoping to be an umpire, it is dangerous to market based on your view of issues.</a:t>
            </a:r>
            <a:r>
              <a:rPr lang="en-US" dirty="0" smtClean="0"/>
              <a:t>  </a:t>
            </a:r>
          </a:p>
          <a:p>
            <a:endParaRPr lang="en-US" dirty="0" smtClean="0"/>
          </a:p>
          <a:p>
            <a:r>
              <a:rPr lang="en-US" b="1" cap="all" dirty="0" smtClean="0"/>
              <a:t>Spot the issue: </a:t>
            </a:r>
            <a:r>
              <a:rPr lang="en-US" dirty="0" smtClean="0"/>
              <a:t/>
            </a:r>
            <a:br>
              <a:rPr lang="en-US" dirty="0" smtClean="0"/>
            </a:br>
            <a:r>
              <a:rPr lang="en-US" sz="3200" dirty="0" smtClean="0"/>
              <a:t>Imagine an umpire candidate who writes an article that advocates for “full transparency in discovery.” Sounds laudable. </a:t>
            </a:r>
            <a:endParaRPr 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p:cNvSpPr txBox="1">
            <a:spLocks noGrp="1"/>
          </p:cNvSpPr>
          <p:nvPr>
            <p:ph type="title"/>
          </p:nvPr>
        </p:nvSpPr>
        <p:spPr>
          <a:prstGeom prst="rect">
            <a:avLst/>
          </a:prstGeom>
        </p:spPr>
        <p:txBody>
          <a:bodyPr/>
          <a:lstStyle/>
          <a:p>
            <a:r>
              <a:t>NEW ARBITRATOR FORUM</a:t>
            </a:r>
          </a:p>
        </p:txBody>
      </p:sp>
      <p:sp>
        <p:nvSpPr>
          <p:cNvPr id="124" name="Text Placeholder 2"/>
          <p:cNvSpPr txBox="1">
            <a:spLocks noGrp="1"/>
          </p:cNvSpPr>
          <p:nvPr>
            <p:ph type="body" sz="quarter" idx="1"/>
          </p:nvPr>
        </p:nvSpPr>
        <p:spPr>
          <a:prstGeom prst="rect">
            <a:avLst/>
          </a:prstGeom>
        </p:spPr>
        <p:txBody>
          <a:bodyPr/>
          <a:lstStyle/>
          <a:p>
            <a:r>
              <a:t>November 2, 2021</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ooter Placeholder 4"/>
          <p:cNvSpPr txBox="1"/>
          <p:nvPr/>
        </p:nvSpPr>
        <p:spPr>
          <a:xfrm>
            <a:off x="561656" y="6416199"/>
            <a:ext cx="4505399"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chemeClr val="accent2"/>
                </a:solidFill>
                <a:latin typeface="Source Sans Pro"/>
                <a:ea typeface="Source Sans Pro"/>
                <a:cs typeface="Source Sans Pro"/>
                <a:sym typeface="Source Sans Pro"/>
              </a:defRPr>
            </a:lvl1pPr>
          </a:lstStyle>
          <a:p>
            <a:r>
              <a:rPr dirty="0">
                <a:solidFill>
                  <a:schemeClr val="bg1"/>
                </a:solidFill>
              </a:rPr>
              <a:t>ARIAS•U.S. 2021 Fall Conference | Nov 2-3, 2021 | New York, NY | www.arias-us.org</a:t>
            </a:r>
          </a:p>
        </p:txBody>
      </p:sp>
      <p:sp>
        <p:nvSpPr>
          <p:cNvPr id="230" name="Title 1"/>
          <p:cNvSpPr txBox="1">
            <a:spLocks noGrp="1"/>
          </p:cNvSpPr>
          <p:nvPr>
            <p:ph type="title"/>
          </p:nvPr>
        </p:nvSpPr>
        <p:spPr>
          <a:xfrm>
            <a:off x="515939" y="1066800"/>
            <a:ext cx="11160125" cy="1043097"/>
          </a:xfrm>
          <a:prstGeom prst="rect">
            <a:avLst/>
          </a:prstGeom>
        </p:spPr>
        <p:txBody>
          <a:bodyPr>
            <a:normAutofit/>
          </a:bodyPr>
          <a:lstStyle/>
          <a:p>
            <a:r>
              <a:rPr lang="en-US" sz="5600" cap="all" dirty="0" smtClean="0"/>
              <a:t>Umpire marketing</a:t>
            </a:r>
            <a:endParaRPr sz="5600" cap="all" dirty="0"/>
          </a:p>
        </p:txBody>
      </p:sp>
      <p:sp>
        <p:nvSpPr>
          <p:cNvPr id="231" name="Subtitle 2"/>
          <p:cNvSpPr txBox="1">
            <a:spLocks noGrp="1"/>
          </p:cNvSpPr>
          <p:nvPr>
            <p:ph type="body" sz="half" idx="1"/>
          </p:nvPr>
        </p:nvSpPr>
        <p:spPr>
          <a:xfrm>
            <a:off x="515937" y="2092325"/>
            <a:ext cx="9488034" cy="4216400"/>
          </a:xfrm>
          <a:prstGeom prst="rect">
            <a:avLst/>
          </a:prstGeom>
        </p:spPr>
        <p:txBody>
          <a:bodyPr>
            <a:normAutofit/>
          </a:bodyPr>
          <a:lstStyle/>
          <a:p>
            <a:pPr marL="420623" indent="-420623" defTabSz="420623">
              <a:buSzPct val="100000"/>
              <a:buFont typeface="Arial"/>
              <a:buChar char="•"/>
              <a:defRPr sz="2576"/>
            </a:pPr>
            <a:r>
              <a:rPr lang="en-US" cap="all" dirty="0">
                <a:solidFill>
                  <a:schemeClr val="tx1"/>
                </a:solidFill>
              </a:rPr>
              <a:t>Have you subconsciously locked yourself </a:t>
            </a:r>
            <a:r>
              <a:rPr lang="en-US" cap="all" dirty="0" smtClean="0">
                <a:solidFill>
                  <a:schemeClr val="tx1"/>
                </a:solidFill>
              </a:rPr>
              <a:t>into </a:t>
            </a:r>
            <a:r>
              <a:rPr lang="en-US" cap="all" dirty="0">
                <a:solidFill>
                  <a:schemeClr val="tx1"/>
                </a:solidFill>
              </a:rPr>
              <a:t>a view?  </a:t>
            </a:r>
          </a:p>
          <a:p>
            <a:pPr marL="420623" indent="-420623" defTabSz="420623">
              <a:buSzPct val="100000"/>
              <a:buFont typeface="Arial"/>
              <a:buChar char="•"/>
              <a:defRPr sz="2576"/>
            </a:pPr>
            <a:endParaRPr lang="en-US" cap="all" dirty="0">
              <a:solidFill>
                <a:schemeClr val="tx1"/>
              </a:solidFill>
            </a:endParaRPr>
          </a:p>
          <a:p>
            <a:pPr marL="420623" indent="-420623" defTabSz="420623">
              <a:buSzPct val="100000"/>
              <a:buFont typeface="Arial"/>
              <a:buChar char="•"/>
              <a:defRPr sz="2576"/>
            </a:pPr>
            <a:r>
              <a:rPr lang="en-US" cap="all" dirty="0">
                <a:solidFill>
                  <a:schemeClr val="tx1"/>
                </a:solidFill>
              </a:rPr>
              <a:t>The questionnaire will ask about articles.  </a:t>
            </a:r>
          </a:p>
          <a:p>
            <a:pPr marL="420623" indent="-420623" defTabSz="420623">
              <a:buSzPct val="100000"/>
              <a:buFont typeface="Arial"/>
              <a:buChar char="•"/>
              <a:defRPr sz="2576"/>
            </a:pPr>
            <a:endParaRPr lang="en-US" cap="all" dirty="0">
              <a:solidFill>
                <a:schemeClr val="tx1"/>
              </a:solidFill>
            </a:endParaRPr>
          </a:p>
          <a:p>
            <a:pPr marL="420623" indent="-420623" defTabSz="420623">
              <a:buSzPct val="100000"/>
              <a:buFont typeface="Arial"/>
              <a:buChar char="•"/>
              <a:defRPr sz="2576"/>
            </a:pPr>
            <a:r>
              <a:rPr lang="en-US" cap="all" dirty="0">
                <a:solidFill>
                  <a:schemeClr val="tx1"/>
                </a:solidFill>
              </a:rPr>
              <a:t>Could facts impact your analysis?</a:t>
            </a:r>
            <a:endParaRPr cap="all" dirty="0">
              <a:solidFill>
                <a:schemeClr val="tx1"/>
              </a:solidFill>
            </a:endParaRPr>
          </a:p>
        </p:txBody>
      </p:sp>
    </p:spTree>
    <p:extLst>
      <p:ext uri="{BB962C8B-B14F-4D97-AF65-F5344CB8AC3E}">
        <p14:creationId xmlns:p14="http://schemas.microsoft.com/office/powerpoint/2010/main" val="246590990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Footer Placeholder 4"/>
          <p:cNvSpPr txBox="1"/>
          <p:nvPr/>
        </p:nvSpPr>
        <p:spPr>
          <a:xfrm>
            <a:off x="561656" y="6341189"/>
            <a:ext cx="4505399"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chemeClr val="accent2"/>
                </a:solidFill>
                <a:latin typeface="Source Sans Pro"/>
                <a:ea typeface="Source Sans Pro"/>
                <a:cs typeface="Source Sans Pro"/>
                <a:sym typeface="Source Sans Pro"/>
              </a:defRPr>
            </a:lvl1pPr>
          </a:lstStyle>
          <a:p>
            <a:r>
              <a:t>ARIAS•U.S. 2021 Fall Conference | Nov 2-3, 2021 | New York, NY | www.arias-us.org</a:t>
            </a:r>
          </a:p>
        </p:txBody>
      </p:sp>
      <p:sp>
        <p:nvSpPr>
          <p:cNvPr id="4" name="Title 3"/>
          <p:cNvSpPr>
            <a:spLocks noGrp="1"/>
          </p:cNvSpPr>
          <p:nvPr>
            <p:ph type="title"/>
          </p:nvPr>
        </p:nvSpPr>
        <p:spPr>
          <a:xfrm>
            <a:off x="515939" y="512762"/>
            <a:ext cx="9497194" cy="2781408"/>
          </a:xfrm>
        </p:spPr>
        <p:txBody>
          <a:bodyPr/>
          <a:lstStyle/>
          <a:p>
            <a:r>
              <a:rPr lang="en-US" cap="all" dirty="0"/>
              <a:t/>
            </a:r>
            <a:br>
              <a:rPr lang="en-US" cap="all" dirty="0"/>
            </a:br>
            <a:r>
              <a:rPr lang="en-US" cap="all" dirty="0"/>
              <a:t>Vetting The Opportunity</a:t>
            </a:r>
          </a:p>
        </p:txBody>
      </p:sp>
      <p:sp>
        <p:nvSpPr>
          <p:cNvPr id="2" name="Text Placeholder 1"/>
          <p:cNvSpPr>
            <a:spLocks noGrp="1"/>
          </p:cNvSpPr>
          <p:nvPr>
            <p:ph type="body" sz="quarter" idx="1"/>
          </p:nvPr>
        </p:nvSpPr>
        <p:spPr>
          <a:xfrm>
            <a:off x="515936" y="3409920"/>
            <a:ext cx="10217377" cy="1127962"/>
          </a:xfrm>
        </p:spPr>
        <p:txBody>
          <a:bodyPr>
            <a:normAutofit/>
          </a:bodyPr>
          <a:lstStyle/>
          <a:p>
            <a:r>
              <a:rPr lang="en-US" dirty="0" smtClean="0"/>
              <a:t>Address Conflicts of Interest at the Outset of an Arbitration </a:t>
            </a:r>
          </a:p>
          <a:p>
            <a:r>
              <a:rPr lang="en-US" dirty="0" smtClean="0"/>
              <a:t>Protect Confidentiality of Parties and Issues</a:t>
            </a:r>
            <a:endParaRPr lang="en-US"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Footer Placeholder 6"/>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grpSp>
        <p:nvGrpSpPr>
          <p:cNvPr id="282" name="Flowchart: Connector 11"/>
          <p:cNvGrpSpPr/>
          <p:nvPr/>
        </p:nvGrpSpPr>
        <p:grpSpPr>
          <a:xfrm>
            <a:off x="5813620" y="846081"/>
            <a:ext cx="1709929" cy="1609346"/>
            <a:chOff x="0" y="-1"/>
            <a:chExt cx="1952658" cy="1804652"/>
          </a:xfrm>
        </p:grpSpPr>
        <p:sp>
          <p:nvSpPr>
            <p:cNvPr id="280" name="Oval"/>
            <p:cNvSpPr/>
            <p:nvPr/>
          </p:nvSpPr>
          <p:spPr>
            <a:xfrm>
              <a:off x="0" y="-1"/>
              <a:ext cx="1952658" cy="1804652"/>
            </a:xfrm>
            <a:prstGeom prst="ellipse">
              <a:avLst/>
            </a:prstGeom>
            <a:solidFill>
              <a:srgbClr val="3BB7B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600"/>
            </a:p>
          </p:txBody>
        </p:sp>
        <p:sp>
          <p:nvSpPr>
            <p:cNvPr id="281" name="Consider all  information that you may need some day"/>
            <p:cNvSpPr txBox="1"/>
            <p:nvPr/>
          </p:nvSpPr>
          <p:spPr>
            <a:xfrm>
              <a:off x="331679" y="246583"/>
              <a:ext cx="1289300" cy="13114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solidFill>
                    <a:srgbClr val="FFFFFF"/>
                  </a:solidFill>
                  <a:latin typeface="Arial"/>
                  <a:ea typeface="Arial"/>
                  <a:cs typeface="Arial"/>
                  <a:sym typeface="Arial"/>
                </a:defRPr>
              </a:lvl1pPr>
            </a:lstStyle>
            <a:p>
              <a:r>
                <a:rPr sz="1400"/>
                <a:t>Consider all  information that you may need some day</a:t>
              </a:r>
            </a:p>
          </p:txBody>
        </p:sp>
      </p:grpSp>
      <p:grpSp>
        <p:nvGrpSpPr>
          <p:cNvPr id="285" name="Flowchart: Connector 14"/>
          <p:cNvGrpSpPr/>
          <p:nvPr/>
        </p:nvGrpSpPr>
        <p:grpSpPr>
          <a:xfrm>
            <a:off x="3940862" y="3963489"/>
            <a:ext cx="1709929" cy="1609346"/>
            <a:chOff x="0" y="-1"/>
            <a:chExt cx="1952658" cy="1804652"/>
          </a:xfrm>
        </p:grpSpPr>
        <p:sp>
          <p:nvSpPr>
            <p:cNvPr id="283" name="Oval"/>
            <p:cNvSpPr/>
            <p:nvPr/>
          </p:nvSpPr>
          <p:spPr>
            <a:xfrm>
              <a:off x="0" y="-1"/>
              <a:ext cx="1952658" cy="1804652"/>
            </a:xfrm>
            <a:prstGeom prst="ellipse">
              <a:avLst/>
            </a:prstGeom>
            <a:solidFill>
              <a:srgbClr val="FFCC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600"/>
            </a:p>
          </p:txBody>
        </p:sp>
        <p:sp>
          <p:nvSpPr>
            <p:cNvPr id="284" name="Do periodic back-ups just in case"/>
            <p:cNvSpPr txBox="1"/>
            <p:nvPr/>
          </p:nvSpPr>
          <p:spPr>
            <a:xfrm>
              <a:off x="331679" y="488173"/>
              <a:ext cx="1289300" cy="8283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solidFill>
                    <a:srgbClr val="FFFFFF"/>
                  </a:solidFill>
                  <a:latin typeface="Arial"/>
                  <a:ea typeface="Arial"/>
                  <a:cs typeface="Arial"/>
                  <a:sym typeface="Arial"/>
                </a:defRPr>
              </a:lvl1pPr>
            </a:lstStyle>
            <a:p>
              <a:r>
                <a:rPr sz="1400"/>
                <a:t>Do periodic back-ups just in case</a:t>
              </a:r>
            </a:p>
          </p:txBody>
        </p:sp>
      </p:grpSp>
      <p:grpSp>
        <p:nvGrpSpPr>
          <p:cNvPr id="288" name="Flowchart: Connector 16"/>
          <p:cNvGrpSpPr/>
          <p:nvPr/>
        </p:nvGrpSpPr>
        <p:grpSpPr>
          <a:xfrm>
            <a:off x="5813620" y="4934022"/>
            <a:ext cx="1709929" cy="1609346"/>
            <a:chOff x="0" y="-1"/>
            <a:chExt cx="1952658" cy="1804652"/>
          </a:xfrm>
        </p:grpSpPr>
        <p:sp>
          <p:nvSpPr>
            <p:cNvPr id="286" name="Oval"/>
            <p:cNvSpPr/>
            <p:nvPr/>
          </p:nvSpPr>
          <p:spPr>
            <a:xfrm>
              <a:off x="0" y="-1"/>
              <a:ext cx="1952658" cy="1804652"/>
            </a:xfrm>
            <a:prstGeom prst="ellipse">
              <a:avLst/>
            </a:prstGeom>
            <a:solidFill>
              <a:srgbClr val="CD759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600"/>
            </a:p>
          </p:txBody>
        </p:sp>
        <p:sp>
          <p:nvSpPr>
            <p:cNvPr id="287" name="Keep it updated"/>
            <p:cNvSpPr txBox="1"/>
            <p:nvPr/>
          </p:nvSpPr>
          <p:spPr>
            <a:xfrm>
              <a:off x="331679" y="608967"/>
              <a:ext cx="1289300" cy="5867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solidFill>
                    <a:srgbClr val="FFFFFF"/>
                  </a:solidFill>
                  <a:latin typeface="Arial"/>
                  <a:ea typeface="Arial"/>
                  <a:cs typeface="Arial"/>
                  <a:sym typeface="Arial"/>
                </a:defRPr>
              </a:lvl1pPr>
            </a:lstStyle>
            <a:p>
              <a:r>
                <a:rPr sz="1400"/>
                <a:t>Keep it updated</a:t>
              </a:r>
            </a:p>
          </p:txBody>
        </p:sp>
      </p:grpSp>
      <p:grpSp>
        <p:nvGrpSpPr>
          <p:cNvPr id="291" name="Flowchart: Connector 20"/>
          <p:cNvGrpSpPr/>
          <p:nvPr/>
        </p:nvGrpSpPr>
        <p:grpSpPr>
          <a:xfrm>
            <a:off x="3940862" y="1821581"/>
            <a:ext cx="1709929" cy="1609346"/>
            <a:chOff x="0" y="-1"/>
            <a:chExt cx="1952658" cy="1804652"/>
          </a:xfrm>
        </p:grpSpPr>
        <p:sp>
          <p:nvSpPr>
            <p:cNvPr id="289" name="Oval"/>
            <p:cNvSpPr/>
            <p:nvPr/>
          </p:nvSpPr>
          <p:spPr>
            <a:xfrm>
              <a:off x="0" y="-1"/>
              <a:ext cx="1952658" cy="1804652"/>
            </a:xfrm>
            <a:prstGeom prst="ellipse">
              <a:avLst/>
            </a:prstGeom>
            <a:solidFill>
              <a:srgbClr val="9B3A8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600"/>
            </a:p>
          </p:txBody>
        </p:sp>
        <p:sp>
          <p:nvSpPr>
            <p:cNvPr id="290" name="Prepare Master Worksheet"/>
            <p:cNvSpPr txBox="1"/>
            <p:nvPr/>
          </p:nvSpPr>
          <p:spPr>
            <a:xfrm>
              <a:off x="331679" y="488173"/>
              <a:ext cx="1289300" cy="8283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solidFill>
                    <a:srgbClr val="FFFFFF"/>
                  </a:solidFill>
                  <a:latin typeface="Arial"/>
                  <a:ea typeface="Arial"/>
                  <a:cs typeface="Arial"/>
                  <a:sym typeface="Arial"/>
                </a:defRPr>
              </a:lvl1pPr>
            </a:lstStyle>
            <a:p>
              <a:r>
                <a:rPr sz="1400" dirty="0"/>
                <a:t>Prepare </a:t>
              </a:r>
              <a:r>
                <a:rPr lang="en-US" sz="1400" dirty="0" smtClean="0"/>
                <a:t>m</a:t>
              </a:r>
              <a:r>
                <a:rPr sz="1400" dirty="0" smtClean="0"/>
                <a:t>aster </a:t>
              </a:r>
              <a:r>
                <a:rPr lang="en-US" sz="1400" dirty="0" smtClean="0"/>
                <a:t>w</a:t>
              </a:r>
              <a:r>
                <a:rPr sz="1400" dirty="0" smtClean="0"/>
                <a:t>orksheet</a:t>
              </a:r>
              <a:endParaRPr sz="1400" dirty="0"/>
            </a:p>
          </p:txBody>
        </p:sp>
      </p:grpSp>
      <p:grpSp>
        <p:nvGrpSpPr>
          <p:cNvPr id="294" name="Flowchart: Connector 21"/>
          <p:cNvGrpSpPr/>
          <p:nvPr/>
        </p:nvGrpSpPr>
        <p:grpSpPr>
          <a:xfrm>
            <a:off x="7689900" y="3941717"/>
            <a:ext cx="1709929" cy="1609346"/>
            <a:chOff x="0" y="-1"/>
            <a:chExt cx="1952658" cy="1804652"/>
          </a:xfrm>
        </p:grpSpPr>
        <p:sp>
          <p:nvSpPr>
            <p:cNvPr id="292" name="Oval"/>
            <p:cNvSpPr/>
            <p:nvPr/>
          </p:nvSpPr>
          <p:spPr>
            <a:xfrm>
              <a:off x="0" y="-1"/>
              <a:ext cx="1952658" cy="1804652"/>
            </a:xfrm>
            <a:prstGeom prst="ellipse">
              <a:avLst/>
            </a:prstGeom>
            <a:solidFill>
              <a:srgbClr val="00779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600"/>
            </a:p>
          </p:txBody>
        </p:sp>
        <p:sp>
          <p:nvSpPr>
            <p:cNvPr id="293" name="Keep it handy"/>
            <p:cNvSpPr txBox="1"/>
            <p:nvPr/>
          </p:nvSpPr>
          <p:spPr>
            <a:xfrm>
              <a:off x="331679" y="608967"/>
              <a:ext cx="1289300" cy="5867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solidFill>
                    <a:srgbClr val="FFFFFF"/>
                  </a:solidFill>
                  <a:latin typeface="Arial"/>
                  <a:ea typeface="Arial"/>
                  <a:cs typeface="Arial"/>
                  <a:sym typeface="Arial"/>
                </a:defRPr>
              </a:lvl1pPr>
            </a:lstStyle>
            <a:p>
              <a:r>
                <a:rPr sz="1400"/>
                <a:t>Keep it handy</a:t>
              </a:r>
            </a:p>
          </p:txBody>
        </p:sp>
      </p:grpSp>
      <p:grpSp>
        <p:nvGrpSpPr>
          <p:cNvPr id="297" name="Flowchart: Connector 23"/>
          <p:cNvGrpSpPr/>
          <p:nvPr/>
        </p:nvGrpSpPr>
        <p:grpSpPr>
          <a:xfrm>
            <a:off x="7689900" y="1821581"/>
            <a:ext cx="1709929" cy="1609346"/>
            <a:chOff x="0" y="-1"/>
            <a:chExt cx="1952658" cy="1804652"/>
          </a:xfrm>
        </p:grpSpPr>
        <p:sp>
          <p:nvSpPr>
            <p:cNvPr id="295" name="Oval"/>
            <p:cNvSpPr/>
            <p:nvPr/>
          </p:nvSpPr>
          <p:spPr>
            <a:xfrm>
              <a:off x="0" y="-1"/>
              <a:ext cx="1952658" cy="1804652"/>
            </a:xfrm>
            <a:prstGeom prst="ellipse">
              <a:avLst/>
            </a:prstGeom>
            <a:solidFill>
              <a:srgbClr val="FF9C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600"/>
            </a:p>
          </p:txBody>
        </p:sp>
        <p:sp>
          <p:nvSpPr>
            <p:cNvPr id="296" name="Maintain clean and consistent data"/>
            <p:cNvSpPr txBox="1"/>
            <p:nvPr/>
          </p:nvSpPr>
          <p:spPr>
            <a:xfrm>
              <a:off x="331679" y="367378"/>
              <a:ext cx="1289300" cy="10698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b="1">
                  <a:solidFill>
                    <a:srgbClr val="FFFFFF"/>
                  </a:solidFill>
                  <a:latin typeface="Arial"/>
                  <a:ea typeface="Arial"/>
                  <a:cs typeface="Arial"/>
                  <a:sym typeface="Arial"/>
                </a:defRPr>
              </a:lvl1pPr>
            </a:lstStyle>
            <a:p>
              <a:r>
                <a:rPr sz="1400" dirty="0"/>
                <a:t>Maintain clean and consistent data</a:t>
              </a:r>
            </a:p>
          </p:txBody>
        </p:sp>
      </p:grpSp>
      <p:sp>
        <p:nvSpPr>
          <p:cNvPr id="2" name="Title 1"/>
          <p:cNvSpPr>
            <a:spLocks noGrp="1"/>
          </p:cNvSpPr>
          <p:nvPr>
            <p:ph type="title"/>
          </p:nvPr>
        </p:nvSpPr>
        <p:spPr>
          <a:xfrm>
            <a:off x="515939" y="173736"/>
            <a:ext cx="11160125" cy="931863"/>
          </a:xfrm>
        </p:spPr>
        <p:txBody>
          <a:bodyPr>
            <a:normAutofit/>
          </a:bodyPr>
          <a:lstStyle/>
          <a:p>
            <a:r>
              <a:rPr lang="en-US" sz="4800" cap="all" dirty="0" smtClean="0"/>
              <a:t>Keep good records</a:t>
            </a:r>
            <a:endParaRPr lang="en-US" sz="4800" cap="all" dirty="0"/>
          </a:p>
        </p:txBody>
      </p:sp>
      <p:grpSp>
        <p:nvGrpSpPr>
          <p:cNvPr id="279" name="Flowchart: Connector 10"/>
          <p:cNvGrpSpPr/>
          <p:nvPr/>
        </p:nvGrpSpPr>
        <p:grpSpPr>
          <a:xfrm>
            <a:off x="5430757" y="2561886"/>
            <a:ext cx="2475654" cy="2275736"/>
            <a:chOff x="0" y="0"/>
            <a:chExt cx="2475652" cy="2275734"/>
          </a:xfrm>
        </p:grpSpPr>
        <p:sp>
          <p:nvSpPr>
            <p:cNvPr id="277" name="Oval"/>
            <p:cNvSpPr/>
            <p:nvPr/>
          </p:nvSpPr>
          <p:spPr>
            <a:xfrm>
              <a:off x="0" y="0"/>
              <a:ext cx="2475652" cy="2275734"/>
            </a:xfrm>
            <a:prstGeom prst="ellipse">
              <a:avLst/>
            </a:prstGeom>
            <a:noFill/>
            <a:ln w="19050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sz="1600"/>
            </a:p>
          </p:txBody>
        </p:sp>
        <p:sp>
          <p:nvSpPr>
            <p:cNvPr id="278" name="Umpire questionnaire arrives, Duplicate data in a separate sheet"/>
            <p:cNvSpPr txBox="1"/>
            <p:nvPr/>
          </p:nvSpPr>
          <p:spPr>
            <a:xfrm>
              <a:off x="503521" y="445370"/>
              <a:ext cx="1468610" cy="13849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600" b="1">
                  <a:latin typeface="Arial"/>
                  <a:ea typeface="Arial"/>
                  <a:cs typeface="Arial"/>
                  <a:sym typeface="Arial"/>
                </a:defRPr>
              </a:lvl1pPr>
            </a:lstStyle>
            <a:p>
              <a:pPr algn="ctr"/>
              <a:r>
                <a:rPr sz="1400" dirty="0"/>
                <a:t>Umpire questionnaire arrives, Duplicate data in a separate sheet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1" nodeType="afterEffect">
                                  <p:stCondLst>
                                    <p:cond delay="0"/>
                                  </p:stCondLst>
                                  <p:iterate>
                                    <p:tmAbs val="0"/>
                                  </p:iterate>
                                  <p:childTnLst>
                                    <p:set>
                                      <p:cBhvr>
                                        <p:cTn id="6" fill="hold"/>
                                        <p:tgtEl>
                                          <p:spTgt spid="279"/>
                                        </p:tgtEl>
                                        <p:attrNameLst>
                                          <p:attrName>style.visibility</p:attrName>
                                        </p:attrNameLst>
                                      </p:cBhvr>
                                      <p:to>
                                        <p:strVal val="visible"/>
                                      </p:to>
                                    </p:set>
                                    <p:anim calcmode="lin" valueType="num">
                                      <p:cBhvr>
                                        <p:cTn id="7" dur="500" fill="hold"/>
                                        <p:tgtEl>
                                          <p:spTgt spid="279"/>
                                        </p:tgtEl>
                                        <p:attrNameLst>
                                          <p:attrName>ppt_w</p:attrName>
                                        </p:attrNameLst>
                                      </p:cBhvr>
                                      <p:tavLst>
                                        <p:tav tm="0">
                                          <p:val>
                                            <p:fltVal val="0"/>
                                          </p:val>
                                        </p:tav>
                                        <p:tav tm="100000">
                                          <p:val>
                                            <p:strVal val="#ppt_w"/>
                                          </p:val>
                                        </p:tav>
                                      </p:tavLst>
                                    </p:anim>
                                    <p:anim calcmode="lin" valueType="num">
                                      <p:cBhvr>
                                        <p:cTn id="8" dur="500" fill="hold"/>
                                        <p:tgtEl>
                                          <p:spTgt spid="279"/>
                                        </p:tgtEl>
                                        <p:attrNameLst>
                                          <p:attrName>ppt_h</p:attrName>
                                        </p:attrNameLst>
                                      </p:cBhvr>
                                      <p:tavLst>
                                        <p:tav tm="0">
                                          <p:val>
                                            <p:fltVal val="0"/>
                                          </p:val>
                                        </p:tav>
                                        <p:tav tm="100000">
                                          <p:val>
                                            <p:strVal val="#ppt_h"/>
                                          </p:val>
                                        </p:tav>
                                      </p:tavLst>
                                    </p:anim>
                                    <p:anim calcmode="lin" valueType="num">
                                      <p:cBhvr>
                                        <p:cTn id="9" dur="500" fill="hold"/>
                                        <p:tgtEl>
                                          <p:spTgt spid="27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79"/>
                                        </p:tgtEl>
                                        <p:attrNameLst>
                                          <p:attrName>ppt_y</p:attrName>
                                        </p:attrNameLst>
                                      </p:cBhvr>
                                      <p:tavLst>
                                        <p:tav tm="0" fmla="#ppt_y+(sin(-2*pi*(1-$))*-#ppt_x+cos(-2*pi*(1-$))*(1-#ppt_y))*(1-$)">
                                          <p:val>
                                            <p:fltVal val="0"/>
                                          </p:val>
                                        </p:tav>
                                        <p:tav tm="100000">
                                          <p:val>
                                            <p:fltVal val="1"/>
                                          </p:val>
                                        </p:tav>
                                      </p:tavLst>
                                    </p:anim>
                                  </p:childTnLst>
                                </p:cTn>
                              </p:par>
                              <p:par>
                                <p:cTn id="11" presetID="26" presetClass="emph" presetSubtype="0" fill="hold" grpId="8" nodeType="withEffect">
                                  <p:stCondLst>
                                    <p:cond delay="0"/>
                                  </p:stCondLst>
                                  <p:childTnLst>
                                    <p:animEffect transition="out" filter="fade">
                                      <p:cBhvr>
                                        <p:cTn id="12" dur="1750" fill="hold" tmFilter="0, 0; .2, .5; .8, .5; 1, 0"/>
                                        <p:tgtEl>
                                          <p:spTgt spid="282"/>
                                        </p:tgtEl>
                                      </p:cBhvr>
                                    </p:animEffect>
                                    <p:animScale>
                                      <p:cBhvr>
                                        <p:cTn id="13" dur="875" autoRev="1" fill="hold"/>
                                        <p:tgtEl>
                                          <p:spTgt spid="282"/>
                                        </p:tgtEl>
                                      </p:cBhvr>
                                      <p:by x="105000" y="105000"/>
                                    </p:animScale>
                                  </p:childTnLst>
                                </p:cTn>
                              </p:par>
                            </p:childTnLst>
                          </p:cTn>
                        </p:par>
                        <p:par>
                          <p:cTn id="14" fill="hold">
                            <p:stCondLst>
                              <p:cond delay="1750"/>
                            </p:stCondLst>
                            <p:childTnLst>
                              <p:par>
                                <p:cTn id="15" presetID="26" presetClass="emph" presetSubtype="0" fill="hold" grpId="9" nodeType="withEffect">
                                  <p:stCondLst>
                                    <p:cond delay="0"/>
                                  </p:stCondLst>
                                  <p:childTnLst>
                                    <p:animEffect transition="out" filter="fade">
                                      <p:cBhvr>
                                        <p:cTn id="16" dur="1750" fill="hold" tmFilter="0, 0; .2, .5; .8, .5; 1, 0"/>
                                        <p:tgtEl>
                                          <p:spTgt spid="297"/>
                                        </p:tgtEl>
                                      </p:cBhvr>
                                    </p:animEffect>
                                    <p:animScale>
                                      <p:cBhvr>
                                        <p:cTn id="17" dur="875" autoRev="1" fill="hold"/>
                                        <p:tgtEl>
                                          <p:spTgt spid="297"/>
                                        </p:tgtEl>
                                      </p:cBhvr>
                                      <p:by x="105000" y="105000"/>
                                    </p:animScale>
                                  </p:childTnLst>
                                </p:cTn>
                              </p:par>
                            </p:childTnLst>
                          </p:cTn>
                        </p:par>
                        <p:par>
                          <p:cTn id="18" fill="hold">
                            <p:stCondLst>
                              <p:cond delay="3500"/>
                            </p:stCondLst>
                            <p:childTnLst>
                              <p:par>
                                <p:cTn id="19" presetID="26" presetClass="emph" presetSubtype="0" fill="hold" grpId="10" nodeType="withEffect">
                                  <p:stCondLst>
                                    <p:cond delay="0"/>
                                  </p:stCondLst>
                                  <p:childTnLst>
                                    <p:animEffect transition="out" filter="fade">
                                      <p:cBhvr>
                                        <p:cTn id="20" dur="1750" fill="hold" tmFilter="0, 0; .2, .5; .8, .5; 1, 0"/>
                                        <p:tgtEl>
                                          <p:spTgt spid="294"/>
                                        </p:tgtEl>
                                      </p:cBhvr>
                                    </p:animEffect>
                                    <p:animScale>
                                      <p:cBhvr>
                                        <p:cTn id="21" dur="875" autoRev="1" fill="hold"/>
                                        <p:tgtEl>
                                          <p:spTgt spid="294"/>
                                        </p:tgtEl>
                                      </p:cBhvr>
                                      <p:by x="105000" y="105000"/>
                                    </p:animScale>
                                  </p:childTnLst>
                                </p:cTn>
                              </p:par>
                            </p:childTnLst>
                          </p:cTn>
                        </p:par>
                        <p:par>
                          <p:cTn id="22" fill="hold">
                            <p:stCondLst>
                              <p:cond delay="5250"/>
                            </p:stCondLst>
                            <p:childTnLst>
                              <p:par>
                                <p:cTn id="23" presetID="26" presetClass="emph" presetSubtype="0" fill="hold" grpId="11" nodeType="withEffect">
                                  <p:stCondLst>
                                    <p:cond delay="0"/>
                                  </p:stCondLst>
                                  <p:childTnLst>
                                    <p:animEffect transition="out" filter="fade">
                                      <p:cBhvr>
                                        <p:cTn id="24" dur="1750" fill="hold" tmFilter="0, 0; .2, .5; .8, .5; 1, 0"/>
                                        <p:tgtEl>
                                          <p:spTgt spid="288"/>
                                        </p:tgtEl>
                                      </p:cBhvr>
                                    </p:animEffect>
                                    <p:animScale>
                                      <p:cBhvr>
                                        <p:cTn id="25" dur="875" autoRev="1" fill="hold"/>
                                        <p:tgtEl>
                                          <p:spTgt spid="288"/>
                                        </p:tgtEl>
                                      </p:cBhvr>
                                      <p:by x="105000" y="105000"/>
                                    </p:animScale>
                                  </p:childTnLst>
                                </p:cTn>
                              </p:par>
                            </p:childTnLst>
                          </p:cTn>
                        </p:par>
                        <p:par>
                          <p:cTn id="26" fill="hold">
                            <p:stCondLst>
                              <p:cond delay="7000"/>
                            </p:stCondLst>
                            <p:childTnLst>
                              <p:par>
                                <p:cTn id="27" presetID="26" presetClass="emph" presetSubtype="0" fill="hold" grpId="12" nodeType="withEffect">
                                  <p:stCondLst>
                                    <p:cond delay="0"/>
                                  </p:stCondLst>
                                  <p:childTnLst>
                                    <p:animEffect transition="out" filter="fade">
                                      <p:cBhvr>
                                        <p:cTn id="28" dur="1750" fill="hold" tmFilter="0, 0; .2, .5; .8, .5; 1, 0"/>
                                        <p:tgtEl>
                                          <p:spTgt spid="285"/>
                                        </p:tgtEl>
                                      </p:cBhvr>
                                    </p:animEffect>
                                    <p:animScale>
                                      <p:cBhvr>
                                        <p:cTn id="29" dur="875" autoRev="1" fill="hold"/>
                                        <p:tgtEl>
                                          <p:spTgt spid="285"/>
                                        </p:tgtEl>
                                      </p:cBhvr>
                                      <p:by x="105000" y="105000"/>
                                    </p:animScale>
                                  </p:childTnLst>
                                </p:cTn>
                              </p:par>
                            </p:childTnLst>
                          </p:cTn>
                        </p:par>
                        <p:par>
                          <p:cTn id="30" fill="hold">
                            <p:stCondLst>
                              <p:cond delay="8750"/>
                            </p:stCondLst>
                            <p:childTnLst>
                              <p:par>
                                <p:cTn id="31" presetID="26" presetClass="emph" presetSubtype="0" fill="hold" grpId="13" nodeType="withEffect">
                                  <p:stCondLst>
                                    <p:cond delay="0"/>
                                  </p:stCondLst>
                                  <p:childTnLst>
                                    <p:animEffect transition="out" filter="fade">
                                      <p:cBhvr>
                                        <p:cTn id="32" dur="1750" fill="hold" tmFilter="0, 0; .2, .5; .8, .5; 1, 0"/>
                                        <p:tgtEl>
                                          <p:spTgt spid="291"/>
                                        </p:tgtEl>
                                      </p:cBhvr>
                                    </p:animEffect>
                                    <p:animScale>
                                      <p:cBhvr>
                                        <p:cTn id="33" dur="875" autoRev="1" fill="hold"/>
                                        <p:tgtEl>
                                          <p:spTgt spid="29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8" animBg="1" advAuto="0"/>
      <p:bldP spid="285" grpId="12" animBg="1" advAuto="0"/>
      <p:bldP spid="288" grpId="11" animBg="1" advAuto="0"/>
      <p:bldP spid="291" grpId="13" animBg="1" advAuto="0"/>
      <p:bldP spid="294" grpId="10" animBg="1" advAuto="0"/>
      <p:bldP spid="297" grpId="9" animBg="1" advAuto="0"/>
      <p:bldP spid="279"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Footer Placeholder 6"/>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sp>
        <p:nvSpPr>
          <p:cNvPr id="308" name="Title 5"/>
          <p:cNvSpPr txBox="1">
            <a:spLocks noGrp="1"/>
          </p:cNvSpPr>
          <p:nvPr>
            <p:ph type="title"/>
          </p:nvPr>
        </p:nvSpPr>
        <p:spPr>
          <a:xfrm>
            <a:off x="515936" y="173128"/>
            <a:ext cx="11160126" cy="931863"/>
          </a:xfrm>
          <a:prstGeom prst="rect">
            <a:avLst/>
          </a:prstGeom>
        </p:spPr>
        <p:txBody>
          <a:bodyPr>
            <a:normAutofit/>
          </a:bodyPr>
          <a:lstStyle/>
          <a:p>
            <a:r>
              <a:rPr sz="4800" cap="all" dirty="0"/>
              <a:t>Keep Good Records</a:t>
            </a:r>
          </a:p>
        </p:txBody>
      </p:sp>
      <p:graphicFrame>
        <p:nvGraphicFramePr>
          <p:cNvPr id="309" name="Table 4"/>
          <p:cNvGraphicFramePr/>
          <p:nvPr>
            <p:extLst>
              <p:ext uri="{D42A27DB-BD31-4B8C-83A1-F6EECF244321}">
                <p14:modId xmlns:p14="http://schemas.microsoft.com/office/powerpoint/2010/main" val="2055408967"/>
              </p:ext>
            </p:extLst>
          </p:nvPr>
        </p:nvGraphicFramePr>
        <p:xfrm>
          <a:off x="1300237" y="1104990"/>
          <a:ext cx="9597182" cy="614953"/>
        </p:xfrm>
        <a:graphic>
          <a:graphicData uri="http://schemas.openxmlformats.org/drawingml/2006/table">
            <a:tbl>
              <a:tblPr bandRow="1">
                <a:tableStyleId>{4C3C2611-4C71-4FC5-86AE-919BDF0F9419}</a:tableStyleId>
              </a:tblPr>
              <a:tblGrid>
                <a:gridCol w="9597182">
                  <a:extLst>
                    <a:ext uri="{9D8B030D-6E8A-4147-A177-3AD203B41FA5}">
                      <a16:colId xmlns:a16="http://schemas.microsoft.com/office/drawing/2014/main" val="20000"/>
                    </a:ext>
                  </a:extLst>
                </a:gridCol>
              </a:tblGrid>
              <a:tr h="614953">
                <a:tc>
                  <a:txBody>
                    <a:bodyPr/>
                    <a:lstStyle/>
                    <a:p>
                      <a:pPr algn="ctr">
                        <a:defRPr sz="1800"/>
                      </a:pPr>
                      <a:r>
                        <a:rPr b="1" dirty="0">
                          <a:solidFill>
                            <a:srgbClr val="FFFFFF"/>
                          </a:solidFill>
                          <a:latin typeface="Arial"/>
                          <a:ea typeface="Arial"/>
                          <a:cs typeface="Arial"/>
                          <a:sym typeface="Arial"/>
                        </a:rPr>
                        <a:t>Categories of Information to Track</a:t>
                      </a:r>
                    </a:p>
                  </a:txBody>
                  <a:tcPr marL="45720" marR="45720" horzOverflow="overflow">
                    <a:lnB w="38100">
                      <a:solidFill>
                        <a:srgbClr val="FFFFFF"/>
                      </a:solidFill>
                    </a:lnB>
                    <a:solidFill>
                      <a:schemeClr val="accent1"/>
                    </a:solidFill>
                  </a:tcPr>
                </a:tc>
                <a:extLst>
                  <a:ext uri="{0D108BD9-81ED-4DB2-BD59-A6C34878D82A}">
                    <a16:rowId xmlns:a16="http://schemas.microsoft.com/office/drawing/2014/main" val="10000"/>
                  </a:ext>
                </a:extLst>
              </a:tr>
            </a:tbl>
          </a:graphicData>
        </a:graphic>
      </p:graphicFrame>
      <p:graphicFrame>
        <p:nvGraphicFramePr>
          <p:cNvPr id="310" name="Table 3"/>
          <p:cNvGraphicFramePr/>
          <p:nvPr>
            <p:extLst>
              <p:ext uri="{D42A27DB-BD31-4B8C-83A1-F6EECF244321}">
                <p14:modId xmlns:p14="http://schemas.microsoft.com/office/powerpoint/2010/main" val="3816513339"/>
              </p:ext>
            </p:extLst>
          </p:nvPr>
        </p:nvGraphicFramePr>
        <p:xfrm>
          <a:off x="1315880" y="1496096"/>
          <a:ext cx="9560239" cy="4654335"/>
        </p:xfrm>
        <a:graphic>
          <a:graphicData uri="http://schemas.openxmlformats.org/drawingml/2006/table">
            <a:tbl>
              <a:tblPr bandRow="1">
                <a:tableStyleId>{4C3C2611-4C71-4FC5-86AE-919BDF0F9419}</a:tableStyleId>
              </a:tblPr>
              <a:tblGrid>
                <a:gridCol w="2362352">
                  <a:extLst>
                    <a:ext uri="{9D8B030D-6E8A-4147-A177-3AD203B41FA5}">
                      <a16:colId xmlns:a16="http://schemas.microsoft.com/office/drawing/2014/main" val="20000"/>
                    </a:ext>
                  </a:extLst>
                </a:gridCol>
                <a:gridCol w="2399296">
                  <a:extLst>
                    <a:ext uri="{9D8B030D-6E8A-4147-A177-3AD203B41FA5}">
                      <a16:colId xmlns:a16="http://schemas.microsoft.com/office/drawing/2014/main" val="20001"/>
                    </a:ext>
                  </a:extLst>
                </a:gridCol>
                <a:gridCol w="2386345">
                  <a:extLst>
                    <a:ext uri="{9D8B030D-6E8A-4147-A177-3AD203B41FA5}">
                      <a16:colId xmlns:a16="http://schemas.microsoft.com/office/drawing/2014/main" val="20002"/>
                    </a:ext>
                  </a:extLst>
                </a:gridCol>
                <a:gridCol w="2412246">
                  <a:extLst>
                    <a:ext uri="{9D8B030D-6E8A-4147-A177-3AD203B41FA5}">
                      <a16:colId xmlns:a16="http://schemas.microsoft.com/office/drawing/2014/main" val="20003"/>
                    </a:ext>
                  </a:extLst>
                </a:gridCol>
              </a:tblGrid>
              <a:tr h="666808">
                <a:tc>
                  <a:txBody>
                    <a:bodyPr/>
                    <a:lstStyle/>
                    <a:p>
                      <a:pPr algn="l">
                        <a:defRPr sz="1800"/>
                      </a:pPr>
                      <a:r>
                        <a:rPr sz="1400">
                          <a:latin typeface="Arial"/>
                          <a:ea typeface="Arial"/>
                          <a:cs typeface="Arial"/>
                          <a:sym typeface="Arial"/>
                        </a:rPr>
                        <a:t>Caption</a:t>
                      </a:r>
                    </a:p>
                  </a:txBody>
                  <a:tcPr marL="45720" marR="45720" horzOverflow="overflow"/>
                </a:tc>
                <a:tc>
                  <a:txBody>
                    <a:bodyPr/>
                    <a:lstStyle/>
                    <a:p>
                      <a:pPr algn="l">
                        <a:defRPr sz="1800"/>
                      </a:pPr>
                      <a:r>
                        <a:rPr sz="1400">
                          <a:latin typeface="Arial"/>
                          <a:ea typeface="Arial"/>
                          <a:cs typeface="Arial"/>
                          <a:sym typeface="Arial"/>
                        </a:rPr>
                        <a:t>Petitioner</a:t>
                      </a:r>
                    </a:p>
                  </a:txBody>
                  <a:tcPr marL="45720" marR="45720" horzOverflow="overflow"/>
                </a:tc>
                <a:tc>
                  <a:txBody>
                    <a:bodyPr/>
                    <a:lstStyle/>
                    <a:p>
                      <a:pPr algn="l">
                        <a:defRPr sz="1800"/>
                      </a:pPr>
                      <a:r>
                        <a:rPr sz="1400">
                          <a:latin typeface="Arial"/>
                          <a:ea typeface="Arial"/>
                          <a:cs typeface="Arial"/>
                          <a:sym typeface="Arial"/>
                        </a:rPr>
                        <a:t>Petitioner Parent Company</a:t>
                      </a:r>
                    </a:p>
                  </a:txBody>
                  <a:tcPr marL="45720" marR="45720" horzOverflow="overflow"/>
                </a:tc>
                <a:tc>
                  <a:txBody>
                    <a:bodyPr/>
                    <a:lstStyle/>
                    <a:p>
                      <a:pPr algn="l">
                        <a:defRPr sz="1800"/>
                      </a:pPr>
                      <a:r>
                        <a:rPr sz="1400">
                          <a:latin typeface="Arial"/>
                          <a:ea typeface="Arial"/>
                          <a:cs typeface="Arial"/>
                          <a:sym typeface="Arial"/>
                        </a:rPr>
                        <a:t>Respondent</a:t>
                      </a:r>
                    </a:p>
                  </a:txBody>
                  <a:tcPr marL="45720" marR="45720" horzOverflow="overflow"/>
                </a:tc>
                <a:extLst>
                  <a:ext uri="{0D108BD9-81ED-4DB2-BD59-A6C34878D82A}">
                    <a16:rowId xmlns:a16="http://schemas.microsoft.com/office/drawing/2014/main" val="10000"/>
                  </a:ext>
                </a:extLst>
              </a:tr>
              <a:tr h="666808">
                <a:tc>
                  <a:txBody>
                    <a:bodyPr/>
                    <a:lstStyle/>
                    <a:p>
                      <a:pPr algn="l">
                        <a:defRPr sz="1800"/>
                      </a:pPr>
                      <a:r>
                        <a:rPr sz="1400">
                          <a:latin typeface="Arial"/>
                          <a:ea typeface="Arial"/>
                          <a:cs typeface="Arial"/>
                          <a:sym typeface="Arial"/>
                        </a:rPr>
                        <a:t>Respondent Parent Company</a:t>
                      </a:r>
                    </a:p>
                  </a:txBody>
                  <a:tcPr marL="45720" marR="45720" horzOverflow="overflow"/>
                </a:tc>
                <a:tc>
                  <a:txBody>
                    <a:bodyPr/>
                    <a:lstStyle/>
                    <a:p>
                      <a:pPr algn="l">
                        <a:defRPr sz="1800"/>
                      </a:pPr>
                      <a:r>
                        <a:rPr sz="1400" dirty="0">
                          <a:latin typeface="Arial"/>
                          <a:ea typeface="Arial"/>
                          <a:cs typeface="Arial"/>
                          <a:sym typeface="Arial"/>
                        </a:rPr>
                        <a:t>Insurance or Reinsurance</a:t>
                      </a:r>
                    </a:p>
                  </a:txBody>
                  <a:tcPr marL="45720" marR="45720" horzOverflow="overflow"/>
                </a:tc>
                <a:tc>
                  <a:txBody>
                    <a:bodyPr/>
                    <a:lstStyle/>
                    <a:p>
                      <a:pPr algn="l">
                        <a:defRPr sz="1800"/>
                      </a:pPr>
                      <a:r>
                        <a:rPr sz="1400">
                          <a:latin typeface="Arial"/>
                          <a:ea typeface="Arial"/>
                          <a:cs typeface="Arial"/>
                          <a:sym typeface="Arial"/>
                        </a:rPr>
                        <a:t>Resolute? y/n</a:t>
                      </a:r>
                    </a:p>
                  </a:txBody>
                  <a:tcPr marL="45720" marR="45720" horzOverflow="overflow"/>
                </a:tc>
                <a:tc>
                  <a:txBody>
                    <a:bodyPr/>
                    <a:lstStyle/>
                    <a:p>
                      <a:pPr algn="l">
                        <a:defRPr sz="1800"/>
                      </a:pPr>
                      <a:r>
                        <a:rPr sz="1400">
                          <a:latin typeface="Arial"/>
                          <a:ea typeface="Arial"/>
                          <a:cs typeface="Arial"/>
                          <a:sym typeface="Arial"/>
                        </a:rPr>
                        <a:t>Questionnaire lists additional affiliates</a:t>
                      </a:r>
                    </a:p>
                  </a:txBody>
                  <a:tcPr marL="45720" marR="45720" horzOverflow="overflow"/>
                </a:tc>
                <a:extLst>
                  <a:ext uri="{0D108BD9-81ED-4DB2-BD59-A6C34878D82A}">
                    <a16:rowId xmlns:a16="http://schemas.microsoft.com/office/drawing/2014/main" val="10001"/>
                  </a:ext>
                </a:extLst>
              </a:tr>
              <a:tr h="666808">
                <a:tc>
                  <a:txBody>
                    <a:bodyPr/>
                    <a:lstStyle/>
                    <a:p>
                      <a:pPr algn="l">
                        <a:defRPr sz="1800"/>
                      </a:pPr>
                      <a:r>
                        <a:rPr sz="1400">
                          <a:latin typeface="Arial"/>
                          <a:ea typeface="Arial"/>
                          <a:cs typeface="Arial"/>
                          <a:sym typeface="Arial"/>
                        </a:rPr>
                        <a:t>Date Retained</a:t>
                      </a:r>
                    </a:p>
                  </a:txBody>
                  <a:tcPr marL="45720" marR="45720" horzOverflow="overflow"/>
                </a:tc>
                <a:tc>
                  <a:txBody>
                    <a:bodyPr/>
                    <a:lstStyle/>
                    <a:p>
                      <a:pPr algn="l">
                        <a:defRPr sz="1800"/>
                      </a:pPr>
                      <a:r>
                        <a:rPr sz="1400">
                          <a:latin typeface="Arial"/>
                          <a:ea typeface="Arial"/>
                          <a:cs typeface="Arial"/>
                          <a:sym typeface="Arial"/>
                        </a:rPr>
                        <a:t>Petitioner’s Arbitrator</a:t>
                      </a:r>
                    </a:p>
                  </a:txBody>
                  <a:tcPr marL="45720" marR="45720" horzOverflow="overflow"/>
                </a:tc>
                <a:tc>
                  <a:txBody>
                    <a:bodyPr/>
                    <a:lstStyle/>
                    <a:p>
                      <a:pPr algn="l">
                        <a:defRPr sz="1800"/>
                      </a:pPr>
                      <a:r>
                        <a:rPr sz="1400">
                          <a:latin typeface="Arial"/>
                          <a:ea typeface="Arial"/>
                          <a:cs typeface="Arial"/>
                          <a:sym typeface="Arial"/>
                        </a:rPr>
                        <a:t>Umpire</a:t>
                      </a:r>
                    </a:p>
                  </a:txBody>
                  <a:tcPr marL="45720" marR="45720" horzOverflow="overflow"/>
                </a:tc>
                <a:tc>
                  <a:txBody>
                    <a:bodyPr/>
                    <a:lstStyle/>
                    <a:p>
                      <a:pPr algn="l">
                        <a:defRPr sz="1800"/>
                      </a:pPr>
                      <a:r>
                        <a:rPr sz="1400">
                          <a:latin typeface="Arial"/>
                          <a:ea typeface="Arial"/>
                          <a:cs typeface="Arial"/>
                          <a:sym typeface="Arial"/>
                        </a:rPr>
                        <a:t>Respondent’s Arbitrator</a:t>
                      </a:r>
                    </a:p>
                  </a:txBody>
                  <a:tcPr marL="45720" marR="45720" horzOverflow="overflow"/>
                </a:tc>
                <a:extLst>
                  <a:ext uri="{0D108BD9-81ED-4DB2-BD59-A6C34878D82A}">
                    <a16:rowId xmlns:a16="http://schemas.microsoft.com/office/drawing/2014/main" val="10002"/>
                  </a:ext>
                </a:extLst>
              </a:tr>
              <a:tr h="952583">
                <a:tc>
                  <a:txBody>
                    <a:bodyPr/>
                    <a:lstStyle/>
                    <a:p>
                      <a:pPr algn="l">
                        <a:defRPr sz="1800"/>
                      </a:pPr>
                      <a:r>
                        <a:rPr sz="1400" dirty="0">
                          <a:latin typeface="Arial"/>
                          <a:ea typeface="Arial"/>
                          <a:cs typeface="Arial"/>
                          <a:sym typeface="Arial"/>
                        </a:rPr>
                        <a:t>OM Date</a:t>
                      </a:r>
                    </a:p>
                  </a:txBody>
                  <a:tcPr marL="45720" marR="45720" horzOverflow="overflow"/>
                </a:tc>
                <a:tc>
                  <a:txBody>
                    <a:bodyPr/>
                    <a:lstStyle/>
                    <a:p>
                      <a:pPr algn="l">
                        <a:defRPr sz="1800"/>
                      </a:pPr>
                      <a:r>
                        <a:rPr sz="1400">
                          <a:latin typeface="Arial"/>
                          <a:ea typeface="Arial"/>
                          <a:cs typeface="Arial"/>
                          <a:sym typeface="Arial"/>
                        </a:rPr>
                        <a:t>Hearing Date</a:t>
                      </a:r>
                    </a:p>
                  </a:txBody>
                  <a:tcPr marL="45720" marR="45720" horzOverflow="overflow"/>
                </a:tc>
                <a:tc>
                  <a:txBody>
                    <a:bodyPr/>
                    <a:lstStyle/>
                    <a:p>
                      <a:pPr algn="l">
                        <a:defRPr sz="1800"/>
                      </a:pPr>
                      <a:r>
                        <a:rPr sz="1400">
                          <a:latin typeface="Arial"/>
                          <a:ea typeface="Arial"/>
                          <a:cs typeface="Arial"/>
                          <a:sym typeface="Arial"/>
                        </a:rPr>
                        <a:t>Date Terminated</a:t>
                      </a:r>
                    </a:p>
                  </a:txBody>
                  <a:tcPr marL="45720" marR="45720" horzOverflow="overflow"/>
                </a:tc>
                <a:tc>
                  <a:txBody>
                    <a:bodyPr/>
                    <a:lstStyle/>
                    <a:p>
                      <a:pPr algn="l">
                        <a:defRPr sz="1800"/>
                      </a:pPr>
                      <a:r>
                        <a:rPr sz="1400">
                          <a:latin typeface="Arial"/>
                          <a:ea typeface="Arial"/>
                          <a:cs typeface="Arial"/>
                          <a:sym typeface="Arial"/>
                        </a:rPr>
                        <a:t>If Arb’r, Retained by What Firm and Which Attorneys?</a:t>
                      </a:r>
                    </a:p>
                  </a:txBody>
                  <a:tcPr marL="45720" marR="45720" horzOverflow="overflow"/>
                </a:tc>
                <a:extLst>
                  <a:ext uri="{0D108BD9-81ED-4DB2-BD59-A6C34878D82A}">
                    <a16:rowId xmlns:a16="http://schemas.microsoft.com/office/drawing/2014/main" val="10003"/>
                  </a:ext>
                </a:extLst>
              </a:tr>
              <a:tr h="1034520">
                <a:tc>
                  <a:txBody>
                    <a:bodyPr/>
                    <a:lstStyle/>
                    <a:p>
                      <a:pPr algn="l">
                        <a:defRPr sz="1800"/>
                      </a:pPr>
                      <a:r>
                        <a:rPr sz="1400">
                          <a:latin typeface="Arial"/>
                          <a:ea typeface="Arial"/>
                          <a:cs typeface="Arial"/>
                          <a:sym typeface="Arial"/>
                        </a:rPr>
                        <a:t>Name of Petitioner’s In-House Representative(s)?</a:t>
                      </a:r>
                    </a:p>
                  </a:txBody>
                  <a:tcPr marL="45720" marR="45720" horzOverflow="overflow"/>
                </a:tc>
                <a:tc>
                  <a:txBody>
                    <a:bodyPr/>
                    <a:lstStyle/>
                    <a:p>
                      <a:pPr algn="l">
                        <a:defRPr sz="1800"/>
                      </a:pPr>
                      <a:r>
                        <a:rPr sz="1400">
                          <a:latin typeface="Arial"/>
                          <a:ea typeface="Arial"/>
                          <a:cs typeface="Arial"/>
                          <a:sym typeface="Arial"/>
                        </a:rPr>
                        <a:t>Name of Respondent’s In-House Representative(s)</a:t>
                      </a:r>
                    </a:p>
                  </a:txBody>
                  <a:tcPr marL="45720" marR="45720" horzOverflow="overflow"/>
                </a:tc>
                <a:tc>
                  <a:txBody>
                    <a:bodyPr/>
                    <a:lstStyle/>
                    <a:p>
                      <a:pPr algn="l">
                        <a:defRPr sz="1800"/>
                      </a:pPr>
                      <a:r>
                        <a:rPr sz="1400">
                          <a:latin typeface="Arial"/>
                          <a:ea typeface="Arial"/>
                          <a:cs typeface="Arial"/>
                          <a:sym typeface="Arial"/>
                        </a:rPr>
                        <a:t>Expert Witnesses/Key Witnesses</a:t>
                      </a:r>
                    </a:p>
                  </a:txBody>
                  <a:tcPr marL="45720" marR="45720" horzOverflow="overflow"/>
                </a:tc>
                <a:tc>
                  <a:txBody>
                    <a:bodyPr/>
                    <a:lstStyle/>
                    <a:p>
                      <a:pPr algn="l">
                        <a:defRPr sz="1800"/>
                      </a:pPr>
                      <a:r>
                        <a:rPr sz="1400">
                          <a:latin typeface="Arial"/>
                          <a:ea typeface="Arial"/>
                          <a:cs typeface="Arial"/>
                          <a:sym typeface="Arial"/>
                        </a:rPr>
                        <a:t>Final Award Issued? y/n</a:t>
                      </a:r>
                    </a:p>
                  </a:txBody>
                  <a:tcPr marL="45720" marR="45720" horzOverflow="overflow"/>
                </a:tc>
                <a:extLst>
                  <a:ext uri="{0D108BD9-81ED-4DB2-BD59-A6C34878D82A}">
                    <a16:rowId xmlns:a16="http://schemas.microsoft.com/office/drawing/2014/main" val="10004"/>
                  </a:ext>
                </a:extLst>
              </a:tr>
              <a:tr h="666808">
                <a:tc>
                  <a:txBody>
                    <a:bodyPr/>
                    <a:lstStyle/>
                    <a:p>
                      <a:pPr algn="l">
                        <a:defRPr sz="1800"/>
                      </a:pPr>
                      <a:r>
                        <a:rPr sz="1400" dirty="0">
                          <a:latin typeface="Arial"/>
                          <a:ea typeface="Arial"/>
                          <a:cs typeface="Arial"/>
                          <a:sym typeface="Arial"/>
                        </a:rPr>
                        <a:t>Case Completed at What Stage?</a:t>
                      </a:r>
                    </a:p>
                  </a:txBody>
                  <a:tcPr marL="45720" marR="45720" horzOverflow="overflow"/>
                </a:tc>
                <a:tc>
                  <a:txBody>
                    <a:bodyPr/>
                    <a:lstStyle/>
                    <a:p>
                      <a:pPr algn="l">
                        <a:defRPr sz="1800"/>
                      </a:pPr>
                      <a:r>
                        <a:rPr sz="1400">
                          <a:latin typeface="Arial"/>
                          <a:ea typeface="Arial"/>
                          <a:cs typeface="Arial"/>
                          <a:sym typeface="Arial"/>
                        </a:rPr>
                        <a:t>If Hearing, How Many Days?</a:t>
                      </a:r>
                    </a:p>
                  </a:txBody>
                  <a:tcPr marL="45720" marR="45720" horzOverflow="overflow"/>
                </a:tc>
                <a:tc>
                  <a:txBody>
                    <a:bodyPr/>
                    <a:lstStyle/>
                    <a:p>
                      <a:pPr algn="l">
                        <a:defRPr sz="1800"/>
                      </a:pPr>
                      <a:r>
                        <a:rPr sz="1400">
                          <a:latin typeface="Arial"/>
                          <a:ea typeface="Arial"/>
                          <a:cs typeface="Arial"/>
                          <a:sym typeface="Arial"/>
                        </a:rPr>
                        <a:t>Main Issues</a:t>
                      </a:r>
                    </a:p>
                  </a:txBody>
                  <a:tcPr marL="45720" marR="45720" horzOverflow="overflow"/>
                </a:tc>
                <a:tc>
                  <a:txBody>
                    <a:bodyPr/>
                    <a:lstStyle/>
                    <a:p>
                      <a:pPr algn="l">
                        <a:defRPr sz="1800"/>
                      </a:pPr>
                      <a:r>
                        <a:rPr sz="1400" dirty="0">
                          <a:latin typeface="Arial"/>
                          <a:ea typeface="Arial"/>
                          <a:cs typeface="Arial"/>
                          <a:sym typeface="Arial"/>
                        </a:rPr>
                        <a:t>Total Fees Earned</a:t>
                      </a:r>
                    </a:p>
                  </a:txBody>
                  <a:tcPr marL="45720" marR="45720" horzOverflow="overflow"/>
                </a:tc>
                <a:extLst>
                  <a:ext uri="{0D108BD9-81ED-4DB2-BD59-A6C34878D82A}">
                    <a16:rowId xmlns:a16="http://schemas.microsoft.com/office/drawing/2014/main" val="10005"/>
                  </a:ext>
                </a:extLst>
              </a:tr>
            </a:tbl>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Footer Placeholder 6"/>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sp>
        <p:nvSpPr>
          <p:cNvPr id="9" name="Text Placeholder 8"/>
          <p:cNvSpPr>
            <a:spLocks noGrp="1"/>
          </p:cNvSpPr>
          <p:nvPr>
            <p:ph type="body" sz="quarter" idx="1"/>
          </p:nvPr>
        </p:nvSpPr>
        <p:spPr>
          <a:xfrm>
            <a:off x="515937" y="943275"/>
            <a:ext cx="8747806" cy="855664"/>
          </a:xfrm>
        </p:spPr>
        <p:txBody>
          <a:bodyPr/>
          <a:lstStyle/>
          <a:p>
            <a:r>
              <a:rPr lang="it-IT" dirty="0"/>
              <a:t>Umpire questionnaire arrives, Duplicate data in a separate sheet</a:t>
            </a:r>
          </a:p>
          <a:p>
            <a:endParaRPr lang="en-US" dirty="0"/>
          </a:p>
        </p:txBody>
      </p:sp>
      <p:sp>
        <p:nvSpPr>
          <p:cNvPr id="308" name="Title 5"/>
          <p:cNvSpPr txBox="1">
            <a:spLocks noGrp="1"/>
          </p:cNvSpPr>
          <p:nvPr>
            <p:ph type="title"/>
          </p:nvPr>
        </p:nvSpPr>
        <p:spPr>
          <a:xfrm>
            <a:off x="516835" y="173736"/>
            <a:ext cx="11159229" cy="931863"/>
          </a:xfrm>
        </p:spPr>
        <p:txBody>
          <a:bodyPr>
            <a:normAutofit/>
          </a:bodyPr>
          <a:lstStyle/>
          <a:p>
            <a:r>
              <a:rPr lang="en-US" sz="4800" cap="all" dirty="0" smtClean="0"/>
              <a:t>Keep Good Records</a:t>
            </a:r>
            <a:endParaRPr lang="en-US" sz="4800" cap="all" dirty="0"/>
          </a:p>
        </p:txBody>
      </p:sp>
      <p:graphicFrame>
        <p:nvGraphicFramePr>
          <p:cNvPr id="2" name="Table 1"/>
          <p:cNvGraphicFramePr>
            <a:graphicFrameLocks noGrp="1"/>
          </p:cNvGraphicFramePr>
          <p:nvPr>
            <p:extLst>
              <p:ext uri="{D42A27DB-BD31-4B8C-83A1-F6EECF244321}">
                <p14:modId xmlns:p14="http://schemas.microsoft.com/office/powerpoint/2010/main" val="1324645139"/>
              </p:ext>
            </p:extLst>
          </p:nvPr>
        </p:nvGraphicFramePr>
        <p:xfrm>
          <a:off x="468088" y="1436918"/>
          <a:ext cx="11495313" cy="4678369"/>
        </p:xfrm>
        <a:graphic>
          <a:graphicData uri="http://schemas.openxmlformats.org/drawingml/2006/table">
            <a:tbl>
              <a:tblPr firstRow="1" bandRow="1">
                <a:tableStyleId>{5C22544A-7EE6-4342-B048-85BDC9FD1C3A}</a:tableStyleId>
              </a:tblPr>
              <a:tblGrid>
                <a:gridCol w="845671">
                  <a:extLst>
                    <a:ext uri="{9D8B030D-6E8A-4147-A177-3AD203B41FA5}">
                      <a16:colId xmlns:a16="http://schemas.microsoft.com/office/drawing/2014/main" val="2873487461"/>
                    </a:ext>
                  </a:extLst>
                </a:gridCol>
                <a:gridCol w="934766">
                  <a:extLst>
                    <a:ext uri="{9D8B030D-6E8A-4147-A177-3AD203B41FA5}">
                      <a16:colId xmlns:a16="http://schemas.microsoft.com/office/drawing/2014/main" val="681557554"/>
                    </a:ext>
                  </a:extLst>
                </a:gridCol>
                <a:gridCol w="689590">
                  <a:extLst>
                    <a:ext uri="{9D8B030D-6E8A-4147-A177-3AD203B41FA5}">
                      <a16:colId xmlns:a16="http://schemas.microsoft.com/office/drawing/2014/main" val="1371601967"/>
                    </a:ext>
                  </a:extLst>
                </a:gridCol>
                <a:gridCol w="814348">
                  <a:extLst>
                    <a:ext uri="{9D8B030D-6E8A-4147-A177-3AD203B41FA5}">
                      <a16:colId xmlns:a16="http://schemas.microsoft.com/office/drawing/2014/main" val="3182876447"/>
                    </a:ext>
                  </a:extLst>
                </a:gridCol>
                <a:gridCol w="673431">
                  <a:extLst>
                    <a:ext uri="{9D8B030D-6E8A-4147-A177-3AD203B41FA5}">
                      <a16:colId xmlns:a16="http://schemas.microsoft.com/office/drawing/2014/main" val="884984447"/>
                    </a:ext>
                  </a:extLst>
                </a:gridCol>
                <a:gridCol w="924722">
                  <a:extLst>
                    <a:ext uri="{9D8B030D-6E8A-4147-A177-3AD203B41FA5}">
                      <a16:colId xmlns:a16="http://schemas.microsoft.com/office/drawing/2014/main" val="1729682439"/>
                    </a:ext>
                  </a:extLst>
                </a:gridCol>
                <a:gridCol w="850746">
                  <a:extLst>
                    <a:ext uri="{9D8B030D-6E8A-4147-A177-3AD203B41FA5}">
                      <a16:colId xmlns:a16="http://schemas.microsoft.com/office/drawing/2014/main" val="3531093069"/>
                    </a:ext>
                  </a:extLst>
                </a:gridCol>
                <a:gridCol w="789095">
                  <a:extLst>
                    <a:ext uri="{9D8B030D-6E8A-4147-A177-3AD203B41FA5}">
                      <a16:colId xmlns:a16="http://schemas.microsoft.com/office/drawing/2014/main" val="3590549844"/>
                    </a:ext>
                  </a:extLst>
                </a:gridCol>
                <a:gridCol w="777761">
                  <a:extLst>
                    <a:ext uri="{9D8B030D-6E8A-4147-A177-3AD203B41FA5}">
                      <a16:colId xmlns:a16="http://schemas.microsoft.com/office/drawing/2014/main" val="3456957898"/>
                    </a:ext>
                  </a:extLst>
                </a:gridCol>
                <a:gridCol w="982471">
                  <a:extLst>
                    <a:ext uri="{9D8B030D-6E8A-4147-A177-3AD203B41FA5}">
                      <a16:colId xmlns:a16="http://schemas.microsoft.com/office/drawing/2014/main" val="3440054295"/>
                    </a:ext>
                  </a:extLst>
                </a:gridCol>
                <a:gridCol w="749433">
                  <a:extLst>
                    <a:ext uri="{9D8B030D-6E8A-4147-A177-3AD203B41FA5}">
                      <a16:colId xmlns:a16="http://schemas.microsoft.com/office/drawing/2014/main" val="2697775531"/>
                    </a:ext>
                  </a:extLst>
                </a:gridCol>
                <a:gridCol w="906621">
                  <a:extLst>
                    <a:ext uri="{9D8B030D-6E8A-4147-A177-3AD203B41FA5}">
                      <a16:colId xmlns:a16="http://schemas.microsoft.com/office/drawing/2014/main" val="1499022850"/>
                    </a:ext>
                  </a:extLst>
                </a:gridCol>
                <a:gridCol w="735565">
                  <a:extLst>
                    <a:ext uri="{9D8B030D-6E8A-4147-A177-3AD203B41FA5}">
                      <a16:colId xmlns:a16="http://schemas.microsoft.com/office/drawing/2014/main" val="1802742296"/>
                    </a:ext>
                  </a:extLst>
                </a:gridCol>
                <a:gridCol w="821093">
                  <a:extLst>
                    <a:ext uri="{9D8B030D-6E8A-4147-A177-3AD203B41FA5}">
                      <a16:colId xmlns:a16="http://schemas.microsoft.com/office/drawing/2014/main" val="3479242132"/>
                    </a:ext>
                  </a:extLst>
                </a:gridCol>
              </a:tblGrid>
              <a:tr h="470332">
                <a:tc>
                  <a:txBody>
                    <a:bodyPr/>
                    <a:lstStyle/>
                    <a:p>
                      <a:pPr algn="l"/>
                      <a:r>
                        <a:rPr lang="en-US" sz="900" dirty="0" smtClean="0"/>
                        <a:t>Petitioner</a:t>
                      </a:r>
                      <a:endParaRPr lang="en-US" sz="900" dirty="0"/>
                    </a:p>
                  </a:txBody>
                  <a:tcPr marL="27432" marR="27432" marT="9144" marB="9144" anchor="b"/>
                </a:tc>
                <a:tc>
                  <a:txBody>
                    <a:bodyPr/>
                    <a:lstStyle/>
                    <a:p>
                      <a:pPr algn="l"/>
                      <a:r>
                        <a:rPr lang="en-US" sz="900" dirty="0" smtClean="0"/>
                        <a:t>Respondent</a:t>
                      </a:r>
                      <a:endParaRPr lang="en-US" sz="900" dirty="0"/>
                    </a:p>
                  </a:txBody>
                  <a:tcPr marL="27432" marR="27432" marT="9144" marB="9144" anchor="b"/>
                </a:tc>
                <a:tc>
                  <a:txBody>
                    <a:bodyPr/>
                    <a:lstStyle/>
                    <a:p>
                      <a:pPr algn="l"/>
                      <a:r>
                        <a:rPr lang="en-US" sz="900" dirty="0" smtClean="0"/>
                        <a:t>Date Retained</a:t>
                      </a:r>
                      <a:endParaRPr lang="en-US" sz="900" dirty="0"/>
                    </a:p>
                  </a:txBody>
                  <a:tcPr marL="27432" marR="27432" marT="9144" marB="9144" anchor="b"/>
                </a:tc>
                <a:tc>
                  <a:txBody>
                    <a:bodyPr/>
                    <a:lstStyle/>
                    <a:p>
                      <a:pPr algn="l"/>
                      <a:r>
                        <a:rPr lang="en-US" sz="900" dirty="0" smtClean="0"/>
                        <a:t>Petitioner’s Arbitrator</a:t>
                      </a:r>
                      <a:endParaRPr lang="en-US" sz="900" dirty="0"/>
                    </a:p>
                  </a:txBody>
                  <a:tcPr marL="27432" marR="27432" marT="9144" marB="9144" anchor="b"/>
                </a:tc>
                <a:tc>
                  <a:txBody>
                    <a:bodyPr/>
                    <a:lstStyle/>
                    <a:p>
                      <a:pPr algn="l"/>
                      <a:r>
                        <a:rPr lang="en-US" sz="900" dirty="0" smtClean="0"/>
                        <a:t>Umpire</a:t>
                      </a:r>
                      <a:endParaRPr lang="en-US" sz="900" dirty="0"/>
                    </a:p>
                  </a:txBody>
                  <a:tcPr marL="27432" marR="27432" marT="9144" marB="9144" anchor="b"/>
                </a:tc>
                <a:tc>
                  <a:txBody>
                    <a:bodyPr/>
                    <a:lstStyle/>
                    <a:p>
                      <a:pPr algn="l"/>
                      <a:r>
                        <a:rPr lang="en-US" sz="900" dirty="0" smtClean="0"/>
                        <a:t>Respondent’s Arbitrator</a:t>
                      </a:r>
                      <a:endParaRPr lang="en-US" sz="900" dirty="0"/>
                    </a:p>
                  </a:txBody>
                  <a:tcPr marL="27432" marR="27432" marT="9144" marB="9144" anchor="b"/>
                </a:tc>
                <a:tc>
                  <a:txBody>
                    <a:bodyPr/>
                    <a:lstStyle/>
                    <a:p>
                      <a:pPr algn="l"/>
                      <a:r>
                        <a:rPr lang="en-US" sz="900" dirty="0" smtClean="0"/>
                        <a:t>Petitioner’s Attorney</a:t>
                      </a:r>
                      <a:endParaRPr lang="en-US" sz="900" dirty="0"/>
                    </a:p>
                  </a:txBody>
                  <a:tcPr marL="27432" marR="27432" marT="9144" marB="9144" anchor="b"/>
                </a:tc>
                <a:tc>
                  <a:txBody>
                    <a:bodyPr/>
                    <a:lstStyle/>
                    <a:p>
                      <a:pPr algn="l"/>
                      <a:r>
                        <a:rPr lang="en-US" sz="900" dirty="0" smtClean="0"/>
                        <a:t>Petitioner’s Attorney #2</a:t>
                      </a:r>
                      <a:endParaRPr lang="en-US" sz="900" dirty="0"/>
                    </a:p>
                  </a:txBody>
                  <a:tcPr marL="27432" marR="27432" marT="9144" marB="9144" anchor="b"/>
                </a:tc>
                <a:tc>
                  <a:txBody>
                    <a:bodyPr/>
                    <a:lstStyle/>
                    <a:p>
                      <a:pPr algn="l"/>
                      <a:r>
                        <a:rPr lang="en-US" sz="900" dirty="0" smtClean="0"/>
                        <a:t>Petitioner’s Law Firm</a:t>
                      </a:r>
                      <a:endParaRPr lang="en-US" sz="900" dirty="0"/>
                    </a:p>
                  </a:txBody>
                  <a:tcPr marL="27432" marR="27432" marT="9144" marB="9144" anchor="b"/>
                </a:tc>
                <a:tc>
                  <a:txBody>
                    <a:bodyPr/>
                    <a:lstStyle/>
                    <a:p>
                      <a:pPr algn="l"/>
                      <a:r>
                        <a:rPr lang="en-US" sz="900" dirty="0" smtClean="0"/>
                        <a:t>Respondent’s Attorney</a:t>
                      </a:r>
                      <a:endParaRPr lang="en-US" sz="900" dirty="0"/>
                    </a:p>
                  </a:txBody>
                  <a:tcPr marL="27432" marR="27432" marT="9144" marB="9144" anchor="b"/>
                </a:tc>
                <a:tc>
                  <a:txBody>
                    <a:bodyPr/>
                    <a:lstStyle/>
                    <a:p>
                      <a:pPr algn="l"/>
                      <a:r>
                        <a:rPr lang="en-US" sz="900" dirty="0" smtClean="0"/>
                        <a:t>In-house Petitioner</a:t>
                      </a:r>
                      <a:endParaRPr lang="en-US" sz="900" dirty="0"/>
                    </a:p>
                  </a:txBody>
                  <a:tcPr marL="27432" marR="27432" marT="9144" marB="9144" anchor="b"/>
                </a:tc>
                <a:tc>
                  <a:txBody>
                    <a:bodyPr/>
                    <a:lstStyle/>
                    <a:p>
                      <a:pPr algn="l"/>
                      <a:r>
                        <a:rPr lang="en-US" sz="900" dirty="0" smtClean="0"/>
                        <a:t>In-house Respondent</a:t>
                      </a:r>
                      <a:endParaRPr lang="en-US" sz="900" dirty="0"/>
                    </a:p>
                  </a:txBody>
                  <a:tcPr marL="27432" marR="27432" marT="9144" marB="9144" anchor="b"/>
                </a:tc>
                <a:tc>
                  <a:txBody>
                    <a:bodyPr/>
                    <a:lstStyle/>
                    <a:p>
                      <a:pPr algn="l"/>
                      <a:r>
                        <a:rPr lang="en-US" sz="900" dirty="0" smtClean="0"/>
                        <a:t>Date Terminated</a:t>
                      </a:r>
                      <a:endParaRPr lang="en-US" sz="900" dirty="0"/>
                    </a:p>
                  </a:txBody>
                  <a:tcPr marL="27432" marR="27432" marT="9144" marB="9144" anchor="b"/>
                </a:tc>
                <a:tc>
                  <a:txBody>
                    <a:bodyPr/>
                    <a:lstStyle/>
                    <a:p>
                      <a:pPr algn="l"/>
                      <a:r>
                        <a:rPr lang="en-US" sz="900" dirty="0" smtClean="0"/>
                        <a:t>Final Award Issued?</a:t>
                      </a:r>
                      <a:endParaRPr lang="en-US" sz="900" dirty="0"/>
                    </a:p>
                  </a:txBody>
                  <a:tcPr marL="27432" marR="27432" marT="9144" marB="9144" anchor="b"/>
                </a:tc>
                <a:extLst>
                  <a:ext uri="{0D108BD9-81ED-4DB2-BD59-A6C34878D82A}">
                    <a16:rowId xmlns:a16="http://schemas.microsoft.com/office/drawing/2014/main" val="4291619478"/>
                  </a:ext>
                </a:extLst>
              </a:tr>
              <a:tr h="721176">
                <a:tc>
                  <a:txBody>
                    <a:bodyPr/>
                    <a:lstStyle/>
                    <a:p>
                      <a:pPr algn="ctr"/>
                      <a:r>
                        <a:rPr lang="en-US" sz="1000" dirty="0" smtClean="0"/>
                        <a:t>Celebrated</a:t>
                      </a:r>
                      <a:r>
                        <a:rPr lang="en-US" sz="1000" baseline="0" dirty="0" smtClean="0"/>
                        <a:t> </a:t>
                      </a:r>
                      <a:r>
                        <a:rPr lang="en-US" sz="1000" dirty="0" smtClean="0"/>
                        <a:t>Ceding Company</a:t>
                      </a:r>
                      <a:endParaRPr lang="en-US" sz="1000" dirty="0"/>
                    </a:p>
                  </a:txBody>
                  <a:tcPr anchor="b"/>
                </a:tc>
                <a:tc>
                  <a:txBody>
                    <a:bodyPr/>
                    <a:lstStyle/>
                    <a:p>
                      <a:pPr algn="ctr"/>
                      <a:endParaRPr lang="en-US" sz="1000" dirty="0"/>
                    </a:p>
                  </a:txBody>
                  <a:tcPr anchor="b"/>
                </a:tc>
                <a:tc>
                  <a:txBody>
                    <a:bodyPr/>
                    <a:lstStyle/>
                    <a:p>
                      <a:pPr algn="ctr"/>
                      <a:r>
                        <a:rPr lang="en-US" sz="1000" dirty="0" smtClean="0"/>
                        <a:t>1/22/11</a:t>
                      </a:r>
                      <a:endParaRPr lang="en-US" sz="1000" dirty="0"/>
                    </a:p>
                  </a:txBody>
                  <a:tcPr anchor="b"/>
                </a:tc>
                <a:tc>
                  <a:txBody>
                    <a:bodyPr/>
                    <a:lstStyle/>
                    <a:p>
                      <a:pPr algn="ctr"/>
                      <a:r>
                        <a:rPr lang="en-US" sz="1000" dirty="0" smtClean="0"/>
                        <a:t>Peter Gentile</a:t>
                      </a:r>
                      <a:endParaRPr lang="en-US" sz="1000" dirty="0"/>
                    </a:p>
                  </a:txBody>
                  <a:tcPr anchor="b"/>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smtClean="0"/>
                        <a:t>Ann Field</a:t>
                      </a:r>
                      <a:endParaRPr lang="en-US" sz="1000" dirty="0"/>
                    </a:p>
                  </a:txBody>
                  <a:tcPr anchor="b"/>
                </a:tc>
                <a:tc>
                  <a:txBody>
                    <a:bodyPr/>
                    <a:lstStyle/>
                    <a:p>
                      <a:pPr algn="ctr"/>
                      <a:r>
                        <a:rPr lang="en-US" sz="1000" dirty="0" smtClean="0"/>
                        <a:t>Suzanne Fetter</a:t>
                      </a:r>
                      <a:endParaRPr lang="en-US" sz="1000" dirty="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a:p>
                  </a:txBody>
                  <a:tcPr anchor="b"/>
                </a:tc>
                <a:tc>
                  <a:txBody>
                    <a:bodyPr/>
                    <a:lstStyle/>
                    <a:p>
                      <a:pPr algn="ctr"/>
                      <a:endParaRPr lang="en-US" sz="1000" dirty="0"/>
                    </a:p>
                  </a:txBody>
                  <a:tcPr anchor="b"/>
                </a:tc>
                <a:tc>
                  <a:txBody>
                    <a:bodyPr/>
                    <a:lstStyle/>
                    <a:p>
                      <a:pPr algn="ctr"/>
                      <a:r>
                        <a:rPr lang="en-US" sz="1000" dirty="0" smtClean="0"/>
                        <a:t>11/1/11</a:t>
                      </a:r>
                      <a:endParaRPr lang="en-US" sz="1000" dirty="0"/>
                    </a:p>
                  </a:txBody>
                  <a:tcPr anchor="b"/>
                </a:tc>
                <a:tc>
                  <a:txBody>
                    <a:bodyPr/>
                    <a:lstStyle/>
                    <a:p>
                      <a:pPr algn="ctr"/>
                      <a:r>
                        <a:rPr lang="en-US" sz="1000" dirty="0" smtClean="0"/>
                        <a:t>No</a:t>
                      </a:r>
                      <a:endParaRPr lang="en-US" sz="1000" dirty="0"/>
                    </a:p>
                  </a:txBody>
                  <a:tcPr anchor="b"/>
                </a:tc>
                <a:extLst>
                  <a:ext uri="{0D108BD9-81ED-4DB2-BD59-A6C34878D82A}">
                    <a16:rowId xmlns:a16="http://schemas.microsoft.com/office/drawing/2014/main" val="1543216764"/>
                  </a:ext>
                </a:extLst>
              </a:tr>
              <a:tr h="681503">
                <a:tc>
                  <a:txBody>
                    <a:bodyPr/>
                    <a:lstStyle/>
                    <a:p>
                      <a:pPr algn="ctr"/>
                      <a:endParaRPr lang="en-US" sz="1000"/>
                    </a:p>
                  </a:txBody>
                  <a:tcPr anchor="b"/>
                </a:tc>
                <a:tc>
                  <a:txBody>
                    <a:bodyPr/>
                    <a:lstStyle/>
                    <a:p>
                      <a:pPr algn="ctr"/>
                      <a:r>
                        <a:rPr lang="en-US" sz="1000" baseline="0" dirty="0" smtClean="0"/>
                        <a:t>Realistic Re</a:t>
                      </a:r>
                      <a:endParaRPr lang="en-US" sz="1000" dirty="0"/>
                    </a:p>
                  </a:txBody>
                  <a:tcPr anchor="b"/>
                </a:tc>
                <a:tc>
                  <a:txBody>
                    <a:bodyPr/>
                    <a:lstStyle/>
                    <a:p>
                      <a:pPr algn="ctr"/>
                      <a:r>
                        <a:rPr lang="en-US" sz="1000" dirty="0" smtClean="0"/>
                        <a:t>3/1/12</a:t>
                      </a:r>
                      <a:endParaRPr lang="en-US" sz="1000" dirty="0"/>
                    </a:p>
                  </a:txBody>
                  <a:tcPr anchor="b"/>
                </a:tc>
                <a:tc>
                  <a:txBody>
                    <a:bodyPr/>
                    <a:lstStyle/>
                    <a:p>
                      <a:pPr algn="ctr"/>
                      <a:endParaRPr lang="en-US" sz="1000" dirty="0"/>
                    </a:p>
                  </a:txBody>
                  <a:tcPr anchor="b"/>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smtClean="0"/>
                        <a:t>Ann Field</a:t>
                      </a:r>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r>
                        <a:rPr lang="en-US" sz="1000" dirty="0" smtClean="0"/>
                        <a:t>Cara Richardson</a:t>
                      </a:r>
                      <a:endParaRPr lang="en-US" sz="1000" dirty="0"/>
                    </a:p>
                  </a:txBody>
                  <a:tcPr anchor="b"/>
                </a:tc>
                <a:tc>
                  <a:txBody>
                    <a:bodyPr/>
                    <a:lstStyle/>
                    <a:p>
                      <a:pPr algn="ctr"/>
                      <a:r>
                        <a:rPr lang="en-US" sz="1000" dirty="0" smtClean="0"/>
                        <a:t>6/15/12</a:t>
                      </a:r>
                      <a:endParaRPr lang="en-US" sz="1000" dirty="0"/>
                    </a:p>
                  </a:txBody>
                  <a:tcPr anchor="b"/>
                </a:tc>
                <a:tc>
                  <a:txBody>
                    <a:bodyPr/>
                    <a:lstStyle/>
                    <a:p>
                      <a:pPr algn="ctr"/>
                      <a:r>
                        <a:rPr lang="en-US" sz="1000" dirty="0" smtClean="0"/>
                        <a:t>Settled before OM</a:t>
                      </a:r>
                      <a:endParaRPr lang="en-US" sz="1000" dirty="0"/>
                    </a:p>
                  </a:txBody>
                  <a:tcPr anchor="b"/>
                </a:tc>
                <a:extLst>
                  <a:ext uri="{0D108BD9-81ED-4DB2-BD59-A6C34878D82A}">
                    <a16:rowId xmlns:a16="http://schemas.microsoft.com/office/drawing/2014/main" val="4286471834"/>
                  </a:ext>
                </a:extLst>
              </a:tr>
              <a:tr h="7211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smtClean="0"/>
                        <a:t>Celebrated Ceding Company</a:t>
                      </a:r>
                      <a:endParaRPr lang="en-US" sz="1000" dirty="0"/>
                    </a:p>
                  </a:txBody>
                  <a:tcPr anchor="b"/>
                </a:tc>
                <a:tc>
                  <a:txBody>
                    <a:bodyPr/>
                    <a:lstStyle/>
                    <a:p>
                      <a:pPr algn="ctr"/>
                      <a:endParaRPr lang="en-US" sz="1000" dirty="0"/>
                    </a:p>
                  </a:txBody>
                  <a:tcPr anchor="b"/>
                </a:tc>
                <a:tc>
                  <a:txBody>
                    <a:bodyPr/>
                    <a:lstStyle/>
                    <a:p>
                      <a:pPr algn="ctr"/>
                      <a:r>
                        <a:rPr lang="en-US" sz="1000" dirty="0" smtClean="0"/>
                        <a:t>8/21/13</a:t>
                      </a:r>
                      <a:endParaRPr lang="en-US" sz="1000" dirty="0"/>
                    </a:p>
                  </a:txBody>
                  <a:tcPr anchor="b"/>
                </a:tc>
                <a:tc>
                  <a:txBody>
                    <a:bodyPr/>
                    <a:lstStyle/>
                    <a:p>
                      <a:pPr algn="ctr"/>
                      <a:r>
                        <a:rPr lang="en-US" sz="1000" dirty="0" smtClean="0"/>
                        <a:t>Suzanne Fetter</a:t>
                      </a:r>
                      <a:endParaRPr lang="en-US" sz="1000" dirty="0"/>
                    </a:p>
                  </a:txBody>
                  <a:tcPr anchor="b"/>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smtClean="0"/>
                        <a:t>Ann Field</a:t>
                      </a:r>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a:p>
                  </a:txBody>
                  <a:tcPr anchor="b"/>
                </a:tc>
                <a:tc>
                  <a:txBody>
                    <a:bodyPr/>
                    <a:lstStyle/>
                    <a:p>
                      <a:pPr algn="ctr"/>
                      <a:endParaRPr lang="en-US" sz="100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r>
                        <a:rPr lang="en-US" sz="1000" dirty="0" smtClean="0"/>
                        <a:t>12/18/14</a:t>
                      </a:r>
                      <a:endParaRPr lang="en-US" sz="1000" dirty="0"/>
                    </a:p>
                  </a:txBody>
                  <a:tcPr anchor="b"/>
                </a:tc>
                <a:tc>
                  <a:txBody>
                    <a:bodyPr/>
                    <a:lstStyle/>
                    <a:p>
                      <a:pPr algn="ctr"/>
                      <a:r>
                        <a:rPr lang="en-US" sz="1000" dirty="0" smtClean="0"/>
                        <a:t>No</a:t>
                      </a:r>
                      <a:endParaRPr lang="en-US" sz="1000" dirty="0"/>
                    </a:p>
                  </a:txBody>
                  <a:tcPr anchor="b"/>
                </a:tc>
                <a:extLst>
                  <a:ext uri="{0D108BD9-81ED-4DB2-BD59-A6C34878D82A}">
                    <a16:rowId xmlns:a16="http://schemas.microsoft.com/office/drawing/2014/main" val="1508444066"/>
                  </a:ext>
                </a:extLst>
              </a:tr>
              <a:tr h="681503">
                <a:tc>
                  <a:txBody>
                    <a:bodyPr/>
                    <a:lstStyle/>
                    <a:p>
                      <a:pPr algn="ctr"/>
                      <a:endParaRPr lang="en-US" sz="1000"/>
                    </a:p>
                  </a:txBody>
                  <a:tcPr anchor="b"/>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smtClean="0"/>
                        <a:t>Realistic</a:t>
                      </a:r>
                      <a:r>
                        <a:rPr lang="en-US" sz="1000" baseline="0" dirty="0" smtClean="0"/>
                        <a:t> Re</a:t>
                      </a:r>
                      <a:endParaRPr lang="en-US" sz="1000" dirty="0" smtClean="0"/>
                    </a:p>
                  </a:txBody>
                  <a:tcPr anchor="b"/>
                </a:tc>
                <a:tc>
                  <a:txBody>
                    <a:bodyPr/>
                    <a:lstStyle/>
                    <a:p>
                      <a:pPr algn="ctr"/>
                      <a:r>
                        <a:rPr lang="en-US" sz="1000" dirty="0" smtClean="0"/>
                        <a:t>10/23/14</a:t>
                      </a:r>
                      <a:endParaRPr lang="en-US" sz="1000" dirty="0"/>
                    </a:p>
                  </a:txBody>
                  <a:tcPr anchor="b"/>
                </a:tc>
                <a:tc>
                  <a:txBody>
                    <a:bodyPr/>
                    <a:lstStyle/>
                    <a:p>
                      <a:pPr algn="ctr"/>
                      <a:endParaRPr lang="en-US" sz="1000" dirty="0"/>
                    </a:p>
                  </a:txBody>
                  <a:tcPr anchor="b"/>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smtClean="0"/>
                        <a:t>Ann Field</a:t>
                      </a:r>
                    </a:p>
                  </a:txBody>
                  <a:tcPr anchor="b"/>
                </a:tc>
                <a:tc>
                  <a:txBody>
                    <a:bodyPr/>
                    <a:lstStyle/>
                    <a:p>
                      <a:pPr algn="ctr"/>
                      <a:r>
                        <a:rPr lang="en-US" sz="1000" dirty="0" smtClean="0"/>
                        <a:t>Peter Gentile</a:t>
                      </a:r>
                      <a:endParaRPr lang="en-US" sz="1000" dirty="0"/>
                    </a:p>
                  </a:txBody>
                  <a:tcPr anchor="b"/>
                </a:tc>
                <a:tc>
                  <a:txBody>
                    <a:bodyPr/>
                    <a:lstStyle/>
                    <a:p>
                      <a:pPr algn="ctr"/>
                      <a:endParaRPr lang="en-US" sz="1000" dirty="0"/>
                    </a:p>
                  </a:txBody>
                  <a:tcPr anchor="b"/>
                </a:tc>
                <a:tc>
                  <a:txBody>
                    <a:bodyPr/>
                    <a:lstStyle/>
                    <a:p>
                      <a:pPr algn="ctr"/>
                      <a:endParaRPr lang="en-US" sz="100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a:p>
                  </a:txBody>
                  <a:tcPr anchor="b"/>
                </a:tc>
                <a:tc>
                  <a:txBody>
                    <a:bodyPr/>
                    <a:lstStyle/>
                    <a:p>
                      <a:pPr algn="ctr"/>
                      <a:endParaRPr lang="en-US" sz="1000" dirty="0"/>
                    </a:p>
                  </a:txBody>
                  <a:tcPr anchor="b"/>
                </a:tc>
                <a:tc>
                  <a:txBody>
                    <a:bodyPr/>
                    <a:lstStyle/>
                    <a:p>
                      <a:pPr algn="ctr"/>
                      <a:r>
                        <a:rPr lang="en-US" sz="1000" dirty="0" smtClean="0"/>
                        <a:t>5/9/15</a:t>
                      </a:r>
                      <a:endParaRPr lang="en-US" sz="1000" dirty="0"/>
                    </a:p>
                  </a:txBody>
                  <a:tcPr anchor="b"/>
                </a:tc>
                <a:tc>
                  <a:txBody>
                    <a:bodyPr/>
                    <a:lstStyle/>
                    <a:p>
                      <a:pPr algn="ctr"/>
                      <a:r>
                        <a:rPr lang="en-US" sz="1000" dirty="0" smtClean="0"/>
                        <a:t>Yes</a:t>
                      </a:r>
                      <a:endParaRPr lang="en-US" sz="1000" dirty="0"/>
                    </a:p>
                  </a:txBody>
                  <a:tcPr anchor="b"/>
                </a:tc>
                <a:extLst>
                  <a:ext uri="{0D108BD9-81ED-4DB2-BD59-A6C34878D82A}">
                    <a16:rowId xmlns:a16="http://schemas.microsoft.com/office/drawing/2014/main" val="4136758642"/>
                  </a:ext>
                </a:extLst>
              </a:tr>
              <a:tr h="7211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smtClean="0"/>
                        <a:t>Celebrated Ceding Company</a:t>
                      </a:r>
                      <a:endParaRPr lang="en-US" sz="1000" dirty="0"/>
                    </a:p>
                  </a:txBody>
                  <a:tcPr anchor="b"/>
                </a:tc>
                <a:tc>
                  <a:txBody>
                    <a:bodyPr/>
                    <a:lstStyle/>
                    <a:p>
                      <a:pPr algn="ctr"/>
                      <a:endParaRPr lang="en-US" sz="1000" dirty="0"/>
                    </a:p>
                  </a:txBody>
                  <a:tcPr anchor="b"/>
                </a:tc>
                <a:tc>
                  <a:txBody>
                    <a:bodyPr/>
                    <a:lstStyle/>
                    <a:p>
                      <a:pPr algn="ctr"/>
                      <a:r>
                        <a:rPr lang="en-US" sz="1000" dirty="0" smtClean="0"/>
                        <a:t>1/29/15</a:t>
                      </a:r>
                      <a:endParaRPr lang="en-US" sz="1000" dirty="0"/>
                    </a:p>
                  </a:txBody>
                  <a:tcPr anchor="b"/>
                </a:tc>
                <a:tc>
                  <a:txBody>
                    <a:bodyPr/>
                    <a:lstStyle/>
                    <a:p>
                      <a:pPr algn="ctr"/>
                      <a:r>
                        <a:rPr lang="en-US" sz="1000" dirty="0" smtClean="0"/>
                        <a:t>Ann</a:t>
                      </a:r>
                      <a:r>
                        <a:rPr lang="en-US" sz="1000" baseline="0" dirty="0" smtClean="0"/>
                        <a:t> Field</a:t>
                      </a:r>
                      <a:endParaRPr lang="en-US" sz="1000" dirty="0"/>
                    </a:p>
                  </a:txBody>
                  <a:tcPr anchor="b"/>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smtClean="0"/>
                        <a:t>Mark Megaw</a:t>
                      </a:r>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a:p>
                  </a:txBody>
                  <a:tcPr anchor="b"/>
                </a:tc>
                <a:tc>
                  <a:txBody>
                    <a:bodyPr/>
                    <a:lstStyle/>
                    <a:p>
                      <a:pPr algn="ctr"/>
                      <a:endParaRPr lang="en-US" sz="100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r>
                        <a:rPr lang="en-US" sz="1000" dirty="0" smtClean="0"/>
                        <a:t>9/8/16</a:t>
                      </a:r>
                      <a:endParaRPr lang="en-US" sz="1000" dirty="0"/>
                    </a:p>
                  </a:txBody>
                  <a:tcPr anchor="b"/>
                </a:tc>
                <a:tc>
                  <a:txBody>
                    <a:bodyPr/>
                    <a:lstStyle/>
                    <a:p>
                      <a:pPr algn="ctr"/>
                      <a:r>
                        <a:rPr lang="en-US" sz="1000" dirty="0" smtClean="0"/>
                        <a:t>Yes</a:t>
                      </a:r>
                      <a:endParaRPr lang="en-US" sz="1000" dirty="0"/>
                    </a:p>
                  </a:txBody>
                  <a:tcPr anchor="b"/>
                </a:tc>
                <a:extLst>
                  <a:ext uri="{0D108BD9-81ED-4DB2-BD59-A6C34878D82A}">
                    <a16:rowId xmlns:a16="http://schemas.microsoft.com/office/drawing/2014/main" val="1657191463"/>
                  </a:ext>
                </a:extLst>
              </a:tr>
              <a:tr h="681503">
                <a:tc>
                  <a:txBody>
                    <a:bodyPr/>
                    <a:lstStyle/>
                    <a:p>
                      <a:pPr algn="ctr"/>
                      <a:endParaRPr lang="en-US" sz="1000" dirty="0"/>
                    </a:p>
                  </a:txBody>
                  <a:tcPr anchor="b"/>
                </a:tc>
                <a:tc>
                  <a:txBody>
                    <a:bodyPr/>
                    <a:lstStyle/>
                    <a:p>
                      <a:pPr algn="ctr"/>
                      <a:endParaRPr lang="en-US" sz="1000" dirty="0"/>
                    </a:p>
                  </a:txBody>
                  <a:tcPr anchor="b"/>
                </a:tc>
                <a:tc>
                  <a:txBody>
                    <a:bodyPr/>
                    <a:lstStyle/>
                    <a:p>
                      <a:pPr algn="ctr"/>
                      <a:r>
                        <a:rPr lang="en-US" sz="1000" dirty="0" smtClean="0"/>
                        <a:t>2/20/19</a:t>
                      </a:r>
                      <a:endParaRPr lang="en-US" sz="1000" dirty="0"/>
                    </a:p>
                  </a:txBody>
                  <a:tcPr anchor="b"/>
                </a:tc>
                <a:tc>
                  <a:txBody>
                    <a:bodyPr/>
                    <a:lstStyle/>
                    <a:p>
                      <a:pPr algn="ctr"/>
                      <a:r>
                        <a:rPr lang="en-US" sz="1000" dirty="0" smtClean="0"/>
                        <a:t>Ann Field</a:t>
                      </a:r>
                      <a:endParaRPr lang="en-US" sz="1000" dirty="0"/>
                    </a:p>
                  </a:txBody>
                  <a:tcPr anchor="b"/>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smtClean="0"/>
                    </a:p>
                  </a:txBody>
                  <a:tcPr anchor="b"/>
                </a:tc>
                <a:tc>
                  <a:txBody>
                    <a:bodyPr/>
                    <a:lstStyle/>
                    <a:p>
                      <a:pPr algn="ctr"/>
                      <a:endParaRPr lang="en-US" sz="1000" dirty="0"/>
                    </a:p>
                  </a:txBody>
                  <a:tcPr anchor="b"/>
                </a:tc>
                <a:tc>
                  <a:txBody>
                    <a:bodyPr/>
                    <a:lstStyle/>
                    <a:p>
                      <a:pPr algn="ctr"/>
                      <a:r>
                        <a:rPr lang="en-US" sz="1000" dirty="0" smtClean="0"/>
                        <a:t>Catherine Isely</a:t>
                      </a:r>
                      <a:endParaRPr lang="en-US" sz="1000" dirty="0"/>
                    </a:p>
                  </a:txBody>
                  <a:tcPr anchor="b"/>
                </a:tc>
                <a:tc>
                  <a:txBody>
                    <a:bodyPr/>
                    <a:lstStyle/>
                    <a:p>
                      <a:pPr algn="ctr"/>
                      <a:r>
                        <a:rPr lang="en-US" sz="1000" dirty="0" smtClean="0"/>
                        <a:t>Teresa Snider</a:t>
                      </a:r>
                      <a:endParaRPr lang="en-US" sz="1000" dirty="0"/>
                    </a:p>
                  </a:txBody>
                  <a:tcPr anchor="b"/>
                </a:tc>
                <a:tc>
                  <a:txBody>
                    <a:bodyPr/>
                    <a:lstStyle/>
                    <a:p>
                      <a:pPr algn="ctr"/>
                      <a:r>
                        <a:rPr lang="en-US" sz="1000" dirty="0" smtClean="0"/>
                        <a:t>Porter Wright</a:t>
                      </a:r>
                      <a:endParaRPr lang="en-US" sz="1000" dirty="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endParaRPr lang="en-US" sz="1000" dirty="0"/>
                    </a:p>
                  </a:txBody>
                  <a:tcPr anchor="b"/>
                </a:tc>
                <a:tc>
                  <a:txBody>
                    <a:bodyPr/>
                    <a:lstStyle/>
                    <a:p>
                      <a:pPr algn="ctr"/>
                      <a:r>
                        <a:rPr lang="en-US" sz="1000" dirty="0" smtClean="0"/>
                        <a:t>pending</a:t>
                      </a:r>
                      <a:endParaRPr lang="en-US" sz="1000" dirty="0"/>
                    </a:p>
                  </a:txBody>
                  <a:tcPr anchor="b"/>
                </a:tc>
                <a:tc>
                  <a:txBody>
                    <a:bodyPr/>
                    <a:lstStyle/>
                    <a:p>
                      <a:pPr algn="ctr"/>
                      <a:r>
                        <a:rPr lang="en-US" sz="1000" dirty="0" smtClean="0"/>
                        <a:t>n/a</a:t>
                      </a:r>
                      <a:endParaRPr lang="en-US" sz="1000" dirty="0"/>
                    </a:p>
                  </a:txBody>
                  <a:tcPr anchor="b"/>
                </a:tc>
                <a:extLst>
                  <a:ext uri="{0D108BD9-81ED-4DB2-BD59-A6C34878D82A}">
                    <a16:rowId xmlns:a16="http://schemas.microsoft.com/office/drawing/2014/main" val="3819879021"/>
                  </a:ext>
                </a:extLst>
              </a:tr>
            </a:tbl>
          </a:graphicData>
        </a:graphic>
      </p:graphicFrame>
    </p:spTree>
    <p:extLst>
      <p:ext uri="{BB962C8B-B14F-4D97-AF65-F5344CB8AC3E}">
        <p14:creationId xmlns:p14="http://schemas.microsoft.com/office/powerpoint/2010/main" val="32165079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Footer Placeholder 4"/>
          <p:cNvSpPr txBox="1"/>
          <p:nvPr/>
        </p:nvSpPr>
        <p:spPr>
          <a:xfrm>
            <a:off x="561656" y="6341189"/>
            <a:ext cx="4505398"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chemeClr val="accent2"/>
                </a:solidFill>
                <a:latin typeface="Source Sans Pro"/>
                <a:ea typeface="Source Sans Pro"/>
                <a:cs typeface="Source Sans Pro"/>
                <a:sym typeface="Source Sans Pro"/>
              </a:defRPr>
            </a:lvl1pPr>
          </a:lstStyle>
          <a:p>
            <a:r>
              <a:t>ARIAS•U.S. 2021 Fall Conference | Nov 2-3, 2021 | New York, NY | www.arias-us.org</a:t>
            </a:r>
          </a:p>
        </p:txBody>
      </p:sp>
      <p:sp>
        <p:nvSpPr>
          <p:cNvPr id="313" name="Title 1"/>
          <p:cNvSpPr txBox="1">
            <a:spLocks noGrp="1"/>
          </p:cNvSpPr>
          <p:nvPr>
            <p:ph type="title"/>
          </p:nvPr>
        </p:nvSpPr>
        <p:spPr>
          <a:xfrm>
            <a:off x="515939" y="512762"/>
            <a:ext cx="9640432" cy="2781408"/>
          </a:xfrm>
        </p:spPr>
        <p:txBody>
          <a:bodyPr/>
          <a:lstStyle/>
          <a:p>
            <a:r>
              <a:rPr lang="en-US" dirty="0" smtClean="0"/>
              <a:t/>
            </a:r>
            <a:br>
              <a:rPr lang="en-US" dirty="0" smtClean="0"/>
            </a:br>
            <a:r>
              <a:rPr lang="en-US" dirty="0" smtClean="0"/>
              <a:t>SETTING INTO YOUR ROLE</a:t>
            </a:r>
            <a:endParaRPr lang="en-US"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ooter Placeholder 4"/>
          <p:cNvSpPr txBox="1"/>
          <p:nvPr/>
        </p:nvSpPr>
        <p:spPr>
          <a:xfrm>
            <a:off x="561656" y="6416199"/>
            <a:ext cx="4505399"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chemeClr val="accent2"/>
                </a:solidFill>
                <a:latin typeface="Source Sans Pro"/>
                <a:ea typeface="Source Sans Pro"/>
                <a:cs typeface="Source Sans Pro"/>
                <a:sym typeface="Source Sans Pro"/>
              </a:defRPr>
            </a:lvl1pPr>
          </a:lstStyle>
          <a:p>
            <a:r>
              <a:rPr dirty="0">
                <a:solidFill>
                  <a:schemeClr val="bg1"/>
                </a:solidFill>
              </a:rPr>
              <a:t>ARIAS•U.S. 2021 Fall Conference | Nov 2-3, 2021 | New York, NY | www.arias-us.org</a:t>
            </a:r>
          </a:p>
        </p:txBody>
      </p:sp>
      <p:sp>
        <p:nvSpPr>
          <p:cNvPr id="230" name="Title 1"/>
          <p:cNvSpPr txBox="1">
            <a:spLocks noGrp="1"/>
          </p:cNvSpPr>
          <p:nvPr>
            <p:ph type="title"/>
          </p:nvPr>
        </p:nvSpPr>
        <p:spPr>
          <a:xfrm>
            <a:off x="515939" y="1066800"/>
            <a:ext cx="11160125" cy="1043097"/>
          </a:xfrm>
          <a:prstGeom prst="rect">
            <a:avLst/>
          </a:prstGeom>
        </p:spPr>
        <p:txBody>
          <a:bodyPr>
            <a:normAutofit/>
          </a:bodyPr>
          <a:lstStyle/>
          <a:p>
            <a:r>
              <a:rPr lang="en-US" sz="5600" cap="all" dirty="0" smtClean="0"/>
              <a:t>Serving as the umpire</a:t>
            </a:r>
            <a:endParaRPr sz="5600" cap="all" dirty="0"/>
          </a:p>
        </p:txBody>
      </p:sp>
      <p:sp>
        <p:nvSpPr>
          <p:cNvPr id="231" name="Subtitle 2"/>
          <p:cNvSpPr txBox="1">
            <a:spLocks noGrp="1"/>
          </p:cNvSpPr>
          <p:nvPr>
            <p:ph type="body" sz="half" idx="1"/>
          </p:nvPr>
        </p:nvSpPr>
        <p:spPr>
          <a:xfrm>
            <a:off x="515937" y="2092325"/>
            <a:ext cx="9488034" cy="4216400"/>
          </a:xfrm>
          <a:prstGeom prst="rect">
            <a:avLst/>
          </a:prstGeom>
        </p:spPr>
        <p:txBody>
          <a:bodyPr>
            <a:normAutofit/>
          </a:bodyPr>
          <a:lstStyle/>
          <a:p>
            <a:pPr marL="420623" indent="-420623" defTabSz="420623">
              <a:buSzPct val="100000"/>
              <a:buFont typeface="Arial"/>
              <a:buChar char="•"/>
              <a:defRPr sz="2576"/>
            </a:pPr>
            <a:r>
              <a:rPr lang="en-US" cap="all" dirty="0">
                <a:solidFill>
                  <a:schemeClr val="tx1"/>
                </a:solidFill>
              </a:rPr>
              <a:t>Preparing for the Organizational </a:t>
            </a:r>
            <a:r>
              <a:rPr lang="en-US" cap="all" dirty="0" smtClean="0">
                <a:solidFill>
                  <a:schemeClr val="tx1"/>
                </a:solidFill>
              </a:rPr>
              <a:t>Meeting</a:t>
            </a:r>
          </a:p>
          <a:p>
            <a:pPr marL="420623" indent="-420623" defTabSz="420623">
              <a:buSzPct val="100000"/>
              <a:buFont typeface="Arial"/>
              <a:buChar char="•"/>
              <a:defRPr sz="2576"/>
            </a:pPr>
            <a:endParaRPr lang="en-US" cap="all" dirty="0">
              <a:solidFill>
                <a:schemeClr val="tx1"/>
              </a:solidFill>
            </a:endParaRPr>
          </a:p>
          <a:p>
            <a:pPr marL="420623" indent="-420623" defTabSz="420623">
              <a:buSzPct val="100000"/>
              <a:buFont typeface="Arial"/>
              <a:buChar char="•"/>
              <a:defRPr sz="2576"/>
            </a:pPr>
            <a:r>
              <a:rPr lang="en-US" cap="all" dirty="0">
                <a:solidFill>
                  <a:schemeClr val="tx1"/>
                </a:solidFill>
              </a:rPr>
              <a:t>During the Organizational Meeting </a:t>
            </a:r>
            <a:endParaRPr lang="en-US" cap="all" dirty="0" smtClean="0">
              <a:solidFill>
                <a:schemeClr val="tx1"/>
              </a:solidFill>
            </a:endParaRPr>
          </a:p>
          <a:p>
            <a:pPr marL="420623" indent="-420623" defTabSz="420623">
              <a:buSzPct val="100000"/>
              <a:buFont typeface="Arial"/>
              <a:buChar char="•"/>
              <a:defRPr sz="2576"/>
            </a:pPr>
            <a:endParaRPr lang="en-US" cap="all" dirty="0">
              <a:solidFill>
                <a:schemeClr val="tx1"/>
              </a:solidFill>
            </a:endParaRPr>
          </a:p>
          <a:p>
            <a:pPr marL="420623" indent="-420623" defTabSz="420623">
              <a:buSzPct val="100000"/>
              <a:buFont typeface="Arial"/>
              <a:buChar char="•"/>
              <a:defRPr sz="2576"/>
            </a:pPr>
            <a:r>
              <a:rPr lang="en-US" cap="all" dirty="0">
                <a:solidFill>
                  <a:schemeClr val="tx1"/>
                </a:solidFill>
              </a:rPr>
              <a:t>Scheduling </a:t>
            </a:r>
            <a:endParaRPr lang="en-US" cap="all" dirty="0" smtClean="0">
              <a:solidFill>
                <a:schemeClr val="tx1"/>
              </a:solidFill>
            </a:endParaRPr>
          </a:p>
          <a:p>
            <a:pPr marL="420623" indent="-420623" defTabSz="420623">
              <a:buSzPct val="100000"/>
              <a:buFont typeface="Arial"/>
              <a:buChar char="•"/>
              <a:defRPr sz="2576"/>
            </a:pPr>
            <a:endParaRPr lang="en-US" cap="all" dirty="0">
              <a:solidFill>
                <a:schemeClr val="tx1"/>
              </a:solidFill>
            </a:endParaRPr>
          </a:p>
          <a:p>
            <a:pPr marL="420623" indent="-420623" defTabSz="420623">
              <a:buSzPct val="100000"/>
              <a:buFont typeface="Arial"/>
              <a:buChar char="•"/>
              <a:defRPr sz="2576"/>
            </a:pPr>
            <a:r>
              <a:rPr lang="en-US" cap="all" dirty="0">
                <a:solidFill>
                  <a:schemeClr val="tx1"/>
                </a:solidFill>
              </a:rPr>
              <a:t>During the Hearing</a:t>
            </a:r>
            <a:endParaRPr cap="all" dirty="0">
              <a:solidFill>
                <a:schemeClr val="tx1"/>
              </a:solidFill>
            </a:endParaRPr>
          </a:p>
        </p:txBody>
      </p:sp>
    </p:spTree>
    <p:extLst>
      <p:ext uri="{BB962C8B-B14F-4D97-AF65-F5344CB8AC3E}">
        <p14:creationId xmlns:p14="http://schemas.microsoft.com/office/powerpoint/2010/main" val="4450378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Footer Placeholder 4"/>
          <p:cNvSpPr txBox="1"/>
          <p:nvPr/>
        </p:nvSpPr>
        <p:spPr>
          <a:xfrm>
            <a:off x="561656" y="6416199"/>
            <a:ext cx="4505398"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chemeClr val="accent2"/>
                </a:solidFill>
                <a:latin typeface="Source Sans Pro"/>
                <a:ea typeface="Source Sans Pro"/>
                <a:cs typeface="Source Sans Pro"/>
                <a:sym typeface="Source Sans Pro"/>
              </a:defRPr>
            </a:lvl1pPr>
          </a:lstStyle>
          <a:p>
            <a:r>
              <a:rPr dirty="0">
                <a:solidFill>
                  <a:schemeClr val="bg1"/>
                </a:solidFill>
              </a:rPr>
              <a:t>ARIAS•U.S. 2021 Fall Conference | Nov 2-3, 2021 | New York, NY | www.arias-us.org</a:t>
            </a:r>
          </a:p>
        </p:txBody>
      </p:sp>
      <p:sp>
        <p:nvSpPr>
          <p:cNvPr id="2" name="Title 1"/>
          <p:cNvSpPr>
            <a:spLocks noGrp="1"/>
          </p:cNvSpPr>
          <p:nvPr>
            <p:ph type="title"/>
          </p:nvPr>
        </p:nvSpPr>
        <p:spPr>
          <a:xfrm>
            <a:off x="515939" y="1257300"/>
            <a:ext cx="11160125" cy="852597"/>
          </a:xfrm>
        </p:spPr>
        <p:txBody>
          <a:bodyPr>
            <a:normAutofit fontScale="90000"/>
          </a:bodyPr>
          <a:lstStyle/>
          <a:p>
            <a:r>
              <a:rPr lang="en-US" dirty="0" smtClean="0"/>
              <a:t>DISCLAIMER</a:t>
            </a:r>
            <a:br>
              <a:rPr lang="en-US" dirty="0" smtClean="0"/>
            </a:br>
            <a:endParaRPr lang="en-US" dirty="0"/>
          </a:p>
        </p:txBody>
      </p:sp>
      <p:sp>
        <p:nvSpPr>
          <p:cNvPr id="3" name="Text Placeholder 2"/>
          <p:cNvSpPr>
            <a:spLocks noGrp="1"/>
          </p:cNvSpPr>
          <p:nvPr>
            <p:ph type="body" sz="half" idx="1"/>
          </p:nvPr>
        </p:nvSpPr>
        <p:spPr/>
        <p:txBody>
          <a:bodyPr>
            <a:normAutofit fontScale="70000" lnSpcReduction="20000"/>
          </a:bodyPr>
          <a:lstStyle/>
          <a:p>
            <a:r>
              <a:rPr lang="en-US" dirty="0" smtClean="0"/>
              <a:t>The </a:t>
            </a:r>
            <a:r>
              <a:rPr lang="en-US" dirty="0"/>
              <a:t>content of these materials is not intended as legal advice and you should not consider it as such.  This content may not reflect the views of the speakers, or their firms, organizations or clients, and should not be attributed to them. </a:t>
            </a:r>
          </a:p>
          <a:p>
            <a:r>
              <a:rPr lang="en-US" dirty="0"/>
              <a:t> </a:t>
            </a:r>
          </a:p>
          <a:p>
            <a:r>
              <a:rPr lang="en-US" dirty="0"/>
              <a:t>The information provided is subject to change without notice, and use of these materials is at your own risk.  The materials are provided without representation or warranty regarding the accuracy or completeness of these materials or whether the materials are reliable, up-to-date or applicable to any particular situation.  We expressly disclaim all liability for actions taken or not taken based on the materials or for any resulting damages.</a:t>
            </a:r>
          </a:p>
          <a:p>
            <a:r>
              <a:rPr lang="en-US" dirty="0"/>
              <a:t> </a:t>
            </a:r>
          </a:p>
          <a:p>
            <a:r>
              <a:rPr lang="en-US" dirty="0"/>
              <a:t>The use of any trademark, copyright, or individual or company name or image in this presentation is for education purposes only and does not imply any association, sponsorship or endorsement by that individual or company.  All trademarks and copyrights are the sole and exclusive property of their original owners.</a:t>
            </a:r>
          </a:p>
          <a:p>
            <a:endParaRPr lang="en-US" dirty="0"/>
          </a:p>
          <a:p>
            <a:endParaRPr lang="en-US" dirty="0"/>
          </a:p>
        </p:txBody>
      </p:sp>
    </p:spTree>
    <p:extLst>
      <p:ext uri="{BB962C8B-B14F-4D97-AF65-F5344CB8AC3E}">
        <p14:creationId xmlns:p14="http://schemas.microsoft.com/office/powerpoint/2010/main" val="377971604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Footer Placeholder 4"/>
          <p:cNvSpPr txBox="1"/>
          <p:nvPr/>
        </p:nvSpPr>
        <p:spPr>
          <a:xfrm>
            <a:off x="561656" y="6341189"/>
            <a:ext cx="4505398"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chemeClr val="accent2"/>
                </a:solidFill>
                <a:latin typeface="Source Sans Pro"/>
                <a:ea typeface="Source Sans Pro"/>
                <a:cs typeface="Source Sans Pro"/>
                <a:sym typeface="Source Sans Pro"/>
              </a:defRPr>
            </a:lvl1pPr>
          </a:lstStyle>
          <a:p>
            <a:r>
              <a:t>ARIAS•U.S. 2021 Fall Conference | Nov 2-3, 2021 | New York, NY | www.arias-us.org</a:t>
            </a:r>
          </a:p>
        </p:txBody>
      </p:sp>
      <p:sp>
        <p:nvSpPr>
          <p:cNvPr id="8" name="Title 7"/>
          <p:cNvSpPr>
            <a:spLocks noGrp="1"/>
          </p:cNvSpPr>
          <p:nvPr>
            <p:ph type="title"/>
          </p:nvPr>
        </p:nvSpPr>
        <p:spPr>
          <a:xfrm>
            <a:off x="515939" y="512762"/>
            <a:ext cx="8519204" cy="2781408"/>
          </a:xfrm>
        </p:spPr>
        <p:txBody>
          <a:bodyPr/>
          <a:lstStyle/>
          <a:p>
            <a:r>
              <a:rPr lang="en-US" cap="all" dirty="0"/>
              <a:t>New Arbitrator Forum:</a:t>
            </a:r>
          </a:p>
        </p:txBody>
      </p:sp>
      <p:sp>
        <p:nvSpPr>
          <p:cNvPr id="9" name="Text Placeholder 8"/>
          <p:cNvSpPr>
            <a:spLocks noGrp="1"/>
          </p:cNvSpPr>
          <p:nvPr>
            <p:ph type="body" sz="quarter" idx="1"/>
          </p:nvPr>
        </p:nvSpPr>
        <p:spPr/>
        <p:txBody>
          <a:bodyPr/>
          <a:lstStyle/>
          <a:p>
            <a:r>
              <a:rPr lang="en-US" dirty="0"/>
              <a:t>Getting, Vetting and Setting Into </a:t>
            </a:r>
            <a:r>
              <a:rPr lang="en-US" dirty="0" smtClean="0"/>
              <a:t>Appointments</a:t>
            </a:r>
            <a:endParaRPr lang="en-US" dirty="0"/>
          </a:p>
        </p:txBody>
      </p:sp>
      <p:sp>
        <p:nvSpPr>
          <p:cNvPr id="10" name="Text Placeholder 9"/>
          <p:cNvSpPr>
            <a:spLocks noGrp="1"/>
          </p:cNvSpPr>
          <p:nvPr>
            <p:ph type="body" sz="quarter" idx="21"/>
          </p:nvPr>
        </p:nvSpPr>
        <p:spPr>
          <a:xfrm>
            <a:off x="559480" y="4537882"/>
            <a:ext cx="5669870" cy="1520018"/>
          </a:xfrm>
        </p:spPr>
        <p:txBody>
          <a:bodyPr/>
          <a:lstStyle/>
          <a:p>
            <a:pPr>
              <a:spcAft>
                <a:spcPts val="300"/>
              </a:spcAft>
            </a:pPr>
            <a:r>
              <a:rPr lang="en-US" b="1" dirty="0"/>
              <a:t>Suzanne Fetter,</a:t>
            </a:r>
            <a:r>
              <a:rPr lang="en-US" dirty="0"/>
              <a:t> </a:t>
            </a:r>
            <a:r>
              <a:rPr lang="en-US" i="1" dirty="0" smtClean="0"/>
              <a:t>Arbitrator </a:t>
            </a:r>
            <a:endParaRPr lang="en-US" i="1" dirty="0"/>
          </a:p>
          <a:p>
            <a:pPr>
              <a:spcAft>
                <a:spcPts val="300"/>
              </a:spcAft>
            </a:pPr>
            <a:r>
              <a:rPr lang="en-US" b="1" dirty="0"/>
              <a:t>Ann Field, </a:t>
            </a:r>
            <a:r>
              <a:rPr lang="en-US" i="1" dirty="0"/>
              <a:t>Aon </a:t>
            </a:r>
          </a:p>
          <a:p>
            <a:pPr>
              <a:spcAft>
                <a:spcPts val="300"/>
              </a:spcAft>
            </a:pPr>
            <a:r>
              <a:rPr lang="en-US" b="1" dirty="0"/>
              <a:t>Peter </a:t>
            </a:r>
            <a:r>
              <a:rPr lang="en-US" b="1" dirty="0" smtClean="0"/>
              <a:t>Gentile,</a:t>
            </a:r>
            <a:r>
              <a:rPr lang="en-US" dirty="0" smtClean="0"/>
              <a:t> </a:t>
            </a:r>
            <a:r>
              <a:rPr lang="en-US" i="1" dirty="0"/>
              <a:t>ARIAS•U.S. </a:t>
            </a:r>
          </a:p>
          <a:p>
            <a:pPr>
              <a:spcAft>
                <a:spcPts val="300"/>
              </a:spcAft>
            </a:pPr>
            <a:r>
              <a:rPr lang="en-US" b="1" dirty="0"/>
              <a:t>Catherine Isely,</a:t>
            </a:r>
            <a:r>
              <a:rPr lang="en-US" dirty="0"/>
              <a:t> </a:t>
            </a:r>
            <a:r>
              <a:rPr lang="en-US" i="1" dirty="0"/>
              <a:t>Porter Wright Morris &amp; Arthur LLP </a:t>
            </a:r>
          </a:p>
          <a:p>
            <a:pPr>
              <a:spcAft>
                <a:spcPts val="300"/>
              </a:spcAft>
            </a:pPr>
            <a:r>
              <a:rPr lang="en-US" b="1" dirty="0"/>
              <a:t>Mark Megaw,</a:t>
            </a:r>
            <a:r>
              <a:rPr lang="en-US" dirty="0"/>
              <a:t> </a:t>
            </a:r>
            <a:r>
              <a:rPr lang="en-US" i="1" dirty="0"/>
              <a:t>ARIAS•U.S</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ooter Placeholder 4"/>
          <p:cNvSpPr txBox="1"/>
          <p:nvPr/>
        </p:nvSpPr>
        <p:spPr>
          <a:xfrm>
            <a:off x="561656" y="6341189"/>
            <a:ext cx="4505398"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chemeClr val="accent2"/>
                </a:solidFill>
                <a:latin typeface="Source Sans Pro"/>
                <a:ea typeface="Source Sans Pro"/>
                <a:cs typeface="Source Sans Pro"/>
                <a:sym typeface="Source Sans Pro"/>
              </a:defRPr>
            </a:lvl1pPr>
          </a:lstStyle>
          <a:p>
            <a:r>
              <a:t>ARIAS•U.S. 2021 Fall Conference | Nov 2-3, 2021 | New York, NY | www.arias-us.org</a:t>
            </a:r>
          </a:p>
        </p:txBody>
      </p:sp>
      <p:sp>
        <p:nvSpPr>
          <p:cNvPr id="2" name="Title 1"/>
          <p:cNvSpPr>
            <a:spLocks noGrp="1"/>
          </p:cNvSpPr>
          <p:nvPr>
            <p:ph type="title"/>
          </p:nvPr>
        </p:nvSpPr>
        <p:spPr>
          <a:xfrm>
            <a:off x="515938" y="512762"/>
            <a:ext cx="10247000" cy="2781408"/>
          </a:xfrm>
        </p:spPr>
        <p:txBody>
          <a:bodyPr/>
          <a:lstStyle/>
          <a:p>
            <a:r>
              <a:rPr lang="en-US" dirty="0" smtClean="0"/>
              <a:t>GETTING OPPORTUNITIES</a:t>
            </a:r>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ooter Placeholder 5"/>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sp>
        <p:nvSpPr>
          <p:cNvPr id="135" name="Title 1"/>
          <p:cNvSpPr txBox="1">
            <a:spLocks noGrp="1"/>
          </p:cNvSpPr>
          <p:nvPr>
            <p:ph type="title"/>
          </p:nvPr>
        </p:nvSpPr>
        <p:spPr>
          <a:prstGeom prst="rect">
            <a:avLst/>
          </a:prstGeom>
        </p:spPr>
        <p:txBody>
          <a:bodyPr>
            <a:normAutofit/>
          </a:bodyPr>
          <a:lstStyle/>
          <a:p>
            <a:r>
              <a:rPr lang="en-US" sz="4800" dirty="0"/>
              <a:t>PROJECTING SKILLS</a:t>
            </a:r>
            <a:endParaRPr sz="4800" dirty="0"/>
          </a:p>
        </p:txBody>
      </p:sp>
      <p:sp>
        <p:nvSpPr>
          <p:cNvPr id="136" name="Text Placeholder 2"/>
          <p:cNvSpPr txBox="1">
            <a:spLocks noGrp="1"/>
          </p:cNvSpPr>
          <p:nvPr>
            <p:ph type="body" sz="half" idx="1"/>
          </p:nvPr>
        </p:nvSpPr>
        <p:spPr>
          <a:xfrm>
            <a:off x="515938" y="1646010"/>
            <a:ext cx="6853692" cy="4216400"/>
          </a:xfrm>
          <a:prstGeom prst="rect">
            <a:avLst/>
          </a:prstGeom>
        </p:spPr>
        <p:txBody>
          <a:bodyPr>
            <a:normAutofit/>
          </a:bodyPr>
          <a:lstStyle/>
          <a:p>
            <a:pPr marL="342900" indent="-342900" defTabSz="420623">
              <a:spcBef>
                <a:spcPts val="0"/>
              </a:spcBef>
              <a:buSzPct val="100000"/>
              <a:buFont typeface="Arial"/>
              <a:buChar char="•"/>
              <a:defRPr sz="2576"/>
            </a:pPr>
            <a:r>
              <a:rPr sz="2576" dirty="0">
                <a:solidFill>
                  <a:srgbClr val="000000"/>
                </a:solidFill>
              </a:rPr>
              <a:t>UPDATE HEADSHOT AND BIOGRAPHY</a:t>
            </a:r>
          </a:p>
          <a:p>
            <a:pPr marL="342900" indent="-342900" defTabSz="420623">
              <a:spcBef>
                <a:spcPts val="0"/>
              </a:spcBef>
              <a:buSzPct val="100000"/>
              <a:buFont typeface="Arial"/>
              <a:buChar char="•"/>
              <a:defRPr sz="2576"/>
            </a:pPr>
            <a:endParaRPr sz="2576" dirty="0">
              <a:solidFill>
                <a:srgbClr val="000000"/>
              </a:solidFill>
            </a:endParaRPr>
          </a:p>
          <a:p>
            <a:pPr marL="342900" indent="-342900" defTabSz="420623">
              <a:spcBef>
                <a:spcPts val="0"/>
              </a:spcBef>
              <a:buSzPct val="100000"/>
              <a:buFont typeface="Arial"/>
              <a:buChar char="•"/>
              <a:defRPr sz="2576"/>
            </a:pPr>
            <a:r>
              <a:rPr sz="2576" dirty="0">
                <a:solidFill>
                  <a:srgbClr val="000000"/>
                </a:solidFill>
              </a:rPr>
              <a:t>HIGHLIGHT EXPERTISE </a:t>
            </a:r>
          </a:p>
          <a:p>
            <a:pPr marL="342900" indent="-342900" defTabSz="420623">
              <a:spcBef>
                <a:spcPts val="0"/>
              </a:spcBef>
              <a:buSzPct val="100000"/>
              <a:buFont typeface="Arial"/>
              <a:buChar char="•"/>
              <a:defRPr sz="2576"/>
            </a:pPr>
            <a:endParaRPr sz="2576" dirty="0">
              <a:solidFill>
                <a:srgbClr val="000000"/>
              </a:solidFill>
            </a:endParaRPr>
          </a:p>
          <a:p>
            <a:pPr marL="342900" indent="-342900" defTabSz="420623">
              <a:spcBef>
                <a:spcPts val="0"/>
              </a:spcBef>
              <a:buSzPct val="100000"/>
              <a:buFont typeface="Arial"/>
              <a:buChar char="•"/>
              <a:defRPr sz="2576"/>
            </a:pPr>
            <a:r>
              <a:rPr sz="2576" dirty="0">
                <a:solidFill>
                  <a:srgbClr val="000000"/>
                </a:solidFill>
              </a:rPr>
              <a:t>VOLUNTEER FOR ARIAS-SPONSORED EVENTS AND PUBLICATIONS</a:t>
            </a:r>
          </a:p>
          <a:p>
            <a:pPr marL="342900" indent="-342900" defTabSz="420623">
              <a:spcBef>
                <a:spcPts val="0"/>
              </a:spcBef>
              <a:buSzPct val="100000"/>
              <a:buFont typeface="Arial"/>
              <a:buChar char="•"/>
              <a:defRPr sz="2576"/>
            </a:pPr>
            <a:endParaRPr sz="2576" dirty="0">
              <a:solidFill>
                <a:srgbClr val="000000"/>
              </a:solidFill>
            </a:endParaRPr>
          </a:p>
          <a:p>
            <a:pPr marL="342900" indent="-342900" defTabSz="420623">
              <a:spcBef>
                <a:spcPts val="0"/>
              </a:spcBef>
              <a:buSzPct val="100000"/>
              <a:buFont typeface="Arial"/>
              <a:buChar char="•"/>
              <a:defRPr sz="2576"/>
            </a:pPr>
            <a:r>
              <a:rPr sz="2576" dirty="0">
                <a:solidFill>
                  <a:srgbClr val="000000"/>
                </a:solidFill>
              </a:rPr>
              <a:t>STUDY ARIAS QUARTERLY</a:t>
            </a:r>
          </a:p>
          <a:p>
            <a:pPr marL="342900" indent="-342900" defTabSz="420623">
              <a:spcBef>
                <a:spcPts val="0"/>
              </a:spcBef>
              <a:buSzPct val="100000"/>
              <a:buFont typeface="Arial"/>
              <a:buChar char="•"/>
              <a:defRPr sz="2576"/>
            </a:pPr>
            <a:endParaRPr sz="2576" dirty="0">
              <a:solidFill>
                <a:srgbClr val="000000"/>
              </a:solidFill>
            </a:endParaRPr>
          </a:p>
          <a:p>
            <a:pPr marL="342900" indent="-342900" defTabSz="420623">
              <a:spcBef>
                <a:spcPts val="0"/>
              </a:spcBef>
              <a:buSzPct val="100000"/>
              <a:buFont typeface="Arial"/>
              <a:buChar char="•"/>
              <a:defRPr sz="2576"/>
            </a:pPr>
            <a:r>
              <a:rPr sz="2576" dirty="0">
                <a:solidFill>
                  <a:srgbClr val="000000"/>
                </a:solidFill>
              </a:rPr>
              <a:t>FIND A MENTOR!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04087" y="-64594"/>
            <a:ext cx="4046899" cy="607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ooter Placeholder 6"/>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sp>
        <p:nvSpPr>
          <p:cNvPr id="157" name="ORGANIZED"/>
          <p:cNvSpPr txBox="1"/>
          <p:nvPr/>
        </p:nvSpPr>
        <p:spPr>
          <a:xfrm>
            <a:off x="7638433" y="3497824"/>
            <a:ext cx="1188808" cy="5706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100">
                <a:solidFill>
                  <a:srgbClr val="FFFFFF"/>
                </a:solidFill>
              </a:defRPr>
            </a:lvl1pPr>
          </a:lstStyle>
          <a:p>
            <a:r>
              <a:rPr dirty="0" smtClean="0"/>
              <a:t/>
            </a:r>
            <a:endParaRPr dirty="0"/>
          </a:p>
        </p:txBody>
      </p:sp>
      <p:sp>
        <p:nvSpPr>
          <p:cNvPr id="23" name="Flowchart: Connector 22"/>
          <p:cNvSpPr/>
          <p:nvPr/>
        </p:nvSpPr>
        <p:spPr>
          <a:xfrm>
            <a:off x="2483105" y="1580510"/>
            <a:ext cx="1371600" cy="1371600"/>
          </a:xfrm>
          <a:prstGeom prst="flowChartConnector">
            <a:avLst/>
          </a:prstGeom>
          <a:solidFill>
            <a:srgbClr val="3BB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ETHICAL</a:t>
            </a:r>
            <a:endParaRPr lang="en-US" sz="1100" dirty="0">
              <a:solidFill>
                <a:schemeClr val="bg1"/>
              </a:solidFill>
            </a:endParaRPr>
          </a:p>
        </p:txBody>
      </p:sp>
      <p:sp>
        <p:nvSpPr>
          <p:cNvPr id="24" name="Flowchart: Connector 23"/>
          <p:cNvSpPr/>
          <p:nvPr/>
        </p:nvSpPr>
        <p:spPr>
          <a:xfrm>
            <a:off x="559480" y="3346636"/>
            <a:ext cx="1419222" cy="1450215"/>
          </a:xfrm>
          <a:prstGeom prst="flowChartConnector">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STRATEGIC</a:t>
            </a:r>
            <a:endParaRPr lang="en-US" sz="1100" dirty="0"/>
          </a:p>
        </p:txBody>
      </p:sp>
      <p:sp>
        <p:nvSpPr>
          <p:cNvPr id="25" name="Flowchart: Connector 24"/>
          <p:cNvSpPr/>
          <p:nvPr/>
        </p:nvSpPr>
        <p:spPr>
          <a:xfrm>
            <a:off x="10177604" y="2169219"/>
            <a:ext cx="1371600" cy="1371600"/>
          </a:xfrm>
          <a:prstGeom prst="flowChartConnector">
            <a:avLst/>
          </a:prstGeom>
          <a:solidFill>
            <a:srgbClr val="CD75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ENGAGED</a:t>
            </a:r>
            <a:endParaRPr lang="en-US" sz="1100" dirty="0"/>
          </a:p>
        </p:txBody>
      </p:sp>
      <p:sp>
        <p:nvSpPr>
          <p:cNvPr id="26" name="Flowchart: Connector 25"/>
          <p:cNvSpPr/>
          <p:nvPr/>
        </p:nvSpPr>
        <p:spPr>
          <a:xfrm>
            <a:off x="5778329" y="979512"/>
            <a:ext cx="1461919" cy="1418914"/>
          </a:xfrm>
          <a:prstGeom prst="flowChartConnector">
            <a:avLst/>
          </a:prstGeom>
          <a:solidFill>
            <a:srgbClr val="9B3A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PERSUASIVE</a:t>
            </a:r>
            <a:endParaRPr lang="en-US" sz="1000" dirty="0"/>
          </a:p>
        </p:txBody>
      </p:sp>
      <p:sp>
        <p:nvSpPr>
          <p:cNvPr id="27" name="Title 5">
            <a:extLst>
              <a:ext uri="{FF2B5EF4-FFF2-40B4-BE49-F238E27FC236}">
                <a16:creationId xmlns:a16="http://schemas.microsoft.com/office/drawing/2014/main" id="{E7F61054-4748-4B4F-801D-C81E79CE8A51}"/>
              </a:ext>
            </a:extLst>
          </p:cNvPr>
          <p:cNvSpPr txBox="1">
            <a:spLocks/>
          </p:cNvSpPr>
          <p:nvPr/>
        </p:nvSpPr>
        <p:spPr>
          <a:xfrm>
            <a:off x="515937" y="173129"/>
            <a:ext cx="11160124" cy="9318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lvl1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9pPr>
          </a:lstStyle>
          <a:p>
            <a:pPr hangingPunct="1"/>
            <a:r>
              <a:rPr lang="en-US" smtClean="0"/>
              <a:t>THE CHALLENGE</a:t>
            </a:r>
            <a:endParaRPr lang="en-US" dirty="0"/>
          </a:p>
        </p:txBody>
      </p:sp>
      <p:sp>
        <p:nvSpPr>
          <p:cNvPr id="28" name="Footer Placeholder 6">
            <a:extLst>
              <a:ext uri="{FF2B5EF4-FFF2-40B4-BE49-F238E27FC236}">
                <a16:creationId xmlns:a16="http://schemas.microsoft.com/office/drawing/2014/main" id="{7D45F78D-31A1-D04A-B344-25B2A551228D}"/>
              </a:ext>
            </a:extLst>
          </p:cNvPr>
          <p:cNvSpPr txBox="1">
            <a:spLocks/>
          </p:cNvSpPr>
          <p:nvPr/>
        </p:nvSpPr>
        <p:spPr>
          <a:xfrm>
            <a:off x="0" y="0"/>
            <a:ext cx="0" cy="0"/>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9pPr>
          </a:lstStyle>
          <a:p>
            <a:r>
              <a:rPr lang="en-US" smtClean="0"/>
              <a:t>ARIAS•U.S. 2021 Fall Conference | Nov 2-3, 2021 | New York, NY | www.arias-us.org</a:t>
            </a:r>
            <a:endParaRPr lang="en-US" dirty="0"/>
          </a:p>
        </p:txBody>
      </p:sp>
      <p:sp>
        <p:nvSpPr>
          <p:cNvPr id="29" name="Flowchart: Connector 28"/>
          <p:cNvSpPr/>
          <p:nvPr/>
        </p:nvSpPr>
        <p:spPr>
          <a:xfrm>
            <a:off x="7701954" y="2855018"/>
            <a:ext cx="1457036" cy="1492129"/>
          </a:xfrm>
          <a:prstGeom prst="flowChartConnector">
            <a:avLst/>
          </a:prstGeom>
          <a:solidFill>
            <a:srgbClr val="0077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ORGANIZED</a:t>
            </a:r>
            <a:endParaRPr lang="en-US" sz="1100" dirty="0"/>
          </a:p>
        </p:txBody>
      </p:sp>
      <p:sp>
        <p:nvSpPr>
          <p:cNvPr id="30" name="Flowchart: Connector 29"/>
          <p:cNvSpPr/>
          <p:nvPr/>
        </p:nvSpPr>
        <p:spPr>
          <a:xfrm>
            <a:off x="4406730" y="3935344"/>
            <a:ext cx="1371600" cy="1371600"/>
          </a:xfrm>
          <a:prstGeom prst="flowChartConnector">
            <a:avLst/>
          </a:prstGeom>
          <a:solidFill>
            <a:srgbClr val="FF9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QUALIFIED</a:t>
            </a:r>
            <a:endParaRPr lang="en-US" sz="1100" dirty="0"/>
          </a:p>
        </p:txBody>
      </p:sp>
    </p:spTree>
    <p:extLst>
      <p:ext uri="{BB962C8B-B14F-4D97-AF65-F5344CB8AC3E}">
        <p14:creationId xmlns:p14="http://schemas.microsoft.com/office/powerpoint/2010/main" val="489204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250"/>
                                  </p:stCondLst>
                                  <p:childTnLst>
                                    <p:animMotion origin="layout" path="M -4.58333E-6 2.96296E-6 L -0.3957 0.4 " pathEditMode="fixed" rAng="0" ptsTypes="AA">
                                      <p:cBhvr>
                                        <p:cTn id="6" dur="2000" fill="hold"/>
                                        <p:tgtEl>
                                          <p:spTgt spid="25"/>
                                        </p:tgtEl>
                                        <p:attrNameLst>
                                          <p:attrName>ppt_x</p:attrName>
                                          <p:attrName>ppt_y</p:attrName>
                                        </p:attrNameLst>
                                      </p:cBhvr>
                                      <p:rCtr x="-19792" y="20000"/>
                                    </p:animMotion>
                                  </p:childTnLst>
                                </p:cTn>
                              </p:par>
                              <p:par>
                                <p:cTn id="7" presetID="42" presetClass="path" presetSubtype="0" accel="50000" decel="50000" fill="hold" grpId="0" nodeType="withEffect">
                                  <p:stCondLst>
                                    <p:cond delay="250"/>
                                  </p:stCondLst>
                                  <p:childTnLst>
                                    <p:animMotion origin="layout" path="M 0.02123 0.03264 L 0.25247 -0.29814 " pathEditMode="fixed" rAng="0" ptsTypes="AA">
                                      <p:cBhvr>
                                        <p:cTn id="8" dur="2000" fill="hold"/>
                                        <p:tgtEl>
                                          <p:spTgt spid="30"/>
                                        </p:tgtEl>
                                        <p:attrNameLst>
                                          <p:attrName>ppt_x</p:attrName>
                                          <p:attrName>ppt_y</p:attrName>
                                        </p:attrNameLst>
                                      </p:cBhvr>
                                      <p:rCtr x="11563" y="-16551"/>
                                    </p:animMotion>
                                  </p:childTnLst>
                                </p:cTn>
                              </p:par>
                              <p:par>
                                <p:cTn id="9" presetID="42" presetClass="path" presetSubtype="0" accel="50000" decel="50000" fill="hold" grpId="0" nodeType="withEffect">
                                  <p:stCondLst>
                                    <p:cond delay="250"/>
                                  </p:stCondLst>
                                  <p:childTnLst>
                                    <p:animMotion origin="layout" path="M 0.0155 0.02407 L -0.02356 0.16065 " pathEditMode="fixed" rAng="0" ptsTypes="AA">
                                      <p:cBhvr>
                                        <p:cTn id="10" dur="2000" fill="hold"/>
                                        <p:tgtEl>
                                          <p:spTgt spid="29"/>
                                        </p:tgtEl>
                                        <p:attrNameLst>
                                          <p:attrName>ppt_x</p:attrName>
                                          <p:attrName>ppt_y</p:attrName>
                                        </p:attrNameLst>
                                      </p:cBhvr>
                                      <p:rCtr x="-1953" y="6829"/>
                                    </p:animMotion>
                                  </p:childTnLst>
                                </p:cTn>
                              </p:par>
                              <p:par>
                                <p:cTn id="11" presetID="42" presetClass="path" presetSubtype="0" accel="50000" decel="50000" fill="hold" grpId="0" nodeType="withEffect">
                                  <p:stCondLst>
                                    <p:cond delay="250"/>
                                  </p:stCondLst>
                                  <p:childTnLst>
                                    <p:animMotion origin="layout" path="M 0.01575 0.02661 L 0.25665 0.09143 " pathEditMode="fixed" rAng="0" ptsTypes="AA">
                                      <p:cBhvr>
                                        <p:cTn id="12" dur="2000" fill="hold"/>
                                        <p:tgtEl>
                                          <p:spTgt spid="24"/>
                                        </p:tgtEl>
                                        <p:attrNameLst>
                                          <p:attrName>ppt_x</p:attrName>
                                          <p:attrName>ppt_y</p:attrName>
                                        </p:attrNameLst>
                                      </p:cBhvr>
                                      <p:rCtr x="12044" y="3241"/>
                                    </p:animMotion>
                                  </p:childTnLst>
                                </p:cTn>
                              </p:par>
                              <p:par>
                                <p:cTn id="13" presetID="42" presetClass="path" presetSubtype="0" accel="50000" decel="50000" fill="hold" grpId="0" nodeType="withEffect">
                                  <p:stCondLst>
                                    <p:cond delay="250"/>
                                  </p:stCondLst>
                                  <p:childTnLst>
                                    <p:animMotion origin="layout" path="M -0.01523 -0.01805 L 0.22083 -0.16367 " pathEditMode="fixed" rAng="0" ptsTypes="AA">
                                      <p:cBhvr>
                                        <p:cTn id="14" dur="2000" fill="hold"/>
                                        <p:tgtEl>
                                          <p:spTgt spid="23"/>
                                        </p:tgtEl>
                                        <p:attrNameLst>
                                          <p:attrName>ppt_x</p:attrName>
                                          <p:attrName>ppt_y</p:attrName>
                                        </p:attrNameLst>
                                      </p:cBhvr>
                                      <p:rCtr x="11797" y="-7292"/>
                                    </p:animMotion>
                                  </p:childTnLst>
                                </p:cTn>
                              </p:par>
                              <p:par>
                                <p:cTn id="15" presetID="42" presetClass="path" presetSubtype="0" accel="50000" decel="50000" fill="hold" grpId="0" nodeType="withEffect">
                                  <p:stCondLst>
                                    <p:cond delay="250"/>
                                  </p:stCondLst>
                                  <p:childTnLst>
                                    <p:animMotion origin="layout" path="M -0.01797 0.01574 L -0.20586 0.11598 " pathEditMode="fixed" rAng="0" ptsTypes="AA">
                                      <p:cBhvr>
                                        <p:cTn id="16" dur="2000" fill="hold"/>
                                        <p:tgtEl>
                                          <p:spTgt spid="26"/>
                                        </p:tgtEl>
                                        <p:attrNameLst>
                                          <p:attrName>ppt_x</p:attrName>
                                          <p:attrName>ppt_y</p:attrName>
                                        </p:attrNameLst>
                                      </p:cBhvr>
                                      <p:rCtr x="-9401"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Footer Placeholder 6"/>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sp>
        <p:nvSpPr>
          <p:cNvPr id="176" name="Title 5"/>
          <p:cNvSpPr txBox="1">
            <a:spLocks noGrp="1"/>
          </p:cNvSpPr>
          <p:nvPr>
            <p:ph type="title"/>
          </p:nvPr>
        </p:nvSpPr>
        <p:spPr>
          <a:xfrm>
            <a:off x="156172" y="11600"/>
            <a:ext cx="11160126" cy="931863"/>
          </a:xfrm>
          <a:prstGeom prst="rect">
            <a:avLst/>
          </a:prstGeom>
        </p:spPr>
        <p:txBody>
          <a:bodyPr>
            <a:normAutofit/>
          </a:bodyPr>
          <a:lstStyle/>
          <a:p>
            <a:r>
              <a:rPr sz="4800" dirty="0"/>
              <a:t>THE CHALLENGE</a:t>
            </a:r>
          </a:p>
        </p:txBody>
      </p:sp>
      <p:sp>
        <p:nvSpPr>
          <p:cNvPr id="25" name="Flowchart: Connector 24"/>
          <p:cNvSpPr/>
          <p:nvPr/>
        </p:nvSpPr>
        <p:spPr>
          <a:xfrm>
            <a:off x="5357948" y="585878"/>
            <a:ext cx="1371600" cy="1371600"/>
          </a:xfrm>
          <a:prstGeom prst="flowChartConnector">
            <a:avLst/>
          </a:prstGeom>
          <a:solidFill>
            <a:srgbClr val="3BB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ETHICAL</a:t>
            </a:r>
            <a:endParaRPr lang="en-US" sz="1100" dirty="0">
              <a:solidFill>
                <a:schemeClr val="bg1"/>
              </a:solidFill>
            </a:endParaRPr>
          </a:p>
        </p:txBody>
      </p:sp>
      <p:sp>
        <p:nvSpPr>
          <p:cNvPr id="26" name="Flowchart: Connector 25"/>
          <p:cNvSpPr/>
          <p:nvPr/>
        </p:nvSpPr>
        <p:spPr>
          <a:xfrm>
            <a:off x="3402766" y="3790372"/>
            <a:ext cx="1455409" cy="1501155"/>
          </a:xfrm>
          <a:prstGeom prst="flowChartConnector">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STRATEGIC</a:t>
            </a:r>
            <a:endParaRPr lang="en-US" sz="1100" dirty="0"/>
          </a:p>
        </p:txBody>
      </p:sp>
      <p:sp>
        <p:nvSpPr>
          <p:cNvPr id="27" name="Flowchart: Connector 26"/>
          <p:cNvSpPr/>
          <p:nvPr/>
        </p:nvSpPr>
        <p:spPr>
          <a:xfrm>
            <a:off x="5357948" y="4913310"/>
            <a:ext cx="1371600" cy="1371600"/>
          </a:xfrm>
          <a:prstGeom prst="flowChartConnector">
            <a:avLst/>
          </a:prstGeom>
          <a:solidFill>
            <a:srgbClr val="CD75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ENGAGED</a:t>
            </a:r>
            <a:endParaRPr lang="en-US" sz="1100" dirty="0"/>
          </a:p>
        </p:txBody>
      </p:sp>
      <p:sp>
        <p:nvSpPr>
          <p:cNvPr id="28" name="Flowchart: Connector 27"/>
          <p:cNvSpPr/>
          <p:nvPr/>
        </p:nvSpPr>
        <p:spPr>
          <a:xfrm>
            <a:off x="3402766" y="1670238"/>
            <a:ext cx="1603949" cy="1675104"/>
          </a:xfrm>
          <a:prstGeom prst="flowChartConnector">
            <a:avLst/>
          </a:prstGeom>
          <a:solidFill>
            <a:srgbClr val="9B3A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PERSUASIVE</a:t>
            </a:r>
            <a:endParaRPr lang="en-US" sz="1100" dirty="0"/>
          </a:p>
        </p:txBody>
      </p:sp>
      <p:sp>
        <p:nvSpPr>
          <p:cNvPr id="30" name="Footer Placeholder 6">
            <a:extLst>
              <a:ext uri="{FF2B5EF4-FFF2-40B4-BE49-F238E27FC236}">
                <a16:creationId xmlns:a16="http://schemas.microsoft.com/office/drawing/2014/main" id="{7D45F78D-31A1-D04A-B344-25B2A551228D}"/>
              </a:ext>
            </a:extLst>
          </p:cNvPr>
          <p:cNvSpPr txBox="1">
            <a:spLocks/>
          </p:cNvSpPr>
          <p:nvPr/>
        </p:nvSpPr>
        <p:spPr>
          <a:xfrm>
            <a:off x="515937" y="6356350"/>
            <a:ext cx="4999960" cy="430210"/>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lvl9pPr>
          </a:lstStyle>
          <a:p>
            <a:r>
              <a:rPr lang="en-US" smtClean="0"/>
              <a:t>ARIAS•U.S. 2021 Fall Conference | Nov 2-3, 2021 | New York, NY | www.arias-us.org</a:t>
            </a:r>
            <a:endParaRPr lang="en-US" dirty="0"/>
          </a:p>
        </p:txBody>
      </p:sp>
      <p:sp>
        <p:nvSpPr>
          <p:cNvPr id="31" name="Flowchart: Connector 30"/>
          <p:cNvSpPr/>
          <p:nvPr/>
        </p:nvSpPr>
        <p:spPr>
          <a:xfrm>
            <a:off x="7229320" y="3790372"/>
            <a:ext cx="1475767" cy="1387107"/>
          </a:xfrm>
          <a:prstGeom prst="flowChartConnector">
            <a:avLst/>
          </a:prstGeom>
          <a:solidFill>
            <a:srgbClr val="0077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ORGANIZED</a:t>
            </a:r>
            <a:endParaRPr lang="en-US" sz="1100" dirty="0"/>
          </a:p>
        </p:txBody>
      </p:sp>
      <p:sp>
        <p:nvSpPr>
          <p:cNvPr id="32" name="Flowchart: Connector 31"/>
          <p:cNvSpPr/>
          <p:nvPr/>
        </p:nvSpPr>
        <p:spPr>
          <a:xfrm>
            <a:off x="7229321" y="1670238"/>
            <a:ext cx="1371600" cy="1371600"/>
          </a:xfrm>
          <a:prstGeom prst="flowChartConnector">
            <a:avLst/>
          </a:prstGeom>
          <a:solidFill>
            <a:srgbClr val="FF9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QUALIFIED</a:t>
            </a:r>
            <a:endParaRPr lang="en-US" sz="1100" dirty="0"/>
          </a:p>
        </p:txBody>
      </p:sp>
      <p:sp>
        <p:nvSpPr>
          <p:cNvPr id="33" name="Flowchart: Connector 32"/>
          <p:cNvSpPr/>
          <p:nvPr/>
        </p:nvSpPr>
        <p:spPr>
          <a:xfrm>
            <a:off x="4631289" y="2001221"/>
            <a:ext cx="2845276" cy="2845276"/>
          </a:xfrm>
          <a:prstGeom prst="flowChartConnector">
            <a:avLst/>
          </a:prstGeom>
          <a:noFill/>
          <a:ln w="1905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EXPERIENCE</a:t>
            </a:r>
          </a:p>
          <a:p>
            <a:pPr algn="ctr"/>
            <a:r>
              <a:rPr lang="en-US" sz="2000" b="1" dirty="0" smtClean="0">
                <a:solidFill>
                  <a:schemeClr val="tx1"/>
                </a:solidFill>
              </a:rPr>
              <a:t>AND </a:t>
            </a:r>
          </a:p>
          <a:p>
            <a:pPr algn="ctr"/>
            <a:r>
              <a:rPr lang="en-US" sz="2000" b="1" dirty="0" smtClean="0">
                <a:solidFill>
                  <a:schemeClr val="tx1"/>
                </a:solidFill>
              </a:rPr>
              <a:t>REPUTATION</a:t>
            </a:r>
            <a:endParaRPr lang="en-US" sz="2000" b="1" dirty="0">
              <a:solidFill>
                <a:schemeClr val="tx1"/>
              </a:solidFill>
            </a:endParaRPr>
          </a:p>
        </p:txBody>
      </p:sp>
    </p:spTree>
    <p:extLst>
      <p:ext uri="{BB962C8B-B14F-4D97-AF65-F5344CB8AC3E}">
        <p14:creationId xmlns:p14="http://schemas.microsoft.com/office/powerpoint/2010/main" val="17884649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90"/>
                                          </p:val>
                                        </p:tav>
                                        <p:tav tm="100000">
                                          <p:val>
                                            <p:fltVal val="0"/>
                                          </p:val>
                                        </p:tav>
                                      </p:tavLst>
                                    </p:anim>
                                    <p:animEffect transition="in" filter="fade">
                                      <p:cBhvr>
                                        <p:cTn id="10" dur="500"/>
                                        <p:tgtEl>
                                          <p:spTgt spid="33"/>
                                        </p:tgtEl>
                                      </p:cBhvr>
                                    </p:animEffect>
                                  </p:childTnLst>
                                </p:cTn>
                              </p:par>
                              <p:par>
                                <p:cTn id="11" presetID="26" presetClass="emph" presetSubtype="0" fill="hold" grpId="0" nodeType="withEffect">
                                  <p:stCondLst>
                                    <p:cond delay="0"/>
                                  </p:stCondLst>
                                  <p:childTnLst>
                                    <p:animEffect transition="out" filter="fade">
                                      <p:cBhvr>
                                        <p:cTn id="12" dur="1750" tmFilter="0, 0; .2, .5; .8, .5; 1, 0"/>
                                        <p:tgtEl>
                                          <p:spTgt spid="25"/>
                                        </p:tgtEl>
                                      </p:cBhvr>
                                    </p:animEffect>
                                    <p:animScale>
                                      <p:cBhvr>
                                        <p:cTn id="13" dur="875" autoRev="1" fill="hold"/>
                                        <p:tgtEl>
                                          <p:spTgt spid="25"/>
                                        </p:tgtEl>
                                      </p:cBhvr>
                                      <p:by x="105000" y="105000"/>
                                    </p:animScale>
                                  </p:childTnLst>
                                </p:cTn>
                              </p:par>
                              <p:par>
                                <p:cTn id="14" presetID="26" presetClass="emph" presetSubtype="0" fill="hold" grpId="0" nodeType="withEffect">
                                  <p:stCondLst>
                                    <p:cond delay="0"/>
                                  </p:stCondLst>
                                  <p:childTnLst>
                                    <p:animEffect transition="out" filter="fade">
                                      <p:cBhvr>
                                        <p:cTn id="15" dur="1750" tmFilter="0, 0; .2, .5; .8, .5; 1, 0"/>
                                        <p:tgtEl>
                                          <p:spTgt spid="32"/>
                                        </p:tgtEl>
                                      </p:cBhvr>
                                    </p:animEffect>
                                    <p:animScale>
                                      <p:cBhvr>
                                        <p:cTn id="16" dur="875" autoRev="1" fill="hold"/>
                                        <p:tgtEl>
                                          <p:spTgt spid="32"/>
                                        </p:tgtEl>
                                      </p:cBhvr>
                                      <p:by x="105000" y="105000"/>
                                    </p:animScale>
                                  </p:childTnLst>
                                </p:cTn>
                              </p:par>
                              <p:par>
                                <p:cTn id="17" presetID="26" presetClass="emph" presetSubtype="0" fill="hold" grpId="0" nodeType="withEffect">
                                  <p:stCondLst>
                                    <p:cond delay="0"/>
                                  </p:stCondLst>
                                  <p:childTnLst>
                                    <p:animEffect transition="out" filter="fade">
                                      <p:cBhvr>
                                        <p:cTn id="18" dur="1750" tmFilter="0, 0; .2, .5; .8, .5; 1, 0"/>
                                        <p:tgtEl>
                                          <p:spTgt spid="31"/>
                                        </p:tgtEl>
                                      </p:cBhvr>
                                    </p:animEffect>
                                    <p:animScale>
                                      <p:cBhvr>
                                        <p:cTn id="19" dur="875" autoRev="1" fill="hold"/>
                                        <p:tgtEl>
                                          <p:spTgt spid="31"/>
                                        </p:tgtEl>
                                      </p:cBhvr>
                                      <p:by x="105000" y="105000"/>
                                    </p:animScale>
                                  </p:childTnLst>
                                </p:cTn>
                              </p:par>
                              <p:par>
                                <p:cTn id="20" presetID="26" presetClass="emph" presetSubtype="0" fill="hold" grpId="0" nodeType="withEffect">
                                  <p:stCondLst>
                                    <p:cond delay="0"/>
                                  </p:stCondLst>
                                  <p:childTnLst>
                                    <p:animEffect transition="out" filter="fade">
                                      <p:cBhvr>
                                        <p:cTn id="21" dur="1750" tmFilter="0, 0; .2, .5; .8, .5; 1, 0"/>
                                        <p:tgtEl>
                                          <p:spTgt spid="27"/>
                                        </p:tgtEl>
                                      </p:cBhvr>
                                    </p:animEffect>
                                    <p:animScale>
                                      <p:cBhvr>
                                        <p:cTn id="22" dur="875" autoRev="1" fill="hold"/>
                                        <p:tgtEl>
                                          <p:spTgt spid="27"/>
                                        </p:tgtEl>
                                      </p:cBhvr>
                                      <p:by x="105000" y="105000"/>
                                    </p:animScale>
                                  </p:childTnLst>
                                </p:cTn>
                              </p:par>
                              <p:par>
                                <p:cTn id="23" presetID="26" presetClass="emph" presetSubtype="0" fill="hold" grpId="0" nodeType="withEffect">
                                  <p:stCondLst>
                                    <p:cond delay="0"/>
                                  </p:stCondLst>
                                  <p:childTnLst>
                                    <p:animEffect transition="out" filter="fade">
                                      <p:cBhvr>
                                        <p:cTn id="24" dur="1750" tmFilter="0, 0; .2, .5; .8, .5; 1, 0"/>
                                        <p:tgtEl>
                                          <p:spTgt spid="26"/>
                                        </p:tgtEl>
                                      </p:cBhvr>
                                    </p:animEffect>
                                    <p:animScale>
                                      <p:cBhvr>
                                        <p:cTn id="25" dur="875" autoRev="1" fill="hold"/>
                                        <p:tgtEl>
                                          <p:spTgt spid="26"/>
                                        </p:tgtEl>
                                      </p:cBhvr>
                                      <p:by x="105000" y="105000"/>
                                    </p:animScale>
                                  </p:childTnLst>
                                </p:cTn>
                              </p:par>
                              <p:par>
                                <p:cTn id="26" presetID="26" presetClass="emph" presetSubtype="0" fill="hold" grpId="0" nodeType="withEffect">
                                  <p:stCondLst>
                                    <p:cond delay="0"/>
                                  </p:stCondLst>
                                  <p:childTnLst>
                                    <p:animEffect transition="out" filter="fade">
                                      <p:cBhvr>
                                        <p:cTn id="27" dur="1750" tmFilter="0, 0; .2, .5; .8, .5; 1, 0"/>
                                        <p:tgtEl>
                                          <p:spTgt spid="28"/>
                                        </p:tgtEl>
                                      </p:cBhvr>
                                    </p:animEffect>
                                    <p:animScale>
                                      <p:cBhvr>
                                        <p:cTn id="28" dur="875"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Footer Placeholder 6"/>
          <p:cNvSpPr txBox="1"/>
          <p:nvPr/>
        </p:nvSpPr>
        <p:spPr>
          <a:xfrm>
            <a:off x="561657" y="6449534"/>
            <a:ext cx="490852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000">
                <a:solidFill>
                  <a:srgbClr val="FFFFFF"/>
                </a:solidFill>
                <a:latin typeface="Source Sans Pro"/>
                <a:ea typeface="Source Sans Pro"/>
                <a:cs typeface="Source Sans Pro"/>
                <a:sym typeface="Source Sans Pro"/>
              </a:defRPr>
            </a:lvl1pPr>
          </a:lstStyle>
          <a:p>
            <a:r>
              <a:t>ARIAS•U.S. 2021 Fall Conference | Nov 2-3, 2021 | New York, NY | www.arias-us.org</a:t>
            </a:r>
          </a:p>
        </p:txBody>
      </p:sp>
      <p:grpSp>
        <p:nvGrpSpPr>
          <p:cNvPr id="166" name="Flowchart: Connector 19"/>
          <p:cNvGrpSpPr/>
          <p:nvPr/>
        </p:nvGrpSpPr>
        <p:grpSpPr>
          <a:xfrm>
            <a:off x="5198963" y="300211"/>
            <a:ext cx="1709928" cy="1609344"/>
            <a:chOff x="0" y="0"/>
            <a:chExt cx="1371600" cy="1371600"/>
          </a:xfrm>
        </p:grpSpPr>
        <p:sp>
          <p:nvSpPr>
            <p:cNvPr id="164" name="Circle"/>
            <p:cNvSpPr/>
            <p:nvPr/>
          </p:nvSpPr>
          <p:spPr>
            <a:xfrm>
              <a:off x="0" y="0"/>
              <a:ext cx="1371600" cy="1371600"/>
            </a:xfrm>
            <a:prstGeom prst="ellipse">
              <a:avLst/>
            </a:prstGeom>
            <a:solidFill>
              <a:srgbClr val="3BB7B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5" name="ETHICAL"/>
            <p:cNvSpPr txBox="1"/>
            <p:nvPr/>
          </p:nvSpPr>
          <p:spPr>
            <a:xfrm>
              <a:off x="246585" y="557529"/>
              <a:ext cx="878430"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100">
                  <a:solidFill>
                    <a:srgbClr val="FFFFFF"/>
                  </a:solidFill>
                </a:defRPr>
              </a:lvl1pPr>
            </a:lstStyle>
            <a:p>
              <a:r>
                <a:t>ETHICAL</a:t>
              </a:r>
            </a:p>
          </p:txBody>
        </p:sp>
      </p:grpSp>
      <p:grpSp>
        <p:nvGrpSpPr>
          <p:cNvPr id="169" name="Flowchart: Connector 22"/>
          <p:cNvGrpSpPr/>
          <p:nvPr/>
        </p:nvGrpSpPr>
        <p:grpSpPr>
          <a:xfrm>
            <a:off x="3143830" y="3790372"/>
            <a:ext cx="1709928" cy="1609344"/>
            <a:chOff x="0" y="0"/>
            <a:chExt cx="1371600" cy="1371600"/>
          </a:xfrm>
        </p:grpSpPr>
        <p:sp>
          <p:nvSpPr>
            <p:cNvPr id="167" name="Circle"/>
            <p:cNvSpPr/>
            <p:nvPr/>
          </p:nvSpPr>
          <p:spPr>
            <a:xfrm>
              <a:off x="0" y="0"/>
              <a:ext cx="1371600" cy="1371600"/>
            </a:xfrm>
            <a:prstGeom prst="ellipse">
              <a:avLst/>
            </a:prstGeom>
            <a:solidFill>
              <a:srgbClr val="FFCC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8" name="STRATEGIC"/>
            <p:cNvSpPr txBox="1"/>
            <p:nvPr/>
          </p:nvSpPr>
          <p:spPr>
            <a:xfrm>
              <a:off x="246585" y="474979"/>
              <a:ext cx="878430" cy="4216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100">
                  <a:solidFill>
                    <a:srgbClr val="FFFFFF"/>
                  </a:solidFill>
                </a:defRPr>
              </a:lvl1pPr>
            </a:lstStyle>
            <a:p>
              <a:r>
                <a:t>STRATEGIC</a:t>
              </a:r>
            </a:p>
          </p:txBody>
        </p:sp>
      </p:grpSp>
      <p:grpSp>
        <p:nvGrpSpPr>
          <p:cNvPr id="172" name="Flowchart: Connector 13"/>
          <p:cNvGrpSpPr/>
          <p:nvPr/>
        </p:nvGrpSpPr>
        <p:grpSpPr>
          <a:xfrm>
            <a:off x="5198963" y="4945967"/>
            <a:ext cx="1709928" cy="1609344"/>
            <a:chOff x="0" y="0"/>
            <a:chExt cx="1371600" cy="1371600"/>
          </a:xfrm>
        </p:grpSpPr>
        <p:sp>
          <p:nvSpPr>
            <p:cNvPr id="170" name="Circle"/>
            <p:cNvSpPr/>
            <p:nvPr/>
          </p:nvSpPr>
          <p:spPr>
            <a:xfrm>
              <a:off x="0" y="0"/>
              <a:ext cx="1371600" cy="1371600"/>
            </a:xfrm>
            <a:prstGeom prst="ellipse">
              <a:avLst/>
            </a:prstGeom>
            <a:solidFill>
              <a:srgbClr val="CD759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1" name="ENGAGED"/>
            <p:cNvSpPr txBox="1"/>
            <p:nvPr/>
          </p:nvSpPr>
          <p:spPr>
            <a:xfrm>
              <a:off x="246585" y="557529"/>
              <a:ext cx="878430"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100">
                  <a:solidFill>
                    <a:srgbClr val="FFFFFF"/>
                  </a:solidFill>
                </a:defRPr>
              </a:lvl1pPr>
            </a:lstStyle>
            <a:p>
              <a:r>
                <a:t>ENGAGED</a:t>
              </a:r>
            </a:p>
          </p:txBody>
        </p:sp>
      </p:grpSp>
      <p:grpSp>
        <p:nvGrpSpPr>
          <p:cNvPr id="175" name="Flowchart: Connector 17"/>
          <p:cNvGrpSpPr/>
          <p:nvPr/>
        </p:nvGrpSpPr>
        <p:grpSpPr>
          <a:xfrm>
            <a:off x="3143830" y="1435972"/>
            <a:ext cx="1709928" cy="1609344"/>
            <a:chOff x="0" y="0"/>
            <a:chExt cx="1371600" cy="1371600"/>
          </a:xfrm>
        </p:grpSpPr>
        <p:sp>
          <p:nvSpPr>
            <p:cNvPr id="173" name="Circle"/>
            <p:cNvSpPr/>
            <p:nvPr/>
          </p:nvSpPr>
          <p:spPr>
            <a:xfrm>
              <a:off x="0" y="0"/>
              <a:ext cx="1371600" cy="1371600"/>
            </a:xfrm>
            <a:prstGeom prst="ellipse">
              <a:avLst/>
            </a:prstGeom>
            <a:solidFill>
              <a:srgbClr val="9B3A8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4" name="PERSUASIVE"/>
            <p:cNvSpPr txBox="1"/>
            <p:nvPr/>
          </p:nvSpPr>
          <p:spPr>
            <a:xfrm>
              <a:off x="246585" y="474979"/>
              <a:ext cx="878430" cy="4216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100">
                  <a:solidFill>
                    <a:srgbClr val="FFFFFF"/>
                  </a:solidFill>
                </a:defRPr>
              </a:lvl1pPr>
            </a:lstStyle>
            <a:p>
              <a:r>
                <a:rPr dirty="0"/>
                <a:t>PERSUASIVE</a:t>
              </a:r>
            </a:p>
          </p:txBody>
        </p:sp>
      </p:grpSp>
      <p:sp>
        <p:nvSpPr>
          <p:cNvPr id="176" name="Title 5"/>
          <p:cNvSpPr txBox="1">
            <a:spLocks noGrp="1"/>
          </p:cNvSpPr>
          <p:nvPr>
            <p:ph type="title"/>
          </p:nvPr>
        </p:nvSpPr>
        <p:spPr>
          <a:xfrm>
            <a:off x="100827" y="-109173"/>
            <a:ext cx="11160126" cy="931863"/>
          </a:xfrm>
          <a:prstGeom prst="rect">
            <a:avLst/>
          </a:prstGeom>
        </p:spPr>
        <p:txBody>
          <a:bodyPr>
            <a:normAutofit/>
          </a:bodyPr>
          <a:lstStyle/>
          <a:p>
            <a:r>
              <a:rPr sz="4800" dirty="0" smtClean="0"/>
              <a:t>THE CHALLENGE</a:t>
            </a:r>
            <a:endParaRPr sz="4800" dirty="0"/>
          </a:p>
        </p:txBody>
      </p:sp>
      <p:grpSp>
        <p:nvGrpSpPr>
          <p:cNvPr id="179" name="Flowchart: Connector 12"/>
          <p:cNvGrpSpPr/>
          <p:nvPr/>
        </p:nvGrpSpPr>
        <p:grpSpPr>
          <a:xfrm>
            <a:off x="7240206" y="3790372"/>
            <a:ext cx="1709928" cy="1609344"/>
            <a:chOff x="0" y="0"/>
            <a:chExt cx="1371600" cy="1371600"/>
          </a:xfrm>
        </p:grpSpPr>
        <p:sp>
          <p:nvSpPr>
            <p:cNvPr id="177" name="Circle"/>
            <p:cNvSpPr/>
            <p:nvPr/>
          </p:nvSpPr>
          <p:spPr>
            <a:xfrm>
              <a:off x="0" y="0"/>
              <a:ext cx="1371600" cy="1371600"/>
            </a:xfrm>
            <a:prstGeom prst="ellipse">
              <a:avLst/>
            </a:prstGeom>
            <a:solidFill>
              <a:srgbClr val="00779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8" name="ORGANIZED"/>
            <p:cNvSpPr txBox="1"/>
            <p:nvPr/>
          </p:nvSpPr>
          <p:spPr>
            <a:xfrm>
              <a:off x="246585" y="474979"/>
              <a:ext cx="878430" cy="4216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100">
                  <a:solidFill>
                    <a:srgbClr val="FFFFFF"/>
                  </a:solidFill>
                </a:defRPr>
              </a:lvl1pPr>
            </a:lstStyle>
            <a:p>
              <a:r>
                <a:t>ORGANIZED</a:t>
              </a:r>
            </a:p>
          </p:txBody>
        </p:sp>
      </p:grpSp>
      <p:grpSp>
        <p:nvGrpSpPr>
          <p:cNvPr id="182" name="Flowchart: Connector 15"/>
          <p:cNvGrpSpPr/>
          <p:nvPr/>
        </p:nvGrpSpPr>
        <p:grpSpPr>
          <a:xfrm>
            <a:off x="7240206" y="1435972"/>
            <a:ext cx="1709928" cy="1609344"/>
            <a:chOff x="0" y="0"/>
            <a:chExt cx="1371600" cy="1371600"/>
          </a:xfrm>
        </p:grpSpPr>
        <p:sp>
          <p:nvSpPr>
            <p:cNvPr id="180" name="Circle"/>
            <p:cNvSpPr/>
            <p:nvPr/>
          </p:nvSpPr>
          <p:spPr>
            <a:xfrm>
              <a:off x="0" y="0"/>
              <a:ext cx="1371600" cy="1371600"/>
            </a:xfrm>
            <a:prstGeom prst="ellipse">
              <a:avLst/>
            </a:prstGeom>
            <a:solidFill>
              <a:srgbClr val="FF9C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1" name="QUALIFIED"/>
            <p:cNvSpPr txBox="1"/>
            <p:nvPr/>
          </p:nvSpPr>
          <p:spPr>
            <a:xfrm>
              <a:off x="246585" y="557529"/>
              <a:ext cx="878430"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100">
                  <a:solidFill>
                    <a:srgbClr val="FFFFFF"/>
                  </a:solidFill>
                </a:defRPr>
              </a:lvl1pPr>
            </a:lstStyle>
            <a:p>
              <a:r>
                <a:t>QUALIFIED</a:t>
              </a:r>
            </a:p>
          </p:txBody>
        </p:sp>
      </p:grpSp>
      <p:grpSp>
        <p:nvGrpSpPr>
          <p:cNvPr id="185" name="Flowchart: Connector 10"/>
          <p:cNvGrpSpPr/>
          <p:nvPr/>
        </p:nvGrpSpPr>
        <p:grpSpPr>
          <a:xfrm>
            <a:off x="4631287" y="2001219"/>
            <a:ext cx="2845280" cy="2845280"/>
            <a:chOff x="-1" y="-1"/>
            <a:chExt cx="2845278" cy="2845278"/>
          </a:xfrm>
        </p:grpSpPr>
        <p:sp>
          <p:nvSpPr>
            <p:cNvPr id="183" name="Circle"/>
            <p:cNvSpPr/>
            <p:nvPr/>
          </p:nvSpPr>
          <p:spPr>
            <a:xfrm>
              <a:off x="-1" y="-1"/>
              <a:ext cx="2845278" cy="2845278"/>
            </a:xfrm>
            <a:prstGeom prst="ellipse">
              <a:avLst/>
            </a:prstGeom>
            <a:noFill/>
            <a:ln w="1905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84" name="EXPERIENCE…"/>
            <p:cNvSpPr txBox="1"/>
            <p:nvPr/>
          </p:nvSpPr>
          <p:spPr>
            <a:xfrm>
              <a:off x="307466" y="919717"/>
              <a:ext cx="2258270" cy="1005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2000" b="1"/>
              </a:pPr>
              <a:r>
                <a:rPr dirty="0"/>
                <a:t>EXPERIENCE</a:t>
              </a:r>
              <a:endParaRPr dirty="0">
                <a:solidFill>
                  <a:srgbClr val="FFFFFF"/>
                </a:solidFill>
              </a:endParaRPr>
            </a:p>
            <a:p>
              <a:pPr algn="ctr">
                <a:defRPr sz="2000" b="1"/>
              </a:pPr>
              <a:r>
                <a:rPr dirty="0"/>
                <a:t>AND </a:t>
              </a:r>
              <a:endParaRPr dirty="0">
                <a:solidFill>
                  <a:srgbClr val="FFFFFF"/>
                </a:solidFill>
              </a:endParaRPr>
            </a:p>
            <a:p>
              <a:pPr algn="ctr">
                <a:defRPr sz="2000" b="1"/>
              </a:pPr>
              <a:r>
                <a:rPr dirty="0"/>
                <a:t>REPUTATION</a:t>
              </a:r>
            </a:p>
          </p:txBody>
        </p:sp>
      </p:grpSp>
      <p:sp>
        <p:nvSpPr>
          <p:cNvPr id="25" name="Curved Up Ribbon 24"/>
          <p:cNvSpPr/>
          <p:nvPr/>
        </p:nvSpPr>
        <p:spPr>
          <a:xfrm>
            <a:off x="661438" y="2965219"/>
            <a:ext cx="11079126" cy="1382232"/>
          </a:xfrm>
          <a:prstGeom prst="ellipseRibbon2">
            <a:avLst/>
          </a:prstGeom>
          <a:solidFill>
            <a:srgbClr val="2B5FE7"/>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rPr>
              <a:t>SUBJECT </a:t>
            </a:r>
            <a:r>
              <a:rPr lang="en-US" sz="2400" b="1" dirty="0" smtClean="0">
                <a:solidFill>
                  <a:schemeClr val="bg1"/>
                </a:solidFill>
              </a:rPr>
              <a:t>MATTER EXPERTISE</a:t>
            </a:r>
            <a:endParaRPr lang="en-US" sz="2400" b="1" dirty="0">
              <a:solidFill>
                <a:schemeClr val="bg1"/>
              </a:solidFill>
            </a:endParaRPr>
          </a:p>
        </p:txBody>
      </p:sp>
    </p:spTree>
    <p:extLst>
      <p:ext uri="{BB962C8B-B14F-4D97-AF65-F5344CB8AC3E}">
        <p14:creationId xmlns:p14="http://schemas.microsoft.com/office/powerpoint/2010/main" val="29253711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Calibri"/>
        <a:ea typeface="Calibri"/>
        <a:cs typeface="Calibri"/>
      </a:majorFont>
      <a:minorFont>
        <a:latin typeface="Helvetica"/>
        <a:ea typeface="Helvetica"/>
        <a:cs typeface="Helvetica"/>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Calibri"/>
        <a:ea typeface="Calibri"/>
        <a:cs typeface="Calibri"/>
      </a:majorFont>
      <a:minorFont>
        <a:latin typeface="Helvetica"/>
        <a:ea typeface="Helvetica"/>
        <a:cs typeface="Helvetica"/>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Jost"/>
            <a:ea typeface="Jost"/>
            <a:cs typeface="Jost"/>
            <a:sym typeface="Jos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5C5CA44710B949A51A841DA6DE88FE" ma:contentTypeVersion="11" ma:contentTypeDescription="Create a new document." ma:contentTypeScope="" ma:versionID="e1325a61c398a0c040c58fff7db91438">
  <xsd:schema xmlns:xsd="http://www.w3.org/2001/XMLSchema" xmlns:xs="http://www.w3.org/2001/XMLSchema" xmlns:p="http://schemas.microsoft.com/office/2006/metadata/properties" xmlns:ns2="4d3a791d-3ce1-49b4-9f6a-5a7f8e409b76" targetNamespace="http://schemas.microsoft.com/office/2006/metadata/properties" ma:root="true" ma:fieldsID="d54011586ecd9127102582c62e2f7a37" ns2:_="">
    <xsd:import namespace="4d3a791d-3ce1-49b4-9f6a-5a7f8e409b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a791d-3ce1-49b4-9f6a-5a7f8e409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B3A8AA-D84D-4F22-8545-72163CFBA56D}"/>
</file>

<file path=customXml/itemProps2.xml><?xml version="1.0" encoding="utf-8"?>
<ds:datastoreItem xmlns:ds="http://schemas.openxmlformats.org/officeDocument/2006/customXml" ds:itemID="{56AC43CE-FF14-4132-B2E2-76E18D8E33D9}"/>
</file>

<file path=customXml/itemProps3.xml><?xml version="1.0" encoding="utf-8"?>
<ds:datastoreItem xmlns:ds="http://schemas.openxmlformats.org/officeDocument/2006/customXml" ds:itemID="{240A7870-B915-4630-8E87-FBB3566CCCFD}"/>
</file>

<file path=docProps/app.xml><?xml version="1.0" encoding="utf-8"?>
<Properties xmlns="http://schemas.openxmlformats.org/officeDocument/2006/extended-properties" xmlns:vt="http://schemas.openxmlformats.org/officeDocument/2006/docPropsVTypes">
  <Template/>
  <TitlesOfParts>
    <vt:vector size="33" baseType="lpstr">
      <vt:lpstr>Arial</vt:lpstr>
      <vt:lpstr>Calibri</vt:lpstr>
      <vt:lpstr>Gotham Light</vt:lpstr>
      <vt:lpstr>Helvetica</vt:lpstr>
      <vt:lpstr>Jost</vt:lpstr>
      <vt:lpstr>Source Sans Pro</vt:lpstr>
      <vt:lpstr>Light skin</vt:lpstr>
      <vt:lpstr>PowerPoint Presentation</vt:lpstr>
      <vt:lpstr>NEW ARBITRATOR FORUM</vt:lpstr>
      <vt:lpstr>DISCLAIMER </vt:lpstr>
      <vt:lpstr>New Arbitrator Forum:</vt:lpstr>
      <vt:lpstr>GETTING OPPORTUNITIES</vt:lpstr>
      <vt:lpstr>PROJECTING SKILLS</vt:lpstr>
      <vt:lpstr>PowerPoint Presentation</vt:lpstr>
      <vt:lpstr>THE CHALLENGE</vt:lpstr>
      <vt:lpstr>THE CHALLENGE</vt:lpstr>
      <vt:lpstr>Show what you know</vt:lpstr>
      <vt:lpstr>PowerPoint Presentation</vt:lpstr>
      <vt:lpstr>PowerPoint Presentation</vt:lpstr>
      <vt:lpstr>PowerPoint Presentation</vt:lpstr>
      <vt:lpstr>PowerPoint Presentation</vt:lpstr>
      <vt:lpstr>PowerPoint Presentation</vt:lpstr>
      <vt:lpstr>PROJECTING CORE SKILLSETS</vt:lpstr>
      <vt:lpstr>Canon IX:</vt:lpstr>
      <vt:lpstr>MARKETING AS AN UMPIRE</vt:lpstr>
      <vt:lpstr>Practical tip:  If you are hoping to be an umpire, it is dangerous to market based on your view of issues.    Spot the issue:  Imagine an umpire candidate who writes an article that advocates for “full transparency in discovery.” Sounds laudable. </vt:lpstr>
      <vt:lpstr>Umpire marketing</vt:lpstr>
      <vt:lpstr> Vetting The Opportunity</vt:lpstr>
      <vt:lpstr>Keep good records</vt:lpstr>
      <vt:lpstr>Keep Good Records</vt:lpstr>
      <vt:lpstr>Keep Good Records</vt:lpstr>
      <vt:lpstr> SETTING INTO YOUR ROLE</vt:lpstr>
      <vt:lpstr>Serving as the umpire</vt:lpstr>
    </vt:vector>
  </TitlesOfPart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0x0101009E5C5CA44710B949A51A841DA6DE88FE</vt:lpwstr>
  </property>
</Properties>
</file>