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10"/>
  </p:notesMasterIdLst>
  <p:sldIdLst>
    <p:sldId id="258"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202D"/>
    <a:srgbClr val="7B7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496C0-56A3-49AB-9916-9DA4B182980C}" v="18" dt="2023-03-31T17:03:07.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09" autoAdjust="0"/>
    <p:restoredTop sz="94660"/>
  </p:normalViewPr>
  <p:slideViewPr>
    <p:cSldViewPr snapToGrid="0">
      <p:cViewPr varScale="1">
        <p:scale>
          <a:sx n="94" d="100"/>
          <a:sy n="94" d="100"/>
        </p:scale>
        <p:origin x="110" y="374"/>
      </p:cViewPr>
      <p:guideLst>
        <p:guide orient="horz" pos="7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393E0-2651-4ECE-B935-583C9678C9E1}"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D478E-7C78-4D50-BDEB-7F6882AE6BA0}" type="slidenum">
              <a:rPr lang="en-US" smtClean="0"/>
              <a:t>‹#›</a:t>
            </a:fld>
            <a:endParaRPr lang="en-US"/>
          </a:p>
        </p:txBody>
      </p:sp>
    </p:spTree>
    <p:extLst>
      <p:ext uri="{BB962C8B-B14F-4D97-AF65-F5344CB8AC3E}">
        <p14:creationId xmlns:p14="http://schemas.microsoft.com/office/powerpoint/2010/main" val="425796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5173" y="2049608"/>
            <a:ext cx="8240382" cy="2387600"/>
          </a:xfrm>
        </p:spPr>
        <p:txBody>
          <a:bodyPr anchor="b">
            <a:normAutofit/>
          </a:bodyPr>
          <a:lstStyle>
            <a:lvl1pPr algn="ctr">
              <a:defRPr sz="4800">
                <a:solidFill>
                  <a:schemeClr val="tx2"/>
                </a:solidFill>
              </a:defRPr>
            </a:lvl1pPr>
          </a:lstStyle>
          <a:p>
            <a:r>
              <a:rPr lang="en-US"/>
              <a:t>Click to edit Master title style</a:t>
            </a:r>
          </a:p>
        </p:txBody>
      </p:sp>
      <p:sp>
        <p:nvSpPr>
          <p:cNvPr id="3" name="Subtitle 2"/>
          <p:cNvSpPr>
            <a:spLocks noGrp="1"/>
          </p:cNvSpPr>
          <p:nvPr>
            <p:ph type="subTitle" idx="1"/>
          </p:nvPr>
        </p:nvSpPr>
        <p:spPr>
          <a:xfrm>
            <a:off x="3585173" y="4529283"/>
            <a:ext cx="8240382" cy="1655762"/>
          </a:xfrm>
        </p:spPr>
        <p:txBody>
          <a:bodyPr>
            <a:normAutofit/>
          </a:bodyPr>
          <a:lstStyle>
            <a:lvl1pPr marL="0" indent="0" algn="ctr">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76BB67-045E-459D-876A-3B8A3FC3541A}" type="datetime1">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E1C4-DDB8-4B72-9232-04E68D28E2D3}" type="slidenum">
              <a:rPr lang="en-US" smtClean="0"/>
              <a:t>‹#›</a:t>
            </a:fld>
            <a:endParaRPr lang="en-US"/>
          </a:p>
        </p:txBody>
      </p:sp>
    </p:spTree>
    <p:extLst>
      <p:ext uri="{BB962C8B-B14F-4D97-AF65-F5344CB8AC3E}">
        <p14:creationId xmlns:p14="http://schemas.microsoft.com/office/powerpoint/2010/main" val="321035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6162" y="651849"/>
            <a:ext cx="8919393" cy="776259"/>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C05B7-E2E0-4C43-AE99-67B719313CA8}" type="datetime1">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E1C4-DDB8-4B72-9232-04E68D28E2D3}" type="slidenum">
              <a:rPr lang="en-US" smtClean="0"/>
              <a:t>‹#›</a:t>
            </a:fld>
            <a:endParaRPr lang="en-US"/>
          </a:p>
        </p:txBody>
      </p:sp>
    </p:spTree>
    <p:extLst>
      <p:ext uri="{BB962C8B-B14F-4D97-AF65-F5344CB8AC3E}">
        <p14:creationId xmlns:p14="http://schemas.microsoft.com/office/powerpoint/2010/main" val="406489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9299" y="1709738"/>
            <a:ext cx="11436255" cy="2852737"/>
          </a:xfrm>
        </p:spPr>
        <p:txBody>
          <a:bodyPr lIns="457200" rIns="457200" bIns="91440" anchor="b">
            <a:normAutofit/>
          </a:bodyPr>
          <a:lstStyle>
            <a:lvl1pPr algn="ctr">
              <a:defRPr sz="48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89299" y="4589463"/>
            <a:ext cx="11436255" cy="1500187"/>
          </a:xfrm>
        </p:spPr>
        <p:txBody>
          <a:bodyPr lIns="457200" rIns="457200" bIns="91440">
            <a:normAutofit/>
          </a:bodyPr>
          <a:lstStyle>
            <a:lvl1pPr marL="0" indent="0" algn="ctr">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75EE60-CBB6-4844-B54D-6106B59D59EB}" type="datetime1">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E1C4-DDB8-4B72-9232-04E68D28E2D3}" type="slidenum">
              <a:rPr lang="en-US" smtClean="0"/>
              <a:t>‹#›</a:t>
            </a:fld>
            <a:endParaRPr lang="en-US"/>
          </a:p>
        </p:txBody>
      </p:sp>
    </p:spTree>
    <p:extLst>
      <p:ext uri="{BB962C8B-B14F-4D97-AF65-F5344CB8AC3E}">
        <p14:creationId xmlns:p14="http://schemas.microsoft.com/office/powerpoint/2010/main" val="427330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0246" y="1602463"/>
            <a:ext cx="5639554" cy="457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602463"/>
            <a:ext cx="5653355" cy="457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E1C4CB-12BB-4D2B-8474-6F5F2039C2C7}" type="datetime1">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BE1C4-DDB8-4B72-9232-04E68D28E2D3}" type="slidenum">
              <a:rPr lang="en-US" smtClean="0"/>
              <a:t>‹#›</a:t>
            </a:fld>
            <a:endParaRPr lang="en-US"/>
          </a:p>
        </p:txBody>
      </p:sp>
    </p:spTree>
    <p:extLst>
      <p:ext uri="{BB962C8B-B14F-4D97-AF65-F5344CB8AC3E}">
        <p14:creationId xmlns:p14="http://schemas.microsoft.com/office/powerpoint/2010/main" val="208801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15215" y="679010"/>
            <a:ext cx="8910339" cy="7514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9300" y="1602463"/>
            <a:ext cx="5608276" cy="6971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9300" y="2471595"/>
            <a:ext cx="5608276" cy="3718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02463"/>
            <a:ext cx="5653354" cy="6971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71595"/>
            <a:ext cx="5653354" cy="3718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50EE28-CD1D-4C5A-9301-48F6F14F1AC5}" type="datetime1">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BE1C4-DDB8-4B72-9232-04E68D28E2D3}" type="slidenum">
              <a:rPr lang="en-US" smtClean="0"/>
              <a:t>‹#›</a:t>
            </a:fld>
            <a:endParaRPr lang="en-US"/>
          </a:p>
        </p:txBody>
      </p:sp>
    </p:spTree>
    <p:extLst>
      <p:ext uri="{BB962C8B-B14F-4D97-AF65-F5344CB8AC3E}">
        <p14:creationId xmlns:p14="http://schemas.microsoft.com/office/powerpoint/2010/main" val="252101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7F54D9-F2E2-4715-9B21-EB94D0BB1131}" type="datetime1">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BE1C4-DDB8-4B72-9232-04E68D28E2D3}" type="slidenum">
              <a:rPr lang="en-US" smtClean="0"/>
              <a:t>‹#›</a:t>
            </a:fld>
            <a:endParaRPr lang="en-US"/>
          </a:p>
        </p:txBody>
      </p:sp>
    </p:spTree>
    <p:extLst>
      <p:ext uri="{BB962C8B-B14F-4D97-AF65-F5344CB8AC3E}">
        <p14:creationId xmlns:p14="http://schemas.microsoft.com/office/powerpoint/2010/main" val="287076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447E1-9007-460B-B8E7-53236326853E}" type="datetime1">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BE1C4-DDB8-4B72-9232-04E68D28E2D3}" type="slidenum">
              <a:rPr lang="en-US" smtClean="0"/>
              <a:t>‹#›</a:t>
            </a:fld>
            <a:endParaRPr lang="en-US"/>
          </a:p>
        </p:txBody>
      </p:sp>
    </p:spTree>
    <p:extLst>
      <p:ext uri="{BB962C8B-B14F-4D97-AF65-F5344CB8AC3E}">
        <p14:creationId xmlns:p14="http://schemas.microsoft.com/office/powerpoint/2010/main" val="419256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ot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208A3B-199E-4FED-AB9C-F63B01EE8ADC}" type="datetime1">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BE1C4-DDB8-4B72-9232-04E68D28E2D3}" type="slidenum">
              <a:rPr lang="en-US" smtClean="0"/>
              <a:t>‹#›</a:t>
            </a:fld>
            <a:endParaRPr lang="en-US"/>
          </a:p>
        </p:txBody>
      </p:sp>
    </p:spTree>
    <p:extLst>
      <p:ext uri="{BB962C8B-B14F-4D97-AF65-F5344CB8AC3E}">
        <p14:creationId xmlns:p14="http://schemas.microsoft.com/office/powerpoint/2010/main" val="347916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06162" y="669956"/>
            <a:ext cx="8919393" cy="758152"/>
          </a:xfrm>
          <a:prstGeom prst="rect">
            <a:avLst/>
          </a:prstGeom>
        </p:spPr>
        <p:txBody>
          <a:bodyPr vert="horz" lIns="91440" tIns="45720" rIns="91440" bIns="91440" rtlCol="0" anchor="b" anchorCtr="0">
            <a:normAutofit/>
          </a:bodyPr>
          <a:lstStyle/>
          <a:p>
            <a:r>
              <a:rPr lang="en-US"/>
              <a:t>Click to edit Master title style</a:t>
            </a:r>
          </a:p>
        </p:txBody>
      </p:sp>
      <p:sp>
        <p:nvSpPr>
          <p:cNvPr id="3" name="Text Placeholder 2"/>
          <p:cNvSpPr>
            <a:spLocks noGrp="1"/>
          </p:cNvSpPr>
          <p:nvPr>
            <p:ph type="body" idx="1"/>
          </p:nvPr>
        </p:nvSpPr>
        <p:spPr>
          <a:xfrm>
            <a:off x="400692" y="1620571"/>
            <a:ext cx="11424864" cy="45357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10854" y="6565177"/>
            <a:ext cx="1812533" cy="215762"/>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6230B035-9683-4C8F-8215-71D2EE40C476}" type="datetime1">
              <a:rPr lang="en-US" smtClean="0"/>
              <a:t>4/4/2023</a:t>
            </a:fld>
            <a:endParaRPr lang="en-US"/>
          </a:p>
        </p:txBody>
      </p:sp>
      <p:sp>
        <p:nvSpPr>
          <p:cNvPr id="5" name="Footer Placeholder 4"/>
          <p:cNvSpPr>
            <a:spLocks noGrp="1"/>
          </p:cNvSpPr>
          <p:nvPr>
            <p:ph type="ftr" sz="quarter" idx="3"/>
          </p:nvPr>
        </p:nvSpPr>
        <p:spPr>
          <a:xfrm>
            <a:off x="5722706" y="6267230"/>
            <a:ext cx="6102849" cy="215762"/>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endParaRPr lang="en-US"/>
          </a:p>
        </p:txBody>
      </p:sp>
      <p:sp>
        <p:nvSpPr>
          <p:cNvPr id="6" name="Slide Number Placeholder 5"/>
          <p:cNvSpPr>
            <a:spLocks noGrp="1"/>
          </p:cNvSpPr>
          <p:nvPr>
            <p:ph type="sldNum" sz="quarter" idx="4"/>
          </p:nvPr>
        </p:nvSpPr>
        <p:spPr>
          <a:xfrm>
            <a:off x="10500189" y="6565175"/>
            <a:ext cx="1325366" cy="215764"/>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B4FBE1C4-DDB8-4B72-9232-04E68D28E2D3}" type="slidenum">
              <a:rPr lang="en-US" smtClean="0"/>
              <a:t>‹#›</a:t>
            </a:fld>
            <a:endParaRPr lang="en-US"/>
          </a:p>
        </p:txBody>
      </p:sp>
    </p:spTree>
    <p:extLst>
      <p:ext uri="{BB962C8B-B14F-4D97-AF65-F5344CB8AC3E}">
        <p14:creationId xmlns:p14="http://schemas.microsoft.com/office/powerpoint/2010/main" val="25571262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Lst>
  <p:hf sldNum="0" hdr="0" ftr="0" dt="0"/>
  <p:txStyles>
    <p:titleStyle>
      <a:lvl1pPr algn="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1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100000"/>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5DED3-D32F-67E1-95E4-DC4021BF4E6C}"/>
              </a:ext>
            </a:extLst>
          </p:cNvPr>
          <p:cNvPicPr>
            <a:picLocks noChangeAspect="1"/>
          </p:cNvPicPr>
          <p:nvPr/>
        </p:nvPicPr>
        <p:blipFill>
          <a:blip r:embed="rId2"/>
          <a:stretch>
            <a:fillRect/>
          </a:stretch>
        </p:blipFill>
        <p:spPr>
          <a:xfrm>
            <a:off x="-13088" y="1428108"/>
            <a:ext cx="12228414" cy="3061699"/>
          </a:xfrm>
          <a:prstGeom prst="rect">
            <a:avLst/>
          </a:prstGeom>
        </p:spPr>
      </p:pic>
      <p:sp>
        <p:nvSpPr>
          <p:cNvPr id="3" name="Rectangle 2">
            <a:extLst>
              <a:ext uri="{FF2B5EF4-FFF2-40B4-BE49-F238E27FC236}">
                <a16:creationId xmlns:a16="http://schemas.microsoft.com/office/drawing/2014/main" id="{530970E5-7288-40B4-3408-089EBDD6E3F9}"/>
              </a:ext>
            </a:extLst>
          </p:cNvPr>
          <p:cNvSpPr/>
          <p:nvPr/>
        </p:nvSpPr>
        <p:spPr>
          <a:xfrm>
            <a:off x="0" y="821933"/>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9817A2-CF50-3A8C-0F7E-757932BF05A3}"/>
              </a:ext>
            </a:extLst>
          </p:cNvPr>
          <p:cNvSpPr txBox="1"/>
          <p:nvPr/>
        </p:nvSpPr>
        <p:spPr>
          <a:xfrm>
            <a:off x="1801403" y="894026"/>
            <a:ext cx="8178229" cy="523220"/>
          </a:xfrm>
          <a:prstGeom prst="rect">
            <a:avLst/>
          </a:prstGeom>
          <a:noFill/>
        </p:spPr>
        <p:txBody>
          <a:bodyPr wrap="square" rtlCol="0">
            <a:spAutoFit/>
          </a:bodyPr>
          <a:lstStyle/>
          <a:p>
            <a:pPr algn="ctr"/>
            <a:r>
              <a:rPr lang="en-US" sz="2800" dirty="0">
                <a:solidFill>
                  <a:schemeClr val="bg1"/>
                </a:solidFill>
              </a:rPr>
              <a:t>2023 SPRING CONFERENCE</a:t>
            </a:r>
          </a:p>
        </p:txBody>
      </p:sp>
      <p:sp>
        <p:nvSpPr>
          <p:cNvPr id="13" name="Rectangle 12">
            <a:extLst>
              <a:ext uri="{FF2B5EF4-FFF2-40B4-BE49-F238E27FC236}">
                <a16:creationId xmlns:a16="http://schemas.microsoft.com/office/drawing/2014/main" id="{D2176CF2-3594-03EB-F6CC-1D7063941873}"/>
              </a:ext>
            </a:extLst>
          </p:cNvPr>
          <p:cNvSpPr/>
          <p:nvPr/>
        </p:nvSpPr>
        <p:spPr>
          <a:xfrm>
            <a:off x="0" y="4495800"/>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REPRESENTATIONS &amp; WARRANTIES INSURANCE (“RWI”)</a:t>
            </a:r>
          </a:p>
        </p:txBody>
      </p:sp>
      <p:sp>
        <p:nvSpPr>
          <p:cNvPr id="14" name="Rectangle 13">
            <a:extLst>
              <a:ext uri="{FF2B5EF4-FFF2-40B4-BE49-F238E27FC236}">
                <a16:creationId xmlns:a16="http://schemas.microsoft.com/office/drawing/2014/main" id="{D4328D31-216D-002C-990B-FDA6589E6C13}"/>
              </a:ext>
            </a:extLst>
          </p:cNvPr>
          <p:cNvSpPr/>
          <p:nvPr/>
        </p:nvSpPr>
        <p:spPr>
          <a:xfrm>
            <a:off x="0" y="6771502"/>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2663F1-81A7-458E-AC47-3ABFAFD82CE9}"/>
              </a:ext>
            </a:extLst>
          </p:cNvPr>
          <p:cNvSpPr/>
          <p:nvPr/>
        </p:nvSpPr>
        <p:spPr>
          <a:xfrm>
            <a:off x="0" y="0"/>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07346" y="5281545"/>
            <a:ext cx="11577307" cy="1062679"/>
          </a:xfrm>
          <a:prstGeom prst="rect">
            <a:avLst/>
          </a:prstGeom>
        </p:spPr>
      </p:pic>
      <p:pic>
        <p:nvPicPr>
          <p:cNvPr id="6" name="Picture 5">
            <a:extLst>
              <a:ext uri="{FF2B5EF4-FFF2-40B4-BE49-F238E27FC236}">
                <a16:creationId xmlns:a16="http://schemas.microsoft.com/office/drawing/2014/main" id="{40A24C5F-8E2B-BC8F-65E3-B8013CCE70A3}"/>
              </a:ext>
            </a:extLst>
          </p:cNvPr>
          <p:cNvPicPr>
            <a:picLocks noChangeAspect="1"/>
          </p:cNvPicPr>
          <p:nvPr/>
        </p:nvPicPr>
        <p:blipFill>
          <a:blip r:embed="rId4"/>
          <a:stretch>
            <a:fillRect/>
          </a:stretch>
        </p:blipFill>
        <p:spPr>
          <a:xfrm>
            <a:off x="8888484" y="5507439"/>
            <a:ext cx="2182295" cy="609489"/>
          </a:xfrm>
          <a:prstGeom prst="rect">
            <a:avLst/>
          </a:prstGeom>
        </p:spPr>
      </p:pic>
      <p:pic>
        <p:nvPicPr>
          <p:cNvPr id="8" name="Picture 7">
            <a:extLst>
              <a:ext uri="{FF2B5EF4-FFF2-40B4-BE49-F238E27FC236}">
                <a16:creationId xmlns:a16="http://schemas.microsoft.com/office/drawing/2014/main" id="{34EAA149-3057-7073-7D1E-3F52FA43C945}"/>
              </a:ext>
            </a:extLst>
          </p:cNvPr>
          <p:cNvPicPr>
            <a:picLocks noChangeAspect="1"/>
          </p:cNvPicPr>
          <p:nvPr/>
        </p:nvPicPr>
        <p:blipFill>
          <a:blip r:embed="rId5"/>
          <a:stretch>
            <a:fillRect/>
          </a:stretch>
        </p:blipFill>
        <p:spPr>
          <a:xfrm>
            <a:off x="1126403" y="5470611"/>
            <a:ext cx="1045296" cy="683146"/>
          </a:xfrm>
          <a:prstGeom prst="rect">
            <a:avLst/>
          </a:prstGeom>
        </p:spPr>
      </p:pic>
    </p:spTree>
    <p:extLst>
      <p:ext uri="{BB962C8B-B14F-4D97-AF65-F5344CB8AC3E}">
        <p14:creationId xmlns:p14="http://schemas.microsoft.com/office/powerpoint/2010/main" val="86102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0E2297-E23C-5A3C-C37D-FD61450F6055}"/>
              </a:ext>
            </a:extLst>
          </p:cNvPr>
          <p:cNvSpPr/>
          <p:nvPr/>
        </p:nvSpPr>
        <p:spPr>
          <a:xfrm>
            <a:off x="0" y="821933"/>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475" y="3203176"/>
            <a:ext cx="1548855" cy="1009228"/>
          </a:xfrm>
          <a:prstGeom prst="rect">
            <a:avLst/>
          </a:prstGeom>
        </p:spPr>
      </p:pic>
      <p:sp>
        <p:nvSpPr>
          <p:cNvPr id="8" name="Rectangle 7"/>
          <p:cNvSpPr/>
          <p:nvPr/>
        </p:nvSpPr>
        <p:spPr>
          <a:xfrm>
            <a:off x="3003330" y="4347380"/>
            <a:ext cx="2886239" cy="369332"/>
          </a:xfrm>
          <a:prstGeom prst="rect">
            <a:avLst/>
          </a:prstGeom>
        </p:spPr>
        <p:txBody>
          <a:bodyPr wrap="none">
            <a:spAutoFit/>
          </a:bodyPr>
          <a:lstStyle/>
          <a:p>
            <a:r>
              <a:rPr lang="en-US" b="1" dirty="0">
                <a:solidFill>
                  <a:srgbClr val="000000"/>
                </a:solidFill>
                <a:latin typeface="Arial" panose="020B0604020202020204" pitchFamily="34" charset="0"/>
                <a:ea typeface="Calibri" panose="020F0502020204030204" pitchFamily="34" charset="0"/>
              </a:rPr>
              <a:t>Marc Sherman</a:t>
            </a:r>
            <a:r>
              <a:rPr lang="en-US" dirty="0">
                <a:solidFill>
                  <a:srgbClr val="000000"/>
                </a:solidFill>
                <a:latin typeface="Arial" panose="020B0604020202020204" pitchFamily="34" charset="0"/>
                <a:ea typeface="Calibri" panose="020F0502020204030204" pitchFamily="34" charset="0"/>
              </a:rPr>
              <a:t>, </a:t>
            </a:r>
            <a:r>
              <a:rPr lang="en-US" i="1" dirty="0">
                <a:solidFill>
                  <a:srgbClr val="000000"/>
                </a:solidFill>
                <a:latin typeface="Arial" panose="020B0604020202020204" pitchFamily="34" charset="0"/>
                <a:ea typeface="Calibri" panose="020F0502020204030204" pitchFamily="34" charset="0"/>
              </a:rPr>
              <a:t>CPA, </a:t>
            </a:r>
            <a:r>
              <a:rPr lang="en-US" i="1" dirty="0" err="1">
                <a:solidFill>
                  <a:srgbClr val="000000"/>
                </a:solidFill>
                <a:latin typeface="Arial" panose="020B0604020202020204" pitchFamily="34" charset="0"/>
                <a:ea typeface="Calibri" panose="020F0502020204030204" pitchFamily="34" charset="0"/>
              </a:rPr>
              <a:t>Esq</a:t>
            </a:r>
            <a:endParaRPr lang="en-US" i="1" dirty="0"/>
          </a:p>
        </p:txBody>
      </p:sp>
      <p:sp>
        <p:nvSpPr>
          <p:cNvPr id="9" name="Rectangle 8"/>
          <p:cNvSpPr/>
          <p:nvPr/>
        </p:nvSpPr>
        <p:spPr>
          <a:xfrm>
            <a:off x="2496065" y="4655157"/>
            <a:ext cx="3495506" cy="1569660"/>
          </a:xfrm>
          <a:prstGeom prst="rect">
            <a:avLst/>
          </a:prstGeom>
        </p:spPr>
        <p:txBody>
          <a:bodyPr wrap="square">
            <a:spAutoFit/>
          </a:bodyPr>
          <a:lstStyle/>
          <a:p>
            <a:pPr marR="0" algn="r"/>
            <a:r>
              <a:rPr lang="en-US" sz="16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Partner Alvarez &amp; </a:t>
            </a:r>
            <a:r>
              <a:rPr lang="en-US" sz="1600" dirty="0" err="1">
                <a:solidFill>
                  <a:srgbClr val="000000"/>
                </a:solidFill>
                <a:latin typeface="Arial Narrow" panose="020B0604020202020204" pitchFamily="34" charset="0"/>
                <a:ea typeface="Calibri" panose="020F0502020204030204" pitchFamily="34" charset="0"/>
                <a:cs typeface="Arial Narrow" panose="020B0604020202020204" pitchFamily="34" charset="0"/>
              </a:rPr>
              <a:t>Marsal</a:t>
            </a:r>
            <a:r>
              <a:rPr lang="en-US" sz="16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 Washington DC office.  Marc heads the reps &amp; warranties area at A&amp;M and spends 100% of his time advising on Reps &amp; Warranties underwriting and claims globally and has consulted on hundreds of matters across the globe.</a:t>
            </a:r>
            <a:endParaRPr lang="en-US" sz="1600" dirty="0">
              <a:effectLst/>
              <a:latin typeface="Arial Narrow" panose="020B0604020202020204" pitchFamily="34" charset="0"/>
              <a:ea typeface="Calibri" panose="020F0502020204030204" pitchFamily="34" charset="0"/>
              <a:cs typeface="Arial Narrow"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273" y="3523879"/>
            <a:ext cx="2787711" cy="823501"/>
          </a:xfrm>
          <a:prstGeom prst="rect">
            <a:avLst/>
          </a:prstGeom>
        </p:spPr>
      </p:pic>
      <p:sp>
        <p:nvSpPr>
          <p:cNvPr id="11" name="Rectangle 10">
            <a:extLst>
              <a:ext uri="{FF2B5EF4-FFF2-40B4-BE49-F238E27FC236}">
                <a16:creationId xmlns:a16="http://schemas.microsoft.com/office/drawing/2014/main" id="{A833F95C-45A6-EC73-CF5A-2AF7EE536277}"/>
              </a:ext>
            </a:extLst>
          </p:cNvPr>
          <p:cNvSpPr/>
          <p:nvPr/>
        </p:nvSpPr>
        <p:spPr>
          <a:xfrm>
            <a:off x="3142621" y="719191"/>
            <a:ext cx="2691829" cy="3493213"/>
          </a:xfrm>
          <a:prstGeom prst="rect">
            <a:avLst/>
          </a:prstGeom>
          <a:solidFill>
            <a:schemeClr val="bg1">
              <a:lumMod val="50000"/>
            </a:schemeClr>
          </a:solidFill>
          <a:ln>
            <a:noFill/>
          </a:ln>
          <a:effectLst>
            <a:glow rad="206149">
              <a:schemeClr val="bg1">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2227" t="8088" r="9119" b="32662"/>
          <a:stretch/>
        </p:blipFill>
        <p:spPr>
          <a:xfrm>
            <a:off x="3458926" y="1211883"/>
            <a:ext cx="2062036" cy="2672583"/>
          </a:xfrm>
          <a:prstGeom prst="rect">
            <a:avLst/>
          </a:prstGeom>
          <a:ln>
            <a:solidFill>
              <a:schemeClr val="bg1"/>
            </a:solidFill>
          </a:ln>
        </p:spPr>
      </p:pic>
      <p:sp>
        <p:nvSpPr>
          <p:cNvPr id="15" name="Rectangle 14">
            <a:extLst>
              <a:ext uri="{FF2B5EF4-FFF2-40B4-BE49-F238E27FC236}">
                <a16:creationId xmlns:a16="http://schemas.microsoft.com/office/drawing/2014/main" id="{C24850AD-87FD-C61D-6C3A-9139F3FCA42E}"/>
              </a:ext>
            </a:extLst>
          </p:cNvPr>
          <p:cNvSpPr/>
          <p:nvPr/>
        </p:nvSpPr>
        <p:spPr>
          <a:xfrm>
            <a:off x="6233984" y="4347380"/>
            <a:ext cx="2351926" cy="369332"/>
          </a:xfrm>
          <a:prstGeom prst="rect">
            <a:avLst/>
          </a:prstGeom>
        </p:spPr>
        <p:txBody>
          <a:bodyPr wrap="none">
            <a:spAutoFit/>
          </a:bodyPr>
          <a:lstStyle/>
          <a:p>
            <a:r>
              <a:rPr lang="en-US" sz="1800" b="1" dirty="0">
                <a:solidFill>
                  <a:srgbClr val="000000"/>
                </a:solidFill>
                <a:latin typeface="Arial" panose="020B0604020202020204" pitchFamily="34" charset="0"/>
                <a:ea typeface="Calibri" panose="020F0502020204030204" pitchFamily="34" charset="0"/>
              </a:rPr>
              <a:t>Bruce Berman,</a:t>
            </a:r>
            <a:r>
              <a:rPr lang="en-US" sz="1800" dirty="0">
                <a:solidFill>
                  <a:srgbClr val="000000"/>
                </a:solidFill>
                <a:latin typeface="Arial" panose="020B0604020202020204" pitchFamily="34" charset="0"/>
                <a:ea typeface="Calibri" panose="020F0502020204030204" pitchFamily="34" charset="0"/>
              </a:rPr>
              <a:t> </a:t>
            </a:r>
            <a:r>
              <a:rPr lang="en-US" sz="1800" i="1" dirty="0">
                <a:solidFill>
                  <a:srgbClr val="000000"/>
                </a:solidFill>
                <a:latin typeface="Arial" panose="020B0604020202020204" pitchFamily="34" charset="0"/>
                <a:ea typeface="Calibri" panose="020F0502020204030204" pitchFamily="34" charset="0"/>
              </a:rPr>
              <a:t>Esq.</a:t>
            </a:r>
            <a:endParaRPr lang="en-US" sz="1800" i="1" dirty="0"/>
          </a:p>
        </p:txBody>
      </p:sp>
      <p:sp>
        <p:nvSpPr>
          <p:cNvPr id="16" name="Rectangle 15">
            <a:extLst>
              <a:ext uri="{FF2B5EF4-FFF2-40B4-BE49-F238E27FC236}">
                <a16:creationId xmlns:a16="http://schemas.microsoft.com/office/drawing/2014/main" id="{2897E6F9-29DB-539D-4911-A3F9A561B8D2}"/>
              </a:ext>
            </a:extLst>
          </p:cNvPr>
          <p:cNvSpPr/>
          <p:nvPr/>
        </p:nvSpPr>
        <p:spPr>
          <a:xfrm>
            <a:off x="6233984" y="4655157"/>
            <a:ext cx="3935627" cy="1815882"/>
          </a:xfrm>
          <a:prstGeom prst="rect">
            <a:avLst/>
          </a:prstGeom>
        </p:spPr>
        <p:txBody>
          <a:bodyPr wrap="square">
            <a:spAutoFit/>
          </a:bodyPr>
          <a:lstStyle/>
          <a:p>
            <a:pPr marR="0"/>
            <a:r>
              <a:rPr lang="en-US" sz="16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Shareholder Carlton Fields Miami office.  Bruce is a corporate litigator representing insurers in RWI disputes in arbitrations and in court.  He has tried two substantial arbitrations through final awards, is heading the defense of the Novolex case in New York State Supreme Court, and is currently a party-appointed arbitrator in a pending RWI case.</a:t>
            </a:r>
            <a:endParaRPr lang="en-US" sz="1600" dirty="0">
              <a:effectLst/>
              <a:latin typeface="Arial Narrow" panose="020B0604020202020204" pitchFamily="34" charset="0"/>
              <a:ea typeface="Calibri" panose="020F0502020204030204" pitchFamily="34" charset="0"/>
              <a:cs typeface="Arial Narrow" panose="020B0604020202020204" pitchFamily="34" charset="0"/>
            </a:endParaRPr>
          </a:p>
        </p:txBody>
      </p:sp>
      <p:sp>
        <p:nvSpPr>
          <p:cNvPr id="17" name="Rectangle 16">
            <a:extLst>
              <a:ext uri="{FF2B5EF4-FFF2-40B4-BE49-F238E27FC236}">
                <a16:creationId xmlns:a16="http://schemas.microsoft.com/office/drawing/2014/main" id="{9313BA6E-60E0-EF24-8E6C-C51E42F18092}"/>
              </a:ext>
            </a:extLst>
          </p:cNvPr>
          <p:cNvSpPr/>
          <p:nvPr/>
        </p:nvSpPr>
        <p:spPr>
          <a:xfrm>
            <a:off x="6357552" y="719191"/>
            <a:ext cx="2691829" cy="3493213"/>
          </a:xfrm>
          <a:prstGeom prst="rect">
            <a:avLst/>
          </a:prstGeom>
          <a:solidFill>
            <a:schemeClr val="bg1">
              <a:lumMod val="50000"/>
            </a:schemeClr>
          </a:solidFill>
          <a:ln>
            <a:noFill/>
          </a:ln>
          <a:effectLst>
            <a:glow rad="206149">
              <a:schemeClr val="bg1">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 name="Picture 19" descr="A person in a suit and tie&#10;&#10;Description automatically generated with medium confidence">
            <a:extLst>
              <a:ext uri="{FF2B5EF4-FFF2-40B4-BE49-F238E27FC236}">
                <a16:creationId xmlns:a16="http://schemas.microsoft.com/office/drawing/2014/main" id="{A26BA0AC-E6B5-059C-EAC0-58C354856E1A}"/>
              </a:ext>
            </a:extLst>
          </p:cNvPr>
          <p:cNvPicPr>
            <a:picLocks noChangeAspect="1"/>
          </p:cNvPicPr>
          <p:nvPr/>
        </p:nvPicPr>
        <p:blipFill rotWithShape="1">
          <a:blip r:embed="rId5">
            <a:extLst>
              <a:ext uri="{28A0092B-C50C-407E-A947-70E740481C1C}">
                <a14:useLocalDpi xmlns:a14="http://schemas.microsoft.com/office/drawing/2010/main" val="0"/>
              </a:ext>
            </a:extLst>
          </a:blip>
          <a:srcRect l="16070" r="7308"/>
          <a:stretch/>
        </p:blipFill>
        <p:spPr>
          <a:xfrm>
            <a:off x="6685153" y="1180656"/>
            <a:ext cx="2071710" cy="2703809"/>
          </a:xfrm>
          <a:prstGeom prst="rect">
            <a:avLst/>
          </a:prstGeom>
          <a:ln>
            <a:solidFill>
              <a:schemeClr val="bg1"/>
            </a:solidFill>
          </a:ln>
        </p:spPr>
      </p:pic>
      <p:sp>
        <p:nvSpPr>
          <p:cNvPr id="21" name="Rectangle 20">
            <a:extLst>
              <a:ext uri="{FF2B5EF4-FFF2-40B4-BE49-F238E27FC236}">
                <a16:creationId xmlns:a16="http://schemas.microsoft.com/office/drawing/2014/main" id="{EAF608A4-D274-FAB0-D1B5-6505C1F5985F}"/>
              </a:ext>
            </a:extLst>
          </p:cNvPr>
          <p:cNvSpPr/>
          <p:nvPr/>
        </p:nvSpPr>
        <p:spPr>
          <a:xfrm>
            <a:off x="0" y="6771502"/>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A35558-05A2-AA2E-1F96-3F3DBF69C7F6}"/>
              </a:ext>
            </a:extLst>
          </p:cNvPr>
          <p:cNvSpPr/>
          <p:nvPr/>
        </p:nvSpPr>
        <p:spPr>
          <a:xfrm>
            <a:off x="0" y="0"/>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53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0E2297-E23C-5A3C-C37D-FD61450F6055}"/>
              </a:ext>
            </a:extLst>
          </p:cNvPr>
          <p:cNvSpPr/>
          <p:nvPr/>
        </p:nvSpPr>
        <p:spPr>
          <a:xfrm>
            <a:off x="0" y="821933"/>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4850AD-87FD-C61D-6C3A-9139F3FCA42E}"/>
              </a:ext>
            </a:extLst>
          </p:cNvPr>
          <p:cNvSpPr/>
          <p:nvPr/>
        </p:nvSpPr>
        <p:spPr>
          <a:xfrm>
            <a:off x="2188027" y="2298982"/>
            <a:ext cx="8709757" cy="3477875"/>
          </a:xfrm>
          <a:prstGeom prst="rect">
            <a:avLst/>
          </a:prstGeom>
        </p:spPr>
        <p:txBody>
          <a:bodyPr wrap="none">
            <a:spAutoFit/>
          </a:bodyPr>
          <a:lstStyle/>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A primer on RWI, its evolution and underwriting</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The RWI claims process</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Litigating RWI claims in arbitration</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Q&amp;A</a:t>
            </a:r>
          </a:p>
          <a:p>
            <a:pPr>
              <a:spcBef>
                <a:spcPts val="1200"/>
              </a:spcBef>
            </a:pPr>
            <a:endParaRPr lang="en-US" sz="3600"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EAF608A4-D274-FAB0-D1B5-6505C1F5985F}"/>
              </a:ext>
            </a:extLst>
          </p:cNvPr>
          <p:cNvSpPr/>
          <p:nvPr/>
        </p:nvSpPr>
        <p:spPr>
          <a:xfrm>
            <a:off x="0" y="6771502"/>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A35558-05A2-AA2E-1F96-3F3DBF69C7F6}"/>
              </a:ext>
            </a:extLst>
          </p:cNvPr>
          <p:cNvSpPr/>
          <p:nvPr/>
        </p:nvSpPr>
        <p:spPr>
          <a:xfrm>
            <a:off x="0" y="0"/>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DD41EC-A509-5934-09DC-70C0F9C393FF}"/>
              </a:ext>
            </a:extLst>
          </p:cNvPr>
          <p:cNvSpPr txBox="1"/>
          <p:nvPr/>
        </p:nvSpPr>
        <p:spPr>
          <a:xfrm>
            <a:off x="234778" y="894026"/>
            <a:ext cx="11578281" cy="523220"/>
          </a:xfrm>
          <a:prstGeom prst="rect">
            <a:avLst/>
          </a:prstGeom>
          <a:noFill/>
        </p:spPr>
        <p:txBody>
          <a:bodyPr wrap="square" rtlCol="0">
            <a:spAutoFit/>
          </a:bodyPr>
          <a:lstStyle/>
          <a:p>
            <a:pPr algn="ctr"/>
            <a:r>
              <a:rPr lang="en-US" sz="2800" dirty="0">
                <a:solidFill>
                  <a:schemeClr val="bg1"/>
                </a:solidFill>
              </a:rPr>
              <a:t>REPRESENTATIONS &amp; WARRANTIES INSURANCE “RWI”</a:t>
            </a:r>
          </a:p>
        </p:txBody>
      </p:sp>
      <p:sp>
        <p:nvSpPr>
          <p:cNvPr id="5" name="TextBox 4">
            <a:extLst>
              <a:ext uri="{FF2B5EF4-FFF2-40B4-BE49-F238E27FC236}">
                <a16:creationId xmlns:a16="http://schemas.microsoft.com/office/drawing/2014/main" id="{7A09EE9F-2302-1071-C503-F7F6B7E73EF8}"/>
              </a:ext>
            </a:extLst>
          </p:cNvPr>
          <p:cNvSpPr txBox="1"/>
          <p:nvPr/>
        </p:nvSpPr>
        <p:spPr>
          <a:xfrm>
            <a:off x="3473087" y="1591078"/>
            <a:ext cx="4948918" cy="523220"/>
          </a:xfrm>
          <a:prstGeom prst="rect">
            <a:avLst/>
          </a:prstGeom>
          <a:noFill/>
        </p:spPr>
        <p:txBody>
          <a:bodyPr wrap="square" rtlCol="0">
            <a:spAutoFit/>
          </a:bodyPr>
          <a:lstStyle/>
          <a:p>
            <a:pPr algn="ctr"/>
            <a:r>
              <a:rPr lang="en-US" sz="2800" b="1" dirty="0">
                <a:solidFill>
                  <a:srgbClr val="A8202D"/>
                </a:solidFill>
              </a:rPr>
              <a:t>TODAY’S AGENDA</a:t>
            </a:r>
          </a:p>
        </p:txBody>
      </p:sp>
      <p:pic>
        <p:nvPicPr>
          <p:cNvPr id="4" name="Picture 3">
            <a:extLst>
              <a:ext uri="{FF2B5EF4-FFF2-40B4-BE49-F238E27FC236}">
                <a16:creationId xmlns:a16="http://schemas.microsoft.com/office/drawing/2014/main" id="{CEBCEEC7-2649-B9ED-4A90-AE9D21544053}"/>
              </a:ext>
            </a:extLst>
          </p:cNvPr>
          <p:cNvPicPr>
            <a:picLocks noChangeAspect="1"/>
          </p:cNvPicPr>
          <p:nvPr/>
        </p:nvPicPr>
        <p:blipFill>
          <a:blip r:embed="rId2"/>
          <a:stretch>
            <a:fillRect/>
          </a:stretch>
        </p:blipFill>
        <p:spPr>
          <a:xfrm>
            <a:off x="307346" y="5273381"/>
            <a:ext cx="11577307" cy="1062679"/>
          </a:xfrm>
          <a:prstGeom prst="rect">
            <a:avLst/>
          </a:prstGeom>
        </p:spPr>
      </p:pic>
      <p:pic>
        <p:nvPicPr>
          <p:cNvPr id="6" name="Picture 5">
            <a:extLst>
              <a:ext uri="{FF2B5EF4-FFF2-40B4-BE49-F238E27FC236}">
                <a16:creationId xmlns:a16="http://schemas.microsoft.com/office/drawing/2014/main" id="{DC7BC2A7-42AB-5A9C-D9A1-4DDC2938F115}"/>
              </a:ext>
            </a:extLst>
          </p:cNvPr>
          <p:cNvPicPr>
            <a:picLocks noChangeAspect="1"/>
          </p:cNvPicPr>
          <p:nvPr/>
        </p:nvPicPr>
        <p:blipFill>
          <a:blip r:embed="rId3"/>
          <a:stretch>
            <a:fillRect/>
          </a:stretch>
        </p:blipFill>
        <p:spPr>
          <a:xfrm>
            <a:off x="8888484" y="5499275"/>
            <a:ext cx="2182295" cy="609489"/>
          </a:xfrm>
          <a:prstGeom prst="rect">
            <a:avLst/>
          </a:prstGeom>
        </p:spPr>
      </p:pic>
      <p:pic>
        <p:nvPicPr>
          <p:cNvPr id="7" name="Picture 6">
            <a:extLst>
              <a:ext uri="{FF2B5EF4-FFF2-40B4-BE49-F238E27FC236}">
                <a16:creationId xmlns:a16="http://schemas.microsoft.com/office/drawing/2014/main" id="{1796CF18-C2B6-DB71-BA6E-DA0B2FBB135B}"/>
              </a:ext>
            </a:extLst>
          </p:cNvPr>
          <p:cNvPicPr>
            <a:picLocks noChangeAspect="1"/>
          </p:cNvPicPr>
          <p:nvPr/>
        </p:nvPicPr>
        <p:blipFill>
          <a:blip r:embed="rId4"/>
          <a:stretch>
            <a:fillRect/>
          </a:stretch>
        </p:blipFill>
        <p:spPr>
          <a:xfrm>
            <a:off x="1126403" y="5462447"/>
            <a:ext cx="1045296" cy="683146"/>
          </a:xfrm>
          <a:prstGeom prst="rect">
            <a:avLst/>
          </a:prstGeom>
        </p:spPr>
      </p:pic>
    </p:spTree>
    <p:extLst>
      <p:ext uri="{BB962C8B-B14F-4D97-AF65-F5344CB8AC3E}">
        <p14:creationId xmlns:p14="http://schemas.microsoft.com/office/powerpoint/2010/main" val="234929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0E2297-E23C-5A3C-C37D-FD61450F6055}"/>
              </a:ext>
            </a:extLst>
          </p:cNvPr>
          <p:cNvSpPr/>
          <p:nvPr/>
        </p:nvSpPr>
        <p:spPr>
          <a:xfrm>
            <a:off x="0" y="821933"/>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4850AD-87FD-C61D-6C3A-9139F3FCA42E}"/>
              </a:ext>
            </a:extLst>
          </p:cNvPr>
          <p:cNvSpPr/>
          <p:nvPr/>
        </p:nvSpPr>
        <p:spPr>
          <a:xfrm>
            <a:off x="2193325" y="2293845"/>
            <a:ext cx="8997399" cy="3477875"/>
          </a:xfrm>
          <a:prstGeom prst="rect">
            <a:avLst/>
          </a:prstGeom>
        </p:spPr>
        <p:txBody>
          <a:bodyPr wrap="none">
            <a:spAutoFit/>
          </a:bodyPr>
          <a:lstStyle/>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What is Representations &amp; Warranties Insurance</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RWI vs W&amp;I</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Who is using it</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Underwriting and its implications on disputes</a:t>
            </a:r>
          </a:p>
          <a:p>
            <a:pPr>
              <a:spcBef>
                <a:spcPts val="1200"/>
              </a:spcBef>
            </a:pPr>
            <a:endParaRPr lang="en-US" sz="3600"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EAF608A4-D274-FAB0-D1B5-6505C1F5985F}"/>
              </a:ext>
            </a:extLst>
          </p:cNvPr>
          <p:cNvSpPr/>
          <p:nvPr/>
        </p:nvSpPr>
        <p:spPr>
          <a:xfrm>
            <a:off x="0" y="6771502"/>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A35558-05A2-AA2E-1F96-3F3DBF69C7F6}"/>
              </a:ext>
            </a:extLst>
          </p:cNvPr>
          <p:cNvSpPr/>
          <p:nvPr/>
        </p:nvSpPr>
        <p:spPr>
          <a:xfrm>
            <a:off x="0" y="0"/>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DD41EC-A509-5934-09DC-70C0F9C393FF}"/>
              </a:ext>
            </a:extLst>
          </p:cNvPr>
          <p:cNvSpPr txBox="1"/>
          <p:nvPr/>
        </p:nvSpPr>
        <p:spPr>
          <a:xfrm>
            <a:off x="234778" y="894026"/>
            <a:ext cx="11578281" cy="523220"/>
          </a:xfrm>
          <a:prstGeom prst="rect">
            <a:avLst/>
          </a:prstGeom>
          <a:noFill/>
        </p:spPr>
        <p:txBody>
          <a:bodyPr wrap="square" rtlCol="0">
            <a:spAutoFit/>
          </a:bodyPr>
          <a:lstStyle/>
          <a:p>
            <a:pPr algn="ctr"/>
            <a:r>
              <a:rPr lang="en-US" sz="2800" dirty="0">
                <a:solidFill>
                  <a:schemeClr val="bg1"/>
                </a:solidFill>
              </a:rPr>
              <a:t>REPRESENTATIONS &amp; WARRANTIES INSURANCE “RWI”</a:t>
            </a:r>
          </a:p>
        </p:txBody>
      </p:sp>
      <p:sp>
        <p:nvSpPr>
          <p:cNvPr id="4" name="TextBox 3">
            <a:extLst>
              <a:ext uri="{FF2B5EF4-FFF2-40B4-BE49-F238E27FC236}">
                <a16:creationId xmlns:a16="http://schemas.microsoft.com/office/drawing/2014/main" id="{79D97ACA-A773-3A8B-5BA4-409DB70A6D4E}"/>
              </a:ext>
            </a:extLst>
          </p:cNvPr>
          <p:cNvSpPr txBox="1"/>
          <p:nvPr/>
        </p:nvSpPr>
        <p:spPr>
          <a:xfrm>
            <a:off x="2306337" y="1557643"/>
            <a:ext cx="8086799" cy="584775"/>
          </a:xfrm>
          <a:prstGeom prst="rect">
            <a:avLst/>
          </a:prstGeom>
          <a:noFill/>
        </p:spPr>
        <p:txBody>
          <a:bodyPr wrap="square" rtlCol="0">
            <a:spAutoFit/>
          </a:bodyPr>
          <a:lstStyle/>
          <a:p>
            <a:pPr algn="ctr"/>
            <a:r>
              <a:rPr lang="en-US" sz="3200" b="1" dirty="0">
                <a:solidFill>
                  <a:srgbClr val="A8202D"/>
                </a:solidFill>
                <a:latin typeface="Arial Narrow" panose="020B0604020202020204" pitchFamily="34" charset="0"/>
                <a:ea typeface="Calibri" panose="020F0502020204030204" pitchFamily="34" charset="0"/>
                <a:cs typeface="Arial Narrow" panose="020B0604020202020204" pitchFamily="34" charset="0"/>
              </a:rPr>
              <a:t>A Primer on RWI, its Evolution and Underwriting</a:t>
            </a:r>
          </a:p>
        </p:txBody>
      </p:sp>
      <p:pic>
        <p:nvPicPr>
          <p:cNvPr id="5" name="Picture 4">
            <a:extLst>
              <a:ext uri="{FF2B5EF4-FFF2-40B4-BE49-F238E27FC236}">
                <a16:creationId xmlns:a16="http://schemas.microsoft.com/office/drawing/2014/main" id="{0DDA6510-78CB-34C4-6759-7056490D74AD}"/>
              </a:ext>
            </a:extLst>
          </p:cNvPr>
          <p:cNvPicPr>
            <a:picLocks noChangeAspect="1"/>
          </p:cNvPicPr>
          <p:nvPr/>
        </p:nvPicPr>
        <p:blipFill>
          <a:blip r:embed="rId2"/>
          <a:stretch>
            <a:fillRect/>
          </a:stretch>
        </p:blipFill>
        <p:spPr>
          <a:xfrm>
            <a:off x="307346" y="5273381"/>
            <a:ext cx="11577307" cy="1062679"/>
          </a:xfrm>
          <a:prstGeom prst="rect">
            <a:avLst/>
          </a:prstGeom>
        </p:spPr>
      </p:pic>
      <p:pic>
        <p:nvPicPr>
          <p:cNvPr id="8" name="Picture 7">
            <a:extLst>
              <a:ext uri="{FF2B5EF4-FFF2-40B4-BE49-F238E27FC236}">
                <a16:creationId xmlns:a16="http://schemas.microsoft.com/office/drawing/2014/main" id="{B1484F9B-B783-1056-B493-1AAADD7EBA1B}"/>
              </a:ext>
            </a:extLst>
          </p:cNvPr>
          <p:cNvPicPr>
            <a:picLocks noChangeAspect="1"/>
          </p:cNvPicPr>
          <p:nvPr/>
        </p:nvPicPr>
        <p:blipFill>
          <a:blip r:embed="rId3"/>
          <a:stretch>
            <a:fillRect/>
          </a:stretch>
        </p:blipFill>
        <p:spPr>
          <a:xfrm>
            <a:off x="8888484" y="5499275"/>
            <a:ext cx="2182295" cy="609489"/>
          </a:xfrm>
          <a:prstGeom prst="rect">
            <a:avLst/>
          </a:prstGeom>
        </p:spPr>
      </p:pic>
      <p:pic>
        <p:nvPicPr>
          <p:cNvPr id="9" name="Picture 8">
            <a:extLst>
              <a:ext uri="{FF2B5EF4-FFF2-40B4-BE49-F238E27FC236}">
                <a16:creationId xmlns:a16="http://schemas.microsoft.com/office/drawing/2014/main" id="{A7DC5F10-6748-3667-E54B-4D5A3341E3EB}"/>
              </a:ext>
            </a:extLst>
          </p:cNvPr>
          <p:cNvPicPr>
            <a:picLocks noChangeAspect="1"/>
          </p:cNvPicPr>
          <p:nvPr/>
        </p:nvPicPr>
        <p:blipFill>
          <a:blip r:embed="rId4"/>
          <a:stretch>
            <a:fillRect/>
          </a:stretch>
        </p:blipFill>
        <p:spPr>
          <a:xfrm>
            <a:off x="1126403" y="5462447"/>
            <a:ext cx="1045296" cy="683146"/>
          </a:xfrm>
          <a:prstGeom prst="rect">
            <a:avLst/>
          </a:prstGeom>
        </p:spPr>
      </p:pic>
    </p:spTree>
    <p:extLst>
      <p:ext uri="{BB962C8B-B14F-4D97-AF65-F5344CB8AC3E}">
        <p14:creationId xmlns:p14="http://schemas.microsoft.com/office/powerpoint/2010/main" val="302363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0E2297-E23C-5A3C-C37D-FD61450F6055}"/>
              </a:ext>
            </a:extLst>
          </p:cNvPr>
          <p:cNvSpPr/>
          <p:nvPr/>
        </p:nvSpPr>
        <p:spPr>
          <a:xfrm>
            <a:off x="0" y="821933"/>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4850AD-87FD-C61D-6C3A-9139F3FCA42E}"/>
              </a:ext>
            </a:extLst>
          </p:cNvPr>
          <p:cNvSpPr/>
          <p:nvPr/>
        </p:nvSpPr>
        <p:spPr>
          <a:xfrm>
            <a:off x="2193325" y="2288499"/>
            <a:ext cx="6358151" cy="3477875"/>
          </a:xfrm>
          <a:prstGeom prst="rect">
            <a:avLst/>
          </a:prstGeom>
        </p:spPr>
        <p:txBody>
          <a:bodyPr wrap="none">
            <a:spAutoFit/>
          </a:bodyPr>
          <a:lstStyle/>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Filing a claim</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The claims adjustment process</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Conclusion of the claims process</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What is next?</a:t>
            </a:r>
          </a:p>
          <a:p>
            <a:pPr>
              <a:spcBef>
                <a:spcPts val="1200"/>
              </a:spcBef>
            </a:pPr>
            <a:endParaRPr lang="en-US" sz="3600"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EAF608A4-D274-FAB0-D1B5-6505C1F5985F}"/>
              </a:ext>
            </a:extLst>
          </p:cNvPr>
          <p:cNvSpPr/>
          <p:nvPr/>
        </p:nvSpPr>
        <p:spPr>
          <a:xfrm>
            <a:off x="0" y="6771502"/>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A35558-05A2-AA2E-1F96-3F3DBF69C7F6}"/>
              </a:ext>
            </a:extLst>
          </p:cNvPr>
          <p:cNvSpPr/>
          <p:nvPr/>
        </p:nvSpPr>
        <p:spPr>
          <a:xfrm>
            <a:off x="0" y="0"/>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DD41EC-A509-5934-09DC-70C0F9C393FF}"/>
              </a:ext>
            </a:extLst>
          </p:cNvPr>
          <p:cNvSpPr txBox="1"/>
          <p:nvPr/>
        </p:nvSpPr>
        <p:spPr>
          <a:xfrm>
            <a:off x="234778" y="894026"/>
            <a:ext cx="11578281" cy="523220"/>
          </a:xfrm>
          <a:prstGeom prst="rect">
            <a:avLst/>
          </a:prstGeom>
          <a:noFill/>
        </p:spPr>
        <p:txBody>
          <a:bodyPr wrap="square" rtlCol="0">
            <a:spAutoFit/>
          </a:bodyPr>
          <a:lstStyle/>
          <a:p>
            <a:pPr algn="ctr"/>
            <a:r>
              <a:rPr lang="en-US" sz="2800" dirty="0">
                <a:solidFill>
                  <a:schemeClr val="bg1"/>
                </a:solidFill>
              </a:rPr>
              <a:t>REPRESENTATIONS &amp; WARRANTIES INSURANCE “RWI”</a:t>
            </a:r>
          </a:p>
        </p:txBody>
      </p:sp>
      <p:sp>
        <p:nvSpPr>
          <p:cNvPr id="4" name="TextBox 3">
            <a:extLst>
              <a:ext uri="{FF2B5EF4-FFF2-40B4-BE49-F238E27FC236}">
                <a16:creationId xmlns:a16="http://schemas.microsoft.com/office/drawing/2014/main" id="{79D97ACA-A773-3A8B-5BA4-409DB70A6D4E}"/>
              </a:ext>
            </a:extLst>
          </p:cNvPr>
          <p:cNvSpPr txBox="1"/>
          <p:nvPr/>
        </p:nvSpPr>
        <p:spPr>
          <a:xfrm>
            <a:off x="1923904" y="1566525"/>
            <a:ext cx="7579325" cy="584775"/>
          </a:xfrm>
          <a:prstGeom prst="rect">
            <a:avLst/>
          </a:prstGeom>
          <a:noFill/>
        </p:spPr>
        <p:txBody>
          <a:bodyPr wrap="square" rtlCol="0">
            <a:spAutoFit/>
          </a:bodyPr>
          <a:lstStyle/>
          <a:p>
            <a:pPr algn="ctr">
              <a:spcBef>
                <a:spcPts val="1200"/>
              </a:spcBef>
              <a:buClr>
                <a:srgbClr val="A8202D"/>
              </a:buClr>
            </a:pPr>
            <a:r>
              <a:rPr lang="en-US" sz="3200" b="1" dirty="0">
                <a:solidFill>
                  <a:srgbClr val="A8202D"/>
                </a:solidFill>
                <a:latin typeface="Arial Narrow" panose="020B0604020202020204" pitchFamily="34" charset="0"/>
                <a:ea typeface="Calibri" panose="020F0502020204030204" pitchFamily="34" charset="0"/>
                <a:cs typeface="Arial Narrow" panose="020B0604020202020204" pitchFamily="34" charset="0"/>
              </a:rPr>
              <a:t>The RWI Claims Process</a:t>
            </a:r>
          </a:p>
        </p:txBody>
      </p:sp>
      <p:pic>
        <p:nvPicPr>
          <p:cNvPr id="5" name="Picture 4">
            <a:extLst>
              <a:ext uri="{FF2B5EF4-FFF2-40B4-BE49-F238E27FC236}">
                <a16:creationId xmlns:a16="http://schemas.microsoft.com/office/drawing/2014/main" id="{7ED096DA-5FB0-0A7D-C868-CC9009C550BE}"/>
              </a:ext>
            </a:extLst>
          </p:cNvPr>
          <p:cNvPicPr>
            <a:picLocks noChangeAspect="1"/>
          </p:cNvPicPr>
          <p:nvPr/>
        </p:nvPicPr>
        <p:blipFill>
          <a:blip r:embed="rId2"/>
          <a:stretch>
            <a:fillRect/>
          </a:stretch>
        </p:blipFill>
        <p:spPr>
          <a:xfrm>
            <a:off x="307346" y="5273381"/>
            <a:ext cx="11577307" cy="1062679"/>
          </a:xfrm>
          <a:prstGeom prst="rect">
            <a:avLst/>
          </a:prstGeom>
        </p:spPr>
      </p:pic>
      <p:pic>
        <p:nvPicPr>
          <p:cNvPr id="8" name="Picture 7">
            <a:extLst>
              <a:ext uri="{FF2B5EF4-FFF2-40B4-BE49-F238E27FC236}">
                <a16:creationId xmlns:a16="http://schemas.microsoft.com/office/drawing/2014/main" id="{792A1744-BB16-38B8-A971-4E06D719C064}"/>
              </a:ext>
            </a:extLst>
          </p:cNvPr>
          <p:cNvPicPr>
            <a:picLocks noChangeAspect="1"/>
          </p:cNvPicPr>
          <p:nvPr/>
        </p:nvPicPr>
        <p:blipFill>
          <a:blip r:embed="rId3"/>
          <a:stretch>
            <a:fillRect/>
          </a:stretch>
        </p:blipFill>
        <p:spPr>
          <a:xfrm>
            <a:off x="8888484" y="5499275"/>
            <a:ext cx="2182295" cy="609489"/>
          </a:xfrm>
          <a:prstGeom prst="rect">
            <a:avLst/>
          </a:prstGeom>
        </p:spPr>
      </p:pic>
      <p:pic>
        <p:nvPicPr>
          <p:cNvPr id="9" name="Picture 8">
            <a:extLst>
              <a:ext uri="{FF2B5EF4-FFF2-40B4-BE49-F238E27FC236}">
                <a16:creationId xmlns:a16="http://schemas.microsoft.com/office/drawing/2014/main" id="{F0C31E3B-CF14-1C69-E537-33F8417A8494}"/>
              </a:ext>
            </a:extLst>
          </p:cNvPr>
          <p:cNvPicPr>
            <a:picLocks noChangeAspect="1"/>
          </p:cNvPicPr>
          <p:nvPr/>
        </p:nvPicPr>
        <p:blipFill>
          <a:blip r:embed="rId4"/>
          <a:stretch>
            <a:fillRect/>
          </a:stretch>
        </p:blipFill>
        <p:spPr>
          <a:xfrm>
            <a:off x="1126403" y="5462447"/>
            <a:ext cx="1045296" cy="683146"/>
          </a:xfrm>
          <a:prstGeom prst="rect">
            <a:avLst/>
          </a:prstGeom>
        </p:spPr>
      </p:pic>
    </p:spTree>
    <p:extLst>
      <p:ext uri="{BB962C8B-B14F-4D97-AF65-F5344CB8AC3E}">
        <p14:creationId xmlns:p14="http://schemas.microsoft.com/office/powerpoint/2010/main" val="122653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0E2297-E23C-5A3C-C37D-FD61450F6055}"/>
              </a:ext>
            </a:extLst>
          </p:cNvPr>
          <p:cNvSpPr/>
          <p:nvPr/>
        </p:nvSpPr>
        <p:spPr>
          <a:xfrm>
            <a:off x="0" y="821933"/>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4850AD-87FD-C61D-6C3A-9139F3FCA42E}"/>
              </a:ext>
            </a:extLst>
          </p:cNvPr>
          <p:cNvSpPr/>
          <p:nvPr/>
        </p:nvSpPr>
        <p:spPr>
          <a:xfrm>
            <a:off x="2171699" y="2288498"/>
            <a:ext cx="8126264" cy="3877985"/>
          </a:xfrm>
          <a:prstGeom prst="rect">
            <a:avLst/>
          </a:prstGeom>
        </p:spPr>
        <p:txBody>
          <a:bodyPr wrap="none">
            <a:spAutoFit/>
          </a:bodyPr>
          <a:lstStyle/>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Dual tracked? </a:t>
            </a:r>
            <a:br>
              <a:rPr lang="en-US" sz="3600" dirty="0">
                <a:latin typeface="Arial Narrow" panose="020B0604020202020204" pitchFamily="34" charset="0"/>
                <a:ea typeface="Calibri" panose="020F0502020204030204" pitchFamily="34" charset="0"/>
                <a:cs typeface="Arial Narrow" panose="020B0604020202020204" pitchFamily="34" charset="0"/>
              </a:rPr>
            </a:br>
            <a:r>
              <a:rPr lang="en-US" sz="3600" dirty="0">
                <a:latin typeface="Arial Narrow" panose="020B0604020202020204" pitchFamily="34" charset="0"/>
                <a:ea typeface="Calibri" panose="020F0502020204030204" pitchFamily="34" charset="0"/>
                <a:cs typeface="Arial Narrow" panose="020B0604020202020204" pitchFamily="34" charset="0"/>
              </a:rPr>
              <a:t>	w/continuing claim adjustment</a:t>
            </a:r>
            <a:br>
              <a:rPr lang="en-US" sz="3600" dirty="0">
                <a:latin typeface="Arial Narrow" panose="020B0604020202020204" pitchFamily="34" charset="0"/>
                <a:ea typeface="Calibri" panose="020F0502020204030204" pitchFamily="34" charset="0"/>
                <a:cs typeface="Arial Narrow" panose="020B0604020202020204" pitchFamily="34" charset="0"/>
              </a:rPr>
            </a:br>
            <a:r>
              <a:rPr lang="en-US" sz="3600" dirty="0">
                <a:latin typeface="Arial Narrow" panose="020B0604020202020204" pitchFamily="34" charset="0"/>
                <a:ea typeface="Calibri" panose="020F0502020204030204" pitchFamily="34" charset="0"/>
                <a:cs typeface="Arial Narrow" panose="020B0604020202020204" pitchFamily="34" charset="0"/>
              </a:rPr>
              <a:t>	w/parallel fraud case against seller</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Scope of arbitration (review or </a:t>
            </a:r>
            <a:r>
              <a:rPr lang="en-US" sz="3600" i="1" dirty="0">
                <a:latin typeface="Arial Narrow" panose="020B0604020202020204" pitchFamily="34" charset="0"/>
                <a:ea typeface="Calibri" panose="020F0502020204030204" pitchFamily="34" charset="0"/>
                <a:cs typeface="Arial Narrow" panose="020B0604020202020204" pitchFamily="34" charset="0"/>
              </a:rPr>
              <a:t>de novo</a:t>
            </a:r>
            <a:r>
              <a:rPr lang="en-US" sz="3600" dirty="0">
                <a:latin typeface="Arial Narrow" panose="020B0604020202020204" pitchFamily="34" charset="0"/>
                <a:ea typeface="Calibri" panose="020F0502020204030204" pitchFamily="34" charset="0"/>
                <a:cs typeface="Arial Narrow" panose="020B0604020202020204" pitchFamily="34" charset="0"/>
              </a:rPr>
              <a:t>?)</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Number of arbitrators; selection; challenges</a:t>
            </a:r>
          </a:p>
          <a:p>
            <a:pPr>
              <a:spcBef>
                <a:spcPts val="1200"/>
              </a:spcBef>
            </a:pPr>
            <a:endParaRPr lang="en-US" sz="3600"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EAF608A4-D274-FAB0-D1B5-6505C1F5985F}"/>
              </a:ext>
            </a:extLst>
          </p:cNvPr>
          <p:cNvSpPr/>
          <p:nvPr/>
        </p:nvSpPr>
        <p:spPr>
          <a:xfrm>
            <a:off x="0" y="6771502"/>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A35558-05A2-AA2E-1F96-3F3DBF69C7F6}"/>
              </a:ext>
            </a:extLst>
          </p:cNvPr>
          <p:cNvSpPr/>
          <p:nvPr/>
        </p:nvSpPr>
        <p:spPr>
          <a:xfrm>
            <a:off x="0" y="0"/>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DD41EC-A509-5934-09DC-70C0F9C393FF}"/>
              </a:ext>
            </a:extLst>
          </p:cNvPr>
          <p:cNvSpPr txBox="1"/>
          <p:nvPr/>
        </p:nvSpPr>
        <p:spPr>
          <a:xfrm>
            <a:off x="234778" y="894026"/>
            <a:ext cx="11578281" cy="523220"/>
          </a:xfrm>
          <a:prstGeom prst="rect">
            <a:avLst/>
          </a:prstGeom>
          <a:noFill/>
        </p:spPr>
        <p:txBody>
          <a:bodyPr wrap="square" rtlCol="0">
            <a:spAutoFit/>
          </a:bodyPr>
          <a:lstStyle/>
          <a:p>
            <a:pPr algn="ctr"/>
            <a:r>
              <a:rPr lang="en-US" sz="2800" dirty="0">
                <a:solidFill>
                  <a:schemeClr val="bg1"/>
                </a:solidFill>
              </a:rPr>
              <a:t>REPRESENTATIONS &amp; WARRANTIES INSURANCE “RWI”</a:t>
            </a:r>
          </a:p>
        </p:txBody>
      </p:sp>
      <p:sp>
        <p:nvSpPr>
          <p:cNvPr id="4" name="TextBox 3">
            <a:extLst>
              <a:ext uri="{FF2B5EF4-FFF2-40B4-BE49-F238E27FC236}">
                <a16:creationId xmlns:a16="http://schemas.microsoft.com/office/drawing/2014/main" id="{79D97ACA-A773-3A8B-5BA4-409DB70A6D4E}"/>
              </a:ext>
            </a:extLst>
          </p:cNvPr>
          <p:cNvSpPr txBox="1"/>
          <p:nvPr/>
        </p:nvSpPr>
        <p:spPr>
          <a:xfrm>
            <a:off x="1885804" y="1560300"/>
            <a:ext cx="7579325" cy="584775"/>
          </a:xfrm>
          <a:prstGeom prst="rect">
            <a:avLst/>
          </a:prstGeom>
          <a:noFill/>
        </p:spPr>
        <p:txBody>
          <a:bodyPr wrap="square" rtlCol="0">
            <a:spAutoFit/>
          </a:bodyPr>
          <a:lstStyle/>
          <a:p>
            <a:pPr algn="ctr">
              <a:spcBef>
                <a:spcPts val="1200"/>
              </a:spcBef>
              <a:buClr>
                <a:srgbClr val="A8202D"/>
              </a:buClr>
            </a:pPr>
            <a:r>
              <a:rPr lang="en-US" sz="3200" b="1" dirty="0">
                <a:solidFill>
                  <a:srgbClr val="A8202D"/>
                </a:solidFill>
                <a:latin typeface="Arial Narrow" panose="020B0604020202020204" pitchFamily="34" charset="0"/>
                <a:ea typeface="Calibri" panose="020F0502020204030204" pitchFamily="34" charset="0"/>
                <a:cs typeface="Arial Narrow" panose="020B0604020202020204" pitchFamily="34" charset="0"/>
              </a:rPr>
              <a:t>Litigating RWI Claims in Arbitration</a:t>
            </a:r>
          </a:p>
        </p:txBody>
      </p:sp>
      <p:pic>
        <p:nvPicPr>
          <p:cNvPr id="5" name="Picture 4">
            <a:extLst>
              <a:ext uri="{FF2B5EF4-FFF2-40B4-BE49-F238E27FC236}">
                <a16:creationId xmlns:a16="http://schemas.microsoft.com/office/drawing/2014/main" id="{7ED096DA-5FB0-0A7D-C868-CC9009C550BE}"/>
              </a:ext>
            </a:extLst>
          </p:cNvPr>
          <p:cNvPicPr>
            <a:picLocks noChangeAspect="1"/>
          </p:cNvPicPr>
          <p:nvPr/>
        </p:nvPicPr>
        <p:blipFill>
          <a:blip r:embed="rId2"/>
          <a:stretch>
            <a:fillRect/>
          </a:stretch>
        </p:blipFill>
        <p:spPr>
          <a:xfrm>
            <a:off x="307346" y="5273381"/>
            <a:ext cx="11577307" cy="1062679"/>
          </a:xfrm>
          <a:prstGeom prst="rect">
            <a:avLst/>
          </a:prstGeom>
        </p:spPr>
      </p:pic>
      <p:pic>
        <p:nvPicPr>
          <p:cNvPr id="8" name="Picture 7">
            <a:extLst>
              <a:ext uri="{FF2B5EF4-FFF2-40B4-BE49-F238E27FC236}">
                <a16:creationId xmlns:a16="http://schemas.microsoft.com/office/drawing/2014/main" id="{792A1744-BB16-38B8-A971-4E06D719C064}"/>
              </a:ext>
            </a:extLst>
          </p:cNvPr>
          <p:cNvPicPr>
            <a:picLocks noChangeAspect="1"/>
          </p:cNvPicPr>
          <p:nvPr/>
        </p:nvPicPr>
        <p:blipFill>
          <a:blip r:embed="rId3"/>
          <a:stretch>
            <a:fillRect/>
          </a:stretch>
        </p:blipFill>
        <p:spPr>
          <a:xfrm>
            <a:off x="8888484" y="5499275"/>
            <a:ext cx="2182295" cy="609489"/>
          </a:xfrm>
          <a:prstGeom prst="rect">
            <a:avLst/>
          </a:prstGeom>
        </p:spPr>
      </p:pic>
      <p:pic>
        <p:nvPicPr>
          <p:cNvPr id="9" name="Picture 8">
            <a:extLst>
              <a:ext uri="{FF2B5EF4-FFF2-40B4-BE49-F238E27FC236}">
                <a16:creationId xmlns:a16="http://schemas.microsoft.com/office/drawing/2014/main" id="{F0C31E3B-CF14-1C69-E537-33F8417A8494}"/>
              </a:ext>
            </a:extLst>
          </p:cNvPr>
          <p:cNvPicPr>
            <a:picLocks noChangeAspect="1"/>
          </p:cNvPicPr>
          <p:nvPr/>
        </p:nvPicPr>
        <p:blipFill>
          <a:blip r:embed="rId4"/>
          <a:stretch>
            <a:fillRect/>
          </a:stretch>
        </p:blipFill>
        <p:spPr>
          <a:xfrm>
            <a:off x="1126403" y="5462447"/>
            <a:ext cx="1045296" cy="683146"/>
          </a:xfrm>
          <a:prstGeom prst="rect">
            <a:avLst/>
          </a:prstGeom>
        </p:spPr>
      </p:pic>
    </p:spTree>
    <p:extLst>
      <p:ext uri="{BB962C8B-B14F-4D97-AF65-F5344CB8AC3E}">
        <p14:creationId xmlns:p14="http://schemas.microsoft.com/office/powerpoint/2010/main" val="143650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0E2297-E23C-5A3C-C37D-FD61450F6055}"/>
              </a:ext>
            </a:extLst>
          </p:cNvPr>
          <p:cNvSpPr/>
          <p:nvPr/>
        </p:nvSpPr>
        <p:spPr>
          <a:xfrm>
            <a:off x="0" y="821933"/>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4850AD-87FD-C61D-6C3A-9139F3FCA42E}"/>
              </a:ext>
            </a:extLst>
          </p:cNvPr>
          <p:cNvSpPr/>
          <p:nvPr/>
        </p:nvSpPr>
        <p:spPr>
          <a:xfrm>
            <a:off x="2224762" y="2667718"/>
            <a:ext cx="7114768" cy="3477875"/>
          </a:xfrm>
          <a:prstGeom prst="rect">
            <a:avLst/>
          </a:prstGeom>
        </p:spPr>
        <p:txBody>
          <a:bodyPr wrap="none">
            <a:spAutoFit/>
          </a:bodyPr>
          <a:lstStyle/>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Hearings:  Procedural Considerations</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Hearings:  Substantive Issues</a:t>
            </a:r>
          </a:p>
          <a:p>
            <a:pPr marL="640080" indent="-640080">
              <a:spcBef>
                <a:spcPts val="1200"/>
              </a:spcBef>
              <a:buClr>
                <a:srgbClr val="A8202D"/>
              </a:buClr>
              <a:buFont typeface=".Hiragino Kaku Gothic Interface W3"/>
              <a:buChar char="◉"/>
            </a:pPr>
            <a:r>
              <a:rPr lang="en-US" sz="3600" dirty="0">
                <a:latin typeface="Arial Narrow" panose="020B0604020202020204" pitchFamily="34" charset="0"/>
                <a:ea typeface="Calibri" panose="020F0502020204030204" pitchFamily="34" charset="0"/>
                <a:cs typeface="Arial Narrow" panose="020B0604020202020204" pitchFamily="34" charset="0"/>
              </a:rPr>
              <a:t>Post award issues</a:t>
            </a:r>
          </a:p>
          <a:p>
            <a:pPr>
              <a:spcBef>
                <a:spcPts val="1200"/>
              </a:spcBef>
              <a:buClr>
                <a:srgbClr val="A8202D"/>
              </a:buClr>
            </a:pPr>
            <a:endParaRPr lang="en-US" sz="3600" dirty="0">
              <a:latin typeface="Arial Narrow" panose="020B0604020202020204" pitchFamily="34" charset="0"/>
              <a:ea typeface="Calibri" panose="020F0502020204030204" pitchFamily="34" charset="0"/>
              <a:cs typeface="Arial Narrow" panose="020B0604020202020204" pitchFamily="34" charset="0"/>
            </a:endParaRPr>
          </a:p>
          <a:p>
            <a:pPr>
              <a:spcBef>
                <a:spcPts val="1200"/>
              </a:spcBef>
            </a:pPr>
            <a:endParaRPr lang="en-US" sz="3600"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EAF608A4-D274-FAB0-D1B5-6505C1F5985F}"/>
              </a:ext>
            </a:extLst>
          </p:cNvPr>
          <p:cNvSpPr/>
          <p:nvPr/>
        </p:nvSpPr>
        <p:spPr>
          <a:xfrm>
            <a:off x="0" y="6771502"/>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A35558-05A2-AA2E-1F96-3F3DBF69C7F6}"/>
              </a:ext>
            </a:extLst>
          </p:cNvPr>
          <p:cNvSpPr/>
          <p:nvPr/>
        </p:nvSpPr>
        <p:spPr>
          <a:xfrm>
            <a:off x="0" y="0"/>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DD41EC-A509-5934-09DC-70C0F9C393FF}"/>
              </a:ext>
            </a:extLst>
          </p:cNvPr>
          <p:cNvSpPr txBox="1"/>
          <p:nvPr/>
        </p:nvSpPr>
        <p:spPr>
          <a:xfrm>
            <a:off x="234778" y="894026"/>
            <a:ext cx="11578281" cy="523220"/>
          </a:xfrm>
          <a:prstGeom prst="rect">
            <a:avLst/>
          </a:prstGeom>
          <a:noFill/>
        </p:spPr>
        <p:txBody>
          <a:bodyPr wrap="square" rtlCol="0">
            <a:spAutoFit/>
          </a:bodyPr>
          <a:lstStyle/>
          <a:p>
            <a:pPr algn="ctr"/>
            <a:r>
              <a:rPr lang="en-US" sz="2800" dirty="0">
                <a:solidFill>
                  <a:schemeClr val="bg1"/>
                </a:solidFill>
              </a:rPr>
              <a:t>REPRESENTATIONS &amp; WARRANTIES INSURANCE “RWI”</a:t>
            </a:r>
          </a:p>
        </p:txBody>
      </p:sp>
      <p:sp>
        <p:nvSpPr>
          <p:cNvPr id="4" name="TextBox 3">
            <a:extLst>
              <a:ext uri="{FF2B5EF4-FFF2-40B4-BE49-F238E27FC236}">
                <a16:creationId xmlns:a16="http://schemas.microsoft.com/office/drawing/2014/main" id="{79D97ACA-A773-3A8B-5BA4-409DB70A6D4E}"/>
              </a:ext>
            </a:extLst>
          </p:cNvPr>
          <p:cNvSpPr txBox="1"/>
          <p:nvPr/>
        </p:nvSpPr>
        <p:spPr>
          <a:xfrm>
            <a:off x="1923904" y="1684825"/>
            <a:ext cx="7579325" cy="584775"/>
          </a:xfrm>
          <a:prstGeom prst="rect">
            <a:avLst/>
          </a:prstGeom>
          <a:noFill/>
        </p:spPr>
        <p:txBody>
          <a:bodyPr wrap="square" rtlCol="0">
            <a:spAutoFit/>
          </a:bodyPr>
          <a:lstStyle/>
          <a:p>
            <a:pPr algn="ctr">
              <a:spcBef>
                <a:spcPts val="1200"/>
              </a:spcBef>
              <a:buClr>
                <a:srgbClr val="A8202D"/>
              </a:buClr>
            </a:pPr>
            <a:r>
              <a:rPr lang="en-US" sz="3200" b="1" dirty="0">
                <a:solidFill>
                  <a:srgbClr val="A8202D"/>
                </a:solidFill>
                <a:latin typeface="Arial Narrow" panose="020B0604020202020204" pitchFamily="34" charset="0"/>
                <a:ea typeface="Calibri" panose="020F0502020204030204" pitchFamily="34" charset="0"/>
                <a:cs typeface="Arial Narrow" panose="020B0604020202020204" pitchFamily="34" charset="0"/>
              </a:rPr>
              <a:t>Litigating RWI Claims in Arbitration</a:t>
            </a:r>
          </a:p>
        </p:txBody>
      </p:sp>
      <p:pic>
        <p:nvPicPr>
          <p:cNvPr id="5" name="Picture 4">
            <a:extLst>
              <a:ext uri="{FF2B5EF4-FFF2-40B4-BE49-F238E27FC236}">
                <a16:creationId xmlns:a16="http://schemas.microsoft.com/office/drawing/2014/main" id="{7ED096DA-5FB0-0A7D-C868-CC9009C550BE}"/>
              </a:ext>
            </a:extLst>
          </p:cNvPr>
          <p:cNvPicPr>
            <a:picLocks noChangeAspect="1"/>
          </p:cNvPicPr>
          <p:nvPr/>
        </p:nvPicPr>
        <p:blipFill>
          <a:blip r:embed="rId2"/>
          <a:stretch>
            <a:fillRect/>
          </a:stretch>
        </p:blipFill>
        <p:spPr>
          <a:xfrm>
            <a:off x="307346" y="5273381"/>
            <a:ext cx="11577307" cy="1062679"/>
          </a:xfrm>
          <a:prstGeom prst="rect">
            <a:avLst/>
          </a:prstGeom>
        </p:spPr>
      </p:pic>
      <p:pic>
        <p:nvPicPr>
          <p:cNvPr id="8" name="Picture 7">
            <a:extLst>
              <a:ext uri="{FF2B5EF4-FFF2-40B4-BE49-F238E27FC236}">
                <a16:creationId xmlns:a16="http://schemas.microsoft.com/office/drawing/2014/main" id="{792A1744-BB16-38B8-A971-4E06D719C064}"/>
              </a:ext>
            </a:extLst>
          </p:cNvPr>
          <p:cNvPicPr>
            <a:picLocks noChangeAspect="1"/>
          </p:cNvPicPr>
          <p:nvPr/>
        </p:nvPicPr>
        <p:blipFill>
          <a:blip r:embed="rId3"/>
          <a:stretch>
            <a:fillRect/>
          </a:stretch>
        </p:blipFill>
        <p:spPr>
          <a:xfrm>
            <a:off x="8888484" y="5499275"/>
            <a:ext cx="2182295" cy="609489"/>
          </a:xfrm>
          <a:prstGeom prst="rect">
            <a:avLst/>
          </a:prstGeom>
        </p:spPr>
      </p:pic>
      <p:pic>
        <p:nvPicPr>
          <p:cNvPr id="9" name="Picture 8">
            <a:extLst>
              <a:ext uri="{FF2B5EF4-FFF2-40B4-BE49-F238E27FC236}">
                <a16:creationId xmlns:a16="http://schemas.microsoft.com/office/drawing/2014/main" id="{F0C31E3B-CF14-1C69-E537-33F8417A8494}"/>
              </a:ext>
            </a:extLst>
          </p:cNvPr>
          <p:cNvPicPr>
            <a:picLocks noChangeAspect="1"/>
          </p:cNvPicPr>
          <p:nvPr/>
        </p:nvPicPr>
        <p:blipFill>
          <a:blip r:embed="rId4"/>
          <a:stretch>
            <a:fillRect/>
          </a:stretch>
        </p:blipFill>
        <p:spPr>
          <a:xfrm>
            <a:off x="1126403" y="5462447"/>
            <a:ext cx="1045296" cy="683146"/>
          </a:xfrm>
          <a:prstGeom prst="rect">
            <a:avLst/>
          </a:prstGeom>
        </p:spPr>
      </p:pic>
    </p:spTree>
    <p:extLst>
      <p:ext uri="{BB962C8B-B14F-4D97-AF65-F5344CB8AC3E}">
        <p14:creationId xmlns:p14="http://schemas.microsoft.com/office/powerpoint/2010/main" val="29334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0E2297-E23C-5A3C-C37D-FD61450F6055}"/>
              </a:ext>
            </a:extLst>
          </p:cNvPr>
          <p:cNvSpPr/>
          <p:nvPr/>
        </p:nvSpPr>
        <p:spPr>
          <a:xfrm>
            <a:off x="0" y="821933"/>
            <a:ext cx="12192000" cy="636998"/>
          </a:xfrm>
          <a:prstGeom prst="rect">
            <a:avLst/>
          </a:prstGeom>
          <a:solidFill>
            <a:srgbClr val="7B7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F608A4-D274-FAB0-D1B5-6505C1F5985F}"/>
              </a:ext>
            </a:extLst>
          </p:cNvPr>
          <p:cNvSpPr/>
          <p:nvPr/>
        </p:nvSpPr>
        <p:spPr>
          <a:xfrm>
            <a:off x="0" y="6771502"/>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A35558-05A2-AA2E-1F96-3F3DBF69C7F6}"/>
              </a:ext>
            </a:extLst>
          </p:cNvPr>
          <p:cNvSpPr/>
          <p:nvPr/>
        </p:nvSpPr>
        <p:spPr>
          <a:xfrm>
            <a:off x="0" y="0"/>
            <a:ext cx="12192000" cy="113895"/>
          </a:xfrm>
          <a:prstGeom prst="rect">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DD41EC-A509-5934-09DC-70C0F9C393FF}"/>
              </a:ext>
            </a:extLst>
          </p:cNvPr>
          <p:cNvSpPr txBox="1"/>
          <p:nvPr/>
        </p:nvSpPr>
        <p:spPr>
          <a:xfrm>
            <a:off x="234778" y="894026"/>
            <a:ext cx="11578281" cy="523220"/>
          </a:xfrm>
          <a:prstGeom prst="rect">
            <a:avLst/>
          </a:prstGeom>
          <a:noFill/>
        </p:spPr>
        <p:txBody>
          <a:bodyPr wrap="square" rtlCol="0">
            <a:spAutoFit/>
          </a:bodyPr>
          <a:lstStyle/>
          <a:p>
            <a:pPr algn="ctr"/>
            <a:r>
              <a:rPr lang="en-US" sz="2800" dirty="0">
                <a:solidFill>
                  <a:schemeClr val="bg1"/>
                </a:solidFill>
              </a:rPr>
              <a:t>REPRESENTATIONS &amp; WARRANTIES INSURANCE “RWI”</a:t>
            </a:r>
          </a:p>
        </p:txBody>
      </p:sp>
      <p:sp>
        <p:nvSpPr>
          <p:cNvPr id="4" name="TextBox 3">
            <a:extLst>
              <a:ext uri="{FF2B5EF4-FFF2-40B4-BE49-F238E27FC236}">
                <a16:creationId xmlns:a16="http://schemas.microsoft.com/office/drawing/2014/main" id="{79D97ACA-A773-3A8B-5BA4-409DB70A6D4E}"/>
              </a:ext>
            </a:extLst>
          </p:cNvPr>
          <p:cNvSpPr txBox="1"/>
          <p:nvPr/>
        </p:nvSpPr>
        <p:spPr>
          <a:xfrm>
            <a:off x="2871124" y="3334498"/>
            <a:ext cx="6305588" cy="923330"/>
          </a:xfrm>
          <a:prstGeom prst="rect">
            <a:avLst/>
          </a:prstGeom>
          <a:noFill/>
        </p:spPr>
        <p:txBody>
          <a:bodyPr wrap="square" rtlCol="0">
            <a:spAutoFit/>
          </a:bodyPr>
          <a:lstStyle/>
          <a:p>
            <a:pPr algn="ctr">
              <a:spcBef>
                <a:spcPts val="1200"/>
              </a:spcBef>
              <a:buClr>
                <a:srgbClr val="A8202D"/>
              </a:buClr>
            </a:pPr>
            <a:r>
              <a:rPr lang="en-US" sz="5400" b="1" dirty="0">
                <a:solidFill>
                  <a:srgbClr val="A8202D"/>
                </a:solidFill>
                <a:latin typeface="Arial Narrow" panose="020B0604020202020204" pitchFamily="34" charset="0"/>
                <a:ea typeface="Calibri" panose="020F0502020204030204" pitchFamily="34" charset="0"/>
                <a:cs typeface="Arial Narrow" panose="020B0604020202020204" pitchFamily="34" charset="0"/>
              </a:rPr>
              <a:t>Q&amp;A</a:t>
            </a:r>
          </a:p>
        </p:txBody>
      </p:sp>
      <p:pic>
        <p:nvPicPr>
          <p:cNvPr id="5" name="Picture 4">
            <a:extLst>
              <a:ext uri="{FF2B5EF4-FFF2-40B4-BE49-F238E27FC236}">
                <a16:creationId xmlns:a16="http://schemas.microsoft.com/office/drawing/2014/main" id="{7ED096DA-5FB0-0A7D-C868-CC9009C550BE}"/>
              </a:ext>
            </a:extLst>
          </p:cNvPr>
          <p:cNvPicPr>
            <a:picLocks noChangeAspect="1"/>
          </p:cNvPicPr>
          <p:nvPr/>
        </p:nvPicPr>
        <p:blipFill>
          <a:blip r:embed="rId2"/>
          <a:stretch>
            <a:fillRect/>
          </a:stretch>
        </p:blipFill>
        <p:spPr>
          <a:xfrm>
            <a:off x="307346" y="5273381"/>
            <a:ext cx="11577307" cy="1062679"/>
          </a:xfrm>
          <a:prstGeom prst="rect">
            <a:avLst/>
          </a:prstGeom>
        </p:spPr>
      </p:pic>
      <p:pic>
        <p:nvPicPr>
          <p:cNvPr id="8" name="Picture 7">
            <a:extLst>
              <a:ext uri="{FF2B5EF4-FFF2-40B4-BE49-F238E27FC236}">
                <a16:creationId xmlns:a16="http://schemas.microsoft.com/office/drawing/2014/main" id="{792A1744-BB16-38B8-A971-4E06D719C064}"/>
              </a:ext>
            </a:extLst>
          </p:cNvPr>
          <p:cNvPicPr>
            <a:picLocks noChangeAspect="1"/>
          </p:cNvPicPr>
          <p:nvPr/>
        </p:nvPicPr>
        <p:blipFill>
          <a:blip r:embed="rId3"/>
          <a:stretch>
            <a:fillRect/>
          </a:stretch>
        </p:blipFill>
        <p:spPr>
          <a:xfrm>
            <a:off x="8888484" y="5499275"/>
            <a:ext cx="2182295" cy="609489"/>
          </a:xfrm>
          <a:prstGeom prst="rect">
            <a:avLst/>
          </a:prstGeom>
        </p:spPr>
      </p:pic>
      <p:pic>
        <p:nvPicPr>
          <p:cNvPr id="9" name="Picture 8">
            <a:extLst>
              <a:ext uri="{FF2B5EF4-FFF2-40B4-BE49-F238E27FC236}">
                <a16:creationId xmlns:a16="http://schemas.microsoft.com/office/drawing/2014/main" id="{F0C31E3B-CF14-1C69-E537-33F8417A8494}"/>
              </a:ext>
            </a:extLst>
          </p:cNvPr>
          <p:cNvPicPr>
            <a:picLocks noChangeAspect="1"/>
          </p:cNvPicPr>
          <p:nvPr/>
        </p:nvPicPr>
        <p:blipFill>
          <a:blip r:embed="rId4"/>
          <a:stretch>
            <a:fillRect/>
          </a:stretch>
        </p:blipFill>
        <p:spPr>
          <a:xfrm>
            <a:off x="1126403" y="5462447"/>
            <a:ext cx="1045296" cy="683146"/>
          </a:xfrm>
          <a:prstGeom prst="rect">
            <a:avLst/>
          </a:prstGeom>
        </p:spPr>
      </p:pic>
    </p:spTree>
    <p:extLst>
      <p:ext uri="{BB962C8B-B14F-4D97-AF65-F5344CB8AC3E}">
        <p14:creationId xmlns:p14="http://schemas.microsoft.com/office/powerpoint/2010/main" val="1553713261"/>
      </p:ext>
    </p:extLst>
  </p:cSld>
  <p:clrMapOvr>
    <a:masterClrMapping/>
  </p:clrMapOvr>
</p:sld>
</file>

<file path=ppt/theme/theme1.xml><?xml version="1.0" encoding="utf-8"?>
<a:theme xmlns:a="http://schemas.openxmlformats.org/drawingml/2006/main" name="CFWide-2">
  <a:themeElements>
    <a:clrScheme name="CF">
      <a:dk1>
        <a:sysClr val="windowText" lastClr="000000"/>
      </a:dk1>
      <a:lt1>
        <a:sysClr val="window" lastClr="FFFFFF"/>
      </a:lt1>
      <a:dk2>
        <a:srgbClr val="44546A"/>
      </a:dk2>
      <a:lt2>
        <a:srgbClr val="E7E6E6"/>
      </a:lt2>
      <a:accent1>
        <a:srgbClr val="0088B8"/>
      </a:accent1>
      <a:accent2>
        <a:srgbClr val="B72948"/>
      </a:accent2>
      <a:accent3>
        <a:srgbClr val="A5A5A5"/>
      </a:accent3>
      <a:accent4>
        <a:srgbClr val="F9BD44"/>
      </a:accent4>
      <a:accent5>
        <a:srgbClr val="4472C4"/>
      </a:accent5>
      <a:accent6>
        <a:srgbClr val="98A32B"/>
      </a:accent6>
      <a:hlink>
        <a:srgbClr val="0088B8"/>
      </a:hlink>
      <a:folHlink>
        <a:srgbClr val="B72948"/>
      </a:folHlink>
    </a:clrScheme>
    <a:fontScheme name="C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Wide-2" id="{97EE8757-89E1-4870-81CF-C1A940C340C7}" vid="{0859154D-D1BD-4B68-AAAE-783B6DF79D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CFWide-2</Template>
  <TotalTime>246</TotalTime>
  <Words>300</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.Hiragino Kaku Gothic Interface W3</vt:lpstr>
      <vt:lpstr>Arial</vt:lpstr>
      <vt:lpstr>Arial Narrow</vt:lpstr>
      <vt:lpstr>Calibri</vt:lpstr>
      <vt:lpstr>Courier New</vt:lpstr>
      <vt:lpstr>CFWide-2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Carlton Fields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 Jason</dc:creator>
  <cp:lastModifiedBy>Sherman, Marc</cp:lastModifiedBy>
  <cp:revision>28</cp:revision>
  <dcterms:created xsi:type="dcterms:W3CDTF">2023-03-22T18:56:40Z</dcterms:created>
  <dcterms:modified xsi:type="dcterms:W3CDTF">2023-04-04T14:40:21Z</dcterms:modified>
</cp:coreProperties>
</file>