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67" r:id="rId3"/>
    <p:sldId id="310" r:id="rId4"/>
    <p:sldId id="289" r:id="rId5"/>
    <p:sldId id="297" r:id="rId6"/>
    <p:sldId id="298" r:id="rId7"/>
    <p:sldId id="299" r:id="rId8"/>
    <p:sldId id="290" r:id="rId9"/>
    <p:sldId id="272" r:id="rId10"/>
    <p:sldId id="274" r:id="rId11"/>
    <p:sldId id="276" r:id="rId12"/>
    <p:sldId id="277" r:id="rId13"/>
    <p:sldId id="273" r:id="rId14"/>
    <p:sldId id="291" r:id="rId15"/>
    <p:sldId id="279" r:id="rId16"/>
    <p:sldId id="269" r:id="rId17"/>
    <p:sldId id="280" r:id="rId18"/>
    <p:sldId id="296" r:id="rId19"/>
    <p:sldId id="292" r:id="rId20"/>
    <p:sldId id="281" r:id="rId21"/>
    <p:sldId id="300" r:id="rId22"/>
    <p:sldId id="283" r:id="rId23"/>
    <p:sldId id="284" r:id="rId24"/>
    <p:sldId id="285" r:id="rId25"/>
    <p:sldId id="301" r:id="rId26"/>
    <p:sldId id="293" r:id="rId27"/>
    <p:sldId id="309" r:id="rId28"/>
    <p:sldId id="287" r:id="rId29"/>
    <p:sldId id="302" r:id="rId30"/>
    <p:sldId id="303" r:id="rId31"/>
    <p:sldId id="304" r:id="rId32"/>
    <p:sldId id="305" r:id="rId33"/>
    <p:sldId id="306" r:id="rId34"/>
    <p:sldId id="307" r:id="rId35"/>
    <p:sldId id="308" r:id="rId36"/>
    <p:sldId id="294" r:id="rId37"/>
    <p:sldId id="288"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521415D9-36F7-43E2-AB2F-B90AF26B5E84}">
      <p14:sectionLst xmlns:p14="http://schemas.microsoft.com/office/powerpoint/2010/main">
        <p14:section name="Opening" id="{EDEFCB08-0C57-4485-A3E2-6B991A4FA791}">
          <p14:sldIdLst>
            <p14:sldId id="256"/>
            <p14:sldId id="267"/>
            <p14:sldId id="310"/>
          </p14:sldIdLst>
        </p14:section>
        <p14:section name="Climate Change Science" id="{20BF7B85-8F30-4EDB-87A9-54602801D6AC}">
          <p14:sldIdLst>
            <p14:sldId id="289"/>
            <p14:sldId id="297"/>
            <p14:sldId id="298"/>
            <p14:sldId id="299"/>
          </p14:sldIdLst>
        </p14:section>
        <p14:section name="Historical Overview" id="{24103EA1-26C1-4376-B07C-9D2002866BEA}">
          <p14:sldIdLst>
            <p14:sldId id="290"/>
            <p14:sldId id="272"/>
            <p14:sldId id="274"/>
            <p14:sldId id="276"/>
            <p14:sldId id="277"/>
            <p14:sldId id="273"/>
          </p14:sldIdLst>
        </p14:section>
        <p14:section name="Current Climate Change Litigation" id="{D54790C3-94AA-4CCC-9685-5D15BFD868BA}">
          <p14:sldIdLst>
            <p14:sldId id="291"/>
            <p14:sldId id="279"/>
            <p14:sldId id="269"/>
            <p14:sldId id="280"/>
            <p14:sldId id="296"/>
          </p14:sldIdLst>
        </p14:section>
        <p14:section name="Coverage for Climate Change Claims" id="{161B430F-2A0B-45FB-9157-284600ECD65C}">
          <p14:sldIdLst>
            <p14:sldId id="292"/>
            <p14:sldId id="281"/>
            <p14:sldId id="300"/>
            <p14:sldId id="283"/>
            <p14:sldId id="284"/>
            <p14:sldId id="285"/>
            <p14:sldId id="301"/>
          </p14:sldIdLst>
        </p14:section>
        <p14:section name="ILS Disputes" id="{0F308998-9211-4042-B5E1-359FCB17A8CD}">
          <p14:sldIdLst>
            <p14:sldId id="293"/>
            <p14:sldId id="309"/>
            <p14:sldId id="287"/>
            <p14:sldId id="302"/>
            <p14:sldId id="303"/>
            <p14:sldId id="304"/>
            <p14:sldId id="305"/>
            <p14:sldId id="306"/>
            <p14:sldId id="307"/>
            <p14:sldId id="308"/>
          </p14:sldIdLst>
        </p14:section>
        <p14:section name="Closing" id="{1AA43530-915F-4D0F-83C7-2ECB504BCB6A}">
          <p14:sldIdLst>
            <p14:sldId id="294"/>
            <p14:sldId id="288"/>
          </p14:sldIdLst>
        </p14:section>
      </p14:sectionLst>
    </p:ext>
    <p:ext uri="{EFAFB233-063F-42B5-8137-9DF3F51BA10A}">
      <p15:sldGuideLst xmlns:p15="http://schemas.microsoft.com/office/powerpoint/2012/main">
        <p15:guide id="1" orient="horz" pos="480" userDrawn="1">
          <p15:clr>
            <a:srgbClr val="A4A3A4"/>
          </p15:clr>
        </p15:guide>
        <p15:guide id="2" pos="6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AA182C"/>
    <a:srgbClr val="FF0000"/>
    <a:srgbClr val="EBECED"/>
    <a:srgbClr val="7089A1"/>
    <a:srgbClr val="FFFFFF"/>
    <a:srgbClr val="FFF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46C0E-70C6-4AEB-9723-087042EC8B29}" v="14" dt="2023-05-16T12:38:57.32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1F6"/>
          </a:solidFill>
        </a:fill>
      </a:tcStyle>
    </a:wholeTbl>
    <a:band2H>
      <a:tcTxStyle/>
      <a:tcStyle>
        <a:tcBdr/>
        <a:fill>
          <a:solidFill>
            <a:srgbClr val="E7E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1E1"/>
          </a:solidFill>
        </a:fill>
      </a:tcStyle>
    </a:wholeTbl>
    <a:band2H>
      <a:tcTxStyle/>
      <a:tcStyle>
        <a:tcBdr/>
        <a:fill>
          <a:solidFill>
            <a:srgbClr val="F1F1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F6F7"/>
          </a:solidFill>
        </a:fill>
      </a:tcStyle>
    </a:wholeTbl>
    <a:band2H>
      <a:tcTxStyle/>
      <a:tcStyle>
        <a:tcBdr/>
        <a:fill>
          <a:solidFill>
            <a:srgbClr val="FBFBF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4">
              <a:lumOff val="31647"/>
            </a:schemeClr>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362" autoAdjust="0"/>
  </p:normalViewPr>
  <p:slideViewPr>
    <p:cSldViewPr snapToGrid="0">
      <p:cViewPr varScale="1">
        <p:scale>
          <a:sx n="75" d="100"/>
          <a:sy n="75" d="100"/>
        </p:scale>
        <p:origin x="1056" y="54"/>
      </p:cViewPr>
      <p:guideLst>
        <p:guide orient="horz" pos="480"/>
        <p:guide pos="6192"/>
      </p:guideLst>
    </p:cSldViewPr>
  </p:slideViewPr>
  <p:outlineViewPr>
    <p:cViewPr>
      <p:scale>
        <a:sx n="33" d="100"/>
        <a:sy n="33" d="100"/>
      </p:scale>
      <p:origin x="0" y="-2179"/>
    </p:cViewPr>
  </p:outlineViewPr>
  <p:notesTextViewPr>
    <p:cViewPr>
      <p:scale>
        <a:sx n="1" d="1"/>
        <a:sy n="1" d="1"/>
      </p:scale>
      <p:origin x="0" y="0"/>
    </p:cViewPr>
  </p:notesTextViewPr>
  <p:sorterViewPr>
    <p:cViewPr varScale="1">
      <p:scale>
        <a:sx n="100" d="100"/>
        <a:sy n="100" d="100"/>
      </p:scale>
      <p:origin x="0" y="-36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Century Gothic" panose="020B0502020202020204" pitchFamily="34" charset="0"/>
                <a:ea typeface="+mn-ea"/>
                <a:cs typeface="+mn-cs"/>
              </a:defRPr>
            </a:pPr>
            <a:r>
              <a:rPr lang="en-US" sz="1600" dirty="0">
                <a:latin typeface="Century Gothic" panose="020B0502020202020204" pitchFamily="34" charset="0"/>
              </a:rPr>
              <a:t>Catastrophes w/</a:t>
            </a:r>
            <a:r>
              <a:rPr lang="en-US" sz="1600" baseline="0" dirty="0">
                <a:latin typeface="Century Gothic" panose="020B0502020202020204" pitchFamily="34" charset="0"/>
              </a:rPr>
              <a:t> </a:t>
            </a:r>
            <a:r>
              <a:rPr lang="en-US" sz="1600" dirty="0">
                <a:latin typeface="Century Gothic" panose="020B0502020202020204" pitchFamily="34" charset="0"/>
              </a:rPr>
              <a:t>Insured Losses ≥ $500m</a:t>
            </a:r>
          </a:p>
        </c:rich>
      </c:tx>
      <c:layout>
        <c:manualLayout>
          <c:xMode val="edge"/>
          <c:yMode val="edge"/>
          <c:x val="2.6097248162963983E-2"/>
          <c:y val="4.198881510539358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Sheet1!$A$2:$A$3</c:f>
              <c:strCache>
                <c:ptCount val="2"/>
                <c:pt idx="0">
                  <c:v>1H 2020</c:v>
                </c:pt>
                <c:pt idx="1">
                  <c:v>1H 2022</c:v>
                </c:pt>
              </c:strCache>
            </c:strRef>
          </c:cat>
          <c:val>
            <c:numRef>
              <c:f>Sheet1!$B$2:$B$3</c:f>
              <c:numCache>
                <c:formatCode>General</c:formatCode>
                <c:ptCount val="2"/>
                <c:pt idx="0">
                  <c:v>24</c:v>
                </c:pt>
                <c:pt idx="1">
                  <c:v>20</c:v>
                </c:pt>
              </c:numCache>
            </c:numRef>
          </c:val>
          <c:extLst>
            <c:ext xmlns:c16="http://schemas.microsoft.com/office/drawing/2014/chart" uri="{C3380CC4-5D6E-409C-BE32-E72D297353CC}">
              <c16:uniqueId val="{00000000-60FB-4DAB-9ACD-4632135D9705}"/>
            </c:ext>
          </c:extLst>
        </c:ser>
        <c:dLbls>
          <c:dLblPos val="inEnd"/>
          <c:showLegendKey val="0"/>
          <c:showVal val="1"/>
          <c:showCatName val="0"/>
          <c:showSerName val="0"/>
          <c:showPercent val="0"/>
          <c:showBubbleSize val="0"/>
        </c:dLbls>
        <c:gapWidth val="65"/>
        <c:axId val="86107344"/>
        <c:axId val="86108592"/>
      </c:barChart>
      <c:catAx>
        <c:axId val="86107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6108592"/>
        <c:crosses val="autoZero"/>
        <c:auto val="1"/>
        <c:lblAlgn val="ctr"/>
        <c:lblOffset val="100"/>
        <c:noMultiLvlLbl val="0"/>
      </c:catAx>
      <c:valAx>
        <c:axId val="86108592"/>
        <c:scaling>
          <c:orientation val="minMax"/>
          <c:max val="25"/>
          <c:min val="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610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25400"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Century Gothic" panose="020B0502020202020204" pitchFamily="34" charset="0"/>
                <a:ea typeface="+mn-ea"/>
                <a:cs typeface="+mn-cs"/>
              </a:defRPr>
            </a:pPr>
            <a:r>
              <a:rPr lang="en-US" dirty="0">
                <a:latin typeface="Century Gothic" panose="020B0502020202020204" pitchFamily="34" charset="0"/>
              </a:rPr>
              <a:t>Losses Over Time</a:t>
            </a:r>
            <a:br>
              <a:rPr lang="en-US" dirty="0">
                <a:latin typeface="Century Gothic" panose="020B0502020202020204" pitchFamily="34" charset="0"/>
              </a:rPr>
            </a:br>
            <a:r>
              <a:rPr lang="en-US" dirty="0">
                <a:latin typeface="Century Gothic" panose="020B0502020202020204" pitchFamily="34" charset="0"/>
              </a:rPr>
              <a:t>($bn)</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Century Gothic" panose="020B0502020202020204" pitchFamily="34" charset="0"/>
              <a:ea typeface="+mn-ea"/>
              <a:cs typeface="+mn-cs"/>
            </a:defRPr>
          </a:pPr>
          <a:endParaRPr lang="en-US"/>
        </a:p>
      </c:txPr>
    </c:title>
    <c:autoTitleDeleted val="0"/>
    <c:plotArea>
      <c:layout/>
      <c:areaChart>
        <c:grouping val="standard"/>
        <c:varyColors val="0"/>
        <c:ser>
          <c:idx val="0"/>
          <c:order val="0"/>
          <c:tx>
            <c:strRef>
              <c:f>Sheet1!$B$1</c:f>
              <c:strCache>
                <c:ptCount val="1"/>
                <c:pt idx="0">
                  <c:v>Series 1</c:v>
                </c:pt>
              </c:strCache>
            </c:strRef>
          </c:tx>
          <c:spPr>
            <a:solidFill>
              <a:schemeClr val="accent1">
                <a:alpha val="85000"/>
              </a:schemeClr>
            </a:solidFill>
            <a:ln>
              <a:noFill/>
            </a:ln>
            <a:effectLst>
              <a:innerShdw dist="12700" dir="16200000">
                <a:schemeClr val="lt1"/>
              </a:innerShdw>
            </a:effectLst>
          </c:spPr>
          <c:dLbls>
            <c:dLbl>
              <c:idx val="0"/>
              <c:delete val="1"/>
              <c:extLst>
                <c:ext xmlns:c15="http://schemas.microsoft.com/office/drawing/2012/chart" uri="{CE6537A1-D6FC-4f65-9D91-7224C49458BB}"/>
                <c:ext xmlns:c16="http://schemas.microsoft.com/office/drawing/2014/chart" uri="{C3380CC4-5D6E-409C-BE32-E72D297353CC}">
                  <c16:uniqueId val="{00000000-3956-4A53-A86C-77CFF04F5537}"/>
                </c:ext>
              </c:extLst>
            </c:dLbl>
            <c:dLbl>
              <c:idx val="1"/>
              <c:layout>
                <c:manualLayout>
                  <c:x val="-3.7500000000000054E-2"/>
                  <c:y val="-0.2085937371682002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56-4A53-A86C-77CFF04F5537}"/>
                </c:ext>
              </c:extLst>
            </c:dLbl>
            <c:dLbl>
              <c:idx val="2"/>
              <c:layout>
                <c:manualLayout>
                  <c:x val="-4.5312499999999999E-2"/>
                  <c:y val="-0.335156229382613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956-4A53-A86C-77CFF04F553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dk1">
                        <a:lumMod val="65000"/>
                        <a:lumOff val="35000"/>
                      </a:schemeClr>
                    </a:solidFill>
                    <a:effectLst/>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Sep 2017
Irma Strikes</c:v>
                </c:pt>
                <c:pt idx="1">
                  <c:v>Nov 2018
14 mos. after</c:v>
                </c:pt>
                <c:pt idx="2">
                  <c:v>Nov 2020
38 mos. after</c:v>
                </c:pt>
              </c:strCache>
            </c:strRef>
          </c:cat>
          <c:val>
            <c:numRef>
              <c:f>Sheet1!$B$2:$B$4</c:f>
              <c:numCache>
                <c:formatCode>"$"#,##0.0</c:formatCode>
                <c:ptCount val="3"/>
                <c:pt idx="0">
                  <c:v>0</c:v>
                </c:pt>
                <c:pt idx="1">
                  <c:v>11.1</c:v>
                </c:pt>
                <c:pt idx="2">
                  <c:v>20.6</c:v>
                </c:pt>
              </c:numCache>
            </c:numRef>
          </c:val>
          <c:extLst>
            <c:ext xmlns:c16="http://schemas.microsoft.com/office/drawing/2014/chart" uri="{C3380CC4-5D6E-409C-BE32-E72D297353CC}">
              <c16:uniqueId val="{00000003-3956-4A53-A86C-77CFF04F5537}"/>
            </c:ext>
          </c:extLst>
        </c:ser>
        <c:dLbls>
          <c:showLegendKey val="0"/>
          <c:showVal val="0"/>
          <c:showCatName val="0"/>
          <c:showSerName val="0"/>
          <c:showPercent val="0"/>
          <c:showBubbleSize val="0"/>
        </c:dLbls>
        <c:axId val="897426111"/>
        <c:axId val="897426943"/>
      </c:areaChart>
      <c:catAx>
        <c:axId val="89742611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897426943"/>
        <c:crosses val="autoZero"/>
        <c:auto val="1"/>
        <c:lblAlgn val="ctr"/>
        <c:lblOffset val="100"/>
        <c:noMultiLvlLbl val="1"/>
      </c:catAx>
      <c:valAx>
        <c:axId val="897426943"/>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quot;$&quot;#,##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Century Gothic" panose="020B0502020202020204" pitchFamily="34" charset="0"/>
                <a:ea typeface="+mn-ea"/>
                <a:cs typeface="+mn-cs"/>
              </a:defRPr>
            </a:pPr>
            <a:endParaRPr lang="en-US"/>
          </a:p>
        </c:txPr>
        <c:crossAx val="8974261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0234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www.arias-us.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1">
    <p:bg>
      <p:bgPr>
        <a:solidFill>
          <a:srgbClr val="000000"/>
        </a:solidFill>
        <a:effectLst/>
      </p:bgPr>
    </p:bg>
    <p:spTree>
      <p:nvGrpSpPr>
        <p:cNvPr id="1" name=""/>
        <p:cNvGrpSpPr/>
        <p:nvPr/>
      </p:nvGrpSpPr>
      <p:grpSpPr>
        <a:xfrm>
          <a:off x="0" y="0"/>
          <a:ext cx="0" cy="0"/>
          <a:chOff x="0" y="0"/>
          <a:chExt cx="0" cy="0"/>
        </a:xfrm>
      </p:grpSpPr>
      <p:pic>
        <p:nvPicPr>
          <p:cNvPr id="15" name="ARIAS_PP_MASTER-03.png" descr="ARIAS_PP_MASTER-03.png"/>
          <p:cNvPicPr>
            <a:picLocks noChangeAspect="1"/>
          </p:cNvPicPr>
          <p:nvPr/>
        </p:nvPicPr>
        <p:blipFill>
          <a:blip r:embed="rId2"/>
          <a:stretch>
            <a:fillRect/>
          </a:stretch>
        </p:blipFill>
        <p:spPr>
          <a:xfrm>
            <a:off x="-16016" y="-1"/>
            <a:ext cx="12224032" cy="7335006"/>
          </a:xfrm>
          <a:prstGeom prst="rect">
            <a:avLst/>
          </a:prstGeom>
          <a:ln w="12700">
            <a:miter lim="400000"/>
          </a:ln>
        </p:spPr>
      </p:pic>
      <p:sp>
        <p:nvSpPr>
          <p:cNvPr id="16" name="Spring…"/>
          <p:cNvSpPr txBox="1"/>
          <p:nvPr/>
        </p:nvSpPr>
        <p:spPr>
          <a:xfrm>
            <a:off x="8056121" y="2347822"/>
            <a:ext cx="3383368" cy="1780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r">
              <a:lnSpc>
                <a:spcPct val="90000"/>
              </a:lnSpc>
              <a:defRPr sz="5600" b="1">
                <a:solidFill>
                  <a:srgbClr val="AA182C"/>
                </a:solidFill>
                <a:latin typeface="Helvetica-Condensed-Bold"/>
                <a:ea typeface="Helvetica-Condensed-Bold"/>
                <a:cs typeface="Helvetica-Condensed-Bold"/>
                <a:sym typeface="Helvetica-Condensed-Bold"/>
              </a:defRPr>
            </a:pPr>
            <a:r>
              <a:rPr dirty="0"/>
              <a:t>Spring</a:t>
            </a:r>
          </a:p>
          <a:p>
            <a:pPr algn="r">
              <a:lnSpc>
                <a:spcPct val="90000"/>
              </a:lnSpc>
              <a:defRPr sz="5600" b="1">
                <a:solidFill>
                  <a:srgbClr val="AA182C"/>
                </a:solidFill>
                <a:latin typeface="Helvetica-Condensed-Bold"/>
                <a:ea typeface="Helvetica-Condensed-Bold"/>
                <a:cs typeface="Helvetica-Condensed-Bold"/>
                <a:sym typeface="Helvetica-Condensed-Bold"/>
              </a:defRPr>
            </a:pPr>
            <a:r>
              <a:rPr dirty="0"/>
              <a:t>Conference</a:t>
            </a:r>
          </a:p>
        </p:txBody>
      </p:sp>
      <p:pic>
        <p:nvPicPr>
          <p:cNvPr id="17" name="ARIAS-logo.pdf" descr="ARIAS-logo.pdf"/>
          <p:cNvPicPr>
            <a:picLocks noChangeAspect="1"/>
          </p:cNvPicPr>
          <p:nvPr/>
        </p:nvPicPr>
        <p:blipFill>
          <a:blip r:embed="rId3"/>
          <a:stretch>
            <a:fillRect/>
          </a:stretch>
        </p:blipFill>
        <p:spPr>
          <a:xfrm>
            <a:off x="7850084" y="488562"/>
            <a:ext cx="3536835" cy="1481684"/>
          </a:xfrm>
          <a:prstGeom prst="rect">
            <a:avLst/>
          </a:prstGeom>
          <a:ln w="12700">
            <a:miter lim="400000"/>
          </a:ln>
        </p:spPr>
      </p:pic>
      <p:sp>
        <p:nvSpPr>
          <p:cNvPr id="18" name="May 17-19, 2023"/>
          <p:cNvSpPr txBox="1"/>
          <p:nvPr/>
        </p:nvSpPr>
        <p:spPr>
          <a:xfrm>
            <a:off x="8094543" y="4209420"/>
            <a:ext cx="3306523"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3200" b="1">
                <a:solidFill>
                  <a:srgbClr val="77777A"/>
                </a:solidFill>
                <a:latin typeface="Century Gothic"/>
                <a:ea typeface="Century Gothic"/>
                <a:cs typeface="Century Gothic"/>
                <a:sym typeface="Century Gothic"/>
              </a:defRPr>
            </a:lvl1pPr>
          </a:lstStyle>
          <a:p>
            <a:r>
              <a:rPr dirty="0"/>
              <a:t>May 17-19, 2023</a:t>
            </a:r>
          </a:p>
        </p:txBody>
      </p:sp>
      <p:sp>
        <p:nvSpPr>
          <p:cNvPr id="19" name="Amelia Island"/>
          <p:cNvSpPr txBox="1"/>
          <p:nvPr/>
        </p:nvSpPr>
        <p:spPr>
          <a:xfrm>
            <a:off x="8584538" y="4877219"/>
            <a:ext cx="2794158"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lgn="r">
              <a:defRPr sz="3200" b="1">
                <a:solidFill>
                  <a:srgbClr val="AA182C"/>
                </a:solidFill>
                <a:latin typeface="Century Gothic"/>
                <a:ea typeface="Century Gothic"/>
                <a:cs typeface="Century Gothic"/>
                <a:sym typeface="Century Gothic"/>
              </a:defRPr>
            </a:lvl1pPr>
          </a:lstStyle>
          <a:p>
            <a:r>
              <a:rPr dirty="0"/>
              <a:t>Amelia Island</a:t>
            </a:r>
          </a:p>
        </p:txBody>
      </p:sp>
      <p:sp>
        <p:nvSpPr>
          <p:cNvPr id="20" name="#ARIASUS • www.arias-us.com"/>
          <p:cNvSpPr txBox="1"/>
          <p:nvPr/>
        </p:nvSpPr>
        <p:spPr>
          <a:xfrm>
            <a:off x="5307290" y="6021442"/>
            <a:ext cx="6093777" cy="586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lgn="r">
              <a:defRPr sz="3200" b="1">
                <a:solidFill>
                  <a:srgbClr val="77777A"/>
                </a:solidFill>
                <a:latin typeface="Century Gothic"/>
                <a:ea typeface="Century Gothic"/>
                <a:cs typeface="Century Gothic"/>
                <a:sym typeface="Century Gothic"/>
              </a:defRPr>
            </a:pPr>
            <a:r>
              <a:rPr dirty="0"/>
              <a:t>#ARIASUS • </a:t>
            </a:r>
            <a:r>
              <a:rPr dirty="0">
                <a:uFill>
                  <a:solidFill>
                    <a:srgbClr val="0000FF"/>
                  </a:solidFill>
                </a:uFill>
                <a:hlinkClick r:id="rId4"/>
              </a:rPr>
              <a:t>www.arias-us.com</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title with 3 text levels">
    <p:spTree>
      <p:nvGrpSpPr>
        <p:cNvPr id="1" name=""/>
        <p:cNvGrpSpPr/>
        <p:nvPr/>
      </p:nvGrpSpPr>
      <p:grpSpPr>
        <a:xfrm>
          <a:off x="0" y="0"/>
          <a:ext cx="0" cy="0"/>
          <a:chOff x="0" y="0"/>
          <a:chExt cx="0" cy="0"/>
        </a:xfrm>
      </p:grpSpPr>
      <p:sp>
        <p:nvSpPr>
          <p:cNvPr id="133" name="Text Placeholder 6"/>
          <p:cNvSpPr>
            <a:spLocks noGrp="1"/>
          </p:cNvSpPr>
          <p:nvPr>
            <p:ph type="body" sz="quarter" idx="21" hasCustomPrompt="1"/>
          </p:nvPr>
        </p:nvSpPr>
        <p:spPr>
          <a:xfrm>
            <a:off x="515936" y="2082801"/>
            <a:ext cx="7948010" cy="3263560"/>
          </a:xfrm>
          <a:prstGeom prst="rect">
            <a:avLst/>
          </a:prstGeom>
        </p:spPr>
        <p:txBody>
          <a:bodyPr/>
          <a:lstStyle>
            <a:lvl1pPr>
              <a:spcBef>
                <a:spcPts val="1800"/>
              </a:spcBef>
              <a:defRPr sz="1600"/>
            </a:lvl1pPr>
            <a:lvl2pPr marL="228600" indent="-228600">
              <a:spcBef>
                <a:spcPts val="1200"/>
              </a:spcBef>
              <a:defRPr sz="1600"/>
            </a:lvl2pPr>
            <a:lvl3pPr marL="457200" indent="-228600">
              <a:spcBef>
                <a:spcPts val="600"/>
              </a:spcBef>
              <a:defRPr sz="1600"/>
            </a:lvl3pPr>
          </a:lstStyle>
          <a:p>
            <a:r>
              <a:rPr dirty="0"/>
              <a:t>Click to edit body</a:t>
            </a:r>
            <a:endParaRPr lang="en-US" dirty="0"/>
          </a:p>
          <a:p>
            <a:pPr lvl="1"/>
            <a:r>
              <a:rPr lang="en-US" sz="1600" dirty="0"/>
              <a:t>First level</a:t>
            </a:r>
          </a:p>
          <a:p>
            <a:pPr lvl="2"/>
            <a:r>
              <a:rPr lang="en-US" sz="1600" dirty="0"/>
              <a:t>Second level</a:t>
            </a:r>
            <a:endParaRPr dirty="0"/>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FEC194F4-0684-7C20-2CFC-2679612DA193}"/>
              </a:ext>
            </a:extLst>
          </p:cNvPr>
          <p:cNvSpPr>
            <a:spLocks noGrp="1"/>
          </p:cNvSpPr>
          <p:nvPr>
            <p:ph type="title"/>
          </p:nvPr>
        </p:nvSpPr>
        <p:spPr>
          <a:xfrm>
            <a:off x="515939" y="621583"/>
            <a:ext cx="8526461" cy="890058"/>
          </a:xfrm>
        </p:spPr>
        <p:txBody>
          <a:bodyPr/>
          <a:lstStyle/>
          <a:p>
            <a:r>
              <a:rPr lang="en-US" dirty="0"/>
              <a:t>Click to edit Master title style</a:t>
            </a:r>
          </a:p>
        </p:txBody>
      </p:sp>
    </p:spTree>
    <p:extLst>
      <p:ext uri="{BB962C8B-B14F-4D97-AF65-F5344CB8AC3E}">
        <p14:creationId xmlns:p14="http://schemas.microsoft.com/office/powerpoint/2010/main" val="100087674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title subtitle with 3 text levels">
    <p:spTree>
      <p:nvGrpSpPr>
        <p:cNvPr id="1" name=""/>
        <p:cNvGrpSpPr/>
        <p:nvPr/>
      </p:nvGrpSpPr>
      <p:grpSpPr>
        <a:xfrm>
          <a:off x="0" y="0"/>
          <a:ext cx="0" cy="0"/>
          <a:chOff x="0" y="0"/>
          <a:chExt cx="0" cy="0"/>
        </a:xfrm>
      </p:grpSpPr>
      <p:sp>
        <p:nvSpPr>
          <p:cNvPr id="133" name="Text Placeholder 6"/>
          <p:cNvSpPr>
            <a:spLocks noGrp="1"/>
          </p:cNvSpPr>
          <p:nvPr>
            <p:ph type="body" sz="quarter" idx="21" hasCustomPrompt="1"/>
          </p:nvPr>
        </p:nvSpPr>
        <p:spPr>
          <a:xfrm>
            <a:off x="515936" y="2470039"/>
            <a:ext cx="7948010" cy="2876321"/>
          </a:xfrm>
          <a:prstGeom prst="rect">
            <a:avLst/>
          </a:prstGeom>
        </p:spPr>
        <p:txBody>
          <a:bodyPr/>
          <a:lstStyle>
            <a:lvl1pPr>
              <a:spcBef>
                <a:spcPts val="1800"/>
              </a:spcBef>
              <a:defRPr sz="1600"/>
            </a:lvl1pPr>
            <a:lvl2pPr marL="228600" indent="-228600">
              <a:spcBef>
                <a:spcPts val="1200"/>
              </a:spcBef>
              <a:defRPr sz="1600"/>
            </a:lvl2pPr>
            <a:lvl3pPr marL="457200" indent="-228600">
              <a:spcBef>
                <a:spcPts val="600"/>
              </a:spcBef>
              <a:defRPr sz="1600"/>
            </a:lvl3pPr>
          </a:lstStyle>
          <a:p>
            <a:r>
              <a:rPr dirty="0"/>
              <a:t>Click to edit body</a:t>
            </a:r>
            <a:endParaRPr lang="en-US" dirty="0"/>
          </a:p>
          <a:p>
            <a:pPr lvl="1"/>
            <a:r>
              <a:rPr lang="en-US" sz="1600" dirty="0"/>
              <a:t>First level</a:t>
            </a:r>
          </a:p>
          <a:p>
            <a:pPr lvl="2"/>
            <a:r>
              <a:rPr lang="en-US" sz="1600" dirty="0"/>
              <a:t>Second level</a:t>
            </a:r>
            <a:endParaRPr dirty="0"/>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FEC194F4-0684-7C20-2CFC-2679612DA193}"/>
              </a:ext>
            </a:extLst>
          </p:cNvPr>
          <p:cNvSpPr>
            <a:spLocks noGrp="1"/>
          </p:cNvSpPr>
          <p:nvPr>
            <p:ph type="title"/>
          </p:nvPr>
        </p:nvSpPr>
        <p:spPr>
          <a:xfrm>
            <a:off x="515939" y="621583"/>
            <a:ext cx="8526461" cy="890058"/>
          </a:xfrm>
        </p:spPr>
        <p:txBody>
          <a:bodyPr/>
          <a:lstStyle/>
          <a:p>
            <a:r>
              <a:rPr lang="en-US" dirty="0"/>
              <a:t>Click to edit Master title style</a:t>
            </a:r>
          </a:p>
        </p:txBody>
      </p:sp>
      <p:sp>
        <p:nvSpPr>
          <p:cNvPr id="3" name="Body Level One…">
            <a:extLst>
              <a:ext uri="{FF2B5EF4-FFF2-40B4-BE49-F238E27FC236}">
                <a16:creationId xmlns:a16="http://schemas.microsoft.com/office/drawing/2014/main" id="{AFDCC70C-AC31-54EE-6BA8-D253E075E76E}"/>
              </a:ext>
            </a:extLst>
          </p:cNvPr>
          <p:cNvSpPr txBox="1">
            <a:spLocks noGrp="1"/>
          </p:cNvSpPr>
          <p:nvPr>
            <p:ph type="body" sz="quarter" idx="1" hasCustomPrompt="1"/>
          </p:nvPr>
        </p:nvSpPr>
        <p:spPr>
          <a:xfrm>
            <a:off x="515937" y="1563008"/>
            <a:ext cx="5472115" cy="855665"/>
          </a:xfrm>
          <a:prstGeom prst="rect">
            <a:avLst/>
          </a:prstGeom>
        </p:spPr>
        <p:txBody>
          <a:bodyPr>
            <a:noAutofit/>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rPr dirty="0"/>
              <a:t>Click to edit subtitle</a:t>
            </a:r>
          </a:p>
          <a:p>
            <a:pPr lvl="1"/>
            <a:endParaRPr dirty="0"/>
          </a:p>
          <a:p>
            <a:pPr lvl="2"/>
            <a:endParaRPr dirty="0"/>
          </a:p>
          <a:p>
            <a:pPr lvl="3"/>
            <a:endParaRPr dirty="0"/>
          </a:p>
          <a:p>
            <a:pPr lvl="4"/>
            <a:endParaRPr dirty="0"/>
          </a:p>
        </p:txBody>
      </p:sp>
      <p:pic>
        <p:nvPicPr>
          <p:cNvPr id="4" name="ARIAS-logo_WHITE.pdf" descr="ARIAS-logo_WHITE.pdf">
            <a:extLst>
              <a:ext uri="{FF2B5EF4-FFF2-40B4-BE49-F238E27FC236}">
                <a16:creationId xmlns:a16="http://schemas.microsoft.com/office/drawing/2014/main" id="{23B57548-5231-1D78-DB9D-EC30BD49BE1A}"/>
              </a:ext>
            </a:extLst>
          </p:cNvPr>
          <p:cNvPicPr>
            <a:picLocks noChangeAspect="1"/>
          </p:cNvPicPr>
          <p:nvPr userDrawn="1"/>
        </p:nvPicPr>
        <p:blipFill>
          <a:blip r:embed="rId2"/>
          <a:stretch>
            <a:fillRect/>
          </a:stretch>
        </p:blipFill>
        <p:spPr>
          <a:xfrm>
            <a:off x="5422055" y="5755878"/>
            <a:ext cx="1347889" cy="564672"/>
          </a:xfrm>
          <a:prstGeom prst="rect">
            <a:avLst/>
          </a:prstGeom>
          <a:ln w="12700">
            <a:miter lim="400000"/>
          </a:ln>
        </p:spPr>
      </p:pic>
    </p:spTree>
    <p:extLst>
      <p:ext uri="{BB962C8B-B14F-4D97-AF65-F5344CB8AC3E}">
        <p14:creationId xmlns:p14="http://schemas.microsoft.com/office/powerpoint/2010/main" val="358519372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3">
    <p:spTree>
      <p:nvGrpSpPr>
        <p:cNvPr id="1" name=""/>
        <p:cNvGrpSpPr/>
        <p:nvPr/>
      </p:nvGrpSpPr>
      <p:grpSpPr>
        <a:xfrm>
          <a:off x="0" y="0"/>
          <a:ext cx="0" cy="0"/>
          <a:chOff x="0" y="0"/>
          <a:chExt cx="0" cy="0"/>
        </a:xfrm>
      </p:grpSpPr>
      <p:sp>
        <p:nvSpPr>
          <p:cNvPr id="149" name="Body Level One…"/>
          <p:cNvSpPr txBox="1">
            <a:spLocks noGrp="1"/>
          </p:cNvSpPr>
          <p:nvPr>
            <p:ph type="body" sz="quarter" idx="1" hasCustomPrompt="1"/>
          </p:nvPr>
        </p:nvSpPr>
        <p:spPr>
          <a:xfrm>
            <a:off x="515937" y="2061835"/>
            <a:ext cx="5472115" cy="855665"/>
          </a:xfrm>
          <a:prstGeom prst="rect">
            <a:avLst/>
          </a:prstGeom>
        </p:spPr>
        <p:txBody>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t>Click to edit subtitle</a:t>
            </a:r>
          </a:p>
          <a:p>
            <a:pPr lvl="1"/>
            <a:endParaRPr/>
          </a:p>
          <a:p>
            <a:pPr lvl="2"/>
            <a:endParaRPr/>
          </a:p>
          <a:p>
            <a:pPr lvl="3"/>
            <a:endParaRPr/>
          </a:p>
          <a:p>
            <a:pPr lvl="4"/>
            <a:endParaRPr/>
          </a:p>
        </p:txBody>
      </p:sp>
      <p:sp>
        <p:nvSpPr>
          <p:cNvPr id="150" name="Text Placeholder 6"/>
          <p:cNvSpPr>
            <a:spLocks noGrp="1"/>
          </p:cNvSpPr>
          <p:nvPr>
            <p:ph type="body" sz="quarter" idx="21" hasCustomPrompt="1"/>
          </p:nvPr>
        </p:nvSpPr>
        <p:spPr>
          <a:xfrm>
            <a:off x="515936" y="3009106"/>
            <a:ext cx="5472116" cy="2475365"/>
          </a:xfrm>
          <a:prstGeom prst="rect">
            <a:avLst/>
          </a:prstGeom>
        </p:spPr>
        <p:txBody>
          <a:bodyPr/>
          <a:lstStyle>
            <a:lvl1pPr>
              <a:defRPr sz="1400"/>
            </a:lvl1pPr>
          </a:lstStyle>
          <a:p>
            <a:r>
              <a:t>Click to edit body</a:t>
            </a:r>
          </a:p>
        </p:txBody>
      </p:sp>
      <p:sp>
        <p:nvSpPr>
          <p:cNvPr id="152"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a:solidFill>
                  <a:schemeClr val="accent3"/>
                </a:solidFill>
              </a:defRPr>
            </a:lvl1pPr>
          </a:lstStyle>
          <a:p>
            <a:r>
              <a:t>Section</a:t>
            </a:r>
          </a:p>
        </p:txBody>
      </p:sp>
      <p:sp>
        <p:nvSpPr>
          <p:cNvPr id="153" name="Picture Placeholder 4"/>
          <p:cNvSpPr>
            <a:spLocks noGrp="1"/>
          </p:cNvSpPr>
          <p:nvPr>
            <p:ph type="pic" sz="half" idx="23"/>
          </p:nvPr>
        </p:nvSpPr>
        <p:spPr>
          <a:xfrm>
            <a:off x="6979684" y="460838"/>
            <a:ext cx="4731235" cy="4731235"/>
          </a:xfrm>
          <a:prstGeom prst="rect">
            <a:avLst/>
          </a:prstGeom>
        </p:spPr>
        <p:txBody>
          <a:bodyPr lIns="91439" tIns="45719" rIns="91439" bIns="45719">
            <a:noAutofit/>
          </a:bodyPr>
          <a:lstStyle/>
          <a:p>
            <a:endParaRPr dirty="0"/>
          </a:p>
        </p:txBody>
      </p:sp>
      <p:sp>
        <p:nvSpPr>
          <p:cNvPr id="155" name="Footer Placeholder 4"/>
          <p:cNvSpPr txBox="1"/>
          <p:nvPr/>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rPr dirty="0"/>
              <a:t>ARIAS•U.S. 2023 Spring Conference | May 17-19, 2023 | Amelia Island, FL | www.arias-us.org</a:t>
            </a:r>
          </a:p>
        </p:txBody>
      </p:sp>
      <p:pic>
        <p:nvPicPr>
          <p:cNvPr id="156" name="ARIAS-logo_WHITE.pdf" descr="ARIAS-logo_WHITE.pdf"/>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DF9E53DA-D58C-F326-178A-2B97165A19B8}"/>
              </a:ext>
            </a:extLst>
          </p:cNvPr>
          <p:cNvSpPr>
            <a:spLocks noGrp="1"/>
          </p:cNvSpPr>
          <p:nvPr>
            <p:ph type="title"/>
          </p:nvPr>
        </p:nvSpPr>
        <p:spPr>
          <a:xfrm>
            <a:off x="515939" y="621582"/>
            <a:ext cx="5580061" cy="1488315"/>
          </a:xfrm>
        </p:spPr>
        <p:txBody>
          <a:bodyPr/>
          <a:lstStyle/>
          <a:p>
            <a:r>
              <a:rPr lang="en-US" dirty="0"/>
              <a:t>Click to edit Master title style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3_Statement">
    <p:spTree>
      <p:nvGrpSpPr>
        <p:cNvPr id="1" name=""/>
        <p:cNvGrpSpPr/>
        <p:nvPr/>
      </p:nvGrpSpPr>
      <p:grpSpPr>
        <a:xfrm>
          <a:off x="0" y="0"/>
          <a:ext cx="0" cy="0"/>
          <a:chOff x="0" y="0"/>
          <a:chExt cx="0" cy="0"/>
        </a:xfrm>
      </p:grpSpPr>
      <p:sp>
        <p:nvSpPr>
          <p:cNvPr id="164" name="Rectangle 12"/>
          <p:cNvSpPr/>
          <p:nvPr/>
        </p:nvSpPr>
        <p:spPr>
          <a:xfrm>
            <a:off x="-47415" y="-311573"/>
            <a:ext cx="12300377" cy="7227145"/>
          </a:xfrm>
          <a:prstGeom prst="rect">
            <a:avLst/>
          </a:prstGeom>
          <a:solidFill>
            <a:srgbClr val="AA182C"/>
          </a:solidFill>
          <a:ln w="12700">
            <a:miter lim="400000"/>
          </a:ln>
        </p:spPr>
        <p:txBody>
          <a:bodyPr lIns="45718" tIns="45718" rIns="45718" bIns="45718" anchor="ctr"/>
          <a:lstStyle/>
          <a:p>
            <a:pPr algn="ctr">
              <a:defRPr>
                <a:solidFill>
                  <a:schemeClr val="accent1"/>
                </a:solidFill>
                <a:effectLst>
                  <a:outerShdw blurRad="38100" dist="25400" dir="5400000" rotWithShape="0">
                    <a:srgbClr val="6E747A">
                      <a:alpha val="43000"/>
                    </a:srgbClr>
                  </a:outerShdw>
                </a:effectLst>
                <a:latin typeface="Jost"/>
                <a:ea typeface="Jost"/>
                <a:cs typeface="Jost"/>
                <a:sym typeface="Jost"/>
              </a:defRPr>
            </a:pPr>
            <a:endParaRPr dirty="0"/>
          </a:p>
        </p:txBody>
      </p:sp>
      <p:sp>
        <p:nvSpPr>
          <p:cNvPr id="165" name="Click to edit statement"/>
          <p:cNvSpPr txBox="1">
            <a:spLocks noGrp="1"/>
          </p:cNvSpPr>
          <p:nvPr>
            <p:ph type="title" hasCustomPrompt="1"/>
          </p:nvPr>
        </p:nvSpPr>
        <p:spPr>
          <a:xfrm>
            <a:off x="515939" y="1489916"/>
            <a:ext cx="11160126" cy="3878168"/>
          </a:xfrm>
          <a:prstGeom prst="rect">
            <a:avLst/>
          </a:prstGeom>
        </p:spPr>
        <p:txBody>
          <a:bodyPr anchor="ctr"/>
          <a:lstStyle>
            <a:lvl1pPr>
              <a:defRPr b="0">
                <a:solidFill>
                  <a:srgbClr val="FFFFFF"/>
                </a:solidFill>
              </a:defRPr>
            </a:lvl1pPr>
          </a:lstStyle>
          <a:p>
            <a:r>
              <a:t>Click to edit statement</a:t>
            </a:r>
          </a:p>
        </p:txBody>
      </p:sp>
      <p:pic>
        <p:nvPicPr>
          <p:cNvPr id="166" name="ARIAS-logo_WHITE.pdf" descr="ARIAS-logo_WHITE.pdf"/>
          <p:cNvPicPr>
            <a:picLocks noChangeAspect="1"/>
          </p:cNvPicPr>
          <p:nvPr/>
        </p:nvPicPr>
        <p:blipFill>
          <a:blip r:embed="rId2"/>
          <a:stretch>
            <a:fillRect/>
          </a:stretch>
        </p:blipFill>
        <p:spPr>
          <a:xfrm>
            <a:off x="5042065" y="5755878"/>
            <a:ext cx="2107870" cy="883050"/>
          </a:xfrm>
          <a:prstGeom prst="rect">
            <a:avLst/>
          </a:prstGeom>
          <a:ln w="12700">
            <a:miter lim="400000"/>
          </a:ln>
        </p:spPr>
      </p:pic>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itle-1">
    <p:spTree>
      <p:nvGrpSpPr>
        <p:cNvPr id="1" name=""/>
        <p:cNvGrpSpPr/>
        <p:nvPr/>
      </p:nvGrpSpPr>
      <p:grpSpPr>
        <a:xfrm>
          <a:off x="0" y="0"/>
          <a:ext cx="0" cy="0"/>
          <a:chOff x="0" y="0"/>
          <a:chExt cx="0" cy="0"/>
        </a:xfrm>
      </p:grpSpPr>
      <p:pic>
        <p:nvPicPr>
          <p:cNvPr id="28" name="ARIAS_PP_MASTER-04.png" descr="ARIAS_PP_MASTER-04.png"/>
          <p:cNvPicPr>
            <a:picLocks noChangeAspect="1"/>
          </p:cNvPicPr>
          <p:nvPr/>
        </p:nvPicPr>
        <p:blipFill>
          <a:blip r:embed="rId2"/>
          <a:stretch>
            <a:fillRect/>
          </a:stretch>
        </p:blipFill>
        <p:spPr>
          <a:xfrm>
            <a:off x="-149676" y="-283060"/>
            <a:ext cx="12374523" cy="7424120"/>
          </a:xfrm>
          <a:prstGeom prst="rect">
            <a:avLst/>
          </a:prstGeom>
          <a:ln w="12700">
            <a:miter lim="400000"/>
          </a:ln>
        </p:spPr>
      </p:pic>
      <p:sp>
        <p:nvSpPr>
          <p:cNvPr id="29" name="Rectangle"/>
          <p:cNvSpPr/>
          <p:nvPr/>
        </p:nvSpPr>
        <p:spPr>
          <a:xfrm>
            <a:off x="-31440" y="5949143"/>
            <a:ext cx="12254880" cy="1270002"/>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dirty="0"/>
          </a:p>
        </p:txBody>
      </p:sp>
      <p:pic>
        <p:nvPicPr>
          <p:cNvPr id="30" name="ARIAS-logo.pdf" descr="ARIAS-logo.pdf"/>
          <p:cNvPicPr>
            <a:picLocks noChangeAspect="1"/>
          </p:cNvPicPr>
          <p:nvPr/>
        </p:nvPicPr>
        <p:blipFill>
          <a:blip r:embed="rId3"/>
          <a:stretch>
            <a:fillRect/>
          </a:stretch>
        </p:blipFill>
        <p:spPr>
          <a:xfrm>
            <a:off x="4509515" y="475178"/>
            <a:ext cx="3172971" cy="1329253"/>
          </a:xfrm>
          <a:prstGeom prst="rect">
            <a:avLst/>
          </a:prstGeom>
          <a:ln w="12700">
            <a:miter lim="400000"/>
          </a:ln>
        </p:spPr>
      </p:pic>
      <p:sp>
        <p:nvSpPr>
          <p:cNvPr id="31" name="Footer Placeholder 4"/>
          <p:cNvSpPr txBox="1"/>
          <p:nvPr/>
        </p:nvSpPr>
        <p:spPr>
          <a:xfrm>
            <a:off x="822960" y="6239134"/>
            <a:ext cx="10546080"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rPr dirty="0"/>
              <a:t>ARIAS•U.S. 2023 Spring Conference | May 17-19, 2023 | Amelia Island, FL | www.arias-us.org</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2">
    <p:spTree>
      <p:nvGrpSpPr>
        <p:cNvPr id="1" name=""/>
        <p:cNvGrpSpPr/>
        <p:nvPr/>
      </p:nvGrpSpPr>
      <p:grpSpPr>
        <a:xfrm>
          <a:off x="0" y="0"/>
          <a:ext cx="0" cy="0"/>
          <a:chOff x="0" y="0"/>
          <a:chExt cx="0" cy="0"/>
        </a:xfrm>
      </p:grpSpPr>
      <p:pic>
        <p:nvPicPr>
          <p:cNvPr id="39" name="ARIAS_PP_MASTER-02.png" descr="ARIAS_PP_MASTER-02.png"/>
          <p:cNvPicPr>
            <a:picLocks noChangeAspect="1"/>
          </p:cNvPicPr>
          <p:nvPr/>
        </p:nvPicPr>
        <p:blipFill>
          <a:blip r:embed="rId2"/>
          <a:stretch>
            <a:fillRect/>
          </a:stretch>
        </p:blipFill>
        <p:spPr>
          <a:xfrm>
            <a:off x="-3139" y="-230776"/>
            <a:ext cx="12198278" cy="7319552"/>
          </a:xfrm>
          <a:prstGeom prst="rect">
            <a:avLst/>
          </a:prstGeom>
          <a:ln w="12700">
            <a:miter lim="400000"/>
          </a:ln>
        </p:spPr>
      </p:pic>
      <p:pic>
        <p:nvPicPr>
          <p:cNvPr id="40" name="Picture 14" descr="Picture 14"/>
          <p:cNvPicPr>
            <a:picLocks noChangeAspect="1"/>
          </p:cNvPicPr>
          <p:nvPr/>
        </p:nvPicPr>
        <p:blipFill>
          <a:blip r:embed="rId3"/>
          <a:stretch>
            <a:fillRect/>
          </a:stretch>
        </p:blipFill>
        <p:spPr>
          <a:xfrm>
            <a:off x="11125518" y="6231013"/>
            <a:ext cx="953216" cy="421323"/>
          </a:xfrm>
          <a:prstGeom prst="rect">
            <a:avLst/>
          </a:prstGeom>
          <a:ln w="12700">
            <a:miter lim="400000"/>
          </a:ln>
        </p:spPr>
      </p:pic>
      <p:sp>
        <p:nvSpPr>
          <p:cNvPr id="41" name="Click to edit presentation title"/>
          <p:cNvSpPr txBox="1">
            <a:spLocks noGrp="1"/>
          </p:cNvSpPr>
          <p:nvPr>
            <p:ph type="title" hasCustomPrompt="1"/>
          </p:nvPr>
        </p:nvSpPr>
        <p:spPr>
          <a:xfrm>
            <a:off x="515939" y="753447"/>
            <a:ext cx="5396049" cy="2781409"/>
          </a:xfrm>
          <a:prstGeom prst="rect">
            <a:avLst/>
          </a:prstGeom>
        </p:spPr>
        <p:txBody>
          <a:bodyPr anchor="b"/>
          <a:lstStyle>
            <a:lvl1pPr>
              <a:defRPr sz="5600"/>
            </a:lvl1pPr>
          </a:lstStyle>
          <a:p>
            <a:r>
              <a:t>Click to edit presentation title</a:t>
            </a:r>
          </a:p>
        </p:txBody>
      </p:sp>
      <p:sp>
        <p:nvSpPr>
          <p:cNvPr id="42" name="Body Level One…"/>
          <p:cNvSpPr txBox="1">
            <a:spLocks noGrp="1"/>
          </p:cNvSpPr>
          <p:nvPr>
            <p:ph type="body" sz="quarter" idx="1" hasCustomPrompt="1"/>
          </p:nvPr>
        </p:nvSpPr>
        <p:spPr>
          <a:xfrm>
            <a:off x="515937" y="3651397"/>
            <a:ext cx="7380289" cy="1127962"/>
          </a:xfrm>
          <a:prstGeom prst="rect">
            <a:avLst/>
          </a:prstGeom>
        </p:spPr>
        <p:txBody>
          <a:bodyPr/>
          <a:lstStyle>
            <a:lvl1pPr>
              <a:spcBef>
                <a:spcPts val="0"/>
              </a:spcBef>
              <a:defRPr sz="2800">
                <a:solidFill>
                  <a:srgbClr val="000000"/>
                </a:solidFill>
              </a:defRPr>
            </a:lvl1pPr>
            <a:lvl2pPr marL="0" indent="0">
              <a:spcBef>
                <a:spcPts val="0"/>
              </a:spcBef>
              <a:buSzTx/>
              <a:buNone/>
              <a:defRPr sz="2800">
                <a:solidFill>
                  <a:srgbClr val="000000"/>
                </a:solidFill>
              </a:defRPr>
            </a:lvl2pPr>
            <a:lvl3pPr marL="0" indent="0">
              <a:spcBef>
                <a:spcPts val="0"/>
              </a:spcBef>
              <a:buSzTx/>
              <a:buNone/>
              <a:defRPr sz="2800">
                <a:solidFill>
                  <a:srgbClr val="000000"/>
                </a:solidFill>
              </a:defRPr>
            </a:lvl3pPr>
            <a:lvl4pPr marL="0" indent="0">
              <a:spcBef>
                <a:spcPts val="0"/>
              </a:spcBef>
              <a:buSzTx/>
              <a:buNone/>
              <a:defRPr sz="2800">
                <a:solidFill>
                  <a:srgbClr val="000000"/>
                </a:solidFill>
              </a:defRPr>
            </a:lvl4pPr>
            <a:lvl5pPr marL="0" indent="0">
              <a:spcBef>
                <a:spcPts val="0"/>
              </a:spcBef>
              <a:buSzTx/>
              <a:buNone/>
              <a:defRPr sz="2800">
                <a:solidFill>
                  <a:srgbClr val="000000"/>
                </a:solidFill>
              </a:defRPr>
            </a:lvl5pPr>
          </a:lstStyle>
          <a:p>
            <a:r>
              <a:t>Click to edit subtitle</a:t>
            </a:r>
          </a:p>
          <a:p>
            <a:pPr lvl="1"/>
            <a:endParaRPr/>
          </a:p>
          <a:p>
            <a:pPr lvl="2"/>
            <a:endParaRPr/>
          </a:p>
          <a:p>
            <a:pPr lvl="3"/>
            <a:endParaRPr/>
          </a:p>
          <a:p>
            <a:pPr lvl="4"/>
            <a:endParaRPr/>
          </a:p>
        </p:txBody>
      </p:sp>
      <p:sp>
        <p:nvSpPr>
          <p:cNvPr id="43" name="Text Placeholder 12"/>
          <p:cNvSpPr>
            <a:spLocks noGrp="1"/>
          </p:cNvSpPr>
          <p:nvPr>
            <p:ph type="body" sz="quarter" idx="21" hasCustomPrompt="1"/>
          </p:nvPr>
        </p:nvSpPr>
        <p:spPr>
          <a:xfrm>
            <a:off x="515936" y="5086051"/>
            <a:ext cx="3600453" cy="798377"/>
          </a:xfrm>
          <a:prstGeom prst="rect">
            <a:avLst/>
          </a:prstGeom>
        </p:spPr>
        <p:txBody>
          <a:bodyPr/>
          <a:lstStyle>
            <a:lvl1pPr>
              <a:spcBef>
                <a:spcPts val="0"/>
              </a:spcBef>
              <a:defRPr sz="1400"/>
            </a:lvl1pPr>
          </a:lstStyle>
          <a:p>
            <a:r>
              <a:t>Date
Speaker Name, Speaker Company</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itle-2 copy">
    <p:spTree>
      <p:nvGrpSpPr>
        <p:cNvPr id="1" name=""/>
        <p:cNvGrpSpPr/>
        <p:nvPr/>
      </p:nvGrpSpPr>
      <p:grpSpPr>
        <a:xfrm>
          <a:off x="0" y="0"/>
          <a:ext cx="0" cy="0"/>
          <a:chOff x="0" y="0"/>
          <a:chExt cx="0" cy="0"/>
        </a:xfrm>
      </p:grpSpPr>
      <p:pic>
        <p:nvPicPr>
          <p:cNvPr id="51" name="ARIAS_PP_MASTER-06.png" descr="ARIAS_PP_MASTER-06.png"/>
          <p:cNvPicPr>
            <a:picLocks noChangeAspect="1"/>
          </p:cNvPicPr>
          <p:nvPr/>
        </p:nvPicPr>
        <p:blipFill>
          <a:blip r:embed="rId2"/>
          <a:stretch>
            <a:fillRect/>
          </a:stretch>
        </p:blipFill>
        <p:spPr>
          <a:xfrm>
            <a:off x="20124" y="-217692"/>
            <a:ext cx="12151752" cy="7293384"/>
          </a:xfrm>
          <a:prstGeom prst="rect">
            <a:avLst/>
          </a:prstGeom>
          <a:ln w="12700">
            <a:miter lim="400000"/>
          </a:ln>
        </p:spPr>
      </p:pic>
      <p:pic>
        <p:nvPicPr>
          <p:cNvPr id="52" name="Picture 14" descr="Picture 14"/>
          <p:cNvPicPr>
            <a:picLocks noChangeAspect="1"/>
          </p:cNvPicPr>
          <p:nvPr/>
        </p:nvPicPr>
        <p:blipFill>
          <a:blip r:embed="rId3"/>
          <a:stretch>
            <a:fillRect/>
          </a:stretch>
        </p:blipFill>
        <p:spPr>
          <a:xfrm>
            <a:off x="10722847" y="6365237"/>
            <a:ext cx="953216" cy="421323"/>
          </a:xfrm>
          <a:prstGeom prst="rect">
            <a:avLst/>
          </a:prstGeom>
          <a:ln w="12700">
            <a:miter lim="400000"/>
          </a:ln>
        </p:spPr>
      </p:pic>
      <p:sp>
        <p:nvSpPr>
          <p:cNvPr id="53" name="Click to edit presentation title"/>
          <p:cNvSpPr txBox="1">
            <a:spLocks noGrp="1"/>
          </p:cNvSpPr>
          <p:nvPr>
            <p:ph type="title" hasCustomPrompt="1"/>
          </p:nvPr>
        </p:nvSpPr>
        <p:spPr>
          <a:xfrm>
            <a:off x="515939" y="-63081"/>
            <a:ext cx="7380286" cy="2781408"/>
          </a:xfrm>
          <a:prstGeom prst="rect">
            <a:avLst/>
          </a:prstGeom>
        </p:spPr>
        <p:txBody>
          <a:bodyPr anchor="b"/>
          <a:lstStyle>
            <a:lvl1pPr>
              <a:defRPr sz="5600"/>
            </a:lvl1pPr>
          </a:lstStyle>
          <a:p>
            <a:r>
              <a:t>Click to edit presentation title</a:t>
            </a:r>
          </a:p>
        </p:txBody>
      </p:sp>
      <p:sp>
        <p:nvSpPr>
          <p:cNvPr id="54" name="Body Level One…"/>
          <p:cNvSpPr txBox="1">
            <a:spLocks noGrp="1"/>
          </p:cNvSpPr>
          <p:nvPr>
            <p:ph type="body" sz="quarter" idx="1" hasCustomPrompt="1"/>
          </p:nvPr>
        </p:nvSpPr>
        <p:spPr>
          <a:xfrm>
            <a:off x="515937" y="3025019"/>
            <a:ext cx="7380289" cy="1127963"/>
          </a:xfrm>
          <a:prstGeom prst="rect">
            <a:avLst/>
          </a:prstGeom>
        </p:spPr>
        <p:txBody>
          <a:bodyPr/>
          <a:lstStyle>
            <a:lvl1pPr>
              <a:spcBef>
                <a:spcPts val="0"/>
              </a:spcBef>
              <a:defRPr sz="2800">
                <a:solidFill>
                  <a:srgbClr val="000000"/>
                </a:solidFill>
              </a:defRPr>
            </a:lvl1pPr>
            <a:lvl2pPr marL="0" indent="0">
              <a:spcBef>
                <a:spcPts val="0"/>
              </a:spcBef>
              <a:buSzTx/>
              <a:buNone/>
              <a:defRPr sz="2800">
                <a:solidFill>
                  <a:srgbClr val="000000"/>
                </a:solidFill>
              </a:defRPr>
            </a:lvl2pPr>
            <a:lvl3pPr marL="0" indent="0">
              <a:spcBef>
                <a:spcPts val="0"/>
              </a:spcBef>
              <a:buSzTx/>
              <a:buNone/>
              <a:defRPr sz="2800">
                <a:solidFill>
                  <a:srgbClr val="000000"/>
                </a:solidFill>
              </a:defRPr>
            </a:lvl3pPr>
            <a:lvl4pPr marL="0" indent="0">
              <a:spcBef>
                <a:spcPts val="0"/>
              </a:spcBef>
              <a:buSzTx/>
              <a:buNone/>
              <a:defRPr sz="2800">
                <a:solidFill>
                  <a:srgbClr val="000000"/>
                </a:solidFill>
              </a:defRPr>
            </a:lvl4pPr>
            <a:lvl5pPr marL="0" indent="0">
              <a:spcBef>
                <a:spcPts val="0"/>
              </a:spcBef>
              <a:buSzTx/>
              <a:buNone/>
              <a:defRPr sz="2800">
                <a:solidFill>
                  <a:srgbClr val="000000"/>
                </a:solidFill>
              </a:defRPr>
            </a:lvl5pPr>
          </a:lstStyle>
          <a:p>
            <a:r>
              <a:t>Click to edit subtitle</a:t>
            </a:r>
          </a:p>
          <a:p>
            <a:pPr lvl="1"/>
            <a:endParaRPr/>
          </a:p>
          <a:p>
            <a:pPr lvl="2"/>
            <a:endParaRPr/>
          </a:p>
          <a:p>
            <a:pPr lvl="3"/>
            <a:endParaRPr/>
          </a:p>
          <a:p>
            <a:pPr lvl="4"/>
            <a:endParaRPr/>
          </a:p>
        </p:txBody>
      </p:sp>
      <p:sp>
        <p:nvSpPr>
          <p:cNvPr id="55" name="Text Placeholder 12"/>
          <p:cNvSpPr>
            <a:spLocks noGrp="1"/>
          </p:cNvSpPr>
          <p:nvPr>
            <p:ph type="body" sz="quarter" idx="21" hasCustomPrompt="1"/>
          </p:nvPr>
        </p:nvSpPr>
        <p:spPr>
          <a:xfrm>
            <a:off x="515936" y="4459673"/>
            <a:ext cx="3600453" cy="798377"/>
          </a:xfrm>
          <a:prstGeom prst="rect">
            <a:avLst/>
          </a:prstGeom>
        </p:spPr>
        <p:txBody>
          <a:bodyPr/>
          <a:lstStyle>
            <a:lvl1pPr>
              <a:spcBef>
                <a:spcPts val="0"/>
              </a:spcBef>
              <a:defRPr sz="1400"/>
            </a:lvl1pPr>
          </a:lstStyle>
          <a:p>
            <a:r>
              <a:t>Date
Speaker Name, Speaker Company</a:t>
            </a:r>
          </a:p>
        </p:txBody>
      </p:sp>
      <p:sp>
        <p:nvSpPr>
          <p:cNvPr id="56"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dirty="0"/>
          </a:p>
        </p:txBody>
      </p:sp>
      <p:sp>
        <p:nvSpPr>
          <p:cNvPr id="57" name="Footer Placeholder 4"/>
          <p:cNvSpPr txBox="1"/>
          <p:nvPr/>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rPr dirty="0"/>
              <a:t>ARIAS•U.S. 2023 Spring Conference | May 17-19, 2023 | Amelia Island, FL | www.arias-us.org</a:t>
            </a:r>
          </a:p>
        </p:txBody>
      </p:sp>
      <p:pic>
        <p:nvPicPr>
          <p:cNvPr id="58" name="ARIAS-logo_WHITE.pdf" descr="ARIAS-logo_WHITE.pdf"/>
          <p:cNvPicPr>
            <a:picLocks noChangeAspect="1"/>
          </p:cNvPicPr>
          <p:nvPr/>
        </p:nvPicPr>
        <p:blipFill>
          <a:blip r:embed="rId4"/>
          <a:stretch>
            <a:fillRect/>
          </a:stretch>
        </p:blipFill>
        <p:spPr>
          <a:xfrm>
            <a:off x="5422055" y="5755878"/>
            <a:ext cx="1347889" cy="564672"/>
          </a:xfrm>
          <a:prstGeom prst="rect">
            <a:avLst/>
          </a:prstGeom>
          <a:ln w="12700">
            <a:miter lim="400000"/>
          </a:ln>
        </p:spPr>
      </p:pic>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3">
    <p:spTree>
      <p:nvGrpSpPr>
        <p:cNvPr id="1" name=""/>
        <p:cNvGrpSpPr/>
        <p:nvPr/>
      </p:nvGrpSpPr>
      <p:grpSpPr>
        <a:xfrm>
          <a:off x="0" y="0"/>
          <a:ext cx="0" cy="0"/>
          <a:chOff x="0" y="0"/>
          <a:chExt cx="0" cy="0"/>
        </a:xfrm>
      </p:grpSpPr>
      <p:pic>
        <p:nvPicPr>
          <p:cNvPr id="78" name="ARIAS_PP_MASTER-06.png" descr="ARIAS_PP_MASTER-06.png"/>
          <p:cNvPicPr>
            <a:picLocks noChangeAspect="1"/>
          </p:cNvPicPr>
          <p:nvPr/>
        </p:nvPicPr>
        <p:blipFill>
          <a:blip r:embed="rId2"/>
          <a:stretch>
            <a:fillRect/>
          </a:stretch>
        </p:blipFill>
        <p:spPr>
          <a:xfrm flipH="1">
            <a:off x="20124" y="-217692"/>
            <a:ext cx="12151752" cy="7293384"/>
          </a:xfrm>
          <a:prstGeom prst="rect">
            <a:avLst/>
          </a:prstGeom>
          <a:ln w="12700">
            <a:miter lim="400000"/>
          </a:ln>
        </p:spPr>
      </p:pic>
      <p:pic>
        <p:nvPicPr>
          <p:cNvPr id="79" name="Picture 14" descr="Picture 14"/>
          <p:cNvPicPr>
            <a:picLocks noChangeAspect="1"/>
          </p:cNvPicPr>
          <p:nvPr/>
        </p:nvPicPr>
        <p:blipFill>
          <a:blip r:embed="rId3"/>
          <a:stretch>
            <a:fillRect/>
          </a:stretch>
        </p:blipFill>
        <p:spPr>
          <a:xfrm>
            <a:off x="10722847" y="6365237"/>
            <a:ext cx="953216" cy="421323"/>
          </a:xfrm>
          <a:prstGeom prst="rect">
            <a:avLst/>
          </a:prstGeom>
          <a:ln w="12700">
            <a:miter lim="400000"/>
          </a:ln>
        </p:spPr>
      </p:pic>
      <p:sp>
        <p:nvSpPr>
          <p:cNvPr id="80" name="Click to edit presentation title"/>
          <p:cNvSpPr txBox="1">
            <a:spLocks noGrp="1"/>
          </p:cNvSpPr>
          <p:nvPr>
            <p:ph type="title" hasCustomPrompt="1"/>
          </p:nvPr>
        </p:nvSpPr>
        <p:spPr>
          <a:xfrm>
            <a:off x="515939" y="801363"/>
            <a:ext cx="4165652" cy="2481234"/>
          </a:xfrm>
          <a:prstGeom prst="rect">
            <a:avLst/>
          </a:prstGeom>
        </p:spPr>
        <p:txBody>
          <a:bodyPr anchor="b"/>
          <a:lstStyle/>
          <a:p>
            <a:r>
              <a:t>Click to edit presentation title</a:t>
            </a:r>
          </a:p>
        </p:txBody>
      </p:sp>
      <p:sp>
        <p:nvSpPr>
          <p:cNvPr id="81" name="Body Level One…"/>
          <p:cNvSpPr txBox="1">
            <a:spLocks noGrp="1"/>
          </p:cNvSpPr>
          <p:nvPr>
            <p:ph type="body" sz="quarter" idx="1" hasCustomPrompt="1"/>
          </p:nvPr>
        </p:nvSpPr>
        <p:spPr>
          <a:xfrm>
            <a:off x="515939" y="3421329"/>
            <a:ext cx="4165652" cy="1127963"/>
          </a:xfrm>
          <a:prstGeom prst="rect">
            <a:avLst/>
          </a:prstGeom>
        </p:spPr>
        <p:txBody>
          <a:bodyPr/>
          <a:lstStyle>
            <a:lvl1pPr>
              <a:spcBef>
                <a:spcPts val="0"/>
              </a:spcBef>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Click to edit subtitle</a:t>
            </a:r>
          </a:p>
          <a:p>
            <a:pPr lvl="1"/>
            <a:endParaRPr/>
          </a:p>
          <a:p>
            <a:pPr lvl="2"/>
            <a:endParaRPr/>
          </a:p>
          <a:p>
            <a:pPr lvl="3"/>
            <a:endParaRPr/>
          </a:p>
          <a:p>
            <a:pPr lvl="4"/>
            <a:endParaRPr/>
          </a:p>
        </p:txBody>
      </p:sp>
      <p:sp>
        <p:nvSpPr>
          <p:cNvPr id="82" name="Text Placeholder 12"/>
          <p:cNvSpPr>
            <a:spLocks noGrp="1"/>
          </p:cNvSpPr>
          <p:nvPr>
            <p:ph type="body" sz="quarter" idx="21" hasCustomPrompt="1"/>
          </p:nvPr>
        </p:nvSpPr>
        <p:spPr>
          <a:xfrm>
            <a:off x="515936" y="4688025"/>
            <a:ext cx="3600453" cy="587377"/>
          </a:xfrm>
          <a:prstGeom prst="rect">
            <a:avLst/>
          </a:prstGeom>
        </p:spPr>
        <p:txBody>
          <a:bodyPr/>
          <a:lstStyle>
            <a:lvl1pPr>
              <a:spcBef>
                <a:spcPts val="0"/>
              </a:spcBef>
              <a:defRPr sz="1400"/>
            </a:lvl1pPr>
          </a:lstStyle>
          <a:p>
            <a:r>
              <a:t>Date</a:t>
            </a:r>
          </a:p>
        </p:txBody>
      </p:sp>
      <p:sp>
        <p:nvSpPr>
          <p:cNvPr id="83" name="Picture Placeholder 4"/>
          <p:cNvSpPr>
            <a:spLocks noGrp="1"/>
          </p:cNvSpPr>
          <p:nvPr>
            <p:ph type="pic" sz="half" idx="22"/>
          </p:nvPr>
        </p:nvSpPr>
        <p:spPr>
          <a:xfrm>
            <a:off x="6838329" y="546906"/>
            <a:ext cx="4697365" cy="4697364"/>
          </a:xfrm>
          <a:prstGeom prst="rect">
            <a:avLst/>
          </a:prstGeom>
        </p:spPr>
        <p:txBody>
          <a:bodyPr lIns="91439" tIns="45719" rIns="91439" bIns="45719">
            <a:noAutofit/>
          </a:bodyPr>
          <a:lstStyle/>
          <a:p>
            <a:endParaRPr dirty="0"/>
          </a:p>
        </p:txBody>
      </p:sp>
      <p:sp>
        <p:nvSpPr>
          <p:cNvPr id="84" name="Rectangle"/>
          <p:cNvSpPr/>
          <p:nvPr/>
        </p:nvSpPr>
        <p:spPr>
          <a:xfrm>
            <a:off x="-31440" y="5564740"/>
            <a:ext cx="12254880" cy="1437854"/>
          </a:xfrm>
          <a:prstGeom prst="rect">
            <a:avLst/>
          </a:prstGeom>
          <a:solidFill>
            <a:srgbClr val="AA182C"/>
          </a:solidFill>
          <a:ln w="12700">
            <a:miter lim="400000"/>
          </a:ln>
        </p:spPr>
        <p:txBody>
          <a:bodyPr lIns="45718" tIns="45718" rIns="45718" bIns="45718" anchor="ctr"/>
          <a:lstStyle/>
          <a:p>
            <a:pPr indent="457200">
              <a:defRPr>
                <a:latin typeface="Jost"/>
                <a:ea typeface="Jost"/>
                <a:cs typeface="Jost"/>
                <a:sym typeface="Jost"/>
              </a:defRPr>
            </a:pPr>
            <a:endParaRPr dirty="0"/>
          </a:p>
        </p:txBody>
      </p:sp>
      <p:sp>
        <p:nvSpPr>
          <p:cNvPr id="85" name="Footer Placeholder 4"/>
          <p:cNvSpPr txBox="1"/>
          <p:nvPr/>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rPr dirty="0"/>
              <a:t>ARIAS•U.S. 2023 Spring Conference | May 17-19, 2023 | Amelia Island, FL | www.arias-us.org</a:t>
            </a:r>
          </a:p>
        </p:txBody>
      </p:sp>
      <p:pic>
        <p:nvPicPr>
          <p:cNvPr id="86" name="ARIAS-logo_WHITE.pdf" descr="ARIAS-logo_WHITE.pdf"/>
          <p:cNvPicPr>
            <a:picLocks noChangeAspect="1"/>
          </p:cNvPicPr>
          <p:nvPr/>
        </p:nvPicPr>
        <p:blipFill>
          <a:blip r:embed="rId4"/>
          <a:stretch>
            <a:fillRect/>
          </a:stretch>
        </p:blipFill>
        <p:spPr>
          <a:xfrm>
            <a:off x="5422055" y="5755878"/>
            <a:ext cx="1347889" cy="564672"/>
          </a:xfrm>
          <a:prstGeom prst="rect">
            <a:avLst/>
          </a:prstGeom>
          <a:ln w="12700">
            <a:miter lim="400000"/>
          </a:ln>
        </p:spPr>
      </p:pic>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Title-3 copy 1">
    <p:spTree>
      <p:nvGrpSpPr>
        <p:cNvPr id="1" name=""/>
        <p:cNvGrpSpPr/>
        <p:nvPr/>
      </p:nvGrpSpPr>
      <p:grpSpPr>
        <a:xfrm>
          <a:off x="0" y="0"/>
          <a:ext cx="0" cy="0"/>
          <a:chOff x="0" y="0"/>
          <a:chExt cx="0" cy="0"/>
        </a:xfrm>
      </p:grpSpPr>
      <p:pic>
        <p:nvPicPr>
          <p:cNvPr id="94" name="ARIAS_PP_MASTER-05.png" descr="ARIAS_PP_MASTER-05.png"/>
          <p:cNvPicPr>
            <a:picLocks noChangeAspect="1"/>
          </p:cNvPicPr>
          <p:nvPr/>
        </p:nvPicPr>
        <p:blipFill>
          <a:blip r:embed="rId2"/>
          <a:stretch>
            <a:fillRect/>
          </a:stretch>
        </p:blipFill>
        <p:spPr>
          <a:xfrm flipH="1">
            <a:off x="-9817" y="-234783"/>
            <a:ext cx="12211633" cy="7327566"/>
          </a:xfrm>
          <a:prstGeom prst="rect">
            <a:avLst/>
          </a:prstGeom>
          <a:ln w="12700">
            <a:miter lim="400000"/>
          </a:ln>
        </p:spPr>
      </p:pic>
      <p:pic>
        <p:nvPicPr>
          <p:cNvPr id="95" name="Picture 14" descr="Picture 14"/>
          <p:cNvPicPr>
            <a:picLocks noChangeAspect="1"/>
          </p:cNvPicPr>
          <p:nvPr/>
        </p:nvPicPr>
        <p:blipFill>
          <a:blip r:embed="rId3"/>
          <a:stretch>
            <a:fillRect/>
          </a:stretch>
        </p:blipFill>
        <p:spPr>
          <a:xfrm>
            <a:off x="11047221" y="6208643"/>
            <a:ext cx="953216" cy="421323"/>
          </a:xfrm>
          <a:prstGeom prst="rect">
            <a:avLst/>
          </a:prstGeom>
          <a:ln w="12700">
            <a:miter lim="400000"/>
          </a:ln>
        </p:spPr>
      </p:pic>
      <p:sp>
        <p:nvSpPr>
          <p:cNvPr id="96" name="Click to edit presentation title"/>
          <p:cNvSpPr txBox="1">
            <a:spLocks noGrp="1"/>
          </p:cNvSpPr>
          <p:nvPr>
            <p:ph type="title" hasCustomPrompt="1"/>
          </p:nvPr>
        </p:nvSpPr>
        <p:spPr>
          <a:xfrm>
            <a:off x="515939" y="801363"/>
            <a:ext cx="4165652" cy="2481234"/>
          </a:xfrm>
          <a:prstGeom prst="rect">
            <a:avLst/>
          </a:prstGeom>
        </p:spPr>
        <p:txBody>
          <a:bodyPr anchor="b"/>
          <a:lstStyle/>
          <a:p>
            <a:r>
              <a:t>Click to edit presentation title</a:t>
            </a:r>
          </a:p>
        </p:txBody>
      </p:sp>
      <p:sp>
        <p:nvSpPr>
          <p:cNvPr id="97" name="Body Level One…"/>
          <p:cNvSpPr txBox="1">
            <a:spLocks noGrp="1"/>
          </p:cNvSpPr>
          <p:nvPr>
            <p:ph type="body" sz="quarter" idx="1" hasCustomPrompt="1"/>
          </p:nvPr>
        </p:nvSpPr>
        <p:spPr>
          <a:xfrm>
            <a:off x="515939" y="3421329"/>
            <a:ext cx="4165652" cy="1127963"/>
          </a:xfrm>
          <a:prstGeom prst="rect">
            <a:avLst/>
          </a:prstGeom>
        </p:spPr>
        <p:txBody>
          <a:bodyPr/>
          <a:lstStyle>
            <a:lvl1pPr>
              <a:spcBef>
                <a:spcPts val="0"/>
              </a:spcBef>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Click to edit subtitle</a:t>
            </a:r>
          </a:p>
          <a:p>
            <a:pPr lvl="1"/>
            <a:endParaRPr/>
          </a:p>
          <a:p>
            <a:pPr lvl="2"/>
            <a:endParaRPr/>
          </a:p>
          <a:p>
            <a:pPr lvl="3"/>
            <a:endParaRPr/>
          </a:p>
          <a:p>
            <a:pPr lvl="4"/>
            <a:endParaRPr/>
          </a:p>
        </p:txBody>
      </p:sp>
      <p:sp>
        <p:nvSpPr>
          <p:cNvPr id="98" name="Text Placeholder 12"/>
          <p:cNvSpPr>
            <a:spLocks noGrp="1"/>
          </p:cNvSpPr>
          <p:nvPr>
            <p:ph type="body" sz="quarter" idx="21" hasCustomPrompt="1"/>
          </p:nvPr>
        </p:nvSpPr>
        <p:spPr>
          <a:xfrm>
            <a:off x="515936" y="4688025"/>
            <a:ext cx="3600453" cy="587377"/>
          </a:xfrm>
          <a:prstGeom prst="rect">
            <a:avLst/>
          </a:prstGeom>
        </p:spPr>
        <p:txBody>
          <a:bodyPr/>
          <a:lstStyle>
            <a:lvl1pPr>
              <a:spcBef>
                <a:spcPts val="0"/>
              </a:spcBef>
              <a:defRPr sz="1400"/>
            </a:lvl1pPr>
          </a:lstStyle>
          <a:p>
            <a:r>
              <a:t>Date</a:t>
            </a:r>
          </a:p>
        </p:txBody>
      </p:sp>
      <p:sp>
        <p:nvSpPr>
          <p:cNvPr id="99" name="Picture Placeholder 4"/>
          <p:cNvSpPr>
            <a:spLocks noGrp="1"/>
          </p:cNvSpPr>
          <p:nvPr>
            <p:ph type="pic" sz="half" idx="22"/>
          </p:nvPr>
        </p:nvSpPr>
        <p:spPr>
          <a:xfrm>
            <a:off x="6838329" y="546906"/>
            <a:ext cx="4697365" cy="4697364"/>
          </a:xfrm>
          <a:prstGeom prst="rect">
            <a:avLst/>
          </a:prstGeom>
        </p:spPr>
        <p:txBody>
          <a:bodyPr lIns="91439" tIns="45719" rIns="91439" bIns="45719">
            <a:noAutofit/>
          </a:bodyPr>
          <a:lstStyle/>
          <a:p>
            <a:endParaRPr dirty="0"/>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3 copy">
    <p:spTree>
      <p:nvGrpSpPr>
        <p:cNvPr id="1" name=""/>
        <p:cNvGrpSpPr/>
        <p:nvPr/>
      </p:nvGrpSpPr>
      <p:grpSpPr>
        <a:xfrm>
          <a:off x="0" y="0"/>
          <a:ext cx="0" cy="0"/>
          <a:chOff x="0" y="0"/>
          <a:chExt cx="0" cy="0"/>
        </a:xfrm>
      </p:grpSpPr>
      <p:pic>
        <p:nvPicPr>
          <p:cNvPr id="107" name="ARIAS_PP_MASTER-05.png" descr="ARIAS_PP_MASTER-05.png"/>
          <p:cNvPicPr>
            <a:picLocks noChangeAspect="1"/>
          </p:cNvPicPr>
          <p:nvPr/>
        </p:nvPicPr>
        <p:blipFill>
          <a:blip r:embed="rId2"/>
          <a:stretch>
            <a:fillRect/>
          </a:stretch>
        </p:blipFill>
        <p:spPr>
          <a:xfrm>
            <a:off x="-10646" y="-235281"/>
            <a:ext cx="12213292" cy="7328562"/>
          </a:xfrm>
          <a:prstGeom prst="rect">
            <a:avLst/>
          </a:prstGeom>
          <a:ln w="12700">
            <a:miter lim="400000"/>
          </a:ln>
        </p:spPr>
      </p:pic>
      <p:pic>
        <p:nvPicPr>
          <p:cNvPr id="108" name="Picture 14" descr="Picture 14"/>
          <p:cNvPicPr>
            <a:picLocks noChangeAspect="1"/>
          </p:cNvPicPr>
          <p:nvPr/>
        </p:nvPicPr>
        <p:blipFill>
          <a:blip r:embed="rId3"/>
          <a:stretch>
            <a:fillRect/>
          </a:stretch>
        </p:blipFill>
        <p:spPr>
          <a:xfrm>
            <a:off x="175089" y="6264569"/>
            <a:ext cx="953216" cy="421323"/>
          </a:xfrm>
          <a:prstGeom prst="rect">
            <a:avLst/>
          </a:prstGeom>
          <a:ln w="12700">
            <a:miter lim="400000"/>
          </a:ln>
        </p:spPr>
      </p:pic>
      <p:sp>
        <p:nvSpPr>
          <p:cNvPr id="109" name="Click to edit presentation title"/>
          <p:cNvSpPr txBox="1">
            <a:spLocks noGrp="1"/>
          </p:cNvSpPr>
          <p:nvPr>
            <p:ph type="title" hasCustomPrompt="1"/>
          </p:nvPr>
        </p:nvSpPr>
        <p:spPr>
          <a:xfrm>
            <a:off x="7450838" y="801363"/>
            <a:ext cx="4165653" cy="2481234"/>
          </a:xfrm>
          <a:prstGeom prst="rect">
            <a:avLst/>
          </a:prstGeom>
        </p:spPr>
        <p:txBody>
          <a:bodyPr anchor="b"/>
          <a:lstStyle>
            <a:lvl1pPr algn="r"/>
          </a:lstStyle>
          <a:p>
            <a:r>
              <a:t>Click to edit presentation title</a:t>
            </a:r>
          </a:p>
        </p:txBody>
      </p:sp>
      <p:sp>
        <p:nvSpPr>
          <p:cNvPr id="110" name="Body Level One…"/>
          <p:cNvSpPr txBox="1">
            <a:spLocks noGrp="1"/>
          </p:cNvSpPr>
          <p:nvPr>
            <p:ph type="body" sz="quarter" idx="1" hasCustomPrompt="1"/>
          </p:nvPr>
        </p:nvSpPr>
        <p:spPr>
          <a:xfrm>
            <a:off x="7450838" y="3421329"/>
            <a:ext cx="4165653" cy="1127963"/>
          </a:xfrm>
          <a:prstGeom prst="rect">
            <a:avLst/>
          </a:prstGeom>
        </p:spPr>
        <p:txBody>
          <a:bodyPr/>
          <a:lstStyle>
            <a:lvl1pPr algn="r">
              <a:spcBef>
                <a:spcPts val="0"/>
              </a:spcBef>
            </a:lvl1pPr>
            <a:lvl2pPr marL="0" indent="0" algn="r">
              <a:spcBef>
                <a:spcPts val="0"/>
              </a:spcBef>
              <a:buSzTx/>
              <a:buNone/>
            </a:lvl2pPr>
            <a:lvl3pPr marL="0" indent="0" algn="r">
              <a:spcBef>
                <a:spcPts val="0"/>
              </a:spcBef>
              <a:buSzTx/>
              <a:buNone/>
            </a:lvl3pPr>
            <a:lvl4pPr marL="0" indent="0" algn="r">
              <a:spcBef>
                <a:spcPts val="0"/>
              </a:spcBef>
              <a:buSzTx/>
              <a:buNone/>
            </a:lvl4pPr>
            <a:lvl5pPr marL="0" indent="0" algn="r">
              <a:spcBef>
                <a:spcPts val="0"/>
              </a:spcBef>
              <a:buSzTx/>
              <a:buNone/>
            </a:lvl5pPr>
          </a:lstStyle>
          <a:p>
            <a:r>
              <a:t>Click to edit subtitle</a:t>
            </a:r>
          </a:p>
          <a:p>
            <a:pPr lvl="1"/>
            <a:endParaRPr/>
          </a:p>
          <a:p>
            <a:pPr lvl="2"/>
            <a:endParaRPr/>
          </a:p>
          <a:p>
            <a:pPr lvl="3"/>
            <a:endParaRPr/>
          </a:p>
          <a:p>
            <a:pPr lvl="4"/>
            <a:endParaRPr/>
          </a:p>
        </p:txBody>
      </p:sp>
      <p:sp>
        <p:nvSpPr>
          <p:cNvPr id="111" name="Text Placeholder 12"/>
          <p:cNvSpPr>
            <a:spLocks noGrp="1"/>
          </p:cNvSpPr>
          <p:nvPr>
            <p:ph type="body" sz="quarter" idx="21" hasCustomPrompt="1"/>
          </p:nvPr>
        </p:nvSpPr>
        <p:spPr>
          <a:xfrm>
            <a:off x="7998916" y="4688025"/>
            <a:ext cx="3600452" cy="587377"/>
          </a:xfrm>
          <a:prstGeom prst="rect">
            <a:avLst/>
          </a:prstGeom>
        </p:spPr>
        <p:txBody>
          <a:bodyPr/>
          <a:lstStyle>
            <a:lvl1pPr algn="r">
              <a:spcBef>
                <a:spcPts val="0"/>
              </a:spcBef>
              <a:defRPr sz="1400"/>
            </a:lvl1pPr>
          </a:lstStyle>
          <a:p>
            <a:r>
              <a:t>Date</a:t>
            </a:r>
          </a:p>
        </p:txBody>
      </p:sp>
      <p:sp>
        <p:nvSpPr>
          <p:cNvPr id="112" name="Picture Placeholder 4"/>
          <p:cNvSpPr>
            <a:spLocks noGrp="1"/>
          </p:cNvSpPr>
          <p:nvPr>
            <p:ph type="pic" sz="half" idx="22"/>
          </p:nvPr>
        </p:nvSpPr>
        <p:spPr>
          <a:xfrm>
            <a:off x="574549" y="546906"/>
            <a:ext cx="4697365" cy="4697364"/>
          </a:xfrm>
          <a:prstGeom prst="rect">
            <a:avLst/>
          </a:prstGeom>
        </p:spPr>
        <p:txBody>
          <a:bodyPr lIns="91439" tIns="45719" rIns="91439" bIns="45719">
            <a:noAutofit/>
          </a:bodyPr>
          <a:lstStyle/>
          <a:p>
            <a:endParaRPr dirty="0"/>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Content-1">
    <p:spTree>
      <p:nvGrpSpPr>
        <p:cNvPr id="1" name=""/>
        <p:cNvGrpSpPr/>
        <p:nvPr/>
      </p:nvGrpSpPr>
      <p:grpSpPr>
        <a:xfrm>
          <a:off x="0" y="0"/>
          <a:ext cx="0" cy="0"/>
          <a:chOff x="0" y="0"/>
          <a:chExt cx="0" cy="0"/>
        </a:xfrm>
      </p:grpSpPr>
      <p:sp>
        <p:nvSpPr>
          <p:cNvPr id="121" name="Body Level One…"/>
          <p:cNvSpPr txBox="1">
            <a:spLocks noGrp="1"/>
          </p:cNvSpPr>
          <p:nvPr>
            <p:ph type="body" sz="half" idx="1" hasCustomPrompt="1"/>
          </p:nvPr>
        </p:nvSpPr>
        <p:spPr>
          <a:prstGeom prst="rect">
            <a:avLst/>
          </a:prstGeom>
        </p:spPr>
        <p:txBody>
          <a:bodyPr/>
          <a:lstStyle/>
          <a:p>
            <a:r>
              <a:t>Click to edit contents</a:t>
            </a:r>
          </a:p>
          <a:p>
            <a:pPr lvl="1"/>
            <a:endParaRPr/>
          </a:p>
          <a:p>
            <a:pPr lvl="2"/>
            <a:endParaRPr/>
          </a:p>
          <a:p>
            <a:pPr lvl="3"/>
            <a:endParaRPr/>
          </a:p>
          <a:p>
            <a:pPr lvl="4"/>
            <a:endParaRPr/>
          </a:p>
        </p:txBody>
      </p:sp>
      <p:sp>
        <p:nvSpPr>
          <p:cNvPr id="122" name="Picture Placeholder 4"/>
          <p:cNvSpPr>
            <a:spLocks noGrp="1"/>
          </p:cNvSpPr>
          <p:nvPr>
            <p:ph type="pic" sz="half" idx="21"/>
          </p:nvPr>
        </p:nvSpPr>
        <p:spPr>
          <a:xfrm>
            <a:off x="7444006" y="823644"/>
            <a:ext cx="4216356" cy="4216357"/>
          </a:xfrm>
          <a:prstGeom prst="rect">
            <a:avLst/>
          </a:prstGeom>
        </p:spPr>
        <p:txBody>
          <a:bodyPr lIns="91439" tIns="45719" rIns="91439" bIns="45719">
            <a:noAutofit/>
          </a:bodyPr>
          <a:lstStyle/>
          <a:p>
            <a:endParaRPr dirty="0"/>
          </a:p>
        </p:txBody>
      </p:sp>
      <p:sp>
        <p:nvSpPr>
          <p:cNvPr id="123"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b="1">
                <a:solidFill>
                  <a:schemeClr val="accent3"/>
                </a:solidFill>
              </a:defRPr>
            </a:lvl1pPr>
          </a:lstStyle>
          <a:p>
            <a:r>
              <a:t>Section</a:t>
            </a: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3" name="Title 2">
            <a:extLst>
              <a:ext uri="{FF2B5EF4-FFF2-40B4-BE49-F238E27FC236}">
                <a16:creationId xmlns:a16="http://schemas.microsoft.com/office/drawing/2014/main" id="{B4FDD4BB-24CA-5D88-B8D1-0A2B4ABCDCFF}"/>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2">
    <p:spTree>
      <p:nvGrpSpPr>
        <p:cNvPr id="1" name=""/>
        <p:cNvGrpSpPr/>
        <p:nvPr/>
      </p:nvGrpSpPr>
      <p:grpSpPr>
        <a:xfrm>
          <a:off x="0" y="0"/>
          <a:ext cx="0" cy="0"/>
          <a:chOff x="0" y="0"/>
          <a:chExt cx="0" cy="0"/>
        </a:xfrm>
      </p:grpSpPr>
      <p:sp>
        <p:nvSpPr>
          <p:cNvPr id="132" name="Body Level One…"/>
          <p:cNvSpPr txBox="1">
            <a:spLocks noGrp="1"/>
          </p:cNvSpPr>
          <p:nvPr>
            <p:ph type="body" sz="quarter" idx="1" hasCustomPrompt="1"/>
          </p:nvPr>
        </p:nvSpPr>
        <p:spPr>
          <a:xfrm>
            <a:off x="515937" y="1563008"/>
            <a:ext cx="5472115" cy="855665"/>
          </a:xfrm>
          <a:prstGeom prst="rect">
            <a:avLst/>
          </a:prstGeom>
        </p:spPr>
        <p:txBody>
          <a:bodyPr>
            <a:noAutofit/>
          </a:bodyPr>
          <a:lstStyle>
            <a:lvl1pPr>
              <a:spcBef>
                <a:spcPts val="0"/>
              </a:spcBef>
              <a:defRPr>
                <a:solidFill>
                  <a:srgbClr val="000000"/>
                </a:solidFill>
              </a:defRPr>
            </a:lvl1pPr>
            <a:lvl2pPr>
              <a:spcBef>
                <a:spcPts val="0"/>
              </a:spcBef>
              <a:defRPr>
                <a:solidFill>
                  <a:srgbClr val="000000"/>
                </a:solidFill>
              </a:defRPr>
            </a:lvl2pPr>
            <a:lvl3pPr>
              <a:spcBef>
                <a:spcPts val="0"/>
              </a:spcBef>
              <a:defRPr>
                <a:solidFill>
                  <a:srgbClr val="000000"/>
                </a:solidFill>
              </a:defRPr>
            </a:lvl3pPr>
            <a:lvl4pPr>
              <a:spcBef>
                <a:spcPts val="0"/>
              </a:spcBef>
              <a:defRPr>
                <a:solidFill>
                  <a:srgbClr val="000000"/>
                </a:solidFill>
              </a:defRPr>
            </a:lvl4pPr>
            <a:lvl5pPr>
              <a:spcBef>
                <a:spcPts val="0"/>
              </a:spcBef>
              <a:defRPr>
                <a:solidFill>
                  <a:srgbClr val="000000"/>
                </a:solidFill>
              </a:defRPr>
            </a:lvl5pPr>
          </a:lstStyle>
          <a:p>
            <a:r>
              <a:rPr dirty="0"/>
              <a:t>Click to edit subtitle</a:t>
            </a:r>
          </a:p>
          <a:p>
            <a:pPr lvl="1"/>
            <a:endParaRPr dirty="0"/>
          </a:p>
          <a:p>
            <a:pPr lvl="2"/>
            <a:endParaRPr dirty="0"/>
          </a:p>
          <a:p>
            <a:pPr lvl="3"/>
            <a:endParaRPr dirty="0"/>
          </a:p>
          <a:p>
            <a:pPr lvl="4"/>
            <a:endParaRPr dirty="0"/>
          </a:p>
        </p:txBody>
      </p:sp>
      <p:sp>
        <p:nvSpPr>
          <p:cNvPr id="133" name="Text Placeholder 6"/>
          <p:cNvSpPr>
            <a:spLocks noGrp="1"/>
          </p:cNvSpPr>
          <p:nvPr>
            <p:ph type="body" sz="quarter" idx="21" hasCustomPrompt="1"/>
          </p:nvPr>
        </p:nvSpPr>
        <p:spPr>
          <a:xfrm>
            <a:off x="515936" y="2581275"/>
            <a:ext cx="5472116" cy="2765085"/>
          </a:xfrm>
          <a:prstGeom prst="rect">
            <a:avLst/>
          </a:prstGeom>
        </p:spPr>
        <p:txBody>
          <a:bodyPr/>
          <a:lstStyle>
            <a:lvl1pPr>
              <a:defRPr sz="1400"/>
            </a:lvl1pPr>
          </a:lstStyle>
          <a:p>
            <a:r>
              <a:rPr dirty="0"/>
              <a:t>Click to edit body</a:t>
            </a:r>
          </a:p>
        </p:txBody>
      </p:sp>
      <p:sp>
        <p:nvSpPr>
          <p:cNvPr id="134" name="Text Placeholder 2"/>
          <p:cNvSpPr>
            <a:spLocks noGrp="1"/>
          </p:cNvSpPr>
          <p:nvPr>
            <p:ph type="body" sz="quarter" idx="22" hasCustomPrompt="1"/>
          </p:nvPr>
        </p:nvSpPr>
        <p:spPr>
          <a:xfrm>
            <a:off x="515936" y="289629"/>
            <a:ext cx="3600453" cy="313101"/>
          </a:xfrm>
          <a:prstGeom prst="rect">
            <a:avLst/>
          </a:prstGeom>
        </p:spPr>
        <p:txBody>
          <a:bodyPr/>
          <a:lstStyle>
            <a:lvl1pPr marL="342900" indent="-342900">
              <a:spcBef>
                <a:spcPts val="200"/>
              </a:spcBef>
              <a:defRPr sz="1000" b="1">
                <a:solidFill>
                  <a:schemeClr val="accent3"/>
                </a:solidFill>
              </a:defRPr>
            </a:lvl1pPr>
          </a:lstStyle>
          <a:p>
            <a:r>
              <a:t>Section</a:t>
            </a:r>
          </a:p>
        </p:txBody>
      </p:sp>
      <p:sp>
        <p:nvSpPr>
          <p:cNvPr id="135" name="Text Placeholder 6"/>
          <p:cNvSpPr>
            <a:spLocks noGrp="1"/>
          </p:cNvSpPr>
          <p:nvPr>
            <p:ph type="body" sz="quarter" idx="23" hasCustomPrompt="1"/>
          </p:nvPr>
        </p:nvSpPr>
        <p:spPr>
          <a:xfrm>
            <a:off x="6201512" y="2581275"/>
            <a:ext cx="5472115" cy="2765085"/>
          </a:xfrm>
          <a:prstGeom prst="rect">
            <a:avLst/>
          </a:prstGeom>
        </p:spPr>
        <p:txBody>
          <a:bodyPr/>
          <a:lstStyle>
            <a:lvl1pPr>
              <a:defRPr sz="1400"/>
            </a:lvl1pPr>
          </a:lstStyle>
          <a:p>
            <a:r>
              <a:t>Click to edit body</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FEC194F4-0684-7C20-2CFC-2679612DA193}"/>
              </a:ext>
            </a:extLst>
          </p:cNvPr>
          <p:cNvSpPr>
            <a:spLocks noGrp="1"/>
          </p:cNvSpPr>
          <p:nvPr>
            <p:ph type="title"/>
          </p:nvPr>
        </p:nvSpPr>
        <p:spPr>
          <a:xfrm>
            <a:off x="515939" y="621583"/>
            <a:ext cx="11160126" cy="890058"/>
          </a:xfrm>
        </p:spPr>
        <p:txBody>
          <a:bodyPr/>
          <a:lstStyle/>
          <a:p>
            <a:r>
              <a:rPr lang="en-US" dirty="0"/>
              <a:t>Click to edit Master title style</a:t>
            </a:r>
          </a:p>
        </p:txBody>
      </p:sp>
    </p:spTree>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RIAS_PP_MASTER-06.png" descr="ARIAS_PP_MASTER-06.png"/>
          <p:cNvPicPr>
            <a:picLocks noChangeAspect="1"/>
          </p:cNvPicPr>
          <p:nvPr/>
        </p:nvPicPr>
        <p:blipFill rotWithShape="1">
          <a:blip r:embed="rId15"/>
          <a:srcRect t="2968" b="1561"/>
          <a:stretch/>
        </p:blipFill>
        <p:spPr>
          <a:xfrm flipH="1">
            <a:off x="0" y="0"/>
            <a:ext cx="12220710" cy="7002594"/>
          </a:xfrm>
          <a:prstGeom prst="rect">
            <a:avLst/>
          </a:prstGeom>
          <a:ln w="12700">
            <a:miter lim="400000"/>
          </a:ln>
        </p:spPr>
      </p:pic>
      <p:sp>
        <p:nvSpPr>
          <p:cNvPr id="3" name="Click to edit headline title"/>
          <p:cNvSpPr txBox="1">
            <a:spLocks noGrp="1"/>
          </p:cNvSpPr>
          <p:nvPr>
            <p:ph type="title" hasCustomPrompt="1"/>
          </p:nvPr>
        </p:nvSpPr>
        <p:spPr>
          <a:xfrm>
            <a:off x="515939" y="621582"/>
            <a:ext cx="11160126" cy="1488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r>
              <a:rPr dirty="0"/>
              <a:t>Click to edit headline title</a:t>
            </a:r>
          </a:p>
        </p:txBody>
      </p:sp>
      <p:sp>
        <p:nvSpPr>
          <p:cNvPr id="4" name="Body Level One…"/>
          <p:cNvSpPr txBox="1">
            <a:spLocks noGrp="1"/>
          </p:cNvSpPr>
          <p:nvPr>
            <p:ph type="body" idx="1" hasCustomPrompt="1"/>
          </p:nvPr>
        </p:nvSpPr>
        <p:spPr>
          <a:xfrm>
            <a:off x="515937" y="2092325"/>
            <a:ext cx="7366001" cy="42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p>
            <a:r>
              <a:rPr dirty="0"/>
              <a:t>Click to edit contents</a:t>
            </a:r>
          </a:p>
          <a:p>
            <a:pPr lvl="1"/>
            <a:endParaRPr dirty="0"/>
          </a:p>
          <a:p>
            <a:pPr lvl="2"/>
            <a:endParaRPr dirty="0"/>
          </a:p>
          <a:p>
            <a:pPr lvl="3"/>
            <a:endParaRPr dirty="0"/>
          </a:p>
          <a:p>
            <a:pPr lvl="4"/>
            <a:endParaRPr dirty="0"/>
          </a:p>
        </p:txBody>
      </p:sp>
      <p:sp>
        <p:nvSpPr>
          <p:cNvPr id="5" name="Rectangle"/>
          <p:cNvSpPr/>
          <p:nvPr/>
        </p:nvSpPr>
        <p:spPr>
          <a:xfrm>
            <a:off x="0" y="5564740"/>
            <a:ext cx="12188952" cy="1437854"/>
          </a:xfrm>
          <a:prstGeom prst="rect">
            <a:avLst/>
          </a:prstGeom>
          <a:solidFill>
            <a:srgbClr val="AA182C"/>
          </a:solidFill>
          <a:ln w="12700">
            <a:noFill/>
            <a:miter lim="400000"/>
          </a:ln>
        </p:spPr>
        <p:txBody>
          <a:bodyPr lIns="45718" tIns="45718" rIns="45718" bIns="45718" anchor="ctr"/>
          <a:lstStyle/>
          <a:p>
            <a:pPr indent="457200">
              <a:defRPr>
                <a:latin typeface="Jost"/>
                <a:ea typeface="Jost"/>
                <a:cs typeface="Jost"/>
                <a:sym typeface="Jost"/>
              </a:defRPr>
            </a:pPr>
            <a:endParaRPr dirty="0"/>
          </a:p>
        </p:txBody>
      </p:sp>
      <p:sp>
        <p:nvSpPr>
          <p:cNvPr id="6" name="Footer Placeholder 4"/>
          <p:cNvSpPr txBox="1"/>
          <p:nvPr/>
        </p:nvSpPr>
        <p:spPr>
          <a:xfrm>
            <a:off x="561655" y="6378834"/>
            <a:ext cx="10546081" cy="345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1600">
                <a:solidFill>
                  <a:srgbClr val="FFFFFF"/>
                </a:solidFill>
                <a:latin typeface="Century Gothic"/>
                <a:ea typeface="Century Gothic"/>
                <a:cs typeface="Century Gothic"/>
                <a:sym typeface="Century Gothic"/>
              </a:defRPr>
            </a:lvl1pPr>
          </a:lstStyle>
          <a:p>
            <a:r>
              <a:rPr dirty="0"/>
              <a:t>ARIAS•U.S. 2023 Spring Conference | May 17-19, 2023 | Amelia Island, FL | www.arias-us.org</a:t>
            </a:r>
          </a:p>
        </p:txBody>
      </p:sp>
      <p:pic>
        <p:nvPicPr>
          <p:cNvPr id="7" name="ARIAS-logo_WHITE.pdf" descr="ARIAS-logo_WHITE.pdf"/>
          <p:cNvPicPr>
            <a:picLocks noChangeAspect="1"/>
          </p:cNvPicPr>
          <p:nvPr/>
        </p:nvPicPr>
        <p:blipFill>
          <a:blip r:embed="rId16"/>
          <a:stretch>
            <a:fillRect/>
          </a:stretch>
        </p:blipFill>
        <p:spPr>
          <a:xfrm>
            <a:off x="5422055" y="5755878"/>
            <a:ext cx="1347889" cy="564672"/>
          </a:xfrm>
          <a:prstGeom prst="rect">
            <a:avLst/>
          </a:prstGeom>
          <a:ln w="12700">
            <a:miter lim="400000"/>
          </a:ln>
        </p:spPr>
      </p:pic>
      <p:sp>
        <p:nvSpPr>
          <p:cNvPr id="8" name="Slide Number"/>
          <p:cNvSpPr txBox="1">
            <a:spLocks noGrp="1"/>
          </p:cNvSpPr>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defRPr sz="1200">
                <a:latin typeface="Jost"/>
                <a:ea typeface="Jost"/>
                <a:cs typeface="Jost"/>
                <a:sym typeface="Jos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61" r:id="rId10"/>
    <p:sldLayoutId id="2147483662" r:id="rId11"/>
    <p:sldLayoutId id="2147483659" r:id="rId12"/>
    <p:sldLayoutId id="2147483660" r:id="rId13"/>
  </p:sldLayoutIdLst>
  <p:transition spd="med"/>
  <p:txStyles>
    <p:titleStyle>
      <a:lvl1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1pPr>
      <a:lvl2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2pPr>
      <a:lvl3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3pPr>
      <a:lvl4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4pPr>
      <a:lvl5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5pPr>
      <a:lvl6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6pPr>
      <a:lvl7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7pPr>
      <a:lvl8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8pPr>
      <a:lvl9pPr marL="0" marR="0" indent="0" algn="l" defTabSz="457200" rtl="0" latinLnBrk="0">
        <a:lnSpc>
          <a:spcPct val="100000"/>
        </a:lnSpc>
        <a:spcBef>
          <a:spcPts val="0"/>
        </a:spcBef>
        <a:spcAft>
          <a:spcPts val="0"/>
        </a:spcAft>
        <a:buClrTx/>
        <a:buSzTx/>
        <a:buFontTx/>
        <a:buNone/>
        <a:tabLst/>
        <a:defRPr sz="4000" b="1" i="0" u="none" strike="noStrike" cap="none" spc="0" baseline="0">
          <a:solidFill>
            <a:srgbClr val="AA182C"/>
          </a:solidFill>
          <a:uFillTx/>
          <a:latin typeface="Century Gothic"/>
          <a:ea typeface="Century Gothic"/>
          <a:cs typeface="Century Gothic"/>
          <a:sym typeface="Century Gothic"/>
        </a:defRPr>
      </a:lvl9pPr>
    </p:titleStyle>
    <p:body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Jost"/>
        </a:defRPr>
      </a:lvl9pPr>
    </p:otherStyle>
  </p:txStyles>
  <p:extLst>
    <p:ext uri="{27BBF7A9-308A-43DC-89C8-2F10F3537804}">
      <p15:sldGuideLst xmlns:p15="http://schemas.microsoft.com/office/powerpoint/2012/main">
        <p15:guide id="1" orient="horz" pos="741"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insideclimatenews.org/wp-content/uploads/2015/09/1982-Exxon-Primer-on-CO2-Greenhouse-Effect.pdf" TargetMode="External"/><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6" name="Footer Placeholder 7"/>
          <p:cNvSpPr txBox="1"/>
          <p:nvPr/>
        </p:nvSpPr>
        <p:spPr>
          <a:xfrm>
            <a:off x="561657" y="6501342"/>
            <a:ext cx="2585880" cy="269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defRPr sz="1200">
                <a:solidFill>
                  <a:srgbClr val="FFFFFF"/>
                </a:solidFill>
                <a:latin typeface="MinionPro-Disp"/>
                <a:ea typeface="MinionPro-Disp"/>
                <a:cs typeface="MinionPro-Disp"/>
                <a:sym typeface="MinionPro-Disp"/>
              </a:defRPr>
            </a:lvl1pPr>
          </a:lstStyle>
          <a:p>
            <a:r>
              <a:rPr dirty="0"/>
              <a:t>#ARIASUS • www.arias-us.org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6">
            <a:extLst>
              <a:ext uri="{FF2B5EF4-FFF2-40B4-BE49-F238E27FC236}">
                <a16:creationId xmlns:a16="http://schemas.microsoft.com/office/drawing/2014/main" id="{D27EB5C3-EA3B-F1E5-42A8-8980EFB0E173}"/>
              </a:ext>
            </a:extLst>
          </p:cNvPr>
          <p:cNvSpPr txBox="1">
            <a:spLocks/>
          </p:cNvSpPr>
          <p:nvPr/>
        </p:nvSpPr>
        <p:spPr>
          <a:xfrm>
            <a:off x="515936" y="1473200"/>
            <a:ext cx="10957608" cy="3596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457200" latinLnBrk="0">
              <a:lnSpc>
                <a:spcPct val="100000"/>
              </a:lnSpc>
              <a:spcBef>
                <a:spcPts val="400"/>
              </a:spcBef>
              <a:spcAft>
                <a:spcPts val="0"/>
              </a:spcAft>
              <a:buClrTx/>
              <a:buSzTx/>
              <a:buFontTx/>
              <a:buNone/>
              <a:tabLst/>
              <a:defRPr sz="1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r>
              <a:rPr lang="en-US" sz="1800" b="1" dirty="0">
                <a:solidFill>
                  <a:srgbClr val="AA182C"/>
                </a:solidFill>
              </a:rPr>
              <a:t>2009: </a:t>
            </a:r>
            <a:r>
              <a:rPr lang="en-US" sz="1800" dirty="0"/>
              <a:t>EPA declares mix of six greenhouse gasses “air pollution” under Clean Air Act</a:t>
            </a:r>
          </a:p>
        </p:txBody>
      </p:sp>
      <p:sp>
        <p:nvSpPr>
          <p:cNvPr id="27" name="Text Placeholder 26">
            <a:extLst>
              <a:ext uri="{FF2B5EF4-FFF2-40B4-BE49-F238E27FC236}">
                <a16:creationId xmlns:a16="http://schemas.microsoft.com/office/drawing/2014/main" id="{80A740EF-92BC-0EC5-19AA-5697F3FCCCDE}"/>
              </a:ext>
            </a:extLst>
          </p:cNvPr>
          <p:cNvSpPr>
            <a:spLocks noGrp="1"/>
          </p:cNvSpPr>
          <p:nvPr>
            <p:ph type="body" sz="quarter" idx="21"/>
          </p:nvPr>
        </p:nvSpPr>
        <p:spPr>
          <a:xfrm>
            <a:off x="1451429" y="1976675"/>
            <a:ext cx="7003143" cy="1037829"/>
          </a:xfrm>
        </p:spPr>
        <p:txBody>
          <a:bodyPr numCol="2" spcCol="274320">
            <a:noAutofit/>
          </a:bodyPr>
          <a:lstStyle/>
          <a:p>
            <a:pPr marL="228600" lvl="1" indent="-228600"/>
            <a:r>
              <a:rPr lang="en-US" sz="1600" dirty="0"/>
              <a:t>carbon dioxide (CO2)</a:t>
            </a:r>
          </a:p>
          <a:p>
            <a:pPr marL="228600" lvl="1" indent="-228600"/>
            <a:r>
              <a:rPr lang="en-US" sz="1600" dirty="0"/>
              <a:t>methane (CH4)</a:t>
            </a:r>
          </a:p>
          <a:p>
            <a:pPr marL="228600" lvl="1" indent="-228600"/>
            <a:r>
              <a:rPr lang="en-US" sz="1600" dirty="0"/>
              <a:t>nitrous oxide (N2O)</a:t>
            </a:r>
          </a:p>
          <a:p>
            <a:pPr marL="228600" lvl="1" indent="-228600"/>
            <a:r>
              <a:rPr lang="en-US" sz="1600" dirty="0"/>
              <a:t>hydrofluorocarbons (HFCs)</a:t>
            </a:r>
          </a:p>
          <a:p>
            <a:pPr marL="228600" lvl="1" indent="-228600"/>
            <a:r>
              <a:rPr lang="en-US" sz="1600" dirty="0"/>
              <a:t>perfluorocarbons (PFCs)</a:t>
            </a:r>
          </a:p>
          <a:p>
            <a:pPr marL="228600" lvl="1" indent="-228600"/>
            <a:r>
              <a:rPr lang="en-US" sz="1600" dirty="0"/>
              <a:t>sulfur hexafluoride (SF6)</a:t>
            </a:r>
          </a:p>
        </p:txBody>
      </p:sp>
      <p:sp>
        <p:nvSpPr>
          <p:cNvPr id="14" name="Title 13">
            <a:extLst>
              <a:ext uri="{FF2B5EF4-FFF2-40B4-BE49-F238E27FC236}">
                <a16:creationId xmlns:a16="http://schemas.microsoft.com/office/drawing/2014/main" id="{C22AEFD2-71F4-2CB6-4D55-307C22529843}"/>
              </a:ext>
            </a:extLst>
          </p:cNvPr>
          <p:cNvSpPr>
            <a:spLocks noGrp="1"/>
          </p:cNvSpPr>
          <p:nvPr>
            <p:ph type="title"/>
          </p:nvPr>
        </p:nvSpPr>
        <p:spPr>
          <a:xfrm>
            <a:off x="515939" y="616938"/>
            <a:ext cx="11160126" cy="931864"/>
          </a:xfrm>
        </p:spPr>
        <p:txBody>
          <a:bodyPr/>
          <a:lstStyle/>
          <a:p>
            <a:r>
              <a:rPr lang="en-US" dirty="0"/>
              <a:t>History of Climate Change Litigation</a:t>
            </a:r>
          </a:p>
        </p:txBody>
      </p:sp>
      <p:cxnSp>
        <p:nvCxnSpPr>
          <p:cNvPr id="6" name="Straight Connector 5">
            <a:extLst>
              <a:ext uri="{FF2B5EF4-FFF2-40B4-BE49-F238E27FC236}">
                <a16:creationId xmlns:a16="http://schemas.microsoft.com/office/drawing/2014/main" id="{1E93ACD7-9238-D161-DEB0-C9F8493709E5}"/>
              </a:ext>
            </a:extLst>
          </p:cNvPr>
          <p:cNvCxnSpPr>
            <a:cxnSpLocks/>
          </p:cNvCxnSpPr>
          <p:nvPr/>
        </p:nvCxnSpPr>
        <p:spPr>
          <a:xfrm>
            <a:off x="1150256" y="4897465"/>
            <a:ext cx="9891485" cy="0"/>
          </a:xfrm>
          <a:prstGeom prst="line">
            <a:avLst/>
          </a:prstGeom>
          <a:noFill/>
          <a:ln w="19050" cap="flat">
            <a:solidFill>
              <a:schemeClr val="tx1"/>
            </a:solidFill>
            <a:prstDash val="solid"/>
            <a:round/>
          </a:ln>
          <a:effectLst/>
          <a:sp3d/>
        </p:spPr>
        <p:style>
          <a:lnRef idx="0">
            <a:scrgbClr r="0" g="0" b="0"/>
          </a:lnRef>
          <a:fillRef idx="0">
            <a:scrgbClr r="0" g="0" b="0"/>
          </a:fillRef>
          <a:effectRef idx="0">
            <a:scrgbClr r="0" g="0" b="0"/>
          </a:effectRef>
          <a:fontRef idx="none"/>
        </p:style>
      </p:cxnSp>
      <p:graphicFrame>
        <p:nvGraphicFramePr>
          <p:cNvPr id="7" name="Table 8">
            <a:extLst>
              <a:ext uri="{FF2B5EF4-FFF2-40B4-BE49-F238E27FC236}">
                <a16:creationId xmlns:a16="http://schemas.microsoft.com/office/drawing/2014/main" id="{EFECD25B-60A5-2A9B-F7B8-5BBF8F8DF125}"/>
              </a:ext>
            </a:extLst>
          </p:cNvPr>
          <p:cNvGraphicFramePr>
            <a:graphicFrameLocks noGrp="1"/>
          </p:cNvGraphicFramePr>
          <p:nvPr>
            <p:extLst>
              <p:ext uri="{D42A27DB-BD31-4B8C-83A1-F6EECF244321}">
                <p14:modId xmlns:p14="http://schemas.microsoft.com/office/powerpoint/2010/main" val="4202227795"/>
              </p:ext>
            </p:extLst>
          </p:nvPr>
        </p:nvGraphicFramePr>
        <p:xfrm>
          <a:off x="1150257" y="5069809"/>
          <a:ext cx="9891486" cy="370840"/>
        </p:xfrm>
        <a:graphic>
          <a:graphicData uri="http://schemas.openxmlformats.org/drawingml/2006/table">
            <a:tbl>
              <a:tblPr firstRow="1" bandRow="1">
                <a:tableStyleId>{5940675A-B579-460E-94D1-54222C63F5DA}</a:tableStyleId>
              </a:tblPr>
              <a:tblGrid>
                <a:gridCol w="899226">
                  <a:extLst>
                    <a:ext uri="{9D8B030D-6E8A-4147-A177-3AD203B41FA5}">
                      <a16:colId xmlns:a16="http://schemas.microsoft.com/office/drawing/2014/main" val="3248167619"/>
                    </a:ext>
                  </a:extLst>
                </a:gridCol>
                <a:gridCol w="899226">
                  <a:extLst>
                    <a:ext uri="{9D8B030D-6E8A-4147-A177-3AD203B41FA5}">
                      <a16:colId xmlns:a16="http://schemas.microsoft.com/office/drawing/2014/main" val="3456696829"/>
                    </a:ext>
                  </a:extLst>
                </a:gridCol>
                <a:gridCol w="899226">
                  <a:extLst>
                    <a:ext uri="{9D8B030D-6E8A-4147-A177-3AD203B41FA5}">
                      <a16:colId xmlns:a16="http://schemas.microsoft.com/office/drawing/2014/main" val="2112811813"/>
                    </a:ext>
                  </a:extLst>
                </a:gridCol>
                <a:gridCol w="899226">
                  <a:extLst>
                    <a:ext uri="{9D8B030D-6E8A-4147-A177-3AD203B41FA5}">
                      <a16:colId xmlns:a16="http://schemas.microsoft.com/office/drawing/2014/main" val="1747792459"/>
                    </a:ext>
                  </a:extLst>
                </a:gridCol>
                <a:gridCol w="899226">
                  <a:extLst>
                    <a:ext uri="{9D8B030D-6E8A-4147-A177-3AD203B41FA5}">
                      <a16:colId xmlns:a16="http://schemas.microsoft.com/office/drawing/2014/main" val="3650211836"/>
                    </a:ext>
                  </a:extLst>
                </a:gridCol>
                <a:gridCol w="899226">
                  <a:extLst>
                    <a:ext uri="{9D8B030D-6E8A-4147-A177-3AD203B41FA5}">
                      <a16:colId xmlns:a16="http://schemas.microsoft.com/office/drawing/2014/main" val="3469594579"/>
                    </a:ext>
                  </a:extLst>
                </a:gridCol>
                <a:gridCol w="899226">
                  <a:extLst>
                    <a:ext uri="{9D8B030D-6E8A-4147-A177-3AD203B41FA5}">
                      <a16:colId xmlns:a16="http://schemas.microsoft.com/office/drawing/2014/main" val="4155415912"/>
                    </a:ext>
                  </a:extLst>
                </a:gridCol>
                <a:gridCol w="899226">
                  <a:extLst>
                    <a:ext uri="{9D8B030D-6E8A-4147-A177-3AD203B41FA5}">
                      <a16:colId xmlns:a16="http://schemas.microsoft.com/office/drawing/2014/main" val="516029261"/>
                    </a:ext>
                  </a:extLst>
                </a:gridCol>
                <a:gridCol w="899226">
                  <a:extLst>
                    <a:ext uri="{9D8B030D-6E8A-4147-A177-3AD203B41FA5}">
                      <a16:colId xmlns:a16="http://schemas.microsoft.com/office/drawing/2014/main" val="3692974161"/>
                    </a:ext>
                  </a:extLst>
                </a:gridCol>
                <a:gridCol w="899226">
                  <a:extLst>
                    <a:ext uri="{9D8B030D-6E8A-4147-A177-3AD203B41FA5}">
                      <a16:colId xmlns:a16="http://schemas.microsoft.com/office/drawing/2014/main" val="3514802724"/>
                    </a:ext>
                  </a:extLst>
                </a:gridCol>
                <a:gridCol w="899226">
                  <a:extLst>
                    <a:ext uri="{9D8B030D-6E8A-4147-A177-3AD203B41FA5}">
                      <a16:colId xmlns:a16="http://schemas.microsoft.com/office/drawing/2014/main" val="2876112516"/>
                    </a:ext>
                  </a:extLst>
                </a:gridCol>
              </a:tblGrid>
              <a:tr h="370840">
                <a:tc>
                  <a:txBody>
                    <a:bodyPr/>
                    <a:lstStyle/>
                    <a:p>
                      <a:pPr algn="ctr"/>
                      <a:r>
                        <a:rPr lang="en-US" sz="1800" b="0" i="0" u="none" strike="noStrike" cap="none" spc="0" baseline="0" dirty="0">
                          <a:solidFill>
                            <a:schemeClr val="accent3"/>
                          </a:solidFill>
                          <a:uFillTx/>
                          <a:latin typeface="+mn-lt"/>
                          <a:ea typeface="+mn-ea"/>
                          <a:cs typeface="+mn-cs"/>
                          <a:sym typeface="Jost"/>
                        </a:rPr>
                        <a:t>2007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1" i="0" u="none" strike="noStrike" cap="none" spc="0" baseline="0" dirty="0">
                          <a:solidFill>
                            <a:srgbClr val="AA182C"/>
                          </a:solidFill>
                          <a:uFillTx/>
                          <a:latin typeface="+mn-lt"/>
                          <a:ea typeface="+mn-ea"/>
                          <a:cs typeface="+mn-cs"/>
                          <a:sym typeface="Jost"/>
                        </a:rPr>
                        <a:t>2009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834053"/>
                  </a:ext>
                </a:extLst>
              </a:tr>
            </a:tbl>
          </a:graphicData>
        </a:graphic>
      </p:graphicFrame>
      <p:cxnSp>
        <p:nvCxnSpPr>
          <p:cNvPr id="8" name="Straight Connector 7">
            <a:extLst>
              <a:ext uri="{FF2B5EF4-FFF2-40B4-BE49-F238E27FC236}">
                <a16:creationId xmlns:a16="http://schemas.microsoft.com/office/drawing/2014/main" id="{7CE6CFFA-3F65-6524-98E8-DFB175B48D14}"/>
              </a:ext>
            </a:extLst>
          </p:cNvPr>
          <p:cNvCxnSpPr>
            <a:cxnSpLocks/>
          </p:cNvCxnSpPr>
          <p:nvPr/>
        </p:nvCxnSpPr>
        <p:spPr>
          <a:xfrm>
            <a:off x="162196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B000E600-A12B-E4D4-0108-C033D2C379E2}"/>
              </a:ext>
            </a:extLst>
          </p:cNvPr>
          <p:cNvCxnSpPr>
            <a:cxnSpLocks/>
          </p:cNvCxnSpPr>
          <p:nvPr/>
        </p:nvCxnSpPr>
        <p:spPr>
          <a:xfrm>
            <a:off x="252160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FBCDD47F-2E39-4592-AE85-AE4A2C83AA83}"/>
              </a:ext>
            </a:extLst>
          </p:cNvPr>
          <p:cNvCxnSpPr>
            <a:cxnSpLocks/>
          </p:cNvCxnSpPr>
          <p:nvPr/>
        </p:nvCxnSpPr>
        <p:spPr>
          <a:xfrm>
            <a:off x="342124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7E2EBEA3-3630-8358-E918-FC3C9E9E3A61}"/>
              </a:ext>
            </a:extLst>
          </p:cNvPr>
          <p:cNvCxnSpPr>
            <a:cxnSpLocks/>
          </p:cNvCxnSpPr>
          <p:nvPr/>
        </p:nvCxnSpPr>
        <p:spPr>
          <a:xfrm>
            <a:off x="432087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EFAA940E-74E5-9FCC-83AA-65B021A1B331}"/>
              </a:ext>
            </a:extLst>
          </p:cNvPr>
          <p:cNvCxnSpPr>
            <a:cxnSpLocks/>
          </p:cNvCxnSpPr>
          <p:nvPr/>
        </p:nvCxnSpPr>
        <p:spPr>
          <a:xfrm>
            <a:off x="522051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F3F7E467-4525-0537-7026-BAEF91FDD315}"/>
              </a:ext>
            </a:extLst>
          </p:cNvPr>
          <p:cNvCxnSpPr>
            <a:cxnSpLocks/>
          </p:cNvCxnSpPr>
          <p:nvPr/>
        </p:nvCxnSpPr>
        <p:spPr>
          <a:xfrm>
            <a:off x="612014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DF18AB97-333F-3F8C-E7D8-D9E5B17B718D}"/>
              </a:ext>
            </a:extLst>
          </p:cNvPr>
          <p:cNvCxnSpPr>
            <a:cxnSpLocks/>
          </p:cNvCxnSpPr>
          <p:nvPr/>
        </p:nvCxnSpPr>
        <p:spPr>
          <a:xfrm>
            <a:off x="701978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B433FF02-5FBB-94CB-13E7-637A9EBCE70B}"/>
              </a:ext>
            </a:extLst>
          </p:cNvPr>
          <p:cNvCxnSpPr>
            <a:cxnSpLocks/>
          </p:cNvCxnSpPr>
          <p:nvPr/>
        </p:nvCxnSpPr>
        <p:spPr>
          <a:xfrm>
            <a:off x="791942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15C2FF44-41B4-5BA4-C9A4-B0B858DAA110}"/>
              </a:ext>
            </a:extLst>
          </p:cNvPr>
          <p:cNvCxnSpPr>
            <a:cxnSpLocks/>
          </p:cNvCxnSpPr>
          <p:nvPr/>
        </p:nvCxnSpPr>
        <p:spPr>
          <a:xfrm>
            <a:off x="881905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F49B1A31-89B1-E43F-868D-D142F68BDD22}"/>
              </a:ext>
            </a:extLst>
          </p:cNvPr>
          <p:cNvCxnSpPr>
            <a:cxnSpLocks/>
          </p:cNvCxnSpPr>
          <p:nvPr/>
        </p:nvCxnSpPr>
        <p:spPr>
          <a:xfrm>
            <a:off x="971869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C2066DFC-ED73-04C4-92EF-1EFF395BDF97}"/>
              </a:ext>
            </a:extLst>
          </p:cNvPr>
          <p:cNvCxnSpPr>
            <a:cxnSpLocks/>
          </p:cNvCxnSpPr>
          <p:nvPr/>
        </p:nvCxnSpPr>
        <p:spPr>
          <a:xfrm>
            <a:off x="1061833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0" name="Rectangular Callout 7">
            <a:extLst>
              <a:ext uri="{FF2B5EF4-FFF2-40B4-BE49-F238E27FC236}">
                <a16:creationId xmlns:a16="http://schemas.microsoft.com/office/drawing/2014/main" id="{461D1ED5-43A2-B9B4-BDC5-DB1EF5E37221}"/>
              </a:ext>
            </a:extLst>
          </p:cNvPr>
          <p:cNvSpPr/>
          <p:nvPr/>
        </p:nvSpPr>
        <p:spPr>
          <a:xfrm>
            <a:off x="1603355" y="3145529"/>
            <a:ext cx="6535950" cy="1013759"/>
          </a:xfrm>
          <a:prstGeom prst="wedgeRectCallout">
            <a:avLst>
              <a:gd name="adj1" fmla="val -22238"/>
              <a:gd name="adj2" fmla="val 103054"/>
            </a:avLst>
          </a:prstGeom>
          <a:solidFill>
            <a:schemeClr val="bg1"/>
          </a:solidFill>
          <a:ln>
            <a:solidFill>
              <a:schemeClr val="accent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altLang="en-US" sz="1600" b="1" dirty="0">
                <a:solidFill>
                  <a:srgbClr val="AA182C"/>
                </a:solidFill>
                <a:latin typeface="Century Gothic" panose="020B0502020202020204" pitchFamily="34" charset="0"/>
              </a:rPr>
              <a:t>Endangerment and Cause or Contribute Findings for Greenhouse Gases Under Section 202(a) of the Clean Air Act, 74 Fed. Reg. § 66,496 (final rule, Dec. 15, 2009)</a:t>
            </a:r>
          </a:p>
        </p:txBody>
      </p:sp>
    </p:spTree>
    <p:extLst>
      <p:ext uri="{BB962C8B-B14F-4D97-AF65-F5344CB8AC3E}">
        <p14:creationId xmlns:p14="http://schemas.microsoft.com/office/powerpoint/2010/main" val="191607238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6">
            <a:extLst>
              <a:ext uri="{FF2B5EF4-FFF2-40B4-BE49-F238E27FC236}">
                <a16:creationId xmlns:a16="http://schemas.microsoft.com/office/drawing/2014/main" id="{22A95C20-B907-CAB7-916D-07206E0D4ECB}"/>
              </a:ext>
            </a:extLst>
          </p:cNvPr>
          <p:cNvSpPr>
            <a:spLocks noGrp="1"/>
          </p:cNvSpPr>
          <p:nvPr>
            <p:ph type="body" sz="quarter" idx="21"/>
          </p:nvPr>
        </p:nvSpPr>
        <p:spPr>
          <a:xfrm>
            <a:off x="515936" y="2097340"/>
            <a:ext cx="10957608" cy="2972469"/>
          </a:xfrm>
        </p:spPr>
        <p:txBody>
          <a:bodyPr>
            <a:normAutofit/>
          </a:bodyPr>
          <a:lstStyle/>
          <a:p>
            <a:r>
              <a:rPr lang="en-US" sz="1800" b="1" dirty="0">
                <a:solidFill>
                  <a:srgbClr val="AA182C"/>
                </a:solidFill>
              </a:rPr>
              <a:t>2011: </a:t>
            </a:r>
            <a:r>
              <a:rPr lang="en-US" sz="1800" dirty="0"/>
              <a:t>U.S. Supreme court holds that Clean Air Act and EPA’s enforcement authority displaced federal common law nuisance claims</a:t>
            </a:r>
          </a:p>
        </p:txBody>
      </p:sp>
      <p:sp>
        <p:nvSpPr>
          <p:cNvPr id="14" name="Title 13">
            <a:extLst>
              <a:ext uri="{FF2B5EF4-FFF2-40B4-BE49-F238E27FC236}">
                <a16:creationId xmlns:a16="http://schemas.microsoft.com/office/drawing/2014/main" id="{C22AEFD2-71F4-2CB6-4D55-307C22529843}"/>
              </a:ext>
            </a:extLst>
          </p:cNvPr>
          <p:cNvSpPr>
            <a:spLocks noGrp="1"/>
          </p:cNvSpPr>
          <p:nvPr>
            <p:ph type="title"/>
          </p:nvPr>
        </p:nvSpPr>
        <p:spPr>
          <a:xfrm>
            <a:off x="515939" y="616938"/>
            <a:ext cx="11160126" cy="931864"/>
          </a:xfrm>
        </p:spPr>
        <p:txBody>
          <a:bodyPr/>
          <a:lstStyle/>
          <a:p>
            <a:r>
              <a:rPr lang="en-US" dirty="0"/>
              <a:t>History of Climate Change Litigation</a:t>
            </a:r>
          </a:p>
        </p:txBody>
      </p:sp>
      <p:cxnSp>
        <p:nvCxnSpPr>
          <p:cNvPr id="2" name="Straight Connector 1">
            <a:extLst>
              <a:ext uri="{FF2B5EF4-FFF2-40B4-BE49-F238E27FC236}">
                <a16:creationId xmlns:a16="http://schemas.microsoft.com/office/drawing/2014/main" id="{98DCFAA6-FFA4-35C2-B56B-FF795BF6CD48}"/>
              </a:ext>
            </a:extLst>
          </p:cNvPr>
          <p:cNvCxnSpPr>
            <a:cxnSpLocks/>
          </p:cNvCxnSpPr>
          <p:nvPr/>
        </p:nvCxnSpPr>
        <p:spPr>
          <a:xfrm>
            <a:off x="1150256" y="4897465"/>
            <a:ext cx="9891485" cy="0"/>
          </a:xfrm>
          <a:prstGeom prst="line">
            <a:avLst/>
          </a:prstGeom>
          <a:noFill/>
          <a:ln w="19050" cap="flat">
            <a:solidFill>
              <a:schemeClr val="tx1"/>
            </a:solidFill>
            <a:prstDash val="solid"/>
            <a:round/>
          </a:ln>
          <a:effectLst/>
          <a:sp3d/>
        </p:spPr>
        <p:style>
          <a:lnRef idx="0">
            <a:scrgbClr r="0" g="0" b="0"/>
          </a:lnRef>
          <a:fillRef idx="0">
            <a:scrgbClr r="0" g="0" b="0"/>
          </a:fillRef>
          <a:effectRef idx="0">
            <a:scrgbClr r="0" g="0" b="0"/>
          </a:effectRef>
          <a:fontRef idx="none"/>
        </p:style>
      </p:cxnSp>
      <p:graphicFrame>
        <p:nvGraphicFramePr>
          <p:cNvPr id="3" name="Table 8">
            <a:extLst>
              <a:ext uri="{FF2B5EF4-FFF2-40B4-BE49-F238E27FC236}">
                <a16:creationId xmlns:a16="http://schemas.microsoft.com/office/drawing/2014/main" id="{D633AC16-FA87-38F8-15E0-9EC4D5853D55}"/>
              </a:ext>
            </a:extLst>
          </p:cNvPr>
          <p:cNvGraphicFramePr>
            <a:graphicFrameLocks noGrp="1"/>
          </p:cNvGraphicFramePr>
          <p:nvPr>
            <p:extLst>
              <p:ext uri="{D42A27DB-BD31-4B8C-83A1-F6EECF244321}">
                <p14:modId xmlns:p14="http://schemas.microsoft.com/office/powerpoint/2010/main" val="2140690367"/>
              </p:ext>
            </p:extLst>
          </p:nvPr>
        </p:nvGraphicFramePr>
        <p:xfrm>
          <a:off x="1150257" y="5069809"/>
          <a:ext cx="9891486" cy="370840"/>
        </p:xfrm>
        <a:graphic>
          <a:graphicData uri="http://schemas.openxmlformats.org/drawingml/2006/table">
            <a:tbl>
              <a:tblPr firstRow="1" bandRow="1">
                <a:tableStyleId>{5940675A-B579-460E-94D1-54222C63F5DA}</a:tableStyleId>
              </a:tblPr>
              <a:tblGrid>
                <a:gridCol w="899226">
                  <a:extLst>
                    <a:ext uri="{9D8B030D-6E8A-4147-A177-3AD203B41FA5}">
                      <a16:colId xmlns:a16="http://schemas.microsoft.com/office/drawing/2014/main" val="3248167619"/>
                    </a:ext>
                  </a:extLst>
                </a:gridCol>
                <a:gridCol w="899226">
                  <a:extLst>
                    <a:ext uri="{9D8B030D-6E8A-4147-A177-3AD203B41FA5}">
                      <a16:colId xmlns:a16="http://schemas.microsoft.com/office/drawing/2014/main" val="3456696829"/>
                    </a:ext>
                  </a:extLst>
                </a:gridCol>
                <a:gridCol w="899226">
                  <a:extLst>
                    <a:ext uri="{9D8B030D-6E8A-4147-A177-3AD203B41FA5}">
                      <a16:colId xmlns:a16="http://schemas.microsoft.com/office/drawing/2014/main" val="2112811813"/>
                    </a:ext>
                  </a:extLst>
                </a:gridCol>
                <a:gridCol w="899226">
                  <a:extLst>
                    <a:ext uri="{9D8B030D-6E8A-4147-A177-3AD203B41FA5}">
                      <a16:colId xmlns:a16="http://schemas.microsoft.com/office/drawing/2014/main" val="1747792459"/>
                    </a:ext>
                  </a:extLst>
                </a:gridCol>
                <a:gridCol w="899226">
                  <a:extLst>
                    <a:ext uri="{9D8B030D-6E8A-4147-A177-3AD203B41FA5}">
                      <a16:colId xmlns:a16="http://schemas.microsoft.com/office/drawing/2014/main" val="3650211836"/>
                    </a:ext>
                  </a:extLst>
                </a:gridCol>
                <a:gridCol w="899226">
                  <a:extLst>
                    <a:ext uri="{9D8B030D-6E8A-4147-A177-3AD203B41FA5}">
                      <a16:colId xmlns:a16="http://schemas.microsoft.com/office/drawing/2014/main" val="3469594579"/>
                    </a:ext>
                  </a:extLst>
                </a:gridCol>
                <a:gridCol w="899226">
                  <a:extLst>
                    <a:ext uri="{9D8B030D-6E8A-4147-A177-3AD203B41FA5}">
                      <a16:colId xmlns:a16="http://schemas.microsoft.com/office/drawing/2014/main" val="4155415912"/>
                    </a:ext>
                  </a:extLst>
                </a:gridCol>
                <a:gridCol w="899226">
                  <a:extLst>
                    <a:ext uri="{9D8B030D-6E8A-4147-A177-3AD203B41FA5}">
                      <a16:colId xmlns:a16="http://schemas.microsoft.com/office/drawing/2014/main" val="516029261"/>
                    </a:ext>
                  </a:extLst>
                </a:gridCol>
                <a:gridCol w="899226">
                  <a:extLst>
                    <a:ext uri="{9D8B030D-6E8A-4147-A177-3AD203B41FA5}">
                      <a16:colId xmlns:a16="http://schemas.microsoft.com/office/drawing/2014/main" val="3692974161"/>
                    </a:ext>
                  </a:extLst>
                </a:gridCol>
                <a:gridCol w="899226">
                  <a:extLst>
                    <a:ext uri="{9D8B030D-6E8A-4147-A177-3AD203B41FA5}">
                      <a16:colId xmlns:a16="http://schemas.microsoft.com/office/drawing/2014/main" val="3514802724"/>
                    </a:ext>
                  </a:extLst>
                </a:gridCol>
                <a:gridCol w="899226">
                  <a:extLst>
                    <a:ext uri="{9D8B030D-6E8A-4147-A177-3AD203B41FA5}">
                      <a16:colId xmlns:a16="http://schemas.microsoft.com/office/drawing/2014/main" val="2876112516"/>
                    </a:ext>
                  </a:extLst>
                </a:gridCol>
              </a:tblGrid>
              <a:tr h="370840">
                <a:tc>
                  <a:txBody>
                    <a:bodyPr/>
                    <a:lstStyle/>
                    <a:p>
                      <a:pPr marL="0" marR="0" indent="0" algn="ctr" defTabSz="457200" rtl="0" latinLnBrk="0">
                        <a:lnSpc>
                          <a:spcPct val="100000"/>
                        </a:lnSpc>
                        <a:spcBef>
                          <a:spcPts val="0"/>
                        </a:spcBef>
                        <a:spcAft>
                          <a:spcPts val="0"/>
                        </a:spcAft>
                        <a:buClrTx/>
                        <a:buSzTx/>
                        <a:buFontTx/>
                        <a:buNone/>
                        <a:tabLst/>
                      </a:pPr>
                      <a:r>
                        <a:rPr lang="en-US" sz="1800" b="0" i="0" u="none" strike="noStrike" cap="none" spc="0" baseline="0" dirty="0">
                          <a:solidFill>
                            <a:schemeClr val="accent3"/>
                          </a:solidFill>
                          <a:uFillTx/>
                          <a:latin typeface="+mn-lt"/>
                          <a:ea typeface="+mn-ea"/>
                          <a:cs typeface="+mn-cs"/>
                          <a:sym typeface="Jost"/>
                        </a:rPr>
                        <a:t>2007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1" i="0" u="none" strike="noStrike" cap="none" spc="0" baseline="0" dirty="0">
                          <a:solidFill>
                            <a:srgbClr val="AA182C"/>
                          </a:solidFill>
                          <a:uFillTx/>
                          <a:latin typeface="+mn-lt"/>
                          <a:ea typeface="+mn-ea"/>
                          <a:cs typeface="+mn-cs"/>
                          <a:sym typeface="Jost"/>
                        </a:rPr>
                        <a:t>2011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834053"/>
                  </a:ext>
                </a:extLst>
              </a:tr>
            </a:tbl>
          </a:graphicData>
        </a:graphic>
      </p:graphicFrame>
      <p:cxnSp>
        <p:nvCxnSpPr>
          <p:cNvPr id="4" name="Straight Connector 3">
            <a:extLst>
              <a:ext uri="{FF2B5EF4-FFF2-40B4-BE49-F238E27FC236}">
                <a16:creationId xmlns:a16="http://schemas.microsoft.com/office/drawing/2014/main" id="{C3DF716F-D3AA-28D0-07D1-76D0D62C312F}"/>
              </a:ext>
            </a:extLst>
          </p:cNvPr>
          <p:cNvCxnSpPr>
            <a:cxnSpLocks/>
          </p:cNvCxnSpPr>
          <p:nvPr/>
        </p:nvCxnSpPr>
        <p:spPr>
          <a:xfrm>
            <a:off x="162196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5" name="Straight Connector 4">
            <a:extLst>
              <a:ext uri="{FF2B5EF4-FFF2-40B4-BE49-F238E27FC236}">
                <a16:creationId xmlns:a16="http://schemas.microsoft.com/office/drawing/2014/main" id="{FDB1A390-66EC-1FCD-9A97-D0E679720FF3}"/>
              </a:ext>
            </a:extLst>
          </p:cNvPr>
          <p:cNvCxnSpPr>
            <a:cxnSpLocks/>
          </p:cNvCxnSpPr>
          <p:nvPr/>
        </p:nvCxnSpPr>
        <p:spPr>
          <a:xfrm>
            <a:off x="252160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5C32EE34-5B45-4C88-0CA6-6871F5AC1504}"/>
              </a:ext>
            </a:extLst>
          </p:cNvPr>
          <p:cNvCxnSpPr>
            <a:cxnSpLocks/>
          </p:cNvCxnSpPr>
          <p:nvPr/>
        </p:nvCxnSpPr>
        <p:spPr>
          <a:xfrm>
            <a:off x="342124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2453964F-597E-892E-A259-638377FA7FE5}"/>
              </a:ext>
            </a:extLst>
          </p:cNvPr>
          <p:cNvCxnSpPr>
            <a:cxnSpLocks/>
          </p:cNvCxnSpPr>
          <p:nvPr/>
        </p:nvCxnSpPr>
        <p:spPr>
          <a:xfrm>
            <a:off x="432087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1CC89B3C-E8EE-E526-6A54-1B0D0B03A52E}"/>
              </a:ext>
            </a:extLst>
          </p:cNvPr>
          <p:cNvCxnSpPr>
            <a:cxnSpLocks/>
          </p:cNvCxnSpPr>
          <p:nvPr/>
        </p:nvCxnSpPr>
        <p:spPr>
          <a:xfrm>
            <a:off x="522051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CEE4B4D-1B32-29A0-39B6-4A22B9108064}"/>
              </a:ext>
            </a:extLst>
          </p:cNvPr>
          <p:cNvCxnSpPr>
            <a:cxnSpLocks/>
          </p:cNvCxnSpPr>
          <p:nvPr/>
        </p:nvCxnSpPr>
        <p:spPr>
          <a:xfrm>
            <a:off x="612014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DCA67A6B-7FF7-CA82-9AD5-7E70D4E7BCF1}"/>
              </a:ext>
            </a:extLst>
          </p:cNvPr>
          <p:cNvCxnSpPr>
            <a:cxnSpLocks/>
          </p:cNvCxnSpPr>
          <p:nvPr/>
        </p:nvCxnSpPr>
        <p:spPr>
          <a:xfrm>
            <a:off x="701978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CB505305-5F7C-394F-FB2B-C5DFE80CE57A}"/>
              </a:ext>
            </a:extLst>
          </p:cNvPr>
          <p:cNvCxnSpPr>
            <a:cxnSpLocks/>
          </p:cNvCxnSpPr>
          <p:nvPr/>
        </p:nvCxnSpPr>
        <p:spPr>
          <a:xfrm>
            <a:off x="791942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93881585-A58F-EFEE-BF1D-951A5912520D}"/>
              </a:ext>
            </a:extLst>
          </p:cNvPr>
          <p:cNvCxnSpPr>
            <a:cxnSpLocks/>
          </p:cNvCxnSpPr>
          <p:nvPr/>
        </p:nvCxnSpPr>
        <p:spPr>
          <a:xfrm>
            <a:off x="881905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C8F260B0-9BE8-195B-F616-D83A4241B854}"/>
              </a:ext>
            </a:extLst>
          </p:cNvPr>
          <p:cNvCxnSpPr>
            <a:cxnSpLocks/>
          </p:cNvCxnSpPr>
          <p:nvPr/>
        </p:nvCxnSpPr>
        <p:spPr>
          <a:xfrm>
            <a:off x="971869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5F886C46-3484-F4D6-7EBA-B133DDA1D6B1}"/>
              </a:ext>
            </a:extLst>
          </p:cNvPr>
          <p:cNvCxnSpPr>
            <a:cxnSpLocks/>
          </p:cNvCxnSpPr>
          <p:nvPr/>
        </p:nvCxnSpPr>
        <p:spPr>
          <a:xfrm>
            <a:off x="1061833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0" name="Rectangular Callout 7">
            <a:extLst>
              <a:ext uri="{FF2B5EF4-FFF2-40B4-BE49-F238E27FC236}">
                <a16:creationId xmlns:a16="http://schemas.microsoft.com/office/drawing/2014/main" id="{F8DB340C-4A33-C933-CA0A-66931C674040}"/>
              </a:ext>
            </a:extLst>
          </p:cNvPr>
          <p:cNvSpPr/>
          <p:nvPr/>
        </p:nvSpPr>
        <p:spPr>
          <a:xfrm>
            <a:off x="3284286" y="3212435"/>
            <a:ext cx="4635135" cy="1013759"/>
          </a:xfrm>
          <a:prstGeom prst="wedgeRectCallout">
            <a:avLst>
              <a:gd name="adj1" fmla="val -7957"/>
              <a:gd name="adj2" fmla="val 97417"/>
            </a:avLst>
          </a:prstGeom>
          <a:solidFill>
            <a:schemeClr val="bg1"/>
          </a:solidFill>
          <a:ln>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altLang="en-US" sz="1600" b="1" i="1" dirty="0">
                <a:solidFill>
                  <a:srgbClr val="AA182C"/>
                </a:solidFill>
                <a:latin typeface="Century Gothic" panose="020B0502020202020204" pitchFamily="34" charset="0"/>
              </a:rPr>
              <a:t>American Electric Power Company, Inc. v. Connecticut, </a:t>
            </a:r>
            <a:r>
              <a:rPr lang="en-US" altLang="en-US" sz="1600" b="1" dirty="0">
                <a:solidFill>
                  <a:srgbClr val="AA182C"/>
                </a:solidFill>
                <a:latin typeface="Century Gothic" panose="020B0502020202020204" pitchFamily="34" charset="0"/>
              </a:rPr>
              <a:t>131 S. Ct. 2527 (2011) </a:t>
            </a:r>
            <a:r>
              <a:rPr lang="en-US" altLang="en-US" sz="1600" b="1" i="1" dirty="0">
                <a:solidFill>
                  <a:srgbClr val="AA182C"/>
                </a:solidFill>
                <a:latin typeface="Century Gothic" panose="020B0502020202020204" pitchFamily="34" charset="0"/>
              </a:rPr>
              <a:t>(“AEP”)</a:t>
            </a:r>
          </a:p>
        </p:txBody>
      </p:sp>
      <p:sp>
        <p:nvSpPr>
          <p:cNvPr id="26" name="Text Placeholder 20">
            <a:extLst>
              <a:ext uri="{FF2B5EF4-FFF2-40B4-BE49-F238E27FC236}">
                <a16:creationId xmlns:a16="http://schemas.microsoft.com/office/drawing/2014/main" id="{188826B2-6E3D-F17A-6A63-4214BCE78C6E}"/>
              </a:ext>
            </a:extLst>
          </p:cNvPr>
          <p:cNvSpPr>
            <a:spLocks noGrp="1"/>
          </p:cNvSpPr>
          <p:nvPr>
            <p:ph type="body" sz="quarter" idx="1"/>
          </p:nvPr>
        </p:nvSpPr>
        <p:spPr>
          <a:xfrm>
            <a:off x="515937" y="1563008"/>
            <a:ext cx="5472115" cy="855665"/>
          </a:xfrm>
        </p:spPr>
        <p:txBody>
          <a:bodyPr/>
          <a:lstStyle/>
          <a:p>
            <a:r>
              <a:rPr lang="en-US" i="1" dirty="0"/>
              <a:t>AEP</a:t>
            </a:r>
            <a:endParaRPr lang="en-US" dirty="0"/>
          </a:p>
        </p:txBody>
      </p:sp>
    </p:spTree>
    <p:extLst>
      <p:ext uri="{BB962C8B-B14F-4D97-AF65-F5344CB8AC3E}">
        <p14:creationId xmlns:p14="http://schemas.microsoft.com/office/powerpoint/2010/main" val="32611887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0">
            <a:extLst>
              <a:ext uri="{FF2B5EF4-FFF2-40B4-BE49-F238E27FC236}">
                <a16:creationId xmlns:a16="http://schemas.microsoft.com/office/drawing/2014/main" id="{C9EB6305-1143-498B-5380-324E2E63934B}"/>
              </a:ext>
            </a:extLst>
          </p:cNvPr>
          <p:cNvSpPr>
            <a:spLocks noGrp="1"/>
          </p:cNvSpPr>
          <p:nvPr>
            <p:ph type="body" sz="quarter" idx="1"/>
          </p:nvPr>
        </p:nvSpPr>
        <p:spPr>
          <a:xfrm>
            <a:off x="515937" y="1563008"/>
            <a:ext cx="5472115" cy="855665"/>
          </a:xfrm>
        </p:spPr>
        <p:txBody>
          <a:bodyPr/>
          <a:lstStyle/>
          <a:p>
            <a:r>
              <a:rPr lang="en-US" i="1" dirty="0"/>
              <a:t>KIVALINA</a:t>
            </a:r>
          </a:p>
        </p:txBody>
      </p:sp>
      <p:sp>
        <p:nvSpPr>
          <p:cNvPr id="14" name="Title 13">
            <a:extLst>
              <a:ext uri="{FF2B5EF4-FFF2-40B4-BE49-F238E27FC236}">
                <a16:creationId xmlns:a16="http://schemas.microsoft.com/office/drawing/2014/main" id="{C22AEFD2-71F4-2CB6-4D55-307C22529843}"/>
              </a:ext>
            </a:extLst>
          </p:cNvPr>
          <p:cNvSpPr>
            <a:spLocks noGrp="1"/>
          </p:cNvSpPr>
          <p:nvPr>
            <p:ph type="title"/>
          </p:nvPr>
        </p:nvSpPr>
        <p:spPr>
          <a:xfrm>
            <a:off x="515939" y="616938"/>
            <a:ext cx="11160126" cy="931864"/>
          </a:xfrm>
        </p:spPr>
        <p:txBody>
          <a:bodyPr/>
          <a:lstStyle/>
          <a:p>
            <a:r>
              <a:rPr lang="en-US" dirty="0"/>
              <a:t>History of Climate Change Litigation</a:t>
            </a:r>
          </a:p>
        </p:txBody>
      </p:sp>
      <p:cxnSp>
        <p:nvCxnSpPr>
          <p:cNvPr id="5" name="Straight Connector 4">
            <a:extLst>
              <a:ext uri="{FF2B5EF4-FFF2-40B4-BE49-F238E27FC236}">
                <a16:creationId xmlns:a16="http://schemas.microsoft.com/office/drawing/2014/main" id="{50B945D6-C099-DAC5-A9B8-FD8EDCE91BCA}"/>
              </a:ext>
            </a:extLst>
          </p:cNvPr>
          <p:cNvCxnSpPr>
            <a:cxnSpLocks/>
          </p:cNvCxnSpPr>
          <p:nvPr/>
        </p:nvCxnSpPr>
        <p:spPr>
          <a:xfrm>
            <a:off x="1150256" y="4897465"/>
            <a:ext cx="9891485" cy="0"/>
          </a:xfrm>
          <a:prstGeom prst="line">
            <a:avLst/>
          </a:prstGeom>
          <a:noFill/>
          <a:ln w="19050" cap="flat">
            <a:solidFill>
              <a:schemeClr val="tx1"/>
            </a:solidFill>
            <a:prstDash val="solid"/>
            <a:round/>
          </a:ln>
          <a:effectLst/>
          <a:sp3d/>
        </p:spPr>
        <p:style>
          <a:lnRef idx="0">
            <a:scrgbClr r="0" g="0" b="0"/>
          </a:lnRef>
          <a:fillRef idx="0">
            <a:scrgbClr r="0" g="0" b="0"/>
          </a:fillRef>
          <a:effectRef idx="0">
            <a:scrgbClr r="0" g="0" b="0"/>
          </a:effectRef>
          <a:fontRef idx="none"/>
        </p:style>
      </p:cxnSp>
      <p:graphicFrame>
        <p:nvGraphicFramePr>
          <p:cNvPr id="6" name="Table 8">
            <a:extLst>
              <a:ext uri="{FF2B5EF4-FFF2-40B4-BE49-F238E27FC236}">
                <a16:creationId xmlns:a16="http://schemas.microsoft.com/office/drawing/2014/main" id="{3DD182A9-651C-2D17-844C-0B002F896082}"/>
              </a:ext>
            </a:extLst>
          </p:cNvPr>
          <p:cNvGraphicFramePr>
            <a:graphicFrameLocks noGrp="1"/>
          </p:cNvGraphicFramePr>
          <p:nvPr>
            <p:extLst>
              <p:ext uri="{D42A27DB-BD31-4B8C-83A1-F6EECF244321}">
                <p14:modId xmlns:p14="http://schemas.microsoft.com/office/powerpoint/2010/main" val="1606513062"/>
              </p:ext>
            </p:extLst>
          </p:nvPr>
        </p:nvGraphicFramePr>
        <p:xfrm>
          <a:off x="1150257" y="5069809"/>
          <a:ext cx="9891486" cy="370840"/>
        </p:xfrm>
        <a:graphic>
          <a:graphicData uri="http://schemas.openxmlformats.org/drawingml/2006/table">
            <a:tbl>
              <a:tblPr firstRow="1" bandRow="1">
                <a:tableStyleId>{5940675A-B579-460E-94D1-54222C63F5DA}</a:tableStyleId>
              </a:tblPr>
              <a:tblGrid>
                <a:gridCol w="899226">
                  <a:extLst>
                    <a:ext uri="{9D8B030D-6E8A-4147-A177-3AD203B41FA5}">
                      <a16:colId xmlns:a16="http://schemas.microsoft.com/office/drawing/2014/main" val="3248167619"/>
                    </a:ext>
                  </a:extLst>
                </a:gridCol>
                <a:gridCol w="899226">
                  <a:extLst>
                    <a:ext uri="{9D8B030D-6E8A-4147-A177-3AD203B41FA5}">
                      <a16:colId xmlns:a16="http://schemas.microsoft.com/office/drawing/2014/main" val="3456696829"/>
                    </a:ext>
                  </a:extLst>
                </a:gridCol>
                <a:gridCol w="899226">
                  <a:extLst>
                    <a:ext uri="{9D8B030D-6E8A-4147-A177-3AD203B41FA5}">
                      <a16:colId xmlns:a16="http://schemas.microsoft.com/office/drawing/2014/main" val="2112811813"/>
                    </a:ext>
                  </a:extLst>
                </a:gridCol>
                <a:gridCol w="899226">
                  <a:extLst>
                    <a:ext uri="{9D8B030D-6E8A-4147-A177-3AD203B41FA5}">
                      <a16:colId xmlns:a16="http://schemas.microsoft.com/office/drawing/2014/main" val="1747792459"/>
                    </a:ext>
                  </a:extLst>
                </a:gridCol>
                <a:gridCol w="899226">
                  <a:extLst>
                    <a:ext uri="{9D8B030D-6E8A-4147-A177-3AD203B41FA5}">
                      <a16:colId xmlns:a16="http://schemas.microsoft.com/office/drawing/2014/main" val="3650211836"/>
                    </a:ext>
                  </a:extLst>
                </a:gridCol>
                <a:gridCol w="899226">
                  <a:extLst>
                    <a:ext uri="{9D8B030D-6E8A-4147-A177-3AD203B41FA5}">
                      <a16:colId xmlns:a16="http://schemas.microsoft.com/office/drawing/2014/main" val="3469594579"/>
                    </a:ext>
                  </a:extLst>
                </a:gridCol>
                <a:gridCol w="899226">
                  <a:extLst>
                    <a:ext uri="{9D8B030D-6E8A-4147-A177-3AD203B41FA5}">
                      <a16:colId xmlns:a16="http://schemas.microsoft.com/office/drawing/2014/main" val="4155415912"/>
                    </a:ext>
                  </a:extLst>
                </a:gridCol>
                <a:gridCol w="899226">
                  <a:extLst>
                    <a:ext uri="{9D8B030D-6E8A-4147-A177-3AD203B41FA5}">
                      <a16:colId xmlns:a16="http://schemas.microsoft.com/office/drawing/2014/main" val="516029261"/>
                    </a:ext>
                  </a:extLst>
                </a:gridCol>
                <a:gridCol w="899226">
                  <a:extLst>
                    <a:ext uri="{9D8B030D-6E8A-4147-A177-3AD203B41FA5}">
                      <a16:colId xmlns:a16="http://schemas.microsoft.com/office/drawing/2014/main" val="3692974161"/>
                    </a:ext>
                  </a:extLst>
                </a:gridCol>
                <a:gridCol w="899226">
                  <a:extLst>
                    <a:ext uri="{9D8B030D-6E8A-4147-A177-3AD203B41FA5}">
                      <a16:colId xmlns:a16="http://schemas.microsoft.com/office/drawing/2014/main" val="3514802724"/>
                    </a:ext>
                  </a:extLst>
                </a:gridCol>
                <a:gridCol w="899226">
                  <a:extLst>
                    <a:ext uri="{9D8B030D-6E8A-4147-A177-3AD203B41FA5}">
                      <a16:colId xmlns:a16="http://schemas.microsoft.com/office/drawing/2014/main" val="2876112516"/>
                    </a:ext>
                  </a:extLst>
                </a:gridCol>
              </a:tblGrid>
              <a:tr h="370840">
                <a:tc>
                  <a:txBody>
                    <a:bodyPr/>
                    <a:lstStyle/>
                    <a:p>
                      <a:pPr algn="ctr"/>
                      <a:r>
                        <a:rPr lang="en-US" sz="1800" b="0" i="0" u="none" strike="noStrike" cap="none" spc="0" baseline="0" dirty="0">
                          <a:solidFill>
                            <a:schemeClr val="accent3"/>
                          </a:solidFill>
                          <a:uFillTx/>
                          <a:latin typeface="+mn-lt"/>
                          <a:ea typeface="+mn-ea"/>
                          <a:cs typeface="+mn-cs"/>
                          <a:sym typeface="Jost"/>
                        </a:rPr>
                        <a:t>2007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latinLnBrk="0">
                        <a:lnSpc>
                          <a:spcPct val="100000"/>
                        </a:lnSpc>
                        <a:spcBef>
                          <a:spcPts val="0"/>
                        </a:spcBef>
                        <a:spcAft>
                          <a:spcPts val="0"/>
                        </a:spcAft>
                        <a:buClrTx/>
                        <a:buSzTx/>
                        <a:buFontTx/>
                        <a:buNone/>
                        <a:tabLst/>
                      </a:pPr>
                      <a:r>
                        <a:rPr lang="en-US" sz="1800" b="1" i="0" u="none" strike="noStrike" cap="none" spc="0" baseline="0" dirty="0">
                          <a:solidFill>
                            <a:srgbClr val="AA182C"/>
                          </a:solidFill>
                          <a:uFillTx/>
                          <a:latin typeface="+mn-lt"/>
                          <a:ea typeface="+mn-ea"/>
                          <a:cs typeface="+mn-cs"/>
                          <a:sym typeface="Jost"/>
                        </a:rPr>
                        <a:t>2012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834053"/>
                  </a:ext>
                </a:extLst>
              </a:tr>
            </a:tbl>
          </a:graphicData>
        </a:graphic>
      </p:graphicFrame>
      <p:cxnSp>
        <p:nvCxnSpPr>
          <p:cNvPr id="7" name="Straight Connector 6">
            <a:extLst>
              <a:ext uri="{FF2B5EF4-FFF2-40B4-BE49-F238E27FC236}">
                <a16:creationId xmlns:a16="http://schemas.microsoft.com/office/drawing/2014/main" id="{80724FB3-C9EE-1013-E1B3-BB6EE7408809}"/>
              </a:ext>
            </a:extLst>
          </p:cNvPr>
          <p:cNvCxnSpPr>
            <a:cxnSpLocks/>
          </p:cNvCxnSpPr>
          <p:nvPr/>
        </p:nvCxnSpPr>
        <p:spPr>
          <a:xfrm>
            <a:off x="162196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8" name="Straight Connector 7">
            <a:extLst>
              <a:ext uri="{FF2B5EF4-FFF2-40B4-BE49-F238E27FC236}">
                <a16:creationId xmlns:a16="http://schemas.microsoft.com/office/drawing/2014/main" id="{CCF18812-D88F-A399-2E82-FC1EFEBB08B5}"/>
              </a:ext>
            </a:extLst>
          </p:cNvPr>
          <p:cNvCxnSpPr>
            <a:cxnSpLocks/>
          </p:cNvCxnSpPr>
          <p:nvPr/>
        </p:nvCxnSpPr>
        <p:spPr>
          <a:xfrm>
            <a:off x="252160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C8C9C000-9D70-33DB-1FC4-A40D36116C0B}"/>
              </a:ext>
            </a:extLst>
          </p:cNvPr>
          <p:cNvCxnSpPr>
            <a:cxnSpLocks/>
          </p:cNvCxnSpPr>
          <p:nvPr/>
        </p:nvCxnSpPr>
        <p:spPr>
          <a:xfrm>
            <a:off x="342124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0" name="Straight Connector 9">
            <a:extLst>
              <a:ext uri="{FF2B5EF4-FFF2-40B4-BE49-F238E27FC236}">
                <a16:creationId xmlns:a16="http://schemas.microsoft.com/office/drawing/2014/main" id="{F1633F25-21D2-13F9-ACBA-B166C992D4E4}"/>
              </a:ext>
            </a:extLst>
          </p:cNvPr>
          <p:cNvCxnSpPr>
            <a:cxnSpLocks/>
          </p:cNvCxnSpPr>
          <p:nvPr/>
        </p:nvCxnSpPr>
        <p:spPr>
          <a:xfrm>
            <a:off x="432087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F2A78414-46AB-8434-FDF6-1CEFD631DCFD}"/>
              </a:ext>
            </a:extLst>
          </p:cNvPr>
          <p:cNvCxnSpPr>
            <a:cxnSpLocks/>
          </p:cNvCxnSpPr>
          <p:nvPr/>
        </p:nvCxnSpPr>
        <p:spPr>
          <a:xfrm>
            <a:off x="522051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B23F522C-875B-56C9-EEC0-00657E22759E}"/>
              </a:ext>
            </a:extLst>
          </p:cNvPr>
          <p:cNvCxnSpPr>
            <a:cxnSpLocks/>
          </p:cNvCxnSpPr>
          <p:nvPr/>
        </p:nvCxnSpPr>
        <p:spPr>
          <a:xfrm>
            <a:off x="612014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8C63231A-D0A0-3368-ACAE-487B9FDD3518}"/>
              </a:ext>
            </a:extLst>
          </p:cNvPr>
          <p:cNvCxnSpPr>
            <a:cxnSpLocks/>
          </p:cNvCxnSpPr>
          <p:nvPr/>
        </p:nvCxnSpPr>
        <p:spPr>
          <a:xfrm>
            <a:off x="701978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9B36FE92-DF42-0B82-1647-82858F2347A7}"/>
              </a:ext>
            </a:extLst>
          </p:cNvPr>
          <p:cNvCxnSpPr>
            <a:cxnSpLocks/>
          </p:cNvCxnSpPr>
          <p:nvPr/>
        </p:nvCxnSpPr>
        <p:spPr>
          <a:xfrm>
            <a:off x="791942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4F065B3B-9B3B-7842-9C59-A4A56F2F465F}"/>
              </a:ext>
            </a:extLst>
          </p:cNvPr>
          <p:cNvCxnSpPr>
            <a:cxnSpLocks/>
          </p:cNvCxnSpPr>
          <p:nvPr/>
        </p:nvCxnSpPr>
        <p:spPr>
          <a:xfrm>
            <a:off x="881905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C4C0B0B6-00AB-83AC-62FF-62C69D82EE48}"/>
              </a:ext>
            </a:extLst>
          </p:cNvPr>
          <p:cNvCxnSpPr>
            <a:cxnSpLocks/>
          </p:cNvCxnSpPr>
          <p:nvPr/>
        </p:nvCxnSpPr>
        <p:spPr>
          <a:xfrm>
            <a:off x="971869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7C64B02B-D13A-A00C-0C7D-A35B7508D142}"/>
              </a:ext>
            </a:extLst>
          </p:cNvPr>
          <p:cNvCxnSpPr>
            <a:cxnSpLocks/>
          </p:cNvCxnSpPr>
          <p:nvPr/>
        </p:nvCxnSpPr>
        <p:spPr>
          <a:xfrm>
            <a:off x="1061833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0" name="Rectangular Callout 7">
            <a:extLst>
              <a:ext uri="{FF2B5EF4-FFF2-40B4-BE49-F238E27FC236}">
                <a16:creationId xmlns:a16="http://schemas.microsoft.com/office/drawing/2014/main" id="{2D4D8D7C-7EC9-4C3A-44B5-01C0B1BD918F}"/>
              </a:ext>
            </a:extLst>
          </p:cNvPr>
          <p:cNvSpPr/>
          <p:nvPr/>
        </p:nvSpPr>
        <p:spPr>
          <a:xfrm>
            <a:off x="5816349" y="3178982"/>
            <a:ext cx="4910349" cy="1013759"/>
          </a:xfrm>
          <a:prstGeom prst="wedgeRectCallout">
            <a:avLst>
              <a:gd name="adj1" fmla="val -43987"/>
              <a:gd name="adj2" fmla="val 100549"/>
            </a:avLst>
          </a:prstGeom>
          <a:solidFill>
            <a:schemeClr val="bg1"/>
          </a:solidFill>
          <a:ln>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altLang="en-US" sz="1600" b="1" i="1" dirty="0">
                <a:solidFill>
                  <a:srgbClr val="AA182C"/>
                </a:solidFill>
                <a:latin typeface="Century Gothic" panose="020B0502020202020204" pitchFamily="34" charset="0"/>
              </a:rPr>
              <a:t>Native Village of Kivalina v. ExxonMobil Corp., </a:t>
            </a:r>
            <a:r>
              <a:rPr lang="en-US" altLang="en-US" sz="1600" b="1" dirty="0">
                <a:solidFill>
                  <a:srgbClr val="AA182C"/>
                </a:solidFill>
                <a:latin typeface="Century Gothic" panose="020B0502020202020204" pitchFamily="34" charset="0"/>
              </a:rPr>
              <a:t>696 F.3d 849 (9th Cir. 2012) </a:t>
            </a:r>
            <a:r>
              <a:rPr lang="en-US" altLang="en-US" sz="1600" b="1" i="1" dirty="0">
                <a:solidFill>
                  <a:srgbClr val="AA182C"/>
                </a:solidFill>
                <a:latin typeface="Century Gothic" panose="020B0502020202020204" pitchFamily="34" charset="0"/>
              </a:rPr>
              <a:t>(“Kivalina”)</a:t>
            </a:r>
          </a:p>
        </p:txBody>
      </p:sp>
      <p:sp>
        <p:nvSpPr>
          <p:cNvPr id="26" name="Text Placeholder 26">
            <a:extLst>
              <a:ext uri="{FF2B5EF4-FFF2-40B4-BE49-F238E27FC236}">
                <a16:creationId xmlns:a16="http://schemas.microsoft.com/office/drawing/2014/main" id="{CB708555-F686-3258-849C-959300C19BE6}"/>
              </a:ext>
            </a:extLst>
          </p:cNvPr>
          <p:cNvSpPr txBox="1">
            <a:spLocks/>
          </p:cNvSpPr>
          <p:nvPr/>
        </p:nvSpPr>
        <p:spPr>
          <a:xfrm>
            <a:off x="515936" y="2097340"/>
            <a:ext cx="10957608" cy="2972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marL="0" marR="0" indent="0" algn="l" defTabSz="457200" latinLnBrk="0">
              <a:lnSpc>
                <a:spcPct val="100000"/>
              </a:lnSpc>
              <a:spcBef>
                <a:spcPts val="400"/>
              </a:spcBef>
              <a:spcAft>
                <a:spcPts val="0"/>
              </a:spcAft>
              <a:buClrTx/>
              <a:buSzTx/>
              <a:buFontTx/>
              <a:buNone/>
              <a:tabLst/>
              <a:defRPr sz="1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r>
              <a:rPr lang="en-US" sz="1800" b="1" dirty="0">
                <a:solidFill>
                  <a:srgbClr val="AA182C"/>
                </a:solidFill>
              </a:rPr>
              <a:t>2012: </a:t>
            </a:r>
            <a:r>
              <a:rPr lang="en-US" sz="1800" dirty="0"/>
              <a:t>Ninth Circuit extends AEP's displacement ruling to requests for damages as opposed to injunctive relief</a:t>
            </a:r>
          </a:p>
          <a:p>
            <a:pPr hangingPunct="1"/>
            <a:endParaRPr lang="en-US" sz="1800" dirty="0"/>
          </a:p>
        </p:txBody>
      </p:sp>
    </p:spTree>
    <p:extLst>
      <p:ext uri="{BB962C8B-B14F-4D97-AF65-F5344CB8AC3E}">
        <p14:creationId xmlns:p14="http://schemas.microsoft.com/office/powerpoint/2010/main" val="6776910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4CAA8C-A1BE-AB31-D277-7CAC887EB9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202"/>
          <a:stretch/>
        </p:blipFill>
        <p:spPr>
          <a:xfrm>
            <a:off x="7162800" y="0"/>
            <a:ext cx="5029200" cy="5562600"/>
          </a:xfrm>
          <a:prstGeom prst="rect">
            <a:avLst/>
          </a:prstGeom>
        </p:spPr>
      </p:pic>
      <p:sp>
        <p:nvSpPr>
          <p:cNvPr id="11" name="Rectangle 10">
            <a:extLst>
              <a:ext uri="{FF2B5EF4-FFF2-40B4-BE49-F238E27FC236}">
                <a16:creationId xmlns:a16="http://schemas.microsoft.com/office/drawing/2014/main" id="{96825F44-A47F-E139-71B0-09FDEF550082}"/>
              </a:ext>
            </a:extLst>
          </p:cNvPr>
          <p:cNvSpPr/>
          <p:nvPr/>
        </p:nvSpPr>
        <p:spPr>
          <a:xfrm>
            <a:off x="7162800" y="0"/>
            <a:ext cx="4345708" cy="5562601"/>
          </a:xfrm>
          <a:prstGeom prst="rect">
            <a:avLst/>
          </a:prstGeom>
          <a:gradFill>
            <a:gsLst>
              <a:gs pos="11000">
                <a:srgbClr val="EBECED"/>
              </a:gs>
              <a:gs pos="0">
                <a:srgbClr val="EBECED"/>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3D35092-13B9-51B0-B510-5D2BBEC5BBA1}"/>
              </a:ext>
            </a:extLst>
          </p:cNvPr>
          <p:cNvSpPr>
            <a:spLocks noGrp="1"/>
          </p:cNvSpPr>
          <p:nvPr>
            <p:ph type="body" sz="quarter" idx="21"/>
          </p:nvPr>
        </p:nvSpPr>
        <p:spPr>
          <a:xfrm>
            <a:off x="515939" y="1924175"/>
            <a:ext cx="7948010" cy="3263560"/>
          </a:xfrm>
        </p:spPr>
        <p:txBody>
          <a:bodyPr/>
          <a:lstStyle/>
          <a:p>
            <a:pPr marL="0" lvl="1" indent="0">
              <a:buNone/>
            </a:pPr>
            <a:r>
              <a:rPr lang="en-US" b="1" dirty="0"/>
              <a:t>Tobacco Revolution (Mid-1990s)</a:t>
            </a:r>
          </a:p>
          <a:p>
            <a:pPr lvl="2">
              <a:spcBef>
                <a:spcPts val="300"/>
              </a:spcBef>
            </a:pPr>
            <a:r>
              <a:rPr lang="en-US" sz="1400" dirty="0"/>
              <a:t>Produced largest settlement in American tort history ($246 billion)</a:t>
            </a:r>
          </a:p>
          <a:p>
            <a:pPr marL="0" lvl="1" indent="0">
              <a:buNone/>
            </a:pPr>
            <a:r>
              <a:rPr lang="en-US" b="1" dirty="0"/>
              <a:t>Firearms (Early 2000s)</a:t>
            </a:r>
          </a:p>
          <a:p>
            <a:pPr lvl="2">
              <a:spcBef>
                <a:spcPts val="300"/>
              </a:spcBef>
            </a:pPr>
            <a:r>
              <a:rPr lang="en-US" sz="1400" dirty="0"/>
              <a:t>Courts largely reject public nuisance claims against firearms manufacturers </a:t>
            </a:r>
          </a:p>
          <a:p>
            <a:pPr marL="0" lvl="1" indent="0">
              <a:buNone/>
            </a:pPr>
            <a:r>
              <a:rPr lang="en-US" b="1" dirty="0"/>
              <a:t>Lead Paint (2000 to Present)</a:t>
            </a:r>
          </a:p>
          <a:p>
            <a:pPr lvl="2">
              <a:spcBef>
                <a:spcPts val="300"/>
              </a:spcBef>
            </a:pPr>
            <a:r>
              <a:rPr lang="en-US" sz="1400" dirty="0"/>
              <a:t>Affirms public nuisance applicability against lead paint producers </a:t>
            </a:r>
          </a:p>
          <a:p>
            <a:pPr marL="0" lvl="1" indent="0">
              <a:buNone/>
            </a:pPr>
            <a:r>
              <a:rPr lang="en-US" b="1" dirty="0"/>
              <a:t>Opioids (2017 to Present)</a:t>
            </a:r>
          </a:p>
          <a:p>
            <a:pPr lvl="2">
              <a:spcBef>
                <a:spcPts val="300"/>
              </a:spcBef>
            </a:pPr>
            <a:r>
              <a:rPr lang="en-US" sz="1400" dirty="0">
                <a:effectLst/>
                <a:latin typeface="Century Gothic" panose="020B0502020202020204" pitchFamily="34" charset="0"/>
                <a:ea typeface="Times New Roman" panose="02020603050405020304" pitchFamily="18" charset="0"/>
              </a:rPr>
              <a:t>Split re whether conduct of opioid manufacturers and distributors constituted a public nuisance – </a:t>
            </a:r>
            <a:r>
              <a:rPr lang="en-US" sz="1400" i="1" dirty="0">
                <a:latin typeface="Century Gothic" panose="020B0502020202020204" pitchFamily="34" charset="0"/>
                <a:ea typeface="Times New Roman" panose="02020603050405020304" pitchFamily="18" charset="0"/>
              </a:rPr>
              <a:t>Compare</a:t>
            </a:r>
            <a:r>
              <a:rPr lang="en-US" sz="1400" i="1" dirty="0">
                <a:effectLst/>
                <a:latin typeface="Century Gothic" panose="020B0502020202020204" pitchFamily="34" charset="0"/>
                <a:ea typeface="Times New Roman" panose="02020603050405020304" pitchFamily="18" charset="0"/>
              </a:rPr>
              <a:t> State of Oklahoma v. J&amp;J </a:t>
            </a:r>
            <a:r>
              <a:rPr lang="en-US" sz="1400" dirty="0">
                <a:effectLst/>
                <a:latin typeface="Century Gothic" panose="020B0502020202020204" pitchFamily="34" charset="0"/>
                <a:ea typeface="Times New Roman" panose="02020603050405020304" pitchFamily="18" charset="0"/>
              </a:rPr>
              <a:t>(Nov. 2021) (Oklahoma Supreme Court reversed $465 million verdict, finding no public nuisance); </a:t>
            </a:r>
            <a:r>
              <a:rPr lang="en-US" sz="1400" i="1" dirty="0">
                <a:effectLst/>
                <a:latin typeface="Century Gothic" panose="020B0502020202020204" pitchFamily="34" charset="0"/>
                <a:ea typeface="Times New Roman" panose="02020603050405020304" pitchFamily="18" charset="0"/>
              </a:rPr>
              <a:t>with Ohio Counties v. CVS, Walgreens, Walmart </a:t>
            </a:r>
            <a:r>
              <a:rPr lang="en-US" sz="1400" dirty="0">
                <a:effectLst/>
                <a:latin typeface="Century Gothic" panose="020B0502020202020204" pitchFamily="34" charset="0"/>
                <a:ea typeface="Times New Roman" panose="02020603050405020304" pitchFamily="18" charset="0"/>
              </a:rPr>
              <a:t>(Aug. 2022) ($650.6 million verdict for plaintiffs)</a:t>
            </a:r>
            <a:endParaRPr lang="en-US" sz="1400" dirty="0">
              <a:effectLst/>
              <a:latin typeface="Century Gothic" panose="020B0502020202020204" pitchFamily="34" charset="0"/>
              <a:ea typeface="Calibri" panose="020F0502020204030204" pitchFamily="34" charset="0"/>
            </a:endParaRPr>
          </a:p>
          <a:p>
            <a:endParaRPr lang="en-US" sz="1400" dirty="0"/>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lstStyle/>
          <a:p>
            <a:r>
              <a:rPr lang="en-US" dirty="0"/>
              <a:t>The Emerging Tort of </a:t>
            </a:r>
            <a:br>
              <a:rPr lang="en-US" dirty="0"/>
            </a:br>
            <a:r>
              <a:rPr lang="en-US" dirty="0"/>
              <a:t>Public Nuisance</a:t>
            </a:r>
          </a:p>
        </p:txBody>
      </p:sp>
    </p:spTree>
    <p:extLst>
      <p:ext uri="{BB962C8B-B14F-4D97-AF65-F5344CB8AC3E}">
        <p14:creationId xmlns:p14="http://schemas.microsoft.com/office/powerpoint/2010/main" val="12966331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Current Climate Change Litigation</a:t>
            </a:r>
          </a:p>
        </p:txBody>
      </p:sp>
    </p:spTree>
    <p:extLst>
      <p:ext uri="{BB962C8B-B14F-4D97-AF65-F5344CB8AC3E}">
        <p14:creationId xmlns:p14="http://schemas.microsoft.com/office/powerpoint/2010/main" val="41114804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8F402DE-A838-3810-BA80-04134FB5CEEC}"/>
              </a:ext>
            </a:extLst>
          </p:cNvPr>
          <p:cNvSpPr>
            <a:spLocks noGrp="1"/>
          </p:cNvSpPr>
          <p:nvPr>
            <p:ph type="body" sz="quarter" idx="1"/>
          </p:nvPr>
        </p:nvSpPr>
        <p:spPr>
          <a:xfrm>
            <a:off x="515936" y="2061835"/>
            <a:ext cx="7302183" cy="855665"/>
          </a:xfrm>
        </p:spPr>
        <p:txBody>
          <a:bodyPr/>
          <a:lstStyle/>
          <a:p>
            <a:r>
              <a:rPr lang="en-US" dirty="0"/>
              <a:t>California (July 2017)</a:t>
            </a:r>
          </a:p>
          <a:p>
            <a:endParaRPr lang="en-US" dirty="0"/>
          </a:p>
        </p:txBody>
      </p:sp>
      <p:sp>
        <p:nvSpPr>
          <p:cNvPr id="9" name="Text Placeholder 8">
            <a:extLst>
              <a:ext uri="{FF2B5EF4-FFF2-40B4-BE49-F238E27FC236}">
                <a16:creationId xmlns:a16="http://schemas.microsoft.com/office/drawing/2014/main" id="{37BB01B0-4432-8EA8-BF33-D8D6B43FEA0C}"/>
              </a:ext>
            </a:extLst>
          </p:cNvPr>
          <p:cNvSpPr>
            <a:spLocks noGrp="1"/>
          </p:cNvSpPr>
          <p:nvPr>
            <p:ph type="body" sz="quarter" idx="21"/>
          </p:nvPr>
        </p:nvSpPr>
        <p:spPr>
          <a:xfrm>
            <a:off x="515936" y="2755900"/>
            <a:ext cx="6983414" cy="2728571"/>
          </a:xfrm>
        </p:spPr>
        <p:txBody>
          <a:bodyPr>
            <a:noAutofit/>
          </a:bodyPr>
          <a:lstStyle/>
          <a:p>
            <a:pPr marL="285750" indent="-285750">
              <a:spcBef>
                <a:spcPts val="1200"/>
              </a:spcBef>
              <a:buFont typeface="Arial" panose="020B0604020202020204" pitchFamily="34" charset="0"/>
              <a:buChar char="•"/>
            </a:pPr>
            <a:r>
              <a:rPr lang="en-US" sz="1600" dirty="0"/>
              <a:t>Cities and counties begin filing lawsuits in California state courts against fossil fuel companies</a:t>
            </a:r>
          </a:p>
          <a:p>
            <a:pPr marL="285750" indent="-285750">
              <a:spcBef>
                <a:spcPts val="1200"/>
              </a:spcBef>
              <a:buFont typeface="Arial" panose="020B0604020202020204" pitchFamily="34" charset="0"/>
              <a:buChar char="•"/>
            </a:pPr>
            <a:r>
              <a:rPr lang="en-US" sz="1600" b="1" dirty="0"/>
              <a:t>Oakland and San Francisco </a:t>
            </a:r>
            <a:r>
              <a:rPr lang="en-US" sz="1600" dirty="0"/>
              <a:t>allege public nuisance against small group of industry defendants and seek abatement fund</a:t>
            </a:r>
          </a:p>
          <a:p>
            <a:pPr marL="285750" indent="-285750">
              <a:spcBef>
                <a:spcPts val="1200"/>
              </a:spcBef>
              <a:buFont typeface="Arial" panose="020B0604020202020204" pitchFamily="34" charset="0"/>
              <a:buChar char="•"/>
            </a:pPr>
            <a:r>
              <a:rPr lang="en-US" sz="1600" b="1" dirty="0"/>
              <a:t>Richmond, Marin, San Mateo, Santa Cruz (City &amp; County), and Imperial Beach</a:t>
            </a:r>
            <a:r>
              <a:rPr lang="en-US" sz="1600" dirty="0"/>
              <a:t> allege public nuisance and other causes of action against up to 37 industry defendants and seek punitive damages, equitable relief, and disgorgement of profits</a:t>
            </a:r>
          </a:p>
        </p:txBody>
      </p:sp>
      <p:sp>
        <p:nvSpPr>
          <p:cNvPr id="7" name="Title 6">
            <a:extLst>
              <a:ext uri="{FF2B5EF4-FFF2-40B4-BE49-F238E27FC236}">
                <a16:creationId xmlns:a16="http://schemas.microsoft.com/office/drawing/2014/main" id="{F85B2D29-B863-3681-430C-F9826800E3A8}"/>
              </a:ext>
            </a:extLst>
          </p:cNvPr>
          <p:cNvSpPr>
            <a:spLocks noGrp="1"/>
          </p:cNvSpPr>
          <p:nvPr>
            <p:ph type="title"/>
          </p:nvPr>
        </p:nvSpPr>
        <p:spPr>
          <a:xfrm>
            <a:off x="515939" y="647486"/>
            <a:ext cx="7302180" cy="1281196"/>
          </a:xfrm>
        </p:spPr>
        <p:txBody>
          <a:bodyPr>
            <a:normAutofit fontScale="90000"/>
          </a:bodyPr>
          <a:lstStyle/>
          <a:p>
            <a:r>
              <a:rPr lang="en-US" dirty="0"/>
              <a:t>Current Cases Filed Starting </a:t>
            </a:r>
            <a:br>
              <a:rPr lang="en-US" dirty="0"/>
            </a:br>
            <a:r>
              <a:rPr lang="en-US" dirty="0"/>
              <a:t>in 2017</a:t>
            </a:r>
          </a:p>
        </p:txBody>
      </p:sp>
      <p:pic>
        <p:nvPicPr>
          <p:cNvPr id="14" name="Picture Placeholder 13" descr="Icon&#10;&#10;Description automatically generated">
            <a:extLst>
              <a:ext uri="{FF2B5EF4-FFF2-40B4-BE49-F238E27FC236}">
                <a16:creationId xmlns:a16="http://schemas.microsoft.com/office/drawing/2014/main" id="{E9DC20C4-92AB-5569-140E-F5847160EDF4}"/>
              </a:ext>
            </a:extLst>
          </p:cNvPr>
          <p:cNvPicPr>
            <a:picLocks noGrp="1" noChangeAspect="1"/>
          </p:cNvPicPr>
          <p:nvPr>
            <p:ph type="pic" sz="half" idx="23"/>
          </p:nvPr>
        </p:nvPicPr>
        <p:blipFill>
          <a:blip r:embed="rId2" cstate="print">
            <a:extLst>
              <a:ext uri="{BEBA8EAE-BF5A-486C-A8C5-ECC9F3942E4B}">
                <a14:imgProps xmlns:a14="http://schemas.microsoft.com/office/drawing/2010/main">
                  <a14:imgLayer r:embed="rId3">
                    <a14:imgEffect>
                      <a14:backgroundRemoval t="2497" b="97625" l="9994" r="95491">
                        <a14:foregroundMark x1="86715" y1="92631" x2="86715" y2="92631"/>
                        <a14:foregroundMark x1="77697" y1="92631" x2="77697" y2="92631"/>
                        <a14:foregroundMark x1="77697" y1="97259" x2="77697" y2="97259"/>
                        <a14:foregroundMark x1="95673" y1="81851" x2="95673" y2="81851"/>
                        <a14:foregroundMark x1="58867" y1="8222" x2="58867" y2="8222"/>
                        <a14:foregroundMark x1="39305" y1="2497" x2="39305" y2="2497"/>
                        <a14:foregroundMark x1="41621" y1="41657" x2="41621" y2="41657"/>
                        <a14:foregroundMark x1="39488" y1="41474" x2="39488" y2="41474"/>
                        <a14:foregroundMark x1="40280" y1="39647" x2="40280" y2="39647"/>
                        <a14:foregroundMark x1="42413" y1="46285" x2="42413" y2="46285"/>
                        <a14:foregroundMark x1="40158" y1="43362" x2="40158" y2="43362"/>
                        <a14:foregroundMark x1="39610" y1="44519" x2="39610" y2="44519"/>
                        <a14:foregroundMark x1="39976" y1="42753" x2="39976" y2="42753"/>
                        <a14:foregroundMark x1="39549" y1="41961" x2="39549" y2="41961"/>
                        <a14:foregroundMark x1="38757" y1="41596" x2="38757" y2="41596"/>
                        <a14:foregroundMark x1="38818" y1="42144" x2="38818" y2="42144"/>
                        <a14:foregroundMark x1="38757" y1="41169" x2="38757" y2="41169"/>
                        <a14:foregroundMark x1="38391" y1="40743" x2="38391" y2="40743"/>
                        <a14:foregroundMark x1="39366" y1="43544" x2="39366" y2="43544"/>
                        <a14:foregroundMark x1="39244" y1="43971" x2="39244" y2="43971"/>
                        <a14:foregroundMark x1="39366" y1="45250" x2="39366" y2="45250"/>
                        <a14:foregroundMark x1="54296" y1="81851" x2="54296" y2="81851"/>
                        <a14:foregroundMark x1="51493" y1="82034" x2="51493" y2="82034"/>
                        <a14:foregroundMark x1="55454" y1="89647" x2="55454" y2="89647"/>
                        <a14:foregroundMark x1="64351" y1="89647" x2="64351" y2="89647"/>
                        <a14:foregroundMark x1="63803" y1="88977" x2="63803" y2="88977"/>
                        <a14:foregroundMark x1="63315" y1="94458" x2="63315" y2="94458"/>
                        <a14:foregroundMark x1="62767" y1="93788" x2="62767" y2="93788"/>
                        <a14:foregroundMark x1="62523" y1="93240" x2="62523" y2="93240"/>
                        <a14:foregroundMark x1="72578" y1="96407" x2="72578" y2="96407"/>
                        <a14:foregroundMark x1="72578" y1="96041" x2="72578" y2="96041"/>
                        <a14:foregroundMark x1="72761" y1="96650" x2="72761" y2="96650"/>
                        <a14:foregroundMark x1="72578" y1="97138" x2="72578" y2="97138"/>
                        <a14:foregroundMark x1="72578" y1="97625" x2="72578" y2="97625"/>
                        <a14:foregroundMark x1="73065" y1="97564" x2="73065" y2="97564"/>
                      </a14:backgroundRemoval>
                    </a14:imgEffect>
                  </a14:imgLayer>
                </a14:imgProps>
              </a:ext>
              <a:ext uri="{28A0092B-C50C-407E-A947-70E740481C1C}">
                <a14:useLocalDpi xmlns:a14="http://schemas.microsoft.com/office/drawing/2010/main" val="0"/>
              </a:ext>
            </a:extLst>
          </a:blip>
          <a:srcRect t="14" b="14"/>
          <a:stretch>
            <a:fillRect/>
          </a:stretch>
        </p:blipFill>
        <p:spPr/>
      </p:pic>
    </p:spTree>
    <p:extLst>
      <p:ext uri="{BB962C8B-B14F-4D97-AF65-F5344CB8AC3E}">
        <p14:creationId xmlns:p14="http://schemas.microsoft.com/office/powerpoint/2010/main" val="252622624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8F402DE-A838-3810-BA80-04134FB5CEEC}"/>
              </a:ext>
            </a:extLst>
          </p:cNvPr>
          <p:cNvSpPr>
            <a:spLocks noGrp="1"/>
          </p:cNvSpPr>
          <p:nvPr>
            <p:ph type="body" sz="quarter" idx="1"/>
          </p:nvPr>
        </p:nvSpPr>
        <p:spPr>
          <a:xfrm>
            <a:off x="515937" y="1373529"/>
            <a:ext cx="7085013" cy="855665"/>
          </a:xfrm>
        </p:spPr>
        <p:txBody>
          <a:bodyPr/>
          <a:lstStyle/>
          <a:p>
            <a:r>
              <a:rPr lang="en-US" dirty="0"/>
              <a:t>Public Nuisance Litigation – Outside California </a:t>
            </a:r>
          </a:p>
          <a:p>
            <a:endParaRPr lang="en-US" dirty="0"/>
          </a:p>
        </p:txBody>
      </p:sp>
      <p:sp>
        <p:nvSpPr>
          <p:cNvPr id="9" name="Text Placeholder 8">
            <a:extLst>
              <a:ext uri="{FF2B5EF4-FFF2-40B4-BE49-F238E27FC236}">
                <a16:creationId xmlns:a16="http://schemas.microsoft.com/office/drawing/2014/main" id="{37BB01B0-4432-8EA8-BF33-D8D6B43FEA0C}"/>
              </a:ext>
            </a:extLst>
          </p:cNvPr>
          <p:cNvSpPr>
            <a:spLocks noGrp="1"/>
          </p:cNvSpPr>
          <p:nvPr>
            <p:ph type="body" sz="quarter" idx="21"/>
          </p:nvPr>
        </p:nvSpPr>
        <p:spPr>
          <a:xfrm>
            <a:off x="515936" y="2084798"/>
            <a:ext cx="5472116" cy="490988"/>
          </a:xfrm>
        </p:spPr>
        <p:txBody>
          <a:bodyPr/>
          <a:lstStyle/>
          <a:p>
            <a:r>
              <a:rPr lang="en-US" dirty="0"/>
              <a:t>State and local governments outside California file lawsuits against fossil fuel companies</a:t>
            </a:r>
          </a:p>
        </p:txBody>
      </p:sp>
      <p:sp>
        <p:nvSpPr>
          <p:cNvPr id="7" name="Title 6">
            <a:extLst>
              <a:ext uri="{FF2B5EF4-FFF2-40B4-BE49-F238E27FC236}">
                <a16:creationId xmlns:a16="http://schemas.microsoft.com/office/drawing/2014/main" id="{F85B2D29-B863-3681-430C-F9826800E3A8}"/>
              </a:ext>
            </a:extLst>
          </p:cNvPr>
          <p:cNvSpPr>
            <a:spLocks noGrp="1"/>
          </p:cNvSpPr>
          <p:nvPr>
            <p:ph type="title"/>
          </p:nvPr>
        </p:nvSpPr>
        <p:spPr>
          <a:xfrm>
            <a:off x="515939" y="621582"/>
            <a:ext cx="6900861" cy="1488315"/>
          </a:xfrm>
        </p:spPr>
        <p:txBody>
          <a:bodyPr/>
          <a:lstStyle/>
          <a:p>
            <a:r>
              <a:rPr lang="en-US" dirty="0"/>
              <a:t>Cases Continue to be Filed</a:t>
            </a:r>
          </a:p>
        </p:txBody>
      </p:sp>
      <p:grpSp>
        <p:nvGrpSpPr>
          <p:cNvPr id="174" name="Group 173">
            <a:extLst>
              <a:ext uri="{FF2B5EF4-FFF2-40B4-BE49-F238E27FC236}">
                <a16:creationId xmlns:a16="http://schemas.microsoft.com/office/drawing/2014/main" id="{D8BCFE08-90C1-9AA5-8315-8FC018C9AB52}"/>
              </a:ext>
            </a:extLst>
          </p:cNvPr>
          <p:cNvGrpSpPr/>
          <p:nvPr/>
        </p:nvGrpSpPr>
        <p:grpSpPr>
          <a:xfrm>
            <a:off x="6680062" y="2169466"/>
            <a:ext cx="4895951" cy="2242317"/>
            <a:chOff x="4140559" y="2464656"/>
            <a:chExt cx="7170315" cy="3283962"/>
          </a:xfrm>
          <a:solidFill>
            <a:srgbClr val="7089A1"/>
          </a:solidFill>
        </p:grpSpPr>
        <p:grpSp>
          <p:nvGrpSpPr>
            <p:cNvPr id="175" name="Group 174">
              <a:extLst>
                <a:ext uri="{FF2B5EF4-FFF2-40B4-BE49-F238E27FC236}">
                  <a16:creationId xmlns:a16="http://schemas.microsoft.com/office/drawing/2014/main" id="{324B1B90-3F29-4C1B-7F18-A24E1C76F70A}"/>
                </a:ext>
              </a:extLst>
            </p:cNvPr>
            <p:cNvGrpSpPr/>
            <p:nvPr/>
          </p:nvGrpSpPr>
          <p:grpSpPr>
            <a:xfrm>
              <a:off x="5991504" y="2464656"/>
              <a:ext cx="5319370" cy="3283962"/>
              <a:chOff x="148739" y="1106152"/>
              <a:chExt cx="9000822" cy="5556740"/>
            </a:xfrm>
            <a:grpFill/>
          </p:grpSpPr>
          <p:sp>
            <p:nvSpPr>
              <p:cNvPr id="199" name="Freeform 10">
                <a:extLst>
                  <a:ext uri="{FF2B5EF4-FFF2-40B4-BE49-F238E27FC236}">
                    <a16:creationId xmlns:a16="http://schemas.microsoft.com/office/drawing/2014/main" id="{6797EDA1-B298-DB01-7B8C-7B4A5EF04D33}"/>
                  </a:ext>
                </a:extLst>
              </p:cNvPr>
              <p:cNvSpPr>
                <a:spLocks noEditPoints="1"/>
              </p:cNvSpPr>
              <p:nvPr/>
            </p:nvSpPr>
            <p:spPr bwMode="auto">
              <a:xfrm>
                <a:off x="5191859" y="1980470"/>
                <a:ext cx="902576" cy="985686"/>
              </a:xfrm>
              <a:custGeom>
                <a:avLst/>
                <a:gdLst>
                  <a:gd name="T0" fmla="*/ 205 w 543"/>
                  <a:gd name="T1" fmla="*/ 16 h 593"/>
                  <a:gd name="T2" fmla="*/ 210 w 543"/>
                  <a:gd name="T3" fmla="*/ 0 h 593"/>
                  <a:gd name="T4" fmla="*/ 507 w 543"/>
                  <a:gd name="T5" fmla="*/ 259 h 593"/>
                  <a:gd name="T6" fmla="*/ 485 w 543"/>
                  <a:gd name="T7" fmla="*/ 277 h 593"/>
                  <a:gd name="T8" fmla="*/ 471 w 543"/>
                  <a:gd name="T9" fmla="*/ 300 h 593"/>
                  <a:gd name="T10" fmla="*/ 456 w 543"/>
                  <a:gd name="T11" fmla="*/ 299 h 593"/>
                  <a:gd name="T12" fmla="*/ 471 w 543"/>
                  <a:gd name="T13" fmla="*/ 262 h 593"/>
                  <a:gd name="T14" fmla="*/ 487 w 543"/>
                  <a:gd name="T15" fmla="*/ 246 h 593"/>
                  <a:gd name="T16" fmla="*/ 487 w 543"/>
                  <a:gd name="T17" fmla="*/ 232 h 593"/>
                  <a:gd name="T18" fmla="*/ 476 w 543"/>
                  <a:gd name="T19" fmla="*/ 215 h 593"/>
                  <a:gd name="T20" fmla="*/ 465 w 543"/>
                  <a:gd name="T21" fmla="*/ 203 h 593"/>
                  <a:gd name="T22" fmla="*/ 465 w 543"/>
                  <a:gd name="T23" fmla="*/ 170 h 593"/>
                  <a:gd name="T24" fmla="*/ 456 w 543"/>
                  <a:gd name="T25" fmla="*/ 152 h 593"/>
                  <a:gd name="T26" fmla="*/ 433 w 543"/>
                  <a:gd name="T27" fmla="*/ 132 h 593"/>
                  <a:gd name="T28" fmla="*/ 395 w 543"/>
                  <a:gd name="T29" fmla="*/ 121 h 593"/>
                  <a:gd name="T30" fmla="*/ 366 w 543"/>
                  <a:gd name="T31" fmla="*/ 121 h 593"/>
                  <a:gd name="T32" fmla="*/ 239 w 543"/>
                  <a:gd name="T33" fmla="*/ 76 h 593"/>
                  <a:gd name="T34" fmla="*/ 219 w 543"/>
                  <a:gd name="T35" fmla="*/ 62 h 593"/>
                  <a:gd name="T36" fmla="*/ 186 w 543"/>
                  <a:gd name="T37" fmla="*/ 54 h 593"/>
                  <a:gd name="T38" fmla="*/ 174 w 543"/>
                  <a:gd name="T39" fmla="*/ 54 h 593"/>
                  <a:gd name="T40" fmla="*/ 181 w 543"/>
                  <a:gd name="T41" fmla="*/ 31 h 593"/>
                  <a:gd name="T42" fmla="*/ 165 w 543"/>
                  <a:gd name="T43" fmla="*/ 20 h 593"/>
                  <a:gd name="T44" fmla="*/ 138 w 543"/>
                  <a:gd name="T45" fmla="*/ 33 h 593"/>
                  <a:gd name="T46" fmla="*/ 82 w 543"/>
                  <a:gd name="T47" fmla="*/ 56 h 593"/>
                  <a:gd name="T48" fmla="*/ 62 w 543"/>
                  <a:gd name="T49" fmla="*/ 51 h 593"/>
                  <a:gd name="T50" fmla="*/ 49 w 543"/>
                  <a:gd name="T51" fmla="*/ 62 h 593"/>
                  <a:gd name="T52" fmla="*/ 45 w 543"/>
                  <a:gd name="T53" fmla="*/ 145 h 593"/>
                  <a:gd name="T54" fmla="*/ 11 w 543"/>
                  <a:gd name="T55" fmla="*/ 174 h 593"/>
                  <a:gd name="T56" fmla="*/ 0 w 543"/>
                  <a:gd name="T57" fmla="*/ 197 h 593"/>
                  <a:gd name="T58" fmla="*/ 24 w 543"/>
                  <a:gd name="T59" fmla="*/ 224 h 593"/>
                  <a:gd name="T60" fmla="*/ 13 w 543"/>
                  <a:gd name="T61" fmla="*/ 271 h 593"/>
                  <a:gd name="T62" fmla="*/ 13 w 543"/>
                  <a:gd name="T63" fmla="*/ 313 h 593"/>
                  <a:gd name="T64" fmla="*/ 44 w 543"/>
                  <a:gd name="T65" fmla="*/ 333 h 593"/>
                  <a:gd name="T66" fmla="*/ 71 w 543"/>
                  <a:gd name="T67" fmla="*/ 349 h 593"/>
                  <a:gd name="T68" fmla="*/ 105 w 543"/>
                  <a:gd name="T69" fmla="*/ 380 h 593"/>
                  <a:gd name="T70" fmla="*/ 138 w 543"/>
                  <a:gd name="T71" fmla="*/ 400 h 593"/>
                  <a:gd name="T72" fmla="*/ 161 w 543"/>
                  <a:gd name="T73" fmla="*/ 425 h 593"/>
                  <a:gd name="T74" fmla="*/ 167 w 543"/>
                  <a:gd name="T75" fmla="*/ 460 h 593"/>
                  <a:gd name="T76" fmla="*/ 172 w 543"/>
                  <a:gd name="T77" fmla="*/ 478 h 593"/>
                  <a:gd name="T78" fmla="*/ 185 w 543"/>
                  <a:gd name="T79" fmla="*/ 498 h 593"/>
                  <a:gd name="T80" fmla="*/ 181 w 543"/>
                  <a:gd name="T81" fmla="*/ 541 h 593"/>
                  <a:gd name="T82" fmla="*/ 194 w 543"/>
                  <a:gd name="T83" fmla="*/ 568 h 593"/>
                  <a:gd name="T84" fmla="*/ 234 w 543"/>
                  <a:gd name="T85" fmla="*/ 593 h 593"/>
                  <a:gd name="T86" fmla="*/ 503 w 543"/>
                  <a:gd name="T87" fmla="*/ 574 h 593"/>
                  <a:gd name="T88" fmla="*/ 503 w 543"/>
                  <a:gd name="T89" fmla="*/ 539 h 593"/>
                  <a:gd name="T90" fmla="*/ 494 w 543"/>
                  <a:gd name="T91" fmla="*/ 516 h 593"/>
                  <a:gd name="T92" fmla="*/ 485 w 543"/>
                  <a:gd name="T93" fmla="*/ 479 h 593"/>
                  <a:gd name="T94" fmla="*/ 490 w 543"/>
                  <a:gd name="T95" fmla="*/ 438 h 593"/>
                  <a:gd name="T96" fmla="*/ 498 w 543"/>
                  <a:gd name="T97" fmla="*/ 413 h 593"/>
                  <a:gd name="T98" fmla="*/ 498 w 543"/>
                  <a:gd name="T99" fmla="*/ 369 h 593"/>
                  <a:gd name="T100" fmla="*/ 510 w 543"/>
                  <a:gd name="T101" fmla="*/ 349 h 593"/>
                  <a:gd name="T102" fmla="*/ 509 w 543"/>
                  <a:gd name="T103" fmla="*/ 308 h 593"/>
                  <a:gd name="T104" fmla="*/ 514 w 543"/>
                  <a:gd name="T105" fmla="*/ 268 h 593"/>
                  <a:gd name="T106" fmla="*/ 541 w 543"/>
                  <a:gd name="T107" fmla="*/ 204 h 593"/>
                  <a:gd name="T108" fmla="*/ 519 w 543"/>
                  <a:gd name="T109" fmla="*/ 226 h 593"/>
                  <a:gd name="T110" fmla="*/ 509 w 543"/>
                  <a:gd name="T111" fmla="*/ 257 h 593"/>
                  <a:gd name="T112" fmla="*/ 527 w 543"/>
                  <a:gd name="T113" fmla="*/ 259 h 593"/>
                  <a:gd name="T114" fmla="*/ 537 w 543"/>
                  <a:gd name="T115" fmla="*/ 23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3" h="593">
                    <a:moveTo>
                      <a:pt x="205" y="13"/>
                    </a:moveTo>
                    <a:lnTo>
                      <a:pt x="196" y="20"/>
                    </a:lnTo>
                    <a:lnTo>
                      <a:pt x="205" y="16"/>
                    </a:lnTo>
                    <a:lnTo>
                      <a:pt x="205" y="13"/>
                    </a:lnTo>
                    <a:close/>
                    <a:moveTo>
                      <a:pt x="214" y="0"/>
                    </a:moveTo>
                    <a:lnTo>
                      <a:pt x="210" y="0"/>
                    </a:lnTo>
                    <a:lnTo>
                      <a:pt x="212" y="9"/>
                    </a:lnTo>
                    <a:lnTo>
                      <a:pt x="214" y="0"/>
                    </a:lnTo>
                    <a:close/>
                    <a:moveTo>
                      <a:pt x="507" y="259"/>
                    </a:moveTo>
                    <a:lnTo>
                      <a:pt x="498" y="266"/>
                    </a:lnTo>
                    <a:lnTo>
                      <a:pt x="490" y="270"/>
                    </a:lnTo>
                    <a:lnTo>
                      <a:pt x="485" y="277"/>
                    </a:lnTo>
                    <a:lnTo>
                      <a:pt x="483" y="284"/>
                    </a:lnTo>
                    <a:lnTo>
                      <a:pt x="478" y="293"/>
                    </a:lnTo>
                    <a:lnTo>
                      <a:pt x="471" y="300"/>
                    </a:lnTo>
                    <a:lnTo>
                      <a:pt x="465" y="308"/>
                    </a:lnTo>
                    <a:lnTo>
                      <a:pt x="458" y="308"/>
                    </a:lnTo>
                    <a:lnTo>
                      <a:pt x="456" y="299"/>
                    </a:lnTo>
                    <a:lnTo>
                      <a:pt x="458" y="290"/>
                    </a:lnTo>
                    <a:lnTo>
                      <a:pt x="465" y="271"/>
                    </a:lnTo>
                    <a:lnTo>
                      <a:pt x="471" y="262"/>
                    </a:lnTo>
                    <a:lnTo>
                      <a:pt x="471" y="255"/>
                    </a:lnTo>
                    <a:lnTo>
                      <a:pt x="480" y="252"/>
                    </a:lnTo>
                    <a:lnTo>
                      <a:pt x="487" y="246"/>
                    </a:lnTo>
                    <a:lnTo>
                      <a:pt x="487" y="241"/>
                    </a:lnTo>
                    <a:lnTo>
                      <a:pt x="490" y="233"/>
                    </a:lnTo>
                    <a:lnTo>
                      <a:pt x="487" y="232"/>
                    </a:lnTo>
                    <a:lnTo>
                      <a:pt x="485" y="232"/>
                    </a:lnTo>
                    <a:lnTo>
                      <a:pt x="478" y="224"/>
                    </a:lnTo>
                    <a:lnTo>
                      <a:pt x="476" y="215"/>
                    </a:lnTo>
                    <a:lnTo>
                      <a:pt x="481" y="199"/>
                    </a:lnTo>
                    <a:lnTo>
                      <a:pt x="472" y="199"/>
                    </a:lnTo>
                    <a:lnTo>
                      <a:pt x="465" y="203"/>
                    </a:lnTo>
                    <a:lnTo>
                      <a:pt x="461" y="195"/>
                    </a:lnTo>
                    <a:lnTo>
                      <a:pt x="465" y="186"/>
                    </a:lnTo>
                    <a:lnTo>
                      <a:pt x="465" y="170"/>
                    </a:lnTo>
                    <a:lnTo>
                      <a:pt x="461" y="163"/>
                    </a:lnTo>
                    <a:lnTo>
                      <a:pt x="465" y="159"/>
                    </a:lnTo>
                    <a:lnTo>
                      <a:pt x="456" y="152"/>
                    </a:lnTo>
                    <a:lnTo>
                      <a:pt x="443" y="148"/>
                    </a:lnTo>
                    <a:lnTo>
                      <a:pt x="434" y="147"/>
                    </a:lnTo>
                    <a:lnTo>
                      <a:pt x="433" y="132"/>
                    </a:lnTo>
                    <a:lnTo>
                      <a:pt x="425" y="127"/>
                    </a:lnTo>
                    <a:lnTo>
                      <a:pt x="404" y="125"/>
                    </a:lnTo>
                    <a:lnTo>
                      <a:pt x="395" y="121"/>
                    </a:lnTo>
                    <a:lnTo>
                      <a:pt x="387" y="123"/>
                    </a:lnTo>
                    <a:lnTo>
                      <a:pt x="369" y="121"/>
                    </a:lnTo>
                    <a:lnTo>
                      <a:pt x="366" y="121"/>
                    </a:lnTo>
                    <a:lnTo>
                      <a:pt x="337" y="109"/>
                    </a:lnTo>
                    <a:lnTo>
                      <a:pt x="250" y="92"/>
                    </a:lnTo>
                    <a:lnTo>
                      <a:pt x="239" y="76"/>
                    </a:lnTo>
                    <a:lnTo>
                      <a:pt x="232" y="69"/>
                    </a:lnTo>
                    <a:lnTo>
                      <a:pt x="223" y="67"/>
                    </a:lnTo>
                    <a:lnTo>
                      <a:pt x="219" y="62"/>
                    </a:lnTo>
                    <a:lnTo>
                      <a:pt x="205" y="62"/>
                    </a:lnTo>
                    <a:lnTo>
                      <a:pt x="196" y="56"/>
                    </a:lnTo>
                    <a:lnTo>
                      <a:pt x="186" y="54"/>
                    </a:lnTo>
                    <a:lnTo>
                      <a:pt x="179" y="60"/>
                    </a:lnTo>
                    <a:lnTo>
                      <a:pt x="170" y="60"/>
                    </a:lnTo>
                    <a:lnTo>
                      <a:pt x="174" y="54"/>
                    </a:lnTo>
                    <a:lnTo>
                      <a:pt x="176" y="47"/>
                    </a:lnTo>
                    <a:lnTo>
                      <a:pt x="176" y="38"/>
                    </a:lnTo>
                    <a:lnTo>
                      <a:pt x="181" y="31"/>
                    </a:lnTo>
                    <a:lnTo>
                      <a:pt x="183" y="22"/>
                    </a:lnTo>
                    <a:lnTo>
                      <a:pt x="174" y="15"/>
                    </a:lnTo>
                    <a:lnTo>
                      <a:pt x="165" y="20"/>
                    </a:lnTo>
                    <a:lnTo>
                      <a:pt x="156" y="25"/>
                    </a:lnTo>
                    <a:lnTo>
                      <a:pt x="147" y="31"/>
                    </a:lnTo>
                    <a:lnTo>
                      <a:pt x="138" y="33"/>
                    </a:lnTo>
                    <a:lnTo>
                      <a:pt x="123" y="43"/>
                    </a:lnTo>
                    <a:lnTo>
                      <a:pt x="89" y="54"/>
                    </a:lnTo>
                    <a:lnTo>
                      <a:pt x="82" y="56"/>
                    </a:lnTo>
                    <a:lnTo>
                      <a:pt x="73" y="54"/>
                    </a:lnTo>
                    <a:lnTo>
                      <a:pt x="65" y="47"/>
                    </a:lnTo>
                    <a:lnTo>
                      <a:pt x="62" y="51"/>
                    </a:lnTo>
                    <a:lnTo>
                      <a:pt x="60" y="53"/>
                    </a:lnTo>
                    <a:lnTo>
                      <a:pt x="56" y="62"/>
                    </a:lnTo>
                    <a:lnTo>
                      <a:pt x="49" y="62"/>
                    </a:lnTo>
                    <a:lnTo>
                      <a:pt x="53" y="129"/>
                    </a:lnTo>
                    <a:lnTo>
                      <a:pt x="51" y="138"/>
                    </a:lnTo>
                    <a:lnTo>
                      <a:pt x="45" y="145"/>
                    </a:lnTo>
                    <a:lnTo>
                      <a:pt x="29" y="154"/>
                    </a:lnTo>
                    <a:lnTo>
                      <a:pt x="13" y="165"/>
                    </a:lnTo>
                    <a:lnTo>
                      <a:pt x="11" y="174"/>
                    </a:lnTo>
                    <a:lnTo>
                      <a:pt x="7" y="183"/>
                    </a:lnTo>
                    <a:lnTo>
                      <a:pt x="0" y="190"/>
                    </a:lnTo>
                    <a:lnTo>
                      <a:pt x="0" y="197"/>
                    </a:lnTo>
                    <a:lnTo>
                      <a:pt x="6" y="206"/>
                    </a:lnTo>
                    <a:lnTo>
                      <a:pt x="15" y="208"/>
                    </a:lnTo>
                    <a:lnTo>
                      <a:pt x="24" y="224"/>
                    </a:lnTo>
                    <a:lnTo>
                      <a:pt x="15" y="246"/>
                    </a:lnTo>
                    <a:lnTo>
                      <a:pt x="16" y="262"/>
                    </a:lnTo>
                    <a:lnTo>
                      <a:pt x="13" y="271"/>
                    </a:lnTo>
                    <a:lnTo>
                      <a:pt x="16" y="290"/>
                    </a:lnTo>
                    <a:lnTo>
                      <a:pt x="16" y="304"/>
                    </a:lnTo>
                    <a:lnTo>
                      <a:pt x="13" y="313"/>
                    </a:lnTo>
                    <a:lnTo>
                      <a:pt x="25" y="322"/>
                    </a:lnTo>
                    <a:lnTo>
                      <a:pt x="35" y="329"/>
                    </a:lnTo>
                    <a:lnTo>
                      <a:pt x="44" y="333"/>
                    </a:lnTo>
                    <a:lnTo>
                      <a:pt x="58" y="337"/>
                    </a:lnTo>
                    <a:lnTo>
                      <a:pt x="63" y="346"/>
                    </a:lnTo>
                    <a:lnTo>
                      <a:pt x="71" y="349"/>
                    </a:lnTo>
                    <a:lnTo>
                      <a:pt x="82" y="355"/>
                    </a:lnTo>
                    <a:lnTo>
                      <a:pt x="94" y="362"/>
                    </a:lnTo>
                    <a:lnTo>
                      <a:pt x="105" y="380"/>
                    </a:lnTo>
                    <a:lnTo>
                      <a:pt x="121" y="394"/>
                    </a:lnTo>
                    <a:lnTo>
                      <a:pt x="130" y="398"/>
                    </a:lnTo>
                    <a:lnTo>
                      <a:pt x="138" y="400"/>
                    </a:lnTo>
                    <a:lnTo>
                      <a:pt x="147" y="405"/>
                    </a:lnTo>
                    <a:lnTo>
                      <a:pt x="154" y="414"/>
                    </a:lnTo>
                    <a:lnTo>
                      <a:pt x="161" y="425"/>
                    </a:lnTo>
                    <a:lnTo>
                      <a:pt x="165" y="447"/>
                    </a:lnTo>
                    <a:lnTo>
                      <a:pt x="167" y="456"/>
                    </a:lnTo>
                    <a:lnTo>
                      <a:pt x="167" y="460"/>
                    </a:lnTo>
                    <a:lnTo>
                      <a:pt x="170" y="469"/>
                    </a:lnTo>
                    <a:lnTo>
                      <a:pt x="168" y="474"/>
                    </a:lnTo>
                    <a:lnTo>
                      <a:pt x="172" y="478"/>
                    </a:lnTo>
                    <a:lnTo>
                      <a:pt x="174" y="487"/>
                    </a:lnTo>
                    <a:lnTo>
                      <a:pt x="181" y="489"/>
                    </a:lnTo>
                    <a:lnTo>
                      <a:pt x="185" y="498"/>
                    </a:lnTo>
                    <a:lnTo>
                      <a:pt x="177" y="514"/>
                    </a:lnTo>
                    <a:lnTo>
                      <a:pt x="179" y="526"/>
                    </a:lnTo>
                    <a:lnTo>
                      <a:pt x="181" y="541"/>
                    </a:lnTo>
                    <a:lnTo>
                      <a:pt x="186" y="548"/>
                    </a:lnTo>
                    <a:lnTo>
                      <a:pt x="188" y="559"/>
                    </a:lnTo>
                    <a:lnTo>
                      <a:pt x="194" y="568"/>
                    </a:lnTo>
                    <a:lnTo>
                      <a:pt x="201" y="572"/>
                    </a:lnTo>
                    <a:lnTo>
                      <a:pt x="226" y="577"/>
                    </a:lnTo>
                    <a:lnTo>
                      <a:pt x="234" y="593"/>
                    </a:lnTo>
                    <a:lnTo>
                      <a:pt x="386" y="584"/>
                    </a:lnTo>
                    <a:lnTo>
                      <a:pt x="499" y="574"/>
                    </a:lnTo>
                    <a:lnTo>
                      <a:pt x="503" y="574"/>
                    </a:lnTo>
                    <a:lnTo>
                      <a:pt x="501" y="555"/>
                    </a:lnTo>
                    <a:lnTo>
                      <a:pt x="503" y="548"/>
                    </a:lnTo>
                    <a:lnTo>
                      <a:pt x="503" y="539"/>
                    </a:lnTo>
                    <a:lnTo>
                      <a:pt x="501" y="532"/>
                    </a:lnTo>
                    <a:lnTo>
                      <a:pt x="494" y="523"/>
                    </a:lnTo>
                    <a:lnTo>
                      <a:pt x="494" y="516"/>
                    </a:lnTo>
                    <a:lnTo>
                      <a:pt x="487" y="507"/>
                    </a:lnTo>
                    <a:lnTo>
                      <a:pt x="490" y="498"/>
                    </a:lnTo>
                    <a:lnTo>
                      <a:pt x="485" y="479"/>
                    </a:lnTo>
                    <a:lnTo>
                      <a:pt x="487" y="463"/>
                    </a:lnTo>
                    <a:lnTo>
                      <a:pt x="492" y="447"/>
                    </a:lnTo>
                    <a:lnTo>
                      <a:pt x="490" y="438"/>
                    </a:lnTo>
                    <a:lnTo>
                      <a:pt x="492" y="429"/>
                    </a:lnTo>
                    <a:lnTo>
                      <a:pt x="498" y="420"/>
                    </a:lnTo>
                    <a:lnTo>
                      <a:pt x="498" y="413"/>
                    </a:lnTo>
                    <a:lnTo>
                      <a:pt x="494" y="394"/>
                    </a:lnTo>
                    <a:lnTo>
                      <a:pt x="494" y="385"/>
                    </a:lnTo>
                    <a:lnTo>
                      <a:pt x="498" y="369"/>
                    </a:lnTo>
                    <a:lnTo>
                      <a:pt x="501" y="360"/>
                    </a:lnTo>
                    <a:lnTo>
                      <a:pt x="509" y="355"/>
                    </a:lnTo>
                    <a:lnTo>
                      <a:pt x="510" y="349"/>
                    </a:lnTo>
                    <a:lnTo>
                      <a:pt x="503" y="333"/>
                    </a:lnTo>
                    <a:lnTo>
                      <a:pt x="507" y="324"/>
                    </a:lnTo>
                    <a:lnTo>
                      <a:pt x="509" y="308"/>
                    </a:lnTo>
                    <a:lnTo>
                      <a:pt x="516" y="284"/>
                    </a:lnTo>
                    <a:lnTo>
                      <a:pt x="518" y="277"/>
                    </a:lnTo>
                    <a:lnTo>
                      <a:pt x="514" y="268"/>
                    </a:lnTo>
                    <a:lnTo>
                      <a:pt x="507" y="259"/>
                    </a:lnTo>
                    <a:close/>
                    <a:moveTo>
                      <a:pt x="543" y="206"/>
                    </a:moveTo>
                    <a:lnTo>
                      <a:pt x="541" y="204"/>
                    </a:lnTo>
                    <a:lnTo>
                      <a:pt x="532" y="210"/>
                    </a:lnTo>
                    <a:lnTo>
                      <a:pt x="528" y="219"/>
                    </a:lnTo>
                    <a:lnTo>
                      <a:pt x="519" y="226"/>
                    </a:lnTo>
                    <a:lnTo>
                      <a:pt x="519" y="235"/>
                    </a:lnTo>
                    <a:lnTo>
                      <a:pt x="512" y="244"/>
                    </a:lnTo>
                    <a:lnTo>
                      <a:pt x="509" y="257"/>
                    </a:lnTo>
                    <a:lnTo>
                      <a:pt x="514" y="264"/>
                    </a:lnTo>
                    <a:lnTo>
                      <a:pt x="521" y="266"/>
                    </a:lnTo>
                    <a:lnTo>
                      <a:pt x="527" y="259"/>
                    </a:lnTo>
                    <a:lnTo>
                      <a:pt x="530" y="250"/>
                    </a:lnTo>
                    <a:lnTo>
                      <a:pt x="530" y="242"/>
                    </a:lnTo>
                    <a:lnTo>
                      <a:pt x="537" y="232"/>
                    </a:lnTo>
                    <a:lnTo>
                      <a:pt x="536" y="223"/>
                    </a:lnTo>
                    <a:lnTo>
                      <a:pt x="543" y="206"/>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0" name="Freeform 11">
                <a:extLst>
                  <a:ext uri="{FF2B5EF4-FFF2-40B4-BE49-F238E27FC236}">
                    <a16:creationId xmlns:a16="http://schemas.microsoft.com/office/drawing/2014/main" id="{0CE3A357-E6E4-E709-7165-7A575839E8E7}"/>
                  </a:ext>
                </a:extLst>
              </p:cNvPr>
              <p:cNvSpPr/>
              <p:nvPr/>
            </p:nvSpPr>
            <p:spPr bwMode="auto">
              <a:xfrm>
                <a:off x="6983712" y="3177255"/>
                <a:ext cx="764613" cy="769600"/>
              </a:xfrm>
              <a:custGeom>
                <a:avLst/>
                <a:gdLst>
                  <a:gd name="T0" fmla="*/ 442 w 460"/>
                  <a:gd name="T1" fmla="*/ 96 h 463"/>
                  <a:gd name="T2" fmla="*/ 426 w 460"/>
                  <a:gd name="T3" fmla="*/ 89 h 463"/>
                  <a:gd name="T4" fmla="*/ 404 w 460"/>
                  <a:gd name="T5" fmla="*/ 83 h 463"/>
                  <a:gd name="T6" fmla="*/ 382 w 460"/>
                  <a:gd name="T7" fmla="*/ 100 h 463"/>
                  <a:gd name="T8" fmla="*/ 360 w 460"/>
                  <a:gd name="T9" fmla="*/ 109 h 463"/>
                  <a:gd name="T10" fmla="*/ 348 w 460"/>
                  <a:gd name="T11" fmla="*/ 109 h 463"/>
                  <a:gd name="T12" fmla="*/ 322 w 460"/>
                  <a:gd name="T13" fmla="*/ 129 h 463"/>
                  <a:gd name="T14" fmla="*/ 306 w 460"/>
                  <a:gd name="T15" fmla="*/ 152 h 463"/>
                  <a:gd name="T16" fmla="*/ 279 w 460"/>
                  <a:gd name="T17" fmla="*/ 101 h 463"/>
                  <a:gd name="T18" fmla="*/ 151 w 460"/>
                  <a:gd name="T19" fmla="*/ 5 h 463"/>
                  <a:gd name="T20" fmla="*/ 151 w 460"/>
                  <a:gd name="T21" fmla="*/ 20 h 463"/>
                  <a:gd name="T22" fmla="*/ 149 w 460"/>
                  <a:gd name="T23" fmla="*/ 80 h 463"/>
                  <a:gd name="T24" fmla="*/ 145 w 460"/>
                  <a:gd name="T25" fmla="*/ 100 h 463"/>
                  <a:gd name="T26" fmla="*/ 147 w 460"/>
                  <a:gd name="T27" fmla="*/ 123 h 463"/>
                  <a:gd name="T28" fmla="*/ 122 w 460"/>
                  <a:gd name="T29" fmla="*/ 166 h 463"/>
                  <a:gd name="T30" fmla="*/ 84 w 460"/>
                  <a:gd name="T31" fmla="*/ 186 h 463"/>
                  <a:gd name="T32" fmla="*/ 69 w 460"/>
                  <a:gd name="T33" fmla="*/ 208 h 463"/>
                  <a:gd name="T34" fmla="*/ 69 w 460"/>
                  <a:gd name="T35" fmla="*/ 233 h 463"/>
                  <a:gd name="T36" fmla="*/ 53 w 460"/>
                  <a:gd name="T37" fmla="*/ 237 h 463"/>
                  <a:gd name="T38" fmla="*/ 37 w 460"/>
                  <a:gd name="T39" fmla="*/ 252 h 463"/>
                  <a:gd name="T40" fmla="*/ 31 w 460"/>
                  <a:gd name="T41" fmla="*/ 271 h 463"/>
                  <a:gd name="T42" fmla="*/ 28 w 460"/>
                  <a:gd name="T43" fmla="*/ 299 h 463"/>
                  <a:gd name="T44" fmla="*/ 9 w 460"/>
                  <a:gd name="T45" fmla="*/ 322 h 463"/>
                  <a:gd name="T46" fmla="*/ 0 w 460"/>
                  <a:gd name="T47" fmla="*/ 328 h 463"/>
                  <a:gd name="T48" fmla="*/ 0 w 460"/>
                  <a:gd name="T49" fmla="*/ 356 h 463"/>
                  <a:gd name="T50" fmla="*/ 29 w 460"/>
                  <a:gd name="T51" fmla="*/ 391 h 463"/>
                  <a:gd name="T52" fmla="*/ 80 w 460"/>
                  <a:gd name="T53" fmla="*/ 427 h 463"/>
                  <a:gd name="T54" fmla="*/ 96 w 460"/>
                  <a:gd name="T55" fmla="*/ 451 h 463"/>
                  <a:gd name="T56" fmla="*/ 140 w 460"/>
                  <a:gd name="T57" fmla="*/ 452 h 463"/>
                  <a:gd name="T58" fmla="*/ 167 w 460"/>
                  <a:gd name="T59" fmla="*/ 449 h 463"/>
                  <a:gd name="T60" fmla="*/ 196 w 460"/>
                  <a:gd name="T61" fmla="*/ 431 h 463"/>
                  <a:gd name="T62" fmla="*/ 225 w 460"/>
                  <a:gd name="T63" fmla="*/ 413 h 463"/>
                  <a:gd name="T64" fmla="*/ 250 w 460"/>
                  <a:gd name="T65" fmla="*/ 402 h 463"/>
                  <a:gd name="T66" fmla="*/ 248 w 460"/>
                  <a:gd name="T67" fmla="*/ 376 h 463"/>
                  <a:gd name="T68" fmla="*/ 268 w 460"/>
                  <a:gd name="T69" fmla="*/ 333 h 463"/>
                  <a:gd name="T70" fmla="*/ 279 w 460"/>
                  <a:gd name="T71" fmla="*/ 300 h 463"/>
                  <a:gd name="T72" fmla="*/ 288 w 460"/>
                  <a:gd name="T73" fmla="*/ 271 h 463"/>
                  <a:gd name="T74" fmla="*/ 304 w 460"/>
                  <a:gd name="T75" fmla="*/ 259 h 463"/>
                  <a:gd name="T76" fmla="*/ 331 w 460"/>
                  <a:gd name="T77" fmla="*/ 262 h 463"/>
                  <a:gd name="T78" fmla="*/ 342 w 460"/>
                  <a:gd name="T79" fmla="*/ 228 h 463"/>
                  <a:gd name="T80" fmla="*/ 355 w 460"/>
                  <a:gd name="T81" fmla="*/ 208 h 463"/>
                  <a:gd name="T82" fmla="*/ 379 w 460"/>
                  <a:gd name="T83" fmla="*/ 188 h 463"/>
                  <a:gd name="T84" fmla="*/ 397 w 460"/>
                  <a:gd name="T85" fmla="*/ 156 h 463"/>
                  <a:gd name="T86" fmla="*/ 397 w 460"/>
                  <a:gd name="T87" fmla="*/ 121 h 463"/>
                  <a:gd name="T88" fmla="*/ 456 w 460"/>
                  <a:gd name="T89" fmla="*/ 134 h 463"/>
                  <a:gd name="T90" fmla="*/ 451 w 460"/>
                  <a:gd name="T91"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0" h="462">
                    <a:moveTo>
                      <a:pt x="451" y="107"/>
                    </a:moveTo>
                    <a:lnTo>
                      <a:pt x="449" y="98"/>
                    </a:lnTo>
                    <a:lnTo>
                      <a:pt x="442" y="96"/>
                    </a:lnTo>
                    <a:lnTo>
                      <a:pt x="444" y="87"/>
                    </a:lnTo>
                    <a:lnTo>
                      <a:pt x="444" y="87"/>
                    </a:lnTo>
                    <a:lnTo>
                      <a:pt x="426" y="89"/>
                    </a:lnTo>
                    <a:lnTo>
                      <a:pt x="418" y="83"/>
                    </a:lnTo>
                    <a:lnTo>
                      <a:pt x="409" y="80"/>
                    </a:lnTo>
                    <a:lnTo>
                      <a:pt x="404" y="83"/>
                    </a:lnTo>
                    <a:lnTo>
                      <a:pt x="398" y="92"/>
                    </a:lnTo>
                    <a:lnTo>
                      <a:pt x="389" y="92"/>
                    </a:lnTo>
                    <a:lnTo>
                      <a:pt x="382" y="100"/>
                    </a:lnTo>
                    <a:lnTo>
                      <a:pt x="382" y="109"/>
                    </a:lnTo>
                    <a:lnTo>
                      <a:pt x="368" y="110"/>
                    </a:lnTo>
                    <a:lnTo>
                      <a:pt x="360" y="109"/>
                    </a:lnTo>
                    <a:lnTo>
                      <a:pt x="351" y="100"/>
                    </a:lnTo>
                    <a:lnTo>
                      <a:pt x="350" y="101"/>
                    </a:lnTo>
                    <a:lnTo>
                      <a:pt x="348" y="109"/>
                    </a:lnTo>
                    <a:lnTo>
                      <a:pt x="337" y="127"/>
                    </a:lnTo>
                    <a:lnTo>
                      <a:pt x="330" y="125"/>
                    </a:lnTo>
                    <a:lnTo>
                      <a:pt x="322" y="129"/>
                    </a:lnTo>
                    <a:lnTo>
                      <a:pt x="319" y="136"/>
                    </a:lnTo>
                    <a:lnTo>
                      <a:pt x="312" y="145"/>
                    </a:lnTo>
                    <a:lnTo>
                      <a:pt x="306" y="152"/>
                    </a:lnTo>
                    <a:lnTo>
                      <a:pt x="297" y="159"/>
                    </a:lnTo>
                    <a:lnTo>
                      <a:pt x="290" y="168"/>
                    </a:lnTo>
                    <a:lnTo>
                      <a:pt x="279" y="101"/>
                    </a:lnTo>
                    <a:lnTo>
                      <a:pt x="178" y="119"/>
                    </a:lnTo>
                    <a:lnTo>
                      <a:pt x="156" y="0"/>
                    </a:lnTo>
                    <a:lnTo>
                      <a:pt x="151" y="5"/>
                    </a:lnTo>
                    <a:lnTo>
                      <a:pt x="147" y="5"/>
                    </a:lnTo>
                    <a:lnTo>
                      <a:pt x="145" y="13"/>
                    </a:lnTo>
                    <a:lnTo>
                      <a:pt x="151" y="20"/>
                    </a:lnTo>
                    <a:lnTo>
                      <a:pt x="156" y="45"/>
                    </a:lnTo>
                    <a:lnTo>
                      <a:pt x="152" y="54"/>
                    </a:lnTo>
                    <a:lnTo>
                      <a:pt x="149" y="80"/>
                    </a:lnTo>
                    <a:lnTo>
                      <a:pt x="151" y="87"/>
                    </a:lnTo>
                    <a:lnTo>
                      <a:pt x="149" y="98"/>
                    </a:lnTo>
                    <a:lnTo>
                      <a:pt x="145" y="100"/>
                    </a:lnTo>
                    <a:lnTo>
                      <a:pt x="147" y="107"/>
                    </a:lnTo>
                    <a:lnTo>
                      <a:pt x="145" y="114"/>
                    </a:lnTo>
                    <a:lnTo>
                      <a:pt x="147" y="123"/>
                    </a:lnTo>
                    <a:lnTo>
                      <a:pt x="143" y="139"/>
                    </a:lnTo>
                    <a:lnTo>
                      <a:pt x="132" y="150"/>
                    </a:lnTo>
                    <a:lnTo>
                      <a:pt x="122" y="166"/>
                    </a:lnTo>
                    <a:lnTo>
                      <a:pt x="105" y="181"/>
                    </a:lnTo>
                    <a:lnTo>
                      <a:pt x="91" y="176"/>
                    </a:lnTo>
                    <a:lnTo>
                      <a:pt x="84" y="186"/>
                    </a:lnTo>
                    <a:lnTo>
                      <a:pt x="84" y="194"/>
                    </a:lnTo>
                    <a:lnTo>
                      <a:pt x="73" y="201"/>
                    </a:lnTo>
                    <a:lnTo>
                      <a:pt x="69" y="208"/>
                    </a:lnTo>
                    <a:lnTo>
                      <a:pt x="69" y="217"/>
                    </a:lnTo>
                    <a:lnTo>
                      <a:pt x="64" y="226"/>
                    </a:lnTo>
                    <a:lnTo>
                      <a:pt x="69" y="233"/>
                    </a:lnTo>
                    <a:lnTo>
                      <a:pt x="66" y="242"/>
                    </a:lnTo>
                    <a:lnTo>
                      <a:pt x="62" y="250"/>
                    </a:lnTo>
                    <a:lnTo>
                      <a:pt x="53" y="237"/>
                    </a:lnTo>
                    <a:lnTo>
                      <a:pt x="46" y="235"/>
                    </a:lnTo>
                    <a:lnTo>
                      <a:pt x="38" y="244"/>
                    </a:lnTo>
                    <a:lnTo>
                      <a:pt x="37" y="252"/>
                    </a:lnTo>
                    <a:lnTo>
                      <a:pt x="37" y="261"/>
                    </a:lnTo>
                    <a:lnTo>
                      <a:pt x="33" y="264"/>
                    </a:lnTo>
                    <a:lnTo>
                      <a:pt x="31" y="271"/>
                    </a:lnTo>
                    <a:lnTo>
                      <a:pt x="35" y="277"/>
                    </a:lnTo>
                    <a:lnTo>
                      <a:pt x="37" y="293"/>
                    </a:lnTo>
                    <a:lnTo>
                      <a:pt x="28" y="299"/>
                    </a:lnTo>
                    <a:lnTo>
                      <a:pt x="28" y="308"/>
                    </a:lnTo>
                    <a:lnTo>
                      <a:pt x="20" y="315"/>
                    </a:lnTo>
                    <a:lnTo>
                      <a:pt x="9" y="322"/>
                    </a:lnTo>
                    <a:lnTo>
                      <a:pt x="0" y="322"/>
                    </a:lnTo>
                    <a:lnTo>
                      <a:pt x="0" y="322"/>
                    </a:lnTo>
                    <a:lnTo>
                      <a:pt x="0" y="328"/>
                    </a:lnTo>
                    <a:lnTo>
                      <a:pt x="4" y="331"/>
                    </a:lnTo>
                    <a:lnTo>
                      <a:pt x="4" y="340"/>
                    </a:lnTo>
                    <a:lnTo>
                      <a:pt x="0" y="356"/>
                    </a:lnTo>
                    <a:lnTo>
                      <a:pt x="19" y="375"/>
                    </a:lnTo>
                    <a:lnTo>
                      <a:pt x="20" y="384"/>
                    </a:lnTo>
                    <a:lnTo>
                      <a:pt x="29" y="391"/>
                    </a:lnTo>
                    <a:lnTo>
                      <a:pt x="46" y="414"/>
                    </a:lnTo>
                    <a:lnTo>
                      <a:pt x="64" y="425"/>
                    </a:lnTo>
                    <a:lnTo>
                      <a:pt x="80" y="427"/>
                    </a:lnTo>
                    <a:lnTo>
                      <a:pt x="80" y="434"/>
                    </a:lnTo>
                    <a:lnTo>
                      <a:pt x="87" y="443"/>
                    </a:lnTo>
                    <a:lnTo>
                      <a:pt x="96" y="451"/>
                    </a:lnTo>
                    <a:lnTo>
                      <a:pt x="113" y="461"/>
                    </a:lnTo>
                    <a:lnTo>
                      <a:pt x="125" y="463"/>
                    </a:lnTo>
                    <a:lnTo>
                      <a:pt x="140" y="452"/>
                    </a:lnTo>
                    <a:lnTo>
                      <a:pt x="145" y="443"/>
                    </a:lnTo>
                    <a:lnTo>
                      <a:pt x="158" y="451"/>
                    </a:lnTo>
                    <a:lnTo>
                      <a:pt x="167" y="449"/>
                    </a:lnTo>
                    <a:lnTo>
                      <a:pt x="185" y="440"/>
                    </a:lnTo>
                    <a:lnTo>
                      <a:pt x="192" y="438"/>
                    </a:lnTo>
                    <a:lnTo>
                      <a:pt x="196" y="431"/>
                    </a:lnTo>
                    <a:lnTo>
                      <a:pt x="196" y="423"/>
                    </a:lnTo>
                    <a:lnTo>
                      <a:pt x="208" y="427"/>
                    </a:lnTo>
                    <a:lnTo>
                      <a:pt x="225" y="413"/>
                    </a:lnTo>
                    <a:lnTo>
                      <a:pt x="232" y="414"/>
                    </a:lnTo>
                    <a:lnTo>
                      <a:pt x="248" y="403"/>
                    </a:lnTo>
                    <a:lnTo>
                      <a:pt x="250" y="402"/>
                    </a:lnTo>
                    <a:lnTo>
                      <a:pt x="248" y="394"/>
                    </a:lnTo>
                    <a:lnTo>
                      <a:pt x="254" y="385"/>
                    </a:lnTo>
                    <a:lnTo>
                      <a:pt x="248" y="376"/>
                    </a:lnTo>
                    <a:lnTo>
                      <a:pt x="252" y="362"/>
                    </a:lnTo>
                    <a:lnTo>
                      <a:pt x="261" y="344"/>
                    </a:lnTo>
                    <a:lnTo>
                      <a:pt x="268" y="333"/>
                    </a:lnTo>
                    <a:lnTo>
                      <a:pt x="272" y="317"/>
                    </a:lnTo>
                    <a:lnTo>
                      <a:pt x="274" y="308"/>
                    </a:lnTo>
                    <a:lnTo>
                      <a:pt x="279" y="300"/>
                    </a:lnTo>
                    <a:lnTo>
                      <a:pt x="283" y="282"/>
                    </a:lnTo>
                    <a:lnTo>
                      <a:pt x="286" y="279"/>
                    </a:lnTo>
                    <a:lnTo>
                      <a:pt x="288" y="271"/>
                    </a:lnTo>
                    <a:lnTo>
                      <a:pt x="288" y="253"/>
                    </a:lnTo>
                    <a:lnTo>
                      <a:pt x="297" y="252"/>
                    </a:lnTo>
                    <a:lnTo>
                      <a:pt x="304" y="259"/>
                    </a:lnTo>
                    <a:lnTo>
                      <a:pt x="306" y="262"/>
                    </a:lnTo>
                    <a:lnTo>
                      <a:pt x="322" y="264"/>
                    </a:lnTo>
                    <a:lnTo>
                      <a:pt x="331" y="262"/>
                    </a:lnTo>
                    <a:lnTo>
                      <a:pt x="335" y="253"/>
                    </a:lnTo>
                    <a:lnTo>
                      <a:pt x="339" y="237"/>
                    </a:lnTo>
                    <a:lnTo>
                      <a:pt x="342" y="228"/>
                    </a:lnTo>
                    <a:lnTo>
                      <a:pt x="344" y="215"/>
                    </a:lnTo>
                    <a:lnTo>
                      <a:pt x="348" y="208"/>
                    </a:lnTo>
                    <a:lnTo>
                      <a:pt x="355" y="208"/>
                    </a:lnTo>
                    <a:lnTo>
                      <a:pt x="364" y="206"/>
                    </a:lnTo>
                    <a:lnTo>
                      <a:pt x="371" y="190"/>
                    </a:lnTo>
                    <a:lnTo>
                      <a:pt x="379" y="188"/>
                    </a:lnTo>
                    <a:lnTo>
                      <a:pt x="384" y="181"/>
                    </a:lnTo>
                    <a:lnTo>
                      <a:pt x="389" y="165"/>
                    </a:lnTo>
                    <a:lnTo>
                      <a:pt x="397" y="156"/>
                    </a:lnTo>
                    <a:lnTo>
                      <a:pt x="395" y="139"/>
                    </a:lnTo>
                    <a:lnTo>
                      <a:pt x="398" y="130"/>
                    </a:lnTo>
                    <a:lnTo>
                      <a:pt x="397" y="121"/>
                    </a:lnTo>
                    <a:lnTo>
                      <a:pt x="406" y="118"/>
                    </a:lnTo>
                    <a:lnTo>
                      <a:pt x="451" y="143"/>
                    </a:lnTo>
                    <a:lnTo>
                      <a:pt x="456" y="134"/>
                    </a:lnTo>
                    <a:lnTo>
                      <a:pt x="460" y="119"/>
                    </a:lnTo>
                    <a:lnTo>
                      <a:pt x="458" y="114"/>
                    </a:lnTo>
                    <a:lnTo>
                      <a:pt x="451" y="10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1" name="Freeform 12">
                <a:extLst>
                  <a:ext uri="{FF2B5EF4-FFF2-40B4-BE49-F238E27FC236}">
                    <a16:creationId xmlns:a16="http://schemas.microsoft.com/office/drawing/2014/main" id="{2FDEC5AE-41A9-842E-EF09-AE9C00E3B863}"/>
                  </a:ext>
                </a:extLst>
              </p:cNvPr>
              <p:cNvSpPr/>
              <p:nvPr/>
            </p:nvSpPr>
            <p:spPr bwMode="auto">
              <a:xfrm>
                <a:off x="7866341" y="3426586"/>
                <a:ext cx="31582" cy="36568"/>
              </a:xfrm>
              <a:custGeom>
                <a:avLst/>
                <a:gdLst>
                  <a:gd name="T0" fmla="*/ 0 w 19"/>
                  <a:gd name="T1" fmla="*/ 6 h 22"/>
                  <a:gd name="T2" fmla="*/ 7 w 19"/>
                  <a:gd name="T3" fmla="*/ 9 h 22"/>
                  <a:gd name="T4" fmla="*/ 12 w 19"/>
                  <a:gd name="T5" fmla="*/ 15 h 22"/>
                  <a:gd name="T6" fmla="*/ 14 w 19"/>
                  <a:gd name="T7" fmla="*/ 22 h 22"/>
                  <a:gd name="T8" fmla="*/ 18 w 19"/>
                  <a:gd name="T9" fmla="*/ 15 h 22"/>
                  <a:gd name="T10" fmla="*/ 19 w 19"/>
                  <a:gd name="T11" fmla="*/ 7 h 22"/>
                  <a:gd name="T12" fmla="*/ 9 w 19"/>
                  <a:gd name="T13" fmla="*/ 0 h 22"/>
                  <a:gd name="T14" fmla="*/ 0 w 19"/>
                  <a:gd name="T15" fmla="*/ 6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2">
                    <a:moveTo>
                      <a:pt x="0" y="6"/>
                    </a:moveTo>
                    <a:lnTo>
                      <a:pt x="7" y="9"/>
                    </a:lnTo>
                    <a:lnTo>
                      <a:pt x="12" y="15"/>
                    </a:lnTo>
                    <a:lnTo>
                      <a:pt x="14" y="22"/>
                    </a:lnTo>
                    <a:lnTo>
                      <a:pt x="18" y="15"/>
                    </a:lnTo>
                    <a:lnTo>
                      <a:pt x="19" y="7"/>
                    </a:lnTo>
                    <a:lnTo>
                      <a:pt x="9" y="0"/>
                    </a:lnTo>
                    <a:lnTo>
                      <a:pt x="0" y="6"/>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2" name="Freeform 14">
                <a:extLst>
                  <a:ext uri="{FF2B5EF4-FFF2-40B4-BE49-F238E27FC236}">
                    <a16:creationId xmlns:a16="http://schemas.microsoft.com/office/drawing/2014/main" id="{29735E98-600C-4F8E-1638-C7FF98BA5A23}"/>
                  </a:ext>
                </a:extLst>
              </p:cNvPr>
              <p:cNvSpPr>
                <a:spLocks noEditPoints="1"/>
              </p:cNvSpPr>
              <p:nvPr/>
            </p:nvSpPr>
            <p:spPr bwMode="auto">
              <a:xfrm>
                <a:off x="6857385" y="3373395"/>
                <a:ext cx="1339734" cy="757964"/>
              </a:xfrm>
              <a:custGeom>
                <a:avLst/>
                <a:gdLst>
                  <a:gd name="T0" fmla="*/ 744 w 806"/>
                  <a:gd name="T1" fmla="*/ 285 h 456"/>
                  <a:gd name="T2" fmla="*/ 724 w 806"/>
                  <a:gd name="T3" fmla="*/ 293 h 456"/>
                  <a:gd name="T4" fmla="*/ 710 w 806"/>
                  <a:gd name="T5" fmla="*/ 273 h 456"/>
                  <a:gd name="T6" fmla="*/ 682 w 806"/>
                  <a:gd name="T7" fmla="*/ 255 h 456"/>
                  <a:gd name="T8" fmla="*/ 637 w 806"/>
                  <a:gd name="T9" fmla="*/ 247 h 456"/>
                  <a:gd name="T10" fmla="*/ 673 w 806"/>
                  <a:gd name="T11" fmla="*/ 253 h 456"/>
                  <a:gd name="T12" fmla="*/ 699 w 806"/>
                  <a:gd name="T13" fmla="*/ 249 h 456"/>
                  <a:gd name="T14" fmla="*/ 731 w 806"/>
                  <a:gd name="T15" fmla="*/ 276 h 456"/>
                  <a:gd name="T16" fmla="*/ 739 w 806"/>
                  <a:gd name="T17" fmla="*/ 255 h 456"/>
                  <a:gd name="T18" fmla="*/ 702 w 806"/>
                  <a:gd name="T19" fmla="*/ 238 h 456"/>
                  <a:gd name="T20" fmla="*/ 702 w 806"/>
                  <a:gd name="T21" fmla="*/ 233 h 456"/>
                  <a:gd name="T22" fmla="*/ 719 w 806"/>
                  <a:gd name="T23" fmla="*/ 220 h 456"/>
                  <a:gd name="T24" fmla="*/ 733 w 806"/>
                  <a:gd name="T25" fmla="*/ 206 h 456"/>
                  <a:gd name="T26" fmla="*/ 711 w 806"/>
                  <a:gd name="T27" fmla="*/ 195 h 456"/>
                  <a:gd name="T28" fmla="*/ 675 w 806"/>
                  <a:gd name="T29" fmla="*/ 175 h 456"/>
                  <a:gd name="T30" fmla="*/ 652 w 806"/>
                  <a:gd name="T31" fmla="*/ 150 h 456"/>
                  <a:gd name="T32" fmla="*/ 644 w 806"/>
                  <a:gd name="T33" fmla="*/ 143 h 456"/>
                  <a:gd name="T34" fmla="*/ 675 w 806"/>
                  <a:gd name="T35" fmla="*/ 170 h 456"/>
                  <a:gd name="T36" fmla="*/ 708 w 806"/>
                  <a:gd name="T37" fmla="*/ 188 h 456"/>
                  <a:gd name="T38" fmla="*/ 715 w 806"/>
                  <a:gd name="T39" fmla="*/ 161 h 456"/>
                  <a:gd name="T40" fmla="*/ 697 w 806"/>
                  <a:gd name="T41" fmla="*/ 146 h 456"/>
                  <a:gd name="T42" fmla="*/ 681 w 806"/>
                  <a:gd name="T43" fmla="*/ 134 h 456"/>
                  <a:gd name="T44" fmla="*/ 652 w 806"/>
                  <a:gd name="T45" fmla="*/ 132 h 456"/>
                  <a:gd name="T46" fmla="*/ 625 w 806"/>
                  <a:gd name="T47" fmla="*/ 110 h 456"/>
                  <a:gd name="T48" fmla="*/ 599 w 806"/>
                  <a:gd name="T49" fmla="*/ 112 h 456"/>
                  <a:gd name="T50" fmla="*/ 608 w 806"/>
                  <a:gd name="T51" fmla="*/ 81 h 456"/>
                  <a:gd name="T52" fmla="*/ 621 w 806"/>
                  <a:gd name="T53" fmla="*/ 65 h 456"/>
                  <a:gd name="T54" fmla="*/ 607 w 806"/>
                  <a:gd name="T55" fmla="*/ 38 h 456"/>
                  <a:gd name="T56" fmla="*/ 572 w 806"/>
                  <a:gd name="T57" fmla="*/ 29 h 456"/>
                  <a:gd name="T58" fmla="*/ 552 w 806"/>
                  <a:gd name="T59" fmla="*/ 1 h 456"/>
                  <a:gd name="T60" fmla="*/ 482 w 806"/>
                  <a:gd name="T61" fmla="*/ 0 h 456"/>
                  <a:gd name="T62" fmla="*/ 473 w 806"/>
                  <a:gd name="T63" fmla="*/ 38 h 456"/>
                  <a:gd name="T64" fmla="*/ 447 w 806"/>
                  <a:gd name="T65" fmla="*/ 72 h 456"/>
                  <a:gd name="T66" fmla="*/ 420 w 806"/>
                  <a:gd name="T67" fmla="*/ 97 h 456"/>
                  <a:gd name="T68" fmla="*/ 407 w 806"/>
                  <a:gd name="T69" fmla="*/ 144 h 456"/>
                  <a:gd name="T70" fmla="*/ 373 w 806"/>
                  <a:gd name="T71" fmla="*/ 134 h 456"/>
                  <a:gd name="T72" fmla="*/ 359 w 806"/>
                  <a:gd name="T73" fmla="*/ 164 h 456"/>
                  <a:gd name="T74" fmla="*/ 344 w 806"/>
                  <a:gd name="T75" fmla="*/ 215 h 456"/>
                  <a:gd name="T76" fmla="*/ 330 w 806"/>
                  <a:gd name="T77" fmla="*/ 267 h 456"/>
                  <a:gd name="T78" fmla="*/ 308 w 806"/>
                  <a:gd name="T79" fmla="*/ 296 h 456"/>
                  <a:gd name="T80" fmla="*/ 272 w 806"/>
                  <a:gd name="T81" fmla="*/ 313 h 456"/>
                  <a:gd name="T82" fmla="*/ 234 w 806"/>
                  <a:gd name="T83" fmla="*/ 333 h 456"/>
                  <a:gd name="T84" fmla="*/ 189 w 806"/>
                  <a:gd name="T85" fmla="*/ 343 h 456"/>
                  <a:gd name="T86" fmla="*/ 156 w 806"/>
                  <a:gd name="T87" fmla="*/ 309 h 456"/>
                  <a:gd name="T88" fmla="*/ 89 w 806"/>
                  <a:gd name="T89" fmla="*/ 385 h 456"/>
                  <a:gd name="T90" fmla="*/ 64 w 806"/>
                  <a:gd name="T91" fmla="*/ 412 h 456"/>
                  <a:gd name="T92" fmla="*/ 26 w 806"/>
                  <a:gd name="T93" fmla="*/ 443 h 456"/>
                  <a:gd name="T94" fmla="*/ 51 w 806"/>
                  <a:gd name="T95" fmla="*/ 450 h 456"/>
                  <a:gd name="T96" fmla="*/ 207 w 806"/>
                  <a:gd name="T97" fmla="*/ 425 h 456"/>
                  <a:gd name="T98" fmla="*/ 565 w 806"/>
                  <a:gd name="T99" fmla="*/ 369 h 456"/>
                  <a:gd name="T100" fmla="*/ 784 w 806"/>
                  <a:gd name="T101" fmla="*/ 322 h 456"/>
                  <a:gd name="T102" fmla="*/ 793 w 806"/>
                  <a:gd name="T103" fmla="*/ 311 h 456"/>
                  <a:gd name="T104" fmla="*/ 777 w 806"/>
                  <a:gd name="T105" fmla="*/ 276 h 456"/>
                  <a:gd name="T106" fmla="*/ 773 w 806"/>
                  <a:gd name="T107" fmla="*/ 141 h 456"/>
                  <a:gd name="T108" fmla="*/ 769 w 806"/>
                  <a:gd name="T109" fmla="*/ 172 h 456"/>
                  <a:gd name="T110" fmla="*/ 762 w 806"/>
                  <a:gd name="T111" fmla="*/ 215 h 456"/>
                  <a:gd name="T112" fmla="*/ 777 w 806"/>
                  <a:gd name="T113" fmla="*/ 211 h 456"/>
                  <a:gd name="T114" fmla="*/ 793 w 806"/>
                  <a:gd name="T115" fmla="*/ 193 h 456"/>
                  <a:gd name="T116" fmla="*/ 798 w 806"/>
                  <a:gd name="T117" fmla="*/ 15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5" h="456">
                    <a:moveTo>
                      <a:pt x="777" y="276"/>
                    </a:moveTo>
                    <a:lnTo>
                      <a:pt x="753" y="276"/>
                    </a:lnTo>
                    <a:lnTo>
                      <a:pt x="746" y="276"/>
                    </a:lnTo>
                    <a:lnTo>
                      <a:pt x="744" y="285"/>
                    </a:lnTo>
                    <a:lnTo>
                      <a:pt x="746" y="291"/>
                    </a:lnTo>
                    <a:lnTo>
                      <a:pt x="739" y="285"/>
                    </a:lnTo>
                    <a:lnTo>
                      <a:pt x="731" y="285"/>
                    </a:lnTo>
                    <a:lnTo>
                      <a:pt x="724" y="293"/>
                    </a:lnTo>
                    <a:lnTo>
                      <a:pt x="726" y="285"/>
                    </a:lnTo>
                    <a:lnTo>
                      <a:pt x="717" y="276"/>
                    </a:lnTo>
                    <a:lnTo>
                      <a:pt x="710" y="271"/>
                    </a:lnTo>
                    <a:lnTo>
                      <a:pt x="710" y="273"/>
                    </a:lnTo>
                    <a:lnTo>
                      <a:pt x="702" y="264"/>
                    </a:lnTo>
                    <a:lnTo>
                      <a:pt x="701" y="255"/>
                    </a:lnTo>
                    <a:lnTo>
                      <a:pt x="692" y="258"/>
                    </a:lnTo>
                    <a:lnTo>
                      <a:pt x="682" y="255"/>
                    </a:lnTo>
                    <a:lnTo>
                      <a:pt x="675" y="257"/>
                    </a:lnTo>
                    <a:lnTo>
                      <a:pt x="659" y="251"/>
                    </a:lnTo>
                    <a:lnTo>
                      <a:pt x="634" y="251"/>
                    </a:lnTo>
                    <a:lnTo>
                      <a:pt x="637" y="247"/>
                    </a:lnTo>
                    <a:lnTo>
                      <a:pt x="644" y="247"/>
                    </a:lnTo>
                    <a:lnTo>
                      <a:pt x="661" y="246"/>
                    </a:lnTo>
                    <a:lnTo>
                      <a:pt x="670" y="253"/>
                    </a:lnTo>
                    <a:lnTo>
                      <a:pt x="673" y="253"/>
                    </a:lnTo>
                    <a:lnTo>
                      <a:pt x="675" y="244"/>
                    </a:lnTo>
                    <a:lnTo>
                      <a:pt x="682" y="251"/>
                    </a:lnTo>
                    <a:lnTo>
                      <a:pt x="692" y="255"/>
                    </a:lnTo>
                    <a:lnTo>
                      <a:pt x="699" y="249"/>
                    </a:lnTo>
                    <a:lnTo>
                      <a:pt x="706" y="258"/>
                    </a:lnTo>
                    <a:lnTo>
                      <a:pt x="713" y="266"/>
                    </a:lnTo>
                    <a:lnTo>
                      <a:pt x="722" y="269"/>
                    </a:lnTo>
                    <a:lnTo>
                      <a:pt x="731" y="276"/>
                    </a:lnTo>
                    <a:lnTo>
                      <a:pt x="735" y="273"/>
                    </a:lnTo>
                    <a:lnTo>
                      <a:pt x="740" y="271"/>
                    </a:lnTo>
                    <a:lnTo>
                      <a:pt x="742" y="262"/>
                    </a:lnTo>
                    <a:lnTo>
                      <a:pt x="739" y="255"/>
                    </a:lnTo>
                    <a:lnTo>
                      <a:pt x="731" y="251"/>
                    </a:lnTo>
                    <a:lnTo>
                      <a:pt x="728" y="242"/>
                    </a:lnTo>
                    <a:lnTo>
                      <a:pt x="719" y="246"/>
                    </a:lnTo>
                    <a:lnTo>
                      <a:pt x="702" y="238"/>
                    </a:lnTo>
                    <a:lnTo>
                      <a:pt x="695" y="231"/>
                    </a:lnTo>
                    <a:lnTo>
                      <a:pt x="677" y="217"/>
                    </a:lnTo>
                    <a:lnTo>
                      <a:pt x="686" y="219"/>
                    </a:lnTo>
                    <a:lnTo>
                      <a:pt x="702" y="233"/>
                    </a:lnTo>
                    <a:lnTo>
                      <a:pt x="719" y="240"/>
                    </a:lnTo>
                    <a:lnTo>
                      <a:pt x="724" y="231"/>
                    </a:lnTo>
                    <a:lnTo>
                      <a:pt x="717" y="224"/>
                    </a:lnTo>
                    <a:lnTo>
                      <a:pt x="719" y="220"/>
                    </a:lnTo>
                    <a:lnTo>
                      <a:pt x="728" y="222"/>
                    </a:lnTo>
                    <a:lnTo>
                      <a:pt x="735" y="229"/>
                    </a:lnTo>
                    <a:lnTo>
                      <a:pt x="737" y="220"/>
                    </a:lnTo>
                    <a:lnTo>
                      <a:pt x="733" y="206"/>
                    </a:lnTo>
                    <a:lnTo>
                      <a:pt x="724" y="206"/>
                    </a:lnTo>
                    <a:lnTo>
                      <a:pt x="717" y="204"/>
                    </a:lnTo>
                    <a:lnTo>
                      <a:pt x="720" y="202"/>
                    </a:lnTo>
                    <a:lnTo>
                      <a:pt x="711" y="195"/>
                    </a:lnTo>
                    <a:lnTo>
                      <a:pt x="702" y="195"/>
                    </a:lnTo>
                    <a:lnTo>
                      <a:pt x="695" y="190"/>
                    </a:lnTo>
                    <a:lnTo>
                      <a:pt x="693" y="184"/>
                    </a:lnTo>
                    <a:lnTo>
                      <a:pt x="675" y="175"/>
                    </a:lnTo>
                    <a:lnTo>
                      <a:pt x="670" y="168"/>
                    </a:lnTo>
                    <a:lnTo>
                      <a:pt x="661" y="162"/>
                    </a:lnTo>
                    <a:lnTo>
                      <a:pt x="655" y="159"/>
                    </a:lnTo>
                    <a:lnTo>
                      <a:pt x="652" y="150"/>
                    </a:lnTo>
                    <a:lnTo>
                      <a:pt x="634" y="139"/>
                    </a:lnTo>
                    <a:lnTo>
                      <a:pt x="626" y="139"/>
                    </a:lnTo>
                    <a:lnTo>
                      <a:pt x="635" y="139"/>
                    </a:lnTo>
                    <a:lnTo>
                      <a:pt x="644" y="143"/>
                    </a:lnTo>
                    <a:lnTo>
                      <a:pt x="654" y="150"/>
                    </a:lnTo>
                    <a:lnTo>
                      <a:pt x="661" y="159"/>
                    </a:lnTo>
                    <a:lnTo>
                      <a:pt x="668" y="161"/>
                    </a:lnTo>
                    <a:lnTo>
                      <a:pt x="675" y="170"/>
                    </a:lnTo>
                    <a:lnTo>
                      <a:pt x="681" y="172"/>
                    </a:lnTo>
                    <a:lnTo>
                      <a:pt x="699" y="184"/>
                    </a:lnTo>
                    <a:lnTo>
                      <a:pt x="706" y="184"/>
                    </a:lnTo>
                    <a:lnTo>
                      <a:pt x="708" y="188"/>
                    </a:lnTo>
                    <a:lnTo>
                      <a:pt x="717" y="190"/>
                    </a:lnTo>
                    <a:lnTo>
                      <a:pt x="720" y="179"/>
                    </a:lnTo>
                    <a:lnTo>
                      <a:pt x="720" y="170"/>
                    </a:lnTo>
                    <a:lnTo>
                      <a:pt x="715" y="161"/>
                    </a:lnTo>
                    <a:lnTo>
                      <a:pt x="724" y="162"/>
                    </a:lnTo>
                    <a:lnTo>
                      <a:pt x="724" y="153"/>
                    </a:lnTo>
                    <a:lnTo>
                      <a:pt x="706" y="148"/>
                    </a:lnTo>
                    <a:lnTo>
                      <a:pt x="697" y="146"/>
                    </a:lnTo>
                    <a:lnTo>
                      <a:pt x="697" y="144"/>
                    </a:lnTo>
                    <a:lnTo>
                      <a:pt x="690" y="144"/>
                    </a:lnTo>
                    <a:lnTo>
                      <a:pt x="690" y="139"/>
                    </a:lnTo>
                    <a:lnTo>
                      <a:pt x="681" y="134"/>
                    </a:lnTo>
                    <a:lnTo>
                      <a:pt x="681" y="130"/>
                    </a:lnTo>
                    <a:lnTo>
                      <a:pt x="664" y="132"/>
                    </a:lnTo>
                    <a:lnTo>
                      <a:pt x="661" y="132"/>
                    </a:lnTo>
                    <a:lnTo>
                      <a:pt x="652" y="132"/>
                    </a:lnTo>
                    <a:lnTo>
                      <a:pt x="648" y="130"/>
                    </a:lnTo>
                    <a:lnTo>
                      <a:pt x="634" y="119"/>
                    </a:lnTo>
                    <a:lnTo>
                      <a:pt x="634" y="110"/>
                    </a:lnTo>
                    <a:lnTo>
                      <a:pt x="625" y="110"/>
                    </a:lnTo>
                    <a:lnTo>
                      <a:pt x="616" y="117"/>
                    </a:lnTo>
                    <a:lnTo>
                      <a:pt x="610" y="119"/>
                    </a:lnTo>
                    <a:lnTo>
                      <a:pt x="601" y="119"/>
                    </a:lnTo>
                    <a:lnTo>
                      <a:pt x="599" y="112"/>
                    </a:lnTo>
                    <a:lnTo>
                      <a:pt x="601" y="110"/>
                    </a:lnTo>
                    <a:lnTo>
                      <a:pt x="601" y="103"/>
                    </a:lnTo>
                    <a:lnTo>
                      <a:pt x="603" y="77"/>
                    </a:lnTo>
                    <a:lnTo>
                      <a:pt x="608" y="81"/>
                    </a:lnTo>
                    <a:lnTo>
                      <a:pt x="610" y="79"/>
                    </a:lnTo>
                    <a:lnTo>
                      <a:pt x="614" y="76"/>
                    </a:lnTo>
                    <a:lnTo>
                      <a:pt x="612" y="72"/>
                    </a:lnTo>
                    <a:lnTo>
                      <a:pt x="621" y="65"/>
                    </a:lnTo>
                    <a:lnTo>
                      <a:pt x="617" y="56"/>
                    </a:lnTo>
                    <a:lnTo>
                      <a:pt x="617" y="50"/>
                    </a:lnTo>
                    <a:lnTo>
                      <a:pt x="614" y="41"/>
                    </a:lnTo>
                    <a:lnTo>
                      <a:pt x="607" y="38"/>
                    </a:lnTo>
                    <a:lnTo>
                      <a:pt x="599" y="36"/>
                    </a:lnTo>
                    <a:lnTo>
                      <a:pt x="592" y="32"/>
                    </a:lnTo>
                    <a:lnTo>
                      <a:pt x="583" y="27"/>
                    </a:lnTo>
                    <a:lnTo>
                      <a:pt x="572" y="29"/>
                    </a:lnTo>
                    <a:lnTo>
                      <a:pt x="563" y="23"/>
                    </a:lnTo>
                    <a:lnTo>
                      <a:pt x="565" y="14"/>
                    </a:lnTo>
                    <a:lnTo>
                      <a:pt x="561" y="7"/>
                    </a:lnTo>
                    <a:lnTo>
                      <a:pt x="552" y="1"/>
                    </a:lnTo>
                    <a:lnTo>
                      <a:pt x="536" y="1"/>
                    </a:lnTo>
                    <a:lnTo>
                      <a:pt x="532" y="16"/>
                    </a:lnTo>
                    <a:lnTo>
                      <a:pt x="527" y="25"/>
                    </a:lnTo>
                    <a:lnTo>
                      <a:pt x="482" y="0"/>
                    </a:lnTo>
                    <a:lnTo>
                      <a:pt x="473" y="3"/>
                    </a:lnTo>
                    <a:lnTo>
                      <a:pt x="474" y="12"/>
                    </a:lnTo>
                    <a:lnTo>
                      <a:pt x="471" y="21"/>
                    </a:lnTo>
                    <a:lnTo>
                      <a:pt x="473" y="38"/>
                    </a:lnTo>
                    <a:lnTo>
                      <a:pt x="465" y="47"/>
                    </a:lnTo>
                    <a:lnTo>
                      <a:pt x="460" y="63"/>
                    </a:lnTo>
                    <a:lnTo>
                      <a:pt x="455" y="70"/>
                    </a:lnTo>
                    <a:lnTo>
                      <a:pt x="447" y="72"/>
                    </a:lnTo>
                    <a:lnTo>
                      <a:pt x="440" y="88"/>
                    </a:lnTo>
                    <a:lnTo>
                      <a:pt x="431" y="90"/>
                    </a:lnTo>
                    <a:lnTo>
                      <a:pt x="424" y="90"/>
                    </a:lnTo>
                    <a:lnTo>
                      <a:pt x="420" y="97"/>
                    </a:lnTo>
                    <a:lnTo>
                      <a:pt x="418" y="110"/>
                    </a:lnTo>
                    <a:lnTo>
                      <a:pt x="415" y="119"/>
                    </a:lnTo>
                    <a:lnTo>
                      <a:pt x="411" y="135"/>
                    </a:lnTo>
                    <a:lnTo>
                      <a:pt x="407" y="144"/>
                    </a:lnTo>
                    <a:lnTo>
                      <a:pt x="398" y="146"/>
                    </a:lnTo>
                    <a:lnTo>
                      <a:pt x="382" y="144"/>
                    </a:lnTo>
                    <a:lnTo>
                      <a:pt x="380" y="141"/>
                    </a:lnTo>
                    <a:lnTo>
                      <a:pt x="373" y="134"/>
                    </a:lnTo>
                    <a:lnTo>
                      <a:pt x="364" y="135"/>
                    </a:lnTo>
                    <a:lnTo>
                      <a:pt x="364" y="153"/>
                    </a:lnTo>
                    <a:lnTo>
                      <a:pt x="362" y="161"/>
                    </a:lnTo>
                    <a:lnTo>
                      <a:pt x="359" y="164"/>
                    </a:lnTo>
                    <a:lnTo>
                      <a:pt x="355" y="182"/>
                    </a:lnTo>
                    <a:lnTo>
                      <a:pt x="350" y="190"/>
                    </a:lnTo>
                    <a:lnTo>
                      <a:pt x="348" y="199"/>
                    </a:lnTo>
                    <a:lnTo>
                      <a:pt x="344" y="215"/>
                    </a:lnTo>
                    <a:lnTo>
                      <a:pt x="337" y="226"/>
                    </a:lnTo>
                    <a:lnTo>
                      <a:pt x="328" y="244"/>
                    </a:lnTo>
                    <a:lnTo>
                      <a:pt x="324" y="258"/>
                    </a:lnTo>
                    <a:lnTo>
                      <a:pt x="330" y="267"/>
                    </a:lnTo>
                    <a:lnTo>
                      <a:pt x="324" y="276"/>
                    </a:lnTo>
                    <a:lnTo>
                      <a:pt x="326" y="284"/>
                    </a:lnTo>
                    <a:lnTo>
                      <a:pt x="324" y="285"/>
                    </a:lnTo>
                    <a:lnTo>
                      <a:pt x="308" y="296"/>
                    </a:lnTo>
                    <a:lnTo>
                      <a:pt x="301" y="295"/>
                    </a:lnTo>
                    <a:lnTo>
                      <a:pt x="284" y="309"/>
                    </a:lnTo>
                    <a:lnTo>
                      <a:pt x="272" y="305"/>
                    </a:lnTo>
                    <a:lnTo>
                      <a:pt x="272" y="313"/>
                    </a:lnTo>
                    <a:lnTo>
                      <a:pt x="268" y="320"/>
                    </a:lnTo>
                    <a:lnTo>
                      <a:pt x="261" y="322"/>
                    </a:lnTo>
                    <a:lnTo>
                      <a:pt x="243" y="331"/>
                    </a:lnTo>
                    <a:lnTo>
                      <a:pt x="234" y="333"/>
                    </a:lnTo>
                    <a:lnTo>
                      <a:pt x="221" y="325"/>
                    </a:lnTo>
                    <a:lnTo>
                      <a:pt x="216" y="334"/>
                    </a:lnTo>
                    <a:lnTo>
                      <a:pt x="201" y="345"/>
                    </a:lnTo>
                    <a:lnTo>
                      <a:pt x="189" y="343"/>
                    </a:lnTo>
                    <a:lnTo>
                      <a:pt x="172" y="333"/>
                    </a:lnTo>
                    <a:lnTo>
                      <a:pt x="163" y="325"/>
                    </a:lnTo>
                    <a:lnTo>
                      <a:pt x="156" y="316"/>
                    </a:lnTo>
                    <a:lnTo>
                      <a:pt x="156" y="309"/>
                    </a:lnTo>
                    <a:lnTo>
                      <a:pt x="123" y="347"/>
                    </a:lnTo>
                    <a:lnTo>
                      <a:pt x="95" y="369"/>
                    </a:lnTo>
                    <a:lnTo>
                      <a:pt x="89" y="376"/>
                    </a:lnTo>
                    <a:lnTo>
                      <a:pt x="89" y="385"/>
                    </a:lnTo>
                    <a:lnTo>
                      <a:pt x="80" y="392"/>
                    </a:lnTo>
                    <a:lnTo>
                      <a:pt x="78" y="401"/>
                    </a:lnTo>
                    <a:lnTo>
                      <a:pt x="73" y="408"/>
                    </a:lnTo>
                    <a:lnTo>
                      <a:pt x="64" y="412"/>
                    </a:lnTo>
                    <a:lnTo>
                      <a:pt x="57" y="419"/>
                    </a:lnTo>
                    <a:lnTo>
                      <a:pt x="55" y="428"/>
                    </a:lnTo>
                    <a:lnTo>
                      <a:pt x="35" y="436"/>
                    </a:lnTo>
                    <a:lnTo>
                      <a:pt x="26" y="443"/>
                    </a:lnTo>
                    <a:lnTo>
                      <a:pt x="17" y="445"/>
                    </a:lnTo>
                    <a:lnTo>
                      <a:pt x="0" y="456"/>
                    </a:lnTo>
                    <a:lnTo>
                      <a:pt x="33" y="450"/>
                    </a:lnTo>
                    <a:lnTo>
                      <a:pt x="51" y="450"/>
                    </a:lnTo>
                    <a:lnTo>
                      <a:pt x="120" y="439"/>
                    </a:lnTo>
                    <a:lnTo>
                      <a:pt x="161" y="434"/>
                    </a:lnTo>
                    <a:lnTo>
                      <a:pt x="194" y="425"/>
                    </a:lnTo>
                    <a:lnTo>
                      <a:pt x="207" y="425"/>
                    </a:lnTo>
                    <a:lnTo>
                      <a:pt x="223" y="425"/>
                    </a:lnTo>
                    <a:lnTo>
                      <a:pt x="256" y="421"/>
                    </a:lnTo>
                    <a:lnTo>
                      <a:pt x="339" y="410"/>
                    </a:lnTo>
                    <a:lnTo>
                      <a:pt x="565" y="369"/>
                    </a:lnTo>
                    <a:lnTo>
                      <a:pt x="681" y="345"/>
                    </a:lnTo>
                    <a:lnTo>
                      <a:pt x="780" y="322"/>
                    </a:lnTo>
                    <a:lnTo>
                      <a:pt x="778" y="318"/>
                    </a:lnTo>
                    <a:lnTo>
                      <a:pt x="784" y="322"/>
                    </a:lnTo>
                    <a:lnTo>
                      <a:pt x="787" y="320"/>
                    </a:lnTo>
                    <a:lnTo>
                      <a:pt x="786" y="313"/>
                    </a:lnTo>
                    <a:lnTo>
                      <a:pt x="784" y="304"/>
                    </a:lnTo>
                    <a:lnTo>
                      <a:pt x="793" y="311"/>
                    </a:lnTo>
                    <a:lnTo>
                      <a:pt x="796" y="318"/>
                    </a:lnTo>
                    <a:lnTo>
                      <a:pt x="800" y="318"/>
                    </a:lnTo>
                    <a:lnTo>
                      <a:pt x="784" y="293"/>
                    </a:lnTo>
                    <a:lnTo>
                      <a:pt x="777" y="276"/>
                    </a:lnTo>
                    <a:close/>
                    <a:moveTo>
                      <a:pt x="806" y="119"/>
                    </a:moveTo>
                    <a:lnTo>
                      <a:pt x="787" y="124"/>
                    </a:lnTo>
                    <a:lnTo>
                      <a:pt x="780" y="132"/>
                    </a:lnTo>
                    <a:lnTo>
                      <a:pt x="773" y="141"/>
                    </a:lnTo>
                    <a:lnTo>
                      <a:pt x="780" y="146"/>
                    </a:lnTo>
                    <a:lnTo>
                      <a:pt x="778" y="155"/>
                    </a:lnTo>
                    <a:lnTo>
                      <a:pt x="771" y="155"/>
                    </a:lnTo>
                    <a:lnTo>
                      <a:pt x="769" y="172"/>
                    </a:lnTo>
                    <a:lnTo>
                      <a:pt x="764" y="186"/>
                    </a:lnTo>
                    <a:lnTo>
                      <a:pt x="762" y="204"/>
                    </a:lnTo>
                    <a:lnTo>
                      <a:pt x="764" y="211"/>
                    </a:lnTo>
                    <a:lnTo>
                      <a:pt x="762" y="215"/>
                    </a:lnTo>
                    <a:lnTo>
                      <a:pt x="762" y="231"/>
                    </a:lnTo>
                    <a:lnTo>
                      <a:pt x="771" y="244"/>
                    </a:lnTo>
                    <a:lnTo>
                      <a:pt x="778" y="228"/>
                    </a:lnTo>
                    <a:lnTo>
                      <a:pt x="777" y="211"/>
                    </a:lnTo>
                    <a:lnTo>
                      <a:pt x="778" y="204"/>
                    </a:lnTo>
                    <a:lnTo>
                      <a:pt x="782" y="195"/>
                    </a:lnTo>
                    <a:lnTo>
                      <a:pt x="784" y="188"/>
                    </a:lnTo>
                    <a:lnTo>
                      <a:pt x="793" y="193"/>
                    </a:lnTo>
                    <a:lnTo>
                      <a:pt x="793" y="191"/>
                    </a:lnTo>
                    <a:lnTo>
                      <a:pt x="795" y="182"/>
                    </a:lnTo>
                    <a:lnTo>
                      <a:pt x="795" y="168"/>
                    </a:lnTo>
                    <a:lnTo>
                      <a:pt x="798" y="150"/>
                    </a:lnTo>
                    <a:lnTo>
                      <a:pt x="804" y="139"/>
                    </a:lnTo>
                    <a:lnTo>
                      <a:pt x="802" y="130"/>
                    </a:lnTo>
                    <a:lnTo>
                      <a:pt x="806" y="11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3" name="Freeform 15">
                <a:extLst>
                  <a:ext uri="{FF2B5EF4-FFF2-40B4-BE49-F238E27FC236}">
                    <a16:creationId xmlns:a16="http://schemas.microsoft.com/office/drawing/2014/main" id="{227A9555-3EEC-A950-38C6-8B28B58FFE8C}"/>
                  </a:ext>
                </a:extLst>
              </p:cNvPr>
              <p:cNvSpPr/>
              <p:nvPr/>
            </p:nvSpPr>
            <p:spPr bwMode="auto">
              <a:xfrm>
                <a:off x="8157226" y="1942239"/>
                <a:ext cx="289223" cy="543541"/>
              </a:xfrm>
              <a:custGeom>
                <a:avLst/>
                <a:gdLst>
                  <a:gd name="T0" fmla="*/ 165 w 174"/>
                  <a:gd name="T1" fmla="*/ 41 h 327"/>
                  <a:gd name="T2" fmla="*/ 163 w 174"/>
                  <a:gd name="T3" fmla="*/ 32 h 327"/>
                  <a:gd name="T4" fmla="*/ 168 w 174"/>
                  <a:gd name="T5" fmla="*/ 16 h 327"/>
                  <a:gd name="T6" fmla="*/ 163 w 174"/>
                  <a:gd name="T7" fmla="*/ 3 h 327"/>
                  <a:gd name="T8" fmla="*/ 165 w 174"/>
                  <a:gd name="T9" fmla="*/ 0 h 327"/>
                  <a:gd name="T10" fmla="*/ 33 w 174"/>
                  <a:gd name="T11" fmla="*/ 34 h 327"/>
                  <a:gd name="T12" fmla="*/ 0 w 174"/>
                  <a:gd name="T13" fmla="*/ 43 h 327"/>
                  <a:gd name="T14" fmla="*/ 2 w 174"/>
                  <a:gd name="T15" fmla="*/ 48 h 327"/>
                  <a:gd name="T16" fmla="*/ 4 w 174"/>
                  <a:gd name="T17" fmla="*/ 54 h 327"/>
                  <a:gd name="T18" fmla="*/ 2 w 174"/>
                  <a:gd name="T19" fmla="*/ 63 h 327"/>
                  <a:gd name="T20" fmla="*/ 9 w 174"/>
                  <a:gd name="T21" fmla="*/ 72 h 327"/>
                  <a:gd name="T22" fmla="*/ 9 w 174"/>
                  <a:gd name="T23" fmla="*/ 92 h 327"/>
                  <a:gd name="T24" fmla="*/ 13 w 174"/>
                  <a:gd name="T25" fmla="*/ 99 h 327"/>
                  <a:gd name="T26" fmla="*/ 20 w 174"/>
                  <a:gd name="T27" fmla="*/ 108 h 327"/>
                  <a:gd name="T28" fmla="*/ 24 w 174"/>
                  <a:gd name="T29" fmla="*/ 115 h 327"/>
                  <a:gd name="T30" fmla="*/ 22 w 174"/>
                  <a:gd name="T31" fmla="*/ 124 h 327"/>
                  <a:gd name="T32" fmla="*/ 25 w 174"/>
                  <a:gd name="T33" fmla="*/ 133 h 327"/>
                  <a:gd name="T34" fmla="*/ 27 w 174"/>
                  <a:gd name="T35" fmla="*/ 142 h 327"/>
                  <a:gd name="T36" fmla="*/ 24 w 174"/>
                  <a:gd name="T37" fmla="*/ 146 h 327"/>
                  <a:gd name="T38" fmla="*/ 24 w 174"/>
                  <a:gd name="T39" fmla="*/ 162 h 327"/>
                  <a:gd name="T40" fmla="*/ 29 w 174"/>
                  <a:gd name="T41" fmla="*/ 179 h 327"/>
                  <a:gd name="T42" fmla="*/ 34 w 174"/>
                  <a:gd name="T43" fmla="*/ 188 h 327"/>
                  <a:gd name="T44" fmla="*/ 38 w 174"/>
                  <a:gd name="T45" fmla="*/ 204 h 327"/>
                  <a:gd name="T46" fmla="*/ 36 w 174"/>
                  <a:gd name="T47" fmla="*/ 218 h 327"/>
                  <a:gd name="T48" fmla="*/ 42 w 174"/>
                  <a:gd name="T49" fmla="*/ 227 h 327"/>
                  <a:gd name="T50" fmla="*/ 45 w 174"/>
                  <a:gd name="T51" fmla="*/ 218 h 327"/>
                  <a:gd name="T52" fmla="*/ 58 w 174"/>
                  <a:gd name="T53" fmla="*/ 229 h 327"/>
                  <a:gd name="T54" fmla="*/ 76 w 174"/>
                  <a:gd name="T55" fmla="*/ 314 h 327"/>
                  <a:gd name="T56" fmla="*/ 76 w 174"/>
                  <a:gd name="T57" fmla="*/ 320 h 327"/>
                  <a:gd name="T58" fmla="*/ 81 w 174"/>
                  <a:gd name="T59" fmla="*/ 327 h 327"/>
                  <a:gd name="T60" fmla="*/ 154 w 174"/>
                  <a:gd name="T61" fmla="*/ 313 h 327"/>
                  <a:gd name="T62" fmla="*/ 147 w 174"/>
                  <a:gd name="T63" fmla="*/ 303 h 327"/>
                  <a:gd name="T64" fmla="*/ 141 w 174"/>
                  <a:gd name="T65" fmla="*/ 294 h 327"/>
                  <a:gd name="T66" fmla="*/ 141 w 174"/>
                  <a:gd name="T67" fmla="*/ 285 h 327"/>
                  <a:gd name="T68" fmla="*/ 145 w 174"/>
                  <a:gd name="T69" fmla="*/ 276 h 327"/>
                  <a:gd name="T70" fmla="*/ 141 w 174"/>
                  <a:gd name="T71" fmla="*/ 251 h 327"/>
                  <a:gd name="T72" fmla="*/ 141 w 174"/>
                  <a:gd name="T73" fmla="*/ 235 h 327"/>
                  <a:gd name="T74" fmla="*/ 134 w 174"/>
                  <a:gd name="T75" fmla="*/ 206 h 327"/>
                  <a:gd name="T76" fmla="*/ 137 w 174"/>
                  <a:gd name="T77" fmla="*/ 199 h 327"/>
                  <a:gd name="T78" fmla="*/ 136 w 174"/>
                  <a:gd name="T79" fmla="*/ 186 h 327"/>
                  <a:gd name="T80" fmla="*/ 141 w 174"/>
                  <a:gd name="T81" fmla="*/ 177 h 327"/>
                  <a:gd name="T82" fmla="*/ 143 w 174"/>
                  <a:gd name="T83" fmla="*/ 168 h 327"/>
                  <a:gd name="T84" fmla="*/ 143 w 174"/>
                  <a:gd name="T85" fmla="*/ 159 h 327"/>
                  <a:gd name="T86" fmla="*/ 145 w 174"/>
                  <a:gd name="T87" fmla="*/ 152 h 327"/>
                  <a:gd name="T88" fmla="*/ 143 w 174"/>
                  <a:gd name="T89" fmla="*/ 142 h 327"/>
                  <a:gd name="T90" fmla="*/ 147 w 174"/>
                  <a:gd name="T91" fmla="*/ 128 h 327"/>
                  <a:gd name="T92" fmla="*/ 143 w 174"/>
                  <a:gd name="T93" fmla="*/ 112 h 327"/>
                  <a:gd name="T94" fmla="*/ 141 w 174"/>
                  <a:gd name="T95" fmla="*/ 103 h 327"/>
                  <a:gd name="T96" fmla="*/ 148 w 174"/>
                  <a:gd name="T97" fmla="*/ 94 h 327"/>
                  <a:gd name="T98" fmla="*/ 152 w 174"/>
                  <a:gd name="T99" fmla="*/ 94 h 327"/>
                  <a:gd name="T100" fmla="*/ 166 w 174"/>
                  <a:gd name="T101" fmla="*/ 77 h 327"/>
                  <a:gd name="T102" fmla="*/ 174 w 174"/>
                  <a:gd name="T103" fmla="*/ 65 h 327"/>
                  <a:gd name="T104" fmla="*/ 174 w 174"/>
                  <a:gd name="T105" fmla="*/ 57 h 327"/>
                  <a:gd name="T106" fmla="*/ 170 w 174"/>
                  <a:gd name="T107" fmla="*/ 48 h 327"/>
                  <a:gd name="T108" fmla="*/ 165 w 174"/>
                  <a:gd name="T109" fmla="*/ 4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 h="327">
                    <a:moveTo>
                      <a:pt x="165" y="41"/>
                    </a:moveTo>
                    <a:lnTo>
                      <a:pt x="163" y="32"/>
                    </a:lnTo>
                    <a:lnTo>
                      <a:pt x="168" y="16"/>
                    </a:lnTo>
                    <a:lnTo>
                      <a:pt x="163" y="3"/>
                    </a:lnTo>
                    <a:lnTo>
                      <a:pt x="165" y="0"/>
                    </a:lnTo>
                    <a:lnTo>
                      <a:pt x="33" y="34"/>
                    </a:lnTo>
                    <a:lnTo>
                      <a:pt x="0" y="43"/>
                    </a:lnTo>
                    <a:lnTo>
                      <a:pt x="2" y="48"/>
                    </a:lnTo>
                    <a:lnTo>
                      <a:pt x="4" y="54"/>
                    </a:lnTo>
                    <a:lnTo>
                      <a:pt x="2" y="63"/>
                    </a:lnTo>
                    <a:lnTo>
                      <a:pt x="9" y="72"/>
                    </a:lnTo>
                    <a:lnTo>
                      <a:pt x="9" y="92"/>
                    </a:lnTo>
                    <a:lnTo>
                      <a:pt x="13" y="99"/>
                    </a:lnTo>
                    <a:lnTo>
                      <a:pt x="20" y="108"/>
                    </a:lnTo>
                    <a:lnTo>
                      <a:pt x="24" y="115"/>
                    </a:lnTo>
                    <a:lnTo>
                      <a:pt x="22" y="124"/>
                    </a:lnTo>
                    <a:lnTo>
                      <a:pt x="25" y="133"/>
                    </a:lnTo>
                    <a:lnTo>
                      <a:pt x="27" y="142"/>
                    </a:lnTo>
                    <a:lnTo>
                      <a:pt x="24" y="146"/>
                    </a:lnTo>
                    <a:lnTo>
                      <a:pt x="24" y="162"/>
                    </a:lnTo>
                    <a:lnTo>
                      <a:pt x="29" y="179"/>
                    </a:lnTo>
                    <a:lnTo>
                      <a:pt x="34" y="188"/>
                    </a:lnTo>
                    <a:lnTo>
                      <a:pt x="38" y="204"/>
                    </a:lnTo>
                    <a:lnTo>
                      <a:pt x="36" y="218"/>
                    </a:lnTo>
                    <a:lnTo>
                      <a:pt x="42" y="227"/>
                    </a:lnTo>
                    <a:lnTo>
                      <a:pt x="45" y="218"/>
                    </a:lnTo>
                    <a:lnTo>
                      <a:pt x="58" y="229"/>
                    </a:lnTo>
                    <a:lnTo>
                      <a:pt x="76" y="314"/>
                    </a:lnTo>
                    <a:lnTo>
                      <a:pt x="76" y="320"/>
                    </a:lnTo>
                    <a:lnTo>
                      <a:pt x="81" y="327"/>
                    </a:lnTo>
                    <a:lnTo>
                      <a:pt x="154" y="313"/>
                    </a:lnTo>
                    <a:lnTo>
                      <a:pt x="147" y="303"/>
                    </a:lnTo>
                    <a:lnTo>
                      <a:pt x="141" y="294"/>
                    </a:lnTo>
                    <a:lnTo>
                      <a:pt x="141" y="285"/>
                    </a:lnTo>
                    <a:lnTo>
                      <a:pt x="145" y="276"/>
                    </a:lnTo>
                    <a:lnTo>
                      <a:pt x="141" y="251"/>
                    </a:lnTo>
                    <a:lnTo>
                      <a:pt x="141" y="235"/>
                    </a:lnTo>
                    <a:lnTo>
                      <a:pt x="134" y="206"/>
                    </a:lnTo>
                    <a:lnTo>
                      <a:pt x="137" y="199"/>
                    </a:lnTo>
                    <a:lnTo>
                      <a:pt x="136" y="186"/>
                    </a:lnTo>
                    <a:lnTo>
                      <a:pt x="141" y="177"/>
                    </a:lnTo>
                    <a:lnTo>
                      <a:pt x="143" y="168"/>
                    </a:lnTo>
                    <a:lnTo>
                      <a:pt x="143" y="159"/>
                    </a:lnTo>
                    <a:lnTo>
                      <a:pt x="145" y="152"/>
                    </a:lnTo>
                    <a:lnTo>
                      <a:pt x="143" y="142"/>
                    </a:lnTo>
                    <a:lnTo>
                      <a:pt x="147" y="128"/>
                    </a:lnTo>
                    <a:lnTo>
                      <a:pt x="143" y="112"/>
                    </a:lnTo>
                    <a:lnTo>
                      <a:pt x="141" y="103"/>
                    </a:lnTo>
                    <a:lnTo>
                      <a:pt x="148" y="94"/>
                    </a:lnTo>
                    <a:lnTo>
                      <a:pt x="152" y="94"/>
                    </a:lnTo>
                    <a:lnTo>
                      <a:pt x="166" y="77"/>
                    </a:lnTo>
                    <a:lnTo>
                      <a:pt x="174" y="65"/>
                    </a:lnTo>
                    <a:lnTo>
                      <a:pt x="174" y="57"/>
                    </a:lnTo>
                    <a:lnTo>
                      <a:pt x="170" y="48"/>
                    </a:lnTo>
                    <a:lnTo>
                      <a:pt x="165" y="41"/>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4" name="Freeform 18">
                <a:extLst>
                  <a:ext uri="{FF2B5EF4-FFF2-40B4-BE49-F238E27FC236}">
                    <a16:creationId xmlns:a16="http://schemas.microsoft.com/office/drawing/2014/main" id="{532218B9-AA61-0552-E143-8DFADBBEE740}"/>
                  </a:ext>
                </a:extLst>
              </p:cNvPr>
              <p:cNvSpPr/>
              <p:nvPr/>
            </p:nvSpPr>
            <p:spPr bwMode="auto">
              <a:xfrm>
                <a:off x="5745372" y="4079830"/>
                <a:ext cx="1456089" cy="520270"/>
              </a:xfrm>
              <a:custGeom>
                <a:avLst/>
                <a:gdLst>
                  <a:gd name="T0" fmla="*/ 830 w 876"/>
                  <a:gd name="T1" fmla="*/ 9 h 313"/>
                  <a:gd name="T2" fmla="*/ 720 w 876"/>
                  <a:gd name="T3" fmla="*/ 25 h 313"/>
                  <a:gd name="T4" fmla="*/ 669 w 876"/>
                  <a:gd name="T5" fmla="*/ 31 h 313"/>
                  <a:gd name="T6" fmla="*/ 622 w 876"/>
                  <a:gd name="T7" fmla="*/ 36 h 313"/>
                  <a:gd name="T8" fmla="*/ 555 w 876"/>
                  <a:gd name="T9" fmla="*/ 45 h 313"/>
                  <a:gd name="T10" fmla="*/ 481 w 876"/>
                  <a:gd name="T11" fmla="*/ 52 h 313"/>
                  <a:gd name="T12" fmla="*/ 380 w 876"/>
                  <a:gd name="T13" fmla="*/ 59 h 313"/>
                  <a:gd name="T14" fmla="*/ 286 w 876"/>
                  <a:gd name="T15" fmla="*/ 70 h 313"/>
                  <a:gd name="T16" fmla="*/ 233 w 876"/>
                  <a:gd name="T17" fmla="*/ 72 h 313"/>
                  <a:gd name="T18" fmla="*/ 221 w 876"/>
                  <a:gd name="T19" fmla="*/ 88 h 313"/>
                  <a:gd name="T20" fmla="*/ 78 w 876"/>
                  <a:gd name="T21" fmla="*/ 108 h 313"/>
                  <a:gd name="T22" fmla="*/ 71 w 876"/>
                  <a:gd name="T23" fmla="*/ 108 h 313"/>
                  <a:gd name="T24" fmla="*/ 65 w 876"/>
                  <a:gd name="T25" fmla="*/ 119 h 313"/>
                  <a:gd name="T26" fmla="*/ 60 w 876"/>
                  <a:gd name="T27" fmla="*/ 130 h 313"/>
                  <a:gd name="T28" fmla="*/ 54 w 876"/>
                  <a:gd name="T29" fmla="*/ 146 h 313"/>
                  <a:gd name="T30" fmla="*/ 56 w 876"/>
                  <a:gd name="T31" fmla="*/ 163 h 313"/>
                  <a:gd name="T32" fmla="*/ 54 w 876"/>
                  <a:gd name="T33" fmla="*/ 181 h 313"/>
                  <a:gd name="T34" fmla="*/ 47 w 876"/>
                  <a:gd name="T35" fmla="*/ 193 h 313"/>
                  <a:gd name="T36" fmla="*/ 43 w 876"/>
                  <a:gd name="T37" fmla="*/ 208 h 313"/>
                  <a:gd name="T38" fmla="*/ 31 w 876"/>
                  <a:gd name="T39" fmla="*/ 217 h 313"/>
                  <a:gd name="T40" fmla="*/ 38 w 876"/>
                  <a:gd name="T41" fmla="*/ 226 h 313"/>
                  <a:gd name="T42" fmla="*/ 27 w 876"/>
                  <a:gd name="T43" fmla="*/ 237 h 313"/>
                  <a:gd name="T44" fmla="*/ 27 w 876"/>
                  <a:gd name="T45" fmla="*/ 248 h 313"/>
                  <a:gd name="T46" fmla="*/ 20 w 876"/>
                  <a:gd name="T47" fmla="*/ 249 h 313"/>
                  <a:gd name="T48" fmla="*/ 11 w 876"/>
                  <a:gd name="T49" fmla="*/ 262 h 313"/>
                  <a:gd name="T50" fmla="*/ 18 w 876"/>
                  <a:gd name="T51" fmla="*/ 269 h 313"/>
                  <a:gd name="T52" fmla="*/ 20 w 876"/>
                  <a:gd name="T53" fmla="*/ 295 h 313"/>
                  <a:gd name="T54" fmla="*/ 9 w 876"/>
                  <a:gd name="T55" fmla="*/ 306 h 313"/>
                  <a:gd name="T56" fmla="*/ 0 w 876"/>
                  <a:gd name="T57" fmla="*/ 313 h 313"/>
                  <a:gd name="T58" fmla="*/ 223 w 876"/>
                  <a:gd name="T59" fmla="*/ 295 h 313"/>
                  <a:gd name="T60" fmla="*/ 223 w 876"/>
                  <a:gd name="T61" fmla="*/ 291 h 313"/>
                  <a:gd name="T62" fmla="*/ 494 w 876"/>
                  <a:gd name="T63" fmla="*/ 266 h 313"/>
                  <a:gd name="T64" fmla="*/ 630 w 876"/>
                  <a:gd name="T65" fmla="*/ 251 h 313"/>
                  <a:gd name="T66" fmla="*/ 648 w 876"/>
                  <a:gd name="T67" fmla="*/ 211 h 313"/>
                  <a:gd name="T68" fmla="*/ 655 w 876"/>
                  <a:gd name="T69" fmla="*/ 193 h 313"/>
                  <a:gd name="T70" fmla="*/ 666 w 876"/>
                  <a:gd name="T71" fmla="*/ 175 h 313"/>
                  <a:gd name="T72" fmla="*/ 700 w 876"/>
                  <a:gd name="T73" fmla="*/ 166 h 313"/>
                  <a:gd name="T74" fmla="*/ 731 w 876"/>
                  <a:gd name="T75" fmla="*/ 139 h 313"/>
                  <a:gd name="T76" fmla="*/ 754 w 876"/>
                  <a:gd name="T77" fmla="*/ 128 h 313"/>
                  <a:gd name="T78" fmla="*/ 764 w 876"/>
                  <a:gd name="T79" fmla="*/ 103 h 313"/>
                  <a:gd name="T80" fmla="*/ 773 w 876"/>
                  <a:gd name="T81" fmla="*/ 97 h 313"/>
                  <a:gd name="T82" fmla="*/ 783 w 876"/>
                  <a:gd name="T83" fmla="*/ 88 h 313"/>
                  <a:gd name="T84" fmla="*/ 798 w 876"/>
                  <a:gd name="T85" fmla="*/ 96 h 313"/>
                  <a:gd name="T86" fmla="*/ 809 w 876"/>
                  <a:gd name="T87" fmla="*/ 79 h 313"/>
                  <a:gd name="T88" fmla="*/ 834 w 876"/>
                  <a:gd name="T89" fmla="*/ 67 h 313"/>
                  <a:gd name="T90" fmla="*/ 849 w 876"/>
                  <a:gd name="T91" fmla="*/ 63 h 313"/>
                  <a:gd name="T92" fmla="*/ 861 w 876"/>
                  <a:gd name="T93" fmla="*/ 38 h 313"/>
                  <a:gd name="T94" fmla="*/ 872 w 876"/>
                  <a:gd name="T95" fmla="*/ 20 h 313"/>
                  <a:gd name="T96" fmla="*/ 876 w 876"/>
                  <a:gd name="T9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6" h="313">
                    <a:moveTo>
                      <a:pt x="863" y="0"/>
                    </a:moveTo>
                    <a:lnTo>
                      <a:pt x="830" y="9"/>
                    </a:lnTo>
                    <a:lnTo>
                      <a:pt x="789" y="14"/>
                    </a:lnTo>
                    <a:lnTo>
                      <a:pt x="720" y="25"/>
                    </a:lnTo>
                    <a:lnTo>
                      <a:pt x="702" y="25"/>
                    </a:lnTo>
                    <a:lnTo>
                      <a:pt x="669" y="31"/>
                    </a:lnTo>
                    <a:lnTo>
                      <a:pt x="659" y="34"/>
                    </a:lnTo>
                    <a:lnTo>
                      <a:pt x="622" y="36"/>
                    </a:lnTo>
                    <a:lnTo>
                      <a:pt x="590" y="41"/>
                    </a:lnTo>
                    <a:lnTo>
                      <a:pt x="555" y="45"/>
                    </a:lnTo>
                    <a:lnTo>
                      <a:pt x="510" y="47"/>
                    </a:lnTo>
                    <a:lnTo>
                      <a:pt x="481" y="52"/>
                    </a:lnTo>
                    <a:lnTo>
                      <a:pt x="431" y="58"/>
                    </a:lnTo>
                    <a:lnTo>
                      <a:pt x="380" y="59"/>
                    </a:lnTo>
                    <a:lnTo>
                      <a:pt x="327" y="67"/>
                    </a:lnTo>
                    <a:lnTo>
                      <a:pt x="286" y="70"/>
                    </a:lnTo>
                    <a:lnTo>
                      <a:pt x="242" y="76"/>
                    </a:lnTo>
                    <a:lnTo>
                      <a:pt x="233" y="72"/>
                    </a:lnTo>
                    <a:lnTo>
                      <a:pt x="215" y="72"/>
                    </a:lnTo>
                    <a:lnTo>
                      <a:pt x="221" y="88"/>
                    </a:lnTo>
                    <a:lnTo>
                      <a:pt x="219" y="97"/>
                    </a:lnTo>
                    <a:lnTo>
                      <a:pt x="78" y="108"/>
                    </a:lnTo>
                    <a:lnTo>
                      <a:pt x="69" y="116"/>
                    </a:lnTo>
                    <a:lnTo>
                      <a:pt x="71" y="108"/>
                    </a:lnTo>
                    <a:lnTo>
                      <a:pt x="63" y="110"/>
                    </a:lnTo>
                    <a:lnTo>
                      <a:pt x="65" y="119"/>
                    </a:lnTo>
                    <a:lnTo>
                      <a:pt x="69" y="126"/>
                    </a:lnTo>
                    <a:lnTo>
                      <a:pt x="60" y="130"/>
                    </a:lnTo>
                    <a:lnTo>
                      <a:pt x="65" y="139"/>
                    </a:lnTo>
                    <a:lnTo>
                      <a:pt x="54" y="146"/>
                    </a:lnTo>
                    <a:lnTo>
                      <a:pt x="62" y="155"/>
                    </a:lnTo>
                    <a:lnTo>
                      <a:pt x="56" y="163"/>
                    </a:lnTo>
                    <a:lnTo>
                      <a:pt x="51" y="177"/>
                    </a:lnTo>
                    <a:lnTo>
                      <a:pt x="54" y="181"/>
                    </a:lnTo>
                    <a:lnTo>
                      <a:pt x="56" y="190"/>
                    </a:lnTo>
                    <a:lnTo>
                      <a:pt x="47" y="193"/>
                    </a:lnTo>
                    <a:lnTo>
                      <a:pt x="53" y="201"/>
                    </a:lnTo>
                    <a:lnTo>
                      <a:pt x="43" y="208"/>
                    </a:lnTo>
                    <a:lnTo>
                      <a:pt x="36" y="211"/>
                    </a:lnTo>
                    <a:lnTo>
                      <a:pt x="31" y="217"/>
                    </a:lnTo>
                    <a:lnTo>
                      <a:pt x="31" y="219"/>
                    </a:lnTo>
                    <a:lnTo>
                      <a:pt x="38" y="226"/>
                    </a:lnTo>
                    <a:lnTo>
                      <a:pt x="33" y="231"/>
                    </a:lnTo>
                    <a:lnTo>
                      <a:pt x="27" y="237"/>
                    </a:lnTo>
                    <a:lnTo>
                      <a:pt x="22" y="240"/>
                    </a:lnTo>
                    <a:lnTo>
                      <a:pt x="27" y="248"/>
                    </a:lnTo>
                    <a:lnTo>
                      <a:pt x="24" y="255"/>
                    </a:lnTo>
                    <a:lnTo>
                      <a:pt x="20" y="249"/>
                    </a:lnTo>
                    <a:lnTo>
                      <a:pt x="13" y="253"/>
                    </a:lnTo>
                    <a:lnTo>
                      <a:pt x="11" y="262"/>
                    </a:lnTo>
                    <a:lnTo>
                      <a:pt x="18" y="258"/>
                    </a:lnTo>
                    <a:lnTo>
                      <a:pt x="18" y="269"/>
                    </a:lnTo>
                    <a:lnTo>
                      <a:pt x="22" y="291"/>
                    </a:lnTo>
                    <a:lnTo>
                      <a:pt x="20" y="295"/>
                    </a:lnTo>
                    <a:lnTo>
                      <a:pt x="13" y="296"/>
                    </a:lnTo>
                    <a:lnTo>
                      <a:pt x="9" y="306"/>
                    </a:lnTo>
                    <a:lnTo>
                      <a:pt x="0" y="309"/>
                    </a:lnTo>
                    <a:lnTo>
                      <a:pt x="0" y="313"/>
                    </a:lnTo>
                    <a:lnTo>
                      <a:pt x="145" y="302"/>
                    </a:lnTo>
                    <a:lnTo>
                      <a:pt x="223" y="295"/>
                    </a:lnTo>
                    <a:lnTo>
                      <a:pt x="224" y="295"/>
                    </a:lnTo>
                    <a:lnTo>
                      <a:pt x="223" y="291"/>
                    </a:lnTo>
                    <a:lnTo>
                      <a:pt x="376" y="280"/>
                    </a:lnTo>
                    <a:lnTo>
                      <a:pt x="494" y="266"/>
                    </a:lnTo>
                    <a:lnTo>
                      <a:pt x="588" y="253"/>
                    </a:lnTo>
                    <a:lnTo>
                      <a:pt x="630" y="251"/>
                    </a:lnTo>
                    <a:lnTo>
                      <a:pt x="630" y="217"/>
                    </a:lnTo>
                    <a:lnTo>
                      <a:pt x="648" y="211"/>
                    </a:lnTo>
                    <a:lnTo>
                      <a:pt x="655" y="204"/>
                    </a:lnTo>
                    <a:lnTo>
                      <a:pt x="655" y="193"/>
                    </a:lnTo>
                    <a:lnTo>
                      <a:pt x="659" y="184"/>
                    </a:lnTo>
                    <a:lnTo>
                      <a:pt x="666" y="175"/>
                    </a:lnTo>
                    <a:lnTo>
                      <a:pt x="684" y="166"/>
                    </a:lnTo>
                    <a:lnTo>
                      <a:pt x="700" y="166"/>
                    </a:lnTo>
                    <a:lnTo>
                      <a:pt x="707" y="163"/>
                    </a:lnTo>
                    <a:lnTo>
                      <a:pt x="731" y="139"/>
                    </a:lnTo>
                    <a:lnTo>
                      <a:pt x="747" y="128"/>
                    </a:lnTo>
                    <a:lnTo>
                      <a:pt x="754" y="128"/>
                    </a:lnTo>
                    <a:lnTo>
                      <a:pt x="760" y="119"/>
                    </a:lnTo>
                    <a:lnTo>
                      <a:pt x="764" y="103"/>
                    </a:lnTo>
                    <a:lnTo>
                      <a:pt x="771" y="105"/>
                    </a:lnTo>
                    <a:lnTo>
                      <a:pt x="773" y="97"/>
                    </a:lnTo>
                    <a:lnTo>
                      <a:pt x="776" y="94"/>
                    </a:lnTo>
                    <a:lnTo>
                      <a:pt x="783" y="88"/>
                    </a:lnTo>
                    <a:lnTo>
                      <a:pt x="792" y="96"/>
                    </a:lnTo>
                    <a:lnTo>
                      <a:pt x="798" y="96"/>
                    </a:lnTo>
                    <a:lnTo>
                      <a:pt x="805" y="87"/>
                    </a:lnTo>
                    <a:lnTo>
                      <a:pt x="809" y="79"/>
                    </a:lnTo>
                    <a:lnTo>
                      <a:pt x="818" y="72"/>
                    </a:lnTo>
                    <a:lnTo>
                      <a:pt x="834" y="67"/>
                    </a:lnTo>
                    <a:lnTo>
                      <a:pt x="841" y="72"/>
                    </a:lnTo>
                    <a:lnTo>
                      <a:pt x="849" y="63"/>
                    </a:lnTo>
                    <a:lnTo>
                      <a:pt x="854" y="45"/>
                    </a:lnTo>
                    <a:lnTo>
                      <a:pt x="861" y="38"/>
                    </a:lnTo>
                    <a:lnTo>
                      <a:pt x="870" y="34"/>
                    </a:lnTo>
                    <a:lnTo>
                      <a:pt x="872" y="20"/>
                    </a:lnTo>
                    <a:lnTo>
                      <a:pt x="872" y="11"/>
                    </a:lnTo>
                    <a:lnTo>
                      <a:pt x="876" y="0"/>
                    </a:lnTo>
                    <a:lnTo>
                      <a:pt x="863" y="0"/>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5" name="Freeform 20">
                <a:extLst>
                  <a:ext uri="{FF2B5EF4-FFF2-40B4-BE49-F238E27FC236}">
                    <a16:creationId xmlns:a16="http://schemas.microsoft.com/office/drawing/2014/main" id="{2B726323-BF99-25D4-D828-66C9DA418845}"/>
                  </a:ext>
                </a:extLst>
              </p:cNvPr>
              <p:cNvSpPr/>
              <p:nvPr/>
            </p:nvSpPr>
            <p:spPr bwMode="auto">
              <a:xfrm>
                <a:off x="6972077" y="4377365"/>
                <a:ext cx="866008" cy="664881"/>
              </a:xfrm>
              <a:custGeom>
                <a:avLst/>
                <a:gdLst>
                  <a:gd name="T0" fmla="*/ 264 w 521"/>
                  <a:gd name="T1" fmla="*/ 34 h 400"/>
                  <a:gd name="T2" fmla="*/ 246 w 521"/>
                  <a:gd name="T3" fmla="*/ 3 h 400"/>
                  <a:gd name="T4" fmla="*/ 196 w 521"/>
                  <a:gd name="T5" fmla="*/ 2 h 400"/>
                  <a:gd name="T6" fmla="*/ 85 w 521"/>
                  <a:gd name="T7" fmla="*/ 20 h 400"/>
                  <a:gd name="T8" fmla="*/ 47 w 521"/>
                  <a:gd name="T9" fmla="*/ 38 h 400"/>
                  <a:gd name="T10" fmla="*/ 4 w 521"/>
                  <a:gd name="T11" fmla="*/ 81 h 400"/>
                  <a:gd name="T12" fmla="*/ 13 w 521"/>
                  <a:gd name="T13" fmla="*/ 103 h 400"/>
                  <a:gd name="T14" fmla="*/ 49 w 521"/>
                  <a:gd name="T15" fmla="*/ 116 h 400"/>
                  <a:gd name="T16" fmla="*/ 71 w 521"/>
                  <a:gd name="T17" fmla="*/ 141 h 400"/>
                  <a:gd name="T18" fmla="*/ 112 w 521"/>
                  <a:gd name="T19" fmla="*/ 186 h 400"/>
                  <a:gd name="T20" fmla="*/ 141 w 521"/>
                  <a:gd name="T21" fmla="*/ 213 h 400"/>
                  <a:gd name="T22" fmla="*/ 168 w 521"/>
                  <a:gd name="T23" fmla="*/ 230 h 400"/>
                  <a:gd name="T24" fmla="*/ 177 w 521"/>
                  <a:gd name="T25" fmla="*/ 246 h 400"/>
                  <a:gd name="T26" fmla="*/ 197 w 521"/>
                  <a:gd name="T27" fmla="*/ 262 h 400"/>
                  <a:gd name="T28" fmla="*/ 214 w 521"/>
                  <a:gd name="T29" fmla="*/ 275 h 400"/>
                  <a:gd name="T30" fmla="*/ 241 w 521"/>
                  <a:gd name="T31" fmla="*/ 306 h 400"/>
                  <a:gd name="T32" fmla="*/ 248 w 521"/>
                  <a:gd name="T33" fmla="*/ 331 h 400"/>
                  <a:gd name="T34" fmla="*/ 275 w 521"/>
                  <a:gd name="T35" fmla="*/ 351 h 400"/>
                  <a:gd name="T36" fmla="*/ 284 w 521"/>
                  <a:gd name="T37" fmla="*/ 376 h 400"/>
                  <a:gd name="T38" fmla="*/ 308 w 521"/>
                  <a:gd name="T39" fmla="*/ 394 h 400"/>
                  <a:gd name="T40" fmla="*/ 320 w 521"/>
                  <a:gd name="T41" fmla="*/ 382 h 400"/>
                  <a:gd name="T42" fmla="*/ 329 w 521"/>
                  <a:gd name="T43" fmla="*/ 382 h 400"/>
                  <a:gd name="T44" fmla="*/ 322 w 521"/>
                  <a:gd name="T45" fmla="*/ 362 h 400"/>
                  <a:gd name="T46" fmla="*/ 319 w 521"/>
                  <a:gd name="T47" fmla="*/ 344 h 400"/>
                  <a:gd name="T48" fmla="*/ 331 w 521"/>
                  <a:gd name="T49" fmla="*/ 342 h 400"/>
                  <a:gd name="T50" fmla="*/ 355 w 521"/>
                  <a:gd name="T51" fmla="*/ 356 h 400"/>
                  <a:gd name="T52" fmla="*/ 355 w 521"/>
                  <a:gd name="T53" fmla="*/ 342 h 400"/>
                  <a:gd name="T54" fmla="*/ 335 w 521"/>
                  <a:gd name="T55" fmla="*/ 335 h 400"/>
                  <a:gd name="T56" fmla="*/ 355 w 521"/>
                  <a:gd name="T57" fmla="*/ 331 h 400"/>
                  <a:gd name="T58" fmla="*/ 380 w 521"/>
                  <a:gd name="T59" fmla="*/ 316 h 400"/>
                  <a:gd name="T60" fmla="*/ 389 w 521"/>
                  <a:gd name="T61" fmla="*/ 311 h 400"/>
                  <a:gd name="T62" fmla="*/ 407 w 521"/>
                  <a:gd name="T63" fmla="*/ 300 h 400"/>
                  <a:gd name="T64" fmla="*/ 400 w 521"/>
                  <a:gd name="T65" fmla="*/ 275 h 400"/>
                  <a:gd name="T66" fmla="*/ 418 w 521"/>
                  <a:gd name="T67" fmla="*/ 282 h 400"/>
                  <a:gd name="T68" fmla="*/ 436 w 521"/>
                  <a:gd name="T69" fmla="*/ 262 h 400"/>
                  <a:gd name="T70" fmla="*/ 447 w 521"/>
                  <a:gd name="T71" fmla="*/ 248 h 400"/>
                  <a:gd name="T72" fmla="*/ 463 w 521"/>
                  <a:gd name="T73" fmla="*/ 228 h 400"/>
                  <a:gd name="T74" fmla="*/ 472 w 521"/>
                  <a:gd name="T75" fmla="*/ 219 h 400"/>
                  <a:gd name="T76" fmla="*/ 460 w 521"/>
                  <a:gd name="T77" fmla="*/ 195 h 400"/>
                  <a:gd name="T78" fmla="*/ 462 w 521"/>
                  <a:gd name="T79" fmla="*/ 202 h 400"/>
                  <a:gd name="T80" fmla="*/ 472 w 521"/>
                  <a:gd name="T81" fmla="*/ 186 h 400"/>
                  <a:gd name="T82" fmla="*/ 512 w 521"/>
                  <a:gd name="T83" fmla="*/ 125 h 400"/>
                  <a:gd name="T84" fmla="*/ 518 w 521"/>
                  <a:gd name="T85" fmla="*/ 11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1" h="400">
                    <a:moveTo>
                      <a:pt x="384" y="18"/>
                    </a:moveTo>
                    <a:lnTo>
                      <a:pt x="268" y="36"/>
                    </a:lnTo>
                    <a:lnTo>
                      <a:pt x="264" y="34"/>
                    </a:lnTo>
                    <a:lnTo>
                      <a:pt x="264" y="25"/>
                    </a:lnTo>
                    <a:lnTo>
                      <a:pt x="261" y="16"/>
                    </a:lnTo>
                    <a:lnTo>
                      <a:pt x="246" y="3"/>
                    </a:lnTo>
                    <a:lnTo>
                      <a:pt x="239" y="7"/>
                    </a:lnTo>
                    <a:lnTo>
                      <a:pt x="232" y="0"/>
                    </a:lnTo>
                    <a:lnTo>
                      <a:pt x="196" y="2"/>
                    </a:lnTo>
                    <a:lnTo>
                      <a:pt x="101" y="13"/>
                    </a:lnTo>
                    <a:lnTo>
                      <a:pt x="94" y="14"/>
                    </a:lnTo>
                    <a:lnTo>
                      <a:pt x="85" y="20"/>
                    </a:lnTo>
                    <a:lnTo>
                      <a:pt x="69" y="25"/>
                    </a:lnTo>
                    <a:lnTo>
                      <a:pt x="56" y="36"/>
                    </a:lnTo>
                    <a:lnTo>
                      <a:pt x="47" y="38"/>
                    </a:lnTo>
                    <a:lnTo>
                      <a:pt x="20" y="51"/>
                    </a:lnTo>
                    <a:lnTo>
                      <a:pt x="18" y="58"/>
                    </a:lnTo>
                    <a:lnTo>
                      <a:pt x="4" y="81"/>
                    </a:lnTo>
                    <a:lnTo>
                      <a:pt x="0" y="90"/>
                    </a:lnTo>
                    <a:lnTo>
                      <a:pt x="4" y="98"/>
                    </a:lnTo>
                    <a:lnTo>
                      <a:pt x="13" y="103"/>
                    </a:lnTo>
                    <a:lnTo>
                      <a:pt x="22" y="105"/>
                    </a:lnTo>
                    <a:lnTo>
                      <a:pt x="38" y="117"/>
                    </a:lnTo>
                    <a:lnTo>
                      <a:pt x="49" y="116"/>
                    </a:lnTo>
                    <a:lnTo>
                      <a:pt x="58" y="123"/>
                    </a:lnTo>
                    <a:lnTo>
                      <a:pt x="62" y="130"/>
                    </a:lnTo>
                    <a:lnTo>
                      <a:pt x="71" y="141"/>
                    </a:lnTo>
                    <a:lnTo>
                      <a:pt x="74" y="148"/>
                    </a:lnTo>
                    <a:lnTo>
                      <a:pt x="96" y="175"/>
                    </a:lnTo>
                    <a:lnTo>
                      <a:pt x="112" y="186"/>
                    </a:lnTo>
                    <a:lnTo>
                      <a:pt x="129" y="193"/>
                    </a:lnTo>
                    <a:lnTo>
                      <a:pt x="136" y="202"/>
                    </a:lnTo>
                    <a:lnTo>
                      <a:pt x="141" y="213"/>
                    </a:lnTo>
                    <a:lnTo>
                      <a:pt x="147" y="217"/>
                    </a:lnTo>
                    <a:lnTo>
                      <a:pt x="156" y="219"/>
                    </a:lnTo>
                    <a:lnTo>
                      <a:pt x="168" y="230"/>
                    </a:lnTo>
                    <a:lnTo>
                      <a:pt x="176" y="233"/>
                    </a:lnTo>
                    <a:lnTo>
                      <a:pt x="176" y="239"/>
                    </a:lnTo>
                    <a:lnTo>
                      <a:pt x="177" y="246"/>
                    </a:lnTo>
                    <a:lnTo>
                      <a:pt x="187" y="251"/>
                    </a:lnTo>
                    <a:lnTo>
                      <a:pt x="188" y="259"/>
                    </a:lnTo>
                    <a:lnTo>
                      <a:pt x="197" y="262"/>
                    </a:lnTo>
                    <a:lnTo>
                      <a:pt x="197" y="264"/>
                    </a:lnTo>
                    <a:lnTo>
                      <a:pt x="205" y="273"/>
                    </a:lnTo>
                    <a:lnTo>
                      <a:pt x="214" y="275"/>
                    </a:lnTo>
                    <a:lnTo>
                      <a:pt x="232" y="286"/>
                    </a:lnTo>
                    <a:lnTo>
                      <a:pt x="232" y="293"/>
                    </a:lnTo>
                    <a:lnTo>
                      <a:pt x="241" y="306"/>
                    </a:lnTo>
                    <a:lnTo>
                      <a:pt x="246" y="315"/>
                    </a:lnTo>
                    <a:lnTo>
                      <a:pt x="246" y="324"/>
                    </a:lnTo>
                    <a:lnTo>
                      <a:pt x="248" y="331"/>
                    </a:lnTo>
                    <a:lnTo>
                      <a:pt x="255" y="338"/>
                    </a:lnTo>
                    <a:lnTo>
                      <a:pt x="268" y="342"/>
                    </a:lnTo>
                    <a:lnTo>
                      <a:pt x="275" y="351"/>
                    </a:lnTo>
                    <a:lnTo>
                      <a:pt x="279" y="360"/>
                    </a:lnTo>
                    <a:lnTo>
                      <a:pt x="284" y="369"/>
                    </a:lnTo>
                    <a:lnTo>
                      <a:pt x="284" y="376"/>
                    </a:lnTo>
                    <a:lnTo>
                      <a:pt x="286" y="385"/>
                    </a:lnTo>
                    <a:lnTo>
                      <a:pt x="291" y="392"/>
                    </a:lnTo>
                    <a:lnTo>
                      <a:pt x="308" y="394"/>
                    </a:lnTo>
                    <a:lnTo>
                      <a:pt x="311" y="398"/>
                    </a:lnTo>
                    <a:lnTo>
                      <a:pt x="317" y="400"/>
                    </a:lnTo>
                    <a:lnTo>
                      <a:pt x="320" y="382"/>
                    </a:lnTo>
                    <a:lnTo>
                      <a:pt x="324" y="374"/>
                    </a:lnTo>
                    <a:lnTo>
                      <a:pt x="324" y="382"/>
                    </a:lnTo>
                    <a:lnTo>
                      <a:pt x="329" y="382"/>
                    </a:lnTo>
                    <a:lnTo>
                      <a:pt x="335" y="373"/>
                    </a:lnTo>
                    <a:lnTo>
                      <a:pt x="326" y="367"/>
                    </a:lnTo>
                    <a:lnTo>
                      <a:pt x="322" y="362"/>
                    </a:lnTo>
                    <a:lnTo>
                      <a:pt x="320" y="353"/>
                    </a:lnTo>
                    <a:lnTo>
                      <a:pt x="311" y="338"/>
                    </a:lnTo>
                    <a:lnTo>
                      <a:pt x="319" y="344"/>
                    </a:lnTo>
                    <a:lnTo>
                      <a:pt x="322" y="351"/>
                    </a:lnTo>
                    <a:lnTo>
                      <a:pt x="331" y="358"/>
                    </a:lnTo>
                    <a:lnTo>
                      <a:pt x="331" y="342"/>
                    </a:lnTo>
                    <a:lnTo>
                      <a:pt x="337" y="358"/>
                    </a:lnTo>
                    <a:lnTo>
                      <a:pt x="346" y="362"/>
                    </a:lnTo>
                    <a:lnTo>
                      <a:pt x="355" y="356"/>
                    </a:lnTo>
                    <a:lnTo>
                      <a:pt x="358" y="342"/>
                    </a:lnTo>
                    <a:lnTo>
                      <a:pt x="349" y="351"/>
                    </a:lnTo>
                    <a:lnTo>
                      <a:pt x="355" y="342"/>
                    </a:lnTo>
                    <a:lnTo>
                      <a:pt x="353" y="338"/>
                    </a:lnTo>
                    <a:lnTo>
                      <a:pt x="344" y="338"/>
                    </a:lnTo>
                    <a:lnTo>
                      <a:pt x="335" y="335"/>
                    </a:lnTo>
                    <a:lnTo>
                      <a:pt x="329" y="335"/>
                    </a:lnTo>
                    <a:lnTo>
                      <a:pt x="346" y="327"/>
                    </a:lnTo>
                    <a:lnTo>
                      <a:pt x="355" y="331"/>
                    </a:lnTo>
                    <a:lnTo>
                      <a:pt x="364" y="326"/>
                    </a:lnTo>
                    <a:lnTo>
                      <a:pt x="371" y="326"/>
                    </a:lnTo>
                    <a:lnTo>
                      <a:pt x="380" y="316"/>
                    </a:lnTo>
                    <a:lnTo>
                      <a:pt x="375" y="313"/>
                    </a:lnTo>
                    <a:lnTo>
                      <a:pt x="382" y="316"/>
                    </a:lnTo>
                    <a:lnTo>
                      <a:pt x="389" y="311"/>
                    </a:lnTo>
                    <a:lnTo>
                      <a:pt x="400" y="309"/>
                    </a:lnTo>
                    <a:lnTo>
                      <a:pt x="398" y="304"/>
                    </a:lnTo>
                    <a:lnTo>
                      <a:pt x="407" y="300"/>
                    </a:lnTo>
                    <a:lnTo>
                      <a:pt x="411" y="291"/>
                    </a:lnTo>
                    <a:lnTo>
                      <a:pt x="404" y="288"/>
                    </a:lnTo>
                    <a:lnTo>
                      <a:pt x="400" y="275"/>
                    </a:lnTo>
                    <a:lnTo>
                      <a:pt x="407" y="275"/>
                    </a:lnTo>
                    <a:lnTo>
                      <a:pt x="411" y="284"/>
                    </a:lnTo>
                    <a:lnTo>
                      <a:pt x="418" y="282"/>
                    </a:lnTo>
                    <a:lnTo>
                      <a:pt x="425" y="273"/>
                    </a:lnTo>
                    <a:lnTo>
                      <a:pt x="431" y="266"/>
                    </a:lnTo>
                    <a:lnTo>
                      <a:pt x="436" y="262"/>
                    </a:lnTo>
                    <a:lnTo>
                      <a:pt x="433" y="253"/>
                    </a:lnTo>
                    <a:lnTo>
                      <a:pt x="438" y="244"/>
                    </a:lnTo>
                    <a:lnTo>
                      <a:pt x="447" y="248"/>
                    </a:lnTo>
                    <a:lnTo>
                      <a:pt x="454" y="244"/>
                    </a:lnTo>
                    <a:lnTo>
                      <a:pt x="458" y="237"/>
                    </a:lnTo>
                    <a:lnTo>
                      <a:pt x="463" y="228"/>
                    </a:lnTo>
                    <a:lnTo>
                      <a:pt x="458" y="224"/>
                    </a:lnTo>
                    <a:lnTo>
                      <a:pt x="465" y="228"/>
                    </a:lnTo>
                    <a:lnTo>
                      <a:pt x="472" y="219"/>
                    </a:lnTo>
                    <a:lnTo>
                      <a:pt x="467" y="212"/>
                    </a:lnTo>
                    <a:lnTo>
                      <a:pt x="458" y="206"/>
                    </a:lnTo>
                    <a:lnTo>
                      <a:pt x="460" y="195"/>
                    </a:lnTo>
                    <a:lnTo>
                      <a:pt x="463" y="186"/>
                    </a:lnTo>
                    <a:lnTo>
                      <a:pt x="467" y="186"/>
                    </a:lnTo>
                    <a:lnTo>
                      <a:pt x="462" y="202"/>
                    </a:lnTo>
                    <a:lnTo>
                      <a:pt x="469" y="206"/>
                    </a:lnTo>
                    <a:lnTo>
                      <a:pt x="472" y="213"/>
                    </a:lnTo>
                    <a:lnTo>
                      <a:pt x="472" y="186"/>
                    </a:lnTo>
                    <a:lnTo>
                      <a:pt x="476" y="177"/>
                    </a:lnTo>
                    <a:lnTo>
                      <a:pt x="494" y="145"/>
                    </a:lnTo>
                    <a:lnTo>
                      <a:pt x="512" y="125"/>
                    </a:lnTo>
                    <a:lnTo>
                      <a:pt x="521" y="121"/>
                    </a:lnTo>
                    <a:lnTo>
                      <a:pt x="521" y="116"/>
                    </a:lnTo>
                    <a:lnTo>
                      <a:pt x="518" y="112"/>
                    </a:lnTo>
                    <a:lnTo>
                      <a:pt x="384" y="18"/>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6" name="Freeform 21">
                <a:extLst>
                  <a:ext uri="{FF2B5EF4-FFF2-40B4-BE49-F238E27FC236}">
                    <a16:creationId xmlns:a16="http://schemas.microsoft.com/office/drawing/2014/main" id="{7517283B-BEEB-ED73-4926-D117B6419D7A}"/>
                  </a:ext>
                </a:extLst>
              </p:cNvPr>
              <p:cNvSpPr/>
              <p:nvPr/>
            </p:nvSpPr>
            <p:spPr bwMode="auto">
              <a:xfrm>
                <a:off x="8557817" y="2570551"/>
                <a:ext cx="89759" cy="161234"/>
              </a:xfrm>
              <a:custGeom>
                <a:avLst/>
                <a:gdLst>
                  <a:gd name="T0" fmla="*/ 54 w 54"/>
                  <a:gd name="T1" fmla="*/ 29 h 97"/>
                  <a:gd name="T2" fmla="*/ 54 w 54"/>
                  <a:gd name="T3" fmla="*/ 27 h 97"/>
                  <a:gd name="T4" fmla="*/ 48 w 54"/>
                  <a:gd name="T5" fmla="*/ 21 h 97"/>
                  <a:gd name="T6" fmla="*/ 47 w 54"/>
                  <a:gd name="T7" fmla="*/ 14 h 97"/>
                  <a:gd name="T8" fmla="*/ 43 w 54"/>
                  <a:gd name="T9" fmla="*/ 12 h 97"/>
                  <a:gd name="T10" fmla="*/ 39 w 54"/>
                  <a:gd name="T11" fmla="*/ 5 h 97"/>
                  <a:gd name="T12" fmla="*/ 30 w 54"/>
                  <a:gd name="T13" fmla="*/ 0 h 97"/>
                  <a:gd name="T14" fmla="*/ 0 w 54"/>
                  <a:gd name="T15" fmla="*/ 9 h 97"/>
                  <a:gd name="T16" fmla="*/ 18 w 54"/>
                  <a:gd name="T17" fmla="*/ 74 h 97"/>
                  <a:gd name="T18" fmla="*/ 20 w 54"/>
                  <a:gd name="T19" fmla="*/ 83 h 97"/>
                  <a:gd name="T20" fmla="*/ 16 w 54"/>
                  <a:gd name="T21" fmla="*/ 90 h 97"/>
                  <a:gd name="T22" fmla="*/ 18 w 54"/>
                  <a:gd name="T23" fmla="*/ 94 h 97"/>
                  <a:gd name="T24" fmla="*/ 18 w 54"/>
                  <a:gd name="T25" fmla="*/ 97 h 97"/>
                  <a:gd name="T26" fmla="*/ 27 w 54"/>
                  <a:gd name="T27" fmla="*/ 94 h 97"/>
                  <a:gd name="T28" fmla="*/ 50 w 54"/>
                  <a:gd name="T29" fmla="*/ 77 h 97"/>
                  <a:gd name="T30" fmla="*/ 52 w 54"/>
                  <a:gd name="T31" fmla="*/ 68 h 97"/>
                  <a:gd name="T32" fmla="*/ 48 w 54"/>
                  <a:gd name="T33" fmla="*/ 58 h 97"/>
                  <a:gd name="T34" fmla="*/ 48 w 54"/>
                  <a:gd name="T35" fmla="*/ 48 h 97"/>
                  <a:gd name="T36" fmla="*/ 43 w 54"/>
                  <a:gd name="T37" fmla="*/ 39 h 97"/>
                  <a:gd name="T38" fmla="*/ 47 w 54"/>
                  <a:gd name="T39" fmla="*/ 32 h 97"/>
                  <a:gd name="T40" fmla="*/ 45 w 54"/>
                  <a:gd name="T41" fmla="*/ 23 h 97"/>
                  <a:gd name="T42" fmla="*/ 50 w 54"/>
                  <a:gd name="T43" fmla="*/ 32 h 97"/>
                  <a:gd name="T44" fmla="*/ 54 w 54"/>
                  <a:gd name="T45"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97">
                    <a:moveTo>
                      <a:pt x="54" y="29"/>
                    </a:moveTo>
                    <a:lnTo>
                      <a:pt x="54" y="27"/>
                    </a:lnTo>
                    <a:lnTo>
                      <a:pt x="48" y="21"/>
                    </a:lnTo>
                    <a:lnTo>
                      <a:pt x="47" y="14"/>
                    </a:lnTo>
                    <a:lnTo>
                      <a:pt x="43" y="12"/>
                    </a:lnTo>
                    <a:lnTo>
                      <a:pt x="39" y="5"/>
                    </a:lnTo>
                    <a:lnTo>
                      <a:pt x="30" y="0"/>
                    </a:lnTo>
                    <a:lnTo>
                      <a:pt x="0" y="9"/>
                    </a:lnTo>
                    <a:lnTo>
                      <a:pt x="18" y="74"/>
                    </a:lnTo>
                    <a:lnTo>
                      <a:pt x="20" y="83"/>
                    </a:lnTo>
                    <a:lnTo>
                      <a:pt x="16" y="90"/>
                    </a:lnTo>
                    <a:lnTo>
                      <a:pt x="18" y="94"/>
                    </a:lnTo>
                    <a:lnTo>
                      <a:pt x="18" y="97"/>
                    </a:lnTo>
                    <a:lnTo>
                      <a:pt x="27" y="94"/>
                    </a:lnTo>
                    <a:lnTo>
                      <a:pt x="50" y="77"/>
                    </a:lnTo>
                    <a:lnTo>
                      <a:pt x="52" y="68"/>
                    </a:lnTo>
                    <a:lnTo>
                      <a:pt x="48" y="58"/>
                    </a:lnTo>
                    <a:lnTo>
                      <a:pt x="48" y="48"/>
                    </a:lnTo>
                    <a:lnTo>
                      <a:pt x="43" y="39"/>
                    </a:lnTo>
                    <a:lnTo>
                      <a:pt x="47" y="32"/>
                    </a:lnTo>
                    <a:lnTo>
                      <a:pt x="45" y="23"/>
                    </a:lnTo>
                    <a:lnTo>
                      <a:pt x="50" y="32"/>
                    </a:lnTo>
                    <a:lnTo>
                      <a:pt x="54" y="2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7" name="Freeform 22">
                <a:extLst>
                  <a:ext uri="{FF2B5EF4-FFF2-40B4-BE49-F238E27FC236}">
                    <a16:creationId xmlns:a16="http://schemas.microsoft.com/office/drawing/2014/main" id="{44E02AAE-630E-7D85-5ACF-E8BB0904351A}"/>
                  </a:ext>
                </a:extLst>
              </p:cNvPr>
              <p:cNvSpPr/>
              <p:nvPr/>
            </p:nvSpPr>
            <p:spPr bwMode="auto">
              <a:xfrm>
                <a:off x="7194812" y="2723474"/>
                <a:ext cx="995659" cy="651583"/>
              </a:xfrm>
              <a:custGeom>
                <a:avLst/>
                <a:gdLst>
                  <a:gd name="T0" fmla="*/ 568 w 599"/>
                  <a:gd name="T1" fmla="*/ 195 h 392"/>
                  <a:gd name="T2" fmla="*/ 557 w 599"/>
                  <a:gd name="T3" fmla="*/ 183 h 392"/>
                  <a:gd name="T4" fmla="*/ 543 w 599"/>
                  <a:gd name="T5" fmla="*/ 170 h 392"/>
                  <a:gd name="T6" fmla="*/ 546 w 599"/>
                  <a:gd name="T7" fmla="*/ 148 h 392"/>
                  <a:gd name="T8" fmla="*/ 545 w 599"/>
                  <a:gd name="T9" fmla="*/ 132 h 392"/>
                  <a:gd name="T10" fmla="*/ 537 w 599"/>
                  <a:gd name="T11" fmla="*/ 125 h 392"/>
                  <a:gd name="T12" fmla="*/ 555 w 599"/>
                  <a:gd name="T13" fmla="*/ 94 h 392"/>
                  <a:gd name="T14" fmla="*/ 559 w 599"/>
                  <a:gd name="T15" fmla="*/ 79 h 392"/>
                  <a:gd name="T16" fmla="*/ 568 w 599"/>
                  <a:gd name="T17" fmla="*/ 65 h 392"/>
                  <a:gd name="T18" fmla="*/ 550 w 599"/>
                  <a:gd name="T19" fmla="*/ 60 h 392"/>
                  <a:gd name="T20" fmla="*/ 528 w 599"/>
                  <a:gd name="T21" fmla="*/ 45 h 392"/>
                  <a:gd name="T22" fmla="*/ 517 w 599"/>
                  <a:gd name="T23" fmla="*/ 20 h 392"/>
                  <a:gd name="T24" fmla="*/ 501 w 599"/>
                  <a:gd name="T25" fmla="*/ 14 h 392"/>
                  <a:gd name="T26" fmla="*/ 489 w 599"/>
                  <a:gd name="T27" fmla="*/ 2 h 392"/>
                  <a:gd name="T28" fmla="*/ 400 w 599"/>
                  <a:gd name="T29" fmla="*/ 20 h 392"/>
                  <a:gd name="T30" fmla="*/ 148 w 599"/>
                  <a:gd name="T31" fmla="*/ 72 h 392"/>
                  <a:gd name="T32" fmla="*/ 65 w 599"/>
                  <a:gd name="T33" fmla="*/ 54 h 392"/>
                  <a:gd name="T34" fmla="*/ 36 w 599"/>
                  <a:gd name="T35" fmla="*/ 74 h 392"/>
                  <a:gd name="T36" fmla="*/ 27 w 599"/>
                  <a:gd name="T37" fmla="*/ 79 h 392"/>
                  <a:gd name="T38" fmla="*/ 0 w 599"/>
                  <a:gd name="T39" fmla="*/ 101 h 392"/>
                  <a:gd name="T40" fmla="*/ 29 w 599"/>
                  <a:gd name="T41" fmla="*/ 273 h 392"/>
                  <a:gd name="T42" fmla="*/ 152 w 599"/>
                  <a:gd name="T43" fmla="*/ 374 h 392"/>
                  <a:gd name="T44" fmla="*/ 512 w 599"/>
                  <a:gd name="T45" fmla="*/ 302 h 392"/>
                  <a:gd name="T46" fmla="*/ 519 w 599"/>
                  <a:gd name="T47" fmla="*/ 286 h 392"/>
                  <a:gd name="T48" fmla="*/ 536 w 599"/>
                  <a:gd name="T49" fmla="*/ 278 h 392"/>
                  <a:gd name="T50" fmla="*/ 545 w 599"/>
                  <a:gd name="T51" fmla="*/ 282 h 392"/>
                  <a:gd name="T52" fmla="*/ 561 w 599"/>
                  <a:gd name="T53" fmla="*/ 271 h 392"/>
                  <a:gd name="T54" fmla="*/ 570 w 599"/>
                  <a:gd name="T55" fmla="*/ 255 h 392"/>
                  <a:gd name="T56" fmla="*/ 577 w 599"/>
                  <a:gd name="T57" fmla="*/ 248 h 392"/>
                  <a:gd name="T58" fmla="*/ 579 w 599"/>
                  <a:gd name="T59" fmla="*/ 246 h 392"/>
                  <a:gd name="T60" fmla="*/ 595 w 599"/>
                  <a:gd name="T61" fmla="*/ 228 h 392"/>
                  <a:gd name="T62" fmla="*/ 581 w 599"/>
                  <a:gd name="T63" fmla="*/ 20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9" h="392">
                    <a:moveTo>
                      <a:pt x="572" y="197"/>
                    </a:moveTo>
                    <a:lnTo>
                      <a:pt x="568" y="195"/>
                    </a:lnTo>
                    <a:lnTo>
                      <a:pt x="559" y="190"/>
                    </a:lnTo>
                    <a:lnTo>
                      <a:pt x="557" y="183"/>
                    </a:lnTo>
                    <a:lnTo>
                      <a:pt x="548" y="179"/>
                    </a:lnTo>
                    <a:lnTo>
                      <a:pt x="543" y="170"/>
                    </a:lnTo>
                    <a:lnTo>
                      <a:pt x="539" y="157"/>
                    </a:lnTo>
                    <a:lnTo>
                      <a:pt x="546" y="148"/>
                    </a:lnTo>
                    <a:lnTo>
                      <a:pt x="548" y="141"/>
                    </a:lnTo>
                    <a:lnTo>
                      <a:pt x="545" y="132"/>
                    </a:lnTo>
                    <a:lnTo>
                      <a:pt x="541" y="130"/>
                    </a:lnTo>
                    <a:lnTo>
                      <a:pt x="537" y="125"/>
                    </a:lnTo>
                    <a:lnTo>
                      <a:pt x="546" y="116"/>
                    </a:lnTo>
                    <a:lnTo>
                      <a:pt x="555" y="94"/>
                    </a:lnTo>
                    <a:lnTo>
                      <a:pt x="555" y="87"/>
                    </a:lnTo>
                    <a:lnTo>
                      <a:pt x="559" y="79"/>
                    </a:lnTo>
                    <a:lnTo>
                      <a:pt x="568" y="69"/>
                    </a:lnTo>
                    <a:lnTo>
                      <a:pt x="568" y="65"/>
                    </a:lnTo>
                    <a:lnTo>
                      <a:pt x="557" y="61"/>
                    </a:lnTo>
                    <a:lnTo>
                      <a:pt x="550" y="60"/>
                    </a:lnTo>
                    <a:lnTo>
                      <a:pt x="536" y="54"/>
                    </a:lnTo>
                    <a:lnTo>
                      <a:pt x="528" y="45"/>
                    </a:lnTo>
                    <a:lnTo>
                      <a:pt x="527" y="38"/>
                    </a:lnTo>
                    <a:lnTo>
                      <a:pt x="517" y="20"/>
                    </a:lnTo>
                    <a:lnTo>
                      <a:pt x="508" y="13"/>
                    </a:lnTo>
                    <a:lnTo>
                      <a:pt x="501" y="14"/>
                    </a:lnTo>
                    <a:lnTo>
                      <a:pt x="498" y="5"/>
                    </a:lnTo>
                    <a:lnTo>
                      <a:pt x="489" y="2"/>
                    </a:lnTo>
                    <a:lnTo>
                      <a:pt x="489" y="0"/>
                    </a:lnTo>
                    <a:lnTo>
                      <a:pt x="400" y="20"/>
                    </a:lnTo>
                    <a:lnTo>
                      <a:pt x="266" y="49"/>
                    </a:lnTo>
                    <a:lnTo>
                      <a:pt x="148" y="72"/>
                    </a:lnTo>
                    <a:lnTo>
                      <a:pt x="71" y="85"/>
                    </a:lnTo>
                    <a:lnTo>
                      <a:pt x="65" y="54"/>
                    </a:lnTo>
                    <a:lnTo>
                      <a:pt x="65" y="51"/>
                    </a:lnTo>
                    <a:lnTo>
                      <a:pt x="36" y="74"/>
                    </a:lnTo>
                    <a:lnTo>
                      <a:pt x="36" y="72"/>
                    </a:lnTo>
                    <a:lnTo>
                      <a:pt x="27" y="79"/>
                    </a:lnTo>
                    <a:lnTo>
                      <a:pt x="11" y="94"/>
                    </a:lnTo>
                    <a:lnTo>
                      <a:pt x="0" y="101"/>
                    </a:lnTo>
                    <a:lnTo>
                      <a:pt x="0" y="105"/>
                    </a:lnTo>
                    <a:lnTo>
                      <a:pt x="29" y="273"/>
                    </a:lnTo>
                    <a:lnTo>
                      <a:pt x="51" y="392"/>
                    </a:lnTo>
                    <a:lnTo>
                      <a:pt x="152" y="374"/>
                    </a:lnTo>
                    <a:lnTo>
                      <a:pt x="320" y="342"/>
                    </a:lnTo>
                    <a:lnTo>
                      <a:pt x="512" y="302"/>
                    </a:lnTo>
                    <a:lnTo>
                      <a:pt x="514" y="293"/>
                    </a:lnTo>
                    <a:lnTo>
                      <a:pt x="519" y="286"/>
                    </a:lnTo>
                    <a:lnTo>
                      <a:pt x="528" y="280"/>
                    </a:lnTo>
                    <a:lnTo>
                      <a:pt x="536" y="278"/>
                    </a:lnTo>
                    <a:lnTo>
                      <a:pt x="543" y="280"/>
                    </a:lnTo>
                    <a:lnTo>
                      <a:pt x="545" y="282"/>
                    </a:lnTo>
                    <a:lnTo>
                      <a:pt x="554" y="273"/>
                    </a:lnTo>
                    <a:lnTo>
                      <a:pt x="561" y="271"/>
                    </a:lnTo>
                    <a:lnTo>
                      <a:pt x="570" y="264"/>
                    </a:lnTo>
                    <a:lnTo>
                      <a:pt x="570" y="255"/>
                    </a:lnTo>
                    <a:lnTo>
                      <a:pt x="575" y="248"/>
                    </a:lnTo>
                    <a:lnTo>
                      <a:pt x="577" y="248"/>
                    </a:lnTo>
                    <a:lnTo>
                      <a:pt x="577" y="246"/>
                    </a:lnTo>
                    <a:lnTo>
                      <a:pt x="579" y="246"/>
                    </a:lnTo>
                    <a:lnTo>
                      <a:pt x="584" y="237"/>
                    </a:lnTo>
                    <a:lnTo>
                      <a:pt x="595" y="228"/>
                    </a:lnTo>
                    <a:lnTo>
                      <a:pt x="599" y="221"/>
                    </a:lnTo>
                    <a:lnTo>
                      <a:pt x="581" y="206"/>
                    </a:lnTo>
                    <a:lnTo>
                      <a:pt x="572" y="19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8" name="Freeform 25">
                <a:extLst>
                  <a:ext uri="{FF2B5EF4-FFF2-40B4-BE49-F238E27FC236}">
                    <a16:creationId xmlns:a16="http://schemas.microsoft.com/office/drawing/2014/main" id="{311028A6-A7AA-8A7E-E092-B2134F3BD95F}"/>
                  </a:ext>
                </a:extLst>
              </p:cNvPr>
              <p:cNvSpPr/>
              <p:nvPr/>
            </p:nvSpPr>
            <p:spPr bwMode="auto">
              <a:xfrm>
                <a:off x="6524944" y="2891357"/>
                <a:ext cx="718071" cy="821128"/>
              </a:xfrm>
              <a:custGeom>
                <a:avLst/>
                <a:gdLst>
                  <a:gd name="T0" fmla="*/ 432 w 432"/>
                  <a:gd name="T1" fmla="*/ 172 h 494"/>
                  <a:gd name="T2" fmla="*/ 403 w 432"/>
                  <a:gd name="T3" fmla="*/ 0 h 494"/>
                  <a:gd name="T4" fmla="*/ 336 w 432"/>
                  <a:gd name="T5" fmla="*/ 40 h 494"/>
                  <a:gd name="T6" fmla="*/ 322 w 432"/>
                  <a:gd name="T7" fmla="*/ 54 h 494"/>
                  <a:gd name="T8" fmla="*/ 296 w 432"/>
                  <a:gd name="T9" fmla="*/ 82 h 494"/>
                  <a:gd name="T10" fmla="*/ 273 w 432"/>
                  <a:gd name="T11" fmla="*/ 83 h 494"/>
                  <a:gd name="T12" fmla="*/ 246 w 432"/>
                  <a:gd name="T13" fmla="*/ 96 h 494"/>
                  <a:gd name="T14" fmla="*/ 229 w 432"/>
                  <a:gd name="T15" fmla="*/ 107 h 494"/>
                  <a:gd name="T16" fmla="*/ 211 w 432"/>
                  <a:gd name="T17" fmla="*/ 100 h 494"/>
                  <a:gd name="T18" fmla="*/ 186 w 432"/>
                  <a:gd name="T19" fmla="*/ 107 h 494"/>
                  <a:gd name="T20" fmla="*/ 186 w 432"/>
                  <a:gd name="T21" fmla="*/ 98 h 494"/>
                  <a:gd name="T22" fmla="*/ 193 w 432"/>
                  <a:gd name="T23" fmla="*/ 87 h 494"/>
                  <a:gd name="T24" fmla="*/ 175 w 432"/>
                  <a:gd name="T25" fmla="*/ 92 h 494"/>
                  <a:gd name="T26" fmla="*/ 155 w 432"/>
                  <a:gd name="T27" fmla="*/ 85 h 494"/>
                  <a:gd name="T28" fmla="*/ 130 w 432"/>
                  <a:gd name="T29" fmla="*/ 78 h 494"/>
                  <a:gd name="T30" fmla="*/ 88 w 432"/>
                  <a:gd name="T31" fmla="*/ 83 h 494"/>
                  <a:gd name="T32" fmla="*/ 16 w 432"/>
                  <a:gd name="T33" fmla="*/ 219 h 494"/>
                  <a:gd name="T34" fmla="*/ 52 w 432"/>
                  <a:gd name="T35" fmla="*/ 431 h 494"/>
                  <a:gd name="T36" fmla="*/ 74 w 432"/>
                  <a:gd name="T37" fmla="*/ 433 h 494"/>
                  <a:gd name="T38" fmla="*/ 99 w 432"/>
                  <a:gd name="T39" fmla="*/ 451 h 494"/>
                  <a:gd name="T40" fmla="*/ 121 w 432"/>
                  <a:gd name="T41" fmla="*/ 469 h 494"/>
                  <a:gd name="T42" fmla="*/ 143 w 432"/>
                  <a:gd name="T43" fmla="*/ 467 h 494"/>
                  <a:gd name="T44" fmla="*/ 168 w 432"/>
                  <a:gd name="T45" fmla="*/ 480 h 494"/>
                  <a:gd name="T46" fmla="*/ 181 w 432"/>
                  <a:gd name="T47" fmla="*/ 472 h 494"/>
                  <a:gd name="T48" fmla="*/ 200 w 432"/>
                  <a:gd name="T49" fmla="*/ 480 h 494"/>
                  <a:gd name="T50" fmla="*/ 215 w 432"/>
                  <a:gd name="T51" fmla="*/ 476 h 494"/>
                  <a:gd name="T52" fmla="*/ 229 w 432"/>
                  <a:gd name="T53" fmla="*/ 460 h 494"/>
                  <a:gd name="T54" fmla="*/ 246 w 432"/>
                  <a:gd name="T55" fmla="*/ 471 h 494"/>
                  <a:gd name="T56" fmla="*/ 262 w 432"/>
                  <a:gd name="T57" fmla="*/ 480 h 494"/>
                  <a:gd name="T58" fmla="*/ 276 w 432"/>
                  <a:gd name="T59" fmla="*/ 494 h 494"/>
                  <a:gd name="T60" fmla="*/ 285 w 432"/>
                  <a:gd name="T61" fmla="*/ 494 h 494"/>
                  <a:gd name="T62" fmla="*/ 304 w 432"/>
                  <a:gd name="T63" fmla="*/ 480 h 494"/>
                  <a:gd name="T64" fmla="*/ 313 w 432"/>
                  <a:gd name="T65" fmla="*/ 465 h 494"/>
                  <a:gd name="T66" fmla="*/ 307 w 432"/>
                  <a:gd name="T67" fmla="*/ 443 h 494"/>
                  <a:gd name="T68" fmla="*/ 313 w 432"/>
                  <a:gd name="T69" fmla="*/ 433 h 494"/>
                  <a:gd name="T70" fmla="*/ 314 w 432"/>
                  <a:gd name="T71" fmla="*/ 416 h 494"/>
                  <a:gd name="T72" fmla="*/ 329 w 432"/>
                  <a:gd name="T73" fmla="*/ 409 h 494"/>
                  <a:gd name="T74" fmla="*/ 342 w 432"/>
                  <a:gd name="T75" fmla="*/ 414 h 494"/>
                  <a:gd name="T76" fmla="*/ 340 w 432"/>
                  <a:gd name="T77" fmla="*/ 398 h 494"/>
                  <a:gd name="T78" fmla="*/ 345 w 432"/>
                  <a:gd name="T79" fmla="*/ 380 h 494"/>
                  <a:gd name="T80" fmla="*/ 360 w 432"/>
                  <a:gd name="T81" fmla="*/ 366 h 494"/>
                  <a:gd name="T82" fmla="*/ 367 w 432"/>
                  <a:gd name="T83" fmla="*/ 348 h 494"/>
                  <a:gd name="T84" fmla="*/ 398 w 432"/>
                  <a:gd name="T85" fmla="*/ 338 h 494"/>
                  <a:gd name="T86" fmla="*/ 419 w 432"/>
                  <a:gd name="T87" fmla="*/ 311 h 494"/>
                  <a:gd name="T88" fmla="*/ 421 w 432"/>
                  <a:gd name="T89" fmla="*/ 286 h 494"/>
                  <a:gd name="T90" fmla="*/ 421 w 432"/>
                  <a:gd name="T91" fmla="*/ 272 h 494"/>
                  <a:gd name="T92" fmla="*/ 427 w 432"/>
                  <a:gd name="T93" fmla="*/ 259 h 494"/>
                  <a:gd name="T94" fmla="*/ 428 w 432"/>
                  <a:gd name="T95" fmla="*/ 226 h 494"/>
                  <a:gd name="T96" fmla="*/ 427 w 432"/>
                  <a:gd name="T97" fmla="*/ 192 h 494"/>
                  <a:gd name="T98" fmla="*/ 423 w 432"/>
                  <a:gd name="T99" fmla="*/ 17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2" h="492">
                    <a:moveTo>
                      <a:pt x="427" y="177"/>
                    </a:moveTo>
                    <a:lnTo>
                      <a:pt x="432" y="172"/>
                    </a:lnTo>
                    <a:lnTo>
                      <a:pt x="403" y="4"/>
                    </a:lnTo>
                    <a:lnTo>
                      <a:pt x="403" y="0"/>
                    </a:lnTo>
                    <a:lnTo>
                      <a:pt x="354" y="29"/>
                    </a:lnTo>
                    <a:lnTo>
                      <a:pt x="336" y="40"/>
                    </a:lnTo>
                    <a:lnTo>
                      <a:pt x="329" y="47"/>
                    </a:lnTo>
                    <a:lnTo>
                      <a:pt x="322" y="54"/>
                    </a:lnTo>
                    <a:lnTo>
                      <a:pt x="313" y="67"/>
                    </a:lnTo>
                    <a:lnTo>
                      <a:pt x="296" y="82"/>
                    </a:lnTo>
                    <a:lnTo>
                      <a:pt x="280" y="85"/>
                    </a:lnTo>
                    <a:lnTo>
                      <a:pt x="273" y="83"/>
                    </a:lnTo>
                    <a:lnTo>
                      <a:pt x="255" y="91"/>
                    </a:lnTo>
                    <a:lnTo>
                      <a:pt x="246" y="96"/>
                    </a:lnTo>
                    <a:lnTo>
                      <a:pt x="237" y="100"/>
                    </a:lnTo>
                    <a:lnTo>
                      <a:pt x="229" y="107"/>
                    </a:lnTo>
                    <a:lnTo>
                      <a:pt x="222" y="105"/>
                    </a:lnTo>
                    <a:lnTo>
                      <a:pt x="211" y="100"/>
                    </a:lnTo>
                    <a:lnTo>
                      <a:pt x="195" y="100"/>
                    </a:lnTo>
                    <a:lnTo>
                      <a:pt x="186" y="107"/>
                    </a:lnTo>
                    <a:lnTo>
                      <a:pt x="179" y="107"/>
                    </a:lnTo>
                    <a:lnTo>
                      <a:pt x="186" y="98"/>
                    </a:lnTo>
                    <a:lnTo>
                      <a:pt x="200" y="94"/>
                    </a:lnTo>
                    <a:lnTo>
                      <a:pt x="193" y="87"/>
                    </a:lnTo>
                    <a:lnTo>
                      <a:pt x="184" y="94"/>
                    </a:lnTo>
                    <a:lnTo>
                      <a:pt x="175" y="92"/>
                    </a:lnTo>
                    <a:lnTo>
                      <a:pt x="168" y="87"/>
                    </a:lnTo>
                    <a:lnTo>
                      <a:pt x="155" y="85"/>
                    </a:lnTo>
                    <a:lnTo>
                      <a:pt x="148" y="80"/>
                    </a:lnTo>
                    <a:lnTo>
                      <a:pt x="130" y="78"/>
                    </a:lnTo>
                    <a:lnTo>
                      <a:pt x="128" y="74"/>
                    </a:lnTo>
                    <a:lnTo>
                      <a:pt x="88" y="83"/>
                    </a:lnTo>
                    <a:lnTo>
                      <a:pt x="0" y="98"/>
                    </a:lnTo>
                    <a:lnTo>
                      <a:pt x="16" y="219"/>
                    </a:lnTo>
                    <a:lnTo>
                      <a:pt x="41" y="436"/>
                    </a:lnTo>
                    <a:lnTo>
                      <a:pt x="52" y="431"/>
                    </a:lnTo>
                    <a:lnTo>
                      <a:pt x="59" y="436"/>
                    </a:lnTo>
                    <a:lnTo>
                      <a:pt x="74" y="433"/>
                    </a:lnTo>
                    <a:lnTo>
                      <a:pt x="94" y="440"/>
                    </a:lnTo>
                    <a:lnTo>
                      <a:pt x="99" y="451"/>
                    </a:lnTo>
                    <a:lnTo>
                      <a:pt x="112" y="467"/>
                    </a:lnTo>
                    <a:lnTo>
                      <a:pt x="121" y="469"/>
                    </a:lnTo>
                    <a:lnTo>
                      <a:pt x="137" y="467"/>
                    </a:lnTo>
                    <a:lnTo>
                      <a:pt x="143" y="467"/>
                    </a:lnTo>
                    <a:lnTo>
                      <a:pt x="159" y="481"/>
                    </a:lnTo>
                    <a:lnTo>
                      <a:pt x="168" y="480"/>
                    </a:lnTo>
                    <a:lnTo>
                      <a:pt x="173" y="472"/>
                    </a:lnTo>
                    <a:lnTo>
                      <a:pt x="181" y="472"/>
                    </a:lnTo>
                    <a:lnTo>
                      <a:pt x="191" y="472"/>
                    </a:lnTo>
                    <a:lnTo>
                      <a:pt x="200" y="480"/>
                    </a:lnTo>
                    <a:lnTo>
                      <a:pt x="208" y="476"/>
                    </a:lnTo>
                    <a:lnTo>
                      <a:pt x="215" y="476"/>
                    </a:lnTo>
                    <a:lnTo>
                      <a:pt x="220" y="469"/>
                    </a:lnTo>
                    <a:lnTo>
                      <a:pt x="229" y="460"/>
                    </a:lnTo>
                    <a:lnTo>
                      <a:pt x="238" y="456"/>
                    </a:lnTo>
                    <a:lnTo>
                      <a:pt x="246" y="471"/>
                    </a:lnTo>
                    <a:lnTo>
                      <a:pt x="253" y="478"/>
                    </a:lnTo>
                    <a:lnTo>
                      <a:pt x="262" y="480"/>
                    </a:lnTo>
                    <a:lnTo>
                      <a:pt x="269" y="487"/>
                    </a:lnTo>
                    <a:lnTo>
                      <a:pt x="276" y="494"/>
                    </a:lnTo>
                    <a:lnTo>
                      <a:pt x="276" y="494"/>
                    </a:lnTo>
                    <a:lnTo>
                      <a:pt x="285" y="494"/>
                    </a:lnTo>
                    <a:lnTo>
                      <a:pt x="296" y="487"/>
                    </a:lnTo>
                    <a:lnTo>
                      <a:pt x="304" y="480"/>
                    </a:lnTo>
                    <a:lnTo>
                      <a:pt x="304" y="471"/>
                    </a:lnTo>
                    <a:lnTo>
                      <a:pt x="313" y="465"/>
                    </a:lnTo>
                    <a:lnTo>
                      <a:pt x="311" y="449"/>
                    </a:lnTo>
                    <a:lnTo>
                      <a:pt x="307" y="443"/>
                    </a:lnTo>
                    <a:lnTo>
                      <a:pt x="309" y="436"/>
                    </a:lnTo>
                    <a:lnTo>
                      <a:pt x="313" y="433"/>
                    </a:lnTo>
                    <a:lnTo>
                      <a:pt x="313" y="424"/>
                    </a:lnTo>
                    <a:lnTo>
                      <a:pt x="314" y="416"/>
                    </a:lnTo>
                    <a:lnTo>
                      <a:pt x="322" y="407"/>
                    </a:lnTo>
                    <a:lnTo>
                      <a:pt x="329" y="409"/>
                    </a:lnTo>
                    <a:lnTo>
                      <a:pt x="338" y="422"/>
                    </a:lnTo>
                    <a:lnTo>
                      <a:pt x="342" y="414"/>
                    </a:lnTo>
                    <a:lnTo>
                      <a:pt x="345" y="405"/>
                    </a:lnTo>
                    <a:lnTo>
                      <a:pt x="340" y="398"/>
                    </a:lnTo>
                    <a:lnTo>
                      <a:pt x="345" y="389"/>
                    </a:lnTo>
                    <a:lnTo>
                      <a:pt x="345" y="380"/>
                    </a:lnTo>
                    <a:lnTo>
                      <a:pt x="349" y="373"/>
                    </a:lnTo>
                    <a:lnTo>
                      <a:pt x="360" y="366"/>
                    </a:lnTo>
                    <a:lnTo>
                      <a:pt x="360" y="358"/>
                    </a:lnTo>
                    <a:lnTo>
                      <a:pt x="367" y="348"/>
                    </a:lnTo>
                    <a:lnTo>
                      <a:pt x="381" y="353"/>
                    </a:lnTo>
                    <a:lnTo>
                      <a:pt x="398" y="338"/>
                    </a:lnTo>
                    <a:lnTo>
                      <a:pt x="408" y="322"/>
                    </a:lnTo>
                    <a:lnTo>
                      <a:pt x="419" y="311"/>
                    </a:lnTo>
                    <a:lnTo>
                      <a:pt x="423" y="295"/>
                    </a:lnTo>
                    <a:lnTo>
                      <a:pt x="421" y="286"/>
                    </a:lnTo>
                    <a:lnTo>
                      <a:pt x="423" y="279"/>
                    </a:lnTo>
                    <a:lnTo>
                      <a:pt x="421" y="272"/>
                    </a:lnTo>
                    <a:lnTo>
                      <a:pt x="425" y="270"/>
                    </a:lnTo>
                    <a:lnTo>
                      <a:pt x="427" y="259"/>
                    </a:lnTo>
                    <a:lnTo>
                      <a:pt x="425" y="252"/>
                    </a:lnTo>
                    <a:lnTo>
                      <a:pt x="428" y="226"/>
                    </a:lnTo>
                    <a:lnTo>
                      <a:pt x="432" y="217"/>
                    </a:lnTo>
                    <a:lnTo>
                      <a:pt x="427" y="192"/>
                    </a:lnTo>
                    <a:lnTo>
                      <a:pt x="421" y="185"/>
                    </a:lnTo>
                    <a:lnTo>
                      <a:pt x="423" y="177"/>
                    </a:lnTo>
                    <a:lnTo>
                      <a:pt x="427" y="17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09" name="Freeform 27">
                <a:extLst>
                  <a:ext uri="{FF2B5EF4-FFF2-40B4-BE49-F238E27FC236}">
                    <a16:creationId xmlns:a16="http://schemas.microsoft.com/office/drawing/2014/main" id="{7A8685DE-F325-6404-39A8-61AFB34ACCC7}"/>
                  </a:ext>
                </a:extLst>
              </p:cNvPr>
              <p:cNvSpPr>
                <a:spLocks noEditPoints="1"/>
              </p:cNvSpPr>
              <p:nvPr/>
            </p:nvSpPr>
            <p:spPr bwMode="auto">
              <a:xfrm>
                <a:off x="6792559" y="3878705"/>
                <a:ext cx="1514266" cy="691476"/>
              </a:xfrm>
              <a:custGeom>
                <a:avLst/>
                <a:gdLst>
                  <a:gd name="T0" fmla="*/ 740 w 911"/>
                  <a:gd name="T1" fmla="*/ 309 h 416"/>
                  <a:gd name="T2" fmla="*/ 770 w 911"/>
                  <a:gd name="T3" fmla="*/ 282 h 416"/>
                  <a:gd name="T4" fmla="*/ 834 w 911"/>
                  <a:gd name="T5" fmla="*/ 249 h 416"/>
                  <a:gd name="T6" fmla="*/ 839 w 911"/>
                  <a:gd name="T7" fmla="*/ 240 h 416"/>
                  <a:gd name="T8" fmla="*/ 854 w 911"/>
                  <a:gd name="T9" fmla="*/ 218 h 416"/>
                  <a:gd name="T10" fmla="*/ 883 w 911"/>
                  <a:gd name="T11" fmla="*/ 188 h 416"/>
                  <a:gd name="T12" fmla="*/ 899 w 911"/>
                  <a:gd name="T13" fmla="*/ 115 h 416"/>
                  <a:gd name="T14" fmla="*/ 897 w 911"/>
                  <a:gd name="T15" fmla="*/ 179 h 416"/>
                  <a:gd name="T16" fmla="*/ 877 w 911"/>
                  <a:gd name="T17" fmla="*/ 130 h 416"/>
                  <a:gd name="T18" fmla="*/ 859 w 911"/>
                  <a:gd name="T19" fmla="*/ 94 h 416"/>
                  <a:gd name="T20" fmla="*/ 839 w 911"/>
                  <a:gd name="T21" fmla="*/ 133 h 416"/>
                  <a:gd name="T22" fmla="*/ 837 w 911"/>
                  <a:gd name="T23" fmla="*/ 101 h 416"/>
                  <a:gd name="T24" fmla="*/ 796 w 911"/>
                  <a:gd name="T25" fmla="*/ 101 h 416"/>
                  <a:gd name="T26" fmla="*/ 763 w 911"/>
                  <a:gd name="T27" fmla="*/ 94 h 416"/>
                  <a:gd name="T28" fmla="*/ 759 w 911"/>
                  <a:gd name="T29" fmla="*/ 68 h 416"/>
                  <a:gd name="T30" fmla="*/ 776 w 911"/>
                  <a:gd name="T31" fmla="*/ 95 h 416"/>
                  <a:gd name="T32" fmla="*/ 814 w 911"/>
                  <a:gd name="T33" fmla="*/ 81 h 416"/>
                  <a:gd name="T34" fmla="*/ 816 w 911"/>
                  <a:gd name="T35" fmla="*/ 57 h 416"/>
                  <a:gd name="T36" fmla="*/ 835 w 911"/>
                  <a:gd name="T37" fmla="*/ 57 h 416"/>
                  <a:gd name="T38" fmla="*/ 837 w 911"/>
                  <a:gd name="T39" fmla="*/ 39 h 416"/>
                  <a:gd name="T40" fmla="*/ 720 w 911"/>
                  <a:gd name="T41" fmla="*/ 41 h 416"/>
                  <a:gd name="T42" fmla="*/ 246 w 911"/>
                  <a:gd name="T43" fmla="*/ 121 h 416"/>
                  <a:gd name="T44" fmla="*/ 224 w 911"/>
                  <a:gd name="T45" fmla="*/ 166 h 416"/>
                  <a:gd name="T46" fmla="*/ 179 w 911"/>
                  <a:gd name="T47" fmla="*/ 200 h 416"/>
                  <a:gd name="T48" fmla="*/ 146 w 911"/>
                  <a:gd name="T49" fmla="*/ 215 h 416"/>
                  <a:gd name="T50" fmla="*/ 124 w 911"/>
                  <a:gd name="T51" fmla="*/ 249 h 416"/>
                  <a:gd name="T52" fmla="*/ 54 w 911"/>
                  <a:gd name="T53" fmla="*/ 287 h 416"/>
                  <a:gd name="T54" fmla="*/ 18 w 911"/>
                  <a:gd name="T55" fmla="*/ 332 h 416"/>
                  <a:gd name="T56" fmla="*/ 164 w 911"/>
                  <a:gd name="T57" fmla="*/ 336 h 416"/>
                  <a:gd name="T58" fmla="*/ 304 w 911"/>
                  <a:gd name="T59" fmla="*/ 302 h 416"/>
                  <a:gd name="T60" fmla="*/ 372 w 911"/>
                  <a:gd name="T61" fmla="*/ 325 h 416"/>
                  <a:gd name="T62" fmla="*/ 629 w 911"/>
                  <a:gd name="T63" fmla="*/ 416 h 416"/>
                  <a:gd name="T64" fmla="*/ 689 w 911"/>
                  <a:gd name="T65" fmla="*/ 398 h 416"/>
                  <a:gd name="T66" fmla="*/ 696 w 911"/>
                  <a:gd name="T67" fmla="*/ 392 h 416"/>
                  <a:gd name="T68" fmla="*/ 734 w 911"/>
                  <a:gd name="T69" fmla="*/ 309 h 416"/>
                  <a:gd name="T70" fmla="*/ 734 w 911"/>
                  <a:gd name="T71" fmla="*/ 300 h 416"/>
                  <a:gd name="T72" fmla="*/ 767 w 911"/>
                  <a:gd name="T73" fmla="*/ 280 h 416"/>
                  <a:gd name="T74" fmla="*/ 807 w 911"/>
                  <a:gd name="T75" fmla="*/ 266 h 416"/>
                  <a:gd name="T76" fmla="*/ 835 w 911"/>
                  <a:gd name="T77" fmla="*/ 238 h 416"/>
                  <a:gd name="T78" fmla="*/ 821 w 911"/>
                  <a:gd name="T79" fmla="*/ 235 h 416"/>
                  <a:gd name="T80" fmla="*/ 812 w 911"/>
                  <a:gd name="T81" fmla="*/ 229 h 416"/>
                  <a:gd name="T82" fmla="*/ 758 w 911"/>
                  <a:gd name="T83" fmla="*/ 229 h 416"/>
                  <a:gd name="T84" fmla="*/ 787 w 911"/>
                  <a:gd name="T85" fmla="*/ 237 h 416"/>
                  <a:gd name="T86" fmla="*/ 799 w 911"/>
                  <a:gd name="T87" fmla="*/ 204 h 416"/>
                  <a:gd name="T88" fmla="*/ 749 w 911"/>
                  <a:gd name="T89" fmla="*/ 177 h 416"/>
                  <a:gd name="T90" fmla="*/ 788 w 911"/>
                  <a:gd name="T91" fmla="*/ 175 h 416"/>
                  <a:gd name="T92" fmla="*/ 794 w 911"/>
                  <a:gd name="T93" fmla="*/ 164 h 416"/>
                  <a:gd name="T94" fmla="*/ 825 w 911"/>
                  <a:gd name="T95" fmla="*/ 175 h 416"/>
                  <a:gd name="T96" fmla="*/ 870 w 911"/>
                  <a:gd name="T97" fmla="*/ 137 h 416"/>
                  <a:gd name="T98" fmla="*/ 823 w 911"/>
                  <a:gd name="T99" fmla="*/ 18 h 416"/>
                  <a:gd name="T100" fmla="*/ 835 w 911"/>
                  <a:gd name="T101" fmla="*/ 14 h 416"/>
                  <a:gd name="T102" fmla="*/ 839 w 911"/>
                  <a:gd name="T103" fmla="*/ 16 h 416"/>
                  <a:gd name="T104" fmla="*/ 863 w 911"/>
                  <a:gd name="T105" fmla="*/ 70 h 416"/>
                  <a:gd name="T106" fmla="*/ 890 w 911"/>
                  <a:gd name="T107" fmla="*/ 10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11" h="416">
                    <a:moveTo>
                      <a:pt x="729" y="314"/>
                    </a:moveTo>
                    <a:lnTo>
                      <a:pt x="721" y="323"/>
                    </a:lnTo>
                    <a:lnTo>
                      <a:pt x="718" y="332"/>
                    </a:lnTo>
                    <a:lnTo>
                      <a:pt x="723" y="323"/>
                    </a:lnTo>
                    <a:lnTo>
                      <a:pt x="740" y="309"/>
                    </a:lnTo>
                    <a:lnTo>
                      <a:pt x="738" y="309"/>
                    </a:lnTo>
                    <a:lnTo>
                      <a:pt x="729" y="314"/>
                    </a:lnTo>
                    <a:close/>
                    <a:moveTo>
                      <a:pt x="792" y="273"/>
                    </a:moveTo>
                    <a:lnTo>
                      <a:pt x="776" y="278"/>
                    </a:lnTo>
                    <a:lnTo>
                      <a:pt x="770" y="282"/>
                    </a:lnTo>
                    <a:lnTo>
                      <a:pt x="787" y="275"/>
                    </a:lnTo>
                    <a:lnTo>
                      <a:pt x="803" y="271"/>
                    </a:lnTo>
                    <a:lnTo>
                      <a:pt x="801" y="271"/>
                    </a:lnTo>
                    <a:lnTo>
                      <a:pt x="792" y="273"/>
                    </a:lnTo>
                    <a:close/>
                    <a:moveTo>
                      <a:pt x="834" y="249"/>
                    </a:moveTo>
                    <a:lnTo>
                      <a:pt x="830" y="258"/>
                    </a:lnTo>
                    <a:lnTo>
                      <a:pt x="823" y="278"/>
                    </a:lnTo>
                    <a:lnTo>
                      <a:pt x="834" y="251"/>
                    </a:lnTo>
                    <a:lnTo>
                      <a:pt x="846" y="233"/>
                    </a:lnTo>
                    <a:lnTo>
                      <a:pt x="839" y="240"/>
                    </a:lnTo>
                    <a:lnTo>
                      <a:pt x="834" y="249"/>
                    </a:lnTo>
                    <a:close/>
                    <a:moveTo>
                      <a:pt x="854" y="218"/>
                    </a:moveTo>
                    <a:lnTo>
                      <a:pt x="861" y="211"/>
                    </a:lnTo>
                    <a:lnTo>
                      <a:pt x="857" y="211"/>
                    </a:lnTo>
                    <a:lnTo>
                      <a:pt x="854" y="218"/>
                    </a:lnTo>
                    <a:close/>
                    <a:moveTo>
                      <a:pt x="873" y="195"/>
                    </a:moveTo>
                    <a:lnTo>
                      <a:pt x="868" y="204"/>
                    </a:lnTo>
                    <a:lnTo>
                      <a:pt x="884" y="190"/>
                    </a:lnTo>
                    <a:lnTo>
                      <a:pt x="884" y="188"/>
                    </a:lnTo>
                    <a:lnTo>
                      <a:pt x="883" y="188"/>
                    </a:lnTo>
                    <a:lnTo>
                      <a:pt x="873" y="195"/>
                    </a:lnTo>
                    <a:close/>
                    <a:moveTo>
                      <a:pt x="908" y="133"/>
                    </a:moveTo>
                    <a:lnTo>
                      <a:pt x="906" y="124"/>
                    </a:lnTo>
                    <a:lnTo>
                      <a:pt x="899" y="108"/>
                    </a:lnTo>
                    <a:lnTo>
                      <a:pt x="899" y="115"/>
                    </a:lnTo>
                    <a:lnTo>
                      <a:pt x="904" y="124"/>
                    </a:lnTo>
                    <a:lnTo>
                      <a:pt x="906" y="133"/>
                    </a:lnTo>
                    <a:lnTo>
                      <a:pt x="908" y="164"/>
                    </a:lnTo>
                    <a:lnTo>
                      <a:pt x="904" y="171"/>
                    </a:lnTo>
                    <a:lnTo>
                      <a:pt x="897" y="179"/>
                    </a:lnTo>
                    <a:lnTo>
                      <a:pt x="899" y="180"/>
                    </a:lnTo>
                    <a:lnTo>
                      <a:pt x="910" y="175"/>
                    </a:lnTo>
                    <a:lnTo>
                      <a:pt x="911" y="159"/>
                    </a:lnTo>
                    <a:lnTo>
                      <a:pt x="908" y="133"/>
                    </a:lnTo>
                    <a:close/>
                    <a:moveTo>
                      <a:pt x="877" y="130"/>
                    </a:moveTo>
                    <a:lnTo>
                      <a:pt x="873" y="123"/>
                    </a:lnTo>
                    <a:lnTo>
                      <a:pt x="872" y="104"/>
                    </a:lnTo>
                    <a:lnTo>
                      <a:pt x="866" y="97"/>
                    </a:lnTo>
                    <a:lnTo>
                      <a:pt x="857" y="88"/>
                    </a:lnTo>
                    <a:lnTo>
                      <a:pt x="859" y="94"/>
                    </a:lnTo>
                    <a:lnTo>
                      <a:pt x="857" y="99"/>
                    </a:lnTo>
                    <a:lnTo>
                      <a:pt x="845" y="101"/>
                    </a:lnTo>
                    <a:lnTo>
                      <a:pt x="845" y="110"/>
                    </a:lnTo>
                    <a:lnTo>
                      <a:pt x="848" y="126"/>
                    </a:lnTo>
                    <a:lnTo>
                      <a:pt x="839" y="133"/>
                    </a:lnTo>
                    <a:lnTo>
                      <a:pt x="835" y="130"/>
                    </a:lnTo>
                    <a:lnTo>
                      <a:pt x="841" y="123"/>
                    </a:lnTo>
                    <a:lnTo>
                      <a:pt x="834" y="119"/>
                    </a:lnTo>
                    <a:lnTo>
                      <a:pt x="837" y="110"/>
                    </a:lnTo>
                    <a:lnTo>
                      <a:pt x="837" y="101"/>
                    </a:lnTo>
                    <a:lnTo>
                      <a:pt x="835" y="94"/>
                    </a:lnTo>
                    <a:lnTo>
                      <a:pt x="826" y="92"/>
                    </a:lnTo>
                    <a:lnTo>
                      <a:pt x="814" y="97"/>
                    </a:lnTo>
                    <a:lnTo>
                      <a:pt x="812" y="104"/>
                    </a:lnTo>
                    <a:lnTo>
                      <a:pt x="796" y="101"/>
                    </a:lnTo>
                    <a:lnTo>
                      <a:pt x="787" y="106"/>
                    </a:lnTo>
                    <a:lnTo>
                      <a:pt x="779" y="110"/>
                    </a:lnTo>
                    <a:lnTo>
                      <a:pt x="770" y="112"/>
                    </a:lnTo>
                    <a:lnTo>
                      <a:pt x="769" y="103"/>
                    </a:lnTo>
                    <a:lnTo>
                      <a:pt x="763" y="94"/>
                    </a:lnTo>
                    <a:lnTo>
                      <a:pt x="758" y="86"/>
                    </a:lnTo>
                    <a:lnTo>
                      <a:pt x="756" y="77"/>
                    </a:lnTo>
                    <a:lnTo>
                      <a:pt x="759" y="70"/>
                    </a:lnTo>
                    <a:lnTo>
                      <a:pt x="756" y="65"/>
                    </a:lnTo>
                    <a:lnTo>
                      <a:pt x="759" y="68"/>
                    </a:lnTo>
                    <a:lnTo>
                      <a:pt x="759" y="70"/>
                    </a:lnTo>
                    <a:lnTo>
                      <a:pt x="761" y="72"/>
                    </a:lnTo>
                    <a:lnTo>
                      <a:pt x="759" y="81"/>
                    </a:lnTo>
                    <a:lnTo>
                      <a:pt x="769" y="97"/>
                    </a:lnTo>
                    <a:lnTo>
                      <a:pt x="776" y="95"/>
                    </a:lnTo>
                    <a:lnTo>
                      <a:pt x="785" y="99"/>
                    </a:lnTo>
                    <a:lnTo>
                      <a:pt x="803" y="85"/>
                    </a:lnTo>
                    <a:lnTo>
                      <a:pt x="794" y="79"/>
                    </a:lnTo>
                    <a:lnTo>
                      <a:pt x="803" y="79"/>
                    </a:lnTo>
                    <a:lnTo>
                      <a:pt x="814" y="81"/>
                    </a:lnTo>
                    <a:lnTo>
                      <a:pt x="808" y="72"/>
                    </a:lnTo>
                    <a:lnTo>
                      <a:pt x="817" y="76"/>
                    </a:lnTo>
                    <a:lnTo>
                      <a:pt x="825" y="72"/>
                    </a:lnTo>
                    <a:lnTo>
                      <a:pt x="825" y="65"/>
                    </a:lnTo>
                    <a:lnTo>
                      <a:pt x="816" y="57"/>
                    </a:lnTo>
                    <a:lnTo>
                      <a:pt x="808" y="56"/>
                    </a:lnTo>
                    <a:lnTo>
                      <a:pt x="817" y="54"/>
                    </a:lnTo>
                    <a:lnTo>
                      <a:pt x="834" y="65"/>
                    </a:lnTo>
                    <a:lnTo>
                      <a:pt x="845" y="65"/>
                    </a:lnTo>
                    <a:lnTo>
                      <a:pt x="835" y="57"/>
                    </a:lnTo>
                    <a:lnTo>
                      <a:pt x="830" y="48"/>
                    </a:lnTo>
                    <a:lnTo>
                      <a:pt x="848" y="61"/>
                    </a:lnTo>
                    <a:lnTo>
                      <a:pt x="854" y="72"/>
                    </a:lnTo>
                    <a:lnTo>
                      <a:pt x="854" y="65"/>
                    </a:lnTo>
                    <a:lnTo>
                      <a:pt x="837" y="39"/>
                    </a:lnTo>
                    <a:lnTo>
                      <a:pt x="837" y="36"/>
                    </a:lnTo>
                    <a:lnTo>
                      <a:pt x="828" y="34"/>
                    </a:lnTo>
                    <a:lnTo>
                      <a:pt x="821" y="27"/>
                    </a:lnTo>
                    <a:lnTo>
                      <a:pt x="819" y="18"/>
                    </a:lnTo>
                    <a:lnTo>
                      <a:pt x="720" y="41"/>
                    </a:lnTo>
                    <a:lnTo>
                      <a:pt x="604" y="65"/>
                    </a:lnTo>
                    <a:lnTo>
                      <a:pt x="378" y="106"/>
                    </a:lnTo>
                    <a:lnTo>
                      <a:pt x="295" y="117"/>
                    </a:lnTo>
                    <a:lnTo>
                      <a:pt x="262" y="121"/>
                    </a:lnTo>
                    <a:lnTo>
                      <a:pt x="246" y="121"/>
                    </a:lnTo>
                    <a:lnTo>
                      <a:pt x="242" y="132"/>
                    </a:lnTo>
                    <a:lnTo>
                      <a:pt x="242" y="141"/>
                    </a:lnTo>
                    <a:lnTo>
                      <a:pt x="240" y="155"/>
                    </a:lnTo>
                    <a:lnTo>
                      <a:pt x="231" y="159"/>
                    </a:lnTo>
                    <a:lnTo>
                      <a:pt x="224" y="166"/>
                    </a:lnTo>
                    <a:lnTo>
                      <a:pt x="219" y="184"/>
                    </a:lnTo>
                    <a:lnTo>
                      <a:pt x="211" y="193"/>
                    </a:lnTo>
                    <a:lnTo>
                      <a:pt x="204" y="188"/>
                    </a:lnTo>
                    <a:lnTo>
                      <a:pt x="188" y="193"/>
                    </a:lnTo>
                    <a:lnTo>
                      <a:pt x="179" y="200"/>
                    </a:lnTo>
                    <a:lnTo>
                      <a:pt x="175" y="208"/>
                    </a:lnTo>
                    <a:lnTo>
                      <a:pt x="168" y="217"/>
                    </a:lnTo>
                    <a:lnTo>
                      <a:pt x="162" y="217"/>
                    </a:lnTo>
                    <a:lnTo>
                      <a:pt x="153" y="209"/>
                    </a:lnTo>
                    <a:lnTo>
                      <a:pt x="146" y="215"/>
                    </a:lnTo>
                    <a:lnTo>
                      <a:pt x="143" y="218"/>
                    </a:lnTo>
                    <a:lnTo>
                      <a:pt x="141" y="226"/>
                    </a:lnTo>
                    <a:lnTo>
                      <a:pt x="134" y="224"/>
                    </a:lnTo>
                    <a:lnTo>
                      <a:pt x="130" y="240"/>
                    </a:lnTo>
                    <a:lnTo>
                      <a:pt x="124" y="249"/>
                    </a:lnTo>
                    <a:lnTo>
                      <a:pt x="117" y="249"/>
                    </a:lnTo>
                    <a:lnTo>
                      <a:pt x="101" y="260"/>
                    </a:lnTo>
                    <a:lnTo>
                      <a:pt x="77" y="284"/>
                    </a:lnTo>
                    <a:lnTo>
                      <a:pt x="70" y="287"/>
                    </a:lnTo>
                    <a:lnTo>
                      <a:pt x="54" y="287"/>
                    </a:lnTo>
                    <a:lnTo>
                      <a:pt x="36" y="296"/>
                    </a:lnTo>
                    <a:lnTo>
                      <a:pt x="29" y="305"/>
                    </a:lnTo>
                    <a:lnTo>
                      <a:pt x="25" y="314"/>
                    </a:lnTo>
                    <a:lnTo>
                      <a:pt x="25" y="325"/>
                    </a:lnTo>
                    <a:lnTo>
                      <a:pt x="18" y="332"/>
                    </a:lnTo>
                    <a:lnTo>
                      <a:pt x="0" y="338"/>
                    </a:lnTo>
                    <a:lnTo>
                      <a:pt x="0" y="372"/>
                    </a:lnTo>
                    <a:lnTo>
                      <a:pt x="128" y="351"/>
                    </a:lnTo>
                    <a:lnTo>
                      <a:pt x="155" y="338"/>
                    </a:lnTo>
                    <a:lnTo>
                      <a:pt x="164" y="336"/>
                    </a:lnTo>
                    <a:lnTo>
                      <a:pt x="177" y="325"/>
                    </a:lnTo>
                    <a:lnTo>
                      <a:pt x="193" y="320"/>
                    </a:lnTo>
                    <a:lnTo>
                      <a:pt x="202" y="314"/>
                    </a:lnTo>
                    <a:lnTo>
                      <a:pt x="209" y="313"/>
                    </a:lnTo>
                    <a:lnTo>
                      <a:pt x="304" y="302"/>
                    </a:lnTo>
                    <a:lnTo>
                      <a:pt x="340" y="300"/>
                    </a:lnTo>
                    <a:lnTo>
                      <a:pt x="347" y="307"/>
                    </a:lnTo>
                    <a:lnTo>
                      <a:pt x="354" y="303"/>
                    </a:lnTo>
                    <a:lnTo>
                      <a:pt x="369" y="316"/>
                    </a:lnTo>
                    <a:lnTo>
                      <a:pt x="372" y="325"/>
                    </a:lnTo>
                    <a:lnTo>
                      <a:pt x="372" y="334"/>
                    </a:lnTo>
                    <a:lnTo>
                      <a:pt x="376" y="336"/>
                    </a:lnTo>
                    <a:lnTo>
                      <a:pt x="492" y="318"/>
                    </a:lnTo>
                    <a:lnTo>
                      <a:pt x="626" y="412"/>
                    </a:lnTo>
                    <a:lnTo>
                      <a:pt x="629" y="416"/>
                    </a:lnTo>
                    <a:lnTo>
                      <a:pt x="633" y="416"/>
                    </a:lnTo>
                    <a:lnTo>
                      <a:pt x="651" y="408"/>
                    </a:lnTo>
                    <a:lnTo>
                      <a:pt x="667" y="403"/>
                    </a:lnTo>
                    <a:lnTo>
                      <a:pt x="682" y="403"/>
                    </a:lnTo>
                    <a:lnTo>
                      <a:pt x="689" y="398"/>
                    </a:lnTo>
                    <a:lnTo>
                      <a:pt x="691" y="381"/>
                    </a:lnTo>
                    <a:lnTo>
                      <a:pt x="685" y="365"/>
                    </a:lnTo>
                    <a:lnTo>
                      <a:pt x="687" y="365"/>
                    </a:lnTo>
                    <a:lnTo>
                      <a:pt x="691" y="372"/>
                    </a:lnTo>
                    <a:lnTo>
                      <a:pt x="696" y="392"/>
                    </a:lnTo>
                    <a:lnTo>
                      <a:pt x="696" y="367"/>
                    </a:lnTo>
                    <a:lnTo>
                      <a:pt x="698" y="358"/>
                    </a:lnTo>
                    <a:lnTo>
                      <a:pt x="705" y="341"/>
                    </a:lnTo>
                    <a:lnTo>
                      <a:pt x="718" y="325"/>
                    </a:lnTo>
                    <a:lnTo>
                      <a:pt x="734" y="309"/>
                    </a:lnTo>
                    <a:lnTo>
                      <a:pt x="731" y="302"/>
                    </a:lnTo>
                    <a:lnTo>
                      <a:pt x="734" y="294"/>
                    </a:lnTo>
                    <a:lnTo>
                      <a:pt x="731" y="287"/>
                    </a:lnTo>
                    <a:lnTo>
                      <a:pt x="740" y="291"/>
                    </a:lnTo>
                    <a:lnTo>
                      <a:pt x="734" y="300"/>
                    </a:lnTo>
                    <a:lnTo>
                      <a:pt x="741" y="302"/>
                    </a:lnTo>
                    <a:lnTo>
                      <a:pt x="745" y="302"/>
                    </a:lnTo>
                    <a:lnTo>
                      <a:pt x="750" y="293"/>
                    </a:lnTo>
                    <a:lnTo>
                      <a:pt x="758" y="276"/>
                    </a:lnTo>
                    <a:lnTo>
                      <a:pt x="767" y="280"/>
                    </a:lnTo>
                    <a:lnTo>
                      <a:pt x="787" y="269"/>
                    </a:lnTo>
                    <a:lnTo>
                      <a:pt x="796" y="269"/>
                    </a:lnTo>
                    <a:lnTo>
                      <a:pt x="796" y="266"/>
                    </a:lnTo>
                    <a:lnTo>
                      <a:pt x="803" y="258"/>
                    </a:lnTo>
                    <a:lnTo>
                      <a:pt x="807" y="266"/>
                    </a:lnTo>
                    <a:lnTo>
                      <a:pt x="810" y="258"/>
                    </a:lnTo>
                    <a:lnTo>
                      <a:pt x="819" y="264"/>
                    </a:lnTo>
                    <a:lnTo>
                      <a:pt x="821" y="262"/>
                    </a:lnTo>
                    <a:lnTo>
                      <a:pt x="828" y="246"/>
                    </a:lnTo>
                    <a:lnTo>
                      <a:pt x="835" y="238"/>
                    </a:lnTo>
                    <a:lnTo>
                      <a:pt x="839" y="229"/>
                    </a:lnTo>
                    <a:lnTo>
                      <a:pt x="835" y="222"/>
                    </a:lnTo>
                    <a:lnTo>
                      <a:pt x="834" y="224"/>
                    </a:lnTo>
                    <a:lnTo>
                      <a:pt x="828" y="233"/>
                    </a:lnTo>
                    <a:lnTo>
                      <a:pt x="821" y="235"/>
                    </a:lnTo>
                    <a:lnTo>
                      <a:pt x="823" y="226"/>
                    </a:lnTo>
                    <a:lnTo>
                      <a:pt x="819" y="218"/>
                    </a:lnTo>
                    <a:lnTo>
                      <a:pt x="817" y="226"/>
                    </a:lnTo>
                    <a:lnTo>
                      <a:pt x="817" y="228"/>
                    </a:lnTo>
                    <a:lnTo>
                      <a:pt x="812" y="229"/>
                    </a:lnTo>
                    <a:lnTo>
                      <a:pt x="814" y="237"/>
                    </a:lnTo>
                    <a:lnTo>
                      <a:pt x="805" y="233"/>
                    </a:lnTo>
                    <a:lnTo>
                      <a:pt x="788" y="244"/>
                    </a:lnTo>
                    <a:lnTo>
                      <a:pt x="772" y="242"/>
                    </a:lnTo>
                    <a:lnTo>
                      <a:pt x="758" y="229"/>
                    </a:lnTo>
                    <a:lnTo>
                      <a:pt x="752" y="220"/>
                    </a:lnTo>
                    <a:lnTo>
                      <a:pt x="759" y="226"/>
                    </a:lnTo>
                    <a:lnTo>
                      <a:pt x="769" y="229"/>
                    </a:lnTo>
                    <a:lnTo>
                      <a:pt x="778" y="237"/>
                    </a:lnTo>
                    <a:lnTo>
                      <a:pt x="787" y="237"/>
                    </a:lnTo>
                    <a:lnTo>
                      <a:pt x="792" y="233"/>
                    </a:lnTo>
                    <a:lnTo>
                      <a:pt x="805" y="217"/>
                    </a:lnTo>
                    <a:lnTo>
                      <a:pt x="805" y="208"/>
                    </a:lnTo>
                    <a:lnTo>
                      <a:pt x="797" y="209"/>
                    </a:lnTo>
                    <a:lnTo>
                      <a:pt x="799" y="204"/>
                    </a:lnTo>
                    <a:lnTo>
                      <a:pt x="808" y="202"/>
                    </a:lnTo>
                    <a:lnTo>
                      <a:pt x="812" y="193"/>
                    </a:lnTo>
                    <a:lnTo>
                      <a:pt x="794" y="186"/>
                    </a:lnTo>
                    <a:lnTo>
                      <a:pt x="785" y="186"/>
                    </a:lnTo>
                    <a:lnTo>
                      <a:pt x="749" y="177"/>
                    </a:lnTo>
                    <a:lnTo>
                      <a:pt x="747" y="173"/>
                    </a:lnTo>
                    <a:lnTo>
                      <a:pt x="747" y="171"/>
                    </a:lnTo>
                    <a:lnTo>
                      <a:pt x="765" y="177"/>
                    </a:lnTo>
                    <a:lnTo>
                      <a:pt x="781" y="179"/>
                    </a:lnTo>
                    <a:lnTo>
                      <a:pt x="788" y="175"/>
                    </a:lnTo>
                    <a:lnTo>
                      <a:pt x="794" y="177"/>
                    </a:lnTo>
                    <a:lnTo>
                      <a:pt x="790" y="168"/>
                    </a:lnTo>
                    <a:lnTo>
                      <a:pt x="790" y="161"/>
                    </a:lnTo>
                    <a:lnTo>
                      <a:pt x="797" y="159"/>
                    </a:lnTo>
                    <a:lnTo>
                      <a:pt x="794" y="164"/>
                    </a:lnTo>
                    <a:lnTo>
                      <a:pt x="801" y="171"/>
                    </a:lnTo>
                    <a:lnTo>
                      <a:pt x="810" y="175"/>
                    </a:lnTo>
                    <a:lnTo>
                      <a:pt x="812" y="166"/>
                    </a:lnTo>
                    <a:lnTo>
                      <a:pt x="816" y="173"/>
                    </a:lnTo>
                    <a:lnTo>
                      <a:pt x="825" y="175"/>
                    </a:lnTo>
                    <a:lnTo>
                      <a:pt x="843" y="177"/>
                    </a:lnTo>
                    <a:lnTo>
                      <a:pt x="850" y="168"/>
                    </a:lnTo>
                    <a:lnTo>
                      <a:pt x="861" y="142"/>
                    </a:lnTo>
                    <a:lnTo>
                      <a:pt x="861" y="135"/>
                    </a:lnTo>
                    <a:lnTo>
                      <a:pt x="870" y="137"/>
                    </a:lnTo>
                    <a:lnTo>
                      <a:pt x="877" y="130"/>
                    </a:lnTo>
                    <a:close/>
                    <a:moveTo>
                      <a:pt x="830" y="25"/>
                    </a:moveTo>
                    <a:lnTo>
                      <a:pt x="834" y="16"/>
                    </a:lnTo>
                    <a:lnTo>
                      <a:pt x="826" y="16"/>
                    </a:lnTo>
                    <a:lnTo>
                      <a:pt x="823" y="18"/>
                    </a:lnTo>
                    <a:lnTo>
                      <a:pt x="830" y="25"/>
                    </a:lnTo>
                    <a:close/>
                    <a:moveTo>
                      <a:pt x="823" y="0"/>
                    </a:moveTo>
                    <a:lnTo>
                      <a:pt x="825" y="9"/>
                    </a:lnTo>
                    <a:lnTo>
                      <a:pt x="826" y="16"/>
                    </a:lnTo>
                    <a:lnTo>
                      <a:pt x="835" y="14"/>
                    </a:lnTo>
                    <a:lnTo>
                      <a:pt x="832" y="7"/>
                    </a:lnTo>
                    <a:lnTo>
                      <a:pt x="823" y="0"/>
                    </a:lnTo>
                    <a:close/>
                    <a:moveTo>
                      <a:pt x="864" y="67"/>
                    </a:moveTo>
                    <a:lnTo>
                      <a:pt x="854" y="50"/>
                    </a:lnTo>
                    <a:lnTo>
                      <a:pt x="839" y="16"/>
                    </a:lnTo>
                    <a:lnTo>
                      <a:pt x="839" y="14"/>
                    </a:lnTo>
                    <a:lnTo>
                      <a:pt x="835" y="14"/>
                    </a:lnTo>
                    <a:lnTo>
                      <a:pt x="850" y="48"/>
                    </a:lnTo>
                    <a:lnTo>
                      <a:pt x="855" y="54"/>
                    </a:lnTo>
                    <a:lnTo>
                      <a:pt x="863" y="70"/>
                    </a:lnTo>
                    <a:lnTo>
                      <a:pt x="872" y="79"/>
                    </a:lnTo>
                    <a:lnTo>
                      <a:pt x="868" y="81"/>
                    </a:lnTo>
                    <a:lnTo>
                      <a:pt x="877" y="85"/>
                    </a:lnTo>
                    <a:lnTo>
                      <a:pt x="884" y="94"/>
                    </a:lnTo>
                    <a:lnTo>
                      <a:pt x="890" y="103"/>
                    </a:lnTo>
                    <a:lnTo>
                      <a:pt x="892" y="101"/>
                    </a:lnTo>
                    <a:lnTo>
                      <a:pt x="886" y="92"/>
                    </a:lnTo>
                    <a:lnTo>
                      <a:pt x="864" y="6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0" name="Freeform 29">
                <a:extLst>
                  <a:ext uri="{FF2B5EF4-FFF2-40B4-BE49-F238E27FC236}">
                    <a16:creationId xmlns:a16="http://schemas.microsoft.com/office/drawing/2014/main" id="{14461A9F-8CDC-D7DE-50BC-DC7B94F8446E}"/>
                  </a:ext>
                </a:extLst>
              </p:cNvPr>
              <p:cNvSpPr>
                <a:spLocks noEditPoints="1"/>
              </p:cNvSpPr>
              <p:nvPr/>
            </p:nvSpPr>
            <p:spPr bwMode="auto">
              <a:xfrm>
                <a:off x="7302855" y="2013714"/>
                <a:ext cx="1288207" cy="962415"/>
              </a:xfrm>
              <a:custGeom>
                <a:avLst/>
                <a:gdLst>
                  <a:gd name="T0" fmla="*/ 604 w 775"/>
                  <a:gd name="T1" fmla="*/ 543 h 579"/>
                  <a:gd name="T2" fmla="*/ 604 w 775"/>
                  <a:gd name="T3" fmla="*/ 506 h 579"/>
                  <a:gd name="T4" fmla="*/ 619 w 775"/>
                  <a:gd name="T5" fmla="*/ 481 h 579"/>
                  <a:gd name="T6" fmla="*/ 592 w 775"/>
                  <a:gd name="T7" fmla="*/ 373 h 579"/>
                  <a:gd name="T8" fmla="*/ 590 w 775"/>
                  <a:gd name="T9" fmla="*/ 277 h 579"/>
                  <a:gd name="T10" fmla="*/ 559 w 775"/>
                  <a:gd name="T11" fmla="*/ 175 h 579"/>
                  <a:gd name="T12" fmla="*/ 552 w 775"/>
                  <a:gd name="T13" fmla="*/ 161 h 579"/>
                  <a:gd name="T14" fmla="*/ 538 w 775"/>
                  <a:gd name="T15" fmla="*/ 119 h 579"/>
                  <a:gd name="T16" fmla="*/ 539 w 775"/>
                  <a:gd name="T17" fmla="*/ 90 h 579"/>
                  <a:gd name="T18" fmla="*/ 534 w 775"/>
                  <a:gd name="T19" fmla="*/ 65 h 579"/>
                  <a:gd name="T20" fmla="*/ 523 w 775"/>
                  <a:gd name="T21" fmla="*/ 29 h 579"/>
                  <a:gd name="T22" fmla="*/ 516 w 775"/>
                  <a:gd name="T23" fmla="*/ 5 h 579"/>
                  <a:gd name="T24" fmla="*/ 391 w 775"/>
                  <a:gd name="T25" fmla="*/ 31 h 579"/>
                  <a:gd name="T26" fmla="*/ 337 w 775"/>
                  <a:gd name="T27" fmla="*/ 72 h 579"/>
                  <a:gd name="T28" fmla="*/ 299 w 775"/>
                  <a:gd name="T29" fmla="*/ 143 h 579"/>
                  <a:gd name="T30" fmla="*/ 272 w 775"/>
                  <a:gd name="T31" fmla="*/ 174 h 579"/>
                  <a:gd name="T32" fmla="*/ 279 w 775"/>
                  <a:gd name="T33" fmla="*/ 192 h 579"/>
                  <a:gd name="T34" fmla="*/ 288 w 775"/>
                  <a:gd name="T35" fmla="*/ 192 h 579"/>
                  <a:gd name="T36" fmla="*/ 291 w 775"/>
                  <a:gd name="T37" fmla="*/ 203 h 579"/>
                  <a:gd name="T38" fmla="*/ 293 w 775"/>
                  <a:gd name="T39" fmla="*/ 228 h 579"/>
                  <a:gd name="T40" fmla="*/ 291 w 775"/>
                  <a:gd name="T41" fmla="*/ 253 h 579"/>
                  <a:gd name="T42" fmla="*/ 263 w 775"/>
                  <a:gd name="T43" fmla="*/ 271 h 579"/>
                  <a:gd name="T44" fmla="*/ 243 w 775"/>
                  <a:gd name="T45" fmla="*/ 293 h 579"/>
                  <a:gd name="T46" fmla="*/ 214 w 775"/>
                  <a:gd name="T47" fmla="*/ 298 h 579"/>
                  <a:gd name="T48" fmla="*/ 159 w 775"/>
                  <a:gd name="T49" fmla="*/ 304 h 579"/>
                  <a:gd name="T50" fmla="*/ 76 w 775"/>
                  <a:gd name="T51" fmla="*/ 318 h 579"/>
                  <a:gd name="T52" fmla="*/ 51 w 775"/>
                  <a:gd name="T53" fmla="*/ 331 h 579"/>
                  <a:gd name="T54" fmla="*/ 47 w 775"/>
                  <a:gd name="T55" fmla="*/ 351 h 579"/>
                  <a:gd name="T56" fmla="*/ 64 w 775"/>
                  <a:gd name="T57" fmla="*/ 364 h 579"/>
                  <a:gd name="T58" fmla="*/ 71 w 775"/>
                  <a:gd name="T59" fmla="*/ 398 h 579"/>
                  <a:gd name="T60" fmla="*/ 45 w 775"/>
                  <a:gd name="T61" fmla="*/ 431 h 579"/>
                  <a:gd name="T62" fmla="*/ 4 w 775"/>
                  <a:gd name="T63" fmla="*/ 476 h 579"/>
                  <a:gd name="T64" fmla="*/ 6 w 775"/>
                  <a:gd name="T65" fmla="*/ 512 h 579"/>
                  <a:gd name="T66" fmla="*/ 335 w 775"/>
                  <a:gd name="T67" fmla="*/ 447 h 579"/>
                  <a:gd name="T68" fmla="*/ 433 w 775"/>
                  <a:gd name="T69" fmla="*/ 432 h 579"/>
                  <a:gd name="T70" fmla="*/ 452 w 775"/>
                  <a:gd name="T71" fmla="*/ 447 h 579"/>
                  <a:gd name="T72" fmla="*/ 471 w 775"/>
                  <a:gd name="T73" fmla="*/ 481 h 579"/>
                  <a:gd name="T74" fmla="*/ 503 w 775"/>
                  <a:gd name="T75" fmla="*/ 492 h 579"/>
                  <a:gd name="T76" fmla="*/ 585 w 775"/>
                  <a:gd name="T77" fmla="*/ 503 h 579"/>
                  <a:gd name="T78" fmla="*/ 576 w 775"/>
                  <a:gd name="T79" fmla="*/ 485 h 579"/>
                  <a:gd name="T80" fmla="*/ 590 w 775"/>
                  <a:gd name="T81" fmla="*/ 512 h 579"/>
                  <a:gd name="T82" fmla="*/ 592 w 775"/>
                  <a:gd name="T83" fmla="*/ 555 h 579"/>
                  <a:gd name="T84" fmla="*/ 755 w 775"/>
                  <a:gd name="T85" fmla="*/ 474 h 579"/>
                  <a:gd name="T86" fmla="*/ 727 w 775"/>
                  <a:gd name="T87" fmla="*/ 499 h 579"/>
                  <a:gd name="T88" fmla="*/ 720 w 775"/>
                  <a:gd name="T89" fmla="*/ 494 h 579"/>
                  <a:gd name="T90" fmla="*/ 737 w 775"/>
                  <a:gd name="T91" fmla="*/ 463 h 579"/>
                  <a:gd name="T92" fmla="*/ 670 w 775"/>
                  <a:gd name="T93" fmla="*/ 506 h 579"/>
                  <a:gd name="T94" fmla="*/ 650 w 775"/>
                  <a:gd name="T95" fmla="*/ 517 h 579"/>
                  <a:gd name="T96" fmla="*/ 617 w 775"/>
                  <a:gd name="T97" fmla="*/ 530 h 579"/>
                  <a:gd name="T98" fmla="*/ 606 w 775"/>
                  <a:gd name="T99" fmla="*/ 544 h 579"/>
                  <a:gd name="T100" fmla="*/ 588 w 775"/>
                  <a:gd name="T101" fmla="*/ 573 h 579"/>
                  <a:gd name="T102" fmla="*/ 599 w 775"/>
                  <a:gd name="T103" fmla="*/ 579 h 579"/>
                  <a:gd name="T104" fmla="*/ 650 w 775"/>
                  <a:gd name="T105" fmla="*/ 552 h 579"/>
                  <a:gd name="T106" fmla="*/ 684 w 775"/>
                  <a:gd name="T107" fmla="*/ 532 h 579"/>
                  <a:gd name="T108" fmla="*/ 711 w 775"/>
                  <a:gd name="T109" fmla="*/ 521 h 579"/>
                  <a:gd name="T110" fmla="*/ 738 w 775"/>
                  <a:gd name="T111" fmla="*/ 501 h 579"/>
                  <a:gd name="T112" fmla="*/ 775 w 775"/>
                  <a:gd name="T113" fmla="*/ 46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5" h="579">
                    <a:moveTo>
                      <a:pt x="592" y="555"/>
                    </a:moveTo>
                    <a:lnTo>
                      <a:pt x="595" y="546"/>
                    </a:lnTo>
                    <a:lnTo>
                      <a:pt x="604" y="543"/>
                    </a:lnTo>
                    <a:lnTo>
                      <a:pt x="604" y="534"/>
                    </a:lnTo>
                    <a:lnTo>
                      <a:pt x="613" y="516"/>
                    </a:lnTo>
                    <a:lnTo>
                      <a:pt x="604" y="506"/>
                    </a:lnTo>
                    <a:lnTo>
                      <a:pt x="604" y="503"/>
                    </a:lnTo>
                    <a:lnTo>
                      <a:pt x="619" y="490"/>
                    </a:lnTo>
                    <a:lnTo>
                      <a:pt x="619" y="481"/>
                    </a:lnTo>
                    <a:lnTo>
                      <a:pt x="613" y="472"/>
                    </a:lnTo>
                    <a:lnTo>
                      <a:pt x="595" y="378"/>
                    </a:lnTo>
                    <a:lnTo>
                      <a:pt x="592" y="373"/>
                    </a:lnTo>
                    <a:lnTo>
                      <a:pt x="594" y="293"/>
                    </a:lnTo>
                    <a:lnTo>
                      <a:pt x="595" y="284"/>
                    </a:lnTo>
                    <a:lnTo>
                      <a:pt x="590" y="277"/>
                    </a:lnTo>
                    <a:lnTo>
                      <a:pt x="590" y="271"/>
                    </a:lnTo>
                    <a:lnTo>
                      <a:pt x="572" y="186"/>
                    </a:lnTo>
                    <a:lnTo>
                      <a:pt x="559" y="175"/>
                    </a:lnTo>
                    <a:lnTo>
                      <a:pt x="556" y="184"/>
                    </a:lnTo>
                    <a:lnTo>
                      <a:pt x="550" y="175"/>
                    </a:lnTo>
                    <a:lnTo>
                      <a:pt x="552" y="161"/>
                    </a:lnTo>
                    <a:lnTo>
                      <a:pt x="548" y="145"/>
                    </a:lnTo>
                    <a:lnTo>
                      <a:pt x="543" y="136"/>
                    </a:lnTo>
                    <a:lnTo>
                      <a:pt x="538" y="119"/>
                    </a:lnTo>
                    <a:lnTo>
                      <a:pt x="538" y="103"/>
                    </a:lnTo>
                    <a:lnTo>
                      <a:pt x="541" y="99"/>
                    </a:lnTo>
                    <a:lnTo>
                      <a:pt x="539" y="90"/>
                    </a:lnTo>
                    <a:lnTo>
                      <a:pt x="536" y="81"/>
                    </a:lnTo>
                    <a:lnTo>
                      <a:pt x="538" y="72"/>
                    </a:lnTo>
                    <a:lnTo>
                      <a:pt x="534" y="65"/>
                    </a:lnTo>
                    <a:lnTo>
                      <a:pt x="527" y="56"/>
                    </a:lnTo>
                    <a:lnTo>
                      <a:pt x="523" y="49"/>
                    </a:lnTo>
                    <a:lnTo>
                      <a:pt x="523" y="29"/>
                    </a:lnTo>
                    <a:lnTo>
                      <a:pt x="516" y="20"/>
                    </a:lnTo>
                    <a:lnTo>
                      <a:pt x="518" y="11"/>
                    </a:lnTo>
                    <a:lnTo>
                      <a:pt x="516" y="5"/>
                    </a:lnTo>
                    <a:lnTo>
                      <a:pt x="514" y="0"/>
                    </a:lnTo>
                    <a:lnTo>
                      <a:pt x="451" y="18"/>
                    </a:lnTo>
                    <a:lnTo>
                      <a:pt x="391" y="31"/>
                    </a:lnTo>
                    <a:lnTo>
                      <a:pt x="384" y="31"/>
                    </a:lnTo>
                    <a:lnTo>
                      <a:pt x="367" y="40"/>
                    </a:lnTo>
                    <a:lnTo>
                      <a:pt x="337" y="72"/>
                    </a:lnTo>
                    <a:lnTo>
                      <a:pt x="311" y="116"/>
                    </a:lnTo>
                    <a:lnTo>
                      <a:pt x="311" y="127"/>
                    </a:lnTo>
                    <a:lnTo>
                      <a:pt x="299" y="143"/>
                    </a:lnTo>
                    <a:lnTo>
                      <a:pt x="295" y="150"/>
                    </a:lnTo>
                    <a:lnTo>
                      <a:pt x="286" y="157"/>
                    </a:lnTo>
                    <a:lnTo>
                      <a:pt x="272" y="174"/>
                    </a:lnTo>
                    <a:lnTo>
                      <a:pt x="270" y="181"/>
                    </a:lnTo>
                    <a:lnTo>
                      <a:pt x="277" y="188"/>
                    </a:lnTo>
                    <a:lnTo>
                      <a:pt x="279" y="192"/>
                    </a:lnTo>
                    <a:lnTo>
                      <a:pt x="277" y="184"/>
                    </a:lnTo>
                    <a:lnTo>
                      <a:pt x="286" y="179"/>
                    </a:lnTo>
                    <a:lnTo>
                      <a:pt x="288" y="192"/>
                    </a:lnTo>
                    <a:lnTo>
                      <a:pt x="299" y="186"/>
                    </a:lnTo>
                    <a:lnTo>
                      <a:pt x="293" y="194"/>
                    </a:lnTo>
                    <a:lnTo>
                      <a:pt x="291" y="203"/>
                    </a:lnTo>
                    <a:lnTo>
                      <a:pt x="284" y="206"/>
                    </a:lnTo>
                    <a:lnTo>
                      <a:pt x="291" y="222"/>
                    </a:lnTo>
                    <a:lnTo>
                      <a:pt x="293" y="228"/>
                    </a:lnTo>
                    <a:lnTo>
                      <a:pt x="297" y="235"/>
                    </a:lnTo>
                    <a:lnTo>
                      <a:pt x="297" y="244"/>
                    </a:lnTo>
                    <a:lnTo>
                      <a:pt x="291" y="253"/>
                    </a:lnTo>
                    <a:lnTo>
                      <a:pt x="282" y="253"/>
                    </a:lnTo>
                    <a:lnTo>
                      <a:pt x="273" y="262"/>
                    </a:lnTo>
                    <a:lnTo>
                      <a:pt x="263" y="271"/>
                    </a:lnTo>
                    <a:lnTo>
                      <a:pt x="259" y="279"/>
                    </a:lnTo>
                    <a:lnTo>
                      <a:pt x="252" y="288"/>
                    </a:lnTo>
                    <a:lnTo>
                      <a:pt x="243" y="293"/>
                    </a:lnTo>
                    <a:lnTo>
                      <a:pt x="237" y="300"/>
                    </a:lnTo>
                    <a:lnTo>
                      <a:pt x="232" y="298"/>
                    </a:lnTo>
                    <a:lnTo>
                      <a:pt x="214" y="298"/>
                    </a:lnTo>
                    <a:lnTo>
                      <a:pt x="197" y="302"/>
                    </a:lnTo>
                    <a:lnTo>
                      <a:pt x="181" y="313"/>
                    </a:lnTo>
                    <a:lnTo>
                      <a:pt x="159" y="304"/>
                    </a:lnTo>
                    <a:lnTo>
                      <a:pt x="125" y="306"/>
                    </a:lnTo>
                    <a:lnTo>
                      <a:pt x="92" y="311"/>
                    </a:lnTo>
                    <a:lnTo>
                      <a:pt x="76" y="318"/>
                    </a:lnTo>
                    <a:lnTo>
                      <a:pt x="67" y="324"/>
                    </a:lnTo>
                    <a:lnTo>
                      <a:pt x="58" y="326"/>
                    </a:lnTo>
                    <a:lnTo>
                      <a:pt x="51" y="331"/>
                    </a:lnTo>
                    <a:lnTo>
                      <a:pt x="42" y="335"/>
                    </a:lnTo>
                    <a:lnTo>
                      <a:pt x="42" y="336"/>
                    </a:lnTo>
                    <a:lnTo>
                      <a:pt x="47" y="351"/>
                    </a:lnTo>
                    <a:lnTo>
                      <a:pt x="45" y="358"/>
                    </a:lnTo>
                    <a:lnTo>
                      <a:pt x="64" y="362"/>
                    </a:lnTo>
                    <a:lnTo>
                      <a:pt x="64" y="364"/>
                    </a:lnTo>
                    <a:lnTo>
                      <a:pt x="60" y="371"/>
                    </a:lnTo>
                    <a:lnTo>
                      <a:pt x="71" y="389"/>
                    </a:lnTo>
                    <a:lnTo>
                      <a:pt x="71" y="398"/>
                    </a:lnTo>
                    <a:lnTo>
                      <a:pt x="56" y="414"/>
                    </a:lnTo>
                    <a:lnTo>
                      <a:pt x="53" y="421"/>
                    </a:lnTo>
                    <a:lnTo>
                      <a:pt x="45" y="431"/>
                    </a:lnTo>
                    <a:lnTo>
                      <a:pt x="35" y="441"/>
                    </a:lnTo>
                    <a:lnTo>
                      <a:pt x="22" y="458"/>
                    </a:lnTo>
                    <a:lnTo>
                      <a:pt x="4" y="476"/>
                    </a:lnTo>
                    <a:lnTo>
                      <a:pt x="0" y="478"/>
                    </a:lnTo>
                    <a:lnTo>
                      <a:pt x="0" y="481"/>
                    </a:lnTo>
                    <a:lnTo>
                      <a:pt x="6" y="512"/>
                    </a:lnTo>
                    <a:lnTo>
                      <a:pt x="83" y="499"/>
                    </a:lnTo>
                    <a:lnTo>
                      <a:pt x="201" y="476"/>
                    </a:lnTo>
                    <a:lnTo>
                      <a:pt x="335" y="447"/>
                    </a:lnTo>
                    <a:lnTo>
                      <a:pt x="424" y="427"/>
                    </a:lnTo>
                    <a:lnTo>
                      <a:pt x="424" y="429"/>
                    </a:lnTo>
                    <a:lnTo>
                      <a:pt x="433" y="432"/>
                    </a:lnTo>
                    <a:lnTo>
                      <a:pt x="436" y="441"/>
                    </a:lnTo>
                    <a:lnTo>
                      <a:pt x="443" y="440"/>
                    </a:lnTo>
                    <a:lnTo>
                      <a:pt x="452" y="447"/>
                    </a:lnTo>
                    <a:lnTo>
                      <a:pt x="462" y="465"/>
                    </a:lnTo>
                    <a:lnTo>
                      <a:pt x="463" y="472"/>
                    </a:lnTo>
                    <a:lnTo>
                      <a:pt x="471" y="481"/>
                    </a:lnTo>
                    <a:lnTo>
                      <a:pt x="485" y="487"/>
                    </a:lnTo>
                    <a:lnTo>
                      <a:pt x="492" y="488"/>
                    </a:lnTo>
                    <a:lnTo>
                      <a:pt x="503" y="492"/>
                    </a:lnTo>
                    <a:lnTo>
                      <a:pt x="503" y="496"/>
                    </a:lnTo>
                    <a:lnTo>
                      <a:pt x="590" y="523"/>
                    </a:lnTo>
                    <a:lnTo>
                      <a:pt x="585" y="503"/>
                    </a:lnTo>
                    <a:lnTo>
                      <a:pt x="576" y="496"/>
                    </a:lnTo>
                    <a:lnTo>
                      <a:pt x="574" y="487"/>
                    </a:lnTo>
                    <a:lnTo>
                      <a:pt x="576" y="485"/>
                    </a:lnTo>
                    <a:lnTo>
                      <a:pt x="577" y="492"/>
                    </a:lnTo>
                    <a:lnTo>
                      <a:pt x="586" y="499"/>
                    </a:lnTo>
                    <a:lnTo>
                      <a:pt x="590" y="512"/>
                    </a:lnTo>
                    <a:lnTo>
                      <a:pt x="592" y="537"/>
                    </a:lnTo>
                    <a:lnTo>
                      <a:pt x="588" y="555"/>
                    </a:lnTo>
                    <a:lnTo>
                      <a:pt x="592" y="555"/>
                    </a:lnTo>
                    <a:close/>
                    <a:moveTo>
                      <a:pt x="765" y="474"/>
                    </a:moveTo>
                    <a:lnTo>
                      <a:pt x="756" y="478"/>
                    </a:lnTo>
                    <a:lnTo>
                      <a:pt x="755" y="474"/>
                    </a:lnTo>
                    <a:lnTo>
                      <a:pt x="746" y="478"/>
                    </a:lnTo>
                    <a:lnTo>
                      <a:pt x="738" y="481"/>
                    </a:lnTo>
                    <a:lnTo>
                      <a:pt x="727" y="499"/>
                    </a:lnTo>
                    <a:lnTo>
                      <a:pt x="722" y="501"/>
                    </a:lnTo>
                    <a:lnTo>
                      <a:pt x="713" y="501"/>
                    </a:lnTo>
                    <a:lnTo>
                      <a:pt x="720" y="494"/>
                    </a:lnTo>
                    <a:lnTo>
                      <a:pt x="727" y="487"/>
                    </a:lnTo>
                    <a:lnTo>
                      <a:pt x="727" y="478"/>
                    </a:lnTo>
                    <a:lnTo>
                      <a:pt x="737" y="463"/>
                    </a:lnTo>
                    <a:lnTo>
                      <a:pt x="711" y="492"/>
                    </a:lnTo>
                    <a:lnTo>
                      <a:pt x="695" y="499"/>
                    </a:lnTo>
                    <a:lnTo>
                      <a:pt x="670" y="506"/>
                    </a:lnTo>
                    <a:lnTo>
                      <a:pt x="662" y="508"/>
                    </a:lnTo>
                    <a:lnTo>
                      <a:pt x="657" y="517"/>
                    </a:lnTo>
                    <a:lnTo>
                      <a:pt x="650" y="517"/>
                    </a:lnTo>
                    <a:lnTo>
                      <a:pt x="633" y="526"/>
                    </a:lnTo>
                    <a:lnTo>
                      <a:pt x="626" y="525"/>
                    </a:lnTo>
                    <a:lnTo>
                      <a:pt x="617" y="530"/>
                    </a:lnTo>
                    <a:lnTo>
                      <a:pt x="619" y="539"/>
                    </a:lnTo>
                    <a:lnTo>
                      <a:pt x="610" y="535"/>
                    </a:lnTo>
                    <a:lnTo>
                      <a:pt x="606" y="544"/>
                    </a:lnTo>
                    <a:lnTo>
                      <a:pt x="592" y="555"/>
                    </a:lnTo>
                    <a:lnTo>
                      <a:pt x="590" y="564"/>
                    </a:lnTo>
                    <a:lnTo>
                      <a:pt x="588" y="573"/>
                    </a:lnTo>
                    <a:lnTo>
                      <a:pt x="592" y="575"/>
                    </a:lnTo>
                    <a:lnTo>
                      <a:pt x="608" y="572"/>
                    </a:lnTo>
                    <a:lnTo>
                      <a:pt x="599" y="579"/>
                    </a:lnTo>
                    <a:lnTo>
                      <a:pt x="617" y="570"/>
                    </a:lnTo>
                    <a:lnTo>
                      <a:pt x="646" y="554"/>
                    </a:lnTo>
                    <a:lnTo>
                      <a:pt x="650" y="552"/>
                    </a:lnTo>
                    <a:lnTo>
                      <a:pt x="659" y="544"/>
                    </a:lnTo>
                    <a:lnTo>
                      <a:pt x="668" y="543"/>
                    </a:lnTo>
                    <a:lnTo>
                      <a:pt x="684" y="532"/>
                    </a:lnTo>
                    <a:lnTo>
                      <a:pt x="693" y="528"/>
                    </a:lnTo>
                    <a:lnTo>
                      <a:pt x="702" y="521"/>
                    </a:lnTo>
                    <a:lnTo>
                      <a:pt x="711" y="521"/>
                    </a:lnTo>
                    <a:lnTo>
                      <a:pt x="727" y="508"/>
                    </a:lnTo>
                    <a:lnTo>
                      <a:pt x="729" y="503"/>
                    </a:lnTo>
                    <a:lnTo>
                      <a:pt x="738" y="501"/>
                    </a:lnTo>
                    <a:lnTo>
                      <a:pt x="755" y="487"/>
                    </a:lnTo>
                    <a:lnTo>
                      <a:pt x="764" y="481"/>
                    </a:lnTo>
                    <a:lnTo>
                      <a:pt x="775" y="467"/>
                    </a:lnTo>
                    <a:lnTo>
                      <a:pt x="765" y="47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1" name="Freeform 31">
                <a:extLst>
                  <a:ext uri="{FF2B5EF4-FFF2-40B4-BE49-F238E27FC236}">
                    <a16:creationId xmlns:a16="http://schemas.microsoft.com/office/drawing/2014/main" id="{AA009AC0-8307-20BD-E8DD-4DF9798047E9}"/>
                  </a:ext>
                </a:extLst>
              </p:cNvPr>
              <p:cNvSpPr>
                <a:spLocks noEditPoints="1"/>
              </p:cNvSpPr>
              <p:nvPr/>
            </p:nvSpPr>
            <p:spPr bwMode="auto">
              <a:xfrm>
                <a:off x="8087414" y="2838166"/>
                <a:ext cx="229384" cy="520270"/>
              </a:xfrm>
              <a:custGeom>
                <a:avLst/>
                <a:gdLst>
                  <a:gd name="T0" fmla="*/ 134 w 138"/>
                  <a:gd name="T1" fmla="*/ 141 h 313"/>
                  <a:gd name="T2" fmla="*/ 131 w 138"/>
                  <a:gd name="T3" fmla="*/ 105 h 313"/>
                  <a:gd name="T4" fmla="*/ 105 w 138"/>
                  <a:gd name="T5" fmla="*/ 105 h 313"/>
                  <a:gd name="T6" fmla="*/ 100 w 138"/>
                  <a:gd name="T7" fmla="*/ 79 h 313"/>
                  <a:gd name="T8" fmla="*/ 107 w 138"/>
                  <a:gd name="T9" fmla="*/ 70 h 313"/>
                  <a:gd name="T10" fmla="*/ 114 w 138"/>
                  <a:gd name="T11" fmla="*/ 58 h 313"/>
                  <a:gd name="T12" fmla="*/ 118 w 138"/>
                  <a:gd name="T13" fmla="*/ 36 h 313"/>
                  <a:gd name="T14" fmla="*/ 31 w 138"/>
                  <a:gd name="T15" fmla="*/ 0 h 313"/>
                  <a:gd name="T16" fmla="*/ 18 w 138"/>
                  <a:gd name="T17" fmla="*/ 18 h 313"/>
                  <a:gd name="T18" fmla="*/ 9 w 138"/>
                  <a:gd name="T19" fmla="*/ 47 h 313"/>
                  <a:gd name="T20" fmla="*/ 4 w 138"/>
                  <a:gd name="T21" fmla="*/ 61 h 313"/>
                  <a:gd name="T22" fmla="*/ 11 w 138"/>
                  <a:gd name="T23" fmla="*/ 72 h 313"/>
                  <a:gd name="T24" fmla="*/ 2 w 138"/>
                  <a:gd name="T25" fmla="*/ 88 h 313"/>
                  <a:gd name="T26" fmla="*/ 11 w 138"/>
                  <a:gd name="T27" fmla="*/ 110 h 313"/>
                  <a:gd name="T28" fmla="*/ 22 w 138"/>
                  <a:gd name="T29" fmla="*/ 121 h 313"/>
                  <a:gd name="T30" fmla="*/ 35 w 138"/>
                  <a:gd name="T31" fmla="*/ 128 h 313"/>
                  <a:gd name="T32" fmla="*/ 62 w 138"/>
                  <a:gd name="T33" fmla="*/ 152 h 313"/>
                  <a:gd name="T34" fmla="*/ 47 w 138"/>
                  <a:gd name="T35" fmla="*/ 168 h 313"/>
                  <a:gd name="T36" fmla="*/ 40 w 138"/>
                  <a:gd name="T37" fmla="*/ 177 h 313"/>
                  <a:gd name="T38" fmla="*/ 38 w 138"/>
                  <a:gd name="T39" fmla="*/ 179 h 313"/>
                  <a:gd name="T40" fmla="*/ 35 w 138"/>
                  <a:gd name="T41" fmla="*/ 197 h 313"/>
                  <a:gd name="T42" fmla="*/ 24 w 138"/>
                  <a:gd name="T43" fmla="*/ 204 h 313"/>
                  <a:gd name="T44" fmla="*/ 9 w 138"/>
                  <a:gd name="T45" fmla="*/ 213 h 313"/>
                  <a:gd name="T46" fmla="*/ 4 w 138"/>
                  <a:gd name="T47" fmla="*/ 233 h 313"/>
                  <a:gd name="T48" fmla="*/ 0 w 138"/>
                  <a:gd name="T49" fmla="*/ 242 h 313"/>
                  <a:gd name="T50" fmla="*/ 6 w 138"/>
                  <a:gd name="T51" fmla="*/ 251 h 313"/>
                  <a:gd name="T52" fmla="*/ 20 w 138"/>
                  <a:gd name="T53" fmla="*/ 269 h 313"/>
                  <a:gd name="T54" fmla="*/ 38 w 138"/>
                  <a:gd name="T55" fmla="*/ 275 h 313"/>
                  <a:gd name="T56" fmla="*/ 60 w 138"/>
                  <a:gd name="T57" fmla="*/ 282 h 313"/>
                  <a:gd name="T58" fmla="*/ 80 w 138"/>
                  <a:gd name="T59" fmla="*/ 291 h 313"/>
                  <a:gd name="T60" fmla="*/ 78 w 138"/>
                  <a:gd name="T61" fmla="*/ 313 h 313"/>
                  <a:gd name="T62" fmla="*/ 91 w 138"/>
                  <a:gd name="T63" fmla="*/ 305 h 313"/>
                  <a:gd name="T64" fmla="*/ 98 w 138"/>
                  <a:gd name="T65" fmla="*/ 289 h 313"/>
                  <a:gd name="T66" fmla="*/ 105 w 138"/>
                  <a:gd name="T67" fmla="*/ 264 h 313"/>
                  <a:gd name="T68" fmla="*/ 102 w 138"/>
                  <a:gd name="T69" fmla="*/ 258 h 313"/>
                  <a:gd name="T70" fmla="*/ 116 w 138"/>
                  <a:gd name="T71" fmla="*/ 249 h 313"/>
                  <a:gd name="T72" fmla="*/ 118 w 138"/>
                  <a:gd name="T73" fmla="*/ 235 h 313"/>
                  <a:gd name="T74" fmla="*/ 123 w 138"/>
                  <a:gd name="T75" fmla="*/ 224 h 313"/>
                  <a:gd name="T76" fmla="*/ 131 w 138"/>
                  <a:gd name="T77" fmla="*/ 204 h 313"/>
                  <a:gd name="T78" fmla="*/ 129 w 138"/>
                  <a:gd name="T79" fmla="*/ 190 h 313"/>
                  <a:gd name="T80" fmla="*/ 131 w 138"/>
                  <a:gd name="T81" fmla="*/ 168 h 313"/>
                  <a:gd name="T82" fmla="*/ 131 w 138"/>
                  <a:gd name="T83" fmla="*/ 159 h 313"/>
                  <a:gd name="T84" fmla="*/ 134 w 138"/>
                  <a:gd name="T85" fmla="*/ 157 h 313"/>
                  <a:gd name="T86" fmla="*/ 136 w 138"/>
                  <a:gd name="T87" fmla="*/ 182 h 313"/>
                  <a:gd name="T88" fmla="*/ 136 w 138"/>
                  <a:gd name="T89" fmla="*/ 148 h 313"/>
                  <a:gd name="T90" fmla="*/ 136 w 138"/>
                  <a:gd name="T91" fmla="*/ 195 h 313"/>
                  <a:gd name="T92" fmla="*/ 136 w 138"/>
                  <a:gd name="T93" fmla="*/ 204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8" h="313">
                    <a:moveTo>
                      <a:pt x="136" y="148"/>
                    </a:moveTo>
                    <a:lnTo>
                      <a:pt x="134" y="141"/>
                    </a:lnTo>
                    <a:lnTo>
                      <a:pt x="134" y="115"/>
                    </a:lnTo>
                    <a:lnTo>
                      <a:pt x="131" y="105"/>
                    </a:lnTo>
                    <a:lnTo>
                      <a:pt x="114" y="103"/>
                    </a:lnTo>
                    <a:lnTo>
                      <a:pt x="105" y="105"/>
                    </a:lnTo>
                    <a:lnTo>
                      <a:pt x="100" y="103"/>
                    </a:lnTo>
                    <a:lnTo>
                      <a:pt x="100" y="79"/>
                    </a:lnTo>
                    <a:lnTo>
                      <a:pt x="105" y="70"/>
                    </a:lnTo>
                    <a:lnTo>
                      <a:pt x="107" y="70"/>
                    </a:lnTo>
                    <a:lnTo>
                      <a:pt x="114" y="63"/>
                    </a:lnTo>
                    <a:lnTo>
                      <a:pt x="114" y="58"/>
                    </a:lnTo>
                    <a:lnTo>
                      <a:pt x="118" y="45"/>
                    </a:lnTo>
                    <a:lnTo>
                      <a:pt x="118" y="36"/>
                    </a:lnTo>
                    <a:lnTo>
                      <a:pt x="118" y="27"/>
                    </a:lnTo>
                    <a:lnTo>
                      <a:pt x="31" y="0"/>
                    </a:lnTo>
                    <a:lnTo>
                      <a:pt x="22" y="10"/>
                    </a:lnTo>
                    <a:lnTo>
                      <a:pt x="18" y="18"/>
                    </a:lnTo>
                    <a:lnTo>
                      <a:pt x="18" y="25"/>
                    </a:lnTo>
                    <a:lnTo>
                      <a:pt x="9" y="47"/>
                    </a:lnTo>
                    <a:lnTo>
                      <a:pt x="0" y="56"/>
                    </a:lnTo>
                    <a:lnTo>
                      <a:pt x="4" y="61"/>
                    </a:lnTo>
                    <a:lnTo>
                      <a:pt x="8" y="63"/>
                    </a:lnTo>
                    <a:lnTo>
                      <a:pt x="11" y="72"/>
                    </a:lnTo>
                    <a:lnTo>
                      <a:pt x="9" y="79"/>
                    </a:lnTo>
                    <a:lnTo>
                      <a:pt x="2" y="88"/>
                    </a:lnTo>
                    <a:lnTo>
                      <a:pt x="6" y="101"/>
                    </a:lnTo>
                    <a:lnTo>
                      <a:pt x="11" y="110"/>
                    </a:lnTo>
                    <a:lnTo>
                      <a:pt x="20" y="114"/>
                    </a:lnTo>
                    <a:lnTo>
                      <a:pt x="22" y="121"/>
                    </a:lnTo>
                    <a:lnTo>
                      <a:pt x="31" y="126"/>
                    </a:lnTo>
                    <a:lnTo>
                      <a:pt x="35" y="128"/>
                    </a:lnTo>
                    <a:lnTo>
                      <a:pt x="44" y="137"/>
                    </a:lnTo>
                    <a:lnTo>
                      <a:pt x="62" y="152"/>
                    </a:lnTo>
                    <a:lnTo>
                      <a:pt x="58" y="159"/>
                    </a:lnTo>
                    <a:lnTo>
                      <a:pt x="47" y="168"/>
                    </a:lnTo>
                    <a:lnTo>
                      <a:pt x="42" y="177"/>
                    </a:lnTo>
                    <a:lnTo>
                      <a:pt x="40" y="177"/>
                    </a:lnTo>
                    <a:lnTo>
                      <a:pt x="40" y="179"/>
                    </a:lnTo>
                    <a:lnTo>
                      <a:pt x="38" y="179"/>
                    </a:lnTo>
                    <a:lnTo>
                      <a:pt x="35" y="188"/>
                    </a:lnTo>
                    <a:lnTo>
                      <a:pt x="35" y="197"/>
                    </a:lnTo>
                    <a:lnTo>
                      <a:pt x="26" y="202"/>
                    </a:lnTo>
                    <a:lnTo>
                      <a:pt x="24" y="204"/>
                    </a:lnTo>
                    <a:lnTo>
                      <a:pt x="18" y="206"/>
                    </a:lnTo>
                    <a:lnTo>
                      <a:pt x="9" y="213"/>
                    </a:lnTo>
                    <a:lnTo>
                      <a:pt x="6" y="222"/>
                    </a:lnTo>
                    <a:lnTo>
                      <a:pt x="4" y="233"/>
                    </a:lnTo>
                    <a:lnTo>
                      <a:pt x="2" y="240"/>
                    </a:lnTo>
                    <a:lnTo>
                      <a:pt x="0" y="242"/>
                    </a:lnTo>
                    <a:lnTo>
                      <a:pt x="6" y="249"/>
                    </a:lnTo>
                    <a:lnTo>
                      <a:pt x="6" y="251"/>
                    </a:lnTo>
                    <a:lnTo>
                      <a:pt x="6" y="255"/>
                    </a:lnTo>
                    <a:lnTo>
                      <a:pt x="20" y="269"/>
                    </a:lnTo>
                    <a:lnTo>
                      <a:pt x="29" y="271"/>
                    </a:lnTo>
                    <a:lnTo>
                      <a:pt x="38" y="275"/>
                    </a:lnTo>
                    <a:lnTo>
                      <a:pt x="53" y="285"/>
                    </a:lnTo>
                    <a:lnTo>
                      <a:pt x="60" y="282"/>
                    </a:lnTo>
                    <a:lnTo>
                      <a:pt x="76" y="282"/>
                    </a:lnTo>
                    <a:lnTo>
                      <a:pt x="80" y="291"/>
                    </a:lnTo>
                    <a:lnTo>
                      <a:pt x="76" y="304"/>
                    </a:lnTo>
                    <a:lnTo>
                      <a:pt x="78" y="313"/>
                    </a:lnTo>
                    <a:lnTo>
                      <a:pt x="85" y="313"/>
                    </a:lnTo>
                    <a:lnTo>
                      <a:pt x="91" y="305"/>
                    </a:lnTo>
                    <a:lnTo>
                      <a:pt x="93" y="298"/>
                    </a:lnTo>
                    <a:lnTo>
                      <a:pt x="98" y="289"/>
                    </a:lnTo>
                    <a:lnTo>
                      <a:pt x="102" y="273"/>
                    </a:lnTo>
                    <a:lnTo>
                      <a:pt x="105" y="264"/>
                    </a:lnTo>
                    <a:lnTo>
                      <a:pt x="102" y="262"/>
                    </a:lnTo>
                    <a:lnTo>
                      <a:pt x="102" y="258"/>
                    </a:lnTo>
                    <a:lnTo>
                      <a:pt x="109" y="251"/>
                    </a:lnTo>
                    <a:lnTo>
                      <a:pt x="116" y="249"/>
                    </a:lnTo>
                    <a:lnTo>
                      <a:pt x="113" y="242"/>
                    </a:lnTo>
                    <a:lnTo>
                      <a:pt x="118" y="235"/>
                    </a:lnTo>
                    <a:lnTo>
                      <a:pt x="114" y="226"/>
                    </a:lnTo>
                    <a:lnTo>
                      <a:pt x="123" y="224"/>
                    </a:lnTo>
                    <a:lnTo>
                      <a:pt x="125" y="213"/>
                    </a:lnTo>
                    <a:lnTo>
                      <a:pt x="131" y="204"/>
                    </a:lnTo>
                    <a:lnTo>
                      <a:pt x="134" y="197"/>
                    </a:lnTo>
                    <a:lnTo>
                      <a:pt x="129" y="190"/>
                    </a:lnTo>
                    <a:lnTo>
                      <a:pt x="132" y="181"/>
                    </a:lnTo>
                    <a:lnTo>
                      <a:pt x="131" y="168"/>
                    </a:lnTo>
                    <a:lnTo>
                      <a:pt x="127" y="161"/>
                    </a:lnTo>
                    <a:lnTo>
                      <a:pt x="131" y="159"/>
                    </a:lnTo>
                    <a:lnTo>
                      <a:pt x="132" y="150"/>
                    </a:lnTo>
                    <a:lnTo>
                      <a:pt x="134" y="157"/>
                    </a:lnTo>
                    <a:lnTo>
                      <a:pt x="134" y="166"/>
                    </a:lnTo>
                    <a:lnTo>
                      <a:pt x="136" y="182"/>
                    </a:lnTo>
                    <a:lnTo>
                      <a:pt x="138" y="173"/>
                    </a:lnTo>
                    <a:lnTo>
                      <a:pt x="136" y="148"/>
                    </a:lnTo>
                    <a:close/>
                    <a:moveTo>
                      <a:pt x="136" y="204"/>
                    </a:moveTo>
                    <a:lnTo>
                      <a:pt x="136" y="195"/>
                    </a:lnTo>
                    <a:lnTo>
                      <a:pt x="129" y="220"/>
                    </a:lnTo>
                    <a:lnTo>
                      <a:pt x="136" y="20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2" name="Freeform 32">
                <a:extLst>
                  <a:ext uri="{FF2B5EF4-FFF2-40B4-BE49-F238E27FC236}">
                    <a16:creationId xmlns:a16="http://schemas.microsoft.com/office/drawing/2014/main" id="{C8D2F2D2-5EFA-F942-DE8A-ABFC2359797D}"/>
                  </a:ext>
                </a:extLst>
              </p:cNvPr>
              <p:cNvSpPr/>
              <p:nvPr/>
            </p:nvSpPr>
            <p:spPr bwMode="auto">
              <a:xfrm>
                <a:off x="8379961" y="1864116"/>
                <a:ext cx="285899" cy="598393"/>
              </a:xfrm>
              <a:custGeom>
                <a:avLst/>
                <a:gdLst>
                  <a:gd name="T0" fmla="*/ 163 w 172"/>
                  <a:gd name="T1" fmla="*/ 269 h 360"/>
                  <a:gd name="T2" fmla="*/ 155 w 172"/>
                  <a:gd name="T3" fmla="*/ 260 h 360"/>
                  <a:gd name="T4" fmla="*/ 154 w 172"/>
                  <a:gd name="T5" fmla="*/ 253 h 360"/>
                  <a:gd name="T6" fmla="*/ 145 w 172"/>
                  <a:gd name="T7" fmla="*/ 249 h 360"/>
                  <a:gd name="T8" fmla="*/ 137 w 172"/>
                  <a:gd name="T9" fmla="*/ 242 h 360"/>
                  <a:gd name="T10" fmla="*/ 134 w 172"/>
                  <a:gd name="T11" fmla="*/ 233 h 360"/>
                  <a:gd name="T12" fmla="*/ 130 w 172"/>
                  <a:gd name="T13" fmla="*/ 226 h 360"/>
                  <a:gd name="T14" fmla="*/ 130 w 172"/>
                  <a:gd name="T15" fmla="*/ 217 h 360"/>
                  <a:gd name="T16" fmla="*/ 121 w 172"/>
                  <a:gd name="T17" fmla="*/ 191 h 360"/>
                  <a:gd name="T18" fmla="*/ 60 w 172"/>
                  <a:gd name="T19" fmla="*/ 3 h 360"/>
                  <a:gd name="T20" fmla="*/ 58 w 172"/>
                  <a:gd name="T21" fmla="*/ 0 h 360"/>
                  <a:gd name="T22" fmla="*/ 51 w 172"/>
                  <a:gd name="T23" fmla="*/ 9 h 360"/>
                  <a:gd name="T24" fmla="*/ 41 w 172"/>
                  <a:gd name="T25" fmla="*/ 7 h 360"/>
                  <a:gd name="T26" fmla="*/ 34 w 172"/>
                  <a:gd name="T27" fmla="*/ 12 h 360"/>
                  <a:gd name="T28" fmla="*/ 34 w 172"/>
                  <a:gd name="T29" fmla="*/ 21 h 360"/>
                  <a:gd name="T30" fmla="*/ 29 w 172"/>
                  <a:gd name="T31" fmla="*/ 38 h 360"/>
                  <a:gd name="T32" fmla="*/ 31 w 172"/>
                  <a:gd name="T33" fmla="*/ 47 h 360"/>
                  <a:gd name="T34" fmla="*/ 31 w 172"/>
                  <a:gd name="T35" fmla="*/ 47 h 360"/>
                  <a:gd name="T36" fmla="*/ 29 w 172"/>
                  <a:gd name="T37" fmla="*/ 50 h 360"/>
                  <a:gd name="T38" fmla="*/ 34 w 172"/>
                  <a:gd name="T39" fmla="*/ 63 h 360"/>
                  <a:gd name="T40" fmla="*/ 29 w 172"/>
                  <a:gd name="T41" fmla="*/ 79 h 360"/>
                  <a:gd name="T42" fmla="*/ 31 w 172"/>
                  <a:gd name="T43" fmla="*/ 88 h 360"/>
                  <a:gd name="T44" fmla="*/ 36 w 172"/>
                  <a:gd name="T45" fmla="*/ 95 h 360"/>
                  <a:gd name="T46" fmla="*/ 40 w 172"/>
                  <a:gd name="T47" fmla="*/ 104 h 360"/>
                  <a:gd name="T48" fmla="*/ 40 w 172"/>
                  <a:gd name="T49" fmla="*/ 112 h 360"/>
                  <a:gd name="T50" fmla="*/ 32 w 172"/>
                  <a:gd name="T51" fmla="*/ 124 h 360"/>
                  <a:gd name="T52" fmla="*/ 18 w 172"/>
                  <a:gd name="T53" fmla="*/ 141 h 360"/>
                  <a:gd name="T54" fmla="*/ 14 w 172"/>
                  <a:gd name="T55" fmla="*/ 141 h 360"/>
                  <a:gd name="T56" fmla="*/ 7 w 172"/>
                  <a:gd name="T57" fmla="*/ 150 h 360"/>
                  <a:gd name="T58" fmla="*/ 9 w 172"/>
                  <a:gd name="T59" fmla="*/ 159 h 360"/>
                  <a:gd name="T60" fmla="*/ 13 w 172"/>
                  <a:gd name="T61" fmla="*/ 175 h 360"/>
                  <a:gd name="T62" fmla="*/ 9 w 172"/>
                  <a:gd name="T63" fmla="*/ 189 h 360"/>
                  <a:gd name="T64" fmla="*/ 11 w 172"/>
                  <a:gd name="T65" fmla="*/ 199 h 360"/>
                  <a:gd name="T66" fmla="*/ 9 w 172"/>
                  <a:gd name="T67" fmla="*/ 206 h 360"/>
                  <a:gd name="T68" fmla="*/ 9 w 172"/>
                  <a:gd name="T69" fmla="*/ 215 h 360"/>
                  <a:gd name="T70" fmla="*/ 7 w 172"/>
                  <a:gd name="T71" fmla="*/ 224 h 360"/>
                  <a:gd name="T72" fmla="*/ 2 w 172"/>
                  <a:gd name="T73" fmla="*/ 233 h 360"/>
                  <a:gd name="T74" fmla="*/ 3 w 172"/>
                  <a:gd name="T75" fmla="*/ 246 h 360"/>
                  <a:gd name="T76" fmla="*/ 0 w 172"/>
                  <a:gd name="T77" fmla="*/ 253 h 360"/>
                  <a:gd name="T78" fmla="*/ 7 w 172"/>
                  <a:gd name="T79" fmla="*/ 282 h 360"/>
                  <a:gd name="T80" fmla="*/ 7 w 172"/>
                  <a:gd name="T81" fmla="*/ 298 h 360"/>
                  <a:gd name="T82" fmla="*/ 11 w 172"/>
                  <a:gd name="T83" fmla="*/ 323 h 360"/>
                  <a:gd name="T84" fmla="*/ 7 w 172"/>
                  <a:gd name="T85" fmla="*/ 332 h 360"/>
                  <a:gd name="T86" fmla="*/ 7 w 172"/>
                  <a:gd name="T87" fmla="*/ 341 h 360"/>
                  <a:gd name="T88" fmla="*/ 13 w 172"/>
                  <a:gd name="T89" fmla="*/ 350 h 360"/>
                  <a:gd name="T90" fmla="*/ 20 w 172"/>
                  <a:gd name="T91" fmla="*/ 360 h 360"/>
                  <a:gd name="T92" fmla="*/ 127 w 172"/>
                  <a:gd name="T93" fmla="*/ 334 h 360"/>
                  <a:gd name="T94" fmla="*/ 137 w 172"/>
                  <a:gd name="T95" fmla="*/ 322 h 360"/>
                  <a:gd name="T96" fmla="*/ 143 w 172"/>
                  <a:gd name="T97" fmla="*/ 312 h 360"/>
                  <a:gd name="T98" fmla="*/ 145 w 172"/>
                  <a:gd name="T99" fmla="*/ 314 h 360"/>
                  <a:gd name="T100" fmla="*/ 150 w 172"/>
                  <a:gd name="T101" fmla="*/ 305 h 360"/>
                  <a:gd name="T102" fmla="*/ 159 w 172"/>
                  <a:gd name="T103" fmla="*/ 300 h 360"/>
                  <a:gd name="T104" fmla="*/ 163 w 172"/>
                  <a:gd name="T105" fmla="*/ 298 h 360"/>
                  <a:gd name="T106" fmla="*/ 166 w 172"/>
                  <a:gd name="T107" fmla="*/ 298 h 360"/>
                  <a:gd name="T108" fmla="*/ 166 w 172"/>
                  <a:gd name="T109" fmla="*/ 291 h 360"/>
                  <a:gd name="T110" fmla="*/ 172 w 172"/>
                  <a:gd name="T111" fmla="*/ 274 h 360"/>
                  <a:gd name="T112" fmla="*/ 166 w 172"/>
                  <a:gd name="T113" fmla="*/ 271 h 360"/>
                  <a:gd name="T114" fmla="*/ 163 w 172"/>
                  <a:gd name="T115"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2" h="360">
                    <a:moveTo>
                      <a:pt x="163" y="269"/>
                    </a:moveTo>
                    <a:lnTo>
                      <a:pt x="155" y="260"/>
                    </a:lnTo>
                    <a:lnTo>
                      <a:pt x="154" y="253"/>
                    </a:lnTo>
                    <a:lnTo>
                      <a:pt x="145" y="249"/>
                    </a:lnTo>
                    <a:lnTo>
                      <a:pt x="137" y="242"/>
                    </a:lnTo>
                    <a:lnTo>
                      <a:pt x="134" y="233"/>
                    </a:lnTo>
                    <a:lnTo>
                      <a:pt x="130" y="226"/>
                    </a:lnTo>
                    <a:lnTo>
                      <a:pt x="130" y="217"/>
                    </a:lnTo>
                    <a:lnTo>
                      <a:pt x="121" y="191"/>
                    </a:lnTo>
                    <a:lnTo>
                      <a:pt x="60" y="3"/>
                    </a:lnTo>
                    <a:lnTo>
                      <a:pt x="58" y="0"/>
                    </a:lnTo>
                    <a:lnTo>
                      <a:pt x="51" y="9"/>
                    </a:lnTo>
                    <a:lnTo>
                      <a:pt x="41" y="7"/>
                    </a:lnTo>
                    <a:lnTo>
                      <a:pt x="34" y="12"/>
                    </a:lnTo>
                    <a:lnTo>
                      <a:pt x="34" y="21"/>
                    </a:lnTo>
                    <a:lnTo>
                      <a:pt x="29" y="38"/>
                    </a:lnTo>
                    <a:lnTo>
                      <a:pt x="31" y="47"/>
                    </a:lnTo>
                    <a:lnTo>
                      <a:pt x="31" y="47"/>
                    </a:lnTo>
                    <a:lnTo>
                      <a:pt x="29" y="50"/>
                    </a:lnTo>
                    <a:lnTo>
                      <a:pt x="34" y="63"/>
                    </a:lnTo>
                    <a:lnTo>
                      <a:pt x="29" y="79"/>
                    </a:lnTo>
                    <a:lnTo>
                      <a:pt x="31" y="88"/>
                    </a:lnTo>
                    <a:lnTo>
                      <a:pt x="36" y="95"/>
                    </a:lnTo>
                    <a:lnTo>
                      <a:pt x="40" y="104"/>
                    </a:lnTo>
                    <a:lnTo>
                      <a:pt x="40" y="112"/>
                    </a:lnTo>
                    <a:lnTo>
                      <a:pt x="32" y="124"/>
                    </a:lnTo>
                    <a:lnTo>
                      <a:pt x="18" y="141"/>
                    </a:lnTo>
                    <a:lnTo>
                      <a:pt x="14" y="141"/>
                    </a:lnTo>
                    <a:lnTo>
                      <a:pt x="7" y="150"/>
                    </a:lnTo>
                    <a:lnTo>
                      <a:pt x="9" y="159"/>
                    </a:lnTo>
                    <a:lnTo>
                      <a:pt x="13" y="175"/>
                    </a:lnTo>
                    <a:lnTo>
                      <a:pt x="9" y="189"/>
                    </a:lnTo>
                    <a:lnTo>
                      <a:pt x="11" y="199"/>
                    </a:lnTo>
                    <a:lnTo>
                      <a:pt x="9" y="206"/>
                    </a:lnTo>
                    <a:lnTo>
                      <a:pt x="9" y="215"/>
                    </a:lnTo>
                    <a:lnTo>
                      <a:pt x="7" y="224"/>
                    </a:lnTo>
                    <a:lnTo>
                      <a:pt x="2" y="233"/>
                    </a:lnTo>
                    <a:lnTo>
                      <a:pt x="3" y="246"/>
                    </a:lnTo>
                    <a:lnTo>
                      <a:pt x="0" y="253"/>
                    </a:lnTo>
                    <a:lnTo>
                      <a:pt x="7" y="282"/>
                    </a:lnTo>
                    <a:lnTo>
                      <a:pt x="7" y="298"/>
                    </a:lnTo>
                    <a:lnTo>
                      <a:pt x="11" y="323"/>
                    </a:lnTo>
                    <a:lnTo>
                      <a:pt x="7" y="332"/>
                    </a:lnTo>
                    <a:lnTo>
                      <a:pt x="7" y="341"/>
                    </a:lnTo>
                    <a:lnTo>
                      <a:pt x="13" y="350"/>
                    </a:lnTo>
                    <a:lnTo>
                      <a:pt x="20" y="360"/>
                    </a:lnTo>
                    <a:lnTo>
                      <a:pt x="127" y="334"/>
                    </a:lnTo>
                    <a:lnTo>
                      <a:pt x="137" y="322"/>
                    </a:lnTo>
                    <a:lnTo>
                      <a:pt x="143" y="312"/>
                    </a:lnTo>
                    <a:lnTo>
                      <a:pt x="145" y="314"/>
                    </a:lnTo>
                    <a:lnTo>
                      <a:pt x="150" y="305"/>
                    </a:lnTo>
                    <a:lnTo>
                      <a:pt x="159" y="300"/>
                    </a:lnTo>
                    <a:lnTo>
                      <a:pt x="163" y="298"/>
                    </a:lnTo>
                    <a:lnTo>
                      <a:pt x="166" y="298"/>
                    </a:lnTo>
                    <a:lnTo>
                      <a:pt x="166" y="291"/>
                    </a:lnTo>
                    <a:lnTo>
                      <a:pt x="172" y="274"/>
                    </a:lnTo>
                    <a:lnTo>
                      <a:pt x="166" y="271"/>
                    </a:lnTo>
                    <a:lnTo>
                      <a:pt x="163" y="26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3" name="Freeform 35">
                <a:extLst>
                  <a:ext uri="{FF2B5EF4-FFF2-40B4-BE49-F238E27FC236}">
                    <a16:creationId xmlns:a16="http://schemas.microsoft.com/office/drawing/2014/main" id="{52BE370A-1D69-7DDA-2F9B-04B413FE1BBC}"/>
                  </a:ext>
                </a:extLst>
              </p:cNvPr>
              <p:cNvSpPr/>
              <p:nvPr/>
            </p:nvSpPr>
            <p:spPr bwMode="auto">
              <a:xfrm>
                <a:off x="4771322" y="3388355"/>
                <a:ext cx="1148582" cy="993997"/>
              </a:xfrm>
              <a:custGeom>
                <a:avLst/>
                <a:gdLst>
                  <a:gd name="T0" fmla="*/ 691 w 691"/>
                  <a:gd name="T1" fmla="*/ 466 h 598"/>
                  <a:gd name="T2" fmla="*/ 676 w 691"/>
                  <a:gd name="T3" fmla="*/ 452 h 598"/>
                  <a:gd name="T4" fmla="*/ 657 w 691"/>
                  <a:gd name="T5" fmla="*/ 439 h 598"/>
                  <a:gd name="T6" fmla="*/ 651 w 691"/>
                  <a:gd name="T7" fmla="*/ 414 h 598"/>
                  <a:gd name="T8" fmla="*/ 644 w 691"/>
                  <a:gd name="T9" fmla="*/ 389 h 598"/>
                  <a:gd name="T10" fmla="*/ 633 w 691"/>
                  <a:gd name="T11" fmla="*/ 367 h 598"/>
                  <a:gd name="T12" fmla="*/ 620 w 691"/>
                  <a:gd name="T13" fmla="*/ 352 h 598"/>
                  <a:gd name="T14" fmla="*/ 597 w 691"/>
                  <a:gd name="T15" fmla="*/ 349 h 598"/>
                  <a:gd name="T16" fmla="*/ 590 w 691"/>
                  <a:gd name="T17" fmla="*/ 338 h 598"/>
                  <a:gd name="T18" fmla="*/ 550 w 691"/>
                  <a:gd name="T19" fmla="*/ 304 h 598"/>
                  <a:gd name="T20" fmla="*/ 550 w 691"/>
                  <a:gd name="T21" fmla="*/ 287 h 598"/>
                  <a:gd name="T22" fmla="*/ 559 w 691"/>
                  <a:gd name="T23" fmla="*/ 266 h 598"/>
                  <a:gd name="T24" fmla="*/ 564 w 691"/>
                  <a:gd name="T25" fmla="*/ 238 h 598"/>
                  <a:gd name="T26" fmla="*/ 570 w 691"/>
                  <a:gd name="T27" fmla="*/ 224 h 598"/>
                  <a:gd name="T28" fmla="*/ 546 w 691"/>
                  <a:gd name="T29" fmla="*/ 213 h 598"/>
                  <a:gd name="T30" fmla="*/ 534 w 691"/>
                  <a:gd name="T31" fmla="*/ 210 h 598"/>
                  <a:gd name="T32" fmla="*/ 519 w 691"/>
                  <a:gd name="T33" fmla="*/ 220 h 598"/>
                  <a:gd name="T34" fmla="*/ 505 w 691"/>
                  <a:gd name="T35" fmla="*/ 175 h 598"/>
                  <a:gd name="T36" fmla="*/ 490 w 691"/>
                  <a:gd name="T37" fmla="*/ 161 h 598"/>
                  <a:gd name="T38" fmla="*/ 467 w 691"/>
                  <a:gd name="T39" fmla="*/ 141 h 598"/>
                  <a:gd name="T40" fmla="*/ 450 w 691"/>
                  <a:gd name="T41" fmla="*/ 126 h 598"/>
                  <a:gd name="T42" fmla="*/ 436 w 691"/>
                  <a:gd name="T43" fmla="*/ 110 h 598"/>
                  <a:gd name="T44" fmla="*/ 427 w 691"/>
                  <a:gd name="T45" fmla="*/ 85 h 598"/>
                  <a:gd name="T46" fmla="*/ 420 w 691"/>
                  <a:gd name="T47" fmla="*/ 63 h 598"/>
                  <a:gd name="T48" fmla="*/ 421 w 691"/>
                  <a:gd name="T49" fmla="*/ 38 h 598"/>
                  <a:gd name="T50" fmla="*/ 421 w 691"/>
                  <a:gd name="T51" fmla="*/ 29 h 598"/>
                  <a:gd name="T52" fmla="*/ 400 w 691"/>
                  <a:gd name="T53" fmla="*/ 9 h 598"/>
                  <a:gd name="T54" fmla="*/ 329 w 691"/>
                  <a:gd name="T55" fmla="*/ 7 h 598"/>
                  <a:gd name="T56" fmla="*/ 110 w 691"/>
                  <a:gd name="T57" fmla="*/ 16 h 598"/>
                  <a:gd name="T58" fmla="*/ 0 w 691"/>
                  <a:gd name="T59" fmla="*/ 25 h 598"/>
                  <a:gd name="T60" fmla="*/ 13 w 691"/>
                  <a:gd name="T61" fmla="*/ 49 h 598"/>
                  <a:gd name="T62" fmla="*/ 29 w 691"/>
                  <a:gd name="T63" fmla="*/ 63 h 598"/>
                  <a:gd name="T64" fmla="*/ 36 w 691"/>
                  <a:gd name="T65" fmla="*/ 79 h 598"/>
                  <a:gd name="T66" fmla="*/ 45 w 691"/>
                  <a:gd name="T67" fmla="*/ 96 h 598"/>
                  <a:gd name="T68" fmla="*/ 76 w 691"/>
                  <a:gd name="T69" fmla="*/ 106 h 598"/>
                  <a:gd name="T70" fmla="*/ 89 w 691"/>
                  <a:gd name="T71" fmla="*/ 117 h 598"/>
                  <a:gd name="T72" fmla="*/ 89 w 691"/>
                  <a:gd name="T73" fmla="*/ 130 h 598"/>
                  <a:gd name="T74" fmla="*/ 78 w 691"/>
                  <a:gd name="T75" fmla="*/ 137 h 598"/>
                  <a:gd name="T76" fmla="*/ 70 w 691"/>
                  <a:gd name="T77" fmla="*/ 159 h 598"/>
                  <a:gd name="T78" fmla="*/ 89 w 691"/>
                  <a:gd name="T79" fmla="*/ 175 h 598"/>
                  <a:gd name="T80" fmla="*/ 101 w 691"/>
                  <a:gd name="T81" fmla="*/ 201 h 598"/>
                  <a:gd name="T82" fmla="*/ 117 w 691"/>
                  <a:gd name="T83" fmla="*/ 210 h 598"/>
                  <a:gd name="T84" fmla="*/ 125 w 691"/>
                  <a:gd name="T85" fmla="*/ 553 h 598"/>
                  <a:gd name="T86" fmla="*/ 394 w 691"/>
                  <a:gd name="T87" fmla="*/ 542 h 598"/>
                  <a:gd name="T88" fmla="*/ 590 w 691"/>
                  <a:gd name="T89" fmla="*/ 535 h 598"/>
                  <a:gd name="T90" fmla="*/ 599 w 691"/>
                  <a:gd name="T91" fmla="*/ 551 h 598"/>
                  <a:gd name="T92" fmla="*/ 591 w 691"/>
                  <a:gd name="T93" fmla="*/ 568 h 598"/>
                  <a:gd name="T94" fmla="*/ 577 w 691"/>
                  <a:gd name="T95" fmla="*/ 582 h 598"/>
                  <a:gd name="T96" fmla="*/ 577 w 691"/>
                  <a:gd name="T97" fmla="*/ 598 h 598"/>
                  <a:gd name="T98" fmla="*/ 642 w 691"/>
                  <a:gd name="T99" fmla="*/ 579 h 598"/>
                  <a:gd name="T100" fmla="*/ 640 w 691"/>
                  <a:gd name="T101" fmla="*/ 562 h 598"/>
                  <a:gd name="T102" fmla="*/ 646 w 691"/>
                  <a:gd name="T103" fmla="*/ 546 h 598"/>
                  <a:gd name="T104" fmla="*/ 651 w 691"/>
                  <a:gd name="T105" fmla="*/ 535 h 598"/>
                  <a:gd name="T106" fmla="*/ 653 w 691"/>
                  <a:gd name="T107" fmla="*/ 517 h 598"/>
                  <a:gd name="T108" fmla="*/ 655 w 691"/>
                  <a:gd name="T109" fmla="*/ 532 h 598"/>
                  <a:gd name="T110" fmla="*/ 666 w 691"/>
                  <a:gd name="T111" fmla="*/ 515 h 598"/>
                  <a:gd name="T112" fmla="*/ 684 w 691"/>
                  <a:gd name="T113" fmla="*/ 513 h 598"/>
                  <a:gd name="T114" fmla="*/ 684 w 691"/>
                  <a:gd name="T115" fmla="*/ 494 h 598"/>
                  <a:gd name="T116" fmla="*/ 689 w 691"/>
                  <a:gd name="T117" fmla="*/ 47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1" h="598">
                    <a:moveTo>
                      <a:pt x="689" y="475"/>
                    </a:moveTo>
                    <a:lnTo>
                      <a:pt x="691" y="466"/>
                    </a:lnTo>
                    <a:lnTo>
                      <a:pt x="689" y="459"/>
                    </a:lnTo>
                    <a:lnTo>
                      <a:pt x="676" y="452"/>
                    </a:lnTo>
                    <a:lnTo>
                      <a:pt x="669" y="457"/>
                    </a:lnTo>
                    <a:lnTo>
                      <a:pt x="657" y="439"/>
                    </a:lnTo>
                    <a:lnTo>
                      <a:pt x="646" y="423"/>
                    </a:lnTo>
                    <a:lnTo>
                      <a:pt x="651" y="414"/>
                    </a:lnTo>
                    <a:lnTo>
                      <a:pt x="653" y="405"/>
                    </a:lnTo>
                    <a:lnTo>
                      <a:pt x="644" y="389"/>
                    </a:lnTo>
                    <a:lnTo>
                      <a:pt x="642" y="371"/>
                    </a:lnTo>
                    <a:lnTo>
                      <a:pt x="633" y="367"/>
                    </a:lnTo>
                    <a:lnTo>
                      <a:pt x="626" y="362"/>
                    </a:lnTo>
                    <a:lnTo>
                      <a:pt x="620" y="352"/>
                    </a:lnTo>
                    <a:lnTo>
                      <a:pt x="606" y="345"/>
                    </a:lnTo>
                    <a:lnTo>
                      <a:pt x="597" y="349"/>
                    </a:lnTo>
                    <a:lnTo>
                      <a:pt x="595" y="338"/>
                    </a:lnTo>
                    <a:lnTo>
                      <a:pt x="590" y="338"/>
                    </a:lnTo>
                    <a:lnTo>
                      <a:pt x="566" y="322"/>
                    </a:lnTo>
                    <a:lnTo>
                      <a:pt x="550" y="304"/>
                    </a:lnTo>
                    <a:lnTo>
                      <a:pt x="548" y="296"/>
                    </a:lnTo>
                    <a:lnTo>
                      <a:pt x="550" y="287"/>
                    </a:lnTo>
                    <a:lnTo>
                      <a:pt x="553" y="280"/>
                    </a:lnTo>
                    <a:lnTo>
                      <a:pt x="559" y="266"/>
                    </a:lnTo>
                    <a:lnTo>
                      <a:pt x="564" y="253"/>
                    </a:lnTo>
                    <a:lnTo>
                      <a:pt x="564" y="238"/>
                    </a:lnTo>
                    <a:lnTo>
                      <a:pt x="570" y="228"/>
                    </a:lnTo>
                    <a:lnTo>
                      <a:pt x="570" y="224"/>
                    </a:lnTo>
                    <a:lnTo>
                      <a:pt x="553" y="213"/>
                    </a:lnTo>
                    <a:lnTo>
                      <a:pt x="546" y="213"/>
                    </a:lnTo>
                    <a:lnTo>
                      <a:pt x="537" y="210"/>
                    </a:lnTo>
                    <a:lnTo>
                      <a:pt x="534" y="210"/>
                    </a:lnTo>
                    <a:lnTo>
                      <a:pt x="528" y="219"/>
                    </a:lnTo>
                    <a:lnTo>
                      <a:pt x="519" y="220"/>
                    </a:lnTo>
                    <a:lnTo>
                      <a:pt x="512" y="213"/>
                    </a:lnTo>
                    <a:lnTo>
                      <a:pt x="505" y="175"/>
                    </a:lnTo>
                    <a:lnTo>
                      <a:pt x="499" y="168"/>
                    </a:lnTo>
                    <a:lnTo>
                      <a:pt x="490" y="161"/>
                    </a:lnTo>
                    <a:lnTo>
                      <a:pt x="470" y="148"/>
                    </a:lnTo>
                    <a:lnTo>
                      <a:pt x="467" y="141"/>
                    </a:lnTo>
                    <a:lnTo>
                      <a:pt x="458" y="135"/>
                    </a:lnTo>
                    <a:lnTo>
                      <a:pt x="450" y="126"/>
                    </a:lnTo>
                    <a:lnTo>
                      <a:pt x="439" y="117"/>
                    </a:lnTo>
                    <a:lnTo>
                      <a:pt x="436" y="110"/>
                    </a:lnTo>
                    <a:lnTo>
                      <a:pt x="432" y="101"/>
                    </a:lnTo>
                    <a:lnTo>
                      <a:pt x="427" y="85"/>
                    </a:lnTo>
                    <a:lnTo>
                      <a:pt x="423" y="81"/>
                    </a:lnTo>
                    <a:lnTo>
                      <a:pt x="420" y="63"/>
                    </a:lnTo>
                    <a:lnTo>
                      <a:pt x="420" y="47"/>
                    </a:lnTo>
                    <a:lnTo>
                      <a:pt x="421" y="38"/>
                    </a:lnTo>
                    <a:lnTo>
                      <a:pt x="425" y="30"/>
                    </a:lnTo>
                    <a:lnTo>
                      <a:pt x="421" y="29"/>
                    </a:lnTo>
                    <a:lnTo>
                      <a:pt x="416" y="20"/>
                    </a:lnTo>
                    <a:lnTo>
                      <a:pt x="400" y="9"/>
                    </a:lnTo>
                    <a:lnTo>
                      <a:pt x="394" y="0"/>
                    </a:lnTo>
                    <a:lnTo>
                      <a:pt x="329" y="7"/>
                    </a:lnTo>
                    <a:lnTo>
                      <a:pt x="179" y="16"/>
                    </a:lnTo>
                    <a:lnTo>
                      <a:pt x="110" y="16"/>
                    </a:lnTo>
                    <a:lnTo>
                      <a:pt x="0" y="16"/>
                    </a:lnTo>
                    <a:lnTo>
                      <a:pt x="0" y="25"/>
                    </a:lnTo>
                    <a:lnTo>
                      <a:pt x="7" y="32"/>
                    </a:lnTo>
                    <a:lnTo>
                      <a:pt x="13" y="49"/>
                    </a:lnTo>
                    <a:lnTo>
                      <a:pt x="20" y="58"/>
                    </a:lnTo>
                    <a:lnTo>
                      <a:pt x="29" y="63"/>
                    </a:lnTo>
                    <a:lnTo>
                      <a:pt x="31" y="72"/>
                    </a:lnTo>
                    <a:lnTo>
                      <a:pt x="36" y="79"/>
                    </a:lnTo>
                    <a:lnTo>
                      <a:pt x="36" y="88"/>
                    </a:lnTo>
                    <a:lnTo>
                      <a:pt x="45" y="96"/>
                    </a:lnTo>
                    <a:lnTo>
                      <a:pt x="69" y="112"/>
                    </a:lnTo>
                    <a:lnTo>
                      <a:pt x="76" y="106"/>
                    </a:lnTo>
                    <a:lnTo>
                      <a:pt x="83" y="110"/>
                    </a:lnTo>
                    <a:lnTo>
                      <a:pt x="89" y="117"/>
                    </a:lnTo>
                    <a:lnTo>
                      <a:pt x="90" y="126"/>
                    </a:lnTo>
                    <a:lnTo>
                      <a:pt x="89" y="130"/>
                    </a:lnTo>
                    <a:lnTo>
                      <a:pt x="81" y="128"/>
                    </a:lnTo>
                    <a:lnTo>
                      <a:pt x="78" y="137"/>
                    </a:lnTo>
                    <a:lnTo>
                      <a:pt x="67" y="150"/>
                    </a:lnTo>
                    <a:lnTo>
                      <a:pt x="70" y="159"/>
                    </a:lnTo>
                    <a:lnTo>
                      <a:pt x="79" y="168"/>
                    </a:lnTo>
                    <a:lnTo>
                      <a:pt x="89" y="175"/>
                    </a:lnTo>
                    <a:lnTo>
                      <a:pt x="89" y="184"/>
                    </a:lnTo>
                    <a:lnTo>
                      <a:pt x="101" y="201"/>
                    </a:lnTo>
                    <a:lnTo>
                      <a:pt x="108" y="202"/>
                    </a:lnTo>
                    <a:lnTo>
                      <a:pt x="117" y="210"/>
                    </a:lnTo>
                    <a:lnTo>
                      <a:pt x="125" y="488"/>
                    </a:lnTo>
                    <a:lnTo>
                      <a:pt x="125" y="553"/>
                    </a:lnTo>
                    <a:lnTo>
                      <a:pt x="230" y="550"/>
                    </a:lnTo>
                    <a:lnTo>
                      <a:pt x="394" y="542"/>
                    </a:lnTo>
                    <a:lnTo>
                      <a:pt x="582" y="532"/>
                    </a:lnTo>
                    <a:lnTo>
                      <a:pt x="590" y="535"/>
                    </a:lnTo>
                    <a:lnTo>
                      <a:pt x="597" y="544"/>
                    </a:lnTo>
                    <a:lnTo>
                      <a:pt x="599" y="551"/>
                    </a:lnTo>
                    <a:lnTo>
                      <a:pt x="599" y="561"/>
                    </a:lnTo>
                    <a:lnTo>
                      <a:pt x="591" y="568"/>
                    </a:lnTo>
                    <a:lnTo>
                      <a:pt x="582" y="573"/>
                    </a:lnTo>
                    <a:lnTo>
                      <a:pt x="577" y="582"/>
                    </a:lnTo>
                    <a:lnTo>
                      <a:pt x="573" y="589"/>
                    </a:lnTo>
                    <a:lnTo>
                      <a:pt x="577" y="598"/>
                    </a:lnTo>
                    <a:lnTo>
                      <a:pt x="637" y="593"/>
                    </a:lnTo>
                    <a:lnTo>
                      <a:pt x="642" y="579"/>
                    </a:lnTo>
                    <a:lnTo>
                      <a:pt x="648" y="571"/>
                    </a:lnTo>
                    <a:lnTo>
                      <a:pt x="640" y="562"/>
                    </a:lnTo>
                    <a:lnTo>
                      <a:pt x="651" y="555"/>
                    </a:lnTo>
                    <a:lnTo>
                      <a:pt x="646" y="546"/>
                    </a:lnTo>
                    <a:lnTo>
                      <a:pt x="655" y="542"/>
                    </a:lnTo>
                    <a:lnTo>
                      <a:pt x="651" y="535"/>
                    </a:lnTo>
                    <a:lnTo>
                      <a:pt x="649" y="526"/>
                    </a:lnTo>
                    <a:lnTo>
                      <a:pt x="653" y="517"/>
                    </a:lnTo>
                    <a:lnTo>
                      <a:pt x="657" y="524"/>
                    </a:lnTo>
                    <a:lnTo>
                      <a:pt x="655" y="532"/>
                    </a:lnTo>
                    <a:lnTo>
                      <a:pt x="664" y="524"/>
                    </a:lnTo>
                    <a:lnTo>
                      <a:pt x="666" y="515"/>
                    </a:lnTo>
                    <a:lnTo>
                      <a:pt x="675" y="510"/>
                    </a:lnTo>
                    <a:lnTo>
                      <a:pt x="684" y="513"/>
                    </a:lnTo>
                    <a:lnTo>
                      <a:pt x="687" y="503"/>
                    </a:lnTo>
                    <a:lnTo>
                      <a:pt x="684" y="494"/>
                    </a:lnTo>
                    <a:lnTo>
                      <a:pt x="691" y="488"/>
                    </a:lnTo>
                    <a:lnTo>
                      <a:pt x="689" y="475"/>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4" name="Freeform 36">
                <a:extLst>
                  <a:ext uri="{FF2B5EF4-FFF2-40B4-BE49-F238E27FC236}">
                    <a16:creationId xmlns:a16="http://schemas.microsoft.com/office/drawing/2014/main" id="{8AB799A0-7A17-7F74-62CE-E494C6604C6C}"/>
                  </a:ext>
                </a:extLst>
              </p:cNvPr>
              <p:cNvSpPr>
                <a:spLocks noEditPoints="1"/>
              </p:cNvSpPr>
              <p:nvPr/>
            </p:nvSpPr>
            <p:spPr bwMode="auto">
              <a:xfrm>
                <a:off x="5555881" y="4570180"/>
                <a:ext cx="613353" cy="1060485"/>
              </a:xfrm>
              <a:custGeom>
                <a:avLst/>
                <a:gdLst>
                  <a:gd name="T0" fmla="*/ 353 w 369"/>
                  <a:gd name="T1" fmla="*/ 624 h 638"/>
                  <a:gd name="T2" fmla="*/ 369 w 369"/>
                  <a:gd name="T3" fmla="*/ 598 h 638"/>
                  <a:gd name="T4" fmla="*/ 342 w 369"/>
                  <a:gd name="T5" fmla="*/ 5 h 638"/>
                  <a:gd name="T6" fmla="*/ 259 w 369"/>
                  <a:gd name="T7" fmla="*/ 7 h 638"/>
                  <a:gd name="T8" fmla="*/ 118 w 369"/>
                  <a:gd name="T9" fmla="*/ 29 h 638"/>
                  <a:gd name="T10" fmla="*/ 98 w 369"/>
                  <a:gd name="T11" fmla="*/ 34 h 638"/>
                  <a:gd name="T12" fmla="*/ 91 w 369"/>
                  <a:gd name="T13" fmla="*/ 45 h 638"/>
                  <a:gd name="T14" fmla="*/ 91 w 369"/>
                  <a:gd name="T15" fmla="*/ 65 h 638"/>
                  <a:gd name="T16" fmla="*/ 94 w 369"/>
                  <a:gd name="T17" fmla="*/ 74 h 638"/>
                  <a:gd name="T18" fmla="*/ 83 w 369"/>
                  <a:gd name="T19" fmla="*/ 99 h 638"/>
                  <a:gd name="T20" fmla="*/ 72 w 369"/>
                  <a:gd name="T21" fmla="*/ 110 h 638"/>
                  <a:gd name="T22" fmla="*/ 54 w 369"/>
                  <a:gd name="T23" fmla="*/ 121 h 638"/>
                  <a:gd name="T24" fmla="*/ 56 w 369"/>
                  <a:gd name="T25" fmla="*/ 137 h 638"/>
                  <a:gd name="T26" fmla="*/ 45 w 369"/>
                  <a:gd name="T27" fmla="*/ 159 h 638"/>
                  <a:gd name="T28" fmla="*/ 43 w 369"/>
                  <a:gd name="T29" fmla="*/ 181 h 638"/>
                  <a:gd name="T30" fmla="*/ 43 w 369"/>
                  <a:gd name="T31" fmla="*/ 190 h 638"/>
                  <a:gd name="T32" fmla="*/ 27 w 369"/>
                  <a:gd name="T33" fmla="*/ 193 h 638"/>
                  <a:gd name="T34" fmla="*/ 33 w 369"/>
                  <a:gd name="T35" fmla="*/ 217 h 638"/>
                  <a:gd name="T36" fmla="*/ 40 w 369"/>
                  <a:gd name="T37" fmla="*/ 224 h 638"/>
                  <a:gd name="T38" fmla="*/ 40 w 369"/>
                  <a:gd name="T39" fmla="*/ 231 h 638"/>
                  <a:gd name="T40" fmla="*/ 43 w 369"/>
                  <a:gd name="T41" fmla="*/ 249 h 638"/>
                  <a:gd name="T42" fmla="*/ 38 w 369"/>
                  <a:gd name="T43" fmla="*/ 264 h 638"/>
                  <a:gd name="T44" fmla="*/ 34 w 369"/>
                  <a:gd name="T45" fmla="*/ 287 h 638"/>
                  <a:gd name="T46" fmla="*/ 47 w 369"/>
                  <a:gd name="T47" fmla="*/ 291 h 638"/>
                  <a:gd name="T48" fmla="*/ 42 w 369"/>
                  <a:gd name="T49" fmla="*/ 314 h 638"/>
                  <a:gd name="T50" fmla="*/ 45 w 369"/>
                  <a:gd name="T51" fmla="*/ 336 h 638"/>
                  <a:gd name="T52" fmla="*/ 58 w 369"/>
                  <a:gd name="T53" fmla="*/ 351 h 638"/>
                  <a:gd name="T54" fmla="*/ 54 w 369"/>
                  <a:gd name="T55" fmla="*/ 358 h 638"/>
                  <a:gd name="T56" fmla="*/ 72 w 369"/>
                  <a:gd name="T57" fmla="*/ 371 h 638"/>
                  <a:gd name="T58" fmla="*/ 67 w 369"/>
                  <a:gd name="T59" fmla="*/ 374 h 638"/>
                  <a:gd name="T60" fmla="*/ 47 w 369"/>
                  <a:gd name="T61" fmla="*/ 392 h 638"/>
                  <a:gd name="T62" fmla="*/ 56 w 369"/>
                  <a:gd name="T63" fmla="*/ 403 h 638"/>
                  <a:gd name="T64" fmla="*/ 56 w 369"/>
                  <a:gd name="T65" fmla="*/ 410 h 638"/>
                  <a:gd name="T66" fmla="*/ 31 w 369"/>
                  <a:gd name="T67" fmla="*/ 436 h 638"/>
                  <a:gd name="T68" fmla="*/ 25 w 369"/>
                  <a:gd name="T69" fmla="*/ 456 h 638"/>
                  <a:gd name="T70" fmla="*/ 22 w 369"/>
                  <a:gd name="T71" fmla="*/ 470 h 638"/>
                  <a:gd name="T72" fmla="*/ 16 w 369"/>
                  <a:gd name="T73" fmla="*/ 497 h 638"/>
                  <a:gd name="T74" fmla="*/ 11 w 369"/>
                  <a:gd name="T75" fmla="*/ 512 h 638"/>
                  <a:gd name="T76" fmla="*/ 4 w 369"/>
                  <a:gd name="T77" fmla="*/ 532 h 638"/>
                  <a:gd name="T78" fmla="*/ 110 w 369"/>
                  <a:gd name="T79" fmla="*/ 542 h 638"/>
                  <a:gd name="T80" fmla="*/ 214 w 369"/>
                  <a:gd name="T81" fmla="*/ 544 h 638"/>
                  <a:gd name="T82" fmla="*/ 208 w 369"/>
                  <a:gd name="T83" fmla="*/ 586 h 638"/>
                  <a:gd name="T84" fmla="*/ 228 w 369"/>
                  <a:gd name="T85" fmla="*/ 613 h 638"/>
                  <a:gd name="T86" fmla="*/ 237 w 369"/>
                  <a:gd name="T87" fmla="*/ 633 h 638"/>
                  <a:gd name="T88" fmla="*/ 253 w 369"/>
                  <a:gd name="T89" fmla="*/ 638 h 638"/>
                  <a:gd name="T90" fmla="*/ 268 w 369"/>
                  <a:gd name="T91" fmla="*/ 618 h 638"/>
                  <a:gd name="T92" fmla="*/ 273 w 369"/>
                  <a:gd name="T93" fmla="*/ 618 h 638"/>
                  <a:gd name="T94" fmla="*/ 315 w 369"/>
                  <a:gd name="T95" fmla="*/ 607 h 638"/>
                  <a:gd name="T96" fmla="*/ 320 w 369"/>
                  <a:gd name="T97" fmla="*/ 602 h 638"/>
                  <a:gd name="T98" fmla="*/ 346 w 369"/>
                  <a:gd name="T99" fmla="*/ 607 h 638"/>
                  <a:gd name="T100" fmla="*/ 369 w 369"/>
                  <a:gd name="T101" fmla="*/ 60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638">
                    <a:moveTo>
                      <a:pt x="337" y="624"/>
                    </a:moveTo>
                    <a:lnTo>
                      <a:pt x="344" y="626"/>
                    </a:lnTo>
                    <a:lnTo>
                      <a:pt x="353" y="624"/>
                    </a:lnTo>
                    <a:lnTo>
                      <a:pt x="337" y="622"/>
                    </a:lnTo>
                    <a:lnTo>
                      <a:pt x="337" y="624"/>
                    </a:lnTo>
                    <a:close/>
                    <a:moveTo>
                      <a:pt x="369" y="598"/>
                    </a:moveTo>
                    <a:lnTo>
                      <a:pt x="342" y="405"/>
                    </a:lnTo>
                    <a:lnTo>
                      <a:pt x="349" y="11"/>
                    </a:lnTo>
                    <a:lnTo>
                      <a:pt x="342" y="5"/>
                    </a:lnTo>
                    <a:lnTo>
                      <a:pt x="338" y="0"/>
                    </a:lnTo>
                    <a:lnTo>
                      <a:pt x="337" y="0"/>
                    </a:lnTo>
                    <a:lnTo>
                      <a:pt x="259" y="7"/>
                    </a:lnTo>
                    <a:lnTo>
                      <a:pt x="114" y="18"/>
                    </a:lnTo>
                    <a:lnTo>
                      <a:pt x="118" y="20"/>
                    </a:lnTo>
                    <a:lnTo>
                      <a:pt x="118" y="29"/>
                    </a:lnTo>
                    <a:lnTo>
                      <a:pt x="110" y="36"/>
                    </a:lnTo>
                    <a:lnTo>
                      <a:pt x="101" y="39"/>
                    </a:lnTo>
                    <a:lnTo>
                      <a:pt x="98" y="34"/>
                    </a:lnTo>
                    <a:lnTo>
                      <a:pt x="100" y="52"/>
                    </a:lnTo>
                    <a:lnTo>
                      <a:pt x="94" y="54"/>
                    </a:lnTo>
                    <a:lnTo>
                      <a:pt x="91" y="45"/>
                    </a:lnTo>
                    <a:lnTo>
                      <a:pt x="91" y="58"/>
                    </a:lnTo>
                    <a:lnTo>
                      <a:pt x="100" y="61"/>
                    </a:lnTo>
                    <a:lnTo>
                      <a:pt x="91" y="65"/>
                    </a:lnTo>
                    <a:lnTo>
                      <a:pt x="89" y="58"/>
                    </a:lnTo>
                    <a:lnTo>
                      <a:pt x="89" y="70"/>
                    </a:lnTo>
                    <a:lnTo>
                      <a:pt x="94" y="74"/>
                    </a:lnTo>
                    <a:lnTo>
                      <a:pt x="89" y="85"/>
                    </a:lnTo>
                    <a:lnTo>
                      <a:pt x="91" y="92"/>
                    </a:lnTo>
                    <a:lnTo>
                      <a:pt x="83" y="99"/>
                    </a:lnTo>
                    <a:lnTo>
                      <a:pt x="80" y="103"/>
                    </a:lnTo>
                    <a:lnTo>
                      <a:pt x="71" y="103"/>
                    </a:lnTo>
                    <a:lnTo>
                      <a:pt x="72" y="110"/>
                    </a:lnTo>
                    <a:lnTo>
                      <a:pt x="65" y="119"/>
                    </a:lnTo>
                    <a:lnTo>
                      <a:pt x="63" y="123"/>
                    </a:lnTo>
                    <a:lnTo>
                      <a:pt x="54" y="121"/>
                    </a:lnTo>
                    <a:lnTo>
                      <a:pt x="60" y="128"/>
                    </a:lnTo>
                    <a:lnTo>
                      <a:pt x="56" y="130"/>
                    </a:lnTo>
                    <a:lnTo>
                      <a:pt x="56" y="137"/>
                    </a:lnTo>
                    <a:lnTo>
                      <a:pt x="62" y="146"/>
                    </a:lnTo>
                    <a:lnTo>
                      <a:pt x="40" y="155"/>
                    </a:lnTo>
                    <a:lnTo>
                      <a:pt x="45" y="159"/>
                    </a:lnTo>
                    <a:lnTo>
                      <a:pt x="43" y="168"/>
                    </a:lnTo>
                    <a:lnTo>
                      <a:pt x="45" y="175"/>
                    </a:lnTo>
                    <a:lnTo>
                      <a:pt x="43" y="181"/>
                    </a:lnTo>
                    <a:lnTo>
                      <a:pt x="34" y="181"/>
                    </a:lnTo>
                    <a:lnTo>
                      <a:pt x="34" y="186"/>
                    </a:lnTo>
                    <a:lnTo>
                      <a:pt x="43" y="190"/>
                    </a:lnTo>
                    <a:lnTo>
                      <a:pt x="36" y="193"/>
                    </a:lnTo>
                    <a:lnTo>
                      <a:pt x="33" y="191"/>
                    </a:lnTo>
                    <a:lnTo>
                      <a:pt x="27" y="193"/>
                    </a:lnTo>
                    <a:lnTo>
                      <a:pt x="34" y="202"/>
                    </a:lnTo>
                    <a:lnTo>
                      <a:pt x="25" y="208"/>
                    </a:lnTo>
                    <a:lnTo>
                      <a:pt x="33" y="217"/>
                    </a:lnTo>
                    <a:lnTo>
                      <a:pt x="27" y="226"/>
                    </a:lnTo>
                    <a:lnTo>
                      <a:pt x="34" y="219"/>
                    </a:lnTo>
                    <a:lnTo>
                      <a:pt x="40" y="224"/>
                    </a:lnTo>
                    <a:lnTo>
                      <a:pt x="33" y="229"/>
                    </a:lnTo>
                    <a:lnTo>
                      <a:pt x="40" y="231"/>
                    </a:lnTo>
                    <a:lnTo>
                      <a:pt x="40" y="231"/>
                    </a:lnTo>
                    <a:lnTo>
                      <a:pt x="38" y="238"/>
                    </a:lnTo>
                    <a:lnTo>
                      <a:pt x="42" y="247"/>
                    </a:lnTo>
                    <a:lnTo>
                      <a:pt x="43" y="249"/>
                    </a:lnTo>
                    <a:lnTo>
                      <a:pt x="47" y="264"/>
                    </a:lnTo>
                    <a:lnTo>
                      <a:pt x="45" y="264"/>
                    </a:lnTo>
                    <a:lnTo>
                      <a:pt x="38" y="264"/>
                    </a:lnTo>
                    <a:lnTo>
                      <a:pt x="40" y="271"/>
                    </a:lnTo>
                    <a:lnTo>
                      <a:pt x="38" y="284"/>
                    </a:lnTo>
                    <a:lnTo>
                      <a:pt x="34" y="287"/>
                    </a:lnTo>
                    <a:lnTo>
                      <a:pt x="33" y="295"/>
                    </a:lnTo>
                    <a:lnTo>
                      <a:pt x="42" y="289"/>
                    </a:lnTo>
                    <a:lnTo>
                      <a:pt x="47" y="291"/>
                    </a:lnTo>
                    <a:lnTo>
                      <a:pt x="49" y="300"/>
                    </a:lnTo>
                    <a:lnTo>
                      <a:pt x="42" y="307"/>
                    </a:lnTo>
                    <a:lnTo>
                      <a:pt x="42" y="314"/>
                    </a:lnTo>
                    <a:lnTo>
                      <a:pt x="53" y="320"/>
                    </a:lnTo>
                    <a:lnTo>
                      <a:pt x="42" y="331"/>
                    </a:lnTo>
                    <a:lnTo>
                      <a:pt x="45" y="336"/>
                    </a:lnTo>
                    <a:lnTo>
                      <a:pt x="60" y="334"/>
                    </a:lnTo>
                    <a:lnTo>
                      <a:pt x="53" y="342"/>
                    </a:lnTo>
                    <a:lnTo>
                      <a:pt x="58" y="351"/>
                    </a:lnTo>
                    <a:lnTo>
                      <a:pt x="51" y="347"/>
                    </a:lnTo>
                    <a:lnTo>
                      <a:pt x="49" y="349"/>
                    </a:lnTo>
                    <a:lnTo>
                      <a:pt x="54" y="358"/>
                    </a:lnTo>
                    <a:lnTo>
                      <a:pt x="62" y="361"/>
                    </a:lnTo>
                    <a:lnTo>
                      <a:pt x="63" y="367"/>
                    </a:lnTo>
                    <a:lnTo>
                      <a:pt x="72" y="371"/>
                    </a:lnTo>
                    <a:lnTo>
                      <a:pt x="74" y="372"/>
                    </a:lnTo>
                    <a:lnTo>
                      <a:pt x="72" y="374"/>
                    </a:lnTo>
                    <a:lnTo>
                      <a:pt x="67" y="374"/>
                    </a:lnTo>
                    <a:lnTo>
                      <a:pt x="60" y="381"/>
                    </a:lnTo>
                    <a:lnTo>
                      <a:pt x="51" y="385"/>
                    </a:lnTo>
                    <a:lnTo>
                      <a:pt x="47" y="392"/>
                    </a:lnTo>
                    <a:lnTo>
                      <a:pt x="54" y="394"/>
                    </a:lnTo>
                    <a:lnTo>
                      <a:pt x="63" y="392"/>
                    </a:lnTo>
                    <a:lnTo>
                      <a:pt x="56" y="403"/>
                    </a:lnTo>
                    <a:lnTo>
                      <a:pt x="56" y="407"/>
                    </a:lnTo>
                    <a:lnTo>
                      <a:pt x="47" y="407"/>
                    </a:lnTo>
                    <a:lnTo>
                      <a:pt x="56" y="410"/>
                    </a:lnTo>
                    <a:lnTo>
                      <a:pt x="56" y="412"/>
                    </a:lnTo>
                    <a:lnTo>
                      <a:pt x="38" y="432"/>
                    </a:lnTo>
                    <a:lnTo>
                      <a:pt x="31" y="436"/>
                    </a:lnTo>
                    <a:lnTo>
                      <a:pt x="27" y="443"/>
                    </a:lnTo>
                    <a:lnTo>
                      <a:pt x="33" y="448"/>
                    </a:lnTo>
                    <a:lnTo>
                      <a:pt x="25" y="456"/>
                    </a:lnTo>
                    <a:lnTo>
                      <a:pt x="24" y="465"/>
                    </a:lnTo>
                    <a:lnTo>
                      <a:pt x="15" y="470"/>
                    </a:lnTo>
                    <a:lnTo>
                      <a:pt x="22" y="470"/>
                    </a:lnTo>
                    <a:lnTo>
                      <a:pt x="20" y="474"/>
                    </a:lnTo>
                    <a:lnTo>
                      <a:pt x="13" y="479"/>
                    </a:lnTo>
                    <a:lnTo>
                      <a:pt x="16" y="497"/>
                    </a:lnTo>
                    <a:lnTo>
                      <a:pt x="7" y="497"/>
                    </a:lnTo>
                    <a:lnTo>
                      <a:pt x="15" y="506"/>
                    </a:lnTo>
                    <a:lnTo>
                      <a:pt x="11" y="512"/>
                    </a:lnTo>
                    <a:lnTo>
                      <a:pt x="0" y="515"/>
                    </a:lnTo>
                    <a:lnTo>
                      <a:pt x="5" y="522"/>
                    </a:lnTo>
                    <a:lnTo>
                      <a:pt x="4" y="532"/>
                    </a:lnTo>
                    <a:lnTo>
                      <a:pt x="9" y="541"/>
                    </a:lnTo>
                    <a:lnTo>
                      <a:pt x="2" y="550"/>
                    </a:lnTo>
                    <a:lnTo>
                      <a:pt x="110" y="542"/>
                    </a:lnTo>
                    <a:lnTo>
                      <a:pt x="215" y="535"/>
                    </a:lnTo>
                    <a:lnTo>
                      <a:pt x="215" y="537"/>
                    </a:lnTo>
                    <a:lnTo>
                      <a:pt x="214" y="544"/>
                    </a:lnTo>
                    <a:lnTo>
                      <a:pt x="208" y="562"/>
                    </a:lnTo>
                    <a:lnTo>
                      <a:pt x="204" y="577"/>
                    </a:lnTo>
                    <a:lnTo>
                      <a:pt x="208" y="586"/>
                    </a:lnTo>
                    <a:lnTo>
                      <a:pt x="214" y="593"/>
                    </a:lnTo>
                    <a:lnTo>
                      <a:pt x="226" y="604"/>
                    </a:lnTo>
                    <a:lnTo>
                      <a:pt x="228" y="613"/>
                    </a:lnTo>
                    <a:lnTo>
                      <a:pt x="233" y="620"/>
                    </a:lnTo>
                    <a:lnTo>
                      <a:pt x="232" y="624"/>
                    </a:lnTo>
                    <a:lnTo>
                      <a:pt x="237" y="633"/>
                    </a:lnTo>
                    <a:lnTo>
                      <a:pt x="242" y="636"/>
                    </a:lnTo>
                    <a:lnTo>
                      <a:pt x="246" y="638"/>
                    </a:lnTo>
                    <a:lnTo>
                      <a:pt x="253" y="638"/>
                    </a:lnTo>
                    <a:lnTo>
                      <a:pt x="257" y="629"/>
                    </a:lnTo>
                    <a:lnTo>
                      <a:pt x="266" y="622"/>
                    </a:lnTo>
                    <a:lnTo>
                      <a:pt x="268" y="618"/>
                    </a:lnTo>
                    <a:lnTo>
                      <a:pt x="268" y="618"/>
                    </a:lnTo>
                    <a:lnTo>
                      <a:pt x="275" y="617"/>
                    </a:lnTo>
                    <a:lnTo>
                      <a:pt x="273" y="618"/>
                    </a:lnTo>
                    <a:lnTo>
                      <a:pt x="280" y="617"/>
                    </a:lnTo>
                    <a:lnTo>
                      <a:pt x="297" y="609"/>
                    </a:lnTo>
                    <a:lnTo>
                      <a:pt x="315" y="607"/>
                    </a:lnTo>
                    <a:lnTo>
                      <a:pt x="318" y="604"/>
                    </a:lnTo>
                    <a:lnTo>
                      <a:pt x="306" y="604"/>
                    </a:lnTo>
                    <a:lnTo>
                      <a:pt x="320" y="602"/>
                    </a:lnTo>
                    <a:lnTo>
                      <a:pt x="329" y="607"/>
                    </a:lnTo>
                    <a:lnTo>
                      <a:pt x="337" y="611"/>
                    </a:lnTo>
                    <a:lnTo>
                      <a:pt x="346" y="607"/>
                    </a:lnTo>
                    <a:lnTo>
                      <a:pt x="347" y="604"/>
                    </a:lnTo>
                    <a:lnTo>
                      <a:pt x="364" y="611"/>
                    </a:lnTo>
                    <a:lnTo>
                      <a:pt x="369" y="602"/>
                    </a:lnTo>
                    <a:lnTo>
                      <a:pt x="369" y="598"/>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5" name="Freeform 37">
                <a:extLst>
                  <a:ext uri="{FF2B5EF4-FFF2-40B4-BE49-F238E27FC236}">
                    <a16:creationId xmlns:a16="http://schemas.microsoft.com/office/drawing/2014/main" id="{EC6B8A97-B85D-5030-FAFE-B3E86D3A1BE2}"/>
                  </a:ext>
                </a:extLst>
              </p:cNvPr>
              <p:cNvSpPr>
                <a:spLocks noEditPoints="1"/>
              </p:cNvSpPr>
              <p:nvPr/>
            </p:nvSpPr>
            <p:spPr bwMode="auto">
              <a:xfrm>
                <a:off x="4536951" y="1515054"/>
                <a:ext cx="1278234" cy="1271585"/>
              </a:xfrm>
              <a:custGeom>
                <a:avLst/>
                <a:gdLst>
                  <a:gd name="T0" fmla="*/ 635 w 769"/>
                  <a:gd name="T1" fmla="*/ 150 h 765"/>
                  <a:gd name="T2" fmla="*/ 602 w 769"/>
                  <a:gd name="T3" fmla="*/ 146 h 765"/>
                  <a:gd name="T4" fmla="*/ 568 w 769"/>
                  <a:gd name="T5" fmla="*/ 148 h 765"/>
                  <a:gd name="T6" fmla="*/ 561 w 769"/>
                  <a:gd name="T7" fmla="*/ 132 h 765"/>
                  <a:gd name="T8" fmla="*/ 528 w 769"/>
                  <a:gd name="T9" fmla="*/ 152 h 765"/>
                  <a:gd name="T10" fmla="*/ 485 w 769"/>
                  <a:gd name="T11" fmla="*/ 150 h 765"/>
                  <a:gd name="T12" fmla="*/ 456 w 769"/>
                  <a:gd name="T13" fmla="*/ 126 h 765"/>
                  <a:gd name="T14" fmla="*/ 432 w 769"/>
                  <a:gd name="T15" fmla="*/ 137 h 765"/>
                  <a:gd name="T16" fmla="*/ 418 w 769"/>
                  <a:gd name="T17" fmla="*/ 119 h 765"/>
                  <a:gd name="T18" fmla="*/ 403 w 769"/>
                  <a:gd name="T19" fmla="*/ 105 h 765"/>
                  <a:gd name="T20" fmla="*/ 343 w 769"/>
                  <a:gd name="T21" fmla="*/ 92 h 765"/>
                  <a:gd name="T22" fmla="*/ 333 w 769"/>
                  <a:gd name="T23" fmla="*/ 96 h 765"/>
                  <a:gd name="T24" fmla="*/ 298 w 769"/>
                  <a:gd name="T25" fmla="*/ 103 h 765"/>
                  <a:gd name="T26" fmla="*/ 251 w 769"/>
                  <a:gd name="T27" fmla="*/ 85 h 765"/>
                  <a:gd name="T28" fmla="*/ 219 w 769"/>
                  <a:gd name="T29" fmla="*/ 74 h 765"/>
                  <a:gd name="T30" fmla="*/ 208 w 769"/>
                  <a:gd name="T31" fmla="*/ 12 h 765"/>
                  <a:gd name="T32" fmla="*/ 179 w 769"/>
                  <a:gd name="T33" fmla="*/ 0 h 765"/>
                  <a:gd name="T34" fmla="*/ 112 w 769"/>
                  <a:gd name="T35" fmla="*/ 50 h 765"/>
                  <a:gd name="T36" fmla="*/ 0 w 769"/>
                  <a:gd name="T37" fmla="*/ 56 h 765"/>
                  <a:gd name="T38" fmla="*/ 11 w 769"/>
                  <a:gd name="T39" fmla="*/ 94 h 765"/>
                  <a:gd name="T40" fmla="*/ 7 w 769"/>
                  <a:gd name="T41" fmla="*/ 134 h 765"/>
                  <a:gd name="T42" fmla="*/ 9 w 769"/>
                  <a:gd name="T43" fmla="*/ 162 h 765"/>
                  <a:gd name="T44" fmla="*/ 29 w 769"/>
                  <a:gd name="T45" fmla="*/ 220 h 765"/>
                  <a:gd name="T46" fmla="*/ 31 w 769"/>
                  <a:gd name="T47" fmla="*/ 255 h 765"/>
                  <a:gd name="T48" fmla="*/ 36 w 769"/>
                  <a:gd name="T49" fmla="*/ 296 h 765"/>
                  <a:gd name="T50" fmla="*/ 38 w 769"/>
                  <a:gd name="T51" fmla="*/ 325 h 765"/>
                  <a:gd name="T52" fmla="*/ 43 w 769"/>
                  <a:gd name="T53" fmla="*/ 374 h 765"/>
                  <a:gd name="T54" fmla="*/ 58 w 769"/>
                  <a:gd name="T55" fmla="*/ 403 h 765"/>
                  <a:gd name="T56" fmla="*/ 58 w 769"/>
                  <a:gd name="T57" fmla="*/ 437 h 765"/>
                  <a:gd name="T58" fmla="*/ 50 w 769"/>
                  <a:gd name="T59" fmla="*/ 472 h 765"/>
                  <a:gd name="T60" fmla="*/ 32 w 769"/>
                  <a:gd name="T61" fmla="*/ 492 h 765"/>
                  <a:gd name="T62" fmla="*/ 56 w 769"/>
                  <a:gd name="T63" fmla="*/ 517 h 765"/>
                  <a:gd name="T64" fmla="*/ 72 w 769"/>
                  <a:gd name="T65" fmla="*/ 765 h 765"/>
                  <a:gd name="T66" fmla="*/ 467 w 769"/>
                  <a:gd name="T67" fmla="*/ 754 h 765"/>
                  <a:gd name="T68" fmla="*/ 561 w 769"/>
                  <a:gd name="T69" fmla="*/ 736 h 765"/>
                  <a:gd name="T70" fmla="*/ 548 w 769"/>
                  <a:gd name="T71" fmla="*/ 694 h 765"/>
                  <a:gd name="T72" fmla="*/ 524 w 769"/>
                  <a:gd name="T73" fmla="*/ 678 h 765"/>
                  <a:gd name="T74" fmla="*/ 488 w 769"/>
                  <a:gd name="T75" fmla="*/ 642 h 765"/>
                  <a:gd name="T76" fmla="*/ 457 w 769"/>
                  <a:gd name="T77" fmla="*/ 626 h 765"/>
                  <a:gd name="T78" fmla="*/ 429 w 769"/>
                  <a:gd name="T79" fmla="*/ 609 h 765"/>
                  <a:gd name="T80" fmla="*/ 410 w 769"/>
                  <a:gd name="T81" fmla="*/ 584 h 765"/>
                  <a:gd name="T82" fmla="*/ 410 w 769"/>
                  <a:gd name="T83" fmla="*/ 542 h 765"/>
                  <a:gd name="T84" fmla="*/ 409 w 769"/>
                  <a:gd name="T85" fmla="*/ 488 h 765"/>
                  <a:gd name="T86" fmla="*/ 394 w 769"/>
                  <a:gd name="T87" fmla="*/ 470 h 765"/>
                  <a:gd name="T88" fmla="*/ 407 w 769"/>
                  <a:gd name="T89" fmla="*/ 445 h 765"/>
                  <a:gd name="T90" fmla="*/ 445 w 769"/>
                  <a:gd name="T91" fmla="*/ 418 h 765"/>
                  <a:gd name="T92" fmla="*/ 450 w 769"/>
                  <a:gd name="T93" fmla="*/ 342 h 765"/>
                  <a:gd name="T94" fmla="*/ 459 w 769"/>
                  <a:gd name="T95" fmla="*/ 327 h 765"/>
                  <a:gd name="T96" fmla="*/ 495 w 769"/>
                  <a:gd name="T97" fmla="*/ 293 h 765"/>
                  <a:gd name="T98" fmla="*/ 530 w 769"/>
                  <a:gd name="T99" fmla="*/ 255 h 765"/>
                  <a:gd name="T100" fmla="*/ 597 w 769"/>
                  <a:gd name="T101" fmla="*/ 195 h 765"/>
                  <a:gd name="T102" fmla="*/ 649 w 769"/>
                  <a:gd name="T103" fmla="*/ 172 h 765"/>
                  <a:gd name="T104" fmla="*/ 673 w 769"/>
                  <a:gd name="T105" fmla="*/ 153 h 765"/>
                  <a:gd name="T106" fmla="*/ 765 w 769"/>
                  <a:gd name="T107" fmla="*/ 124 h 765"/>
                  <a:gd name="T108" fmla="*/ 725 w 769"/>
                  <a:gd name="T109" fmla="*/ 148 h 765"/>
                  <a:gd name="T110" fmla="*/ 711 w 769"/>
                  <a:gd name="T111" fmla="*/ 173 h 765"/>
                  <a:gd name="T112" fmla="*/ 732 w 769"/>
                  <a:gd name="T113" fmla="*/ 155 h 765"/>
                  <a:gd name="T114" fmla="*/ 760 w 769"/>
                  <a:gd name="T115" fmla="*/ 134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9" h="765">
                    <a:moveTo>
                      <a:pt x="644" y="157"/>
                    </a:moveTo>
                    <a:lnTo>
                      <a:pt x="637" y="153"/>
                    </a:lnTo>
                    <a:lnTo>
                      <a:pt x="635" y="150"/>
                    </a:lnTo>
                    <a:lnTo>
                      <a:pt x="628" y="143"/>
                    </a:lnTo>
                    <a:lnTo>
                      <a:pt x="609" y="144"/>
                    </a:lnTo>
                    <a:lnTo>
                      <a:pt x="602" y="146"/>
                    </a:lnTo>
                    <a:lnTo>
                      <a:pt x="584" y="146"/>
                    </a:lnTo>
                    <a:lnTo>
                      <a:pt x="575" y="148"/>
                    </a:lnTo>
                    <a:lnTo>
                      <a:pt x="568" y="148"/>
                    </a:lnTo>
                    <a:lnTo>
                      <a:pt x="566" y="141"/>
                    </a:lnTo>
                    <a:lnTo>
                      <a:pt x="561" y="137"/>
                    </a:lnTo>
                    <a:lnTo>
                      <a:pt x="561" y="132"/>
                    </a:lnTo>
                    <a:lnTo>
                      <a:pt x="552" y="134"/>
                    </a:lnTo>
                    <a:lnTo>
                      <a:pt x="535" y="144"/>
                    </a:lnTo>
                    <a:lnTo>
                      <a:pt x="528" y="152"/>
                    </a:lnTo>
                    <a:lnTo>
                      <a:pt x="510" y="159"/>
                    </a:lnTo>
                    <a:lnTo>
                      <a:pt x="501" y="159"/>
                    </a:lnTo>
                    <a:lnTo>
                      <a:pt x="485" y="150"/>
                    </a:lnTo>
                    <a:lnTo>
                      <a:pt x="483" y="144"/>
                    </a:lnTo>
                    <a:lnTo>
                      <a:pt x="459" y="134"/>
                    </a:lnTo>
                    <a:lnTo>
                      <a:pt x="456" y="126"/>
                    </a:lnTo>
                    <a:lnTo>
                      <a:pt x="447" y="123"/>
                    </a:lnTo>
                    <a:lnTo>
                      <a:pt x="434" y="124"/>
                    </a:lnTo>
                    <a:lnTo>
                      <a:pt x="432" y="137"/>
                    </a:lnTo>
                    <a:lnTo>
                      <a:pt x="423" y="134"/>
                    </a:lnTo>
                    <a:lnTo>
                      <a:pt x="418" y="128"/>
                    </a:lnTo>
                    <a:lnTo>
                      <a:pt x="418" y="119"/>
                    </a:lnTo>
                    <a:lnTo>
                      <a:pt x="409" y="114"/>
                    </a:lnTo>
                    <a:lnTo>
                      <a:pt x="401" y="114"/>
                    </a:lnTo>
                    <a:lnTo>
                      <a:pt x="403" y="105"/>
                    </a:lnTo>
                    <a:lnTo>
                      <a:pt x="369" y="92"/>
                    </a:lnTo>
                    <a:lnTo>
                      <a:pt x="351" y="92"/>
                    </a:lnTo>
                    <a:lnTo>
                      <a:pt x="343" y="92"/>
                    </a:lnTo>
                    <a:lnTo>
                      <a:pt x="340" y="92"/>
                    </a:lnTo>
                    <a:lnTo>
                      <a:pt x="338" y="94"/>
                    </a:lnTo>
                    <a:lnTo>
                      <a:pt x="333" y="96"/>
                    </a:lnTo>
                    <a:lnTo>
                      <a:pt x="327" y="103"/>
                    </a:lnTo>
                    <a:lnTo>
                      <a:pt x="307" y="108"/>
                    </a:lnTo>
                    <a:lnTo>
                      <a:pt x="298" y="103"/>
                    </a:lnTo>
                    <a:lnTo>
                      <a:pt x="295" y="96"/>
                    </a:lnTo>
                    <a:lnTo>
                      <a:pt x="258" y="92"/>
                    </a:lnTo>
                    <a:lnTo>
                      <a:pt x="251" y="85"/>
                    </a:lnTo>
                    <a:lnTo>
                      <a:pt x="235" y="85"/>
                    </a:lnTo>
                    <a:lnTo>
                      <a:pt x="226" y="83"/>
                    </a:lnTo>
                    <a:lnTo>
                      <a:pt x="219" y="74"/>
                    </a:lnTo>
                    <a:lnTo>
                      <a:pt x="220" y="63"/>
                    </a:lnTo>
                    <a:lnTo>
                      <a:pt x="213" y="38"/>
                    </a:lnTo>
                    <a:lnTo>
                      <a:pt x="208" y="12"/>
                    </a:lnTo>
                    <a:lnTo>
                      <a:pt x="201" y="5"/>
                    </a:lnTo>
                    <a:lnTo>
                      <a:pt x="184" y="3"/>
                    </a:lnTo>
                    <a:lnTo>
                      <a:pt x="179" y="0"/>
                    </a:lnTo>
                    <a:lnTo>
                      <a:pt x="181" y="41"/>
                    </a:lnTo>
                    <a:lnTo>
                      <a:pt x="179" y="49"/>
                    </a:lnTo>
                    <a:lnTo>
                      <a:pt x="112" y="50"/>
                    </a:lnTo>
                    <a:lnTo>
                      <a:pt x="2" y="50"/>
                    </a:lnTo>
                    <a:lnTo>
                      <a:pt x="0" y="54"/>
                    </a:lnTo>
                    <a:lnTo>
                      <a:pt x="0" y="56"/>
                    </a:lnTo>
                    <a:lnTo>
                      <a:pt x="2" y="61"/>
                    </a:lnTo>
                    <a:lnTo>
                      <a:pt x="9" y="85"/>
                    </a:lnTo>
                    <a:lnTo>
                      <a:pt x="11" y="94"/>
                    </a:lnTo>
                    <a:lnTo>
                      <a:pt x="7" y="110"/>
                    </a:lnTo>
                    <a:lnTo>
                      <a:pt x="9" y="124"/>
                    </a:lnTo>
                    <a:lnTo>
                      <a:pt x="7" y="134"/>
                    </a:lnTo>
                    <a:lnTo>
                      <a:pt x="9" y="137"/>
                    </a:lnTo>
                    <a:lnTo>
                      <a:pt x="9" y="153"/>
                    </a:lnTo>
                    <a:lnTo>
                      <a:pt x="9" y="162"/>
                    </a:lnTo>
                    <a:lnTo>
                      <a:pt x="20" y="190"/>
                    </a:lnTo>
                    <a:lnTo>
                      <a:pt x="18" y="195"/>
                    </a:lnTo>
                    <a:lnTo>
                      <a:pt x="29" y="220"/>
                    </a:lnTo>
                    <a:lnTo>
                      <a:pt x="32" y="237"/>
                    </a:lnTo>
                    <a:lnTo>
                      <a:pt x="32" y="246"/>
                    </a:lnTo>
                    <a:lnTo>
                      <a:pt x="31" y="255"/>
                    </a:lnTo>
                    <a:lnTo>
                      <a:pt x="34" y="262"/>
                    </a:lnTo>
                    <a:lnTo>
                      <a:pt x="34" y="278"/>
                    </a:lnTo>
                    <a:lnTo>
                      <a:pt x="36" y="296"/>
                    </a:lnTo>
                    <a:lnTo>
                      <a:pt x="36" y="309"/>
                    </a:lnTo>
                    <a:lnTo>
                      <a:pt x="40" y="318"/>
                    </a:lnTo>
                    <a:lnTo>
                      <a:pt x="38" y="325"/>
                    </a:lnTo>
                    <a:lnTo>
                      <a:pt x="40" y="356"/>
                    </a:lnTo>
                    <a:lnTo>
                      <a:pt x="43" y="365"/>
                    </a:lnTo>
                    <a:lnTo>
                      <a:pt x="43" y="374"/>
                    </a:lnTo>
                    <a:lnTo>
                      <a:pt x="45" y="381"/>
                    </a:lnTo>
                    <a:lnTo>
                      <a:pt x="56" y="396"/>
                    </a:lnTo>
                    <a:lnTo>
                      <a:pt x="58" y="403"/>
                    </a:lnTo>
                    <a:lnTo>
                      <a:pt x="58" y="412"/>
                    </a:lnTo>
                    <a:lnTo>
                      <a:pt x="59" y="428"/>
                    </a:lnTo>
                    <a:lnTo>
                      <a:pt x="58" y="437"/>
                    </a:lnTo>
                    <a:lnTo>
                      <a:pt x="59" y="446"/>
                    </a:lnTo>
                    <a:lnTo>
                      <a:pt x="56" y="463"/>
                    </a:lnTo>
                    <a:lnTo>
                      <a:pt x="50" y="472"/>
                    </a:lnTo>
                    <a:lnTo>
                      <a:pt x="43" y="477"/>
                    </a:lnTo>
                    <a:lnTo>
                      <a:pt x="34" y="484"/>
                    </a:lnTo>
                    <a:lnTo>
                      <a:pt x="32" y="492"/>
                    </a:lnTo>
                    <a:lnTo>
                      <a:pt x="38" y="499"/>
                    </a:lnTo>
                    <a:lnTo>
                      <a:pt x="49" y="515"/>
                    </a:lnTo>
                    <a:lnTo>
                      <a:pt x="56" y="517"/>
                    </a:lnTo>
                    <a:lnTo>
                      <a:pt x="65" y="521"/>
                    </a:lnTo>
                    <a:lnTo>
                      <a:pt x="70" y="530"/>
                    </a:lnTo>
                    <a:lnTo>
                      <a:pt x="72" y="765"/>
                    </a:lnTo>
                    <a:lnTo>
                      <a:pt x="168" y="763"/>
                    </a:lnTo>
                    <a:lnTo>
                      <a:pt x="331" y="759"/>
                    </a:lnTo>
                    <a:lnTo>
                      <a:pt x="467" y="754"/>
                    </a:lnTo>
                    <a:lnTo>
                      <a:pt x="564" y="749"/>
                    </a:lnTo>
                    <a:lnTo>
                      <a:pt x="561" y="740"/>
                    </a:lnTo>
                    <a:lnTo>
                      <a:pt x="561" y="736"/>
                    </a:lnTo>
                    <a:lnTo>
                      <a:pt x="559" y="727"/>
                    </a:lnTo>
                    <a:lnTo>
                      <a:pt x="555" y="705"/>
                    </a:lnTo>
                    <a:lnTo>
                      <a:pt x="548" y="694"/>
                    </a:lnTo>
                    <a:lnTo>
                      <a:pt x="541" y="685"/>
                    </a:lnTo>
                    <a:lnTo>
                      <a:pt x="532" y="680"/>
                    </a:lnTo>
                    <a:lnTo>
                      <a:pt x="524" y="678"/>
                    </a:lnTo>
                    <a:lnTo>
                      <a:pt x="515" y="674"/>
                    </a:lnTo>
                    <a:lnTo>
                      <a:pt x="499" y="660"/>
                    </a:lnTo>
                    <a:lnTo>
                      <a:pt x="488" y="642"/>
                    </a:lnTo>
                    <a:lnTo>
                      <a:pt x="476" y="635"/>
                    </a:lnTo>
                    <a:lnTo>
                      <a:pt x="465" y="629"/>
                    </a:lnTo>
                    <a:lnTo>
                      <a:pt x="457" y="626"/>
                    </a:lnTo>
                    <a:lnTo>
                      <a:pt x="452" y="617"/>
                    </a:lnTo>
                    <a:lnTo>
                      <a:pt x="438" y="613"/>
                    </a:lnTo>
                    <a:lnTo>
                      <a:pt x="429" y="609"/>
                    </a:lnTo>
                    <a:lnTo>
                      <a:pt x="419" y="602"/>
                    </a:lnTo>
                    <a:lnTo>
                      <a:pt x="407" y="593"/>
                    </a:lnTo>
                    <a:lnTo>
                      <a:pt x="410" y="584"/>
                    </a:lnTo>
                    <a:lnTo>
                      <a:pt x="410" y="570"/>
                    </a:lnTo>
                    <a:lnTo>
                      <a:pt x="407" y="551"/>
                    </a:lnTo>
                    <a:lnTo>
                      <a:pt x="410" y="542"/>
                    </a:lnTo>
                    <a:lnTo>
                      <a:pt x="409" y="526"/>
                    </a:lnTo>
                    <a:lnTo>
                      <a:pt x="418" y="504"/>
                    </a:lnTo>
                    <a:lnTo>
                      <a:pt x="409" y="488"/>
                    </a:lnTo>
                    <a:lnTo>
                      <a:pt x="400" y="486"/>
                    </a:lnTo>
                    <a:lnTo>
                      <a:pt x="394" y="477"/>
                    </a:lnTo>
                    <a:lnTo>
                      <a:pt x="394" y="470"/>
                    </a:lnTo>
                    <a:lnTo>
                      <a:pt x="401" y="463"/>
                    </a:lnTo>
                    <a:lnTo>
                      <a:pt x="405" y="454"/>
                    </a:lnTo>
                    <a:lnTo>
                      <a:pt x="407" y="445"/>
                    </a:lnTo>
                    <a:lnTo>
                      <a:pt x="423" y="434"/>
                    </a:lnTo>
                    <a:lnTo>
                      <a:pt x="439" y="425"/>
                    </a:lnTo>
                    <a:lnTo>
                      <a:pt x="445" y="418"/>
                    </a:lnTo>
                    <a:lnTo>
                      <a:pt x="447" y="409"/>
                    </a:lnTo>
                    <a:lnTo>
                      <a:pt x="443" y="342"/>
                    </a:lnTo>
                    <a:lnTo>
                      <a:pt x="450" y="342"/>
                    </a:lnTo>
                    <a:lnTo>
                      <a:pt x="454" y="333"/>
                    </a:lnTo>
                    <a:lnTo>
                      <a:pt x="456" y="331"/>
                    </a:lnTo>
                    <a:lnTo>
                      <a:pt x="459" y="327"/>
                    </a:lnTo>
                    <a:lnTo>
                      <a:pt x="463" y="320"/>
                    </a:lnTo>
                    <a:lnTo>
                      <a:pt x="488" y="300"/>
                    </a:lnTo>
                    <a:lnTo>
                      <a:pt x="495" y="293"/>
                    </a:lnTo>
                    <a:lnTo>
                      <a:pt x="501" y="287"/>
                    </a:lnTo>
                    <a:lnTo>
                      <a:pt x="510" y="280"/>
                    </a:lnTo>
                    <a:lnTo>
                      <a:pt x="530" y="255"/>
                    </a:lnTo>
                    <a:lnTo>
                      <a:pt x="539" y="242"/>
                    </a:lnTo>
                    <a:lnTo>
                      <a:pt x="571" y="211"/>
                    </a:lnTo>
                    <a:lnTo>
                      <a:pt x="597" y="195"/>
                    </a:lnTo>
                    <a:lnTo>
                      <a:pt x="613" y="188"/>
                    </a:lnTo>
                    <a:lnTo>
                      <a:pt x="622" y="186"/>
                    </a:lnTo>
                    <a:lnTo>
                      <a:pt x="649" y="172"/>
                    </a:lnTo>
                    <a:lnTo>
                      <a:pt x="656" y="166"/>
                    </a:lnTo>
                    <a:lnTo>
                      <a:pt x="666" y="159"/>
                    </a:lnTo>
                    <a:lnTo>
                      <a:pt x="673" y="153"/>
                    </a:lnTo>
                    <a:lnTo>
                      <a:pt x="653" y="153"/>
                    </a:lnTo>
                    <a:lnTo>
                      <a:pt x="644" y="157"/>
                    </a:lnTo>
                    <a:close/>
                    <a:moveTo>
                      <a:pt x="765" y="124"/>
                    </a:moveTo>
                    <a:lnTo>
                      <a:pt x="756" y="128"/>
                    </a:lnTo>
                    <a:lnTo>
                      <a:pt x="742" y="139"/>
                    </a:lnTo>
                    <a:lnTo>
                      <a:pt x="725" y="148"/>
                    </a:lnTo>
                    <a:lnTo>
                      <a:pt x="709" y="159"/>
                    </a:lnTo>
                    <a:lnTo>
                      <a:pt x="709" y="164"/>
                    </a:lnTo>
                    <a:lnTo>
                      <a:pt x="711" y="173"/>
                    </a:lnTo>
                    <a:lnTo>
                      <a:pt x="720" y="170"/>
                    </a:lnTo>
                    <a:lnTo>
                      <a:pt x="725" y="161"/>
                    </a:lnTo>
                    <a:lnTo>
                      <a:pt x="732" y="155"/>
                    </a:lnTo>
                    <a:lnTo>
                      <a:pt x="749" y="148"/>
                    </a:lnTo>
                    <a:lnTo>
                      <a:pt x="758" y="141"/>
                    </a:lnTo>
                    <a:lnTo>
                      <a:pt x="760" y="134"/>
                    </a:lnTo>
                    <a:lnTo>
                      <a:pt x="769" y="124"/>
                    </a:lnTo>
                    <a:lnTo>
                      <a:pt x="765" y="12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6" name="Freeform 38">
                <a:extLst>
                  <a:ext uri="{FF2B5EF4-FFF2-40B4-BE49-F238E27FC236}">
                    <a16:creationId xmlns:a16="http://schemas.microsoft.com/office/drawing/2014/main" id="{0B4E3B3A-9B9F-EDC6-1E02-EAC50DE851D4}"/>
                  </a:ext>
                </a:extLst>
              </p:cNvPr>
              <p:cNvSpPr>
                <a:spLocks noEditPoints="1"/>
              </p:cNvSpPr>
              <p:nvPr/>
            </p:nvSpPr>
            <p:spPr bwMode="auto">
              <a:xfrm>
                <a:off x="5555881" y="1860792"/>
                <a:ext cx="1308153" cy="1216732"/>
              </a:xfrm>
              <a:custGeom>
                <a:avLst/>
                <a:gdLst>
                  <a:gd name="T0" fmla="*/ 608 w 787"/>
                  <a:gd name="T1" fmla="*/ 134 h 732"/>
                  <a:gd name="T2" fmla="*/ 172 w 787"/>
                  <a:gd name="T3" fmla="*/ 49 h 732"/>
                  <a:gd name="T4" fmla="*/ 201 w 787"/>
                  <a:gd name="T5" fmla="*/ 27 h 732"/>
                  <a:gd name="T6" fmla="*/ 204 w 787"/>
                  <a:gd name="T7" fmla="*/ 0 h 732"/>
                  <a:gd name="T8" fmla="*/ 172 w 787"/>
                  <a:gd name="T9" fmla="*/ 49 h 732"/>
                  <a:gd name="T10" fmla="*/ 454 w 787"/>
                  <a:gd name="T11" fmla="*/ 199 h 732"/>
                  <a:gd name="T12" fmla="*/ 776 w 787"/>
                  <a:gd name="T13" fmla="*/ 501 h 732"/>
                  <a:gd name="T14" fmla="*/ 740 w 787"/>
                  <a:gd name="T15" fmla="*/ 400 h 732"/>
                  <a:gd name="T16" fmla="*/ 686 w 787"/>
                  <a:gd name="T17" fmla="*/ 407 h 732"/>
                  <a:gd name="T18" fmla="*/ 657 w 787"/>
                  <a:gd name="T19" fmla="*/ 456 h 732"/>
                  <a:gd name="T20" fmla="*/ 639 w 787"/>
                  <a:gd name="T21" fmla="*/ 407 h 732"/>
                  <a:gd name="T22" fmla="*/ 675 w 787"/>
                  <a:gd name="T23" fmla="*/ 354 h 732"/>
                  <a:gd name="T24" fmla="*/ 651 w 787"/>
                  <a:gd name="T25" fmla="*/ 273 h 732"/>
                  <a:gd name="T26" fmla="*/ 648 w 787"/>
                  <a:gd name="T27" fmla="*/ 233 h 732"/>
                  <a:gd name="T28" fmla="*/ 588 w 787"/>
                  <a:gd name="T29" fmla="*/ 215 h 732"/>
                  <a:gd name="T30" fmla="*/ 545 w 787"/>
                  <a:gd name="T31" fmla="*/ 199 h 732"/>
                  <a:gd name="T32" fmla="*/ 499 w 787"/>
                  <a:gd name="T33" fmla="*/ 204 h 732"/>
                  <a:gd name="T34" fmla="*/ 492 w 787"/>
                  <a:gd name="T35" fmla="*/ 242 h 732"/>
                  <a:gd name="T36" fmla="*/ 472 w 787"/>
                  <a:gd name="T37" fmla="*/ 305 h 732"/>
                  <a:gd name="T38" fmla="*/ 460 w 787"/>
                  <a:gd name="T39" fmla="*/ 314 h 732"/>
                  <a:gd name="T40" fmla="*/ 456 w 787"/>
                  <a:gd name="T41" fmla="*/ 269 h 732"/>
                  <a:gd name="T42" fmla="*/ 423 w 787"/>
                  <a:gd name="T43" fmla="*/ 305 h 732"/>
                  <a:gd name="T44" fmla="*/ 402 w 787"/>
                  <a:gd name="T45" fmla="*/ 374 h 732"/>
                  <a:gd name="T46" fmla="*/ 391 w 787"/>
                  <a:gd name="T47" fmla="*/ 441 h 732"/>
                  <a:gd name="T48" fmla="*/ 420 w 787"/>
                  <a:gd name="T49" fmla="*/ 532 h 732"/>
                  <a:gd name="T50" fmla="*/ 423 w 787"/>
                  <a:gd name="T51" fmla="*/ 664 h 732"/>
                  <a:gd name="T52" fmla="*/ 387 w 787"/>
                  <a:gd name="T53" fmla="*/ 732 h 732"/>
                  <a:gd name="T54" fmla="*/ 711 w 787"/>
                  <a:gd name="T55" fmla="*/ 694 h 732"/>
                  <a:gd name="T56" fmla="*/ 736 w 787"/>
                  <a:gd name="T57" fmla="*/ 615 h 732"/>
                  <a:gd name="T58" fmla="*/ 769 w 787"/>
                  <a:gd name="T59" fmla="*/ 562 h 732"/>
                  <a:gd name="T60" fmla="*/ 785 w 787"/>
                  <a:gd name="T61" fmla="*/ 550 h 732"/>
                  <a:gd name="T62" fmla="*/ 429 w 787"/>
                  <a:gd name="T63" fmla="*/ 173 h 732"/>
                  <a:gd name="T64" fmla="*/ 494 w 787"/>
                  <a:gd name="T65" fmla="*/ 161 h 732"/>
                  <a:gd name="T66" fmla="*/ 537 w 787"/>
                  <a:gd name="T67" fmla="*/ 157 h 732"/>
                  <a:gd name="T68" fmla="*/ 579 w 787"/>
                  <a:gd name="T69" fmla="*/ 134 h 732"/>
                  <a:gd name="T70" fmla="*/ 552 w 787"/>
                  <a:gd name="T71" fmla="*/ 97 h 732"/>
                  <a:gd name="T72" fmla="*/ 519 w 787"/>
                  <a:gd name="T73" fmla="*/ 96 h 732"/>
                  <a:gd name="T74" fmla="*/ 458 w 787"/>
                  <a:gd name="T75" fmla="*/ 68 h 732"/>
                  <a:gd name="T76" fmla="*/ 369 w 787"/>
                  <a:gd name="T77" fmla="*/ 97 h 732"/>
                  <a:gd name="T78" fmla="*/ 308 w 787"/>
                  <a:gd name="T79" fmla="*/ 112 h 732"/>
                  <a:gd name="T80" fmla="*/ 246 w 787"/>
                  <a:gd name="T81" fmla="*/ 83 h 732"/>
                  <a:gd name="T82" fmla="*/ 190 w 787"/>
                  <a:gd name="T83" fmla="*/ 83 h 732"/>
                  <a:gd name="T84" fmla="*/ 172 w 787"/>
                  <a:gd name="T85" fmla="*/ 94 h 732"/>
                  <a:gd name="T86" fmla="*/ 129 w 787"/>
                  <a:gd name="T87" fmla="*/ 61 h 732"/>
                  <a:gd name="T88" fmla="*/ 74 w 787"/>
                  <a:gd name="T89" fmla="*/ 94 h 732"/>
                  <a:gd name="T90" fmla="*/ 0 w 787"/>
                  <a:gd name="T91" fmla="*/ 134 h 732"/>
                  <a:gd name="T92" fmla="*/ 147 w 787"/>
                  <a:gd name="T93" fmla="*/ 193 h 732"/>
                  <a:gd name="T94" fmla="*/ 214 w 787"/>
                  <a:gd name="T95" fmla="*/ 204 h 732"/>
                  <a:gd name="T96" fmla="*/ 246 w 787"/>
                  <a:gd name="T97" fmla="*/ 242 h 732"/>
                  <a:gd name="T98" fmla="*/ 257 w 787"/>
                  <a:gd name="T99" fmla="*/ 287 h 732"/>
                  <a:gd name="T100" fmla="*/ 279 w 787"/>
                  <a:gd name="T101" fmla="*/ 284 h 732"/>
                  <a:gd name="T102" fmla="*/ 318 w 787"/>
                  <a:gd name="T103" fmla="*/ 195 h 732"/>
                  <a:gd name="T104" fmla="*/ 340 w 787"/>
                  <a:gd name="T105" fmla="*/ 199 h 732"/>
                  <a:gd name="T106" fmla="*/ 353 w 787"/>
                  <a:gd name="T107" fmla="*/ 224 h 732"/>
                  <a:gd name="T108" fmla="*/ 387 w 787"/>
                  <a:gd name="T109" fmla="*/ 179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7" h="732">
                    <a:moveTo>
                      <a:pt x="604" y="155"/>
                    </a:moveTo>
                    <a:lnTo>
                      <a:pt x="621" y="155"/>
                    </a:lnTo>
                    <a:lnTo>
                      <a:pt x="630" y="148"/>
                    </a:lnTo>
                    <a:lnTo>
                      <a:pt x="624" y="141"/>
                    </a:lnTo>
                    <a:lnTo>
                      <a:pt x="615" y="134"/>
                    </a:lnTo>
                    <a:lnTo>
                      <a:pt x="608" y="134"/>
                    </a:lnTo>
                    <a:lnTo>
                      <a:pt x="612" y="141"/>
                    </a:lnTo>
                    <a:lnTo>
                      <a:pt x="603" y="148"/>
                    </a:lnTo>
                    <a:lnTo>
                      <a:pt x="595" y="150"/>
                    </a:lnTo>
                    <a:lnTo>
                      <a:pt x="603" y="155"/>
                    </a:lnTo>
                    <a:lnTo>
                      <a:pt x="604" y="155"/>
                    </a:lnTo>
                    <a:close/>
                    <a:moveTo>
                      <a:pt x="172" y="49"/>
                    </a:moveTo>
                    <a:lnTo>
                      <a:pt x="174" y="41"/>
                    </a:lnTo>
                    <a:lnTo>
                      <a:pt x="174" y="49"/>
                    </a:lnTo>
                    <a:lnTo>
                      <a:pt x="167" y="58"/>
                    </a:lnTo>
                    <a:lnTo>
                      <a:pt x="176" y="67"/>
                    </a:lnTo>
                    <a:lnTo>
                      <a:pt x="186" y="43"/>
                    </a:lnTo>
                    <a:lnTo>
                      <a:pt x="201" y="27"/>
                    </a:lnTo>
                    <a:lnTo>
                      <a:pt x="210" y="20"/>
                    </a:lnTo>
                    <a:lnTo>
                      <a:pt x="212" y="11"/>
                    </a:lnTo>
                    <a:lnTo>
                      <a:pt x="223" y="11"/>
                    </a:lnTo>
                    <a:lnTo>
                      <a:pt x="230" y="5"/>
                    </a:lnTo>
                    <a:lnTo>
                      <a:pt x="223" y="0"/>
                    </a:lnTo>
                    <a:lnTo>
                      <a:pt x="204" y="0"/>
                    </a:lnTo>
                    <a:lnTo>
                      <a:pt x="186" y="5"/>
                    </a:lnTo>
                    <a:lnTo>
                      <a:pt x="170" y="16"/>
                    </a:lnTo>
                    <a:lnTo>
                      <a:pt x="159" y="34"/>
                    </a:lnTo>
                    <a:lnTo>
                      <a:pt x="154" y="41"/>
                    </a:lnTo>
                    <a:lnTo>
                      <a:pt x="157" y="50"/>
                    </a:lnTo>
                    <a:lnTo>
                      <a:pt x="172" y="49"/>
                    </a:lnTo>
                    <a:close/>
                    <a:moveTo>
                      <a:pt x="447" y="204"/>
                    </a:moveTo>
                    <a:lnTo>
                      <a:pt x="445" y="213"/>
                    </a:lnTo>
                    <a:lnTo>
                      <a:pt x="445" y="220"/>
                    </a:lnTo>
                    <a:lnTo>
                      <a:pt x="454" y="219"/>
                    </a:lnTo>
                    <a:lnTo>
                      <a:pt x="452" y="202"/>
                    </a:lnTo>
                    <a:lnTo>
                      <a:pt x="454" y="199"/>
                    </a:lnTo>
                    <a:lnTo>
                      <a:pt x="447" y="204"/>
                    </a:lnTo>
                    <a:close/>
                    <a:moveTo>
                      <a:pt x="783" y="524"/>
                    </a:moveTo>
                    <a:lnTo>
                      <a:pt x="787" y="521"/>
                    </a:lnTo>
                    <a:lnTo>
                      <a:pt x="785" y="515"/>
                    </a:lnTo>
                    <a:lnTo>
                      <a:pt x="785" y="515"/>
                    </a:lnTo>
                    <a:lnTo>
                      <a:pt x="776" y="501"/>
                    </a:lnTo>
                    <a:lnTo>
                      <a:pt x="773" y="492"/>
                    </a:lnTo>
                    <a:lnTo>
                      <a:pt x="769" y="474"/>
                    </a:lnTo>
                    <a:lnTo>
                      <a:pt x="764" y="457"/>
                    </a:lnTo>
                    <a:lnTo>
                      <a:pt x="758" y="448"/>
                    </a:lnTo>
                    <a:lnTo>
                      <a:pt x="749" y="416"/>
                    </a:lnTo>
                    <a:lnTo>
                      <a:pt x="740" y="400"/>
                    </a:lnTo>
                    <a:lnTo>
                      <a:pt x="733" y="392"/>
                    </a:lnTo>
                    <a:lnTo>
                      <a:pt x="724" y="389"/>
                    </a:lnTo>
                    <a:lnTo>
                      <a:pt x="715" y="387"/>
                    </a:lnTo>
                    <a:lnTo>
                      <a:pt x="702" y="396"/>
                    </a:lnTo>
                    <a:lnTo>
                      <a:pt x="695" y="400"/>
                    </a:lnTo>
                    <a:lnTo>
                      <a:pt x="686" y="407"/>
                    </a:lnTo>
                    <a:lnTo>
                      <a:pt x="677" y="410"/>
                    </a:lnTo>
                    <a:lnTo>
                      <a:pt x="678" y="419"/>
                    </a:lnTo>
                    <a:lnTo>
                      <a:pt x="675" y="434"/>
                    </a:lnTo>
                    <a:lnTo>
                      <a:pt x="668" y="439"/>
                    </a:lnTo>
                    <a:lnTo>
                      <a:pt x="662" y="448"/>
                    </a:lnTo>
                    <a:lnTo>
                      <a:pt x="657" y="456"/>
                    </a:lnTo>
                    <a:lnTo>
                      <a:pt x="648" y="454"/>
                    </a:lnTo>
                    <a:lnTo>
                      <a:pt x="641" y="452"/>
                    </a:lnTo>
                    <a:lnTo>
                      <a:pt x="630" y="443"/>
                    </a:lnTo>
                    <a:lnTo>
                      <a:pt x="628" y="430"/>
                    </a:lnTo>
                    <a:lnTo>
                      <a:pt x="630" y="412"/>
                    </a:lnTo>
                    <a:lnTo>
                      <a:pt x="639" y="407"/>
                    </a:lnTo>
                    <a:lnTo>
                      <a:pt x="648" y="405"/>
                    </a:lnTo>
                    <a:lnTo>
                      <a:pt x="655" y="392"/>
                    </a:lnTo>
                    <a:lnTo>
                      <a:pt x="657" y="376"/>
                    </a:lnTo>
                    <a:lnTo>
                      <a:pt x="659" y="367"/>
                    </a:lnTo>
                    <a:lnTo>
                      <a:pt x="668" y="363"/>
                    </a:lnTo>
                    <a:lnTo>
                      <a:pt x="675" y="354"/>
                    </a:lnTo>
                    <a:lnTo>
                      <a:pt x="671" y="327"/>
                    </a:lnTo>
                    <a:lnTo>
                      <a:pt x="673" y="311"/>
                    </a:lnTo>
                    <a:lnTo>
                      <a:pt x="669" y="295"/>
                    </a:lnTo>
                    <a:lnTo>
                      <a:pt x="664" y="286"/>
                    </a:lnTo>
                    <a:lnTo>
                      <a:pt x="655" y="280"/>
                    </a:lnTo>
                    <a:lnTo>
                      <a:pt x="651" y="273"/>
                    </a:lnTo>
                    <a:lnTo>
                      <a:pt x="655" y="262"/>
                    </a:lnTo>
                    <a:lnTo>
                      <a:pt x="662" y="260"/>
                    </a:lnTo>
                    <a:lnTo>
                      <a:pt x="662" y="253"/>
                    </a:lnTo>
                    <a:lnTo>
                      <a:pt x="657" y="249"/>
                    </a:lnTo>
                    <a:lnTo>
                      <a:pt x="651" y="240"/>
                    </a:lnTo>
                    <a:lnTo>
                      <a:pt x="648" y="233"/>
                    </a:lnTo>
                    <a:lnTo>
                      <a:pt x="641" y="228"/>
                    </a:lnTo>
                    <a:lnTo>
                      <a:pt x="631" y="228"/>
                    </a:lnTo>
                    <a:lnTo>
                      <a:pt x="622" y="224"/>
                    </a:lnTo>
                    <a:lnTo>
                      <a:pt x="604" y="219"/>
                    </a:lnTo>
                    <a:lnTo>
                      <a:pt x="597" y="215"/>
                    </a:lnTo>
                    <a:lnTo>
                      <a:pt x="588" y="215"/>
                    </a:lnTo>
                    <a:lnTo>
                      <a:pt x="581" y="213"/>
                    </a:lnTo>
                    <a:lnTo>
                      <a:pt x="575" y="204"/>
                    </a:lnTo>
                    <a:lnTo>
                      <a:pt x="568" y="199"/>
                    </a:lnTo>
                    <a:lnTo>
                      <a:pt x="559" y="197"/>
                    </a:lnTo>
                    <a:lnTo>
                      <a:pt x="552" y="199"/>
                    </a:lnTo>
                    <a:lnTo>
                      <a:pt x="545" y="199"/>
                    </a:lnTo>
                    <a:lnTo>
                      <a:pt x="536" y="191"/>
                    </a:lnTo>
                    <a:lnTo>
                      <a:pt x="528" y="190"/>
                    </a:lnTo>
                    <a:lnTo>
                      <a:pt x="519" y="184"/>
                    </a:lnTo>
                    <a:lnTo>
                      <a:pt x="512" y="191"/>
                    </a:lnTo>
                    <a:lnTo>
                      <a:pt x="505" y="195"/>
                    </a:lnTo>
                    <a:lnTo>
                      <a:pt x="499" y="204"/>
                    </a:lnTo>
                    <a:lnTo>
                      <a:pt x="490" y="213"/>
                    </a:lnTo>
                    <a:lnTo>
                      <a:pt x="490" y="222"/>
                    </a:lnTo>
                    <a:lnTo>
                      <a:pt x="496" y="231"/>
                    </a:lnTo>
                    <a:lnTo>
                      <a:pt x="503" y="235"/>
                    </a:lnTo>
                    <a:lnTo>
                      <a:pt x="505" y="242"/>
                    </a:lnTo>
                    <a:lnTo>
                      <a:pt x="492" y="242"/>
                    </a:lnTo>
                    <a:lnTo>
                      <a:pt x="483" y="248"/>
                    </a:lnTo>
                    <a:lnTo>
                      <a:pt x="476" y="255"/>
                    </a:lnTo>
                    <a:lnTo>
                      <a:pt x="470" y="262"/>
                    </a:lnTo>
                    <a:lnTo>
                      <a:pt x="474" y="287"/>
                    </a:lnTo>
                    <a:lnTo>
                      <a:pt x="474" y="298"/>
                    </a:lnTo>
                    <a:lnTo>
                      <a:pt x="472" y="305"/>
                    </a:lnTo>
                    <a:lnTo>
                      <a:pt x="470" y="314"/>
                    </a:lnTo>
                    <a:lnTo>
                      <a:pt x="463" y="322"/>
                    </a:lnTo>
                    <a:lnTo>
                      <a:pt x="465" y="314"/>
                    </a:lnTo>
                    <a:lnTo>
                      <a:pt x="465" y="298"/>
                    </a:lnTo>
                    <a:lnTo>
                      <a:pt x="461" y="298"/>
                    </a:lnTo>
                    <a:lnTo>
                      <a:pt x="460" y="314"/>
                    </a:lnTo>
                    <a:lnTo>
                      <a:pt x="454" y="324"/>
                    </a:lnTo>
                    <a:lnTo>
                      <a:pt x="452" y="314"/>
                    </a:lnTo>
                    <a:lnTo>
                      <a:pt x="456" y="307"/>
                    </a:lnTo>
                    <a:lnTo>
                      <a:pt x="452" y="298"/>
                    </a:lnTo>
                    <a:lnTo>
                      <a:pt x="454" y="293"/>
                    </a:lnTo>
                    <a:lnTo>
                      <a:pt x="456" y="269"/>
                    </a:lnTo>
                    <a:lnTo>
                      <a:pt x="449" y="276"/>
                    </a:lnTo>
                    <a:lnTo>
                      <a:pt x="445" y="284"/>
                    </a:lnTo>
                    <a:lnTo>
                      <a:pt x="440" y="291"/>
                    </a:lnTo>
                    <a:lnTo>
                      <a:pt x="438" y="300"/>
                    </a:lnTo>
                    <a:lnTo>
                      <a:pt x="432" y="307"/>
                    </a:lnTo>
                    <a:lnTo>
                      <a:pt x="423" y="305"/>
                    </a:lnTo>
                    <a:lnTo>
                      <a:pt x="413" y="320"/>
                    </a:lnTo>
                    <a:lnTo>
                      <a:pt x="414" y="329"/>
                    </a:lnTo>
                    <a:lnTo>
                      <a:pt x="407" y="336"/>
                    </a:lnTo>
                    <a:lnTo>
                      <a:pt x="398" y="343"/>
                    </a:lnTo>
                    <a:lnTo>
                      <a:pt x="404" y="360"/>
                    </a:lnTo>
                    <a:lnTo>
                      <a:pt x="402" y="374"/>
                    </a:lnTo>
                    <a:lnTo>
                      <a:pt x="404" y="381"/>
                    </a:lnTo>
                    <a:lnTo>
                      <a:pt x="404" y="390"/>
                    </a:lnTo>
                    <a:lnTo>
                      <a:pt x="393" y="416"/>
                    </a:lnTo>
                    <a:lnTo>
                      <a:pt x="385" y="425"/>
                    </a:lnTo>
                    <a:lnTo>
                      <a:pt x="385" y="432"/>
                    </a:lnTo>
                    <a:lnTo>
                      <a:pt x="391" y="441"/>
                    </a:lnTo>
                    <a:lnTo>
                      <a:pt x="396" y="465"/>
                    </a:lnTo>
                    <a:lnTo>
                      <a:pt x="391" y="474"/>
                    </a:lnTo>
                    <a:lnTo>
                      <a:pt x="387" y="483"/>
                    </a:lnTo>
                    <a:lnTo>
                      <a:pt x="389" y="490"/>
                    </a:lnTo>
                    <a:lnTo>
                      <a:pt x="413" y="535"/>
                    </a:lnTo>
                    <a:lnTo>
                      <a:pt x="420" y="532"/>
                    </a:lnTo>
                    <a:lnTo>
                      <a:pt x="416" y="539"/>
                    </a:lnTo>
                    <a:lnTo>
                      <a:pt x="427" y="564"/>
                    </a:lnTo>
                    <a:lnTo>
                      <a:pt x="432" y="598"/>
                    </a:lnTo>
                    <a:lnTo>
                      <a:pt x="432" y="624"/>
                    </a:lnTo>
                    <a:lnTo>
                      <a:pt x="427" y="655"/>
                    </a:lnTo>
                    <a:lnTo>
                      <a:pt x="423" y="664"/>
                    </a:lnTo>
                    <a:lnTo>
                      <a:pt x="414" y="680"/>
                    </a:lnTo>
                    <a:lnTo>
                      <a:pt x="407" y="705"/>
                    </a:lnTo>
                    <a:lnTo>
                      <a:pt x="404" y="712"/>
                    </a:lnTo>
                    <a:lnTo>
                      <a:pt x="398" y="722"/>
                    </a:lnTo>
                    <a:lnTo>
                      <a:pt x="391" y="729"/>
                    </a:lnTo>
                    <a:lnTo>
                      <a:pt x="387" y="732"/>
                    </a:lnTo>
                    <a:lnTo>
                      <a:pt x="391" y="732"/>
                    </a:lnTo>
                    <a:lnTo>
                      <a:pt x="438" y="727"/>
                    </a:lnTo>
                    <a:lnTo>
                      <a:pt x="574" y="711"/>
                    </a:lnTo>
                    <a:lnTo>
                      <a:pt x="583" y="718"/>
                    </a:lnTo>
                    <a:lnTo>
                      <a:pt x="671" y="703"/>
                    </a:lnTo>
                    <a:lnTo>
                      <a:pt x="711" y="694"/>
                    </a:lnTo>
                    <a:lnTo>
                      <a:pt x="716" y="678"/>
                    </a:lnTo>
                    <a:lnTo>
                      <a:pt x="731" y="653"/>
                    </a:lnTo>
                    <a:lnTo>
                      <a:pt x="731" y="627"/>
                    </a:lnTo>
                    <a:lnTo>
                      <a:pt x="733" y="620"/>
                    </a:lnTo>
                    <a:lnTo>
                      <a:pt x="736" y="617"/>
                    </a:lnTo>
                    <a:lnTo>
                      <a:pt x="736" y="615"/>
                    </a:lnTo>
                    <a:lnTo>
                      <a:pt x="747" y="608"/>
                    </a:lnTo>
                    <a:lnTo>
                      <a:pt x="753" y="598"/>
                    </a:lnTo>
                    <a:lnTo>
                      <a:pt x="753" y="582"/>
                    </a:lnTo>
                    <a:lnTo>
                      <a:pt x="758" y="573"/>
                    </a:lnTo>
                    <a:lnTo>
                      <a:pt x="760" y="566"/>
                    </a:lnTo>
                    <a:lnTo>
                      <a:pt x="769" y="562"/>
                    </a:lnTo>
                    <a:lnTo>
                      <a:pt x="773" y="568"/>
                    </a:lnTo>
                    <a:lnTo>
                      <a:pt x="774" y="575"/>
                    </a:lnTo>
                    <a:lnTo>
                      <a:pt x="773" y="577"/>
                    </a:lnTo>
                    <a:lnTo>
                      <a:pt x="778" y="575"/>
                    </a:lnTo>
                    <a:lnTo>
                      <a:pt x="783" y="568"/>
                    </a:lnTo>
                    <a:lnTo>
                      <a:pt x="785" y="550"/>
                    </a:lnTo>
                    <a:lnTo>
                      <a:pt x="783" y="542"/>
                    </a:lnTo>
                    <a:lnTo>
                      <a:pt x="783" y="524"/>
                    </a:lnTo>
                    <a:close/>
                    <a:moveTo>
                      <a:pt x="396" y="177"/>
                    </a:moveTo>
                    <a:lnTo>
                      <a:pt x="404" y="179"/>
                    </a:lnTo>
                    <a:lnTo>
                      <a:pt x="420" y="173"/>
                    </a:lnTo>
                    <a:lnTo>
                      <a:pt x="429" y="173"/>
                    </a:lnTo>
                    <a:lnTo>
                      <a:pt x="436" y="170"/>
                    </a:lnTo>
                    <a:lnTo>
                      <a:pt x="443" y="155"/>
                    </a:lnTo>
                    <a:lnTo>
                      <a:pt x="460" y="153"/>
                    </a:lnTo>
                    <a:lnTo>
                      <a:pt x="469" y="155"/>
                    </a:lnTo>
                    <a:lnTo>
                      <a:pt x="476" y="155"/>
                    </a:lnTo>
                    <a:lnTo>
                      <a:pt x="494" y="161"/>
                    </a:lnTo>
                    <a:lnTo>
                      <a:pt x="512" y="175"/>
                    </a:lnTo>
                    <a:lnTo>
                      <a:pt x="519" y="179"/>
                    </a:lnTo>
                    <a:lnTo>
                      <a:pt x="519" y="163"/>
                    </a:lnTo>
                    <a:lnTo>
                      <a:pt x="521" y="155"/>
                    </a:lnTo>
                    <a:lnTo>
                      <a:pt x="530" y="153"/>
                    </a:lnTo>
                    <a:lnTo>
                      <a:pt x="537" y="157"/>
                    </a:lnTo>
                    <a:lnTo>
                      <a:pt x="546" y="155"/>
                    </a:lnTo>
                    <a:lnTo>
                      <a:pt x="584" y="155"/>
                    </a:lnTo>
                    <a:lnTo>
                      <a:pt x="593" y="153"/>
                    </a:lnTo>
                    <a:lnTo>
                      <a:pt x="588" y="144"/>
                    </a:lnTo>
                    <a:lnTo>
                      <a:pt x="579" y="141"/>
                    </a:lnTo>
                    <a:lnTo>
                      <a:pt x="579" y="134"/>
                    </a:lnTo>
                    <a:lnTo>
                      <a:pt x="570" y="128"/>
                    </a:lnTo>
                    <a:lnTo>
                      <a:pt x="568" y="128"/>
                    </a:lnTo>
                    <a:lnTo>
                      <a:pt x="561" y="123"/>
                    </a:lnTo>
                    <a:lnTo>
                      <a:pt x="559" y="114"/>
                    </a:lnTo>
                    <a:lnTo>
                      <a:pt x="557" y="106"/>
                    </a:lnTo>
                    <a:lnTo>
                      <a:pt x="552" y="97"/>
                    </a:lnTo>
                    <a:lnTo>
                      <a:pt x="545" y="90"/>
                    </a:lnTo>
                    <a:lnTo>
                      <a:pt x="539" y="90"/>
                    </a:lnTo>
                    <a:lnTo>
                      <a:pt x="537" y="92"/>
                    </a:lnTo>
                    <a:lnTo>
                      <a:pt x="534" y="99"/>
                    </a:lnTo>
                    <a:lnTo>
                      <a:pt x="525" y="103"/>
                    </a:lnTo>
                    <a:lnTo>
                      <a:pt x="519" y="96"/>
                    </a:lnTo>
                    <a:lnTo>
                      <a:pt x="503" y="101"/>
                    </a:lnTo>
                    <a:lnTo>
                      <a:pt x="487" y="99"/>
                    </a:lnTo>
                    <a:lnTo>
                      <a:pt x="483" y="92"/>
                    </a:lnTo>
                    <a:lnTo>
                      <a:pt x="481" y="63"/>
                    </a:lnTo>
                    <a:lnTo>
                      <a:pt x="465" y="65"/>
                    </a:lnTo>
                    <a:lnTo>
                      <a:pt x="458" y="68"/>
                    </a:lnTo>
                    <a:lnTo>
                      <a:pt x="441" y="77"/>
                    </a:lnTo>
                    <a:lnTo>
                      <a:pt x="432" y="79"/>
                    </a:lnTo>
                    <a:lnTo>
                      <a:pt x="400" y="83"/>
                    </a:lnTo>
                    <a:lnTo>
                      <a:pt x="391" y="85"/>
                    </a:lnTo>
                    <a:lnTo>
                      <a:pt x="376" y="88"/>
                    </a:lnTo>
                    <a:lnTo>
                      <a:pt x="369" y="97"/>
                    </a:lnTo>
                    <a:lnTo>
                      <a:pt x="353" y="106"/>
                    </a:lnTo>
                    <a:lnTo>
                      <a:pt x="340" y="125"/>
                    </a:lnTo>
                    <a:lnTo>
                      <a:pt x="333" y="121"/>
                    </a:lnTo>
                    <a:lnTo>
                      <a:pt x="324" y="121"/>
                    </a:lnTo>
                    <a:lnTo>
                      <a:pt x="315" y="119"/>
                    </a:lnTo>
                    <a:lnTo>
                      <a:pt x="308" y="112"/>
                    </a:lnTo>
                    <a:lnTo>
                      <a:pt x="288" y="119"/>
                    </a:lnTo>
                    <a:lnTo>
                      <a:pt x="280" y="121"/>
                    </a:lnTo>
                    <a:lnTo>
                      <a:pt x="271" y="117"/>
                    </a:lnTo>
                    <a:lnTo>
                      <a:pt x="266" y="108"/>
                    </a:lnTo>
                    <a:lnTo>
                      <a:pt x="252" y="92"/>
                    </a:lnTo>
                    <a:lnTo>
                      <a:pt x="246" y="83"/>
                    </a:lnTo>
                    <a:lnTo>
                      <a:pt x="239" y="81"/>
                    </a:lnTo>
                    <a:lnTo>
                      <a:pt x="230" y="74"/>
                    </a:lnTo>
                    <a:lnTo>
                      <a:pt x="221" y="72"/>
                    </a:lnTo>
                    <a:lnTo>
                      <a:pt x="204" y="72"/>
                    </a:lnTo>
                    <a:lnTo>
                      <a:pt x="197" y="76"/>
                    </a:lnTo>
                    <a:lnTo>
                      <a:pt x="190" y="83"/>
                    </a:lnTo>
                    <a:lnTo>
                      <a:pt x="186" y="87"/>
                    </a:lnTo>
                    <a:lnTo>
                      <a:pt x="194" y="68"/>
                    </a:lnTo>
                    <a:lnTo>
                      <a:pt x="186" y="77"/>
                    </a:lnTo>
                    <a:lnTo>
                      <a:pt x="177" y="83"/>
                    </a:lnTo>
                    <a:lnTo>
                      <a:pt x="176" y="90"/>
                    </a:lnTo>
                    <a:lnTo>
                      <a:pt x="172" y="94"/>
                    </a:lnTo>
                    <a:lnTo>
                      <a:pt x="170" y="85"/>
                    </a:lnTo>
                    <a:lnTo>
                      <a:pt x="172" y="68"/>
                    </a:lnTo>
                    <a:lnTo>
                      <a:pt x="157" y="52"/>
                    </a:lnTo>
                    <a:lnTo>
                      <a:pt x="152" y="49"/>
                    </a:lnTo>
                    <a:lnTo>
                      <a:pt x="147" y="41"/>
                    </a:lnTo>
                    <a:lnTo>
                      <a:pt x="129" y="61"/>
                    </a:lnTo>
                    <a:lnTo>
                      <a:pt x="125" y="68"/>
                    </a:lnTo>
                    <a:lnTo>
                      <a:pt x="107" y="76"/>
                    </a:lnTo>
                    <a:lnTo>
                      <a:pt x="98" y="85"/>
                    </a:lnTo>
                    <a:lnTo>
                      <a:pt x="91" y="90"/>
                    </a:lnTo>
                    <a:lnTo>
                      <a:pt x="81" y="94"/>
                    </a:lnTo>
                    <a:lnTo>
                      <a:pt x="74" y="94"/>
                    </a:lnTo>
                    <a:lnTo>
                      <a:pt x="65" y="97"/>
                    </a:lnTo>
                    <a:lnTo>
                      <a:pt x="56" y="97"/>
                    </a:lnTo>
                    <a:lnTo>
                      <a:pt x="47" y="101"/>
                    </a:lnTo>
                    <a:lnTo>
                      <a:pt x="33" y="119"/>
                    </a:lnTo>
                    <a:lnTo>
                      <a:pt x="7" y="130"/>
                    </a:lnTo>
                    <a:lnTo>
                      <a:pt x="0" y="134"/>
                    </a:lnTo>
                    <a:lnTo>
                      <a:pt x="4" y="139"/>
                    </a:lnTo>
                    <a:lnTo>
                      <a:pt x="13" y="141"/>
                    </a:lnTo>
                    <a:lnTo>
                      <a:pt x="20" y="148"/>
                    </a:lnTo>
                    <a:lnTo>
                      <a:pt x="31" y="164"/>
                    </a:lnTo>
                    <a:lnTo>
                      <a:pt x="118" y="181"/>
                    </a:lnTo>
                    <a:lnTo>
                      <a:pt x="147" y="193"/>
                    </a:lnTo>
                    <a:lnTo>
                      <a:pt x="150" y="193"/>
                    </a:lnTo>
                    <a:lnTo>
                      <a:pt x="168" y="195"/>
                    </a:lnTo>
                    <a:lnTo>
                      <a:pt x="176" y="193"/>
                    </a:lnTo>
                    <a:lnTo>
                      <a:pt x="185" y="197"/>
                    </a:lnTo>
                    <a:lnTo>
                      <a:pt x="206" y="199"/>
                    </a:lnTo>
                    <a:lnTo>
                      <a:pt x="214" y="204"/>
                    </a:lnTo>
                    <a:lnTo>
                      <a:pt x="215" y="219"/>
                    </a:lnTo>
                    <a:lnTo>
                      <a:pt x="224" y="220"/>
                    </a:lnTo>
                    <a:lnTo>
                      <a:pt x="237" y="224"/>
                    </a:lnTo>
                    <a:lnTo>
                      <a:pt x="246" y="231"/>
                    </a:lnTo>
                    <a:lnTo>
                      <a:pt x="242" y="235"/>
                    </a:lnTo>
                    <a:lnTo>
                      <a:pt x="246" y="242"/>
                    </a:lnTo>
                    <a:lnTo>
                      <a:pt x="246" y="258"/>
                    </a:lnTo>
                    <a:lnTo>
                      <a:pt x="242" y="267"/>
                    </a:lnTo>
                    <a:lnTo>
                      <a:pt x="246" y="275"/>
                    </a:lnTo>
                    <a:lnTo>
                      <a:pt x="253" y="271"/>
                    </a:lnTo>
                    <a:lnTo>
                      <a:pt x="262" y="271"/>
                    </a:lnTo>
                    <a:lnTo>
                      <a:pt x="257" y="287"/>
                    </a:lnTo>
                    <a:lnTo>
                      <a:pt x="259" y="296"/>
                    </a:lnTo>
                    <a:lnTo>
                      <a:pt x="266" y="304"/>
                    </a:lnTo>
                    <a:lnTo>
                      <a:pt x="268" y="304"/>
                    </a:lnTo>
                    <a:lnTo>
                      <a:pt x="271" y="305"/>
                    </a:lnTo>
                    <a:lnTo>
                      <a:pt x="270" y="296"/>
                    </a:lnTo>
                    <a:lnTo>
                      <a:pt x="279" y="284"/>
                    </a:lnTo>
                    <a:lnTo>
                      <a:pt x="291" y="258"/>
                    </a:lnTo>
                    <a:lnTo>
                      <a:pt x="297" y="240"/>
                    </a:lnTo>
                    <a:lnTo>
                      <a:pt x="300" y="233"/>
                    </a:lnTo>
                    <a:lnTo>
                      <a:pt x="308" y="224"/>
                    </a:lnTo>
                    <a:lnTo>
                      <a:pt x="311" y="208"/>
                    </a:lnTo>
                    <a:lnTo>
                      <a:pt x="318" y="195"/>
                    </a:lnTo>
                    <a:lnTo>
                      <a:pt x="315" y="204"/>
                    </a:lnTo>
                    <a:lnTo>
                      <a:pt x="318" y="213"/>
                    </a:lnTo>
                    <a:lnTo>
                      <a:pt x="324" y="220"/>
                    </a:lnTo>
                    <a:lnTo>
                      <a:pt x="331" y="213"/>
                    </a:lnTo>
                    <a:lnTo>
                      <a:pt x="333" y="208"/>
                    </a:lnTo>
                    <a:lnTo>
                      <a:pt x="340" y="199"/>
                    </a:lnTo>
                    <a:lnTo>
                      <a:pt x="349" y="197"/>
                    </a:lnTo>
                    <a:lnTo>
                      <a:pt x="356" y="199"/>
                    </a:lnTo>
                    <a:lnTo>
                      <a:pt x="356" y="206"/>
                    </a:lnTo>
                    <a:lnTo>
                      <a:pt x="347" y="213"/>
                    </a:lnTo>
                    <a:lnTo>
                      <a:pt x="344" y="224"/>
                    </a:lnTo>
                    <a:lnTo>
                      <a:pt x="353" y="224"/>
                    </a:lnTo>
                    <a:lnTo>
                      <a:pt x="358" y="215"/>
                    </a:lnTo>
                    <a:lnTo>
                      <a:pt x="366" y="208"/>
                    </a:lnTo>
                    <a:lnTo>
                      <a:pt x="375" y="201"/>
                    </a:lnTo>
                    <a:lnTo>
                      <a:pt x="376" y="191"/>
                    </a:lnTo>
                    <a:lnTo>
                      <a:pt x="380" y="184"/>
                    </a:lnTo>
                    <a:lnTo>
                      <a:pt x="387" y="179"/>
                    </a:lnTo>
                    <a:lnTo>
                      <a:pt x="396" y="17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7" name="Freeform 39">
                <a:extLst>
                  <a:ext uri="{FF2B5EF4-FFF2-40B4-BE49-F238E27FC236}">
                    <a16:creationId xmlns:a16="http://schemas.microsoft.com/office/drawing/2014/main" id="{9343B629-EAC5-0186-17BF-0533A1DBC65C}"/>
                  </a:ext>
                </a:extLst>
              </p:cNvPr>
              <p:cNvSpPr>
                <a:spLocks noEditPoints="1"/>
              </p:cNvSpPr>
              <p:nvPr/>
            </p:nvSpPr>
            <p:spPr bwMode="auto">
              <a:xfrm>
                <a:off x="8286878" y="2359452"/>
                <a:ext cx="598393" cy="324130"/>
              </a:xfrm>
              <a:custGeom>
                <a:avLst/>
                <a:gdLst>
                  <a:gd name="T0" fmla="*/ 286 w 360"/>
                  <a:gd name="T1" fmla="*/ 181 h 195"/>
                  <a:gd name="T2" fmla="*/ 295 w 360"/>
                  <a:gd name="T3" fmla="*/ 188 h 195"/>
                  <a:gd name="T4" fmla="*/ 296 w 360"/>
                  <a:gd name="T5" fmla="*/ 172 h 195"/>
                  <a:gd name="T6" fmla="*/ 353 w 360"/>
                  <a:gd name="T7" fmla="*/ 174 h 195"/>
                  <a:gd name="T8" fmla="*/ 349 w 360"/>
                  <a:gd name="T9" fmla="*/ 172 h 195"/>
                  <a:gd name="T10" fmla="*/ 340 w 360"/>
                  <a:gd name="T11" fmla="*/ 188 h 195"/>
                  <a:gd name="T12" fmla="*/ 360 w 360"/>
                  <a:gd name="T13" fmla="*/ 183 h 195"/>
                  <a:gd name="T14" fmla="*/ 345 w 360"/>
                  <a:gd name="T15" fmla="*/ 123 h 195"/>
                  <a:gd name="T16" fmla="*/ 329 w 360"/>
                  <a:gd name="T17" fmla="*/ 92 h 195"/>
                  <a:gd name="T18" fmla="*/ 313 w 360"/>
                  <a:gd name="T19" fmla="*/ 83 h 195"/>
                  <a:gd name="T20" fmla="*/ 313 w 360"/>
                  <a:gd name="T21" fmla="*/ 87 h 195"/>
                  <a:gd name="T22" fmla="*/ 325 w 360"/>
                  <a:gd name="T23" fmla="*/ 101 h 195"/>
                  <a:gd name="T24" fmla="*/ 336 w 360"/>
                  <a:gd name="T25" fmla="*/ 114 h 195"/>
                  <a:gd name="T26" fmla="*/ 313 w 360"/>
                  <a:gd name="T27" fmla="*/ 134 h 195"/>
                  <a:gd name="T28" fmla="*/ 295 w 360"/>
                  <a:gd name="T29" fmla="*/ 134 h 195"/>
                  <a:gd name="T30" fmla="*/ 282 w 360"/>
                  <a:gd name="T31" fmla="*/ 114 h 195"/>
                  <a:gd name="T32" fmla="*/ 266 w 360"/>
                  <a:gd name="T33" fmla="*/ 109 h 195"/>
                  <a:gd name="T34" fmla="*/ 275 w 360"/>
                  <a:gd name="T35" fmla="*/ 105 h 195"/>
                  <a:gd name="T36" fmla="*/ 251 w 360"/>
                  <a:gd name="T37" fmla="*/ 80 h 195"/>
                  <a:gd name="T38" fmla="*/ 233 w 360"/>
                  <a:gd name="T39" fmla="*/ 83 h 195"/>
                  <a:gd name="T40" fmla="*/ 221 w 360"/>
                  <a:gd name="T41" fmla="*/ 71 h 195"/>
                  <a:gd name="T42" fmla="*/ 224 w 360"/>
                  <a:gd name="T43" fmla="*/ 63 h 195"/>
                  <a:gd name="T44" fmla="*/ 230 w 360"/>
                  <a:gd name="T45" fmla="*/ 51 h 195"/>
                  <a:gd name="T46" fmla="*/ 249 w 360"/>
                  <a:gd name="T47" fmla="*/ 31 h 195"/>
                  <a:gd name="T48" fmla="*/ 244 w 360"/>
                  <a:gd name="T49" fmla="*/ 24 h 195"/>
                  <a:gd name="T50" fmla="*/ 237 w 360"/>
                  <a:gd name="T51" fmla="*/ 27 h 195"/>
                  <a:gd name="T52" fmla="*/ 228 w 360"/>
                  <a:gd name="T53" fmla="*/ 13 h 195"/>
                  <a:gd name="T54" fmla="*/ 222 w 360"/>
                  <a:gd name="T55" fmla="*/ 0 h 195"/>
                  <a:gd name="T56" fmla="*/ 215 w 360"/>
                  <a:gd name="T57" fmla="*/ 2 h 195"/>
                  <a:gd name="T58" fmla="*/ 201 w 360"/>
                  <a:gd name="T59" fmla="*/ 16 h 195"/>
                  <a:gd name="T60" fmla="*/ 193 w 360"/>
                  <a:gd name="T61" fmla="*/ 24 h 195"/>
                  <a:gd name="T62" fmla="*/ 76 w 360"/>
                  <a:gd name="T63" fmla="*/ 62 h 195"/>
                  <a:gd name="T64" fmla="*/ 2 w 360"/>
                  <a:gd name="T65" fmla="*/ 85 h 195"/>
                  <a:gd name="T66" fmla="*/ 3 w 360"/>
                  <a:gd name="T67" fmla="*/ 170 h 195"/>
                  <a:gd name="T68" fmla="*/ 67 w 360"/>
                  <a:gd name="T69" fmla="*/ 157 h 195"/>
                  <a:gd name="T70" fmla="*/ 88 w 360"/>
                  <a:gd name="T71" fmla="*/ 154 h 195"/>
                  <a:gd name="T72" fmla="*/ 145 w 360"/>
                  <a:gd name="T73" fmla="*/ 137 h 195"/>
                  <a:gd name="T74" fmla="*/ 163 w 360"/>
                  <a:gd name="T75" fmla="*/ 136 h 195"/>
                  <a:gd name="T76" fmla="*/ 202 w 360"/>
                  <a:gd name="T77" fmla="*/ 132 h 195"/>
                  <a:gd name="T78" fmla="*/ 210 w 360"/>
                  <a:gd name="T79" fmla="*/ 141 h 195"/>
                  <a:gd name="T80" fmla="*/ 217 w 360"/>
                  <a:gd name="T81" fmla="*/ 154 h 195"/>
                  <a:gd name="T82" fmla="*/ 219 w 360"/>
                  <a:gd name="T83" fmla="*/ 163 h 195"/>
                  <a:gd name="T84" fmla="*/ 230 w 360"/>
                  <a:gd name="T85" fmla="*/ 163 h 195"/>
                  <a:gd name="T86" fmla="*/ 237 w 360"/>
                  <a:gd name="T87" fmla="*/ 188 h 195"/>
                  <a:gd name="T88" fmla="*/ 248 w 360"/>
                  <a:gd name="T89" fmla="*/ 174 h 195"/>
                  <a:gd name="T90" fmla="*/ 260 w 360"/>
                  <a:gd name="T91" fmla="*/ 161 h 195"/>
                  <a:gd name="T92" fmla="*/ 271 w 360"/>
                  <a:gd name="T93" fmla="*/ 147 h 195"/>
                  <a:gd name="T94" fmla="*/ 280 w 360"/>
                  <a:gd name="T95" fmla="*/ 148 h 195"/>
                  <a:gd name="T96" fmla="*/ 293 w 360"/>
                  <a:gd name="T97" fmla="*/ 163 h 195"/>
                  <a:gd name="T98" fmla="*/ 304 w 360"/>
                  <a:gd name="T99" fmla="*/ 148 h 195"/>
                  <a:gd name="T100" fmla="*/ 331 w 360"/>
                  <a:gd name="T101" fmla="*/ 136 h 195"/>
                  <a:gd name="T102" fmla="*/ 345 w 360"/>
                  <a:gd name="T103" fmla="*/ 12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0" h="195">
                    <a:moveTo>
                      <a:pt x="291" y="174"/>
                    </a:moveTo>
                    <a:lnTo>
                      <a:pt x="286" y="181"/>
                    </a:lnTo>
                    <a:lnTo>
                      <a:pt x="278" y="195"/>
                    </a:lnTo>
                    <a:lnTo>
                      <a:pt x="295" y="188"/>
                    </a:lnTo>
                    <a:lnTo>
                      <a:pt x="304" y="181"/>
                    </a:lnTo>
                    <a:lnTo>
                      <a:pt x="296" y="172"/>
                    </a:lnTo>
                    <a:lnTo>
                      <a:pt x="291" y="174"/>
                    </a:lnTo>
                    <a:close/>
                    <a:moveTo>
                      <a:pt x="353" y="174"/>
                    </a:moveTo>
                    <a:lnTo>
                      <a:pt x="347" y="170"/>
                    </a:lnTo>
                    <a:lnTo>
                      <a:pt x="349" y="172"/>
                    </a:lnTo>
                    <a:lnTo>
                      <a:pt x="349" y="181"/>
                    </a:lnTo>
                    <a:lnTo>
                      <a:pt x="340" y="188"/>
                    </a:lnTo>
                    <a:lnTo>
                      <a:pt x="356" y="185"/>
                    </a:lnTo>
                    <a:lnTo>
                      <a:pt x="360" y="183"/>
                    </a:lnTo>
                    <a:lnTo>
                      <a:pt x="353" y="174"/>
                    </a:lnTo>
                    <a:close/>
                    <a:moveTo>
                      <a:pt x="345" y="123"/>
                    </a:moveTo>
                    <a:lnTo>
                      <a:pt x="342" y="107"/>
                    </a:lnTo>
                    <a:lnTo>
                      <a:pt x="329" y="92"/>
                    </a:lnTo>
                    <a:lnTo>
                      <a:pt x="322" y="85"/>
                    </a:lnTo>
                    <a:lnTo>
                      <a:pt x="313" y="83"/>
                    </a:lnTo>
                    <a:lnTo>
                      <a:pt x="304" y="85"/>
                    </a:lnTo>
                    <a:lnTo>
                      <a:pt x="313" y="87"/>
                    </a:lnTo>
                    <a:lnTo>
                      <a:pt x="322" y="92"/>
                    </a:lnTo>
                    <a:lnTo>
                      <a:pt x="325" y="101"/>
                    </a:lnTo>
                    <a:lnTo>
                      <a:pt x="333" y="100"/>
                    </a:lnTo>
                    <a:lnTo>
                      <a:pt x="336" y="114"/>
                    </a:lnTo>
                    <a:lnTo>
                      <a:pt x="329" y="121"/>
                    </a:lnTo>
                    <a:lnTo>
                      <a:pt x="313" y="134"/>
                    </a:lnTo>
                    <a:lnTo>
                      <a:pt x="304" y="132"/>
                    </a:lnTo>
                    <a:lnTo>
                      <a:pt x="295" y="134"/>
                    </a:lnTo>
                    <a:lnTo>
                      <a:pt x="291" y="130"/>
                    </a:lnTo>
                    <a:lnTo>
                      <a:pt x="282" y="114"/>
                    </a:lnTo>
                    <a:lnTo>
                      <a:pt x="275" y="112"/>
                    </a:lnTo>
                    <a:lnTo>
                      <a:pt x="266" y="109"/>
                    </a:lnTo>
                    <a:lnTo>
                      <a:pt x="266" y="100"/>
                    </a:lnTo>
                    <a:lnTo>
                      <a:pt x="275" y="105"/>
                    </a:lnTo>
                    <a:lnTo>
                      <a:pt x="268" y="96"/>
                    </a:lnTo>
                    <a:lnTo>
                      <a:pt x="251" y="80"/>
                    </a:lnTo>
                    <a:lnTo>
                      <a:pt x="242" y="78"/>
                    </a:lnTo>
                    <a:lnTo>
                      <a:pt x="233" y="83"/>
                    </a:lnTo>
                    <a:lnTo>
                      <a:pt x="226" y="78"/>
                    </a:lnTo>
                    <a:lnTo>
                      <a:pt x="221" y="71"/>
                    </a:lnTo>
                    <a:lnTo>
                      <a:pt x="228" y="71"/>
                    </a:lnTo>
                    <a:lnTo>
                      <a:pt x="224" y="63"/>
                    </a:lnTo>
                    <a:lnTo>
                      <a:pt x="231" y="54"/>
                    </a:lnTo>
                    <a:lnTo>
                      <a:pt x="230" y="51"/>
                    </a:lnTo>
                    <a:lnTo>
                      <a:pt x="235" y="42"/>
                    </a:lnTo>
                    <a:lnTo>
                      <a:pt x="249" y="31"/>
                    </a:lnTo>
                    <a:lnTo>
                      <a:pt x="251" y="22"/>
                    </a:lnTo>
                    <a:lnTo>
                      <a:pt x="244" y="24"/>
                    </a:lnTo>
                    <a:lnTo>
                      <a:pt x="246" y="25"/>
                    </a:lnTo>
                    <a:lnTo>
                      <a:pt x="237" y="27"/>
                    </a:lnTo>
                    <a:lnTo>
                      <a:pt x="230" y="20"/>
                    </a:lnTo>
                    <a:lnTo>
                      <a:pt x="228" y="13"/>
                    </a:lnTo>
                    <a:lnTo>
                      <a:pt x="221" y="9"/>
                    </a:lnTo>
                    <a:lnTo>
                      <a:pt x="222" y="0"/>
                    </a:lnTo>
                    <a:lnTo>
                      <a:pt x="219" y="0"/>
                    </a:lnTo>
                    <a:lnTo>
                      <a:pt x="215" y="2"/>
                    </a:lnTo>
                    <a:lnTo>
                      <a:pt x="206" y="7"/>
                    </a:lnTo>
                    <a:lnTo>
                      <a:pt x="201" y="16"/>
                    </a:lnTo>
                    <a:lnTo>
                      <a:pt x="199" y="14"/>
                    </a:lnTo>
                    <a:lnTo>
                      <a:pt x="193" y="24"/>
                    </a:lnTo>
                    <a:lnTo>
                      <a:pt x="183" y="36"/>
                    </a:lnTo>
                    <a:lnTo>
                      <a:pt x="76" y="62"/>
                    </a:lnTo>
                    <a:lnTo>
                      <a:pt x="3" y="76"/>
                    </a:lnTo>
                    <a:lnTo>
                      <a:pt x="2" y="85"/>
                    </a:lnTo>
                    <a:lnTo>
                      <a:pt x="0" y="165"/>
                    </a:lnTo>
                    <a:lnTo>
                      <a:pt x="3" y="170"/>
                    </a:lnTo>
                    <a:lnTo>
                      <a:pt x="59" y="157"/>
                    </a:lnTo>
                    <a:lnTo>
                      <a:pt x="67" y="157"/>
                    </a:lnTo>
                    <a:lnTo>
                      <a:pt x="83" y="152"/>
                    </a:lnTo>
                    <a:lnTo>
                      <a:pt x="88" y="154"/>
                    </a:lnTo>
                    <a:lnTo>
                      <a:pt x="97" y="148"/>
                    </a:lnTo>
                    <a:lnTo>
                      <a:pt x="145" y="137"/>
                    </a:lnTo>
                    <a:lnTo>
                      <a:pt x="157" y="134"/>
                    </a:lnTo>
                    <a:lnTo>
                      <a:pt x="163" y="136"/>
                    </a:lnTo>
                    <a:lnTo>
                      <a:pt x="193" y="127"/>
                    </a:lnTo>
                    <a:lnTo>
                      <a:pt x="202" y="132"/>
                    </a:lnTo>
                    <a:lnTo>
                      <a:pt x="206" y="139"/>
                    </a:lnTo>
                    <a:lnTo>
                      <a:pt x="210" y="141"/>
                    </a:lnTo>
                    <a:lnTo>
                      <a:pt x="211" y="148"/>
                    </a:lnTo>
                    <a:lnTo>
                      <a:pt x="217" y="154"/>
                    </a:lnTo>
                    <a:lnTo>
                      <a:pt x="217" y="156"/>
                    </a:lnTo>
                    <a:lnTo>
                      <a:pt x="219" y="163"/>
                    </a:lnTo>
                    <a:lnTo>
                      <a:pt x="224" y="159"/>
                    </a:lnTo>
                    <a:lnTo>
                      <a:pt x="230" y="163"/>
                    </a:lnTo>
                    <a:lnTo>
                      <a:pt x="233" y="179"/>
                    </a:lnTo>
                    <a:lnTo>
                      <a:pt x="237" y="188"/>
                    </a:lnTo>
                    <a:lnTo>
                      <a:pt x="242" y="183"/>
                    </a:lnTo>
                    <a:lnTo>
                      <a:pt x="248" y="174"/>
                    </a:lnTo>
                    <a:lnTo>
                      <a:pt x="255" y="174"/>
                    </a:lnTo>
                    <a:lnTo>
                      <a:pt x="260" y="161"/>
                    </a:lnTo>
                    <a:lnTo>
                      <a:pt x="268" y="154"/>
                    </a:lnTo>
                    <a:lnTo>
                      <a:pt x="271" y="147"/>
                    </a:lnTo>
                    <a:lnTo>
                      <a:pt x="280" y="141"/>
                    </a:lnTo>
                    <a:lnTo>
                      <a:pt x="280" y="148"/>
                    </a:lnTo>
                    <a:lnTo>
                      <a:pt x="284" y="165"/>
                    </a:lnTo>
                    <a:lnTo>
                      <a:pt x="293" y="163"/>
                    </a:lnTo>
                    <a:lnTo>
                      <a:pt x="300" y="156"/>
                    </a:lnTo>
                    <a:lnTo>
                      <a:pt x="304" y="148"/>
                    </a:lnTo>
                    <a:lnTo>
                      <a:pt x="307" y="148"/>
                    </a:lnTo>
                    <a:lnTo>
                      <a:pt x="331" y="136"/>
                    </a:lnTo>
                    <a:lnTo>
                      <a:pt x="342" y="132"/>
                    </a:lnTo>
                    <a:lnTo>
                      <a:pt x="345" y="123"/>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8" name="Freeform 40">
                <a:extLst>
                  <a:ext uri="{FF2B5EF4-FFF2-40B4-BE49-F238E27FC236}">
                    <a16:creationId xmlns:a16="http://schemas.microsoft.com/office/drawing/2014/main" id="{04313CAD-F5B9-FF68-E9F6-F83A18E3A9CD}"/>
                  </a:ext>
                </a:extLst>
              </p:cNvPr>
              <p:cNvSpPr>
                <a:spLocks noEditPoints="1"/>
              </p:cNvSpPr>
              <p:nvPr/>
            </p:nvSpPr>
            <p:spPr bwMode="auto">
              <a:xfrm>
                <a:off x="7447467" y="3225459"/>
                <a:ext cx="779573" cy="378982"/>
              </a:xfrm>
              <a:custGeom>
                <a:avLst/>
                <a:gdLst>
                  <a:gd name="T0" fmla="*/ 469 w 469"/>
                  <a:gd name="T1" fmla="*/ 159 h 228"/>
                  <a:gd name="T2" fmla="*/ 405 w 469"/>
                  <a:gd name="T3" fmla="*/ 159 h 228"/>
                  <a:gd name="T4" fmla="*/ 168 w 469"/>
                  <a:gd name="T5" fmla="*/ 40 h 228"/>
                  <a:gd name="T6" fmla="*/ 27 w 469"/>
                  <a:gd name="T7" fmla="*/ 123 h 228"/>
                  <a:gd name="T8" fmla="*/ 51 w 469"/>
                  <a:gd name="T9" fmla="*/ 96 h 228"/>
                  <a:gd name="T10" fmla="*/ 72 w 469"/>
                  <a:gd name="T11" fmla="*/ 71 h 228"/>
                  <a:gd name="T12" fmla="*/ 103 w 469"/>
                  <a:gd name="T13" fmla="*/ 71 h 228"/>
                  <a:gd name="T14" fmla="*/ 130 w 469"/>
                  <a:gd name="T15" fmla="*/ 51 h 228"/>
                  <a:gd name="T16" fmla="*/ 165 w 469"/>
                  <a:gd name="T17" fmla="*/ 58 h 228"/>
                  <a:gd name="T18" fmla="*/ 179 w 469"/>
                  <a:gd name="T19" fmla="*/ 85 h 228"/>
                  <a:gd name="T20" fmla="*/ 210 w 469"/>
                  <a:gd name="T21" fmla="*/ 103 h 228"/>
                  <a:gd name="T22" fmla="*/ 237 w 469"/>
                  <a:gd name="T23" fmla="*/ 121 h 228"/>
                  <a:gd name="T24" fmla="*/ 271 w 469"/>
                  <a:gd name="T25" fmla="*/ 128 h 228"/>
                  <a:gd name="T26" fmla="*/ 261 w 469"/>
                  <a:gd name="T27" fmla="*/ 161 h 228"/>
                  <a:gd name="T28" fmla="*/ 250 w 469"/>
                  <a:gd name="T29" fmla="*/ 186 h 228"/>
                  <a:gd name="T30" fmla="*/ 266 w 469"/>
                  <a:gd name="T31" fmla="*/ 188 h 228"/>
                  <a:gd name="T32" fmla="*/ 295 w 469"/>
                  <a:gd name="T33" fmla="*/ 208 h 228"/>
                  <a:gd name="T34" fmla="*/ 308 w 469"/>
                  <a:gd name="T35" fmla="*/ 212 h 228"/>
                  <a:gd name="T36" fmla="*/ 333 w 469"/>
                  <a:gd name="T37" fmla="*/ 215 h 228"/>
                  <a:gd name="T38" fmla="*/ 342 w 469"/>
                  <a:gd name="T39" fmla="*/ 199 h 228"/>
                  <a:gd name="T40" fmla="*/ 308 w 469"/>
                  <a:gd name="T41" fmla="*/ 174 h 228"/>
                  <a:gd name="T42" fmla="*/ 313 w 469"/>
                  <a:gd name="T43" fmla="*/ 177 h 228"/>
                  <a:gd name="T44" fmla="*/ 340 w 469"/>
                  <a:gd name="T45" fmla="*/ 183 h 228"/>
                  <a:gd name="T46" fmla="*/ 317 w 469"/>
                  <a:gd name="T47" fmla="*/ 132 h 228"/>
                  <a:gd name="T48" fmla="*/ 309 w 469"/>
                  <a:gd name="T49" fmla="*/ 103 h 228"/>
                  <a:gd name="T50" fmla="*/ 315 w 469"/>
                  <a:gd name="T51" fmla="*/ 90 h 228"/>
                  <a:gd name="T52" fmla="*/ 313 w 469"/>
                  <a:gd name="T53" fmla="*/ 78 h 228"/>
                  <a:gd name="T54" fmla="*/ 313 w 469"/>
                  <a:gd name="T55" fmla="*/ 56 h 228"/>
                  <a:gd name="T56" fmla="*/ 326 w 469"/>
                  <a:gd name="T57" fmla="*/ 43 h 228"/>
                  <a:gd name="T58" fmla="*/ 335 w 469"/>
                  <a:gd name="T59" fmla="*/ 31 h 228"/>
                  <a:gd name="T60" fmla="*/ 347 w 469"/>
                  <a:gd name="T61" fmla="*/ 31 h 228"/>
                  <a:gd name="T62" fmla="*/ 358 w 469"/>
                  <a:gd name="T63" fmla="*/ 45 h 228"/>
                  <a:gd name="T64" fmla="*/ 331 w 469"/>
                  <a:gd name="T65" fmla="*/ 83 h 228"/>
                  <a:gd name="T66" fmla="*/ 342 w 469"/>
                  <a:gd name="T67" fmla="*/ 92 h 228"/>
                  <a:gd name="T68" fmla="*/ 327 w 469"/>
                  <a:gd name="T69" fmla="*/ 121 h 228"/>
                  <a:gd name="T70" fmla="*/ 346 w 469"/>
                  <a:gd name="T71" fmla="*/ 114 h 228"/>
                  <a:gd name="T72" fmla="*/ 344 w 469"/>
                  <a:gd name="T73" fmla="*/ 123 h 228"/>
                  <a:gd name="T74" fmla="*/ 340 w 469"/>
                  <a:gd name="T75" fmla="*/ 136 h 228"/>
                  <a:gd name="T76" fmla="*/ 365 w 469"/>
                  <a:gd name="T77" fmla="*/ 148 h 228"/>
                  <a:gd name="T78" fmla="*/ 346 w 469"/>
                  <a:gd name="T79" fmla="*/ 159 h 228"/>
                  <a:gd name="T80" fmla="*/ 358 w 469"/>
                  <a:gd name="T81" fmla="*/ 188 h 228"/>
                  <a:gd name="T82" fmla="*/ 378 w 469"/>
                  <a:gd name="T83" fmla="*/ 194 h 228"/>
                  <a:gd name="T84" fmla="*/ 384 w 469"/>
                  <a:gd name="T85" fmla="*/ 188 h 228"/>
                  <a:gd name="T86" fmla="*/ 389 w 469"/>
                  <a:gd name="T87" fmla="*/ 199 h 228"/>
                  <a:gd name="T88" fmla="*/ 411 w 469"/>
                  <a:gd name="T89" fmla="*/ 204 h 228"/>
                  <a:gd name="T90" fmla="*/ 418 w 469"/>
                  <a:gd name="T91" fmla="*/ 221 h 228"/>
                  <a:gd name="T92" fmla="*/ 449 w 469"/>
                  <a:gd name="T93" fmla="*/ 199 h 228"/>
                  <a:gd name="T94" fmla="*/ 458 w 469"/>
                  <a:gd name="T95" fmla="*/ 212 h 228"/>
                  <a:gd name="T96" fmla="*/ 463 w 469"/>
                  <a:gd name="T97" fmla="*/ 20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9" h="228">
                    <a:moveTo>
                      <a:pt x="456" y="192"/>
                    </a:moveTo>
                    <a:lnTo>
                      <a:pt x="460" y="174"/>
                    </a:lnTo>
                    <a:lnTo>
                      <a:pt x="463" y="177"/>
                    </a:lnTo>
                    <a:lnTo>
                      <a:pt x="469" y="159"/>
                    </a:lnTo>
                    <a:lnTo>
                      <a:pt x="460" y="152"/>
                    </a:lnTo>
                    <a:lnTo>
                      <a:pt x="463" y="150"/>
                    </a:lnTo>
                    <a:lnTo>
                      <a:pt x="465" y="147"/>
                    </a:lnTo>
                    <a:lnTo>
                      <a:pt x="405" y="159"/>
                    </a:lnTo>
                    <a:lnTo>
                      <a:pt x="402" y="150"/>
                    </a:lnTo>
                    <a:lnTo>
                      <a:pt x="387" y="94"/>
                    </a:lnTo>
                    <a:lnTo>
                      <a:pt x="360" y="0"/>
                    </a:lnTo>
                    <a:lnTo>
                      <a:pt x="168" y="40"/>
                    </a:lnTo>
                    <a:lnTo>
                      <a:pt x="0" y="72"/>
                    </a:lnTo>
                    <a:lnTo>
                      <a:pt x="11" y="139"/>
                    </a:lnTo>
                    <a:lnTo>
                      <a:pt x="18" y="130"/>
                    </a:lnTo>
                    <a:lnTo>
                      <a:pt x="27" y="123"/>
                    </a:lnTo>
                    <a:lnTo>
                      <a:pt x="33" y="116"/>
                    </a:lnTo>
                    <a:lnTo>
                      <a:pt x="40" y="107"/>
                    </a:lnTo>
                    <a:lnTo>
                      <a:pt x="43" y="100"/>
                    </a:lnTo>
                    <a:lnTo>
                      <a:pt x="51" y="96"/>
                    </a:lnTo>
                    <a:lnTo>
                      <a:pt x="58" y="98"/>
                    </a:lnTo>
                    <a:lnTo>
                      <a:pt x="69" y="80"/>
                    </a:lnTo>
                    <a:lnTo>
                      <a:pt x="71" y="72"/>
                    </a:lnTo>
                    <a:lnTo>
                      <a:pt x="72" y="71"/>
                    </a:lnTo>
                    <a:lnTo>
                      <a:pt x="81" y="80"/>
                    </a:lnTo>
                    <a:lnTo>
                      <a:pt x="89" y="81"/>
                    </a:lnTo>
                    <a:lnTo>
                      <a:pt x="103" y="80"/>
                    </a:lnTo>
                    <a:lnTo>
                      <a:pt x="103" y="71"/>
                    </a:lnTo>
                    <a:lnTo>
                      <a:pt x="110" y="63"/>
                    </a:lnTo>
                    <a:lnTo>
                      <a:pt x="119" y="63"/>
                    </a:lnTo>
                    <a:lnTo>
                      <a:pt x="125" y="54"/>
                    </a:lnTo>
                    <a:lnTo>
                      <a:pt x="130" y="51"/>
                    </a:lnTo>
                    <a:lnTo>
                      <a:pt x="139" y="54"/>
                    </a:lnTo>
                    <a:lnTo>
                      <a:pt x="147" y="60"/>
                    </a:lnTo>
                    <a:lnTo>
                      <a:pt x="165" y="58"/>
                    </a:lnTo>
                    <a:lnTo>
                      <a:pt x="165" y="58"/>
                    </a:lnTo>
                    <a:lnTo>
                      <a:pt x="163" y="67"/>
                    </a:lnTo>
                    <a:lnTo>
                      <a:pt x="170" y="69"/>
                    </a:lnTo>
                    <a:lnTo>
                      <a:pt x="172" y="78"/>
                    </a:lnTo>
                    <a:lnTo>
                      <a:pt x="179" y="85"/>
                    </a:lnTo>
                    <a:lnTo>
                      <a:pt x="181" y="90"/>
                    </a:lnTo>
                    <a:lnTo>
                      <a:pt x="197" y="90"/>
                    </a:lnTo>
                    <a:lnTo>
                      <a:pt x="206" y="96"/>
                    </a:lnTo>
                    <a:lnTo>
                      <a:pt x="210" y="103"/>
                    </a:lnTo>
                    <a:lnTo>
                      <a:pt x="208" y="112"/>
                    </a:lnTo>
                    <a:lnTo>
                      <a:pt x="217" y="118"/>
                    </a:lnTo>
                    <a:lnTo>
                      <a:pt x="228" y="116"/>
                    </a:lnTo>
                    <a:lnTo>
                      <a:pt x="237" y="121"/>
                    </a:lnTo>
                    <a:lnTo>
                      <a:pt x="244" y="125"/>
                    </a:lnTo>
                    <a:lnTo>
                      <a:pt x="252" y="127"/>
                    </a:lnTo>
                    <a:lnTo>
                      <a:pt x="261" y="121"/>
                    </a:lnTo>
                    <a:lnTo>
                      <a:pt x="271" y="128"/>
                    </a:lnTo>
                    <a:lnTo>
                      <a:pt x="270" y="136"/>
                    </a:lnTo>
                    <a:lnTo>
                      <a:pt x="266" y="143"/>
                    </a:lnTo>
                    <a:lnTo>
                      <a:pt x="268" y="152"/>
                    </a:lnTo>
                    <a:lnTo>
                      <a:pt x="261" y="161"/>
                    </a:lnTo>
                    <a:lnTo>
                      <a:pt x="261" y="168"/>
                    </a:lnTo>
                    <a:lnTo>
                      <a:pt x="255" y="177"/>
                    </a:lnTo>
                    <a:lnTo>
                      <a:pt x="253" y="179"/>
                    </a:lnTo>
                    <a:lnTo>
                      <a:pt x="250" y="186"/>
                    </a:lnTo>
                    <a:lnTo>
                      <a:pt x="252" y="195"/>
                    </a:lnTo>
                    <a:lnTo>
                      <a:pt x="259" y="203"/>
                    </a:lnTo>
                    <a:lnTo>
                      <a:pt x="266" y="194"/>
                    </a:lnTo>
                    <a:lnTo>
                      <a:pt x="266" y="188"/>
                    </a:lnTo>
                    <a:lnTo>
                      <a:pt x="275" y="186"/>
                    </a:lnTo>
                    <a:lnTo>
                      <a:pt x="279" y="194"/>
                    </a:lnTo>
                    <a:lnTo>
                      <a:pt x="286" y="203"/>
                    </a:lnTo>
                    <a:lnTo>
                      <a:pt x="295" y="208"/>
                    </a:lnTo>
                    <a:lnTo>
                      <a:pt x="295" y="201"/>
                    </a:lnTo>
                    <a:lnTo>
                      <a:pt x="297" y="195"/>
                    </a:lnTo>
                    <a:lnTo>
                      <a:pt x="299" y="203"/>
                    </a:lnTo>
                    <a:lnTo>
                      <a:pt x="308" y="212"/>
                    </a:lnTo>
                    <a:lnTo>
                      <a:pt x="317" y="208"/>
                    </a:lnTo>
                    <a:lnTo>
                      <a:pt x="324" y="208"/>
                    </a:lnTo>
                    <a:lnTo>
                      <a:pt x="331" y="217"/>
                    </a:lnTo>
                    <a:lnTo>
                      <a:pt x="333" y="215"/>
                    </a:lnTo>
                    <a:lnTo>
                      <a:pt x="342" y="215"/>
                    </a:lnTo>
                    <a:lnTo>
                      <a:pt x="351" y="223"/>
                    </a:lnTo>
                    <a:lnTo>
                      <a:pt x="353" y="215"/>
                    </a:lnTo>
                    <a:lnTo>
                      <a:pt x="342" y="199"/>
                    </a:lnTo>
                    <a:lnTo>
                      <a:pt x="335" y="195"/>
                    </a:lnTo>
                    <a:lnTo>
                      <a:pt x="326" y="188"/>
                    </a:lnTo>
                    <a:lnTo>
                      <a:pt x="313" y="183"/>
                    </a:lnTo>
                    <a:lnTo>
                      <a:pt x="308" y="174"/>
                    </a:lnTo>
                    <a:lnTo>
                      <a:pt x="302" y="157"/>
                    </a:lnTo>
                    <a:lnTo>
                      <a:pt x="302" y="152"/>
                    </a:lnTo>
                    <a:lnTo>
                      <a:pt x="304" y="161"/>
                    </a:lnTo>
                    <a:lnTo>
                      <a:pt x="313" y="177"/>
                    </a:lnTo>
                    <a:lnTo>
                      <a:pt x="322" y="183"/>
                    </a:lnTo>
                    <a:lnTo>
                      <a:pt x="331" y="186"/>
                    </a:lnTo>
                    <a:lnTo>
                      <a:pt x="335" y="192"/>
                    </a:lnTo>
                    <a:lnTo>
                      <a:pt x="340" y="183"/>
                    </a:lnTo>
                    <a:lnTo>
                      <a:pt x="324" y="166"/>
                    </a:lnTo>
                    <a:lnTo>
                      <a:pt x="318" y="148"/>
                    </a:lnTo>
                    <a:lnTo>
                      <a:pt x="313" y="141"/>
                    </a:lnTo>
                    <a:lnTo>
                      <a:pt x="317" y="132"/>
                    </a:lnTo>
                    <a:lnTo>
                      <a:pt x="313" y="125"/>
                    </a:lnTo>
                    <a:lnTo>
                      <a:pt x="313" y="109"/>
                    </a:lnTo>
                    <a:lnTo>
                      <a:pt x="308" y="105"/>
                    </a:lnTo>
                    <a:lnTo>
                      <a:pt x="309" y="103"/>
                    </a:lnTo>
                    <a:lnTo>
                      <a:pt x="318" y="105"/>
                    </a:lnTo>
                    <a:lnTo>
                      <a:pt x="320" y="103"/>
                    </a:lnTo>
                    <a:lnTo>
                      <a:pt x="313" y="100"/>
                    </a:lnTo>
                    <a:lnTo>
                      <a:pt x="315" y="90"/>
                    </a:lnTo>
                    <a:lnTo>
                      <a:pt x="295" y="78"/>
                    </a:lnTo>
                    <a:lnTo>
                      <a:pt x="304" y="76"/>
                    </a:lnTo>
                    <a:lnTo>
                      <a:pt x="306" y="78"/>
                    </a:lnTo>
                    <a:lnTo>
                      <a:pt x="313" y="78"/>
                    </a:lnTo>
                    <a:lnTo>
                      <a:pt x="306" y="71"/>
                    </a:lnTo>
                    <a:lnTo>
                      <a:pt x="313" y="71"/>
                    </a:lnTo>
                    <a:lnTo>
                      <a:pt x="315" y="62"/>
                    </a:lnTo>
                    <a:lnTo>
                      <a:pt x="313" y="56"/>
                    </a:lnTo>
                    <a:lnTo>
                      <a:pt x="315" y="51"/>
                    </a:lnTo>
                    <a:lnTo>
                      <a:pt x="322" y="60"/>
                    </a:lnTo>
                    <a:lnTo>
                      <a:pt x="322" y="47"/>
                    </a:lnTo>
                    <a:lnTo>
                      <a:pt x="326" y="43"/>
                    </a:lnTo>
                    <a:lnTo>
                      <a:pt x="326" y="51"/>
                    </a:lnTo>
                    <a:lnTo>
                      <a:pt x="335" y="49"/>
                    </a:lnTo>
                    <a:lnTo>
                      <a:pt x="340" y="40"/>
                    </a:lnTo>
                    <a:lnTo>
                      <a:pt x="335" y="31"/>
                    </a:lnTo>
                    <a:lnTo>
                      <a:pt x="337" y="27"/>
                    </a:lnTo>
                    <a:lnTo>
                      <a:pt x="344" y="25"/>
                    </a:lnTo>
                    <a:lnTo>
                      <a:pt x="349" y="22"/>
                    </a:lnTo>
                    <a:lnTo>
                      <a:pt x="347" y="31"/>
                    </a:lnTo>
                    <a:lnTo>
                      <a:pt x="355" y="24"/>
                    </a:lnTo>
                    <a:lnTo>
                      <a:pt x="358" y="27"/>
                    </a:lnTo>
                    <a:lnTo>
                      <a:pt x="347" y="43"/>
                    </a:lnTo>
                    <a:lnTo>
                      <a:pt x="358" y="45"/>
                    </a:lnTo>
                    <a:lnTo>
                      <a:pt x="349" y="49"/>
                    </a:lnTo>
                    <a:lnTo>
                      <a:pt x="342" y="51"/>
                    </a:lnTo>
                    <a:lnTo>
                      <a:pt x="335" y="58"/>
                    </a:lnTo>
                    <a:lnTo>
                      <a:pt x="331" y="83"/>
                    </a:lnTo>
                    <a:lnTo>
                      <a:pt x="337" y="92"/>
                    </a:lnTo>
                    <a:lnTo>
                      <a:pt x="340" y="85"/>
                    </a:lnTo>
                    <a:lnTo>
                      <a:pt x="342" y="85"/>
                    </a:lnTo>
                    <a:lnTo>
                      <a:pt x="342" y="92"/>
                    </a:lnTo>
                    <a:lnTo>
                      <a:pt x="344" y="96"/>
                    </a:lnTo>
                    <a:lnTo>
                      <a:pt x="335" y="103"/>
                    </a:lnTo>
                    <a:lnTo>
                      <a:pt x="327" y="105"/>
                    </a:lnTo>
                    <a:lnTo>
                      <a:pt x="327" y="121"/>
                    </a:lnTo>
                    <a:lnTo>
                      <a:pt x="329" y="114"/>
                    </a:lnTo>
                    <a:lnTo>
                      <a:pt x="337" y="109"/>
                    </a:lnTo>
                    <a:lnTo>
                      <a:pt x="340" y="107"/>
                    </a:lnTo>
                    <a:lnTo>
                      <a:pt x="346" y="114"/>
                    </a:lnTo>
                    <a:lnTo>
                      <a:pt x="353" y="114"/>
                    </a:lnTo>
                    <a:lnTo>
                      <a:pt x="347" y="121"/>
                    </a:lnTo>
                    <a:lnTo>
                      <a:pt x="351" y="130"/>
                    </a:lnTo>
                    <a:lnTo>
                      <a:pt x="344" y="123"/>
                    </a:lnTo>
                    <a:lnTo>
                      <a:pt x="335" y="127"/>
                    </a:lnTo>
                    <a:lnTo>
                      <a:pt x="333" y="136"/>
                    </a:lnTo>
                    <a:lnTo>
                      <a:pt x="338" y="143"/>
                    </a:lnTo>
                    <a:lnTo>
                      <a:pt x="340" y="136"/>
                    </a:lnTo>
                    <a:lnTo>
                      <a:pt x="347" y="134"/>
                    </a:lnTo>
                    <a:lnTo>
                      <a:pt x="353" y="136"/>
                    </a:lnTo>
                    <a:lnTo>
                      <a:pt x="355" y="145"/>
                    </a:lnTo>
                    <a:lnTo>
                      <a:pt x="365" y="148"/>
                    </a:lnTo>
                    <a:lnTo>
                      <a:pt x="375" y="143"/>
                    </a:lnTo>
                    <a:lnTo>
                      <a:pt x="369" y="152"/>
                    </a:lnTo>
                    <a:lnTo>
                      <a:pt x="347" y="150"/>
                    </a:lnTo>
                    <a:lnTo>
                      <a:pt x="346" y="159"/>
                    </a:lnTo>
                    <a:lnTo>
                      <a:pt x="355" y="154"/>
                    </a:lnTo>
                    <a:lnTo>
                      <a:pt x="349" y="170"/>
                    </a:lnTo>
                    <a:lnTo>
                      <a:pt x="349" y="179"/>
                    </a:lnTo>
                    <a:lnTo>
                      <a:pt x="358" y="188"/>
                    </a:lnTo>
                    <a:lnTo>
                      <a:pt x="355" y="179"/>
                    </a:lnTo>
                    <a:lnTo>
                      <a:pt x="364" y="185"/>
                    </a:lnTo>
                    <a:lnTo>
                      <a:pt x="371" y="190"/>
                    </a:lnTo>
                    <a:lnTo>
                      <a:pt x="378" y="194"/>
                    </a:lnTo>
                    <a:lnTo>
                      <a:pt x="376" y="185"/>
                    </a:lnTo>
                    <a:lnTo>
                      <a:pt x="380" y="177"/>
                    </a:lnTo>
                    <a:lnTo>
                      <a:pt x="380" y="185"/>
                    </a:lnTo>
                    <a:lnTo>
                      <a:pt x="384" y="188"/>
                    </a:lnTo>
                    <a:lnTo>
                      <a:pt x="391" y="172"/>
                    </a:lnTo>
                    <a:lnTo>
                      <a:pt x="391" y="188"/>
                    </a:lnTo>
                    <a:lnTo>
                      <a:pt x="396" y="190"/>
                    </a:lnTo>
                    <a:lnTo>
                      <a:pt x="389" y="199"/>
                    </a:lnTo>
                    <a:lnTo>
                      <a:pt x="391" y="208"/>
                    </a:lnTo>
                    <a:lnTo>
                      <a:pt x="398" y="203"/>
                    </a:lnTo>
                    <a:lnTo>
                      <a:pt x="402" y="208"/>
                    </a:lnTo>
                    <a:lnTo>
                      <a:pt x="411" y="204"/>
                    </a:lnTo>
                    <a:lnTo>
                      <a:pt x="407" y="213"/>
                    </a:lnTo>
                    <a:lnTo>
                      <a:pt x="402" y="221"/>
                    </a:lnTo>
                    <a:lnTo>
                      <a:pt x="402" y="228"/>
                    </a:lnTo>
                    <a:lnTo>
                      <a:pt x="418" y="221"/>
                    </a:lnTo>
                    <a:lnTo>
                      <a:pt x="425" y="221"/>
                    </a:lnTo>
                    <a:lnTo>
                      <a:pt x="432" y="213"/>
                    </a:lnTo>
                    <a:lnTo>
                      <a:pt x="451" y="208"/>
                    </a:lnTo>
                    <a:lnTo>
                      <a:pt x="449" y="199"/>
                    </a:lnTo>
                    <a:lnTo>
                      <a:pt x="456" y="192"/>
                    </a:lnTo>
                    <a:close/>
                    <a:moveTo>
                      <a:pt x="467" y="177"/>
                    </a:moveTo>
                    <a:lnTo>
                      <a:pt x="461" y="203"/>
                    </a:lnTo>
                    <a:lnTo>
                      <a:pt x="458" y="212"/>
                    </a:lnTo>
                    <a:lnTo>
                      <a:pt x="458" y="219"/>
                    </a:lnTo>
                    <a:lnTo>
                      <a:pt x="454" y="228"/>
                    </a:lnTo>
                    <a:lnTo>
                      <a:pt x="460" y="219"/>
                    </a:lnTo>
                    <a:lnTo>
                      <a:pt x="463" y="203"/>
                    </a:lnTo>
                    <a:lnTo>
                      <a:pt x="467" y="194"/>
                    </a:lnTo>
                    <a:lnTo>
                      <a:pt x="469" y="168"/>
                    </a:lnTo>
                    <a:lnTo>
                      <a:pt x="467" y="17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19" name="Freeform 41">
                <a:extLst>
                  <a:ext uri="{FF2B5EF4-FFF2-40B4-BE49-F238E27FC236}">
                    <a16:creationId xmlns:a16="http://schemas.microsoft.com/office/drawing/2014/main" id="{3D0B6D3E-8723-6A44-9DFF-DA617264ED70}"/>
                  </a:ext>
                </a:extLst>
              </p:cNvPr>
              <p:cNvSpPr>
                <a:spLocks noEditPoints="1"/>
              </p:cNvSpPr>
              <p:nvPr/>
            </p:nvSpPr>
            <p:spPr bwMode="auto">
              <a:xfrm>
                <a:off x="7447467" y="3225459"/>
                <a:ext cx="779573" cy="378982"/>
              </a:xfrm>
              <a:custGeom>
                <a:avLst/>
                <a:gdLst>
                  <a:gd name="T0" fmla="*/ 469 w 469"/>
                  <a:gd name="T1" fmla="*/ 159 h 228"/>
                  <a:gd name="T2" fmla="*/ 405 w 469"/>
                  <a:gd name="T3" fmla="*/ 159 h 228"/>
                  <a:gd name="T4" fmla="*/ 168 w 469"/>
                  <a:gd name="T5" fmla="*/ 40 h 228"/>
                  <a:gd name="T6" fmla="*/ 27 w 469"/>
                  <a:gd name="T7" fmla="*/ 123 h 228"/>
                  <a:gd name="T8" fmla="*/ 51 w 469"/>
                  <a:gd name="T9" fmla="*/ 96 h 228"/>
                  <a:gd name="T10" fmla="*/ 72 w 469"/>
                  <a:gd name="T11" fmla="*/ 71 h 228"/>
                  <a:gd name="T12" fmla="*/ 103 w 469"/>
                  <a:gd name="T13" fmla="*/ 71 h 228"/>
                  <a:gd name="T14" fmla="*/ 130 w 469"/>
                  <a:gd name="T15" fmla="*/ 51 h 228"/>
                  <a:gd name="T16" fmla="*/ 165 w 469"/>
                  <a:gd name="T17" fmla="*/ 58 h 228"/>
                  <a:gd name="T18" fmla="*/ 179 w 469"/>
                  <a:gd name="T19" fmla="*/ 85 h 228"/>
                  <a:gd name="T20" fmla="*/ 210 w 469"/>
                  <a:gd name="T21" fmla="*/ 103 h 228"/>
                  <a:gd name="T22" fmla="*/ 237 w 469"/>
                  <a:gd name="T23" fmla="*/ 121 h 228"/>
                  <a:gd name="T24" fmla="*/ 271 w 469"/>
                  <a:gd name="T25" fmla="*/ 128 h 228"/>
                  <a:gd name="T26" fmla="*/ 261 w 469"/>
                  <a:gd name="T27" fmla="*/ 161 h 228"/>
                  <a:gd name="T28" fmla="*/ 250 w 469"/>
                  <a:gd name="T29" fmla="*/ 186 h 228"/>
                  <a:gd name="T30" fmla="*/ 266 w 469"/>
                  <a:gd name="T31" fmla="*/ 188 h 228"/>
                  <a:gd name="T32" fmla="*/ 295 w 469"/>
                  <a:gd name="T33" fmla="*/ 208 h 228"/>
                  <a:gd name="T34" fmla="*/ 308 w 469"/>
                  <a:gd name="T35" fmla="*/ 212 h 228"/>
                  <a:gd name="T36" fmla="*/ 333 w 469"/>
                  <a:gd name="T37" fmla="*/ 215 h 228"/>
                  <a:gd name="T38" fmla="*/ 342 w 469"/>
                  <a:gd name="T39" fmla="*/ 199 h 228"/>
                  <a:gd name="T40" fmla="*/ 308 w 469"/>
                  <a:gd name="T41" fmla="*/ 174 h 228"/>
                  <a:gd name="T42" fmla="*/ 313 w 469"/>
                  <a:gd name="T43" fmla="*/ 177 h 228"/>
                  <a:gd name="T44" fmla="*/ 340 w 469"/>
                  <a:gd name="T45" fmla="*/ 183 h 228"/>
                  <a:gd name="T46" fmla="*/ 317 w 469"/>
                  <a:gd name="T47" fmla="*/ 132 h 228"/>
                  <a:gd name="T48" fmla="*/ 309 w 469"/>
                  <a:gd name="T49" fmla="*/ 103 h 228"/>
                  <a:gd name="T50" fmla="*/ 315 w 469"/>
                  <a:gd name="T51" fmla="*/ 90 h 228"/>
                  <a:gd name="T52" fmla="*/ 313 w 469"/>
                  <a:gd name="T53" fmla="*/ 78 h 228"/>
                  <a:gd name="T54" fmla="*/ 313 w 469"/>
                  <a:gd name="T55" fmla="*/ 56 h 228"/>
                  <a:gd name="T56" fmla="*/ 326 w 469"/>
                  <a:gd name="T57" fmla="*/ 43 h 228"/>
                  <a:gd name="T58" fmla="*/ 335 w 469"/>
                  <a:gd name="T59" fmla="*/ 31 h 228"/>
                  <a:gd name="T60" fmla="*/ 347 w 469"/>
                  <a:gd name="T61" fmla="*/ 31 h 228"/>
                  <a:gd name="T62" fmla="*/ 358 w 469"/>
                  <a:gd name="T63" fmla="*/ 45 h 228"/>
                  <a:gd name="T64" fmla="*/ 331 w 469"/>
                  <a:gd name="T65" fmla="*/ 83 h 228"/>
                  <a:gd name="T66" fmla="*/ 342 w 469"/>
                  <a:gd name="T67" fmla="*/ 92 h 228"/>
                  <a:gd name="T68" fmla="*/ 327 w 469"/>
                  <a:gd name="T69" fmla="*/ 121 h 228"/>
                  <a:gd name="T70" fmla="*/ 346 w 469"/>
                  <a:gd name="T71" fmla="*/ 114 h 228"/>
                  <a:gd name="T72" fmla="*/ 344 w 469"/>
                  <a:gd name="T73" fmla="*/ 123 h 228"/>
                  <a:gd name="T74" fmla="*/ 340 w 469"/>
                  <a:gd name="T75" fmla="*/ 136 h 228"/>
                  <a:gd name="T76" fmla="*/ 365 w 469"/>
                  <a:gd name="T77" fmla="*/ 148 h 228"/>
                  <a:gd name="T78" fmla="*/ 346 w 469"/>
                  <a:gd name="T79" fmla="*/ 159 h 228"/>
                  <a:gd name="T80" fmla="*/ 358 w 469"/>
                  <a:gd name="T81" fmla="*/ 188 h 228"/>
                  <a:gd name="T82" fmla="*/ 378 w 469"/>
                  <a:gd name="T83" fmla="*/ 194 h 228"/>
                  <a:gd name="T84" fmla="*/ 384 w 469"/>
                  <a:gd name="T85" fmla="*/ 188 h 228"/>
                  <a:gd name="T86" fmla="*/ 389 w 469"/>
                  <a:gd name="T87" fmla="*/ 199 h 228"/>
                  <a:gd name="T88" fmla="*/ 411 w 469"/>
                  <a:gd name="T89" fmla="*/ 204 h 228"/>
                  <a:gd name="T90" fmla="*/ 418 w 469"/>
                  <a:gd name="T91" fmla="*/ 221 h 228"/>
                  <a:gd name="T92" fmla="*/ 449 w 469"/>
                  <a:gd name="T93" fmla="*/ 199 h 228"/>
                  <a:gd name="T94" fmla="*/ 458 w 469"/>
                  <a:gd name="T95" fmla="*/ 212 h 228"/>
                  <a:gd name="T96" fmla="*/ 463 w 469"/>
                  <a:gd name="T97" fmla="*/ 20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9" h="228">
                    <a:moveTo>
                      <a:pt x="456" y="192"/>
                    </a:moveTo>
                    <a:lnTo>
                      <a:pt x="460" y="174"/>
                    </a:lnTo>
                    <a:lnTo>
                      <a:pt x="463" y="177"/>
                    </a:lnTo>
                    <a:lnTo>
                      <a:pt x="469" y="159"/>
                    </a:lnTo>
                    <a:lnTo>
                      <a:pt x="460" y="152"/>
                    </a:lnTo>
                    <a:lnTo>
                      <a:pt x="463" y="150"/>
                    </a:lnTo>
                    <a:lnTo>
                      <a:pt x="465" y="147"/>
                    </a:lnTo>
                    <a:lnTo>
                      <a:pt x="405" y="159"/>
                    </a:lnTo>
                    <a:lnTo>
                      <a:pt x="402" y="150"/>
                    </a:lnTo>
                    <a:lnTo>
                      <a:pt x="387" y="94"/>
                    </a:lnTo>
                    <a:lnTo>
                      <a:pt x="360" y="0"/>
                    </a:lnTo>
                    <a:lnTo>
                      <a:pt x="168" y="40"/>
                    </a:lnTo>
                    <a:lnTo>
                      <a:pt x="0" y="72"/>
                    </a:lnTo>
                    <a:lnTo>
                      <a:pt x="11" y="139"/>
                    </a:lnTo>
                    <a:lnTo>
                      <a:pt x="18" y="130"/>
                    </a:lnTo>
                    <a:lnTo>
                      <a:pt x="27" y="123"/>
                    </a:lnTo>
                    <a:lnTo>
                      <a:pt x="33" y="116"/>
                    </a:lnTo>
                    <a:lnTo>
                      <a:pt x="40" y="107"/>
                    </a:lnTo>
                    <a:lnTo>
                      <a:pt x="43" y="100"/>
                    </a:lnTo>
                    <a:lnTo>
                      <a:pt x="51" y="96"/>
                    </a:lnTo>
                    <a:lnTo>
                      <a:pt x="58" y="98"/>
                    </a:lnTo>
                    <a:lnTo>
                      <a:pt x="69" y="80"/>
                    </a:lnTo>
                    <a:lnTo>
                      <a:pt x="71" y="72"/>
                    </a:lnTo>
                    <a:lnTo>
                      <a:pt x="72" y="71"/>
                    </a:lnTo>
                    <a:lnTo>
                      <a:pt x="81" y="80"/>
                    </a:lnTo>
                    <a:lnTo>
                      <a:pt x="89" y="81"/>
                    </a:lnTo>
                    <a:lnTo>
                      <a:pt x="103" y="80"/>
                    </a:lnTo>
                    <a:lnTo>
                      <a:pt x="103" y="71"/>
                    </a:lnTo>
                    <a:lnTo>
                      <a:pt x="110" y="63"/>
                    </a:lnTo>
                    <a:lnTo>
                      <a:pt x="119" y="63"/>
                    </a:lnTo>
                    <a:lnTo>
                      <a:pt x="125" y="54"/>
                    </a:lnTo>
                    <a:lnTo>
                      <a:pt x="130" y="51"/>
                    </a:lnTo>
                    <a:lnTo>
                      <a:pt x="139" y="54"/>
                    </a:lnTo>
                    <a:lnTo>
                      <a:pt x="147" y="60"/>
                    </a:lnTo>
                    <a:lnTo>
                      <a:pt x="165" y="58"/>
                    </a:lnTo>
                    <a:lnTo>
                      <a:pt x="165" y="58"/>
                    </a:lnTo>
                    <a:lnTo>
                      <a:pt x="163" y="67"/>
                    </a:lnTo>
                    <a:lnTo>
                      <a:pt x="170" y="69"/>
                    </a:lnTo>
                    <a:lnTo>
                      <a:pt x="172" y="78"/>
                    </a:lnTo>
                    <a:lnTo>
                      <a:pt x="179" y="85"/>
                    </a:lnTo>
                    <a:lnTo>
                      <a:pt x="181" y="90"/>
                    </a:lnTo>
                    <a:lnTo>
                      <a:pt x="197" y="90"/>
                    </a:lnTo>
                    <a:lnTo>
                      <a:pt x="206" y="96"/>
                    </a:lnTo>
                    <a:lnTo>
                      <a:pt x="210" y="103"/>
                    </a:lnTo>
                    <a:lnTo>
                      <a:pt x="208" y="112"/>
                    </a:lnTo>
                    <a:lnTo>
                      <a:pt x="217" y="118"/>
                    </a:lnTo>
                    <a:lnTo>
                      <a:pt x="228" y="116"/>
                    </a:lnTo>
                    <a:lnTo>
                      <a:pt x="237" y="121"/>
                    </a:lnTo>
                    <a:lnTo>
                      <a:pt x="244" y="125"/>
                    </a:lnTo>
                    <a:lnTo>
                      <a:pt x="252" y="127"/>
                    </a:lnTo>
                    <a:lnTo>
                      <a:pt x="261" y="121"/>
                    </a:lnTo>
                    <a:lnTo>
                      <a:pt x="271" y="128"/>
                    </a:lnTo>
                    <a:lnTo>
                      <a:pt x="270" y="136"/>
                    </a:lnTo>
                    <a:lnTo>
                      <a:pt x="266" y="143"/>
                    </a:lnTo>
                    <a:lnTo>
                      <a:pt x="268" y="152"/>
                    </a:lnTo>
                    <a:lnTo>
                      <a:pt x="261" y="161"/>
                    </a:lnTo>
                    <a:lnTo>
                      <a:pt x="261" y="168"/>
                    </a:lnTo>
                    <a:lnTo>
                      <a:pt x="255" y="177"/>
                    </a:lnTo>
                    <a:lnTo>
                      <a:pt x="253" y="179"/>
                    </a:lnTo>
                    <a:lnTo>
                      <a:pt x="250" y="186"/>
                    </a:lnTo>
                    <a:lnTo>
                      <a:pt x="252" y="195"/>
                    </a:lnTo>
                    <a:lnTo>
                      <a:pt x="259" y="203"/>
                    </a:lnTo>
                    <a:lnTo>
                      <a:pt x="266" y="194"/>
                    </a:lnTo>
                    <a:lnTo>
                      <a:pt x="266" y="188"/>
                    </a:lnTo>
                    <a:lnTo>
                      <a:pt x="275" y="186"/>
                    </a:lnTo>
                    <a:lnTo>
                      <a:pt x="279" y="194"/>
                    </a:lnTo>
                    <a:lnTo>
                      <a:pt x="286" y="203"/>
                    </a:lnTo>
                    <a:lnTo>
                      <a:pt x="295" y="208"/>
                    </a:lnTo>
                    <a:lnTo>
                      <a:pt x="295" y="201"/>
                    </a:lnTo>
                    <a:lnTo>
                      <a:pt x="297" y="195"/>
                    </a:lnTo>
                    <a:lnTo>
                      <a:pt x="299" y="203"/>
                    </a:lnTo>
                    <a:lnTo>
                      <a:pt x="308" y="212"/>
                    </a:lnTo>
                    <a:lnTo>
                      <a:pt x="317" y="208"/>
                    </a:lnTo>
                    <a:lnTo>
                      <a:pt x="324" y="208"/>
                    </a:lnTo>
                    <a:lnTo>
                      <a:pt x="331" y="217"/>
                    </a:lnTo>
                    <a:lnTo>
                      <a:pt x="333" y="215"/>
                    </a:lnTo>
                    <a:lnTo>
                      <a:pt x="342" y="215"/>
                    </a:lnTo>
                    <a:lnTo>
                      <a:pt x="351" y="223"/>
                    </a:lnTo>
                    <a:lnTo>
                      <a:pt x="353" y="215"/>
                    </a:lnTo>
                    <a:lnTo>
                      <a:pt x="342" y="199"/>
                    </a:lnTo>
                    <a:lnTo>
                      <a:pt x="335" y="195"/>
                    </a:lnTo>
                    <a:lnTo>
                      <a:pt x="326" y="188"/>
                    </a:lnTo>
                    <a:lnTo>
                      <a:pt x="313" y="183"/>
                    </a:lnTo>
                    <a:lnTo>
                      <a:pt x="308" y="174"/>
                    </a:lnTo>
                    <a:lnTo>
                      <a:pt x="302" y="157"/>
                    </a:lnTo>
                    <a:lnTo>
                      <a:pt x="302" y="152"/>
                    </a:lnTo>
                    <a:lnTo>
                      <a:pt x="304" y="161"/>
                    </a:lnTo>
                    <a:lnTo>
                      <a:pt x="313" y="177"/>
                    </a:lnTo>
                    <a:lnTo>
                      <a:pt x="322" y="183"/>
                    </a:lnTo>
                    <a:lnTo>
                      <a:pt x="331" y="186"/>
                    </a:lnTo>
                    <a:lnTo>
                      <a:pt x="335" y="192"/>
                    </a:lnTo>
                    <a:lnTo>
                      <a:pt x="340" y="183"/>
                    </a:lnTo>
                    <a:lnTo>
                      <a:pt x="324" y="166"/>
                    </a:lnTo>
                    <a:lnTo>
                      <a:pt x="318" y="148"/>
                    </a:lnTo>
                    <a:lnTo>
                      <a:pt x="313" y="141"/>
                    </a:lnTo>
                    <a:lnTo>
                      <a:pt x="317" y="132"/>
                    </a:lnTo>
                    <a:lnTo>
                      <a:pt x="313" y="125"/>
                    </a:lnTo>
                    <a:lnTo>
                      <a:pt x="313" y="109"/>
                    </a:lnTo>
                    <a:lnTo>
                      <a:pt x="308" y="105"/>
                    </a:lnTo>
                    <a:lnTo>
                      <a:pt x="309" y="103"/>
                    </a:lnTo>
                    <a:lnTo>
                      <a:pt x="318" y="105"/>
                    </a:lnTo>
                    <a:lnTo>
                      <a:pt x="320" y="103"/>
                    </a:lnTo>
                    <a:lnTo>
                      <a:pt x="313" y="100"/>
                    </a:lnTo>
                    <a:lnTo>
                      <a:pt x="315" y="90"/>
                    </a:lnTo>
                    <a:lnTo>
                      <a:pt x="295" y="78"/>
                    </a:lnTo>
                    <a:lnTo>
                      <a:pt x="304" y="76"/>
                    </a:lnTo>
                    <a:lnTo>
                      <a:pt x="306" y="78"/>
                    </a:lnTo>
                    <a:lnTo>
                      <a:pt x="313" y="78"/>
                    </a:lnTo>
                    <a:lnTo>
                      <a:pt x="306" y="71"/>
                    </a:lnTo>
                    <a:lnTo>
                      <a:pt x="313" y="71"/>
                    </a:lnTo>
                    <a:lnTo>
                      <a:pt x="315" y="62"/>
                    </a:lnTo>
                    <a:lnTo>
                      <a:pt x="313" y="56"/>
                    </a:lnTo>
                    <a:lnTo>
                      <a:pt x="315" y="51"/>
                    </a:lnTo>
                    <a:lnTo>
                      <a:pt x="322" y="60"/>
                    </a:lnTo>
                    <a:lnTo>
                      <a:pt x="322" y="47"/>
                    </a:lnTo>
                    <a:lnTo>
                      <a:pt x="326" y="43"/>
                    </a:lnTo>
                    <a:lnTo>
                      <a:pt x="326" y="51"/>
                    </a:lnTo>
                    <a:lnTo>
                      <a:pt x="335" y="49"/>
                    </a:lnTo>
                    <a:lnTo>
                      <a:pt x="340" y="40"/>
                    </a:lnTo>
                    <a:lnTo>
                      <a:pt x="335" y="31"/>
                    </a:lnTo>
                    <a:lnTo>
                      <a:pt x="337" y="27"/>
                    </a:lnTo>
                    <a:lnTo>
                      <a:pt x="344" y="25"/>
                    </a:lnTo>
                    <a:lnTo>
                      <a:pt x="349" y="22"/>
                    </a:lnTo>
                    <a:lnTo>
                      <a:pt x="347" y="31"/>
                    </a:lnTo>
                    <a:lnTo>
                      <a:pt x="355" y="24"/>
                    </a:lnTo>
                    <a:lnTo>
                      <a:pt x="358" y="27"/>
                    </a:lnTo>
                    <a:lnTo>
                      <a:pt x="347" y="43"/>
                    </a:lnTo>
                    <a:lnTo>
                      <a:pt x="358" y="45"/>
                    </a:lnTo>
                    <a:lnTo>
                      <a:pt x="349" y="49"/>
                    </a:lnTo>
                    <a:lnTo>
                      <a:pt x="342" y="51"/>
                    </a:lnTo>
                    <a:lnTo>
                      <a:pt x="335" y="58"/>
                    </a:lnTo>
                    <a:lnTo>
                      <a:pt x="331" y="83"/>
                    </a:lnTo>
                    <a:lnTo>
                      <a:pt x="337" y="92"/>
                    </a:lnTo>
                    <a:lnTo>
                      <a:pt x="340" y="85"/>
                    </a:lnTo>
                    <a:lnTo>
                      <a:pt x="342" y="85"/>
                    </a:lnTo>
                    <a:lnTo>
                      <a:pt x="342" y="92"/>
                    </a:lnTo>
                    <a:lnTo>
                      <a:pt x="344" y="96"/>
                    </a:lnTo>
                    <a:lnTo>
                      <a:pt x="335" y="103"/>
                    </a:lnTo>
                    <a:lnTo>
                      <a:pt x="327" y="105"/>
                    </a:lnTo>
                    <a:lnTo>
                      <a:pt x="327" y="121"/>
                    </a:lnTo>
                    <a:lnTo>
                      <a:pt x="329" y="114"/>
                    </a:lnTo>
                    <a:lnTo>
                      <a:pt x="337" y="109"/>
                    </a:lnTo>
                    <a:lnTo>
                      <a:pt x="340" y="107"/>
                    </a:lnTo>
                    <a:lnTo>
                      <a:pt x="346" y="114"/>
                    </a:lnTo>
                    <a:lnTo>
                      <a:pt x="353" y="114"/>
                    </a:lnTo>
                    <a:lnTo>
                      <a:pt x="347" y="121"/>
                    </a:lnTo>
                    <a:lnTo>
                      <a:pt x="351" y="130"/>
                    </a:lnTo>
                    <a:lnTo>
                      <a:pt x="344" y="123"/>
                    </a:lnTo>
                    <a:lnTo>
                      <a:pt x="335" y="127"/>
                    </a:lnTo>
                    <a:lnTo>
                      <a:pt x="333" y="136"/>
                    </a:lnTo>
                    <a:lnTo>
                      <a:pt x="338" y="143"/>
                    </a:lnTo>
                    <a:lnTo>
                      <a:pt x="340" y="136"/>
                    </a:lnTo>
                    <a:lnTo>
                      <a:pt x="347" y="134"/>
                    </a:lnTo>
                    <a:lnTo>
                      <a:pt x="353" y="136"/>
                    </a:lnTo>
                    <a:lnTo>
                      <a:pt x="355" y="145"/>
                    </a:lnTo>
                    <a:lnTo>
                      <a:pt x="365" y="148"/>
                    </a:lnTo>
                    <a:lnTo>
                      <a:pt x="375" y="143"/>
                    </a:lnTo>
                    <a:lnTo>
                      <a:pt x="369" y="152"/>
                    </a:lnTo>
                    <a:lnTo>
                      <a:pt x="347" y="150"/>
                    </a:lnTo>
                    <a:lnTo>
                      <a:pt x="346" y="159"/>
                    </a:lnTo>
                    <a:lnTo>
                      <a:pt x="355" y="154"/>
                    </a:lnTo>
                    <a:lnTo>
                      <a:pt x="349" y="170"/>
                    </a:lnTo>
                    <a:lnTo>
                      <a:pt x="349" y="179"/>
                    </a:lnTo>
                    <a:lnTo>
                      <a:pt x="358" y="188"/>
                    </a:lnTo>
                    <a:lnTo>
                      <a:pt x="355" y="179"/>
                    </a:lnTo>
                    <a:lnTo>
                      <a:pt x="364" y="185"/>
                    </a:lnTo>
                    <a:lnTo>
                      <a:pt x="371" y="190"/>
                    </a:lnTo>
                    <a:lnTo>
                      <a:pt x="378" y="194"/>
                    </a:lnTo>
                    <a:lnTo>
                      <a:pt x="376" y="185"/>
                    </a:lnTo>
                    <a:lnTo>
                      <a:pt x="380" y="177"/>
                    </a:lnTo>
                    <a:lnTo>
                      <a:pt x="380" y="185"/>
                    </a:lnTo>
                    <a:lnTo>
                      <a:pt x="384" y="188"/>
                    </a:lnTo>
                    <a:lnTo>
                      <a:pt x="391" y="172"/>
                    </a:lnTo>
                    <a:lnTo>
                      <a:pt x="391" y="188"/>
                    </a:lnTo>
                    <a:lnTo>
                      <a:pt x="396" y="190"/>
                    </a:lnTo>
                    <a:lnTo>
                      <a:pt x="389" y="199"/>
                    </a:lnTo>
                    <a:lnTo>
                      <a:pt x="391" y="208"/>
                    </a:lnTo>
                    <a:lnTo>
                      <a:pt x="398" y="203"/>
                    </a:lnTo>
                    <a:lnTo>
                      <a:pt x="402" y="208"/>
                    </a:lnTo>
                    <a:lnTo>
                      <a:pt x="411" y="204"/>
                    </a:lnTo>
                    <a:lnTo>
                      <a:pt x="407" y="213"/>
                    </a:lnTo>
                    <a:lnTo>
                      <a:pt x="402" y="221"/>
                    </a:lnTo>
                    <a:lnTo>
                      <a:pt x="402" y="228"/>
                    </a:lnTo>
                    <a:lnTo>
                      <a:pt x="418" y="221"/>
                    </a:lnTo>
                    <a:lnTo>
                      <a:pt x="425" y="221"/>
                    </a:lnTo>
                    <a:lnTo>
                      <a:pt x="432" y="213"/>
                    </a:lnTo>
                    <a:lnTo>
                      <a:pt x="451" y="208"/>
                    </a:lnTo>
                    <a:lnTo>
                      <a:pt x="449" y="199"/>
                    </a:lnTo>
                    <a:lnTo>
                      <a:pt x="456" y="192"/>
                    </a:lnTo>
                    <a:close/>
                    <a:moveTo>
                      <a:pt x="467" y="177"/>
                    </a:moveTo>
                    <a:lnTo>
                      <a:pt x="461" y="203"/>
                    </a:lnTo>
                    <a:lnTo>
                      <a:pt x="458" y="212"/>
                    </a:lnTo>
                    <a:lnTo>
                      <a:pt x="458" y="219"/>
                    </a:lnTo>
                    <a:lnTo>
                      <a:pt x="454" y="228"/>
                    </a:lnTo>
                    <a:lnTo>
                      <a:pt x="460" y="219"/>
                    </a:lnTo>
                    <a:lnTo>
                      <a:pt x="463" y="203"/>
                    </a:lnTo>
                    <a:lnTo>
                      <a:pt x="467" y="194"/>
                    </a:lnTo>
                    <a:lnTo>
                      <a:pt x="469" y="168"/>
                    </a:lnTo>
                    <a:lnTo>
                      <a:pt x="467" y="17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0" name="Freeform 42">
                <a:extLst>
                  <a:ext uri="{FF2B5EF4-FFF2-40B4-BE49-F238E27FC236}">
                    <a16:creationId xmlns:a16="http://schemas.microsoft.com/office/drawing/2014/main" id="{DFC1D19D-529C-24F1-3E18-B93F304DC509}"/>
                  </a:ext>
                </a:extLst>
              </p:cNvPr>
              <p:cNvSpPr>
                <a:spLocks noEditPoints="1"/>
              </p:cNvSpPr>
              <p:nvPr/>
            </p:nvSpPr>
            <p:spPr bwMode="auto">
              <a:xfrm>
                <a:off x="8476369" y="1322238"/>
                <a:ext cx="673192" cy="992335"/>
              </a:xfrm>
              <a:custGeom>
                <a:avLst/>
                <a:gdLst>
                  <a:gd name="T0" fmla="*/ 358 w 405"/>
                  <a:gd name="T1" fmla="*/ 273 h 597"/>
                  <a:gd name="T2" fmla="*/ 353 w 405"/>
                  <a:gd name="T3" fmla="*/ 242 h 597"/>
                  <a:gd name="T4" fmla="*/ 340 w 405"/>
                  <a:gd name="T5" fmla="*/ 240 h 597"/>
                  <a:gd name="T6" fmla="*/ 320 w 405"/>
                  <a:gd name="T7" fmla="*/ 231 h 597"/>
                  <a:gd name="T8" fmla="*/ 311 w 405"/>
                  <a:gd name="T9" fmla="*/ 206 h 597"/>
                  <a:gd name="T10" fmla="*/ 300 w 405"/>
                  <a:gd name="T11" fmla="*/ 197 h 597"/>
                  <a:gd name="T12" fmla="*/ 273 w 405"/>
                  <a:gd name="T13" fmla="*/ 192 h 597"/>
                  <a:gd name="T14" fmla="*/ 268 w 405"/>
                  <a:gd name="T15" fmla="*/ 168 h 597"/>
                  <a:gd name="T16" fmla="*/ 220 w 405"/>
                  <a:gd name="T17" fmla="*/ 22 h 597"/>
                  <a:gd name="T18" fmla="*/ 179 w 405"/>
                  <a:gd name="T19" fmla="*/ 2 h 597"/>
                  <a:gd name="T20" fmla="*/ 155 w 405"/>
                  <a:gd name="T21" fmla="*/ 13 h 597"/>
                  <a:gd name="T22" fmla="*/ 132 w 405"/>
                  <a:gd name="T23" fmla="*/ 29 h 597"/>
                  <a:gd name="T24" fmla="*/ 105 w 405"/>
                  <a:gd name="T25" fmla="*/ 27 h 597"/>
                  <a:gd name="T26" fmla="*/ 83 w 405"/>
                  <a:gd name="T27" fmla="*/ 11 h 597"/>
                  <a:gd name="T28" fmla="*/ 43 w 405"/>
                  <a:gd name="T29" fmla="*/ 172 h 597"/>
                  <a:gd name="T30" fmla="*/ 43 w 405"/>
                  <a:gd name="T31" fmla="*/ 221 h 597"/>
                  <a:gd name="T32" fmla="*/ 45 w 405"/>
                  <a:gd name="T33" fmla="*/ 253 h 597"/>
                  <a:gd name="T34" fmla="*/ 25 w 405"/>
                  <a:gd name="T35" fmla="*/ 286 h 597"/>
                  <a:gd name="T36" fmla="*/ 25 w 405"/>
                  <a:gd name="T37" fmla="*/ 302 h 597"/>
                  <a:gd name="T38" fmla="*/ 21 w 405"/>
                  <a:gd name="T39" fmla="*/ 318 h 597"/>
                  <a:gd name="T40" fmla="*/ 0 w 405"/>
                  <a:gd name="T41" fmla="*/ 326 h 597"/>
                  <a:gd name="T42" fmla="*/ 72 w 405"/>
                  <a:gd name="T43" fmla="*/ 543 h 597"/>
                  <a:gd name="T44" fmla="*/ 79 w 405"/>
                  <a:gd name="T45" fmla="*/ 568 h 597"/>
                  <a:gd name="T46" fmla="*/ 97 w 405"/>
                  <a:gd name="T47" fmla="*/ 586 h 597"/>
                  <a:gd name="T48" fmla="*/ 116 w 405"/>
                  <a:gd name="T49" fmla="*/ 590 h 597"/>
                  <a:gd name="T50" fmla="*/ 117 w 405"/>
                  <a:gd name="T51" fmla="*/ 564 h 597"/>
                  <a:gd name="T52" fmla="*/ 128 w 405"/>
                  <a:gd name="T53" fmla="*/ 532 h 597"/>
                  <a:gd name="T54" fmla="*/ 132 w 405"/>
                  <a:gd name="T55" fmla="*/ 505 h 597"/>
                  <a:gd name="T56" fmla="*/ 152 w 405"/>
                  <a:gd name="T57" fmla="*/ 494 h 597"/>
                  <a:gd name="T58" fmla="*/ 157 w 405"/>
                  <a:gd name="T59" fmla="*/ 487 h 597"/>
                  <a:gd name="T60" fmla="*/ 168 w 405"/>
                  <a:gd name="T61" fmla="*/ 494 h 597"/>
                  <a:gd name="T62" fmla="*/ 157 w 405"/>
                  <a:gd name="T63" fmla="*/ 463 h 597"/>
                  <a:gd name="T64" fmla="*/ 161 w 405"/>
                  <a:gd name="T65" fmla="*/ 456 h 597"/>
                  <a:gd name="T66" fmla="*/ 170 w 405"/>
                  <a:gd name="T67" fmla="*/ 467 h 597"/>
                  <a:gd name="T68" fmla="*/ 179 w 405"/>
                  <a:gd name="T69" fmla="*/ 461 h 597"/>
                  <a:gd name="T70" fmla="*/ 182 w 405"/>
                  <a:gd name="T71" fmla="*/ 458 h 597"/>
                  <a:gd name="T72" fmla="*/ 184 w 405"/>
                  <a:gd name="T73" fmla="*/ 456 h 597"/>
                  <a:gd name="T74" fmla="*/ 193 w 405"/>
                  <a:gd name="T75" fmla="*/ 461 h 597"/>
                  <a:gd name="T76" fmla="*/ 206 w 405"/>
                  <a:gd name="T77" fmla="*/ 445 h 597"/>
                  <a:gd name="T78" fmla="*/ 224 w 405"/>
                  <a:gd name="T79" fmla="*/ 430 h 597"/>
                  <a:gd name="T80" fmla="*/ 220 w 405"/>
                  <a:gd name="T81" fmla="*/ 405 h 597"/>
                  <a:gd name="T82" fmla="*/ 219 w 405"/>
                  <a:gd name="T83" fmla="*/ 380 h 597"/>
                  <a:gd name="T84" fmla="*/ 235 w 405"/>
                  <a:gd name="T85" fmla="*/ 367 h 597"/>
                  <a:gd name="T86" fmla="*/ 240 w 405"/>
                  <a:gd name="T87" fmla="*/ 382 h 597"/>
                  <a:gd name="T88" fmla="*/ 266 w 405"/>
                  <a:gd name="T89" fmla="*/ 392 h 597"/>
                  <a:gd name="T90" fmla="*/ 262 w 405"/>
                  <a:gd name="T91" fmla="*/ 367 h 597"/>
                  <a:gd name="T92" fmla="*/ 277 w 405"/>
                  <a:gd name="T93" fmla="*/ 360 h 597"/>
                  <a:gd name="T94" fmla="*/ 302 w 405"/>
                  <a:gd name="T95" fmla="*/ 365 h 597"/>
                  <a:gd name="T96" fmla="*/ 307 w 405"/>
                  <a:gd name="T97" fmla="*/ 345 h 597"/>
                  <a:gd name="T98" fmla="*/ 313 w 405"/>
                  <a:gd name="T99" fmla="*/ 354 h 597"/>
                  <a:gd name="T100" fmla="*/ 316 w 405"/>
                  <a:gd name="T101" fmla="*/ 327 h 597"/>
                  <a:gd name="T102" fmla="*/ 329 w 405"/>
                  <a:gd name="T103" fmla="*/ 329 h 597"/>
                  <a:gd name="T104" fmla="*/ 345 w 405"/>
                  <a:gd name="T105" fmla="*/ 316 h 597"/>
                  <a:gd name="T106" fmla="*/ 354 w 405"/>
                  <a:gd name="T107" fmla="*/ 313 h 597"/>
                  <a:gd name="T108" fmla="*/ 369 w 405"/>
                  <a:gd name="T109" fmla="*/ 300 h 597"/>
                  <a:gd name="T110" fmla="*/ 371 w 405"/>
                  <a:gd name="T111" fmla="*/ 269 h 597"/>
                  <a:gd name="T112" fmla="*/ 271 w 405"/>
                  <a:gd name="T113" fmla="*/ 376 h 597"/>
                  <a:gd name="T114" fmla="*/ 293 w 405"/>
                  <a:gd name="T115" fmla="*/ 367 h 597"/>
                  <a:gd name="T116" fmla="*/ 400 w 405"/>
                  <a:gd name="T117" fmla="*/ 275 h 597"/>
                  <a:gd name="T118" fmla="*/ 394 w 405"/>
                  <a:gd name="T119" fmla="*/ 291 h 597"/>
                  <a:gd name="T120" fmla="*/ 405 w 405"/>
                  <a:gd name="T121" fmla="*/ 28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5" h="597">
                    <a:moveTo>
                      <a:pt x="372" y="271"/>
                    </a:moveTo>
                    <a:lnTo>
                      <a:pt x="365" y="280"/>
                    </a:lnTo>
                    <a:lnTo>
                      <a:pt x="358" y="273"/>
                    </a:lnTo>
                    <a:lnTo>
                      <a:pt x="369" y="259"/>
                    </a:lnTo>
                    <a:lnTo>
                      <a:pt x="353" y="242"/>
                    </a:lnTo>
                    <a:lnTo>
                      <a:pt x="353" y="242"/>
                    </a:lnTo>
                    <a:lnTo>
                      <a:pt x="351" y="242"/>
                    </a:lnTo>
                    <a:lnTo>
                      <a:pt x="345" y="240"/>
                    </a:lnTo>
                    <a:lnTo>
                      <a:pt x="340" y="240"/>
                    </a:lnTo>
                    <a:lnTo>
                      <a:pt x="333" y="248"/>
                    </a:lnTo>
                    <a:lnTo>
                      <a:pt x="324" y="240"/>
                    </a:lnTo>
                    <a:lnTo>
                      <a:pt x="320" y="231"/>
                    </a:lnTo>
                    <a:lnTo>
                      <a:pt x="320" y="222"/>
                    </a:lnTo>
                    <a:lnTo>
                      <a:pt x="313" y="215"/>
                    </a:lnTo>
                    <a:lnTo>
                      <a:pt x="311" y="206"/>
                    </a:lnTo>
                    <a:lnTo>
                      <a:pt x="313" y="197"/>
                    </a:lnTo>
                    <a:lnTo>
                      <a:pt x="307" y="193"/>
                    </a:lnTo>
                    <a:lnTo>
                      <a:pt x="300" y="197"/>
                    </a:lnTo>
                    <a:lnTo>
                      <a:pt x="291" y="197"/>
                    </a:lnTo>
                    <a:lnTo>
                      <a:pt x="282" y="192"/>
                    </a:lnTo>
                    <a:lnTo>
                      <a:pt x="273" y="192"/>
                    </a:lnTo>
                    <a:lnTo>
                      <a:pt x="271" y="184"/>
                    </a:lnTo>
                    <a:lnTo>
                      <a:pt x="271" y="177"/>
                    </a:lnTo>
                    <a:lnTo>
                      <a:pt x="268" y="168"/>
                    </a:lnTo>
                    <a:lnTo>
                      <a:pt x="268" y="161"/>
                    </a:lnTo>
                    <a:lnTo>
                      <a:pt x="257" y="132"/>
                    </a:lnTo>
                    <a:lnTo>
                      <a:pt x="220" y="22"/>
                    </a:lnTo>
                    <a:lnTo>
                      <a:pt x="213" y="22"/>
                    </a:lnTo>
                    <a:lnTo>
                      <a:pt x="197" y="9"/>
                    </a:lnTo>
                    <a:lnTo>
                      <a:pt x="179" y="2"/>
                    </a:lnTo>
                    <a:lnTo>
                      <a:pt x="172" y="0"/>
                    </a:lnTo>
                    <a:lnTo>
                      <a:pt x="161" y="4"/>
                    </a:lnTo>
                    <a:lnTo>
                      <a:pt x="155" y="13"/>
                    </a:lnTo>
                    <a:lnTo>
                      <a:pt x="146" y="16"/>
                    </a:lnTo>
                    <a:lnTo>
                      <a:pt x="139" y="25"/>
                    </a:lnTo>
                    <a:lnTo>
                      <a:pt x="132" y="29"/>
                    </a:lnTo>
                    <a:lnTo>
                      <a:pt x="123" y="36"/>
                    </a:lnTo>
                    <a:lnTo>
                      <a:pt x="114" y="34"/>
                    </a:lnTo>
                    <a:lnTo>
                      <a:pt x="105" y="27"/>
                    </a:lnTo>
                    <a:lnTo>
                      <a:pt x="99" y="9"/>
                    </a:lnTo>
                    <a:lnTo>
                      <a:pt x="92" y="9"/>
                    </a:lnTo>
                    <a:lnTo>
                      <a:pt x="83" y="11"/>
                    </a:lnTo>
                    <a:lnTo>
                      <a:pt x="45" y="125"/>
                    </a:lnTo>
                    <a:lnTo>
                      <a:pt x="50" y="159"/>
                    </a:lnTo>
                    <a:lnTo>
                      <a:pt x="43" y="172"/>
                    </a:lnTo>
                    <a:lnTo>
                      <a:pt x="40" y="195"/>
                    </a:lnTo>
                    <a:lnTo>
                      <a:pt x="43" y="204"/>
                    </a:lnTo>
                    <a:lnTo>
                      <a:pt x="43" y="221"/>
                    </a:lnTo>
                    <a:lnTo>
                      <a:pt x="50" y="230"/>
                    </a:lnTo>
                    <a:lnTo>
                      <a:pt x="41" y="246"/>
                    </a:lnTo>
                    <a:lnTo>
                      <a:pt x="45" y="253"/>
                    </a:lnTo>
                    <a:lnTo>
                      <a:pt x="32" y="269"/>
                    </a:lnTo>
                    <a:lnTo>
                      <a:pt x="27" y="278"/>
                    </a:lnTo>
                    <a:lnTo>
                      <a:pt x="25" y="286"/>
                    </a:lnTo>
                    <a:lnTo>
                      <a:pt x="23" y="288"/>
                    </a:lnTo>
                    <a:lnTo>
                      <a:pt x="32" y="306"/>
                    </a:lnTo>
                    <a:lnTo>
                      <a:pt x="25" y="302"/>
                    </a:lnTo>
                    <a:lnTo>
                      <a:pt x="21" y="302"/>
                    </a:lnTo>
                    <a:lnTo>
                      <a:pt x="21" y="311"/>
                    </a:lnTo>
                    <a:lnTo>
                      <a:pt x="21" y="318"/>
                    </a:lnTo>
                    <a:lnTo>
                      <a:pt x="14" y="322"/>
                    </a:lnTo>
                    <a:lnTo>
                      <a:pt x="7" y="318"/>
                    </a:lnTo>
                    <a:lnTo>
                      <a:pt x="0" y="326"/>
                    </a:lnTo>
                    <a:lnTo>
                      <a:pt x="2" y="329"/>
                    </a:lnTo>
                    <a:lnTo>
                      <a:pt x="63" y="517"/>
                    </a:lnTo>
                    <a:lnTo>
                      <a:pt x="72" y="543"/>
                    </a:lnTo>
                    <a:lnTo>
                      <a:pt x="72" y="552"/>
                    </a:lnTo>
                    <a:lnTo>
                      <a:pt x="76" y="559"/>
                    </a:lnTo>
                    <a:lnTo>
                      <a:pt x="79" y="568"/>
                    </a:lnTo>
                    <a:lnTo>
                      <a:pt x="87" y="575"/>
                    </a:lnTo>
                    <a:lnTo>
                      <a:pt x="96" y="579"/>
                    </a:lnTo>
                    <a:lnTo>
                      <a:pt x="97" y="586"/>
                    </a:lnTo>
                    <a:lnTo>
                      <a:pt x="105" y="595"/>
                    </a:lnTo>
                    <a:lnTo>
                      <a:pt x="108" y="597"/>
                    </a:lnTo>
                    <a:lnTo>
                      <a:pt x="116" y="590"/>
                    </a:lnTo>
                    <a:lnTo>
                      <a:pt x="119" y="581"/>
                    </a:lnTo>
                    <a:lnTo>
                      <a:pt x="117" y="572"/>
                    </a:lnTo>
                    <a:lnTo>
                      <a:pt x="117" y="564"/>
                    </a:lnTo>
                    <a:lnTo>
                      <a:pt x="125" y="555"/>
                    </a:lnTo>
                    <a:lnTo>
                      <a:pt x="132" y="541"/>
                    </a:lnTo>
                    <a:lnTo>
                      <a:pt x="128" y="532"/>
                    </a:lnTo>
                    <a:lnTo>
                      <a:pt x="139" y="515"/>
                    </a:lnTo>
                    <a:lnTo>
                      <a:pt x="134" y="514"/>
                    </a:lnTo>
                    <a:lnTo>
                      <a:pt x="132" y="505"/>
                    </a:lnTo>
                    <a:lnTo>
                      <a:pt x="135" y="496"/>
                    </a:lnTo>
                    <a:lnTo>
                      <a:pt x="148" y="479"/>
                    </a:lnTo>
                    <a:lnTo>
                      <a:pt x="152" y="494"/>
                    </a:lnTo>
                    <a:lnTo>
                      <a:pt x="152" y="487"/>
                    </a:lnTo>
                    <a:lnTo>
                      <a:pt x="154" y="494"/>
                    </a:lnTo>
                    <a:lnTo>
                      <a:pt x="157" y="487"/>
                    </a:lnTo>
                    <a:lnTo>
                      <a:pt x="159" y="477"/>
                    </a:lnTo>
                    <a:lnTo>
                      <a:pt x="163" y="477"/>
                    </a:lnTo>
                    <a:lnTo>
                      <a:pt x="168" y="494"/>
                    </a:lnTo>
                    <a:lnTo>
                      <a:pt x="172" y="487"/>
                    </a:lnTo>
                    <a:lnTo>
                      <a:pt x="159" y="459"/>
                    </a:lnTo>
                    <a:lnTo>
                      <a:pt x="157" y="463"/>
                    </a:lnTo>
                    <a:lnTo>
                      <a:pt x="157" y="456"/>
                    </a:lnTo>
                    <a:lnTo>
                      <a:pt x="161" y="447"/>
                    </a:lnTo>
                    <a:lnTo>
                      <a:pt x="161" y="456"/>
                    </a:lnTo>
                    <a:lnTo>
                      <a:pt x="172" y="483"/>
                    </a:lnTo>
                    <a:lnTo>
                      <a:pt x="175" y="476"/>
                    </a:lnTo>
                    <a:lnTo>
                      <a:pt x="170" y="467"/>
                    </a:lnTo>
                    <a:lnTo>
                      <a:pt x="172" y="456"/>
                    </a:lnTo>
                    <a:lnTo>
                      <a:pt x="175" y="454"/>
                    </a:lnTo>
                    <a:lnTo>
                      <a:pt x="179" y="461"/>
                    </a:lnTo>
                    <a:lnTo>
                      <a:pt x="177" y="470"/>
                    </a:lnTo>
                    <a:lnTo>
                      <a:pt x="186" y="474"/>
                    </a:lnTo>
                    <a:lnTo>
                      <a:pt x="182" y="458"/>
                    </a:lnTo>
                    <a:lnTo>
                      <a:pt x="182" y="449"/>
                    </a:lnTo>
                    <a:lnTo>
                      <a:pt x="184" y="447"/>
                    </a:lnTo>
                    <a:lnTo>
                      <a:pt x="184" y="456"/>
                    </a:lnTo>
                    <a:lnTo>
                      <a:pt x="186" y="465"/>
                    </a:lnTo>
                    <a:lnTo>
                      <a:pt x="193" y="468"/>
                    </a:lnTo>
                    <a:lnTo>
                      <a:pt x="193" y="461"/>
                    </a:lnTo>
                    <a:lnTo>
                      <a:pt x="193" y="452"/>
                    </a:lnTo>
                    <a:lnTo>
                      <a:pt x="197" y="443"/>
                    </a:lnTo>
                    <a:lnTo>
                      <a:pt x="206" y="445"/>
                    </a:lnTo>
                    <a:lnTo>
                      <a:pt x="215" y="449"/>
                    </a:lnTo>
                    <a:lnTo>
                      <a:pt x="217" y="439"/>
                    </a:lnTo>
                    <a:lnTo>
                      <a:pt x="224" y="430"/>
                    </a:lnTo>
                    <a:lnTo>
                      <a:pt x="220" y="421"/>
                    </a:lnTo>
                    <a:lnTo>
                      <a:pt x="222" y="414"/>
                    </a:lnTo>
                    <a:lnTo>
                      <a:pt x="220" y="405"/>
                    </a:lnTo>
                    <a:lnTo>
                      <a:pt x="222" y="396"/>
                    </a:lnTo>
                    <a:lnTo>
                      <a:pt x="224" y="387"/>
                    </a:lnTo>
                    <a:lnTo>
                      <a:pt x="219" y="380"/>
                    </a:lnTo>
                    <a:lnTo>
                      <a:pt x="231" y="373"/>
                    </a:lnTo>
                    <a:lnTo>
                      <a:pt x="230" y="358"/>
                    </a:lnTo>
                    <a:lnTo>
                      <a:pt x="235" y="367"/>
                    </a:lnTo>
                    <a:lnTo>
                      <a:pt x="233" y="374"/>
                    </a:lnTo>
                    <a:lnTo>
                      <a:pt x="242" y="373"/>
                    </a:lnTo>
                    <a:lnTo>
                      <a:pt x="240" y="382"/>
                    </a:lnTo>
                    <a:lnTo>
                      <a:pt x="237" y="387"/>
                    </a:lnTo>
                    <a:lnTo>
                      <a:pt x="253" y="387"/>
                    </a:lnTo>
                    <a:lnTo>
                      <a:pt x="266" y="392"/>
                    </a:lnTo>
                    <a:lnTo>
                      <a:pt x="260" y="383"/>
                    </a:lnTo>
                    <a:lnTo>
                      <a:pt x="258" y="376"/>
                    </a:lnTo>
                    <a:lnTo>
                      <a:pt x="262" y="367"/>
                    </a:lnTo>
                    <a:lnTo>
                      <a:pt x="260" y="358"/>
                    </a:lnTo>
                    <a:lnTo>
                      <a:pt x="268" y="367"/>
                    </a:lnTo>
                    <a:lnTo>
                      <a:pt x="277" y="360"/>
                    </a:lnTo>
                    <a:lnTo>
                      <a:pt x="275" y="351"/>
                    </a:lnTo>
                    <a:lnTo>
                      <a:pt x="296" y="358"/>
                    </a:lnTo>
                    <a:lnTo>
                      <a:pt x="302" y="365"/>
                    </a:lnTo>
                    <a:lnTo>
                      <a:pt x="306" y="358"/>
                    </a:lnTo>
                    <a:lnTo>
                      <a:pt x="302" y="351"/>
                    </a:lnTo>
                    <a:lnTo>
                      <a:pt x="307" y="345"/>
                    </a:lnTo>
                    <a:lnTo>
                      <a:pt x="309" y="354"/>
                    </a:lnTo>
                    <a:lnTo>
                      <a:pt x="311" y="345"/>
                    </a:lnTo>
                    <a:lnTo>
                      <a:pt x="313" y="354"/>
                    </a:lnTo>
                    <a:lnTo>
                      <a:pt x="315" y="345"/>
                    </a:lnTo>
                    <a:lnTo>
                      <a:pt x="313" y="336"/>
                    </a:lnTo>
                    <a:lnTo>
                      <a:pt x="316" y="327"/>
                    </a:lnTo>
                    <a:lnTo>
                      <a:pt x="324" y="336"/>
                    </a:lnTo>
                    <a:lnTo>
                      <a:pt x="329" y="336"/>
                    </a:lnTo>
                    <a:lnTo>
                      <a:pt x="329" y="329"/>
                    </a:lnTo>
                    <a:lnTo>
                      <a:pt x="338" y="329"/>
                    </a:lnTo>
                    <a:lnTo>
                      <a:pt x="338" y="322"/>
                    </a:lnTo>
                    <a:lnTo>
                      <a:pt x="345" y="316"/>
                    </a:lnTo>
                    <a:lnTo>
                      <a:pt x="345" y="316"/>
                    </a:lnTo>
                    <a:lnTo>
                      <a:pt x="345" y="311"/>
                    </a:lnTo>
                    <a:lnTo>
                      <a:pt x="354" y="313"/>
                    </a:lnTo>
                    <a:lnTo>
                      <a:pt x="349" y="304"/>
                    </a:lnTo>
                    <a:lnTo>
                      <a:pt x="362" y="306"/>
                    </a:lnTo>
                    <a:lnTo>
                      <a:pt x="369" y="300"/>
                    </a:lnTo>
                    <a:lnTo>
                      <a:pt x="378" y="284"/>
                    </a:lnTo>
                    <a:lnTo>
                      <a:pt x="380" y="277"/>
                    </a:lnTo>
                    <a:lnTo>
                      <a:pt x="371" y="269"/>
                    </a:lnTo>
                    <a:lnTo>
                      <a:pt x="372" y="271"/>
                    </a:lnTo>
                    <a:close/>
                    <a:moveTo>
                      <a:pt x="280" y="360"/>
                    </a:moveTo>
                    <a:lnTo>
                      <a:pt x="271" y="376"/>
                    </a:lnTo>
                    <a:lnTo>
                      <a:pt x="273" y="385"/>
                    </a:lnTo>
                    <a:lnTo>
                      <a:pt x="291" y="376"/>
                    </a:lnTo>
                    <a:lnTo>
                      <a:pt x="293" y="367"/>
                    </a:lnTo>
                    <a:lnTo>
                      <a:pt x="284" y="362"/>
                    </a:lnTo>
                    <a:lnTo>
                      <a:pt x="280" y="360"/>
                    </a:lnTo>
                    <a:close/>
                    <a:moveTo>
                      <a:pt x="400" y="275"/>
                    </a:moveTo>
                    <a:lnTo>
                      <a:pt x="400" y="273"/>
                    </a:lnTo>
                    <a:lnTo>
                      <a:pt x="394" y="282"/>
                    </a:lnTo>
                    <a:lnTo>
                      <a:pt x="394" y="291"/>
                    </a:lnTo>
                    <a:lnTo>
                      <a:pt x="398" y="300"/>
                    </a:lnTo>
                    <a:lnTo>
                      <a:pt x="405" y="291"/>
                    </a:lnTo>
                    <a:lnTo>
                      <a:pt x="405" y="282"/>
                    </a:lnTo>
                    <a:lnTo>
                      <a:pt x="400" y="275"/>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1" name="Freeform 43">
                <a:extLst>
                  <a:ext uri="{FF2B5EF4-FFF2-40B4-BE49-F238E27FC236}">
                    <a16:creationId xmlns:a16="http://schemas.microsoft.com/office/drawing/2014/main" id="{B5D52C52-D843-164E-B764-26DA557923F4}"/>
                  </a:ext>
                </a:extLst>
              </p:cNvPr>
              <p:cNvSpPr>
                <a:spLocks noEditPoints="1"/>
              </p:cNvSpPr>
              <p:nvPr/>
            </p:nvSpPr>
            <p:spPr bwMode="auto">
              <a:xfrm>
                <a:off x="5102100" y="5042246"/>
                <a:ext cx="974050" cy="859359"/>
              </a:xfrm>
              <a:custGeom>
                <a:avLst/>
                <a:gdLst>
                  <a:gd name="T0" fmla="*/ 262 w 586"/>
                  <a:gd name="T1" fmla="*/ 463 h 517"/>
                  <a:gd name="T2" fmla="*/ 259 w 586"/>
                  <a:gd name="T3" fmla="*/ 443 h 517"/>
                  <a:gd name="T4" fmla="*/ 342 w 586"/>
                  <a:gd name="T5" fmla="*/ 492 h 517"/>
                  <a:gd name="T6" fmla="*/ 543 w 586"/>
                  <a:gd name="T7" fmla="*/ 367 h 517"/>
                  <a:gd name="T8" fmla="*/ 584 w 586"/>
                  <a:gd name="T9" fmla="*/ 479 h 517"/>
                  <a:gd name="T10" fmla="*/ 541 w 586"/>
                  <a:gd name="T11" fmla="*/ 457 h 517"/>
                  <a:gd name="T12" fmla="*/ 505 w 586"/>
                  <a:gd name="T13" fmla="*/ 434 h 517"/>
                  <a:gd name="T14" fmla="*/ 521 w 586"/>
                  <a:gd name="T15" fmla="*/ 421 h 517"/>
                  <a:gd name="T16" fmla="*/ 539 w 586"/>
                  <a:gd name="T17" fmla="*/ 399 h 517"/>
                  <a:gd name="T18" fmla="*/ 515 w 586"/>
                  <a:gd name="T19" fmla="*/ 380 h 517"/>
                  <a:gd name="T20" fmla="*/ 492 w 586"/>
                  <a:gd name="T21" fmla="*/ 389 h 517"/>
                  <a:gd name="T22" fmla="*/ 505 w 586"/>
                  <a:gd name="T23" fmla="*/ 361 h 517"/>
                  <a:gd name="T24" fmla="*/ 474 w 586"/>
                  <a:gd name="T25" fmla="*/ 371 h 517"/>
                  <a:gd name="T26" fmla="*/ 418 w 586"/>
                  <a:gd name="T27" fmla="*/ 363 h 517"/>
                  <a:gd name="T28" fmla="*/ 465 w 586"/>
                  <a:gd name="T29" fmla="*/ 342 h 517"/>
                  <a:gd name="T30" fmla="*/ 497 w 586"/>
                  <a:gd name="T31" fmla="*/ 358 h 517"/>
                  <a:gd name="T32" fmla="*/ 515 w 586"/>
                  <a:gd name="T33" fmla="*/ 352 h 517"/>
                  <a:gd name="T34" fmla="*/ 499 w 586"/>
                  <a:gd name="T35" fmla="*/ 320 h 517"/>
                  <a:gd name="T36" fmla="*/ 487 w 586"/>
                  <a:gd name="T37" fmla="*/ 260 h 517"/>
                  <a:gd name="T38" fmla="*/ 282 w 586"/>
                  <a:gd name="T39" fmla="*/ 257 h 517"/>
                  <a:gd name="T40" fmla="*/ 288 w 586"/>
                  <a:gd name="T41" fmla="*/ 222 h 517"/>
                  <a:gd name="T42" fmla="*/ 295 w 586"/>
                  <a:gd name="T43" fmla="*/ 186 h 517"/>
                  <a:gd name="T44" fmla="*/ 300 w 586"/>
                  <a:gd name="T45" fmla="*/ 159 h 517"/>
                  <a:gd name="T46" fmla="*/ 320 w 586"/>
                  <a:gd name="T47" fmla="*/ 123 h 517"/>
                  <a:gd name="T48" fmla="*/ 320 w 586"/>
                  <a:gd name="T49" fmla="*/ 108 h 517"/>
                  <a:gd name="T50" fmla="*/ 347 w 586"/>
                  <a:gd name="T51" fmla="*/ 88 h 517"/>
                  <a:gd name="T52" fmla="*/ 322 w 586"/>
                  <a:gd name="T53" fmla="*/ 65 h 517"/>
                  <a:gd name="T54" fmla="*/ 318 w 586"/>
                  <a:gd name="T55" fmla="*/ 52 h 517"/>
                  <a:gd name="T56" fmla="*/ 322 w 586"/>
                  <a:gd name="T57" fmla="*/ 16 h 517"/>
                  <a:gd name="T58" fmla="*/ 311 w 586"/>
                  <a:gd name="T59" fmla="*/ 0 h 517"/>
                  <a:gd name="T60" fmla="*/ 25 w 586"/>
                  <a:gd name="T61" fmla="*/ 166 h 517"/>
                  <a:gd name="T62" fmla="*/ 43 w 586"/>
                  <a:gd name="T63" fmla="*/ 215 h 517"/>
                  <a:gd name="T64" fmla="*/ 63 w 586"/>
                  <a:gd name="T65" fmla="*/ 258 h 517"/>
                  <a:gd name="T66" fmla="*/ 63 w 586"/>
                  <a:gd name="T67" fmla="*/ 298 h 517"/>
                  <a:gd name="T68" fmla="*/ 49 w 586"/>
                  <a:gd name="T69" fmla="*/ 347 h 517"/>
                  <a:gd name="T70" fmla="*/ 40 w 586"/>
                  <a:gd name="T71" fmla="*/ 405 h 517"/>
                  <a:gd name="T72" fmla="*/ 32 w 586"/>
                  <a:gd name="T73" fmla="*/ 428 h 517"/>
                  <a:gd name="T74" fmla="*/ 90 w 586"/>
                  <a:gd name="T75" fmla="*/ 428 h 517"/>
                  <a:gd name="T76" fmla="*/ 103 w 586"/>
                  <a:gd name="T77" fmla="*/ 412 h 517"/>
                  <a:gd name="T78" fmla="*/ 108 w 586"/>
                  <a:gd name="T79" fmla="*/ 432 h 517"/>
                  <a:gd name="T80" fmla="*/ 208 w 586"/>
                  <a:gd name="T81" fmla="*/ 459 h 517"/>
                  <a:gd name="T82" fmla="*/ 222 w 586"/>
                  <a:gd name="T83" fmla="*/ 432 h 517"/>
                  <a:gd name="T84" fmla="*/ 259 w 586"/>
                  <a:gd name="T85" fmla="*/ 427 h 517"/>
                  <a:gd name="T86" fmla="*/ 295 w 586"/>
                  <a:gd name="T87" fmla="*/ 441 h 517"/>
                  <a:gd name="T88" fmla="*/ 329 w 586"/>
                  <a:gd name="T89" fmla="*/ 450 h 517"/>
                  <a:gd name="T90" fmla="*/ 335 w 586"/>
                  <a:gd name="T91" fmla="*/ 468 h 517"/>
                  <a:gd name="T92" fmla="*/ 360 w 586"/>
                  <a:gd name="T93" fmla="*/ 492 h 517"/>
                  <a:gd name="T94" fmla="*/ 403 w 586"/>
                  <a:gd name="T95" fmla="*/ 499 h 517"/>
                  <a:gd name="T96" fmla="*/ 427 w 586"/>
                  <a:gd name="T97" fmla="*/ 474 h 517"/>
                  <a:gd name="T98" fmla="*/ 449 w 586"/>
                  <a:gd name="T99" fmla="*/ 503 h 517"/>
                  <a:gd name="T100" fmla="*/ 470 w 586"/>
                  <a:gd name="T101" fmla="*/ 474 h 517"/>
                  <a:gd name="T102" fmla="*/ 481 w 586"/>
                  <a:gd name="T103" fmla="*/ 452 h 517"/>
                  <a:gd name="T104" fmla="*/ 505 w 586"/>
                  <a:gd name="T105" fmla="*/ 470 h 517"/>
                  <a:gd name="T106" fmla="*/ 537 w 586"/>
                  <a:gd name="T107" fmla="*/ 483 h 517"/>
                  <a:gd name="T108" fmla="*/ 550 w 586"/>
                  <a:gd name="T109" fmla="*/ 501 h 517"/>
                  <a:gd name="T110" fmla="*/ 573 w 586"/>
                  <a:gd name="T111" fmla="*/ 506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6" h="517">
                    <a:moveTo>
                      <a:pt x="259" y="443"/>
                    </a:moveTo>
                    <a:lnTo>
                      <a:pt x="240" y="450"/>
                    </a:lnTo>
                    <a:lnTo>
                      <a:pt x="246" y="456"/>
                    </a:lnTo>
                    <a:lnTo>
                      <a:pt x="255" y="459"/>
                    </a:lnTo>
                    <a:lnTo>
                      <a:pt x="262" y="463"/>
                    </a:lnTo>
                    <a:lnTo>
                      <a:pt x="271" y="461"/>
                    </a:lnTo>
                    <a:lnTo>
                      <a:pt x="277" y="452"/>
                    </a:lnTo>
                    <a:lnTo>
                      <a:pt x="277" y="452"/>
                    </a:lnTo>
                    <a:lnTo>
                      <a:pt x="275" y="450"/>
                    </a:lnTo>
                    <a:lnTo>
                      <a:pt x="259" y="443"/>
                    </a:lnTo>
                    <a:close/>
                    <a:moveTo>
                      <a:pt x="335" y="474"/>
                    </a:moveTo>
                    <a:lnTo>
                      <a:pt x="327" y="481"/>
                    </a:lnTo>
                    <a:lnTo>
                      <a:pt x="326" y="486"/>
                    </a:lnTo>
                    <a:lnTo>
                      <a:pt x="335" y="492"/>
                    </a:lnTo>
                    <a:lnTo>
                      <a:pt x="342" y="492"/>
                    </a:lnTo>
                    <a:lnTo>
                      <a:pt x="344" y="490"/>
                    </a:lnTo>
                    <a:lnTo>
                      <a:pt x="342" y="483"/>
                    </a:lnTo>
                    <a:lnTo>
                      <a:pt x="335" y="474"/>
                    </a:lnTo>
                    <a:close/>
                    <a:moveTo>
                      <a:pt x="552" y="361"/>
                    </a:moveTo>
                    <a:lnTo>
                      <a:pt x="543" y="367"/>
                    </a:lnTo>
                    <a:lnTo>
                      <a:pt x="541" y="371"/>
                    </a:lnTo>
                    <a:lnTo>
                      <a:pt x="550" y="367"/>
                    </a:lnTo>
                    <a:lnTo>
                      <a:pt x="552" y="361"/>
                    </a:lnTo>
                    <a:close/>
                    <a:moveTo>
                      <a:pt x="586" y="481"/>
                    </a:moveTo>
                    <a:lnTo>
                      <a:pt x="584" y="479"/>
                    </a:lnTo>
                    <a:lnTo>
                      <a:pt x="577" y="477"/>
                    </a:lnTo>
                    <a:lnTo>
                      <a:pt x="573" y="468"/>
                    </a:lnTo>
                    <a:lnTo>
                      <a:pt x="566" y="465"/>
                    </a:lnTo>
                    <a:lnTo>
                      <a:pt x="550" y="461"/>
                    </a:lnTo>
                    <a:lnTo>
                      <a:pt x="541" y="457"/>
                    </a:lnTo>
                    <a:lnTo>
                      <a:pt x="530" y="457"/>
                    </a:lnTo>
                    <a:lnTo>
                      <a:pt x="526" y="448"/>
                    </a:lnTo>
                    <a:lnTo>
                      <a:pt x="517" y="445"/>
                    </a:lnTo>
                    <a:lnTo>
                      <a:pt x="508" y="443"/>
                    </a:lnTo>
                    <a:lnTo>
                      <a:pt x="505" y="434"/>
                    </a:lnTo>
                    <a:lnTo>
                      <a:pt x="512" y="430"/>
                    </a:lnTo>
                    <a:lnTo>
                      <a:pt x="510" y="425"/>
                    </a:lnTo>
                    <a:lnTo>
                      <a:pt x="519" y="425"/>
                    </a:lnTo>
                    <a:lnTo>
                      <a:pt x="526" y="427"/>
                    </a:lnTo>
                    <a:lnTo>
                      <a:pt x="521" y="421"/>
                    </a:lnTo>
                    <a:lnTo>
                      <a:pt x="517" y="412"/>
                    </a:lnTo>
                    <a:lnTo>
                      <a:pt x="526" y="405"/>
                    </a:lnTo>
                    <a:lnTo>
                      <a:pt x="534" y="407"/>
                    </a:lnTo>
                    <a:lnTo>
                      <a:pt x="537" y="409"/>
                    </a:lnTo>
                    <a:lnTo>
                      <a:pt x="539" y="399"/>
                    </a:lnTo>
                    <a:lnTo>
                      <a:pt x="539" y="392"/>
                    </a:lnTo>
                    <a:lnTo>
                      <a:pt x="532" y="389"/>
                    </a:lnTo>
                    <a:lnTo>
                      <a:pt x="532" y="378"/>
                    </a:lnTo>
                    <a:lnTo>
                      <a:pt x="528" y="371"/>
                    </a:lnTo>
                    <a:lnTo>
                      <a:pt x="515" y="380"/>
                    </a:lnTo>
                    <a:lnTo>
                      <a:pt x="515" y="389"/>
                    </a:lnTo>
                    <a:lnTo>
                      <a:pt x="512" y="396"/>
                    </a:lnTo>
                    <a:lnTo>
                      <a:pt x="505" y="396"/>
                    </a:lnTo>
                    <a:lnTo>
                      <a:pt x="499" y="389"/>
                    </a:lnTo>
                    <a:lnTo>
                      <a:pt x="492" y="389"/>
                    </a:lnTo>
                    <a:lnTo>
                      <a:pt x="485" y="383"/>
                    </a:lnTo>
                    <a:lnTo>
                      <a:pt x="485" y="381"/>
                    </a:lnTo>
                    <a:lnTo>
                      <a:pt x="503" y="371"/>
                    </a:lnTo>
                    <a:lnTo>
                      <a:pt x="506" y="361"/>
                    </a:lnTo>
                    <a:lnTo>
                      <a:pt x="505" y="361"/>
                    </a:lnTo>
                    <a:lnTo>
                      <a:pt x="496" y="367"/>
                    </a:lnTo>
                    <a:lnTo>
                      <a:pt x="496" y="360"/>
                    </a:lnTo>
                    <a:lnTo>
                      <a:pt x="490" y="367"/>
                    </a:lnTo>
                    <a:lnTo>
                      <a:pt x="481" y="361"/>
                    </a:lnTo>
                    <a:lnTo>
                      <a:pt x="474" y="371"/>
                    </a:lnTo>
                    <a:lnTo>
                      <a:pt x="467" y="374"/>
                    </a:lnTo>
                    <a:lnTo>
                      <a:pt x="441" y="376"/>
                    </a:lnTo>
                    <a:lnTo>
                      <a:pt x="429" y="376"/>
                    </a:lnTo>
                    <a:lnTo>
                      <a:pt x="420" y="371"/>
                    </a:lnTo>
                    <a:lnTo>
                      <a:pt x="418" y="363"/>
                    </a:lnTo>
                    <a:lnTo>
                      <a:pt x="425" y="354"/>
                    </a:lnTo>
                    <a:lnTo>
                      <a:pt x="436" y="338"/>
                    </a:lnTo>
                    <a:lnTo>
                      <a:pt x="445" y="334"/>
                    </a:lnTo>
                    <a:lnTo>
                      <a:pt x="456" y="336"/>
                    </a:lnTo>
                    <a:lnTo>
                      <a:pt x="465" y="342"/>
                    </a:lnTo>
                    <a:lnTo>
                      <a:pt x="472" y="349"/>
                    </a:lnTo>
                    <a:lnTo>
                      <a:pt x="481" y="349"/>
                    </a:lnTo>
                    <a:lnTo>
                      <a:pt x="487" y="352"/>
                    </a:lnTo>
                    <a:lnTo>
                      <a:pt x="490" y="351"/>
                    </a:lnTo>
                    <a:lnTo>
                      <a:pt x="497" y="358"/>
                    </a:lnTo>
                    <a:lnTo>
                      <a:pt x="506" y="358"/>
                    </a:lnTo>
                    <a:lnTo>
                      <a:pt x="508" y="356"/>
                    </a:lnTo>
                    <a:lnTo>
                      <a:pt x="510" y="360"/>
                    </a:lnTo>
                    <a:lnTo>
                      <a:pt x="519" y="354"/>
                    </a:lnTo>
                    <a:lnTo>
                      <a:pt x="515" y="352"/>
                    </a:lnTo>
                    <a:lnTo>
                      <a:pt x="510" y="349"/>
                    </a:lnTo>
                    <a:lnTo>
                      <a:pt x="505" y="340"/>
                    </a:lnTo>
                    <a:lnTo>
                      <a:pt x="506" y="336"/>
                    </a:lnTo>
                    <a:lnTo>
                      <a:pt x="501" y="329"/>
                    </a:lnTo>
                    <a:lnTo>
                      <a:pt x="499" y="320"/>
                    </a:lnTo>
                    <a:lnTo>
                      <a:pt x="487" y="309"/>
                    </a:lnTo>
                    <a:lnTo>
                      <a:pt x="481" y="302"/>
                    </a:lnTo>
                    <a:lnTo>
                      <a:pt x="477" y="293"/>
                    </a:lnTo>
                    <a:lnTo>
                      <a:pt x="481" y="278"/>
                    </a:lnTo>
                    <a:lnTo>
                      <a:pt x="487" y="260"/>
                    </a:lnTo>
                    <a:lnTo>
                      <a:pt x="488" y="253"/>
                    </a:lnTo>
                    <a:lnTo>
                      <a:pt x="488" y="251"/>
                    </a:lnTo>
                    <a:lnTo>
                      <a:pt x="383" y="258"/>
                    </a:lnTo>
                    <a:lnTo>
                      <a:pt x="275" y="266"/>
                    </a:lnTo>
                    <a:lnTo>
                      <a:pt x="282" y="257"/>
                    </a:lnTo>
                    <a:lnTo>
                      <a:pt x="277" y="248"/>
                    </a:lnTo>
                    <a:lnTo>
                      <a:pt x="278" y="238"/>
                    </a:lnTo>
                    <a:lnTo>
                      <a:pt x="273" y="231"/>
                    </a:lnTo>
                    <a:lnTo>
                      <a:pt x="284" y="228"/>
                    </a:lnTo>
                    <a:lnTo>
                      <a:pt x="288" y="222"/>
                    </a:lnTo>
                    <a:lnTo>
                      <a:pt x="280" y="213"/>
                    </a:lnTo>
                    <a:lnTo>
                      <a:pt x="289" y="213"/>
                    </a:lnTo>
                    <a:lnTo>
                      <a:pt x="286" y="195"/>
                    </a:lnTo>
                    <a:lnTo>
                      <a:pt x="293" y="190"/>
                    </a:lnTo>
                    <a:lnTo>
                      <a:pt x="295" y="186"/>
                    </a:lnTo>
                    <a:lnTo>
                      <a:pt x="288" y="186"/>
                    </a:lnTo>
                    <a:lnTo>
                      <a:pt x="297" y="181"/>
                    </a:lnTo>
                    <a:lnTo>
                      <a:pt x="298" y="172"/>
                    </a:lnTo>
                    <a:lnTo>
                      <a:pt x="306" y="164"/>
                    </a:lnTo>
                    <a:lnTo>
                      <a:pt x="300" y="159"/>
                    </a:lnTo>
                    <a:lnTo>
                      <a:pt x="304" y="152"/>
                    </a:lnTo>
                    <a:lnTo>
                      <a:pt x="311" y="148"/>
                    </a:lnTo>
                    <a:lnTo>
                      <a:pt x="329" y="128"/>
                    </a:lnTo>
                    <a:lnTo>
                      <a:pt x="329" y="126"/>
                    </a:lnTo>
                    <a:lnTo>
                      <a:pt x="320" y="123"/>
                    </a:lnTo>
                    <a:lnTo>
                      <a:pt x="329" y="123"/>
                    </a:lnTo>
                    <a:lnTo>
                      <a:pt x="329" y="119"/>
                    </a:lnTo>
                    <a:lnTo>
                      <a:pt x="336" y="108"/>
                    </a:lnTo>
                    <a:lnTo>
                      <a:pt x="327" y="110"/>
                    </a:lnTo>
                    <a:lnTo>
                      <a:pt x="320" y="108"/>
                    </a:lnTo>
                    <a:lnTo>
                      <a:pt x="324" y="101"/>
                    </a:lnTo>
                    <a:lnTo>
                      <a:pt x="333" y="97"/>
                    </a:lnTo>
                    <a:lnTo>
                      <a:pt x="340" y="90"/>
                    </a:lnTo>
                    <a:lnTo>
                      <a:pt x="345" y="90"/>
                    </a:lnTo>
                    <a:lnTo>
                      <a:pt x="347" y="88"/>
                    </a:lnTo>
                    <a:lnTo>
                      <a:pt x="345" y="87"/>
                    </a:lnTo>
                    <a:lnTo>
                      <a:pt x="336" y="83"/>
                    </a:lnTo>
                    <a:lnTo>
                      <a:pt x="335" y="77"/>
                    </a:lnTo>
                    <a:lnTo>
                      <a:pt x="327" y="74"/>
                    </a:lnTo>
                    <a:lnTo>
                      <a:pt x="322" y="65"/>
                    </a:lnTo>
                    <a:lnTo>
                      <a:pt x="324" y="63"/>
                    </a:lnTo>
                    <a:lnTo>
                      <a:pt x="331" y="67"/>
                    </a:lnTo>
                    <a:lnTo>
                      <a:pt x="326" y="58"/>
                    </a:lnTo>
                    <a:lnTo>
                      <a:pt x="333" y="50"/>
                    </a:lnTo>
                    <a:lnTo>
                      <a:pt x="318" y="52"/>
                    </a:lnTo>
                    <a:lnTo>
                      <a:pt x="315" y="47"/>
                    </a:lnTo>
                    <a:lnTo>
                      <a:pt x="326" y="36"/>
                    </a:lnTo>
                    <a:lnTo>
                      <a:pt x="315" y="30"/>
                    </a:lnTo>
                    <a:lnTo>
                      <a:pt x="315" y="23"/>
                    </a:lnTo>
                    <a:lnTo>
                      <a:pt x="322" y="16"/>
                    </a:lnTo>
                    <a:lnTo>
                      <a:pt x="320" y="7"/>
                    </a:lnTo>
                    <a:lnTo>
                      <a:pt x="315" y="5"/>
                    </a:lnTo>
                    <a:lnTo>
                      <a:pt x="306" y="11"/>
                    </a:lnTo>
                    <a:lnTo>
                      <a:pt x="307" y="3"/>
                    </a:lnTo>
                    <a:lnTo>
                      <a:pt x="311" y="0"/>
                    </a:lnTo>
                    <a:lnTo>
                      <a:pt x="134" y="9"/>
                    </a:lnTo>
                    <a:lnTo>
                      <a:pt x="0" y="14"/>
                    </a:lnTo>
                    <a:lnTo>
                      <a:pt x="5" y="146"/>
                    </a:lnTo>
                    <a:lnTo>
                      <a:pt x="20" y="159"/>
                    </a:lnTo>
                    <a:lnTo>
                      <a:pt x="25" y="166"/>
                    </a:lnTo>
                    <a:lnTo>
                      <a:pt x="31" y="184"/>
                    </a:lnTo>
                    <a:lnTo>
                      <a:pt x="29" y="197"/>
                    </a:lnTo>
                    <a:lnTo>
                      <a:pt x="36" y="204"/>
                    </a:lnTo>
                    <a:lnTo>
                      <a:pt x="40" y="213"/>
                    </a:lnTo>
                    <a:lnTo>
                      <a:pt x="43" y="215"/>
                    </a:lnTo>
                    <a:lnTo>
                      <a:pt x="47" y="224"/>
                    </a:lnTo>
                    <a:lnTo>
                      <a:pt x="47" y="231"/>
                    </a:lnTo>
                    <a:lnTo>
                      <a:pt x="61" y="249"/>
                    </a:lnTo>
                    <a:lnTo>
                      <a:pt x="63" y="249"/>
                    </a:lnTo>
                    <a:lnTo>
                      <a:pt x="63" y="258"/>
                    </a:lnTo>
                    <a:lnTo>
                      <a:pt x="65" y="266"/>
                    </a:lnTo>
                    <a:lnTo>
                      <a:pt x="61" y="273"/>
                    </a:lnTo>
                    <a:lnTo>
                      <a:pt x="65" y="280"/>
                    </a:lnTo>
                    <a:lnTo>
                      <a:pt x="61" y="289"/>
                    </a:lnTo>
                    <a:lnTo>
                      <a:pt x="63" y="298"/>
                    </a:lnTo>
                    <a:lnTo>
                      <a:pt x="58" y="305"/>
                    </a:lnTo>
                    <a:lnTo>
                      <a:pt x="56" y="314"/>
                    </a:lnTo>
                    <a:lnTo>
                      <a:pt x="51" y="323"/>
                    </a:lnTo>
                    <a:lnTo>
                      <a:pt x="47" y="331"/>
                    </a:lnTo>
                    <a:lnTo>
                      <a:pt x="49" y="347"/>
                    </a:lnTo>
                    <a:lnTo>
                      <a:pt x="43" y="356"/>
                    </a:lnTo>
                    <a:lnTo>
                      <a:pt x="47" y="367"/>
                    </a:lnTo>
                    <a:lnTo>
                      <a:pt x="51" y="387"/>
                    </a:lnTo>
                    <a:lnTo>
                      <a:pt x="49" y="396"/>
                    </a:lnTo>
                    <a:lnTo>
                      <a:pt x="40" y="405"/>
                    </a:lnTo>
                    <a:lnTo>
                      <a:pt x="40" y="407"/>
                    </a:lnTo>
                    <a:lnTo>
                      <a:pt x="40" y="407"/>
                    </a:lnTo>
                    <a:lnTo>
                      <a:pt x="43" y="416"/>
                    </a:lnTo>
                    <a:lnTo>
                      <a:pt x="40" y="425"/>
                    </a:lnTo>
                    <a:lnTo>
                      <a:pt x="32" y="428"/>
                    </a:lnTo>
                    <a:lnTo>
                      <a:pt x="31" y="437"/>
                    </a:lnTo>
                    <a:lnTo>
                      <a:pt x="40" y="443"/>
                    </a:lnTo>
                    <a:lnTo>
                      <a:pt x="47" y="437"/>
                    </a:lnTo>
                    <a:lnTo>
                      <a:pt x="87" y="434"/>
                    </a:lnTo>
                    <a:lnTo>
                      <a:pt x="90" y="428"/>
                    </a:lnTo>
                    <a:lnTo>
                      <a:pt x="83" y="423"/>
                    </a:lnTo>
                    <a:lnTo>
                      <a:pt x="90" y="418"/>
                    </a:lnTo>
                    <a:lnTo>
                      <a:pt x="92" y="396"/>
                    </a:lnTo>
                    <a:lnTo>
                      <a:pt x="99" y="403"/>
                    </a:lnTo>
                    <a:lnTo>
                      <a:pt x="103" y="412"/>
                    </a:lnTo>
                    <a:lnTo>
                      <a:pt x="103" y="419"/>
                    </a:lnTo>
                    <a:lnTo>
                      <a:pt x="94" y="425"/>
                    </a:lnTo>
                    <a:lnTo>
                      <a:pt x="92" y="428"/>
                    </a:lnTo>
                    <a:lnTo>
                      <a:pt x="99" y="430"/>
                    </a:lnTo>
                    <a:lnTo>
                      <a:pt x="108" y="432"/>
                    </a:lnTo>
                    <a:lnTo>
                      <a:pt x="127" y="436"/>
                    </a:lnTo>
                    <a:lnTo>
                      <a:pt x="143" y="443"/>
                    </a:lnTo>
                    <a:lnTo>
                      <a:pt x="152" y="447"/>
                    </a:lnTo>
                    <a:lnTo>
                      <a:pt x="166" y="452"/>
                    </a:lnTo>
                    <a:lnTo>
                      <a:pt x="208" y="459"/>
                    </a:lnTo>
                    <a:lnTo>
                      <a:pt x="215" y="457"/>
                    </a:lnTo>
                    <a:lnTo>
                      <a:pt x="228" y="452"/>
                    </a:lnTo>
                    <a:lnTo>
                      <a:pt x="235" y="452"/>
                    </a:lnTo>
                    <a:lnTo>
                      <a:pt x="230" y="437"/>
                    </a:lnTo>
                    <a:lnTo>
                      <a:pt x="222" y="432"/>
                    </a:lnTo>
                    <a:lnTo>
                      <a:pt x="231" y="430"/>
                    </a:lnTo>
                    <a:lnTo>
                      <a:pt x="233" y="428"/>
                    </a:lnTo>
                    <a:lnTo>
                      <a:pt x="242" y="425"/>
                    </a:lnTo>
                    <a:lnTo>
                      <a:pt x="260" y="418"/>
                    </a:lnTo>
                    <a:lnTo>
                      <a:pt x="259" y="427"/>
                    </a:lnTo>
                    <a:lnTo>
                      <a:pt x="259" y="432"/>
                    </a:lnTo>
                    <a:lnTo>
                      <a:pt x="268" y="430"/>
                    </a:lnTo>
                    <a:lnTo>
                      <a:pt x="284" y="428"/>
                    </a:lnTo>
                    <a:lnTo>
                      <a:pt x="286" y="437"/>
                    </a:lnTo>
                    <a:lnTo>
                      <a:pt x="295" y="441"/>
                    </a:lnTo>
                    <a:lnTo>
                      <a:pt x="298" y="452"/>
                    </a:lnTo>
                    <a:lnTo>
                      <a:pt x="306" y="452"/>
                    </a:lnTo>
                    <a:lnTo>
                      <a:pt x="322" y="459"/>
                    </a:lnTo>
                    <a:lnTo>
                      <a:pt x="327" y="450"/>
                    </a:lnTo>
                    <a:lnTo>
                      <a:pt x="329" y="450"/>
                    </a:lnTo>
                    <a:lnTo>
                      <a:pt x="329" y="443"/>
                    </a:lnTo>
                    <a:lnTo>
                      <a:pt x="331" y="452"/>
                    </a:lnTo>
                    <a:lnTo>
                      <a:pt x="329" y="452"/>
                    </a:lnTo>
                    <a:lnTo>
                      <a:pt x="329" y="461"/>
                    </a:lnTo>
                    <a:lnTo>
                      <a:pt x="335" y="468"/>
                    </a:lnTo>
                    <a:lnTo>
                      <a:pt x="344" y="474"/>
                    </a:lnTo>
                    <a:lnTo>
                      <a:pt x="347" y="483"/>
                    </a:lnTo>
                    <a:lnTo>
                      <a:pt x="345" y="492"/>
                    </a:lnTo>
                    <a:lnTo>
                      <a:pt x="351" y="495"/>
                    </a:lnTo>
                    <a:lnTo>
                      <a:pt x="360" y="492"/>
                    </a:lnTo>
                    <a:lnTo>
                      <a:pt x="376" y="503"/>
                    </a:lnTo>
                    <a:lnTo>
                      <a:pt x="385" y="499"/>
                    </a:lnTo>
                    <a:lnTo>
                      <a:pt x="387" y="499"/>
                    </a:lnTo>
                    <a:lnTo>
                      <a:pt x="396" y="503"/>
                    </a:lnTo>
                    <a:lnTo>
                      <a:pt x="403" y="499"/>
                    </a:lnTo>
                    <a:lnTo>
                      <a:pt x="403" y="488"/>
                    </a:lnTo>
                    <a:lnTo>
                      <a:pt x="405" y="479"/>
                    </a:lnTo>
                    <a:lnTo>
                      <a:pt x="414" y="479"/>
                    </a:lnTo>
                    <a:lnTo>
                      <a:pt x="421" y="475"/>
                    </a:lnTo>
                    <a:lnTo>
                      <a:pt x="427" y="474"/>
                    </a:lnTo>
                    <a:lnTo>
                      <a:pt x="429" y="483"/>
                    </a:lnTo>
                    <a:lnTo>
                      <a:pt x="438" y="479"/>
                    </a:lnTo>
                    <a:lnTo>
                      <a:pt x="447" y="481"/>
                    </a:lnTo>
                    <a:lnTo>
                      <a:pt x="445" y="495"/>
                    </a:lnTo>
                    <a:lnTo>
                      <a:pt x="449" y="503"/>
                    </a:lnTo>
                    <a:lnTo>
                      <a:pt x="456" y="499"/>
                    </a:lnTo>
                    <a:lnTo>
                      <a:pt x="465" y="494"/>
                    </a:lnTo>
                    <a:lnTo>
                      <a:pt x="468" y="484"/>
                    </a:lnTo>
                    <a:lnTo>
                      <a:pt x="463" y="477"/>
                    </a:lnTo>
                    <a:lnTo>
                      <a:pt x="470" y="474"/>
                    </a:lnTo>
                    <a:lnTo>
                      <a:pt x="468" y="459"/>
                    </a:lnTo>
                    <a:lnTo>
                      <a:pt x="452" y="448"/>
                    </a:lnTo>
                    <a:lnTo>
                      <a:pt x="450" y="441"/>
                    </a:lnTo>
                    <a:lnTo>
                      <a:pt x="450" y="439"/>
                    </a:lnTo>
                    <a:lnTo>
                      <a:pt x="481" y="452"/>
                    </a:lnTo>
                    <a:lnTo>
                      <a:pt x="488" y="454"/>
                    </a:lnTo>
                    <a:lnTo>
                      <a:pt x="497" y="457"/>
                    </a:lnTo>
                    <a:lnTo>
                      <a:pt x="501" y="461"/>
                    </a:lnTo>
                    <a:lnTo>
                      <a:pt x="496" y="470"/>
                    </a:lnTo>
                    <a:lnTo>
                      <a:pt x="505" y="470"/>
                    </a:lnTo>
                    <a:lnTo>
                      <a:pt x="512" y="466"/>
                    </a:lnTo>
                    <a:lnTo>
                      <a:pt x="517" y="475"/>
                    </a:lnTo>
                    <a:lnTo>
                      <a:pt x="526" y="477"/>
                    </a:lnTo>
                    <a:lnTo>
                      <a:pt x="535" y="475"/>
                    </a:lnTo>
                    <a:lnTo>
                      <a:pt x="537" y="483"/>
                    </a:lnTo>
                    <a:lnTo>
                      <a:pt x="543" y="492"/>
                    </a:lnTo>
                    <a:lnTo>
                      <a:pt x="552" y="494"/>
                    </a:lnTo>
                    <a:lnTo>
                      <a:pt x="552" y="483"/>
                    </a:lnTo>
                    <a:lnTo>
                      <a:pt x="555" y="492"/>
                    </a:lnTo>
                    <a:lnTo>
                      <a:pt x="550" y="501"/>
                    </a:lnTo>
                    <a:lnTo>
                      <a:pt x="544" y="517"/>
                    </a:lnTo>
                    <a:lnTo>
                      <a:pt x="552" y="510"/>
                    </a:lnTo>
                    <a:lnTo>
                      <a:pt x="555" y="501"/>
                    </a:lnTo>
                    <a:lnTo>
                      <a:pt x="563" y="492"/>
                    </a:lnTo>
                    <a:lnTo>
                      <a:pt x="573" y="506"/>
                    </a:lnTo>
                    <a:lnTo>
                      <a:pt x="575" y="497"/>
                    </a:lnTo>
                    <a:lnTo>
                      <a:pt x="579" y="488"/>
                    </a:lnTo>
                    <a:lnTo>
                      <a:pt x="577" y="484"/>
                    </a:lnTo>
                    <a:lnTo>
                      <a:pt x="586" y="481"/>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2" name="Freeform 44">
                <a:extLst>
                  <a:ext uri="{FF2B5EF4-FFF2-40B4-BE49-F238E27FC236}">
                    <a16:creationId xmlns:a16="http://schemas.microsoft.com/office/drawing/2014/main" id="{64C14475-A19D-B393-EA36-BFE686E5EFA3}"/>
                  </a:ext>
                </a:extLst>
              </p:cNvPr>
              <p:cNvSpPr/>
              <p:nvPr/>
            </p:nvSpPr>
            <p:spPr bwMode="auto">
              <a:xfrm>
                <a:off x="5875024" y="3607765"/>
                <a:ext cx="1241665" cy="651583"/>
              </a:xfrm>
              <a:custGeom>
                <a:avLst/>
                <a:gdLst>
                  <a:gd name="T0" fmla="*/ 687 w 747"/>
                  <a:gd name="T1" fmla="*/ 125 h 392"/>
                  <a:gd name="T2" fmla="*/ 671 w 747"/>
                  <a:gd name="T3" fmla="*/ 81 h 392"/>
                  <a:gd name="T4" fmla="*/ 667 w 747"/>
                  <a:gd name="T5" fmla="*/ 63 h 392"/>
                  <a:gd name="T6" fmla="*/ 644 w 747"/>
                  <a:gd name="T7" fmla="*/ 47 h 392"/>
                  <a:gd name="T8" fmla="*/ 620 w 747"/>
                  <a:gd name="T9" fmla="*/ 29 h 392"/>
                  <a:gd name="T10" fmla="*/ 599 w 747"/>
                  <a:gd name="T11" fmla="*/ 45 h 392"/>
                  <a:gd name="T12" fmla="*/ 572 w 747"/>
                  <a:gd name="T13" fmla="*/ 41 h 392"/>
                  <a:gd name="T14" fmla="*/ 550 w 747"/>
                  <a:gd name="T15" fmla="*/ 50 h 392"/>
                  <a:gd name="T16" fmla="*/ 512 w 747"/>
                  <a:gd name="T17" fmla="*/ 38 h 392"/>
                  <a:gd name="T18" fmla="*/ 485 w 747"/>
                  <a:gd name="T19" fmla="*/ 9 h 392"/>
                  <a:gd name="T20" fmla="*/ 443 w 747"/>
                  <a:gd name="T21" fmla="*/ 0 h 392"/>
                  <a:gd name="T22" fmla="*/ 434 w 747"/>
                  <a:gd name="T23" fmla="*/ 20 h 392"/>
                  <a:gd name="T24" fmla="*/ 436 w 747"/>
                  <a:gd name="T25" fmla="*/ 45 h 392"/>
                  <a:gd name="T26" fmla="*/ 392 w 747"/>
                  <a:gd name="T27" fmla="*/ 56 h 392"/>
                  <a:gd name="T28" fmla="*/ 378 w 747"/>
                  <a:gd name="T29" fmla="*/ 70 h 392"/>
                  <a:gd name="T30" fmla="*/ 373 w 747"/>
                  <a:gd name="T31" fmla="*/ 96 h 392"/>
                  <a:gd name="T32" fmla="*/ 353 w 747"/>
                  <a:gd name="T33" fmla="*/ 125 h 392"/>
                  <a:gd name="T34" fmla="*/ 340 w 747"/>
                  <a:gd name="T35" fmla="*/ 150 h 392"/>
                  <a:gd name="T36" fmla="*/ 313 w 747"/>
                  <a:gd name="T37" fmla="*/ 163 h 392"/>
                  <a:gd name="T38" fmla="*/ 289 w 747"/>
                  <a:gd name="T39" fmla="*/ 143 h 392"/>
                  <a:gd name="T40" fmla="*/ 278 w 747"/>
                  <a:gd name="T41" fmla="*/ 164 h 392"/>
                  <a:gd name="T42" fmla="*/ 271 w 747"/>
                  <a:gd name="T43" fmla="*/ 190 h 392"/>
                  <a:gd name="T44" fmla="*/ 248 w 747"/>
                  <a:gd name="T45" fmla="*/ 173 h 392"/>
                  <a:gd name="T46" fmla="*/ 226 w 747"/>
                  <a:gd name="T47" fmla="*/ 192 h 392"/>
                  <a:gd name="T48" fmla="*/ 213 w 747"/>
                  <a:gd name="T49" fmla="*/ 195 h 392"/>
                  <a:gd name="T50" fmla="*/ 170 w 747"/>
                  <a:gd name="T51" fmla="*/ 192 h 392"/>
                  <a:gd name="T52" fmla="*/ 163 w 747"/>
                  <a:gd name="T53" fmla="*/ 193 h 392"/>
                  <a:gd name="T54" fmla="*/ 141 w 747"/>
                  <a:gd name="T55" fmla="*/ 204 h 392"/>
                  <a:gd name="T56" fmla="*/ 126 w 747"/>
                  <a:gd name="T57" fmla="*/ 213 h 392"/>
                  <a:gd name="T58" fmla="*/ 119 w 747"/>
                  <a:gd name="T59" fmla="*/ 239 h 392"/>
                  <a:gd name="T60" fmla="*/ 105 w 747"/>
                  <a:gd name="T61" fmla="*/ 258 h 392"/>
                  <a:gd name="T62" fmla="*/ 85 w 747"/>
                  <a:gd name="T63" fmla="*/ 277 h 392"/>
                  <a:gd name="T64" fmla="*/ 96 w 747"/>
                  <a:gd name="T65" fmla="*/ 300 h 392"/>
                  <a:gd name="T66" fmla="*/ 74 w 747"/>
                  <a:gd name="T67" fmla="*/ 305 h 392"/>
                  <a:gd name="T68" fmla="*/ 41 w 747"/>
                  <a:gd name="T69" fmla="*/ 295 h 392"/>
                  <a:gd name="T70" fmla="*/ 20 w 747"/>
                  <a:gd name="T71" fmla="*/ 322 h 392"/>
                  <a:gd name="T72" fmla="*/ 25 w 747"/>
                  <a:gd name="T73" fmla="*/ 343 h 392"/>
                  <a:gd name="T74" fmla="*/ 23 w 747"/>
                  <a:gd name="T75" fmla="*/ 371 h 392"/>
                  <a:gd name="T76" fmla="*/ 2 w 747"/>
                  <a:gd name="T77" fmla="*/ 383 h 392"/>
                  <a:gd name="T78" fmla="*/ 143 w 747"/>
                  <a:gd name="T79" fmla="*/ 372 h 392"/>
                  <a:gd name="T80" fmla="*/ 164 w 747"/>
                  <a:gd name="T81" fmla="*/ 360 h 392"/>
                  <a:gd name="T82" fmla="*/ 302 w 747"/>
                  <a:gd name="T83" fmla="*/ 343 h 392"/>
                  <a:gd name="T84" fmla="*/ 432 w 747"/>
                  <a:gd name="T85" fmla="*/ 331 h 392"/>
                  <a:gd name="T86" fmla="*/ 544 w 747"/>
                  <a:gd name="T87" fmla="*/ 320 h 392"/>
                  <a:gd name="T88" fmla="*/ 608 w 747"/>
                  <a:gd name="T89" fmla="*/ 304 h 392"/>
                  <a:gd name="T90" fmla="*/ 646 w 747"/>
                  <a:gd name="T91" fmla="*/ 287 h 392"/>
                  <a:gd name="T92" fmla="*/ 664 w 747"/>
                  <a:gd name="T93" fmla="*/ 267 h 392"/>
                  <a:gd name="T94" fmla="*/ 680 w 747"/>
                  <a:gd name="T95" fmla="*/ 244 h 392"/>
                  <a:gd name="T96" fmla="*/ 714 w 747"/>
                  <a:gd name="T97" fmla="*/ 206 h 392"/>
                  <a:gd name="T98" fmla="*/ 713 w 747"/>
                  <a:gd name="T99" fmla="*/ 15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7" h="392">
                    <a:moveTo>
                      <a:pt x="713" y="155"/>
                    </a:moveTo>
                    <a:lnTo>
                      <a:pt x="696" y="132"/>
                    </a:lnTo>
                    <a:lnTo>
                      <a:pt x="687" y="125"/>
                    </a:lnTo>
                    <a:lnTo>
                      <a:pt x="686" y="116"/>
                    </a:lnTo>
                    <a:lnTo>
                      <a:pt x="667" y="97"/>
                    </a:lnTo>
                    <a:lnTo>
                      <a:pt x="671" y="81"/>
                    </a:lnTo>
                    <a:lnTo>
                      <a:pt x="671" y="72"/>
                    </a:lnTo>
                    <a:lnTo>
                      <a:pt x="667" y="69"/>
                    </a:lnTo>
                    <a:lnTo>
                      <a:pt x="667" y="63"/>
                    </a:lnTo>
                    <a:lnTo>
                      <a:pt x="660" y="56"/>
                    </a:lnTo>
                    <a:lnTo>
                      <a:pt x="653" y="49"/>
                    </a:lnTo>
                    <a:lnTo>
                      <a:pt x="644" y="47"/>
                    </a:lnTo>
                    <a:lnTo>
                      <a:pt x="637" y="40"/>
                    </a:lnTo>
                    <a:lnTo>
                      <a:pt x="629" y="25"/>
                    </a:lnTo>
                    <a:lnTo>
                      <a:pt x="620" y="29"/>
                    </a:lnTo>
                    <a:lnTo>
                      <a:pt x="611" y="38"/>
                    </a:lnTo>
                    <a:lnTo>
                      <a:pt x="606" y="45"/>
                    </a:lnTo>
                    <a:lnTo>
                      <a:pt x="599" y="45"/>
                    </a:lnTo>
                    <a:lnTo>
                      <a:pt x="591" y="49"/>
                    </a:lnTo>
                    <a:lnTo>
                      <a:pt x="582" y="41"/>
                    </a:lnTo>
                    <a:lnTo>
                      <a:pt x="572" y="41"/>
                    </a:lnTo>
                    <a:lnTo>
                      <a:pt x="564" y="41"/>
                    </a:lnTo>
                    <a:lnTo>
                      <a:pt x="559" y="49"/>
                    </a:lnTo>
                    <a:lnTo>
                      <a:pt x="550" y="50"/>
                    </a:lnTo>
                    <a:lnTo>
                      <a:pt x="534" y="36"/>
                    </a:lnTo>
                    <a:lnTo>
                      <a:pt x="528" y="36"/>
                    </a:lnTo>
                    <a:lnTo>
                      <a:pt x="512" y="38"/>
                    </a:lnTo>
                    <a:lnTo>
                      <a:pt x="503" y="36"/>
                    </a:lnTo>
                    <a:lnTo>
                      <a:pt x="490" y="20"/>
                    </a:lnTo>
                    <a:lnTo>
                      <a:pt x="485" y="9"/>
                    </a:lnTo>
                    <a:lnTo>
                      <a:pt x="465" y="2"/>
                    </a:lnTo>
                    <a:lnTo>
                      <a:pt x="450" y="5"/>
                    </a:lnTo>
                    <a:lnTo>
                      <a:pt x="443" y="0"/>
                    </a:lnTo>
                    <a:lnTo>
                      <a:pt x="432" y="5"/>
                    </a:lnTo>
                    <a:lnTo>
                      <a:pt x="427" y="11"/>
                    </a:lnTo>
                    <a:lnTo>
                      <a:pt x="434" y="20"/>
                    </a:lnTo>
                    <a:lnTo>
                      <a:pt x="430" y="29"/>
                    </a:lnTo>
                    <a:lnTo>
                      <a:pt x="438" y="38"/>
                    </a:lnTo>
                    <a:lnTo>
                      <a:pt x="436" y="45"/>
                    </a:lnTo>
                    <a:lnTo>
                      <a:pt x="420" y="50"/>
                    </a:lnTo>
                    <a:lnTo>
                      <a:pt x="403" y="63"/>
                    </a:lnTo>
                    <a:lnTo>
                      <a:pt x="392" y="56"/>
                    </a:lnTo>
                    <a:lnTo>
                      <a:pt x="385" y="59"/>
                    </a:lnTo>
                    <a:lnTo>
                      <a:pt x="376" y="61"/>
                    </a:lnTo>
                    <a:lnTo>
                      <a:pt x="378" y="70"/>
                    </a:lnTo>
                    <a:lnTo>
                      <a:pt x="382" y="79"/>
                    </a:lnTo>
                    <a:lnTo>
                      <a:pt x="378" y="88"/>
                    </a:lnTo>
                    <a:lnTo>
                      <a:pt x="373" y="96"/>
                    </a:lnTo>
                    <a:lnTo>
                      <a:pt x="363" y="101"/>
                    </a:lnTo>
                    <a:lnTo>
                      <a:pt x="362" y="117"/>
                    </a:lnTo>
                    <a:lnTo>
                      <a:pt x="353" y="125"/>
                    </a:lnTo>
                    <a:lnTo>
                      <a:pt x="344" y="125"/>
                    </a:lnTo>
                    <a:lnTo>
                      <a:pt x="338" y="141"/>
                    </a:lnTo>
                    <a:lnTo>
                      <a:pt x="340" y="150"/>
                    </a:lnTo>
                    <a:lnTo>
                      <a:pt x="338" y="159"/>
                    </a:lnTo>
                    <a:lnTo>
                      <a:pt x="329" y="164"/>
                    </a:lnTo>
                    <a:lnTo>
                      <a:pt x="313" y="163"/>
                    </a:lnTo>
                    <a:lnTo>
                      <a:pt x="306" y="159"/>
                    </a:lnTo>
                    <a:lnTo>
                      <a:pt x="298" y="146"/>
                    </a:lnTo>
                    <a:lnTo>
                      <a:pt x="289" y="143"/>
                    </a:lnTo>
                    <a:lnTo>
                      <a:pt x="293" y="150"/>
                    </a:lnTo>
                    <a:lnTo>
                      <a:pt x="284" y="155"/>
                    </a:lnTo>
                    <a:lnTo>
                      <a:pt x="278" y="164"/>
                    </a:lnTo>
                    <a:lnTo>
                      <a:pt x="278" y="172"/>
                    </a:lnTo>
                    <a:lnTo>
                      <a:pt x="273" y="181"/>
                    </a:lnTo>
                    <a:lnTo>
                      <a:pt x="271" y="190"/>
                    </a:lnTo>
                    <a:lnTo>
                      <a:pt x="262" y="184"/>
                    </a:lnTo>
                    <a:lnTo>
                      <a:pt x="255" y="182"/>
                    </a:lnTo>
                    <a:lnTo>
                      <a:pt x="248" y="173"/>
                    </a:lnTo>
                    <a:lnTo>
                      <a:pt x="240" y="179"/>
                    </a:lnTo>
                    <a:lnTo>
                      <a:pt x="233" y="182"/>
                    </a:lnTo>
                    <a:lnTo>
                      <a:pt x="226" y="192"/>
                    </a:lnTo>
                    <a:lnTo>
                      <a:pt x="226" y="193"/>
                    </a:lnTo>
                    <a:lnTo>
                      <a:pt x="222" y="202"/>
                    </a:lnTo>
                    <a:lnTo>
                      <a:pt x="213" y="195"/>
                    </a:lnTo>
                    <a:lnTo>
                      <a:pt x="188" y="186"/>
                    </a:lnTo>
                    <a:lnTo>
                      <a:pt x="181" y="190"/>
                    </a:lnTo>
                    <a:lnTo>
                      <a:pt x="170" y="192"/>
                    </a:lnTo>
                    <a:lnTo>
                      <a:pt x="172" y="199"/>
                    </a:lnTo>
                    <a:lnTo>
                      <a:pt x="163" y="202"/>
                    </a:lnTo>
                    <a:lnTo>
                      <a:pt x="163" y="193"/>
                    </a:lnTo>
                    <a:lnTo>
                      <a:pt x="154" y="199"/>
                    </a:lnTo>
                    <a:lnTo>
                      <a:pt x="137" y="195"/>
                    </a:lnTo>
                    <a:lnTo>
                      <a:pt x="141" y="204"/>
                    </a:lnTo>
                    <a:lnTo>
                      <a:pt x="136" y="211"/>
                    </a:lnTo>
                    <a:lnTo>
                      <a:pt x="126" y="210"/>
                    </a:lnTo>
                    <a:lnTo>
                      <a:pt x="126" y="213"/>
                    </a:lnTo>
                    <a:lnTo>
                      <a:pt x="123" y="220"/>
                    </a:lnTo>
                    <a:lnTo>
                      <a:pt x="117" y="230"/>
                    </a:lnTo>
                    <a:lnTo>
                      <a:pt x="119" y="239"/>
                    </a:lnTo>
                    <a:lnTo>
                      <a:pt x="126" y="248"/>
                    </a:lnTo>
                    <a:lnTo>
                      <a:pt x="119" y="255"/>
                    </a:lnTo>
                    <a:lnTo>
                      <a:pt x="105" y="258"/>
                    </a:lnTo>
                    <a:lnTo>
                      <a:pt x="96" y="264"/>
                    </a:lnTo>
                    <a:lnTo>
                      <a:pt x="87" y="267"/>
                    </a:lnTo>
                    <a:lnTo>
                      <a:pt x="85" y="277"/>
                    </a:lnTo>
                    <a:lnTo>
                      <a:pt x="87" y="286"/>
                    </a:lnTo>
                    <a:lnTo>
                      <a:pt x="92" y="293"/>
                    </a:lnTo>
                    <a:lnTo>
                      <a:pt x="96" y="300"/>
                    </a:lnTo>
                    <a:lnTo>
                      <a:pt x="88" y="311"/>
                    </a:lnTo>
                    <a:lnTo>
                      <a:pt x="81" y="309"/>
                    </a:lnTo>
                    <a:lnTo>
                      <a:pt x="74" y="305"/>
                    </a:lnTo>
                    <a:lnTo>
                      <a:pt x="58" y="300"/>
                    </a:lnTo>
                    <a:lnTo>
                      <a:pt x="49" y="296"/>
                    </a:lnTo>
                    <a:lnTo>
                      <a:pt x="41" y="295"/>
                    </a:lnTo>
                    <a:lnTo>
                      <a:pt x="32" y="298"/>
                    </a:lnTo>
                    <a:lnTo>
                      <a:pt x="20" y="315"/>
                    </a:lnTo>
                    <a:lnTo>
                      <a:pt x="20" y="322"/>
                    </a:lnTo>
                    <a:lnTo>
                      <a:pt x="25" y="327"/>
                    </a:lnTo>
                    <a:lnTo>
                      <a:pt x="27" y="334"/>
                    </a:lnTo>
                    <a:lnTo>
                      <a:pt x="25" y="343"/>
                    </a:lnTo>
                    <a:lnTo>
                      <a:pt x="27" y="356"/>
                    </a:lnTo>
                    <a:lnTo>
                      <a:pt x="20" y="362"/>
                    </a:lnTo>
                    <a:lnTo>
                      <a:pt x="23" y="371"/>
                    </a:lnTo>
                    <a:lnTo>
                      <a:pt x="20" y="381"/>
                    </a:lnTo>
                    <a:lnTo>
                      <a:pt x="11" y="378"/>
                    </a:lnTo>
                    <a:lnTo>
                      <a:pt x="2" y="383"/>
                    </a:lnTo>
                    <a:lnTo>
                      <a:pt x="0" y="392"/>
                    </a:lnTo>
                    <a:lnTo>
                      <a:pt x="141" y="381"/>
                    </a:lnTo>
                    <a:lnTo>
                      <a:pt x="143" y="372"/>
                    </a:lnTo>
                    <a:lnTo>
                      <a:pt x="137" y="356"/>
                    </a:lnTo>
                    <a:lnTo>
                      <a:pt x="155" y="356"/>
                    </a:lnTo>
                    <a:lnTo>
                      <a:pt x="164" y="360"/>
                    </a:lnTo>
                    <a:lnTo>
                      <a:pt x="208" y="354"/>
                    </a:lnTo>
                    <a:lnTo>
                      <a:pt x="249" y="351"/>
                    </a:lnTo>
                    <a:lnTo>
                      <a:pt x="302" y="343"/>
                    </a:lnTo>
                    <a:lnTo>
                      <a:pt x="353" y="342"/>
                    </a:lnTo>
                    <a:lnTo>
                      <a:pt x="403" y="336"/>
                    </a:lnTo>
                    <a:lnTo>
                      <a:pt x="432" y="331"/>
                    </a:lnTo>
                    <a:lnTo>
                      <a:pt x="477" y="329"/>
                    </a:lnTo>
                    <a:lnTo>
                      <a:pt x="512" y="325"/>
                    </a:lnTo>
                    <a:lnTo>
                      <a:pt x="544" y="320"/>
                    </a:lnTo>
                    <a:lnTo>
                      <a:pt x="581" y="318"/>
                    </a:lnTo>
                    <a:lnTo>
                      <a:pt x="591" y="315"/>
                    </a:lnTo>
                    <a:lnTo>
                      <a:pt x="608" y="304"/>
                    </a:lnTo>
                    <a:lnTo>
                      <a:pt x="617" y="302"/>
                    </a:lnTo>
                    <a:lnTo>
                      <a:pt x="626" y="295"/>
                    </a:lnTo>
                    <a:lnTo>
                      <a:pt x="646" y="287"/>
                    </a:lnTo>
                    <a:lnTo>
                      <a:pt x="648" y="278"/>
                    </a:lnTo>
                    <a:lnTo>
                      <a:pt x="655" y="271"/>
                    </a:lnTo>
                    <a:lnTo>
                      <a:pt x="664" y="267"/>
                    </a:lnTo>
                    <a:lnTo>
                      <a:pt x="669" y="260"/>
                    </a:lnTo>
                    <a:lnTo>
                      <a:pt x="671" y="251"/>
                    </a:lnTo>
                    <a:lnTo>
                      <a:pt x="680" y="244"/>
                    </a:lnTo>
                    <a:lnTo>
                      <a:pt x="680" y="235"/>
                    </a:lnTo>
                    <a:lnTo>
                      <a:pt x="686" y="228"/>
                    </a:lnTo>
                    <a:lnTo>
                      <a:pt x="714" y="206"/>
                    </a:lnTo>
                    <a:lnTo>
                      <a:pt x="747" y="168"/>
                    </a:lnTo>
                    <a:lnTo>
                      <a:pt x="731" y="166"/>
                    </a:lnTo>
                    <a:lnTo>
                      <a:pt x="713" y="155"/>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3" name="Freeform 46">
                <a:extLst>
                  <a:ext uri="{FF2B5EF4-FFF2-40B4-BE49-F238E27FC236}">
                    <a16:creationId xmlns:a16="http://schemas.microsoft.com/office/drawing/2014/main" id="{0F861079-8806-D10D-4BDF-C3B3EAEA0DF6}"/>
                  </a:ext>
                </a:extLst>
              </p:cNvPr>
              <p:cNvSpPr/>
              <p:nvPr/>
            </p:nvSpPr>
            <p:spPr bwMode="auto">
              <a:xfrm>
                <a:off x="4626710" y="2760042"/>
                <a:ext cx="1040538" cy="678178"/>
              </a:xfrm>
              <a:custGeom>
                <a:avLst/>
                <a:gdLst>
                  <a:gd name="T0" fmla="*/ 606 w 626"/>
                  <a:gd name="T1" fmla="*/ 162 h 408"/>
                  <a:gd name="T2" fmla="*/ 595 w 626"/>
                  <a:gd name="T3" fmla="*/ 146 h 408"/>
                  <a:gd name="T4" fmla="*/ 572 w 626"/>
                  <a:gd name="T5" fmla="*/ 126 h 408"/>
                  <a:gd name="T6" fmla="*/ 566 w 626"/>
                  <a:gd name="T7" fmla="*/ 108 h 408"/>
                  <a:gd name="T8" fmla="*/ 534 w 626"/>
                  <a:gd name="T9" fmla="*/ 99 h 408"/>
                  <a:gd name="T10" fmla="*/ 526 w 626"/>
                  <a:gd name="T11" fmla="*/ 79 h 408"/>
                  <a:gd name="T12" fmla="*/ 519 w 626"/>
                  <a:gd name="T13" fmla="*/ 57 h 408"/>
                  <a:gd name="T14" fmla="*/ 525 w 626"/>
                  <a:gd name="T15" fmla="*/ 29 h 408"/>
                  <a:gd name="T16" fmla="*/ 514 w 626"/>
                  <a:gd name="T17" fmla="*/ 18 h 408"/>
                  <a:gd name="T18" fmla="*/ 508 w 626"/>
                  <a:gd name="T19" fmla="*/ 5 h 408"/>
                  <a:gd name="T20" fmla="*/ 413 w 626"/>
                  <a:gd name="T21" fmla="*/ 5 h 408"/>
                  <a:gd name="T22" fmla="*/ 114 w 626"/>
                  <a:gd name="T23" fmla="*/ 14 h 408"/>
                  <a:gd name="T24" fmla="*/ 4 w 626"/>
                  <a:gd name="T25" fmla="*/ 16 h 408"/>
                  <a:gd name="T26" fmla="*/ 11 w 626"/>
                  <a:gd name="T27" fmla="*/ 32 h 408"/>
                  <a:gd name="T28" fmla="*/ 5 w 626"/>
                  <a:gd name="T29" fmla="*/ 43 h 408"/>
                  <a:gd name="T30" fmla="*/ 16 w 626"/>
                  <a:gd name="T31" fmla="*/ 59 h 408"/>
                  <a:gd name="T32" fmla="*/ 11 w 626"/>
                  <a:gd name="T33" fmla="*/ 76 h 408"/>
                  <a:gd name="T34" fmla="*/ 7 w 626"/>
                  <a:gd name="T35" fmla="*/ 101 h 408"/>
                  <a:gd name="T36" fmla="*/ 0 w 626"/>
                  <a:gd name="T37" fmla="*/ 110 h 408"/>
                  <a:gd name="T38" fmla="*/ 11 w 626"/>
                  <a:gd name="T39" fmla="*/ 126 h 408"/>
                  <a:gd name="T40" fmla="*/ 24 w 626"/>
                  <a:gd name="T41" fmla="*/ 146 h 408"/>
                  <a:gd name="T42" fmla="*/ 22 w 626"/>
                  <a:gd name="T43" fmla="*/ 161 h 408"/>
                  <a:gd name="T44" fmla="*/ 29 w 626"/>
                  <a:gd name="T45" fmla="*/ 179 h 408"/>
                  <a:gd name="T46" fmla="*/ 36 w 626"/>
                  <a:gd name="T47" fmla="*/ 195 h 408"/>
                  <a:gd name="T48" fmla="*/ 47 w 626"/>
                  <a:gd name="T49" fmla="*/ 217 h 408"/>
                  <a:gd name="T50" fmla="*/ 54 w 626"/>
                  <a:gd name="T51" fmla="*/ 235 h 408"/>
                  <a:gd name="T52" fmla="*/ 54 w 626"/>
                  <a:gd name="T53" fmla="*/ 251 h 408"/>
                  <a:gd name="T54" fmla="*/ 54 w 626"/>
                  <a:gd name="T55" fmla="*/ 267 h 408"/>
                  <a:gd name="T56" fmla="*/ 62 w 626"/>
                  <a:gd name="T57" fmla="*/ 271 h 408"/>
                  <a:gd name="T58" fmla="*/ 71 w 626"/>
                  <a:gd name="T59" fmla="*/ 282 h 408"/>
                  <a:gd name="T60" fmla="*/ 74 w 626"/>
                  <a:gd name="T61" fmla="*/ 300 h 408"/>
                  <a:gd name="T62" fmla="*/ 78 w 626"/>
                  <a:gd name="T63" fmla="*/ 318 h 408"/>
                  <a:gd name="T64" fmla="*/ 76 w 626"/>
                  <a:gd name="T65" fmla="*/ 338 h 408"/>
                  <a:gd name="T66" fmla="*/ 76 w 626"/>
                  <a:gd name="T67" fmla="*/ 380 h 408"/>
                  <a:gd name="T68" fmla="*/ 87 w 626"/>
                  <a:gd name="T69" fmla="*/ 394 h 408"/>
                  <a:gd name="T70" fmla="*/ 266 w 626"/>
                  <a:gd name="T71" fmla="*/ 394 h 408"/>
                  <a:gd name="T72" fmla="*/ 481 w 626"/>
                  <a:gd name="T73" fmla="*/ 378 h 408"/>
                  <a:gd name="T74" fmla="*/ 503 w 626"/>
                  <a:gd name="T75" fmla="*/ 398 h 408"/>
                  <a:gd name="T76" fmla="*/ 512 w 626"/>
                  <a:gd name="T77" fmla="*/ 408 h 408"/>
                  <a:gd name="T78" fmla="*/ 519 w 626"/>
                  <a:gd name="T79" fmla="*/ 394 h 408"/>
                  <a:gd name="T80" fmla="*/ 519 w 626"/>
                  <a:gd name="T81" fmla="*/ 378 h 408"/>
                  <a:gd name="T82" fmla="*/ 543 w 626"/>
                  <a:gd name="T83" fmla="*/ 360 h 408"/>
                  <a:gd name="T84" fmla="*/ 545 w 626"/>
                  <a:gd name="T85" fmla="*/ 345 h 408"/>
                  <a:gd name="T86" fmla="*/ 555 w 626"/>
                  <a:gd name="T87" fmla="*/ 311 h 408"/>
                  <a:gd name="T88" fmla="*/ 541 w 626"/>
                  <a:gd name="T89" fmla="*/ 278 h 408"/>
                  <a:gd name="T90" fmla="*/ 577 w 626"/>
                  <a:gd name="T91" fmla="*/ 264 h 408"/>
                  <a:gd name="T92" fmla="*/ 601 w 626"/>
                  <a:gd name="T93" fmla="*/ 251 h 408"/>
                  <a:gd name="T94" fmla="*/ 612 w 626"/>
                  <a:gd name="T95" fmla="*/ 226 h 408"/>
                  <a:gd name="T96" fmla="*/ 626 w 626"/>
                  <a:gd name="T97" fmla="*/ 184 h 408"/>
                  <a:gd name="T98" fmla="*/ 613 w 626"/>
                  <a:gd name="T99" fmla="*/ 16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26" h="408">
                    <a:moveTo>
                      <a:pt x="613" y="168"/>
                    </a:moveTo>
                    <a:lnTo>
                      <a:pt x="606" y="162"/>
                    </a:lnTo>
                    <a:lnTo>
                      <a:pt x="597" y="157"/>
                    </a:lnTo>
                    <a:lnTo>
                      <a:pt x="595" y="146"/>
                    </a:lnTo>
                    <a:lnTo>
                      <a:pt x="579" y="133"/>
                    </a:lnTo>
                    <a:lnTo>
                      <a:pt x="572" y="126"/>
                    </a:lnTo>
                    <a:lnTo>
                      <a:pt x="574" y="124"/>
                    </a:lnTo>
                    <a:lnTo>
                      <a:pt x="566" y="108"/>
                    </a:lnTo>
                    <a:lnTo>
                      <a:pt x="541" y="103"/>
                    </a:lnTo>
                    <a:lnTo>
                      <a:pt x="534" y="99"/>
                    </a:lnTo>
                    <a:lnTo>
                      <a:pt x="528" y="90"/>
                    </a:lnTo>
                    <a:lnTo>
                      <a:pt x="526" y="79"/>
                    </a:lnTo>
                    <a:lnTo>
                      <a:pt x="521" y="72"/>
                    </a:lnTo>
                    <a:lnTo>
                      <a:pt x="519" y="57"/>
                    </a:lnTo>
                    <a:lnTo>
                      <a:pt x="517" y="45"/>
                    </a:lnTo>
                    <a:lnTo>
                      <a:pt x="525" y="29"/>
                    </a:lnTo>
                    <a:lnTo>
                      <a:pt x="521" y="20"/>
                    </a:lnTo>
                    <a:lnTo>
                      <a:pt x="514" y="18"/>
                    </a:lnTo>
                    <a:lnTo>
                      <a:pt x="512" y="9"/>
                    </a:lnTo>
                    <a:lnTo>
                      <a:pt x="508" y="5"/>
                    </a:lnTo>
                    <a:lnTo>
                      <a:pt x="510" y="0"/>
                    </a:lnTo>
                    <a:lnTo>
                      <a:pt x="413" y="5"/>
                    </a:lnTo>
                    <a:lnTo>
                      <a:pt x="277" y="10"/>
                    </a:lnTo>
                    <a:lnTo>
                      <a:pt x="114" y="14"/>
                    </a:lnTo>
                    <a:lnTo>
                      <a:pt x="18" y="16"/>
                    </a:lnTo>
                    <a:lnTo>
                      <a:pt x="4" y="16"/>
                    </a:lnTo>
                    <a:lnTo>
                      <a:pt x="5" y="25"/>
                    </a:lnTo>
                    <a:lnTo>
                      <a:pt x="11" y="32"/>
                    </a:lnTo>
                    <a:lnTo>
                      <a:pt x="9" y="41"/>
                    </a:lnTo>
                    <a:lnTo>
                      <a:pt x="5" y="43"/>
                    </a:lnTo>
                    <a:lnTo>
                      <a:pt x="7" y="52"/>
                    </a:lnTo>
                    <a:lnTo>
                      <a:pt x="16" y="59"/>
                    </a:lnTo>
                    <a:lnTo>
                      <a:pt x="16" y="68"/>
                    </a:lnTo>
                    <a:lnTo>
                      <a:pt x="11" y="76"/>
                    </a:lnTo>
                    <a:lnTo>
                      <a:pt x="13" y="85"/>
                    </a:lnTo>
                    <a:lnTo>
                      <a:pt x="7" y="101"/>
                    </a:lnTo>
                    <a:lnTo>
                      <a:pt x="4" y="103"/>
                    </a:lnTo>
                    <a:lnTo>
                      <a:pt x="0" y="110"/>
                    </a:lnTo>
                    <a:lnTo>
                      <a:pt x="4" y="119"/>
                    </a:lnTo>
                    <a:lnTo>
                      <a:pt x="11" y="126"/>
                    </a:lnTo>
                    <a:lnTo>
                      <a:pt x="15" y="144"/>
                    </a:lnTo>
                    <a:lnTo>
                      <a:pt x="24" y="146"/>
                    </a:lnTo>
                    <a:lnTo>
                      <a:pt x="24" y="155"/>
                    </a:lnTo>
                    <a:lnTo>
                      <a:pt x="22" y="161"/>
                    </a:lnTo>
                    <a:lnTo>
                      <a:pt x="27" y="170"/>
                    </a:lnTo>
                    <a:lnTo>
                      <a:pt x="29" y="179"/>
                    </a:lnTo>
                    <a:lnTo>
                      <a:pt x="29" y="186"/>
                    </a:lnTo>
                    <a:lnTo>
                      <a:pt x="36" y="195"/>
                    </a:lnTo>
                    <a:lnTo>
                      <a:pt x="36" y="202"/>
                    </a:lnTo>
                    <a:lnTo>
                      <a:pt x="47" y="217"/>
                    </a:lnTo>
                    <a:lnTo>
                      <a:pt x="47" y="226"/>
                    </a:lnTo>
                    <a:lnTo>
                      <a:pt x="54" y="235"/>
                    </a:lnTo>
                    <a:lnTo>
                      <a:pt x="54" y="242"/>
                    </a:lnTo>
                    <a:lnTo>
                      <a:pt x="54" y="251"/>
                    </a:lnTo>
                    <a:lnTo>
                      <a:pt x="54" y="258"/>
                    </a:lnTo>
                    <a:lnTo>
                      <a:pt x="54" y="267"/>
                    </a:lnTo>
                    <a:lnTo>
                      <a:pt x="54" y="271"/>
                    </a:lnTo>
                    <a:lnTo>
                      <a:pt x="62" y="271"/>
                    </a:lnTo>
                    <a:lnTo>
                      <a:pt x="62" y="278"/>
                    </a:lnTo>
                    <a:lnTo>
                      <a:pt x="71" y="282"/>
                    </a:lnTo>
                    <a:lnTo>
                      <a:pt x="69" y="293"/>
                    </a:lnTo>
                    <a:lnTo>
                      <a:pt x="74" y="300"/>
                    </a:lnTo>
                    <a:lnTo>
                      <a:pt x="71" y="311"/>
                    </a:lnTo>
                    <a:lnTo>
                      <a:pt x="78" y="318"/>
                    </a:lnTo>
                    <a:lnTo>
                      <a:pt x="76" y="327"/>
                    </a:lnTo>
                    <a:lnTo>
                      <a:pt x="76" y="338"/>
                    </a:lnTo>
                    <a:lnTo>
                      <a:pt x="81" y="356"/>
                    </a:lnTo>
                    <a:lnTo>
                      <a:pt x="76" y="380"/>
                    </a:lnTo>
                    <a:lnTo>
                      <a:pt x="85" y="387"/>
                    </a:lnTo>
                    <a:lnTo>
                      <a:pt x="87" y="394"/>
                    </a:lnTo>
                    <a:lnTo>
                      <a:pt x="197" y="394"/>
                    </a:lnTo>
                    <a:lnTo>
                      <a:pt x="266" y="394"/>
                    </a:lnTo>
                    <a:lnTo>
                      <a:pt x="416" y="385"/>
                    </a:lnTo>
                    <a:lnTo>
                      <a:pt x="481" y="378"/>
                    </a:lnTo>
                    <a:lnTo>
                      <a:pt x="487" y="387"/>
                    </a:lnTo>
                    <a:lnTo>
                      <a:pt x="503" y="398"/>
                    </a:lnTo>
                    <a:lnTo>
                      <a:pt x="508" y="407"/>
                    </a:lnTo>
                    <a:lnTo>
                      <a:pt x="512" y="408"/>
                    </a:lnTo>
                    <a:lnTo>
                      <a:pt x="519" y="403"/>
                    </a:lnTo>
                    <a:lnTo>
                      <a:pt x="519" y="394"/>
                    </a:lnTo>
                    <a:lnTo>
                      <a:pt x="514" y="387"/>
                    </a:lnTo>
                    <a:lnTo>
                      <a:pt x="519" y="378"/>
                    </a:lnTo>
                    <a:lnTo>
                      <a:pt x="541" y="367"/>
                    </a:lnTo>
                    <a:lnTo>
                      <a:pt x="543" y="360"/>
                    </a:lnTo>
                    <a:lnTo>
                      <a:pt x="543" y="351"/>
                    </a:lnTo>
                    <a:lnTo>
                      <a:pt x="545" y="345"/>
                    </a:lnTo>
                    <a:lnTo>
                      <a:pt x="555" y="329"/>
                    </a:lnTo>
                    <a:lnTo>
                      <a:pt x="555" y="311"/>
                    </a:lnTo>
                    <a:lnTo>
                      <a:pt x="539" y="294"/>
                    </a:lnTo>
                    <a:lnTo>
                      <a:pt x="541" y="278"/>
                    </a:lnTo>
                    <a:lnTo>
                      <a:pt x="545" y="269"/>
                    </a:lnTo>
                    <a:lnTo>
                      <a:pt x="577" y="264"/>
                    </a:lnTo>
                    <a:lnTo>
                      <a:pt x="584" y="256"/>
                    </a:lnTo>
                    <a:lnTo>
                      <a:pt x="601" y="251"/>
                    </a:lnTo>
                    <a:lnTo>
                      <a:pt x="610" y="244"/>
                    </a:lnTo>
                    <a:lnTo>
                      <a:pt x="612" y="226"/>
                    </a:lnTo>
                    <a:lnTo>
                      <a:pt x="622" y="209"/>
                    </a:lnTo>
                    <a:lnTo>
                      <a:pt x="626" y="184"/>
                    </a:lnTo>
                    <a:lnTo>
                      <a:pt x="622" y="175"/>
                    </a:lnTo>
                    <a:lnTo>
                      <a:pt x="613" y="168"/>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4" name="Freeform 47">
                <a:extLst>
                  <a:ext uri="{FF2B5EF4-FFF2-40B4-BE49-F238E27FC236}">
                    <a16:creationId xmlns:a16="http://schemas.microsoft.com/office/drawing/2014/main" id="{D3C01C7C-C982-27C3-F186-1B5F19C5E7E3}"/>
                  </a:ext>
                </a:extLst>
              </p:cNvPr>
              <p:cNvSpPr/>
              <p:nvPr/>
            </p:nvSpPr>
            <p:spPr bwMode="auto">
              <a:xfrm>
                <a:off x="5469447" y="2934574"/>
                <a:ext cx="684827" cy="1216732"/>
              </a:xfrm>
              <a:custGeom>
                <a:avLst/>
                <a:gdLst>
                  <a:gd name="T0" fmla="*/ 394 w 412"/>
                  <a:gd name="T1" fmla="*/ 441 h 732"/>
                  <a:gd name="T2" fmla="*/ 394 w 412"/>
                  <a:gd name="T3" fmla="*/ 416 h 732"/>
                  <a:gd name="T4" fmla="*/ 374 w 412"/>
                  <a:gd name="T5" fmla="*/ 99 h 732"/>
                  <a:gd name="T6" fmla="*/ 358 w 412"/>
                  <a:gd name="T7" fmla="*/ 68 h 732"/>
                  <a:gd name="T8" fmla="*/ 338 w 412"/>
                  <a:gd name="T9" fmla="*/ 32 h 732"/>
                  <a:gd name="T10" fmla="*/ 336 w 412"/>
                  <a:gd name="T11" fmla="*/ 0 h 732"/>
                  <a:gd name="T12" fmla="*/ 67 w 412"/>
                  <a:gd name="T13" fmla="*/ 19 h 732"/>
                  <a:gd name="T14" fmla="*/ 88 w 412"/>
                  <a:gd name="T15" fmla="*/ 41 h 732"/>
                  <a:gd name="T16" fmla="*/ 106 w 412"/>
                  <a:gd name="T17" fmla="*/ 63 h 732"/>
                  <a:gd name="T18" fmla="*/ 115 w 412"/>
                  <a:gd name="T19" fmla="*/ 104 h 732"/>
                  <a:gd name="T20" fmla="*/ 94 w 412"/>
                  <a:gd name="T21" fmla="*/ 146 h 732"/>
                  <a:gd name="T22" fmla="*/ 38 w 412"/>
                  <a:gd name="T23" fmla="*/ 164 h 732"/>
                  <a:gd name="T24" fmla="*/ 48 w 412"/>
                  <a:gd name="T25" fmla="*/ 206 h 732"/>
                  <a:gd name="T26" fmla="*/ 36 w 412"/>
                  <a:gd name="T27" fmla="*/ 246 h 732"/>
                  <a:gd name="T28" fmla="*/ 12 w 412"/>
                  <a:gd name="T29" fmla="*/ 273 h 732"/>
                  <a:gd name="T30" fmla="*/ 12 w 412"/>
                  <a:gd name="T31" fmla="*/ 298 h 732"/>
                  <a:gd name="T32" fmla="*/ 0 w 412"/>
                  <a:gd name="T33" fmla="*/ 320 h 732"/>
                  <a:gd name="T34" fmla="*/ 7 w 412"/>
                  <a:gd name="T35" fmla="*/ 358 h 732"/>
                  <a:gd name="T36" fmla="*/ 19 w 412"/>
                  <a:gd name="T37" fmla="*/ 390 h 732"/>
                  <a:gd name="T38" fmla="*/ 47 w 412"/>
                  <a:gd name="T39" fmla="*/ 414 h 732"/>
                  <a:gd name="T40" fmla="*/ 79 w 412"/>
                  <a:gd name="T41" fmla="*/ 441 h 732"/>
                  <a:gd name="T42" fmla="*/ 99 w 412"/>
                  <a:gd name="T43" fmla="*/ 493 h 732"/>
                  <a:gd name="T44" fmla="*/ 117 w 412"/>
                  <a:gd name="T45" fmla="*/ 483 h 732"/>
                  <a:gd name="T46" fmla="*/ 150 w 412"/>
                  <a:gd name="T47" fmla="*/ 497 h 732"/>
                  <a:gd name="T48" fmla="*/ 144 w 412"/>
                  <a:gd name="T49" fmla="*/ 526 h 732"/>
                  <a:gd name="T50" fmla="*/ 130 w 412"/>
                  <a:gd name="T51" fmla="*/ 560 h 732"/>
                  <a:gd name="T52" fmla="*/ 146 w 412"/>
                  <a:gd name="T53" fmla="*/ 595 h 732"/>
                  <a:gd name="T54" fmla="*/ 177 w 412"/>
                  <a:gd name="T55" fmla="*/ 622 h 732"/>
                  <a:gd name="T56" fmla="*/ 206 w 412"/>
                  <a:gd name="T57" fmla="*/ 635 h 732"/>
                  <a:gd name="T58" fmla="*/ 224 w 412"/>
                  <a:gd name="T59" fmla="*/ 662 h 732"/>
                  <a:gd name="T60" fmla="*/ 226 w 412"/>
                  <a:gd name="T61" fmla="*/ 696 h 732"/>
                  <a:gd name="T62" fmla="*/ 256 w 412"/>
                  <a:gd name="T63" fmla="*/ 725 h 732"/>
                  <a:gd name="T64" fmla="*/ 264 w 412"/>
                  <a:gd name="T65" fmla="*/ 720 h 732"/>
                  <a:gd name="T66" fmla="*/ 293 w 412"/>
                  <a:gd name="T67" fmla="*/ 701 h 732"/>
                  <a:gd name="T68" fmla="*/ 325 w 412"/>
                  <a:gd name="T69" fmla="*/ 714 h 732"/>
                  <a:gd name="T70" fmla="*/ 336 w 412"/>
                  <a:gd name="T71" fmla="*/ 698 h 732"/>
                  <a:gd name="T72" fmla="*/ 331 w 412"/>
                  <a:gd name="T73" fmla="*/ 672 h 732"/>
                  <a:gd name="T74" fmla="*/ 363 w 412"/>
                  <a:gd name="T75" fmla="*/ 660 h 732"/>
                  <a:gd name="T76" fmla="*/ 361 w 412"/>
                  <a:gd name="T77" fmla="*/ 635 h 732"/>
                  <a:gd name="T78" fmla="*/ 370 w 412"/>
                  <a:gd name="T79" fmla="*/ 615 h 732"/>
                  <a:gd name="T80" fmla="*/ 370 w 412"/>
                  <a:gd name="T81" fmla="*/ 582 h 732"/>
                  <a:gd name="T82" fmla="*/ 372 w 412"/>
                  <a:gd name="T83" fmla="*/ 562 h 732"/>
                  <a:gd name="T84" fmla="*/ 389 w 412"/>
                  <a:gd name="T85" fmla="*/ 539 h 732"/>
                  <a:gd name="T86" fmla="*/ 408 w 412"/>
                  <a:gd name="T87" fmla="*/ 497 h 732"/>
                  <a:gd name="T88" fmla="*/ 407 w 412"/>
                  <a:gd name="T89" fmla="*/ 46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2" h="732">
                    <a:moveTo>
                      <a:pt x="408" y="461"/>
                    </a:moveTo>
                    <a:lnTo>
                      <a:pt x="401" y="452"/>
                    </a:lnTo>
                    <a:lnTo>
                      <a:pt x="394" y="441"/>
                    </a:lnTo>
                    <a:lnTo>
                      <a:pt x="394" y="432"/>
                    </a:lnTo>
                    <a:lnTo>
                      <a:pt x="399" y="425"/>
                    </a:lnTo>
                    <a:lnTo>
                      <a:pt x="394" y="416"/>
                    </a:lnTo>
                    <a:lnTo>
                      <a:pt x="403" y="407"/>
                    </a:lnTo>
                    <a:lnTo>
                      <a:pt x="374" y="103"/>
                    </a:lnTo>
                    <a:lnTo>
                      <a:pt x="374" y="99"/>
                    </a:lnTo>
                    <a:lnTo>
                      <a:pt x="365" y="86"/>
                    </a:lnTo>
                    <a:lnTo>
                      <a:pt x="363" y="77"/>
                    </a:lnTo>
                    <a:lnTo>
                      <a:pt x="358" y="68"/>
                    </a:lnTo>
                    <a:lnTo>
                      <a:pt x="356" y="56"/>
                    </a:lnTo>
                    <a:lnTo>
                      <a:pt x="347" y="48"/>
                    </a:lnTo>
                    <a:lnTo>
                      <a:pt x="338" y="32"/>
                    </a:lnTo>
                    <a:lnTo>
                      <a:pt x="336" y="25"/>
                    </a:lnTo>
                    <a:lnTo>
                      <a:pt x="338" y="9"/>
                    </a:lnTo>
                    <a:lnTo>
                      <a:pt x="336" y="0"/>
                    </a:lnTo>
                    <a:lnTo>
                      <a:pt x="332" y="0"/>
                    </a:lnTo>
                    <a:lnTo>
                      <a:pt x="219" y="10"/>
                    </a:lnTo>
                    <a:lnTo>
                      <a:pt x="67" y="19"/>
                    </a:lnTo>
                    <a:lnTo>
                      <a:pt x="65" y="21"/>
                    </a:lnTo>
                    <a:lnTo>
                      <a:pt x="72" y="28"/>
                    </a:lnTo>
                    <a:lnTo>
                      <a:pt x="88" y="41"/>
                    </a:lnTo>
                    <a:lnTo>
                      <a:pt x="90" y="52"/>
                    </a:lnTo>
                    <a:lnTo>
                      <a:pt x="99" y="57"/>
                    </a:lnTo>
                    <a:lnTo>
                      <a:pt x="106" y="63"/>
                    </a:lnTo>
                    <a:lnTo>
                      <a:pt x="115" y="70"/>
                    </a:lnTo>
                    <a:lnTo>
                      <a:pt x="119" y="79"/>
                    </a:lnTo>
                    <a:lnTo>
                      <a:pt x="115" y="104"/>
                    </a:lnTo>
                    <a:lnTo>
                      <a:pt x="105" y="121"/>
                    </a:lnTo>
                    <a:lnTo>
                      <a:pt x="103" y="139"/>
                    </a:lnTo>
                    <a:lnTo>
                      <a:pt x="94" y="146"/>
                    </a:lnTo>
                    <a:lnTo>
                      <a:pt x="77" y="151"/>
                    </a:lnTo>
                    <a:lnTo>
                      <a:pt x="70" y="159"/>
                    </a:lnTo>
                    <a:lnTo>
                      <a:pt x="38" y="164"/>
                    </a:lnTo>
                    <a:lnTo>
                      <a:pt x="34" y="173"/>
                    </a:lnTo>
                    <a:lnTo>
                      <a:pt x="32" y="189"/>
                    </a:lnTo>
                    <a:lnTo>
                      <a:pt x="48" y="206"/>
                    </a:lnTo>
                    <a:lnTo>
                      <a:pt x="48" y="224"/>
                    </a:lnTo>
                    <a:lnTo>
                      <a:pt x="38" y="240"/>
                    </a:lnTo>
                    <a:lnTo>
                      <a:pt x="36" y="246"/>
                    </a:lnTo>
                    <a:lnTo>
                      <a:pt x="36" y="255"/>
                    </a:lnTo>
                    <a:lnTo>
                      <a:pt x="34" y="262"/>
                    </a:lnTo>
                    <a:lnTo>
                      <a:pt x="12" y="273"/>
                    </a:lnTo>
                    <a:lnTo>
                      <a:pt x="7" y="282"/>
                    </a:lnTo>
                    <a:lnTo>
                      <a:pt x="12" y="289"/>
                    </a:lnTo>
                    <a:lnTo>
                      <a:pt x="12" y="298"/>
                    </a:lnTo>
                    <a:lnTo>
                      <a:pt x="5" y="303"/>
                    </a:lnTo>
                    <a:lnTo>
                      <a:pt x="1" y="311"/>
                    </a:lnTo>
                    <a:lnTo>
                      <a:pt x="0" y="320"/>
                    </a:lnTo>
                    <a:lnTo>
                      <a:pt x="0" y="336"/>
                    </a:lnTo>
                    <a:lnTo>
                      <a:pt x="3" y="354"/>
                    </a:lnTo>
                    <a:lnTo>
                      <a:pt x="7" y="358"/>
                    </a:lnTo>
                    <a:lnTo>
                      <a:pt x="12" y="374"/>
                    </a:lnTo>
                    <a:lnTo>
                      <a:pt x="16" y="383"/>
                    </a:lnTo>
                    <a:lnTo>
                      <a:pt x="19" y="390"/>
                    </a:lnTo>
                    <a:lnTo>
                      <a:pt x="30" y="399"/>
                    </a:lnTo>
                    <a:lnTo>
                      <a:pt x="38" y="408"/>
                    </a:lnTo>
                    <a:lnTo>
                      <a:pt x="47" y="414"/>
                    </a:lnTo>
                    <a:lnTo>
                      <a:pt x="50" y="421"/>
                    </a:lnTo>
                    <a:lnTo>
                      <a:pt x="70" y="434"/>
                    </a:lnTo>
                    <a:lnTo>
                      <a:pt x="79" y="441"/>
                    </a:lnTo>
                    <a:lnTo>
                      <a:pt x="85" y="448"/>
                    </a:lnTo>
                    <a:lnTo>
                      <a:pt x="92" y="486"/>
                    </a:lnTo>
                    <a:lnTo>
                      <a:pt x="99" y="493"/>
                    </a:lnTo>
                    <a:lnTo>
                      <a:pt x="108" y="492"/>
                    </a:lnTo>
                    <a:lnTo>
                      <a:pt x="114" y="483"/>
                    </a:lnTo>
                    <a:lnTo>
                      <a:pt x="117" y="483"/>
                    </a:lnTo>
                    <a:lnTo>
                      <a:pt x="126" y="486"/>
                    </a:lnTo>
                    <a:lnTo>
                      <a:pt x="133" y="486"/>
                    </a:lnTo>
                    <a:lnTo>
                      <a:pt x="150" y="497"/>
                    </a:lnTo>
                    <a:lnTo>
                      <a:pt x="150" y="501"/>
                    </a:lnTo>
                    <a:lnTo>
                      <a:pt x="144" y="511"/>
                    </a:lnTo>
                    <a:lnTo>
                      <a:pt x="144" y="526"/>
                    </a:lnTo>
                    <a:lnTo>
                      <a:pt x="139" y="539"/>
                    </a:lnTo>
                    <a:lnTo>
                      <a:pt x="133" y="553"/>
                    </a:lnTo>
                    <a:lnTo>
                      <a:pt x="130" y="560"/>
                    </a:lnTo>
                    <a:lnTo>
                      <a:pt x="128" y="569"/>
                    </a:lnTo>
                    <a:lnTo>
                      <a:pt x="130" y="577"/>
                    </a:lnTo>
                    <a:lnTo>
                      <a:pt x="146" y="595"/>
                    </a:lnTo>
                    <a:lnTo>
                      <a:pt x="170" y="611"/>
                    </a:lnTo>
                    <a:lnTo>
                      <a:pt x="175" y="611"/>
                    </a:lnTo>
                    <a:lnTo>
                      <a:pt x="177" y="622"/>
                    </a:lnTo>
                    <a:lnTo>
                      <a:pt x="186" y="618"/>
                    </a:lnTo>
                    <a:lnTo>
                      <a:pt x="200" y="625"/>
                    </a:lnTo>
                    <a:lnTo>
                      <a:pt x="206" y="635"/>
                    </a:lnTo>
                    <a:lnTo>
                      <a:pt x="213" y="640"/>
                    </a:lnTo>
                    <a:lnTo>
                      <a:pt x="222" y="644"/>
                    </a:lnTo>
                    <a:lnTo>
                      <a:pt x="224" y="662"/>
                    </a:lnTo>
                    <a:lnTo>
                      <a:pt x="233" y="678"/>
                    </a:lnTo>
                    <a:lnTo>
                      <a:pt x="231" y="687"/>
                    </a:lnTo>
                    <a:lnTo>
                      <a:pt x="226" y="696"/>
                    </a:lnTo>
                    <a:lnTo>
                      <a:pt x="237" y="712"/>
                    </a:lnTo>
                    <a:lnTo>
                      <a:pt x="249" y="730"/>
                    </a:lnTo>
                    <a:lnTo>
                      <a:pt x="256" y="725"/>
                    </a:lnTo>
                    <a:lnTo>
                      <a:pt x="269" y="732"/>
                    </a:lnTo>
                    <a:lnTo>
                      <a:pt x="264" y="727"/>
                    </a:lnTo>
                    <a:lnTo>
                      <a:pt x="264" y="720"/>
                    </a:lnTo>
                    <a:lnTo>
                      <a:pt x="276" y="703"/>
                    </a:lnTo>
                    <a:lnTo>
                      <a:pt x="285" y="700"/>
                    </a:lnTo>
                    <a:lnTo>
                      <a:pt x="293" y="701"/>
                    </a:lnTo>
                    <a:lnTo>
                      <a:pt x="302" y="705"/>
                    </a:lnTo>
                    <a:lnTo>
                      <a:pt x="318" y="710"/>
                    </a:lnTo>
                    <a:lnTo>
                      <a:pt x="325" y="714"/>
                    </a:lnTo>
                    <a:lnTo>
                      <a:pt x="332" y="716"/>
                    </a:lnTo>
                    <a:lnTo>
                      <a:pt x="340" y="705"/>
                    </a:lnTo>
                    <a:lnTo>
                      <a:pt x="336" y="698"/>
                    </a:lnTo>
                    <a:lnTo>
                      <a:pt x="331" y="691"/>
                    </a:lnTo>
                    <a:lnTo>
                      <a:pt x="329" y="682"/>
                    </a:lnTo>
                    <a:lnTo>
                      <a:pt x="331" y="672"/>
                    </a:lnTo>
                    <a:lnTo>
                      <a:pt x="340" y="669"/>
                    </a:lnTo>
                    <a:lnTo>
                      <a:pt x="349" y="663"/>
                    </a:lnTo>
                    <a:lnTo>
                      <a:pt x="363" y="660"/>
                    </a:lnTo>
                    <a:lnTo>
                      <a:pt x="370" y="653"/>
                    </a:lnTo>
                    <a:lnTo>
                      <a:pt x="363" y="644"/>
                    </a:lnTo>
                    <a:lnTo>
                      <a:pt x="361" y="635"/>
                    </a:lnTo>
                    <a:lnTo>
                      <a:pt x="367" y="625"/>
                    </a:lnTo>
                    <a:lnTo>
                      <a:pt x="370" y="618"/>
                    </a:lnTo>
                    <a:lnTo>
                      <a:pt x="370" y="615"/>
                    </a:lnTo>
                    <a:lnTo>
                      <a:pt x="365" y="606"/>
                    </a:lnTo>
                    <a:lnTo>
                      <a:pt x="369" y="598"/>
                    </a:lnTo>
                    <a:lnTo>
                      <a:pt x="370" y="582"/>
                    </a:lnTo>
                    <a:lnTo>
                      <a:pt x="370" y="582"/>
                    </a:lnTo>
                    <a:lnTo>
                      <a:pt x="374" y="564"/>
                    </a:lnTo>
                    <a:lnTo>
                      <a:pt x="372" y="562"/>
                    </a:lnTo>
                    <a:lnTo>
                      <a:pt x="374" y="555"/>
                    </a:lnTo>
                    <a:lnTo>
                      <a:pt x="381" y="548"/>
                    </a:lnTo>
                    <a:lnTo>
                      <a:pt x="389" y="539"/>
                    </a:lnTo>
                    <a:lnTo>
                      <a:pt x="399" y="521"/>
                    </a:lnTo>
                    <a:lnTo>
                      <a:pt x="399" y="511"/>
                    </a:lnTo>
                    <a:lnTo>
                      <a:pt x="408" y="497"/>
                    </a:lnTo>
                    <a:lnTo>
                      <a:pt x="410" y="495"/>
                    </a:lnTo>
                    <a:lnTo>
                      <a:pt x="412" y="486"/>
                    </a:lnTo>
                    <a:lnTo>
                      <a:pt x="407" y="468"/>
                    </a:lnTo>
                    <a:lnTo>
                      <a:pt x="408" y="461"/>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5" name="Freeform 48">
                <a:extLst>
                  <a:ext uri="{FF2B5EF4-FFF2-40B4-BE49-F238E27FC236}">
                    <a16:creationId xmlns:a16="http://schemas.microsoft.com/office/drawing/2014/main" id="{AD972D22-7DA8-DA3E-18CF-603E03CC1269}"/>
                  </a:ext>
                </a:extLst>
              </p:cNvPr>
              <p:cNvSpPr/>
              <p:nvPr/>
            </p:nvSpPr>
            <p:spPr bwMode="auto">
              <a:xfrm>
                <a:off x="6076150" y="3042617"/>
                <a:ext cx="526918" cy="915874"/>
              </a:xfrm>
              <a:custGeom>
                <a:avLst/>
                <a:gdLst>
                  <a:gd name="T0" fmla="*/ 306 w 317"/>
                  <a:gd name="T1" fmla="*/ 351 h 551"/>
                  <a:gd name="T2" fmla="*/ 286 w 317"/>
                  <a:gd name="T3" fmla="*/ 128 h 551"/>
                  <a:gd name="T4" fmla="*/ 261 w 317"/>
                  <a:gd name="T5" fmla="*/ 0 h 551"/>
                  <a:gd name="T6" fmla="*/ 78 w 317"/>
                  <a:gd name="T7" fmla="*/ 21 h 551"/>
                  <a:gd name="T8" fmla="*/ 56 w 317"/>
                  <a:gd name="T9" fmla="*/ 32 h 551"/>
                  <a:gd name="T10" fmla="*/ 31 w 317"/>
                  <a:gd name="T11" fmla="*/ 45 h 551"/>
                  <a:gd name="T12" fmla="*/ 9 w 317"/>
                  <a:gd name="T13" fmla="*/ 34 h 551"/>
                  <a:gd name="T14" fmla="*/ 38 w 317"/>
                  <a:gd name="T15" fmla="*/ 342 h 551"/>
                  <a:gd name="T16" fmla="*/ 34 w 317"/>
                  <a:gd name="T17" fmla="*/ 360 h 551"/>
                  <a:gd name="T18" fmla="*/ 29 w 317"/>
                  <a:gd name="T19" fmla="*/ 376 h 551"/>
                  <a:gd name="T20" fmla="*/ 43 w 317"/>
                  <a:gd name="T21" fmla="*/ 396 h 551"/>
                  <a:gd name="T22" fmla="*/ 47 w 317"/>
                  <a:gd name="T23" fmla="*/ 421 h 551"/>
                  <a:gd name="T24" fmla="*/ 43 w 317"/>
                  <a:gd name="T25" fmla="*/ 432 h 551"/>
                  <a:gd name="T26" fmla="*/ 34 w 317"/>
                  <a:gd name="T27" fmla="*/ 456 h 551"/>
                  <a:gd name="T28" fmla="*/ 16 w 317"/>
                  <a:gd name="T29" fmla="*/ 483 h 551"/>
                  <a:gd name="T30" fmla="*/ 7 w 317"/>
                  <a:gd name="T31" fmla="*/ 497 h 551"/>
                  <a:gd name="T32" fmla="*/ 5 w 317"/>
                  <a:gd name="T33" fmla="*/ 517 h 551"/>
                  <a:gd name="T34" fmla="*/ 4 w 317"/>
                  <a:gd name="T35" fmla="*/ 533 h 551"/>
                  <a:gd name="T36" fmla="*/ 5 w 317"/>
                  <a:gd name="T37" fmla="*/ 550 h 551"/>
                  <a:gd name="T38" fmla="*/ 20 w 317"/>
                  <a:gd name="T39" fmla="*/ 544 h 551"/>
                  <a:gd name="T40" fmla="*/ 33 w 317"/>
                  <a:gd name="T41" fmla="*/ 539 h 551"/>
                  <a:gd name="T42" fmla="*/ 42 w 317"/>
                  <a:gd name="T43" fmla="*/ 542 h 551"/>
                  <a:gd name="T44" fmla="*/ 49 w 317"/>
                  <a:gd name="T45" fmla="*/ 532 h 551"/>
                  <a:gd name="T46" fmla="*/ 67 w 317"/>
                  <a:gd name="T47" fmla="*/ 526 h 551"/>
                  <a:gd name="T48" fmla="*/ 101 w 317"/>
                  <a:gd name="T49" fmla="*/ 542 h 551"/>
                  <a:gd name="T50" fmla="*/ 105 w 317"/>
                  <a:gd name="T51" fmla="*/ 532 h 551"/>
                  <a:gd name="T52" fmla="*/ 119 w 317"/>
                  <a:gd name="T53" fmla="*/ 519 h 551"/>
                  <a:gd name="T54" fmla="*/ 134 w 317"/>
                  <a:gd name="T55" fmla="*/ 522 h 551"/>
                  <a:gd name="T56" fmla="*/ 150 w 317"/>
                  <a:gd name="T57" fmla="*/ 530 h 551"/>
                  <a:gd name="T58" fmla="*/ 157 w 317"/>
                  <a:gd name="T59" fmla="*/ 512 h 551"/>
                  <a:gd name="T60" fmla="*/ 163 w 317"/>
                  <a:gd name="T61" fmla="*/ 495 h 551"/>
                  <a:gd name="T62" fmla="*/ 168 w 317"/>
                  <a:gd name="T63" fmla="*/ 483 h 551"/>
                  <a:gd name="T64" fmla="*/ 185 w 317"/>
                  <a:gd name="T65" fmla="*/ 499 h 551"/>
                  <a:gd name="T66" fmla="*/ 208 w 317"/>
                  <a:gd name="T67" fmla="*/ 504 h 551"/>
                  <a:gd name="T68" fmla="*/ 219 w 317"/>
                  <a:gd name="T69" fmla="*/ 490 h 551"/>
                  <a:gd name="T70" fmla="*/ 223 w 317"/>
                  <a:gd name="T71" fmla="*/ 465 h 551"/>
                  <a:gd name="T72" fmla="*/ 241 w 317"/>
                  <a:gd name="T73" fmla="*/ 457 h 551"/>
                  <a:gd name="T74" fmla="*/ 252 w 317"/>
                  <a:gd name="T75" fmla="*/ 436 h 551"/>
                  <a:gd name="T76" fmla="*/ 261 w 317"/>
                  <a:gd name="T77" fmla="*/ 419 h 551"/>
                  <a:gd name="T78" fmla="*/ 255 w 317"/>
                  <a:gd name="T79" fmla="*/ 401 h 551"/>
                  <a:gd name="T80" fmla="*/ 271 w 317"/>
                  <a:gd name="T81" fmla="*/ 396 h 551"/>
                  <a:gd name="T82" fmla="*/ 299 w 317"/>
                  <a:gd name="T83" fmla="*/ 390 h 551"/>
                  <a:gd name="T84" fmla="*/ 317 w 317"/>
                  <a:gd name="T85" fmla="*/ 378 h 551"/>
                  <a:gd name="T86" fmla="*/ 313 w 317"/>
                  <a:gd name="T87" fmla="*/ 3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7" h="551">
                    <a:moveTo>
                      <a:pt x="313" y="360"/>
                    </a:moveTo>
                    <a:lnTo>
                      <a:pt x="306" y="351"/>
                    </a:lnTo>
                    <a:lnTo>
                      <a:pt x="311" y="345"/>
                    </a:lnTo>
                    <a:lnTo>
                      <a:pt x="286" y="128"/>
                    </a:lnTo>
                    <a:lnTo>
                      <a:pt x="270" y="7"/>
                    </a:lnTo>
                    <a:lnTo>
                      <a:pt x="261" y="0"/>
                    </a:lnTo>
                    <a:lnTo>
                      <a:pt x="125" y="16"/>
                    </a:lnTo>
                    <a:lnTo>
                      <a:pt x="78" y="21"/>
                    </a:lnTo>
                    <a:lnTo>
                      <a:pt x="74" y="21"/>
                    </a:lnTo>
                    <a:lnTo>
                      <a:pt x="56" y="32"/>
                    </a:lnTo>
                    <a:lnTo>
                      <a:pt x="40" y="41"/>
                    </a:lnTo>
                    <a:lnTo>
                      <a:pt x="31" y="45"/>
                    </a:lnTo>
                    <a:lnTo>
                      <a:pt x="20" y="41"/>
                    </a:lnTo>
                    <a:lnTo>
                      <a:pt x="9" y="34"/>
                    </a:lnTo>
                    <a:lnTo>
                      <a:pt x="9" y="38"/>
                    </a:lnTo>
                    <a:lnTo>
                      <a:pt x="38" y="342"/>
                    </a:lnTo>
                    <a:lnTo>
                      <a:pt x="29" y="351"/>
                    </a:lnTo>
                    <a:lnTo>
                      <a:pt x="34" y="360"/>
                    </a:lnTo>
                    <a:lnTo>
                      <a:pt x="29" y="367"/>
                    </a:lnTo>
                    <a:lnTo>
                      <a:pt x="29" y="376"/>
                    </a:lnTo>
                    <a:lnTo>
                      <a:pt x="36" y="387"/>
                    </a:lnTo>
                    <a:lnTo>
                      <a:pt x="43" y="396"/>
                    </a:lnTo>
                    <a:lnTo>
                      <a:pt x="42" y="403"/>
                    </a:lnTo>
                    <a:lnTo>
                      <a:pt x="47" y="421"/>
                    </a:lnTo>
                    <a:lnTo>
                      <a:pt x="45" y="430"/>
                    </a:lnTo>
                    <a:lnTo>
                      <a:pt x="43" y="432"/>
                    </a:lnTo>
                    <a:lnTo>
                      <a:pt x="34" y="446"/>
                    </a:lnTo>
                    <a:lnTo>
                      <a:pt x="34" y="456"/>
                    </a:lnTo>
                    <a:lnTo>
                      <a:pt x="24" y="474"/>
                    </a:lnTo>
                    <a:lnTo>
                      <a:pt x="16" y="483"/>
                    </a:lnTo>
                    <a:lnTo>
                      <a:pt x="9" y="490"/>
                    </a:lnTo>
                    <a:lnTo>
                      <a:pt x="7" y="497"/>
                    </a:lnTo>
                    <a:lnTo>
                      <a:pt x="9" y="499"/>
                    </a:lnTo>
                    <a:lnTo>
                      <a:pt x="5" y="517"/>
                    </a:lnTo>
                    <a:lnTo>
                      <a:pt x="5" y="517"/>
                    </a:lnTo>
                    <a:lnTo>
                      <a:pt x="4" y="533"/>
                    </a:lnTo>
                    <a:lnTo>
                      <a:pt x="0" y="541"/>
                    </a:lnTo>
                    <a:lnTo>
                      <a:pt x="5" y="550"/>
                    </a:lnTo>
                    <a:lnTo>
                      <a:pt x="15" y="551"/>
                    </a:lnTo>
                    <a:lnTo>
                      <a:pt x="20" y="544"/>
                    </a:lnTo>
                    <a:lnTo>
                      <a:pt x="16" y="535"/>
                    </a:lnTo>
                    <a:lnTo>
                      <a:pt x="33" y="539"/>
                    </a:lnTo>
                    <a:lnTo>
                      <a:pt x="42" y="533"/>
                    </a:lnTo>
                    <a:lnTo>
                      <a:pt x="42" y="542"/>
                    </a:lnTo>
                    <a:lnTo>
                      <a:pt x="51" y="539"/>
                    </a:lnTo>
                    <a:lnTo>
                      <a:pt x="49" y="532"/>
                    </a:lnTo>
                    <a:lnTo>
                      <a:pt x="60" y="530"/>
                    </a:lnTo>
                    <a:lnTo>
                      <a:pt x="67" y="526"/>
                    </a:lnTo>
                    <a:lnTo>
                      <a:pt x="92" y="535"/>
                    </a:lnTo>
                    <a:lnTo>
                      <a:pt x="101" y="542"/>
                    </a:lnTo>
                    <a:lnTo>
                      <a:pt x="105" y="533"/>
                    </a:lnTo>
                    <a:lnTo>
                      <a:pt x="105" y="532"/>
                    </a:lnTo>
                    <a:lnTo>
                      <a:pt x="112" y="522"/>
                    </a:lnTo>
                    <a:lnTo>
                      <a:pt x="119" y="519"/>
                    </a:lnTo>
                    <a:lnTo>
                      <a:pt x="127" y="513"/>
                    </a:lnTo>
                    <a:lnTo>
                      <a:pt x="134" y="522"/>
                    </a:lnTo>
                    <a:lnTo>
                      <a:pt x="141" y="524"/>
                    </a:lnTo>
                    <a:lnTo>
                      <a:pt x="150" y="530"/>
                    </a:lnTo>
                    <a:lnTo>
                      <a:pt x="152" y="521"/>
                    </a:lnTo>
                    <a:lnTo>
                      <a:pt x="157" y="512"/>
                    </a:lnTo>
                    <a:lnTo>
                      <a:pt x="157" y="504"/>
                    </a:lnTo>
                    <a:lnTo>
                      <a:pt x="163" y="495"/>
                    </a:lnTo>
                    <a:lnTo>
                      <a:pt x="172" y="490"/>
                    </a:lnTo>
                    <a:lnTo>
                      <a:pt x="168" y="483"/>
                    </a:lnTo>
                    <a:lnTo>
                      <a:pt x="177" y="486"/>
                    </a:lnTo>
                    <a:lnTo>
                      <a:pt x="185" y="499"/>
                    </a:lnTo>
                    <a:lnTo>
                      <a:pt x="192" y="503"/>
                    </a:lnTo>
                    <a:lnTo>
                      <a:pt x="208" y="504"/>
                    </a:lnTo>
                    <a:lnTo>
                      <a:pt x="217" y="499"/>
                    </a:lnTo>
                    <a:lnTo>
                      <a:pt x="219" y="490"/>
                    </a:lnTo>
                    <a:lnTo>
                      <a:pt x="217" y="481"/>
                    </a:lnTo>
                    <a:lnTo>
                      <a:pt x="223" y="465"/>
                    </a:lnTo>
                    <a:lnTo>
                      <a:pt x="232" y="465"/>
                    </a:lnTo>
                    <a:lnTo>
                      <a:pt x="241" y="457"/>
                    </a:lnTo>
                    <a:lnTo>
                      <a:pt x="242" y="441"/>
                    </a:lnTo>
                    <a:lnTo>
                      <a:pt x="252" y="436"/>
                    </a:lnTo>
                    <a:lnTo>
                      <a:pt x="257" y="428"/>
                    </a:lnTo>
                    <a:lnTo>
                      <a:pt x="261" y="419"/>
                    </a:lnTo>
                    <a:lnTo>
                      <a:pt x="257" y="410"/>
                    </a:lnTo>
                    <a:lnTo>
                      <a:pt x="255" y="401"/>
                    </a:lnTo>
                    <a:lnTo>
                      <a:pt x="264" y="399"/>
                    </a:lnTo>
                    <a:lnTo>
                      <a:pt x="271" y="396"/>
                    </a:lnTo>
                    <a:lnTo>
                      <a:pt x="282" y="403"/>
                    </a:lnTo>
                    <a:lnTo>
                      <a:pt x="299" y="390"/>
                    </a:lnTo>
                    <a:lnTo>
                      <a:pt x="315" y="385"/>
                    </a:lnTo>
                    <a:lnTo>
                      <a:pt x="317" y="378"/>
                    </a:lnTo>
                    <a:lnTo>
                      <a:pt x="309" y="369"/>
                    </a:lnTo>
                    <a:lnTo>
                      <a:pt x="313" y="360"/>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6" name="Freeform 50">
                <a:extLst>
                  <a:ext uri="{FF2B5EF4-FFF2-40B4-BE49-F238E27FC236}">
                    <a16:creationId xmlns:a16="http://schemas.microsoft.com/office/drawing/2014/main" id="{A24BE70B-F297-8996-46C5-BF08617E3327}"/>
                  </a:ext>
                </a:extLst>
              </p:cNvPr>
              <p:cNvSpPr>
                <a:spLocks noEditPoints="1"/>
              </p:cNvSpPr>
              <p:nvPr/>
            </p:nvSpPr>
            <p:spPr bwMode="auto">
              <a:xfrm>
                <a:off x="6302209" y="5329806"/>
                <a:ext cx="1565794" cy="1333086"/>
              </a:xfrm>
              <a:custGeom>
                <a:avLst/>
                <a:gdLst>
                  <a:gd name="T0" fmla="*/ 307 w 942"/>
                  <a:gd name="T1" fmla="*/ 208 h 802"/>
                  <a:gd name="T2" fmla="*/ 334 w 942"/>
                  <a:gd name="T3" fmla="*/ 190 h 802"/>
                  <a:gd name="T4" fmla="*/ 698 w 942"/>
                  <a:gd name="T5" fmla="*/ 565 h 802"/>
                  <a:gd name="T6" fmla="*/ 808 w 942"/>
                  <a:gd name="T7" fmla="*/ 782 h 802"/>
                  <a:gd name="T8" fmla="*/ 827 w 942"/>
                  <a:gd name="T9" fmla="*/ 778 h 802"/>
                  <a:gd name="T10" fmla="*/ 870 w 942"/>
                  <a:gd name="T11" fmla="*/ 757 h 802"/>
                  <a:gd name="T12" fmla="*/ 928 w 942"/>
                  <a:gd name="T13" fmla="*/ 686 h 802"/>
                  <a:gd name="T14" fmla="*/ 937 w 942"/>
                  <a:gd name="T15" fmla="*/ 671 h 802"/>
                  <a:gd name="T16" fmla="*/ 942 w 942"/>
                  <a:gd name="T17" fmla="*/ 650 h 802"/>
                  <a:gd name="T18" fmla="*/ 935 w 942"/>
                  <a:gd name="T19" fmla="*/ 498 h 802"/>
                  <a:gd name="T20" fmla="*/ 895 w 942"/>
                  <a:gd name="T21" fmla="*/ 435 h 802"/>
                  <a:gd name="T22" fmla="*/ 816 w 942"/>
                  <a:gd name="T23" fmla="*/ 293 h 802"/>
                  <a:gd name="T24" fmla="*/ 805 w 942"/>
                  <a:gd name="T25" fmla="*/ 255 h 802"/>
                  <a:gd name="T26" fmla="*/ 836 w 942"/>
                  <a:gd name="T27" fmla="*/ 317 h 802"/>
                  <a:gd name="T28" fmla="*/ 832 w 942"/>
                  <a:gd name="T29" fmla="*/ 286 h 802"/>
                  <a:gd name="T30" fmla="*/ 740 w 942"/>
                  <a:gd name="T31" fmla="*/ 143 h 802"/>
                  <a:gd name="T32" fmla="*/ 696 w 942"/>
                  <a:gd name="T33" fmla="*/ 38 h 802"/>
                  <a:gd name="T34" fmla="*/ 676 w 942"/>
                  <a:gd name="T35" fmla="*/ 8 h 802"/>
                  <a:gd name="T36" fmla="*/ 622 w 942"/>
                  <a:gd name="T37" fmla="*/ 6 h 802"/>
                  <a:gd name="T38" fmla="*/ 618 w 942"/>
                  <a:gd name="T39" fmla="*/ 62 h 802"/>
                  <a:gd name="T40" fmla="*/ 300 w 942"/>
                  <a:gd name="T41" fmla="*/ 44 h 802"/>
                  <a:gd name="T42" fmla="*/ 12 w 942"/>
                  <a:gd name="T43" fmla="*/ 91 h 802"/>
                  <a:gd name="T44" fmla="*/ 36 w 942"/>
                  <a:gd name="T45" fmla="*/ 125 h 802"/>
                  <a:gd name="T46" fmla="*/ 47 w 942"/>
                  <a:gd name="T47" fmla="*/ 138 h 802"/>
                  <a:gd name="T48" fmla="*/ 65 w 942"/>
                  <a:gd name="T49" fmla="*/ 122 h 802"/>
                  <a:gd name="T50" fmla="*/ 63 w 942"/>
                  <a:gd name="T51" fmla="*/ 131 h 802"/>
                  <a:gd name="T52" fmla="*/ 139 w 942"/>
                  <a:gd name="T53" fmla="*/ 107 h 802"/>
                  <a:gd name="T54" fmla="*/ 170 w 942"/>
                  <a:gd name="T55" fmla="*/ 120 h 802"/>
                  <a:gd name="T56" fmla="*/ 150 w 942"/>
                  <a:gd name="T57" fmla="*/ 123 h 802"/>
                  <a:gd name="T58" fmla="*/ 208 w 942"/>
                  <a:gd name="T59" fmla="*/ 129 h 802"/>
                  <a:gd name="T60" fmla="*/ 224 w 942"/>
                  <a:gd name="T61" fmla="*/ 138 h 802"/>
                  <a:gd name="T62" fmla="*/ 246 w 942"/>
                  <a:gd name="T63" fmla="*/ 152 h 802"/>
                  <a:gd name="T64" fmla="*/ 253 w 942"/>
                  <a:gd name="T65" fmla="*/ 167 h 802"/>
                  <a:gd name="T66" fmla="*/ 264 w 942"/>
                  <a:gd name="T67" fmla="*/ 187 h 802"/>
                  <a:gd name="T68" fmla="*/ 286 w 942"/>
                  <a:gd name="T69" fmla="*/ 196 h 802"/>
                  <a:gd name="T70" fmla="*/ 331 w 942"/>
                  <a:gd name="T71" fmla="*/ 183 h 802"/>
                  <a:gd name="T72" fmla="*/ 365 w 942"/>
                  <a:gd name="T73" fmla="*/ 147 h 802"/>
                  <a:gd name="T74" fmla="*/ 410 w 942"/>
                  <a:gd name="T75" fmla="*/ 127 h 802"/>
                  <a:gd name="T76" fmla="*/ 488 w 942"/>
                  <a:gd name="T77" fmla="*/ 174 h 802"/>
                  <a:gd name="T78" fmla="*/ 537 w 942"/>
                  <a:gd name="T79" fmla="*/ 228 h 802"/>
                  <a:gd name="T80" fmla="*/ 591 w 942"/>
                  <a:gd name="T81" fmla="*/ 261 h 802"/>
                  <a:gd name="T82" fmla="*/ 588 w 942"/>
                  <a:gd name="T83" fmla="*/ 359 h 802"/>
                  <a:gd name="T84" fmla="*/ 591 w 942"/>
                  <a:gd name="T85" fmla="*/ 400 h 802"/>
                  <a:gd name="T86" fmla="*/ 608 w 942"/>
                  <a:gd name="T87" fmla="*/ 387 h 802"/>
                  <a:gd name="T88" fmla="*/ 629 w 942"/>
                  <a:gd name="T89" fmla="*/ 380 h 802"/>
                  <a:gd name="T90" fmla="*/ 613 w 942"/>
                  <a:gd name="T91" fmla="*/ 444 h 802"/>
                  <a:gd name="T92" fmla="*/ 649 w 942"/>
                  <a:gd name="T93" fmla="*/ 494 h 802"/>
                  <a:gd name="T94" fmla="*/ 685 w 942"/>
                  <a:gd name="T95" fmla="*/ 512 h 802"/>
                  <a:gd name="T96" fmla="*/ 702 w 942"/>
                  <a:gd name="T97" fmla="*/ 498 h 802"/>
                  <a:gd name="T98" fmla="*/ 702 w 942"/>
                  <a:gd name="T99" fmla="*/ 552 h 802"/>
                  <a:gd name="T100" fmla="*/ 722 w 942"/>
                  <a:gd name="T101" fmla="*/ 545 h 802"/>
                  <a:gd name="T102" fmla="*/ 754 w 942"/>
                  <a:gd name="T103" fmla="*/ 615 h 802"/>
                  <a:gd name="T104" fmla="*/ 783 w 942"/>
                  <a:gd name="T105" fmla="*/ 623 h 802"/>
                  <a:gd name="T106" fmla="*/ 837 w 942"/>
                  <a:gd name="T107" fmla="*/ 684 h 802"/>
                  <a:gd name="T108" fmla="*/ 839 w 942"/>
                  <a:gd name="T109" fmla="*/ 690 h 802"/>
                  <a:gd name="T110" fmla="*/ 879 w 942"/>
                  <a:gd name="T111" fmla="*/ 704 h 802"/>
                  <a:gd name="T112" fmla="*/ 915 w 942"/>
                  <a:gd name="T113" fmla="*/ 688 h 802"/>
                  <a:gd name="T114" fmla="*/ 928 w 942"/>
                  <a:gd name="T115" fmla="*/ 646 h 802"/>
                  <a:gd name="T116" fmla="*/ 939 w 942"/>
                  <a:gd name="T117" fmla="*/ 597 h 802"/>
                  <a:gd name="T118" fmla="*/ 45 w 942"/>
                  <a:gd name="T119" fmla="*/ 141 h 802"/>
                  <a:gd name="T120" fmla="*/ 81 w 942"/>
                  <a:gd name="T121" fmla="*/ 13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42" h="802">
                    <a:moveTo>
                      <a:pt x="334" y="190"/>
                    </a:moveTo>
                    <a:lnTo>
                      <a:pt x="327" y="194"/>
                    </a:lnTo>
                    <a:lnTo>
                      <a:pt x="318" y="201"/>
                    </a:lnTo>
                    <a:lnTo>
                      <a:pt x="309" y="205"/>
                    </a:lnTo>
                    <a:lnTo>
                      <a:pt x="302" y="205"/>
                    </a:lnTo>
                    <a:lnTo>
                      <a:pt x="307" y="208"/>
                    </a:lnTo>
                    <a:lnTo>
                      <a:pt x="316" y="203"/>
                    </a:lnTo>
                    <a:lnTo>
                      <a:pt x="320" y="201"/>
                    </a:lnTo>
                    <a:lnTo>
                      <a:pt x="336" y="190"/>
                    </a:lnTo>
                    <a:lnTo>
                      <a:pt x="343" y="181"/>
                    </a:lnTo>
                    <a:lnTo>
                      <a:pt x="334" y="188"/>
                    </a:lnTo>
                    <a:lnTo>
                      <a:pt x="334" y="190"/>
                    </a:lnTo>
                    <a:close/>
                    <a:moveTo>
                      <a:pt x="689" y="558"/>
                    </a:moveTo>
                    <a:lnTo>
                      <a:pt x="687" y="558"/>
                    </a:lnTo>
                    <a:lnTo>
                      <a:pt x="693" y="565"/>
                    </a:lnTo>
                    <a:lnTo>
                      <a:pt x="698" y="567"/>
                    </a:lnTo>
                    <a:lnTo>
                      <a:pt x="705" y="561"/>
                    </a:lnTo>
                    <a:lnTo>
                      <a:pt x="698" y="565"/>
                    </a:lnTo>
                    <a:lnTo>
                      <a:pt x="689" y="558"/>
                    </a:lnTo>
                    <a:close/>
                    <a:moveTo>
                      <a:pt x="772" y="802"/>
                    </a:moveTo>
                    <a:lnTo>
                      <a:pt x="781" y="796"/>
                    </a:lnTo>
                    <a:lnTo>
                      <a:pt x="772" y="798"/>
                    </a:lnTo>
                    <a:lnTo>
                      <a:pt x="772" y="802"/>
                    </a:lnTo>
                    <a:close/>
                    <a:moveTo>
                      <a:pt x="808" y="782"/>
                    </a:moveTo>
                    <a:lnTo>
                      <a:pt x="810" y="780"/>
                    </a:lnTo>
                    <a:lnTo>
                      <a:pt x="805" y="778"/>
                    </a:lnTo>
                    <a:lnTo>
                      <a:pt x="808" y="782"/>
                    </a:lnTo>
                    <a:close/>
                    <a:moveTo>
                      <a:pt x="814" y="767"/>
                    </a:moveTo>
                    <a:lnTo>
                      <a:pt x="823" y="778"/>
                    </a:lnTo>
                    <a:lnTo>
                      <a:pt x="827" y="778"/>
                    </a:lnTo>
                    <a:lnTo>
                      <a:pt x="823" y="773"/>
                    </a:lnTo>
                    <a:lnTo>
                      <a:pt x="814" y="767"/>
                    </a:lnTo>
                    <a:close/>
                    <a:moveTo>
                      <a:pt x="863" y="762"/>
                    </a:moveTo>
                    <a:lnTo>
                      <a:pt x="872" y="757"/>
                    </a:lnTo>
                    <a:lnTo>
                      <a:pt x="872" y="755"/>
                    </a:lnTo>
                    <a:lnTo>
                      <a:pt x="870" y="757"/>
                    </a:lnTo>
                    <a:lnTo>
                      <a:pt x="863" y="762"/>
                    </a:lnTo>
                    <a:close/>
                    <a:moveTo>
                      <a:pt x="897" y="738"/>
                    </a:moveTo>
                    <a:lnTo>
                      <a:pt x="897" y="737"/>
                    </a:lnTo>
                    <a:lnTo>
                      <a:pt x="892" y="742"/>
                    </a:lnTo>
                    <a:lnTo>
                      <a:pt x="897" y="738"/>
                    </a:lnTo>
                    <a:close/>
                    <a:moveTo>
                      <a:pt x="928" y="686"/>
                    </a:moveTo>
                    <a:lnTo>
                      <a:pt x="922" y="700"/>
                    </a:lnTo>
                    <a:lnTo>
                      <a:pt x="912" y="717"/>
                    </a:lnTo>
                    <a:lnTo>
                      <a:pt x="912" y="720"/>
                    </a:lnTo>
                    <a:lnTo>
                      <a:pt x="908" y="726"/>
                    </a:lnTo>
                    <a:lnTo>
                      <a:pt x="926" y="702"/>
                    </a:lnTo>
                    <a:lnTo>
                      <a:pt x="937" y="671"/>
                    </a:lnTo>
                    <a:lnTo>
                      <a:pt x="928" y="677"/>
                    </a:lnTo>
                    <a:lnTo>
                      <a:pt x="928" y="686"/>
                    </a:lnTo>
                    <a:close/>
                    <a:moveTo>
                      <a:pt x="942" y="650"/>
                    </a:moveTo>
                    <a:lnTo>
                      <a:pt x="942" y="659"/>
                    </a:lnTo>
                    <a:lnTo>
                      <a:pt x="942" y="650"/>
                    </a:lnTo>
                    <a:lnTo>
                      <a:pt x="942" y="650"/>
                    </a:lnTo>
                    <a:close/>
                    <a:moveTo>
                      <a:pt x="942" y="597"/>
                    </a:moveTo>
                    <a:lnTo>
                      <a:pt x="941" y="586"/>
                    </a:lnTo>
                    <a:lnTo>
                      <a:pt x="939" y="570"/>
                    </a:lnTo>
                    <a:lnTo>
                      <a:pt x="939" y="545"/>
                    </a:lnTo>
                    <a:lnTo>
                      <a:pt x="937" y="538"/>
                    </a:lnTo>
                    <a:lnTo>
                      <a:pt x="935" y="498"/>
                    </a:lnTo>
                    <a:lnTo>
                      <a:pt x="926" y="467"/>
                    </a:lnTo>
                    <a:lnTo>
                      <a:pt x="922" y="465"/>
                    </a:lnTo>
                    <a:lnTo>
                      <a:pt x="921" y="454"/>
                    </a:lnTo>
                    <a:lnTo>
                      <a:pt x="906" y="436"/>
                    </a:lnTo>
                    <a:lnTo>
                      <a:pt x="899" y="433"/>
                    </a:lnTo>
                    <a:lnTo>
                      <a:pt x="895" y="435"/>
                    </a:lnTo>
                    <a:lnTo>
                      <a:pt x="897" y="431"/>
                    </a:lnTo>
                    <a:lnTo>
                      <a:pt x="897" y="424"/>
                    </a:lnTo>
                    <a:lnTo>
                      <a:pt x="886" y="407"/>
                    </a:lnTo>
                    <a:lnTo>
                      <a:pt x="874" y="378"/>
                    </a:lnTo>
                    <a:lnTo>
                      <a:pt x="841" y="333"/>
                    </a:lnTo>
                    <a:lnTo>
                      <a:pt x="816" y="293"/>
                    </a:lnTo>
                    <a:lnTo>
                      <a:pt x="812" y="284"/>
                    </a:lnTo>
                    <a:lnTo>
                      <a:pt x="801" y="259"/>
                    </a:lnTo>
                    <a:lnTo>
                      <a:pt x="796" y="243"/>
                    </a:lnTo>
                    <a:lnTo>
                      <a:pt x="799" y="243"/>
                    </a:lnTo>
                    <a:lnTo>
                      <a:pt x="807" y="248"/>
                    </a:lnTo>
                    <a:lnTo>
                      <a:pt x="805" y="255"/>
                    </a:lnTo>
                    <a:lnTo>
                      <a:pt x="814" y="264"/>
                    </a:lnTo>
                    <a:lnTo>
                      <a:pt x="821" y="261"/>
                    </a:lnTo>
                    <a:lnTo>
                      <a:pt x="828" y="266"/>
                    </a:lnTo>
                    <a:lnTo>
                      <a:pt x="830" y="275"/>
                    </a:lnTo>
                    <a:lnTo>
                      <a:pt x="828" y="292"/>
                    </a:lnTo>
                    <a:lnTo>
                      <a:pt x="836" y="317"/>
                    </a:lnTo>
                    <a:lnTo>
                      <a:pt x="852" y="344"/>
                    </a:lnTo>
                    <a:lnTo>
                      <a:pt x="861" y="351"/>
                    </a:lnTo>
                    <a:lnTo>
                      <a:pt x="843" y="328"/>
                    </a:lnTo>
                    <a:lnTo>
                      <a:pt x="839" y="319"/>
                    </a:lnTo>
                    <a:lnTo>
                      <a:pt x="834" y="304"/>
                    </a:lnTo>
                    <a:lnTo>
                      <a:pt x="832" y="286"/>
                    </a:lnTo>
                    <a:lnTo>
                      <a:pt x="837" y="279"/>
                    </a:lnTo>
                    <a:lnTo>
                      <a:pt x="834" y="270"/>
                    </a:lnTo>
                    <a:lnTo>
                      <a:pt x="828" y="263"/>
                    </a:lnTo>
                    <a:lnTo>
                      <a:pt x="812" y="245"/>
                    </a:lnTo>
                    <a:lnTo>
                      <a:pt x="765" y="187"/>
                    </a:lnTo>
                    <a:lnTo>
                      <a:pt x="740" y="143"/>
                    </a:lnTo>
                    <a:lnTo>
                      <a:pt x="727" y="118"/>
                    </a:lnTo>
                    <a:lnTo>
                      <a:pt x="714" y="87"/>
                    </a:lnTo>
                    <a:lnTo>
                      <a:pt x="711" y="78"/>
                    </a:lnTo>
                    <a:lnTo>
                      <a:pt x="702" y="62"/>
                    </a:lnTo>
                    <a:lnTo>
                      <a:pt x="700" y="46"/>
                    </a:lnTo>
                    <a:lnTo>
                      <a:pt x="696" y="38"/>
                    </a:lnTo>
                    <a:lnTo>
                      <a:pt x="687" y="29"/>
                    </a:lnTo>
                    <a:lnTo>
                      <a:pt x="684" y="22"/>
                    </a:lnTo>
                    <a:lnTo>
                      <a:pt x="687" y="27"/>
                    </a:lnTo>
                    <a:lnTo>
                      <a:pt x="689" y="9"/>
                    </a:lnTo>
                    <a:lnTo>
                      <a:pt x="680" y="8"/>
                    </a:lnTo>
                    <a:lnTo>
                      <a:pt x="676" y="8"/>
                    </a:lnTo>
                    <a:lnTo>
                      <a:pt x="671" y="8"/>
                    </a:lnTo>
                    <a:lnTo>
                      <a:pt x="664" y="8"/>
                    </a:lnTo>
                    <a:lnTo>
                      <a:pt x="642" y="2"/>
                    </a:lnTo>
                    <a:lnTo>
                      <a:pt x="633" y="0"/>
                    </a:lnTo>
                    <a:lnTo>
                      <a:pt x="628" y="6"/>
                    </a:lnTo>
                    <a:lnTo>
                      <a:pt x="622" y="6"/>
                    </a:lnTo>
                    <a:lnTo>
                      <a:pt x="620" y="15"/>
                    </a:lnTo>
                    <a:lnTo>
                      <a:pt x="620" y="22"/>
                    </a:lnTo>
                    <a:lnTo>
                      <a:pt x="626" y="31"/>
                    </a:lnTo>
                    <a:lnTo>
                      <a:pt x="628" y="38"/>
                    </a:lnTo>
                    <a:lnTo>
                      <a:pt x="628" y="56"/>
                    </a:lnTo>
                    <a:lnTo>
                      <a:pt x="618" y="62"/>
                    </a:lnTo>
                    <a:lnTo>
                      <a:pt x="611" y="62"/>
                    </a:lnTo>
                    <a:lnTo>
                      <a:pt x="604" y="44"/>
                    </a:lnTo>
                    <a:lnTo>
                      <a:pt x="595" y="38"/>
                    </a:lnTo>
                    <a:lnTo>
                      <a:pt x="309" y="60"/>
                    </a:lnTo>
                    <a:lnTo>
                      <a:pt x="302" y="51"/>
                    </a:lnTo>
                    <a:lnTo>
                      <a:pt x="300" y="44"/>
                    </a:lnTo>
                    <a:lnTo>
                      <a:pt x="289" y="26"/>
                    </a:lnTo>
                    <a:lnTo>
                      <a:pt x="114" y="46"/>
                    </a:lnTo>
                    <a:lnTo>
                      <a:pt x="11" y="56"/>
                    </a:lnTo>
                    <a:lnTo>
                      <a:pt x="3" y="64"/>
                    </a:lnTo>
                    <a:lnTo>
                      <a:pt x="0" y="73"/>
                    </a:lnTo>
                    <a:lnTo>
                      <a:pt x="12" y="91"/>
                    </a:lnTo>
                    <a:lnTo>
                      <a:pt x="21" y="94"/>
                    </a:lnTo>
                    <a:lnTo>
                      <a:pt x="29" y="102"/>
                    </a:lnTo>
                    <a:lnTo>
                      <a:pt x="25" y="114"/>
                    </a:lnTo>
                    <a:lnTo>
                      <a:pt x="27" y="118"/>
                    </a:lnTo>
                    <a:lnTo>
                      <a:pt x="29" y="122"/>
                    </a:lnTo>
                    <a:lnTo>
                      <a:pt x="36" y="125"/>
                    </a:lnTo>
                    <a:lnTo>
                      <a:pt x="38" y="129"/>
                    </a:lnTo>
                    <a:lnTo>
                      <a:pt x="29" y="138"/>
                    </a:lnTo>
                    <a:lnTo>
                      <a:pt x="25" y="145"/>
                    </a:lnTo>
                    <a:lnTo>
                      <a:pt x="30" y="147"/>
                    </a:lnTo>
                    <a:lnTo>
                      <a:pt x="40" y="143"/>
                    </a:lnTo>
                    <a:lnTo>
                      <a:pt x="47" y="138"/>
                    </a:lnTo>
                    <a:lnTo>
                      <a:pt x="54" y="127"/>
                    </a:lnTo>
                    <a:lnTo>
                      <a:pt x="58" y="118"/>
                    </a:lnTo>
                    <a:lnTo>
                      <a:pt x="56" y="114"/>
                    </a:lnTo>
                    <a:lnTo>
                      <a:pt x="56" y="114"/>
                    </a:lnTo>
                    <a:lnTo>
                      <a:pt x="61" y="109"/>
                    </a:lnTo>
                    <a:lnTo>
                      <a:pt x="65" y="122"/>
                    </a:lnTo>
                    <a:lnTo>
                      <a:pt x="70" y="113"/>
                    </a:lnTo>
                    <a:lnTo>
                      <a:pt x="72" y="103"/>
                    </a:lnTo>
                    <a:lnTo>
                      <a:pt x="74" y="111"/>
                    </a:lnTo>
                    <a:lnTo>
                      <a:pt x="83" y="120"/>
                    </a:lnTo>
                    <a:lnTo>
                      <a:pt x="78" y="127"/>
                    </a:lnTo>
                    <a:lnTo>
                      <a:pt x="63" y="131"/>
                    </a:lnTo>
                    <a:lnTo>
                      <a:pt x="61" y="132"/>
                    </a:lnTo>
                    <a:lnTo>
                      <a:pt x="70" y="131"/>
                    </a:lnTo>
                    <a:lnTo>
                      <a:pt x="96" y="125"/>
                    </a:lnTo>
                    <a:lnTo>
                      <a:pt x="117" y="122"/>
                    </a:lnTo>
                    <a:lnTo>
                      <a:pt x="121" y="122"/>
                    </a:lnTo>
                    <a:lnTo>
                      <a:pt x="139" y="107"/>
                    </a:lnTo>
                    <a:lnTo>
                      <a:pt x="141" y="114"/>
                    </a:lnTo>
                    <a:lnTo>
                      <a:pt x="148" y="109"/>
                    </a:lnTo>
                    <a:lnTo>
                      <a:pt x="157" y="107"/>
                    </a:lnTo>
                    <a:lnTo>
                      <a:pt x="172" y="114"/>
                    </a:lnTo>
                    <a:lnTo>
                      <a:pt x="177" y="122"/>
                    </a:lnTo>
                    <a:lnTo>
                      <a:pt x="170" y="120"/>
                    </a:lnTo>
                    <a:lnTo>
                      <a:pt x="161" y="114"/>
                    </a:lnTo>
                    <a:lnTo>
                      <a:pt x="152" y="116"/>
                    </a:lnTo>
                    <a:lnTo>
                      <a:pt x="150" y="122"/>
                    </a:lnTo>
                    <a:lnTo>
                      <a:pt x="134" y="122"/>
                    </a:lnTo>
                    <a:lnTo>
                      <a:pt x="141" y="123"/>
                    </a:lnTo>
                    <a:lnTo>
                      <a:pt x="150" y="123"/>
                    </a:lnTo>
                    <a:lnTo>
                      <a:pt x="184" y="131"/>
                    </a:lnTo>
                    <a:lnTo>
                      <a:pt x="204" y="138"/>
                    </a:lnTo>
                    <a:lnTo>
                      <a:pt x="220" y="147"/>
                    </a:lnTo>
                    <a:lnTo>
                      <a:pt x="220" y="140"/>
                    </a:lnTo>
                    <a:lnTo>
                      <a:pt x="211" y="134"/>
                    </a:lnTo>
                    <a:lnTo>
                      <a:pt x="208" y="129"/>
                    </a:lnTo>
                    <a:lnTo>
                      <a:pt x="215" y="127"/>
                    </a:lnTo>
                    <a:lnTo>
                      <a:pt x="224" y="131"/>
                    </a:lnTo>
                    <a:lnTo>
                      <a:pt x="237" y="122"/>
                    </a:lnTo>
                    <a:lnTo>
                      <a:pt x="235" y="129"/>
                    </a:lnTo>
                    <a:lnTo>
                      <a:pt x="228" y="131"/>
                    </a:lnTo>
                    <a:lnTo>
                      <a:pt x="224" y="138"/>
                    </a:lnTo>
                    <a:lnTo>
                      <a:pt x="237" y="147"/>
                    </a:lnTo>
                    <a:lnTo>
                      <a:pt x="246" y="145"/>
                    </a:lnTo>
                    <a:lnTo>
                      <a:pt x="249" y="154"/>
                    </a:lnTo>
                    <a:lnTo>
                      <a:pt x="258" y="152"/>
                    </a:lnTo>
                    <a:lnTo>
                      <a:pt x="255" y="158"/>
                    </a:lnTo>
                    <a:lnTo>
                      <a:pt x="246" y="152"/>
                    </a:lnTo>
                    <a:lnTo>
                      <a:pt x="228" y="147"/>
                    </a:lnTo>
                    <a:lnTo>
                      <a:pt x="237" y="154"/>
                    </a:lnTo>
                    <a:lnTo>
                      <a:pt x="244" y="158"/>
                    </a:lnTo>
                    <a:lnTo>
                      <a:pt x="248" y="161"/>
                    </a:lnTo>
                    <a:lnTo>
                      <a:pt x="244" y="161"/>
                    </a:lnTo>
                    <a:lnTo>
                      <a:pt x="253" y="167"/>
                    </a:lnTo>
                    <a:lnTo>
                      <a:pt x="262" y="169"/>
                    </a:lnTo>
                    <a:lnTo>
                      <a:pt x="269" y="178"/>
                    </a:lnTo>
                    <a:lnTo>
                      <a:pt x="275" y="187"/>
                    </a:lnTo>
                    <a:lnTo>
                      <a:pt x="277" y="194"/>
                    </a:lnTo>
                    <a:lnTo>
                      <a:pt x="267" y="196"/>
                    </a:lnTo>
                    <a:lnTo>
                      <a:pt x="264" y="187"/>
                    </a:lnTo>
                    <a:lnTo>
                      <a:pt x="264" y="179"/>
                    </a:lnTo>
                    <a:lnTo>
                      <a:pt x="264" y="188"/>
                    </a:lnTo>
                    <a:lnTo>
                      <a:pt x="266" y="196"/>
                    </a:lnTo>
                    <a:lnTo>
                      <a:pt x="275" y="199"/>
                    </a:lnTo>
                    <a:lnTo>
                      <a:pt x="284" y="199"/>
                    </a:lnTo>
                    <a:lnTo>
                      <a:pt x="286" y="196"/>
                    </a:lnTo>
                    <a:lnTo>
                      <a:pt x="304" y="192"/>
                    </a:lnTo>
                    <a:lnTo>
                      <a:pt x="311" y="190"/>
                    </a:lnTo>
                    <a:lnTo>
                      <a:pt x="313" y="187"/>
                    </a:lnTo>
                    <a:lnTo>
                      <a:pt x="322" y="179"/>
                    </a:lnTo>
                    <a:lnTo>
                      <a:pt x="324" y="183"/>
                    </a:lnTo>
                    <a:lnTo>
                      <a:pt x="331" y="183"/>
                    </a:lnTo>
                    <a:lnTo>
                      <a:pt x="356" y="161"/>
                    </a:lnTo>
                    <a:lnTo>
                      <a:pt x="365" y="160"/>
                    </a:lnTo>
                    <a:lnTo>
                      <a:pt x="371" y="158"/>
                    </a:lnTo>
                    <a:lnTo>
                      <a:pt x="380" y="160"/>
                    </a:lnTo>
                    <a:lnTo>
                      <a:pt x="376" y="150"/>
                    </a:lnTo>
                    <a:lnTo>
                      <a:pt x="365" y="147"/>
                    </a:lnTo>
                    <a:lnTo>
                      <a:pt x="378" y="150"/>
                    </a:lnTo>
                    <a:lnTo>
                      <a:pt x="374" y="145"/>
                    </a:lnTo>
                    <a:lnTo>
                      <a:pt x="378" y="138"/>
                    </a:lnTo>
                    <a:lnTo>
                      <a:pt x="385" y="131"/>
                    </a:lnTo>
                    <a:lnTo>
                      <a:pt x="401" y="129"/>
                    </a:lnTo>
                    <a:lnTo>
                      <a:pt x="410" y="127"/>
                    </a:lnTo>
                    <a:lnTo>
                      <a:pt x="416" y="129"/>
                    </a:lnTo>
                    <a:lnTo>
                      <a:pt x="434" y="138"/>
                    </a:lnTo>
                    <a:lnTo>
                      <a:pt x="441" y="138"/>
                    </a:lnTo>
                    <a:lnTo>
                      <a:pt x="459" y="149"/>
                    </a:lnTo>
                    <a:lnTo>
                      <a:pt x="470" y="165"/>
                    </a:lnTo>
                    <a:lnTo>
                      <a:pt x="488" y="174"/>
                    </a:lnTo>
                    <a:lnTo>
                      <a:pt x="492" y="183"/>
                    </a:lnTo>
                    <a:lnTo>
                      <a:pt x="494" y="190"/>
                    </a:lnTo>
                    <a:lnTo>
                      <a:pt x="517" y="207"/>
                    </a:lnTo>
                    <a:lnTo>
                      <a:pt x="524" y="216"/>
                    </a:lnTo>
                    <a:lnTo>
                      <a:pt x="533" y="219"/>
                    </a:lnTo>
                    <a:lnTo>
                      <a:pt x="537" y="228"/>
                    </a:lnTo>
                    <a:lnTo>
                      <a:pt x="546" y="230"/>
                    </a:lnTo>
                    <a:lnTo>
                      <a:pt x="562" y="228"/>
                    </a:lnTo>
                    <a:lnTo>
                      <a:pt x="575" y="241"/>
                    </a:lnTo>
                    <a:lnTo>
                      <a:pt x="575" y="248"/>
                    </a:lnTo>
                    <a:lnTo>
                      <a:pt x="582" y="257"/>
                    </a:lnTo>
                    <a:lnTo>
                      <a:pt x="591" y="261"/>
                    </a:lnTo>
                    <a:lnTo>
                      <a:pt x="591" y="270"/>
                    </a:lnTo>
                    <a:lnTo>
                      <a:pt x="593" y="274"/>
                    </a:lnTo>
                    <a:lnTo>
                      <a:pt x="595" y="299"/>
                    </a:lnTo>
                    <a:lnTo>
                      <a:pt x="597" y="306"/>
                    </a:lnTo>
                    <a:lnTo>
                      <a:pt x="597" y="315"/>
                    </a:lnTo>
                    <a:lnTo>
                      <a:pt x="588" y="359"/>
                    </a:lnTo>
                    <a:lnTo>
                      <a:pt x="590" y="366"/>
                    </a:lnTo>
                    <a:lnTo>
                      <a:pt x="590" y="382"/>
                    </a:lnTo>
                    <a:lnTo>
                      <a:pt x="586" y="397"/>
                    </a:lnTo>
                    <a:lnTo>
                      <a:pt x="591" y="406"/>
                    </a:lnTo>
                    <a:lnTo>
                      <a:pt x="600" y="413"/>
                    </a:lnTo>
                    <a:lnTo>
                      <a:pt x="591" y="400"/>
                    </a:lnTo>
                    <a:lnTo>
                      <a:pt x="608" y="411"/>
                    </a:lnTo>
                    <a:lnTo>
                      <a:pt x="608" y="415"/>
                    </a:lnTo>
                    <a:lnTo>
                      <a:pt x="613" y="407"/>
                    </a:lnTo>
                    <a:lnTo>
                      <a:pt x="618" y="389"/>
                    </a:lnTo>
                    <a:lnTo>
                      <a:pt x="609" y="389"/>
                    </a:lnTo>
                    <a:lnTo>
                      <a:pt x="608" y="387"/>
                    </a:lnTo>
                    <a:lnTo>
                      <a:pt x="608" y="380"/>
                    </a:lnTo>
                    <a:lnTo>
                      <a:pt x="602" y="373"/>
                    </a:lnTo>
                    <a:lnTo>
                      <a:pt x="602" y="373"/>
                    </a:lnTo>
                    <a:lnTo>
                      <a:pt x="620" y="380"/>
                    </a:lnTo>
                    <a:lnTo>
                      <a:pt x="622" y="389"/>
                    </a:lnTo>
                    <a:lnTo>
                      <a:pt x="629" y="380"/>
                    </a:lnTo>
                    <a:lnTo>
                      <a:pt x="637" y="389"/>
                    </a:lnTo>
                    <a:lnTo>
                      <a:pt x="638" y="397"/>
                    </a:lnTo>
                    <a:lnTo>
                      <a:pt x="624" y="422"/>
                    </a:lnTo>
                    <a:lnTo>
                      <a:pt x="622" y="435"/>
                    </a:lnTo>
                    <a:lnTo>
                      <a:pt x="613" y="438"/>
                    </a:lnTo>
                    <a:lnTo>
                      <a:pt x="613" y="444"/>
                    </a:lnTo>
                    <a:lnTo>
                      <a:pt x="606" y="436"/>
                    </a:lnTo>
                    <a:lnTo>
                      <a:pt x="611" y="445"/>
                    </a:lnTo>
                    <a:lnTo>
                      <a:pt x="628" y="453"/>
                    </a:lnTo>
                    <a:lnTo>
                      <a:pt x="633" y="462"/>
                    </a:lnTo>
                    <a:lnTo>
                      <a:pt x="631" y="465"/>
                    </a:lnTo>
                    <a:lnTo>
                      <a:pt x="649" y="494"/>
                    </a:lnTo>
                    <a:lnTo>
                      <a:pt x="655" y="503"/>
                    </a:lnTo>
                    <a:lnTo>
                      <a:pt x="667" y="516"/>
                    </a:lnTo>
                    <a:lnTo>
                      <a:pt x="676" y="520"/>
                    </a:lnTo>
                    <a:lnTo>
                      <a:pt x="684" y="518"/>
                    </a:lnTo>
                    <a:lnTo>
                      <a:pt x="687" y="520"/>
                    </a:lnTo>
                    <a:lnTo>
                      <a:pt x="685" y="512"/>
                    </a:lnTo>
                    <a:lnTo>
                      <a:pt x="680" y="503"/>
                    </a:lnTo>
                    <a:lnTo>
                      <a:pt x="671" y="498"/>
                    </a:lnTo>
                    <a:lnTo>
                      <a:pt x="680" y="500"/>
                    </a:lnTo>
                    <a:lnTo>
                      <a:pt x="685" y="505"/>
                    </a:lnTo>
                    <a:lnTo>
                      <a:pt x="700" y="496"/>
                    </a:lnTo>
                    <a:lnTo>
                      <a:pt x="702" y="498"/>
                    </a:lnTo>
                    <a:lnTo>
                      <a:pt x="693" y="503"/>
                    </a:lnTo>
                    <a:lnTo>
                      <a:pt x="698" y="512"/>
                    </a:lnTo>
                    <a:lnTo>
                      <a:pt x="698" y="529"/>
                    </a:lnTo>
                    <a:lnTo>
                      <a:pt x="700" y="538"/>
                    </a:lnTo>
                    <a:lnTo>
                      <a:pt x="704" y="545"/>
                    </a:lnTo>
                    <a:lnTo>
                      <a:pt x="702" y="552"/>
                    </a:lnTo>
                    <a:lnTo>
                      <a:pt x="711" y="550"/>
                    </a:lnTo>
                    <a:lnTo>
                      <a:pt x="718" y="541"/>
                    </a:lnTo>
                    <a:lnTo>
                      <a:pt x="720" y="534"/>
                    </a:lnTo>
                    <a:lnTo>
                      <a:pt x="731" y="525"/>
                    </a:lnTo>
                    <a:lnTo>
                      <a:pt x="722" y="538"/>
                    </a:lnTo>
                    <a:lnTo>
                      <a:pt x="722" y="545"/>
                    </a:lnTo>
                    <a:lnTo>
                      <a:pt x="714" y="554"/>
                    </a:lnTo>
                    <a:lnTo>
                      <a:pt x="714" y="559"/>
                    </a:lnTo>
                    <a:lnTo>
                      <a:pt x="723" y="561"/>
                    </a:lnTo>
                    <a:lnTo>
                      <a:pt x="731" y="568"/>
                    </a:lnTo>
                    <a:lnTo>
                      <a:pt x="740" y="599"/>
                    </a:lnTo>
                    <a:lnTo>
                      <a:pt x="754" y="615"/>
                    </a:lnTo>
                    <a:lnTo>
                      <a:pt x="760" y="615"/>
                    </a:lnTo>
                    <a:lnTo>
                      <a:pt x="752" y="619"/>
                    </a:lnTo>
                    <a:lnTo>
                      <a:pt x="760" y="624"/>
                    </a:lnTo>
                    <a:lnTo>
                      <a:pt x="769" y="623"/>
                    </a:lnTo>
                    <a:lnTo>
                      <a:pt x="778" y="623"/>
                    </a:lnTo>
                    <a:lnTo>
                      <a:pt x="783" y="623"/>
                    </a:lnTo>
                    <a:lnTo>
                      <a:pt x="799" y="630"/>
                    </a:lnTo>
                    <a:lnTo>
                      <a:pt x="801" y="637"/>
                    </a:lnTo>
                    <a:lnTo>
                      <a:pt x="808" y="644"/>
                    </a:lnTo>
                    <a:lnTo>
                      <a:pt x="819" y="659"/>
                    </a:lnTo>
                    <a:lnTo>
                      <a:pt x="823" y="668"/>
                    </a:lnTo>
                    <a:lnTo>
                      <a:pt x="837" y="684"/>
                    </a:lnTo>
                    <a:lnTo>
                      <a:pt x="845" y="686"/>
                    </a:lnTo>
                    <a:lnTo>
                      <a:pt x="854" y="686"/>
                    </a:lnTo>
                    <a:lnTo>
                      <a:pt x="863" y="693"/>
                    </a:lnTo>
                    <a:lnTo>
                      <a:pt x="857" y="700"/>
                    </a:lnTo>
                    <a:lnTo>
                      <a:pt x="846" y="695"/>
                    </a:lnTo>
                    <a:lnTo>
                      <a:pt x="839" y="690"/>
                    </a:lnTo>
                    <a:lnTo>
                      <a:pt x="832" y="697"/>
                    </a:lnTo>
                    <a:lnTo>
                      <a:pt x="836" y="706"/>
                    </a:lnTo>
                    <a:lnTo>
                      <a:pt x="843" y="715"/>
                    </a:lnTo>
                    <a:lnTo>
                      <a:pt x="861" y="709"/>
                    </a:lnTo>
                    <a:lnTo>
                      <a:pt x="872" y="702"/>
                    </a:lnTo>
                    <a:lnTo>
                      <a:pt x="879" y="704"/>
                    </a:lnTo>
                    <a:lnTo>
                      <a:pt x="888" y="704"/>
                    </a:lnTo>
                    <a:lnTo>
                      <a:pt x="895" y="700"/>
                    </a:lnTo>
                    <a:lnTo>
                      <a:pt x="903" y="693"/>
                    </a:lnTo>
                    <a:lnTo>
                      <a:pt x="910" y="688"/>
                    </a:lnTo>
                    <a:lnTo>
                      <a:pt x="919" y="691"/>
                    </a:lnTo>
                    <a:lnTo>
                      <a:pt x="915" y="688"/>
                    </a:lnTo>
                    <a:lnTo>
                      <a:pt x="924" y="691"/>
                    </a:lnTo>
                    <a:lnTo>
                      <a:pt x="922" y="684"/>
                    </a:lnTo>
                    <a:lnTo>
                      <a:pt x="924" y="675"/>
                    </a:lnTo>
                    <a:lnTo>
                      <a:pt x="930" y="666"/>
                    </a:lnTo>
                    <a:lnTo>
                      <a:pt x="924" y="652"/>
                    </a:lnTo>
                    <a:lnTo>
                      <a:pt x="928" y="646"/>
                    </a:lnTo>
                    <a:lnTo>
                      <a:pt x="926" y="637"/>
                    </a:lnTo>
                    <a:lnTo>
                      <a:pt x="930" y="630"/>
                    </a:lnTo>
                    <a:lnTo>
                      <a:pt x="930" y="621"/>
                    </a:lnTo>
                    <a:lnTo>
                      <a:pt x="937" y="614"/>
                    </a:lnTo>
                    <a:lnTo>
                      <a:pt x="935" y="606"/>
                    </a:lnTo>
                    <a:lnTo>
                      <a:pt x="939" y="597"/>
                    </a:lnTo>
                    <a:lnTo>
                      <a:pt x="942" y="606"/>
                    </a:lnTo>
                    <a:lnTo>
                      <a:pt x="942" y="597"/>
                    </a:lnTo>
                    <a:close/>
                    <a:moveTo>
                      <a:pt x="81" y="132"/>
                    </a:moveTo>
                    <a:lnTo>
                      <a:pt x="72" y="132"/>
                    </a:lnTo>
                    <a:lnTo>
                      <a:pt x="65" y="136"/>
                    </a:lnTo>
                    <a:lnTo>
                      <a:pt x="45" y="141"/>
                    </a:lnTo>
                    <a:lnTo>
                      <a:pt x="54" y="141"/>
                    </a:lnTo>
                    <a:lnTo>
                      <a:pt x="106" y="125"/>
                    </a:lnTo>
                    <a:lnTo>
                      <a:pt x="126" y="123"/>
                    </a:lnTo>
                    <a:lnTo>
                      <a:pt x="117" y="122"/>
                    </a:lnTo>
                    <a:lnTo>
                      <a:pt x="101" y="125"/>
                    </a:lnTo>
                    <a:lnTo>
                      <a:pt x="81" y="132"/>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7" name="Freeform 51">
                <a:extLst>
                  <a:ext uri="{FF2B5EF4-FFF2-40B4-BE49-F238E27FC236}">
                    <a16:creationId xmlns:a16="http://schemas.microsoft.com/office/drawing/2014/main" id="{B6726B6A-6D27-76AF-EBAC-EB775EDD527D}"/>
                  </a:ext>
                </a:extLst>
              </p:cNvPr>
              <p:cNvSpPr/>
              <p:nvPr/>
            </p:nvSpPr>
            <p:spPr bwMode="auto">
              <a:xfrm>
                <a:off x="6566500" y="4462137"/>
                <a:ext cx="940806" cy="970726"/>
              </a:xfrm>
              <a:custGeom>
                <a:avLst/>
                <a:gdLst>
                  <a:gd name="T0" fmla="*/ 535 w 566"/>
                  <a:gd name="T1" fmla="*/ 341 h 584"/>
                  <a:gd name="T2" fmla="*/ 528 w 566"/>
                  <a:gd name="T3" fmla="*/ 318 h 584"/>
                  <a:gd name="T4" fmla="*/ 512 w 566"/>
                  <a:gd name="T5" fmla="*/ 291 h 584"/>
                  <a:gd name="T6" fmla="*/ 490 w 566"/>
                  <a:gd name="T7" fmla="*/ 273 h 584"/>
                  <a:gd name="T8" fmla="*/ 476 w 566"/>
                  <a:gd name="T9" fmla="*/ 242 h 584"/>
                  <a:gd name="T10" fmla="*/ 449 w 566"/>
                  <a:gd name="T11" fmla="*/ 222 h 584"/>
                  <a:gd name="T12" fmla="*/ 432 w 566"/>
                  <a:gd name="T13" fmla="*/ 208 h 584"/>
                  <a:gd name="T14" fmla="*/ 420 w 566"/>
                  <a:gd name="T15" fmla="*/ 188 h 584"/>
                  <a:gd name="T16" fmla="*/ 400 w 566"/>
                  <a:gd name="T17" fmla="*/ 168 h 584"/>
                  <a:gd name="T18" fmla="*/ 380 w 566"/>
                  <a:gd name="T19" fmla="*/ 151 h 584"/>
                  <a:gd name="T20" fmla="*/ 340 w 566"/>
                  <a:gd name="T21" fmla="*/ 124 h 584"/>
                  <a:gd name="T22" fmla="*/ 306 w 566"/>
                  <a:gd name="T23" fmla="*/ 79 h 584"/>
                  <a:gd name="T24" fmla="*/ 282 w 566"/>
                  <a:gd name="T25" fmla="*/ 66 h 584"/>
                  <a:gd name="T26" fmla="*/ 248 w 566"/>
                  <a:gd name="T27" fmla="*/ 47 h 584"/>
                  <a:gd name="T28" fmla="*/ 262 w 566"/>
                  <a:gd name="T29" fmla="*/ 7 h 584"/>
                  <a:gd name="T30" fmla="*/ 94 w 566"/>
                  <a:gd name="T31" fmla="*/ 23 h 584"/>
                  <a:gd name="T32" fmla="*/ 78 w 566"/>
                  <a:gd name="T33" fmla="*/ 302 h 584"/>
                  <a:gd name="T34" fmla="*/ 89 w 566"/>
                  <a:gd name="T35" fmla="*/ 323 h 584"/>
                  <a:gd name="T36" fmla="*/ 107 w 566"/>
                  <a:gd name="T37" fmla="*/ 352 h 584"/>
                  <a:gd name="T38" fmla="*/ 118 w 566"/>
                  <a:gd name="T39" fmla="*/ 379 h 584"/>
                  <a:gd name="T40" fmla="*/ 107 w 566"/>
                  <a:gd name="T41" fmla="*/ 401 h 584"/>
                  <a:gd name="T42" fmla="*/ 101 w 566"/>
                  <a:gd name="T43" fmla="*/ 443 h 584"/>
                  <a:gd name="T44" fmla="*/ 118 w 566"/>
                  <a:gd name="T45" fmla="*/ 479 h 584"/>
                  <a:gd name="T46" fmla="*/ 114 w 566"/>
                  <a:gd name="T47" fmla="*/ 513 h 584"/>
                  <a:gd name="T48" fmla="*/ 130 w 566"/>
                  <a:gd name="T49" fmla="*/ 544 h 584"/>
                  <a:gd name="T50" fmla="*/ 143 w 566"/>
                  <a:gd name="T51" fmla="*/ 573 h 584"/>
                  <a:gd name="T52" fmla="*/ 445 w 566"/>
                  <a:gd name="T53" fmla="*/ 566 h 584"/>
                  <a:gd name="T54" fmla="*/ 469 w 566"/>
                  <a:gd name="T55" fmla="*/ 578 h 584"/>
                  <a:gd name="T56" fmla="*/ 461 w 566"/>
                  <a:gd name="T57" fmla="*/ 544 h 584"/>
                  <a:gd name="T58" fmla="*/ 469 w 566"/>
                  <a:gd name="T59" fmla="*/ 528 h 584"/>
                  <a:gd name="T60" fmla="*/ 505 w 566"/>
                  <a:gd name="T61" fmla="*/ 530 h 584"/>
                  <a:gd name="T62" fmla="*/ 521 w 566"/>
                  <a:gd name="T63" fmla="*/ 530 h 584"/>
                  <a:gd name="T64" fmla="*/ 517 w 566"/>
                  <a:gd name="T65" fmla="*/ 504 h 584"/>
                  <a:gd name="T66" fmla="*/ 521 w 566"/>
                  <a:gd name="T67" fmla="*/ 488 h 584"/>
                  <a:gd name="T68" fmla="*/ 525 w 566"/>
                  <a:gd name="T69" fmla="*/ 477 h 584"/>
                  <a:gd name="T70" fmla="*/ 525 w 566"/>
                  <a:gd name="T71" fmla="*/ 472 h 584"/>
                  <a:gd name="T72" fmla="*/ 526 w 566"/>
                  <a:gd name="T73" fmla="*/ 448 h 584"/>
                  <a:gd name="T74" fmla="*/ 512 w 566"/>
                  <a:gd name="T75" fmla="*/ 445 h 584"/>
                  <a:gd name="T76" fmla="*/ 528 w 566"/>
                  <a:gd name="T77" fmla="*/ 437 h 584"/>
                  <a:gd name="T78" fmla="*/ 530 w 566"/>
                  <a:gd name="T79" fmla="*/ 425 h 584"/>
                  <a:gd name="T80" fmla="*/ 530 w 566"/>
                  <a:gd name="T81" fmla="*/ 405 h 584"/>
                  <a:gd name="T82" fmla="*/ 541 w 566"/>
                  <a:gd name="T83" fmla="*/ 398 h 584"/>
                  <a:gd name="T84" fmla="*/ 541 w 566"/>
                  <a:gd name="T85" fmla="*/ 392 h 584"/>
                  <a:gd name="T86" fmla="*/ 539 w 566"/>
                  <a:gd name="T87" fmla="*/ 367 h 584"/>
                  <a:gd name="T88" fmla="*/ 555 w 566"/>
                  <a:gd name="T89" fmla="*/ 363 h 584"/>
                  <a:gd name="T90" fmla="*/ 561 w 566"/>
                  <a:gd name="T91" fmla="*/ 349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6" h="584">
                    <a:moveTo>
                      <a:pt x="555" y="347"/>
                    </a:moveTo>
                    <a:lnTo>
                      <a:pt x="552" y="343"/>
                    </a:lnTo>
                    <a:lnTo>
                      <a:pt x="535" y="341"/>
                    </a:lnTo>
                    <a:lnTo>
                      <a:pt x="530" y="334"/>
                    </a:lnTo>
                    <a:lnTo>
                      <a:pt x="528" y="325"/>
                    </a:lnTo>
                    <a:lnTo>
                      <a:pt x="528" y="318"/>
                    </a:lnTo>
                    <a:lnTo>
                      <a:pt x="523" y="309"/>
                    </a:lnTo>
                    <a:lnTo>
                      <a:pt x="519" y="300"/>
                    </a:lnTo>
                    <a:lnTo>
                      <a:pt x="512" y="291"/>
                    </a:lnTo>
                    <a:lnTo>
                      <a:pt x="499" y="287"/>
                    </a:lnTo>
                    <a:lnTo>
                      <a:pt x="492" y="280"/>
                    </a:lnTo>
                    <a:lnTo>
                      <a:pt x="490" y="273"/>
                    </a:lnTo>
                    <a:lnTo>
                      <a:pt x="490" y="264"/>
                    </a:lnTo>
                    <a:lnTo>
                      <a:pt x="485" y="255"/>
                    </a:lnTo>
                    <a:lnTo>
                      <a:pt x="476" y="242"/>
                    </a:lnTo>
                    <a:lnTo>
                      <a:pt x="476" y="235"/>
                    </a:lnTo>
                    <a:lnTo>
                      <a:pt x="458" y="224"/>
                    </a:lnTo>
                    <a:lnTo>
                      <a:pt x="449" y="222"/>
                    </a:lnTo>
                    <a:lnTo>
                      <a:pt x="441" y="213"/>
                    </a:lnTo>
                    <a:lnTo>
                      <a:pt x="441" y="211"/>
                    </a:lnTo>
                    <a:lnTo>
                      <a:pt x="432" y="208"/>
                    </a:lnTo>
                    <a:lnTo>
                      <a:pt x="431" y="200"/>
                    </a:lnTo>
                    <a:lnTo>
                      <a:pt x="421" y="195"/>
                    </a:lnTo>
                    <a:lnTo>
                      <a:pt x="420" y="188"/>
                    </a:lnTo>
                    <a:lnTo>
                      <a:pt x="420" y="182"/>
                    </a:lnTo>
                    <a:lnTo>
                      <a:pt x="412" y="179"/>
                    </a:lnTo>
                    <a:lnTo>
                      <a:pt x="400" y="168"/>
                    </a:lnTo>
                    <a:lnTo>
                      <a:pt x="391" y="166"/>
                    </a:lnTo>
                    <a:lnTo>
                      <a:pt x="385" y="162"/>
                    </a:lnTo>
                    <a:lnTo>
                      <a:pt x="380" y="151"/>
                    </a:lnTo>
                    <a:lnTo>
                      <a:pt x="373" y="142"/>
                    </a:lnTo>
                    <a:lnTo>
                      <a:pt x="356" y="135"/>
                    </a:lnTo>
                    <a:lnTo>
                      <a:pt x="340" y="124"/>
                    </a:lnTo>
                    <a:lnTo>
                      <a:pt x="318" y="97"/>
                    </a:lnTo>
                    <a:lnTo>
                      <a:pt x="315" y="90"/>
                    </a:lnTo>
                    <a:lnTo>
                      <a:pt x="306" y="79"/>
                    </a:lnTo>
                    <a:lnTo>
                      <a:pt x="302" y="72"/>
                    </a:lnTo>
                    <a:lnTo>
                      <a:pt x="293" y="65"/>
                    </a:lnTo>
                    <a:lnTo>
                      <a:pt x="282" y="66"/>
                    </a:lnTo>
                    <a:lnTo>
                      <a:pt x="266" y="54"/>
                    </a:lnTo>
                    <a:lnTo>
                      <a:pt x="257" y="52"/>
                    </a:lnTo>
                    <a:lnTo>
                      <a:pt x="248" y="47"/>
                    </a:lnTo>
                    <a:lnTo>
                      <a:pt x="244" y="39"/>
                    </a:lnTo>
                    <a:lnTo>
                      <a:pt x="248" y="30"/>
                    </a:lnTo>
                    <a:lnTo>
                      <a:pt x="262" y="7"/>
                    </a:lnTo>
                    <a:lnTo>
                      <a:pt x="264" y="0"/>
                    </a:lnTo>
                    <a:lnTo>
                      <a:pt x="136" y="21"/>
                    </a:lnTo>
                    <a:lnTo>
                      <a:pt x="94" y="23"/>
                    </a:lnTo>
                    <a:lnTo>
                      <a:pt x="0" y="36"/>
                    </a:lnTo>
                    <a:lnTo>
                      <a:pt x="40" y="159"/>
                    </a:lnTo>
                    <a:lnTo>
                      <a:pt x="78" y="302"/>
                    </a:lnTo>
                    <a:lnTo>
                      <a:pt x="81" y="305"/>
                    </a:lnTo>
                    <a:lnTo>
                      <a:pt x="83" y="314"/>
                    </a:lnTo>
                    <a:lnTo>
                      <a:pt x="89" y="323"/>
                    </a:lnTo>
                    <a:lnTo>
                      <a:pt x="96" y="340"/>
                    </a:lnTo>
                    <a:lnTo>
                      <a:pt x="105" y="349"/>
                    </a:lnTo>
                    <a:lnTo>
                      <a:pt x="107" y="352"/>
                    </a:lnTo>
                    <a:lnTo>
                      <a:pt x="112" y="361"/>
                    </a:lnTo>
                    <a:lnTo>
                      <a:pt x="110" y="374"/>
                    </a:lnTo>
                    <a:lnTo>
                      <a:pt x="118" y="379"/>
                    </a:lnTo>
                    <a:lnTo>
                      <a:pt x="119" y="387"/>
                    </a:lnTo>
                    <a:lnTo>
                      <a:pt x="112" y="394"/>
                    </a:lnTo>
                    <a:lnTo>
                      <a:pt x="107" y="401"/>
                    </a:lnTo>
                    <a:lnTo>
                      <a:pt x="107" y="417"/>
                    </a:lnTo>
                    <a:lnTo>
                      <a:pt x="105" y="426"/>
                    </a:lnTo>
                    <a:lnTo>
                      <a:pt x="101" y="443"/>
                    </a:lnTo>
                    <a:lnTo>
                      <a:pt x="107" y="457"/>
                    </a:lnTo>
                    <a:lnTo>
                      <a:pt x="114" y="466"/>
                    </a:lnTo>
                    <a:lnTo>
                      <a:pt x="118" y="479"/>
                    </a:lnTo>
                    <a:lnTo>
                      <a:pt x="116" y="486"/>
                    </a:lnTo>
                    <a:lnTo>
                      <a:pt x="116" y="495"/>
                    </a:lnTo>
                    <a:lnTo>
                      <a:pt x="114" y="513"/>
                    </a:lnTo>
                    <a:lnTo>
                      <a:pt x="116" y="522"/>
                    </a:lnTo>
                    <a:lnTo>
                      <a:pt x="123" y="530"/>
                    </a:lnTo>
                    <a:lnTo>
                      <a:pt x="130" y="544"/>
                    </a:lnTo>
                    <a:lnTo>
                      <a:pt x="130" y="548"/>
                    </a:lnTo>
                    <a:lnTo>
                      <a:pt x="141" y="566"/>
                    </a:lnTo>
                    <a:lnTo>
                      <a:pt x="143" y="573"/>
                    </a:lnTo>
                    <a:lnTo>
                      <a:pt x="150" y="582"/>
                    </a:lnTo>
                    <a:lnTo>
                      <a:pt x="436" y="560"/>
                    </a:lnTo>
                    <a:lnTo>
                      <a:pt x="445" y="566"/>
                    </a:lnTo>
                    <a:lnTo>
                      <a:pt x="452" y="584"/>
                    </a:lnTo>
                    <a:lnTo>
                      <a:pt x="459" y="584"/>
                    </a:lnTo>
                    <a:lnTo>
                      <a:pt x="469" y="578"/>
                    </a:lnTo>
                    <a:lnTo>
                      <a:pt x="469" y="560"/>
                    </a:lnTo>
                    <a:lnTo>
                      <a:pt x="467" y="553"/>
                    </a:lnTo>
                    <a:lnTo>
                      <a:pt x="461" y="544"/>
                    </a:lnTo>
                    <a:lnTo>
                      <a:pt x="461" y="537"/>
                    </a:lnTo>
                    <a:lnTo>
                      <a:pt x="463" y="528"/>
                    </a:lnTo>
                    <a:lnTo>
                      <a:pt x="469" y="528"/>
                    </a:lnTo>
                    <a:lnTo>
                      <a:pt x="474" y="522"/>
                    </a:lnTo>
                    <a:lnTo>
                      <a:pt x="483" y="524"/>
                    </a:lnTo>
                    <a:lnTo>
                      <a:pt x="505" y="530"/>
                    </a:lnTo>
                    <a:lnTo>
                      <a:pt x="512" y="530"/>
                    </a:lnTo>
                    <a:lnTo>
                      <a:pt x="517" y="530"/>
                    </a:lnTo>
                    <a:lnTo>
                      <a:pt x="521" y="530"/>
                    </a:lnTo>
                    <a:lnTo>
                      <a:pt x="521" y="521"/>
                    </a:lnTo>
                    <a:lnTo>
                      <a:pt x="516" y="511"/>
                    </a:lnTo>
                    <a:lnTo>
                      <a:pt x="517" y="504"/>
                    </a:lnTo>
                    <a:lnTo>
                      <a:pt x="521" y="495"/>
                    </a:lnTo>
                    <a:lnTo>
                      <a:pt x="516" y="495"/>
                    </a:lnTo>
                    <a:lnTo>
                      <a:pt x="521" y="488"/>
                    </a:lnTo>
                    <a:lnTo>
                      <a:pt x="512" y="481"/>
                    </a:lnTo>
                    <a:lnTo>
                      <a:pt x="521" y="486"/>
                    </a:lnTo>
                    <a:lnTo>
                      <a:pt x="525" y="477"/>
                    </a:lnTo>
                    <a:lnTo>
                      <a:pt x="514" y="475"/>
                    </a:lnTo>
                    <a:lnTo>
                      <a:pt x="517" y="468"/>
                    </a:lnTo>
                    <a:lnTo>
                      <a:pt x="525" y="472"/>
                    </a:lnTo>
                    <a:lnTo>
                      <a:pt x="532" y="459"/>
                    </a:lnTo>
                    <a:lnTo>
                      <a:pt x="534" y="452"/>
                    </a:lnTo>
                    <a:lnTo>
                      <a:pt x="526" y="448"/>
                    </a:lnTo>
                    <a:lnTo>
                      <a:pt x="517" y="448"/>
                    </a:lnTo>
                    <a:lnTo>
                      <a:pt x="510" y="445"/>
                    </a:lnTo>
                    <a:lnTo>
                      <a:pt x="512" y="445"/>
                    </a:lnTo>
                    <a:lnTo>
                      <a:pt x="519" y="446"/>
                    </a:lnTo>
                    <a:lnTo>
                      <a:pt x="528" y="446"/>
                    </a:lnTo>
                    <a:lnTo>
                      <a:pt x="528" y="437"/>
                    </a:lnTo>
                    <a:lnTo>
                      <a:pt x="534" y="437"/>
                    </a:lnTo>
                    <a:lnTo>
                      <a:pt x="539" y="423"/>
                    </a:lnTo>
                    <a:lnTo>
                      <a:pt x="530" y="425"/>
                    </a:lnTo>
                    <a:lnTo>
                      <a:pt x="526" y="421"/>
                    </a:lnTo>
                    <a:lnTo>
                      <a:pt x="534" y="414"/>
                    </a:lnTo>
                    <a:lnTo>
                      <a:pt x="530" y="405"/>
                    </a:lnTo>
                    <a:lnTo>
                      <a:pt x="539" y="410"/>
                    </a:lnTo>
                    <a:lnTo>
                      <a:pt x="543" y="401"/>
                    </a:lnTo>
                    <a:lnTo>
                      <a:pt x="541" y="398"/>
                    </a:lnTo>
                    <a:lnTo>
                      <a:pt x="534" y="401"/>
                    </a:lnTo>
                    <a:lnTo>
                      <a:pt x="532" y="394"/>
                    </a:lnTo>
                    <a:lnTo>
                      <a:pt x="541" y="392"/>
                    </a:lnTo>
                    <a:lnTo>
                      <a:pt x="548" y="381"/>
                    </a:lnTo>
                    <a:lnTo>
                      <a:pt x="539" y="376"/>
                    </a:lnTo>
                    <a:lnTo>
                      <a:pt x="539" y="367"/>
                    </a:lnTo>
                    <a:lnTo>
                      <a:pt x="548" y="372"/>
                    </a:lnTo>
                    <a:lnTo>
                      <a:pt x="555" y="370"/>
                    </a:lnTo>
                    <a:lnTo>
                      <a:pt x="555" y="363"/>
                    </a:lnTo>
                    <a:lnTo>
                      <a:pt x="563" y="358"/>
                    </a:lnTo>
                    <a:lnTo>
                      <a:pt x="566" y="349"/>
                    </a:lnTo>
                    <a:lnTo>
                      <a:pt x="561" y="349"/>
                    </a:lnTo>
                    <a:lnTo>
                      <a:pt x="555" y="34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8" name="Freeform 52">
                <a:extLst>
                  <a:ext uri="{FF2B5EF4-FFF2-40B4-BE49-F238E27FC236}">
                    <a16:creationId xmlns:a16="http://schemas.microsoft.com/office/drawing/2014/main" id="{1E36726F-A262-DF3F-C558-8F232782F66F}"/>
                  </a:ext>
                </a:extLst>
              </p:cNvPr>
              <p:cNvSpPr/>
              <p:nvPr/>
            </p:nvSpPr>
            <p:spPr bwMode="auto">
              <a:xfrm>
                <a:off x="8045859" y="3185566"/>
                <a:ext cx="182842" cy="304183"/>
              </a:xfrm>
              <a:custGeom>
                <a:avLst/>
                <a:gdLst>
                  <a:gd name="T0" fmla="*/ 96 w 110"/>
                  <a:gd name="T1" fmla="*/ 154 h 183"/>
                  <a:gd name="T2" fmla="*/ 92 w 110"/>
                  <a:gd name="T3" fmla="*/ 156 h 183"/>
                  <a:gd name="T4" fmla="*/ 100 w 110"/>
                  <a:gd name="T5" fmla="*/ 147 h 183"/>
                  <a:gd name="T6" fmla="*/ 94 w 110"/>
                  <a:gd name="T7" fmla="*/ 147 h 183"/>
                  <a:gd name="T8" fmla="*/ 94 w 110"/>
                  <a:gd name="T9" fmla="*/ 138 h 183"/>
                  <a:gd name="T10" fmla="*/ 98 w 110"/>
                  <a:gd name="T11" fmla="*/ 131 h 183"/>
                  <a:gd name="T12" fmla="*/ 94 w 110"/>
                  <a:gd name="T13" fmla="*/ 125 h 183"/>
                  <a:gd name="T14" fmla="*/ 87 w 110"/>
                  <a:gd name="T15" fmla="*/ 127 h 183"/>
                  <a:gd name="T16" fmla="*/ 71 w 110"/>
                  <a:gd name="T17" fmla="*/ 114 h 183"/>
                  <a:gd name="T18" fmla="*/ 67 w 110"/>
                  <a:gd name="T19" fmla="*/ 105 h 183"/>
                  <a:gd name="T20" fmla="*/ 58 w 110"/>
                  <a:gd name="T21" fmla="*/ 98 h 183"/>
                  <a:gd name="T22" fmla="*/ 53 w 110"/>
                  <a:gd name="T23" fmla="*/ 86 h 183"/>
                  <a:gd name="T24" fmla="*/ 53 w 110"/>
                  <a:gd name="T25" fmla="*/ 76 h 183"/>
                  <a:gd name="T26" fmla="*/ 47 w 110"/>
                  <a:gd name="T27" fmla="*/ 69 h 183"/>
                  <a:gd name="T28" fmla="*/ 38 w 110"/>
                  <a:gd name="T29" fmla="*/ 62 h 183"/>
                  <a:gd name="T30" fmla="*/ 31 w 110"/>
                  <a:gd name="T31" fmla="*/ 55 h 183"/>
                  <a:gd name="T32" fmla="*/ 27 w 110"/>
                  <a:gd name="T33" fmla="*/ 46 h 183"/>
                  <a:gd name="T34" fmla="*/ 27 w 110"/>
                  <a:gd name="T35" fmla="*/ 38 h 183"/>
                  <a:gd name="T36" fmla="*/ 22 w 110"/>
                  <a:gd name="T37" fmla="*/ 31 h 183"/>
                  <a:gd name="T38" fmla="*/ 25 w 110"/>
                  <a:gd name="T39" fmla="*/ 24 h 183"/>
                  <a:gd name="T40" fmla="*/ 29 w 110"/>
                  <a:gd name="T41" fmla="*/ 17 h 183"/>
                  <a:gd name="T42" fmla="*/ 29 w 110"/>
                  <a:gd name="T43" fmla="*/ 8 h 183"/>
                  <a:gd name="T44" fmla="*/ 33 w 110"/>
                  <a:gd name="T45" fmla="*/ 4 h 183"/>
                  <a:gd name="T46" fmla="*/ 31 w 110"/>
                  <a:gd name="T47" fmla="*/ 2 h 183"/>
                  <a:gd name="T48" fmla="*/ 24 w 110"/>
                  <a:gd name="T49" fmla="*/ 0 h 183"/>
                  <a:gd name="T50" fmla="*/ 16 w 110"/>
                  <a:gd name="T51" fmla="*/ 2 h 183"/>
                  <a:gd name="T52" fmla="*/ 7 w 110"/>
                  <a:gd name="T53" fmla="*/ 8 h 183"/>
                  <a:gd name="T54" fmla="*/ 2 w 110"/>
                  <a:gd name="T55" fmla="*/ 15 h 183"/>
                  <a:gd name="T56" fmla="*/ 0 w 110"/>
                  <a:gd name="T57" fmla="*/ 24 h 183"/>
                  <a:gd name="T58" fmla="*/ 27 w 110"/>
                  <a:gd name="T59" fmla="*/ 118 h 183"/>
                  <a:gd name="T60" fmla="*/ 42 w 110"/>
                  <a:gd name="T61" fmla="*/ 174 h 183"/>
                  <a:gd name="T62" fmla="*/ 45 w 110"/>
                  <a:gd name="T63" fmla="*/ 183 h 183"/>
                  <a:gd name="T64" fmla="*/ 105 w 110"/>
                  <a:gd name="T65" fmla="*/ 171 h 183"/>
                  <a:gd name="T66" fmla="*/ 109 w 110"/>
                  <a:gd name="T67" fmla="*/ 169 h 183"/>
                  <a:gd name="T68" fmla="*/ 110 w 110"/>
                  <a:gd name="T69" fmla="*/ 169 h 183"/>
                  <a:gd name="T70" fmla="*/ 105 w 110"/>
                  <a:gd name="T71" fmla="*/ 152 h 183"/>
                  <a:gd name="T72" fmla="*/ 96 w 110"/>
                  <a:gd name="T73" fmla="*/ 15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83">
                    <a:moveTo>
                      <a:pt x="96" y="154"/>
                    </a:moveTo>
                    <a:lnTo>
                      <a:pt x="92" y="156"/>
                    </a:lnTo>
                    <a:lnTo>
                      <a:pt x="100" y="147"/>
                    </a:lnTo>
                    <a:lnTo>
                      <a:pt x="94" y="147"/>
                    </a:lnTo>
                    <a:lnTo>
                      <a:pt x="94" y="138"/>
                    </a:lnTo>
                    <a:lnTo>
                      <a:pt x="98" y="131"/>
                    </a:lnTo>
                    <a:lnTo>
                      <a:pt x="94" y="125"/>
                    </a:lnTo>
                    <a:lnTo>
                      <a:pt x="87" y="127"/>
                    </a:lnTo>
                    <a:lnTo>
                      <a:pt x="71" y="114"/>
                    </a:lnTo>
                    <a:lnTo>
                      <a:pt x="67" y="105"/>
                    </a:lnTo>
                    <a:lnTo>
                      <a:pt x="58" y="98"/>
                    </a:lnTo>
                    <a:lnTo>
                      <a:pt x="53" y="86"/>
                    </a:lnTo>
                    <a:lnTo>
                      <a:pt x="53" y="76"/>
                    </a:lnTo>
                    <a:lnTo>
                      <a:pt x="47" y="69"/>
                    </a:lnTo>
                    <a:lnTo>
                      <a:pt x="38" y="62"/>
                    </a:lnTo>
                    <a:lnTo>
                      <a:pt x="31" y="55"/>
                    </a:lnTo>
                    <a:lnTo>
                      <a:pt x="27" y="46"/>
                    </a:lnTo>
                    <a:lnTo>
                      <a:pt x="27" y="38"/>
                    </a:lnTo>
                    <a:lnTo>
                      <a:pt x="22" y="31"/>
                    </a:lnTo>
                    <a:lnTo>
                      <a:pt x="25" y="24"/>
                    </a:lnTo>
                    <a:lnTo>
                      <a:pt x="29" y="17"/>
                    </a:lnTo>
                    <a:lnTo>
                      <a:pt x="29" y="8"/>
                    </a:lnTo>
                    <a:lnTo>
                      <a:pt x="33" y="4"/>
                    </a:lnTo>
                    <a:lnTo>
                      <a:pt x="31" y="2"/>
                    </a:lnTo>
                    <a:lnTo>
                      <a:pt x="24" y="0"/>
                    </a:lnTo>
                    <a:lnTo>
                      <a:pt x="16" y="2"/>
                    </a:lnTo>
                    <a:lnTo>
                      <a:pt x="7" y="8"/>
                    </a:lnTo>
                    <a:lnTo>
                      <a:pt x="2" y="15"/>
                    </a:lnTo>
                    <a:lnTo>
                      <a:pt x="0" y="24"/>
                    </a:lnTo>
                    <a:lnTo>
                      <a:pt x="27" y="118"/>
                    </a:lnTo>
                    <a:lnTo>
                      <a:pt x="42" y="174"/>
                    </a:lnTo>
                    <a:lnTo>
                      <a:pt x="45" y="183"/>
                    </a:lnTo>
                    <a:lnTo>
                      <a:pt x="105" y="171"/>
                    </a:lnTo>
                    <a:lnTo>
                      <a:pt x="109" y="169"/>
                    </a:lnTo>
                    <a:lnTo>
                      <a:pt x="110" y="169"/>
                    </a:lnTo>
                    <a:lnTo>
                      <a:pt x="105" y="152"/>
                    </a:lnTo>
                    <a:lnTo>
                      <a:pt x="96" y="15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29" name="Freeform 53">
                <a:extLst>
                  <a:ext uri="{FF2B5EF4-FFF2-40B4-BE49-F238E27FC236}">
                    <a16:creationId xmlns:a16="http://schemas.microsoft.com/office/drawing/2014/main" id="{F18C4F9C-950A-6459-CA2C-15D5033F9C65}"/>
                  </a:ext>
                </a:extLst>
              </p:cNvPr>
              <p:cNvSpPr/>
              <p:nvPr/>
            </p:nvSpPr>
            <p:spPr bwMode="auto">
              <a:xfrm>
                <a:off x="8291865" y="2582187"/>
                <a:ext cx="299196" cy="289223"/>
              </a:xfrm>
              <a:custGeom>
                <a:avLst/>
                <a:gdLst>
                  <a:gd name="T0" fmla="*/ 178 w 180"/>
                  <a:gd name="T1" fmla="*/ 67 h 174"/>
                  <a:gd name="T2" fmla="*/ 160 w 180"/>
                  <a:gd name="T3" fmla="*/ 2 h 174"/>
                  <a:gd name="T4" fmla="*/ 154 w 180"/>
                  <a:gd name="T5" fmla="*/ 0 h 174"/>
                  <a:gd name="T6" fmla="*/ 142 w 180"/>
                  <a:gd name="T7" fmla="*/ 3 h 174"/>
                  <a:gd name="T8" fmla="*/ 94 w 180"/>
                  <a:gd name="T9" fmla="*/ 14 h 174"/>
                  <a:gd name="T10" fmla="*/ 85 w 180"/>
                  <a:gd name="T11" fmla="*/ 20 h 174"/>
                  <a:gd name="T12" fmla="*/ 80 w 180"/>
                  <a:gd name="T13" fmla="*/ 18 h 174"/>
                  <a:gd name="T14" fmla="*/ 64 w 180"/>
                  <a:gd name="T15" fmla="*/ 23 h 174"/>
                  <a:gd name="T16" fmla="*/ 56 w 180"/>
                  <a:gd name="T17" fmla="*/ 23 h 174"/>
                  <a:gd name="T18" fmla="*/ 0 w 180"/>
                  <a:gd name="T19" fmla="*/ 36 h 174"/>
                  <a:gd name="T20" fmla="*/ 18 w 180"/>
                  <a:gd name="T21" fmla="*/ 130 h 174"/>
                  <a:gd name="T22" fmla="*/ 24 w 180"/>
                  <a:gd name="T23" fmla="*/ 139 h 174"/>
                  <a:gd name="T24" fmla="*/ 24 w 180"/>
                  <a:gd name="T25" fmla="*/ 148 h 174"/>
                  <a:gd name="T26" fmla="*/ 9 w 180"/>
                  <a:gd name="T27" fmla="*/ 161 h 174"/>
                  <a:gd name="T28" fmla="*/ 9 w 180"/>
                  <a:gd name="T29" fmla="*/ 164 h 174"/>
                  <a:gd name="T30" fmla="*/ 18 w 180"/>
                  <a:gd name="T31" fmla="*/ 174 h 174"/>
                  <a:gd name="T32" fmla="*/ 26 w 180"/>
                  <a:gd name="T33" fmla="*/ 170 h 174"/>
                  <a:gd name="T34" fmla="*/ 42 w 180"/>
                  <a:gd name="T35" fmla="*/ 154 h 174"/>
                  <a:gd name="T36" fmla="*/ 51 w 180"/>
                  <a:gd name="T37" fmla="*/ 148 h 174"/>
                  <a:gd name="T38" fmla="*/ 56 w 180"/>
                  <a:gd name="T39" fmla="*/ 139 h 174"/>
                  <a:gd name="T40" fmla="*/ 62 w 180"/>
                  <a:gd name="T41" fmla="*/ 143 h 174"/>
                  <a:gd name="T42" fmla="*/ 75 w 180"/>
                  <a:gd name="T43" fmla="*/ 127 h 174"/>
                  <a:gd name="T44" fmla="*/ 84 w 180"/>
                  <a:gd name="T45" fmla="*/ 125 h 174"/>
                  <a:gd name="T46" fmla="*/ 91 w 180"/>
                  <a:gd name="T47" fmla="*/ 119 h 174"/>
                  <a:gd name="T48" fmla="*/ 100 w 180"/>
                  <a:gd name="T49" fmla="*/ 119 h 174"/>
                  <a:gd name="T50" fmla="*/ 104 w 180"/>
                  <a:gd name="T51" fmla="*/ 116 h 174"/>
                  <a:gd name="T52" fmla="*/ 131 w 180"/>
                  <a:gd name="T53" fmla="*/ 108 h 174"/>
                  <a:gd name="T54" fmla="*/ 131 w 180"/>
                  <a:gd name="T55" fmla="*/ 105 h 174"/>
                  <a:gd name="T56" fmla="*/ 127 w 180"/>
                  <a:gd name="T57" fmla="*/ 98 h 174"/>
                  <a:gd name="T58" fmla="*/ 131 w 180"/>
                  <a:gd name="T59" fmla="*/ 99 h 174"/>
                  <a:gd name="T60" fmla="*/ 131 w 180"/>
                  <a:gd name="T61" fmla="*/ 103 h 174"/>
                  <a:gd name="T62" fmla="*/ 140 w 180"/>
                  <a:gd name="T63" fmla="*/ 105 h 174"/>
                  <a:gd name="T64" fmla="*/ 156 w 180"/>
                  <a:gd name="T65" fmla="*/ 94 h 174"/>
                  <a:gd name="T66" fmla="*/ 174 w 180"/>
                  <a:gd name="T67" fmla="*/ 89 h 174"/>
                  <a:gd name="T68" fmla="*/ 178 w 180"/>
                  <a:gd name="T69" fmla="*/ 90 h 174"/>
                  <a:gd name="T70" fmla="*/ 178 w 180"/>
                  <a:gd name="T71" fmla="*/ 87 h 174"/>
                  <a:gd name="T72" fmla="*/ 176 w 180"/>
                  <a:gd name="T73" fmla="*/ 83 h 174"/>
                  <a:gd name="T74" fmla="*/ 180 w 180"/>
                  <a:gd name="T75" fmla="*/ 76 h 174"/>
                  <a:gd name="T76" fmla="*/ 178 w 180"/>
                  <a:gd name="T77" fmla="*/ 6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0" h="174">
                    <a:moveTo>
                      <a:pt x="178" y="67"/>
                    </a:moveTo>
                    <a:lnTo>
                      <a:pt x="160" y="2"/>
                    </a:lnTo>
                    <a:lnTo>
                      <a:pt x="154" y="0"/>
                    </a:lnTo>
                    <a:lnTo>
                      <a:pt x="142" y="3"/>
                    </a:lnTo>
                    <a:lnTo>
                      <a:pt x="94" y="14"/>
                    </a:lnTo>
                    <a:lnTo>
                      <a:pt x="85" y="20"/>
                    </a:lnTo>
                    <a:lnTo>
                      <a:pt x="80" y="18"/>
                    </a:lnTo>
                    <a:lnTo>
                      <a:pt x="64" y="23"/>
                    </a:lnTo>
                    <a:lnTo>
                      <a:pt x="56" y="23"/>
                    </a:lnTo>
                    <a:lnTo>
                      <a:pt x="0" y="36"/>
                    </a:lnTo>
                    <a:lnTo>
                      <a:pt x="18" y="130"/>
                    </a:lnTo>
                    <a:lnTo>
                      <a:pt x="24" y="139"/>
                    </a:lnTo>
                    <a:lnTo>
                      <a:pt x="24" y="148"/>
                    </a:lnTo>
                    <a:lnTo>
                      <a:pt x="9" y="161"/>
                    </a:lnTo>
                    <a:lnTo>
                      <a:pt x="9" y="164"/>
                    </a:lnTo>
                    <a:lnTo>
                      <a:pt x="18" y="174"/>
                    </a:lnTo>
                    <a:lnTo>
                      <a:pt x="26" y="170"/>
                    </a:lnTo>
                    <a:lnTo>
                      <a:pt x="42" y="154"/>
                    </a:lnTo>
                    <a:lnTo>
                      <a:pt x="51" y="148"/>
                    </a:lnTo>
                    <a:lnTo>
                      <a:pt x="56" y="139"/>
                    </a:lnTo>
                    <a:lnTo>
                      <a:pt x="62" y="143"/>
                    </a:lnTo>
                    <a:lnTo>
                      <a:pt x="75" y="127"/>
                    </a:lnTo>
                    <a:lnTo>
                      <a:pt x="84" y="125"/>
                    </a:lnTo>
                    <a:lnTo>
                      <a:pt x="91" y="119"/>
                    </a:lnTo>
                    <a:lnTo>
                      <a:pt x="100" y="119"/>
                    </a:lnTo>
                    <a:lnTo>
                      <a:pt x="104" y="116"/>
                    </a:lnTo>
                    <a:lnTo>
                      <a:pt x="131" y="108"/>
                    </a:lnTo>
                    <a:lnTo>
                      <a:pt x="131" y="105"/>
                    </a:lnTo>
                    <a:lnTo>
                      <a:pt x="127" y="98"/>
                    </a:lnTo>
                    <a:lnTo>
                      <a:pt x="131" y="99"/>
                    </a:lnTo>
                    <a:lnTo>
                      <a:pt x="131" y="103"/>
                    </a:lnTo>
                    <a:lnTo>
                      <a:pt x="140" y="105"/>
                    </a:lnTo>
                    <a:lnTo>
                      <a:pt x="156" y="94"/>
                    </a:lnTo>
                    <a:lnTo>
                      <a:pt x="174" y="89"/>
                    </a:lnTo>
                    <a:lnTo>
                      <a:pt x="178" y="90"/>
                    </a:lnTo>
                    <a:lnTo>
                      <a:pt x="178" y="87"/>
                    </a:lnTo>
                    <a:lnTo>
                      <a:pt x="176" y="83"/>
                    </a:lnTo>
                    <a:lnTo>
                      <a:pt x="180" y="76"/>
                    </a:lnTo>
                    <a:lnTo>
                      <a:pt x="178" y="6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0" name="Freeform 56">
                <a:extLst>
                  <a:ext uri="{FF2B5EF4-FFF2-40B4-BE49-F238E27FC236}">
                    <a16:creationId xmlns:a16="http://schemas.microsoft.com/office/drawing/2014/main" id="{6108C2F0-2332-3C2F-4AC5-D9DC23B7FEB5}"/>
                  </a:ext>
                </a:extLst>
              </p:cNvPr>
              <p:cNvSpPr/>
              <p:nvPr/>
            </p:nvSpPr>
            <p:spPr bwMode="auto">
              <a:xfrm>
                <a:off x="4979097" y="4272646"/>
                <a:ext cx="859359" cy="792871"/>
              </a:xfrm>
              <a:custGeom>
                <a:avLst/>
                <a:gdLst>
                  <a:gd name="T0" fmla="*/ 512 w 517"/>
                  <a:gd name="T1" fmla="*/ 61 h 477"/>
                  <a:gd name="T2" fmla="*/ 448 w 517"/>
                  <a:gd name="T3" fmla="*/ 57 h 477"/>
                  <a:gd name="T4" fmla="*/ 457 w 517"/>
                  <a:gd name="T5" fmla="*/ 41 h 477"/>
                  <a:gd name="T6" fmla="*/ 474 w 517"/>
                  <a:gd name="T7" fmla="*/ 29 h 477"/>
                  <a:gd name="T8" fmla="*/ 472 w 517"/>
                  <a:gd name="T9" fmla="*/ 12 h 477"/>
                  <a:gd name="T10" fmla="*/ 457 w 517"/>
                  <a:gd name="T11" fmla="*/ 0 h 477"/>
                  <a:gd name="T12" fmla="*/ 105 w 517"/>
                  <a:gd name="T13" fmla="*/ 18 h 477"/>
                  <a:gd name="T14" fmla="*/ 20 w 517"/>
                  <a:gd name="T15" fmla="*/ 130 h 477"/>
                  <a:gd name="T16" fmla="*/ 25 w 517"/>
                  <a:gd name="T17" fmla="*/ 394 h 477"/>
                  <a:gd name="T18" fmla="*/ 29 w 517"/>
                  <a:gd name="T19" fmla="*/ 401 h 477"/>
                  <a:gd name="T20" fmla="*/ 45 w 517"/>
                  <a:gd name="T21" fmla="*/ 401 h 477"/>
                  <a:gd name="T22" fmla="*/ 74 w 517"/>
                  <a:gd name="T23" fmla="*/ 477 h 477"/>
                  <a:gd name="T24" fmla="*/ 385 w 517"/>
                  <a:gd name="T25" fmla="*/ 463 h 477"/>
                  <a:gd name="T26" fmla="*/ 385 w 517"/>
                  <a:gd name="T27" fmla="*/ 443 h 477"/>
                  <a:gd name="T28" fmla="*/ 394 w 517"/>
                  <a:gd name="T29" fmla="*/ 443 h 477"/>
                  <a:gd name="T30" fmla="*/ 389 w 517"/>
                  <a:gd name="T31" fmla="*/ 426 h 477"/>
                  <a:gd name="T32" fmla="*/ 387 w 517"/>
                  <a:gd name="T33" fmla="*/ 410 h 477"/>
                  <a:gd name="T34" fmla="*/ 380 w 517"/>
                  <a:gd name="T35" fmla="*/ 408 h 477"/>
                  <a:gd name="T36" fmla="*/ 381 w 517"/>
                  <a:gd name="T37" fmla="*/ 398 h 477"/>
                  <a:gd name="T38" fmla="*/ 380 w 517"/>
                  <a:gd name="T39" fmla="*/ 396 h 477"/>
                  <a:gd name="T40" fmla="*/ 381 w 517"/>
                  <a:gd name="T41" fmla="*/ 381 h 477"/>
                  <a:gd name="T42" fmla="*/ 380 w 517"/>
                  <a:gd name="T43" fmla="*/ 370 h 477"/>
                  <a:gd name="T44" fmla="*/ 390 w 517"/>
                  <a:gd name="T45" fmla="*/ 369 h 477"/>
                  <a:gd name="T46" fmla="*/ 381 w 517"/>
                  <a:gd name="T47" fmla="*/ 360 h 477"/>
                  <a:gd name="T48" fmla="*/ 392 w 517"/>
                  <a:gd name="T49" fmla="*/ 354 h 477"/>
                  <a:gd name="T50" fmla="*/ 392 w 517"/>
                  <a:gd name="T51" fmla="*/ 338 h 477"/>
                  <a:gd name="T52" fmla="*/ 409 w 517"/>
                  <a:gd name="T53" fmla="*/ 325 h 477"/>
                  <a:gd name="T54" fmla="*/ 403 w 517"/>
                  <a:gd name="T55" fmla="*/ 309 h 477"/>
                  <a:gd name="T56" fmla="*/ 401 w 517"/>
                  <a:gd name="T57" fmla="*/ 300 h 477"/>
                  <a:gd name="T58" fmla="*/ 412 w 517"/>
                  <a:gd name="T59" fmla="*/ 298 h 477"/>
                  <a:gd name="T60" fmla="*/ 418 w 517"/>
                  <a:gd name="T61" fmla="*/ 282 h 477"/>
                  <a:gd name="T62" fmla="*/ 430 w 517"/>
                  <a:gd name="T63" fmla="*/ 278 h 477"/>
                  <a:gd name="T64" fmla="*/ 436 w 517"/>
                  <a:gd name="T65" fmla="*/ 264 h 477"/>
                  <a:gd name="T66" fmla="*/ 436 w 517"/>
                  <a:gd name="T67" fmla="*/ 249 h 477"/>
                  <a:gd name="T68" fmla="*/ 438 w 517"/>
                  <a:gd name="T69" fmla="*/ 244 h 477"/>
                  <a:gd name="T70" fmla="*/ 438 w 517"/>
                  <a:gd name="T71" fmla="*/ 237 h 477"/>
                  <a:gd name="T72" fmla="*/ 441 w 517"/>
                  <a:gd name="T73" fmla="*/ 233 h 477"/>
                  <a:gd name="T74" fmla="*/ 445 w 517"/>
                  <a:gd name="T75" fmla="*/ 213 h 477"/>
                  <a:gd name="T76" fmla="*/ 457 w 517"/>
                  <a:gd name="T77" fmla="*/ 215 h 477"/>
                  <a:gd name="T78" fmla="*/ 465 w 517"/>
                  <a:gd name="T79" fmla="*/ 199 h 477"/>
                  <a:gd name="T80" fmla="*/ 461 w 517"/>
                  <a:gd name="T81" fmla="*/ 193 h 477"/>
                  <a:gd name="T82" fmla="*/ 474 w 517"/>
                  <a:gd name="T83" fmla="*/ 180 h 477"/>
                  <a:gd name="T84" fmla="*/ 483 w 517"/>
                  <a:gd name="T85" fmla="*/ 175 h 477"/>
                  <a:gd name="T86" fmla="*/ 479 w 517"/>
                  <a:gd name="T87" fmla="*/ 142 h 477"/>
                  <a:gd name="T88" fmla="*/ 474 w 517"/>
                  <a:gd name="T89" fmla="*/ 137 h 477"/>
                  <a:gd name="T90" fmla="*/ 485 w 517"/>
                  <a:gd name="T91" fmla="*/ 139 h 477"/>
                  <a:gd name="T92" fmla="*/ 483 w 517"/>
                  <a:gd name="T93" fmla="*/ 124 h 477"/>
                  <a:gd name="T94" fmla="*/ 494 w 517"/>
                  <a:gd name="T95" fmla="*/ 115 h 477"/>
                  <a:gd name="T96" fmla="*/ 492 w 517"/>
                  <a:gd name="T97" fmla="*/ 103 h 477"/>
                  <a:gd name="T98" fmla="*/ 497 w 517"/>
                  <a:gd name="T99" fmla="*/ 95 h 477"/>
                  <a:gd name="T100" fmla="*/ 514 w 517"/>
                  <a:gd name="T101" fmla="*/ 85 h 477"/>
                  <a:gd name="T102" fmla="*/ 517 w 517"/>
                  <a:gd name="T103" fmla="*/ 7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7" h="477">
                    <a:moveTo>
                      <a:pt x="515" y="65"/>
                    </a:moveTo>
                    <a:lnTo>
                      <a:pt x="512" y="61"/>
                    </a:lnTo>
                    <a:lnTo>
                      <a:pt x="452" y="66"/>
                    </a:lnTo>
                    <a:lnTo>
                      <a:pt x="448" y="57"/>
                    </a:lnTo>
                    <a:lnTo>
                      <a:pt x="452" y="50"/>
                    </a:lnTo>
                    <a:lnTo>
                      <a:pt x="457" y="41"/>
                    </a:lnTo>
                    <a:lnTo>
                      <a:pt x="466" y="36"/>
                    </a:lnTo>
                    <a:lnTo>
                      <a:pt x="474" y="29"/>
                    </a:lnTo>
                    <a:lnTo>
                      <a:pt x="474" y="19"/>
                    </a:lnTo>
                    <a:lnTo>
                      <a:pt x="472" y="12"/>
                    </a:lnTo>
                    <a:lnTo>
                      <a:pt x="465" y="3"/>
                    </a:lnTo>
                    <a:lnTo>
                      <a:pt x="457" y="0"/>
                    </a:lnTo>
                    <a:lnTo>
                      <a:pt x="269" y="10"/>
                    </a:lnTo>
                    <a:lnTo>
                      <a:pt x="105" y="18"/>
                    </a:lnTo>
                    <a:lnTo>
                      <a:pt x="0" y="21"/>
                    </a:lnTo>
                    <a:lnTo>
                      <a:pt x="20" y="130"/>
                    </a:lnTo>
                    <a:lnTo>
                      <a:pt x="23" y="166"/>
                    </a:lnTo>
                    <a:lnTo>
                      <a:pt x="25" y="394"/>
                    </a:lnTo>
                    <a:lnTo>
                      <a:pt x="29" y="398"/>
                    </a:lnTo>
                    <a:lnTo>
                      <a:pt x="29" y="401"/>
                    </a:lnTo>
                    <a:lnTo>
                      <a:pt x="36" y="407"/>
                    </a:lnTo>
                    <a:lnTo>
                      <a:pt x="45" y="401"/>
                    </a:lnTo>
                    <a:lnTo>
                      <a:pt x="72" y="407"/>
                    </a:lnTo>
                    <a:lnTo>
                      <a:pt x="74" y="477"/>
                    </a:lnTo>
                    <a:lnTo>
                      <a:pt x="208" y="472"/>
                    </a:lnTo>
                    <a:lnTo>
                      <a:pt x="385" y="463"/>
                    </a:lnTo>
                    <a:lnTo>
                      <a:pt x="387" y="450"/>
                    </a:lnTo>
                    <a:lnTo>
                      <a:pt x="385" y="443"/>
                    </a:lnTo>
                    <a:lnTo>
                      <a:pt x="392" y="443"/>
                    </a:lnTo>
                    <a:lnTo>
                      <a:pt x="394" y="443"/>
                    </a:lnTo>
                    <a:lnTo>
                      <a:pt x="390" y="428"/>
                    </a:lnTo>
                    <a:lnTo>
                      <a:pt x="389" y="426"/>
                    </a:lnTo>
                    <a:lnTo>
                      <a:pt x="385" y="417"/>
                    </a:lnTo>
                    <a:lnTo>
                      <a:pt x="387" y="410"/>
                    </a:lnTo>
                    <a:lnTo>
                      <a:pt x="387" y="410"/>
                    </a:lnTo>
                    <a:lnTo>
                      <a:pt x="380" y="408"/>
                    </a:lnTo>
                    <a:lnTo>
                      <a:pt x="387" y="403"/>
                    </a:lnTo>
                    <a:lnTo>
                      <a:pt x="381" y="398"/>
                    </a:lnTo>
                    <a:lnTo>
                      <a:pt x="374" y="405"/>
                    </a:lnTo>
                    <a:lnTo>
                      <a:pt x="380" y="396"/>
                    </a:lnTo>
                    <a:lnTo>
                      <a:pt x="372" y="387"/>
                    </a:lnTo>
                    <a:lnTo>
                      <a:pt x="381" y="381"/>
                    </a:lnTo>
                    <a:lnTo>
                      <a:pt x="374" y="372"/>
                    </a:lnTo>
                    <a:lnTo>
                      <a:pt x="380" y="370"/>
                    </a:lnTo>
                    <a:lnTo>
                      <a:pt x="383" y="372"/>
                    </a:lnTo>
                    <a:lnTo>
                      <a:pt x="390" y="369"/>
                    </a:lnTo>
                    <a:lnTo>
                      <a:pt x="381" y="365"/>
                    </a:lnTo>
                    <a:lnTo>
                      <a:pt x="381" y="360"/>
                    </a:lnTo>
                    <a:lnTo>
                      <a:pt x="390" y="360"/>
                    </a:lnTo>
                    <a:lnTo>
                      <a:pt x="392" y="354"/>
                    </a:lnTo>
                    <a:lnTo>
                      <a:pt x="390" y="347"/>
                    </a:lnTo>
                    <a:lnTo>
                      <a:pt x="392" y="338"/>
                    </a:lnTo>
                    <a:lnTo>
                      <a:pt x="387" y="334"/>
                    </a:lnTo>
                    <a:lnTo>
                      <a:pt x="409" y="325"/>
                    </a:lnTo>
                    <a:lnTo>
                      <a:pt x="403" y="316"/>
                    </a:lnTo>
                    <a:lnTo>
                      <a:pt x="403" y="309"/>
                    </a:lnTo>
                    <a:lnTo>
                      <a:pt x="407" y="307"/>
                    </a:lnTo>
                    <a:lnTo>
                      <a:pt x="401" y="300"/>
                    </a:lnTo>
                    <a:lnTo>
                      <a:pt x="410" y="302"/>
                    </a:lnTo>
                    <a:lnTo>
                      <a:pt x="412" y="298"/>
                    </a:lnTo>
                    <a:lnTo>
                      <a:pt x="419" y="289"/>
                    </a:lnTo>
                    <a:lnTo>
                      <a:pt x="418" y="282"/>
                    </a:lnTo>
                    <a:lnTo>
                      <a:pt x="427" y="282"/>
                    </a:lnTo>
                    <a:lnTo>
                      <a:pt x="430" y="278"/>
                    </a:lnTo>
                    <a:lnTo>
                      <a:pt x="438" y="271"/>
                    </a:lnTo>
                    <a:lnTo>
                      <a:pt x="436" y="264"/>
                    </a:lnTo>
                    <a:lnTo>
                      <a:pt x="441" y="253"/>
                    </a:lnTo>
                    <a:lnTo>
                      <a:pt x="436" y="249"/>
                    </a:lnTo>
                    <a:lnTo>
                      <a:pt x="436" y="237"/>
                    </a:lnTo>
                    <a:lnTo>
                      <a:pt x="438" y="244"/>
                    </a:lnTo>
                    <a:lnTo>
                      <a:pt x="447" y="240"/>
                    </a:lnTo>
                    <a:lnTo>
                      <a:pt x="438" y="237"/>
                    </a:lnTo>
                    <a:lnTo>
                      <a:pt x="438" y="224"/>
                    </a:lnTo>
                    <a:lnTo>
                      <a:pt x="441" y="233"/>
                    </a:lnTo>
                    <a:lnTo>
                      <a:pt x="447" y="231"/>
                    </a:lnTo>
                    <a:lnTo>
                      <a:pt x="445" y="213"/>
                    </a:lnTo>
                    <a:lnTo>
                      <a:pt x="448" y="218"/>
                    </a:lnTo>
                    <a:lnTo>
                      <a:pt x="457" y="215"/>
                    </a:lnTo>
                    <a:lnTo>
                      <a:pt x="465" y="208"/>
                    </a:lnTo>
                    <a:lnTo>
                      <a:pt x="465" y="199"/>
                    </a:lnTo>
                    <a:lnTo>
                      <a:pt x="461" y="197"/>
                    </a:lnTo>
                    <a:lnTo>
                      <a:pt x="461" y="193"/>
                    </a:lnTo>
                    <a:lnTo>
                      <a:pt x="470" y="190"/>
                    </a:lnTo>
                    <a:lnTo>
                      <a:pt x="474" y="180"/>
                    </a:lnTo>
                    <a:lnTo>
                      <a:pt x="481" y="179"/>
                    </a:lnTo>
                    <a:lnTo>
                      <a:pt x="483" y="175"/>
                    </a:lnTo>
                    <a:lnTo>
                      <a:pt x="479" y="153"/>
                    </a:lnTo>
                    <a:lnTo>
                      <a:pt x="479" y="142"/>
                    </a:lnTo>
                    <a:lnTo>
                      <a:pt x="472" y="146"/>
                    </a:lnTo>
                    <a:lnTo>
                      <a:pt x="474" y="137"/>
                    </a:lnTo>
                    <a:lnTo>
                      <a:pt x="481" y="133"/>
                    </a:lnTo>
                    <a:lnTo>
                      <a:pt x="485" y="139"/>
                    </a:lnTo>
                    <a:lnTo>
                      <a:pt x="488" y="132"/>
                    </a:lnTo>
                    <a:lnTo>
                      <a:pt x="483" y="124"/>
                    </a:lnTo>
                    <a:lnTo>
                      <a:pt x="488" y="121"/>
                    </a:lnTo>
                    <a:lnTo>
                      <a:pt x="494" y="115"/>
                    </a:lnTo>
                    <a:lnTo>
                      <a:pt x="499" y="110"/>
                    </a:lnTo>
                    <a:lnTo>
                      <a:pt x="492" y="103"/>
                    </a:lnTo>
                    <a:lnTo>
                      <a:pt x="492" y="101"/>
                    </a:lnTo>
                    <a:lnTo>
                      <a:pt x="497" y="95"/>
                    </a:lnTo>
                    <a:lnTo>
                      <a:pt x="504" y="92"/>
                    </a:lnTo>
                    <a:lnTo>
                      <a:pt x="514" y="85"/>
                    </a:lnTo>
                    <a:lnTo>
                      <a:pt x="508" y="77"/>
                    </a:lnTo>
                    <a:lnTo>
                      <a:pt x="517" y="74"/>
                    </a:lnTo>
                    <a:lnTo>
                      <a:pt x="515" y="65"/>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1" name="Freeform 9">
                <a:extLst>
                  <a:ext uri="{FF2B5EF4-FFF2-40B4-BE49-F238E27FC236}">
                    <a16:creationId xmlns:a16="http://schemas.microsoft.com/office/drawing/2014/main" id="{4D71C195-15E6-D57B-BADC-A79EC7D9DDDE}"/>
                  </a:ext>
                </a:extLst>
              </p:cNvPr>
              <p:cNvSpPr/>
              <p:nvPr/>
            </p:nvSpPr>
            <p:spPr bwMode="auto">
              <a:xfrm>
                <a:off x="2296303" y="2304599"/>
                <a:ext cx="1193461" cy="984023"/>
              </a:xfrm>
              <a:custGeom>
                <a:avLst/>
                <a:gdLst>
                  <a:gd name="T0" fmla="*/ 414 w 718"/>
                  <a:gd name="T1" fmla="*/ 42 h 592"/>
                  <a:gd name="T2" fmla="*/ 251 w 718"/>
                  <a:gd name="T3" fmla="*/ 24 h 592"/>
                  <a:gd name="T4" fmla="*/ 83 w 718"/>
                  <a:gd name="T5" fmla="*/ 0 h 592"/>
                  <a:gd name="T6" fmla="*/ 76 w 718"/>
                  <a:gd name="T7" fmla="*/ 6 h 592"/>
                  <a:gd name="T8" fmla="*/ 67 w 718"/>
                  <a:gd name="T9" fmla="*/ 64 h 592"/>
                  <a:gd name="T10" fmla="*/ 20 w 718"/>
                  <a:gd name="T11" fmla="*/ 388 h 592"/>
                  <a:gd name="T12" fmla="*/ 0 w 718"/>
                  <a:gd name="T13" fmla="*/ 518 h 592"/>
                  <a:gd name="T14" fmla="*/ 195 w 718"/>
                  <a:gd name="T15" fmla="*/ 543 h 592"/>
                  <a:gd name="T16" fmla="*/ 288 w 718"/>
                  <a:gd name="T17" fmla="*/ 554 h 592"/>
                  <a:gd name="T18" fmla="*/ 447 w 718"/>
                  <a:gd name="T19" fmla="*/ 572 h 592"/>
                  <a:gd name="T20" fmla="*/ 530 w 718"/>
                  <a:gd name="T21" fmla="*/ 579 h 592"/>
                  <a:gd name="T22" fmla="*/ 684 w 718"/>
                  <a:gd name="T23" fmla="*/ 592 h 592"/>
                  <a:gd name="T24" fmla="*/ 700 w 718"/>
                  <a:gd name="T25" fmla="*/ 330 h 592"/>
                  <a:gd name="T26" fmla="*/ 718 w 718"/>
                  <a:gd name="T27" fmla="*/ 69 h 592"/>
                  <a:gd name="T28" fmla="*/ 595 w 718"/>
                  <a:gd name="T29" fmla="*/ 60 h 592"/>
                  <a:gd name="T30" fmla="*/ 414 w 718"/>
                  <a:gd name="T31" fmla="*/ 4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8" h="592">
                    <a:moveTo>
                      <a:pt x="414" y="42"/>
                    </a:moveTo>
                    <a:lnTo>
                      <a:pt x="251" y="24"/>
                    </a:lnTo>
                    <a:lnTo>
                      <a:pt x="83" y="0"/>
                    </a:lnTo>
                    <a:lnTo>
                      <a:pt x="76" y="6"/>
                    </a:lnTo>
                    <a:lnTo>
                      <a:pt x="67" y="64"/>
                    </a:lnTo>
                    <a:lnTo>
                      <a:pt x="20" y="388"/>
                    </a:lnTo>
                    <a:lnTo>
                      <a:pt x="0" y="518"/>
                    </a:lnTo>
                    <a:lnTo>
                      <a:pt x="195" y="543"/>
                    </a:lnTo>
                    <a:lnTo>
                      <a:pt x="288" y="554"/>
                    </a:lnTo>
                    <a:lnTo>
                      <a:pt x="447" y="572"/>
                    </a:lnTo>
                    <a:lnTo>
                      <a:pt x="530" y="579"/>
                    </a:lnTo>
                    <a:lnTo>
                      <a:pt x="684" y="592"/>
                    </a:lnTo>
                    <a:lnTo>
                      <a:pt x="700" y="330"/>
                    </a:lnTo>
                    <a:lnTo>
                      <a:pt x="718" y="69"/>
                    </a:lnTo>
                    <a:lnTo>
                      <a:pt x="595" y="60"/>
                    </a:lnTo>
                    <a:lnTo>
                      <a:pt x="414" y="42"/>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2" name="Freeform 13">
                <a:extLst>
                  <a:ext uri="{FF2B5EF4-FFF2-40B4-BE49-F238E27FC236}">
                    <a16:creationId xmlns:a16="http://schemas.microsoft.com/office/drawing/2014/main" id="{7F7B5D7F-2D0F-FB50-D864-A14467B3C4AA}"/>
                  </a:ext>
                </a:extLst>
              </p:cNvPr>
              <p:cNvSpPr>
                <a:spLocks noEditPoints="1"/>
              </p:cNvSpPr>
              <p:nvPr/>
            </p:nvSpPr>
            <p:spPr bwMode="auto">
              <a:xfrm>
                <a:off x="557641" y="1106152"/>
                <a:ext cx="1140270" cy="826115"/>
              </a:xfrm>
              <a:custGeom>
                <a:avLst/>
                <a:gdLst>
                  <a:gd name="T0" fmla="*/ 156 w 686"/>
                  <a:gd name="T1" fmla="*/ 38 h 497"/>
                  <a:gd name="T2" fmla="*/ 183 w 686"/>
                  <a:gd name="T3" fmla="*/ 38 h 497"/>
                  <a:gd name="T4" fmla="*/ 178 w 686"/>
                  <a:gd name="T5" fmla="*/ 32 h 497"/>
                  <a:gd name="T6" fmla="*/ 201 w 686"/>
                  <a:gd name="T7" fmla="*/ 86 h 497"/>
                  <a:gd name="T8" fmla="*/ 178 w 686"/>
                  <a:gd name="T9" fmla="*/ 94 h 497"/>
                  <a:gd name="T10" fmla="*/ 188 w 686"/>
                  <a:gd name="T11" fmla="*/ 128 h 497"/>
                  <a:gd name="T12" fmla="*/ 205 w 686"/>
                  <a:gd name="T13" fmla="*/ 130 h 497"/>
                  <a:gd name="T14" fmla="*/ 183 w 686"/>
                  <a:gd name="T15" fmla="*/ 94 h 497"/>
                  <a:gd name="T16" fmla="*/ 453 w 686"/>
                  <a:gd name="T17" fmla="*/ 63 h 497"/>
                  <a:gd name="T18" fmla="*/ 197 w 686"/>
                  <a:gd name="T19" fmla="*/ 12 h 497"/>
                  <a:gd name="T20" fmla="*/ 217 w 686"/>
                  <a:gd name="T21" fmla="*/ 36 h 497"/>
                  <a:gd name="T22" fmla="*/ 206 w 686"/>
                  <a:gd name="T23" fmla="*/ 58 h 497"/>
                  <a:gd name="T24" fmla="*/ 194 w 686"/>
                  <a:gd name="T25" fmla="*/ 67 h 497"/>
                  <a:gd name="T26" fmla="*/ 212 w 686"/>
                  <a:gd name="T27" fmla="*/ 94 h 497"/>
                  <a:gd name="T28" fmla="*/ 212 w 686"/>
                  <a:gd name="T29" fmla="*/ 130 h 497"/>
                  <a:gd name="T30" fmla="*/ 196 w 686"/>
                  <a:gd name="T31" fmla="*/ 166 h 497"/>
                  <a:gd name="T32" fmla="*/ 188 w 686"/>
                  <a:gd name="T33" fmla="*/ 206 h 497"/>
                  <a:gd name="T34" fmla="*/ 150 w 686"/>
                  <a:gd name="T35" fmla="*/ 231 h 497"/>
                  <a:gd name="T36" fmla="*/ 127 w 686"/>
                  <a:gd name="T37" fmla="*/ 237 h 497"/>
                  <a:gd name="T38" fmla="*/ 123 w 686"/>
                  <a:gd name="T39" fmla="*/ 220 h 497"/>
                  <a:gd name="T40" fmla="*/ 141 w 686"/>
                  <a:gd name="T41" fmla="*/ 217 h 497"/>
                  <a:gd name="T42" fmla="*/ 152 w 686"/>
                  <a:gd name="T43" fmla="*/ 204 h 497"/>
                  <a:gd name="T44" fmla="*/ 176 w 686"/>
                  <a:gd name="T45" fmla="*/ 188 h 497"/>
                  <a:gd name="T46" fmla="*/ 172 w 686"/>
                  <a:gd name="T47" fmla="*/ 173 h 497"/>
                  <a:gd name="T48" fmla="*/ 187 w 686"/>
                  <a:gd name="T49" fmla="*/ 153 h 497"/>
                  <a:gd name="T50" fmla="*/ 156 w 686"/>
                  <a:gd name="T51" fmla="*/ 164 h 497"/>
                  <a:gd name="T52" fmla="*/ 132 w 686"/>
                  <a:gd name="T53" fmla="*/ 191 h 497"/>
                  <a:gd name="T54" fmla="*/ 123 w 686"/>
                  <a:gd name="T55" fmla="*/ 181 h 497"/>
                  <a:gd name="T56" fmla="*/ 159 w 686"/>
                  <a:gd name="T57" fmla="*/ 152 h 497"/>
                  <a:gd name="T58" fmla="*/ 176 w 686"/>
                  <a:gd name="T59" fmla="*/ 132 h 497"/>
                  <a:gd name="T60" fmla="*/ 163 w 686"/>
                  <a:gd name="T61" fmla="*/ 117 h 497"/>
                  <a:gd name="T62" fmla="*/ 147 w 686"/>
                  <a:gd name="T63" fmla="*/ 92 h 497"/>
                  <a:gd name="T64" fmla="*/ 103 w 686"/>
                  <a:gd name="T65" fmla="*/ 85 h 497"/>
                  <a:gd name="T66" fmla="*/ 60 w 686"/>
                  <a:gd name="T67" fmla="*/ 58 h 497"/>
                  <a:gd name="T68" fmla="*/ 18 w 686"/>
                  <a:gd name="T69" fmla="*/ 27 h 497"/>
                  <a:gd name="T70" fmla="*/ 11 w 686"/>
                  <a:gd name="T71" fmla="*/ 58 h 497"/>
                  <a:gd name="T72" fmla="*/ 11 w 686"/>
                  <a:gd name="T73" fmla="*/ 90 h 497"/>
                  <a:gd name="T74" fmla="*/ 18 w 686"/>
                  <a:gd name="T75" fmla="*/ 159 h 497"/>
                  <a:gd name="T76" fmla="*/ 18 w 686"/>
                  <a:gd name="T77" fmla="*/ 215 h 497"/>
                  <a:gd name="T78" fmla="*/ 45 w 686"/>
                  <a:gd name="T79" fmla="*/ 226 h 497"/>
                  <a:gd name="T80" fmla="*/ 13 w 686"/>
                  <a:gd name="T81" fmla="*/ 242 h 497"/>
                  <a:gd name="T82" fmla="*/ 38 w 686"/>
                  <a:gd name="T83" fmla="*/ 264 h 497"/>
                  <a:gd name="T84" fmla="*/ 24 w 686"/>
                  <a:gd name="T85" fmla="*/ 275 h 497"/>
                  <a:gd name="T86" fmla="*/ 17 w 686"/>
                  <a:gd name="T87" fmla="*/ 287 h 497"/>
                  <a:gd name="T88" fmla="*/ 0 w 686"/>
                  <a:gd name="T89" fmla="*/ 305 h 497"/>
                  <a:gd name="T90" fmla="*/ 36 w 686"/>
                  <a:gd name="T91" fmla="*/ 318 h 497"/>
                  <a:gd name="T92" fmla="*/ 55 w 686"/>
                  <a:gd name="T93" fmla="*/ 323 h 497"/>
                  <a:gd name="T94" fmla="*/ 78 w 686"/>
                  <a:gd name="T95" fmla="*/ 342 h 497"/>
                  <a:gd name="T96" fmla="*/ 91 w 686"/>
                  <a:gd name="T97" fmla="*/ 416 h 497"/>
                  <a:gd name="T98" fmla="*/ 120 w 686"/>
                  <a:gd name="T99" fmla="*/ 434 h 497"/>
                  <a:gd name="T100" fmla="*/ 161 w 686"/>
                  <a:gd name="T101" fmla="*/ 437 h 497"/>
                  <a:gd name="T102" fmla="*/ 201 w 686"/>
                  <a:gd name="T103" fmla="*/ 436 h 497"/>
                  <a:gd name="T104" fmla="*/ 228 w 686"/>
                  <a:gd name="T105" fmla="*/ 457 h 497"/>
                  <a:gd name="T106" fmla="*/ 288 w 686"/>
                  <a:gd name="T107" fmla="*/ 456 h 497"/>
                  <a:gd name="T108" fmla="*/ 329 w 686"/>
                  <a:gd name="T109" fmla="*/ 459 h 497"/>
                  <a:gd name="T110" fmla="*/ 387 w 686"/>
                  <a:gd name="T111" fmla="*/ 457 h 497"/>
                  <a:gd name="T112" fmla="*/ 433 w 686"/>
                  <a:gd name="T113" fmla="*/ 457 h 497"/>
                  <a:gd name="T114" fmla="*/ 621 w 686"/>
                  <a:gd name="T115" fmla="*/ 465 h 497"/>
                  <a:gd name="T116" fmla="*/ 686 w 686"/>
                  <a:gd name="T117" fmla="*/ 1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6" h="497">
                    <a:moveTo>
                      <a:pt x="165" y="58"/>
                    </a:moveTo>
                    <a:lnTo>
                      <a:pt x="167" y="48"/>
                    </a:lnTo>
                    <a:lnTo>
                      <a:pt x="161" y="39"/>
                    </a:lnTo>
                    <a:lnTo>
                      <a:pt x="156" y="38"/>
                    </a:lnTo>
                    <a:lnTo>
                      <a:pt x="154" y="48"/>
                    </a:lnTo>
                    <a:lnTo>
                      <a:pt x="158" y="56"/>
                    </a:lnTo>
                    <a:lnTo>
                      <a:pt x="165" y="58"/>
                    </a:lnTo>
                    <a:close/>
                    <a:moveTo>
                      <a:pt x="183" y="38"/>
                    </a:moveTo>
                    <a:lnTo>
                      <a:pt x="187" y="47"/>
                    </a:lnTo>
                    <a:lnTo>
                      <a:pt x="190" y="38"/>
                    </a:lnTo>
                    <a:lnTo>
                      <a:pt x="183" y="32"/>
                    </a:lnTo>
                    <a:lnTo>
                      <a:pt x="178" y="32"/>
                    </a:lnTo>
                    <a:lnTo>
                      <a:pt x="174" y="39"/>
                    </a:lnTo>
                    <a:lnTo>
                      <a:pt x="181" y="47"/>
                    </a:lnTo>
                    <a:lnTo>
                      <a:pt x="183" y="38"/>
                    </a:lnTo>
                    <a:close/>
                    <a:moveTo>
                      <a:pt x="201" y="86"/>
                    </a:moveTo>
                    <a:lnTo>
                      <a:pt x="197" y="79"/>
                    </a:lnTo>
                    <a:lnTo>
                      <a:pt x="196" y="77"/>
                    </a:lnTo>
                    <a:lnTo>
                      <a:pt x="187" y="85"/>
                    </a:lnTo>
                    <a:lnTo>
                      <a:pt x="178" y="94"/>
                    </a:lnTo>
                    <a:lnTo>
                      <a:pt x="181" y="103"/>
                    </a:lnTo>
                    <a:lnTo>
                      <a:pt x="188" y="110"/>
                    </a:lnTo>
                    <a:lnTo>
                      <a:pt x="187" y="119"/>
                    </a:lnTo>
                    <a:lnTo>
                      <a:pt x="188" y="128"/>
                    </a:lnTo>
                    <a:lnTo>
                      <a:pt x="196" y="137"/>
                    </a:lnTo>
                    <a:lnTo>
                      <a:pt x="196" y="141"/>
                    </a:lnTo>
                    <a:lnTo>
                      <a:pt x="205" y="137"/>
                    </a:lnTo>
                    <a:lnTo>
                      <a:pt x="205" y="130"/>
                    </a:lnTo>
                    <a:lnTo>
                      <a:pt x="197" y="121"/>
                    </a:lnTo>
                    <a:lnTo>
                      <a:pt x="190" y="121"/>
                    </a:lnTo>
                    <a:lnTo>
                      <a:pt x="190" y="103"/>
                    </a:lnTo>
                    <a:lnTo>
                      <a:pt x="183" y="94"/>
                    </a:lnTo>
                    <a:lnTo>
                      <a:pt x="192" y="88"/>
                    </a:lnTo>
                    <a:lnTo>
                      <a:pt x="201" y="86"/>
                    </a:lnTo>
                    <a:close/>
                    <a:moveTo>
                      <a:pt x="604" y="99"/>
                    </a:moveTo>
                    <a:lnTo>
                      <a:pt x="453" y="63"/>
                    </a:lnTo>
                    <a:lnTo>
                      <a:pt x="320" y="30"/>
                    </a:lnTo>
                    <a:lnTo>
                      <a:pt x="205" y="0"/>
                    </a:lnTo>
                    <a:lnTo>
                      <a:pt x="197" y="5"/>
                    </a:lnTo>
                    <a:lnTo>
                      <a:pt x="197" y="12"/>
                    </a:lnTo>
                    <a:lnTo>
                      <a:pt x="203" y="21"/>
                    </a:lnTo>
                    <a:lnTo>
                      <a:pt x="203" y="23"/>
                    </a:lnTo>
                    <a:lnTo>
                      <a:pt x="208" y="32"/>
                    </a:lnTo>
                    <a:lnTo>
                      <a:pt x="217" y="36"/>
                    </a:lnTo>
                    <a:lnTo>
                      <a:pt x="216" y="45"/>
                    </a:lnTo>
                    <a:lnTo>
                      <a:pt x="216" y="52"/>
                    </a:lnTo>
                    <a:lnTo>
                      <a:pt x="214" y="61"/>
                    </a:lnTo>
                    <a:lnTo>
                      <a:pt x="206" y="58"/>
                    </a:lnTo>
                    <a:lnTo>
                      <a:pt x="210" y="65"/>
                    </a:lnTo>
                    <a:lnTo>
                      <a:pt x="208" y="74"/>
                    </a:lnTo>
                    <a:lnTo>
                      <a:pt x="199" y="68"/>
                    </a:lnTo>
                    <a:lnTo>
                      <a:pt x="194" y="67"/>
                    </a:lnTo>
                    <a:lnTo>
                      <a:pt x="194" y="76"/>
                    </a:lnTo>
                    <a:lnTo>
                      <a:pt x="201" y="76"/>
                    </a:lnTo>
                    <a:lnTo>
                      <a:pt x="205" y="83"/>
                    </a:lnTo>
                    <a:lnTo>
                      <a:pt x="212" y="94"/>
                    </a:lnTo>
                    <a:lnTo>
                      <a:pt x="208" y="101"/>
                    </a:lnTo>
                    <a:lnTo>
                      <a:pt x="210" y="105"/>
                    </a:lnTo>
                    <a:lnTo>
                      <a:pt x="208" y="121"/>
                    </a:lnTo>
                    <a:lnTo>
                      <a:pt x="212" y="130"/>
                    </a:lnTo>
                    <a:lnTo>
                      <a:pt x="214" y="137"/>
                    </a:lnTo>
                    <a:lnTo>
                      <a:pt x="205" y="146"/>
                    </a:lnTo>
                    <a:lnTo>
                      <a:pt x="196" y="157"/>
                    </a:lnTo>
                    <a:lnTo>
                      <a:pt x="196" y="166"/>
                    </a:lnTo>
                    <a:lnTo>
                      <a:pt x="188" y="171"/>
                    </a:lnTo>
                    <a:lnTo>
                      <a:pt x="194" y="181"/>
                    </a:lnTo>
                    <a:lnTo>
                      <a:pt x="187" y="188"/>
                    </a:lnTo>
                    <a:lnTo>
                      <a:pt x="188" y="206"/>
                    </a:lnTo>
                    <a:lnTo>
                      <a:pt x="179" y="213"/>
                    </a:lnTo>
                    <a:lnTo>
                      <a:pt x="163" y="220"/>
                    </a:lnTo>
                    <a:lnTo>
                      <a:pt x="159" y="226"/>
                    </a:lnTo>
                    <a:lnTo>
                      <a:pt x="150" y="231"/>
                    </a:lnTo>
                    <a:lnTo>
                      <a:pt x="143" y="233"/>
                    </a:lnTo>
                    <a:lnTo>
                      <a:pt x="138" y="224"/>
                    </a:lnTo>
                    <a:lnTo>
                      <a:pt x="129" y="228"/>
                    </a:lnTo>
                    <a:lnTo>
                      <a:pt x="127" y="237"/>
                    </a:lnTo>
                    <a:lnTo>
                      <a:pt x="123" y="229"/>
                    </a:lnTo>
                    <a:lnTo>
                      <a:pt x="123" y="222"/>
                    </a:lnTo>
                    <a:lnTo>
                      <a:pt x="116" y="220"/>
                    </a:lnTo>
                    <a:lnTo>
                      <a:pt x="123" y="220"/>
                    </a:lnTo>
                    <a:lnTo>
                      <a:pt x="130" y="211"/>
                    </a:lnTo>
                    <a:lnTo>
                      <a:pt x="147" y="200"/>
                    </a:lnTo>
                    <a:lnTo>
                      <a:pt x="145" y="208"/>
                    </a:lnTo>
                    <a:lnTo>
                      <a:pt x="141" y="217"/>
                    </a:lnTo>
                    <a:lnTo>
                      <a:pt x="141" y="224"/>
                    </a:lnTo>
                    <a:lnTo>
                      <a:pt x="145" y="222"/>
                    </a:lnTo>
                    <a:lnTo>
                      <a:pt x="147" y="213"/>
                    </a:lnTo>
                    <a:lnTo>
                      <a:pt x="152" y="204"/>
                    </a:lnTo>
                    <a:lnTo>
                      <a:pt x="161" y="202"/>
                    </a:lnTo>
                    <a:lnTo>
                      <a:pt x="154" y="211"/>
                    </a:lnTo>
                    <a:lnTo>
                      <a:pt x="161" y="217"/>
                    </a:lnTo>
                    <a:lnTo>
                      <a:pt x="176" y="188"/>
                    </a:lnTo>
                    <a:lnTo>
                      <a:pt x="172" y="179"/>
                    </a:lnTo>
                    <a:lnTo>
                      <a:pt x="163" y="181"/>
                    </a:lnTo>
                    <a:lnTo>
                      <a:pt x="163" y="171"/>
                    </a:lnTo>
                    <a:lnTo>
                      <a:pt x="172" y="173"/>
                    </a:lnTo>
                    <a:lnTo>
                      <a:pt x="172" y="166"/>
                    </a:lnTo>
                    <a:lnTo>
                      <a:pt x="170" y="157"/>
                    </a:lnTo>
                    <a:lnTo>
                      <a:pt x="179" y="159"/>
                    </a:lnTo>
                    <a:lnTo>
                      <a:pt x="187" y="153"/>
                    </a:lnTo>
                    <a:lnTo>
                      <a:pt x="187" y="144"/>
                    </a:lnTo>
                    <a:lnTo>
                      <a:pt x="183" y="137"/>
                    </a:lnTo>
                    <a:lnTo>
                      <a:pt x="163" y="155"/>
                    </a:lnTo>
                    <a:lnTo>
                      <a:pt x="156" y="164"/>
                    </a:lnTo>
                    <a:lnTo>
                      <a:pt x="140" y="168"/>
                    </a:lnTo>
                    <a:lnTo>
                      <a:pt x="123" y="184"/>
                    </a:lnTo>
                    <a:lnTo>
                      <a:pt x="125" y="193"/>
                    </a:lnTo>
                    <a:lnTo>
                      <a:pt x="132" y="191"/>
                    </a:lnTo>
                    <a:lnTo>
                      <a:pt x="141" y="193"/>
                    </a:lnTo>
                    <a:lnTo>
                      <a:pt x="125" y="195"/>
                    </a:lnTo>
                    <a:lnTo>
                      <a:pt x="118" y="188"/>
                    </a:lnTo>
                    <a:lnTo>
                      <a:pt x="123" y="181"/>
                    </a:lnTo>
                    <a:lnTo>
                      <a:pt x="140" y="166"/>
                    </a:lnTo>
                    <a:lnTo>
                      <a:pt x="147" y="161"/>
                    </a:lnTo>
                    <a:lnTo>
                      <a:pt x="161" y="143"/>
                    </a:lnTo>
                    <a:lnTo>
                      <a:pt x="159" y="152"/>
                    </a:lnTo>
                    <a:lnTo>
                      <a:pt x="159" y="159"/>
                    </a:lnTo>
                    <a:lnTo>
                      <a:pt x="163" y="152"/>
                    </a:lnTo>
                    <a:lnTo>
                      <a:pt x="172" y="143"/>
                    </a:lnTo>
                    <a:lnTo>
                      <a:pt x="176" y="132"/>
                    </a:lnTo>
                    <a:lnTo>
                      <a:pt x="170" y="112"/>
                    </a:lnTo>
                    <a:lnTo>
                      <a:pt x="174" y="103"/>
                    </a:lnTo>
                    <a:lnTo>
                      <a:pt x="165" y="108"/>
                    </a:lnTo>
                    <a:lnTo>
                      <a:pt x="163" y="117"/>
                    </a:lnTo>
                    <a:lnTo>
                      <a:pt x="158" y="105"/>
                    </a:lnTo>
                    <a:lnTo>
                      <a:pt x="149" y="108"/>
                    </a:lnTo>
                    <a:lnTo>
                      <a:pt x="149" y="99"/>
                    </a:lnTo>
                    <a:lnTo>
                      <a:pt x="147" y="92"/>
                    </a:lnTo>
                    <a:lnTo>
                      <a:pt x="138" y="94"/>
                    </a:lnTo>
                    <a:lnTo>
                      <a:pt x="129" y="94"/>
                    </a:lnTo>
                    <a:lnTo>
                      <a:pt x="120" y="88"/>
                    </a:lnTo>
                    <a:lnTo>
                      <a:pt x="103" y="85"/>
                    </a:lnTo>
                    <a:lnTo>
                      <a:pt x="94" y="79"/>
                    </a:lnTo>
                    <a:lnTo>
                      <a:pt x="78" y="74"/>
                    </a:lnTo>
                    <a:lnTo>
                      <a:pt x="65" y="67"/>
                    </a:lnTo>
                    <a:lnTo>
                      <a:pt x="60" y="58"/>
                    </a:lnTo>
                    <a:lnTo>
                      <a:pt x="51" y="54"/>
                    </a:lnTo>
                    <a:lnTo>
                      <a:pt x="42" y="47"/>
                    </a:lnTo>
                    <a:lnTo>
                      <a:pt x="27" y="30"/>
                    </a:lnTo>
                    <a:lnTo>
                      <a:pt x="18" y="27"/>
                    </a:lnTo>
                    <a:lnTo>
                      <a:pt x="20" y="38"/>
                    </a:lnTo>
                    <a:lnTo>
                      <a:pt x="18" y="39"/>
                    </a:lnTo>
                    <a:lnTo>
                      <a:pt x="17" y="48"/>
                    </a:lnTo>
                    <a:lnTo>
                      <a:pt x="11" y="58"/>
                    </a:lnTo>
                    <a:lnTo>
                      <a:pt x="11" y="65"/>
                    </a:lnTo>
                    <a:lnTo>
                      <a:pt x="9" y="72"/>
                    </a:lnTo>
                    <a:lnTo>
                      <a:pt x="9" y="81"/>
                    </a:lnTo>
                    <a:lnTo>
                      <a:pt x="11" y="90"/>
                    </a:lnTo>
                    <a:lnTo>
                      <a:pt x="17" y="99"/>
                    </a:lnTo>
                    <a:lnTo>
                      <a:pt x="20" y="115"/>
                    </a:lnTo>
                    <a:lnTo>
                      <a:pt x="22" y="124"/>
                    </a:lnTo>
                    <a:lnTo>
                      <a:pt x="18" y="159"/>
                    </a:lnTo>
                    <a:lnTo>
                      <a:pt x="20" y="181"/>
                    </a:lnTo>
                    <a:lnTo>
                      <a:pt x="18" y="204"/>
                    </a:lnTo>
                    <a:lnTo>
                      <a:pt x="15" y="213"/>
                    </a:lnTo>
                    <a:lnTo>
                      <a:pt x="18" y="215"/>
                    </a:lnTo>
                    <a:lnTo>
                      <a:pt x="20" y="208"/>
                    </a:lnTo>
                    <a:lnTo>
                      <a:pt x="29" y="213"/>
                    </a:lnTo>
                    <a:lnTo>
                      <a:pt x="36" y="222"/>
                    </a:lnTo>
                    <a:lnTo>
                      <a:pt x="45" y="226"/>
                    </a:lnTo>
                    <a:lnTo>
                      <a:pt x="31" y="228"/>
                    </a:lnTo>
                    <a:lnTo>
                      <a:pt x="18" y="233"/>
                    </a:lnTo>
                    <a:lnTo>
                      <a:pt x="17" y="224"/>
                    </a:lnTo>
                    <a:lnTo>
                      <a:pt x="13" y="242"/>
                    </a:lnTo>
                    <a:lnTo>
                      <a:pt x="17" y="251"/>
                    </a:lnTo>
                    <a:lnTo>
                      <a:pt x="18" y="249"/>
                    </a:lnTo>
                    <a:lnTo>
                      <a:pt x="35" y="255"/>
                    </a:lnTo>
                    <a:lnTo>
                      <a:pt x="38" y="264"/>
                    </a:lnTo>
                    <a:lnTo>
                      <a:pt x="35" y="264"/>
                    </a:lnTo>
                    <a:lnTo>
                      <a:pt x="26" y="258"/>
                    </a:lnTo>
                    <a:lnTo>
                      <a:pt x="20" y="266"/>
                    </a:lnTo>
                    <a:lnTo>
                      <a:pt x="24" y="275"/>
                    </a:lnTo>
                    <a:lnTo>
                      <a:pt x="17" y="284"/>
                    </a:lnTo>
                    <a:lnTo>
                      <a:pt x="22" y="291"/>
                    </a:lnTo>
                    <a:lnTo>
                      <a:pt x="22" y="295"/>
                    </a:lnTo>
                    <a:lnTo>
                      <a:pt x="17" y="287"/>
                    </a:lnTo>
                    <a:lnTo>
                      <a:pt x="9" y="287"/>
                    </a:lnTo>
                    <a:lnTo>
                      <a:pt x="11" y="273"/>
                    </a:lnTo>
                    <a:lnTo>
                      <a:pt x="11" y="264"/>
                    </a:lnTo>
                    <a:lnTo>
                      <a:pt x="0" y="305"/>
                    </a:lnTo>
                    <a:lnTo>
                      <a:pt x="7" y="305"/>
                    </a:lnTo>
                    <a:lnTo>
                      <a:pt x="15" y="314"/>
                    </a:lnTo>
                    <a:lnTo>
                      <a:pt x="33" y="309"/>
                    </a:lnTo>
                    <a:lnTo>
                      <a:pt x="36" y="318"/>
                    </a:lnTo>
                    <a:lnTo>
                      <a:pt x="45" y="320"/>
                    </a:lnTo>
                    <a:lnTo>
                      <a:pt x="47" y="320"/>
                    </a:lnTo>
                    <a:lnTo>
                      <a:pt x="51" y="323"/>
                    </a:lnTo>
                    <a:lnTo>
                      <a:pt x="55" y="323"/>
                    </a:lnTo>
                    <a:lnTo>
                      <a:pt x="56" y="331"/>
                    </a:lnTo>
                    <a:lnTo>
                      <a:pt x="64" y="340"/>
                    </a:lnTo>
                    <a:lnTo>
                      <a:pt x="73" y="338"/>
                    </a:lnTo>
                    <a:lnTo>
                      <a:pt x="78" y="342"/>
                    </a:lnTo>
                    <a:lnTo>
                      <a:pt x="83" y="349"/>
                    </a:lnTo>
                    <a:lnTo>
                      <a:pt x="92" y="358"/>
                    </a:lnTo>
                    <a:lnTo>
                      <a:pt x="96" y="374"/>
                    </a:lnTo>
                    <a:lnTo>
                      <a:pt x="91" y="416"/>
                    </a:lnTo>
                    <a:lnTo>
                      <a:pt x="94" y="421"/>
                    </a:lnTo>
                    <a:lnTo>
                      <a:pt x="107" y="427"/>
                    </a:lnTo>
                    <a:lnTo>
                      <a:pt x="116" y="432"/>
                    </a:lnTo>
                    <a:lnTo>
                      <a:pt x="120" y="434"/>
                    </a:lnTo>
                    <a:lnTo>
                      <a:pt x="129" y="439"/>
                    </a:lnTo>
                    <a:lnTo>
                      <a:pt x="138" y="439"/>
                    </a:lnTo>
                    <a:lnTo>
                      <a:pt x="154" y="437"/>
                    </a:lnTo>
                    <a:lnTo>
                      <a:pt x="161" y="437"/>
                    </a:lnTo>
                    <a:lnTo>
                      <a:pt x="170" y="432"/>
                    </a:lnTo>
                    <a:lnTo>
                      <a:pt x="179" y="432"/>
                    </a:lnTo>
                    <a:lnTo>
                      <a:pt x="187" y="436"/>
                    </a:lnTo>
                    <a:lnTo>
                      <a:pt x="201" y="436"/>
                    </a:lnTo>
                    <a:lnTo>
                      <a:pt x="210" y="441"/>
                    </a:lnTo>
                    <a:lnTo>
                      <a:pt x="219" y="443"/>
                    </a:lnTo>
                    <a:lnTo>
                      <a:pt x="226" y="448"/>
                    </a:lnTo>
                    <a:lnTo>
                      <a:pt x="228" y="457"/>
                    </a:lnTo>
                    <a:lnTo>
                      <a:pt x="246" y="456"/>
                    </a:lnTo>
                    <a:lnTo>
                      <a:pt x="254" y="459"/>
                    </a:lnTo>
                    <a:lnTo>
                      <a:pt x="279" y="454"/>
                    </a:lnTo>
                    <a:lnTo>
                      <a:pt x="288" y="456"/>
                    </a:lnTo>
                    <a:lnTo>
                      <a:pt x="297" y="463"/>
                    </a:lnTo>
                    <a:lnTo>
                      <a:pt x="304" y="465"/>
                    </a:lnTo>
                    <a:lnTo>
                      <a:pt x="313" y="465"/>
                    </a:lnTo>
                    <a:lnTo>
                      <a:pt x="329" y="459"/>
                    </a:lnTo>
                    <a:lnTo>
                      <a:pt x="346" y="459"/>
                    </a:lnTo>
                    <a:lnTo>
                      <a:pt x="373" y="459"/>
                    </a:lnTo>
                    <a:lnTo>
                      <a:pt x="380" y="454"/>
                    </a:lnTo>
                    <a:lnTo>
                      <a:pt x="387" y="457"/>
                    </a:lnTo>
                    <a:lnTo>
                      <a:pt x="405" y="457"/>
                    </a:lnTo>
                    <a:lnTo>
                      <a:pt x="415" y="461"/>
                    </a:lnTo>
                    <a:lnTo>
                      <a:pt x="424" y="461"/>
                    </a:lnTo>
                    <a:lnTo>
                      <a:pt x="433" y="457"/>
                    </a:lnTo>
                    <a:lnTo>
                      <a:pt x="514" y="475"/>
                    </a:lnTo>
                    <a:lnTo>
                      <a:pt x="621" y="497"/>
                    </a:lnTo>
                    <a:lnTo>
                      <a:pt x="617" y="490"/>
                    </a:lnTo>
                    <a:lnTo>
                      <a:pt x="621" y="465"/>
                    </a:lnTo>
                    <a:lnTo>
                      <a:pt x="615" y="446"/>
                    </a:lnTo>
                    <a:lnTo>
                      <a:pt x="621" y="439"/>
                    </a:lnTo>
                    <a:lnTo>
                      <a:pt x="623" y="412"/>
                    </a:lnTo>
                    <a:lnTo>
                      <a:pt x="686" y="121"/>
                    </a:lnTo>
                    <a:lnTo>
                      <a:pt x="686" y="115"/>
                    </a:lnTo>
                    <a:lnTo>
                      <a:pt x="604" y="9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3" name="Freeform 16">
                <a:extLst>
                  <a:ext uri="{FF2B5EF4-FFF2-40B4-BE49-F238E27FC236}">
                    <a16:creationId xmlns:a16="http://schemas.microsoft.com/office/drawing/2014/main" id="{0DDACF02-6A4F-E566-D488-EDB5822AE3B5}"/>
                  </a:ext>
                </a:extLst>
              </p:cNvPr>
              <p:cNvSpPr/>
              <p:nvPr/>
            </p:nvSpPr>
            <p:spPr bwMode="auto">
              <a:xfrm>
                <a:off x="1664667" y="2871410"/>
                <a:ext cx="955766" cy="1201772"/>
              </a:xfrm>
              <a:custGeom>
                <a:avLst/>
                <a:gdLst>
                  <a:gd name="T0" fmla="*/ 400 w 575"/>
                  <a:gd name="T1" fmla="*/ 47 h 723"/>
                  <a:gd name="T2" fmla="*/ 288 w 575"/>
                  <a:gd name="T3" fmla="*/ 28 h 723"/>
                  <a:gd name="T4" fmla="*/ 152 w 575"/>
                  <a:gd name="T5" fmla="*/ 7 h 723"/>
                  <a:gd name="T6" fmla="*/ 116 w 575"/>
                  <a:gd name="T7" fmla="*/ 0 h 723"/>
                  <a:gd name="T8" fmla="*/ 0 w 575"/>
                  <a:gd name="T9" fmla="*/ 645 h 723"/>
                  <a:gd name="T10" fmla="*/ 94 w 575"/>
                  <a:gd name="T11" fmla="*/ 663 h 723"/>
                  <a:gd name="T12" fmla="*/ 233 w 575"/>
                  <a:gd name="T13" fmla="*/ 685 h 723"/>
                  <a:gd name="T14" fmla="*/ 369 w 575"/>
                  <a:gd name="T15" fmla="*/ 705 h 723"/>
                  <a:gd name="T16" fmla="*/ 508 w 575"/>
                  <a:gd name="T17" fmla="*/ 723 h 723"/>
                  <a:gd name="T18" fmla="*/ 575 w 575"/>
                  <a:gd name="T19" fmla="*/ 202 h 723"/>
                  <a:gd name="T20" fmla="*/ 380 w 575"/>
                  <a:gd name="T21" fmla="*/ 177 h 723"/>
                  <a:gd name="T22" fmla="*/ 400 w 575"/>
                  <a:gd name="T23" fmla="*/ 47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5" h="723">
                    <a:moveTo>
                      <a:pt x="400" y="47"/>
                    </a:moveTo>
                    <a:lnTo>
                      <a:pt x="288" y="28"/>
                    </a:lnTo>
                    <a:lnTo>
                      <a:pt x="152" y="7"/>
                    </a:lnTo>
                    <a:lnTo>
                      <a:pt x="116" y="0"/>
                    </a:lnTo>
                    <a:lnTo>
                      <a:pt x="0" y="645"/>
                    </a:lnTo>
                    <a:lnTo>
                      <a:pt x="94" y="663"/>
                    </a:lnTo>
                    <a:lnTo>
                      <a:pt x="233" y="685"/>
                    </a:lnTo>
                    <a:lnTo>
                      <a:pt x="369" y="705"/>
                    </a:lnTo>
                    <a:lnTo>
                      <a:pt x="508" y="723"/>
                    </a:lnTo>
                    <a:lnTo>
                      <a:pt x="575" y="202"/>
                    </a:lnTo>
                    <a:lnTo>
                      <a:pt x="380" y="177"/>
                    </a:lnTo>
                    <a:lnTo>
                      <a:pt x="400" y="4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4" name="Freeform 17">
                <a:extLst>
                  <a:ext uri="{FF2B5EF4-FFF2-40B4-BE49-F238E27FC236}">
                    <a16:creationId xmlns:a16="http://schemas.microsoft.com/office/drawing/2014/main" id="{1FEC8B90-B7BE-D6C0-4AE2-68FE88C67548}"/>
                  </a:ext>
                </a:extLst>
              </p:cNvPr>
              <p:cNvSpPr>
                <a:spLocks noEditPoints="1"/>
              </p:cNvSpPr>
              <p:nvPr/>
            </p:nvSpPr>
            <p:spPr bwMode="auto">
              <a:xfrm>
                <a:off x="2806600" y="4280957"/>
                <a:ext cx="2403543" cy="2338718"/>
              </a:xfrm>
              <a:custGeom>
                <a:avLst/>
                <a:gdLst>
                  <a:gd name="T0" fmla="*/ 1424 w 1446"/>
                  <a:gd name="T1" fmla="*/ 673 h 1407"/>
                  <a:gd name="T2" fmla="*/ 1381 w 1446"/>
                  <a:gd name="T3" fmla="*/ 472 h 1407"/>
                  <a:gd name="T4" fmla="*/ 1299 w 1446"/>
                  <a:gd name="T5" fmla="*/ 380 h 1407"/>
                  <a:gd name="T6" fmla="*/ 1223 w 1446"/>
                  <a:gd name="T7" fmla="*/ 362 h 1407"/>
                  <a:gd name="T8" fmla="*/ 1147 w 1446"/>
                  <a:gd name="T9" fmla="*/ 378 h 1407"/>
                  <a:gd name="T10" fmla="*/ 1088 w 1446"/>
                  <a:gd name="T11" fmla="*/ 367 h 1407"/>
                  <a:gd name="T12" fmla="*/ 1044 w 1446"/>
                  <a:gd name="T13" fmla="*/ 382 h 1407"/>
                  <a:gd name="T14" fmla="*/ 1001 w 1446"/>
                  <a:gd name="T15" fmla="*/ 360 h 1407"/>
                  <a:gd name="T16" fmla="*/ 948 w 1446"/>
                  <a:gd name="T17" fmla="*/ 346 h 1407"/>
                  <a:gd name="T18" fmla="*/ 892 w 1446"/>
                  <a:gd name="T19" fmla="*/ 326 h 1407"/>
                  <a:gd name="T20" fmla="*/ 825 w 1446"/>
                  <a:gd name="T21" fmla="*/ 308 h 1407"/>
                  <a:gd name="T22" fmla="*/ 780 w 1446"/>
                  <a:gd name="T23" fmla="*/ 293 h 1407"/>
                  <a:gd name="T24" fmla="*/ 731 w 1446"/>
                  <a:gd name="T25" fmla="*/ 13 h 1407"/>
                  <a:gd name="T26" fmla="*/ 395 w 1446"/>
                  <a:gd name="T27" fmla="*/ 579 h 1407"/>
                  <a:gd name="T28" fmla="*/ 4 w 1446"/>
                  <a:gd name="T29" fmla="*/ 575 h 1407"/>
                  <a:gd name="T30" fmla="*/ 37 w 1446"/>
                  <a:gd name="T31" fmla="*/ 613 h 1407"/>
                  <a:gd name="T32" fmla="*/ 125 w 1446"/>
                  <a:gd name="T33" fmla="*/ 716 h 1407"/>
                  <a:gd name="T34" fmla="*/ 181 w 1446"/>
                  <a:gd name="T35" fmla="*/ 781 h 1407"/>
                  <a:gd name="T36" fmla="*/ 225 w 1446"/>
                  <a:gd name="T37" fmla="*/ 895 h 1407"/>
                  <a:gd name="T38" fmla="*/ 317 w 1446"/>
                  <a:gd name="T39" fmla="*/ 957 h 1407"/>
                  <a:gd name="T40" fmla="*/ 375 w 1446"/>
                  <a:gd name="T41" fmla="*/ 964 h 1407"/>
                  <a:gd name="T42" fmla="*/ 422 w 1446"/>
                  <a:gd name="T43" fmla="*/ 885 h 1407"/>
                  <a:gd name="T44" fmla="*/ 491 w 1446"/>
                  <a:gd name="T45" fmla="*/ 881 h 1407"/>
                  <a:gd name="T46" fmla="*/ 567 w 1446"/>
                  <a:gd name="T47" fmla="*/ 899 h 1407"/>
                  <a:gd name="T48" fmla="*/ 628 w 1446"/>
                  <a:gd name="T49" fmla="*/ 957 h 1407"/>
                  <a:gd name="T50" fmla="*/ 672 w 1446"/>
                  <a:gd name="T51" fmla="*/ 1047 h 1407"/>
                  <a:gd name="T52" fmla="*/ 715 w 1446"/>
                  <a:gd name="T53" fmla="*/ 1123 h 1407"/>
                  <a:gd name="T54" fmla="*/ 769 w 1446"/>
                  <a:gd name="T55" fmla="*/ 1190 h 1407"/>
                  <a:gd name="T56" fmla="*/ 782 w 1446"/>
                  <a:gd name="T57" fmla="*/ 1255 h 1407"/>
                  <a:gd name="T58" fmla="*/ 835 w 1446"/>
                  <a:gd name="T59" fmla="*/ 1335 h 1407"/>
                  <a:gd name="T60" fmla="*/ 892 w 1446"/>
                  <a:gd name="T61" fmla="*/ 1359 h 1407"/>
                  <a:gd name="T62" fmla="*/ 1003 w 1446"/>
                  <a:gd name="T63" fmla="*/ 1402 h 1407"/>
                  <a:gd name="T64" fmla="*/ 1035 w 1446"/>
                  <a:gd name="T65" fmla="*/ 1382 h 1407"/>
                  <a:gd name="T66" fmla="*/ 1005 w 1446"/>
                  <a:gd name="T67" fmla="*/ 1290 h 1407"/>
                  <a:gd name="T68" fmla="*/ 1008 w 1446"/>
                  <a:gd name="T69" fmla="*/ 1241 h 1407"/>
                  <a:gd name="T70" fmla="*/ 979 w 1446"/>
                  <a:gd name="T71" fmla="*/ 1207 h 1407"/>
                  <a:gd name="T72" fmla="*/ 1026 w 1446"/>
                  <a:gd name="T73" fmla="*/ 1167 h 1407"/>
                  <a:gd name="T74" fmla="*/ 1037 w 1446"/>
                  <a:gd name="T75" fmla="*/ 1154 h 1407"/>
                  <a:gd name="T76" fmla="*/ 1041 w 1446"/>
                  <a:gd name="T77" fmla="*/ 1109 h 1407"/>
                  <a:gd name="T78" fmla="*/ 1075 w 1446"/>
                  <a:gd name="T79" fmla="*/ 1109 h 1407"/>
                  <a:gd name="T80" fmla="*/ 1128 w 1446"/>
                  <a:gd name="T81" fmla="*/ 1075 h 1407"/>
                  <a:gd name="T82" fmla="*/ 1111 w 1446"/>
                  <a:gd name="T83" fmla="*/ 1042 h 1407"/>
                  <a:gd name="T84" fmla="*/ 1151 w 1446"/>
                  <a:gd name="T85" fmla="*/ 1047 h 1407"/>
                  <a:gd name="T86" fmla="*/ 1193 w 1446"/>
                  <a:gd name="T87" fmla="*/ 1046 h 1407"/>
                  <a:gd name="T88" fmla="*/ 1245 w 1446"/>
                  <a:gd name="T89" fmla="*/ 1015 h 1407"/>
                  <a:gd name="T90" fmla="*/ 1292 w 1446"/>
                  <a:gd name="T91" fmla="*/ 942 h 1407"/>
                  <a:gd name="T92" fmla="*/ 1310 w 1446"/>
                  <a:gd name="T93" fmla="*/ 895 h 1407"/>
                  <a:gd name="T94" fmla="*/ 1318 w 1446"/>
                  <a:gd name="T95" fmla="*/ 941 h 1407"/>
                  <a:gd name="T96" fmla="*/ 1415 w 1446"/>
                  <a:gd name="T97" fmla="*/ 905 h 1407"/>
                  <a:gd name="T98" fmla="*/ 1424 w 1446"/>
                  <a:gd name="T99" fmla="*/ 814 h 1407"/>
                  <a:gd name="T100" fmla="*/ 1446 w 1446"/>
                  <a:gd name="T101" fmla="*/ 738 h 1407"/>
                  <a:gd name="T102" fmla="*/ 1037 w 1446"/>
                  <a:gd name="T103" fmla="*/ 1348 h 1407"/>
                  <a:gd name="T104" fmla="*/ 1019 w 1446"/>
                  <a:gd name="T105" fmla="*/ 1288 h 1407"/>
                  <a:gd name="T106" fmla="*/ 1032 w 1446"/>
                  <a:gd name="T107" fmla="*/ 1189 h 1407"/>
                  <a:gd name="T108" fmla="*/ 1062 w 1446"/>
                  <a:gd name="T109" fmla="*/ 1140 h 1407"/>
                  <a:gd name="T110" fmla="*/ 1086 w 1446"/>
                  <a:gd name="T111" fmla="*/ 1104 h 1407"/>
                  <a:gd name="T112" fmla="*/ 1292 w 1446"/>
                  <a:gd name="T113" fmla="*/ 970 h 1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6" h="1407">
                    <a:moveTo>
                      <a:pt x="1442" y="731"/>
                    </a:moveTo>
                    <a:lnTo>
                      <a:pt x="1446" y="724"/>
                    </a:lnTo>
                    <a:lnTo>
                      <a:pt x="1444" y="716"/>
                    </a:lnTo>
                    <a:lnTo>
                      <a:pt x="1444" y="707"/>
                    </a:lnTo>
                    <a:lnTo>
                      <a:pt x="1442" y="707"/>
                    </a:lnTo>
                    <a:lnTo>
                      <a:pt x="1428" y="689"/>
                    </a:lnTo>
                    <a:lnTo>
                      <a:pt x="1428" y="682"/>
                    </a:lnTo>
                    <a:lnTo>
                      <a:pt x="1424" y="673"/>
                    </a:lnTo>
                    <a:lnTo>
                      <a:pt x="1421" y="671"/>
                    </a:lnTo>
                    <a:lnTo>
                      <a:pt x="1417" y="662"/>
                    </a:lnTo>
                    <a:lnTo>
                      <a:pt x="1410" y="655"/>
                    </a:lnTo>
                    <a:lnTo>
                      <a:pt x="1412" y="642"/>
                    </a:lnTo>
                    <a:lnTo>
                      <a:pt x="1406" y="624"/>
                    </a:lnTo>
                    <a:lnTo>
                      <a:pt x="1401" y="617"/>
                    </a:lnTo>
                    <a:lnTo>
                      <a:pt x="1386" y="604"/>
                    </a:lnTo>
                    <a:lnTo>
                      <a:pt x="1381" y="472"/>
                    </a:lnTo>
                    <a:lnTo>
                      <a:pt x="1379" y="402"/>
                    </a:lnTo>
                    <a:lnTo>
                      <a:pt x="1352" y="396"/>
                    </a:lnTo>
                    <a:lnTo>
                      <a:pt x="1343" y="402"/>
                    </a:lnTo>
                    <a:lnTo>
                      <a:pt x="1336" y="396"/>
                    </a:lnTo>
                    <a:lnTo>
                      <a:pt x="1336" y="393"/>
                    </a:lnTo>
                    <a:lnTo>
                      <a:pt x="1332" y="389"/>
                    </a:lnTo>
                    <a:lnTo>
                      <a:pt x="1309" y="385"/>
                    </a:lnTo>
                    <a:lnTo>
                      <a:pt x="1299" y="380"/>
                    </a:lnTo>
                    <a:lnTo>
                      <a:pt x="1292" y="376"/>
                    </a:lnTo>
                    <a:lnTo>
                      <a:pt x="1276" y="364"/>
                    </a:lnTo>
                    <a:lnTo>
                      <a:pt x="1256" y="353"/>
                    </a:lnTo>
                    <a:lnTo>
                      <a:pt x="1249" y="353"/>
                    </a:lnTo>
                    <a:lnTo>
                      <a:pt x="1243" y="360"/>
                    </a:lnTo>
                    <a:lnTo>
                      <a:pt x="1238" y="364"/>
                    </a:lnTo>
                    <a:lnTo>
                      <a:pt x="1229" y="364"/>
                    </a:lnTo>
                    <a:lnTo>
                      <a:pt x="1223" y="362"/>
                    </a:lnTo>
                    <a:lnTo>
                      <a:pt x="1214" y="353"/>
                    </a:lnTo>
                    <a:lnTo>
                      <a:pt x="1198" y="360"/>
                    </a:lnTo>
                    <a:lnTo>
                      <a:pt x="1191" y="365"/>
                    </a:lnTo>
                    <a:lnTo>
                      <a:pt x="1182" y="365"/>
                    </a:lnTo>
                    <a:lnTo>
                      <a:pt x="1175" y="360"/>
                    </a:lnTo>
                    <a:lnTo>
                      <a:pt x="1166" y="367"/>
                    </a:lnTo>
                    <a:lnTo>
                      <a:pt x="1157" y="367"/>
                    </a:lnTo>
                    <a:lnTo>
                      <a:pt x="1147" y="378"/>
                    </a:lnTo>
                    <a:lnTo>
                      <a:pt x="1138" y="378"/>
                    </a:lnTo>
                    <a:lnTo>
                      <a:pt x="1135" y="385"/>
                    </a:lnTo>
                    <a:lnTo>
                      <a:pt x="1128" y="378"/>
                    </a:lnTo>
                    <a:lnTo>
                      <a:pt x="1119" y="374"/>
                    </a:lnTo>
                    <a:lnTo>
                      <a:pt x="1110" y="371"/>
                    </a:lnTo>
                    <a:lnTo>
                      <a:pt x="1104" y="362"/>
                    </a:lnTo>
                    <a:lnTo>
                      <a:pt x="1097" y="360"/>
                    </a:lnTo>
                    <a:lnTo>
                      <a:pt x="1088" y="367"/>
                    </a:lnTo>
                    <a:lnTo>
                      <a:pt x="1081" y="364"/>
                    </a:lnTo>
                    <a:lnTo>
                      <a:pt x="1073" y="356"/>
                    </a:lnTo>
                    <a:lnTo>
                      <a:pt x="1064" y="353"/>
                    </a:lnTo>
                    <a:lnTo>
                      <a:pt x="1062" y="355"/>
                    </a:lnTo>
                    <a:lnTo>
                      <a:pt x="1062" y="360"/>
                    </a:lnTo>
                    <a:lnTo>
                      <a:pt x="1053" y="365"/>
                    </a:lnTo>
                    <a:lnTo>
                      <a:pt x="1050" y="382"/>
                    </a:lnTo>
                    <a:lnTo>
                      <a:pt x="1044" y="382"/>
                    </a:lnTo>
                    <a:lnTo>
                      <a:pt x="1043" y="382"/>
                    </a:lnTo>
                    <a:lnTo>
                      <a:pt x="1039" y="373"/>
                    </a:lnTo>
                    <a:lnTo>
                      <a:pt x="1043" y="364"/>
                    </a:lnTo>
                    <a:lnTo>
                      <a:pt x="1034" y="364"/>
                    </a:lnTo>
                    <a:lnTo>
                      <a:pt x="1021" y="369"/>
                    </a:lnTo>
                    <a:lnTo>
                      <a:pt x="1012" y="367"/>
                    </a:lnTo>
                    <a:lnTo>
                      <a:pt x="1008" y="360"/>
                    </a:lnTo>
                    <a:lnTo>
                      <a:pt x="1001" y="360"/>
                    </a:lnTo>
                    <a:lnTo>
                      <a:pt x="997" y="353"/>
                    </a:lnTo>
                    <a:lnTo>
                      <a:pt x="988" y="349"/>
                    </a:lnTo>
                    <a:lnTo>
                      <a:pt x="976" y="362"/>
                    </a:lnTo>
                    <a:lnTo>
                      <a:pt x="968" y="365"/>
                    </a:lnTo>
                    <a:lnTo>
                      <a:pt x="959" y="364"/>
                    </a:lnTo>
                    <a:lnTo>
                      <a:pt x="959" y="353"/>
                    </a:lnTo>
                    <a:lnTo>
                      <a:pt x="958" y="347"/>
                    </a:lnTo>
                    <a:lnTo>
                      <a:pt x="948" y="346"/>
                    </a:lnTo>
                    <a:lnTo>
                      <a:pt x="943" y="338"/>
                    </a:lnTo>
                    <a:lnTo>
                      <a:pt x="945" y="329"/>
                    </a:lnTo>
                    <a:lnTo>
                      <a:pt x="936" y="329"/>
                    </a:lnTo>
                    <a:lnTo>
                      <a:pt x="920" y="327"/>
                    </a:lnTo>
                    <a:lnTo>
                      <a:pt x="910" y="335"/>
                    </a:lnTo>
                    <a:lnTo>
                      <a:pt x="901" y="336"/>
                    </a:lnTo>
                    <a:lnTo>
                      <a:pt x="896" y="331"/>
                    </a:lnTo>
                    <a:lnTo>
                      <a:pt x="892" y="326"/>
                    </a:lnTo>
                    <a:lnTo>
                      <a:pt x="883" y="326"/>
                    </a:lnTo>
                    <a:lnTo>
                      <a:pt x="874" y="327"/>
                    </a:lnTo>
                    <a:lnTo>
                      <a:pt x="858" y="322"/>
                    </a:lnTo>
                    <a:lnTo>
                      <a:pt x="849" y="317"/>
                    </a:lnTo>
                    <a:lnTo>
                      <a:pt x="842" y="318"/>
                    </a:lnTo>
                    <a:lnTo>
                      <a:pt x="836" y="317"/>
                    </a:lnTo>
                    <a:lnTo>
                      <a:pt x="827" y="317"/>
                    </a:lnTo>
                    <a:lnTo>
                      <a:pt x="825" y="308"/>
                    </a:lnTo>
                    <a:lnTo>
                      <a:pt x="825" y="300"/>
                    </a:lnTo>
                    <a:lnTo>
                      <a:pt x="820" y="291"/>
                    </a:lnTo>
                    <a:lnTo>
                      <a:pt x="813" y="288"/>
                    </a:lnTo>
                    <a:lnTo>
                      <a:pt x="809" y="282"/>
                    </a:lnTo>
                    <a:lnTo>
                      <a:pt x="806" y="291"/>
                    </a:lnTo>
                    <a:lnTo>
                      <a:pt x="798" y="293"/>
                    </a:lnTo>
                    <a:lnTo>
                      <a:pt x="789" y="289"/>
                    </a:lnTo>
                    <a:lnTo>
                      <a:pt x="780" y="293"/>
                    </a:lnTo>
                    <a:lnTo>
                      <a:pt x="773" y="289"/>
                    </a:lnTo>
                    <a:lnTo>
                      <a:pt x="759" y="273"/>
                    </a:lnTo>
                    <a:lnTo>
                      <a:pt x="749" y="266"/>
                    </a:lnTo>
                    <a:lnTo>
                      <a:pt x="742" y="266"/>
                    </a:lnTo>
                    <a:lnTo>
                      <a:pt x="742" y="251"/>
                    </a:lnTo>
                    <a:lnTo>
                      <a:pt x="749" y="18"/>
                    </a:lnTo>
                    <a:lnTo>
                      <a:pt x="740" y="14"/>
                    </a:lnTo>
                    <a:lnTo>
                      <a:pt x="731" y="13"/>
                    </a:lnTo>
                    <a:lnTo>
                      <a:pt x="688" y="13"/>
                    </a:lnTo>
                    <a:lnTo>
                      <a:pt x="581" y="7"/>
                    </a:lnTo>
                    <a:lnTo>
                      <a:pt x="438" y="0"/>
                    </a:lnTo>
                    <a:lnTo>
                      <a:pt x="433" y="2"/>
                    </a:lnTo>
                    <a:lnTo>
                      <a:pt x="433" y="9"/>
                    </a:lnTo>
                    <a:lnTo>
                      <a:pt x="413" y="324"/>
                    </a:lnTo>
                    <a:lnTo>
                      <a:pt x="404" y="443"/>
                    </a:lnTo>
                    <a:lnTo>
                      <a:pt x="395" y="579"/>
                    </a:lnTo>
                    <a:lnTo>
                      <a:pt x="388" y="588"/>
                    </a:lnTo>
                    <a:lnTo>
                      <a:pt x="384" y="588"/>
                    </a:lnTo>
                    <a:lnTo>
                      <a:pt x="286" y="581"/>
                    </a:lnTo>
                    <a:lnTo>
                      <a:pt x="190" y="573"/>
                    </a:lnTo>
                    <a:lnTo>
                      <a:pt x="84" y="564"/>
                    </a:lnTo>
                    <a:lnTo>
                      <a:pt x="0" y="555"/>
                    </a:lnTo>
                    <a:lnTo>
                      <a:pt x="0" y="559"/>
                    </a:lnTo>
                    <a:lnTo>
                      <a:pt x="4" y="575"/>
                    </a:lnTo>
                    <a:lnTo>
                      <a:pt x="10" y="581"/>
                    </a:lnTo>
                    <a:lnTo>
                      <a:pt x="10" y="584"/>
                    </a:lnTo>
                    <a:lnTo>
                      <a:pt x="17" y="588"/>
                    </a:lnTo>
                    <a:lnTo>
                      <a:pt x="19" y="590"/>
                    </a:lnTo>
                    <a:lnTo>
                      <a:pt x="22" y="590"/>
                    </a:lnTo>
                    <a:lnTo>
                      <a:pt x="29" y="597"/>
                    </a:lnTo>
                    <a:lnTo>
                      <a:pt x="35" y="604"/>
                    </a:lnTo>
                    <a:lnTo>
                      <a:pt x="37" y="613"/>
                    </a:lnTo>
                    <a:lnTo>
                      <a:pt x="44" y="630"/>
                    </a:lnTo>
                    <a:lnTo>
                      <a:pt x="51" y="635"/>
                    </a:lnTo>
                    <a:lnTo>
                      <a:pt x="67" y="644"/>
                    </a:lnTo>
                    <a:lnTo>
                      <a:pt x="76" y="653"/>
                    </a:lnTo>
                    <a:lnTo>
                      <a:pt x="91" y="675"/>
                    </a:lnTo>
                    <a:lnTo>
                      <a:pt x="107" y="689"/>
                    </a:lnTo>
                    <a:lnTo>
                      <a:pt x="111" y="698"/>
                    </a:lnTo>
                    <a:lnTo>
                      <a:pt x="125" y="716"/>
                    </a:lnTo>
                    <a:lnTo>
                      <a:pt x="134" y="722"/>
                    </a:lnTo>
                    <a:lnTo>
                      <a:pt x="143" y="725"/>
                    </a:lnTo>
                    <a:lnTo>
                      <a:pt x="160" y="740"/>
                    </a:lnTo>
                    <a:lnTo>
                      <a:pt x="169" y="745"/>
                    </a:lnTo>
                    <a:lnTo>
                      <a:pt x="169" y="753"/>
                    </a:lnTo>
                    <a:lnTo>
                      <a:pt x="176" y="756"/>
                    </a:lnTo>
                    <a:lnTo>
                      <a:pt x="180" y="765"/>
                    </a:lnTo>
                    <a:lnTo>
                      <a:pt x="181" y="781"/>
                    </a:lnTo>
                    <a:lnTo>
                      <a:pt x="185" y="785"/>
                    </a:lnTo>
                    <a:lnTo>
                      <a:pt x="192" y="801"/>
                    </a:lnTo>
                    <a:lnTo>
                      <a:pt x="198" y="810"/>
                    </a:lnTo>
                    <a:lnTo>
                      <a:pt x="198" y="818"/>
                    </a:lnTo>
                    <a:lnTo>
                      <a:pt x="196" y="827"/>
                    </a:lnTo>
                    <a:lnTo>
                      <a:pt x="196" y="843"/>
                    </a:lnTo>
                    <a:lnTo>
                      <a:pt x="214" y="885"/>
                    </a:lnTo>
                    <a:lnTo>
                      <a:pt x="225" y="895"/>
                    </a:lnTo>
                    <a:lnTo>
                      <a:pt x="234" y="899"/>
                    </a:lnTo>
                    <a:lnTo>
                      <a:pt x="241" y="905"/>
                    </a:lnTo>
                    <a:lnTo>
                      <a:pt x="247" y="912"/>
                    </a:lnTo>
                    <a:lnTo>
                      <a:pt x="266" y="930"/>
                    </a:lnTo>
                    <a:lnTo>
                      <a:pt x="274" y="933"/>
                    </a:lnTo>
                    <a:lnTo>
                      <a:pt x="290" y="937"/>
                    </a:lnTo>
                    <a:lnTo>
                      <a:pt x="295" y="946"/>
                    </a:lnTo>
                    <a:lnTo>
                      <a:pt x="317" y="957"/>
                    </a:lnTo>
                    <a:lnTo>
                      <a:pt x="326" y="966"/>
                    </a:lnTo>
                    <a:lnTo>
                      <a:pt x="333" y="971"/>
                    </a:lnTo>
                    <a:lnTo>
                      <a:pt x="341" y="973"/>
                    </a:lnTo>
                    <a:lnTo>
                      <a:pt x="342" y="975"/>
                    </a:lnTo>
                    <a:lnTo>
                      <a:pt x="350" y="977"/>
                    </a:lnTo>
                    <a:lnTo>
                      <a:pt x="364" y="977"/>
                    </a:lnTo>
                    <a:lnTo>
                      <a:pt x="366" y="970"/>
                    </a:lnTo>
                    <a:lnTo>
                      <a:pt x="375" y="964"/>
                    </a:lnTo>
                    <a:lnTo>
                      <a:pt x="380" y="957"/>
                    </a:lnTo>
                    <a:lnTo>
                      <a:pt x="388" y="953"/>
                    </a:lnTo>
                    <a:lnTo>
                      <a:pt x="391" y="946"/>
                    </a:lnTo>
                    <a:lnTo>
                      <a:pt x="393" y="937"/>
                    </a:lnTo>
                    <a:lnTo>
                      <a:pt x="399" y="933"/>
                    </a:lnTo>
                    <a:lnTo>
                      <a:pt x="411" y="899"/>
                    </a:lnTo>
                    <a:lnTo>
                      <a:pt x="418" y="888"/>
                    </a:lnTo>
                    <a:lnTo>
                      <a:pt x="422" y="885"/>
                    </a:lnTo>
                    <a:lnTo>
                      <a:pt x="431" y="885"/>
                    </a:lnTo>
                    <a:lnTo>
                      <a:pt x="440" y="881"/>
                    </a:lnTo>
                    <a:lnTo>
                      <a:pt x="447" y="881"/>
                    </a:lnTo>
                    <a:lnTo>
                      <a:pt x="455" y="879"/>
                    </a:lnTo>
                    <a:lnTo>
                      <a:pt x="460" y="870"/>
                    </a:lnTo>
                    <a:lnTo>
                      <a:pt x="469" y="870"/>
                    </a:lnTo>
                    <a:lnTo>
                      <a:pt x="484" y="879"/>
                    </a:lnTo>
                    <a:lnTo>
                      <a:pt x="491" y="881"/>
                    </a:lnTo>
                    <a:lnTo>
                      <a:pt x="500" y="879"/>
                    </a:lnTo>
                    <a:lnTo>
                      <a:pt x="507" y="881"/>
                    </a:lnTo>
                    <a:lnTo>
                      <a:pt x="516" y="881"/>
                    </a:lnTo>
                    <a:lnTo>
                      <a:pt x="540" y="888"/>
                    </a:lnTo>
                    <a:lnTo>
                      <a:pt x="549" y="883"/>
                    </a:lnTo>
                    <a:lnTo>
                      <a:pt x="556" y="885"/>
                    </a:lnTo>
                    <a:lnTo>
                      <a:pt x="563" y="892"/>
                    </a:lnTo>
                    <a:lnTo>
                      <a:pt x="567" y="899"/>
                    </a:lnTo>
                    <a:lnTo>
                      <a:pt x="574" y="906"/>
                    </a:lnTo>
                    <a:lnTo>
                      <a:pt x="576" y="914"/>
                    </a:lnTo>
                    <a:lnTo>
                      <a:pt x="583" y="912"/>
                    </a:lnTo>
                    <a:lnTo>
                      <a:pt x="587" y="919"/>
                    </a:lnTo>
                    <a:lnTo>
                      <a:pt x="596" y="926"/>
                    </a:lnTo>
                    <a:lnTo>
                      <a:pt x="603" y="932"/>
                    </a:lnTo>
                    <a:lnTo>
                      <a:pt x="605" y="939"/>
                    </a:lnTo>
                    <a:lnTo>
                      <a:pt x="628" y="957"/>
                    </a:lnTo>
                    <a:lnTo>
                      <a:pt x="637" y="973"/>
                    </a:lnTo>
                    <a:lnTo>
                      <a:pt x="645" y="982"/>
                    </a:lnTo>
                    <a:lnTo>
                      <a:pt x="648" y="1004"/>
                    </a:lnTo>
                    <a:lnTo>
                      <a:pt x="659" y="1020"/>
                    </a:lnTo>
                    <a:lnTo>
                      <a:pt x="663" y="1029"/>
                    </a:lnTo>
                    <a:lnTo>
                      <a:pt x="663" y="1031"/>
                    </a:lnTo>
                    <a:lnTo>
                      <a:pt x="668" y="1040"/>
                    </a:lnTo>
                    <a:lnTo>
                      <a:pt x="672" y="1047"/>
                    </a:lnTo>
                    <a:lnTo>
                      <a:pt x="679" y="1056"/>
                    </a:lnTo>
                    <a:lnTo>
                      <a:pt x="677" y="1058"/>
                    </a:lnTo>
                    <a:lnTo>
                      <a:pt x="681" y="1075"/>
                    </a:lnTo>
                    <a:lnTo>
                      <a:pt x="688" y="1093"/>
                    </a:lnTo>
                    <a:lnTo>
                      <a:pt x="697" y="1100"/>
                    </a:lnTo>
                    <a:lnTo>
                      <a:pt x="706" y="1104"/>
                    </a:lnTo>
                    <a:lnTo>
                      <a:pt x="713" y="1114"/>
                    </a:lnTo>
                    <a:lnTo>
                      <a:pt x="715" y="1123"/>
                    </a:lnTo>
                    <a:lnTo>
                      <a:pt x="722" y="1129"/>
                    </a:lnTo>
                    <a:lnTo>
                      <a:pt x="728" y="1138"/>
                    </a:lnTo>
                    <a:lnTo>
                      <a:pt x="730" y="1145"/>
                    </a:lnTo>
                    <a:lnTo>
                      <a:pt x="746" y="1169"/>
                    </a:lnTo>
                    <a:lnTo>
                      <a:pt x="760" y="1172"/>
                    </a:lnTo>
                    <a:lnTo>
                      <a:pt x="768" y="1178"/>
                    </a:lnTo>
                    <a:lnTo>
                      <a:pt x="769" y="1183"/>
                    </a:lnTo>
                    <a:lnTo>
                      <a:pt x="769" y="1190"/>
                    </a:lnTo>
                    <a:lnTo>
                      <a:pt x="773" y="1198"/>
                    </a:lnTo>
                    <a:lnTo>
                      <a:pt x="771" y="1207"/>
                    </a:lnTo>
                    <a:lnTo>
                      <a:pt x="768" y="1216"/>
                    </a:lnTo>
                    <a:lnTo>
                      <a:pt x="777" y="1223"/>
                    </a:lnTo>
                    <a:lnTo>
                      <a:pt x="777" y="1232"/>
                    </a:lnTo>
                    <a:lnTo>
                      <a:pt x="775" y="1239"/>
                    </a:lnTo>
                    <a:lnTo>
                      <a:pt x="777" y="1246"/>
                    </a:lnTo>
                    <a:lnTo>
                      <a:pt x="782" y="1255"/>
                    </a:lnTo>
                    <a:lnTo>
                      <a:pt x="791" y="1272"/>
                    </a:lnTo>
                    <a:lnTo>
                      <a:pt x="798" y="1281"/>
                    </a:lnTo>
                    <a:lnTo>
                      <a:pt x="804" y="1297"/>
                    </a:lnTo>
                    <a:lnTo>
                      <a:pt x="806" y="1315"/>
                    </a:lnTo>
                    <a:lnTo>
                      <a:pt x="815" y="1324"/>
                    </a:lnTo>
                    <a:lnTo>
                      <a:pt x="813" y="1331"/>
                    </a:lnTo>
                    <a:lnTo>
                      <a:pt x="818" y="1333"/>
                    </a:lnTo>
                    <a:lnTo>
                      <a:pt x="835" y="1335"/>
                    </a:lnTo>
                    <a:lnTo>
                      <a:pt x="844" y="1340"/>
                    </a:lnTo>
                    <a:lnTo>
                      <a:pt x="849" y="1339"/>
                    </a:lnTo>
                    <a:lnTo>
                      <a:pt x="856" y="1344"/>
                    </a:lnTo>
                    <a:lnTo>
                      <a:pt x="862" y="1353"/>
                    </a:lnTo>
                    <a:lnTo>
                      <a:pt x="867" y="1355"/>
                    </a:lnTo>
                    <a:lnTo>
                      <a:pt x="876" y="1355"/>
                    </a:lnTo>
                    <a:lnTo>
                      <a:pt x="883" y="1359"/>
                    </a:lnTo>
                    <a:lnTo>
                      <a:pt x="892" y="1359"/>
                    </a:lnTo>
                    <a:lnTo>
                      <a:pt x="909" y="1375"/>
                    </a:lnTo>
                    <a:lnTo>
                      <a:pt x="916" y="1377"/>
                    </a:lnTo>
                    <a:lnTo>
                      <a:pt x="948" y="1380"/>
                    </a:lnTo>
                    <a:lnTo>
                      <a:pt x="968" y="1380"/>
                    </a:lnTo>
                    <a:lnTo>
                      <a:pt x="977" y="1384"/>
                    </a:lnTo>
                    <a:lnTo>
                      <a:pt x="985" y="1386"/>
                    </a:lnTo>
                    <a:lnTo>
                      <a:pt x="1001" y="1402"/>
                    </a:lnTo>
                    <a:lnTo>
                      <a:pt x="1003" y="1402"/>
                    </a:lnTo>
                    <a:lnTo>
                      <a:pt x="1012" y="1407"/>
                    </a:lnTo>
                    <a:lnTo>
                      <a:pt x="1019" y="1407"/>
                    </a:lnTo>
                    <a:lnTo>
                      <a:pt x="1019" y="1398"/>
                    </a:lnTo>
                    <a:lnTo>
                      <a:pt x="1041" y="1393"/>
                    </a:lnTo>
                    <a:lnTo>
                      <a:pt x="1044" y="1393"/>
                    </a:lnTo>
                    <a:lnTo>
                      <a:pt x="1043" y="1382"/>
                    </a:lnTo>
                    <a:lnTo>
                      <a:pt x="1034" y="1391"/>
                    </a:lnTo>
                    <a:lnTo>
                      <a:pt x="1035" y="1382"/>
                    </a:lnTo>
                    <a:lnTo>
                      <a:pt x="1028" y="1391"/>
                    </a:lnTo>
                    <a:lnTo>
                      <a:pt x="1023" y="1380"/>
                    </a:lnTo>
                    <a:lnTo>
                      <a:pt x="1032" y="1380"/>
                    </a:lnTo>
                    <a:lnTo>
                      <a:pt x="1026" y="1371"/>
                    </a:lnTo>
                    <a:lnTo>
                      <a:pt x="1023" y="1355"/>
                    </a:lnTo>
                    <a:lnTo>
                      <a:pt x="1010" y="1326"/>
                    </a:lnTo>
                    <a:lnTo>
                      <a:pt x="1010" y="1319"/>
                    </a:lnTo>
                    <a:lnTo>
                      <a:pt x="1005" y="1290"/>
                    </a:lnTo>
                    <a:lnTo>
                      <a:pt x="996" y="1281"/>
                    </a:lnTo>
                    <a:lnTo>
                      <a:pt x="996" y="1274"/>
                    </a:lnTo>
                    <a:lnTo>
                      <a:pt x="1005" y="1275"/>
                    </a:lnTo>
                    <a:lnTo>
                      <a:pt x="996" y="1266"/>
                    </a:lnTo>
                    <a:lnTo>
                      <a:pt x="996" y="1257"/>
                    </a:lnTo>
                    <a:lnTo>
                      <a:pt x="1005" y="1257"/>
                    </a:lnTo>
                    <a:lnTo>
                      <a:pt x="1005" y="1248"/>
                    </a:lnTo>
                    <a:lnTo>
                      <a:pt x="1008" y="1241"/>
                    </a:lnTo>
                    <a:lnTo>
                      <a:pt x="1008" y="1232"/>
                    </a:lnTo>
                    <a:lnTo>
                      <a:pt x="1012" y="1225"/>
                    </a:lnTo>
                    <a:lnTo>
                      <a:pt x="996" y="1228"/>
                    </a:lnTo>
                    <a:lnTo>
                      <a:pt x="977" y="1223"/>
                    </a:lnTo>
                    <a:lnTo>
                      <a:pt x="979" y="1214"/>
                    </a:lnTo>
                    <a:lnTo>
                      <a:pt x="976" y="1210"/>
                    </a:lnTo>
                    <a:lnTo>
                      <a:pt x="970" y="1201"/>
                    </a:lnTo>
                    <a:lnTo>
                      <a:pt x="979" y="1207"/>
                    </a:lnTo>
                    <a:lnTo>
                      <a:pt x="985" y="1216"/>
                    </a:lnTo>
                    <a:lnTo>
                      <a:pt x="994" y="1214"/>
                    </a:lnTo>
                    <a:lnTo>
                      <a:pt x="999" y="1212"/>
                    </a:lnTo>
                    <a:lnTo>
                      <a:pt x="1006" y="1214"/>
                    </a:lnTo>
                    <a:lnTo>
                      <a:pt x="999" y="1221"/>
                    </a:lnTo>
                    <a:lnTo>
                      <a:pt x="1012" y="1217"/>
                    </a:lnTo>
                    <a:lnTo>
                      <a:pt x="1028" y="1176"/>
                    </a:lnTo>
                    <a:lnTo>
                      <a:pt x="1026" y="1167"/>
                    </a:lnTo>
                    <a:lnTo>
                      <a:pt x="1021" y="1165"/>
                    </a:lnTo>
                    <a:lnTo>
                      <a:pt x="1015" y="1156"/>
                    </a:lnTo>
                    <a:lnTo>
                      <a:pt x="1015" y="1151"/>
                    </a:lnTo>
                    <a:lnTo>
                      <a:pt x="1006" y="1152"/>
                    </a:lnTo>
                    <a:lnTo>
                      <a:pt x="1003" y="1149"/>
                    </a:lnTo>
                    <a:lnTo>
                      <a:pt x="1012" y="1147"/>
                    </a:lnTo>
                    <a:lnTo>
                      <a:pt x="1028" y="1145"/>
                    </a:lnTo>
                    <a:lnTo>
                      <a:pt x="1037" y="1154"/>
                    </a:lnTo>
                    <a:lnTo>
                      <a:pt x="1053" y="1131"/>
                    </a:lnTo>
                    <a:lnTo>
                      <a:pt x="1057" y="1122"/>
                    </a:lnTo>
                    <a:lnTo>
                      <a:pt x="1057" y="1114"/>
                    </a:lnTo>
                    <a:lnTo>
                      <a:pt x="1050" y="1120"/>
                    </a:lnTo>
                    <a:lnTo>
                      <a:pt x="1046" y="1129"/>
                    </a:lnTo>
                    <a:lnTo>
                      <a:pt x="1037" y="1122"/>
                    </a:lnTo>
                    <a:lnTo>
                      <a:pt x="1043" y="1113"/>
                    </a:lnTo>
                    <a:lnTo>
                      <a:pt x="1041" y="1109"/>
                    </a:lnTo>
                    <a:lnTo>
                      <a:pt x="1050" y="1111"/>
                    </a:lnTo>
                    <a:lnTo>
                      <a:pt x="1057" y="1105"/>
                    </a:lnTo>
                    <a:lnTo>
                      <a:pt x="1059" y="1113"/>
                    </a:lnTo>
                    <a:lnTo>
                      <a:pt x="1068" y="1104"/>
                    </a:lnTo>
                    <a:lnTo>
                      <a:pt x="1070" y="1096"/>
                    </a:lnTo>
                    <a:lnTo>
                      <a:pt x="1070" y="1104"/>
                    </a:lnTo>
                    <a:lnTo>
                      <a:pt x="1068" y="1113"/>
                    </a:lnTo>
                    <a:lnTo>
                      <a:pt x="1075" y="1109"/>
                    </a:lnTo>
                    <a:lnTo>
                      <a:pt x="1084" y="1096"/>
                    </a:lnTo>
                    <a:lnTo>
                      <a:pt x="1084" y="1089"/>
                    </a:lnTo>
                    <a:lnTo>
                      <a:pt x="1081" y="1080"/>
                    </a:lnTo>
                    <a:lnTo>
                      <a:pt x="1084" y="1071"/>
                    </a:lnTo>
                    <a:lnTo>
                      <a:pt x="1084" y="1067"/>
                    </a:lnTo>
                    <a:lnTo>
                      <a:pt x="1095" y="1084"/>
                    </a:lnTo>
                    <a:lnTo>
                      <a:pt x="1102" y="1087"/>
                    </a:lnTo>
                    <a:lnTo>
                      <a:pt x="1128" y="1075"/>
                    </a:lnTo>
                    <a:lnTo>
                      <a:pt x="1129" y="1071"/>
                    </a:lnTo>
                    <a:lnTo>
                      <a:pt x="1120" y="1066"/>
                    </a:lnTo>
                    <a:lnTo>
                      <a:pt x="1113" y="1067"/>
                    </a:lnTo>
                    <a:lnTo>
                      <a:pt x="1117" y="1060"/>
                    </a:lnTo>
                    <a:lnTo>
                      <a:pt x="1110" y="1055"/>
                    </a:lnTo>
                    <a:lnTo>
                      <a:pt x="1100" y="1038"/>
                    </a:lnTo>
                    <a:lnTo>
                      <a:pt x="1110" y="1037"/>
                    </a:lnTo>
                    <a:lnTo>
                      <a:pt x="1111" y="1042"/>
                    </a:lnTo>
                    <a:lnTo>
                      <a:pt x="1124" y="1053"/>
                    </a:lnTo>
                    <a:lnTo>
                      <a:pt x="1131" y="1049"/>
                    </a:lnTo>
                    <a:lnTo>
                      <a:pt x="1124" y="1033"/>
                    </a:lnTo>
                    <a:lnTo>
                      <a:pt x="1126" y="1033"/>
                    </a:lnTo>
                    <a:lnTo>
                      <a:pt x="1131" y="1042"/>
                    </a:lnTo>
                    <a:lnTo>
                      <a:pt x="1138" y="1046"/>
                    </a:lnTo>
                    <a:lnTo>
                      <a:pt x="1147" y="1040"/>
                    </a:lnTo>
                    <a:lnTo>
                      <a:pt x="1151" y="1047"/>
                    </a:lnTo>
                    <a:lnTo>
                      <a:pt x="1158" y="1047"/>
                    </a:lnTo>
                    <a:lnTo>
                      <a:pt x="1155" y="1053"/>
                    </a:lnTo>
                    <a:lnTo>
                      <a:pt x="1171" y="1046"/>
                    </a:lnTo>
                    <a:lnTo>
                      <a:pt x="1169" y="1053"/>
                    </a:lnTo>
                    <a:lnTo>
                      <a:pt x="1151" y="1064"/>
                    </a:lnTo>
                    <a:lnTo>
                      <a:pt x="1151" y="1066"/>
                    </a:lnTo>
                    <a:lnTo>
                      <a:pt x="1176" y="1053"/>
                    </a:lnTo>
                    <a:lnTo>
                      <a:pt x="1193" y="1046"/>
                    </a:lnTo>
                    <a:lnTo>
                      <a:pt x="1202" y="1040"/>
                    </a:lnTo>
                    <a:lnTo>
                      <a:pt x="1193" y="1040"/>
                    </a:lnTo>
                    <a:lnTo>
                      <a:pt x="1185" y="1047"/>
                    </a:lnTo>
                    <a:lnTo>
                      <a:pt x="1184" y="1038"/>
                    </a:lnTo>
                    <a:lnTo>
                      <a:pt x="1200" y="1033"/>
                    </a:lnTo>
                    <a:lnTo>
                      <a:pt x="1216" y="1031"/>
                    </a:lnTo>
                    <a:lnTo>
                      <a:pt x="1233" y="1020"/>
                    </a:lnTo>
                    <a:lnTo>
                      <a:pt x="1245" y="1015"/>
                    </a:lnTo>
                    <a:lnTo>
                      <a:pt x="1252" y="1008"/>
                    </a:lnTo>
                    <a:lnTo>
                      <a:pt x="1269" y="993"/>
                    </a:lnTo>
                    <a:lnTo>
                      <a:pt x="1271" y="979"/>
                    </a:lnTo>
                    <a:lnTo>
                      <a:pt x="1285" y="968"/>
                    </a:lnTo>
                    <a:lnTo>
                      <a:pt x="1290" y="961"/>
                    </a:lnTo>
                    <a:lnTo>
                      <a:pt x="1298" y="957"/>
                    </a:lnTo>
                    <a:lnTo>
                      <a:pt x="1301" y="946"/>
                    </a:lnTo>
                    <a:lnTo>
                      <a:pt x="1292" y="942"/>
                    </a:lnTo>
                    <a:lnTo>
                      <a:pt x="1292" y="932"/>
                    </a:lnTo>
                    <a:lnTo>
                      <a:pt x="1285" y="924"/>
                    </a:lnTo>
                    <a:lnTo>
                      <a:pt x="1285" y="917"/>
                    </a:lnTo>
                    <a:lnTo>
                      <a:pt x="1281" y="908"/>
                    </a:lnTo>
                    <a:lnTo>
                      <a:pt x="1285" y="905"/>
                    </a:lnTo>
                    <a:lnTo>
                      <a:pt x="1298" y="912"/>
                    </a:lnTo>
                    <a:lnTo>
                      <a:pt x="1303" y="903"/>
                    </a:lnTo>
                    <a:lnTo>
                      <a:pt x="1310" y="895"/>
                    </a:lnTo>
                    <a:lnTo>
                      <a:pt x="1319" y="897"/>
                    </a:lnTo>
                    <a:lnTo>
                      <a:pt x="1319" y="912"/>
                    </a:lnTo>
                    <a:lnTo>
                      <a:pt x="1312" y="928"/>
                    </a:lnTo>
                    <a:lnTo>
                      <a:pt x="1330" y="924"/>
                    </a:lnTo>
                    <a:lnTo>
                      <a:pt x="1347" y="924"/>
                    </a:lnTo>
                    <a:lnTo>
                      <a:pt x="1345" y="926"/>
                    </a:lnTo>
                    <a:lnTo>
                      <a:pt x="1336" y="928"/>
                    </a:lnTo>
                    <a:lnTo>
                      <a:pt x="1318" y="941"/>
                    </a:lnTo>
                    <a:lnTo>
                      <a:pt x="1312" y="950"/>
                    </a:lnTo>
                    <a:lnTo>
                      <a:pt x="1314" y="950"/>
                    </a:lnTo>
                    <a:lnTo>
                      <a:pt x="1323" y="941"/>
                    </a:lnTo>
                    <a:lnTo>
                      <a:pt x="1332" y="935"/>
                    </a:lnTo>
                    <a:lnTo>
                      <a:pt x="1341" y="932"/>
                    </a:lnTo>
                    <a:lnTo>
                      <a:pt x="1365" y="919"/>
                    </a:lnTo>
                    <a:lnTo>
                      <a:pt x="1392" y="908"/>
                    </a:lnTo>
                    <a:lnTo>
                      <a:pt x="1415" y="905"/>
                    </a:lnTo>
                    <a:lnTo>
                      <a:pt x="1404" y="888"/>
                    </a:lnTo>
                    <a:lnTo>
                      <a:pt x="1413" y="870"/>
                    </a:lnTo>
                    <a:lnTo>
                      <a:pt x="1421" y="865"/>
                    </a:lnTo>
                    <a:lnTo>
                      <a:pt x="1421" y="863"/>
                    </a:lnTo>
                    <a:lnTo>
                      <a:pt x="1430" y="854"/>
                    </a:lnTo>
                    <a:lnTo>
                      <a:pt x="1432" y="845"/>
                    </a:lnTo>
                    <a:lnTo>
                      <a:pt x="1428" y="825"/>
                    </a:lnTo>
                    <a:lnTo>
                      <a:pt x="1424" y="814"/>
                    </a:lnTo>
                    <a:lnTo>
                      <a:pt x="1430" y="805"/>
                    </a:lnTo>
                    <a:lnTo>
                      <a:pt x="1428" y="789"/>
                    </a:lnTo>
                    <a:lnTo>
                      <a:pt x="1432" y="781"/>
                    </a:lnTo>
                    <a:lnTo>
                      <a:pt x="1437" y="772"/>
                    </a:lnTo>
                    <a:lnTo>
                      <a:pt x="1439" y="763"/>
                    </a:lnTo>
                    <a:lnTo>
                      <a:pt x="1444" y="756"/>
                    </a:lnTo>
                    <a:lnTo>
                      <a:pt x="1442" y="747"/>
                    </a:lnTo>
                    <a:lnTo>
                      <a:pt x="1446" y="738"/>
                    </a:lnTo>
                    <a:lnTo>
                      <a:pt x="1442" y="731"/>
                    </a:lnTo>
                    <a:close/>
                    <a:moveTo>
                      <a:pt x="1024" y="1312"/>
                    </a:moveTo>
                    <a:lnTo>
                      <a:pt x="1026" y="1319"/>
                    </a:lnTo>
                    <a:lnTo>
                      <a:pt x="1030" y="1328"/>
                    </a:lnTo>
                    <a:lnTo>
                      <a:pt x="1035" y="1348"/>
                    </a:lnTo>
                    <a:lnTo>
                      <a:pt x="1037" y="1364"/>
                    </a:lnTo>
                    <a:lnTo>
                      <a:pt x="1041" y="1371"/>
                    </a:lnTo>
                    <a:lnTo>
                      <a:pt x="1037" y="1348"/>
                    </a:lnTo>
                    <a:lnTo>
                      <a:pt x="1034" y="1330"/>
                    </a:lnTo>
                    <a:lnTo>
                      <a:pt x="1019" y="1283"/>
                    </a:lnTo>
                    <a:lnTo>
                      <a:pt x="1015" y="1254"/>
                    </a:lnTo>
                    <a:lnTo>
                      <a:pt x="1015" y="1236"/>
                    </a:lnTo>
                    <a:lnTo>
                      <a:pt x="1014" y="1255"/>
                    </a:lnTo>
                    <a:lnTo>
                      <a:pt x="1015" y="1263"/>
                    </a:lnTo>
                    <a:lnTo>
                      <a:pt x="1014" y="1281"/>
                    </a:lnTo>
                    <a:lnTo>
                      <a:pt x="1019" y="1288"/>
                    </a:lnTo>
                    <a:lnTo>
                      <a:pt x="1019" y="1297"/>
                    </a:lnTo>
                    <a:lnTo>
                      <a:pt x="1024" y="1312"/>
                    </a:lnTo>
                    <a:close/>
                    <a:moveTo>
                      <a:pt x="1034" y="1178"/>
                    </a:moveTo>
                    <a:lnTo>
                      <a:pt x="1023" y="1198"/>
                    </a:lnTo>
                    <a:lnTo>
                      <a:pt x="1017" y="1216"/>
                    </a:lnTo>
                    <a:lnTo>
                      <a:pt x="1017" y="1230"/>
                    </a:lnTo>
                    <a:lnTo>
                      <a:pt x="1024" y="1205"/>
                    </a:lnTo>
                    <a:lnTo>
                      <a:pt x="1032" y="1189"/>
                    </a:lnTo>
                    <a:lnTo>
                      <a:pt x="1048" y="1161"/>
                    </a:lnTo>
                    <a:lnTo>
                      <a:pt x="1048" y="1154"/>
                    </a:lnTo>
                    <a:lnTo>
                      <a:pt x="1039" y="1170"/>
                    </a:lnTo>
                    <a:lnTo>
                      <a:pt x="1034" y="1178"/>
                    </a:lnTo>
                    <a:close/>
                    <a:moveTo>
                      <a:pt x="1068" y="1122"/>
                    </a:moveTo>
                    <a:lnTo>
                      <a:pt x="1066" y="1131"/>
                    </a:lnTo>
                    <a:lnTo>
                      <a:pt x="1061" y="1138"/>
                    </a:lnTo>
                    <a:lnTo>
                      <a:pt x="1062" y="1140"/>
                    </a:lnTo>
                    <a:lnTo>
                      <a:pt x="1075" y="1125"/>
                    </a:lnTo>
                    <a:lnTo>
                      <a:pt x="1079" y="1116"/>
                    </a:lnTo>
                    <a:lnTo>
                      <a:pt x="1075" y="1113"/>
                    </a:lnTo>
                    <a:lnTo>
                      <a:pt x="1068" y="1122"/>
                    </a:lnTo>
                    <a:close/>
                    <a:moveTo>
                      <a:pt x="1119" y="1085"/>
                    </a:moveTo>
                    <a:lnTo>
                      <a:pt x="1102" y="1094"/>
                    </a:lnTo>
                    <a:lnTo>
                      <a:pt x="1095" y="1104"/>
                    </a:lnTo>
                    <a:lnTo>
                      <a:pt x="1086" y="1104"/>
                    </a:lnTo>
                    <a:lnTo>
                      <a:pt x="1084" y="1105"/>
                    </a:lnTo>
                    <a:lnTo>
                      <a:pt x="1086" y="1114"/>
                    </a:lnTo>
                    <a:lnTo>
                      <a:pt x="1111" y="1096"/>
                    </a:lnTo>
                    <a:lnTo>
                      <a:pt x="1128" y="1087"/>
                    </a:lnTo>
                    <a:lnTo>
                      <a:pt x="1129" y="1078"/>
                    </a:lnTo>
                    <a:lnTo>
                      <a:pt x="1128" y="1076"/>
                    </a:lnTo>
                    <a:lnTo>
                      <a:pt x="1119" y="1085"/>
                    </a:lnTo>
                    <a:close/>
                    <a:moveTo>
                      <a:pt x="1292" y="970"/>
                    </a:moveTo>
                    <a:lnTo>
                      <a:pt x="1285" y="975"/>
                    </a:lnTo>
                    <a:lnTo>
                      <a:pt x="1281" y="980"/>
                    </a:lnTo>
                    <a:lnTo>
                      <a:pt x="1307" y="962"/>
                    </a:lnTo>
                    <a:lnTo>
                      <a:pt x="1312" y="953"/>
                    </a:lnTo>
                    <a:lnTo>
                      <a:pt x="1303" y="959"/>
                    </a:lnTo>
                    <a:lnTo>
                      <a:pt x="1292" y="970"/>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5" name="Freeform 19">
                <a:extLst>
                  <a:ext uri="{FF2B5EF4-FFF2-40B4-BE49-F238E27FC236}">
                    <a16:creationId xmlns:a16="http://schemas.microsoft.com/office/drawing/2014/main" id="{3560CEE3-154A-6A61-898B-5104DF2E48E0}"/>
                  </a:ext>
                </a:extLst>
              </p:cNvPr>
              <p:cNvSpPr/>
              <p:nvPr/>
            </p:nvSpPr>
            <p:spPr bwMode="auto">
              <a:xfrm>
                <a:off x="3459845" y="2218164"/>
                <a:ext cx="1196785" cy="781235"/>
              </a:xfrm>
              <a:custGeom>
                <a:avLst/>
                <a:gdLst>
                  <a:gd name="T0" fmla="*/ 718 w 720"/>
                  <a:gd name="T1" fmla="*/ 107 h 470"/>
                  <a:gd name="T2" fmla="*/ 713 w 720"/>
                  <a:gd name="T3" fmla="*/ 98 h 470"/>
                  <a:gd name="T4" fmla="*/ 704 w 720"/>
                  <a:gd name="T5" fmla="*/ 94 h 470"/>
                  <a:gd name="T6" fmla="*/ 697 w 720"/>
                  <a:gd name="T7" fmla="*/ 92 h 470"/>
                  <a:gd name="T8" fmla="*/ 686 w 720"/>
                  <a:gd name="T9" fmla="*/ 76 h 470"/>
                  <a:gd name="T10" fmla="*/ 680 w 720"/>
                  <a:gd name="T11" fmla="*/ 69 h 470"/>
                  <a:gd name="T12" fmla="*/ 682 w 720"/>
                  <a:gd name="T13" fmla="*/ 61 h 470"/>
                  <a:gd name="T14" fmla="*/ 691 w 720"/>
                  <a:gd name="T15" fmla="*/ 54 h 470"/>
                  <a:gd name="T16" fmla="*/ 698 w 720"/>
                  <a:gd name="T17" fmla="*/ 49 h 470"/>
                  <a:gd name="T18" fmla="*/ 704 w 720"/>
                  <a:gd name="T19" fmla="*/ 40 h 470"/>
                  <a:gd name="T20" fmla="*/ 707 w 720"/>
                  <a:gd name="T21" fmla="*/ 23 h 470"/>
                  <a:gd name="T22" fmla="*/ 539 w 720"/>
                  <a:gd name="T23" fmla="*/ 22 h 470"/>
                  <a:gd name="T24" fmla="*/ 371 w 720"/>
                  <a:gd name="T25" fmla="*/ 18 h 470"/>
                  <a:gd name="T26" fmla="*/ 192 w 720"/>
                  <a:gd name="T27" fmla="*/ 11 h 470"/>
                  <a:gd name="T28" fmla="*/ 31 w 720"/>
                  <a:gd name="T29" fmla="*/ 0 h 470"/>
                  <a:gd name="T30" fmla="*/ 24 w 720"/>
                  <a:gd name="T31" fmla="*/ 112 h 470"/>
                  <a:gd name="T32" fmla="*/ 18 w 720"/>
                  <a:gd name="T33" fmla="*/ 121 h 470"/>
                  <a:gd name="T34" fmla="*/ 0 w 720"/>
                  <a:gd name="T35" fmla="*/ 382 h 470"/>
                  <a:gd name="T36" fmla="*/ 98 w 720"/>
                  <a:gd name="T37" fmla="*/ 389 h 470"/>
                  <a:gd name="T38" fmla="*/ 262 w 720"/>
                  <a:gd name="T39" fmla="*/ 398 h 470"/>
                  <a:gd name="T40" fmla="*/ 420 w 720"/>
                  <a:gd name="T41" fmla="*/ 403 h 470"/>
                  <a:gd name="T42" fmla="*/ 527 w 720"/>
                  <a:gd name="T43" fmla="*/ 405 h 470"/>
                  <a:gd name="T44" fmla="*/ 536 w 720"/>
                  <a:gd name="T45" fmla="*/ 416 h 470"/>
                  <a:gd name="T46" fmla="*/ 572 w 720"/>
                  <a:gd name="T47" fmla="*/ 434 h 470"/>
                  <a:gd name="T48" fmla="*/ 581 w 720"/>
                  <a:gd name="T49" fmla="*/ 432 h 470"/>
                  <a:gd name="T50" fmla="*/ 586 w 720"/>
                  <a:gd name="T51" fmla="*/ 423 h 470"/>
                  <a:gd name="T52" fmla="*/ 604 w 720"/>
                  <a:gd name="T53" fmla="*/ 427 h 470"/>
                  <a:gd name="T54" fmla="*/ 641 w 720"/>
                  <a:gd name="T55" fmla="*/ 421 h 470"/>
                  <a:gd name="T56" fmla="*/ 655 w 720"/>
                  <a:gd name="T57" fmla="*/ 434 h 470"/>
                  <a:gd name="T58" fmla="*/ 662 w 720"/>
                  <a:gd name="T59" fmla="*/ 434 h 470"/>
                  <a:gd name="T60" fmla="*/ 671 w 720"/>
                  <a:gd name="T61" fmla="*/ 440 h 470"/>
                  <a:gd name="T62" fmla="*/ 671 w 720"/>
                  <a:gd name="T63" fmla="*/ 441 h 470"/>
                  <a:gd name="T64" fmla="*/ 680 w 720"/>
                  <a:gd name="T65" fmla="*/ 441 h 470"/>
                  <a:gd name="T66" fmla="*/ 688 w 720"/>
                  <a:gd name="T67" fmla="*/ 449 h 470"/>
                  <a:gd name="T68" fmla="*/ 697 w 720"/>
                  <a:gd name="T69" fmla="*/ 452 h 470"/>
                  <a:gd name="T70" fmla="*/ 700 w 720"/>
                  <a:gd name="T71" fmla="*/ 461 h 470"/>
                  <a:gd name="T72" fmla="*/ 709 w 720"/>
                  <a:gd name="T73" fmla="*/ 469 h 470"/>
                  <a:gd name="T74" fmla="*/ 717 w 720"/>
                  <a:gd name="T75" fmla="*/ 470 h 470"/>
                  <a:gd name="T76" fmla="*/ 713 w 720"/>
                  <a:gd name="T77" fmla="*/ 452 h 470"/>
                  <a:gd name="T78" fmla="*/ 706 w 720"/>
                  <a:gd name="T79" fmla="*/ 445 h 470"/>
                  <a:gd name="T80" fmla="*/ 702 w 720"/>
                  <a:gd name="T81" fmla="*/ 436 h 470"/>
                  <a:gd name="T82" fmla="*/ 706 w 720"/>
                  <a:gd name="T83" fmla="*/ 429 h 470"/>
                  <a:gd name="T84" fmla="*/ 709 w 720"/>
                  <a:gd name="T85" fmla="*/ 427 h 470"/>
                  <a:gd name="T86" fmla="*/ 715 w 720"/>
                  <a:gd name="T87" fmla="*/ 411 h 470"/>
                  <a:gd name="T88" fmla="*/ 713 w 720"/>
                  <a:gd name="T89" fmla="*/ 402 h 470"/>
                  <a:gd name="T90" fmla="*/ 718 w 720"/>
                  <a:gd name="T91" fmla="*/ 394 h 470"/>
                  <a:gd name="T92" fmla="*/ 718 w 720"/>
                  <a:gd name="T93" fmla="*/ 385 h 470"/>
                  <a:gd name="T94" fmla="*/ 709 w 720"/>
                  <a:gd name="T95" fmla="*/ 378 h 470"/>
                  <a:gd name="T96" fmla="*/ 707 w 720"/>
                  <a:gd name="T97" fmla="*/ 369 h 470"/>
                  <a:gd name="T98" fmla="*/ 711 w 720"/>
                  <a:gd name="T99" fmla="*/ 367 h 470"/>
                  <a:gd name="T100" fmla="*/ 713 w 720"/>
                  <a:gd name="T101" fmla="*/ 358 h 470"/>
                  <a:gd name="T102" fmla="*/ 707 w 720"/>
                  <a:gd name="T103" fmla="*/ 351 h 470"/>
                  <a:gd name="T104" fmla="*/ 706 w 720"/>
                  <a:gd name="T105" fmla="*/ 342 h 470"/>
                  <a:gd name="T106" fmla="*/ 720 w 720"/>
                  <a:gd name="T107" fmla="*/ 342 h 470"/>
                  <a:gd name="T108" fmla="*/ 718 w 720"/>
                  <a:gd name="T109" fmla="*/ 107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0" h="470">
                    <a:moveTo>
                      <a:pt x="718" y="107"/>
                    </a:moveTo>
                    <a:lnTo>
                      <a:pt x="713" y="98"/>
                    </a:lnTo>
                    <a:lnTo>
                      <a:pt x="704" y="94"/>
                    </a:lnTo>
                    <a:lnTo>
                      <a:pt x="697" y="92"/>
                    </a:lnTo>
                    <a:lnTo>
                      <a:pt x="686" y="76"/>
                    </a:lnTo>
                    <a:lnTo>
                      <a:pt x="680" y="69"/>
                    </a:lnTo>
                    <a:lnTo>
                      <a:pt x="682" y="61"/>
                    </a:lnTo>
                    <a:lnTo>
                      <a:pt x="691" y="54"/>
                    </a:lnTo>
                    <a:lnTo>
                      <a:pt x="698" y="49"/>
                    </a:lnTo>
                    <a:lnTo>
                      <a:pt x="704" y="40"/>
                    </a:lnTo>
                    <a:lnTo>
                      <a:pt x="707" y="23"/>
                    </a:lnTo>
                    <a:lnTo>
                      <a:pt x="539" y="22"/>
                    </a:lnTo>
                    <a:lnTo>
                      <a:pt x="371" y="18"/>
                    </a:lnTo>
                    <a:lnTo>
                      <a:pt x="192" y="11"/>
                    </a:lnTo>
                    <a:lnTo>
                      <a:pt x="31" y="0"/>
                    </a:lnTo>
                    <a:lnTo>
                      <a:pt x="24" y="112"/>
                    </a:lnTo>
                    <a:lnTo>
                      <a:pt x="18" y="121"/>
                    </a:lnTo>
                    <a:lnTo>
                      <a:pt x="0" y="382"/>
                    </a:lnTo>
                    <a:lnTo>
                      <a:pt x="98" y="389"/>
                    </a:lnTo>
                    <a:lnTo>
                      <a:pt x="262" y="398"/>
                    </a:lnTo>
                    <a:lnTo>
                      <a:pt x="420" y="403"/>
                    </a:lnTo>
                    <a:lnTo>
                      <a:pt x="527" y="405"/>
                    </a:lnTo>
                    <a:lnTo>
                      <a:pt x="536" y="416"/>
                    </a:lnTo>
                    <a:lnTo>
                      <a:pt x="572" y="434"/>
                    </a:lnTo>
                    <a:lnTo>
                      <a:pt x="581" y="432"/>
                    </a:lnTo>
                    <a:lnTo>
                      <a:pt x="586" y="423"/>
                    </a:lnTo>
                    <a:lnTo>
                      <a:pt x="604" y="427"/>
                    </a:lnTo>
                    <a:lnTo>
                      <a:pt x="641" y="421"/>
                    </a:lnTo>
                    <a:lnTo>
                      <a:pt x="655" y="434"/>
                    </a:lnTo>
                    <a:lnTo>
                      <a:pt x="662" y="434"/>
                    </a:lnTo>
                    <a:lnTo>
                      <a:pt x="671" y="440"/>
                    </a:lnTo>
                    <a:lnTo>
                      <a:pt x="671" y="441"/>
                    </a:lnTo>
                    <a:lnTo>
                      <a:pt x="680" y="441"/>
                    </a:lnTo>
                    <a:lnTo>
                      <a:pt x="688" y="449"/>
                    </a:lnTo>
                    <a:lnTo>
                      <a:pt x="697" y="452"/>
                    </a:lnTo>
                    <a:lnTo>
                      <a:pt x="700" y="461"/>
                    </a:lnTo>
                    <a:lnTo>
                      <a:pt x="709" y="469"/>
                    </a:lnTo>
                    <a:lnTo>
                      <a:pt x="717" y="470"/>
                    </a:lnTo>
                    <a:lnTo>
                      <a:pt x="713" y="452"/>
                    </a:lnTo>
                    <a:lnTo>
                      <a:pt x="706" y="445"/>
                    </a:lnTo>
                    <a:lnTo>
                      <a:pt x="702" y="436"/>
                    </a:lnTo>
                    <a:lnTo>
                      <a:pt x="706" y="429"/>
                    </a:lnTo>
                    <a:lnTo>
                      <a:pt x="709" y="427"/>
                    </a:lnTo>
                    <a:lnTo>
                      <a:pt x="715" y="411"/>
                    </a:lnTo>
                    <a:lnTo>
                      <a:pt x="713" y="402"/>
                    </a:lnTo>
                    <a:lnTo>
                      <a:pt x="718" y="394"/>
                    </a:lnTo>
                    <a:lnTo>
                      <a:pt x="718" y="385"/>
                    </a:lnTo>
                    <a:lnTo>
                      <a:pt x="709" y="378"/>
                    </a:lnTo>
                    <a:lnTo>
                      <a:pt x="707" y="369"/>
                    </a:lnTo>
                    <a:lnTo>
                      <a:pt x="711" y="367"/>
                    </a:lnTo>
                    <a:lnTo>
                      <a:pt x="713" y="358"/>
                    </a:lnTo>
                    <a:lnTo>
                      <a:pt x="707" y="351"/>
                    </a:lnTo>
                    <a:lnTo>
                      <a:pt x="706" y="342"/>
                    </a:lnTo>
                    <a:lnTo>
                      <a:pt x="720" y="342"/>
                    </a:lnTo>
                    <a:lnTo>
                      <a:pt x="718" y="107"/>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6" name="Freeform 23">
                <a:extLst>
                  <a:ext uri="{FF2B5EF4-FFF2-40B4-BE49-F238E27FC236}">
                    <a16:creationId xmlns:a16="http://schemas.microsoft.com/office/drawing/2014/main" id="{92AC57EC-18DA-032C-BCEE-6226506B4A5F}"/>
                  </a:ext>
                </a:extLst>
              </p:cNvPr>
              <p:cNvSpPr/>
              <p:nvPr/>
            </p:nvSpPr>
            <p:spPr bwMode="auto">
              <a:xfrm>
                <a:off x="260107" y="1634732"/>
                <a:ext cx="1374641" cy="1145258"/>
              </a:xfrm>
              <a:custGeom>
                <a:avLst/>
                <a:gdLst>
                  <a:gd name="T0" fmla="*/ 805 w 827"/>
                  <a:gd name="T1" fmla="*/ 199 h 689"/>
                  <a:gd name="T2" fmla="*/ 693 w 827"/>
                  <a:gd name="T3" fmla="*/ 157 h 689"/>
                  <a:gd name="T4" fmla="*/ 594 w 827"/>
                  <a:gd name="T5" fmla="*/ 143 h 689"/>
                  <a:gd name="T6" fmla="*/ 559 w 827"/>
                  <a:gd name="T7" fmla="*/ 136 h 689"/>
                  <a:gd name="T8" fmla="*/ 508 w 827"/>
                  <a:gd name="T9" fmla="*/ 141 h 689"/>
                  <a:gd name="T10" fmla="*/ 476 w 827"/>
                  <a:gd name="T11" fmla="*/ 145 h 689"/>
                  <a:gd name="T12" fmla="*/ 433 w 827"/>
                  <a:gd name="T13" fmla="*/ 141 h 689"/>
                  <a:gd name="T14" fmla="*/ 405 w 827"/>
                  <a:gd name="T15" fmla="*/ 130 h 689"/>
                  <a:gd name="T16" fmla="*/ 380 w 827"/>
                  <a:gd name="T17" fmla="*/ 118 h 689"/>
                  <a:gd name="T18" fmla="*/ 349 w 827"/>
                  <a:gd name="T19" fmla="*/ 114 h 689"/>
                  <a:gd name="T20" fmla="*/ 317 w 827"/>
                  <a:gd name="T21" fmla="*/ 121 h 689"/>
                  <a:gd name="T22" fmla="*/ 295 w 827"/>
                  <a:gd name="T23" fmla="*/ 114 h 689"/>
                  <a:gd name="T24" fmla="*/ 270 w 827"/>
                  <a:gd name="T25" fmla="*/ 98 h 689"/>
                  <a:gd name="T26" fmla="*/ 262 w 827"/>
                  <a:gd name="T27" fmla="*/ 31 h 689"/>
                  <a:gd name="T28" fmla="*/ 243 w 827"/>
                  <a:gd name="T29" fmla="*/ 25 h 689"/>
                  <a:gd name="T30" fmla="*/ 228 w 827"/>
                  <a:gd name="T31" fmla="*/ 13 h 689"/>
                  <a:gd name="T32" fmla="*/ 205 w 827"/>
                  <a:gd name="T33" fmla="*/ 7 h 689"/>
                  <a:gd name="T34" fmla="*/ 194 w 827"/>
                  <a:gd name="T35" fmla="*/ 5 h 689"/>
                  <a:gd name="T36" fmla="*/ 194 w 827"/>
                  <a:gd name="T37" fmla="*/ 7 h 689"/>
                  <a:gd name="T38" fmla="*/ 179 w 827"/>
                  <a:gd name="T39" fmla="*/ 25 h 689"/>
                  <a:gd name="T40" fmla="*/ 172 w 827"/>
                  <a:gd name="T41" fmla="*/ 43 h 689"/>
                  <a:gd name="T42" fmla="*/ 172 w 827"/>
                  <a:gd name="T43" fmla="*/ 65 h 689"/>
                  <a:gd name="T44" fmla="*/ 167 w 827"/>
                  <a:gd name="T45" fmla="*/ 90 h 689"/>
                  <a:gd name="T46" fmla="*/ 154 w 827"/>
                  <a:gd name="T47" fmla="*/ 103 h 689"/>
                  <a:gd name="T48" fmla="*/ 147 w 827"/>
                  <a:gd name="T49" fmla="*/ 128 h 689"/>
                  <a:gd name="T50" fmla="*/ 123 w 827"/>
                  <a:gd name="T51" fmla="*/ 176 h 689"/>
                  <a:gd name="T52" fmla="*/ 114 w 827"/>
                  <a:gd name="T53" fmla="*/ 217 h 689"/>
                  <a:gd name="T54" fmla="*/ 103 w 827"/>
                  <a:gd name="T55" fmla="*/ 232 h 689"/>
                  <a:gd name="T56" fmla="*/ 76 w 827"/>
                  <a:gd name="T57" fmla="*/ 300 h 689"/>
                  <a:gd name="T58" fmla="*/ 83 w 827"/>
                  <a:gd name="T59" fmla="*/ 309 h 689"/>
                  <a:gd name="T60" fmla="*/ 58 w 827"/>
                  <a:gd name="T61" fmla="*/ 333 h 689"/>
                  <a:gd name="T62" fmla="*/ 58 w 827"/>
                  <a:gd name="T63" fmla="*/ 342 h 689"/>
                  <a:gd name="T64" fmla="*/ 49 w 827"/>
                  <a:gd name="T65" fmla="*/ 347 h 689"/>
                  <a:gd name="T66" fmla="*/ 27 w 827"/>
                  <a:gd name="T67" fmla="*/ 382 h 689"/>
                  <a:gd name="T68" fmla="*/ 15 w 827"/>
                  <a:gd name="T69" fmla="*/ 436 h 689"/>
                  <a:gd name="T70" fmla="*/ 4 w 827"/>
                  <a:gd name="T71" fmla="*/ 461 h 689"/>
                  <a:gd name="T72" fmla="*/ 9 w 827"/>
                  <a:gd name="T73" fmla="*/ 521 h 689"/>
                  <a:gd name="T74" fmla="*/ 398 w 827"/>
                  <a:gd name="T75" fmla="*/ 626 h 689"/>
                  <a:gd name="T76" fmla="*/ 727 w 827"/>
                  <a:gd name="T77" fmla="*/ 458 h 689"/>
                  <a:gd name="T78" fmla="*/ 742 w 827"/>
                  <a:gd name="T79" fmla="*/ 432 h 689"/>
                  <a:gd name="T80" fmla="*/ 744 w 827"/>
                  <a:gd name="T81" fmla="*/ 403 h 689"/>
                  <a:gd name="T82" fmla="*/ 726 w 827"/>
                  <a:gd name="T83" fmla="*/ 391 h 689"/>
                  <a:gd name="T84" fmla="*/ 749 w 827"/>
                  <a:gd name="T85" fmla="*/ 342 h 689"/>
                  <a:gd name="T86" fmla="*/ 774 w 827"/>
                  <a:gd name="T87" fmla="*/ 315 h 689"/>
                  <a:gd name="T88" fmla="*/ 803 w 827"/>
                  <a:gd name="T89" fmla="*/ 266 h 689"/>
                  <a:gd name="T90" fmla="*/ 823 w 827"/>
                  <a:gd name="T91" fmla="*/ 21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5" h="689">
                    <a:moveTo>
                      <a:pt x="823" y="219"/>
                    </a:moveTo>
                    <a:lnTo>
                      <a:pt x="807" y="204"/>
                    </a:lnTo>
                    <a:lnTo>
                      <a:pt x="805" y="199"/>
                    </a:lnTo>
                    <a:lnTo>
                      <a:pt x="800" y="192"/>
                    </a:lnTo>
                    <a:lnTo>
                      <a:pt x="800" y="179"/>
                    </a:lnTo>
                    <a:lnTo>
                      <a:pt x="693" y="157"/>
                    </a:lnTo>
                    <a:lnTo>
                      <a:pt x="612" y="139"/>
                    </a:lnTo>
                    <a:lnTo>
                      <a:pt x="603" y="143"/>
                    </a:lnTo>
                    <a:lnTo>
                      <a:pt x="594" y="143"/>
                    </a:lnTo>
                    <a:lnTo>
                      <a:pt x="584" y="139"/>
                    </a:lnTo>
                    <a:lnTo>
                      <a:pt x="566" y="139"/>
                    </a:lnTo>
                    <a:lnTo>
                      <a:pt x="559" y="136"/>
                    </a:lnTo>
                    <a:lnTo>
                      <a:pt x="552" y="141"/>
                    </a:lnTo>
                    <a:lnTo>
                      <a:pt x="525" y="141"/>
                    </a:lnTo>
                    <a:lnTo>
                      <a:pt x="508" y="141"/>
                    </a:lnTo>
                    <a:lnTo>
                      <a:pt x="492" y="147"/>
                    </a:lnTo>
                    <a:lnTo>
                      <a:pt x="483" y="147"/>
                    </a:lnTo>
                    <a:lnTo>
                      <a:pt x="476" y="145"/>
                    </a:lnTo>
                    <a:lnTo>
                      <a:pt x="467" y="138"/>
                    </a:lnTo>
                    <a:lnTo>
                      <a:pt x="458" y="136"/>
                    </a:lnTo>
                    <a:lnTo>
                      <a:pt x="433" y="141"/>
                    </a:lnTo>
                    <a:lnTo>
                      <a:pt x="425" y="138"/>
                    </a:lnTo>
                    <a:lnTo>
                      <a:pt x="407" y="139"/>
                    </a:lnTo>
                    <a:lnTo>
                      <a:pt x="405" y="130"/>
                    </a:lnTo>
                    <a:lnTo>
                      <a:pt x="398" y="125"/>
                    </a:lnTo>
                    <a:lnTo>
                      <a:pt x="389" y="123"/>
                    </a:lnTo>
                    <a:lnTo>
                      <a:pt x="380" y="118"/>
                    </a:lnTo>
                    <a:lnTo>
                      <a:pt x="366" y="118"/>
                    </a:lnTo>
                    <a:lnTo>
                      <a:pt x="358" y="114"/>
                    </a:lnTo>
                    <a:lnTo>
                      <a:pt x="349" y="114"/>
                    </a:lnTo>
                    <a:lnTo>
                      <a:pt x="340" y="119"/>
                    </a:lnTo>
                    <a:lnTo>
                      <a:pt x="333" y="119"/>
                    </a:lnTo>
                    <a:lnTo>
                      <a:pt x="317" y="121"/>
                    </a:lnTo>
                    <a:lnTo>
                      <a:pt x="308" y="121"/>
                    </a:lnTo>
                    <a:lnTo>
                      <a:pt x="299" y="116"/>
                    </a:lnTo>
                    <a:lnTo>
                      <a:pt x="295" y="114"/>
                    </a:lnTo>
                    <a:lnTo>
                      <a:pt x="286" y="109"/>
                    </a:lnTo>
                    <a:lnTo>
                      <a:pt x="273" y="103"/>
                    </a:lnTo>
                    <a:lnTo>
                      <a:pt x="270" y="98"/>
                    </a:lnTo>
                    <a:lnTo>
                      <a:pt x="275" y="56"/>
                    </a:lnTo>
                    <a:lnTo>
                      <a:pt x="271" y="40"/>
                    </a:lnTo>
                    <a:lnTo>
                      <a:pt x="262" y="31"/>
                    </a:lnTo>
                    <a:lnTo>
                      <a:pt x="257" y="24"/>
                    </a:lnTo>
                    <a:lnTo>
                      <a:pt x="252" y="20"/>
                    </a:lnTo>
                    <a:lnTo>
                      <a:pt x="243" y="25"/>
                    </a:lnTo>
                    <a:lnTo>
                      <a:pt x="234" y="20"/>
                    </a:lnTo>
                    <a:lnTo>
                      <a:pt x="234" y="20"/>
                    </a:lnTo>
                    <a:lnTo>
                      <a:pt x="228" y="13"/>
                    </a:lnTo>
                    <a:lnTo>
                      <a:pt x="221" y="5"/>
                    </a:lnTo>
                    <a:lnTo>
                      <a:pt x="212" y="9"/>
                    </a:lnTo>
                    <a:lnTo>
                      <a:pt x="205" y="7"/>
                    </a:lnTo>
                    <a:lnTo>
                      <a:pt x="201" y="4"/>
                    </a:lnTo>
                    <a:lnTo>
                      <a:pt x="196" y="4"/>
                    </a:lnTo>
                    <a:lnTo>
                      <a:pt x="194" y="5"/>
                    </a:lnTo>
                    <a:lnTo>
                      <a:pt x="197" y="11"/>
                    </a:lnTo>
                    <a:lnTo>
                      <a:pt x="196" y="9"/>
                    </a:lnTo>
                    <a:lnTo>
                      <a:pt x="194" y="7"/>
                    </a:lnTo>
                    <a:lnTo>
                      <a:pt x="186" y="0"/>
                    </a:lnTo>
                    <a:lnTo>
                      <a:pt x="183" y="9"/>
                    </a:lnTo>
                    <a:lnTo>
                      <a:pt x="179" y="25"/>
                    </a:lnTo>
                    <a:lnTo>
                      <a:pt x="172" y="34"/>
                    </a:lnTo>
                    <a:lnTo>
                      <a:pt x="174" y="34"/>
                    </a:lnTo>
                    <a:lnTo>
                      <a:pt x="172" y="43"/>
                    </a:lnTo>
                    <a:lnTo>
                      <a:pt x="168" y="51"/>
                    </a:lnTo>
                    <a:lnTo>
                      <a:pt x="168" y="60"/>
                    </a:lnTo>
                    <a:lnTo>
                      <a:pt x="172" y="65"/>
                    </a:lnTo>
                    <a:lnTo>
                      <a:pt x="165" y="74"/>
                    </a:lnTo>
                    <a:lnTo>
                      <a:pt x="161" y="83"/>
                    </a:lnTo>
                    <a:lnTo>
                      <a:pt x="167" y="90"/>
                    </a:lnTo>
                    <a:lnTo>
                      <a:pt x="158" y="89"/>
                    </a:lnTo>
                    <a:lnTo>
                      <a:pt x="158" y="94"/>
                    </a:lnTo>
                    <a:lnTo>
                      <a:pt x="154" y="103"/>
                    </a:lnTo>
                    <a:lnTo>
                      <a:pt x="152" y="112"/>
                    </a:lnTo>
                    <a:lnTo>
                      <a:pt x="148" y="119"/>
                    </a:lnTo>
                    <a:lnTo>
                      <a:pt x="147" y="128"/>
                    </a:lnTo>
                    <a:lnTo>
                      <a:pt x="138" y="141"/>
                    </a:lnTo>
                    <a:lnTo>
                      <a:pt x="136" y="150"/>
                    </a:lnTo>
                    <a:lnTo>
                      <a:pt x="123" y="176"/>
                    </a:lnTo>
                    <a:lnTo>
                      <a:pt x="120" y="192"/>
                    </a:lnTo>
                    <a:lnTo>
                      <a:pt x="112" y="208"/>
                    </a:lnTo>
                    <a:lnTo>
                      <a:pt x="114" y="217"/>
                    </a:lnTo>
                    <a:lnTo>
                      <a:pt x="112" y="219"/>
                    </a:lnTo>
                    <a:lnTo>
                      <a:pt x="107" y="224"/>
                    </a:lnTo>
                    <a:lnTo>
                      <a:pt x="103" y="232"/>
                    </a:lnTo>
                    <a:lnTo>
                      <a:pt x="98" y="248"/>
                    </a:lnTo>
                    <a:lnTo>
                      <a:pt x="82" y="291"/>
                    </a:lnTo>
                    <a:lnTo>
                      <a:pt x="76" y="300"/>
                    </a:lnTo>
                    <a:lnTo>
                      <a:pt x="74" y="308"/>
                    </a:lnTo>
                    <a:lnTo>
                      <a:pt x="83" y="306"/>
                    </a:lnTo>
                    <a:lnTo>
                      <a:pt x="83" y="309"/>
                    </a:lnTo>
                    <a:lnTo>
                      <a:pt x="74" y="309"/>
                    </a:lnTo>
                    <a:lnTo>
                      <a:pt x="67" y="317"/>
                    </a:lnTo>
                    <a:lnTo>
                      <a:pt x="58" y="333"/>
                    </a:lnTo>
                    <a:lnTo>
                      <a:pt x="54" y="342"/>
                    </a:lnTo>
                    <a:lnTo>
                      <a:pt x="58" y="342"/>
                    </a:lnTo>
                    <a:lnTo>
                      <a:pt x="58" y="342"/>
                    </a:lnTo>
                    <a:lnTo>
                      <a:pt x="58" y="342"/>
                    </a:lnTo>
                    <a:lnTo>
                      <a:pt x="58" y="342"/>
                    </a:lnTo>
                    <a:lnTo>
                      <a:pt x="49" y="347"/>
                    </a:lnTo>
                    <a:lnTo>
                      <a:pt x="47" y="356"/>
                    </a:lnTo>
                    <a:lnTo>
                      <a:pt x="44" y="347"/>
                    </a:lnTo>
                    <a:lnTo>
                      <a:pt x="27" y="382"/>
                    </a:lnTo>
                    <a:lnTo>
                      <a:pt x="11" y="402"/>
                    </a:lnTo>
                    <a:lnTo>
                      <a:pt x="11" y="420"/>
                    </a:lnTo>
                    <a:lnTo>
                      <a:pt x="15" y="436"/>
                    </a:lnTo>
                    <a:lnTo>
                      <a:pt x="13" y="445"/>
                    </a:lnTo>
                    <a:lnTo>
                      <a:pt x="6" y="454"/>
                    </a:lnTo>
                    <a:lnTo>
                      <a:pt x="4" y="461"/>
                    </a:lnTo>
                    <a:lnTo>
                      <a:pt x="0" y="472"/>
                    </a:lnTo>
                    <a:lnTo>
                      <a:pt x="2" y="505"/>
                    </a:lnTo>
                    <a:lnTo>
                      <a:pt x="9" y="521"/>
                    </a:lnTo>
                    <a:lnTo>
                      <a:pt x="13" y="523"/>
                    </a:lnTo>
                    <a:lnTo>
                      <a:pt x="223" y="581"/>
                    </a:lnTo>
                    <a:lnTo>
                      <a:pt x="398" y="626"/>
                    </a:lnTo>
                    <a:lnTo>
                      <a:pt x="563" y="664"/>
                    </a:lnTo>
                    <a:lnTo>
                      <a:pt x="679" y="689"/>
                    </a:lnTo>
                    <a:lnTo>
                      <a:pt x="727" y="458"/>
                    </a:lnTo>
                    <a:lnTo>
                      <a:pt x="731" y="450"/>
                    </a:lnTo>
                    <a:lnTo>
                      <a:pt x="735" y="449"/>
                    </a:lnTo>
                    <a:lnTo>
                      <a:pt x="742" y="432"/>
                    </a:lnTo>
                    <a:lnTo>
                      <a:pt x="742" y="420"/>
                    </a:lnTo>
                    <a:lnTo>
                      <a:pt x="749" y="412"/>
                    </a:lnTo>
                    <a:lnTo>
                      <a:pt x="744" y="403"/>
                    </a:lnTo>
                    <a:lnTo>
                      <a:pt x="736" y="398"/>
                    </a:lnTo>
                    <a:lnTo>
                      <a:pt x="727" y="396"/>
                    </a:lnTo>
                    <a:lnTo>
                      <a:pt x="726" y="391"/>
                    </a:lnTo>
                    <a:lnTo>
                      <a:pt x="731" y="365"/>
                    </a:lnTo>
                    <a:lnTo>
                      <a:pt x="738" y="356"/>
                    </a:lnTo>
                    <a:lnTo>
                      <a:pt x="749" y="342"/>
                    </a:lnTo>
                    <a:lnTo>
                      <a:pt x="764" y="333"/>
                    </a:lnTo>
                    <a:lnTo>
                      <a:pt x="771" y="324"/>
                    </a:lnTo>
                    <a:lnTo>
                      <a:pt x="774" y="315"/>
                    </a:lnTo>
                    <a:lnTo>
                      <a:pt x="776" y="308"/>
                    </a:lnTo>
                    <a:lnTo>
                      <a:pt x="791" y="291"/>
                    </a:lnTo>
                    <a:lnTo>
                      <a:pt x="803" y="266"/>
                    </a:lnTo>
                    <a:lnTo>
                      <a:pt x="821" y="244"/>
                    </a:lnTo>
                    <a:lnTo>
                      <a:pt x="827" y="237"/>
                    </a:lnTo>
                    <a:lnTo>
                      <a:pt x="823" y="21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7" name="Freeform 24">
                <a:extLst>
                  <a:ext uri="{FF2B5EF4-FFF2-40B4-BE49-F238E27FC236}">
                    <a16:creationId xmlns:a16="http://schemas.microsoft.com/office/drawing/2014/main" id="{97E10A1C-064A-77D2-2BAE-7E9FE320F97B}"/>
                  </a:ext>
                </a:extLst>
              </p:cNvPr>
              <p:cNvSpPr/>
              <p:nvPr/>
            </p:nvSpPr>
            <p:spPr bwMode="auto">
              <a:xfrm>
                <a:off x="3534644" y="4169589"/>
                <a:ext cx="1486008" cy="757964"/>
              </a:xfrm>
              <a:custGeom>
                <a:avLst/>
                <a:gdLst>
                  <a:gd name="T0" fmla="*/ 869 w 894"/>
                  <a:gd name="T1" fmla="*/ 83 h 456"/>
                  <a:gd name="T2" fmla="*/ 740 w 894"/>
                  <a:gd name="T3" fmla="*/ 20 h 456"/>
                  <a:gd name="T4" fmla="*/ 270 w 894"/>
                  <a:gd name="T5" fmla="*/ 15 h 456"/>
                  <a:gd name="T6" fmla="*/ 4 w 894"/>
                  <a:gd name="T7" fmla="*/ 0 h 456"/>
                  <a:gd name="T8" fmla="*/ 143 w 894"/>
                  <a:gd name="T9" fmla="*/ 74 h 456"/>
                  <a:gd name="T10" fmla="*/ 293 w 894"/>
                  <a:gd name="T11" fmla="*/ 80 h 456"/>
                  <a:gd name="T12" fmla="*/ 311 w 894"/>
                  <a:gd name="T13" fmla="*/ 85 h 456"/>
                  <a:gd name="T14" fmla="*/ 304 w 894"/>
                  <a:gd name="T15" fmla="*/ 333 h 456"/>
                  <a:gd name="T16" fmla="*/ 321 w 894"/>
                  <a:gd name="T17" fmla="*/ 340 h 456"/>
                  <a:gd name="T18" fmla="*/ 342 w 894"/>
                  <a:gd name="T19" fmla="*/ 360 h 456"/>
                  <a:gd name="T20" fmla="*/ 360 w 894"/>
                  <a:gd name="T21" fmla="*/ 360 h 456"/>
                  <a:gd name="T22" fmla="*/ 371 w 894"/>
                  <a:gd name="T23" fmla="*/ 349 h 456"/>
                  <a:gd name="T24" fmla="*/ 382 w 894"/>
                  <a:gd name="T25" fmla="*/ 358 h 456"/>
                  <a:gd name="T26" fmla="*/ 387 w 894"/>
                  <a:gd name="T27" fmla="*/ 375 h 456"/>
                  <a:gd name="T28" fmla="*/ 398 w 894"/>
                  <a:gd name="T29" fmla="*/ 384 h 456"/>
                  <a:gd name="T30" fmla="*/ 411 w 894"/>
                  <a:gd name="T31" fmla="*/ 384 h 456"/>
                  <a:gd name="T32" fmla="*/ 436 w 894"/>
                  <a:gd name="T33" fmla="*/ 394 h 456"/>
                  <a:gd name="T34" fmla="*/ 454 w 894"/>
                  <a:gd name="T35" fmla="*/ 393 h 456"/>
                  <a:gd name="T36" fmla="*/ 463 w 894"/>
                  <a:gd name="T37" fmla="*/ 403 h 456"/>
                  <a:gd name="T38" fmla="*/ 482 w 894"/>
                  <a:gd name="T39" fmla="*/ 394 h 456"/>
                  <a:gd name="T40" fmla="*/ 507 w 894"/>
                  <a:gd name="T41" fmla="*/ 396 h 456"/>
                  <a:gd name="T42" fmla="*/ 510 w 894"/>
                  <a:gd name="T43" fmla="*/ 413 h 456"/>
                  <a:gd name="T44" fmla="*/ 521 w 894"/>
                  <a:gd name="T45" fmla="*/ 420 h 456"/>
                  <a:gd name="T46" fmla="*/ 530 w 894"/>
                  <a:gd name="T47" fmla="*/ 432 h 456"/>
                  <a:gd name="T48" fmla="*/ 550 w 894"/>
                  <a:gd name="T49" fmla="*/ 416 h 456"/>
                  <a:gd name="T50" fmla="*/ 563 w 894"/>
                  <a:gd name="T51" fmla="*/ 427 h 456"/>
                  <a:gd name="T52" fmla="*/ 574 w 894"/>
                  <a:gd name="T53" fmla="*/ 434 h 456"/>
                  <a:gd name="T54" fmla="*/ 596 w 894"/>
                  <a:gd name="T55" fmla="*/ 431 h 456"/>
                  <a:gd name="T56" fmla="*/ 601 w 894"/>
                  <a:gd name="T57" fmla="*/ 440 h 456"/>
                  <a:gd name="T58" fmla="*/ 606 w 894"/>
                  <a:gd name="T59" fmla="*/ 449 h 456"/>
                  <a:gd name="T60" fmla="*/ 615 w 894"/>
                  <a:gd name="T61" fmla="*/ 432 h 456"/>
                  <a:gd name="T62" fmla="*/ 624 w 894"/>
                  <a:gd name="T63" fmla="*/ 422 h 456"/>
                  <a:gd name="T64" fmla="*/ 635 w 894"/>
                  <a:gd name="T65" fmla="*/ 423 h 456"/>
                  <a:gd name="T66" fmla="*/ 650 w 894"/>
                  <a:gd name="T67" fmla="*/ 434 h 456"/>
                  <a:gd name="T68" fmla="*/ 666 w 894"/>
                  <a:gd name="T69" fmla="*/ 429 h 456"/>
                  <a:gd name="T70" fmla="*/ 681 w 894"/>
                  <a:gd name="T71" fmla="*/ 441 h 456"/>
                  <a:gd name="T72" fmla="*/ 697 w 894"/>
                  <a:gd name="T73" fmla="*/ 452 h 456"/>
                  <a:gd name="T74" fmla="*/ 709 w 894"/>
                  <a:gd name="T75" fmla="*/ 445 h 456"/>
                  <a:gd name="T76" fmla="*/ 728 w 894"/>
                  <a:gd name="T77" fmla="*/ 434 h 456"/>
                  <a:gd name="T78" fmla="*/ 744 w 894"/>
                  <a:gd name="T79" fmla="*/ 432 h 456"/>
                  <a:gd name="T80" fmla="*/ 760 w 894"/>
                  <a:gd name="T81" fmla="*/ 427 h 456"/>
                  <a:gd name="T82" fmla="*/ 785 w 894"/>
                  <a:gd name="T83" fmla="*/ 429 h 456"/>
                  <a:gd name="T84" fmla="*/ 800 w 894"/>
                  <a:gd name="T85" fmla="*/ 431 h 456"/>
                  <a:gd name="T86" fmla="*/ 811 w 894"/>
                  <a:gd name="T87" fmla="*/ 420 h 456"/>
                  <a:gd name="T88" fmla="*/ 838 w 894"/>
                  <a:gd name="T89" fmla="*/ 431 h 456"/>
                  <a:gd name="T90" fmla="*/ 861 w 894"/>
                  <a:gd name="T91" fmla="*/ 447 h 456"/>
                  <a:gd name="T92" fmla="*/ 894 w 894"/>
                  <a:gd name="T93" fmla="*/ 456 h 456"/>
                  <a:gd name="T94" fmla="*/ 889 w 894"/>
                  <a:gd name="T95" fmla="*/ 192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4" h="456">
                    <a:moveTo>
                      <a:pt x="889" y="192"/>
                    </a:moveTo>
                    <a:lnTo>
                      <a:pt x="869" y="83"/>
                    </a:lnTo>
                    <a:lnTo>
                      <a:pt x="869" y="18"/>
                    </a:lnTo>
                    <a:lnTo>
                      <a:pt x="740" y="20"/>
                    </a:lnTo>
                    <a:lnTo>
                      <a:pt x="503" y="20"/>
                    </a:lnTo>
                    <a:lnTo>
                      <a:pt x="270" y="15"/>
                    </a:lnTo>
                    <a:lnTo>
                      <a:pt x="105" y="7"/>
                    </a:lnTo>
                    <a:lnTo>
                      <a:pt x="4" y="0"/>
                    </a:lnTo>
                    <a:lnTo>
                      <a:pt x="0" y="67"/>
                    </a:lnTo>
                    <a:lnTo>
                      <a:pt x="143" y="74"/>
                    </a:lnTo>
                    <a:lnTo>
                      <a:pt x="250" y="80"/>
                    </a:lnTo>
                    <a:lnTo>
                      <a:pt x="293" y="80"/>
                    </a:lnTo>
                    <a:lnTo>
                      <a:pt x="302" y="81"/>
                    </a:lnTo>
                    <a:lnTo>
                      <a:pt x="311" y="85"/>
                    </a:lnTo>
                    <a:lnTo>
                      <a:pt x="304" y="318"/>
                    </a:lnTo>
                    <a:lnTo>
                      <a:pt x="304" y="333"/>
                    </a:lnTo>
                    <a:lnTo>
                      <a:pt x="311" y="333"/>
                    </a:lnTo>
                    <a:lnTo>
                      <a:pt x="321" y="340"/>
                    </a:lnTo>
                    <a:lnTo>
                      <a:pt x="335" y="356"/>
                    </a:lnTo>
                    <a:lnTo>
                      <a:pt x="342" y="360"/>
                    </a:lnTo>
                    <a:lnTo>
                      <a:pt x="351" y="356"/>
                    </a:lnTo>
                    <a:lnTo>
                      <a:pt x="360" y="360"/>
                    </a:lnTo>
                    <a:lnTo>
                      <a:pt x="368" y="358"/>
                    </a:lnTo>
                    <a:lnTo>
                      <a:pt x="371" y="349"/>
                    </a:lnTo>
                    <a:lnTo>
                      <a:pt x="375" y="355"/>
                    </a:lnTo>
                    <a:lnTo>
                      <a:pt x="382" y="358"/>
                    </a:lnTo>
                    <a:lnTo>
                      <a:pt x="387" y="367"/>
                    </a:lnTo>
                    <a:lnTo>
                      <a:pt x="387" y="375"/>
                    </a:lnTo>
                    <a:lnTo>
                      <a:pt x="389" y="384"/>
                    </a:lnTo>
                    <a:lnTo>
                      <a:pt x="398" y="384"/>
                    </a:lnTo>
                    <a:lnTo>
                      <a:pt x="404" y="385"/>
                    </a:lnTo>
                    <a:lnTo>
                      <a:pt x="411" y="384"/>
                    </a:lnTo>
                    <a:lnTo>
                      <a:pt x="420" y="389"/>
                    </a:lnTo>
                    <a:lnTo>
                      <a:pt x="436" y="394"/>
                    </a:lnTo>
                    <a:lnTo>
                      <a:pt x="445" y="393"/>
                    </a:lnTo>
                    <a:lnTo>
                      <a:pt x="454" y="393"/>
                    </a:lnTo>
                    <a:lnTo>
                      <a:pt x="458" y="398"/>
                    </a:lnTo>
                    <a:lnTo>
                      <a:pt x="463" y="403"/>
                    </a:lnTo>
                    <a:lnTo>
                      <a:pt x="472" y="402"/>
                    </a:lnTo>
                    <a:lnTo>
                      <a:pt x="482" y="394"/>
                    </a:lnTo>
                    <a:lnTo>
                      <a:pt x="498" y="396"/>
                    </a:lnTo>
                    <a:lnTo>
                      <a:pt x="507" y="396"/>
                    </a:lnTo>
                    <a:lnTo>
                      <a:pt x="505" y="405"/>
                    </a:lnTo>
                    <a:lnTo>
                      <a:pt x="510" y="413"/>
                    </a:lnTo>
                    <a:lnTo>
                      <a:pt x="520" y="414"/>
                    </a:lnTo>
                    <a:lnTo>
                      <a:pt x="521" y="420"/>
                    </a:lnTo>
                    <a:lnTo>
                      <a:pt x="521" y="431"/>
                    </a:lnTo>
                    <a:lnTo>
                      <a:pt x="530" y="432"/>
                    </a:lnTo>
                    <a:lnTo>
                      <a:pt x="538" y="429"/>
                    </a:lnTo>
                    <a:lnTo>
                      <a:pt x="550" y="416"/>
                    </a:lnTo>
                    <a:lnTo>
                      <a:pt x="559" y="420"/>
                    </a:lnTo>
                    <a:lnTo>
                      <a:pt x="563" y="427"/>
                    </a:lnTo>
                    <a:lnTo>
                      <a:pt x="570" y="427"/>
                    </a:lnTo>
                    <a:lnTo>
                      <a:pt x="574" y="434"/>
                    </a:lnTo>
                    <a:lnTo>
                      <a:pt x="583" y="436"/>
                    </a:lnTo>
                    <a:lnTo>
                      <a:pt x="596" y="431"/>
                    </a:lnTo>
                    <a:lnTo>
                      <a:pt x="605" y="431"/>
                    </a:lnTo>
                    <a:lnTo>
                      <a:pt x="601" y="440"/>
                    </a:lnTo>
                    <a:lnTo>
                      <a:pt x="605" y="449"/>
                    </a:lnTo>
                    <a:lnTo>
                      <a:pt x="606" y="449"/>
                    </a:lnTo>
                    <a:lnTo>
                      <a:pt x="612" y="449"/>
                    </a:lnTo>
                    <a:lnTo>
                      <a:pt x="615" y="432"/>
                    </a:lnTo>
                    <a:lnTo>
                      <a:pt x="624" y="427"/>
                    </a:lnTo>
                    <a:lnTo>
                      <a:pt x="624" y="422"/>
                    </a:lnTo>
                    <a:lnTo>
                      <a:pt x="626" y="420"/>
                    </a:lnTo>
                    <a:lnTo>
                      <a:pt x="635" y="423"/>
                    </a:lnTo>
                    <a:lnTo>
                      <a:pt x="643" y="431"/>
                    </a:lnTo>
                    <a:lnTo>
                      <a:pt x="650" y="434"/>
                    </a:lnTo>
                    <a:lnTo>
                      <a:pt x="659" y="427"/>
                    </a:lnTo>
                    <a:lnTo>
                      <a:pt x="666" y="429"/>
                    </a:lnTo>
                    <a:lnTo>
                      <a:pt x="672" y="438"/>
                    </a:lnTo>
                    <a:lnTo>
                      <a:pt x="681" y="441"/>
                    </a:lnTo>
                    <a:lnTo>
                      <a:pt x="690" y="445"/>
                    </a:lnTo>
                    <a:lnTo>
                      <a:pt x="697" y="452"/>
                    </a:lnTo>
                    <a:lnTo>
                      <a:pt x="700" y="445"/>
                    </a:lnTo>
                    <a:lnTo>
                      <a:pt x="709" y="445"/>
                    </a:lnTo>
                    <a:lnTo>
                      <a:pt x="719" y="434"/>
                    </a:lnTo>
                    <a:lnTo>
                      <a:pt x="728" y="434"/>
                    </a:lnTo>
                    <a:lnTo>
                      <a:pt x="737" y="427"/>
                    </a:lnTo>
                    <a:lnTo>
                      <a:pt x="744" y="432"/>
                    </a:lnTo>
                    <a:lnTo>
                      <a:pt x="753" y="432"/>
                    </a:lnTo>
                    <a:lnTo>
                      <a:pt x="760" y="427"/>
                    </a:lnTo>
                    <a:lnTo>
                      <a:pt x="776" y="420"/>
                    </a:lnTo>
                    <a:lnTo>
                      <a:pt x="785" y="429"/>
                    </a:lnTo>
                    <a:lnTo>
                      <a:pt x="791" y="431"/>
                    </a:lnTo>
                    <a:lnTo>
                      <a:pt x="800" y="431"/>
                    </a:lnTo>
                    <a:lnTo>
                      <a:pt x="805" y="427"/>
                    </a:lnTo>
                    <a:lnTo>
                      <a:pt x="811" y="420"/>
                    </a:lnTo>
                    <a:lnTo>
                      <a:pt x="818" y="420"/>
                    </a:lnTo>
                    <a:lnTo>
                      <a:pt x="838" y="431"/>
                    </a:lnTo>
                    <a:lnTo>
                      <a:pt x="854" y="443"/>
                    </a:lnTo>
                    <a:lnTo>
                      <a:pt x="861" y="447"/>
                    </a:lnTo>
                    <a:lnTo>
                      <a:pt x="871" y="452"/>
                    </a:lnTo>
                    <a:lnTo>
                      <a:pt x="894" y="456"/>
                    </a:lnTo>
                    <a:lnTo>
                      <a:pt x="892" y="228"/>
                    </a:lnTo>
                    <a:lnTo>
                      <a:pt x="889" y="192"/>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8" name="Freeform 26">
                <a:extLst>
                  <a:ext uri="{FF2B5EF4-FFF2-40B4-BE49-F238E27FC236}">
                    <a16:creationId xmlns:a16="http://schemas.microsoft.com/office/drawing/2014/main" id="{9D71CA81-8EEA-0494-FA5E-F0E56F10AA90}"/>
                  </a:ext>
                </a:extLst>
              </p:cNvPr>
              <p:cNvSpPr/>
              <p:nvPr/>
            </p:nvSpPr>
            <p:spPr bwMode="auto">
              <a:xfrm>
                <a:off x="3511373" y="1563257"/>
                <a:ext cx="1123648" cy="693139"/>
              </a:xfrm>
              <a:custGeom>
                <a:avLst/>
                <a:gdLst>
                  <a:gd name="T0" fmla="*/ 676 w 676"/>
                  <a:gd name="T1" fmla="*/ 399 h 417"/>
                  <a:gd name="T2" fmla="*/ 675 w 676"/>
                  <a:gd name="T3" fmla="*/ 383 h 417"/>
                  <a:gd name="T4" fmla="*/ 675 w 676"/>
                  <a:gd name="T5" fmla="*/ 374 h 417"/>
                  <a:gd name="T6" fmla="*/ 673 w 676"/>
                  <a:gd name="T7" fmla="*/ 367 h 417"/>
                  <a:gd name="T8" fmla="*/ 662 w 676"/>
                  <a:gd name="T9" fmla="*/ 352 h 417"/>
                  <a:gd name="T10" fmla="*/ 660 w 676"/>
                  <a:gd name="T11" fmla="*/ 345 h 417"/>
                  <a:gd name="T12" fmla="*/ 660 w 676"/>
                  <a:gd name="T13" fmla="*/ 336 h 417"/>
                  <a:gd name="T14" fmla="*/ 657 w 676"/>
                  <a:gd name="T15" fmla="*/ 327 h 417"/>
                  <a:gd name="T16" fmla="*/ 655 w 676"/>
                  <a:gd name="T17" fmla="*/ 296 h 417"/>
                  <a:gd name="T18" fmla="*/ 657 w 676"/>
                  <a:gd name="T19" fmla="*/ 289 h 417"/>
                  <a:gd name="T20" fmla="*/ 653 w 676"/>
                  <a:gd name="T21" fmla="*/ 280 h 417"/>
                  <a:gd name="T22" fmla="*/ 653 w 676"/>
                  <a:gd name="T23" fmla="*/ 267 h 417"/>
                  <a:gd name="T24" fmla="*/ 651 w 676"/>
                  <a:gd name="T25" fmla="*/ 249 h 417"/>
                  <a:gd name="T26" fmla="*/ 651 w 676"/>
                  <a:gd name="T27" fmla="*/ 233 h 417"/>
                  <a:gd name="T28" fmla="*/ 648 w 676"/>
                  <a:gd name="T29" fmla="*/ 226 h 417"/>
                  <a:gd name="T30" fmla="*/ 649 w 676"/>
                  <a:gd name="T31" fmla="*/ 217 h 417"/>
                  <a:gd name="T32" fmla="*/ 649 w 676"/>
                  <a:gd name="T33" fmla="*/ 208 h 417"/>
                  <a:gd name="T34" fmla="*/ 646 w 676"/>
                  <a:gd name="T35" fmla="*/ 191 h 417"/>
                  <a:gd name="T36" fmla="*/ 635 w 676"/>
                  <a:gd name="T37" fmla="*/ 166 h 417"/>
                  <a:gd name="T38" fmla="*/ 637 w 676"/>
                  <a:gd name="T39" fmla="*/ 161 h 417"/>
                  <a:gd name="T40" fmla="*/ 626 w 676"/>
                  <a:gd name="T41" fmla="*/ 133 h 417"/>
                  <a:gd name="T42" fmla="*/ 626 w 676"/>
                  <a:gd name="T43" fmla="*/ 124 h 417"/>
                  <a:gd name="T44" fmla="*/ 626 w 676"/>
                  <a:gd name="T45" fmla="*/ 108 h 417"/>
                  <a:gd name="T46" fmla="*/ 624 w 676"/>
                  <a:gd name="T47" fmla="*/ 105 h 417"/>
                  <a:gd name="T48" fmla="*/ 626 w 676"/>
                  <a:gd name="T49" fmla="*/ 95 h 417"/>
                  <a:gd name="T50" fmla="*/ 624 w 676"/>
                  <a:gd name="T51" fmla="*/ 81 h 417"/>
                  <a:gd name="T52" fmla="*/ 628 w 676"/>
                  <a:gd name="T53" fmla="*/ 65 h 417"/>
                  <a:gd name="T54" fmla="*/ 626 w 676"/>
                  <a:gd name="T55" fmla="*/ 56 h 417"/>
                  <a:gd name="T56" fmla="*/ 619 w 676"/>
                  <a:gd name="T57" fmla="*/ 32 h 417"/>
                  <a:gd name="T58" fmla="*/ 617 w 676"/>
                  <a:gd name="T59" fmla="*/ 27 h 417"/>
                  <a:gd name="T60" fmla="*/ 617 w 676"/>
                  <a:gd name="T61" fmla="*/ 25 h 417"/>
                  <a:gd name="T62" fmla="*/ 619 w 676"/>
                  <a:gd name="T63" fmla="*/ 21 h 417"/>
                  <a:gd name="T64" fmla="*/ 541 w 676"/>
                  <a:gd name="T65" fmla="*/ 21 h 417"/>
                  <a:gd name="T66" fmla="*/ 367 w 676"/>
                  <a:gd name="T67" fmla="*/ 18 h 417"/>
                  <a:gd name="T68" fmla="*/ 163 w 676"/>
                  <a:gd name="T69" fmla="*/ 9 h 417"/>
                  <a:gd name="T70" fmla="*/ 27 w 676"/>
                  <a:gd name="T71" fmla="*/ 0 h 417"/>
                  <a:gd name="T72" fmla="*/ 27 w 676"/>
                  <a:gd name="T73" fmla="*/ 3 h 417"/>
                  <a:gd name="T74" fmla="*/ 0 w 676"/>
                  <a:gd name="T75" fmla="*/ 394 h 417"/>
                  <a:gd name="T76" fmla="*/ 161 w 676"/>
                  <a:gd name="T77" fmla="*/ 405 h 417"/>
                  <a:gd name="T78" fmla="*/ 340 w 676"/>
                  <a:gd name="T79" fmla="*/ 412 h 417"/>
                  <a:gd name="T80" fmla="*/ 508 w 676"/>
                  <a:gd name="T81" fmla="*/ 416 h 417"/>
                  <a:gd name="T82" fmla="*/ 676 w 676"/>
                  <a:gd name="T83" fmla="*/ 417 h 417"/>
                  <a:gd name="T84" fmla="*/ 675 w 676"/>
                  <a:gd name="T85" fmla="*/ 408 h 417"/>
                  <a:gd name="T86" fmla="*/ 676 w 676"/>
                  <a:gd name="T87" fmla="*/ 39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6" h="417">
                    <a:moveTo>
                      <a:pt x="676" y="399"/>
                    </a:moveTo>
                    <a:lnTo>
                      <a:pt x="675" y="383"/>
                    </a:lnTo>
                    <a:lnTo>
                      <a:pt x="675" y="374"/>
                    </a:lnTo>
                    <a:lnTo>
                      <a:pt x="673" y="367"/>
                    </a:lnTo>
                    <a:lnTo>
                      <a:pt x="662" y="352"/>
                    </a:lnTo>
                    <a:lnTo>
                      <a:pt x="660" y="345"/>
                    </a:lnTo>
                    <a:lnTo>
                      <a:pt x="660" y="336"/>
                    </a:lnTo>
                    <a:lnTo>
                      <a:pt x="657" y="327"/>
                    </a:lnTo>
                    <a:lnTo>
                      <a:pt x="655" y="296"/>
                    </a:lnTo>
                    <a:lnTo>
                      <a:pt x="657" y="289"/>
                    </a:lnTo>
                    <a:lnTo>
                      <a:pt x="653" y="280"/>
                    </a:lnTo>
                    <a:lnTo>
                      <a:pt x="653" y="267"/>
                    </a:lnTo>
                    <a:lnTo>
                      <a:pt x="651" y="249"/>
                    </a:lnTo>
                    <a:lnTo>
                      <a:pt x="651" y="233"/>
                    </a:lnTo>
                    <a:lnTo>
                      <a:pt x="648" y="226"/>
                    </a:lnTo>
                    <a:lnTo>
                      <a:pt x="649" y="217"/>
                    </a:lnTo>
                    <a:lnTo>
                      <a:pt x="649" y="208"/>
                    </a:lnTo>
                    <a:lnTo>
                      <a:pt x="646" y="191"/>
                    </a:lnTo>
                    <a:lnTo>
                      <a:pt x="635" y="166"/>
                    </a:lnTo>
                    <a:lnTo>
                      <a:pt x="637" y="161"/>
                    </a:lnTo>
                    <a:lnTo>
                      <a:pt x="626" y="133"/>
                    </a:lnTo>
                    <a:lnTo>
                      <a:pt x="626" y="124"/>
                    </a:lnTo>
                    <a:lnTo>
                      <a:pt x="626" y="108"/>
                    </a:lnTo>
                    <a:lnTo>
                      <a:pt x="624" y="105"/>
                    </a:lnTo>
                    <a:lnTo>
                      <a:pt x="626" y="95"/>
                    </a:lnTo>
                    <a:lnTo>
                      <a:pt x="624" y="81"/>
                    </a:lnTo>
                    <a:lnTo>
                      <a:pt x="628" y="65"/>
                    </a:lnTo>
                    <a:lnTo>
                      <a:pt x="626" y="56"/>
                    </a:lnTo>
                    <a:lnTo>
                      <a:pt x="619" y="32"/>
                    </a:lnTo>
                    <a:lnTo>
                      <a:pt x="617" y="27"/>
                    </a:lnTo>
                    <a:lnTo>
                      <a:pt x="617" y="25"/>
                    </a:lnTo>
                    <a:lnTo>
                      <a:pt x="619" y="21"/>
                    </a:lnTo>
                    <a:lnTo>
                      <a:pt x="541" y="21"/>
                    </a:lnTo>
                    <a:lnTo>
                      <a:pt x="367" y="18"/>
                    </a:lnTo>
                    <a:lnTo>
                      <a:pt x="163" y="9"/>
                    </a:lnTo>
                    <a:lnTo>
                      <a:pt x="27" y="0"/>
                    </a:lnTo>
                    <a:lnTo>
                      <a:pt x="27" y="3"/>
                    </a:lnTo>
                    <a:lnTo>
                      <a:pt x="0" y="394"/>
                    </a:lnTo>
                    <a:lnTo>
                      <a:pt x="161" y="405"/>
                    </a:lnTo>
                    <a:lnTo>
                      <a:pt x="340" y="412"/>
                    </a:lnTo>
                    <a:lnTo>
                      <a:pt x="508" y="416"/>
                    </a:lnTo>
                    <a:lnTo>
                      <a:pt x="676" y="417"/>
                    </a:lnTo>
                    <a:lnTo>
                      <a:pt x="675" y="408"/>
                    </a:lnTo>
                    <a:lnTo>
                      <a:pt x="676" y="39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39" name="Freeform 28">
                <a:extLst>
                  <a:ext uri="{FF2B5EF4-FFF2-40B4-BE49-F238E27FC236}">
                    <a16:creationId xmlns:a16="http://schemas.microsoft.com/office/drawing/2014/main" id="{A1F50B7D-E4AA-3BA0-FE68-CE84AAD5C5E7}"/>
                  </a:ext>
                </a:extLst>
              </p:cNvPr>
              <p:cNvSpPr/>
              <p:nvPr/>
            </p:nvSpPr>
            <p:spPr bwMode="auto">
              <a:xfrm>
                <a:off x="768741" y="2675270"/>
                <a:ext cx="1088743" cy="1683811"/>
              </a:xfrm>
              <a:custGeom>
                <a:avLst/>
                <a:gdLst>
                  <a:gd name="T0" fmla="*/ 373 w 655"/>
                  <a:gd name="T1" fmla="*/ 63 h 1013"/>
                  <a:gd name="T2" fmla="*/ 257 w 655"/>
                  <a:gd name="T3" fmla="*/ 38 h 1013"/>
                  <a:gd name="T4" fmla="*/ 92 w 655"/>
                  <a:gd name="T5" fmla="*/ 0 h 1013"/>
                  <a:gd name="T6" fmla="*/ 22 w 655"/>
                  <a:gd name="T7" fmla="*/ 295 h 1013"/>
                  <a:gd name="T8" fmla="*/ 0 w 655"/>
                  <a:gd name="T9" fmla="*/ 382 h 1013"/>
                  <a:gd name="T10" fmla="*/ 304 w 655"/>
                  <a:gd name="T11" fmla="*/ 823 h 1013"/>
                  <a:gd name="T12" fmla="*/ 432 w 655"/>
                  <a:gd name="T13" fmla="*/ 1013 h 1013"/>
                  <a:gd name="T14" fmla="*/ 434 w 655"/>
                  <a:gd name="T15" fmla="*/ 995 h 1013"/>
                  <a:gd name="T16" fmla="*/ 443 w 655"/>
                  <a:gd name="T17" fmla="*/ 988 h 1013"/>
                  <a:gd name="T18" fmla="*/ 443 w 655"/>
                  <a:gd name="T19" fmla="*/ 968 h 1013"/>
                  <a:gd name="T20" fmla="*/ 441 w 655"/>
                  <a:gd name="T21" fmla="*/ 952 h 1013"/>
                  <a:gd name="T22" fmla="*/ 441 w 655"/>
                  <a:gd name="T23" fmla="*/ 942 h 1013"/>
                  <a:gd name="T24" fmla="*/ 445 w 655"/>
                  <a:gd name="T25" fmla="*/ 932 h 1013"/>
                  <a:gd name="T26" fmla="*/ 443 w 655"/>
                  <a:gd name="T27" fmla="*/ 914 h 1013"/>
                  <a:gd name="T28" fmla="*/ 443 w 655"/>
                  <a:gd name="T29" fmla="*/ 906 h 1013"/>
                  <a:gd name="T30" fmla="*/ 449 w 655"/>
                  <a:gd name="T31" fmla="*/ 897 h 1013"/>
                  <a:gd name="T32" fmla="*/ 443 w 655"/>
                  <a:gd name="T33" fmla="*/ 881 h 1013"/>
                  <a:gd name="T34" fmla="*/ 447 w 655"/>
                  <a:gd name="T35" fmla="*/ 870 h 1013"/>
                  <a:gd name="T36" fmla="*/ 458 w 655"/>
                  <a:gd name="T37" fmla="*/ 865 h 1013"/>
                  <a:gd name="T38" fmla="*/ 467 w 655"/>
                  <a:gd name="T39" fmla="*/ 863 h 1013"/>
                  <a:gd name="T40" fmla="*/ 474 w 655"/>
                  <a:gd name="T41" fmla="*/ 868 h 1013"/>
                  <a:gd name="T42" fmla="*/ 483 w 655"/>
                  <a:gd name="T43" fmla="*/ 868 h 1013"/>
                  <a:gd name="T44" fmla="*/ 490 w 655"/>
                  <a:gd name="T45" fmla="*/ 876 h 1013"/>
                  <a:gd name="T46" fmla="*/ 494 w 655"/>
                  <a:gd name="T47" fmla="*/ 886 h 1013"/>
                  <a:gd name="T48" fmla="*/ 503 w 655"/>
                  <a:gd name="T49" fmla="*/ 888 h 1013"/>
                  <a:gd name="T50" fmla="*/ 512 w 655"/>
                  <a:gd name="T51" fmla="*/ 877 h 1013"/>
                  <a:gd name="T52" fmla="*/ 521 w 655"/>
                  <a:gd name="T53" fmla="*/ 866 h 1013"/>
                  <a:gd name="T54" fmla="*/ 539 w 655"/>
                  <a:gd name="T55" fmla="*/ 763 h 1013"/>
                  <a:gd name="T56" fmla="*/ 655 w 655"/>
                  <a:gd name="T57" fmla="*/ 118 h 1013"/>
                  <a:gd name="T58" fmla="*/ 526 w 655"/>
                  <a:gd name="T59" fmla="*/ 94 h 1013"/>
                  <a:gd name="T60" fmla="*/ 373 w 655"/>
                  <a:gd name="T61" fmla="*/ 6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5" h="1013">
                    <a:moveTo>
                      <a:pt x="373" y="63"/>
                    </a:moveTo>
                    <a:lnTo>
                      <a:pt x="257" y="38"/>
                    </a:lnTo>
                    <a:lnTo>
                      <a:pt x="92" y="0"/>
                    </a:lnTo>
                    <a:lnTo>
                      <a:pt x="22" y="295"/>
                    </a:lnTo>
                    <a:lnTo>
                      <a:pt x="0" y="382"/>
                    </a:lnTo>
                    <a:lnTo>
                      <a:pt x="304" y="823"/>
                    </a:lnTo>
                    <a:lnTo>
                      <a:pt x="432" y="1013"/>
                    </a:lnTo>
                    <a:lnTo>
                      <a:pt x="434" y="995"/>
                    </a:lnTo>
                    <a:lnTo>
                      <a:pt x="443" y="988"/>
                    </a:lnTo>
                    <a:lnTo>
                      <a:pt x="443" y="968"/>
                    </a:lnTo>
                    <a:lnTo>
                      <a:pt x="441" y="952"/>
                    </a:lnTo>
                    <a:lnTo>
                      <a:pt x="441" y="942"/>
                    </a:lnTo>
                    <a:lnTo>
                      <a:pt x="445" y="932"/>
                    </a:lnTo>
                    <a:lnTo>
                      <a:pt x="443" y="914"/>
                    </a:lnTo>
                    <a:lnTo>
                      <a:pt x="443" y="906"/>
                    </a:lnTo>
                    <a:lnTo>
                      <a:pt x="449" y="897"/>
                    </a:lnTo>
                    <a:lnTo>
                      <a:pt x="443" y="881"/>
                    </a:lnTo>
                    <a:lnTo>
                      <a:pt x="447" y="870"/>
                    </a:lnTo>
                    <a:lnTo>
                      <a:pt x="458" y="865"/>
                    </a:lnTo>
                    <a:lnTo>
                      <a:pt x="467" y="863"/>
                    </a:lnTo>
                    <a:lnTo>
                      <a:pt x="474" y="868"/>
                    </a:lnTo>
                    <a:lnTo>
                      <a:pt x="483" y="868"/>
                    </a:lnTo>
                    <a:lnTo>
                      <a:pt x="490" y="876"/>
                    </a:lnTo>
                    <a:lnTo>
                      <a:pt x="494" y="886"/>
                    </a:lnTo>
                    <a:lnTo>
                      <a:pt x="503" y="888"/>
                    </a:lnTo>
                    <a:lnTo>
                      <a:pt x="512" y="877"/>
                    </a:lnTo>
                    <a:lnTo>
                      <a:pt x="521" y="866"/>
                    </a:lnTo>
                    <a:lnTo>
                      <a:pt x="539" y="763"/>
                    </a:lnTo>
                    <a:lnTo>
                      <a:pt x="655" y="118"/>
                    </a:lnTo>
                    <a:lnTo>
                      <a:pt x="526" y="94"/>
                    </a:lnTo>
                    <a:lnTo>
                      <a:pt x="373" y="63"/>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0" name="Freeform 30">
                <a:extLst>
                  <a:ext uri="{FF2B5EF4-FFF2-40B4-BE49-F238E27FC236}">
                    <a16:creationId xmlns:a16="http://schemas.microsoft.com/office/drawing/2014/main" id="{8355DF79-DC6B-8E04-A9D6-B2080AAEF72E}"/>
                  </a:ext>
                </a:extLst>
              </p:cNvPr>
              <p:cNvSpPr/>
              <p:nvPr/>
            </p:nvSpPr>
            <p:spPr bwMode="auto">
              <a:xfrm>
                <a:off x="2356143" y="4073182"/>
                <a:ext cx="1185150" cy="1241665"/>
              </a:xfrm>
              <a:custGeom>
                <a:avLst/>
                <a:gdLst>
                  <a:gd name="T0" fmla="*/ 414 w 713"/>
                  <a:gd name="T1" fmla="*/ 36 h 747"/>
                  <a:gd name="T2" fmla="*/ 262 w 713"/>
                  <a:gd name="T3" fmla="*/ 20 h 747"/>
                  <a:gd name="T4" fmla="*/ 92 w 713"/>
                  <a:gd name="T5" fmla="*/ 0 h 747"/>
                  <a:gd name="T6" fmla="*/ 0 w 713"/>
                  <a:gd name="T7" fmla="*/ 733 h 747"/>
                  <a:gd name="T8" fmla="*/ 0 w 713"/>
                  <a:gd name="T9" fmla="*/ 736 h 747"/>
                  <a:gd name="T10" fmla="*/ 85 w 713"/>
                  <a:gd name="T11" fmla="*/ 747 h 747"/>
                  <a:gd name="T12" fmla="*/ 92 w 713"/>
                  <a:gd name="T13" fmla="*/ 744 h 747"/>
                  <a:gd name="T14" fmla="*/ 98 w 713"/>
                  <a:gd name="T15" fmla="*/ 700 h 747"/>
                  <a:gd name="T16" fmla="*/ 103 w 713"/>
                  <a:gd name="T17" fmla="*/ 691 h 747"/>
                  <a:gd name="T18" fmla="*/ 281 w 713"/>
                  <a:gd name="T19" fmla="*/ 709 h 747"/>
                  <a:gd name="T20" fmla="*/ 281 w 713"/>
                  <a:gd name="T21" fmla="*/ 709 h 747"/>
                  <a:gd name="T22" fmla="*/ 281 w 713"/>
                  <a:gd name="T23" fmla="*/ 706 h 747"/>
                  <a:gd name="T24" fmla="*/ 275 w 713"/>
                  <a:gd name="T25" fmla="*/ 700 h 747"/>
                  <a:gd name="T26" fmla="*/ 271 w 713"/>
                  <a:gd name="T27" fmla="*/ 684 h 747"/>
                  <a:gd name="T28" fmla="*/ 271 w 713"/>
                  <a:gd name="T29" fmla="*/ 680 h 747"/>
                  <a:gd name="T30" fmla="*/ 355 w 713"/>
                  <a:gd name="T31" fmla="*/ 689 h 747"/>
                  <a:gd name="T32" fmla="*/ 461 w 713"/>
                  <a:gd name="T33" fmla="*/ 698 h 747"/>
                  <a:gd name="T34" fmla="*/ 557 w 713"/>
                  <a:gd name="T35" fmla="*/ 706 h 747"/>
                  <a:gd name="T36" fmla="*/ 655 w 713"/>
                  <a:gd name="T37" fmla="*/ 713 h 747"/>
                  <a:gd name="T38" fmla="*/ 659 w 713"/>
                  <a:gd name="T39" fmla="*/ 713 h 747"/>
                  <a:gd name="T40" fmla="*/ 666 w 713"/>
                  <a:gd name="T41" fmla="*/ 704 h 747"/>
                  <a:gd name="T42" fmla="*/ 675 w 713"/>
                  <a:gd name="T43" fmla="*/ 568 h 747"/>
                  <a:gd name="T44" fmla="*/ 684 w 713"/>
                  <a:gd name="T45" fmla="*/ 449 h 747"/>
                  <a:gd name="T46" fmla="*/ 704 w 713"/>
                  <a:gd name="T47" fmla="*/ 134 h 747"/>
                  <a:gd name="T48" fmla="*/ 704 w 713"/>
                  <a:gd name="T49" fmla="*/ 127 h 747"/>
                  <a:gd name="T50" fmla="*/ 709 w 713"/>
                  <a:gd name="T51" fmla="*/ 125 h 747"/>
                  <a:gd name="T52" fmla="*/ 713 w 713"/>
                  <a:gd name="T53" fmla="*/ 58 h 747"/>
                  <a:gd name="T54" fmla="*/ 597 w 713"/>
                  <a:gd name="T55" fmla="*/ 51 h 747"/>
                  <a:gd name="T56" fmla="*/ 414 w 713"/>
                  <a:gd name="T57" fmla="*/ 3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3" h="747">
                    <a:moveTo>
                      <a:pt x="414" y="36"/>
                    </a:moveTo>
                    <a:lnTo>
                      <a:pt x="262" y="20"/>
                    </a:lnTo>
                    <a:lnTo>
                      <a:pt x="92" y="0"/>
                    </a:lnTo>
                    <a:lnTo>
                      <a:pt x="0" y="733"/>
                    </a:lnTo>
                    <a:lnTo>
                      <a:pt x="0" y="736"/>
                    </a:lnTo>
                    <a:lnTo>
                      <a:pt x="85" y="747"/>
                    </a:lnTo>
                    <a:lnTo>
                      <a:pt x="92" y="744"/>
                    </a:lnTo>
                    <a:lnTo>
                      <a:pt x="98" y="700"/>
                    </a:lnTo>
                    <a:lnTo>
                      <a:pt x="103" y="691"/>
                    </a:lnTo>
                    <a:lnTo>
                      <a:pt x="281" y="709"/>
                    </a:lnTo>
                    <a:lnTo>
                      <a:pt x="281" y="709"/>
                    </a:lnTo>
                    <a:lnTo>
                      <a:pt x="281" y="706"/>
                    </a:lnTo>
                    <a:lnTo>
                      <a:pt x="275" y="700"/>
                    </a:lnTo>
                    <a:lnTo>
                      <a:pt x="271" y="684"/>
                    </a:lnTo>
                    <a:lnTo>
                      <a:pt x="271" y="680"/>
                    </a:lnTo>
                    <a:lnTo>
                      <a:pt x="355" y="689"/>
                    </a:lnTo>
                    <a:lnTo>
                      <a:pt x="461" y="698"/>
                    </a:lnTo>
                    <a:lnTo>
                      <a:pt x="557" y="706"/>
                    </a:lnTo>
                    <a:lnTo>
                      <a:pt x="655" y="713"/>
                    </a:lnTo>
                    <a:lnTo>
                      <a:pt x="659" y="713"/>
                    </a:lnTo>
                    <a:lnTo>
                      <a:pt x="666" y="704"/>
                    </a:lnTo>
                    <a:lnTo>
                      <a:pt x="675" y="568"/>
                    </a:lnTo>
                    <a:lnTo>
                      <a:pt x="684" y="449"/>
                    </a:lnTo>
                    <a:lnTo>
                      <a:pt x="704" y="134"/>
                    </a:lnTo>
                    <a:lnTo>
                      <a:pt x="704" y="127"/>
                    </a:lnTo>
                    <a:lnTo>
                      <a:pt x="709" y="125"/>
                    </a:lnTo>
                    <a:lnTo>
                      <a:pt x="713" y="58"/>
                    </a:lnTo>
                    <a:lnTo>
                      <a:pt x="597" y="51"/>
                    </a:lnTo>
                    <a:lnTo>
                      <a:pt x="414" y="36"/>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1" name="Freeform 33">
                <a:extLst>
                  <a:ext uri="{FF2B5EF4-FFF2-40B4-BE49-F238E27FC236}">
                    <a16:creationId xmlns:a16="http://schemas.microsoft.com/office/drawing/2014/main" id="{13C8AB1E-B97C-476D-89E1-B3C28942D971}"/>
                  </a:ext>
                </a:extLst>
              </p:cNvPr>
              <p:cNvSpPr/>
              <p:nvPr/>
            </p:nvSpPr>
            <p:spPr bwMode="auto">
              <a:xfrm>
                <a:off x="3433249" y="2853126"/>
                <a:ext cx="1412871" cy="694800"/>
              </a:xfrm>
              <a:custGeom>
                <a:avLst/>
                <a:gdLst>
                  <a:gd name="T0" fmla="*/ 836 w 850"/>
                  <a:gd name="T1" fmla="*/ 394 h 418"/>
                  <a:gd name="T2" fmla="*/ 825 w 850"/>
                  <a:gd name="T3" fmla="*/ 380 h 418"/>
                  <a:gd name="T4" fmla="*/ 812 w 850"/>
                  <a:gd name="T5" fmla="*/ 354 h 418"/>
                  <a:gd name="T6" fmla="*/ 805 w 850"/>
                  <a:gd name="T7" fmla="*/ 338 h 418"/>
                  <a:gd name="T8" fmla="*/ 794 w 850"/>
                  <a:gd name="T9" fmla="*/ 324 h 418"/>
                  <a:gd name="T10" fmla="*/ 794 w 850"/>
                  <a:gd name="T11" fmla="*/ 282 h 418"/>
                  <a:gd name="T12" fmla="*/ 796 w 850"/>
                  <a:gd name="T13" fmla="*/ 262 h 418"/>
                  <a:gd name="T14" fmla="*/ 792 w 850"/>
                  <a:gd name="T15" fmla="*/ 244 h 418"/>
                  <a:gd name="T16" fmla="*/ 789 w 850"/>
                  <a:gd name="T17" fmla="*/ 226 h 418"/>
                  <a:gd name="T18" fmla="*/ 780 w 850"/>
                  <a:gd name="T19" fmla="*/ 215 h 418"/>
                  <a:gd name="T20" fmla="*/ 772 w 850"/>
                  <a:gd name="T21" fmla="*/ 211 h 418"/>
                  <a:gd name="T22" fmla="*/ 772 w 850"/>
                  <a:gd name="T23" fmla="*/ 195 h 418"/>
                  <a:gd name="T24" fmla="*/ 772 w 850"/>
                  <a:gd name="T25" fmla="*/ 179 h 418"/>
                  <a:gd name="T26" fmla="*/ 765 w 850"/>
                  <a:gd name="T27" fmla="*/ 161 h 418"/>
                  <a:gd name="T28" fmla="*/ 754 w 850"/>
                  <a:gd name="T29" fmla="*/ 139 h 418"/>
                  <a:gd name="T30" fmla="*/ 747 w 850"/>
                  <a:gd name="T31" fmla="*/ 123 h 418"/>
                  <a:gd name="T32" fmla="*/ 740 w 850"/>
                  <a:gd name="T33" fmla="*/ 105 h 418"/>
                  <a:gd name="T34" fmla="*/ 742 w 850"/>
                  <a:gd name="T35" fmla="*/ 90 h 418"/>
                  <a:gd name="T36" fmla="*/ 725 w 850"/>
                  <a:gd name="T37" fmla="*/ 87 h 418"/>
                  <a:gd name="T38" fmla="*/ 713 w 850"/>
                  <a:gd name="T39" fmla="*/ 70 h 418"/>
                  <a:gd name="T40" fmla="*/ 696 w 850"/>
                  <a:gd name="T41" fmla="*/ 59 h 418"/>
                  <a:gd name="T42" fmla="*/ 687 w 850"/>
                  <a:gd name="T43" fmla="*/ 58 h 418"/>
                  <a:gd name="T44" fmla="*/ 671 w 850"/>
                  <a:gd name="T45" fmla="*/ 52 h 418"/>
                  <a:gd name="T46" fmla="*/ 620 w 850"/>
                  <a:gd name="T47" fmla="*/ 45 h 418"/>
                  <a:gd name="T48" fmla="*/ 597 w 850"/>
                  <a:gd name="T49" fmla="*/ 50 h 418"/>
                  <a:gd name="T50" fmla="*/ 552 w 850"/>
                  <a:gd name="T51" fmla="*/ 34 h 418"/>
                  <a:gd name="T52" fmla="*/ 436 w 850"/>
                  <a:gd name="T53" fmla="*/ 21 h 418"/>
                  <a:gd name="T54" fmla="*/ 114 w 850"/>
                  <a:gd name="T55" fmla="*/ 7 h 418"/>
                  <a:gd name="T56" fmla="*/ 0 w 850"/>
                  <a:gd name="T57" fmla="*/ 262 h 418"/>
                  <a:gd name="T58" fmla="*/ 184 w 850"/>
                  <a:gd name="T59" fmla="*/ 273 h 418"/>
                  <a:gd name="T60" fmla="*/ 186 w 850"/>
                  <a:gd name="T61" fmla="*/ 405 h 418"/>
                  <a:gd name="T62" fmla="*/ 557 w 850"/>
                  <a:gd name="T63" fmla="*/ 418 h 418"/>
                  <a:gd name="T64" fmla="*/ 850 w 850"/>
                  <a:gd name="T65" fmla="*/ 418 h 418"/>
                  <a:gd name="T66" fmla="*/ 841 w 850"/>
                  <a:gd name="T67" fmla="*/ 40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0" h="418">
                    <a:moveTo>
                      <a:pt x="841" y="401"/>
                    </a:moveTo>
                    <a:lnTo>
                      <a:pt x="836" y="394"/>
                    </a:lnTo>
                    <a:lnTo>
                      <a:pt x="834" y="385"/>
                    </a:lnTo>
                    <a:lnTo>
                      <a:pt x="825" y="380"/>
                    </a:lnTo>
                    <a:lnTo>
                      <a:pt x="818" y="371"/>
                    </a:lnTo>
                    <a:lnTo>
                      <a:pt x="812" y="354"/>
                    </a:lnTo>
                    <a:lnTo>
                      <a:pt x="805" y="347"/>
                    </a:lnTo>
                    <a:lnTo>
                      <a:pt x="805" y="338"/>
                    </a:lnTo>
                    <a:lnTo>
                      <a:pt x="803" y="331"/>
                    </a:lnTo>
                    <a:lnTo>
                      <a:pt x="794" y="324"/>
                    </a:lnTo>
                    <a:lnTo>
                      <a:pt x="799" y="300"/>
                    </a:lnTo>
                    <a:lnTo>
                      <a:pt x="794" y="282"/>
                    </a:lnTo>
                    <a:lnTo>
                      <a:pt x="794" y="271"/>
                    </a:lnTo>
                    <a:lnTo>
                      <a:pt x="796" y="262"/>
                    </a:lnTo>
                    <a:lnTo>
                      <a:pt x="789" y="255"/>
                    </a:lnTo>
                    <a:lnTo>
                      <a:pt x="792" y="244"/>
                    </a:lnTo>
                    <a:lnTo>
                      <a:pt x="787" y="237"/>
                    </a:lnTo>
                    <a:lnTo>
                      <a:pt x="789" y="226"/>
                    </a:lnTo>
                    <a:lnTo>
                      <a:pt x="780" y="222"/>
                    </a:lnTo>
                    <a:lnTo>
                      <a:pt x="780" y="215"/>
                    </a:lnTo>
                    <a:lnTo>
                      <a:pt x="772" y="215"/>
                    </a:lnTo>
                    <a:lnTo>
                      <a:pt x="772" y="211"/>
                    </a:lnTo>
                    <a:lnTo>
                      <a:pt x="772" y="202"/>
                    </a:lnTo>
                    <a:lnTo>
                      <a:pt x="772" y="195"/>
                    </a:lnTo>
                    <a:lnTo>
                      <a:pt x="772" y="186"/>
                    </a:lnTo>
                    <a:lnTo>
                      <a:pt x="772" y="179"/>
                    </a:lnTo>
                    <a:lnTo>
                      <a:pt x="765" y="170"/>
                    </a:lnTo>
                    <a:lnTo>
                      <a:pt x="765" y="161"/>
                    </a:lnTo>
                    <a:lnTo>
                      <a:pt x="754" y="146"/>
                    </a:lnTo>
                    <a:lnTo>
                      <a:pt x="754" y="139"/>
                    </a:lnTo>
                    <a:lnTo>
                      <a:pt x="747" y="130"/>
                    </a:lnTo>
                    <a:lnTo>
                      <a:pt x="747" y="123"/>
                    </a:lnTo>
                    <a:lnTo>
                      <a:pt x="745" y="114"/>
                    </a:lnTo>
                    <a:lnTo>
                      <a:pt x="740" y="105"/>
                    </a:lnTo>
                    <a:lnTo>
                      <a:pt x="742" y="99"/>
                    </a:lnTo>
                    <a:lnTo>
                      <a:pt x="742" y="90"/>
                    </a:lnTo>
                    <a:lnTo>
                      <a:pt x="733" y="88"/>
                    </a:lnTo>
                    <a:lnTo>
                      <a:pt x="725" y="87"/>
                    </a:lnTo>
                    <a:lnTo>
                      <a:pt x="716" y="79"/>
                    </a:lnTo>
                    <a:lnTo>
                      <a:pt x="713" y="70"/>
                    </a:lnTo>
                    <a:lnTo>
                      <a:pt x="704" y="67"/>
                    </a:lnTo>
                    <a:lnTo>
                      <a:pt x="696" y="59"/>
                    </a:lnTo>
                    <a:lnTo>
                      <a:pt x="687" y="59"/>
                    </a:lnTo>
                    <a:lnTo>
                      <a:pt x="687" y="58"/>
                    </a:lnTo>
                    <a:lnTo>
                      <a:pt x="678" y="52"/>
                    </a:lnTo>
                    <a:lnTo>
                      <a:pt x="671" y="52"/>
                    </a:lnTo>
                    <a:lnTo>
                      <a:pt x="657" y="39"/>
                    </a:lnTo>
                    <a:lnTo>
                      <a:pt x="620" y="45"/>
                    </a:lnTo>
                    <a:lnTo>
                      <a:pt x="602" y="41"/>
                    </a:lnTo>
                    <a:lnTo>
                      <a:pt x="597" y="50"/>
                    </a:lnTo>
                    <a:lnTo>
                      <a:pt x="588" y="52"/>
                    </a:lnTo>
                    <a:lnTo>
                      <a:pt x="552" y="34"/>
                    </a:lnTo>
                    <a:lnTo>
                      <a:pt x="543" y="23"/>
                    </a:lnTo>
                    <a:lnTo>
                      <a:pt x="436" y="21"/>
                    </a:lnTo>
                    <a:lnTo>
                      <a:pt x="278" y="16"/>
                    </a:lnTo>
                    <a:lnTo>
                      <a:pt x="114" y="7"/>
                    </a:lnTo>
                    <a:lnTo>
                      <a:pt x="16" y="0"/>
                    </a:lnTo>
                    <a:lnTo>
                      <a:pt x="0" y="262"/>
                    </a:lnTo>
                    <a:lnTo>
                      <a:pt x="88" y="267"/>
                    </a:lnTo>
                    <a:lnTo>
                      <a:pt x="184" y="273"/>
                    </a:lnTo>
                    <a:lnTo>
                      <a:pt x="193" y="278"/>
                    </a:lnTo>
                    <a:lnTo>
                      <a:pt x="186" y="405"/>
                    </a:lnTo>
                    <a:lnTo>
                      <a:pt x="313" y="410"/>
                    </a:lnTo>
                    <a:lnTo>
                      <a:pt x="557" y="418"/>
                    </a:lnTo>
                    <a:lnTo>
                      <a:pt x="684" y="418"/>
                    </a:lnTo>
                    <a:lnTo>
                      <a:pt x="850" y="418"/>
                    </a:lnTo>
                    <a:lnTo>
                      <a:pt x="841" y="410"/>
                    </a:lnTo>
                    <a:lnTo>
                      <a:pt x="841" y="401"/>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2" name="Freeform 34">
                <a:extLst>
                  <a:ext uri="{FF2B5EF4-FFF2-40B4-BE49-F238E27FC236}">
                    <a16:creationId xmlns:a16="http://schemas.microsoft.com/office/drawing/2014/main" id="{C8A2C48A-E42F-C345-303C-C98D1B1426AE}"/>
                  </a:ext>
                </a:extLst>
              </p:cNvPr>
              <p:cNvSpPr/>
              <p:nvPr/>
            </p:nvSpPr>
            <p:spPr bwMode="auto">
              <a:xfrm>
                <a:off x="1797643" y="1328887"/>
                <a:ext cx="1758609" cy="1090404"/>
              </a:xfrm>
              <a:custGeom>
                <a:avLst/>
                <a:gdLst>
                  <a:gd name="T0" fmla="*/ 693 w 1058"/>
                  <a:gd name="T1" fmla="*/ 104 h 656"/>
                  <a:gd name="T2" fmla="*/ 372 w 1058"/>
                  <a:gd name="T3" fmla="*/ 61 h 656"/>
                  <a:gd name="T4" fmla="*/ 25 w 1058"/>
                  <a:gd name="T5" fmla="*/ 0 h 656"/>
                  <a:gd name="T6" fmla="*/ 0 w 1058"/>
                  <a:gd name="T7" fmla="*/ 126 h 656"/>
                  <a:gd name="T8" fmla="*/ 12 w 1058"/>
                  <a:gd name="T9" fmla="*/ 155 h 656"/>
                  <a:gd name="T10" fmla="*/ 21 w 1058"/>
                  <a:gd name="T11" fmla="*/ 182 h 656"/>
                  <a:gd name="T12" fmla="*/ 23 w 1058"/>
                  <a:gd name="T13" fmla="*/ 198 h 656"/>
                  <a:gd name="T14" fmla="*/ 27 w 1058"/>
                  <a:gd name="T15" fmla="*/ 217 h 656"/>
                  <a:gd name="T16" fmla="*/ 43 w 1058"/>
                  <a:gd name="T17" fmla="*/ 231 h 656"/>
                  <a:gd name="T18" fmla="*/ 52 w 1058"/>
                  <a:gd name="T19" fmla="*/ 247 h 656"/>
                  <a:gd name="T20" fmla="*/ 65 w 1058"/>
                  <a:gd name="T21" fmla="*/ 273 h 656"/>
                  <a:gd name="T22" fmla="*/ 70 w 1058"/>
                  <a:gd name="T23" fmla="*/ 285 h 656"/>
                  <a:gd name="T24" fmla="*/ 79 w 1058"/>
                  <a:gd name="T25" fmla="*/ 302 h 656"/>
                  <a:gd name="T26" fmla="*/ 92 w 1058"/>
                  <a:gd name="T27" fmla="*/ 311 h 656"/>
                  <a:gd name="T28" fmla="*/ 97 w 1058"/>
                  <a:gd name="T29" fmla="*/ 323 h 656"/>
                  <a:gd name="T30" fmla="*/ 117 w 1058"/>
                  <a:gd name="T31" fmla="*/ 325 h 656"/>
                  <a:gd name="T32" fmla="*/ 99 w 1058"/>
                  <a:gd name="T33" fmla="*/ 367 h 656"/>
                  <a:gd name="T34" fmla="*/ 90 w 1058"/>
                  <a:gd name="T35" fmla="*/ 383 h 656"/>
                  <a:gd name="T36" fmla="*/ 88 w 1058"/>
                  <a:gd name="T37" fmla="*/ 401 h 656"/>
                  <a:gd name="T38" fmla="*/ 90 w 1058"/>
                  <a:gd name="T39" fmla="*/ 425 h 656"/>
                  <a:gd name="T40" fmla="*/ 77 w 1058"/>
                  <a:gd name="T41" fmla="*/ 435 h 656"/>
                  <a:gd name="T42" fmla="*/ 74 w 1058"/>
                  <a:gd name="T43" fmla="*/ 452 h 656"/>
                  <a:gd name="T44" fmla="*/ 81 w 1058"/>
                  <a:gd name="T45" fmla="*/ 464 h 656"/>
                  <a:gd name="T46" fmla="*/ 97 w 1058"/>
                  <a:gd name="T47" fmla="*/ 473 h 656"/>
                  <a:gd name="T48" fmla="*/ 132 w 1058"/>
                  <a:gd name="T49" fmla="*/ 463 h 656"/>
                  <a:gd name="T50" fmla="*/ 141 w 1058"/>
                  <a:gd name="T51" fmla="*/ 488 h 656"/>
                  <a:gd name="T52" fmla="*/ 150 w 1058"/>
                  <a:gd name="T53" fmla="*/ 526 h 656"/>
                  <a:gd name="T54" fmla="*/ 159 w 1058"/>
                  <a:gd name="T55" fmla="*/ 544 h 656"/>
                  <a:gd name="T56" fmla="*/ 155 w 1058"/>
                  <a:gd name="T57" fmla="*/ 562 h 656"/>
                  <a:gd name="T58" fmla="*/ 164 w 1058"/>
                  <a:gd name="T59" fmla="*/ 580 h 656"/>
                  <a:gd name="T60" fmla="*/ 182 w 1058"/>
                  <a:gd name="T61" fmla="*/ 586 h 656"/>
                  <a:gd name="T62" fmla="*/ 184 w 1058"/>
                  <a:gd name="T63" fmla="*/ 609 h 656"/>
                  <a:gd name="T64" fmla="*/ 188 w 1058"/>
                  <a:gd name="T65" fmla="*/ 625 h 656"/>
                  <a:gd name="T66" fmla="*/ 200 w 1058"/>
                  <a:gd name="T67" fmla="*/ 642 h 656"/>
                  <a:gd name="T68" fmla="*/ 206 w 1058"/>
                  <a:gd name="T69" fmla="*/ 631 h 656"/>
                  <a:gd name="T70" fmla="*/ 231 w 1058"/>
                  <a:gd name="T71" fmla="*/ 631 h 656"/>
                  <a:gd name="T72" fmla="*/ 247 w 1058"/>
                  <a:gd name="T73" fmla="*/ 633 h 656"/>
                  <a:gd name="T74" fmla="*/ 260 w 1058"/>
                  <a:gd name="T75" fmla="*/ 625 h 656"/>
                  <a:gd name="T76" fmla="*/ 294 w 1058"/>
                  <a:gd name="T77" fmla="*/ 631 h 656"/>
                  <a:gd name="T78" fmla="*/ 311 w 1058"/>
                  <a:gd name="T79" fmla="*/ 633 h 656"/>
                  <a:gd name="T80" fmla="*/ 327 w 1058"/>
                  <a:gd name="T81" fmla="*/ 633 h 656"/>
                  <a:gd name="T82" fmla="*/ 349 w 1058"/>
                  <a:gd name="T83" fmla="*/ 618 h 656"/>
                  <a:gd name="T84" fmla="*/ 360 w 1058"/>
                  <a:gd name="T85" fmla="*/ 642 h 656"/>
                  <a:gd name="T86" fmla="*/ 376 w 1058"/>
                  <a:gd name="T87" fmla="*/ 593 h 656"/>
                  <a:gd name="T88" fmla="*/ 551 w 1058"/>
                  <a:gd name="T89" fmla="*/ 611 h 656"/>
                  <a:gd name="T90" fmla="*/ 895 w 1058"/>
                  <a:gd name="T91" fmla="*/ 647 h 656"/>
                  <a:gd name="T92" fmla="*/ 1024 w 1058"/>
                  <a:gd name="T93" fmla="*/ 647 h 656"/>
                  <a:gd name="T94" fmla="*/ 1058 w 1058"/>
                  <a:gd name="T95" fmla="*/ 144 h 656"/>
                  <a:gd name="T96" fmla="*/ 995 w 1058"/>
                  <a:gd name="T97" fmla="*/ 13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58" h="656">
                    <a:moveTo>
                      <a:pt x="826" y="121"/>
                    </a:moveTo>
                    <a:lnTo>
                      <a:pt x="693" y="104"/>
                    </a:lnTo>
                    <a:lnTo>
                      <a:pt x="568" y="90"/>
                    </a:lnTo>
                    <a:lnTo>
                      <a:pt x="372" y="61"/>
                    </a:lnTo>
                    <a:lnTo>
                      <a:pt x="152" y="25"/>
                    </a:lnTo>
                    <a:lnTo>
                      <a:pt x="25" y="0"/>
                    </a:lnTo>
                    <a:lnTo>
                      <a:pt x="25" y="3"/>
                    </a:lnTo>
                    <a:lnTo>
                      <a:pt x="0" y="126"/>
                    </a:lnTo>
                    <a:lnTo>
                      <a:pt x="12" y="151"/>
                    </a:lnTo>
                    <a:lnTo>
                      <a:pt x="12" y="155"/>
                    </a:lnTo>
                    <a:lnTo>
                      <a:pt x="20" y="173"/>
                    </a:lnTo>
                    <a:lnTo>
                      <a:pt x="21" y="182"/>
                    </a:lnTo>
                    <a:lnTo>
                      <a:pt x="18" y="189"/>
                    </a:lnTo>
                    <a:lnTo>
                      <a:pt x="23" y="198"/>
                    </a:lnTo>
                    <a:lnTo>
                      <a:pt x="14" y="200"/>
                    </a:lnTo>
                    <a:lnTo>
                      <a:pt x="27" y="217"/>
                    </a:lnTo>
                    <a:lnTo>
                      <a:pt x="30" y="224"/>
                    </a:lnTo>
                    <a:lnTo>
                      <a:pt x="43" y="231"/>
                    </a:lnTo>
                    <a:lnTo>
                      <a:pt x="47" y="238"/>
                    </a:lnTo>
                    <a:lnTo>
                      <a:pt x="52" y="247"/>
                    </a:lnTo>
                    <a:lnTo>
                      <a:pt x="54" y="256"/>
                    </a:lnTo>
                    <a:lnTo>
                      <a:pt x="65" y="273"/>
                    </a:lnTo>
                    <a:lnTo>
                      <a:pt x="72" y="282"/>
                    </a:lnTo>
                    <a:lnTo>
                      <a:pt x="70" y="285"/>
                    </a:lnTo>
                    <a:lnTo>
                      <a:pt x="72" y="294"/>
                    </a:lnTo>
                    <a:lnTo>
                      <a:pt x="79" y="302"/>
                    </a:lnTo>
                    <a:lnTo>
                      <a:pt x="83" y="311"/>
                    </a:lnTo>
                    <a:lnTo>
                      <a:pt x="92" y="311"/>
                    </a:lnTo>
                    <a:lnTo>
                      <a:pt x="90" y="318"/>
                    </a:lnTo>
                    <a:lnTo>
                      <a:pt x="97" y="323"/>
                    </a:lnTo>
                    <a:lnTo>
                      <a:pt x="110" y="322"/>
                    </a:lnTo>
                    <a:lnTo>
                      <a:pt x="117" y="325"/>
                    </a:lnTo>
                    <a:lnTo>
                      <a:pt x="108" y="350"/>
                    </a:lnTo>
                    <a:lnTo>
                      <a:pt x="99" y="367"/>
                    </a:lnTo>
                    <a:lnTo>
                      <a:pt x="97" y="376"/>
                    </a:lnTo>
                    <a:lnTo>
                      <a:pt x="90" y="383"/>
                    </a:lnTo>
                    <a:lnTo>
                      <a:pt x="94" y="392"/>
                    </a:lnTo>
                    <a:lnTo>
                      <a:pt x="88" y="401"/>
                    </a:lnTo>
                    <a:lnTo>
                      <a:pt x="94" y="408"/>
                    </a:lnTo>
                    <a:lnTo>
                      <a:pt x="90" y="425"/>
                    </a:lnTo>
                    <a:lnTo>
                      <a:pt x="83" y="426"/>
                    </a:lnTo>
                    <a:lnTo>
                      <a:pt x="77" y="435"/>
                    </a:lnTo>
                    <a:lnTo>
                      <a:pt x="81" y="445"/>
                    </a:lnTo>
                    <a:lnTo>
                      <a:pt x="74" y="452"/>
                    </a:lnTo>
                    <a:lnTo>
                      <a:pt x="72" y="461"/>
                    </a:lnTo>
                    <a:lnTo>
                      <a:pt x="81" y="464"/>
                    </a:lnTo>
                    <a:lnTo>
                      <a:pt x="88" y="475"/>
                    </a:lnTo>
                    <a:lnTo>
                      <a:pt x="97" y="473"/>
                    </a:lnTo>
                    <a:lnTo>
                      <a:pt x="132" y="455"/>
                    </a:lnTo>
                    <a:lnTo>
                      <a:pt x="132" y="463"/>
                    </a:lnTo>
                    <a:lnTo>
                      <a:pt x="141" y="470"/>
                    </a:lnTo>
                    <a:lnTo>
                      <a:pt x="141" y="488"/>
                    </a:lnTo>
                    <a:lnTo>
                      <a:pt x="144" y="510"/>
                    </a:lnTo>
                    <a:lnTo>
                      <a:pt x="150" y="526"/>
                    </a:lnTo>
                    <a:lnTo>
                      <a:pt x="157" y="535"/>
                    </a:lnTo>
                    <a:lnTo>
                      <a:pt x="159" y="544"/>
                    </a:lnTo>
                    <a:lnTo>
                      <a:pt x="161" y="551"/>
                    </a:lnTo>
                    <a:lnTo>
                      <a:pt x="155" y="562"/>
                    </a:lnTo>
                    <a:lnTo>
                      <a:pt x="159" y="571"/>
                    </a:lnTo>
                    <a:lnTo>
                      <a:pt x="164" y="580"/>
                    </a:lnTo>
                    <a:lnTo>
                      <a:pt x="173" y="577"/>
                    </a:lnTo>
                    <a:lnTo>
                      <a:pt x="182" y="586"/>
                    </a:lnTo>
                    <a:lnTo>
                      <a:pt x="188" y="600"/>
                    </a:lnTo>
                    <a:lnTo>
                      <a:pt x="184" y="609"/>
                    </a:lnTo>
                    <a:lnTo>
                      <a:pt x="190" y="616"/>
                    </a:lnTo>
                    <a:lnTo>
                      <a:pt x="188" y="625"/>
                    </a:lnTo>
                    <a:lnTo>
                      <a:pt x="193" y="633"/>
                    </a:lnTo>
                    <a:lnTo>
                      <a:pt x="200" y="642"/>
                    </a:lnTo>
                    <a:lnTo>
                      <a:pt x="204" y="640"/>
                    </a:lnTo>
                    <a:lnTo>
                      <a:pt x="206" y="631"/>
                    </a:lnTo>
                    <a:lnTo>
                      <a:pt x="213" y="627"/>
                    </a:lnTo>
                    <a:lnTo>
                      <a:pt x="231" y="631"/>
                    </a:lnTo>
                    <a:lnTo>
                      <a:pt x="238" y="633"/>
                    </a:lnTo>
                    <a:lnTo>
                      <a:pt x="247" y="633"/>
                    </a:lnTo>
                    <a:lnTo>
                      <a:pt x="255" y="625"/>
                    </a:lnTo>
                    <a:lnTo>
                      <a:pt x="260" y="625"/>
                    </a:lnTo>
                    <a:lnTo>
                      <a:pt x="278" y="631"/>
                    </a:lnTo>
                    <a:lnTo>
                      <a:pt x="294" y="631"/>
                    </a:lnTo>
                    <a:lnTo>
                      <a:pt x="304" y="636"/>
                    </a:lnTo>
                    <a:lnTo>
                      <a:pt x="311" y="633"/>
                    </a:lnTo>
                    <a:lnTo>
                      <a:pt x="327" y="638"/>
                    </a:lnTo>
                    <a:lnTo>
                      <a:pt x="327" y="633"/>
                    </a:lnTo>
                    <a:lnTo>
                      <a:pt x="340" y="616"/>
                    </a:lnTo>
                    <a:lnTo>
                      <a:pt x="349" y="618"/>
                    </a:lnTo>
                    <a:lnTo>
                      <a:pt x="354" y="633"/>
                    </a:lnTo>
                    <a:lnTo>
                      <a:pt x="360" y="642"/>
                    </a:lnTo>
                    <a:lnTo>
                      <a:pt x="367" y="651"/>
                    </a:lnTo>
                    <a:lnTo>
                      <a:pt x="376" y="593"/>
                    </a:lnTo>
                    <a:lnTo>
                      <a:pt x="383" y="587"/>
                    </a:lnTo>
                    <a:lnTo>
                      <a:pt x="551" y="611"/>
                    </a:lnTo>
                    <a:lnTo>
                      <a:pt x="714" y="629"/>
                    </a:lnTo>
                    <a:lnTo>
                      <a:pt x="895" y="647"/>
                    </a:lnTo>
                    <a:lnTo>
                      <a:pt x="1018" y="656"/>
                    </a:lnTo>
                    <a:lnTo>
                      <a:pt x="1024" y="647"/>
                    </a:lnTo>
                    <a:lnTo>
                      <a:pt x="1031" y="535"/>
                    </a:lnTo>
                    <a:lnTo>
                      <a:pt x="1058" y="144"/>
                    </a:lnTo>
                    <a:lnTo>
                      <a:pt x="1058" y="141"/>
                    </a:lnTo>
                    <a:lnTo>
                      <a:pt x="995" y="135"/>
                    </a:lnTo>
                    <a:lnTo>
                      <a:pt x="826" y="121"/>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3" name="Freeform 45">
                <a:extLst>
                  <a:ext uri="{FF2B5EF4-FFF2-40B4-BE49-F238E27FC236}">
                    <a16:creationId xmlns:a16="http://schemas.microsoft.com/office/drawing/2014/main" id="{FB958F6A-5645-A5A1-7C95-3027B91E4B32}"/>
                  </a:ext>
                </a:extLst>
              </p:cNvPr>
              <p:cNvSpPr/>
              <p:nvPr/>
            </p:nvSpPr>
            <p:spPr bwMode="auto">
              <a:xfrm>
                <a:off x="3709175" y="3526318"/>
                <a:ext cx="1269922" cy="676517"/>
              </a:xfrm>
              <a:custGeom>
                <a:avLst/>
                <a:gdLst>
                  <a:gd name="T0" fmla="*/ 747 w 764"/>
                  <a:gd name="T1" fmla="*/ 119 h 407"/>
                  <a:gd name="T2" fmla="*/ 740 w 764"/>
                  <a:gd name="T3" fmla="*/ 118 h 407"/>
                  <a:gd name="T4" fmla="*/ 728 w 764"/>
                  <a:gd name="T5" fmla="*/ 101 h 407"/>
                  <a:gd name="T6" fmla="*/ 728 w 764"/>
                  <a:gd name="T7" fmla="*/ 92 h 407"/>
                  <a:gd name="T8" fmla="*/ 718 w 764"/>
                  <a:gd name="T9" fmla="*/ 85 h 407"/>
                  <a:gd name="T10" fmla="*/ 709 w 764"/>
                  <a:gd name="T11" fmla="*/ 76 h 407"/>
                  <a:gd name="T12" fmla="*/ 706 w 764"/>
                  <a:gd name="T13" fmla="*/ 67 h 407"/>
                  <a:gd name="T14" fmla="*/ 717 w 764"/>
                  <a:gd name="T15" fmla="*/ 54 h 407"/>
                  <a:gd name="T16" fmla="*/ 720 w 764"/>
                  <a:gd name="T17" fmla="*/ 45 h 407"/>
                  <a:gd name="T18" fmla="*/ 728 w 764"/>
                  <a:gd name="T19" fmla="*/ 47 h 407"/>
                  <a:gd name="T20" fmla="*/ 729 w 764"/>
                  <a:gd name="T21" fmla="*/ 43 h 407"/>
                  <a:gd name="T22" fmla="*/ 728 w 764"/>
                  <a:gd name="T23" fmla="*/ 34 h 407"/>
                  <a:gd name="T24" fmla="*/ 722 w 764"/>
                  <a:gd name="T25" fmla="*/ 27 h 407"/>
                  <a:gd name="T26" fmla="*/ 715 w 764"/>
                  <a:gd name="T27" fmla="*/ 23 h 407"/>
                  <a:gd name="T28" fmla="*/ 708 w 764"/>
                  <a:gd name="T29" fmla="*/ 29 h 407"/>
                  <a:gd name="T30" fmla="*/ 684 w 764"/>
                  <a:gd name="T31" fmla="*/ 13 h 407"/>
                  <a:gd name="T32" fmla="*/ 518 w 764"/>
                  <a:gd name="T33" fmla="*/ 13 h 407"/>
                  <a:gd name="T34" fmla="*/ 391 w 764"/>
                  <a:gd name="T35" fmla="*/ 13 h 407"/>
                  <a:gd name="T36" fmla="*/ 147 w 764"/>
                  <a:gd name="T37" fmla="*/ 5 h 407"/>
                  <a:gd name="T38" fmla="*/ 20 w 764"/>
                  <a:gd name="T39" fmla="*/ 0 h 407"/>
                  <a:gd name="T40" fmla="*/ 0 w 764"/>
                  <a:gd name="T41" fmla="*/ 394 h 407"/>
                  <a:gd name="T42" fmla="*/ 165 w 764"/>
                  <a:gd name="T43" fmla="*/ 402 h 407"/>
                  <a:gd name="T44" fmla="*/ 398 w 764"/>
                  <a:gd name="T45" fmla="*/ 407 h 407"/>
                  <a:gd name="T46" fmla="*/ 635 w 764"/>
                  <a:gd name="T47" fmla="*/ 407 h 407"/>
                  <a:gd name="T48" fmla="*/ 764 w 764"/>
                  <a:gd name="T49" fmla="*/ 405 h 407"/>
                  <a:gd name="T50" fmla="*/ 756 w 764"/>
                  <a:gd name="T51" fmla="*/ 127 h 407"/>
                  <a:gd name="T52" fmla="*/ 747 w 764"/>
                  <a:gd name="T53" fmla="*/ 119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4" h="407">
                    <a:moveTo>
                      <a:pt x="747" y="119"/>
                    </a:moveTo>
                    <a:lnTo>
                      <a:pt x="740" y="118"/>
                    </a:lnTo>
                    <a:lnTo>
                      <a:pt x="728" y="101"/>
                    </a:lnTo>
                    <a:lnTo>
                      <a:pt x="728" y="92"/>
                    </a:lnTo>
                    <a:lnTo>
                      <a:pt x="718" y="85"/>
                    </a:lnTo>
                    <a:lnTo>
                      <a:pt x="709" y="76"/>
                    </a:lnTo>
                    <a:lnTo>
                      <a:pt x="706" y="67"/>
                    </a:lnTo>
                    <a:lnTo>
                      <a:pt x="717" y="54"/>
                    </a:lnTo>
                    <a:lnTo>
                      <a:pt x="720" y="45"/>
                    </a:lnTo>
                    <a:lnTo>
                      <a:pt x="728" y="47"/>
                    </a:lnTo>
                    <a:lnTo>
                      <a:pt x="729" y="43"/>
                    </a:lnTo>
                    <a:lnTo>
                      <a:pt x="728" y="34"/>
                    </a:lnTo>
                    <a:lnTo>
                      <a:pt x="722" y="27"/>
                    </a:lnTo>
                    <a:lnTo>
                      <a:pt x="715" y="23"/>
                    </a:lnTo>
                    <a:lnTo>
                      <a:pt x="708" y="29"/>
                    </a:lnTo>
                    <a:lnTo>
                      <a:pt x="684" y="13"/>
                    </a:lnTo>
                    <a:lnTo>
                      <a:pt x="518" y="13"/>
                    </a:lnTo>
                    <a:lnTo>
                      <a:pt x="391" y="13"/>
                    </a:lnTo>
                    <a:lnTo>
                      <a:pt x="147" y="5"/>
                    </a:lnTo>
                    <a:lnTo>
                      <a:pt x="20" y="0"/>
                    </a:lnTo>
                    <a:lnTo>
                      <a:pt x="0" y="394"/>
                    </a:lnTo>
                    <a:lnTo>
                      <a:pt x="165" y="402"/>
                    </a:lnTo>
                    <a:lnTo>
                      <a:pt x="398" y="407"/>
                    </a:lnTo>
                    <a:lnTo>
                      <a:pt x="635" y="407"/>
                    </a:lnTo>
                    <a:lnTo>
                      <a:pt x="764" y="405"/>
                    </a:lnTo>
                    <a:lnTo>
                      <a:pt x="756" y="127"/>
                    </a:lnTo>
                    <a:lnTo>
                      <a:pt x="747" y="11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4" name="Freeform 49">
                <a:extLst>
                  <a:ext uri="{FF2B5EF4-FFF2-40B4-BE49-F238E27FC236}">
                    <a16:creationId xmlns:a16="http://schemas.microsoft.com/office/drawing/2014/main" id="{77AD22DC-6E88-3870-D249-72491EF4CE0B}"/>
                  </a:ext>
                </a:extLst>
              </p:cNvPr>
              <p:cNvSpPr/>
              <p:nvPr/>
            </p:nvSpPr>
            <p:spPr bwMode="auto">
              <a:xfrm>
                <a:off x="1388741" y="1297305"/>
                <a:ext cx="1018930" cy="1652229"/>
              </a:xfrm>
              <a:custGeom>
                <a:avLst/>
                <a:gdLst>
                  <a:gd name="T0" fmla="*/ 595 w 613"/>
                  <a:gd name="T1" fmla="*/ 637 h 994"/>
                  <a:gd name="T2" fmla="*/ 573 w 613"/>
                  <a:gd name="T3" fmla="*/ 652 h 994"/>
                  <a:gd name="T4" fmla="*/ 557 w 613"/>
                  <a:gd name="T5" fmla="*/ 652 h 994"/>
                  <a:gd name="T6" fmla="*/ 540 w 613"/>
                  <a:gd name="T7" fmla="*/ 650 h 994"/>
                  <a:gd name="T8" fmla="*/ 506 w 613"/>
                  <a:gd name="T9" fmla="*/ 644 h 994"/>
                  <a:gd name="T10" fmla="*/ 493 w 613"/>
                  <a:gd name="T11" fmla="*/ 652 h 994"/>
                  <a:gd name="T12" fmla="*/ 477 w 613"/>
                  <a:gd name="T13" fmla="*/ 650 h 994"/>
                  <a:gd name="T14" fmla="*/ 452 w 613"/>
                  <a:gd name="T15" fmla="*/ 650 h 994"/>
                  <a:gd name="T16" fmla="*/ 446 w 613"/>
                  <a:gd name="T17" fmla="*/ 661 h 994"/>
                  <a:gd name="T18" fmla="*/ 434 w 613"/>
                  <a:gd name="T19" fmla="*/ 644 h 994"/>
                  <a:gd name="T20" fmla="*/ 430 w 613"/>
                  <a:gd name="T21" fmla="*/ 628 h 994"/>
                  <a:gd name="T22" fmla="*/ 428 w 613"/>
                  <a:gd name="T23" fmla="*/ 605 h 994"/>
                  <a:gd name="T24" fmla="*/ 410 w 613"/>
                  <a:gd name="T25" fmla="*/ 599 h 994"/>
                  <a:gd name="T26" fmla="*/ 401 w 613"/>
                  <a:gd name="T27" fmla="*/ 581 h 994"/>
                  <a:gd name="T28" fmla="*/ 405 w 613"/>
                  <a:gd name="T29" fmla="*/ 563 h 994"/>
                  <a:gd name="T30" fmla="*/ 396 w 613"/>
                  <a:gd name="T31" fmla="*/ 545 h 994"/>
                  <a:gd name="T32" fmla="*/ 387 w 613"/>
                  <a:gd name="T33" fmla="*/ 507 h 994"/>
                  <a:gd name="T34" fmla="*/ 378 w 613"/>
                  <a:gd name="T35" fmla="*/ 482 h 994"/>
                  <a:gd name="T36" fmla="*/ 343 w 613"/>
                  <a:gd name="T37" fmla="*/ 492 h 994"/>
                  <a:gd name="T38" fmla="*/ 327 w 613"/>
                  <a:gd name="T39" fmla="*/ 483 h 994"/>
                  <a:gd name="T40" fmla="*/ 320 w 613"/>
                  <a:gd name="T41" fmla="*/ 471 h 994"/>
                  <a:gd name="T42" fmla="*/ 323 w 613"/>
                  <a:gd name="T43" fmla="*/ 454 h 994"/>
                  <a:gd name="T44" fmla="*/ 336 w 613"/>
                  <a:gd name="T45" fmla="*/ 444 h 994"/>
                  <a:gd name="T46" fmla="*/ 334 w 613"/>
                  <a:gd name="T47" fmla="*/ 420 h 994"/>
                  <a:gd name="T48" fmla="*/ 336 w 613"/>
                  <a:gd name="T49" fmla="*/ 402 h 994"/>
                  <a:gd name="T50" fmla="*/ 345 w 613"/>
                  <a:gd name="T51" fmla="*/ 386 h 994"/>
                  <a:gd name="T52" fmla="*/ 363 w 613"/>
                  <a:gd name="T53" fmla="*/ 344 h 994"/>
                  <a:gd name="T54" fmla="*/ 343 w 613"/>
                  <a:gd name="T55" fmla="*/ 342 h 994"/>
                  <a:gd name="T56" fmla="*/ 338 w 613"/>
                  <a:gd name="T57" fmla="*/ 330 h 994"/>
                  <a:gd name="T58" fmla="*/ 325 w 613"/>
                  <a:gd name="T59" fmla="*/ 321 h 994"/>
                  <a:gd name="T60" fmla="*/ 316 w 613"/>
                  <a:gd name="T61" fmla="*/ 304 h 994"/>
                  <a:gd name="T62" fmla="*/ 311 w 613"/>
                  <a:gd name="T63" fmla="*/ 292 h 994"/>
                  <a:gd name="T64" fmla="*/ 298 w 613"/>
                  <a:gd name="T65" fmla="*/ 266 h 994"/>
                  <a:gd name="T66" fmla="*/ 289 w 613"/>
                  <a:gd name="T67" fmla="*/ 250 h 994"/>
                  <a:gd name="T68" fmla="*/ 273 w 613"/>
                  <a:gd name="T69" fmla="*/ 236 h 994"/>
                  <a:gd name="T70" fmla="*/ 269 w 613"/>
                  <a:gd name="T71" fmla="*/ 217 h 994"/>
                  <a:gd name="T72" fmla="*/ 267 w 613"/>
                  <a:gd name="T73" fmla="*/ 201 h 994"/>
                  <a:gd name="T74" fmla="*/ 258 w 613"/>
                  <a:gd name="T75" fmla="*/ 174 h 994"/>
                  <a:gd name="T76" fmla="*/ 246 w 613"/>
                  <a:gd name="T77" fmla="*/ 145 h 994"/>
                  <a:gd name="T78" fmla="*/ 271 w 613"/>
                  <a:gd name="T79" fmla="*/ 19 h 994"/>
                  <a:gd name="T80" fmla="*/ 186 w 613"/>
                  <a:gd name="T81" fmla="*/ 0 h 994"/>
                  <a:gd name="T82" fmla="*/ 123 w 613"/>
                  <a:gd name="T83" fmla="*/ 297 h 994"/>
                  <a:gd name="T84" fmla="*/ 115 w 613"/>
                  <a:gd name="T85" fmla="*/ 331 h 994"/>
                  <a:gd name="T86" fmla="*/ 117 w 613"/>
                  <a:gd name="T87" fmla="*/ 375 h 994"/>
                  <a:gd name="T88" fmla="*/ 121 w 613"/>
                  <a:gd name="T89" fmla="*/ 395 h 994"/>
                  <a:gd name="T90" fmla="*/ 128 w 613"/>
                  <a:gd name="T91" fmla="*/ 407 h 994"/>
                  <a:gd name="T92" fmla="*/ 148 w 613"/>
                  <a:gd name="T93" fmla="*/ 440 h 994"/>
                  <a:gd name="T94" fmla="*/ 124 w 613"/>
                  <a:gd name="T95" fmla="*/ 469 h 994"/>
                  <a:gd name="T96" fmla="*/ 97 w 613"/>
                  <a:gd name="T97" fmla="*/ 511 h 994"/>
                  <a:gd name="T98" fmla="*/ 92 w 613"/>
                  <a:gd name="T99" fmla="*/ 527 h 994"/>
                  <a:gd name="T100" fmla="*/ 70 w 613"/>
                  <a:gd name="T101" fmla="*/ 545 h 994"/>
                  <a:gd name="T102" fmla="*/ 52 w 613"/>
                  <a:gd name="T103" fmla="*/ 568 h 994"/>
                  <a:gd name="T104" fmla="*/ 48 w 613"/>
                  <a:gd name="T105" fmla="*/ 599 h 994"/>
                  <a:gd name="T106" fmla="*/ 65 w 613"/>
                  <a:gd name="T107" fmla="*/ 606 h 994"/>
                  <a:gd name="T108" fmla="*/ 63 w 613"/>
                  <a:gd name="T109" fmla="*/ 623 h 994"/>
                  <a:gd name="T110" fmla="*/ 56 w 613"/>
                  <a:gd name="T111" fmla="*/ 652 h 994"/>
                  <a:gd name="T112" fmla="*/ 48 w 613"/>
                  <a:gd name="T113" fmla="*/ 661 h 994"/>
                  <a:gd name="T114" fmla="*/ 153 w 613"/>
                  <a:gd name="T115" fmla="*/ 923 h 994"/>
                  <a:gd name="T116" fmla="*/ 318 w 613"/>
                  <a:gd name="T117" fmla="*/ 954 h 994"/>
                  <a:gd name="T118" fmla="*/ 566 w 613"/>
                  <a:gd name="T119" fmla="*/ 994 h 994"/>
                  <a:gd name="T120" fmla="*/ 606 w 613"/>
                  <a:gd name="T121" fmla="*/ 661 h 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3" h="994">
                    <a:moveTo>
                      <a:pt x="600" y="652"/>
                    </a:moveTo>
                    <a:lnTo>
                      <a:pt x="595" y="637"/>
                    </a:lnTo>
                    <a:lnTo>
                      <a:pt x="586" y="635"/>
                    </a:lnTo>
                    <a:lnTo>
                      <a:pt x="573" y="652"/>
                    </a:lnTo>
                    <a:lnTo>
                      <a:pt x="573" y="657"/>
                    </a:lnTo>
                    <a:lnTo>
                      <a:pt x="557" y="652"/>
                    </a:lnTo>
                    <a:lnTo>
                      <a:pt x="550" y="655"/>
                    </a:lnTo>
                    <a:lnTo>
                      <a:pt x="540" y="650"/>
                    </a:lnTo>
                    <a:lnTo>
                      <a:pt x="524" y="650"/>
                    </a:lnTo>
                    <a:lnTo>
                      <a:pt x="506" y="644"/>
                    </a:lnTo>
                    <a:lnTo>
                      <a:pt x="501" y="644"/>
                    </a:lnTo>
                    <a:lnTo>
                      <a:pt x="493" y="652"/>
                    </a:lnTo>
                    <a:lnTo>
                      <a:pt x="484" y="652"/>
                    </a:lnTo>
                    <a:lnTo>
                      <a:pt x="477" y="650"/>
                    </a:lnTo>
                    <a:lnTo>
                      <a:pt x="459" y="646"/>
                    </a:lnTo>
                    <a:lnTo>
                      <a:pt x="452" y="650"/>
                    </a:lnTo>
                    <a:lnTo>
                      <a:pt x="450" y="659"/>
                    </a:lnTo>
                    <a:lnTo>
                      <a:pt x="446" y="661"/>
                    </a:lnTo>
                    <a:lnTo>
                      <a:pt x="439" y="652"/>
                    </a:lnTo>
                    <a:lnTo>
                      <a:pt x="434" y="644"/>
                    </a:lnTo>
                    <a:lnTo>
                      <a:pt x="436" y="635"/>
                    </a:lnTo>
                    <a:lnTo>
                      <a:pt x="430" y="628"/>
                    </a:lnTo>
                    <a:lnTo>
                      <a:pt x="434" y="619"/>
                    </a:lnTo>
                    <a:lnTo>
                      <a:pt x="428" y="605"/>
                    </a:lnTo>
                    <a:lnTo>
                      <a:pt x="419" y="596"/>
                    </a:lnTo>
                    <a:lnTo>
                      <a:pt x="410" y="599"/>
                    </a:lnTo>
                    <a:lnTo>
                      <a:pt x="405" y="590"/>
                    </a:lnTo>
                    <a:lnTo>
                      <a:pt x="401" y="581"/>
                    </a:lnTo>
                    <a:lnTo>
                      <a:pt x="407" y="570"/>
                    </a:lnTo>
                    <a:lnTo>
                      <a:pt x="405" y="563"/>
                    </a:lnTo>
                    <a:lnTo>
                      <a:pt x="403" y="554"/>
                    </a:lnTo>
                    <a:lnTo>
                      <a:pt x="396" y="545"/>
                    </a:lnTo>
                    <a:lnTo>
                      <a:pt x="390" y="529"/>
                    </a:lnTo>
                    <a:lnTo>
                      <a:pt x="387" y="507"/>
                    </a:lnTo>
                    <a:lnTo>
                      <a:pt x="387" y="489"/>
                    </a:lnTo>
                    <a:lnTo>
                      <a:pt x="378" y="482"/>
                    </a:lnTo>
                    <a:lnTo>
                      <a:pt x="378" y="474"/>
                    </a:lnTo>
                    <a:lnTo>
                      <a:pt x="343" y="492"/>
                    </a:lnTo>
                    <a:lnTo>
                      <a:pt x="334" y="494"/>
                    </a:lnTo>
                    <a:lnTo>
                      <a:pt x="327" y="483"/>
                    </a:lnTo>
                    <a:lnTo>
                      <a:pt x="318" y="480"/>
                    </a:lnTo>
                    <a:lnTo>
                      <a:pt x="320" y="471"/>
                    </a:lnTo>
                    <a:lnTo>
                      <a:pt x="327" y="464"/>
                    </a:lnTo>
                    <a:lnTo>
                      <a:pt x="323" y="454"/>
                    </a:lnTo>
                    <a:lnTo>
                      <a:pt x="329" y="445"/>
                    </a:lnTo>
                    <a:lnTo>
                      <a:pt x="336" y="444"/>
                    </a:lnTo>
                    <a:lnTo>
                      <a:pt x="340" y="427"/>
                    </a:lnTo>
                    <a:lnTo>
                      <a:pt x="334" y="420"/>
                    </a:lnTo>
                    <a:lnTo>
                      <a:pt x="340" y="411"/>
                    </a:lnTo>
                    <a:lnTo>
                      <a:pt x="336" y="402"/>
                    </a:lnTo>
                    <a:lnTo>
                      <a:pt x="343" y="395"/>
                    </a:lnTo>
                    <a:lnTo>
                      <a:pt x="345" y="386"/>
                    </a:lnTo>
                    <a:lnTo>
                      <a:pt x="354" y="369"/>
                    </a:lnTo>
                    <a:lnTo>
                      <a:pt x="363" y="344"/>
                    </a:lnTo>
                    <a:lnTo>
                      <a:pt x="356" y="341"/>
                    </a:lnTo>
                    <a:lnTo>
                      <a:pt x="343" y="342"/>
                    </a:lnTo>
                    <a:lnTo>
                      <a:pt x="336" y="337"/>
                    </a:lnTo>
                    <a:lnTo>
                      <a:pt x="338" y="330"/>
                    </a:lnTo>
                    <a:lnTo>
                      <a:pt x="329" y="330"/>
                    </a:lnTo>
                    <a:lnTo>
                      <a:pt x="325" y="321"/>
                    </a:lnTo>
                    <a:lnTo>
                      <a:pt x="318" y="313"/>
                    </a:lnTo>
                    <a:lnTo>
                      <a:pt x="316" y="304"/>
                    </a:lnTo>
                    <a:lnTo>
                      <a:pt x="318" y="301"/>
                    </a:lnTo>
                    <a:lnTo>
                      <a:pt x="311" y="292"/>
                    </a:lnTo>
                    <a:lnTo>
                      <a:pt x="300" y="275"/>
                    </a:lnTo>
                    <a:lnTo>
                      <a:pt x="298" y="266"/>
                    </a:lnTo>
                    <a:lnTo>
                      <a:pt x="293" y="257"/>
                    </a:lnTo>
                    <a:lnTo>
                      <a:pt x="289" y="250"/>
                    </a:lnTo>
                    <a:lnTo>
                      <a:pt x="276" y="243"/>
                    </a:lnTo>
                    <a:lnTo>
                      <a:pt x="273" y="236"/>
                    </a:lnTo>
                    <a:lnTo>
                      <a:pt x="260" y="219"/>
                    </a:lnTo>
                    <a:lnTo>
                      <a:pt x="269" y="217"/>
                    </a:lnTo>
                    <a:lnTo>
                      <a:pt x="264" y="208"/>
                    </a:lnTo>
                    <a:lnTo>
                      <a:pt x="267" y="201"/>
                    </a:lnTo>
                    <a:lnTo>
                      <a:pt x="266" y="192"/>
                    </a:lnTo>
                    <a:lnTo>
                      <a:pt x="258" y="174"/>
                    </a:lnTo>
                    <a:lnTo>
                      <a:pt x="258" y="170"/>
                    </a:lnTo>
                    <a:lnTo>
                      <a:pt x="246" y="145"/>
                    </a:lnTo>
                    <a:lnTo>
                      <a:pt x="271" y="22"/>
                    </a:lnTo>
                    <a:lnTo>
                      <a:pt x="271" y="19"/>
                    </a:lnTo>
                    <a:lnTo>
                      <a:pt x="251" y="15"/>
                    </a:lnTo>
                    <a:lnTo>
                      <a:pt x="186" y="0"/>
                    </a:lnTo>
                    <a:lnTo>
                      <a:pt x="186" y="6"/>
                    </a:lnTo>
                    <a:lnTo>
                      <a:pt x="123" y="297"/>
                    </a:lnTo>
                    <a:lnTo>
                      <a:pt x="121" y="324"/>
                    </a:lnTo>
                    <a:lnTo>
                      <a:pt x="115" y="331"/>
                    </a:lnTo>
                    <a:lnTo>
                      <a:pt x="121" y="350"/>
                    </a:lnTo>
                    <a:lnTo>
                      <a:pt x="117" y="375"/>
                    </a:lnTo>
                    <a:lnTo>
                      <a:pt x="121" y="382"/>
                    </a:lnTo>
                    <a:lnTo>
                      <a:pt x="121" y="395"/>
                    </a:lnTo>
                    <a:lnTo>
                      <a:pt x="126" y="402"/>
                    </a:lnTo>
                    <a:lnTo>
                      <a:pt x="128" y="407"/>
                    </a:lnTo>
                    <a:lnTo>
                      <a:pt x="144" y="422"/>
                    </a:lnTo>
                    <a:lnTo>
                      <a:pt x="148" y="440"/>
                    </a:lnTo>
                    <a:lnTo>
                      <a:pt x="142" y="447"/>
                    </a:lnTo>
                    <a:lnTo>
                      <a:pt x="124" y="469"/>
                    </a:lnTo>
                    <a:lnTo>
                      <a:pt x="112" y="494"/>
                    </a:lnTo>
                    <a:lnTo>
                      <a:pt x="97" y="511"/>
                    </a:lnTo>
                    <a:lnTo>
                      <a:pt x="95" y="518"/>
                    </a:lnTo>
                    <a:lnTo>
                      <a:pt x="92" y="527"/>
                    </a:lnTo>
                    <a:lnTo>
                      <a:pt x="85" y="536"/>
                    </a:lnTo>
                    <a:lnTo>
                      <a:pt x="70" y="545"/>
                    </a:lnTo>
                    <a:lnTo>
                      <a:pt x="59" y="559"/>
                    </a:lnTo>
                    <a:lnTo>
                      <a:pt x="52" y="568"/>
                    </a:lnTo>
                    <a:lnTo>
                      <a:pt x="47" y="594"/>
                    </a:lnTo>
                    <a:lnTo>
                      <a:pt x="48" y="599"/>
                    </a:lnTo>
                    <a:lnTo>
                      <a:pt x="57" y="601"/>
                    </a:lnTo>
                    <a:lnTo>
                      <a:pt x="65" y="606"/>
                    </a:lnTo>
                    <a:lnTo>
                      <a:pt x="70" y="615"/>
                    </a:lnTo>
                    <a:lnTo>
                      <a:pt x="63" y="623"/>
                    </a:lnTo>
                    <a:lnTo>
                      <a:pt x="63" y="635"/>
                    </a:lnTo>
                    <a:lnTo>
                      <a:pt x="56" y="652"/>
                    </a:lnTo>
                    <a:lnTo>
                      <a:pt x="52" y="653"/>
                    </a:lnTo>
                    <a:lnTo>
                      <a:pt x="48" y="661"/>
                    </a:lnTo>
                    <a:lnTo>
                      <a:pt x="0" y="892"/>
                    </a:lnTo>
                    <a:lnTo>
                      <a:pt x="153" y="923"/>
                    </a:lnTo>
                    <a:lnTo>
                      <a:pt x="282" y="947"/>
                    </a:lnTo>
                    <a:lnTo>
                      <a:pt x="318" y="954"/>
                    </a:lnTo>
                    <a:lnTo>
                      <a:pt x="454" y="975"/>
                    </a:lnTo>
                    <a:lnTo>
                      <a:pt x="566" y="994"/>
                    </a:lnTo>
                    <a:lnTo>
                      <a:pt x="613" y="670"/>
                    </a:lnTo>
                    <a:lnTo>
                      <a:pt x="606" y="661"/>
                    </a:lnTo>
                    <a:lnTo>
                      <a:pt x="600" y="652"/>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5" name="Freeform 54">
                <a:extLst>
                  <a:ext uri="{FF2B5EF4-FFF2-40B4-BE49-F238E27FC236}">
                    <a16:creationId xmlns:a16="http://schemas.microsoft.com/office/drawing/2014/main" id="{8B39AE0E-2762-F0F8-FB69-7117755E1F25}"/>
                  </a:ext>
                </a:extLst>
              </p:cNvPr>
              <p:cNvSpPr/>
              <p:nvPr/>
            </p:nvSpPr>
            <p:spPr bwMode="auto">
              <a:xfrm>
                <a:off x="2509065" y="3207175"/>
                <a:ext cx="1244989" cy="974050"/>
              </a:xfrm>
              <a:custGeom>
                <a:avLst/>
                <a:gdLst>
                  <a:gd name="T0" fmla="*/ 644 w 749"/>
                  <a:gd name="T1" fmla="*/ 54 h 586"/>
                  <a:gd name="T2" fmla="*/ 556 w 749"/>
                  <a:gd name="T3" fmla="*/ 49 h 586"/>
                  <a:gd name="T4" fmla="*/ 402 w 749"/>
                  <a:gd name="T5" fmla="*/ 36 h 586"/>
                  <a:gd name="T6" fmla="*/ 319 w 749"/>
                  <a:gd name="T7" fmla="*/ 29 h 586"/>
                  <a:gd name="T8" fmla="*/ 160 w 749"/>
                  <a:gd name="T9" fmla="*/ 11 h 586"/>
                  <a:gd name="T10" fmla="*/ 67 w 749"/>
                  <a:gd name="T11" fmla="*/ 0 h 586"/>
                  <a:gd name="T12" fmla="*/ 0 w 749"/>
                  <a:gd name="T13" fmla="*/ 521 h 586"/>
                  <a:gd name="T14" fmla="*/ 170 w 749"/>
                  <a:gd name="T15" fmla="*/ 541 h 586"/>
                  <a:gd name="T16" fmla="*/ 322 w 749"/>
                  <a:gd name="T17" fmla="*/ 557 h 586"/>
                  <a:gd name="T18" fmla="*/ 505 w 749"/>
                  <a:gd name="T19" fmla="*/ 572 h 586"/>
                  <a:gd name="T20" fmla="*/ 621 w 749"/>
                  <a:gd name="T21" fmla="*/ 579 h 586"/>
                  <a:gd name="T22" fmla="*/ 722 w 749"/>
                  <a:gd name="T23" fmla="*/ 586 h 586"/>
                  <a:gd name="T24" fmla="*/ 742 w 749"/>
                  <a:gd name="T25" fmla="*/ 192 h 586"/>
                  <a:gd name="T26" fmla="*/ 749 w 749"/>
                  <a:gd name="T27" fmla="*/ 65 h 586"/>
                  <a:gd name="T28" fmla="*/ 740 w 749"/>
                  <a:gd name="T29" fmla="*/ 60 h 586"/>
                  <a:gd name="T30" fmla="*/ 644 w 749"/>
                  <a:gd name="T31" fmla="*/ 54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9" h="586">
                    <a:moveTo>
                      <a:pt x="644" y="54"/>
                    </a:moveTo>
                    <a:lnTo>
                      <a:pt x="556" y="49"/>
                    </a:lnTo>
                    <a:lnTo>
                      <a:pt x="402" y="36"/>
                    </a:lnTo>
                    <a:lnTo>
                      <a:pt x="319" y="29"/>
                    </a:lnTo>
                    <a:lnTo>
                      <a:pt x="160" y="11"/>
                    </a:lnTo>
                    <a:lnTo>
                      <a:pt x="67" y="0"/>
                    </a:lnTo>
                    <a:lnTo>
                      <a:pt x="0" y="521"/>
                    </a:lnTo>
                    <a:lnTo>
                      <a:pt x="170" y="541"/>
                    </a:lnTo>
                    <a:lnTo>
                      <a:pt x="322" y="557"/>
                    </a:lnTo>
                    <a:lnTo>
                      <a:pt x="505" y="572"/>
                    </a:lnTo>
                    <a:lnTo>
                      <a:pt x="621" y="579"/>
                    </a:lnTo>
                    <a:lnTo>
                      <a:pt x="722" y="586"/>
                    </a:lnTo>
                    <a:lnTo>
                      <a:pt x="742" y="192"/>
                    </a:lnTo>
                    <a:lnTo>
                      <a:pt x="749" y="65"/>
                    </a:lnTo>
                    <a:lnTo>
                      <a:pt x="740" y="60"/>
                    </a:lnTo>
                    <a:lnTo>
                      <a:pt x="644" y="5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6" name="Freeform 55">
                <a:extLst>
                  <a:ext uri="{FF2B5EF4-FFF2-40B4-BE49-F238E27FC236}">
                    <a16:creationId xmlns:a16="http://schemas.microsoft.com/office/drawing/2014/main" id="{902F3330-C1DC-0284-5F51-455DF5E26D59}"/>
                  </a:ext>
                </a:extLst>
              </p:cNvPr>
              <p:cNvSpPr>
                <a:spLocks noEditPoints="1"/>
              </p:cNvSpPr>
              <p:nvPr/>
            </p:nvSpPr>
            <p:spPr bwMode="auto">
              <a:xfrm>
                <a:off x="148739" y="2500739"/>
                <a:ext cx="1397912" cy="2345367"/>
              </a:xfrm>
              <a:custGeom>
                <a:avLst/>
                <a:gdLst>
                  <a:gd name="T0" fmla="*/ 816 w 841"/>
                  <a:gd name="T1" fmla="*/ 1163 h 1411"/>
                  <a:gd name="T2" fmla="*/ 677 w 841"/>
                  <a:gd name="T3" fmla="*/ 928 h 1411"/>
                  <a:gd name="T4" fmla="*/ 80 w 841"/>
                  <a:gd name="T5" fmla="*/ 2 h 1411"/>
                  <a:gd name="T6" fmla="*/ 71 w 841"/>
                  <a:gd name="T7" fmla="*/ 43 h 1411"/>
                  <a:gd name="T8" fmla="*/ 51 w 841"/>
                  <a:gd name="T9" fmla="*/ 123 h 1411"/>
                  <a:gd name="T10" fmla="*/ 31 w 841"/>
                  <a:gd name="T11" fmla="*/ 157 h 1411"/>
                  <a:gd name="T12" fmla="*/ 2 w 841"/>
                  <a:gd name="T13" fmla="*/ 208 h 1411"/>
                  <a:gd name="T14" fmla="*/ 31 w 841"/>
                  <a:gd name="T15" fmla="*/ 284 h 1411"/>
                  <a:gd name="T16" fmla="*/ 26 w 841"/>
                  <a:gd name="T17" fmla="*/ 327 h 1411"/>
                  <a:gd name="T18" fmla="*/ 18 w 841"/>
                  <a:gd name="T19" fmla="*/ 414 h 1411"/>
                  <a:gd name="T20" fmla="*/ 53 w 841"/>
                  <a:gd name="T21" fmla="*/ 481 h 1411"/>
                  <a:gd name="T22" fmla="*/ 64 w 841"/>
                  <a:gd name="T23" fmla="*/ 512 h 1411"/>
                  <a:gd name="T24" fmla="*/ 51 w 841"/>
                  <a:gd name="T25" fmla="*/ 539 h 1411"/>
                  <a:gd name="T26" fmla="*/ 83 w 841"/>
                  <a:gd name="T27" fmla="*/ 564 h 1411"/>
                  <a:gd name="T28" fmla="*/ 100 w 841"/>
                  <a:gd name="T29" fmla="*/ 545 h 1411"/>
                  <a:gd name="T30" fmla="*/ 136 w 841"/>
                  <a:gd name="T31" fmla="*/ 554 h 1411"/>
                  <a:gd name="T32" fmla="*/ 181 w 841"/>
                  <a:gd name="T33" fmla="*/ 554 h 1411"/>
                  <a:gd name="T34" fmla="*/ 188 w 841"/>
                  <a:gd name="T35" fmla="*/ 561 h 1411"/>
                  <a:gd name="T36" fmla="*/ 120 w 841"/>
                  <a:gd name="T37" fmla="*/ 554 h 1411"/>
                  <a:gd name="T38" fmla="*/ 112 w 841"/>
                  <a:gd name="T39" fmla="*/ 586 h 1411"/>
                  <a:gd name="T40" fmla="*/ 118 w 841"/>
                  <a:gd name="T41" fmla="*/ 630 h 1411"/>
                  <a:gd name="T42" fmla="*/ 103 w 841"/>
                  <a:gd name="T43" fmla="*/ 590 h 1411"/>
                  <a:gd name="T44" fmla="*/ 87 w 841"/>
                  <a:gd name="T45" fmla="*/ 593 h 1411"/>
                  <a:gd name="T46" fmla="*/ 80 w 841"/>
                  <a:gd name="T47" fmla="*/ 648 h 1411"/>
                  <a:gd name="T48" fmla="*/ 121 w 841"/>
                  <a:gd name="T49" fmla="*/ 698 h 1411"/>
                  <a:gd name="T50" fmla="*/ 103 w 841"/>
                  <a:gd name="T51" fmla="*/ 747 h 1411"/>
                  <a:gd name="T52" fmla="*/ 121 w 841"/>
                  <a:gd name="T53" fmla="*/ 823 h 1411"/>
                  <a:gd name="T54" fmla="*/ 143 w 841"/>
                  <a:gd name="T55" fmla="*/ 881 h 1411"/>
                  <a:gd name="T56" fmla="*/ 170 w 841"/>
                  <a:gd name="T57" fmla="*/ 937 h 1411"/>
                  <a:gd name="T58" fmla="*/ 188 w 841"/>
                  <a:gd name="T59" fmla="*/ 973 h 1411"/>
                  <a:gd name="T60" fmla="*/ 172 w 841"/>
                  <a:gd name="T61" fmla="*/ 1029 h 1411"/>
                  <a:gd name="T62" fmla="*/ 215 w 841"/>
                  <a:gd name="T63" fmla="*/ 1060 h 1411"/>
                  <a:gd name="T64" fmla="*/ 273 w 841"/>
                  <a:gd name="T65" fmla="*/ 1080 h 1411"/>
                  <a:gd name="T66" fmla="*/ 322 w 841"/>
                  <a:gd name="T67" fmla="*/ 1138 h 1411"/>
                  <a:gd name="T68" fmla="*/ 380 w 841"/>
                  <a:gd name="T69" fmla="*/ 1181 h 1411"/>
                  <a:gd name="T70" fmla="*/ 400 w 841"/>
                  <a:gd name="T71" fmla="*/ 1198 h 1411"/>
                  <a:gd name="T72" fmla="*/ 460 w 841"/>
                  <a:gd name="T73" fmla="*/ 1266 h 1411"/>
                  <a:gd name="T74" fmla="*/ 469 w 841"/>
                  <a:gd name="T75" fmla="*/ 1353 h 1411"/>
                  <a:gd name="T76" fmla="*/ 472 w 841"/>
                  <a:gd name="T77" fmla="*/ 1360 h 1411"/>
                  <a:gd name="T78" fmla="*/ 744 w 841"/>
                  <a:gd name="T79" fmla="*/ 1407 h 1411"/>
                  <a:gd name="T80" fmla="*/ 771 w 841"/>
                  <a:gd name="T81" fmla="*/ 1397 h 1411"/>
                  <a:gd name="T82" fmla="*/ 751 w 841"/>
                  <a:gd name="T83" fmla="*/ 1359 h 1411"/>
                  <a:gd name="T84" fmla="*/ 765 w 841"/>
                  <a:gd name="T85" fmla="*/ 1319 h 1411"/>
                  <a:gd name="T86" fmla="*/ 794 w 841"/>
                  <a:gd name="T87" fmla="*/ 1252 h 1411"/>
                  <a:gd name="T88" fmla="*/ 836 w 841"/>
                  <a:gd name="T89" fmla="*/ 1207 h 1411"/>
                  <a:gd name="T90" fmla="*/ 215 w 841"/>
                  <a:gd name="T91" fmla="*/ 1131 h 1411"/>
                  <a:gd name="T92" fmla="*/ 234 w 841"/>
                  <a:gd name="T93" fmla="*/ 1116 h 1411"/>
                  <a:gd name="T94" fmla="*/ 266 w 841"/>
                  <a:gd name="T95" fmla="*/ 1131 h 1411"/>
                  <a:gd name="T96" fmla="*/ 255 w 841"/>
                  <a:gd name="T97" fmla="*/ 1237 h 1411"/>
                  <a:gd name="T98" fmla="*/ 337 w 841"/>
                  <a:gd name="T99" fmla="*/ 1290 h 1411"/>
                  <a:gd name="T100" fmla="*/ 342 w 841"/>
                  <a:gd name="T101" fmla="*/ 1290 h 1411"/>
                  <a:gd name="T102" fmla="*/ 366 w 841"/>
                  <a:gd name="T103" fmla="*/ 125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1" h="1411">
                    <a:moveTo>
                      <a:pt x="836" y="1207"/>
                    </a:moveTo>
                    <a:lnTo>
                      <a:pt x="820" y="1190"/>
                    </a:lnTo>
                    <a:lnTo>
                      <a:pt x="820" y="1180"/>
                    </a:lnTo>
                    <a:lnTo>
                      <a:pt x="816" y="1172"/>
                    </a:lnTo>
                    <a:lnTo>
                      <a:pt x="816" y="1163"/>
                    </a:lnTo>
                    <a:lnTo>
                      <a:pt x="812" y="1152"/>
                    </a:lnTo>
                    <a:lnTo>
                      <a:pt x="803" y="1134"/>
                    </a:lnTo>
                    <a:lnTo>
                      <a:pt x="803" y="1125"/>
                    </a:lnTo>
                    <a:lnTo>
                      <a:pt x="805" y="1118"/>
                    </a:lnTo>
                    <a:lnTo>
                      <a:pt x="677" y="928"/>
                    </a:lnTo>
                    <a:lnTo>
                      <a:pt x="373" y="487"/>
                    </a:lnTo>
                    <a:lnTo>
                      <a:pt x="395" y="400"/>
                    </a:lnTo>
                    <a:lnTo>
                      <a:pt x="465" y="105"/>
                    </a:lnTo>
                    <a:lnTo>
                      <a:pt x="290" y="60"/>
                    </a:lnTo>
                    <a:lnTo>
                      <a:pt x="80" y="2"/>
                    </a:lnTo>
                    <a:lnTo>
                      <a:pt x="76" y="0"/>
                    </a:lnTo>
                    <a:lnTo>
                      <a:pt x="71" y="18"/>
                    </a:lnTo>
                    <a:lnTo>
                      <a:pt x="65" y="27"/>
                    </a:lnTo>
                    <a:lnTo>
                      <a:pt x="71" y="36"/>
                    </a:lnTo>
                    <a:lnTo>
                      <a:pt x="71" y="43"/>
                    </a:lnTo>
                    <a:lnTo>
                      <a:pt x="73" y="62"/>
                    </a:lnTo>
                    <a:lnTo>
                      <a:pt x="71" y="63"/>
                    </a:lnTo>
                    <a:lnTo>
                      <a:pt x="69" y="78"/>
                    </a:lnTo>
                    <a:lnTo>
                      <a:pt x="49" y="114"/>
                    </a:lnTo>
                    <a:lnTo>
                      <a:pt x="51" y="123"/>
                    </a:lnTo>
                    <a:lnTo>
                      <a:pt x="47" y="132"/>
                    </a:lnTo>
                    <a:lnTo>
                      <a:pt x="42" y="139"/>
                    </a:lnTo>
                    <a:lnTo>
                      <a:pt x="36" y="148"/>
                    </a:lnTo>
                    <a:lnTo>
                      <a:pt x="40" y="150"/>
                    </a:lnTo>
                    <a:lnTo>
                      <a:pt x="31" y="157"/>
                    </a:lnTo>
                    <a:lnTo>
                      <a:pt x="22" y="161"/>
                    </a:lnTo>
                    <a:lnTo>
                      <a:pt x="18" y="168"/>
                    </a:lnTo>
                    <a:lnTo>
                      <a:pt x="9" y="177"/>
                    </a:lnTo>
                    <a:lnTo>
                      <a:pt x="2" y="194"/>
                    </a:lnTo>
                    <a:lnTo>
                      <a:pt x="2" y="208"/>
                    </a:lnTo>
                    <a:lnTo>
                      <a:pt x="0" y="217"/>
                    </a:lnTo>
                    <a:lnTo>
                      <a:pt x="18" y="242"/>
                    </a:lnTo>
                    <a:lnTo>
                      <a:pt x="18" y="250"/>
                    </a:lnTo>
                    <a:lnTo>
                      <a:pt x="24" y="257"/>
                    </a:lnTo>
                    <a:lnTo>
                      <a:pt x="31" y="284"/>
                    </a:lnTo>
                    <a:lnTo>
                      <a:pt x="31" y="291"/>
                    </a:lnTo>
                    <a:lnTo>
                      <a:pt x="33" y="300"/>
                    </a:lnTo>
                    <a:lnTo>
                      <a:pt x="31" y="308"/>
                    </a:lnTo>
                    <a:lnTo>
                      <a:pt x="31" y="318"/>
                    </a:lnTo>
                    <a:lnTo>
                      <a:pt x="26" y="327"/>
                    </a:lnTo>
                    <a:lnTo>
                      <a:pt x="18" y="342"/>
                    </a:lnTo>
                    <a:lnTo>
                      <a:pt x="20" y="376"/>
                    </a:lnTo>
                    <a:lnTo>
                      <a:pt x="18" y="389"/>
                    </a:lnTo>
                    <a:lnTo>
                      <a:pt x="11" y="398"/>
                    </a:lnTo>
                    <a:lnTo>
                      <a:pt x="18" y="414"/>
                    </a:lnTo>
                    <a:lnTo>
                      <a:pt x="27" y="431"/>
                    </a:lnTo>
                    <a:lnTo>
                      <a:pt x="36" y="456"/>
                    </a:lnTo>
                    <a:lnTo>
                      <a:pt x="42" y="465"/>
                    </a:lnTo>
                    <a:lnTo>
                      <a:pt x="49" y="472"/>
                    </a:lnTo>
                    <a:lnTo>
                      <a:pt x="53" y="481"/>
                    </a:lnTo>
                    <a:lnTo>
                      <a:pt x="54" y="490"/>
                    </a:lnTo>
                    <a:lnTo>
                      <a:pt x="54" y="498"/>
                    </a:lnTo>
                    <a:lnTo>
                      <a:pt x="56" y="494"/>
                    </a:lnTo>
                    <a:lnTo>
                      <a:pt x="56" y="496"/>
                    </a:lnTo>
                    <a:lnTo>
                      <a:pt x="64" y="512"/>
                    </a:lnTo>
                    <a:lnTo>
                      <a:pt x="65" y="528"/>
                    </a:lnTo>
                    <a:lnTo>
                      <a:pt x="60" y="512"/>
                    </a:lnTo>
                    <a:lnTo>
                      <a:pt x="58" y="521"/>
                    </a:lnTo>
                    <a:lnTo>
                      <a:pt x="53" y="530"/>
                    </a:lnTo>
                    <a:lnTo>
                      <a:pt x="51" y="539"/>
                    </a:lnTo>
                    <a:lnTo>
                      <a:pt x="58" y="534"/>
                    </a:lnTo>
                    <a:lnTo>
                      <a:pt x="67" y="543"/>
                    </a:lnTo>
                    <a:lnTo>
                      <a:pt x="71" y="550"/>
                    </a:lnTo>
                    <a:lnTo>
                      <a:pt x="78" y="557"/>
                    </a:lnTo>
                    <a:lnTo>
                      <a:pt x="83" y="564"/>
                    </a:lnTo>
                    <a:lnTo>
                      <a:pt x="92" y="573"/>
                    </a:lnTo>
                    <a:lnTo>
                      <a:pt x="100" y="568"/>
                    </a:lnTo>
                    <a:lnTo>
                      <a:pt x="94" y="559"/>
                    </a:lnTo>
                    <a:lnTo>
                      <a:pt x="101" y="554"/>
                    </a:lnTo>
                    <a:lnTo>
                      <a:pt x="100" y="545"/>
                    </a:lnTo>
                    <a:lnTo>
                      <a:pt x="103" y="536"/>
                    </a:lnTo>
                    <a:lnTo>
                      <a:pt x="112" y="534"/>
                    </a:lnTo>
                    <a:lnTo>
                      <a:pt x="121" y="541"/>
                    </a:lnTo>
                    <a:lnTo>
                      <a:pt x="127" y="550"/>
                    </a:lnTo>
                    <a:lnTo>
                      <a:pt x="136" y="554"/>
                    </a:lnTo>
                    <a:lnTo>
                      <a:pt x="143" y="550"/>
                    </a:lnTo>
                    <a:lnTo>
                      <a:pt x="150" y="550"/>
                    </a:lnTo>
                    <a:lnTo>
                      <a:pt x="158" y="559"/>
                    </a:lnTo>
                    <a:lnTo>
                      <a:pt x="174" y="559"/>
                    </a:lnTo>
                    <a:lnTo>
                      <a:pt x="181" y="554"/>
                    </a:lnTo>
                    <a:lnTo>
                      <a:pt x="179" y="559"/>
                    </a:lnTo>
                    <a:lnTo>
                      <a:pt x="172" y="564"/>
                    </a:lnTo>
                    <a:lnTo>
                      <a:pt x="179" y="564"/>
                    </a:lnTo>
                    <a:lnTo>
                      <a:pt x="188" y="561"/>
                    </a:lnTo>
                    <a:lnTo>
                      <a:pt x="188" y="561"/>
                    </a:lnTo>
                    <a:lnTo>
                      <a:pt x="172" y="568"/>
                    </a:lnTo>
                    <a:lnTo>
                      <a:pt x="147" y="555"/>
                    </a:lnTo>
                    <a:lnTo>
                      <a:pt x="134" y="557"/>
                    </a:lnTo>
                    <a:lnTo>
                      <a:pt x="127" y="550"/>
                    </a:lnTo>
                    <a:lnTo>
                      <a:pt x="120" y="554"/>
                    </a:lnTo>
                    <a:lnTo>
                      <a:pt x="111" y="554"/>
                    </a:lnTo>
                    <a:lnTo>
                      <a:pt x="107" y="563"/>
                    </a:lnTo>
                    <a:lnTo>
                      <a:pt x="112" y="570"/>
                    </a:lnTo>
                    <a:lnTo>
                      <a:pt x="109" y="579"/>
                    </a:lnTo>
                    <a:lnTo>
                      <a:pt x="112" y="586"/>
                    </a:lnTo>
                    <a:lnTo>
                      <a:pt x="118" y="590"/>
                    </a:lnTo>
                    <a:lnTo>
                      <a:pt x="120" y="606"/>
                    </a:lnTo>
                    <a:lnTo>
                      <a:pt x="120" y="622"/>
                    </a:lnTo>
                    <a:lnTo>
                      <a:pt x="127" y="631"/>
                    </a:lnTo>
                    <a:lnTo>
                      <a:pt x="118" y="630"/>
                    </a:lnTo>
                    <a:lnTo>
                      <a:pt x="111" y="621"/>
                    </a:lnTo>
                    <a:lnTo>
                      <a:pt x="105" y="611"/>
                    </a:lnTo>
                    <a:lnTo>
                      <a:pt x="98" y="606"/>
                    </a:lnTo>
                    <a:lnTo>
                      <a:pt x="98" y="597"/>
                    </a:lnTo>
                    <a:lnTo>
                      <a:pt x="103" y="590"/>
                    </a:lnTo>
                    <a:lnTo>
                      <a:pt x="101" y="581"/>
                    </a:lnTo>
                    <a:lnTo>
                      <a:pt x="100" y="577"/>
                    </a:lnTo>
                    <a:lnTo>
                      <a:pt x="92" y="577"/>
                    </a:lnTo>
                    <a:lnTo>
                      <a:pt x="87" y="584"/>
                    </a:lnTo>
                    <a:lnTo>
                      <a:pt x="87" y="593"/>
                    </a:lnTo>
                    <a:lnTo>
                      <a:pt x="80" y="610"/>
                    </a:lnTo>
                    <a:lnTo>
                      <a:pt x="85" y="617"/>
                    </a:lnTo>
                    <a:lnTo>
                      <a:pt x="85" y="635"/>
                    </a:lnTo>
                    <a:lnTo>
                      <a:pt x="83" y="642"/>
                    </a:lnTo>
                    <a:lnTo>
                      <a:pt x="80" y="648"/>
                    </a:lnTo>
                    <a:lnTo>
                      <a:pt x="80" y="657"/>
                    </a:lnTo>
                    <a:lnTo>
                      <a:pt x="83" y="664"/>
                    </a:lnTo>
                    <a:lnTo>
                      <a:pt x="98" y="689"/>
                    </a:lnTo>
                    <a:lnTo>
                      <a:pt x="107" y="697"/>
                    </a:lnTo>
                    <a:lnTo>
                      <a:pt x="121" y="698"/>
                    </a:lnTo>
                    <a:lnTo>
                      <a:pt x="127" y="715"/>
                    </a:lnTo>
                    <a:lnTo>
                      <a:pt x="127" y="733"/>
                    </a:lnTo>
                    <a:lnTo>
                      <a:pt x="123" y="731"/>
                    </a:lnTo>
                    <a:lnTo>
                      <a:pt x="120" y="738"/>
                    </a:lnTo>
                    <a:lnTo>
                      <a:pt x="103" y="747"/>
                    </a:lnTo>
                    <a:lnTo>
                      <a:pt x="103" y="765"/>
                    </a:lnTo>
                    <a:lnTo>
                      <a:pt x="100" y="782"/>
                    </a:lnTo>
                    <a:lnTo>
                      <a:pt x="105" y="791"/>
                    </a:lnTo>
                    <a:lnTo>
                      <a:pt x="118" y="807"/>
                    </a:lnTo>
                    <a:lnTo>
                      <a:pt x="121" y="823"/>
                    </a:lnTo>
                    <a:lnTo>
                      <a:pt x="129" y="830"/>
                    </a:lnTo>
                    <a:lnTo>
                      <a:pt x="130" y="848"/>
                    </a:lnTo>
                    <a:lnTo>
                      <a:pt x="139" y="865"/>
                    </a:lnTo>
                    <a:lnTo>
                      <a:pt x="141" y="872"/>
                    </a:lnTo>
                    <a:lnTo>
                      <a:pt x="143" y="881"/>
                    </a:lnTo>
                    <a:lnTo>
                      <a:pt x="154" y="890"/>
                    </a:lnTo>
                    <a:lnTo>
                      <a:pt x="159" y="906"/>
                    </a:lnTo>
                    <a:lnTo>
                      <a:pt x="174" y="923"/>
                    </a:lnTo>
                    <a:lnTo>
                      <a:pt x="176" y="932"/>
                    </a:lnTo>
                    <a:lnTo>
                      <a:pt x="170" y="937"/>
                    </a:lnTo>
                    <a:lnTo>
                      <a:pt x="168" y="946"/>
                    </a:lnTo>
                    <a:lnTo>
                      <a:pt x="174" y="953"/>
                    </a:lnTo>
                    <a:lnTo>
                      <a:pt x="183" y="957"/>
                    </a:lnTo>
                    <a:lnTo>
                      <a:pt x="190" y="966"/>
                    </a:lnTo>
                    <a:lnTo>
                      <a:pt x="188" y="973"/>
                    </a:lnTo>
                    <a:lnTo>
                      <a:pt x="181" y="986"/>
                    </a:lnTo>
                    <a:lnTo>
                      <a:pt x="181" y="1002"/>
                    </a:lnTo>
                    <a:lnTo>
                      <a:pt x="177" y="1011"/>
                    </a:lnTo>
                    <a:lnTo>
                      <a:pt x="179" y="1020"/>
                    </a:lnTo>
                    <a:lnTo>
                      <a:pt x="172" y="1029"/>
                    </a:lnTo>
                    <a:lnTo>
                      <a:pt x="172" y="1037"/>
                    </a:lnTo>
                    <a:lnTo>
                      <a:pt x="177" y="1038"/>
                    </a:lnTo>
                    <a:lnTo>
                      <a:pt x="183" y="1047"/>
                    </a:lnTo>
                    <a:lnTo>
                      <a:pt x="190" y="1057"/>
                    </a:lnTo>
                    <a:lnTo>
                      <a:pt x="215" y="1060"/>
                    </a:lnTo>
                    <a:lnTo>
                      <a:pt x="223" y="1064"/>
                    </a:lnTo>
                    <a:lnTo>
                      <a:pt x="232" y="1066"/>
                    </a:lnTo>
                    <a:lnTo>
                      <a:pt x="248" y="1076"/>
                    </a:lnTo>
                    <a:lnTo>
                      <a:pt x="257" y="1080"/>
                    </a:lnTo>
                    <a:lnTo>
                      <a:pt x="273" y="1080"/>
                    </a:lnTo>
                    <a:lnTo>
                      <a:pt x="286" y="1091"/>
                    </a:lnTo>
                    <a:lnTo>
                      <a:pt x="293" y="1100"/>
                    </a:lnTo>
                    <a:lnTo>
                      <a:pt x="301" y="1107"/>
                    </a:lnTo>
                    <a:lnTo>
                      <a:pt x="304" y="1123"/>
                    </a:lnTo>
                    <a:lnTo>
                      <a:pt x="322" y="1138"/>
                    </a:lnTo>
                    <a:lnTo>
                      <a:pt x="338" y="1149"/>
                    </a:lnTo>
                    <a:lnTo>
                      <a:pt x="373" y="1154"/>
                    </a:lnTo>
                    <a:lnTo>
                      <a:pt x="373" y="1156"/>
                    </a:lnTo>
                    <a:lnTo>
                      <a:pt x="380" y="1172"/>
                    </a:lnTo>
                    <a:lnTo>
                      <a:pt x="380" y="1181"/>
                    </a:lnTo>
                    <a:lnTo>
                      <a:pt x="378" y="1189"/>
                    </a:lnTo>
                    <a:lnTo>
                      <a:pt x="380" y="1198"/>
                    </a:lnTo>
                    <a:lnTo>
                      <a:pt x="387" y="1203"/>
                    </a:lnTo>
                    <a:lnTo>
                      <a:pt x="393" y="1196"/>
                    </a:lnTo>
                    <a:lnTo>
                      <a:pt x="400" y="1198"/>
                    </a:lnTo>
                    <a:lnTo>
                      <a:pt x="409" y="1203"/>
                    </a:lnTo>
                    <a:lnTo>
                      <a:pt x="416" y="1216"/>
                    </a:lnTo>
                    <a:lnTo>
                      <a:pt x="424" y="1225"/>
                    </a:lnTo>
                    <a:lnTo>
                      <a:pt x="433" y="1232"/>
                    </a:lnTo>
                    <a:lnTo>
                      <a:pt x="460" y="1266"/>
                    </a:lnTo>
                    <a:lnTo>
                      <a:pt x="467" y="1284"/>
                    </a:lnTo>
                    <a:lnTo>
                      <a:pt x="472" y="1303"/>
                    </a:lnTo>
                    <a:lnTo>
                      <a:pt x="474" y="1321"/>
                    </a:lnTo>
                    <a:lnTo>
                      <a:pt x="472" y="1337"/>
                    </a:lnTo>
                    <a:lnTo>
                      <a:pt x="469" y="1353"/>
                    </a:lnTo>
                    <a:lnTo>
                      <a:pt x="469" y="1362"/>
                    </a:lnTo>
                    <a:lnTo>
                      <a:pt x="472" y="1355"/>
                    </a:lnTo>
                    <a:lnTo>
                      <a:pt x="480" y="1360"/>
                    </a:lnTo>
                    <a:lnTo>
                      <a:pt x="478" y="1369"/>
                    </a:lnTo>
                    <a:lnTo>
                      <a:pt x="472" y="1360"/>
                    </a:lnTo>
                    <a:lnTo>
                      <a:pt x="476" y="1369"/>
                    </a:lnTo>
                    <a:lnTo>
                      <a:pt x="480" y="1380"/>
                    </a:lnTo>
                    <a:lnTo>
                      <a:pt x="483" y="1382"/>
                    </a:lnTo>
                    <a:lnTo>
                      <a:pt x="740" y="1409"/>
                    </a:lnTo>
                    <a:lnTo>
                      <a:pt x="744" y="1407"/>
                    </a:lnTo>
                    <a:lnTo>
                      <a:pt x="749" y="1407"/>
                    </a:lnTo>
                    <a:lnTo>
                      <a:pt x="751" y="1409"/>
                    </a:lnTo>
                    <a:lnTo>
                      <a:pt x="760" y="1411"/>
                    </a:lnTo>
                    <a:lnTo>
                      <a:pt x="762" y="1402"/>
                    </a:lnTo>
                    <a:lnTo>
                      <a:pt x="771" y="1397"/>
                    </a:lnTo>
                    <a:lnTo>
                      <a:pt x="773" y="1384"/>
                    </a:lnTo>
                    <a:lnTo>
                      <a:pt x="771" y="1375"/>
                    </a:lnTo>
                    <a:lnTo>
                      <a:pt x="762" y="1371"/>
                    </a:lnTo>
                    <a:lnTo>
                      <a:pt x="753" y="1368"/>
                    </a:lnTo>
                    <a:lnTo>
                      <a:pt x="751" y="1359"/>
                    </a:lnTo>
                    <a:lnTo>
                      <a:pt x="756" y="1351"/>
                    </a:lnTo>
                    <a:lnTo>
                      <a:pt x="756" y="1342"/>
                    </a:lnTo>
                    <a:lnTo>
                      <a:pt x="753" y="1333"/>
                    </a:lnTo>
                    <a:lnTo>
                      <a:pt x="758" y="1324"/>
                    </a:lnTo>
                    <a:lnTo>
                      <a:pt x="765" y="1319"/>
                    </a:lnTo>
                    <a:lnTo>
                      <a:pt x="780" y="1303"/>
                    </a:lnTo>
                    <a:lnTo>
                      <a:pt x="784" y="1290"/>
                    </a:lnTo>
                    <a:lnTo>
                      <a:pt x="789" y="1283"/>
                    </a:lnTo>
                    <a:lnTo>
                      <a:pt x="789" y="1266"/>
                    </a:lnTo>
                    <a:lnTo>
                      <a:pt x="794" y="1252"/>
                    </a:lnTo>
                    <a:lnTo>
                      <a:pt x="802" y="1246"/>
                    </a:lnTo>
                    <a:lnTo>
                      <a:pt x="805" y="1237"/>
                    </a:lnTo>
                    <a:lnTo>
                      <a:pt x="834" y="1223"/>
                    </a:lnTo>
                    <a:lnTo>
                      <a:pt x="841" y="1216"/>
                    </a:lnTo>
                    <a:lnTo>
                      <a:pt x="836" y="1207"/>
                    </a:lnTo>
                    <a:close/>
                    <a:moveTo>
                      <a:pt x="205" y="1118"/>
                    </a:moveTo>
                    <a:lnTo>
                      <a:pt x="196" y="1123"/>
                    </a:lnTo>
                    <a:lnTo>
                      <a:pt x="199" y="1131"/>
                    </a:lnTo>
                    <a:lnTo>
                      <a:pt x="208" y="1132"/>
                    </a:lnTo>
                    <a:lnTo>
                      <a:pt x="215" y="1131"/>
                    </a:lnTo>
                    <a:lnTo>
                      <a:pt x="217" y="1125"/>
                    </a:lnTo>
                    <a:lnTo>
                      <a:pt x="212" y="1120"/>
                    </a:lnTo>
                    <a:lnTo>
                      <a:pt x="205" y="1118"/>
                    </a:lnTo>
                    <a:close/>
                    <a:moveTo>
                      <a:pt x="243" y="1123"/>
                    </a:moveTo>
                    <a:lnTo>
                      <a:pt x="234" y="1116"/>
                    </a:lnTo>
                    <a:lnTo>
                      <a:pt x="232" y="1123"/>
                    </a:lnTo>
                    <a:lnTo>
                      <a:pt x="234" y="1131"/>
                    </a:lnTo>
                    <a:lnTo>
                      <a:pt x="243" y="1134"/>
                    </a:lnTo>
                    <a:lnTo>
                      <a:pt x="259" y="1136"/>
                    </a:lnTo>
                    <a:lnTo>
                      <a:pt x="266" y="1131"/>
                    </a:lnTo>
                    <a:lnTo>
                      <a:pt x="259" y="1131"/>
                    </a:lnTo>
                    <a:lnTo>
                      <a:pt x="243" y="1123"/>
                    </a:lnTo>
                    <a:close/>
                    <a:moveTo>
                      <a:pt x="241" y="1228"/>
                    </a:moveTo>
                    <a:lnTo>
                      <a:pt x="246" y="1237"/>
                    </a:lnTo>
                    <a:lnTo>
                      <a:pt x="255" y="1237"/>
                    </a:lnTo>
                    <a:lnTo>
                      <a:pt x="248" y="1230"/>
                    </a:lnTo>
                    <a:lnTo>
                      <a:pt x="241" y="1228"/>
                    </a:lnTo>
                    <a:close/>
                    <a:moveTo>
                      <a:pt x="342" y="1290"/>
                    </a:moveTo>
                    <a:lnTo>
                      <a:pt x="337" y="1281"/>
                    </a:lnTo>
                    <a:lnTo>
                      <a:pt x="337" y="1290"/>
                    </a:lnTo>
                    <a:lnTo>
                      <a:pt x="342" y="1306"/>
                    </a:lnTo>
                    <a:lnTo>
                      <a:pt x="349" y="1315"/>
                    </a:lnTo>
                    <a:lnTo>
                      <a:pt x="357" y="1313"/>
                    </a:lnTo>
                    <a:lnTo>
                      <a:pt x="346" y="1297"/>
                    </a:lnTo>
                    <a:lnTo>
                      <a:pt x="342" y="1290"/>
                    </a:lnTo>
                    <a:close/>
                    <a:moveTo>
                      <a:pt x="366" y="1234"/>
                    </a:moveTo>
                    <a:lnTo>
                      <a:pt x="358" y="1228"/>
                    </a:lnTo>
                    <a:lnTo>
                      <a:pt x="349" y="1223"/>
                    </a:lnTo>
                    <a:lnTo>
                      <a:pt x="357" y="1232"/>
                    </a:lnTo>
                    <a:lnTo>
                      <a:pt x="366" y="1250"/>
                    </a:lnTo>
                    <a:lnTo>
                      <a:pt x="378" y="1252"/>
                    </a:lnTo>
                    <a:lnTo>
                      <a:pt x="375" y="1243"/>
                    </a:lnTo>
                    <a:lnTo>
                      <a:pt x="366" y="1234"/>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7" name="Freeform 57">
                <a:extLst>
                  <a:ext uri="{FF2B5EF4-FFF2-40B4-BE49-F238E27FC236}">
                    <a16:creationId xmlns:a16="http://schemas.microsoft.com/office/drawing/2014/main" id="{B6A53431-25A1-F3E1-EF76-E61694A64AB7}"/>
                  </a:ext>
                </a:extLst>
              </p:cNvPr>
              <p:cNvSpPr/>
              <p:nvPr/>
            </p:nvSpPr>
            <p:spPr bwMode="auto">
              <a:xfrm>
                <a:off x="1355497" y="3943530"/>
                <a:ext cx="1153568" cy="1353032"/>
              </a:xfrm>
              <a:custGeom>
                <a:avLst/>
                <a:gdLst>
                  <a:gd name="T0" fmla="*/ 280 w 694"/>
                  <a:gd name="T1" fmla="*/ 18 h 814"/>
                  <a:gd name="T2" fmla="*/ 168 w 694"/>
                  <a:gd name="T3" fmla="*/ 103 h 814"/>
                  <a:gd name="T4" fmla="*/ 150 w 694"/>
                  <a:gd name="T5" fmla="*/ 125 h 814"/>
                  <a:gd name="T6" fmla="*/ 137 w 694"/>
                  <a:gd name="T7" fmla="*/ 113 h 814"/>
                  <a:gd name="T8" fmla="*/ 121 w 694"/>
                  <a:gd name="T9" fmla="*/ 105 h 814"/>
                  <a:gd name="T10" fmla="*/ 105 w 694"/>
                  <a:gd name="T11" fmla="*/ 102 h 814"/>
                  <a:gd name="T12" fmla="*/ 90 w 694"/>
                  <a:gd name="T13" fmla="*/ 118 h 814"/>
                  <a:gd name="T14" fmla="*/ 90 w 694"/>
                  <a:gd name="T15" fmla="*/ 143 h 814"/>
                  <a:gd name="T16" fmla="*/ 92 w 694"/>
                  <a:gd name="T17" fmla="*/ 169 h 814"/>
                  <a:gd name="T18" fmla="*/ 88 w 694"/>
                  <a:gd name="T19" fmla="*/ 189 h 814"/>
                  <a:gd name="T20" fmla="*/ 90 w 694"/>
                  <a:gd name="T21" fmla="*/ 225 h 814"/>
                  <a:gd name="T22" fmla="*/ 79 w 694"/>
                  <a:gd name="T23" fmla="*/ 250 h 814"/>
                  <a:gd name="T24" fmla="*/ 77 w 694"/>
                  <a:gd name="T25" fmla="*/ 266 h 814"/>
                  <a:gd name="T26" fmla="*/ 90 w 694"/>
                  <a:gd name="T27" fmla="*/ 295 h 814"/>
                  <a:gd name="T28" fmla="*/ 94 w 694"/>
                  <a:gd name="T29" fmla="*/ 312 h 814"/>
                  <a:gd name="T30" fmla="*/ 110 w 694"/>
                  <a:gd name="T31" fmla="*/ 339 h 814"/>
                  <a:gd name="T32" fmla="*/ 108 w 694"/>
                  <a:gd name="T33" fmla="*/ 355 h 814"/>
                  <a:gd name="T34" fmla="*/ 76 w 694"/>
                  <a:gd name="T35" fmla="*/ 378 h 814"/>
                  <a:gd name="T36" fmla="*/ 63 w 694"/>
                  <a:gd name="T37" fmla="*/ 398 h 814"/>
                  <a:gd name="T38" fmla="*/ 58 w 694"/>
                  <a:gd name="T39" fmla="*/ 422 h 814"/>
                  <a:gd name="T40" fmla="*/ 39 w 694"/>
                  <a:gd name="T41" fmla="*/ 451 h 814"/>
                  <a:gd name="T42" fmla="*/ 27 w 694"/>
                  <a:gd name="T43" fmla="*/ 465 h 814"/>
                  <a:gd name="T44" fmla="*/ 30 w 694"/>
                  <a:gd name="T45" fmla="*/ 483 h 814"/>
                  <a:gd name="T46" fmla="*/ 27 w 694"/>
                  <a:gd name="T47" fmla="*/ 500 h 814"/>
                  <a:gd name="T48" fmla="*/ 45 w 694"/>
                  <a:gd name="T49" fmla="*/ 507 h 814"/>
                  <a:gd name="T50" fmla="*/ 45 w 694"/>
                  <a:gd name="T51" fmla="*/ 529 h 814"/>
                  <a:gd name="T52" fmla="*/ 34 w 694"/>
                  <a:gd name="T53" fmla="*/ 543 h 814"/>
                  <a:gd name="T54" fmla="*/ 23 w 694"/>
                  <a:gd name="T55" fmla="*/ 539 h 814"/>
                  <a:gd name="T56" fmla="*/ 14 w 694"/>
                  <a:gd name="T57" fmla="*/ 541 h 814"/>
                  <a:gd name="T58" fmla="*/ 0 w 694"/>
                  <a:gd name="T59" fmla="*/ 567 h 814"/>
                  <a:gd name="T60" fmla="*/ 240 w 694"/>
                  <a:gd name="T61" fmla="*/ 706 h 814"/>
                  <a:gd name="T62" fmla="*/ 548 w 694"/>
                  <a:gd name="T63" fmla="*/ 809 h 814"/>
                  <a:gd name="T64" fmla="*/ 602 w 694"/>
                  <a:gd name="T65" fmla="*/ 811 h 814"/>
                  <a:gd name="T66" fmla="*/ 555 w 694"/>
                  <a:gd name="T67" fmla="*/ 6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4" h="814">
                    <a:moveTo>
                      <a:pt x="419" y="40"/>
                    </a:moveTo>
                    <a:lnTo>
                      <a:pt x="280" y="18"/>
                    </a:lnTo>
                    <a:lnTo>
                      <a:pt x="186" y="0"/>
                    </a:lnTo>
                    <a:lnTo>
                      <a:pt x="168" y="103"/>
                    </a:lnTo>
                    <a:lnTo>
                      <a:pt x="159" y="114"/>
                    </a:lnTo>
                    <a:lnTo>
                      <a:pt x="150" y="125"/>
                    </a:lnTo>
                    <a:lnTo>
                      <a:pt x="141" y="123"/>
                    </a:lnTo>
                    <a:lnTo>
                      <a:pt x="137" y="113"/>
                    </a:lnTo>
                    <a:lnTo>
                      <a:pt x="130" y="105"/>
                    </a:lnTo>
                    <a:lnTo>
                      <a:pt x="121" y="105"/>
                    </a:lnTo>
                    <a:lnTo>
                      <a:pt x="114" y="100"/>
                    </a:lnTo>
                    <a:lnTo>
                      <a:pt x="105" y="102"/>
                    </a:lnTo>
                    <a:lnTo>
                      <a:pt x="94" y="107"/>
                    </a:lnTo>
                    <a:lnTo>
                      <a:pt x="90" y="118"/>
                    </a:lnTo>
                    <a:lnTo>
                      <a:pt x="96" y="134"/>
                    </a:lnTo>
                    <a:lnTo>
                      <a:pt x="90" y="143"/>
                    </a:lnTo>
                    <a:lnTo>
                      <a:pt x="90" y="151"/>
                    </a:lnTo>
                    <a:lnTo>
                      <a:pt x="92" y="169"/>
                    </a:lnTo>
                    <a:lnTo>
                      <a:pt x="88" y="179"/>
                    </a:lnTo>
                    <a:lnTo>
                      <a:pt x="88" y="189"/>
                    </a:lnTo>
                    <a:lnTo>
                      <a:pt x="90" y="205"/>
                    </a:lnTo>
                    <a:lnTo>
                      <a:pt x="90" y="225"/>
                    </a:lnTo>
                    <a:lnTo>
                      <a:pt x="81" y="232"/>
                    </a:lnTo>
                    <a:lnTo>
                      <a:pt x="79" y="250"/>
                    </a:lnTo>
                    <a:lnTo>
                      <a:pt x="77" y="257"/>
                    </a:lnTo>
                    <a:lnTo>
                      <a:pt x="77" y="266"/>
                    </a:lnTo>
                    <a:lnTo>
                      <a:pt x="86" y="284"/>
                    </a:lnTo>
                    <a:lnTo>
                      <a:pt x="90" y="295"/>
                    </a:lnTo>
                    <a:lnTo>
                      <a:pt x="90" y="304"/>
                    </a:lnTo>
                    <a:lnTo>
                      <a:pt x="94" y="312"/>
                    </a:lnTo>
                    <a:lnTo>
                      <a:pt x="94" y="322"/>
                    </a:lnTo>
                    <a:lnTo>
                      <a:pt x="110" y="339"/>
                    </a:lnTo>
                    <a:lnTo>
                      <a:pt x="115" y="348"/>
                    </a:lnTo>
                    <a:lnTo>
                      <a:pt x="108" y="355"/>
                    </a:lnTo>
                    <a:lnTo>
                      <a:pt x="79" y="369"/>
                    </a:lnTo>
                    <a:lnTo>
                      <a:pt x="76" y="378"/>
                    </a:lnTo>
                    <a:lnTo>
                      <a:pt x="68" y="384"/>
                    </a:lnTo>
                    <a:lnTo>
                      <a:pt x="63" y="398"/>
                    </a:lnTo>
                    <a:lnTo>
                      <a:pt x="63" y="415"/>
                    </a:lnTo>
                    <a:lnTo>
                      <a:pt x="58" y="422"/>
                    </a:lnTo>
                    <a:lnTo>
                      <a:pt x="54" y="435"/>
                    </a:lnTo>
                    <a:lnTo>
                      <a:pt x="39" y="451"/>
                    </a:lnTo>
                    <a:lnTo>
                      <a:pt x="32" y="456"/>
                    </a:lnTo>
                    <a:lnTo>
                      <a:pt x="27" y="465"/>
                    </a:lnTo>
                    <a:lnTo>
                      <a:pt x="30" y="474"/>
                    </a:lnTo>
                    <a:lnTo>
                      <a:pt x="30" y="483"/>
                    </a:lnTo>
                    <a:lnTo>
                      <a:pt x="25" y="491"/>
                    </a:lnTo>
                    <a:lnTo>
                      <a:pt x="27" y="500"/>
                    </a:lnTo>
                    <a:lnTo>
                      <a:pt x="36" y="503"/>
                    </a:lnTo>
                    <a:lnTo>
                      <a:pt x="45" y="507"/>
                    </a:lnTo>
                    <a:lnTo>
                      <a:pt x="47" y="516"/>
                    </a:lnTo>
                    <a:lnTo>
                      <a:pt x="45" y="529"/>
                    </a:lnTo>
                    <a:lnTo>
                      <a:pt x="36" y="534"/>
                    </a:lnTo>
                    <a:lnTo>
                      <a:pt x="34" y="543"/>
                    </a:lnTo>
                    <a:lnTo>
                      <a:pt x="25" y="541"/>
                    </a:lnTo>
                    <a:lnTo>
                      <a:pt x="23" y="539"/>
                    </a:lnTo>
                    <a:lnTo>
                      <a:pt x="18" y="539"/>
                    </a:lnTo>
                    <a:lnTo>
                      <a:pt x="14" y="541"/>
                    </a:lnTo>
                    <a:lnTo>
                      <a:pt x="3" y="558"/>
                    </a:lnTo>
                    <a:lnTo>
                      <a:pt x="0" y="567"/>
                    </a:lnTo>
                    <a:lnTo>
                      <a:pt x="25" y="581"/>
                    </a:lnTo>
                    <a:lnTo>
                      <a:pt x="240" y="706"/>
                    </a:lnTo>
                    <a:lnTo>
                      <a:pt x="383" y="785"/>
                    </a:lnTo>
                    <a:lnTo>
                      <a:pt x="548" y="809"/>
                    </a:lnTo>
                    <a:lnTo>
                      <a:pt x="602" y="814"/>
                    </a:lnTo>
                    <a:lnTo>
                      <a:pt x="602" y="811"/>
                    </a:lnTo>
                    <a:lnTo>
                      <a:pt x="694" y="78"/>
                    </a:lnTo>
                    <a:lnTo>
                      <a:pt x="555" y="60"/>
                    </a:lnTo>
                    <a:lnTo>
                      <a:pt x="419" y="40"/>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sp>
            <p:nvSpPr>
              <p:cNvPr id="248" name="Freeform 58">
                <a:extLst>
                  <a:ext uri="{FF2B5EF4-FFF2-40B4-BE49-F238E27FC236}">
                    <a16:creationId xmlns:a16="http://schemas.microsoft.com/office/drawing/2014/main" id="{057F4B3A-0E68-D394-2504-03B9DC0E0303}"/>
                  </a:ext>
                </a:extLst>
              </p:cNvPr>
              <p:cNvSpPr>
                <a:spLocks noEditPoints="1"/>
              </p:cNvSpPr>
              <p:nvPr/>
            </p:nvSpPr>
            <p:spPr bwMode="auto">
              <a:xfrm>
                <a:off x="6116043" y="4521976"/>
                <a:ext cx="666543" cy="1078769"/>
              </a:xfrm>
              <a:custGeom>
                <a:avLst/>
                <a:gdLst>
                  <a:gd name="T0" fmla="*/ 387 w 401"/>
                  <a:gd name="T1" fmla="*/ 486 h 649"/>
                  <a:gd name="T2" fmla="*/ 387 w 401"/>
                  <a:gd name="T3" fmla="*/ 459 h 649"/>
                  <a:gd name="T4" fmla="*/ 389 w 401"/>
                  <a:gd name="T5" fmla="*/ 443 h 649"/>
                  <a:gd name="T6" fmla="*/ 378 w 401"/>
                  <a:gd name="T7" fmla="*/ 421 h 649"/>
                  <a:gd name="T8" fmla="*/ 376 w 401"/>
                  <a:gd name="T9" fmla="*/ 390 h 649"/>
                  <a:gd name="T10" fmla="*/ 378 w 401"/>
                  <a:gd name="T11" fmla="*/ 365 h 649"/>
                  <a:gd name="T12" fmla="*/ 390 w 401"/>
                  <a:gd name="T13" fmla="*/ 351 h 649"/>
                  <a:gd name="T14" fmla="*/ 381 w 401"/>
                  <a:gd name="T15" fmla="*/ 338 h 649"/>
                  <a:gd name="T16" fmla="*/ 378 w 401"/>
                  <a:gd name="T17" fmla="*/ 316 h 649"/>
                  <a:gd name="T18" fmla="*/ 367 w 401"/>
                  <a:gd name="T19" fmla="*/ 304 h 649"/>
                  <a:gd name="T20" fmla="*/ 354 w 401"/>
                  <a:gd name="T21" fmla="*/ 278 h 649"/>
                  <a:gd name="T22" fmla="*/ 349 w 401"/>
                  <a:gd name="T23" fmla="*/ 266 h 649"/>
                  <a:gd name="T24" fmla="*/ 271 w 401"/>
                  <a:gd name="T25" fmla="*/ 0 h 649"/>
                  <a:gd name="T26" fmla="*/ 0 w 401"/>
                  <a:gd name="T27" fmla="*/ 25 h 649"/>
                  <a:gd name="T28" fmla="*/ 5 w 401"/>
                  <a:gd name="T29" fmla="*/ 34 h 649"/>
                  <a:gd name="T30" fmla="*/ 5 w 401"/>
                  <a:gd name="T31" fmla="*/ 434 h 649"/>
                  <a:gd name="T32" fmla="*/ 32 w 401"/>
                  <a:gd name="T33" fmla="*/ 631 h 649"/>
                  <a:gd name="T34" fmla="*/ 56 w 401"/>
                  <a:gd name="T35" fmla="*/ 633 h 649"/>
                  <a:gd name="T36" fmla="*/ 67 w 401"/>
                  <a:gd name="T37" fmla="*/ 602 h 649"/>
                  <a:gd name="T38" fmla="*/ 70 w 401"/>
                  <a:gd name="T39" fmla="*/ 586 h 649"/>
                  <a:gd name="T40" fmla="*/ 74 w 401"/>
                  <a:gd name="T41" fmla="*/ 589 h 649"/>
                  <a:gd name="T42" fmla="*/ 83 w 401"/>
                  <a:gd name="T43" fmla="*/ 599 h 649"/>
                  <a:gd name="T44" fmla="*/ 81 w 401"/>
                  <a:gd name="T45" fmla="*/ 615 h 649"/>
                  <a:gd name="T46" fmla="*/ 95 w 401"/>
                  <a:gd name="T47" fmla="*/ 627 h 649"/>
                  <a:gd name="T48" fmla="*/ 103 w 401"/>
                  <a:gd name="T49" fmla="*/ 635 h 649"/>
                  <a:gd name="T50" fmla="*/ 92 w 401"/>
                  <a:gd name="T51" fmla="*/ 646 h 649"/>
                  <a:gd name="T52" fmla="*/ 79 w 401"/>
                  <a:gd name="T53" fmla="*/ 649 h 649"/>
                  <a:gd name="T54" fmla="*/ 121 w 401"/>
                  <a:gd name="T55" fmla="*/ 640 h 649"/>
                  <a:gd name="T56" fmla="*/ 121 w 401"/>
                  <a:gd name="T57" fmla="*/ 629 h 649"/>
                  <a:gd name="T58" fmla="*/ 139 w 401"/>
                  <a:gd name="T59" fmla="*/ 624 h 649"/>
                  <a:gd name="T60" fmla="*/ 139 w 401"/>
                  <a:gd name="T61" fmla="*/ 604 h 649"/>
                  <a:gd name="T62" fmla="*/ 141 w 401"/>
                  <a:gd name="T63" fmla="*/ 588 h 649"/>
                  <a:gd name="T64" fmla="*/ 124 w 401"/>
                  <a:gd name="T65" fmla="*/ 577 h 649"/>
                  <a:gd name="T66" fmla="*/ 115 w 401"/>
                  <a:gd name="T67" fmla="*/ 550 h 649"/>
                  <a:gd name="T68" fmla="*/ 226 w 401"/>
                  <a:gd name="T69" fmla="*/ 532 h 649"/>
                  <a:gd name="T70" fmla="*/ 401 w 401"/>
                  <a:gd name="T71" fmla="*/ 508 h 649"/>
                  <a:gd name="T72" fmla="*/ 57 w 401"/>
                  <a:gd name="T73" fmla="*/ 649 h 649"/>
                  <a:gd name="T74" fmla="*/ 50 w 401"/>
                  <a:gd name="T75" fmla="*/ 64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649">
                    <a:moveTo>
                      <a:pt x="394" y="494"/>
                    </a:moveTo>
                    <a:lnTo>
                      <a:pt x="387" y="486"/>
                    </a:lnTo>
                    <a:lnTo>
                      <a:pt x="385" y="477"/>
                    </a:lnTo>
                    <a:lnTo>
                      <a:pt x="387" y="459"/>
                    </a:lnTo>
                    <a:lnTo>
                      <a:pt x="387" y="450"/>
                    </a:lnTo>
                    <a:lnTo>
                      <a:pt x="389" y="443"/>
                    </a:lnTo>
                    <a:lnTo>
                      <a:pt x="385" y="430"/>
                    </a:lnTo>
                    <a:lnTo>
                      <a:pt x="378" y="421"/>
                    </a:lnTo>
                    <a:lnTo>
                      <a:pt x="372" y="407"/>
                    </a:lnTo>
                    <a:lnTo>
                      <a:pt x="376" y="390"/>
                    </a:lnTo>
                    <a:lnTo>
                      <a:pt x="378" y="381"/>
                    </a:lnTo>
                    <a:lnTo>
                      <a:pt x="378" y="365"/>
                    </a:lnTo>
                    <a:lnTo>
                      <a:pt x="383" y="358"/>
                    </a:lnTo>
                    <a:lnTo>
                      <a:pt x="390" y="351"/>
                    </a:lnTo>
                    <a:lnTo>
                      <a:pt x="389" y="343"/>
                    </a:lnTo>
                    <a:lnTo>
                      <a:pt x="381" y="338"/>
                    </a:lnTo>
                    <a:lnTo>
                      <a:pt x="383" y="325"/>
                    </a:lnTo>
                    <a:lnTo>
                      <a:pt x="378" y="316"/>
                    </a:lnTo>
                    <a:lnTo>
                      <a:pt x="376" y="313"/>
                    </a:lnTo>
                    <a:lnTo>
                      <a:pt x="367" y="304"/>
                    </a:lnTo>
                    <a:lnTo>
                      <a:pt x="360" y="287"/>
                    </a:lnTo>
                    <a:lnTo>
                      <a:pt x="354" y="278"/>
                    </a:lnTo>
                    <a:lnTo>
                      <a:pt x="352" y="269"/>
                    </a:lnTo>
                    <a:lnTo>
                      <a:pt x="349" y="266"/>
                    </a:lnTo>
                    <a:lnTo>
                      <a:pt x="311" y="123"/>
                    </a:lnTo>
                    <a:lnTo>
                      <a:pt x="271" y="0"/>
                    </a:lnTo>
                    <a:lnTo>
                      <a:pt x="153" y="14"/>
                    </a:lnTo>
                    <a:lnTo>
                      <a:pt x="0" y="25"/>
                    </a:lnTo>
                    <a:lnTo>
                      <a:pt x="1" y="29"/>
                    </a:lnTo>
                    <a:lnTo>
                      <a:pt x="5" y="34"/>
                    </a:lnTo>
                    <a:lnTo>
                      <a:pt x="12" y="40"/>
                    </a:lnTo>
                    <a:lnTo>
                      <a:pt x="5" y="434"/>
                    </a:lnTo>
                    <a:lnTo>
                      <a:pt x="32" y="627"/>
                    </a:lnTo>
                    <a:lnTo>
                      <a:pt x="32" y="631"/>
                    </a:lnTo>
                    <a:lnTo>
                      <a:pt x="39" y="629"/>
                    </a:lnTo>
                    <a:lnTo>
                      <a:pt x="56" y="633"/>
                    </a:lnTo>
                    <a:lnTo>
                      <a:pt x="65" y="633"/>
                    </a:lnTo>
                    <a:lnTo>
                      <a:pt x="67" y="602"/>
                    </a:lnTo>
                    <a:lnTo>
                      <a:pt x="67" y="593"/>
                    </a:lnTo>
                    <a:lnTo>
                      <a:pt x="70" y="586"/>
                    </a:lnTo>
                    <a:lnTo>
                      <a:pt x="70" y="582"/>
                    </a:lnTo>
                    <a:lnTo>
                      <a:pt x="74" y="589"/>
                    </a:lnTo>
                    <a:lnTo>
                      <a:pt x="79" y="589"/>
                    </a:lnTo>
                    <a:lnTo>
                      <a:pt x="83" y="599"/>
                    </a:lnTo>
                    <a:lnTo>
                      <a:pt x="85" y="606"/>
                    </a:lnTo>
                    <a:lnTo>
                      <a:pt x="81" y="615"/>
                    </a:lnTo>
                    <a:lnTo>
                      <a:pt x="86" y="622"/>
                    </a:lnTo>
                    <a:lnTo>
                      <a:pt x="95" y="627"/>
                    </a:lnTo>
                    <a:lnTo>
                      <a:pt x="97" y="626"/>
                    </a:lnTo>
                    <a:lnTo>
                      <a:pt x="103" y="635"/>
                    </a:lnTo>
                    <a:lnTo>
                      <a:pt x="101" y="642"/>
                    </a:lnTo>
                    <a:lnTo>
                      <a:pt x="92" y="646"/>
                    </a:lnTo>
                    <a:lnTo>
                      <a:pt x="85" y="644"/>
                    </a:lnTo>
                    <a:lnTo>
                      <a:pt x="79" y="649"/>
                    </a:lnTo>
                    <a:lnTo>
                      <a:pt x="112" y="644"/>
                    </a:lnTo>
                    <a:lnTo>
                      <a:pt x="121" y="640"/>
                    </a:lnTo>
                    <a:lnTo>
                      <a:pt x="123" y="631"/>
                    </a:lnTo>
                    <a:lnTo>
                      <a:pt x="121" y="629"/>
                    </a:lnTo>
                    <a:lnTo>
                      <a:pt x="130" y="631"/>
                    </a:lnTo>
                    <a:lnTo>
                      <a:pt x="139" y="624"/>
                    </a:lnTo>
                    <a:lnTo>
                      <a:pt x="141" y="608"/>
                    </a:lnTo>
                    <a:lnTo>
                      <a:pt x="139" y="604"/>
                    </a:lnTo>
                    <a:lnTo>
                      <a:pt x="137" y="600"/>
                    </a:lnTo>
                    <a:lnTo>
                      <a:pt x="141" y="588"/>
                    </a:lnTo>
                    <a:lnTo>
                      <a:pt x="133" y="580"/>
                    </a:lnTo>
                    <a:lnTo>
                      <a:pt x="124" y="577"/>
                    </a:lnTo>
                    <a:lnTo>
                      <a:pt x="112" y="559"/>
                    </a:lnTo>
                    <a:lnTo>
                      <a:pt x="115" y="550"/>
                    </a:lnTo>
                    <a:lnTo>
                      <a:pt x="123" y="542"/>
                    </a:lnTo>
                    <a:lnTo>
                      <a:pt x="226" y="532"/>
                    </a:lnTo>
                    <a:lnTo>
                      <a:pt x="401" y="512"/>
                    </a:lnTo>
                    <a:lnTo>
                      <a:pt x="401" y="508"/>
                    </a:lnTo>
                    <a:lnTo>
                      <a:pt x="394" y="494"/>
                    </a:lnTo>
                    <a:close/>
                    <a:moveTo>
                      <a:pt x="57" y="649"/>
                    </a:moveTo>
                    <a:lnTo>
                      <a:pt x="63" y="646"/>
                    </a:lnTo>
                    <a:lnTo>
                      <a:pt x="50" y="649"/>
                    </a:lnTo>
                    <a:lnTo>
                      <a:pt x="57" y="649"/>
                    </a:lnTo>
                    <a:close/>
                  </a:path>
                </a:pathLst>
              </a:custGeom>
              <a:grpFill/>
              <a:ln w="7938">
                <a:solidFill>
                  <a:srgbClr val="FFFFFF">
                    <a:lumMod val="95000"/>
                  </a:srgbClr>
                </a:solidFill>
                <a:prstDash val="solid"/>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Century Gothic"/>
                  <a:cs typeface="Arial"/>
                </a:endParaRPr>
              </a:p>
            </p:txBody>
          </p:sp>
        </p:grpSp>
        <p:grpSp>
          <p:nvGrpSpPr>
            <p:cNvPr id="176" name="Group 175">
              <a:extLst>
                <a:ext uri="{FF2B5EF4-FFF2-40B4-BE49-F238E27FC236}">
                  <a16:creationId xmlns:a16="http://schemas.microsoft.com/office/drawing/2014/main" id="{72801365-512B-8ECF-3ED5-122A64B856F1}"/>
                </a:ext>
              </a:extLst>
            </p:cNvPr>
            <p:cNvGrpSpPr/>
            <p:nvPr/>
          </p:nvGrpSpPr>
          <p:grpSpPr>
            <a:xfrm>
              <a:off x="4140559" y="4518530"/>
              <a:ext cx="1009241" cy="702813"/>
              <a:chOff x="1891465" y="5870849"/>
              <a:chExt cx="1221623" cy="850711"/>
            </a:xfrm>
            <a:grpFill/>
          </p:grpSpPr>
          <p:sp>
            <p:nvSpPr>
              <p:cNvPr id="193" name="Freeform 58">
                <a:extLst>
                  <a:ext uri="{FF2B5EF4-FFF2-40B4-BE49-F238E27FC236}">
                    <a16:creationId xmlns:a16="http://schemas.microsoft.com/office/drawing/2014/main" id="{3D4F9C7D-6187-5733-3966-108701FCA1A8}"/>
                  </a:ext>
                </a:extLst>
              </p:cNvPr>
              <p:cNvSpPr/>
              <p:nvPr/>
            </p:nvSpPr>
            <p:spPr bwMode="auto">
              <a:xfrm>
                <a:off x="1891465" y="5870849"/>
                <a:ext cx="104293" cy="80318"/>
              </a:xfrm>
              <a:custGeom>
                <a:avLst/>
                <a:gdLst>
                  <a:gd name="connsiteX0" fmla="*/ 61006 w 104293"/>
                  <a:gd name="connsiteY0" fmla="*/ 0 h 80318"/>
                  <a:gd name="connsiteX1" fmla="*/ 63547 w 104293"/>
                  <a:gd name="connsiteY1" fmla="*/ 0 h 80318"/>
                  <a:gd name="connsiteX2" fmla="*/ 78913 w 104293"/>
                  <a:gd name="connsiteY2" fmla="*/ 0 h 80318"/>
                  <a:gd name="connsiteX3" fmla="*/ 81341 w 104293"/>
                  <a:gd name="connsiteY3" fmla="*/ 0 h 80318"/>
                  <a:gd name="connsiteX4" fmla="*/ 102806 w 104293"/>
                  <a:gd name="connsiteY4" fmla="*/ 9033 h 80318"/>
                  <a:gd name="connsiteX5" fmla="*/ 82470 w 104293"/>
                  <a:gd name="connsiteY5" fmla="*/ 80168 h 80318"/>
                  <a:gd name="connsiteX6" fmla="*/ 0 w 104293"/>
                  <a:gd name="connsiteY6" fmla="*/ 49682 h 80318"/>
                  <a:gd name="connsiteX7" fmla="*/ 61006 w 104293"/>
                  <a:gd name="connsiteY7" fmla="*/ 0 h 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93" h="80318">
                    <a:moveTo>
                      <a:pt x="61006" y="0"/>
                    </a:moveTo>
                    <a:cubicBezTo>
                      <a:pt x="61006" y="0"/>
                      <a:pt x="61006" y="0"/>
                      <a:pt x="63547" y="0"/>
                    </a:cubicBezTo>
                    <a:lnTo>
                      <a:pt x="78913" y="0"/>
                    </a:lnTo>
                    <a:lnTo>
                      <a:pt x="81341" y="0"/>
                    </a:lnTo>
                    <a:cubicBezTo>
                      <a:pt x="89249" y="1129"/>
                      <a:pt x="96027" y="4517"/>
                      <a:pt x="102806" y="9033"/>
                    </a:cubicBezTo>
                    <a:cubicBezTo>
                      <a:pt x="109584" y="45165"/>
                      <a:pt x="91508" y="58715"/>
                      <a:pt x="82470" y="80168"/>
                    </a:cubicBezTo>
                    <a:cubicBezTo>
                      <a:pt x="42930" y="82426"/>
                      <a:pt x="29373" y="58715"/>
                      <a:pt x="0" y="49682"/>
                    </a:cubicBezTo>
                    <a:cubicBezTo>
                      <a:pt x="6778" y="25970"/>
                      <a:pt x="32762" y="4517"/>
                      <a:pt x="61006" y="0"/>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noAutofit/>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sp>
            <p:nvSpPr>
              <p:cNvPr id="194" name="Freeform 176">
                <a:extLst>
                  <a:ext uri="{FF2B5EF4-FFF2-40B4-BE49-F238E27FC236}">
                    <a16:creationId xmlns:a16="http://schemas.microsoft.com/office/drawing/2014/main" id="{464CA95D-51A2-4B0A-4F07-F4E55A19B748}"/>
                  </a:ext>
                </a:extLst>
              </p:cNvPr>
              <p:cNvSpPr/>
              <p:nvPr/>
            </p:nvSpPr>
            <p:spPr bwMode="auto">
              <a:xfrm>
                <a:off x="2373634" y="6115745"/>
                <a:ext cx="20011" cy="5717"/>
              </a:xfrm>
              <a:custGeom>
                <a:avLst/>
                <a:gdLst>
                  <a:gd name="T0" fmla="*/ 18 w 18"/>
                  <a:gd name="T1" fmla="*/ 0 h 5"/>
                  <a:gd name="T2" fmla="*/ 0 w 18"/>
                  <a:gd name="T3" fmla="*/ 0 h 5"/>
                  <a:gd name="T4" fmla="*/ 18 w 18"/>
                  <a:gd name="T5" fmla="*/ 0 h 5"/>
                </a:gdLst>
                <a:ahLst/>
                <a:cxnLst>
                  <a:cxn ang="0">
                    <a:pos x="T0" y="T1"/>
                  </a:cxn>
                  <a:cxn ang="0">
                    <a:pos x="T2" y="T3"/>
                  </a:cxn>
                  <a:cxn ang="0">
                    <a:pos x="T4" y="T5"/>
                  </a:cxn>
                </a:cxnLst>
                <a:rect l="0" t="0" r="r" b="b"/>
                <a:pathLst>
                  <a:path w="18" h="5">
                    <a:moveTo>
                      <a:pt x="18" y="0"/>
                    </a:moveTo>
                    <a:cubicBezTo>
                      <a:pt x="0" y="0"/>
                      <a:pt x="0" y="0"/>
                      <a:pt x="0" y="0"/>
                    </a:cubicBezTo>
                    <a:cubicBezTo>
                      <a:pt x="6" y="4"/>
                      <a:pt x="12" y="5"/>
                      <a:pt x="18" y="0"/>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sp>
            <p:nvSpPr>
              <p:cNvPr id="195" name="Freeform 177">
                <a:extLst>
                  <a:ext uri="{FF2B5EF4-FFF2-40B4-BE49-F238E27FC236}">
                    <a16:creationId xmlns:a16="http://schemas.microsoft.com/office/drawing/2014/main" id="{8722C5B8-F225-A93A-02B8-9ECB3EDE571B}"/>
                  </a:ext>
                </a:extLst>
              </p:cNvPr>
              <p:cNvSpPr/>
              <p:nvPr/>
            </p:nvSpPr>
            <p:spPr bwMode="auto">
              <a:xfrm>
                <a:off x="2271674" y="6012831"/>
                <a:ext cx="123401" cy="102914"/>
              </a:xfrm>
              <a:custGeom>
                <a:avLst/>
                <a:gdLst>
                  <a:gd name="T0" fmla="*/ 109 w 109"/>
                  <a:gd name="T1" fmla="*/ 91 h 91"/>
                  <a:gd name="T2" fmla="*/ 63 w 109"/>
                  <a:gd name="T3" fmla="*/ 9 h 91"/>
                  <a:gd name="T4" fmla="*/ 0 w 109"/>
                  <a:gd name="T5" fmla="*/ 27 h 91"/>
                  <a:gd name="T6" fmla="*/ 45 w 109"/>
                  <a:gd name="T7" fmla="*/ 82 h 91"/>
                  <a:gd name="T8" fmla="*/ 54 w 109"/>
                  <a:gd name="T9" fmla="*/ 63 h 91"/>
                  <a:gd name="T10" fmla="*/ 90 w 109"/>
                  <a:gd name="T11" fmla="*/ 91 h 91"/>
                  <a:gd name="T12" fmla="*/ 108 w 109"/>
                  <a:gd name="T13" fmla="*/ 91 h 91"/>
                  <a:gd name="T14" fmla="*/ 109 w 109"/>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91">
                    <a:moveTo>
                      <a:pt x="109" y="91"/>
                    </a:moveTo>
                    <a:cubicBezTo>
                      <a:pt x="108" y="49"/>
                      <a:pt x="65" y="49"/>
                      <a:pt x="63" y="9"/>
                    </a:cubicBezTo>
                    <a:cubicBezTo>
                      <a:pt x="27" y="0"/>
                      <a:pt x="36" y="36"/>
                      <a:pt x="0" y="27"/>
                    </a:cubicBezTo>
                    <a:cubicBezTo>
                      <a:pt x="11" y="62"/>
                      <a:pt x="25" y="71"/>
                      <a:pt x="45" y="82"/>
                    </a:cubicBezTo>
                    <a:cubicBezTo>
                      <a:pt x="41" y="80"/>
                      <a:pt x="50" y="63"/>
                      <a:pt x="54" y="63"/>
                    </a:cubicBezTo>
                    <a:cubicBezTo>
                      <a:pt x="63" y="64"/>
                      <a:pt x="76" y="84"/>
                      <a:pt x="90" y="91"/>
                    </a:cubicBezTo>
                    <a:cubicBezTo>
                      <a:pt x="108" y="91"/>
                      <a:pt x="108" y="91"/>
                      <a:pt x="108" y="91"/>
                    </a:cubicBezTo>
                    <a:cubicBezTo>
                      <a:pt x="108" y="91"/>
                      <a:pt x="109" y="91"/>
                      <a:pt x="109" y="91"/>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sp>
            <p:nvSpPr>
              <p:cNvPr id="196" name="Freeform 61">
                <a:extLst>
                  <a:ext uri="{FF2B5EF4-FFF2-40B4-BE49-F238E27FC236}">
                    <a16:creationId xmlns:a16="http://schemas.microsoft.com/office/drawing/2014/main" id="{EADD9FBE-09DF-FA6D-DA6E-69A6890BF7D8}"/>
                  </a:ext>
                </a:extLst>
              </p:cNvPr>
              <p:cNvSpPr/>
              <p:nvPr/>
            </p:nvSpPr>
            <p:spPr bwMode="auto">
              <a:xfrm>
                <a:off x="2692857" y="6217644"/>
                <a:ext cx="112919" cy="72004"/>
              </a:xfrm>
              <a:custGeom>
                <a:avLst/>
                <a:gdLst>
                  <a:gd name="connsiteX0" fmla="*/ 41 w 112919"/>
                  <a:gd name="connsiteY0" fmla="*/ 9917 h 72004"/>
                  <a:gd name="connsiteX1" fmla="*/ 4529 w 112919"/>
                  <a:gd name="connsiteY1" fmla="*/ 11019 h 72004"/>
                  <a:gd name="connsiteX2" fmla="*/ 4421 w 112919"/>
                  <a:gd name="connsiteY2" fmla="*/ 10939 h 72004"/>
                  <a:gd name="connsiteX3" fmla="*/ 0 w 112919"/>
                  <a:gd name="connsiteY3" fmla="*/ 1013 h 72004"/>
                  <a:gd name="connsiteX4" fmla="*/ 96243 w 112919"/>
                  <a:gd name="connsiteY4" fmla="*/ 21024 h 72004"/>
                  <a:gd name="connsiteX5" fmla="*/ 95981 w 112919"/>
                  <a:gd name="connsiteY5" fmla="*/ 21024 h 72004"/>
                  <a:gd name="connsiteX6" fmla="*/ 112919 w 112919"/>
                  <a:gd name="connsiteY6" fmla="*/ 51612 h 72004"/>
                  <a:gd name="connsiteX7" fmla="*/ 30488 w 112919"/>
                  <a:gd name="connsiteY7" fmla="*/ 72004 h 72004"/>
                  <a:gd name="connsiteX8" fmla="*/ 0 w 112919"/>
                  <a:gd name="connsiteY8" fmla="*/ 21024 h 72004"/>
                  <a:gd name="connsiteX9" fmla="*/ 0 w 112919"/>
                  <a:gd name="connsiteY9" fmla="*/ 19635 h 72004"/>
                  <a:gd name="connsiteX10" fmla="*/ 0 w 112919"/>
                  <a:gd name="connsiteY10" fmla="*/ 9908 h 72004"/>
                  <a:gd name="connsiteX11" fmla="*/ 0 w 112919"/>
                  <a:gd name="connsiteY11" fmla="*/ 9907 h 72004"/>
                  <a:gd name="connsiteX12" fmla="*/ 0 w 112919"/>
                  <a:gd name="connsiteY12" fmla="*/ 7684 h 72004"/>
                  <a:gd name="connsiteX13" fmla="*/ 14 w 112919"/>
                  <a:gd name="connsiteY13" fmla="*/ 7694 h 72004"/>
                  <a:gd name="connsiteX14" fmla="*/ 0 w 112919"/>
                  <a:gd name="connsiteY14" fmla="*/ 7683 h 72004"/>
                  <a:gd name="connsiteX15" fmla="*/ 0 w 112919"/>
                  <a:gd name="connsiteY15" fmla="*/ 1013 h 7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2919" h="72004">
                    <a:moveTo>
                      <a:pt x="41" y="9917"/>
                    </a:moveTo>
                    <a:lnTo>
                      <a:pt x="4529" y="11019"/>
                    </a:lnTo>
                    <a:lnTo>
                      <a:pt x="4421" y="10939"/>
                    </a:lnTo>
                    <a:close/>
                    <a:moveTo>
                      <a:pt x="0" y="1013"/>
                    </a:moveTo>
                    <a:cubicBezTo>
                      <a:pt x="41894" y="-2322"/>
                      <a:pt x="75862" y="2125"/>
                      <a:pt x="96243" y="21024"/>
                    </a:cubicBezTo>
                    <a:lnTo>
                      <a:pt x="95981" y="21024"/>
                    </a:lnTo>
                    <a:cubicBezTo>
                      <a:pt x="103886" y="28954"/>
                      <a:pt x="109532" y="39150"/>
                      <a:pt x="112919" y="51612"/>
                    </a:cubicBezTo>
                    <a:cubicBezTo>
                      <a:pt x="88077" y="61808"/>
                      <a:pt x="62106" y="69738"/>
                      <a:pt x="30488" y="72004"/>
                    </a:cubicBezTo>
                    <a:cubicBezTo>
                      <a:pt x="21455" y="52745"/>
                      <a:pt x="16938" y="31220"/>
                      <a:pt x="0" y="21024"/>
                    </a:cubicBezTo>
                    <a:cubicBezTo>
                      <a:pt x="0" y="21024"/>
                      <a:pt x="0" y="21024"/>
                      <a:pt x="0" y="19635"/>
                    </a:cubicBezTo>
                    <a:lnTo>
                      <a:pt x="0" y="9908"/>
                    </a:lnTo>
                    <a:lnTo>
                      <a:pt x="0" y="9907"/>
                    </a:lnTo>
                    <a:lnTo>
                      <a:pt x="0" y="7684"/>
                    </a:lnTo>
                    <a:lnTo>
                      <a:pt x="14" y="7694"/>
                    </a:lnTo>
                    <a:lnTo>
                      <a:pt x="0" y="7683"/>
                    </a:lnTo>
                    <a:cubicBezTo>
                      <a:pt x="0" y="7683"/>
                      <a:pt x="0" y="7683"/>
                      <a:pt x="0" y="1013"/>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noAutofit/>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sp>
            <p:nvSpPr>
              <p:cNvPr id="197" name="Freeform 62">
                <a:extLst>
                  <a:ext uri="{FF2B5EF4-FFF2-40B4-BE49-F238E27FC236}">
                    <a16:creationId xmlns:a16="http://schemas.microsoft.com/office/drawing/2014/main" id="{9B7C14D2-B952-C31D-7226-40F3CD27EF45}"/>
                  </a:ext>
                </a:extLst>
              </p:cNvPr>
              <p:cNvSpPr/>
              <p:nvPr/>
            </p:nvSpPr>
            <p:spPr bwMode="auto">
              <a:xfrm>
                <a:off x="2568980" y="6217636"/>
                <a:ext cx="32399" cy="31515"/>
              </a:xfrm>
              <a:custGeom>
                <a:avLst/>
                <a:gdLst>
                  <a:gd name="connsiteX0" fmla="*/ 6476 w 32399"/>
                  <a:gd name="connsiteY0" fmla="*/ 975 h 31515"/>
                  <a:gd name="connsiteX1" fmla="*/ 32399 w 32399"/>
                  <a:gd name="connsiteY1" fmla="*/ 21033 h 31515"/>
                  <a:gd name="connsiteX2" fmla="*/ 31276 w 32399"/>
                  <a:gd name="connsiteY2" fmla="*/ 31515 h 31515"/>
                  <a:gd name="connsiteX3" fmla="*/ 16676 w 32399"/>
                  <a:gd name="connsiteY3" fmla="*/ 21033 h 31515"/>
                  <a:gd name="connsiteX4" fmla="*/ 16758 w 32399"/>
                  <a:gd name="connsiteY4" fmla="*/ 21033 h 31515"/>
                  <a:gd name="connsiteX5" fmla="*/ 0 w 32399"/>
                  <a:gd name="connsiteY5" fmla="*/ 10925 h 31515"/>
                  <a:gd name="connsiteX6" fmla="*/ 6476 w 32399"/>
                  <a:gd name="connsiteY6" fmla="*/ 975 h 3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98" h="31515">
                    <a:moveTo>
                      <a:pt x="6476" y="975"/>
                    </a:moveTo>
                    <a:cubicBezTo>
                      <a:pt x="15431" y="-3394"/>
                      <a:pt x="29885" y="7556"/>
                      <a:pt x="32399" y="21033"/>
                    </a:cubicBezTo>
                    <a:cubicBezTo>
                      <a:pt x="32399" y="24527"/>
                      <a:pt x="32399" y="28021"/>
                      <a:pt x="31276" y="31515"/>
                    </a:cubicBezTo>
                    <a:cubicBezTo>
                      <a:pt x="24538" y="29186"/>
                      <a:pt x="20045" y="25692"/>
                      <a:pt x="16676" y="21033"/>
                    </a:cubicBezTo>
                    <a:lnTo>
                      <a:pt x="16758" y="21033"/>
                    </a:lnTo>
                    <a:cubicBezTo>
                      <a:pt x="12289" y="16540"/>
                      <a:pt x="7820" y="12048"/>
                      <a:pt x="0" y="10925"/>
                    </a:cubicBezTo>
                    <a:cubicBezTo>
                      <a:pt x="1117" y="5591"/>
                      <a:pt x="3491" y="2432"/>
                      <a:pt x="6476" y="975"/>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noAutofit/>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sp>
            <p:nvSpPr>
              <p:cNvPr id="198" name="Freeform 63">
                <a:extLst>
                  <a:ext uri="{FF2B5EF4-FFF2-40B4-BE49-F238E27FC236}">
                    <a16:creationId xmlns:a16="http://schemas.microsoft.com/office/drawing/2014/main" id="{BEE18853-E15E-2CE1-2642-119859BAD123}"/>
                  </a:ext>
                </a:extLst>
              </p:cNvPr>
              <p:cNvSpPr/>
              <p:nvPr/>
            </p:nvSpPr>
            <p:spPr bwMode="auto">
              <a:xfrm>
                <a:off x="2836269" y="6392562"/>
                <a:ext cx="276819" cy="328998"/>
              </a:xfrm>
              <a:custGeom>
                <a:avLst/>
                <a:gdLst>
                  <a:gd name="connsiteX0" fmla="*/ 30711 w 276819"/>
                  <a:gd name="connsiteY0" fmla="*/ 0 h 328998"/>
                  <a:gd name="connsiteX1" fmla="*/ 123078 w 276819"/>
                  <a:gd name="connsiteY1" fmla="*/ 41786 h 328998"/>
                  <a:gd name="connsiteX2" fmla="*/ 208686 w 276819"/>
                  <a:gd name="connsiteY2" fmla="*/ 91479 h 328998"/>
                  <a:gd name="connsiteX3" fmla="*/ 209027 w 276819"/>
                  <a:gd name="connsiteY3" fmla="*/ 91479 h 328998"/>
                  <a:gd name="connsiteX4" fmla="*/ 225975 w 276819"/>
                  <a:gd name="connsiteY4" fmla="*/ 112907 h 328998"/>
                  <a:gd name="connsiteX5" fmla="*/ 236144 w 276819"/>
                  <a:gd name="connsiteY5" fmla="*/ 133206 h 328998"/>
                  <a:gd name="connsiteX6" fmla="*/ 256481 w 276819"/>
                  <a:gd name="connsiteY6" fmla="*/ 164783 h 328998"/>
                  <a:gd name="connsiteX7" fmla="*/ 276819 w 276819"/>
                  <a:gd name="connsiteY7" fmla="*/ 205382 h 328998"/>
                  <a:gd name="connsiteX8" fmla="*/ 262696 w 276819"/>
                  <a:gd name="connsiteY8" fmla="*/ 206510 h 328998"/>
                  <a:gd name="connsiteX9" fmla="*/ 251963 w 276819"/>
                  <a:gd name="connsiteY9" fmla="*/ 214403 h 328998"/>
                  <a:gd name="connsiteX10" fmla="*/ 252043 w 276819"/>
                  <a:gd name="connsiteY10" fmla="*/ 214403 h 328998"/>
                  <a:gd name="connsiteX11" fmla="*/ 215909 w 276819"/>
                  <a:gd name="connsiteY11" fmla="*/ 246087 h 328998"/>
                  <a:gd name="connsiteX12" fmla="*/ 163966 w 276819"/>
                  <a:gd name="connsiteY12" fmla="*/ 246087 h 328998"/>
                  <a:gd name="connsiteX13" fmla="*/ 92827 w 276819"/>
                  <a:gd name="connsiteY13" fmla="*/ 328693 h 328998"/>
                  <a:gd name="connsiteX14" fmla="*/ 30722 w 276819"/>
                  <a:gd name="connsiteY14" fmla="*/ 308324 h 328998"/>
                  <a:gd name="connsiteX15" fmla="*/ 26205 w 276819"/>
                  <a:gd name="connsiteY15" fmla="*/ 214404 h 328998"/>
                  <a:gd name="connsiteX16" fmla="*/ 25987 w 276819"/>
                  <a:gd name="connsiteY16" fmla="*/ 214404 h 328998"/>
                  <a:gd name="connsiteX17" fmla="*/ 0 w 276819"/>
                  <a:gd name="connsiteY17" fmla="*/ 144484 h 328998"/>
                  <a:gd name="connsiteX18" fmla="*/ 27117 w 276819"/>
                  <a:gd name="connsiteY18" fmla="*/ 91479 h 328998"/>
                  <a:gd name="connsiteX19" fmla="*/ 27332 w 276819"/>
                  <a:gd name="connsiteY19" fmla="*/ 91479 h 328998"/>
                  <a:gd name="connsiteX20" fmla="*/ 50986 w 276819"/>
                  <a:gd name="connsiteY20" fmla="*/ 62115 h 328998"/>
                  <a:gd name="connsiteX21" fmla="*/ 30711 w 276819"/>
                  <a:gd name="connsiteY21" fmla="*/ 0 h 3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6819" h="328998">
                    <a:moveTo>
                      <a:pt x="30711" y="0"/>
                    </a:moveTo>
                    <a:cubicBezTo>
                      <a:pt x="61124" y="14682"/>
                      <a:pt x="93791" y="27105"/>
                      <a:pt x="123078" y="41786"/>
                    </a:cubicBezTo>
                    <a:cubicBezTo>
                      <a:pt x="156871" y="57598"/>
                      <a:pt x="186158" y="67762"/>
                      <a:pt x="208686" y="91479"/>
                    </a:cubicBezTo>
                    <a:lnTo>
                      <a:pt x="209027" y="91479"/>
                    </a:lnTo>
                    <a:cubicBezTo>
                      <a:pt x="214676" y="98246"/>
                      <a:pt x="220325" y="105012"/>
                      <a:pt x="225975" y="112907"/>
                    </a:cubicBezTo>
                    <a:cubicBezTo>
                      <a:pt x="232754" y="125312"/>
                      <a:pt x="228235" y="125312"/>
                      <a:pt x="236144" y="133206"/>
                    </a:cubicBezTo>
                    <a:cubicBezTo>
                      <a:pt x="244053" y="142228"/>
                      <a:pt x="248572" y="155761"/>
                      <a:pt x="256481" y="164783"/>
                    </a:cubicBezTo>
                    <a:cubicBezTo>
                      <a:pt x="261001" y="168166"/>
                      <a:pt x="276819" y="183955"/>
                      <a:pt x="276819" y="205382"/>
                    </a:cubicBezTo>
                    <a:cubicBezTo>
                      <a:pt x="271170" y="204254"/>
                      <a:pt x="266650" y="204818"/>
                      <a:pt x="262696" y="206510"/>
                    </a:cubicBezTo>
                    <a:lnTo>
                      <a:pt x="251963" y="214403"/>
                    </a:lnTo>
                    <a:lnTo>
                      <a:pt x="252043" y="214403"/>
                    </a:lnTo>
                    <a:cubicBezTo>
                      <a:pt x="241880" y="224587"/>
                      <a:pt x="233976" y="241561"/>
                      <a:pt x="215909" y="246087"/>
                    </a:cubicBezTo>
                    <a:cubicBezTo>
                      <a:pt x="201230" y="250614"/>
                      <a:pt x="177517" y="239298"/>
                      <a:pt x="163966" y="246087"/>
                    </a:cubicBezTo>
                    <a:cubicBezTo>
                      <a:pt x="127832" y="266456"/>
                      <a:pt x="101861" y="290219"/>
                      <a:pt x="92827" y="328693"/>
                    </a:cubicBezTo>
                    <a:cubicBezTo>
                      <a:pt x="62339" y="332087"/>
                      <a:pt x="61210" y="306061"/>
                      <a:pt x="30722" y="308324"/>
                    </a:cubicBezTo>
                    <a:lnTo>
                      <a:pt x="26205" y="214404"/>
                    </a:lnTo>
                    <a:lnTo>
                      <a:pt x="25987" y="214404"/>
                    </a:lnTo>
                    <a:cubicBezTo>
                      <a:pt x="21468" y="186210"/>
                      <a:pt x="12429" y="162528"/>
                      <a:pt x="0" y="144484"/>
                    </a:cubicBezTo>
                    <a:cubicBezTo>
                      <a:pt x="5649" y="123056"/>
                      <a:pt x="15818" y="106140"/>
                      <a:pt x="27117" y="91479"/>
                    </a:cubicBezTo>
                    <a:lnTo>
                      <a:pt x="27332" y="91479"/>
                    </a:lnTo>
                    <a:cubicBezTo>
                      <a:pt x="35217" y="81314"/>
                      <a:pt x="43102" y="72279"/>
                      <a:pt x="50986" y="62115"/>
                    </a:cubicBezTo>
                    <a:cubicBezTo>
                      <a:pt x="45354" y="40657"/>
                      <a:pt x="26205" y="32751"/>
                      <a:pt x="30711" y="0"/>
                    </a:cubicBezTo>
                    <a:close/>
                  </a:path>
                </a:pathLst>
              </a:custGeom>
              <a:grpFill/>
              <a:ln w="9525">
                <a:solidFill>
                  <a:schemeClr val="bg1"/>
                </a:solidFill>
                <a:round/>
              </a:ln>
            </p:spPr>
            <p:txBody>
              <a:bodyPr vert="horz" wrap="square" lIns="68580" tIns="34290" rIns="68580" bIns="34290" numCol="1" anchor="t" anchorCtr="0" compatLnSpc="1">
                <a:prstTxWarp prst="textNoShape">
                  <a:avLst/>
                </a:prstTxWarp>
                <a:noAutofit/>
              </a:bodyPr>
              <a:lstStyle/>
              <a:p>
                <a:pPr marL="0" marR="0" lvl="0" indent="0" algn="l" defTabSz="685800" rtl="0" eaLnBrk="1" fontAlgn="auto"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dirty="0">
                  <a:ln>
                    <a:noFill/>
                  </a:ln>
                  <a:solidFill>
                    <a:prstClr val="black"/>
                  </a:solidFill>
                  <a:effectLst/>
                  <a:uLnTx/>
                  <a:uFillTx/>
                  <a:latin typeface="Franklin Gothic Book"/>
                  <a:cs typeface="Arial"/>
                </a:endParaRPr>
              </a:p>
            </p:txBody>
          </p:sp>
        </p:grpSp>
        <p:sp>
          <p:nvSpPr>
            <p:cNvPr id="177" name="Boulder, CO">
              <a:extLst>
                <a:ext uri="{FF2B5EF4-FFF2-40B4-BE49-F238E27FC236}">
                  <a16:creationId xmlns:a16="http://schemas.microsoft.com/office/drawing/2014/main" id="{FD311098-9AA6-219D-3D29-39FAF64BD646}"/>
                </a:ext>
              </a:extLst>
            </p:cNvPr>
            <p:cNvSpPr/>
            <p:nvPr/>
          </p:nvSpPr>
          <p:spPr>
            <a:xfrm>
              <a:off x="7693915" y="3737626"/>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8" name="King County, WA">
              <a:extLst>
                <a:ext uri="{FF2B5EF4-FFF2-40B4-BE49-F238E27FC236}">
                  <a16:creationId xmlns:a16="http://schemas.microsoft.com/office/drawing/2014/main" id="{E0E6549A-96AE-3719-1E17-39B417610665}"/>
                </a:ext>
              </a:extLst>
            </p:cNvPr>
            <p:cNvSpPr/>
            <p:nvPr/>
          </p:nvSpPr>
          <p:spPr>
            <a:xfrm>
              <a:off x="6389518" y="2569521"/>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9" name="Honolulu, HI">
              <a:extLst>
                <a:ext uri="{FF2B5EF4-FFF2-40B4-BE49-F238E27FC236}">
                  <a16:creationId xmlns:a16="http://schemas.microsoft.com/office/drawing/2014/main" id="{6D6EB756-5074-B62D-0BE4-007D0F7E41B2}"/>
                </a:ext>
              </a:extLst>
            </p:cNvPr>
            <p:cNvSpPr/>
            <p:nvPr/>
          </p:nvSpPr>
          <p:spPr>
            <a:xfrm>
              <a:off x="4147897" y="4507275"/>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0" name="Charleston, SC">
              <a:extLst>
                <a:ext uri="{FF2B5EF4-FFF2-40B4-BE49-F238E27FC236}">
                  <a16:creationId xmlns:a16="http://schemas.microsoft.com/office/drawing/2014/main" id="{8C5644DC-1D88-19B4-798D-59444933F070}"/>
                </a:ext>
              </a:extLst>
            </p:cNvPr>
            <p:cNvSpPr/>
            <p:nvPr/>
          </p:nvSpPr>
          <p:spPr>
            <a:xfrm>
              <a:off x="10335661" y="4576925"/>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1" name="Honolulu, HI">
              <a:extLst>
                <a:ext uri="{FF2B5EF4-FFF2-40B4-BE49-F238E27FC236}">
                  <a16:creationId xmlns:a16="http://schemas.microsoft.com/office/drawing/2014/main" id="{7F3241C6-8931-103B-4789-4BE647BC90B2}"/>
                </a:ext>
              </a:extLst>
            </p:cNvPr>
            <p:cNvSpPr/>
            <p:nvPr/>
          </p:nvSpPr>
          <p:spPr>
            <a:xfrm>
              <a:off x="4808503" y="4727977"/>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2" name="Charleston, SC">
              <a:extLst>
                <a:ext uri="{FF2B5EF4-FFF2-40B4-BE49-F238E27FC236}">
                  <a16:creationId xmlns:a16="http://schemas.microsoft.com/office/drawing/2014/main" id="{B817A496-E89B-F795-3632-5410D78207AB}"/>
                </a:ext>
              </a:extLst>
            </p:cNvPr>
            <p:cNvSpPr/>
            <p:nvPr/>
          </p:nvSpPr>
          <p:spPr>
            <a:xfrm>
              <a:off x="10696530" y="3356370"/>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3" name="Charleston, SC">
              <a:extLst>
                <a:ext uri="{FF2B5EF4-FFF2-40B4-BE49-F238E27FC236}">
                  <a16:creationId xmlns:a16="http://schemas.microsoft.com/office/drawing/2014/main" id="{31BC1F56-A8D3-FF9C-DA3C-C98C3B302DE5}"/>
                </a:ext>
              </a:extLst>
            </p:cNvPr>
            <p:cNvSpPr/>
            <p:nvPr/>
          </p:nvSpPr>
          <p:spPr>
            <a:xfrm>
              <a:off x="10915507" y="3283039"/>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4" name="Charleston, SC">
              <a:extLst>
                <a:ext uri="{FF2B5EF4-FFF2-40B4-BE49-F238E27FC236}">
                  <a16:creationId xmlns:a16="http://schemas.microsoft.com/office/drawing/2014/main" id="{865B52FD-773B-4FC0-4894-52FC643F1754}"/>
                </a:ext>
              </a:extLst>
            </p:cNvPr>
            <p:cNvSpPr/>
            <p:nvPr/>
          </p:nvSpPr>
          <p:spPr>
            <a:xfrm>
              <a:off x="10521636" y="3712298"/>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5" name="Charleston, SC">
              <a:extLst>
                <a:ext uri="{FF2B5EF4-FFF2-40B4-BE49-F238E27FC236}">
                  <a16:creationId xmlns:a16="http://schemas.microsoft.com/office/drawing/2014/main" id="{99975255-27B0-BFFE-6248-A0BB8D6A62E3}"/>
                </a:ext>
              </a:extLst>
            </p:cNvPr>
            <p:cNvSpPr/>
            <p:nvPr/>
          </p:nvSpPr>
          <p:spPr>
            <a:xfrm>
              <a:off x="10450441" y="3808078"/>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6" name="Charleston, SC">
              <a:extLst>
                <a:ext uri="{FF2B5EF4-FFF2-40B4-BE49-F238E27FC236}">
                  <a16:creationId xmlns:a16="http://schemas.microsoft.com/office/drawing/2014/main" id="{05762892-7D39-8AB2-BC2B-B166B88F4B1C}"/>
                </a:ext>
              </a:extLst>
            </p:cNvPr>
            <p:cNvSpPr/>
            <p:nvPr/>
          </p:nvSpPr>
          <p:spPr>
            <a:xfrm>
              <a:off x="10631228" y="3487488"/>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7" name="Charleston, SC">
              <a:extLst>
                <a:ext uri="{FF2B5EF4-FFF2-40B4-BE49-F238E27FC236}">
                  <a16:creationId xmlns:a16="http://schemas.microsoft.com/office/drawing/2014/main" id="{A96B29F8-30C0-53A9-6BC8-0DF16489A96E}"/>
                </a:ext>
              </a:extLst>
            </p:cNvPr>
            <p:cNvSpPr/>
            <p:nvPr/>
          </p:nvSpPr>
          <p:spPr>
            <a:xfrm>
              <a:off x="10658648" y="3684505"/>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8" name="Charleston, SC">
              <a:extLst>
                <a:ext uri="{FF2B5EF4-FFF2-40B4-BE49-F238E27FC236}">
                  <a16:creationId xmlns:a16="http://schemas.microsoft.com/office/drawing/2014/main" id="{1B4DD855-D1AD-27F0-6661-8DE2185D1BF3}"/>
                </a:ext>
              </a:extLst>
            </p:cNvPr>
            <p:cNvSpPr/>
            <p:nvPr/>
          </p:nvSpPr>
          <p:spPr>
            <a:xfrm>
              <a:off x="10822130" y="3362509"/>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9" name="Charleston, SC">
              <a:extLst>
                <a:ext uri="{FF2B5EF4-FFF2-40B4-BE49-F238E27FC236}">
                  <a16:creationId xmlns:a16="http://schemas.microsoft.com/office/drawing/2014/main" id="{42F568E9-DA82-258E-B517-7EF5E59C704D}"/>
                </a:ext>
              </a:extLst>
            </p:cNvPr>
            <p:cNvSpPr/>
            <p:nvPr/>
          </p:nvSpPr>
          <p:spPr>
            <a:xfrm>
              <a:off x="8762529" y="3110521"/>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0" name="Charleston, SC">
              <a:extLst>
                <a:ext uri="{FF2B5EF4-FFF2-40B4-BE49-F238E27FC236}">
                  <a16:creationId xmlns:a16="http://schemas.microsoft.com/office/drawing/2014/main" id="{578C316B-4A1F-5BE2-9745-CD9BA39082D5}"/>
                </a:ext>
              </a:extLst>
            </p:cNvPr>
            <p:cNvSpPr/>
            <p:nvPr/>
          </p:nvSpPr>
          <p:spPr>
            <a:xfrm>
              <a:off x="10735917" y="2983020"/>
              <a:ext cx="164003" cy="16400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 Placeholder 8">
            <a:extLst>
              <a:ext uri="{FF2B5EF4-FFF2-40B4-BE49-F238E27FC236}">
                <a16:creationId xmlns:a16="http://schemas.microsoft.com/office/drawing/2014/main" id="{DAC3796C-0241-047B-E4C0-31EF11342583}"/>
              </a:ext>
            </a:extLst>
          </p:cNvPr>
          <p:cNvSpPr txBox="1">
            <a:spLocks/>
          </p:cNvSpPr>
          <p:nvPr/>
        </p:nvSpPr>
        <p:spPr>
          <a:xfrm>
            <a:off x="515935" y="4521697"/>
            <a:ext cx="8318723" cy="847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Autofit/>
          </a:bodyPr>
          <a:lstStyle>
            <a:lvl1pPr marL="0" marR="0" indent="0" algn="l" defTabSz="457200" latinLnBrk="0">
              <a:lnSpc>
                <a:spcPct val="100000"/>
              </a:lnSpc>
              <a:spcBef>
                <a:spcPts val="400"/>
              </a:spcBef>
              <a:spcAft>
                <a:spcPts val="0"/>
              </a:spcAft>
              <a:buClrTx/>
              <a:buSzTx/>
              <a:buFontTx/>
              <a:buNone/>
              <a:tabLst/>
              <a:defRPr sz="1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r>
              <a:rPr lang="en-US" dirty="0"/>
              <a:t>One industry group also files suit – Pacific Coast Federation of Fishermen’s Associations (CA)</a:t>
            </a:r>
          </a:p>
          <a:p>
            <a:pPr hangingPunct="1">
              <a:spcBef>
                <a:spcPts val="600"/>
              </a:spcBef>
            </a:pPr>
            <a:r>
              <a:rPr lang="en-US" dirty="0"/>
              <a:t>One nonprofit group also files suit – Beyond Pesticides (DC)</a:t>
            </a:r>
          </a:p>
          <a:p>
            <a:pPr hangingPunct="1"/>
            <a:endParaRPr lang="en-US" dirty="0"/>
          </a:p>
        </p:txBody>
      </p:sp>
      <p:sp>
        <p:nvSpPr>
          <p:cNvPr id="15" name="Text Placeholder 8">
            <a:extLst>
              <a:ext uri="{FF2B5EF4-FFF2-40B4-BE49-F238E27FC236}">
                <a16:creationId xmlns:a16="http://schemas.microsoft.com/office/drawing/2014/main" id="{8457D19F-55C4-0CCC-0D5B-3F5F6D7A7C9E}"/>
              </a:ext>
            </a:extLst>
          </p:cNvPr>
          <p:cNvSpPr txBox="1">
            <a:spLocks/>
          </p:cNvSpPr>
          <p:nvPr/>
        </p:nvSpPr>
        <p:spPr>
          <a:xfrm>
            <a:off x="515935" y="2779609"/>
            <a:ext cx="5909241" cy="153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3" spcCol="91440">
            <a:noAutofit/>
          </a:bodyPr>
          <a:lstStyle>
            <a:lvl1pPr marL="0" marR="0" indent="0" algn="l" defTabSz="457200" latinLnBrk="0">
              <a:lnSpc>
                <a:spcPct val="100000"/>
              </a:lnSpc>
              <a:spcBef>
                <a:spcPts val="400"/>
              </a:spcBef>
              <a:spcAft>
                <a:spcPts val="0"/>
              </a:spcAft>
              <a:buClrTx/>
              <a:buSzTx/>
              <a:buFontTx/>
              <a:buNone/>
              <a:tabLst/>
              <a:defRPr sz="1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marL="228600" indent="-228600" hangingPunct="1">
              <a:spcBef>
                <a:spcPts val="600"/>
              </a:spcBef>
              <a:buFont typeface="Arial" panose="020B0604020202020204" pitchFamily="34" charset="0"/>
              <a:buChar char="•"/>
            </a:pPr>
            <a:r>
              <a:rPr lang="en-US" sz="1000" dirty="0"/>
              <a:t>City of New York, NY</a:t>
            </a:r>
          </a:p>
          <a:p>
            <a:pPr marL="228600" indent="-228600" hangingPunct="1">
              <a:spcBef>
                <a:spcPts val="600"/>
              </a:spcBef>
              <a:buFont typeface="Arial" panose="020B0604020202020204" pitchFamily="34" charset="0"/>
              <a:buChar char="•"/>
            </a:pPr>
            <a:r>
              <a:rPr lang="en-US" sz="1000" dirty="0"/>
              <a:t>Boulder, CO</a:t>
            </a:r>
          </a:p>
          <a:p>
            <a:pPr marL="228600" indent="-228600" hangingPunct="1">
              <a:spcBef>
                <a:spcPts val="600"/>
              </a:spcBef>
              <a:buFont typeface="Arial" panose="020B0604020202020204" pitchFamily="34" charset="0"/>
              <a:buChar char="•"/>
            </a:pPr>
            <a:r>
              <a:rPr lang="en-US" sz="1000" dirty="0"/>
              <a:t>King County, WA</a:t>
            </a:r>
          </a:p>
          <a:p>
            <a:pPr marL="228600" indent="-228600" hangingPunct="1">
              <a:spcBef>
                <a:spcPts val="600"/>
              </a:spcBef>
              <a:buFont typeface="Arial" panose="020B0604020202020204" pitchFamily="34" charset="0"/>
              <a:buChar char="•"/>
            </a:pPr>
            <a:r>
              <a:rPr lang="en-US" sz="1000" dirty="0"/>
              <a:t>State of Rhode Island</a:t>
            </a:r>
          </a:p>
          <a:p>
            <a:pPr marL="228600" indent="-228600" hangingPunct="1">
              <a:spcBef>
                <a:spcPts val="600"/>
              </a:spcBef>
              <a:buFont typeface="Arial" panose="020B0604020202020204" pitchFamily="34" charset="0"/>
              <a:buChar char="•"/>
            </a:pPr>
            <a:r>
              <a:rPr lang="en-US" sz="1000" dirty="0"/>
              <a:t>City of Baltimore, MD</a:t>
            </a:r>
          </a:p>
          <a:p>
            <a:pPr marL="228600" indent="-228600" hangingPunct="1">
              <a:spcBef>
                <a:spcPts val="600"/>
              </a:spcBef>
              <a:buFont typeface="Arial" panose="020B0604020202020204" pitchFamily="34" charset="0"/>
              <a:buChar char="•"/>
            </a:pPr>
            <a:r>
              <a:rPr lang="en-US" sz="1000" dirty="0"/>
              <a:t>District of Columbia</a:t>
            </a:r>
          </a:p>
          <a:p>
            <a:pPr marL="228600" indent="-228600" hangingPunct="1">
              <a:spcBef>
                <a:spcPts val="600"/>
              </a:spcBef>
              <a:buFont typeface="Arial" panose="020B0604020202020204" pitchFamily="34" charset="0"/>
              <a:buChar char="•"/>
            </a:pPr>
            <a:r>
              <a:rPr lang="en-US" sz="1000" dirty="0"/>
              <a:t>Honolulu, HI</a:t>
            </a:r>
          </a:p>
          <a:p>
            <a:pPr marL="228600" indent="-228600" hangingPunct="1">
              <a:spcBef>
                <a:spcPts val="600"/>
              </a:spcBef>
              <a:buFont typeface="Arial" panose="020B0604020202020204" pitchFamily="34" charset="0"/>
              <a:buChar char="•"/>
            </a:pPr>
            <a:r>
              <a:rPr lang="en-US" sz="1000" dirty="0"/>
              <a:t>Maui, HI</a:t>
            </a:r>
          </a:p>
          <a:p>
            <a:pPr marL="228600" indent="-228600" hangingPunct="1">
              <a:spcBef>
                <a:spcPts val="600"/>
              </a:spcBef>
              <a:buFont typeface="Arial" panose="020B0604020202020204" pitchFamily="34" charset="0"/>
              <a:buChar char="•"/>
            </a:pPr>
            <a:r>
              <a:rPr lang="en-US" sz="1000" dirty="0"/>
              <a:t>Hoboken, NJ</a:t>
            </a:r>
          </a:p>
          <a:p>
            <a:pPr marL="228600" indent="-228600" hangingPunct="1">
              <a:spcBef>
                <a:spcPts val="600"/>
              </a:spcBef>
              <a:buFont typeface="Arial" panose="020B0604020202020204" pitchFamily="34" charset="0"/>
              <a:buChar char="•"/>
            </a:pPr>
            <a:r>
              <a:rPr lang="en-US" sz="1000" dirty="0"/>
              <a:t>State of Delaware</a:t>
            </a:r>
          </a:p>
          <a:p>
            <a:pPr marL="228600" indent="-228600" hangingPunct="1">
              <a:spcBef>
                <a:spcPts val="600"/>
              </a:spcBef>
              <a:buFont typeface="Arial" panose="020B0604020202020204" pitchFamily="34" charset="0"/>
              <a:buChar char="•"/>
            </a:pPr>
            <a:r>
              <a:rPr lang="en-US" sz="1000" dirty="0"/>
              <a:t>State of Connecticut</a:t>
            </a:r>
          </a:p>
          <a:p>
            <a:pPr marL="228600" indent="-228600" hangingPunct="1">
              <a:spcBef>
                <a:spcPts val="600"/>
              </a:spcBef>
              <a:buFont typeface="Arial" panose="020B0604020202020204" pitchFamily="34" charset="0"/>
              <a:buChar char="•"/>
            </a:pPr>
            <a:r>
              <a:rPr lang="en-US" sz="1000" dirty="0"/>
              <a:t>Charleston, SC</a:t>
            </a:r>
          </a:p>
          <a:p>
            <a:pPr marL="228600" indent="-228600" hangingPunct="1">
              <a:spcBef>
                <a:spcPts val="600"/>
              </a:spcBef>
              <a:buFont typeface="Arial" panose="020B0604020202020204" pitchFamily="34" charset="0"/>
              <a:buChar char="•"/>
            </a:pPr>
            <a:r>
              <a:rPr lang="en-US" sz="1000" dirty="0"/>
              <a:t>Annapolis, MD</a:t>
            </a:r>
          </a:p>
          <a:p>
            <a:pPr marL="228600" indent="-228600" hangingPunct="1">
              <a:spcBef>
                <a:spcPts val="600"/>
              </a:spcBef>
              <a:buFont typeface="Arial" panose="020B0604020202020204" pitchFamily="34" charset="0"/>
              <a:buChar char="•"/>
            </a:pPr>
            <a:r>
              <a:rPr lang="en-US" sz="1000" dirty="0"/>
              <a:t>Anne Arundel County, MD</a:t>
            </a:r>
          </a:p>
          <a:p>
            <a:pPr marL="228600" indent="-228600" hangingPunct="1">
              <a:spcBef>
                <a:spcPts val="600"/>
              </a:spcBef>
              <a:buFont typeface="Arial" panose="020B0604020202020204" pitchFamily="34" charset="0"/>
              <a:buChar char="•"/>
            </a:pPr>
            <a:r>
              <a:rPr lang="en-US" sz="1000" dirty="0"/>
              <a:t>Minnesota</a:t>
            </a:r>
          </a:p>
          <a:p>
            <a:pPr marL="228600" indent="-228600" hangingPunct="1">
              <a:spcBef>
                <a:spcPts val="600"/>
              </a:spcBef>
              <a:buFont typeface="Arial" panose="020B0604020202020204" pitchFamily="34" charset="0"/>
              <a:buChar char="•"/>
            </a:pPr>
            <a:r>
              <a:rPr lang="en-US" sz="1000" dirty="0"/>
              <a:t>State of Vermont</a:t>
            </a:r>
          </a:p>
          <a:p>
            <a:pPr marL="228600" indent="-228600" hangingPunct="1">
              <a:spcBef>
                <a:spcPts val="600"/>
              </a:spcBef>
              <a:buFont typeface="Arial" panose="020B0604020202020204" pitchFamily="34" charset="0"/>
              <a:buChar char="•"/>
            </a:pPr>
            <a:r>
              <a:rPr lang="en-US" sz="1000" dirty="0"/>
              <a:t>State of New Jersey</a:t>
            </a:r>
          </a:p>
          <a:p>
            <a:pPr marL="228600" indent="-228600" hangingPunct="1">
              <a:spcBef>
                <a:spcPts val="600"/>
              </a:spcBef>
              <a:buFont typeface="Arial" panose="020B0604020202020204" pitchFamily="34" charset="0"/>
              <a:buChar char="•"/>
            </a:pPr>
            <a:r>
              <a:rPr lang="en-US" sz="1000" dirty="0"/>
              <a:t>State of Puerto Rico (11/22/22)</a:t>
            </a:r>
          </a:p>
        </p:txBody>
      </p:sp>
      <p:grpSp>
        <p:nvGrpSpPr>
          <p:cNvPr id="20" name="Group 19">
            <a:extLst>
              <a:ext uri="{FF2B5EF4-FFF2-40B4-BE49-F238E27FC236}">
                <a16:creationId xmlns:a16="http://schemas.microsoft.com/office/drawing/2014/main" id="{091FB82C-D3C9-72E2-8C4B-511A21CAB5AD}"/>
              </a:ext>
            </a:extLst>
          </p:cNvPr>
          <p:cNvGrpSpPr/>
          <p:nvPr/>
        </p:nvGrpSpPr>
        <p:grpSpPr>
          <a:xfrm>
            <a:off x="11319451" y="4550536"/>
            <a:ext cx="241470" cy="132357"/>
            <a:chOff x="11576013" y="4763658"/>
            <a:chExt cx="241470" cy="132357"/>
          </a:xfrm>
        </p:grpSpPr>
        <p:pic>
          <p:nvPicPr>
            <p:cNvPr id="17" name="Picture 2">
              <a:extLst>
                <a:ext uri="{FF2B5EF4-FFF2-40B4-BE49-F238E27FC236}">
                  <a16:creationId xmlns:a16="http://schemas.microsoft.com/office/drawing/2014/main" id="{BBB62FE7-A7EB-99EB-2EB9-6C3B11AA46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76013" y="4819650"/>
              <a:ext cx="241470" cy="76365"/>
            </a:xfrm>
            <a:prstGeom prst="rect">
              <a:avLst/>
            </a:prstGeom>
          </p:spPr>
        </p:pic>
        <p:sp>
          <p:nvSpPr>
            <p:cNvPr id="19" name="Charleston, SC">
              <a:extLst>
                <a:ext uri="{FF2B5EF4-FFF2-40B4-BE49-F238E27FC236}">
                  <a16:creationId xmlns:a16="http://schemas.microsoft.com/office/drawing/2014/main" id="{9E95082B-C19E-3AF8-856B-A41015301B58}"/>
                </a:ext>
              </a:extLst>
            </p:cNvPr>
            <p:cNvSpPr/>
            <p:nvPr/>
          </p:nvSpPr>
          <p:spPr>
            <a:xfrm>
              <a:off x="11663041" y="4763658"/>
              <a:ext cx="111983" cy="111983"/>
            </a:xfrm>
            <a:prstGeom prst="star5">
              <a:avLst/>
            </a:prstGeom>
            <a:solidFill>
              <a:srgbClr val="FF0000"/>
            </a:solidFill>
            <a:ln w="3175">
              <a:noFill/>
            </a:ln>
            <a:effectLst>
              <a:outerShdw blurRad="25400" dist="25400" dir="2700000" algn="ctr" rotWithShape="0">
                <a:schemeClr val="bg1">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81314469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BB01B0-4432-8EA8-BF33-D8D6B43FEA0C}"/>
              </a:ext>
            </a:extLst>
          </p:cNvPr>
          <p:cNvSpPr>
            <a:spLocks noGrp="1"/>
          </p:cNvSpPr>
          <p:nvPr>
            <p:ph type="body" sz="quarter" idx="21"/>
          </p:nvPr>
        </p:nvSpPr>
        <p:spPr>
          <a:xfrm>
            <a:off x="515939" y="1865482"/>
            <a:ext cx="10694989" cy="3127035"/>
          </a:xfrm>
        </p:spPr>
        <p:txBody>
          <a:bodyPr/>
          <a:lstStyle/>
          <a:p>
            <a:pPr lvl="1">
              <a:spcAft>
                <a:spcPts val="600"/>
              </a:spcAft>
            </a:pPr>
            <a:r>
              <a:rPr lang="en-US" sz="2400" dirty="0"/>
              <a:t>New York case filed in federal court was dismissed; affirmed by Second Circuit</a:t>
            </a:r>
          </a:p>
          <a:p>
            <a:pPr lvl="1">
              <a:spcAft>
                <a:spcPts val="600"/>
              </a:spcAft>
            </a:pPr>
            <a:r>
              <a:rPr lang="en-US" sz="2400" dirty="0"/>
              <a:t>King County case voluntarily dismissed</a:t>
            </a:r>
          </a:p>
          <a:p>
            <a:pPr lvl="1">
              <a:spcAft>
                <a:spcPts val="600"/>
              </a:spcAft>
            </a:pPr>
            <a:r>
              <a:rPr lang="en-US" sz="2400" dirty="0"/>
              <a:t>Other than newly-filed cases, rest remanded and/or stayed awaiting U.S. Supreme Court’s decision on petitions for certiorari</a:t>
            </a:r>
          </a:p>
          <a:p>
            <a:pPr lvl="2"/>
            <a:r>
              <a:rPr lang="en-US" sz="2400" b="1" dirty="0"/>
              <a:t>Supreme Court denied petitions on April 24, 2023</a:t>
            </a:r>
          </a:p>
        </p:txBody>
      </p:sp>
      <p:sp>
        <p:nvSpPr>
          <p:cNvPr id="7" name="Title 6">
            <a:extLst>
              <a:ext uri="{FF2B5EF4-FFF2-40B4-BE49-F238E27FC236}">
                <a16:creationId xmlns:a16="http://schemas.microsoft.com/office/drawing/2014/main" id="{F85B2D29-B863-3681-430C-F9826800E3A8}"/>
              </a:ext>
            </a:extLst>
          </p:cNvPr>
          <p:cNvSpPr>
            <a:spLocks noGrp="1"/>
          </p:cNvSpPr>
          <p:nvPr>
            <p:ph type="title"/>
          </p:nvPr>
        </p:nvSpPr>
        <p:spPr/>
        <p:txBody>
          <a:bodyPr/>
          <a:lstStyle/>
          <a:p>
            <a:r>
              <a:rPr lang="en-US" dirty="0"/>
              <a:t>Status of Underlying Cases</a:t>
            </a:r>
          </a:p>
        </p:txBody>
      </p:sp>
    </p:spTree>
    <p:extLst>
      <p:ext uri="{BB962C8B-B14F-4D97-AF65-F5344CB8AC3E}">
        <p14:creationId xmlns:p14="http://schemas.microsoft.com/office/powerpoint/2010/main" val="9312822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BB01B0-4432-8EA8-BF33-D8D6B43FEA0C}"/>
              </a:ext>
            </a:extLst>
          </p:cNvPr>
          <p:cNvSpPr>
            <a:spLocks noGrp="1"/>
          </p:cNvSpPr>
          <p:nvPr>
            <p:ph type="body" sz="quarter" idx="21"/>
          </p:nvPr>
        </p:nvSpPr>
        <p:spPr>
          <a:xfrm>
            <a:off x="515935" y="2219325"/>
            <a:ext cx="10694989" cy="3127035"/>
          </a:xfrm>
        </p:spPr>
        <p:txBody>
          <a:bodyPr/>
          <a:lstStyle/>
          <a:p>
            <a:pPr lvl="1"/>
            <a:r>
              <a:rPr lang="en-US" dirty="0"/>
              <a:t>Defendants’ products cause GHG emissions that contribute to the increase in overall temperature of the earth’s atmosphere, and result in climate-related effects</a:t>
            </a:r>
          </a:p>
          <a:p>
            <a:pPr lvl="1"/>
            <a:r>
              <a:rPr lang="en-US" dirty="0"/>
              <a:t>Defendants knew their products caused harm but concealed this information for financial gain</a:t>
            </a:r>
          </a:p>
          <a:p>
            <a:pPr lvl="1"/>
            <a:r>
              <a:rPr lang="en-US" dirty="0"/>
              <a:t>Failed to inform or warn consumers about the foreseeable effects of their fossil fuel products</a:t>
            </a:r>
          </a:p>
          <a:p>
            <a:pPr lvl="1"/>
            <a:r>
              <a:rPr lang="en-US" dirty="0"/>
              <a:t>Falsely claimed through advertising campaigns that their businesses were substantially invested in lower carbon technologies and renewable energy sources when they were not</a:t>
            </a:r>
          </a:p>
          <a:p>
            <a:pPr lvl="1"/>
            <a:r>
              <a:rPr lang="en-US" dirty="0"/>
              <a:t>Causes of action generally include public nuisance, private nuisance, strict liability, negligence, failure to warn, and trespass</a:t>
            </a:r>
          </a:p>
          <a:p>
            <a:pPr lvl="1"/>
            <a:r>
              <a:rPr lang="en-US" dirty="0"/>
              <a:t>Allege various damages and seek equitable remedies</a:t>
            </a:r>
          </a:p>
        </p:txBody>
      </p:sp>
      <p:sp>
        <p:nvSpPr>
          <p:cNvPr id="7" name="Title 6">
            <a:extLst>
              <a:ext uri="{FF2B5EF4-FFF2-40B4-BE49-F238E27FC236}">
                <a16:creationId xmlns:a16="http://schemas.microsoft.com/office/drawing/2014/main" id="{F85B2D29-B863-3681-430C-F9826800E3A8}"/>
              </a:ext>
            </a:extLst>
          </p:cNvPr>
          <p:cNvSpPr>
            <a:spLocks noGrp="1"/>
          </p:cNvSpPr>
          <p:nvPr>
            <p:ph type="title"/>
          </p:nvPr>
        </p:nvSpPr>
        <p:spPr/>
        <p:txBody>
          <a:bodyPr/>
          <a:lstStyle/>
          <a:p>
            <a:r>
              <a:rPr lang="en-US" dirty="0"/>
              <a:t>Climate Change Claims</a:t>
            </a:r>
          </a:p>
        </p:txBody>
      </p:sp>
      <p:sp>
        <p:nvSpPr>
          <p:cNvPr id="16" name="Text Placeholder 15">
            <a:extLst>
              <a:ext uri="{FF2B5EF4-FFF2-40B4-BE49-F238E27FC236}">
                <a16:creationId xmlns:a16="http://schemas.microsoft.com/office/drawing/2014/main" id="{E8F402DE-A838-3810-BA80-04134FB5CEEC}"/>
              </a:ext>
            </a:extLst>
          </p:cNvPr>
          <p:cNvSpPr>
            <a:spLocks noGrp="1"/>
          </p:cNvSpPr>
          <p:nvPr>
            <p:ph type="body" sz="quarter" idx="1"/>
          </p:nvPr>
        </p:nvSpPr>
        <p:spPr/>
        <p:txBody>
          <a:bodyPr/>
          <a:lstStyle/>
          <a:p>
            <a:r>
              <a:rPr lang="en-US" dirty="0"/>
              <a:t>General Allegations</a:t>
            </a:r>
          </a:p>
          <a:p>
            <a:endParaRPr lang="en-US" dirty="0"/>
          </a:p>
        </p:txBody>
      </p:sp>
    </p:spTree>
    <p:extLst>
      <p:ext uri="{BB962C8B-B14F-4D97-AF65-F5344CB8AC3E}">
        <p14:creationId xmlns:p14="http://schemas.microsoft.com/office/powerpoint/2010/main" val="17892014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Coverage Issues re Climate Change Claims</a:t>
            </a:r>
          </a:p>
        </p:txBody>
      </p:sp>
    </p:spTree>
    <p:extLst>
      <p:ext uri="{BB962C8B-B14F-4D97-AF65-F5344CB8AC3E}">
        <p14:creationId xmlns:p14="http://schemas.microsoft.com/office/powerpoint/2010/main" val="23248687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4905-7DF1-7BD6-C168-36314BA63039}"/>
              </a:ext>
            </a:extLst>
          </p:cNvPr>
          <p:cNvSpPr>
            <a:spLocks noGrp="1"/>
          </p:cNvSpPr>
          <p:nvPr>
            <p:ph type="title"/>
          </p:nvPr>
        </p:nvSpPr>
        <p:spPr>
          <a:xfrm>
            <a:off x="278046" y="1165038"/>
            <a:ext cx="5580061" cy="2781409"/>
          </a:xfrm>
        </p:spPr>
        <p:txBody>
          <a:bodyPr/>
          <a:lstStyle/>
          <a:p>
            <a:r>
              <a:rPr lang="en-US" sz="4400" dirty="0"/>
              <a:t>Climate Change: Insurance and Insurance-Linked Securities Disputes</a:t>
            </a:r>
          </a:p>
        </p:txBody>
      </p:sp>
      <p:sp>
        <p:nvSpPr>
          <p:cNvPr id="4" name="Text Placeholder 3">
            <a:extLst>
              <a:ext uri="{FF2B5EF4-FFF2-40B4-BE49-F238E27FC236}">
                <a16:creationId xmlns:a16="http://schemas.microsoft.com/office/drawing/2014/main" id="{504E41F2-37A2-7A75-A34A-88218F4BD7D9}"/>
              </a:ext>
            </a:extLst>
          </p:cNvPr>
          <p:cNvSpPr>
            <a:spLocks noGrp="1"/>
          </p:cNvSpPr>
          <p:nvPr>
            <p:ph type="body" sz="quarter" idx="21"/>
          </p:nvPr>
        </p:nvSpPr>
        <p:spPr>
          <a:xfrm>
            <a:off x="278046" y="4115900"/>
            <a:ext cx="5672991" cy="798377"/>
          </a:xfrm>
        </p:spPr>
        <p:txBody>
          <a:bodyPr/>
          <a:lstStyle/>
          <a:p>
            <a:r>
              <a:rPr lang="en-US" dirty="0"/>
              <a:t>May 17, 2023 </a:t>
            </a:r>
          </a:p>
          <a:p>
            <a:endParaRPr lang="en-US" b="1" dirty="0"/>
          </a:p>
          <a:p>
            <a:r>
              <a:rPr lang="en-US" b="1" dirty="0"/>
              <a:t>Amy J. Cassidy</a:t>
            </a:r>
            <a:r>
              <a:rPr lang="en-US" dirty="0"/>
              <a:t>, Nicolaides Fink Thorpe Michaelides Sullivan LLP</a:t>
            </a:r>
          </a:p>
          <a:p>
            <a:r>
              <a:rPr lang="en-US" b="1" dirty="0"/>
              <a:t>David A. Coon</a:t>
            </a:r>
            <a:r>
              <a:rPr lang="en-US" dirty="0"/>
              <a:t>, Selendy Gay Elsberg PLLC</a:t>
            </a:r>
          </a:p>
        </p:txBody>
      </p:sp>
    </p:spTree>
    <p:extLst>
      <p:ext uri="{BB962C8B-B14F-4D97-AF65-F5344CB8AC3E}">
        <p14:creationId xmlns:p14="http://schemas.microsoft.com/office/powerpoint/2010/main" val="198691465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BB01B0-4432-8EA8-BF33-D8D6B43FEA0C}"/>
              </a:ext>
            </a:extLst>
          </p:cNvPr>
          <p:cNvSpPr>
            <a:spLocks noGrp="1"/>
          </p:cNvSpPr>
          <p:nvPr>
            <p:ph type="body" sz="quarter" idx="21"/>
          </p:nvPr>
        </p:nvSpPr>
        <p:spPr>
          <a:xfrm>
            <a:off x="515936" y="2082801"/>
            <a:ext cx="9411836" cy="3263560"/>
          </a:xfrm>
        </p:spPr>
        <p:txBody>
          <a:bodyPr/>
          <a:lstStyle/>
          <a:p>
            <a:pPr lvl="1">
              <a:spcAft>
                <a:spcPts val="600"/>
              </a:spcAft>
            </a:pPr>
            <a:r>
              <a:rPr lang="en-US" sz="2400" dirty="0"/>
              <a:t>Fortuity (including occurrence, expected/intended)</a:t>
            </a:r>
          </a:p>
          <a:p>
            <a:pPr lvl="1">
              <a:spcAft>
                <a:spcPts val="600"/>
              </a:spcAft>
            </a:pPr>
            <a:r>
              <a:rPr lang="en-US" sz="2400" dirty="0"/>
              <a:t>Damages, because of damage/injury, in the policy period</a:t>
            </a:r>
          </a:p>
          <a:p>
            <a:pPr lvl="1">
              <a:spcAft>
                <a:spcPts val="600"/>
              </a:spcAft>
            </a:pPr>
            <a:r>
              <a:rPr lang="en-US" sz="2400" dirty="0"/>
              <a:t>Exclusions (e.g., pollution, products) </a:t>
            </a:r>
          </a:p>
          <a:p>
            <a:pPr lvl="1">
              <a:spcAft>
                <a:spcPts val="600"/>
              </a:spcAft>
            </a:pPr>
            <a:r>
              <a:rPr lang="en-US" sz="2400" dirty="0"/>
              <a:t>Declaration of Integrated Occurrence during Annual Period (Bermuda Form policies)</a:t>
            </a:r>
          </a:p>
        </p:txBody>
      </p:sp>
      <p:sp>
        <p:nvSpPr>
          <p:cNvPr id="7" name="Title 6">
            <a:extLst>
              <a:ext uri="{FF2B5EF4-FFF2-40B4-BE49-F238E27FC236}">
                <a16:creationId xmlns:a16="http://schemas.microsoft.com/office/drawing/2014/main" id="{F85B2D29-B863-3681-430C-F9826800E3A8}"/>
              </a:ext>
            </a:extLst>
          </p:cNvPr>
          <p:cNvSpPr>
            <a:spLocks noGrp="1"/>
          </p:cNvSpPr>
          <p:nvPr>
            <p:ph type="title"/>
          </p:nvPr>
        </p:nvSpPr>
        <p:spPr/>
        <p:txBody>
          <a:bodyPr/>
          <a:lstStyle/>
          <a:p>
            <a:r>
              <a:rPr lang="en-US" dirty="0"/>
              <a:t>Coverage Issues Include…</a:t>
            </a:r>
          </a:p>
        </p:txBody>
      </p:sp>
      <p:pic>
        <p:nvPicPr>
          <p:cNvPr id="2" name="ARIAS-logo_WHITE.pdf" descr="ARIAS-logo_WHITE.pdf">
            <a:extLst>
              <a:ext uri="{FF2B5EF4-FFF2-40B4-BE49-F238E27FC236}">
                <a16:creationId xmlns:a16="http://schemas.microsoft.com/office/drawing/2014/main" id="{137667C1-B8A0-D936-5C95-16A470DA2D12}"/>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Tree>
    <p:extLst>
      <p:ext uri="{BB962C8B-B14F-4D97-AF65-F5344CB8AC3E}">
        <p14:creationId xmlns:p14="http://schemas.microsoft.com/office/powerpoint/2010/main" val="418670526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D35092-13B9-51B0-B510-5D2BBEC5BBA1}"/>
              </a:ext>
            </a:extLst>
          </p:cNvPr>
          <p:cNvSpPr>
            <a:spLocks noGrp="1"/>
          </p:cNvSpPr>
          <p:nvPr>
            <p:ph type="body" sz="quarter" idx="21"/>
          </p:nvPr>
        </p:nvSpPr>
        <p:spPr>
          <a:xfrm>
            <a:off x="515937" y="2296627"/>
            <a:ext cx="7948010" cy="2876321"/>
          </a:xfrm>
        </p:spPr>
        <p:txBody>
          <a:bodyPr>
            <a:normAutofit/>
          </a:bodyPr>
          <a:lstStyle/>
          <a:p>
            <a:pPr marL="285750" indent="-285750">
              <a:spcBef>
                <a:spcPts val="1200"/>
              </a:spcBef>
              <a:buFont typeface="Arial" panose="020B0604020202020204" pitchFamily="34" charset="0"/>
              <a:buChar char="•"/>
            </a:pPr>
            <a:r>
              <a:rPr lang="en-US" sz="1800" dirty="0"/>
              <a:t>Defendants went to great lengths to understand and research hazards associated with extraction, promotion, and sale of fossil fuel products, including resulting injuries and damages</a:t>
            </a:r>
          </a:p>
          <a:p>
            <a:pPr marL="285750" indent="-285750">
              <a:spcBef>
                <a:spcPts val="1200"/>
              </a:spcBef>
              <a:buFont typeface="Arial" panose="020B0604020202020204" pitchFamily="34" charset="0"/>
              <a:buChar char="•"/>
            </a:pPr>
            <a:r>
              <a:rPr lang="en-US" sz="1800" dirty="0"/>
              <a:t>Defendants knew or should have known of dangers associated with sale of their fossil fuel products as early as the 1950s </a:t>
            </a:r>
          </a:p>
          <a:p>
            <a:pPr marL="285750" indent="-285750">
              <a:spcBef>
                <a:spcPts val="1200"/>
              </a:spcBef>
              <a:buFont typeface="Arial" panose="020B0604020202020204" pitchFamily="34" charset="0"/>
              <a:buChar char="•"/>
            </a:pPr>
            <a:r>
              <a:rPr lang="en-US" sz="1800" dirty="0"/>
              <a:t>Defendants continued to extract, promote, and sell fossil fuel products without revealing the risks </a:t>
            </a:r>
          </a:p>
          <a:p>
            <a:endParaRPr lang="en-US" dirty="0"/>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normAutofit/>
          </a:bodyPr>
          <a:lstStyle/>
          <a:p>
            <a:r>
              <a:rPr lang="en-US" dirty="0"/>
              <a:t>Fortuity</a:t>
            </a:r>
          </a:p>
        </p:txBody>
      </p:sp>
      <p:sp>
        <p:nvSpPr>
          <p:cNvPr id="2" name="Text Placeholder 1">
            <a:extLst>
              <a:ext uri="{FF2B5EF4-FFF2-40B4-BE49-F238E27FC236}">
                <a16:creationId xmlns:a16="http://schemas.microsoft.com/office/drawing/2014/main" id="{B164738F-489B-0D58-531C-1DE86000097D}"/>
              </a:ext>
            </a:extLst>
          </p:cNvPr>
          <p:cNvSpPr>
            <a:spLocks noGrp="1"/>
          </p:cNvSpPr>
          <p:nvPr>
            <p:ph type="body" sz="quarter" idx="1"/>
          </p:nvPr>
        </p:nvSpPr>
        <p:spPr/>
        <p:txBody>
          <a:bodyPr>
            <a:normAutofit/>
          </a:bodyPr>
          <a:lstStyle/>
          <a:p>
            <a:r>
              <a:rPr lang="en-US" dirty="0"/>
              <a:t>Allegations:</a:t>
            </a:r>
          </a:p>
        </p:txBody>
      </p:sp>
      <p:grpSp>
        <p:nvGrpSpPr>
          <p:cNvPr id="7" name="Group 6">
            <a:extLst>
              <a:ext uri="{FF2B5EF4-FFF2-40B4-BE49-F238E27FC236}">
                <a16:creationId xmlns:a16="http://schemas.microsoft.com/office/drawing/2014/main" id="{621EEC24-D718-833D-BC3E-7F380FA0C665}"/>
              </a:ext>
            </a:extLst>
          </p:cNvPr>
          <p:cNvGrpSpPr>
            <a:grpSpLocks noChangeAspect="1"/>
          </p:cNvGrpSpPr>
          <p:nvPr/>
        </p:nvGrpSpPr>
        <p:grpSpPr>
          <a:xfrm>
            <a:off x="9373362" y="-5898"/>
            <a:ext cx="2816600" cy="5290386"/>
            <a:chOff x="9436041" y="1455447"/>
            <a:chExt cx="2274005" cy="4727276"/>
          </a:xfrm>
        </p:grpSpPr>
        <p:pic>
          <p:nvPicPr>
            <p:cNvPr id="12" name="Picture 11" descr="A picture containing outdoor, sky, sunset, sun&#10;&#10;Description automatically generated">
              <a:extLst>
                <a:ext uri="{FF2B5EF4-FFF2-40B4-BE49-F238E27FC236}">
                  <a16:creationId xmlns:a16="http://schemas.microsoft.com/office/drawing/2014/main" id="{AB5703E7-5F3A-9B35-8011-FBC6C8D049CD}"/>
                </a:ext>
              </a:extLst>
            </p:cNvPr>
            <p:cNvPicPr>
              <a:picLocks noChangeAspect="1"/>
            </p:cNvPicPr>
            <p:nvPr/>
          </p:nvPicPr>
          <p:blipFill rotWithShape="1">
            <a:blip r:embed="rId2"/>
            <a:srcRect l="22022" t="6316" r="22022" b="24433"/>
            <a:stretch/>
          </p:blipFill>
          <p:spPr>
            <a:xfrm>
              <a:off x="9436041" y="1455447"/>
              <a:ext cx="2274005" cy="1583073"/>
            </a:xfrm>
            <a:prstGeom prst="rect">
              <a:avLst/>
            </a:prstGeom>
            <a:effectLst>
              <a:outerShdw blurRad="50800" dist="38100" dir="5400000" algn="t" rotWithShape="0">
                <a:prstClr val="black">
                  <a:alpha val="40000"/>
                </a:prstClr>
              </a:outerShdw>
            </a:effectLst>
          </p:spPr>
        </p:pic>
        <p:pic>
          <p:nvPicPr>
            <p:cNvPr id="9" name="Picture 8" descr="A picture containing cake, rock, chocolate, dessert&#10;&#10;Description automatically generated">
              <a:extLst>
                <a:ext uri="{FF2B5EF4-FFF2-40B4-BE49-F238E27FC236}">
                  <a16:creationId xmlns:a16="http://schemas.microsoft.com/office/drawing/2014/main" id="{542F2A55-BCCC-5257-0183-DF242E16FCB4}"/>
                </a:ext>
              </a:extLst>
            </p:cNvPr>
            <p:cNvPicPr>
              <a:picLocks noChangeAspect="1"/>
            </p:cNvPicPr>
            <p:nvPr/>
          </p:nvPicPr>
          <p:blipFill rotWithShape="1">
            <a:blip r:embed="rId3"/>
            <a:srcRect r="21030" b="2264"/>
            <a:stretch/>
          </p:blipFill>
          <p:spPr>
            <a:xfrm>
              <a:off x="9436041" y="3027547"/>
              <a:ext cx="2274005" cy="1583074"/>
            </a:xfrm>
            <a:prstGeom prst="rect">
              <a:avLst/>
            </a:prstGeom>
            <a:effectLst>
              <a:outerShdw blurRad="50800" dist="38100" dir="5400000" algn="t" rotWithShape="0">
                <a:prstClr val="black">
                  <a:alpha val="40000"/>
                </a:prstClr>
              </a:outerShdw>
            </a:effectLst>
          </p:spPr>
        </p:pic>
        <p:pic>
          <p:nvPicPr>
            <p:cNvPr id="8" name="Picture 7" descr="A picture containing cooking, pan, grill&#10;&#10;Description automatically generated">
              <a:extLst>
                <a:ext uri="{FF2B5EF4-FFF2-40B4-BE49-F238E27FC236}">
                  <a16:creationId xmlns:a16="http://schemas.microsoft.com/office/drawing/2014/main" id="{5A426AA9-1FA7-DBDD-3B21-D5A98987C94D}"/>
                </a:ext>
              </a:extLst>
            </p:cNvPr>
            <p:cNvPicPr>
              <a:picLocks noChangeAspect="1"/>
            </p:cNvPicPr>
            <p:nvPr/>
          </p:nvPicPr>
          <p:blipFill rotWithShape="1">
            <a:blip r:embed="rId4"/>
            <a:srcRect l="7609" t="-330" r="11591" b="330"/>
            <a:stretch/>
          </p:blipFill>
          <p:spPr>
            <a:xfrm>
              <a:off x="9436041" y="4599650"/>
              <a:ext cx="2274005" cy="1583073"/>
            </a:xfrm>
            <a:prstGeom prst="rect">
              <a:avLst/>
            </a:prstGeom>
            <a:effectLst>
              <a:outerShdw blurRad="50800" dist="38100" dir="5400000" algn="t" rotWithShape="0">
                <a:prstClr val="black">
                  <a:alpha val="40000"/>
                </a:prstClr>
              </a:outerShdw>
            </a:effectLst>
          </p:spPr>
        </p:pic>
      </p:grpSp>
      <p:sp>
        <p:nvSpPr>
          <p:cNvPr id="13" name="TextBox 12">
            <a:extLst>
              <a:ext uri="{FF2B5EF4-FFF2-40B4-BE49-F238E27FC236}">
                <a16:creationId xmlns:a16="http://schemas.microsoft.com/office/drawing/2014/main" id="{1AAFE5E9-C89B-DD01-C54E-6050957ACC6E}"/>
              </a:ext>
            </a:extLst>
          </p:cNvPr>
          <p:cNvSpPr txBox="1"/>
          <p:nvPr/>
        </p:nvSpPr>
        <p:spPr>
          <a:xfrm>
            <a:off x="7755875" y="5328555"/>
            <a:ext cx="4434087"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Photos by SaidMammad, eyecrave, and Upyanose/Canva Pro; used with permission. </a:t>
            </a:r>
          </a:p>
        </p:txBody>
      </p:sp>
    </p:spTree>
    <p:extLst>
      <p:ext uri="{BB962C8B-B14F-4D97-AF65-F5344CB8AC3E}">
        <p14:creationId xmlns:p14="http://schemas.microsoft.com/office/powerpoint/2010/main" val="29748428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C423809-1F82-E139-81A1-DD0EB69F8BB0}"/>
              </a:ext>
            </a:extLst>
          </p:cNvPr>
          <p:cNvSpPr>
            <a:spLocks noGrp="1"/>
          </p:cNvSpPr>
          <p:nvPr>
            <p:ph type="body" sz="quarter" idx="21"/>
          </p:nvPr>
        </p:nvSpPr>
        <p:spPr>
          <a:xfrm>
            <a:off x="515937" y="2418673"/>
            <a:ext cx="6252853" cy="2574095"/>
          </a:xfrm>
        </p:spPr>
        <p:txBody>
          <a:bodyPr/>
          <a:lstStyle/>
          <a:p>
            <a:pPr marL="285750" indent="-285750">
              <a:buFont typeface="Arial" panose="020B0604020202020204" pitchFamily="34" charset="0"/>
              <a:buChar char="•"/>
            </a:pPr>
            <a:r>
              <a:rPr lang="en-US" sz="1800" dirty="0"/>
              <a:t>Nov. 12, 1982, memo titled </a:t>
            </a:r>
            <a:r>
              <a:rPr lang="en-US" sz="1800" b="1" i="1" dirty="0"/>
              <a:t>CO</a:t>
            </a:r>
            <a:r>
              <a:rPr lang="en-US" sz="1800" b="1" i="1" baseline="-25000" dirty="0"/>
              <a:t>2</a:t>
            </a:r>
            <a:r>
              <a:rPr lang="en-US" sz="1800" b="1" i="1" dirty="0"/>
              <a:t> “Greenhouse” Effect </a:t>
            </a:r>
            <a:r>
              <a:rPr lang="en-US" sz="1800" dirty="0"/>
              <a:t>from M.B. Glaser, Manager of Exxon’s Environmental Affairs Programs, to Exxon management</a:t>
            </a:r>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lstStyle/>
          <a:p>
            <a:r>
              <a:rPr lang="en-US" dirty="0"/>
              <a:t>Fortuity</a:t>
            </a:r>
          </a:p>
        </p:txBody>
      </p:sp>
      <p:sp>
        <p:nvSpPr>
          <p:cNvPr id="2" name="Text Placeholder 1">
            <a:extLst>
              <a:ext uri="{FF2B5EF4-FFF2-40B4-BE49-F238E27FC236}">
                <a16:creationId xmlns:a16="http://schemas.microsoft.com/office/drawing/2014/main" id="{B164738F-489B-0D58-531C-1DE86000097D}"/>
              </a:ext>
            </a:extLst>
          </p:cNvPr>
          <p:cNvSpPr>
            <a:spLocks noGrp="1"/>
          </p:cNvSpPr>
          <p:nvPr>
            <p:ph type="body" sz="quarter" idx="1"/>
          </p:nvPr>
        </p:nvSpPr>
        <p:spPr>
          <a:xfrm>
            <a:off x="515937" y="1563008"/>
            <a:ext cx="6040980" cy="855665"/>
          </a:xfrm>
        </p:spPr>
        <p:txBody>
          <a:bodyPr/>
          <a:lstStyle/>
          <a:p>
            <a:r>
              <a:rPr lang="en-US" sz="1800" b="1" dirty="0">
                <a:solidFill>
                  <a:srgbClr val="AA182C"/>
                </a:solidFill>
              </a:rPr>
              <a:t>1982:</a:t>
            </a:r>
            <a:r>
              <a:rPr lang="en-US" sz="1800" dirty="0"/>
              <a:t> </a:t>
            </a:r>
            <a:r>
              <a:rPr lang="en-US" sz="1800" dirty="0">
                <a:solidFill>
                  <a:schemeClr val="accent2"/>
                </a:solidFill>
              </a:rPr>
              <a:t>Fossil fuel major privately predicts 2°C temp raise by 2060</a:t>
            </a:r>
          </a:p>
          <a:p>
            <a:endParaRPr lang="en-US" sz="1800" dirty="0">
              <a:solidFill>
                <a:schemeClr val="accent2"/>
              </a:solidFill>
            </a:endParaRPr>
          </a:p>
          <a:p>
            <a:endParaRPr lang="en-US" sz="1800" dirty="0">
              <a:solidFill>
                <a:schemeClr val="accent2"/>
              </a:solidFill>
            </a:endParaRPr>
          </a:p>
          <a:p>
            <a:endParaRPr lang="en-US" sz="1800" dirty="0">
              <a:solidFill>
                <a:schemeClr val="accent2"/>
              </a:solidFill>
            </a:endParaRPr>
          </a:p>
        </p:txBody>
      </p:sp>
      <p:grpSp>
        <p:nvGrpSpPr>
          <p:cNvPr id="5" name="Group 4">
            <a:extLst>
              <a:ext uri="{FF2B5EF4-FFF2-40B4-BE49-F238E27FC236}">
                <a16:creationId xmlns:a16="http://schemas.microsoft.com/office/drawing/2014/main" id="{669F7D9C-8505-817E-1859-080BDF873A5C}"/>
              </a:ext>
            </a:extLst>
          </p:cNvPr>
          <p:cNvGrpSpPr/>
          <p:nvPr/>
        </p:nvGrpSpPr>
        <p:grpSpPr>
          <a:xfrm>
            <a:off x="7486638" y="148270"/>
            <a:ext cx="3964452" cy="4979454"/>
            <a:chOff x="7486638" y="148270"/>
            <a:chExt cx="3964452" cy="4979454"/>
          </a:xfrm>
        </p:grpSpPr>
        <p:pic>
          <p:nvPicPr>
            <p:cNvPr id="4" name="Picture 2">
              <a:extLst>
                <a:ext uri="{FF2B5EF4-FFF2-40B4-BE49-F238E27FC236}">
                  <a16:creationId xmlns:a16="http://schemas.microsoft.com/office/drawing/2014/main" id="{2D0F7DBA-B5FF-F4AF-29A1-31D373C51F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7486638" y="449670"/>
              <a:ext cx="3964452" cy="467805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6CEDE2-0F92-FE89-307A-B9BF010D0909}"/>
                </a:ext>
              </a:extLst>
            </p:cNvPr>
            <p:cNvSpPr txBox="1"/>
            <p:nvPr/>
          </p:nvSpPr>
          <p:spPr>
            <a:xfrm>
              <a:off x="8904960" y="148270"/>
              <a:ext cx="2546130"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a:t>
              </a: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InsideClimateNews</a:t>
              </a: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 used with permission. </a:t>
              </a:r>
            </a:p>
          </p:txBody>
        </p:sp>
      </p:grpSp>
    </p:spTree>
    <p:extLst>
      <p:ext uri="{BB962C8B-B14F-4D97-AF65-F5344CB8AC3E}">
        <p14:creationId xmlns:p14="http://schemas.microsoft.com/office/powerpoint/2010/main" val="16510563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B2A7A-FB80-E11E-AC43-FA1DB66AEC40}"/>
              </a:ext>
            </a:extLst>
          </p:cNvPr>
          <p:cNvSpPr>
            <a:spLocks noGrp="1"/>
          </p:cNvSpPr>
          <p:nvPr>
            <p:ph type="body" sz="quarter" idx="21"/>
          </p:nvPr>
        </p:nvSpPr>
        <p:spPr>
          <a:xfrm>
            <a:off x="515937" y="2418673"/>
            <a:ext cx="7948010" cy="2838857"/>
          </a:xfrm>
        </p:spPr>
        <p:txBody>
          <a:bodyPr/>
          <a:lstStyle/>
          <a:p>
            <a:r>
              <a:rPr lang="en-US" sz="1800" dirty="0"/>
              <a:t>May 1988 Memo</a:t>
            </a:r>
            <a:br>
              <a:rPr lang="en-US" sz="1800" dirty="0"/>
            </a:br>
            <a:r>
              <a:rPr lang="en-US" sz="1800" b="1" i="1" dirty="0"/>
              <a:t>The Greenhouse Effect</a:t>
            </a:r>
            <a:r>
              <a:rPr lang="en-US" sz="1800" dirty="0"/>
              <a:t> </a:t>
            </a:r>
            <a:br>
              <a:rPr lang="en-US" sz="1800" dirty="0"/>
            </a:br>
            <a:r>
              <a:rPr lang="en-US" sz="1800" dirty="0"/>
              <a:t>prepared for Shell Environmental Conservation Committee</a:t>
            </a:r>
          </a:p>
          <a:p>
            <a:endParaRPr lang="en-US" sz="1800" dirty="0"/>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normAutofit/>
          </a:bodyPr>
          <a:lstStyle/>
          <a:p>
            <a:r>
              <a:rPr lang="en-US" dirty="0"/>
              <a:t>Fortuity</a:t>
            </a:r>
          </a:p>
        </p:txBody>
      </p:sp>
      <p:sp>
        <p:nvSpPr>
          <p:cNvPr id="26" name="Text Placeholder 25">
            <a:extLst>
              <a:ext uri="{FF2B5EF4-FFF2-40B4-BE49-F238E27FC236}">
                <a16:creationId xmlns:a16="http://schemas.microsoft.com/office/drawing/2014/main" id="{3435F49E-542B-A246-54C5-83C9C3B25AF5}"/>
              </a:ext>
            </a:extLst>
          </p:cNvPr>
          <p:cNvSpPr>
            <a:spLocks noGrp="1"/>
          </p:cNvSpPr>
          <p:nvPr>
            <p:ph type="body" sz="quarter" idx="1"/>
          </p:nvPr>
        </p:nvSpPr>
        <p:spPr>
          <a:xfrm>
            <a:off x="515937" y="1563008"/>
            <a:ext cx="7858806" cy="855665"/>
          </a:xfrm>
        </p:spPr>
        <p:txBody>
          <a:bodyPr/>
          <a:lstStyle/>
          <a:p>
            <a:r>
              <a:rPr lang="en-US" sz="1800" b="1" dirty="0">
                <a:solidFill>
                  <a:srgbClr val="AA182C"/>
                </a:solidFill>
              </a:rPr>
              <a:t>1988: </a:t>
            </a:r>
            <a:r>
              <a:rPr lang="en-US" sz="1800" dirty="0">
                <a:solidFill>
                  <a:schemeClr val="accent2"/>
                </a:solidFill>
              </a:rPr>
              <a:t>Another fossil fuel major privately recognizes prediction of 2°C temp raise by 2030</a:t>
            </a:r>
          </a:p>
          <a:p>
            <a:endParaRPr lang="en-US" dirty="0"/>
          </a:p>
        </p:txBody>
      </p:sp>
      <p:grpSp>
        <p:nvGrpSpPr>
          <p:cNvPr id="12" name="Group 11">
            <a:extLst>
              <a:ext uri="{FF2B5EF4-FFF2-40B4-BE49-F238E27FC236}">
                <a16:creationId xmlns:a16="http://schemas.microsoft.com/office/drawing/2014/main" id="{AC53BE8F-372F-FF57-7E6D-17F4816381C2}"/>
              </a:ext>
            </a:extLst>
          </p:cNvPr>
          <p:cNvGrpSpPr/>
          <p:nvPr/>
        </p:nvGrpSpPr>
        <p:grpSpPr>
          <a:xfrm>
            <a:off x="515937" y="3429000"/>
            <a:ext cx="11244942" cy="1750632"/>
            <a:chOff x="515937" y="3639018"/>
            <a:chExt cx="11244942" cy="1750632"/>
          </a:xfrm>
        </p:grpSpPr>
        <p:sp>
          <p:nvSpPr>
            <p:cNvPr id="7" name="Freeform 7">
              <a:extLst>
                <a:ext uri="{FF2B5EF4-FFF2-40B4-BE49-F238E27FC236}">
                  <a16:creationId xmlns:a16="http://schemas.microsoft.com/office/drawing/2014/main" id="{CE1E914F-11FE-D677-1337-377009F4F788}"/>
                </a:ext>
              </a:extLst>
            </p:cNvPr>
            <p:cNvSpPr/>
            <p:nvPr/>
          </p:nvSpPr>
          <p:spPr>
            <a:xfrm>
              <a:off x="515937" y="3639018"/>
              <a:ext cx="11244942" cy="1750632"/>
            </a:xfrm>
            <a:custGeom>
              <a:avLst/>
              <a:gdLst>
                <a:gd name="connsiteX0" fmla="*/ 4513161 w 8575037"/>
                <a:gd name="connsiteY0" fmla="*/ 156 h 969292"/>
                <a:gd name="connsiteX1" fmla="*/ 4551083 w 8575037"/>
                <a:gd name="connsiteY1" fmla="*/ 14526 h 969292"/>
                <a:gd name="connsiteX2" fmla="*/ 4591706 w 8575037"/>
                <a:gd name="connsiteY2" fmla="*/ 14526 h 969292"/>
                <a:gd name="connsiteX3" fmla="*/ 4647887 w 8575037"/>
                <a:gd name="connsiteY3" fmla="*/ 17898 h 969292"/>
                <a:gd name="connsiteX4" fmla="*/ 4682028 w 8575037"/>
                <a:gd name="connsiteY4" fmla="*/ 24740 h 969292"/>
                <a:gd name="connsiteX5" fmla="*/ 4892922 w 8575037"/>
                <a:gd name="connsiteY5" fmla="*/ 2378 h 969292"/>
                <a:gd name="connsiteX6" fmla="*/ 4992319 w 8575037"/>
                <a:gd name="connsiteY6" fmla="*/ 5948 h 969292"/>
                <a:gd name="connsiteX7" fmla="*/ 5094309 w 8575037"/>
                <a:gd name="connsiteY7" fmla="*/ 16311 h 969292"/>
                <a:gd name="connsiteX8" fmla="*/ 5320761 w 8575037"/>
                <a:gd name="connsiteY8" fmla="*/ 7634 h 969292"/>
                <a:gd name="connsiteX9" fmla="*/ 5513073 w 8575037"/>
                <a:gd name="connsiteY9" fmla="*/ 26426 h 969292"/>
                <a:gd name="connsiteX10" fmla="*/ 5562771 w 8575037"/>
                <a:gd name="connsiteY10" fmla="*/ 21418 h 969292"/>
                <a:gd name="connsiteX11" fmla="*/ 5598641 w 8575037"/>
                <a:gd name="connsiteY11" fmla="*/ 28112 h 969292"/>
                <a:gd name="connsiteX12" fmla="*/ 5698902 w 8575037"/>
                <a:gd name="connsiteY12" fmla="*/ 11105 h 969292"/>
                <a:gd name="connsiteX13" fmla="*/ 5782309 w 8575037"/>
                <a:gd name="connsiteY13" fmla="*/ 28112 h 969292"/>
                <a:gd name="connsiteX14" fmla="*/ 5886460 w 8575037"/>
                <a:gd name="connsiteY14" fmla="*/ 24740 h 969292"/>
                <a:gd name="connsiteX15" fmla="*/ 6013515 w 8575037"/>
                <a:gd name="connsiteY15" fmla="*/ 21418 h 969292"/>
                <a:gd name="connsiteX16" fmla="*/ 6105997 w 8575037"/>
                <a:gd name="connsiteY16" fmla="*/ 17898 h 969292"/>
                <a:gd name="connsiteX17" fmla="*/ 6203665 w 8575037"/>
                <a:gd name="connsiteY17" fmla="*/ 29947 h 969292"/>
                <a:gd name="connsiteX18" fmla="*/ 6305223 w 8575037"/>
                <a:gd name="connsiteY18" fmla="*/ 31781 h 969292"/>
                <a:gd name="connsiteX19" fmla="*/ 6361836 w 8575037"/>
                <a:gd name="connsiteY19" fmla="*/ 14526 h 969292"/>
                <a:gd name="connsiteX20" fmla="*/ 6414128 w 8575037"/>
                <a:gd name="connsiteY20" fmla="*/ 12741 h 969292"/>
                <a:gd name="connsiteX21" fmla="*/ 6499263 w 8575037"/>
                <a:gd name="connsiteY21" fmla="*/ 24740 h 969292"/>
                <a:gd name="connsiteX22" fmla="*/ 6585695 w 8575037"/>
                <a:gd name="connsiteY22" fmla="*/ 35103 h 969292"/>
                <a:gd name="connsiteX23" fmla="*/ 6676017 w 8575037"/>
                <a:gd name="connsiteY23" fmla="*/ 29947 h 969292"/>
                <a:gd name="connsiteX24" fmla="*/ 6782761 w 8575037"/>
                <a:gd name="connsiteY24" fmla="*/ 16311 h 969292"/>
                <a:gd name="connsiteX25" fmla="*/ 6875675 w 8575037"/>
                <a:gd name="connsiteY25" fmla="*/ 9171 h 969292"/>
                <a:gd name="connsiteX26" fmla="*/ 7029524 w 8575037"/>
                <a:gd name="connsiteY26" fmla="*/ 23203 h 969292"/>
                <a:gd name="connsiteX27" fmla="*/ 7163062 w 8575037"/>
                <a:gd name="connsiteY27" fmla="*/ 21418 h 969292"/>
                <a:gd name="connsiteX28" fmla="*/ 7260730 w 8575037"/>
                <a:gd name="connsiteY28" fmla="*/ 7634 h 969292"/>
                <a:gd name="connsiteX29" fmla="*/ 7443966 w 8575037"/>
                <a:gd name="connsiteY29" fmla="*/ 28112 h 969292"/>
                <a:gd name="connsiteX30" fmla="*/ 7516137 w 8575037"/>
                <a:gd name="connsiteY30" fmla="*/ 36938 h 969292"/>
                <a:gd name="connsiteX31" fmla="*/ 7570589 w 8575037"/>
                <a:gd name="connsiteY31" fmla="*/ 29947 h 969292"/>
                <a:gd name="connsiteX32" fmla="*/ 7670418 w 8575037"/>
                <a:gd name="connsiteY32" fmla="*/ 14526 h 969292"/>
                <a:gd name="connsiteX33" fmla="*/ 7858408 w 8575037"/>
                <a:gd name="connsiteY33" fmla="*/ 16311 h 969292"/>
                <a:gd name="connsiteX34" fmla="*/ 7966881 w 8575037"/>
                <a:gd name="connsiteY34" fmla="*/ 5948 h 969292"/>
                <a:gd name="connsiteX35" fmla="*/ 8045966 w 8575037"/>
                <a:gd name="connsiteY35" fmla="*/ 19683 h 969292"/>
                <a:gd name="connsiteX36" fmla="*/ 8118569 w 8575037"/>
                <a:gd name="connsiteY36" fmla="*/ 28112 h 969292"/>
                <a:gd name="connsiteX37" fmla="*/ 8206730 w 8575037"/>
                <a:gd name="connsiteY37" fmla="*/ 19683 h 969292"/>
                <a:gd name="connsiteX38" fmla="*/ 8573634 w 8575037"/>
                <a:gd name="connsiteY38" fmla="*/ 24740 h 969292"/>
                <a:gd name="connsiteX39" fmla="*/ 8573634 w 8575037"/>
                <a:gd name="connsiteY39" fmla="*/ 111299 h 969292"/>
                <a:gd name="connsiteX40" fmla="*/ 8575037 w 8575037"/>
                <a:gd name="connsiteY40" fmla="*/ 111299 h 969292"/>
                <a:gd name="connsiteX41" fmla="*/ 8575037 w 8575037"/>
                <a:gd name="connsiteY41" fmla="*/ 872884 h 969292"/>
                <a:gd name="connsiteX42" fmla="*/ 8571261 w 8575037"/>
                <a:gd name="connsiteY42" fmla="*/ 872884 h 969292"/>
                <a:gd name="connsiteX43" fmla="*/ 8571027 w 8575037"/>
                <a:gd name="connsiteY43" fmla="*/ 900262 h 969292"/>
                <a:gd name="connsiteX44" fmla="*/ 8571473 w 8575037"/>
                <a:gd name="connsiteY44" fmla="*/ 949609 h 969292"/>
                <a:gd name="connsiteX45" fmla="*/ 8444418 w 8575037"/>
                <a:gd name="connsiteY45" fmla="*/ 960121 h 969292"/>
                <a:gd name="connsiteX46" fmla="*/ 8327303 w 8575037"/>
                <a:gd name="connsiteY46" fmla="*/ 966914 h 969292"/>
                <a:gd name="connsiteX47" fmla="*/ 8274579 w 8575037"/>
                <a:gd name="connsiteY47" fmla="*/ 954766 h 969292"/>
                <a:gd name="connsiteX48" fmla="*/ 8233956 w 8575037"/>
                <a:gd name="connsiteY48" fmla="*/ 954766 h 969292"/>
                <a:gd name="connsiteX49" fmla="*/ 8177775 w 8575037"/>
                <a:gd name="connsiteY49" fmla="*/ 951394 h 969292"/>
                <a:gd name="connsiteX50" fmla="*/ 8143634 w 8575037"/>
                <a:gd name="connsiteY50" fmla="*/ 944552 h 969292"/>
                <a:gd name="connsiteX51" fmla="*/ 7932740 w 8575037"/>
                <a:gd name="connsiteY51" fmla="*/ 966914 h 969292"/>
                <a:gd name="connsiteX52" fmla="*/ 7833343 w 8575037"/>
                <a:gd name="connsiteY52" fmla="*/ 963344 h 969292"/>
                <a:gd name="connsiteX53" fmla="*/ 7731353 w 8575037"/>
                <a:gd name="connsiteY53" fmla="*/ 952981 h 969292"/>
                <a:gd name="connsiteX54" fmla="*/ 7504901 w 8575037"/>
                <a:gd name="connsiteY54" fmla="*/ 961658 h 969292"/>
                <a:gd name="connsiteX55" fmla="*/ 7312589 w 8575037"/>
                <a:gd name="connsiteY55" fmla="*/ 942866 h 969292"/>
                <a:gd name="connsiteX56" fmla="*/ 7262891 w 8575037"/>
                <a:gd name="connsiteY56" fmla="*/ 947874 h 969292"/>
                <a:gd name="connsiteX57" fmla="*/ 7227021 w 8575037"/>
                <a:gd name="connsiteY57" fmla="*/ 941180 h 969292"/>
                <a:gd name="connsiteX58" fmla="*/ 7126760 w 8575037"/>
                <a:gd name="connsiteY58" fmla="*/ 958187 h 969292"/>
                <a:gd name="connsiteX59" fmla="*/ 7043353 w 8575037"/>
                <a:gd name="connsiteY59" fmla="*/ 941180 h 969292"/>
                <a:gd name="connsiteX60" fmla="*/ 6939203 w 8575037"/>
                <a:gd name="connsiteY60" fmla="*/ 944552 h 969292"/>
                <a:gd name="connsiteX61" fmla="*/ 6812147 w 8575037"/>
                <a:gd name="connsiteY61" fmla="*/ 947874 h 969292"/>
                <a:gd name="connsiteX62" fmla="*/ 6719665 w 8575037"/>
                <a:gd name="connsiteY62" fmla="*/ 951394 h 969292"/>
                <a:gd name="connsiteX63" fmla="*/ 6621997 w 8575037"/>
                <a:gd name="connsiteY63" fmla="*/ 939345 h 969292"/>
                <a:gd name="connsiteX64" fmla="*/ 6520439 w 8575037"/>
                <a:gd name="connsiteY64" fmla="*/ 937511 h 969292"/>
                <a:gd name="connsiteX65" fmla="*/ 6463826 w 8575037"/>
                <a:gd name="connsiteY65" fmla="*/ 954766 h 969292"/>
                <a:gd name="connsiteX66" fmla="*/ 6411535 w 8575037"/>
                <a:gd name="connsiteY66" fmla="*/ 956551 h 969292"/>
                <a:gd name="connsiteX67" fmla="*/ 6326399 w 8575037"/>
                <a:gd name="connsiteY67" fmla="*/ 944552 h 969292"/>
                <a:gd name="connsiteX68" fmla="*/ 6239967 w 8575037"/>
                <a:gd name="connsiteY68" fmla="*/ 934189 h 969292"/>
                <a:gd name="connsiteX69" fmla="*/ 6149645 w 8575037"/>
                <a:gd name="connsiteY69" fmla="*/ 939345 h 969292"/>
                <a:gd name="connsiteX70" fmla="*/ 6042902 w 8575037"/>
                <a:gd name="connsiteY70" fmla="*/ 952981 h 969292"/>
                <a:gd name="connsiteX71" fmla="*/ 5949987 w 8575037"/>
                <a:gd name="connsiteY71" fmla="*/ 960121 h 969292"/>
                <a:gd name="connsiteX72" fmla="*/ 5796138 w 8575037"/>
                <a:gd name="connsiteY72" fmla="*/ 946089 h 969292"/>
                <a:gd name="connsiteX73" fmla="*/ 5662600 w 8575037"/>
                <a:gd name="connsiteY73" fmla="*/ 947874 h 969292"/>
                <a:gd name="connsiteX74" fmla="*/ 5564932 w 8575037"/>
                <a:gd name="connsiteY74" fmla="*/ 961658 h 969292"/>
                <a:gd name="connsiteX75" fmla="*/ 5381696 w 8575037"/>
                <a:gd name="connsiteY75" fmla="*/ 941180 h 969292"/>
                <a:gd name="connsiteX76" fmla="*/ 5309525 w 8575037"/>
                <a:gd name="connsiteY76" fmla="*/ 932354 h 969292"/>
                <a:gd name="connsiteX77" fmla="*/ 5255073 w 8575037"/>
                <a:gd name="connsiteY77" fmla="*/ 939345 h 969292"/>
                <a:gd name="connsiteX78" fmla="*/ 5155244 w 8575037"/>
                <a:gd name="connsiteY78" fmla="*/ 954766 h 969292"/>
                <a:gd name="connsiteX79" fmla="*/ 4967254 w 8575037"/>
                <a:gd name="connsiteY79" fmla="*/ 952981 h 969292"/>
                <a:gd name="connsiteX80" fmla="*/ 4858782 w 8575037"/>
                <a:gd name="connsiteY80" fmla="*/ 963344 h 969292"/>
                <a:gd name="connsiteX81" fmla="*/ 4779696 w 8575037"/>
                <a:gd name="connsiteY81" fmla="*/ 949609 h 969292"/>
                <a:gd name="connsiteX82" fmla="*/ 4707093 w 8575037"/>
                <a:gd name="connsiteY82" fmla="*/ 941180 h 969292"/>
                <a:gd name="connsiteX83" fmla="*/ 4618933 w 8575037"/>
                <a:gd name="connsiteY83" fmla="*/ 949609 h 969292"/>
                <a:gd name="connsiteX84" fmla="*/ 4304556 w 8575037"/>
                <a:gd name="connsiteY84" fmla="*/ 953744 h 969292"/>
                <a:gd name="connsiteX85" fmla="*/ 4293341 w 8575037"/>
                <a:gd name="connsiteY85" fmla="*/ 951781 h 969292"/>
                <a:gd name="connsiteX86" fmla="*/ 4192541 w 8575037"/>
                <a:gd name="connsiteY86" fmla="*/ 960121 h 969292"/>
                <a:gd name="connsiteX87" fmla="*/ 4075426 w 8575037"/>
                <a:gd name="connsiteY87" fmla="*/ 966914 h 969292"/>
                <a:gd name="connsiteX88" fmla="*/ 4022702 w 8575037"/>
                <a:gd name="connsiteY88" fmla="*/ 954766 h 969292"/>
                <a:gd name="connsiteX89" fmla="*/ 3982079 w 8575037"/>
                <a:gd name="connsiteY89" fmla="*/ 954766 h 969292"/>
                <a:gd name="connsiteX90" fmla="*/ 3925898 w 8575037"/>
                <a:gd name="connsiteY90" fmla="*/ 951394 h 969292"/>
                <a:gd name="connsiteX91" fmla="*/ 3891757 w 8575037"/>
                <a:gd name="connsiteY91" fmla="*/ 944552 h 969292"/>
                <a:gd name="connsiteX92" fmla="*/ 3680863 w 8575037"/>
                <a:gd name="connsiteY92" fmla="*/ 966914 h 969292"/>
                <a:gd name="connsiteX93" fmla="*/ 3581466 w 8575037"/>
                <a:gd name="connsiteY93" fmla="*/ 963344 h 969292"/>
                <a:gd name="connsiteX94" fmla="*/ 3479476 w 8575037"/>
                <a:gd name="connsiteY94" fmla="*/ 952981 h 969292"/>
                <a:gd name="connsiteX95" fmla="*/ 3253024 w 8575037"/>
                <a:gd name="connsiteY95" fmla="*/ 961658 h 969292"/>
                <a:gd name="connsiteX96" fmla="*/ 3060712 w 8575037"/>
                <a:gd name="connsiteY96" fmla="*/ 942866 h 969292"/>
                <a:gd name="connsiteX97" fmla="*/ 3011014 w 8575037"/>
                <a:gd name="connsiteY97" fmla="*/ 947874 h 969292"/>
                <a:gd name="connsiteX98" fmla="*/ 2975145 w 8575037"/>
                <a:gd name="connsiteY98" fmla="*/ 941180 h 969292"/>
                <a:gd name="connsiteX99" fmla="*/ 2874883 w 8575037"/>
                <a:gd name="connsiteY99" fmla="*/ 958187 h 969292"/>
                <a:gd name="connsiteX100" fmla="*/ 2791476 w 8575037"/>
                <a:gd name="connsiteY100" fmla="*/ 941180 h 969292"/>
                <a:gd name="connsiteX101" fmla="*/ 2687326 w 8575037"/>
                <a:gd name="connsiteY101" fmla="*/ 944552 h 969292"/>
                <a:gd name="connsiteX102" fmla="*/ 2560271 w 8575037"/>
                <a:gd name="connsiteY102" fmla="*/ 947874 h 969292"/>
                <a:gd name="connsiteX103" fmla="*/ 2467788 w 8575037"/>
                <a:gd name="connsiteY103" fmla="*/ 951394 h 969292"/>
                <a:gd name="connsiteX104" fmla="*/ 2370120 w 8575037"/>
                <a:gd name="connsiteY104" fmla="*/ 939345 h 969292"/>
                <a:gd name="connsiteX105" fmla="*/ 2268562 w 8575037"/>
                <a:gd name="connsiteY105" fmla="*/ 937511 h 969292"/>
                <a:gd name="connsiteX106" fmla="*/ 2211950 w 8575037"/>
                <a:gd name="connsiteY106" fmla="*/ 954766 h 969292"/>
                <a:gd name="connsiteX107" fmla="*/ 2159658 w 8575037"/>
                <a:gd name="connsiteY107" fmla="*/ 956551 h 969292"/>
                <a:gd name="connsiteX108" fmla="*/ 2074522 w 8575037"/>
                <a:gd name="connsiteY108" fmla="*/ 944552 h 969292"/>
                <a:gd name="connsiteX109" fmla="*/ 1988090 w 8575037"/>
                <a:gd name="connsiteY109" fmla="*/ 934189 h 969292"/>
                <a:gd name="connsiteX110" fmla="*/ 1897769 w 8575037"/>
                <a:gd name="connsiteY110" fmla="*/ 939345 h 969292"/>
                <a:gd name="connsiteX111" fmla="*/ 1791025 w 8575037"/>
                <a:gd name="connsiteY111" fmla="*/ 952981 h 969292"/>
                <a:gd name="connsiteX112" fmla="*/ 1698111 w 8575037"/>
                <a:gd name="connsiteY112" fmla="*/ 960121 h 969292"/>
                <a:gd name="connsiteX113" fmla="*/ 1544261 w 8575037"/>
                <a:gd name="connsiteY113" fmla="*/ 946089 h 969292"/>
                <a:gd name="connsiteX114" fmla="*/ 1410724 w 8575037"/>
                <a:gd name="connsiteY114" fmla="*/ 947874 h 969292"/>
                <a:gd name="connsiteX115" fmla="*/ 1313055 w 8575037"/>
                <a:gd name="connsiteY115" fmla="*/ 961658 h 969292"/>
                <a:gd name="connsiteX116" fmla="*/ 1129819 w 8575037"/>
                <a:gd name="connsiteY116" fmla="*/ 941180 h 969292"/>
                <a:gd name="connsiteX117" fmla="*/ 1057649 w 8575037"/>
                <a:gd name="connsiteY117" fmla="*/ 932354 h 969292"/>
                <a:gd name="connsiteX118" fmla="*/ 1003196 w 8575037"/>
                <a:gd name="connsiteY118" fmla="*/ 939345 h 969292"/>
                <a:gd name="connsiteX119" fmla="*/ 903367 w 8575037"/>
                <a:gd name="connsiteY119" fmla="*/ 954766 h 969292"/>
                <a:gd name="connsiteX120" fmla="*/ 715377 w 8575037"/>
                <a:gd name="connsiteY120" fmla="*/ 952981 h 969292"/>
                <a:gd name="connsiteX121" fmla="*/ 606905 w 8575037"/>
                <a:gd name="connsiteY121" fmla="*/ 963344 h 969292"/>
                <a:gd name="connsiteX122" fmla="*/ 527820 w 8575037"/>
                <a:gd name="connsiteY122" fmla="*/ 949609 h 969292"/>
                <a:gd name="connsiteX123" fmla="*/ 455216 w 8575037"/>
                <a:gd name="connsiteY123" fmla="*/ 941180 h 969292"/>
                <a:gd name="connsiteX124" fmla="*/ 367056 w 8575037"/>
                <a:gd name="connsiteY124" fmla="*/ 949609 h 969292"/>
                <a:gd name="connsiteX125" fmla="*/ 151 w 8575037"/>
                <a:gd name="connsiteY125" fmla="*/ 944552 h 969292"/>
                <a:gd name="connsiteX126" fmla="*/ 151 w 8575037"/>
                <a:gd name="connsiteY126" fmla="*/ 621071 h 969292"/>
                <a:gd name="connsiteX127" fmla="*/ 840 w 8575037"/>
                <a:gd name="connsiteY127" fmla="*/ 585895 h 969292"/>
                <a:gd name="connsiteX128" fmla="*/ 1573 w 8575037"/>
                <a:gd name="connsiteY128" fmla="*/ 575216 h 969292"/>
                <a:gd name="connsiteX129" fmla="*/ 1573 w 8575037"/>
                <a:gd name="connsiteY129" fmla="*/ 516745 h 969292"/>
                <a:gd name="connsiteX130" fmla="*/ 1448 w 8575037"/>
                <a:gd name="connsiteY130" fmla="*/ 510897 h 969292"/>
                <a:gd name="connsiteX131" fmla="*/ 1573 w 8575037"/>
                <a:gd name="connsiteY131" fmla="*/ 510894 h 969292"/>
                <a:gd name="connsiteX132" fmla="*/ 1573 w 8575037"/>
                <a:gd name="connsiteY132" fmla="*/ 375424 h 969292"/>
                <a:gd name="connsiteX133" fmla="*/ 1178 w 8575037"/>
                <a:gd name="connsiteY133" fmla="*/ 361694 h 969292"/>
                <a:gd name="connsiteX134" fmla="*/ 692 w 8575037"/>
                <a:gd name="connsiteY134" fmla="*/ 192697 h 969292"/>
                <a:gd name="connsiteX135" fmla="*/ 1573 w 8575037"/>
                <a:gd name="connsiteY135" fmla="*/ 150785 h 969292"/>
                <a:gd name="connsiteX136" fmla="*/ 1573 w 8575037"/>
                <a:gd name="connsiteY136" fmla="*/ 111299 h 969292"/>
                <a:gd name="connsiteX137" fmla="*/ 2397 w 8575037"/>
                <a:gd name="connsiteY137" fmla="*/ 111299 h 969292"/>
                <a:gd name="connsiteX138" fmla="*/ 2758 w 8575037"/>
                <a:gd name="connsiteY138" fmla="*/ 69030 h 969292"/>
                <a:gd name="connsiteX139" fmla="*/ 2313 w 8575037"/>
                <a:gd name="connsiteY139" fmla="*/ 19683 h 969292"/>
                <a:gd name="connsiteX140" fmla="*/ 129368 w 8575037"/>
                <a:gd name="connsiteY140" fmla="*/ 9171 h 969292"/>
                <a:gd name="connsiteX141" fmla="*/ 246483 w 8575037"/>
                <a:gd name="connsiteY141" fmla="*/ 2378 h 969292"/>
                <a:gd name="connsiteX142" fmla="*/ 261285 w 8575037"/>
                <a:gd name="connsiteY142" fmla="*/ 156 h 969292"/>
                <a:gd name="connsiteX143" fmla="*/ 299207 w 8575037"/>
                <a:gd name="connsiteY143" fmla="*/ 14526 h 969292"/>
                <a:gd name="connsiteX144" fmla="*/ 339830 w 8575037"/>
                <a:gd name="connsiteY144" fmla="*/ 14526 h 969292"/>
                <a:gd name="connsiteX145" fmla="*/ 396011 w 8575037"/>
                <a:gd name="connsiteY145" fmla="*/ 17898 h 969292"/>
                <a:gd name="connsiteX146" fmla="*/ 430151 w 8575037"/>
                <a:gd name="connsiteY146" fmla="*/ 24740 h 969292"/>
                <a:gd name="connsiteX147" fmla="*/ 641046 w 8575037"/>
                <a:gd name="connsiteY147" fmla="*/ 2378 h 969292"/>
                <a:gd name="connsiteX148" fmla="*/ 740443 w 8575037"/>
                <a:gd name="connsiteY148" fmla="*/ 5948 h 969292"/>
                <a:gd name="connsiteX149" fmla="*/ 842433 w 8575037"/>
                <a:gd name="connsiteY149" fmla="*/ 16311 h 969292"/>
                <a:gd name="connsiteX150" fmla="*/ 1068885 w 8575037"/>
                <a:gd name="connsiteY150" fmla="*/ 7634 h 969292"/>
                <a:gd name="connsiteX151" fmla="*/ 1261196 w 8575037"/>
                <a:gd name="connsiteY151" fmla="*/ 26426 h 969292"/>
                <a:gd name="connsiteX152" fmla="*/ 1310895 w 8575037"/>
                <a:gd name="connsiteY152" fmla="*/ 21418 h 969292"/>
                <a:gd name="connsiteX153" fmla="*/ 1346764 w 8575037"/>
                <a:gd name="connsiteY153" fmla="*/ 28112 h 969292"/>
                <a:gd name="connsiteX154" fmla="*/ 1447025 w 8575037"/>
                <a:gd name="connsiteY154" fmla="*/ 11105 h 969292"/>
                <a:gd name="connsiteX155" fmla="*/ 1530432 w 8575037"/>
                <a:gd name="connsiteY155" fmla="*/ 28112 h 969292"/>
                <a:gd name="connsiteX156" fmla="*/ 1634583 w 8575037"/>
                <a:gd name="connsiteY156" fmla="*/ 24740 h 969292"/>
                <a:gd name="connsiteX157" fmla="*/ 1761638 w 8575037"/>
                <a:gd name="connsiteY157" fmla="*/ 21418 h 969292"/>
                <a:gd name="connsiteX158" fmla="*/ 1854120 w 8575037"/>
                <a:gd name="connsiteY158" fmla="*/ 17898 h 969292"/>
                <a:gd name="connsiteX159" fmla="*/ 1951789 w 8575037"/>
                <a:gd name="connsiteY159" fmla="*/ 29947 h 969292"/>
                <a:gd name="connsiteX160" fmla="*/ 2053346 w 8575037"/>
                <a:gd name="connsiteY160" fmla="*/ 31781 h 969292"/>
                <a:gd name="connsiteX161" fmla="*/ 2109960 w 8575037"/>
                <a:gd name="connsiteY161" fmla="*/ 14526 h 969292"/>
                <a:gd name="connsiteX162" fmla="*/ 2162251 w 8575037"/>
                <a:gd name="connsiteY162" fmla="*/ 12741 h 969292"/>
                <a:gd name="connsiteX163" fmla="*/ 2247387 w 8575037"/>
                <a:gd name="connsiteY163" fmla="*/ 24740 h 969292"/>
                <a:gd name="connsiteX164" fmla="*/ 2333818 w 8575037"/>
                <a:gd name="connsiteY164" fmla="*/ 35103 h 969292"/>
                <a:gd name="connsiteX165" fmla="*/ 2424140 w 8575037"/>
                <a:gd name="connsiteY165" fmla="*/ 29947 h 969292"/>
                <a:gd name="connsiteX166" fmla="*/ 2530884 w 8575037"/>
                <a:gd name="connsiteY166" fmla="*/ 16311 h 969292"/>
                <a:gd name="connsiteX167" fmla="*/ 2623798 w 8575037"/>
                <a:gd name="connsiteY167" fmla="*/ 9171 h 969292"/>
                <a:gd name="connsiteX168" fmla="*/ 2777647 w 8575037"/>
                <a:gd name="connsiteY168" fmla="*/ 23203 h 969292"/>
                <a:gd name="connsiteX169" fmla="*/ 2911185 w 8575037"/>
                <a:gd name="connsiteY169" fmla="*/ 21418 h 969292"/>
                <a:gd name="connsiteX170" fmla="*/ 3008853 w 8575037"/>
                <a:gd name="connsiteY170" fmla="*/ 7634 h 969292"/>
                <a:gd name="connsiteX171" fmla="*/ 3192089 w 8575037"/>
                <a:gd name="connsiteY171" fmla="*/ 28112 h 969292"/>
                <a:gd name="connsiteX172" fmla="*/ 3264260 w 8575037"/>
                <a:gd name="connsiteY172" fmla="*/ 36938 h 969292"/>
                <a:gd name="connsiteX173" fmla="*/ 3318712 w 8575037"/>
                <a:gd name="connsiteY173" fmla="*/ 29947 h 969292"/>
                <a:gd name="connsiteX174" fmla="*/ 3418542 w 8575037"/>
                <a:gd name="connsiteY174" fmla="*/ 14526 h 969292"/>
                <a:gd name="connsiteX175" fmla="*/ 3606531 w 8575037"/>
                <a:gd name="connsiteY175" fmla="*/ 16311 h 969292"/>
                <a:gd name="connsiteX176" fmla="*/ 3715004 w 8575037"/>
                <a:gd name="connsiteY176" fmla="*/ 5948 h 969292"/>
                <a:gd name="connsiteX177" fmla="*/ 3794089 w 8575037"/>
                <a:gd name="connsiteY177" fmla="*/ 19683 h 969292"/>
                <a:gd name="connsiteX178" fmla="*/ 3866692 w 8575037"/>
                <a:gd name="connsiteY178" fmla="*/ 28112 h 969292"/>
                <a:gd name="connsiteX179" fmla="*/ 3954853 w 8575037"/>
                <a:gd name="connsiteY179" fmla="*/ 19683 h 969292"/>
                <a:gd name="connsiteX180" fmla="*/ 4269230 w 8575037"/>
                <a:gd name="connsiteY180" fmla="*/ 15548 h 969292"/>
                <a:gd name="connsiteX181" fmla="*/ 4280445 w 8575037"/>
                <a:gd name="connsiteY181" fmla="*/ 17511 h 969292"/>
                <a:gd name="connsiteX182" fmla="*/ 4381244 w 8575037"/>
                <a:gd name="connsiteY182" fmla="*/ 9171 h 969292"/>
                <a:gd name="connsiteX183" fmla="*/ 4498360 w 8575037"/>
                <a:gd name="connsiteY183" fmla="*/ 2378 h 969292"/>
                <a:gd name="connsiteX184" fmla="*/ 4513161 w 8575037"/>
                <a:gd name="connsiteY184" fmla="*/ 156 h 9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8575037" h="969292">
                  <a:moveTo>
                    <a:pt x="4513161" y="156"/>
                  </a:moveTo>
                  <a:cubicBezTo>
                    <a:pt x="4526288" y="1557"/>
                    <a:pt x="4535526" y="11960"/>
                    <a:pt x="4551083" y="14526"/>
                  </a:cubicBezTo>
                  <a:cubicBezTo>
                    <a:pt x="4564480" y="16311"/>
                    <a:pt x="4577877" y="12741"/>
                    <a:pt x="4591706" y="14526"/>
                  </a:cubicBezTo>
                  <a:cubicBezTo>
                    <a:pt x="4609857" y="16311"/>
                    <a:pt x="4630169" y="9171"/>
                    <a:pt x="4647887" y="17898"/>
                  </a:cubicBezTo>
                  <a:cubicBezTo>
                    <a:pt x="4656963" y="24740"/>
                    <a:pt x="4670360" y="33517"/>
                    <a:pt x="4682028" y="24740"/>
                  </a:cubicBezTo>
                  <a:cubicBezTo>
                    <a:pt x="4732159" y="-13141"/>
                    <a:pt x="4828963" y="7634"/>
                    <a:pt x="4892922" y="2378"/>
                  </a:cubicBezTo>
                  <a:cubicBezTo>
                    <a:pt x="4927063" y="-944"/>
                    <a:pt x="4958179" y="7634"/>
                    <a:pt x="4992319" y="5948"/>
                  </a:cubicBezTo>
                  <a:cubicBezTo>
                    <a:pt x="5026028" y="4114"/>
                    <a:pt x="5058008" y="23203"/>
                    <a:pt x="5094309" y="16311"/>
                  </a:cubicBezTo>
                  <a:cubicBezTo>
                    <a:pt x="5168641" y="2378"/>
                    <a:pt x="5246430" y="11105"/>
                    <a:pt x="5320761" y="7634"/>
                  </a:cubicBezTo>
                  <a:cubicBezTo>
                    <a:pt x="5388611" y="5948"/>
                    <a:pt x="5447384" y="-2630"/>
                    <a:pt x="5513073" y="26426"/>
                  </a:cubicBezTo>
                  <a:cubicBezTo>
                    <a:pt x="5533384" y="35103"/>
                    <a:pt x="5542460" y="23203"/>
                    <a:pt x="5562771" y="21418"/>
                  </a:cubicBezTo>
                  <a:cubicBezTo>
                    <a:pt x="5576168" y="19683"/>
                    <a:pt x="5583083" y="29947"/>
                    <a:pt x="5598641" y="28112"/>
                  </a:cubicBezTo>
                  <a:cubicBezTo>
                    <a:pt x="5628460" y="24740"/>
                    <a:pt x="5669515" y="9171"/>
                    <a:pt x="5698902" y="11105"/>
                  </a:cubicBezTo>
                  <a:cubicBezTo>
                    <a:pt x="5723103" y="14526"/>
                    <a:pt x="5761997" y="16311"/>
                    <a:pt x="5782309" y="28112"/>
                  </a:cubicBezTo>
                  <a:cubicBezTo>
                    <a:pt x="5793977" y="35103"/>
                    <a:pt x="5868741" y="26426"/>
                    <a:pt x="5886460" y="24740"/>
                  </a:cubicBezTo>
                  <a:cubicBezTo>
                    <a:pt x="5929243" y="21418"/>
                    <a:pt x="5972892" y="23203"/>
                    <a:pt x="6013515" y="21418"/>
                  </a:cubicBezTo>
                  <a:cubicBezTo>
                    <a:pt x="6042469" y="19683"/>
                    <a:pt x="6081364" y="24740"/>
                    <a:pt x="6105997" y="17898"/>
                  </a:cubicBezTo>
                  <a:cubicBezTo>
                    <a:pt x="6119826" y="12741"/>
                    <a:pt x="6187675" y="24740"/>
                    <a:pt x="6203665" y="29947"/>
                  </a:cubicBezTo>
                  <a:cubicBezTo>
                    <a:pt x="6237374" y="36938"/>
                    <a:pt x="6273675" y="35103"/>
                    <a:pt x="6305223" y="31781"/>
                  </a:cubicBezTo>
                  <a:cubicBezTo>
                    <a:pt x="6326399" y="29947"/>
                    <a:pt x="6341525" y="9171"/>
                    <a:pt x="6361836" y="14526"/>
                  </a:cubicBezTo>
                  <a:cubicBezTo>
                    <a:pt x="6382580" y="19683"/>
                    <a:pt x="6395977" y="11105"/>
                    <a:pt x="6414128" y="12741"/>
                  </a:cubicBezTo>
                  <a:cubicBezTo>
                    <a:pt x="6438761" y="14526"/>
                    <a:pt x="6477223" y="31781"/>
                    <a:pt x="6499263" y="24740"/>
                  </a:cubicBezTo>
                  <a:cubicBezTo>
                    <a:pt x="6535997" y="14526"/>
                    <a:pt x="6556308" y="33517"/>
                    <a:pt x="6585695" y="35103"/>
                  </a:cubicBezTo>
                  <a:cubicBezTo>
                    <a:pt x="6617675" y="36938"/>
                    <a:pt x="6640147" y="21418"/>
                    <a:pt x="6676017" y="29947"/>
                  </a:cubicBezTo>
                  <a:cubicBezTo>
                    <a:pt x="6726147" y="42045"/>
                    <a:pt x="6742137" y="14526"/>
                    <a:pt x="6782761" y="16311"/>
                  </a:cubicBezTo>
                  <a:cubicBezTo>
                    <a:pt x="6811715" y="17898"/>
                    <a:pt x="6845856" y="9171"/>
                    <a:pt x="6875675" y="9171"/>
                  </a:cubicBezTo>
                  <a:cubicBezTo>
                    <a:pt x="6930127" y="5948"/>
                    <a:pt x="6977233" y="17898"/>
                    <a:pt x="7029524" y="23203"/>
                  </a:cubicBezTo>
                  <a:cubicBezTo>
                    <a:pt x="7072740" y="28112"/>
                    <a:pt x="7122007" y="16311"/>
                    <a:pt x="7163062" y="21418"/>
                  </a:cubicBezTo>
                  <a:cubicBezTo>
                    <a:pt x="7192449" y="24740"/>
                    <a:pt x="7229182" y="9171"/>
                    <a:pt x="7260730" y="7634"/>
                  </a:cubicBezTo>
                  <a:cubicBezTo>
                    <a:pt x="7323825" y="5948"/>
                    <a:pt x="7380439" y="21418"/>
                    <a:pt x="7443966" y="28112"/>
                  </a:cubicBezTo>
                  <a:cubicBezTo>
                    <a:pt x="7466439" y="29947"/>
                    <a:pt x="7493665" y="36938"/>
                    <a:pt x="7516137" y="36938"/>
                  </a:cubicBezTo>
                  <a:cubicBezTo>
                    <a:pt x="7536881" y="36938"/>
                    <a:pt x="7548117" y="24740"/>
                    <a:pt x="7570589" y="29947"/>
                  </a:cubicBezTo>
                  <a:cubicBezTo>
                    <a:pt x="7599976" y="35103"/>
                    <a:pt x="7641031" y="2378"/>
                    <a:pt x="7670418" y="14526"/>
                  </a:cubicBezTo>
                  <a:cubicBezTo>
                    <a:pt x="7722278" y="38624"/>
                    <a:pt x="7794881" y="-14777"/>
                    <a:pt x="7858408" y="16311"/>
                  </a:cubicBezTo>
                  <a:cubicBezTo>
                    <a:pt x="7891685" y="31781"/>
                    <a:pt x="7932740" y="12741"/>
                    <a:pt x="7966881" y="5948"/>
                  </a:cubicBezTo>
                  <a:cubicBezTo>
                    <a:pt x="8003182" y="-944"/>
                    <a:pt x="8012257" y="5948"/>
                    <a:pt x="8045966" y="19683"/>
                  </a:cubicBezTo>
                  <a:cubicBezTo>
                    <a:pt x="8075353" y="29947"/>
                    <a:pt x="8093504" y="11105"/>
                    <a:pt x="8118569" y="28112"/>
                  </a:cubicBezTo>
                  <a:cubicBezTo>
                    <a:pt x="8143634" y="45367"/>
                    <a:pt x="8182097" y="24740"/>
                    <a:pt x="8206730" y="19683"/>
                  </a:cubicBezTo>
                  <a:cubicBezTo>
                    <a:pt x="8240870" y="16311"/>
                    <a:pt x="8573634" y="5948"/>
                    <a:pt x="8573634" y="24740"/>
                  </a:cubicBezTo>
                  <a:lnTo>
                    <a:pt x="8573634" y="111299"/>
                  </a:lnTo>
                  <a:lnTo>
                    <a:pt x="8575037" y="111299"/>
                  </a:lnTo>
                  <a:lnTo>
                    <a:pt x="8575037" y="872884"/>
                  </a:lnTo>
                  <a:lnTo>
                    <a:pt x="8571261" y="872884"/>
                  </a:lnTo>
                  <a:lnTo>
                    <a:pt x="8571027" y="900262"/>
                  </a:lnTo>
                  <a:cubicBezTo>
                    <a:pt x="8571021" y="915384"/>
                    <a:pt x="8571149" y="931617"/>
                    <a:pt x="8571473" y="949609"/>
                  </a:cubicBezTo>
                  <a:cubicBezTo>
                    <a:pt x="8528257" y="951394"/>
                    <a:pt x="8488066" y="954766"/>
                    <a:pt x="8444418" y="960121"/>
                  </a:cubicBezTo>
                  <a:cubicBezTo>
                    <a:pt x="8403795" y="963344"/>
                    <a:pt x="8365333" y="954766"/>
                    <a:pt x="8327303" y="966914"/>
                  </a:cubicBezTo>
                  <a:cubicBezTo>
                    <a:pt x="8304830" y="975541"/>
                    <a:pt x="8295323" y="958187"/>
                    <a:pt x="8274579" y="954766"/>
                  </a:cubicBezTo>
                  <a:cubicBezTo>
                    <a:pt x="8261182" y="952981"/>
                    <a:pt x="8247785" y="956551"/>
                    <a:pt x="8233956" y="954766"/>
                  </a:cubicBezTo>
                  <a:cubicBezTo>
                    <a:pt x="8215805" y="952981"/>
                    <a:pt x="8195493" y="960121"/>
                    <a:pt x="8177775" y="951394"/>
                  </a:cubicBezTo>
                  <a:cubicBezTo>
                    <a:pt x="8168699" y="944552"/>
                    <a:pt x="8155303" y="935775"/>
                    <a:pt x="8143634" y="944552"/>
                  </a:cubicBezTo>
                  <a:cubicBezTo>
                    <a:pt x="8093503" y="982433"/>
                    <a:pt x="7996699" y="961658"/>
                    <a:pt x="7932740" y="966914"/>
                  </a:cubicBezTo>
                  <a:cubicBezTo>
                    <a:pt x="7898599" y="970236"/>
                    <a:pt x="7867483" y="961658"/>
                    <a:pt x="7833343" y="963344"/>
                  </a:cubicBezTo>
                  <a:cubicBezTo>
                    <a:pt x="7799634" y="965178"/>
                    <a:pt x="7767655" y="946089"/>
                    <a:pt x="7731353" y="952981"/>
                  </a:cubicBezTo>
                  <a:cubicBezTo>
                    <a:pt x="7657021" y="966914"/>
                    <a:pt x="7579233" y="958187"/>
                    <a:pt x="7504901" y="961658"/>
                  </a:cubicBezTo>
                  <a:cubicBezTo>
                    <a:pt x="7437051" y="963344"/>
                    <a:pt x="7378278" y="971922"/>
                    <a:pt x="7312589" y="942866"/>
                  </a:cubicBezTo>
                  <a:cubicBezTo>
                    <a:pt x="7292278" y="934189"/>
                    <a:pt x="7283203" y="946089"/>
                    <a:pt x="7262891" y="947874"/>
                  </a:cubicBezTo>
                  <a:cubicBezTo>
                    <a:pt x="7249494" y="949609"/>
                    <a:pt x="7242579" y="939345"/>
                    <a:pt x="7227021" y="941180"/>
                  </a:cubicBezTo>
                  <a:cubicBezTo>
                    <a:pt x="7197203" y="944552"/>
                    <a:pt x="7156147" y="960121"/>
                    <a:pt x="7126760" y="958187"/>
                  </a:cubicBezTo>
                  <a:cubicBezTo>
                    <a:pt x="7102559" y="954766"/>
                    <a:pt x="7063665" y="952981"/>
                    <a:pt x="7043353" y="941180"/>
                  </a:cubicBezTo>
                  <a:cubicBezTo>
                    <a:pt x="7031685" y="934189"/>
                    <a:pt x="6956921" y="942866"/>
                    <a:pt x="6939203" y="944552"/>
                  </a:cubicBezTo>
                  <a:cubicBezTo>
                    <a:pt x="6896419" y="947874"/>
                    <a:pt x="6852771" y="946089"/>
                    <a:pt x="6812147" y="947874"/>
                  </a:cubicBezTo>
                  <a:cubicBezTo>
                    <a:pt x="6783193" y="949609"/>
                    <a:pt x="6744298" y="944552"/>
                    <a:pt x="6719665" y="951394"/>
                  </a:cubicBezTo>
                  <a:cubicBezTo>
                    <a:pt x="6705836" y="956551"/>
                    <a:pt x="6637987" y="944552"/>
                    <a:pt x="6621997" y="939345"/>
                  </a:cubicBezTo>
                  <a:cubicBezTo>
                    <a:pt x="6588288" y="932354"/>
                    <a:pt x="6551987" y="934189"/>
                    <a:pt x="6520439" y="937511"/>
                  </a:cubicBezTo>
                  <a:cubicBezTo>
                    <a:pt x="6499263" y="939345"/>
                    <a:pt x="6484137" y="960121"/>
                    <a:pt x="6463826" y="954766"/>
                  </a:cubicBezTo>
                  <a:cubicBezTo>
                    <a:pt x="6443082" y="949609"/>
                    <a:pt x="6429685" y="958187"/>
                    <a:pt x="6411535" y="956551"/>
                  </a:cubicBezTo>
                  <a:cubicBezTo>
                    <a:pt x="6386901" y="954766"/>
                    <a:pt x="6348439" y="937511"/>
                    <a:pt x="6326399" y="944552"/>
                  </a:cubicBezTo>
                  <a:cubicBezTo>
                    <a:pt x="6289665" y="954766"/>
                    <a:pt x="6269354" y="935775"/>
                    <a:pt x="6239967" y="934189"/>
                  </a:cubicBezTo>
                  <a:cubicBezTo>
                    <a:pt x="6207987" y="932354"/>
                    <a:pt x="6185515" y="947874"/>
                    <a:pt x="6149645" y="939345"/>
                  </a:cubicBezTo>
                  <a:cubicBezTo>
                    <a:pt x="6099515" y="927247"/>
                    <a:pt x="6083525" y="954766"/>
                    <a:pt x="6042902" y="952981"/>
                  </a:cubicBezTo>
                  <a:cubicBezTo>
                    <a:pt x="6013947" y="951394"/>
                    <a:pt x="5979806" y="960121"/>
                    <a:pt x="5949987" y="960121"/>
                  </a:cubicBezTo>
                  <a:cubicBezTo>
                    <a:pt x="5895535" y="963344"/>
                    <a:pt x="5848429" y="951394"/>
                    <a:pt x="5796138" y="946089"/>
                  </a:cubicBezTo>
                  <a:cubicBezTo>
                    <a:pt x="5752922" y="941180"/>
                    <a:pt x="5703656" y="952981"/>
                    <a:pt x="5662600" y="947874"/>
                  </a:cubicBezTo>
                  <a:cubicBezTo>
                    <a:pt x="5633213" y="944552"/>
                    <a:pt x="5596480" y="960121"/>
                    <a:pt x="5564932" y="961658"/>
                  </a:cubicBezTo>
                  <a:cubicBezTo>
                    <a:pt x="5501837" y="963344"/>
                    <a:pt x="5445224" y="947874"/>
                    <a:pt x="5381696" y="941180"/>
                  </a:cubicBezTo>
                  <a:cubicBezTo>
                    <a:pt x="5359224" y="939345"/>
                    <a:pt x="5331998" y="932354"/>
                    <a:pt x="5309525" y="932354"/>
                  </a:cubicBezTo>
                  <a:cubicBezTo>
                    <a:pt x="5288781" y="932354"/>
                    <a:pt x="5277545" y="944552"/>
                    <a:pt x="5255073" y="939345"/>
                  </a:cubicBezTo>
                  <a:cubicBezTo>
                    <a:pt x="5225686" y="934189"/>
                    <a:pt x="5184631" y="966914"/>
                    <a:pt x="5155244" y="954766"/>
                  </a:cubicBezTo>
                  <a:cubicBezTo>
                    <a:pt x="5103385" y="930668"/>
                    <a:pt x="5030782" y="984070"/>
                    <a:pt x="4967254" y="952981"/>
                  </a:cubicBezTo>
                  <a:cubicBezTo>
                    <a:pt x="4933978" y="937511"/>
                    <a:pt x="4892922" y="956551"/>
                    <a:pt x="4858782" y="963344"/>
                  </a:cubicBezTo>
                  <a:cubicBezTo>
                    <a:pt x="4822480" y="970236"/>
                    <a:pt x="4813405" y="963344"/>
                    <a:pt x="4779696" y="949609"/>
                  </a:cubicBezTo>
                  <a:cubicBezTo>
                    <a:pt x="4750309" y="939345"/>
                    <a:pt x="4732159" y="958187"/>
                    <a:pt x="4707093" y="941180"/>
                  </a:cubicBezTo>
                  <a:cubicBezTo>
                    <a:pt x="4682028" y="923925"/>
                    <a:pt x="4643566" y="944552"/>
                    <a:pt x="4618933" y="949609"/>
                  </a:cubicBezTo>
                  <a:cubicBezTo>
                    <a:pt x="4593327" y="952138"/>
                    <a:pt x="4399746" y="958599"/>
                    <a:pt x="4304556" y="953744"/>
                  </a:cubicBezTo>
                  <a:lnTo>
                    <a:pt x="4293341" y="951781"/>
                  </a:lnTo>
                  <a:lnTo>
                    <a:pt x="4192541" y="960121"/>
                  </a:lnTo>
                  <a:cubicBezTo>
                    <a:pt x="4151918" y="963344"/>
                    <a:pt x="4113456" y="954766"/>
                    <a:pt x="4075426" y="966914"/>
                  </a:cubicBezTo>
                  <a:cubicBezTo>
                    <a:pt x="4052953" y="975541"/>
                    <a:pt x="4043446" y="958187"/>
                    <a:pt x="4022702" y="954766"/>
                  </a:cubicBezTo>
                  <a:cubicBezTo>
                    <a:pt x="4009305" y="952981"/>
                    <a:pt x="3995908" y="956551"/>
                    <a:pt x="3982079" y="954766"/>
                  </a:cubicBezTo>
                  <a:cubicBezTo>
                    <a:pt x="3963928" y="952981"/>
                    <a:pt x="3943617" y="960121"/>
                    <a:pt x="3925898" y="951394"/>
                  </a:cubicBezTo>
                  <a:cubicBezTo>
                    <a:pt x="3916823" y="944552"/>
                    <a:pt x="3903426" y="935775"/>
                    <a:pt x="3891757" y="944552"/>
                  </a:cubicBezTo>
                  <a:cubicBezTo>
                    <a:pt x="3841627" y="982433"/>
                    <a:pt x="3744823" y="961658"/>
                    <a:pt x="3680863" y="966914"/>
                  </a:cubicBezTo>
                  <a:cubicBezTo>
                    <a:pt x="3646722" y="970236"/>
                    <a:pt x="3615607" y="961658"/>
                    <a:pt x="3581466" y="963344"/>
                  </a:cubicBezTo>
                  <a:cubicBezTo>
                    <a:pt x="3547757" y="965178"/>
                    <a:pt x="3515778" y="946089"/>
                    <a:pt x="3479476" y="952981"/>
                  </a:cubicBezTo>
                  <a:cubicBezTo>
                    <a:pt x="3405144" y="966914"/>
                    <a:pt x="3327356" y="958187"/>
                    <a:pt x="3253024" y="961658"/>
                  </a:cubicBezTo>
                  <a:cubicBezTo>
                    <a:pt x="3185175" y="963344"/>
                    <a:pt x="3126401" y="971922"/>
                    <a:pt x="3060712" y="942866"/>
                  </a:cubicBezTo>
                  <a:cubicBezTo>
                    <a:pt x="3040401" y="934189"/>
                    <a:pt x="3031326" y="946089"/>
                    <a:pt x="3011014" y="947874"/>
                  </a:cubicBezTo>
                  <a:cubicBezTo>
                    <a:pt x="2997617" y="949609"/>
                    <a:pt x="2990702" y="939345"/>
                    <a:pt x="2975145" y="941180"/>
                  </a:cubicBezTo>
                  <a:cubicBezTo>
                    <a:pt x="2945326" y="944552"/>
                    <a:pt x="2904270" y="960121"/>
                    <a:pt x="2874883" y="958187"/>
                  </a:cubicBezTo>
                  <a:cubicBezTo>
                    <a:pt x="2850682" y="954766"/>
                    <a:pt x="2811788" y="952981"/>
                    <a:pt x="2791476" y="941180"/>
                  </a:cubicBezTo>
                  <a:cubicBezTo>
                    <a:pt x="2779808" y="934189"/>
                    <a:pt x="2705044" y="942866"/>
                    <a:pt x="2687326" y="944552"/>
                  </a:cubicBezTo>
                  <a:cubicBezTo>
                    <a:pt x="2644542" y="947874"/>
                    <a:pt x="2600894" y="946089"/>
                    <a:pt x="2560271" y="947874"/>
                  </a:cubicBezTo>
                  <a:cubicBezTo>
                    <a:pt x="2531316" y="949609"/>
                    <a:pt x="2492421" y="944552"/>
                    <a:pt x="2467788" y="951394"/>
                  </a:cubicBezTo>
                  <a:cubicBezTo>
                    <a:pt x="2453959" y="956551"/>
                    <a:pt x="2386110" y="944552"/>
                    <a:pt x="2370120" y="939345"/>
                  </a:cubicBezTo>
                  <a:cubicBezTo>
                    <a:pt x="2336411" y="932354"/>
                    <a:pt x="2300110" y="934189"/>
                    <a:pt x="2268562" y="937511"/>
                  </a:cubicBezTo>
                  <a:cubicBezTo>
                    <a:pt x="2247387" y="939345"/>
                    <a:pt x="2232261" y="960121"/>
                    <a:pt x="2211950" y="954766"/>
                  </a:cubicBezTo>
                  <a:cubicBezTo>
                    <a:pt x="2191206" y="949609"/>
                    <a:pt x="2177809" y="958187"/>
                    <a:pt x="2159658" y="956551"/>
                  </a:cubicBezTo>
                  <a:cubicBezTo>
                    <a:pt x="2135025" y="954766"/>
                    <a:pt x="2096563" y="937511"/>
                    <a:pt x="2074522" y="944552"/>
                  </a:cubicBezTo>
                  <a:cubicBezTo>
                    <a:pt x="2037789" y="954766"/>
                    <a:pt x="2017477" y="935775"/>
                    <a:pt x="1988090" y="934189"/>
                  </a:cubicBezTo>
                  <a:cubicBezTo>
                    <a:pt x="1956110" y="932354"/>
                    <a:pt x="1933638" y="947874"/>
                    <a:pt x="1897769" y="939345"/>
                  </a:cubicBezTo>
                  <a:cubicBezTo>
                    <a:pt x="1847638" y="927247"/>
                    <a:pt x="1831648" y="954766"/>
                    <a:pt x="1791025" y="952981"/>
                  </a:cubicBezTo>
                  <a:cubicBezTo>
                    <a:pt x="1762070" y="951394"/>
                    <a:pt x="1727929" y="960121"/>
                    <a:pt x="1698111" y="960121"/>
                  </a:cubicBezTo>
                  <a:cubicBezTo>
                    <a:pt x="1643658" y="963344"/>
                    <a:pt x="1596553" y="951394"/>
                    <a:pt x="1544261" y="946089"/>
                  </a:cubicBezTo>
                  <a:cubicBezTo>
                    <a:pt x="1501045" y="941180"/>
                    <a:pt x="1451779" y="952981"/>
                    <a:pt x="1410724" y="947874"/>
                  </a:cubicBezTo>
                  <a:cubicBezTo>
                    <a:pt x="1381337" y="944552"/>
                    <a:pt x="1344603" y="960121"/>
                    <a:pt x="1313055" y="961658"/>
                  </a:cubicBezTo>
                  <a:cubicBezTo>
                    <a:pt x="1249960" y="963344"/>
                    <a:pt x="1193347" y="947874"/>
                    <a:pt x="1129819" y="941180"/>
                  </a:cubicBezTo>
                  <a:cubicBezTo>
                    <a:pt x="1107347" y="939345"/>
                    <a:pt x="1080121" y="932354"/>
                    <a:pt x="1057649" y="932354"/>
                  </a:cubicBezTo>
                  <a:cubicBezTo>
                    <a:pt x="1036905" y="932354"/>
                    <a:pt x="1025669" y="944552"/>
                    <a:pt x="1003196" y="939345"/>
                  </a:cubicBezTo>
                  <a:cubicBezTo>
                    <a:pt x="973809" y="934189"/>
                    <a:pt x="932754" y="966914"/>
                    <a:pt x="903367" y="954766"/>
                  </a:cubicBezTo>
                  <a:cubicBezTo>
                    <a:pt x="851508" y="930668"/>
                    <a:pt x="778905" y="984070"/>
                    <a:pt x="715377" y="952981"/>
                  </a:cubicBezTo>
                  <a:cubicBezTo>
                    <a:pt x="682101" y="937511"/>
                    <a:pt x="641046" y="956551"/>
                    <a:pt x="606905" y="963344"/>
                  </a:cubicBezTo>
                  <a:cubicBezTo>
                    <a:pt x="570603" y="970236"/>
                    <a:pt x="561528" y="963344"/>
                    <a:pt x="527820" y="949609"/>
                  </a:cubicBezTo>
                  <a:cubicBezTo>
                    <a:pt x="498433" y="939345"/>
                    <a:pt x="480282" y="958187"/>
                    <a:pt x="455216" y="941180"/>
                  </a:cubicBezTo>
                  <a:cubicBezTo>
                    <a:pt x="430151" y="923925"/>
                    <a:pt x="391689" y="944552"/>
                    <a:pt x="367056" y="949609"/>
                  </a:cubicBezTo>
                  <a:cubicBezTo>
                    <a:pt x="332915" y="952981"/>
                    <a:pt x="151" y="963344"/>
                    <a:pt x="151" y="944552"/>
                  </a:cubicBezTo>
                  <a:lnTo>
                    <a:pt x="151" y="621071"/>
                  </a:lnTo>
                  <a:cubicBezTo>
                    <a:pt x="260" y="602998"/>
                    <a:pt x="530" y="592647"/>
                    <a:pt x="840" y="585895"/>
                  </a:cubicBezTo>
                  <a:lnTo>
                    <a:pt x="1573" y="575216"/>
                  </a:lnTo>
                  <a:lnTo>
                    <a:pt x="1573" y="516745"/>
                  </a:lnTo>
                  <a:lnTo>
                    <a:pt x="1448" y="510897"/>
                  </a:lnTo>
                  <a:lnTo>
                    <a:pt x="1573" y="510894"/>
                  </a:lnTo>
                  <a:lnTo>
                    <a:pt x="1573" y="375424"/>
                  </a:lnTo>
                  <a:lnTo>
                    <a:pt x="1178" y="361694"/>
                  </a:lnTo>
                  <a:cubicBezTo>
                    <a:pt x="-504" y="286109"/>
                    <a:pt x="-119" y="235626"/>
                    <a:pt x="692" y="192697"/>
                  </a:cubicBezTo>
                  <a:lnTo>
                    <a:pt x="1573" y="150785"/>
                  </a:lnTo>
                  <a:lnTo>
                    <a:pt x="1573" y="111299"/>
                  </a:lnTo>
                  <a:lnTo>
                    <a:pt x="2397" y="111299"/>
                  </a:lnTo>
                  <a:lnTo>
                    <a:pt x="2758" y="69030"/>
                  </a:lnTo>
                  <a:cubicBezTo>
                    <a:pt x="2765" y="53908"/>
                    <a:pt x="2637" y="37675"/>
                    <a:pt x="2313" y="19683"/>
                  </a:cubicBezTo>
                  <a:cubicBezTo>
                    <a:pt x="45528" y="17898"/>
                    <a:pt x="85719" y="14526"/>
                    <a:pt x="129368" y="9171"/>
                  </a:cubicBezTo>
                  <a:cubicBezTo>
                    <a:pt x="169991" y="5948"/>
                    <a:pt x="208453" y="14526"/>
                    <a:pt x="246483" y="2378"/>
                  </a:cubicBezTo>
                  <a:cubicBezTo>
                    <a:pt x="252101" y="221"/>
                    <a:pt x="256909" y="-312"/>
                    <a:pt x="261285" y="156"/>
                  </a:cubicBezTo>
                  <a:cubicBezTo>
                    <a:pt x="274411" y="1557"/>
                    <a:pt x="283649" y="11960"/>
                    <a:pt x="299207" y="14526"/>
                  </a:cubicBezTo>
                  <a:cubicBezTo>
                    <a:pt x="312604" y="16311"/>
                    <a:pt x="326001" y="12741"/>
                    <a:pt x="339830" y="14526"/>
                  </a:cubicBezTo>
                  <a:cubicBezTo>
                    <a:pt x="357980" y="16311"/>
                    <a:pt x="378292" y="9171"/>
                    <a:pt x="396011" y="17898"/>
                  </a:cubicBezTo>
                  <a:cubicBezTo>
                    <a:pt x="405086" y="24740"/>
                    <a:pt x="418483" y="33517"/>
                    <a:pt x="430151" y="24740"/>
                  </a:cubicBezTo>
                  <a:cubicBezTo>
                    <a:pt x="480282" y="-13141"/>
                    <a:pt x="577086" y="7634"/>
                    <a:pt x="641046" y="2378"/>
                  </a:cubicBezTo>
                  <a:cubicBezTo>
                    <a:pt x="675186" y="-944"/>
                    <a:pt x="706302" y="7634"/>
                    <a:pt x="740443" y="5948"/>
                  </a:cubicBezTo>
                  <a:cubicBezTo>
                    <a:pt x="774151" y="4114"/>
                    <a:pt x="806131" y="23203"/>
                    <a:pt x="842433" y="16311"/>
                  </a:cubicBezTo>
                  <a:cubicBezTo>
                    <a:pt x="916764" y="2378"/>
                    <a:pt x="994553" y="11105"/>
                    <a:pt x="1068885" y="7634"/>
                  </a:cubicBezTo>
                  <a:cubicBezTo>
                    <a:pt x="1136734" y="5948"/>
                    <a:pt x="1195508" y="-2630"/>
                    <a:pt x="1261196" y="26426"/>
                  </a:cubicBezTo>
                  <a:cubicBezTo>
                    <a:pt x="1281508" y="35103"/>
                    <a:pt x="1290583" y="23203"/>
                    <a:pt x="1310895" y="21418"/>
                  </a:cubicBezTo>
                  <a:cubicBezTo>
                    <a:pt x="1324292" y="19683"/>
                    <a:pt x="1331206" y="29947"/>
                    <a:pt x="1346764" y="28112"/>
                  </a:cubicBezTo>
                  <a:cubicBezTo>
                    <a:pt x="1376583" y="24740"/>
                    <a:pt x="1417638" y="9171"/>
                    <a:pt x="1447025" y="11105"/>
                  </a:cubicBezTo>
                  <a:cubicBezTo>
                    <a:pt x="1471226" y="14526"/>
                    <a:pt x="1510121" y="16311"/>
                    <a:pt x="1530432" y="28112"/>
                  </a:cubicBezTo>
                  <a:cubicBezTo>
                    <a:pt x="1542101" y="35103"/>
                    <a:pt x="1616864" y="26426"/>
                    <a:pt x="1634583" y="24740"/>
                  </a:cubicBezTo>
                  <a:cubicBezTo>
                    <a:pt x="1677367" y="21418"/>
                    <a:pt x="1721015" y="23203"/>
                    <a:pt x="1761638" y="21418"/>
                  </a:cubicBezTo>
                  <a:cubicBezTo>
                    <a:pt x="1790593" y="19683"/>
                    <a:pt x="1829487" y="24740"/>
                    <a:pt x="1854120" y="17898"/>
                  </a:cubicBezTo>
                  <a:cubicBezTo>
                    <a:pt x="1867949" y="12741"/>
                    <a:pt x="1935799" y="24740"/>
                    <a:pt x="1951789" y="29947"/>
                  </a:cubicBezTo>
                  <a:cubicBezTo>
                    <a:pt x="1985497" y="36938"/>
                    <a:pt x="2021799" y="35103"/>
                    <a:pt x="2053346" y="31781"/>
                  </a:cubicBezTo>
                  <a:cubicBezTo>
                    <a:pt x="2074522" y="29947"/>
                    <a:pt x="2089648" y="9171"/>
                    <a:pt x="2109960" y="14526"/>
                  </a:cubicBezTo>
                  <a:cubicBezTo>
                    <a:pt x="2130703" y="19683"/>
                    <a:pt x="2144100" y="11105"/>
                    <a:pt x="2162251" y="12741"/>
                  </a:cubicBezTo>
                  <a:cubicBezTo>
                    <a:pt x="2186884" y="14526"/>
                    <a:pt x="2225347" y="31781"/>
                    <a:pt x="2247387" y="24740"/>
                  </a:cubicBezTo>
                  <a:cubicBezTo>
                    <a:pt x="2284120" y="14526"/>
                    <a:pt x="2304432" y="33517"/>
                    <a:pt x="2333818" y="35103"/>
                  </a:cubicBezTo>
                  <a:cubicBezTo>
                    <a:pt x="2365798" y="36938"/>
                    <a:pt x="2388271" y="21418"/>
                    <a:pt x="2424140" y="29947"/>
                  </a:cubicBezTo>
                  <a:cubicBezTo>
                    <a:pt x="2474271" y="42045"/>
                    <a:pt x="2490261" y="14526"/>
                    <a:pt x="2530884" y="16311"/>
                  </a:cubicBezTo>
                  <a:cubicBezTo>
                    <a:pt x="2559838" y="17898"/>
                    <a:pt x="2593979" y="9171"/>
                    <a:pt x="2623798" y="9171"/>
                  </a:cubicBezTo>
                  <a:cubicBezTo>
                    <a:pt x="2678250" y="5948"/>
                    <a:pt x="2725356" y="17898"/>
                    <a:pt x="2777647" y="23203"/>
                  </a:cubicBezTo>
                  <a:cubicBezTo>
                    <a:pt x="2820863" y="28112"/>
                    <a:pt x="2870130" y="16311"/>
                    <a:pt x="2911185" y="21418"/>
                  </a:cubicBezTo>
                  <a:cubicBezTo>
                    <a:pt x="2940572" y="24740"/>
                    <a:pt x="2977306" y="9171"/>
                    <a:pt x="3008853" y="7634"/>
                  </a:cubicBezTo>
                  <a:cubicBezTo>
                    <a:pt x="3071949" y="5948"/>
                    <a:pt x="3128562" y="21418"/>
                    <a:pt x="3192089" y="28112"/>
                  </a:cubicBezTo>
                  <a:cubicBezTo>
                    <a:pt x="3214562" y="29947"/>
                    <a:pt x="3241788" y="36938"/>
                    <a:pt x="3264260" y="36938"/>
                  </a:cubicBezTo>
                  <a:cubicBezTo>
                    <a:pt x="3285004" y="36938"/>
                    <a:pt x="3296240" y="24740"/>
                    <a:pt x="3318712" y="29947"/>
                  </a:cubicBezTo>
                  <a:cubicBezTo>
                    <a:pt x="3348099" y="35103"/>
                    <a:pt x="3389155" y="2378"/>
                    <a:pt x="3418542" y="14526"/>
                  </a:cubicBezTo>
                  <a:cubicBezTo>
                    <a:pt x="3470401" y="38624"/>
                    <a:pt x="3543004" y="-14777"/>
                    <a:pt x="3606531" y="16311"/>
                  </a:cubicBezTo>
                  <a:cubicBezTo>
                    <a:pt x="3639808" y="31781"/>
                    <a:pt x="3680863" y="12741"/>
                    <a:pt x="3715004" y="5948"/>
                  </a:cubicBezTo>
                  <a:cubicBezTo>
                    <a:pt x="3751305" y="-944"/>
                    <a:pt x="3760381" y="5948"/>
                    <a:pt x="3794089" y="19683"/>
                  </a:cubicBezTo>
                  <a:cubicBezTo>
                    <a:pt x="3823476" y="29947"/>
                    <a:pt x="3841627" y="11105"/>
                    <a:pt x="3866692" y="28112"/>
                  </a:cubicBezTo>
                  <a:cubicBezTo>
                    <a:pt x="3891757" y="45367"/>
                    <a:pt x="3930220" y="24740"/>
                    <a:pt x="3954853" y="19683"/>
                  </a:cubicBezTo>
                  <a:cubicBezTo>
                    <a:pt x="3980459" y="17154"/>
                    <a:pt x="4174039" y="10693"/>
                    <a:pt x="4269230" y="15548"/>
                  </a:cubicBezTo>
                  <a:lnTo>
                    <a:pt x="4280445" y="17511"/>
                  </a:lnTo>
                  <a:lnTo>
                    <a:pt x="4381244" y="9171"/>
                  </a:lnTo>
                  <a:cubicBezTo>
                    <a:pt x="4421867" y="5948"/>
                    <a:pt x="4460330" y="14526"/>
                    <a:pt x="4498360" y="2378"/>
                  </a:cubicBezTo>
                  <a:cubicBezTo>
                    <a:pt x="4503978" y="221"/>
                    <a:pt x="4508786" y="-312"/>
                    <a:pt x="4513161" y="156"/>
                  </a:cubicBezTo>
                  <a:close/>
                </a:path>
              </a:pathLst>
            </a:custGeom>
            <a:solidFill>
              <a:schemeClr val="bg1"/>
            </a:solidFill>
            <a:ln w="12700">
              <a:solidFill>
                <a:schemeClr val="bg1">
                  <a:lumMod val="85000"/>
                </a:schemeClr>
              </a:solidFill>
            </a:ln>
            <a:effectLst>
              <a:outerShdw blurRad="1651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extBox 8">
              <a:extLst>
                <a:ext uri="{FF2B5EF4-FFF2-40B4-BE49-F238E27FC236}">
                  <a16:creationId xmlns:a16="http://schemas.microsoft.com/office/drawing/2014/main" id="{8B50231C-1D5F-C22F-B181-C8B7774BD921}"/>
                </a:ext>
              </a:extLst>
            </p:cNvPr>
            <p:cNvSpPr txBox="1"/>
            <p:nvPr/>
          </p:nvSpPr>
          <p:spPr>
            <a:xfrm>
              <a:off x="923266" y="3926483"/>
              <a:ext cx="10455899" cy="1175702"/>
            </a:xfrm>
            <a:prstGeom prst="rect">
              <a:avLst/>
            </a:prstGeom>
            <a:solidFill>
              <a:srgbClr val="FFF9D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just" defTabSz="457200" rtl="0" fontAlgn="auto" latinLnBrk="0" hangingPunct="0">
                <a:lnSpc>
                  <a:spcPct val="11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a:rPr>
                <a:t>Mathematical models of the earth’s climate indicate that if this warming occurs then it could create significant changes in sea level, ocean currents, precipitation patterns, regional temperature and weather. These changes could be larger than any that have occurred over the last 12,000 years. Such relatively fast and dramatic changes would impact on the human environment, future living standards and food supplies, and could have major social, economic, and political consequences. </a:t>
              </a:r>
            </a:p>
          </p:txBody>
        </p:sp>
      </p:grpSp>
      <p:sp>
        <p:nvSpPr>
          <p:cNvPr id="23" name="Text Placeholder 1">
            <a:extLst>
              <a:ext uri="{FF2B5EF4-FFF2-40B4-BE49-F238E27FC236}">
                <a16:creationId xmlns:a16="http://schemas.microsoft.com/office/drawing/2014/main" id="{CDE56EDA-02C3-F180-7BE8-0075DDE03E2A}"/>
              </a:ext>
            </a:extLst>
          </p:cNvPr>
          <p:cNvSpPr txBox="1">
            <a:spLocks/>
          </p:cNvSpPr>
          <p:nvPr/>
        </p:nvSpPr>
        <p:spPr>
          <a:xfrm>
            <a:off x="1677080" y="50018"/>
            <a:ext cx="8083777" cy="855665"/>
          </a:xfrm>
          <a:prstGeom prst="rect">
            <a:avLst/>
          </a:prstGeom>
        </p:spPr>
        <p:txBody>
          <a:bodyPr>
            <a:normAutofit/>
          </a:bodyPr>
          <a:lstStyle>
            <a:lvl1pPr marL="0" marR="0" indent="0" algn="l" defTabSz="457200" latinLnBrk="0">
              <a:lnSpc>
                <a:spcPct val="100000"/>
              </a:lnSpc>
              <a:spcBef>
                <a:spcPts val="400"/>
              </a:spcBef>
              <a:spcAft>
                <a:spcPts val="0"/>
              </a:spcAft>
              <a:buClrTx/>
              <a:buSzTx/>
              <a:buFontTx/>
              <a:buNone/>
              <a:tabLst/>
              <a:defRPr sz="2400" b="0" i="0" u="none" strike="noStrike" cap="none" spc="0" baseline="0">
                <a:solidFill>
                  <a:schemeClr val="accent2"/>
                </a:solidFill>
                <a:uFillTx/>
                <a:latin typeface="Century Gothic"/>
                <a:ea typeface="Century Gothic"/>
                <a:cs typeface="Century Gothic"/>
                <a:sym typeface="Century Gothic"/>
              </a:defRPr>
            </a:lvl1pPr>
            <a:lvl2pPr marL="947057" marR="0" indent="-489857"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2pPr>
            <a:lvl3pPr marL="13062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3pPr>
            <a:lvl4pPr marL="1763484" marR="0" indent="-391884"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4pPr>
            <a:lvl5pPr marL="2318656" marR="0" indent="-489856"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5pPr>
            <a:lvl6pPr marL="25603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6pPr>
            <a:lvl7pPr marL="30175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7pPr>
            <a:lvl8pPr marL="34747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8pPr>
            <a:lvl9pPr marL="3931920" marR="0" indent="-274320" algn="l" defTabSz="457200" latinLnBrk="0">
              <a:lnSpc>
                <a:spcPct val="100000"/>
              </a:lnSpc>
              <a:spcBef>
                <a:spcPts val="400"/>
              </a:spcBef>
              <a:spcAft>
                <a:spcPts val="0"/>
              </a:spcAft>
              <a:buClrTx/>
              <a:buSzPct val="100000"/>
              <a:buFontTx/>
              <a:buChar char="•"/>
              <a:tabLst/>
              <a:defRPr sz="2400" b="0" i="0" u="none" strike="noStrike" cap="none" spc="0" baseline="0">
                <a:solidFill>
                  <a:schemeClr val="accent2"/>
                </a:solidFill>
                <a:uFillTx/>
                <a:latin typeface="Century Gothic"/>
                <a:ea typeface="Century Gothic"/>
                <a:cs typeface="Century Gothic"/>
                <a:sym typeface="Century Gothic"/>
              </a:defRPr>
            </a:lvl9pPr>
          </a:lstStyle>
          <a:p>
            <a:pPr hangingPunct="1"/>
            <a:endParaRPr lang="en-US" dirty="0"/>
          </a:p>
        </p:txBody>
      </p:sp>
    </p:spTree>
    <p:extLst>
      <p:ext uri="{BB962C8B-B14F-4D97-AF65-F5344CB8AC3E}">
        <p14:creationId xmlns:p14="http://schemas.microsoft.com/office/powerpoint/2010/main" val="182930751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4738F-489B-0D58-531C-1DE86000097D}"/>
              </a:ext>
            </a:extLst>
          </p:cNvPr>
          <p:cNvSpPr>
            <a:spLocks noGrp="1"/>
          </p:cNvSpPr>
          <p:nvPr>
            <p:ph type="body" sz="quarter" idx="1"/>
          </p:nvPr>
        </p:nvSpPr>
        <p:spPr/>
        <p:txBody>
          <a:bodyPr>
            <a:normAutofit/>
          </a:bodyPr>
          <a:lstStyle/>
          <a:p>
            <a:r>
              <a:rPr lang="en-US" i="1" dirty="0"/>
              <a:t>AES</a:t>
            </a:r>
          </a:p>
        </p:txBody>
      </p:sp>
      <p:sp>
        <p:nvSpPr>
          <p:cNvPr id="3" name="Text Placeholder 2">
            <a:extLst>
              <a:ext uri="{FF2B5EF4-FFF2-40B4-BE49-F238E27FC236}">
                <a16:creationId xmlns:a16="http://schemas.microsoft.com/office/drawing/2014/main" id="{43D35092-13B9-51B0-B510-5D2BBEC5BBA1}"/>
              </a:ext>
            </a:extLst>
          </p:cNvPr>
          <p:cNvSpPr>
            <a:spLocks noGrp="1"/>
          </p:cNvSpPr>
          <p:nvPr>
            <p:ph type="body" sz="quarter" idx="21"/>
          </p:nvPr>
        </p:nvSpPr>
        <p:spPr>
          <a:xfrm>
            <a:off x="515936" y="2033880"/>
            <a:ext cx="5472116" cy="2765085"/>
          </a:xfrm>
        </p:spPr>
        <p:txBody>
          <a:bodyPr>
            <a:normAutofit/>
          </a:bodyPr>
          <a:lstStyle/>
          <a:p>
            <a:pPr>
              <a:spcBef>
                <a:spcPts val="1200"/>
              </a:spcBef>
            </a:pPr>
            <a:r>
              <a:rPr lang="en-US" sz="1800" dirty="0"/>
              <a:t>Only one case has reached a decision regarding coverage for climate change litigation — </a:t>
            </a:r>
            <a:r>
              <a:rPr lang="en-US" sz="1800" i="1" dirty="0"/>
              <a:t>AES Corp. v. Steadfast Ins. Co., </a:t>
            </a:r>
            <a:r>
              <a:rPr lang="en-US" sz="1800" dirty="0"/>
              <a:t>725 S.E.2d 532 (Va. 2012).</a:t>
            </a:r>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a:xfrm>
            <a:off x="515939" y="616938"/>
            <a:ext cx="11160126" cy="931864"/>
          </a:xfrm>
        </p:spPr>
        <p:txBody>
          <a:bodyPr>
            <a:normAutofit/>
          </a:bodyPr>
          <a:lstStyle/>
          <a:p>
            <a:r>
              <a:rPr lang="en-US" dirty="0"/>
              <a:t>Fortuity (Occurrence)</a:t>
            </a:r>
          </a:p>
        </p:txBody>
      </p:sp>
      <p:grpSp>
        <p:nvGrpSpPr>
          <p:cNvPr id="12" name="Group 11">
            <a:extLst>
              <a:ext uri="{FF2B5EF4-FFF2-40B4-BE49-F238E27FC236}">
                <a16:creationId xmlns:a16="http://schemas.microsoft.com/office/drawing/2014/main" id="{AC53BE8F-372F-FF57-7E6D-17F4816381C2}"/>
              </a:ext>
            </a:extLst>
          </p:cNvPr>
          <p:cNvGrpSpPr/>
          <p:nvPr/>
        </p:nvGrpSpPr>
        <p:grpSpPr>
          <a:xfrm>
            <a:off x="5818413" y="1774317"/>
            <a:ext cx="5720444" cy="1362644"/>
            <a:chOff x="515937" y="3649052"/>
            <a:chExt cx="11244942" cy="1362644"/>
          </a:xfrm>
        </p:grpSpPr>
        <p:sp>
          <p:nvSpPr>
            <p:cNvPr id="7" name="Freeform 7">
              <a:extLst>
                <a:ext uri="{FF2B5EF4-FFF2-40B4-BE49-F238E27FC236}">
                  <a16:creationId xmlns:a16="http://schemas.microsoft.com/office/drawing/2014/main" id="{CE1E914F-11FE-D677-1337-377009F4F788}"/>
                </a:ext>
              </a:extLst>
            </p:cNvPr>
            <p:cNvSpPr/>
            <p:nvPr/>
          </p:nvSpPr>
          <p:spPr>
            <a:xfrm>
              <a:off x="515937" y="3649052"/>
              <a:ext cx="11244942" cy="1362644"/>
            </a:xfrm>
            <a:custGeom>
              <a:avLst/>
              <a:gdLst>
                <a:gd name="connsiteX0" fmla="*/ 4513161 w 8575037"/>
                <a:gd name="connsiteY0" fmla="*/ 156 h 969292"/>
                <a:gd name="connsiteX1" fmla="*/ 4551083 w 8575037"/>
                <a:gd name="connsiteY1" fmla="*/ 14526 h 969292"/>
                <a:gd name="connsiteX2" fmla="*/ 4591706 w 8575037"/>
                <a:gd name="connsiteY2" fmla="*/ 14526 h 969292"/>
                <a:gd name="connsiteX3" fmla="*/ 4647887 w 8575037"/>
                <a:gd name="connsiteY3" fmla="*/ 17898 h 969292"/>
                <a:gd name="connsiteX4" fmla="*/ 4682028 w 8575037"/>
                <a:gd name="connsiteY4" fmla="*/ 24740 h 969292"/>
                <a:gd name="connsiteX5" fmla="*/ 4892922 w 8575037"/>
                <a:gd name="connsiteY5" fmla="*/ 2378 h 969292"/>
                <a:gd name="connsiteX6" fmla="*/ 4992319 w 8575037"/>
                <a:gd name="connsiteY6" fmla="*/ 5948 h 969292"/>
                <a:gd name="connsiteX7" fmla="*/ 5094309 w 8575037"/>
                <a:gd name="connsiteY7" fmla="*/ 16311 h 969292"/>
                <a:gd name="connsiteX8" fmla="*/ 5320761 w 8575037"/>
                <a:gd name="connsiteY8" fmla="*/ 7634 h 969292"/>
                <a:gd name="connsiteX9" fmla="*/ 5513073 w 8575037"/>
                <a:gd name="connsiteY9" fmla="*/ 26426 h 969292"/>
                <a:gd name="connsiteX10" fmla="*/ 5562771 w 8575037"/>
                <a:gd name="connsiteY10" fmla="*/ 21418 h 969292"/>
                <a:gd name="connsiteX11" fmla="*/ 5598641 w 8575037"/>
                <a:gd name="connsiteY11" fmla="*/ 28112 h 969292"/>
                <a:gd name="connsiteX12" fmla="*/ 5698902 w 8575037"/>
                <a:gd name="connsiteY12" fmla="*/ 11105 h 969292"/>
                <a:gd name="connsiteX13" fmla="*/ 5782309 w 8575037"/>
                <a:gd name="connsiteY13" fmla="*/ 28112 h 969292"/>
                <a:gd name="connsiteX14" fmla="*/ 5886460 w 8575037"/>
                <a:gd name="connsiteY14" fmla="*/ 24740 h 969292"/>
                <a:gd name="connsiteX15" fmla="*/ 6013515 w 8575037"/>
                <a:gd name="connsiteY15" fmla="*/ 21418 h 969292"/>
                <a:gd name="connsiteX16" fmla="*/ 6105997 w 8575037"/>
                <a:gd name="connsiteY16" fmla="*/ 17898 h 969292"/>
                <a:gd name="connsiteX17" fmla="*/ 6203665 w 8575037"/>
                <a:gd name="connsiteY17" fmla="*/ 29947 h 969292"/>
                <a:gd name="connsiteX18" fmla="*/ 6305223 w 8575037"/>
                <a:gd name="connsiteY18" fmla="*/ 31781 h 969292"/>
                <a:gd name="connsiteX19" fmla="*/ 6361836 w 8575037"/>
                <a:gd name="connsiteY19" fmla="*/ 14526 h 969292"/>
                <a:gd name="connsiteX20" fmla="*/ 6414128 w 8575037"/>
                <a:gd name="connsiteY20" fmla="*/ 12741 h 969292"/>
                <a:gd name="connsiteX21" fmla="*/ 6499263 w 8575037"/>
                <a:gd name="connsiteY21" fmla="*/ 24740 h 969292"/>
                <a:gd name="connsiteX22" fmla="*/ 6585695 w 8575037"/>
                <a:gd name="connsiteY22" fmla="*/ 35103 h 969292"/>
                <a:gd name="connsiteX23" fmla="*/ 6676017 w 8575037"/>
                <a:gd name="connsiteY23" fmla="*/ 29947 h 969292"/>
                <a:gd name="connsiteX24" fmla="*/ 6782761 w 8575037"/>
                <a:gd name="connsiteY24" fmla="*/ 16311 h 969292"/>
                <a:gd name="connsiteX25" fmla="*/ 6875675 w 8575037"/>
                <a:gd name="connsiteY25" fmla="*/ 9171 h 969292"/>
                <a:gd name="connsiteX26" fmla="*/ 7029524 w 8575037"/>
                <a:gd name="connsiteY26" fmla="*/ 23203 h 969292"/>
                <a:gd name="connsiteX27" fmla="*/ 7163062 w 8575037"/>
                <a:gd name="connsiteY27" fmla="*/ 21418 h 969292"/>
                <a:gd name="connsiteX28" fmla="*/ 7260730 w 8575037"/>
                <a:gd name="connsiteY28" fmla="*/ 7634 h 969292"/>
                <a:gd name="connsiteX29" fmla="*/ 7443966 w 8575037"/>
                <a:gd name="connsiteY29" fmla="*/ 28112 h 969292"/>
                <a:gd name="connsiteX30" fmla="*/ 7516137 w 8575037"/>
                <a:gd name="connsiteY30" fmla="*/ 36938 h 969292"/>
                <a:gd name="connsiteX31" fmla="*/ 7570589 w 8575037"/>
                <a:gd name="connsiteY31" fmla="*/ 29947 h 969292"/>
                <a:gd name="connsiteX32" fmla="*/ 7670418 w 8575037"/>
                <a:gd name="connsiteY32" fmla="*/ 14526 h 969292"/>
                <a:gd name="connsiteX33" fmla="*/ 7858408 w 8575037"/>
                <a:gd name="connsiteY33" fmla="*/ 16311 h 969292"/>
                <a:gd name="connsiteX34" fmla="*/ 7966881 w 8575037"/>
                <a:gd name="connsiteY34" fmla="*/ 5948 h 969292"/>
                <a:gd name="connsiteX35" fmla="*/ 8045966 w 8575037"/>
                <a:gd name="connsiteY35" fmla="*/ 19683 h 969292"/>
                <a:gd name="connsiteX36" fmla="*/ 8118569 w 8575037"/>
                <a:gd name="connsiteY36" fmla="*/ 28112 h 969292"/>
                <a:gd name="connsiteX37" fmla="*/ 8206730 w 8575037"/>
                <a:gd name="connsiteY37" fmla="*/ 19683 h 969292"/>
                <a:gd name="connsiteX38" fmla="*/ 8573634 w 8575037"/>
                <a:gd name="connsiteY38" fmla="*/ 24740 h 969292"/>
                <a:gd name="connsiteX39" fmla="*/ 8573634 w 8575037"/>
                <a:gd name="connsiteY39" fmla="*/ 111299 h 969292"/>
                <a:gd name="connsiteX40" fmla="*/ 8575037 w 8575037"/>
                <a:gd name="connsiteY40" fmla="*/ 111299 h 969292"/>
                <a:gd name="connsiteX41" fmla="*/ 8575037 w 8575037"/>
                <a:gd name="connsiteY41" fmla="*/ 872884 h 969292"/>
                <a:gd name="connsiteX42" fmla="*/ 8571261 w 8575037"/>
                <a:gd name="connsiteY42" fmla="*/ 872884 h 969292"/>
                <a:gd name="connsiteX43" fmla="*/ 8571027 w 8575037"/>
                <a:gd name="connsiteY43" fmla="*/ 900262 h 969292"/>
                <a:gd name="connsiteX44" fmla="*/ 8571473 w 8575037"/>
                <a:gd name="connsiteY44" fmla="*/ 949609 h 969292"/>
                <a:gd name="connsiteX45" fmla="*/ 8444418 w 8575037"/>
                <a:gd name="connsiteY45" fmla="*/ 960121 h 969292"/>
                <a:gd name="connsiteX46" fmla="*/ 8327303 w 8575037"/>
                <a:gd name="connsiteY46" fmla="*/ 966914 h 969292"/>
                <a:gd name="connsiteX47" fmla="*/ 8274579 w 8575037"/>
                <a:gd name="connsiteY47" fmla="*/ 954766 h 969292"/>
                <a:gd name="connsiteX48" fmla="*/ 8233956 w 8575037"/>
                <a:gd name="connsiteY48" fmla="*/ 954766 h 969292"/>
                <a:gd name="connsiteX49" fmla="*/ 8177775 w 8575037"/>
                <a:gd name="connsiteY49" fmla="*/ 951394 h 969292"/>
                <a:gd name="connsiteX50" fmla="*/ 8143634 w 8575037"/>
                <a:gd name="connsiteY50" fmla="*/ 944552 h 969292"/>
                <a:gd name="connsiteX51" fmla="*/ 7932740 w 8575037"/>
                <a:gd name="connsiteY51" fmla="*/ 966914 h 969292"/>
                <a:gd name="connsiteX52" fmla="*/ 7833343 w 8575037"/>
                <a:gd name="connsiteY52" fmla="*/ 963344 h 969292"/>
                <a:gd name="connsiteX53" fmla="*/ 7731353 w 8575037"/>
                <a:gd name="connsiteY53" fmla="*/ 952981 h 969292"/>
                <a:gd name="connsiteX54" fmla="*/ 7504901 w 8575037"/>
                <a:gd name="connsiteY54" fmla="*/ 961658 h 969292"/>
                <a:gd name="connsiteX55" fmla="*/ 7312589 w 8575037"/>
                <a:gd name="connsiteY55" fmla="*/ 942866 h 969292"/>
                <a:gd name="connsiteX56" fmla="*/ 7262891 w 8575037"/>
                <a:gd name="connsiteY56" fmla="*/ 947874 h 969292"/>
                <a:gd name="connsiteX57" fmla="*/ 7227021 w 8575037"/>
                <a:gd name="connsiteY57" fmla="*/ 941180 h 969292"/>
                <a:gd name="connsiteX58" fmla="*/ 7126760 w 8575037"/>
                <a:gd name="connsiteY58" fmla="*/ 958187 h 969292"/>
                <a:gd name="connsiteX59" fmla="*/ 7043353 w 8575037"/>
                <a:gd name="connsiteY59" fmla="*/ 941180 h 969292"/>
                <a:gd name="connsiteX60" fmla="*/ 6939203 w 8575037"/>
                <a:gd name="connsiteY60" fmla="*/ 944552 h 969292"/>
                <a:gd name="connsiteX61" fmla="*/ 6812147 w 8575037"/>
                <a:gd name="connsiteY61" fmla="*/ 947874 h 969292"/>
                <a:gd name="connsiteX62" fmla="*/ 6719665 w 8575037"/>
                <a:gd name="connsiteY62" fmla="*/ 951394 h 969292"/>
                <a:gd name="connsiteX63" fmla="*/ 6621997 w 8575037"/>
                <a:gd name="connsiteY63" fmla="*/ 939345 h 969292"/>
                <a:gd name="connsiteX64" fmla="*/ 6520439 w 8575037"/>
                <a:gd name="connsiteY64" fmla="*/ 937511 h 969292"/>
                <a:gd name="connsiteX65" fmla="*/ 6463826 w 8575037"/>
                <a:gd name="connsiteY65" fmla="*/ 954766 h 969292"/>
                <a:gd name="connsiteX66" fmla="*/ 6411535 w 8575037"/>
                <a:gd name="connsiteY66" fmla="*/ 956551 h 969292"/>
                <a:gd name="connsiteX67" fmla="*/ 6326399 w 8575037"/>
                <a:gd name="connsiteY67" fmla="*/ 944552 h 969292"/>
                <a:gd name="connsiteX68" fmla="*/ 6239967 w 8575037"/>
                <a:gd name="connsiteY68" fmla="*/ 934189 h 969292"/>
                <a:gd name="connsiteX69" fmla="*/ 6149645 w 8575037"/>
                <a:gd name="connsiteY69" fmla="*/ 939345 h 969292"/>
                <a:gd name="connsiteX70" fmla="*/ 6042902 w 8575037"/>
                <a:gd name="connsiteY70" fmla="*/ 952981 h 969292"/>
                <a:gd name="connsiteX71" fmla="*/ 5949987 w 8575037"/>
                <a:gd name="connsiteY71" fmla="*/ 960121 h 969292"/>
                <a:gd name="connsiteX72" fmla="*/ 5796138 w 8575037"/>
                <a:gd name="connsiteY72" fmla="*/ 946089 h 969292"/>
                <a:gd name="connsiteX73" fmla="*/ 5662600 w 8575037"/>
                <a:gd name="connsiteY73" fmla="*/ 947874 h 969292"/>
                <a:gd name="connsiteX74" fmla="*/ 5564932 w 8575037"/>
                <a:gd name="connsiteY74" fmla="*/ 961658 h 969292"/>
                <a:gd name="connsiteX75" fmla="*/ 5381696 w 8575037"/>
                <a:gd name="connsiteY75" fmla="*/ 941180 h 969292"/>
                <a:gd name="connsiteX76" fmla="*/ 5309525 w 8575037"/>
                <a:gd name="connsiteY76" fmla="*/ 932354 h 969292"/>
                <a:gd name="connsiteX77" fmla="*/ 5255073 w 8575037"/>
                <a:gd name="connsiteY77" fmla="*/ 939345 h 969292"/>
                <a:gd name="connsiteX78" fmla="*/ 5155244 w 8575037"/>
                <a:gd name="connsiteY78" fmla="*/ 954766 h 969292"/>
                <a:gd name="connsiteX79" fmla="*/ 4967254 w 8575037"/>
                <a:gd name="connsiteY79" fmla="*/ 952981 h 969292"/>
                <a:gd name="connsiteX80" fmla="*/ 4858782 w 8575037"/>
                <a:gd name="connsiteY80" fmla="*/ 963344 h 969292"/>
                <a:gd name="connsiteX81" fmla="*/ 4779696 w 8575037"/>
                <a:gd name="connsiteY81" fmla="*/ 949609 h 969292"/>
                <a:gd name="connsiteX82" fmla="*/ 4707093 w 8575037"/>
                <a:gd name="connsiteY82" fmla="*/ 941180 h 969292"/>
                <a:gd name="connsiteX83" fmla="*/ 4618933 w 8575037"/>
                <a:gd name="connsiteY83" fmla="*/ 949609 h 969292"/>
                <a:gd name="connsiteX84" fmla="*/ 4304556 w 8575037"/>
                <a:gd name="connsiteY84" fmla="*/ 953744 h 969292"/>
                <a:gd name="connsiteX85" fmla="*/ 4293341 w 8575037"/>
                <a:gd name="connsiteY85" fmla="*/ 951781 h 969292"/>
                <a:gd name="connsiteX86" fmla="*/ 4192541 w 8575037"/>
                <a:gd name="connsiteY86" fmla="*/ 960121 h 969292"/>
                <a:gd name="connsiteX87" fmla="*/ 4075426 w 8575037"/>
                <a:gd name="connsiteY87" fmla="*/ 966914 h 969292"/>
                <a:gd name="connsiteX88" fmla="*/ 4022702 w 8575037"/>
                <a:gd name="connsiteY88" fmla="*/ 954766 h 969292"/>
                <a:gd name="connsiteX89" fmla="*/ 3982079 w 8575037"/>
                <a:gd name="connsiteY89" fmla="*/ 954766 h 969292"/>
                <a:gd name="connsiteX90" fmla="*/ 3925898 w 8575037"/>
                <a:gd name="connsiteY90" fmla="*/ 951394 h 969292"/>
                <a:gd name="connsiteX91" fmla="*/ 3891757 w 8575037"/>
                <a:gd name="connsiteY91" fmla="*/ 944552 h 969292"/>
                <a:gd name="connsiteX92" fmla="*/ 3680863 w 8575037"/>
                <a:gd name="connsiteY92" fmla="*/ 966914 h 969292"/>
                <a:gd name="connsiteX93" fmla="*/ 3581466 w 8575037"/>
                <a:gd name="connsiteY93" fmla="*/ 963344 h 969292"/>
                <a:gd name="connsiteX94" fmla="*/ 3479476 w 8575037"/>
                <a:gd name="connsiteY94" fmla="*/ 952981 h 969292"/>
                <a:gd name="connsiteX95" fmla="*/ 3253024 w 8575037"/>
                <a:gd name="connsiteY95" fmla="*/ 961658 h 969292"/>
                <a:gd name="connsiteX96" fmla="*/ 3060712 w 8575037"/>
                <a:gd name="connsiteY96" fmla="*/ 942866 h 969292"/>
                <a:gd name="connsiteX97" fmla="*/ 3011014 w 8575037"/>
                <a:gd name="connsiteY97" fmla="*/ 947874 h 969292"/>
                <a:gd name="connsiteX98" fmla="*/ 2975145 w 8575037"/>
                <a:gd name="connsiteY98" fmla="*/ 941180 h 969292"/>
                <a:gd name="connsiteX99" fmla="*/ 2874883 w 8575037"/>
                <a:gd name="connsiteY99" fmla="*/ 958187 h 969292"/>
                <a:gd name="connsiteX100" fmla="*/ 2791476 w 8575037"/>
                <a:gd name="connsiteY100" fmla="*/ 941180 h 969292"/>
                <a:gd name="connsiteX101" fmla="*/ 2687326 w 8575037"/>
                <a:gd name="connsiteY101" fmla="*/ 944552 h 969292"/>
                <a:gd name="connsiteX102" fmla="*/ 2560271 w 8575037"/>
                <a:gd name="connsiteY102" fmla="*/ 947874 h 969292"/>
                <a:gd name="connsiteX103" fmla="*/ 2467788 w 8575037"/>
                <a:gd name="connsiteY103" fmla="*/ 951394 h 969292"/>
                <a:gd name="connsiteX104" fmla="*/ 2370120 w 8575037"/>
                <a:gd name="connsiteY104" fmla="*/ 939345 h 969292"/>
                <a:gd name="connsiteX105" fmla="*/ 2268562 w 8575037"/>
                <a:gd name="connsiteY105" fmla="*/ 937511 h 969292"/>
                <a:gd name="connsiteX106" fmla="*/ 2211950 w 8575037"/>
                <a:gd name="connsiteY106" fmla="*/ 954766 h 969292"/>
                <a:gd name="connsiteX107" fmla="*/ 2159658 w 8575037"/>
                <a:gd name="connsiteY107" fmla="*/ 956551 h 969292"/>
                <a:gd name="connsiteX108" fmla="*/ 2074522 w 8575037"/>
                <a:gd name="connsiteY108" fmla="*/ 944552 h 969292"/>
                <a:gd name="connsiteX109" fmla="*/ 1988090 w 8575037"/>
                <a:gd name="connsiteY109" fmla="*/ 934189 h 969292"/>
                <a:gd name="connsiteX110" fmla="*/ 1897769 w 8575037"/>
                <a:gd name="connsiteY110" fmla="*/ 939345 h 969292"/>
                <a:gd name="connsiteX111" fmla="*/ 1791025 w 8575037"/>
                <a:gd name="connsiteY111" fmla="*/ 952981 h 969292"/>
                <a:gd name="connsiteX112" fmla="*/ 1698111 w 8575037"/>
                <a:gd name="connsiteY112" fmla="*/ 960121 h 969292"/>
                <a:gd name="connsiteX113" fmla="*/ 1544261 w 8575037"/>
                <a:gd name="connsiteY113" fmla="*/ 946089 h 969292"/>
                <a:gd name="connsiteX114" fmla="*/ 1410724 w 8575037"/>
                <a:gd name="connsiteY114" fmla="*/ 947874 h 969292"/>
                <a:gd name="connsiteX115" fmla="*/ 1313055 w 8575037"/>
                <a:gd name="connsiteY115" fmla="*/ 961658 h 969292"/>
                <a:gd name="connsiteX116" fmla="*/ 1129819 w 8575037"/>
                <a:gd name="connsiteY116" fmla="*/ 941180 h 969292"/>
                <a:gd name="connsiteX117" fmla="*/ 1057649 w 8575037"/>
                <a:gd name="connsiteY117" fmla="*/ 932354 h 969292"/>
                <a:gd name="connsiteX118" fmla="*/ 1003196 w 8575037"/>
                <a:gd name="connsiteY118" fmla="*/ 939345 h 969292"/>
                <a:gd name="connsiteX119" fmla="*/ 903367 w 8575037"/>
                <a:gd name="connsiteY119" fmla="*/ 954766 h 969292"/>
                <a:gd name="connsiteX120" fmla="*/ 715377 w 8575037"/>
                <a:gd name="connsiteY120" fmla="*/ 952981 h 969292"/>
                <a:gd name="connsiteX121" fmla="*/ 606905 w 8575037"/>
                <a:gd name="connsiteY121" fmla="*/ 963344 h 969292"/>
                <a:gd name="connsiteX122" fmla="*/ 527820 w 8575037"/>
                <a:gd name="connsiteY122" fmla="*/ 949609 h 969292"/>
                <a:gd name="connsiteX123" fmla="*/ 455216 w 8575037"/>
                <a:gd name="connsiteY123" fmla="*/ 941180 h 969292"/>
                <a:gd name="connsiteX124" fmla="*/ 367056 w 8575037"/>
                <a:gd name="connsiteY124" fmla="*/ 949609 h 969292"/>
                <a:gd name="connsiteX125" fmla="*/ 151 w 8575037"/>
                <a:gd name="connsiteY125" fmla="*/ 944552 h 969292"/>
                <a:gd name="connsiteX126" fmla="*/ 151 w 8575037"/>
                <a:gd name="connsiteY126" fmla="*/ 621071 h 969292"/>
                <a:gd name="connsiteX127" fmla="*/ 840 w 8575037"/>
                <a:gd name="connsiteY127" fmla="*/ 585895 h 969292"/>
                <a:gd name="connsiteX128" fmla="*/ 1573 w 8575037"/>
                <a:gd name="connsiteY128" fmla="*/ 575216 h 969292"/>
                <a:gd name="connsiteX129" fmla="*/ 1573 w 8575037"/>
                <a:gd name="connsiteY129" fmla="*/ 516745 h 969292"/>
                <a:gd name="connsiteX130" fmla="*/ 1448 w 8575037"/>
                <a:gd name="connsiteY130" fmla="*/ 510897 h 969292"/>
                <a:gd name="connsiteX131" fmla="*/ 1573 w 8575037"/>
                <a:gd name="connsiteY131" fmla="*/ 510894 h 969292"/>
                <a:gd name="connsiteX132" fmla="*/ 1573 w 8575037"/>
                <a:gd name="connsiteY132" fmla="*/ 375424 h 969292"/>
                <a:gd name="connsiteX133" fmla="*/ 1178 w 8575037"/>
                <a:gd name="connsiteY133" fmla="*/ 361694 h 969292"/>
                <a:gd name="connsiteX134" fmla="*/ 692 w 8575037"/>
                <a:gd name="connsiteY134" fmla="*/ 192697 h 969292"/>
                <a:gd name="connsiteX135" fmla="*/ 1573 w 8575037"/>
                <a:gd name="connsiteY135" fmla="*/ 150785 h 969292"/>
                <a:gd name="connsiteX136" fmla="*/ 1573 w 8575037"/>
                <a:gd name="connsiteY136" fmla="*/ 111299 h 969292"/>
                <a:gd name="connsiteX137" fmla="*/ 2397 w 8575037"/>
                <a:gd name="connsiteY137" fmla="*/ 111299 h 969292"/>
                <a:gd name="connsiteX138" fmla="*/ 2758 w 8575037"/>
                <a:gd name="connsiteY138" fmla="*/ 69030 h 969292"/>
                <a:gd name="connsiteX139" fmla="*/ 2313 w 8575037"/>
                <a:gd name="connsiteY139" fmla="*/ 19683 h 969292"/>
                <a:gd name="connsiteX140" fmla="*/ 129368 w 8575037"/>
                <a:gd name="connsiteY140" fmla="*/ 9171 h 969292"/>
                <a:gd name="connsiteX141" fmla="*/ 246483 w 8575037"/>
                <a:gd name="connsiteY141" fmla="*/ 2378 h 969292"/>
                <a:gd name="connsiteX142" fmla="*/ 261285 w 8575037"/>
                <a:gd name="connsiteY142" fmla="*/ 156 h 969292"/>
                <a:gd name="connsiteX143" fmla="*/ 299207 w 8575037"/>
                <a:gd name="connsiteY143" fmla="*/ 14526 h 969292"/>
                <a:gd name="connsiteX144" fmla="*/ 339830 w 8575037"/>
                <a:gd name="connsiteY144" fmla="*/ 14526 h 969292"/>
                <a:gd name="connsiteX145" fmla="*/ 396011 w 8575037"/>
                <a:gd name="connsiteY145" fmla="*/ 17898 h 969292"/>
                <a:gd name="connsiteX146" fmla="*/ 430151 w 8575037"/>
                <a:gd name="connsiteY146" fmla="*/ 24740 h 969292"/>
                <a:gd name="connsiteX147" fmla="*/ 641046 w 8575037"/>
                <a:gd name="connsiteY147" fmla="*/ 2378 h 969292"/>
                <a:gd name="connsiteX148" fmla="*/ 740443 w 8575037"/>
                <a:gd name="connsiteY148" fmla="*/ 5948 h 969292"/>
                <a:gd name="connsiteX149" fmla="*/ 842433 w 8575037"/>
                <a:gd name="connsiteY149" fmla="*/ 16311 h 969292"/>
                <a:gd name="connsiteX150" fmla="*/ 1068885 w 8575037"/>
                <a:gd name="connsiteY150" fmla="*/ 7634 h 969292"/>
                <a:gd name="connsiteX151" fmla="*/ 1261196 w 8575037"/>
                <a:gd name="connsiteY151" fmla="*/ 26426 h 969292"/>
                <a:gd name="connsiteX152" fmla="*/ 1310895 w 8575037"/>
                <a:gd name="connsiteY152" fmla="*/ 21418 h 969292"/>
                <a:gd name="connsiteX153" fmla="*/ 1346764 w 8575037"/>
                <a:gd name="connsiteY153" fmla="*/ 28112 h 969292"/>
                <a:gd name="connsiteX154" fmla="*/ 1447025 w 8575037"/>
                <a:gd name="connsiteY154" fmla="*/ 11105 h 969292"/>
                <a:gd name="connsiteX155" fmla="*/ 1530432 w 8575037"/>
                <a:gd name="connsiteY155" fmla="*/ 28112 h 969292"/>
                <a:gd name="connsiteX156" fmla="*/ 1634583 w 8575037"/>
                <a:gd name="connsiteY156" fmla="*/ 24740 h 969292"/>
                <a:gd name="connsiteX157" fmla="*/ 1761638 w 8575037"/>
                <a:gd name="connsiteY157" fmla="*/ 21418 h 969292"/>
                <a:gd name="connsiteX158" fmla="*/ 1854120 w 8575037"/>
                <a:gd name="connsiteY158" fmla="*/ 17898 h 969292"/>
                <a:gd name="connsiteX159" fmla="*/ 1951789 w 8575037"/>
                <a:gd name="connsiteY159" fmla="*/ 29947 h 969292"/>
                <a:gd name="connsiteX160" fmla="*/ 2053346 w 8575037"/>
                <a:gd name="connsiteY160" fmla="*/ 31781 h 969292"/>
                <a:gd name="connsiteX161" fmla="*/ 2109960 w 8575037"/>
                <a:gd name="connsiteY161" fmla="*/ 14526 h 969292"/>
                <a:gd name="connsiteX162" fmla="*/ 2162251 w 8575037"/>
                <a:gd name="connsiteY162" fmla="*/ 12741 h 969292"/>
                <a:gd name="connsiteX163" fmla="*/ 2247387 w 8575037"/>
                <a:gd name="connsiteY163" fmla="*/ 24740 h 969292"/>
                <a:gd name="connsiteX164" fmla="*/ 2333818 w 8575037"/>
                <a:gd name="connsiteY164" fmla="*/ 35103 h 969292"/>
                <a:gd name="connsiteX165" fmla="*/ 2424140 w 8575037"/>
                <a:gd name="connsiteY165" fmla="*/ 29947 h 969292"/>
                <a:gd name="connsiteX166" fmla="*/ 2530884 w 8575037"/>
                <a:gd name="connsiteY166" fmla="*/ 16311 h 969292"/>
                <a:gd name="connsiteX167" fmla="*/ 2623798 w 8575037"/>
                <a:gd name="connsiteY167" fmla="*/ 9171 h 969292"/>
                <a:gd name="connsiteX168" fmla="*/ 2777647 w 8575037"/>
                <a:gd name="connsiteY168" fmla="*/ 23203 h 969292"/>
                <a:gd name="connsiteX169" fmla="*/ 2911185 w 8575037"/>
                <a:gd name="connsiteY169" fmla="*/ 21418 h 969292"/>
                <a:gd name="connsiteX170" fmla="*/ 3008853 w 8575037"/>
                <a:gd name="connsiteY170" fmla="*/ 7634 h 969292"/>
                <a:gd name="connsiteX171" fmla="*/ 3192089 w 8575037"/>
                <a:gd name="connsiteY171" fmla="*/ 28112 h 969292"/>
                <a:gd name="connsiteX172" fmla="*/ 3264260 w 8575037"/>
                <a:gd name="connsiteY172" fmla="*/ 36938 h 969292"/>
                <a:gd name="connsiteX173" fmla="*/ 3318712 w 8575037"/>
                <a:gd name="connsiteY173" fmla="*/ 29947 h 969292"/>
                <a:gd name="connsiteX174" fmla="*/ 3418542 w 8575037"/>
                <a:gd name="connsiteY174" fmla="*/ 14526 h 969292"/>
                <a:gd name="connsiteX175" fmla="*/ 3606531 w 8575037"/>
                <a:gd name="connsiteY175" fmla="*/ 16311 h 969292"/>
                <a:gd name="connsiteX176" fmla="*/ 3715004 w 8575037"/>
                <a:gd name="connsiteY176" fmla="*/ 5948 h 969292"/>
                <a:gd name="connsiteX177" fmla="*/ 3794089 w 8575037"/>
                <a:gd name="connsiteY177" fmla="*/ 19683 h 969292"/>
                <a:gd name="connsiteX178" fmla="*/ 3866692 w 8575037"/>
                <a:gd name="connsiteY178" fmla="*/ 28112 h 969292"/>
                <a:gd name="connsiteX179" fmla="*/ 3954853 w 8575037"/>
                <a:gd name="connsiteY179" fmla="*/ 19683 h 969292"/>
                <a:gd name="connsiteX180" fmla="*/ 4269230 w 8575037"/>
                <a:gd name="connsiteY180" fmla="*/ 15548 h 969292"/>
                <a:gd name="connsiteX181" fmla="*/ 4280445 w 8575037"/>
                <a:gd name="connsiteY181" fmla="*/ 17511 h 969292"/>
                <a:gd name="connsiteX182" fmla="*/ 4381244 w 8575037"/>
                <a:gd name="connsiteY182" fmla="*/ 9171 h 969292"/>
                <a:gd name="connsiteX183" fmla="*/ 4498360 w 8575037"/>
                <a:gd name="connsiteY183" fmla="*/ 2378 h 969292"/>
                <a:gd name="connsiteX184" fmla="*/ 4513161 w 8575037"/>
                <a:gd name="connsiteY184" fmla="*/ 156 h 9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8575037" h="969292">
                  <a:moveTo>
                    <a:pt x="4513161" y="156"/>
                  </a:moveTo>
                  <a:cubicBezTo>
                    <a:pt x="4526288" y="1557"/>
                    <a:pt x="4535526" y="11960"/>
                    <a:pt x="4551083" y="14526"/>
                  </a:cubicBezTo>
                  <a:cubicBezTo>
                    <a:pt x="4564480" y="16311"/>
                    <a:pt x="4577877" y="12741"/>
                    <a:pt x="4591706" y="14526"/>
                  </a:cubicBezTo>
                  <a:cubicBezTo>
                    <a:pt x="4609857" y="16311"/>
                    <a:pt x="4630169" y="9171"/>
                    <a:pt x="4647887" y="17898"/>
                  </a:cubicBezTo>
                  <a:cubicBezTo>
                    <a:pt x="4656963" y="24740"/>
                    <a:pt x="4670360" y="33517"/>
                    <a:pt x="4682028" y="24740"/>
                  </a:cubicBezTo>
                  <a:cubicBezTo>
                    <a:pt x="4732159" y="-13141"/>
                    <a:pt x="4828963" y="7634"/>
                    <a:pt x="4892922" y="2378"/>
                  </a:cubicBezTo>
                  <a:cubicBezTo>
                    <a:pt x="4927063" y="-944"/>
                    <a:pt x="4958179" y="7634"/>
                    <a:pt x="4992319" y="5948"/>
                  </a:cubicBezTo>
                  <a:cubicBezTo>
                    <a:pt x="5026028" y="4114"/>
                    <a:pt x="5058008" y="23203"/>
                    <a:pt x="5094309" y="16311"/>
                  </a:cubicBezTo>
                  <a:cubicBezTo>
                    <a:pt x="5168641" y="2378"/>
                    <a:pt x="5246430" y="11105"/>
                    <a:pt x="5320761" y="7634"/>
                  </a:cubicBezTo>
                  <a:cubicBezTo>
                    <a:pt x="5388611" y="5948"/>
                    <a:pt x="5447384" y="-2630"/>
                    <a:pt x="5513073" y="26426"/>
                  </a:cubicBezTo>
                  <a:cubicBezTo>
                    <a:pt x="5533384" y="35103"/>
                    <a:pt x="5542460" y="23203"/>
                    <a:pt x="5562771" y="21418"/>
                  </a:cubicBezTo>
                  <a:cubicBezTo>
                    <a:pt x="5576168" y="19683"/>
                    <a:pt x="5583083" y="29947"/>
                    <a:pt x="5598641" y="28112"/>
                  </a:cubicBezTo>
                  <a:cubicBezTo>
                    <a:pt x="5628460" y="24740"/>
                    <a:pt x="5669515" y="9171"/>
                    <a:pt x="5698902" y="11105"/>
                  </a:cubicBezTo>
                  <a:cubicBezTo>
                    <a:pt x="5723103" y="14526"/>
                    <a:pt x="5761997" y="16311"/>
                    <a:pt x="5782309" y="28112"/>
                  </a:cubicBezTo>
                  <a:cubicBezTo>
                    <a:pt x="5793977" y="35103"/>
                    <a:pt x="5868741" y="26426"/>
                    <a:pt x="5886460" y="24740"/>
                  </a:cubicBezTo>
                  <a:cubicBezTo>
                    <a:pt x="5929243" y="21418"/>
                    <a:pt x="5972892" y="23203"/>
                    <a:pt x="6013515" y="21418"/>
                  </a:cubicBezTo>
                  <a:cubicBezTo>
                    <a:pt x="6042469" y="19683"/>
                    <a:pt x="6081364" y="24740"/>
                    <a:pt x="6105997" y="17898"/>
                  </a:cubicBezTo>
                  <a:cubicBezTo>
                    <a:pt x="6119826" y="12741"/>
                    <a:pt x="6187675" y="24740"/>
                    <a:pt x="6203665" y="29947"/>
                  </a:cubicBezTo>
                  <a:cubicBezTo>
                    <a:pt x="6237374" y="36938"/>
                    <a:pt x="6273675" y="35103"/>
                    <a:pt x="6305223" y="31781"/>
                  </a:cubicBezTo>
                  <a:cubicBezTo>
                    <a:pt x="6326399" y="29947"/>
                    <a:pt x="6341525" y="9171"/>
                    <a:pt x="6361836" y="14526"/>
                  </a:cubicBezTo>
                  <a:cubicBezTo>
                    <a:pt x="6382580" y="19683"/>
                    <a:pt x="6395977" y="11105"/>
                    <a:pt x="6414128" y="12741"/>
                  </a:cubicBezTo>
                  <a:cubicBezTo>
                    <a:pt x="6438761" y="14526"/>
                    <a:pt x="6477223" y="31781"/>
                    <a:pt x="6499263" y="24740"/>
                  </a:cubicBezTo>
                  <a:cubicBezTo>
                    <a:pt x="6535997" y="14526"/>
                    <a:pt x="6556308" y="33517"/>
                    <a:pt x="6585695" y="35103"/>
                  </a:cubicBezTo>
                  <a:cubicBezTo>
                    <a:pt x="6617675" y="36938"/>
                    <a:pt x="6640147" y="21418"/>
                    <a:pt x="6676017" y="29947"/>
                  </a:cubicBezTo>
                  <a:cubicBezTo>
                    <a:pt x="6726147" y="42045"/>
                    <a:pt x="6742137" y="14526"/>
                    <a:pt x="6782761" y="16311"/>
                  </a:cubicBezTo>
                  <a:cubicBezTo>
                    <a:pt x="6811715" y="17898"/>
                    <a:pt x="6845856" y="9171"/>
                    <a:pt x="6875675" y="9171"/>
                  </a:cubicBezTo>
                  <a:cubicBezTo>
                    <a:pt x="6930127" y="5948"/>
                    <a:pt x="6977233" y="17898"/>
                    <a:pt x="7029524" y="23203"/>
                  </a:cubicBezTo>
                  <a:cubicBezTo>
                    <a:pt x="7072740" y="28112"/>
                    <a:pt x="7122007" y="16311"/>
                    <a:pt x="7163062" y="21418"/>
                  </a:cubicBezTo>
                  <a:cubicBezTo>
                    <a:pt x="7192449" y="24740"/>
                    <a:pt x="7229182" y="9171"/>
                    <a:pt x="7260730" y="7634"/>
                  </a:cubicBezTo>
                  <a:cubicBezTo>
                    <a:pt x="7323825" y="5948"/>
                    <a:pt x="7380439" y="21418"/>
                    <a:pt x="7443966" y="28112"/>
                  </a:cubicBezTo>
                  <a:cubicBezTo>
                    <a:pt x="7466439" y="29947"/>
                    <a:pt x="7493665" y="36938"/>
                    <a:pt x="7516137" y="36938"/>
                  </a:cubicBezTo>
                  <a:cubicBezTo>
                    <a:pt x="7536881" y="36938"/>
                    <a:pt x="7548117" y="24740"/>
                    <a:pt x="7570589" y="29947"/>
                  </a:cubicBezTo>
                  <a:cubicBezTo>
                    <a:pt x="7599976" y="35103"/>
                    <a:pt x="7641031" y="2378"/>
                    <a:pt x="7670418" y="14526"/>
                  </a:cubicBezTo>
                  <a:cubicBezTo>
                    <a:pt x="7722278" y="38624"/>
                    <a:pt x="7794881" y="-14777"/>
                    <a:pt x="7858408" y="16311"/>
                  </a:cubicBezTo>
                  <a:cubicBezTo>
                    <a:pt x="7891685" y="31781"/>
                    <a:pt x="7932740" y="12741"/>
                    <a:pt x="7966881" y="5948"/>
                  </a:cubicBezTo>
                  <a:cubicBezTo>
                    <a:pt x="8003182" y="-944"/>
                    <a:pt x="8012257" y="5948"/>
                    <a:pt x="8045966" y="19683"/>
                  </a:cubicBezTo>
                  <a:cubicBezTo>
                    <a:pt x="8075353" y="29947"/>
                    <a:pt x="8093504" y="11105"/>
                    <a:pt x="8118569" y="28112"/>
                  </a:cubicBezTo>
                  <a:cubicBezTo>
                    <a:pt x="8143634" y="45367"/>
                    <a:pt x="8182097" y="24740"/>
                    <a:pt x="8206730" y="19683"/>
                  </a:cubicBezTo>
                  <a:cubicBezTo>
                    <a:pt x="8240870" y="16311"/>
                    <a:pt x="8573634" y="5948"/>
                    <a:pt x="8573634" y="24740"/>
                  </a:cubicBezTo>
                  <a:lnTo>
                    <a:pt x="8573634" y="111299"/>
                  </a:lnTo>
                  <a:lnTo>
                    <a:pt x="8575037" y="111299"/>
                  </a:lnTo>
                  <a:lnTo>
                    <a:pt x="8575037" y="872884"/>
                  </a:lnTo>
                  <a:lnTo>
                    <a:pt x="8571261" y="872884"/>
                  </a:lnTo>
                  <a:lnTo>
                    <a:pt x="8571027" y="900262"/>
                  </a:lnTo>
                  <a:cubicBezTo>
                    <a:pt x="8571021" y="915384"/>
                    <a:pt x="8571149" y="931617"/>
                    <a:pt x="8571473" y="949609"/>
                  </a:cubicBezTo>
                  <a:cubicBezTo>
                    <a:pt x="8528257" y="951394"/>
                    <a:pt x="8488066" y="954766"/>
                    <a:pt x="8444418" y="960121"/>
                  </a:cubicBezTo>
                  <a:cubicBezTo>
                    <a:pt x="8403795" y="963344"/>
                    <a:pt x="8365333" y="954766"/>
                    <a:pt x="8327303" y="966914"/>
                  </a:cubicBezTo>
                  <a:cubicBezTo>
                    <a:pt x="8304830" y="975541"/>
                    <a:pt x="8295323" y="958187"/>
                    <a:pt x="8274579" y="954766"/>
                  </a:cubicBezTo>
                  <a:cubicBezTo>
                    <a:pt x="8261182" y="952981"/>
                    <a:pt x="8247785" y="956551"/>
                    <a:pt x="8233956" y="954766"/>
                  </a:cubicBezTo>
                  <a:cubicBezTo>
                    <a:pt x="8215805" y="952981"/>
                    <a:pt x="8195493" y="960121"/>
                    <a:pt x="8177775" y="951394"/>
                  </a:cubicBezTo>
                  <a:cubicBezTo>
                    <a:pt x="8168699" y="944552"/>
                    <a:pt x="8155303" y="935775"/>
                    <a:pt x="8143634" y="944552"/>
                  </a:cubicBezTo>
                  <a:cubicBezTo>
                    <a:pt x="8093503" y="982433"/>
                    <a:pt x="7996699" y="961658"/>
                    <a:pt x="7932740" y="966914"/>
                  </a:cubicBezTo>
                  <a:cubicBezTo>
                    <a:pt x="7898599" y="970236"/>
                    <a:pt x="7867483" y="961658"/>
                    <a:pt x="7833343" y="963344"/>
                  </a:cubicBezTo>
                  <a:cubicBezTo>
                    <a:pt x="7799634" y="965178"/>
                    <a:pt x="7767655" y="946089"/>
                    <a:pt x="7731353" y="952981"/>
                  </a:cubicBezTo>
                  <a:cubicBezTo>
                    <a:pt x="7657021" y="966914"/>
                    <a:pt x="7579233" y="958187"/>
                    <a:pt x="7504901" y="961658"/>
                  </a:cubicBezTo>
                  <a:cubicBezTo>
                    <a:pt x="7437051" y="963344"/>
                    <a:pt x="7378278" y="971922"/>
                    <a:pt x="7312589" y="942866"/>
                  </a:cubicBezTo>
                  <a:cubicBezTo>
                    <a:pt x="7292278" y="934189"/>
                    <a:pt x="7283203" y="946089"/>
                    <a:pt x="7262891" y="947874"/>
                  </a:cubicBezTo>
                  <a:cubicBezTo>
                    <a:pt x="7249494" y="949609"/>
                    <a:pt x="7242579" y="939345"/>
                    <a:pt x="7227021" y="941180"/>
                  </a:cubicBezTo>
                  <a:cubicBezTo>
                    <a:pt x="7197203" y="944552"/>
                    <a:pt x="7156147" y="960121"/>
                    <a:pt x="7126760" y="958187"/>
                  </a:cubicBezTo>
                  <a:cubicBezTo>
                    <a:pt x="7102559" y="954766"/>
                    <a:pt x="7063665" y="952981"/>
                    <a:pt x="7043353" y="941180"/>
                  </a:cubicBezTo>
                  <a:cubicBezTo>
                    <a:pt x="7031685" y="934189"/>
                    <a:pt x="6956921" y="942866"/>
                    <a:pt x="6939203" y="944552"/>
                  </a:cubicBezTo>
                  <a:cubicBezTo>
                    <a:pt x="6896419" y="947874"/>
                    <a:pt x="6852771" y="946089"/>
                    <a:pt x="6812147" y="947874"/>
                  </a:cubicBezTo>
                  <a:cubicBezTo>
                    <a:pt x="6783193" y="949609"/>
                    <a:pt x="6744298" y="944552"/>
                    <a:pt x="6719665" y="951394"/>
                  </a:cubicBezTo>
                  <a:cubicBezTo>
                    <a:pt x="6705836" y="956551"/>
                    <a:pt x="6637987" y="944552"/>
                    <a:pt x="6621997" y="939345"/>
                  </a:cubicBezTo>
                  <a:cubicBezTo>
                    <a:pt x="6588288" y="932354"/>
                    <a:pt x="6551987" y="934189"/>
                    <a:pt x="6520439" y="937511"/>
                  </a:cubicBezTo>
                  <a:cubicBezTo>
                    <a:pt x="6499263" y="939345"/>
                    <a:pt x="6484137" y="960121"/>
                    <a:pt x="6463826" y="954766"/>
                  </a:cubicBezTo>
                  <a:cubicBezTo>
                    <a:pt x="6443082" y="949609"/>
                    <a:pt x="6429685" y="958187"/>
                    <a:pt x="6411535" y="956551"/>
                  </a:cubicBezTo>
                  <a:cubicBezTo>
                    <a:pt x="6386901" y="954766"/>
                    <a:pt x="6348439" y="937511"/>
                    <a:pt x="6326399" y="944552"/>
                  </a:cubicBezTo>
                  <a:cubicBezTo>
                    <a:pt x="6289665" y="954766"/>
                    <a:pt x="6269354" y="935775"/>
                    <a:pt x="6239967" y="934189"/>
                  </a:cubicBezTo>
                  <a:cubicBezTo>
                    <a:pt x="6207987" y="932354"/>
                    <a:pt x="6185515" y="947874"/>
                    <a:pt x="6149645" y="939345"/>
                  </a:cubicBezTo>
                  <a:cubicBezTo>
                    <a:pt x="6099515" y="927247"/>
                    <a:pt x="6083525" y="954766"/>
                    <a:pt x="6042902" y="952981"/>
                  </a:cubicBezTo>
                  <a:cubicBezTo>
                    <a:pt x="6013947" y="951394"/>
                    <a:pt x="5979806" y="960121"/>
                    <a:pt x="5949987" y="960121"/>
                  </a:cubicBezTo>
                  <a:cubicBezTo>
                    <a:pt x="5895535" y="963344"/>
                    <a:pt x="5848429" y="951394"/>
                    <a:pt x="5796138" y="946089"/>
                  </a:cubicBezTo>
                  <a:cubicBezTo>
                    <a:pt x="5752922" y="941180"/>
                    <a:pt x="5703656" y="952981"/>
                    <a:pt x="5662600" y="947874"/>
                  </a:cubicBezTo>
                  <a:cubicBezTo>
                    <a:pt x="5633213" y="944552"/>
                    <a:pt x="5596480" y="960121"/>
                    <a:pt x="5564932" y="961658"/>
                  </a:cubicBezTo>
                  <a:cubicBezTo>
                    <a:pt x="5501837" y="963344"/>
                    <a:pt x="5445224" y="947874"/>
                    <a:pt x="5381696" y="941180"/>
                  </a:cubicBezTo>
                  <a:cubicBezTo>
                    <a:pt x="5359224" y="939345"/>
                    <a:pt x="5331998" y="932354"/>
                    <a:pt x="5309525" y="932354"/>
                  </a:cubicBezTo>
                  <a:cubicBezTo>
                    <a:pt x="5288781" y="932354"/>
                    <a:pt x="5277545" y="944552"/>
                    <a:pt x="5255073" y="939345"/>
                  </a:cubicBezTo>
                  <a:cubicBezTo>
                    <a:pt x="5225686" y="934189"/>
                    <a:pt x="5184631" y="966914"/>
                    <a:pt x="5155244" y="954766"/>
                  </a:cubicBezTo>
                  <a:cubicBezTo>
                    <a:pt x="5103385" y="930668"/>
                    <a:pt x="5030782" y="984070"/>
                    <a:pt x="4967254" y="952981"/>
                  </a:cubicBezTo>
                  <a:cubicBezTo>
                    <a:pt x="4933978" y="937511"/>
                    <a:pt x="4892922" y="956551"/>
                    <a:pt x="4858782" y="963344"/>
                  </a:cubicBezTo>
                  <a:cubicBezTo>
                    <a:pt x="4822480" y="970236"/>
                    <a:pt x="4813405" y="963344"/>
                    <a:pt x="4779696" y="949609"/>
                  </a:cubicBezTo>
                  <a:cubicBezTo>
                    <a:pt x="4750309" y="939345"/>
                    <a:pt x="4732159" y="958187"/>
                    <a:pt x="4707093" y="941180"/>
                  </a:cubicBezTo>
                  <a:cubicBezTo>
                    <a:pt x="4682028" y="923925"/>
                    <a:pt x="4643566" y="944552"/>
                    <a:pt x="4618933" y="949609"/>
                  </a:cubicBezTo>
                  <a:cubicBezTo>
                    <a:pt x="4593327" y="952138"/>
                    <a:pt x="4399746" y="958599"/>
                    <a:pt x="4304556" y="953744"/>
                  </a:cubicBezTo>
                  <a:lnTo>
                    <a:pt x="4293341" y="951781"/>
                  </a:lnTo>
                  <a:lnTo>
                    <a:pt x="4192541" y="960121"/>
                  </a:lnTo>
                  <a:cubicBezTo>
                    <a:pt x="4151918" y="963344"/>
                    <a:pt x="4113456" y="954766"/>
                    <a:pt x="4075426" y="966914"/>
                  </a:cubicBezTo>
                  <a:cubicBezTo>
                    <a:pt x="4052953" y="975541"/>
                    <a:pt x="4043446" y="958187"/>
                    <a:pt x="4022702" y="954766"/>
                  </a:cubicBezTo>
                  <a:cubicBezTo>
                    <a:pt x="4009305" y="952981"/>
                    <a:pt x="3995908" y="956551"/>
                    <a:pt x="3982079" y="954766"/>
                  </a:cubicBezTo>
                  <a:cubicBezTo>
                    <a:pt x="3963928" y="952981"/>
                    <a:pt x="3943617" y="960121"/>
                    <a:pt x="3925898" y="951394"/>
                  </a:cubicBezTo>
                  <a:cubicBezTo>
                    <a:pt x="3916823" y="944552"/>
                    <a:pt x="3903426" y="935775"/>
                    <a:pt x="3891757" y="944552"/>
                  </a:cubicBezTo>
                  <a:cubicBezTo>
                    <a:pt x="3841627" y="982433"/>
                    <a:pt x="3744823" y="961658"/>
                    <a:pt x="3680863" y="966914"/>
                  </a:cubicBezTo>
                  <a:cubicBezTo>
                    <a:pt x="3646722" y="970236"/>
                    <a:pt x="3615607" y="961658"/>
                    <a:pt x="3581466" y="963344"/>
                  </a:cubicBezTo>
                  <a:cubicBezTo>
                    <a:pt x="3547757" y="965178"/>
                    <a:pt x="3515778" y="946089"/>
                    <a:pt x="3479476" y="952981"/>
                  </a:cubicBezTo>
                  <a:cubicBezTo>
                    <a:pt x="3405144" y="966914"/>
                    <a:pt x="3327356" y="958187"/>
                    <a:pt x="3253024" y="961658"/>
                  </a:cubicBezTo>
                  <a:cubicBezTo>
                    <a:pt x="3185175" y="963344"/>
                    <a:pt x="3126401" y="971922"/>
                    <a:pt x="3060712" y="942866"/>
                  </a:cubicBezTo>
                  <a:cubicBezTo>
                    <a:pt x="3040401" y="934189"/>
                    <a:pt x="3031326" y="946089"/>
                    <a:pt x="3011014" y="947874"/>
                  </a:cubicBezTo>
                  <a:cubicBezTo>
                    <a:pt x="2997617" y="949609"/>
                    <a:pt x="2990702" y="939345"/>
                    <a:pt x="2975145" y="941180"/>
                  </a:cubicBezTo>
                  <a:cubicBezTo>
                    <a:pt x="2945326" y="944552"/>
                    <a:pt x="2904270" y="960121"/>
                    <a:pt x="2874883" y="958187"/>
                  </a:cubicBezTo>
                  <a:cubicBezTo>
                    <a:pt x="2850682" y="954766"/>
                    <a:pt x="2811788" y="952981"/>
                    <a:pt x="2791476" y="941180"/>
                  </a:cubicBezTo>
                  <a:cubicBezTo>
                    <a:pt x="2779808" y="934189"/>
                    <a:pt x="2705044" y="942866"/>
                    <a:pt x="2687326" y="944552"/>
                  </a:cubicBezTo>
                  <a:cubicBezTo>
                    <a:pt x="2644542" y="947874"/>
                    <a:pt x="2600894" y="946089"/>
                    <a:pt x="2560271" y="947874"/>
                  </a:cubicBezTo>
                  <a:cubicBezTo>
                    <a:pt x="2531316" y="949609"/>
                    <a:pt x="2492421" y="944552"/>
                    <a:pt x="2467788" y="951394"/>
                  </a:cubicBezTo>
                  <a:cubicBezTo>
                    <a:pt x="2453959" y="956551"/>
                    <a:pt x="2386110" y="944552"/>
                    <a:pt x="2370120" y="939345"/>
                  </a:cubicBezTo>
                  <a:cubicBezTo>
                    <a:pt x="2336411" y="932354"/>
                    <a:pt x="2300110" y="934189"/>
                    <a:pt x="2268562" y="937511"/>
                  </a:cubicBezTo>
                  <a:cubicBezTo>
                    <a:pt x="2247387" y="939345"/>
                    <a:pt x="2232261" y="960121"/>
                    <a:pt x="2211950" y="954766"/>
                  </a:cubicBezTo>
                  <a:cubicBezTo>
                    <a:pt x="2191206" y="949609"/>
                    <a:pt x="2177809" y="958187"/>
                    <a:pt x="2159658" y="956551"/>
                  </a:cubicBezTo>
                  <a:cubicBezTo>
                    <a:pt x="2135025" y="954766"/>
                    <a:pt x="2096563" y="937511"/>
                    <a:pt x="2074522" y="944552"/>
                  </a:cubicBezTo>
                  <a:cubicBezTo>
                    <a:pt x="2037789" y="954766"/>
                    <a:pt x="2017477" y="935775"/>
                    <a:pt x="1988090" y="934189"/>
                  </a:cubicBezTo>
                  <a:cubicBezTo>
                    <a:pt x="1956110" y="932354"/>
                    <a:pt x="1933638" y="947874"/>
                    <a:pt x="1897769" y="939345"/>
                  </a:cubicBezTo>
                  <a:cubicBezTo>
                    <a:pt x="1847638" y="927247"/>
                    <a:pt x="1831648" y="954766"/>
                    <a:pt x="1791025" y="952981"/>
                  </a:cubicBezTo>
                  <a:cubicBezTo>
                    <a:pt x="1762070" y="951394"/>
                    <a:pt x="1727929" y="960121"/>
                    <a:pt x="1698111" y="960121"/>
                  </a:cubicBezTo>
                  <a:cubicBezTo>
                    <a:pt x="1643658" y="963344"/>
                    <a:pt x="1596553" y="951394"/>
                    <a:pt x="1544261" y="946089"/>
                  </a:cubicBezTo>
                  <a:cubicBezTo>
                    <a:pt x="1501045" y="941180"/>
                    <a:pt x="1451779" y="952981"/>
                    <a:pt x="1410724" y="947874"/>
                  </a:cubicBezTo>
                  <a:cubicBezTo>
                    <a:pt x="1381337" y="944552"/>
                    <a:pt x="1344603" y="960121"/>
                    <a:pt x="1313055" y="961658"/>
                  </a:cubicBezTo>
                  <a:cubicBezTo>
                    <a:pt x="1249960" y="963344"/>
                    <a:pt x="1193347" y="947874"/>
                    <a:pt x="1129819" y="941180"/>
                  </a:cubicBezTo>
                  <a:cubicBezTo>
                    <a:pt x="1107347" y="939345"/>
                    <a:pt x="1080121" y="932354"/>
                    <a:pt x="1057649" y="932354"/>
                  </a:cubicBezTo>
                  <a:cubicBezTo>
                    <a:pt x="1036905" y="932354"/>
                    <a:pt x="1025669" y="944552"/>
                    <a:pt x="1003196" y="939345"/>
                  </a:cubicBezTo>
                  <a:cubicBezTo>
                    <a:pt x="973809" y="934189"/>
                    <a:pt x="932754" y="966914"/>
                    <a:pt x="903367" y="954766"/>
                  </a:cubicBezTo>
                  <a:cubicBezTo>
                    <a:pt x="851508" y="930668"/>
                    <a:pt x="778905" y="984070"/>
                    <a:pt x="715377" y="952981"/>
                  </a:cubicBezTo>
                  <a:cubicBezTo>
                    <a:pt x="682101" y="937511"/>
                    <a:pt x="641046" y="956551"/>
                    <a:pt x="606905" y="963344"/>
                  </a:cubicBezTo>
                  <a:cubicBezTo>
                    <a:pt x="570603" y="970236"/>
                    <a:pt x="561528" y="963344"/>
                    <a:pt x="527820" y="949609"/>
                  </a:cubicBezTo>
                  <a:cubicBezTo>
                    <a:pt x="498433" y="939345"/>
                    <a:pt x="480282" y="958187"/>
                    <a:pt x="455216" y="941180"/>
                  </a:cubicBezTo>
                  <a:cubicBezTo>
                    <a:pt x="430151" y="923925"/>
                    <a:pt x="391689" y="944552"/>
                    <a:pt x="367056" y="949609"/>
                  </a:cubicBezTo>
                  <a:cubicBezTo>
                    <a:pt x="332915" y="952981"/>
                    <a:pt x="151" y="963344"/>
                    <a:pt x="151" y="944552"/>
                  </a:cubicBezTo>
                  <a:lnTo>
                    <a:pt x="151" y="621071"/>
                  </a:lnTo>
                  <a:cubicBezTo>
                    <a:pt x="260" y="602998"/>
                    <a:pt x="530" y="592647"/>
                    <a:pt x="840" y="585895"/>
                  </a:cubicBezTo>
                  <a:lnTo>
                    <a:pt x="1573" y="575216"/>
                  </a:lnTo>
                  <a:lnTo>
                    <a:pt x="1573" y="516745"/>
                  </a:lnTo>
                  <a:lnTo>
                    <a:pt x="1448" y="510897"/>
                  </a:lnTo>
                  <a:lnTo>
                    <a:pt x="1573" y="510894"/>
                  </a:lnTo>
                  <a:lnTo>
                    <a:pt x="1573" y="375424"/>
                  </a:lnTo>
                  <a:lnTo>
                    <a:pt x="1178" y="361694"/>
                  </a:lnTo>
                  <a:cubicBezTo>
                    <a:pt x="-504" y="286109"/>
                    <a:pt x="-119" y="235626"/>
                    <a:pt x="692" y="192697"/>
                  </a:cubicBezTo>
                  <a:lnTo>
                    <a:pt x="1573" y="150785"/>
                  </a:lnTo>
                  <a:lnTo>
                    <a:pt x="1573" y="111299"/>
                  </a:lnTo>
                  <a:lnTo>
                    <a:pt x="2397" y="111299"/>
                  </a:lnTo>
                  <a:lnTo>
                    <a:pt x="2758" y="69030"/>
                  </a:lnTo>
                  <a:cubicBezTo>
                    <a:pt x="2765" y="53908"/>
                    <a:pt x="2637" y="37675"/>
                    <a:pt x="2313" y="19683"/>
                  </a:cubicBezTo>
                  <a:cubicBezTo>
                    <a:pt x="45528" y="17898"/>
                    <a:pt x="85719" y="14526"/>
                    <a:pt x="129368" y="9171"/>
                  </a:cubicBezTo>
                  <a:cubicBezTo>
                    <a:pt x="169991" y="5948"/>
                    <a:pt x="208453" y="14526"/>
                    <a:pt x="246483" y="2378"/>
                  </a:cubicBezTo>
                  <a:cubicBezTo>
                    <a:pt x="252101" y="221"/>
                    <a:pt x="256909" y="-312"/>
                    <a:pt x="261285" y="156"/>
                  </a:cubicBezTo>
                  <a:cubicBezTo>
                    <a:pt x="274411" y="1557"/>
                    <a:pt x="283649" y="11960"/>
                    <a:pt x="299207" y="14526"/>
                  </a:cubicBezTo>
                  <a:cubicBezTo>
                    <a:pt x="312604" y="16311"/>
                    <a:pt x="326001" y="12741"/>
                    <a:pt x="339830" y="14526"/>
                  </a:cubicBezTo>
                  <a:cubicBezTo>
                    <a:pt x="357980" y="16311"/>
                    <a:pt x="378292" y="9171"/>
                    <a:pt x="396011" y="17898"/>
                  </a:cubicBezTo>
                  <a:cubicBezTo>
                    <a:pt x="405086" y="24740"/>
                    <a:pt x="418483" y="33517"/>
                    <a:pt x="430151" y="24740"/>
                  </a:cubicBezTo>
                  <a:cubicBezTo>
                    <a:pt x="480282" y="-13141"/>
                    <a:pt x="577086" y="7634"/>
                    <a:pt x="641046" y="2378"/>
                  </a:cubicBezTo>
                  <a:cubicBezTo>
                    <a:pt x="675186" y="-944"/>
                    <a:pt x="706302" y="7634"/>
                    <a:pt x="740443" y="5948"/>
                  </a:cubicBezTo>
                  <a:cubicBezTo>
                    <a:pt x="774151" y="4114"/>
                    <a:pt x="806131" y="23203"/>
                    <a:pt x="842433" y="16311"/>
                  </a:cubicBezTo>
                  <a:cubicBezTo>
                    <a:pt x="916764" y="2378"/>
                    <a:pt x="994553" y="11105"/>
                    <a:pt x="1068885" y="7634"/>
                  </a:cubicBezTo>
                  <a:cubicBezTo>
                    <a:pt x="1136734" y="5948"/>
                    <a:pt x="1195508" y="-2630"/>
                    <a:pt x="1261196" y="26426"/>
                  </a:cubicBezTo>
                  <a:cubicBezTo>
                    <a:pt x="1281508" y="35103"/>
                    <a:pt x="1290583" y="23203"/>
                    <a:pt x="1310895" y="21418"/>
                  </a:cubicBezTo>
                  <a:cubicBezTo>
                    <a:pt x="1324292" y="19683"/>
                    <a:pt x="1331206" y="29947"/>
                    <a:pt x="1346764" y="28112"/>
                  </a:cubicBezTo>
                  <a:cubicBezTo>
                    <a:pt x="1376583" y="24740"/>
                    <a:pt x="1417638" y="9171"/>
                    <a:pt x="1447025" y="11105"/>
                  </a:cubicBezTo>
                  <a:cubicBezTo>
                    <a:pt x="1471226" y="14526"/>
                    <a:pt x="1510121" y="16311"/>
                    <a:pt x="1530432" y="28112"/>
                  </a:cubicBezTo>
                  <a:cubicBezTo>
                    <a:pt x="1542101" y="35103"/>
                    <a:pt x="1616864" y="26426"/>
                    <a:pt x="1634583" y="24740"/>
                  </a:cubicBezTo>
                  <a:cubicBezTo>
                    <a:pt x="1677367" y="21418"/>
                    <a:pt x="1721015" y="23203"/>
                    <a:pt x="1761638" y="21418"/>
                  </a:cubicBezTo>
                  <a:cubicBezTo>
                    <a:pt x="1790593" y="19683"/>
                    <a:pt x="1829487" y="24740"/>
                    <a:pt x="1854120" y="17898"/>
                  </a:cubicBezTo>
                  <a:cubicBezTo>
                    <a:pt x="1867949" y="12741"/>
                    <a:pt x="1935799" y="24740"/>
                    <a:pt x="1951789" y="29947"/>
                  </a:cubicBezTo>
                  <a:cubicBezTo>
                    <a:pt x="1985497" y="36938"/>
                    <a:pt x="2021799" y="35103"/>
                    <a:pt x="2053346" y="31781"/>
                  </a:cubicBezTo>
                  <a:cubicBezTo>
                    <a:pt x="2074522" y="29947"/>
                    <a:pt x="2089648" y="9171"/>
                    <a:pt x="2109960" y="14526"/>
                  </a:cubicBezTo>
                  <a:cubicBezTo>
                    <a:pt x="2130703" y="19683"/>
                    <a:pt x="2144100" y="11105"/>
                    <a:pt x="2162251" y="12741"/>
                  </a:cubicBezTo>
                  <a:cubicBezTo>
                    <a:pt x="2186884" y="14526"/>
                    <a:pt x="2225347" y="31781"/>
                    <a:pt x="2247387" y="24740"/>
                  </a:cubicBezTo>
                  <a:cubicBezTo>
                    <a:pt x="2284120" y="14526"/>
                    <a:pt x="2304432" y="33517"/>
                    <a:pt x="2333818" y="35103"/>
                  </a:cubicBezTo>
                  <a:cubicBezTo>
                    <a:pt x="2365798" y="36938"/>
                    <a:pt x="2388271" y="21418"/>
                    <a:pt x="2424140" y="29947"/>
                  </a:cubicBezTo>
                  <a:cubicBezTo>
                    <a:pt x="2474271" y="42045"/>
                    <a:pt x="2490261" y="14526"/>
                    <a:pt x="2530884" y="16311"/>
                  </a:cubicBezTo>
                  <a:cubicBezTo>
                    <a:pt x="2559838" y="17898"/>
                    <a:pt x="2593979" y="9171"/>
                    <a:pt x="2623798" y="9171"/>
                  </a:cubicBezTo>
                  <a:cubicBezTo>
                    <a:pt x="2678250" y="5948"/>
                    <a:pt x="2725356" y="17898"/>
                    <a:pt x="2777647" y="23203"/>
                  </a:cubicBezTo>
                  <a:cubicBezTo>
                    <a:pt x="2820863" y="28112"/>
                    <a:pt x="2870130" y="16311"/>
                    <a:pt x="2911185" y="21418"/>
                  </a:cubicBezTo>
                  <a:cubicBezTo>
                    <a:pt x="2940572" y="24740"/>
                    <a:pt x="2977306" y="9171"/>
                    <a:pt x="3008853" y="7634"/>
                  </a:cubicBezTo>
                  <a:cubicBezTo>
                    <a:pt x="3071949" y="5948"/>
                    <a:pt x="3128562" y="21418"/>
                    <a:pt x="3192089" y="28112"/>
                  </a:cubicBezTo>
                  <a:cubicBezTo>
                    <a:pt x="3214562" y="29947"/>
                    <a:pt x="3241788" y="36938"/>
                    <a:pt x="3264260" y="36938"/>
                  </a:cubicBezTo>
                  <a:cubicBezTo>
                    <a:pt x="3285004" y="36938"/>
                    <a:pt x="3296240" y="24740"/>
                    <a:pt x="3318712" y="29947"/>
                  </a:cubicBezTo>
                  <a:cubicBezTo>
                    <a:pt x="3348099" y="35103"/>
                    <a:pt x="3389155" y="2378"/>
                    <a:pt x="3418542" y="14526"/>
                  </a:cubicBezTo>
                  <a:cubicBezTo>
                    <a:pt x="3470401" y="38624"/>
                    <a:pt x="3543004" y="-14777"/>
                    <a:pt x="3606531" y="16311"/>
                  </a:cubicBezTo>
                  <a:cubicBezTo>
                    <a:pt x="3639808" y="31781"/>
                    <a:pt x="3680863" y="12741"/>
                    <a:pt x="3715004" y="5948"/>
                  </a:cubicBezTo>
                  <a:cubicBezTo>
                    <a:pt x="3751305" y="-944"/>
                    <a:pt x="3760381" y="5948"/>
                    <a:pt x="3794089" y="19683"/>
                  </a:cubicBezTo>
                  <a:cubicBezTo>
                    <a:pt x="3823476" y="29947"/>
                    <a:pt x="3841627" y="11105"/>
                    <a:pt x="3866692" y="28112"/>
                  </a:cubicBezTo>
                  <a:cubicBezTo>
                    <a:pt x="3891757" y="45367"/>
                    <a:pt x="3930220" y="24740"/>
                    <a:pt x="3954853" y="19683"/>
                  </a:cubicBezTo>
                  <a:cubicBezTo>
                    <a:pt x="3980459" y="17154"/>
                    <a:pt x="4174039" y="10693"/>
                    <a:pt x="4269230" y="15548"/>
                  </a:cubicBezTo>
                  <a:lnTo>
                    <a:pt x="4280445" y="17511"/>
                  </a:lnTo>
                  <a:lnTo>
                    <a:pt x="4381244" y="9171"/>
                  </a:lnTo>
                  <a:cubicBezTo>
                    <a:pt x="4421867" y="5948"/>
                    <a:pt x="4460330" y="14526"/>
                    <a:pt x="4498360" y="2378"/>
                  </a:cubicBezTo>
                  <a:cubicBezTo>
                    <a:pt x="4503978" y="221"/>
                    <a:pt x="4508786" y="-312"/>
                    <a:pt x="4513161" y="156"/>
                  </a:cubicBezTo>
                  <a:close/>
                </a:path>
              </a:pathLst>
            </a:custGeom>
            <a:solidFill>
              <a:schemeClr val="bg1"/>
            </a:solidFill>
            <a:ln w="12700">
              <a:solidFill>
                <a:schemeClr val="bg1">
                  <a:lumMod val="85000"/>
                </a:schemeClr>
              </a:solidFill>
            </a:ln>
            <a:effectLst>
              <a:outerShdw blurRad="1651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extBox 8">
              <a:extLst>
                <a:ext uri="{FF2B5EF4-FFF2-40B4-BE49-F238E27FC236}">
                  <a16:creationId xmlns:a16="http://schemas.microsoft.com/office/drawing/2014/main" id="{8B50231C-1D5F-C22F-B181-C8B7774BD921}"/>
                </a:ext>
              </a:extLst>
            </p:cNvPr>
            <p:cNvSpPr txBox="1"/>
            <p:nvPr/>
          </p:nvSpPr>
          <p:spPr>
            <a:xfrm>
              <a:off x="962236" y="3791767"/>
              <a:ext cx="10197575"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just"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Helvetica"/>
                </a:rPr>
                <a:t>The court concluded that: “[i]f an insured knew or should have known that certain results were the natural or probable consequences of intentional acts or omissions, there is no ‘occurrence’ within the meaning of a CGL policy.”</a:t>
              </a:r>
            </a:p>
          </p:txBody>
        </p:sp>
      </p:grpSp>
      <p:cxnSp>
        <p:nvCxnSpPr>
          <p:cNvPr id="5" name="Straight Connector 4">
            <a:extLst>
              <a:ext uri="{FF2B5EF4-FFF2-40B4-BE49-F238E27FC236}">
                <a16:creationId xmlns:a16="http://schemas.microsoft.com/office/drawing/2014/main" id="{EA9874AB-4FAC-8EA1-E296-6F9C305F6BDB}"/>
              </a:ext>
            </a:extLst>
          </p:cNvPr>
          <p:cNvCxnSpPr>
            <a:cxnSpLocks/>
          </p:cNvCxnSpPr>
          <p:nvPr/>
        </p:nvCxnSpPr>
        <p:spPr>
          <a:xfrm>
            <a:off x="1150256" y="4897465"/>
            <a:ext cx="9891485" cy="0"/>
          </a:xfrm>
          <a:prstGeom prst="line">
            <a:avLst/>
          </a:prstGeom>
          <a:noFill/>
          <a:ln w="19050" cap="flat">
            <a:solidFill>
              <a:schemeClr val="tx1"/>
            </a:solidFill>
            <a:prstDash val="solid"/>
            <a:round/>
          </a:ln>
          <a:effectLst/>
          <a:sp3d/>
        </p:spPr>
        <p:style>
          <a:lnRef idx="0">
            <a:scrgbClr r="0" g="0" b="0"/>
          </a:lnRef>
          <a:fillRef idx="0">
            <a:scrgbClr r="0" g="0" b="0"/>
          </a:fillRef>
          <a:effectRef idx="0">
            <a:scrgbClr r="0" g="0" b="0"/>
          </a:effectRef>
          <a:fontRef idx="none"/>
        </p:style>
      </p:cxnSp>
      <p:graphicFrame>
        <p:nvGraphicFramePr>
          <p:cNvPr id="8" name="Table 8">
            <a:extLst>
              <a:ext uri="{FF2B5EF4-FFF2-40B4-BE49-F238E27FC236}">
                <a16:creationId xmlns:a16="http://schemas.microsoft.com/office/drawing/2014/main" id="{C98AA110-4C4A-EBE0-19BC-2F7D4222F2AD}"/>
              </a:ext>
            </a:extLst>
          </p:cNvPr>
          <p:cNvGraphicFramePr>
            <a:graphicFrameLocks noGrp="1"/>
          </p:cNvGraphicFramePr>
          <p:nvPr>
            <p:extLst>
              <p:ext uri="{D42A27DB-BD31-4B8C-83A1-F6EECF244321}">
                <p14:modId xmlns:p14="http://schemas.microsoft.com/office/powerpoint/2010/main" val="2405626102"/>
              </p:ext>
            </p:extLst>
          </p:nvPr>
        </p:nvGraphicFramePr>
        <p:xfrm>
          <a:off x="1150257" y="5069809"/>
          <a:ext cx="9891486" cy="370840"/>
        </p:xfrm>
        <a:graphic>
          <a:graphicData uri="http://schemas.openxmlformats.org/drawingml/2006/table">
            <a:tbl>
              <a:tblPr firstRow="1" bandRow="1">
                <a:tableStyleId>{5940675A-B579-460E-94D1-54222C63F5DA}</a:tableStyleId>
              </a:tblPr>
              <a:tblGrid>
                <a:gridCol w="899226">
                  <a:extLst>
                    <a:ext uri="{9D8B030D-6E8A-4147-A177-3AD203B41FA5}">
                      <a16:colId xmlns:a16="http://schemas.microsoft.com/office/drawing/2014/main" val="3248167619"/>
                    </a:ext>
                  </a:extLst>
                </a:gridCol>
                <a:gridCol w="899226">
                  <a:extLst>
                    <a:ext uri="{9D8B030D-6E8A-4147-A177-3AD203B41FA5}">
                      <a16:colId xmlns:a16="http://schemas.microsoft.com/office/drawing/2014/main" val="3456696829"/>
                    </a:ext>
                  </a:extLst>
                </a:gridCol>
                <a:gridCol w="899226">
                  <a:extLst>
                    <a:ext uri="{9D8B030D-6E8A-4147-A177-3AD203B41FA5}">
                      <a16:colId xmlns:a16="http://schemas.microsoft.com/office/drawing/2014/main" val="2112811813"/>
                    </a:ext>
                  </a:extLst>
                </a:gridCol>
                <a:gridCol w="899226">
                  <a:extLst>
                    <a:ext uri="{9D8B030D-6E8A-4147-A177-3AD203B41FA5}">
                      <a16:colId xmlns:a16="http://schemas.microsoft.com/office/drawing/2014/main" val="1747792459"/>
                    </a:ext>
                  </a:extLst>
                </a:gridCol>
                <a:gridCol w="899226">
                  <a:extLst>
                    <a:ext uri="{9D8B030D-6E8A-4147-A177-3AD203B41FA5}">
                      <a16:colId xmlns:a16="http://schemas.microsoft.com/office/drawing/2014/main" val="3650211836"/>
                    </a:ext>
                  </a:extLst>
                </a:gridCol>
                <a:gridCol w="899226">
                  <a:extLst>
                    <a:ext uri="{9D8B030D-6E8A-4147-A177-3AD203B41FA5}">
                      <a16:colId xmlns:a16="http://schemas.microsoft.com/office/drawing/2014/main" val="3469594579"/>
                    </a:ext>
                  </a:extLst>
                </a:gridCol>
                <a:gridCol w="899226">
                  <a:extLst>
                    <a:ext uri="{9D8B030D-6E8A-4147-A177-3AD203B41FA5}">
                      <a16:colId xmlns:a16="http://schemas.microsoft.com/office/drawing/2014/main" val="4155415912"/>
                    </a:ext>
                  </a:extLst>
                </a:gridCol>
                <a:gridCol w="899226">
                  <a:extLst>
                    <a:ext uri="{9D8B030D-6E8A-4147-A177-3AD203B41FA5}">
                      <a16:colId xmlns:a16="http://schemas.microsoft.com/office/drawing/2014/main" val="516029261"/>
                    </a:ext>
                  </a:extLst>
                </a:gridCol>
                <a:gridCol w="899226">
                  <a:extLst>
                    <a:ext uri="{9D8B030D-6E8A-4147-A177-3AD203B41FA5}">
                      <a16:colId xmlns:a16="http://schemas.microsoft.com/office/drawing/2014/main" val="3692974161"/>
                    </a:ext>
                  </a:extLst>
                </a:gridCol>
                <a:gridCol w="899226">
                  <a:extLst>
                    <a:ext uri="{9D8B030D-6E8A-4147-A177-3AD203B41FA5}">
                      <a16:colId xmlns:a16="http://schemas.microsoft.com/office/drawing/2014/main" val="3514802724"/>
                    </a:ext>
                  </a:extLst>
                </a:gridCol>
                <a:gridCol w="899226">
                  <a:extLst>
                    <a:ext uri="{9D8B030D-6E8A-4147-A177-3AD203B41FA5}">
                      <a16:colId xmlns:a16="http://schemas.microsoft.com/office/drawing/2014/main" val="2876112516"/>
                    </a:ext>
                  </a:extLst>
                </a:gridCol>
              </a:tblGrid>
              <a:tr h="370840">
                <a:tc>
                  <a:txBody>
                    <a:bodyPr/>
                    <a:lstStyle/>
                    <a:p>
                      <a:pPr algn="ctr"/>
                      <a:r>
                        <a:rPr lang="en-US" sz="1800" b="0" i="0" u="none" strike="noStrike" cap="none" spc="0" baseline="0" dirty="0">
                          <a:solidFill>
                            <a:schemeClr val="accent3"/>
                          </a:solidFill>
                          <a:uFillTx/>
                          <a:latin typeface="+mn-lt"/>
                          <a:ea typeface="+mn-ea"/>
                          <a:cs typeface="+mn-cs"/>
                          <a:sym typeface="Jost"/>
                        </a:rPr>
                        <a:t>2007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457200" rtl="0" latinLnBrk="0">
                        <a:lnSpc>
                          <a:spcPct val="100000"/>
                        </a:lnSpc>
                        <a:spcBef>
                          <a:spcPts val="0"/>
                        </a:spcBef>
                        <a:spcAft>
                          <a:spcPts val="0"/>
                        </a:spcAft>
                        <a:buClrTx/>
                        <a:buSzTx/>
                        <a:buFontTx/>
                        <a:buNone/>
                        <a:tabLst/>
                      </a:pPr>
                      <a:r>
                        <a:rPr lang="en-US" sz="1800" b="1" i="0" u="none" strike="noStrike" cap="none" spc="0" baseline="0" dirty="0">
                          <a:solidFill>
                            <a:srgbClr val="AA182C"/>
                          </a:solidFill>
                          <a:uFillTx/>
                          <a:latin typeface="+mn-lt"/>
                          <a:ea typeface="+mn-ea"/>
                          <a:cs typeface="+mn-cs"/>
                          <a:sym typeface="Jost"/>
                        </a:rPr>
                        <a:t>2012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834053"/>
                  </a:ext>
                </a:extLst>
              </a:tr>
            </a:tbl>
          </a:graphicData>
        </a:graphic>
      </p:graphicFrame>
      <p:cxnSp>
        <p:nvCxnSpPr>
          <p:cNvPr id="10" name="Straight Connector 9">
            <a:extLst>
              <a:ext uri="{FF2B5EF4-FFF2-40B4-BE49-F238E27FC236}">
                <a16:creationId xmlns:a16="http://schemas.microsoft.com/office/drawing/2014/main" id="{BF5BCE8B-2CCC-15FD-3FE0-117DBB278919}"/>
              </a:ext>
            </a:extLst>
          </p:cNvPr>
          <p:cNvCxnSpPr>
            <a:cxnSpLocks/>
          </p:cNvCxnSpPr>
          <p:nvPr/>
        </p:nvCxnSpPr>
        <p:spPr>
          <a:xfrm>
            <a:off x="162196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044FA85B-6B99-252B-0ACE-113905DBC148}"/>
              </a:ext>
            </a:extLst>
          </p:cNvPr>
          <p:cNvCxnSpPr>
            <a:cxnSpLocks/>
          </p:cNvCxnSpPr>
          <p:nvPr/>
        </p:nvCxnSpPr>
        <p:spPr>
          <a:xfrm>
            <a:off x="252160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FD04BBFB-F10D-EE94-40B1-0F4CB08B7FA6}"/>
              </a:ext>
            </a:extLst>
          </p:cNvPr>
          <p:cNvCxnSpPr>
            <a:cxnSpLocks/>
          </p:cNvCxnSpPr>
          <p:nvPr/>
        </p:nvCxnSpPr>
        <p:spPr>
          <a:xfrm>
            <a:off x="342124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3C096AE7-46B9-0772-479D-D4240733A146}"/>
              </a:ext>
            </a:extLst>
          </p:cNvPr>
          <p:cNvCxnSpPr>
            <a:cxnSpLocks/>
          </p:cNvCxnSpPr>
          <p:nvPr/>
        </p:nvCxnSpPr>
        <p:spPr>
          <a:xfrm>
            <a:off x="432087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7FD774DE-3BA2-1CB6-5688-1941B2A76326}"/>
              </a:ext>
            </a:extLst>
          </p:cNvPr>
          <p:cNvCxnSpPr>
            <a:cxnSpLocks/>
          </p:cNvCxnSpPr>
          <p:nvPr/>
        </p:nvCxnSpPr>
        <p:spPr>
          <a:xfrm>
            <a:off x="522051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20AF90C9-AA50-B0DB-6AE3-6196480EE32C}"/>
              </a:ext>
            </a:extLst>
          </p:cNvPr>
          <p:cNvCxnSpPr>
            <a:cxnSpLocks/>
          </p:cNvCxnSpPr>
          <p:nvPr/>
        </p:nvCxnSpPr>
        <p:spPr>
          <a:xfrm>
            <a:off x="612014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CF90EE62-E6D4-DAE3-095C-ABBC0DB05EBD}"/>
              </a:ext>
            </a:extLst>
          </p:cNvPr>
          <p:cNvCxnSpPr>
            <a:cxnSpLocks/>
          </p:cNvCxnSpPr>
          <p:nvPr/>
        </p:nvCxnSpPr>
        <p:spPr>
          <a:xfrm>
            <a:off x="701978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41067503-FD5A-2BDB-9372-29BAB6C9D2BB}"/>
              </a:ext>
            </a:extLst>
          </p:cNvPr>
          <p:cNvCxnSpPr>
            <a:cxnSpLocks/>
          </p:cNvCxnSpPr>
          <p:nvPr/>
        </p:nvCxnSpPr>
        <p:spPr>
          <a:xfrm>
            <a:off x="791942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8685A539-1B23-E96F-0A93-3D064CE42A1E}"/>
              </a:ext>
            </a:extLst>
          </p:cNvPr>
          <p:cNvCxnSpPr>
            <a:cxnSpLocks/>
          </p:cNvCxnSpPr>
          <p:nvPr/>
        </p:nvCxnSpPr>
        <p:spPr>
          <a:xfrm>
            <a:off x="881905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33B21BF5-8281-0B00-ADCE-71C25DBCEED2}"/>
              </a:ext>
            </a:extLst>
          </p:cNvPr>
          <p:cNvCxnSpPr>
            <a:cxnSpLocks/>
          </p:cNvCxnSpPr>
          <p:nvPr/>
        </p:nvCxnSpPr>
        <p:spPr>
          <a:xfrm>
            <a:off x="971869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E15F7733-89FB-DA38-099E-9FDAD948D458}"/>
              </a:ext>
            </a:extLst>
          </p:cNvPr>
          <p:cNvCxnSpPr>
            <a:cxnSpLocks/>
          </p:cNvCxnSpPr>
          <p:nvPr/>
        </p:nvCxnSpPr>
        <p:spPr>
          <a:xfrm>
            <a:off x="1061833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6" name="Rectangular Callout 7">
            <a:extLst>
              <a:ext uri="{FF2B5EF4-FFF2-40B4-BE49-F238E27FC236}">
                <a16:creationId xmlns:a16="http://schemas.microsoft.com/office/drawing/2014/main" id="{13520716-8EA6-E88A-A8C5-EAA9531218DA}"/>
              </a:ext>
            </a:extLst>
          </p:cNvPr>
          <p:cNvSpPr/>
          <p:nvPr/>
        </p:nvSpPr>
        <p:spPr>
          <a:xfrm>
            <a:off x="1576161" y="3401110"/>
            <a:ext cx="9039678" cy="1013759"/>
          </a:xfrm>
          <a:prstGeom prst="wedgeRectCallout">
            <a:avLst>
              <a:gd name="adj1" fmla="val 247"/>
              <a:gd name="adj2" fmla="val 77642"/>
            </a:avLst>
          </a:prstGeom>
          <a:solidFill>
            <a:schemeClr val="bg1"/>
          </a:solidFill>
          <a:ln>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457200" rtl="0" eaLnBrk="1" fontAlgn="auto" latinLnBrk="0" hangingPunct="0">
              <a:lnSpc>
                <a:spcPct val="100000"/>
              </a:lnSpc>
              <a:spcBef>
                <a:spcPts val="0"/>
              </a:spcBef>
              <a:spcAft>
                <a:spcPts val="0"/>
              </a:spcAft>
              <a:buClr>
                <a:srgbClr val="E17316"/>
              </a:buClr>
              <a:buSzTx/>
              <a:buFontTx/>
              <a:buNone/>
              <a:tabLst/>
              <a:defRPr/>
            </a:pPr>
            <a:r>
              <a:rPr kumimoji="0" lang="en-US" altLang="en-US" sz="1600" b="1" i="0" u="none" strike="noStrike" kern="0" cap="none" spc="0" normalizeH="0" baseline="0" noProof="0" dirty="0">
                <a:ln>
                  <a:noFill/>
                </a:ln>
                <a:solidFill>
                  <a:srgbClr val="AA182C"/>
                </a:solidFill>
                <a:effectLst/>
                <a:uLnTx/>
                <a:uFillTx/>
                <a:latin typeface="Century Gothic" panose="020B0502020202020204" pitchFamily="34" charset="0"/>
                <a:cs typeface="Helvetica"/>
                <a:sym typeface="Helvetica"/>
              </a:rPr>
              <a:t>No duty to defend or indemnify on basis of no “occurrence” because underlying complaint alleged that the insured acted intentionally and with knowledge when it emitted greenhouse gas pollution that caused the resulting property damage</a:t>
            </a:r>
            <a:endParaRPr kumimoji="0" lang="en-US" sz="1600" b="1" i="0" u="none" strike="noStrike" kern="0" cap="none" spc="0" normalizeH="0" baseline="0" noProof="0" dirty="0">
              <a:ln>
                <a:noFill/>
              </a:ln>
              <a:solidFill>
                <a:srgbClr val="AA182C"/>
              </a:solidFill>
              <a:effectLst/>
              <a:uLnTx/>
              <a:uFillTx/>
              <a:latin typeface="Century Gothic" panose="020B0502020202020204" pitchFamily="34" charset="0"/>
              <a:cs typeface="Helvetica"/>
              <a:sym typeface="Helvetica"/>
            </a:endParaRPr>
          </a:p>
        </p:txBody>
      </p:sp>
      <p:pic>
        <p:nvPicPr>
          <p:cNvPr id="4" name="ARIAS-logo_WHITE.pdf" descr="ARIAS-logo_WHITE.pdf">
            <a:extLst>
              <a:ext uri="{FF2B5EF4-FFF2-40B4-BE49-F238E27FC236}">
                <a16:creationId xmlns:a16="http://schemas.microsoft.com/office/drawing/2014/main" id="{190EEC6D-9406-A145-725C-226D07EEF2A7}"/>
              </a:ext>
            </a:extLst>
          </p:cNvPr>
          <p:cNvPicPr>
            <a:picLocks noChangeAspect="1"/>
          </p:cNvPicPr>
          <p:nvPr/>
        </p:nvPicPr>
        <p:blipFill>
          <a:blip r:embed="rId3"/>
          <a:stretch>
            <a:fillRect/>
          </a:stretch>
        </p:blipFill>
        <p:spPr>
          <a:xfrm>
            <a:off x="5422055" y="5755878"/>
            <a:ext cx="1347889" cy="564672"/>
          </a:xfrm>
          <a:prstGeom prst="rect">
            <a:avLst/>
          </a:prstGeom>
          <a:ln w="12700">
            <a:miter lim="400000"/>
          </a:ln>
        </p:spPr>
      </p:pic>
    </p:spTree>
    <p:extLst>
      <p:ext uri="{BB962C8B-B14F-4D97-AF65-F5344CB8AC3E}">
        <p14:creationId xmlns:p14="http://schemas.microsoft.com/office/powerpoint/2010/main" val="1911772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normAutofit/>
          </a:bodyPr>
          <a:lstStyle/>
          <a:p>
            <a:r>
              <a:rPr lang="en-US" dirty="0"/>
              <a:t>Damage/Injury in Policy Period</a:t>
            </a:r>
          </a:p>
        </p:txBody>
      </p:sp>
      <p:grpSp>
        <p:nvGrpSpPr>
          <p:cNvPr id="7" name="Group 6">
            <a:extLst>
              <a:ext uri="{FF2B5EF4-FFF2-40B4-BE49-F238E27FC236}">
                <a16:creationId xmlns:a16="http://schemas.microsoft.com/office/drawing/2014/main" id="{621EEC24-D718-833D-BC3E-7F380FA0C665}"/>
              </a:ext>
            </a:extLst>
          </p:cNvPr>
          <p:cNvGrpSpPr>
            <a:grpSpLocks noChangeAspect="1"/>
          </p:cNvGrpSpPr>
          <p:nvPr/>
        </p:nvGrpSpPr>
        <p:grpSpPr>
          <a:xfrm>
            <a:off x="9373362" y="-5898"/>
            <a:ext cx="2816600" cy="5290386"/>
            <a:chOff x="9436041" y="1455447"/>
            <a:chExt cx="2274005" cy="4727276"/>
          </a:xfrm>
        </p:grpSpPr>
        <p:pic>
          <p:nvPicPr>
            <p:cNvPr id="12" name="Picture 11" descr="A picture containing outdoor, sky, sunset, sun&#10;&#10;Description automatically generated">
              <a:extLst>
                <a:ext uri="{FF2B5EF4-FFF2-40B4-BE49-F238E27FC236}">
                  <a16:creationId xmlns:a16="http://schemas.microsoft.com/office/drawing/2014/main" id="{AB5703E7-5F3A-9B35-8011-FBC6C8D049CD}"/>
                </a:ext>
              </a:extLst>
            </p:cNvPr>
            <p:cNvPicPr>
              <a:picLocks noChangeAspect="1"/>
            </p:cNvPicPr>
            <p:nvPr/>
          </p:nvPicPr>
          <p:blipFill rotWithShape="1">
            <a:blip r:embed="rId2"/>
            <a:srcRect l="22022" t="6316" r="22022" b="24433"/>
            <a:stretch/>
          </p:blipFill>
          <p:spPr>
            <a:xfrm>
              <a:off x="9436041" y="1455447"/>
              <a:ext cx="2274005" cy="1583073"/>
            </a:xfrm>
            <a:prstGeom prst="rect">
              <a:avLst/>
            </a:prstGeom>
            <a:effectLst>
              <a:outerShdw blurRad="50800" dist="38100" dir="5400000" algn="t" rotWithShape="0">
                <a:prstClr val="black">
                  <a:alpha val="40000"/>
                </a:prstClr>
              </a:outerShdw>
            </a:effectLst>
          </p:spPr>
        </p:pic>
        <p:pic>
          <p:nvPicPr>
            <p:cNvPr id="9" name="Picture 8" descr="A picture containing cake, rock, chocolate, dessert&#10;&#10;Description automatically generated">
              <a:extLst>
                <a:ext uri="{FF2B5EF4-FFF2-40B4-BE49-F238E27FC236}">
                  <a16:creationId xmlns:a16="http://schemas.microsoft.com/office/drawing/2014/main" id="{542F2A55-BCCC-5257-0183-DF242E16FCB4}"/>
                </a:ext>
              </a:extLst>
            </p:cNvPr>
            <p:cNvPicPr>
              <a:picLocks noChangeAspect="1"/>
            </p:cNvPicPr>
            <p:nvPr/>
          </p:nvPicPr>
          <p:blipFill rotWithShape="1">
            <a:blip r:embed="rId3"/>
            <a:srcRect r="21030" b="2264"/>
            <a:stretch/>
          </p:blipFill>
          <p:spPr>
            <a:xfrm>
              <a:off x="9436041" y="3027547"/>
              <a:ext cx="2274005" cy="1583074"/>
            </a:xfrm>
            <a:prstGeom prst="rect">
              <a:avLst/>
            </a:prstGeom>
            <a:effectLst>
              <a:outerShdw blurRad="50800" dist="38100" dir="5400000" algn="t" rotWithShape="0">
                <a:prstClr val="black">
                  <a:alpha val="40000"/>
                </a:prstClr>
              </a:outerShdw>
            </a:effectLst>
          </p:spPr>
        </p:pic>
        <p:pic>
          <p:nvPicPr>
            <p:cNvPr id="8" name="Picture 7" descr="A picture containing cooking, pan, grill&#10;&#10;Description automatically generated">
              <a:extLst>
                <a:ext uri="{FF2B5EF4-FFF2-40B4-BE49-F238E27FC236}">
                  <a16:creationId xmlns:a16="http://schemas.microsoft.com/office/drawing/2014/main" id="{5A426AA9-1FA7-DBDD-3B21-D5A98987C94D}"/>
                </a:ext>
              </a:extLst>
            </p:cNvPr>
            <p:cNvPicPr>
              <a:picLocks noChangeAspect="1"/>
            </p:cNvPicPr>
            <p:nvPr/>
          </p:nvPicPr>
          <p:blipFill rotWithShape="1">
            <a:blip r:embed="rId4"/>
            <a:srcRect l="7609" t="-330" r="11591" b="330"/>
            <a:stretch/>
          </p:blipFill>
          <p:spPr>
            <a:xfrm>
              <a:off x="9436041" y="4599650"/>
              <a:ext cx="2274005" cy="1583073"/>
            </a:xfrm>
            <a:prstGeom prst="rect">
              <a:avLst/>
            </a:prstGeom>
            <a:effectLst>
              <a:outerShdw blurRad="50800" dist="38100" dir="5400000" algn="t" rotWithShape="0">
                <a:prstClr val="black">
                  <a:alpha val="40000"/>
                </a:prstClr>
              </a:outerShdw>
            </a:effectLst>
          </p:spPr>
        </p:pic>
      </p:grpSp>
      <p:sp>
        <p:nvSpPr>
          <p:cNvPr id="13" name="TextBox 12">
            <a:extLst>
              <a:ext uri="{FF2B5EF4-FFF2-40B4-BE49-F238E27FC236}">
                <a16:creationId xmlns:a16="http://schemas.microsoft.com/office/drawing/2014/main" id="{1AAFE5E9-C89B-DD01-C54E-6050957ACC6E}"/>
              </a:ext>
            </a:extLst>
          </p:cNvPr>
          <p:cNvSpPr txBox="1"/>
          <p:nvPr/>
        </p:nvSpPr>
        <p:spPr>
          <a:xfrm>
            <a:off x="7755875" y="5328555"/>
            <a:ext cx="4434087"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Photos by SaidMammad, eyecrave, and Upyanose/Canva Pro; used with permission. </a:t>
            </a:r>
          </a:p>
        </p:txBody>
      </p:sp>
      <p:sp>
        <p:nvSpPr>
          <p:cNvPr id="15" name="Text Placeholder 2">
            <a:extLst>
              <a:ext uri="{FF2B5EF4-FFF2-40B4-BE49-F238E27FC236}">
                <a16:creationId xmlns:a16="http://schemas.microsoft.com/office/drawing/2014/main" id="{9B26323D-FE3A-3103-4439-C36B2613174C}"/>
              </a:ext>
            </a:extLst>
          </p:cNvPr>
          <p:cNvSpPr>
            <a:spLocks noGrp="1"/>
          </p:cNvSpPr>
          <p:nvPr>
            <p:ph type="body" sz="quarter" idx="21"/>
          </p:nvPr>
        </p:nvSpPr>
        <p:spPr>
          <a:xfrm>
            <a:off x="515937" y="2296627"/>
            <a:ext cx="7948010" cy="2876321"/>
          </a:xfrm>
        </p:spPr>
        <p:txBody>
          <a:bodyPr>
            <a:normAutofit/>
          </a:bodyPr>
          <a:lstStyle/>
          <a:p>
            <a:pPr marL="285750" indent="-285750">
              <a:spcBef>
                <a:spcPts val="1200"/>
              </a:spcBef>
              <a:buFont typeface="Arial" panose="020B0604020202020204" pitchFamily="34" charset="0"/>
              <a:buChar char="•"/>
            </a:pPr>
            <a:r>
              <a:rPr lang="en-US" sz="2400" dirty="0"/>
              <a:t>Gradual/cumulative</a:t>
            </a:r>
          </a:p>
          <a:p>
            <a:pPr marL="285750" indent="-285750">
              <a:spcBef>
                <a:spcPts val="1200"/>
              </a:spcBef>
              <a:buFont typeface="Arial" panose="020B0604020202020204" pitchFamily="34" charset="0"/>
              <a:buChar char="•"/>
            </a:pPr>
            <a:r>
              <a:rPr lang="en-US" sz="2400" dirty="0"/>
              <a:t>Episodic – e.g., Puerto Rico</a:t>
            </a:r>
          </a:p>
          <a:p>
            <a:endParaRPr lang="en-US" dirty="0"/>
          </a:p>
        </p:txBody>
      </p:sp>
      <p:sp>
        <p:nvSpPr>
          <p:cNvPr id="16" name="Text Placeholder 1">
            <a:extLst>
              <a:ext uri="{FF2B5EF4-FFF2-40B4-BE49-F238E27FC236}">
                <a16:creationId xmlns:a16="http://schemas.microsoft.com/office/drawing/2014/main" id="{E1254EA1-8524-6C58-BBF9-D5E1411CED7E}"/>
              </a:ext>
            </a:extLst>
          </p:cNvPr>
          <p:cNvSpPr>
            <a:spLocks noGrp="1"/>
          </p:cNvSpPr>
          <p:nvPr>
            <p:ph type="body" sz="quarter" idx="1"/>
          </p:nvPr>
        </p:nvSpPr>
        <p:spPr>
          <a:xfrm>
            <a:off x="515937" y="1563008"/>
            <a:ext cx="5472115" cy="855665"/>
          </a:xfrm>
        </p:spPr>
        <p:txBody>
          <a:bodyPr>
            <a:normAutofit/>
          </a:bodyPr>
          <a:lstStyle/>
          <a:p>
            <a:r>
              <a:rPr lang="en-US" dirty="0"/>
              <a:t>Allegations:</a:t>
            </a:r>
          </a:p>
        </p:txBody>
      </p:sp>
    </p:spTree>
    <p:extLst>
      <p:ext uri="{BB962C8B-B14F-4D97-AF65-F5344CB8AC3E}">
        <p14:creationId xmlns:p14="http://schemas.microsoft.com/office/powerpoint/2010/main" val="11776028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Climate Change Impacts on Catastrophe Events and ILS Disputes</a:t>
            </a:r>
          </a:p>
        </p:txBody>
      </p:sp>
    </p:spTree>
    <p:extLst>
      <p:ext uri="{BB962C8B-B14F-4D97-AF65-F5344CB8AC3E}">
        <p14:creationId xmlns:p14="http://schemas.microsoft.com/office/powerpoint/2010/main" val="25337149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2" name="Title 5">
            <a:extLst>
              <a:ext uri="{FF2B5EF4-FFF2-40B4-BE49-F238E27FC236}">
                <a16:creationId xmlns:a16="http://schemas.microsoft.com/office/drawing/2014/main" id="{8E86C655-BED0-995B-5928-A345EBB665DE}"/>
              </a:ext>
            </a:extLst>
          </p:cNvPr>
          <p:cNvSpPr>
            <a:spLocks noGrp="1"/>
          </p:cNvSpPr>
          <p:nvPr>
            <p:ph type="title"/>
          </p:nvPr>
        </p:nvSpPr>
        <p:spPr>
          <a:xfrm>
            <a:off x="515939" y="621582"/>
            <a:ext cx="11160126" cy="1488315"/>
          </a:xfrm>
        </p:spPr>
        <p:txBody>
          <a:bodyPr/>
          <a:lstStyle/>
          <a:p>
            <a:r>
              <a:rPr lang="en-US" dirty="0"/>
              <a:t>What are ILS?</a:t>
            </a:r>
          </a:p>
        </p:txBody>
      </p:sp>
      <p:sp>
        <p:nvSpPr>
          <p:cNvPr id="3" name="Content Placeholder 2">
            <a:extLst>
              <a:ext uri="{FF2B5EF4-FFF2-40B4-BE49-F238E27FC236}">
                <a16:creationId xmlns:a16="http://schemas.microsoft.com/office/drawing/2014/main" id="{79905992-4C84-02A2-884A-FEA50DA85259}"/>
              </a:ext>
            </a:extLst>
          </p:cNvPr>
          <p:cNvSpPr>
            <a:spLocks noGrp="1"/>
          </p:cNvSpPr>
          <p:nvPr>
            <p:ph type="body" sz="half" idx="1"/>
          </p:nvPr>
        </p:nvSpPr>
        <p:spPr>
          <a:xfrm>
            <a:off x="317746" y="1426038"/>
            <a:ext cx="11160126" cy="4216400"/>
          </a:xfrm>
        </p:spPr>
        <p:txBody>
          <a:bodyPr/>
          <a:lstStyle/>
          <a:p>
            <a:pPr marL="342900" indent="-342900">
              <a:buFont typeface="Arial" panose="020B0604020202020204" pitchFamily="34" charset="0"/>
              <a:buChar char="•"/>
            </a:pPr>
            <a:r>
              <a:rPr lang="en-US" u="sng" dirty="0"/>
              <a:t>Insurance-Linked Securities:</a:t>
            </a:r>
            <a:r>
              <a:rPr lang="en-US" dirty="0"/>
              <a:t> Financial instruments or contracts whose value is affected by insured loss events.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Example: Industry Loss Warranty (“ILW”)</a:t>
            </a:r>
          </a:p>
          <a:p>
            <a:pPr marL="1289957" lvl="1" indent="-342900">
              <a:buFont typeface="Arial" panose="020B0604020202020204" pitchFamily="34" charset="0"/>
              <a:buChar char="•"/>
            </a:pPr>
            <a:r>
              <a:rPr lang="en-US" dirty="0"/>
              <a:t>Reinsurance or derivative contract that pays out when the financial losses experienced by an industry exceed a specified threshold.</a:t>
            </a:r>
          </a:p>
        </p:txBody>
      </p:sp>
    </p:spTree>
    <p:extLst>
      <p:ext uri="{BB962C8B-B14F-4D97-AF65-F5344CB8AC3E}">
        <p14:creationId xmlns:p14="http://schemas.microsoft.com/office/powerpoint/2010/main" val="42632384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12" name="Content Placeholder 6">
            <a:extLst>
              <a:ext uri="{FF2B5EF4-FFF2-40B4-BE49-F238E27FC236}">
                <a16:creationId xmlns:a16="http://schemas.microsoft.com/office/drawing/2014/main" id="{A5A5E4C7-DF40-31DC-5B6B-6B90E8D74E5A}"/>
              </a:ext>
            </a:extLst>
          </p:cNvPr>
          <p:cNvSpPr>
            <a:spLocks noGrp="1"/>
          </p:cNvSpPr>
          <p:nvPr>
            <p:ph type="body" sz="half" idx="1"/>
          </p:nvPr>
        </p:nvSpPr>
        <p:spPr>
          <a:xfrm>
            <a:off x="351550" y="1481027"/>
            <a:ext cx="10980738" cy="4216400"/>
          </a:xfrm>
        </p:spPr>
        <p:txBody>
          <a:bodyPr>
            <a:noAutofit/>
          </a:bodyPr>
          <a:lstStyle/>
          <a:p>
            <a:pPr>
              <a:spcBef>
                <a:spcPts val="1800"/>
              </a:spcBef>
            </a:pPr>
            <a:r>
              <a:rPr lang="en-US" sz="1800" dirty="0">
                <a:effectLst/>
                <a:ea typeface="Century Schoolbook" panose="02040604050505020304" pitchFamily="18" charset="0"/>
                <a:cs typeface="Times New Roman" panose="02020603050405020304" pitchFamily="18" charset="0"/>
              </a:rPr>
              <a:t>With rising global temperatures and sea levels, frequency and severity of natural catastrophe events have increased:</a:t>
            </a:r>
          </a:p>
          <a:p>
            <a:pPr>
              <a:spcBef>
                <a:spcPts val="1800"/>
              </a:spcBef>
            </a:pP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br>
              <a:rPr lang="en-US" sz="1800" dirty="0">
                <a:effectLst/>
                <a:ea typeface="Century Schoolbook" panose="02040604050505020304" pitchFamily="18" charset="0"/>
                <a:cs typeface="Times New Roman" panose="02020603050405020304" pitchFamily="18" charset="0"/>
              </a:rPr>
            </a:br>
            <a:r>
              <a:rPr lang="en-US" sz="1800" dirty="0">
                <a:effectLst/>
                <a:ea typeface="Century Schoolbook" panose="02040604050505020304" pitchFamily="18" charset="0"/>
                <a:cs typeface="Times New Roman" panose="02020603050405020304" pitchFamily="18" charset="0"/>
              </a:rPr>
              <a:t>Participants in reinsurance and insurance-linked securities (“ILS”) industries have faced rapidly increasing exposure to severe catastrophe losses.</a:t>
            </a:r>
          </a:p>
          <a:p>
            <a:pPr lvl="1">
              <a:spcBef>
                <a:spcPts val="1800"/>
              </a:spcBef>
            </a:pPr>
            <a:r>
              <a:rPr lang="en-US" sz="1800" dirty="0">
                <a:effectLst/>
                <a:ea typeface="Century Schoolbook" panose="02040604050505020304" pitchFamily="18" charset="0"/>
                <a:cs typeface="Times New Roman" panose="02020603050405020304" pitchFamily="18" charset="0"/>
              </a:rPr>
              <a:t>Climate change has also affected geographic distribution of catastrophe events.</a:t>
            </a:r>
            <a:endParaRPr lang="en-US" sz="3600" dirty="0"/>
          </a:p>
        </p:txBody>
      </p:sp>
      <p:sp>
        <p:nvSpPr>
          <p:cNvPr id="13" name="Title 5">
            <a:extLst>
              <a:ext uri="{FF2B5EF4-FFF2-40B4-BE49-F238E27FC236}">
                <a16:creationId xmlns:a16="http://schemas.microsoft.com/office/drawing/2014/main" id="{54646D3F-4C1B-31C2-A0E1-7EB466DFED2F}"/>
              </a:ext>
            </a:extLst>
          </p:cNvPr>
          <p:cNvSpPr>
            <a:spLocks noGrp="1"/>
          </p:cNvSpPr>
          <p:nvPr>
            <p:ph type="title"/>
          </p:nvPr>
        </p:nvSpPr>
        <p:spPr>
          <a:xfrm>
            <a:off x="351550" y="157275"/>
            <a:ext cx="11160126" cy="1488315"/>
          </a:xfrm>
        </p:spPr>
        <p:txBody>
          <a:bodyPr/>
          <a:lstStyle/>
          <a:p>
            <a:r>
              <a:rPr lang="en-US" dirty="0"/>
              <a:t>Climate Change Impact on Catastrophe Events</a:t>
            </a:r>
          </a:p>
        </p:txBody>
      </p:sp>
      <p:grpSp>
        <p:nvGrpSpPr>
          <p:cNvPr id="14" name="Group 13">
            <a:extLst>
              <a:ext uri="{FF2B5EF4-FFF2-40B4-BE49-F238E27FC236}">
                <a16:creationId xmlns:a16="http://schemas.microsoft.com/office/drawing/2014/main" id="{5777C761-C403-D66B-2B55-0751AA797250}"/>
              </a:ext>
            </a:extLst>
          </p:cNvPr>
          <p:cNvGrpSpPr/>
          <p:nvPr/>
        </p:nvGrpSpPr>
        <p:grpSpPr>
          <a:xfrm>
            <a:off x="689429" y="2204988"/>
            <a:ext cx="4662082" cy="1814769"/>
            <a:chOff x="396616" y="2902011"/>
            <a:chExt cx="4662082" cy="1814769"/>
          </a:xfrm>
        </p:grpSpPr>
        <p:sp>
          <p:nvSpPr>
            <p:cNvPr id="15" name="Rectangle 14">
              <a:extLst>
                <a:ext uri="{FF2B5EF4-FFF2-40B4-BE49-F238E27FC236}">
                  <a16:creationId xmlns:a16="http://schemas.microsoft.com/office/drawing/2014/main" id="{011C6C1D-812F-C740-E98A-CE8AF5B55D2D}"/>
                </a:ext>
              </a:extLst>
            </p:cNvPr>
            <p:cNvSpPr/>
            <p:nvPr/>
          </p:nvSpPr>
          <p:spPr>
            <a:xfrm>
              <a:off x="435250" y="2902011"/>
              <a:ext cx="4623448" cy="1814769"/>
            </a:xfrm>
            <a:prstGeom prst="rect">
              <a:avLst/>
            </a:prstGeom>
            <a:gradFill flip="none" rotWithShape="1">
              <a:gsLst>
                <a:gs pos="0">
                  <a:schemeClr val="bg1"/>
                </a:gs>
                <a:gs pos="50000">
                  <a:srgbClr val="EFEFEF"/>
                </a:gs>
                <a:gs pos="100000">
                  <a:srgbClr val="C2C2C2"/>
                </a:gs>
              </a:gsLst>
              <a:path path="circle">
                <a:fillToRect l="50000" t="50000" r="50000" b="50000"/>
              </a:path>
              <a:tileRect/>
            </a:gra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grpSp>
          <p:nvGrpSpPr>
            <p:cNvPr id="16" name="Group 15">
              <a:extLst>
                <a:ext uri="{FF2B5EF4-FFF2-40B4-BE49-F238E27FC236}">
                  <a16:creationId xmlns:a16="http://schemas.microsoft.com/office/drawing/2014/main" id="{37F44CC2-13B0-1670-E707-23BF70E5FC6B}"/>
                </a:ext>
              </a:extLst>
            </p:cNvPr>
            <p:cNvGrpSpPr/>
            <p:nvPr/>
          </p:nvGrpSpPr>
          <p:grpSpPr>
            <a:xfrm>
              <a:off x="396616" y="2971014"/>
              <a:ext cx="4662081" cy="1676764"/>
              <a:chOff x="396616" y="2818614"/>
              <a:chExt cx="4662081" cy="1676764"/>
            </a:xfrm>
          </p:grpSpPr>
          <p:sp>
            <p:nvSpPr>
              <p:cNvPr id="17" name="TextBox 16">
                <a:extLst>
                  <a:ext uri="{FF2B5EF4-FFF2-40B4-BE49-F238E27FC236}">
                    <a16:creationId xmlns:a16="http://schemas.microsoft.com/office/drawing/2014/main" id="{6C091F40-79AE-398E-3CF9-FFBD2E7543DD}"/>
                  </a:ext>
                </a:extLst>
              </p:cNvPr>
              <p:cNvSpPr txBox="1"/>
              <p:nvPr/>
            </p:nvSpPr>
            <p:spPr>
              <a:xfrm>
                <a:off x="538727" y="2818614"/>
                <a:ext cx="3073914"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effectLst/>
                    <a:latin typeface="Century Gothic" panose="020B0502020202020204" pitchFamily="34" charset="0"/>
                    <a:ea typeface="Century Schoolbook" panose="02040604050505020304" pitchFamily="18" charset="0"/>
                    <a:cs typeface="Times New Roman" panose="02020603050405020304" pitchFamily="18" charset="0"/>
                  </a:rPr>
                  <a:t>Global Insured Wildfire Losses:</a:t>
                </a:r>
                <a:endParaRPr kumimoji="0" lang="en-US" sz="1600" b="1" i="0" u="none" strike="noStrike" cap="none" spc="0" normalizeH="0" baseline="0" dirty="0">
                  <a:ln>
                    <a:noFill/>
                  </a:ln>
                  <a:solidFill>
                    <a:srgbClr val="000000"/>
                  </a:solidFill>
                  <a:effectLst/>
                  <a:uFillTx/>
                  <a:latin typeface="Century Gothic" panose="020B0502020202020204" pitchFamily="34" charset="0"/>
                  <a:sym typeface="Helvetica"/>
                </a:endParaRPr>
              </a:p>
            </p:txBody>
          </p:sp>
          <p:grpSp>
            <p:nvGrpSpPr>
              <p:cNvPr id="18" name="Group 17">
                <a:extLst>
                  <a:ext uri="{FF2B5EF4-FFF2-40B4-BE49-F238E27FC236}">
                    <a16:creationId xmlns:a16="http://schemas.microsoft.com/office/drawing/2014/main" id="{4BD65374-8534-65D8-2685-19403E36FC72}"/>
                  </a:ext>
                </a:extLst>
              </p:cNvPr>
              <p:cNvGrpSpPr/>
              <p:nvPr/>
            </p:nvGrpSpPr>
            <p:grpSpPr>
              <a:xfrm>
                <a:off x="396616" y="3174409"/>
                <a:ext cx="4662081" cy="1320969"/>
                <a:chOff x="7884130" y="2282712"/>
                <a:chExt cx="4032567" cy="1142601"/>
              </a:xfrm>
            </p:grpSpPr>
            <p:sp>
              <p:nvSpPr>
                <p:cNvPr id="19" name="Freeform: Shape 18">
                  <a:extLst>
                    <a:ext uri="{FF2B5EF4-FFF2-40B4-BE49-F238E27FC236}">
                      <a16:creationId xmlns:a16="http://schemas.microsoft.com/office/drawing/2014/main" id="{41FD9802-3C4D-8A21-153A-B551ADD51DC2}"/>
                    </a:ext>
                  </a:extLst>
                </p:cNvPr>
                <p:cNvSpPr/>
                <p:nvPr/>
              </p:nvSpPr>
              <p:spPr>
                <a:xfrm>
                  <a:off x="10582275" y="2499800"/>
                  <a:ext cx="838200" cy="264553"/>
                </a:xfrm>
                <a:custGeom>
                  <a:avLst/>
                  <a:gdLst>
                    <a:gd name="connsiteX0" fmla="*/ 314325 w 831850"/>
                    <a:gd name="connsiteY0" fmla="*/ 250825 h 250825"/>
                    <a:gd name="connsiteX1" fmla="*/ 514350 w 831850"/>
                    <a:gd name="connsiteY1" fmla="*/ 250825 h 250825"/>
                    <a:gd name="connsiteX2" fmla="*/ 831850 w 831850"/>
                    <a:gd name="connsiteY2" fmla="*/ 0 h 250825"/>
                    <a:gd name="connsiteX3" fmla="*/ 0 w 831850"/>
                    <a:gd name="connsiteY3" fmla="*/ 0 h 250825"/>
                    <a:gd name="connsiteX4" fmla="*/ 314325 w 831850"/>
                    <a:gd name="connsiteY4" fmla="*/ 250825 h 250825"/>
                    <a:gd name="connsiteX0" fmla="*/ 314325 w 831850"/>
                    <a:gd name="connsiteY0" fmla="*/ 250825 h 250825"/>
                    <a:gd name="connsiteX1" fmla="*/ 514350 w 831850"/>
                    <a:gd name="connsiteY1" fmla="*/ 250825 h 250825"/>
                    <a:gd name="connsiteX2" fmla="*/ 831850 w 831850"/>
                    <a:gd name="connsiteY2" fmla="*/ 0 h 250825"/>
                    <a:gd name="connsiteX3" fmla="*/ 0 w 831850"/>
                    <a:gd name="connsiteY3" fmla="*/ 40969 h 250825"/>
                    <a:gd name="connsiteX4" fmla="*/ 314325 w 831850"/>
                    <a:gd name="connsiteY4" fmla="*/ 250825 h 250825"/>
                    <a:gd name="connsiteX0" fmla="*/ 314325 w 838200"/>
                    <a:gd name="connsiteY0" fmla="*/ 209856 h 209856"/>
                    <a:gd name="connsiteX1" fmla="*/ 514350 w 838200"/>
                    <a:gd name="connsiteY1" fmla="*/ 209856 h 209856"/>
                    <a:gd name="connsiteX2" fmla="*/ 838200 w 838200"/>
                    <a:gd name="connsiteY2" fmla="*/ 2156 h 209856"/>
                    <a:gd name="connsiteX3" fmla="*/ 0 w 838200"/>
                    <a:gd name="connsiteY3" fmla="*/ 0 h 209856"/>
                    <a:gd name="connsiteX4" fmla="*/ 314325 w 838200"/>
                    <a:gd name="connsiteY4" fmla="*/ 209856 h 209856"/>
                    <a:gd name="connsiteX0" fmla="*/ 314325 w 838200"/>
                    <a:gd name="connsiteY0" fmla="*/ 209856 h 209856"/>
                    <a:gd name="connsiteX1" fmla="*/ 514350 w 838200"/>
                    <a:gd name="connsiteY1" fmla="*/ 171043 h 209856"/>
                    <a:gd name="connsiteX2" fmla="*/ 838200 w 838200"/>
                    <a:gd name="connsiteY2" fmla="*/ 2156 h 209856"/>
                    <a:gd name="connsiteX3" fmla="*/ 0 w 838200"/>
                    <a:gd name="connsiteY3" fmla="*/ 0 h 209856"/>
                    <a:gd name="connsiteX4" fmla="*/ 314325 w 838200"/>
                    <a:gd name="connsiteY4" fmla="*/ 209856 h 209856"/>
                    <a:gd name="connsiteX0" fmla="*/ 330200 w 838200"/>
                    <a:gd name="connsiteY0" fmla="*/ 175356 h 175356"/>
                    <a:gd name="connsiteX1" fmla="*/ 514350 w 838200"/>
                    <a:gd name="connsiteY1" fmla="*/ 171043 h 175356"/>
                    <a:gd name="connsiteX2" fmla="*/ 838200 w 838200"/>
                    <a:gd name="connsiteY2" fmla="*/ 2156 h 175356"/>
                    <a:gd name="connsiteX3" fmla="*/ 0 w 838200"/>
                    <a:gd name="connsiteY3" fmla="*/ 0 h 175356"/>
                    <a:gd name="connsiteX4" fmla="*/ 330200 w 838200"/>
                    <a:gd name="connsiteY4" fmla="*/ 175356 h 175356"/>
                    <a:gd name="connsiteX0" fmla="*/ 320675 w 838200"/>
                    <a:gd name="connsiteY0" fmla="*/ 177512 h 177512"/>
                    <a:gd name="connsiteX1" fmla="*/ 514350 w 838200"/>
                    <a:gd name="connsiteY1" fmla="*/ 171043 h 177512"/>
                    <a:gd name="connsiteX2" fmla="*/ 838200 w 838200"/>
                    <a:gd name="connsiteY2" fmla="*/ 2156 h 177512"/>
                    <a:gd name="connsiteX3" fmla="*/ 0 w 838200"/>
                    <a:gd name="connsiteY3" fmla="*/ 0 h 177512"/>
                    <a:gd name="connsiteX4" fmla="*/ 320675 w 838200"/>
                    <a:gd name="connsiteY4" fmla="*/ 177512 h 177512"/>
                    <a:gd name="connsiteX0" fmla="*/ 320675 w 838200"/>
                    <a:gd name="connsiteY0" fmla="*/ 177512 h 179668"/>
                    <a:gd name="connsiteX1" fmla="*/ 514350 w 838200"/>
                    <a:gd name="connsiteY1" fmla="*/ 179668 h 179668"/>
                    <a:gd name="connsiteX2" fmla="*/ 838200 w 838200"/>
                    <a:gd name="connsiteY2" fmla="*/ 2156 h 179668"/>
                    <a:gd name="connsiteX3" fmla="*/ 0 w 838200"/>
                    <a:gd name="connsiteY3" fmla="*/ 0 h 179668"/>
                    <a:gd name="connsiteX4" fmla="*/ 320675 w 838200"/>
                    <a:gd name="connsiteY4" fmla="*/ 177512 h 179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179668">
                      <a:moveTo>
                        <a:pt x="320675" y="177512"/>
                      </a:moveTo>
                      <a:lnTo>
                        <a:pt x="514350" y="179668"/>
                      </a:lnTo>
                      <a:lnTo>
                        <a:pt x="838200" y="2156"/>
                      </a:lnTo>
                      <a:lnTo>
                        <a:pt x="0" y="0"/>
                      </a:lnTo>
                      <a:lnTo>
                        <a:pt x="320675" y="177512"/>
                      </a:lnTo>
                      <a:close/>
                    </a:path>
                  </a:pathLst>
                </a:custGeom>
                <a:solidFill>
                  <a:srgbClr val="FFFF00">
                    <a:alpha val="25098"/>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a:spcBef>
                      <a:spcPts val="0"/>
                    </a:spcBef>
                    <a:spcAft>
                      <a:spcPts val="0"/>
                    </a:spcAft>
                  </a:pPr>
                  <a:endParaRPr lang="en-US"/>
                </a:p>
              </p:txBody>
            </p:sp>
            <p:cxnSp>
              <p:nvCxnSpPr>
                <p:cNvPr id="20" name="Straight Connector 19">
                  <a:extLst>
                    <a:ext uri="{FF2B5EF4-FFF2-40B4-BE49-F238E27FC236}">
                      <a16:creationId xmlns:a16="http://schemas.microsoft.com/office/drawing/2014/main" id="{10D0977E-4DDF-DBF2-F16A-7C9796E84DEF}"/>
                    </a:ext>
                  </a:extLst>
                </p:cNvPr>
                <p:cNvCxnSpPr>
                  <a:cxnSpLocks/>
                </p:cNvCxnSpPr>
                <p:nvPr/>
              </p:nvCxnSpPr>
              <p:spPr>
                <a:xfrm>
                  <a:off x="8195249" y="3132966"/>
                  <a:ext cx="304534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9957A940-902F-072B-ADB9-80F70BE74C78}"/>
                    </a:ext>
                  </a:extLst>
                </p:cNvPr>
                <p:cNvSpPr txBox="1"/>
                <p:nvPr/>
              </p:nvSpPr>
              <p:spPr>
                <a:xfrm>
                  <a:off x="7884130" y="3159098"/>
                  <a:ext cx="609186" cy="266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solidFill>
                      <a:effectLst/>
                      <a:uFillTx/>
                      <a:latin typeface="Century Gothic" panose="020B0502020202020204" pitchFamily="34" charset="0"/>
                      <a:sym typeface="Helvetica"/>
                    </a:rPr>
                    <a:t>1980</a:t>
                  </a:r>
                </a:p>
              </p:txBody>
            </p:sp>
            <p:sp>
              <p:nvSpPr>
                <p:cNvPr id="22" name="TextBox 21">
                  <a:extLst>
                    <a:ext uri="{FF2B5EF4-FFF2-40B4-BE49-F238E27FC236}">
                      <a16:creationId xmlns:a16="http://schemas.microsoft.com/office/drawing/2014/main" id="{35044F19-16EB-B30A-85F3-B2FF437DA091}"/>
                    </a:ext>
                  </a:extLst>
                </p:cNvPr>
                <p:cNvSpPr txBox="1"/>
                <p:nvPr/>
              </p:nvSpPr>
              <p:spPr>
                <a:xfrm>
                  <a:off x="9394712" y="3159098"/>
                  <a:ext cx="611378" cy="266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solidFill>
                      <a:effectLst/>
                      <a:uFillTx/>
                      <a:latin typeface="Century Gothic" panose="020B0502020202020204" pitchFamily="34" charset="0"/>
                      <a:sym typeface="Helvetica"/>
                    </a:rPr>
                    <a:t>2000</a:t>
                  </a:r>
                </a:p>
              </p:txBody>
            </p:sp>
            <p:sp>
              <p:nvSpPr>
                <p:cNvPr id="23" name="TextBox 22">
                  <a:extLst>
                    <a:ext uri="{FF2B5EF4-FFF2-40B4-BE49-F238E27FC236}">
                      <a16:creationId xmlns:a16="http://schemas.microsoft.com/office/drawing/2014/main" id="{27606569-85B9-7AB6-2F0C-4E60C7CEEFB2}"/>
                    </a:ext>
                  </a:extLst>
                </p:cNvPr>
                <p:cNvSpPr txBox="1"/>
                <p:nvPr/>
              </p:nvSpPr>
              <p:spPr>
                <a:xfrm>
                  <a:off x="10907485" y="3159098"/>
                  <a:ext cx="611378" cy="266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accent1"/>
                      </a:solidFill>
                      <a:effectLst/>
                      <a:uFillTx/>
                      <a:latin typeface="Century Gothic" panose="020B0502020202020204" pitchFamily="34" charset="0"/>
                      <a:sym typeface="Helvetica"/>
                    </a:rPr>
                    <a:t>2020</a:t>
                  </a:r>
                </a:p>
              </p:txBody>
            </p:sp>
            <p:sp>
              <p:nvSpPr>
                <p:cNvPr id="24" name="Oval 23">
                  <a:extLst>
                    <a:ext uri="{FF2B5EF4-FFF2-40B4-BE49-F238E27FC236}">
                      <a16:creationId xmlns:a16="http://schemas.microsoft.com/office/drawing/2014/main" id="{47BA41AC-2129-52C9-93C4-25C5B339FA18}"/>
                    </a:ext>
                  </a:extLst>
                </p:cNvPr>
                <p:cNvSpPr>
                  <a:spLocks noChangeAspect="1"/>
                </p:cNvSpPr>
                <p:nvPr/>
              </p:nvSpPr>
              <p:spPr>
                <a:xfrm>
                  <a:off x="8156065" y="3093783"/>
                  <a:ext cx="78367" cy="78367"/>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sym typeface="Helvetica"/>
                  </a:endParaRPr>
                </a:p>
              </p:txBody>
            </p:sp>
            <p:sp>
              <p:nvSpPr>
                <p:cNvPr id="25" name="Oval 24">
                  <a:extLst>
                    <a:ext uri="{FF2B5EF4-FFF2-40B4-BE49-F238E27FC236}">
                      <a16:creationId xmlns:a16="http://schemas.microsoft.com/office/drawing/2014/main" id="{7A31A256-BEB7-A5C5-EFB1-428AF8993242}"/>
                    </a:ext>
                  </a:extLst>
                </p:cNvPr>
                <p:cNvSpPr>
                  <a:spLocks noChangeAspect="1"/>
                </p:cNvSpPr>
                <p:nvPr/>
              </p:nvSpPr>
              <p:spPr>
                <a:xfrm>
                  <a:off x="9670355" y="3093783"/>
                  <a:ext cx="78367" cy="78367"/>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sym typeface="Helvetica"/>
                  </a:endParaRPr>
                </a:p>
              </p:txBody>
            </p:sp>
            <p:sp>
              <p:nvSpPr>
                <p:cNvPr id="26" name="Oval 25">
                  <a:extLst>
                    <a:ext uri="{FF2B5EF4-FFF2-40B4-BE49-F238E27FC236}">
                      <a16:creationId xmlns:a16="http://schemas.microsoft.com/office/drawing/2014/main" id="{143355B0-C925-A153-1834-6EEC0FD7CDF5}"/>
                    </a:ext>
                  </a:extLst>
                </p:cNvPr>
                <p:cNvSpPr>
                  <a:spLocks noChangeAspect="1"/>
                </p:cNvSpPr>
                <p:nvPr/>
              </p:nvSpPr>
              <p:spPr>
                <a:xfrm>
                  <a:off x="11201405" y="3093783"/>
                  <a:ext cx="78367" cy="78367"/>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sym typeface="Helvetica"/>
                  </a:endParaRPr>
                </a:p>
              </p:txBody>
            </p:sp>
            <p:sp>
              <p:nvSpPr>
                <p:cNvPr id="27" name="Rectangle 26">
                  <a:extLst>
                    <a:ext uri="{FF2B5EF4-FFF2-40B4-BE49-F238E27FC236}">
                      <a16:creationId xmlns:a16="http://schemas.microsoft.com/office/drawing/2014/main" id="{22506B8D-D985-6B23-ADE0-437F705DC81B}"/>
                    </a:ext>
                  </a:extLst>
                </p:cNvPr>
                <p:cNvSpPr/>
                <p:nvPr/>
              </p:nvSpPr>
              <p:spPr>
                <a:xfrm>
                  <a:off x="10906712" y="2753692"/>
                  <a:ext cx="194676" cy="372748"/>
                </a:xfrm>
                <a:prstGeom prst="rect">
                  <a:avLst/>
                </a:prstGeom>
                <a:solidFill>
                  <a:srgbClr val="FFFF00">
                    <a:alpha val="25098"/>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sym typeface="Helvetica"/>
                  </a:endParaRPr>
                </a:p>
              </p:txBody>
            </p:sp>
            <p:grpSp>
              <p:nvGrpSpPr>
                <p:cNvPr id="28" name="Group 27">
                  <a:extLst>
                    <a:ext uri="{FF2B5EF4-FFF2-40B4-BE49-F238E27FC236}">
                      <a16:creationId xmlns:a16="http://schemas.microsoft.com/office/drawing/2014/main" id="{1FF6B7C0-66A5-C3E7-CD8C-59147D008A86}"/>
                    </a:ext>
                  </a:extLst>
                </p:cNvPr>
                <p:cNvGrpSpPr/>
                <p:nvPr/>
              </p:nvGrpSpPr>
              <p:grpSpPr>
                <a:xfrm>
                  <a:off x="10593871" y="2515218"/>
                  <a:ext cx="312841" cy="611222"/>
                  <a:chOff x="10270021" y="2521744"/>
                  <a:chExt cx="312841" cy="611222"/>
                </a:xfrm>
              </p:grpSpPr>
              <p:cxnSp>
                <p:nvCxnSpPr>
                  <p:cNvPr id="35" name="Straight Connector 34">
                    <a:extLst>
                      <a:ext uri="{FF2B5EF4-FFF2-40B4-BE49-F238E27FC236}">
                        <a16:creationId xmlns:a16="http://schemas.microsoft.com/office/drawing/2014/main" id="{DC6DB0BF-1636-E48B-7C2E-50703F4459E2}"/>
                      </a:ext>
                    </a:extLst>
                  </p:cNvPr>
                  <p:cNvCxnSpPr/>
                  <p:nvPr/>
                </p:nvCxnSpPr>
                <p:spPr>
                  <a:xfrm>
                    <a:off x="10582862" y="2760218"/>
                    <a:ext cx="0" cy="372748"/>
                  </a:xfrm>
                  <a:prstGeom prst="line">
                    <a:avLst/>
                  </a:prstGeom>
                  <a:ln w="38100" cap="rnd"/>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0B659BD7-11C3-6580-D25C-555C3046FEDF}"/>
                      </a:ext>
                    </a:extLst>
                  </p:cNvPr>
                  <p:cNvCxnSpPr/>
                  <p:nvPr/>
                </p:nvCxnSpPr>
                <p:spPr>
                  <a:xfrm flipH="1" flipV="1">
                    <a:off x="10270021" y="2521744"/>
                    <a:ext cx="307181" cy="238474"/>
                  </a:xfrm>
                  <a:prstGeom prst="line">
                    <a:avLst/>
                  </a:prstGeom>
                  <a:ln w="38100" cap="rnd"/>
                </p:spPr>
                <p:style>
                  <a:lnRef idx="1">
                    <a:schemeClr val="accent4"/>
                  </a:lnRef>
                  <a:fillRef idx="0">
                    <a:schemeClr val="accent4"/>
                  </a:fillRef>
                  <a:effectRef idx="0">
                    <a:schemeClr val="accent4"/>
                  </a:effectRef>
                  <a:fontRef idx="minor">
                    <a:schemeClr val="tx1"/>
                  </a:fontRef>
                </p:style>
              </p:cxnSp>
            </p:grpSp>
            <p:grpSp>
              <p:nvGrpSpPr>
                <p:cNvPr id="29" name="Group 28">
                  <a:extLst>
                    <a:ext uri="{FF2B5EF4-FFF2-40B4-BE49-F238E27FC236}">
                      <a16:creationId xmlns:a16="http://schemas.microsoft.com/office/drawing/2014/main" id="{76259388-23BF-4709-A450-EDD3622B2B82}"/>
                    </a:ext>
                  </a:extLst>
                </p:cNvPr>
                <p:cNvGrpSpPr/>
                <p:nvPr/>
              </p:nvGrpSpPr>
              <p:grpSpPr>
                <a:xfrm flipH="1">
                  <a:off x="11099610" y="2515218"/>
                  <a:ext cx="312841" cy="611222"/>
                  <a:chOff x="10270021" y="2521744"/>
                  <a:chExt cx="312841" cy="611222"/>
                </a:xfrm>
              </p:grpSpPr>
              <p:cxnSp>
                <p:nvCxnSpPr>
                  <p:cNvPr id="33" name="Straight Connector 32">
                    <a:extLst>
                      <a:ext uri="{FF2B5EF4-FFF2-40B4-BE49-F238E27FC236}">
                        <a16:creationId xmlns:a16="http://schemas.microsoft.com/office/drawing/2014/main" id="{1F87FE3F-39E0-D672-EFB4-65FB09DF93C8}"/>
                      </a:ext>
                    </a:extLst>
                  </p:cNvPr>
                  <p:cNvCxnSpPr/>
                  <p:nvPr/>
                </p:nvCxnSpPr>
                <p:spPr>
                  <a:xfrm>
                    <a:off x="10582862" y="2760218"/>
                    <a:ext cx="0" cy="372748"/>
                  </a:xfrm>
                  <a:prstGeom prst="line">
                    <a:avLst/>
                  </a:prstGeom>
                  <a:ln w="38100" cap="rnd"/>
                </p:spPr>
                <p:style>
                  <a:lnRef idx="1">
                    <a:schemeClr val="accent4"/>
                  </a:lnRef>
                  <a:fillRef idx="0">
                    <a:schemeClr val="accent4"/>
                  </a:fillRef>
                  <a:effectRef idx="0">
                    <a:schemeClr val="accent4"/>
                  </a:effectRef>
                  <a:fontRef idx="minor">
                    <a:schemeClr val="tx1"/>
                  </a:fontRef>
                </p:style>
              </p:cxnSp>
              <p:cxnSp>
                <p:nvCxnSpPr>
                  <p:cNvPr id="34" name="Straight Connector 33">
                    <a:extLst>
                      <a:ext uri="{FF2B5EF4-FFF2-40B4-BE49-F238E27FC236}">
                        <a16:creationId xmlns:a16="http://schemas.microsoft.com/office/drawing/2014/main" id="{895F2698-1B11-DDC8-BEB1-BBC585238F13}"/>
                      </a:ext>
                    </a:extLst>
                  </p:cNvPr>
                  <p:cNvCxnSpPr/>
                  <p:nvPr/>
                </p:nvCxnSpPr>
                <p:spPr>
                  <a:xfrm flipH="1" flipV="1">
                    <a:off x="10270021" y="2521744"/>
                    <a:ext cx="307181" cy="238474"/>
                  </a:xfrm>
                  <a:prstGeom prst="line">
                    <a:avLst/>
                  </a:prstGeom>
                  <a:ln w="38100" cap="rnd"/>
                </p:spPr>
                <p:style>
                  <a:lnRef idx="1">
                    <a:schemeClr val="accent4"/>
                  </a:lnRef>
                  <a:fillRef idx="0">
                    <a:schemeClr val="accent4"/>
                  </a:fillRef>
                  <a:effectRef idx="0">
                    <a:schemeClr val="accent4"/>
                  </a:effectRef>
                  <a:fontRef idx="minor">
                    <a:schemeClr val="tx1"/>
                  </a:fontRef>
                </p:style>
              </p:cxnSp>
            </p:grpSp>
            <p:sp>
              <p:nvSpPr>
                <p:cNvPr id="30" name="TextBox 29">
                  <a:extLst>
                    <a:ext uri="{FF2B5EF4-FFF2-40B4-BE49-F238E27FC236}">
                      <a16:creationId xmlns:a16="http://schemas.microsoft.com/office/drawing/2014/main" id="{B149FC51-500E-E5D4-AF94-27836E099107}"/>
                    </a:ext>
                  </a:extLst>
                </p:cNvPr>
                <p:cNvSpPr txBox="1"/>
                <p:nvPr/>
              </p:nvSpPr>
              <p:spPr>
                <a:xfrm>
                  <a:off x="10096980" y="2282712"/>
                  <a:ext cx="611378" cy="266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Century Gothic" panose="020B0502020202020204" pitchFamily="34" charset="0"/>
                      <a:sym typeface="Helvetica"/>
                    </a:rPr>
                    <a:t>2016</a:t>
                  </a:r>
                </a:p>
              </p:txBody>
            </p:sp>
            <p:sp>
              <p:nvSpPr>
                <p:cNvPr id="31" name="TextBox 30">
                  <a:extLst>
                    <a:ext uri="{FF2B5EF4-FFF2-40B4-BE49-F238E27FC236}">
                      <a16:creationId xmlns:a16="http://schemas.microsoft.com/office/drawing/2014/main" id="{3D1234AC-5F5B-6D65-E691-F218EE45124F}"/>
                    </a:ext>
                  </a:extLst>
                </p:cNvPr>
                <p:cNvSpPr txBox="1"/>
                <p:nvPr/>
              </p:nvSpPr>
              <p:spPr>
                <a:xfrm>
                  <a:off x="11305319" y="2282712"/>
                  <a:ext cx="611378" cy="266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0000"/>
                      </a:solidFill>
                      <a:effectLst/>
                      <a:uFillTx/>
                      <a:latin typeface="Century Gothic" panose="020B0502020202020204" pitchFamily="34" charset="0"/>
                      <a:sym typeface="Helvetica"/>
                    </a:rPr>
                    <a:t>2018</a:t>
                  </a:r>
                </a:p>
              </p:txBody>
            </p:sp>
            <p:sp>
              <p:nvSpPr>
                <p:cNvPr id="32" name="TextBox 31">
                  <a:extLst>
                    <a:ext uri="{FF2B5EF4-FFF2-40B4-BE49-F238E27FC236}">
                      <a16:creationId xmlns:a16="http://schemas.microsoft.com/office/drawing/2014/main" id="{48E2B1C1-D0A1-70EE-310A-3112F7BDF914}"/>
                    </a:ext>
                  </a:extLst>
                </p:cNvPr>
                <p:cNvSpPr txBox="1"/>
                <p:nvPr/>
              </p:nvSpPr>
              <p:spPr>
                <a:xfrm>
                  <a:off x="10737234" y="2438414"/>
                  <a:ext cx="538811" cy="2928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Century Gothic" panose="020B0502020202020204" pitchFamily="34" charset="0"/>
                      <a:sym typeface="Helvetica"/>
                    </a:rPr>
                    <a:t>&gt;70%</a:t>
                  </a:r>
                </a:p>
              </p:txBody>
            </p:sp>
          </p:grpSp>
        </p:grpSp>
      </p:grpSp>
      <p:graphicFrame>
        <p:nvGraphicFramePr>
          <p:cNvPr id="37" name="Chart 36">
            <a:extLst>
              <a:ext uri="{FF2B5EF4-FFF2-40B4-BE49-F238E27FC236}">
                <a16:creationId xmlns:a16="http://schemas.microsoft.com/office/drawing/2014/main" id="{2FE6A35A-E5ED-EB5A-72B8-3CCFFB20925D}"/>
              </a:ext>
            </a:extLst>
          </p:cNvPr>
          <p:cNvGraphicFramePr/>
          <p:nvPr>
            <p:extLst>
              <p:ext uri="{D42A27DB-BD31-4B8C-83A1-F6EECF244321}">
                <p14:modId xmlns:p14="http://schemas.microsoft.com/office/powerpoint/2010/main" val="3309834517"/>
              </p:ext>
            </p:extLst>
          </p:nvPr>
        </p:nvGraphicFramePr>
        <p:xfrm>
          <a:off x="5631722" y="2204988"/>
          <a:ext cx="5252891" cy="1814769"/>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a:extLst>
              <a:ext uri="{FF2B5EF4-FFF2-40B4-BE49-F238E27FC236}">
                <a16:creationId xmlns:a16="http://schemas.microsoft.com/office/drawing/2014/main" id="{F1FA4E27-BCDD-9D54-46AE-A567C362879E}"/>
              </a:ext>
            </a:extLst>
          </p:cNvPr>
          <p:cNvSpPr txBox="1"/>
          <p:nvPr/>
        </p:nvSpPr>
        <p:spPr>
          <a:xfrm>
            <a:off x="6223876" y="3053094"/>
            <a:ext cx="161477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t>Highest</a:t>
            </a:r>
            <a:b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br>
            <a: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t>since 2011</a:t>
            </a:r>
          </a:p>
        </p:txBody>
      </p:sp>
      <p:sp>
        <p:nvSpPr>
          <p:cNvPr id="39" name="TextBox 38">
            <a:extLst>
              <a:ext uri="{FF2B5EF4-FFF2-40B4-BE49-F238E27FC236}">
                <a16:creationId xmlns:a16="http://schemas.microsoft.com/office/drawing/2014/main" id="{F9E950E8-0C31-1025-9C0A-0EC3D500DC41}"/>
              </a:ext>
            </a:extLst>
          </p:cNvPr>
          <p:cNvSpPr txBox="1"/>
          <p:nvPr/>
        </p:nvSpPr>
        <p:spPr>
          <a:xfrm>
            <a:off x="8857817" y="3274902"/>
            <a:ext cx="1311389" cy="335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t>2</a:t>
            </a:r>
            <a:r>
              <a:rPr kumimoji="0" lang="en-US" sz="1600" b="1" i="0" u="none" strike="noStrike" cap="none" spc="0" normalizeH="0" baseline="3000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t>nd </a:t>
            </a:r>
            <a: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t>Highest</a:t>
            </a:r>
            <a:br>
              <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rPr>
            </a:br>
            <a:endParaRPr kumimoji="0" lang="en-US" sz="1600" b="1" i="0" u="none" strike="noStrike" cap="none" spc="0" normalizeH="0" baseline="0" dirty="0">
              <a:ln>
                <a:noFill/>
              </a:ln>
              <a:solidFill>
                <a:srgbClr val="FFC000"/>
              </a:solidFill>
              <a:effectLst>
                <a:outerShdw blurRad="38100" dist="38100" dir="2700000" algn="tl">
                  <a:srgbClr val="000000">
                    <a:alpha val="43137"/>
                  </a:srgbClr>
                </a:outerShdw>
              </a:effectLst>
              <a:uFillTx/>
              <a:latin typeface="Century Gothic" panose="020B0502020202020204" pitchFamily="34" charset="0"/>
              <a:sym typeface="Helvetica"/>
            </a:endParaRPr>
          </a:p>
        </p:txBody>
      </p:sp>
    </p:spTree>
    <p:extLst>
      <p:ext uri="{BB962C8B-B14F-4D97-AF65-F5344CB8AC3E}">
        <p14:creationId xmlns:p14="http://schemas.microsoft.com/office/powerpoint/2010/main" val="38725197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2" name="Title 5">
            <a:extLst>
              <a:ext uri="{FF2B5EF4-FFF2-40B4-BE49-F238E27FC236}">
                <a16:creationId xmlns:a16="http://schemas.microsoft.com/office/drawing/2014/main" id="{8E86C655-BED0-995B-5928-A345EBB665DE}"/>
              </a:ext>
            </a:extLst>
          </p:cNvPr>
          <p:cNvSpPr>
            <a:spLocks noGrp="1"/>
          </p:cNvSpPr>
          <p:nvPr>
            <p:ph type="title"/>
          </p:nvPr>
        </p:nvSpPr>
        <p:spPr>
          <a:xfrm>
            <a:off x="515939" y="621582"/>
            <a:ext cx="11160126" cy="1488315"/>
          </a:xfrm>
        </p:spPr>
        <p:txBody>
          <a:bodyPr/>
          <a:lstStyle/>
          <a:p>
            <a:r>
              <a:rPr lang="en-US" dirty="0"/>
              <a:t>Increasing Legal and Regulatory Volatility</a:t>
            </a:r>
          </a:p>
        </p:txBody>
      </p:sp>
      <p:sp>
        <p:nvSpPr>
          <p:cNvPr id="3" name="Content Placeholder 2">
            <a:extLst>
              <a:ext uri="{FF2B5EF4-FFF2-40B4-BE49-F238E27FC236}">
                <a16:creationId xmlns:a16="http://schemas.microsoft.com/office/drawing/2014/main" id="{79905992-4C84-02A2-884A-FEA50DA85259}"/>
              </a:ext>
            </a:extLst>
          </p:cNvPr>
          <p:cNvSpPr>
            <a:spLocks noGrp="1"/>
          </p:cNvSpPr>
          <p:nvPr>
            <p:ph type="body" sz="half" idx="1"/>
          </p:nvPr>
        </p:nvSpPr>
        <p:spPr>
          <a:xfrm>
            <a:off x="317746" y="1426038"/>
            <a:ext cx="6721229" cy="4216400"/>
          </a:xfrm>
        </p:spPr>
        <p:txBody>
          <a:bodyPr/>
          <a:lstStyle/>
          <a:p>
            <a:r>
              <a:rPr lang="en-US" dirty="0"/>
              <a:t>Reinsurers and ILS participants face additional loss volatility from legal/regulatory losses related to major catastrophe events.</a:t>
            </a:r>
          </a:p>
          <a:p>
            <a:endParaRPr lang="en-US" dirty="0"/>
          </a:p>
          <a:p>
            <a:r>
              <a:rPr lang="en-US" dirty="0"/>
              <a:t>Example: Hurricane Irma (2017)</a:t>
            </a:r>
          </a:p>
          <a:p>
            <a:pPr lvl="1"/>
            <a:r>
              <a:rPr lang="en-US" dirty="0"/>
              <a:t>Assignment of Benefits and </a:t>
            </a:r>
            <a:br>
              <a:rPr lang="en-US" dirty="0"/>
            </a:br>
            <a:r>
              <a:rPr lang="en-US" dirty="0"/>
              <a:t>“Loss Creep”</a:t>
            </a:r>
          </a:p>
        </p:txBody>
      </p:sp>
      <p:pic>
        <p:nvPicPr>
          <p:cNvPr id="5" name="Picture Placeholder 6" descr="A picture containing building, outdoor, several&#10;&#10;Description automatically generated">
            <a:extLst>
              <a:ext uri="{FF2B5EF4-FFF2-40B4-BE49-F238E27FC236}">
                <a16:creationId xmlns:a16="http://schemas.microsoft.com/office/drawing/2014/main" id="{D9F48831-9B09-99D4-E477-EB7A75AF2AE8}"/>
              </a:ext>
            </a:extLst>
          </p:cNvPr>
          <p:cNvPicPr>
            <a:picLocks noChangeAspect="1"/>
          </p:cNvPicPr>
          <p:nvPr/>
        </p:nvPicPr>
        <p:blipFill>
          <a:blip r:embed="rId3">
            <a:extLst>
              <a:ext uri="{28A0092B-C50C-407E-A947-70E740481C1C}">
                <a14:useLocalDpi xmlns:a14="http://schemas.microsoft.com/office/drawing/2010/main" val="0"/>
              </a:ext>
            </a:extLst>
          </a:blip>
          <a:srcRect l="16726" r="16726"/>
          <a:stretch>
            <a:fillRect/>
          </a:stretch>
        </p:blipFill>
        <p:spPr>
          <a:xfrm>
            <a:off x="7169664" y="1426038"/>
            <a:ext cx="4005923" cy="4005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1178560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a:xfrm>
            <a:off x="515937" y="1489916"/>
            <a:ext cx="11160126" cy="3878168"/>
          </a:xfrm>
        </p:spPr>
        <p:txBody>
          <a:bodyPr/>
          <a:lstStyle/>
          <a:p>
            <a:pPr algn="ctr">
              <a:spcAft>
                <a:spcPts val="2400"/>
              </a:spcAft>
            </a:pPr>
            <a:r>
              <a:rPr lang="en-US" sz="3600" b="1" dirty="0"/>
              <a:t>General Discussion – Every Case Is Fact Specific</a:t>
            </a:r>
            <a:br>
              <a:rPr lang="en-US" b="1" dirty="0"/>
            </a:br>
            <a:r>
              <a:rPr lang="en-US" sz="2000" dirty="0"/>
              <a:t>This presentation expresses the opinions of the author/presenter and </a:t>
            </a:r>
            <a:br>
              <a:rPr lang="en-US" sz="2000" dirty="0"/>
            </a:br>
            <a:r>
              <a:rPr lang="en-US" sz="2000" dirty="0"/>
              <a:t>does not necessarily reflect the views of </a:t>
            </a:r>
            <a:br>
              <a:rPr lang="en-US" sz="2000" dirty="0"/>
            </a:br>
            <a:r>
              <a:rPr lang="en-US" sz="2000" dirty="0"/>
              <a:t>Nicolaides Fink Thorpe Michaelides Sullivan LLP, Selendy Gay Elsberg PLLC, or their clients.</a:t>
            </a:r>
            <a:br>
              <a:rPr lang="en-US" sz="3600" b="1" dirty="0"/>
            </a:br>
            <a:endParaRPr lang="en-US" b="1" dirty="0"/>
          </a:p>
        </p:txBody>
      </p:sp>
    </p:spTree>
    <p:extLst>
      <p:ext uri="{BB962C8B-B14F-4D97-AF65-F5344CB8AC3E}">
        <p14:creationId xmlns:p14="http://schemas.microsoft.com/office/powerpoint/2010/main" val="445901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2" name="Title 5">
            <a:extLst>
              <a:ext uri="{FF2B5EF4-FFF2-40B4-BE49-F238E27FC236}">
                <a16:creationId xmlns:a16="http://schemas.microsoft.com/office/drawing/2014/main" id="{634FE32F-1A75-0587-168D-2D5131DC2F9F}"/>
              </a:ext>
            </a:extLst>
          </p:cNvPr>
          <p:cNvSpPr>
            <a:spLocks noGrp="1"/>
          </p:cNvSpPr>
          <p:nvPr>
            <p:ph type="title"/>
          </p:nvPr>
        </p:nvSpPr>
        <p:spPr>
          <a:xfrm>
            <a:off x="515937" y="313357"/>
            <a:ext cx="11160126" cy="1488315"/>
          </a:xfrm>
        </p:spPr>
        <p:txBody>
          <a:bodyPr/>
          <a:lstStyle/>
          <a:p>
            <a:r>
              <a:rPr lang="en-US" dirty="0"/>
              <a:t>“Loss Creep” From Hurricane Irma</a:t>
            </a:r>
          </a:p>
        </p:txBody>
      </p:sp>
      <p:sp>
        <p:nvSpPr>
          <p:cNvPr id="3" name="Content Placeholder 6">
            <a:extLst>
              <a:ext uri="{FF2B5EF4-FFF2-40B4-BE49-F238E27FC236}">
                <a16:creationId xmlns:a16="http://schemas.microsoft.com/office/drawing/2014/main" id="{DB5A7D3F-364A-2878-3E1E-F174E7085CDE}"/>
              </a:ext>
            </a:extLst>
          </p:cNvPr>
          <p:cNvSpPr>
            <a:spLocks noGrp="1"/>
          </p:cNvSpPr>
          <p:nvPr>
            <p:ph type="body" sz="half" idx="1"/>
          </p:nvPr>
        </p:nvSpPr>
        <p:spPr>
          <a:xfrm>
            <a:off x="515935" y="1784100"/>
            <a:ext cx="5999163" cy="4216400"/>
          </a:xfrm>
        </p:spPr>
        <p:txBody>
          <a:bodyPr/>
          <a:lstStyle/>
          <a:p>
            <a:r>
              <a:rPr lang="en-US" dirty="0"/>
              <a:t>Significant portion of Irma “loss creep” was paid by retrocessional reinsurers and ILS participants.</a:t>
            </a:r>
          </a:p>
          <a:p>
            <a:endParaRPr lang="en-US" dirty="0"/>
          </a:p>
        </p:txBody>
      </p:sp>
      <p:graphicFrame>
        <p:nvGraphicFramePr>
          <p:cNvPr id="6" name="Chart 5">
            <a:extLst>
              <a:ext uri="{FF2B5EF4-FFF2-40B4-BE49-F238E27FC236}">
                <a16:creationId xmlns:a16="http://schemas.microsoft.com/office/drawing/2014/main" id="{01646345-B3DD-99AC-E565-367A63A84137}"/>
              </a:ext>
            </a:extLst>
          </p:cNvPr>
          <p:cNvGraphicFramePr/>
          <p:nvPr>
            <p:extLst>
              <p:ext uri="{D42A27DB-BD31-4B8C-83A1-F6EECF244321}">
                <p14:modId xmlns:p14="http://schemas.microsoft.com/office/powerpoint/2010/main" val="3436711447"/>
              </p:ext>
            </p:extLst>
          </p:nvPr>
        </p:nvGraphicFramePr>
        <p:xfrm>
          <a:off x="6341319" y="1057514"/>
          <a:ext cx="4448011" cy="4448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068536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2" name="Title 5">
            <a:extLst>
              <a:ext uri="{FF2B5EF4-FFF2-40B4-BE49-F238E27FC236}">
                <a16:creationId xmlns:a16="http://schemas.microsoft.com/office/drawing/2014/main" id="{2D854D6A-523D-6A76-6CC3-14B870FD0094}"/>
              </a:ext>
            </a:extLst>
          </p:cNvPr>
          <p:cNvSpPr>
            <a:spLocks noGrp="1"/>
          </p:cNvSpPr>
          <p:nvPr>
            <p:ph type="title"/>
          </p:nvPr>
        </p:nvSpPr>
        <p:spPr>
          <a:xfrm>
            <a:off x="207714" y="0"/>
            <a:ext cx="11160126" cy="1488315"/>
          </a:xfrm>
        </p:spPr>
        <p:txBody>
          <a:bodyPr/>
          <a:lstStyle/>
          <a:p>
            <a:r>
              <a:rPr lang="en-US" dirty="0"/>
              <a:t>Impact of Loss Volatility on ILS Contract Disputes</a:t>
            </a:r>
          </a:p>
        </p:txBody>
      </p:sp>
      <p:sp>
        <p:nvSpPr>
          <p:cNvPr id="3" name="Content Placeholder 6">
            <a:extLst>
              <a:ext uri="{FF2B5EF4-FFF2-40B4-BE49-F238E27FC236}">
                <a16:creationId xmlns:a16="http://schemas.microsoft.com/office/drawing/2014/main" id="{79FF8B75-8779-44D5-C612-1D0395C45EF1}"/>
              </a:ext>
            </a:extLst>
          </p:cNvPr>
          <p:cNvSpPr>
            <a:spLocks noGrp="1"/>
          </p:cNvSpPr>
          <p:nvPr>
            <p:ph type="body" sz="half" idx="1"/>
          </p:nvPr>
        </p:nvSpPr>
        <p:spPr>
          <a:xfrm>
            <a:off x="207713" y="1470743"/>
            <a:ext cx="6671444" cy="4216400"/>
          </a:xfrm>
        </p:spPr>
        <p:txBody>
          <a:bodyPr>
            <a:normAutofit lnSpcReduction="10000"/>
          </a:bodyPr>
          <a:lstStyle/>
          <a:p>
            <a:pPr>
              <a:lnSpc>
                <a:spcPct val="120000"/>
              </a:lnSpc>
              <a:spcBef>
                <a:spcPts val="2800"/>
              </a:spcBef>
            </a:pPr>
            <a:r>
              <a:rPr lang="en-US" sz="1800" dirty="0"/>
              <a:t>Rather than stable and predictable returns for retrocessional reinsurance and ILS participants, increasing volatility due to:</a:t>
            </a:r>
            <a:br>
              <a:rPr lang="en-US" sz="1800" dirty="0"/>
            </a:br>
            <a:br>
              <a:rPr lang="en-US" sz="1800" dirty="0"/>
            </a:br>
            <a:br>
              <a:rPr lang="en-US" sz="1800" dirty="0"/>
            </a:br>
            <a:br>
              <a:rPr lang="en-US" sz="1800" dirty="0"/>
            </a:br>
            <a:br>
              <a:rPr lang="en-US" sz="1800" dirty="0"/>
            </a:br>
            <a:br>
              <a:rPr lang="en-US" sz="1800" dirty="0"/>
            </a:br>
            <a:br>
              <a:rPr lang="en-US" sz="1800" dirty="0"/>
            </a:br>
            <a:endParaRPr lang="en-US" sz="1800" dirty="0"/>
          </a:p>
          <a:p>
            <a:pPr>
              <a:lnSpc>
                <a:spcPct val="120000"/>
              </a:lnSpc>
              <a:spcBef>
                <a:spcPts val="2800"/>
              </a:spcBef>
            </a:pPr>
            <a:r>
              <a:rPr lang="en-US" sz="1800" dirty="0"/>
              <a:t>Volatility and changing risk profiles have challenged industry’s ability to accurately assess downside exposure.</a:t>
            </a:r>
          </a:p>
        </p:txBody>
      </p:sp>
      <p:sp>
        <p:nvSpPr>
          <p:cNvPr id="6" name="Rectangle: Rounded Corners 5">
            <a:extLst>
              <a:ext uri="{FF2B5EF4-FFF2-40B4-BE49-F238E27FC236}">
                <a16:creationId xmlns:a16="http://schemas.microsoft.com/office/drawing/2014/main" id="{24B0E8AA-85B0-03D1-53B1-280194E4063F}"/>
              </a:ext>
            </a:extLst>
          </p:cNvPr>
          <p:cNvSpPr/>
          <p:nvPr/>
        </p:nvSpPr>
        <p:spPr>
          <a:xfrm>
            <a:off x="763492" y="2557596"/>
            <a:ext cx="3873910" cy="849989"/>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8" tIns="45718" rIns="45718" bIns="45718" numCol="1" spcCol="38100" rtlCol="0" anchor="ctr">
            <a:noAutofit/>
          </a:bodyPr>
          <a:lstStyle/>
          <a:p>
            <a:pPr marL="0" marR="0" indent="0" algn="ctr" defTabSz="457200" rtl="0" fontAlgn="auto" latinLnBrk="0" hangingPunct="0">
              <a:lnSpc>
                <a:spcPct val="100000"/>
              </a:lnSpc>
              <a:spcBef>
                <a:spcPts val="0"/>
              </a:spcBef>
              <a:spcAft>
                <a:spcPts val="0"/>
              </a:spcAft>
              <a:buClrTx/>
              <a:buSzTx/>
              <a:buFontTx/>
              <a:buNone/>
              <a:tabLst/>
            </a:pPr>
            <a:r>
              <a:rPr lang="en-US" sz="2000" dirty="0">
                <a:latin typeface="Century Gothic" panose="020B0502020202020204" pitchFamily="34" charset="0"/>
              </a:rPr>
              <a:t>Changing nature of perils</a:t>
            </a:r>
            <a:endParaRPr kumimoji="0" lang="en-US" sz="2000" b="0" i="0" u="none" strike="noStrike" cap="none" spc="0" normalizeH="0" baseline="0" dirty="0">
              <a:ln>
                <a:noFill/>
              </a:ln>
              <a:solidFill>
                <a:srgbClr val="000000"/>
              </a:solidFill>
              <a:effectLst/>
              <a:uFillTx/>
              <a:latin typeface="Century Gothic" panose="020B0502020202020204" pitchFamily="34" charset="0"/>
              <a:ea typeface="+mj-ea"/>
              <a:cs typeface="+mj-cs"/>
              <a:sym typeface="Helvetica"/>
            </a:endParaRPr>
          </a:p>
        </p:txBody>
      </p:sp>
      <p:sp>
        <p:nvSpPr>
          <p:cNvPr id="7" name="Rectangle: Rounded Corners 6">
            <a:extLst>
              <a:ext uri="{FF2B5EF4-FFF2-40B4-BE49-F238E27FC236}">
                <a16:creationId xmlns:a16="http://schemas.microsoft.com/office/drawing/2014/main" id="{1D626DCE-08CB-EEC8-56BA-8A52166C085D}"/>
              </a:ext>
            </a:extLst>
          </p:cNvPr>
          <p:cNvSpPr/>
          <p:nvPr/>
        </p:nvSpPr>
        <p:spPr>
          <a:xfrm>
            <a:off x="763492" y="3697374"/>
            <a:ext cx="3873910" cy="84998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8" tIns="45718" rIns="45718" bIns="45718" numCol="1" spcCol="38100" rtlCol="0" anchor="ctr">
            <a:noAutofit/>
          </a:bodyPr>
          <a:lstStyle/>
          <a:p>
            <a:pPr algn="ctr">
              <a:spcBef>
                <a:spcPts val="0"/>
              </a:spcBef>
              <a:spcAft>
                <a:spcPts val="0"/>
              </a:spcAft>
            </a:pPr>
            <a:r>
              <a:rPr lang="en-US" sz="2000" dirty="0">
                <a:solidFill>
                  <a:schemeClr val="lt1"/>
                </a:solidFill>
                <a:latin typeface="Century Gothic" panose="020B0502020202020204" pitchFamily="34" charset="0"/>
              </a:rPr>
              <a:t>Long-tail losses from related legal/regulatory costs</a:t>
            </a:r>
          </a:p>
        </p:txBody>
      </p:sp>
      <p:grpSp>
        <p:nvGrpSpPr>
          <p:cNvPr id="8" name="Group 7">
            <a:extLst>
              <a:ext uri="{FF2B5EF4-FFF2-40B4-BE49-F238E27FC236}">
                <a16:creationId xmlns:a16="http://schemas.microsoft.com/office/drawing/2014/main" id="{33682DD7-E8BA-F429-298A-41B02F749D56}"/>
              </a:ext>
            </a:extLst>
          </p:cNvPr>
          <p:cNvGrpSpPr/>
          <p:nvPr/>
        </p:nvGrpSpPr>
        <p:grpSpPr>
          <a:xfrm>
            <a:off x="7159375" y="3710056"/>
            <a:ext cx="4208462" cy="1488315"/>
            <a:chOff x="7467600" y="4331638"/>
            <a:chExt cx="4208462" cy="1488315"/>
          </a:xfrm>
        </p:grpSpPr>
        <p:sp>
          <p:nvSpPr>
            <p:cNvPr id="9" name="Rectangle 8">
              <a:extLst>
                <a:ext uri="{FF2B5EF4-FFF2-40B4-BE49-F238E27FC236}">
                  <a16:creationId xmlns:a16="http://schemas.microsoft.com/office/drawing/2014/main" id="{8820992B-5D38-99CF-4E03-29704539C627}"/>
                </a:ext>
              </a:extLst>
            </p:cNvPr>
            <p:cNvSpPr/>
            <p:nvPr/>
          </p:nvSpPr>
          <p:spPr>
            <a:xfrm>
              <a:off x="7467600" y="4331638"/>
              <a:ext cx="4208462" cy="1488315"/>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13500000" scaled="1"/>
              <a:tileRect/>
            </a:gradFill>
            <a:ln w="25400" cap="flat">
              <a:solidFill>
                <a:schemeClr val="tx2"/>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grpSp>
          <p:nvGrpSpPr>
            <p:cNvPr id="10" name="Group 9">
              <a:extLst>
                <a:ext uri="{FF2B5EF4-FFF2-40B4-BE49-F238E27FC236}">
                  <a16:creationId xmlns:a16="http://schemas.microsoft.com/office/drawing/2014/main" id="{532AF4F1-1E60-82AA-9D2E-FEA493481663}"/>
                </a:ext>
              </a:extLst>
            </p:cNvPr>
            <p:cNvGrpSpPr/>
            <p:nvPr/>
          </p:nvGrpSpPr>
          <p:grpSpPr>
            <a:xfrm>
              <a:off x="8430332" y="4443472"/>
              <a:ext cx="2464374" cy="1243128"/>
              <a:chOff x="8235326" y="4319836"/>
              <a:chExt cx="2830329" cy="1427729"/>
            </a:xfrm>
          </p:grpSpPr>
          <p:pic>
            <p:nvPicPr>
              <p:cNvPr id="11" name="Picture 2" descr="642,342 Calendar Page Images, Stock Photos &amp; Vectors ...">
                <a:extLst>
                  <a:ext uri="{FF2B5EF4-FFF2-40B4-BE49-F238E27FC236}">
                    <a16:creationId xmlns:a16="http://schemas.microsoft.com/office/drawing/2014/main" id="{14FA5392-4819-D9DE-AB60-CCB5025AEE5B}"/>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b="6037"/>
              <a:stretch/>
            </p:blipFill>
            <p:spPr bwMode="auto">
              <a:xfrm>
                <a:off x="8235326" y="4319836"/>
                <a:ext cx="2610208" cy="142772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2" name="Graphic 11" descr="Scales of justice with solid fill">
                <a:extLst>
                  <a:ext uri="{FF2B5EF4-FFF2-40B4-BE49-F238E27FC236}">
                    <a16:creationId xmlns:a16="http://schemas.microsoft.com/office/drawing/2014/main" id="{65332E50-7AA2-AD2E-B661-0359A0094A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0535" y="4414294"/>
                <a:ext cx="1162185" cy="1162185"/>
              </a:xfrm>
              <a:prstGeom prst="rect">
                <a:avLst/>
              </a:prstGeom>
              <a:effectLst>
                <a:outerShdw blurRad="50800" dist="38100" dir="2700000" algn="tl" rotWithShape="0">
                  <a:prstClr val="black">
                    <a:alpha val="40000"/>
                  </a:prstClr>
                </a:outerShdw>
              </a:effectLst>
            </p:spPr>
          </p:pic>
          <p:cxnSp>
            <p:nvCxnSpPr>
              <p:cNvPr id="13" name="Straight Arrow Connector 12">
                <a:extLst>
                  <a:ext uri="{FF2B5EF4-FFF2-40B4-BE49-F238E27FC236}">
                    <a16:creationId xmlns:a16="http://schemas.microsoft.com/office/drawing/2014/main" id="{C3F6839B-F82A-4012-5427-916A06061EC6}"/>
                  </a:ext>
                </a:extLst>
              </p:cNvPr>
              <p:cNvCxnSpPr>
                <a:cxnSpLocks/>
              </p:cNvCxnSpPr>
              <p:nvPr/>
            </p:nvCxnSpPr>
            <p:spPr>
              <a:xfrm flipV="1">
                <a:off x="8690776" y="4636816"/>
                <a:ext cx="1714517" cy="797302"/>
              </a:xfrm>
              <a:prstGeom prst="straightConnector1">
                <a:avLst/>
              </a:prstGeom>
              <a:noFill/>
              <a:ln w="57150" cap="flat">
                <a:solidFill>
                  <a:srgbClr val="FF0000"/>
                </a:solidFill>
                <a:prstDash val="solid"/>
                <a:round/>
                <a:tailEnd type="triangle"/>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pic>
            <p:nvPicPr>
              <p:cNvPr id="14" name="Graphic 13" descr="Dollar with solid fill">
                <a:extLst>
                  <a:ext uri="{FF2B5EF4-FFF2-40B4-BE49-F238E27FC236}">
                    <a16:creationId xmlns:a16="http://schemas.microsoft.com/office/drawing/2014/main" id="{0B43FEA4-9D90-4B30-D0B4-2A4B1531FB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51255" y="4613048"/>
                <a:ext cx="914400" cy="914400"/>
              </a:xfrm>
              <a:prstGeom prst="rect">
                <a:avLst/>
              </a:prstGeom>
              <a:effectLst>
                <a:glow rad="228600">
                  <a:srgbClr val="92D050">
                    <a:alpha val="40000"/>
                  </a:srgbClr>
                </a:glow>
                <a:outerShdw blurRad="50800" dist="38100" dir="2700000" algn="tl" rotWithShape="0">
                  <a:prstClr val="black">
                    <a:alpha val="40000"/>
                  </a:prstClr>
                </a:outerShdw>
              </a:effectLst>
            </p:spPr>
          </p:pic>
        </p:grpSp>
      </p:grpSp>
      <p:grpSp>
        <p:nvGrpSpPr>
          <p:cNvPr id="15" name="Group 14">
            <a:extLst>
              <a:ext uri="{FF2B5EF4-FFF2-40B4-BE49-F238E27FC236}">
                <a16:creationId xmlns:a16="http://schemas.microsoft.com/office/drawing/2014/main" id="{5DA5B1C1-194B-F0A4-3E44-BCEA711D7B7E}"/>
              </a:ext>
            </a:extLst>
          </p:cNvPr>
          <p:cNvGrpSpPr/>
          <p:nvPr/>
        </p:nvGrpSpPr>
        <p:grpSpPr>
          <a:xfrm>
            <a:off x="7159375" y="2209059"/>
            <a:ext cx="4208462" cy="1488315"/>
            <a:chOff x="7467600" y="2830641"/>
            <a:chExt cx="4208462" cy="1488315"/>
          </a:xfrm>
        </p:grpSpPr>
        <p:sp>
          <p:nvSpPr>
            <p:cNvPr id="16" name="Rectangle 15">
              <a:extLst>
                <a:ext uri="{FF2B5EF4-FFF2-40B4-BE49-F238E27FC236}">
                  <a16:creationId xmlns:a16="http://schemas.microsoft.com/office/drawing/2014/main" id="{F7A3DCFF-D970-07B3-3E03-C2719D618430}"/>
                </a:ext>
              </a:extLst>
            </p:cNvPr>
            <p:cNvSpPr/>
            <p:nvPr/>
          </p:nvSpPr>
          <p:spPr>
            <a:xfrm>
              <a:off x="7467600" y="2830641"/>
              <a:ext cx="4208462" cy="1488315"/>
            </a:xfrm>
            <a:prstGeom prst="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lin ang="13500000" scaled="1"/>
              <a:tileRect/>
            </a:gra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grpSp>
          <p:nvGrpSpPr>
            <p:cNvPr id="17" name="Group 16">
              <a:extLst>
                <a:ext uri="{FF2B5EF4-FFF2-40B4-BE49-F238E27FC236}">
                  <a16:creationId xmlns:a16="http://schemas.microsoft.com/office/drawing/2014/main" id="{E34B83C0-A104-C148-3E65-71E1F1D1A578}"/>
                </a:ext>
              </a:extLst>
            </p:cNvPr>
            <p:cNvGrpSpPr/>
            <p:nvPr/>
          </p:nvGrpSpPr>
          <p:grpSpPr>
            <a:xfrm>
              <a:off x="8234657" y="2960156"/>
              <a:ext cx="880038" cy="880039"/>
              <a:chOff x="7062798" y="2895357"/>
              <a:chExt cx="1133809" cy="1133810"/>
            </a:xfrm>
          </p:grpSpPr>
          <p:pic>
            <p:nvPicPr>
              <p:cNvPr id="23" name="Picture Placeholder 8" descr="Stopwatch 66% with solid fill">
                <a:extLst>
                  <a:ext uri="{FF2B5EF4-FFF2-40B4-BE49-F238E27FC236}">
                    <a16:creationId xmlns:a16="http://schemas.microsoft.com/office/drawing/2014/main" id="{B293B8E8-B1F7-A6E0-870B-ECC9BC35B2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62798" y="2895357"/>
                <a:ext cx="1133809" cy="1133810"/>
              </a:xfrm>
              <a:prstGeom prst="rect">
                <a:avLst/>
              </a:prstGeom>
              <a:ln w="12700">
                <a:miter lim="400000"/>
              </a:ln>
              <a:extLst>
                <a:ext uri="{C572A759-6A51-4108-AA02-DFA0A04FC94B}">
                  <ma14:wrappingTextBoxFlag xmlns:p14="http://schemas.microsoft.com/office/powerpoint/2010/main" xmlns:p15="http://schemas.microsoft.com/office/powerpoint/2012/main" xmlns:ma14="http://schemas.microsoft.com/office/mac/drawingml/2011/main" xmlns:a14="http://schemas.microsoft.com/office/drawing/2010/main" xmlns:m="http://schemas.openxmlformats.org/officeDocument/2006/math" xmlns="" val="1"/>
                </a:ext>
              </a:extLst>
            </p:spPr>
          </p:pic>
          <p:cxnSp>
            <p:nvCxnSpPr>
              <p:cNvPr id="24" name="Straight Arrow Connector 23">
                <a:extLst>
                  <a:ext uri="{FF2B5EF4-FFF2-40B4-BE49-F238E27FC236}">
                    <a16:creationId xmlns:a16="http://schemas.microsoft.com/office/drawing/2014/main" id="{71794A83-B10A-28D2-DF52-9E653207D08E}"/>
                  </a:ext>
                </a:extLst>
              </p:cNvPr>
              <p:cNvCxnSpPr>
                <a:cxnSpLocks/>
              </p:cNvCxnSpPr>
              <p:nvPr/>
            </p:nvCxnSpPr>
            <p:spPr>
              <a:xfrm flipV="1">
                <a:off x="8150363" y="3020232"/>
                <a:ext cx="0" cy="884061"/>
              </a:xfrm>
              <a:prstGeom prst="straightConnector1">
                <a:avLst/>
              </a:prstGeom>
              <a:noFill/>
              <a:ln w="57150" cap="flat">
                <a:solidFill>
                  <a:srgbClr val="FF0000"/>
                </a:solidFill>
                <a:prstDash val="solid"/>
                <a:round/>
                <a:tailEnd type="triangle"/>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grpSp>
        <p:grpSp>
          <p:nvGrpSpPr>
            <p:cNvPr id="18" name="Group 17">
              <a:extLst>
                <a:ext uri="{FF2B5EF4-FFF2-40B4-BE49-F238E27FC236}">
                  <a16:creationId xmlns:a16="http://schemas.microsoft.com/office/drawing/2014/main" id="{F7E31969-C1DB-5AA3-A3F4-7DC802552463}"/>
                </a:ext>
              </a:extLst>
            </p:cNvPr>
            <p:cNvGrpSpPr/>
            <p:nvPr/>
          </p:nvGrpSpPr>
          <p:grpSpPr>
            <a:xfrm>
              <a:off x="9842497" y="3011217"/>
              <a:ext cx="1052208" cy="777916"/>
              <a:chOff x="9674832" y="2890472"/>
              <a:chExt cx="1052208" cy="777916"/>
            </a:xfrm>
          </p:grpSpPr>
          <p:pic>
            <p:nvPicPr>
              <p:cNvPr id="21" name="Graphic 20" descr="Globe outline">
                <a:extLst>
                  <a:ext uri="{FF2B5EF4-FFF2-40B4-BE49-F238E27FC236}">
                    <a16:creationId xmlns:a16="http://schemas.microsoft.com/office/drawing/2014/main" id="{04B31044-CE29-D9C2-E334-10C4AA65F2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32720" y="2890472"/>
                <a:ext cx="777916" cy="777916"/>
              </a:xfrm>
              <a:prstGeom prst="rect">
                <a:avLst/>
              </a:prstGeom>
              <a:effectLst>
                <a:outerShdw blurRad="50800" dist="38100" dir="2700000" algn="tl" rotWithShape="0">
                  <a:prstClr val="black">
                    <a:alpha val="40000"/>
                  </a:prstClr>
                </a:outerShdw>
              </a:effectLst>
            </p:spPr>
          </p:pic>
          <p:cxnSp>
            <p:nvCxnSpPr>
              <p:cNvPr id="22" name="Straight Arrow Connector 21">
                <a:extLst>
                  <a:ext uri="{FF2B5EF4-FFF2-40B4-BE49-F238E27FC236}">
                    <a16:creationId xmlns:a16="http://schemas.microsoft.com/office/drawing/2014/main" id="{EBFB02B3-3E78-35BB-D6B6-77858C707E85}"/>
                  </a:ext>
                </a:extLst>
              </p:cNvPr>
              <p:cNvCxnSpPr>
                <a:cxnSpLocks/>
              </p:cNvCxnSpPr>
              <p:nvPr/>
            </p:nvCxnSpPr>
            <p:spPr>
              <a:xfrm>
                <a:off x="9674832" y="3306845"/>
                <a:ext cx="1052208" cy="0"/>
              </a:xfrm>
              <a:prstGeom prst="straightConnector1">
                <a:avLst/>
              </a:prstGeom>
              <a:noFill/>
              <a:ln w="57150" cap="flat">
                <a:solidFill>
                  <a:srgbClr val="FF0000"/>
                </a:solidFill>
                <a:prstDash val="solid"/>
                <a:round/>
                <a:headEnd type="triangle" w="med" len="med"/>
                <a:tailEnd type="triangle" w="med" len="med"/>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cxnSp>
        </p:grpSp>
        <p:sp>
          <p:nvSpPr>
            <p:cNvPr id="19" name="TextBox 18">
              <a:extLst>
                <a:ext uri="{FF2B5EF4-FFF2-40B4-BE49-F238E27FC236}">
                  <a16:creationId xmlns:a16="http://schemas.microsoft.com/office/drawing/2014/main" id="{790FC13A-97B4-EB23-54D6-2004A9A81124}"/>
                </a:ext>
              </a:extLst>
            </p:cNvPr>
            <p:cNvSpPr txBox="1"/>
            <p:nvPr/>
          </p:nvSpPr>
          <p:spPr>
            <a:xfrm>
              <a:off x="7914587" y="3840195"/>
              <a:ext cx="152017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Black" panose="020B0A04020102020204" pitchFamily="34" charset="0"/>
                  <a:sym typeface="Helvetica"/>
                </a:rPr>
                <a:t>Frequency</a:t>
              </a:r>
            </a:p>
          </p:txBody>
        </p:sp>
        <p:sp>
          <p:nvSpPr>
            <p:cNvPr id="20" name="TextBox 19">
              <a:extLst>
                <a:ext uri="{FF2B5EF4-FFF2-40B4-BE49-F238E27FC236}">
                  <a16:creationId xmlns:a16="http://schemas.microsoft.com/office/drawing/2014/main" id="{4764313E-01DE-EEA4-E08B-2FBA551F81BC}"/>
                </a:ext>
              </a:extLst>
            </p:cNvPr>
            <p:cNvSpPr txBox="1"/>
            <p:nvPr/>
          </p:nvSpPr>
          <p:spPr>
            <a:xfrm>
              <a:off x="9608512" y="3840195"/>
              <a:ext cx="1520178"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rial Black" panose="020B0A04020102020204" pitchFamily="34" charset="0"/>
                  <a:sym typeface="Helvetica"/>
                </a:rPr>
                <a:t>Geo. Spread</a:t>
              </a:r>
            </a:p>
          </p:txBody>
        </p:sp>
      </p:grpSp>
    </p:spTree>
    <p:extLst>
      <p:ext uri="{BB962C8B-B14F-4D97-AF65-F5344CB8AC3E}">
        <p14:creationId xmlns:p14="http://schemas.microsoft.com/office/powerpoint/2010/main" val="239378884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906D7D4A-7D56-BA35-45CA-AF43E27260F9}"/>
              </a:ext>
            </a:extLst>
          </p:cNvPr>
          <p:cNvSpPr>
            <a:spLocks noGrp="1"/>
          </p:cNvSpPr>
          <p:nvPr>
            <p:ph type="title"/>
          </p:nvPr>
        </p:nvSpPr>
        <p:spPr>
          <a:xfrm>
            <a:off x="515936" y="272144"/>
            <a:ext cx="11160126" cy="1488315"/>
          </a:xfrm>
        </p:spPr>
        <p:txBody>
          <a:bodyPr/>
          <a:lstStyle/>
          <a:p>
            <a:r>
              <a:rPr lang="en-US" dirty="0"/>
              <a:t>Impact of Loss Volatility on ILS Contract Disputes (cont’d)</a:t>
            </a:r>
          </a:p>
        </p:txBody>
      </p:sp>
      <p:sp>
        <p:nvSpPr>
          <p:cNvPr id="3" name="Content Placeholder 6">
            <a:extLst>
              <a:ext uri="{FF2B5EF4-FFF2-40B4-BE49-F238E27FC236}">
                <a16:creationId xmlns:a16="http://schemas.microsoft.com/office/drawing/2014/main" id="{7289241E-DBB7-3B3D-F603-2C26F47B18FC}"/>
              </a:ext>
            </a:extLst>
          </p:cNvPr>
          <p:cNvSpPr>
            <a:spLocks noGrp="1"/>
          </p:cNvSpPr>
          <p:nvPr>
            <p:ph type="body" sz="half" idx="1"/>
          </p:nvPr>
        </p:nvSpPr>
        <p:spPr>
          <a:xfrm>
            <a:off x="520642" y="1527246"/>
            <a:ext cx="11160124" cy="4216400"/>
          </a:xfrm>
        </p:spPr>
        <p:txBody>
          <a:bodyPr>
            <a:normAutofit/>
          </a:bodyPr>
          <a:lstStyle/>
          <a:p>
            <a:pPr>
              <a:spcBef>
                <a:spcPts val="1800"/>
              </a:spcBef>
            </a:pPr>
            <a:r>
              <a:rPr lang="en-US" sz="1800" dirty="0"/>
              <a:t>Faced with previously unprecedented losses from catastrophe events, ILS participants have turned to previously unprecedented legal tactics.</a:t>
            </a:r>
          </a:p>
          <a:p>
            <a:pPr lvl="1">
              <a:spcBef>
                <a:spcPts val="600"/>
              </a:spcBef>
            </a:pPr>
            <a:r>
              <a:rPr lang="en-US" sz="1800" dirty="0"/>
              <a:t>Increased litigiousness where parties face potential losses—or potential returns—that are meaningfully different from their expectations when entering the transaction.</a:t>
            </a:r>
          </a:p>
        </p:txBody>
      </p:sp>
      <p:sp>
        <p:nvSpPr>
          <p:cNvPr id="5" name="Slide Number Placeholder 4">
            <a:extLst>
              <a:ext uri="{FF2B5EF4-FFF2-40B4-BE49-F238E27FC236}">
                <a16:creationId xmlns:a16="http://schemas.microsoft.com/office/drawing/2014/main" id="{9FAE5968-D057-B43A-813D-6171297F8B4A}"/>
              </a:ext>
            </a:extLst>
          </p:cNvPr>
          <p:cNvSpPr>
            <a:spLocks noGrp="1"/>
          </p:cNvSpPr>
          <p:nvPr>
            <p:ph type="sldNum" sz="quarter" idx="2"/>
          </p:nvPr>
        </p:nvSpPr>
        <p:spPr>
          <a:xfrm>
            <a:off x="8468651" y="5656652"/>
            <a:ext cx="273654" cy="269239"/>
          </a:xfrm>
        </p:spPr>
        <p:txBody>
          <a:bodyPr/>
          <a:lstStyle/>
          <a:p>
            <a:fld id="{68A79D2E-9B8C-4A3D-983E-1F34276B37E4}" type="slidenum">
              <a:rPr lang="en-US" smtClean="0"/>
              <a:pPr/>
              <a:t>32</a:t>
            </a:fld>
            <a:endParaRPr lang="en-US" dirty="0"/>
          </a:p>
        </p:txBody>
      </p:sp>
      <p:pic>
        <p:nvPicPr>
          <p:cNvPr id="6" name="Picture 5">
            <a:extLst>
              <a:ext uri="{FF2B5EF4-FFF2-40B4-BE49-F238E27FC236}">
                <a16:creationId xmlns:a16="http://schemas.microsoft.com/office/drawing/2014/main" id="{93F30FC8-8D8D-8561-6499-8D76559C2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11" y="2864794"/>
            <a:ext cx="4708469" cy="3035987"/>
          </a:xfrm>
          <a:prstGeom prst="rect">
            <a:avLst/>
          </a:prstGeom>
        </p:spPr>
      </p:pic>
      <p:pic>
        <p:nvPicPr>
          <p:cNvPr id="7" name="Picture 6" descr="Close-up of question mark on a hardwood floor against a wall">
            <a:extLst>
              <a:ext uri="{FF2B5EF4-FFF2-40B4-BE49-F238E27FC236}">
                <a16:creationId xmlns:a16="http://schemas.microsoft.com/office/drawing/2014/main" id="{03742772-D980-BE3A-04F9-2807534629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288"/>
          <a:stretch/>
        </p:blipFill>
        <p:spPr>
          <a:xfrm>
            <a:off x="6840444" y="2864793"/>
            <a:ext cx="5086350" cy="3035987"/>
          </a:xfrm>
          <a:prstGeom prst="rect">
            <a:avLst/>
          </a:prstGeom>
        </p:spPr>
      </p:pic>
      <p:sp>
        <p:nvSpPr>
          <p:cNvPr id="8" name="TextBox 7">
            <a:extLst>
              <a:ext uri="{FF2B5EF4-FFF2-40B4-BE49-F238E27FC236}">
                <a16:creationId xmlns:a16="http://schemas.microsoft.com/office/drawing/2014/main" id="{FE25F9D5-3596-9D6E-284C-66EEA5280438}"/>
              </a:ext>
            </a:extLst>
          </p:cNvPr>
          <p:cNvSpPr txBox="1"/>
          <p:nvPr/>
        </p:nvSpPr>
        <p:spPr>
          <a:xfrm>
            <a:off x="606813" y="4490768"/>
            <a:ext cx="4350891" cy="1200325"/>
          </a:xfrm>
          <a:prstGeom prst="rect">
            <a:avLst/>
          </a:prstGeom>
          <a:solidFill>
            <a:srgbClr val="CC9900"/>
          </a:solidFill>
          <a:ln>
            <a:noFill/>
          </a:ln>
        </p:spPr>
        <p:style>
          <a:lnRef idx="1">
            <a:schemeClr val="dk1"/>
          </a:lnRef>
          <a:fillRef idx="3">
            <a:schemeClr val="dk1"/>
          </a:fillRef>
          <a:effectRef idx="2">
            <a:schemeClr val="dk1"/>
          </a:effectRef>
          <a:fontRef idx="minor">
            <a:schemeClr val="lt1"/>
          </a:fontRef>
        </p:style>
        <p:txBody>
          <a:bodyPr rot="0" spcFirstLastPara="1" vertOverflow="overflow" horzOverflow="overflow" vert="horz" wrap="square" lIns="45718" tIns="45718" rIns="45718" bIns="45718" numCol="1" spcCol="38100" rtlCol="0" anchor="t">
            <a:spAutoFit/>
          </a:bodyPr>
          <a:lstStyle/>
          <a:p>
            <a:pPr>
              <a:spcBef>
                <a:spcPts val="0"/>
              </a:spcBef>
              <a:spcAft>
                <a:spcPts val="0"/>
              </a:spcAft>
            </a:pPr>
            <a:r>
              <a:rPr lang="en-US" dirty="0">
                <a:solidFill>
                  <a:schemeClr val="bg1"/>
                </a:solidFill>
                <a:effectLst>
                  <a:outerShdw blurRad="38100" dist="38100" dir="2700000" algn="tl">
                    <a:srgbClr val="000000">
                      <a:alpha val="43137"/>
                    </a:srgbClr>
                  </a:outerShdw>
                </a:effectLst>
                <a:latin typeface="Arial Black" panose="020B0A04020102020204" pitchFamily="34" charset="0"/>
              </a:rPr>
              <a:t>New counterparty risks: </a:t>
            </a:r>
            <a:r>
              <a:rPr lang="en-US" b="1" dirty="0">
                <a:solidFill>
                  <a:schemeClr val="bg1"/>
                </a:solidFill>
                <a:effectLst>
                  <a:outerShdw blurRad="38100" dist="38100" dir="2700000" algn="tl">
                    <a:srgbClr val="000000">
                      <a:alpha val="43137"/>
                    </a:srgbClr>
                  </a:outerShdw>
                </a:effectLst>
                <a:latin typeface="Century Gothic" panose="020B0502020202020204" pitchFamily="34" charset="0"/>
              </a:rPr>
              <a:t>Willingness to push the envelope in litigation and take positions previously thought to be untenable.</a:t>
            </a:r>
          </a:p>
        </p:txBody>
      </p:sp>
      <p:sp>
        <p:nvSpPr>
          <p:cNvPr id="9" name="TextBox 8">
            <a:extLst>
              <a:ext uri="{FF2B5EF4-FFF2-40B4-BE49-F238E27FC236}">
                <a16:creationId xmlns:a16="http://schemas.microsoft.com/office/drawing/2014/main" id="{2F66CE92-22D6-0AA2-7FAE-58E948E45C54}"/>
              </a:ext>
            </a:extLst>
          </p:cNvPr>
          <p:cNvSpPr txBox="1"/>
          <p:nvPr/>
        </p:nvSpPr>
        <p:spPr>
          <a:xfrm>
            <a:off x="8991098" y="3175174"/>
            <a:ext cx="2935696" cy="2616097"/>
          </a:xfrm>
          <a:prstGeom prst="rect">
            <a:avLst/>
          </a:prstGeom>
          <a:solidFill>
            <a:srgbClr val="A3B0A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spcBef>
                <a:spcPts val="0"/>
              </a:spcBef>
              <a:spcAft>
                <a:spcPts val="0"/>
              </a:spcAft>
            </a:pPr>
            <a:r>
              <a:rPr lang="en-US"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t>New transactional uncertainties:</a:t>
            </a:r>
            <a:br>
              <a:rPr lang="en-US"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br>
            <a:r>
              <a:rPr lang="en-US" sz="1600" b="1" dirty="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rPr>
              <a:t>With increased loss volatility and loss creep, loss report publishers taking more time to issue final loss estimates, and increased variation from publisher to publisher for the same catastrophe events.</a:t>
            </a:r>
            <a:endParaRPr lang="en-US" b="1" dirty="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endParaRPr>
          </a:p>
        </p:txBody>
      </p:sp>
    </p:spTree>
    <p:extLst>
      <p:ext uri="{BB962C8B-B14F-4D97-AF65-F5344CB8AC3E}">
        <p14:creationId xmlns:p14="http://schemas.microsoft.com/office/powerpoint/2010/main" val="255292240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grpSp>
        <p:nvGrpSpPr>
          <p:cNvPr id="2" name="Group 1">
            <a:extLst>
              <a:ext uri="{FF2B5EF4-FFF2-40B4-BE49-F238E27FC236}">
                <a16:creationId xmlns:a16="http://schemas.microsoft.com/office/drawing/2014/main" id="{0B90DE8A-5CA5-C62F-A940-5A5DE66521BA}"/>
              </a:ext>
            </a:extLst>
          </p:cNvPr>
          <p:cNvGrpSpPr/>
          <p:nvPr/>
        </p:nvGrpSpPr>
        <p:grpSpPr>
          <a:xfrm>
            <a:off x="515936" y="2264953"/>
            <a:ext cx="4699000" cy="3236801"/>
            <a:chOff x="515936" y="2982232"/>
            <a:chExt cx="4699000" cy="3531743"/>
          </a:xfrm>
        </p:grpSpPr>
        <p:sp>
          <p:nvSpPr>
            <p:cNvPr id="3" name="Rectangle: Rounded Corners 2">
              <a:extLst>
                <a:ext uri="{FF2B5EF4-FFF2-40B4-BE49-F238E27FC236}">
                  <a16:creationId xmlns:a16="http://schemas.microsoft.com/office/drawing/2014/main" id="{FA414028-AA9C-9278-766C-324EFB832F3A}"/>
                </a:ext>
              </a:extLst>
            </p:cNvPr>
            <p:cNvSpPr/>
            <p:nvPr/>
          </p:nvSpPr>
          <p:spPr>
            <a:xfrm>
              <a:off x="515936" y="2982232"/>
              <a:ext cx="4699000" cy="3531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cxnSp>
          <p:nvCxnSpPr>
            <p:cNvPr id="5" name="Straight Connector 4">
              <a:extLst>
                <a:ext uri="{FF2B5EF4-FFF2-40B4-BE49-F238E27FC236}">
                  <a16:creationId xmlns:a16="http://schemas.microsoft.com/office/drawing/2014/main" id="{A5E77731-D69E-8414-0F7C-98F9C572ED89}"/>
                </a:ext>
              </a:extLst>
            </p:cNvPr>
            <p:cNvCxnSpPr>
              <a:cxnSpLocks/>
            </p:cNvCxnSpPr>
            <p:nvPr/>
          </p:nvCxnSpPr>
          <p:spPr>
            <a:xfrm>
              <a:off x="1163636" y="3718832"/>
              <a:ext cx="0" cy="238989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 name="Straight Connector 5">
              <a:extLst>
                <a:ext uri="{FF2B5EF4-FFF2-40B4-BE49-F238E27FC236}">
                  <a16:creationId xmlns:a16="http://schemas.microsoft.com/office/drawing/2014/main" id="{F0D7EEDD-4C0E-107E-413E-905611FB45BF}"/>
                </a:ext>
              </a:extLst>
            </p:cNvPr>
            <p:cNvCxnSpPr/>
            <p:nvPr/>
          </p:nvCxnSpPr>
          <p:spPr>
            <a:xfrm>
              <a:off x="1163636" y="6092463"/>
              <a:ext cx="332740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 name="Straight Connector 6">
              <a:extLst>
                <a:ext uri="{FF2B5EF4-FFF2-40B4-BE49-F238E27FC236}">
                  <a16:creationId xmlns:a16="http://schemas.microsoft.com/office/drawing/2014/main" id="{2CBCA39B-AA9A-5BC0-EDBD-90D6D5301A2B}"/>
                </a:ext>
              </a:extLst>
            </p:cNvPr>
            <p:cNvCxnSpPr>
              <a:cxnSpLocks/>
            </p:cNvCxnSpPr>
            <p:nvPr/>
          </p:nvCxnSpPr>
          <p:spPr>
            <a:xfrm>
              <a:off x="1163636" y="4207701"/>
              <a:ext cx="3221036" cy="0"/>
            </a:xfrm>
            <a:prstGeom prst="line">
              <a:avLst/>
            </a:prstGeom>
            <a:noFill/>
            <a:ln w="25400" cap="flat">
              <a:solidFill>
                <a:srgbClr val="00B050"/>
              </a:solidFill>
              <a:prstDash val="sysDash"/>
              <a:round/>
            </a:ln>
            <a:effectLst/>
            <a:sp3d/>
          </p:spPr>
          <p:style>
            <a:lnRef idx="0">
              <a:scrgbClr r="0" g="0" b="0"/>
            </a:lnRef>
            <a:fillRef idx="0">
              <a:scrgbClr r="0" g="0" b="0"/>
            </a:fillRef>
            <a:effectRef idx="0">
              <a:scrgbClr r="0" g="0" b="0"/>
            </a:effectRef>
            <a:fontRef idx="none"/>
          </p:style>
        </p:cxnSp>
        <p:sp>
          <p:nvSpPr>
            <p:cNvPr id="8" name="TextBox 7">
              <a:extLst>
                <a:ext uri="{FF2B5EF4-FFF2-40B4-BE49-F238E27FC236}">
                  <a16:creationId xmlns:a16="http://schemas.microsoft.com/office/drawing/2014/main" id="{1C5F0A8A-6B46-6CCE-1808-E2E79A5E8316}"/>
                </a:ext>
              </a:extLst>
            </p:cNvPr>
            <p:cNvSpPr txBox="1"/>
            <p:nvPr/>
          </p:nvSpPr>
          <p:spPr>
            <a:xfrm>
              <a:off x="1255261" y="3786409"/>
              <a:ext cx="303778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1" u="none" strike="noStrike" cap="none" spc="0" normalizeH="0" baseline="0" dirty="0">
                  <a:ln>
                    <a:noFill/>
                  </a:ln>
                  <a:solidFill>
                    <a:srgbClr val="00B050"/>
                  </a:solidFill>
                  <a:effectLst/>
                  <a:uFillTx/>
                  <a:latin typeface="Century Gothic" panose="020B0502020202020204" pitchFamily="34" charset="0"/>
                  <a:sym typeface="Helvetica"/>
                </a:rPr>
                <a:t>Contractual payment trigger</a:t>
              </a:r>
            </a:p>
          </p:txBody>
        </p:sp>
        <p:sp>
          <p:nvSpPr>
            <p:cNvPr id="9" name="TextBox 8">
              <a:extLst>
                <a:ext uri="{FF2B5EF4-FFF2-40B4-BE49-F238E27FC236}">
                  <a16:creationId xmlns:a16="http://schemas.microsoft.com/office/drawing/2014/main" id="{AD3CC05A-9666-F68A-0B8A-C58206085F62}"/>
                </a:ext>
              </a:extLst>
            </p:cNvPr>
            <p:cNvSpPr txBox="1"/>
            <p:nvPr/>
          </p:nvSpPr>
          <p:spPr>
            <a:xfrm flipH="1">
              <a:off x="1326195" y="3137988"/>
              <a:ext cx="300228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Century Gothic" panose="020B0502020202020204" pitchFamily="34" charset="0"/>
                  <a:sym typeface="Helvetica"/>
                </a:rPr>
                <a:t>Loss Report Publisher</a:t>
              </a:r>
              <a:br>
                <a:rPr kumimoji="0" lang="en-US" sz="1800" b="1" i="0" u="none" strike="noStrike" cap="none" spc="0" normalizeH="0" baseline="0" dirty="0">
                  <a:ln>
                    <a:noFill/>
                  </a:ln>
                  <a:solidFill>
                    <a:srgbClr val="000000"/>
                  </a:solidFill>
                  <a:effectLst/>
                  <a:uFillTx/>
                  <a:latin typeface="Century Gothic" panose="020B0502020202020204" pitchFamily="34" charset="0"/>
                  <a:sym typeface="Helvetica"/>
                </a:rPr>
              </a:br>
              <a:r>
                <a:rPr kumimoji="0" lang="en-US" sz="1800" b="1" i="0" u="none" strike="noStrike" cap="none" spc="0" normalizeH="0" baseline="0" dirty="0">
                  <a:ln>
                    <a:noFill/>
                  </a:ln>
                  <a:solidFill>
                    <a:srgbClr val="000000"/>
                  </a:solidFill>
                  <a:effectLst/>
                  <a:uFillTx/>
                  <a:latin typeface="Century Gothic" panose="020B0502020202020204" pitchFamily="34" charset="0"/>
                  <a:sym typeface="Helvetica"/>
                </a:rPr>
                <a:t>Loss Estimates</a:t>
              </a:r>
            </a:p>
          </p:txBody>
        </p:sp>
      </p:grpSp>
      <p:sp>
        <p:nvSpPr>
          <p:cNvPr id="10" name="Title 7">
            <a:extLst>
              <a:ext uri="{FF2B5EF4-FFF2-40B4-BE49-F238E27FC236}">
                <a16:creationId xmlns:a16="http://schemas.microsoft.com/office/drawing/2014/main" id="{B6BA977B-F784-7948-EA98-774E9F83BECD}"/>
              </a:ext>
            </a:extLst>
          </p:cNvPr>
          <p:cNvSpPr>
            <a:spLocks noGrp="1"/>
          </p:cNvSpPr>
          <p:nvPr>
            <p:ph type="title"/>
          </p:nvPr>
        </p:nvSpPr>
        <p:spPr>
          <a:xfrm>
            <a:off x="515939" y="-66788"/>
            <a:ext cx="11160126" cy="1488315"/>
          </a:xfrm>
        </p:spPr>
        <p:txBody>
          <a:bodyPr/>
          <a:lstStyle/>
          <a:p>
            <a:r>
              <a:rPr lang="en-US" dirty="0"/>
              <a:t>Example: Litigation re: Typhoon </a:t>
            </a:r>
            <a:r>
              <a:rPr lang="en-US" dirty="0" err="1"/>
              <a:t>Jebi</a:t>
            </a:r>
            <a:r>
              <a:rPr lang="en-US" dirty="0"/>
              <a:t> Catastrophe Derivative Transaction</a:t>
            </a:r>
          </a:p>
        </p:txBody>
      </p:sp>
      <p:sp>
        <p:nvSpPr>
          <p:cNvPr id="12" name="Content Placeholder 2">
            <a:extLst>
              <a:ext uri="{FF2B5EF4-FFF2-40B4-BE49-F238E27FC236}">
                <a16:creationId xmlns:a16="http://schemas.microsoft.com/office/drawing/2014/main" id="{62875605-01B1-D91D-8210-787310B0C6C5}"/>
              </a:ext>
            </a:extLst>
          </p:cNvPr>
          <p:cNvSpPr>
            <a:spLocks noGrp="1"/>
          </p:cNvSpPr>
          <p:nvPr>
            <p:ph type="body" sz="half" idx="1"/>
          </p:nvPr>
        </p:nvSpPr>
        <p:spPr>
          <a:xfrm>
            <a:off x="538561" y="1352299"/>
            <a:ext cx="4805364" cy="912655"/>
          </a:xfrm>
          <a:ln w="12700">
            <a:miter lim="400000"/>
          </a:ln>
        </p:spPr>
        <p:txBody>
          <a:bodyPr lIns="45718" tIns="45718" rIns="45718" bIns="45718">
            <a:normAutofit fontScale="92500" lnSpcReduction="10000"/>
          </a:bodyPr>
          <a:lstStyle/>
          <a:p>
            <a:pPr>
              <a:lnSpc>
                <a:spcPct val="110000"/>
              </a:lnSpc>
              <a:spcBef>
                <a:spcPts val="1800"/>
              </a:spcBef>
            </a:pPr>
            <a:r>
              <a:rPr lang="en-US" sz="1800" dirty="0">
                <a:solidFill>
                  <a:schemeClr val="tx1"/>
                </a:solidFill>
                <a:latin typeface="Century Gothic"/>
              </a:rPr>
              <a:t>Significant loss creep from Typhoon </a:t>
            </a:r>
            <a:r>
              <a:rPr lang="en-US" sz="1800" dirty="0" err="1">
                <a:solidFill>
                  <a:schemeClr val="tx1"/>
                </a:solidFill>
                <a:latin typeface="Century Gothic"/>
              </a:rPr>
              <a:t>Jebi</a:t>
            </a:r>
            <a:r>
              <a:rPr lang="en-US" sz="1800" dirty="0">
                <a:solidFill>
                  <a:schemeClr val="tx1"/>
                </a:solidFill>
                <a:latin typeface="Century Gothic"/>
              </a:rPr>
              <a:t>:</a:t>
            </a:r>
            <a:br>
              <a:rPr lang="en-US" sz="1800" dirty="0">
                <a:solidFill>
                  <a:schemeClr val="tx1"/>
                </a:solidFill>
                <a:latin typeface="Century Gothic"/>
              </a:rPr>
            </a:br>
            <a:r>
              <a:rPr lang="en-US" sz="1800" dirty="0">
                <a:solidFill>
                  <a:schemeClr val="tx1"/>
                </a:solidFill>
                <a:latin typeface="Century Gothic"/>
              </a:rPr>
              <a:t>insured losses significantly higher than initially expected.</a:t>
            </a:r>
          </a:p>
        </p:txBody>
      </p:sp>
      <p:pic>
        <p:nvPicPr>
          <p:cNvPr id="13" name="Picture 2" descr="Boats float along with debris during Typhoon Jebi in Nishinomiya City">
            <a:extLst>
              <a:ext uri="{FF2B5EF4-FFF2-40B4-BE49-F238E27FC236}">
                <a16:creationId xmlns:a16="http://schemas.microsoft.com/office/drawing/2014/main" id="{918DEA97-FC75-A455-9442-2202B29EB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913" y="1494885"/>
            <a:ext cx="6278652" cy="353174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AB696A7-F7D7-BBC6-1429-09A0B8213261}"/>
              </a:ext>
            </a:extLst>
          </p:cNvPr>
          <p:cNvSpPr/>
          <p:nvPr/>
        </p:nvSpPr>
        <p:spPr>
          <a:xfrm>
            <a:off x="1519238" y="4129012"/>
            <a:ext cx="673082" cy="934963"/>
          </a:xfrm>
          <a:prstGeom prst="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5" name="Rectangle 14">
            <a:extLst>
              <a:ext uri="{FF2B5EF4-FFF2-40B4-BE49-F238E27FC236}">
                <a16:creationId xmlns:a16="http://schemas.microsoft.com/office/drawing/2014/main" id="{E50E17DF-FD04-C163-51AB-471393FA77BD}"/>
              </a:ext>
            </a:extLst>
          </p:cNvPr>
          <p:cNvSpPr/>
          <p:nvPr/>
        </p:nvSpPr>
        <p:spPr>
          <a:xfrm>
            <a:off x="3475038" y="3526786"/>
            <a:ext cx="673082" cy="1537189"/>
          </a:xfrm>
          <a:prstGeom prst="rect">
            <a:avLst/>
          </a:prstGeom>
          <a:solidFill>
            <a:srgbClr val="00B05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6" name="TextBox 15">
            <a:extLst>
              <a:ext uri="{FF2B5EF4-FFF2-40B4-BE49-F238E27FC236}">
                <a16:creationId xmlns:a16="http://schemas.microsoft.com/office/drawing/2014/main" id="{4EB2CE98-370A-05EB-AEAB-382A7907849D}"/>
              </a:ext>
            </a:extLst>
          </p:cNvPr>
          <p:cNvSpPr txBox="1"/>
          <p:nvPr/>
        </p:nvSpPr>
        <p:spPr>
          <a:xfrm>
            <a:off x="1170819" y="5073375"/>
            <a:ext cx="136992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uFillTx/>
                <a:latin typeface="Century Gothic" panose="020B0502020202020204" pitchFamily="34" charset="0"/>
                <a:sym typeface="Helvetica"/>
              </a:rPr>
              <a:t>Designated</a:t>
            </a:r>
          </a:p>
        </p:txBody>
      </p:sp>
      <p:sp>
        <p:nvSpPr>
          <p:cNvPr id="17" name="TextBox 16">
            <a:extLst>
              <a:ext uri="{FF2B5EF4-FFF2-40B4-BE49-F238E27FC236}">
                <a16:creationId xmlns:a16="http://schemas.microsoft.com/office/drawing/2014/main" id="{6A750DF9-F325-C63E-540B-4F693D02BC4A}"/>
              </a:ext>
            </a:extLst>
          </p:cNvPr>
          <p:cNvSpPr txBox="1"/>
          <p:nvPr/>
        </p:nvSpPr>
        <p:spPr>
          <a:xfrm>
            <a:off x="3235253" y="5073375"/>
            <a:ext cx="130259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uFillTx/>
                <a:latin typeface="Century Gothic" panose="020B0502020202020204" pitchFamily="34" charset="0"/>
                <a:sym typeface="Helvetica"/>
              </a:rPr>
              <a:t>Alternative</a:t>
            </a:r>
          </a:p>
        </p:txBody>
      </p:sp>
    </p:spTree>
    <p:extLst>
      <p:ext uri="{BB962C8B-B14F-4D97-AF65-F5344CB8AC3E}">
        <p14:creationId xmlns:p14="http://schemas.microsoft.com/office/powerpoint/2010/main" val="20761000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sp>
        <p:nvSpPr>
          <p:cNvPr id="2" name="Title 5">
            <a:extLst>
              <a:ext uri="{FF2B5EF4-FFF2-40B4-BE49-F238E27FC236}">
                <a16:creationId xmlns:a16="http://schemas.microsoft.com/office/drawing/2014/main" id="{4B2E55A5-B429-65B1-E88C-E9AE0A92C3ED}"/>
              </a:ext>
            </a:extLst>
          </p:cNvPr>
          <p:cNvSpPr>
            <a:spLocks noGrp="1"/>
          </p:cNvSpPr>
          <p:nvPr>
            <p:ph type="title"/>
          </p:nvPr>
        </p:nvSpPr>
        <p:spPr>
          <a:xfrm>
            <a:off x="515939" y="46236"/>
            <a:ext cx="11160126" cy="1488315"/>
          </a:xfrm>
        </p:spPr>
        <p:txBody>
          <a:bodyPr/>
          <a:lstStyle/>
          <a:p>
            <a:r>
              <a:rPr lang="en-US" dirty="0"/>
              <a:t>Difficulties for Managing Transactional Volatility</a:t>
            </a:r>
          </a:p>
        </p:txBody>
      </p:sp>
      <p:sp>
        <p:nvSpPr>
          <p:cNvPr id="3" name="Content Placeholder 6">
            <a:extLst>
              <a:ext uri="{FF2B5EF4-FFF2-40B4-BE49-F238E27FC236}">
                <a16:creationId xmlns:a16="http://schemas.microsoft.com/office/drawing/2014/main" id="{E3F46633-1394-0825-F52C-66CD88C89255}"/>
              </a:ext>
            </a:extLst>
          </p:cNvPr>
          <p:cNvSpPr>
            <a:spLocks noGrp="1"/>
          </p:cNvSpPr>
          <p:nvPr>
            <p:ph type="body" sz="half" idx="1"/>
          </p:nvPr>
        </p:nvSpPr>
        <p:spPr>
          <a:xfrm>
            <a:off x="515937" y="1429985"/>
            <a:ext cx="11041063" cy="4216400"/>
          </a:xfrm>
        </p:spPr>
        <p:txBody>
          <a:bodyPr>
            <a:noAutofit/>
          </a:bodyPr>
          <a:lstStyle/>
          <a:p>
            <a:pPr>
              <a:spcBef>
                <a:spcPts val="600"/>
              </a:spcBef>
            </a:pPr>
            <a:r>
              <a:rPr lang="en-US" sz="1800" u="sng" dirty="0"/>
              <a:t>Loss Modeling</a:t>
            </a:r>
          </a:p>
          <a:p>
            <a:pPr lvl="1">
              <a:spcBef>
                <a:spcPts val="600"/>
              </a:spcBef>
            </a:pPr>
            <a:r>
              <a:rPr lang="en-US" sz="1800" dirty="0"/>
              <a:t>Accuracy of catastrophe modeling firms’ prediction of industry-wide losses has deteriorated in recent years.</a:t>
            </a:r>
          </a:p>
          <a:p>
            <a:pPr lvl="2">
              <a:spcBef>
                <a:spcPts val="600"/>
              </a:spcBef>
            </a:pPr>
            <a:r>
              <a:rPr lang="en-US" sz="1800" dirty="0"/>
              <a:t>Renewed focus on the failure of loss models to capture effects of climate change.</a:t>
            </a:r>
          </a:p>
          <a:p>
            <a:pPr lvl="1">
              <a:spcBef>
                <a:spcPts val="600"/>
              </a:spcBef>
            </a:pPr>
            <a:r>
              <a:rPr lang="en-US" sz="1800" dirty="0"/>
              <a:t>Past attempts to incorporate climate change effects within catastrophe modelling (following the 2004-2005 hurricane seasons) were not well-received or adopted.</a:t>
            </a:r>
          </a:p>
          <a:p>
            <a:pPr>
              <a:spcBef>
                <a:spcPts val="600"/>
              </a:spcBef>
            </a:pPr>
            <a:r>
              <a:rPr lang="en-US" sz="1800" u="sng" dirty="0"/>
              <a:t>Pricing</a:t>
            </a:r>
          </a:p>
          <a:p>
            <a:pPr lvl="1">
              <a:spcBef>
                <a:spcPts val="600"/>
              </a:spcBef>
            </a:pPr>
            <a:r>
              <a:rPr lang="en-US" sz="1800" dirty="0"/>
              <a:t>After previous shocks to reinsurance industry from unexpected catastrophe losses, the market responded through significant reinsurance price increases reflecting changed assumptions about loss exposures.</a:t>
            </a:r>
          </a:p>
          <a:p>
            <a:pPr lvl="1">
              <a:spcBef>
                <a:spcPts val="600"/>
              </a:spcBef>
            </a:pPr>
            <a:r>
              <a:rPr lang="en-US" sz="1800" dirty="0"/>
              <a:t>Some industry analysts believe previous price increases have not been sufficient to keep up with climate change.</a:t>
            </a:r>
          </a:p>
        </p:txBody>
      </p:sp>
      <p:sp>
        <p:nvSpPr>
          <p:cNvPr id="5" name="Slide Number Placeholder 4">
            <a:extLst>
              <a:ext uri="{FF2B5EF4-FFF2-40B4-BE49-F238E27FC236}">
                <a16:creationId xmlns:a16="http://schemas.microsoft.com/office/drawing/2014/main" id="{ADE0B13D-7111-8866-59BE-7BB68ABCD389}"/>
              </a:ext>
            </a:extLst>
          </p:cNvPr>
          <p:cNvSpPr>
            <a:spLocks noGrp="1"/>
          </p:cNvSpPr>
          <p:nvPr>
            <p:ph type="sldNum" sz="quarter" idx="2"/>
          </p:nvPr>
        </p:nvSpPr>
        <p:spPr>
          <a:xfrm>
            <a:off x="8463946" y="5646385"/>
            <a:ext cx="273654" cy="269239"/>
          </a:xfrm>
        </p:spPr>
        <p:txBody>
          <a:bodyPr/>
          <a:lstStyle/>
          <a:p>
            <a:fld id="{68A79D2E-9B8C-4A3D-983E-1F34276B37E4}" type="slidenum">
              <a:rPr lang="en-US" smtClean="0"/>
              <a:pPr/>
              <a:t>34</a:t>
            </a:fld>
            <a:endParaRPr lang="en-US" dirty="0"/>
          </a:p>
        </p:txBody>
      </p:sp>
    </p:spTree>
    <p:extLst>
      <p:ext uri="{BB962C8B-B14F-4D97-AF65-F5344CB8AC3E}">
        <p14:creationId xmlns:p14="http://schemas.microsoft.com/office/powerpoint/2010/main" val="2279683615"/>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IAS-logo_WHITE.pdf" descr="ARIAS-logo_WHITE.pdf">
            <a:extLst>
              <a:ext uri="{FF2B5EF4-FFF2-40B4-BE49-F238E27FC236}">
                <a16:creationId xmlns:a16="http://schemas.microsoft.com/office/drawing/2014/main" id="{05E70F66-BBB1-3064-6238-0E8E96DD5848}"/>
              </a:ext>
            </a:extLst>
          </p:cNvPr>
          <p:cNvPicPr>
            <a:picLocks noChangeAspect="1"/>
          </p:cNvPicPr>
          <p:nvPr/>
        </p:nvPicPr>
        <p:blipFill>
          <a:blip r:embed="rId2"/>
          <a:stretch>
            <a:fillRect/>
          </a:stretch>
        </p:blipFill>
        <p:spPr>
          <a:xfrm>
            <a:off x="5422055" y="5755878"/>
            <a:ext cx="1347889" cy="564672"/>
          </a:xfrm>
          <a:prstGeom prst="rect">
            <a:avLst/>
          </a:prstGeom>
          <a:ln w="12700">
            <a:miter lim="400000"/>
          </a:ln>
        </p:spPr>
      </p:pic>
      <p:pic>
        <p:nvPicPr>
          <p:cNvPr id="2" name="Artemis banner 1">
            <a:extLst>
              <a:ext uri="{FF2B5EF4-FFF2-40B4-BE49-F238E27FC236}">
                <a16:creationId xmlns:a16="http://schemas.microsoft.com/office/drawing/2014/main" id="{C07D7A48-3B6E-3BB8-E873-5B53392D22A9}"/>
              </a:ext>
            </a:extLst>
          </p:cNvPr>
          <p:cNvPicPr>
            <a:picLocks noChangeAspect="1"/>
          </p:cNvPicPr>
          <p:nvPr/>
        </p:nvPicPr>
        <p:blipFill>
          <a:blip r:embed="rId3"/>
          <a:stretch>
            <a:fillRect/>
          </a:stretch>
        </p:blipFill>
        <p:spPr>
          <a:xfrm>
            <a:off x="4729515" y="885342"/>
            <a:ext cx="3388047" cy="603406"/>
          </a:xfrm>
          <a:prstGeom prst="rect">
            <a:avLst/>
          </a:prstGeom>
          <a:ln>
            <a:noFill/>
          </a:ln>
          <a:effectLst>
            <a:outerShdw blurRad="292100" dist="139700" dir="2700000" algn="tl" rotWithShape="0">
              <a:srgbClr val="333333">
                <a:alpha val="65000"/>
              </a:srgbClr>
            </a:outerShdw>
          </a:effectLst>
        </p:spPr>
      </p:pic>
      <p:sp>
        <p:nvSpPr>
          <p:cNvPr id="3" name="Title 5">
            <a:extLst>
              <a:ext uri="{FF2B5EF4-FFF2-40B4-BE49-F238E27FC236}">
                <a16:creationId xmlns:a16="http://schemas.microsoft.com/office/drawing/2014/main" id="{11608DF5-C2B9-7403-DD82-7B3BD28098B5}"/>
              </a:ext>
            </a:extLst>
          </p:cNvPr>
          <p:cNvSpPr>
            <a:spLocks noGrp="1"/>
          </p:cNvSpPr>
          <p:nvPr>
            <p:ph type="title"/>
          </p:nvPr>
        </p:nvSpPr>
        <p:spPr>
          <a:xfrm>
            <a:off x="259089" y="-97609"/>
            <a:ext cx="11160126" cy="1488315"/>
          </a:xfrm>
        </p:spPr>
        <p:txBody>
          <a:bodyPr/>
          <a:lstStyle/>
          <a:p>
            <a:r>
              <a:rPr lang="en-US" dirty="0"/>
              <a:t>Contract Drafting Key to Managing Legal Volatility</a:t>
            </a:r>
          </a:p>
        </p:txBody>
      </p:sp>
      <p:sp>
        <p:nvSpPr>
          <p:cNvPr id="5" name="Content Placeholder 6">
            <a:extLst>
              <a:ext uri="{FF2B5EF4-FFF2-40B4-BE49-F238E27FC236}">
                <a16:creationId xmlns:a16="http://schemas.microsoft.com/office/drawing/2014/main" id="{75B3D401-7F9B-6AD6-793F-D9FDD8CD6BB6}"/>
              </a:ext>
            </a:extLst>
          </p:cNvPr>
          <p:cNvSpPr>
            <a:spLocks noGrp="1"/>
          </p:cNvSpPr>
          <p:nvPr>
            <p:ph type="body" sz="half" idx="1"/>
          </p:nvPr>
        </p:nvSpPr>
        <p:spPr>
          <a:xfrm>
            <a:off x="259087" y="1373134"/>
            <a:ext cx="4427538" cy="3411123"/>
          </a:xfrm>
        </p:spPr>
        <p:txBody>
          <a:bodyPr wrap="square">
            <a:spAutoFit/>
          </a:bodyPr>
          <a:lstStyle/>
          <a:p>
            <a:pPr>
              <a:lnSpc>
                <a:spcPct val="120000"/>
              </a:lnSpc>
              <a:spcBef>
                <a:spcPts val="2800"/>
              </a:spcBef>
            </a:pPr>
            <a:r>
              <a:rPr lang="en-US" sz="1800" dirty="0"/>
              <a:t>Legal risks and volatility in retrocessional reinsurance and ILS transactions likely to continue to increase, as parties invoke seldom-used contractual mechanisms to attempt to limit their liability—or gain a windfall.</a:t>
            </a:r>
          </a:p>
          <a:p>
            <a:pPr>
              <a:lnSpc>
                <a:spcPct val="120000"/>
              </a:lnSpc>
              <a:spcBef>
                <a:spcPts val="2800"/>
              </a:spcBef>
            </a:pPr>
            <a:r>
              <a:rPr lang="en-US" sz="1800" dirty="0"/>
              <a:t>Parties will need to focus on contract drafting to mitigate counterparty risk.</a:t>
            </a:r>
          </a:p>
        </p:txBody>
      </p:sp>
      <p:pic>
        <p:nvPicPr>
          <p:cNvPr id="7" name="grandi article">
            <a:extLst>
              <a:ext uri="{FF2B5EF4-FFF2-40B4-BE49-F238E27FC236}">
                <a16:creationId xmlns:a16="http://schemas.microsoft.com/office/drawing/2014/main" id="{BFF3FA20-CD7B-CCED-A457-34A080BE644B}"/>
              </a:ext>
            </a:extLst>
          </p:cNvPr>
          <p:cNvPicPr>
            <a:picLocks noChangeAspect="1"/>
          </p:cNvPicPr>
          <p:nvPr/>
        </p:nvPicPr>
        <p:blipFill>
          <a:blip r:embed="rId4"/>
          <a:stretch>
            <a:fillRect/>
          </a:stretch>
        </p:blipFill>
        <p:spPr>
          <a:xfrm>
            <a:off x="4729515" y="1488748"/>
            <a:ext cx="3388046" cy="1524438"/>
          </a:xfrm>
          <a:prstGeom prst="rect">
            <a:avLst/>
          </a:prstGeom>
          <a:ln>
            <a:noFill/>
          </a:ln>
          <a:effectLst>
            <a:outerShdw blurRad="292100" dist="139700" dir="2700000" algn="tl" rotWithShape="0">
              <a:srgbClr val="333333">
                <a:alpha val="65000"/>
              </a:srgbClr>
            </a:outerShdw>
          </a:effectLst>
        </p:spPr>
      </p:pic>
      <p:sp>
        <p:nvSpPr>
          <p:cNvPr id="8" name="Red box on grandi quote">
            <a:extLst>
              <a:ext uri="{FF2B5EF4-FFF2-40B4-BE49-F238E27FC236}">
                <a16:creationId xmlns:a16="http://schemas.microsoft.com/office/drawing/2014/main" id="{B22B8019-BCD4-12D1-AF8E-8B47C7346F15}"/>
              </a:ext>
            </a:extLst>
          </p:cNvPr>
          <p:cNvSpPr/>
          <p:nvPr/>
        </p:nvSpPr>
        <p:spPr>
          <a:xfrm>
            <a:off x="6362898" y="2736944"/>
            <a:ext cx="1630680" cy="172474"/>
          </a:xfrm>
          <a:prstGeom prst="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pic>
        <p:nvPicPr>
          <p:cNvPr id="9" name="Artemis banner 2">
            <a:extLst>
              <a:ext uri="{FF2B5EF4-FFF2-40B4-BE49-F238E27FC236}">
                <a16:creationId xmlns:a16="http://schemas.microsoft.com/office/drawing/2014/main" id="{5211B592-73B1-FF57-2F50-B64F4B2D8BF7}"/>
              </a:ext>
            </a:extLst>
          </p:cNvPr>
          <p:cNvPicPr>
            <a:picLocks noChangeAspect="1"/>
          </p:cNvPicPr>
          <p:nvPr/>
        </p:nvPicPr>
        <p:blipFill>
          <a:blip r:embed="rId3"/>
          <a:stretch>
            <a:fillRect/>
          </a:stretch>
        </p:blipFill>
        <p:spPr>
          <a:xfrm>
            <a:off x="4729515" y="3553293"/>
            <a:ext cx="3388047" cy="603406"/>
          </a:xfrm>
          <a:prstGeom prst="rect">
            <a:avLst/>
          </a:prstGeom>
          <a:ln>
            <a:noFill/>
          </a:ln>
          <a:effectLst>
            <a:outerShdw blurRad="292100" dist="139700" dir="2700000" algn="tl" rotWithShape="0">
              <a:srgbClr val="333333">
                <a:alpha val="65000"/>
              </a:srgbClr>
            </a:outerShdw>
          </a:effectLst>
        </p:spPr>
      </p:pic>
      <p:pic>
        <p:nvPicPr>
          <p:cNvPr id="10" name="Goldman Sachs article">
            <a:extLst>
              <a:ext uri="{FF2B5EF4-FFF2-40B4-BE49-F238E27FC236}">
                <a16:creationId xmlns:a16="http://schemas.microsoft.com/office/drawing/2014/main" id="{FBA18049-D5B3-B3E4-3029-BDE5184C3205}"/>
              </a:ext>
            </a:extLst>
          </p:cNvPr>
          <p:cNvPicPr>
            <a:picLocks noChangeAspect="1"/>
          </p:cNvPicPr>
          <p:nvPr/>
        </p:nvPicPr>
        <p:blipFill rotWithShape="1">
          <a:blip r:embed="rId5"/>
          <a:srcRect b="29416"/>
          <a:stretch/>
        </p:blipFill>
        <p:spPr>
          <a:xfrm>
            <a:off x="4729515" y="4152714"/>
            <a:ext cx="3388046" cy="1524438"/>
          </a:xfrm>
          <a:prstGeom prst="rect">
            <a:avLst/>
          </a:prstGeom>
          <a:ln>
            <a:noFill/>
          </a:ln>
          <a:effectLst>
            <a:outerShdw blurRad="292100" dist="139700" dir="2700000" algn="tl" rotWithShape="0">
              <a:srgbClr val="333333">
                <a:alpha val="65000"/>
              </a:srgbClr>
            </a:outerShdw>
          </a:effectLst>
        </p:spPr>
      </p:pic>
      <p:sp>
        <p:nvSpPr>
          <p:cNvPr id="11" name="Red box on GS quote">
            <a:extLst>
              <a:ext uri="{FF2B5EF4-FFF2-40B4-BE49-F238E27FC236}">
                <a16:creationId xmlns:a16="http://schemas.microsoft.com/office/drawing/2014/main" id="{D2D006CC-4B39-D6CF-6411-DE059E38C452}"/>
              </a:ext>
            </a:extLst>
          </p:cNvPr>
          <p:cNvSpPr/>
          <p:nvPr/>
        </p:nvSpPr>
        <p:spPr>
          <a:xfrm>
            <a:off x="4729514" y="5197656"/>
            <a:ext cx="3388047" cy="238125"/>
          </a:xfrm>
          <a:prstGeom prst="rect">
            <a:avLst/>
          </a:prstGeom>
          <a:no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no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Helvetica"/>
            </a:endParaRPr>
          </a:p>
        </p:txBody>
      </p:sp>
      <p:sp>
        <p:nvSpPr>
          <p:cNvPr id="12" name="GS call out">
            <a:extLst>
              <a:ext uri="{FF2B5EF4-FFF2-40B4-BE49-F238E27FC236}">
                <a16:creationId xmlns:a16="http://schemas.microsoft.com/office/drawing/2014/main" id="{2B48D4C5-A0E5-F2C7-FA8C-F605479972EC}"/>
              </a:ext>
            </a:extLst>
          </p:cNvPr>
          <p:cNvSpPr txBox="1"/>
          <p:nvPr/>
        </p:nvSpPr>
        <p:spPr>
          <a:xfrm>
            <a:off x="6651951" y="3041828"/>
            <a:ext cx="5080000" cy="2246769"/>
          </a:xfrm>
          <a:prstGeom prst="rect">
            <a:avLst/>
          </a:prstGeom>
          <a:gradFill flip="none" rotWithShape="1">
            <a:gsLst>
              <a:gs pos="0">
                <a:schemeClr val="bg1">
                  <a:lumMod val="95000"/>
                </a:schemeClr>
              </a:gs>
              <a:gs pos="100000">
                <a:schemeClr val="accent1">
                  <a:lumMod val="60000"/>
                  <a:lumOff val="40000"/>
                </a:schemeClr>
              </a:gs>
            </a:gsLst>
            <a:lin ang="2700000" scaled="1"/>
            <a:tileRect/>
          </a:gradFill>
          <a:ln>
            <a:solidFill>
              <a:srgbClr val="FF0000"/>
            </a:solid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137160" tIns="137160" rIns="137160" bIns="137160" numCol="1" spcCol="38100" rtlCol="0" anchor="t">
            <a:spAutoFit/>
          </a:bodyPr>
          <a:lstStyle/>
          <a:p>
            <a:pPr>
              <a:spcBef>
                <a:spcPts val="0"/>
              </a:spcBef>
              <a:spcAft>
                <a:spcPts val="0"/>
              </a:spcAft>
            </a:pPr>
            <a:r>
              <a:rPr lang="en-US" sz="2000" dirty="0">
                <a:solidFill>
                  <a:schemeClr val="tx1"/>
                </a:solidFill>
              </a:rPr>
              <a:t>“For ILS funds, the promise of portfolios that can deliver far better returns is clear, with higher rates, </a:t>
            </a:r>
            <a:r>
              <a:rPr lang="en-US" sz="2000" b="1" i="1" dirty="0">
                <a:solidFill>
                  <a:schemeClr val="tx1"/>
                </a:solidFill>
              </a:rPr>
              <a:t>tighter terms </a:t>
            </a:r>
            <a:r>
              <a:rPr lang="en-US" sz="2000" dirty="0">
                <a:solidFill>
                  <a:schemeClr val="tx1"/>
                </a:solidFill>
              </a:rPr>
              <a:t>and higher attachment points.”</a:t>
            </a:r>
          </a:p>
          <a:p>
            <a:pPr algn="r">
              <a:spcBef>
                <a:spcPts val="0"/>
              </a:spcBef>
              <a:spcAft>
                <a:spcPts val="0"/>
              </a:spcAft>
            </a:pPr>
            <a:br>
              <a:rPr lang="en-US" sz="1600" i="1" dirty="0">
                <a:solidFill>
                  <a:schemeClr val="tx1"/>
                </a:solidFill>
                <a:highlight>
                  <a:srgbClr val="FFFF00"/>
                </a:highlight>
              </a:rPr>
            </a:br>
            <a:r>
              <a:rPr lang="en-US" sz="1600" i="1" dirty="0">
                <a:solidFill>
                  <a:schemeClr val="tx1"/>
                </a:solidFill>
              </a:rPr>
              <a:t>Climate change concerns to support reinsurance pricing</a:t>
            </a:r>
            <a:br>
              <a:rPr lang="en-US" sz="1600" i="1" dirty="0">
                <a:solidFill>
                  <a:schemeClr val="tx1"/>
                </a:solidFill>
              </a:rPr>
            </a:br>
            <a:r>
              <a:rPr lang="en-US" sz="1600" i="1" dirty="0">
                <a:solidFill>
                  <a:schemeClr val="tx1"/>
                </a:solidFill>
              </a:rPr>
              <a:t> </a:t>
            </a:r>
            <a:r>
              <a:rPr lang="en-US" sz="1600" dirty="0">
                <a:solidFill>
                  <a:schemeClr val="tx1"/>
                </a:solidFill>
              </a:rPr>
              <a:t>Goldman Sachs, Artemis (July 18, 2022)</a:t>
            </a:r>
            <a:endParaRPr lang="en-US" sz="1600" i="1" dirty="0">
              <a:solidFill>
                <a:schemeClr val="tx1"/>
              </a:solidFill>
            </a:endParaRPr>
          </a:p>
        </p:txBody>
      </p:sp>
      <p:sp>
        <p:nvSpPr>
          <p:cNvPr id="13" name="grandi call out">
            <a:extLst>
              <a:ext uri="{FF2B5EF4-FFF2-40B4-BE49-F238E27FC236}">
                <a16:creationId xmlns:a16="http://schemas.microsoft.com/office/drawing/2014/main" id="{5A61EB95-9439-0752-1128-568FC50CF89E}"/>
              </a:ext>
            </a:extLst>
          </p:cNvPr>
          <p:cNvSpPr txBox="1"/>
          <p:nvPr/>
        </p:nvSpPr>
        <p:spPr>
          <a:xfrm>
            <a:off x="6651952" y="756516"/>
            <a:ext cx="5079999" cy="1938992"/>
          </a:xfrm>
          <a:prstGeom prst="rect">
            <a:avLst/>
          </a:prstGeom>
          <a:gradFill flip="none" rotWithShape="1">
            <a:gsLst>
              <a:gs pos="0">
                <a:schemeClr val="bg1">
                  <a:lumMod val="95000"/>
                </a:schemeClr>
              </a:gs>
              <a:gs pos="100000">
                <a:schemeClr val="accent1">
                  <a:lumMod val="60000"/>
                  <a:lumOff val="40000"/>
                </a:schemeClr>
              </a:gs>
            </a:gsLst>
            <a:lin ang="2700000" scaled="1"/>
            <a:tileRect/>
          </a:gradFill>
          <a:ln>
            <a:solidFill>
              <a:srgbClr val="FF0000"/>
            </a:solid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ot="0" spcFirstLastPara="1" vertOverflow="overflow" horzOverflow="overflow" vert="horz" wrap="square" lIns="137160" tIns="137160" rIns="137160" bIns="137160" numCol="1" spcCol="38100" rtlCol="0" anchor="t">
            <a:spAutoFit/>
          </a:bodyPr>
          <a:lstStyle/>
          <a:p>
            <a:pPr>
              <a:spcBef>
                <a:spcPts val="0"/>
              </a:spcBef>
              <a:spcAft>
                <a:spcPts val="0"/>
              </a:spcAft>
            </a:pPr>
            <a:r>
              <a:rPr lang="en-US" sz="2000" dirty="0">
                <a:solidFill>
                  <a:schemeClr val="tx1"/>
                </a:solidFill>
              </a:rPr>
              <a:t>Investors no longer have appetite for “ambiguous contract and collateral  release language.”</a:t>
            </a:r>
          </a:p>
          <a:p>
            <a:pPr algn="r">
              <a:spcBef>
                <a:spcPts val="0"/>
              </a:spcBef>
              <a:spcAft>
                <a:spcPts val="0"/>
              </a:spcAft>
            </a:pPr>
            <a:r>
              <a:rPr lang="en-US" sz="1600" dirty="0">
                <a:solidFill>
                  <a:schemeClr val="tx1"/>
                </a:solidFill>
              </a:rPr>
              <a:t>Marcel </a:t>
            </a:r>
            <a:r>
              <a:rPr lang="en-US" sz="1600" dirty="0" err="1">
                <a:solidFill>
                  <a:schemeClr val="tx1"/>
                </a:solidFill>
              </a:rPr>
              <a:t>Grandi</a:t>
            </a:r>
            <a:br>
              <a:rPr lang="en-US" sz="1600" i="1" dirty="0">
                <a:solidFill>
                  <a:schemeClr val="tx1"/>
                </a:solidFill>
              </a:rPr>
            </a:br>
            <a:r>
              <a:rPr lang="en-US" sz="1600" i="1" dirty="0">
                <a:solidFill>
                  <a:schemeClr val="tx1"/>
                </a:solidFill>
              </a:rPr>
              <a:t>Head of ILS Sourcing</a:t>
            </a:r>
            <a:br>
              <a:rPr lang="en-US" sz="1600" i="1" dirty="0">
                <a:solidFill>
                  <a:schemeClr val="tx1"/>
                </a:solidFill>
              </a:rPr>
            </a:br>
            <a:r>
              <a:rPr lang="en-US" sz="1600" i="1" dirty="0">
                <a:solidFill>
                  <a:schemeClr val="tx1"/>
                </a:solidFill>
              </a:rPr>
              <a:t>Twelve Capital </a:t>
            </a:r>
          </a:p>
        </p:txBody>
      </p:sp>
    </p:spTree>
    <p:extLst>
      <p:ext uri="{BB962C8B-B14F-4D97-AF65-F5344CB8AC3E}">
        <p14:creationId xmlns:p14="http://schemas.microsoft.com/office/powerpoint/2010/main" val="71967080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Questions?</a:t>
            </a:r>
          </a:p>
        </p:txBody>
      </p:sp>
    </p:spTree>
    <p:extLst>
      <p:ext uri="{BB962C8B-B14F-4D97-AF65-F5344CB8AC3E}">
        <p14:creationId xmlns:p14="http://schemas.microsoft.com/office/powerpoint/2010/main" val="4567909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76" name="Footer Placeholder 7"/>
          <p:cNvSpPr txBox="1"/>
          <p:nvPr/>
        </p:nvSpPr>
        <p:spPr>
          <a:xfrm>
            <a:off x="561657" y="6501342"/>
            <a:ext cx="2585880" cy="269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lvl1pPr>
              <a:defRPr sz="1200">
                <a:solidFill>
                  <a:srgbClr val="FFFFFF"/>
                </a:solidFill>
                <a:latin typeface="MinionPro-Disp"/>
                <a:ea typeface="MinionPro-Disp"/>
                <a:cs typeface="MinionPro-Disp"/>
                <a:sym typeface="MinionPro-Disp"/>
              </a:defRPr>
            </a:lvl1pPr>
          </a:lstStyle>
          <a:p>
            <a:r>
              <a:rPr dirty="0"/>
              <a:t>#ARIASUS • www.arias-us.org</a:t>
            </a:r>
          </a:p>
        </p:txBody>
      </p:sp>
    </p:spTree>
    <p:extLst>
      <p:ext uri="{BB962C8B-B14F-4D97-AF65-F5344CB8AC3E}">
        <p14:creationId xmlns:p14="http://schemas.microsoft.com/office/powerpoint/2010/main" val="25506184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Climate Change Science</a:t>
            </a:r>
          </a:p>
        </p:txBody>
      </p:sp>
    </p:spTree>
    <p:extLst>
      <p:ext uri="{BB962C8B-B14F-4D97-AF65-F5344CB8AC3E}">
        <p14:creationId xmlns:p14="http://schemas.microsoft.com/office/powerpoint/2010/main" val="41330329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00F15C-C155-AD7B-126F-E6A0D29D84FD}"/>
              </a:ext>
            </a:extLst>
          </p:cNvPr>
          <p:cNvSpPr>
            <a:spLocks noGrp="1"/>
          </p:cNvSpPr>
          <p:nvPr>
            <p:ph type="body" sz="quarter" idx="21"/>
          </p:nvPr>
        </p:nvSpPr>
        <p:spPr>
          <a:xfrm>
            <a:off x="515937" y="1993163"/>
            <a:ext cx="3460978" cy="3082131"/>
          </a:xfrm>
        </p:spPr>
        <p:txBody>
          <a:bodyPr/>
          <a:lstStyle/>
          <a:p>
            <a:pPr>
              <a:spcBef>
                <a:spcPts val="900"/>
              </a:spcBef>
            </a:pPr>
            <a:r>
              <a:rPr lang="en-US" sz="2400" b="1" dirty="0">
                <a:solidFill>
                  <a:srgbClr val="AA182C"/>
                </a:solidFill>
              </a:rPr>
              <a:t>CLIMATE CHANGE =</a:t>
            </a:r>
            <a:br>
              <a:rPr lang="en-US" b="1" dirty="0">
                <a:solidFill>
                  <a:srgbClr val="FF0000"/>
                </a:solidFill>
              </a:rPr>
            </a:br>
            <a:r>
              <a:rPr lang="en-US" sz="1800" dirty="0"/>
              <a:t>broad range of global phenomena created predominantly by fossil fuels</a:t>
            </a:r>
          </a:p>
          <a:p>
            <a:pPr>
              <a:spcBef>
                <a:spcPts val="900"/>
              </a:spcBef>
            </a:pPr>
            <a:r>
              <a:rPr lang="en-US" sz="1600" i="1" dirty="0"/>
              <a:t>(including global warming, sea level rise, ice mass loss, shifts in flower/plant blooming, and extreme weather events)</a:t>
            </a:r>
          </a:p>
          <a:p>
            <a:pPr algn="r">
              <a:spcBef>
                <a:spcPts val="900"/>
              </a:spcBef>
            </a:pPr>
            <a:r>
              <a:rPr lang="en-US" sz="1600" i="1" dirty="0"/>
              <a:t>— NASA</a:t>
            </a:r>
            <a:endParaRPr lang="en-US" i="1" dirty="0"/>
          </a:p>
        </p:txBody>
      </p:sp>
      <p:sp>
        <p:nvSpPr>
          <p:cNvPr id="5" name="Title 4">
            <a:extLst>
              <a:ext uri="{FF2B5EF4-FFF2-40B4-BE49-F238E27FC236}">
                <a16:creationId xmlns:a16="http://schemas.microsoft.com/office/drawing/2014/main" id="{274FA75A-7F73-6852-EA56-2795B819AE0C}"/>
              </a:ext>
            </a:extLst>
          </p:cNvPr>
          <p:cNvSpPr>
            <a:spLocks noGrp="1"/>
          </p:cNvSpPr>
          <p:nvPr>
            <p:ph type="title"/>
          </p:nvPr>
        </p:nvSpPr>
        <p:spPr>
          <a:xfrm>
            <a:off x="515939" y="616938"/>
            <a:ext cx="4346347" cy="931864"/>
          </a:xfrm>
        </p:spPr>
        <p:txBody>
          <a:bodyPr/>
          <a:lstStyle/>
          <a:p>
            <a:r>
              <a:rPr lang="en-US" dirty="0"/>
              <a:t>Climate Change</a:t>
            </a:r>
          </a:p>
        </p:txBody>
      </p:sp>
      <p:grpSp>
        <p:nvGrpSpPr>
          <p:cNvPr id="8" name="Group 7">
            <a:extLst>
              <a:ext uri="{FF2B5EF4-FFF2-40B4-BE49-F238E27FC236}">
                <a16:creationId xmlns:a16="http://schemas.microsoft.com/office/drawing/2014/main" id="{B8A750DF-229E-2022-A528-C31EFF2765F4}"/>
              </a:ext>
            </a:extLst>
          </p:cNvPr>
          <p:cNvGrpSpPr/>
          <p:nvPr/>
        </p:nvGrpSpPr>
        <p:grpSpPr>
          <a:xfrm>
            <a:off x="5918819" y="73860"/>
            <a:ext cx="5021551" cy="5330522"/>
            <a:chOff x="5918819" y="73860"/>
            <a:chExt cx="5021551" cy="5330522"/>
          </a:xfrm>
        </p:grpSpPr>
        <p:sp>
          <p:nvSpPr>
            <p:cNvPr id="4" name="TextBox 3">
              <a:extLst>
                <a:ext uri="{FF2B5EF4-FFF2-40B4-BE49-F238E27FC236}">
                  <a16:creationId xmlns:a16="http://schemas.microsoft.com/office/drawing/2014/main" id="{ACE9DC32-26AA-9835-ACCA-954AD1F38ECD}"/>
                </a:ext>
              </a:extLst>
            </p:cNvPr>
            <p:cNvSpPr txBox="1"/>
            <p:nvPr/>
          </p:nvSpPr>
          <p:spPr>
            <a:xfrm>
              <a:off x="8077655" y="73860"/>
              <a:ext cx="2862715"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a7880ss/Adobe Stock; used with permission. </a:t>
              </a:r>
            </a:p>
          </p:txBody>
        </p:sp>
        <p:pic>
          <p:nvPicPr>
            <p:cNvPr id="6" name="Picture 5" descr="Diagram&#10;&#10;Description automatically generated">
              <a:extLst>
                <a:ext uri="{FF2B5EF4-FFF2-40B4-BE49-F238E27FC236}">
                  <a16:creationId xmlns:a16="http://schemas.microsoft.com/office/drawing/2014/main" id="{3CCFDFEE-B162-54F7-C3E9-F38706DADA25}"/>
                </a:ext>
              </a:extLst>
            </p:cNvPr>
            <p:cNvPicPr>
              <a:picLocks noChangeAspect="1"/>
            </p:cNvPicPr>
            <p:nvPr/>
          </p:nvPicPr>
          <p:blipFill>
            <a:blip r:embed="rId2"/>
            <a:stretch>
              <a:fillRect/>
            </a:stretch>
          </p:blipFill>
          <p:spPr>
            <a:xfrm>
              <a:off x="5918819" y="338554"/>
              <a:ext cx="5021551" cy="506582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0041492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00F15C-C155-AD7B-126F-E6A0D29D84FD}"/>
              </a:ext>
            </a:extLst>
          </p:cNvPr>
          <p:cNvSpPr>
            <a:spLocks noGrp="1"/>
          </p:cNvSpPr>
          <p:nvPr>
            <p:ph type="body" sz="quarter" idx="21"/>
          </p:nvPr>
        </p:nvSpPr>
        <p:spPr>
          <a:xfrm>
            <a:off x="515936" y="2416629"/>
            <a:ext cx="4767264" cy="2929732"/>
          </a:xfrm>
        </p:spPr>
        <p:txBody>
          <a:bodyPr/>
          <a:lstStyle/>
          <a:p>
            <a:pPr lvl="1"/>
            <a:r>
              <a:rPr lang="en-US" sz="1800" noProof="0" dirty="0">
                <a:sym typeface="Century Gothic"/>
              </a:rPr>
              <a:t>Burning fossil fuels (oil, natural gas, and coal) adds excess greenhouse gases to Earth’s atmosphere, preventing heat from escaping into space and increasing temperatures.</a:t>
            </a:r>
          </a:p>
          <a:p>
            <a:pPr lvl="1"/>
            <a:r>
              <a:rPr lang="en-US" sz="1800" noProof="0" dirty="0">
                <a:sym typeface="Century Gothic"/>
              </a:rPr>
              <a:t>This leads to sea level rise, ice mass loss, and extreme weather events like hurricanes.</a:t>
            </a:r>
          </a:p>
        </p:txBody>
      </p:sp>
      <p:sp>
        <p:nvSpPr>
          <p:cNvPr id="5" name="Title 4">
            <a:extLst>
              <a:ext uri="{FF2B5EF4-FFF2-40B4-BE49-F238E27FC236}">
                <a16:creationId xmlns:a16="http://schemas.microsoft.com/office/drawing/2014/main" id="{274FA75A-7F73-6852-EA56-2795B819AE0C}"/>
              </a:ext>
            </a:extLst>
          </p:cNvPr>
          <p:cNvSpPr>
            <a:spLocks noGrp="1"/>
          </p:cNvSpPr>
          <p:nvPr>
            <p:ph type="title"/>
          </p:nvPr>
        </p:nvSpPr>
        <p:spPr>
          <a:xfrm>
            <a:off x="515939" y="621583"/>
            <a:ext cx="5035775" cy="890058"/>
          </a:xfrm>
        </p:spPr>
        <p:txBody>
          <a:bodyPr/>
          <a:lstStyle/>
          <a:p>
            <a:r>
              <a:rPr lang="en-US" dirty="0"/>
              <a:t>Climate Change Science</a:t>
            </a:r>
          </a:p>
        </p:txBody>
      </p:sp>
      <p:grpSp>
        <p:nvGrpSpPr>
          <p:cNvPr id="14" name="Group 13">
            <a:extLst>
              <a:ext uri="{FF2B5EF4-FFF2-40B4-BE49-F238E27FC236}">
                <a16:creationId xmlns:a16="http://schemas.microsoft.com/office/drawing/2014/main" id="{2EFAF653-66CA-930F-5806-053C04D68245}"/>
              </a:ext>
            </a:extLst>
          </p:cNvPr>
          <p:cNvGrpSpPr/>
          <p:nvPr/>
        </p:nvGrpSpPr>
        <p:grpSpPr>
          <a:xfrm>
            <a:off x="5758883" y="-4261"/>
            <a:ext cx="5921722" cy="5566066"/>
            <a:chOff x="5758883" y="-4261"/>
            <a:chExt cx="5921722" cy="5566066"/>
          </a:xfrm>
        </p:grpSpPr>
        <p:pic>
          <p:nvPicPr>
            <p:cNvPr id="10" name="Picture 9">
              <a:extLst>
                <a:ext uri="{FF2B5EF4-FFF2-40B4-BE49-F238E27FC236}">
                  <a16:creationId xmlns:a16="http://schemas.microsoft.com/office/drawing/2014/main" id="{E16AB420-E6E9-6451-53F6-727891C81FE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798030" y="3782764"/>
              <a:ext cx="2537263" cy="1500225"/>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63D39FD6-A7D1-0BD1-31F7-407F79AD7E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26430" y="3782765"/>
              <a:ext cx="2537264" cy="1500225"/>
            </a:xfrm>
            <a:prstGeom prst="rect">
              <a:avLst/>
            </a:prstGeom>
            <a:effectLst>
              <a:outerShdw blurRad="50800" dist="38100" dir="5400000" algn="t" rotWithShape="0">
                <a:prstClr val="black">
                  <a:alpha val="40000"/>
                </a:prstClr>
              </a:outerShdw>
            </a:effectLst>
          </p:spPr>
        </p:pic>
        <p:grpSp>
          <p:nvGrpSpPr>
            <p:cNvPr id="6" name="Group 5">
              <a:extLst>
                <a:ext uri="{FF2B5EF4-FFF2-40B4-BE49-F238E27FC236}">
                  <a16:creationId xmlns:a16="http://schemas.microsoft.com/office/drawing/2014/main" id="{39A22225-C505-ED1E-EE36-FAC86550CBE7}"/>
                </a:ext>
              </a:extLst>
            </p:cNvPr>
            <p:cNvGrpSpPr/>
            <p:nvPr/>
          </p:nvGrpSpPr>
          <p:grpSpPr>
            <a:xfrm>
              <a:off x="6126429" y="-4261"/>
              <a:ext cx="5208864" cy="3692416"/>
              <a:chOff x="6126429" y="-4261"/>
              <a:chExt cx="5208864" cy="3692416"/>
            </a:xfrm>
          </p:grpSpPr>
          <p:pic>
            <p:nvPicPr>
              <p:cNvPr id="9" name="Picture 8">
                <a:extLst>
                  <a:ext uri="{FF2B5EF4-FFF2-40B4-BE49-F238E27FC236}">
                    <a16:creationId xmlns:a16="http://schemas.microsoft.com/office/drawing/2014/main" id="{46FC6968-3AE9-B0C6-DB97-771C44A289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6429" y="211183"/>
                <a:ext cx="5208864" cy="3476972"/>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BEF2BC8C-4618-8F53-3562-73584B56151A}"/>
                  </a:ext>
                </a:extLst>
              </p:cNvPr>
              <p:cNvSpPr txBox="1"/>
              <p:nvPr/>
            </p:nvSpPr>
            <p:spPr>
              <a:xfrm>
                <a:off x="8430483" y="-4261"/>
                <a:ext cx="2904810"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Nandalal/Adobe Stock; used with permission. </a:t>
                </a:r>
              </a:p>
            </p:txBody>
          </p:sp>
        </p:grpSp>
        <p:sp>
          <p:nvSpPr>
            <p:cNvPr id="8" name="TextBox 7">
              <a:extLst>
                <a:ext uri="{FF2B5EF4-FFF2-40B4-BE49-F238E27FC236}">
                  <a16:creationId xmlns:a16="http://schemas.microsoft.com/office/drawing/2014/main" id="{BDED6224-A69A-9766-CCFC-65273333F93C}"/>
                </a:ext>
              </a:extLst>
            </p:cNvPr>
            <p:cNvSpPr txBox="1"/>
            <p:nvPr/>
          </p:nvSpPr>
          <p:spPr>
            <a:xfrm>
              <a:off x="5758883" y="5346361"/>
              <a:ext cx="2904810"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a:t>
              </a:r>
              <a:r>
                <a:rPr kumimoji="0" lang="en-US" sz="800" b="0" i="1" u="none" strike="noStrike" kern="1200" cap="none" spc="0" normalizeH="0" baseline="0" noProof="0" dirty="0" err="1">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lavizzara</a:t>
              </a: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/Adobe Stock; used with permission. </a:t>
              </a:r>
            </a:p>
          </p:txBody>
        </p:sp>
        <p:sp>
          <p:nvSpPr>
            <p:cNvPr id="13" name="TextBox 12">
              <a:extLst>
                <a:ext uri="{FF2B5EF4-FFF2-40B4-BE49-F238E27FC236}">
                  <a16:creationId xmlns:a16="http://schemas.microsoft.com/office/drawing/2014/main" id="{3E2CBC54-A703-C308-4D3E-C14C3DE08E3A}"/>
                </a:ext>
              </a:extLst>
            </p:cNvPr>
            <p:cNvSpPr txBox="1"/>
            <p:nvPr/>
          </p:nvSpPr>
          <p:spPr>
            <a:xfrm>
              <a:off x="8654809" y="5346361"/>
              <a:ext cx="3025796"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Nuthawut/Adobe Stock; used with permission. </a:t>
              </a:r>
            </a:p>
          </p:txBody>
        </p:sp>
      </p:grpSp>
    </p:spTree>
    <p:extLst>
      <p:ext uri="{BB962C8B-B14F-4D97-AF65-F5344CB8AC3E}">
        <p14:creationId xmlns:p14="http://schemas.microsoft.com/office/powerpoint/2010/main" val="393699257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4738F-489B-0D58-531C-1DE86000097D}"/>
              </a:ext>
            </a:extLst>
          </p:cNvPr>
          <p:cNvSpPr>
            <a:spLocks noGrp="1"/>
          </p:cNvSpPr>
          <p:nvPr>
            <p:ph type="body" sz="quarter" idx="1"/>
          </p:nvPr>
        </p:nvSpPr>
        <p:spPr/>
        <p:txBody>
          <a:bodyPr/>
          <a:lstStyle/>
          <a:p>
            <a:r>
              <a:rPr lang="en-US" dirty="0"/>
              <a:t>Based on scientific evidence and/or the absence of a dispute, courts generally accept: </a:t>
            </a:r>
          </a:p>
          <a:p>
            <a:endParaRPr lang="en-US" dirty="0"/>
          </a:p>
        </p:txBody>
      </p:sp>
      <p:sp>
        <p:nvSpPr>
          <p:cNvPr id="3" name="Text Placeholder 2">
            <a:extLst>
              <a:ext uri="{FF2B5EF4-FFF2-40B4-BE49-F238E27FC236}">
                <a16:creationId xmlns:a16="http://schemas.microsoft.com/office/drawing/2014/main" id="{43D35092-13B9-51B0-B510-5D2BBEC5BBA1}"/>
              </a:ext>
            </a:extLst>
          </p:cNvPr>
          <p:cNvSpPr>
            <a:spLocks noGrp="1"/>
          </p:cNvSpPr>
          <p:nvPr>
            <p:ph type="body" sz="quarter" idx="21"/>
          </p:nvPr>
        </p:nvSpPr>
        <p:spPr>
          <a:xfrm>
            <a:off x="515935" y="2924629"/>
            <a:ext cx="5964693" cy="2421731"/>
          </a:xfrm>
        </p:spPr>
        <p:txBody>
          <a:bodyPr>
            <a:normAutofit/>
          </a:bodyPr>
          <a:lstStyle/>
          <a:p>
            <a:pPr marL="285750" marR="0" lvl="0" indent="-285750" algn="l"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767779"/>
                </a:solidFill>
                <a:effectLst/>
                <a:uLnTx/>
                <a:uFillTx/>
                <a:latin typeface="Century Gothic"/>
                <a:sym typeface="Century Gothic"/>
              </a:rPr>
              <a:t>Greenhouse gasses contribute to global warming</a:t>
            </a:r>
          </a:p>
          <a:p>
            <a:pPr marL="285750" marR="0" lvl="0" indent="-285750" algn="l"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767779"/>
                </a:solidFill>
                <a:effectLst/>
                <a:uLnTx/>
                <a:uFillTx/>
                <a:latin typeface="Century Gothic"/>
                <a:sym typeface="Century Gothic"/>
              </a:rPr>
              <a:t>The mechanism of this contribution is “the greenhouse effect” </a:t>
            </a:r>
          </a:p>
          <a:p>
            <a:pPr marL="285750" marR="0" lvl="0" indent="-285750" algn="l"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767779"/>
                </a:solidFill>
                <a:effectLst/>
                <a:uLnTx/>
                <a:uFillTx/>
                <a:latin typeface="Century Gothic"/>
                <a:sym typeface="Century Gothic"/>
              </a:rPr>
              <a:t>Human emissions and combustion of fossil fuels are intensifying the greenhouse effect</a:t>
            </a:r>
          </a:p>
          <a:p>
            <a:pPr marL="285750" marR="0" lvl="0" indent="-285750" algn="l" defTabSz="45720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767779"/>
                </a:solidFill>
                <a:effectLst/>
                <a:uLnTx/>
                <a:uFillTx/>
                <a:latin typeface="Century Gothic"/>
                <a:sym typeface="Century Gothic"/>
              </a:rPr>
              <a:t>Climate change has negative impacts</a:t>
            </a:r>
          </a:p>
          <a:p>
            <a:pPr marL="0" marR="0" lvl="0" indent="0" algn="l" defTabSz="457200" eaLnBrk="1" fontAlgn="auto" latinLnBrk="0" hangingPunct="1">
              <a:lnSpc>
                <a:spcPct val="100000"/>
              </a:lnSpc>
              <a:spcBef>
                <a:spcPts val="400"/>
              </a:spcBef>
              <a:spcAft>
                <a:spcPts val="0"/>
              </a:spcAft>
              <a:buClrTx/>
              <a:buSzTx/>
              <a:buFontTx/>
              <a:buNone/>
              <a:tabLst/>
              <a:defRPr/>
            </a:pPr>
            <a:endParaRPr kumimoji="0" lang="en-US" b="0" i="0" u="none" strike="noStrike" kern="0" cap="none" spc="0" normalizeH="0" baseline="0" noProof="0" dirty="0">
              <a:ln>
                <a:noFill/>
              </a:ln>
              <a:solidFill>
                <a:srgbClr val="767779"/>
              </a:solidFill>
              <a:effectLst/>
              <a:uLnTx/>
              <a:uFillTx/>
              <a:latin typeface="Century Gothic"/>
              <a:sym typeface="Century Gothic"/>
            </a:endParaRPr>
          </a:p>
        </p:txBody>
      </p:sp>
      <p:sp>
        <p:nvSpPr>
          <p:cNvPr id="6" name="Title 5">
            <a:extLst>
              <a:ext uri="{FF2B5EF4-FFF2-40B4-BE49-F238E27FC236}">
                <a16:creationId xmlns:a16="http://schemas.microsoft.com/office/drawing/2014/main" id="{FA9E9D62-FDC9-CD4C-B5FC-FEFD7F2E9E4F}"/>
              </a:ext>
            </a:extLst>
          </p:cNvPr>
          <p:cNvSpPr>
            <a:spLocks noGrp="1"/>
          </p:cNvSpPr>
          <p:nvPr>
            <p:ph type="title"/>
          </p:nvPr>
        </p:nvSpPr>
        <p:spPr/>
        <p:txBody>
          <a:bodyPr/>
          <a:lstStyle/>
          <a:p>
            <a:r>
              <a:rPr lang="en-US" dirty="0"/>
              <a:t>Acceptance of Climate Change Science</a:t>
            </a:r>
          </a:p>
        </p:txBody>
      </p:sp>
      <p:grpSp>
        <p:nvGrpSpPr>
          <p:cNvPr id="16" name="Group 15">
            <a:extLst>
              <a:ext uri="{FF2B5EF4-FFF2-40B4-BE49-F238E27FC236}">
                <a16:creationId xmlns:a16="http://schemas.microsoft.com/office/drawing/2014/main" id="{C77FA367-D599-9188-F84A-7229262D6615}"/>
              </a:ext>
            </a:extLst>
          </p:cNvPr>
          <p:cNvGrpSpPr/>
          <p:nvPr/>
        </p:nvGrpSpPr>
        <p:grpSpPr>
          <a:xfrm>
            <a:off x="7002780" y="1312065"/>
            <a:ext cx="4735476" cy="4234445"/>
            <a:chOff x="7002780" y="1312065"/>
            <a:chExt cx="4735476" cy="4234445"/>
          </a:xfrm>
        </p:grpSpPr>
        <p:pic>
          <p:nvPicPr>
            <p:cNvPr id="8" name="Picture 4">
              <a:extLst>
                <a:ext uri="{FF2B5EF4-FFF2-40B4-BE49-F238E27FC236}">
                  <a16:creationId xmlns:a16="http://schemas.microsoft.com/office/drawing/2014/main" id="{BF8361F3-1E7F-5FF9-52E7-31192A3E6F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9819100" y="3865068"/>
              <a:ext cx="1919156" cy="127466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AAA7C66-9904-E92A-8C38-8E178C656F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091" r="13091"/>
            <a:stretch/>
          </p:blipFill>
          <p:spPr bwMode="auto">
            <a:xfrm>
              <a:off x="7796547" y="3839800"/>
              <a:ext cx="1968123" cy="132519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A picture containing sky, outdoor, nature, shore&#10;&#10;Description automatically generated">
              <a:extLst>
                <a:ext uri="{FF2B5EF4-FFF2-40B4-BE49-F238E27FC236}">
                  <a16:creationId xmlns:a16="http://schemas.microsoft.com/office/drawing/2014/main" id="{A3C75A05-E15B-3504-DC95-3026A71789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3816" y="1550788"/>
              <a:ext cx="3941708" cy="2213807"/>
            </a:xfrm>
            <a:prstGeom prst="rect">
              <a:avLst/>
            </a:prstGeom>
            <a:effectLst>
              <a:outerShdw blurRad="50800" dist="38100" dir="5400000" algn="t" rotWithShape="0">
                <a:prstClr val="black">
                  <a:alpha val="40000"/>
                </a:prstClr>
              </a:outerShdw>
            </a:effectLst>
          </p:spPr>
        </p:pic>
        <p:sp>
          <p:nvSpPr>
            <p:cNvPr id="13" name="TextBox 12">
              <a:extLst>
                <a:ext uri="{FF2B5EF4-FFF2-40B4-BE49-F238E27FC236}">
                  <a16:creationId xmlns:a16="http://schemas.microsoft.com/office/drawing/2014/main" id="{0701DC0C-3036-8003-3259-B03A6F947A87}"/>
                </a:ext>
              </a:extLst>
            </p:cNvPr>
            <p:cNvSpPr txBox="1"/>
            <p:nvPr/>
          </p:nvSpPr>
          <p:spPr>
            <a:xfrm>
              <a:off x="8193386" y="1312065"/>
              <a:ext cx="3542138"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Christopher Seufert/Adobe Stock; used with permission. </a:t>
              </a:r>
            </a:p>
          </p:txBody>
        </p:sp>
        <p:sp>
          <p:nvSpPr>
            <p:cNvPr id="14" name="TextBox 13">
              <a:extLst>
                <a:ext uri="{FF2B5EF4-FFF2-40B4-BE49-F238E27FC236}">
                  <a16:creationId xmlns:a16="http://schemas.microsoft.com/office/drawing/2014/main" id="{3D23C7EE-479D-B83E-50D8-E6577053A96A}"/>
                </a:ext>
              </a:extLst>
            </p:cNvPr>
            <p:cNvSpPr txBox="1"/>
            <p:nvPr/>
          </p:nvSpPr>
          <p:spPr>
            <a:xfrm>
              <a:off x="7002780" y="5207956"/>
              <a:ext cx="2761890" cy="21544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AA+W/Adobe Stock; used with permission. </a:t>
              </a:r>
            </a:p>
          </p:txBody>
        </p:sp>
        <p:sp>
          <p:nvSpPr>
            <p:cNvPr id="15" name="TextBox 14">
              <a:extLst>
                <a:ext uri="{FF2B5EF4-FFF2-40B4-BE49-F238E27FC236}">
                  <a16:creationId xmlns:a16="http://schemas.microsoft.com/office/drawing/2014/main" id="{1A2539E4-DB60-A57F-93D6-45190AB32956}"/>
                </a:ext>
              </a:extLst>
            </p:cNvPr>
            <p:cNvSpPr txBox="1"/>
            <p:nvPr/>
          </p:nvSpPr>
          <p:spPr>
            <a:xfrm>
              <a:off x="9697912" y="5207956"/>
              <a:ext cx="2035049" cy="338554"/>
            </a:xfrm>
            <a:prstGeom prst="rect">
              <a:avLst/>
            </a:prstGeom>
            <a:solidFill>
              <a:schemeClr val="accent6"/>
            </a:solidFill>
            <a:ln>
              <a:noFill/>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Photo by Lost_in_the_Midwest/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BFBFBF"/>
                  </a:solidFill>
                  <a:effectLst/>
                  <a:uLnTx/>
                  <a:uFillTx/>
                  <a:latin typeface="Century Gothic" panose="020B0502020202020204" pitchFamily="34" charset="0"/>
                  <a:ea typeface="Calibri" panose="020F0502020204030204" pitchFamily="34" charset="0"/>
                  <a:cs typeface="Times New Roman" panose="02020603050405020304" pitchFamily="18" charset="0"/>
                </a:rPr>
                <a:t>Adobe Stock; used with permission. </a:t>
              </a:r>
            </a:p>
          </p:txBody>
        </p:sp>
      </p:grpSp>
    </p:spTree>
    <p:extLst>
      <p:ext uri="{BB962C8B-B14F-4D97-AF65-F5344CB8AC3E}">
        <p14:creationId xmlns:p14="http://schemas.microsoft.com/office/powerpoint/2010/main" val="11289976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06A-41C3-816D-DA17-C2F0B37C4425}"/>
              </a:ext>
            </a:extLst>
          </p:cNvPr>
          <p:cNvSpPr>
            <a:spLocks noGrp="1"/>
          </p:cNvSpPr>
          <p:nvPr>
            <p:ph type="title"/>
          </p:nvPr>
        </p:nvSpPr>
        <p:spPr/>
        <p:txBody>
          <a:bodyPr/>
          <a:lstStyle/>
          <a:p>
            <a:r>
              <a:rPr lang="en-US" b="1" dirty="0"/>
              <a:t>Legal Backdrop</a:t>
            </a:r>
            <a:br>
              <a:rPr lang="en-US" b="1" dirty="0"/>
            </a:br>
            <a:r>
              <a:rPr lang="en-US" b="1" dirty="0"/>
              <a:t>of Current Climate Change Litigation</a:t>
            </a:r>
          </a:p>
        </p:txBody>
      </p:sp>
    </p:spTree>
    <p:extLst>
      <p:ext uri="{BB962C8B-B14F-4D97-AF65-F5344CB8AC3E}">
        <p14:creationId xmlns:p14="http://schemas.microsoft.com/office/powerpoint/2010/main" val="5853821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A819844C-475D-2C1D-720B-769B1D7C2163}"/>
              </a:ext>
            </a:extLst>
          </p:cNvPr>
          <p:cNvSpPr>
            <a:spLocks noGrp="1"/>
          </p:cNvSpPr>
          <p:nvPr>
            <p:ph type="body" sz="quarter" idx="1"/>
          </p:nvPr>
        </p:nvSpPr>
        <p:spPr/>
        <p:txBody>
          <a:bodyPr/>
          <a:lstStyle/>
          <a:p>
            <a:r>
              <a:rPr lang="en-US" i="1" dirty="0"/>
              <a:t>MASSACHUSETTS v. EPA</a:t>
            </a:r>
          </a:p>
          <a:p>
            <a:endParaRPr lang="en-US" dirty="0"/>
          </a:p>
        </p:txBody>
      </p:sp>
      <p:sp>
        <p:nvSpPr>
          <p:cNvPr id="27" name="Text Placeholder 26">
            <a:extLst>
              <a:ext uri="{FF2B5EF4-FFF2-40B4-BE49-F238E27FC236}">
                <a16:creationId xmlns:a16="http://schemas.microsoft.com/office/drawing/2014/main" id="{80A740EF-92BC-0EC5-19AA-5697F3FCCCDE}"/>
              </a:ext>
            </a:extLst>
          </p:cNvPr>
          <p:cNvSpPr>
            <a:spLocks noGrp="1"/>
          </p:cNvSpPr>
          <p:nvPr>
            <p:ph type="body" sz="quarter" idx="21"/>
          </p:nvPr>
        </p:nvSpPr>
        <p:spPr>
          <a:xfrm>
            <a:off x="515936" y="2097340"/>
            <a:ext cx="10957608" cy="2972469"/>
          </a:xfrm>
        </p:spPr>
        <p:txBody>
          <a:bodyPr>
            <a:normAutofit/>
          </a:bodyPr>
          <a:lstStyle/>
          <a:p>
            <a:r>
              <a:rPr lang="en-US" sz="1800" b="1" dirty="0">
                <a:solidFill>
                  <a:srgbClr val="AA182C"/>
                </a:solidFill>
              </a:rPr>
              <a:t>2007: </a:t>
            </a:r>
            <a:r>
              <a:rPr lang="en-US" sz="1800" dirty="0"/>
              <a:t>U.S. Supreme Court confirms EPA’s authority to regulate greenhouse gas emissions as “air pollutants” under Clean Air Act</a:t>
            </a:r>
          </a:p>
        </p:txBody>
      </p:sp>
      <p:sp>
        <p:nvSpPr>
          <p:cNvPr id="14" name="Title 13">
            <a:extLst>
              <a:ext uri="{FF2B5EF4-FFF2-40B4-BE49-F238E27FC236}">
                <a16:creationId xmlns:a16="http://schemas.microsoft.com/office/drawing/2014/main" id="{C22AEFD2-71F4-2CB6-4D55-307C22529843}"/>
              </a:ext>
            </a:extLst>
          </p:cNvPr>
          <p:cNvSpPr>
            <a:spLocks noGrp="1"/>
          </p:cNvSpPr>
          <p:nvPr>
            <p:ph type="title"/>
          </p:nvPr>
        </p:nvSpPr>
        <p:spPr>
          <a:xfrm>
            <a:off x="515939" y="616938"/>
            <a:ext cx="11160126" cy="931864"/>
          </a:xfrm>
        </p:spPr>
        <p:txBody>
          <a:bodyPr/>
          <a:lstStyle/>
          <a:p>
            <a:r>
              <a:rPr lang="en-US" dirty="0"/>
              <a:t>History of Climate Change Litigation</a:t>
            </a:r>
          </a:p>
        </p:txBody>
      </p:sp>
      <p:cxnSp>
        <p:nvCxnSpPr>
          <p:cNvPr id="3" name="Straight Connector 2">
            <a:extLst>
              <a:ext uri="{FF2B5EF4-FFF2-40B4-BE49-F238E27FC236}">
                <a16:creationId xmlns:a16="http://schemas.microsoft.com/office/drawing/2014/main" id="{7C2214C5-E3C3-F4E8-F325-EBD26AF20EFB}"/>
              </a:ext>
            </a:extLst>
          </p:cNvPr>
          <p:cNvCxnSpPr>
            <a:cxnSpLocks/>
          </p:cNvCxnSpPr>
          <p:nvPr/>
        </p:nvCxnSpPr>
        <p:spPr>
          <a:xfrm>
            <a:off x="1150256" y="4897465"/>
            <a:ext cx="9891485" cy="0"/>
          </a:xfrm>
          <a:prstGeom prst="line">
            <a:avLst/>
          </a:prstGeom>
          <a:noFill/>
          <a:ln w="19050" cap="flat">
            <a:solidFill>
              <a:schemeClr val="tx1"/>
            </a:solidFill>
            <a:prstDash val="solid"/>
            <a:round/>
          </a:ln>
          <a:effectLst/>
          <a:sp3d/>
        </p:spPr>
        <p:style>
          <a:lnRef idx="0">
            <a:scrgbClr r="0" g="0" b="0"/>
          </a:lnRef>
          <a:fillRef idx="0">
            <a:scrgbClr r="0" g="0" b="0"/>
          </a:fillRef>
          <a:effectRef idx="0">
            <a:scrgbClr r="0" g="0" b="0"/>
          </a:effectRef>
          <a:fontRef idx="none"/>
        </p:style>
      </p:cxnSp>
      <p:graphicFrame>
        <p:nvGraphicFramePr>
          <p:cNvPr id="8" name="Table 8">
            <a:extLst>
              <a:ext uri="{FF2B5EF4-FFF2-40B4-BE49-F238E27FC236}">
                <a16:creationId xmlns:a16="http://schemas.microsoft.com/office/drawing/2014/main" id="{B5370C96-74DC-2445-5B09-FD0F224222EE}"/>
              </a:ext>
            </a:extLst>
          </p:cNvPr>
          <p:cNvGraphicFramePr>
            <a:graphicFrameLocks noGrp="1"/>
          </p:cNvGraphicFramePr>
          <p:nvPr>
            <p:extLst>
              <p:ext uri="{D42A27DB-BD31-4B8C-83A1-F6EECF244321}">
                <p14:modId xmlns:p14="http://schemas.microsoft.com/office/powerpoint/2010/main" val="3880729191"/>
              </p:ext>
            </p:extLst>
          </p:nvPr>
        </p:nvGraphicFramePr>
        <p:xfrm>
          <a:off x="1150257" y="5069809"/>
          <a:ext cx="9891486" cy="370840"/>
        </p:xfrm>
        <a:graphic>
          <a:graphicData uri="http://schemas.openxmlformats.org/drawingml/2006/table">
            <a:tbl>
              <a:tblPr firstRow="1" bandRow="1">
                <a:tableStyleId>{5940675A-B579-460E-94D1-54222C63F5DA}</a:tableStyleId>
              </a:tblPr>
              <a:tblGrid>
                <a:gridCol w="899226">
                  <a:extLst>
                    <a:ext uri="{9D8B030D-6E8A-4147-A177-3AD203B41FA5}">
                      <a16:colId xmlns:a16="http://schemas.microsoft.com/office/drawing/2014/main" val="3248167619"/>
                    </a:ext>
                  </a:extLst>
                </a:gridCol>
                <a:gridCol w="899226">
                  <a:extLst>
                    <a:ext uri="{9D8B030D-6E8A-4147-A177-3AD203B41FA5}">
                      <a16:colId xmlns:a16="http://schemas.microsoft.com/office/drawing/2014/main" val="3456696829"/>
                    </a:ext>
                  </a:extLst>
                </a:gridCol>
                <a:gridCol w="899226">
                  <a:extLst>
                    <a:ext uri="{9D8B030D-6E8A-4147-A177-3AD203B41FA5}">
                      <a16:colId xmlns:a16="http://schemas.microsoft.com/office/drawing/2014/main" val="2112811813"/>
                    </a:ext>
                  </a:extLst>
                </a:gridCol>
                <a:gridCol w="899226">
                  <a:extLst>
                    <a:ext uri="{9D8B030D-6E8A-4147-A177-3AD203B41FA5}">
                      <a16:colId xmlns:a16="http://schemas.microsoft.com/office/drawing/2014/main" val="1747792459"/>
                    </a:ext>
                  </a:extLst>
                </a:gridCol>
                <a:gridCol w="899226">
                  <a:extLst>
                    <a:ext uri="{9D8B030D-6E8A-4147-A177-3AD203B41FA5}">
                      <a16:colId xmlns:a16="http://schemas.microsoft.com/office/drawing/2014/main" val="3650211836"/>
                    </a:ext>
                  </a:extLst>
                </a:gridCol>
                <a:gridCol w="899226">
                  <a:extLst>
                    <a:ext uri="{9D8B030D-6E8A-4147-A177-3AD203B41FA5}">
                      <a16:colId xmlns:a16="http://schemas.microsoft.com/office/drawing/2014/main" val="3469594579"/>
                    </a:ext>
                  </a:extLst>
                </a:gridCol>
                <a:gridCol w="899226">
                  <a:extLst>
                    <a:ext uri="{9D8B030D-6E8A-4147-A177-3AD203B41FA5}">
                      <a16:colId xmlns:a16="http://schemas.microsoft.com/office/drawing/2014/main" val="4155415912"/>
                    </a:ext>
                  </a:extLst>
                </a:gridCol>
                <a:gridCol w="899226">
                  <a:extLst>
                    <a:ext uri="{9D8B030D-6E8A-4147-A177-3AD203B41FA5}">
                      <a16:colId xmlns:a16="http://schemas.microsoft.com/office/drawing/2014/main" val="516029261"/>
                    </a:ext>
                  </a:extLst>
                </a:gridCol>
                <a:gridCol w="899226">
                  <a:extLst>
                    <a:ext uri="{9D8B030D-6E8A-4147-A177-3AD203B41FA5}">
                      <a16:colId xmlns:a16="http://schemas.microsoft.com/office/drawing/2014/main" val="3692974161"/>
                    </a:ext>
                  </a:extLst>
                </a:gridCol>
                <a:gridCol w="899226">
                  <a:extLst>
                    <a:ext uri="{9D8B030D-6E8A-4147-A177-3AD203B41FA5}">
                      <a16:colId xmlns:a16="http://schemas.microsoft.com/office/drawing/2014/main" val="3514802724"/>
                    </a:ext>
                  </a:extLst>
                </a:gridCol>
                <a:gridCol w="899226">
                  <a:extLst>
                    <a:ext uri="{9D8B030D-6E8A-4147-A177-3AD203B41FA5}">
                      <a16:colId xmlns:a16="http://schemas.microsoft.com/office/drawing/2014/main" val="2876112516"/>
                    </a:ext>
                  </a:extLst>
                </a:gridCol>
              </a:tblGrid>
              <a:tr h="370840">
                <a:tc>
                  <a:txBody>
                    <a:bodyPr/>
                    <a:lstStyle/>
                    <a:p>
                      <a:pPr algn="ctr"/>
                      <a:r>
                        <a:rPr lang="en-US" sz="1800" b="1" dirty="0">
                          <a:solidFill>
                            <a:srgbClr val="AA182C"/>
                          </a:solidFill>
                        </a:rPr>
                        <a:t>2007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2008</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2009</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2010</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2011</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2012</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2013</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2014</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2015</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2016</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a:solidFill>
                            <a:schemeClr val="accent3"/>
                          </a:solidFill>
                        </a:rPr>
                        <a:t>2017</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7834053"/>
                  </a:ext>
                </a:extLst>
              </a:tr>
            </a:tbl>
          </a:graphicData>
        </a:graphic>
      </p:graphicFrame>
      <p:cxnSp>
        <p:nvCxnSpPr>
          <p:cNvPr id="11" name="Straight Connector 10">
            <a:extLst>
              <a:ext uri="{FF2B5EF4-FFF2-40B4-BE49-F238E27FC236}">
                <a16:creationId xmlns:a16="http://schemas.microsoft.com/office/drawing/2014/main" id="{F199E595-7845-4561-90EF-13D174E83F2C}"/>
              </a:ext>
            </a:extLst>
          </p:cNvPr>
          <p:cNvCxnSpPr>
            <a:cxnSpLocks/>
          </p:cNvCxnSpPr>
          <p:nvPr/>
        </p:nvCxnSpPr>
        <p:spPr>
          <a:xfrm>
            <a:off x="162196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3" name="Straight Connector 12">
            <a:extLst>
              <a:ext uri="{FF2B5EF4-FFF2-40B4-BE49-F238E27FC236}">
                <a16:creationId xmlns:a16="http://schemas.microsoft.com/office/drawing/2014/main" id="{3E0952B9-4374-A260-F5A1-BA2713552507}"/>
              </a:ext>
            </a:extLst>
          </p:cNvPr>
          <p:cNvCxnSpPr>
            <a:cxnSpLocks/>
          </p:cNvCxnSpPr>
          <p:nvPr/>
        </p:nvCxnSpPr>
        <p:spPr>
          <a:xfrm>
            <a:off x="252160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F98FC9E9-2074-72F7-57FB-E309847CC7C7}"/>
              </a:ext>
            </a:extLst>
          </p:cNvPr>
          <p:cNvCxnSpPr>
            <a:cxnSpLocks/>
          </p:cNvCxnSpPr>
          <p:nvPr/>
        </p:nvCxnSpPr>
        <p:spPr>
          <a:xfrm>
            <a:off x="342124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9AD19EDE-EBAD-897D-78B4-5D59C0E6ED8C}"/>
              </a:ext>
            </a:extLst>
          </p:cNvPr>
          <p:cNvCxnSpPr>
            <a:cxnSpLocks/>
          </p:cNvCxnSpPr>
          <p:nvPr/>
        </p:nvCxnSpPr>
        <p:spPr>
          <a:xfrm>
            <a:off x="432087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2DC64B8D-41C2-9B4F-5E3C-36A72A7CA1C5}"/>
              </a:ext>
            </a:extLst>
          </p:cNvPr>
          <p:cNvCxnSpPr>
            <a:cxnSpLocks/>
          </p:cNvCxnSpPr>
          <p:nvPr/>
        </p:nvCxnSpPr>
        <p:spPr>
          <a:xfrm>
            <a:off x="522051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DEC49B46-B993-81D7-037C-A8C118FDD0E7}"/>
              </a:ext>
            </a:extLst>
          </p:cNvPr>
          <p:cNvCxnSpPr>
            <a:cxnSpLocks/>
          </p:cNvCxnSpPr>
          <p:nvPr/>
        </p:nvCxnSpPr>
        <p:spPr>
          <a:xfrm>
            <a:off x="6120149"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8D86FB65-EE38-94AF-0EC8-1629E10D5B85}"/>
              </a:ext>
            </a:extLst>
          </p:cNvPr>
          <p:cNvCxnSpPr>
            <a:cxnSpLocks/>
          </p:cNvCxnSpPr>
          <p:nvPr/>
        </p:nvCxnSpPr>
        <p:spPr>
          <a:xfrm>
            <a:off x="7019785"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0" name="Straight Connector 19">
            <a:extLst>
              <a:ext uri="{FF2B5EF4-FFF2-40B4-BE49-F238E27FC236}">
                <a16:creationId xmlns:a16="http://schemas.microsoft.com/office/drawing/2014/main" id="{747DFEB0-3F9E-E502-37FE-0A5C5E9115A5}"/>
              </a:ext>
            </a:extLst>
          </p:cNvPr>
          <p:cNvCxnSpPr>
            <a:cxnSpLocks/>
          </p:cNvCxnSpPr>
          <p:nvPr/>
        </p:nvCxnSpPr>
        <p:spPr>
          <a:xfrm>
            <a:off x="791942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47D83DEC-DC18-1325-4508-9357BCCE318D}"/>
              </a:ext>
            </a:extLst>
          </p:cNvPr>
          <p:cNvCxnSpPr>
            <a:cxnSpLocks/>
          </p:cNvCxnSpPr>
          <p:nvPr/>
        </p:nvCxnSpPr>
        <p:spPr>
          <a:xfrm>
            <a:off x="8819057"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F69704ED-9FD0-77CC-1E6D-17694F9745F1}"/>
              </a:ext>
            </a:extLst>
          </p:cNvPr>
          <p:cNvCxnSpPr>
            <a:cxnSpLocks/>
          </p:cNvCxnSpPr>
          <p:nvPr/>
        </p:nvCxnSpPr>
        <p:spPr>
          <a:xfrm>
            <a:off x="9718693"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13DCA435-1A59-39E6-3E94-72E2D77FCD39}"/>
              </a:ext>
            </a:extLst>
          </p:cNvPr>
          <p:cNvCxnSpPr>
            <a:cxnSpLocks/>
          </p:cNvCxnSpPr>
          <p:nvPr/>
        </p:nvCxnSpPr>
        <p:spPr>
          <a:xfrm>
            <a:off x="10618331" y="4725121"/>
            <a:ext cx="0" cy="344688"/>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sp>
        <p:nvSpPr>
          <p:cNvPr id="25" name="Rectangular Callout 7">
            <a:extLst>
              <a:ext uri="{FF2B5EF4-FFF2-40B4-BE49-F238E27FC236}">
                <a16:creationId xmlns:a16="http://schemas.microsoft.com/office/drawing/2014/main" id="{E7EFA6F6-0F16-1785-352B-1ED03FB64E90}"/>
              </a:ext>
            </a:extLst>
          </p:cNvPr>
          <p:cNvSpPr/>
          <p:nvPr/>
        </p:nvSpPr>
        <p:spPr>
          <a:xfrm>
            <a:off x="1569902" y="3112076"/>
            <a:ext cx="3198571" cy="1013759"/>
          </a:xfrm>
          <a:prstGeom prst="wedgeRectCallout">
            <a:avLst>
              <a:gd name="adj1" fmla="val -48787"/>
              <a:gd name="adj2" fmla="val 108066"/>
            </a:avLst>
          </a:prstGeom>
          <a:solidFill>
            <a:schemeClr val="bg1"/>
          </a:solidFill>
          <a:ln>
            <a:solidFill>
              <a:schemeClr val="accent5"/>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i="1" dirty="0">
                <a:solidFill>
                  <a:srgbClr val="AA182C"/>
                </a:solidFill>
                <a:latin typeface="Century Gothic" panose="020B0502020202020204" pitchFamily="34" charset="0"/>
              </a:rPr>
              <a:t>Massachusetts v. E.P.A.</a:t>
            </a:r>
            <a:r>
              <a:rPr lang="en-US" altLang="en-US" b="1" dirty="0">
                <a:solidFill>
                  <a:srgbClr val="AA182C"/>
                </a:solidFill>
                <a:latin typeface="Century Gothic" panose="020B0502020202020204" pitchFamily="34" charset="0"/>
              </a:rPr>
              <a:t>, 127 S. Ct. 1438 (2007)</a:t>
            </a:r>
            <a:endParaRPr lang="en-US" b="1" dirty="0">
              <a:solidFill>
                <a:srgbClr val="AA182C"/>
              </a:solidFill>
              <a:latin typeface="Century Gothic" panose="020B0502020202020204" pitchFamily="34" charset="0"/>
            </a:endParaRPr>
          </a:p>
        </p:txBody>
      </p:sp>
    </p:spTree>
    <p:extLst>
      <p:ext uri="{BB962C8B-B14F-4D97-AF65-F5344CB8AC3E}">
        <p14:creationId xmlns:p14="http://schemas.microsoft.com/office/powerpoint/2010/main" val="2981203385"/>
      </p:ext>
    </p:extLst>
  </p:cSld>
  <p:clrMapOvr>
    <a:masterClrMapping/>
  </p:clrMapOvr>
  <p:transition spd="med"/>
</p:sld>
</file>

<file path=ppt/theme/theme1.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ight skin">
  <a:themeElements>
    <a:clrScheme name="Light skin">
      <a:dk1>
        <a:srgbClr val="000000"/>
      </a:dk1>
      <a:lt1>
        <a:srgbClr val="FFFFFF"/>
      </a:lt1>
      <a:dk2>
        <a:srgbClr val="A7A7A7"/>
      </a:dk2>
      <a:lt2>
        <a:srgbClr val="535353"/>
      </a:lt2>
      <a:accent1>
        <a:srgbClr val="2B5FE7"/>
      </a:accent1>
      <a:accent2>
        <a:srgbClr val="767779"/>
      </a:accent2>
      <a:accent3>
        <a:srgbClr val="A9A9A9"/>
      </a:accent3>
      <a:accent4>
        <a:srgbClr val="797979"/>
      </a:accent4>
      <a:accent5>
        <a:srgbClr val="D5D5D5"/>
      </a:accent5>
      <a:accent6>
        <a:srgbClr val="E8E8EB"/>
      </a:accent6>
      <a:hlink>
        <a:srgbClr val="0000FF"/>
      </a:hlink>
      <a:folHlink>
        <a:srgbClr val="FF00FF"/>
      </a:folHlink>
    </a:clrScheme>
    <a:fontScheme name="Light skin">
      <a:majorFont>
        <a:latin typeface="Helvetica"/>
        <a:ea typeface="Helvetica"/>
        <a:cs typeface="Helvetica"/>
      </a:majorFont>
      <a:minorFont>
        <a:latin typeface="Calibri"/>
        <a:ea typeface="Calibri"/>
        <a:cs typeface="Calibri"/>
      </a:minorFont>
    </a:fontScheme>
    <a:fmtScheme name="Light ski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770</TotalTime>
  <Words>2255</Words>
  <Application>Microsoft Office PowerPoint</Application>
  <PresentationFormat>Widescreen</PresentationFormat>
  <Paragraphs>253</Paragraphs>
  <Slides>37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Black</vt:lpstr>
      <vt:lpstr>Calibri</vt:lpstr>
      <vt:lpstr>Century Gothic</vt:lpstr>
      <vt:lpstr>Franklin Gothic Book</vt:lpstr>
      <vt:lpstr>Helvetica</vt:lpstr>
      <vt:lpstr>Helvetica-Condensed-Bold</vt:lpstr>
      <vt:lpstr>Jost</vt:lpstr>
      <vt:lpstr>MinionPro-Disp</vt:lpstr>
      <vt:lpstr>Times New Roman</vt:lpstr>
      <vt:lpstr>Light skin</vt:lpstr>
      <vt:lpstr>PowerPoint Presentation</vt:lpstr>
      <vt:lpstr>Climate Change: Insurance and Insurance-Linked Securities Disputes</vt:lpstr>
      <vt:lpstr>General Discussion – Every Case Is Fact Specific This presentation expresses the opinions of the author/presenter and  does not necessarily reflect the views of  Nicolaides Fink Thorpe Michaelides Sullivan LLP, Selendy Gay Elsberg PLLC, or their clients. </vt:lpstr>
      <vt:lpstr>Climate Change Science</vt:lpstr>
      <vt:lpstr>Climate Change</vt:lpstr>
      <vt:lpstr>Climate Change Science</vt:lpstr>
      <vt:lpstr>Acceptance of Climate Change Science</vt:lpstr>
      <vt:lpstr>Legal Backdrop of Current Climate Change Litigation</vt:lpstr>
      <vt:lpstr>History of Climate Change Litigation</vt:lpstr>
      <vt:lpstr>History of Climate Change Litigation</vt:lpstr>
      <vt:lpstr>History of Climate Change Litigation</vt:lpstr>
      <vt:lpstr>History of Climate Change Litigation</vt:lpstr>
      <vt:lpstr>The Emerging Tort of  Public Nuisance</vt:lpstr>
      <vt:lpstr>Current Climate Change Litigation</vt:lpstr>
      <vt:lpstr>Current Cases Filed Starting  in 2017</vt:lpstr>
      <vt:lpstr>Cases Continue to be Filed</vt:lpstr>
      <vt:lpstr>Status of Underlying Cases</vt:lpstr>
      <vt:lpstr>Climate Change Claims</vt:lpstr>
      <vt:lpstr>Coverage Issues re Climate Change Claims</vt:lpstr>
      <vt:lpstr>Coverage Issues Include…</vt:lpstr>
      <vt:lpstr>Fortuity</vt:lpstr>
      <vt:lpstr>Fortuity</vt:lpstr>
      <vt:lpstr>Fortuity</vt:lpstr>
      <vt:lpstr>Fortuity (Occurrence)</vt:lpstr>
      <vt:lpstr>Damage/Injury in Policy Period</vt:lpstr>
      <vt:lpstr>Climate Change Impacts on Catastrophe Events and ILS Disputes</vt:lpstr>
      <vt:lpstr>What are ILS?</vt:lpstr>
      <vt:lpstr>Climate Change Impact on Catastrophe Events</vt:lpstr>
      <vt:lpstr>Increasing Legal and Regulatory Volatility</vt:lpstr>
      <vt:lpstr>“Loss Creep” From Hurricane Irma</vt:lpstr>
      <vt:lpstr>Impact of Loss Volatility on ILS Contract Disputes</vt:lpstr>
      <vt:lpstr>Impact of Loss Volatility on ILS Contract Disputes (cont’d)</vt:lpstr>
      <vt:lpstr>Example: Litigation re: Typhoon Jebi Catastrophe Derivative Transaction</vt:lpstr>
      <vt:lpstr>Difficulties for Managing Transactional Volatility</vt:lpstr>
      <vt:lpstr>Contract Drafting Key to Managing Legal Volatility</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Aschner</dc:creator>
  <cp:lastModifiedBy>Amy Collins Cassidy</cp:lastModifiedBy>
  <cp:revision>70</cp:revision>
  <dcterms:modified xsi:type="dcterms:W3CDTF">2023-05-16T14:26:16Z</dcterms:modified>
</cp:coreProperties>
</file>