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2" r:id="rId10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9E8B7-5E30-4FF2-A85F-976E3791A49B}" v="4" dt="2023-04-25T19:45:52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7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3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1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39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49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09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06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93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7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9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5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9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7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5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0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1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4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5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0EE345-DC4D-C53C-3347-41784F0329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22651" b="14849"/>
          <a:stretch/>
        </p:blipFill>
        <p:spPr>
          <a:xfrm>
            <a:off x="-198408" y="310561"/>
            <a:ext cx="12191979" cy="68579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3D2ABC-8043-9E5F-FB41-7365FC6DF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908791"/>
            <a:ext cx="6108192" cy="5099101"/>
          </a:xfrm>
        </p:spPr>
        <p:txBody>
          <a:bodyPr anchor="b">
            <a:normAutofit fontScale="90000"/>
          </a:bodyPr>
          <a:lstStyle/>
          <a:p>
            <a:r>
              <a:rPr lang="en-US" sz="3300" b="1" dirty="0">
                <a:solidFill>
                  <a:srgbClr val="FFFFFF"/>
                </a:solidFill>
              </a:rPr>
              <a:t>UPDATE ON LIFE, HEALTH &amp; LONG-TERM CARE INSURANCE/REINSURANCE </a:t>
            </a:r>
            <a:br>
              <a:rPr lang="en-US" sz="3300" b="1" dirty="0">
                <a:solidFill>
                  <a:srgbClr val="FFFFFF"/>
                </a:solidFill>
              </a:rPr>
            </a:br>
            <a:br>
              <a:rPr lang="en-US" sz="3300" b="1" dirty="0">
                <a:solidFill>
                  <a:srgbClr val="FFFFFF"/>
                </a:solidFill>
              </a:rPr>
            </a:br>
            <a:br>
              <a:rPr lang="en-US" sz="3300" b="1" dirty="0">
                <a:solidFill>
                  <a:srgbClr val="FFFFFF"/>
                </a:solidFill>
              </a:rPr>
            </a:br>
            <a:r>
              <a:rPr lang="en-US" sz="3300" b="1" dirty="0">
                <a:solidFill>
                  <a:srgbClr val="FFFFFF"/>
                </a:solidFill>
              </a:rPr>
              <a:t>Paige Freeman</a:t>
            </a:r>
            <a:br>
              <a:rPr lang="en-US" sz="3300" b="1" dirty="0">
                <a:solidFill>
                  <a:srgbClr val="FFFFFF"/>
                </a:solidFill>
              </a:rPr>
            </a:br>
            <a:r>
              <a:rPr lang="en-US" sz="3300" b="1" dirty="0">
                <a:solidFill>
                  <a:srgbClr val="FFFFFF"/>
                </a:solidFill>
              </a:rPr>
              <a:t>Martha Conlin</a:t>
            </a:r>
            <a:br>
              <a:rPr lang="en-US" sz="3300" b="1" dirty="0">
                <a:solidFill>
                  <a:srgbClr val="FFFFFF"/>
                </a:solidFill>
              </a:rPr>
            </a:br>
            <a:r>
              <a:rPr lang="en-US" sz="3300" b="1">
                <a:solidFill>
                  <a:srgbClr val="FFFFFF"/>
                </a:solidFill>
              </a:rPr>
              <a:t>James Jorden</a:t>
            </a:r>
            <a:br>
              <a:rPr lang="en-US" sz="3300" b="1" dirty="0">
                <a:solidFill>
                  <a:srgbClr val="FFFFFF"/>
                </a:solidFill>
              </a:rPr>
            </a:br>
            <a:br>
              <a:rPr lang="en-US" sz="3300" b="1" dirty="0">
                <a:solidFill>
                  <a:srgbClr val="FFFFFF"/>
                </a:solidFill>
              </a:rPr>
            </a:br>
            <a:endParaRPr lang="en-US" sz="3300" b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A9174-EB38-CF57-814A-9B65D3D3F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1099" y="917843"/>
            <a:ext cx="2359397" cy="5020747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ARIAS-US</a:t>
            </a:r>
          </a:p>
          <a:p>
            <a:r>
              <a:rPr lang="en-US" dirty="0">
                <a:solidFill>
                  <a:srgbClr val="FFFFFF"/>
                </a:solidFill>
              </a:rPr>
              <a:t>Spring Conference 2023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10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B8212-9A5B-CF03-09A5-42DDC9240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Topics Covered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A52E8-F20B-8481-4A8F-4ED682DC5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Developments in Policy Distribution, Underwriting and Compliance</a:t>
            </a:r>
          </a:p>
          <a:p>
            <a:r>
              <a:rPr lang="en-US" dirty="0"/>
              <a:t>Use of Artificial Intelligence, Insure-Tech and Other New Programs in Reinsurance</a:t>
            </a:r>
          </a:p>
          <a:p>
            <a:pPr lvl="1"/>
            <a:r>
              <a:rPr lang="en-US" dirty="0"/>
              <a:t>Administration</a:t>
            </a:r>
          </a:p>
          <a:p>
            <a:pPr lvl="1"/>
            <a:r>
              <a:rPr lang="en-US" dirty="0"/>
              <a:t>Compliance</a:t>
            </a:r>
          </a:p>
          <a:p>
            <a:pPr lvl="1"/>
            <a:r>
              <a:rPr lang="en-US" dirty="0"/>
              <a:t>Sales Support</a:t>
            </a:r>
          </a:p>
          <a:p>
            <a:r>
              <a:rPr lang="en-US" dirty="0"/>
              <a:t>Issues Impacting the LTC markets</a:t>
            </a:r>
          </a:p>
          <a:p>
            <a:r>
              <a:rPr lang="en-US" dirty="0"/>
              <a:t>Recent case-law developments.   </a:t>
            </a:r>
          </a:p>
        </p:txBody>
      </p:sp>
    </p:spTree>
    <p:extLst>
      <p:ext uri="{BB962C8B-B14F-4D97-AF65-F5344CB8AC3E}">
        <p14:creationId xmlns:p14="http://schemas.microsoft.com/office/powerpoint/2010/main" val="900494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A4FBB-FB86-48D0-28FC-8BCDED8FF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Reinsurer Initiatives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34ADB-0365-6434-FDA2-F35CB6DE3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Algorithmic Underwriting </a:t>
            </a:r>
          </a:p>
          <a:p>
            <a:r>
              <a:rPr lang="en-US" dirty="0"/>
              <a:t>Electronic Health Records</a:t>
            </a:r>
          </a:p>
          <a:p>
            <a:r>
              <a:rPr lang="en-US" dirty="0"/>
              <a:t>Improving Policyholder Health</a:t>
            </a:r>
          </a:p>
          <a:p>
            <a:r>
              <a:rPr lang="en-US" dirty="0"/>
              <a:t>YRT Reinsurance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38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AD428-86CB-3369-EAF5-CAF7214F3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Developments Impact LTC Market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E63F-807C-F0FB-7E41-8E178EF1E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Washington State WCF Fund</a:t>
            </a:r>
          </a:p>
          <a:p>
            <a:pPr lvl="1"/>
            <a:r>
              <a:rPr lang="en-US" dirty="0"/>
              <a:t>Opt-out policy impact</a:t>
            </a:r>
          </a:p>
          <a:p>
            <a:pPr lvl="1"/>
            <a:r>
              <a:rPr lang="en-US" dirty="0"/>
              <a:t>Impact on LTC insurers</a:t>
            </a:r>
          </a:p>
          <a:p>
            <a:r>
              <a:rPr lang="en-US" dirty="0"/>
              <a:t>Multiple States Considering Similar Programs</a:t>
            </a:r>
          </a:p>
          <a:p>
            <a:r>
              <a:rPr lang="en-US" dirty="0"/>
              <a:t>NAIC Multistate Rate Review Program (April 2022)</a:t>
            </a:r>
          </a:p>
          <a:p>
            <a:r>
              <a:rPr lang="en-US" dirty="0"/>
              <a:t>Developments/ Review Reinsurance of LTC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7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95F2A-F240-4726-77D4-52DD90938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Impact of Washington State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404F2-4AA0-8F63-275F-166F209E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Washington State WCF Fund 2021:</a:t>
            </a:r>
          </a:p>
          <a:p>
            <a:pPr lvl="1"/>
            <a:r>
              <a:rPr lang="en-US" dirty="0"/>
              <a:t>Regulators/ Industry taken by surprise/Not Well-Received</a:t>
            </a:r>
          </a:p>
          <a:p>
            <a:pPr lvl="1"/>
            <a:r>
              <a:rPr lang="en-US" dirty="0"/>
              <a:t>Opt-outs accounted for more than 70% of LTCI policies sold in the U.S. </a:t>
            </a:r>
          </a:p>
          <a:p>
            <a:pPr lvl="1"/>
            <a:r>
              <a:rPr lang="en-US" dirty="0"/>
              <a:t>Initial Plan to Collect Tax Postponed</a:t>
            </a:r>
          </a:p>
          <a:p>
            <a:pPr lvl="1"/>
            <a:r>
              <a:rPr lang="en-US" dirty="0"/>
              <a:t>Advisory Group Recommends Deficiencies</a:t>
            </a:r>
          </a:p>
          <a:p>
            <a:pPr lvl="1"/>
            <a:r>
              <a:rPr lang="en-US" dirty="0"/>
              <a:t>Tax to be collected July 2023 – benefits July 2026</a:t>
            </a:r>
          </a:p>
          <a:p>
            <a:r>
              <a:rPr lang="en-US" dirty="0"/>
              <a:t>Eighteen States Considering State Run LTCI Programs</a:t>
            </a:r>
          </a:p>
          <a:p>
            <a:pPr lvl="1"/>
            <a:r>
              <a:rPr lang="en-US" dirty="0"/>
              <a:t>California and New York – most active.  </a:t>
            </a:r>
          </a:p>
          <a:p>
            <a:pPr lvl="1"/>
            <a:r>
              <a:rPr lang="en-US" dirty="0"/>
              <a:t>Both formats – comparable to Washington</a:t>
            </a:r>
          </a:p>
          <a:p>
            <a:pPr lvl="1"/>
            <a:r>
              <a:rPr lang="en-US" dirty="0"/>
              <a:t>Opt-outs from tax for personal coverage</a:t>
            </a:r>
          </a:p>
          <a:p>
            <a:pPr lvl="1"/>
            <a:r>
              <a:rPr lang="en-US" dirty="0"/>
              <a:t>Doubt expressed by Industry experts/regulators 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137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A7A34-B226-D864-2202-DB1CB9FD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Developments in LTC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99D1F-1794-495D-8F71-33E6F565E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770" y="2451370"/>
            <a:ext cx="9153728" cy="4056434"/>
          </a:xfrm>
        </p:spPr>
        <p:txBody>
          <a:bodyPr>
            <a:normAutofit/>
          </a:bodyPr>
          <a:lstStyle/>
          <a:p>
            <a:r>
              <a:rPr lang="en-US" dirty="0"/>
              <a:t>NAIC Multistate Rate Review Program</a:t>
            </a:r>
          </a:p>
          <a:p>
            <a:pPr lvl="1"/>
            <a:r>
              <a:rPr lang="en-US" dirty="0"/>
              <a:t>Voluntary @ issuer’s option</a:t>
            </a:r>
          </a:p>
          <a:p>
            <a:pPr lvl="1"/>
            <a:r>
              <a:rPr lang="en-US" dirty="0"/>
              <a:t>Review and blessing from NAIC actuarial group</a:t>
            </a:r>
          </a:p>
          <a:p>
            <a:pPr lvl="1"/>
            <a:r>
              <a:rPr lang="en-US" dirty="0"/>
              <a:t>Expected Benefits</a:t>
            </a:r>
          </a:p>
          <a:p>
            <a:pPr lvl="2"/>
            <a:r>
              <a:rPr lang="en-US" dirty="0"/>
              <a:t>Organized and expedited review by states</a:t>
            </a:r>
          </a:p>
          <a:p>
            <a:pPr lvl="2"/>
            <a:r>
              <a:rPr lang="en-US" dirty="0"/>
              <a:t>Best possible actuarial risk analysis</a:t>
            </a:r>
          </a:p>
          <a:p>
            <a:pPr lvl="2"/>
            <a:r>
              <a:rPr lang="en-US" dirty="0"/>
              <a:t>Uniform results</a:t>
            </a:r>
          </a:p>
          <a:p>
            <a:pPr lvl="1"/>
            <a:r>
              <a:rPr lang="en-US" dirty="0"/>
              <a:t>Carrier’s Concerns</a:t>
            </a:r>
          </a:p>
          <a:p>
            <a:pPr lvl="2"/>
            <a:r>
              <a:rPr lang="en-US" dirty="0"/>
              <a:t>Need Critical Mass of Commissioners</a:t>
            </a:r>
          </a:p>
          <a:p>
            <a:pPr lvl="2"/>
            <a:r>
              <a:rPr lang="en-US" dirty="0"/>
              <a:t>No consistency among state buy-in</a:t>
            </a:r>
          </a:p>
          <a:p>
            <a:pPr lvl="2"/>
            <a:r>
              <a:rPr lang="en-US" dirty="0"/>
              <a:t>Other Concerns : “filed rate doctrine” 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82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DBE8A-CA23-D4D1-5CAE-68998BE80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Developments in LTC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57C3D-85D3-9B8D-F904-D5C45181C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Litigation:</a:t>
            </a:r>
          </a:p>
          <a:p>
            <a:pPr lvl="1"/>
            <a:r>
              <a:rPr lang="en-US" dirty="0"/>
              <a:t>Lincoln Benefit v. </a:t>
            </a:r>
            <a:r>
              <a:rPr lang="en-US" dirty="0" err="1"/>
              <a:t>Dallal</a:t>
            </a:r>
            <a:endParaRPr lang="en-US" dirty="0"/>
          </a:p>
          <a:p>
            <a:pPr lvl="2"/>
            <a:r>
              <a:rPr lang="en-US" dirty="0"/>
              <a:t>Fraudulent Claims</a:t>
            </a:r>
          </a:p>
          <a:p>
            <a:pPr lvl="2"/>
            <a:r>
              <a:rPr lang="en-US" dirty="0" err="1"/>
              <a:t>Retrocessionaire</a:t>
            </a:r>
            <a:r>
              <a:rPr lang="en-US" dirty="0"/>
              <a:t> most active</a:t>
            </a:r>
          </a:p>
          <a:p>
            <a:pPr lvl="2"/>
            <a:r>
              <a:rPr lang="en-US" dirty="0"/>
              <a:t>Victory on equitable claims and damages</a:t>
            </a:r>
          </a:p>
          <a:p>
            <a:pPr lvl="2"/>
            <a:r>
              <a:rPr lang="en-US" dirty="0"/>
              <a:t>Most important - policy termination</a:t>
            </a:r>
          </a:p>
          <a:p>
            <a:pPr lvl="1"/>
            <a:r>
              <a:rPr lang="en-US" dirty="0"/>
              <a:t>Uptick in individual claims litigation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7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3CE5D-662E-8CCA-4B57-6A912421D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Case Law 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FD9B1-3A21-F55F-006B-A089EE5E6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Recent Life/Health/LTC/Reinsurance Case Law</a:t>
            </a:r>
          </a:p>
          <a:p>
            <a:pPr lvl="1"/>
            <a:r>
              <a:rPr lang="en-US" dirty="0"/>
              <a:t>Smith v. Continental Casualty Company</a:t>
            </a:r>
          </a:p>
          <a:p>
            <a:pPr lvl="1"/>
            <a:r>
              <a:rPr lang="en-US" dirty="0"/>
              <a:t>King v. United Teachers Association</a:t>
            </a:r>
          </a:p>
          <a:p>
            <a:pPr lvl="1"/>
            <a:r>
              <a:rPr lang="en-US" dirty="0"/>
              <a:t>Symetra Life Ins. Co. v. Admin. Sys. </a:t>
            </a:r>
            <a:r>
              <a:rPr lang="en-US" dirty="0" err="1"/>
              <a:t>Rsch.Corp</a:t>
            </a:r>
            <a:r>
              <a:rPr lang="en-US" dirty="0"/>
              <a:t>. Intl.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83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EC19-3CFC-2B62-1332-AE018159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C3EBC-E770-C562-FF75-4F8838E0E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340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 Boardroom</vt:lpstr>
      <vt:lpstr>UPDATE ON LIFE, HEALTH &amp; LONG-TERM CARE INSURANCE/REINSURANCE    Paige Freeman Martha Conlin James Jorden  </vt:lpstr>
      <vt:lpstr>Development Topics Covered</vt:lpstr>
      <vt:lpstr>Life Reinsurer Initiatives  </vt:lpstr>
      <vt:lpstr>Recent Developments Impact LTC Market</vt:lpstr>
      <vt:lpstr> Impact of Washington State Fund</vt:lpstr>
      <vt:lpstr>Other Developments in LTC</vt:lpstr>
      <vt:lpstr>Other Developments in LTC</vt:lpstr>
      <vt:lpstr>Recent Case Law Developments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LIFE, HEALTH &amp; LONG-TERM CARE INSURANCE/REINSURANCE</dc:title>
  <dc:creator>James Jorden</dc:creator>
  <cp:lastModifiedBy>Freeman Paige - Atlanta-MARC</cp:lastModifiedBy>
  <cp:revision>9</cp:revision>
  <cp:lastPrinted>2023-04-21T15:39:15Z</cp:lastPrinted>
  <dcterms:created xsi:type="dcterms:W3CDTF">2023-04-10T14:55:49Z</dcterms:created>
  <dcterms:modified xsi:type="dcterms:W3CDTF">2023-05-01T15:11:13Z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5d0447-72b7-4595-8ee5-b32b4892557e_Enabled">
    <vt:lpwstr>true</vt:lpwstr>
  </property>
  <property fmtid="{D5CDD505-2E9C-101B-9397-08002B2CF9AE}" pid="3" name="MSIP_Label_f45d0447-72b7-4595-8ee5-b32b4892557e_SetDate">
    <vt:lpwstr>2023-05-01T15:07:21Z</vt:lpwstr>
  </property>
  <property fmtid="{D5CDD505-2E9C-101B-9397-08002B2CF9AE}" pid="4" name="MSIP_Label_f45d0447-72b7-4595-8ee5-b32b4892557e_Method">
    <vt:lpwstr>Privileged</vt:lpwstr>
  </property>
  <property fmtid="{D5CDD505-2E9C-101B-9397-08002B2CF9AE}" pid="5" name="MSIP_Label_f45d0447-72b7-4595-8ee5-b32b4892557e_Name">
    <vt:lpwstr>f45d0447-72b7-4595-8ee5-b32b4892557e</vt:lpwstr>
  </property>
  <property fmtid="{D5CDD505-2E9C-101B-9397-08002B2CF9AE}" pid="6" name="MSIP_Label_f45d0447-72b7-4595-8ee5-b32b4892557e_SiteId">
    <vt:lpwstr>582259a1-dcaa-4cca-b1cf-e60d3f045ecd</vt:lpwstr>
  </property>
  <property fmtid="{D5CDD505-2E9C-101B-9397-08002B2CF9AE}" pid="7" name="MSIP_Label_f45d0447-72b7-4595-8ee5-b32b4892557e_ActionId">
    <vt:lpwstr>749d62dd-0c25-42de-a67d-d2a180b88672</vt:lpwstr>
  </property>
  <property fmtid="{D5CDD505-2E9C-101B-9397-08002B2CF9AE}" pid="8" name="MSIP_Label_f45d0447-72b7-4595-8ee5-b32b4892557e_ContentBits">
    <vt:lpwstr>0</vt:lpwstr>
  </property>
</Properties>
</file>