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257" r:id="rId2"/>
    <p:sldId id="266" r:id="rId3"/>
    <p:sldId id="261" r:id="rId4"/>
    <p:sldId id="290" r:id="rId5"/>
    <p:sldId id="286" r:id="rId6"/>
    <p:sldId id="272" r:id="rId7"/>
    <p:sldId id="292" r:id="rId8"/>
    <p:sldId id="267" r:id="rId9"/>
    <p:sldId id="293" r:id="rId10"/>
    <p:sldId id="283" r:id="rId11"/>
    <p:sldId id="282" r:id="rId12"/>
    <p:sldId id="284" r:id="rId13"/>
    <p:sldId id="270" r:id="rId14"/>
    <p:sldId id="294" r:id="rId15"/>
    <p:sldId id="271" r:id="rId16"/>
    <p:sldId id="273" r:id="rId17"/>
    <p:sldId id="295" r:id="rId18"/>
    <p:sldId id="275" r:id="rId19"/>
    <p:sldId id="285" r:id="rId20"/>
    <p:sldId id="274" r:id="rId21"/>
    <p:sldId id="296" r:id="rId22"/>
    <p:sldId id="289" r:id="rId23"/>
    <p:sldId id="278" r:id="rId24"/>
    <p:sldId id="291" r:id="rId25"/>
    <p:sldId id="277" r:id="rId26"/>
    <p:sldId id="297" r:id="rId27"/>
    <p:sldId id="280" r:id="rId28"/>
    <p:sldId id="265" r:id="rId29"/>
  </p:sldIdLst>
  <p:sldSz cx="12192000" cy="6858000"/>
  <p:notesSz cx="6950075" cy="9236075"/>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962607-6A4D-7EE2-BC6B-1E566838F668}" name="Cecilia Moss" initials="CM" userId="S::c.moss@chaffetzlindsey.com::4ce7d8b6-d191-44cc-bead-cc6feddff4bf" providerId="AD"/>
  <p188:author id="{B86EB37D-2F1C-53BC-4CBB-7B472481427F}" name="Alicia Yeo" initials="AY" userId="S::a.yeo@chaffetzlindsey.com::72ddede8-d9e7-42a7-a21f-f2c2dd8a35e9" providerId="AD"/>
  <p188:author id="{1B3C2AD7-1AB5-7DBB-B210-14248C12136A}" name="Abigail Heydlauf" initials="AH" userId="S::a.heydlauf@chaffetzlindsey.com::d0727846-f365-474a-8230-b2984385241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00"/>
    <a:srgbClr val="FF9B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1F6"/>
          </a:solidFill>
        </a:fill>
      </a:tcStyle>
    </a:wholeTbl>
    <a:band2H>
      <a:tcTxStyle/>
      <a:tcStyle>
        <a:tcBdr/>
        <a:fill>
          <a:solidFill>
            <a:srgbClr val="E7E9FA"/>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1E1E1"/>
          </a:solidFill>
        </a:fill>
      </a:tcStyle>
    </a:wholeTbl>
    <a:band2H>
      <a:tcTxStyle/>
      <a:tcStyle>
        <a:tcBdr/>
        <a:fill>
          <a:solidFill>
            <a:srgbClr val="F1F1F1"/>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6F6F7"/>
          </a:solidFill>
        </a:fill>
      </a:tcStyle>
    </a:wholeTbl>
    <a:band2H>
      <a:tcTxStyle/>
      <a:tcStyle>
        <a:tcBdr/>
        <a:fill>
          <a:solidFill>
            <a:srgbClr val="FBFBFB"/>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4">
              <a:lumOff val="31647"/>
            </a:schemeClr>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75840" autoAdjust="0"/>
  </p:normalViewPr>
  <p:slideViewPr>
    <p:cSldViewPr snapToGrid="0">
      <p:cViewPr varScale="1">
        <p:scale>
          <a:sx n="123" d="100"/>
          <a:sy n="123" d="100"/>
        </p:scale>
        <p:origin x="169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xfrm>
            <a:off x="396875" y="692150"/>
            <a:ext cx="6156325" cy="3463925"/>
          </a:xfrm>
          <a:prstGeom prst="rect">
            <a:avLst/>
          </a:prstGeom>
        </p:spPr>
        <p:txBody>
          <a:bodyPr lIns="92492" tIns="46246" rIns="92492" bIns="46246"/>
          <a:lstStyle/>
          <a:p>
            <a:endParaRPr/>
          </a:p>
        </p:txBody>
      </p:sp>
      <p:sp>
        <p:nvSpPr>
          <p:cNvPr id="174" name="Shape 174"/>
          <p:cNvSpPr>
            <a:spLocks noGrp="1"/>
          </p:cNvSpPr>
          <p:nvPr>
            <p:ph type="body" sz="quarter" idx="1"/>
          </p:nvPr>
        </p:nvSpPr>
        <p:spPr>
          <a:xfrm>
            <a:off x="926677" y="4387136"/>
            <a:ext cx="5096722" cy="4156234"/>
          </a:xfrm>
          <a:prstGeom prst="rect">
            <a:avLst/>
          </a:prstGeom>
        </p:spPr>
        <p:txBody>
          <a:bodyPr lIns="92492" tIns="46246" rIns="92492" bIns="46246"/>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2150"/>
            <a:ext cx="6159500" cy="3463925"/>
          </a:xfrm>
        </p:spPr>
      </p:sp>
      <p:sp>
        <p:nvSpPr>
          <p:cNvPr id="3" name="Notes Placeholder 2"/>
          <p:cNvSpPr>
            <a:spLocks noGrp="1"/>
          </p:cNvSpPr>
          <p:nvPr>
            <p:ph type="body" idx="1"/>
          </p:nvPr>
        </p:nvSpPr>
        <p:spPr/>
        <p:txBody>
          <a:bodyPr/>
          <a:lstStyle/>
          <a:p>
            <a:r>
              <a:rPr lang="en-US" b="1" dirty="0"/>
              <a:t>David: </a:t>
            </a:r>
          </a:p>
          <a:p>
            <a:r>
              <a:rPr lang="en-US" b="0" dirty="0"/>
              <a:t>Introduce panel, introduce polling procedure</a:t>
            </a:r>
          </a:p>
        </p:txBody>
      </p:sp>
    </p:spTree>
    <p:extLst>
      <p:ext uri="{BB962C8B-B14F-4D97-AF65-F5344CB8AC3E}">
        <p14:creationId xmlns:p14="http://schemas.microsoft.com/office/powerpoint/2010/main" val="210816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2150"/>
            <a:ext cx="6159500" cy="3463925"/>
          </a:xfrm>
        </p:spPr>
      </p:sp>
      <p:sp>
        <p:nvSpPr>
          <p:cNvPr id="3" name="Notes Placeholder 2"/>
          <p:cNvSpPr>
            <a:spLocks noGrp="1"/>
          </p:cNvSpPr>
          <p:nvPr>
            <p:ph type="body" idx="1"/>
          </p:nvPr>
        </p:nvSpPr>
        <p:spPr/>
        <p:txBody>
          <a:bodyPr/>
          <a:lstStyle/>
          <a:p>
            <a:r>
              <a:rPr lang="en-US" b="1" dirty="0"/>
              <a:t>Cia:</a:t>
            </a:r>
          </a:p>
          <a:p>
            <a:endParaRPr lang="en-US" b="1" dirty="0"/>
          </a:p>
          <a:p>
            <a:r>
              <a:rPr lang="en-US" b="0" dirty="0"/>
              <a:t>Does the analysis change if we are just talking about the panel?</a:t>
            </a:r>
          </a:p>
        </p:txBody>
      </p:sp>
    </p:spTree>
    <p:extLst>
      <p:ext uri="{BB962C8B-B14F-4D97-AF65-F5344CB8AC3E}">
        <p14:creationId xmlns:p14="http://schemas.microsoft.com/office/powerpoint/2010/main" val="3344047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2150"/>
            <a:ext cx="6159500" cy="3463925"/>
          </a:xfrm>
        </p:spPr>
      </p:sp>
      <p:sp>
        <p:nvSpPr>
          <p:cNvPr id="3" name="Notes Placeholder 2"/>
          <p:cNvSpPr>
            <a:spLocks noGrp="1"/>
          </p:cNvSpPr>
          <p:nvPr>
            <p:ph type="body" idx="1"/>
          </p:nvPr>
        </p:nvSpPr>
        <p:spPr/>
        <p:txBody>
          <a:bodyPr/>
          <a:lstStyle/>
          <a:p>
            <a:r>
              <a:rPr lang="en-US" b="1" dirty="0"/>
              <a:t>Elaine</a:t>
            </a:r>
          </a:p>
          <a:p>
            <a:endParaRPr lang="en-US" dirty="0"/>
          </a:p>
          <a:p>
            <a:r>
              <a:rPr lang="en-US" dirty="0"/>
              <a:t>When Jane Q. </a:t>
            </a:r>
            <a:r>
              <a:rPr lang="en-US" dirty="0" err="1"/>
              <a:t>Arbitro</a:t>
            </a:r>
            <a:r>
              <a:rPr lang="en-US" dirty="0"/>
              <a:t> is nominated by Purer Insurer in the Covid-19 case, she is presently serving as the Chair/Umpire in a totally unrelated hurricane coverage arbitration in which an affiliate of Purer, </a:t>
            </a:r>
            <a:r>
              <a:rPr lang="en-US" dirty="0" err="1"/>
              <a:t>PureWater</a:t>
            </a:r>
            <a:r>
              <a:rPr lang="en-US" dirty="0"/>
              <a:t> Insurance,  is just one of 16 insurers on a policy named as respondents. </a:t>
            </a:r>
          </a:p>
          <a:p>
            <a:endParaRPr lang="en-US" dirty="0"/>
          </a:p>
          <a:p>
            <a:r>
              <a:rPr lang="en-US" dirty="0"/>
              <a:t>Can she serve as </a:t>
            </a:r>
            <a:r>
              <a:rPr lang="en-US" dirty="0" err="1"/>
              <a:t>Purer’s</a:t>
            </a:r>
            <a:r>
              <a:rPr lang="en-US" dirty="0"/>
              <a:t> party-appointed arbitrator in the covid-19 arbitration if she discloses the two appointments in each arbitration?</a:t>
            </a:r>
          </a:p>
        </p:txBody>
      </p:sp>
    </p:spTree>
    <p:extLst>
      <p:ext uri="{BB962C8B-B14F-4D97-AF65-F5344CB8AC3E}">
        <p14:creationId xmlns:p14="http://schemas.microsoft.com/office/powerpoint/2010/main" val="4070690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2150"/>
            <a:ext cx="6159500" cy="3463925"/>
          </a:xfrm>
        </p:spPr>
      </p:sp>
      <p:sp>
        <p:nvSpPr>
          <p:cNvPr id="3" name="Notes Placeholder 2"/>
          <p:cNvSpPr>
            <a:spLocks noGrp="1"/>
          </p:cNvSpPr>
          <p:nvPr>
            <p:ph type="body" idx="1"/>
          </p:nvPr>
        </p:nvSpPr>
        <p:spPr/>
        <p:txBody>
          <a:bodyPr/>
          <a:lstStyle/>
          <a:p>
            <a:r>
              <a:rPr lang="en-US" b="1" dirty="0"/>
              <a:t>Elaine</a:t>
            </a:r>
          </a:p>
          <a:p>
            <a:endParaRPr lang="en-US" dirty="0"/>
          </a:p>
          <a:p>
            <a:r>
              <a:rPr lang="en-US" dirty="0"/>
              <a:t>“Comment 3. . . . There are certain circumstances where a candidate for appointment as an arbitrator must refuse to serve: </a:t>
            </a:r>
          </a:p>
          <a:p>
            <a:endParaRPr lang="en-US" dirty="0"/>
          </a:p>
          <a:p>
            <a:r>
              <a:rPr lang="en-US" dirty="0"/>
              <a:t>f) where the candidate sits as an umpire in one matter and the candidate is solicited to serve as a party-appointed arbitrator or expert in a new matter by a party to the matter where the candidate sits as an umpire.” </a:t>
            </a:r>
          </a:p>
          <a:p>
            <a:endParaRPr lang="en-US" u="sng" dirty="0"/>
          </a:p>
          <a:p>
            <a:r>
              <a:rPr lang="en-US" u="sng" dirty="0"/>
              <a:t>Note:</a:t>
            </a:r>
            <a:r>
              <a:rPr lang="en-US" dirty="0"/>
              <a:t> The ARIAS-Umpire Questionnaire asks a prospective umpire if she/he agrees not to take on any party-appointments from any of the parties while serving as umpire in the arbitration.  </a:t>
            </a:r>
            <a:r>
              <a:rPr lang="en-US" i="1" dirty="0"/>
              <a:t>See </a:t>
            </a:r>
            <a:r>
              <a:rPr lang="en-US" dirty="0"/>
              <a:t>Question 9 D. </a:t>
            </a:r>
          </a:p>
          <a:p>
            <a:endParaRPr lang="en-US" dirty="0"/>
          </a:p>
          <a:p>
            <a:r>
              <a:rPr lang="en-US" dirty="0"/>
              <a:t>Canon 1, Comment 3 list numerous other situations as well where an arbitrator may not serve. </a:t>
            </a:r>
          </a:p>
          <a:p>
            <a:endParaRPr lang="en-US" dirty="0"/>
          </a:p>
        </p:txBody>
      </p:sp>
    </p:spTree>
    <p:extLst>
      <p:ext uri="{BB962C8B-B14F-4D97-AF65-F5344CB8AC3E}">
        <p14:creationId xmlns:p14="http://schemas.microsoft.com/office/powerpoint/2010/main" val="11358826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2150"/>
            <a:ext cx="6159500" cy="3463925"/>
          </a:xfrm>
        </p:spPr>
      </p:sp>
      <p:sp>
        <p:nvSpPr>
          <p:cNvPr id="3" name="Notes Placeholder 2"/>
          <p:cNvSpPr>
            <a:spLocks noGrp="1"/>
          </p:cNvSpPr>
          <p:nvPr>
            <p:ph type="body" idx="1"/>
          </p:nvPr>
        </p:nvSpPr>
        <p:spPr/>
        <p:txBody>
          <a:bodyPr/>
          <a:lstStyle/>
          <a:p>
            <a:r>
              <a:rPr lang="en-US" b="1" dirty="0"/>
              <a:t>Sylvia – </a:t>
            </a:r>
          </a:p>
          <a:p>
            <a:endParaRPr lang="en-US" b="1" dirty="0"/>
          </a:p>
          <a:p>
            <a:r>
              <a:rPr lang="en-US" b="0" dirty="0"/>
              <a:t>How far back must one disclose?</a:t>
            </a:r>
          </a:p>
          <a:p>
            <a:endParaRPr lang="en-US" dirty="0"/>
          </a:p>
        </p:txBody>
      </p:sp>
    </p:spTree>
    <p:extLst>
      <p:ext uri="{BB962C8B-B14F-4D97-AF65-F5344CB8AC3E}">
        <p14:creationId xmlns:p14="http://schemas.microsoft.com/office/powerpoint/2010/main" val="14032922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2150"/>
            <a:ext cx="6159500" cy="3463925"/>
          </a:xfrm>
        </p:spPr>
      </p:sp>
      <p:sp>
        <p:nvSpPr>
          <p:cNvPr id="3" name="Notes Placeholder 2"/>
          <p:cNvSpPr>
            <a:spLocks noGrp="1"/>
          </p:cNvSpPr>
          <p:nvPr>
            <p:ph type="body" idx="1"/>
          </p:nvPr>
        </p:nvSpPr>
        <p:spPr/>
        <p:txBody>
          <a:bodyPr/>
          <a:lstStyle/>
          <a:p>
            <a:r>
              <a:rPr lang="en-US" b="1" dirty="0"/>
              <a:t>Sylvia</a:t>
            </a:r>
          </a:p>
        </p:txBody>
      </p:sp>
    </p:spTree>
    <p:extLst>
      <p:ext uri="{BB962C8B-B14F-4D97-AF65-F5344CB8AC3E}">
        <p14:creationId xmlns:p14="http://schemas.microsoft.com/office/powerpoint/2010/main" val="15242446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2150"/>
            <a:ext cx="6159500" cy="3463925"/>
          </a:xfrm>
        </p:spPr>
      </p:sp>
      <p:sp>
        <p:nvSpPr>
          <p:cNvPr id="3" name="Notes Placeholder 2"/>
          <p:cNvSpPr>
            <a:spLocks noGrp="1"/>
          </p:cNvSpPr>
          <p:nvPr>
            <p:ph type="body" idx="1"/>
          </p:nvPr>
        </p:nvSpPr>
        <p:spPr/>
        <p:txBody>
          <a:bodyPr/>
          <a:lstStyle/>
          <a:p>
            <a:r>
              <a:rPr lang="en-US" b="1" dirty="0"/>
              <a:t>Sylvia</a:t>
            </a:r>
          </a:p>
          <a:p>
            <a:r>
              <a:rPr lang="en-US" dirty="0"/>
              <a:t>How does this compare to other organizations:</a:t>
            </a:r>
          </a:p>
          <a:p>
            <a:pPr marL="173422" indent="-173422">
              <a:buFont typeface="Arial" panose="020B0604020202020204" pitchFamily="34" charset="0"/>
              <a:buChar char="•"/>
            </a:pPr>
            <a:endParaRPr lang="en-US" dirty="0"/>
          </a:p>
          <a:p>
            <a:pPr marL="173422" indent="-173422">
              <a:buFont typeface="Arial" panose="020B0604020202020204" pitchFamily="34" charset="0"/>
              <a:buChar char="•"/>
            </a:pPr>
            <a:r>
              <a:rPr lang="en-US" dirty="0"/>
              <a:t>AAA/ICDR Code of Ethics for Arbitrators – no cut off </a:t>
            </a:r>
          </a:p>
          <a:p>
            <a:pPr marL="173422" marR="0" lvl="0" indent="-173422"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ICC practice note 2019 – no cut off</a:t>
            </a:r>
          </a:p>
          <a:p>
            <a:pPr marL="173422" marR="0" lvl="0" indent="-173422"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JAMS arbitrators ethics guidelines – no cut off</a:t>
            </a:r>
          </a:p>
          <a:p>
            <a:pPr marL="173422" marR="0" lvl="0" indent="-173422"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CPR Code of Ethics for Arbitrators – no cut off</a:t>
            </a:r>
          </a:p>
          <a:p>
            <a:pPr marL="173422" indent="-173422">
              <a:buFont typeface="Arial" panose="020B0604020202020204" pitchFamily="34" charset="0"/>
              <a:buChar char="•"/>
            </a:pPr>
            <a:r>
              <a:rPr lang="en-US" dirty="0"/>
              <a:t>IBA Guidelines – 3 years for some questions e.g. repeat past appointments by the same party or the same counsel beyond a three-year period need not be disclosed</a:t>
            </a:r>
          </a:p>
          <a:p>
            <a:pPr marL="173422" indent="-173422">
              <a:buFont typeface="Arial" panose="020B0604020202020204" pitchFamily="34" charset="0"/>
              <a:buChar char="•"/>
            </a:pPr>
            <a:r>
              <a:rPr lang="en-US" dirty="0"/>
              <a:t>UNCITRAL current draft code of conduct 2023 – e.g. 5 year cut off for any financial, business, professional, or close personal relationship in the past five years with certain parties and non-parties to the proceedings </a:t>
            </a:r>
          </a:p>
        </p:txBody>
      </p:sp>
    </p:spTree>
    <p:extLst>
      <p:ext uri="{BB962C8B-B14F-4D97-AF65-F5344CB8AC3E}">
        <p14:creationId xmlns:p14="http://schemas.microsoft.com/office/powerpoint/2010/main" val="24365211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2150"/>
            <a:ext cx="6159500" cy="3463925"/>
          </a:xfrm>
        </p:spPr>
      </p:sp>
      <p:sp>
        <p:nvSpPr>
          <p:cNvPr id="3" name="Notes Placeholder 2"/>
          <p:cNvSpPr>
            <a:spLocks noGrp="1"/>
          </p:cNvSpPr>
          <p:nvPr>
            <p:ph type="body" idx="1"/>
          </p:nvPr>
        </p:nvSpPr>
        <p:spPr/>
        <p:txBody>
          <a:bodyPr/>
          <a:lstStyle/>
          <a:p>
            <a:r>
              <a:rPr lang="en-US" b="1" dirty="0"/>
              <a:t>David</a:t>
            </a:r>
          </a:p>
        </p:txBody>
      </p:sp>
    </p:spTree>
    <p:extLst>
      <p:ext uri="{BB962C8B-B14F-4D97-AF65-F5344CB8AC3E}">
        <p14:creationId xmlns:p14="http://schemas.microsoft.com/office/powerpoint/2010/main" val="28771675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2150"/>
            <a:ext cx="6159500" cy="3463925"/>
          </a:xfrm>
        </p:spPr>
      </p:sp>
      <p:sp>
        <p:nvSpPr>
          <p:cNvPr id="3" name="Notes Placeholder 2"/>
          <p:cNvSpPr>
            <a:spLocks noGrp="1"/>
          </p:cNvSpPr>
          <p:nvPr>
            <p:ph type="body" idx="1"/>
          </p:nvPr>
        </p:nvSpPr>
        <p:spPr/>
        <p:txBody>
          <a:bodyPr/>
          <a:lstStyle/>
          <a:p>
            <a:pPr defTabSz="924916">
              <a:defRPr/>
            </a:pPr>
            <a:r>
              <a:rPr lang="en-US" b="1" i="0" u="none" dirty="0"/>
              <a:t>Cia</a:t>
            </a:r>
          </a:p>
          <a:p>
            <a:pPr defTabSz="924916">
              <a:defRPr/>
            </a:pPr>
            <a:r>
              <a:rPr lang="en-US" b="0" i="0" u="none" dirty="0"/>
              <a:t>Interesting to hear what everyone things are appropriate disclosures and this brings us to the question of what a party can do if they there was improper connection between one of the arbitrators and a party.</a:t>
            </a:r>
          </a:p>
          <a:p>
            <a:pPr defTabSz="924916">
              <a:defRPr/>
            </a:pPr>
            <a:endParaRPr lang="en-US" b="0" i="0" u="none" dirty="0"/>
          </a:p>
          <a:p>
            <a:pPr defTabSz="924916">
              <a:defRPr/>
            </a:pPr>
            <a:r>
              <a:rPr lang="en-US" b="0" i="0" u="none" dirty="0"/>
              <a:t>Currently, in our ad hoc reinsurance disputes, our only real option is to move to vacate at the end of the proceedings.</a:t>
            </a:r>
          </a:p>
          <a:p>
            <a:pPr defTabSz="924916">
              <a:defRPr/>
            </a:pPr>
            <a:endParaRPr lang="en-US" b="0" i="0" u="none" dirty="0"/>
          </a:p>
          <a:p>
            <a:pPr defTabSz="924916">
              <a:defRPr/>
            </a:pPr>
            <a:r>
              <a:rPr lang="en-US" b="0" i="0" u="none" dirty="0"/>
              <a:t>Non-disclosure suggests bias but is not decisive, and courts undertake a fact-specific analysis to determine whether there was evident partiality. </a:t>
            </a:r>
            <a:r>
              <a:rPr lang="en-US" b="1" i="0" u="none" dirty="0"/>
              <a:t>Case law suggests that the bar to show evident partiality is relatively high, but courts have still ordered vacatur in some circumstances  </a:t>
            </a:r>
          </a:p>
          <a:p>
            <a:pPr defTabSz="924916">
              <a:defRPr/>
            </a:pPr>
            <a:endParaRPr lang="en-US" b="0" i="0" u="none" dirty="0"/>
          </a:p>
          <a:p>
            <a:pPr marL="173422" indent="-173422" defTabSz="924916">
              <a:buFont typeface="Arial" panose="020B0604020202020204" pitchFamily="34" charset="0"/>
              <a:buChar char="•"/>
              <a:defRPr/>
            </a:pPr>
            <a:r>
              <a:rPr lang="en-US" b="1" i="1" dirty="0" err="1"/>
              <a:t>Equicare</a:t>
            </a:r>
            <a:r>
              <a:rPr lang="en-US" b="1" i="1" dirty="0"/>
              <a:t> Health Inc. v. Varian Medical Systems, Inc</a:t>
            </a:r>
            <a:r>
              <a:rPr lang="en-US" i="1" dirty="0"/>
              <a:t>, </a:t>
            </a:r>
            <a:r>
              <a:rPr lang="en-US" dirty="0"/>
              <a:t>case no. 5:21-mc-80183 (</a:t>
            </a:r>
            <a:r>
              <a:rPr lang="en-US" dirty="0" err="1"/>
              <a:t>N.D.Cal</a:t>
            </a:r>
            <a:r>
              <a:rPr lang="en-US" dirty="0"/>
              <a:t>., 2023</a:t>
            </a:r>
            <a:r>
              <a:rPr lang="en-US" b="1" dirty="0"/>
              <a:t>): in an order dated 19 April 2023</a:t>
            </a:r>
            <a:r>
              <a:rPr lang="en-US" dirty="0"/>
              <a:t>, court vacated $2.1million award in software dispute because </a:t>
            </a:r>
            <a:r>
              <a:rPr lang="en-US" sz="1800" dirty="0">
                <a:latin typeface="Arial" panose="020B0604020202020204" pitchFamily="34" charset="0"/>
                <a:ea typeface="Calibri" panose="020F0502020204030204" pitchFamily="34" charset="0"/>
              </a:rPr>
              <a:t>one of the arbitrators did not disclose that he had formerly been represented by the lead counsel for one of the parties in a malpractice suit. Court noted that the non-disclosure violated obligations under the AAA rules, California Code of Civil Procedure, and Ethics Standards for Neutral Arbitrators in Contractual Arbitration – while not binding, this is persuasive authority in assessing if there is evident partiality. </a:t>
            </a:r>
            <a:endParaRPr lang="en-US" b="0" i="1" u="sng" dirty="0"/>
          </a:p>
          <a:p>
            <a:pPr marL="173422" indent="-173422" defTabSz="924916">
              <a:buFont typeface="Arial" panose="020B0604020202020204" pitchFamily="34" charset="0"/>
              <a:buChar char="•"/>
              <a:defRPr/>
            </a:pPr>
            <a:r>
              <a:rPr lang="en-US" b="1" i="1" u="sng" dirty="0"/>
              <a:t>Monster Energy Company v. City Beverages, LLC</a:t>
            </a:r>
            <a:r>
              <a:rPr lang="en-US" b="0" i="1" dirty="0"/>
              <a:t>, </a:t>
            </a:r>
            <a:r>
              <a:rPr lang="en-US" b="0" dirty="0"/>
              <a:t>940 F. 3d 1130 (9th Cir. 2019)</a:t>
            </a:r>
            <a:r>
              <a:rPr lang="en-US" b="0" i="1" dirty="0"/>
              <a:t>:  </a:t>
            </a:r>
            <a:r>
              <a:rPr lang="en-US" b="0" dirty="0"/>
              <a:t>court vacated arbitration award in favor of Monster Beverages where sole JAMS arbitrator failed to disclose that he was a co-owner of JAMS (though he had disclosed that he had an economic interest in the overall financial success of JAMS), and that JAMS had administered 97 arbitration decisions for Monster in the prior five years</a:t>
            </a:r>
            <a:r>
              <a:rPr lang="en-US" b="0" i="1" dirty="0"/>
              <a:t>. </a:t>
            </a:r>
            <a:r>
              <a:rPr lang="en-US" b="0" i="0" dirty="0"/>
              <a:t>Both facts were not disclosed to either party. Undisclosed interests in an entity must be substantial and business dealings must be nontrivial. </a:t>
            </a:r>
          </a:p>
        </p:txBody>
      </p:sp>
    </p:spTree>
    <p:extLst>
      <p:ext uri="{BB962C8B-B14F-4D97-AF65-F5344CB8AC3E}">
        <p14:creationId xmlns:p14="http://schemas.microsoft.com/office/powerpoint/2010/main" val="20032408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2150"/>
            <a:ext cx="6159500" cy="3463925"/>
          </a:xfrm>
        </p:spPr>
      </p:sp>
      <p:sp>
        <p:nvSpPr>
          <p:cNvPr id="3" name="Notes Placeholder 2"/>
          <p:cNvSpPr>
            <a:spLocks noGrp="1"/>
          </p:cNvSpPr>
          <p:nvPr>
            <p:ph type="body" idx="1"/>
          </p:nvPr>
        </p:nvSpPr>
        <p:spPr/>
        <p:txBody>
          <a:bodyPr/>
          <a:lstStyle/>
          <a:p>
            <a:pPr defTabSz="924916">
              <a:defRPr/>
            </a:pPr>
            <a:r>
              <a:rPr lang="en-US" b="1" i="0" u="none" dirty="0"/>
              <a:t>Cia</a:t>
            </a:r>
          </a:p>
          <a:p>
            <a:pPr defTabSz="924916">
              <a:defRPr/>
            </a:pPr>
            <a:r>
              <a:rPr lang="en-US" b="0" i="0" u="none" dirty="0"/>
              <a:t>But cases also show just how high the </a:t>
            </a:r>
            <a:r>
              <a:rPr lang="en-US" b="0" i="0" u="none" dirty="0" err="1"/>
              <a:t>vactur</a:t>
            </a:r>
            <a:r>
              <a:rPr lang="en-US" b="0" i="0" u="none" dirty="0"/>
              <a:t> standard is and that </a:t>
            </a:r>
          </a:p>
          <a:p>
            <a:pPr defTabSz="924916">
              <a:defRPr/>
            </a:pPr>
            <a:r>
              <a:rPr lang="en-US" b="0" i="0" u="none" dirty="0"/>
              <a:t>Cases where vacatur was denied </a:t>
            </a:r>
            <a:endParaRPr lang="en-US" b="0" i="0" dirty="0"/>
          </a:p>
          <a:p>
            <a:pPr marL="173422" indent="-173422" defTabSz="924916">
              <a:buFont typeface="Arial" panose="020B0604020202020204" pitchFamily="34" charset="0"/>
              <a:buChar char="•"/>
              <a:defRPr/>
            </a:pPr>
            <a:r>
              <a:rPr lang="en-US" b="0" i="0" dirty="0"/>
              <a:t>C.f. </a:t>
            </a:r>
            <a:r>
              <a:rPr lang="en-US" b="0" i="1" u="sng" dirty="0">
                <a:solidFill>
                  <a:srgbClr val="000000"/>
                </a:solidFill>
                <a:effectLst/>
                <a:latin typeface="Source Sans Pro"/>
              </a:rPr>
              <a:t>Levi Strauss &amp; Co. v. Aqua Dynamics Systems</a:t>
            </a:r>
            <a:r>
              <a:rPr lang="en-US" b="0" i="0" dirty="0">
                <a:solidFill>
                  <a:srgbClr val="000000"/>
                </a:solidFill>
                <a:effectLst/>
                <a:latin typeface="Source Sans Pro"/>
              </a:rPr>
              <a:t>, Inc., 473 F.Supp.3d 1004 (</a:t>
            </a:r>
            <a:r>
              <a:rPr lang="en-US" b="0" i="0" dirty="0" err="1">
                <a:solidFill>
                  <a:srgbClr val="000000"/>
                </a:solidFill>
                <a:effectLst/>
                <a:latin typeface="Source Sans Pro"/>
              </a:rPr>
              <a:t>N.D.Cal</a:t>
            </a:r>
            <a:r>
              <a:rPr lang="en-US" b="0" i="0" dirty="0">
                <a:solidFill>
                  <a:srgbClr val="000000"/>
                </a:solidFill>
                <a:effectLst/>
                <a:latin typeface="Source Sans Pro"/>
              </a:rPr>
              <a:t>., 2020): denied vacatur, distinguished from </a:t>
            </a:r>
            <a:r>
              <a:rPr lang="en-US" b="0" i="1" dirty="0">
                <a:solidFill>
                  <a:srgbClr val="000000"/>
                </a:solidFill>
                <a:effectLst/>
                <a:latin typeface="Source Sans Pro"/>
              </a:rPr>
              <a:t>Monster Energy</a:t>
            </a:r>
            <a:r>
              <a:rPr lang="en-US" b="0" i="0" dirty="0">
                <a:solidFill>
                  <a:srgbClr val="000000"/>
                </a:solidFill>
                <a:effectLst/>
                <a:latin typeface="Source Sans Pro"/>
              </a:rPr>
              <a:t> as business dealings here were trivial – two of the JAMS arbitrators had some ownership interest in JAMS, which was substantial, but JAMS only handled 6 mediations (lower financial incentives) and 1 arbitration over 10 years for Levi’s.  </a:t>
            </a:r>
          </a:p>
          <a:p>
            <a:pPr marL="173422" indent="-173422" defTabSz="924916">
              <a:buFont typeface="Arial" panose="020B0604020202020204" pitchFamily="34" charset="0"/>
              <a:buChar char="•"/>
              <a:defRPr/>
            </a:pPr>
            <a:r>
              <a:rPr lang="en-US" i="1" dirty="0"/>
              <a:t>National Indemnity Company v. IRB </a:t>
            </a:r>
            <a:r>
              <a:rPr lang="en-US" i="1" dirty="0" err="1"/>
              <a:t>Brasil</a:t>
            </a:r>
            <a:r>
              <a:rPr lang="en-US" i="1" dirty="0"/>
              <a:t> </a:t>
            </a:r>
            <a:r>
              <a:rPr lang="en-US" i="1" dirty="0" err="1"/>
              <a:t>Resseguros</a:t>
            </a:r>
            <a:r>
              <a:rPr lang="en-US" i="1" dirty="0"/>
              <a:t> S.A., </a:t>
            </a:r>
            <a:r>
              <a:rPr lang="en-US" dirty="0"/>
              <a:t>164 F.Supp.3d 457 (S.D.N.Y., 2016)</a:t>
            </a:r>
            <a:r>
              <a:rPr lang="en-US" dirty="0">
                <a:latin typeface="Century Gothic" panose="020B0502020202020204" pitchFamily="34" charset="0"/>
              </a:rPr>
              <a:t>:</a:t>
            </a:r>
            <a:r>
              <a:rPr lang="en-US" dirty="0">
                <a:solidFill>
                  <a:srgbClr val="FF0000"/>
                </a:solidFill>
                <a:highlight>
                  <a:srgbClr val="FFFF00"/>
                </a:highlight>
              </a:rPr>
              <a:t> vacatur denied. </a:t>
            </a:r>
            <a:r>
              <a:rPr lang="en-US" b="0" i="0" dirty="0">
                <a:solidFill>
                  <a:srgbClr val="565656"/>
                </a:solidFill>
                <a:effectLst/>
                <a:latin typeface="Source Sans Pro"/>
              </a:rPr>
              <a:t>Arbitrator's alleged untimely disclosure, in arbitration involving insurer's alleged obligation to reinsure losses suffered by a Brazilian company in Brazil, of his role as party-arbitrator in another arbitration involving related entity of insurer, which was represented in the other arbitration by the same attorney as insurer in the instant arbitration, did not constitute “evident partiality”. </a:t>
            </a:r>
            <a:r>
              <a:rPr lang="en-US" b="0" i="0" dirty="0">
                <a:solidFill>
                  <a:srgbClr val="FF0000"/>
                </a:solidFill>
                <a:effectLst/>
                <a:highlight>
                  <a:srgbClr val="FFFF00"/>
                </a:highlight>
                <a:latin typeface="Source Sans Pro"/>
              </a:rPr>
              <a:t>Noted that </a:t>
            </a:r>
            <a:r>
              <a:rPr lang="en-US" b="0" i="0" dirty="0">
                <a:solidFill>
                  <a:srgbClr val="3D3D3D"/>
                </a:solidFill>
                <a:effectLst/>
                <a:latin typeface="Source Sans Pro"/>
              </a:rPr>
              <a:t>ARIAS guidelines are not binding but nonetheless, they do not prohibit a party-arbitrator from accepting a simultaneous assignment as umpire in an unrelated arbitration involving the same party</a:t>
            </a:r>
            <a:endParaRPr lang="en-US" dirty="0">
              <a:solidFill>
                <a:srgbClr val="FF0000"/>
              </a:solidFill>
              <a:highlight>
                <a:srgbClr val="FFFF00"/>
              </a:highlight>
              <a:latin typeface="Source Sans Pro"/>
            </a:endParaRPr>
          </a:p>
          <a:p>
            <a:pPr marL="173422" indent="-173422" defTabSz="924916">
              <a:buFont typeface="Arial" panose="020B0604020202020204" pitchFamily="34" charset="0"/>
              <a:buChar char="•"/>
              <a:defRPr/>
            </a:pPr>
            <a:r>
              <a:rPr lang="en-US" b="0" i="1" u="sng" dirty="0"/>
              <a:t>Andes Petroleum Ecuador Limited v. Occidental Exploration  &amp; Prod. Co</a:t>
            </a:r>
            <a:r>
              <a:rPr lang="en-US" b="0" i="1" dirty="0"/>
              <a:t>., </a:t>
            </a:r>
            <a:r>
              <a:rPr lang="en-US" b="0" dirty="0"/>
              <a:t>2021 WL 5303860 (S.D.N.Y. Nov. 15, 2021) (appeal pending): </a:t>
            </a:r>
            <a:r>
              <a:rPr lang="en-US" b="0" i="0" dirty="0">
                <a:solidFill>
                  <a:srgbClr val="3D3D3D"/>
                </a:solidFill>
                <a:effectLst/>
                <a:latin typeface="Source Sans Pro"/>
              </a:rPr>
              <a:t>After his appointment in this case, one of the arbitrators accepted an appointment in an unrelated ICC case whereby he sat on the tribunal with claimant’s counsel, but did not update his disclosures. The court held that this nondisclosure did not establish that the arbitrator was partial. </a:t>
            </a:r>
          </a:p>
          <a:p>
            <a:pPr marL="173422" indent="-173422" defTabSz="924916">
              <a:buFont typeface="Arial" panose="020B0604020202020204" pitchFamily="34" charset="0"/>
              <a:buChar char="•"/>
              <a:defRPr/>
            </a:pPr>
            <a:r>
              <a:rPr lang="en-US" b="0" i="1" u="sng" dirty="0">
                <a:solidFill>
                  <a:srgbClr val="000000"/>
                </a:solidFill>
                <a:effectLst/>
                <a:latin typeface="Source Sans Pro"/>
              </a:rPr>
              <a:t>Certain Underwriting Members of Lloyds of London v. Fla., Department of Financial Services</a:t>
            </a:r>
            <a:r>
              <a:rPr lang="en-US" b="0" i="0" dirty="0">
                <a:solidFill>
                  <a:srgbClr val="000000"/>
                </a:solidFill>
                <a:effectLst/>
                <a:latin typeface="Source Sans Pro"/>
              </a:rPr>
              <a:t>, 892 F.3d 501 (C.A.2, 2018)</a:t>
            </a:r>
            <a:r>
              <a:rPr lang="en-US" b="0" i="0" dirty="0">
                <a:solidFill>
                  <a:srgbClr val="3D3D3D"/>
                </a:solidFill>
                <a:effectLst/>
                <a:latin typeface="Source Sans Pro"/>
              </a:rPr>
              <a:t>: claim of evident partiality on part of party-appointed arbitrator was subject to heightened standard for determining whether failure to disclose either violated the qualification of disinterestedness, or had a prejudicial impact on the award (not the usual reasonable person standard). In a reinsurance arbitration, party-appointed arbitrators are expected to espouse the view or perspective of the appointing party – different standards for evident partiality apply vis-à-vis neutral arbitrators. </a:t>
            </a:r>
          </a:p>
          <a:p>
            <a:pPr marL="173422" indent="-173422" defTabSz="924916">
              <a:buFont typeface="Arial" panose="020B0604020202020204" pitchFamily="34" charset="0"/>
              <a:buChar char="•"/>
              <a:defRPr/>
            </a:pPr>
            <a:endParaRPr lang="en-US" b="0" dirty="0"/>
          </a:p>
          <a:p>
            <a:pPr defTabSz="924916">
              <a:defRPr/>
            </a:pPr>
            <a:r>
              <a:rPr lang="en-US" b="0" i="0" dirty="0">
                <a:solidFill>
                  <a:srgbClr val="3D3D3D"/>
                </a:solidFill>
                <a:effectLst/>
                <a:latin typeface="Source Sans Pro"/>
              </a:rPr>
              <a:t>Additionally, for institutional arbitration, first instance determinations by arbitral institutions are usually conclusive, and courts generally accept their conclusions when deciding a motion for vacatur based on arbitrator bias </a:t>
            </a:r>
            <a:endParaRPr lang="en-US" b="0" i="1" u="sng" dirty="0"/>
          </a:p>
          <a:p>
            <a:pPr marL="173422" indent="-173422" defTabSz="924916">
              <a:buFont typeface="Arial" panose="020B0604020202020204" pitchFamily="34" charset="0"/>
              <a:buChar char="•"/>
              <a:defRPr/>
            </a:pPr>
            <a:r>
              <a:rPr lang="en-US" b="0" i="1" u="sng" dirty="0"/>
              <a:t>Telecom Business Solution LLC v. Terra Towers Corp</a:t>
            </a:r>
            <a:r>
              <a:rPr lang="en-US" b="0" i="1" dirty="0"/>
              <a:t>., </a:t>
            </a:r>
            <a:r>
              <a:rPr lang="en-US" b="0" dirty="0"/>
              <a:t>2023 WL 257915 (S.D.N.Y. Jan. 18, 2023) (appeal pending): vacatur denied for failure to disclose arbitrator’s nomination to another case by party adverse to Respondents in an unrelated case. ICDR’s Administrative Review Council, created to rule on objections to arbitrator service, already rejected losing party’s attempts to disqualify Chairman and their own party-appointed arbitrator. Court emphasized that the ICDR had already reviewed and rejected the arbitrator challenges, and that parties agreed to abide by AAA Commercial Arbitration Rules, so the ICDR’s decision is conclusive. </a:t>
            </a:r>
          </a:p>
        </p:txBody>
      </p:sp>
    </p:spTree>
    <p:extLst>
      <p:ext uri="{BB962C8B-B14F-4D97-AF65-F5344CB8AC3E}">
        <p14:creationId xmlns:p14="http://schemas.microsoft.com/office/powerpoint/2010/main" val="39635414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2150"/>
            <a:ext cx="6159500" cy="3463925"/>
          </a:xfrm>
        </p:spPr>
      </p:sp>
      <p:sp>
        <p:nvSpPr>
          <p:cNvPr id="3" name="Notes Placeholder 2"/>
          <p:cNvSpPr>
            <a:spLocks noGrp="1"/>
          </p:cNvSpPr>
          <p:nvPr>
            <p:ph type="body" idx="1"/>
          </p:nvPr>
        </p:nvSpPr>
        <p:spPr/>
        <p:txBody>
          <a:bodyPr/>
          <a:lstStyle/>
          <a:p>
            <a:pPr marL="0" indent="0" defTabSz="924916">
              <a:buFont typeface="Arial" panose="020B0604020202020204" pitchFamily="34" charset="0"/>
              <a:buNone/>
              <a:defRPr/>
            </a:pPr>
            <a:r>
              <a:rPr lang="en-US" sz="1200" b="1" dirty="0">
                <a:latin typeface="+mn-lt"/>
              </a:rPr>
              <a:t>Cia</a:t>
            </a:r>
          </a:p>
          <a:p>
            <a:pPr marL="173422" indent="-173422" defTabSz="924916">
              <a:buFont typeface="Arial" panose="020B0604020202020204" pitchFamily="34" charset="0"/>
              <a:buChar char="•"/>
              <a:defRPr/>
            </a:pPr>
            <a:r>
              <a:rPr lang="en-US" sz="1200" dirty="0">
                <a:latin typeface="+mn-lt"/>
              </a:rPr>
              <a:t>AAA and ICDR have Administrative Review Councils, make certain administrative decisions arising in cases administered by AAA/ICDR.</a:t>
            </a:r>
          </a:p>
          <a:p>
            <a:pPr marL="173422" indent="-173422" defTabSz="924916">
              <a:buFont typeface="Arial" panose="020B0604020202020204" pitchFamily="34" charset="0"/>
              <a:buChar char="•"/>
              <a:defRPr/>
            </a:pPr>
            <a:r>
              <a:rPr lang="en-US" sz="1200" dirty="0">
                <a:latin typeface="+mn-lt"/>
              </a:rPr>
              <a:t>JAMS </a:t>
            </a:r>
            <a:r>
              <a:rPr lang="en-US" sz="1200" b="0" i="0" dirty="0">
                <a:solidFill>
                  <a:srgbClr val="1C1C1C"/>
                </a:solidFill>
                <a:effectLst/>
                <a:latin typeface="+mn-lt"/>
              </a:rPr>
              <a:t>National Arbitration Committee decides issues of controversy including claims of conflict. </a:t>
            </a:r>
          </a:p>
          <a:p>
            <a:pPr marL="173422" indent="-173422" defTabSz="924916">
              <a:buFont typeface="Arial" panose="020B0604020202020204" pitchFamily="34" charset="0"/>
              <a:buChar char="•"/>
              <a:defRPr/>
            </a:pPr>
            <a:r>
              <a:rPr lang="en-US" sz="1200" b="0" i="0" dirty="0">
                <a:solidFill>
                  <a:srgbClr val="1C1C1C"/>
                </a:solidFill>
                <a:effectLst/>
                <a:latin typeface="+mn-lt"/>
              </a:rPr>
              <a:t>CPR resolves arbitrator challenges using its Challenge Review Committee – a 3 member committee will be convened with respect to a particular arbitration proceeding upon receipt of a challenge </a:t>
            </a:r>
            <a:endParaRPr lang="en-US" sz="1200" dirty="0">
              <a:latin typeface="+mn-lt"/>
            </a:endParaRPr>
          </a:p>
          <a:p>
            <a:pPr marL="173422" indent="-173422" defTabSz="924916">
              <a:buFont typeface="Arial" panose="020B0604020202020204" pitchFamily="34" charset="0"/>
              <a:buChar char="•"/>
              <a:defRPr/>
            </a:pPr>
            <a:r>
              <a:rPr lang="en-US" sz="1200" dirty="0">
                <a:latin typeface="+mn-lt"/>
              </a:rPr>
              <a:t>ICC Court decides on admissibility and merits of arbitrator challenges for ICC arbitrations (Art 14(3)).</a:t>
            </a:r>
          </a:p>
          <a:p>
            <a:pPr marL="173422" indent="-173422" defTabSz="924916">
              <a:buFont typeface="Arial" panose="020B0604020202020204" pitchFamily="34" charset="0"/>
              <a:buChar char="•"/>
              <a:defRPr/>
            </a:pPr>
            <a:r>
              <a:rPr lang="en-US" sz="1200" dirty="0">
                <a:latin typeface="+mn-lt"/>
              </a:rPr>
              <a:t>LCIA Court does as well – even has a Challenge Decision Database containing published decisions from 2010-2017 (not updated recently). Link: https://www.lcia.org/challenge-decision-database.aspx </a:t>
            </a:r>
          </a:p>
          <a:p>
            <a:pPr marL="173422" indent="-173422" defTabSz="924916">
              <a:buFont typeface="Arial" panose="020B0604020202020204" pitchFamily="34" charset="0"/>
              <a:buChar char="•"/>
              <a:defRPr/>
            </a:pPr>
            <a:r>
              <a:rPr lang="en-US" sz="1200" dirty="0">
                <a:latin typeface="+mn-lt"/>
              </a:rPr>
              <a:t>Of the 32 publicly available challenges on the LCIA database, only 20% were successful. </a:t>
            </a:r>
          </a:p>
          <a:p>
            <a:pPr marL="173422" indent="-173422" defTabSz="924916">
              <a:buFont typeface="Arial" panose="020B0604020202020204" pitchFamily="34" charset="0"/>
              <a:buChar char="•"/>
              <a:defRPr/>
            </a:pPr>
            <a:r>
              <a:rPr lang="en-US" sz="1200" dirty="0">
                <a:latin typeface="+mn-lt"/>
              </a:rPr>
              <a:t>[Note: UNCITRAL –whichever appointing authority is used for that arbitration makes the decision on arbitrator challenges, but Secretary General of PCA can act as appointing authority when the parties so agree. </a:t>
            </a:r>
            <a:r>
              <a:rPr lang="en-US" b="0" i="0" dirty="0">
                <a:solidFill>
                  <a:srgbClr val="333333"/>
                </a:solidFill>
                <a:effectLst/>
                <a:latin typeface="crimson text"/>
              </a:rPr>
              <a:t>The UNCITRAL Arbitration Rules requires that contested challenges be decided by the appointing authority (Art. 12 of the 1976 Rules; Art. 13 of the 2010 and 2013 Rules). When deciding challenges, the Secretary-General, depending on the circumstances of the case, may make the decision directly or after consultation with a special committee, consisting of three persons, a majority of whom will be of nationalities different from that of any party]</a:t>
            </a:r>
            <a:endParaRPr lang="en-US" sz="1200" dirty="0">
              <a:latin typeface="+mn-lt"/>
            </a:endParaRPr>
          </a:p>
          <a:p>
            <a:pPr marL="173422" indent="-173422" defTabSz="924916">
              <a:buFont typeface="Arial" panose="020B0604020202020204" pitchFamily="34" charset="0"/>
              <a:buChar char="•"/>
              <a:defRPr/>
            </a:pPr>
            <a:endParaRPr lang="en-US" sz="1200" dirty="0">
              <a:latin typeface="+mn-lt"/>
            </a:endParaRPr>
          </a:p>
          <a:p>
            <a:pPr marL="173422" indent="-173422" defTabSz="924916">
              <a:buFont typeface="Arial" panose="020B0604020202020204" pitchFamily="34" charset="0"/>
              <a:buChar char="•"/>
              <a:defRPr/>
            </a:pPr>
            <a:r>
              <a:rPr lang="en-US" sz="1200" dirty="0">
                <a:latin typeface="+mn-lt"/>
              </a:rPr>
              <a:t>Recent decisions</a:t>
            </a:r>
          </a:p>
          <a:p>
            <a:pPr marL="173422" indent="-173422" defTabSz="924916">
              <a:buFont typeface="Arial" panose="020B0604020202020204" pitchFamily="34" charset="0"/>
              <a:buChar char="•"/>
              <a:defRPr/>
            </a:pPr>
            <a:r>
              <a:rPr lang="en-US" sz="1200" dirty="0">
                <a:latin typeface="+mn-lt"/>
              </a:rPr>
              <a:t>On 21 April 2023, ICC Court upheld challenge brought by </a:t>
            </a:r>
            <a:r>
              <a:rPr lang="en-US" sz="1200" dirty="0">
                <a:solidFill>
                  <a:srgbClr val="212529"/>
                </a:solidFill>
                <a:latin typeface="+mn-lt"/>
              </a:rPr>
              <a:t>National Iranian Oil Company against arbitrator</a:t>
            </a:r>
            <a:r>
              <a:rPr lang="en-US" sz="1200" b="1" dirty="0">
                <a:solidFill>
                  <a:srgbClr val="212529"/>
                </a:solidFill>
                <a:latin typeface="+mn-lt"/>
              </a:rPr>
              <a:t> </a:t>
            </a:r>
            <a:r>
              <a:rPr lang="en-US" sz="1200" dirty="0">
                <a:solidFill>
                  <a:srgbClr val="212529"/>
                </a:solidFill>
                <a:latin typeface="+mn-lt"/>
              </a:rPr>
              <a:t>Laurent </a:t>
            </a:r>
            <a:r>
              <a:rPr lang="en-US" sz="1200" dirty="0" err="1">
                <a:solidFill>
                  <a:srgbClr val="212529"/>
                </a:solidFill>
                <a:latin typeface="+mn-lt"/>
              </a:rPr>
              <a:t>Aynès</a:t>
            </a:r>
            <a:r>
              <a:rPr lang="en-US" sz="1200" dirty="0">
                <a:solidFill>
                  <a:srgbClr val="212529"/>
                </a:solidFill>
                <a:latin typeface="+mn-lt"/>
              </a:rPr>
              <a:t>, who was chairing a tribunal hearing its US$32 billion dispute with UAE petroleum company Crescent – he </a:t>
            </a:r>
            <a:r>
              <a:rPr lang="en-US" sz="1200" dirty="0">
                <a:latin typeface="+mn-lt"/>
                <a:ea typeface="Calibri" panose="020F0502020204030204" pitchFamily="34" charset="0"/>
              </a:rPr>
              <a:t>failed to disclose that his firm acted against an affiliate of one of the parties</a:t>
            </a:r>
          </a:p>
          <a:p>
            <a:pPr marL="173422" indent="-173422" defTabSz="924916">
              <a:buFont typeface="Arial" panose="020B0604020202020204" pitchFamily="34" charset="0"/>
              <a:buChar char="•"/>
              <a:defRPr/>
            </a:pPr>
            <a:r>
              <a:rPr lang="en-US" sz="1200" dirty="0">
                <a:latin typeface="+mn-lt"/>
                <a:ea typeface="Calibri" panose="020F0502020204030204" pitchFamily="34" charset="0"/>
              </a:rPr>
              <a:t>[This decision is public because it was submitted as an exhibit to an arbitrator challenge before the NY Supreme Court] On 9 February 2023, ICC Court dismissed an arbitrator challenge in Endurance v Horseshoe. One of the grounds was alleged non-disclosure of involvement in a prior, unrelated arbitration which did not involve any of the parties or related entities. That prior arbitration involved only same counsel to a party, and the arbitrator was appointed by a different institution (ARIAS). This was insufficient to support a lack of impartiality. </a:t>
            </a:r>
          </a:p>
          <a:p>
            <a:pPr marL="173422" indent="-173422" defTabSz="924916">
              <a:buFont typeface="Arial" panose="020B0604020202020204" pitchFamily="34" charset="0"/>
              <a:buChar char="•"/>
              <a:defRPr/>
            </a:pPr>
            <a:r>
              <a:rPr lang="en-US" sz="1200" dirty="0">
                <a:latin typeface="+mn-lt"/>
                <a:ea typeface="Calibri" panose="020F0502020204030204" pitchFamily="34" charset="0"/>
              </a:rPr>
              <a:t>LCIA – April 2017 decision, one of the latest ones from the database: An arbitrator’s membership of an </a:t>
            </a:r>
            <a:r>
              <a:rPr lang="en-US" sz="1200" dirty="0" err="1">
                <a:latin typeface="+mn-lt"/>
                <a:ea typeface="Calibri" panose="020F0502020204030204" pitchFamily="34" charset="0"/>
              </a:rPr>
              <a:t>organisation</a:t>
            </a:r>
            <a:r>
              <a:rPr lang="en-US" sz="1200" dirty="0">
                <a:latin typeface="+mn-lt"/>
                <a:ea typeface="Calibri" panose="020F0502020204030204" pitchFamily="34" charset="0"/>
              </a:rPr>
              <a:t> to which one party’s former lead counsel and a lawyer who acted against the same party also belong is not a circumstance that requires disclosure</a:t>
            </a:r>
          </a:p>
        </p:txBody>
      </p:sp>
    </p:spTree>
    <p:extLst>
      <p:ext uri="{BB962C8B-B14F-4D97-AF65-F5344CB8AC3E}">
        <p14:creationId xmlns:p14="http://schemas.microsoft.com/office/powerpoint/2010/main" val="426036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2150"/>
            <a:ext cx="6159500" cy="3463925"/>
          </a:xfrm>
        </p:spPr>
      </p:sp>
      <p:sp>
        <p:nvSpPr>
          <p:cNvPr id="3" name="Notes Placeholder 2"/>
          <p:cNvSpPr>
            <a:spLocks noGrp="1"/>
          </p:cNvSpPr>
          <p:nvPr>
            <p:ph type="body" idx="1"/>
          </p:nvPr>
        </p:nvSpPr>
        <p:spPr/>
        <p:txBody>
          <a:bodyPr/>
          <a:lstStyle/>
          <a:p>
            <a:pPr defTabSz="924916">
              <a:defRPr/>
            </a:pPr>
            <a:r>
              <a:rPr lang="en-US" b="1" dirty="0">
                <a:solidFill>
                  <a:srgbClr val="FF0000"/>
                </a:solidFill>
                <a:highlight>
                  <a:srgbClr val="FFFF00"/>
                </a:highlight>
              </a:rPr>
              <a:t>David:</a:t>
            </a:r>
          </a:p>
          <a:p>
            <a:pPr defTabSz="924916">
              <a:defRPr/>
            </a:pPr>
            <a:r>
              <a:rPr lang="en-US" dirty="0"/>
              <a:t>Policyholder Chilton Hotels, Inc. commenced an arbitration against Purer Insurer LLC.</a:t>
            </a:r>
          </a:p>
          <a:p>
            <a:pPr defTabSz="924916">
              <a:defRPr/>
            </a:pPr>
            <a:endParaRPr lang="en-US" dirty="0"/>
          </a:p>
          <a:p>
            <a:pPr defTabSz="924916">
              <a:defRPr/>
            </a:pPr>
            <a:r>
              <a:rPr lang="en-US" dirty="0"/>
              <a:t>Chilton Hotels seeks coverage under an event cancellation insurance policy for cancellation of numerous conferences and other losses suffered by Chilton Hotels when it was required to severely limit its operations in 2020 as result of Covid-19 restrictions. </a:t>
            </a:r>
          </a:p>
          <a:p>
            <a:pPr defTabSz="924916">
              <a:defRPr/>
            </a:pPr>
            <a:endParaRPr lang="en-US" dirty="0"/>
          </a:p>
          <a:p>
            <a:pPr defTabSz="924916">
              <a:defRPr/>
            </a:pPr>
            <a:endParaRPr lang="en-US" dirty="0"/>
          </a:p>
          <a:p>
            <a:endParaRPr lang="en-US" dirty="0"/>
          </a:p>
        </p:txBody>
      </p:sp>
    </p:spTree>
    <p:extLst>
      <p:ext uri="{BB962C8B-B14F-4D97-AF65-F5344CB8AC3E}">
        <p14:creationId xmlns:p14="http://schemas.microsoft.com/office/powerpoint/2010/main" val="585378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2150"/>
            <a:ext cx="6159500" cy="3463925"/>
          </a:xfrm>
        </p:spPr>
      </p:sp>
      <p:sp>
        <p:nvSpPr>
          <p:cNvPr id="3" name="Notes Placeholder 2"/>
          <p:cNvSpPr>
            <a:spLocks noGrp="1"/>
          </p:cNvSpPr>
          <p:nvPr>
            <p:ph type="body" idx="1"/>
          </p:nvPr>
        </p:nvSpPr>
        <p:spPr/>
        <p:txBody>
          <a:bodyPr/>
          <a:lstStyle/>
          <a:p>
            <a:r>
              <a:rPr lang="en-US" b="1" dirty="0"/>
              <a:t>Cia</a:t>
            </a:r>
          </a:p>
          <a:p>
            <a:endParaRPr lang="en-US" dirty="0"/>
          </a:p>
          <a:p>
            <a:pPr defTabSz="924916">
              <a:defRPr/>
            </a:pPr>
            <a:r>
              <a:rPr lang="en-US" dirty="0"/>
              <a:t>Should there be an official ARIAS review committee, like the AAA/ ICDR Administrative Review Council, to adjudicate challenges to arbitrators ? </a:t>
            </a:r>
          </a:p>
          <a:p>
            <a:pPr defTabSz="924916">
              <a:defRPr/>
            </a:pPr>
            <a:endParaRPr lang="en-US" dirty="0"/>
          </a:p>
        </p:txBody>
      </p:sp>
    </p:spTree>
    <p:extLst>
      <p:ext uri="{BB962C8B-B14F-4D97-AF65-F5344CB8AC3E}">
        <p14:creationId xmlns:p14="http://schemas.microsoft.com/office/powerpoint/2010/main" val="16349391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Sylvia</a:t>
            </a:r>
          </a:p>
        </p:txBody>
      </p:sp>
    </p:spTree>
    <p:extLst>
      <p:ext uri="{BB962C8B-B14F-4D97-AF65-F5344CB8AC3E}">
        <p14:creationId xmlns:p14="http://schemas.microsoft.com/office/powerpoint/2010/main" val="15593179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David – </a:t>
            </a:r>
            <a:r>
              <a:rPr lang="en-US" b="0" dirty="0"/>
              <a:t>On behalf of the Panel, thank you everyone, have a great trip home!</a:t>
            </a:r>
            <a:endParaRPr lang="en-US" b="1" dirty="0"/>
          </a:p>
        </p:txBody>
      </p:sp>
    </p:spTree>
    <p:extLst>
      <p:ext uri="{BB962C8B-B14F-4D97-AF65-F5344CB8AC3E}">
        <p14:creationId xmlns:p14="http://schemas.microsoft.com/office/powerpoint/2010/main" val="801741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2150"/>
            <a:ext cx="6159500" cy="3463925"/>
          </a:xfrm>
        </p:spPr>
      </p:sp>
      <p:sp>
        <p:nvSpPr>
          <p:cNvPr id="3" name="Notes Placeholder 2"/>
          <p:cNvSpPr>
            <a:spLocks noGrp="1"/>
          </p:cNvSpPr>
          <p:nvPr>
            <p:ph type="body" idx="1"/>
          </p:nvPr>
        </p:nvSpPr>
        <p:spPr/>
        <p:txBody>
          <a:bodyPr/>
          <a:lstStyle/>
          <a:p>
            <a:r>
              <a:rPr lang="en-US" b="1" i="0" dirty="0">
                <a:solidFill>
                  <a:srgbClr val="212529"/>
                </a:solidFill>
                <a:effectLst/>
                <a:latin typeface="Roboto" panose="02000000000000000000" pitchFamily="2" charset="0"/>
              </a:rPr>
              <a:t>David:</a:t>
            </a:r>
          </a:p>
          <a:p>
            <a:endParaRPr lang="en-US" b="1" i="0" dirty="0">
              <a:solidFill>
                <a:srgbClr val="212529"/>
              </a:solidFill>
              <a:effectLst/>
              <a:latin typeface="Roboto" panose="02000000000000000000" pitchFamily="2" charset="0"/>
            </a:endParaRPr>
          </a:p>
        </p:txBody>
      </p:sp>
    </p:spTree>
    <p:extLst>
      <p:ext uri="{BB962C8B-B14F-4D97-AF65-F5344CB8AC3E}">
        <p14:creationId xmlns:p14="http://schemas.microsoft.com/office/powerpoint/2010/main" val="1266489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2150"/>
            <a:ext cx="6159500" cy="3463925"/>
          </a:xfrm>
        </p:spPr>
      </p:sp>
      <p:sp>
        <p:nvSpPr>
          <p:cNvPr id="3" name="Notes Placeholder 2"/>
          <p:cNvSpPr>
            <a:spLocks noGrp="1"/>
          </p:cNvSpPr>
          <p:nvPr>
            <p:ph type="body" idx="1"/>
          </p:nvPr>
        </p:nvSpPr>
        <p:spPr/>
        <p:txBody>
          <a:bodyPr/>
          <a:lstStyle/>
          <a:p>
            <a:r>
              <a:rPr lang="en-US" b="1" i="0" dirty="0">
                <a:solidFill>
                  <a:srgbClr val="212529"/>
                </a:solidFill>
                <a:effectLst/>
                <a:latin typeface="Roboto" panose="02000000000000000000" pitchFamily="2" charset="0"/>
              </a:rPr>
              <a:t>David</a:t>
            </a:r>
          </a:p>
          <a:p>
            <a:endParaRPr lang="en-US" b="1" i="0" dirty="0">
              <a:solidFill>
                <a:srgbClr val="212529"/>
              </a:solidFill>
              <a:effectLst/>
              <a:latin typeface="Roboto" panose="02000000000000000000" pitchFamily="2" charset="0"/>
            </a:endParaRPr>
          </a:p>
          <a:p>
            <a:r>
              <a:rPr lang="en-US" b="0" i="0" dirty="0">
                <a:solidFill>
                  <a:srgbClr val="212529"/>
                </a:solidFill>
                <a:effectLst/>
                <a:latin typeface="Roboto" panose="02000000000000000000" pitchFamily="2" charset="0"/>
              </a:rPr>
              <a:t>Different Arbitration Associations and administering bodies have codes and guidelines on disclosures – One thing we considered as a panel is how well the ARIAS code compares and we also looked into whether there were any interesting recent developments.</a:t>
            </a:r>
          </a:p>
        </p:txBody>
      </p:sp>
    </p:spTree>
    <p:extLst>
      <p:ext uri="{BB962C8B-B14F-4D97-AF65-F5344CB8AC3E}">
        <p14:creationId xmlns:p14="http://schemas.microsoft.com/office/powerpoint/2010/main" val="1332556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2150"/>
            <a:ext cx="6159500" cy="3463925"/>
          </a:xfrm>
        </p:spPr>
      </p:sp>
      <p:sp>
        <p:nvSpPr>
          <p:cNvPr id="3" name="Notes Placeholder 2"/>
          <p:cNvSpPr>
            <a:spLocks noGrp="1"/>
          </p:cNvSpPr>
          <p:nvPr>
            <p:ph type="body" idx="1"/>
          </p:nvPr>
        </p:nvSpPr>
        <p:spPr/>
        <p:txBody>
          <a:bodyPr/>
          <a:lstStyle/>
          <a:p>
            <a:r>
              <a:rPr lang="en-US" b="1" dirty="0">
                <a:latin typeface="+mj-lt"/>
              </a:rPr>
              <a:t>David</a:t>
            </a:r>
          </a:p>
          <a:p>
            <a:endParaRPr lang="en-US" b="1" u="sng" dirty="0">
              <a:latin typeface="+mj-lt"/>
            </a:endParaRPr>
          </a:p>
          <a:p>
            <a:r>
              <a:rPr lang="en-US" b="1" u="sng" dirty="0">
                <a:latin typeface="+mj-lt"/>
              </a:rPr>
              <a:t>Latest developments</a:t>
            </a:r>
          </a:p>
          <a:p>
            <a:endParaRPr lang="en-US" dirty="0">
              <a:latin typeface="+mj-lt"/>
            </a:endParaRPr>
          </a:p>
          <a:p>
            <a:r>
              <a:rPr lang="en-US" dirty="0">
                <a:latin typeface="+mj-lt"/>
              </a:rPr>
              <a:t>An evolving area – newest developments </a:t>
            </a:r>
          </a:p>
          <a:p>
            <a:endParaRPr lang="en-US" dirty="0">
              <a:latin typeface="+mj-lt"/>
            </a:endParaRPr>
          </a:p>
          <a:p>
            <a:r>
              <a:rPr lang="en-US" dirty="0">
                <a:latin typeface="+mj-lt"/>
              </a:rPr>
              <a:t>UNCITRAL code of conduct for arbitrators [</a:t>
            </a:r>
            <a:r>
              <a:rPr lang="en-US" b="1" u="sng" dirty="0">
                <a:latin typeface="+mj-lt"/>
              </a:rPr>
              <a:t>note</a:t>
            </a:r>
            <a:r>
              <a:rPr lang="en-US" dirty="0">
                <a:latin typeface="+mj-lt"/>
              </a:rPr>
              <a:t>: for investment disputes]</a:t>
            </a:r>
          </a:p>
          <a:p>
            <a:pPr marL="173422" indent="-173422">
              <a:buFont typeface="Arial" panose="020B0604020202020204" pitchFamily="34" charset="0"/>
              <a:buChar char="•"/>
            </a:pPr>
            <a:r>
              <a:rPr lang="en-US" dirty="0">
                <a:latin typeface="+mj-lt"/>
              </a:rPr>
              <a:t>In April 2023, UNCITRAL Working Group III just completed its</a:t>
            </a:r>
            <a:r>
              <a:rPr lang="en-US" dirty="0">
                <a:solidFill>
                  <a:srgbClr val="212529"/>
                </a:solidFill>
                <a:latin typeface="+mj-lt"/>
              </a:rPr>
              <a:t> work on a draft code of conduct for arbitrators in international investment dispute resolution. (Has not yet been adopted – expected to be adopted by UNCITRAL in July 2023) </a:t>
            </a:r>
          </a:p>
          <a:p>
            <a:pPr marL="173422" indent="-173422">
              <a:buFont typeface="Arial" panose="020B0604020202020204" pitchFamily="34" charset="0"/>
              <a:buChar char="•"/>
            </a:pPr>
            <a:r>
              <a:rPr lang="en-US" dirty="0">
                <a:solidFill>
                  <a:srgbClr val="212529"/>
                </a:solidFill>
                <a:latin typeface="+mj-lt"/>
              </a:rPr>
              <a:t>Art 4 details limits on multiple roles, i.e. double hatting -- </a:t>
            </a:r>
            <a:r>
              <a:rPr lang="en-US" b="0" i="0" dirty="0">
                <a:solidFill>
                  <a:srgbClr val="292929"/>
                </a:solidFill>
                <a:effectLst/>
                <a:latin typeface="georgia" panose="02040502050405020303" pitchFamily="18" charset="0"/>
              </a:rPr>
              <a:t>unless the disputing parties agree otherwise, arbitrators in one case cannot serve as a legal representative or expert witness “in another proceeding involving: (a) the same measure(s); the same or related party (parties); or (c) the same provision(s) of the same instrument of consent.”</a:t>
            </a:r>
            <a:endParaRPr lang="en-US" dirty="0">
              <a:solidFill>
                <a:srgbClr val="212529"/>
              </a:solidFill>
              <a:latin typeface="+mj-lt"/>
            </a:endParaRPr>
          </a:p>
          <a:p>
            <a:pPr marL="173422" indent="-173422">
              <a:buFont typeface="Arial" panose="020B0604020202020204" pitchFamily="34" charset="0"/>
              <a:buChar char="•"/>
            </a:pPr>
            <a:r>
              <a:rPr lang="en-US" dirty="0">
                <a:solidFill>
                  <a:srgbClr val="212529"/>
                </a:solidFill>
                <a:latin typeface="+mj-lt"/>
              </a:rPr>
              <a:t>Art 11 details disclosure obligations – candidates/arbitrators “shall disclose any circumstances likely to give rise to justifiable doubts as to his or her independence or impartiality”</a:t>
            </a:r>
          </a:p>
          <a:p>
            <a:pPr marL="173422" indent="-173422">
              <a:buFont typeface="Arial" panose="020B0604020202020204" pitchFamily="34" charset="0"/>
              <a:buChar char="•"/>
            </a:pPr>
            <a:endParaRPr lang="en-US" dirty="0">
              <a:solidFill>
                <a:srgbClr val="212529"/>
              </a:solidFill>
              <a:latin typeface="+mj-lt"/>
            </a:endParaRPr>
          </a:p>
          <a:p>
            <a:pPr marL="173422" indent="-173422">
              <a:buFont typeface="Arial" panose="020B0604020202020204" pitchFamily="34" charset="0"/>
              <a:buChar char="•"/>
            </a:pPr>
            <a:endParaRPr lang="en-US" dirty="0">
              <a:solidFill>
                <a:srgbClr val="212529"/>
              </a:solidFill>
              <a:latin typeface="+mj-lt"/>
            </a:endParaRPr>
          </a:p>
          <a:p>
            <a:r>
              <a:rPr lang="en-US" dirty="0">
                <a:solidFill>
                  <a:srgbClr val="212529"/>
                </a:solidFill>
                <a:latin typeface="+mj-lt"/>
              </a:rPr>
              <a:t>IBA Task Force on Guidelines on Conflicts of Interest – Arbitrator Disclosures sub-group</a:t>
            </a:r>
          </a:p>
          <a:p>
            <a:pPr marL="173422" indent="-173422">
              <a:buFont typeface="Arial" panose="020B0604020202020204" pitchFamily="34" charset="0"/>
              <a:buChar char="•"/>
            </a:pPr>
            <a:r>
              <a:rPr lang="en-US" b="0" i="0" dirty="0">
                <a:solidFill>
                  <a:srgbClr val="212529"/>
                </a:solidFill>
                <a:effectLst/>
                <a:latin typeface="Montserrat" panose="00000500000000000000" pitchFamily="2" charset="0"/>
              </a:rPr>
              <a:t>IBA has formed a new task force to review its guidelines on conflicts of interest in international arbitration, with amendments expected to be finalized in 2024 </a:t>
            </a:r>
          </a:p>
          <a:p>
            <a:pPr marL="173422" lvl="1" indent="-173422">
              <a:buFont typeface="Arial" panose="020B0604020202020204" pitchFamily="34" charset="0"/>
              <a:buChar char="•"/>
            </a:pPr>
            <a:r>
              <a:rPr lang="en-US" b="0" i="0" dirty="0">
                <a:solidFill>
                  <a:srgbClr val="212529"/>
                </a:solidFill>
                <a:effectLst/>
                <a:latin typeface="Montserrat" panose="00000500000000000000" pitchFamily="2" charset="0"/>
              </a:rPr>
              <a:t>Task force is divided into 8 sub-groups, one of which is specifically dedicated to revising guidelines on Arbitrator Disclosures </a:t>
            </a:r>
            <a:endParaRPr lang="en-US" dirty="0"/>
          </a:p>
          <a:p>
            <a:endParaRPr lang="en-US" dirty="0">
              <a:solidFill>
                <a:srgbClr val="212529"/>
              </a:solidFill>
              <a:latin typeface="+mj-lt"/>
            </a:endParaRPr>
          </a:p>
          <a:p>
            <a:endParaRPr lang="en-US" b="0" i="0" dirty="0">
              <a:solidFill>
                <a:srgbClr val="212529"/>
              </a:solidFill>
              <a:effectLst/>
              <a:latin typeface="Roboto" panose="02000000000000000000" pitchFamily="2" charset="0"/>
            </a:endParaRPr>
          </a:p>
        </p:txBody>
      </p:sp>
    </p:spTree>
    <p:extLst>
      <p:ext uri="{BB962C8B-B14F-4D97-AF65-F5344CB8AC3E}">
        <p14:creationId xmlns:p14="http://schemas.microsoft.com/office/powerpoint/2010/main" val="3443669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2150"/>
            <a:ext cx="6159500" cy="3463925"/>
          </a:xfrm>
        </p:spPr>
      </p:sp>
      <p:sp>
        <p:nvSpPr>
          <p:cNvPr id="3" name="Notes Placeholder 2"/>
          <p:cNvSpPr>
            <a:spLocks noGrp="1"/>
          </p:cNvSpPr>
          <p:nvPr>
            <p:ph type="body" idx="1"/>
          </p:nvPr>
        </p:nvSpPr>
        <p:spPr/>
        <p:txBody>
          <a:bodyPr/>
          <a:lstStyle/>
          <a:p>
            <a:r>
              <a:rPr lang="en-US" b="1" dirty="0"/>
              <a:t>David</a:t>
            </a:r>
          </a:p>
        </p:txBody>
      </p:sp>
    </p:spTree>
    <p:extLst>
      <p:ext uri="{BB962C8B-B14F-4D97-AF65-F5344CB8AC3E}">
        <p14:creationId xmlns:p14="http://schemas.microsoft.com/office/powerpoint/2010/main" val="831425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2150"/>
            <a:ext cx="6159500" cy="3463925"/>
          </a:xfrm>
        </p:spPr>
      </p:sp>
      <p:sp>
        <p:nvSpPr>
          <p:cNvPr id="3" name="Notes Placeholder 2"/>
          <p:cNvSpPr>
            <a:spLocks noGrp="1"/>
          </p:cNvSpPr>
          <p:nvPr>
            <p:ph type="body" idx="1"/>
          </p:nvPr>
        </p:nvSpPr>
        <p:spPr/>
        <p:txBody>
          <a:bodyPr/>
          <a:lstStyle/>
          <a:p>
            <a:r>
              <a:rPr lang="en-US" b="1" dirty="0"/>
              <a:t>Cia</a:t>
            </a:r>
          </a:p>
          <a:p>
            <a:endParaRPr lang="en-US" dirty="0"/>
          </a:p>
          <a:p>
            <a:r>
              <a:rPr lang="en-US" dirty="0"/>
              <a:t>One of the points that we often see on umpire questionnaires or other disclosures is that the parties know each other from through ARIAS, but we wondered how much detail should be included?  Do you think that Jane </a:t>
            </a:r>
            <a:r>
              <a:rPr lang="en-US" dirty="0" err="1"/>
              <a:t>Arbitro</a:t>
            </a:r>
            <a:r>
              <a:rPr lang="en-US" dirty="0"/>
              <a:t> should disclose that she has one-on-one dinners with counsel?</a:t>
            </a:r>
          </a:p>
        </p:txBody>
      </p:sp>
    </p:spTree>
    <p:extLst>
      <p:ext uri="{BB962C8B-B14F-4D97-AF65-F5344CB8AC3E}">
        <p14:creationId xmlns:p14="http://schemas.microsoft.com/office/powerpoint/2010/main" val="3201286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2150"/>
            <a:ext cx="6159500" cy="3463925"/>
          </a:xfrm>
        </p:spPr>
      </p:sp>
      <p:sp>
        <p:nvSpPr>
          <p:cNvPr id="3" name="Notes Placeholder 2"/>
          <p:cNvSpPr>
            <a:spLocks noGrp="1"/>
          </p:cNvSpPr>
          <p:nvPr>
            <p:ph type="body" idx="1"/>
          </p:nvPr>
        </p:nvSpPr>
        <p:spPr/>
        <p:txBody>
          <a:bodyPr/>
          <a:lstStyle/>
          <a:p>
            <a:r>
              <a:rPr lang="en-US" b="1" dirty="0"/>
              <a:t>Cia</a:t>
            </a:r>
          </a:p>
          <a:p>
            <a:endParaRPr lang="en-US" b="1" dirty="0"/>
          </a:p>
          <a:p>
            <a:pPr marL="231229" indent="-231229">
              <a:buAutoNum type="arabicPeriod"/>
            </a:pPr>
            <a:r>
              <a:rPr lang="en-US" dirty="0"/>
              <a:t>Comment on results of dinner polling</a:t>
            </a:r>
          </a:p>
          <a:p>
            <a:pPr marL="231229" indent="-231229">
              <a:buAutoNum type="arabicPeriod"/>
            </a:pPr>
            <a:r>
              <a:rPr lang="en-US" dirty="0"/>
              <a:t>The umpire questionnaire specifically excludes industry conferences and other industry functions, but it asks for disclosures of “any </a:t>
            </a:r>
            <a:r>
              <a:rPr lang="en-US" b="1" dirty="0"/>
              <a:t>business, professional, or social relationships </a:t>
            </a:r>
            <a:r>
              <a:rPr lang="en-US" dirty="0"/>
              <a:t>that you have had with any individuals you understand to now be or have been employed by or professionally affiliated with the parties, their counsel, and/or their law firms in this matter.”</a:t>
            </a:r>
          </a:p>
          <a:p>
            <a:pPr marL="231229" indent="-231229">
              <a:buAutoNum type="arabicPeriod"/>
            </a:pPr>
            <a:r>
              <a:rPr lang="en-US" dirty="0"/>
              <a:t>So, we wondered how far this should apply – is there a difference between a one-on-one dinner and sitting next to someone at a dinner for 20 people? What about a cocktails party where you are not seated next to anyone, what about playing golf, or going to the spa to the spa together?</a:t>
            </a:r>
          </a:p>
          <a:p>
            <a:endParaRPr lang="en-US" dirty="0"/>
          </a:p>
        </p:txBody>
      </p:sp>
    </p:spTree>
    <p:extLst>
      <p:ext uri="{BB962C8B-B14F-4D97-AF65-F5344CB8AC3E}">
        <p14:creationId xmlns:p14="http://schemas.microsoft.com/office/powerpoint/2010/main" val="3327163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2150"/>
            <a:ext cx="6159500" cy="3463925"/>
          </a:xfrm>
        </p:spPr>
      </p:sp>
      <p:sp>
        <p:nvSpPr>
          <p:cNvPr id="3" name="Notes Placeholder 2"/>
          <p:cNvSpPr>
            <a:spLocks noGrp="1"/>
          </p:cNvSpPr>
          <p:nvPr>
            <p:ph type="body" idx="1"/>
          </p:nvPr>
        </p:nvSpPr>
        <p:spPr/>
        <p:txBody>
          <a:bodyPr/>
          <a:lstStyle/>
          <a:p>
            <a:r>
              <a:rPr lang="en-US" b="1" dirty="0"/>
              <a:t>Cia</a:t>
            </a:r>
          </a:p>
          <a:p>
            <a:endParaRPr lang="en-US" b="1" dirty="0"/>
          </a:p>
          <a:p>
            <a:r>
              <a:rPr lang="en-US" b="0" dirty="0"/>
              <a:t>Does the approach change if you are currently sitting as umpire or on a neutral panel in a case? In that circumstance, should you decline a cocktail party, dinner, social invite?  </a:t>
            </a:r>
          </a:p>
          <a:p>
            <a:endParaRPr lang="en-US" b="0" dirty="0"/>
          </a:p>
          <a:p>
            <a:r>
              <a:rPr lang="en-US" b="0" dirty="0"/>
              <a:t>Would your approach change if other panelists are also attending?</a:t>
            </a:r>
          </a:p>
        </p:txBody>
      </p:sp>
    </p:spTree>
    <p:extLst>
      <p:ext uri="{BB962C8B-B14F-4D97-AF65-F5344CB8AC3E}">
        <p14:creationId xmlns:p14="http://schemas.microsoft.com/office/powerpoint/2010/main" val="6654499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2_Title-1">
    <p:spTree>
      <p:nvGrpSpPr>
        <p:cNvPr id="1" name=""/>
        <p:cNvGrpSpPr/>
        <p:nvPr/>
      </p:nvGrpSpPr>
      <p:grpSpPr>
        <a:xfrm>
          <a:off x="0" y="0"/>
          <a:ext cx="0" cy="0"/>
          <a:chOff x="0" y="0"/>
          <a:chExt cx="0" cy="0"/>
        </a:xfrm>
      </p:grpSpPr>
      <p:pic>
        <p:nvPicPr>
          <p:cNvPr id="28" name="ARIAS_PP_MASTER-04.png" descr="ARIAS_PP_MASTER-04.png"/>
          <p:cNvPicPr>
            <a:picLocks noChangeAspect="1"/>
          </p:cNvPicPr>
          <p:nvPr/>
        </p:nvPicPr>
        <p:blipFill>
          <a:blip r:embed="rId2"/>
          <a:stretch>
            <a:fillRect/>
          </a:stretch>
        </p:blipFill>
        <p:spPr>
          <a:xfrm>
            <a:off x="1" y="0"/>
            <a:ext cx="12192000" cy="7424120"/>
          </a:xfrm>
          <a:prstGeom prst="rect">
            <a:avLst/>
          </a:prstGeom>
          <a:ln w="12700">
            <a:miter lim="400000"/>
          </a:ln>
        </p:spPr>
      </p:pic>
      <p:sp>
        <p:nvSpPr>
          <p:cNvPr id="29" name="Rectangle"/>
          <p:cNvSpPr/>
          <p:nvPr/>
        </p:nvSpPr>
        <p:spPr>
          <a:xfrm>
            <a:off x="-31440" y="5949143"/>
            <a:ext cx="12254880" cy="1270002"/>
          </a:xfrm>
          <a:prstGeom prst="rect">
            <a:avLst/>
          </a:prstGeom>
          <a:solidFill>
            <a:srgbClr val="AA182C"/>
          </a:solidFill>
          <a:ln w="12700">
            <a:miter lim="400000"/>
          </a:ln>
        </p:spPr>
        <p:txBody>
          <a:bodyPr lIns="45718" tIns="45718" rIns="45718" bIns="45718" anchor="ctr"/>
          <a:lstStyle/>
          <a:p>
            <a:pPr indent="457200">
              <a:defRPr>
                <a:latin typeface="Jost"/>
                <a:ea typeface="Jost"/>
                <a:cs typeface="Jost"/>
                <a:sym typeface="Jost"/>
              </a:defRPr>
            </a:pPr>
            <a:endParaRPr/>
          </a:p>
        </p:txBody>
      </p:sp>
      <p:pic>
        <p:nvPicPr>
          <p:cNvPr id="30" name="ARIAS-logo.pdf" descr="ARIAS-logo.pdf"/>
          <p:cNvPicPr>
            <a:picLocks noChangeAspect="1"/>
          </p:cNvPicPr>
          <p:nvPr/>
        </p:nvPicPr>
        <p:blipFill>
          <a:blip r:embed="rId3"/>
          <a:stretch>
            <a:fillRect/>
          </a:stretch>
        </p:blipFill>
        <p:spPr>
          <a:xfrm>
            <a:off x="4509515" y="475178"/>
            <a:ext cx="3172971" cy="1329253"/>
          </a:xfrm>
          <a:prstGeom prst="rect">
            <a:avLst/>
          </a:prstGeom>
          <a:ln w="12700">
            <a:miter lim="400000"/>
          </a:ln>
        </p:spPr>
      </p:pic>
      <p:sp>
        <p:nvSpPr>
          <p:cNvPr id="31" name="Footer Placeholder 4"/>
          <p:cNvSpPr txBox="1"/>
          <p:nvPr/>
        </p:nvSpPr>
        <p:spPr>
          <a:xfrm>
            <a:off x="822960" y="6239134"/>
            <a:ext cx="10546080" cy="345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lgn="ctr">
              <a:defRPr sz="1600">
                <a:solidFill>
                  <a:srgbClr val="FFFFFF"/>
                </a:solidFill>
                <a:latin typeface="Century Gothic"/>
                <a:ea typeface="Century Gothic"/>
                <a:cs typeface="Century Gothic"/>
                <a:sym typeface="Century Gothic"/>
              </a:defRPr>
            </a:lvl1pPr>
          </a:lstStyle>
          <a:p>
            <a:r>
              <a:t>ARIAS•U.S. 2023 Spring Conference | May 17-19, 2023 | Amelia Island, FL | www.arias-us.org</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1_Title-2 copy">
    <p:spTree>
      <p:nvGrpSpPr>
        <p:cNvPr id="1" name=""/>
        <p:cNvGrpSpPr/>
        <p:nvPr/>
      </p:nvGrpSpPr>
      <p:grpSpPr>
        <a:xfrm>
          <a:off x="0" y="0"/>
          <a:ext cx="0" cy="0"/>
          <a:chOff x="0" y="0"/>
          <a:chExt cx="0" cy="0"/>
        </a:xfrm>
      </p:grpSpPr>
      <p:pic>
        <p:nvPicPr>
          <p:cNvPr id="51" name="ARIAS_PP_MASTER-06.png" descr="ARIAS_PP_MASTER-06.png"/>
          <p:cNvPicPr>
            <a:picLocks noChangeAspect="1"/>
          </p:cNvPicPr>
          <p:nvPr/>
        </p:nvPicPr>
        <p:blipFill>
          <a:blip r:embed="rId2"/>
          <a:stretch>
            <a:fillRect/>
          </a:stretch>
        </p:blipFill>
        <p:spPr>
          <a:xfrm>
            <a:off x="-66138" y="-269466"/>
            <a:ext cx="12324276" cy="7396932"/>
          </a:xfrm>
          <a:prstGeom prst="rect">
            <a:avLst/>
          </a:prstGeom>
          <a:ln w="12700">
            <a:miter lim="400000"/>
          </a:ln>
        </p:spPr>
      </p:pic>
      <p:sp>
        <p:nvSpPr>
          <p:cNvPr id="53" name="Click to edit presentation title"/>
          <p:cNvSpPr txBox="1">
            <a:spLocks noGrp="1"/>
          </p:cNvSpPr>
          <p:nvPr>
            <p:ph type="title" hasCustomPrompt="1"/>
          </p:nvPr>
        </p:nvSpPr>
        <p:spPr>
          <a:xfrm>
            <a:off x="515939" y="-63081"/>
            <a:ext cx="7380286" cy="2781408"/>
          </a:xfrm>
          <a:prstGeom prst="rect">
            <a:avLst/>
          </a:prstGeom>
        </p:spPr>
        <p:txBody>
          <a:bodyPr anchor="b"/>
          <a:lstStyle>
            <a:lvl1pPr>
              <a:defRPr sz="5600"/>
            </a:lvl1pPr>
          </a:lstStyle>
          <a:p>
            <a:r>
              <a:t>Click to edit presentation title</a:t>
            </a:r>
          </a:p>
        </p:txBody>
      </p:sp>
      <p:sp>
        <p:nvSpPr>
          <p:cNvPr id="54" name="Body Level One…"/>
          <p:cNvSpPr txBox="1">
            <a:spLocks noGrp="1"/>
          </p:cNvSpPr>
          <p:nvPr>
            <p:ph type="body" sz="quarter" idx="1" hasCustomPrompt="1"/>
          </p:nvPr>
        </p:nvSpPr>
        <p:spPr>
          <a:xfrm>
            <a:off x="515937" y="3025019"/>
            <a:ext cx="7380289" cy="1127963"/>
          </a:xfrm>
          <a:prstGeom prst="rect">
            <a:avLst/>
          </a:prstGeom>
        </p:spPr>
        <p:txBody>
          <a:bodyPr/>
          <a:lstStyle>
            <a:lvl1pPr marL="457200" indent="-457200">
              <a:spcBef>
                <a:spcPts val="0"/>
              </a:spcBef>
              <a:buFont typeface="Arial" panose="020B0604020202020204" pitchFamily="34" charset="0"/>
              <a:buChar char="•"/>
              <a:defRPr sz="2800">
                <a:solidFill>
                  <a:srgbClr val="000000"/>
                </a:solidFill>
              </a:defRPr>
            </a:lvl1pPr>
            <a:lvl2pPr marL="0" indent="0">
              <a:spcBef>
                <a:spcPts val="0"/>
              </a:spcBef>
              <a:buSzTx/>
              <a:buNone/>
              <a:defRPr sz="2800">
                <a:solidFill>
                  <a:srgbClr val="000000"/>
                </a:solidFill>
              </a:defRPr>
            </a:lvl2pPr>
            <a:lvl3pPr marL="0" indent="0">
              <a:spcBef>
                <a:spcPts val="0"/>
              </a:spcBef>
              <a:buSzTx/>
              <a:buNone/>
              <a:defRPr sz="2800">
                <a:solidFill>
                  <a:srgbClr val="000000"/>
                </a:solidFill>
              </a:defRPr>
            </a:lvl3pPr>
            <a:lvl4pPr marL="0" indent="0">
              <a:spcBef>
                <a:spcPts val="0"/>
              </a:spcBef>
              <a:buSzTx/>
              <a:buNone/>
              <a:defRPr sz="2800">
                <a:solidFill>
                  <a:srgbClr val="000000"/>
                </a:solidFill>
              </a:defRPr>
            </a:lvl4pPr>
            <a:lvl5pPr marL="0" indent="0">
              <a:spcBef>
                <a:spcPts val="0"/>
              </a:spcBef>
              <a:buSzTx/>
              <a:buNone/>
              <a:defRPr sz="2800">
                <a:solidFill>
                  <a:srgbClr val="000000"/>
                </a:solidFill>
              </a:defRPr>
            </a:lvl5pPr>
          </a:lstStyle>
          <a:p>
            <a:r>
              <a:rPr dirty="0"/>
              <a:t>Click to edit subtitl</a:t>
            </a:r>
            <a:r>
              <a:rPr lang="en-US" dirty="0"/>
              <a:t>e</a:t>
            </a:r>
            <a:endParaRPr dirty="0"/>
          </a:p>
          <a:p>
            <a:pPr lvl="1"/>
            <a:endParaRPr dirty="0"/>
          </a:p>
          <a:p>
            <a:pPr lvl="2"/>
            <a:endParaRPr dirty="0"/>
          </a:p>
          <a:p>
            <a:pPr lvl="3"/>
            <a:endParaRPr dirty="0"/>
          </a:p>
          <a:p>
            <a:pPr lvl="4"/>
            <a:endParaRPr dirty="0"/>
          </a:p>
        </p:txBody>
      </p:sp>
      <p:sp>
        <p:nvSpPr>
          <p:cNvPr id="55" name="Text Placeholder 12"/>
          <p:cNvSpPr>
            <a:spLocks noGrp="1"/>
          </p:cNvSpPr>
          <p:nvPr>
            <p:ph type="body" sz="quarter" idx="21" hasCustomPrompt="1"/>
          </p:nvPr>
        </p:nvSpPr>
        <p:spPr>
          <a:xfrm>
            <a:off x="515936" y="4459673"/>
            <a:ext cx="3600453" cy="798377"/>
          </a:xfrm>
          <a:prstGeom prst="rect">
            <a:avLst/>
          </a:prstGeom>
        </p:spPr>
        <p:txBody>
          <a:bodyPr/>
          <a:lstStyle>
            <a:lvl1pPr>
              <a:spcBef>
                <a:spcPts val="0"/>
              </a:spcBef>
              <a:defRPr sz="1400"/>
            </a:lvl1pPr>
          </a:lstStyle>
          <a:p>
            <a:r>
              <a:t>Date
Speaker Name, Speaker Company</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2_Content-2">
    <p:spTree>
      <p:nvGrpSpPr>
        <p:cNvPr id="1" name=""/>
        <p:cNvGrpSpPr/>
        <p:nvPr/>
      </p:nvGrpSpPr>
      <p:grpSpPr>
        <a:xfrm>
          <a:off x="0" y="0"/>
          <a:ext cx="0" cy="0"/>
          <a:chOff x="0" y="0"/>
          <a:chExt cx="0" cy="0"/>
        </a:xfrm>
      </p:grpSpPr>
      <p:pic>
        <p:nvPicPr>
          <p:cNvPr id="131" name="ARIAS_PP_MASTER-06.png" descr="ARIAS_PP_MASTER-06.png"/>
          <p:cNvPicPr>
            <a:picLocks noChangeAspect="1"/>
          </p:cNvPicPr>
          <p:nvPr/>
        </p:nvPicPr>
        <p:blipFill>
          <a:blip r:embed="rId2"/>
          <a:stretch>
            <a:fillRect/>
          </a:stretch>
        </p:blipFill>
        <p:spPr>
          <a:xfrm>
            <a:off x="20124" y="-217692"/>
            <a:ext cx="12151752" cy="7293384"/>
          </a:xfrm>
          <a:prstGeom prst="rect">
            <a:avLst/>
          </a:prstGeom>
          <a:ln w="12700">
            <a:miter lim="400000"/>
          </a:ln>
        </p:spPr>
      </p:pic>
      <p:sp>
        <p:nvSpPr>
          <p:cNvPr id="132" name="Body Level One…"/>
          <p:cNvSpPr txBox="1">
            <a:spLocks noGrp="1"/>
          </p:cNvSpPr>
          <p:nvPr>
            <p:ph type="body" sz="quarter" idx="1" hasCustomPrompt="1"/>
          </p:nvPr>
        </p:nvSpPr>
        <p:spPr>
          <a:xfrm>
            <a:off x="515937" y="1563008"/>
            <a:ext cx="5472115" cy="855665"/>
          </a:xfrm>
          <a:prstGeom prst="rect">
            <a:avLst/>
          </a:prstGeom>
        </p:spPr>
        <p:txBody>
          <a:bodyPr/>
          <a:lstStyle>
            <a:lvl1pPr>
              <a:spcBef>
                <a:spcPts val="0"/>
              </a:spcBef>
              <a:defRPr>
                <a:solidFill>
                  <a:srgbClr val="000000"/>
                </a:solidFill>
              </a:defRPr>
            </a:lvl1pPr>
            <a:lvl2pPr>
              <a:spcBef>
                <a:spcPts val="0"/>
              </a:spcBef>
              <a:defRPr>
                <a:solidFill>
                  <a:srgbClr val="000000"/>
                </a:solidFill>
              </a:defRPr>
            </a:lvl2pPr>
            <a:lvl3pPr>
              <a:spcBef>
                <a:spcPts val="0"/>
              </a:spcBef>
              <a:defRPr>
                <a:solidFill>
                  <a:srgbClr val="000000"/>
                </a:solidFill>
              </a:defRPr>
            </a:lvl3pPr>
            <a:lvl4pPr>
              <a:spcBef>
                <a:spcPts val="0"/>
              </a:spcBef>
              <a:defRPr>
                <a:solidFill>
                  <a:srgbClr val="000000"/>
                </a:solidFill>
              </a:defRPr>
            </a:lvl4pPr>
            <a:lvl5pPr>
              <a:spcBef>
                <a:spcPts val="0"/>
              </a:spcBef>
              <a:defRPr>
                <a:solidFill>
                  <a:srgbClr val="000000"/>
                </a:solidFill>
              </a:defRPr>
            </a:lvl5pPr>
          </a:lstStyle>
          <a:p>
            <a:r>
              <a:t>Click to edit subtitle</a:t>
            </a:r>
          </a:p>
          <a:p>
            <a:pPr lvl="1"/>
            <a:endParaRPr/>
          </a:p>
          <a:p>
            <a:pPr lvl="2"/>
            <a:endParaRPr/>
          </a:p>
          <a:p>
            <a:pPr lvl="3"/>
            <a:endParaRPr/>
          </a:p>
          <a:p>
            <a:pPr lvl="4"/>
            <a:endParaRPr/>
          </a:p>
        </p:txBody>
      </p:sp>
      <p:sp>
        <p:nvSpPr>
          <p:cNvPr id="133" name="Text Placeholder 6"/>
          <p:cNvSpPr>
            <a:spLocks noGrp="1"/>
          </p:cNvSpPr>
          <p:nvPr>
            <p:ph type="body" sz="quarter" idx="21" hasCustomPrompt="1"/>
          </p:nvPr>
        </p:nvSpPr>
        <p:spPr>
          <a:xfrm>
            <a:off x="515936" y="2581275"/>
            <a:ext cx="5472116" cy="2765085"/>
          </a:xfrm>
          <a:prstGeom prst="rect">
            <a:avLst/>
          </a:prstGeom>
        </p:spPr>
        <p:txBody>
          <a:bodyPr/>
          <a:lstStyle>
            <a:lvl1pPr>
              <a:defRPr sz="1400"/>
            </a:lvl1pPr>
          </a:lstStyle>
          <a:p>
            <a:r>
              <a:t>Click to edit body</a:t>
            </a:r>
          </a:p>
        </p:txBody>
      </p:sp>
      <p:sp>
        <p:nvSpPr>
          <p:cNvPr id="134" name="Text Placeholder 2"/>
          <p:cNvSpPr>
            <a:spLocks noGrp="1"/>
          </p:cNvSpPr>
          <p:nvPr>
            <p:ph type="body" sz="quarter" idx="22" hasCustomPrompt="1"/>
          </p:nvPr>
        </p:nvSpPr>
        <p:spPr>
          <a:xfrm>
            <a:off x="515936" y="289629"/>
            <a:ext cx="3600453" cy="313101"/>
          </a:xfrm>
          <a:prstGeom prst="rect">
            <a:avLst/>
          </a:prstGeom>
        </p:spPr>
        <p:txBody>
          <a:bodyPr/>
          <a:lstStyle>
            <a:lvl1pPr marL="342900" indent="-342900">
              <a:spcBef>
                <a:spcPts val="200"/>
              </a:spcBef>
              <a:defRPr sz="1000" b="1">
                <a:solidFill>
                  <a:schemeClr val="accent3"/>
                </a:solidFill>
              </a:defRPr>
            </a:lvl1pPr>
          </a:lstStyle>
          <a:p>
            <a:r>
              <a:t>Section</a:t>
            </a:r>
          </a:p>
        </p:txBody>
      </p:sp>
      <p:sp>
        <p:nvSpPr>
          <p:cNvPr id="135" name="Text Placeholder 6"/>
          <p:cNvSpPr>
            <a:spLocks noGrp="1"/>
          </p:cNvSpPr>
          <p:nvPr>
            <p:ph type="body" sz="quarter" idx="23" hasCustomPrompt="1"/>
          </p:nvPr>
        </p:nvSpPr>
        <p:spPr>
          <a:xfrm>
            <a:off x="6201512" y="2581275"/>
            <a:ext cx="5472115" cy="2765085"/>
          </a:xfrm>
          <a:prstGeom prst="rect">
            <a:avLst/>
          </a:prstGeom>
        </p:spPr>
        <p:txBody>
          <a:bodyPr/>
          <a:lstStyle>
            <a:lvl1pPr>
              <a:defRPr sz="1400"/>
            </a:lvl1pPr>
          </a:lstStyle>
          <a:p>
            <a:r>
              <a:t>Click to edit body</a:t>
            </a:r>
          </a:p>
        </p:txBody>
      </p:sp>
      <p:sp>
        <p:nvSpPr>
          <p:cNvPr id="136" name="Click to edit headline title"/>
          <p:cNvSpPr txBox="1">
            <a:spLocks noGrp="1"/>
          </p:cNvSpPr>
          <p:nvPr>
            <p:ph type="title" hasCustomPrompt="1"/>
          </p:nvPr>
        </p:nvSpPr>
        <p:spPr>
          <a:xfrm>
            <a:off x="515939" y="616938"/>
            <a:ext cx="11160126" cy="931864"/>
          </a:xfrm>
          <a:prstGeom prst="rect">
            <a:avLst/>
          </a:prstGeom>
        </p:spPr>
        <p:txBody>
          <a:bodyPr/>
          <a:lstStyle>
            <a:lvl1pPr>
              <a:defRPr>
                <a:latin typeface="Source Sans Pro"/>
                <a:ea typeface="Source Sans Pro"/>
                <a:cs typeface="Source Sans Pro"/>
                <a:sym typeface="Source Sans Pro"/>
              </a:defRPr>
            </a:lvl1pPr>
          </a:lstStyle>
          <a:p>
            <a:r>
              <a:t>Click to edit headline title</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2_Content-3">
    <p:spTree>
      <p:nvGrpSpPr>
        <p:cNvPr id="1" name=""/>
        <p:cNvGrpSpPr/>
        <p:nvPr/>
      </p:nvGrpSpPr>
      <p:grpSpPr>
        <a:xfrm>
          <a:off x="0" y="0"/>
          <a:ext cx="0" cy="0"/>
          <a:chOff x="0" y="0"/>
          <a:chExt cx="0" cy="0"/>
        </a:xfrm>
      </p:grpSpPr>
      <p:pic>
        <p:nvPicPr>
          <p:cNvPr id="147" name="ARIAS_PP_MASTER-06.png" descr="ARIAS_PP_MASTER-06.png"/>
          <p:cNvPicPr>
            <a:picLocks noChangeAspect="1"/>
          </p:cNvPicPr>
          <p:nvPr/>
        </p:nvPicPr>
        <p:blipFill>
          <a:blip r:embed="rId2"/>
          <a:stretch>
            <a:fillRect/>
          </a:stretch>
        </p:blipFill>
        <p:spPr>
          <a:xfrm flipH="1">
            <a:off x="20124" y="-217692"/>
            <a:ext cx="12151752" cy="7293384"/>
          </a:xfrm>
          <a:prstGeom prst="rect">
            <a:avLst/>
          </a:prstGeom>
          <a:ln w="12700">
            <a:miter lim="400000"/>
          </a:ln>
        </p:spPr>
      </p:pic>
      <p:pic>
        <p:nvPicPr>
          <p:cNvPr id="148" name="Picture 14" descr="Picture 14"/>
          <p:cNvPicPr>
            <a:picLocks noChangeAspect="1"/>
          </p:cNvPicPr>
          <p:nvPr userDrawn="1"/>
        </p:nvPicPr>
        <p:blipFill>
          <a:blip r:embed="rId3"/>
          <a:stretch>
            <a:fillRect/>
          </a:stretch>
        </p:blipFill>
        <p:spPr>
          <a:xfrm>
            <a:off x="10722847" y="6365237"/>
            <a:ext cx="953216" cy="421323"/>
          </a:xfrm>
          <a:prstGeom prst="rect">
            <a:avLst/>
          </a:prstGeom>
          <a:ln w="12700">
            <a:miter lim="400000"/>
          </a:ln>
        </p:spPr>
      </p:pic>
      <p:sp>
        <p:nvSpPr>
          <p:cNvPr id="149" name="Body Level One…"/>
          <p:cNvSpPr txBox="1">
            <a:spLocks noGrp="1"/>
          </p:cNvSpPr>
          <p:nvPr>
            <p:ph type="body" sz="quarter" idx="1" hasCustomPrompt="1"/>
          </p:nvPr>
        </p:nvSpPr>
        <p:spPr>
          <a:xfrm>
            <a:off x="515937" y="2061835"/>
            <a:ext cx="5472115" cy="855665"/>
          </a:xfrm>
          <a:prstGeom prst="rect">
            <a:avLst/>
          </a:prstGeom>
        </p:spPr>
        <p:txBody>
          <a:bodyPr/>
          <a:lstStyle>
            <a:lvl1pPr>
              <a:spcBef>
                <a:spcPts val="0"/>
              </a:spcBef>
              <a:defRPr>
                <a:solidFill>
                  <a:srgbClr val="000000"/>
                </a:solidFill>
              </a:defRPr>
            </a:lvl1pPr>
            <a:lvl2pPr>
              <a:spcBef>
                <a:spcPts val="0"/>
              </a:spcBef>
              <a:defRPr>
                <a:solidFill>
                  <a:srgbClr val="000000"/>
                </a:solidFill>
              </a:defRPr>
            </a:lvl2pPr>
            <a:lvl3pPr>
              <a:spcBef>
                <a:spcPts val="0"/>
              </a:spcBef>
              <a:defRPr>
                <a:solidFill>
                  <a:srgbClr val="000000"/>
                </a:solidFill>
              </a:defRPr>
            </a:lvl3pPr>
            <a:lvl4pPr>
              <a:spcBef>
                <a:spcPts val="0"/>
              </a:spcBef>
              <a:defRPr>
                <a:solidFill>
                  <a:srgbClr val="000000"/>
                </a:solidFill>
              </a:defRPr>
            </a:lvl4pPr>
            <a:lvl5pPr>
              <a:spcBef>
                <a:spcPts val="0"/>
              </a:spcBef>
              <a:defRPr>
                <a:solidFill>
                  <a:srgbClr val="000000"/>
                </a:solidFill>
              </a:defRPr>
            </a:lvl5pPr>
          </a:lstStyle>
          <a:p>
            <a:r>
              <a:t>Click to edit subtitle</a:t>
            </a:r>
          </a:p>
          <a:p>
            <a:pPr lvl="1"/>
            <a:endParaRPr/>
          </a:p>
          <a:p>
            <a:pPr lvl="2"/>
            <a:endParaRPr/>
          </a:p>
          <a:p>
            <a:pPr lvl="3"/>
            <a:endParaRPr/>
          </a:p>
          <a:p>
            <a:pPr lvl="4"/>
            <a:endParaRPr/>
          </a:p>
        </p:txBody>
      </p:sp>
      <p:sp>
        <p:nvSpPr>
          <p:cNvPr id="150" name="Text Placeholder 6"/>
          <p:cNvSpPr>
            <a:spLocks noGrp="1"/>
          </p:cNvSpPr>
          <p:nvPr>
            <p:ph type="body" sz="quarter" idx="21" hasCustomPrompt="1"/>
          </p:nvPr>
        </p:nvSpPr>
        <p:spPr>
          <a:xfrm>
            <a:off x="515936" y="3009106"/>
            <a:ext cx="5472116" cy="2475365"/>
          </a:xfrm>
          <a:prstGeom prst="rect">
            <a:avLst/>
          </a:prstGeom>
        </p:spPr>
        <p:txBody>
          <a:bodyPr/>
          <a:lstStyle>
            <a:lvl1pPr>
              <a:defRPr sz="1400"/>
            </a:lvl1pPr>
          </a:lstStyle>
          <a:p>
            <a:r>
              <a:t>Click to edit body</a:t>
            </a:r>
          </a:p>
        </p:txBody>
      </p:sp>
      <p:sp>
        <p:nvSpPr>
          <p:cNvPr id="151" name="Click to edit headline title"/>
          <p:cNvSpPr txBox="1">
            <a:spLocks noGrp="1"/>
          </p:cNvSpPr>
          <p:nvPr>
            <p:ph type="title" hasCustomPrompt="1"/>
          </p:nvPr>
        </p:nvSpPr>
        <p:spPr>
          <a:xfrm>
            <a:off x="515939" y="647486"/>
            <a:ext cx="5472111" cy="1281196"/>
          </a:xfrm>
          <a:prstGeom prst="rect">
            <a:avLst/>
          </a:prstGeom>
        </p:spPr>
        <p:txBody>
          <a:bodyPr/>
          <a:lstStyle>
            <a:lvl1pPr>
              <a:defRPr>
                <a:latin typeface="Source Sans Pro"/>
                <a:ea typeface="Source Sans Pro"/>
                <a:cs typeface="Source Sans Pro"/>
                <a:sym typeface="Source Sans Pro"/>
              </a:defRPr>
            </a:lvl1pPr>
          </a:lstStyle>
          <a:p>
            <a:r>
              <a:t>Click to edit headline title</a:t>
            </a:r>
          </a:p>
        </p:txBody>
      </p:sp>
      <p:sp>
        <p:nvSpPr>
          <p:cNvPr id="152" name="Text Placeholder 2"/>
          <p:cNvSpPr>
            <a:spLocks noGrp="1"/>
          </p:cNvSpPr>
          <p:nvPr>
            <p:ph type="body" sz="quarter" idx="22" hasCustomPrompt="1"/>
          </p:nvPr>
        </p:nvSpPr>
        <p:spPr>
          <a:xfrm>
            <a:off x="515936" y="289629"/>
            <a:ext cx="3600453" cy="313101"/>
          </a:xfrm>
          <a:prstGeom prst="rect">
            <a:avLst/>
          </a:prstGeom>
        </p:spPr>
        <p:txBody>
          <a:bodyPr/>
          <a:lstStyle>
            <a:lvl1pPr marL="342900" indent="-342900">
              <a:spcBef>
                <a:spcPts val="200"/>
              </a:spcBef>
              <a:defRPr sz="1000">
                <a:solidFill>
                  <a:schemeClr val="accent3"/>
                </a:solidFill>
              </a:defRPr>
            </a:lvl1pPr>
          </a:lstStyle>
          <a:p>
            <a:r>
              <a:t>Section</a:t>
            </a:r>
          </a:p>
        </p:txBody>
      </p:sp>
      <p:sp>
        <p:nvSpPr>
          <p:cNvPr id="153" name="Picture Placeholder 4"/>
          <p:cNvSpPr>
            <a:spLocks noGrp="1"/>
          </p:cNvSpPr>
          <p:nvPr>
            <p:ph type="pic" sz="half" idx="23"/>
          </p:nvPr>
        </p:nvSpPr>
        <p:spPr>
          <a:xfrm>
            <a:off x="6979684" y="460838"/>
            <a:ext cx="4731235" cy="4731235"/>
          </a:xfrm>
          <a:prstGeom prst="rect">
            <a:avLst/>
          </a:prstGeom>
        </p:spPr>
        <p:txBody>
          <a:bodyPr lIns="91439" tIns="45719" rIns="91439" bIns="45719">
            <a:noAutofit/>
          </a:bodyPr>
          <a:lstStyle/>
          <a:p>
            <a:endParaRPr/>
          </a:p>
        </p:txBody>
      </p:sp>
      <p:sp>
        <p:nvSpPr>
          <p:cNvPr id="154" name="Rectangle"/>
          <p:cNvSpPr/>
          <p:nvPr userDrawn="1"/>
        </p:nvSpPr>
        <p:spPr>
          <a:xfrm>
            <a:off x="-31440" y="5564740"/>
            <a:ext cx="12254880" cy="1437854"/>
          </a:xfrm>
          <a:prstGeom prst="rect">
            <a:avLst/>
          </a:prstGeom>
          <a:solidFill>
            <a:srgbClr val="AA182C"/>
          </a:solidFill>
          <a:ln w="12700">
            <a:miter lim="400000"/>
          </a:ln>
        </p:spPr>
        <p:txBody>
          <a:bodyPr lIns="45718" tIns="45718" rIns="45718" bIns="45718" anchor="ctr"/>
          <a:lstStyle/>
          <a:p>
            <a:pPr indent="457200">
              <a:defRPr>
                <a:latin typeface="Jost"/>
                <a:ea typeface="Jost"/>
                <a:cs typeface="Jost"/>
                <a:sym typeface="Jost"/>
              </a:defRPr>
            </a:pPr>
            <a:endParaRPr/>
          </a:p>
        </p:txBody>
      </p:sp>
      <p:sp>
        <p:nvSpPr>
          <p:cNvPr id="155" name="Footer Placeholder 4"/>
          <p:cNvSpPr txBox="1"/>
          <p:nvPr userDrawn="1"/>
        </p:nvSpPr>
        <p:spPr>
          <a:xfrm>
            <a:off x="561655" y="6378834"/>
            <a:ext cx="10546081" cy="345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lgn="ctr">
              <a:defRPr sz="1600">
                <a:solidFill>
                  <a:srgbClr val="FFFFFF"/>
                </a:solidFill>
                <a:latin typeface="Century Gothic"/>
                <a:ea typeface="Century Gothic"/>
                <a:cs typeface="Century Gothic"/>
                <a:sym typeface="Century Gothic"/>
              </a:defRPr>
            </a:lvl1pPr>
          </a:lstStyle>
          <a:p>
            <a:r>
              <a:t>ARIAS•U.S. 2023 Spring Conference | May 17-19, 2023 | Amelia Island, FL | www.arias-us.org</a:t>
            </a:r>
          </a:p>
        </p:txBody>
      </p:sp>
      <p:pic>
        <p:nvPicPr>
          <p:cNvPr id="156" name="ARIAS-logo_WHITE.pdf" descr="ARIAS-logo_WHITE.pdf"/>
          <p:cNvPicPr>
            <a:picLocks noChangeAspect="1"/>
          </p:cNvPicPr>
          <p:nvPr userDrawn="1"/>
        </p:nvPicPr>
        <p:blipFill>
          <a:blip r:embed="rId4"/>
          <a:stretch>
            <a:fillRect/>
          </a:stretch>
        </p:blipFill>
        <p:spPr>
          <a:xfrm>
            <a:off x="5422055" y="5755878"/>
            <a:ext cx="1347889" cy="564672"/>
          </a:xfrm>
          <a:prstGeom prst="rect">
            <a:avLst/>
          </a:prstGeom>
          <a:ln w="12700">
            <a:miter lim="400000"/>
          </a:ln>
        </p:spPr>
      </p:pic>
      <p:sp>
        <p:nvSpPr>
          <p:cNvPr id="1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3_Statement">
    <p:spTree>
      <p:nvGrpSpPr>
        <p:cNvPr id="1" name=""/>
        <p:cNvGrpSpPr/>
        <p:nvPr/>
      </p:nvGrpSpPr>
      <p:grpSpPr>
        <a:xfrm>
          <a:off x="0" y="0"/>
          <a:ext cx="0" cy="0"/>
          <a:chOff x="0" y="0"/>
          <a:chExt cx="0" cy="0"/>
        </a:xfrm>
      </p:grpSpPr>
      <p:sp>
        <p:nvSpPr>
          <p:cNvPr id="164" name="Rectangle 12"/>
          <p:cNvSpPr/>
          <p:nvPr/>
        </p:nvSpPr>
        <p:spPr>
          <a:xfrm>
            <a:off x="-47415" y="-311573"/>
            <a:ext cx="12300377" cy="7227145"/>
          </a:xfrm>
          <a:prstGeom prst="rect">
            <a:avLst/>
          </a:prstGeom>
          <a:solidFill>
            <a:srgbClr val="AA182C"/>
          </a:solidFill>
          <a:ln w="12700">
            <a:miter lim="400000"/>
          </a:ln>
        </p:spPr>
        <p:txBody>
          <a:bodyPr lIns="45718" tIns="45718" rIns="45718" bIns="45718" anchor="ctr"/>
          <a:lstStyle/>
          <a:p>
            <a:pPr algn="ctr">
              <a:defRPr>
                <a:solidFill>
                  <a:schemeClr val="accent1"/>
                </a:solidFill>
                <a:effectLst>
                  <a:outerShdw blurRad="38100" dist="25400" dir="5400000" rotWithShape="0">
                    <a:srgbClr val="6E747A">
                      <a:alpha val="43000"/>
                    </a:srgbClr>
                  </a:outerShdw>
                </a:effectLst>
                <a:latin typeface="Jost"/>
                <a:ea typeface="Jost"/>
                <a:cs typeface="Jost"/>
                <a:sym typeface="Jost"/>
              </a:defRPr>
            </a:pPr>
            <a:endParaRPr/>
          </a:p>
        </p:txBody>
      </p:sp>
      <p:sp>
        <p:nvSpPr>
          <p:cNvPr id="165" name="Click to edit statement"/>
          <p:cNvSpPr txBox="1">
            <a:spLocks noGrp="1"/>
          </p:cNvSpPr>
          <p:nvPr>
            <p:ph type="title" hasCustomPrompt="1"/>
          </p:nvPr>
        </p:nvSpPr>
        <p:spPr>
          <a:xfrm>
            <a:off x="515939" y="1489916"/>
            <a:ext cx="11160126" cy="3878168"/>
          </a:xfrm>
          <a:prstGeom prst="rect">
            <a:avLst/>
          </a:prstGeom>
        </p:spPr>
        <p:txBody>
          <a:bodyPr anchor="ctr"/>
          <a:lstStyle>
            <a:lvl1pPr>
              <a:defRPr b="0">
                <a:solidFill>
                  <a:srgbClr val="FFFFFF"/>
                </a:solidFill>
              </a:defRPr>
            </a:lvl1pPr>
          </a:lstStyle>
          <a:p>
            <a:r>
              <a:t>Click to edit statement</a:t>
            </a:r>
          </a:p>
        </p:txBody>
      </p:sp>
      <p:pic>
        <p:nvPicPr>
          <p:cNvPr id="166" name="ARIAS-logo_WHITE.pdf" descr="ARIAS-logo_WHITE.pdf"/>
          <p:cNvPicPr>
            <a:picLocks noChangeAspect="1"/>
          </p:cNvPicPr>
          <p:nvPr/>
        </p:nvPicPr>
        <p:blipFill>
          <a:blip r:embed="rId2"/>
          <a:stretch>
            <a:fillRect/>
          </a:stretch>
        </p:blipFill>
        <p:spPr>
          <a:xfrm>
            <a:off x="5042065" y="5755878"/>
            <a:ext cx="2107870" cy="883050"/>
          </a:xfrm>
          <a:prstGeom prst="rect">
            <a:avLst/>
          </a:prstGeom>
          <a:ln w="12700">
            <a:miter lim="400000"/>
          </a:ln>
        </p:spPr>
      </p:pic>
      <p:sp>
        <p:nvSpPr>
          <p:cNvPr id="167" name="Slide Number"/>
          <p:cNvSpPr txBox="1">
            <a:spLocks noGrp="1"/>
          </p:cNvSpPr>
          <p:nvPr>
            <p:ph type="sldNum" sz="quarter" idx="2"/>
          </p:nvPr>
        </p:nvSpPr>
        <p:spPr>
          <a:prstGeom prst="rect">
            <a:avLst/>
          </a:prstGeom>
        </p:spPr>
        <p:txBody>
          <a:bodyPr/>
          <a:lstStyle/>
          <a:p>
            <a:endParaRPr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ARIAS_PP_MASTER-06.png" descr="ARIAS_PP_MASTER-06.png"/>
          <p:cNvPicPr>
            <a:picLocks noChangeAspect="1"/>
          </p:cNvPicPr>
          <p:nvPr/>
        </p:nvPicPr>
        <p:blipFill>
          <a:blip r:embed="rId7"/>
          <a:stretch>
            <a:fillRect/>
          </a:stretch>
        </p:blipFill>
        <p:spPr>
          <a:xfrm flipH="1">
            <a:off x="20124" y="-217692"/>
            <a:ext cx="12151752" cy="7293384"/>
          </a:xfrm>
          <a:prstGeom prst="rect">
            <a:avLst/>
          </a:prstGeom>
          <a:ln w="12700">
            <a:miter lim="400000"/>
          </a:ln>
        </p:spPr>
      </p:pic>
      <p:sp>
        <p:nvSpPr>
          <p:cNvPr id="3" name="Click to edit headline title"/>
          <p:cNvSpPr txBox="1">
            <a:spLocks noGrp="1"/>
          </p:cNvSpPr>
          <p:nvPr>
            <p:ph type="title" hasCustomPrompt="1"/>
          </p:nvPr>
        </p:nvSpPr>
        <p:spPr>
          <a:xfrm>
            <a:off x="515939" y="621582"/>
            <a:ext cx="11160126" cy="14883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Click to edit headline title</a:t>
            </a:r>
          </a:p>
        </p:txBody>
      </p:sp>
      <p:sp>
        <p:nvSpPr>
          <p:cNvPr id="4" name="Body Level One…"/>
          <p:cNvSpPr txBox="1">
            <a:spLocks noGrp="1"/>
          </p:cNvSpPr>
          <p:nvPr>
            <p:ph type="body" idx="1" hasCustomPrompt="1"/>
          </p:nvPr>
        </p:nvSpPr>
        <p:spPr>
          <a:xfrm>
            <a:off x="515937" y="2092325"/>
            <a:ext cx="7366001" cy="421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rPr dirty="0"/>
              <a:t>Click to edit contents</a:t>
            </a:r>
            <a:endParaRPr lang="en-US" dirty="0"/>
          </a:p>
          <a:p>
            <a:pPr lvl="1"/>
            <a:endParaRPr dirty="0"/>
          </a:p>
          <a:p>
            <a:pPr lvl="1"/>
            <a:endParaRPr dirty="0"/>
          </a:p>
          <a:p>
            <a:pPr lvl="2"/>
            <a:endParaRPr dirty="0"/>
          </a:p>
          <a:p>
            <a:pPr lvl="3"/>
            <a:endParaRPr dirty="0"/>
          </a:p>
          <a:p>
            <a:pPr lvl="4"/>
            <a:endParaRPr dirty="0"/>
          </a:p>
        </p:txBody>
      </p:sp>
      <p:sp>
        <p:nvSpPr>
          <p:cNvPr id="5" name="Rectangle"/>
          <p:cNvSpPr/>
          <p:nvPr/>
        </p:nvSpPr>
        <p:spPr>
          <a:xfrm>
            <a:off x="-31440" y="5564740"/>
            <a:ext cx="12254880" cy="1437854"/>
          </a:xfrm>
          <a:prstGeom prst="rect">
            <a:avLst/>
          </a:prstGeom>
          <a:solidFill>
            <a:srgbClr val="AA182C"/>
          </a:solidFill>
          <a:ln w="12700">
            <a:miter lim="400000"/>
          </a:ln>
        </p:spPr>
        <p:txBody>
          <a:bodyPr lIns="45718" tIns="45718" rIns="45718" bIns="45718" anchor="ctr"/>
          <a:lstStyle/>
          <a:p>
            <a:pPr indent="457200">
              <a:defRPr>
                <a:latin typeface="Jost"/>
                <a:ea typeface="Jost"/>
                <a:cs typeface="Jost"/>
                <a:sym typeface="Jost"/>
              </a:defRPr>
            </a:pPr>
            <a:endParaRPr/>
          </a:p>
        </p:txBody>
      </p:sp>
      <p:sp>
        <p:nvSpPr>
          <p:cNvPr id="6" name="Footer Placeholder 4"/>
          <p:cNvSpPr txBox="1"/>
          <p:nvPr/>
        </p:nvSpPr>
        <p:spPr>
          <a:xfrm>
            <a:off x="561655" y="6378834"/>
            <a:ext cx="10546081" cy="345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lgn="ctr">
              <a:defRPr sz="1600">
                <a:solidFill>
                  <a:srgbClr val="FFFFFF"/>
                </a:solidFill>
                <a:latin typeface="Century Gothic"/>
                <a:ea typeface="Century Gothic"/>
                <a:cs typeface="Century Gothic"/>
                <a:sym typeface="Century Gothic"/>
              </a:defRPr>
            </a:lvl1pPr>
          </a:lstStyle>
          <a:p>
            <a:r>
              <a:t>ARIAS•U.S. 2023 Spring Conference | May 17-19, 2023 | Amelia Island, FL | www.arias-us.org</a:t>
            </a:r>
          </a:p>
        </p:txBody>
      </p:sp>
      <p:pic>
        <p:nvPicPr>
          <p:cNvPr id="7" name="ARIAS-logo_WHITE.pdf" descr="ARIAS-logo_WHITE.pdf"/>
          <p:cNvPicPr>
            <a:picLocks noChangeAspect="1"/>
          </p:cNvPicPr>
          <p:nvPr/>
        </p:nvPicPr>
        <p:blipFill>
          <a:blip r:embed="rId8"/>
          <a:stretch>
            <a:fillRect/>
          </a:stretch>
        </p:blipFill>
        <p:spPr>
          <a:xfrm>
            <a:off x="5422055" y="5755878"/>
            <a:ext cx="1347889" cy="564672"/>
          </a:xfrm>
          <a:prstGeom prst="rect">
            <a:avLst/>
          </a:prstGeom>
          <a:ln w="12700">
            <a:miter lim="400000"/>
          </a:ln>
        </p:spPr>
      </p:pic>
      <p:sp>
        <p:nvSpPr>
          <p:cNvPr id="8" name="Slide Number"/>
          <p:cNvSpPr txBox="1">
            <a:spLocks noGrp="1"/>
          </p:cNvSpPr>
          <p:nvPr>
            <p:ph type="sldNum" sz="quarter" idx="2"/>
          </p:nvPr>
        </p:nvSpPr>
        <p:spPr>
          <a:xfrm>
            <a:off x="8645206" y="6217853"/>
            <a:ext cx="92394" cy="276995"/>
          </a:xfrm>
          <a:prstGeom prst="rect">
            <a:avLst/>
          </a:prstGeom>
          <a:ln w="12700">
            <a:miter lim="400000"/>
          </a:ln>
        </p:spPr>
        <p:txBody>
          <a:bodyPr wrap="none" lIns="45718" tIns="45718" rIns="45718" bIns="45718" anchor="ctr">
            <a:spAutoFit/>
          </a:bodyPr>
          <a:lstStyle>
            <a:lvl1pPr algn="r">
              <a:defRPr sz="1200">
                <a:latin typeface="Jost"/>
                <a:ea typeface="Jost"/>
                <a:cs typeface="Jost"/>
                <a:sym typeface="Jost"/>
              </a:defRPr>
            </a:lvl1pPr>
          </a:lstStyle>
          <a:p>
            <a:endParaRPr dirty="0"/>
          </a:p>
        </p:txBody>
      </p:sp>
    </p:spTree>
  </p:cSld>
  <p:clrMap bg1="lt1" tx1="dk1" bg2="lt2" tx2="dk2" accent1="accent1" accent2="accent2" accent3="accent3" accent4="accent4" accent5="accent5" accent6="accent6" hlink="hlink" folHlink="folHlink"/>
  <p:sldLayoutIdLst>
    <p:sldLayoutId id="2147483650" r:id="rId1"/>
    <p:sldLayoutId id="2147483652" r:id="rId2"/>
    <p:sldLayoutId id="2147483658" r:id="rId3"/>
    <p:sldLayoutId id="2147483659" r:id="rId4"/>
    <p:sldLayoutId id="2147483660" r:id="rId5"/>
  </p:sldLayoutIdLst>
  <p:transition spd="med"/>
  <p:hf hdr="0" ftr="0" dt="0"/>
  <p:txStyles>
    <p:titleStyle>
      <a:lvl1pPr marL="0" marR="0" indent="0" algn="l" defTabSz="457200" rtl="0" latinLnBrk="0">
        <a:lnSpc>
          <a:spcPct val="100000"/>
        </a:lnSpc>
        <a:spcBef>
          <a:spcPts val="0"/>
        </a:spcBef>
        <a:spcAft>
          <a:spcPts val="0"/>
        </a:spcAft>
        <a:buClrTx/>
        <a:buSzTx/>
        <a:buFontTx/>
        <a:buNone/>
        <a:tabLst/>
        <a:defRPr sz="4000" b="1" i="0" u="none" strike="noStrike" cap="none" spc="0" baseline="0">
          <a:solidFill>
            <a:srgbClr val="AA182C"/>
          </a:solidFill>
          <a:uFillTx/>
          <a:latin typeface="Century Gothic"/>
          <a:ea typeface="Century Gothic"/>
          <a:cs typeface="Century Gothic"/>
          <a:sym typeface="Century Gothic"/>
        </a:defRPr>
      </a:lvl1pPr>
      <a:lvl2pPr marL="0" marR="0" indent="0" algn="l" defTabSz="457200" rtl="0" latinLnBrk="0">
        <a:lnSpc>
          <a:spcPct val="100000"/>
        </a:lnSpc>
        <a:spcBef>
          <a:spcPts val="0"/>
        </a:spcBef>
        <a:spcAft>
          <a:spcPts val="0"/>
        </a:spcAft>
        <a:buClrTx/>
        <a:buSzTx/>
        <a:buFontTx/>
        <a:buNone/>
        <a:tabLst/>
        <a:defRPr sz="4000" b="1" i="0" u="none" strike="noStrike" cap="none" spc="0" baseline="0">
          <a:solidFill>
            <a:srgbClr val="AA182C"/>
          </a:solidFill>
          <a:uFillTx/>
          <a:latin typeface="Century Gothic"/>
          <a:ea typeface="Century Gothic"/>
          <a:cs typeface="Century Gothic"/>
          <a:sym typeface="Century Gothic"/>
        </a:defRPr>
      </a:lvl2pPr>
      <a:lvl3pPr marL="0" marR="0" indent="0" algn="l" defTabSz="457200" rtl="0" latinLnBrk="0">
        <a:lnSpc>
          <a:spcPct val="100000"/>
        </a:lnSpc>
        <a:spcBef>
          <a:spcPts val="0"/>
        </a:spcBef>
        <a:spcAft>
          <a:spcPts val="0"/>
        </a:spcAft>
        <a:buClrTx/>
        <a:buSzTx/>
        <a:buFontTx/>
        <a:buNone/>
        <a:tabLst/>
        <a:defRPr sz="4000" b="1" i="0" u="none" strike="noStrike" cap="none" spc="0" baseline="0">
          <a:solidFill>
            <a:srgbClr val="AA182C"/>
          </a:solidFill>
          <a:uFillTx/>
          <a:latin typeface="Century Gothic"/>
          <a:ea typeface="Century Gothic"/>
          <a:cs typeface="Century Gothic"/>
          <a:sym typeface="Century Gothic"/>
        </a:defRPr>
      </a:lvl3pPr>
      <a:lvl4pPr marL="0" marR="0" indent="0" algn="l" defTabSz="457200" rtl="0" latinLnBrk="0">
        <a:lnSpc>
          <a:spcPct val="100000"/>
        </a:lnSpc>
        <a:spcBef>
          <a:spcPts val="0"/>
        </a:spcBef>
        <a:spcAft>
          <a:spcPts val="0"/>
        </a:spcAft>
        <a:buClrTx/>
        <a:buSzTx/>
        <a:buFontTx/>
        <a:buNone/>
        <a:tabLst/>
        <a:defRPr sz="4000" b="1" i="0" u="none" strike="noStrike" cap="none" spc="0" baseline="0">
          <a:solidFill>
            <a:srgbClr val="AA182C"/>
          </a:solidFill>
          <a:uFillTx/>
          <a:latin typeface="Century Gothic"/>
          <a:ea typeface="Century Gothic"/>
          <a:cs typeface="Century Gothic"/>
          <a:sym typeface="Century Gothic"/>
        </a:defRPr>
      </a:lvl4pPr>
      <a:lvl5pPr marL="0" marR="0" indent="0" algn="l" defTabSz="457200" rtl="0" latinLnBrk="0">
        <a:lnSpc>
          <a:spcPct val="100000"/>
        </a:lnSpc>
        <a:spcBef>
          <a:spcPts val="0"/>
        </a:spcBef>
        <a:spcAft>
          <a:spcPts val="0"/>
        </a:spcAft>
        <a:buClrTx/>
        <a:buSzTx/>
        <a:buFontTx/>
        <a:buNone/>
        <a:tabLst/>
        <a:defRPr sz="4000" b="1" i="0" u="none" strike="noStrike" cap="none" spc="0" baseline="0">
          <a:solidFill>
            <a:srgbClr val="AA182C"/>
          </a:solidFill>
          <a:uFillTx/>
          <a:latin typeface="Century Gothic"/>
          <a:ea typeface="Century Gothic"/>
          <a:cs typeface="Century Gothic"/>
          <a:sym typeface="Century Gothic"/>
        </a:defRPr>
      </a:lvl5pPr>
      <a:lvl6pPr marL="0" marR="0" indent="0" algn="l" defTabSz="457200" rtl="0" latinLnBrk="0">
        <a:lnSpc>
          <a:spcPct val="100000"/>
        </a:lnSpc>
        <a:spcBef>
          <a:spcPts val="0"/>
        </a:spcBef>
        <a:spcAft>
          <a:spcPts val="0"/>
        </a:spcAft>
        <a:buClrTx/>
        <a:buSzTx/>
        <a:buFontTx/>
        <a:buNone/>
        <a:tabLst/>
        <a:defRPr sz="4000" b="1" i="0" u="none" strike="noStrike" cap="none" spc="0" baseline="0">
          <a:solidFill>
            <a:srgbClr val="AA182C"/>
          </a:solidFill>
          <a:uFillTx/>
          <a:latin typeface="Century Gothic"/>
          <a:ea typeface="Century Gothic"/>
          <a:cs typeface="Century Gothic"/>
          <a:sym typeface="Century Gothic"/>
        </a:defRPr>
      </a:lvl6pPr>
      <a:lvl7pPr marL="0" marR="0" indent="0" algn="l" defTabSz="457200" rtl="0" latinLnBrk="0">
        <a:lnSpc>
          <a:spcPct val="100000"/>
        </a:lnSpc>
        <a:spcBef>
          <a:spcPts val="0"/>
        </a:spcBef>
        <a:spcAft>
          <a:spcPts val="0"/>
        </a:spcAft>
        <a:buClrTx/>
        <a:buSzTx/>
        <a:buFontTx/>
        <a:buNone/>
        <a:tabLst/>
        <a:defRPr sz="4000" b="1" i="0" u="none" strike="noStrike" cap="none" spc="0" baseline="0">
          <a:solidFill>
            <a:srgbClr val="AA182C"/>
          </a:solidFill>
          <a:uFillTx/>
          <a:latin typeface="Century Gothic"/>
          <a:ea typeface="Century Gothic"/>
          <a:cs typeface="Century Gothic"/>
          <a:sym typeface="Century Gothic"/>
        </a:defRPr>
      </a:lvl7pPr>
      <a:lvl8pPr marL="0" marR="0" indent="0" algn="l" defTabSz="457200" rtl="0" latinLnBrk="0">
        <a:lnSpc>
          <a:spcPct val="100000"/>
        </a:lnSpc>
        <a:spcBef>
          <a:spcPts val="0"/>
        </a:spcBef>
        <a:spcAft>
          <a:spcPts val="0"/>
        </a:spcAft>
        <a:buClrTx/>
        <a:buSzTx/>
        <a:buFontTx/>
        <a:buNone/>
        <a:tabLst/>
        <a:defRPr sz="4000" b="1" i="0" u="none" strike="noStrike" cap="none" spc="0" baseline="0">
          <a:solidFill>
            <a:srgbClr val="AA182C"/>
          </a:solidFill>
          <a:uFillTx/>
          <a:latin typeface="Century Gothic"/>
          <a:ea typeface="Century Gothic"/>
          <a:cs typeface="Century Gothic"/>
          <a:sym typeface="Century Gothic"/>
        </a:defRPr>
      </a:lvl8pPr>
      <a:lvl9pPr marL="0" marR="0" indent="0" algn="l" defTabSz="457200" rtl="0" latinLnBrk="0">
        <a:lnSpc>
          <a:spcPct val="100000"/>
        </a:lnSpc>
        <a:spcBef>
          <a:spcPts val="0"/>
        </a:spcBef>
        <a:spcAft>
          <a:spcPts val="0"/>
        </a:spcAft>
        <a:buClrTx/>
        <a:buSzTx/>
        <a:buFontTx/>
        <a:buNone/>
        <a:tabLst/>
        <a:defRPr sz="4000" b="1" i="0" u="none" strike="noStrike" cap="none" spc="0" baseline="0">
          <a:solidFill>
            <a:srgbClr val="AA182C"/>
          </a:solidFill>
          <a:uFillTx/>
          <a:latin typeface="Century Gothic"/>
          <a:ea typeface="Century Gothic"/>
          <a:cs typeface="Century Gothic"/>
          <a:sym typeface="Century Gothic"/>
        </a:defRPr>
      </a:lvl9pPr>
    </p:titleStyle>
    <p:bodyStyle>
      <a:lvl1pPr marL="342900" marR="0" indent="-342900" algn="l" defTabSz="457200" latinLnBrk="0">
        <a:lnSpc>
          <a:spcPct val="100000"/>
        </a:lnSpc>
        <a:spcBef>
          <a:spcPts val="400"/>
        </a:spcBef>
        <a:spcAft>
          <a:spcPts val="0"/>
        </a:spcAft>
        <a:buClrTx/>
        <a:buSzPct val="110000"/>
        <a:buFont typeface="Arial" panose="020B0604020202020204" pitchFamily="34" charset="0"/>
        <a:buChar char="•"/>
        <a:tabLst/>
        <a:defRPr sz="2400" b="0" i="0" u="none" strike="noStrike" cap="none" spc="0" baseline="0">
          <a:solidFill>
            <a:schemeClr val="tx1"/>
          </a:solidFill>
          <a:uFillTx/>
          <a:latin typeface="Century Gothic"/>
          <a:ea typeface="Century Gothic"/>
          <a:cs typeface="Century Gothic"/>
          <a:sym typeface="Century Gothic"/>
        </a:defRPr>
      </a:lvl1pPr>
      <a:lvl2pPr marL="947057" marR="0" indent="-489857" algn="l" defTabSz="457200" latinLnBrk="0">
        <a:lnSpc>
          <a:spcPct val="100000"/>
        </a:lnSpc>
        <a:spcBef>
          <a:spcPts val="400"/>
        </a:spcBef>
        <a:spcAft>
          <a:spcPts val="0"/>
        </a:spcAft>
        <a:buClrTx/>
        <a:buSzPct val="100000"/>
        <a:buFont typeface="Century Gothic" panose="020B0502020202020204" pitchFamily="34" charset="0"/>
        <a:buChar char="―"/>
        <a:tabLst/>
        <a:defRPr sz="2400" b="0" i="0" u="none" strike="noStrike" cap="none" spc="0" baseline="0">
          <a:solidFill>
            <a:schemeClr val="tx1"/>
          </a:solidFill>
          <a:uFillTx/>
          <a:latin typeface="Century Gothic"/>
          <a:ea typeface="Century Gothic"/>
          <a:cs typeface="Century Gothic"/>
          <a:sym typeface="Century Gothic"/>
        </a:defRPr>
      </a:lvl2pPr>
      <a:lvl3pPr marL="1306284" marR="0" indent="-391884"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3pPr>
      <a:lvl4pPr marL="1763484" marR="0" indent="-391884"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4pPr>
      <a:lvl5pPr marL="2318656" marR="0" indent="-489856"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5pPr>
      <a:lvl6pPr marL="2560320" marR="0" indent="-274320"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6pPr>
      <a:lvl7pPr marL="3017520" marR="0" indent="-274320"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7pPr>
      <a:lvl8pPr marL="3474720" marR="0" indent="-274320"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8pPr>
      <a:lvl9pPr marL="3931920" marR="0" indent="-274320"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Jost"/>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Jost"/>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Jost"/>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Jost"/>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Jost"/>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Jost"/>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Jost"/>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Jost"/>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Jos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4.png"/><Relationship Id="rId7"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11.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Title 1"/>
          <p:cNvSpPr txBox="1">
            <a:spLocks noGrp="1"/>
          </p:cNvSpPr>
          <p:nvPr>
            <p:ph type="title" idx="4294967295"/>
          </p:nvPr>
        </p:nvSpPr>
        <p:spPr>
          <a:xfrm>
            <a:off x="537959" y="356260"/>
            <a:ext cx="10506093" cy="5415148"/>
          </a:xfrm>
          <a:prstGeom prst="rect">
            <a:avLst/>
          </a:prstGeom>
        </p:spPr>
        <p:txBody>
          <a:bodyPr anchor="b">
            <a:normAutofit fontScale="90000"/>
          </a:bodyPr>
          <a:lstStyle/>
          <a:p>
            <a:pPr algn="ctr">
              <a:defRPr sz="5600" b="0"/>
            </a:pPr>
            <a:br>
              <a:rPr lang="en-US" dirty="0">
                <a:latin typeface="Century Gothic" panose="020B0502020202020204" pitchFamily="34" charset="0"/>
              </a:rPr>
            </a:br>
            <a:br>
              <a:rPr lang="en-US" dirty="0">
                <a:latin typeface="Century Gothic" panose="020B0502020202020204" pitchFamily="34" charset="0"/>
              </a:rPr>
            </a:br>
            <a:br>
              <a:rPr lang="en-US" dirty="0">
                <a:latin typeface="Century Gothic" panose="020B0502020202020204" pitchFamily="34" charset="0"/>
              </a:rPr>
            </a:br>
            <a:br>
              <a:rPr lang="en-US" dirty="0">
                <a:latin typeface="Century Gothic" panose="020B0502020202020204" pitchFamily="34" charset="0"/>
              </a:rPr>
            </a:br>
            <a:br>
              <a:rPr lang="en-US" dirty="0">
                <a:latin typeface="Century Gothic" panose="020B0502020202020204" pitchFamily="34" charset="0"/>
              </a:rPr>
            </a:br>
            <a:r>
              <a:rPr lang="en-US" dirty="0">
                <a:latin typeface="Century Gothic" panose="020B0502020202020204" pitchFamily="34" charset="0"/>
              </a:rPr>
              <a:t>Arbitrator Disclosures: Too Restrictive? Too Lax? Just Right?</a:t>
            </a:r>
            <a:br>
              <a:rPr lang="en-US" dirty="0">
                <a:latin typeface="Century Gothic" panose="020B0502020202020204" pitchFamily="34" charset="0"/>
              </a:rPr>
            </a:br>
            <a:r>
              <a:rPr lang="en-US" dirty="0">
                <a:latin typeface="Century Gothic" panose="020B0502020202020204" pitchFamily="34" charset="0"/>
              </a:rPr>
              <a:t> </a:t>
            </a:r>
            <a:br>
              <a:rPr lang="en-US" dirty="0">
                <a:latin typeface="Century Gothic" panose="020B0502020202020204" pitchFamily="34" charset="0"/>
              </a:rPr>
            </a:br>
            <a:r>
              <a:rPr lang="en-US" sz="3100" dirty="0">
                <a:latin typeface="+mn-lt"/>
              </a:rPr>
              <a:t>Elaine Caprio, David </a:t>
            </a:r>
            <a:r>
              <a:rPr lang="en-US" sz="3100" dirty="0" err="1">
                <a:latin typeface="+mn-lt"/>
              </a:rPr>
              <a:t>Ichel</a:t>
            </a:r>
            <a:r>
              <a:rPr lang="en-US" sz="3100" dirty="0">
                <a:latin typeface="+mn-lt"/>
              </a:rPr>
              <a:t>, Sylvia Kaminsky &amp; Cia Moss </a:t>
            </a:r>
            <a:br>
              <a:rPr lang="en-US" dirty="0">
                <a:latin typeface="Century Gothic" panose="020B0502020202020204" pitchFamily="34" charset="0"/>
              </a:rPr>
            </a:br>
            <a:endParaRPr dirty="0">
              <a:latin typeface="Century Gothic" panose="020B0502020202020204" pitchFamily="34" charset="0"/>
            </a:endParaRPr>
          </a:p>
        </p:txBody>
      </p:sp>
      <p:sp>
        <p:nvSpPr>
          <p:cNvPr id="179" name="Text Placeholder 2"/>
          <p:cNvSpPr txBox="1">
            <a:spLocks noGrp="1"/>
          </p:cNvSpPr>
          <p:nvPr>
            <p:ph type="body" sz="quarter" idx="4294967295"/>
          </p:nvPr>
        </p:nvSpPr>
        <p:spPr>
          <a:xfrm>
            <a:off x="537958" y="5058888"/>
            <a:ext cx="10506093" cy="546264"/>
          </a:xfrm>
          <a:prstGeom prst="rect">
            <a:avLst/>
          </a:prstGeom>
        </p:spPr>
        <p:txBody>
          <a:bodyPr>
            <a:normAutofit fontScale="47500" lnSpcReduction="20000"/>
          </a:bodyPr>
          <a:lstStyle>
            <a:lvl1pPr algn="ctr">
              <a:spcBef>
                <a:spcPts val="0"/>
              </a:spcBef>
              <a:buFont typeface="Arial"/>
              <a:defRPr sz="3200">
                <a:solidFill>
                  <a:srgbClr val="AA182C"/>
                </a:solidFill>
              </a:defRPr>
            </a:lvl1pPr>
          </a:lstStyle>
          <a:p>
            <a:endParaRPr lang="en-US" dirty="0"/>
          </a:p>
          <a:p>
            <a:pPr marL="0" indent="0">
              <a:buNone/>
            </a:pPr>
            <a:r>
              <a:rPr lang="en-US" sz="4400" dirty="0">
                <a:latin typeface="+mn-lt"/>
              </a:rPr>
              <a:t>May 19, 2023</a:t>
            </a:r>
            <a:endParaRPr sz="4400" dirty="0">
              <a:latin typeface="+mn-lt"/>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DD03E-F5C8-2A42-8B65-2EDDECB11317}"/>
              </a:ext>
            </a:extLst>
          </p:cNvPr>
          <p:cNvSpPr>
            <a:spLocks noGrp="1"/>
          </p:cNvSpPr>
          <p:nvPr>
            <p:ph type="title"/>
          </p:nvPr>
        </p:nvSpPr>
        <p:spPr>
          <a:xfrm>
            <a:off x="644435" y="349828"/>
            <a:ext cx="12100956" cy="1191236"/>
          </a:xfrm>
        </p:spPr>
        <p:txBody>
          <a:bodyPr>
            <a:normAutofit/>
          </a:bodyPr>
          <a:lstStyle/>
          <a:p>
            <a:r>
              <a:rPr lang="en-US" sz="2800" dirty="0"/>
              <a:t>ARIAS-US Umpire and Neutral Arbitrator Questionnaires Exclude “Industry Conferences and Other Industry Functions” </a:t>
            </a:r>
          </a:p>
        </p:txBody>
      </p:sp>
      <p:sp>
        <p:nvSpPr>
          <p:cNvPr id="3" name="Text Placeholder 2">
            <a:extLst>
              <a:ext uri="{FF2B5EF4-FFF2-40B4-BE49-F238E27FC236}">
                <a16:creationId xmlns:a16="http://schemas.microsoft.com/office/drawing/2014/main" id="{34926D26-9C84-E444-8CCE-158967D4F4F8}"/>
              </a:ext>
            </a:extLst>
          </p:cNvPr>
          <p:cNvSpPr>
            <a:spLocks noGrp="1"/>
          </p:cNvSpPr>
          <p:nvPr>
            <p:ph type="body" sz="quarter" idx="1"/>
          </p:nvPr>
        </p:nvSpPr>
        <p:spPr>
          <a:xfrm>
            <a:off x="644435" y="982216"/>
            <a:ext cx="9962606" cy="4065938"/>
          </a:xfrm>
        </p:spPr>
        <p:txBody>
          <a:bodyPr>
            <a:normAutofit/>
          </a:bodyPr>
          <a:lstStyle/>
          <a:p>
            <a:endParaRPr lang="en-US" dirty="0"/>
          </a:p>
          <a:p>
            <a:endParaRPr lang="en-US" dirty="0"/>
          </a:p>
          <a:p>
            <a:pPr marL="0" indent="0">
              <a:buNone/>
            </a:pPr>
            <a:r>
              <a:rPr lang="en-US" sz="2400" dirty="0">
                <a:latin typeface="+mn-lt"/>
              </a:rPr>
              <a:t>“Apart from participating in industry conferences and other industry functions, please briefly disclose to the best of your knowledge any </a:t>
            </a:r>
            <a:r>
              <a:rPr lang="en-US" sz="2400" b="1" dirty="0">
                <a:latin typeface="+mn-lt"/>
              </a:rPr>
              <a:t>business, professional, or social relationships </a:t>
            </a:r>
            <a:r>
              <a:rPr lang="en-US" sz="2400" dirty="0">
                <a:latin typeface="+mn-lt"/>
              </a:rPr>
              <a:t>[…] .”</a:t>
            </a:r>
          </a:p>
          <a:p>
            <a:endParaRPr lang="en-US" dirty="0"/>
          </a:p>
          <a:p>
            <a:endParaRPr lang="en-US" dirty="0"/>
          </a:p>
          <a:p>
            <a:endParaRPr lang="en-US" dirty="0"/>
          </a:p>
        </p:txBody>
      </p:sp>
      <p:sp>
        <p:nvSpPr>
          <p:cNvPr id="4" name="Text Placeholder 2">
            <a:extLst>
              <a:ext uri="{FF2B5EF4-FFF2-40B4-BE49-F238E27FC236}">
                <a16:creationId xmlns:a16="http://schemas.microsoft.com/office/drawing/2014/main" id="{59515DD8-618D-1A2F-CCE8-6C8B76D00809}"/>
              </a:ext>
            </a:extLst>
          </p:cNvPr>
          <p:cNvSpPr txBox="1">
            <a:spLocks/>
          </p:cNvSpPr>
          <p:nvPr/>
        </p:nvSpPr>
        <p:spPr>
          <a:xfrm>
            <a:off x="644435" y="3174140"/>
            <a:ext cx="9878593" cy="40659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lvl1pPr marL="457200" marR="0" indent="-457200" algn="l" defTabSz="457200" latinLnBrk="0">
              <a:lnSpc>
                <a:spcPct val="100000"/>
              </a:lnSpc>
              <a:spcBef>
                <a:spcPts val="0"/>
              </a:spcBef>
              <a:spcAft>
                <a:spcPts val="0"/>
              </a:spcAft>
              <a:buClrTx/>
              <a:buSzPct val="110000"/>
              <a:buFont typeface="Arial" panose="020B0604020202020204" pitchFamily="34" charset="0"/>
              <a:buChar char="•"/>
              <a:tabLst/>
              <a:defRPr sz="2800" b="0" i="0" u="none" strike="noStrike" cap="none" spc="0" baseline="0">
                <a:solidFill>
                  <a:srgbClr val="000000"/>
                </a:solidFill>
                <a:uFillTx/>
                <a:latin typeface="Century Gothic"/>
                <a:ea typeface="Century Gothic"/>
                <a:cs typeface="Century Gothic"/>
                <a:sym typeface="Century Gothic"/>
              </a:defRPr>
            </a:lvl1pPr>
            <a:lvl2pPr marL="0" marR="0" indent="0" algn="l" defTabSz="457200" latinLnBrk="0">
              <a:lnSpc>
                <a:spcPct val="100000"/>
              </a:lnSpc>
              <a:spcBef>
                <a:spcPts val="0"/>
              </a:spcBef>
              <a:spcAft>
                <a:spcPts val="0"/>
              </a:spcAft>
              <a:buClrTx/>
              <a:buSzTx/>
              <a:buFont typeface="Century Gothic" panose="020B0502020202020204" pitchFamily="34" charset="0"/>
              <a:buNone/>
              <a:tabLst/>
              <a:defRPr sz="2800" b="0" i="0" u="none" strike="noStrike" cap="none" spc="0" baseline="0">
                <a:solidFill>
                  <a:srgbClr val="000000"/>
                </a:solidFill>
                <a:uFillTx/>
                <a:latin typeface="Century Gothic"/>
                <a:ea typeface="Century Gothic"/>
                <a:cs typeface="Century Gothic"/>
                <a:sym typeface="Century Gothic"/>
              </a:defRPr>
            </a:lvl2pPr>
            <a:lvl3pPr marL="0" marR="0" indent="0" algn="l" defTabSz="457200" latinLnBrk="0">
              <a:lnSpc>
                <a:spcPct val="100000"/>
              </a:lnSpc>
              <a:spcBef>
                <a:spcPts val="0"/>
              </a:spcBef>
              <a:spcAft>
                <a:spcPts val="0"/>
              </a:spcAft>
              <a:buClrTx/>
              <a:buSzTx/>
              <a:buFontTx/>
              <a:buNone/>
              <a:tabLst/>
              <a:defRPr sz="2800" b="0" i="0" u="none" strike="noStrike" cap="none" spc="0" baseline="0">
                <a:solidFill>
                  <a:srgbClr val="000000"/>
                </a:solidFill>
                <a:uFillTx/>
                <a:latin typeface="Century Gothic"/>
                <a:ea typeface="Century Gothic"/>
                <a:cs typeface="Century Gothic"/>
                <a:sym typeface="Century Gothic"/>
              </a:defRPr>
            </a:lvl3pPr>
            <a:lvl4pPr marL="0" marR="0" indent="0" algn="l" defTabSz="457200" latinLnBrk="0">
              <a:lnSpc>
                <a:spcPct val="100000"/>
              </a:lnSpc>
              <a:spcBef>
                <a:spcPts val="0"/>
              </a:spcBef>
              <a:spcAft>
                <a:spcPts val="0"/>
              </a:spcAft>
              <a:buClrTx/>
              <a:buSzTx/>
              <a:buFontTx/>
              <a:buNone/>
              <a:tabLst/>
              <a:defRPr sz="2800" b="0" i="0" u="none" strike="noStrike" cap="none" spc="0" baseline="0">
                <a:solidFill>
                  <a:srgbClr val="000000"/>
                </a:solidFill>
                <a:uFillTx/>
                <a:latin typeface="Century Gothic"/>
                <a:ea typeface="Century Gothic"/>
                <a:cs typeface="Century Gothic"/>
                <a:sym typeface="Century Gothic"/>
              </a:defRPr>
            </a:lvl4pPr>
            <a:lvl5pPr marL="0" marR="0" indent="0" algn="l" defTabSz="457200" latinLnBrk="0">
              <a:lnSpc>
                <a:spcPct val="100000"/>
              </a:lnSpc>
              <a:spcBef>
                <a:spcPts val="0"/>
              </a:spcBef>
              <a:spcAft>
                <a:spcPts val="0"/>
              </a:spcAft>
              <a:buClrTx/>
              <a:buSzTx/>
              <a:buFontTx/>
              <a:buNone/>
              <a:tabLst/>
              <a:defRPr sz="2800" b="0" i="0" u="none" strike="noStrike" cap="none" spc="0" baseline="0">
                <a:solidFill>
                  <a:srgbClr val="000000"/>
                </a:solidFill>
                <a:uFillTx/>
                <a:latin typeface="Century Gothic"/>
                <a:ea typeface="Century Gothic"/>
                <a:cs typeface="Century Gothic"/>
                <a:sym typeface="Century Gothic"/>
              </a:defRPr>
            </a:lvl5pPr>
            <a:lvl6pPr marL="2560320" marR="0" indent="-274320"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6pPr>
            <a:lvl7pPr marL="3017520" marR="0" indent="-274320"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7pPr>
            <a:lvl8pPr marL="3474720" marR="0" indent="-274320"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8pPr>
            <a:lvl9pPr marL="3931920" marR="0" indent="-274320"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9pPr>
          </a:lstStyle>
          <a:p>
            <a:pPr marL="342900" indent="-342900" hangingPunct="1">
              <a:lnSpc>
                <a:spcPct val="150000"/>
              </a:lnSpc>
            </a:pPr>
            <a:r>
              <a:rPr lang="en-US" sz="2400" dirty="0">
                <a:latin typeface="+mn-lt"/>
              </a:rPr>
              <a:t>How far does this apply? </a:t>
            </a:r>
          </a:p>
          <a:p>
            <a:pPr marL="342900" indent="-342900" hangingPunct="1">
              <a:lnSpc>
                <a:spcPct val="150000"/>
              </a:lnSpc>
            </a:pPr>
            <a:r>
              <a:rPr lang="en-US" sz="2400" dirty="0">
                <a:latin typeface="+mn-lt"/>
              </a:rPr>
              <a:t>Firm dinners? Cocktail parties? Golf? Spa?</a:t>
            </a:r>
          </a:p>
          <a:p>
            <a:pPr hangingPunct="1"/>
            <a:endParaRPr lang="en-US" dirty="0"/>
          </a:p>
          <a:p>
            <a:pPr hangingPunct="1"/>
            <a:endParaRPr lang="en-US" dirty="0"/>
          </a:p>
        </p:txBody>
      </p:sp>
      <p:pic>
        <p:nvPicPr>
          <p:cNvPr id="5" name="Picture 4">
            <a:extLst>
              <a:ext uri="{FF2B5EF4-FFF2-40B4-BE49-F238E27FC236}">
                <a16:creationId xmlns:a16="http://schemas.microsoft.com/office/drawing/2014/main" id="{04656168-9F9C-1015-E2C7-785F15CC03F7}"/>
              </a:ext>
            </a:extLst>
          </p:cNvPr>
          <p:cNvPicPr>
            <a:picLocks noChangeAspect="1"/>
          </p:cNvPicPr>
          <p:nvPr/>
        </p:nvPicPr>
        <p:blipFill rotWithShape="1">
          <a:blip r:embed="rId3"/>
          <a:srcRect r="15625"/>
          <a:stretch/>
        </p:blipFill>
        <p:spPr>
          <a:xfrm>
            <a:off x="7922620" y="4491788"/>
            <a:ext cx="3549317" cy="2366211"/>
          </a:xfrm>
          <a:prstGeom prst="rect">
            <a:avLst/>
          </a:prstGeom>
        </p:spPr>
      </p:pic>
      <p:pic>
        <p:nvPicPr>
          <p:cNvPr id="6" name="Picture 5">
            <a:extLst>
              <a:ext uri="{FF2B5EF4-FFF2-40B4-BE49-F238E27FC236}">
                <a16:creationId xmlns:a16="http://schemas.microsoft.com/office/drawing/2014/main" id="{5E9F6C7E-C760-9F2C-FBB7-1E7339890DA4}"/>
              </a:ext>
            </a:extLst>
          </p:cNvPr>
          <p:cNvPicPr>
            <a:picLocks noChangeAspect="1"/>
          </p:cNvPicPr>
          <p:nvPr/>
        </p:nvPicPr>
        <p:blipFill>
          <a:blip r:embed="rId4"/>
          <a:stretch>
            <a:fillRect/>
          </a:stretch>
        </p:blipFill>
        <p:spPr>
          <a:xfrm>
            <a:off x="745108" y="4491789"/>
            <a:ext cx="3549315" cy="2366210"/>
          </a:xfrm>
          <a:prstGeom prst="rect">
            <a:avLst/>
          </a:prstGeom>
        </p:spPr>
      </p:pic>
      <p:pic>
        <p:nvPicPr>
          <p:cNvPr id="7" name="Picture 6">
            <a:extLst>
              <a:ext uri="{FF2B5EF4-FFF2-40B4-BE49-F238E27FC236}">
                <a16:creationId xmlns:a16="http://schemas.microsoft.com/office/drawing/2014/main" id="{8395DF0A-7CB5-1098-1A48-B8CD9A082B57}"/>
              </a:ext>
            </a:extLst>
          </p:cNvPr>
          <p:cNvPicPr>
            <a:picLocks noChangeAspect="1"/>
          </p:cNvPicPr>
          <p:nvPr/>
        </p:nvPicPr>
        <p:blipFill rotWithShape="1">
          <a:blip r:embed="rId5"/>
          <a:srcRect l="41286" r="20714"/>
          <a:stretch/>
        </p:blipFill>
        <p:spPr>
          <a:xfrm>
            <a:off x="4543452" y="4491789"/>
            <a:ext cx="3138885" cy="2366210"/>
          </a:xfrm>
          <a:prstGeom prst="rect">
            <a:avLst/>
          </a:prstGeom>
        </p:spPr>
      </p:pic>
    </p:spTree>
    <p:extLst>
      <p:ext uri="{BB962C8B-B14F-4D97-AF65-F5344CB8AC3E}">
        <p14:creationId xmlns:p14="http://schemas.microsoft.com/office/powerpoint/2010/main" val="333879617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3DE21-24CD-F540-89BE-C31F9A4772FE}"/>
              </a:ext>
            </a:extLst>
          </p:cNvPr>
          <p:cNvSpPr>
            <a:spLocks noGrp="1"/>
          </p:cNvSpPr>
          <p:nvPr>
            <p:ph type="title"/>
          </p:nvPr>
        </p:nvSpPr>
        <p:spPr>
          <a:xfrm>
            <a:off x="426720" y="-18919"/>
            <a:ext cx="11970327" cy="771897"/>
          </a:xfrm>
        </p:spPr>
        <p:txBody>
          <a:bodyPr>
            <a:normAutofit/>
          </a:bodyPr>
          <a:lstStyle/>
          <a:p>
            <a:r>
              <a:rPr lang="en-US" sz="2800" dirty="0"/>
              <a:t>Guess Who’s Coming to Dinner? </a:t>
            </a:r>
          </a:p>
        </p:txBody>
      </p:sp>
      <p:sp>
        <p:nvSpPr>
          <p:cNvPr id="3" name="Text Placeholder 2">
            <a:extLst>
              <a:ext uri="{FF2B5EF4-FFF2-40B4-BE49-F238E27FC236}">
                <a16:creationId xmlns:a16="http://schemas.microsoft.com/office/drawing/2014/main" id="{C4840D5E-1D1E-1F40-9CA1-95E7CEF764C6}"/>
              </a:ext>
            </a:extLst>
          </p:cNvPr>
          <p:cNvSpPr>
            <a:spLocks noGrp="1"/>
          </p:cNvSpPr>
          <p:nvPr>
            <p:ph type="body" sz="quarter" idx="1"/>
          </p:nvPr>
        </p:nvSpPr>
        <p:spPr>
          <a:xfrm>
            <a:off x="426720" y="1066440"/>
            <a:ext cx="12073248" cy="4583912"/>
          </a:xfrm>
        </p:spPr>
        <p:txBody>
          <a:bodyPr>
            <a:normAutofit/>
          </a:bodyPr>
          <a:lstStyle/>
          <a:p>
            <a:pPr lvl="1" indent="-457200"/>
            <a:r>
              <a:rPr lang="en-US" sz="2400" b="1" dirty="0">
                <a:latin typeface="+mn-lt"/>
              </a:rPr>
              <a:t>SHOULD AN UMPIRE ATTEND A DINNER SPONSORED BY ONE OF THE LAW FIRMS </a:t>
            </a:r>
          </a:p>
          <a:p>
            <a:pPr lvl="1" indent="-457200"/>
            <a:r>
              <a:rPr lang="en-US" sz="2400" b="1" dirty="0">
                <a:latin typeface="+mn-lt"/>
              </a:rPr>
              <a:t>IN THE PENDING ARBITRATION? </a:t>
            </a:r>
          </a:p>
          <a:p>
            <a:pPr marL="457200" indent="-457200">
              <a:buFont typeface="Arial" panose="020B0604020202020204" pitchFamily="34" charset="0"/>
              <a:buChar char="•"/>
            </a:pPr>
            <a:endParaRPr lang="en-US" dirty="0"/>
          </a:p>
        </p:txBody>
      </p:sp>
      <p:sp>
        <p:nvSpPr>
          <p:cNvPr id="7" name="TextBox 6">
            <a:extLst>
              <a:ext uri="{FF2B5EF4-FFF2-40B4-BE49-F238E27FC236}">
                <a16:creationId xmlns:a16="http://schemas.microsoft.com/office/drawing/2014/main" id="{1AD0708B-E5DF-2483-5E40-366AE03C872C}"/>
              </a:ext>
            </a:extLst>
          </p:cNvPr>
          <p:cNvSpPr txBox="1"/>
          <p:nvPr/>
        </p:nvSpPr>
        <p:spPr>
          <a:xfrm>
            <a:off x="844732" y="2234032"/>
            <a:ext cx="8116388" cy="26776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lvl="4"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Only if all three arbitrators are invited?</a:t>
            </a:r>
          </a:p>
          <a:p>
            <a:pPr marL="342900" lvl="4" indent="-342900">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pPr marL="342900" lvl="4"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Only if all three arbitrators actually attend?</a:t>
            </a:r>
          </a:p>
          <a:p>
            <a:pPr marL="342900" lvl="4" indent="-342900">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pPr marL="342900" lvl="4"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Is disclosure sufficient, or should the umpire simply decline? </a:t>
            </a:r>
          </a:p>
          <a:p>
            <a:pPr marL="342900" lvl="4" indent="-342900">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pPr marL="342900" lvl="4"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Is it a different case for the party-appointed arbitrators? </a:t>
            </a:r>
          </a:p>
        </p:txBody>
      </p:sp>
    </p:spTree>
    <p:extLst>
      <p:ext uri="{BB962C8B-B14F-4D97-AF65-F5344CB8AC3E}">
        <p14:creationId xmlns:p14="http://schemas.microsoft.com/office/powerpoint/2010/main" val="23964995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3DE21-24CD-F540-89BE-C31F9A4772FE}"/>
              </a:ext>
            </a:extLst>
          </p:cNvPr>
          <p:cNvSpPr>
            <a:spLocks noGrp="1"/>
          </p:cNvSpPr>
          <p:nvPr>
            <p:ph type="title"/>
          </p:nvPr>
        </p:nvSpPr>
        <p:spPr>
          <a:xfrm>
            <a:off x="513806" y="230380"/>
            <a:ext cx="11970327" cy="771897"/>
          </a:xfrm>
        </p:spPr>
        <p:txBody>
          <a:bodyPr>
            <a:normAutofit/>
          </a:bodyPr>
          <a:lstStyle/>
          <a:p>
            <a:r>
              <a:rPr lang="en-US" sz="2800" dirty="0"/>
              <a:t>Guess Who’s Coming to Dinner? (continued) </a:t>
            </a:r>
          </a:p>
        </p:txBody>
      </p:sp>
      <p:sp>
        <p:nvSpPr>
          <p:cNvPr id="3" name="Text Placeholder 2">
            <a:extLst>
              <a:ext uri="{FF2B5EF4-FFF2-40B4-BE49-F238E27FC236}">
                <a16:creationId xmlns:a16="http://schemas.microsoft.com/office/drawing/2014/main" id="{C4840D5E-1D1E-1F40-9CA1-95E7CEF764C6}"/>
              </a:ext>
            </a:extLst>
          </p:cNvPr>
          <p:cNvSpPr>
            <a:spLocks noGrp="1"/>
          </p:cNvSpPr>
          <p:nvPr>
            <p:ph type="body" sz="quarter" idx="1"/>
          </p:nvPr>
        </p:nvSpPr>
        <p:spPr>
          <a:xfrm>
            <a:off x="531223" y="1002277"/>
            <a:ext cx="12073248" cy="4583912"/>
          </a:xfrm>
        </p:spPr>
        <p:txBody>
          <a:bodyPr>
            <a:normAutofit/>
          </a:bodyPr>
          <a:lstStyle/>
          <a:p>
            <a:endParaRPr lang="en-US"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400" dirty="0">
                <a:latin typeface="Calibri" panose="020F0502020204030204" pitchFamily="34" charset="0"/>
                <a:cs typeface="Calibri" panose="020F0502020204030204" pitchFamily="34" charset="0"/>
              </a:rPr>
              <a:t>Can the three arbitrators have dinner together? Can just two of them have dinner if they invite the third and don’t discuss the case? </a:t>
            </a:r>
          </a:p>
          <a:p>
            <a:endParaRPr lang="en-US" sz="24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400" dirty="0">
                <a:latin typeface="Calibri" panose="020F0502020204030204" pitchFamily="34" charset="0"/>
                <a:cs typeface="Calibri" panose="020F0502020204030204" pitchFamily="34" charset="0"/>
              </a:rPr>
              <a:t>Can a party-appointed arbitrator have dinner with her appointing counsel the evening following argument of a summary judgment motion in the case? </a:t>
            </a:r>
          </a:p>
        </p:txBody>
      </p:sp>
      <p:pic>
        <p:nvPicPr>
          <p:cNvPr id="7" name="Picture 6" descr="Asking Guests to Pay for a Party You Hosted">
            <a:extLst>
              <a:ext uri="{FF2B5EF4-FFF2-40B4-BE49-F238E27FC236}">
                <a16:creationId xmlns:a16="http://schemas.microsoft.com/office/drawing/2014/main" id="{B587E029-B1B3-83E9-7A55-B9056F131C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4348" y="3730029"/>
            <a:ext cx="3943303" cy="2628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67164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129F3-E6F2-1A4A-A248-CF49B19A1650}"/>
              </a:ext>
            </a:extLst>
          </p:cNvPr>
          <p:cNvSpPr>
            <a:spLocks noGrp="1"/>
          </p:cNvSpPr>
          <p:nvPr>
            <p:ph type="title"/>
          </p:nvPr>
        </p:nvSpPr>
        <p:spPr>
          <a:xfrm>
            <a:off x="0" y="-323010"/>
            <a:ext cx="11946577" cy="1211283"/>
          </a:xfrm>
        </p:spPr>
        <p:txBody>
          <a:bodyPr>
            <a:normAutofit/>
          </a:bodyPr>
          <a:lstStyle/>
          <a:p>
            <a:r>
              <a:rPr lang="en-US" sz="2800" dirty="0"/>
              <a:t>	Polling Question 3</a:t>
            </a:r>
          </a:p>
        </p:txBody>
      </p:sp>
      <p:sp>
        <p:nvSpPr>
          <p:cNvPr id="3" name="Text Placeholder 2">
            <a:extLst>
              <a:ext uri="{FF2B5EF4-FFF2-40B4-BE49-F238E27FC236}">
                <a16:creationId xmlns:a16="http://schemas.microsoft.com/office/drawing/2014/main" id="{97E17CE4-B8EF-0B42-9495-3B42F5A0AE8A}"/>
              </a:ext>
            </a:extLst>
          </p:cNvPr>
          <p:cNvSpPr>
            <a:spLocks noGrp="1"/>
          </p:cNvSpPr>
          <p:nvPr>
            <p:ph type="body" sz="quarter" idx="1"/>
          </p:nvPr>
        </p:nvSpPr>
        <p:spPr>
          <a:xfrm>
            <a:off x="463533" y="861995"/>
            <a:ext cx="11264934" cy="3954017"/>
          </a:xfrm>
        </p:spPr>
        <p:txBody>
          <a:bodyPr>
            <a:normAutofit/>
          </a:bodyPr>
          <a:lstStyle/>
          <a:p>
            <a:endParaRPr lang="en-US" dirty="0"/>
          </a:p>
          <a:p>
            <a:pPr marL="0" indent="0">
              <a:buNone/>
            </a:pPr>
            <a:r>
              <a:rPr lang="en-US" sz="2400" dirty="0">
                <a:latin typeface="+mn-lt"/>
              </a:rPr>
              <a:t>Jane Q. </a:t>
            </a:r>
            <a:r>
              <a:rPr lang="en-US" sz="2400" dirty="0" err="1">
                <a:latin typeface="+mn-lt"/>
              </a:rPr>
              <a:t>Arbitro</a:t>
            </a:r>
            <a:r>
              <a:rPr lang="en-US" sz="2400" dirty="0">
                <a:latin typeface="+mn-lt"/>
              </a:rPr>
              <a:t> is also serving as the Chair/Umpire in an unrelated hurricane coverage arbitration in which an affiliate of Purer, </a:t>
            </a:r>
            <a:r>
              <a:rPr lang="en-US" sz="2400" dirty="0" err="1">
                <a:latin typeface="+mn-lt"/>
              </a:rPr>
              <a:t>PureWater</a:t>
            </a:r>
            <a:r>
              <a:rPr lang="en-US" sz="2400" dirty="0">
                <a:latin typeface="+mn-lt"/>
              </a:rPr>
              <a:t> Insurance, is one of 16 respondents. </a:t>
            </a:r>
          </a:p>
          <a:p>
            <a:endParaRPr lang="en-US" dirty="0"/>
          </a:p>
          <a:p>
            <a:endParaRPr lang="en-US" dirty="0"/>
          </a:p>
          <a:p>
            <a:endParaRPr lang="en-US" dirty="0"/>
          </a:p>
          <a:p>
            <a:endParaRPr lang="en-US" dirty="0"/>
          </a:p>
        </p:txBody>
      </p:sp>
      <p:sp>
        <p:nvSpPr>
          <p:cNvPr id="6" name="Text Placeholder 2">
            <a:extLst>
              <a:ext uri="{FF2B5EF4-FFF2-40B4-BE49-F238E27FC236}">
                <a16:creationId xmlns:a16="http://schemas.microsoft.com/office/drawing/2014/main" id="{12840109-6A8D-457F-03BA-EBF6A9829734}"/>
              </a:ext>
            </a:extLst>
          </p:cNvPr>
          <p:cNvSpPr txBox="1">
            <a:spLocks/>
          </p:cNvSpPr>
          <p:nvPr/>
        </p:nvSpPr>
        <p:spPr>
          <a:xfrm>
            <a:off x="482929" y="2394855"/>
            <a:ext cx="11709071" cy="39540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lvl1pPr marL="0" marR="0" indent="0" algn="l" defTabSz="457200" latinLnBrk="0">
              <a:lnSpc>
                <a:spcPct val="100000"/>
              </a:lnSpc>
              <a:spcBef>
                <a:spcPts val="0"/>
              </a:spcBef>
              <a:spcAft>
                <a:spcPts val="0"/>
              </a:spcAft>
              <a:buClrTx/>
              <a:buSzTx/>
              <a:buFontTx/>
              <a:buNone/>
              <a:tabLst/>
              <a:defRPr sz="2800" b="0" i="0" u="none" strike="noStrike" cap="none" spc="0" baseline="0">
                <a:solidFill>
                  <a:srgbClr val="000000"/>
                </a:solidFill>
                <a:uFillTx/>
                <a:latin typeface="Century Gothic"/>
                <a:ea typeface="Century Gothic"/>
                <a:cs typeface="Century Gothic"/>
                <a:sym typeface="Century Gothic"/>
              </a:defRPr>
            </a:lvl1pPr>
            <a:lvl2pPr marL="0" marR="0" indent="0" algn="l" defTabSz="457200" latinLnBrk="0">
              <a:lnSpc>
                <a:spcPct val="100000"/>
              </a:lnSpc>
              <a:spcBef>
                <a:spcPts val="0"/>
              </a:spcBef>
              <a:spcAft>
                <a:spcPts val="0"/>
              </a:spcAft>
              <a:buClrTx/>
              <a:buSzTx/>
              <a:buFontTx/>
              <a:buNone/>
              <a:tabLst/>
              <a:defRPr sz="2800" b="0" i="0" u="none" strike="noStrike" cap="none" spc="0" baseline="0">
                <a:solidFill>
                  <a:srgbClr val="000000"/>
                </a:solidFill>
                <a:uFillTx/>
                <a:latin typeface="Century Gothic"/>
                <a:ea typeface="Century Gothic"/>
                <a:cs typeface="Century Gothic"/>
                <a:sym typeface="Century Gothic"/>
              </a:defRPr>
            </a:lvl2pPr>
            <a:lvl3pPr marL="0" marR="0" indent="0" algn="l" defTabSz="457200" latinLnBrk="0">
              <a:lnSpc>
                <a:spcPct val="100000"/>
              </a:lnSpc>
              <a:spcBef>
                <a:spcPts val="0"/>
              </a:spcBef>
              <a:spcAft>
                <a:spcPts val="0"/>
              </a:spcAft>
              <a:buClrTx/>
              <a:buSzTx/>
              <a:buFontTx/>
              <a:buNone/>
              <a:tabLst/>
              <a:defRPr sz="2800" b="0" i="0" u="none" strike="noStrike" cap="none" spc="0" baseline="0">
                <a:solidFill>
                  <a:srgbClr val="000000"/>
                </a:solidFill>
                <a:uFillTx/>
                <a:latin typeface="Century Gothic"/>
                <a:ea typeface="Century Gothic"/>
                <a:cs typeface="Century Gothic"/>
                <a:sym typeface="Century Gothic"/>
              </a:defRPr>
            </a:lvl3pPr>
            <a:lvl4pPr marL="0" marR="0" indent="0" algn="l" defTabSz="457200" latinLnBrk="0">
              <a:lnSpc>
                <a:spcPct val="100000"/>
              </a:lnSpc>
              <a:spcBef>
                <a:spcPts val="0"/>
              </a:spcBef>
              <a:spcAft>
                <a:spcPts val="0"/>
              </a:spcAft>
              <a:buClrTx/>
              <a:buSzTx/>
              <a:buFontTx/>
              <a:buNone/>
              <a:tabLst/>
              <a:defRPr sz="2800" b="0" i="0" u="none" strike="noStrike" cap="none" spc="0" baseline="0">
                <a:solidFill>
                  <a:srgbClr val="000000"/>
                </a:solidFill>
                <a:uFillTx/>
                <a:latin typeface="Century Gothic"/>
                <a:ea typeface="Century Gothic"/>
                <a:cs typeface="Century Gothic"/>
                <a:sym typeface="Century Gothic"/>
              </a:defRPr>
            </a:lvl4pPr>
            <a:lvl5pPr marL="0" marR="0" indent="0" algn="l" defTabSz="457200" latinLnBrk="0">
              <a:lnSpc>
                <a:spcPct val="100000"/>
              </a:lnSpc>
              <a:spcBef>
                <a:spcPts val="0"/>
              </a:spcBef>
              <a:spcAft>
                <a:spcPts val="0"/>
              </a:spcAft>
              <a:buClrTx/>
              <a:buSzTx/>
              <a:buFontTx/>
              <a:buNone/>
              <a:tabLst/>
              <a:defRPr sz="2800" b="0" i="0" u="none" strike="noStrike" cap="none" spc="0" baseline="0">
                <a:solidFill>
                  <a:srgbClr val="000000"/>
                </a:solidFill>
                <a:uFillTx/>
                <a:latin typeface="Century Gothic"/>
                <a:ea typeface="Century Gothic"/>
                <a:cs typeface="Century Gothic"/>
                <a:sym typeface="Century Gothic"/>
              </a:defRPr>
            </a:lvl5pPr>
            <a:lvl6pPr marL="2560320" marR="0" indent="-274320"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6pPr>
            <a:lvl7pPr marL="3017520" marR="0" indent="-274320"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7pPr>
            <a:lvl8pPr marL="3474720" marR="0" indent="-274320"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8pPr>
            <a:lvl9pPr marL="3931920" marR="0" indent="-274320"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9pPr>
          </a:lstStyle>
          <a:p>
            <a:pPr hangingPunct="1"/>
            <a:r>
              <a:rPr lang="en-US" sz="2400" b="1" dirty="0">
                <a:latin typeface="+mn-lt"/>
              </a:rPr>
              <a:t>Can she serve as </a:t>
            </a:r>
            <a:r>
              <a:rPr lang="en-US" sz="2400" b="1" dirty="0" err="1">
                <a:latin typeface="+mn-lt"/>
              </a:rPr>
              <a:t>Purer’s</a:t>
            </a:r>
            <a:r>
              <a:rPr lang="en-US" sz="2400" b="1" dirty="0">
                <a:latin typeface="+mn-lt"/>
              </a:rPr>
              <a:t> party-appointed arbitrator in the Covid-19 arbitration if she discloses the two appointments in each arbitration? </a:t>
            </a:r>
          </a:p>
          <a:p>
            <a:pPr hangingPunct="1"/>
            <a:endParaRPr lang="en-US" dirty="0">
              <a:latin typeface="+mn-lt"/>
            </a:endParaRPr>
          </a:p>
          <a:p>
            <a:pPr hangingPunct="1">
              <a:lnSpc>
                <a:spcPct val="150000"/>
              </a:lnSpc>
            </a:pPr>
            <a:r>
              <a:rPr lang="en-US" sz="2400" dirty="0">
                <a:latin typeface="+mn-lt"/>
              </a:rPr>
              <a:t>A. Yes                       </a:t>
            </a:r>
          </a:p>
          <a:p>
            <a:pPr hangingPunct="1">
              <a:lnSpc>
                <a:spcPct val="150000"/>
              </a:lnSpc>
            </a:pPr>
            <a:r>
              <a:rPr lang="en-US" sz="2400" dirty="0">
                <a:latin typeface="+mn-lt"/>
              </a:rPr>
              <a:t>B. No</a:t>
            </a:r>
          </a:p>
          <a:p>
            <a:pPr hangingPunct="1"/>
            <a:endParaRPr lang="en-US" dirty="0"/>
          </a:p>
          <a:p>
            <a:pPr hangingPunct="1"/>
            <a:endParaRPr lang="en-US" dirty="0"/>
          </a:p>
          <a:p>
            <a:pPr hangingPunct="1"/>
            <a:endParaRPr lang="en-US" dirty="0"/>
          </a:p>
        </p:txBody>
      </p:sp>
      <p:pic>
        <p:nvPicPr>
          <p:cNvPr id="3082" name="Picture 10" descr="Download Hurricane Clipart Png Photo | TOPpng">
            <a:extLst>
              <a:ext uri="{FF2B5EF4-FFF2-40B4-BE49-F238E27FC236}">
                <a16:creationId xmlns:a16="http://schemas.microsoft.com/office/drawing/2014/main" id="{A4624105-6874-9973-7897-6B893EBE154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683" b="89988" l="10000" r="90000">
                        <a14:foregroundMark x1="35119" y1="10128" x2="49048" y2="10012"/>
                        <a14:foregroundMark x1="49048" y1="10012" x2="58095" y2="11758"/>
                        <a14:foregroundMark x1="58095" y1="11758" x2="73452" y2="10361"/>
                        <a14:foregroundMark x1="73452" y1="10361" x2="37976" y2="8964"/>
                        <a14:foregroundMark x1="37976" y1="8964" x2="55952" y2="7101"/>
                        <a14:foregroundMark x1="55952" y1="7101" x2="76071" y2="10128"/>
                        <a14:foregroundMark x1="76071" y1="10128" x2="58690" y2="10128"/>
                        <a14:foregroundMark x1="58690" y1="10128" x2="66786" y2="10128"/>
                        <a14:foregroundMark x1="66786" y1="10128" x2="40833" y2="9546"/>
                        <a14:foregroundMark x1="40833" y1="9546" x2="54524" y2="9197"/>
                        <a14:foregroundMark x1="54524" y1="9197" x2="61786" y2="9430"/>
                        <a14:foregroundMark x1="61786" y1="9430" x2="40714" y2="9313"/>
                        <a14:foregroundMark x1="40714" y1="9313" x2="58571" y2="8382"/>
                        <a14:foregroundMark x1="58571" y1="8382" x2="68333" y2="9546"/>
                        <a14:foregroundMark x1="68333" y1="9546" x2="59643" y2="9313"/>
                        <a14:foregroundMark x1="59643" y1="9313" x2="67619" y2="9197"/>
                        <a14:foregroundMark x1="67619" y1="9197" x2="52857" y2="7916"/>
                        <a14:foregroundMark x1="52857" y1="7916" x2="65238" y2="8382"/>
                        <a14:foregroundMark x1="65238" y1="8382" x2="46310" y2="8498"/>
                        <a14:foregroundMark x1="46310" y1="8498" x2="63214" y2="8149"/>
                        <a14:foregroundMark x1="63214" y1="8149" x2="46667" y2="7683"/>
                      </a14:backgroundRemoval>
                    </a14:imgEffect>
                  </a14:imgLayer>
                </a14:imgProps>
              </a:ext>
              <a:ext uri="{28A0092B-C50C-407E-A947-70E740481C1C}">
                <a14:useLocalDpi xmlns:a14="http://schemas.microsoft.com/office/drawing/2010/main" val="0"/>
              </a:ext>
            </a:extLst>
          </a:blip>
          <a:srcRect/>
          <a:stretch>
            <a:fillRect/>
          </a:stretch>
        </p:blipFill>
        <p:spPr bwMode="auto">
          <a:xfrm>
            <a:off x="7396480" y="3026541"/>
            <a:ext cx="3866150" cy="3954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464520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597D1-DD55-70AD-93E5-0EC99B80A99A}"/>
              </a:ext>
            </a:extLst>
          </p:cNvPr>
          <p:cNvSpPr>
            <a:spLocks noGrp="1"/>
          </p:cNvSpPr>
          <p:nvPr>
            <p:ph type="title"/>
          </p:nvPr>
        </p:nvSpPr>
        <p:spPr>
          <a:xfrm>
            <a:off x="515939" y="-63081"/>
            <a:ext cx="7380286" cy="745006"/>
          </a:xfrm>
        </p:spPr>
        <p:txBody>
          <a:bodyPr>
            <a:normAutofit/>
          </a:bodyPr>
          <a:lstStyle/>
          <a:p>
            <a:pPr algn="ctr"/>
            <a:r>
              <a:rPr lang="en-US" sz="2400" dirty="0"/>
              <a:t>Polling Results</a:t>
            </a:r>
          </a:p>
        </p:txBody>
      </p:sp>
      <p:sp>
        <p:nvSpPr>
          <p:cNvPr id="3" name="Text Placeholder 2">
            <a:extLst>
              <a:ext uri="{FF2B5EF4-FFF2-40B4-BE49-F238E27FC236}">
                <a16:creationId xmlns:a16="http://schemas.microsoft.com/office/drawing/2014/main" id="{4667AF92-C74D-2F1B-267B-5976C5FB8448}"/>
              </a:ext>
            </a:extLst>
          </p:cNvPr>
          <p:cNvSpPr>
            <a:spLocks noGrp="1"/>
          </p:cNvSpPr>
          <p:nvPr>
            <p:ph type="body" sz="quarter" idx="1"/>
          </p:nvPr>
        </p:nvSpPr>
        <p:spPr/>
        <p:txBody>
          <a:bodyPr/>
          <a:lstStyle/>
          <a:p>
            <a:endParaRPr lang="en-US"/>
          </a:p>
        </p:txBody>
      </p:sp>
      <p:sp>
        <p:nvSpPr>
          <p:cNvPr id="4" name="Text Placeholder 3">
            <a:extLst>
              <a:ext uri="{FF2B5EF4-FFF2-40B4-BE49-F238E27FC236}">
                <a16:creationId xmlns:a16="http://schemas.microsoft.com/office/drawing/2014/main" id="{52B4281F-4284-3107-EBF9-2CA3EF3B61E9}"/>
              </a:ext>
            </a:extLst>
          </p:cNvPr>
          <p:cNvSpPr>
            <a:spLocks noGrp="1"/>
          </p:cNvSpPr>
          <p:nvPr>
            <p:ph type="body" sz="quarter" idx="21"/>
          </p:nvPr>
        </p:nvSpPr>
        <p:spPr/>
        <p:txBody>
          <a:bodyPr/>
          <a:lstStyle/>
          <a:p>
            <a:endParaRPr lang="en-US"/>
          </a:p>
        </p:txBody>
      </p:sp>
    </p:spTree>
    <p:extLst>
      <p:ext uri="{BB962C8B-B14F-4D97-AF65-F5344CB8AC3E}">
        <p14:creationId xmlns:p14="http://schemas.microsoft.com/office/powerpoint/2010/main" val="296709880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Click to edit presentation title"/>
          <p:cNvSpPr txBox="1">
            <a:spLocks noGrp="1"/>
          </p:cNvSpPr>
          <p:nvPr>
            <p:ph type="title"/>
          </p:nvPr>
        </p:nvSpPr>
        <p:spPr>
          <a:xfrm>
            <a:off x="605642" y="296882"/>
            <a:ext cx="11320470" cy="593769"/>
          </a:xfrm>
          <a:prstGeom prst="rect">
            <a:avLst/>
          </a:prstGeom>
        </p:spPr>
        <p:txBody>
          <a:bodyPr>
            <a:normAutofit/>
          </a:bodyPr>
          <a:lstStyle/>
          <a:p>
            <a:r>
              <a:rPr lang="en-US" sz="2800" dirty="0"/>
              <a:t>ARIAS Code of Ethics, Canon I (Integrity)</a:t>
            </a:r>
          </a:p>
        </p:txBody>
      </p:sp>
      <p:sp>
        <p:nvSpPr>
          <p:cNvPr id="195" name="Click to edit subtitle"/>
          <p:cNvSpPr txBox="1">
            <a:spLocks noGrp="1"/>
          </p:cNvSpPr>
          <p:nvPr>
            <p:ph type="body" sz="quarter" idx="1"/>
          </p:nvPr>
        </p:nvSpPr>
        <p:spPr>
          <a:xfrm>
            <a:off x="627810" y="982683"/>
            <a:ext cx="9359154" cy="4892634"/>
          </a:xfrm>
          <a:prstGeom prst="rect">
            <a:avLst/>
          </a:prstGeom>
        </p:spPr>
        <p:txBody>
          <a:bodyPr>
            <a:normAutofit/>
          </a:bodyPr>
          <a:lstStyle/>
          <a:p>
            <a:endParaRPr lang="en-US" dirty="0">
              <a:latin typeface="+mn-lt"/>
            </a:endParaRPr>
          </a:p>
          <a:p>
            <a:r>
              <a:rPr lang="en-US" sz="2400" dirty="0">
                <a:latin typeface="+mn-lt"/>
              </a:rPr>
              <a:t>“There are certain circumstances where a candidate for appointment as an arbitrator must refuse to serve: […] where the candidate sits as an umpire in one matter and the candidate is solicited to serve as a party-appointed arbitrator or expert in a new matter by a party to the matter where the candidate sits as an umpire.” </a:t>
            </a:r>
          </a:p>
        </p:txBody>
      </p:sp>
      <p:pic>
        <p:nvPicPr>
          <p:cNvPr id="2050" name="Picture 2" descr="Document Clipart Business Document Free Vector | Vector free, Free psd  design, Illustration design">
            <a:extLst>
              <a:ext uri="{FF2B5EF4-FFF2-40B4-BE49-F238E27FC236}">
                <a16:creationId xmlns:a16="http://schemas.microsoft.com/office/drawing/2014/main" id="{9DA64744-B2BA-DB8D-8998-DC10021215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8005" y="3282443"/>
            <a:ext cx="3465267" cy="3278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648379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129F3-E6F2-1A4A-A248-CF49B19A1650}"/>
              </a:ext>
            </a:extLst>
          </p:cNvPr>
          <p:cNvSpPr>
            <a:spLocks noGrp="1"/>
          </p:cNvSpPr>
          <p:nvPr>
            <p:ph type="title"/>
          </p:nvPr>
        </p:nvSpPr>
        <p:spPr>
          <a:xfrm>
            <a:off x="1" y="0"/>
            <a:ext cx="11946577" cy="1211283"/>
          </a:xfrm>
        </p:spPr>
        <p:txBody>
          <a:bodyPr>
            <a:normAutofit/>
          </a:bodyPr>
          <a:lstStyle/>
          <a:p>
            <a:r>
              <a:rPr lang="en-US" sz="2800" dirty="0"/>
              <a:t>	Polling Question 4</a:t>
            </a:r>
          </a:p>
        </p:txBody>
      </p:sp>
      <p:sp>
        <p:nvSpPr>
          <p:cNvPr id="3" name="Text Placeholder 2">
            <a:extLst>
              <a:ext uri="{FF2B5EF4-FFF2-40B4-BE49-F238E27FC236}">
                <a16:creationId xmlns:a16="http://schemas.microsoft.com/office/drawing/2014/main" id="{97E17CE4-B8EF-0B42-9495-3B42F5A0AE8A}"/>
              </a:ext>
            </a:extLst>
          </p:cNvPr>
          <p:cNvSpPr>
            <a:spLocks noGrp="1"/>
          </p:cNvSpPr>
          <p:nvPr>
            <p:ph type="body" sz="quarter" idx="1"/>
          </p:nvPr>
        </p:nvSpPr>
        <p:spPr>
          <a:xfrm>
            <a:off x="482930" y="1451991"/>
            <a:ext cx="11463648" cy="3954017"/>
          </a:xfrm>
        </p:spPr>
        <p:txBody>
          <a:bodyPr>
            <a:normAutofit fontScale="47500" lnSpcReduction="20000"/>
          </a:bodyPr>
          <a:lstStyle/>
          <a:p>
            <a:endParaRPr lang="en-US" dirty="0"/>
          </a:p>
          <a:p>
            <a:pPr marL="0" indent="0">
              <a:buNone/>
            </a:pPr>
            <a:r>
              <a:rPr lang="en-US" sz="5100" dirty="0">
                <a:latin typeface="Calibri" panose="020F0502020204030204" pitchFamily="34" charset="0"/>
                <a:cs typeface="Calibri" panose="020F0502020204030204" pitchFamily="34" charset="0"/>
              </a:rPr>
              <a:t>John D. </a:t>
            </a:r>
            <a:r>
              <a:rPr lang="en-US" sz="5100" dirty="0" err="1">
                <a:latin typeface="Calibri" panose="020F0502020204030204" pitchFamily="34" charset="0"/>
                <a:cs typeface="Calibri" panose="020F0502020204030204" pitchFamily="34" charset="0"/>
              </a:rPr>
              <a:t>Tribunale</a:t>
            </a:r>
            <a:r>
              <a:rPr lang="en-US" sz="5100" dirty="0">
                <a:latin typeface="Calibri" panose="020F0502020204030204" pitchFamily="34" charset="0"/>
                <a:cs typeface="Calibri" panose="020F0502020204030204" pitchFamily="34" charset="0"/>
              </a:rPr>
              <a:t> is Chilton Hotels’ party appointed arbitrator. </a:t>
            </a:r>
          </a:p>
          <a:p>
            <a:pPr marL="0" indent="0">
              <a:buNone/>
            </a:pPr>
            <a:endParaRPr lang="en-US" sz="5100" dirty="0">
              <a:latin typeface="Calibri" panose="020F0502020204030204" pitchFamily="34" charset="0"/>
              <a:cs typeface="Calibri" panose="020F0502020204030204" pitchFamily="34" charset="0"/>
            </a:endParaRPr>
          </a:p>
          <a:p>
            <a:pPr marL="0" indent="0">
              <a:buNone/>
            </a:pPr>
            <a:r>
              <a:rPr lang="en-US" sz="5100" b="1" dirty="0">
                <a:latin typeface="Calibri" panose="020F0502020204030204" pitchFamily="34" charset="0"/>
                <a:cs typeface="Calibri" panose="020F0502020204030204" pitchFamily="34" charset="0"/>
              </a:rPr>
              <a:t>How far back in time does he need to go to disclose relationships he once had with with the parties, party affiliates, counsel or witnesses? </a:t>
            </a:r>
          </a:p>
          <a:p>
            <a:pPr marL="0" indent="0">
              <a:buNone/>
            </a:pPr>
            <a:endParaRPr lang="en-US" sz="5100" dirty="0">
              <a:latin typeface="Calibri" panose="020F0502020204030204" pitchFamily="34" charset="0"/>
              <a:cs typeface="Calibri" panose="020F0502020204030204" pitchFamily="34" charset="0"/>
            </a:endParaRPr>
          </a:p>
          <a:p>
            <a:pPr marL="0" indent="0">
              <a:buNone/>
            </a:pPr>
            <a:endParaRPr lang="en-US" sz="5100" dirty="0">
              <a:latin typeface="Calibri" panose="020F0502020204030204" pitchFamily="34" charset="0"/>
              <a:cs typeface="Calibri" panose="020F0502020204030204" pitchFamily="34" charset="0"/>
            </a:endParaRPr>
          </a:p>
          <a:p>
            <a:pPr marL="0" indent="0">
              <a:lnSpc>
                <a:spcPct val="170000"/>
              </a:lnSpc>
              <a:buNone/>
            </a:pPr>
            <a:r>
              <a:rPr lang="en-US" sz="5100" dirty="0">
                <a:latin typeface="Calibri" panose="020F0502020204030204" pitchFamily="34" charset="0"/>
                <a:cs typeface="Calibri" panose="020F0502020204030204" pitchFamily="34" charset="0"/>
              </a:rPr>
              <a:t>A. 5 years</a:t>
            </a:r>
          </a:p>
          <a:p>
            <a:pPr marL="0" indent="0">
              <a:lnSpc>
                <a:spcPct val="170000"/>
              </a:lnSpc>
              <a:buNone/>
            </a:pPr>
            <a:r>
              <a:rPr lang="en-US" sz="5100" dirty="0">
                <a:latin typeface="Calibri" panose="020F0502020204030204" pitchFamily="34" charset="0"/>
                <a:cs typeface="Calibri" panose="020F0502020204030204" pitchFamily="34" charset="0"/>
              </a:rPr>
              <a:t>B. 10 years</a:t>
            </a:r>
          </a:p>
          <a:p>
            <a:pPr marL="0" indent="0">
              <a:lnSpc>
                <a:spcPct val="170000"/>
              </a:lnSpc>
              <a:buNone/>
            </a:pPr>
            <a:r>
              <a:rPr lang="en-US" sz="5100" dirty="0">
                <a:latin typeface="Calibri" panose="020F0502020204030204" pitchFamily="34" charset="0"/>
                <a:cs typeface="Calibri" panose="020F0502020204030204" pitchFamily="34" charset="0"/>
              </a:rPr>
              <a:t>C. Without limit, if he recalls </a:t>
            </a:r>
          </a:p>
          <a:p>
            <a:endParaRPr lang="en-US" dirty="0"/>
          </a:p>
          <a:p>
            <a:endParaRPr lang="en-US" dirty="0"/>
          </a:p>
          <a:p>
            <a:endParaRPr lang="en-US" dirty="0"/>
          </a:p>
        </p:txBody>
      </p:sp>
    </p:spTree>
    <p:extLst>
      <p:ext uri="{BB962C8B-B14F-4D97-AF65-F5344CB8AC3E}">
        <p14:creationId xmlns:p14="http://schemas.microsoft.com/office/powerpoint/2010/main" val="3125149600"/>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597D1-DD55-70AD-93E5-0EC99B80A99A}"/>
              </a:ext>
            </a:extLst>
          </p:cNvPr>
          <p:cNvSpPr>
            <a:spLocks noGrp="1"/>
          </p:cNvSpPr>
          <p:nvPr>
            <p:ph type="title"/>
          </p:nvPr>
        </p:nvSpPr>
        <p:spPr>
          <a:xfrm>
            <a:off x="515939" y="-63081"/>
            <a:ext cx="7380286" cy="745006"/>
          </a:xfrm>
        </p:spPr>
        <p:txBody>
          <a:bodyPr>
            <a:normAutofit/>
          </a:bodyPr>
          <a:lstStyle/>
          <a:p>
            <a:pPr algn="ctr"/>
            <a:r>
              <a:rPr lang="en-US" sz="2400" dirty="0"/>
              <a:t>Polling Results</a:t>
            </a:r>
          </a:p>
        </p:txBody>
      </p:sp>
      <p:sp>
        <p:nvSpPr>
          <p:cNvPr id="3" name="Text Placeholder 2">
            <a:extLst>
              <a:ext uri="{FF2B5EF4-FFF2-40B4-BE49-F238E27FC236}">
                <a16:creationId xmlns:a16="http://schemas.microsoft.com/office/drawing/2014/main" id="{4667AF92-C74D-2F1B-267B-5976C5FB8448}"/>
              </a:ext>
            </a:extLst>
          </p:cNvPr>
          <p:cNvSpPr>
            <a:spLocks noGrp="1"/>
          </p:cNvSpPr>
          <p:nvPr>
            <p:ph type="body" sz="quarter" idx="1"/>
          </p:nvPr>
        </p:nvSpPr>
        <p:spPr/>
        <p:txBody>
          <a:bodyPr/>
          <a:lstStyle/>
          <a:p>
            <a:endParaRPr lang="en-US"/>
          </a:p>
        </p:txBody>
      </p:sp>
      <p:sp>
        <p:nvSpPr>
          <p:cNvPr id="4" name="Text Placeholder 3">
            <a:extLst>
              <a:ext uri="{FF2B5EF4-FFF2-40B4-BE49-F238E27FC236}">
                <a16:creationId xmlns:a16="http://schemas.microsoft.com/office/drawing/2014/main" id="{52B4281F-4284-3107-EBF9-2CA3EF3B61E9}"/>
              </a:ext>
            </a:extLst>
          </p:cNvPr>
          <p:cNvSpPr>
            <a:spLocks noGrp="1"/>
          </p:cNvSpPr>
          <p:nvPr>
            <p:ph type="body" sz="quarter" idx="21"/>
          </p:nvPr>
        </p:nvSpPr>
        <p:spPr/>
        <p:txBody>
          <a:bodyPr/>
          <a:lstStyle/>
          <a:p>
            <a:endParaRPr lang="en-US"/>
          </a:p>
        </p:txBody>
      </p:sp>
    </p:spTree>
    <p:extLst>
      <p:ext uri="{BB962C8B-B14F-4D97-AF65-F5344CB8AC3E}">
        <p14:creationId xmlns:p14="http://schemas.microsoft.com/office/powerpoint/2010/main" val="365506323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Click to edit presentation title"/>
          <p:cNvSpPr txBox="1">
            <a:spLocks noGrp="1"/>
          </p:cNvSpPr>
          <p:nvPr>
            <p:ph type="title"/>
          </p:nvPr>
        </p:nvSpPr>
        <p:spPr>
          <a:xfrm>
            <a:off x="277091" y="281842"/>
            <a:ext cx="11379847" cy="546266"/>
          </a:xfrm>
          <a:prstGeom prst="rect">
            <a:avLst/>
          </a:prstGeom>
        </p:spPr>
        <p:txBody>
          <a:bodyPr>
            <a:noAutofit/>
          </a:bodyPr>
          <a:lstStyle/>
          <a:p>
            <a:r>
              <a:rPr lang="en-US" sz="2800" dirty="0"/>
              <a:t>Ethics Codes on Arbitrator Disclosures</a:t>
            </a:r>
            <a:endParaRPr sz="2800" dirty="0"/>
          </a:p>
        </p:txBody>
      </p:sp>
      <p:sp>
        <p:nvSpPr>
          <p:cNvPr id="195" name="Click to edit subtitle"/>
          <p:cNvSpPr txBox="1">
            <a:spLocks noGrp="1"/>
          </p:cNvSpPr>
          <p:nvPr>
            <p:ph type="body" sz="quarter" idx="1"/>
          </p:nvPr>
        </p:nvSpPr>
        <p:spPr>
          <a:xfrm>
            <a:off x="277091" y="1179616"/>
            <a:ext cx="11637818" cy="4655127"/>
          </a:xfrm>
          <a:prstGeom prst="rect">
            <a:avLst/>
          </a:prstGeom>
        </p:spPr>
        <p:txBody>
          <a:bodyPr>
            <a:normAutofit/>
          </a:bodyPr>
          <a:lstStyle/>
          <a:p>
            <a:pPr marL="0" indent="0">
              <a:buNone/>
            </a:pPr>
            <a:r>
              <a:rPr lang="en-US" sz="2400" b="1" dirty="0">
                <a:latin typeface="Century Gothic" panose="020B0502020202020204" pitchFamily="34" charset="0"/>
              </a:rPr>
              <a:t>ARIAS CODE OF CONDUCT, CANON IV –NO DATE CUT-OFF! </a:t>
            </a:r>
          </a:p>
          <a:p>
            <a:endParaRPr lang="en-US" sz="2400" b="1" u="sng" dirty="0">
              <a:latin typeface="+mn-lt"/>
            </a:endParaRPr>
          </a:p>
          <a:p>
            <a:pPr marL="457200" indent="-457200">
              <a:lnSpc>
                <a:spcPct val="150000"/>
              </a:lnSpc>
              <a:buFont typeface="Arial" panose="020B0604020202020204" pitchFamily="34" charset="0"/>
              <a:buChar char="•"/>
            </a:pPr>
            <a:r>
              <a:rPr lang="en-US" sz="2400" dirty="0">
                <a:latin typeface="+mn-lt"/>
              </a:rPr>
              <a:t>Any interest or relationship likely to affect arbitrator judgment. </a:t>
            </a:r>
          </a:p>
          <a:p>
            <a:pPr marL="457200" indent="-457200">
              <a:lnSpc>
                <a:spcPct val="150000"/>
              </a:lnSpc>
              <a:buFont typeface="Arial" panose="020B0604020202020204" pitchFamily="34" charset="0"/>
              <a:buChar char="•"/>
            </a:pPr>
            <a:r>
              <a:rPr lang="en-US" sz="2400" dirty="0">
                <a:latin typeface="+mn-lt"/>
              </a:rPr>
              <a:t>Any doubt should be resolved in favor of disclosure. </a:t>
            </a:r>
          </a:p>
          <a:p>
            <a:pPr marL="457200" indent="-457200">
              <a:lnSpc>
                <a:spcPct val="150000"/>
              </a:lnSpc>
              <a:buFont typeface="Arial" panose="020B0604020202020204" pitchFamily="34" charset="0"/>
              <a:buChar char="•"/>
            </a:pPr>
            <a:r>
              <a:rPr lang="en-US" sz="2400" dirty="0">
                <a:latin typeface="+mn-lt"/>
              </a:rPr>
              <a:t>Relationships with other arbitrators, counsel, parties, witnesses.</a:t>
            </a:r>
          </a:p>
          <a:p>
            <a:pPr marL="457200" indent="-457200">
              <a:lnSpc>
                <a:spcPct val="150000"/>
              </a:lnSpc>
              <a:buFont typeface="Arial" panose="020B0604020202020204" pitchFamily="34" charset="0"/>
              <a:buChar char="•"/>
            </a:pPr>
            <a:r>
              <a:rPr lang="en-US" sz="2400" dirty="0">
                <a:latin typeface="+mn-lt"/>
              </a:rPr>
              <a:t>A “Party” under the Code includes “affiliates.</a:t>
            </a:r>
            <a:endParaRPr lang="en-US" dirty="0">
              <a:latin typeface="+mn-lt"/>
            </a:endParaRPr>
          </a:p>
          <a:p>
            <a:endParaRPr lang="en-US" dirty="0"/>
          </a:p>
          <a:p>
            <a:endParaRPr lang="en-US" dirty="0"/>
          </a:p>
          <a:p>
            <a:endParaRPr lang="en-US" dirty="0"/>
          </a:p>
          <a:p>
            <a:endParaRPr lang="en-US" dirty="0"/>
          </a:p>
        </p:txBody>
      </p:sp>
      <p:pic>
        <p:nvPicPr>
          <p:cNvPr id="4102" name="Picture 6" descr="Calendar Open Concord Children\'s Center Portable Network Graphics,  animated calendar flipping pages transparent background PNG clipart |  HiClipart">
            <a:extLst>
              <a:ext uri="{FF2B5EF4-FFF2-40B4-BE49-F238E27FC236}">
                <a16:creationId xmlns:a16="http://schemas.microsoft.com/office/drawing/2014/main" id="{A95AA8D6-CC10-C162-F3A0-D0B1C85E343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48" b="89529" l="6061" r="89773">
                        <a14:foregroundMark x1="7955" y1="35602" x2="8333" y2="64921"/>
                        <a14:foregroundMark x1="8333" y1="64921" x2="9848" y2="43979"/>
                        <a14:foregroundMark x1="9848" y1="43979" x2="10606" y2="63874"/>
                        <a14:foregroundMark x1="10606" y1="63874" x2="6061" y2="32461"/>
                      </a14:backgroundRemoval>
                    </a14:imgEffect>
                  </a14:imgLayer>
                </a14:imgProps>
              </a:ext>
              <a:ext uri="{28A0092B-C50C-407E-A947-70E740481C1C}">
                <a14:useLocalDpi xmlns:a14="http://schemas.microsoft.com/office/drawing/2010/main" val="0"/>
              </a:ext>
            </a:extLst>
          </a:blip>
          <a:srcRect/>
          <a:stretch>
            <a:fillRect/>
          </a:stretch>
        </p:blipFill>
        <p:spPr bwMode="auto">
          <a:xfrm>
            <a:off x="7563261" y="3709648"/>
            <a:ext cx="4351648" cy="3148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040457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Click to edit presentation title"/>
          <p:cNvSpPr txBox="1">
            <a:spLocks noGrp="1"/>
          </p:cNvSpPr>
          <p:nvPr>
            <p:ph type="title"/>
          </p:nvPr>
        </p:nvSpPr>
        <p:spPr>
          <a:xfrm>
            <a:off x="296883" y="142504"/>
            <a:ext cx="11379847" cy="546266"/>
          </a:xfrm>
          <a:prstGeom prst="rect">
            <a:avLst/>
          </a:prstGeom>
        </p:spPr>
        <p:txBody>
          <a:bodyPr>
            <a:normAutofit/>
          </a:bodyPr>
          <a:lstStyle/>
          <a:p>
            <a:r>
              <a:rPr lang="en-US" sz="2800" dirty="0"/>
              <a:t>Ethics Codes on Arbitrator Disclosures (continued)</a:t>
            </a:r>
            <a:endParaRPr sz="2800" dirty="0"/>
          </a:p>
        </p:txBody>
      </p:sp>
      <p:sp>
        <p:nvSpPr>
          <p:cNvPr id="195" name="Click to edit subtitle"/>
          <p:cNvSpPr txBox="1">
            <a:spLocks noGrp="1"/>
          </p:cNvSpPr>
          <p:nvPr>
            <p:ph type="body" sz="quarter" idx="1"/>
          </p:nvPr>
        </p:nvSpPr>
        <p:spPr>
          <a:xfrm>
            <a:off x="296883" y="900942"/>
            <a:ext cx="11637818" cy="4655127"/>
          </a:xfrm>
          <a:prstGeom prst="rect">
            <a:avLst/>
          </a:prstGeom>
        </p:spPr>
        <p:txBody>
          <a:bodyPr>
            <a:normAutofit/>
          </a:bodyPr>
          <a:lstStyle/>
          <a:p>
            <a:r>
              <a:rPr lang="en-US" sz="2400" dirty="0">
                <a:latin typeface="Calibri" panose="020F0502020204030204" pitchFamily="34" charset="0"/>
                <a:cs typeface="Calibri" panose="020F0502020204030204" pitchFamily="34" charset="0"/>
              </a:rPr>
              <a:t>ARIAS Umpire and Neutral Arbitrator Questionnaires often use a date cut-off for certain questions, but does this negate the Canon IV disclosure obligation?  </a:t>
            </a:r>
          </a:p>
          <a:p>
            <a:endParaRPr lang="en-US" sz="2400" u="sng" dirty="0">
              <a:latin typeface="Calibri" panose="020F0502020204030204" pitchFamily="34" charset="0"/>
              <a:cs typeface="Calibri" panose="020F0502020204030204" pitchFamily="34" charset="0"/>
            </a:endParaRPr>
          </a:p>
          <a:p>
            <a:pPr marL="0" indent="0">
              <a:buNone/>
            </a:pPr>
            <a:endParaRPr lang="en-US" dirty="0"/>
          </a:p>
        </p:txBody>
      </p:sp>
      <p:graphicFrame>
        <p:nvGraphicFramePr>
          <p:cNvPr id="2" name="Table 2">
            <a:extLst>
              <a:ext uri="{FF2B5EF4-FFF2-40B4-BE49-F238E27FC236}">
                <a16:creationId xmlns:a16="http://schemas.microsoft.com/office/drawing/2014/main" id="{F1AC1720-2433-3539-7437-2D8565BD79DE}"/>
              </a:ext>
            </a:extLst>
          </p:cNvPr>
          <p:cNvGraphicFramePr>
            <a:graphicFrameLocks noGrp="1"/>
          </p:cNvGraphicFramePr>
          <p:nvPr>
            <p:extLst>
              <p:ext uri="{D42A27DB-BD31-4B8C-83A1-F6EECF244321}">
                <p14:modId xmlns:p14="http://schemas.microsoft.com/office/powerpoint/2010/main" val="2496078174"/>
              </p:ext>
            </p:extLst>
          </p:nvPr>
        </p:nvGraphicFramePr>
        <p:xfrm>
          <a:off x="1984467" y="2077529"/>
          <a:ext cx="8228312" cy="4431788"/>
        </p:xfrm>
        <a:graphic>
          <a:graphicData uri="http://schemas.openxmlformats.org/drawingml/2006/table">
            <a:tbl>
              <a:tblPr firstRow="1" bandRow="1">
                <a:tableStyleId>{5940675A-B579-460E-94D1-54222C63F5DA}</a:tableStyleId>
              </a:tblPr>
              <a:tblGrid>
                <a:gridCol w="4114156">
                  <a:extLst>
                    <a:ext uri="{9D8B030D-6E8A-4147-A177-3AD203B41FA5}">
                      <a16:colId xmlns:a16="http://schemas.microsoft.com/office/drawing/2014/main" val="3383367272"/>
                    </a:ext>
                  </a:extLst>
                </a:gridCol>
                <a:gridCol w="4114156">
                  <a:extLst>
                    <a:ext uri="{9D8B030D-6E8A-4147-A177-3AD203B41FA5}">
                      <a16:colId xmlns:a16="http://schemas.microsoft.com/office/drawing/2014/main" val="951791702"/>
                    </a:ext>
                  </a:extLst>
                </a:gridCol>
              </a:tblGrid>
              <a:tr h="549431">
                <a:tc>
                  <a:txBody>
                    <a:bodyPr/>
                    <a:lstStyle/>
                    <a:p>
                      <a:pPr algn="ctr"/>
                      <a:r>
                        <a:rPr lang="en-US" sz="2400" b="1" dirty="0"/>
                        <a:t>Other codes:</a:t>
                      </a:r>
                    </a:p>
                  </a:txBody>
                  <a:tcPr>
                    <a:solidFill>
                      <a:schemeClr val="bg2">
                        <a:lumMod val="40000"/>
                        <a:lumOff val="60000"/>
                      </a:schemeClr>
                    </a:solidFill>
                  </a:tcPr>
                </a:tc>
                <a:tc>
                  <a:txBody>
                    <a:bodyPr/>
                    <a:lstStyle/>
                    <a:p>
                      <a:pPr algn="ctr"/>
                      <a:r>
                        <a:rPr lang="en-US" sz="2400" b="1" dirty="0"/>
                        <a:t>Cut-off</a:t>
                      </a:r>
                    </a:p>
                  </a:txBody>
                  <a:tcPr>
                    <a:solidFill>
                      <a:schemeClr val="bg2">
                        <a:lumMod val="40000"/>
                        <a:lumOff val="60000"/>
                      </a:schemeClr>
                    </a:solidFill>
                  </a:tcPr>
                </a:tc>
                <a:extLst>
                  <a:ext uri="{0D108BD9-81ED-4DB2-BD59-A6C34878D82A}">
                    <a16:rowId xmlns:a16="http://schemas.microsoft.com/office/drawing/2014/main" val="336220338"/>
                  </a:ext>
                </a:extLst>
              </a:tr>
              <a:tr h="2075356">
                <a:tc>
                  <a:txBody>
                    <a:bodyPr/>
                    <a:lstStyle/>
                    <a:p>
                      <a:pPr algn="ctr"/>
                      <a:endParaRPr lang="en-US" sz="2400" dirty="0"/>
                    </a:p>
                  </a:txBody>
                  <a:tcPr/>
                </a:tc>
                <a:tc>
                  <a:txBody>
                    <a:bodyPr/>
                    <a:lstStyle/>
                    <a:p>
                      <a:pPr algn="ctr"/>
                      <a:r>
                        <a:rPr lang="en-US" sz="2400" dirty="0"/>
                        <a:t>None</a:t>
                      </a:r>
                    </a:p>
                  </a:txBody>
                  <a:tcPr anchor="ctr"/>
                </a:tc>
                <a:extLst>
                  <a:ext uri="{0D108BD9-81ED-4DB2-BD59-A6C34878D82A}">
                    <a16:rowId xmlns:a16="http://schemas.microsoft.com/office/drawing/2014/main" val="2457789141"/>
                  </a:ext>
                </a:extLst>
              </a:tr>
              <a:tr h="926588">
                <a:tc>
                  <a:txBody>
                    <a:bodyPr/>
                    <a:lstStyle/>
                    <a:p>
                      <a:pPr algn="ctr"/>
                      <a:endParaRPr lang="en-US" sz="2400" dirty="0"/>
                    </a:p>
                  </a:txBody>
                  <a:tcPr/>
                </a:tc>
                <a:tc>
                  <a:txBody>
                    <a:bodyPr/>
                    <a:lstStyle/>
                    <a:p>
                      <a:pPr algn="ctr"/>
                      <a:r>
                        <a:rPr lang="en-US" sz="2400" dirty="0"/>
                        <a:t>3 years for certain questions</a:t>
                      </a:r>
                    </a:p>
                  </a:txBody>
                  <a:tcPr anchor="ctr"/>
                </a:tc>
                <a:extLst>
                  <a:ext uri="{0D108BD9-81ED-4DB2-BD59-A6C34878D82A}">
                    <a16:rowId xmlns:a16="http://schemas.microsoft.com/office/drawing/2014/main" val="4245378716"/>
                  </a:ext>
                </a:extLst>
              </a:tr>
              <a:tr h="880413">
                <a:tc>
                  <a:txBody>
                    <a:bodyPr/>
                    <a:lstStyle/>
                    <a:p>
                      <a:pPr algn="ctr"/>
                      <a:endParaRPr lang="en-US" sz="2400" dirty="0"/>
                    </a:p>
                  </a:txBody>
                  <a:tcPr/>
                </a:tc>
                <a:tc>
                  <a:txBody>
                    <a:bodyPr/>
                    <a:lstStyle/>
                    <a:p>
                      <a:pPr algn="ctr"/>
                      <a:r>
                        <a:rPr lang="en-US" sz="2400" dirty="0"/>
                        <a:t>5 years for certain questions</a:t>
                      </a:r>
                    </a:p>
                  </a:txBody>
                  <a:tcPr anchor="ctr"/>
                </a:tc>
                <a:extLst>
                  <a:ext uri="{0D108BD9-81ED-4DB2-BD59-A6C34878D82A}">
                    <a16:rowId xmlns:a16="http://schemas.microsoft.com/office/drawing/2014/main" val="2548535588"/>
                  </a:ext>
                </a:extLst>
              </a:tr>
            </a:tbl>
          </a:graphicData>
        </a:graphic>
      </p:graphicFrame>
      <p:pic>
        <p:nvPicPr>
          <p:cNvPr id="3" name="Picture 2" descr="International Bar Association - Wikipedia">
            <a:extLst>
              <a:ext uri="{FF2B5EF4-FFF2-40B4-BE49-F238E27FC236}">
                <a16:creationId xmlns:a16="http://schemas.microsoft.com/office/drawing/2014/main" id="{C0BA4FA7-54A5-A91D-FDF7-B2EADA6C1D4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0651" y="4773880"/>
            <a:ext cx="755418" cy="7554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AAFADD5-0A5D-FB50-3867-B27DFB92FF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073" t="33308" r="25081" b="22309"/>
          <a:stretch/>
        </p:blipFill>
        <p:spPr>
          <a:xfrm>
            <a:off x="3495138" y="5639347"/>
            <a:ext cx="1081443" cy="881691"/>
          </a:xfrm>
          <a:prstGeom prst="rect">
            <a:avLst/>
          </a:prstGeom>
        </p:spPr>
      </p:pic>
      <p:pic>
        <p:nvPicPr>
          <p:cNvPr id="5" name="Picture 4">
            <a:extLst>
              <a:ext uri="{FF2B5EF4-FFF2-40B4-BE49-F238E27FC236}">
                <a16:creationId xmlns:a16="http://schemas.microsoft.com/office/drawing/2014/main" id="{B3BA80B8-0965-3FD6-CB0A-71346C150DE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490" t="35504" r="24719" b="35504"/>
          <a:stretch/>
        </p:blipFill>
        <p:spPr>
          <a:xfrm>
            <a:off x="2241106" y="2815119"/>
            <a:ext cx="1798548" cy="755418"/>
          </a:xfrm>
          <a:prstGeom prst="rect">
            <a:avLst/>
          </a:prstGeom>
        </p:spPr>
      </p:pic>
      <p:pic>
        <p:nvPicPr>
          <p:cNvPr id="8" name="Picture 7">
            <a:extLst>
              <a:ext uri="{FF2B5EF4-FFF2-40B4-BE49-F238E27FC236}">
                <a16:creationId xmlns:a16="http://schemas.microsoft.com/office/drawing/2014/main" id="{13032885-43C3-160F-CB92-F750834AAB9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490" t="20517" r="25065" b="21325"/>
          <a:stretch/>
        </p:blipFill>
        <p:spPr>
          <a:xfrm>
            <a:off x="4079845" y="2709259"/>
            <a:ext cx="1224334" cy="1038492"/>
          </a:xfrm>
          <a:prstGeom prst="rect">
            <a:avLst/>
          </a:prstGeom>
        </p:spPr>
      </p:pic>
      <p:pic>
        <p:nvPicPr>
          <p:cNvPr id="9" name="Picture 6" descr="CPR International Institute for Conflict Prevention &amp; Resolution | CPR  International Institute for Conflict Prevention &amp; Resolution">
            <a:extLst>
              <a:ext uri="{FF2B5EF4-FFF2-40B4-BE49-F238E27FC236}">
                <a16:creationId xmlns:a16="http://schemas.microsoft.com/office/drawing/2014/main" id="{C13BD174-8381-EDED-D7F6-BC13333D46FF}"/>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8514" b="30343"/>
          <a:stretch/>
        </p:blipFill>
        <p:spPr bwMode="auto">
          <a:xfrm>
            <a:off x="2422115" y="3653815"/>
            <a:ext cx="1633111" cy="67190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2CBB927-88E1-55BE-0C98-5F830FEC495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3490" t="24947" r="23490" b="27094"/>
          <a:stretch/>
        </p:blipFill>
        <p:spPr>
          <a:xfrm>
            <a:off x="4208228" y="3776915"/>
            <a:ext cx="1095951" cy="743790"/>
          </a:xfrm>
          <a:prstGeom prst="rect">
            <a:avLst/>
          </a:prstGeom>
        </p:spPr>
      </p:pic>
    </p:spTree>
    <p:extLst>
      <p:ext uri="{BB962C8B-B14F-4D97-AF65-F5344CB8AC3E}">
        <p14:creationId xmlns:p14="http://schemas.microsoft.com/office/powerpoint/2010/main" val="202019602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5CDF6-CD7F-1F4D-AF5C-C0AB59C08336}"/>
              </a:ext>
            </a:extLst>
          </p:cNvPr>
          <p:cNvSpPr>
            <a:spLocks noGrp="1"/>
          </p:cNvSpPr>
          <p:nvPr>
            <p:ph type="title"/>
          </p:nvPr>
        </p:nvSpPr>
        <p:spPr>
          <a:xfrm>
            <a:off x="515936" y="0"/>
            <a:ext cx="11335638" cy="1246909"/>
          </a:xfrm>
        </p:spPr>
        <p:txBody>
          <a:bodyPr>
            <a:normAutofit/>
          </a:bodyPr>
          <a:lstStyle/>
          <a:p>
            <a:r>
              <a:rPr lang="en-US" sz="3200" dirty="0">
                <a:latin typeface="Century Gothic" panose="020B0502020202020204" pitchFamily="34" charset="0"/>
              </a:rPr>
              <a:t>Our Hypothetical Arbitration. . . .</a:t>
            </a:r>
          </a:p>
        </p:txBody>
      </p:sp>
      <p:sp>
        <p:nvSpPr>
          <p:cNvPr id="3" name="Text Placeholder 2">
            <a:extLst>
              <a:ext uri="{FF2B5EF4-FFF2-40B4-BE49-F238E27FC236}">
                <a16:creationId xmlns:a16="http://schemas.microsoft.com/office/drawing/2014/main" id="{39E2A05F-A2F6-5C42-B07E-57C36A6CCCC7}"/>
              </a:ext>
            </a:extLst>
          </p:cNvPr>
          <p:cNvSpPr>
            <a:spLocks noGrp="1"/>
          </p:cNvSpPr>
          <p:nvPr>
            <p:ph type="body" sz="quarter" idx="1"/>
          </p:nvPr>
        </p:nvSpPr>
        <p:spPr>
          <a:xfrm>
            <a:off x="515936" y="1457476"/>
            <a:ext cx="6165601" cy="3981423"/>
          </a:xfrm>
        </p:spPr>
        <p:txBody>
          <a:bodyPr>
            <a:normAutofit/>
          </a:bodyPr>
          <a:lstStyle/>
          <a:p>
            <a:pPr marL="0" indent="0">
              <a:lnSpc>
                <a:spcPct val="150000"/>
              </a:lnSpc>
              <a:buNone/>
            </a:pPr>
            <a:r>
              <a:rPr lang="en-US" sz="2400" b="1" i="1" dirty="0">
                <a:latin typeface="Century Gothic" panose="020B0502020202020204" pitchFamily="34" charset="0"/>
              </a:rPr>
              <a:t>Chilton Hotels, Inc. v. Purer Insurer LLC </a:t>
            </a:r>
          </a:p>
          <a:p>
            <a:endParaRPr lang="en-US" i="1" dirty="0">
              <a:latin typeface="+mn-lt"/>
            </a:endParaRPr>
          </a:p>
          <a:p>
            <a:pPr marL="457200" indent="-457200">
              <a:buFont typeface="Arial" panose="020B0604020202020204" pitchFamily="34" charset="0"/>
              <a:buChar char="•"/>
            </a:pPr>
            <a:r>
              <a:rPr lang="en-US" sz="2400" dirty="0">
                <a:latin typeface="+mn-lt"/>
              </a:rPr>
              <a:t>Policyholder seeking coverage under event cancellation  insurance policy</a:t>
            </a:r>
          </a:p>
          <a:p>
            <a:endParaRPr lang="en-US" sz="2400" dirty="0">
              <a:latin typeface="+mn-lt"/>
            </a:endParaRPr>
          </a:p>
          <a:p>
            <a:pPr marL="457200" indent="-457200">
              <a:buFont typeface="Arial" panose="020B0604020202020204" pitchFamily="34" charset="0"/>
              <a:buChar char="•"/>
            </a:pPr>
            <a:r>
              <a:rPr lang="en-US" sz="2400" dirty="0">
                <a:latin typeface="+mn-lt"/>
              </a:rPr>
              <a:t>Cancellation of conferences and other losses due to Covid-19 restrictions</a:t>
            </a:r>
          </a:p>
        </p:txBody>
      </p:sp>
      <p:pic>
        <p:nvPicPr>
          <p:cNvPr id="7" name="Picture 6">
            <a:extLst>
              <a:ext uri="{FF2B5EF4-FFF2-40B4-BE49-F238E27FC236}">
                <a16:creationId xmlns:a16="http://schemas.microsoft.com/office/drawing/2014/main" id="{4FE06778-0CE8-E66B-DDBF-4955AA1BFC50}"/>
              </a:ext>
            </a:extLst>
          </p:cNvPr>
          <p:cNvPicPr>
            <a:picLocks noChangeAspect="1"/>
          </p:cNvPicPr>
          <p:nvPr/>
        </p:nvPicPr>
        <p:blipFill rotWithShape="1">
          <a:blip r:embed="rId3">
            <a:extLst>
              <a:ext uri="{28A0092B-C50C-407E-A947-70E740481C1C}">
                <a14:useLocalDpi xmlns:a14="http://schemas.microsoft.com/office/drawing/2010/main" val="0"/>
              </a:ext>
            </a:extLst>
          </a:blip>
          <a:srcRect l="31818" t="20979" r="32165" b="27325"/>
          <a:stretch/>
        </p:blipFill>
        <p:spPr>
          <a:xfrm>
            <a:off x="7781158" y="2207325"/>
            <a:ext cx="3894906" cy="3889666"/>
          </a:xfrm>
          <a:prstGeom prst="rect">
            <a:avLst/>
          </a:prstGeom>
        </p:spPr>
      </p:pic>
      <p:pic>
        <p:nvPicPr>
          <p:cNvPr id="1028" name="Picture 4" descr="4 Cancelled Stamp Vector (PNG Transparent, SVG) | OnlyGFX.com">
            <a:extLst>
              <a:ext uri="{FF2B5EF4-FFF2-40B4-BE49-F238E27FC236}">
                <a16:creationId xmlns:a16="http://schemas.microsoft.com/office/drawing/2014/main" id="{3ABF7C9B-54D7-0F63-546F-1D31C4F8632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797696">
            <a:off x="8537900" y="2637465"/>
            <a:ext cx="2642348" cy="1676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5727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129F3-E6F2-1A4A-A248-CF49B19A1650}"/>
              </a:ext>
            </a:extLst>
          </p:cNvPr>
          <p:cNvSpPr>
            <a:spLocks noGrp="1"/>
          </p:cNvSpPr>
          <p:nvPr>
            <p:ph type="title"/>
          </p:nvPr>
        </p:nvSpPr>
        <p:spPr>
          <a:xfrm>
            <a:off x="0" y="-243212"/>
            <a:ext cx="11946577" cy="1211283"/>
          </a:xfrm>
        </p:spPr>
        <p:txBody>
          <a:bodyPr>
            <a:normAutofit/>
          </a:bodyPr>
          <a:lstStyle/>
          <a:p>
            <a:r>
              <a:rPr lang="en-US" sz="2800" dirty="0"/>
              <a:t>	Polling Question 5</a:t>
            </a:r>
          </a:p>
        </p:txBody>
      </p:sp>
      <p:sp>
        <p:nvSpPr>
          <p:cNvPr id="3" name="Text Placeholder 2">
            <a:extLst>
              <a:ext uri="{FF2B5EF4-FFF2-40B4-BE49-F238E27FC236}">
                <a16:creationId xmlns:a16="http://schemas.microsoft.com/office/drawing/2014/main" id="{97E17CE4-B8EF-0B42-9495-3B42F5A0AE8A}"/>
              </a:ext>
            </a:extLst>
          </p:cNvPr>
          <p:cNvSpPr>
            <a:spLocks noGrp="1"/>
          </p:cNvSpPr>
          <p:nvPr>
            <p:ph type="body" sz="quarter" idx="1"/>
          </p:nvPr>
        </p:nvSpPr>
        <p:spPr>
          <a:xfrm>
            <a:off x="501930" y="583061"/>
            <a:ext cx="11444647" cy="4726380"/>
          </a:xfrm>
        </p:spPr>
        <p:txBody>
          <a:bodyPr>
            <a:normAutofit/>
          </a:bodyPr>
          <a:lstStyle/>
          <a:p>
            <a:endParaRPr lang="en-US" dirty="0"/>
          </a:p>
          <a:p>
            <a:pPr marL="0" indent="0">
              <a:buNone/>
            </a:pPr>
            <a:r>
              <a:rPr lang="en-US" sz="2400" dirty="0">
                <a:latin typeface="+mn-lt"/>
              </a:rPr>
              <a:t>Denise B. Fair is the umpire in the arbitration. </a:t>
            </a:r>
          </a:p>
          <a:p>
            <a:endParaRPr lang="en-US" sz="2400" dirty="0">
              <a:latin typeface="+mn-lt"/>
            </a:endParaRPr>
          </a:p>
          <a:p>
            <a:pPr marL="0" indent="0">
              <a:buNone/>
            </a:pPr>
            <a:r>
              <a:rPr lang="en-US" sz="2400" dirty="0">
                <a:latin typeface="+mn-lt"/>
              </a:rPr>
              <a:t>Half-way through the case schedule, Purer Insurer files a notice indicating that it is adding Christine Winner as additional counsel. Ms. Winner was once a partner of Denise Fair in her former law firm and did a lot of work with Fair. </a:t>
            </a:r>
          </a:p>
          <a:p>
            <a:endParaRPr lang="en-US" sz="2400" dirty="0"/>
          </a:p>
          <a:p>
            <a:endParaRPr lang="en-US" sz="2400" dirty="0"/>
          </a:p>
          <a:p>
            <a:endParaRPr lang="en-US" dirty="0"/>
          </a:p>
          <a:p>
            <a:endParaRPr lang="en-US" dirty="0"/>
          </a:p>
        </p:txBody>
      </p:sp>
      <p:sp>
        <p:nvSpPr>
          <p:cNvPr id="6" name="Text Placeholder 2">
            <a:extLst>
              <a:ext uri="{FF2B5EF4-FFF2-40B4-BE49-F238E27FC236}">
                <a16:creationId xmlns:a16="http://schemas.microsoft.com/office/drawing/2014/main" id="{C0FA7D5F-2D70-7A6B-CEEB-622581562AEE}"/>
              </a:ext>
            </a:extLst>
          </p:cNvPr>
          <p:cNvSpPr txBox="1">
            <a:spLocks/>
          </p:cNvSpPr>
          <p:nvPr/>
        </p:nvSpPr>
        <p:spPr>
          <a:xfrm>
            <a:off x="501930" y="2542881"/>
            <a:ext cx="7975319" cy="47263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lvl1pPr marL="0" marR="0" indent="0" algn="l" defTabSz="457200" latinLnBrk="0">
              <a:lnSpc>
                <a:spcPct val="100000"/>
              </a:lnSpc>
              <a:spcBef>
                <a:spcPts val="0"/>
              </a:spcBef>
              <a:spcAft>
                <a:spcPts val="0"/>
              </a:spcAft>
              <a:buClrTx/>
              <a:buSzTx/>
              <a:buFontTx/>
              <a:buNone/>
              <a:tabLst/>
              <a:defRPr sz="2800" b="0" i="0" u="none" strike="noStrike" cap="none" spc="0" baseline="0">
                <a:solidFill>
                  <a:srgbClr val="000000"/>
                </a:solidFill>
                <a:uFillTx/>
                <a:latin typeface="Century Gothic"/>
                <a:ea typeface="Century Gothic"/>
                <a:cs typeface="Century Gothic"/>
                <a:sym typeface="Century Gothic"/>
              </a:defRPr>
            </a:lvl1pPr>
            <a:lvl2pPr marL="0" marR="0" indent="0" algn="l" defTabSz="457200" latinLnBrk="0">
              <a:lnSpc>
                <a:spcPct val="100000"/>
              </a:lnSpc>
              <a:spcBef>
                <a:spcPts val="0"/>
              </a:spcBef>
              <a:spcAft>
                <a:spcPts val="0"/>
              </a:spcAft>
              <a:buClrTx/>
              <a:buSzTx/>
              <a:buFontTx/>
              <a:buNone/>
              <a:tabLst/>
              <a:defRPr sz="2800" b="0" i="0" u="none" strike="noStrike" cap="none" spc="0" baseline="0">
                <a:solidFill>
                  <a:srgbClr val="000000"/>
                </a:solidFill>
                <a:uFillTx/>
                <a:latin typeface="Century Gothic"/>
                <a:ea typeface="Century Gothic"/>
                <a:cs typeface="Century Gothic"/>
                <a:sym typeface="Century Gothic"/>
              </a:defRPr>
            </a:lvl2pPr>
            <a:lvl3pPr marL="0" marR="0" indent="0" algn="l" defTabSz="457200" latinLnBrk="0">
              <a:lnSpc>
                <a:spcPct val="100000"/>
              </a:lnSpc>
              <a:spcBef>
                <a:spcPts val="0"/>
              </a:spcBef>
              <a:spcAft>
                <a:spcPts val="0"/>
              </a:spcAft>
              <a:buClrTx/>
              <a:buSzTx/>
              <a:buFontTx/>
              <a:buNone/>
              <a:tabLst/>
              <a:defRPr sz="2800" b="0" i="0" u="none" strike="noStrike" cap="none" spc="0" baseline="0">
                <a:solidFill>
                  <a:srgbClr val="000000"/>
                </a:solidFill>
                <a:uFillTx/>
                <a:latin typeface="Century Gothic"/>
                <a:ea typeface="Century Gothic"/>
                <a:cs typeface="Century Gothic"/>
                <a:sym typeface="Century Gothic"/>
              </a:defRPr>
            </a:lvl3pPr>
            <a:lvl4pPr marL="0" marR="0" indent="0" algn="l" defTabSz="457200" latinLnBrk="0">
              <a:lnSpc>
                <a:spcPct val="100000"/>
              </a:lnSpc>
              <a:spcBef>
                <a:spcPts val="0"/>
              </a:spcBef>
              <a:spcAft>
                <a:spcPts val="0"/>
              </a:spcAft>
              <a:buClrTx/>
              <a:buSzTx/>
              <a:buFontTx/>
              <a:buNone/>
              <a:tabLst/>
              <a:defRPr sz="2800" b="0" i="0" u="none" strike="noStrike" cap="none" spc="0" baseline="0">
                <a:solidFill>
                  <a:srgbClr val="000000"/>
                </a:solidFill>
                <a:uFillTx/>
                <a:latin typeface="Century Gothic"/>
                <a:ea typeface="Century Gothic"/>
                <a:cs typeface="Century Gothic"/>
                <a:sym typeface="Century Gothic"/>
              </a:defRPr>
            </a:lvl4pPr>
            <a:lvl5pPr marL="0" marR="0" indent="0" algn="l" defTabSz="457200" latinLnBrk="0">
              <a:lnSpc>
                <a:spcPct val="100000"/>
              </a:lnSpc>
              <a:spcBef>
                <a:spcPts val="0"/>
              </a:spcBef>
              <a:spcAft>
                <a:spcPts val="0"/>
              </a:spcAft>
              <a:buClrTx/>
              <a:buSzTx/>
              <a:buFontTx/>
              <a:buNone/>
              <a:tabLst/>
              <a:defRPr sz="2800" b="0" i="0" u="none" strike="noStrike" cap="none" spc="0" baseline="0">
                <a:solidFill>
                  <a:srgbClr val="000000"/>
                </a:solidFill>
                <a:uFillTx/>
                <a:latin typeface="Century Gothic"/>
                <a:ea typeface="Century Gothic"/>
                <a:cs typeface="Century Gothic"/>
                <a:sym typeface="Century Gothic"/>
              </a:defRPr>
            </a:lvl5pPr>
            <a:lvl6pPr marL="2560320" marR="0" indent="-274320"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6pPr>
            <a:lvl7pPr marL="3017520" marR="0" indent="-274320"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7pPr>
            <a:lvl8pPr marL="3474720" marR="0" indent="-274320"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8pPr>
            <a:lvl9pPr marL="3931920" marR="0" indent="-274320"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9pPr>
          </a:lstStyle>
          <a:p>
            <a:pPr hangingPunct="1"/>
            <a:endParaRPr lang="en-US" sz="3200" dirty="0">
              <a:latin typeface="+mn-lt"/>
            </a:endParaRPr>
          </a:p>
          <a:p>
            <a:pPr hangingPunct="1"/>
            <a:r>
              <a:rPr lang="en-US" sz="2400" b="1" dirty="0">
                <a:latin typeface="+mn-lt"/>
              </a:rPr>
              <a:t>What should Umpire Fair do?  </a:t>
            </a:r>
          </a:p>
          <a:p>
            <a:pPr hangingPunct="1"/>
            <a:endParaRPr lang="en-US" sz="1800" dirty="0">
              <a:latin typeface="+mn-lt"/>
            </a:endParaRPr>
          </a:p>
          <a:p>
            <a:pPr hangingPunct="1">
              <a:lnSpc>
                <a:spcPct val="150000"/>
              </a:lnSpc>
            </a:pPr>
            <a:r>
              <a:rPr lang="en-US" sz="2400" dirty="0">
                <a:latin typeface="+mn-lt"/>
              </a:rPr>
              <a:t>A. Disclose the prior relationship.</a:t>
            </a:r>
          </a:p>
          <a:p>
            <a:pPr hangingPunct="1"/>
            <a:r>
              <a:rPr lang="en-US" sz="2400" dirty="0">
                <a:latin typeface="+mn-lt"/>
              </a:rPr>
              <a:t>B.  Suggest to the Panel that they order that Ms. Winner may not join as counsel on grounds of appearance of conflict.</a:t>
            </a:r>
          </a:p>
          <a:p>
            <a:pPr hangingPunct="1">
              <a:lnSpc>
                <a:spcPct val="150000"/>
              </a:lnSpc>
            </a:pPr>
            <a:r>
              <a:rPr lang="en-US" sz="2400" dirty="0">
                <a:latin typeface="+mn-lt"/>
              </a:rPr>
              <a:t>C. Both A &amp; B.</a:t>
            </a:r>
          </a:p>
          <a:p>
            <a:pPr hangingPunct="1">
              <a:lnSpc>
                <a:spcPct val="150000"/>
              </a:lnSpc>
            </a:pPr>
            <a:r>
              <a:rPr lang="en-US" sz="2400" dirty="0">
                <a:latin typeface="+mn-lt"/>
              </a:rPr>
              <a:t>D. Disclose &amp; Recuse</a:t>
            </a:r>
          </a:p>
          <a:p>
            <a:pPr hangingPunct="1"/>
            <a:endParaRPr lang="en-US" sz="2400" dirty="0"/>
          </a:p>
          <a:p>
            <a:pPr hangingPunct="1"/>
            <a:endParaRPr lang="en-US" sz="2400" dirty="0"/>
          </a:p>
          <a:p>
            <a:pPr hangingPunct="1"/>
            <a:endParaRPr lang="en-US" dirty="0"/>
          </a:p>
        </p:txBody>
      </p:sp>
      <p:pic>
        <p:nvPicPr>
          <p:cNvPr id="5" name="Picture 4">
            <a:extLst>
              <a:ext uri="{FF2B5EF4-FFF2-40B4-BE49-F238E27FC236}">
                <a16:creationId xmlns:a16="http://schemas.microsoft.com/office/drawing/2014/main" id="{A67F500F-6962-BFE0-B0DD-C760B3B636A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88" b="96140" l="9728" r="89689">
                        <a14:foregroundMark x1="18482" y1="10175" x2="34630" y2="10351"/>
                        <a14:foregroundMark x1="34630" y1="10351" x2="20623" y2="5263"/>
                        <a14:foregroundMark x1="20623" y1="5263" x2="35603" y2="9649"/>
                        <a14:foregroundMark x1="35603" y1="9649" x2="36576" y2="10526"/>
                        <a14:foregroundMark x1="58366" y1="8596" x2="75097" y2="9649"/>
                        <a14:foregroundMark x1="75097" y1="9649" x2="60117" y2="6491"/>
                        <a14:foregroundMark x1="60117" y1="6491" x2="76265" y2="8772"/>
                        <a14:foregroundMark x1="76265" y1="8772" x2="58949" y2="8070"/>
                        <a14:foregroundMark x1="58949" y1="8070" x2="75681" y2="9649"/>
                        <a14:foregroundMark x1="75681" y1="9649" x2="75875" y2="8596"/>
                        <a14:foregroundMark x1="62062" y1="5263" x2="61673" y2="5614"/>
                        <a14:foregroundMark x1="21984" y1="5614" x2="34825" y2="6667"/>
                        <a14:foregroundMark x1="15564" y1="91228" x2="19066" y2="96140"/>
                      </a14:backgroundRemoval>
                    </a14:imgEffect>
                  </a14:imgLayer>
                </a14:imgProps>
              </a:ext>
              <a:ext uri="{28A0092B-C50C-407E-A947-70E740481C1C}">
                <a14:useLocalDpi xmlns:a14="http://schemas.microsoft.com/office/drawing/2010/main" val="0"/>
              </a:ext>
            </a:extLst>
          </a:blip>
          <a:stretch>
            <a:fillRect/>
          </a:stretch>
        </p:blipFill>
        <p:spPr>
          <a:xfrm>
            <a:off x="8448845" y="2946251"/>
            <a:ext cx="3241225" cy="3594355"/>
          </a:xfrm>
          <a:prstGeom prst="rect">
            <a:avLst/>
          </a:prstGeom>
        </p:spPr>
      </p:pic>
    </p:spTree>
    <p:extLst>
      <p:ext uri="{BB962C8B-B14F-4D97-AF65-F5344CB8AC3E}">
        <p14:creationId xmlns:p14="http://schemas.microsoft.com/office/powerpoint/2010/main" val="95418235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597D1-DD55-70AD-93E5-0EC99B80A99A}"/>
              </a:ext>
            </a:extLst>
          </p:cNvPr>
          <p:cNvSpPr>
            <a:spLocks noGrp="1"/>
          </p:cNvSpPr>
          <p:nvPr>
            <p:ph type="title"/>
          </p:nvPr>
        </p:nvSpPr>
        <p:spPr>
          <a:xfrm>
            <a:off x="515939" y="-63081"/>
            <a:ext cx="7380286" cy="745006"/>
          </a:xfrm>
        </p:spPr>
        <p:txBody>
          <a:bodyPr>
            <a:normAutofit/>
          </a:bodyPr>
          <a:lstStyle/>
          <a:p>
            <a:pPr algn="ctr"/>
            <a:r>
              <a:rPr lang="en-US" sz="2400" dirty="0"/>
              <a:t>Polling Results</a:t>
            </a:r>
          </a:p>
        </p:txBody>
      </p:sp>
      <p:sp>
        <p:nvSpPr>
          <p:cNvPr id="3" name="Text Placeholder 2">
            <a:extLst>
              <a:ext uri="{FF2B5EF4-FFF2-40B4-BE49-F238E27FC236}">
                <a16:creationId xmlns:a16="http://schemas.microsoft.com/office/drawing/2014/main" id="{4667AF92-C74D-2F1B-267B-5976C5FB8448}"/>
              </a:ext>
            </a:extLst>
          </p:cNvPr>
          <p:cNvSpPr>
            <a:spLocks noGrp="1"/>
          </p:cNvSpPr>
          <p:nvPr>
            <p:ph type="body" sz="quarter" idx="1"/>
          </p:nvPr>
        </p:nvSpPr>
        <p:spPr/>
        <p:txBody>
          <a:bodyPr/>
          <a:lstStyle/>
          <a:p>
            <a:endParaRPr lang="en-US"/>
          </a:p>
        </p:txBody>
      </p:sp>
      <p:sp>
        <p:nvSpPr>
          <p:cNvPr id="4" name="Text Placeholder 3">
            <a:extLst>
              <a:ext uri="{FF2B5EF4-FFF2-40B4-BE49-F238E27FC236}">
                <a16:creationId xmlns:a16="http://schemas.microsoft.com/office/drawing/2014/main" id="{52B4281F-4284-3107-EBF9-2CA3EF3B61E9}"/>
              </a:ext>
            </a:extLst>
          </p:cNvPr>
          <p:cNvSpPr>
            <a:spLocks noGrp="1"/>
          </p:cNvSpPr>
          <p:nvPr>
            <p:ph type="body" sz="quarter" idx="21"/>
          </p:nvPr>
        </p:nvSpPr>
        <p:spPr/>
        <p:txBody>
          <a:bodyPr/>
          <a:lstStyle/>
          <a:p>
            <a:endParaRPr lang="en-US"/>
          </a:p>
        </p:txBody>
      </p:sp>
    </p:spTree>
    <p:extLst>
      <p:ext uri="{BB962C8B-B14F-4D97-AF65-F5344CB8AC3E}">
        <p14:creationId xmlns:p14="http://schemas.microsoft.com/office/powerpoint/2010/main" val="197504971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5519D-6B1C-A24F-B187-2426C8CCDBA1}"/>
              </a:ext>
            </a:extLst>
          </p:cNvPr>
          <p:cNvSpPr>
            <a:spLocks noGrp="1"/>
          </p:cNvSpPr>
          <p:nvPr>
            <p:ph type="title"/>
          </p:nvPr>
        </p:nvSpPr>
        <p:spPr>
          <a:xfrm>
            <a:off x="365760" y="284216"/>
            <a:ext cx="12192000" cy="985652"/>
          </a:xfrm>
        </p:spPr>
        <p:txBody>
          <a:bodyPr>
            <a:noAutofit/>
          </a:bodyPr>
          <a:lstStyle/>
          <a:p>
            <a:br>
              <a:rPr lang="en-US" sz="2400" dirty="0"/>
            </a:br>
            <a:r>
              <a:rPr lang="en-US" sz="2400" dirty="0"/>
              <a:t>Courts Rarely Vacate Awards based on Non-Disclosure under FAA / New York Convention §10(a) vacatur grounds:  evident partiality, corruption, fraud, etc.</a:t>
            </a:r>
          </a:p>
        </p:txBody>
      </p:sp>
      <p:sp>
        <p:nvSpPr>
          <p:cNvPr id="3" name="Text Placeholder 2">
            <a:extLst>
              <a:ext uri="{FF2B5EF4-FFF2-40B4-BE49-F238E27FC236}">
                <a16:creationId xmlns:a16="http://schemas.microsoft.com/office/drawing/2014/main" id="{00BDE227-167D-2D43-9811-F412006912EB}"/>
              </a:ext>
            </a:extLst>
          </p:cNvPr>
          <p:cNvSpPr>
            <a:spLocks noGrp="1"/>
          </p:cNvSpPr>
          <p:nvPr>
            <p:ph type="body" sz="quarter" idx="1"/>
          </p:nvPr>
        </p:nvSpPr>
        <p:spPr>
          <a:xfrm>
            <a:off x="365760" y="1663337"/>
            <a:ext cx="7358514" cy="4910447"/>
          </a:xfrm>
        </p:spPr>
        <p:txBody>
          <a:bodyPr>
            <a:noAutofit/>
          </a:bodyPr>
          <a:lstStyle/>
          <a:p>
            <a:pPr marL="0" indent="0">
              <a:buNone/>
            </a:pPr>
            <a:r>
              <a:rPr lang="en-US" sz="2400" b="1" dirty="0"/>
              <a:t>EXAMPLES FROM CASE LAW…</a:t>
            </a:r>
          </a:p>
          <a:p>
            <a:endParaRPr lang="en-US" sz="2600" b="1" dirty="0"/>
          </a:p>
          <a:p>
            <a:pPr marL="0" indent="0">
              <a:buNone/>
            </a:pPr>
            <a:r>
              <a:rPr lang="en-US" sz="2400" b="1" dirty="0">
                <a:latin typeface="Calibri" panose="020F0502020204030204" pitchFamily="34" charset="0"/>
                <a:cs typeface="Calibri" panose="020F0502020204030204" pitchFamily="34" charset="0"/>
              </a:rPr>
              <a:t>Award vacated:</a:t>
            </a:r>
          </a:p>
          <a:p>
            <a:endParaRPr lang="en-US" sz="2400" u="sng" dirty="0">
              <a:latin typeface="Calibri" panose="020F0502020204030204" pitchFamily="34" charset="0"/>
              <a:cs typeface="Calibri" panose="020F0502020204030204" pitchFamily="34" charset="0"/>
            </a:endParaRPr>
          </a:p>
          <a:p>
            <a:pPr>
              <a:spcAft>
                <a:spcPts val="1200"/>
              </a:spcAft>
            </a:pPr>
            <a:r>
              <a:rPr lang="en-US" sz="2400" dirty="0">
                <a:solidFill>
                  <a:schemeClr val="tx1"/>
                </a:solidFill>
                <a:latin typeface="Calibri" panose="020F0502020204030204" pitchFamily="34" charset="0"/>
                <a:cs typeface="Calibri" panose="020F0502020204030204" pitchFamily="34" charset="0"/>
              </a:rPr>
              <a:t>Former attorney-client relationship </a:t>
            </a:r>
          </a:p>
          <a:p>
            <a:pPr marL="914400" lvl="5" indent="-457200">
              <a:lnSpc>
                <a:spcPct val="114000"/>
              </a:lnSpc>
              <a:spcAft>
                <a:spcPts val="1200"/>
              </a:spcAft>
              <a:buFont typeface="Century Gothic" panose="020B0502020202020204" pitchFamily="34" charset="0"/>
              <a:buChar char="―"/>
            </a:pPr>
            <a:r>
              <a:rPr lang="en-US" i="1" dirty="0" err="1">
                <a:solidFill>
                  <a:schemeClr val="tx1"/>
                </a:solidFill>
                <a:latin typeface="Calibri" panose="020F0502020204030204" pitchFamily="34" charset="0"/>
                <a:cs typeface="Calibri" panose="020F0502020204030204" pitchFamily="34" charset="0"/>
              </a:rPr>
              <a:t>Equicare</a:t>
            </a:r>
            <a:r>
              <a:rPr lang="en-US" i="1" dirty="0">
                <a:solidFill>
                  <a:schemeClr val="tx1"/>
                </a:solidFill>
                <a:latin typeface="Calibri" panose="020F0502020204030204" pitchFamily="34" charset="0"/>
                <a:cs typeface="Calibri" panose="020F0502020204030204" pitchFamily="34" charset="0"/>
              </a:rPr>
              <a:t> Health Inc. v. Varian Medical Systems, Inc</a:t>
            </a:r>
            <a:r>
              <a:rPr lang="en-US" dirty="0">
                <a:solidFill>
                  <a:schemeClr val="tx1"/>
                </a:solidFill>
                <a:latin typeface="Calibri" panose="020F0502020204030204" pitchFamily="34" charset="0"/>
                <a:cs typeface="Calibri" panose="020F0502020204030204" pitchFamily="34" charset="0"/>
              </a:rPr>
              <a:t>, case no. 5:21-mc-80183 (N.D. Cal., 2023)</a:t>
            </a:r>
          </a:p>
          <a:p>
            <a:pPr>
              <a:spcAft>
                <a:spcPts val="1200"/>
              </a:spcAft>
            </a:pPr>
            <a:r>
              <a:rPr lang="en-US" sz="2400" dirty="0">
                <a:solidFill>
                  <a:schemeClr val="tx1"/>
                </a:solidFill>
                <a:latin typeface="Calibri" panose="020F0502020204030204" pitchFamily="34" charset="0"/>
                <a:cs typeface="Calibri" panose="020F0502020204030204" pitchFamily="34" charset="0"/>
              </a:rPr>
              <a:t>Substantial ownership interest and nontrivial business dealings </a:t>
            </a:r>
          </a:p>
          <a:p>
            <a:pPr marL="914400" lvl="5" indent="-457200">
              <a:lnSpc>
                <a:spcPct val="114000"/>
              </a:lnSpc>
              <a:spcAft>
                <a:spcPts val="1200"/>
              </a:spcAft>
              <a:buFont typeface="Century Gothic" panose="020B0502020202020204" pitchFamily="34" charset="0"/>
              <a:buChar char="―"/>
            </a:pPr>
            <a:r>
              <a:rPr lang="en-US" i="1" dirty="0">
                <a:solidFill>
                  <a:schemeClr val="tx1"/>
                </a:solidFill>
                <a:latin typeface="Calibri" panose="020F0502020204030204" pitchFamily="34" charset="0"/>
                <a:cs typeface="Calibri" panose="020F0502020204030204" pitchFamily="34" charset="0"/>
              </a:rPr>
              <a:t>Monster Energy Company v. City Beverages, LLC</a:t>
            </a:r>
            <a:r>
              <a:rPr lang="en-US" dirty="0">
                <a:solidFill>
                  <a:schemeClr val="tx1"/>
                </a:solidFill>
                <a:latin typeface="Calibri" panose="020F0502020204030204" pitchFamily="34" charset="0"/>
                <a:cs typeface="Calibri" panose="020F0502020204030204" pitchFamily="34" charset="0"/>
              </a:rPr>
              <a:t>, 940 F. 3d 1130 (9th Cir. 2019)</a:t>
            </a:r>
          </a:p>
        </p:txBody>
      </p:sp>
      <p:pic>
        <p:nvPicPr>
          <p:cNvPr id="9" name="Picture 8">
            <a:extLst>
              <a:ext uri="{FF2B5EF4-FFF2-40B4-BE49-F238E27FC236}">
                <a16:creationId xmlns:a16="http://schemas.microsoft.com/office/drawing/2014/main" id="{155A00E5-C001-8302-0161-474122D7AB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964" t="-1" r="22962" b="15259"/>
          <a:stretch/>
        </p:blipFill>
        <p:spPr>
          <a:xfrm>
            <a:off x="8699106" y="962732"/>
            <a:ext cx="3492894" cy="3769690"/>
          </a:xfrm>
          <a:prstGeom prst="rect">
            <a:avLst/>
          </a:prstGeom>
        </p:spPr>
      </p:pic>
      <p:pic>
        <p:nvPicPr>
          <p:cNvPr id="11" name="Picture 10">
            <a:extLst>
              <a:ext uri="{FF2B5EF4-FFF2-40B4-BE49-F238E27FC236}">
                <a16:creationId xmlns:a16="http://schemas.microsoft.com/office/drawing/2014/main" id="{5A305606-427A-BAF7-3136-8E4A130023A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rot="21013329">
            <a:off x="7993925" y="3009374"/>
            <a:ext cx="2730640" cy="546128"/>
          </a:xfrm>
          <a:prstGeom prst="rect">
            <a:avLst/>
          </a:prstGeom>
          <a:ln w="28575">
            <a:solidFill>
              <a:srgbClr val="FF9B9B"/>
            </a:solidFill>
            <a:prstDash val="dashDot"/>
          </a:ln>
        </p:spPr>
      </p:pic>
    </p:spTree>
    <p:extLst>
      <p:ext uri="{BB962C8B-B14F-4D97-AF65-F5344CB8AC3E}">
        <p14:creationId xmlns:p14="http://schemas.microsoft.com/office/powerpoint/2010/main" val="186970683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5519D-6B1C-A24F-B187-2426C8CCDBA1}"/>
              </a:ext>
            </a:extLst>
          </p:cNvPr>
          <p:cNvSpPr>
            <a:spLocks noGrp="1"/>
          </p:cNvSpPr>
          <p:nvPr>
            <p:ph type="title"/>
          </p:nvPr>
        </p:nvSpPr>
        <p:spPr>
          <a:xfrm>
            <a:off x="313508" y="54378"/>
            <a:ext cx="12192000" cy="985652"/>
          </a:xfrm>
        </p:spPr>
        <p:txBody>
          <a:bodyPr>
            <a:noAutofit/>
          </a:bodyPr>
          <a:lstStyle/>
          <a:p>
            <a:br>
              <a:rPr lang="en-US" sz="3600" dirty="0"/>
            </a:br>
            <a:r>
              <a:rPr lang="en-US" sz="2400" dirty="0"/>
              <a:t>Courts Rarely Vacate Awards based on Non-Disclosure under FAA / New York Convention §10(a) vacatur grounds: evident partiality, corruption, fraud, etc.</a:t>
            </a:r>
          </a:p>
        </p:txBody>
      </p:sp>
      <p:sp>
        <p:nvSpPr>
          <p:cNvPr id="3" name="Text Placeholder 2">
            <a:extLst>
              <a:ext uri="{FF2B5EF4-FFF2-40B4-BE49-F238E27FC236}">
                <a16:creationId xmlns:a16="http://schemas.microsoft.com/office/drawing/2014/main" id="{00BDE227-167D-2D43-9811-F412006912EB}"/>
              </a:ext>
            </a:extLst>
          </p:cNvPr>
          <p:cNvSpPr>
            <a:spLocks noGrp="1"/>
          </p:cNvSpPr>
          <p:nvPr>
            <p:ph type="body" sz="quarter" idx="1"/>
          </p:nvPr>
        </p:nvSpPr>
        <p:spPr>
          <a:xfrm>
            <a:off x="313509" y="1220189"/>
            <a:ext cx="9147991" cy="5275614"/>
          </a:xfrm>
        </p:spPr>
        <p:txBody>
          <a:bodyPr>
            <a:noAutofit/>
          </a:bodyPr>
          <a:lstStyle/>
          <a:p>
            <a:pPr marL="0" indent="0">
              <a:spcAft>
                <a:spcPts val="1200"/>
              </a:spcAft>
              <a:buNone/>
            </a:pPr>
            <a:r>
              <a:rPr lang="en-US" sz="2400" b="1" dirty="0">
                <a:solidFill>
                  <a:schemeClr val="tx1"/>
                </a:solidFill>
                <a:latin typeface="+mn-lt"/>
              </a:rPr>
              <a:t>Vacatur denied:</a:t>
            </a:r>
          </a:p>
          <a:p>
            <a:pPr marL="457200" indent="-457200">
              <a:spcAft>
                <a:spcPts val="800"/>
              </a:spcAft>
              <a:buFont typeface="Arial" panose="020B0604020202020204" pitchFamily="34" charset="0"/>
              <a:buChar char="•"/>
            </a:pPr>
            <a:r>
              <a:rPr lang="en-US" sz="2000" dirty="0">
                <a:solidFill>
                  <a:schemeClr val="tx1"/>
                </a:solidFill>
                <a:latin typeface="+mn-lt"/>
              </a:rPr>
              <a:t>Trivial business dealings </a:t>
            </a:r>
          </a:p>
          <a:p>
            <a:pPr marL="914400" lvl="5" indent="-457200">
              <a:spcAft>
                <a:spcPts val="800"/>
              </a:spcAft>
              <a:buFont typeface="Century Gothic" panose="020B0502020202020204" pitchFamily="34" charset="0"/>
              <a:buChar char="―"/>
            </a:pPr>
            <a:r>
              <a:rPr lang="en-US" sz="1800" i="1" dirty="0">
                <a:solidFill>
                  <a:schemeClr val="tx1"/>
                </a:solidFill>
                <a:latin typeface="+mn-lt"/>
              </a:rPr>
              <a:t>Levi Strauss &amp; Co. v. Aqua Dynamics Systems, Inc.</a:t>
            </a:r>
            <a:r>
              <a:rPr lang="en-US" sz="1800" dirty="0">
                <a:solidFill>
                  <a:schemeClr val="tx1"/>
                </a:solidFill>
                <a:latin typeface="+mn-lt"/>
              </a:rPr>
              <a:t>, 473 F.Supp.3d 1004 (</a:t>
            </a:r>
            <a:r>
              <a:rPr lang="en-US" sz="1800" dirty="0" err="1">
                <a:solidFill>
                  <a:schemeClr val="tx1"/>
                </a:solidFill>
                <a:latin typeface="+mn-lt"/>
              </a:rPr>
              <a:t>N.D.Cal</a:t>
            </a:r>
            <a:r>
              <a:rPr lang="en-US" sz="1800" dirty="0">
                <a:solidFill>
                  <a:schemeClr val="tx1"/>
                </a:solidFill>
                <a:latin typeface="+mn-lt"/>
              </a:rPr>
              <a:t>., 2020)</a:t>
            </a:r>
          </a:p>
          <a:p>
            <a:pPr marL="457200" indent="-457200">
              <a:spcAft>
                <a:spcPts val="800"/>
              </a:spcAft>
              <a:buFont typeface="Arial" panose="020B0604020202020204" pitchFamily="34" charset="0"/>
              <a:buChar char="•"/>
            </a:pPr>
            <a:r>
              <a:rPr lang="en-US" sz="2000" dirty="0">
                <a:solidFill>
                  <a:schemeClr val="tx1"/>
                </a:solidFill>
                <a:latin typeface="+mn-lt"/>
              </a:rPr>
              <a:t>Concurrent service in other cases </a:t>
            </a:r>
          </a:p>
          <a:p>
            <a:pPr marL="914400" lvl="5" indent="-457200">
              <a:spcAft>
                <a:spcPts val="800"/>
              </a:spcAft>
              <a:buFont typeface="Century Gothic" panose="020B0502020202020204" pitchFamily="34" charset="0"/>
              <a:buChar char="―"/>
            </a:pPr>
            <a:r>
              <a:rPr lang="en-US" sz="1800" i="1" dirty="0">
                <a:solidFill>
                  <a:schemeClr val="tx1"/>
                </a:solidFill>
                <a:latin typeface="+mn-lt"/>
              </a:rPr>
              <a:t>National Indemnity Company v. IRB </a:t>
            </a:r>
            <a:r>
              <a:rPr lang="en-US" sz="1800" i="1" dirty="0" err="1">
                <a:solidFill>
                  <a:schemeClr val="tx1"/>
                </a:solidFill>
                <a:latin typeface="+mn-lt"/>
              </a:rPr>
              <a:t>Brasil</a:t>
            </a:r>
            <a:r>
              <a:rPr lang="en-US" sz="1800" i="1" dirty="0">
                <a:solidFill>
                  <a:schemeClr val="tx1"/>
                </a:solidFill>
                <a:latin typeface="+mn-lt"/>
              </a:rPr>
              <a:t> </a:t>
            </a:r>
            <a:r>
              <a:rPr lang="en-US" sz="1800" i="1" dirty="0" err="1">
                <a:solidFill>
                  <a:schemeClr val="tx1"/>
                </a:solidFill>
                <a:latin typeface="+mn-lt"/>
              </a:rPr>
              <a:t>Resseguros</a:t>
            </a:r>
            <a:r>
              <a:rPr lang="en-US" sz="1800" i="1" dirty="0">
                <a:solidFill>
                  <a:schemeClr val="tx1"/>
                </a:solidFill>
                <a:latin typeface="+mn-lt"/>
              </a:rPr>
              <a:t> S.A.</a:t>
            </a:r>
            <a:r>
              <a:rPr lang="en-US" sz="1800" dirty="0">
                <a:solidFill>
                  <a:schemeClr val="tx1"/>
                </a:solidFill>
                <a:latin typeface="+mn-lt"/>
              </a:rPr>
              <a:t>, 164 F.Supp.3d 457 (S.D.N.Y., 2016)</a:t>
            </a:r>
          </a:p>
          <a:p>
            <a:pPr marL="457200" indent="-457200">
              <a:spcAft>
                <a:spcPts val="800"/>
              </a:spcAft>
              <a:buFont typeface="Arial" panose="020B0604020202020204" pitchFamily="34" charset="0"/>
              <a:buChar char="•"/>
            </a:pPr>
            <a:r>
              <a:rPr lang="en-US" sz="2000" dirty="0">
                <a:solidFill>
                  <a:schemeClr val="tx1"/>
                </a:solidFill>
                <a:latin typeface="+mn-lt"/>
              </a:rPr>
              <a:t>Serving as arbitrator with party’s counsel </a:t>
            </a:r>
          </a:p>
          <a:p>
            <a:pPr marL="914400" lvl="5" indent="-457200">
              <a:spcAft>
                <a:spcPts val="800"/>
              </a:spcAft>
              <a:buFont typeface="Century Gothic" panose="020B0502020202020204" pitchFamily="34" charset="0"/>
              <a:buChar char="―"/>
            </a:pPr>
            <a:r>
              <a:rPr lang="en-US" sz="1800" i="1" dirty="0">
                <a:solidFill>
                  <a:schemeClr val="tx1"/>
                </a:solidFill>
                <a:latin typeface="+mn-lt"/>
              </a:rPr>
              <a:t>Andes Petroleum Ecuador Limited v. Occidental Exploration  &amp; Prod. Co.</a:t>
            </a:r>
            <a:r>
              <a:rPr lang="en-US" sz="1800" dirty="0">
                <a:solidFill>
                  <a:schemeClr val="tx1"/>
                </a:solidFill>
                <a:latin typeface="+mn-lt"/>
              </a:rPr>
              <a:t>, 2021 WL 5303860 (S.D.N.Y. Nov. 15, 2021) (appeal pending)</a:t>
            </a:r>
          </a:p>
          <a:p>
            <a:pPr marL="457200" indent="-457200">
              <a:spcAft>
                <a:spcPts val="800"/>
              </a:spcAft>
              <a:buFont typeface="Arial" panose="020B0604020202020204" pitchFamily="34" charset="0"/>
              <a:buChar char="•"/>
            </a:pPr>
            <a:r>
              <a:rPr lang="en-US" sz="2000" dirty="0">
                <a:solidFill>
                  <a:schemeClr val="tx1"/>
                </a:solidFill>
                <a:latin typeface="+mn-lt"/>
              </a:rPr>
              <a:t>Party-appointed arbitrator in reinsurance arbitration</a:t>
            </a:r>
          </a:p>
          <a:p>
            <a:pPr marL="914400" marR="0" lvl="5" indent="-457200" algn="l" defTabSz="457200" eaLnBrk="1" fontAlgn="auto" latinLnBrk="0" hangingPunct="1">
              <a:spcBef>
                <a:spcPts val="400"/>
              </a:spcBef>
              <a:spcAft>
                <a:spcPts val="800"/>
              </a:spcAft>
              <a:buClrTx/>
              <a:buSzPct val="100000"/>
              <a:buFont typeface="Century Gothic" panose="020B0502020202020204" pitchFamily="34" charset="0"/>
              <a:buChar char="―"/>
              <a:tabLst/>
              <a:defRPr/>
            </a:pPr>
            <a:r>
              <a:rPr lang="en-US" sz="1800" i="1" dirty="0">
                <a:solidFill>
                  <a:schemeClr val="tx1"/>
                </a:solidFill>
                <a:latin typeface="+mn-lt"/>
              </a:rPr>
              <a:t>Certain Underwriting Members of Lloyds of London v. Fla., Department of Financial Services</a:t>
            </a:r>
            <a:r>
              <a:rPr lang="en-US" sz="1800" dirty="0">
                <a:solidFill>
                  <a:schemeClr val="tx1"/>
                </a:solidFill>
                <a:latin typeface="+mn-lt"/>
              </a:rPr>
              <a:t>, 892 F.3d 501 (C.A.2, 2018)</a:t>
            </a:r>
          </a:p>
          <a:p>
            <a:pPr marL="457200" indent="-457200">
              <a:spcAft>
                <a:spcPts val="800"/>
              </a:spcAft>
              <a:buFont typeface="Arial" panose="020B0604020202020204" pitchFamily="34" charset="0"/>
              <a:buChar char="•"/>
            </a:pPr>
            <a:r>
              <a:rPr lang="en-US" sz="2000" dirty="0">
                <a:solidFill>
                  <a:schemeClr val="tx1"/>
                </a:solidFill>
                <a:latin typeface="+mn-lt"/>
              </a:rPr>
              <a:t>Already reviewed by arbitral institution </a:t>
            </a:r>
          </a:p>
          <a:p>
            <a:pPr marL="914400" lvl="5" indent="-457200">
              <a:spcAft>
                <a:spcPts val="800"/>
              </a:spcAft>
              <a:buFont typeface="Century Gothic" panose="020B0502020202020204" pitchFamily="34" charset="0"/>
              <a:buChar char="―"/>
            </a:pPr>
            <a:r>
              <a:rPr lang="en-US" sz="1800" i="1" dirty="0">
                <a:solidFill>
                  <a:schemeClr val="tx1"/>
                </a:solidFill>
                <a:latin typeface="+mn-lt"/>
              </a:rPr>
              <a:t>Telecom Business Solution LLC v. Terra Towers Corp.</a:t>
            </a:r>
            <a:r>
              <a:rPr lang="en-US" sz="1800" dirty="0">
                <a:solidFill>
                  <a:schemeClr val="tx1"/>
                </a:solidFill>
                <a:latin typeface="+mn-lt"/>
              </a:rPr>
              <a:t>, 2023 WL 257915 (S.D.N.Y. Jan. 18, 2023) (appeal pending)</a:t>
            </a:r>
          </a:p>
        </p:txBody>
      </p:sp>
      <p:pic>
        <p:nvPicPr>
          <p:cNvPr id="5122" name="Picture 2" descr="Document with green tick checkmark isolated Vector Image">
            <a:extLst>
              <a:ext uri="{FF2B5EF4-FFF2-40B4-BE49-F238E27FC236}">
                <a16:creationId xmlns:a16="http://schemas.microsoft.com/office/drawing/2014/main" id="{72E64565-F343-F492-2DF6-87E821AD0D9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245682" y="2061980"/>
            <a:ext cx="2844523" cy="3864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995552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Click to edit presentation title"/>
          <p:cNvSpPr txBox="1">
            <a:spLocks noGrp="1"/>
          </p:cNvSpPr>
          <p:nvPr>
            <p:ph type="title"/>
          </p:nvPr>
        </p:nvSpPr>
        <p:spPr>
          <a:xfrm>
            <a:off x="296883" y="142504"/>
            <a:ext cx="11379847" cy="546266"/>
          </a:xfrm>
          <a:prstGeom prst="rect">
            <a:avLst/>
          </a:prstGeom>
        </p:spPr>
        <p:txBody>
          <a:bodyPr>
            <a:normAutofit/>
          </a:bodyPr>
          <a:lstStyle/>
          <a:p>
            <a:r>
              <a:rPr lang="en-US" sz="2800" dirty="0"/>
              <a:t>Institutional procedures to remove arbitrators </a:t>
            </a:r>
            <a:endParaRPr sz="2800" dirty="0"/>
          </a:p>
        </p:txBody>
      </p:sp>
      <p:graphicFrame>
        <p:nvGraphicFramePr>
          <p:cNvPr id="2" name="Table 2">
            <a:extLst>
              <a:ext uri="{FF2B5EF4-FFF2-40B4-BE49-F238E27FC236}">
                <a16:creationId xmlns:a16="http://schemas.microsoft.com/office/drawing/2014/main" id="{F1AC1720-2433-3539-7437-2D8565BD79DE}"/>
              </a:ext>
            </a:extLst>
          </p:cNvPr>
          <p:cNvGraphicFramePr>
            <a:graphicFrameLocks noGrp="1"/>
          </p:cNvGraphicFramePr>
          <p:nvPr>
            <p:extLst>
              <p:ext uri="{D42A27DB-BD31-4B8C-83A1-F6EECF244321}">
                <p14:modId xmlns:p14="http://schemas.microsoft.com/office/powerpoint/2010/main" val="3781071848"/>
              </p:ext>
            </p:extLst>
          </p:nvPr>
        </p:nvGraphicFramePr>
        <p:xfrm>
          <a:off x="1080457" y="1217150"/>
          <a:ext cx="10070473" cy="5539251"/>
        </p:xfrm>
        <a:graphic>
          <a:graphicData uri="http://schemas.openxmlformats.org/drawingml/2006/table">
            <a:tbl>
              <a:tblPr firstRow="1" bandRow="1">
                <a:tableStyleId>{5940675A-B579-460E-94D1-54222C63F5DA}</a:tableStyleId>
              </a:tblPr>
              <a:tblGrid>
                <a:gridCol w="2244634">
                  <a:extLst>
                    <a:ext uri="{9D8B030D-6E8A-4147-A177-3AD203B41FA5}">
                      <a16:colId xmlns:a16="http://schemas.microsoft.com/office/drawing/2014/main" val="3383367272"/>
                    </a:ext>
                  </a:extLst>
                </a:gridCol>
                <a:gridCol w="3788228">
                  <a:extLst>
                    <a:ext uri="{9D8B030D-6E8A-4147-A177-3AD203B41FA5}">
                      <a16:colId xmlns:a16="http://schemas.microsoft.com/office/drawing/2014/main" val="951791702"/>
                    </a:ext>
                  </a:extLst>
                </a:gridCol>
                <a:gridCol w="4037611">
                  <a:extLst>
                    <a:ext uri="{9D8B030D-6E8A-4147-A177-3AD203B41FA5}">
                      <a16:colId xmlns:a16="http://schemas.microsoft.com/office/drawing/2014/main" val="2785676979"/>
                    </a:ext>
                  </a:extLst>
                </a:gridCol>
              </a:tblGrid>
              <a:tr h="589336">
                <a:tc>
                  <a:txBody>
                    <a:bodyPr/>
                    <a:lstStyle/>
                    <a:p>
                      <a:pPr algn="ctr"/>
                      <a:r>
                        <a:rPr lang="en-US" sz="2400" b="1" dirty="0"/>
                        <a:t>Organization</a:t>
                      </a:r>
                    </a:p>
                  </a:txBody>
                  <a:tcPr anchor="ctr">
                    <a:solidFill>
                      <a:schemeClr val="bg2">
                        <a:lumMod val="40000"/>
                        <a:lumOff val="60000"/>
                      </a:schemeClr>
                    </a:solidFill>
                  </a:tcPr>
                </a:tc>
                <a:tc>
                  <a:txBody>
                    <a:bodyPr/>
                    <a:lstStyle/>
                    <a:p>
                      <a:pPr algn="ctr"/>
                      <a:r>
                        <a:rPr lang="en-US" sz="2400" b="1" dirty="0"/>
                        <a:t>Body</a:t>
                      </a:r>
                    </a:p>
                  </a:txBody>
                  <a:tcPr anchor="ctr">
                    <a:solidFill>
                      <a:schemeClr val="bg2">
                        <a:lumMod val="40000"/>
                        <a:lumOff val="60000"/>
                      </a:schemeClr>
                    </a:solidFill>
                  </a:tcPr>
                </a:tc>
                <a:tc>
                  <a:txBody>
                    <a:bodyPr/>
                    <a:lstStyle/>
                    <a:p>
                      <a:pPr algn="ctr"/>
                      <a:r>
                        <a:rPr lang="en-US" sz="2400" b="1" dirty="0"/>
                        <a:t>Procedure</a:t>
                      </a:r>
                    </a:p>
                  </a:txBody>
                  <a:tcPr anchor="ctr">
                    <a:solidFill>
                      <a:schemeClr val="bg2">
                        <a:lumMod val="40000"/>
                        <a:lumOff val="60000"/>
                      </a:schemeClr>
                    </a:solidFill>
                  </a:tcPr>
                </a:tc>
                <a:extLst>
                  <a:ext uri="{0D108BD9-81ED-4DB2-BD59-A6C34878D82A}">
                    <a16:rowId xmlns:a16="http://schemas.microsoft.com/office/drawing/2014/main" val="336220338"/>
                  </a:ext>
                </a:extLst>
              </a:tr>
              <a:tr h="989983">
                <a:tc>
                  <a:txBody>
                    <a:bodyPr/>
                    <a:lstStyle/>
                    <a:p>
                      <a:pPr algn="ctr"/>
                      <a:endParaRPr lang="en-US" sz="2400" dirty="0"/>
                    </a:p>
                  </a:txBody>
                  <a:tcPr/>
                </a:tc>
                <a:tc>
                  <a:txBody>
                    <a:bodyPr/>
                    <a:lstStyle/>
                    <a:p>
                      <a:pPr algn="ctr"/>
                      <a:r>
                        <a:rPr lang="en-US" sz="2400" dirty="0"/>
                        <a:t>ICDR / AAA Administrative Review Council </a:t>
                      </a:r>
                    </a:p>
                  </a:txBody>
                  <a:tcPr anchor="ctr"/>
                </a:tc>
                <a:tc>
                  <a:txBody>
                    <a:bodyPr/>
                    <a:lstStyle/>
                    <a:p>
                      <a:pPr algn="ctr"/>
                      <a:r>
                        <a:rPr lang="en-US" sz="2400" dirty="0"/>
                        <a:t>Council Review Standards; AAA Rule 19 / ICDR Rule 15 </a:t>
                      </a:r>
                    </a:p>
                  </a:txBody>
                  <a:tcPr anchor="ctr"/>
                </a:tc>
                <a:extLst>
                  <a:ext uri="{0D108BD9-81ED-4DB2-BD59-A6C34878D82A}">
                    <a16:rowId xmlns:a16="http://schemas.microsoft.com/office/drawing/2014/main" val="2457789141"/>
                  </a:ext>
                </a:extLst>
              </a:tr>
              <a:tr h="989983">
                <a:tc>
                  <a:txBody>
                    <a:bodyPr/>
                    <a:lstStyle/>
                    <a:p>
                      <a:pPr algn="ctr"/>
                      <a:endParaRPr lang="en-US" sz="2400"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t>National Arbitration Committee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t>JAMS Rule 15 </a:t>
                      </a:r>
                    </a:p>
                  </a:txBody>
                  <a:tcPr anchor="ctr"/>
                </a:tc>
                <a:extLst>
                  <a:ext uri="{0D108BD9-81ED-4DB2-BD59-A6C34878D82A}">
                    <a16:rowId xmlns:a16="http://schemas.microsoft.com/office/drawing/2014/main" val="3885285052"/>
                  </a:ext>
                </a:extLst>
              </a:tr>
              <a:tr h="989983">
                <a:tc>
                  <a:txBody>
                    <a:bodyPr/>
                    <a:lstStyle/>
                    <a:p>
                      <a:pPr algn="ctr"/>
                      <a:endParaRPr lang="en-US" sz="2400"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t>Challenge Review Committee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t>CPR Rule 7; Challenge Protocol </a:t>
                      </a:r>
                    </a:p>
                  </a:txBody>
                  <a:tcPr anchor="ctr"/>
                </a:tc>
                <a:extLst>
                  <a:ext uri="{0D108BD9-81ED-4DB2-BD59-A6C34878D82A}">
                    <a16:rowId xmlns:a16="http://schemas.microsoft.com/office/drawing/2014/main" val="2803511837"/>
                  </a:ext>
                </a:extLst>
              </a:tr>
              <a:tr h="989983">
                <a:tc>
                  <a:txBody>
                    <a:bodyPr/>
                    <a:lstStyle/>
                    <a:p>
                      <a:pPr algn="ctr"/>
                      <a:endParaRPr lang="en-US" sz="2400"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t>ICC Court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t>Art 14 ICC Rules </a:t>
                      </a:r>
                    </a:p>
                  </a:txBody>
                  <a:tcPr anchor="ctr"/>
                </a:tc>
                <a:extLst>
                  <a:ext uri="{0D108BD9-81ED-4DB2-BD59-A6C34878D82A}">
                    <a16:rowId xmlns:a16="http://schemas.microsoft.com/office/drawing/2014/main" val="2648049097"/>
                  </a:ext>
                </a:extLst>
              </a:tr>
              <a:tr h="989983">
                <a:tc>
                  <a:txBody>
                    <a:bodyPr/>
                    <a:lstStyle/>
                    <a:p>
                      <a:pPr algn="ctr"/>
                      <a:endParaRPr lang="en-US" sz="2400" dirty="0"/>
                    </a:p>
                  </a:txBody>
                  <a:tcPr/>
                </a:tc>
                <a:tc>
                  <a:txBody>
                    <a:bodyPr/>
                    <a:lstStyle/>
                    <a:p>
                      <a:pPr algn="ctr"/>
                      <a:r>
                        <a:rPr lang="en-US" sz="2400" dirty="0"/>
                        <a:t>LCIA Court</a:t>
                      </a:r>
                    </a:p>
                  </a:txBody>
                  <a:tcPr anchor="ctr"/>
                </a:tc>
                <a:tc>
                  <a:txBody>
                    <a:bodyPr/>
                    <a:lstStyle/>
                    <a:p>
                      <a:pPr algn="ctr"/>
                      <a:r>
                        <a:rPr lang="en-US" sz="2400" dirty="0"/>
                        <a:t>Art 10 LCIA Rules </a:t>
                      </a:r>
                    </a:p>
                  </a:txBody>
                  <a:tcPr anchor="ctr"/>
                </a:tc>
                <a:extLst>
                  <a:ext uri="{0D108BD9-81ED-4DB2-BD59-A6C34878D82A}">
                    <a16:rowId xmlns:a16="http://schemas.microsoft.com/office/drawing/2014/main" val="4245378716"/>
                  </a:ext>
                </a:extLst>
              </a:tr>
            </a:tbl>
          </a:graphicData>
        </a:graphic>
      </p:graphicFrame>
      <p:pic>
        <p:nvPicPr>
          <p:cNvPr id="3" name="Picture 2">
            <a:extLst>
              <a:ext uri="{FF2B5EF4-FFF2-40B4-BE49-F238E27FC236}">
                <a16:creationId xmlns:a16="http://schemas.microsoft.com/office/drawing/2014/main" id="{047FEFF9-55B7-4902-1B74-16ABDCEDFBA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490" t="35504" r="24719" b="35504"/>
          <a:stretch/>
        </p:blipFill>
        <p:spPr>
          <a:xfrm>
            <a:off x="1320679" y="1841342"/>
            <a:ext cx="1798548" cy="755418"/>
          </a:xfrm>
          <a:prstGeom prst="rect">
            <a:avLst/>
          </a:prstGeom>
        </p:spPr>
      </p:pic>
      <p:pic>
        <p:nvPicPr>
          <p:cNvPr id="4" name="Picture 3">
            <a:extLst>
              <a:ext uri="{FF2B5EF4-FFF2-40B4-BE49-F238E27FC236}">
                <a16:creationId xmlns:a16="http://schemas.microsoft.com/office/drawing/2014/main" id="{115C7399-3B9D-19E7-9449-8770D450A8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490" t="20517" r="25065" b="21325"/>
          <a:stretch/>
        </p:blipFill>
        <p:spPr>
          <a:xfrm>
            <a:off x="1607786" y="4737540"/>
            <a:ext cx="1224334" cy="1038492"/>
          </a:xfrm>
          <a:prstGeom prst="rect">
            <a:avLst/>
          </a:prstGeom>
        </p:spPr>
      </p:pic>
      <p:pic>
        <p:nvPicPr>
          <p:cNvPr id="5" name="Picture 6" descr="CPR International Institute for Conflict Prevention &amp; Resolution | CPR  International Institute for Conflict Prevention &amp; Resolution">
            <a:extLst>
              <a:ext uri="{FF2B5EF4-FFF2-40B4-BE49-F238E27FC236}">
                <a16:creationId xmlns:a16="http://schemas.microsoft.com/office/drawing/2014/main" id="{D4768D57-F54E-7A45-30E8-6DC793CC911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8514" b="30343"/>
          <a:stretch/>
        </p:blipFill>
        <p:spPr bwMode="auto">
          <a:xfrm>
            <a:off x="1403398" y="3949240"/>
            <a:ext cx="1633111" cy="6719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A7471E7-C358-63D5-6BA5-C8FDCD1B40E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490" t="24947" r="23490" b="27094"/>
          <a:stretch/>
        </p:blipFill>
        <p:spPr>
          <a:xfrm>
            <a:off x="1671978" y="2916305"/>
            <a:ext cx="1095951" cy="743790"/>
          </a:xfrm>
          <a:prstGeom prst="rect">
            <a:avLst/>
          </a:prstGeom>
        </p:spPr>
      </p:pic>
      <p:pic>
        <p:nvPicPr>
          <p:cNvPr id="1026" name="Picture 2" descr="The London Court of International Arbitration (LCIA)">
            <a:extLst>
              <a:ext uri="{FF2B5EF4-FFF2-40B4-BE49-F238E27FC236}">
                <a16:creationId xmlns:a16="http://schemas.microsoft.com/office/drawing/2014/main" id="{EA9DCD12-79A3-B11E-FC76-6D33A0E9E08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2250" r="95917">
                        <a14:foregroundMark x1="20500" y1="37778" x2="20500" y2="37778"/>
                        <a14:foregroundMark x1="22083" y1="34762" x2="30333" y2="28730"/>
                        <a14:foregroundMark x1="42917" y1="32222" x2="42917" y2="32222"/>
                        <a14:foregroundMark x1="42917" y1="32857" x2="43333" y2="48413"/>
                        <a14:foregroundMark x1="4083" y1="34444" x2="4500" y2="51111"/>
                        <a14:foregroundMark x1="4500" y1="51111" x2="4333" y2="52222"/>
                        <a14:foregroundMark x1="3833" y1="64127" x2="3833" y2="64127"/>
                        <a14:foregroundMark x1="17250" y1="68413" x2="2250" y2="65873"/>
                        <a14:foregroundMark x1="2250" y1="65873" x2="5583" y2="65714"/>
                        <a14:foregroundMark x1="72167" y1="21905" x2="73583" y2="29206"/>
                        <a14:foregroundMark x1="83417" y1="24444" x2="84583" y2="33651"/>
                        <a14:foregroundMark x1="95583" y1="22698" x2="95917" y2="34603"/>
                      </a14:backgroundRemoval>
                    </a14:imgEffect>
                  </a14:imgLayer>
                </a14:imgProps>
              </a:ext>
              <a:ext uri="{28A0092B-C50C-407E-A947-70E740481C1C}">
                <a14:useLocalDpi xmlns:a14="http://schemas.microsoft.com/office/drawing/2010/main" val="0"/>
              </a:ext>
            </a:extLst>
          </a:blip>
          <a:srcRect/>
          <a:stretch>
            <a:fillRect/>
          </a:stretch>
        </p:blipFill>
        <p:spPr bwMode="auto">
          <a:xfrm>
            <a:off x="1500508" y="6000983"/>
            <a:ext cx="1438891" cy="755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1126052"/>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129F3-E6F2-1A4A-A248-CF49B19A1650}"/>
              </a:ext>
            </a:extLst>
          </p:cNvPr>
          <p:cNvSpPr>
            <a:spLocks noGrp="1"/>
          </p:cNvSpPr>
          <p:nvPr>
            <p:ph type="title"/>
          </p:nvPr>
        </p:nvSpPr>
        <p:spPr>
          <a:xfrm>
            <a:off x="0" y="0"/>
            <a:ext cx="11946577" cy="1211283"/>
          </a:xfrm>
        </p:spPr>
        <p:txBody>
          <a:bodyPr>
            <a:normAutofit/>
          </a:bodyPr>
          <a:lstStyle/>
          <a:p>
            <a:r>
              <a:rPr lang="en-US" sz="2800" dirty="0"/>
              <a:t>	Polling </a:t>
            </a:r>
            <a:r>
              <a:rPr lang="en-US" sz="2800"/>
              <a:t>Question 6</a:t>
            </a:r>
            <a:endParaRPr lang="en-US" sz="2800" dirty="0"/>
          </a:p>
        </p:txBody>
      </p:sp>
      <p:sp>
        <p:nvSpPr>
          <p:cNvPr id="3" name="Text Placeholder 2">
            <a:extLst>
              <a:ext uri="{FF2B5EF4-FFF2-40B4-BE49-F238E27FC236}">
                <a16:creationId xmlns:a16="http://schemas.microsoft.com/office/drawing/2014/main" id="{97E17CE4-B8EF-0B42-9495-3B42F5A0AE8A}"/>
              </a:ext>
            </a:extLst>
          </p:cNvPr>
          <p:cNvSpPr>
            <a:spLocks noGrp="1"/>
          </p:cNvSpPr>
          <p:nvPr>
            <p:ph type="body" sz="quarter" idx="1"/>
          </p:nvPr>
        </p:nvSpPr>
        <p:spPr>
          <a:xfrm>
            <a:off x="482929" y="1567542"/>
            <a:ext cx="10479113" cy="3954017"/>
          </a:xfrm>
        </p:spPr>
        <p:txBody>
          <a:bodyPr>
            <a:normAutofit/>
          </a:bodyPr>
          <a:lstStyle/>
          <a:p>
            <a:pPr marL="0" indent="0">
              <a:buNone/>
            </a:pPr>
            <a:r>
              <a:rPr lang="en-US" sz="2400" b="1" dirty="0">
                <a:latin typeface="+mn-lt"/>
              </a:rPr>
              <a:t>Should there be an official ARIAS review committee to adjudicate challenges </a:t>
            </a:r>
          </a:p>
          <a:p>
            <a:pPr marL="0" indent="0">
              <a:buNone/>
            </a:pPr>
            <a:r>
              <a:rPr lang="en-US" sz="2400" b="1" dirty="0">
                <a:latin typeface="+mn-lt"/>
              </a:rPr>
              <a:t>to arbitrators? </a:t>
            </a:r>
          </a:p>
          <a:p>
            <a:endParaRPr lang="en-US" sz="2400" dirty="0">
              <a:latin typeface="+mn-lt"/>
            </a:endParaRPr>
          </a:p>
          <a:p>
            <a:pPr marL="514350" indent="-514350">
              <a:lnSpc>
                <a:spcPct val="150000"/>
              </a:lnSpc>
              <a:buAutoNum type="alphaUcPeriod"/>
            </a:pPr>
            <a:r>
              <a:rPr lang="en-US" sz="2400" dirty="0">
                <a:latin typeface="+mn-lt"/>
              </a:rPr>
              <a:t>Yes</a:t>
            </a:r>
          </a:p>
          <a:p>
            <a:pPr marL="514350" indent="-514350">
              <a:lnSpc>
                <a:spcPct val="150000"/>
              </a:lnSpc>
              <a:buAutoNum type="alphaUcPeriod"/>
            </a:pPr>
            <a:r>
              <a:rPr lang="en-US" sz="2400" dirty="0">
                <a:latin typeface="+mn-lt"/>
              </a:rPr>
              <a:t>No</a:t>
            </a:r>
          </a:p>
          <a:p>
            <a:endParaRPr lang="en-US" dirty="0"/>
          </a:p>
          <a:p>
            <a:endParaRPr lang="en-US" dirty="0"/>
          </a:p>
        </p:txBody>
      </p:sp>
    </p:spTree>
    <p:extLst>
      <p:ext uri="{BB962C8B-B14F-4D97-AF65-F5344CB8AC3E}">
        <p14:creationId xmlns:p14="http://schemas.microsoft.com/office/powerpoint/2010/main" val="2931681310"/>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597D1-DD55-70AD-93E5-0EC99B80A99A}"/>
              </a:ext>
            </a:extLst>
          </p:cNvPr>
          <p:cNvSpPr>
            <a:spLocks noGrp="1"/>
          </p:cNvSpPr>
          <p:nvPr>
            <p:ph type="title"/>
          </p:nvPr>
        </p:nvSpPr>
        <p:spPr>
          <a:xfrm>
            <a:off x="515939" y="-63081"/>
            <a:ext cx="7380286" cy="745006"/>
          </a:xfrm>
        </p:spPr>
        <p:txBody>
          <a:bodyPr>
            <a:normAutofit/>
          </a:bodyPr>
          <a:lstStyle/>
          <a:p>
            <a:pPr algn="ctr"/>
            <a:r>
              <a:rPr lang="en-US" sz="2400" dirty="0"/>
              <a:t>Polling Results</a:t>
            </a:r>
          </a:p>
        </p:txBody>
      </p:sp>
      <p:sp>
        <p:nvSpPr>
          <p:cNvPr id="3" name="Text Placeholder 2">
            <a:extLst>
              <a:ext uri="{FF2B5EF4-FFF2-40B4-BE49-F238E27FC236}">
                <a16:creationId xmlns:a16="http://schemas.microsoft.com/office/drawing/2014/main" id="{4667AF92-C74D-2F1B-267B-5976C5FB8448}"/>
              </a:ext>
            </a:extLst>
          </p:cNvPr>
          <p:cNvSpPr>
            <a:spLocks noGrp="1"/>
          </p:cNvSpPr>
          <p:nvPr>
            <p:ph type="body" sz="quarter" idx="1"/>
          </p:nvPr>
        </p:nvSpPr>
        <p:spPr/>
        <p:txBody>
          <a:bodyPr/>
          <a:lstStyle/>
          <a:p>
            <a:endParaRPr lang="en-US"/>
          </a:p>
        </p:txBody>
      </p:sp>
      <p:sp>
        <p:nvSpPr>
          <p:cNvPr id="4" name="Text Placeholder 3">
            <a:extLst>
              <a:ext uri="{FF2B5EF4-FFF2-40B4-BE49-F238E27FC236}">
                <a16:creationId xmlns:a16="http://schemas.microsoft.com/office/drawing/2014/main" id="{52B4281F-4284-3107-EBF9-2CA3EF3B61E9}"/>
              </a:ext>
            </a:extLst>
          </p:cNvPr>
          <p:cNvSpPr>
            <a:spLocks noGrp="1"/>
          </p:cNvSpPr>
          <p:nvPr>
            <p:ph type="body" sz="quarter" idx="21"/>
          </p:nvPr>
        </p:nvSpPr>
        <p:spPr/>
        <p:txBody>
          <a:bodyPr/>
          <a:lstStyle/>
          <a:p>
            <a:endParaRPr lang="en-US"/>
          </a:p>
        </p:txBody>
      </p:sp>
    </p:spTree>
    <p:extLst>
      <p:ext uri="{BB962C8B-B14F-4D97-AF65-F5344CB8AC3E}">
        <p14:creationId xmlns:p14="http://schemas.microsoft.com/office/powerpoint/2010/main" val="52154366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242F8-7DAC-494D-BC59-0073C54A053B}"/>
              </a:ext>
            </a:extLst>
          </p:cNvPr>
          <p:cNvSpPr>
            <a:spLocks noGrp="1"/>
          </p:cNvSpPr>
          <p:nvPr>
            <p:ph type="title"/>
          </p:nvPr>
        </p:nvSpPr>
        <p:spPr>
          <a:xfrm>
            <a:off x="501652" y="1279944"/>
            <a:ext cx="10942636" cy="1949031"/>
          </a:xfrm>
        </p:spPr>
        <p:txBody>
          <a:bodyPr>
            <a:normAutofit/>
          </a:bodyPr>
          <a:lstStyle/>
          <a:p>
            <a:pPr algn="ctr"/>
            <a:r>
              <a:rPr lang="en-US" sz="6000" dirty="0">
                <a:solidFill>
                  <a:srgbClr val="002060"/>
                </a:solidFill>
              </a:rPr>
              <a:t>Questions? </a:t>
            </a:r>
            <a:r>
              <a:rPr lang="en-US" sz="6000" dirty="0"/>
              <a:t>Comments? </a:t>
            </a:r>
          </a:p>
        </p:txBody>
      </p:sp>
      <p:sp>
        <p:nvSpPr>
          <p:cNvPr id="5" name="Slide Number Placeholder 4">
            <a:extLst>
              <a:ext uri="{FF2B5EF4-FFF2-40B4-BE49-F238E27FC236}">
                <a16:creationId xmlns:a16="http://schemas.microsoft.com/office/drawing/2014/main" id="{D2908483-D870-324E-8DB1-2FA2442EF28E}"/>
              </a:ext>
            </a:extLst>
          </p:cNvPr>
          <p:cNvSpPr>
            <a:spLocks noGrp="1"/>
          </p:cNvSpPr>
          <p:nvPr>
            <p:ph type="sldNum" sz="quarter" idx="4294967295"/>
          </p:nvPr>
        </p:nvSpPr>
        <p:spPr>
          <a:xfrm>
            <a:off x="8463946" y="6221731"/>
            <a:ext cx="273654" cy="269239"/>
          </a:xfrm>
        </p:spPr>
        <p:txBody>
          <a:bodyPr/>
          <a:lstStyle/>
          <a:p>
            <a:fld id="{86CB4B4D-7CA3-9044-876B-883B54F8677D}" type="slidenum">
              <a:rPr lang="en-US" smtClean="0"/>
              <a:t>27</a:t>
            </a:fld>
            <a:endParaRPr lang="en-US"/>
          </a:p>
        </p:txBody>
      </p:sp>
      <p:sp>
        <p:nvSpPr>
          <p:cNvPr id="6" name="Rectangle">
            <a:extLst>
              <a:ext uri="{FF2B5EF4-FFF2-40B4-BE49-F238E27FC236}">
                <a16:creationId xmlns:a16="http://schemas.microsoft.com/office/drawing/2014/main" id="{EE826AF5-A030-C956-F25B-0D089153BD11}"/>
              </a:ext>
            </a:extLst>
          </p:cNvPr>
          <p:cNvSpPr/>
          <p:nvPr/>
        </p:nvSpPr>
        <p:spPr>
          <a:xfrm>
            <a:off x="0" y="5587998"/>
            <a:ext cx="12254880" cy="1270002"/>
          </a:xfrm>
          <a:prstGeom prst="rect">
            <a:avLst/>
          </a:prstGeom>
          <a:solidFill>
            <a:srgbClr val="AA182C"/>
          </a:solidFill>
          <a:ln w="12700">
            <a:miter lim="400000"/>
          </a:ln>
        </p:spPr>
        <p:txBody>
          <a:bodyPr lIns="45718" tIns="45718" rIns="45718" bIns="45718" anchor="ctr"/>
          <a:lstStyle/>
          <a:p>
            <a:pPr indent="457200">
              <a:defRPr>
                <a:latin typeface="Jost"/>
                <a:ea typeface="Jost"/>
                <a:cs typeface="Jost"/>
                <a:sym typeface="Jost"/>
              </a:defRPr>
            </a:pPr>
            <a:endParaRPr/>
          </a:p>
        </p:txBody>
      </p:sp>
      <p:sp>
        <p:nvSpPr>
          <p:cNvPr id="7" name="Footer Placeholder 4">
            <a:extLst>
              <a:ext uri="{FF2B5EF4-FFF2-40B4-BE49-F238E27FC236}">
                <a16:creationId xmlns:a16="http://schemas.microsoft.com/office/drawing/2014/main" id="{E1269B88-6ADB-87F6-53C4-DDD86084C85D}"/>
              </a:ext>
            </a:extLst>
          </p:cNvPr>
          <p:cNvSpPr txBox="1"/>
          <p:nvPr/>
        </p:nvSpPr>
        <p:spPr>
          <a:xfrm>
            <a:off x="854400" y="5877989"/>
            <a:ext cx="10546080" cy="345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lgn="ctr">
              <a:defRPr sz="1600">
                <a:solidFill>
                  <a:srgbClr val="FFFFFF"/>
                </a:solidFill>
                <a:latin typeface="Century Gothic"/>
                <a:ea typeface="Century Gothic"/>
                <a:cs typeface="Century Gothic"/>
                <a:sym typeface="Century Gothic"/>
              </a:defRPr>
            </a:lvl1pPr>
          </a:lstStyle>
          <a:p>
            <a:r>
              <a:t>ARIAS•U.S. 2023 Spring Conference | May 17-19, 2023 | Amelia Island, FL | www.arias-us.org</a:t>
            </a:r>
          </a:p>
        </p:txBody>
      </p:sp>
    </p:spTree>
    <p:extLst>
      <p:ext uri="{BB962C8B-B14F-4D97-AF65-F5344CB8AC3E}">
        <p14:creationId xmlns:p14="http://schemas.microsoft.com/office/powerpoint/2010/main" val="1747878078"/>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Title 1"/>
          <p:cNvSpPr txBox="1">
            <a:spLocks noGrp="1"/>
          </p:cNvSpPr>
          <p:nvPr>
            <p:ph type="title"/>
          </p:nvPr>
        </p:nvSpPr>
        <p:spPr>
          <a:xfrm>
            <a:off x="515937" y="1489914"/>
            <a:ext cx="11160128" cy="3878171"/>
          </a:xfrm>
          <a:prstGeom prst="rect">
            <a:avLst/>
          </a:prstGeom>
        </p:spPr>
        <p:txBody>
          <a:bodyPr>
            <a:normAutofit/>
          </a:bodyPr>
          <a:lstStyle/>
          <a:p>
            <a:r>
              <a:rPr lang="en-US" sz="7200" dirty="0"/>
              <a:t>					THANK YOU ! </a:t>
            </a:r>
            <a:endParaRPr sz="7200" dirty="0"/>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Click to edit subtitle"/>
          <p:cNvSpPr txBox="1">
            <a:spLocks noGrp="1"/>
          </p:cNvSpPr>
          <p:nvPr>
            <p:ph type="body" sz="quarter" idx="1"/>
          </p:nvPr>
        </p:nvSpPr>
        <p:spPr>
          <a:xfrm>
            <a:off x="296883" y="1101436"/>
            <a:ext cx="8983475" cy="4655127"/>
          </a:xfrm>
          <a:prstGeom prst="rect">
            <a:avLst/>
          </a:prstGeom>
        </p:spPr>
        <p:txBody>
          <a:bodyPr>
            <a:normAutofit/>
          </a:bodyPr>
          <a:lstStyle/>
          <a:p>
            <a:pPr marL="0" indent="0">
              <a:buNone/>
            </a:pPr>
            <a:r>
              <a:rPr lang="en-US" sz="2400" b="1" dirty="0">
                <a:latin typeface="Century Gothic" panose="020B0502020202020204" pitchFamily="34" charset="0"/>
              </a:rPr>
              <a:t>ARIAS CODE OF CONDUCT, CANON IV </a:t>
            </a:r>
          </a:p>
          <a:p>
            <a:endParaRPr lang="en-US" sz="1200" dirty="0">
              <a:latin typeface="+mn-lt"/>
            </a:endParaRPr>
          </a:p>
          <a:p>
            <a:pPr lvl="4" indent="-457200">
              <a:lnSpc>
                <a:spcPct val="150000"/>
              </a:lnSpc>
              <a:buFont typeface="Arial" panose="020B0604020202020204" pitchFamily="34" charset="0"/>
              <a:buChar char="•"/>
            </a:pPr>
            <a:r>
              <a:rPr lang="en-US" sz="2400" dirty="0">
                <a:latin typeface="+mn-lt"/>
              </a:rPr>
              <a:t>Any interest or relationship likely to affect arbitrator judgment. </a:t>
            </a:r>
          </a:p>
          <a:p>
            <a:pPr lvl="4" indent="-457200">
              <a:lnSpc>
                <a:spcPct val="150000"/>
              </a:lnSpc>
              <a:buFont typeface="Arial" panose="020B0604020202020204" pitchFamily="34" charset="0"/>
              <a:buChar char="•"/>
            </a:pPr>
            <a:r>
              <a:rPr lang="en-US" sz="2400" dirty="0">
                <a:latin typeface="+mn-lt"/>
              </a:rPr>
              <a:t>Any doubt should be resolved in favor of disclosure. </a:t>
            </a:r>
          </a:p>
          <a:p>
            <a:pPr lvl="4" indent="-457200">
              <a:lnSpc>
                <a:spcPct val="150000"/>
              </a:lnSpc>
              <a:buFont typeface="Arial" panose="020B0604020202020204" pitchFamily="34" charset="0"/>
              <a:buChar char="•"/>
            </a:pPr>
            <a:r>
              <a:rPr lang="en-US" sz="2400" dirty="0">
                <a:latin typeface="+mn-lt"/>
              </a:rPr>
              <a:t>Relationships with other arbitrators, counsel, parties, witnesses.</a:t>
            </a:r>
          </a:p>
          <a:p>
            <a:pPr lvl="4" indent="-457200">
              <a:lnSpc>
                <a:spcPct val="150000"/>
              </a:lnSpc>
              <a:buFont typeface="Arial" panose="020B0604020202020204" pitchFamily="34" charset="0"/>
              <a:buChar char="•"/>
            </a:pPr>
            <a:r>
              <a:rPr lang="en-US" sz="2400" dirty="0">
                <a:latin typeface="+mn-lt"/>
              </a:rPr>
              <a:t>Publications or expert testimony on issues in dispute.</a:t>
            </a:r>
          </a:p>
          <a:p>
            <a:pPr lvl="4" indent="-457200">
              <a:lnSpc>
                <a:spcPct val="150000"/>
              </a:lnSpc>
              <a:buFont typeface="Arial" panose="020B0604020202020204" pitchFamily="34" charset="0"/>
              <a:buChar char="•"/>
            </a:pPr>
            <a:r>
              <a:rPr lang="en-US" sz="2400" dirty="0">
                <a:latin typeface="+mn-lt"/>
              </a:rPr>
              <a:t>Past or present involvement in the claims at issue.</a:t>
            </a:r>
          </a:p>
        </p:txBody>
      </p:sp>
      <p:sp>
        <p:nvSpPr>
          <p:cNvPr id="4" name="Click to edit presentation title">
            <a:extLst>
              <a:ext uri="{FF2B5EF4-FFF2-40B4-BE49-F238E27FC236}">
                <a16:creationId xmlns:a16="http://schemas.microsoft.com/office/drawing/2014/main" id="{EA407A63-3A72-725D-3479-6A45594CA936}"/>
              </a:ext>
            </a:extLst>
          </p:cNvPr>
          <p:cNvSpPr txBox="1">
            <a:spLocks/>
          </p:cNvSpPr>
          <p:nvPr/>
        </p:nvSpPr>
        <p:spPr>
          <a:xfrm>
            <a:off x="296883" y="333004"/>
            <a:ext cx="11379847" cy="5462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normAutofit fontScale="90000" lnSpcReduction="10000"/>
          </a:bodyPr>
          <a:lstStyle>
            <a:lvl1pPr marL="0" marR="0" indent="0" algn="l" defTabSz="457200" rtl="0" latinLnBrk="0">
              <a:lnSpc>
                <a:spcPct val="100000"/>
              </a:lnSpc>
              <a:spcBef>
                <a:spcPts val="0"/>
              </a:spcBef>
              <a:spcAft>
                <a:spcPts val="0"/>
              </a:spcAft>
              <a:buClrTx/>
              <a:buSzTx/>
              <a:buFontTx/>
              <a:buNone/>
              <a:tabLst/>
              <a:defRPr sz="5600" b="1" i="0" u="none" strike="noStrike" cap="none" spc="0" baseline="0">
                <a:solidFill>
                  <a:srgbClr val="AA182C"/>
                </a:solidFill>
                <a:uFillTx/>
                <a:latin typeface="Century Gothic"/>
                <a:ea typeface="Century Gothic"/>
                <a:cs typeface="Century Gothic"/>
                <a:sym typeface="Century Gothic"/>
              </a:defRPr>
            </a:lvl1pPr>
            <a:lvl2pPr marL="0" marR="0" indent="0" algn="l" defTabSz="457200" rtl="0" latinLnBrk="0">
              <a:lnSpc>
                <a:spcPct val="100000"/>
              </a:lnSpc>
              <a:spcBef>
                <a:spcPts val="0"/>
              </a:spcBef>
              <a:spcAft>
                <a:spcPts val="0"/>
              </a:spcAft>
              <a:buClrTx/>
              <a:buSzTx/>
              <a:buFontTx/>
              <a:buNone/>
              <a:tabLst/>
              <a:defRPr sz="4000" b="1" i="0" u="none" strike="noStrike" cap="none" spc="0" baseline="0">
                <a:solidFill>
                  <a:srgbClr val="AA182C"/>
                </a:solidFill>
                <a:uFillTx/>
                <a:latin typeface="Century Gothic"/>
                <a:ea typeface="Century Gothic"/>
                <a:cs typeface="Century Gothic"/>
                <a:sym typeface="Century Gothic"/>
              </a:defRPr>
            </a:lvl2pPr>
            <a:lvl3pPr marL="0" marR="0" indent="0" algn="l" defTabSz="457200" rtl="0" latinLnBrk="0">
              <a:lnSpc>
                <a:spcPct val="100000"/>
              </a:lnSpc>
              <a:spcBef>
                <a:spcPts val="0"/>
              </a:spcBef>
              <a:spcAft>
                <a:spcPts val="0"/>
              </a:spcAft>
              <a:buClrTx/>
              <a:buSzTx/>
              <a:buFontTx/>
              <a:buNone/>
              <a:tabLst/>
              <a:defRPr sz="4000" b="1" i="0" u="none" strike="noStrike" cap="none" spc="0" baseline="0">
                <a:solidFill>
                  <a:srgbClr val="AA182C"/>
                </a:solidFill>
                <a:uFillTx/>
                <a:latin typeface="Century Gothic"/>
                <a:ea typeface="Century Gothic"/>
                <a:cs typeface="Century Gothic"/>
                <a:sym typeface="Century Gothic"/>
              </a:defRPr>
            </a:lvl3pPr>
            <a:lvl4pPr marL="0" marR="0" indent="0" algn="l" defTabSz="457200" rtl="0" latinLnBrk="0">
              <a:lnSpc>
                <a:spcPct val="100000"/>
              </a:lnSpc>
              <a:spcBef>
                <a:spcPts val="0"/>
              </a:spcBef>
              <a:spcAft>
                <a:spcPts val="0"/>
              </a:spcAft>
              <a:buClrTx/>
              <a:buSzTx/>
              <a:buFontTx/>
              <a:buNone/>
              <a:tabLst/>
              <a:defRPr sz="4000" b="1" i="0" u="none" strike="noStrike" cap="none" spc="0" baseline="0">
                <a:solidFill>
                  <a:srgbClr val="AA182C"/>
                </a:solidFill>
                <a:uFillTx/>
                <a:latin typeface="Century Gothic"/>
                <a:ea typeface="Century Gothic"/>
                <a:cs typeface="Century Gothic"/>
                <a:sym typeface="Century Gothic"/>
              </a:defRPr>
            </a:lvl4pPr>
            <a:lvl5pPr marL="0" marR="0" indent="0" algn="l" defTabSz="457200" rtl="0" latinLnBrk="0">
              <a:lnSpc>
                <a:spcPct val="100000"/>
              </a:lnSpc>
              <a:spcBef>
                <a:spcPts val="0"/>
              </a:spcBef>
              <a:spcAft>
                <a:spcPts val="0"/>
              </a:spcAft>
              <a:buClrTx/>
              <a:buSzTx/>
              <a:buFontTx/>
              <a:buNone/>
              <a:tabLst/>
              <a:defRPr sz="4000" b="1" i="0" u="none" strike="noStrike" cap="none" spc="0" baseline="0">
                <a:solidFill>
                  <a:srgbClr val="AA182C"/>
                </a:solidFill>
                <a:uFillTx/>
                <a:latin typeface="Century Gothic"/>
                <a:ea typeface="Century Gothic"/>
                <a:cs typeface="Century Gothic"/>
                <a:sym typeface="Century Gothic"/>
              </a:defRPr>
            </a:lvl5pPr>
            <a:lvl6pPr marL="0" marR="0" indent="0" algn="l" defTabSz="457200" rtl="0" latinLnBrk="0">
              <a:lnSpc>
                <a:spcPct val="100000"/>
              </a:lnSpc>
              <a:spcBef>
                <a:spcPts val="0"/>
              </a:spcBef>
              <a:spcAft>
                <a:spcPts val="0"/>
              </a:spcAft>
              <a:buClrTx/>
              <a:buSzTx/>
              <a:buFontTx/>
              <a:buNone/>
              <a:tabLst/>
              <a:defRPr sz="4000" b="1" i="0" u="none" strike="noStrike" cap="none" spc="0" baseline="0">
                <a:solidFill>
                  <a:srgbClr val="AA182C"/>
                </a:solidFill>
                <a:uFillTx/>
                <a:latin typeface="Century Gothic"/>
                <a:ea typeface="Century Gothic"/>
                <a:cs typeface="Century Gothic"/>
                <a:sym typeface="Century Gothic"/>
              </a:defRPr>
            </a:lvl6pPr>
            <a:lvl7pPr marL="0" marR="0" indent="0" algn="l" defTabSz="457200" rtl="0" latinLnBrk="0">
              <a:lnSpc>
                <a:spcPct val="100000"/>
              </a:lnSpc>
              <a:spcBef>
                <a:spcPts val="0"/>
              </a:spcBef>
              <a:spcAft>
                <a:spcPts val="0"/>
              </a:spcAft>
              <a:buClrTx/>
              <a:buSzTx/>
              <a:buFontTx/>
              <a:buNone/>
              <a:tabLst/>
              <a:defRPr sz="4000" b="1" i="0" u="none" strike="noStrike" cap="none" spc="0" baseline="0">
                <a:solidFill>
                  <a:srgbClr val="AA182C"/>
                </a:solidFill>
                <a:uFillTx/>
                <a:latin typeface="Century Gothic"/>
                <a:ea typeface="Century Gothic"/>
                <a:cs typeface="Century Gothic"/>
                <a:sym typeface="Century Gothic"/>
              </a:defRPr>
            </a:lvl7pPr>
            <a:lvl8pPr marL="0" marR="0" indent="0" algn="l" defTabSz="457200" rtl="0" latinLnBrk="0">
              <a:lnSpc>
                <a:spcPct val="100000"/>
              </a:lnSpc>
              <a:spcBef>
                <a:spcPts val="0"/>
              </a:spcBef>
              <a:spcAft>
                <a:spcPts val="0"/>
              </a:spcAft>
              <a:buClrTx/>
              <a:buSzTx/>
              <a:buFontTx/>
              <a:buNone/>
              <a:tabLst/>
              <a:defRPr sz="4000" b="1" i="0" u="none" strike="noStrike" cap="none" spc="0" baseline="0">
                <a:solidFill>
                  <a:srgbClr val="AA182C"/>
                </a:solidFill>
                <a:uFillTx/>
                <a:latin typeface="Century Gothic"/>
                <a:ea typeface="Century Gothic"/>
                <a:cs typeface="Century Gothic"/>
                <a:sym typeface="Century Gothic"/>
              </a:defRPr>
            </a:lvl8pPr>
            <a:lvl9pPr marL="0" marR="0" indent="0" algn="l" defTabSz="457200" rtl="0" latinLnBrk="0">
              <a:lnSpc>
                <a:spcPct val="100000"/>
              </a:lnSpc>
              <a:spcBef>
                <a:spcPts val="0"/>
              </a:spcBef>
              <a:spcAft>
                <a:spcPts val="0"/>
              </a:spcAft>
              <a:buClrTx/>
              <a:buSzTx/>
              <a:buFontTx/>
              <a:buNone/>
              <a:tabLst/>
              <a:defRPr sz="4000" b="1" i="0" u="none" strike="noStrike" cap="none" spc="0" baseline="0">
                <a:solidFill>
                  <a:srgbClr val="AA182C"/>
                </a:solidFill>
                <a:uFillTx/>
                <a:latin typeface="Century Gothic"/>
                <a:ea typeface="Century Gothic"/>
                <a:cs typeface="Century Gothic"/>
                <a:sym typeface="Century Gothic"/>
              </a:defRPr>
            </a:lvl9pPr>
          </a:lstStyle>
          <a:p>
            <a:pPr hangingPunct="1"/>
            <a:r>
              <a:rPr lang="en-US" sz="3600"/>
              <a:t>Ethics Codes on Arbitrator Disclosures</a:t>
            </a:r>
            <a:endParaRPr lang="en-US" sz="3600" dirty="0"/>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Click to edit subtitle"/>
          <p:cNvSpPr txBox="1">
            <a:spLocks noGrp="1"/>
          </p:cNvSpPr>
          <p:nvPr>
            <p:ph type="body" sz="quarter" idx="1"/>
          </p:nvPr>
        </p:nvSpPr>
        <p:spPr>
          <a:xfrm>
            <a:off x="323010" y="688770"/>
            <a:ext cx="11637818" cy="4655127"/>
          </a:xfrm>
          <a:prstGeom prst="rect">
            <a:avLst/>
          </a:prstGeom>
        </p:spPr>
        <p:txBody>
          <a:bodyPr>
            <a:normAutofit/>
          </a:bodyPr>
          <a:lstStyle/>
          <a:p>
            <a:pPr marL="0" indent="0">
              <a:buNone/>
            </a:pPr>
            <a:endParaRPr lang="en-US" sz="2400" b="1" dirty="0">
              <a:latin typeface="+mn-lt"/>
            </a:endParaRPr>
          </a:p>
          <a:p>
            <a:pPr marL="0" indent="0">
              <a:buNone/>
            </a:pPr>
            <a:r>
              <a:rPr lang="en-US" sz="2400" b="1" dirty="0">
                <a:latin typeface="Century Gothic" panose="020B0502020202020204" pitchFamily="34" charset="0"/>
              </a:rPr>
              <a:t>OTHER ARBITRAL ORGANIZATION CODES/ GUIDELINES </a:t>
            </a:r>
          </a:p>
          <a:p>
            <a:endParaRPr lang="en-US" dirty="0"/>
          </a:p>
        </p:txBody>
      </p:sp>
      <p:pic>
        <p:nvPicPr>
          <p:cNvPr id="2050" name="Picture 2" descr="International Bar Association - Wikipedia">
            <a:extLst>
              <a:ext uri="{FF2B5EF4-FFF2-40B4-BE49-F238E27FC236}">
                <a16:creationId xmlns:a16="http://schemas.microsoft.com/office/drawing/2014/main" id="{4BF1176E-8545-7295-2C01-620D94BC0B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320" y="2029697"/>
            <a:ext cx="1847956" cy="18479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514040A-C885-CDEB-ED82-FA535876DC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073" t="33308" r="25081" b="22309"/>
          <a:stretch/>
        </p:blipFill>
        <p:spPr>
          <a:xfrm>
            <a:off x="7880514" y="4084104"/>
            <a:ext cx="2635336" cy="2148568"/>
          </a:xfrm>
          <a:prstGeom prst="rect">
            <a:avLst/>
          </a:prstGeom>
        </p:spPr>
      </p:pic>
      <p:pic>
        <p:nvPicPr>
          <p:cNvPr id="8" name="Picture 7">
            <a:extLst>
              <a:ext uri="{FF2B5EF4-FFF2-40B4-BE49-F238E27FC236}">
                <a16:creationId xmlns:a16="http://schemas.microsoft.com/office/drawing/2014/main" id="{3D876F04-1329-849F-B7BA-80BA028E5D6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490" t="35504" r="24719" b="35504"/>
          <a:stretch/>
        </p:blipFill>
        <p:spPr>
          <a:xfrm>
            <a:off x="323010" y="2225986"/>
            <a:ext cx="3256524" cy="1367791"/>
          </a:xfrm>
          <a:prstGeom prst="rect">
            <a:avLst/>
          </a:prstGeom>
        </p:spPr>
      </p:pic>
      <p:pic>
        <p:nvPicPr>
          <p:cNvPr id="2054" name="Picture 6" descr="CPR International Institute for Conflict Prevention &amp; Resolution | CPR  International Institute for Conflict Prevention &amp; Resolution">
            <a:extLst>
              <a:ext uri="{FF2B5EF4-FFF2-40B4-BE49-F238E27FC236}">
                <a16:creationId xmlns:a16="http://schemas.microsoft.com/office/drawing/2014/main" id="{23B12F81-595B-6D4C-878E-412E4FFBFD3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8514" b="30343"/>
          <a:stretch/>
        </p:blipFill>
        <p:spPr bwMode="auto">
          <a:xfrm>
            <a:off x="569126" y="4351201"/>
            <a:ext cx="3256524" cy="13398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E7CAF881-5BBB-D6FD-9FCB-11764B1BF18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3490" t="24947" r="23490" b="27094"/>
          <a:stretch/>
        </p:blipFill>
        <p:spPr>
          <a:xfrm>
            <a:off x="4217577" y="2054034"/>
            <a:ext cx="2666501" cy="1809678"/>
          </a:xfrm>
          <a:prstGeom prst="rect">
            <a:avLst/>
          </a:prstGeom>
        </p:spPr>
      </p:pic>
      <p:pic>
        <p:nvPicPr>
          <p:cNvPr id="16" name="Picture 15">
            <a:extLst>
              <a:ext uri="{FF2B5EF4-FFF2-40B4-BE49-F238E27FC236}">
                <a16:creationId xmlns:a16="http://schemas.microsoft.com/office/drawing/2014/main" id="{56ED88BC-D750-BCBC-F9EF-211319AAF53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3490" t="20517" r="25065" b="21325"/>
          <a:stretch/>
        </p:blipFill>
        <p:spPr>
          <a:xfrm>
            <a:off x="4473668" y="4244729"/>
            <a:ext cx="2266768" cy="1922695"/>
          </a:xfrm>
          <a:prstGeom prst="rect">
            <a:avLst/>
          </a:prstGeom>
        </p:spPr>
      </p:pic>
      <p:sp>
        <p:nvSpPr>
          <p:cNvPr id="4" name="Click to edit presentation title">
            <a:extLst>
              <a:ext uri="{FF2B5EF4-FFF2-40B4-BE49-F238E27FC236}">
                <a16:creationId xmlns:a16="http://schemas.microsoft.com/office/drawing/2014/main" id="{ECF60670-02BF-6D84-C88A-97A65930C715}"/>
              </a:ext>
            </a:extLst>
          </p:cNvPr>
          <p:cNvSpPr txBox="1">
            <a:spLocks/>
          </p:cNvSpPr>
          <p:nvPr/>
        </p:nvSpPr>
        <p:spPr>
          <a:xfrm>
            <a:off x="296883" y="333004"/>
            <a:ext cx="11379847" cy="5462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normAutofit fontScale="90000" lnSpcReduction="10000"/>
          </a:bodyPr>
          <a:lstStyle>
            <a:lvl1pPr marL="0" marR="0" indent="0" algn="l" defTabSz="457200" rtl="0" latinLnBrk="0">
              <a:lnSpc>
                <a:spcPct val="100000"/>
              </a:lnSpc>
              <a:spcBef>
                <a:spcPts val="0"/>
              </a:spcBef>
              <a:spcAft>
                <a:spcPts val="0"/>
              </a:spcAft>
              <a:buClrTx/>
              <a:buSzTx/>
              <a:buFontTx/>
              <a:buNone/>
              <a:tabLst/>
              <a:defRPr sz="5600" b="1" i="0" u="none" strike="noStrike" cap="none" spc="0" baseline="0">
                <a:solidFill>
                  <a:srgbClr val="AA182C"/>
                </a:solidFill>
                <a:uFillTx/>
                <a:latin typeface="Century Gothic"/>
                <a:ea typeface="Century Gothic"/>
                <a:cs typeface="Century Gothic"/>
                <a:sym typeface="Century Gothic"/>
              </a:defRPr>
            </a:lvl1pPr>
            <a:lvl2pPr marL="0" marR="0" indent="0" algn="l" defTabSz="457200" rtl="0" latinLnBrk="0">
              <a:lnSpc>
                <a:spcPct val="100000"/>
              </a:lnSpc>
              <a:spcBef>
                <a:spcPts val="0"/>
              </a:spcBef>
              <a:spcAft>
                <a:spcPts val="0"/>
              </a:spcAft>
              <a:buClrTx/>
              <a:buSzTx/>
              <a:buFontTx/>
              <a:buNone/>
              <a:tabLst/>
              <a:defRPr sz="4000" b="1" i="0" u="none" strike="noStrike" cap="none" spc="0" baseline="0">
                <a:solidFill>
                  <a:srgbClr val="AA182C"/>
                </a:solidFill>
                <a:uFillTx/>
                <a:latin typeface="Century Gothic"/>
                <a:ea typeface="Century Gothic"/>
                <a:cs typeface="Century Gothic"/>
                <a:sym typeface="Century Gothic"/>
              </a:defRPr>
            </a:lvl2pPr>
            <a:lvl3pPr marL="0" marR="0" indent="0" algn="l" defTabSz="457200" rtl="0" latinLnBrk="0">
              <a:lnSpc>
                <a:spcPct val="100000"/>
              </a:lnSpc>
              <a:spcBef>
                <a:spcPts val="0"/>
              </a:spcBef>
              <a:spcAft>
                <a:spcPts val="0"/>
              </a:spcAft>
              <a:buClrTx/>
              <a:buSzTx/>
              <a:buFontTx/>
              <a:buNone/>
              <a:tabLst/>
              <a:defRPr sz="4000" b="1" i="0" u="none" strike="noStrike" cap="none" spc="0" baseline="0">
                <a:solidFill>
                  <a:srgbClr val="AA182C"/>
                </a:solidFill>
                <a:uFillTx/>
                <a:latin typeface="Century Gothic"/>
                <a:ea typeface="Century Gothic"/>
                <a:cs typeface="Century Gothic"/>
                <a:sym typeface="Century Gothic"/>
              </a:defRPr>
            </a:lvl3pPr>
            <a:lvl4pPr marL="0" marR="0" indent="0" algn="l" defTabSz="457200" rtl="0" latinLnBrk="0">
              <a:lnSpc>
                <a:spcPct val="100000"/>
              </a:lnSpc>
              <a:spcBef>
                <a:spcPts val="0"/>
              </a:spcBef>
              <a:spcAft>
                <a:spcPts val="0"/>
              </a:spcAft>
              <a:buClrTx/>
              <a:buSzTx/>
              <a:buFontTx/>
              <a:buNone/>
              <a:tabLst/>
              <a:defRPr sz="4000" b="1" i="0" u="none" strike="noStrike" cap="none" spc="0" baseline="0">
                <a:solidFill>
                  <a:srgbClr val="AA182C"/>
                </a:solidFill>
                <a:uFillTx/>
                <a:latin typeface="Century Gothic"/>
                <a:ea typeface="Century Gothic"/>
                <a:cs typeface="Century Gothic"/>
                <a:sym typeface="Century Gothic"/>
              </a:defRPr>
            </a:lvl4pPr>
            <a:lvl5pPr marL="0" marR="0" indent="0" algn="l" defTabSz="457200" rtl="0" latinLnBrk="0">
              <a:lnSpc>
                <a:spcPct val="100000"/>
              </a:lnSpc>
              <a:spcBef>
                <a:spcPts val="0"/>
              </a:spcBef>
              <a:spcAft>
                <a:spcPts val="0"/>
              </a:spcAft>
              <a:buClrTx/>
              <a:buSzTx/>
              <a:buFontTx/>
              <a:buNone/>
              <a:tabLst/>
              <a:defRPr sz="4000" b="1" i="0" u="none" strike="noStrike" cap="none" spc="0" baseline="0">
                <a:solidFill>
                  <a:srgbClr val="AA182C"/>
                </a:solidFill>
                <a:uFillTx/>
                <a:latin typeface="Century Gothic"/>
                <a:ea typeface="Century Gothic"/>
                <a:cs typeface="Century Gothic"/>
                <a:sym typeface="Century Gothic"/>
              </a:defRPr>
            </a:lvl5pPr>
            <a:lvl6pPr marL="0" marR="0" indent="0" algn="l" defTabSz="457200" rtl="0" latinLnBrk="0">
              <a:lnSpc>
                <a:spcPct val="100000"/>
              </a:lnSpc>
              <a:spcBef>
                <a:spcPts val="0"/>
              </a:spcBef>
              <a:spcAft>
                <a:spcPts val="0"/>
              </a:spcAft>
              <a:buClrTx/>
              <a:buSzTx/>
              <a:buFontTx/>
              <a:buNone/>
              <a:tabLst/>
              <a:defRPr sz="4000" b="1" i="0" u="none" strike="noStrike" cap="none" spc="0" baseline="0">
                <a:solidFill>
                  <a:srgbClr val="AA182C"/>
                </a:solidFill>
                <a:uFillTx/>
                <a:latin typeface="Century Gothic"/>
                <a:ea typeface="Century Gothic"/>
                <a:cs typeface="Century Gothic"/>
                <a:sym typeface="Century Gothic"/>
              </a:defRPr>
            </a:lvl6pPr>
            <a:lvl7pPr marL="0" marR="0" indent="0" algn="l" defTabSz="457200" rtl="0" latinLnBrk="0">
              <a:lnSpc>
                <a:spcPct val="100000"/>
              </a:lnSpc>
              <a:spcBef>
                <a:spcPts val="0"/>
              </a:spcBef>
              <a:spcAft>
                <a:spcPts val="0"/>
              </a:spcAft>
              <a:buClrTx/>
              <a:buSzTx/>
              <a:buFontTx/>
              <a:buNone/>
              <a:tabLst/>
              <a:defRPr sz="4000" b="1" i="0" u="none" strike="noStrike" cap="none" spc="0" baseline="0">
                <a:solidFill>
                  <a:srgbClr val="AA182C"/>
                </a:solidFill>
                <a:uFillTx/>
                <a:latin typeface="Century Gothic"/>
                <a:ea typeface="Century Gothic"/>
                <a:cs typeface="Century Gothic"/>
                <a:sym typeface="Century Gothic"/>
              </a:defRPr>
            </a:lvl7pPr>
            <a:lvl8pPr marL="0" marR="0" indent="0" algn="l" defTabSz="457200" rtl="0" latinLnBrk="0">
              <a:lnSpc>
                <a:spcPct val="100000"/>
              </a:lnSpc>
              <a:spcBef>
                <a:spcPts val="0"/>
              </a:spcBef>
              <a:spcAft>
                <a:spcPts val="0"/>
              </a:spcAft>
              <a:buClrTx/>
              <a:buSzTx/>
              <a:buFontTx/>
              <a:buNone/>
              <a:tabLst/>
              <a:defRPr sz="4000" b="1" i="0" u="none" strike="noStrike" cap="none" spc="0" baseline="0">
                <a:solidFill>
                  <a:srgbClr val="AA182C"/>
                </a:solidFill>
                <a:uFillTx/>
                <a:latin typeface="Century Gothic"/>
                <a:ea typeface="Century Gothic"/>
                <a:cs typeface="Century Gothic"/>
                <a:sym typeface="Century Gothic"/>
              </a:defRPr>
            </a:lvl8pPr>
            <a:lvl9pPr marL="0" marR="0" indent="0" algn="l" defTabSz="457200" rtl="0" latinLnBrk="0">
              <a:lnSpc>
                <a:spcPct val="100000"/>
              </a:lnSpc>
              <a:spcBef>
                <a:spcPts val="0"/>
              </a:spcBef>
              <a:spcAft>
                <a:spcPts val="0"/>
              </a:spcAft>
              <a:buClrTx/>
              <a:buSzTx/>
              <a:buFontTx/>
              <a:buNone/>
              <a:tabLst/>
              <a:defRPr sz="4000" b="1" i="0" u="none" strike="noStrike" cap="none" spc="0" baseline="0">
                <a:solidFill>
                  <a:srgbClr val="AA182C"/>
                </a:solidFill>
                <a:uFillTx/>
                <a:latin typeface="Century Gothic"/>
                <a:ea typeface="Century Gothic"/>
                <a:cs typeface="Century Gothic"/>
                <a:sym typeface="Century Gothic"/>
              </a:defRPr>
            </a:lvl9pPr>
          </a:lstStyle>
          <a:p>
            <a:pPr hangingPunct="1"/>
            <a:r>
              <a:rPr lang="en-US" sz="3600"/>
              <a:t>Ethics Codes on Arbitrator Disclosures</a:t>
            </a:r>
            <a:endParaRPr lang="en-US" sz="3600" dirty="0"/>
          </a:p>
        </p:txBody>
      </p:sp>
    </p:spTree>
    <p:extLst>
      <p:ext uri="{BB962C8B-B14F-4D97-AF65-F5344CB8AC3E}">
        <p14:creationId xmlns:p14="http://schemas.microsoft.com/office/powerpoint/2010/main" val="213815596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Click to edit presentation title"/>
          <p:cNvSpPr txBox="1">
            <a:spLocks noGrp="1"/>
          </p:cNvSpPr>
          <p:nvPr>
            <p:ph type="title"/>
          </p:nvPr>
        </p:nvSpPr>
        <p:spPr>
          <a:xfrm>
            <a:off x="296883" y="333004"/>
            <a:ext cx="11379847" cy="546266"/>
          </a:xfrm>
          <a:prstGeom prst="rect">
            <a:avLst/>
          </a:prstGeom>
        </p:spPr>
        <p:txBody>
          <a:bodyPr>
            <a:normAutofit fontScale="90000"/>
          </a:bodyPr>
          <a:lstStyle/>
          <a:p>
            <a:r>
              <a:rPr lang="en-US" sz="3600" dirty="0"/>
              <a:t>Ethics Codes on Arbitrator Disclosures</a:t>
            </a:r>
            <a:endParaRPr sz="3600" dirty="0"/>
          </a:p>
        </p:txBody>
      </p:sp>
      <p:sp>
        <p:nvSpPr>
          <p:cNvPr id="195" name="Click to edit subtitle"/>
          <p:cNvSpPr txBox="1">
            <a:spLocks noGrp="1"/>
          </p:cNvSpPr>
          <p:nvPr>
            <p:ph type="body" sz="quarter" idx="1"/>
          </p:nvPr>
        </p:nvSpPr>
        <p:spPr>
          <a:xfrm>
            <a:off x="296883" y="1234680"/>
            <a:ext cx="7619896" cy="3758540"/>
          </a:xfrm>
          <a:prstGeom prst="rect">
            <a:avLst/>
          </a:prstGeom>
        </p:spPr>
        <p:txBody>
          <a:bodyPr>
            <a:noAutofit/>
          </a:bodyPr>
          <a:lstStyle/>
          <a:p>
            <a:pPr marL="0" indent="0">
              <a:spcAft>
                <a:spcPts val="1200"/>
              </a:spcAft>
              <a:buNone/>
            </a:pPr>
            <a:r>
              <a:rPr lang="en-US" sz="2400" b="1" dirty="0">
                <a:latin typeface="Century Gothic" panose="020B0502020202020204" pitchFamily="34" charset="0"/>
              </a:rPr>
              <a:t>LATEST DEVELOPMENTS</a:t>
            </a:r>
          </a:p>
          <a:p>
            <a:pPr marL="457200" indent="-457200">
              <a:lnSpc>
                <a:spcPct val="124000"/>
              </a:lnSpc>
              <a:spcAft>
                <a:spcPts val="1800"/>
              </a:spcAft>
              <a:buFont typeface="Arial" panose="020B0604020202020204" pitchFamily="34" charset="0"/>
              <a:buChar char="•"/>
            </a:pPr>
            <a:r>
              <a:rPr lang="en-US" sz="2600" dirty="0">
                <a:latin typeface="+mn-lt"/>
              </a:rPr>
              <a:t>UNCITRAL Working Group III’s draft code of conduct for arbitrators </a:t>
            </a:r>
          </a:p>
          <a:p>
            <a:pPr marL="914400" lvl="5" indent="-457200">
              <a:lnSpc>
                <a:spcPct val="124000"/>
              </a:lnSpc>
              <a:spcAft>
                <a:spcPts val="1800"/>
              </a:spcAft>
              <a:buFont typeface="Century Gothic" panose="020B0502020202020204" pitchFamily="34" charset="0"/>
              <a:buChar char="―"/>
            </a:pPr>
            <a:r>
              <a:rPr lang="en-US" sz="2600" dirty="0">
                <a:solidFill>
                  <a:schemeClr val="tx1"/>
                </a:solidFill>
                <a:latin typeface="+mn-lt"/>
              </a:rPr>
              <a:t>Art 4: limits on multiple roles</a:t>
            </a:r>
          </a:p>
          <a:p>
            <a:pPr marL="914400" lvl="5" indent="-457200">
              <a:lnSpc>
                <a:spcPct val="124000"/>
              </a:lnSpc>
              <a:spcAft>
                <a:spcPts val="1800"/>
              </a:spcAft>
              <a:buFont typeface="Century Gothic" panose="020B0502020202020204" pitchFamily="34" charset="0"/>
              <a:buChar char="―"/>
            </a:pPr>
            <a:r>
              <a:rPr lang="en-US" sz="2600" dirty="0">
                <a:solidFill>
                  <a:schemeClr val="tx1"/>
                </a:solidFill>
                <a:latin typeface="+mn-lt"/>
              </a:rPr>
              <a:t>Art 11: disclosure obligations </a:t>
            </a:r>
          </a:p>
          <a:p>
            <a:pPr marL="457200" indent="-457200">
              <a:lnSpc>
                <a:spcPct val="124000"/>
              </a:lnSpc>
              <a:spcAft>
                <a:spcPts val="1800"/>
              </a:spcAft>
              <a:buFont typeface="Arial" panose="020B0604020202020204" pitchFamily="34" charset="0"/>
              <a:buChar char="•"/>
            </a:pPr>
            <a:r>
              <a:rPr lang="en-US" sz="2600" dirty="0">
                <a:latin typeface="+mn-lt"/>
              </a:rPr>
              <a:t>IBA Task Force on Guidelines on Conflicts of Interest </a:t>
            </a:r>
          </a:p>
          <a:p>
            <a:pPr marL="914400" lvl="5" indent="-457200">
              <a:lnSpc>
                <a:spcPct val="124000"/>
              </a:lnSpc>
              <a:spcAft>
                <a:spcPts val="1800"/>
              </a:spcAft>
              <a:buFont typeface="Century Gothic" panose="020B0502020202020204" pitchFamily="34" charset="0"/>
              <a:buChar char="―"/>
            </a:pPr>
            <a:r>
              <a:rPr lang="en-US" sz="2600" dirty="0">
                <a:solidFill>
                  <a:schemeClr val="tx1"/>
                </a:solidFill>
                <a:latin typeface="+mn-lt"/>
              </a:rPr>
              <a:t> Sub-group on Arbitrator Disclosures  </a:t>
            </a:r>
          </a:p>
        </p:txBody>
      </p:sp>
      <p:pic>
        <p:nvPicPr>
          <p:cNvPr id="2" name="Picture 1">
            <a:extLst>
              <a:ext uri="{FF2B5EF4-FFF2-40B4-BE49-F238E27FC236}">
                <a16:creationId xmlns:a16="http://schemas.microsoft.com/office/drawing/2014/main" id="{3BA72D6D-6E73-D5A5-1A5D-720B3FB0EA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073" t="33308" r="25081" b="22309"/>
          <a:stretch/>
        </p:blipFill>
        <p:spPr>
          <a:xfrm>
            <a:off x="9299365" y="1551706"/>
            <a:ext cx="2635336" cy="2148568"/>
          </a:xfrm>
          <a:prstGeom prst="rect">
            <a:avLst/>
          </a:prstGeom>
        </p:spPr>
      </p:pic>
      <p:pic>
        <p:nvPicPr>
          <p:cNvPr id="4" name="Picture 2" descr="International Bar Association - Wikipedia">
            <a:extLst>
              <a:ext uri="{FF2B5EF4-FFF2-40B4-BE49-F238E27FC236}">
                <a16:creationId xmlns:a16="http://schemas.microsoft.com/office/drawing/2014/main" id="{9A96B099-B874-0578-886F-D032E3966A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6382" y="3877216"/>
            <a:ext cx="1847956" cy="1847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828543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129F3-E6F2-1A4A-A248-CF49B19A1650}"/>
              </a:ext>
            </a:extLst>
          </p:cNvPr>
          <p:cNvSpPr>
            <a:spLocks noGrp="1"/>
          </p:cNvSpPr>
          <p:nvPr>
            <p:ph type="title"/>
          </p:nvPr>
        </p:nvSpPr>
        <p:spPr>
          <a:xfrm>
            <a:off x="0" y="0"/>
            <a:ext cx="11946577" cy="1211283"/>
          </a:xfrm>
        </p:spPr>
        <p:txBody>
          <a:bodyPr>
            <a:normAutofit/>
          </a:bodyPr>
          <a:lstStyle/>
          <a:p>
            <a:r>
              <a:rPr lang="en-US" sz="3200" dirty="0"/>
              <a:t>	Polling Question 1</a:t>
            </a:r>
          </a:p>
        </p:txBody>
      </p:sp>
      <p:sp>
        <p:nvSpPr>
          <p:cNvPr id="3" name="Text Placeholder 2">
            <a:extLst>
              <a:ext uri="{FF2B5EF4-FFF2-40B4-BE49-F238E27FC236}">
                <a16:creationId xmlns:a16="http://schemas.microsoft.com/office/drawing/2014/main" id="{97E17CE4-B8EF-0B42-9495-3B42F5A0AE8A}"/>
              </a:ext>
            </a:extLst>
          </p:cNvPr>
          <p:cNvSpPr>
            <a:spLocks noGrp="1"/>
          </p:cNvSpPr>
          <p:nvPr>
            <p:ph type="body" sz="quarter" idx="1"/>
          </p:nvPr>
        </p:nvSpPr>
        <p:spPr>
          <a:xfrm>
            <a:off x="482929" y="1602376"/>
            <a:ext cx="11709071" cy="3954017"/>
          </a:xfrm>
        </p:spPr>
        <p:txBody>
          <a:bodyPr>
            <a:noAutofit/>
          </a:bodyPr>
          <a:lstStyle/>
          <a:p>
            <a:pPr marL="0" indent="0">
              <a:buNone/>
            </a:pPr>
            <a:r>
              <a:rPr lang="en-US" sz="2600" b="1" dirty="0">
                <a:latin typeface="+mn-lt"/>
              </a:rPr>
              <a:t>Do you believe that the arbitrator disclosure in the ARIAS cases you have been involved in has been working?</a:t>
            </a:r>
          </a:p>
          <a:p>
            <a:endParaRPr lang="en-US" dirty="0">
              <a:latin typeface="+mn-lt"/>
            </a:endParaRPr>
          </a:p>
          <a:p>
            <a:pPr marL="0" indent="0">
              <a:lnSpc>
                <a:spcPct val="150000"/>
              </a:lnSpc>
              <a:buNone/>
            </a:pPr>
            <a:r>
              <a:rPr lang="en-US" sz="2600" dirty="0">
                <a:latin typeface="+mn-lt"/>
              </a:rPr>
              <a:t>A. Yes — works well                      </a:t>
            </a:r>
          </a:p>
          <a:p>
            <a:pPr marL="0" indent="0">
              <a:lnSpc>
                <a:spcPct val="150000"/>
              </a:lnSpc>
              <a:buNone/>
            </a:pPr>
            <a:r>
              <a:rPr lang="en-US" sz="2600" dirty="0">
                <a:latin typeface="+mn-lt"/>
              </a:rPr>
              <a:t>B. No — not enough disclosures are made</a:t>
            </a:r>
          </a:p>
          <a:p>
            <a:pPr marL="0" indent="0">
              <a:lnSpc>
                <a:spcPct val="150000"/>
              </a:lnSpc>
              <a:buNone/>
            </a:pPr>
            <a:r>
              <a:rPr lang="en-US" sz="2600" dirty="0">
                <a:latin typeface="+mn-lt"/>
              </a:rPr>
              <a:t>C. No — too much disclosure burden on arbitrators</a:t>
            </a:r>
          </a:p>
          <a:p>
            <a:pPr marL="0" indent="0">
              <a:lnSpc>
                <a:spcPct val="150000"/>
              </a:lnSpc>
              <a:buNone/>
            </a:pPr>
            <a:r>
              <a:rPr lang="en-US" sz="2600" dirty="0">
                <a:latin typeface="+mn-lt"/>
              </a:rPr>
              <a:t>D. No — parties sometimes abuse challenges based on disclosures </a:t>
            </a:r>
          </a:p>
          <a:p>
            <a:endParaRPr lang="en-US" dirty="0"/>
          </a:p>
        </p:txBody>
      </p:sp>
    </p:spTree>
    <p:extLst>
      <p:ext uri="{BB962C8B-B14F-4D97-AF65-F5344CB8AC3E}">
        <p14:creationId xmlns:p14="http://schemas.microsoft.com/office/powerpoint/2010/main" val="313883768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597D1-DD55-70AD-93E5-0EC99B80A99A}"/>
              </a:ext>
            </a:extLst>
          </p:cNvPr>
          <p:cNvSpPr>
            <a:spLocks noGrp="1"/>
          </p:cNvSpPr>
          <p:nvPr>
            <p:ph type="title"/>
          </p:nvPr>
        </p:nvSpPr>
        <p:spPr>
          <a:xfrm>
            <a:off x="515939" y="-63081"/>
            <a:ext cx="7380286" cy="745006"/>
          </a:xfrm>
        </p:spPr>
        <p:txBody>
          <a:bodyPr>
            <a:normAutofit/>
          </a:bodyPr>
          <a:lstStyle/>
          <a:p>
            <a:pPr algn="ctr"/>
            <a:r>
              <a:rPr lang="en-US" sz="2400" dirty="0"/>
              <a:t>Polling Results</a:t>
            </a:r>
          </a:p>
        </p:txBody>
      </p:sp>
      <p:sp>
        <p:nvSpPr>
          <p:cNvPr id="3" name="Text Placeholder 2">
            <a:extLst>
              <a:ext uri="{FF2B5EF4-FFF2-40B4-BE49-F238E27FC236}">
                <a16:creationId xmlns:a16="http://schemas.microsoft.com/office/drawing/2014/main" id="{4667AF92-C74D-2F1B-267B-5976C5FB8448}"/>
              </a:ext>
            </a:extLst>
          </p:cNvPr>
          <p:cNvSpPr>
            <a:spLocks noGrp="1"/>
          </p:cNvSpPr>
          <p:nvPr>
            <p:ph type="body" sz="quarter" idx="1"/>
          </p:nvPr>
        </p:nvSpPr>
        <p:spPr/>
        <p:txBody>
          <a:bodyPr/>
          <a:lstStyle/>
          <a:p>
            <a:endParaRPr lang="en-US"/>
          </a:p>
        </p:txBody>
      </p:sp>
      <p:sp>
        <p:nvSpPr>
          <p:cNvPr id="4" name="Text Placeholder 3">
            <a:extLst>
              <a:ext uri="{FF2B5EF4-FFF2-40B4-BE49-F238E27FC236}">
                <a16:creationId xmlns:a16="http://schemas.microsoft.com/office/drawing/2014/main" id="{52B4281F-4284-3107-EBF9-2CA3EF3B61E9}"/>
              </a:ext>
            </a:extLst>
          </p:cNvPr>
          <p:cNvSpPr>
            <a:spLocks noGrp="1"/>
          </p:cNvSpPr>
          <p:nvPr>
            <p:ph type="body" sz="quarter" idx="21"/>
          </p:nvPr>
        </p:nvSpPr>
        <p:spPr/>
        <p:txBody>
          <a:bodyPr/>
          <a:lstStyle/>
          <a:p>
            <a:endParaRPr lang="en-US"/>
          </a:p>
        </p:txBody>
      </p:sp>
    </p:spTree>
    <p:extLst>
      <p:ext uri="{BB962C8B-B14F-4D97-AF65-F5344CB8AC3E}">
        <p14:creationId xmlns:p14="http://schemas.microsoft.com/office/powerpoint/2010/main" val="309617612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129F3-E6F2-1A4A-A248-CF49B19A1650}"/>
              </a:ext>
            </a:extLst>
          </p:cNvPr>
          <p:cNvSpPr>
            <a:spLocks noGrp="1"/>
          </p:cNvSpPr>
          <p:nvPr>
            <p:ph type="title"/>
          </p:nvPr>
        </p:nvSpPr>
        <p:spPr>
          <a:xfrm>
            <a:off x="0" y="0"/>
            <a:ext cx="11946577" cy="1211283"/>
          </a:xfrm>
        </p:spPr>
        <p:txBody>
          <a:bodyPr>
            <a:normAutofit/>
          </a:bodyPr>
          <a:lstStyle/>
          <a:p>
            <a:r>
              <a:rPr lang="en-US" sz="3200" dirty="0"/>
              <a:t>	Polling Question 2</a:t>
            </a:r>
          </a:p>
        </p:txBody>
      </p:sp>
      <p:sp>
        <p:nvSpPr>
          <p:cNvPr id="3" name="Text Placeholder 2">
            <a:extLst>
              <a:ext uri="{FF2B5EF4-FFF2-40B4-BE49-F238E27FC236}">
                <a16:creationId xmlns:a16="http://schemas.microsoft.com/office/drawing/2014/main" id="{97E17CE4-B8EF-0B42-9495-3B42F5A0AE8A}"/>
              </a:ext>
            </a:extLst>
          </p:cNvPr>
          <p:cNvSpPr>
            <a:spLocks noGrp="1"/>
          </p:cNvSpPr>
          <p:nvPr>
            <p:ph type="body" sz="quarter" idx="1"/>
          </p:nvPr>
        </p:nvSpPr>
        <p:spPr>
          <a:xfrm>
            <a:off x="482929" y="1400584"/>
            <a:ext cx="11709071" cy="3954017"/>
          </a:xfrm>
        </p:spPr>
        <p:txBody>
          <a:bodyPr>
            <a:normAutofit/>
          </a:bodyPr>
          <a:lstStyle/>
          <a:p>
            <a:pPr marL="0" indent="0">
              <a:buNone/>
            </a:pPr>
            <a:r>
              <a:rPr lang="en-US" sz="2400" dirty="0">
                <a:latin typeface="+mn-lt"/>
              </a:rPr>
              <a:t>Jane Q. </a:t>
            </a:r>
            <a:r>
              <a:rPr lang="en-US" sz="2400" dirty="0" err="1">
                <a:latin typeface="+mn-lt"/>
              </a:rPr>
              <a:t>Arbitro</a:t>
            </a:r>
            <a:r>
              <a:rPr lang="en-US" sz="2400" dirty="0">
                <a:latin typeface="+mn-lt"/>
              </a:rPr>
              <a:t> is appointed as the party-appointed arbitrator by Purer Insurer. </a:t>
            </a:r>
          </a:p>
          <a:p>
            <a:endParaRPr lang="en-US" sz="2400" dirty="0">
              <a:latin typeface="+mn-lt"/>
            </a:endParaRPr>
          </a:p>
          <a:p>
            <a:pPr marL="0" indent="0">
              <a:buNone/>
            </a:pPr>
            <a:r>
              <a:rPr lang="en-US" sz="2400" b="1" dirty="0">
                <a:latin typeface="+mn-lt"/>
              </a:rPr>
              <a:t>Should she disclose that she knows counsel for the insurer from one-on-one dinners she has had with this counsel at the time of the bi-annual ARIAS meetings?  </a:t>
            </a:r>
          </a:p>
          <a:p>
            <a:endParaRPr lang="en-US" sz="2400" dirty="0">
              <a:latin typeface="+mn-lt"/>
            </a:endParaRPr>
          </a:p>
          <a:p>
            <a:pPr marL="0" indent="0">
              <a:buNone/>
            </a:pPr>
            <a:r>
              <a:rPr lang="en-US" sz="2400" dirty="0">
                <a:latin typeface="+mn-lt"/>
              </a:rPr>
              <a:t> </a:t>
            </a:r>
          </a:p>
          <a:p>
            <a:endParaRPr lang="en-US" sz="2400" dirty="0">
              <a:latin typeface="+mn-lt"/>
            </a:endParaRPr>
          </a:p>
          <a:p>
            <a:pPr marL="0" indent="0">
              <a:lnSpc>
                <a:spcPct val="150000"/>
              </a:lnSpc>
              <a:buNone/>
            </a:pPr>
            <a:r>
              <a:rPr lang="en-US" sz="2400" dirty="0">
                <a:latin typeface="+mn-lt"/>
              </a:rPr>
              <a:t>A. Yes                       </a:t>
            </a:r>
          </a:p>
          <a:p>
            <a:pPr marL="0" indent="0">
              <a:lnSpc>
                <a:spcPct val="150000"/>
              </a:lnSpc>
              <a:buNone/>
            </a:pPr>
            <a:r>
              <a:rPr lang="en-US" sz="2400" dirty="0">
                <a:latin typeface="+mn-lt"/>
              </a:rPr>
              <a:t>B. No</a:t>
            </a:r>
          </a:p>
        </p:txBody>
      </p:sp>
      <p:pic>
        <p:nvPicPr>
          <p:cNvPr id="6" name="Picture 5">
            <a:extLst>
              <a:ext uri="{FF2B5EF4-FFF2-40B4-BE49-F238E27FC236}">
                <a16:creationId xmlns:a16="http://schemas.microsoft.com/office/drawing/2014/main" id="{08FFFD6D-8C7C-7B38-BEDE-E41A34965E62}"/>
              </a:ext>
            </a:extLst>
          </p:cNvPr>
          <p:cNvPicPr>
            <a:picLocks noChangeAspect="1"/>
          </p:cNvPicPr>
          <p:nvPr/>
        </p:nvPicPr>
        <p:blipFill rotWithShape="1">
          <a:blip r:embed="rId3"/>
          <a:srcRect t="14691"/>
          <a:stretch/>
        </p:blipFill>
        <p:spPr>
          <a:xfrm>
            <a:off x="4049486" y="4123720"/>
            <a:ext cx="4096590" cy="2621067"/>
          </a:xfrm>
          <a:prstGeom prst="rect">
            <a:avLst/>
          </a:prstGeom>
        </p:spPr>
      </p:pic>
    </p:spTree>
    <p:extLst>
      <p:ext uri="{BB962C8B-B14F-4D97-AF65-F5344CB8AC3E}">
        <p14:creationId xmlns:p14="http://schemas.microsoft.com/office/powerpoint/2010/main" val="121612611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597D1-DD55-70AD-93E5-0EC99B80A99A}"/>
              </a:ext>
            </a:extLst>
          </p:cNvPr>
          <p:cNvSpPr>
            <a:spLocks noGrp="1"/>
          </p:cNvSpPr>
          <p:nvPr>
            <p:ph type="title"/>
          </p:nvPr>
        </p:nvSpPr>
        <p:spPr>
          <a:xfrm>
            <a:off x="515939" y="-63081"/>
            <a:ext cx="7380286" cy="745006"/>
          </a:xfrm>
        </p:spPr>
        <p:txBody>
          <a:bodyPr>
            <a:normAutofit/>
          </a:bodyPr>
          <a:lstStyle/>
          <a:p>
            <a:pPr algn="ctr"/>
            <a:r>
              <a:rPr lang="en-US" sz="2400" dirty="0"/>
              <a:t>Polling Results</a:t>
            </a:r>
          </a:p>
        </p:txBody>
      </p:sp>
      <p:sp>
        <p:nvSpPr>
          <p:cNvPr id="3" name="Text Placeholder 2">
            <a:extLst>
              <a:ext uri="{FF2B5EF4-FFF2-40B4-BE49-F238E27FC236}">
                <a16:creationId xmlns:a16="http://schemas.microsoft.com/office/drawing/2014/main" id="{4667AF92-C74D-2F1B-267B-5976C5FB8448}"/>
              </a:ext>
            </a:extLst>
          </p:cNvPr>
          <p:cNvSpPr>
            <a:spLocks noGrp="1"/>
          </p:cNvSpPr>
          <p:nvPr>
            <p:ph type="body" sz="quarter" idx="1"/>
          </p:nvPr>
        </p:nvSpPr>
        <p:spPr/>
        <p:txBody>
          <a:bodyPr/>
          <a:lstStyle/>
          <a:p>
            <a:endParaRPr lang="en-US"/>
          </a:p>
        </p:txBody>
      </p:sp>
      <p:sp>
        <p:nvSpPr>
          <p:cNvPr id="4" name="Text Placeholder 3">
            <a:extLst>
              <a:ext uri="{FF2B5EF4-FFF2-40B4-BE49-F238E27FC236}">
                <a16:creationId xmlns:a16="http://schemas.microsoft.com/office/drawing/2014/main" id="{52B4281F-4284-3107-EBF9-2CA3EF3B61E9}"/>
              </a:ext>
            </a:extLst>
          </p:cNvPr>
          <p:cNvSpPr>
            <a:spLocks noGrp="1"/>
          </p:cNvSpPr>
          <p:nvPr>
            <p:ph type="body" sz="quarter" idx="21"/>
          </p:nvPr>
        </p:nvSpPr>
        <p:spPr/>
        <p:txBody>
          <a:bodyPr/>
          <a:lstStyle/>
          <a:p>
            <a:endParaRPr lang="en-US"/>
          </a:p>
        </p:txBody>
      </p:sp>
    </p:spTree>
    <p:extLst>
      <p:ext uri="{BB962C8B-B14F-4D97-AF65-F5344CB8AC3E}">
        <p14:creationId xmlns:p14="http://schemas.microsoft.com/office/powerpoint/2010/main" val="554158241"/>
      </p:ext>
    </p:extLst>
  </p:cSld>
  <p:clrMapOvr>
    <a:masterClrMapping/>
  </p:clrMapOvr>
  <p:transition spd="med"/>
</p:sld>
</file>

<file path=ppt/theme/theme1.xml><?xml version="1.0" encoding="utf-8"?>
<a:theme xmlns:a="http://schemas.openxmlformats.org/drawingml/2006/main" name="Light skin">
  <a:themeElements>
    <a:clrScheme name="Light skin">
      <a:dk1>
        <a:srgbClr val="000000"/>
      </a:dk1>
      <a:lt1>
        <a:srgbClr val="FFFFFF"/>
      </a:lt1>
      <a:dk2>
        <a:srgbClr val="A7A7A7"/>
      </a:dk2>
      <a:lt2>
        <a:srgbClr val="535353"/>
      </a:lt2>
      <a:accent1>
        <a:srgbClr val="2B5FE7"/>
      </a:accent1>
      <a:accent2>
        <a:srgbClr val="767779"/>
      </a:accent2>
      <a:accent3>
        <a:srgbClr val="A9A9A9"/>
      </a:accent3>
      <a:accent4>
        <a:srgbClr val="797979"/>
      </a:accent4>
      <a:accent5>
        <a:srgbClr val="D5D5D5"/>
      </a:accent5>
      <a:accent6>
        <a:srgbClr val="E8E8EB"/>
      </a:accent6>
      <a:hlink>
        <a:srgbClr val="0000FF"/>
      </a:hlink>
      <a:folHlink>
        <a:srgbClr val="FF00FF"/>
      </a:folHlink>
    </a:clrScheme>
    <a:fontScheme name="Light skin">
      <a:majorFont>
        <a:latin typeface="Helvetica"/>
        <a:ea typeface="Helvetica"/>
        <a:cs typeface="Helvetica"/>
      </a:majorFont>
      <a:minorFont>
        <a:latin typeface="Calibri"/>
        <a:ea typeface="Calibri"/>
        <a:cs typeface="Calibri"/>
      </a:minorFont>
    </a:fontScheme>
    <a:fmtScheme name="Light ski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Light skin">
  <a:themeElements>
    <a:clrScheme name="Light skin">
      <a:dk1>
        <a:srgbClr val="000000"/>
      </a:dk1>
      <a:lt1>
        <a:srgbClr val="FFFFFF"/>
      </a:lt1>
      <a:dk2>
        <a:srgbClr val="A7A7A7"/>
      </a:dk2>
      <a:lt2>
        <a:srgbClr val="535353"/>
      </a:lt2>
      <a:accent1>
        <a:srgbClr val="2B5FE7"/>
      </a:accent1>
      <a:accent2>
        <a:srgbClr val="767779"/>
      </a:accent2>
      <a:accent3>
        <a:srgbClr val="A9A9A9"/>
      </a:accent3>
      <a:accent4>
        <a:srgbClr val="797979"/>
      </a:accent4>
      <a:accent5>
        <a:srgbClr val="D5D5D5"/>
      </a:accent5>
      <a:accent6>
        <a:srgbClr val="E8E8EB"/>
      </a:accent6>
      <a:hlink>
        <a:srgbClr val="0000FF"/>
      </a:hlink>
      <a:folHlink>
        <a:srgbClr val="FF00FF"/>
      </a:folHlink>
    </a:clrScheme>
    <a:fontScheme name="Light skin">
      <a:majorFont>
        <a:latin typeface="Helvetica"/>
        <a:ea typeface="Helvetica"/>
        <a:cs typeface="Helvetica"/>
      </a:majorFont>
      <a:minorFont>
        <a:latin typeface="Calibri"/>
        <a:ea typeface="Calibri"/>
        <a:cs typeface="Calibri"/>
      </a:minorFont>
    </a:fontScheme>
    <a:fmtScheme name="Light ski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2434</TotalTime>
  <Words>3617</Words>
  <Application>Microsoft Office PowerPoint</Application>
  <PresentationFormat>Widescreen</PresentationFormat>
  <Paragraphs>279</Paragraphs>
  <Slides>28</Slides>
  <Notes>22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Arial</vt:lpstr>
      <vt:lpstr>Calibri</vt:lpstr>
      <vt:lpstr>Century Gothic</vt:lpstr>
      <vt:lpstr>crimson text</vt:lpstr>
      <vt:lpstr>georgia</vt:lpstr>
      <vt:lpstr>Helvetica</vt:lpstr>
      <vt:lpstr>Jost</vt:lpstr>
      <vt:lpstr>Montserrat</vt:lpstr>
      <vt:lpstr>Roboto</vt:lpstr>
      <vt:lpstr>Source Sans Pro</vt:lpstr>
      <vt:lpstr>Light skin</vt:lpstr>
      <vt:lpstr>     Arbitrator Disclosures: Too Restrictive? Too Lax? Just Right?   Elaine Caprio, David Ichel, Sylvia Kaminsky &amp; Cia Moss  </vt:lpstr>
      <vt:lpstr>Our Hypothetical Arbitration. . . .</vt:lpstr>
      <vt:lpstr>PowerPoint Presentation</vt:lpstr>
      <vt:lpstr>PowerPoint Presentation</vt:lpstr>
      <vt:lpstr>Ethics Codes on Arbitrator Disclosures</vt:lpstr>
      <vt:lpstr> Polling Question 1</vt:lpstr>
      <vt:lpstr>Polling Results</vt:lpstr>
      <vt:lpstr> Polling Question 2</vt:lpstr>
      <vt:lpstr>Polling Results</vt:lpstr>
      <vt:lpstr>ARIAS-US Umpire and Neutral Arbitrator Questionnaires Exclude “Industry Conferences and Other Industry Functions” </vt:lpstr>
      <vt:lpstr>Guess Who’s Coming to Dinner? </vt:lpstr>
      <vt:lpstr>Guess Who’s Coming to Dinner? (continued) </vt:lpstr>
      <vt:lpstr> Polling Question 3</vt:lpstr>
      <vt:lpstr>Polling Results</vt:lpstr>
      <vt:lpstr>ARIAS Code of Ethics, Canon I (Integrity)</vt:lpstr>
      <vt:lpstr> Polling Question 4</vt:lpstr>
      <vt:lpstr>Polling Results</vt:lpstr>
      <vt:lpstr>Ethics Codes on Arbitrator Disclosures</vt:lpstr>
      <vt:lpstr>Ethics Codes on Arbitrator Disclosures (continued)</vt:lpstr>
      <vt:lpstr> Polling Question 5</vt:lpstr>
      <vt:lpstr>Polling Results</vt:lpstr>
      <vt:lpstr> Courts Rarely Vacate Awards based on Non-Disclosure under FAA / New York Convention §10(a) vacatur grounds:  evident partiality, corruption, fraud, etc.</vt:lpstr>
      <vt:lpstr> Courts Rarely Vacate Awards based on Non-Disclosure under FAA / New York Convention §10(a) vacatur grounds: evident partiality, corruption, fraud, etc.</vt:lpstr>
      <vt:lpstr>Institutional procedures to remove arbitrators </vt:lpstr>
      <vt:lpstr> Polling Question 6</vt:lpstr>
      <vt:lpstr>Polling Results</vt:lpstr>
      <vt:lpstr>Questions? Comments? </vt:lpstr>
      <vt:lpstr>     THANK YOU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Alicia Yeo</dc:creator>
  <cp:lastModifiedBy>Cecilia Moss</cp:lastModifiedBy>
  <cp:revision>124</cp:revision>
  <cp:lastPrinted>2023-04-27T19:01:19Z</cp:lastPrinted>
  <dcterms:modified xsi:type="dcterms:W3CDTF">2023-05-12T20:46:51Z</dcterms:modified>
</cp:coreProperties>
</file>