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98" r:id="rId5"/>
    <p:sldId id="309" r:id="rId6"/>
    <p:sldId id="299" r:id="rId7"/>
    <p:sldId id="300" r:id="rId8"/>
    <p:sldId id="301" r:id="rId9"/>
    <p:sldId id="302" r:id="rId10"/>
    <p:sldId id="303" r:id="rId11"/>
    <p:sldId id="304" r:id="rId12"/>
    <p:sldId id="305" r:id="rId13"/>
    <p:sldId id="306" r:id="rId14"/>
    <p:sldId id="310" r:id="rId15"/>
    <p:sldId id="283" r:id="rId16"/>
    <p:sldId id="275" r:id="rId17"/>
    <p:sldId id="307" r:id="rId18"/>
    <p:sldId id="282" r:id="rId19"/>
    <p:sldId id="280" r:id="rId20"/>
    <p:sldId id="294" r:id="rId21"/>
    <p:sldId id="295" r:id="rId22"/>
    <p:sldId id="281" r:id="rId23"/>
    <p:sldId id="277" r:id="rId24"/>
    <p:sldId id="278" r:id="rId25"/>
    <p:sldId id="311" r:id="rId26"/>
    <p:sldId id="284" r:id="rId27"/>
    <p:sldId id="291" r:id="rId28"/>
    <p:sldId id="292" r:id="rId29"/>
    <p:sldId id="287" r:id="rId30"/>
    <p:sldId id="289" r:id="rId31"/>
    <p:sldId id="288" r:id="rId32"/>
    <p:sldId id="290" r:id="rId33"/>
    <p:sldId id="296" r:id="rId34"/>
    <p:sldId id="297" r:id="rId35"/>
    <p:sldId id="308" r:id="rId3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1F6"/>
          </a:solidFill>
        </a:fill>
      </a:tcStyle>
    </a:wholeTbl>
    <a:band2H>
      <a:tcTxStyle/>
      <a:tcStyle>
        <a:tcBdr/>
        <a:fill>
          <a:solidFill>
            <a:srgbClr val="E7E9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1E1"/>
          </a:solidFill>
        </a:fill>
      </a:tcStyle>
    </a:wholeTbl>
    <a:band2H>
      <a:tcTxStyle/>
      <a:tcStyle>
        <a:tcBdr/>
        <a:fill>
          <a:solidFill>
            <a:srgbClr val="F1F1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F6F7"/>
          </a:solidFill>
        </a:fill>
      </a:tcStyle>
    </a:wholeTbl>
    <a:band2H>
      <a:tcTxStyle/>
      <a:tcStyle>
        <a:tcBdr/>
        <a:fill>
          <a:solidFill>
            <a:srgbClr val="FBFBF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lumOff val="31647"/>
            </a:schemeClr>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4660"/>
  </p:normalViewPr>
  <p:slideViewPr>
    <p:cSldViewPr snapToGrid="0">
      <p:cViewPr varScale="1">
        <p:scale>
          <a:sx n="84" d="100"/>
          <a:sy n="84" d="100"/>
        </p:scale>
        <p:origin x="34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ichigan.gov/pfasresponse/0,9038,7-365-95571_95577_95587_95620-508863--,00.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solidFill>
                  <a:srgbClr val="000000"/>
                </a:solidFill>
                <a:latin typeface="Arial" panose="020B0604020202020204" pitchFamily="34" charset="0"/>
              </a:rPr>
              <a:t>Good morning everyone. I know the title of our talk is The Next Asbestos but I'm not sure I'm 100% on board. When we think about asbestos we’re usually concerned with one particular and idiosyncratic health effect, mesothelioma. With PFAS there are an unknown litany of health effects depending on your </a:t>
            </a:r>
            <a:r>
              <a:rPr lang="en-US" sz="1800" dirty="0" err="1">
                <a:solidFill>
                  <a:srgbClr val="000000"/>
                </a:solidFill>
                <a:latin typeface="Arial" panose="020B0604020202020204" pitchFamily="34" charset="0"/>
              </a:rPr>
              <a:t>lifestage</a:t>
            </a:r>
            <a:r>
              <a:rPr lang="en-US" sz="1800" dirty="0">
                <a:solidFill>
                  <a:srgbClr val="000000"/>
                </a:solidFill>
                <a:latin typeface="Arial" panose="020B0604020202020204" pitchFamily="34" charset="0"/>
              </a:rPr>
              <a:t> and susceptibility. I don't even think we can equate PFAS challenges with another problematic pervasive bioaccumulative organic like the PCBs, because PFAS doesn’t behave similarly to any other organic class of compounds.  </a:t>
            </a:r>
          </a:p>
          <a:p>
            <a:endParaRPr lang="en-US" sz="1800" dirty="0">
              <a:solidFill>
                <a:srgbClr val="000000"/>
              </a:solidFill>
              <a:latin typeface="Arial" panose="020B0604020202020204" pitchFamily="34" charset="0"/>
            </a:endParaRPr>
          </a:p>
          <a:p>
            <a:r>
              <a:rPr lang="en-US" dirty="0"/>
              <a:t>I will leave discussion of tort liability and coverage issues to my esteemed panelists but I would like to take you through a few of the scientific issues at play here as we think about how to manage PFAS in our environment and what extant and future liability looks like.</a:t>
            </a:r>
          </a:p>
          <a:p>
            <a:endParaRPr lang="en-US" dirty="0"/>
          </a:p>
          <a:p>
            <a:r>
              <a:rPr lang="en-US" dirty="0"/>
              <a:t>Very different from asbestos – F&amp;T …</a:t>
            </a:r>
          </a:p>
          <a:p>
            <a:r>
              <a:rPr lang="en-US" dirty="0"/>
              <a:t>Very different from PCBs – bioaccumulative but not in adipose tissue, but also soluble …</a:t>
            </a:r>
          </a:p>
        </p:txBody>
      </p:sp>
    </p:spTree>
    <p:extLst>
      <p:ext uri="{BB962C8B-B14F-4D97-AF65-F5344CB8AC3E}">
        <p14:creationId xmlns:p14="http://schemas.microsoft.com/office/powerpoint/2010/main" val="1177191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Note: New HAs are</a:t>
            </a:r>
            <a:r>
              <a:rPr lang="en-US" baseline="0" dirty="0" smtClean="0"/>
              <a:t> </a:t>
            </a:r>
            <a:r>
              <a:rPr lang="en-US" dirty="0" smtClean="0"/>
              <a:t>meant to be in place until EPA’s issuance of a National Primary Drinking Water Regulation (NPDWR) for PFAS. </a:t>
            </a:r>
          </a:p>
          <a:p>
            <a:r>
              <a:rPr lang="en-US" dirty="0" smtClean="0"/>
              <a:t>Note:</a:t>
            </a:r>
            <a:r>
              <a:rPr lang="en-US" baseline="0" dirty="0" smtClean="0"/>
              <a:t> 1 </a:t>
            </a:r>
            <a:r>
              <a:rPr lang="en-US" baseline="0" dirty="0" err="1" smtClean="0"/>
              <a:t>ppt</a:t>
            </a:r>
            <a:r>
              <a:rPr lang="en-US" baseline="0" dirty="0" smtClean="0"/>
              <a:t> = one droplet of water in an Olympic-sized swimming pool </a:t>
            </a:r>
          </a:p>
          <a:p>
            <a:r>
              <a:rPr lang="en-US" baseline="0" dirty="0" smtClean="0"/>
              <a:t>Hazard index = </a:t>
            </a:r>
            <a:r>
              <a:rPr lang="en-US" dirty="0" smtClean="0"/>
              <a:t>tool that EPA regularly uses, for example in the Superfund program, to understand health risk from chemical mixtures</a:t>
            </a:r>
            <a:endParaRPr lang="en-US" dirty="0"/>
          </a:p>
        </p:txBody>
      </p:sp>
    </p:spTree>
    <p:extLst>
      <p:ext uri="{BB962C8B-B14F-4D97-AF65-F5344CB8AC3E}">
        <p14:creationId xmlns:p14="http://schemas.microsoft.com/office/powerpoint/2010/main" val="2886201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 Olympic-sized</a:t>
            </a:r>
            <a:r>
              <a:rPr lang="en-US" baseline="0" dirty="0" smtClean="0"/>
              <a:t> swimming pool has 169,069,710.82 tablespoons.  4 parts per trillion is the equivalent to .00067 tablespoons in an entire Olympic-sized swimming pool.  According to the Michigan Department of Environment, 1 PPT is the equivalent of 1 drop of water in 20 Olympic-sized swimming pools.  So 4 PPT is the equivalent of 1 drop of water in 5 Olympic-Sized Swimming pools.  </a:t>
            </a:r>
            <a:r>
              <a:rPr lang="en-US" sz="1200" b="0" i="1" dirty="0" smtClean="0">
                <a:effectLst/>
                <a:latin typeface="+mn-lt"/>
                <a:ea typeface="+mn-ea"/>
                <a:cs typeface="+mn-cs"/>
                <a:sym typeface="Calibri"/>
              </a:rPr>
              <a:t>Source: </a:t>
            </a:r>
            <a:r>
              <a:rPr lang="en-US" sz="1200" b="0" i="1" dirty="0" smtClean="0">
                <a:effectLst/>
                <a:latin typeface="+mn-lt"/>
                <a:ea typeface="+mn-ea"/>
                <a:cs typeface="+mn-cs"/>
                <a:sym typeface="Calibri"/>
                <a:hlinkClick r:id="rId3"/>
              </a:rPr>
              <a:t>Michigan Department of Environment, Great Lakes, and Energy. PFAS Statewide Sampling Initiative for Public Water Supplies (Phase I – 2018)</a:t>
            </a:r>
            <a:endParaRPr lang="en-US" baseline="0" dirty="0" smtClean="0"/>
          </a:p>
          <a:p>
            <a:endParaRPr lang="en-US" dirty="0"/>
          </a:p>
        </p:txBody>
      </p:sp>
    </p:spTree>
    <p:extLst>
      <p:ext uri="{BB962C8B-B14F-4D97-AF65-F5344CB8AC3E}">
        <p14:creationId xmlns:p14="http://schemas.microsoft.com/office/powerpoint/2010/main" val="2077923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3"/>
            <a:r>
              <a:rPr lang="en-US" sz="1600" dirty="0" smtClean="0"/>
              <a:t>RE: Consumer Product</a:t>
            </a:r>
            <a:r>
              <a:rPr lang="en-US" sz="1600" baseline="0" dirty="0" smtClean="0"/>
              <a:t> retailers: </a:t>
            </a:r>
            <a:endParaRPr lang="en-US" sz="1600" dirty="0" smtClean="0"/>
          </a:p>
          <a:p>
            <a:pPr lvl="3"/>
            <a:r>
              <a:rPr lang="en-US" sz="1600" dirty="0" smtClean="0"/>
              <a:t>Cosmetics/personal care products – </a:t>
            </a:r>
            <a:r>
              <a:rPr lang="en-US" sz="1600" dirty="0" err="1" smtClean="0"/>
              <a:t>L’Oreal</a:t>
            </a:r>
            <a:r>
              <a:rPr lang="en-US" sz="1600" dirty="0" smtClean="0"/>
              <a:t> cosmetics, Burt’s Bees (Clorox) lip balm</a:t>
            </a:r>
          </a:p>
          <a:p>
            <a:pPr lvl="3"/>
            <a:r>
              <a:rPr lang="en-US" sz="1600" dirty="0" smtClean="0"/>
              <a:t>Fast food restaurants – Burger King, McDonalds, Chick-fil-A</a:t>
            </a:r>
          </a:p>
          <a:p>
            <a:pPr lvl="3"/>
            <a:r>
              <a:rPr lang="en-US" sz="1600" dirty="0" smtClean="0"/>
              <a:t>Target – Allegedly mislabeled compostable packaging containing PFAS</a:t>
            </a:r>
          </a:p>
          <a:p>
            <a:endParaRPr lang="en-US" dirty="0"/>
          </a:p>
        </p:txBody>
      </p:sp>
    </p:spTree>
    <p:extLst>
      <p:ext uri="{BB962C8B-B14F-4D97-AF65-F5344CB8AC3E}">
        <p14:creationId xmlns:p14="http://schemas.microsoft.com/office/powerpoint/2010/main" val="3744135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u="sng" dirty="0" smtClean="0"/>
              <a:t>Government</a:t>
            </a:r>
            <a:r>
              <a:rPr lang="en-US" u="sng" baseline="0" dirty="0" smtClean="0"/>
              <a:t> contractor immunity defense</a:t>
            </a:r>
            <a:r>
              <a:rPr lang="en-US" baseline="0" dirty="0" smtClean="0"/>
              <a:t>: </a:t>
            </a:r>
            <a:r>
              <a:rPr lang="en-US" dirty="0" smtClean="0"/>
              <a:t>shields contractors from liability for products manufactured in accordance with government specifications, if the contractor warned the United States about any hazards known to the contractor but not to the government. </a:t>
            </a:r>
            <a:endParaRPr lang="en-US" dirty="0"/>
          </a:p>
        </p:txBody>
      </p:sp>
    </p:spTree>
    <p:extLst>
      <p:ext uri="{BB962C8B-B14F-4D97-AF65-F5344CB8AC3E}">
        <p14:creationId xmlns:p14="http://schemas.microsoft.com/office/powerpoint/2010/main" val="124423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Medical Monitoring Costs Issue – not all states allow for medical monitoring costs as a separate cause of action.</a:t>
            </a:r>
          </a:p>
          <a:p>
            <a:pPr marL="0" marR="0" lvl="0" indent="0" defTabSz="91440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Brown v. Saint-Gobain:</a:t>
            </a:r>
            <a:r>
              <a:rPr lang="en-US" sz="1200" baseline="0" dirty="0" smtClean="0">
                <a:solidFill>
                  <a:schemeClr val="tx1"/>
                </a:solidFill>
              </a:rPr>
              <a:t> NOT a coverage case, but may have impacts on coverage litigation. </a:t>
            </a:r>
            <a:r>
              <a:rPr lang="en-US" sz="1200" dirty="0" smtClean="0">
                <a:solidFill>
                  <a:schemeClr val="tx1"/>
                </a:solidFill>
              </a:rPr>
              <a:t>The court concluded that the plaintiff’s contention that they are at an increased risk of harm (i.e., in the future, they may develop an illness or disease caused by PFOA exposure) is not sufficient under New Hampshire law to constitute a legal injury for purposes of stating a claim for the costs of medical monitoring. </a:t>
            </a:r>
          </a:p>
          <a:p>
            <a:pPr marL="0" marR="0" lvl="0" indent="0" defTabSz="91440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PFAS Accountability Act – Bill proposed in 2021 which would create a federal cause of action for victims to bring claims against manufacturers and polluters, and allow courts to award those victims access to medical monitoring and studies at the polluters’ expense.</a:t>
            </a:r>
          </a:p>
          <a:p>
            <a:pPr marL="0" marR="0" lvl="0" indent="0" defTabSz="91440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p>
            <a:endParaRPr lang="en-US" dirty="0"/>
          </a:p>
        </p:txBody>
      </p:sp>
    </p:spTree>
    <p:extLst>
      <p:ext uri="{BB962C8B-B14F-4D97-AF65-F5344CB8AC3E}">
        <p14:creationId xmlns:p14="http://schemas.microsoft.com/office/powerpoint/2010/main" val="3264857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1" i="1" dirty="0" smtClean="0"/>
              <a:t>Crum &amp; Forster Specialty Ins. Co. v. Chemicals, Inc.</a:t>
            </a:r>
            <a:r>
              <a:rPr lang="en-US" sz="1200" dirty="0" smtClean="0"/>
              <a:t>, No. H-20-3493, 2021 WL 3423111 (S.D. Tex. Aug. 5, 2021). Chemicals sought defense against bodily injury claims asserted in AFFF Litigation. The complaints did not allege periods of exposure. Applying Texas law, court held that insured had demonstrated that the claims in the underlying action were potentially within the scope of coverage. The plaintiffs in the underlying AFFF Litigation alleged exposure and injury from work generally performed during the policy periods.</a:t>
            </a:r>
          </a:p>
          <a:p>
            <a:endParaRPr lang="en-US" dirty="0"/>
          </a:p>
        </p:txBody>
      </p:sp>
    </p:spTree>
    <p:extLst>
      <p:ext uri="{BB962C8B-B14F-4D97-AF65-F5344CB8AC3E}">
        <p14:creationId xmlns:p14="http://schemas.microsoft.com/office/powerpoint/2010/main" val="427739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Grange: First, the court noted that “there c[</a:t>
            </a:r>
            <a:r>
              <a:rPr lang="en-US" dirty="0" err="1" smtClean="0"/>
              <a:t>ould</a:t>
            </a:r>
            <a:r>
              <a:rPr lang="en-US" dirty="0" smtClean="0"/>
              <a:t>] be no doubt” that PFAS chemicals were “pollutants” within the meaning of the policy. Second, the damages in the underlying action were “‘loss[</a:t>
            </a:r>
            <a:r>
              <a:rPr lang="en-US" dirty="0" err="1" smtClean="0"/>
              <a:t>es</a:t>
            </a:r>
            <a:r>
              <a:rPr lang="en-US" dirty="0" smtClean="0"/>
              <a:t>], cost[s], or expense[s]’ that arose out of a request, demand, or statutory or regulatory requirement to ‘clean up, remove, contain, treat, detoxify or neutralize or in any way respond to’ PFAS chemicals from the City[’s] . . . water supply.”</a:t>
            </a:r>
          </a:p>
          <a:p>
            <a:endParaRPr lang="en-US" dirty="0"/>
          </a:p>
        </p:txBody>
      </p:sp>
    </p:spTree>
    <p:extLst>
      <p:ext uri="{BB962C8B-B14F-4D97-AF65-F5344CB8AC3E}">
        <p14:creationId xmlns:p14="http://schemas.microsoft.com/office/powerpoint/2010/main" val="4215383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Colony: </a:t>
            </a:r>
            <a:r>
              <a:rPr lang="en-US" sz="1200" dirty="0" smtClean="0"/>
              <a:t>The court held that the hazardous materials exclusion at issue applied only to traditional environmental pollution, which did not include bodily injury from direct contact with a pollutant. Therefore, the exclusion did not apply to the underlying claims in the AFFF litigation, and the court ruled that the insurance company owed a duty to defend its policyholder.</a:t>
            </a:r>
            <a:endParaRPr lang="en-US" dirty="0"/>
          </a:p>
        </p:txBody>
      </p:sp>
    </p:spTree>
    <p:extLst>
      <p:ext uri="{BB962C8B-B14F-4D97-AF65-F5344CB8AC3E}">
        <p14:creationId xmlns:p14="http://schemas.microsoft.com/office/powerpoint/2010/main" val="137490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Wolverine: </a:t>
            </a:r>
            <a:r>
              <a:rPr lang="en-US" sz="1200" dirty="0" smtClean="0"/>
              <a:t>The insured used </a:t>
            </a:r>
            <a:r>
              <a:rPr lang="en-US" sz="1200" dirty="0" err="1" smtClean="0"/>
              <a:t>Scotchgard</a:t>
            </a:r>
            <a:r>
              <a:rPr lang="en-US" sz="1200" dirty="0" smtClean="0"/>
              <a:t> in its operations. Insurer argued that the S&amp;A pollution exclusions policies applied. The policyholder argued that any release of PFAS was sudden and accidental. The Court found in the PFAS context that the sudden and accidental exception to the pollution exclusion at least precluded a denial under the duty to defend standard and thus that insurers had a duty to defend.</a:t>
            </a:r>
          </a:p>
          <a:p>
            <a:endParaRPr lang="en-US" dirty="0"/>
          </a:p>
        </p:txBody>
      </p:sp>
    </p:spTree>
    <p:extLst>
      <p:ext uri="{BB962C8B-B14F-4D97-AF65-F5344CB8AC3E}">
        <p14:creationId xmlns:p14="http://schemas.microsoft.com/office/powerpoint/2010/main" val="292191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solidFill>
                  <a:srgbClr val="000000"/>
                </a:solidFill>
                <a:latin typeface="Arial" panose="020B0604020202020204" pitchFamily="34" charset="0"/>
              </a:rPr>
              <a:t>So PFAS are a group of per- and poly-fluorinated classes of compounds with some unique physicochemical characteristics. Among these characteristics are the fact that PFAS compounds are resistant to water and oil and yet they are incredibly soluble in water which exacerbates their fate and transport characteristics considerably. The primary facet of these compounds is the carbon-fluorine bond. It is the strongest in nature and yet these compounds don't exist naturally - they are all manmade and they are incredibly durable, incredibly persistent, mobile, and they don't break down in our environment.  The don’t break down in water, or sunlight, or our bodies.  In fact, the only effective way to break them down is to superheat them to about 2000°F and this is why they're called the forever chemicals. </a:t>
            </a:r>
            <a:endParaRPr lang="en-US" sz="2400" dirty="0">
              <a:solidFill>
                <a:schemeClr val="tx1">
                  <a:lumMod val="65000"/>
                  <a:lumOff val="35000"/>
                </a:schemeClr>
              </a:solidFill>
              <a:latin typeface="+mj-lt"/>
              <a:cs typeface="Arial"/>
            </a:endParaRPr>
          </a:p>
          <a:p>
            <a:endParaRPr lang="en-US" sz="2400" dirty="0">
              <a:solidFill>
                <a:schemeClr val="tx1">
                  <a:lumMod val="65000"/>
                  <a:lumOff val="35000"/>
                </a:schemeClr>
              </a:solidFill>
              <a:latin typeface="+mj-lt"/>
              <a:cs typeface="Arial"/>
            </a:endParaRPr>
          </a:p>
          <a:p>
            <a:r>
              <a:rPr lang="en-US" sz="2400" dirty="0">
                <a:solidFill>
                  <a:schemeClr val="tx1">
                    <a:lumMod val="65000"/>
                    <a:lumOff val="35000"/>
                  </a:schemeClr>
                </a:solidFill>
                <a:latin typeface="+mj-lt"/>
                <a:cs typeface="Arial"/>
              </a:rPr>
              <a:t>No natural sources –</a:t>
            </a:r>
          </a:p>
          <a:p>
            <a:r>
              <a:rPr lang="en-US" sz="2400" dirty="0">
                <a:solidFill>
                  <a:schemeClr val="tx1">
                    <a:lumMod val="65000"/>
                    <a:lumOff val="35000"/>
                  </a:schemeClr>
                </a:solidFill>
                <a:latin typeface="+mj-lt"/>
                <a:cs typeface="Arial"/>
              </a:rPr>
              <a:t>Mobile in groundwater and surface water</a:t>
            </a:r>
            <a:endParaRPr lang="en-US" dirty="0">
              <a:solidFill>
                <a:schemeClr val="tx1">
                  <a:lumMod val="65000"/>
                  <a:lumOff val="35000"/>
                </a:schemeClr>
              </a:solidFill>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lang="en-US" sz="2400" dirty="0">
                <a:solidFill>
                  <a:schemeClr val="tx1">
                    <a:lumMod val="65000"/>
                    <a:lumOff val="35000"/>
                  </a:schemeClr>
                </a:solidFill>
                <a:latin typeface="+mj-lt"/>
              </a:rPr>
              <a:t>Stable molecules - </a:t>
            </a:r>
            <a:r>
              <a:rPr lang="en-US" sz="2400" dirty="0">
                <a:solidFill>
                  <a:schemeClr val="tx1">
                    <a:lumMod val="65000"/>
                    <a:lumOff val="35000"/>
                  </a:schemeClr>
                </a:solidFill>
                <a:latin typeface="+mj-lt"/>
                <a:cs typeface="Arial"/>
              </a:rPr>
              <a:t>and the C-F bond is the strongest in nature</a:t>
            </a:r>
          </a:p>
          <a:p>
            <a:pPr lvl="1"/>
            <a:r>
              <a:rPr lang="en-US" sz="2150" dirty="0">
                <a:solidFill>
                  <a:schemeClr val="tx1">
                    <a:lumMod val="65000"/>
                    <a:lumOff val="35000"/>
                  </a:schemeClr>
                </a:solidFill>
                <a:latin typeface="+mj-lt"/>
              </a:rPr>
              <a:t>Resistant to natural biotic or abiotic degradation</a:t>
            </a:r>
            <a:endParaRPr lang="en-US" sz="2150" dirty="0">
              <a:solidFill>
                <a:schemeClr val="tx1">
                  <a:lumMod val="65000"/>
                  <a:lumOff val="35000"/>
                </a:schemeClr>
              </a:solidFill>
              <a:latin typeface="+mj-lt"/>
              <a:cs typeface="Calibri"/>
            </a:endParaRPr>
          </a:p>
          <a:p>
            <a:r>
              <a:rPr lang="en-US" sz="2400" dirty="0">
                <a:solidFill>
                  <a:schemeClr val="tx1">
                    <a:lumMod val="65000"/>
                    <a:lumOff val="35000"/>
                  </a:schemeClr>
                </a:solidFill>
                <a:latin typeface="+mj-lt"/>
              </a:rPr>
              <a:t>Complex mixture</a:t>
            </a:r>
          </a:p>
          <a:p>
            <a:pPr lvl="1"/>
            <a:r>
              <a:rPr lang="en-US" sz="2150" dirty="0">
                <a:solidFill>
                  <a:schemeClr val="tx1">
                    <a:lumMod val="65000"/>
                    <a:lumOff val="35000"/>
                  </a:schemeClr>
                </a:solidFill>
                <a:latin typeface="+mj-lt"/>
                <a:cs typeface="Calibri"/>
              </a:rPr>
              <a:t>PFAS mixtures</a:t>
            </a:r>
          </a:p>
          <a:p>
            <a:pPr lvl="1"/>
            <a:r>
              <a:rPr lang="en-US" sz="2150" dirty="0">
                <a:solidFill>
                  <a:schemeClr val="tx1">
                    <a:lumMod val="65000"/>
                    <a:lumOff val="35000"/>
                  </a:schemeClr>
                </a:solidFill>
                <a:latin typeface="+mj-lt"/>
                <a:cs typeface="Calibri"/>
              </a:rPr>
              <a:t>Often mixed with other contaminants</a:t>
            </a:r>
          </a:p>
          <a:p>
            <a:r>
              <a:rPr lang="en-US" sz="2400" dirty="0">
                <a:solidFill>
                  <a:schemeClr val="tx1">
                    <a:lumMod val="65000"/>
                    <a:lumOff val="35000"/>
                  </a:schemeClr>
                </a:solidFill>
                <a:latin typeface="+mj-lt"/>
                <a:cs typeface="Arial"/>
              </a:rPr>
              <a:t>In addition to water transport, atmospheric transport / deposition possible</a:t>
            </a:r>
            <a:endParaRPr lang="en-US" sz="2400" dirty="0">
              <a:solidFill>
                <a:schemeClr val="tx1">
                  <a:lumMod val="65000"/>
                  <a:lumOff val="35000"/>
                </a:schemeClr>
              </a:solidFill>
              <a:latin typeface="+mj-lt"/>
            </a:endParaRPr>
          </a:p>
          <a:p>
            <a:endParaRPr lang="en-US" dirty="0"/>
          </a:p>
        </p:txBody>
      </p:sp>
    </p:spTree>
    <p:extLst>
      <p:ext uri="{BB962C8B-B14F-4D97-AF65-F5344CB8AC3E}">
        <p14:creationId xmlns:p14="http://schemas.microsoft.com/office/powerpoint/2010/main" val="2752304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As I said, everywhere. This is just a quick slide to list some of the areas of commerce that are dependent on PFAS for function and this list is by no means comprehensive. You've probably heard about PFAS in AFFF, but that's not the primary avenue for our exposure. You may have heard about PFAS in nonstick cookware? The potential for you to incur a significant dose of PFAS from your nonstick cookware is very small.  The Teflon coating you’re actually cooking on - that's not PFAS, but because we need to find a way to get Teflon to stick to an aluminum pan, enter PFAS.  In this case, it’s the glue allowing nonstick performance. You’ve probably heard about PFAS oil and water stain repellency in carpets and in food containers - there is a reason why your carpet is so easy t clean, does get stained and why your food does stick to its packaging.  All these sources add up and contribute to our daily dosage.</a:t>
            </a:r>
            <a:endParaRPr lang="en-US" dirty="0"/>
          </a:p>
          <a:p>
            <a:endParaRPr lang="en-US" dirty="0"/>
          </a:p>
        </p:txBody>
      </p:sp>
    </p:spTree>
    <p:extLst>
      <p:ext uri="{BB962C8B-B14F-4D97-AF65-F5344CB8AC3E}">
        <p14:creationId xmlns:p14="http://schemas.microsoft.com/office/powerpoint/2010/main" val="3381448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these compounds have been around since the 1940’s.</a:t>
            </a:r>
          </a:p>
          <a:p>
            <a:r>
              <a:rPr lang="en-US" dirty="0"/>
              <a:t>And back in probably the 1980’s they started to pop up on our radar, based on where we were finding them.  During this time, it wasn't uncommon for family fun days at NASA or firefighter fundraisers to spray up a big cauldron of this stuff for the kids to romp around in.  But these compounds started showing up in water everywhere - and in people’s blood streams.</a:t>
            </a:r>
          </a:p>
          <a:p>
            <a:endParaRPr lang="en-US" dirty="0"/>
          </a:p>
          <a:p>
            <a:r>
              <a:rPr lang="en-US" dirty="0"/>
              <a:t>Today, we find PFAS every where we look.  Polar ice caps, native populations thousands of miles from any source.</a:t>
            </a:r>
          </a:p>
          <a:p>
            <a:endParaRPr lang="en-US" dirty="0"/>
          </a:p>
          <a:p>
            <a:r>
              <a:rPr lang="en-US" dirty="0"/>
              <a:t>Starting back in 2002 and stretching to about 2016, there was a voluntary phase-out of the two primary C-8 compounds, PFOA and PFOS, but your exposure continues today, chiefly through imported products but also because these chemicals cycle in the environment.  If they are released through wastewater, they are very poorly removed by a POTW, so they get into your water supply and just cycle.  If they are sequestered in organic material at the POTW, these biosolids are sold as fertilizer and </a:t>
            </a:r>
            <a:r>
              <a:rPr lang="en-US" dirty="0" err="1"/>
              <a:t>landfarmed</a:t>
            </a:r>
            <a:r>
              <a:rPr lang="en-US" dirty="0"/>
              <a:t>.  With the first rain event, PFAS compounds are leached out of the solids, migrate through the vadose zone, and back in the drinking water aquifer.</a:t>
            </a:r>
          </a:p>
          <a:p>
            <a:endParaRPr lang="en-US" dirty="0"/>
          </a:p>
          <a:p>
            <a:r>
              <a:rPr lang="en-US" dirty="0"/>
              <a:t>They can be released the to environment through stack emissions and wastewater associated with production or high-volume use along the product supply chain.  They can be released in landfill leachate.</a:t>
            </a:r>
          </a:p>
          <a:p>
            <a:endParaRPr lang="en-US" dirty="0"/>
          </a:p>
          <a:p>
            <a:r>
              <a:rPr lang="en-US" dirty="0"/>
              <a:t>They are highly mobile in the environment, with some being volatile, but all are very soluble, and most are bioaccumulative.  This is one of the reasons I don't think we an compare the challenge of PFAS with asbestos or PCBs.  For most bioaccumulative organics, they are distributed and sequestered in adipose tissue, fat.  But PFAS don’t partition to adipose tissue – they partition to the blood stream and cycle in our bodies, building up over time with very low excretion rates.</a:t>
            </a:r>
          </a:p>
          <a:p>
            <a:endParaRPr lang="en-US" dirty="0"/>
          </a:p>
          <a:p>
            <a:endParaRPr lang="en-US" dirty="0"/>
          </a:p>
        </p:txBody>
      </p:sp>
    </p:spTree>
    <p:extLst>
      <p:ext uri="{BB962C8B-B14F-4D97-AF65-F5344CB8AC3E}">
        <p14:creationId xmlns:p14="http://schemas.microsoft.com/office/powerpoint/2010/main" val="1668511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2497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8596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9984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469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47791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www.arias-us.com"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1_Title-1">
    <p:bg>
      <p:bgPr>
        <a:solidFill>
          <a:srgbClr val="000000"/>
        </a:solidFill>
        <a:effectLst/>
      </p:bgPr>
    </p:bg>
    <p:spTree>
      <p:nvGrpSpPr>
        <p:cNvPr id="1" name=""/>
        <p:cNvGrpSpPr/>
        <p:nvPr/>
      </p:nvGrpSpPr>
      <p:grpSpPr>
        <a:xfrm>
          <a:off x="0" y="0"/>
          <a:ext cx="0" cy="0"/>
          <a:chOff x="0" y="0"/>
          <a:chExt cx="0" cy="0"/>
        </a:xfrm>
      </p:grpSpPr>
      <p:pic>
        <p:nvPicPr>
          <p:cNvPr id="15" name="ARIAS_PP_MASTER-03.png" descr="ARIAS_PP_MASTER-03.png"/>
          <p:cNvPicPr>
            <a:picLocks noChangeAspect="1"/>
          </p:cNvPicPr>
          <p:nvPr/>
        </p:nvPicPr>
        <p:blipFill>
          <a:blip r:embed="rId2"/>
          <a:stretch>
            <a:fillRect/>
          </a:stretch>
        </p:blipFill>
        <p:spPr>
          <a:xfrm>
            <a:off x="-16016" y="-1"/>
            <a:ext cx="12224032" cy="7335006"/>
          </a:xfrm>
          <a:prstGeom prst="rect">
            <a:avLst/>
          </a:prstGeom>
          <a:ln w="12700">
            <a:miter lim="400000"/>
          </a:ln>
        </p:spPr>
      </p:pic>
      <p:sp>
        <p:nvSpPr>
          <p:cNvPr id="16" name="Spring…"/>
          <p:cNvSpPr txBox="1"/>
          <p:nvPr/>
        </p:nvSpPr>
        <p:spPr>
          <a:xfrm>
            <a:off x="8056121" y="2347822"/>
            <a:ext cx="3383368" cy="1780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r">
              <a:lnSpc>
                <a:spcPct val="90000"/>
              </a:lnSpc>
              <a:defRPr sz="5600" b="1">
                <a:solidFill>
                  <a:srgbClr val="AA182C"/>
                </a:solidFill>
                <a:latin typeface="Helvetica-Condensed-Bold"/>
                <a:ea typeface="Helvetica-Condensed-Bold"/>
                <a:cs typeface="Helvetica-Condensed-Bold"/>
                <a:sym typeface="Helvetica-Condensed-Bold"/>
              </a:defRPr>
            </a:pPr>
            <a:r>
              <a:t>Spring</a:t>
            </a:r>
          </a:p>
          <a:p>
            <a:pPr algn="r">
              <a:lnSpc>
                <a:spcPct val="90000"/>
              </a:lnSpc>
              <a:defRPr sz="5600" b="1">
                <a:solidFill>
                  <a:srgbClr val="AA182C"/>
                </a:solidFill>
                <a:latin typeface="Helvetica-Condensed-Bold"/>
                <a:ea typeface="Helvetica-Condensed-Bold"/>
                <a:cs typeface="Helvetica-Condensed-Bold"/>
                <a:sym typeface="Helvetica-Condensed-Bold"/>
              </a:defRPr>
            </a:pPr>
            <a:r>
              <a:t>Conference</a:t>
            </a:r>
          </a:p>
        </p:txBody>
      </p:sp>
      <p:pic>
        <p:nvPicPr>
          <p:cNvPr id="17" name="ARIAS-logo.pdf" descr="ARIAS-logo.pdf"/>
          <p:cNvPicPr>
            <a:picLocks noChangeAspect="1"/>
          </p:cNvPicPr>
          <p:nvPr/>
        </p:nvPicPr>
        <p:blipFill>
          <a:blip r:embed="rId3"/>
          <a:stretch>
            <a:fillRect/>
          </a:stretch>
        </p:blipFill>
        <p:spPr>
          <a:xfrm>
            <a:off x="7850084" y="488562"/>
            <a:ext cx="3536835" cy="1481684"/>
          </a:xfrm>
          <a:prstGeom prst="rect">
            <a:avLst/>
          </a:prstGeom>
          <a:ln w="12700">
            <a:miter lim="400000"/>
          </a:ln>
        </p:spPr>
      </p:pic>
      <p:sp>
        <p:nvSpPr>
          <p:cNvPr id="18" name="May 17-19, 2023"/>
          <p:cNvSpPr txBox="1"/>
          <p:nvPr/>
        </p:nvSpPr>
        <p:spPr>
          <a:xfrm>
            <a:off x="8094543" y="4209420"/>
            <a:ext cx="3306523" cy="586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r">
              <a:defRPr sz="3200" b="1">
                <a:solidFill>
                  <a:srgbClr val="77777A"/>
                </a:solidFill>
                <a:latin typeface="Century Gothic"/>
                <a:ea typeface="Century Gothic"/>
                <a:cs typeface="Century Gothic"/>
                <a:sym typeface="Century Gothic"/>
              </a:defRPr>
            </a:lvl1pPr>
          </a:lstStyle>
          <a:p>
            <a:r>
              <a:t>May 17-19, 2023</a:t>
            </a:r>
          </a:p>
        </p:txBody>
      </p:sp>
      <p:sp>
        <p:nvSpPr>
          <p:cNvPr id="19" name="Amelia Island"/>
          <p:cNvSpPr txBox="1"/>
          <p:nvPr/>
        </p:nvSpPr>
        <p:spPr>
          <a:xfrm>
            <a:off x="8584538" y="4877219"/>
            <a:ext cx="2794158" cy="586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r">
              <a:defRPr sz="3200" b="1">
                <a:solidFill>
                  <a:srgbClr val="AA182C"/>
                </a:solidFill>
                <a:latin typeface="Century Gothic"/>
                <a:ea typeface="Century Gothic"/>
                <a:cs typeface="Century Gothic"/>
                <a:sym typeface="Century Gothic"/>
              </a:defRPr>
            </a:lvl1pPr>
          </a:lstStyle>
          <a:p>
            <a:r>
              <a:t>Amelia Island</a:t>
            </a:r>
          </a:p>
        </p:txBody>
      </p:sp>
      <p:sp>
        <p:nvSpPr>
          <p:cNvPr id="20" name="#ARIASUS • www.arias-us.com"/>
          <p:cNvSpPr txBox="1"/>
          <p:nvPr/>
        </p:nvSpPr>
        <p:spPr>
          <a:xfrm>
            <a:off x="5307290" y="6021442"/>
            <a:ext cx="6093777" cy="586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r">
              <a:defRPr sz="3200" b="1">
                <a:solidFill>
                  <a:srgbClr val="77777A"/>
                </a:solidFill>
                <a:latin typeface="Century Gothic"/>
                <a:ea typeface="Century Gothic"/>
                <a:cs typeface="Century Gothic"/>
                <a:sym typeface="Century Gothic"/>
              </a:defRPr>
            </a:pPr>
            <a:r>
              <a:t>#ARIASUS • </a:t>
            </a:r>
            <a:r>
              <a:rPr>
                <a:uFill>
                  <a:solidFill>
                    <a:srgbClr val="0000FF"/>
                  </a:solidFill>
                </a:uFill>
                <a:hlinkClick r:id="rId4"/>
              </a:rPr>
              <a:t>www.arias-us.com</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2_Title-1">
    <p:spTree>
      <p:nvGrpSpPr>
        <p:cNvPr id="1" name=""/>
        <p:cNvGrpSpPr/>
        <p:nvPr/>
      </p:nvGrpSpPr>
      <p:grpSpPr>
        <a:xfrm>
          <a:off x="0" y="0"/>
          <a:ext cx="0" cy="0"/>
          <a:chOff x="0" y="0"/>
          <a:chExt cx="0" cy="0"/>
        </a:xfrm>
      </p:grpSpPr>
      <p:pic>
        <p:nvPicPr>
          <p:cNvPr id="28" name="ARIAS_PP_MASTER-04.png" descr="ARIAS_PP_MASTER-04.png"/>
          <p:cNvPicPr>
            <a:picLocks noChangeAspect="1"/>
          </p:cNvPicPr>
          <p:nvPr/>
        </p:nvPicPr>
        <p:blipFill>
          <a:blip r:embed="rId2"/>
          <a:stretch>
            <a:fillRect/>
          </a:stretch>
        </p:blipFill>
        <p:spPr>
          <a:xfrm>
            <a:off x="-149676" y="-283060"/>
            <a:ext cx="12374523" cy="7424120"/>
          </a:xfrm>
          <a:prstGeom prst="rect">
            <a:avLst/>
          </a:prstGeom>
          <a:ln w="12700">
            <a:miter lim="400000"/>
          </a:ln>
        </p:spPr>
      </p:pic>
      <p:sp>
        <p:nvSpPr>
          <p:cNvPr id="29" name="Rectangle"/>
          <p:cNvSpPr/>
          <p:nvPr/>
        </p:nvSpPr>
        <p:spPr>
          <a:xfrm>
            <a:off x="-31440" y="5949143"/>
            <a:ext cx="12254880" cy="1270002"/>
          </a:xfrm>
          <a:prstGeom prst="rect">
            <a:avLst/>
          </a:prstGeom>
          <a:solidFill>
            <a:srgbClr val="AA182C"/>
          </a:solidFill>
          <a:ln w="12700">
            <a:miter lim="400000"/>
          </a:ln>
        </p:spPr>
        <p:txBody>
          <a:bodyPr lIns="45718" tIns="45718" rIns="45718" bIns="45718" anchor="ctr"/>
          <a:lstStyle/>
          <a:p>
            <a:pPr indent="457200">
              <a:defRPr>
                <a:latin typeface="Jost"/>
                <a:ea typeface="Jost"/>
                <a:cs typeface="Jost"/>
                <a:sym typeface="Jost"/>
              </a:defRPr>
            </a:pPr>
            <a:endParaRPr/>
          </a:p>
        </p:txBody>
      </p:sp>
      <p:pic>
        <p:nvPicPr>
          <p:cNvPr id="30" name="ARIAS-logo.pdf" descr="ARIAS-logo.pdf"/>
          <p:cNvPicPr>
            <a:picLocks noChangeAspect="1"/>
          </p:cNvPicPr>
          <p:nvPr/>
        </p:nvPicPr>
        <p:blipFill>
          <a:blip r:embed="rId3"/>
          <a:stretch>
            <a:fillRect/>
          </a:stretch>
        </p:blipFill>
        <p:spPr>
          <a:xfrm>
            <a:off x="4509515" y="475178"/>
            <a:ext cx="3172971" cy="1329253"/>
          </a:xfrm>
          <a:prstGeom prst="rect">
            <a:avLst/>
          </a:prstGeom>
          <a:ln w="12700">
            <a:miter lim="400000"/>
          </a:ln>
        </p:spPr>
      </p:pic>
      <p:sp>
        <p:nvSpPr>
          <p:cNvPr id="31" name="Footer Placeholder 4"/>
          <p:cNvSpPr txBox="1"/>
          <p:nvPr/>
        </p:nvSpPr>
        <p:spPr>
          <a:xfrm>
            <a:off x="822960" y="6239134"/>
            <a:ext cx="10546080" cy="345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600">
                <a:solidFill>
                  <a:srgbClr val="FFFFFF"/>
                </a:solidFill>
                <a:latin typeface="Century Gothic"/>
                <a:ea typeface="Century Gothic"/>
                <a:cs typeface="Century Gothic"/>
                <a:sym typeface="Century Gothic"/>
              </a:defRPr>
            </a:lvl1pPr>
          </a:lstStyle>
          <a:p>
            <a:r>
              <a:t>ARIAS•U.S. 2023 Spring Conference | May 17-19, 2023 | Amelia Island, FL | www.arias-us.org</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1_Title-2">
    <p:spTree>
      <p:nvGrpSpPr>
        <p:cNvPr id="1" name=""/>
        <p:cNvGrpSpPr/>
        <p:nvPr/>
      </p:nvGrpSpPr>
      <p:grpSpPr>
        <a:xfrm>
          <a:off x="0" y="0"/>
          <a:ext cx="0" cy="0"/>
          <a:chOff x="0" y="0"/>
          <a:chExt cx="0" cy="0"/>
        </a:xfrm>
      </p:grpSpPr>
      <p:pic>
        <p:nvPicPr>
          <p:cNvPr id="39" name="ARIAS_PP_MASTER-02.png" descr="ARIAS_PP_MASTER-02.png"/>
          <p:cNvPicPr>
            <a:picLocks noChangeAspect="1"/>
          </p:cNvPicPr>
          <p:nvPr/>
        </p:nvPicPr>
        <p:blipFill>
          <a:blip r:embed="rId2"/>
          <a:stretch>
            <a:fillRect/>
          </a:stretch>
        </p:blipFill>
        <p:spPr>
          <a:xfrm>
            <a:off x="-3139" y="-230776"/>
            <a:ext cx="12198278" cy="7319552"/>
          </a:xfrm>
          <a:prstGeom prst="rect">
            <a:avLst/>
          </a:prstGeom>
          <a:ln w="12700">
            <a:miter lim="400000"/>
          </a:ln>
        </p:spPr>
      </p:pic>
      <p:pic>
        <p:nvPicPr>
          <p:cNvPr id="40" name="Picture 14" descr="Picture 14"/>
          <p:cNvPicPr>
            <a:picLocks noChangeAspect="1"/>
          </p:cNvPicPr>
          <p:nvPr/>
        </p:nvPicPr>
        <p:blipFill>
          <a:blip r:embed="rId3"/>
          <a:stretch>
            <a:fillRect/>
          </a:stretch>
        </p:blipFill>
        <p:spPr>
          <a:xfrm>
            <a:off x="11125518" y="6231013"/>
            <a:ext cx="953216" cy="421323"/>
          </a:xfrm>
          <a:prstGeom prst="rect">
            <a:avLst/>
          </a:prstGeom>
          <a:ln w="12700">
            <a:miter lim="400000"/>
          </a:ln>
        </p:spPr>
      </p:pic>
      <p:sp>
        <p:nvSpPr>
          <p:cNvPr id="41" name="Click to edit presentation title"/>
          <p:cNvSpPr txBox="1">
            <a:spLocks noGrp="1"/>
          </p:cNvSpPr>
          <p:nvPr>
            <p:ph type="title" hasCustomPrompt="1"/>
          </p:nvPr>
        </p:nvSpPr>
        <p:spPr>
          <a:xfrm>
            <a:off x="515939" y="753447"/>
            <a:ext cx="5396049" cy="2781409"/>
          </a:xfrm>
          <a:prstGeom prst="rect">
            <a:avLst/>
          </a:prstGeom>
        </p:spPr>
        <p:txBody>
          <a:bodyPr anchor="b"/>
          <a:lstStyle>
            <a:lvl1pPr>
              <a:defRPr sz="5600"/>
            </a:lvl1pPr>
          </a:lstStyle>
          <a:p>
            <a:r>
              <a:t>Click to edit presentation title</a:t>
            </a:r>
          </a:p>
        </p:txBody>
      </p:sp>
      <p:sp>
        <p:nvSpPr>
          <p:cNvPr id="42" name="Body Level One…"/>
          <p:cNvSpPr txBox="1">
            <a:spLocks noGrp="1"/>
          </p:cNvSpPr>
          <p:nvPr>
            <p:ph type="body" sz="quarter" idx="1" hasCustomPrompt="1"/>
          </p:nvPr>
        </p:nvSpPr>
        <p:spPr>
          <a:xfrm>
            <a:off x="515937" y="3651397"/>
            <a:ext cx="7380289" cy="1127962"/>
          </a:xfrm>
          <a:prstGeom prst="rect">
            <a:avLst/>
          </a:prstGeom>
        </p:spPr>
        <p:txBody>
          <a:bodyPr/>
          <a:lstStyle>
            <a:lvl1pPr>
              <a:spcBef>
                <a:spcPts val="0"/>
              </a:spcBef>
              <a:defRPr sz="2800">
                <a:solidFill>
                  <a:srgbClr val="000000"/>
                </a:solidFill>
              </a:defRPr>
            </a:lvl1pPr>
            <a:lvl2pPr marL="0" indent="0">
              <a:spcBef>
                <a:spcPts val="0"/>
              </a:spcBef>
              <a:buSzTx/>
              <a:buNone/>
              <a:defRPr sz="2800">
                <a:solidFill>
                  <a:srgbClr val="000000"/>
                </a:solidFill>
              </a:defRPr>
            </a:lvl2pPr>
            <a:lvl3pPr marL="0" indent="0">
              <a:spcBef>
                <a:spcPts val="0"/>
              </a:spcBef>
              <a:buSzTx/>
              <a:buNone/>
              <a:defRPr sz="2800">
                <a:solidFill>
                  <a:srgbClr val="000000"/>
                </a:solidFill>
              </a:defRPr>
            </a:lvl3pPr>
            <a:lvl4pPr marL="0" indent="0">
              <a:spcBef>
                <a:spcPts val="0"/>
              </a:spcBef>
              <a:buSzTx/>
              <a:buNone/>
              <a:defRPr sz="2800">
                <a:solidFill>
                  <a:srgbClr val="000000"/>
                </a:solidFill>
              </a:defRPr>
            </a:lvl4pPr>
            <a:lvl5pPr marL="0" indent="0">
              <a:spcBef>
                <a:spcPts val="0"/>
              </a:spcBef>
              <a:buSzTx/>
              <a:buNone/>
              <a:defRPr sz="2800">
                <a:solidFill>
                  <a:srgbClr val="000000"/>
                </a:solidFill>
              </a:defRPr>
            </a:lvl5pPr>
          </a:lstStyle>
          <a:p>
            <a:r>
              <a:t>Click to edit subtitle</a:t>
            </a:r>
          </a:p>
          <a:p>
            <a:pPr lvl="1"/>
            <a:endParaRPr/>
          </a:p>
          <a:p>
            <a:pPr lvl="2"/>
            <a:endParaRPr/>
          </a:p>
          <a:p>
            <a:pPr lvl="3"/>
            <a:endParaRPr/>
          </a:p>
          <a:p>
            <a:pPr lvl="4"/>
            <a:endParaRPr/>
          </a:p>
        </p:txBody>
      </p:sp>
      <p:sp>
        <p:nvSpPr>
          <p:cNvPr id="43" name="Text Placeholder 12"/>
          <p:cNvSpPr>
            <a:spLocks noGrp="1"/>
          </p:cNvSpPr>
          <p:nvPr>
            <p:ph type="body" sz="quarter" idx="21" hasCustomPrompt="1"/>
          </p:nvPr>
        </p:nvSpPr>
        <p:spPr>
          <a:xfrm>
            <a:off x="515936" y="5086051"/>
            <a:ext cx="3600453" cy="798377"/>
          </a:xfrm>
          <a:prstGeom prst="rect">
            <a:avLst/>
          </a:prstGeom>
        </p:spPr>
        <p:txBody>
          <a:bodyPr/>
          <a:lstStyle>
            <a:lvl1pPr>
              <a:spcBef>
                <a:spcPts val="0"/>
              </a:spcBef>
              <a:defRPr sz="1400"/>
            </a:lvl1pPr>
          </a:lstStyle>
          <a:p>
            <a:r>
              <a:t>Date
Speaker Name, Speaker Company</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cully 2">
    <p:spTree>
      <p:nvGrpSpPr>
        <p:cNvPr id="1" name=""/>
        <p:cNvGrpSpPr/>
        <p:nvPr/>
      </p:nvGrpSpPr>
      <p:grpSpPr>
        <a:xfrm>
          <a:off x="0" y="0"/>
          <a:ext cx="0" cy="0"/>
          <a:chOff x="0" y="0"/>
          <a:chExt cx="0" cy="0"/>
        </a:xfrm>
      </p:grpSpPr>
      <p:sp>
        <p:nvSpPr>
          <p:cNvPr id="120" name="Click to edit headline title"/>
          <p:cNvSpPr txBox="1">
            <a:spLocks noGrp="1"/>
          </p:cNvSpPr>
          <p:nvPr>
            <p:ph type="title" hasCustomPrompt="1"/>
          </p:nvPr>
        </p:nvSpPr>
        <p:spPr>
          <a:xfrm>
            <a:off x="500236" y="13145"/>
            <a:ext cx="11160126" cy="1488315"/>
          </a:xfrm>
          <a:prstGeom prst="rect">
            <a:avLst/>
          </a:prstGeom>
        </p:spPr>
        <p:txBody>
          <a:bodyPr/>
          <a:lstStyle/>
          <a:p>
            <a:r>
              <a:rPr dirty="0"/>
              <a:t>Click to edit headline title</a:t>
            </a:r>
          </a:p>
        </p:txBody>
      </p:sp>
      <p:sp>
        <p:nvSpPr>
          <p:cNvPr id="121" name="Body Level One…"/>
          <p:cNvSpPr txBox="1">
            <a:spLocks noGrp="1"/>
          </p:cNvSpPr>
          <p:nvPr>
            <p:ph type="body" sz="half" idx="1" hasCustomPrompt="1"/>
          </p:nvPr>
        </p:nvSpPr>
        <p:spPr>
          <a:xfrm>
            <a:off x="500236" y="1501460"/>
            <a:ext cx="7366001" cy="4216400"/>
          </a:xfrm>
          <a:prstGeom prst="rect">
            <a:avLst/>
          </a:prstGeom>
        </p:spPr>
        <p:txBody>
          <a:bodyPr/>
          <a:lstStyle>
            <a:lvl1pPr>
              <a:defRPr>
                <a:solidFill>
                  <a:schemeClr val="tx1"/>
                </a:solidFill>
              </a:defRPr>
            </a:lvl1pPr>
            <a:lvl2pPr marL="488950" indent="-488950">
              <a:defRPr>
                <a:solidFill>
                  <a:schemeClr val="tx1"/>
                </a:solidFill>
              </a:defRPr>
            </a:lvl2pPr>
            <a:lvl3pPr marL="398463" indent="-390525">
              <a:defRPr>
                <a:solidFill>
                  <a:schemeClr val="tx1"/>
                </a:solidFill>
              </a:defRPr>
            </a:lvl3pPr>
            <a:lvl4pPr>
              <a:defRPr>
                <a:solidFill>
                  <a:schemeClr val="tx1"/>
                </a:solidFill>
              </a:defRPr>
            </a:lvl4pPr>
            <a:lvl5pPr>
              <a:defRPr>
                <a:solidFill>
                  <a:schemeClr val="tx1"/>
                </a:solidFill>
              </a:defRPr>
            </a:lvl5pPr>
          </a:lstStyle>
          <a:p>
            <a:r>
              <a:rPr dirty="0"/>
              <a:t>Click to edit contents</a:t>
            </a:r>
          </a:p>
          <a:p>
            <a:pPr lvl="1"/>
            <a:endParaRPr dirty="0"/>
          </a:p>
          <a:p>
            <a:pPr lvl="2"/>
            <a:endParaRPr lang="en-US" dirty="0" smtClean="0"/>
          </a:p>
          <a:p>
            <a:pPr lvl="2"/>
            <a:endParaRPr dirty="0"/>
          </a:p>
          <a:p>
            <a:pPr lvl="3"/>
            <a:endParaRPr dirty="0"/>
          </a:p>
          <a:p>
            <a:pPr lvl="4"/>
            <a:endParaRPr dirty="0"/>
          </a:p>
        </p:txBody>
      </p:sp>
      <p:sp>
        <p:nvSpPr>
          <p:cNvPr id="122" name="Picture Placeholder 4"/>
          <p:cNvSpPr>
            <a:spLocks noGrp="1"/>
          </p:cNvSpPr>
          <p:nvPr>
            <p:ph type="pic" sz="half" idx="21"/>
          </p:nvPr>
        </p:nvSpPr>
        <p:spPr>
          <a:xfrm>
            <a:off x="7866237" y="985008"/>
            <a:ext cx="4216356" cy="4216357"/>
          </a:xfrm>
          <a:prstGeom prst="rect">
            <a:avLst/>
          </a:prstGeom>
        </p:spPr>
        <p:txBody>
          <a:bodyPr lIns="91439" tIns="45719" rIns="91439" bIns="45719">
            <a:noAutofit/>
          </a:bodyPr>
          <a:lstStyle>
            <a:lvl1pPr>
              <a:defRPr>
                <a:solidFill>
                  <a:schemeClr val="tx1"/>
                </a:solidFill>
              </a:defRPr>
            </a:lvl1pPr>
          </a:lstStyle>
          <a:p>
            <a:endParaRPr dirty="0"/>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2_Content-2">
    <p:spTree>
      <p:nvGrpSpPr>
        <p:cNvPr id="1" name=""/>
        <p:cNvGrpSpPr/>
        <p:nvPr/>
      </p:nvGrpSpPr>
      <p:grpSpPr>
        <a:xfrm>
          <a:off x="0" y="0"/>
          <a:ext cx="0" cy="0"/>
          <a:chOff x="0" y="0"/>
          <a:chExt cx="0" cy="0"/>
        </a:xfrm>
      </p:grpSpPr>
      <p:pic>
        <p:nvPicPr>
          <p:cNvPr id="131" name="ARIAS_PP_MASTER-06.png" descr="ARIAS_PP_MASTER-06.png"/>
          <p:cNvPicPr>
            <a:picLocks noChangeAspect="1"/>
          </p:cNvPicPr>
          <p:nvPr/>
        </p:nvPicPr>
        <p:blipFill>
          <a:blip r:embed="rId2"/>
          <a:stretch>
            <a:fillRect/>
          </a:stretch>
        </p:blipFill>
        <p:spPr>
          <a:xfrm>
            <a:off x="20124" y="-217692"/>
            <a:ext cx="12151752" cy="7293384"/>
          </a:xfrm>
          <a:prstGeom prst="rect">
            <a:avLst/>
          </a:prstGeom>
          <a:ln w="12700">
            <a:miter lim="400000"/>
          </a:ln>
        </p:spPr>
      </p:pic>
      <p:sp>
        <p:nvSpPr>
          <p:cNvPr id="132" name="Body Level One…"/>
          <p:cNvSpPr txBox="1">
            <a:spLocks noGrp="1"/>
          </p:cNvSpPr>
          <p:nvPr>
            <p:ph type="body" sz="quarter" idx="1" hasCustomPrompt="1"/>
          </p:nvPr>
        </p:nvSpPr>
        <p:spPr>
          <a:xfrm>
            <a:off x="515937" y="1563008"/>
            <a:ext cx="5472115" cy="855665"/>
          </a:xfrm>
          <a:prstGeom prst="rect">
            <a:avLst/>
          </a:prstGeom>
        </p:spPr>
        <p:txBody>
          <a:bodyPr/>
          <a:lstStyle>
            <a:lvl1pPr>
              <a:spcBef>
                <a:spcPts val="0"/>
              </a:spcBef>
              <a:defRPr>
                <a:solidFill>
                  <a:srgbClr val="000000"/>
                </a:solidFill>
              </a:defRPr>
            </a:lvl1pPr>
            <a:lvl2pPr>
              <a:spcBef>
                <a:spcPts val="0"/>
              </a:spcBef>
              <a:defRPr>
                <a:solidFill>
                  <a:srgbClr val="000000"/>
                </a:solidFill>
              </a:defRPr>
            </a:lvl2pPr>
            <a:lvl3pPr>
              <a:spcBef>
                <a:spcPts val="0"/>
              </a:spcBef>
              <a:defRPr>
                <a:solidFill>
                  <a:srgbClr val="000000"/>
                </a:solidFill>
              </a:defRPr>
            </a:lvl3pPr>
            <a:lvl4pPr>
              <a:spcBef>
                <a:spcPts val="0"/>
              </a:spcBef>
              <a:defRPr>
                <a:solidFill>
                  <a:srgbClr val="000000"/>
                </a:solidFill>
              </a:defRPr>
            </a:lvl4pPr>
            <a:lvl5pPr>
              <a:spcBef>
                <a:spcPts val="0"/>
              </a:spcBef>
              <a:defRPr>
                <a:solidFill>
                  <a:srgbClr val="000000"/>
                </a:solidFill>
              </a:defRPr>
            </a:lvl5pPr>
          </a:lstStyle>
          <a:p>
            <a:r>
              <a:t>Click to edit subtitle</a:t>
            </a:r>
          </a:p>
          <a:p>
            <a:pPr lvl="1"/>
            <a:endParaRPr/>
          </a:p>
          <a:p>
            <a:pPr lvl="2"/>
            <a:endParaRPr/>
          </a:p>
          <a:p>
            <a:pPr lvl="3"/>
            <a:endParaRPr/>
          </a:p>
          <a:p>
            <a:pPr lvl="4"/>
            <a:endParaRPr/>
          </a:p>
        </p:txBody>
      </p:sp>
      <p:sp>
        <p:nvSpPr>
          <p:cNvPr id="133" name="Text Placeholder 6"/>
          <p:cNvSpPr>
            <a:spLocks noGrp="1"/>
          </p:cNvSpPr>
          <p:nvPr>
            <p:ph type="body" sz="quarter" idx="21" hasCustomPrompt="1"/>
          </p:nvPr>
        </p:nvSpPr>
        <p:spPr>
          <a:xfrm>
            <a:off x="515936" y="2581275"/>
            <a:ext cx="5472116" cy="2765085"/>
          </a:xfrm>
          <a:prstGeom prst="rect">
            <a:avLst/>
          </a:prstGeom>
        </p:spPr>
        <p:txBody>
          <a:bodyPr/>
          <a:lstStyle>
            <a:lvl1pPr>
              <a:defRPr sz="1400"/>
            </a:lvl1pPr>
          </a:lstStyle>
          <a:p>
            <a:r>
              <a:t>Click to edit body</a:t>
            </a:r>
          </a:p>
        </p:txBody>
      </p:sp>
      <p:sp>
        <p:nvSpPr>
          <p:cNvPr id="134" name="Text Placeholder 2"/>
          <p:cNvSpPr>
            <a:spLocks noGrp="1"/>
          </p:cNvSpPr>
          <p:nvPr>
            <p:ph type="body" sz="quarter" idx="22" hasCustomPrompt="1"/>
          </p:nvPr>
        </p:nvSpPr>
        <p:spPr>
          <a:xfrm>
            <a:off x="515936" y="289629"/>
            <a:ext cx="3600453" cy="313101"/>
          </a:xfrm>
          <a:prstGeom prst="rect">
            <a:avLst/>
          </a:prstGeom>
        </p:spPr>
        <p:txBody>
          <a:bodyPr/>
          <a:lstStyle>
            <a:lvl1pPr marL="342900" indent="-342900">
              <a:spcBef>
                <a:spcPts val="200"/>
              </a:spcBef>
              <a:defRPr sz="1000" b="1">
                <a:solidFill>
                  <a:schemeClr val="accent3"/>
                </a:solidFill>
              </a:defRPr>
            </a:lvl1pPr>
          </a:lstStyle>
          <a:p>
            <a:r>
              <a:t>Section</a:t>
            </a:r>
          </a:p>
        </p:txBody>
      </p:sp>
      <p:sp>
        <p:nvSpPr>
          <p:cNvPr id="135" name="Text Placeholder 6"/>
          <p:cNvSpPr>
            <a:spLocks noGrp="1"/>
          </p:cNvSpPr>
          <p:nvPr>
            <p:ph type="body" sz="quarter" idx="23" hasCustomPrompt="1"/>
          </p:nvPr>
        </p:nvSpPr>
        <p:spPr>
          <a:xfrm>
            <a:off x="6201512" y="2581275"/>
            <a:ext cx="5472115" cy="2765085"/>
          </a:xfrm>
          <a:prstGeom prst="rect">
            <a:avLst/>
          </a:prstGeom>
        </p:spPr>
        <p:txBody>
          <a:bodyPr/>
          <a:lstStyle>
            <a:lvl1pPr>
              <a:defRPr sz="1400"/>
            </a:lvl1pPr>
          </a:lstStyle>
          <a:p>
            <a:r>
              <a:t>Click to edit body</a:t>
            </a:r>
          </a:p>
        </p:txBody>
      </p:sp>
      <p:sp>
        <p:nvSpPr>
          <p:cNvPr id="136" name="Click to edit headline title"/>
          <p:cNvSpPr txBox="1">
            <a:spLocks noGrp="1"/>
          </p:cNvSpPr>
          <p:nvPr>
            <p:ph type="title" hasCustomPrompt="1"/>
          </p:nvPr>
        </p:nvSpPr>
        <p:spPr>
          <a:xfrm>
            <a:off x="515939" y="616938"/>
            <a:ext cx="11160126" cy="931864"/>
          </a:xfrm>
          <a:prstGeom prst="rect">
            <a:avLst/>
          </a:prstGeom>
        </p:spPr>
        <p:txBody>
          <a:bodyPr/>
          <a:lstStyle>
            <a:lvl1pPr>
              <a:defRPr>
                <a:latin typeface="Source Sans Pro"/>
                <a:ea typeface="Source Sans Pro"/>
                <a:cs typeface="Source Sans Pro"/>
                <a:sym typeface="Source Sans Pro"/>
              </a:defRPr>
            </a:lvl1pPr>
          </a:lstStyle>
          <a:p>
            <a:r>
              <a:t>Click to edit headline title</a:t>
            </a:r>
          </a:p>
        </p:txBody>
      </p:sp>
      <p:sp>
        <p:nvSpPr>
          <p:cNvPr id="137" name="Rectangle"/>
          <p:cNvSpPr/>
          <p:nvPr/>
        </p:nvSpPr>
        <p:spPr>
          <a:xfrm>
            <a:off x="-31440" y="5564740"/>
            <a:ext cx="12254880" cy="1437854"/>
          </a:xfrm>
          <a:prstGeom prst="rect">
            <a:avLst/>
          </a:prstGeom>
          <a:solidFill>
            <a:srgbClr val="AA182C"/>
          </a:solidFill>
          <a:ln w="12700">
            <a:miter lim="400000"/>
          </a:ln>
        </p:spPr>
        <p:txBody>
          <a:bodyPr lIns="45718" tIns="45718" rIns="45718" bIns="45718" anchor="ctr"/>
          <a:lstStyle/>
          <a:p>
            <a:pPr indent="457200">
              <a:defRPr>
                <a:latin typeface="Jost"/>
                <a:ea typeface="Jost"/>
                <a:cs typeface="Jost"/>
                <a:sym typeface="Jost"/>
              </a:defRPr>
            </a:pPr>
            <a:endParaRPr/>
          </a:p>
        </p:txBody>
      </p:sp>
      <p:sp>
        <p:nvSpPr>
          <p:cNvPr id="138" name="Footer Placeholder 4"/>
          <p:cNvSpPr txBox="1"/>
          <p:nvPr/>
        </p:nvSpPr>
        <p:spPr>
          <a:xfrm>
            <a:off x="561655" y="6378834"/>
            <a:ext cx="10546081" cy="345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600">
                <a:solidFill>
                  <a:srgbClr val="FFFFFF"/>
                </a:solidFill>
                <a:latin typeface="Century Gothic"/>
                <a:ea typeface="Century Gothic"/>
                <a:cs typeface="Century Gothic"/>
                <a:sym typeface="Century Gothic"/>
              </a:defRPr>
            </a:lvl1pPr>
          </a:lstStyle>
          <a:p>
            <a:r>
              <a:t>ARIAS•U.S. 2023 Spring Conference | May 17-19, 2023 | Amelia Island, FL | www.arias-us.org</a:t>
            </a:r>
          </a:p>
        </p:txBody>
      </p:sp>
      <p:pic>
        <p:nvPicPr>
          <p:cNvPr id="139" name="ARIAS-logo_WHITE.pdf" descr="ARIAS-logo_WHITE.pdf"/>
          <p:cNvPicPr>
            <a:picLocks noChangeAspect="1"/>
          </p:cNvPicPr>
          <p:nvPr/>
        </p:nvPicPr>
        <p:blipFill>
          <a:blip r:embed="rId3"/>
          <a:stretch>
            <a:fillRect/>
          </a:stretch>
        </p:blipFill>
        <p:spPr>
          <a:xfrm>
            <a:off x="5422055" y="5755878"/>
            <a:ext cx="1347889" cy="564672"/>
          </a:xfrm>
          <a:prstGeom prst="rect">
            <a:avLst/>
          </a:prstGeom>
          <a:ln w="12700">
            <a:miter lim="400000"/>
          </a:ln>
        </p:spPr>
      </p:pic>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2_Content-3">
    <p:spTree>
      <p:nvGrpSpPr>
        <p:cNvPr id="1" name=""/>
        <p:cNvGrpSpPr/>
        <p:nvPr/>
      </p:nvGrpSpPr>
      <p:grpSpPr>
        <a:xfrm>
          <a:off x="0" y="0"/>
          <a:ext cx="0" cy="0"/>
          <a:chOff x="0" y="0"/>
          <a:chExt cx="0" cy="0"/>
        </a:xfrm>
      </p:grpSpPr>
      <p:pic>
        <p:nvPicPr>
          <p:cNvPr id="147" name="ARIAS_PP_MASTER-06.png" descr="ARIAS_PP_MASTER-06.png"/>
          <p:cNvPicPr>
            <a:picLocks noChangeAspect="1"/>
          </p:cNvPicPr>
          <p:nvPr/>
        </p:nvPicPr>
        <p:blipFill>
          <a:blip r:embed="rId2"/>
          <a:stretch>
            <a:fillRect/>
          </a:stretch>
        </p:blipFill>
        <p:spPr>
          <a:xfrm flipH="1">
            <a:off x="20124" y="-217692"/>
            <a:ext cx="12151752" cy="7293384"/>
          </a:xfrm>
          <a:prstGeom prst="rect">
            <a:avLst/>
          </a:prstGeom>
          <a:ln w="12700">
            <a:miter lim="400000"/>
          </a:ln>
        </p:spPr>
      </p:pic>
      <p:pic>
        <p:nvPicPr>
          <p:cNvPr id="148" name="Picture 14" descr="Picture 14"/>
          <p:cNvPicPr>
            <a:picLocks noChangeAspect="1"/>
          </p:cNvPicPr>
          <p:nvPr/>
        </p:nvPicPr>
        <p:blipFill>
          <a:blip r:embed="rId3"/>
          <a:stretch>
            <a:fillRect/>
          </a:stretch>
        </p:blipFill>
        <p:spPr>
          <a:xfrm>
            <a:off x="10722847" y="6365237"/>
            <a:ext cx="953216" cy="421323"/>
          </a:xfrm>
          <a:prstGeom prst="rect">
            <a:avLst/>
          </a:prstGeom>
          <a:ln w="12700">
            <a:miter lim="400000"/>
          </a:ln>
        </p:spPr>
      </p:pic>
      <p:sp>
        <p:nvSpPr>
          <p:cNvPr id="149" name="Body Level One…"/>
          <p:cNvSpPr txBox="1">
            <a:spLocks noGrp="1"/>
          </p:cNvSpPr>
          <p:nvPr>
            <p:ph type="body" sz="quarter" idx="1" hasCustomPrompt="1"/>
          </p:nvPr>
        </p:nvSpPr>
        <p:spPr>
          <a:xfrm>
            <a:off x="515937" y="2061835"/>
            <a:ext cx="5472115" cy="855665"/>
          </a:xfrm>
          <a:prstGeom prst="rect">
            <a:avLst/>
          </a:prstGeom>
        </p:spPr>
        <p:txBody>
          <a:bodyPr/>
          <a:lstStyle>
            <a:lvl1pPr>
              <a:spcBef>
                <a:spcPts val="0"/>
              </a:spcBef>
              <a:defRPr>
                <a:solidFill>
                  <a:srgbClr val="000000"/>
                </a:solidFill>
              </a:defRPr>
            </a:lvl1pPr>
            <a:lvl2pPr>
              <a:spcBef>
                <a:spcPts val="0"/>
              </a:spcBef>
              <a:defRPr>
                <a:solidFill>
                  <a:srgbClr val="000000"/>
                </a:solidFill>
              </a:defRPr>
            </a:lvl2pPr>
            <a:lvl3pPr>
              <a:spcBef>
                <a:spcPts val="0"/>
              </a:spcBef>
              <a:defRPr>
                <a:solidFill>
                  <a:srgbClr val="000000"/>
                </a:solidFill>
              </a:defRPr>
            </a:lvl3pPr>
            <a:lvl4pPr>
              <a:spcBef>
                <a:spcPts val="0"/>
              </a:spcBef>
              <a:defRPr>
                <a:solidFill>
                  <a:srgbClr val="000000"/>
                </a:solidFill>
              </a:defRPr>
            </a:lvl4pPr>
            <a:lvl5pPr>
              <a:spcBef>
                <a:spcPts val="0"/>
              </a:spcBef>
              <a:defRPr>
                <a:solidFill>
                  <a:srgbClr val="000000"/>
                </a:solidFill>
              </a:defRPr>
            </a:lvl5pPr>
          </a:lstStyle>
          <a:p>
            <a:r>
              <a:t>Click to edit subtitle</a:t>
            </a:r>
          </a:p>
          <a:p>
            <a:pPr lvl="1"/>
            <a:endParaRPr/>
          </a:p>
          <a:p>
            <a:pPr lvl="2"/>
            <a:endParaRPr/>
          </a:p>
          <a:p>
            <a:pPr lvl="3"/>
            <a:endParaRPr/>
          </a:p>
          <a:p>
            <a:pPr lvl="4"/>
            <a:endParaRPr/>
          </a:p>
        </p:txBody>
      </p:sp>
      <p:sp>
        <p:nvSpPr>
          <p:cNvPr id="150" name="Text Placeholder 6"/>
          <p:cNvSpPr>
            <a:spLocks noGrp="1"/>
          </p:cNvSpPr>
          <p:nvPr>
            <p:ph type="body" sz="quarter" idx="21" hasCustomPrompt="1"/>
          </p:nvPr>
        </p:nvSpPr>
        <p:spPr>
          <a:xfrm>
            <a:off x="515936" y="3009106"/>
            <a:ext cx="5472116" cy="2475365"/>
          </a:xfrm>
          <a:prstGeom prst="rect">
            <a:avLst/>
          </a:prstGeom>
        </p:spPr>
        <p:txBody>
          <a:bodyPr/>
          <a:lstStyle>
            <a:lvl1pPr>
              <a:defRPr sz="1400"/>
            </a:lvl1pPr>
          </a:lstStyle>
          <a:p>
            <a:r>
              <a:t>Click to edit body</a:t>
            </a:r>
          </a:p>
        </p:txBody>
      </p:sp>
      <p:sp>
        <p:nvSpPr>
          <p:cNvPr id="151" name="Click to edit headline title"/>
          <p:cNvSpPr txBox="1">
            <a:spLocks noGrp="1"/>
          </p:cNvSpPr>
          <p:nvPr>
            <p:ph type="title" hasCustomPrompt="1"/>
          </p:nvPr>
        </p:nvSpPr>
        <p:spPr>
          <a:xfrm>
            <a:off x="515939" y="647486"/>
            <a:ext cx="5472111" cy="1281196"/>
          </a:xfrm>
          <a:prstGeom prst="rect">
            <a:avLst/>
          </a:prstGeom>
        </p:spPr>
        <p:txBody>
          <a:bodyPr/>
          <a:lstStyle>
            <a:lvl1pPr>
              <a:defRPr>
                <a:latin typeface="Source Sans Pro"/>
                <a:ea typeface="Source Sans Pro"/>
                <a:cs typeface="Source Sans Pro"/>
                <a:sym typeface="Source Sans Pro"/>
              </a:defRPr>
            </a:lvl1pPr>
          </a:lstStyle>
          <a:p>
            <a:r>
              <a:t>Click to edit headline title</a:t>
            </a:r>
          </a:p>
        </p:txBody>
      </p:sp>
      <p:sp>
        <p:nvSpPr>
          <p:cNvPr id="152" name="Text Placeholder 2"/>
          <p:cNvSpPr>
            <a:spLocks noGrp="1"/>
          </p:cNvSpPr>
          <p:nvPr>
            <p:ph type="body" sz="quarter" idx="22" hasCustomPrompt="1"/>
          </p:nvPr>
        </p:nvSpPr>
        <p:spPr>
          <a:xfrm>
            <a:off x="515936" y="289629"/>
            <a:ext cx="3600453" cy="313101"/>
          </a:xfrm>
          <a:prstGeom prst="rect">
            <a:avLst/>
          </a:prstGeom>
        </p:spPr>
        <p:txBody>
          <a:bodyPr/>
          <a:lstStyle>
            <a:lvl1pPr marL="342900" indent="-342900">
              <a:spcBef>
                <a:spcPts val="200"/>
              </a:spcBef>
              <a:defRPr sz="1000">
                <a:solidFill>
                  <a:schemeClr val="accent3"/>
                </a:solidFill>
              </a:defRPr>
            </a:lvl1pPr>
          </a:lstStyle>
          <a:p>
            <a:r>
              <a:t>Section</a:t>
            </a:r>
          </a:p>
        </p:txBody>
      </p:sp>
      <p:sp>
        <p:nvSpPr>
          <p:cNvPr id="153" name="Picture Placeholder 4"/>
          <p:cNvSpPr>
            <a:spLocks noGrp="1"/>
          </p:cNvSpPr>
          <p:nvPr>
            <p:ph type="pic" sz="half" idx="23"/>
          </p:nvPr>
        </p:nvSpPr>
        <p:spPr>
          <a:xfrm>
            <a:off x="6979684" y="460838"/>
            <a:ext cx="4731235" cy="4731235"/>
          </a:xfrm>
          <a:prstGeom prst="rect">
            <a:avLst/>
          </a:prstGeom>
        </p:spPr>
        <p:txBody>
          <a:bodyPr lIns="91439" tIns="45719" rIns="91439" bIns="45719">
            <a:noAutofit/>
          </a:bodyPr>
          <a:lstStyle/>
          <a:p>
            <a:endParaRPr/>
          </a:p>
        </p:txBody>
      </p:sp>
      <p:sp>
        <p:nvSpPr>
          <p:cNvPr id="154" name="Rectangle"/>
          <p:cNvSpPr/>
          <p:nvPr/>
        </p:nvSpPr>
        <p:spPr>
          <a:xfrm>
            <a:off x="-31440" y="5564740"/>
            <a:ext cx="12254880" cy="1437854"/>
          </a:xfrm>
          <a:prstGeom prst="rect">
            <a:avLst/>
          </a:prstGeom>
          <a:solidFill>
            <a:srgbClr val="AA182C"/>
          </a:solidFill>
          <a:ln w="12700">
            <a:miter lim="400000"/>
          </a:ln>
        </p:spPr>
        <p:txBody>
          <a:bodyPr lIns="45718" tIns="45718" rIns="45718" bIns="45718" anchor="ctr"/>
          <a:lstStyle/>
          <a:p>
            <a:pPr indent="457200">
              <a:defRPr>
                <a:latin typeface="Jost"/>
                <a:ea typeface="Jost"/>
                <a:cs typeface="Jost"/>
                <a:sym typeface="Jost"/>
              </a:defRPr>
            </a:pPr>
            <a:endParaRPr/>
          </a:p>
        </p:txBody>
      </p:sp>
      <p:sp>
        <p:nvSpPr>
          <p:cNvPr id="155" name="Footer Placeholder 4"/>
          <p:cNvSpPr txBox="1"/>
          <p:nvPr/>
        </p:nvSpPr>
        <p:spPr>
          <a:xfrm>
            <a:off x="561655" y="6378834"/>
            <a:ext cx="10546081" cy="345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600">
                <a:solidFill>
                  <a:srgbClr val="FFFFFF"/>
                </a:solidFill>
                <a:latin typeface="Century Gothic"/>
                <a:ea typeface="Century Gothic"/>
                <a:cs typeface="Century Gothic"/>
                <a:sym typeface="Century Gothic"/>
              </a:defRPr>
            </a:lvl1pPr>
          </a:lstStyle>
          <a:p>
            <a:r>
              <a:t>ARIAS•U.S. 2023 Spring Conference | May 17-19, 2023 | Amelia Island, FL | www.arias-us.org</a:t>
            </a:r>
          </a:p>
        </p:txBody>
      </p:sp>
      <p:pic>
        <p:nvPicPr>
          <p:cNvPr id="156" name="ARIAS-logo_WHITE.pdf" descr="ARIAS-logo_WHITE.pdf"/>
          <p:cNvPicPr>
            <a:picLocks noChangeAspect="1"/>
          </p:cNvPicPr>
          <p:nvPr/>
        </p:nvPicPr>
        <p:blipFill>
          <a:blip r:embed="rId4"/>
          <a:stretch>
            <a:fillRect/>
          </a:stretch>
        </p:blipFill>
        <p:spPr>
          <a:xfrm>
            <a:off x="5422055" y="5755878"/>
            <a:ext cx="1347889" cy="564672"/>
          </a:xfrm>
          <a:prstGeom prst="rect">
            <a:avLst/>
          </a:prstGeom>
          <a:ln w="12700">
            <a:miter lim="400000"/>
          </a:ln>
        </p:spPr>
      </p:pic>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RIAS_PP_MASTER-06.png" descr="ARIAS_PP_MASTER-06.png"/>
          <p:cNvPicPr>
            <a:picLocks noChangeAspect="1"/>
          </p:cNvPicPr>
          <p:nvPr/>
        </p:nvPicPr>
        <p:blipFill>
          <a:blip r:embed="rId8"/>
          <a:stretch>
            <a:fillRect/>
          </a:stretch>
        </p:blipFill>
        <p:spPr>
          <a:xfrm flipH="1">
            <a:off x="20124" y="-217692"/>
            <a:ext cx="12151752" cy="7293384"/>
          </a:xfrm>
          <a:prstGeom prst="rect">
            <a:avLst/>
          </a:prstGeom>
          <a:ln w="12700">
            <a:miter lim="400000"/>
          </a:ln>
        </p:spPr>
      </p:pic>
      <p:sp>
        <p:nvSpPr>
          <p:cNvPr id="3" name="Click to edit headline title"/>
          <p:cNvSpPr txBox="1">
            <a:spLocks noGrp="1"/>
          </p:cNvSpPr>
          <p:nvPr>
            <p:ph type="title" hasCustomPrompt="1"/>
          </p:nvPr>
        </p:nvSpPr>
        <p:spPr>
          <a:xfrm>
            <a:off x="515939" y="621582"/>
            <a:ext cx="11160126" cy="1488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Click to edit headline title</a:t>
            </a:r>
          </a:p>
        </p:txBody>
      </p:sp>
      <p:sp>
        <p:nvSpPr>
          <p:cNvPr id="4" name="Body Level One…"/>
          <p:cNvSpPr txBox="1">
            <a:spLocks noGrp="1"/>
          </p:cNvSpPr>
          <p:nvPr>
            <p:ph type="body" idx="1" hasCustomPrompt="1"/>
          </p:nvPr>
        </p:nvSpPr>
        <p:spPr>
          <a:xfrm>
            <a:off x="515937" y="2092325"/>
            <a:ext cx="7366001" cy="42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Click to edit contents</a:t>
            </a:r>
          </a:p>
          <a:p>
            <a:pPr lvl="1"/>
            <a:endParaRPr/>
          </a:p>
          <a:p>
            <a:pPr lvl="2"/>
            <a:endParaRPr/>
          </a:p>
          <a:p>
            <a:pPr lvl="3"/>
            <a:endParaRPr/>
          </a:p>
          <a:p>
            <a:pPr lvl="4"/>
            <a:endParaRPr/>
          </a:p>
        </p:txBody>
      </p:sp>
      <p:sp>
        <p:nvSpPr>
          <p:cNvPr id="5" name="Rectangle"/>
          <p:cNvSpPr/>
          <p:nvPr/>
        </p:nvSpPr>
        <p:spPr>
          <a:xfrm>
            <a:off x="-31440" y="5564740"/>
            <a:ext cx="12254880" cy="1437854"/>
          </a:xfrm>
          <a:prstGeom prst="rect">
            <a:avLst/>
          </a:prstGeom>
          <a:solidFill>
            <a:srgbClr val="AA182C"/>
          </a:solidFill>
          <a:ln w="12700">
            <a:miter lim="400000"/>
          </a:ln>
        </p:spPr>
        <p:txBody>
          <a:bodyPr lIns="45718" tIns="45718" rIns="45718" bIns="45718" anchor="ctr"/>
          <a:lstStyle/>
          <a:p>
            <a:pPr indent="457200">
              <a:defRPr>
                <a:latin typeface="Jost"/>
                <a:ea typeface="Jost"/>
                <a:cs typeface="Jost"/>
                <a:sym typeface="Jost"/>
              </a:defRPr>
            </a:pPr>
            <a:endParaRPr/>
          </a:p>
        </p:txBody>
      </p:sp>
      <p:sp>
        <p:nvSpPr>
          <p:cNvPr id="6" name="Footer Placeholder 4"/>
          <p:cNvSpPr txBox="1"/>
          <p:nvPr/>
        </p:nvSpPr>
        <p:spPr>
          <a:xfrm>
            <a:off x="561655" y="6378834"/>
            <a:ext cx="10546081" cy="345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600">
                <a:solidFill>
                  <a:srgbClr val="FFFFFF"/>
                </a:solidFill>
                <a:latin typeface="Century Gothic"/>
                <a:ea typeface="Century Gothic"/>
                <a:cs typeface="Century Gothic"/>
                <a:sym typeface="Century Gothic"/>
              </a:defRPr>
            </a:lvl1pPr>
          </a:lstStyle>
          <a:p>
            <a:r>
              <a:t>ARIAS•U.S. 2023 Spring Conference | May 17-19, 2023 | Amelia Island, FL | www.arias-us.org</a:t>
            </a:r>
          </a:p>
        </p:txBody>
      </p:sp>
      <p:pic>
        <p:nvPicPr>
          <p:cNvPr id="7" name="ARIAS-logo_WHITE.pdf" descr="ARIAS-logo_WHITE.pdf"/>
          <p:cNvPicPr>
            <a:picLocks noChangeAspect="1"/>
          </p:cNvPicPr>
          <p:nvPr/>
        </p:nvPicPr>
        <p:blipFill>
          <a:blip r:embed="rId9"/>
          <a:stretch>
            <a:fillRect/>
          </a:stretch>
        </p:blipFill>
        <p:spPr>
          <a:xfrm>
            <a:off x="5422055" y="5755878"/>
            <a:ext cx="1347889" cy="564672"/>
          </a:xfrm>
          <a:prstGeom prst="rect">
            <a:avLst/>
          </a:prstGeom>
          <a:ln w="12700">
            <a:miter lim="400000"/>
          </a:ln>
        </p:spPr>
      </p:pic>
      <p:sp>
        <p:nvSpPr>
          <p:cNvPr id="8" name="Slide Number"/>
          <p:cNvSpPr txBox="1">
            <a:spLocks noGrp="1"/>
          </p:cNvSpPr>
          <p:nvPr>
            <p:ph type="sldNum" sz="quarter" idx="2"/>
          </p:nvPr>
        </p:nvSpPr>
        <p:spPr>
          <a:xfrm>
            <a:off x="8463946" y="6221731"/>
            <a:ext cx="273654" cy="269239"/>
          </a:xfrm>
          <a:prstGeom prst="rect">
            <a:avLst/>
          </a:prstGeom>
          <a:ln w="12700">
            <a:miter lim="400000"/>
          </a:ln>
        </p:spPr>
        <p:txBody>
          <a:bodyPr wrap="none" lIns="45718" tIns="45718" rIns="45718" bIns="45718" anchor="ctr">
            <a:spAutoFit/>
          </a:bodyPr>
          <a:lstStyle>
            <a:lvl1pPr algn="r">
              <a:defRPr sz="1200">
                <a:latin typeface="Jost"/>
                <a:ea typeface="Jost"/>
                <a:cs typeface="Jost"/>
                <a:sym typeface="Jos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 id="2147483658" r:id="rId5"/>
    <p:sldLayoutId id="2147483659" r:id="rId6"/>
  </p:sldLayoutIdLst>
  <p:transition spd="med"/>
  <p:txStyles>
    <p:titleStyle>
      <a:lvl1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1pPr>
      <a:lvl2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2pPr>
      <a:lvl3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3pPr>
      <a:lvl4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4pPr>
      <a:lvl5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5pPr>
      <a:lvl6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6pPr>
      <a:lvl7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7pPr>
      <a:lvl8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8pPr>
      <a:lvl9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9pPr>
    </p:titleStyle>
    <p:bodyStyle>
      <a:lvl1pPr marL="0" marR="0" indent="0" algn="l" defTabSz="457200" latinLnBrk="0">
        <a:lnSpc>
          <a:spcPct val="100000"/>
        </a:lnSpc>
        <a:spcBef>
          <a:spcPts val="400"/>
        </a:spcBef>
        <a:spcAft>
          <a:spcPts val="0"/>
        </a:spcAft>
        <a:buClrTx/>
        <a:buSzTx/>
        <a:buFontTx/>
        <a:buNone/>
        <a:tabLst/>
        <a:defRPr sz="2400" b="0" i="0" u="none" strike="noStrike" cap="none" spc="0" baseline="0">
          <a:solidFill>
            <a:schemeClr val="accent2"/>
          </a:solidFill>
          <a:uFillTx/>
          <a:latin typeface="Century Gothic"/>
          <a:ea typeface="Century Gothic"/>
          <a:cs typeface="Century Gothic"/>
          <a:sym typeface="Century Gothic"/>
        </a:defRPr>
      </a:lvl1pPr>
      <a:lvl2pPr marL="947057" marR="0" indent="-489857"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2pPr>
      <a:lvl3pPr marL="13062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3pPr>
      <a:lvl4pPr marL="17634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4pPr>
      <a:lvl5pPr marL="2318656" marR="0" indent="-489856"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5pPr>
      <a:lvl6pPr marL="25603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6pPr>
      <a:lvl7pPr marL="30175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7pPr>
      <a:lvl8pPr marL="34747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8pPr>
      <a:lvl9pPr marL="39319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jpeg"/><Relationship Id="rId11" Type="http://schemas.openxmlformats.org/officeDocument/2006/relationships/image" Target="../media/image20.jpg"/><Relationship Id="rId5" Type="http://schemas.openxmlformats.org/officeDocument/2006/relationships/image" Target="../media/image14.jp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76" name="Footer Placeholder 7"/>
          <p:cNvSpPr txBox="1"/>
          <p:nvPr/>
        </p:nvSpPr>
        <p:spPr>
          <a:xfrm>
            <a:off x="561657" y="6501342"/>
            <a:ext cx="2585880"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MinionPro-Disp"/>
                <a:ea typeface="MinionPro-Disp"/>
                <a:cs typeface="MinionPro-Disp"/>
                <a:sym typeface="MinionPro-Disp"/>
              </a:defRPr>
            </a:lvl1pPr>
          </a:lstStyle>
          <a:p>
            <a:r>
              <a:t>#ARIASUS • www.arias-us.org</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500234" y="180496"/>
            <a:ext cx="11160128" cy="1488317"/>
          </a:xfrm>
          <a:prstGeom prst="rect">
            <a:avLst/>
          </a:prstGeom>
        </p:spPr>
        <p:txBody>
          <a:bodyPr/>
          <a:lstStyle/>
          <a:p>
            <a:r>
              <a:rPr lang="en-US" dirty="0"/>
              <a:t>Who is at risk? </a:t>
            </a:r>
            <a:endParaRPr dirty="0"/>
          </a:p>
        </p:txBody>
      </p:sp>
      <p:sp>
        <p:nvSpPr>
          <p:cNvPr id="190" name="Text Placeholder 2"/>
          <p:cNvSpPr txBox="1">
            <a:spLocks noGrp="1"/>
          </p:cNvSpPr>
          <p:nvPr>
            <p:ph type="body" sz="half" idx="1"/>
          </p:nvPr>
        </p:nvSpPr>
        <p:spPr>
          <a:xfrm>
            <a:off x="225026" y="924654"/>
            <a:ext cx="10872616" cy="4672233"/>
          </a:xfrm>
          <a:prstGeom prst="rect">
            <a:avLst/>
          </a:prstGeom>
        </p:spPr>
        <p:txBody>
          <a:bodyPr>
            <a:normAutofit fontScale="77500" lnSpcReduction="20000"/>
          </a:bodyPr>
          <a:lstStyle/>
          <a:p>
            <a:pPr marL="342900" indent="-342900">
              <a:buFont typeface="Arial" panose="020B0604020202020204" pitchFamily="34" charset="0"/>
              <a:buChar char="•"/>
            </a:pPr>
            <a:endParaRPr lang="en-US" sz="2300" b="1" dirty="0">
              <a:solidFill>
                <a:schemeClr val="tx1"/>
              </a:solidFill>
            </a:endParaRPr>
          </a:p>
          <a:p>
            <a:pPr marL="342900" indent="-342900">
              <a:buFont typeface="Arial" panose="020B0604020202020204" pitchFamily="34" charset="0"/>
              <a:buChar char="•"/>
            </a:pPr>
            <a:endParaRPr lang="en-US" sz="2300" b="1" dirty="0">
              <a:solidFill>
                <a:schemeClr val="tx1"/>
              </a:solidFill>
            </a:endParaRPr>
          </a:p>
          <a:p>
            <a:pPr marL="342900" indent="-342900">
              <a:buFont typeface="Arial" panose="020B0604020202020204" pitchFamily="34" charset="0"/>
              <a:buChar char="•"/>
            </a:pPr>
            <a:endParaRPr lang="en-US" sz="2300" b="1" dirty="0">
              <a:solidFill>
                <a:schemeClr val="tx1"/>
              </a:solidFill>
            </a:endParaRPr>
          </a:p>
          <a:p>
            <a:pPr marL="342900" indent="-342900">
              <a:buFont typeface="Arial" panose="020B0604020202020204" pitchFamily="34" charset="0"/>
              <a:buChar char="•"/>
            </a:pPr>
            <a:r>
              <a:rPr lang="en-US" sz="2300" b="1" dirty="0">
                <a:solidFill>
                  <a:schemeClr val="tx1"/>
                </a:solidFill>
              </a:rPr>
              <a:t>Ubiquitous – Blood Serum Levels</a:t>
            </a:r>
          </a:p>
          <a:p>
            <a:pPr marL="857250" lvl="3" indent="-390525"/>
            <a:r>
              <a:rPr lang="en-US" sz="2300" b="1" dirty="0">
                <a:solidFill>
                  <a:schemeClr val="tx1"/>
                </a:solidFill>
              </a:rPr>
              <a:t>Industrial Workers </a:t>
            </a:r>
            <a:r>
              <a:rPr lang="en-US" sz="2300" dirty="0">
                <a:solidFill>
                  <a:schemeClr val="tx1"/>
                </a:solidFill>
              </a:rPr>
              <a:t>– </a:t>
            </a:r>
            <a:r>
              <a:rPr lang="en-US" sz="2300" dirty="0"/>
              <a:t>PFAS production and manufacturing, </a:t>
            </a:r>
          </a:p>
          <a:p>
            <a:pPr marL="466725" lvl="3" indent="0">
              <a:buNone/>
            </a:pPr>
            <a:r>
              <a:rPr lang="en-US" sz="2300" dirty="0"/>
              <a:t>operations such as such as application of protective coatings</a:t>
            </a:r>
            <a:endParaRPr lang="en-US" sz="2300" dirty="0">
              <a:solidFill>
                <a:schemeClr val="tx1"/>
              </a:solidFill>
            </a:endParaRPr>
          </a:p>
          <a:p>
            <a:pPr marL="857250" lvl="3" indent="-390525"/>
            <a:r>
              <a:rPr lang="en-US" sz="2300" b="1" dirty="0">
                <a:solidFill>
                  <a:schemeClr val="tx1"/>
                </a:solidFill>
              </a:rPr>
              <a:t>Firefighters</a:t>
            </a:r>
            <a:r>
              <a:rPr lang="en-US" sz="2300" dirty="0">
                <a:solidFill>
                  <a:schemeClr val="tx1"/>
                </a:solidFill>
              </a:rPr>
              <a:t> – inhalation related to firefighting foam</a:t>
            </a:r>
          </a:p>
          <a:p>
            <a:pPr marL="857250" lvl="3" indent="-390525"/>
            <a:r>
              <a:rPr lang="en-US" sz="2300" b="1" dirty="0">
                <a:solidFill>
                  <a:schemeClr val="tx1"/>
                </a:solidFill>
              </a:rPr>
              <a:t>General Public </a:t>
            </a:r>
            <a:r>
              <a:rPr lang="en-US" sz="2300" dirty="0">
                <a:solidFill>
                  <a:schemeClr val="tx1"/>
                </a:solidFill>
              </a:rPr>
              <a:t>– ingestion – </a:t>
            </a:r>
            <a:r>
              <a:rPr lang="en-US" sz="2300" b="1" dirty="0">
                <a:solidFill>
                  <a:schemeClr val="tx1"/>
                </a:solidFill>
              </a:rPr>
              <a:t>97% have measurabl</a:t>
            </a:r>
            <a:r>
              <a:rPr lang="en-US" sz="2300" b="1" dirty="0"/>
              <a:t>e levels</a:t>
            </a:r>
          </a:p>
          <a:p>
            <a:pPr marL="857250" lvl="3" indent="-390525"/>
            <a:r>
              <a:rPr lang="en-US" sz="2300" b="1" dirty="0">
                <a:solidFill>
                  <a:schemeClr val="tx1"/>
                </a:solidFill>
              </a:rPr>
              <a:t>Ski Technicians </a:t>
            </a:r>
            <a:r>
              <a:rPr lang="en-US" sz="2300" dirty="0">
                <a:solidFill>
                  <a:schemeClr val="tx1"/>
                </a:solidFill>
              </a:rPr>
              <a:t>– 4 </a:t>
            </a:r>
            <a:r>
              <a:rPr lang="en-US" sz="2300" dirty="0" err="1">
                <a:solidFill>
                  <a:schemeClr val="tx1"/>
                </a:solidFill>
              </a:rPr>
              <a:t>OoM</a:t>
            </a:r>
            <a:endParaRPr lang="en-US" sz="2300" dirty="0">
              <a:solidFill>
                <a:schemeClr val="tx1"/>
              </a:solidFill>
            </a:endParaRPr>
          </a:p>
          <a:p>
            <a:pPr marL="857250" lvl="3" indent="-390525"/>
            <a:endParaRPr lang="en-US" sz="2300" b="1" dirty="0"/>
          </a:p>
          <a:p>
            <a:pPr marL="857250" lvl="3" indent="-390525"/>
            <a:endParaRPr lang="en-US" sz="2300" b="1" dirty="0">
              <a:solidFill>
                <a:schemeClr val="tx1"/>
              </a:solidFill>
            </a:endParaRPr>
          </a:p>
          <a:p>
            <a:pPr marL="342900" indent="-342900">
              <a:buFont typeface="Arial" panose="020B0604020202020204" pitchFamily="34" charset="0"/>
              <a:buChar char="•"/>
            </a:pPr>
            <a:r>
              <a:rPr lang="en-US" sz="2300" b="1" dirty="0">
                <a:solidFill>
                  <a:schemeClr val="tx1"/>
                </a:solidFill>
              </a:rPr>
              <a:t>Primary Exposure Pathways</a:t>
            </a:r>
          </a:p>
          <a:p>
            <a:pPr marL="971550" lvl="1"/>
            <a:r>
              <a:rPr lang="en-US" sz="2300" dirty="0">
                <a:solidFill>
                  <a:schemeClr val="tx1"/>
                </a:solidFill>
              </a:rPr>
              <a:t>Drinking Water EPA/States focus, but …</a:t>
            </a:r>
          </a:p>
          <a:p>
            <a:pPr marL="971550" lvl="1"/>
            <a:r>
              <a:rPr lang="en-US" sz="2300" dirty="0">
                <a:solidFill>
                  <a:schemeClr val="tx1"/>
                </a:solidFill>
              </a:rPr>
              <a:t>Ingestion – General Public</a:t>
            </a:r>
          </a:p>
          <a:p>
            <a:pPr lvl="3"/>
            <a:r>
              <a:rPr lang="en-US" sz="2300" dirty="0">
                <a:solidFill>
                  <a:schemeClr val="tx1"/>
                </a:solidFill>
              </a:rPr>
              <a:t>PFOS:  80% - 15%</a:t>
            </a:r>
          </a:p>
          <a:p>
            <a:pPr lvl="3"/>
            <a:r>
              <a:rPr lang="en-US" sz="2300" dirty="0">
                <a:solidFill>
                  <a:schemeClr val="tx1"/>
                </a:solidFill>
              </a:rPr>
              <a:t>PFOA: 60% - 25% - 15%</a:t>
            </a:r>
          </a:p>
          <a:p>
            <a:pPr marL="971550" lvl="1"/>
            <a:r>
              <a:rPr lang="en-US" sz="2300" dirty="0">
                <a:solidFill>
                  <a:schemeClr val="tx1"/>
                </a:solidFill>
              </a:rPr>
              <a:t>Inhalation – Workers</a:t>
            </a:r>
          </a:p>
        </p:txBody>
      </p:sp>
      <p:pic>
        <p:nvPicPr>
          <p:cNvPr id="2" name="Picture 1">
            <a:extLst>
              <a:ext uri="{FF2B5EF4-FFF2-40B4-BE49-F238E27FC236}">
                <a16:creationId xmlns:a16="http://schemas.microsoft.com/office/drawing/2014/main" id="{CC277E5E-0A33-172B-2771-E2DF4726803D}"/>
              </a:ext>
            </a:extLst>
          </p:cNvPr>
          <p:cNvPicPr>
            <a:picLocks noChangeAspect="1"/>
          </p:cNvPicPr>
          <p:nvPr/>
        </p:nvPicPr>
        <p:blipFill>
          <a:blip r:embed="rId3"/>
          <a:stretch>
            <a:fillRect/>
          </a:stretch>
        </p:blipFill>
        <p:spPr>
          <a:xfrm>
            <a:off x="6251953" y="4188370"/>
            <a:ext cx="1910153" cy="1279803"/>
          </a:xfrm>
          <a:prstGeom prst="rect">
            <a:avLst/>
          </a:prstGeom>
        </p:spPr>
      </p:pic>
      <p:pic>
        <p:nvPicPr>
          <p:cNvPr id="3" name="Picture 2">
            <a:extLst>
              <a:ext uri="{FF2B5EF4-FFF2-40B4-BE49-F238E27FC236}">
                <a16:creationId xmlns:a16="http://schemas.microsoft.com/office/drawing/2014/main" id="{9975D8D6-FA5F-4DCE-3476-16C3F7E2CD8C}"/>
              </a:ext>
            </a:extLst>
          </p:cNvPr>
          <p:cNvPicPr>
            <a:picLocks noChangeAspect="1"/>
          </p:cNvPicPr>
          <p:nvPr/>
        </p:nvPicPr>
        <p:blipFill>
          <a:blip r:embed="rId4"/>
          <a:stretch>
            <a:fillRect/>
          </a:stretch>
        </p:blipFill>
        <p:spPr>
          <a:xfrm>
            <a:off x="8162106" y="4189475"/>
            <a:ext cx="1910153" cy="1278698"/>
          </a:xfrm>
          <a:prstGeom prst="rect">
            <a:avLst/>
          </a:prstGeom>
        </p:spPr>
      </p:pic>
      <p:pic>
        <p:nvPicPr>
          <p:cNvPr id="6" name="Picture 5">
            <a:extLst>
              <a:ext uri="{FF2B5EF4-FFF2-40B4-BE49-F238E27FC236}">
                <a16:creationId xmlns:a16="http://schemas.microsoft.com/office/drawing/2014/main" id="{849273B8-C5DC-0FD1-79AD-76A5AC34439A}"/>
              </a:ext>
            </a:extLst>
          </p:cNvPr>
          <p:cNvPicPr>
            <a:picLocks noChangeAspect="1"/>
          </p:cNvPicPr>
          <p:nvPr/>
        </p:nvPicPr>
        <p:blipFill rotWithShape="1">
          <a:blip r:embed="rId5"/>
          <a:srcRect r="20747"/>
          <a:stretch/>
        </p:blipFill>
        <p:spPr>
          <a:xfrm>
            <a:off x="10072259" y="4188370"/>
            <a:ext cx="1803171" cy="1279803"/>
          </a:xfrm>
          <a:prstGeom prst="rect">
            <a:avLst/>
          </a:prstGeom>
        </p:spPr>
      </p:pic>
      <p:pic>
        <p:nvPicPr>
          <p:cNvPr id="7" name="Picture 6">
            <a:extLst>
              <a:ext uri="{FF2B5EF4-FFF2-40B4-BE49-F238E27FC236}">
                <a16:creationId xmlns:a16="http://schemas.microsoft.com/office/drawing/2014/main" id="{592FF6D5-7A52-52A5-66F0-C725CBA72A9C}"/>
              </a:ext>
            </a:extLst>
          </p:cNvPr>
          <p:cNvPicPr>
            <a:picLocks noChangeAspect="1"/>
          </p:cNvPicPr>
          <p:nvPr/>
        </p:nvPicPr>
        <p:blipFill>
          <a:blip r:embed="rId6"/>
          <a:stretch>
            <a:fillRect/>
          </a:stretch>
        </p:blipFill>
        <p:spPr>
          <a:xfrm>
            <a:off x="7882892" y="2207485"/>
            <a:ext cx="2468580" cy="1884903"/>
          </a:xfrm>
          <a:prstGeom prst="rect">
            <a:avLst/>
          </a:prstGeom>
        </p:spPr>
      </p:pic>
      <p:pic>
        <p:nvPicPr>
          <p:cNvPr id="8" name="Picture 7">
            <a:extLst>
              <a:ext uri="{FF2B5EF4-FFF2-40B4-BE49-F238E27FC236}">
                <a16:creationId xmlns:a16="http://schemas.microsoft.com/office/drawing/2014/main" id="{DD9AD8E5-AAFE-8131-59C2-A119931AACEA}"/>
              </a:ext>
            </a:extLst>
          </p:cNvPr>
          <p:cNvPicPr>
            <a:picLocks noChangeAspect="1"/>
          </p:cNvPicPr>
          <p:nvPr/>
        </p:nvPicPr>
        <p:blipFill>
          <a:blip r:embed="rId7"/>
          <a:stretch>
            <a:fillRect/>
          </a:stretch>
        </p:blipFill>
        <p:spPr>
          <a:xfrm>
            <a:off x="4563974" y="183839"/>
            <a:ext cx="7371596" cy="1928769"/>
          </a:xfrm>
          <a:prstGeom prst="rect">
            <a:avLst/>
          </a:prstGeom>
        </p:spPr>
      </p:pic>
    </p:spTree>
    <p:extLst>
      <p:ext uri="{BB962C8B-B14F-4D97-AF65-F5344CB8AC3E}">
        <p14:creationId xmlns:p14="http://schemas.microsoft.com/office/powerpoint/2010/main" val="140111571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500234" y="-387927"/>
            <a:ext cx="11160128" cy="822616"/>
          </a:xfrm>
          <a:prstGeom prst="rect">
            <a:avLst/>
          </a:prstGeom>
        </p:spPr>
        <p:txBody>
          <a:bodyPr/>
          <a:lstStyle/>
          <a:p>
            <a:pPr algn="ctr"/>
            <a:r>
              <a:rPr lang="en-US" dirty="0"/>
              <a:t>Primary Exposure – General Population</a:t>
            </a:r>
            <a:endParaRPr dirty="0"/>
          </a:p>
        </p:txBody>
      </p:sp>
      <p:pic>
        <p:nvPicPr>
          <p:cNvPr id="6" name="Content Placeholder 7">
            <a:extLst>
              <a:ext uri="{FF2B5EF4-FFF2-40B4-BE49-F238E27FC236}">
                <a16:creationId xmlns:a16="http://schemas.microsoft.com/office/drawing/2014/main" id="{53AD5CEE-030C-4976-A729-CD13BD50BAB0}"/>
              </a:ext>
            </a:extLst>
          </p:cNvPr>
          <p:cNvPicPr>
            <a:picLocks noChangeAspect="1"/>
          </p:cNvPicPr>
          <p:nvPr/>
        </p:nvPicPr>
        <p:blipFill>
          <a:blip r:embed="rId3"/>
          <a:stretch>
            <a:fillRect/>
          </a:stretch>
        </p:blipFill>
        <p:spPr>
          <a:xfrm>
            <a:off x="1687776" y="434689"/>
            <a:ext cx="8785043" cy="5123706"/>
          </a:xfrm>
          <a:prstGeom prst="rect">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2" name="Oval 1">
            <a:extLst>
              <a:ext uri="{FF2B5EF4-FFF2-40B4-BE49-F238E27FC236}">
                <a16:creationId xmlns:a16="http://schemas.microsoft.com/office/drawing/2014/main" id="{13926BE5-9B78-DAB4-0CD8-E74F01D74C30}"/>
              </a:ext>
            </a:extLst>
          </p:cNvPr>
          <p:cNvSpPr/>
          <p:nvPr/>
        </p:nvSpPr>
        <p:spPr>
          <a:xfrm>
            <a:off x="8042988" y="4105469"/>
            <a:ext cx="2276669" cy="858417"/>
          </a:xfrm>
          <a:prstGeom prst="ellips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6154896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82E4B-C7F0-1116-7136-61ED90EC00BC}"/>
              </a:ext>
            </a:extLst>
          </p:cNvPr>
          <p:cNvSpPr>
            <a:spLocks noGrp="1"/>
          </p:cNvSpPr>
          <p:nvPr>
            <p:ph type="title"/>
          </p:nvPr>
        </p:nvSpPr>
        <p:spPr/>
        <p:txBody>
          <a:bodyPr/>
          <a:lstStyle/>
          <a:p>
            <a:r>
              <a:rPr lang="en-US" dirty="0"/>
              <a:t>Uncertainties?</a:t>
            </a:r>
          </a:p>
        </p:txBody>
      </p:sp>
      <p:sp>
        <p:nvSpPr>
          <p:cNvPr id="3" name="Text Placeholder 2">
            <a:extLst>
              <a:ext uri="{FF2B5EF4-FFF2-40B4-BE49-F238E27FC236}">
                <a16:creationId xmlns:a16="http://schemas.microsoft.com/office/drawing/2014/main" id="{ED50AFCE-9855-4CDE-7346-9B105D982D11}"/>
              </a:ext>
            </a:extLst>
          </p:cNvPr>
          <p:cNvSpPr>
            <a:spLocks noGrp="1"/>
          </p:cNvSpPr>
          <p:nvPr>
            <p:ph type="body" sz="half" idx="1"/>
          </p:nvPr>
        </p:nvSpPr>
        <p:spPr>
          <a:xfrm>
            <a:off x="109408" y="634482"/>
            <a:ext cx="7756829" cy="4851918"/>
          </a:xfrm>
        </p:spPr>
        <p:txBody>
          <a:bodyPr>
            <a:normAutofit lnSpcReduction="10000"/>
          </a:bodyPr>
          <a:lstStyle/>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Trends in Toxicity Criteria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Prognosis for Compliance Standards</a:t>
            </a:r>
          </a:p>
          <a:p>
            <a:pPr marL="600075" marR="0" lvl="1"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Liver/Adults     Immunosuppression/Children 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Development/Fetus</a:t>
            </a:r>
          </a:p>
          <a:p>
            <a:pPr marL="600075" marR="0" lvl="1"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PFOA RfDo:</a:t>
            </a:r>
          </a:p>
          <a:p>
            <a:pPr marL="942975" marR="0" lvl="2"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2018: 0.00002 mg/kg/d – HAL = 70 ppt</a:t>
            </a:r>
          </a:p>
          <a:p>
            <a:pPr marL="942975" marR="0" lvl="2"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2021: 0.0000000015 mg/kg/d – HAL = 0.004 ppt</a:t>
            </a:r>
          </a:p>
          <a:p>
            <a:pPr marL="942975" marR="0" lvl="2"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2023, ‘24, ‘25: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Science v. Pragmatism:  Challenges in Assessing Adverse Effects and Exposure</a:t>
            </a:r>
          </a:p>
          <a:p>
            <a:pPr marL="600075" marR="0" lvl="1"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Human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1/2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6-9 years; Rat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1/2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2 hours</a:t>
            </a:r>
          </a:p>
          <a:p>
            <a:pPr marL="600075" marR="0" lvl="1"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Mechanism of action and relevance to humans?</a:t>
            </a: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257175" marR="0" lvl="0"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Interim Health Advisories:  </a:t>
            </a:r>
          </a:p>
          <a:p>
            <a:pPr marL="714375" marR="0" lvl="1"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Human Epi Studies – Immunosuppression</a:t>
            </a:r>
          </a:p>
          <a:p>
            <a:pPr marL="714375" marR="0" lvl="1"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Decreased serum antibody concentrations, post-vaccination</a:t>
            </a:r>
          </a:p>
          <a:p>
            <a:pPr marL="714375" marR="0" lvl="1"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Are we really in trouble?</a:t>
            </a:r>
          </a:p>
          <a:p>
            <a:pPr marL="1171575" marR="0" lvl="2"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PFOS – Diphtheria {‘96-’18, &lt;1 case/</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yr</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a:p>
            <a:pPr marL="1171575" marR="0" lvl="2" indent="-2571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PFOA – Tetanus {~30/</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yr</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in the unvaccinated…}</a:t>
            </a:r>
          </a:p>
        </p:txBody>
      </p:sp>
      <p:pic>
        <p:nvPicPr>
          <p:cNvPr id="5" name="Picture 4">
            <a:extLst>
              <a:ext uri="{FF2B5EF4-FFF2-40B4-BE49-F238E27FC236}">
                <a16:creationId xmlns:a16="http://schemas.microsoft.com/office/drawing/2014/main" id="{75B04D8C-D96A-219E-907A-4C218AB2FB27}"/>
              </a:ext>
            </a:extLst>
          </p:cNvPr>
          <p:cNvPicPr>
            <a:picLocks noChangeAspect="1"/>
          </p:cNvPicPr>
          <p:nvPr/>
        </p:nvPicPr>
        <p:blipFill>
          <a:blip r:embed="rId3"/>
          <a:stretch>
            <a:fillRect/>
          </a:stretch>
        </p:blipFill>
        <p:spPr>
          <a:xfrm>
            <a:off x="9135191" y="261628"/>
            <a:ext cx="2770139" cy="2077605"/>
          </a:xfrm>
          <a:prstGeom prst="rect">
            <a:avLst/>
          </a:prstGeom>
          <a:ln>
            <a:noFill/>
          </a:ln>
          <a:effectLst>
            <a:softEdge rad="112500"/>
          </a:effectLst>
        </p:spPr>
      </p:pic>
      <p:pic>
        <p:nvPicPr>
          <p:cNvPr id="6" name="Picture 2" descr="See the source image">
            <a:extLst>
              <a:ext uri="{FF2B5EF4-FFF2-40B4-BE49-F238E27FC236}">
                <a16:creationId xmlns:a16="http://schemas.microsoft.com/office/drawing/2014/main" id="{B42E8C42-5759-1BE2-11E2-36E9B8B1E6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0997" y="2580979"/>
            <a:ext cx="2918525" cy="2187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sprague dawley rats">
            <a:extLst>
              <a:ext uri="{FF2B5EF4-FFF2-40B4-BE49-F238E27FC236}">
                <a16:creationId xmlns:a16="http://schemas.microsoft.com/office/drawing/2014/main" id="{9D1FA92F-904E-529B-5C25-0D477FB82051}"/>
              </a:ext>
            </a:extLst>
          </p:cNvPr>
          <p:cNvPicPr>
            <a:picLocks noChangeAspect="1" noChangeArrowheads="1"/>
          </p:cNvPicPr>
          <p:nvPr/>
        </p:nvPicPr>
        <p:blipFill>
          <a:blip r:embed="rId5" cstate="print">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5641379" y="2748030"/>
            <a:ext cx="2580871" cy="12544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ee the source image">
            <a:extLst>
              <a:ext uri="{FF2B5EF4-FFF2-40B4-BE49-F238E27FC236}">
                <a16:creationId xmlns:a16="http://schemas.microsoft.com/office/drawing/2014/main" id="{42A9D575-095A-FEE0-9FDA-18EA700D39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6530" y="3674666"/>
            <a:ext cx="1605094" cy="16431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United States Environmental Protection Agency - Wikipedia">
            <a:extLst>
              <a:ext uri="{FF2B5EF4-FFF2-40B4-BE49-F238E27FC236}">
                <a16:creationId xmlns:a16="http://schemas.microsoft.com/office/drawing/2014/main" id="{85069AA3-29B1-FD86-BC68-3C96EA699C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9416" y="1396801"/>
            <a:ext cx="1335945" cy="1321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79793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AC7F5FD-028E-D396-94DF-38810B53DBA8}"/>
              </a:ext>
            </a:extLst>
          </p:cNvPr>
          <p:cNvSpPr/>
          <p:nvPr/>
        </p:nvSpPr>
        <p:spPr>
          <a:xfrm>
            <a:off x="7660963" y="803186"/>
            <a:ext cx="3666400" cy="2924142"/>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2" name="Title 1">
            <a:extLst>
              <a:ext uri="{FF2B5EF4-FFF2-40B4-BE49-F238E27FC236}">
                <a16:creationId xmlns:a16="http://schemas.microsoft.com/office/drawing/2014/main" id="{F4266110-3CDC-5114-7228-9100C0A1149F}"/>
              </a:ext>
            </a:extLst>
          </p:cNvPr>
          <p:cNvSpPr>
            <a:spLocks noGrp="1"/>
          </p:cNvSpPr>
          <p:nvPr>
            <p:ph type="title"/>
          </p:nvPr>
        </p:nvSpPr>
        <p:spPr/>
        <p:txBody>
          <a:bodyPr/>
          <a:lstStyle/>
          <a:p>
            <a:r>
              <a:rPr lang="en-US" dirty="0"/>
              <a:t>More Uncertainty …</a:t>
            </a:r>
          </a:p>
        </p:txBody>
      </p:sp>
      <p:sp>
        <p:nvSpPr>
          <p:cNvPr id="3" name="Text Placeholder 2">
            <a:extLst>
              <a:ext uri="{FF2B5EF4-FFF2-40B4-BE49-F238E27FC236}">
                <a16:creationId xmlns:a16="http://schemas.microsoft.com/office/drawing/2014/main" id="{372656F4-3280-813A-5E3E-2C623E085445}"/>
              </a:ext>
            </a:extLst>
          </p:cNvPr>
          <p:cNvSpPr>
            <a:spLocks noGrp="1"/>
          </p:cNvSpPr>
          <p:nvPr>
            <p:ph type="body" sz="half" idx="1"/>
          </p:nvPr>
        </p:nvSpPr>
        <p:spPr>
          <a:xfrm>
            <a:off x="294962" y="803186"/>
            <a:ext cx="7366001" cy="4216400"/>
          </a:xfrm>
        </p:spPr>
        <p:txBody>
          <a:bodyPr>
            <a:normAutofit/>
          </a:bodyPr>
          <a:lstStyle/>
          <a:p>
            <a:pPr marL="285750" indent="-285750"/>
            <a:r>
              <a:rPr lang="en-US" sz="1800" dirty="0">
                <a:solidFill>
                  <a:schemeClr val="tx1"/>
                </a:solidFill>
                <a:latin typeface="Arial" panose="020B0604020202020204" pitchFamily="34" charset="0"/>
                <a:cs typeface="Arial" panose="020B0604020202020204" pitchFamily="34" charset="0"/>
              </a:rPr>
              <a:t>Occupationally exposed populations: </a:t>
            </a:r>
          </a:p>
          <a:p>
            <a:pPr lvl="1"/>
            <a:r>
              <a:rPr lang="en-US" sz="1800" dirty="0">
                <a:solidFill>
                  <a:schemeClr val="tx1"/>
                </a:solidFill>
                <a:latin typeface="Arial" panose="020B0604020202020204" pitchFamily="34" charset="0"/>
                <a:cs typeface="Arial" panose="020B0604020202020204" pitchFamily="34" charset="0"/>
              </a:rPr>
              <a:t>PFAS production and manufacturing, operations such as such as application of protective coatings.</a:t>
            </a:r>
          </a:p>
          <a:p>
            <a:pPr lvl="1"/>
            <a:r>
              <a:rPr lang="en-US" sz="1800" dirty="0">
                <a:solidFill>
                  <a:schemeClr val="tx1"/>
                </a:solidFill>
                <a:latin typeface="Arial" panose="020B0604020202020204" pitchFamily="34" charset="0"/>
                <a:cs typeface="Arial" panose="020B0604020202020204" pitchFamily="34" charset="0"/>
              </a:rPr>
              <a:t>Driven by fugitive emissions and subsequent inhalation of volatiles, aerosols adhered to suspended dust particles and particulate emissions</a:t>
            </a:r>
          </a:p>
          <a:p>
            <a:pPr lvl="1"/>
            <a:r>
              <a:rPr lang="en-US" sz="1800" dirty="0">
                <a:solidFill>
                  <a:schemeClr val="tx1"/>
                </a:solidFill>
                <a:latin typeface="Arial" panose="020B0604020202020204" pitchFamily="34" charset="0"/>
                <a:cs typeface="Arial" panose="020B0604020202020204" pitchFamily="34" charset="0"/>
              </a:rPr>
              <a:t>Blood serum levels recorded as 1000x higher than Gen Pop for PFOA and 50x higher for PFOS</a:t>
            </a:r>
          </a:p>
          <a:p>
            <a:r>
              <a:rPr lang="en-US" sz="1800" dirty="0">
                <a:latin typeface="Arial" panose="020B0604020202020204" pitchFamily="34" charset="0"/>
                <a:cs typeface="Arial" panose="020B0604020202020204" pitchFamily="34" charset="0"/>
              </a:rPr>
              <a:t>Only federally-promulgated tox criteria are ingestion-based</a:t>
            </a:r>
          </a:p>
          <a:p>
            <a:pPr lvl="1"/>
            <a:r>
              <a:rPr lang="en-US" sz="1800" dirty="0">
                <a:latin typeface="Arial" panose="020B0604020202020204" pitchFamily="34" charset="0"/>
                <a:cs typeface="Arial" panose="020B0604020202020204" pitchFamily="34" charset="0"/>
              </a:rPr>
              <a:t>Occupational Inhalation Standards – </a:t>
            </a:r>
            <a:endParaRPr lang="en-US" dirty="0"/>
          </a:p>
          <a:p>
            <a:pPr lvl="1"/>
            <a:endParaRPr lang="en-US" dirty="0"/>
          </a:p>
          <a:p>
            <a:pPr lvl="1"/>
            <a:endParaRPr lang="en-US" dirty="0"/>
          </a:p>
          <a:p>
            <a:endParaRPr lang="en-US" dirty="0"/>
          </a:p>
        </p:txBody>
      </p:sp>
      <p:pic>
        <p:nvPicPr>
          <p:cNvPr id="5" name="Picture 4">
            <a:extLst>
              <a:ext uri="{FF2B5EF4-FFF2-40B4-BE49-F238E27FC236}">
                <a16:creationId xmlns:a16="http://schemas.microsoft.com/office/drawing/2014/main" id="{C6BCF195-5F10-F266-7EB6-3630904B02DD}"/>
              </a:ext>
            </a:extLst>
          </p:cNvPr>
          <p:cNvPicPr>
            <a:picLocks noChangeAspect="1"/>
          </p:cNvPicPr>
          <p:nvPr/>
        </p:nvPicPr>
        <p:blipFill>
          <a:blip r:embed="rId3"/>
          <a:stretch>
            <a:fillRect/>
          </a:stretch>
        </p:blipFill>
        <p:spPr>
          <a:xfrm>
            <a:off x="2631763" y="4105470"/>
            <a:ext cx="9189390" cy="1292258"/>
          </a:xfrm>
          <a:prstGeom prst="rect">
            <a:avLst/>
          </a:prstGeom>
        </p:spPr>
      </p:pic>
      <p:sp>
        <p:nvSpPr>
          <p:cNvPr id="7" name="TextBox 6">
            <a:extLst>
              <a:ext uri="{FF2B5EF4-FFF2-40B4-BE49-F238E27FC236}">
                <a16:creationId xmlns:a16="http://schemas.microsoft.com/office/drawing/2014/main" id="{0CC3E836-123D-1BF1-5F67-3F40E0375657}"/>
              </a:ext>
            </a:extLst>
          </p:cNvPr>
          <p:cNvSpPr txBox="1"/>
          <p:nvPr/>
        </p:nvSpPr>
        <p:spPr>
          <a:xfrm>
            <a:off x="7866237" y="1010304"/>
            <a:ext cx="4030801" cy="2585323"/>
          </a:xfrm>
          <a:prstGeom prst="rect">
            <a:avLst/>
          </a:prstGeom>
          <a:noFill/>
          <a:ln w="12700" cap="flat">
            <a:noFill/>
            <a:miter lim="400000"/>
          </a:ln>
          <a:effectLst>
            <a:softEdge rad="12700"/>
          </a:effectLst>
          <a:sp3d/>
        </p:spPr>
        <p:style>
          <a:lnRef idx="0">
            <a:scrgbClr r="0" g="0" b="0"/>
          </a:lnRef>
          <a:fillRef idx="0">
            <a:scrgbClr r="0" g="0" b="0"/>
          </a:fillRef>
          <a:effectRef idx="0">
            <a:scrgbClr r="0" g="0" b="0"/>
          </a:effectRef>
          <a:fontRef idx="none"/>
        </p:style>
        <p:txBody>
          <a:bodyPr wrap="square">
            <a:spAutoFit/>
          </a:bodyPr>
          <a:lstStyle/>
          <a:p>
            <a:pPr lvl="1"/>
            <a:r>
              <a:rPr lang="en-US" b="1" dirty="0"/>
              <a:t>Derive Provisional </a:t>
            </a:r>
            <a:r>
              <a:rPr lang="en-US" b="1" dirty="0" err="1"/>
              <a:t>RfCs</a:t>
            </a:r>
            <a:r>
              <a:rPr lang="en-US" b="1" dirty="0"/>
              <a:t> from </a:t>
            </a:r>
            <a:r>
              <a:rPr lang="en-US" b="1" dirty="0" err="1"/>
              <a:t>RfDos</a:t>
            </a:r>
            <a:r>
              <a:rPr lang="en-US" b="1" dirty="0"/>
              <a:t> – via Route-to-Route Extrapolation</a:t>
            </a:r>
          </a:p>
          <a:p>
            <a:pPr marL="285750" lvl="1" indent="-285750">
              <a:buFont typeface="Arial" panose="020B0604020202020204" pitchFamily="34" charset="0"/>
              <a:buChar char="•"/>
            </a:pPr>
            <a:r>
              <a:rPr lang="en-US" dirty="0"/>
              <a:t>Absorption</a:t>
            </a:r>
          </a:p>
          <a:p>
            <a:pPr marL="285750" lvl="1" indent="-285750">
              <a:buFont typeface="Arial" panose="020B0604020202020204" pitchFamily="34" charset="0"/>
              <a:buChar char="•"/>
            </a:pPr>
            <a:r>
              <a:rPr lang="en-US" dirty="0"/>
              <a:t>Distribution</a:t>
            </a:r>
          </a:p>
          <a:p>
            <a:pPr marL="285750" lvl="1" indent="-285750">
              <a:buFont typeface="Arial" panose="020B0604020202020204" pitchFamily="34" charset="0"/>
              <a:buChar char="•"/>
            </a:pPr>
            <a:r>
              <a:rPr lang="en-US" dirty="0"/>
              <a:t>Metabolism</a:t>
            </a:r>
          </a:p>
          <a:p>
            <a:pPr marL="285750" lvl="1" indent="-285750">
              <a:buFont typeface="Arial" panose="020B0604020202020204" pitchFamily="34" charset="0"/>
              <a:buChar char="•"/>
            </a:pPr>
            <a:r>
              <a:rPr lang="en-US" dirty="0"/>
              <a:t>Portal-of-Entry Effects</a:t>
            </a:r>
          </a:p>
          <a:p>
            <a:pPr lvl="1"/>
            <a:r>
              <a:rPr lang="en-US" dirty="0"/>
              <a:t>MI, NJ, MN, TX, CA</a:t>
            </a:r>
          </a:p>
          <a:p>
            <a:pPr lvl="1"/>
            <a:r>
              <a:rPr lang="en-US" dirty="0"/>
              <a:t>NYS: PFOA AGL = 5.3 ng/m</a:t>
            </a:r>
            <a:r>
              <a:rPr lang="en-US" baseline="30000" dirty="0"/>
              <a:t>3</a:t>
            </a:r>
          </a:p>
        </p:txBody>
      </p:sp>
    </p:spTree>
    <p:extLst>
      <p:ext uri="{BB962C8B-B14F-4D97-AF65-F5344CB8AC3E}">
        <p14:creationId xmlns:p14="http://schemas.microsoft.com/office/powerpoint/2010/main" val="291243020"/>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tle 1"/>
          <p:cNvSpPr txBox="1">
            <a:spLocks noGrp="1"/>
          </p:cNvSpPr>
          <p:nvPr>
            <p:ph type="title"/>
          </p:nvPr>
        </p:nvSpPr>
        <p:spPr>
          <a:prstGeom prst="rect">
            <a:avLst/>
          </a:prstGeom>
        </p:spPr>
        <p:txBody>
          <a:bodyPr/>
          <a:lstStyle/>
          <a:p>
            <a:r>
              <a:rPr lang="en-US" dirty="0" smtClean="0"/>
              <a:t>The Costs/Exposure</a:t>
            </a:r>
            <a:endParaRPr dirty="0"/>
          </a:p>
        </p:txBody>
      </p:sp>
      <p:sp>
        <p:nvSpPr>
          <p:cNvPr id="182" name="Subtitle 2"/>
          <p:cNvSpPr txBox="1">
            <a:spLocks noGrp="1"/>
          </p:cNvSpPr>
          <p:nvPr>
            <p:ph type="body" sz="quarter" idx="1"/>
          </p:nvPr>
        </p:nvSpPr>
        <p:spPr>
          <a:prstGeom prst="rect">
            <a:avLst/>
          </a:prstGeom>
        </p:spPr>
        <p:txBody>
          <a:bodyPr/>
          <a:lstStyle/>
          <a:p>
            <a:endParaRPr dirty="0"/>
          </a:p>
        </p:txBody>
      </p:sp>
      <p:sp>
        <p:nvSpPr>
          <p:cNvPr id="183" name="Text Placeholder 3"/>
          <p:cNvSpPr>
            <a:spLocks noGrp="1"/>
          </p:cNvSpPr>
          <p:nvPr>
            <p:ph type="body" idx="21"/>
          </p:nvPr>
        </p:nvSpPr>
        <p:spPr>
          <a:prstGeom prst="rect">
            <a:avLst/>
          </a:prstGeom>
        </p:spPr>
        <p:txBody>
          <a:bodyPr/>
          <a:lstStyle/>
          <a:p>
            <a:r>
              <a:rPr lang="en-US" dirty="0" smtClean="0"/>
              <a:t>Frank </a:t>
            </a:r>
            <a:r>
              <a:rPr lang="en-US" dirty="0" err="1" smtClean="0"/>
              <a:t>DeMento</a:t>
            </a:r>
            <a:endParaRPr dirty="0"/>
          </a:p>
        </p:txBody>
      </p:sp>
    </p:spTree>
    <p:extLst>
      <p:ext uri="{BB962C8B-B14F-4D97-AF65-F5344CB8AC3E}">
        <p14:creationId xmlns:p14="http://schemas.microsoft.com/office/powerpoint/2010/main" val="123650578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Placeholder 3" descr="Picture Placeholder 3"/>
          <p:cNvPicPr>
            <a:picLocks noGrp="1" noChangeAspect="1"/>
          </p:cNvPicPr>
          <p:nvPr>
            <p:ph type="pic" idx="21"/>
          </p:nvPr>
        </p:nvPicPr>
        <p:blipFill>
          <a:blip r:embed="rId2"/>
          <a:srcRect/>
          <a:stretch>
            <a:fillRect/>
          </a:stretch>
        </p:blipFill>
        <p:spPr>
          <a:xfrm>
            <a:off x="7432576" y="823645"/>
            <a:ext cx="4216356" cy="42163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Why should you care? Costs are enormous  </a:t>
            </a:r>
            <a:endParaRPr dirty="0"/>
          </a:p>
        </p:txBody>
      </p:sp>
      <p:sp>
        <p:nvSpPr>
          <p:cNvPr id="190" name="Text Placeholder 2"/>
          <p:cNvSpPr txBox="1">
            <a:spLocks noGrp="1"/>
          </p:cNvSpPr>
          <p:nvPr>
            <p:ph type="body" sz="half" idx="1"/>
          </p:nvPr>
        </p:nvSpPr>
        <p:spPr>
          <a:xfrm>
            <a:off x="617220" y="760890"/>
            <a:ext cx="11043142" cy="4913767"/>
          </a:xfrm>
          <a:prstGeom prst="rect">
            <a:avLst/>
          </a:prstGeom>
        </p:spPr>
        <p:txBody>
          <a:bodyPr>
            <a:normAutofit/>
          </a:bodyPr>
          <a:lstStyle/>
          <a:p>
            <a:pPr lvl="1"/>
            <a:r>
              <a:rPr lang="en-US" b="1" dirty="0"/>
              <a:t>$5.52B-$</a:t>
            </a:r>
            <a:r>
              <a:rPr lang="en-US" b="1" dirty="0" smtClean="0"/>
              <a:t>62.6B annual</a:t>
            </a:r>
            <a:r>
              <a:rPr lang="en-US" dirty="0" smtClean="0"/>
              <a:t> disease </a:t>
            </a:r>
            <a:r>
              <a:rPr lang="en-US" dirty="0"/>
              <a:t>burden and associated </a:t>
            </a:r>
            <a:r>
              <a:rPr lang="en-US" dirty="0" smtClean="0"/>
              <a:t>costs in USA</a:t>
            </a:r>
          </a:p>
          <a:p>
            <a:pPr lvl="3"/>
            <a:r>
              <a:rPr lang="en-US" sz="2000" dirty="0" smtClean="0"/>
              <a:t>NYU </a:t>
            </a:r>
            <a:r>
              <a:rPr lang="en-US" sz="2000" dirty="0"/>
              <a:t>Grossman School of </a:t>
            </a:r>
            <a:r>
              <a:rPr lang="en-US" sz="2000" dirty="0" smtClean="0"/>
              <a:t>Medicine, July </a:t>
            </a:r>
            <a:r>
              <a:rPr lang="en-US" sz="2000" dirty="0"/>
              <a:t>26, </a:t>
            </a:r>
            <a:r>
              <a:rPr lang="en-US" sz="2000" dirty="0" smtClean="0"/>
              <a:t>2022</a:t>
            </a:r>
          </a:p>
          <a:p>
            <a:pPr lvl="1"/>
            <a:r>
              <a:rPr lang="en-US" b="1" dirty="0" smtClean="0"/>
              <a:t>€52B-€84B annual </a:t>
            </a:r>
            <a:r>
              <a:rPr lang="en-US" dirty="0" smtClean="0"/>
              <a:t>total </a:t>
            </a:r>
            <a:r>
              <a:rPr lang="en-US" dirty="0"/>
              <a:t>health impact </a:t>
            </a:r>
            <a:r>
              <a:rPr lang="en-US" dirty="0" smtClean="0"/>
              <a:t>for </a:t>
            </a:r>
            <a:r>
              <a:rPr lang="en-US" dirty="0"/>
              <a:t>European Economic </a:t>
            </a:r>
            <a:r>
              <a:rPr lang="en-US" dirty="0" smtClean="0"/>
              <a:t>Area</a:t>
            </a:r>
          </a:p>
          <a:p>
            <a:pPr lvl="3"/>
            <a:r>
              <a:rPr lang="en-US" sz="2000" dirty="0" smtClean="0"/>
              <a:t>Nordic </a:t>
            </a:r>
            <a:r>
              <a:rPr lang="en-US" sz="2000" dirty="0"/>
              <a:t>Council of </a:t>
            </a:r>
            <a:r>
              <a:rPr lang="en-US" sz="2000" dirty="0" smtClean="0"/>
              <a:t>Ministers, March 2019</a:t>
            </a:r>
            <a:endParaRPr lang="en-US" sz="2000" dirty="0"/>
          </a:p>
          <a:p>
            <a:pPr lvl="2"/>
            <a:r>
              <a:rPr lang="en-US" b="1" dirty="0"/>
              <a:t>$333.5M in 2022 to $1.1B </a:t>
            </a:r>
            <a:r>
              <a:rPr lang="en-US" b="1" dirty="0" smtClean="0"/>
              <a:t>in 2030 </a:t>
            </a:r>
            <a:r>
              <a:rPr lang="en-US" dirty="0" smtClean="0"/>
              <a:t>estimated </a:t>
            </a:r>
            <a:r>
              <a:rPr lang="en-US" i="1" dirty="0" smtClean="0"/>
              <a:t>annual</a:t>
            </a:r>
            <a:r>
              <a:rPr lang="en-US" dirty="0" smtClean="0"/>
              <a:t> expenditures for </a:t>
            </a:r>
            <a:r>
              <a:rPr lang="en-US" dirty="0"/>
              <a:t>PFAS drinking water treatment systems </a:t>
            </a:r>
            <a:endParaRPr lang="en-US" dirty="0" smtClean="0"/>
          </a:p>
          <a:p>
            <a:pPr lvl="3"/>
            <a:r>
              <a:rPr lang="en-US" sz="2000" dirty="0" smtClean="0"/>
              <a:t>Bluefield </a:t>
            </a:r>
            <a:r>
              <a:rPr lang="en-US" sz="2000" dirty="0"/>
              <a:t>Research </a:t>
            </a:r>
            <a:r>
              <a:rPr lang="en-US" sz="2000" dirty="0" smtClean="0"/>
              <a:t>study</a:t>
            </a:r>
            <a:endParaRPr lang="en-US" sz="2000" dirty="0"/>
          </a:p>
          <a:p>
            <a:pPr lvl="2"/>
            <a:r>
              <a:rPr lang="en-US" b="1" dirty="0"/>
              <a:t>$3.2B </a:t>
            </a:r>
            <a:r>
              <a:rPr lang="en-US" dirty="0" smtClean="0"/>
              <a:t>estimated costs </a:t>
            </a:r>
            <a:r>
              <a:rPr lang="en-US" dirty="0"/>
              <a:t>related to PFAS contamination at Department of Defense </a:t>
            </a:r>
            <a:r>
              <a:rPr lang="en-US" dirty="0" smtClean="0"/>
              <a:t>installations </a:t>
            </a:r>
          </a:p>
          <a:p>
            <a:pPr lvl="3"/>
            <a:r>
              <a:rPr lang="en-US" sz="2000" dirty="0" smtClean="0"/>
              <a:t>US General Accounting Office</a:t>
            </a:r>
            <a:endParaRPr lang="en-US" sz="2000" dirty="0"/>
          </a:p>
          <a:p>
            <a:pPr lvl="2"/>
            <a:r>
              <a:rPr lang="en-US" b="1" dirty="0" smtClean="0"/>
              <a:t>$10B </a:t>
            </a:r>
            <a:r>
              <a:rPr lang="en-US" dirty="0" smtClean="0"/>
              <a:t>earmarked under the 2021 </a:t>
            </a:r>
            <a:r>
              <a:rPr lang="en-US" dirty="0"/>
              <a:t>Infrastructure Investment and Jobs Act </a:t>
            </a:r>
            <a:r>
              <a:rPr lang="en-US" dirty="0" smtClean="0"/>
              <a:t>to </a:t>
            </a:r>
            <a:r>
              <a:rPr lang="en-US" dirty="0"/>
              <a:t>addressing PFAS and other </a:t>
            </a:r>
            <a:r>
              <a:rPr lang="en-US" dirty="0" smtClean="0"/>
              <a:t>waterway contaminants</a:t>
            </a:r>
            <a:endParaRPr lang="en-US" dirty="0"/>
          </a:p>
          <a:p>
            <a:pPr lvl="2"/>
            <a:endParaRPr lang="en-US" dirty="0"/>
          </a:p>
        </p:txBody>
      </p:sp>
    </p:spTree>
    <p:extLst>
      <p:ext uri="{BB962C8B-B14F-4D97-AF65-F5344CB8AC3E}">
        <p14:creationId xmlns:p14="http://schemas.microsoft.com/office/powerpoint/2010/main" val="298404663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Placeholder 3" descr="Picture Placeholder 3"/>
          <p:cNvPicPr>
            <a:picLocks noGrp="1" noChangeAspect="1"/>
          </p:cNvPicPr>
          <p:nvPr>
            <p:ph type="pic" idx="21"/>
          </p:nvPr>
        </p:nvPicPr>
        <p:blipFill>
          <a:blip r:embed="rId3"/>
          <a:srcRect/>
          <a:stretch>
            <a:fillRect/>
          </a:stretch>
        </p:blipFill>
        <p:spPr>
          <a:xfrm>
            <a:off x="7432576" y="823645"/>
            <a:ext cx="4216356" cy="42163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Why should you care?  </a:t>
            </a:r>
            <a:endParaRPr dirty="0"/>
          </a:p>
        </p:txBody>
      </p:sp>
      <p:sp>
        <p:nvSpPr>
          <p:cNvPr id="190" name="Text Placeholder 2"/>
          <p:cNvSpPr txBox="1">
            <a:spLocks noGrp="1"/>
          </p:cNvSpPr>
          <p:nvPr>
            <p:ph type="body" sz="half" idx="1"/>
          </p:nvPr>
        </p:nvSpPr>
        <p:spPr>
          <a:xfrm>
            <a:off x="617220" y="750166"/>
            <a:ext cx="11043142" cy="4859505"/>
          </a:xfrm>
          <a:prstGeom prst="rect">
            <a:avLst/>
          </a:prstGeom>
        </p:spPr>
        <p:txBody>
          <a:bodyPr>
            <a:normAutofit/>
          </a:bodyPr>
          <a:lstStyle/>
          <a:p>
            <a:pPr lvl="1"/>
            <a:r>
              <a:rPr lang="en-US" dirty="0" smtClean="0"/>
              <a:t>June </a:t>
            </a:r>
            <a:r>
              <a:rPr lang="en-US" dirty="0"/>
              <a:t>15, </a:t>
            </a:r>
            <a:r>
              <a:rPr lang="en-US" dirty="0" smtClean="0"/>
              <a:t>2022 – EPA </a:t>
            </a:r>
            <a:r>
              <a:rPr lang="en-US" dirty="0"/>
              <a:t>issued </a:t>
            </a:r>
            <a:r>
              <a:rPr lang="en-US" b="1" dirty="0"/>
              <a:t>New Health Advisories </a:t>
            </a:r>
            <a:r>
              <a:rPr lang="en-US" dirty="0"/>
              <a:t>for PFAS </a:t>
            </a:r>
            <a:r>
              <a:rPr lang="en-US" dirty="0" smtClean="0"/>
              <a:t>Compounds. The </a:t>
            </a:r>
            <a:r>
              <a:rPr lang="en-US" dirty="0"/>
              <a:t>new advisories apply to four PFAS: </a:t>
            </a:r>
            <a:endParaRPr lang="en-US" dirty="0" smtClean="0"/>
          </a:p>
          <a:p>
            <a:pPr lvl="3"/>
            <a:r>
              <a:rPr lang="en-US" dirty="0"/>
              <a:t>0.004 parts per trillion (</a:t>
            </a:r>
            <a:r>
              <a:rPr lang="en-US" dirty="0" err="1"/>
              <a:t>ppt</a:t>
            </a:r>
            <a:r>
              <a:rPr lang="en-US" dirty="0"/>
              <a:t>) for PFOA</a:t>
            </a:r>
          </a:p>
          <a:p>
            <a:pPr lvl="3"/>
            <a:r>
              <a:rPr lang="en-US" dirty="0"/>
              <a:t>0.02 </a:t>
            </a:r>
            <a:r>
              <a:rPr lang="en-US" dirty="0" err="1"/>
              <a:t>ppt</a:t>
            </a:r>
            <a:r>
              <a:rPr lang="en-US" dirty="0"/>
              <a:t> for PFOS</a:t>
            </a:r>
          </a:p>
          <a:p>
            <a:pPr lvl="3"/>
            <a:r>
              <a:rPr lang="en-US" dirty="0"/>
              <a:t>10 </a:t>
            </a:r>
            <a:r>
              <a:rPr lang="en-US" dirty="0" err="1"/>
              <a:t>ppt</a:t>
            </a:r>
            <a:r>
              <a:rPr lang="en-US" dirty="0"/>
              <a:t> for </a:t>
            </a:r>
            <a:r>
              <a:rPr lang="en-US" dirty="0" err="1"/>
              <a:t>GenX</a:t>
            </a:r>
            <a:r>
              <a:rPr lang="en-US" dirty="0"/>
              <a:t> chemicals; and</a:t>
            </a:r>
          </a:p>
          <a:p>
            <a:pPr lvl="3"/>
            <a:r>
              <a:rPr lang="en-US" dirty="0"/>
              <a:t>2,000 </a:t>
            </a:r>
            <a:r>
              <a:rPr lang="en-US" dirty="0" err="1"/>
              <a:t>ppt</a:t>
            </a:r>
            <a:r>
              <a:rPr lang="en-US" dirty="0"/>
              <a:t> for </a:t>
            </a:r>
            <a:r>
              <a:rPr lang="en-US" dirty="0" smtClean="0"/>
              <a:t>PFBS</a:t>
            </a:r>
            <a:endParaRPr lang="en-US" dirty="0"/>
          </a:p>
          <a:p>
            <a:pPr lvl="1"/>
            <a:r>
              <a:rPr lang="en-US" dirty="0" smtClean="0"/>
              <a:t>March 14, 2023 – EPA announced the proposed </a:t>
            </a:r>
            <a:r>
              <a:rPr lang="en-US" b="1" dirty="0" smtClean="0"/>
              <a:t>National Primary Drinking Water Regulation </a:t>
            </a:r>
            <a:r>
              <a:rPr lang="en-US" dirty="0" smtClean="0"/>
              <a:t>(NPDWR) for six PFAS. The proposed Maximum Contaminant Levels (MCLs) are as follows:</a:t>
            </a:r>
          </a:p>
          <a:p>
            <a:pPr lvl="3"/>
            <a:r>
              <a:rPr lang="en-US" b="1" dirty="0" smtClean="0"/>
              <a:t>4 </a:t>
            </a:r>
            <a:r>
              <a:rPr lang="en-US" b="1" dirty="0" err="1" smtClean="0"/>
              <a:t>ppt</a:t>
            </a:r>
            <a:r>
              <a:rPr lang="en-US" b="1" dirty="0" smtClean="0"/>
              <a:t> for PFOA and PFOS</a:t>
            </a:r>
          </a:p>
          <a:p>
            <a:pPr lvl="3"/>
            <a:r>
              <a:rPr lang="en-US" dirty="0" smtClean="0"/>
              <a:t>1.0 on “Hazard Index” for PFNA, </a:t>
            </a:r>
            <a:r>
              <a:rPr lang="en-US" dirty="0" err="1" smtClean="0"/>
              <a:t>PFHxS</a:t>
            </a:r>
            <a:r>
              <a:rPr lang="en-US" dirty="0" smtClean="0"/>
              <a:t>, PFBS, Gen X chemicals </a:t>
            </a:r>
            <a:endParaRPr lang="en-US" dirty="0"/>
          </a:p>
        </p:txBody>
      </p:sp>
    </p:spTree>
    <p:extLst>
      <p:ext uri="{BB962C8B-B14F-4D97-AF65-F5344CB8AC3E}">
        <p14:creationId xmlns:p14="http://schemas.microsoft.com/office/powerpoint/2010/main" val="171361218"/>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Placeholder 3" descr="Picture Placeholder 3"/>
          <p:cNvPicPr>
            <a:picLocks noGrp="1" noChangeAspect="1"/>
          </p:cNvPicPr>
          <p:nvPr>
            <p:ph type="pic" idx="21"/>
          </p:nvPr>
        </p:nvPicPr>
        <p:blipFill>
          <a:blip r:embed="rId3"/>
          <a:srcRect/>
          <a:stretch>
            <a:fillRect/>
          </a:stretch>
        </p:blipFill>
        <p:spPr>
          <a:xfrm>
            <a:off x="7432576" y="823645"/>
            <a:ext cx="4216356" cy="42163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189" name="Title 1"/>
          <p:cNvSpPr txBox="1">
            <a:spLocks noGrp="1"/>
          </p:cNvSpPr>
          <p:nvPr>
            <p:ph type="title"/>
          </p:nvPr>
        </p:nvSpPr>
        <p:spPr>
          <a:xfrm>
            <a:off x="500234" y="79487"/>
            <a:ext cx="2654446" cy="903494"/>
          </a:xfrm>
          <a:prstGeom prst="rect">
            <a:avLst/>
          </a:prstGeom>
        </p:spPr>
        <p:txBody>
          <a:bodyPr>
            <a:normAutofit/>
          </a:bodyPr>
          <a:lstStyle/>
          <a:p>
            <a:r>
              <a:rPr lang="en-US" dirty="0" smtClean="0"/>
              <a:t>4 </a:t>
            </a:r>
            <a:r>
              <a:rPr lang="en-US" dirty="0" err="1" smtClean="0"/>
              <a:t>ppt</a:t>
            </a:r>
            <a:r>
              <a:rPr lang="en-US" dirty="0" smtClean="0"/>
              <a:t> </a:t>
            </a:r>
            <a:r>
              <a:rPr lang="en-US" dirty="0" smtClean="0"/>
              <a:t>| </a:t>
            </a:r>
            <a:r>
              <a:rPr lang="en-US" dirty="0" smtClean="0"/>
              <a:t>	</a:t>
            </a:r>
            <a:endParaRPr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9860" y="982981"/>
            <a:ext cx="6568440" cy="453601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6810" y="1574172"/>
            <a:ext cx="2041426" cy="32271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6260" y="805303"/>
            <a:ext cx="3851272" cy="265959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6260" y="3949698"/>
            <a:ext cx="3851272" cy="265959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974" y="3949698"/>
            <a:ext cx="3851272" cy="265959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54" y="805303"/>
            <a:ext cx="3851272" cy="2659598"/>
          </a:xfrm>
          <a:prstGeom prst="rect">
            <a:avLst/>
          </a:prstGeom>
        </p:spPr>
      </p:pic>
      <p:sp>
        <p:nvSpPr>
          <p:cNvPr id="11" name="Title 1"/>
          <p:cNvSpPr txBox="1">
            <a:spLocks/>
          </p:cNvSpPr>
          <p:nvPr/>
        </p:nvSpPr>
        <p:spPr>
          <a:xfrm>
            <a:off x="2424888" y="79487"/>
            <a:ext cx="8456256" cy="903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1pPr>
            <a:lvl2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2pPr>
            <a:lvl3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3pPr>
            <a:lvl4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4pPr>
            <a:lvl5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5pPr>
            <a:lvl6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6pPr>
            <a:lvl7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7pPr>
            <a:lvl8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8pPr>
            <a:lvl9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9pPr>
          </a:lstStyle>
          <a:p>
            <a:pPr hangingPunct="1"/>
            <a:r>
              <a:rPr lang="en-US" dirty="0" smtClean="0"/>
              <a:t>5 Olympic-Sized Swimming Pools	</a:t>
            </a:r>
            <a:endParaRPr lang="en-US" dirty="0"/>
          </a:p>
        </p:txBody>
      </p:sp>
    </p:spTree>
    <p:extLst>
      <p:ext uri="{BB962C8B-B14F-4D97-AF65-F5344CB8AC3E}">
        <p14:creationId xmlns:p14="http://schemas.microsoft.com/office/powerpoint/2010/main" val="19342485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Placeholder 3" descr="Picture Placeholder 3"/>
          <p:cNvPicPr>
            <a:picLocks noGrp="1" noChangeAspect="1"/>
          </p:cNvPicPr>
          <p:nvPr>
            <p:ph type="pic" idx="21"/>
          </p:nvPr>
        </p:nvPicPr>
        <p:blipFill>
          <a:blip r:embed="rId2"/>
          <a:srcRect/>
          <a:stretch>
            <a:fillRect/>
          </a:stretch>
        </p:blipFill>
        <p:spPr>
          <a:xfrm>
            <a:off x="7432576" y="823645"/>
            <a:ext cx="4216356" cy="42163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Why should you care?  </a:t>
            </a:r>
            <a:endParaRPr dirty="0"/>
          </a:p>
        </p:txBody>
      </p:sp>
      <p:pic>
        <p:nvPicPr>
          <p:cNvPr id="8" name="Picture 7">
            <a:extLst>
              <a:ext uri="{FF2B5EF4-FFF2-40B4-BE49-F238E27FC236}">
                <a16:creationId xmlns:a16="http://schemas.microsoft.com/office/drawing/2014/main" id="{4898A6D9-C30B-489B-935E-6E92E5362CE9}"/>
              </a:ext>
            </a:extLst>
          </p:cNvPr>
          <p:cNvPicPr>
            <a:picLocks noChangeAspect="1"/>
          </p:cNvPicPr>
          <p:nvPr/>
        </p:nvPicPr>
        <p:blipFill>
          <a:blip r:embed="rId3"/>
          <a:stretch>
            <a:fillRect/>
          </a:stretch>
        </p:blipFill>
        <p:spPr>
          <a:xfrm rot="10800000">
            <a:off x="2504436" y="768150"/>
            <a:ext cx="6891024" cy="2163673"/>
          </a:xfrm>
          <a:prstGeom prst="rect">
            <a:avLst/>
          </a:prstGeom>
        </p:spPr>
      </p:pic>
      <p:pic>
        <p:nvPicPr>
          <p:cNvPr id="9" name="Picture 8">
            <a:extLst>
              <a:ext uri="{FF2B5EF4-FFF2-40B4-BE49-F238E27FC236}">
                <a16:creationId xmlns:a16="http://schemas.microsoft.com/office/drawing/2014/main" id="{BD14B8F7-7D01-4E64-BA37-B725ADB24362}"/>
              </a:ext>
            </a:extLst>
          </p:cNvPr>
          <p:cNvPicPr>
            <a:picLocks noChangeAspect="1"/>
          </p:cNvPicPr>
          <p:nvPr/>
        </p:nvPicPr>
        <p:blipFill>
          <a:blip r:embed="rId4"/>
          <a:stretch>
            <a:fillRect/>
          </a:stretch>
        </p:blipFill>
        <p:spPr>
          <a:xfrm>
            <a:off x="1158493" y="3088640"/>
            <a:ext cx="9582910" cy="3657600"/>
          </a:xfrm>
          <a:prstGeom prst="rect">
            <a:avLst/>
          </a:prstGeom>
        </p:spPr>
      </p:pic>
    </p:spTree>
    <p:extLst>
      <p:ext uri="{BB962C8B-B14F-4D97-AF65-F5344CB8AC3E}">
        <p14:creationId xmlns:p14="http://schemas.microsoft.com/office/powerpoint/2010/main" val="3305268411"/>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Placeholder 3" descr="Picture Placeholder 3"/>
          <p:cNvPicPr>
            <a:picLocks noGrp="1" noChangeAspect="1"/>
          </p:cNvPicPr>
          <p:nvPr>
            <p:ph type="pic" idx="21"/>
          </p:nvPr>
        </p:nvPicPr>
        <p:blipFill>
          <a:blip r:embed="rId3"/>
          <a:srcRect/>
          <a:stretch>
            <a:fillRect/>
          </a:stretch>
        </p:blipFill>
        <p:spPr>
          <a:xfrm>
            <a:off x="7432576" y="823645"/>
            <a:ext cx="4216356" cy="42163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PFAS Litigation</a:t>
            </a:r>
            <a:endParaRPr dirty="0"/>
          </a:p>
        </p:txBody>
      </p:sp>
      <p:sp>
        <p:nvSpPr>
          <p:cNvPr id="190" name="Text Placeholder 2"/>
          <p:cNvSpPr txBox="1">
            <a:spLocks noGrp="1"/>
          </p:cNvSpPr>
          <p:nvPr>
            <p:ph type="body" sz="half" idx="1"/>
          </p:nvPr>
        </p:nvSpPr>
        <p:spPr>
          <a:xfrm>
            <a:off x="617220" y="823645"/>
            <a:ext cx="11043142" cy="4859505"/>
          </a:xfrm>
          <a:prstGeom prst="rect">
            <a:avLst/>
          </a:prstGeom>
        </p:spPr>
        <p:txBody>
          <a:bodyPr>
            <a:normAutofit/>
          </a:bodyPr>
          <a:lstStyle/>
          <a:p>
            <a:pPr marL="342900" indent="-342900">
              <a:buFont typeface="Arial" panose="020B0604020202020204" pitchFamily="34" charset="0"/>
              <a:buChar char="•"/>
            </a:pPr>
            <a:r>
              <a:rPr lang="en-US" sz="2800" dirty="0"/>
              <a:t>Thousands of lawsuits in state and federal courts throughout the United States against:</a:t>
            </a:r>
          </a:p>
          <a:p>
            <a:pPr marL="914400" lvl="3" indent="-447675"/>
            <a:r>
              <a:rPr lang="en-US" dirty="0"/>
              <a:t>Manufacturers</a:t>
            </a:r>
          </a:p>
          <a:p>
            <a:pPr marL="914400" lvl="3" indent="-447675"/>
            <a:r>
              <a:rPr lang="en-US" dirty="0"/>
              <a:t>Water providers</a:t>
            </a:r>
          </a:p>
          <a:p>
            <a:pPr marL="914400" lvl="3" indent="-447675"/>
            <a:r>
              <a:rPr lang="en-US" dirty="0"/>
              <a:t>Landfills</a:t>
            </a:r>
          </a:p>
          <a:p>
            <a:pPr marL="914400" lvl="3" indent="-447675"/>
            <a:r>
              <a:rPr lang="en-US" dirty="0"/>
              <a:t>Consumer product </a:t>
            </a:r>
            <a:r>
              <a:rPr lang="en-US" dirty="0" smtClean="0"/>
              <a:t>retailers – most </a:t>
            </a:r>
            <a:r>
              <a:rPr lang="en-US" dirty="0"/>
              <a:t>recent wave of litigation</a:t>
            </a:r>
          </a:p>
          <a:p>
            <a:pPr marL="342900" indent="-342900">
              <a:buFont typeface="Arial" panose="020B0604020202020204" pitchFamily="34" charset="0"/>
              <a:buChar char="•"/>
            </a:pPr>
            <a:r>
              <a:rPr lang="en-US" sz="2800" dirty="0" smtClean="0"/>
              <a:t>Theories </a:t>
            </a:r>
            <a:r>
              <a:rPr lang="en-US" sz="2800" dirty="0"/>
              <a:t>against </a:t>
            </a:r>
            <a:r>
              <a:rPr lang="en-US" sz="2800" b="1" dirty="0"/>
              <a:t>consumer product retailers </a:t>
            </a:r>
            <a:r>
              <a:rPr lang="en-US" sz="2800" dirty="0"/>
              <a:t>and </a:t>
            </a:r>
            <a:r>
              <a:rPr lang="en-US" sz="2800" b="1" dirty="0"/>
              <a:t>manufacturers</a:t>
            </a:r>
            <a:r>
              <a:rPr lang="en-US" sz="2800" dirty="0"/>
              <a:t>:</a:t>
            </a:r>
          </a:p>
          <a:p>
            <a:pPr marL="857250" lvl="3" indent="-390525"/>
            <a:r>
              <a:rPr lang="en-US" dirty="0"/>
              <a:t>Presence of PFAS in a product renders </a:t>
            </a:r>
            <a:r>
              <a:rPr lang="en-US" dirty="0" smtClean="0"/>
              <a:t>its </a:t>
            </a:r>
            <a:r>
              <a:rPr lang="en-US" dirty="0"/>
              <a:t>labeling false or misleading</a:t>
            </a:r>
          </a:p>
          <a:p>
            <a:pPr marL="857250" lvl="3" indent="-390525"/>
            <a:r>
              <a:rPr lang="en-US" dirty="0"/>
              <a:t>Affirmative obligation to disclose presence of </a:t>
            </a:r>
            <a:r>
              <a:rPr lang="en-US" dirty="0" smtClean="0"/>
              <a:t>PFAS</a:t>
            </a:r>
            <a:endParaRPr lang="en-US" dirty="0"/>
          </a:p>
          <a:p>
            <a:pPr marL="6579" lvl="2" indent="-447675"/>
            <a:endParaRPr lang="en-US" dirty="0"/>
          </a:p>
        </p:txBody>
      </p:sp>
    </p:spTree>
    <p:extLst>
      <p:ext uri="{BB962C8B-B14F-4D97-AF65-F5344CB8AC3E}">
        <p14:creationId xmlns:p14="http://schemas.microsoft.com/office/powerpoint/2010/main" val="3154588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itle 1"/>
          <p:cNvSpPr txBox="1">
            <a:spLocks noGrp="1"/>
          </p:cNvSpPr>
          <p:nvPr>
            <p:ph type="title" idx="4294967295"/>
          </p:nvPr>
        </p:nvSpPr>
        <p:spPr>
          <a:xfrm>
            <a:off x="537960" y="759862"/>
            <a:ext cx="11116080" cy="2496254"/>
          </a:xfrm>
          <a:prstGeom prst="rect">
            <a:avLst/>
          </a:prstGeom>
        </p:spPr>
        <p:txBody>
          <a:bodyPr anchor="b"/>
          <a:lstStyle/>
          <a:p>
            <a:pPr algn="ctr">
              <a:defRPr sz="5600" b="0"/>
            </a:pPr>
            <a:r>
              <a:rPr lang="en-US" sz="5400" b="0" dirty="0"/>
              <a:t>Forever </a:t>
            </a:r>
            <a:r>
              <a:rPr lang="en-US" sz="5400" b="0" dirty="0" smtClean="0"/>
              <a:t>Chemicals </a:t>
            </a:r>
            <a:r>
              <a:rPr lang="en-US" sz="5400" b="0" dirty="0"/>
              <a:t>| </a:t>
            </a:r>
            <a:r>
              <a:rPr lang="en-US" sz="5400" b="0" dirty="0" smtClean="0"/>
              <a:t>PFAS/PFOS  </a:t>
            </a:r>
            <a:r>
              <a:rPr lang="en-US" sz="5600" b="0" dirty="0" smtClean="0"/>
              <a:t/>
            </a:r>
            <a:br>
              <a:rPr lang="en-US" sz="5600" b="0" dirty="0" smtClean="0"/>
            </a:br>
            <a:r>
              <a:rPr lang="en-US" sz="3600" b="0" dirty="0" smtClean="0"/>
              <a:t>The </a:t>
            </a:r>
            <a:r>
              <a:rPr lang="en-US" sz="3600" b="0" dirty="0"/>
              <a:t>New Asbestos? </a:t>
            </a:r>
            <a:endParaRPr sz="3600" dirty="0"/>
          </a:p>
        </p:txBody>
      </p:sp>
      <p:sp>
        <p:nvSpPr>
          <p:cNvPr id="179" name="Text Placeholder 2"/>
          <p:cNvSpPr txBox="1">
            <a:spLocks noGrp="1"/>
          </p:cNvSpPr>
          <p:nvPr>
            <p:ph type="body" sz="quarter" idx="4294967295"/>
          </p:nvPr>
        </p:nvSpPr>
        <p:spPr>
          <a:xfrm>
            <a:off x="537960" y="3412428"/>
            <a:ext cx="11116080" cy="650722"/>
          </a:xfrm>
          <a:prstGeom prst="rect">
            <a:avLst/>
          </a:prstGeom>
        </p:spPr>
        <p:txBody>
          <a:bodyPr/>
          <a:lstStyle>
            <a:lvl1pPr algn="ctr">
              <a:spcBef>
                <a:spcPts val="0"/>
              </a:spcBef>
              <a:buFont typeface="Arial"/>
              <a:defRPr sz="3200">
                <a:solidFill>
                  <a:srgbClr val="AA182C"/>
                </a:solidFill>
              </a:defRPr>
            </a:lvl1pPr>
          </a:lstStyle>
          <a:p>
            <a:r>
              <a:rPr lang="en-US" dirty="0" smtClean="0"/>
              <a:t>May 19, 2023</a:t>
            </a:r>
            <a:endParaRPr dirty="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Placeholder 3" descr="Picture Placeholder 3"/>
          <p:cNvPicPr>
            <a:picLocks noGrp="1" noChangeAspect="1"/>
          </p:cNvPicPr>
          <p:nvPr>
            <p:ph type="pic" idx="21"/>
          </p:nvPr>
        </p:nvPicPr>
        <p:blipFill>
          <a:blip r:embed="rId2"/>
          <a:srcRect/>
          <a:stretch>
            <a:fillRect/>
          </a:stretch>
        </p:blipFill>
        <p:spPr>
          <a:xfrm>
            <a:off x="7432576" y="823645"/>
            <a:ext cx="4216356" cy="42163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PFAS Litigation | Two Significant Actions</a:t>
            </a:r>
            <a:endParaRPr dirty="0"/>
          </a:p>
        </p:txBody>
      </p:sp>
      <p:sp>
        <p:nvSpPr>
          <p:cNvPr id="190" name="Text Placeholder 2"/>
          <p:cNvSpPr txBox="1">
            <a:spLocks noGrp="1"/>
          </p:cNvSpPr>
          <p:nvPr>
            <p:ph type="body" sz="half" idx="1"/>
          </p:nvPr>
        </p:nvSpPr>
        <p:spPr>
          <a:xfrm>
            <a:off x="617220" y="823645"/>
            <a:ext cx="11043142" cy="4859505"/>
          </a:xfrm>
          <a:prstGeom prst="rect">
            <a:avLst/>
          </a:prstGeom>
        </p:spPr>
        <p:txBody>
          <a:bodyPr>
            <a:normAutofit/>
          </a:bodyPr>
          <a:lstStyle/>
          <a:p>
            <a:pPr marL="6579" lvl="2" indent="-447675"/>
            <a:r>
              <a:rPr lang="en-US" b="1" dirty="0" smtClean="0"/>
              <a:t>DuPont Class Action </a:t>
            </a:r>
            <a:r>
              <a:rPr lang="en-US" dirty="0" smtClean="0"/>
              <a:t>| Where the Action </a:t>
            </a:r>
            <a:r>
              <a:rPr lang="en-US" dirty="0"/>
              <a:t>S</a:t>
            </a:r>
            <a:r>
              <a:rPr lang="en-US" dirty="0" smtClean="0"/>
              <a:t>tarted</a:t>
            </a:r>
          </a:p>
          <a:p>
            <a:pPr marL="1371600" lvl="3" indent="-447675"/>
            <a:r>
              <a:rPr lang="en-US" dirty="0" smtClean="0"/>
              <a:t>Not the first case – but opens the flood gates</a:t>
            </a:r>
          </a:p>
          <a:p>
            <a:pPr marL="1371600" lvl="3" indent="-447675"/>
            <a:r>
              <a:rPr lang="en-US" dirty="0" smtClean="0"/>
              <a:t>Settled with creation of </a:t>
            </a:r>
            <a:r>
              <a:rPr lang="en-US" b="1" dirty="0" smtClean="0"/>
              <a:t>C8 Panel</a:t>
            </a:r>
          </a:p>
          <a:p>
            <a:pPr marL="1371600" lvl="3" indent="-447675"/>
            <a:r>
              <a:rPr lang="en-US" dirty="0" smtClean="0"/>
              <a:t>Handful of cases then went to trial</a:t>
            </a:r>
          </a:p>
          <a:p>
            <a:pPr marL="6579" lvl="2" indent="-447675"/>
            <a:r>
              <a:rPr lang="en-US" dirty="0" smtClean="0"/>
              <a:t>C8 Panel </a:t>
            </a:r>
          </a:p>
          <a:p>
            <a:pPr marL="1371600" lvl="3" indent="-447675"/>
            <a:r>
              <a:rPr lang="en-US" dirty="0" smtClean="0"/>
              <a:t>11 different </a:t>
            </a:r>
            <a:r>
              <a:rPr lang="en-US" dirty="0"/>
              <a:t>epidemiologic </a:t>
            </a:r>
            <a:r>
              <a:rPr lang="en-US" dirty="0" smtClean="0"/>
              <a:t>studies studying 55 health outcomes</a:t>
            </a:r>
          </a:p>
          <a:p>
            <a:pPr marL="1371600" lvl="3" indent="-447675"/>
            <a:r>
              <a:rPr lang="en-US" dirty="0" smtClean="0"/>
              <a:t>4 reports</a:t>
            </a:r>
          </a:p>
          <a:p>
            <a:pPr marL="1371600" lvl="3" indent="-447675"/>
            <a:r>
              <a:rPr lang="en-US" dirty="0"/>
              <a:t>PFOA was “probably linked” to six outcomes: kidney cancer, testicular cancer, ulcerative colitis, thyroid disease, hypercholesterolemia, and pregnancy-induced </a:t>
            </a:r>
            <a:r>
              <a:rPr lang="en-US" dirty="0" smtClean="0"/>
              <a:t>hypertension</a:t>
            </a:r>
          </a:p>
          <a:p>
            <a:pPr marL="1371600" lvl="3" indent="-447675"/>
            <a:r>
              <a:rPr lang="en-US" dirty="0" smtClean="0"/>
              <a:t>2020 follow-up study – still inconclusive</a:t>
            </a:r>
          </a:p>
          <a:p>
            <a:pPr marL="1371600" lvl="3" indent="-447675"/>
            <a:endParaRPr lang="en-US" dirty="0"/>
          </a:p>
        </p:txBody>
      </p:sp>
    </p:spTree>
    <p:extLst>
      <p:ext uri="{BB962C8B-B14F-4D97-AF65-F5344CB8AC3E}">
        <p14:creationId xmlns:p14="http://schemas.microsoft.com/office/powerpoint/2010/main" val="1683837587"/>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p:cNvCxnSpPr>
            <a:stCxn id="3" idx="2"/>
            <a:endCxn id="26" idx="0"/>
          </p:cNvCxnSpPr>
          <p:nvPr/>
        </p:nvCxnSpPr>
        <p:spPr>
          <a:xfrm>
            <a:off x="1403204" y="2772696"/>
            <a:ext cx="0" cy="2011944"/>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191" name="Picture Placeholder 3" descr="Picture Placeholder 3"/>
          <p:cNvPicPr>
            <a:picLocks noGrp="1" noChangeAspect="1"/>
          </p:cNvPicPr>
          <p:nvPr>
            <p:ph type="pic" idx="21"/>
          </p:nvPr>
        </p:nvPicPr>
        <p:blipFill>
          <a:blip r:embed="rId2"/>
          <a:srcRect/>
          <a:stretch>
            <a:fillRect/>
          </a:stretch>
        </p:blipFill>
        <p:spPr>
          <a:xfrm>
            <a:off x="7432576" y="835075"/>
            <a:ext cx="4216356" cy="42163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189" name="Title 1"/>
          <p:cNvSpPr txBox="1">
            <a:spLocks noGrp="1"/>
          </p:cNvSpPr>
          <p:nvPr>
            <p:ph type="title"/>
          </p:nvPr>
        </p:nvSpPr>
        <p:spPr>
          <a:xfrm>
            <a:off x="500234" y="79487"/>
            <a:ext cx="11160128" cy="903494"/>
          </a:xfrm>
          <a:prstGeom prst="rect">
            <a:avLst/>
          </a:prstGeom>
        </p:spPr>
        <p:txBody>
          <a:bodyPr>
            <a:normAutofit fontScale="90000"/>
          </a:bodyPr>
          <a:lstStyle/>
          <a:p>
            <a:r>
              <a:rPr lang="en-US" dirty="0" smtClean="0"/>
              <a:t>AFFF MDL Litigation | Where the Action </a:t>
            </a:r>
            <a:r>
              <a:rPr lang="en-US" dirty="0"/>
              <a:t>I</a:t>
            </a:r>
            <a:r>
              <a:rPr lang="en-US" dirty="0" smtClean="0"/>
              <a:t>s </a:t>
            </a:r>
            <a:r>
              <a:rPr lang="en-US" dirty="0"/>
              <a:t>T</a:t>
            </a:r>
            <a:r>
              <a:rPr lang="en-US" dirty="0" smtClean="0"/>
              <a:t>oday</a:t>
            </a:r>
            <a:endParaRPr dirty="0"/>
          </a:p>
        </p:txBody>
      </p:sp>
      <p:sp>
        <p:nvSpPr>
          <p:cNvPr id="2" name="Rectangle 1"/>
          <p:cNvSpPr/>
          <p:nvPr/>
        </p:nvSpPr>
        <p:spPr>
          <a:xfrm>
            <a:off x="4709160" y="1233341"/>
            <a:ext cx="2723416" cy="369328"/>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entury" panose="02040604050505020304" pitchFamily="18" charset="0"/>
                <a:sym typeface="Helvetica"/>
              </a:rPr>
              <a:t>~13,000</a:t>
            </a:r>
            <a:r>
              <a:rPr kumimoji="0" lang="en-US" sz="1800" b="0" i="0" u="none" strike="noStrike" cap="none" spc="0" normalizeH="0" dirty="0" smtClean="0">
                <a:ln>
                  <a:noFill/>
                </a:ln>
                <a:solidFill>
                  <a:srgbClr val="000000"/>
                </a:solidFill>
                <a:effectLst/>
                <a:uFillTx/>
                <a:latin typeface="Century" panose="02040604050505020304" pitchFamily="18" charset="0"/>
                <a:sym typeface="Helvetica"/>
              </a:rPr>
              <a:t> case in total</a:t>
            </a:r>
            <a:endParaRPr kumimoji="0" lang="en-US" sz="1800" b="0" i="0" u="none" strike="noStrike" cap="none" spc="0" normalizeH="0" baseline="0" dirty="0">
              <a:ln>
                <a:noFill/>
              </a:ln>
              <a:solidFill>
                <a:srgbClr val="000000"/>
              </a:solidFill>
              <a:effectLst/>
              <a:uFillTx/>
              <a:latin typeface="Century" panose="02040604050505020304" pitchFamily="18" charset="0"/>
              <a:sym typeface="Helvetica"/>
            </a:endParaRPr>
          </a:p>
        </p:txBody>
      </p:sp>
      <p:sp>
        <p:nvSpPr>
          <p:cNvPr id="3" name="Rectangle 2"/>
          <p:cNvSpPr/>
          <p:nvPr/>
        </p:nvSpPr>
        <p:spPr>
          <a:xfrm>
            <a:off x="500234" y="2187925"/>
            <a:ext cx="1805940" cy="584771"/>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0000"/>
                </a:solidFill>
                <a:effectLst/>
                <a:uFillTx/>
                <a:latin typeface="Century" panose="02040604050505020304" pitchFamily="18" charset="0"/>
                <a:sym typeface="Helvetica"/>
              </a:rPr>
              <a:t>Water Providers</a:t>
            </a:r>
          </a:p>
          <a:p>
            <a:pPr marL="0" marR="0" indent="0" algn="ctr" defTabSz="457200" rtl="0" fontAlgn="auto" latinLnBrk="0" hangingPunct="0">
              <a:lnSpc>
                <a:spcPct val="100000"/>
              </a:lnSpc>
              <a:spcBef>
                <a:spcPts val="0"/>
              </a:spcBef>
              <a:spcAft>
                <a:spcPts val="0"/>
              </a:spcAft>
              <a:buClrTx/>
              <a:buSzTx/>
              <a:buFontTx/>
              <a:buNone/>
              <a:tabLst/>
            </a:pPr>
            <a:r>
              <a:rPr lang="en-US" sz="1600" dirty="0" smtClean="0">
                <a:latin typeface="Century" panose="02040604050505020304" pitchFamily="18" charset="0"/>
              </a:rPr>
              <a:t>~150 Claims</a:t>
            </a:r>
            <a:endParaRPr kumimoji="0" lang="en-US" sz="1600" b="0" i="0" u="none" strike="noStrike" cap="none" spc="0" normalizeH="0" baseline="0" dirty="0">
              <a:ln>
                <a:noFill/>
              </a:ln>
              <a:solidFill>
                <a:srgbClr val="000000"/>
              </a:solidFill>
              <a:effectLst/>
              <a:uFillTx/>
              <a:latin typeface="Century" panose="02040604050505020304" pitchFamily="18" charset="0"/>
              <a:sym typeface="Helvetica"/>
            </a:endParaRPr>
          </a:p>
        </p:txBody>
      </p:sp>
      <p:sp>
        <p:nvSpPr>
          <p:cNvPr id="8" name="Rectangle 7"/>
          <p:cNvSpPr/>
          <p:nvPr/>
        </p:nvSpPr>
        <p:spPr>
          <a:xfrm>
            <a:off x="2874976" y="2181290"/>
            <a:ext cx="1805940" cy="584771"/>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0000"/>
                </a:solidFill>
                <a:effectLst/>
                <a:uFillTx/>
                <a:latin typeface="Century" panose="02040604050505020304" pitchFamily="18" charset="0"/>
                <a:sym typeface="Helvetica"/>
              </a:rPr>
              <a:t>Personal Injury</a:t>
            </a:r>
          </a:p>
          <a:p>
            <a:pPr marL="0" marR="0" indent="0" algn="ctr" defTabSz="457200" rtl="0" fontAlgn="auto" latinLnBrk="0" hangingPunct="0">
              <a:lnSpc>
                <a:spcPct val="100000"/>
              </a:lnSpc>
              <a:spcBef>
                <a:spcPts val="0"/>
              </a:spcBef>
              <a:spcAft>
                <a:spcPts val="0"/>
              </a:spcAft>
              <a:buClrTx/>
              <a:buSzTx/>
              <a:buFontTx/>
              <a:buNone/>
              <a:tabLst/>
            </a:pPr>
            <a:r>
              <a:rPr lang="en-US" sz="1600" dirty="0" smtClean="0">
                <a:latin typeface="Century" panose="02040604050505020304" pitchFamily="18" charset="0"/>
              </a:rPr>
              <a:t>~4,000 Claims</a:t>
            </a:r>
            <a:endParaRPr kumimoji="0" lang="en-US" sz="1600" b="0" i="0" u="none" strike="noStrike" cap="none" spc="0" normalizeH="0" baseline="0" dirty="0">
              <a:ln>
                <a:noFill/>
              </a:ln>
              <a:solidFill>
                <a:srgbClr val="000000"/>
              </a:solidFill>
              <a:effectLst/>
              <a:uFillTx/>
              <a:latin typeface="Century" panose="02040604050505020304" pitchFamily="18" charset="0"/>
              <a:sym typeface="Helvetica"/>
            </a:endParaRPr>
          </a:p>
        </p:txBody>
      </p:sp>
      <p:sp>
        <p:nvSpPr>
          <p:cNvPr id="9" name="Rectangle 8"/>
          <p:cNvSpPr/>
          <p:nvPr/>
        </p:nvSpPr>
        <p:spPr>
          <a:xfrm>
            <a:off x="5177328" y="2064814"/>
            <a:ext cx="1805940" cy="830993"/>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0000"/>
                </a:solidFill>
                <a:effectLst/>
                <a:uFillTx/>
                <a:latin typeface="Century" panose="02040604050505020304" pitchFamily="18" charset="0"/>
                <a:sym typeface="Helvetica"/>
              </a:rPr>
              <a:t>Medical Monitoring</a:t>
            </a:r>
          </a:p>
          <a:p>
            <a:pPr marL="0" marR="0" indent="0" algn="ctr" defTabSz="457200" rtl="0" fontAlgn="auto" latinLnBrk="0" hangingPunct="0">
              <a:lnSpc>
                <a:spcPct val="100000"/>
              </a:lnSpc>
              <a:spcBef>
                <a:spcPts val="0"/>
              </a:spcBef>
              <a:spcAft>
                <a:spcPts val="0"/>
              </a:spcAft>
              <a:buClrTx/>
              <a:buSzTx/>
              <a:buFontTx/>
              <a:buNone/>
              <a:tabLst/>
            </a:pPr>
            <a:r>
              <a:rPr lang="en-US" sz="1600" dirty="0" smtClean="0">
                <a:latin typeface="Century" panose="02040604050505020304" pitchFamily="18" charset="0"/>
              </a:rPr>
              <a:t>~8,000 Claims</a:t>
            </a:r>
            <a:endParaRPr kumimoji="0" lang="en-US" sz="1600" b="0" i="0" u="none" strike="noStrike" cap="none" spc="0" normalizeH="0" baseline="0" dirty="0">
              <a:ln>
                <a:noFill/>
              </a:ln>
              <a:solidFill>
                <a:srgbClr val="000000"/>
              </a:solidFill>
              <a:effectLst/>
              <a:uFillTx/>
              <a:latin typeface="Century" panose="02040604050505020304" pitchFamily="18" charset="0"/>
              <a:sym typeface="Helvetica"/>
            </a:endParaRPr>
          </a:p>
        </p:txBody>
      </p:sp>
      <p:sp>
        <p:nvSpPr>
          <p:cNvPr id="10" name="Rectangle 9"/>
          <p:cNvSpPr/>
          <p:nvPr/>
        </p:nvSpPr>
        <p:spPr>
          <a:xfrm>
            <a:off x="7552070" y="1941703"/>
            <a:ext cx="1805940" cy="107721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0000"/>
                </a:solidFill>
                <a:effectLst/>
                <a:uFillTx/>
                <a:latin typeface="Century" panose="02040604050505020304" pitchFamily="18" charset="0"/>
                <a:sym typeface="Helvetica"/>
              </a:rPr>
              <a:t>Municipality Claims</a:t>
            </a:r>
            <a:br>
              <a:rPr kumimoji="0" lang="en-US" sz="1600" b="0" i="0" u="none" strike="noStrike" cap="none" spc="0" normalizeH="0" baseline="0" dirty="0" smtClean="0">
                <a:ln>
                  <a:noFill/>
                </a:ln>
                <a:solidFill>
                  <a:srgbClr val="000000"/>
                </a:solidFill>
                <a:effectLst/>
                <a:uFillTx/>
                <a:latin typeface="Century" panose="02040604050505020304" pitchFamily="18" charset="0"/>
                <a:sym typeface="Helvetica"/>
              </a:rPr>
            </a:br>
            <a:r>
              <a:rPr kumimoji="0" lang="en-US" sz="800" b="0" i="0" u="none" strike="noStrike" cap="none" spc="0" normalizeH="0" baseline="0" dirty="0" smtClean="0">
                <a:ln>
                  <a:noFill/>
                </a:ln>
                <a:solidFill>
                  <a:srgbClr val="000000"/>
                </a:solidFill>
                <a:effectLst/>
                <a:uFillTx/>
                <a:latin typeface="Century" panose="02040604050505020304" pitchFamily="18" charset="0"/>
                <a:sym typeface="Helvetica"/>
              </a:rPr>
              <a:t>(airports, landfills, water</a:t>
            </a:r>
            <a:r>
              <a:rPr kumimoji="0" lang="en-US" sz="800" b="0" i="0" u="none" strike="noStrike" cap="none" spc="0" normalizeH="0" dirty="0" smtClean="0">
                <a:ln>
                  <a:noFill/>
                </a:ln>
                <a:solidFill>
                  <a:srgbClr val="000000"/>
                </a:solidFill>
                <a:effectLst/>
                <a:uFillTx/>
                <a:latin typeface="Century" panose="02040604050505020304" pitchFamily="18" charset="0"/>
                <a:sym typeface="Helvetica"/>
              </a:rPr>
              <a:t> treatment facilities)</a:t>
            </a:r>
            <a:endParaRPr kumimoji="0" lang="en-US" sz="1600" b="0" i="0" u="none" strike="noStrike" cap="none" spc="0" normalizeH="0" baseline="0" dirty="0" smtClean="0">
              <a:ln>
                <a:noFill/>
              </a:ln>
              <a:solidFill>
                <a:srgbClr val="000000"/>
              </a:solidFill>
              <a:effectLst/>
              <a:uFillTx/>
              <a:latin typeface="Century" panose="02040604050505020304" pitchFamily="18" charset="0"/>
              <a:sym typeface="Helvetica"/>
            </a:endParaRPr>
          </a:p>
          <a:p>
            <a:pPr marL="0" marR="0" indent="0" algn="ctr" defTabSz="457200" rtl="0" fontAlgn="auto" latinLnBrk="0" hangingPunct="0">
              <a:lnSpc>
                <a:spcPct val="100000"/>
              </a:lnSpc>
              <a:spcBef>
                <a:spcPts val="0"/>
              </a:spcBef>
              <a:spcAft>
                <a:spcPts val="0"/>
              </a:spcAft>
              <a:buClrTx/>
              <a:buSzTx/>
              <a:buFontTx/>
              <a:buNone/>
              <a:tabLst/>
            </a:pPr>
            <a:r>
              <a:rPr lang="en-US" sz="1600" dirty="0" smtClean="0">
                <a:latin typeface="Century" panose="02040604050505020304" pitchFamily="18" charset="0"/>
              </a:rPr>
              <a:t>50+ Claims</a:t>
            </a:r>
            <a:endParaRPr kumimoji="0" lang="en-US" sz="1600" b="0" i="0" u="none" strike="noStrike" cap="none" spc="0" normalizeH="0" baseline="0" dirty="0">
              <a:ln>
                <a:noFill/>
              </a:ln>
              <a:solidFill>
                <a:srgbClr val="000000"/>
              </a:solidFill>
              <a:effectLst/>
              <a:uFillTx/>
              <a:latin typeface="Century" panose="02040604050505020304" pitchFamily="18" charset="0"/>
              <a:sym typeface="Helvetica"/>
            </a:endParaRPr>
          </a:p>
        </p:txBody>
      </p:sp>
      <p:sp>
        <p:nvSpPr>
          <p:cNvPr id="11" name="Rectangle 10"/>
          <p:cNvSpPr/>
          <p:nvPr/>
        </p:nvSpPr>
        <p:spPr>
          <a:xfrm>
            <a:off x="9706684" y="1941702"/>
            <a:ext cx="2061742" cy="107721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0000"/>
                </a:solidFill>
                <a:effectLst/>
                <a:uFillTx/>
                <a:latin typeface="Century" panose="02040604050505020304" pitchFamily="18" charset="0"/>
                <a:sym typeface="Helvetica"/>
              </a:rPr>
              <a:t>States via National Resource</a:t>
            </a:r>
            <a:r>
              <a:rPr kumimoji="0" lang="en-US" sz="1600" b="0" i="0" u="none" strike="noStrike" cap="none" spc="0" normalizeH="0" dirty="0" smtClean="0">
                <a:ln>
                  <a:noFill/>
                </a:ln>
                <a:solidFill>
                  <a:srgbClr val="000000"/>
                </a:solidFill>
                <a:effectLst/>
                <a:uFillTx/>
                <a:latin typeface="Century" panose="02040604050505020304" pitchFamily="18" charset="0"/>
                <a:sym typeface="Helvetica"/>
              </a:rPr>
              <a:t> Damage Assessment</a:t>
            </a:r>
            <a:endParaRPr kumimoji="0" lang="en-US" sz="1600" b="0" i="0" u="none" strike="noStrike" cap="none" spc="0" normalizeH="0" baseline="0" dirty="0" smtClean="0">
              <a:ln>
                <a:noFill/>
              </a:ln>
              <a:solidFill>
                <a:srgbClr val="000000"/>
              </a:solidFill>
              <a:effectLst/>
              <a:uFillTx/>
              <a:latin typeface="Century" panose="02040604050505020304" pitchFamily="18" charset="0"/>
              <a:sym typeface="Helvetica"/>
            </a:endParaRPr>
          </a:p>
          <a:p>
            <a:pPr marL="0" marR="0" indent="0" algn="ctr" defTabSz="457200" rtl="0" fontAlgn="auto" latinLnBrk="0" hangingPunct="0">
              <a:lnSpc>
                <a:spcPct val="100000"/>
              </a:lnSpc>
              <a:spcBef>
                <a:spcPts val="0"/>
              </a:spcBef>
              <a:spcAft>
                <a:spcPts val="0"/>
              </a:spcAft>
              <a:buClrTx/>
              <a:buSzTx/>
              <a:buFontTx/>
              <a:buNone/>
              <a:tabLst/>
            </a:pPr>
            <a:r>
              <a:rPr lang="en-US" sz="1600" dirty="0" smtClean="0">
                <a:latin typeface="Century" panose="02040604050505020304" pitchFamily="18" charset="0"/>
              </a:rPr>
              <a:t>~10 Claims</a:t>
            </a:r>
            <a:endParaRPr kumimoji="0" lang="en-US" sz="1600" b="0" i="0" u="none" strike="noStrike" cap="none" spc="0" normalizeH="0" baseline="0" dirty="0">
              <a:ln>
                <a:noFill/>
              </a:ln>
              <a:solidFill>
                <a:srgbClr val="000000"/>
              </a:solidFill>
              <a:effectLst/>
              <a:uFillTx/>
              <a:latin typeface="Century" panose="02040604050505020304" pitchFamily="18" charset="0"/>
              <a:sym typeface="Helvetica"/>
            </a:endParaRPr>
          </a:p>
        </p:txBody>
      </p:sp>
      <p:sp>
        <p:nvSpPr>
          <p:cNvPr id="12" name="Rectangle 11"/>
          <p:cNvSpPr/>
          <p:nvPr/>
        </p:nvSpPr>
        <p:spPr>
          <a:xfrm>
            <a:off x="50932" y="2959524"/>
            <a:ext cx="2704544" cy="584771"/>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0000"/>
                </a:solidFill>
                <a:effectLst/>
                <a:uFillTx/>
                <a:latin typeface="Century" panose="02040604050505020304" pitchFamily="18" charset="0"/>
                <a:sym typeface="Helvetica"/>
              </a:rPr>
              <a:t>Judge selects</a:t>
            </a:r>
            <a:r>
              <a:rPr kumimoji="0" lang="en-US" sz="1600" b="0" i="0" u="none" strike="noStrike" cap="none" spc="0" normalizeH="0" dirty="0" smtClean="0">
                <a:ln>
                  <a:noFill/>
                </a:ln>
                <a:solidFill>
                  <a:srgbClr val="000000"/>
                </a:solidFill>
                <a:effectLst/>
                <a:uFillTx/>
                <a:latin typeface="Century" panose="02040604050505020304" pitchFamily="18" charset="0"/>
                <a:sym typeface="Helvetica"/>
              </a:rPr>
              <a:t> 10 “tier-1 bellwether cases”</a:t>
            </a:r>
            <a:endParaRPr kumimoji="0" lang="en-US" sz="1600" b="0" i="0" u="none" strike="noStrike" cap="none" spc="0" normalizeH="0" baseline="0" dirty="0">
              <a:ln>
                <a:noFill/>
              </a:ln>
              <a:solidFill>
                <a:srgbClr val="000000"/>
              </a:solidFill>
              <a:effectLst/>
              <a:uFillTx/>
              <a:latin typeface="Century" panose="02040604050505020304" pitchFamily="18" charset="0"/>
              <a:sym typeface="Helvetica"/>
            </a:endParaRPr>
          </a:p>
        </p:txBody>
      </p:sp>
      <p:sp>
        <p:nvSpPr>
          <p:cNvPr id="13" name="Rectangle 12"/>
          <p:cNvSpPr/>
          <p:nvPr/>
        </p:nvSpPr>
        <p:spPr>
          <a:xfrm>
            <a:off x="50932" y="3872082"/>
            <a:ext cx="2704544" cy="584771"/>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0000"/>
                </a:solidFill>
                <a:effectLst/>
                <a:uFillTx/>
                <a:latin typeface="Century" panose="02040604050505020304" pitchFamily="18" charset="0"/>
                <a:sym typeface="Helvetica"/>
              </a:rPr>
              <a:t>Narrows</a:t>
            </a:r>
            <a:r>
              <a:rPr kumimoji="0" lang="en-US" sz="1600" b="0" i="0" u="none" strike="noStrike" cap="none" spc="0" normalizeH="0" dirty="0" smtClean="0">
                <a:ln>
                  <a:noFill/>
                </a:ln>
                <a:solidFill>
                  <a:srgbClr val="000000"/>
                </a:solidFill>
                <a:effectLst/>
                <a:uFillTx/>
                <a:latin typeface="Century" panose="02040604050505020304" pitchFamily="18" charset="0"/>
                <a:sym typeface="Helvetica"/>
              </a:rPr>
              <a:t> to 3 “tier-2 cases” to go to trial 2023</a:t>
            </a:r>
            <a:endParaRPr kumimoji="0" lang="en-US" sz="1600" b="0" i="0" u="none" strike="noStrike" cap="none" spc="0" normalizeH="0" baseline="0" dirty="0">
              <a:ln>
                <a:noFill/>
              </a:ln>
              <a:solidFill>
                <a:srgbClr val="000000"/>
              </a:solidFill>
              <a:effectLst/>
              <a:uFillTx/>
              <a:latin typeface="Century" panose="02040604050505020304" pitchFamily="18" charset="0"/>
              <a:sym typeface="Helvetica"/>
            </a:endParaRPr>
          </a:p>
        </p:txBody>
      </p:sp>
      <p:sp>
        <p:nvSpPr>
          <p:cNvPr id="14" name="Rectangle 13"/>
          <p:cNvSpPr/>
          <p:nvPr/>
        </p:nvSpPr>
        <p:spPr>
          <a:xfrm>
            <a:off x="3112162" y="4106040"/>
            <a:ext cx="1362849" cy="1323435"/>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0000"/>
                </a:solidFill>
                <a:effectLst/>
                <a:uFillTx/>
                <a:latin typeface="Century" panose="02040604050505020304" pitchFamily="18" charset="0"/>
                <a:sym typeface="Helvetica"/>
              </a:rPr>
              <a:t>Decisions</a:t>
            </a:r>
            <a:r>
              <a:rPr kumimoji="0" lang="en-US" sz="1600" b="0" i="0" u="none" strike="noStrike" cap="none" spc="0" normalizeH="0" dirty="0" smtClean="0">
                <a:ln>
                  <a:noFill/>
                </a:ln>
                <a:solidFill>
                  <a:srgbClr val="000000"/>
                </a:solidFill>
                <a:effectLst/>
                <a:uFillTx/>
                <a:latin typeface="Century" panose="02040604050505020304" pitchFamily="18" charset="0"/>
                <a:sym typeface="Helvetica"/>
              </a:rPr>
              <a:t> used as precedent for personal injury claims</a:t>
            </a:r>
            <a:endParaRPr kumimoji="0" lang="en-US" sz="1600" b="0" i="0" u="none" strike="noStrike" cap="none" spc="0" normalizeH="0" baseline="0" dirty="0">
              <a:ln>
                <a:noFill/>
              </a:ln>
              <a:solidFill>
                <a:srgbClr val="000000"/>
              </a:solidFill>
              <a:effectLst/>
              <a:uFillTx/>
              <a:latin typeface="Century" panose="02040604050505020304" pitchFamily="18" charset="0"/>
              <a:sym typeface="Helvetica"/>
            </a:endParaRPr>
          </a:p>
        </p:txBody>
      </p:sp>
      <p:cxnSp>
        <p:nvCxnSpPr>
          <p:cNvPr id="5" name="Straight Connector 4"/>
          <p:cNvCxnSpPr>
            <a:stCxn id="2" idx="2"/>
            <a:endCxn id="3" idx="0"/>
          </p:cNvCxnSpPr>
          <p:nvPr/>
        </p:nvCxnSpPr>
        <p:spPr>
          <a:xfrm flipH="1">
            <a:off x="1403204" y="1602669"/>
            <a:ext cx="4667664" cy="585256"/>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6" name="Straight Connector 15"/>
          <p:cNvCxnSpPr>
            <a:stCxn id="2" idx="2"/>
            <a:endCxn id="8" idx="0"/>
          </p:cNvCxnSpPr>
          <p:nvPr/>
        </p:nvCxnSpPr>
        <p:spPr>
          <a:xfrm flipH="1">
            <a:off x="3777946" y="1602669"/>
            <a:ext cx="2292922" cy="578621"/>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9" name="Straight Connector 18"/>
          <p:cNvCxnSpPr>
            <a:stCxn id="2" idx="2"/>
            <a:endCxn id="9" idx="0"/>
          </p:cNvCxnSpPr>
          <p:nvPr/>
        </p:nvCxnSpPr>
        <p:spPr>
          <a:xfrm>
            <a:off x="6070868" y="1602669"/>
            <a:ext cx="9430" cy="462145"/>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2" name="Straight Connector 21"/>
          <p:cNvCxnSpPr>
            <a:stCxn id="2" idx="2"/>
            <a:endCxn id="10" idx="0"/>
          </p:cNvCxnSpPr>
          <p:nvPr/>
        </p:nvCxnSpPr>
        <p:spPr>
          <a:xfrm>
            <a:off x="6070868" y="1602669"/>
            <a:ext cx="2384172" cy="33903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4" name="Straight Connector 23"/>
          <p:cNvCxnSpPr>
            <a:stCxn id="2" idx="2"/>
            <a:endCxn id="11" idx="0"/>
          </p:cNvCxnSpPr>
          <p:nvPr/>
        </p:nvCxnSpPr>
        <p:spPr>
          <a:xfrm>
            <a:off x="6070868" y="1602669"/>
            <a:ext cx="4666687" cy="339033"/>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7" name="Straight Arrow Connector 36"/>
          <p:cNvCxnSpPr>
            <a:stCxn id="8" idx="2"/>
          </p:cNvCxnSpPr>
          <p:nvPr/>
        </p:nvCxnSpPr>
        <p:spPr>
          <a:xfrm flipH="1">
            <a:off x="3775055" y="2766061"/>
            <a:ext cx="2891" cy="1344496"/>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26" name="Rectangle 25"/>
          <p:cNvSpPr/>
          <p:nvPr/>
        </p:nvSpPr>
        <p:spPr>
          <a:xfrm>
            <a:off x="50932" y="4784640"/>
            <a:ext cx="2704544" cy="584771"/>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1" u="none" strike="noStrike" cap="none" spc="0" normalizeH="0" baseline="0" dirty="0" smtClean="0">
                <a:ln>
                  <a:noFill/>
                </a:ln>
                <a:solidFill>
                  <a:srgbClr val="000000"/>
                </a:solidFill>
                <a:effectLst/>
                <a:uFillTx/>
                <a:latin typeface="Century" panose="02040604050505020304" pitchFamily="18" charset="0"/>
                <a:sym typeface="Helvetica"/>
              </a:rPr>
              <a:t>City of Stuart v. 3M Co. </a:t>
            </a:r>
            <a:r>
              <a:rPr kumimoji="0" lang="en-US" sz="1600" b="0" i="0" u="none" strike="noStrike" cap="none" spc="0" normalizeH="0" baseline="0" dirty="0" smtClean="0">
                <a:ln>
                  <a:noFill/>
                </a:ln>
                <a:solidFill>
                  <a:srgbClr val="000000"/>
                </a:solidFill>
                <a:effectLst/>
                <a:uFillTx/>
                <a:latin typeface="Century" panose="02040604050505020304" pitchFamily="18" charset="0"/>
                <a:sym typeface="Helvetica"/>
              </a:rPr>
              <a:t>selected as first trial  </a:t>
            </a:r>
            <a:endParaRPr kumimoji="0" lang="en-US" sz="1600" b="0" i="0" u="none" strike="noStrike" cap="none" spc="0" normalizeH="0" baseline="0" dirty="0">
              <a:ln>
                <a:noFill/>
              </a:ln>
              <a:solidFill>
                <a:srgbClr val="000000"/>
              </a:solidFill>
              <a:effectLst/>
              <a:uFillTx/>
              <a:latin typeface="Century" panose="02040604050505020304" pitchFamily="18" charset="0"/>
              <a:sym typeface="Helvetica"/>
            </a:endParaRPr>
          </a:p>
        </p:txBody>
      </p:sp>
      <p:cxnSp>
        <p:nvCxnSpPr>
          <p:cNvPr id="31" name="Straight Arrow Connector 30"/>
          <p:cNvCxnSpPr>
            <a:stCxn id="13" idx="3"/>
            <a:endCxn id="14" idx="1"/>
          </p:cNvCxnSpPr>
          <p:nvPr/>
        </p:nvCxnSpPr>
        <p:spPr>
          <a:xfrm>
            <a:off x="2755476" y="4164468"/>
            <a:ext cx="356686" cy="603290"/>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11946780"/>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Placeholder 3" descr="Picture Placeholder 3"/>
          <p:cNvPicPr>
            <a:picLocks noGrp="1" noChangeAspect="1"/>
          </p:cNvPicPr>
          <p:nvPr>
            <p:ph type="pic" idx="21"/>
          </p:nvPr>
        </p:nvPicPr>
        <p:blipFill>
          <a:blip r:embed="rId2"/>
          <a:srcRect/>
          <a:stretch>
            <a:fillRect/>
          </a:stretch>
        </p:blipFill>
        <p:spPr>
          <a:xfrm>
            <a:off x="7432576" y="823645"/>
            <a:ext cx="4216356" cy="42163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Why should you care?  Litigation</a:t>
            </a:r>
            <a:endParaRPr dirty="0"/>
          </a:p>
        </p:txBody>
      </p:sp>
      <p:sp>
        <p:nvSpPr>
          <p:cNvPr id="190" name="Text Placeholder 2"/>
          <p:cNvSpPr txBox="1">
            <a:spLocks noGrp="1"/>
          </p:cNvSpPr>
          <p:nvPr>
            <p:ph type="body" sz="half" idx="1"/>
          </p:nvPr>
        </p:nvSpPr>
        <p:spPr>
          <a:xfrm>
            <a:off x="617220" y="823645"/>
            <a:ext cx="11043142" cy="4859505"/>
          </a:xfrm>
          <a:prstGeom prst="rect">
            <a:avLst/>
          </a:prstGeom>
        </p:spPr>
        <p:txBody>
          <a:bodyPr>
            <a:normAutofit/>
          </a:bodyPr>
          <a:lstStyle/>
          <a:p>
            <a:pPr marL="0" lvl="1" indent="0" algn="ctr">
              <a:buNone/>
            </a:pPr>
            <a:r>
              <a:rPr lang="en-US" b="1" smtClean="0"/>
              <a:t>Awards Against Manufacturers for Environmental </a:t>
            </a:r>
            <a:r>
              <a:rPr lang="en-US" b="1" u="sng" smtClean="0"/>
              <a:t>Pollution</a:t>
            </a:r>
            <a:endParaRPr lang="en-US" b="1" u="sng" dirty="0"/>
          </a:p>
        </p:txBody>
      </p:sp>
      <p:graphicFrame>
        <p:nvGraphicFramePr>
          <p:cNvPr id="7" name="Table 6">
            <a:extLst>
              <a:ext uri="{FF2B5EF4-FFF2-40B4-BE49-F238E27FC236}">
                <a16:creationId xmlns:a16="http://schemas.microsoft.com/office/drawing/2014/main" id="{7DB1DC1B-DEA2-4FFB-A880-9E748F6D4112}"/>
              </a:ext>
            </a:extLst>
          </p:cNvPr>
          <p:cNvGraphicFramePr>
            <a:graphicFrameLocks noGrp="1"/>
          </p:cNvGraphicFramePr>
          <p:nvPr>
            <p:extLst>
              <p:ext uri="{D42A27DB-BD31-4B8C-83A1-F6EECF244321}">
                <p14:modId xmlns:p14="http://schemas.microsoft.com/office/powerpoint/2010/main" val="652946083"/>
              </p:ext>
            </p:extLst>
          </p:nvPr>
        </p:nvGraphicFramePr>
        <p:xfrm>
          <a:off x="2439286" y="1398984"/>
          <a:ext cx="6959896" cy="3962591"/>
        </p:xfrm>
        <a:graphic>
          <a:graphicData uri="http://schemas.openxmlformats.org/drawingml/2006/table">
            <a:tbl>
              <a:tblPr firstRow="1" firstCol="1" bandRow="1"/>
              <a:tblGrid>
                <a:gridCol w="2274481">
                  <a:extLst>
                    <a:ext uri="{9D8B030D-6E8A-4147-A177-3AD203B41FA5}">
                      <a16:colId xmlns:a16="http://schemas.microsoft.com/office/drawing/2014/main" val="2733744045"/>
                    </a:ext>
                  </a:extLst>
                </a:gridCol>
                <a:gridCol w="2351495">
                  <a:extLst>
                    <a:ext uri="{9D8B030D-6E8A-4147-A177-3AD203B41FA5}">
                      <a16:colId xmlns:a16="http://schemas.microsoft.com/office/drawing/2014/main" val="2639710627"/>
                    </a:ext>
                  </a:extLst>
                </a:gridCol>
                <a:gridCol w="2333920">
                  <a:extLst>
                    <a:ext uri="{9D8B030D-6E8A-4147-A177-3AD203B41FA5}">
                      <a16:colId xmlns:a16="http://schemas.microsoft.com/office/drawing/2014/main" val="381982226"/>
                    </a:ext>
                  </a:extLst>
                </a:gridCol>
              </a:tblGrid>
              <a:tr h="508319">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marL="0" marR="0" algn="ctr">
                        <a:lnSpc>
                          <a:spcPts val="1500"/>
                        </a:lnSpc>
                        <a:spcBef>
                          <a:spcPts val="750"/>
                        </a:spcBef>
                        <a:spcAft>
                          <a:spcPts val="750"/>
                        </a:spcAft>
                      </a:pPr>
                      <a:r>
                        <a:rPr lang="en-US" sz="1200" kern="1200" dirty="0">
                          <a:effectLst/>
                        </a:rPr>
                        <a:t>Year of Settlement</a:t>
                      </a:r>
                      <a:endParaRPr lang="en-US" sz="1200" b="1" kern="1200" dirty="0">
                        <a:solidFill>
                          <a:schemeClr val="lt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marL="0" marR="0" algn="ctr">
                        <a:lnSpc>
                          <a:spcPts val="1500"/>
                        </a:lnSpc>
                        <a:spcBef>
                          <a:spcPts val="750"/>
                        </a:spcBef>
                        <a:spcAft>
                          <a:spcPts val="750"/>
                        </a:spcAft>
                      </a:pPr>
                      <a:r>
                        <a:rPr lang="en-US" sz="1200" dirty="0">
                          <a:effectLst/>
                        </a:rPr>
                        <a:t>Amount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marL="0" marR="0" algn="ctr">
                        <a:lnSpc>
                          <a:spcPts val="1500"/>
                        </a:lnSpc>
                        <a:spcBef>
                          <a:spcPts val="750"/>
                        </a:spcBef>
                        <a:spcAft>
                          <a:spcPts val="750"/>
                        </a:spcAft>
                      </a:pPr>
                      <a:r>
                        <a:rPr lang="en-US" sz="1200" dirty="0">
                          <a:effectLst/>
                        </a:rPr>
                        <a:t>State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53634"/>
                    </a:solidFill>
                  </a:tcPr>
                </a:tc>
                <a:extLst>
                  <a:ext uri="{0D108BD9-81ED-4DB2-BD59-A6C34878D82A}">
                    <a16:rowId xmlns:a16="http://schemas.microsoft.com/office/drawing/2014/main" val="2600191427"/>
                  </a:ext>
                </a:extLst>
              </a:tr>
              <a:tr h="384816">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kern="1200" dirty="0">
                          <a:effectLst/>
                        </a:rPr>
                        <a:t>2018</a:t>
                      </a:r>
                      <a:endParaRPr lang="en-US" sz="1200" b="1" kern="1200" dirty="0">
                        <a:solidFill>
                          <a:schemeClr val="lt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a:lnSpc>
                          <a:spcPts val="1500"/>
                        </a:lnSpc>
                        <a:spcBef>
                          <a:spcPts val="750"/>
                        </a:spcBef>
                        <a:spcAft>
                          <a:spcPts val="750"/>
                        </a:spcAft>
                      </a:pPr>
                      <a:r>
                        <a:rPr lang="en-US" sz="1200" b="1" dirty="0">
                          <a:solidFill>
                            <a:schemeClr val="tx1"/>
                          </a:solidFill>
                          <a:effectLst/>
                        </a:rPr>
                        <a:t>$850 million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a:lnSpc>
                          <a:spcPts val="1500"/>
                        </a:lnSpc>
                        <a:spcBef>
                          <a:spcPts val="750"/>
                        </a:spcBef>
                        <a:spcAft>
                          <a:spcPts val="750"/>
                        </a:spcAft>
                      </a:pPr>
                      <a:r>
                        <a:rPr lang="en-US" sz="1200" b="1" dirty="0">
                          <a:solidFill>
                            <a:schemeClr val="tx1"/>
                          </a:solidFill>
                          <a:effectLst/>
                        </a:rPr>
                        <a:t>MN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extLst>
                  <a:ext uri="{0D108BD9-81ED-4DB2-BD59-A6C34878D82A}">
                    <a16:rowId xmlns:a16="http://schemas.microsoft.com/office/drawing/2014/main" val="1715444805"/>
                  </a:ext>
                </a:extLst>
              </a:tr>
              <a:tr h="290623">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kern="1200" dirty="0">
                          <a:effectLst/>
                        </a:rPr>
                        <a:t>2018</a:t>
                      </a:r>
                      <a:endParaRPr lang="en-US" sz="1200" b="1" kern="1200" dirty="0">
                        <a:solidFill>
                          <a:schemeClr val="lt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b="1" kern="1200" dirty="0">
                          <a:solidFill>
                            <a:schemeClr val="tx1"/>
                          </a:solidFill>
                          <a:effectLst/>
                        </a:rPr>
                        <a:t>$4 million</a:t>
                      </a:r>
                      <a:endParaRPr lang="en-US" sz="1200" b="1" kern="1200" dirty="0">
                        <a:solidFill>
                          <a:schemeClr val="tx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a:lnSpc>
                          <a:spcPts val="1500"/>
                        </a:lnSpc>
                        <a:spcBef>
                          <a:spcPts val="750"/>
                        </a:spcBef>
                        <a:spcAft>
                          <a:spcPts val="750"/>
                        </a:spcAft>
                      </a:pPr>
                      <a:r>
                        <a:rPr lang="en-US" sz="1200" b="1" dirty="0">
                          <a:solidFill>
                            <a:schemeClr val="tx1"/>
                          </a:solidFill>
                          <a:effectLst/>
                        </a:rPr>
                        <a:t>AL</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extLst>
                  <a:ext uri="{0D108BD9-81ED-4DB2-BD59-A6C34878D82A}">
                    <a16:rowId xmlns:a16="http://schemas.microsoft.com/office/drawing/2014/main" val="563512321"/>
                  </a:ext>
                </a:extLst>
              </a:tr>
              <a:tr h="333344">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kern="1200" dirty="0">
                          <a:effectLst/>
                        </a:rPr>
                        <a:t>2019</a:t>
                      </a:r>
                      <a:endParaRPr lang="en-US" sz="1200" b="1" kern="1200" dirty="0">
                        <a:solidFill>
                          <a:schemeClr val="lt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a:lnSpc>
                          <a:spcPts val="1500"/>
                        </a:lnSpc>
                        <a:spcBef>
                          <a:spcPts val="750"/>
                        </a:spcBef>
                        <a:spcAft>
                          <a:spcPts val="750"/>
                        </a:spcAft>
                      </a:pPr>
                      <a:r>
                        <a:rPr lang="en-US" sz="1200" b="1" dirty="0">
                          <a:solidFill>
                            <a:schemeClr val="tx1"/>
                          </a:solidFill>
                          <a:effectLst/>
                        </a:rPr>
                        <a:t>$2.7 million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a:lnSpc>
                          <a:spcPts val="1500"/>
                        </a:lnSpc>
                        <a:spcBef>
                          <a:spcPts val="750"/>
                        </a:spcBef>
                        <a:spcAft>
                          <a:spcPts val="750"/>
                        </a:spcAft>
                      </a:pPr>
                      <a:r>
                        <a:rPr lang="en-US" sz="1200" b="1" dirty="0">
                          <a:solidFill>
                            <a:schemeClr val="tx1"/>
                          </a:solidFill>
                          <a:effectLst/>
                        </a:rPr>
                        <a:t>MN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extLst>
                  <a:ext uri="{0D108BD9-81ED-4DB2-BD59-A6C34878D82A}">
                    <a16:rowId xmlns:a16="http://schemas.microsoft.com/office/drawing/2014/main" val="3358724238"/>
                  </a:ext>
                </a:extLst>
              </a:tr>
              <a:tr h="344053">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kern="1200" dirty="0">
                          <a:effectLst/>
                        </a:rPr>
                        <a:t>2019</a:t>
                      </a:r>
                      <a:endParaRPr lang="en-US" sz="1200" b="1" kern="1200" dirty="0">
                        <a:solidFill>
                          <a:schemeClr val="lt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a:lnSpc>
                          <a:spcPts val="1500"/>
                        </a:lnSpc>
                        <a:spcBef>
                          <a:spcPts val="750"/>
                        </a:spcBef>
                        <a:spcAft>
                          <a:spcPts val="750"/>
                        </a:spcAft>
                      </a:pPr>
                      <a:r>
                        <a:rPr lang="en-US" sz="1200" b="1" dirty="0">
                          <a:solidFill>
                            <a:schemeClr val="tx1"/>
                          </a:solidFill>
                          <a:effectLst/>
                        </a:rPr>
                        <a:t>$35 million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a:lnSpc>
                          <a:spcPts val="1500"/>
                        </a:lnSpc>
                        <a:spcBef>
                          <a:spcPts val="750"/>
                        </a:spcBef>
                        <a:spcAft>
                          <a:spcPts val="750"/>
                        </a:spcAft>
                      </a:pPr>
                      <a:r>
                        <a:rPr lang="en-US" sz="1200" b="1" dirty="0">
                          <a:solidFill>
                            <a:schemeClr val="tx1"/>
                          </a:solidFill>
                          <a:effectLst/>
                        </a:rPr>
                        <a:t>AL</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extLst>
                  <a:ext uri="{0D108BD9-81ED-4DB2-BD59-A6C34878D82A}">
                    <a16:rowId xmlns:a16="http://schemas.microsoft.com/office/drawing/2014/main" val="2954830256"/>
                  </a:ext>
                </a:extLst>
              </a:tr>
              <a:tr h="336431">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kern="1200" dirty="0">
                          <a:effectLst/>
                        </a:rPr>
                        <a:t>2020</a:t>
                      </a:r>
                      <a:endParaRPr lang="en-US" sz="1200" b="1" kern="1200" dirty="0">
                        <a:solidFill>
                          <a:schemeClr val="lt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a:lnSpc>
                          <a:spcPts val="1500"/>
                        </a:lnSpc>
                        <a:spcBef>
                          <a:spcPts val="750"/>
                        </a:spcBef>
                        <a:spcAft>
                          <a:spcPts val="750"/>
                        </a:spcAft>
                      </a:pPr>
                      <a:r>
                        <a:rPr lang="en-US" sz="1200" b="1" dirty="0">
                          <a:solidFill>
                            <a:schemeClr val="tx1"/>
                          </a:solidFill>
                          <a:effectLst/>
                        </a:rPr>
                        <a:t>$55 million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a:lnSpc>
                          <a:spcPts val="1500"/>
                        </a:lnSpc>
                        <a:spcBef>
                          <a:spcPts val="750"/>
                        </a:spcBef>
                        <a:spcAft>
                          <a:spcPts val="750"/>
                        </a:spcAft>
                      </a:pPr>
                      <a:r>
                        <a:rPr lang="en-US" sz="1200" b="1" dirty="0">
                          <a:solidFill>
                            <a:schemeClr val="tx1"/>
                          </a:solidFill>
                          <a:effectLst/>
                        </a:rPr>
                        <a:t>MI</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extLst>
                  <a:ext uri="{0D108BD9-81ED-4DB2-BD59-A6C34878D82A}">
                    <a16:rowId xmlns:a16="http://schemas.microsoft.com/office/drawing/2014/main" val="3790256054"/>
                  </a:ext>
                </a:extLst>
              </a:tr>
              <a:tr h="318977">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kern="1200" dirty="0">
                          <a:effectLst/>
                        </a:rPr>
                        <a:t>2020</a:t>
                      </a:r>
                      <a:endParaRPr lang="en-US" sz="1200" b="1" kern="1200" dirty="0">
                        <a:solidFill>
                          <a:schemeClr val="lt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a:lnSpc>
                          <a:spcPts val="1500"/>
                        </a:lnSpc>
                        <a:spcBef>
                          <a:spcPts val="750"/>
                        </a:spcBef>
                        <a:spcAft>
                          <a:spcPts val="750"/>
                        </a:spcAft>
                      </a:pPr>
                      <a:r>
                        <a:rPr lang="en-US" sz="1200" b="1" dirty="0">
                          <a:solidFill>
                            <a:schemeClr val="tx1"/>
                          </a:solidFill>
                          <a:effectLst/>
                        </a:rPr>
                        <a:t>$113 million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a:lnSpc>
                          <a:spcPts val="1500"/>
                        </a:lnSpc>
                        <a:spcBef>
                          <a:spcPts val="750"/>
                        </a:spcBef>
                        <a:spcAft>
                          <a:spcPts val="750"/>
                        </a:spcAft>
                      </a:pPr>
                      <a:r>
                        <a:rPr lang="en-US" sz="1200" b="1" dirty="0">
                          <a:solidFill>
                            <a:schemeClr val="tx1"/>
                          </a:solidFill>
                          <a:effectLst/>
                        </a:rPr>
                        <a:t>MI</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extLst>
                  <a:ext uri="{0D108BD9-81ED-4DB2-BD59-A6C34878D82A}">
                    <a16:rowId xmlns:a16="http://schemas.microsoft.com/office/drawing/2014/main" val="964416806"/>
                  </a:ext>
                </a:extLst>
              </a:tr>
              <a:tr h="382772">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kern="1200" dirty="0">
                          <a:effectLst/>
                        </a:rPr>
                        <a:t>2021</a:t>
                      </a:r>
                      <a:endParaRPr lang="en-US" sz="1200" b="1" kern="1200" dirty="0">
                        <a:solidFill>
                          <a:schemeClr val="lt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b="1" kern="1200" dirty="0">
                          <a:solidFill>
                            <a:schemeClr val="tx1"/>
                          </a:solidFill>
                          <a:effectLst/>
                        </a:rPr>
                        <a:t>$17.5 million</a:t>
                      </a:r>
                      <a:endParaRPr lang="en-US" sz="1200" b="1" kern="1200" dirty="0">
                        <a:solidFill>
                          <a:schemeClr val="tx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b="1" kern="1200" dirty="0">
                          <a:solidFill>
                            <a:schemeClr val="tx1"/>
                          </a:solidFill>
                          <a:effectLst/>
                        </a:rPr>
                        <a:t>SC</a:t>
                      </a:r>
                      <a:endParaRPr lang="en-US" sz="1200" b="1" kern="1200" dirty="0">
                        <a:solidFill>
                          <a:schemeClr val="tx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extLst>
                  <a:ext uri="{0D108BD9-81ED-4DB2-BD59-A6C34878D82A}">
                    <a16:rowId xmlns:a16="http://schemas.microsoft.com/office/drawing/2014/main" val="2913108563"/>
                  </a:ext>
                </a:extLst>
              </a:tr>
              <a:tr h="333153">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kern="1200" dirty="0">
                          <a:effectLst/>
                        </a:rPr>
                        <a:t>2021</a:t>
                      </a:r>
                      <a:endParaRPr lang="en-US" sz="1200" b="1" kern="1200" dirty="0">
                        <a:solidFill>
                          <a:schemeClr val="lt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b="1" kern="1200" dirty="0">
                          <a:solidFill>
                            <a:schemeClr val="tx1"/>
                          </a:solidFill>
                          <a:effectLst/>
                        </a:rPr>
                        <a:t>$11.9 million</a:t>
                      </a:r>
                      <a:endParaRPr lang="en-US" sz="1200" b="1" kern="1200" dirty="0">
                        <a:solidFill>
                          <a:schemeClr val="tx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b="1" kern="1200" dirty="0">
                          <a:solidFill>
                            <a:schemeClr val="tx1"/>
                          </a:solidFill>
                          <a:effectLst/>
                        </a:rPr>
                        <a:t>MI</a:t>
                      </a:r>
                      <a:endParaRPr lang="en-US" sz="1200" b="1" kern="1200" dirty="0">
                        <a:solidFill>
                          <a:schemeClr val="tx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extLst>
                  <a:ext uri="{0D108BD9-81ED-4DB2-BD59-A6C34878D82A}">
                    <a16:rowId xmlns:a16="http://schemas.microsoft.com/office/drawing/2014/main" val="2279341115"/>
                  </a:ext>
                </a:extLst>
              </a:tr>
              <a:tr h="368596">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kern="1200" dirty="0">
                          <a:effectLst/>
                        </a:rPr>
                        <a:t>2021</a:t>
                      </a:r>
                      <a:endParaRPr lang="en-US" sz="1200" b="1" kern="1200" dirty="0">
                        <a:solidFill>
                          <a:schemeClr val="lt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b="1" kern="1200" dirty="0">
                          <a:solidFill>
                            <a:schemeClr val="tx1"/>
                          </a:solidFill>
                          <a:effectLst/>
                        </a:rPr>
                        <a:t>$99 million</a:t>
                      </a:r>
                      <a:endParaRPr lang="en-US" sz="1200" b="1" kern="1200" dirty="0">
                        <a:solidFill>
                          <a:schemeClr val="tx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b="1" kern="1200" dirty="0">
                          <a:solidFill>
                            <a:schemeClr val="tx1"/>
                          </a:solidFill>
                          <a:effectLst/>
                        </a:rPr>
                        <a:t>AL</a:t>
                      </a:r>
                      <a:endParaRPr lang="en-US" sz="1200" b="1" kern="1200" dirty="0">
                        <a:solidFill>
                          <a:schemeClr val="tx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extLst>
                  <a:ext uri="{0D108BD9-81ED-4DB2-BD59-A6C34878D82A}">
                    <a16:rowId xmlns:a16="http://schemas.microsoft.com/office/drawing/2014/main" val="744917298"/>
                  </a:ext>
                </a:extLst>
              </a:tr>
              <a:tr h="361507">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kern="1200" dirty="0">
                          <a:effectLst/>
                        </a:rPr>
                        <a:t>2021</a:t>
                      </a:r>
                      <a:endParaRPr lang="en-US" sz="1200" b="1" kern="1200" dirty="0">
                        <a:solidFill>
                          <a:schemeClr val="lt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b="1" kern="1200" dirty="0">
                          <a:solidFill>
                            <a:schemeClr val="tx1"/>
                          </a:solidFill>
                          <a:effectLst/>
                        </a:rPr>
                        <a:t>$30 million</a:t>
                      </a:r>
                      <a:endParaRPr lang="en-US" sz="1200" b="1" kern="1200" dirty="0">
                        <a:solidFill>
                          <a:schemeClr val="tx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marL="0" marR="0" algn="ctr" defTabSz="914400" rtl="0" eaLnBrk="1" latinLnBrk="0" hangingPunct="1">
                        <a:lnSpc>
                          <a:spcPts val="1500"/>
                        </a:lnSpc>
                        <a:spcBef>
                          <a:spcPts val="750"/>
                        </a:spcBef>
                        <a:spcAft>
                          <a:spcPts val="750"/>
                        </a:spcAft>
                      </a:pPr>
                      <a:r>
                        <a:rPr lang="en-US" sz="1200" b="1" kern="1200" dirty="0">
                          <a:solidFill>
                            <a:schemeClr val="tx1"/>
                          </a:solidFill>
                          <a:effectLst/>
                        </a:rPr>
                        <a:t>VT</a:t>
                      </a:r>
                      <a:endParaRPr lang="en-US" sz="1200" b="1" kern="1200" dirty="0">
                        <a:solidFill>
                          <a:schemeClr val="tx1"/>
                        </a:solidFill>
                        <a:effectLst/>
                        <a:latin typeface="+mn-lt"/>
                        <a:ea typeface="+mn-ea"/>
                        <a:cs typeface="+mn-cs"/>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extLst>
                  <a:ext uri="{0D108BD9-81ED-4DB2-BD59-A6C34878D82A}">
                    <a16:rowId xmlns:a16="http://schemas.microsoft.com/office/drawing/2014/main" val="3099308623"/>
                  </a:ext>
                </a:extLst>
              </a:tr>
            </a:tbl>
          </a:graphicData>
        </a:graphic>
      </p:graphicFrame>
    </p:spTree>
    <p:extLst>
      <p:ext uri="{BB962C8B-B14F-4D97-AF65-F5344CB8AC3E}">
        <p14:creationId xmlns:p14="http://schemas.microsoft.com/office/powerpoint/2010/main" val="2297560993"/>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Placeholder 3" descr="Picture Placeholder 3"/>
          <p:cNvPicPr>
            <a:picLocks noGrp="1" noChangeAspect="1"/>
          </p:cNvPicPr>
          <p:nvPr>
            <p:ph type="pic" idx="21"/>
          </p:nvPr>
        </p:nvPicPr>
        <p:blipFill>
          <a:blip r:embed="rId2"/>
          <a:srcRect/>
          <a:stretch>
            <a:fillRect/>
          </a:stretch>
        </p:blipFill>
        <p:spPr>
          <a:xfrm>
            <a:off x="7432576" y="823645"/>
            <a:ext cx="4216356" cy="42163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Why should you care?  Litigation</a:t>
            </a:r>
            <a:endParaRPr dirty="0"/>
          </a:p>
        </p:txBody>
      </p:sp>
      <p:sp>
        <p:nvSpPr>
          <p:cNvPr id="190" name="Text Placeholder 2"/>
          <p:cNvSpPr txBox="1">
            <a:spLocks noGrp="1"/>
          </p:cNvSpPr>
          <p:nvPr>
            <p:ph type="body" sz="half" idx="1"/>
          </p:nvPr>
        </p:nvSpPr>
        <p:spPr>
          <a:xfrm>
            <a:off x="617220" y="823645"/>
            <a:ext cx="11043142" cy="4859505"/>
          </a:xfrm>
          <a:prstGeom prst="rect">
            <a:avLst/>
          </a:prstGeom>
        </p:spPr>
        <p:txBody>
          <a:bodyPr>
            <a:normAutofit/>
          </a:bodyPr>
          <a:lstStyle/>
          <a:p>
            <a:pPr marL="0" lvl="1" indent="0" algn="ctr">
              <a:buNone/>
            </a:pPr>
            <a:r>
              <a:rPr lang="en-US" b="1" dirty="0" smtClean="0"/>
              <a:t>Awards Against Manufacturers for Bodily Injury</a:t>
            </a:r>
          </a:p>
          <a:p>
            <a:pPr marL="342900" indent="-342900">
              <a:buFont typeface="Arial" panose="020B0604020202020204" pitchFamily="34" charset="0"/>
              <a:buChar char="•"/>
            </a:pPr>
            <a:r>
              <a:rPr lang="en-US" i="1" dirty="0"/>
              <a:t>Citizens in Parkersburg</a:t>
            </a:r>
            <a:r>
              <a:rPr lang="en-US" dirty="0"/>
              <a:t>, </a:t>
            </a:r>
            <a:r>
              <a:rPr lang="en-US" i="1" dirty="0"/>
              <a:t>West Virginia v. </a:t>
            </a:r>
            <a:r>
              <a:rPr lang="en-US" i="1" dirty="0" err="1"/>
              <a:t>Dupont</a:t>
            </a:r>
            <a:r>
              <a:rPr lang="en-US" i="1" dirty="0"/>
              <a:t> </a:t>
            </a:r>
          </a:p>
          <a:p>
            <a:pPr marL="857250" lvl="3" indent="-390525"/>
            <a:r>
              <a:rPr lang="en-US" sz="2200" b="1" dirty="0" smtClean="0"/>
              <a:t>C8 </a:t>
            </a:r>
            <a:r>
              <a:rPr lang="en-US" sz="2200" b="1" dirty="0"/>
              <a:t>Science </a:t>
            </a:r>
            <a:r>
              <a:rPr lang="en-US" sz="2200" b="1" dirty="0" smtClean="0"/>
              <a:t>Panel</a:t>
            </a:r>
            <a:r>
              <a:rPr lang="en-US" sz="2200" dirty="0" smtClean="0"/>
              <a:t>: </a:t>
            </a:r>
            <a:r>
              <a:rPr lang="en-US" sz="2200" dirty="0"/>
              <a:t>Found probable links between exposure and kidney and testicular cancer, ulcerative colitis, thyroid disease, pregnancy-induced hypertension, and high cholesterol</a:t>
            </a:r>
          </a:p>
          <a:p>
            <a:pPr lvl="1"/>
            <a:endParaRPr lang="en-US" b="1" u="sng" dirty="0"/>
          </a:p>
        </p:txBody>
      </p:sp>
      <p:graphicFrame>
        <p:nvGraphicFramePr>
          <p:cNvPr id="10" name="Table 7">
            <a:extLst>
              <a:ext uri="{FF2B5EF4-FFF2-40B4-BE49-F238E27FC236}">
                <a16:creationId xmlns:a16="http://schemas.microsoft.com/office/drawing/2014/main" id="{2C92E052-7C5B-446A-A096-4556E883F1D0}"/>
              </a:ext>
            </a:extLst>
          </p:cNvPr>
          <p:cNvGraphicFramePr>
            <a:graphicFrameLocks noGrp="1"/>
          </p:cNvGraphicFramePr>
          <p:nvPr>
            <p:extLst>
              <p:ext uri="{D42A27DB-BD31-4B8C-83A1-F6EECF244321}">
                <p14:modId xmlns:p14="http://schemas.microsoft.com/office/powerpoint/2010/main" val="242302900"/>
              </p:ext>
            </p:extLst>
          </p:nvPr>
        </p:nvGraphicFramePr>
        <p:xfrm>
          <a:off x="2331258" y="3013812"/>
          <a:ext cx="7315200" cy="1847228"/>
        </p:xfrm>
        <a:graphic>
          <a:graphicData uri="http://schemas.openxmlformats.org/drawingml/2006/table">
            <a:tbl>
              <a:tblPr firstRow="1" bandRow="1"/>
              <a:tblGrid>
                <a:gridCol w="1828800">
                  <a:extLst>
                    <a:ext uri="{9D8B030D-6E8A-4147-A177-3AD203B41FA5}">
                      <a16:colId xmlns:a16="http://schemas.microsoft.com/office/drawing/2014/main" val="2506409353"/>
                    </a:ext>
                  </a:extLst>
                </a:gridCol>
                <a:gridCol w="1981200">
                  <a:extLst>
                    <a:ext uri="{9D8B030D-6E8A-4147-A177-3AD203B41FA5}">
                      <a16:colId xmlns:a16="http://schemas.microsoft.com/office/drawing/2014/main" val="3630187767"/>
                    </a:ext>
                  </a:extLst>
                </a:gridCol>
                <a:gridCol w="1828800">
                  <a:extLst>
                    <a:ext uri="{9D8B030D-6E8A-4147-A177-3AD203B41FA5}">
                      <a16:colId xmlns:a16="http://schemas.microsoft.com/office/drawing/2014/main" val="2552054934"/>
                    </a:ext>
                  </a:extLst>
                </a:gridCol>
                <a:gridCol w="1676400">
                  <a:extLst>
                    <a:ext uri="{9D8B030D-6E8A-4147-A177-3AD203B41FA5}">
                      <a16:colId xmlns:a16="http://schemas.microsoft.com/office/drawing/2014/main" val="2230189511"/>
                    </a:ext>
                  </a:extLst>
                </a:gridCol>
              </a:tblGrid>
              <a:tr h="0">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algn="ctr"/>
                      <a:r>
                        <a:rPr lang="en-US" dirty="0"/>
                        <a:t>Case #</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algn="ctr"/>
                      <a:r>
                        <a:rPr lang="en-US" dirty="0"/>
                        <a:t>Alleged Injury</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algn="ctr"/>
                      <a:r>
                        <a:rPr lang="en-US" dirty="0"/>
                        <a:t>Compensatory</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algn="ctr"/>
                      <a:r>
                        <a:rPr lang="en-US" dirty="0"/>
                        <a:t>Punitive</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53634"/>
                    </a:solidFill>
                  </a:tcPr>
                </a:tc>
                <a:extLst>
                  <a:ext uri="{0D108BD9-81ED-4DB2-BD59-A6C34878D82A}">
                    <a16:rowId xmlns:a16="http://schemas.microsoft.com/office/drawing/2014/main" val="2918830781"/>
                  </a:ext>
                </a:extLst>
              </a:tr>
              <a:tr h="393227">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1</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Kidney Cancer</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$1.6 million</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$0.0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extLst>
                  <a:ext uri="{0D108BD9-81ED-4DB2-BD59-A6C34878D82A}">
                    <a16:rowId xmlns:a16="http://schemas.microsoft.com/office/drawing/2014/main" val="2039437006"/>
                  </a:ext>
                </a:extLst>
              </a:tr>
              <a:tr h="393227">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Testicular Cancer</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$5.1 million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$0.5 million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extLst>
                  <a:ext uri="{0D108BD9-81ED-4DB2-BD59-A6C34878D82A}">
                    <a16:rowId xmlns:a16="http://schemas.microsoft.com/office/drawing/2014/main" val="529595160"/>
                  </a:ext>
                </a:extLst>
              </a:tr>
              <a:tr h="393227">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Testicular Cancer</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$2.1 million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$10.5 million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extLst>
                  <a:ext uri="{0D108BD9-81ED-4DB2-BD59-A6C34878D82A}">
                    <a16:rowId xmlns:a16="http://schemas.microsoft.com/office/drawing/2014/main" val="260599505"/>
                  </a:ext>
                </a:extLst>
              </a:tr>
              <a:tr h="393227">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3,500 Pending</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Various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$670 million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$0.0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extLst>
                  <a:ext uri="{0D108BD9-81ED-4DB2-BD59-A6C34878D82A}">
                    <a16:rowId xmlns:a16="http://schemas.microsoft.com/office/drawing/2014/main" val="3471708270"/>
                  </a:ext>
                </a:extLst>
              </a:tr>
            </a:tbl>
          </a:graphicData>
        </a:graphic>
      </p:graphicFrame>
    </p:spTree>
    <p:extLst>
      <p:ext uri="{BB962C8B-B14F-4D97-AF65-F5344CB8AC3E}">
        <p14:creationId xmlns:p14="http://schemas.microsoft.com/office/powerpoint/2010/main" val="286065627"/>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Placeholder 3" descr="Picture Placeholder 3"/>
          <p:cNvPicPr>
            <a:picLocks noGrp="1" noChangeAspect="1"/>
          </p:cNvPicPr>
          <p:nvPr>
            <p:ph type="pic" idx="21"/>
          </p:nvPr>
        </p:nvPicPr>
        <p:blipFill>
          <a:blip r:embed="rId2"/>
          <a:srcRect/>
          <a:stretch>
            <a:fillRect/>
          </a:stretch>
        </p:blipFill>
        <p:spPr>
          <a:xfrm>
            <a:off x="7432576" y="823645"/>
            <a:ext cx="4216356" cy="42163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Why should you care?  Litigation</a:t>
            </a:r>
            <a:endParaRPr dirty="0"/>
          </a:p>
        </p:txBody>
      </p:sp>
      <p:sp>
        <p:nvSpPr>
          <p:cNvPr id="190" name="Text Placeholder 2"/>
          <p:cNvSpPr txBox="1">
            <a:spLocks noGrp="1"/>
          </p:cNvSpPr>
          <p:nvPr>
            <p:ph type="body" sz="half" idx="1"/>
          </p:nvPr>
        </p:nvSpPr>
        <p:spPr>
          <a:xfrm>
            <a:off x="617220" y="823645"/>
            <a:ext cx="11043142" cy="4859505"/>
          </a:xfrm>
          <a:prstGeom prst="rect">
            <a:avLst/>
          </a:prstGeom>
        </p:spPr>
        <p:txBody>
          <a:bodyPr>
            <a:normAutofit/>
          </a:bodyPr>
          <a:lstStyle/>
          <a:p>
            <a:pPr marL="0" lvl="1" indent="0" algn="ctr">
              <a:buNone/>
            </a:pPr>
            <a:r>
              <a:rPr lang="en-US" b="1" dirty="0" smtClean="0"/>
              <a:t>Awards Against Manufacturers for Bodily Injury</a:t>
            </a:r>
          </a:p>
          <a:p>
            <a:pPr lvl="1"/>
            <a:r>
              <a:rPr lang="en-US" dirty="0" smtClean="0"/>
              <a:t>Post-Settlement Cases</a:t>
            </a:r>
          </a:p>
          <a:p>
            <a:pPr lvl="1"/>
            <a:endParaRPr lang="en-US" dirty="0"/>
          </a:p>
          <a:p>
            <a:pPr lvl="1"/>
            <a:endParaRPr lang="en-US" dirty="0" smtClean="0"/>
          </a:p>
          <a:p>
            <a:pPr lvl="1"/>
            <a:endParaRPr lang="en-US" dirty="0" smtClean="0"/>
          </a:p>
          <a:p>
            <a:pPr lvl="1"/>
            <a:endParaRPr lang="en-US" dirty="0"/>
          </a:p>
          <a:p>
            <a:pPr lvl="1"/>
            <a:r>
              <a:rPr lang="en-US" dirty="0" err="1" smtClean="0"/>
              <a:t>Dupont</a:t>
            </a:r>
            <a:r>
              <a:rPr lang="en-US" dirty="0" smtClean="0"/>
              <a:t> </a:t>
            </a:r>
            <a:r>
              <a:rPr lang="en-US" dirty="0"/>
              <a:t>Escrow Agreement</a:t>
            </a:r>
          </a:p>
          <a:p>
            <a:pPr marL="1371600" lvl="3" indent="-447675"/>
            <a:r>
              <a:rPr lang="en-US" dirty="0"/>
              <a:t>Pre-July 1, 2015, </a:t>
            </a:r>
            <a:r>
              <a:rPr lang="en-US" dirty="0" smtClean="0"/>
              <a:t>liabilities</a:t>
            </a:r>
          </a:p>
          <a:p>
            <a:pPr marL="1371600" lvl="3" indent="-447675"/>
            <a:r>
              <a:rPr lang="en-US" dirty="0"/>
              <a:t>Escrows $1 billion for future legacy PFAS </a:t>
            </a:r>
            <a:r>
              <a:rPr lang="en-US" dirty="0" smtClean="0"/>
              <a:t>liabilities</a:t>
            </a:r>
          </a:p>
          <a:p>
            <a:pPr marL="1371600" lvl="3" indent="-447675"/>
            <a:r>
              <a:rPr lang="en-US" dirty="0"/>
              <a:t>Aggregate cap of $4 billion in escrow contributions and expense payments</a:t>
            </a:r>
          </a:p>
          <a:p>
            <a:pPr marL="1371600" lvl="3" indent="-447675"/>
            <a:endParaRPr lang="en-US" b="1" u="sng" dirty="0"/>
          </a:p>
        </p:txBody>
      </p:sp>
      <p:graphicFrame>
        <p:nvGraphicFramePr>
          <p:cNvPr id="10" name="Table 7">
            <a:extLst>
              <a:ext uri="{FF2B5EF4-FFF2-40B4-BE49-F238E27FC236}">
                <a16:creationId xmlns:a16="http://schemas.microsoft.com/office/drawing/2014/main" id="{2C92E052-7C5B-446A-A096-4556E883F1D0}"/>
              </a:ext>
            </a:extLst>
          </p:cNvPr>
          <p:cNvGraphicFramePr>
            <a:graphicFrameLocks noGrp="1"/>
          </p:cNvGraphicFramePr>
          <p:nvPr>
            <p:extLst>
              <p:ext uri="{D42A27DB-BD31-4B8C-83A1-F6EECF244321}">
                <p14:modId xmlns:p14="http://schemas.microsoft.com/office/powerpoint/2010/main" val="343096247"/>
              </p:ext>
            </p:extLst>
          </p:nvPr>
        </p:nvGraphicFramePr>
        <p:xfrm>
          <a:off x="3025654" y="1727139"/>
          <a:ext cx="5638800" cy="1454001"/>
        </p:xfrm>
        <a:graphic>
          <a:graphicData uri="http://schemas.openxmlformats.org/drawingml/2006/table">
            <a:tbl>
              <a:tblPr firstRow="1" bandRow="1"/>
              <a:tblGrid>
                <a:gridCol w="1828800">
                  <a:extLst>
                    <a:ext uri="{9D8B030D-6E8A-4147-A177-3AD203B41FA5}">
                      <a16:colId xmlns:a16="http://schemas.microsoft.com/office/drawing/2014/main" val="2506409353"/>
                    </a:ext>
                  </a:extLst>
                </a:gridCol>
                <a:gridCol w="1981200">
                  <a:extLst>
                    <a:ext uri="{9D8B030D-6E8A-4147-A177-3AD203B41FA5}">
                      <a16:colId xmlns:a16="http://schemas.microsoft.com/office/drawing/2014/main" val="3630187767"/>
                    </a:ext>
                  </a:extLst>
                </a:gridCol>
                <a:gridCol w="1828800">
                  <a:extLst>
                    <a:ext uri="{9D8B030D-6E8A-4147-A177-3AD203B41FA5}">
                      <a16:colId xmlns:a16="http://schemas.microsoft.com/office/drawing/2014/main" val="2552054934"/>
                    </a:ext>
                  </a:extLst>
                </a:gridCol>
              </a:tblGrid>
              <a:tr h="0">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algn="ctr"/>
                      <a:r>
                        <a:rPr lang="en-US" dirty="0"/>
                        <a:t>Case #</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algn="ctr"/>
                      <a:r>
                        <a:rPr lang="en-US" dirty="0"/>
                        <a:t>Alleged Injury</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53634"/>
                    </a:solidFill>
                  </a:tcPr>
                </a:tc>
                <a:tc>
                  <a:txBody>
                    <a:bodyPr/>
                    <a:lstStyle>
                      <a:lvl1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panose="020B0604020202020204"/>
                          <a:sym typeface="Jost"/>
                        </a:defRPr>
                      </a:lvl9pPr>
                    </a:lstStyle>
                    <a:p>
                      <a:pPr algn="ctr"/>
                      <a:r>
                        <a:rPr lang="en-US" dirty="0" smtClean="0"/>
                        <a:t>Result</a:t>
                      </a:r>
                      <a:endParaRPr lang="en-US"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53634"/>
                    </a:solidFill>
                  </a:tcPr>
                </a:tc>
                <a:extLst>
                  <a:ext uri="{0D108BD9-81ED-4DB2-BD59-A6C34878D82A}">
                    <a16:rowId xmlns:a16="http://schemas.microsoft.com/office/drawing/2014/main" val="2918830781"/>
                  </a:ext>
                </a:extLst>
              </a:tr>
              <a:tr h="393227">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1</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Kidney Cancer</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smtClean="0">
                          <a:solidFill>
                            <a:schemeClr val="tx1"/>
                          </a:solidFill>
                        </a:rPr>
                        <a:t>Mistrial</a:t>
                      </a:r>
                      <a:endParaRPr lang="en-US" b="1" dirty="0">
                        <a:solidFill>
                          <a:schemeClr val="tx1"/>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extLst>
                  <a:ext uri="{0D108BD9-81ED-4DB2-BD59-A6C34878D82A}">
                    <a16:rowId xmlns:a16="http://schemas.microsoft.com/office/drawing/2014/main" val="2039437006"/>
                  </a:ext>
                </a:extLst>
              </a:tr>
              <a:tr h="393227">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Testicular Cancer</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a:t>
                      </a:r>
                      <a:r>
                        <a:rPr lang="en-US" b="1" dirty="0" smtClean="0">
                          <a:solidFill>
                            <a:schemeClr val="tx1"/>
                          </a:solidFill>
                        </a:rPr>
                        <a:t>50 </a:t>
                      </a:r>
                      <a:r>
                        <a:rPr lang="en-US" b="1" dirty="0">
                          <a:solidFill>
                            <a:schemeClr val="tx1"/>
                          </a:solidFill>
                        </a:rPr>
                        <a:t>million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20000"/>
                      </a:srgbClr>
                    </a:solidFill>
                  </a:tcPr>
                </a:tc>
                <a:extLst>
                  <a:ext uri="{0D108BD9-81ED-4DB2-BD59-A6C34878D82A}">
                    <a16:rowId xmlns:a16="http://schemas.microsoft.com/office/drawing/2014/main" val="529595160"/>
                  </a:ext>
                </a:extLst>
              </a:tr>
              <a:tr h="393227">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a:solidFill>
                            <a:schemeClr val="tx1"/>
                          </a:solidFill>
                        </a:rPr>
                        <a:t>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smtClean="0">
                          <a:solidFill>
                            <a:schemeClr val="tx1"/>
                          </a:solidFill>
                        </a:rPr>
                        <a:t>Various</a:t>
                      </a:r>
                      <a:endParaRPr lang="en-US" b="1"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tc>
                  <a:txBody>
                    <a:bodyPr/>
                    <a:lst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panose="020B0604020202020204"/>
                          <a:sym typeface="Jost"/>
                        </a:defRPr>
                      </a:lvl9pPr>
                    </a:lstStyle>
                    <a:p>
                      <a:pPr algn="ctr"/>
                      <a:r>
                        <a:rPr lang="en-US" b="1" dirty="0" smtClean="0">
                          <a:solidFill>
                            <a:schemeClr val="tx1"/>
                          </a:solidFill>
                        </a:rPr>
                        <a:t>$83 </a:t>
                      </a:r>
                      <a:r>
                        <a:rPr lang="en-US" b="1" dirty="0">
                          <a:solidFill>
                            <a:schemeClr val="tx1"/>
                          </a:solidFill>
                        </a:rPr>
                        <a:t>million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53634">
                        <a:tint val="40000"/>
                      </a:srgbClr>
                    </a:solidFill>
                  </a:tcPr>
                </a:tc>
                <a:extLst>
                  <a:ext uri="{0D108BD9-81ED-4DB2-BD59-A6C34878D82A}">
                    <a16:rowId xmlns:a16="http://schemas.microsoft.com/office/drawing/2014/main" val="260599505"/>
                  </a:ext>
                </a:extLst>
              </a:tr>
            </a:tbl>
          </a:graphicData>
        </a:graphic>
      </p:graphicFrame>
    </p:spTree>
    <p:extLst>
      <p:ext uri="{BB962C8B-B14F-4D97-AF65-F5344CB8AC3E}">
        <p14:creationId xmlns:p14="http://schemas.microsoft.com/office/powerpoint/2010/main" val="1331075857"/>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tle 1"/>
          <p:cNvSpPr txBox="1">
            <a:spLocks noGrp="1"/>
          </p:cNvSpPr>
          <p:nvPr>
            <p:ph type="title"/>
          </p:nvPr>
        </p:nvSpPr>
        <p:spPr>
          <a:prstGeom prst="rect">
            <a:avLst/>
          </a:prstGeom>
        </p:spPr>
        <p:txBody>
          <a:bodyPr/>
          <a:lstStyle/>
          <a:p>
            <a:r>
              <a:rPr lang="en-US" dirty="0" smtClean="0"/>
              <a:t>Coverage Issues and Cases</a:t>
            </a:r>
            <a:endParaRPr dirty="0"/>
          </a:p>
        </p:txBody>
      </p:sp>
      <p:sp>
        <p:nvSpPr>
          <p:cNvPr id="182" name="Subtitle 2"/>
          <p:cNvSpPr txBox="1">
            <a:spLocks noGrp="1"/>
          </p:cNvSpPr>
          <p:nvPr>
            <p:ph type="body" sz="quarter" idx="1"/>
          </p:nvPr>
        </p:nvSpPr>
        <p:spPr>
          <a:prstGeom prst="rect">
            <a:avLst/>
          </a:prstGeom>
        </p:spPr>
        <p:txBody>
          <a:bodyPr/>
          <a:lstStyle/>
          <a:p>
            <a:endParaRPr/>
          </a:p>
        </p:txBody>
      </p:sp>
      <p:sp>
        <p:nvSpPr>
          <p:cNvPr id="183" name="Text Placeholder 3"/>
          <p:cNvSpPr>
            <a:spLocks noGrp="1"/>
          </p:cNvSpPr>
          <p:nvPr>
            <p:ph type="body" idx="21"/>
          </p:nvPr>
        </p:nvSpPr>
        <p:spPr>
          <a:prstGeom prst="rect">
            <a:avLst/>
          </a:prstGeom>
        </p:spPr>
        <p:txBody>
          <a:bodyPr/>
          <a:lstStyle/>
          <a:p>
            <a:r>
              <a:rPr lang="en-US" dirty="0" smtClean="0"/>
              <a:t>Joe Scully</a:t>
            </a:r>
            <a:endParaRPr dirty="0"/>
          </a:p>
        </p:txBody>
      </p:sp>
    </p:spTree>
    <p:extLst>
      <p:ext uri="{BB962C8B-B14F-4D97-AF65-F5344CB8AC3E}">
        <p14:creationId xmlns:p14="http://schemas.microsoft.com/office/powerpoint/2010/main" val="3745208660"/>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Placeholder 3" descr="Picture Placeholder 3"/>
          <p:cNvPicPr>
            <a:picLocks noGrp="1" noChangeAspect="1"/>
          </p:cNvPicPr>
          <p:nvPr>
            <p:ph type="pic" idx="21"/>
          </p:nvPr>
        </p:nvPicPr>
        <p:blipFill>
          <a:blip r:embed="rId3"/>
          <a:srcRect/>
          <a:stretch>
            <a:fillRect/>
          </a:stretch>
        </p:blipFill>
        <p:spPr>
          <a:xfrm>
            <a:off x="7432576" y="823645"/>
            <a:ext cx="4216356" cy="42163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Coverage Issues</a:t>
            </a:r>
            <a:endParaRPr dirty="0"/>
          </a:p>
        </p:txBody>
      </p:sp>
      <p:sp>
        <p:nvSpPr>
          <p:cNvPr id="190" name="Text Placeholder 2"/>
          <p:cNvSpPr txBox="1">
            <a:spLocks noGrp="1"/>
          </p:cNvSpPr>
          <p:nvPr>
            <p:ph type="body" sz="half" idx="1"/>
          </p:nvPr>
        </p:nvSpPr>
        <p:spPr>
          <a:xfrm>
            <a:off x="617220" y="880795"/>
            <a:ext cx="11043142" cy="4859505"/>
          </a:xfrm>
          <a:prstGeom prst="rect">
            <a:avLst/>
          </a:prstGeom>
        </p:spPr>
        <p:txBody>
          <a:bodyPr>
            <a:noAutofit/>
          </a:bodyPr>
          <a:lstStyle/>
          <a:p>
            <a:pPr marL="457200" lvl="1" indent="-457200"/>
            <a:r>
              <a:rPr lang="en-US" sz="2000" b="1" dirty="0" smtClean="0"/>
              <a:t>Occurrence – </a:t>
            </a:r>
            <a:r>
              <a:rPr lang="en-US" sz="2000" dirty="0" smtClean="0"/>
              <a:t>What is the occurrence?</a:t>
            </a:r>
          </a:p>
          <a:p>
            <a:pPr marL="914400" lvl="3" indent="-457200"/>
            <a:r>
              <a:rPr lang="en-US" sz="2000" dirty="0" smtClean="0"/>
              <a:t>“</a:t>
            </a:r>
            <a:r>
              <a:rPr lang="en-US" sz="2000" dirty="0"/>
              <a:t>C</a:t>
            </a:r>
            <a:r>
              <a:rPr lang="en-US" sz="2000" dirty="0" smtClean="0"/>
              <a:t>ause” jurisdictions – each separate PFAS?</a:t>
            </a:r>
          </a:p>
          <a:p>
            <a:pPr marL="914400" lvl="3" indent="-457200"/>
            <a:r>
              <a:rPr lang="en-US" sz="2000" dirty="0" smtClean="0"/>
              <a:t>“Effect” jurisdictions – what exposures count?</a:t>
            </a:r>
          </a:p>
          <a:p>
            <a:pPr marL="457200" lvl="3" indent="0">
              <a:buNone/>
            </a:pPr>
            <a:endParaRPr lang="en-US" sz="2000" dirty="0" smtClean="0"/>
          </a:p>
          <a:p>
            <a:pPr marL="457200" lvl="1" indent="-457200"/>
            <a:r>
              <a:rPr lang="en-US" sz="2000" b="1" dirty="0" smtClean="0"/>
              <a:t>Expected </a:t>
            </a:r>
            <a:r>
              <a:rPr lang="en-US" sz="2000" b="1" dirty="0"/>
              <a:t>or </a:t>
            </a:r>
            <a:r>
              <a:rPr lang="en-US" sz="2000" b="1" dirty="0" smtClean="0"/>
              <a:t>Intended</a:t>
            </a:r>
          </a:p>
          <a:p>
            <a:pPr marL="914400" lvl="3" indent="-457200"/>
            <a:r>
              <a:rPr lang="en-US" sz="2000" b="1" i="1" dirty="0" smtClean="0"/>
              <a:t>In re Aqueous Film-Forming Foams Products Liability Litigation</a:t>
            </a:r>
            <a:r>
              <a:rPr lang="en-US" sz="2000" dirty="0" smtClean="0"/>
              <a:t>, 2022 WL 4291357 (D. S.C. Sept. 16, 2022)</a:t>
            </a:r>
          </a:p>
          <a:p>
            <a:pPr marL="1469572" lvl="4" indent="-457200"/>
            <a:r>
              <a:rPr lang="en-US" sz="2000" dirty="0" smtClean="0"/>
              <a:t>Court rejected certain defendants’ </a:t>
            </a:r>
            <a:r>
              <a:rPr lang="en-US" sz="2000" b="1" dirty="0" smtClean="0"/>
              <a:t>government contractor immunity defense </a:t>
            </a:r>
            <a:endParaRPr lang="en-US" sz="2000" i="1" dirty="0" smtClean="0"/>
          </a:p>
          <a:p>
            <a:pPr marL="1469572" lvl="4" indent="-457200"/>
            <a:r>
              <a:rPr lang="en-US" sz="2000" dirty="0" smtClean="0"/>
              <a:t>Court found that </a:t>
            </a:r>
            <a:r>
              <a:rPr lang="en-US" sz="2000" dirty="0"/>
              <a:t>3M </a:t>
            </a:r>
            <a:r>
              <a:rPr lang="en-US" sz="2000" b="1" dirty="0"/>
              <a:t>knowingly withheld</a:t>
            </a:r>
            <a:r>
              <a:rPr lang="en-US" sz="2000" dirty="0"/>
              <a:t> </a:t>
            </a:r>
            <a:r>
              <a:rPr lang="en-US" sz="2000" dirty="0" smtClean="0"/>
              <a:t>material </a:t>
            </a:r>
            <a:r>
              <a:rPr lang="en-US" sz="2000" dirty="0"/>
              <a:t>information regarding the risks </a:t>
            </a:r>
            <a:r>
              <a:rPr lang="en-US" sz="2000" dirty="0" smtClean="0"/>
              <a:t>associated </a:t>
            </a:r>
            <a:r>
              <a:rPr lang="en-US" sz="2000" dirty="0"/>
              <a:t>with AFFF and </a:t>
            </a:r>
            <a:r>
              <a:rPr lang="en-US" sz="2000" b="1" dirty="0"/>
              <a:t>misrepresented </a:t>
            </a:r>
            <a:r>
              <a:rPr lang="en-US" sz="2000" dirty="0"/>
              <a:t>that PFOA was biodegradable and had no adverse </a:t>
            </a:r>
            <a:r>
              <a:rPr lang="en-US" sz="2000" dirty="0" smtClean="0"/>
              <a:t>environmental impacts</a:t>
            </a:r>
            <a:endParaRPr lang="en-US" sz="2000" dirty="0"/>
          </a:p>
        </p:txBody>
      </p:sp>
      <p:sp>
        <p:nvSpPr>
          <p:cNvPr id="2" name="Rectangle 1"/>
          <p:cNvSpPr/>
          <p:nvPr/>
        </p:nvSpPr>
        <p:spPr>
          <a:xfrm>
            <a:off x="3048000" y="2013228"/>
            <a:ext cx="6096000" cy="1785104"/>
          </a:xfrm>
          <a:prstGeom prst="rect">
            <a:avLst/>
          </a:prstGeom>
        </p:spPr>
        <p:txBody>
          <a:bodyPr>
            <a:spAutoFit/>
          </a:bodyPr>
          <a:lstStyle/>
          <a:p>
            <a:pPr lvl="1"/>
            <a:endParaRPr lang="en-US" sz="1200" dirty="0"/>
          </a:p>
          <a:p>
            <a:pPr marL="457200" lvl="1"/>
            <a:endParaRPr lang="en-US" sz="1200" dirty="0"/>
          </a:p>
          <a:p>
            <a:r>
              <a:rPr lang="en-US" sz="1400" dirty="0" smtClean="0">
                <a:solidFill>
                  <a:schemeClr val="tx1"/>
                </a:solidFill>
              </a:rPr>
              <a:t>. </a:t>
            </a:r>
            <a:endParaRPr lang="en-US" sz="1400" dirty="0">
              <a:solidFill>
                <a:schemeClr val="tx1"/>
              </a:solidFill>
            </a:endParaRPr>
          </a:p>
          <a:p>
            <a:endParaRPr lang="en-US" sz="1200" dirty="0"/>
          </a:p>
          <a:p>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2791676980"/>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Placeholder 3" descr="Picture Placeholder 3"/>
          <p:cNvPicPr>
            <a:picLocks noGrp="1" noChangeAspect="1"/>
          </p:cNvPicPr>
          <p:nvPr>
            <p:ph type="pic" idx="21"/>
          </p:nvPr>
        </p:nvPicPr>
        <p:blipFill>
          <a:blip r:embed="rId3"/>
          <a:srcRect/>
          <a:stretch>
            <a:fillRect/>
          </a:stretch>
        </p:blipFill>
        <p:spPr>
          <a:xfrm>
            <a:off x="7432576" y="823645"/>
            <a:ext cx="4216356" cy="42163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Coverage Issues</a:t>
            </a:r>
            <a:endParaRPr dirty="0"/>
          </a:p>
        </p:txBody>
      </p:sp>
      <p:sp>
        <p:nvSpPr>
          <p:cNvPr id="190" name="Text Placeholder 2"/>
          <p:cNvSpPr txBox="1">
            <a:spLocks noGrp="1"/>
          </p:cNvSpPr>
          <p:nvPr>
            <p:ph type="body" sz="half" idx="1"/>
          </p:nvPr>
        </p:nvSpPr>
        <p:spPr>
          <a:xfrm>
            <a:off x="617220" y="880795"/>
            <a:ext cx="11043142" cy="4859505"/>
          </a:xfrm>
          <a:prstGeom prst="rect">
            <a:avLst/>
          </a:prstGeom>
        </p:spPr>
        <p:txBody>
          <a:bodyPr>
            <a:noAutofit/>
          </a:bodyPr>
          <a:lstStyle/>
          <a:p>
            <a:pPr marL="457200" lvl="1" indent="-457200"/>
            <a:r>
              <a:rPr lang="en-US" sz="2000" b="1" dirty="0" smtClean="0"/>
              <a:t>Bodily </a:t>
            </a:r>
            <a:r>
              <a:rPr lang="en-US" sz="2000" b="1" dirty="0"/>
              <a:t>Injury or Property </a:t>
            </a:r>
            <a:r>
              <a:rPr lang="en-US" sz="2000" b="1" dirty="0" smtClean="0"/>
              <a:t>Damage</a:t>
            </a:r>
          </a:p>
          <a:p>
            <a:pPr marL="914400" lvl="3" indent="-457200"/>
            <a:r>
              <a:rPr lang="en-US" sz="2000" dirty="0" smtClean="0"/>
              <a:t>The Medical Monitoring claims</a:t>
            </a:r>
          </a:p>
          <a:p>
            <a:pPr marL="1371600" lvl="4" indent="-457200"/>
            <a:r>
              <a:rPr lang="en-US" sz="2000" b="1" i="1" dirty="0" smtClean="0"/>
              <a:t>Brown </a:t>
            </a:r>
            <a:r>
              <a:rPr lang="en-US" sz="2000" b="1" i="1" dirty="0"/>
              <a:t>v. Saint-Gobain Performance Plastics Corp.</a:t>
            </a:r>
            <a:r>
              <a:rPr lang="en-US" sz="2000" dirty="0"/>
              <a:t>, 2023 WL 2577257 (N.H. Mar. 21, 2023</a:t>
            </a:r>
            <a:r>
              <a:rPr lang="en-US" sz="2000" dirty="0" smtClean="0"/>
              <a:t>)</a:t>
            </a:r>
          </a:p>
          <a:p>
            <a:pPr marL="1828800" lvl="5" indent="-457200"/>
            <a:r>
              <a:rPr lang="en-US" sz="2000" dirty="0" smtClean="0">
                <a:solidFill>
                  <a:schemeClr val="tx1"/>
                </a:solidFill>
              </a:rPr>
              <a:t>Not a coverage case, but could prove useful in coverage litigation</a:t>
            </a:r>
          </a:p>
          <a:p>
            <a:pPr marL="1828800" lvl="5" indent="-457200"/>
            <a:r>
              <a:rPr lang="en-US" sz="2000" dirty="0" smtClean="0">
                <a:solidFill>
                  <a:schemeClr val="tx1"/>
                </a:solidFill>
              </a:rPr>
              <a:t>“[T]he </a:t>
            </a:r>
            <a:r>
              <a:rPr lang="en-US" sz="2000" dirty="0">
                <a:solidFill>
                  <a:schemeClr val="tx1"/>
                </a:solidFill>
              </a:rPr>
              <a:t>possibility that injury may result from an act or omission is sufficient to give the quality of negligence to the act or omission; </a:t>
            </a:r>
            <a:r>
              <a:rPr lang="en-US" sz="2000" b="1" i="1" dirty="0">
                <a:solidFill>
                  <a:schemeClr val="tx1"/>
                </a:solidFill>
              </a:rPr>
              <a:t>but possibility of injury is insufficient to impose liability or give rise to a cause of action</a:t>
            </a:r>
            <a:r>
              <a:rPr lang="en-US" sz="2000" dirty="0">
                <a:solidFill>
                  <a:schemeClr val="tx1"/>
                </a:solidFill>
              </a:rPr>
              <a:t>.” </a:t>
            </a:r>
            <a:endParaRPr lang="en-US" sz="2000" dirty="0" smtClean="0">
              <a:solidFill>
                <a:schemeClr val="tx1"/>
              </a:solidFill>
            </a:endParaRPr>
          </a:p>
          <a:p>
            <a:pPr marL="1828800" lvl="5" indent="-457200"/>
            <a:r>
              <a:rPr lang="en-US" sz="2000" dirty="0" smtClean="0">
                <a:solidFill>
                  <a:schemeClr val="tx1"/>
                </a:solidFill>
              </a:rPr>
              <a:t>Plaintiffs’ contention that they may, in the future, develop a disease caused by PFOA exposure is insufficient</a:t>
            </a:r>
          </a:p>
          <a:p>
            <a:pPr marL="1828800" lvl="5" indent="-457200"/>
            <a:endParaRPr lang="en-US" sz="2000" dirty="0" smtClean="0">
              <a:solidFill>
                <a:schemeClr val="tx1"/>
              </a:solidFill>
            </a:endParaRPr>
          </a:p>
          <a:p>
            <a:pPr marL="914400" lvl="3" indent="-447675"/>
            <a:r>
              <a:rPr lang="en-US" sz="2000" dirty="0" smtClean="0"/>
              <a:t>PFAS Accountability </a:t>
            </a:r>
            <a:r>
              <a:rPr lang="en-US" sz="2000" dirty="0"/>
              <a:t>Act </a:t>
            </a:r>
            <a:r>
              <a:rPr lang="en-US" sz="2000" dirty="0" smtClean="0"/>
              <a:t>– would </a:t>
            </a:r>
            <a:r>
              <a:rPr lang="en-US" sz="2000" dirty="0"/>
              <a:t>create a federal cause of action for victims to bring claims against manufacturers and </a:t>
            </a:r>
            <a:r>
              <a:rPr lang="en-US" sz="2000" dirty="0" smtClean="0"/>
              <a:t>polluters</a:t>
            </a:r>
            <a:endParaRPr lang="en-US" sz="2000" dirty="0"/>
          </a:p>
        </p:txBody>
      </p:sp>
      <p:sp>
        <p:nvSpPr>
          <p:cNvPr id="2" name="Rectangle 1"/>
          <p:cNvSpPr/>
          <p:nvPr/>
        </p:nvSpPr>
        <p:spPr>
          <a:xfrm>
            <a:off x="3048000" y="2013228"/>
            <a:ext cx="6096000" cy="1785104"/>
          </a:xfrm>
          <a:prstGeom prst="rect">
            <a:avLst/>
          </a:prstGeom>
        </p:spPr>
        <p:txBody>
          <a:bodyPr>
            <a:spAutoFit/>
          </a:bodyPr>
          <a:lstStyle/>
          <a:p>
            <a:pPr lvl="1"/>
            <a:endParaRPr lang="en-US" sz="1200" dirty="0"/>
          </a:p>
          <a:p>
            <a:pPr marL="457200" lvl="1"/>
            <a:endParaRPr lang="en-US" sz="1200" dirty="0"/>
          </a:p>
          <a:p>
            <a:r>
              <a:rPr lang="en-US" sz="1400" dirty="0" smtClean="0">
                <a:solidFill>
                  <a:schemeClr val="tx1"/>
                </a:solidFill>
              </a:rPr>
              <a:t>. </a:t>
            </a:r>
            <a:endParaRPr lang="en-US" sz="1400" dirty="0">
              <a:solidFill>
                <a:schemeClr val="tx1"/>
              </a:solidFill>
            </a:endParaRPr>
          </a:p>
          <a:p>
            <a:endParaRPr lang="en-US" sz="1200" dirty="0"/>
          </a:p>
          <a:p>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1455371294"/>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Placeholder 3" descr="Picture Placeholder 3"/>
          <p:cNvPicPr>
            <a:picLocks noGrp="1" noChangeAspect="1"/>
          </p:cNvPicPr>
          <p:nvPr>
            <p:ph type="pic" idx="21"/>
          </p:nvPr>
        </p:nvPicPr>
        <p:blipFill>
          <a:blip r:embed="rId3"/>
          <a:srcRect/>
          <a:stretch>
            <a:fillRect/>
          </a:stretch>
        </p:blipFill>
        <p:spPr>
          <a:xfrm>
            <a:off x="7432576" y="823645"/>
            <a:ext cx="4216356" cy="42163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Coverage Issues</a:t>
            </a:r>
            <a:endParaRPr dirty="0"/>
          </a:p>
        </p:txBody>
      </p:sp>
      <p:sp>
        <p:nvSpPr>
          <p:cNvPr id="190" name="Text Placeholder 2"/>
          <p:cNvSpPr txBox="1">
            <a:spLocks noGrp="1"/>
          </p:cNvSpPr>
          <p:nvPr>
            <p:ph type="body" sz="half" idx="1"/>
          </p:nvPr>
        </p:nvSpPr>
        <p:spPr>
          <a:xfrm>
            <a:off x="617220" y="880795"/>
            <a:ext cx="11043142" cy="4859505"/>
          </a:xfrm>
          <a:prstGeom prst="rect">
            <a:avLst/>
          </a:prstGeom>
        </p:spPr>
        <p:txBody>
          <a:bodyPr>
            <a:noAutofit/>
          </a:bodyPr>
          <a:lstStyle/>
          <a:p>
            <a:pPr marL="457200" lvl="1" indent="-457200"/>
            <a:r>
              <a:rPr lang="en-US" sz="2000" b="1" dirty="0" smtClean="0"/>
              <a:t>Policy </a:t>
            </a:r>
            <a:r>
              <a:rPr lang="en-US" sz="2000" b="1" dirty="0"/>
              <a:t>Period - </a:t>
            </a:r>
            <a:r>
              <a:rPr lang="en-US" sz="2000" b="1" dirty="0" smtClean="0"/>
              <a:t>Trigger/Allocation  </a:t>
            </a:r>
          </a:p>
          <a:p>
            <a:pPr marL="914400" lvl="3" indent="-457200"/>
            <a:r>
              <a:rPr lang="en-US" sz="2000" dirty="0" smtClean="0"/>
              <a:t>The science </a:t>
            </a:r>
            <a:r>
              <a:rPr lang="en-US" sz="2000" dirty="0"/>
              <a:t>continues to evolve </a:t>
            </a:r>
            <a:endParaRPr lang="en-US" sz="2000" dirty="0" smtClean="0"/>
          </a:p>
          <a:p>
            <a:pPr marL="1371600" lvl="4" indent="-474663"/>
            <a:r>
              <a:rPr lang="en-US" sz="2000" b="1" dirty="0" smtClean="0"/>
              <a:t>Bodily injury </a:t>
            </a:r>
            <a:r>
              <a:rPr lang="en-US" sz="2000" dirty="0" smtClean="0"/>
              <a:t>– no consensus on what constitutes sufficient evidence of bodily injury, let alone, when it occurs</a:t>
            </a:r>
          </a:p>
          <a:p>
            <a:pPr marL="1371600" lvl="4" indent="-474663"/>
            <a:r>
              <a:rPr lang="en-US" sz="2000" b="1" dirty="0" smtClean="0"/>
              <a:t>Property damage </a:t>
            </a:r>
            <a:r>
              <a:rPr lang="en-US" sz="2000" dirty="0" smtClean="0"/>
              <a:t>– </a:t>
            </a:r>
            <a:r>
              <a:rPr lang="en-US" sz="2000" b="1" i="1" dirty="0" smtClean="0"/>
              <a:t>new</a:t>
            </a:r>
            <a:r>
              <a:rPr lang="en-US" sz="2000" dirty="0" smtClean="0"/>
              <a:t> regulations require remediation of PFAS contamination above certain levels, but when did the property damage occur  </a:t>
            </a:r>
          </a:p>
          <a:p>
            <a:pPr marL="457200" lvl="3" indent="-457200"/>
            <a:r>
              <a:rPr lang="en-US" sz="2000" b="1" dirty="0" smtClean="0"/>
              <a:t>Trigger and Duty to Defend</a:t>
            </a:r>
          </a:p>
          <a:p>
            <a:pPr marL="914400" lvl="4" indent="-457200"/>
            <a:r>
              <a:rPr lang="en-US" sz="2000" b="1" i="1" dirty="0" smtClean="0"/>
              <a:t>Crum </a:t>
            </a:r>
            <a:r>
              <a:rPr lang="en-US" sz="2000" b="1" i="1" dirty="0"/>
              <a:t>&amp; Forster Specialty Ins. Co. v. Chemicals, Inc.</a:t>
            </a:r>
            <a:r>
              <a:rPr lang="en-US" sz="2000" dirty="0"/>
              <a:t>, No. H-20-3493, 2021 WL 3423111 (S.D. Tex. Aug. 5, </a:t>
            </a:r>
            <a:r>
              <a:rPr lang="en-US" sz="2000" dirty="0" smtClean="0"/>
              <a:t>2021)</a:t>
            </a:r>
          </a:p>
          <a:p>
            <a:pPr marL="1371600" lvl="5" indent="-457200"/>
            <a:r>
              <a:rPr lang="en-US" sz="2000" dirty="0" smtClean="0">
                <a:solidFill>
                  <a:schemeClr val="tx1"/>
                </a:solidFill>
              </a:rPr>
              <a:t>Complaints alleging bodily injury claims asserted in AFFF MDL did not allege periods of exposure </a:t>
            </a:r>
          </a:p>
          <a:p>
            <a:pPr marL="1371600" lvl="5" indent="-457200"/>
            <a:r>
              <a:rPr lang="en-US" sz="2000" dirty="0" smtClean="0">
                <a:solidFill>
                  <a:schemeClr val="tx1"/>
                </a:solidFill>
              </a:rPr>
              <a:t>Court held </a:t>
            </a:r>
            <a:r>
              <a:rPr lang="en-US" sz="2000" dirty="0">
                <a:solidFill>
                  <a:schemeClr val="tx1"/>
                </a:solidFill>
              </a:rPr>
              <a:t>that insured had demonstrated that the claims </a:t>
            </a:r>
            <a:r>
              <a:rPr lang="en-US" sz="2000" dirty="0" smtClean="0">
                <a:solidFill>
                  <a:schemeClr val="tx1"/>
                </a:solidFill>
              </a:rPr>
              <a:t>were </a:t>
            </a:r>
            <a:r>
              <a:rPr lang="en-US" sz="2000" dirty="0">
                <a:solidFill>
                  <a:schemeClr val="tx1"/>
                </a:solidFill>
              </a:rPr>
              <a:t>potentially within the scope of </a:t>
            </a:r>
            <a:r>
              <a:rPr lang="en-US" sz="2000" dirty="0" smtClean="0">
                <a:solidFill>
                  <a:schemeClr val="tx1"/>
                </a:solidFill>
              </a:rPr>
              <a:t>coverage</a:t>
            </a:r>
          </a:p>
        </p:txBody>
      </p:sp>
      <p:sp>
        <p:nvSpPr>
          <p:cNvPr id="2" name="Rectangle 1"/>
          <p:cNvSpPr/>
          <p:nvPr/>
        </p:nvSpPr>
        <p:spPr>
          <a:xfrm>
            <a:off x="3048000" y="2013228"/>
            <a:ext cx="6096000" cy="1785104"/>
          </a:xfrm>
          <a:prstGeom prst="rect">
            <a:avLst/>
          </a:prstGeom>
        </p:spPr>
        <p:txBody>
          <a:bodyPr>
            <a:spAutoFit/>
          </a:bodyPr>
          <a:lstStyle/>
          <a:p>
            <a:pPr lvl="1"/>
            <a:endParaRPr lang="en-US" sz="1200" dirty="0"/>
          </a:p>
          <a:p>
            <a:pPr marL="457200" lvl="1"/>
            <a:endParaRPr lang="en-US" sz="1200" dirty="0"/>
          </a:p>
          <a:p>
            <a:r>
              <a:rPr lang="en-US" sz="1400" dirty="0" smtClean="0">
                <a:solidFill>
                  <a:schemeClr val="tx1"/>
                </a:solidFill>
              </a:rPr>
              <a:t>. </a:t>
            </a:r>
            <a:endParaRPr lang="en-US" sz="1400" dirty="0">
              <a:solidFill>
                <a:schemeClr val="tx1"/>
              </a:solidFill>
            </a:endParaRPr>
          </a:p>
          <a:p>
            <a:endParaRPr lang="en-US" sz="1200" dirty="0"/>
          </a:p>
          <a:p>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2147305249"/>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Placeholder 3" descr="Picture Placeholder 3"/>
          <p:cNvPicPr>
            <a:picLocks noGrp="1" noChangeAspect="1"/>
          </p:cNvPicPr>
          <p:nvPr>
            <p:ph type="pic" idx="21"/>
          </p:nvPr>
        </p:nvPicPr>
        <p:blipFill>
          <a:blip r:embed="rId2"/>
          <a:srcRect/>
          <a:stretch>
            <a:fillRect/>
          </a:stretch>
        </p:blipFill>
        <p:spPr>
          <a:xfrm>
            <a:off x="7432576" y="823645"/>
            <a:ext cx="4216356" cy="42163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Coverage Issues</a:t>
            </a:r>
            <a:endParaRPr dirty="0"/>
          </a:p>
        </p:txBody>
      </p:sp>
      <p:sp>
        <p:nvSpPr>
          <p:cNvPr id="190" name="Text Placeholder 2"/>
          <p:cNvSpPr txBox="1">
            <a:spLocks noGrp="1"/>
          </p:cNvSpPr>
          <p:nvPr>
            <p:ph type="body" sz="half" idx="1"/>
          </p:nvPr>
        </p:nvSpPr>
        <p:spPr>
          <a:xfrm>
            <a:off x="617220" y="880795"/>
            <a:ext cx="11043142" cy="4859505"/>
          </a:xfrm>
          <a:prstGeom prst="rect">
            <a:avLst/>
          </a:prstGeom>
        </p:spPr>
        <p:txBody>
          <a:bodyPr>
            <a:noAutofit/>
          </a:bodyPr>
          <a:lstStyle/>
          <a:p>
            <a:pPr marL="457200" lvl="2" indent="-457200"/>
            <a:r>
              <a:rPr lang="en-US" sz="2000" b="1" dirty="0" smtClean="0"/>
              <a:t>Duty </a:t>
            </a:r>
            <a:r>
              <a:rPr lang="en-US" sz="2000" b="1" dirty="0"/>
              <a:t>to defend</a:t>
            </a:r>
          </a:p>
          <a:p>
            <a:pPr marL="914400" lvl="3" indent="-457200"/>
            <a:r>
              <a:rPr lang="en-US" sz="2000" b="1" dirty="0" smtClean="0"/>
              <a:t>PFAS </a:t>
            </a:r>
            <a:r>
              <a:rPr lang="en-US" sz="2000" b="1" dirty="0"/>
              <a:t>litigation is costly to defend  </a:t>
            </a:r>
          </a:p>
          <a:p>
            <a:pPr marL="1469572" lvl="4" indent="-457200"/>
            <a:r>
              <a:rPr lang="en-US" sz="2000" dirty="0" smtClean="0"/>
              <a:t>Cases present an existential threat for some manufacturers</a:t>
            </a:r>
            <a:endParaRPr lang="en-US" sz="2000" dirty="0"/>
          </a:p>
          <a:p>
            <a:pPr marL="1469572" lvl="4" indent="-457200"/>
            <a:r>
              <a:rPr lang="en-US" sz="2000" dirty="0" smtClean="0"/>
              <a:t>Extensive </a:t>
            </a:r>
            <a:r>
              <a:rPr lang="en-US" sz="2000" dirty="0"/>
              <a:t>discovery </a:t>
            </a:r>
            <a:r>
              <a:rPr lang="en-US" sz="2000" dirty="0" smtClean="0"/>
              <a:t>costs</a:t>
            </a:r>
          </a:p>
          <a:p>
            <a:pPr marL="1469572" lvl="4" indent="-457200"/>
            <a:r>
              <a:rPr lang="en-US" sz="2000" dirty="0" smtClean="0"/>
              <a:t>Expert-driven </a:t>
            </a:r>
            <a:r>
              <a:rPr lang="en-US" sz="2000" dirty="0"/>
              <a:t>defense issues such as chemical </a:t>
            </a:r>
            <a:r>
              <a:rPr lang="en-US" sz="2000" dirty="0" smtClean="0"/>
              <a:t>identification</a:t>
            </a:r>
          </a:p>
          <a:p>
            <a:pPr marL="1469572" lvl="4" indent="-457200"/>
            <a:r>
              <a:rPr lang="en-US" sz="2000" dirty="0" smtClean="0"/>
              <a:t>Insureds </a:t>
            </a:r>
            <a:r>
              <a:rPr lang="en-US" sz="2000" dirty="0"/>
              <a:t>will likely select top-tier law firms and specialists to lead their </a:t>
            </a:r>
            <a:r>
              <a:rPr lang="en-US" sz="2000" dirty="0" smtClean="0"/>
              <a:t>defense</a:t>
            </a:r>
            <a:endParaRPr lang="en-US" sz="2000" dirty="0"/>
          </a:p>
          <a:p>
            <a:pPr marL="914400" lvl="3" indent="-457200"/>
            <a:r>
              <a:rPr lang="en-US" sz="2000" dirty="0"/>
              <a:t>Carrier cost share arrangements – </a:t>
            </a:r>
            <a:r>
              <a:rPr lang="en-US" sz="2000" dirty="0" smtClean="0"/>
              <a:t>insures </a:t>
            </a:r>
            <a:r>
              <a:rPr lang="en-US" sz="2000" dirty="0"/>
              <a:t>should </a:t>
            </a:r>
            <a:r>
              <a:rPr lang="en-US" sz="2000" dirty="0" smtClean="0"/>
              <a:t>identify </a:t>
            </a:r>
            <a:r>
              <a:rPr lang="en-US" sz="2000" dirty="0"/>
              <a:t>all other carriers that should be participating in the defense of a particular </a:t>
            </a:r>
            <a:r>
              <a:rPr lang="en-US" sz="2000" dirty="0" smtClean="0"/>
              <a:t>insured</a:t>
            </a:r>
          </a:p>
          <a:p>
            <a:pPr marL="457200" lvl="3" indent="0">
              <a:buNone/>
            </a:pPr>
            <a:endParaRPr lang="en-US" sz="2000" dirty="0"/>
          </a:p>
          <a:p>
            <a:pPr marL="457200" lvl="3" indent="-457200"/>
            <a:r>
              <a:rPr lang="en-US" sz="2000" b="1" dirty="0"/>
              <a:t>Duty to indemnify</a:t>
            </a:r>
          </a:p>
          <a:p>
            <a:pPr marL="914400" lvl="3" indent="-457200"/>
            <a:r>
              <a:rPr lang="en-US" sz="2000" dirty="0"/>
              <a:t>Liability may be determined by chemical identification</a:t>
            </a:r>
          </a:p>
          <a:p>
            <a:pPr marL="914400" lvl="3" indent="-457200"/>
            <a:r>
              <a:rPr lang="en-US" sz="2000" dirty="0"/>
              <a:t>Certain insureds may assert governmental immunity defenses</a:t>
            </a:r>
          </a:p>
          <a:p>
            <a:pPr marL="914400" lvl="3" indent="-457200"/>
            <a:r>
              <a:rPr lang="en-US" sz="2000" dirty="0"/>
              <a:t>Remediation costs and settlement values are </a:t>
            </a:r>
            <a:r>
              <a:rPr lang="en-US" sz="2000" dirty="0" smtClean="0"/>
              <a:t>increasing</a:t>
            </a:r>
            <a:endParaRPr lang="en-US" sz="2000" dirty="0"/>
          </a:p>
        </p:txBody>
      </p:sp>
      <p:sp>
        <p:nvSpPr>
          <p:cNvPr id="2" name="Rectangle 1"/>
          <p:cNvSpPr/>
          <p:nvPr/>
        </p:nvSpPr>
        <p:spPr>
          <a:xfrm>
            <a:off x="3048000" y="2013228"/>
            <a:ext cx="6096000" cy="1785104"/>
          </a:xfrm>
          <a:prstGeom prst="rect">
            <a:avLst/>
          </a:prstGeom>
        </p:spPr>
        <p:txBody>
          <a:bodyPr>
            <a:spAutoFit/>
          </a:bodyPr>
          <a:lstStyle/>
          <a:p>
            <a:pPr lvl="1"/>
            <a:endParaRPr lang="en-US" sz="1200" dirty="0"/>
          </a:p>
          <a:p>
            <a:pPr marL="457200" lvl="1"/>
            <a:endParaRPr lang="en-US" sz="1200" dirty="0"/>
          </a:p>
          <a:p>
            <a:r>
              <a:rPr lang="en-US" sz="1400" dirty="0" smtClean="0">
                <a:solidFill>
                  <a:schemeClr val="tx1"/>
                </a:solidFill>
              </a:rPr>
              <a:t>. </a:t>
            </a:r>
            <a:endParaRPr lang="en-US" sz="1400" dirty="0">
              <a:solidFill>
                <a:schemeClr val="tx1"/>
              </a:solidFill>
            </a:endParaRPr>
          </a:p>
          <a:p>
            <a:endParaRPr lang="en-US" sz="1200" dirty="0"/>
          </a:p>
          <a:p>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1626305738"/>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tle 1"/>
          <p:cNvSpPr txBox="1">
            <a:spLocks noGrp="1"/>
          </p:cNvSpPr>
          <p:nvPr>
            <p:ph type="title"/>
          </p:nvPr>
        </p:nvSpPr>
        <p:spPr>
          <a:xfrm>
            <a:off x="515940" y="555813"/>
            <a:ext cx="5669708" cy="2979044"/>
          </a:xfrm>
          <a:prstGeom prst="rect">
            <a:avLst/>
          </a:prstGeom>
        </p:spPr>
        <p:txBody>
          <a:bodyPr>
            <a:normAutofit/>
          </a:bodyPr>
          <a:lstStyle/>
          <a:p>
            <a:r>
              <a:rPr lang="en-US" b="0" dirty="0"/>
              <a:t>Forever </a:t>
            </a:r>
            <a:r>
              <a:rPr lang="en-US" b="0" dirty="0" smtClean="0"/>
              <a:t>Chemicals |</a:t>
            </a:r>
            <a:r>
              <a:rPr lang="en-US" b="0" dirty="0"/>
              <a:t/>
            </a:r>
            <a:br>
              <a:rPr lang="en-US" b="0" dirty="0"/>
            </a:br>
            <a:r>
              <a:rPr lang="en-US" b="0" dirty="0" smtClean="0"/>
              <a:t>PFAS  </a:t>
            </a:r>
            <a:r>
              <a:rPr lang="en-US" b="0" dirty="0"/>
              <a:t>and </a:t>
            </a:r>
            <a:r>
              <a:rPr lang="en-US" b="0" dirty="0" smtClean="0"/>
              <a:t>PFOS</a:t>
            </a:r>
            <a:endParaRPr b="0" dirty="0"/>
          </a:p>
        </p:txBody>
      </p:sp>
      <p:sp>
        <p:nvSpPr>
          <p:cNvPr id="182" name="Subtitle 2"/>
          <p:cNvSpPr txBox="1">
            <a:spLocks noGrp="1"/>
          </p:cNvSpPr>
          <p:nvPr>
            <p:ph type="body" sz="quarter" idx="1"/>
          </p:nvPr>
        </p:nvSpPr>
        <p:spPr>
          <a:xfrm>
            <a:off x="515937" y="3651397"/>
            <a:ext cx="7380289" cy="657713"/>
          </a:xfrm>
          <a:prstGeom prst="rect">
            <a:avLst/>
          </a:prstGeom>
        </p:spPr>
        <p:txBody>
          <a:bodyPr/>
          <a:lstStyle/>
          <a:p>
            <a:r>
              <a:rPr lang="en-US" dirty="0" smtClean="0"/>
              <a:t>The </a:t>
            </a:r>
            <a:r>
              <a:rPr lang="en-US" dirty="0"/>
              <a:t>New Asbestos? </a:t>
            </a:r>
            <a:endParaRPr dirty="0"/>
          </a:p>
        </p:txBody>
      </p:sp>
      <p:sp>
        <p:nvSpPr>
          <p:cNvPr id="183" name="Text Placeholder 3"/>
          <p:cNvSpPr>
            <a:spLocks noGrp="1"/>
          </p:cNvSpPr>
          <p:nvPr>
            <p:ph type="body" idx="21"/>
          </p:nvPr>
        </p:nvSpPr>
        <p:spPr>
          <a:xfrm>
            <a:off x="515936" y="4903471"/>
            <a:ext cx="7245034" cy="1771650"/>
          </a:xfrm>
          <a:prstGeom prst="rect">
            <a:avLst/>
          </a:prstGeom>
        </p:spPr>
        <p:txBody>
          <a:bodyPr>
            <a:normAutofit/>
          </a:bodyPr>
          <a:lstStyle/>
          <a:p>
            <a:r>
              <a:rPr lang="en-US" sz="3200" b="1" dirty="0" smtClean="0">
                <a:solidFill>
                  <a:schemeClr val="tx1"/>
                </a:solidFill>
                <a:latin typeface="Garamond" panose="02020404030301010803" pitchFamily="18" charset="0"/>
              </a:rPr>
              <a:t>Frank </a:t>
            </a:r>
            <a:r>
              <a:rPr lang="en-US" sz="3200" b="1" dirty="0" err="1">
                <a:solidFill>
                  <a:schemeClr val="tx1"/>
                </a:solidFill>
                <a:latin typeface="Garamond" panose="02020404030301010803" pitchFamily="18" charset="0"/>
              </a:rPr>
              <a:t>DeMento</a:t>
            </a:r>
            <a:r>
              <a:rPr lang="en-US" sz="3200" b="1" dirty="0">
                <a:solidFill>
                  <a:schemeClr val="tx1"/>
                </a:solidFill>
                <a:latin typeface="Garamond" panose="02020404030301010803" pitchFamily="18" charset="0"/>
              </a:rPr>
              <a:t>, </a:t>
            </a:r>
            <a:r>
              <a:rPr lang="en-US" sz="3200" b="1" dirty="0" err="1" smtClean="0">
                <a:solidFill>
                  <a:schemeClr val="tx1"/>
                </a:solidFill>
                <a:latin typeface="Garamond" panose="02020404030301010803" pitchFamily="18" charset="0"/>
              </a:rPr>
              <a:t>TransRe</a:t>
            </a:r>
            <a:endParaRPr lang="en-US" sz="3200" b="1" dirty="0" smtClean="0">
              <a:solidFill>
                <a:schemeClr val="tx1"/>
              </a:solidFill>
              <a:latin typeface="Garamond" panose="02020404030301010803" pitchFamily="18" charset="0"/>
            </a:endParaRPr>
          </a:p>
          <a:p>
            <a:r>
              <a:rPr lang="en-US" sz="3200" b="1" dirty="0">
                <a:solidFill>
                  <a:schemeClr val="tx1"/>
                </a:solidFill>
                <a:latin typeface="Garamond" panose="02020404030301010803" pitchFamily="18" charset="0"/>
              </a:rPr>
              <a:t>Travis Kline, </a:t>
            </a:r>
            <a:r>
              <a:rPr lang="en-US" sz="3200" b="1" dirty="0" err="1">
                <a:solidFill>
                  <a:schemeClr val="tx1"/>
                </a:solidFill>
                <a:latin typeface="Garamond" panose="02020404030301010803" pitchFamily="18" charset="0"/>
              </a:rPr>
              <a:t>Geosyntec</a:t>
            </a:r>
            <a:r>
              <a:rPr lang="en-US" sz="3200" b="1" dirty="0">
                <a:solidFill>
                  <a:schemeClr val="tx1"/>
                </a:solidFill>
                <a:latin typeface="Garamond" panose="02020404030301010803" pitchFamily="18" charset="0"/>
              </a:rPr>
              <a:t> Consultants</a:t>
            </a:r>
            <a:endParaRPr lang="en-US" sz="3200" b="1" dirty="0" smtClean="0">
              <a:solidFill>
                <a:schemeClr val="tx1"/>
              </a:solidFill>
              <a:latin typeface="Garamond" panose="02020404030301010803" pitchFamily="18" charset="0"/>
            </a:endParaRPr>
          </a:p>
          <a:p>
            <a:r>
              <a:rPr lang="en-US" sz="3200" b="1" dirty="0" smtClean="0">
                <a:solidFill>
                  <a:schemeClr val="tx1"/>
                </a:solidFill>
                <a:latin typeface="Garamond" panose="02020404030301010803" pitchFamily="18" charset="0"/>
              </a:rPr>
              <a:t>Joseph Scully, Day Pitney LLP</a:t>
            </a:r>
            <a:endParaRPr lang="en-US" sz="3200" b="1" dirty="0">
              <a:solidFill>
                <a:schemeClr val="tx1"/>
              </a:solidFill>
              <a:latin typeface="Garamond" panose="02020404030301010803" pitchFamily="18" charset="0"/>
            </a:endParaRPr>
          </a:p>
          <a:p>
            <a:endParaRPr sz="3200" dirty="0"/>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Coverage Issues – Pollution Exclusions</a:t>
            </a:r>
            <a:endParaRPr dirty="0"/>
          </a:p>
        </p:txBody>
      </p:sp>
      <p:sp>
        <p:nvSpPr>
          <p:cNvPr id="190" name="Text Placeholder 2"/>
          <p:cNvSpPr txBox="1">
            <a:spLocks noGrp="1"/>
          </p:cNvSpPr>
          <p:nvPr>
            <p:ph type="body" sz="half" idx="1"/>
          </p:nvPr>
        </p:nvSpPr>
        <p:spPr>
          <a:xfrm>
            <a:off x="617220" y="880795"/>
            <a:ext cx="11043142" cy="4859505"/>
          </a:xfrm>
          <a:prstGeom prst="rect">
            <a:avLst/>
          </a:prstGeom>
        </p:spPr>
        <p:txBody>
          <a:bodyPr>
            <a:noAutofit/>
          </a:bodyPr>
          <a:lstStyle/>
          <a:p>
            <a:pPr marL="457200" lvl="2" indent="-457200"/>
            <a:r>
              <a:rPr lang="en-US" sz="2000" b="1" dirty="0" smtClean="0"/>
              <a:t>Total Pollution </a:t>
            </a:r>
            <a:r>
              <a:rPr lang="en-US" sz="2000" b="1" dirty="0"/>
              <a:t>Exclusion, Absolute Pollution Exclusion, Time Element Pollution </a:t>
            </a:r>
            <a:r>
              <a:rPr lang="en-US" sz="2000" b="1" dirty="0" smtClean="0"/>
              <a:t>Exclusion</a:t>
            </a:r>
            <a:endParaRPr lang="en-US" sz="2000" dirty="0" smtClean="0"/>
          </a:p>
          <a:p>
            <a:pPr marL="914400" lvl="3" indent="-457200"/>
            <a:r>
              <a:rPr lang="en-US" sz="2000" dirty="0" smtClean="0"/>
              <a:t>May </a:t>
            </a:r>
            <a:r>
              <a:rPr lang="en-US" sz="2000" dirty="0"/>
              <a:t>be upheld for PFAS claims in traditional environmental </a:t>
            </a:r>
            <a:r>
              <a:rPr lang="en-US" sz="2000" dirty="0" smtClean="0"/>
              <a:t>contexts</a:t>
            </a:r>
            <a:r>
              <a:rPr lang="en-US" sz="2000" dirty="0"/>
              <a:t>	</a:t>
            </a:r>
            <a:endParaRPr lang="en-US" sz="2000" dirty="0" smtClean="0"/>
          </a:p>
          <a:p>
            <a:pPr marL="457200" lvl="3" indent="0">
              <a:buNone/>
            </a:pPr>
            <a:endParaRPr lang="en-US" sz="2000" dirty="0" smtClean="0"/>
          </a:p>
          <a:p>
            <a:pPr marL="1314450" lvl="4" indent="-457200"/>
            <a:r>
              <a:rPr lang="en-US" sz="2000" b="1" i="1" dirty="0" err="1" smtClean="0"/>
              <a:t>Tonoga</a:t>
            </a:r>
            <a:r>
              <a:rPr lang="en-US" sz="2000" b="1" i="1" dirty="0"/>
              <a:t>, Incorporated v. New Hampshire Insurance Company</a:t>
            </a:r>
            <a:r>
              <a:rPr lang="en-US" sz="2000" dirty="0"/>
              <a:t>, No. 532546, 2022 N.Y. App. Div. LEXIS 105 (App. Div. 3rd Dep’t Jan. 6, </a:t>
            </a:r>
            <a:r>
              <a:rPr lang="en-US" sz="2000" dirty="0" smtClean="0"/>
              <a:t>2022)</a:t>
            </a:r>
          </a:p>
          <a:p>
            <a:pPr marL="1828800" lvl="5" indent="-457200"/>
            <a:r>
              <a:rPr lang="en-US" sz="2000" dirty="0">
                <a:solidFill>
                  <a:schemeClr val="tx1"/>
                </a:solidFill>
              </a:rPr>
              <a:t>C</a:t>
            </a:r>
            <a:r>
              <a:rPr lang="en-US" sz="2000" dirty="0" smtClean="0">
                <a:solidFill>
                  <a:schemeClr val="tx1"/>
                </a:solidFill>
              </a:rPr>
              <a:t>ourt </a:t>
            </a:r>
            <a:r>
              <a:rPr lang="en-US" sz="2000" dirty="0">
                <a:solidFill>
                  <a:schemeClr val="tx1"/>
                </a:solidFill>
              </a:rPr>
              <a:t>upheld the application of the pollution exclusion and found no duty to defend in connection with PFAS claims at a manufacturing </a:t>
            </a:r>
            <a:r>
              <a:rPr lang="en-US" sz="2000" dirty="0" smtClean="0">
                <a:solidFill>
                  <a:schemeClr val="tx1"/>
                </a:solidFill>
              </a:rPr>
              <a:t>facility</a:t>
            </a:r>
          </a:p>
          <a:p>
            <a:pPr marL="1828800" lvl="5" indent="-457200"/>
            <a:endParaRPr lang="en-US" sz="2000" dirty="0" smtClean="0">
              <a:solidFill>
                <a:schemeClr val="tx1"/>
              </a:solidFill>
            </a:endParaRPr>
          </a:p>
          <a:p>
            <a:pPr marL="1371600" lvl="4" indent="-457200"/>
            <a:r>
              <a:rPr lang="en-US" sz="2000" b="1" i="1" dirty="0"/>
              <a:t>Grange Ins. Co. v. Cycle-</a:t>
            </a:r>
            <a:r>
              <a:rPr lang="en-US" sz="2000" b="1" i="1" dirty="0" err="1"/>
              <a:t>Tex</a:t>
            </a:r>
            <a:r>
              <a:rPr lang="en-US" sz="2000" b="1" i="1" dirty="0"/>
              <a:t>, Inc., </a:t>
            </a:r>
            <a:r>
              <a:rPr lang="en-US" sz="2000" dirty="0"/>
              <a:t>No. 4:21-cv-147-AT (N.D. Ga. Dec. 5, </a:t>
            </a:r>
            <a:r>
              <a:rPr lang="en-US" sz="2000" dirty="0" smtClean="0"/>
              <a:t>2022)</a:t>
            </a:r>
          </a:p>
          <a:p>
            <a:pPr marL="1828800" lvl="5" indent="-457200"/>
            <a:r>
              <a:rPr lang="en-US" sz="2000" dirty="0" smtClean="0">
                <a:solidFill>
                  <a:schemeClr val="tx1"/>
                </a:solidFill>
              </a:rPr>
              <a:t>Court reached a similar conclusion applying absolute pollution exclusion</a:t>
            </a:r>
          </a:p>
          <a:p>
            <a:pPr marL="1254036" lvl="5" indent="0">
              <a:buNone/>
            </a:pPr>
            <a:endParaRPr lang="en-US" sz="2000" dirty="0" smtClean="0">
              <a:solidFill>
                <a:schemeClr val="tx1"/>
              </a:solidFill>
            </a:endParaRPr>
          </a:p>
          <a:p>
            <a:pPr marL="457200" lvl="3" indent="-447675"/>
            <a:r>
              <a:rPr lang="en-US" sz="2000" b="1" dirty="0" smtClean="0"/>
              <a:t>Majority rule </a:t>
            </a:r>
            <a:r>
              <a:rPr lang="en-US" sz="2000" dirty="0" smtClean="0"/>
              <a:t>– pollution exclusion may be applicable in traditional environmental exposures versus where pollution is caused by </a:t>
            </a:r>
            <a:r>
              <a:rPr lang="en-US" sz="2000" b="1" i="1" dirty="0" smtClean="0"/>
              <a:t>product failure</a:t>
            </a:r>
            <a:endParaRPr lang="en-US" sz="2000" b="1" i="1" dirty="0"/>
          </a:p>
        </p:txBody>
      </p:sp>
      <p:sp>
        <p:nvSpPr>
          <p:cNvPr id="2" name="Rectangle 1"/>
          <p:cNvSpPr/>
          <p:nvPr/>
        </p:nvSpPr>
        <p:spPr>
          <a:xfrm>
            <a:off x="3048000" y="2013228"/>
            <a:ext cx="6096000" cy="1785104"/>
          </a:xfrm>
          <a:prstGeom prst="rect">
            <a:avLst/>
          </a:prstGeom>
        </p:spPr>
        <p:txBody>
          <a:bodyPr>
            <a:spAutoFit/>
          </a:bodyPr>
          <a:lstStyle/>
          <a:p>
            <a:pPr lvl="1"/>
            <a:endParaRPr lang="en-US" sz="1200" dirty="0"/>
          </a:p>
          <a:p>
            <a:pPr marL="457200" lvl="1"/>
            <a:endParaRPr lang="en-US" sz="1200" dirty="0"/>
          </a:p>
          <a:p>
            <a:r>
              <a:rPr lang="en-US" sz="1400" dirty="0" smtClean="0">
                <a:solidFill>
                  <a:schemeClr val="tx1"/>
                </a:solidFill>
              </a:rPr>
              <a:t>. </a:t>
            </a:r>
            <a:endParaRPr lang="en-US" sz="1400" dirty="0">
              <a:solidFill>
                <a:schemeClr val="tx1"/>
              </a:solidFill>
            </a:endParaRPr>
          </a:p>
          <a:p>
            <a:endParaRPr lang="en-US" sz="1200" dirty="0"/>
          </a:p>
          <a:p>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2205849077"/>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Coverage Issues – </a:t>
            </a:r>
            <a:r>
              <a:rPr lang="en-US" dirty="0"/>
              <a:t>Pollution Exclusions</a:t>
            </a:r>
            <a:endParaRPr dirty="0"/>
          </a:p>
        </p:txBody>
      </p:sp>
      <p:sp>
        <p:nvSpPr>
          <p:cNvPr id="190" name="Text Placeholder 2"/>
          <p:cNvSpPr txBox="1">
            <a:spLocks noGrp="1"/>
          </p:cNvSpPr>
          <p:nvPr>
            <p:ph type="body" sz="half" idx="1"/>
          </p:nvPr>
        </p:nvSpPr>
        <p:spPr>
          <a:xfrm>
            <a:off x="617220" y="812215"/>
            <a:ext cx="11043142" cy="4491305"/>
          </a:xfrm>
          <a:prstGeom prst="rect">
            <a:avLst/>
          </a:prstGeom>
        </p:spPr>
        <p:txBody>
          <a:bodyPr>
            <a:noAutofit/>
          </a:bodyPr>
          <a:lstStyle/>
          <a:p>
            <a:pPr marL="457200" lvl="2" indent="-457200"/>
            <a:r>
              <a:rPr lang="en-US" sz="2000" b="1" dirty="0" smtClean="0"/>
              <a:t>Pollution Exclusions</a:t>
            </a:r>
            <a:endParaRPr lang="en-US" sz="2000" b="1" i="1" dirty="0" smtClean="0"/>
          </a:p>
          <a:p>
            <a:pPr marL="973137" indent="-447675">
              <a:buFont typeface="Arial" panose="020B0604020202020204" pitchFamily="34" charset="0"/>
              <a:buChar char="•"/>
            </a:pPr>
            <a:r>
              <a:rPr lang="en-US" sz="2000" dirty="0" smtClean="0"/>
              <a:t>However</a:t>
            </a:r>
            <a:r>
              <a:rPr lang="en-US" sz="2000" dirty="0"/>
              <a:t>, Courts have failed to uphold the application of the pollution exclusion in other </a:t>
            </a:r>
            <a:r>
              <a:rPr lang="en-US" sz="2000" dirty="0" smtClean="0"/>
              <a:t>contexts.</a:t>
            </a:r>
          </a:p>
          <a:p>
            <a:pPr marL="1371600" lvl="2" indent="-447675"/>
            <a:r>
              <a:rPr lang="en-US" sz="2000" b="1" i="1" dirty="0" smtClean="0"/>
              <a:t>Colony </a:t>
            </a:r>
            <a:r>
              <a:rPr lang="en-US" sz="2000" b="1" i="1" dirty="0"/>
              <a:t>Insurance v. Buckeye Fire Equipment</a:t>
            </a:r>
            <a:r>
              <a:rPr lang="en-US" sz="2000" dirty="0"/>
              <a:t>, 2020 U.S. </a:t>
            </a:r>
            <a:r>
              <a:rPr lang="en-US" sz="2000" dirty="0" err="1"/>
              <a:t>Dist</a:t>
            </a:r>
            <a:r>
              <a:rPr lang="en-US" sz="2000" dirty="0"/>
              <a:t> LEXIS 194709 (W.D.N.C. Oct. 20 2020</a:t>
            </a:r>
            <a:r>
              <a:rPr lang="en-US" sz="2000" dirty="0" smtClean="0"/>
              <a:t>)</a:t>
            </a:r>
          </a:p>
          <a:p>
            <a:pPr marL="1828800" lvl="3" indent="-447675"/>
            <a:r>
              <a:rPr lang="en-US" sz="2000" dirty="0" smtClean="0"/>
              <a:t>“[A]n </a:t>
            </a:r>
            <a:r>
              <a:rPr lang="en-US" sz="2000" dirty="0"/>
              <a:t>insurer may not deny coverage to an insured based on a pollution exclusion, or any variation thereof, if the occurrence and the resulting personal injury and property damage allegedly suffered by [underlying plaintiffs] </a:t>
            </a:r>
            <a:r>
              <a:rPr lang="en-US" sz="2000" b="1" dirty="0"/>
              <a:t>are . . . not the prototypical environmental harms that a pollution exclusion clause is generally intended to protect against</a:t>
            </a:r>
            <a:r>
              <a:rPr lang="en-US" sz="2000" dirty="0" smtClean="0"/>
              <a:t>.”</a:t>
            </a:r>
          </a:p>
          <a:p>
            <a:pPr marL="1828800" lvl="3" indent="-447675"/>
            <a:endParaRPr lang="en-US" sz="2000" dirty="0" smtClean="0"/>
          </a:p>
          <a:p>
            <a:pPr marL="1828800" lvl="3" indent="-447675"/>
            <a:r>
              <a:rPr lang="en-US" sz="2000" dirty="0" smtClean="0"/>
              <a:t>Direct contact with pollution is not “traditional environmental pollution”</a:t>
            </a:r>
            <a:endParaRPr lang="en-US" sz="2000" dirty="0"/>
          </a:p>
          <a:p>
            <a:pPr marL="914400" lvl="3" indent="-457200"/>
            <a:endParaRPr lang="en-US" sz="1700" dirty="0"/>
          </a:p>
        </p:txBody>
      </p:sp>
    </p:spTree>
    <p:extLst>
      <p:ext uri="{BB962C8B-B14F-4D97-AF65-F5344CB8AC3E}">
        <p14:creationId xmlns:p14="http://schemas.microsoft.com/office/powerpoint/2010/main" val="4083216887"/>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Coverage </a:t>
            </a:r>
            <a:r>
              <a:rPr lang="en-US" dirty="0"/>
              <a:t>Issues – Pollution Exclusions</a:t>
            </a:r>
            <a:endParaRPr dirty="0"/>
          </a:p>
        </p:txBody>
      </p:sp>
      <p:sp>
        <p:nvSpPr>
          <p:cNvPr id="190" name="Text Placeholder 2"/>
          <p:cNvSpPr txBox="1">
            <a:spLocks noGrp="1"/>
          </p:cNvSpPr>
          <p:nvPr>
            <p:ph type="body" sz="half" idx="1"/>
          </p:nvPr>
        </p:nvSpPr>
        <p:spPr>
          <a:xfrm>
            <a:off x="617220" y="880795"/>
            <a:ext cx="11043142" cy="4859505"/>
          </a:xfrm>
          <a:prstGeom prst="rect">
            <a:avLst/>
          </a:prstGeom>
        </p:spPr>
        <p:txBody>
          <a:bodyPr>
            <a:noAutofit/>
          </a:bodyPr>
          <a:lstStyle/>
          <a:p>
            <a:pPr marL="457200" lvl="2" indent="-457200"/>
            <a:r>
              <a:rPr lang="en-US" sz="2000" b="1" dirty="0" smtClean="0"/>
              <a:t>Sudden </a:t>
            </a:r>
            <a:r>
              <a:rPr lang="en-US" sz="2000" b="1" dirty="0"/>
              <a:t>and Accidental Pollution Exclusion </a:t>
            </a:r>
            <a:endParaRPr lang="en-US" sz="2000" b="1" dirty="0" smtClean="0"/>
          </a:p>
          <a:p>
            <a:pPr marL="914400" lvl="3" indent="-457200"/>
            <a:r>
              <a:rPr lang="en-US" sz="2000" dirty="0" smtClean="0"/>
              <a:t>Courts </a:t>
            </a:r>
            <a:r>
              <a:rPr lang="en-US" sz="2000" dirty="0"/>
              <a:t>are split on the application of the sudden and accidental </a:t>
            </a:r>
            <a:r>
              <a:rPr lang="en-US" sz="2000" dirty="0" smtClean="0"/>
              <a:t>exception</a:t>
            </a:r>
            <a:endParaRPr lang="en-US" sz="2000" dirty="0"/>
          </a:p>
          <a:p>
            <a:pPr lvl="3"/>
            <a:r>
              <a:rPr lang="en-US" sz="2000" dirty="0"/>
              <a:t>Strict temporal interpretation – NY, CA</a:t>
            </a:r>
          </a:p>
          <a:p>
            <a:pPr lvl="3"/>
            <a:r>
              <a:rPr lang="en-US" sz="2000" dirty="0"/>
              <a:t>A mere reiteration that the damages are unintended and unexpected – NJ, IL, </a:t>
            </a:r>
            <a:r>
              <a:rPr lang="en-US" sz="2000" dirty="0" smtClean="0"/>
              <a:t>WV, WI</a:t>
            </a:r>
            <a:endParaRPr lang="en-US" sz="2000" dirty="0"/>
          </a:p>
          <a:p>
            <a:pPr marL="914400" lvl="2" indent="-457200"/>
            <a:r>
              <a:rPr lang="en-US" sz="2000" dirty="0"/>
              <a:t>In the PFAS context, policyholders argue that this exception </a:t>
            </a:r>
            <a:r>
              <a:rPr lang="en-US" sz="2000" dirty="0" smtClean="0"/>
              <a:t>applies</a:t>
            </a:r>
            <a:endParaRPr lang="en-US" sz="2000" dirty="0"/>
          </a:p>
          <a:p>
            <a:pPr marL="914400" lvl="1" indent="-431800"/>
            <a:r>
              <a:rPr lang="en-US" sz="2000" dirty="0" smtClean="0"/>
              <a:t>The </a:t>
            </a:r>
            <a:r>
              <a:rPr lang="en-US" sz="2000" dirty="0"/>
              <a:t>coverage analysis may center on the details of the specific source and temporal nature of the </a:t>
            </a:r>
            <a:r>
              <a:rPr lang="en-US" sz="2000" dirty="0" smtClean="0"/>
              <a:t>contamination</a:t>
            </a:r>
            <a:endParaRPr lang="en-US" sz="2000" dirty="0"/>
          </a:p>
          <a:p>
            <a:pPr lvl="3"/>
            <a:r>
              <a:rPr lang="en-US" sz="2000" b="1" i="1" dirty="0"/>
              <a:t>Wolverine World Wide v. American Insurance, </a:t>
            </a:r>
            <a:r>
              <a:rPr lang="en-US" sz="2000" dirty="0"/>
              <a:t>2021 U.S. Dist. LEXIS 200978 (W.D. Mich. June 15, 2021</a:t>
            </a:r>
            <a:r>
              <a:rPr lang="en-US" sz="2000" dirty="0" smtClean="0"/>
              <a:t>)</a:t>
            </a:r>
          </a:p>
          <a:p>
            <a:pPr lvl="4"/>
            <a:r>
              <a:rPr lang="en-US" sz="2000" dirty="0" smtClean="0"/>
              <a:t>Court found, </a:t>
            </a:r>
            <a:r>
              <a:rPr lang="en-US" sz="2000" dirty="0"/>
              <a:t>in the PFAS </a:t>
            </a:r>
            <a:r>
              <a:rPr lang="en-US" sz="2000" dirty="0" smtClean="0"/>
              <a:t>context, the S&amp;A exception at </a:t>
            </a:r>
            <a:r>
              <a:rPr lang="en-US" sz="2000" dirty="0"/>
              <a:t>least precluded a denial under the duty to defend </a:t>
            </a:r>
            <a:r>
              <a:rPr lang="en-US" sz="2000" dirty="0" smtClean="0"/>
              <a:t>standard</a:t>
            </a:r>
            <a:endParaRPr lang="en-US" sz="2000" dirty="0"/>
          </a:p>
          <a:p>
            <a:pPr marL="914400" lvl="3" indent="-457200"/>
            <a:endParaRPr lang="en-US" sz="1700" dirty="0"/>
          </a:p>
        </p:txBody>
      </p:sp>
      <p:sp>
        <p:nvSpPr>
          <p:cNvPr id="2" name="Rectangle 1"/>
          <p:cNvSpPr/>
          <p:nvPr/>
        </p:nvSpPr>
        <p:spPr>
          <a:xfrm>
            <a:off x="3048000" y="2013228"/>
            <a:ext cx="6096000" cy="1785104"/>
          </a:xfrm>
          <a:prstGeom prst="rect">
            <a:avLst/>
          </a:prstGeom>
        </p:spPr>
        <p:txBody>
          <a:bodyPr>
            <a:spAutoFit/>
          </a:bodyPr>
          <a:lstStyle/>
          <a:p>
            <a:pPr lvl="1"/>
            <a:endParaRPr lang="en-US" sz="1200" dirty="0"/>
          </a:p>
          <a:p>
            <a:pPr marL="457200" lvl="1"/>
            <a:endParaRPr lang="en-US" sz="1200" dirty="0"/>
          </a:p>
          <a:p>
            <a:r>
              <a:rPr lang="en-US" sz="1400" dirty="0" smtClean="0">
                <a:solidFill>
                  <a:schemeClr val="tx1"/>
                </a:solidFill>
              </a:rPr>
              <a:t>. </a:t>
            </a:r>
            <a:endParaRPr lang="en-US" sz="1400" dirty="0">
              <a:solidFill>
                <a:schemeClr val="tx1"/>
              </a:solidFill>
            </a:endParaRPr>
          </a:p>
          <a:p>
            <a:endParaRPr lang="en-US" sz="1200" dirty="0"/>
          </a:p>
          <a:p>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1342353524"/>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Coverage Issues | Prior Settlements</a:t>
            </a:r>
            <a:endParaRPr dirty="0"/>
          </a:p>
        </p:txBody>
      </p:sp>
      <p:sp>
        <p:nvSpPr>
          <p:cNvPr id="190" name="Text Placeholder 2"/>
          <p:cNvSpPr txBox="1">
            <a:spLocks noGrp="1"/>
          </p:cNvSpPr>
          <p:nvPr>
            <p:ph type="body" sz="half" idx="1"/>
          </p:nvPr>
        </p:nvSpPr>
        <p:spPr>
          <a:xfrm>
            <a:off x="617220" y="880795"/>
            <a:ext cx="11043142" cy="3691205"/>
          </a:xfrm>
          <a:prstGeom prst="rect">
            <a:avLst/>
          </a:prstGeom>
        </p:spPr>
        <p:txBody>
          <a:bodyPr>
            <a:noAutofit/>
          </a:bodyPr>
          <a:lstStyle/>
          <a:p>
            <a:pPr marL="457200" lvl="2" indent="-457200"/>
            <a:endParaRPr lang="en-US" sz="1700" b="1" dirty="0" smtClean="0"/>
          </a:p>
          <a:p>
            <a:pPr marL="457200" lvl="2" indent="-457200"/>
            <a:endParaRPr lang="en-US" sz="1700" b="1" dirty="0"/>
          </a:p>
          <a:p>
            <a:pPr marL="457200" lvl="2" indent="-457200"/>
            <a:r>
              <a:rPr lang="en-US" sz="3500" b="1" dirty="0" smtClean="0"/>
              <a:t>How good is your site release, environmental release, etc.?</a:t>
            </a:r>
            <a:r>
              <a:rPr lang="en-US" sz="1700" b="1" dirty="0" smtClean="0"/>
              <a:t> </a:t>
            </a:r>
          </a:p>
          <a:p>
            <a:pPr marL="1371600" lvl="2" indent="-447675"/>
            <a:endParaRPr lang="en-US" sz="1700" dirty="0"/>
          </a:p>
          <a:p>
            <a:pPr marL="914400" lvl="3" indent="-457200"/>
            <a:endParaRPr lang="en-US" sz="1700" dirty="0"/>
          </a:p>
        </p:txBody>
      </p:sp>
      <p:sp>
        <p:nvSpPr>
          <p:cNvPr id="2" name="Rectangle 1"/>
          <p:cNvSpPr/>
          <p:nvPr/>
        </p:nvSpPr>
        <p:spPr>
          <a:xfrm>
            <a:off x="3048000" y="2013228"/>
            <a:ext cx="6096000" cy="1785104"/>
          </a:xfrm>
          <a:prstGeom prst="rect">
            <a:avLst/>
          </a:prstGeom>
        </p:spPr>
        <p:txBody>
          <a:bodyPr>
            <a:spAutoFit/>
          </a:bodyPr>
          <a:lstStyle/>
          <a:p>
            <a:pPr lvl="1"/>
            <a:endParaRPr lang="en-US" sz="1200" dirty="0"/>
          </a:p>
          <a:p>
            <a:pPr marL="457200" lvl="1"/>
            <a:endParaRPr lang="en-US" sz="1200" dirty="0"/>
          </a:p>
          <a:p>
            <a:r>
              <a:rPr lang="en-US" sz="1400" dirty="0" smtClean="0">
                <a:solidFill>
                  <a:schemeClr val="tx1"/>
                </a:solidFill>
              </a:rPr>
              <a:t>. </a:t>
            </a:r>
            <a:endParaRPr lang="en-US" sz="1400" dirty="0">
              <a:solidFill>
                <a:schemeClr val="tx1"/>
              </a:solidFill>
            </a:endParaRPr>
          </a:p>
          <a:p>
            <a:endParaRPr lang="en-US" sz="1200" dirty="0"/>
          </a:p>
          <a:p>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1851549835"/>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500234" y="79487"/>
            <a:ext cx="11160128" cy="903494"/>
          </a:xfrm>
          <a:prstGeom prst="rect">
            <a:avLst/>
          </a:prstGeom>
        </p:spPr>
        <p:txBody>
          <a:bodyPr>
            <a:normAutofit/>
          </a:bodyPr>
          <a:lstStyle/>
          <a:p>
            <a:r>
              <a:rPr lang="en-US" dirty="0" smtClean="0"/>
              <a:t>Reinsurance Issues</a:t>
            </a:r>
            <a:endParaRPr dirty="0"/>
          </a:p>
        </p:txBody>
      </p:sp>
      <p:sp>
        <p:nvSpPr>
          <p:cNvPr id="190" name="Text Placeholder 2"/>
          <p:cNvSpPr txBox="1">
            <a:spLocks noGrp="1"/>
          </p:cNvSpPr>
          <p:nvPr>
            <p:ph type="body" sz="half" idx="1"/>
          </p:nvPr>
        </p:nvSpPr>
        <p:spPr>
          <a:xfrm>
            <a:off x="617220" y="880795"/>
            <a:ext cx="11043142" cy="4859505"/>
          </a:xfrm>
          <a:prstGeom prst="rect">
            <a:avLst/>
          </a:prstGeom>
        </p:spPr>
        <p:txBody>
          <a:bodyPr>
            <a:noAutofit/>
          </a:bodyPr>
          <a:lstStyle/>
          <a:p>
            <a:pPr marL="1371600" lvl="2" indent="-447675"/>
            <a:endParaRPr lang="en-US" sz="1700" dirty="0"/>
          </a:p>
          <a:p>
            <a:pPr marL="914400" lvl="3" indent="-457200"/>
            <a:endParaRPr lang="en-US" sz="1700" dirty="0"/>
          </a:p>
        </p:txBody>
      </p:sp>
      <p:sp>
        <p:nvSpPr>
          <p:cNvPr id="5" name="Text Placeholder 2"/>
          <p:cNvSpPr txBox="1">
            <a:spLocks/>
          </p:cNvSpPr>
          <p:nvPr/>
        </p:nvSpPr>
        <p:spPr>
          <a:xfrm>
            <a:off x="617220" y="880795"/>
            <a:ext cx="11043142" cy="3691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Autofit/>
          </a:bodyPr>
          <a:lstStyle>
            <a:lvl1pPr marL="0" marR="0" indent="0" algn="l" defTabSz="457200" latinLnBrk="0">
              <a:lnSpc>
                <a:spcPct val="100000"/>
              </a:lnSpc>
              <a:spcBef>
                <a:spcPts val="400"/>
              </a:spcBef>
              <a:spcAft>
                <a:spcPts val="0"/>
              </a:spcAft>
              <a:buClrTx/>
              <a:buSzTx/>
              <a:buFontTx/>
              <a:buNone/>
              <a:tabLst/>
              <a:defRPr sz="2400" b="0" i="0" u="none" strike="noStrike" cap="none" spc="0" baseline="0">
                <a:solidFill>
                  <a:schemeClr val="tx1"/>
                </a:solidFill>
                <a:uFillTx/>
                <a:latin typeface="Century Gothic"/>
                <a:ea typeface="Century Gothic"/>
                <a:cs typeface="Century Gothic"/>
                <a:sym typeface="Century Gothic"/>
              </a:defRPr>
            </a:lvl1pPr>
            <a:lvl2pPr marL="488950" marR="0" indent="-488950" algn="l" defTabSz="457200" latinLnBrk="0">
              <a:lnSpc>
                <a:spcPct val="100000"/>
              </a:lnSpc>
              <a:spcBef>
                <a:spcPts val="400"/>
              </a:spcBef>
              <a:spcAft>
                <a:spcPts val="0"/>
              </a:spcAft>
              <a:buClrTx/>
              <a:buSzPct val="100000"/>
              <a:buFontTx/>
              <a:buChar char="•"/>
              <a:tabLst/>
              <a:defRPr sz="2400" b="0" i="0" u="none" strike="noStrike" cap="none" spc="0" baseline="0">
                <a:solidFill>
                  <a:schemeClr val="tx1"/>
                </a:solidFill>
                <a:uFillTx/>
                <a:latin typeface="Century Gothic"/>
                <a:ea typeface="Century Gothic"/>
                <a:cs typeface="Century Gothic"/>
                <a:sym typeface="Century Gothic"/>
              </a:defRPr>
            </a:lvl2pPr>
            <a:lvl3pPr marL="398463" marR="0" indent="-390525" algn="l" defTabSz="457200" latinLnBrk="0">
              <a:lnSpc>
                <a:spcPct val="100000"/>
              </a:lnSpc>
              <a:spcBef>
                <a:spcPts val="400"/>
              </a:spcBef>
              <a:spcAft>
                <a:spcPts val="0"/>
              </a:spcAft>
              <a:buClrTx/>
              <a:buSzPct val="100000"/>
              <a:buFontTx/>
              <a:buChar char="•"/>
              <a:tabLst/>
              <a:defRPr sz="2400" b="0" i="0" u="none" strike="noStrike" cap="none" spc="0" baseline="0">
                <a:solidFill>
                  <a:schemeClr val="tx1"/>
                </a:solidFill>
                <a:uFillTx/>
                <a:latin typeface="Century Gothic"/>
                <a:ea typeface="Century Gothic"/>
                <a:cs typeface="Century Gothic"/>
                <a:sym typeface="Century Gothic"/>
              </a:defRPr>
            </a:lvl3pPr>
            <a:lvl4pPr marL="17634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tx1"/>
                </a:solidFill>
                <a:uFillTx/>
                <a:latin typeface="Century Gothic"/>
                <a:ea typeface="Century Gothic"/>
                <a:cs typeface="Century Gothic"/>
                <a:sym typeface="Century Gothic"/>
              </a:defRPr>
            </a:lvl4pPr>
            <a:lvl5pPr marL="2318656" marR="0" indent="-489856" algn="l" defTabSz="457200" latinLnBrk="0">
              <a:lnSpc>
                <a:spcPct val="100000"/>
              </a:lnSpc>
              <a:spcBef>
                <a:spcPts val="400"/>
              </a:spcBef>
              <a:spcAft>
                <a:spcPts val="0"/>
              </a:spcAft>
              <a:buClrTx/>
              <a:buSzPct val="100000"/>
              <a:buFontTx/>
              <a:buChar char="•"/>
              <a:tabLst/>
              <a:defRPr sz="2400" b="0" i="0" u="none" strike="noStrike" cap="none" spc="0" baseline="0">
                <a:solidFill>
                  <a:schemeClr val="tx1"/>
                </a:solidFill>
                <a:uFillTx/>
                <a:latin typeface="Century Gothic"/>
                <a:ea typeface="Century Gothic"/>
                <a:cs typeface="Century Gothic"/>
                <a:sym typeface="Century Gothic"/>
              </a:defRPr>
            </a:lvl5pPr>
            <a:lvl6pPr marL="25603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6pPr>
            <a:lvl7pPr marL="30175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7pPr>
            <a:lvl8pPr marL="34747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8pPr>
            <a:lvl9pPr marL="39319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9pPr>
          </a:lstStyle>
          <a:p>
            <a:pPr marL="0" lvl="2" indent="0" hangingPunct="1">
              <a:buNone/>
            </a:pPr>
            <a:endParaRPr lang="en-US" sz="1700" b="1" dirty="0" smtClean="0"/>
          </a:p>
          <a:p>
            <a:pPr marL="457200" lvl="2" indent="-457200" hangingPunct="1"/>
            <a:endParaRPr lang="en-US" sz="1700" dirty="0" smtClean="0"/>
          </a:p>
          <a:p>
            <a:pPr marL="914400" lvl="3" indent="-457200" hangingPunct="1"/>
            <a:endParaRPr lang="en-US" sz="1700" dirty="0"/>
          </a:p>
        </p:txBody>
      </p:sp>
      <p:sp>
        <p:nvSpPr>
          <p:cNvPr id="7" name="Text Placeholder 2"/>
          <p:cNvSpPr txBox="1">
            <a:spLocks/>
          </p:cNvSpPr>
          <p:nvPr/>
        </p:nvSpPr>
        <p:spPr>
          <a:xfrm>
            <a:off x="769620" y="1033195"/>
            <a:ext cx="11043142" cy="3691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Autofit/>
          </a:bodyPr>
          <a:lstStyle>
            <a:lvl1pPr marL="0" marR="0" indent="0" algn="l" defTabSz="457200" latinLnBrk="0">
              <a:lnSpc>
                <a:spcPct val="100000"/>
              </a:lnSpc>
              <a:spcBef>
                <a:spcPts val="400"/>
              </a:spcBef>
              <a:spcAft>
                <a:spcPts val="0"/>
              </a:spcAft>
              <a:buClrTx/>
              <a:buSzTx/>
              <a:buFontTx/>
              <a:buNone/>
              <a:tabLst/>
              <a:defRPr sz="2400" b="0" i="0" u="none" strike="noStrike" cap="none" spc="0" baseline="0">
                <a:solidFill>
                  <a:schemeClr val="tx1"/>
                </a:solidFill>
                <a:uFillTx/>
                <a:latin typeface="Century Gothic"/>
                <a:ea typeface="Century Gothic"/>
                <a:cs typeface="Century Gothic"/>
                <a:sym typeface="Century Gothic"/>
              </a:defRPr>
            </a:lvl1pPr>
            <a:lvl2pPr marL="488950" marR="0" indent="-488950" algn="l" defTabSz="457200" latinLnBrk="0">
              <a:lnSpc>
                <a:spcPct val="100000"/>
              </a:lnSpc>
              <a:spcBef>
                <a:spcPts val="400"/>
              </a:spcBef>
              <a:spcAft>
                <a:spcPts val="0"/>
              </a:spcAft>
              <a:buClrTx/>
              <a:buSzPct val="100000"/>
              <a:buFontTx/>
              <a:buChar char="•"/>
              <a:tabLst/>
              <a:defRPr sz="2400" b="0" i="0" u="none" strike="noStrike" cap="none" spc="0" baseline="0">
                <a:solidFill>
                  <a:schemeClr val="tx1"/>
                </a:solidFill>
                <a:uFillTx/>
                <a:latin typeface="Century Gothic"/>
                <a:ea typeface="Century Gothic"/>
                <a:cs typeface="Century Gothic"/>
                <a:sym typeface="Century Gothic"/>
              </a:defRPr>
            </a:lvl2pPr>
            <a:lvl3pPr marL="398463" marR="0" indent="-390525" algn="l" defTabSz="457200" latinLnBrk="0">
              <a:lnSpc>
                <a:spcPct val="100000"/>
              </a:lnSpc>
              <a:spcBef>
                <a:spcPts val="400"/>
              </a:spcBef>
              <a:spcAft>
                <a:spcPts val="0"/>
              </a:spcAft>
              <a:buClrTx/>
              <a:buSzPct val="100000"/>
              <a:buFontTx/>
              <a:buChar char="•"/>
              <a:tabLst/>
              <a:defRPr sz="2400" b="0" i="0" u="none" strike="noStrike" cap="none" spc="0" baseline="0">
                <a:solidFill>
                  <a:schemeClr val="tx1"/>
                </a:solidFill>
                <a:uFillTx/>
                <a:latin typeface="Century Gothic"/>
                <a:ea typeface="Century Gothic"/>
                <a:cs typeface="Century Gothic"/>
                <a:sym typeface="Century Gothic"/>
              </a:defRPr>
            </a:lvl3pPr>
            <a:lvl4pPr marL="17634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tx1"/>
                </a:solidFill>
                <a:uFillTx/>
                <a:latin typeface="Century Gothic"/>
                <a:ea typeface="Century Gothic"/>
                <a:cs typeface="Century Gothic"/>
                <a:sym typeface="Century Gothic"/>
              </a:defRPr>
            </a:lvl4pPr>
            <a:lvl5pPr marL="2318656" marR="0" indent="-489856" algn="l" defTabSz="457200" latinLnBrk="0">
              <a:lnSpc>
                <a:spcPct val="100000"/>
              </a:lnSpc>
              <a:spcBef>
                <a:spcPts val="400"/>
              </a:spcBef>
              <a:spcAft>
                <a:spcPts val="0"/>
              </a:spcAft>
              <a:buClrTx/>
              <a:buSzPct val="100000"/>
              <a:buFontTx/>
              <a:buChar char="•"/>
              <a:tabLst/>
              <a:defRPr sz="2400" b="0" i="0" u="none" strike="noStrike" cap="none" spc="0" baseline="0">
                <a:solidFill>
                  <a:schemeClr val="tx1"/>
                </a:solidFill>
                <a:uFillTx/>
                <a:latin typeface="Century Gothic"/>
                <a:ea typeface="Century Gothic"/>
                <a:cs typeface="Century Gothic"/>
                <a:sym typeface="Century Gothic"/>
              </a:defRPr>
            </a:lvl5pPr>
            <a:lvl6pPr marL="25603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6pPr>
            <a:lvl7pPr marL="30175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7pPr>
            <a:lvl8pPr marL="34747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8pPr>
            <a:lvl9pPr marL="39319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9pPr>
          </a:lstStyle>
          <a:p>
            <a:pPr marL="457200" lvl="2" indent="-457200" hangingPunct="1"/>
            <a:endParaRPr lang="en-US" sz="1700" b="1" dirty="0" smtClean="0"/>
          </a:p>
          <a:p>
            <a:pPr marL="457200" lvl="2" indent="-457200" hangingPunct="1"/>
            <a:endParaRPr lang="en-US" sz="1700" b="1"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513" y="741680"/>
            <a:ext cx="8497570" cy="4777187"/>
          </a:xfrm>
          <a:prstGeom prst="rect">
            <a:avLst/>
          </a:prstGeom>
        </p:spPr>
      </p:pic>
    </p:spTree>
    <p:extLst>
      <p:ext uri="{BB962C8B-B14F-4D97-AF65-F5344CB8AC3E}">
        <p14:creationId xmlns:p14="http://schemas.microsoft.com/office/powerpoint/2010/main" val="823123917"/>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500234" y="79487"/>
            <a:ext cx="11160128" cy="903494"/>
          </a:xfrm>
          <a:prstGeom prst="rect">
            <a:avLst/>
          </a:prstGeom>
        </p:spPr>
        <p:txBody>
          <a:bodyPr>
            <a:normAutofit/>
          </a:bodyPr>
          <a:lstStyle/>
          <a:p>
            <a:endParaRPr dirty="0"/>
          </a:p>
        </p:txBody>
      </p:sp>
      <p:sp>
        <p:nvSpPr>
          <p:cNvPr id="190" name="Text Placeholder 2"/>
          <p:cNvSpPr txBox="1">
            <a:spLocks noGrp="1"/>
          </p:cNvSpPr>
          <p:nvPr>
            <p:ph type="body" sz="half" idx="1"/>
          </p:nvPr>
        </p:nvSpPr>
        <p:spPr>
          <a:xfrm>
            <a:off x="617220" y="880795"/>
            <a:ext cx="11043142" cy="4859505"/>
          </a:xfrm>
          <a:prstGeom prst="rect">
            <a:avLst/>
          </a:prstGeom>
        </p:spPr>
        <p:txBody>
          <a:bodyPr>
            <a:noAutofit/>
          </a:bodyPr>
          <a:lstStyle/>
          <a:p>
            <a:pPr marL="1371600" lvl="2" indent="-447675"/>
            <a:endParaRPr lang="en-US" sz="1700" dirty="0"/>
          </a:p>
          <a:p>
            <a:pPr marL="914400" lvl="3" indent="-457200"/>
            <a:endParaRPr lang="en-US" sz="1700" dirty="0"/>
          </a:p>
        </p:txBody>
      </p:sp>
      <p:sp>
        <p:nvSpPr>
          <p:cNvPr id="5" name="Text Placeholder 2"/>
          <p:cNvSpPr txBox="1">
            <a:spLocks/>
          </p:cNvSpPr>
          <p:nvPr/>
        </p:nvSpPr>
        <p:spPr>
          <a:xfrm>
            <a:off x="617220" y="880795"/>
            <a:ext cx="11043142" cy="3691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Autofit/>
          </a:bodyPr>
          <a:lstStyle>
            <a:lvl1pPr marL="0" marR="0" indent="0" algn="l" defTabSz="457200" latinLnBrk="0">
              <a:lnSpc>
                <a:spcPct val="100000"/>
              </a:lnSpc>
              <a:spcBef>
                <a:spcPts val="400"/>
              </a:spcBef>
              <a:spcAft>
                <a:spcPts val="0"/>
              </a:spcAft>
              <a:buClrTx/>
              <a:buSzTx/>
              <a:buFontTx/>
              <a:buNone/>
              <a:tabLst/>
              <a:defRPr sz="2400" b="0" i="0" u="none" strike="noStrike" cap="none" spc="0" baseline="0">
                <a:solidFill>
                  <a:schemeClr val="tx1"/>
                </a:solidFill>
                <a:uFillTx/>
                <a:latin typeface="Century Gothic"/>
                <a:ea typeface="Century Gothic"/>
                <a:cs typeface="Century Gothic"/>
                <a:sym typeface="Century Gothic"/>
              </a:defRPr>
            </a:lvl1pPr>
            <a:lvl2pPr marL="488950" marR="0" indent="-488950" algn="l" defTabSz="457200" latinLnBrk="0">
              <a:lnSpc>
                <a:spcPct val="100000"/>
              </a:lnSpc>
              <a:spcBef>
                <a:spcPts val="400"/>
              </a:spcBef>
              <a:spcAft>
                <a:spcPts val="0"/>
              </a:spcAft>
              <a:buClrTx/>
              <a:buSzPct val="100000"/>
              <a:buFontTx/>
              <a:buChar char="•"/>
              <a:tabLst/>
              <a:defRPr sz="2400" b="0" i="0" u="none" strike="noStrike" cap="none" spc="0" baseline="0">
                <a:solidFill>
                  <a:schemeClr val="tx1"/>
                </a:solidFill>
                <a:uFillTx/>
                <a:latin typeface="Century Gothic"/>
                <a:ea typeface="Century Gothic"/>
                <a:cs typeface="Century Gothic"/>
                <a:sym typeface="Century Gothic"/>
              </a:defRPr>
            </a:lvl2pPr>
            <a:lvl3pPr marL="398463" marR="0" indent="-390525" algn="l" defTabSz="457200" latinLnBrk="0">
              <a:lnSpc>
                <a:spcPct val="100000"/>
              </a:lnSpc>
              <a:spcBef>
                <a:spcPts val="400"/>
              </a:spcBef>
              <a:spcAft>
                <a:spcPts val="0"/>
              </a:spcAft>
              <a:buClrTx/>
              <a:buSzPct val="100000"/>
              <a:buFontTx/>
              <a:buChar char="•"/>
              <a:tabLst/>
              <a:defRPr sz="2400" b="0" i="0" u="none" strike="noStrike" cap="none" spc="0" baseline="0">
                <a:solidFill>
                  <a:schemeClr val="tx1"/>
                </a:solidFill>
                <a:uFillTx/>
                <a:latin typeface="Century Gothic"/>
                <a:ea typeface="Century Gothic"/>
                <a:cs typeface="Century Gothic"/>
                <a:sym typeface="Century Gothic"/>
              </a:defRPr>
            </a:lvl3pPr>
            <a:lvl4pPr marL="17634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tx1"/>
                </a:solidFill>
                <a:uFillTx/>
                <a:latin typeface="Century Gothic"/>
                <a:ea typeface="Century Gothic"/>
                <a:cs typeface="Century Gothic"/>
                <a:sym typeface="Century Gothic"/>
              </a:defRPr>
            </a:lvl4pPr>
            <a:lvl5pPr marL="2318656" marR="0" indent="-489856" algn="l" defTabSz="457200" latinLnBrk="0">
              <a:lnSpc>
                <a:spcPct val="100000"/>
              </a:lnSpc>
              <a:spcBef>
                <a:spcPts val="400"/>
              </a:spcBef>
              <a:spcAft>
                <a:spcPts val="0"/>
              </a:spcAft>
              <a:buClrTx/>
              <a:buSzPct val="100000"/>
              <a:buFontTx/>
              <a:buChar char="•"/>
              <a:tabLst/>
              <a:defRPr sz="2400" b="0" i="0" u="none" strike="noStrike" cap="none" spc="0" baseline="0">
                <a:solidFill>
                  <a:schemeClr val="tx1"/>
                </a:solidFill>
                <a:uFillTx/>
                <a:latin typeface="Century Gothic"/>
                <a:ea typeface="Century Gothic"/>
                <a:cs typeface="Century Gothic"/>
                <a:sym typeface="Century Gothic"/>
              </a:defRPr>
            </a:lvl5pPr>
            <a:lvl6pPr marL="25603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6pPr>
            <a:lvl7pPr marL="30175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7pPr>
            <a:lvl8pPr marL="34747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8pPr>
            <a:lvl9pPr marL="39319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9pPr>
          </a:lstStyle>
          <a:p>
            <a:pPr marL="0" lvl="2" indent="0" hangingPunct="1">
              <a:buNone/>
            </a:pPr>
            <a:endParaRPr lang="en-US" sz="1700" b="1" dirty="0" smtClean="0"/>
          </a:p>
          <a:p>
            <a:pPr marL="457200" lvl="2" indent="-457200" hangingPunct="1"/>
            <a:endParaRPr lang="en-US" sz="1700" dirty="0" smtClean="0"/>
          </a:p>
          <a:p>
            <a:pPr marL="914400" lvl="3" indent="-457200" hangingPunct="1"/>
            <a:endParaRPr lang="en-US" sz="1700" dirty="0"/>
          </a:p>
        </p:txBody>
      </p:sp>
      <p:sp>
        <p:nvSpPr>
          <p:cNvPr id="7" name="Text Placeholder 2"/>
          <p:cNvSpPr txBox="1">
            <a:spLocks/>
          </p:cNvSpPr>
          <p:nvPr/>
        </p:nvSpPr>
        <p:spPr>
          <a:xfrm>
            <a:off x="769620" y="1033195"/>
            <a:ext cx="11043142" cy="3691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Autofit/>
          </a:bodyPr>
          <a:lstStyle>
            <a:lvl1pPr marL="0" marR="0" indent="0" algn="l" defTabSz="457200" latinLnBrk="0">
              <a:lnSpc>
                <a:spcPct val="100000"/>
              </a:lnSpc>
              <a:spcBef>
                <a:spcPts val="400"/>
              </a:spcBef>
              <a:spcAft>
                <a:spcPts val="0"/>
              </a:spcAft>
              <a:buClrTx/>
              <a:buSzTx/>
              <a:buFontTx/>
              <a:buNone/>
              <a:tabLst/>
              <a:defRPr sz="2400" b="0" i="0" u="none" strike="noStrike" cap="none" spc="0" baseline="0">
                <a:solidFill>
                  <a:schemeClr val="tx1"/>
                </a:solidFill>
                <a:uFillTx/>
                <a:latin typeface="Century Gothic"/>
                <a:ea typeface="Century Gothic"/>
                <a:cs typeface="Century Gothic"/>
                <a:sym typeface="Century Gothic"/>
              </a:defRPr>
            </a:lvl1pPr>
            <a:lvl2pPr marL="488950" marR="0" indent="-488950" algn="l" defTabSz="457200" latinLnBrk="0">
              <a:lnSpc>
                <a:spcPct val="100000"/>
              </a:lnSpc>
              <a:spcBef>
                <a:spcPts val="400"/>
              </a:spcBef>
              <a:spcAft>
                <a:spcPts val="0"/>
              </a:spcAft>
              <a:buClrTx/>
              <a:buSzPct val="100000"/>
              <a:buFontTx/>
              <a:buChar char="•"/>
              <a:tabLst/>
              <a:defRPr sz="2400" b="0" i="0" u="none" strike="noStrike" cap="none" spc="0" baseline="0">
                <a:solidFill>
                  <a:schemeClr val="tx1"/>
                </a:solidFill>
                <a:uFillTx/>
                <a:latin typeface="Century Gothic"/>
                <a:ea typeface="Century Gothic"/>
                <a:cs typeface="Century Gothic"/>
                <a:sym typeface="Century Gothic"/>
              </a:defRPr>
            </a:lvl2pPr>
            <a:lvl3pPr marL="398463" marR="0" indent="-390525" algn="l" defTabSz="457200" latinLnBrk="0">
              <a:lnSpc>
                <a:spcPct val="100000"/>
              </a:lnSpc>
              <a:spcBef>
                <a:spcPts val="400"/>
              </a:spcBef>
              <a:spcAft>
                <a:spcPts val="0"/>
              </a:spcAft>
              <a:buClrTx/>
              <a:buSzPct val="100000"/>
              <a:buFontTx/>
              <a:buChar char="•"/>
              <a:tabLst/>
              <a:defRPr sz="2400" b="0" i="0" u="none" strike="noStrike" cap="none" spc="0" baseline="0">
                <a:solidFill>
                  <a:schemeClr val="tx1"/>
                </a:solidFill>
                <a:uFillTx/>
                <a:latin typeface="Century Gothic"/>
                <a:ea typeface="Century Gothic"/>
                <a:cs typeface="Century Gothic"/>
                <a:sym typeface="Century Gothic"/>
              </a:defRPr>
            </a:lvl3pPr>
            <a:lvl4pPr marL="17634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tx1"/>
                </a:solidFill>
                <a:uFillTx/>
                <a:latin typeface="Century Gothic"/>
                <a:ea typeface="Century Gothic"/>
                <a:cs typeface="Century Gothic"/>
                <a:sym typeface="Century Gothic"/>
              </a:defRPr>
            </a:lvl4pPr>
            <a:lvl5pPr marL="2318656" marR="0" indent="-489856" algn="l" defTabSz="457200" latinLnBrk="0">
              <a:lnSpc>
                <a:spcPct val="100000"/>
              </a:lnSpc>
              <a:spcBef>
                <a:spcPts val="400"/>
              </a:spcBef>
              <a:spcAft>
                <a:spcPts val="0"/>
              </a:spcAft>
              <a:buClrTx/>
              <a:buSzPct val="100000"/>
              <a:buFontTx/>
              <a:buChar char="•"/>
              <a:tabLst/>
              <a:defRPr sz="2400" b="0" i="0" u="none" strike="noStrike" cap="none" spc="0" baseline="0">
                <a:solidFill>
                  <a:schemeClr val="tx1"/>
                </a:solidFill>
                <a:uFillTx/>
                <a:latin typeface="Century Gothic"/>
                <a:ea typeface="Century Gothic"/>
                <a:cs typeface="Century Gothic"/>
                <a:sym typeface="Century Gothic"/>
              </a:defRPr>
            </a:lvl5pPr>
            <a:lvl6pPr marL="25603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6pPr>
            <a:lvl7pPr marL="30175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7pPr>
            <a:lvl8pPr marL="34747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8pPr>
            <a:lvl9pPr marL="39319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9pPr>
          </a:lstStyle>
          <a:p>
            <a:pPr marL="457200" lvl="2" indent="-457200" hangingPunct="1"/>
            <a:endParaRPr lang="en-US" sz="1700" b="1" dirty="0" smtClean="0"/>
          </a:p>
          <a:p>
            <a:pPr marL="457200" lvl="2" indent="-457200" hangingPunct="1"/>
            <a:endParaRPr lang="en-US" sz="1700" b="1"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31" y="238891"/>
            <a:ext cx="7589520" cy="5077200"/>
          </a:xfrm>
          <a:prstGeom prst="rect">
            <a:avLst/>
          </a:prstGeom>
        </p:spPr>
      </p:pic>
    </p:spTree>
    <p:extLst>
      <p:ext uri="{BB962C8B-B14F-4D97-AF65-F5344CB8AC3E}">
        <p14:creationId xmlns:p14="http://schemas.microsoft.com/office/powerpoint/2010/main" val="3807491169"/>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Placeholder 3" descr="Picture Placeholder 3"/>
          <p:cNvPicPr>
            <a:picLocks noGrp="1" noChangeAspect="1"/>
          </p:cNvPicPr>
          <p:nvPr>
            <p:ph type="pic" idx="21"/>
          </p:nvPr>
        </p:nvPicPr>
        <p:blipFill>
          <a:blip r:embed="rId3"/>
          <a:srcRect/>
          <a:stretch>
            <a:fillRect/>
          </a:stretch>
        </p:blipFill>
        <p:spPr>
          <a:xfrm>
            <a:off x="7444006" y="823645"/>
            <a:ext cx="4216356" cy="42163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189" name="Title 1"/>
          <p:cNvSpPr txBox="1">
            <a:spLocks noGrp="1"/>
          </p:cNvSpPr>
          <p:nvPr>
            <p:ph type="title"/>
          </p:nvPr>
        </p:nvSpPr>
        <p:spPr>
          <a:xfrm>
            <a:off x="515936" y="185148"/>
            <a:ext cx="11160128" cy="750019"/>
          </a:xfrm>
          <a:prstGeom prst="rect">
            <a:avLst/>
          </a:prstGeom>
        </p:spPr>
        <p:txBody>
          <a:bodyPr/>
          <a:lstStyle/>
          <a:p>
            <a:r>
              <a:rPr lang="en-US" dirty="0"/>
              <a:t>PFAS/PFOS – the Next Asbestos (+PCBs +?)</a:t>
            </a:r>
            <a:endParaRPr dirty="0"/>
          </a:p>
        </p:txBody>
      </p:sp>
      <p:sp>
        <p:nvSpPr>
          <p:cNvPr id="190" name="Text Placeholder 2"/>
          <p:cNvSpPr txBox="1">
            <a:spLocks noGrp="1"/>
          </p:cNvSpPr>
          <p:nvPr>
            <p:ph type="body" sz="half" idx="1"/>
          </p:nvPr>
        </p:nvSpPr>
        <p:spPr>
          <a:xfrm>
            <a:off x="433388" y="1507818"/>
            <a:ext cx="7366001" cy="4216400"/>
          </a:xfrm>
          <a:prstGeom prst="rect">
            <a:avLst/>
          </a:prstGeom>
        </p:spPr>
        <p:txBody>
          <a:bodyPr>
            <a:normAutofit/>
          </a:bodyPr>
          <a:lstStyle/>
          <a:p>
            <a:pPr marL="342900" indent="-342900">
              <a:buFont typeface="Arial" panose="020B0604020202020204" pitchFamily="34" charset="0"/>
              <a:buChar char="•"/>
            </a:pPr>
            <a:r>
              <a:rPr lang="en-US" b="1" dirty="0">
                <a:solidFill>
                  <a:schemeClr val="tx1"/>
                </a:solidFill>
              </a:rPr>
              <a:t>Science – </a:t>
            </a:r>
            <a:r>
              <a:rPr lang="en-US" dirty="0">
                <a:solidFill>
                  <a:schemeClr val="tx1"/>
                </a:solidFill>
              </a:rPr>
              <a:t>superficial similarities, but very different on many levels</a:t>
            </a:r>
          </a:p>
          <a:p>
            <a:pPr marL="342900" indent="-342900">
              <a:buFont typeface="Arial" panose="020B0604020202020204" pitchFamily="34" charset="0"/>
              <a:buChar char="•"/>
            </a:pPr>
            <a:r>
              <a:rPr lang="en-US" b="1" dirty="0"/>
              <a:t>Tort liability – </a:t>
            </a:r>
            <a:r>
              <a:rPr lang="en-US" dirty="0"/>
              <a:t>magnitude and breadth of exposures could rival (or exceed) asbestos</a:t>
            </a:r>
          </a:p>
          <a:p>
            <a:pPr marL="831850" lvl="1" indent="-342900">
              <a:buFont typeface="Arial" panose="020B0604020202020204" pitchFamily="34" charset="0"/>
              <a:buChar char="•"/>
            </a:pPr>
            <a:r>
              <a:rPr lang="en-US" dirty="0"/>
              <a:t>Several manufactures consider PFAS litigation to be an existential crisis</a:t>
            </a:r>
          </a:p>
          <a:p>
            <a:pPr marL="342900" indent="-342900">
              <a:buFont typeface="Arial" panose="020B0604020202020204" pitchFamily="34" charset="0"/>
              <a:buChar char="•"/>
            </a:pPr>
            <a:r>
              <a:rPr lang="en-US" b="1" dirty="0"/>
              <a:t>Coverage issues – </a:t>
            </a:r>
            <a:r>
              <a:rPr lang="en-US" dirty="0"/>
              <a:t>many similarities, but still in its infancy</a:t>
            </a:r>
          </a:p>
          <a:p>
            <a:pPr marL="342900" indent="-342900">
              <a:buFont typeface="Arial" panose="020B0604020202020204" pitchFamily="34" charset="0"/>
              <a:buChar char="•"/>
            </a:pPr>
            <a:r>
              <a:rPr lang="en-US" b="1" dirty="0"/>
              <a:t>Reinsurance – </a:t>
            </a:r>
            <a:r>
              <a:rPr lang="en-US" dirty="0"/>
              <a:t>unknown</a:t>
            </a:r>
            <a:r>
              <a:rPr lang="en-US" b="1" dirty="0"/>
              <a:t> </a:t>
            </a:r>
            <a:endParaRPr b="1" dirty="0">
              <a:solidFill>
                <a:schemeClr val="tx1"/>
              </a:solidFill>
            </a:endParaRPr>
          </a:p>
        </p:txBody>
      </p:sp>
      <p:pic>
        <p:nvPicPr>
          <p:cNvPr id="6" name="Content Placeholder 5">
            <a:extLst>
              <a:ext uri="{FF2B5EF4-FFF2-40B4-BE49-F238E27FC236}">
                <a16:creationId xmlns:a16="http://schemas.microsoft.com/office/drawing/2014/main" id="{188B3B82-654D-40C9-A170-08B4B89EB861}"/>
              </a:ext>
            </a:extLst>
          </p:cNvPr>
          <p:cNvPicPr>
            <a:picLocks noChangeAspect="1"/>
          </p:cNvPicPr>
          <p:nvPr/>
        </p:nvPicPr>
        <p:blipFill>
          <a:blip r:embed="rId4"/>
          <a:stretch>
            <a:fillRect/>
          </a:stretch>
        </p:blipFill>
        <p:spPr>
          <a:xfrm>
            <a:off x="7996225" y="1859279"/>
            <a:ext cx="3111917" cy="2145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2" name="TextBox 1">
            <a:extLst>
              <a:ext uri="{FF2B5EF4-FFF2-40B4-BE49-F238E27FC236}">
                <a16:creationId xmlns:a16="http://schemas.microsoft.com/office/drawing/2014/main" id="{45A0441E-FB2A-F00C-884C-414E95662BDD}"/>
              </a:ext>
            </a:extLst>
          </p:cNvPr>
          <p:cNvSpPr txBox="1"/>
          <p:nvPr/>
        </p:nvSpPr>
        <p:spPr>
          <a:xfrm>
            <a:off x="8856000" y="1608385"/>
            <a:ext cx="1392365" cy="26468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600" b="1" i="0" u="none" strike="noStrike" cap="none" spc="0" normalizeH="0" baseline="0" dirty="0">
                <a:ln>
                  <a:noFill/>
                </a:ln>
                <a:solidFill>
                  <a:srgbClr val="FF0000"/>
                </a:solidFill>
                <a:effectLst/>
                <a:uFillTx/>
                <a:latin typeface="+mj-lt"/>
                <a:ea typeface="+mj-ea"/>
                <a:cs typeface="+mj-cs"/>
                <a:sym typeface="Helvetica"/>
              </a:rPr>
              <a:t>?</a:t>
            </a:r>
            <a:endParaRPr kumimoji="0" lang="en-US" sz="1800" b="1" i="0" u="none" strike="noStrike" cap="none" spc="0" normalizeH="0" baseline="0" dirty="0">
              <a:ln>
                <a:noFill/>
              </a:ln>
              <a:solidFill>
                <a:srgbClr val="FF0000"/>
              </a:solidFill>
              <a:effectLst/>
              <a:uFillTx/>
              <a:latin typeface="+mj-lt"/>
              <a:ea typeface="+mj-ea"/>
              <a:cs typeface="+mj-cs"/>
              <a:sym typeface="Helvetica"/>
            </a:endParaRPr>
          </a:p>
        </p:txBody>
      </p:sp>
    </p:spTree>
    <p:extLst>
      <p:ext uri="{BB962C8B-B14F-4D97-AF65-F5344CB8AC3E}">
        <p14:creationId xmlns:p14="http://schemas.microsoft.com/office/powerpoint/2010/main" val="3315863103"/>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tle 1"/>
          <p:cNvSpPr txBox="1">
            <a:spLocks noGrp="1"/>
          </p:cNvSpPr>
          <p:nvPr>
            <p:ph type="title"/>
          </p:nvPr>
        </p:nvSpPr>
        <p:spPr>
          <a:prstGeom prst="rect">
            <a:avLst/>
          </a:prstGeom>
        </p:spPr>
        <p:txBody>
          <a:bodyPr/>
          <a:lstStyle/>
          <a:p>
            <a:r>
              <a:rPr lang="en-US" dirty="0" smtClean="0"/>
              <a:t>The Science</a:t>
            </a:r>
            <a:endParaRPr dirty="0"/>
          </a:p>
        </p:txBody>
      </p:sp>
      <p:sp>
        <p:nvSpPr>
          <p:cNvPr id="182" name="Subtitle 2"/>
          <p:cNvSpPr txBox="1">
            <a:spLocks noGrp="1"/>
          </p:cNvSpPr>
          <p:nvPr>
            <p:ph type="body" sz="quarter" idx="1"/>
          </p:nvPr>
        </p:nvSpPr>
        <p:spPr>
          <a:prstGeom prst="rect">
            <a:avLst/>
          </a:prstGeom>
        </p:spPr>
        <p:txBody>
          <a:bodyPr/>
          <a:lstStyle/>
          <a:p>
            <a:endParaRPr dirty="0"/>
          </a:p>
        </p:txBody>
      </p:sp>
      <p:sp>
        <p:nvSpPr>
          <p:cNvPr id="183" name="Text Placeholder 3"/>
          <p:cNvSpPr>
            <a:spLocks noGrp="1"/>
          </p:cNvSpPr>
          <p:nvPr>
            <p:ph type="body" idx="21"/>
          </p:nvPr>
        </p:nvSpPr>
        <p:spPr>
          <a:prstGeom prst="rect">
            <a:avLst/>
          </a:prstGeom>
        </p:spPr>
        <p:txBody>
          <a:bodyPr/>
          <a:lstStyle/>
          <a:p>
            <a:r>
              <a:rPr lang="en-US" dirty="0" smtClean="0"/>
              <a:t>Travis Kline</a:t>
            </a:r>
            <a:endParaRPr dirty="0"/>
          </a:p>
        </p:txBody>
      </p:sp>
    </p:spTree>
    <p:extLst>
      <p:ext uri="{BB962C8B-B14F-4D97-AF65-F5344CB8AC3E}">
        <p14:creationId xmlns:p14="http://schemas.microsoft.com/office/powerpoint/2010/main" val="133704182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515937" y="621581"/>
            <a:ext cx="11160128" cy="1488317"/>
          </a:xfrm>
          <a:prstGeom prst="rect">
            <a:avLst/>
          </a:prstGeom>
        </p:spPr>
        <p:txBody>
          <a:bodyPr/>
          <a:lstStyle/>
          <a:p>
            <a:r>
              <a:rPr lang="en-US" dirty="0"/>
              <a:t>What are they? PFAS/PFOS</a:t>
            </a:r>
            <a:endParaRPr dirty="0"/>
          </a:p>
        </p:txBody>
      </p:sp>
      <p:sp>
        <p:nvSpPr>
          <p:cNvPr id="190" name="Text Placeholder 2"/>
          <p:cNvSpPr txBox="1">
            <a:spLocks noGrp="1"/>
          </p:cNvSpPr>
          <p:nvPr>
            <p:ph type="body" sz="half" idx="1"/>
          </p:nvPr>
        </p:nvSpPr>
        <p:spPr>
          <a:xfrm>
            <a:off x="433388" y="1507818"/>
            <a:ext cx="7366001" cy="4216400"/>
          </a:xfrm>
          <a:prstGeom prst="rect">
            <a:avLst/>
          </a:prstGeom>
        </p:spPr>
        <p:txBody>
          <a:bodyPr>
            <a:normAutofit/>
          </a:bodyPr>
          <a:lstStyle/>
          <a:p>
            <a:pPr marL="342900" indent="-342900">
              <a:buFont typeface="Arial" panose="020B0604020202020204" pitchFamily="34" charset="0"/>
              <a:buChar char="•"/>
            </a:pPr>
            <a:r>
              <a:rPr lang="en-US" dirty="0" err="1"/>
              <a:t>Perfluorooctane</a:t>
            </a:r>
            <a:r>
              <a:rPr lang="en-US" dirty="0"/>
              <a:t> Sulfonic Acid (“PFOS”) and</a:t>
            </a:r>
            <a:br>
              <a:rPr lang="en-US" dirty="0"/>
            </a:br>
            <a:r>
              <a:rPr lang="en-US" dirty="0"/>
              <a:t>Per- and Poly-</a:t>
            </a:r>
            <a:r>
              <a:rPr lang="en-US" dirty="0" err="1"/>
              <a:t>Fluoroalkyl</a:t>
            </a:r>
            <a:r>
              <a:rPr lang="en-US" dirty="0"/>
              <a:t> Substances (“PFAS”)</a:t>
            </a:r>
          </a:p>
          <a:p>
            <a:pPr marL="342900" indent="-342900">
              <a:buFont typeface="Arial" panose="020B0604020202020204" pitchFamily="34" charset="0"/>
              <a:buChar char="•"/>
            </a:pPr>
            <a:r>
              <a:rPr lang="en-US" b="1" dirty="0"/>
              <a:t>ISO (the International Organization for Standardization) Definition of PFAS:</a:t>
            </a:r>
            <a:r>
              <a:rPr lang="en-US" dirty="0"/>
              <a:t> Commonly used international abbreviation for organic compounds with replacement of most or all hydrogen atoms by fluorine in the aliphatic chain structure</a:t>
            </a:r>
          </a:p>
          <a:p>
            <a:pPr marL="342900" indent="-342900">
              <a:buFont typeface="Arial" panose="020B0604020202020204" pitchFamily="34" charset="0"/>
              <a:buChar char="•"/>
            </a:pPr>
            <a:r>
              <a:rPr lang="en-US" dirty="0"/>
              <a:t>“</a:t>
            </a:r>
            <a:r>
              <a:rPr lang="en-US" b="1" dirty="0"/>
              <a:t>Forever Chemicals”:</a:t>
            </a:r>
            <a:r>
              <a:rPr lang="en-US" dirty="0"/>
              <a:t> Persistent, Mobile, Repel oil and water, Resistant to heat</a:t>
            </a:r>
          </a:p>
          <a:p>
            <a:pPr marL="342900" indent="-342900">
              <a:buFont typeface="Arial" panose="020B0604020202020204" pitchFamily="34" charset="0"/>
              <a:buChar char="•"/>
            </a:pPr>
            <a:endParaRPr lang="en-US" dirty="0"/>
          </a:p>
        </p:txBody>
      </p:sp>
      <p:pic>
        <p:nvPicPr>
          <p:cNvPr id="1028" name="Picture 4" descr="Navy to Lock Down PFAS in Groundwater with Carbon">
            <a:extLst>
              <a:ext uri="{FF2B5EF4-FFF2-40B4-BE49-F238E27FC236}">
                <a16:creationId xmlns:a16="http://schemas.microsoft.com/office/drawing/2014/main" id="{B408BF94-6BFF-F1F8-9341-4FDC4CAFB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9389" y="2109898"/>
            <a:ext cx="4286473" cy="2306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969626"/>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7717F-6ECD-361E-5140-755ED35F9078}"/>
              </a:ext>
            </a:extLst>
          </p:cNvPr>
          <p:cNvSpPr>
            <a:spLocks noGrp="1"/>
          </p:cNvSpPr>
          <p:nvPr>
            <p:ph type="title"/>
          </p:nvPr>
        </p:nvSpPr>
        <p:spPr/>
        <p:txBody>
          <a:bodyPr/>
          <a:lstStyle/>
          <a:p>
            <a:r>
              <a:rPr lang="en-US" dirty="0">
                <a:latin typeface="Arial"/>
                <a:cs typeface="Arial"/>
              </a:rPr>
              <a:t>Performance Chemicals and Industrial Uses</a:t>
            </a:r>
            <a:r>
              <a:rPr lang="en-US" dirty="0"/>
              <a:t/>
            </a:r>
            <a:br>
              <a:rPr lang="en-US" dirty="0"/>
            </a:br>
            <a:endParaRPr lang="en-US" dirty="0"/>
          </a:p>
        </p:txBody>
      </p:sp>
      <p:sp>
        <p:nvSpPr>
          <p:cNvPr id="3" name="Text Placeholder 2">
            <a:extLst>
              <a:ext uri="{FF2B5EF4-FFF2-40B4-BE49-F238E27FC236}">
                <a16:creationId xmlns:a16="http://schemas.microsoft.com/office/drawing/2014/main" id="{26F4CDDD-8410-36BF-4B24-321F691021FF}"/>
              </a:ext>
            </a:extLst>
          </p:cNvPr>
          <p:cNvSpPr>
            <a:spLocks noGrp="1"/>
          </p:cNvSpPr>
          <p:nvPr>
            <p:ph type="body" sz="half" idx="1"/>
          </p:nvPr>
        </p:nvSpPr>
        <p:spPr>
          <a:xfrm>
            <a:off x="500236" y="757302"/>
            <a:ext cx="7366001" cy="1249051"/>
          </a:xfrm>
        </p:spPr>
        <p:txBody>
          <a:bodyPr>
            <a:normAutofit fontScale="70000" lnSpcReduction="20000"/>
          </a:bodyPr>
          <a:lstStyle/>
          <a:p>
            <a:r>
              <a:rPr lang="en-US" b="1" dirty="0"/>
              <a:t>PFAS are ubiquitous in commerce, our homes, and the environment</a:t>
            </a:r>
          </a:p>
          <a:p>
            <a:r>
              <a:rPr lang="en-US" b="1" dirty="0">
                <a:solidFill>
                  <a:schemeClr val="tx1"/>
                </a:solidFill>
              </a:rPr>
              <a:t>Co</a:t>
            </a:r>
            <a:r>
              <a:rPr lang="en-US" b="1" dirty="0"/>
              <a:t>nsumer Products and Industry - </a:t>
            </a:r>
            <a:r>
              <a:rPr lang="en-US" b="1" dirty="0">
                <a:solidFill>
                  <a:schemeClr val="tx1"/>
                </a:solidFill>
              </a:rPr>
              <a:t>Oil/water repellency, heat/friction</a:t>
            </a:r>
          </a:p>
          <a:p>
            <a:r>
              <a:rPr lang="en-US" b="1" dirty="0">
                <a:solidFill>
                  <a:schemeClr val="tx1"/>
                </a:solidFill>
              </a:rPr>
              <a:t>	Textile, carpet, paper, food, AFFF …</a:t>
            </a:r>
          </a:p>
          <a:p>
            <a:r>
              <a:rPr lang="en-US" b="1" dirty="0"/>
              <a:t>General Population – Bloodstream</a:t>
            </a:r>
          </a:p>
          <a:p>
            <a:endParaRPr lang="en-US" dirty="0"/>
          </a:p>
        </p:txBody>
      </p:sp>
      <p:sp>
        <p:nvSpPr>
          <p:cNvPr id="5" name="TextBox 4">
            <a:extLst>
              <a:ext uri="{FF2B5EF4-FFF2-40B4-BE49-F238E27FC236}">
                <a16:creationId xmlns:a16="http://schemas.microsoft.com/office/drawing/2014/main" id="{D88A5AA3-D5F9-D70D-05A6-0979F6FB06F8}"/>
              </a:ext>
            </a:extLst>
          </p:cNvPr>
          <p:cNvSpPr txBox="1"/>
          <p:nvPr/>
        </p:nvSpPr>
        <p:spPr>
          <a:xfrm>
            <a:off x="500236" y="1882068"/>
            <a:ext cx="3636758" cy="369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57175" indent="-257175">
              <a:lnSpc>
                <a:spcPct val="103000"/>
              </a:lnSpc>
              <a:spcBef>
                <a:spcPts val="0"/>
              </a:spcBef>
              <a:spcAft>
                <a:spcPts val="225"/>
              </a:spcAft>
              <a:buFont typeface="Symbol" panose="05050102010706020507" pitchFamily="18" charset="2"/>
              <a:buChar char=""/>
            </a:pPr>
            <a:r>
              <a:rPr lang="en-US" sz="1400" dirty="0">
                <a:solidFill>
                  <a:schemeClr val="tx1"/>
                </a:solidFill>
                <a:latin typeface="Arial"/>
                <a:ea typeface="Calibri" panose="020F0502020204030204" pitchFamily="34" charset="0"/>
                <a:cs typeface="Arial"/>
              </a:rPr>
              <a:t>Aerospace</a:t>
            </a:r>
          </a:p>
          <a:p>
            <a:pPr marL="257175" indent="-257175">
              <a:lnSpc>
                <a:spcPct val="103000"/>
              </a:lnSpc>
              <a:spcBef>
                <a:spcPts val="0"/>
              </a:spcBef>
              <a:spcAft>
                <a:spcPts val="225"/>
              </a:spcAft>
              <a:buFont typeface="Symbol" panose="05050102010706020507" pitchFamily="18" charset="2"/>
              <a:buChar char=""/>
            </a:pPr>
            <a:r>
              <a:rPr lang="en-US" sz="1400" dirty="0">
                <a:solidFill>
                  <a:schemeClr val="tx1"/>
                </a:solidFill>
                <a:latin typeface="Arial"/>
                <a:ea typeface="Calibri" panose="020F0502020204030204" pitchFamily="34" charset="0"/>
                <a:cs typeface="Arial"/>
              </a:rPr>
              <a:t>Alternative energy</a:t>
            </a:r>
          </a:p>
          <a:p>
            <a:pPr marL="257175" indent="-257175">
              <a:lnSpc>
                <a:spcPct val="103000"/>
              </a:lnSpc>
              <a:spcBef>
                <a:spcPts val="0"/>
              </a:spcBef>
              <a:spcAft>
                <a:spcPts val="225"/>
              </a:spcAft>
              <a:buFont typeface="Symbol" panose="05050102010706020507" pitchFamily="18" charset="2"/>
              <a:buChar char=""/>
            </a:pPr>
            <a:r>
              <a:rPr lang="en-US" sz="1400" dirty="0">
                <a:solidFill>
                  <a:schemeClr val="tx1"/>
                </a:solidFill>
                <a:latin typeface="Arial"/>
                <a:ea typeface="Calibri" panose="020F0502020204030204" pitchFamily="34" charset="0"/>
                <a:cs typeface="Arial"/>
              </a:rPr>
              <a:t>Automotive</a:t>
            </a:r>
          </a:p>
          <a:p>
            <a:pPr marL="257175" indent="-257175">
              <a:lnSpc>
                <a:spcPct val="103000"/>
              </a:lnSpc>
              <a:spcBef>
                <a:spcPts val="0"/>
              </a:spcBef>
              <a:spcAft>
                <a:spcPts val="225"/>
              </a:spcAft>
              <a:buFont typeface="Symbol" panose="05050102010706020507" pitchFamily="18" charset="2"/>
              <a:buChar char=""/>
            </a:pPr>
            <a:r>
              <a:rPr lang="en-US" sz="1400" dirty="0">
                <a:solidFill>
                  <a:schemeClr val="tx1"/>
                </a:solidFill>
                <a:latin typeface="Arial"/>
                <a:ea typeface="Calibri" panose="020F0502020204030204" pitchFamily="34" charset="0"/>
                <a:cs typeface="Arial"/>
              </a:rPr>
              <a:t>Chemical manufacturing</a:t>
            </a:r>
          </a:p>
          <a:p>
            <a:pPr marL="257175" indent="-257175">
              <a:lnSpc>
                <a:spcPct val="103000"/>
              </a:lnSpc>
              <a:spcBef>
                <a:spcPts val="0"/>
              </a:spcBef>
              <a:spcAft>
                <a:spcPts val="225"/>
              </a:spcAft>
              <a:buFont typeface="Symbol" panose="05050102010706020507" pitchFamily="18" charset="2"/>
              <a:buChar char=""/>
            </a:pPr>
            <a:r>
              <a:rPr lang="en-US" sz="1400" dirty="0">
                <a:solidFill>
                  <a:schemeClr val="tx1"/>
                </a:solidFill>
                <a:latin typeface="Arial"/>
                <a:ea typeface="Calibri" panose="020F0502020204030204" pitchFamily="34" charset="0"/>
                <a:cs typeface="Arial"/>
              </a:rPr>
              <a:t>Electronics</a:t>
            </a:r>
          </a:p>
          <a:p>
            <a:pPr marL="257175" indent="-257175">
              <a:lnSpc>
                <a:spcPct val="103000"/>
              </a:lnSpc>
              <a:spcBef>
                <a:spcPts val="0"/>
              </a:spcBef>
              <a:spcAft>
                <a:spcPts val="225"/>
              </a:spcAft>
              <a:buFont typeface="Symbol" panose="05050102010706020507" pitchFamily="18" charset="2"/>
              <a:buChar char=""/>
            </a:pPr>
            <a:r>
              <a:rPr lang="en-US" sz="1200" dirty="0">
                <a:solidFill>
                  <a:schemeClr val="tx1"/>
                </a:solidFill>
                <a:ea typeface="Calibri" panose="020F0502020204030204" pitchFamily="34" charset="0"/>
              </a:rPr>
              <a:t>Medical supplies</a:t>
            </a:r>
            <a:endParaRPr lang="en-US" sz="1200" dirty="0">
              <a:solidFill>
                <a:schemeClr val="tx1"/>
              </a:solidFill>
              <a:ea typeface="Calibri" panose="020F0502020204030204" pitchFamily="34" charset="0"/>
              <a:cs typeface="Calibri"/>
            </a:endParaRPr>
          </a:p>
          <a:p>
            <a:pPr marL="471170" lvl="1" indent="-257175">
              <a:spcBef>
                <a:spcPts val="0"/>
              </a:spcBef>
              <a:spcAft>
                <a:spcPts val="225"/>
              </a:spcAft>
              <a:buFont typeface="Symbol" panose="05050102010706020507" pitchFamily="18" charset="2"/>
              <a:buChar char=""/>
            </a:pPr>
            <a:r>
              <a:rPr lang="en-US" sz="1200" dirty="0">
                <a:solidFill>
                  <a:schemeClr val="tx1"/>
                </a:solidFill>
                <a:ea typeface="Calibri" panose="020F0502020204030204" pitchFamily="34" charset="0"/>
              </a:rPr>
              <a:t>Fluid resistant clothing</a:t>
            </a:r>
          </a:p>
          <a:p>
            <a:pPr marL="471170" lvl="1" indent="-257175">
              <a:spcBef>
                <a:spcPts val="0"/>
              </a:spcBef>
              <a:spcAft>
                <a:spcPts val="225"/>
              </a:spcAft>
              <a:buFont typeface="Symbol" panose="05050102010706020507" pitchFamily="18" charset="2"/>
              <a:buChar char=""/>
            </a:pPr>
            <a:r>
              <a:rPr lang="en-US" sz="1200" dirty="0">
                <a:solidFill>
                  <a:schemeClr val="tx1"/>
                </a:solidFill>
                <a:ea typeface="Calibri" panose="020F0502020204030204" pitchFamily="34" charset="0"/>
              </a:rPr>
              <a:t>Implants, patches and grafts</a:t>
            </a:r>
            <a:endParaRPr lang="en-US" sz="1200" dirty="0">
              <a:solidFill>
                <a:schemeClr val="tx1"/>
              </a:solidFill>
              <a:ea typeface="Calibri" panose="020F0502020204030204" pitchFamily="34" charset="0"/>
              <a:cs typeface="Calibri"/>
            </a:endParaRPr>
          </a:p>
          <a:p>
            <a:pPr marL="471170" lvl="1" indent="-257175">
              <a:spcBef>
                <a:spcPts val="0"/>
              </a:spcBef>
              <a:spcAft>
                <a:spcPts val="225"/>
              </a:spcAft>
              <a:buFont typeface="Symbol" panose="05050102010706020507" pitchFamily="18" charset="2"/>
              <a:buChar char=""/>
            </a:pPr>
            <a:r>
              <a:rPr lang="en-US" sz="1200" dirty="0">
                <a:solidFill>
                  <a:schemeClr val="tx1"/>
                </a:solidFill>
                <a:ea typeface="Calibri" panose="020F0502020204030204" pitchFamily="34" charset="0"/>
              </a:rPr>
              <a:t>Low friction coatings</a:t>
            </a:r>
            <a:endParaRPr lang="en-US" sz="1400" dirty="0">
              <a:solidFill>
                <a:schemeClr val="tx1"/>
              </a:solidFill>
              <a:latin typeface="Arial"/>
              <a:ea typeface="Calibri" panose="020F0502020204030204" pitchFamily="34" charset="0"/>
              <a:cs typeface="Arial"/>
            </a:endParaRPr>
          </a:p>
          <a:p>
            <a:pPr marL="257175" indent="-257175">
              <a:lnSpc>
                <a:spcPct val="103000"/>
              </a:lnSpc>
              <a:spcBef>
                <a:spcPts val="0"/>
              </a:spcBef>
              <a:spcAft>
                <a:spcPts val="225"/>
              </a:spcAft>
              <a:buFont typeface="Symbol" panose="05050102010706020507" pitchFamily="18" charset="2"/>
              <a:buChar char=""/>
            </a:pPr>
            <a:r>
              <a:rPr lang="en-US" sz="1400" dirty="0">
                <a:solidFill>
                  <a:schemeClr val="tx1"/>
                </a:solidFill>
                <a:latin typeface="Arial"/>
                <a:ea typeface="Calibri" panose="020F0502020204030204" pitchFamily="34" charset="0"/>
                <a:cs typeface="Arial"/>
              </a:rPr>
              <a:t>Photolithography</a:t>
            </a:r>
          </a:p>
          <a:p>
            <a:pPr marL="257175" indent="-257175">
              <a:lnSpc>
                <a:spcPct val="103000"/>
              </a:lnSpc>
              <a:spcBef>
                <a:spcPts val="0"/>
              </a:spcBef>
              <a:spcAft>
                <a:spcPts val="225"/>
              </a:spcAft>
              <a:buFont typeface="Symbol" panose="05050102010706020507" pitchFamily="18" charset="2"/>
              <a:buChar char=""/>
            </a:pPr>
            <a:r>
              <a:rPr lang="en-US" sz="1400" dirty="0">
                <a:solidFill>
                  <a:schemeClr val="tx1"/>
                </a:solidFill>
                <a:ea typeface="Calibri" panose="020F0502020204030204" pitchFamily="34" charset="0"/>
              </a:rPr>
              <a:t>Performance chemicals</a:t>
            </a:r>
            <a:endParaRPr lang="en-US" sz="1400" dirty="0">
              <a:solidFill>
                <a:schemeClr val="tx1"/>
              </a:solidFill>
              <a:ea typeface="Calibri" panose="020F0502020204030204" pitchFamily="34" charset="0"/>
              <a:cs typeface="Calibri"/>
            </a:endParaRPr>
          </a:p>
          <a:p>
            <a:pPr marL="471170" lvl="1" indent="-257175">
              <a:spcBef>
                <a:spcPts val="0"/>
              </a:spcBef>
              <a:spcAft>
                <a:spcPts val="225"/>
              </a:spcAft>
              <a:buFont typeface="Symbol" panose="05050102010706020507" pitchFamily="18" charset="2"/>
              <a:buChar char=""/>
            </a:pPr>
            <a:r>
              <a:rPr lang="en-US" sz="1200" dirty="0">
                <a:solidFill>
                  <a:schemeClr val="tx1"/>
                </a:solidFill>
                <a:ea typeface="Calibri" panose="020F0502020204030204" pitchFamily="34" charset="0"/>
              </a:rPr>
              <a:t>Building and construction – weather resistant coatings</a:t>
            </a:r>
            <a:endParaRPr lang="en-US" sz="1200" dirty="0">
              <a:solidFill>
                <a:schemeClr val="tx1"/>
              </a:solidFill>
              <a:ea typeface="Calibri" panose="020F0502020204030204" pitchFamily="34" charset="0"/>
              <a:cs typeface="Calibri"/>
            </a:endParaRPr>
          </a:p>
          <a:p>
            <a:pPr marL="471170" lvl="1" indent="-257175">
              <a:spcBef>
                <a:spcPts val="0"/>
              </a:spcBef>
              <a:spcAft>
                <a:spcPts val="225"/>
              </a:spcAft>
              <a:buFont typeface="Symbol" panose="05050102010706020507" pitchFamily="18" charset="2"/>
              <a:buChar char=""/>
            </a:pPr>
            <a:r>
              <a:rPr lang="en-US" sz="1200" dirty="0">
                <a:solidFill>
                  <a:schemeClr val="tx1"/>
                </a:solidFill>
                <a:ea typeface="Calibri" panose="020F0502020204030204" pitchFamily="34" charset="0"/>
              </a:rPr>
              <a:t>Hydraulic fluids</a:t>
            </a:r>
            <a:endParaRPr lang="en-US" sz="1200" dirty="0">
              <a:solidFill>
                <a:schemeClr val="tx1"/>
              </a:solidFill>
              <a:ea typeface="Calibri" panose="020F0502020204030204" pitchFamily="34" charset="0"/>
              <a:cs typeface="Calibri"/>
            </a:endParaRPr>
          </a:p>
          <a:p>
            <a:pPr marL="471170" lvl="1" indent="-257175">
              <a:spcBef>
                <a:spcPts val="0"/>
              </a:spcBef>
              <a:spcAft>
                <a:spcPts val="225"/>
              </a:spcAft>
              <a:buFont typeface="Symbol" panose="05050102010706020507" pitchFamily="18" charset="2"/>
              <a:buChar char=""/>
            </a:pPr>
            <a:r>
              <a:rPr lang="en-US" sz="1200" dirty="0">
                <a:solidFill>
                  <a:schemeClr val="tx1"/>
                </a:solidFill>
                <a:ea typeface="Calibri" panose="020F0502020204030204" pitchFamily="34" charset="0"/>
              </a:rPr>
              <a:t>Fuels</a:t>
            </a:r>
            <a:endParaRPr lang="en-US" sz="1200" dirty="0">
              <a:solidFill>
                <a:schemeClr val="tx1"/>
              </a:solidFill>
              <a:ea typeface="Calibri" panose="020F0502020204030204" pitchFamily="34" charset="0"/>
              <a:cs typeface="Calibri"/>
            </a:endParaRPr>
          </a:p>
          <a:p>
            <a:pPr marL="471170" lvl="1" indent="-257175">
              <a:spcBef>
                <a:spcPts val="0"/>
              </a:spcBef>
              <a:spcAft>
                <a:spcPts val="225"/>
              </a:spcAft>
              <a:buFont typeface="Symbol" panose="05050102010706020507" pitchFamily="18" charset="2"/>
              <a:buChar char=""/>
            </a:pPr>
            <a:r>
              <a:rPr lang="en-US" sz="1200" dirty="0">
                <a:solidFill>
                  <a:schemeClr val="tx1"/>
                </a:solidFill>
                <a:ea typeface="Calibri" panose="020F0502020204030204" pitchFamily="34" charset="0"/>
              </a:rPr>
              <a:t>Industrial surfactants</a:t>
            </a:r>
            <a:endParaRPr lang="en-US" sz="1000" b="1" dirty="0">
              <a:solidFill>
                <a:schemeClr val="tx1"/>
              </a:solidFill>
              <a:ea typeface="Calibri" panose="020F0502020204030204" pitchFamily="34" charset="0"/>
            </a:endParaRPr>
          </a:p>
        </p:txBody>
      </p:sp>
      <p:sp>
        <p:nvSpPr>
          <p:cNvPr id="6" name="TextBox 5">
            <a:extLst>
              <a:ext uri="{FF2B5EF4-FFF2-40B4-BE49-F238E27FC236}">
                <a16:creationId xmlns:a16="http://schemas.microsoft.com/office/drawing/2014/main" id="{EEB6CCEE-93A6-2626-98DC-99CF1AD7477E}"/>
              </a:ext>
            </a:extLst>
          </p:cNvPr>
          <p:cNvSpPr txBox="1"/>
          <p:nvPr/>
        </p:nvSpPr>
        <p:spPr>
          <a:xfrm>
            <a:off x="3434579" y="2006353"/>
            <a:ext cx="4431658" cy="19044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257175" indent="-257175">
              <a:lnSpc>
                <a:spcPct val="103000"/>
              </a:lnSpc>
              <a:spcBef>
                <a:spcPts val="0"/>
              </a:spcBef>
              <a:spcAft>
                <a:spcPts val="225"/>
              </a:spcAft>
              <a:buFont typeface="Symbol" panose="05050102010706020507" pitchFamily="18" charset="2"/>
              <a:buChar char=""/>
            </a:pPr>
            <a:r>
              <a:rPr lang="en-US" sz="1500">
                <a:solidFill>
                  <a:schemeClr val="tx1"/>
                </a:solidFill>
                <a:ea typeface="Calibri" panose="020F0502020204030204" pitchFamily="34" charset="0"/>
              </a:rPr>
              <a:t>Oil and gas – enhanced recovery</a:t>
            </a:r>
          </a:p>
          <a:p>
            <a:pPr marL="257175" indent="-257175">
              <a:lnSpc>
                <a:spcPct val="103000"/>
              </a:lnSpc>
              <a:spcBef>
                <a:spcPts val="0"/>
              </a:spcBef>
              <a:spcAft>
                <a:spcPts val="225"/>
              </a:spcAft>
              <a:buFont typeface="Symbol" panose="05050102010706020507" pitchFamily="18" charset="2"/>
              <a:buChar char=""/>
            </a:pPr>
            <a:r>
              <a:rPr lang="en-US" sz="1500">
                <a:solidFill>
                  <a:schemeClr val="tx1"/>
                </a:solidFill>
                <a:ea typeface="Calibri" panose="020F0502020204030204" pitchFamily="34" charset="0"/>
              </a:rPr>
              <a:t>Metal plating and etching</a:t>
            </a:r>
            <a:endParaRPr lang="en-US" sz="1500">
              <a:solidFill>
                <a:schemeClr val="tx1"/>
              </a:solidFill>
              <a:ea typeface="Calibri" panose="020F0502020204030204" pitchFamily="34" charset="0"/>
              <a:cs typeface="Calibri"/>
            </a:endParaRPr>
          </a:p>
          <a:p>
            <a:pPr marL="257175" indent="-257175">
              <a:lnSpc>
                <a:spcPct val="103000"/>
              </a:lnSpc>
              <a:spcBef>
                <a:spcPts val="0"/>
              </a:spcBef>
              <a:spcAft>
                <a:spcPts val="225"/>
              </a:spcAft>
              <a:buFont typeface="Symbol" panose="05050102010706020507" pitchFamily="18" charset="2"/>
              <a:buChar char=""/>
            </a:pPr>
            <a:r>
              <a:rPr lang="en-US" sz="1500">
                <a:solidFill>
                  <a:schemeClr val="tx1"/>
                </a:solidFill>
                <a:ea typeface="Calibri" panose="020F0502020204030204" pitchFamily="34" charset="0"/>
              </a:rPr>
              <a:t>Paints, varnishes, sealants, waxes and polishes</a:t>
            </a:r>
          </a:p>
          <a:p>
            <a:pPr marL="257175" indent="-257175">
              <a:lnSpc>
                <a:spcPct val="103000"/>
              </a:lnSpc>
              <a:spcBef>
                <a:spcPts val="0"/>
              </a:spcBef>
              <a:spcAft>
                <a:spcPts val="225"/>
              </a:spcAft>
              <a:buFont typeface="Symbol" panose="05050102010706020507" pitchFamily="18" charset="2"/>
              <a:buChar char=""/>
            </a:pPr>
            <a:r>
              <a:rPr lang="en-US" sz="1500">
                <a:solidFill>
                  <a:schemeClr val="tx1"/>
                </a:solidFill>
                <a:latin typeface="Arial"/>
                <a:ea typeface="Calibri" panose="020F0502020204030204" pitchFamily="34" charset="0"/>
                <a:cs typeface="Arial"/>
              </a:rPr>
              <a:t>Plastics</a:t>
            </a:r>
          </a:p>
          <a:p>
            <a:pPr marL="471170" lvl="1" indent="-257175">
              <a:lnSpc>
                <a:spcPct val="103000"/>
              </a:lnSpc>
              <a:spcBef>
                <a:spcPts val="0"/>
              </a:spcBef>
              <a:spcAft>
                <a:spcPts val="225"/>
              </a:spcAft>
              <a:buFont typeface="Symbol" panose="05050102010706020507" pitchFamily="18" charset="2"/>
              <a:buChar char=""/>
            </a:pPr>
            <a:r>
              <a:rPr lang="en-US" sz="1300">
                <a:solidFill>
                  <a:schemeClr val="tx1"/>
                </a:solidFill>
                <a:latin typeface="Arial"/>
                <a:ea typeface="Calibri" panose="020F0502020204030204" pitchFamily="34" charset="0"/>
                <a:cs typeface="Arial"/>
              </a:rPr>
              <a:t>Polymer manufacturing, Resins</a:t>
            </a:r>
          </a:p>
          <a:p>
            <a:pPr marL="257175" indent="-257175">
              <a:lnSpc>
                <a:spcPct val="103000"/>
              </a:lnSpc>
              <a:spcBef>
                <a:spcPts val="0"/>
              </a:spcBef>
              <a:spcAft>
                <a:spcPts val="225"/>
              </a:spcAft>
              <a:buFont typeface="Symbol" panose="05050102010706020507" pitchFamily="18" charset="2"/>
              <a:buChar char=""/>
            </a:pPr>
            <a:r>
              <a:rPr lang="en-US" sz="1500">
                <a:solidFill>
                  <a:schemeClr val="tx1"/>
                </a:solidFill>
                <a:latin typeface="Arial"/>
                <a:ea typeface="Calibri" panose="020F0502020204030204" pitchFamily="34" charset="0"/>
                <a:cs typeface="Arial"/>
              </a:rPr>
              <a:t>Semiconductors</a:t>
            </a:r>
          </a:p>
          <a:p>
            <a:pPr marL="257175" indent="-257175">
              <a:lnSpc>
                <a:spcPct val="103000"/>
              </a:lnSpc>
              <a:spcBef>
                <a:spcPts val="0"/>
              </a:spcBef>
              <a:spcAft>
                <a:spcPts val="225"/>
              </a:spcAft>
              <a:buFont typeface="Symbol" panose="05050102010706020507" pitchFamily="18" charset="2"/>
              <a:buChar char=""/>
            </a:pPr>
            <a:r>
              <a:rPr lang="en-US" sz="1500">
                <a:solidFill>
                  <a:schemeClr val="tx1"/>
                </a:solidFill>
                <a:latin typeface="Arial"/>
                <a:ea typeface="Calibri" panose="020F0502020204030204" pitchFamily="34" charset="0"/>
                <a:cs typeface="Arial"/>
              </a:rPr>
              <a:t>Wire manufacturing and coating</a:t>
            </a:r>
            <a:endParaRPr lang="en-US" sz="1500" dirty="0">
              <a:solidFill>
                <a:schemeClr val="tx1"/>
              </a:solidFill>
              <a:ea typeface="Calibri" panose="020F0502020204030204" pitchFamily="34" charset="0"/>
              <a:cs typeface="Calibri"/>
            </a:endParaRPr>
          </a:p>
        </p:txBody>
      </p:sp>
      <p:pic>
        <p:nvPicPr>
          <p:cNvPr id="7" name="Picture 6">
            <a:extLst>
              <a:ext uri="{FF2B5EF4-FFF2-40B4-BE49-F238E27FC236}">
                <a16:creationId xmlns:a16="http://schemas.microsoft.com/office/drawing/2014/main" id="{1C496156-51AF-56A5-C898-A940F775D0BA}"/>
              </a:ext>
            </a:extLst>
          </p:cNvPr>
          <p:cNvPicPr>
            <a:picLocks noChangeAspect="1"/>
          </p:cNvPicPr>
          <p:nvPr/>
        </p:nvPicPr>
        <p:blipFill>
          <a:blip r:embed="rId3"/>
          <a:stretch>
            <a:fillRect/>
          </a:stretch>
        </p:blipFill>
        <p:spPr>
          <a:xfrm>
            <a:off x="4241444" y="4135801"/>
            <a:ext cx="1219306" cy="1219306"/>
          </a:xfrm>
          <a:prstGeom prst="rect">
            <a:avLst/>
          </a:prstGeom>
          <a:ln>
            <a:noFill/>
          </a:ln>
          <a:effectLst>
            <a:softEdge rad="112500"/>
          </a:effectLst>
        </p:spPr>
      </p:pic>
      <p:pic>
        <p:nvPicPr>
          <p:cNvPr id="8" name="Picture 7">
            <a:extLst>
              <a:ext uri="{FF2B5EF4-FFF2-40B4-BE49-F238E27FC236}">
                <a16:creationId xmlns:a16="http://schemas.microsoft.com/office/drawing/2014/main" id="{817EC549-13ED-1E75-6AD4-80A3829FB276}"/>
              </a:ext>
            </a:extLst>
          </p:cNvPr>
          <p:cNvPicPr>
            <a:picLocks noChangeAspect="1"/>
          </p:cNvPicPr>
          <p:nvPr/>
        </p:nvPicPr>
        <p:blipFill>
          <a:blip r:embed="rId4"/>
          <a:stretch>
            <a:fillRect/>
          </a:stretch>
        </p:blipFill>
        <p:spPr>
          <a:xfrm>
            <a:off x="5244147" y="4126578"/>
            <a:ext cx="1316850" cy="1127858"/>
          </a:xfrm>
          <a:prstGeom prst="rect">
            <a:avLst/>
          </a:prstGeom>
          <a:ln>
            <a:noFill/>
          </a:ln>
          <a:effectLst>
            <a:softEdge rad="112500"/>
          </a:effectLst>
        </p:spPr>
      </p:pic>
      <p:pic>
        <p:nvPicPr>
          <p:cNvPr id="10" name="Picture 9" descr="A picture containing large, factory, boat, water&#10;&#10;Description automatically generated">
            <a:extLst>
              <a:ext uri="{FF2B5EF4-FFF2-40B4-BE49-F238E27FC236}">
                <a16:creationId xmlns:a16="http://schemas.microsoft.com/office/drawing/2014/main" id="{50A81499-0782-21A6-8264-7F07A6BE41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3481" y="4126578"/>
            <a:ext cx="1799261" cy="1127858"/>
          </a:xfrm>
          <a:prstGeom prst="rect">
            <a:avLst/>
          </a:prstGeom>
        </p:spPr>
      </p:pic>
      <p:pic>
        <p:nvPicPr>
          <p:cNvPr id="11" name="Picture 10" descr="A graffiti covered wall&#10;&#10;Description automatically generated">
            <a:extLst>
              <a:ext uri="{FF2B5EF4-FFF2-40B4-BE49-F238E27FC236}">
                <a16:creationId xmlns:a16="http://schemas.microsoft.com/office/drawing/2014/main" id="{41A9A9AB-10F8-1A78-4B5B-563450493B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7903" y="4126578"/>
            <a:ext cx="1765578" cy="1127858"/>
          </a:xfrm>
          <a:prstGeom prst="rect">
            <a:avLst/>
          </a:prstGeom>
        </p:spPr>
      </p:pic>
      <p:pic>
        <p:nvPicPr>
          <p:cNvPr id="12" name="Picture 11">
            <a:extLst>
              <a:ext uri="{FF2B5EF4-FFF2-40B4-BE49-F238E27FC236}">
                <a16:creationId xmlns:a16="http://schemas.microsoft.com/office/drawing/2014/main" id="{6C7AE590-683D-E50D-F9BB-015B49883C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525" r="17130"/>
          <a:stretch/>
        </p:blipFill>
        <p:spPr>
          <a:xfrm>
            <a:off x="7866237" y="864665"/>
            <a:ext cx="1142937" cy="1537218"/>
          </a:xfrm>
          <a:prstGeom prst="rect">
            <a:avLst/>
          </a:prstGeom>
          <a:ln>
            <a:noFill/>
          </a:ln>
          <a:effectLst>
            <a:softEdge rad="112500"/>
          </a:effectLst>
        </p:spPr>
      </p:pic>
      <p:pic>
        <p:nvPicPr>
          <p:cNvPr id="15" name="Picture 14">
            <a:extLst>
              <a:ext uri="{FF2B5EF4-FFF2-40B4-BE49-F238E27FC236}">
                <a16:creationId xmlns:a16="http://schemas.microsoft.com/office/drawing/2014/main" id="{602088DE-3BCB-C12D-FFC8-09E9CC835F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6467" y="3088880"/>
            <a:ext cx="949770" cy="821965"/>
          </a:xfrm>
          <a:prstGeom prst="rect">
            <a:avLst/>
          </a:prstGeom>
          <a:ln>
            <a:noFill/>
          </a:ln>
          <a:effectLst>
            <a:softEdge rad="112500"/>
          </a:effectLst>
        </p:spPr>
      </p:pic>
      <p:pic>
        <p:nvPicPr>
          <p:cNvPr id="16" name="Picture 15">
            <a:extLst>
              <a:ext uri="{FF2B5EF4-FFF2-40B4-BE49-F238E27FC236}">
                <a16:creationId xmlns:a16="http://schemas.microsoft.com/office/drawing/2014/main" id="{98EFF04B-4895-A8AB-0971-99D6AB270F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20968" y="1077399"/>
            <a:ext cx="1419781" cy="1228730"/>
          </a:xfrm>
          <a:prstGeom prst="rect">
            <a:avLst/>
          </a:prstGeom>
          <a:ln>
            <a:noFill/>
          </a:ln>
          <a:effectLst>
            <a:softEdge rad="112500"/>
          </a:effectLst>
        </p:spPr>
      </p:pic>
      <p:pic>
        <p:nvPicPr>
          <p:cNvPr id="17" name="Picture 2" descr="Image result for carpet">
            <a:extLst>
              <a:ext uri="{FF2B5EF4-FFF2-40B4-BE49-F238E27FC236}">
                <a16:creationId xmlns:a16="http://schemas.microsoft.com/office/drawing/2014/main" id="{49DA83FD-736F-418D-18B4-84826DEF893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43044" y="1169267"/>
            <a:ext cx="1096599" cy="104499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9E04242-5F3F-52D1-99CB-B706B97FBD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92321" y="2605128"/>
            <a:ext cx="1947998" cy="1235151"/>
          </a:xfrm>
          <a:prstGeom prst="rect">
            <a:avLst/>
          </a:prstGeom>
        </p:spPr>
      </p:pic>
      <p:pic>
        <p:nvPicPr>
          <p:cNvPr id="19" name="Picture 18">
            <a:extLst>
              <a:ext uri="{FF2B5EF4-FFF2-40B4-BE49-F238E27FC236}">
                <a16:creationId xmlns:a16="http://schemas.microsoft.com/office/drawing/2014/main" id="{0A5C9F7A-6217-A4A4-AA66-FE597D5445E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66403" y="2605128"/>
            <a:ext cx="1775706" cy="1184621"/>
          </a:xfrm>
          <a:prstGeom prst="rect">
            <a:avLst/>
          </a:prstGeom>
        </p:spPr>
      </p:pic>
      <p:pic>
        <p:nvPicPr>
          <p:cNvPr id="20" name="Picture 19">
            <a:extLst>
              <a:ext uri="{FF2B5EF4-FFF2-40B4-BE49-F238E27FC236}">
                <a16:creationId xmlns:a16="http://schemas.microsoft.com/office/drawing/2014/main" id="{96ED33F8-BD08-91D3-7F4C-409EB8F243D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99059" y="4101574"/>
            <a:ext cx="1765578" cy="1177865"/>
          </a:xfrm>
          <a:prstGeom prst="rect">
            <a:avLst/>
          </a:prstGeom>
        </p:spPr>
      </p:pic>
    </p:spTree>
    <p:extLst>
      <p:ext uri="{BB962C8B-B14F-4D97-AF65-F5344CB8AC3E}">
        <p14:creationId xmlns:p14="http://schemas.microsoft.com/office/powerpoint/2010/main" val="19939725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weapon, person, man&#10;&#10;Description automatically generated">
            <a:extLst>
              <a:ext uri="{FF2B5EF4-FFF2-40B4-BE49-F238E27FC236}">
                <a16:creationId xmlns:a16="http://schemas.microsoft.com/office/drawing/2014/main" id="{695EE87B-9A64-E2FC-2045-DDF4EB3AB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549" y="56981"/>
            <a:ext cx="2612011" cy="1765237"/>
          </a:xfrm>
          <a:prstGeom prst="rect">
            <a:avLst/>
          </a:prstGeom>
        </p:spPr>
      </p:pic>
      <p:sp>
        <p:nvSpPr>
          <p:cNvPr id="2" name="Title 1">
            <a:extLst>
              <a:ext uri="{FF2B5EF4-FFF2-40B4-BE49-F238E27FC236}">
                <a16:creationId xmlns:a16="http://schemas.microsoft.com/office/drawing/2014/main" id="{23E7717F-6ECD-361E-5140-755ED35F9078}"/>
              </a:ext>
            </a:extLst>
          </p:cNvPr>
          <p:cNvSpPr>
            <a:spLocks noGrp="1"/>
          </p:cNvSpPr>
          <p:nvPr>
            <p:ph type="title"/>
          </p:nvPr>
        </p:nvSpPr>
        <p:spPr>
          <a:xfrm>
            <a:off x="500236" y="13145"/>
            <a:ext cx="4504026" cy="1299015"/>
          </a:xfrm>
        </p:spPr>
        <p:txBody>
          <a:bodyPr>
            <a:normAutofit fontScale="90000"/>
          </a:bodyPr>
          <a:lstStyle/>
          <a:p>
            <a:r>
              <a:rPr lang="en-US" sz="4000" dirty="0">
                <a:solidFill>
                  <a:srgbClr val="C00000"/>
                </a:solidFill>
              </a:rPr>
              <a:t>Production and Use</a:t>
            </a:r>
            <a:r>
              <a:rPr lang="en-US" sz="4000" dirty="0">
                <a:solidFill>
                  <a:schemeClr val="tx1"/>
                </a:solidFill>
              </a:rPr>
              <a:t/>
            </a:r>
            <a:br>
              <a:rPr lang="en-US" sz="4000" dirty="0">
                <a:solidFill>
                  <a:schemeClr val="tx1"/>
                </a:solidFill>
              </a:rPr>
            </a:br>
            <a:r>
              <a:rPr lang="en-US" dirty="0"/>
              <a:t/>
            </a:r>
            <a:br>
              <a:rPr lang="en-US" dirty="0"/>
            </a:br>
            <a:endParaRPr lang="en-US" dirty="0"/>
          </a:p>
        </p:txBody>
      </p:sp>
      <p:sp>
        <p:nvSpPr>
          <p:cNvPr id="3" name="Text Placeholder 2">
            <a:extLst>
              <a:ext uri="{FF2B5EF4-FFF2-40B4-BE49-F238E27FC236}">
                <a16:creationId xmlns:a16="http://schemas.microsoft.com/office/drawing/2014/main" id="{26F4CDDD-8410-36BF-4B24-321F691021FF}"/>
              </a:ext>
            </a:extLst>
          </p:cNvPr>
          <p:cNvSpPr>
            <a:spLocks noGrp="1"/>
          </p:cNvSpPr>
          <p:nvPr>
            <p:ph type="body" sz="half" idx="1"/>
          </p:nvPr>
        </p:nvSpPr>
        <p:spPr>
          <a:xfrm>
            <a:off x="500236" y="757302"/>
            <a:ext cx="7366001" cy="1249051"/>
          </a:xfrm>
        </p:spPr>
        <p:txBody>
          <a:bodyPr>
            <a:normAutofit/>
          </a:bodyPr>
          <a:lstStyle/>
          <a:p>
            <a:pPr marL="285750" lvl="1" indent="-285750">
              <a:buFont typeface="Arial" panose="020B0604020202020204" pitchFamily="34" charset="0"/>
              <a:buChar char="•"/>
            </a:pPr>
            <a:r>
              <a:rPr lang="en-US" sz="2400" b="1" dirty="0">
                <a:solidFill>
                  <a:schemeClr val="tx1"/>
                </a:solidFill>
              </a:rPr>
              <a:t>12,000+ compounds</a:t>
            </a:r>
          </a:p>
          <a:p>
            <a:endParaRPr lang="en-US" dirty="0"/>
          </a:p>
        </p:txBody>
      </p:sp>
      <p:sp>
        <p:nvSpPr>
          <p:cNvPr id="5" name="TextBox 4">
            <a:extLst>
              <a:ext uri="{FF2B5EF4-FFF2-40B4-BE49-F238E27FC236}">
                <a16:creationId xmlns:a16="http://schemas.microsoft.com/office/drawing/2014/main" id="{D88A5AA3-D5F9-D70D-05A6-0979F6FB06F8}"/>
              </a:ext>
            </a:extLst>
          </p:cNvPr>
          <p:cNvSpPr txBox="1"/>
          <p:nvPr/>
        </p:nvSpPr>
        <p:spPr>
          <a:xfrm>
            <a:off x="531638" y="1501460"/>
            <a:ext cx="10295011" cy="3785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171450" lvl="5"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2002:  3M ceases PFOA - US</a:t>
            </a:r>
          </a:p>
          <a:p>
            <a:pPr marL="171450" lvl="2"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2015: 8 Cos. cease C8 production – US</a:t>
            </a:r>
          </a:p>
          <a:p>
            <a:pPr marL="171450" lvl="2" indent="-1714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China, India, Russia overwhelm all gains ….</a:t>
            </a:r>
          </a:p>
          <a:p>
            <a:pPr marL="285750" lvl="1" indent="-28575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lvl="1"/>
            <a:r>
              <a:rPr lang="en-US" sz="1600" dirty="0">
                <a:solidFill>
                  <a:schemeClr val="tx1"/>
                </a:solidFill>
                <a:latin typeface="Arial" panose="020B0604020202020204" pitchFamily="34" charset="0"/>
                <a:cs typeface="Arial" panose="020B0604020202020204" pitchFamily="34" charset="0"/>
              </a:rPr>
              <a:t>Widely used in consumer products and industry</a:t>
            </a:r>
          </a:p>
          <a:p>
            <a:pPr lvl="1"/>
            <a:r>
              <a:rPr lang="en-US" sz="1600" dirty="0">
                <a:solidFill>
                  <a:schemeClr val="tx1"/>
                </a:solidFill>
                <a:latin typeface="Arial" panose="020B0604020202020204" pitchFamily="34" charset="0"/>
                <a:cs typeface="Arial" panose="020B0604020202020204" pitchFamily="34" charset="0"/>
              </a:rPr>
              <a:t>	Oil/water, heat/friction</a:t>
            </a:r>
          </a:p>
          <a:p>
            <a:pPr lvl="2"/>
            <a:r>
              <a:rPr lang="en-US" sz="1600" dirty="0">
                <a:solidFill>
                  <a:schemeClr val="tx1"/>
                </a:solidFill>
                <a:latin typeface="Arial" panose="020B0604020202020204" pitchFamily="34" charset="0"/>
                <a:cs typeface="Arial" panose="020B0604020202020204" pitchFamily="34" charset="0"/>
              </a:rPr>
              <a:t>	Textile, carpet, paper, food, AFFF</a:t>
            </a:r>
          </a:p>
          <a:p>
            <a:pPr marL="285750"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Release to environment</a:t>
            </a:r>
          </a:p>
          <a:p>
            <a:pPr lvl="2"/>
            <a:r>
              <a:rPr lang="en-US" sz="1600" dirty="0">
                <a:solidFill>
                  <a:schemeClr val="tx1"/>
                </a:solidFill>
                <a:latin typeface="Arial" panose="020B0604020202020204" pitchFamily="34" charset="0"/>
                <a:cs typeface="Arial" panose="020B0604020202020204" pitchFamily="34" charset="0"/>
              </a:rPr>
              <a:t>	Fugitive: Wastewater, stack emissions. </a:t>
            </a:r>
            <a:r>
              <a:rPr lang="en-US" sz="1600" dirty="0" err="1">
                <a:solidFill>
                  <a:schemeClr val="tx1"/>
                </a:solidFill>
                <a:latin typeface="Arial" panose="020B0604020202020204" pitchFamily="34" charset="0"/>
                <a:cs typeface="Arial" panose="020B0604020202020204" pitchFamily="34" charset="0"/>
              </a:rPr>
              <a:t>Air</a:t>
            </a:r>
            <a:r>
              <a:rPr lang="en-US" sz="1600" dirty="0" err="1">
                <a:solidFill>
                  <a:schemeClr val="tx1"/>
                </a:solidFill>
                <a:latin typeface="Arial" panose="020B0604020202020204" pitchFamily="34" charset="0"/>
                <a:cs typeface="Arial" panose="020B0604020202020204" pitchFamily="34" charset="0"/>
                <a:sym typeface="Wingdings" panose="05000000000000000000" pitchFamily="2" charset="2"/>
              </a:rPr>
              <a:t>SoilGW</a:t>
            </a:r>
            <a:endParaRPr lang="en-US" sz="1600" dirty="0">
              <a:solidFill>
                <a:schemeClr val="tx1"/>
              </a:solidFill>
              <a:latin typeface="Arial" panose="020B0604020202020204" pitchFamily="34" charset="0"/>
              <a:cs typeface="Arial" panose="020B0604020202020204" pitchFamily="34" charset="0"/>
            </a:endParaRPr>
          </a:p>
          <a:p>
            <a:pPr lvl="1"/>
            <a:r>
              <a:rPr lang="en-US" sz="1600" dirty="0">
                <a:solidFill>
                  <a:schemeClr val="tx1"/>
                </a:solidFill>
                <a:latin typeface="Arial" panose="020B0604020202020204" pitchFamily="34" charset="0"/>
                <a:cs typeface="Arial" panose="020B0604020202020204" pitchFamily="34" charset="0"/>
              </a:rPr>
              <a:t>	Landfill leachate</a:t>
            </a:r>
          </a:p>
          <a:p>
            <a:pPr lvl="1"/>
            <a:r>
              <a:rPr lang="en-US" sz="1600" dirty="0">
                <a:solidFill>
                  <a:schemeClr val="tx1"/>
                </a:solidFill>
                <a:latin typeface="Arial" panose="020B0604020202020204" pitchFamily="34" charset="0"/>
                <a:cs typeface="Arial" panose="020B0604020202020204" pitchFamily="34" charset="0"/>
              </a:rPr>
              <a:t>	Wastewater Treatment Plant biosolids</a:t>
            </a:r>
          </a:p>
          <a:p>
            <a:pPr marL="285750"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Physicochemical characteristics</a:t>
            </a:r>
          </a:p>
          <a:p>
            <a:pPr lvl="1"/>
            <a:r>
              <a:rPr lang="en-US" sz="1600" dirty="0">
                <a:solidFill>
                  <a:schemeClr val="tx1"/>
                </a:solidFill>
                <a:latin typeface="Arial" panose="020B0604020202020204" pitchFamily="34" charset="0"/>
                <a:cs typeface="Arial" panose="020B0604020202020204" pitchFamily="34" charset="0"/>
              </a:rPr>
              <a:t>	Highly soluble, persistent in the environment (minimal photolysis, hydrolysis)</a:t>
            </a:r>
          </a:p>
          <a:p>
            <a:pPr lvl="2"/>
            <a:r>
              <a:rPr lang="en-US" sz="1600" dirty="0">
                <a:solidFill>
                  <a:schemeClr val="tx1"/>
                </a:solidFill>
                <a:latin typeface="Arial" panose="020B0604020202020204" pitchFamily="34" charset="0"/>
                <a:cs typeface="Arial" panose="020B0604020202020204" pitchFamily="34" charset="0"/>
              </a:rPr>
              <a:t>	Low metabolization</a:t>
            </a:r>
          </a:p>
          <a:p>
            <a:pPr lvl="2"/>
            <a:r>
              <a:rPr lang="en-US" sz="1600" dirty="0">
                <a:solidFill>
                  <a:schemeClr val="tx1"/>
                </a:solidFill>
                <a:latin typeface="Arial" panose="020B0604020202020204" pitchFamily="34" charset="0"/>
                <a:cs typeface="Arial" panose="020B0604020202020204" pitchFamily="34" charset="0"/>
              </a:rPr>
              <a:t>	Bioaccumulative – Although not like other organic PBTs ….</a:t>
            </a:r>
          </a:p>
        </p:txBody>
      </p:sp>
      <p:pic>
        <p:nvPicPr>
          <p:cNvPr id="4" name="Picture 3" descr="A rocky beach&#10;&#10;Description automatically generated">
            <a:extLst>
              <a:ext uri="{FF2B5EF4-FFF2-40B4-BE49-F238E27FC236}">
                <a16:creationId xmlns:a16="http://schemas.microsoft.com/office/drawing/2014/main" id="{76247953-848D-DB48-8AEC-FDEF9F212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7917" y="56981"/>
            <a:ext cx="1583866" cy="1045394"/>
          </a:xfrm>
          <a:prstGeom prst="rect">
            <a:avLst/>
          </a:prstGeom>
        </p:spPr>
      </p:pic>
      <p:pic>
        <p:nvPicPr>
          <p:cNvPr id="9" name="Picture 8" descr="A truck driving down a dirt road&#10;&#10;Description automatically generated">
            <a:extLst>
              <a:ext uri="{FF2B5EF4-FFF2-40B4-BE49-F238E27FC236}">
                <a16:creationId xmlns:a16="http://schemas.microsoft.com/office/drawing/2014/main" id="{57240E3C-0685-A2C1-E529-D3C76CE81A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8141" y="56981"/>
            <a:ext cx="1608705" cy="1054868"/>
          </a:xfrm>
          <a:prstGeom prst="rect">
            <a:avLst/>
          </a:prstGeom>
        </p:spPr>
      </p:pic>
      <p:pic>
        <p:nvPicPr>
          <p:cNvPr id="13" name="Picture 12" descr="718px-A_water_droplet_DWR-coated_surface2_edit1">
            <a:extLst>
              <a:ext uri="{FF2B5EF4-FFF2-40B4-BE49-F238E27FC236}">
                <a16:creationId xmlns:a16="http://schemas.microsoft.com/office/drawing/2014/main" id="{7F1D86BA-987F-7CA0-41E3-8834D66FEC3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057743" y="996714"/>
            <a:ext cx="1115721" cy="7469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9" name="Picture 18">
            <a:extLst>
              <a:ext uri="{FF2B5EF4-FFF2-40B4-BE49-F238E27FC236}">
                <a16:creationId xmlns:a16="http://schemas.microsoft.com/office/drawing/2014/main" id="{A094FA17-FA6D-F79E-1699-02D763F3CD89}"/>
              </a:ext>
            </a:extLst>
          </p:cNvPr>
          <p:cNvPicPr>
            <a:picLocks noChangeAspect="1"/>
          </p:cNvPicPr>
          <p:nvPr/>
        </p:nvPicPr>
        <p:blipFill>
          <a:blip r:embed="rId7"/>
          <a:stretch>
            <a:fillRect/>
          </a:stretch>
        </p:blipFill>
        <p:spPr>
          <a:xfrm>
            <a:off x="6560231" y="1846532"/>
            <a:ext cx="3273448" cy="2158317"/>
          </a:xfrm>
          <a:prstGeom prst="rect">
            <a:avLst/>
          </a:prstGeom>
        </p:spPr>
      </p:pic>
      <p:pic>
        <p:nvPicPr>
          <p:cNvPr id="20" name="Picture 19">
            <a:extLst>
              <a:ext uri="{FF2B5EF4-FFF2-40B4-BE49-F238E27FC236}">
                <a16:creationId xmlns:a16="http://schemas.microsoft.com/office/drawing/2014/main" id="{20CE4ED0-37DF-108A-2830-000E44761671}"/>
              </a:ext>
            </a:extLst>
          </p:cNvPr>
          <p:cNvPicPr>
            <a:picLocks noChangeAspect="1"/>
          </p:cNvPicPr>
          <p:nvPr/>
        </p:nvPicPr>
        <p:blipFill>
          <a:blip r:embed="rId8"/>
          <a:stretch>
            <a:fillRect/>
          </a:stretch>
        </p:blipFill>
        <p:spPr>
          <a:xfrm>
            <a:off x="8708011" y="4040905"/>
            <a:ext cx="3435791" cy="1488315"/>
          </a:xfrm>
          <a:prstGeom prst="rect">
            <a:avLst/>
          </a:prstGeom>
        </p:spPr>
      </p:pic>
      <p:pic>
        <p:nvPicPr>
          <p:cNvPr id="21" name="Picture 20">
            <a:extLst>
              <a:ext uri="{FF2B5EF4-FFF2-40B4-BE49-F238E27FC236}">
                <a16:creationId xmlns:a16="http://schemas.microsoft.com/office/drawing/2014/main" id="{B98B18B8-5C1A-88DD-B4CB-2A1A70BC99A6}"/>
              </a:ext>
            </a:extLst>
          </p:cNvPr>
          <p:cNvPicPr>
            <a:picLocks noChangeAspect="1"/>
          </p:cNvPicPr>
          <p:nvPr/>
        </p:nvPicPr>
        <p:blipFill>
          <a:blip r:embed="rId9"/>
          <a:stretch>
            <a:fillRect/>
          </a:stretch>
        </p:blipFill>
        <p:spPr>
          <a:xfrm>
            <a:off x="9878141" y="1623498"/>
            <a:ext cx="2240540" cy="2387193"/>
          </a:xfrm>
          <a:prstGeom prst="rect">
            <a:avLst/>
          </a:prstGeom>
        </p:spPr>
      </p:pic>
    </p:spTree>
    <p:extLst>
      <p:ext uri="{BB962C8B-B14F-4D97-AF65-F5344CB8AC3E}">
        <p14:creationId xmlns:p14="http://schemas.microsoft.com/office/powerpoint/2010/main" val="47695985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0236" y="13145"/>
            <a:ext cx="11160126" cy="971863"/>
          </a:xfrm>
        </p:spPr>
        <p:txBody>
          <a:bodyPr/>
          <a:lstStyle/>
          <a:p>
            <a:r>
              <a:rPr lang="en-US" dirty="0"/>
              <a:t>Health </a:t>
            </a:r>
            <a:r>
              <a:rPr lang="en-US" i="1" dirty="0"/>
              <a:t>Implications</a:t>
            </a:r>
            <a:endParaRPr lang="en-US" dirty="0"/>
          </a:p>
        </p:txBody>
      </p:sp>
      <p:sp>
        <p:nvSpPr>
          <p:cNvPr id="6" name="Text Placeholder 5"/>
          <p:cNvSpPr>
            <a:spLocks noGrp="1"/>
          </p:cNvSpPr>
          <p:nvPr>
            <p:ph type="body" sz="half" idx="1"/>
          </p:nvPr>
        </p:nvSpPr>
        <p:spPr/>
        <p:txBody>
          <a:bodyPr/>
          <a:lstStyle/>
          <a:p>
            <a:pPr marL="342900" lvl="0" indent="-342900">
              <a:buFont typeface="Arial" panose="020B0604020202020204" pitchFamily="34" charset="0"/>
              <a:buChar char="•"/>
            </a:pPr>
            <a:r>
              <a:rPr lang="en-US" dirty="0"/>
              <a:t>Liver effects</a:t>
            </a:r>
          </a:p>
          <a:p>
            <a:pPr marL="342900" lvl="0" indent="-342900">
              <a:buFont typeface="Arial" panose="020B0604020202020204" pitchFamily="34" charset="0"/>
              <a:buChar char="•"/>
            </a:pPr>
            <a:r>
              <a:rPr lang="en-US" dirty="0"/>
              <a:t>Immunological effects (decreased vaccination response and efficacy, asthma)</a:t>
            </a:r>
          </a:p>
          <a:p>
            <a:pPr marL="342900" lvl="0" indent="-342900">
              <a:buFont typeface="Arial" panose="020B0604020202020204" pitchFamily="34" charset="0"/>
              <a:buChar char="•"/>
            </a:pPr>
            <a:r>
              <a:rPr lang="en-US" dirty="0"/>
              <a:t>Developmental effects (lowered birth weight)</a:t>
            </a:r>
          </a:p>
          <a:p>
            <a:pPr marL="342900" lvl="0" indent="-342900">
              <a:buFont typeface="Arial" panose="020B0604020202020204" pitchFamily="34" charset="0"/>
              <a:buChar char="•"/>
            </a:pPr>
            <a:r>
              <a:rPr lang="en-US" dirty="0"/>
              <a:t>Endocrine effects (thyroid disease)</a:t>
            </a:r>
          </a:p>
          <a:p>
            <a:pPr marL="342900" lvl="0" indent="-342900">
              <a:buFont typeface="Arial" panose="020B0604020202020204" pitchFamily="34" charset="0"/>
              <a:buChar char="•"/>
            </a:pPr>
            <a:r>
              <a:rPr lang="en-US" dirty="0"/>
              <a:t>Reproductive effects (decreased fertility)</a:t>
            </a:r>
          </a:p>
          <a:p>
            <a:pPr marL="342900" lvl="0" indent="-342900">
              <a:buFont typeface="Arial" panose="020B0604020202020204" pitchFamily="34" charset="0"/>
              <a:buChar char="•"/>
            </a:pPr>
            <a:r>
              <a:rPr lang="en-US" dirty="0"/>
              <a:t>Cardiovascular effects (pregnancy-induced hypertension)</a:t>
            </a:r>
          </a:p>
          <a:p>
            <a:pPr marL="342900" lvl="0" indent="-342900">
              <a:buFont typeface="Arial" panose="020B0604020202020204" pitchFamily="34" charset="0"/>
              <a:buChar char="•"/>
            </a:pPr>
            <a:r>
              <a:rPr lang="en-US" dirty="0"/>
              <a:t>Cancer (testicular, kidney)</a:t>
            </a:r>
            <a:endParaRPr lang="en-US" sz="1400" dirty="0"/>
          </a:p>
        </p:txBody>
      </p:sp>
      <p:pic>
        <p:nvPicPr>
          <p:cNvPr id="8" name="Picture 7">
            <a:extLst>
              <a:ext uri="{FF2B5EF4-FFF2-40B4-BE49-F238E27FC236}">
                <a16:creationId xmlns:a16="http://schemas.microsoft.com/office/drawing/2014/main" id="{5923DC08-CB70-6A58-A6B4-4A4759922693}"/>
              </a:ext>
            </a:extLst>
          </p:cNvPr>
          <p:cNvPicPr>
            <a:picLocks noChangeAspect="1"/>
          </p:cNvPicPr>
          <p:nvPr/>
        </p:nvPicPr>
        <p:blipFill>
          <a:blip r:embed="rId3"/>
          <a:stretch>
            <a:fillRect/>
          </a:stretch>
        </p:blipFill>
        <p:spPr>
          <a:xfrm>
            <a:off x="7866237" y="2017912"/>
            <a:ext cx="4199947" cy="2486811"/>
          </a:xfrm>
          <a:prstGeom prst="rect">
            <a:avLst/>
          </a:prstGeom>
        </p:spPr>
      </p:pic>
    </p:spTree>
    <p:extLst>
      <p:ext uri="{BB962C8B-B14F-4D97-AF65-F5344CB8AC3E}">
        <p14:creationId xmlns:p14="http://schemas.microsoft.com/office/powerpoint/2010/main" val="228441017"/>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Light skin">
  <a:themeElements>
    <a:clrScheme name="Light skin">
      <a:dk1>
        <a:srgbClr val="000000"/>
      </a:dk1>
      <a:lt1>
        <a:srgbClr val="FFFFFF"/>
      </a:lt1>
      <a:dk2>
        <a:srgbClr val="A7A7A7"/>
      </a:dk2>
      <a:lt2>
        <a:srgbClr val="535353"/>
      </a:lt2>
      <a:accent1>
        <a:srgbClr val="2B5FE7"/>
      </a:accent1>
      <a:accent2>
        <a:srgbClr val="767779"/>
      </a:accent2>
      <a:accent3>
        <a:srgbClr val="A9A9A9"/>
      </a:accent3>
      <a:accent4>
        <a:srgbClr val="797979"/>
      </a:accent4>
      <a:accent5>
        <a:srgbClr val="D5D5D5"/>
      </a:accent5>
      <a:accent6>
        <a:srgbClr val="E8E8EB"/>
      </a:accent6>
      <a:hlink>
        <a:srgbClr val="0000FF"/>
      </a:hlink>
      <a:folHlink>
        <a:srgbClr val="FF00FF"/>
      </a:folHlink>
    </a:clrScheme>
    <a:fontScheme name="Light skin">
      <a:majorFont>
        <a:latin typeface="Helvetica"/>
        <a:ea typeface="Helvetica"/>
        <a:cs typeface="Helvetica"/>
      </a:majorFont>
      <a:minorFont>
        <a:latin typeface="Calibri"/>
        <a:ea typeface="Calibri"/>
        <a:cs typeface="Calibri"/>
      </a:minorFont>
    </a:fontScheme>
    <a:fmtScheme name="Light ski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ight skin">
  <a:themeElements>
    <a:clrScheme name="Light skin">
      <a:dk1>
        <a:srgbClr val="000000"/>
      </a:dk1>
      <a:lt1>
        <a:srgbClr val="FFFFFF"/>
      </a:lt1>
      <a:dk2>
        <a:srgbClr val="A7A7A7"/>
      </a:dk2>
      <a:lt2>
        <a:srgbClr val="535353"/>
      </a:lt2>
      <a:accent1>
        <a:srgbClr val="2B5FE7"/>
      </a:accent1>
      <a:accent2>
        <a:srgbClr val="767779"/>
      </a:accent2>
      <a:accent3>
        <a:srgbClr val="A9A9A9"/>
      </a:accent3>
      <a:accent4>
        <a:srgbClr val="797979"/>
      </a:accent4>
      <a:accent5>
        <a:srgbClr val="D5D5D5"/>
      </a:accent5>
      <a:accent6>
        <a:srgbClr val="E8E8EB"/>
      </a:accent6>
      <a:hlink>
        <a:srgbClr val="0000FF"/>
      </a:hlink>
      <a:folHlink>
        <a:srgbClr val="FF00FF"/>
      </a:folHlink>
    </a:clrScheme>
    <a:fontScheme name="Light skin">
      <a:majorFont>
        <a:latin typeface="Helvetica"/>
        <a:ea typeface="Helvetica"/>
        <a:cs typeface="Helvetica"/>
      </a:majorFont>
      <a:minorFont>
        <a:latin typeface="Calibri"/>
        <a:ea typeface="Calibri"/>
        <a:cs typeface="Calibri"/>
      </a:minorFont>
    </a:fontScheme>
    <a:fmtScheme name="Light ski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771</TotalTime>
  <Words>3854</Words>
  <Application>Microsoft Office PowerPoint</Application>
  <PresentationFormat>Widescreen</PresentationFormat>
  <Paragraphs>436</Paragraphs>
  <Slides>35</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Arial</vt:lpstr>
      <vt:lpstr>Calibri</vt:lpstr>
      <vt:lpstr>Century</vt:lpstr>
      <vt:lpstr>Century Gothic</vt:lpstr>
      <vt:lpstr>Garamond</vt:lpstr>
      <vt:lpstr>Helvetica</vt:lpstr>
      <vt:lpstr>Helvetica-Condensed-Bold</vt:lpstr>
      <vt:lpstr>Jost</vt:lpstr>
      <vt:lpstr>MinionPro-Disp</vt:lpstr>
      <vt:lpstr>Source Sans Pro</vt:lpstr>
      <vt:lpstr>Symbol</vt:lpstr>
      <vt:lpstr>Times New Roman</vt:lpstr>
      <vt:lpstr>Wingdings</vt:lpstr>
      <vt:lpstr>Light skin</vt:lpstr>
      <vt:lpstr>PowerPoint Presentation</vt:lpstr>
      <vt:lpstr>Forever Chemicals | PFAS/PFOS   The New Asbestos? </vt:lpstr>
      <vt:lpstr>Forever Chemicals | PFAS  and PFOS</vt:lpstr>
      <vt:lpstr>PFAS/PFOS – the Next Asbestos (+PCBs +?)</vt:lpstr>
      <vt:lpstr>The Science</vt:lpstr>
      <vt:lpstr>What are they? PFAS/PFOS</vt:lpstr>
      <vt:lpstr>Performance Chemicals and Industrial Uses </vt:lpstr>
      <vt:lpstr>Production and Use  </vt:lpstr>
      <vt:lpstr>Health Implications</vt:lpstr>
      <vt:lpstr>Who is at risk? </vt:lpstr>
      <vt:lpstr>Primary Exposure – General Population</vt:lpstr>
      <vt:lpstr>Uncertainties?</vt:lpstr>
      <vt:lpstr>More Uncertainty …</vt:lpstr>
      <vt:lpstr>The Costs/Exposure</vt:lpstr>
      <vt:lpstr>Why should you care? Costs are enormous  </vt:lpstr>
      <vt:lpstr>Why should you care?  </vt:lpstr>
      <vt:lpstr>4 ppt |  </vt:lpstr>
      <vt:lpstr>Why should you care?  </vt:lpstr>
      <vt:lpstr>PFAS Litigation</vt:lpstr>
      <vt:lpstr>PFAS Litigation | Two Significant Actions</vt:lpstr>
      <vt:lpstr>AFFF MDL Litigation | Where the Action Is Today</vt:lpstr>
      <vt:lpstr>Why should you care?  Litigation</vt:lpstr>
      <vt:lpstr>Why should you care?  Litigation</vt:lpstr>
      <vt:lpstr>Why should you care?  Litigation</vt:lpstr>
      <vt:lpstr>Coverage Issues and Cases</vt:lpstr>
      <vt:lpstr>Coverage Issues</vt:lpstr>
      <vt:lpstr>Coverage Issues</vt:lpstr>
      <vt:lpstr>Coverage Issues</vt:lpstr>
      <vt:lpstr>Coverage Issues</vt:lpstr>
      <vt:lpstr>Coverage Issues – Pollution Exclusions</vt:lpstr>
      <vt:lpstr>Coverage Issues – Pollution Exclusions</vt:lpstr>
      <vt:lpstr>Coverage Issues – Pollution Exclusions</vt:lpstr>
      <vt:lpstr>Coverage Issues | Prior Settlements</vt:lpstr>
      <vt:lpstr>Reinsurance Issues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Scully, Joseph K.</cp:lastModifiedBy>
  <cp:revision>67</cp:revision>
  <dcterms:modified xsi:type="dcterms:W3CDTF">2023-05-11T11:31:36Z</dcterms:modified>
</cp:coreProperties>
</file>