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y="6858000" cx="12192000"/>
  <p:notesSz cx="7010400" cy="9296400"/>
  <p:embeddedFontLst>
    <p:embeddedFont>
      <p:font typeface="Jost"/>
      <p:regular r:id="rId57"/>
      <p:bold r:id="rId58"/>
      <p:italic r:id="rId59"/>
      <p:boldItalic r:id="rId60"/>
    </p:embeddedFont>
    <p:embeddedFont>
      <p:font typeface="Helvetica Neue"/>
      <p:regular r:id="rId61"/>
      <p:bold r:id="rId62"/>
      <p:italic r:id="rId63"/>
      <p:boldItalic r:id="rId64"/>
    </p:embeddedFont>
    <p:embeddedFont>
      <p:font typeface="Source Sans Pro"/>
      <p:regular r:id="rId65"/>
      <p:bold r:id="rId66"/>
      <p:italic r:id="rId67"/>
      <p:boldItalic r:id="rId68"/>
    </p:embeddedFont>
    <p:embeddedFont>
      <p:font typeface="Century Gothic"/>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3" roundtripDataSignature="AMtx7mjSjPvrcFOP6zdIRbmI/S27P+X3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customschemas.google.com/relationships/presentationmetadata" Target="metadata"/><Relationship Id="rId72" Type="http://schemas.openxmlformats.org/officeDocument/2006/relationships/font" Target="fonts/CenturyGothic-bold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CenturyGothic-italic.fntdata"/><Relationship Id="rId70" Type="http://schemas.openxmlformats.org/officeDocument/2006/relationships/font" Target="fonts/CenturyGothic-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HelveticaNeue-bold.fntdata"/><Relationship Id="rId61" Type="http://schemas.openxmlformats.org/officeDocument/2006/relationships/font" Target="fonts/HelveticaNeue-regular.fntdata"/><Relationship Id="rId20" Type="http://schemas.openxmlformats.org/officeDocument/2006/relationships/slide" Target="slides/slide16.xml"/><Relationship Id="rId64" Type="http://schemas.openxmlformats.org/officeDocument/2006/relationships/font" Target="fonts/HelveticaNeue-boldItalic.fntdata"/><Relationship Id="rId63" Type="http://schemas.openxmlformats.org/officeDocument/2006/relationships/font" Target="fonts/HelveticaNeue-italic.fntdata"/><Relationship Id="rId22" Type="http://schemas.openxmlformats.org/officeDocument/2006/relationships/slide" Target="slides/slide18.xml"/><Relationship Id="rId66" Type="http://schemas.openxmlformats.org/officeDocument/2006/relationships/font" Target="fonts/SourceSansPro-bold.fntdata"/><Relationship Id="rId21" Type="http://schemas.openxmlformats.org/officeDocument/2006/relationships/slide" Target="slides/slide17.xml"/><Relationship Id="rId65" Type="http://schemas.openxmlformats.org/officeDocument/2006/relationships/font" Target="fonts/SourceSansPro-regular.fntdata"/><Relationship Id="rId24" Type="http://schemas.openxmlformats.org/officeDocument/2006/relationships/slide" Target="slides/slide20.xml"/><Relationship Id="rId68" Type="http://schemas.openxmlformats.org/officeDocument/2006/relationships/font" Target="fonts/SourceSansPro-boldItalic.fntdata"/><Relationship Id="rId23" Type="http://schemas.openxmlformats.org/officeDocument/2006/relationships/slide" Target="slides/slide19.xml"/><Relationship Id="rId67" Type="http://schemas.openxmlformats.org/officeDocument/2006/relationships/font" Target="fonts/SourceSansPro-italic.fntdata"/><Relationship Id="rId60" Type="http://schemas.openxmlformats.org/officeDocument/2006/relationships/font" Target="fonts/Jost-boldItalic.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CenturyGothic-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Jost-regular.fntdata"/><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Jost-italic.fntdata"/><Relationship Id="rId14" Type="http://schemas.openxmlformats.org/officeDocument/2006/relationships/slide" Target="slides/slide10.xml"/><Relationship Id="rId58" Type="http://schemas.openxmlformats.org/officeDocument/2006/relationships/font" Target="fonts/Jost-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67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3970338" y="0"/>
            <a:ext cx="3038475" cy="4667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67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3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3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3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3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4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4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4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4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4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4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4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4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4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5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5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5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5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4.png"/><Relationship Id="rId4" Type="http://schemas.openxmlformats.org/officeDocument/2006/relationships/hyperlink" Target="http://www.arias-us.com"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1" showMasterSp="0" type="tx">
  <p:cSld name="TITLE_AND_BODY">
    <p:spTree>
      <p:nvGrpSpPr>
        <p:cNvPr id="17" name="Shape 17"/>
        <p:cNvGrpSpPr/>
        <p:nvPr/>
      </p:nvGrpSpPr>
      <p:grpSpPr>
        <a:xfrm>
          <a:off x="0" y="0"/>
          <a:ext cx="0" cy="0"/>
          <a:chOff x="0" y="0"/>
          <a:chExt cx="0" cy="0"/>
        </a:xfrm>
      </p:grpSpPr>
      <p:pic>
        <p:nvPicPr>
          <p:cNvPr id="18" name="Google Shape;18;p54"/>
          <p:cNvPicPr preferRelativeResize="0"/>
          <p:nvPr/>
        </p:nvPicPr>
        <p:blipFill rotWithShape="1">
          <a:blip r:embed="rId2">
            <a:alphaModFix/>
          </a:blip>
          <a:srcRect b="0" l="0" r="0" t="0"/>
          <a:stretch/>
        </p:blipFill>
        <p:spPr>
          <a:xfrm>
            <a:off x="-149676" y="-283060"/>
            <a:ext cx="12374523" cy="7424120"/>
          </a:xfrm>
          <a:prstGeom prst="rect">
            <a:avLst/>
          </a:prstGeom>
          <a:noFill/>
          <a:ln>
            <a:noFill/>
          </a:ln>
        </p:spPr>
      </p:pic>
      <p:sp>
        <p:nvSpPr>
          <p:cNvPr id="19" name="Google Shape;19;p54"/>
          <p:cNvSpPr/>
          <p:nvPr/>
        </p:nvSpPr>
        <p:spPr>
          <a:xfrm>
            <a:off x="-31440" y="5949143"/>
            <a:ext cx="12254880" cy="1270002"/>
          </a:xfrm>
          <a:prstGeom prst="rect">
            <a:avLst/>
          </a:prstGeom>
          <a:solidFill>
            <a:srgbClr val="AA182C"/>
          </a:solidFill>
          <a:ln>
            <a:noFill/>
          </a:ln>
        </p:spPr>
        <p:txBody>
          <a:bodyPr anchorCtr="0" anchor="ctr" bIns="45700" lIns="45700" spcFirstLastPara="1" rIns="45700" wrap="square" tIns="45700">
            <a:noAutofit/>
          </a:bodyPr>
          <a:lstStyle/>
          <a:p>
            <a:pPr indent="457200" lvl="0" marL="0" marR="0" rtl="0" algn="l">
              <a:lnSpc>
                <a:spcPct val="100000"/>
              </a:lnSpc>
              <a:spcBef>
                <a:spcPts val="0"/>
              </a:spcBef>
              <a:spcAft>
                <a:spcPts val="0"/>
              </a:spcAft>
              <a:buClr>
                <a:srgbClr val="000000"/>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pic>
        <p:nvPicPr>
          <p:cNvPr id="20" name="Google Shape;20;p54"/>
          <p:cNvPicPr preferRelativeResize="0"/>
          <p:nvPr/>
        </p:nvPicPr>
        <p:blipFill rotWithShape="1">
          <a:blip r:embed="rId3">
            <a:alphaModFix/>
          </a:blip>
          <a:srcRect b="0" l="0" r="0" t="0"/>
          <a:stretch/>
        </p:blipFill>
        <p:spPr>
          <a:xfrm>
            <a:off x="4509515" y="475178"/>
            <a:ext cx="3172971" cy="1329253"/>
          </a:xfrm>
          <a:prstGeom prst="rect">
            <a:avLst/>
          </a:prstGeom>
          <a:noFill/>
          <a:ln>
            <a:noFill/>
          </a:ln>
        </p:spPr>
      </p:pic>
      <p:sp>
        <p:nvSpPr>
          <p:cNvPr id="21" name="Google Shape;21;p54"/>
          <p:cNvSpPr txBox="1"/>
          <p:nvPr/>
        </p:nvSpPr>
        <p:spPr>
          <a:xfrm>
            <a:off x="822960" y="6239134"/>
            <a:ext cx="10546080" cy="345439"/>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Century Gothic"/>
              <a:buNone/>
            </a:pPr>
            <a:r>
              <a:rPr b="0" i="0" lang="en-US" sz="1600" u="none" cap="none" strike="noStrike">
                <a:solidFill>
                  <a:srgbClr val="FFFFFF"/>
                </a:solidFill>
                <a:latin typeface="Century Gothic"/>
                <a:ea typeface="Century Gothic"/>
                <a:cs typeface="Century Gothic"/>
                <a:sym typeface="Century Gothic"/>
              </a:rPr>
              <a:t>ARIAS•U.S. 2023 Spring Conference | May 17-19, 2023 | Amelia Island, FL | www.arias-us.org</a:t>
            </a:r>
            <a:endParaRPr/>
          </a:p>
        </p:txBody>
      </p:sp>
      <p:sp>
        <p:nvSpPr>
          <p:cNvPr id="22" name="Google Shape;22;p5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2" showMasterSp="0">
  <p:cSld name="1_Title-2">
    <p:spTree>
      <p:nvGrpSpPr>
        <p:cNvPr id="70" name="Shape 70"/>
        <p:cNvGrpSpPr/>
        <p:nvPr/>
      </p:nvGrpSpPr>
      <p:grpSpPr>
        <a:xfrm>
          <a:off x="0" y="0"/>
          <a:ext cx="0" cy="0"/>
          <a:chOff x="0" y="0"/>
          <a:chExt cx="0" cy="0"/>
        </a:xfrm>
      </p:grpSpPr>
      <p:pic>
        <p:nvPicPr>
          <p:cNvPr id="71" name="Google Shape;71;p63"/>
          <p:cNvPicPr preferRelativeResize="0"/>
          <p:nvPr/>
        </p:nvPicPr>
        <p:blipFill rotWithShape="1">
          <a:blip r:embed="rId2">
            <a:alphaModFix/>
          </a:blip>
          <a:srcRect b="0" l="0" r="0" t="0"/>
          <a:stretch/>
        </p:blipFill>
        <p:spPr>
          <a:xfrm>
            <a:off x="-3139" y="-230776"/>
            <a:ext cx="12198278" cy="7319552"/>
          </a:xfrm>
          <a:prstGeom prst="rect">
            <a:avLst/>
          </a:prstGeom>
          <a:noFill/>
          <a:ln>
            <a:noFill/>
          </a:ln>
        </p:spPr>
      </p:pic>
      <p:pic>
        <p:nvPicPr>
          <p:cNvPr id="72" name="Google Shape;72;p63"/>
          <p:cNvPicPr preferRelativeResize="0"/>
          <p:nvPr/>
        </p:nvPicPr>
        <p:blipFill rotWithShape="1">
          <a:blip r:embed="rId3">
            <a:alphaModFix/>
          </a:blip>
          <a:srcRect b="0" l="0" r="0" t="0"/>
          <a:stretch/>
        </p:blipFill>
        <p:spPr>
          <a:xfrm>
            <a:off x="11125518" y="6231013"/>
            <a:ext cx="953216" cy="421323"/>
          </a:xfrm>
          <a:prstGeom prst="rect">
            <a:avLst/>
          </a:prstGeom>
          <a:noFill/>
          <a:ln>
            <a:noFill/>
          </a:ln>
        </p:spPr>
      </p:pic>
      <p:sp>
        <p:nvSpPr>
          <p:cNvPr id="73" name="Google Shape;73;p63"/>
          <p:cNvSpPr txBox="1"/>
          <p:nvPr>
            <p:ph type="title"/>
          </p:nvPr>
        </p:nvSpPr>
        <p:spPr>
          <a:xfrm>
            <a:off x="515939" y="753447"/>
            <a:ext cx="5396049" cy="2781409"/>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AA182C"/>
              </a:buClr>
              <a:buSzPts val="5600"/>
              <a:buFont typeface="Century Gothic"/>
              <a:buNone/>
              <a:defRPr sz="5600"/>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74" name="Google Shape;74;p63"/>
          <p:cNvSpPr txBox="1"/>
          <p:nvPr>
            <p:ph idx="1" type="body"/>
          </p:nvPr>
        </p:nvSpPr>
        <p:spPr>
          <a:xfrm>
            <a:off x="515937" y="3651397"/>
            <a:ext cx="7380289" cy="1127962"/>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2800"/>
              <a:buFont typeface="Century Gothic"/>
              <a:buNone/>
              <a:defRPr sz="2800">
                <a:solidFill>
                  <a:srgbClr val="000000"/>
                </a:solidFill>
              </a:defRPr>
            </a:lvl1pPr>
            <a:lvl2pPr indent="-228600" lvl="1" marL="914400" algn="l">
              <a:lnSpc>
                <a:spcPct val="100000"/>
              </a:lnSpc>
              <a:spcBef>
                <a:spcPts val="0"/>
              </a:spcBef>
              <a:spcAft>
                <a:spcPts val="0"/>
              </a:spcAft>
              <a:buClr>
                <a:srgbClr val="000000"/>
              </a:buClr>
              <a:buSzPts val="2800"/>
              <a:buFont typeface="Century Gothic"/>
              <a:buNone/>
              <a:defRPr sz="2800">
                <a:solidFill>
                  <a:srgbClr val="000000"/>
                </a:solidFill>
              </a:defRPr>
            </a:lvl2pPr>
            <a:lvl3pPr indent="-228600" lvl="2" marL="1371600" algn="l">
              <a:lnSpc>
                <a:spcPct val="100000"/>
              </a:lnSpc>
              <a:spcBef>
                <a:spcPts val="0"/>
              </a:spcBef>
              <a:spcAft>
                <a:spcPts val="0"/>
              </a:spcAft>
              <a:buClr>
                <a:srgbClr val="000000"/>
              </a:buClr>
              <a:buSzPts val="2800"/>
              <a:buFont typeface="Century Gothic"/>
              <a:buNone/>
              <a:defRPr sz="2800">
                <a:solidFill>
                  <a:srgbClr val="000000"/>
                </a:solidFill>
              </a:defRPr>
            </a:lvl3pPr>
            <a:lvl4pPr indent="-228600" lvl="3" marL="1828800" algn="l">
              <a:lnSpc>
                <a:spcPct val="100000"/>
              </a:lnSpc>
              <a:spcBef>
                <a:spcPts val="0"/>
              </a:spcBef>
              <a:spcAft>
                <a:spcPts val="0"/>
              </a:spcAft>
              <a:buClr>
                <a:srgbClr val="000000"/>
              </a:buClr>
              <a:buSzPts val="2800"/>
              <a:buFont typeface="Century Gothic"/>
              <a:buNone/>
              <a:defRPr sz="2800">
                <a:solidFill>
                  <a:srgbClr val="000000"/>
                </a:solidFill>
              </a:defRPr>
            </a:lvl4pPr>
            <a:lvl5pPr indent="-228600" lvl="4" marL="2286000" algn="l">
              <a:lnSpc>
                <a:spcPct val="100000"/>
              </a:lnSpc>
              <a:spcBef>
                <a:spcPts val="0"/>
              </a:spcBef>
              <a:spcAft>
                <a:spcPts val="0"/>
              </a:spcAft>
              <a:buClr>
                <a:srgbClr val="000000"/>
              </a:buClr>
              <a:buSzPts val="2800"/>
              <a:buFont typeface="Century Gothic"/>
              <a:buNone/>
              <a:defRPr sz="2800">
                <a:solidFill>
                  <a:srgbClr val="000000"/>
                </a:solidFil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75" name="Google Shape;75;p63"/>
          <p:cNvSpPr txBox="1"/>
          <p:nvPr>
            <p:ph idx="2" type="body"/>
          </p:nvPr>
        </p:nvSpPr>
        <p:spPr>
          <a:xfrm>
            <a:off x="515936" y="5086051"/>
            <a:ext cx="3600453" cy="798377"/>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76" name="Google Shape;76;p63"/>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2 copy" showMasterSp="0">
  <p:cSld name="1_Title-2 copy">
    <p:spTree>
      <p:nvGrpSpPr>
        <p:cNvPr id="77" name="Shape 77"/>
        <p:cNvGrpSpPr/>
        <p:nvPr/>
      </p:nvGrpSpPr>
      <p:grpSpPr>
        <a:xfrm>
          <a:off x="0" y="0"/>
          <a:ext cx="0" cy="0"/>
          <a:chOff x="0" y="0"/>
          <a:chExt cx="0" cy="0"/>
        </a:xfrm>
      </p:grpSpPr>
      <p:pic>
        <p:nvPicPr>
          <p:cNvPr id="78" name="Google Shape;78;p64"/>
          <p:cNvPicPr preferRelativeResize="0"/>
          <p:nvPr/>
        </p:nvPicPr>
        <p:blipFill rotWithShape="1">
          <a:blip r:embed="rId2">
            <a:alphaModFix/>
          </a:blip>
          <a:srcRect b="0" l="0" r="0" t="0"/>
          <a:stretch/>
        </p:blipFill>
        <p:spPr>
          <a:xfrm>
            <a:off x="20124" y="-217692"/>
            <a:ext cx="12151752" cy="7293384"/>
          </a:xfrm>
          <a:prstGeom prst="rect">
            <a:avLst/>
          </a:prstGeom>
          <a:noFill/>
          <a:ln>
            <a:noFill/>
          </a:ln>
        </p:spPr>
      </p:pic>
      <p:pic>
        <p:nvPicPr>
          <p:cNvPr id="79" name="Google Shape;79;p64"/>
          <p:cNvPicPr preferRelativeResize="0"/>
          <p:nvPr/>
        </p:nvPicPr>
        <p:blipFill rotWithShape="1">
          <a:blip r:embed="rId3">
            <a:alphaModFix/>
          </a:blip>
          <a:srcRect b="0" l="0" r="0" t="0"/>
          <a:stretch/>
        </p:blipFill>
        <p:spPr>
          <a:xfrm>
            <a:off x="10722847" y="6365237"/>
            <a:ext cx="953216" cy="421323"/>
          </a:xfrm>
          <a:prstGeom prst="rect">
            <a:avLst/>
          </a:prstGeom>
          <a:noFill/>
          <a:ln>
            <a:noFill/>
          </a:ln>
        </p:spPr>
      </p:pic>
      <p:sp>
        <p:nvSpPr>
          <p:cNvPr id="80" name="Google Shape;80;p64"/>
          <p:cNvSpPr txBox="1"/>
          <p:nvPr>
            <p:ph type="title"/>
          </p:nvPr>
        </p:nvSpPr>
        <p:spPr>
          <a:xfrm>
            <a:off x="515939" y="-63081"/>
            <a:ext cx="7380286" cy="2781408"/>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AA182C"/>
              </a:buClr>
              <a:buSzPts val="5600"/>
              <a:buFont typeface="Century Gothic"/>
              <a:buNone/>
              <a:defRPr sz="5600"/>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81" name="Google Shape;81;p64"/>
          <p:cNvSpPr txBox="1"/>
          <p:nvPr>
            <p:ph idx="1" type="body"/>
          </p:nvPr>
        </p:nvSpPr>
        <p:spPr>
          <a:xfrm>
            <a:off x="515937" y="3025019"/>
            <a:ext cx="7380289" cy="11279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2800"/>
              <a:buFont typeface="Century Gothic"/>
              <a:buNone/>
              <a:defRPr sz="2800">
                <a:solidFill>
                  <a:srgbClr val="000000"/>
                </a:solidFill>
              </a:defRPr>
            </a:lvl1pPr>
            <a:lvl2pPr indent="-228600" lvl="1" marL="914400" algn="l">
              <a:lnSpc>
                <a:spcPct val="100000"/>
              </a:lnSpc>
              <a:spcBef>
                <a:spcPts val="0"/>
              </a:spcBef>
              <a:spcAft>
                <a:spcPts val="0"/>
              </a:spcAft>
              <a:buClr>
                <a:srgbClr val="000000"/>
              </a:buClr>
              <a:buSzPts val="2800"/>
              <a:buFont typeface="Century Gothic"/>
              <a:buNone/>
              <a:defRPr sz="2800">
                <a:solidFill>
                  <a:srgbClr val="000000"/>
                </a:solidFill>
              </a:defRPr>
            </a:lvl2pPr>
            <a:lvl3pPr indent="-228600" lvl="2" marL="1371600" algn="l">
              <a:lnSpc>
                <a:spcPct val="100000"/>
              </a:lnSpc>
              <a:spcBef>
                <a:spcPts val="0"/>
              </a:spcBef>
              <a:spcAft>
                <a:spcPts val="0"/>
              </a:spcAft>
              <a:buClr>
                <a:srgbClr val="000000"/>
              </a:buClr>
              <a:buSzPts val="2800"/>
              <a:buFont typeface="Century Gothic"/>
              <a:buNone/>
              <a:defRPr sz="2800">
                <a:solidFill>
                  <a:srgbClr val="000000"/>
                </a:solidFill>
              </a:defRPr>
            </a:lvl3pPr>
            <a:lvl4pPr indent="-228600" lvl="3" marL="1828800" algn="l">
              <a:lnSpc>
                <a:spcPct val="100000"/>
              </a:lnSpc>
              <a:spcBef>
                <a:spcPts val="0"/>
              </a:spcBef>
              <a:spcAft>
                <a:spcPts val="0"/>
              </a:spcAft>
              <a:buClr>
                <a:srgbClr val="000000"/>
              </a:buClr>
              <a:buSzPts val="2800"/>
              <a:buFont typeface="Century Gothic"/>
              <a:buNone/>
              <a:defRPr sz="2800">
                <a:solidFill>
                  <a:srgbClr val="000000"/>
                </a:solidFill>
              </a:defRPr>
            </a:lvl4pPr>
            <a:lvl5pPr indent="-228600" lvl="4" marL="2286000" algn="l">
              <a:lnSpc>
                <a:spcPct val="100000"/>
              </a:lnSpc>
              <a:spcBef>
                <a:spcPts val="0"/>
              </a:spcBef>
              <a:spcAft>
                <a:spcPts val="0"/>
              </a:spcAft>
              <a:buClr>
                <a:srgbClr val="000000"/>
              </a:buClr>
              <a:buSzPts val="2800"/>
              <a:buFont typeface="Century Gothic"/>
              <a:buNone/>
              <a:defRPr sz="2800">
                <a:solidFill>
                  <a:srgbClr val="000000"/>
                </a:solidFil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82" name="Google Shape;82;p64"/>
          <p:cNvSpPr txBox="1"/>
          <p:nvPr>
            <p:ph idx="2" type="body"/>
          </p:nvPr>
        </p:nvSpPr>
        <p:spPr>
          <a:xfrm>
            <a:off x="515936" y="4459673"/>
            <a:ext cx="3600453" cy="798377"/>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83" name="Google Shape;83;p64"/>
          <p:cNvSpPr/>
          <p:nvPr/>
        </p:nvSpPr>
        <p:spPr>
          <a:xfrm>
            <a:off x="-31440" y="5564740"/>
            <a:ext cx="12254880" cy="1437854"/>
          </a:xfrm>
          <a:prstGeom prst="rect">
            <a:avLst/>
          </a:prstGeom>
          <a:solidFill>
            <a:srgbClr val="AA182C"/>
          </a:solidFill>
          <a:ln>
            <a:noFill/>
          </a:ln>
        </p:spPr>
        <p:txBody>
          <a:bodyPr anchorCtr="0" anchor="ctr" bIns="45700" lIns="45700" spcFirstLastPara="1" rIns="45700" wrap="square" tIns="45700">
            <a:noAutofit/>
          </a:bodyPr>
          <a:lstStyle/>
          <a:p>
            <a:pPr indent="457200" lvl="0" marL="0" marR="0" rtl="0" algn="l">
              <a:lnSpc>
                <a:spcPct val="100000"/>
              </a:lnSpc>
              <a:spcBef>
                <a:spcPts val="0"/>
              </a:spcBef>
              <a:spcAft>
                <a:spcPts val="0"/>
              </a:spcAft>
              <a:buClr>
                <a:srgbClr val="000000"/>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sp>
        <p:nvSpPr>
          <p:cNvPr id="84" name="Google Shape;84;p64"/>
          <p:cNvSpPr txBox="1"/>
          <p:nvPr/>
        </p:nvSpPr>
        <p:spPr>
          <a:xfrm>
            <a:off x="561655" y="6378834"/>
            <a:ext cx="10546081" cy="345439"/>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Century Gothic"/>
              <a:buNone/>
            </a:pPr>
            <a:r>
              <a:rPr b="0" i="0" lang="en-US" sz="1600" u="none" cap="none" strike="noStrike">
                <a:solidFill>
                  <a:srgbClr val="FFFFFF"/>
                </a:solidFill>
                <a:latin typeface="Century Gothic"/>
                <a:ea typeface="Century Gothic"/>
                <a:cs typeface="Century Gothic"/>
                <a:sym typeface="Century Gothic"/>
              </a:rPr>
              <a:t>ARIAS•U.S. 2023 Spring Conference | May 17-19, 2023 | Amelia Island, FL | www.arias-us.org</a:t>
            </a:r>
            <a:endParaRPr/>
          </a:p>
        </p:txBody>
      </p:sp>
      <p:pic>
        <p:nvPicPr>
          <p:cNvPr id="85" name="Google Shape;85;p64"/>
          <p:cNvPicPr preferRelativeResize="0"/>
          <p:nvPr/>
        </p:nvPicPr>
        <p:blipFill rotWithShape="1">
          <a:blip r:embed="rId4">
            <a:alphaModFix/>
          </a:blip>
          <a:srcRect b="0" l="0" r="0" t="0"/>
          <a:stretch/>
        </p:blipFill>
        <p:spPr>
          <a:xfrm>
            <a:off x="5422055" y="5755878"/>
            <a:ext cx="1347889" cy="564672"/>
          </a:xfrm>
          <a:prstGeom prst="rect">
            <a:avLst/>
          </a:prstGeom>
          <a:noFill/>
          <a:ln>
            <a:noFill/>
          </a:ln>
        </p:spPr>
      </p:pic>
      <p:sp>
        <p:nvSpPr>
          <p:cNvPr id="86" name="Google Shape;86;p6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2 copy 1" showMasterSp="0">
  <p:cSld name="1_Title-2 copy 1">
    <p:spTree>
      <p:nvGrpSpPr>
        <p:cNvPr id="87" name="Shape 87"/>
        <p:cNvGrpSpPr/>
        <p:nvPr/>
      </p:nvGrpSpPr>
      <p:grpSpPr>
        <a:xfrm>
          <a:off x="0" y="0"/>
          <a:ext cx="0" cy="0"/>
          <a:chOff x="0" y="0"/>
          <a:chExt cx="0" cy="0"/>
        </a:xfrm>
      </p:grpSpPr>
      <p:pic>
        <p:nvPicPr>
          <p:cNvPr id="88" name="Google Shape;88;p65"/>
          <p:cNvPicPr preferRelativeResize="0"/>
          <p:nvPr/>
        </p:nvPicPr>
        <p:blipFill rotWithShape="1">
          <a:blip r:embed="rId2">
            <a:alphaModFix/>
          </a:blip>
          <a:srcRect b="0" l="0" r="0" t="0"/>
          <a:stretch/>
        </p:blipFill>
        <p:spPr>
          <a:xfrm>
            <a:off x="-34504" y="-228893"/>
            <a:ext cx="12192001" cy="7315786"/>
          </a:xfrm>
          <a:prstGeom prst="rect">
            <a:avLst/>
          </a:prstGeom>
          <a:noFill/>
          <a:ln>
            <a:noFill/>
          </a:ln>
        </p:spPr>
      </p:pic>
      <p:pic>
        <p:nvPicPr>
          <p:cNvPr id="89" name="Google Shape;89;p65"/>
          <p:cNvPicPr preferRelativeResize="0"/>
          <p:nvPr/>
        </p:nvPicPr>
        <p:blipFill rotWithShape="1">
          <a:blip r:embed="rId3">
            <a:alphaModFix/>
          </a:blip>
          <a:srcRect b="0" l="0" r="0" t="0"/>
          <a:stretch/>
        </p:blipFill>
        <p:spPr>
          <a:xfrm>
            <a:off x="186274" y="6186272"/>
            <a:ext cx="953216" cy="421323"/>
          </a:xfrm>
          <a:prstGeom prst="rect">
            <a:avLst/>
          </a:prstGeom>
          <a:noFill/>
          <a:ln>
            <a:noFill/>
          </a:ln>
        </p:spPr>
      </p:pic>
      <p:sp>
        <p:nvSpPr>
          <p:cNvPr id="90" name="Google Shape;90;p65"/>
          <p:cNvSpPr txBox="1"/>
          <p:nvPr>
            <p:ph type="title"/>
          </p:nvPr>
        </p:nvSpPr>
        <p:spPr>
          <a:xfrm>
            <a:off x="6287564" y="753447"/>
            <a:ext cx="5396050" cy="2781409"/>
          </a:xfrm>
          <a:prstGeom prst="rect">
            <a:avLst/>
          </a:prstGeom>
          <a:noFill/>
          <a:ln>
            <a:noFill/>
          </a:ln>
        </p:spPr>
        <p:txBody>
          <a:bodyPr anchorCtr="0" anchor="b" bIns="45700" lIns="45700" spcFirstLastPara="1" rIns="45700" wrap="square" tIns="45700">
            <a:normAutofit/>
          </a:bodyPr>
          <a:lstStyle>
            <a:lvl1pPr lvl="0" algn="r">
              <a:lnSpc>
                <a:spcPct val="100000"/>
              </a:lnSpc>
              <a:spcBef>
                <a:spcPts val="0"/>
              </a:spcBef>
              <a:spcAft>
                <a:spcPts val="0"/>
              </a:spcAft>
              <a:buClr>
                <a:srgbClr val="AA182C"/>
              </a:buClr>
              <a:buSzPts val="5600"/>
              <a:buFont typeface="Century Gothic"/>
              <a:buNone/>
              <a:defRPr sz="5600"/>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91" name="Google Shape;91;p65"/>
          <p:cNvSpPr txBox="1"/>
          <p:nvPr>
            <p:ph idx="1" type="body"/>
          </p:nvPr>
        </p:nvSpPr>
        <p:spPr>
          <a:xfrm>
            <a:off x="8399643" y="3651396"/>
            <a:ext cx="3277221" cy="1127963"/>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0"/>
              </a:spcBef>
              <a:spcAft>
                <a:spcPts val="0"/>
              </a:spcAft>
              <a:buClr>
                <a:srgbClr val="000000"/>
              </a:buClr>
              <a:buSzPts val="2800"/>
              <a:buFont typeface="Century Gothic"/>
              <a:buNone/>
              <a:defRPr sz="2800">
                <a:solidFill>
                  <a:srgbClr val="000000"/>
                </a:solidFill>
              </a:defRPr>
            </a:lvl1pPr>
            <a:lvl2pPr indent="-228600" lvl="1" marL="914400" algn="r">
              <a:lnSpc>
                <a:spcPct val="100000"/>
              </a:lnSpc>
              <a:spcBef>
                <a:spcPts val="0"/>
              </a:spcBef>
              <a:spcAft>
                <a:spcPts val="0"/>
              </a:spcAft>
              <a:buClr>
                <a:srgbClr val="000000"/>
              </a:buClr>
              <a:buSzPts val="2800"/>
              <a:buFont typeface="Century Gothic"/>
              <a:buNone/>
              <a:defRPr sz="2800">
                <a:solidFill>
                  <a:srgbClr val="000000"/>
                </a:solidFill>
              </a:defRPr>
            </a:lvl2pPr>
            <a:lvl3pPr indent="-228600" lvl="2" marL="1371600" algn="r">
              <a:lnSpc>
                <a:spcPct val="100000"/>
              </a:lnSpc>
              <a:spcBef>
                <a:spcPts val="0"/>
              </a:spcBef>
              <a:spcAft>
                <a:spcPts val="0"/>
              </a:spcAft>
              <a:buClr>
                <a:srgbClr val="000000"/>
              </a:buClr>
              <a:buSzPts val="2800"/>
              <a:buFont typeface="Century Gothic"/>
              <a:buNone/>
              <a:defRPr sz="2800">
                <a:solidFill>
                  <a:srgbClr val="000000"/>
                </a:solidFill>
              </a:defRPr>
            </a:lvl3pPr>
            <a:lvl4pPr indent="-228600" lvl="3" marL="1828800" algn="r">
              <a:lnSpc>
                <a:spcPct val="100000"/>
              </a:lnSpc>
              <a:spcBef>
                <a:spcPts val="0"/>
              </a:spcBef>
              <a:spcAft>
                <a:spcPts val="0"/>
              </a:spcAft>
              <a:buClr>
                <a:srgbClr val="000000"/>
              </a:buClr>
              <a:buSzPts val="2800"/>
              <a:buFont typeface="Century Gothic"/>
              <a:buNone/>
              <a:defRPr sz="2800">
                <a:solidFill>
                  <a:srgbClr val="000000"/>
                </a:solidFill>
              </a:defRPr>
            </a:lvl4pPr>
            <a:lvl5pPr indent="-228600" lvl="4" marL="2286000" algn="r">
              <a:lnSpc>
                <a:spcPct val="100000"/>
              </a:lnSpc>
              <a:spcBef>
                <a:spcPts val="0"/>
              </a:spcBef>
              <a:spcAft>
                <a:spcPts val="0"/>
              </a:spcAft>
              <a:buClr>
                <a:srgbClr val="000000"/>
              </a:buClr>
              <a:buSzPts val="2800"/>
              <a:buFont typeface="Century Gothic"/>
              <a:buNone/>
              <a:defRPr sz="2800">
                <a:solidFill>
                  <a:srgbClr val="000000"/>
                </a:solidFil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92" name="Google Shape;92;p65"/>
          <p:cNvSpPr txBox="1"/>
          <p:nvPr>
            <p:ph idx="2" type="body"/>
          </p:nvPr>
        </p:nvSpPr>
        <p:spPr>
          <a:xfrm>
            <a:off x="8021287" y="5063680"/>
            <a:ext cx="3600452" cy="798377"/>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93" name="Google Shape;93;p65"/>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3" showMasterSp="0">
  <p:cSld name="1_Title-3">
    <p:spTree>
      <p:nvGrpSpPr>
        <p:cNvPr id="94" name="Shape 94"/>
        <p:cNvGrpSpPr/>
        <p:nvPr/>
      </p:nvGrpSpPr>
      <p:grpSpPr>
        <a:xfrm>
          <a:off x="0" y="0"/>
          <a:ext cx="0" cy="0"/>
          <a:chOff x="0" y="0"/>
          <a:chExt cx="0" cy="0"/>
        </a:xfrm>
      </p:grpSpPr>
      <p:pic>
        <p:nvPicPr>
          <p:cNvPr id="95" name="Google Shape;95;p66"/>
          <p:cNvPicPr preferRelativeResize="0"/>
          <p:nvPr/>
        </p:nvPicPr>
        <p:blipFill rotWithShape="1">
          <a:blip r:embed="rId2">
            <a:alphaModFix/>
          </a:blip>
          <a:srcRect b="0" l="0" r="0" t="0"/>
          <a:stretch/>
        </p:blipFill>
        <p:spPr>
          <a:xfrm flipH="1">
            <a:off x="20124" y="-217692"/>
            <a:ext cx="12151752" cy="7293384"/>
          </a:xfrm>
          <a:prstGeom prst="rect">
            <a:avLst/>
          </a:prstGeom>
          <a:noFill/>
          <a:ln>
            <a:noFill/>
          </a:ln>
        </p:spPr>
      </p:pic>
      <p:pic>
        <p:nvPicPr>
          <p:cNvPr id="96" name="Google Shape;96;p66"/>
          <p:cNvPicPr preferRelativeResize="0"/>
          <p:nvPr/>
        </p:nvPicPr>
        <p:blipFill rotWithShape="1">
          <a:blip r:embed="rId3">
            <a:alphaModFix/>
          </a:blip>
          <a:srcRect b="0" l="0" r="0" t="0"/>
          <a:stretch/>
        </p:blipFill>
        <p:spPr>
          <a:xfrm>
            <a:off x="10722847" y="6365237"/>
            <a:ext cx="953216" cy="421323"/>
          </a:xfrm>
          <a:prstGeom prst="rect">
            <a:avLst/>
          </a:prstGeom>
          <a:noFill/>
          <a:ln>
            <a:noFill/>
          </a:ln>
        </p:spPr>
      </p:pic>
      <p:sp>
        <p:nvSpPr>
          <p:cNvPr id="97" name="Google Shape;97;p66"/>
          <p:cNvSpPr txBox="1"/>
          <p:nvPr>
            <p:ph type="title"/>
          </p:nvPr>
        </p:nvSpPr>
        <p:spPr>
          <a:xfrm>
            <a:off x="515939" y="801363"/>
            <a:ext cx="4165652" cy="2481234"/>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98" name="Google Shape;98;p66"/>
          <p:cNvSpPr txBox="1"/>
          <p:nvPr>
            <p:ph idx="1" type="body"/>
          </p:nvPr>
        </p:nvSpPr>
        <p:spPr>
          <a:xfrm>
            <a:off x="515939" y="3421329"/>
            <a:ext cx="4165652" cy="11279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chemeClr val="accent2"/>
              </a:buClr>
              <a:buSzPts val="1800"/>
              <a:buNone/>
              <a:defRPr/>
            </a:lvl1pPr>
            <a:lvl2pPr indent="-228600" lvl="1" marL="914400" algn="l">
              <a:lnSpc>
                <a:spcPct val="100000"/>
              </a:lnSpc>
              <a:spcBef>
                <a:spcPts val="0"/>
              </a:spcBef>
              <a:spcAft>
                <a:spcPts val="0"/>
              </a:spcAft>
              <a:buClr>
                <a:schemeClr val="accent2"/>
              </a:buClr>
              <a:buSzPts val="1800"/>
              <a:buNone/>
              <a:defRPr/>
            </a:lvl2pPr>
            <a:lvl3pPr indent="-228600" lvl="2" marL="1371600" algn="l">
              <a:lnSpc>
                <a:spcPct val="100000"/>
              </a:lnSpc>
              <a:spcBef>
                <a:spcPts val="0"/>
              </a:spcBef>
              <a:spcAft>
                <a:spcPts val="0"/>
              </a:spcAft>
              <a:buClr>
                <a:schemeClr val="accent2"/>
              </a:buClr>
              <a:buSzPts val="1800"/>
              <a:buNone/>
              <a:defRPr/>
            </a:lvl3pPr>
            <a:lvl4pPr indent="-228600" lvl="3" marL="1828800" algn="l">
              <a:lnSpc>
                <a:spcPct val="100000"/>
              </a:lnSpc>
              <a:spcBef>
                <a:spcPts val="0"/>
              </a:spcBef>
              <a:spcAft>
                <a:spcPts val="0"/>
              </a:spcAft>
              <a:buClr>
                <a:schemeClr val="accent2"/>
              </a:buClr>
              <a:buSzPts val="1800"/>
              <a:buNone/>
              <a:defRPr/>
            </a:lvl4pPr>
            <a:lvl5pPr indent="-228600" lvl="4" marL="2286000" algn="l">
              <a:lnSpc>
                <a:spcPct val="100000"/>
              </a:lnSpc>
              <a:spcBef>
                <a:spcPts val="0"/>
              </a:spcBef>
              <a:spcAft>
                <a:spcPts val="0"/>
              </a:spcAft>
              <a:buClr>
                <a:schemeClr val="accent2"/>
              </a:buClr>
              <a:buSzPts val="1800"/>
              <a:buNone/>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99" name="Google Shape;99;p66"/>
          <p:cNvSpPr txBox="1"/>
          <p:nvPr>
            <p:ph idx="2" type="body"/>
          </p:nvPr>
        </p:nvSpPr>
        <p:spPr>
          <a:xfrm>
            <a:off x="515936" y="4688025"/>
            <a:ext cx="3600453" cy="587377"/>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00" name="Google Shape;100;p66"/>
          <p:cNvSpPr/>
          <p:nvPr>
            <p:ph idx="3" type="pic"/>
          </p:nvPr>
        </p:nvSpPr>
        <p:spPr>
          <a:xfrm>
            <a:off x="6838329" y="546906"/>
            <a:ext cx="4697365" cy="4697364"/>
          </a:xfrm>
          <a:prstGeom prst="rect">
            <a:avLst/>
          </a:prstGeom>
          <a:noFill/>
          <a:ln>
            <a:noFill/>
          </a:ln>
        </p:spPr>
      </p:sp>
      <p:sp>
        <p:nvSpPr>
          <p:cNvPr id="101" name="Google Shape;101;p66"/>
          <p:cNvSpPr/>
          <p:nvPr/>
        </p:nvSpPr>
        <p:spPr>
          <a:xfrm>
            <a:off x="-31440" y="5564740"/>
            <a:ext cx="12254880" cy="1437854"/>
          </a:xfrm>
          <a:prstGeom prst="rect">
            <a:avLst/>
          </a:prstGeom>
          <a:solidFill>
            <a:srgbClr val="AA182C"/>
          </a:solidFill>
          <a:ln>
            <a:noFill/>
          </a:ln>
        </p:spPr>
        <p:txBody>
          <a:bodyPr anchorCtr="0" anchor="ctr" bIns="45700" lIns="45700" spcFirstLastPara="1" rIns="45700" wrap="square" tIns="45700">
            <a:noAutofit/>
          </a:bodyPr>
          <a:lstStyle/>
          <a:p>
            <a:pPr indent="457200" lvl="0" marL="0" marR="0" rtl="0" algn="l">
              <a:lnSpc>
                <a:spcPct val="100000"/>
              </a:lnSpc>
              <a:spcBef>
                <a:spcPts val="0"/>
              </a:spcBef>
              <a:spcAft>
                <a:spcPts val="0"/>
              </a:spcAft>
              <a:buClr>
                <a:srgbClr val="000000"/>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sp>
        <p:nvSpPr>
          <p:cNvPr id="102" name="Google Shape;102;p66"/>
          <p:cNvSpPr txBox="1"/>
          <p:nvPr/>
        </p:nvSpPr>
        <p:spPr>
          <a:xfrm>
            <a:off x="561655" y="6378834"/>
            <a:ext cx="10546081" cy="345439"/>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Century Gothic"/>
              <a:buNone/>
            </a:pPr>
            <a:r>
              <a:rPr b="0" i="0" lang="en-US" sz="1600" u="none" cap="none" strike="noStrike">
                <a:solidFill>
                  <a:srgbClr val="FFFFFF"/>
                </a:solidFill>
                <a:latin typeface="Century Gothic"/>
                <a:ea typeface="Century Gothic"/>
                <a:cs typeface="Century Gothic"/>
                <a:sym typeface="Century Gothic"/>
              </a:rPr>
              <a:t>ARIAS•U.S. 2023 Spring Conference | May 17-19, 2023 | Amelia Island, FL | www.arias-us.org</a:t>
            </a:r>
            <a:endParaRPr/>
          </a:p>
        </p:txBody>
      </p:sp>
      <p:pic>
        <p:nvPicPr>
          <p:cNvPr id="103" name="Google Shape;103;p66"/>
          <p:cNvPicPr preferRelativeResize="0"/>
          <p:nvPr/>
        </p:nvPicPr>
        <p:blipFill rotWithShape="1">
          <a:blip r:embed="rId4">
            <a:alphaModFix/>
          </a:blip>
          <a:srcRect b="0" l="0" r="0" t="0"/>
          <a:stretch/>
        </p:blipFill>
        <p:spPr>
          <a:xfrm>
            <a:off x="5422055" y="5755878"/>
            <a:ext cx="1347889" cy="564672"/>
          </a:xfrm>
          <a:prstGeom prst="rect">
            <a:avLst/>
          </a:prstGeom>
          <a:noFill/>
          <a:ln>
            <a:noFill/>
          </a:ln>
        </p:spPr>
      </p:pic>
      <p:sp>
        <p:nvSpPr>
          <p:cNvPr id="104" name="Google Shape;104;p66"/>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3 copy 1" showMasterSp="0">
  <p:cSld name="1_Title-3 copy 1">
    <p:spTree>
      <p:nvGrpSpPr>
        <p:cNvPr id="105" name="Shape 105"/>
        <p:cNvGrpSpPr/>
        <p:nvPr/>
      </p:nvGrpSpPr>
      <p:grpSpPr>
        <a:xfrm>
          <a:off x="0" y="0"/>
          <a:ext cx="0" cy="0"/>
          <a:chOff x="0" y="0"/>
          <a:chExt cx="0" cy="0"/>
        </a:xfrm>
      </p:grpSpPr>
      <p:pic>
        <p:nvPicPr>
          <p:cNvPr id="106" name="Google Shape;106;p67"/>
          <p:cNvPicPr preferRelativeResize="0"/>
          <p:nvPr/>
        </p:nvPicPr>
        <p:blipFill rotWithShape="1">
          <a:blip r:embed="rId2">
            <a:alphaModFix/>
          </a:blip>
          <a:srcRect b="0" l="0" r="0" t="0"/>
          <a:stretch/>
        </p:blipFill>
        <p:spPr>
          <a:xfrm flipH="1">
            <a:off x="-9817" y="-234783"/>
            <a:ext cx="12211633" cy="7327566"/>
          </a:xfrm>
          <a:prstGeom prst="rect">
            <a:avLst/>
          </a:prstGeom>
          <a:noFill/>
          <a:ln>
            <a:noFill/>
          </a:ln>
        </p:spPr>
      </p:pic>
      <p:pic>
        <p:nvPicPr>
          <p:cNvPr id="107" name="Google Shape;107;p67"/>
          <p:cNvPicPr preferRelativeResize="0"/>
          <p:nvPr/>
        </p:nvPicPr>
        <p:blipFill rotWithShape="1">
          <a:blip r:embed="rId3">
            <a:alphaModFix/>
          </a:blip>
          <a:srcRect b="0" l="0" r="0" t="0"/>
          <a:stretch/>
        </p:blipFill>
        <p:spPr>
          <a:xfrm>
            <a:off x="11047221" y="6208643"/>
            <a:ext cx="953216" cy="421323"/>
          </a:xfrm>
          <a:prstGeom prst="rect">
            <a:avLst/>
          </a:prstGeom>
          <a:noFill/>
          <a:ln>
            <a:noFill/>
          </a:ln>
        </p:spPr>
      </p:pic>
      <p:sp>
        <p:nvSpPr>
          <p:cNvPr id="108" name="Google Shape;108;p67"/>
          <p:cNvSpPr txBox="1"/>
          <p:nvPr>
            <p:ph type="title"/>
          </p:nvPr>
        </p:nvSpPr>
        <p:spPr>
          <a:xfrm>
            <a:off x="515939" y="801363"/>
            <a:ext cx="4165652" cy="2481234"/>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109" name="Google Shape;109;p67"/>
          <p:cNvSpPr txBox="1"/>
          <p:nvPr>
            <p:ph idx="1" type="body"/>
          </p:nvPr>
        </p:nvSpPr>
        <p:spPr>
          <a:xfrm>
            <a:off x="515939" y="3421329"/>
            <a:ext cx="4165652" cy="11279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chemeClr val="accent2"/>
              </a:buClr>
              <a:buSzPts val="1800"/>
              <a:buNone/>
              <a:defRPr/>
            </a:lvl1pPr>
            <a:lvl2pPr indent="-228600" lvl="1" marL="914400" algn="l">
              <a:lnSpc>
                <a:spcPct val="100000"/>
              </a:lnSpc>
              <a:spcBef>
                <a:spcPts val="0"/>
              </a:spcBef>
              <a:spcAft>
                <a:spcPts val="0"/>
              </a:spcAft>
              <a:buClr>
                <a:schemeClr val="accent2"/>
              </a:buClr>
              <a:buSzPts val="1800"/>
              <a:buNone/>
              <a:defRPr/>
            </a:lvl2pPr>
            <a:lvl3pPr indent="-228600" lvl="2" marL="1371600" algn="l">
              <a:lnSpc>
                <a:spcPct val="100000"/>
              </a:lnSpc>
              <a:spcBef>
                <a:spcPts val="0"/>
              </a:spcBef>
              <a:spcAft>
                <a:spcPts val="0"/>
              </a:spcAft>
              <a:buClr>
                <a:schemeClr val="accent2"/>
              </a:buClr>
              <a:buSzPts val="1800"/>
              <a:buNone/>
              <a:defRPr/>
            </a:lvl3pPr>
            <a:lvl4pPr indent="-228600" lvl="3" marL="1828800" algn="l">
              <a:lnSpc>
                <a:spcPct val="100000"/>
              </a:lnSpc>
              <a:spcBef>
                <a:spcPts val="0"/>
              </a:spcBef>
              <a:spcAft>
                <a:spcPts val="0"/>
              </a:spcAft>
              <a:buClr>
                <a:schemeClr val="accent2"/>
              </a:buClr>
              <a:buSzPts val="1800"/>
              <a:buNone/>
              <a:defRPr/>
            </a:lvl4pPr>
            <a:lvl5pPr indent="-228600" lvl="4" marL="2286000" algn="l">
              <a:lnSpc>
                <a:spcPct val="100000"/>
              </a:lnSpc>
              <a:spcBef>
                <a:spcPts val="0"/>
              </a:spcBef>
              <a:spcAft>
                <a:spcPts val="0"/>
              </a:spcAft>
              <a:buClr>
                <a:schemeClr val="accent2"/>
              </a:buClr>
              <a:buSzPts val="1800"/>
              <a:buNone/>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10" name="Google Shape;110;p67"/>
          <p:cNvSpPr txBox="1"/>
          <p:nvPr>
            <p:ph idx="2" type="body"/>
          </p:nvPr>
        </p:nvSpPr>
        <p:spPr>
          <a:xfrm>
            <a:off x="515936" y="4688025"/>
            <a:ext cx="3600453" cy="587377"/>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11" name="Google Shape;111;p67"/>
          <p:cNvSpPr/>
          <p:nvPr>
            <p:ph idx="3" type="pic"/>
          </p:nvPr>
        </p:nvSpPr>
        <p:spPr>
          <a:xfrm>
            <a:off x="6838329" y="546906"/>
            <a:ext cx="4697365" cy="4697364"/>
          </a:xfrm>
          <a:prstGeom prst="rect">
            <a:avLst/>
          </a:prstGeom>
          <a:noFill/>
          <a:ln>
            <a:noFill/>
          </a:ln>
        </p:spPr>
      </p:sp>
      <p:sp>
        <p:nvSpPr>
          <p:cNvPr id="112" name="Google Shape;112;p6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3 copy" showMasterSp="0">
  <p:cSld name="1_Title-3 copy">
    <p:spTree>
      <p:nvGrpSpPr>
        <p:cNvPr id="113" name="Shape 113"/>
        <p:cNvGrpSpPr/>
        <p:nvPr/>
      </p:nvGrpSpPr>
      <p:grpSpPr>
        <a:xfrm>
          <a:off x="0" y="0"/>
          <a:ext cx="0" cy="0"/>
          <a:chOff x="0" y="0"/>
          <a:chExt cx="0" cy="0"/>
        </a:xfrm>
      </p:grpSpPr>
      <p:pic>
        <p:nvPicPr>
          <p:cNvPr id="114" name="Google Shape;114;p68"/>
          <p:cNvPicPr preferRelativeResize="0"/>
          <p:nvPr/>
        </p:nvPicPr>
        <p:blipFill rotWithShape="1">
          <a:blip r:embed="rId2">
            <a:alphaModFix/>
          </a:blip>
          <a:srcRect b="0" l="0" r="0" t="0"/>
          <a:stretch/>
        </p:blipFill>
        <p:spPr>
          <a:xfrm>
            <a:off x="-10646" y="-235281"/>
            <a:ext cx="12213292" cy="7328562"/>
          </a:xfrm>
          <a:prstGeom prst="rect">
            <a:avLst/>
          </a:prstGeom>
          <a:noFill/>
          <a:ln>
            <a:noFill/>
          </a:ln>
        </p:spPr>
      </p:pic>
      <p:pic>
        <p:nvPicPr>
          <p:cNvPr id="115" name="Google Shape;115;p68"/>
          <p:cNvPicPr preferRelativeResize="0"/>
          <p:nvPr/>
        </p:nvPicPr>
        <p:blipFill rotWithShape="1">
          <a:blip r:embed="rId3">
            <a:alphaModFix/>
          </a:blip>
          <a:srcRect b="0" l="0" r="0" t="0"/>
          <a:stretch/>
        </p:blipFill>
        <p:spPr>
          <a:xfrm>
            <a:off x="175089" y="6264569"/>
            <a:ext cx="953216" cy="421323"/>
          </a:xfrm>
          <a:prstGeom prst="rect">
            <a:avLst/>
          </a:prstGeom>
          <a:noFill/>
          <a:ln>
            <a:noFill/>
          </a:ln>
        </p:spPr>
      </p:pic>
      <p:sp>
        <p:nvSpPr>
          <p:cNvPr id="116" name="Google Shape;116;p68"/>
          <p:cNvSpPr txBox="1"/>
          <p:nvPr>
            <p:ph type="title"/>
          </p:nvPr>
        </p:nvSpPr>
        <p:spPr>
          <a:xfrm>
            <a:off x="7450838" y="801363"/>
            <a:ext cx="4165653" cy="2481234"/>
          </a:xfrm>
          <a:prstGeom prst="rect">
            <a:avLst/>
          </a:prstGeom>
          <a:noFill/>
          <a:ln>
            <a:noFill/>
          </a:ln>
        </p:spPr>
        <p:txBody>
          <a:bodyPr anchorCtr="0" anchor="b" bIns="45700" lIns="45700" spcFirstLastPara="1" rIns="45700" wrap="square" tIns="45700">
            <a:normAutofit/>
          </a:bodyPr>
          <a:lstStyle>
            <a:lvl1pPr lvl="0" algn="r">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117" name="Google Shape;117;p68"/>
          <p:cNvSpPr txBox="1"/>
          <p:nvPr>
            <p:ph idx="1" type="body"/>
          </p:nvPr>
        </p:nvSpPr>
        <p:spPr>
          <a:xfrm>
            <a:off x="7450838" y="3421329"/>
            <a:ext cx="4165653" cy="1127963"/>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0"/>
              </a:spcBef>
              <a:spcAft>
                <a:spcPts val="0"/>
              </a:spcAft>
              <a:buClr>
                <a:schemeClr val="accent2"/>
              </a:buClr>
              <a:buSzPts val="1800"/>
              <a:buNone/>
              <a:defRPr/>
            </a:lvl1pPr>
            <a:lvl2pPr indent="-228600" lvl="1" marL="914400" algn="r">
              <a:lnSpc>
                <a:spcPct val="100000"/>
              </a:lnSpc>
              <a:spcBef>
                <a:spcPts val="0"/>
              </a:spcBef>
              <a:spcAft>
                <a:spcPts val="0"/>
              </a:spcAft>
              <a:buClr>
                <a:schemeClr val="accent2"/>
              </a:buClr>
              <a:buSzPts val="1800"/>
              <a:buNone/>
              <a:defRPr/>
            </a:lvl2pPr>
            <a:lvl3pPr indent="-228600" lvl="2" marL="1371600" algn="r">
              <a:lnSpc>
                <a:spcPct val="100000"/>
              </a:lnSpc>
              <a:spcBef>
                <a:spcPts val="0"/>
              </a:spcBef>
              <a:spcAft>
                <a:spcPts val="0"/>
              </a:spcAft>
              <a:buClr>
                <a:schemeClr val="accent2"/>
              </a:buClr>
              <a:buSzPts val="1800"/>
              <a:buNone/>
              <a:defRPr/>
            </a:lvl3pPr>
            <a:lvl4pPr indent="-228600" lvl="3" marL="1828800" algn="r">
              <a:lnSpc>
                <a:spcPct val="100000"/>
              </a:lnSpc>
              <a:spcBef>
                <a:spcPts val="0"/>
              </a:spcBef>
              <a:spcAft>
                <a:spcPts val="0"/>
              </a:spcAft>
              <a:buClr>
                <a:schemeClr val="accent2"/>
              </a:buClr>
              <a:buSzPts val="1800"/>
              <a:buNone/>
              <a:defRPr/>
            </a:lvl4pPr>
            <a:lvl5pPr indent="-228600" lvl="4" marL="2286000" algn="r">
              <a:lnSpc>
                <a:spcPct val="100000"/>
              </a:lnSpc>
              <a:spcBef>
                <a:spcPts val="0"/>
              </a:spcBef>
              <a:spcAft>
                <a:spcPts val="0"/>
              </a:spcAft>
              <a:buClr>
                <a:schemeClr val="accent2"/>
              </a:buClr>
              <a:buSzPts val="1800"/>
              <a:buNone/>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18" name="Google Shape;118;p68"/>
          <p:cNvSpPr txBox="1"/>
          <p:nvPr>
            <p:ph idx="2" type="body"/>
          </p:nvPr>
        </p:nvSpPr>
        <p:spPr>
          <a:xfrm>
            <a:off x="7998916" y="4688025"/>
            <a:ext cx="3600452" cy="587377"/>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19" name="Google Shape;119;p68"/>
          <p:cNvSpPr/>
          <p:nvPr>
            <p:ph idx="3" type="pic"/>
          </p:nvPr>
        </p:nvSpPr>
        <p:spPr>
          <a:xfrm>
            <a:off x="574549" y="546906"/>
            <a:ext cx="4697365" cy="4697364"/>
          </a:xfrm>
          <a:prstGeom prst="rect">
            <a:avLst/>
          </a:prstGeom>
          <a:noFill/>
          <a:ln>
            <a:noFill/>
          </a:ln>
        </p:spPr>
      </p:sp>
      <p:sp>
        <p:nvSpPr>
          <p:cNvPr id="120" name="Google Shape;120;p6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1">
  <p:cSld name="2_Content-1">
    <p:spTree>
      <p:nvGrpSpPr>
        <p:cNvPr id="121" name="Shape 121"/>
        <p:cNvGrpSpPr/>
        <p:nvPr/>
      </p:nvGrpSpPr>
      <p:grpSpPr>
        <a:xfrm>
          <a:off x="0" y="0"/>
          <a:ext cx="0" cy="0"/>
          <a:chOff x="0" y="0"/>
          <a:chExt cx="0" cy="0"/>
        </a:xfrm>
      </p:grpSpPr>
      <p:sp>
        <p:nvSpPr>
          <p:cNvPr id="122" name="Google Shape;122;p69"/>
          <p:cNvSpPr txBox="1"/>
          <p:nvPr>
            <p:ph type="title"/>
          </p:nvPr>
        </p:nvSpPr>
        <p:spPr>
          <a:xfrm>
            <a:off x="515939" y="621582"/>
            <a:ext cx="11160126" cy="148831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123" name="Google Shape;123;p69"/>
          <p:cNvSpPr txBox="1"/>
          <p:nvPr>
            <p:ph idx="1" type="body"/>
          </p:nvPr>
        </p:nvSpPr>
        <p:spPr>
          <a:xfrm>
            <a:off x="515937" y="2092325"/>
            <a:ext cx="7366001" cy="421640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800"/>
              <a:buNone/>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24" name="Google Shape;124;p69"/>
          <p:cNvSpPr/>
          <p:nvPr>
            <p:ph idx="2" type="pic"/>
          </p:nvPr>
        </p:nvSpPr>
        <p:spPr>
          <a:xfrm>
            <a:off x="7444006" y="823644"/>
            <a:ext cx="4216356" cy="4216357"/>
          </a:xfrm>
          <a:prstGeom prst="rect">
            <a:avLst/>
          </a:prstGeom>
          <a:noFill/>
          <a:ln>
            <a:noFill/>
          </a:ln>
        </p:spPr>
      </p:sp>
      <p:sp>
        <p:nvSpPr>
          <p:cNvPr id="125" name="Google Shape;125;p69"/>
          <p:cNvSpPr txBox="1"/>
          <p:nvPr>
            <p:ph idx="3" type="body"/>
          </p:nvPr>
        </p:nvSpPr>
        <p:spPr>
          <a:xfrm>
            <a:off x="515936" y="289629"/>
            <a:ext cx="3600453" cy="313101"/>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200"/>
              </a:spcBef>
              <a:spcAft>
                <a:spcPts val="0"/>
              </a:spcAft>
              <a:buClr>
                <a:schemeClr val="accent3"/>
              </a:buClr>
              <a:buSzPts val="1000"/>
              <a:buFont typeface="Century Gothic"/>
              <a:buNone/>
              <a:defRPr b="1" sz="1000">
                <a:solidFill>
                  <a:schemeClr val="accent3"/>
                </a:solidFill>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26" name="Google Shape;126;p6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2" showMasterSp="0">
  <p:cSld name="2_Content-2">
    <p:spTree>
      <p:nvGrpSpPr>
        <p:cNvPr id="127" name="Shape 127"/>
        <p:cNvGrpSpPr/>
        <p:nvPr/>
      </p:nvGrpSpPr>
      <p:grpSpPr>
        <a:xfrm>
          <a:off x="0" y="0"/>
          <a:ext cx="0" cy="0"/>
          <a:chOff x="0" y="0"/>
          <a:chExt cx="0" cy="0"/>
        </a:xfrm>
      </p:grpSpPr>
      <p:pic>
        <p:nvPicPr>
          <p:cNvPr id="128" name="Google Shape;128;p70"/>
          <p:cNvPicPr preferRelativeResize="0"/>
          <p:nvPr/>
        </p:nvPicPr>
        <p:blipFill rotWithShape="1">
          <a:blip r:embed="rId2">
            <a:alphaModFix/>
          </a:blip>
          <a:srcRect b="0" l="0" r="0" t="0"/>
          <a:stretch/>
        </p:blipFill>
        <p:spPr>
          <a:xfrm>
            <a:off x="20124" y="-217692"/>
            <a:ext cx="12151752" cy="7293384"/>
          </a:xfrm>
          <a:prstGeom prst="rect">
            <a:avLst/>
          </a:prstGeom>
          <a:noFill/>
          <a:ln>
            <a:noFill/>
          </a:ln>
        </p:spPr>
      </p:pic>
      <p:sp>
        <p:nvSpPr>
          <p:cNvPr id="129" name="Google Shape;129;p70"/>
          <p:cNvSpPr txBox="1"/>
          <p:nvPr>
            <p:ph idx="1" type="body"/>
          </p:nvPr>
        </p:nvSpPr>
        <p:spPr>
          <a:xfrm>
            <a:off x="515937" y="1563008"/>
            <a:ext cx="5472115" cy="85566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2400"/>
              <a:buFont typeface="Century Gothic"/>
              <a:buNone/>
              <a:defRPr>
                <a:solidFill>
                  <a:srgbClr val="000000"/>
                </a:solidFill>
              </a:defRPr>
            </a:lvl1pPr>
            <a:lvl2pPr indent="-381000" lvl="1" marL="914400" algn="l">
              <a:lnSpc>
                <a:spcPct val="100000"/>
              </a:lnSpc>
              <a:spcBef>
                <a:spcPts val="0"/>
              </a:spcBef>
              <a:spcAft>
                <a:spcPts val="0"/>
              </a:spcAft>
              <a:buClr>
                <a:srgbClr val="000000"/>
              </a:buClr>
              <a:buSzPts val="2400"/>
              <a:buFont typeface="Century Gothic"/>
              <a:buChar char="•"/>
              <a:defRPr>
                <a:solidFill>
                  <a:srgbClr val="000000"/>
                </a:solidFill>
              </a:defRPr>
            </a:lvl2pPr>
            <a:lvl3pPr indent="-381000" lvl="2" marL="1371600" algn="l">
              <a:lnSpc>
                <a:spcPct val="100000"/>
              </a:lnSpc>
              <a:spcBef>
                <a:spcPts val="0"/>
              </a:spcBef>
              <a:spcAft>
                <a:spcPts val="0"/>
              </a:spcAft>
              <a:buClr>
                <a:srgbClr val="000000"/>
              </a:buClr>
              <a:buSzPts val="2400"/>
              <a:buFont typeface="Century Gothic"/>
              <a:buChar char="•"/>
              <a:defRPr>
                <a:solidFill>
                  <a:srgbClr val="000000"/>
                </a:solidFill>
              </a:defRPr>
            </a:lvl3pPr>
            <a:lvl4pPr indent="-381000" lvl="3" marL="1828800" algn="l">
              <a:lnSpc>
                <a:spcPct val="100000"/>
              </a:lnSpc>
              <a:spcBef>
                <a:spcPts val="0"/>
              </a:spcBef>
              <a:spcAft>
                <a:spcPts val="0"/>
              </a:spcAft>
              <a:buClr>
                <a:srgbClr val="000000"/>
              </a:buClr>
              <a:buSzPts val="2400"/>
              <a:buFont typeface="Century Gothic"/>
              <a:buChar char="•"/>
              <a:defRPr>
                <a:solidFill>
                  <a:srgbClr val="000000"/>
                </a:solidFill>
              </a:defRPr>
            </a:lvl4pPr>
            <a:lvl5pPr indent="-381000" lvl="4" marL="2286000" algn="l">
              <a:lnSpc>
                <a:spcPct val="100000"/>
              </a:lnSpc>
              <a:spcBef>
                <a:spcPts val="0"/>
              </a:spcBef>
              <a:spcAft>
                <a:spcPts val="0"/>
              </a:spcAft>
              <a:buClr>
                <a:srgbClr val="000000"/>
              </a:buClr>
              <a:buSzPts val="2400"/>
              <a:buFont typeface="Century Gothic"/>
              <a:buChar char="•"/>
              <a:defRPr>
                <a:solidFill>
                  <a:srgbClr val="000000"/>
                </a:solidFil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30" name="Google Shape;130;p70"/>
          <p:cNvSpPr txBox="1"/>
          <p:nvPr>
            <p:ph idx="2" type="body"/>
          </p:nvPr>
        </p:nvSpPr>
        <p:spPr>
          <a:xfrm>
            <a:off x="515936" y="2581275"/>
            <a:ext cx="5472116" cy="276508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31" name="Google Shape;131;p70"/>
          <p:cNvSpPr txBox="1"/>
          <p:nvPr>
            <p:ph idx="3" type="body"/>
          </p:nvPr>
        </p:nvSpPr>
        <p:spPr>
          <a:xfrm>
            <a:off x="515936" y="289629"/>
            <a:ext cx="3600453" cy="313101"/>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200"/>
              </a:spcBef>
              <a:spcAft>
                <a:spcPts val="0"/>
              </a:spcAft>
              <a:buClr>
                <a:schemeClr val="accent3"/>
              </a:buClr>
              <a:buSzPts val="1000"/>
              <a:buFont typeface="Century Gothic"/>
              <a:buNone/>
              <a:defRPr b="1" sz="1000">
                <a:solidFill>
                  <a:schemeClr val="accent3"/>
                </a:solidFill>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32" name="Google Shape;132;p70"/>
          <p:cNvSpPr txBox="1"/>
          <p:nvPr>
            <p:ph idx="4" type="body"/>
          </p:nvPr>
        </p:nvSpPr>
        <p:spPr>
          <a:xfrm>
            <a:off x="6201512" y="2581275"/>
            <a:ext cx="5472115" cy="276508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33" name="Google Shape;133;p70"/>
          <p:cNvSpPr txBox="1"/>
          <p:nvPr>
            <p:ph type="title"/>
          </p:nvPr>
        </p:nvSpPr>
        <p:spPr>
          <a:xfrm>
            <a:off x="515939" y="616938"/>
            <a:ext cx="11160126" cy="931864"/>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AA182C"/>
              </a:buClr>
              <a:buSzPts val="4000"/>
              <a:buFont typeface="Source Sans Pro"/>
              <a:buNone/>
              <a:defRPr>
                <a:latin typeface="Source Sans Pro"/>
                <a:ea typeface="Source Sans Pro"/>
                <a:cs typeface="Source Sans Pro"/>
                <a:sym typeface="Source Sans Pro"/>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134" name="Google Shape;134;p70"/>
          <p:cNvSpPr/>
          <p:nvPr/>
        </p:nvSpPr>
        <p:spPr>
          <a:xfrm>
            <a:off x="-31440" y="5564740"/>
            <a:ext cx="12254880" cy="1437854"/>
          </a:xfrm>
          <a:prstGeom prst="rect">
            <a:avLst/>
          </a:prstGeom>
          <a:solidFill>
            <a:srgbClr val="AA182C"/>
          </a:solidFill>
          <a:ln>
            <a:noFill/>
          </a:ln>
        </p:spPr>
        <p:txBody>
          <a:bodyPr anchorCtr="0" anchor="ctr" bIns="45700" lIns="45700" spcFirstLastPara="1" rIns="45700" wrap="square" tIns="45700">
            <a:noAutofit/>
          </a:bodyPr>
          <a:lstStyle/>
          <a:p>
            <a:pPr indent="457200" lvl="0" marL="0" marR="0" rtl="0" algn="l">
              <a:lnSpc>
                <a:spcPct val="100000"/>
              </a:lnSpc>
              <a:spcBef>
                <a:spcPts val="0"/>
              </a:spcBef>
              <a:spcAft>
                <a:spcPts val="0"/>
              </a:spcAft>
              <a:buClr>
                <a:srgbClr val="000000"/>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sp>
        <p:nvSpPr>
          <p:cNvPr id="135" name="Google Shape;135;p70"/>
          <p:cNvSpPr txBox="1"/>
          <p:nvPr/>
        </p:nvSpPr>
        <p:spPr>
          <a:xfrm>
            <a:off x="561655" y="6378834"/>
            <a:ext cx="10546081" cy="345439"/>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Century Gothic"/>
              <a:buNone/>
            </a:pPr>
            <a:r>
              <a:rPr b="0" i="0" lang="en-US" sz="1600" u="none" cap="none" strike="noStrike">
                <a:solidFill>
                  <a:srgbClr val="FFFFFF"/>
                </a:solidFill>
                <a:latin typeface="Century Gothic"/>
                <a:ea typeface="Century Gothic"/>
                <a:cs typeface="Century Gothic"/>
                <a:sym typeface="Century Gothic"/>
              </a:rPr>
              <a:t>ARIAS•U.S. 2023 Spring Conference | May 17-19, 2023 | Amelia Island, FL | www.arias-us.org</a:t>
            </a:r>
            <a:endParaRPr/>
          </a:p>
        </p:txBody>
      </p:sp>
      <p:pic>
        <p:nvPicPr>
          <p:cNvPr id="136" name="Google Shape;136;p70"/>
          <p:cNvPicPr preferRelativeResize="0"/>
          <p:nvPr/>
        </p:nvPicPr>
        <p:blipFill rotWithShape="1">
          <a:blip r:embed="rId3">
            <a:alphaModFix/>
          </a:blip>
          <a:srcRect b="0" l="0" r="0" t="0"/>
          <a:stretch/>
        </p:blipFill>
        <p:spPr>
          <a:xfrm>
            <a:off x="5422055" y="5755878"/>
            <a:ext cx="1347889" cy="564672"/>
          </a:xfrm>
          <a:prstGeom prst="rect">
            <a:avLst/>
          </a:prstGeom>
          <a:noFill/>
          <a:ln>
            <a:noFill/>
          </a:ln>
        </p:spPr>
      </p:pic>
      <p:sp>
        <p:nvSpPr>
          <p:cNvPr id="137" name="Google Shape;137;p7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3" showMasterSp="0">
  <p:cSld name="2_Content-3">
    <p:spTree>
      <p:nvGrpSpPr>
        <p:cNvPr id="138" name="Shape 138"/>
        <p:cNvGrpSpPr/>
        <p:nvPr/>
      </p:nvGrpSpPr>
      <p:grpSpPr>
        <a:xfrm>
          <a:off x="0" y="0"/>
          <a:ext cx="0" cy="0"/>
          <a:chOff x="0" y="0"/>
          <a:chExt cx="0" cy="0"/>
        </a:xfrm>
      </p:grpSpPr>
      <p:pic>
        <p:nvPicPr>
          <p:cNvPr id="139" name="Google Shape;139;p71"/>
          <p:cNvPicPr preferRelativeResize="0"/>
          <p:nvPr/>
        </p:nvPicPr>
        <p:blipFill rotWithShape="1">
          <a:blip r:embed="rId2">
            <a:alphaModFix/>
          </a:blip>
          <a:srcRect b="0" l="0" r="0" t="0"/>
          <a:stretch/>
        </p:blipFill>
        <p:spPr>
          <a:xfrm flipH="1">
            <a:off x="20124" y="-217692"/>
            <a:ext cx="12151752" cy="7293384"/>
          </a:xfrm>
          <a:prstGeom prst="rect">
            <a:avLst/>
          </a:prstGeom>
          <a:noFill/>
          <a:ln>
            <a:noFill/>
          </a:ln>
        </p:spPr>
      </p:pic>
      <p:pic>
        <p:nvPicPr>
          <p:cNvPr id="140" name="Google Shape;140;p71"/>
          <p:cNvPicPr preferRelativeResize="0"/>
          <p:nvPr/>
        </p:nvPicPr>
        <p:blipFill rotWithShape="1">
          <a:blip r:embed="rId3">
            <a:alphaModFix/>
          </a:blip>
          <a:srcRect b="0" l="0" r="0" t="0"/>
          <a:stretch/>
        </p:blipFill>
        <p:spPr>
          <a:xfrm>
            <a:off x="10722847" y="6365237"/>
            <a:ext cx="953216" cy="421323"/>
          </a:xfrm>
          <a:prstGeom prst="rect">
            <a:avLst/>
          </a:prstGeom>
          <a:noFill/>
          <a:ln>
            <a:noFill/>
          </a:ln>
        </p:spPr>
      </p:pic>
      <p:sp>
        <p:nvSpPr>
          <p:cNvPr id="141" name="Google Shape;141;p71"/>
          <p:cNvSpPr txBox="1"/>
          <p:nvPr>
            <p:ph idx="1" type="body"/>
          </p:nvPr>
        </p:nvSpPr>
        <p:spPr>
          <a:xfrm>
            <a:off x="515937" y="2061835"/>
            <a:ext cx="5472115" cy="85566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2400"/>
              <a:buFont typeface="Century Gothic"/>
              <a:buNone/>
              <a:defRPr>
                <a:solidFill>
                  <a:srgbClr val="000000"/>
                </a:solidFill>
              </a:defRPr>
            </a:lvl1pPr>
            <a:lvl2pPr indent="-381000" lvl="1" marL="914400" algn="l">
              <a:lnSpc>
                <a:spcPct val="100000"/>
              </a:lnSpc>
              <a:spcBef>
                <a:spcPts val="0"/>
              </a:spcBef>
              <a:spcAft>
                <a:spcPts val="0"/>
              </a:spcAft>
              <a:buClr>
                <a:srgbClr val="000000"/>
              </a:buClr>
              <a:buSzPts val="2400"/>
              <a:buFont typeface="Century Gothic"/>
              <a:buChar char="•"/>
              <a:defRPr>
                <a:solidFill>
                  <a:srgbClr val="000000"/>
                </a:solidFill>
              </a:defRPr>
            </a:lvl2pPr>
            <a:lvl3pPr indent="-381000" lvl="2" marL="1371600" algn="l">
              <a:lnSpc>
                <a:spcPct val="100000"/>
              </a:lnSpc>
              <a:spcBef>
                <a:spcPts val="0"/>
              </a:spcBef>
              <a:spcAft>
                <a:spcPts val="0"/>
              </a:spcAft>
              <a:buClr>
                <a:srgbClr val="000000"/>
              </a:buClr>
              <a:buSzPts val="2400"/>
              <a:buFont typeface="Century Gothic"/>
              <a:buChar char="•"/>
              <a:defRPr>
                <a:solidFill>
                  <a:srgbClr val="000000"/>
                </a:solidFill>
              </a:defRPr>
            </a:lvl3pPr>
            <a:lvl4pPr indent="-381000" lvl="3" marL="1828800" algn="l">
              <a:lnSpc>
                <a:spcPct val="100000"/>
              </a:lnSpc>
              <a:spcBef>
                <a:spcPts val="0"/>
              </a:spcBef>
              <a:spcAft>
                <a:spcPts val="0"/>
              </a:spcAft>
              <a:buClr>
                <a:srgbClr val="000000"/>
              </a:buClr>
              <a:buSzPts val="2400"/>
              <a:buFont typeface="Century Gothic"/>
              <a:buChar char="•"/>
              <a:defRPr>
                <a:solidFill>
                  <a:srgbClr val="000000"/>
                </a:solidFill>
              </a:defRPr>
            </a:lvl4pPr>
            <a:lvl5pPr indent="-381000" lvl="4" marL="2286000" algn="l">
              <a:lnSpc>
                <a:spcPct val="100000"/>
              </a:lnSpc>
              <a:spcBef>
                <a:spcPts val="0"/>
              </a:spcBef>
              <a:spcAft>
                <a:spcPts val="0"/>
              </a:spcAft>
              <a:buClr>
                <a:srgbClr val="000000"/>
              </a:buClr>
              <a:buSzPts val="2400"/>
              <a:buFont typeface="Century Gothic"/>
              <a:buChar char="•"/>
              <a:defRPr>
                <a:solidFill>
                  <a:srgbClr val="000000"/>
                </a:solidFil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42" name="Google Shape;142;p71"/>
          <p:cNvSpPr txBox="1"/>
          <p:nvPr>
            <p:ph idx="2" type="body"/>
          </p:nvPr>
        </p:nvSpPr>
        <p:spPr>
          <a:xfrm>
            <a:off x="515936" y="3009106"/>
            <a:ext cx="5472116" cy="247536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400"/>
              <a:buFont typeface="Century Gothic"/>
              <a:buNone/>
              <a:defRPr sz="1400"/>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43" name="Google Shape;143;p71"/>
          <p:cNvSpPr txBox="1"/>
          <p:nvPr>
            <p:ph type="title"/>
          </p:nvPr>
        </p:nvSpPr>
        <p:spPr>
          <a:xfrm>
            <a:off x="515939" y="647486"/>
            <a:ext cx="5472111" cy="1281196"/>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AA182C"/>
              </a:buClr>
              <a:buSzPts val="4000"/>
              <a:buFont typeface="Source Sans Pro"/>
              <a:buNone/>
              <a:defRPr>
                <a:latin typeface="Source Sans Pro"/>
                <a:ea typeface="Source Sans Pro"/>
                <a:cs typeface="Source Sans Pro"/>
                <a:sym typeface="Source Sans Pro"/>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144" name="Google Shape;144;p71"/>
          <p:cNvSpPr txBox="1"/>
          <p:nvPr>
            <p:ph idx="3" type="body"/>
          </p:nvPr>
        </p:nvSpPr>
        <p:spPr>
          <a:xfrm>
            <a:off x="515936" y="289629"/>
            <a:ext cx="3600453" cy="313101"/>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200"/>
              </a:spcBef>
              <a:spcAft>
                <a:spcPts val="0"/>
              </a:spcAft>
              <a:buClr>
                <a:schemeClr val="accent3"/>
              </a:buClr>
              <a:buSzPts val="1000"/>
              <a:buFont typeface="Century Gothic"/>
              <a:buNone/>
              <a:defRPr sz="1000">
                <a:solidFill>
                  <a:schemeClr val="accent3"/>
                </a:solidFill>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145" name="Google Shape;145;p71"/>
          <p:cNvSpPr/>
          <p:nvPr>
            <p:ph idx="4" type="pic"/>
          </p:nvPr>
        </p:nvSpPr>
        <p:spPr>
          <a:xfrm>
            <a:off x="6979684" y="460838"/>
            <a:ext cx="4731235" cy="4731235"/>
          </a:xfrm>
          <a:prstGeom prst="rect">
            <a:avLst/>
          </a:prstGeom>
          <a:noFill/>
          <a:ln>
            <a:noFill/>
          </a:ln>
        </p:spPr>
      </p:sp>
      <p:sp>
        <p:nvSpPr>
          <p:cNvPr id="146" name="Google Shape;146;p71"/>
          <p:cNvSpPr/>
          <p:nvPr/>
        </p:nvSpPr>
        <p:spPr>
          <a:xfrm>
            <a:off x="-31440" y="5564740"/>
            <a:ext cx="12254880" cy="1437854"/>
          </a:xfrm>
          <a:prstGeom prst="rect">
            <a:avLst/>
          </a:prstGeom>
          <a:solidFill>
            <a:srgbClr val="AA182C"/>
          </a:solidFill>
          <a:ln>
            <a:noFill/>
          </a:ln>
        </p:spPr>
        <p:txBody>
          <a:bodyPr anchorCtr="0" anchor="ctr" bIns="45700" lIns="45700" spcFirstLastPara="1" rIns="45700" wrap="square" tIns="45700">
            <a:noAutofit/>
          </a:bodyPr>
          <a:lstStyle/>
          <a:p>
            <a:pPr indent="457200" lvl="0" marL="0" marR="0" rtl="0" algn="l">
              <a:lnSpc>
                <a:spcPct val="100000"/>
              </a:lnSpc>
              <a:spcBef>
                <a:spcPts val="0"/>
              </a:spcBef>
              <a:spcAft>
                <a:spcPts val="0"/>
              </a:spcAft>
              <a:buClr>
                <a:srgbClr val="000000"/>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sp>
        <p:nvSpPr>
          <p:cNvPr id="147" name="Google Shape;147;p71"/>
          <p:cNvSpPr txBox="1"/>
          <p:nvPr/>
        </p:nvSpPr>
        <p:spPr>
          <a:xfrm>
            <a:off x="561655" y="6378834"/>
            <a:ext cx="10546081" cy="345439"/>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Century Gothic"/>
              <a:buNone/>
            </a:pPr>
            <a:r>
              <a:rPr b="0" i="0" lang="en-US" sz="1600" u="none" cap="none" strike="noStrike">
                <a:solidFill>
                  <a:srgbClr val="FFFFFF"/>
                </a:solidFill>
                <a:latin typeface="Century Gothic"/>
                <a:ea typeface="Century Gothic"/>
                <a:cs typeface="Century Gothic"/>
                <a:sym typeface="Century Gothic"/>
              </a:rPr>
              <a:t>ARIAS•U.S. 2023 Spring Conference | May 17-19, 2023 | Amelia Island, FL | www.arias-us.org</a:t>
            </a:r>
            <a:endParaRPr/>
          </a:p>
        </p:txBody>
      </p:sp>
      <p:pic>
        <p:nvPicPr>
          <p:cNvPr id="148" name="Google Shape;148;p71"/>
          <p:cNvPicPr preferRelativeResize="0"/>
          <p:nvPr/>
        </p:nvPicPr>
        <p:blipFill rotWithShape="1">
          <a:blip r:embed="rId4">
            <a:alphaModFix/>
          </a:blip>
          <a:srcRect b="0" l="0" r="0" t="0"/>
          <a:stretch/>
        </p:blipFill>
        <p:spPr>
          <a:xfrm>
            <a:off x="5422055" y="5755878"/>
            <a:ext cx="1347889" cy="564672"/>
          </a:xfrm>
          <a:prstGeom prst="rect">
            <a:avLst/>
          </a:prstGeom>
          <a:noFill/>
          <a:ln>
            <a:noFill/>
          </a:ln>
        </p:spPr>
      </p:pic>
      <p:sp>
        <p:nvSpPr>
          <p:cNvPr id="149" name="Google Shape;149;p7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tatement" showMasterSp="0">
  <p:cSld name="3_Statement">
    <p:spTree>
      <p:nvGrpSpPr>
        <p:cNvPr id="150" name="Shape 150"/>
        <p:cNvGrpSpPr/>
        <p:nvPr/>
      </p:nvGrpSpPr>
      <p:grpSpPr>
        <a:xfrm>
          <a:off x="0" y="0"/>
          <a:ext cx="0" cy="0"/>
          <a:chOff x="0" y="0"/>
          <a:chExt cx="0" cy="0"/>
        </a:xfrm>
      </p:grpSpPr>
      <p:sp>
        <p:nvSpPr>
          <p:cNvPr id="151" name="Google Shape;151;p72"/>
          <p:cNvSpPr/>
          <p:nvPr/>
        </p:nvSpPr>
        <p:spPr>
          <a:xfrm>
            <a:off x="-47415" y="-311573"/>
            <a:ext cx="12300377" cy="7227145"/>
          </a:xfrm>
          <a:prstGeom prst="rect">
            <a:avLst/>
          </a:prstGeom>
          <a:solidFill>
            <a:srgbClr val="AA182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chemeClr val="accent1"/>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sp>
        <p:nvSpPr>
          <p:cNvPr id="152" name="Google Shape;152;p72"/>
          <p:cNvSpPr txBox="1"/>
          <p:nvPr>
            <p:ph type="title"/>
          </p:nvPr>
        </p:nvSpPr>
        <p:spPr>
          <a:xfrm>
            <a:off x="515939" y="1489916"/>
            <a:ext cx="11160126" cy="3878168"/>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4000"/>
              <a:buFont typeface="Century Gothic"/>
              <a:buNone/>
              <a:defRPr b="0">
                <a:solidFill>
                  <a:srgbClr val="FFFFFF"/>
                </a:solidFill>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pic>
        <p:nvPicPr>
          <p:cNvPr id="153" name="Google Shape;153;p72"/>
          <p:cNvPicPr preferRelativeResize="0"/>
          <p:nvPr/>
        </p:nvPicPr>
        <p:blipFill rotWithShape="1">
          <a:blip r:embed="rId2">
            <a:alphaModFix/>
          </a:blip>
          <a:srcRect b="0" l="0" r="0" t="0"/>
          <a:stretch/>
        </p:blipFill>
        <p:spPr>
          <a:xfrm>
            <a:off x="5042065" y="5755878"/>
            <a:ext cx="2107870" cy="883050"/>
          </a:xfrm>
          <a:prstGeom prst="rect">
            <a:avLst/>
          </a:prstGeom>
          <a:noFill/>
          <a:ln>
            <a:noFill/>
          </a:ln>
        </p:spPr>
      </p:pic>
      <p:sp>
        <p:nvSpPr>
          <p:cNvPr id="154" name="Google Shape;154;p7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s">
  <p:cSld name="Three Photos">
    <p:spTree>
      <p:nvGrpSpPr>
        <p:cNvPr id="23" name="Shape 23"/>
        <p:cNvGrpSpPr/>
        <p:nvPr/>
      </p:nvGrpSpPr>
      <p:grpSpPr>
        <a:xfrm>
          <a:off x="0" y="0"/>
          <a:ext cx="0" cy="0"/>
          <a:chOff x="0" y="0"/>
          <a:chExt cx="0" cy="0"/>
        </a:xfrm>
      </p:grpSpPr>
      <p:sp>
        <p:nvSpPr>
          <p:cNvPr id="24" name="Google Shape;24;p55"/>
          <p:cNvSpPr/>
          <p:nvPr>
            <p:ph idx="2" type="pic"/>
          </p:nvPr>
        </p:nvSpPr>
        <p:spPr>
          <a:xfrm>
            <a:off x="1309593" y="2868328"/>
            <a:ext cx="2011680" cy="2011680"/>
          </a:xfrm>
          <a:prstGeom prst="ellipse">
            <a:avLst/>
          </a:prstGeom>
          <a:noFill/>
          <a:ln>
            <a:noFill/>
          </a:ln>
        </p:spPr>
      </p:sp>
      <p:sp>
        <p:nvSpPr>
          <p:cNvPr id="25" name="Google Shape;25;p55"/>
          <p:cNvSpPr/>
          <p:nvPr>
            <p:ph idx="3" type="pic"/>
          </p:nvPr>
        </p:nvSpPr>
        <p:spPr>
          <a:xfrm>
            <a:off x="5075872" y="2868328"/>
            <a:ext cx="2011680" cy="2011680"/>
          </a:xfrm>
          <a:prstGeom prst="ellipse">
            <a:avLst/>
          </a:prstGeom>
          <a:noFill/>
          <a:ln>
            <a:noFill/>
          </a:ln>
        </p:spPr>
      </p:sp>
      <p:sp>
        <p:nvSpPr>
          <p:cNvPr id="26" name="Google Shape;26;p55"/>
          <p:cNvSpPr txBox="1"/>
          <p:nvPr>
            <p:ph idx="1" type="body"/>
          </p:nvPr>
        </p:nvSpPr>
        <p:spPr>
          <a:xfrm>
            <a:off x="545000" y="5228248"/>
            <a:ext cx="3632024" cy="1098553"/>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400"/>
              </a:spcBef>
              <a:spcAft>
                <a:spcPts val="0"/>
              </a:spcAft>
              <a:buClr>
                <a:schemeClr val="accent2"/>
              </a:buClr>
              <a:buSzPts val="1600"/>
              <a:buFont typeface="Arial"/>
              <a:buNone/>
              <a:defRPr sz="1600">
                <a:latin typeface="Arial"/>
                <a:ea typeface="Arial"/>
                <a:cs typeface="Arial"/>
                <a:sym typeface="Arial"/>
              </a:defRPr>
            </a:lvl1pPr>
            <a:lvl2pPr indent="-317500" lvl="1" marL="9144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2pPr>
            <a:lvl3pPr indent="-317500" lvl="2" marL="13716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3pPr>
            <a:lvl4pPr indent="-317500" lvl="3" marL="18288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4pPr>
            <a:lvl5pPr indent="-317500" lvl="4" marL="22860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27" name="Google Shape;27;p55"/>
          <p:cNvSpPr/>
          <p:nvPr>
            <p:ph idx="4" type="pic"/>
          </p:nvPr>
        </p:nvSpPr>
        <p:spPr>
          <a:xfrm>
            <a:off x="8551667" y="2868328"/>
            <a:ext cx="2011680" cy="2011680"/>
          </a:xfrm>
          <a:prstGeom prst="ellipse">
            <a:avLst/>
          </a:prstGeom>
          <a:noFill/>
          <a:ln>
            <a:noFill/>
          </a:ln>
        </p:spPr>
      </p:sp>
      <p:sp>
        <p:nvSpPr>
          <p:cNvPr id="28" name="Google Shape;28;p55"/>
          <p:cNvSpPr txBox="1"/>
          <p:nvPr>
            <p:ph idx="5" type="body"/>
          </p:nvPr>
        </p:nvSpPr>
        <p:spPr>
          <a:xfrm>
            <a:off x="4265700" y="5228248"/>
            <a:ext cx="3632024" cy="1098553"/>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400"/>
              </a:spcBef>
              <a:spcAft>
                <a:spcPts val="0"/>
              </a:spcAft>
              <a:buClr>
                <a:schemeClr val="accent2"/>
              </a:buClr>
              <a:buSzPts val="1600"/>
              <a:buFont typeface="Arial"/>
              <a:buNone/>
              <a:defRPr sz="1600">
                <a:latin typeface="Arial"/>
                <a:ea typeface="Arial"/>
                <a:cs typeface="Arial"/>
                <a:sym typeface="Arial"/>
              </a:defRPr>
            </a:lvl1pPr>
            <a:lvl2pPr indent="-317500" lvl="1" marL="9144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2pPr>
            <a:lvl3pPr indent="-317500" lvl="2" marL="13716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3pPr>
            <a:lvl4pPr indent="-317500" lvl="3" marL="18288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4pPr>
            <a:lvl5pPr indent="-317500" lvl="4" marL="22860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29" name="Google Shape;29;p55"/>
          <p:cNvSpPr txBox="1"/>
          <p:nvPr>
            <p:ph idx="6" type="body"/>
          </p:nvPr>
        </p:nvSpPr>
        <p:spPr>
          <a:xfrm>
            <a:off x="8004794" y="5228248"/>
            <a:ext cx="3632024" cy="1098553"/>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400"/>
              </a:spcBef>
              <a:spcAft>
                <a:spcPts val="0"/>
              </a:spcAft>
              <a:buClr>
                <a:schemeClr val="accent2"/>
              </a:buClr>
              <a:buSzPts val="1600"/>
              <a:buFont typeface="Arial"/>
              <a:buNone/>
              <a:defRPr sz="1600">
                <a:latin typeface="Arial"/>
                <a:ea typeface="Arial"/>
                <a:cs typeface="Arial"/>
                <a:sym typeface="Arial"/>
              </a:defRPr>
            </a:lvl1pPr>
            <a:lvl2pPr indent="-317500" lvl="1" marL="9144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2pPr>
            <a:lvl3pPr indent="-317500" lvl="2" marL="13716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3pPr>
            <a:lvl4pPr indent="-317500" lvl="3" marL="18288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4pPr>
            <a:lvl5pPr indent="-317500" lvl="4" marL="2286000" algn="ctr">
              <a:lnSpc>
                <a:spcPct val="100000"/>
              </a:lnSpc>
              <a:spcBef>
                <a:spcPts val="400"/>
              </a:spcBef>
              <a:spcAft>
                <a:spcPts val="0"/>
              </a:spcAft>
              <a:buClr>
                <a:schemeClr val="accent2"/>
              </a:buClr>
              <a:buSzPts val="1400"/>
              <a:buFont typeface="Arial"/>
              <a:buChar char="•"/>
              <a:defRPr sz="1400">
                <a:latin typeface="Arial"/>
                <a:ea typeface="Arial"/>
                <a:cs typeface="Arial"/>
                <a:sym typeface="Arial"/>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30" name="Google Shape;30;p55"/>
          <p:cNvSpPr txBox="1"/>
          <p:nvPr>
            <p:ph type="title"/>
          </p:nvPr>
        </p:nvSpPr>
        <p:spPr>
          <a:xfrm>
            <a:off x="952500" y="904875"/>
            <a:ext cx="10258425" cy="1441283"/>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lt1"/>
              </a:buClr>
              <a:buSzPts val="3600"/>
              <a:buFont typeface="Century Gothic"/>
              <a:buNone/>
              <a:defRPr sz="3600">
                <a:solidFill>
                  <a:schemeClr val="lt1"/>
                </a:solidFill>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1" name="Shape 31"/>
        <p:cNvGrpSpPr/>
        <p:nvPr/>
      </p:nvGrpSpPr>
      <p:grpSpPr>
        <a:xfrm>
          <a:off x="0" y="0"/>
          <a:ext cx="0" cy="0"/>
          <a:chOff x="0" y="0"/>
          <a:chExt cx="0" cy="0"/>
        </a:xfrm>
      </p:grpSpPr>
      <p:sp>
        <p:nvSpPr>
          <p:cNvPr id="32" name="Google Shape;32;p56"/>
          <p:cNvSpPr txBox="1"/>
          <p:nvPr>
            <p:ph type="ctrTitle"/>
          </p:nvPr>
        </p:nvSpPr>
        <p:spPr>
          <a:xfrm>
            <a:off x="1524000" y="1122363"/>
            <a:ext cx="9144000" cy="2381472"/>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dk1"/>
              </a:buClr>
              <a:buSzPts val="4000"/>
              <a:buFont typeface="Arial"/>
              <a:buNone/>
              <a:defRPr sz="4000" cap="none">
                <a:solidFill>
                  <a:schemeClr val="dk1"/>
                </a:solidFill>
                <a:latin typeface="Arial"/>
                <a:ea typeface="Arial"/>
                <a:cs typeface="Arial"/>
                <a:sym typeface="Arial"/>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33" name="Google Shape;33;p56"/>
          <p:cNvSpPr txBox="1"/>
          <p:nvPr>
            <p:ph idx="1" type="subTitle"/>
          </p:nvPr>
        </p:nvSpPr>
        <p:spPr>
          <a:xfrm>
            <a:off x="1524001" y="3882081"/>
            <a:ext cx="9144000" cy="341632"/>
          </a:xfrm>
          <a:prstGeom prst="rect">
            <a:avLst/>
          </a:prstGeom>
          <a:noFill/>
          <a:ln>
            <a:noFill/>
          </a:ln>
        </p:spPr>
        <p:txBody>
          <a:bodyPr anchorCtr="0" anchor="t" bIns="45700" lIns="45700" spcFirstLastPara="1" rIns="45700" wrap="square" tIns="45700">
            <a:spAutoFit/>
          </a:bodyPr>
          <a:lstStyle>
            <a:lvl1pPr lvl="0" algn="ctr">
              <a:lnSpc>
                <a:spcPct val="100000"/>
              </a:lnSpc>
              <a:spcBef>
                <a:spcPts val="400"/>
              </a:spcBef>
              <a:spcAft>
                <a:spcPts val="0"/>
              </a:spcAft>
              <a:buClr>
                <a:schemeClr val="dk1"/>
              </a:buClr>
              <a:buSzPts val="1800"/>
              <a:buFont typeface="Georgia"/>
              <a:buNone/>
              <a:defRPr sz="1800">
                <a:solidFill>
                  <a:schemeClr val="dk1"/>
                </a:solidFill>
                <a:latin typeface="Georgia"/>
                <a:ea typeface="Georgia"/>
                <a:cs typeface="Georgia"/>
                <a:sym typeface="Georgia"/>
              </a:defRPr>
            </a:lvl1pPr>
            <a:lvl2pPr lvl="1" algn="ctr">
              <a:lnSpc>
                <a:spcPct val="100000"/>
              </a:lnSpc>
              <a:spcBef>
                <a:spcPts val="400"/>
              </a:spcBef>
              <a:spcAft>
                <a:spcPts val="0"/>
              </a:spcAft>
              <a:buClr>
                <a:srgbClr val="888888"/>
              </a:buClr>
              <a:buSzPts val="2400"/>
              <a:buFont typeface="Century Gothic"/>
              <a:buNone/>
              <a:defRPr>
                <a:solidFill>
                  <a:srgbClr val="888888"/>
                </a:solidFill>
              </a:defRPr>
            </a:lvl2pPr>
            <a:lvl3pPr lvl="2" algn="ctr">
              <a:lnSpc>
                <a:spcPct val="100000"/>
              </a:lnSpc>
              <a:spcBef>
                <a:spcPts val="400"/>
              </a:spcBef>
              <a:spcAft>
                <a:spcPts val="0"/>
              </a:spcAft>
              <a:buClr>
                <a:srgbClr val="888888"/>
              </a:buClr>
              <a:buSzPts val="2400"/>
              <a:buFont typeface="Century Gothic"/>
              <a:buNone/>
              <a:defRPr>
                <a:solidFill>
                  <a:srgbClr val="888888"/>
                </a:solidFill>
              </a:defRPr>
            </a:lvl3pPr>
            <a:lvl4pPr lvl="3" algn="ctr">
              <a:lnSpc>
                <a:spcPct val="100000"/>
              </a:lnSpc>
              <a:spcBef>
                <a:spcPts val="400"/>
              </a:spcBef>
              <a:spcAft>
                <a:spcPts val="0"/>
              </a:spcAft>
              <a:buClr>
                <a:srgbClr val="888888"/>
              </a:buClr>
              <a:buSzPts val="2400"/>
              <a:buFont typeface="Century Gothic"/>
              <a:buNone/>
              <a:defRPr>
                <a:solidFill>
                  <a:srgbClr val="888888"/>
                </a:solidFill>
              </a:defRPr>
            </a:lvl4pPr>
            <a:lvl5pPr lvl="4" algn="ctr">
              <a:lnSpc>
                <a:spcPct val="100000"/>
              </a:lnSpc>
              <a:spcBef>
                <a:spcPts val="400"/>
              </a:spcBef>
              <a:spcAft>
                <a:spcPts val="0"/>
              </a:spcAft>
              <a:buClr>
                <a:srgbClr val="888888"/>
              </a:buClr>
              <a:buSzPts val="2400"/>
              <a:buFont typeface="Century Gothic"/>
              <a:buNone/>
              <a:defRPr>
                <a:solidFill>
                  <a:srgbClr val="888888"/>
                </a:solidFill>
              </a:defRPr>
            </a:lvl5pPr>
            <a:lvl6pPr lvl="5" algn="ctr">
              <a:lnSpc>
                <a:spcPct val="100000"/>
              </a:lnSpc>
              <a:spcBef>
                <a:spcPts val="400"/>
              </a:spcBef>
              <a:spcAft>
                <a:spcPts val="0"/>
              </a:spcAft>
              <a:buClr>
                <a:srgbClr val="888888"/>
              </a:buClr>
              <a:buSzPts val="2400"/>
              <a:buFont typeface="Century Gothic"/>
              <a:buNone/>
              <a:defRPr>
                <a:solidFill>
                  <a:srgbClr val="888888"/>
                </a:solidFill>
              </a:defRPr>
            </a:lvl6pPr>
            <a:lvl7pPr lvl="6" algn="ctr">
              <a:lnSpc>
                <a:spcPct val="100000"/>
              </a:lnSpc>
              <a:spcBef>
                <a:spcPts val="400"/>
              </a:spcBef>
              <a:spcAft>
                <a:spcPts val="0"/>
              </a:spcAft>
              <a:buClr>
                <a:srgbClr val="888888"/>
              </a:buClr>
              <a:buSzPts val="2400"/>
              <a:buFont typeface="Century Gothic"/>
              <a:buNone/>
              <a:defRPr>
                <a:solidFill>
                  <a:srgbClr val="888888"/>
                </a:solidFill>
              </a:defRPr>
            </a:lvl7pPr>
            <a:lvl8pPr lvl="7" algn="ctr">
              <a:lnSpc>
                <a:spcPct val="100000"/>
              </a:lnSpc>
              <a:spcBef>
                <a:spcPts val="400"/>
              </a:spcBef>
              <a:spcAft>
                <a:spcPts val="0"/>
              </a:spcAft>
              <a:buClr>
                <a:srgbClr val="888888"/>
              </a:buClr>
              <a:buSzPts val="2400"/>
              <a:buFont typeface="Century Gothic"/>
              <a:buNone/>
              <a:defRPr>
                <a:solidFill>
                  <a:srgbClr val="888888"/>
                </a:solidFill>
              </a:defRPr>
            </a:lvl8pPr>
            <a:lvl9pPr lvl="8" algn="ctr">
              <a:lnSpc>
                <a:spcPct val="100000"/>
              </a:lnSpc>
              <a:spcBef>
                <a:spcPts val="400"/>
              </a:spcBef>
              <a:spcAft>
                <a:spcPts val="0"/>
              </a:spcAft>
              <a:buClr>
                <a:srgbClr val="888888"/>
              </a:buClr>
              <a:buSzPts val="2400"/>
              <a:buFont typeface="Century Gothic"/>
              <a:buNone/>
              <a:defRPr>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obj">
  <p:cSld name="OBJECT">
    <p:spTree>
      <p:nvGrpSpPr>
        <p:cNvPr id="34" name="Shape 34"/>
        <p:cNvGrpSpPr/>
        <p:nvPr/>
      </p:nvGrpSpPr>
      <p:grpSpPr>
        <a:xfrm>
          <a:off x="0" y="0"/>
          <a:ext cx="0" cy="0"/>
          <a:chOff x="0" y="0"/>
          <a:chExt cx="0" cy="0"/>
        </a:xfrm>
      </p:grpSpPr>
      <p:sp>
        <p:nvSpPr>
          <p:cNvPr id="35" name="Google Shape;35;p57"/>
          <p:cNvSpPr txBox="1"/>
          <p:nvPr>
            <p:ph type="title"/>
          </p:nvPr>
        </p:nvSpPr>
        <p:spPr>
          <a:xfrm>
            <a:off x="515939" y="621582"/>
            <a:ext cx="11160126" cy="148831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36" name="Google Shape;36;p57"/>
          <p:cNvSpPr txBox="1"/>
          <p:nvPr>
            <p:ph idx="1" type="body"/>
          </p:nvPr>
        </p:nvSpPr>
        <p:spPr>
          <a:xfrm>
            <a:off x="515937" y="2092325"/>
            <a:ext cx="7366001" cy="421640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800"/>
              <a:buNone/>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37" name="Google Shape;37;p5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38" name="Google Shape;38;p5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39" name="Google Shape;39;p5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a:lvl1pPr>
            <a:lvl2pPr indent="0" lvl="1" marL="0" algn="r">
              <a:lnSpc>
                <a:spcPct val="100000"/>
              </a:lnSpc>
              <a:spcBef>
                <a:spcPts val="0"/>
              </a:spcBef>
              <a:spcAft>
                <a:spcPts val="0"/>
              </a:spcAft>
              <a:buClr>
                <a:srgbClr val="000000"/>
              </a:buClr>
              <a:buSzPts val="1200"/>
              <a:buFont typeface="Jost"/>
              <a:buNone/>
              <a:defRPr/>
            </a:lvl2pPr>
            <a:lvl3pPr indent="0" lvl="2" marL="0" algn="r">
              <a:lnSpc>
                <a:spcPct val="100000"/>
              </a:lnSpc>
              <a:spcBef>
                <a:spcPts val="0"/>
              </a:spcBef>
              <a:spcAft>
                <a:spcPts val="0"/>
              </a:spcAft>
              <a:buClr>
                <a:srgbClr val="000000"/>
              </a:buClr>
              <a:buSzPts val="1200"/>
              <a:buFont typeface="Jost"/>
              <a:buNone/>
              <a:defRPr/>
            </a:lvl3pPr>
            <a:lvl4pPr indent="0" lvl="3" marL="0" algn="r">
              <a:lnSpc>
                <a:spcPct val="100000"/>
              </a:lnSpc>
              <a:spcBef>
                <a:spcPts val="0"/>
              </a:spcBef>
              <a:spcAft>
                <a:spcPts val="0"/>
              </a:spcAft>
              <a:buClr>
                <a:srgbClr val="000000"/>
              </a:buClr>
              <a:buSzPts val="1200"/>
              <a:buFont typeface="Jost"/>
              <a:buNone/>
              <a:defRPr/>
            </a:lvl4pPr>
            <a:lvl5pPr indent="0" lvl="4" marL="0" algn="r">
              <a:lnSpc>
                <a:spcPct val="100000"/>
              </a:lnSpc>
              <a:spcBef>
                <a:spcPts val="0"/>
              </a:spcBef>
              <a:spcAft>
                <a:spcPts val="0"/>
              </a:spcAft>
              <a:buClr>
                <a:srgbClr val="000000"/>
              </a:buClr>
              <a:buSzPts val="1200"/>
              <a:buFont typeface="Jost"/>
              <a:buNone/>
              <a:defRPr/>
            </a:lvl5pPr>
            <a:lvl6pPr indent="0" lvl="5" marL="0" algn="r">
              <a:lnSpc>
                <a:spcPct val="100000"/>
              </a:lnSpc>
              <a:spcBef>
                <a:spcPts val="0"/>
              </a:spcBef>
              <a:spcAft>
                <a:spcPts val="0"/>
              </a:spcAft>
              <a:buClr>
                <a:srgbClr val="000000"/>
              </a:buClr>
              <a:buSzPts val="1200"/>
              <a:buFont typeface="Jost"/>
              <a:buNone/>
              <a:defRPr/>
            </a:lvl6pPr>
            <a:lvl7pPr indent="0" lvl="6" marL="0" algn="r">
              <a:lnSpc>
                <a:spcPct val="100000"/>
              </a:lnSpc>
              <a:spcBef>
                <a:spcPts val="0"/>
              </a:spcBef>
              <a:spcAft>
                <a:spcPts val="0"/>
              </a:spcAft>
              <a:buClr>
                <a:srgbClr val="000000"/>
              </a:buClr>
              <a:buSzPts val="1200"/>
              <a:buFont typeface="Jost"/>
              <a:buNone/>
              <a:defRPr/>
            </a:lvl7pPr>
            <a:lvl8pPr indent="0" lvl="7" marL="0" algn="r">
              <a:lnSpc>
                <a:spcPct val="100000"/>
              </a:lnSpc>
              <a:spcBef>
                <a:spcPts val="0"/>
              </a:spcBef>
              <a:spcAft>
                <a:spcPts val="0"/>
              </a:spcAft>
              <a:buClr>
                <a:srgbClr val="000000"/>
              </a:buClr>
              <a:buSzPts val="1200"/>
              <a:buFont typeface="Jost"/>
              <a:buNone/>
              <a:defRPr/>
            </a:lvl8pPr>
            <a:lvl9pPr indent="0" lvl="8" marL="0" algn="r">
              <a:lnSpc>
                <a:spcPct val="100000"/>
              </a:lnSpc>
              <a:spcBef>
                <a:spcPts val="0"/>
              </a:spcBef>
              <a:spcAft>
                <a:spcPts val="0"/>
              </a:spcAft>
              <a:buClr>
                <a:srgbClr val="000000"/>
              </a:buClr>
              <a:buSzPts val="1200"/>
              <a:buFont typeface="Jos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40" name="Shape 40"/>
        <p:cNvGrpSpPr/>
        <p:nvPr/>
      </p:nvGrpSpPr>
      <p:grpSpPr>
        <a:xfrm>
          <a:off x="0" y="0"/>
          <a:ext cx="0" cy="0"/>
          <a:chOff x="0" y="0"/>
          <a:chExt cx="0" cy="0"/>
        </a:xfrm>
      </p:grpSpPr>
      <p:sp>
        <p:nvSpPr>
          <p:cNvPr id="41" name="Google Shape;41;p58"/>
          <p:cNvSpPr txBox="1"/>
          <p:nvPr>
            <p:ph type="title"/>
          </p:nvPr>
        </p:nvSpPr>
        <p:spPr>
          <a:xfrm>
            <a:off x="515939" y="621582"/>
            <a:ext cx="11160126" cy="148831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42" name="Google Shape;42;p58"/>
          <p:cNvSpPr txBox="1"/>
          <p:nvPr>
            <p:ph idx="1" type="body"/>
          </p:nvPr>
        </p:nvSpPr>
        <p:spPr>
          <a:xfrm>
            <a:off x="838200" y="1825625"/>
            <a:ext cx="5181600" cy="435133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800"/>
              <a:buNone/>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43" name="Google Shape;43;p58"/>
          <p:cNvSpPr txBox="1"/>
          <p:nvPr>
            <p:ph idx="2" type="body"/>
          </p:nvPr>
        </p:nvSpPr>
        <p:spPr>
          <a:xfrm>
            <a:off x="6172200" y="1825625"/>
            <a:ext cx="5181600" cy="4351338"/>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accent2"/>
              </a:buClr>
              <a:buSzPts val="1800"/>
              <a:buNone/>
              <a:defRPr/>
            </a:lvl1pPr>
            <a:lvl2pPr indent="-342900" lvl="1" marL="914400" algn="l">
              <a:lnSpc>
                <a:spcPct val="100000"/>
              </a:lnSpc>
              <a:spcBef>
                <a:spcPts val="400"/>
              </a:spcBef>
              <a:spcAft>
                <a:spcPts val="0"/>
              </a:spcAft>
              <a:buClr>
                <a:schemeClr val="accent2"/>
              </a:buClr>
              <a:buSzPts val="1800"/>
              <a:buChar char="•"/>
              <a:defRPr/>
            </a:lvl2pPr>
            <a:lvl3pPr indent="-342900" lvl="2" marL="1371600" algn="l">
              <a:lnSpc>
                <a:spcPct val="100000"/>
              </a:lnSpc>
              <a:spcBef>
                <a:spcPts val="400"/>
              </a:spcBef>
              <a:spcAft>
                <a:spcPts val="0"/>
              </a:spcAft>
              <a:buClr>
                <a:schemeClr val="accent2"/>
              </a:buClr>
              <a:buSzPts val="1800"/>
              <a:buChar char="•"/>
              <a:defRPr/>
            </a:lvl3pPr>
            <a:lvl4pPr indent="-342900" lvl="3" marL="1828800" algn="l">
              <a:lnSpc>
                <a:spcPct val="100000"/>
              </a:lnSpc>
              <a:spcBef>
                <a:spcPts val="400"/>
              </a:spcBef>
              <a:spcAft>
                <a:spcPts val="0"/>
              </a:spcAft>
              <a:buClr>
                <a:schemeClr val="accent2"/>
              </a:buClr>
              <a:buSzPts val="1800"/>
              <a:buChar char="•"/>
              <a:defRPr/>
            </a:lvl4pPr>
            <a:lvl5pPr indent="-342900" lvl="4" marL="2286000" algn="l">
              <a:lnSpc>
                <a:spcPct val="100000"/>
              </a:lnSpc>
              <a:spcBef>
                <a:spcPts val="400"/>
              </a:spcBef>
              <a:spcAft>
                <a:spcPts val="0"/>
              </a:spcAft>
              <a:buClr>
                <a:schemeClr val="accent2"/>
              </a:buClr>
              <a:buSzPts val="1800"/>
              <a:buChar char="•"/>
              <a:defRPr/>
            </a:lvl5pPr>
            <a:lvl6pPr indent="-342900" lvl="5" marL="2743200" algn="l">
              <a:lnSpc>
                <a:spcPct val="100000"/>
              </a:lnSpc>
              <a:spcBef>
                <a:spcPts val="400"/>
              </a:spcBef>
              <a:spcAft>
                <a:spcPts val="0"/>
              </a:spcAft>
              <a:buClr>
                <a:schemeClr val="accent2"/>
              </a:buClr>
              <a:buSzPts val="1800"/>
              <a:buChar char="•"/>
              <a:defRPr/>
            </a:lvl6pPr>
            <a:lvl7pPr indent="-342900" lvl="6" marL="3200400" algn="l">
              <a:lnSpc>
                <a:spcPct val="100000"/>
              </a:lnSpc>
              <a:spcBef>
                <a:spcPts val="400"/>
              </a:spcBef>
              <a:spcAft>
                <a:spcPts val="0"/>
              </a:spcAft>
              <a:buClr>
                <a:schemeClr val="accent2"/>
              </a:buClr>
              <a:buSzPts val="1800"/>
              <a:buChar char="•"/>
              <a:defRPr/>
            </a:lvl7pPr>
            <a:lvl8pPr indent="-342900" lvl="7" marL="3657600" algn="l">
              <a:lnSpc>
                <a:spcPct val="100000"/>
              </a:lnSpc>
              <a:spcBef>
                <a:spcPts val="400"/>
              </a:spcBef>
              <a:spcAft>
                <a:spcPts val="0"/>
              </a:spcAft>
              <a:buClr>
                <a:schemeClr val="accent2"/>
              </a:buClr>
              <a:buSzPts val="1800"/>
              <a:buChar char="•"/>
              <a:defRPr/>
            </a:lvl8pPr>
            <a:lvl9pPr indent="-342900" lvl="8" marL="4114800" algn="l">
              <a:lnSpc>
                <a:spcPct val="100000"/>
              </a:lnSpc>
              <a:spcBef>
                <a:spcPts val="400"/>
              </a:spcBef>
              <a:spcAft>
                <a:spcPts val="0"/>
              </a:spcAft>
              <a:buClr>
                <a:schemeClr val="accent2"/>
              </a:buClr>
              <a:buSzPts val="1800"/>
              <a:buChar char="•"/>
              <a:defRPr/>
            </a:lvl9pPr>
          </a:lstStyle>
          <a:p/>
        </p:txBody>
      </p:sp>
      <p:sp>
        <p:nvSpPr>
          <p:cNvPr id="44" name="Google Shape;44;p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45" name="Google Shape;45;p5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46" name="Google Shape;46;p5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a:lvl1pPr>
            <a:lvl2pPr indent="0" lvl="1" marL="0" algn="r">
              <a:lnSpc>
                <a:spcPct val="100000"/>
              </a:lnSpc>
              <a:spcBef>
                <a:spcPts val="0"/>
              </a:spcBef>
              <a:spcAft>
                <a:spcPts val="0"/>
              </a:spcAft>
              <a:buClr>
                <a:srgbClr val="000000"/>
              </a:buClr>
              <a:buSzPts val="1200"/>
              <a:buFont typeface="Jost"/>
              <a:buNone/>
              <a:defRPr/>
            </a:lvl2pPr>
            <a:lvl3pPr indent="0" lvl="2" marL="0" algn="r">
              <a:lnSpc>
                <a:spcPct val="100000"/>
              </a:lnSpc>
              <a:spcBef>
                <a:spcPts val="0"/>
              </a:spcBef>
              <a:spcAft>
                <a:spcPts val="0"/>
              </a:spcAft>
              <a:buClr>
                <a:srgbClr val="000000"/>
              </a:buClr>
              <a:buSzPts val="1200"/>
              <a:buFont typeface="Jost"/>
              <a:buNone/>
              <a:defRPr/>
            </a:lvl3pPr>
            <a:lvl4pPr indent="0" lvl="3" marL="0" algn="r">
              <a:lnSpc>
                <a:spcPct val="100000"/>
              </a:lnSpc>
              <a:spcBef>
                <a:spcPts val="0"/>
              </a:spcBef>
              <a:spcAft>
                <a:spcPts val="0"/>
              </a:spcAft>
              <a:buClr>
                <a:srgbClr val="000000"/>
              </a:buClr>
              <a:buSzPts val="1200"/>
              <a:buFont typeface="Jost"/>
              <a:buNone/>
              <a:defRPr/>
            </a:lvl4pPr>
            <a:lvl5pPr indent="0" lvl="4" marL="0" algn="r">
              <a:lnSpc>
                <a:spcPct val="100000"/>
              </a:lnSpc>
              <a:spcBef>
                <a:spcPts val="0"/>
              </a:spcBef>
              <a:spcAft>
                <a:spcPts val="0"/>
              </a:spcAft>
              <a:buClr>
                <a:srgbClr val="000000"/>
              </a:buClr>
              <a:buSzPts val="1200"/>
              <a:buFont typeface="Jost"/>
              <a:buNone/>
              <a:defRPr/>
            </a:lvl5pPr>
            <a:lvl6pPr indent="0" lvl="5" marL="0" algn="r">
              <a:lnSpc>
                <a:spcPct val="100000"/>
              </a:lnSpc>
              <a:spcBef>
                <a:spcPts val="0"/>
              </a:spcBef>
              <a:spcAft>
                <a:spcPts val="0"/>
              </a:spcAft>
              <a:buClr>
                <a:srgbClr val="000000"/>
              </a:buClr>
              <a:buSzPts val="1200"/>
              <a:buFont typeface="Jost"/>
              <a:buNone/>
              <a:defRPr/>
            </a:lvl6pPr>
            <a:lvl7pPr indent="0" lvl="6" marL="0" algn="r">
              <a:lnSpc>
                <a:spcPct val="100000"/>
              </a:lnSpc>
              <a:spcBef>
                <a:spcPts val="0"/>
              </a:spcBef>
              <a:spcAft>
                <a:spcPts val="0"/>
              </a:spcAft>
              <a:buClr>
                <a:srgbClr val="000000"/>
              </a:buClr>
              <a:buSzPts val="1200"/>
              <a:buFont typeface="Jost"/>
              <a:buNone/>
              <a:defRPr/>
            </a:lvl7pPr>
            <a:lvl8pPr indent="0" lvl="7" marL="0" algn="r">
              <a:lnSpc>
                <a:spcPct val="100000"/>
              </a:lnSpc>
              <a:spcBef>
                <a:spcPts val="0"/>
              </a:spcBef>
              <a:spcAft>
                <a:spcPts val="0"/>
              </a:spcAft>
              <a:buClr>
                <a:srgbClr val="000000"/>
              </a:buClr>
              <a:buSzPts val="1200"/>
              <a:buFont typeface="Jost"/>
              <a:buNone/>
              <a:defRPr/>
            </a:lvl8pPr>
            <a:lvl9pPr indent="0" lvl="8" marL="0" algn="r">
              <a:lnSpc>
                <a:spcPct val="100000"/>
              </a:lnSpc>
              <a:spcBef>
                <a:spcPts val="0"/>
              </a:spcBef>
              <a:spcAft>
                <a:spcPts val="0"/>
              </a:spcAft>
              <a:buClr>
                <a:srgbClr val="000000"/>
              </a:buClr>
              <a:buSzPts val="1200"/>
              <a:buFont typeface="Jos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 name="Shape 47"/>
        <p:cNvGrpSpPr/>
        <p:nvPr/>
      </p:nvGrpSpPr>
      <p:grpSpPr>
        <a:xfrm>
          <a:off x="0" y="0"/>
          <a:ext cx="0" cy="0"/>
          <a:chOff x="0" y="0"/>
          <a:chExt cx="0" cy="0"/>
        </a:xfrm>
      </p:grpSpPr>
      <p:sp>
        <p:nvSpPr>
          <p:cNvPr id="48" name="Google Shape;48;p59"/>
          <p:cNvSpPr txBox="1"/>
          <p:nvPr>
            <p:ph type="ctrTitle"/>
          </p:nvPr>
        </p:nvSpPr>
        <p:spPr>
          <a:xfrm>
            <a:off x="1524000" y="1122363"/>
            <a:ext cx="9144000" cy="23876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rgbClr val="AA182C"/>
              </a:buClr>
              <a:buSzPts val="6000"/>
              <a:buFont typeface="Century Gothic"/>
              <a:buNone/>
              <a:defRPr sz="6000"/>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49" name="Google Shape;49;p59"/>
          <p:cNvSpPr txBox="1"/>
          <p:nvPr>
            <p:ph idx="1" type="subTitle"/>
          </p:nvPr>
        </p:nvSpPr>
        <p:spPr>
          <a:xfrm>
            <a:off x="1524000" y="3602038"/>
            <a:ext cx="9144000" cy="1655762"/>
          </a:xfrm>
          <a:prstGeom prst="rect">
            <a:avLst/>
          </a:prstGeom>
          <a:noFill/>
          <a:ln>
            <a:noFill/>
          </a:ln>
        </p:spPr>
        <p:txBody>
          <a:bodyPr anchorCtr="0" anchor="t" bIns="45700" lIns="45700" spcFirstLastPara="1" rIns="45700" wrap="square" tIns="45700">
            <a:normAutofit/>
          </a:bodyPr>
          <a:lstStyle>
            <a:lvl1pPr lvl="0" algn="ctr">
              <a:lnSpc>
                <a:spcPct val="100000"/>
              </a:lnSpc>
              <a:spcBef>
                <a:spcPts val="400"/>
              </a:spcBef>
              <a:spcAft>
                <a:spcPts val="0"/>
              </a:spcAft>
              <a:buClr>
                <a:schemeClr val="accent2"/>
              </a:buClr>
              <a:buSzPts val="2400"/>
              <a:buFont typeface="Century Gothic"/>
              <a:buNone/>
              <a:defRPr sz="2400"/>
            </a:lvl1pPr>
            <a:lvl2pPr lvl="1" algn="ctr">
              <a:lnSpc>
                <a:spcPct val="100000"/>
              </a:lnSpc>
              <a:spcBef>
                <a:spcPts val="400"/>
              </a:spcBef>
              <a:spcAft>
                <a:spcPts val="0"/>
              </a:spcAft>
              <a:buClr>
                <a:schemeClr val="accent2"/>
              </a:buClr>
              <a:buSzPts val="2000"/>
              <a:buFont typeface="Century Gothic"/>
              <a:buNone/>
              <a:defRPr sz="2000"/>
            </a:lvl2pPr>
            <a:lvl3pPr lvl="2" algn="ctr">
              <a:lnSpc>
                <a:spcPct val="100000"/>
              </a:lnSpc>
              <a:spcBef>
                <a:spcPts val="400"/>
              </a:spcBef>
              <a:spcAft>
                <a:spcPts val="0"/>
              </a:spcAft>
              <a:buClr>
                <a:schemeClr val="accent2"/>
              </a:buClr>
              <a:buSzPts val="1800"/>
              <a:buFont typeface="Century Gothic"/>
              <a:buNone/>
              <a:defRPr sz="1800"/>
            </a:lvl3pPr>
            <a:lvl4pPr lvl="3" algn="ctr">
              <a:lnSpc>
                <a:spcPct val="100000"/>
              </a:lnSpc>
              <a:spcBef>
                <a:spcPts val="400"/>
              </a:spcBef>
              <a:spcAft>
                <a:spcPts val="0"/>
              </a:spcAft>
              <a:buClr>
                <a:schemeClr val="accent2"/>
              </a:buClr>
              <a:buSzPts val="1600"/>
              <a:buFont typeface="Century Gothic"/>
              <a:buNone/>
              <a:defRPr sz="1600"/>
            </a:lvl4pPr>
            <a:lvl5pPr lvl="4" algn="ctr">
              <a:lnSpc>
                <a:spcPct val="100000"/>
              </a:lnSpc>
              <a:spcBef>
                <a:spcPts val="400"/>
              </a:spcBef>
              <a:spcAft>
                <a:spcPts val="0"/>
              </a:spcAft>
              <a:buClr>
                <a:schemeClr val="accent2"/>
              </a:buClr>
              <a:buSzPts val="1600"/>
              <a:buFont typeface="Century Gothic"/>
              <a:buNone/>
              <a:defRPr sz="1600"/>
            </a:lvl5pPr>
            <a:lvl6pPr lvl="5" algn="ctr">
              <a:lnSpc>
                <a:spcPct val="100000"/>
              </a:lnSpc>
              <a:spcBef>
                <a:spcPts val="400"/>
              </a:spcBef>
              <a:spcAft>
                <a:spcPts val="0"/>
              </a:spcAft>
              <a:buClr>
                <a:schemeClr val="accent2"/>
              </a:buClr>
              <a:buSzPts val="1600"/>
              <a:buFont typeface="Century Gothic"/>
              <a:buNone/>
              <a:defRPr sz="1600"/>
            </a:lvl6pPr>
            <a:lvl7pPr lvl="6" algn="ctr">
              <a:lnSpc>
                <a:spcPct val="100000"/>
              </a:lnSpc>
              <a:spcBef>
                <a:spcPts val="400"/>
              </a:spcBef>
              <a:spcAft>
                <a:spcPts val="0"/>
              </a:spcAft>
              <a:buClr>
                <a:schemeClr val="accent2"/>
              </a:buClr>
              <a:buSzPts val="1600"/>
              <a:buFont typeface="Century Gothic"/>
              <a:buNone/>
              <a:defRPr sz="1600"/>
            </a:lvl7pPr>
            <a:lvl8pPr lvl="7" algn="ctr">
              <a:lnSpc>
                <a:spcPct val="100000"/>
              </a:lnSpc>
              <a:spcBef>
                <a:spcPts val="400"/>
              </a:spcBef>
              <a:spcAft>
                <a:spcPts val="0"/>
              </a:spcAft>
              <a:buClr>
                <a:schemeClr val="accent2"/>
              </a:buClr>
              <a:buSzPts val="1600"/>
              <a:buFont typeface="Century Gothic"/>
              <a:buNone/>
              <a:defRPr sz="1600"/>
            </a:lvl8pPr>
            <a:lvl9pPr lvl="8" algn="ctr">
              <a:lnSpc>
                <a:spcPct val="100000"/>
              </a:lnSpc>
              <a:spcBef>
                <a:spcPts val="400"/>
              </a:spcBef>
              <a:spcAft>
                <a:spcPts val="0"/>
              </a:spcAft>
              <a:buClr>
                <a:schemeClr val="accent2"/>
              </a:buClr>
              <a:buSzPts val="1600"/>
              <a:buFont typeface="Century Gothic"/>
              <a:buNone/>
              <a:defRPr sz="1600"/>
            </a:lvl9pPr>
          </a:lstStyle>
          <a:p/>
        </p:txBody>
      </p:sp>
      <p:sp>
        <p:nvSpPr>
          <p:cNvPr id="50" name="Google Shape;50;p5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51" name="Google Shape;51;p5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52" name="Google Shape;52;p5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a:lvl1pPr>
            <a:lvl2pPr indent="0" lvl="1" marL="0" algn="r">
              <a:lnSpc>
                <a:spcPct val="100000"/>
              </a:lnSpc>
              <a:spcBef>
                <a:spcPts val="0"/>
              </a:spcBef>
              <a:spcAft>
                <a:spcPts val="0"/>
              </a:spcAft>
              <a:buClr>
                <a:srgbClr val="000000"/>
              </a:buClr>
              <a:buSzPts val="1200"/>
              <a:buFont typeface="Jost"/>
              <a:buNone/>
              <a:defRPr/>
            </a:lvl2pPr>
            <a:lvl3pPr indent="0" lvl="2" marL="0" algn="r">
              <a:lnSpc>
                <a:spcPct val="100000"/>
              </a:lnSpc>
              <a:spcBef>
                <a:spcPts val="0"/>
              </a:spcBef>
              <a:spcAft>
                <a:spcPts val="0"/>
              </a:spcAft>
              <a:buClr>
                <a:srgbClr val="000000"/>
              </a:buClr>
              <a:buSzPts val="1200"/>
              <a:buFont typeface="Jost"/>
              <a:buNone/>
              <a:defRPr/>
            </a:lvl3pPr>
            <a:lvl4pPr indent="0" lvl="3" marL="0" algn="r">
              <a:lnSpc>
                <a:spcPct val="100000"/>
              </a:lnSpc>
              <a:spcBef>
                <a:spcPts val="0"/>
              </a:spcBef>
              <a:spcAft>
                <a:spcPts val="0"/>
              </a:spcAft>
              <a:buClr>
                <a:srgbClr val="000000"/>
              </a:buClr>
              <a:buSzPts val="1200"/>
              <a:buFont typeface="Jost"/>
              <a:buNone/>
              <a:defRPr/>
            </a:lvl4pPr>
            <a:lvl5pPr indent="0" lvl="4" marL="0" algn="r">
              <a:lnSpc>
                <a:spcPct val="100000"/>
              </a:lnSpc>
              <a:spcBef>
                <a:spcPts val="0"/>
              </a:spcBef>
              <a:spcAft>
                <a:spcPts val="0"/>
              </a:spcAft>
              <a:buClr>
                <a:srgbClr val="000000"/>
              </a:buClr>
              <a:buSzPts val="1200"/>
              <a:buFont typeface="Jost"/>
              <a:buNone/>
              <a:defRPr/>
            </a:lvl5pPr>
            <a:lvl6pPr indent="0" lvl="5" marL="0" algn="r">
              <a:lnSpc>
                <a:spcPct val="100000"/>
              </a:lnSpc>
              <a:spcBef>
                <a:spcPts val="0"/>
              </a:spcBef>
              <a:spcAft>
                <a:spcPts val="0"/>
              </a:spcAft>
              <a:buClr>
                <a:srgbClr val="000000"/>
              </a:buClr>
              <a:buSzPts val="1200"/>
              <a:buFont typeface="Jost"/>
              <a:buNone/>
              <a:defRPr/>
            </a:lvl6pPr>
            <a:lvl7pPr indent="0" lvl="6" marL="0" algn="r">
              <a:lnSpc>
                <a:spcPct val="100000"/>
              </a:lnSpc>
              <a:spcBef>
                <a:spcPts val="0"/>
              </a:spcBef>
              <a:spcAft>
                <a:spcPts val="0"/>
              </a:spcAft>
              <a:buClr>
                <a:srgbClr val="000000"/>
              </a:buClr>
              <a:buSzPts val="1200"/>
              <a:buFont typeface="Jost"/>
              <a:buNone/>
              <a:defRPr/>
            </a:lvl7pPr>
            <a:lvl8pPr indent="0" lvl="7" marL="0" algn="r">
              <a:lnSpc>
                <a:spcPct val="100000"/>
              </a:lnSpc>
              <a:spcBef>
                <a:spcPts val="0"/>
              </a:spcBef>
              <a:spcAft>
                <a:spcPts val="0"/>
              </a:spcAft>
              <a:buClr>
                <a:srgbClr val="000000"/>
              </a:buClr>
              <a:buSzPts val="1200"/>
              <a:buFont typeface="Jost"/>
              <a:buNone/>
              <a:defRPr/>
            </a:lvl8pPr>
            <a:lvl9pPr indent="0" lvl="8" marL="0" algn="r">
              <a:lnSpc>
                <a:spcPct val="100000"/>
              </a:lnSpc>
              <a:spcBef>
                <a:spcPts val="0"/>
              </a:spcBef>
              <a:spcAft>
                <a:spcPts val="0"/>
              </a:spcAft>
              <a:buClr>
                <a:srgbClr val="000000"/>
              </a:buClr>
              <a:buSzPts val="1200"/>
              <a:buFont typeface="Jos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55" name="Google Shape;55;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56" name="Google Shape;56;p6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a:lvl1pPr>
            <a:lvl2pPr indent="0" lvl="1" marL="0" algn="r">
              <a:lnSpc>
                <a:spcPct val="100000"/>
              </a:lnSpc>
              <a:spcBef>
                <a:spcPts val="0"/>
              </a:spcBef>
              <a:spcAft>
                <a:spcPts val="0"/>
              </a:spcAft>
              <a:buClr>
                <a:srgbClr val="000000"/>
              </a:buClr>
              <a:buSzPts val="1200"/>
              <a:buFont typeface="Jost"/>
              <a:buNone/>
              <a:defRPr/>
            </a:lvl2pPr>
            <a:lvl3pPr indent="0" lvl="2" marL="0" algn="r">
              <a:lnSpc>
                <a:spcPct val="100000"/>
              </a:lnSpc>
              <a:spcBef>
                <a:spcPts val="0"/>
              </a:spcBef>
              <a:spcAft>
                <a:spcPts val="0"/>
              </a:spcAft>
              <a:buClr>
                <a:srgbClr val="000000"/>
              </a:buClr>
              <a:buSzPts val="1200"/>
              <a:buFont typeface="Jost"/>
              <a:buNone/>
              <a:defRPr/>
            </a:lvl3pPr>
            <a:lvl4pPr indent="0" lvl="3" marL="0" algn="r">
              <a:lnSpc>
                <a:spcPct val="100000"/>
              </a:lnSpc>
              <a:spcBef>
                <a:spcPts val="0"/>
              </a:spcBef>
              <a:spcAft>
                <a:spcPts val="0"/>
              </a:spcAft>
              <a:buClr>
                <a:srgbClr val="000000"/>
              </a:buClr>
              <a:buSzPts val="1200"/>
              <a:buFont typeface="Jost"/>
              <a:buNone/>
              <a:defRPr/>
            </a:lvl4pPr>
            <a:lvl5pPr indent="0" lvl="4" marL="0" algn="r">
              <a:lnSpc>
                <a:spcPct val="100000"/>
              </a:lnSpc>
              <a:spcBef>
                <a:spcPts val="0"/>
              </a:spcBef>
              <a:spcAft>
                <a:spcPts val="0"/>
              </a:spcAft>
              <a:buClr>
                <a:srgbClr val="000000"/>
              </a:buClr>
              <a:buSzPts val="1200"/>
              <a:buFont typeface="Jost"/>
              <a:buNone/>
              <a:defRPr/>
            </a:lvl5pPr>
            <a:lvl6pPr indent="0" lvl="5" marL="0" algn="r">
              <a:lnSpc>
                <a:spcPct val="100000"/>
              </a:lnSpc>
              <a:spcBef>
                <a:spcPts val="0"/>
              </a:spcBef>
              <a:spcAft>
                <a:spcPts val="0"/>
              </a:spcAft>
              <a:buClr>
                <a:srgbClr val="000000"/>
              </a:buClr>
              <a:buSzPts val="1200"/>
              <a:buFont typeface="Jost"/>
              <a:buNone/>
              <a:defRPr/>
            </a:lvl6pPr>
            <a:lvl7pPr indent="0" lvl="6" marL="0" algn="r">
              <a:lnSpc>
                <a:spcPct val="100000"/>
              </a:lnSpc>
              <a:spcBef>
                <a:spcPts val="0"/>
              </a:spcBef>
              <a:spcAft>
                <a:spcPts val="0"/>
              </a:spcAft>
              <a:buClr>
                <a:srgbClr val="000000"/>
              </a:buClr>
              <a:buSzPts val="1200"/>
              <a:buFont typeface="Jost"/>
              <a:buNone/>
              <a:defRPr/>
            </a:lvl7pPr>
            <a:lvl8pPr indent="0" lvl="7" marL="0" algn="r">
              <a:lnSpc>
                <a:spcPct val="100000"/>
              </a:lnSpc>
              <a:spcBef>
                <a:spcPts val="0"/>
              </a:spcBef>
              <a:spcAft>
                <a:spcPts val="0"/>
              </a:spcAft>
              <a:buClr>
                <a:srgbClr val="000000"/>
              </a:buClr>
              <a:buSzPts val="1200"/>
              <a:buFont typeface="Jost"/>
              <a:buNone/>
              <a:defRPr/>
            </a:lvl8pPr>
            <a:lvl9pPr indent="0" lvl="8" marL="0" algn="r">
              <a:lnSpc>
                <a:spcPct val="100000"/>
              </a:lnSpc>
              <a:spcBef>
                <a:spcPts val="0"/>
              </a:spcBef>
              <a:spcAft>
                <a:spcPts val="0"/>
              </a:spcAft>
              <a:buClr>
                <a:srgbClr val="000000"/>
              </a:buClr>
              <a:buSzPts val="1200"/>
              <a:buFont typeface="Jos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61"/>
          <p:cNvSpPr txBox="1"/>
          <p:nvPr>
            <p:ph type="title"/>
          </p:nvPr>
        </p:nvSpPr>
        <p:spPr>
          <a:xfrm>
            <a:off x="515939" y="621582"/>
            <a:ext cx="11160126" cy="148831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p:txBody>
      </p:sp>
      <p:sp>
        <p:nvSpPr>
          <p:cNvPr id="59" name="Google Shape;59;p6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60" name="Google Shape;60;p6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p:txBody>
      </p:sp>
      <p:sp>
        <p:nvSpPr>
          <p:cNvPr id="61" name="Google Shape;61;p6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a:lvl1pPr>
            <a:lvl2pPr indent="0" lvl="1" marL="0" algn="r">
              <a:lnSpc>
                <a:spcPct val="100000"/>
              </a:lnSpc>
              <a:spcBef>
                <a:spcPts val="0"/>
              </a:spcBef>
              <a:spcAft>
                <a:spcPts val="0"/>
              </a:spcAft>
              <a:buClr>
                <a:srgbClr val="000000"/>
              </a:buClr>
              <a:buSzPts val="1200"/>
              <a:buFont typeface="Jost"/>
              <a:buNone/>
              <a:defRPr/>
            </a:lvl2pPr>
            <a:lvl3pPr indent="0" lvl="2" marL="0" algn="r">
              <a:lnSpc>
                <a:spcPct val="100000"/>
              </a:lnSpc>
              <a:spcBef>
                <a:spcPts val="0"/>
              </a:spcBef>
              <a:spcAft>
                <a:spcPts val="0"/>
              </a:spcAft>
              <a:buClr>
                <a:srgbClr val="000000"/>
              </a:buClr>
              <a:buSzPts val="1200"/>
              <a:buFont typeface="Jost"/>
              <a:buNone/>
              <a:defRPr/>
            </a:lvl3pPr>
            <a:lvl4pPr indent="0" lvl="3" marL="0" algn="r">
              <a:lnSpc>
                <a:spcPct val="100000"/>
              </a:lnSpc>
              <a:spcBef>
                <a:spcPts val="0"/>
              </a:spcBef>
              <a:spcAft>
                <a:spcPts val="0"/>
              </a:spcAft>
              <a:buClr>
                <a:srgbClr val="000000"/>
              </a:buClr>
              <a:buSzPts val="1200"/>
              <a:buFont typeface="Jost"/>
              <a:buNone/>
              <a:defRPr/>
            </a:lvl4pPr>
            <a:lvl5pPr indent="0" lvl="4" marL="0" algn="r">
              <a:lnSpc>
                <a:spcPct val="100000"/>
              </a:lnSpc>
              <a:spcBef>
                <a:spcPts val="0"/>
              </a:spcBef>
              <a:spcAft>
                <a:spcPts val="0"/>
              </a:spcAft>
              <a:buClr>
                <a:srgbClr val="000000"/>
              </a:buClr>
              <a:buSzPts val="1200"/>
              <a:buFont typeface="Jost"/>
              <a:buNone/>
              <a:defRPr/>
            </a:lvl5pPr>
            <a:lvl6pPr indent="0" lvl="5" marL="0" algn="r">
              <a:lnSpc>
                <a:spcPct val="100000"/>
              </a:lnSpc>
              <a:spcBef>
                <a:spcPts val="0"/>
              </a:spcBef>
              <a:spcAft>
                <a:spcPts val="0"/>
              </a:spcAft>
              <a:buClr>
                <a:srgbClr val="000000"/>
              </a:buClr>
              <a:buSzPts val="1200"/>
              <a:buFont typeface="Jost"/>
              <a:buNone/>
              <a:defRPr/>
            </a:lvl6pPr>
            <a:lvl7pPr indent="0" lvl="6" marL="0" algn="r">
              <a:lnSpc>
                <a:spcPct val="100000"/>
              </a:lnSpc>
              <a:spcBef>
                <a:spcPts val="0"/>
              </a:spcBef>
              <a:spcAft>
                <a:spcPts val="0"/>
              </a:spcAft>
              <a:buClr>
                <a:srgbClr val="000000"/>
              </a:buClr>
              <a:buSzPts val="1200"/>
              <a:buFont typeface="Jost"/>
              <a:buNone/>
              <a:defRPr/>
            </a:lvl7pPr>
            <a:lvl8pPr indent="0" lvl="7" marL="0" algn="r">
              <a:lnSpc>
                <a:spcPct val="100000"/>
              </a:lnSpc>
              <a:spcBef>
                <a:spcPts val="0"/>
              </a:spcBef>
              <a:spcAft>
                <a:spcPts val="0"/>
              </a:spcAft>
              <a:buClr>
                <a:srgbClr val="000000"/>
              </a:buClr>
              <a:buSzPts val="1200"/>
              <a:buFont typeface="Jost"/>
              <a:buNone/>
              <a:defRPr/>
            </a:lvl8pPr>
            <a:lvl9pPr indent="0" lvl="8" marL="0" algn="r">
              <a:lnSpc>
                <a:spcPct val="100000"/>
              </a:lnSpc>
              <a:spcBef>
                <a:spcPts val="0"/>
              </a:spcBef>
              <a:spcAft>
                <a:spcPts val="0"/>
              </a:spcAft>
              <a:buClr>
                <a:srgbClr val="000000"/>
              </a:buClr>
              <a:buSzPts val="1200"/>
              <a:buFont typeface="Jos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1" showMasterSp="0">
  <p:cSld name="1_Title-1">
    <p:bg>
      <p:bgPr>
        <a:solidFill>
          <a:srgbClr val="000000"/>
        </a:solidFill>
      </p:bgPr>
    </p:bg>
    <p:spTree>
      <p:nvGrpSpPr>
        <p:cNvPr id="62" name="Shape 62"/>
        <p:cNvGrpSpPr/>
        <p:nvPr/>
      </p:nvGrpSpPr>
      <p:grpSpPr>
        <a:xfrm>
          <a:off x="0" y="0"/>
          <a:ext cx="0" cy="0"/>
          <a:chOff x="0" y="0"/>
          <a:chExt cx="0" cy="0"/>
        </a:xfrm>
      </p:grpSpPr>
      <p:pic>
        <p:nvPicPr>
          <p:cNvPr id="63" name="Google Shape;63;p62"/>
          <p:cNvPicPr preferRelativeResize="0"/>
          <p:nvPr/>
        </p:nvPicPr>
        <p:blipFill rotWithShape="1">
          <a:blip r:embed="rId2">
            <a:alphaModFix/>
          </a:blip>
          <a:srcRect b="0" l="0" r="0" t="0"/>
          <a:stretch/>
        </p:blipFill>
        <p:spPr>
          <a:xfrm>
            <a:off x="-16016" y="-1"/>
            <a:ext cx="12224032" cy="7335006"/>
          </a:xfrm>
          <a:prstGeom prst="rect">
            <a:avLst/>
          </a:prstGeom>
          <a:noFill/>
          <a:ln>
            <a:noFill/>
          </a:ln>
        </p:spPr>
      </p:pic>
      <p:sp>
        <p:nvSpPr>
          <p:cNvPr id="64" name="Google Shape;64;p62"/>
          <p:cNvSpPr txBox="1"/>
          <p:nvPr/>
        </p:nvSpPr>
        <p:spPr>
          <a:xfrm>
            <a:off x="8056121" y="2347822"/>
            <a:ext cx="3383368" cy="1780539"/>
          </a:xfrm>
          <a:prstGeom prst="rect">
            <a:avLst/>
          </a:prstGeom>
          <a:noFill/>
          <a:ln>
            <a:noFill/>
          </a:ln>
        </p:spPr>
        <p:txBody>
          <a:bodyPr anchorCtr="0" anchor="t" bIns="45700" lIns="45700" spcFirstLastPara="1" rIns="45700" wrap="square" tIns="45700">
            <a:spAutoFit/>
          </a:bodyPr>
          <a:lstStyle/>
          <a:p>
            <a:pPr indent="0" lvl="0" marL="0" marR="0" rtl="0" algn="r">
              <a:lnSpc>
                <a:spcPct val="90000"/>
              </a:lnSpc>
              <a:spcBef>
                <a:spcPts val="0"/>
              </a:spcBef>
              <a:spcAft>
                <a:spcPts val="0"/>
              </a:spcAft>
              <a:buClr>
                <a:srgbClr val="AA182C"/>
              </a:buClr>
              <a:buSzPts val="5600"/>
              <a:buFont typeface="Helvetica Neue"/>
              <a:buNone/>
            </a:pPr>
            <a:r>
              <a:rPr b="1" i="0" lang="en-US" sz="5600" u="none" cap="none" strike="noStrike">
                <a:solidFill>
                  <a:srgbClr val="AA182C"/>
                </a:solidFill>
                <a:latin typeface="Helvetica Neue"/>
                <a:ea typeface="Helvetica Neue"/>
                <a:cs typeface="Helvetica Neue"/>
                <a:sym typeface="Helvetica Neue"/>
              </a:rPr>
              <a:t>Spring</a:t>
            </a:r>
            <a:endParaRPr/>
          </a:p>
          <a:p>
            <a:pPr indent="0" lvl="0" marL="0" marR="0" rtl="0" algn="r">
              <a:lnSpc>
                <a:spcPct val="90000"/>
              </a:lnSpc>
              <a:spcBef>
                <a:spcPts val="0"/>
              </a:spcBef>
              <a:spcAft>
                <a:spcPts val="0"/>
              </a:spcAft>
              <a:buClr>
                <a:srgbClr val="AA182C"/>
              </a:buClr>
              <a:buSzPts val="5600"/>
              <a:buFont typeface="Helvetica Neue"/>
              <a:buNone/>
            </a:pPr>
            <a:r>
              <a:rPr b="1" i="0" lang="en-US" sz="5600" u="none" cap="none" strike="noStrike">
                <a:solidFill>
                  <a:srgbClr val="AA182C"/>
                </a:solidFill>
                <a:latin typeface="Helvetica Neue"/>
                <a:ea typeface="Helvetica Neue"/>
                <a:cs typeface="Helvetica Neue"/>
                <a:sym typeface="Helvetica Neue"/>
              </a:rPr>
              <a:t>Conference</a:t>
            </a:r>
            <a:endParaRPr/>
          </a:p>
        </p:txBody>
      </p:sp>
      <p:pic>
        <p:nvPicPr>
          <p:cNvPr id="65" name="Google Shape;65;p62"/>
          <p:cNvPicPr preferRelativeResize="0"/>
          <p:nvPr/>
        </p:nvPicPr>
        <p:blipFill rotWithShape="1">
          <a:blip r:embed="rId3">
            <a:alphaModFix/>
          </a:blip>
          <a:srcRect b="0" l="0" r="0" t="0"/>
          <a:stretch/>
        </p:blipFill>
        <p:spPr>
          <a:xfrm>
            <a:off x="7850084" y="488562"/>
            <a:ext cx="3536835" cy="1481684"/>
          </a:xfrm>
          <a:prstGeom prst="rect">
            <a:avLst/>
          </a:prstGeom>
          <a:noFill/>
          <a:ln>
            <a:noFill/>
          </a:ln>
        </p:spPr>
      </p:pic>
      <p:sp>
        <p:nvSpPr>
          <p:cNvPr id="66" name="Google Shape;66;p62"/>
          <p:cNvSpPr txBox="1"/>
          <p:nvPr/>
        </p:nvSpPr>
        <p:spPr>
          <a:xfrm>
            <a:off x="8094543" y="4209420"/>
            <a:ext cx="3306523" cy="586739"/>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77777A"/>
              </a:buClr>
              <a:buSzPts val="3200"/>
              <a:buFont typeface="Century Gothic"/>
              <a:buNone/>
            </a:pPr>
            <a:r>
              <a:rPr b="1" i="0" lang="en-US" sz="3200" u="none" cap="none" strike="noStrike">
                <a:solidFill>
                  <a:srgbClr val="77777A"/>
                </a:solidFill>
                <a:latin typeface="Century Gothic"/>
                <a:ea typeface="Century Gothic"/>
                <a:cs typeface="Century Gothic"/>
                <a:sym typeface="Century Gothic"/>
              </a:rPr>
              <a:t>May 17-19, 2023</a:t>
            </a:r>
            <a:endParaRPr/>
          </a:p>
        </p:txBody>
      </p:sp>
      <p:sp>
        <p:nvSpPr>
          <p:cNvPr id="67" name="Google Shape;67;p62"/>
          <p:cNvSpPr txBox="1"/>
          <p:nvPr/>
        </p:nvSpPr>
        <p:spPr>
          <a:xfrm>
            <a:off x="8584538" y="4877219"/>
            <a:ext cx="2794158" cy="586739"/>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AA182C"/>
              </a:buClr>
              <a:buSzPts val="3200"/>
              <a:buFont typeface="Century Gothic"/>
              <a:buNone/>
            </a:pPr>
            <a:r>
              <a:rPr b="1" i="0" lang="en-US" sz="3200" u="none" cap="none" strike="noStrike">
                <a:solidFill>
                  <a:srgbClr val="AA182C"/>
                </a:solidFill>
                <a:latin typeface="Century Gothic"/>
                <a:ea typeface="Century Gothic"/>
                <a:cs typeface="Century Gothic"/>
                <a:sym typeface="Century Gothic"/>
              </a:rPr>
              <a:t>Amelia Island</a:t>
            </a:r>
            <a:endParaRPr/>
          </a:p>
        </p:txBody>
      </p:sp>
      <p:sp>
        <p:nvSpPr>
          <p:cNvPr id="68" name="Google Shape;68;p62"/>
          <p:cNvSpPr txBox="1"/>
          <p:nvPr/>
        </p:nvSpPr>
        <p:spPr>
          <a:xfrm>
            <a:off x="5307290" y="6021442"/>
            <a:ext cx="6093777" cy="586739"/>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77777A"/>
              </a:buClr>
              <a:buSzPts val="3200"/>
              <a:buFont typeface="Century Gothic"/>
              <a:buNone/>
            </a:pPr>
            <a:r>
              <a:rPr b="1" i="0" lang="en-US" sz="3200" u="none" cap="none" strike="noStrike">
                <a:solidFill>
                  <a:srgbClr val="77777A"/>
                </a:solidFill>
                <a:latin typeface="Century Gothic"/>
                <a:ea typeface="Century Gothic"/>
                <a:cs typeface="Century Gothic"/>
                <a:sym typeface="Century Gothic"/>
              </a:rPr>
              <a:t>#ARIASUS • </a:t>
            </a:r>
            <a:r>
              <a:rPr b="1" i="0" lang="en-US" sz="3200" u="sng" cap="none" strike="noStrike">
                <a:solidFill>
                  <a:srgbClr val="77777A"/>
                </a:solidFill>
                <a:latin typeface="Century Gothic"/>
                <a:ea typeface="Century Gothic"/>
                <a:cs typeface="Century Gothic"/>
                <a:sym typeface="Century Gothic"/>
                <a:hlinkClick r:id="rId4">
                  <a:extLst>
                    <a:ext uri="{A12FA001-AC4F-418D-AE19-62706E023703}">
                      <ahyp:hlinkClr val="tx"/>
                    </a:ext>
                  </a:extLst>
                </a:hlinkClick>
              </a:rPr>
              <a:t>www.arias-us.com</a:t>
            </a:r>
            <a:endParaRPr/>
          </a:p>
        </p:txBody>
      </p:sp>
      <p:sp>
        <p:nvSpPr>
          <p:cNvPr id="69" name="Google Shape;69;p6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indent="0" lvl="1"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indent="0" lvl="2"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indent="0" lvl="3"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indent="0" lvl="4"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indent="0" lvl="5"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indent="0" lvl="6"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indent="0" lvl="7"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indent="0" lvl="8" marL="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theme" Target="../theme/theme1.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6.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pic>
        <p:nvPicPr>
          <p:cNvPr id="10" name="Google Shape;10;p53"/>
          <p:cNvPicPr preferRelativeResize="0"/>
          <p:nvPr/>
        </p:nvPicPr>
        <p:blipFill rotWithShape="1">
          <a:blip r:embed="rId1">
            <a:alphaModFix/>
          </a:blip>
          <a:srcRect b="0" l="0" r="0" t="0"/>
          <a:stretch/>
        </p:blipFill>
        <p:spPr>
          <a:xfrm flipH="1">
            <a:off x="20124" y="-217692"/>
            <a:ext cx="12151752" cy="7293384"/>
          </a:xfrm>
          <a:prstGeom prst="rect">
            <a:avLst/>
          </a:prstGeom>
          <a:noFill/>
          <a:ln>
            <a:noFill/>
          </a:ln>
        </p:spPr>
      </p:pic>
      <p:sp>
        <p:nvSpPr>
          <p:cNvPr id="11" name="Google Shape;11;p53"/>
          <p:cNvSpPr txBox="1"/>
          <p:nvPr>
            <p:ph type="title"/>
          </p:nvPr>
        </p:nvSpPr>
        <p:spPr>
          <a:xfrm>
            <a:off x="515939" y="621582"/>
            <a:ext cx="11160126" cy="1488315"/>
          </a:xfrm>
          <a:prstGeom prst="rect">
            <a:avLst/>
          </a:prstGeom>
          <a:noFill/>
          <a:ln>
            <a:noFill/>
          </a:ln>
        </p:spPr>
        <p:txBody>
          <a:bodyPr anchorCtr="0" anchor="t" bIns="45700" lIns="45700" spcFirstLastPara="1" rIns="45700" wrap="square" tIns="45700">
            <a:normAutofit/>
          </a:bodyPr>
          <a:lstStyle>
            <a:lvl1pPr lvl="0"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AA182C"/>
              </a:buClr>
              <a:buSzPts val="4000"/>
              <a:buFont typeface="Century Gothic"/>
              <a:buNone/>
              <a:defRPr b="1" i="0" sz="4000" u="none" cap="none" strike="noStrike">
                <a:solidFill>
                  <a:srgbClr val="AA182C"/>
                </a:solidFill>
                <a:latin typeface="Century Gothic"/>
                <a:ea typeface="Century Gothic"/>
                <a:cs typeface="Century Gothic"/>
                <a:sym typeface="Century Gothic"/>
              </a:defRPr>
            </a:lvl9pPr>
          </a:lstStyle>
          <a:p/>
        </p:txBody>
      </p:sp>
      <p:sp>
        <p:nvSpPr>
          <p:cNvPr id="12" name="Google Shape;12;p53"/>
          <p:cNvSpPr txBox="1"/>
          <p:nvPr>
            <p:ph idx="1" type="body"/>
          </p:nvPr>
        </p:nvSpPr>
        <p:spPr>
          <a:xfrm>
            <a:off x="515937" y="2092325"/>
            <a:ext cx="7366001" cy="4216400"/>
          </a:xfrm>
          <a:prstGeom prst="rect">
            <a:avLst/>
          </a:prstGeom>
          <a:noFill/>
          <a:ln>
            <a:noFill/>
          </a:ln>
        </p:spPr>
        <p:txBody>
          <a:bodyPr anchorCtr="0" anchor="t" bIns="45700" lIns="45700" spcFirstLastPara="1" rIns="45700" wrap="square" tIns="45700">
            <a:normAutofit/>
          </a:bodyPr>
          <a:lstStyle>
            <a:lvl1pPr indent="-228600" lvl="0" marL="457200" marR="0" rtl="0" algn="l">
              <a:lnSpc>
                <a:spcPct val="100000"/>
              </a:lnSpc>
              <a:spcBef>
                <a:spcPts val="400"/>
              </a:spcBef>
              <a:spcAft>
                <a:spcPts val="0"/>
              </a:spcAft>
              <a:buClr>
                <a:schemeClr val="accent2"/>
              </a:buClr>
              <a:buSzPts val="2400"/>
              <a:buFont typeface="Century Gothic"/>
              <a:buNone/>
              <a:defRPr b="0" i="0" sz="2400" u="none" cap="none" strike="noStrike">
                <a:solidFill>
                  <a:schemeClr val="accent2"/>
                </a:solidFill>
                <a:latin typeface="Century Gothic"/>
                <a:ea typeface="Century Gothic"/>
                <a:cs typeface="Century Gothic"/>
                <a:sym typeface="Century Gothic"/>
              </a:defRPr>
            </a:lvl1pPr>
            <a:lvl2pPr indent="-381000" lvl="1" marL="9144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2pPr>
            <a:lvl3pPr indent="-381000" lvl="2" marL="13716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3pPr>
            <a:lvl4pPr indent="-381000" lvl="3" marL="18288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4pPr>
            <a:lvl5pPr indent="-381000" lvl="4" marL="22860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5pPr>
            <a:lvl6pPr indent="-381000" lvl="5" marL="27432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6pPr>
            <a:lvl7pPr indent="-381000" lvl="6" marL="32004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7pPr>
            <a:lvl8pPr indent="-381000" lvl="7" marL="36576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8pPr>
            <a:lvl9pPr indent="-381000" lvl="8" marL="4114800" marR="0" rtl="0" algn="l">
              <a:lnSpc>
                <a:spcPct val="100000"/>
              </a:lnSpc>
              <a:spcBef>
                <a:spcPts val="400"/>
              </a:spcBef>
              <a:spcAft>
                <a:spcPts val="0"/>
              </a:spcAft>
              <a:buClr>
                <a:schemeClr val="accent2"/>
              </a:buClr>
              <a:buSzPts val="2400"/>
              <a:buFont typeface="Century Gothic"/>
              <a:buChar char="•"/>
              <a:defRPr b="0" i="0" sz="2400" u="none" cap="none" strike="noStrike">
                <a:solidFill>
                  <a:schemeClr val="accent2"/>
                </a:solidFill>
                <a:latin typeface="Century Gothic"/>
                <a:ea typeface="Century Gothic"/>
                <a:cs typeface="Century Gothic"/>
                <a:sym typeface="Century Gothic"/>
              </a:defRPr>
            </a:lvl9pPr>
          </a:lstStyle>
          <a:p/>
        </p:txBody>
      </p:sp>
      <p:sp>
        <p:nvSpPr>
          <p:cNvPr id="13" name="Google Shape;13;p53"/>
          <p:cNvSpPr/>
          <p:nvPr/>
        </p:nvSpPr>
        <p:spPr>
          <a:xfrm>
            <a:off x="-31440" y="5564740"/>
            <a:ext cx="12254880" cy="1437854"/>
          </a:xfrm>
          <a:prstGeom prst="rect">
            <a:avLst/>
          </a:prstGeom>
          <a:solidFill>
            <a:srgbClr val="AA182C"/>
          </a:solidFill>
          <a:ln>
            <a:noFill/>
          </a:ln>
        </p:spPr>
        <p:txBody>
          <a:bodyPr anchorCtr="0" anchor="ctr" bIns="45700" lIns="45700" spcFirstLastPara="1" rIns="45700" wrap="square" tIns="45700">
            <a:noAutofit/>
          </a:bodyPr>
          <a:lstStyle/>
          <a:p>
            <a:pPr indent="457200" lvl="0" marL="0" marR="0" rtl="0" algn="l">
              <a:lnSpc>
                <a:spcPct val="100000"/>
              </a:lnSpc>
              <a:spcBef>
                <a:spcPts val="0"/>
              </a:spcBef>
              <a:spcAft>
                <a:spcPts val="0"/>
              </a:spcAft>
              <a:buClr>
                <a:srgbClr val="000000"/>
              </a:buClr>
              <a:buSzPts val="1800"/>
              <a:buFont typeface="Jost"/>
              <a:buNone/>
            </a:pPr>
            <a:r>
              <a:t/>
            </a:r>
            <a:endParaRPr b="0" i="0" sz="1800" u="none" cap="none" strike="noStrike">
              <a:solidFill>
                <a:srgbClr val="000000"/>
              </a:solidFill>
              <a:latin typeface="Helvetica Neue"/>
              <a:ea typeface="Helvetica Neue"/>
              <a:cs typeface="Helvetica Neue"/>
              <a:sym typeface="Helvetica Neue"/>
            </a:endParaRPr>
          </a:p>
        </p:txBody>
      </p:sp>
      <p:sp>
        <p:nvSpPr>
          <p:cNvPr id="14" name="Google Shape;14;p53"/>
          <p:cNvSpPr txBox="1"/>
          <p:nvPr/>
        </p:nvSpPr>
        <p:spPr>
          <a:xfrm>
            <a:off x="561655" y="6378834"/>
            <a:ext cx="10546081" cy="345439"/>
          </a:xfrm>
          <a:prstGeom prst="rect">
            <a:avLst/>
          </a:prstGeom>
          <a:no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1600"/>
              <a:buFont typeface="Century Gothic"/>
              <a:buNone/>
            </a:pPr>
            <a:r>
              <a:rPr b="0" i="0" lang="en-US" sz="1600" u="none" cap="none" strike="noStrike">
                <a:solidFill>
                  <a:srgbClr val="FFFFFF"/>
                </a:solidFill>
                <a:latin typeface="Century Gothic"/>
                <a:ea typeface="Century Gothic"/>
                <a:cs typeface="Century Gothic"/>
                <a:sym typeface="Century Gothic"/>
              </a:rPr>
              <a:t>ARIAS•U.S. 2023 Spring Conference | May 17-19, 2023 | Amelia Island, FL | www.arias-us.org</a:t>
            </a:r>
            <a:endParaRPr/>
          </a:p>
        </p:txBody>
      </p:sp>
      <p:pic>
        <p:nvPicPr>
          <p:cNvPr id="15" name="Google Shape;15;p53"/>
          <p:cNvPicPr preferRelativeResize="0"/>
          <p:nvPr/>
        </p:nvPicPr>
        <p:blipFill rotWithShape="1">
          <a:blip r:embed="rId2">
            <a:alphaModFix/>
          </a:blip>
          <a:srcRect b="0" l="0" r="0" t="0"/>
          <a:stretch/>
        </p:blipFill>
        <p:spPr>
          <a:xfrm>
            <a:off x="5422055" y="5755878"/>
            <a:ext cx="1347889" cy="564672"/>
          </a:xfrm>
          <a:prstGeom prst="rect">
            <a:avLst/>
          </a:prstGeom>
          <a:noFill/>
          <a:ln>
            <a:noFill/>
          </a:ln>
        </p:spPr>
      </p:pic>
      <p:sp>
        <p:nvSpPr>
          <p:cNvPr id="16" name="Google Shape;16;p53"/>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1pPr>
            <a:lvl2pPr indent="0" lvl="1"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2pPr>
            <a:lvl3pPr indent="0" lvl="2"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3pPr>
            <a:lvl4pPr indent="0" lvl="3"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4pPr>
            <a:lvl5pPr indent="0" lvl="4"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5pPr>
            <a:lvl6pPr indent="0" lvl="5"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6pPr>
            <a:lvl7pPr indent="0" lvl="6"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7pPr>
            <a:lvl8pPr indent="0" lvl="7"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8pPr>
            <a:lvl9pPr indent="0" lvl="8" marL="0" marR="0" rtl="0" algn="r">
              <a:lnSpc>
                <a:spcPct val="100000"/>
              </a:lnSpc>
              <a:spcBef>
                <a:spcPts val="0"/>
              </a:spcBef>
              <a:spcAft>
                <a:spcPts val="0"/>
              </a:spcAft>
              <a:buClr>
                <a:srgbClr val="000000"/>
              </a:buClr>
              <a:buSzPts val="1200"/>
              <a:buFont typeface="Jost"/>
              <a:buNone/>
              <a:defRPr b="0" i="0" sz="1200" u="none" cap="none" strike="noStrike">
                <a:solidFill>
                  <a:srgbClr val="000000"/>
                </a:solidFill>
                <a:latin typeface="Jost"/>
                <a:ea typeface="Jost"/>
                <a:cs typeface="Jost"/>
                <a:sym typeface="Jos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1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txBox="1"/>
          <p:nvPr>
            <p:ph idx="4294967295" type="ctrTitle"/>
          </p:nvPr>
        </p:nvSpPr>
        <p:spPr>
          <a:xfrm>
            <a:off x="1579418" y="2343734"/>
            <a:ext cx="9144000" cy="1720590"/>
          </a:xfrm>
          <a:prstGeom prst="rect">
            <a:avLst/>
          </a:prstGeom>
          <a:noFill/>
          <a:ln>
            <a:noFill/>
          </a:ln>
        </p:spPr>
        <p:txBody>
          <a:bodyPr anchorCtr="0" anchor="t" bIns="45700" lIns="45700" spcFirstLastPara="1" rIns="45700" wrap="square" tIns="45700">
            <a:normAutofit/>
          </a:bodyPr>
          <a:lstStyle/>
          <a:p>
            <a:pPr indent="0" lvl="0" marL="0" marR="0" rtl="0" algn="ctr">
              <a:lnSpc>
                <a:spcPct val="100000"/>
              </a:lnSpc>
              <a:spcBef>
                <a:spcPts val="0"/>
              </a:spcBef>
              <a:spcAft>
                <a:spcPts val="0"/>
              </a:spcAft>
              <a:buClr>
                <a:srgbClr val="AA182C"/>
              </a:buClr>
              <a:buSzPts val="4000"/>
              <a:buFont typeface="Century Gothic"/>
              <a:buNone/>
            </a:pPr>
            <a:r>
              <a:rPr b="1" i="0" lang="en-US" sz="4000" u="none" cap="none" strike="noStrike">
                <a:solidFill>
                  <a:srgbClr val="AA182C"/>
                </a:solidFill>
                <a:latin typeface="Century Gothic"/>
                <a:ea typeface="Century Gothic"/>
                <a:cs typeface="Century Gothic"/>
                <a:sym typeface="Century Gothic"/>
              </a:rPr>
              <a:t>COMMUNICATIONS BY ATTORNEYS WITHIN CORPORATIONS</a:t>
            </a:r>
            <a:endParaRPr b="1" i="0" sz="4000" u="none" cap="none" strike="noStrike">
              <a:solidFill>
                <a:srgbClr val="AA182C"/>
              </a:solidFill>
              <a:latin typeface="Century Gothic"/>
              <a:ea typeface="Century Gothic"/>
              <a:cs typeface="Century Gothic"/>
              <a:sym typeface="Century Gothic"/>
            </a:endParaRPr>
          </a:p>
        </p:txBody>
      </p:sp>
      <p:sp>
        <p:nvSpPr>
          <p:cNvPr id="160" name="Google Shape;160;p1"/>
          <p:cNvSpPr txBox="1"/>
          <p:nvPr>
            <p:ph idx="4294967295" type="subTitle"/>
          </p:nvPr>
        </p:nvSpPr>
        <p:spPr>
          <a:xfrm>
            <a:off x="1512917" y="4322014"/>
            <a:ext cx="9144000" cy="342900"/>
          </a:xfrm>
          <a:prstGeom prst="rect">
            <a:avLst/>
          </a:prstGeom>
          <a:noFill/>
          <a:ln>
            <a:noFill/>
          </a:ln>
        </p:spPr>
        <p:txBody>
          <a:bodyPr anchorCtr="0" anchor="t" bIns="45700" lIns="45700" spcFirstLastPara="1" rIns="45700" wrap="square" tIns="45700">
            <a:normAutofit fontScale="85000" lnSpcReduction="20000"/>
          </a:bodyPr>
          <a:lstStyle/>
          <a:p>
            <a:pPr indent="0" lvl="0" marL="0" marR="0" rtl="0" algn="ctr">
              <a:lnSpc>
                <a:spcPct val="100000"/>
              </a:lnSpc>
              <a:spcBef>
                <a:spcPts val="0"/>
              </a:spcBef>
              <a:spcAft>
                <a:spcPts val="0"/>
              </a:spcAft>
              <a:buClr>
                <a:schemeClr val="accent2"/>
              </a:buClr>
              <a:buSzPct val="100000"/>
              <a:buFont typeface="Century Gothic"/>
              <a:buNone/>
            </a:pPr>
            <a:r>
              <a:t/>
            </a:r>
            <a:endParaRPr b="0" i="0" sz="2400" u="none" cap="none" strike="noStrike">
              <a:solidFill>
                <a:schemeClr val="accent2"/>
              </a:solidFill>
              <a:latin typeface="Century Gothic"/>
              <a:ea typeface="Century Gothic"/>
              <a:cs typeface="Century Gothic"/>
              <a:sym typeface="Century Gothic"/>
            </a:endParaRPr>
          </a:p>
        </p:txBody>
      </p:sp>
      <p:sp>
        <p:nvSpPr>
          <p:cNvPr id="161" name="Google Shape;161;p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0"/>
          <p:cNvSpPr txBox="1"/>
          <p:nvPr>
            <p:ph type="title"/>
          </p:nvPr>
        </p:nvSpPr>
        <p:spPr>
          <a:xfrm>
            <a:off x="909637" y="381174"/>
            <a:ext cx="10220325" cy="920750"/>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Significant Purpose Test</a:t>
            </a:r>
            <a:endParaRPr b="0" sz="4400" cap="none">
              <a:solidFill>
                <a:srgbClr val="C00000"/>
              </a:solidFill>
              <a:latin typeface="Calibri"/>
              <a:ea typeface="Calibri"/>
              <a:cs typeface="Calibri"/>
              <a:sym typeface="Calibri"/>
            </a:endParaRPr>
          </a:p>
        </p:txBody>
      </p:sp>
      <p:sp>
        <p:nvSpPr>
          <p:cNvPr id="234" name="Google Shape;234;p10"/>
          <p:cNvSpPr txBox="1"/>
          <p:nvPr>
            <p:ph idx="1" type="body"/>
          </p:nvPr>
        </p:nvSpPr>
        <p:spPr>
          <a:xfrm>
            <a:off x="838200" y="1825625"/>
            <a:ext cx="5770418" cy="3286702"/>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Examines whether obtaining or providing legal advice was</a:t>
            </a:r>
            <a:r>
              <a:rPr lang="en-US" sz="2800">
                <a:latin typeface="Calibri"/>
                <a:ea typeface="Calibri"/>
                <a:cs typeface="Calibri"/>
                <a:sym typeface="Calibri"/>
              </a:rPr>
              <a:t> </a:t>
            </a:r>
            <a:r>
              <a:rPr i="1" lang="en-US" sz="2800">
                <a:solidFill>
                  <a:srgbClr val="C00000"/>
                </a:solidFill>
                <a:latin typeface="Calibri"/>
                <a:ea typeface="Calibri"/>
                <a:cs typeface="Calibri"/>
                <a:sym typeface="Calibri"/>
              </a:rPr>
              <a:t>one</a:t>
            </a:r>
            <a:r>
              <a:rPr lang="en-US" sz="2800">
                <a:latin typeface="Calibri"/>
                <a:ea typeface="Calibri"/>
                <a:cs typeface="Calibri"/>
                <a:sym typeface="Calibri"/>
              </a:rPr>
              <a:t> </a:t>
            </a:r>
            <a:r>
              <a:rPr lang="en-US" sz="2800">
                <a:solidFill>
                  <a:schemeClr val="dk1"/>
                </a:solidFill>
                <a:latin typeface="Calibri"/>
                <a:ea typeface="Calibri"/>
                <a:cs typeface="Calibri"/>
                <a:sym typeface="Calibri"/>
              </a:rPr>
              <a:t>of the</a:t>
            </a:r>
            <a:r>
              <a:rPr lang="en-US" sz="2800">
                <a:latin typeface="Calibri"/>
                <a:ea typeface="Calibri"/>
                <a:cs typeface="Calibri"/>
                <a:sym typeface="Calibri"/>
              </a:rPr>
              <a:t> </a:t>
            </a:r>
            <a:r>
              <a:rPr i="1" lang="en-US" sz="2800">
                <a:solidFill>
                  <a:srgbClr val="C00000"/>
                </a:solidFill>
                <a:latin typeface="Calibri"/>
                <a:ea typeface="Calibri"/>
                <a:cs typeface="Calibri"/>
                <a:sym typeface="Calibri"/>
              </a:rPr>
              <a:t>significant purposes</a:t>
            </a:r>
            <a:r>
              <a:rPr lang="en-US" sz="2800">
                <a:solidFill>
                  <a:srgbClr val="C00000"/>
                </a:solidFill>
                <a:latin typeface="Calibri"/>
                <a:ea typeface="Calibri"/>
                <a:cs typeface="Calibri"/>
                <a:sym typeface="Calibri"/>
              </a:rPr>
              <a:t> </a:t>
            </a:r>
            <a:r>
              <a:rPr lang="en-US" sz="2800">
                <a:solidFill>
                  <a:schemeClr val="dk1"/>
                </a:solidFill>
                <a:latin typeface="Calibri"/>
                <a:ea typeface="Calibri"/>
                <a:cs typeface="Calibri"/>
                <a:sym typeface="Calibri"/>
              </a:rPr>
              <a:t>of the attorney-client communication</a:t>
            </a:r>
            <a:endParaRPr/>
          </a:p>
          <a:p>
            <a:pPr indent="-342900" lvl="0" marL="342900" rtl="0" algn="l">
              <a:lnSpc>
                <a:spcPct val="100000"/>
              </a:lnSpc>
              <a:spcBef>
                <a:spcPts val="400"/>
              </a:spcBef>
              <a:spcAft>
                <a:spcPts val="0"/>
              </a:spcAft>
              <a:buClr>
                <a:schemeClr val="dk1"/>
              </a:buClr>
              <a:buSzPts val="2800"/>
              <a:buFont typeface="Arial"/>
              <a:buChar char="•"/>
            </a:pPr>
            <a:r>
              <a:rPr i="1" lang="en-US" sz="2800">
                <a:solidFill>
                  <a:schemeClr val="dk1"/>
                </a:solidFill>
                <a:latin typeface="Calibri"/>
                <a:ea typeface="Calibri"/>
                <a:cs typeface="Calibri"/>
                <a:sym typeface="Calibri"/>
              </a:rPr>
              <a:t>In re Kellogg Brown &amp; Root, Inc.</a:t>
            </a:r>
            <a:r>
              <a:rPr lang="en-US" sz="2800">
                <a:solidFill>
                  <a:schemeClr val="dk1"/>
                </a:solidFill>
                <a:latin typeface="Calibri"/>
                <a:ea typeface="Calibri"/>
                <a:cs typeface="Calibri"/>
                <a:sym typeface="Calibri"/>
              </a:rPr>
              <a:t>, 756 F.3d 754, 759–60 (D.C. Cir. 2014)</a:t>
            </a:r>
            <a:endParaRPr sz="28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ts val="2400"/>
              <a:buFont typeface="Century Gothic"/>
              <a:buNone/>
            </a:pPr>
            <a:r>
              <a:t/>
            </a:r>
            <a:endParaRPr/>
          </a:p>
          <a:p>
            <a:pPr indent="0" lvl="0" marL="0" rtl="0" algn="l">
              <a:lnSpc>
                <a:spcPct val="100000"/>
              </a:lnSpc>
              <a:spcBef>
                <a:spcPts val="400"/>
              </a:spcBef>
              <a:spcAft>
                <a:spcPts val="0"/>
              </a:spcAft>
              <a:buClr>
                <a:schemeClr val="accent2"/>
              </a:buClr>
              <a:buSzPts val="2400"/>
              <a:buFont typeface="Century Gothic"/>
              <a:buNone/>
            </a:pPr>
            <a:r>
              <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pic>
        <p:nvPicPr>
          <p:cNvPr id="235" name="Google Shape;235;p10"/>
          <p:cNvPicPr preferRelativeResize="0"/>
          <p:nvPr>
            <p:ph idx="2" type="body"/>
          </p:nvPr>
        </p:nvPicPr>
        <p:blipFill rotWithShape="1">
          <a:blip r:embed="rId3">
            <a:alphaModFix/>
          </a:blip>
          <a:srcRect b="0" l="0" r="0" t="0"/>
          <a:stretch/>
        </p:blipFill>
        <p:spPr>
          <a:xfrm>
            <a:off x="6758247" y="2044930"/>
            <a:ext cx="4804756" cy="3067397"/>
          </a:xfrm>
          <a:prstGeom prst="rect">
            <a:avLst/>
          </a:prstGeom>
          <a:noFill/>
          <a:ln>
            <a:noFill/>
          </a:ln>
        </p:spPr>
      </p:pic>
      <p:sp>
        <p:nvSpPr>
          <p:cNvPr id="236" name="Google Shape;236;p1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1"/>
          <p:cNvSpPr txBox="1"/>
          <p:nvPr>
            <p:ph type="title"/>
          </p:nvPr>
        </p:nvSpPr>
        <p:spPr>
          <a:xfrm>
            <a:off x="971550" y="357448"/>
            <a:ext cx="10220325" cy="931025"/>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Any Purpose Test</a:t>
            </a:r>
            <a:endParaRPr b="0" sz="4400" cap="none">
              <a:solidFill>
                <a:srgbClr val="C00000"/>
              </a:solidFill>
              <a:latin typeface="Calibri"/>
              <a:ea typeface="Calibri"/>
              <a:cs typeface="Calibri"/>
              <a:sym typeface="Calibri"/>
            </a:endParaRPr>
          </a:p>
        </p:txBody>
      </p:sp>
      <p:pic>
        <p:nvPicPr>
          <p:cNvPr id="242" name="Google Shape;242;p11"/>
          <p:cNvPicPr preferRelativeResize="0"/>
          <p:nvPr>
            <p:ph idx="1" type="body"/>
          </p:nvPr>
        </p:nvPicPr>
        <p:blipFill rotWithShape="1">
          <a:blip r:embed="rId3">
            <a:alphaModFix/>
          </a:blip>
          <a:srcRect b="0" l="0" r="0" t="0"/>
          <a:stretch/>
        </p:blipFill>
        <p:spPr>
          <a:xfrm>
            <a:off x="468149" y="1537854"/>
            <a:ext cx="3745452" cy="2805474"/>
          </a:xfrm>
          <a:prstGeom prst="rect">
            <a:avLst/>
          </a:prstGeom>
          <a:noFill/>
          <a:ln>
            <a:noFill/>
          </a:ln>
        </p:spPr>
      </p:pic>
      <p:sp>
        <p:nvSpPr>
          <p:cNvPr id="243" name="Google Shape;243;p11"/>
          <p:cNvSpPr txBox="1"/>
          <p:nvPr>
            <p:ph idx="2" type="body"/>
          </p:nvPr>
        </p:nvSpPr>
        <p:spPr>
          <a:xfrm>
            <a:off x="4921135" y="1463041"/>
            <a:ext cx="6432665" cy="3175461"/>
          </a:xfrm>
          <a:prstGeom prst="rect">
            <a:avLst/>
          </a:prstGeom>
          <a:noFill/>
          <a:ln>
            <a:noFill/>
          </a:ln>
        </p:spPr>
        <p:txBody>
          <a:bodyPr anchorCtr="0" anchor="t" bIns="45700" lIns="45700" spcFirstLastPara="1" rIns="45700" wrap="square" tIns="45700">
            <a:normAutofit/>
          </a:bodyPr>
          <a:lstStyle/>
          <a:p>
            <a:pPr indent="-457200" lvl="0" marL="4572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Whether</a:t>
            </a:r>
            <a:r>
              <a:rPr lang="en-US" sz="2800">
                <a:latin typeface="Calibri"/>
                <a:ea typeface="Calibri"/>
                <a:cs typeface="Calibri"/>
                <a:sym typeface="Calibri"/>
              </a:rPr>
              <a:t> </a:t>
            </a:r>
            <a:r>
              <a:rPr i="1" lang="en-US" sz="2800">
                <a:solidFill>
                  <a:srgbClr val="C00000"/>
                </a:solidFill>
                <a:latin typeface="Calibri"/>
                <a:ea typeface="Calibri"/>
                <a:cs typeface="Calibri"/>
                <a:sym typeface="Calibri"/>
              </a:rPr>
              <a:t>any purpose</a:t>
            </a:r>
            <a:r>
              <a:rPr lang="en-US" sz="2800">
                <a:latin typeface="Calibri"/>
                <a:ea typeface="Calibri"/>
                <a:cs typeface="Calibri"/>
                <a:sym typeface="Calibri"/>
              </a:rPr>
              <a:t> </a:t>
            </a:r>
            <a:r>
              <a:rPr lang="en-US" sz="2800">
                <a:solidFill>
                  <a:schemeClr val="dk1"/>
                </a:solidFill>
                <a:latin typeface="Calibri"/>
                <a:ea typeface="Calibri"/>
                <a:cs typeface="Calibri"/>
                <a:sym typeface="Calibri"/>
              </a:rPr>
              <a:t>of the communication is to obtain or provide legal advice and no other well-established exception applies  (ABA 11/23/2022 Amicus Curiae Brief, </a:t>
            </a:r>
            <a:r>
              <a:rPr i="1" lang="en-US" sz="2800">
                <a:solidFill>
                  <a:schemeClr val="dk1"/>
                </a:solidFill>
                <a:latin typeface="Calibri"/>
                <a:ea typeface="Calibri"/>
                <a:cs typeface="Calibri"/>
                <a:sym typeface="Calibri"/>
              </a:rPr>
              <a:t>In re Grand Jury, </a:t>
            </a:r>
            <a:r>
              <a:rPr lang="en-US" sz="2800">
                <a:solidFill>
                  <a:schemeClr val="dk1"/>
                </a:solidFill>
                <a:latin typeface="Calibri"/>
                <a:ea typeface="Calibri"/>
                <a:cs typeface="Calibri"/>
                <a:sym typeface="Calibri"/>
              </a:rPr>
              <a:t>No. 21-1397)</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244" name="Google Shape;244;p1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2"/>
          <p:cNvSpPr txBox="1"/>
          <p:nvPr>
            <p:ph type="title"/>
          </p:nvPr>
        </p:nvSpPr>
        <p:spPr>
          <a:xfrm>
            <a:off x="971550" y="249382"/>
            <a:ext cx="10220325" cy="773083"/>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The Work Product Doctrine</a:t>
            </a:r>
            <a:endParaRPr b="0" sz="4400" cap="none">
              <a:solidFill>
                <a:srgbClr val="C00000"/>
              </a:solidFill>
              <a:latin typeface="Calibri"/>
              <a:ea typeface="Calibri"/>
              <a:cs typeface="Calibri"/>
              <a:sym typeface="Calibri"/>
            </a:endParaRPr>
          </a:p>
        </p:txBody>
      </p:sp>
      <p:sp>
        <p:nvSpPr>
          <p:cNvPr id="250" name="Google Shape;250;p12"/>
          <p:cNvSpPr txBox="1"/>
          <p:nvPr>
            <p:ph idx="1" type="body"/>
          </p:nvPr>
        </p:nvSpPr>
        <p:spPr>
          <a:xfrm>
            <a:off x="971550" y="1296786"/>
            <a:ext cx="10141209" cy="4231178"/>
          </a:xfrm>
          <a:prstGeom prst="rect">
            <a:avLst/>
          </a:prstGeom>
          <a:noFill/>
          <a:ln>
            <a:noFill/>
          </a:ln>
        </p:spPr>
        <p:txBody>
          <a:bodyPr anchorCtr="0" anchor="t" bIns="45700" lIns="45700" spcFirstLastPara="1" rIns="45700" wrap="square" tIns="45700">
            <a:normAutofit fontScale="92500" lnSpcReduction="20000"/>
          </a:bodyPr>
          <a:lstStyle/>
          <a:p>
            <a:pPr indent="0" lvl="0" marL="0" rtl="0" algn="l">
              <a:lnSpc>
                <a:spcPct val="100000"/>
              </a:lnSpc>
              <a:spcBef>
                <a:spcPts val="0"/>
              </a:spcBef>
              <a:spcAft>
                <a:spcPts val="0"/>
              </a:spcAft>
              <a:buClr>
                <a:srgbClr val="C00000"/>
              </a:buClr>
              <a:buSzPct val="100000"/>
              <a:buFont typeface="Calibri"/>
              <a:buNone/>
            </a:pPr>
            <a:r>
              <a:rPr b="0" lang="en-US" sz="3000">
                <a:solidFill>
                  <a:srgbClr val="C00000"/>
                </a:solidFill>
                <a:latin typeface="Calibri"/>
                <a:ea typeface="Calibri"/>
                <a:cs typeface="Calibri"/>
                <a:sym typeface="Calibri"/>
              </a:rPr>
              <a:t>The Purposes of the Protection</a:t>
            </a:r>
            <a:endParaRPr/>
          </a:p>
          <a:p>
            <a:pPr indent="-342900" lvl="0" marL="342900" rtl="0" algn="l">
              <a:lnSpc>
                <a:spcPct val="100000"/>
              </a:lnSpc>
              <a:spcBef>
                <a:spcPts val="400"/>
              </a:spcBef>
              <a:spcAft>
                <a:spcPts val="0"/>
              </a:spcAft>
              <a:buClr>
                <a:schemeClr val="dk1"/>
              </a:buClr>
              <a:buSzPct val="100000"/>
              <a:buFont typeface="Arial"/>
              <a:buChar char="•"/>
            </a:pPr>
            <a:r>
              <a:rPr lang="en-US" sz="3000">
                <a:solidFill>
                  <a:schemeClr val="dk1"/>
                </a:solidFill>
                <a:latin typeface="Calibri"/>
                <a:ea typeface="Calibri"/>
                <a:cs typeface="Calibri"/>
                <a:sym typeface="Calibri"/>
              </a:rPr>
              <a:t>To protect an attorney’s thought processes and mental impressions from disclosure (“opinion” work product)</a:t>
            </a:r>
            <a:endParaRPr sz="3000">
              <a:solidFill>
                <a:schemeClr val="dk1"/>
              </a:solidFill>
              <a:latin typeface="Calibri"/>
              <a:ea typeface="Calibri"/>
              <a:cs typeface="Calibri"/>
              <a:sym typeface="Calibri"/>
            </a:endParaRPr>
          </a:p>
          <a:p>
            <a:pPr indent="-342900" lvl="0" marL="342900" rtl="0" algn="l">
              <a:lnSpc>
                <a:spcPct val="100000"/>
              </a:lnSpc>
              <a:spcBef>
                <a:spcPts val="400"/>
              </a:spcBef>
              <a:spcAft>
                <a:spcPts val="0"/>
              </a:spcAft>
              <a:buClr>
                <a:schemeClr val="dk1"/>
              </a:buClr>
              <a:buSzPct val="100000"/>
              <a:buFont typeface="Arial"/>
              <a:buChar char="•"/>
            </a:pPr>
            <a:r>
              <a:rPr lang="en-US" sz="3000">
                <a:solidFill>
                  <a:schemeClr val="dk1"/>
                </a:solidFill>
                <a:latin typeface="Calibri"/>
                <a:ea typeface="Calibri"/>
                <a:cs typeface="Calibri"/>
                <a:sym typeface="Calibri"/>
              </a:rPr>
              <a:t>To limit the circumstances in which attorneys may piggyback on the fact-finding investigation of their more diligent counterparts (“ordinary” work product)</a:t>
            </a:r>
            <a:endParaRPr sz="30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rgbClr val="C00000"/>
              </a:buClr>
              <a:buSzPct val="100000"/>
              <a:buFont typeface="Calibri"/>
              <a:buNone/>
            </a:pPr>
            <a:r>
              <a:rPr b="0" lang="en-US" sz="3000">
                <a:solidFill>
                  <a:srgbClr val="C00000"/>
                </a:solidFill>
                <a:latin typeface="Calibri"/>
                <a:ea typeface="Calibri"/>
                <a:cs typeface="Calibri"/>
                <a:sym typeface="Calibri"/>
              </a:rPr>
              <a:t>The Scope of the Protection</a:t>
            </a:r>
            <a:endParaRPr/>
          </a:p>
          <a:p>
            <a:pPr indent="-342900" lvl="0" marL="342900" rtl="0" algn="l">
              <a:lnSpc>
                <a:spcPct val="100000"/>
              </a:lnSpc>
              <a:spcBef>
                <a:spcPts val="400"/>
              </a:spcBef>
              <a:spcAft>
                <a:spcPts val="0"/>
              </a:spcAft>
              <a:buClr>
                <a:schemeClr val="dk1"/>
              </a:buClr>
              <a:buSzPct val="100000"/>
              <a:buFont typeface="Arial"/>
              <a:buChar char="•"/>
            </a:pPr>
            <a:r>
              <a:rPr lang="en-US" sz="3000">
                <a:solidFill>
                  <a:schemeClr val="dk1"/>
                </a:solidFill>
                <a:latin typeface="Calibri"/>
                <a:ea typeface="Calibri"/>
                <a:cs typeface="Calibri"/>
                <a:sym typeface="Calibri"/>
              </a:rPr>
              <a:t>Includes written memoranda, photographs, diagrams, and drawings</a:t>
            </a:r>
            <a:endParaRPr/>
          </a:p>
          <a:p>
            <a:pPr indent="-342900" lvl="0" marL="342900" rtl="0" algn="l">
              <a:lnSpc>
                <a:spcPct val="100000"/>
              </a:lnSpc>
              <a:spcBef>
                <a:spcPts val="400"/>
              </a:spcBef>
              <a:spcAft>
                <a:spcPts val="0"/>
              </a:spcAft>
              <a:buClr>
                <a:schemeClr val="dk1"/>
              </a:buClr>
              <a:buSzPct val="100000"/>
              <a:buFont typeface="Arial"/>
              <a:buChar char="•"/>
            </a:pPr>
            <a:r>
              <a:rPr lang="en-US" sz="3000">
                <a:solidFill>
                  <a:schemeClr val="dk1"/>
                </a:solidFill>
                <a:latin typeface="Calibri"/>
                <a:ea typeface="Calibri"/>
                <a:cs typeface="Calibri"/>
                <a:sym typeface="Calibri"/>
              </a:rPr>
              <a:t>Extends to an attorney’s selection and ordering of documents from a database</a:t>
            </a:r>
            <a:endParaRPr sz="30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ct val="100000"/>
              <a:buFont typeface="Century Gothic"/>
              <a:buNone/>
            </a:pPr>
            <a:r>
              <a:t/>
            </a:r>
            <a:endParaRPr/>
          </a:p>
        </p:txBody>
      </p:sp>
      <p:sp>
        <p:nvSpPr>
          <p:cNvPr id="251" name="Google Shape;251;p1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3"/>
          <p:cNvSpPr txBox="1"/>
          <p:nvPr>
            <p:ph type="title"/>
          </p:nvPr>
        </p:nvSpPr>
        <p:spPr>
          <a:xfrm>
            <a:off x="971550" y="372861"/>
            <a:ext cx="10220325" cy="709321"/>
          </a:xfrm>
          <a:prstGeom prst="rect">
            <a:avLst/>
          </a:prstGeom>
          <a:noFill/>
          <a:ln>
            <a:noFill/>
          </a:ln>
        </p:spPr>
        <p:txBody>
          <a:bodyPr anchorCtr="0" anchor="t" bIns="45700" lIns="45700" spcFirstLastPara="1" rIns="45700" wrap="square" tIns="45700">
            <a:normAutofit fontScale="90000"/>
          </a:bodyPr>
          <a:lstStyle/>
          <a:p>
            <a:pPr indent="0" lvl="0" marL="0" rtl="0" algn="ctr">
              <a:lnSpc>
                <a:spcPct val="100000"/>
              </a:lnSpc>
              <a:spcBef>
                <a:spcPts val="0"/>
              </a:spcBef>
              <a:spcAft>
                <a:spcPts val="0"/>
              </a:spcAft>
              <a:buClr>
                <a:srgbClr val="C00000"/>
              </a:buClr>
              <a:buSzPct val="100000"/>
              <a:buFont typeface="Calibri"/>
              <a:buNone/>
            </a:pPr>
            <a:r>
              <a:rPr b="0" lang="en-US" sz="4400" cap="none">
                <a:solidFill>
                  <a:srgbClr val="C00000"/>
                </a:solidFill>
                <a:latin typeface="Calibri"/>
                <a:ea typeface="Calibri"/>
                <a:cs typeface="Calibri"/>
                <a:sym typeface="Calibri"/>
              </a:rPr>
              <a:t>The Work Product Doctrine</a:t>
            </a:r>
            <a:endParaRPr b="0" sz="4400" cap="none">
              <a:solidFill>
                <a:srgbClr val="C00000"/>
              </a:solidFill>
              <a:latin typeface="Calibri"/>
              <a:ea typeface="Calibri"/>
              <a:cs typeface="Calibri"/>
              <a:sym typeface="Calibri"/>
            </a:endParaRPr>
          </a:p>
        </p:txBody>
      </p:sp>
      <p:sp>
        <p:nvSpPr>
          <p:cNvPr id="257" name="Google Shape;257;p13"/>
          <p:cNvSpPr txBox="1"/>
          <p:nvPr>
            <p:ph idx="1" type="body"/>
          </p:nvPr>
        </p:nvSpPr>
        <p:spPr>
          <a:xfrm>
            <a:off x="971548" y="1082182"/>
            <a:ext cx="7415994" cy="4395905"/>
          </a:xfrm>
          <a:prstGeom prst="rect">
            <a:avLst/>
          </a:prstGeom>
          <a:noFill/>
          <a:ln>
            <a:noFill/>
          </a:ln>
        </p:spPr>
        <p:txBody>
          <a:bodyPr anchorCtr="0" anchor="t" bIns="45700" lIns="45700" spcFirstLastPara="1" rIns="45700" wrap="square" tIns="45700">
            <a:normAutofit fontScale="55000" lnSpcReduction="20000"/>
          </a:bodyPr>
          <a:lstStyle/>
          <a:p>
            <a:pPr indent="0" lvl="0" marL="0" rtl="0" algn="l">
              <a:lnSpc>
                <a:spcPct val="100000"/>
              </a:lnSpc>
              <a:spcBef>
                <a:spcPts val="0"/>
              </a:spcBef>
              <a:spcAft>
                <a:spcPts val="0"/>
              </a:spcAft>
              <a:buClr>
                <a:srgbClr val="C00000"/>
              </a:buClr>
              <a:buSzPct val="100000"/>
              <a:buFont typeface="Calibri"/>
              <a:buNone/>
            </a:pPr>
            <a:r>
              <a:rPr b="0" lang="en-US" sz="5100">
                <a:solidFill>
                  <a:srgbClr val="C00000"/>
                </a:solidFill>
                <a:latin typeface="Calibri"/>
                <a:ea typeface="Calibri"/>
                <a:cs typeface="Calibri"/>
                <a:sym typeface="Calibri"/>
              </a:rPr>
              <a:t>FRCP 26(b)(3) test:</a:t>
            </a:r>
            <a:endParaRPr/>
          </a:p>
          <a:p>
            <a:pPr indent="-457200" lvl="0" marL="457200" rtl="0" algn="l">
              <a:lnSpc>
                <a:spcPct val="100000"/>
              </a:lnSpc>
              <a:spcBef>
                <a:spcPts val="400"/>
              </a:spcBef>
              <a:spcAft>
                <a:spcPts val="0"/>
              </a:spcAft>
              <a:buClr>
                <a:schemeClr val="dk1"/>
              </a:buClr>
              <a:buSzPct val="100000"/>
              <a:buFont typeface="Arial"/>
              <a:buChar char="•"/>
            </a:pPr>
            <a:r>
              <a:rPr lang="en-US" sz="5100">
                <a:solidFill>
                  <a:schemeClr val="dk1"/>
                </a:solidFill>
                <a:latin typeface="Calibri"/>
                <a:ea typeface="Calibri"/>
                <a:cs typeface="Calibri"/>
                <a:sym typeface="Calibri"/>
              </a:rPr>
              <a:t>Document or tangible thing otherwise discoverable</a:t>
            </a:r>
            <a:endParaRPr sz="5100">
              <a:solidFill>
                <a:schemeClr val="dk1"/>
              </a:solidFill>
              <a:latin typeface="Calibri"/>
              <a:ea typeface="Calibri"/>
              <a:cs typeface="Calibri"/>
              <a:sym typeface="Calibri"/>
            </a:endParaRPr>
          </a:p>
          <a:p>
            <a:pPr indent="-457200" lvl="0" marL="457200" rtl="0" algn="l">
              <a:lnSpc>
                <a:spcPct val="100000"/>
              </a:lnSpc>
              <a:spcBef>
                <a:spcPts val="400"/>
              </a:spcBef>
              <a:spcAft>
                <a:spcPts val="0"/>
              </a:spcAft>
              <a:buClr>
                <a:schemeClr val="dk1"/>
              </a:buClr>
              <a:buSzPct val="100000"/>
              <a:buFont typeface="Arial"/>
              <a:buChar char="•"/>
            </a:pPr>
            <a:r>
              <a:rPr lang="en-US" sz="5100">
                <a:solidFill>
                  <a:schemeClr val="dk1"/>
                </a:solidFill>
                <a:latin typeface="Calibri"/>
                <a:ea typeface="Calibri"/>
                <a:cs typeface="Calibri"/>
                <a:sym typeface="Calibri"/>
              </a:rPr>
              <a:t>Prepared for or obtained in anticipation of litigation or for trial</a:t>
            </a:r>
            <a:endParaRPr sz="5100">
              <a:solidFill>
                <a:schemeClr val="dk1"/>
              </a:solidFill>
              <a:latin typeface="Calibri"/>
              <a:ea typeface="Calibri"/>
              <a:cs typeface="Calibri"/>
              <a:sym typeface="Calibri"/>
            </a:endParaRPr>
          </a:p>
          <a:p>
            <a:pPr indent="-457200" lvl="0" marL="457200" rtl="0" algn="l">
              <a:lnSpc>
                <a:spcPct val="100000"/>
              </a:lnSpc>
              <a:spcBef>
                <a:spcPts val="400"/>
              </a:spcBef>
              <a:spcAft>
                <a:spcPts val="0"/>
              </a:spcAft>
              <a:buClr>
                <a:schemeClr val="dk1"/>
              </a:buClr>
              <a:buSzPct val="100000"/>
              <a:buFont typeface="Arial"/>
              <a:buChar char="•"/>
            </a:pPr>
            <a:r>
              <a:rPr lang="en-US" sz="5100">
                <a:solidFill>
                  <a:schemeClr val="dk1"/>
                </a:solidFill>
                <a:latin typeface="Calibri"/>
                <a:ea typeface="Calibri"/>
                <a:cs typeface="Calibri"/>
                <a:sym typeface="Calibri"/>
              </a:rPr>
              <a:t>Prepared by or for a party asserting protection or by or for that party’s attorney or representative</a:t>
            </a:r>
            <a:endParaRPr sz="5100">
              <a:solidFill>
                <a:schemeClr val="dk1"/>
              </a:solidFill>
              <a:latin typeface="Calibri"/>
              <a:ea typeface="Calibri"/>
              <a:cs typeface="Calibri"/>
              <a:sym typeface="Calibri"/>
            </a:endParaRPr>
          </a:p>
          <a:p>
            <a:pPr indent="-457200" lvl="0" marL="457200" rtl="0" algn="l">
              <a:lnSpc>
                <a:spcPct val="100000"/>
              </a:lnSpc>
              <a:spcBef>
                <a:spcPts val="400"/>
              </a:spcBef>
              <a:spcAft>
                <a:spcPts val="0"/>
              </a:spcAft>
              <a:buClr>
                <a:schemeClr val="dk1"/>
              </a:buClr>
              <a:buSzPct val="100000"/>
              <a:buFont typeface="Arial"/>
              <a:buChar char="•"/>
            </a:pPr>
            <a:r>
              <a:rPr lang="en-US" sz="5100">
                <a:solidFill>
                  <a:schemeClr val="dk1"/>
                </a:solidFill>
                <a:latin typeface="Calibri"/>
                <a:ea typeface="Calibri"/>
                <a:cs typeface="Calibri"/>
                <a:sym typeface="Calibri"/>
              </a:rPr>
              <a:t>Note: conditional protection &amp; can be overcome by substantial need and inability to obtain substantial equivalent without undue hardship</a:t>
            </a:r>
            <a:endParaRPr sz="51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ct val="100000"/>
              <a:buFont typeface="Century Gothic"/>
              <a:buNone/>
            </a:pPr>
            <a:r>
              <a:t/>
            </a:r>
            <a:endParaRPr sz="2600">
              <a:latin typeface="Calibri"/>
              <a:ea typeface="Calibri"/>
              <a:cs typeface="Calibri"/>
              <a:sym typeface="Calibri"/>
            </a:endParaRPr>
          </a:p>
        </p:txBody>
      </p:sp>
      <p:pic>
        <p:nvPicPr>
          <p:cNvPr id="258" name="Google Shape;258;p13"/>
          <p:cNvPicPr preferRelativeResize="0"/>
          <p:nvPr>
            <p:ph idx="2" type="body"/>
          </p:nvPr>
        </p:nvPicPr>
        <p:blipFill rotWithShape="1">
          <a:blip r:embed="rId3">
            <a:alphaModFix/>
          </a:blip>
          <a:srcRect b="0" l="0" r="0" t="0"/>
          <a:stretch/>
        </p:blipFill>
        <p:spPr>
          <a:xfrm>
            <a:off x="8520545" y="1213988"/>
            <a:ext cx="2734888" cy="1452319"/>
          </a:xfrm>
          <a:prstGeom prst="rect">
            <a:avLst/>
          </a:prstGeom>
          <a:noFill/>
          <a:ln>
            <a:noFill/>
          </a:ln>
        </p:spPr>
      </p:pic>
      <p:pic>
        <p:nvPicPr>
          <p:cNvPr id="259" name="Google Shape;259;p13"/>
          <p:cNvPicPr preferRelativeResize="0"/>
          <p:nvPr/>
        </p:nvPicPr>
        <p:blipFill rotWithShape="1">
          <a:blip r:embed="rId4">
            <a:alphaModFix/>
          </a:blip>
          <a:srcRect b="0" l="0" r="0" t="0"/>
          <a:stretch/>
        </p:blipFill>
        <p:spPr>
          <a:xfrm>
            <a:off x="9393382" y="2666307"/>
            <a:ext cx="2103120" cy="2619375"/>
          </a:xfrm>
          <a:prstGeom prst="rect">
            <a:avLst/>
          </a:prstGeom>
          <a:noFill/>
          <a:ln>
            <a:noFill/>
          </a:ln>
        </p:spPr>
      </p:pic>
      <p:sp>
        <p:nvSpPr>
          <p:cNvPr id="260" name="Google Shape;260;p13"/>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4"/>
          <p:cNvSpPr txBox="1"/>
          <p:nvPr>
            <p:ph type="title"/>
          </p:nvPr>
        </p:nvSpPr>
        <p:spPr>
          <a:xfrm>
            <a:off x="971550" y="904876"/>
            <a:ext cx="10220325" cy="998740"/>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The Work Product Doctrine</a:t>
            </a:r>
            <a:endParaRPr b="0" sz="4400" cap="none">
              <a:solidFill>
                <a:srgbClr val="C00000"/>
              </a:solidFill>
              <a:latin typeface="Calibri"/>
              <a:ea typeface="Calibri"/>
              <a:cs typeface="Calibri"/>
              <a:sym typeface="Calibri"/>
            </a:endParaRPr>
          </a:p>
        </p:txBody>
      </p:sp>
      <p:pic>
        <p:nvPicPr>
          <p:cNvPr id="266" name="Google Shape;266;p14"/>
          <p:cNvPicPr preferRelativeResize="0"/>
          <p:nvPr>
            <p:ph idx="1" type="body"/>
          </p:nvPr>
        </p:nvPicPr>
        <p:blipFill rotWithShape="1">
          <a:blip r:embed="rId3">
            <a:alphaModFix/>
          </a:blip>
          <a:srcRect b="0" l="0" r="0" t="0"/>
          <a:stretch/>
        </p:blipFill>
        <p:spPr>
          <a:xfrm>
            <a:off x="1444769" y="2236138"/>
            <a:ext cx="3552825" cy="1285875"/>
          </a:xfrm>
          <a:prstGeom prst="rect">
            <a:avLst/>
          </a:prstGeom>
          <a:noFill/>
          <a:ln>
            <a:noFill/>
          </a:ln>
        </p:spPr>
      </p:pic>
      <p:sp>
        <p:nvSpPr>
          <p:cNvPr id="267" name="Google Shape;267;p14"/>
          <p:cNvSpPr txBox="1"/>
          <p:nvPr>
            <p:ph idx="2" type="body"/>
          </p:nvPr>
        </p:nvSpPr>
        <p:spPr>
          <a:xfrm>
            <a:off x="6172200" y="1825625"/>
            <a:ext cx="5181600" cy="4351338"/>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C00000"/>
              </a:buClr>
              <a:buSzPts val="2800"/>
              <a:buFont typeface="Calibri"/>
              <a:buNone/>
            </a:pPr>
            <a:r>
              <a:rPr lang="en-US" sz="2800">
                <a:solidFill>
                  <a:srgbClr val="C00000"/>
                </a:solidFill>
                <a:latin typeface="Calibri"/>
                <a:ea typeface="Calibri"/>
                <a:cs typeface="Calibri"/>
                <a:sym typeface="Calibri"/>
              </a:rPr>
              <a:t>Key Determination:</a:t>
            </a:r>
            <a:endParaRPr/>
          </a:p>
          <a:p>
            <a:pPr indent="0" lvl="0" marL="0" rtl="0" algn="l">
              <a:lnSpc>
                <a:spcPct val="100000"/>
              </a:lnSpc>
              <a:spcBef>
                <a:spcPts val="400"/>
              </a:spcBef>
              <a:spcAft>
                <a:spcPts val="0"/>
              </a:spcAft>
              <a:buClr>
                <a:schemeClr val="accent2"/>
              </a:buClr>
              <a:buSzPts val="2800"/>
              <a:buFont typeface="Century Gothic"/>
              <a:buNone/>
            </a:pPr>
            <a:r>
              <a:t/>
            </a:r>
            <a:endParaRPr sz="2800">
              <a:latin typeface="Calibri"/>
              <a:ea typeface="Calibri"/>
              <a:cs typeface="Calibri"/>
              <a:sym typeface="Calibri"/>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Was the material prepared because of the prospect of litigation or for an ordinary business purpose?</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268" name="Google Shape;268;p1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5"/>
          <p:cNvSpPr txBox="1"/>
          <p:nvPr>
            <p:ph type="ctrTitle"/>
          </p:nvPr>
        </p:nvSpPr>
        <p:spPr>
          <a:xfrm>
            <a:off x="1524000" y="1122363"/>
            <a:ext cx="9144000" cy="2387600"/>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rgbClr val="C00000"/>
              </a:buClr>
              <a:buSzPts val="8000"/>
              <a:buFont typeface="Calibri"/>
              <a:buNone/>
            </a:pPr>
            <a:r>
              <a:rPr lang="en-US" sz="8000">
                <a:solidFill>
                  <a:srgbClr val="C00000"/>
                </a:solidFill>
                <a:latin typeface="Calibri"/>
                <a:ea typeface="Calibri"/>
                <a:cs typeface="Calibri"/>
                <a:sym typeface="Calibri"/>
              </a:rPr>
              <a:t>Hypotheticals</a:t>
            </a:r>
            <a:endParaRPr sz="8000">
              <a:solidFill>
                <a:srgbClr val="C00000"/>
              </a:solidFill>
              <a:latin typeface="Calibri"/>
              <a:ea typeface="Calibri"/>
              <a:cs typeface="Calibri"/>
              <a:sym typeface="Calibri"/>
            </a:endParaRPr>
          </a:p>
        </p:txBody>
      </p:sp>
      <p:sp>
        <p:nvSpPr>
          <p:cNvPr id="274" name="Google Shape;274;p15"/>
          <p:cNvSpPr txBox="1"/>
          <p:nvPr>
            <p:ph idx="1" type="subTitle"/>
          </p:nvPr>
        </p:nvSpPr>
        <p:spPr>
          <a:xfrm>
            <a:off x="1524000" y="3602038"/>
            <a:ext cx="9144000" cy="1655762"/>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chemeClr val="accent2"/>
              </a:buClr>
              <a:buSzPts val="2400"/>
              <a:buFont typeface="Century Gothic"/>
              <a:buNone/>
            </a:pPr>
            <a:r>
              <a:t/>
            </a:r>
            <a:endParaRPr/>
          </a:p>
        </p:txBody>
      </p:sp>
      <p:sp>
        <p:nvSpPr>
          <p:cNvPr id="275" name="Google Shape;275;p15"/>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6"/>
          <p:cNvSpPr txBox="1"/>
          <p:nvPr/>
        </p:nvSpPr>
        <p:spPr>
          <a:xfrm>
            <a:off x="640080" y="-66484"/>
            <a:ext cx="11155680" cy="508562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C00000"/>
              </a:buClr>
              <a:buSzPts val="2700"/>
              <a:buFont typeface="Calibri"/>
              <a:buNone/>
            </a:pPr>
            <a:r>
              <a:rPr b="0" i="0" lang="en-US" sz="2700" u="none" cap="none" strike="noStrike">
                <a:solidFill>
                  <a:srgbClr val="C00000"/>
                </a:solidFill>
                <a:latin typeface="Calibri"/>
                <a:ea typeface="Calibri"/>
                <a:cs typeface="Calibri"/>
                <a:sym typeface="Calibri"/>
              </a:rPr>
              <a:t>Hypothetical #1</a:t>
            </a:r>
            <a:endParaRPr/>
          </a:p>
          <a:p>
            <a:pPr indent="0" lvl="0" marL="0" marR="0" rtl="0" algn="l">
              <a:lnSpc>
                <a:spcPct val="107000"/>
              </a:lnSpc>
              <a:spcBef>
                <a:spcPts val="800"/>
              </a:spcBef>
              <a:spcAft>
                <a:spcPts val="0"/>
              </a:spcAft>
              <a:buClr>
                <a:srgbClr val="000000"/>
              </a:buClr>
              <a:buSzPts val="2700"/>
              <a:buFont typeface="Calibri"/>
              <a:buNone/>
            </a:pPr>
            <a:r>
              <a:rPr b="0" i="0" lang="en-US" sz="2700" u="none" cap="none" strike="noStrike">
                <a:solidFill>
                  <a:srgbClr val="000000"/>
                </a:solidFill>
                <a:latin typeface="Calibri"/>
                <a:ea typeface="Calibri"/>
                <a:cs typeface="Calibri"/>
                <a:sym typeface="Calibri"/>
              </a:rPr>
              <a:t>Fire damages aging technological equipment stored in a warehouse.  Wishful Thinking Manufacturing submits a proof of loss, valuing the lost equipment at its list price.  The policy states that valuation is to be made based on the “selling price” of the equipment.  When insurer Payless receives the claim, John Killjoy, Claims Counsel sends the file to Jamie HiredGun, Outside Counsel to investigate.  HiredGun concludes that the equipment in the warehouse was obsolete and, therefore, the list price did not reflect the “selling price.”  Based on HiredGun’s advice, Killjoy advises Wishful Thinking that only a fraction of the value in the proof of loss is covered.  Wishful Thinking demands arbitration.</a:t>
            </a:r>
            <a:endParaRPr b="0" i="0" sz="2700" u="none" cap="none" strike="noStrike">
              <a:solidFill>
                <a:srgbClr val="000000"/>
              </a:solidFill>
              <a:latin typeface="Calibri"/>
              <a:ea typeface="Calibri"/>
              <a:cs typeface="Calibri"/>
              <a:sym typeface="Calibri"/>
            </a:endParaRPr>
          </a:p>
        </p:txBody>
      </p:sp>
      <p:sp>
        <p:nvSpPr>
          <p:cNvPr id="281" name="Google Shape;281;p16"/>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7"/>
          <p:cNvSpPr txBox="1"/>
          <p:nvPr/>
        </p:nvSpPr>
        <p:spPr>
          <a:xfrm>
            <a:off x="1055717" y="716430"/>
            <a:ext cx="10008524" cy="434413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#1:</a:t>
            </a:r>
            <a:r>
              <a:rPr b="0" i="0" lang="en-US" sz="2800" u="none" cap="none" strike="noStrike">
                <a:solidFill>
                  <a:srgbClr val="000000"/>
                </a:solidFill>
                <a:latin typeface="Calibri"/>
                <a:ea typeface="Calibri"/>
                <a:cs typeface="Calibri"/>
                <a:sym typeface="Calibri"/>
              </a:rPr>
              <a:t>  In discovery, Wishful Thinking (the Insured) seeks the drafting history of the definition of “selling price” in the policy.  Payless (the Carrier) withholds communications between the underwriters and in-house counsel in the General Counsel’s office regarding the drafting.  Is this a valid assertion of the attorney-client privilege?</a:t>
            </a:r>
            <a:endParaRPr b="0" i="0" sz="2800" u="none" cap="none" strike="noStrike">
              <a:solidFill>
                <a:srgbClr val="000000"/>
              </a:solidFill>
              <a:latin typeface="Calibri"/>
              <a:ea typeface="Calibri"/>
              <a:cs typeface="Calibri"/>
              <a:sym typeface="Calibri"/>
            </a:endParaRPr>
          </a:p>
          <a:p>
            <a:pPr indent="-342900" lvl="0" marL="342900" marR="0" rtl="0" algn="l">
              <a:lnSpc>
                <a:spcPct val="107000"/>
              </a:lnSpc>
              <a:spcBef>
                <a:spcPts val="80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Yes</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No</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I need more information (and will explain if called on)</a:t>
            </a:r>
            <a:endParaRPr/>
          </a:p>
        </p:txBody>
      </p:sp>
      <p:sp>
        <p:nvSpPr>
          <p:cNvPr id="287" name="Google Shape;287;p1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8"/>
          <p:cNvSpPr txBox="1"/>
          <p:nvPr>
            <p:ph type="title"/>
          </p:nvPr>
        </p:nvSpPr>
        <p:spPr>
          <a:xfrm>
            <a:off x="515939" y="307572"/>
            <a:ext cx="11160126" cy="86452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C00000"/>
              </a:buClr>
              <a:buSzPts val="4000"/>
              <a:buFont typeface="Calibri"/>
              <a:buNone/>
            </a:pPr>
            <a:r>
              <a:rPr b="0" lang="en-US">
                <a:solidFill>
                  <a:srgbClr val="C00000"/>
                </a:solidFill>
                <a:latin typeface="Calibri"/>
                <a:ea typeface="Calibri"/>
                <a:cs typeface="Calibri"/>
                <a:sym typeface="Calibri"/>
              </a:rPr>
              <a:t>Apply the </a:t>
            </a:r>
            <a:r>
              <a:rPr b="0" lang="en-US" sz="4400">
                <a:solidFill>
                  <a:srgbClr val="C00000"/>
                </a:solidFill>
                <a:latin typeface="Calibri"/>
                <a:ea typeface="Calibri"/>
                <a:cs typeface="Calibri"/>
                <a:sym typeface="Calibri"/>
              </a:rPr>
              <a:t>general</a:t>
            </a:r>
            <a:r>
              <a:rPr b="0" lang="en-US">
                <a:solidFill>
                  <a:srgbClr val="C00000"/>
                </a:solidFill>
                <a:latin typeface="Calibri"/>
                <a:ea typeface="Calibri"/>
                <a:cs typeface="Calibri"/>
                <a:sym typeface="Calibri"/>
              </a:rPr>
              <a:t> rules</a:t>
            </a:r>
            <a:endParaRPr/>
          </a:p>
        </p:txBody>
      </p:sp>
      <p:sp>
        <p:nvSpPr>
          <p:cNvPr id="293" name="Google Shape;293;p18"/>
          <p:cNvSpPr txBox="1"/>
          <p:nvPr/>
        </p:nvSpPr>
        <p:spPr>
          <a:xfrm>
            <a:off x="838200" y="1581912"/>
            <a:ext cx="10911840" cy="35394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Drafting history may be privileged.  </a:t>
            </a:r>
            <a:r>
              <a:rPr b="0" i="1" lang="en-US" sz="2800" u="none" cap="none" strike="noStrike">
                <a:solidFill>
                  <a:srgbClr val="000000"/>
                </a:solidFill>
                <a:latin typeface="Calibri"/>
                <a:ea typeface="Calibri"/>
                <a:cs typeface="Calibri"/>
                <a:sym typeface="Calibri"/>
              </a:rPr>
              <a:t>Weilbacher v. Progressive Northwestern Ins. Co.</a:t>
            </a:r>
            <a:r>
              <a:rPr b="0" i="0" lang="en-US" sz="2800" u="none" cap="none" strike="noStrike">
                <a:solidFill>
                  <a:srgbClr val="000000"/>
                </a:solidFill>
                <a:latin typeface="Calibri"/>
                <a:ea typeface="Calibri"/>
                <a:cs typeface="Calibri"/>
                <a:sym typeface="Calibri"/>
              </a:rPr>
              <a:t>, 2006 U.S. Dist. LEXIS 109937 (D. Alaska Nov. 14, 2006).</a:t>
            </a:r>
            <a:endParaRPr/>
          </a:p>
          <a:p>
            <a:pPr indent="-285750" lvl="0" marL="28575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Calibri"/>
                <a:ea typeface="Calibri"/>
                <a:cs typeface="Calibri"/>
                <a:sym typeface="Calibri"/>
              </a:rPr>
              <a:t>Must separate business role from legal role</a:t>
            </a:r>
            <a:endParaRPr/>
          </a:p>
          <a:p>
            <a:pPr indent="-457200" lvl="1" marL="914400" marR="0" rtl="0" algn="l">
              <a:lnSpc>
                <a:spcPct val="100000"/>
              </a:lnSpc>
              <a:spcBef>
                <a:spcPts val="0"/>
              </a:spcBef>
              <a:spcAft>
                <a:spcPts val="0"/>
              </a:spcAft>
              <a:buClr>
                <a:srgbClr val="000000"/>
              </a:buClr>
              <a:buSzPts val="2800"/>
              <a:buFont typeface="Courier New"/>
              <a:buChar char="o"/>
            </a:pPr>
            <a:r>
              <a:rPr b="0" i="0" lang="en-US" sz="2800" u="none" cap="none" strike="noStrike">
                <a:solidFill>
                  <a:srgbClr val="000000"/>
                </a:solidFill>
                <a:latin typeface="Calibri"/>
                <a:ea typeface="Calibri"/>
                <a:cs typeface="Calibri"/>
                <a:sym typeface="Calibri"/>
              </a:rPr>
              <a:t>Counsel drafting the language from scratch may be a business function</a:t>
            </a:r>
            <a:endParaRPr/>
          </a:p>
          <a:p>
            <a:pPr indent="-457200" lvl="1" marL="914400" marR="0" rtl="0" algn="l">
              <a:lnSpc>
                <a:spcPct val="100000"/>
              </a:lnSpc>
              <a:spcBef>
                <a:spcPts val="0"/>
              </a:spcBef>
              <a:spcAft>
                <a:spcPts val="0"/>
              </a:spcAft>
              <a:buClr>
                <a:srgbClr val="000000"/>
              </a:buClr>
              <a:buSzPts val="2800"/>
              <a:buFont typeface="Courier New"/>
              <a:buChar char="o"/>
            </a:pPr>
            <a:r>
              <a:rPr b="0" i="0" lang="en-US" sz="2800" u="none" cap="none" strike="noStrike">
                <a:solidFill>
                  <a:srgbClr val="000000"/>
                </a:solidFill>
                <a:latin typeface="Calibri"/>
                <a:ea typeface="Calibri"/>
                <a:cs typeface="Calibri"/>
                <a:sym typeface="Calibri"/>
              </a:rPr>
              <a:t>Counsel responding to questions regarding case law interpreting  manuscripted language may be privileged </a:t>
            </a:r>
            <a:endParaRPr/>
          </a:p>
        </p:txBody>
      </p:sp>
      <p:sp>
        <p:nvSpPr>
          <p:cNvPr id="294" name="Google Shape;294;p1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9"/>
          <p:cNvSpPr txBox="1"/>
          <p:nvPr/>
        </p:nvSpPr>
        <p:spPr>
          <a:xfrm>
            <a:off x="621792" y="579889"/>
            <a:ext cx="10799064" cy="3422091"/>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#2.</a:t>
            </a:r>
            <a:r>
              <a:rPr b="0" i="0" lang="en-US" sz="2800" u="none" cap="none" strike="noStrike">
                <a:solidFill>
                  <a:srgbClr val="000000"/>
                </a:solidFill>
                <a:latin typeface="Calibri"/>
                <a:ea typeface="Calibri"/>
                <a:cs typeface="Calibri"/>
                <a:sym typeface="Calibri"/>
              </a:rPr>
              <a:t>  Wishful Thinking also seeks to obtain the communications between Killjoy and HiredGun regarding the claim.  Payless withholds those communications on the basis of the attorney-client privilege.  Is this a valid assertion of the attorney-client privilege?</a:t>
            </a:r>
            <a:endParaRPr b="0" i="0" sz="2800" u="none" cap="none" strike="noStrike">
              <a:solidFill>
                <a:srgbClr val="000000"/>
              </a:solidFill>
              <a:latin typeface="Calibri"/>
              <a:ea typeface="Calibri"/>
              <a:cs typeface="Calibri"/>
              <a:sym typeface="Calibri"/>
            </a:endParaRPr>
          </a:p>
          <a:p>
            <a:pPr indent="-342900" lvl="0" marL="342900" marR="0" rtl="0" algn="l">
              <a:lnSpc>
                <a:spcPct val="107000"/>
              </a:lnSpc>
              <a:spcBef>
                <a:spcPts val="80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Yes</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No</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I need more information (and will explain if called on)</a:t>
            </a:r>
            <a:endParaRPr/>
          </a:p>
        </p:txBody>
      </p:sp>
      <p:sp>
        <p:nvSpPr>
          <p:cNvPr id="300" name="Google Shape;300;p1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
          <p:cNvPicPr preferRelativeResize="0"/>
          <p:nvPr>
            <p:ph idx="2" type="pic"/>
          </p:nvPr>
        </p:nvPicPr>
        <p:blipFill rotWithShape="1">
          <a:blip r:embed="rId3">
            <a:alphaModFix/>
          </a:blip>
          <a:srcRect b="11368" l="0" r="0" t="11367"/>
          <a:stretch/>
        </p:blipFill>
        <p:spPr>
          <a:xfrm>
            <a:off x="1325563" y="1638300"/>
            <a:ext cx="2012950" cy="2011363"/>
          </a:xfrm>
          <a:prstGeom prst="rect">
            <a:avLst/>
          </a:prstGeom>
          <a:noFill/>
          <a:ln>
            <a:noFill/>
          </a:ln>
        </p:spPr>
      </p:pic>
      <p:pic>
        <p:nvPicPr>
          <p:cNvPr id="167" name="Google Shape;167;p2"/>
          <p:cNvPicPr preferRelativeResize="0"/>
          <p:nvPr>
            <p:ph idx="3" type="pic"/>
          </p:nvPr>
        </p:nvPicPr>
        <p:blipFill rotWithShape="1">
          <a:blip r:embed="rId4">
            <a:alphaModFix/>
          </a:blip>
          <a:srcRect b="6919" l="0" r="0" t="6920"/>
          <a:stretch/>
        </p:blipFill>
        <p:spPr>
          <a:xfrm>
            <a:off x="5151438" y="1638045"/>
            <a:ext cx="2011362" cy="2021143"/>
          </a:xfrm>
          <a:prstGeom prst="rect">
            <a:avLst/>
          </a:prstGeom>
          <a:noFill/>
          <a:ln>
            <a:noFill/>
          </a:ln>
        </p:spPr>
      </p:pic>
      <p:sp>
        <p:nvSpPr>
          <p:cNvPr id="168" name="Google Shape;168;p2"/>
          <p:cNvSpPr txBox="1"/>
          <p:nvPr>
            <p:ph idx="1" type="body"/>
          </p:nvPr>
        </p:nvSpPr>
        <p:spPr>
          <a:xfrm>
            <a:off x="545000" y="4413585"/>
            <a:ext cx="3632024" cy="1098553"/>
          </a:xfrm>
          <a:prstGeom prst="rect">
            <a:avLst/>
          </a:prstGeom>
          <a:noFill/>
          <a:ln>
            <a:noFill/>
          </a:ln>
        </p:spPr>
        <p:txBody>
          <a:bodyPr anchorCtr="0" anchor="t" bIns="45700" lIns="45700" spcFirstLastPara="1" rIns="45700" wrap="square" tIns="45700">
            <a:normAutofit fontScale="85000" lnSpcReduction="20000"/>
          </a:bodyPr>
          <a:lstStyle/>
          <a:p>
            <a:pPr indent="0" lvl="0" marL="0" rtl="0" algn="ctr">
              <a:lnSpc>
                <a:spcPct val="100000"/>
              </a:lnSpc>
              <a:spcBef>
                <a:spcPts val="0"/>
              </a:spcBef>
              <a:spcAft>
                <a:spcPts val="0"/>
              </a:spcAft>
              <a:buClr>
                <a:schemeClr val="accent2"/>
              </a:buClr>
              <a:buSzPct val="100000"/>
              <a:buFont typeface="Arial"/>
              <a:buNone/>
            </a:pPr>
            <a:r>
              <a:rPr lang="en-US"/>
              <a:t>Jeffrey M. Rubin</a:t>
            </a:r>
            <a:endParaRPr/>
          </a:p>
          <a:p>
            <a:pPr indent="0" lvl="0" marL="0" rtl="0" algn="ctr">
              <a:lnSpc>
                <a:spcPct val="100000"/>
              </a:lnSpc>
              <a:spcBef>
                <a:spcPts val="400"/>
              </a:spcBef>
              <a:spcAft>
                <a:spcPts val="0"/>
              </a:spcAft>
              <a:buClr>
                <a:schemeClr val="accent2"/>
              </a:buClr>
              <a:buSzPct val="100000"/>
              <a:buFont typeface="Arial"/>
              <a:buNone/>
            </a:pPr>
            <a:r>
              <a:rPr i="1" lang="en-US"/>
              <a:t>Senior Vice President, Senior Claims Counsel</a:t>
            </a:r>
            <a:endParaRPr/>
          </a:p>
          <a:p>
            <a:pPr indent="0" lvl="0" marL="0" rtl="0" algn="ctr">
              <a:lnSpc>
                <a:spcPct val="100000"/>
              </a:lnSpc>
              <a:spcBef>
                <a:spcPts val="400"/>
              </a:spcBef>
              <a:spcAft>
                <a:spcPts val="0"/>
              </a:spcAft>
              <a:buClr>
                <a:schemeClr val="accent2"/>
              </a:buClr>
              <a:buSzPct val="100000"/>
              <a:buFont typeface="Arial"/>
              <a:buNone/>
            </a:pPr>
            <a:r>
              <a:rPr lang="en-US"/>
              <a:t>Odyssey Group</a:t>
            </a:r>
            <a:r>
              <a:rPr i="1" lang="en-US"/>
              <a:t> </a:t>
            </a:r>
            <a:endParaRPr/>
          </a:p>
          <a:p>
            <a:pPr indent="0" lvl="0" marL="0" rtl="0" algn="ctr">
              <a:lnSpc>
                <a:spcPct val="100000"/>
              </a:lnSpc>
              <a:spcBef>
                <a:spcPts val="400"/>
              </a:spcBef>
              <a:spcAft>
                <a:spcPts val="0"/>
              </a:spcAft>
              <a:buClr>
                <a:schemeClr val="accent2"/>
              </a:buClr>
              <a:buSzPct val="100000"/>
              <a:buFont typeface="Arial"/>
              <a:buNone/>
            </a:pPr>
            <a:r>
              <a:rPr lang="en-US"/>
              <a:t>ARIAS Certified Arbitrator</a:t>
            </a:r>
            <a:endParaRPr/>
          </a:p>
          <a:p>
            <a:pPr indent="0" lvl="0" marL="0" rtl="0" algn="ctr">
              <a:lnSpc>
                <a:spcPct val="100000"/>
              </a:lnSpc>
              <a:spcBef>
                <a:spcPts val="400"/>
              </a:spcBef>
              <a:spcAft>
                <a:spcPts val="0"/>
              </a:spcAft>
              <a:buClr>
                <a:schemeClr val="accent2"/>
              </a:buClr>
              <a:buSzPct val="100000"/>
              <a:buFont typeface="Arial"/>
              <a:buNone/>
            </a:pPr>
            <a:r>
              <a:t/>
            </a:r>
            <a:endParaRPr/>
          </a:p>
        </p:txBody>
      </p:sp>
      <p:sp>
        <p:nvSpPr>
          <p:cNvPr id="169" name="Google Shape;169;p2"/>
          <p:cNvSpPr txBox="1"/>
          <p:nvPr>
            <p:ph idx="5" type="body"/>
          </p:nvPr>
        </p:nvSpPr>
        <p:spPr>
          <a:xfrm>
            <a:off x="4265700" y="4396970"/>
            <a:ext cx="3632024" cy="1098553"/>
          </a:xfrm>
          <a:prstGeom prst="rect">
            <a:avLst/>
          </a:prstGeom>
          <a:noFill/>
          <a:ln>
            <a:noFill/>
          </a:ln>
        </p:spPr>
        <p:txBody>
          <a:bodyPr anchorCtr="0" anchor="t" bIns="45700" lIns="45700" spcFirstLastPara="1" rIns="45700" wrap="square" tIns="45700">
            <a:normAutofit fontScale="92500" lnSpcReduction="10000"/>
          </a:bodyPr>
          <a:lstStyle/>
          <a:p>
            <a:pPr indent="0" lvl="0" marL="0" rtl="0" algn="ctr">
              <a:lnSpc>
                <a:spcPct val="100000"/>
              </a:lnSpc>
              <a:spcBef>
                <a:spcPts val="0"/>
              </a:spcBef>
              <a:spcAft>
                <a:spcPts val="0"/>
              </a:spcAft>
              <a:buClr>
                <a:schemeClr val="accent2"/>
              </a:buClr>
              <a:buSzPct val="100000"/>
              <a:buFont typeface="Arial"/>
              <a:buNone/>
            </a:pPr>
            <a:r>
              <a:rPr lang="en-US"/>
              <a:t>Ellen S. Kennedy</a:t>
            </a:r>
            <a:endParaRPr/>
          </a:p>
          <a:p>
            <a:pPr indent="0" lvl="0" marL="0" rtl="0" algn="ctr">
              <a:lnSpc>
                <a:spcPct val="100000"/>
              </a:lnSpc>
              <a:spcBef>
                <a:spcPts val="400"/>
              </a:spcBef>
              <a:spcAft>
                <a:spcPts val="0"/>
              </a:spcAft>
              <a:buClr>
                <a:schemeClr val="accent2"/>
              </a:buClr>
              <a:buSzPct val="100000"/>
              <a:buFont typeface="Arial"/>
              <a:buNone/>
            </a:pPr>
            <a:r>
              <a:rPr i="1" lang="en-US"/>
              <a:t>Vice President of Resolutions Management and General Counsel</a:t>
            </a:r>
            <a:endParaRPr/>
          </a:p>
          <a:p>
            <a:pPr indent="0" lvl="0" marL="0" rtl="0" algn="ctr">
              <a:lnSpc>
                <a:spcPct val="100000"/>
              </a:lnSpc>
              <a:spcBef>
                <a:spcPts val="400"/>
              </a:spcBef>
              <a:spcAft>
                <a:spcPts val="0"/>
              </a:spcAft>
              <a:buClr>
                <a:schemeClr val="accent2"/>
              </a:buClr>
              <a:buSzPct val="100000"/>
              <a:buFont typeface="Arial"/>
              <a:buNone/>
            </a:pPr>
            <a:r>
              <a:rPr lang="en-US"/>
              <a:t>United Educators</a:t>
            </a:r>
            <a:endParaRPr/>
          </a:p>
        </p:txBody>
      </p:sp>
      <p:sp>
        <p:nvSpPr>
          <p:cNvPr id="170" name="Google Shape;170;p2"/>
          <p:cNvSpPr txBox="1"/>
          <p:nvPr>
            <p:ph idx="6" type="body"/>
          </p:nvPr>
        </p:nvSpPr>
        <p:spPr>
          <a:xfrm>
            <a:off x="7897724" y="4322160"/>
            <a:ext cx="3632024" cy="1098553"/>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chemeClr val="accent2"/>
              </a:buClr>
              <a:buSzPts val="1600"/>
              <a:buFont typeface="Arial"/>
              <a:buNone/>
            </a:pPr>
            <a:r>
              <a:rPr lang="en-US"/>
              <a:t>Teresa Snider</a:t>
            </a:r>
            <a:endParaRPr/>
          </a:p>
          <a:p>
            <a:pPr indent="0" lvl="0" marL="0" rtl="0" algn="ctr">
              <a:lnSpc>
                <a:spcPct val="100000"/>
              </a:lnSpc>
              <a:spcBef>
                <a:spcPts val="400"/>
              </a:spcBef>
              <a:spcAft>
                <a:spcPts val="0"/>
              </a:spcAft>
              <a:buClr>
                <a:schemeClr val="accent2"/>
              </a:buClr>
              <a:buSzPts val="1600"/>
              <a:buFont typeface="Arial"/>
              <a:buNone/>
            </a:pPr>
            <a:r>
              <a:rPr i="1" lang="en-US"/>
              <a:t>Partner</a:t>
            </a:r>
            <a:endParaRPr/>
          </a:p>
          <a:p>
            <a:pPr indent="0" lvl="0" marL="0" rtl="0" algn="ctr">
              <a:lnSpc>
                <a:spcPct val="100000"/>
              </a:lnSpc>
              <a:spcBef>
                <a:spcPts val="400"/>
              </a:spcBef>
              <a:spcAft>
                <a:spcPts val="0"/>
              </a:spcAft>
              <a:buClr>
                <a:schemeClr val="accent2"/>
              </a:buClr>
              <a:buSzPts val="1600"/>
              <a:buFont typeface="Arial"/>
              <a:buNone/>
            </a:pPr>
            <a:r>
              <a:rPr lang="en-US"/>
              <a:t>Porter Wright Morris &amp; Arthur LLP</a:t>
            </a:r>
            <a:endParaRPr/>
          </a:p>
        </p:txBody>
      </p:sp>
      <p:sp>
        <p:nvSpPr>
          <p:cNvPr id="171" name="Google Shape;171;p2"/>
          <p:cNvSpPr txBox="1"/>
          <p:nvPr>
            <p:ph type="title"/>
          </p:nvPr>
        </p:nvSpPr>
        <p:spPr>
          <a:xfrm>
            <a:off x="819496" y="0"/>
            <a:ext cx="10258425" cy="899743"/>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lt1"/>
              </a:buClr>
              <a:buSzPts val="4400"/>
              <a:buFont typeface="Century Gothic"/>
              <a:buNone/>
            </a:pPr>
            <a:r>
              <a:rPr lang="en-US" sz="4400"/>
              <a:t>PRESENTERS</a:t>
            </a:r>
            <a:endParaRPr sz="4400"/>
          </a:p>
        </p:txBody>
      </p:sp>
      <p:pic>
        <p:nvPicPr>
          <p:cNvPr id="172" name="Google Shape;172;p2"/>
          <p:cNvPicPr preferRelativeResize="0"/>
          <p:nvPr>
            <p:ph idx="4" type="pic"/>
          </p:nvPr>
        </p:nvPicPr>
        <p:blipFill rotWithShape="1">
          <a:blip r:embed="rId5">
            <a:alphaModFix/>
          </a:blip>
          <a:srcRect b="10526" l="0" r="0" t="10526"/>
          <a:stretch/>
        </p:blipFill>
        <p:spPr>
          <a:xfrm>
            <a:off x="8535043" y="1647508"/>
            <a:ext cx="2011680" cy="20116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0"/>
          <p:cNvSpPr txBox="1"/>
          <p:nvPr>
            <p:ph type="title"/>
          </p:nvPr>
        </p:nvSpPr>
        <p:spPr>
          <a:xfrm>
            <a:off x="374202" y="0"/>
            <a:ext cx="11160126" cy="750639"/>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000"/>
              <a:buFont typeface="Calibri"/>
              <a:buNone/>
            </a:pPr>
            <a:r>
              <a:rPr b="0" lang="en-US">
                <a:solidFill>
                  <a:srgbClr val="C00000"/>
                </a:solidFill>
                <a:latin typeface="Calibri"/>
                <a:ea typeface="Calibri"/>
                <a:cs typeface="Calibri"/>
                <a:sym typeface="Calibri"/>
              </a:rPr>
              <a:t>Insurance-Specific Lines of Case Law</a:t>
            </a:r>
            <a:endParaRPr/>
          </a:p>
        </p:txBody>
      </p:sp>
      <p:sp>
        <p:nvSpPr>
          <p:cNvPr id="306" name="Google Shape;306;p20"/>
          <p:cNvSpPr txBox="1"/>
          <p:nvPr/>
        </p:nvSpPr>
        <p:spPr>
          <a:xfrm>
            <a:off x="282633" y="817143"/>
            <a:ext cx="11343264" cy="415498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Calibri"/>
                <a:ea typeface="Calibri"/>
                <a:cs typeface="Calibri"/>
                <a:sym typeface="Calibri"/>
              </a:rPr>
              <a:t>Where an insurer retains an attorney to assist in adjusting an insurance claim, courts generally hold that communications are not privileged.</a:t>
            </a:r>
            <a:endParaRPr/>
          </a:p>
          <a:p>
            <a:pPr indent="-285750" lvl="1" marL="74295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Can’t assign a business purpose to outside counsel to create a privilege</a:t>
            </a:r>
            <a:endParaRPr/>
          </a:p>
          <a:p>
            <a:pPr indent="-285750" lvl="0" marL="285750" marR="0" rtl="0" algn="l">
              <a:lnSpc>
                <a:spcPct val="100000"/>
              </a:lnSpc>
              <a:spcBef>
                <a:spcPts val="0"/>
              </a:spcBef>
              <a:spcAft>
                <a:spcPts val="0"/>
              </a:spcAft>
              <a:buClr>
                <a:srgbClr val="000000"/>
              </a:buClr>
              <a:buSzPts val="2400"/>
              <a:buFont typeface="Noto Sans Symbols"/>
              <a:buChar char="⮚"/>
            </a:pPr>
            <a:r>
              <a:rPr b="0" i="0" lang="en-US" sz="2400" u="sng" cap="none" strike="noStrike">
                <a:solidFill>
                  <a:srgbClr val="000000"/>
                </a:solidFill>
                <a:latin typeface="Calibri"/>
                <a:ea typeface="Calibri"/>
                <a:cs typeface="Calibri"/>
                <a:sym typeface="Calibri"/>
              </a:rPr>
              <a:t>But</a:t>
            </a:r>
            <a:r>
              <a:rPr b="0" i="0" lang="en-US" sz="2400" u="none" cap="none" strike="noStrike">
                <a:solidFill>
                  <a:srgbClr val="000000"/>
                </a:solidFill>
                <a:latin typeface="Calibri"/>
                <a:ea typeface="Calibri"/>
                <a:cs typeface="Calibri"/>
                <a:sym typeface="Calibri"/>
              </a:rPr>
              <a:t> may consider specific communications on a case by case basis and legal advice may be privileged.</a:t>
            </a:r>
            <a:endParaRPr/>
          </a:p>
          <a:p>
            <a:pPr indent="-457200" lvl="1" marL="914400" marR="0" rtl="0" algn="l">
              <a:lnSpc>
                <a:spcPct val="100000"/>
              </a:lnSpc>
              <a:spcBef>
                <a:spcPts val="0"/>
              </a:spcBef>
              <a:spcAft>
                <a:spcPts val="0"/>
              </a:spcAft>
              <a:buClr>
                <a:srgbClr val="000000"/>
              </a:buClr>
              <a:buSzPts val="2400"/>
              <a:buFont typeface="Courier New"/>
              <a:buChar char="o"/>
            </a:pPr>
            <a:r>
              <a:rPr b="0" i="1" lang="en-US" sz="2400" u="none" cap="none" strike="noStrike">
                <a:solidFill>
                  <a:srgbClr val="000000"/>
                </a:solidFill>
                <a:latin typeface="Calibri"/>
                <a:ea typeface="Calibri"/>
                <a:cs typeface="Calibri"/>
                <a:sym typeface="Calibri"/>
              </a:rPr>
              <a:t> Menapace v. Alaska Nat’l Ins. Co.</a:t>
            </a:r>
            <a:r>
              <a:rPr b="0" i="0" lang="en-US" sz="2400" u="none" cap="none" strike="noStrike">
                <a:solidFill>
                  <a:srgbClr val="000000"/>
                </a:solidFill>
                <a:latin typeface="Calibri"/>
                <a:ea typeface="Calibri"/>
                <a:cs typeface="Calibri"/>
                <a:sym typeface="Calibri"/>
              </a:rPr>
              <a:t>, 2020 US Dist. LEXIS 191695 (D. Colo. Oct. 15, 2020) (“[E]ven where an attorney’s involvement crosses the line into the role of claims adjuster, communications between the attorney and the insurer regarding legal advice . . . are still protected by the attorney-client privilege.”).</a:t>
            </a:r>
            <a:endParaRPr b="0" i="0" sz="2400" u="none" cap="none" strike="noStrike">
              <a:solidFill>
                <a:srgbClr val="000000"/>
              </a:solidFill>
              <a:latin typeface="Calibri"/>
              <a:ea typeface="Calibri"/>
              <a:cs typeface="Calibri"/>
              <a:sym typeface="Calibri"/>
            </a:endParaRPr>
          </a:p>
          <a:p>
            <a:pPr indent="-457200" lvl="1" marL="914400" marR="0" rtl="0" algn="l">
              <a:lnSpc>
                <a:spcPct val="100000"/>
              </a:lnSpc>
              <a:spcBef>
                <a:spcPts val="0"/>
              </a:spcBef>
              <a:spcAft>
                <a:spcPts val="0"/>
              </a:spcAft>
              <a:buClr>
                <a:srgbClr val="000000"/>
              </a:buClr>
              <a:buSzPts val="2400"/>
              <a:buFont typeface="Courier New"/>
              <a:buChar char="o"/>
            </a:pPr>
            <a:r>
              <a:rPr b="0" i="1" lang="en-US" sz="2400" u="none" cap="none" strike="noStrike">
                <a:solidFill>
                  <a:srgbClr val="000000"/>
                </a:solidFill>
                <a:latin typeface="Calibri"/>
                <a:ea typeface="Calibri"/>
                <a:cs typeface="Calibri"/>
                <a:sym typeface="Calibri"/>
              </a:rPr>
              <a:t>Drennan v. Certain Underwriters at Lloyd’s of London</a:t>
            </a:r>
            <a:r>
              <a:rPr b="0" i="0" lang="en-US" sz="2400" u="none" cap="none" strike="noStrike">
                <a:solidFill>
                  <a:srgbClr val="000000"/>
                </a:solidFill>
                <a:latin typeface="Calibri"/>
                <a:ea typeface="Calibri"/>
                <a:cs typeface="Calibri"/>
                <a:sym typeface="Calibri"/>
              </a:rPr>
              <a:t>, 575 B.R. 29 (Bankr. S.D.N.Y. 2017) (Sedgwick acting as both legal advisor and claims adjustor).</a:t>
            </a:r>
            <a:endParaRPr b="0" i="1" sz="2400" u="none" cap="none" strike="noStrike">
              <a:solidFill>
                <a:srgbClr val="000000"/>
              </a:solidFill>
              <a:latin typeface="Calibri"/>
              <a:ea typeface="Calibri"/>
              <a:cs typeface="Calibri"/>
              <a:sym typeface="Calibri"/>
            </a:endParaRPr>
          </a:p>
        </p:txBody>
      </p:sp>
      <p:sp>
        <p:nvSpPr>
          <p:cNvPr id="307" name="Google Shape;307;p2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1"/>
          <p:cNvSpPr/>
          <p:nvPr/>
        </p:nvSpPr>
        <p:spPr>
          <a:xfrm>
            <a:off x="431320" y="124690"/>
            <a:ext cx="10832425" cy="5446619"/>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C00000"/>
              </a:buClr>
              <a:buSzPts val="3200"/>
              <a:buFont typeface="Calibri"/>
              <a:buNone/>
            </a:pPr>
            <a:r>
              <a:rPr b="0" i="0" lang="en-US" sz="3200" u="none" cap="none" strike="noStrike">
                <a:solidFill>
                  <a:srgbClr val="C00000"/>
                </a:solidFill>
                <a:latin typeface="Calibri"/>
                <a:ea typeface="Calibri"/>
                <a:cs typeface="Calibri"/>
                <a:sym typeface="Calibri"/>
              </a:rPr>
              <a:t>Hypothetical #2</a:t>
            </a:r>
            <a:r>
              <a:rPr b="0" i="0" lang="en-US" sz="3200" u="none" cap="none" strike="noStrike">
                <a:solidFill>
                  <a:srgbClr val="000000"/>
                </a:solidFill>
                <a:latin typeface="Calibri"/>
                <a:ea typeface="Calibri"/>
                <a:cs typeface="Calibri"/>
                <a:sym typeface="Calibri"/>
              </a:rPr>
              <a:t> </a:t>
            </a:r>
            <a:endParaRPr b="0" i="0" sz="3200" u="none" cap="none" strike="noStrike">
              <a:solidFill>
                <a:srgbClr val="000000"/>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In the context of an arbitration between Available Insurance Company and Opportunistic Reinsurance Company regarding the cession of losses arising from a catastrophic event, are the following internal insurance company emails protected from discovery by the attorney-client privilege and/or work product doctrine?</a:t>
            </a:r>
            <a:endParaRPr/>
          </a:p>
          <a:p>
            <a:pPr indent="0" lvl="0" marL="0" marR="0" rtl="0" algn="l">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313" name="Google Shape;313;p2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2"/>
          <p:cNvSpPr/>
          <p:nvPr/>
        </p:nvSpPr>
        <p:spPr>
          <a:xfrm>
            <a:off x="534839" y="-163901"/>
            <a:ext cx="10826151" cy="46166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Email #1:</a:t>
            </a:r>
            <a:r>
              <a:rPr b="1" i="0" lang="en-US" sz="2800" u="none" cap="none" strike="noStrike">
                <a:solidFill>
                  <a:srgbClr val="C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John Bottom-line, the Chief Executive Officer for Available Insurance, writes an email to the Company’s Chief Reinsurance Officer, Kathy Nonet, an attorney, inquiring about the Company’s exposure to losses arising from a recent catastrophic event after reinsurance.  Bottom-line also states “I am copying John (John Suppress, General Counsel of Available Insurance) to protect our emails from discovery with the attorney-client and work product privileges.”</a:t>
            </a:r>
            <a:endParaRPr b="0" i="0" sz="1800" u="none" cap="none" strike="noStrike">
              <a:solidFill>
                <a:srgbClr val="000000"/>
              </a:solidFill>
              <a:latin typeface="Helvetica Neue"/>
              <a:ea typeface="Helvetica Neue"/>
              <a:cs typeface="Helvetica Neue"/>
              <a:sym typeface="Helvetica Neue"/>
            </a:endParaRPr>
          </a:p>
        </p:txBody>
      </p:sp>
      <p:sp>
        <p:nvSpPr>
          <p:cNvPr id="319" name="Google Shape;319;p2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3"/>
          <p:cNvSpPr/>
          <p:nvPr/>
        </p:nvSpPr>
        <p:spPr>
          <a:xfrm>
            <a:off x="646979" y="181155"/>
            <a:ext cx="10869283"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#1</a:t>
            </a:r>
            <a:r>
              <a:rPr b="0" i="0" lang="en-US" sz="2800" u="none" cap="none" strike="noStrike">
                <a:solidFill>
                  <a:srgbClr val="000000"/>
                </a:solidFill>
                <a:latin typeface="Calibri"/>
                <a:ea typeface="Calibri"/>
                <a:cs typeface="Calibri"/>
                <a:sym typeface="Calibri"/>
              </a:rPr>
              <a:t>.</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Is Email #1 protected by:</a:t>
            </a:r>
            <a:endParaRPr b="0" i="0" sz="2800" u="none" cap="none" strike="noStrike">
              <a:solidFill>
                <a:srgbClr val="000000"/>
              </a:solidFill>
              <a:latin typeface="Calibri"/>
              <a:ea typeface="Calibri"/>
              <a:cs typeface="Calibri"/>
              <a:sym typeface="Calibri"/>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Part of Email #1 is protected by Attorney-Client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Part of Email #1 is protected by Work Product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a:p>
        </p:txBody>
      </p:sp>
      <p:sp>
        <p:nvSpPr>
          <p:cNvPr id="325" name="Google Shape;325;p23"/>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4"/>
          <p:cNvSpPr/>
          <p:nvPr/>
        </p:nvSpPr>
        <p:spPr>
          <a:xfrm>
            <a:off x="560717" y="146649"/>
            <a:ext cx="10705381" cy="47859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#2.</a:t>
            </a:r>
            <a:r>
              <a:rPr b="0" i="0" lang="en-US" sz="2800" u="none" cap="none" strike="noStrike">
                <a:solidFill>
                  <a:srgbClr val="000000"/>
                </a:solidFill>
                <a:latin typeface="Calibri"/>
                <a:ea typeface="Calibri"/>
                <a:cs typeface="Calibri"/>
                <a:sym typeface="Calibri"/>
              </a:rPr>
              <a:t>  Assume Bottom-line (Chief Executive Officer of Available Insurance) stated in email #1 “I am copying John (General Counsel of Available Insurance) to obtain his opinion as to how best to cede losses arising from the catastrophic event to reinsurers.”  Is Email #1 protected by:</a:t>
            </a:r>
            <a:endParaRPr b="0" i="0" sz="2800" u="none" cap="none" strike="noStrike">
              <a:solidFill>
                <a:srgbClr val="000000"/>
              </a:solidFill>
              <a:latin typeface="Calibri"/>
              <a:ea typeface="Calibri"/>
              <a:cs typeface="Calibri"/>
              <a:sym typeface="Calibri"/>
            </a:endParaRPr>
          </a:p>
          <a:p>
            <a:pPr indent="-457200" lvl="0" marL="914400" marR="0" rtl="0" algn="l">
              <a:lnSpc>
                <a:spcPct val="100000"/>
              </a:lnSpc>
              <a:spcBef>
                <a:spcPts val="6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457200" lvl="0" marL="914400" marR="0" rtl="0" algn="l">
              <a:lnSpc>
                <a:spcPct val="100000"/>
              </a:lnSpc>
              <a:spcBef>
                <a:spcPts val="6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457200" lvl="0" marL="914400" marR="0" rtl="0" algn="l">
              <a:lnSpc>
                <a:spcPct val="100000"/>
              </a:lnSpc>
              <a:spcBef>
                <a:spcPts val="6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Part of Email #1 is protected by Attorney-Client Privilege</a:t>
            </a:r>
            <a:endParaRPr/>
          </a:p>
          <a:p>
            <a:pPr indent="-457200" lvl="0" marL="914400" marR="0" rtl="0" algn="l">
              <a:lnSpc>
                <a:spcPct val="100000"/>
              </a:lnSpc>
              <a:spcBef>
                <a:spcPts val="6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Part of Email #1 is protected by Work Product Privilege</a:t>
            </a:r>
            <a:endParaRPr/>
          </a:p>
          <a:p>
            <a:pPr indent="-457200" lvl="0" marL="914400" marR="0" rtl="0" algn="l">
              <a:lnSpc>
                <a:spcPct val="100000"/>
              </a:lnSpc>
              <a:spcBef>
                <a:spcPts val="6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a:p>
        </p:txBody>
      </p:sp>
      <p:sp>
        <p:nvSpPr>
          <p:cNvPr id="331" name="Google Shape;331;p2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5"/>
          <p:cNvSpPr txBox="1"/>
          <p:nvPr>
            <p:ph type="title"/>
          </p:nvPr>
        </p:nvSpPr>
        <p:spPr>
          <a:xfrm>
            <a:off x="515939" y="74816"/>
            <a:ext cx="11160126" cy="831271"/>
          </a:xfrm>
          <a:prstGeom prst="rect">
            <a:avLst/>
          </a:prstGeom>
          <a:noFill/>
          <a:ln>
            <a:noFill/>
          </a:ln>
        </p:spPr>
        <p:txBody>
          <a:bodyPr anchorCtr="0" anchor="t" bIns="45700" lIns="45700" spcFirstLastPara="1" rIns="45700" wrap="square" tIns="45700">
            <a:normAutofit fontScale="90000"/>
          </a:bodyPr>
          <a:lstStyle/>
          <a:p>
            <a:pPr indent="0" lvl="0" marL="0" rtl="0" algn="ctr">
              <a:lnSpc>
                <a:spcPct val="100000"/>
              </a:lnSpc>
              <a:spcBef>
                <a:spcPts val="0"/>
              </a:spcBef>
              <a:spcAft>
                <a:spcPts val="0"/>
              </a:spcAft>
              <a:buClr>
                <a:srgbClr val="AA182C"/>
              </a:buClr>
              <a:buSzPct val="100000"/>
              <a:buFont typeface="Arial"/>
              <a:buNone/>
            </a:pPr>
            <a:r>
              <a:rPr b="0" lang="en-US">
                <a:latin typeface="Arial"/>
                <a:ea typeface="Arial"/>
                <a:cs typeface="Arial"/>
                <a:sym typeface="Arial"/>
              </a:rPr>
              <a:t>Substance of Communication Dictates Treatment</a:t>
            </a:r>
            <a:endParaRPr/>
          </a:p>
        </p:txBody>
      </p:sp>
      <p:sp>
        <p:nvSpPr>
          <p:cNvPr id="337" name="Google Shape;337;p25"/>
          <p:cNvSpPr txBox="1"/>
          <p:nvPr>
            <p:ph idx="1" type="body"/>
          </p:nvPr>
        </p:nvSpPr>
        <p:spPr>
          <a:xfrm>
            <a:off x="515937" y="906087"/>
            <a:ext cx="11504267" cy="4555375"/>
          </a:xfrm>
          <a:prstGeom prst="rect">
            <a:avLst/>
          </a:prstGeom>
          <a:noFill/>
          <a:ln>
            <a:noFill/>
          </a:ln>
        </p:spPr>
        <p:txBody>
          <a:bodyPr anchorCtr="0" anchor="t" bIns="45700" lIns="45700" spcFirstLastPara="1" rIns="45700" wrap="square" tIns="45700">
            <a:normAutofit/>
          </a:bodyPr>
          <a:lstStyle/>
          <a:p>
            <a:pPr indent="-285750" lvl="0" marL="285750" rtl="0" algn="l">
              <a:lnSpc>
                <a:spcPct val="100000"/>
              </a:lnSpc>
              <a:spcBef>
                <a:spcPts val="0"/>
              </a:spcBef>
              <a:spcAft>
                <a:spcPts val="0"/>
              </a:spcAft>
              <a:buClr>
                <a:schemeClr val="dk1"/>
              </a:buClr>
              <a:buSzPts val="2400"/>
              <a:buFont typeface="Noto Sans Symbols"/>
              <a:buChar char="⮚"/>
            </a:pPr>
            <a:r>
              <a:rPr i="1" lang="en-US">
                <a:solidFill>
                  <a:schemeClr val="dk1"/>
                </a:solidFill>
                <a:latin typeface="Arial"/>
                <a:ea typeface="Arial"/>
                <a:cs typeface="Arial"/>
                <a:sym typeface="Arial"/>
              </a:rPr>
              <a:t> </a:t>
            </a:r>
            <a:r>
              <a:rPr lang="en-US">
                <a:solidFill>
                  <a:schemeClr val="dk1"/>
                </a:solidFill>
                <a:latin typeface="Arial"/>
                <a:ea typeface="Arial"/>
                <a:cs typeface="Arial"/>
                <a:sym typeface="Arial"/>
              </a:rPr>
              <a:t>Copying in-house counsel on business related communications does not make the communications privileged.</a:t>
            </a:r>
            <a:endParaRPr>
              <a:solidFill>
                <a:schemeClr val="dk1"/>
              </a:solidFill>
              <a:latin typeface="Arial"/>
              <a:ea typeface="Arial"/>
              <a:cs typeface="Arial"/>
              <a:sym typeface="Arial"/>
            </a:endParaRPr>
          </a:p>
          <a:p>
            <a:pPr indent="-342900" lvl="2" marL="702127" rtl="0" algn="l">
              <a:lnSpc>
                <a:spcPct val="100000"/>
              </a:lnSpc>
              <a:spcBef>
                <a:spcPts val="400"/>
              </a:spcBef>
              <a:spcAft>
                <a:spcPts val="0"/>
              </a:spcAft>
              <a:buClr>
                <a:schemeClr val="dk1"/>
              </a:buClr>
              <a:buSzPts val="2400"/>
              <a:buFont typeface="Courier New"/>
              <a:buChar char="o"/>
            </a:pPr>
            <a:r>
              <a:rPr i="1" lang="en-US">
                <a:solidFill>
                  <a:schemeClr val="dk1"/>
                </a:solidFill>
                <a:latin typeface="Arial"/>
                <a:ea typeface="Arial"/>
                <a:cs typeface="Arial"/>
                <a:sym typeface="Arial"/>
              </a:rPr>
              <a:t>Johnson v. Bd. of Pensions, </a:t>
            </a:r>
            <a:r>
              <a:rPr lang="en-US">
                <a:solidFill>
                  <a:schemeClr val="dk1"/>
                </a:solidFill>
                <a:latin typeface="Arial"/>
                <a:ea typeface="Arial"/>
                <a:cs typeface="Arial"/>
                <a:sym typeface="Arial"/>
              </a:rPr>
              <a:t>2012 U.S. Dist. LEXIS 174239 (D. Minn. Sept. 5, 2012) (“Simply copying an attorney on an email does not automatically render protection to the communication between an attorney and client.”).</a:t>
            </a:r>
            <a:endParaRPr>
              <a:solidFill>
                <a:schemeClr val="dk1"/>
              </a:solidFill>
              <a:latin typeface="Arial"/>
              <a:ea typeface="Arial"/>
              <a:cs typeface="Arial"/>
              <a:sym typeface="Arial"/>
            </a:endParaRPr>
          </a:p>
          <a:p>
            <a:pPr indent="-342900" lvl="2" marL="702127" rtl="0" algn="l">
              <a:lnSpc>
                <a:spcPct val="100000"/>
              </a:lnSpc>
              <a:spcBef>
                <a:spcPts val="400"/>
              </a:spcBef>
              <a:spcAft>
                <a:spcPts val="0"/>
              </a:spcAft>
              <a:buClr>
                <a:schemeClr val="dk1"/>
              </a:buClr>
              <a:buSzPts val="2400"/>
              <a:buFont typeface="Courier New"/>
              <a:buChar char="o"/>
            </a:pPr>
            <a:r>
              <a:rPr i="1" lang="en-US">
                <a:solidFill>
                  <a:schemeClr val="dk1"/>
                </a:solidFill>
                <a:latin typeface="Arial"/>
                <a:ea typeface="Arial"/>
                <a:cs typeface="Arial"/>
                <a:sym typeface="Arial"/>
              </a:rPr>
              <a:t>Morris v. Scenera Research, LLC, </a:t>
            </a:r>
            <a:r>
              <a:rPr lang="en-US">
                <a:solidFill>
                  <a:schemeClr val="dk1"/>
                </a:solidFill>
                <a:latin typeface="Arial"/>
                <a:ea typeface="Arial"/>
                <a:cs typeface="Arial"/>
                <a:sym typeface="Arial"/>
              </a:rPr>
              <a:t>2011 NCBC Lexis 34 (N.C. Sup. Ct. August 26, 2011) (“A communication will not be deemed privileged merely because an in-house attorney was copied on the communication or forwarded a copy of a document.”). </a:t>
            </a:r>
            <a:endParaRPr i="1">
              <a:solidFill>
                <a:schemeClr val="dk1"/>
              </a:solidFill>
              <a:latin typeface="Arial"/>
              <a:ea typeface="Arial"/>
              <a:cs typeface="Arial"/>
              <a:sym typeface="Arial"/>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338" name="Google Shape;338;p25"/>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6"/>
          <p:cNvSpPr/>
          <p:nvPr/>
        </p:nvSpPr>
        <p:spPr>
          <a:xfrm>
            <a:off x="474451" y="-60385"/>
            <a:ext cx="11343737" cy="58631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Email #2:</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Nonet (Chief Reinsurance Officer of Available Insurance) responds to email #1 stating “Losses are estimated to be over one billion dollars.   Any losses over five hundred million would be net since we did not renew the top layers of reinsurance last year.”  </a:t>
            </a: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60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#3.</a:t>
            </a:r>
            <a:r>
              <a:rPr b="0" i="0" lang="en-US" sz="2800" u="none" cap="none" strike="noStrike">
                <a:solidFill>
                  <a:srgbClr val="000000"/>
                </a:solidFill>
                <a:latin typeface="Calibri"/>
                <a:ea typeface="Calibri"/>
                <a:cs typeface="Calibri"/>
                <a:sym typeface="Calibri"/>
              </a:rPr>
              <a:t>  Is Email #2 protected by:</a:t>
            </a:r>
            <a:endParaRPr b="0" i="0" sz="2800" u="none" cap="none" strike="noStrike">
              <a:solidFill>
                <a:srgbClr val="000000"/>
              </a:solidFill>
              <a:latin typeface="Calibri"/>
              <a:ea typeface="Calibri"/>
              <a:cs typeface="Calibri"/>
              <a:sym typeface="Calibri"/>
            </a:endParaRPr>
          </a:p>
          <a:p>
            <a:pPr indent="-336550" lvl="0" marL="1027113" marR="0" rtl="0" algn="l">
              <a:lnSpc>
                <a:spcPct val="100000"/>
              </a:lnSpc>
              <a:spcBef>
                <a:spcPts val="3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336550" lvl="0" marL="1027113" marR="0" rtl="0" algn="l">
              <a:lnSpc>
                <a:spcPct val="100000"/>
              </a:lnSpc>
              <a:spcBef>
                <a:spcPts val="3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336550" lvl="0" marL="1027113" marR="0" rtl="0" algn="l">
              <a:lnSpc>
                <a:spcPct val="100000"/>
              </a:lnSpc>
              <a:spcBef>
                <a:spcPts val="3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and Work Product Privilege</a:t>
            </a:r>
            <a:endParaRPr/>
          </a:p>
          <a:p>
            <a:pPr indent="-336550" lvl="0" marL="1027113" marR="0" rtl="0" algn="l">
              <a:lnSpc>
                <a:spcPct val="100000"/>
              </a:lnSpc>
              <a:spcBef>
                <a:spcPts val="3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Self-Critical Analysis Privilege</a:t>
            </a:r>
            <a:endParaRPr/>
          </a:p>
          <a:p>
            <a:pPr indent="-336550" lvl="0" marL="1027113" marR="0" rtl="0" algn="l">
              <a:lnSpc>
                <a:spcPct val="100000"/>
              </a:lnSpc>
              <a:spcBef>
                <a:spcPts val="3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a:p>
          <a:p>
            <a:pPr indent="-336550" lvl="0" marL="1027113" marR="0" rtl="0" algn="l">
              <a:lnSpc>
                <a:spcPct val="100000"/>
              </a:lnSpc>
              <a:spcBef>
                <a:spcPts val="3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a:p>
          <a:p>
            <a:pPr indent="-158750" lvl="0" marL="1027113" marR="0" rtl="0" algn="l">
              <a:lnSpc>
                <a:spcPct val="100000"/>
              </a:lnSpc>
              <a:spcBef>
                <a:spcPts val="300"/>
              </a:spcBef>
              <a:spcAft>
                <a:spcPts val="0"/>
              </a:spcAft>
              <a:buClr>
                <a:srgbClr val="000000"/>
              </a:buClr>
              <a:buSzPts val="2800"/>
              <a:buFont typeface="Helvetica Neue"/>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300"/>
              </a:spcBef>
              <a:spcAft>
                <a:spcPts val="0"/>
              </a:spcAft>
              <a:buClr>
                <a:srgbClr val="000000"/>
              </a:buClr>
              <a:buSzPts val="1400"/>
              <a:buFont typeface="Helvetica Neue"/>
              <a:buNone/>
            </a:pPr>
            <a:r>
              <a:t/>
            </a:r>
            <a:endParaRPr b="0" i="0" sz="1400" u="none" cap="none" strike="noStrike">
              <a:solidFill>
                <a:srgbClr val="000000"/>
              </a:solidFill>
              <a:latin typeface="Calibri"/>
              <a:ea typeface="Calibri"/>
              <a:cs typeface="Calibri"/>
              <a:sym typeface="Calibri"/>
            </a:endParaRPr>
          </a:p>
        </p:txBody>
      </p:sp>
      <p:sp>
        <p:nvSpPr>
          <p:cNvPr id="344" name="Google Shape;344;p26"/>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7"/>
          <p:cNvSpPr txBox="1"/>
          <p:nvPr>
            <p:ph type="title"/>
          </p:nvPr>
        </p:nvSpPr>
        <p:spPr>
          <a:xfrm>
            <a:off x="515939" y="315884"/>
            <a:ext cx="11160126" cy="764771"/>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AA182C"/>
              </a:buClr>
              <a:buSzPts val="4000"/>
              <a:buFont typeface="Calibri"/>
              <a:buNone/>
            </a:pPr>
            <a:r>
              <a:rPr b="0" lang="en-US">
                <a:latin typeface="Calibri"/>
                <a:ea typeface="Calibri"/>
                <a:cs typeface="Calibri"/>
                <a:sym typeface="Calibri"/>
              </a:rPr>
              <a:t>Business Function not Protected by Privilege</a:t>
            </a:r>
            <a:endParaRPr/>
          </a:p>
        </p:txBody>
      </p:sp>
      <p:sp>
        <p:nvSpPr>
          <p:cNvPr id="350" name="Google Shape;350;p27"/>
          <p:cNvSpPr txBox="1"/>
          <p:nvPr>
            <p:ph idx="1" type="body"/>
          </p:nvPr>
        </p:nvSpPr>
        <p:spPr>
          <a:xfrm>
            <a:off x="515937" y="1205346"/>
            <a:ext cx="11676063" cy="5103380"/>
          </a:xfrm>
          <a:prstGeom prst="rect">
            <a:avLst/>
          </a:prstGeom>
          <a:noFill/>
          <a:ln>
            <a:noFill/>
          </a:ln>
        </p:spPr>
        <p:txBody>
          <a:bodyPr anchorCtr="0" anchor="t" bIns="45700" lIns="45700" spcFirstLastPara="1" rIns="45700" wrap="square" tIns="45700">
            <a:normAutofit/>
          </a:bodyPr>
          <a:lstStyle/>
          <a:p>
            <a:pPr indent="-285750" lvl="0" marL="285750" rtl="0" algn="l">
              <a:lnSpc>
                <a:spcPct val="100000"/>
              </a:lnSpc>
              <a:spcBef>
                <a:spcPts val="0"/>
              </a:spcBef>
              <a:spcAft>
                <a:spcPts val="0"/>
              </a:spcAft>
              <a:buClr>
                <a:schemeClr val="dk1"/>
              </a:buClr>
              <a:buSzPts val="2400"/>
              <a:buFont typeface="Noto Sans Symbols"/>
              <a:buChar char="⮚"/>
            </a:pPr>
            <a:r>
              <a:rPr lang="en-US">
                <a:solidFill>
                  <a:schemeClr val="dk1"/>
                </a:solidFill>
                <a:latin typeface="Calibri"/>
                <a:ea typeface="Calibri"/>
                <a:cs typeface="Calibri"/>
                <a:sym typeface="Calibri"/>
              </a:rPr>
              <a:t>Courts have held: (1) communications with an attorney performing a business function are not protected by the attorney-client privilege; and (2) attorney-client privilege does not protect discovery of facts.  </a:t>
            </a:r>
            <a:endParaRPr>
              <a:solidFill>
                <a:schemeClr val="dk1"/>
              </a:solidFill>
              <a:latin typeface="Calibri"/>
              <a:ea typeface="Calibri"/>
              <a:cs typeface="Calibri"/>
              <a:sym typeface="Calibri"/>
            </a:endParaRPr>
          </a:p>
          <a:p>
            <a:pPr indent="-342900" lvl="1" marL="971550" rtl="0" algn="l">
              <a:lnSpc>
                <a:spcPct val="100000"/>
              </a:lnSpc>
              <a:spcBef>
                <a:spcPts val="400"/>
              </a:spcBef>
              <a:spcAft>
                <a:spcPts val="0"/>
              </a:spcAft>
              <a:buClr>
                <a:schemeClr val="dk1"/>
              </a:buClr>
              <a:buSzPts val="2400"/>
              <a:buFont typeface="Courier New"/>
              <a:buChar char="o"/>
            </a:pPr>
            <a:r>
              <a:rPr i="1" lang="en-US">
                <a:solidFill>
                  <a:schemeClr val="dk1"/>
                </a:solidFill>
                <a:latin typeface="Calibri"/>
                <a:ea typeface="Calibri"/>
                <a:cs typeface="Calibri"/>
                <a:sym typeface="Calibri"/>
              </a:rPr>
              <a:t>In re Rock &amp; Republic Enters., </a:t>
            </a:r>
            <a:r>
              <a:rPr lang="en-US">
                <a:solidFill>
                  <a:schemeClr val="dk1"/>
                </a:solidFill>
                <a:latin typeface="Calibri"/>
                <a:ea typeface="Calibri"/>
                <a:cs typeface="Calibri"/>
                <a:sym typeface="Calibri"/>
              </a:rPr>
              <a:t>2010 Bankr. LEXIS 3696 (Bankr. S.D. NY 2010) (“First, a routine and non-privileged communication between corporate employees transacting general company business will not be considered privileged simply because in-house or outside counsel is copied in on the correspondence. Second, the attorney-client privilege cannot be used to shield from discovery facts, as opposed to communications.  Any relevant fact may not be withheld merely because it was incorporated into a communication involving an attorney.”).</a:t>
            </a:r>
            <a:endParaRPr>
              <a:solidFill>
                <a:schemeClr val="dk1"/>
              </a:solidFill>
              <a:latin typeface="Calibri"/>
              <a:ea typeface="Calibri"/>
              <a:cs typeface="Calibri"/>
              <a:sym typeface="Calibri"/>
            </a:endParaRPr>
          </a:p>
        </p:txBody>
      </p:sp>
      <p:sp>
        <p:nvSpPr>
          <p:cNvPr id="351" name="Google Shape;351;p2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p:nvPr/>
        </p:nvSpPr>
        <p:spPr>
          <a:xfrm>
            <a:off x="526211" y="483080"/>
            <a:ext cx="10964174" cy="353943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Email #3:</a:t>
            </a:r>
            <a:r>
              <a:rPr b="0" i="0" lang="en-US" sz="2800" u="none" cap="none" strike="noStrike">
                <a:solidFill>
                  <a:srgbClr val="000000"/>
                </a:solidFill>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Suppress (General Counsel of Available Insurance) responds to Bottomline’s (Chief Executive Officer of Available Insurance) request as to “how best to cede losses arising from the catastrophic event to reinsurers” stating “[m]aybe we can come up with a way to cede the losses as more than one event/occurrence.”</a:t>
            </a:r>
            <a:endParaRPr/>
          </a:p>
          <a:p>
            <a:pPr indent="0" lvl="0" marL="0" marR="0" rtl="0" algn="l">
              <a:lnSpc>
                <a:spcPct val="100000"/>
              </a:lnSpc>
              <a:spcBef>
                <a:spcPts val="0"/>
              </a:spcBef>
              <a:spcAft>
                <a:spcPts val="0"/>
              </a:spcAft>
              <a:buClr>
                <a:srgbClr val="000000"/>
              </a:buClr>
              <a:buSzPts val="1400"/>
              <a:buFont typeface="Helvetica Neue"/>
              <a:buNone/>
            </a:pPr>
            <a:r>
              <a:t/>
            </a:r>
            <a:endParaRPr b="0" i="0" sz="1400" u="none" cap="none" strike="noStrike">
              <a:solidFill>
                <a:srgbClr val="000000"/>
              </a:solidFill>
              <a:latin typeface="Calibri"/>
              <a:ea typeface="Calibri"/>
              <a:cs typeface="Calibri"/>
              <a:sym typeface="Calibri"/>
            </a:endParaRPr>
          </a:p>
        </p:txBody>
      </p:sp>
      <p:sp>
        <p:nvSpPr>
          <p:cNvPr id="357" name="Google Shape;357;p2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9"/>
          <p:cNvSpPr/>
          <p:nvPr/>
        </p:nvSpPr>
        <p:spPr>
          <a:xfrm>
            <a:off x="612475" y="284672"/>
            <a:ext cx="10860657" cy="39703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#4.</a:t>
            </a:r>
            <a:r>
              <a:rPr b="0" i="0" lang="en-US" sz="2800" u="none" cap="none" strike="noStrike">
                <a:solidFill>
                  <a:srgbClr val="000000"/>
                </a:solidFill>
                <a:latin typeface="Calibri"/>
                <a:ea typeface="Calibri"/>
                <a:cs typeface="Calibri"/>
                <a:sym typeface="Calibri"/>
              </a:rPr>
              <a:t>  Is Email #3 protected by:</a:t>
            </a:r>
            <a:endParaRPr b="0" i="0" sz="2800" u="none" cap="none" strike="noStrike">
              <a:solidFill>
                <a:srgbClr val="000000"/>
              </a:solidFill>
              <a:latin typeface="Calibri"/>
              <a:ea typeface="Calibri"/>
              <a:cs typeface="Calibri"/>
              <a:sym typeface="Calibri"/>
            </a:endParaRPr>
          </a:p>
          <a:p>
            <a:pPr indent="-514350" lvl="0" marL="1087438"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514350" lvl="0" marL="1087438"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514350" lvl="0" marL="1087438"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and Work Product Privilege</a:t>
            </a:r>
            <a:endParaRPr/>
          </a:p>
          <a:p>
            <a:pPr indent="-514350" lvl="0" marL="1087438"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   </a:t>
            </a:r>
            <a:endParaRPr/>
          </a:p>
          <a:p>
            <a:pPr indent="-514350" lvl="0" marL="1087438"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b="0" i="0" sz="2800" u="none" cap="none" strike="noStrike">
              <a:solidFill>
                <a:srgbClr val="000000"/>
              </a:solidFill>
              <a:latin typeface="Calibri"/>
              <a:ea typeface="Calibri"/>
              <a:cs typeface="Calibri"/>
              <a:sym typeface="Calibri"/>
            </a:endParaRPr>
          </a:p>
        </p:txBody>
      </p:sp>
      <p:sp>
        <p:nvSpPr>
          <p:cNvPr id="363" name="Google Shape;363;p2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
          <p:cNvSpPr txBox="1"/>
          <p:nvPr>
            <p:ph type="ctrTitle"/>
          </p:nvPr>
        </p:nvSpPr>
        <p:spPr>
          <a:xfrm>
            <a:off x="1524001" y="1122363"/>
            <a:ext cx="5117868" cy="703262"/>
          </a:xfrm>
          <a:prstGeom prst="rect">
            <a:avLst/>
          </a:prstGeom>
          <a:noFill/>
          <a:ln>
            <a:noFill/>
          </a:ln>
        </p:spPr>
        <p:txBody>
          <a:bodyPr anchorCtr="0" anchor="b" bIns="45700" lIns="45700" spcFirstLastPara="1" rIns="45700" wrap="square" tIns="45700">
            <a:noAutofit/>
          </a:bodyPr>
          <a:lstStyle/>
          <a:p>
            <a:pPr indent="0" lvl="0" marL="0" rtl="0" algn="l">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Today’s Agenda</a:t>
            </a:r>
            <a:endParaRPr b="0" sz="4400" cap="none">
              <a:solidFill>
                <a:srgbClr val="C00000"/>
              </a:solidFill>
              <a:latin typeface="Calibri"/>
              <a:ea typeface="Calibri"/>
              <a:cs typeface="Calibri"/>
              <a:sym typeface="Calibri"/>
            </a:endParaRPr>
          </a:p>
        </p:txBody>
      </p:sp>
      <p:sp>
        <p:nvSpPr>
          <p:cNvPr id="178" name="Google Shape;178;p3"/>
          <p:cNvSpPr txBox="1"/>
          <p:nvPr>
            <p:ph idx="1" type="subTitle"/>
          </p:nvPr>
        </p:nvSpPr>
        <p:spPr>
          <a:xfrm>
            <a:off x="1524001" y="2011680"/>
            <a:ext cx="6306587" cy="2992120"/>
          </a:xfrm>
          <a:prstGeom prst="rect">
            <a:avLst/>
          </a:prstGeom>
          <a:noFill/>
          <a:ln>
            <a:noFill/>
          </a:ln>
        </p:spPr>
        <p:txBody>
          <a:bodyPr anchorCtr="0" anchor="t" bIns="45700" lIns="45700" spcFirstLastPara="1" rIns="45700" wrap="square" tIns="45700">
            <a:normAutofit fontScale="92500" lnSpcReduction="10000"/>
          </a:bodyPr>
          <a:lstStyle/>
          <a:p>
            <a:pPr indent="-342900" lvl="0" marL="342900" rtl="0" algn="l">
              <a:lnSpc>
                <a:spcPct val="100000"/>
              </a:lnSpc>
              <a:spcBef>
                <a:spcPts val="0"/>
              </a:spcBef>
              <a:spcAft>
                <a:spcPts val="0"/>
              </a:spcAft>
              <a:buClr>
                <a:schemeClr val="dk1"/>
              </a:buClr>
              <a:buSzPct val="100000"/>
              <a:buFont typeface="Arial"/>
              <a:buChar char="•"/>
            </a:pPr>
            <a:r>
              <a:rPr lang="en-US" sz="2800">
                <a:latin typeface="Calibri"/>
                <a:ea typeface="Calibri"/>
                <a:cs typeface="Calibri"/>
                <a:sym typeface="Calibri"/>
              </a:rPr>
              <a:t>Review the elements of attorney-client privilege and work product doctrine</a:t>
            </a:r>
            <a:endParaRPr/>
          </a:p>
          <a:p>
            <a:pPr indent="-342900" lvl="0" marL="342900" rtl="0" algn="l">
              <a:lnSpc>
                <a:spcPct val="100000"/>
              </a:lnSpc>
              <a:spcBef>
                <a:spcPts val="400"/>
              </a:spcBef>
              <a:spcAft>
                <a:spcPts val="0"/>
              </a:spcAft>
              <a:buClr>
                <a:schemeClr val="dk1"/>
              </a:buClr>
              <a:buSzPct val="100000"/>
              <a:buFont typeface="Arial"/>
              <a:buChar char="•"/>
            </a:pPr>
            <a:r>
              <a:rPr lang="en-US" sz="2800">
                <a:latin typeface="Calibri"/>
                <a:ea typeface="Calibri"/>
                <a:cs typeface="Calibri"/>
                <a:sym typeface="Calibri"/>
              </a:rPr>
              <a:t>Review the tests used to decide if privilege applies to dual-purpose communications</a:t>
            </a:r>
            <a:endParaRPr/>
          </a:p>
          <a:p>
            <a:pPr indent="-342900" lvl="0" marL="342900" rtl="0" algn="l">
              <a:lnSpc>
                <a:spcPct val="100000"/>
              </a:lnSpc>
              <a:spcBef>
                <a:spcPts val="400"/>
              </a:spcBef>
              <a:spcAft>
                <a:spcPts val="0"/>
              </a:spcAft>
              <a:buClr>
                <a:schemeClr val="dk1"/>
              </a:buClr>
              <a:buSzPct val="100000"/>
              <a:buFont typeface="Arial"/>
              <a:buChar char="•"/>
            </a:pPr>
            <a:r>
              <a:rPr lang="en-US" sz="2800">
                <a:latin typeface="Calibri"/>
                <a:ea typeface="Calibri"/>
                <a:cs typeface="Calibri"/>
                <a:sym typeface="Calibri"/>
              </a:rPr>
              <a:t>Discuss hypothetical scenarios to illustrate major principles </a:t>
            </a:r>
            <a:endParaRPr/>
          </a:p>
          <a:p>
            <a:pPr indent="-342900" lvl="0" marL="342900" rtl="0" algn="l">
              <a:lnSpc>
                <a:spcPct val="100000"/>
              </a:lnSpc>
              <a:spcBef>
                <a:spcPts val="400"/>
              </a:spcBef>
              <a:spcAft>
                <a:spcPts val="0"/>
              </a:spcAft>
              <a:buClr>
                <a:schemeClr val="dk1"/>
              </a:buClr>
              <a:buSzPct val="100000"/>
              <a:buFont typeface="Arial"/>
              <a:buChar char="•"/>
            </a:pPr>
            <a:r>
              <a:rPr lang="en-US" sz="2800">
                <a:latin typeface="Calibri"/>
                <a:ea typeface="Calibri"/>
                <a:cs typeface="Calibri"/>
                <a:sym typeface="Calibri"/>
              </a:rPr>
              <a:t>Provide tips and best practices</a:t>
            </a:r>
            <a:endParaRPr/>
          </a:p>
          <a:p>
            <a:pPr indent="0" lvl="0" marL="0" rtl="0" algn="ctr">
              <a:lnSpc>
                <a:spcPct val="100000"/>
              </a:lnSpc>
              <a:spcBef>
                <a:spcPts val="400"/>
              </a:spcBef>
              <a:spcAft>
                <a:spcPts val="0"/>
              </a:spcAft>
              <a:buClr>
                <a:schemeClr val="dk1"/>
              </a:buClr>
              <a:buSzPct val="100000"/>
              <a:buFont typeface="Georgia"/>
              <a:buNone/>
            </a:pPr>
            <a:r>
              <a:t/>
            </a:r>
            <a:endParaRPr/>
          </a:p>
        </p:txBody>
      </p:sp>
      <p:pic>
        <p:nvPicPr>
          <p:cNvPr id="179" name="Google Shape;179;p3"/>
          <p:cNvPicPr preferRelativeResize="0"/>
          <p:nvPr>
            <p:ph idx="4294967295" type="body"/>
          </p:nvPr>
        </p:nvPicPr>
        <p:blipFill rotWithShape="1">
          <a:blip r:embed="rId3">
            <a:alphaModFix/>
          </a:blip>
          <a:srcRect b="0" l="0" r="0" t="0"/>
          <a:stretch/>
        </p:blipFill>
        <p:spPr>
          <a:xfrm>
            <a:off x="8141566" y="1277303"/>
            <a:ext cx="3260725" cy="38179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0"/>
          <p:cNvSpPr txBox="1"/>
          <p:nvPr>
            <p:ph type="title"/>
          </p:nvPr>
        </p:nvSpPr>
        <p:spPr>
          <a:xfrm>
            <a:off x="515939" y="157942"/>
            <a:ext cx="11160126" cy="839585"/>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AA182C"/>
              </a:buClr>
              <a:buSzPts val="4400"/>
              <a:buFont typeface="Calibri"/>
              <a:buNone/>
            </a:pPr>
            <a:r>
              <a:rPr b="0" lang="en-US" sz="4400">
                <a:latin typeface="Calibri"/>
                <a:ea typeface="Calibri"/>
                <a:cs typeface="Calibri"/>
                <a:sym typeface="Calibri"/>
              </a:rPr>
              <a:t>Legal or Business Advice?</a:t>
            </a:r>
            <a:endParaRPr/>
          </a:p>
        </p:txBody>
      </p:sp>
      <p:sp>
        <p:nvSpPr>
          <p:cNvPr id="369" name="Google Shape;369;p30"/>
          <p:cNvSpPr txBox="1"/>
          <p:nvPr>
            <p:ph idx="1" type="body"/>
          </p:nvPr>
        </p:nvSpPr>
        <p:spPr>
          <a:xfrm>
            <a:off x="515937" y="1138844"/>
            <a:ext cx="10822623" cy="4339243"/>
          </a:xfrm>
          <a:prstGeom prst="rect">
            <a:avLst/>
          </a:prstGeom>
          <a:noFill/>
          <a:ln>
            <a:noFill/>
          </a:ln>
        </p:spPr>
        <p:txBody>
          <a:bodyPr anchorCtr="0" anchor="t" bIns="45700" lIns="45700" spcFirstLastPara="1" rIns="45700" wrap="square" tIns="45700">
            <a:normAutofit/>
          </a:bodyPr>
          <a:lstStyle/>
          <a:p>
            <a:pPr indent="-285750" lvl="0" marL="285750" rtl="0" algn="l">
              <a:lnSpc>
                <a:spcPct val="100000"/>
              </a:lnSpc>
              <a:spcBef>
                <a:spcPts val="0"/>
              </a:spcBef>
              <a:spcAft>
                <a:spcPts val="0"/>
              </a:spcAft>
              <a:buClr>
                <a:schemeClr val="dk1"/>
              </a:buClr>
              <a:buSzPts val="2400"/>
              <a:buFont typeface="Noto Sans Symbols"/>
              <a:buChar char="⮚"/>
            </a:pPr>
            <a:r>
              <a:rPr lang="en-US">
                <a:solidFill>
                  <a:schemeClr val="dk1"/>
                </a:solidFill>
                <a:latin typeface="Calibri"/>
                <a:ea typeface="Calibri"/>
                <a:cs typeface="Calibri"/>
                <a:sym typeface="Calibri"/>
              </a:rPr>
              <a:t>Legal advice is protected. </a:t>
            </a:r>
            <a:endParaRPr>
              <a:solidFill>
                <a:schemeClr val="dk1"/>
              </a:solidFill>
              <a:latin typeface="Calibri"/>
              <a:ea typeface="Calibri"/>
              <a:cs typeface="Calibri"/>
              <a:sym typeface="Calibri"/>
            </a:endParaRPr>
          </a:p>
          <a:p>
            <a:pPr indent="-342900" lvl="1" marL="971550" rtl="0" algn="l">
              <a:lnSpc>
                <a:spcPct val="100000"/>
              </a:lnSpc>
              <a:spcBef>
                <a:spcPts val="400"/>
              </a:spcBef>
              <a:spcAft>
                <a:spcPts val="0"/>
              </a:spcAft>
              <a:buClr>
                <a:schemeClr val="dk1"/>
              </a:buClr>
              <a:buSzPts val="2400"/>
              <a:buFont typeface="Courier New"/>
              <a:buChar char="o"/>
            </a:pPr>
            <a:r>
              <a:rPr i="1" lang="en-US">
                <a:solidFill>
                  <a:schemeClr val="dk1"/>
                </a:solidFill>
                <a:latin typeface="Calibri"/>
                <a:ea typeface="Calibri"/>
                <a:cs typeface="Calibri"/>
                <a:sym typeface="Calibri"/>
              </a:rPr>
              <a:t>BKWSpokane, LLC v. FDIC, </a:t>
            </a:r>
            <a:r>
              <a:rPr lang="en-US">
                <a:solidFill>
                  <a:schemeClr val="dk1"/>
                </a:solidFill>
                <a:latin typeface="Calibri"/>
                <a:ea typeface="Calibri"/>
                <a:cs typeface="Calibri"/>
                <a:sym typeface="Calibri"/>
              </a:rPr>
              <a:t>663 Fed. Appx. 524 (9</a:t>
            </a:r>
            <a:r>
              <a:rPr baseline="30000" lang="en-US">
                <a:solidFill>
                  <a:schemeClr val="dk1"/>
                </a:solidFill>
                <a:latin typeface="Calibri"/>
                <a:ea typeface="Calibri"/>
                <a:cs typeface="Calibri"/>
                <a:sym typeface="Calibri"/>
              </a:rPr>
              <a:t>th</a:t>
            </a:r>
            <a:r>
              <a:rPr lang="en-US">
                <a:solidFill>
                  <a:schemeClr val="dk1"/>
                </a:solidFill>
                <a:latin typeface="Calibri"/>
                <a:ea typeface="Calibri"/>
                <a:cs typeface="Calibri"/>
                <a:sym typeface="Calibri"/>
              </a:rPr>
              <a:t> Cir. 2016) (“The attorney-client privilege applies to communications between lawyers and their clients when the lawyers act in a counseling and planning role, as well as when lawyers represent their clients in litigation.”).</a:t>
            </a:r>
            <a:endParaRPr>
              <a:solidFill>
                <a:schemeClr val="dk1"/>
              </a:solidFill>
              <a:latin typeface="Calibri"/>
              <a:ea typeface="Calibri"/>
              <a:cs typeface="Calibri"/>
              <a:sym typeface="Calibri"/>
            </a:endParaRPr>
          </a:p>
          <a:p>
            <a:pPr indent="-285750" lvl="1" marL="285750" rtl="0" algn="l">
              <a:lnSpc>
                <a:spcPct val="100000"/>
              </a:lnSpc>
              <a:spcBef>
                <a:spcPts val="400"/>
              </a:spcBef>
              <a:spcAft>
                <a:spcPts val="0"/>
              </a:spcAft>
              <a:buClr>
                <a:schemeClr val="dk1"/>
              </a:buClr>
              <a:buSzPts val="2400"/>
              <a:buFont typeface="Noto Sans Symbols"/>
              <a:buChar char="⮚"/>
            </a:pPr>
            <a:r>
              <a:rPr lang="en-US">
                <a:solidFill>
                  <a:schemeClr val="dk1"/>
                </a:solidFill>
                <a:latin typeface="Calibri"/>
                <a:ea typeface="Calibri"/>
                <a:cs typeface="Calibri"/>
                <a:sym typeface="Calibri"/>
              </a:rPr>
              <a:t>Business advice is not protected.</a:t>
            </a:r>
            <a:endParaRPr>
              <a:solidFill>
                <a:schemeClr val="dk1"/>
              </a:solidFill>
              <a:latin typeface="Calibri"/>
              <a:ea typeface="Calibri"/>
              <a:cs typeface="Calibri"/>
              <a:sym typeface="Calibri"/>
            </a:endParaRPr>
          </a:p>
          <a:p>
            <a:pPr indent="-342900" lvl="2" marL="971550" rtl="0" algn="l">
              <a:lnSpc>
                <a:spcPct val="100000"/>
              </a:lnSpc>
              <a:spcBef>
                <a:spcPts val="400"/>
              </a:spcBef>
              <a:spcAft>
                <a:spcPts val="0"/>
              </a:spcAft>
              <a:buClr>
                <a:schemeClr val="dk1"/>
              </a:buClr>
              <a:buSzPts val="2400"/>
              <a:buFont typeface="Courier New"/>
              <a:buChar char="o"/>
            </a:pPr>
            <a:r>
              <a:rPr i="1" lang="en-US">
                <a:solidFill>
                  <a:schemeClr val="dk1"/>
                </a:solidFill>
                <a:latin typeface="Calibri"/>
                <a:ea typeface="Calibri"/>
                <a:cs typeface="Calibri"/>
                <a:sym typeface="Calibri"/>
              </a:rPr>
              <a:t>Georgia-Pacific Corp. v. GAF Roofing Mfg. Corp</a:t>
            </a:r>
            <a:r>
              <a:rPr lang="en-US">
                <a:solidFill>
                  <a:schemeClr val="dk1"/>
                </a:solidFill>
                <a:latin typeface="Calibri"/>
                <a:ea typeface="Calibri"/>
                <a:cs typeface="Calibri"/>
                <a:sym typeface="Calibri"/>
              </a:rPr>
              <a:t>., 1996 U.S. Dist. LEXIS 671 (S.D. N.Y. 1996) (Court concluded in-house counsel was not “exercising a lawyer’s traditional function” when negotiating provisions of an agreement and therefore attorney client privilege did not apply.).</a:t>
            </a:r>
            <a:endParaRPr>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370" name="Google Shape;370;p3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1"/>
          <p:cNvSpPr/>
          <p:nvPr/>
        </p:nvSpPr>
        <p:spPr>
          <a:xfrm>
            <a:off x="508959" y="0"/>
            <a:ext cx="11128075" cy="471924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 Hypothetical #3</a:t>
            </a:r>
            <a:r>
              <a:rPr b="1" i="0" lang="en-US" sz="2800" u="none" cap="none" strike="noStrike">
                <a:solidFill>
                  <a:srgbClr val="C00000"/>
                </a:solidFill>
                <a:latin typeface="Calibri"/>
                <a:ea typeface="Calibri"/>
                <a:cs typeface="Calibri"/>
                <a:sym typeface="Calibri"/>
              </a:rPr>
              <a:t> </a:t>
            </a:r>
            <a:endParaRPr/>
          </a:p>
          <a:p>
            <a:pPr indent="0" lvl="0" marL="0" marR="0" rtl="0" algn="l">
              <a:lnSpc>
                <a:spcPct val="15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In the context of an arbitration between Aggressive Insurance Company (Aggressive Insurance) and Re-Assess Reinsurance Company (Re-Assess Re) regarding the cession of losses arising from a latent claim, are the following documents protected from discovery by the attorney-client privilege and/or work product doctrine?</a:t>
            </a:r>
            <a:endParaRPr b="0" i="0" sz="2800" u="none" cap="none" strike="noStrike">
              <a:solidFill>
                <a:srgbClr val="000000"/>
              </a:solidFill>
              <a:latin typeface="Calibri"/>
              <a:ea typeface="Calibri"/>
              <a:cs typeface="Calibri"/>
              <a:sym typeface="Calibri"/>
            </a:endParaRPr>
          </a:p>
          <a:p>
            <a:pPr indent="0" lvl="0" marL="0" marR="0" rtl="0" algn="l">
              <a:lnSpc>
                <a:spcPct val="150000"/>
              </a:lnSpc>
              <a:spcBef>
                <a:spcPts val="80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a:t>
            </a:r>
            <a:endParaRPr b="0" i="0" sz="2800" u="none" cap="none" strike="noStrike">
              <a:solidFill>
                <a:srgbClr val="000000"/>
              </a:solidFill>
              <a:latin typeface="Calibri"/>
              <a:ea typeface="Calibri"/>
              <a:cs typeface="Calibri"/>
              <a:sym typeface="Calibri"/>
            </a:endParaRPr>
          </a:p>
        </p:txBody>
      </p:sp>
      <p:sp>
        <p:nvSpPr>
          <p:cNvPr id="376" name="Google Shape;376;p3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2"/>
          <p:cNvSpPr/>
          <p:nvPr/>
        </p:nvSpPr>
        <p:spPr>
          <a:xfrm>
            <a:off x="621102" y="134043"/>
            <a:ext cx="10998679" cy="39703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Debbie Thorough, a new claims examiner for Re-Assess Re who is an attorney, circulates a written report on a claim (Claim Committee) to Steve Denial, Head of Claims at Re-Assess Re, who is also an attorney, and John Nooversight, the Claims Department Unit Head.   In the Claim Committee, Thorough states, “[t]here is a potentially applicable exclusion in the Treaty.”</a:t>
            </a: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Helvetica Neue"/>
              <a:ea typeface="Helvetica Neue"/>
              <a:cs typeface="Helvetica Neue"/>
              <a:sym typeface="Helvetica Neue"/>
            </a:endParaRPr>
          </a:p>
        </p:txBody>
      </p:sp>
      <p:sp>
        <p:nvSpPr>
          <p:cNvPr id="382" name="Google Shape;382;p3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3"/>
          <p:cNvSpPr/>
          <p:nvPr/>
        </p:nvSpPr>
        <p:spPr>
          <a:xfrm>
            <a:off x="606724" y="86264"/>
            <a:ext cx="10693879" cy="471924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#1.</a:t>
            </a:r>
            <a:r>
              <a:rPr b="0" i="0" lang="en-US" sz="2800" u="none" cap="none" strike="noStrike">
                <a:solidFill>
                  <a:srgbClr val="000000"/>
                </a:solidFill>
                <a:latin typeface="Calibri"/>
                <a:ea typeface="Calibri"/>
                <a:cs typeface="Calibri"/>
                <a:sym typeface="Calibri"/>
              </a:rPr>
              <a:t>  Is the statement made by Thorough (Claims Examiner of Re-Assess Re) in the Claim Committee protected by:</a:t>
            </a:r>
            <a:endParaRPr b="0" i="0" sz="2800" u="none" cap="none" strike="noStrike">
              <a:solidFill>
                <a:srgbClr val="000000"/>
              </a:solidFill>
              <a:latin typeface="Calibri"/>
              <a:ea typeface="Calibri"/>
              <a:cs typeface="Calibri"/>
              <a:sym typeface="Calibri"/>
            </a:endParaRPr>
          </a:p>
          <a:p>
            <a:pPr indent="-395288" lvl="5" marL="1027113" marR="0" rtl="0" algn="l">
              <a:lnSpc>
                <a:spcPct val="150000"/>
              </a:lnSpc>
              <a:spcBef>
                <a:spcPts val="8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395288" lvl="5"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395288" lvl="5"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and Work Product Privilege </a:t>
            </a:r>
            <a:endParaRPr b="0" i="0" sz="2800" u="none" cap="none" strike="noStrike">
              <a:solidFill>
                <a:srgbClr val="000000"/>
              </a:solidFill>
              <a:latin typeface="Calibri"/>
              <a:ea typeface="Calibri"/>
              <a:cs typeface="Calibri"/>
              <a:sym typeface="Calibri"/>
            </a:endParaRPr>
          </a:p>
          <a:p>
            <a:pPr indent="-395288" lvl="5"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a:p>
          <a:p>
            <a:pPr indent="-395288" lvl="5"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a:p>
        </p:txBody>
      </p:sp>
      <p:sp>
        <p:nvSpPr>
          <p:cNvPr id="388" name="Google Shape;388;p33"/>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4"/>
          <p:cNvSpPr txBox="1"/>
          <p:nvPr>
            <p:ph type="title"/>
          </p:nvPr>
        </p:nvSpPr>
        <p:spPr>
          <a:xfrm>
            <a:off x="515939" y="621583"/>
            <a:ext cx="11160126" cy="791582"/>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AA182C"/>
              </a:buClr>
              <a:buSzPts val="4400"/>
              <a:buFont typeface="Calibri"/>
              <a:buNone/>
            </a:pPr>
            <a:r>
              <a:rPr b="0" lang="en-US" sz="4400">
                <a:latin typeface="Calibri"/>
                <a:ea typeface="Calibri"/>
                <a:cs typeface="Calibri"/>
                <a:sym typeface="Calibri"/>
              </a:rPr>
              <a:t>Must be Acting as an Attorney</a:t>
            </a:r>
            <a:r>
              <a:rPr lang="en-US" sz="4400">
                <a:latin typeface="Calibri"/>
                <a:ea typeface="Calibri"/>
                <a:cs typeface="Calibri"/>
                <a:sym typeface="Calibri"/>
              </a:rPr>
              <a:t> </a:t>
            </a:r>
            <a:endParaRPr/>
          </a:p>
        </p:txBody>
      </p:sp>
      <p:sp>
        <p:nvSpPr>
          <p:cNvPr id="394" name="Google Shape;394;p34"/>
          <p:cNvSpPr txBox="1"/>
          <p:nvPr>
            <p:ph idx="1" type="body"/>
          </p:nvPr>
        </p:nvSpPr>
        <p:spPr>
          <a:xfrm>
            <a:off x="515937" y="1554481"/>
            <a:ext cx="11246572" cy="3981796"/>
          </a:xfrm>
          <a:prstGeom prst="rect">
            <a:avLst/>
          </a:prstGeom>
          <a:noFill/>
          <a:ln>
            <a:noFill/>
          </a:ln>
        </p:spPr>
        <p:txBody>
          <a:bodyPr anchorCtr="0" anchor="t" bIns="45700" lIns="45700" spcFirstLastPara="1" rIns="45700" wrap="square" tIns="45700">
            <a:noAutofit/>
          </a:bodyPr>
          <a:lstStyle/>
          <a:p>
            <a:pPr indent="-285750" lvl="0" marL="285750" rtl="0" algn="l">
              <a:lnSpc>
                <a:spcPct val="10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Thorough (Claims Examiner of Re-Assess Re who was an attorney) was acting in a traditional business function (claims handling). </a:t>
            </a:r>
            <a:endParaRPr sz="2800">
              <a:solidFill>
                <a:schemeClr val="dk1"/>
              </a:solidFill>
              <a:latin typeface="Calibri"/>
              <a:ea typeface="Calibri"/>
              <a:cs typeface="Calibri"/>
              <a:sym typeface="Calibri"/>
            </a:endParaRPr>
          </a:p>
          <a:p>
            <a:pPr indent="-285750" lvl="0" marL="285750" rtl="0" algn="l">
              <a:lnSpc>
                <a:spcPct val="100000"/>
              </a:lnSpc>
              <a:spcBef>
                <a:spcPts val="4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Courts have held that when attorneys act in a capacity as claims supervisor their communications are not protected by the attorney-client privilege.</a:t>
            </a:r>
            <a:endParaRPr sz="2800">
              <a:solidFill>
                <a:schemeClr val="dk1"/>
              </a:solidFill>
              <a:latin typeface="Calibri"/>
              <a:ea typeface="Calibri"/>
              <a:cs typeface="Calibri"/>
              <a:sym typeface="Calibri"/>
            </a:endParaRPr>
          </a:p>
          <a:p>
            <a:pPr indent="-457200" lvl="1" marL="1085850" rtl="0" algn="l">
              <a:lnSpc>
                <a:spcPct val="100000"/>
              </a:lnSpc>
              <a:spcBef>
                <a:spcPts val="400"/>
              </a:spcBef>
              <a:spcAft>
                <a:spcPts val="0"/>
              </a:spcAft>
              <a:buClr>
                <a:schemeClr val="dk1"/>
              </a:buClr>
              <a:buSzPts val="2800"/>
              <a:buFont typeface="Courier New"/>
              <a:buChar char="o"/>
            </a:pPr>
            <a:r>
              <a:rPr i="1" lang="en-US" sz="2800">
                <a:solidFill>
                  <a:schemeClr val="dk1"/>
                </a:solidFill>
                <a:latin typeface="Calibri"/>
                <a:ea typeface="Calibri"/>
                <a:cs typeface="Calibri"/>
                <a:sym typeface="Calibri"/>
              </a:rPr>
              <a:t>National Cas. Co. v. American Home Assur. Co., </a:t>
            </a:r>
            <a:r>
              <a:rPr lang="en-US" sz="2800">
                <a:solidFill>
                  <a:schemeClr val="dk1"/>
                </a:solidFill>
                <a:latin typeface="Calibri"/>
                <a:ea typeface="Calibri"/>
                <a:cs typeface="Calibri"/>
                <a:sym typeface="Calibri"/>
              </a:rPr>
              <a:t>33 Misc. 3d 1225 (N.Y. Sup. 2011) (Notes prepared by claims supervisor who was an attorney were not protected by attorney-client privilege because he was not acting as attorney but as a claims supervisor).</a:t>
            </a:r>
            <a:endParaRPr sz="2800">
              <a:solidFill>
                <a:schemeClr val="dk1"/>
              </a:solidFill>
              <a:latin typeface="Calibri"/>
              <a:ea typeface="Calibri"/>
              <a:cs typeface="Calibri"/>
              <a:sym typeface="Calibri"/>
            </a:endParaRPr>
          </a:p>
        </p:txBody>
      </p:sp>
      <p:sp>
        <p:nvSpPr>
          <p:cNvPr id="395" name="Google Shape;395;p3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5"/>
          <p:cNvSpPr/>
          <p:nvPr/>
        </p:nvSpPr>
        <p:spPr>
          <a:xfrm>
            <a:off x="517585" y="327804"/>
            <a:ext cx="11007306" cy="4401205"/>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Email #1:</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Denial (Head of Claims of Re-Assess Re) forwards the Claim Committee to Barbara Findaway, Claims Counsel of Re-Assess Re, by email and asks her to “determine whether we have raised the exclusion with Aggressive Insurance, review the underwriting files, and interview the underwriter regarding the meaning of the exclusion.”  </a:t>
            </a:r>
            <a:endParaRPr/>
          </a:p>
        </p:txBody>
      </p:sp>
      <p:sp>
        <p:nvSpPr>
          <p:cNvPr id="401" name="Google Shape;401;p35"/>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6"/>
          <p:cNvSpPr/>
          <p:nvPr/>
        </p:nvSpPr>
        <p:spPr>
          <a:xfrm>
            <a:off x="621102" y="258792"/>
            <a:ext cx="10765766" cy="39703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#2.</a:t>
            </a:r>
            <a:r>
              <a:rPr b="0" i="0" lang="en-US" sz="2800" u="none" cap="none" strike="noStrike">
                <a:solidFill>
                  <a:srgbClr val="000000"/>
                </a:solidFill>
                <a:latin typeface="Calibri"/>
                <a:ea typeface="Calibri"/>
                <a:cs typeface="Calibri"/>
                <a:sym typeface="Calibri"/>
              </a:rPr>
              <a:t>  Is Email #1 protected by:</a:t>
            </a:r>
            <a:endParaRPr b="0" i="0" sz="2800" u="none" cap="none" strike="noStrike">
              <a:solidFill>
                <a:srgbClr val="000000"/>
              </a:solidFill>
              <a:latin typeface="Calibri"/>
              <a:ea typeface="Calibri"/>
              <a:cs typeface="Calibri"/>
              <a:sym typeface="Calibri"/>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and Work Product Privilege</a:t>
            </a:r>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b="0" i="0" sz="2800" u="none" cap="none" strike="noStrike">
              <a:solidFill>
                <a:srgbClr val="000000"/>
              </a:solidFill>
              <a:latin typeface="Calibri"/>
              <a:ea typeface="Calibri"/>
              <a:cs typeface="Calibri"/>
              <a:sym typeface="Calibri"/>
            </a:endParaRPr>
          </a:p>
          <a:p>
            <a:pPr indent="-342900" lvl="0" marL="914400"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b="0" i="0" sz="2800" u="none" cap="none" strike="noStrike">
              <a:solidFill>
                <a:srgbClr val="000000"/>
              </a:solidFill>
              <a:latin typeface="Calibri"/>
              <a:ea typeface="Calibri"/>
              <a:cs typeface="Calibri"/>
              <a:sym typeface="Calibri"/>
            </a:endParaRPr>
          </a:p>
        </p:txBody>
      </p:sp>
      <p:sp>
        <p:nvSpPr>
          <p:cNvPr id="407" name="Google Shape;407;p36"/>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7"/>
          <p:cNvSpPr txBox="1"/>
          <p:nvPr>
            <p:ph type="title"/>
          </p:nvPr>
        </p:nvSpPr>
        <p:spPr>
          <a:xfrm>
            <a:off x="515939" y="621582"/>
            <a:ext cx="11160126" cy="783269"/>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AA182C"/>
              </a:buClr>
              <a:buSzPts val="4400"/>
              <a:buFont typeface="Arial"/>
              <a:buNone/>
            </a:pPr>
            <a:r>
              <a:rPr b="0" lang="en-US" sz="4400">
                <a:latin typeface="Arial"/>
                <a:ea typeface="Arial"/>
                <a:cs typeface="Arial"/>
                <a:sym typeface="Arial"/>
              </a:rPr>
              <a:t>Requests for Legal Advice are Protected</a:t>
            </a:r>
            <a:endParaRPr/>
          </a:p>
        </p:txBody>
      </p:sp>
      <p:sp>
        <p:nvSpPr>
          <p:cNvPr id="413" name="Google Shape;413;p37"/>
          <p:cNvSpPr txBox="1"/>
          <p:nvPr>
            <p:ph idx="1" type="body"/>
          </p:nvPr>
        </p:nvSpPr>
        <p:spPr>
          <a:xfrm>
            <a:off x="515937" y="1596044"/>
            <a:ext cx="11329699" cy="3890356"/>
          </a:xfrm>
          <a:prstGeom prst="rect">
            <a:avLst/>
          </a:prstGeom>
          <a:noFill/>
          <a:ln>
            <a:noFill/>
          </a:ln>
        </p:spPr>
        <p:txBody>
          <a:bodyPr anchorCtr="0" anchor="t" bIns="45700" lIns="45700" spcFirstLastPara="1" rIns="45700" wrap="square" tIns="45700">
            <a:normAutofit fontScale="92500"/>
          </a:bodyPr>
          <a:lstStyle/>
          <a:p>
            <a:pPr indent="-285750" lvl="0" marL="285750" rtl="0" algn="l">
              <a:lnSpc>
                <a:spcPct val="100000"/>
              </a:lnSpc>
              <a:spcBef>
                <a:spcPts val="0"/>
              </a:spcBef>
              <a:spcAft>
                <a:spcPts val="0"/>
              </a:spcAft>
              <a:buClr>
                <a:schemeClr val="dk1"/>
              </a:buClr>
              <a:buSzPct val="100000"/>
              <a:buFont typeface="Noto Sans Symbols"/>
              <a:buChar char="⮚"/>
            </a:pPr>
            <a:r>
              <a:rPr lang="en-US">
                <a:solidFill>
                  <a:schemeClr val="dk1"/>
                </a:solidFill>
                <a:latin typeface="Arial"/>
                <a:ea typeface="Arial"/>
                <a:cs typeface="Arial"/>
                <a:sym typeface="Arial"/>
              </a:rPr>
              <a:t>Courts have held that requests for legal advice are protected by attorney-client privilege. </a:t>
            </a:r>
            <a:endParaRPr>
              <a:solidFill>
                <a:schemeClr val="dk1"/>
              </a:solidFill>
              <a:latin typeface="Arial"/>
              <a:ea typeface="Arial"/>
              <a:cs typeface="Arial"/>
              <a:sym typeface="Arial"/>
            </a:endParaRPr>
          </a:p>
          <a:p>
            <a:pPr indent="-342900" lvl="1" marL="971550" rtl="0" algn="l">
              <a:lnSpc>
                <a:spcPct val="100000"/>
              </a:lnSpc>
              <a:spcBef>
                <a:spcPts val="400"/>
              </a:spcBef>
              <a:spcAft>
                <a:spcPts val="0"/>
              </a:spcAft>
              <a:buClr>
                <a:schemeClr val="dk1"/>
              </a:buClr>
              <a:buSzPct val="100000"/>
              <a:buFont typeface="Courier New"/>
              <a:buChar char="o"/>
            </a:pPr>
            <a:r>
              <a:rPr i="1" lang="en-US">
                <a:solidFill>
                  <a:schemeClr val="dk1"/>
                </a:solidFill>
                <a:latin typeface="Arial"/>
                <a:ea typeface="Arial"/>
                <a:cs typeface="Arial"/>
                <a:sym typeface="Arial"/>
              </a:rPr>
              <a:t>A&amp;R Body Spec. &amp; Collision Works, Inc. v. Progressive Cas. Ins. Co., </a:t>
            </a:r>
            <a:r>
              <a:rPr lang="en-US">
                <a:solidFill>
                  <a:schemeClr val="dk1"/>
                </a:solidFill>
                <a:latin typeface="Arial"/>
                <a:ea typeface="Arial"/>
                <a:cs typeface="Arial"/>
                <a:sym typeface="Arial"/>
              </a:rPr>
              <a:t>2013 U.S. Dist. LEXIS 162330 (D. Conn. 2013) (“The attorney-client privilege protects confidential communications between client and counsel made for the purpose of obtaining or providing legal assistance.”).</a:t>
            </a:r>
            <a:endParaRPr>
              <a:solidFill>
                <a:schemeClr val="dk1"/>
              </a:solidFill>
              <a:latin typeface="Arial"/>
              <a:ea typeface="Arial"/>
              <a:cs typeface="Arial"/>
              <a:sym typeface="Arial"/>
            </a:endParaRPr>
          </a:p>
          <a:p>
            <a:pPr indent="-285750" lvl="1" marL="285750" rtl="0" algn="l">
              <a:lnSpc>
                <a:spcPct val="100000"/>
              </a:lnSpc>
              <a:spcBef>
                <a:spcPts val="400"/>
              </a:spcBef>
              <a:spcAft>
                <a:spcPts val="0"/>
              </a:spcAft>
              <a:buClr>
                <a:schemeClr val="dk1"/>
              </a:buClr>
              <a:buSzPct val="100000"/>
              <a:buFont typeface="Noto Sans Symbols"/>
              <a:buChar char="⮚"/>
            </a:pPr>
            <a:r>
              <a:rPr lang="en-US">
                <a:solidFill>
                  <a:schemeClr val="dk1"/>
                </a:solidFill>
                <a:latin typeface="Arial"/>
                <a:ea typeface="Arial"/>
                <a:cs typeface="Arial"/>
                <a:sym typeface="Arial"/>
              </a:rPr>
              <a:t>Requests for legal investigation may also constitute protected work product.</a:t>
            </a:r>
            <a:endParaRPr>
              <a:solidFill>
                <a:schemeClr val="dk1"/>
              </a:solidFill>
              <a:latin typeface="Arial"/>
              <a:ea typeface="Arial"/>
              <a:cs typeface="Arial"/>
              <a:sym typeface="Arial"/>
            </a:endParaRPr>
          </a:p>
          <a:p>
            <a:pPr indent="-342900" lvl="2" marL="971550" rtl="0" algn="l">
              <a:lnSpc>
                <a:spcPct val="100000"/>
              </a:lnSpc>
              <a:spcBef>
                <a:spcPts val="400"/>
              </a:spcBef>
              <a:spcAft>
                <a:spcPts val="0"/>
              </a:spcAft>
              <a:buClr>
                <a:schemeClr val="dk1"/>
              </a:buClr>
              <a:buSzPct val="100000"/>
              <a:buFont typeface="Courier New"/>
              <a:buChar char="o"/>
            </a:pPr>
            <a:r>
              <a:rPr i="1" lang="en-US">
                <a:solidFill>
                  <a:schemeClr val="dk1"/>
                </a:solidFill>
                <a:latin typeface="Arial"/>
                <a:ea typeface="Arial"/>
                <a:cs typeface="Arial"/>
                <a:sym typeface="Arial"/>
              </a:rPr>
              <a:t>In re Green Grand Jury Proceedings, </a:t>
            </a:r>
            <a:r>
              <a:rPr lang="en-US">
                <a:solidFill>
                  <a:schemeClr val="dk1"/>
                </a:solidFill>
                <a:latin typeface="Arial"/>
                <a:ea typeface="Arial"/>
                <a:cs typeface="Arial"/>
                <a:sym typeface="Arial"/>
              </a:rPr>
              <a:t>492 F. 3d 976 </a:t>
            </a:r>
            <a:r>
              <a:rPr i="1" lang="en-US">
                <a:solidFill>
                  <a:schemeClr val="dk1"/>
                </a:solidFill>
                <a:latin typeface="Arial"/>
                <a:ea typeface="Arial"/>
                <a:cs typeface="Arial"/>
                <a:sym typeface="Arial"/>
              </a:rPr>
              <a:t>(</a:t>
            </a:r>
            <a:r>
              <a:rPr lang="en-US">
                <a:solidFill>
                  <a:schemeClr val="dk1"/>
                </a:solidFill>
                <a:latin typeface="Arial"/>
                <a:ea typeface="Arial"/>
                <a:cs typeface="Arial"/>
                <a:sym typeface="Arial"/>
              </a:rPr>
              <a:t>8</a:t>
            </a:r>
            <a:r>
              <a:rPr baseline="30000" lang="en-US">
                <a:solidFill>
                  <a:schemeClr val="dk1"/>
                </a:solidFill>
                <a:latin typeface="Arial"/>
                <a:ea typeface="Arial"/>
                <a:cs typeface="Arial"/>
                <a:sym typeface="Arial"/>
              </a:rPr>
              <a:t>th</a:t>
            </a:r>
            <a:r>
              <a:rPr lang="en-US">
                <a:solidFill>
                  <a:schemeClr val="dk1"/>
                </a:solidFill>
                <a:latin typeface="Arial"/>
                <a:ea typeface="Arial"/>
                <a:cs typeface="Arial"/>
                <a:sym typeface="Arial"/>
              </a:rPr>
              <a:t> Cir. 2007) (“[T]he work product privilege functions not merely and (perhaps) not mainly to assist the client in obtaining complete legal advice but in addition to establish a protected area in which the lawyer can prepare his case free from adversarial scrutiny.”). </a:t>
            </a:r>
            <a:endParaRPr>
              <a:solidFill>
                <a:schemeClr val="dk1"/>
              </a:solidFill>
              <a:latin typeface="Arial"/>
              <a:ea typeface="Arial"/>
              <a:cs typeface="Arial"/>
              <a:sym typeface="Arial"/>
            </a:endParaRPr>
          </a:p>
          <a:p>
            <a:pPr indent="0" lvl="0" marL="0" rtl="0" algn="l">
              <a:lnSpc>
                <a:spcPct val="100000"/>
              </a:lnSpc>
              <a:spcBef>
                <a:spcPts val="400"/>
              </a:spcBef>
              <a:spcAft>
                <a:spcPts val="0"/>
              </a:spcAft>
              <a:buClr>
                <a:schemeClr val="accent2"/>
              </a:buClr>
              <a:buSzPct val="100000"/>
              <a:buFont typeface="Century Gothic"/>
              <a:buNone/>
            </a:pPr>
            <a:r>
              <a:t/>
            </a:r>
            <a:endParaRPr/>
          </a:p>
        </p:txBody>
      </p:sp>
      <p:sp>
        <p:nvSpPr>
          <p:cNvPr id="414" name="Google Shape;414;p3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8"/>
          <p:cNvSpPr/>
          <p:nvPr/>
        </p:nvSpPr>
        <p:spPr>
          <a:xfrm>
            <a:off x="310552" y="60385"/>
            <a:ext cx="11024557" cy="489364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600"/>
              <a:buFont typeface="Calibri"/>
              <a:buNone/>
            </a:pPr>
            <a:r>
              <a:rPr b="0" i="0" lang="en-US" sz="2600" u="none" cap="none" strike="noStrike">
                <a:solidFill>
                  <a:srgbClr val="C00000"/>
                </a:solidFill>
                <a:latin typeface="Calibri"/>
                <a:ea typeface="Calibri"/>
                <a:cs typeface="Calibri"/>
                <a:sym typeface="Calibri"/>
              </a:rPr>
              <a:t>Email #2:</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 Findaway (Claims Counsel of Re-Assess Re) sends an email back to Denial (Head of Claims of Re-Assess Re), stating: (a) “although Nooversight (Claims Unit Head of Re-Assess Re) noted the exclusion in the file, we never raised it”; (b) “my impression, after reviewing the underwriting files and meeting with the underwriter David Noclue (Underwriter of Re-Assess Re), is that he does not have a clear understanding of whether the exclusion would apply to the claim; and (c) “I am attaching my notes of the interview, including my thoughts and impressions regarding the same. </a:t>
            </a:r>
            <a:r>
              <a:rPr lang="en-US" sz="2600">
                <a:latin typeface="Calibri"/>
                <a:ea typeface="Calibri"/>
                <a:cs typeface="Calibri"/>
                <a:sym typeface="Calibri"/>
              </a:rPr>
              <a:t>“</a:t>
            </a:r>
            <a:endParaRPr/>
          </a:p>
        </p:txBody>
      </p:sp>
      <p:sp>
        <p:nvSpPr>
          <p:cNvPr id="420" name="Google Shape;420;p3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9"/>
          <p:cNvSpPr/>
          <p:nvPr/>
        </p:nvSpPr>
        <p:spPr>
          <a:xfrm>
            <a:off x="577969" y="198409"/>
            <a:ext cx="10998679" cy="544251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#3.</a:t>
            </a:r>
            <a:r>
              <a:rPr b="0" i="0" lang="en-US" sz="2800" u="none" cap="none" strike="noStrike">
                <a:solidFill>
                  <a:srgbClr val="000000"/>
                </a:solidFill>
                <a:latin typeface="Calibri"/>
                <a:ea typeface="Calibri"/>
                <a:cs typeface="Calibri"/>
                <a:sym typeface="Calibri"/>
              </a:rPr>
              <a:t>  Is statement (a) made by Findaway (Claims Counsel of Re-Assess Re) “although Nooversight (Claims Unit Head of Re-Assess Re) noted the exclusion in the file, we never raised it” protected by:</a:t>
            </a:r>
            <a:endParaRPr/>
          </a:p>
          <a:p>
            <a:pPr indent="-342900" lvl="0" marL="1027113" marR="0" rtl="0" algn="l">
              <a:lnSpc>
                <a:spcPct val="150000"/>
              </a:lnSpc>
              <a:spcBef>
                <a:spcPts val="6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342900" lvl="0" marL="1027113" marR="0" rtl="0" algn="l">
              <a:lnSpc>
                <a:spcPct val="150000"/>
              </a:lnSpc>
              <a:spcBef>
                <a:spcPts val="8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342900" lvl="0"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and Work Product Privilege</a:t>
            </a:r>
            <a:endParaRPr/>
          </a:p>
          <a:p>
            <a:pPr indent="-342900" lvl="0"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a:p>
          <a:p>
            <a:pPr indent="-342900" lvl="0" marL="1027113" marR="0" rtl="0" algn="l">
              <a:lnSpc>
                <a:spcPct val="150000"/>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b="0" i="0" sz="2800" u="none" cap="none" strike="noStrike">
              <a:solidFill>
                <a:srgbClr val="000000"/>
              </a:solidFill>
              <a:latin typeface="Calibri"/>
              <a:ea typeface="Calibri"/>
              <a:cs typeface="Calibri"/>
              <a:sym typeface="Calibri"/>
            </a:endParaRPr>
          </a:p>
        </p:txBody>
      </p:sp>
      <p:sp>
        <p:nvSpPr>
          <p:cNvPr id="426" name="Google Shape;426;p3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ph type="title"/>
          </p:nvPr>
        </p:nvSpPr>
        <p:spPr>
          <a:xfrm>
            <a:off x="971550" y="904876"/>
            <a:ext cx="10220325" cy="1157190"/>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The Attorney-Client Privilege</a:t>
            </a:r>
            <a:endParaRPr b="0" sz="4400" cap="none">
              <a:solidFill>
                <a:srgbClr val="C00000"/>
              </a:solidFill>
              <a:latin typeface="Calibri"/>
              <a:ea typeface="Calibri"/>
              <a:cs typeface="Calibri"/>
              <a:sym typeface="Calibri"/>
            </a:endParaRPr>
          </a:p>
        </p:txBody>
      </p:sp>
      <p:sp>
        <p:nvSpPr>
          <p:cNvPr id="185" name="Google Shape;185;p4"/>
          <p:cNvSpPr txBox="1"/>
          <p:nvPr>
            <p:ph idx="1" type="body"/>
          </p:nvPr>
        </p:nvSpPr>
        <p:spPr>
          <a:xfrm>
            <a:off x="1184989" y="1878676"/>
            <a:ext cx="9629192" cy="3645825"/>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The purpose of the privilege is “to encourage full and frank communications between attorneys and their clients.”</a:t>
            </a:r>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“The privilege exists to protect not only the giving of professional advice to those who can act on it but also the giving of information to the lawyer to enable him to give sound and informed advice.” </a:t>
            </a:r>
            <a:endParaRPr/>
          </a:p>
          <a:p>
            <a:pPr indent="0" lvl="0" marL="0" rtl="0" algn="l">
              <a:lnSpc>
                <a:spcPct val="100000"/>
              </a:lnSpc>
              <a:spcBef>
                <a:spcPts val="400"/>
              </a:spcBef>
              <a:spcAft>
                <a:spcPts val="0"/>
              </a:spcAft>
              <a:buClr>
                <a:schemeClr val="dk1"/>
              </a:buClr>
              <a:buSzPts val="2800"/>
              <a:buFont typeface="Calibri"/>
              <a:buNone/>
            </a:pPr>
            <a:r>
              <a:rPr b="0" i="1" lang="en-US" sz="2800">
                <a:solidFill>
                  <a:schemeClr val="dk1"/>
                </a:solidFill>
                <a:latin typeface="Calibri"/>
                <a:ea typeface="Calibri"/>
                <a:cs typeface="Calibri"/>
                <a:sym typeface="Calibri"/>
              </a:rPr>
              <a:t>Upjohn Co. v. United States</a:t>
            </a:r>
            <a:r>
              <a:rPr b="0" lang="en-US" sz="2800">
                <a:solidFill>
                  <a:schemeClr val="dk1"/>
                </a:solidFill>
                <a:latin typeface="Calibri"/>
                <a:ea typeface="Calibri"/>
                <a:cs typeface="Calibri"/>
                <a:sym typeface="Calibri"/>
              </a:rPr>
              <a:t>, 449 U.S. 383, 389, 391 (1981). </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186" name="Google Shape;186;p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0"/>
          <p:cNvSpPr txBox="1"/>
          <p:nvPr>
            <p:ph type="title"/>
          </p:nvPr>
        </p:nvSpPr>
        <p:spPr>
          <a:xfrm>
            <a:off x="515939" y="415637"/>
            <a:ext cx="11160126" cy="773084"/>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0"/>
              </a:spcBef>
              <a:spcAft>
                <a:spcPts val="0"/>
              </a:spcAft>
              <a:buClr>
                <a:srgbClr val="AA182C"/>
              </a:buClr>
              <a:buSzPts val="4400"/>
              <a:buFont typeface="Arial"/>
              <a:buNone/>
            </a:pPr>
            <a:r>
              <a:rPr b="0" lang="en-US" sz="4400">
                <a:latin typeface="Arial"/>
                <a:ea typeface="Arial"/>
                <a:cs typeface="Arial"/>
                <a:sym typeface="Arial"/>
              </a:rPr>
              <a:t>Attorney-Client or Work Product?</a:t>
            </a:r>
            <a:endParaRPr b="0" sz="4400">
              <a:latin typeface="Arial"/>
              <a:ea typeface="Arial"/>
              <a:cs typeface="Arial"/>
              <a:sym typeface="Arial"/>
            </a:endParaRPr>
          </a:p>
        </p:txBody>
      </p:sp>
      <p:sp>
        <p:nvSpPr>
          <p:cNvPr id="432" name="Google Shape;432;p40"/>
          <p:cNvSpPr txBox="1"/>
          <p:nvPr>
            <p:ph idx="1" type="body"/>
          </p:nvPr>
        </p:nvSpPr>
        <p:spPr>
          <a:xfrm>
            <a:off x="515937" y="1271848"/>
            <a:ext cx="11412827" cy="5036878"/>
          </a:xfrm>
          <a:prstGeom prst="rect">
            <a:avLst/>
          </a:prstGeom>
          <a:noFill/>
          <a:ln>
            <a:noFill/>
          </a:ln>
        </p:spPr>
        <p:txBody>
          <a:bodyPr anchorCtr="0" anchor="t" bIns="45700" lIns="45700" spcFirstLastPara="1" rIns="45700" wrap="square" tIns="45700">
            <a:normAutofit/>
          </a:bodyPr>
          <a:lstStyle/>
          <a:p>
            <a:pPr indent="-285750" lvl="0" marL="285750" rtl="0" algn="l">
              <a:lnSpc>
                <a:spcPct val="100000"/>
              </a:lnSpc>
              <a:spcBef>
                <a:spcPts val="0"/>
              </a:spcBef>
              <a:spcAft>
                <a:spcPts val="0"/>
              </a:spcAft>
              <a:buClr>
                <a:schemeClr val="dk1"/>
              </a:buClr>
              <a:buSzPts val="2400"/>
              <a:buFont typeface="Noto Sans Symbols"/>
              <a:buChar char="⮚"/>
            </a:pPr>
            <a:r>
              <a:rPr lang="en-US">
                <a:solidFill>
                  <a:schemeClr val="dk1"/>
                </a:solidFill>
                <a:latin typeface="Arial"/>
                <a:ea typeface="Arial"/>
                <a:cs typeface="Arial"/>
                <a:sym typeface="Arial"/>
              </a:rPr>
              <a:t>Conclusion of Claim Counsel after review of files Attorney Client Privilege?  </a:t>
            </a:r>
            <a:endParaRPr/>
          </a:p>
          <a:p>
            <a:pPr indent="-342900" lvl="1" marL="971550" rtl="0" algn="l">
              <a:lnSpc>
                <a:spcPct val="100000"/>
              </a:lnSpc>
              <a:spcBef>
                <a:spcPts val="400"/>
              </a:spcBef>
              <a:spcAft>
                <a:spcPts val="0"/>
              </a:spcAft>
              <a:buClr>
                <a:schemeClr val="dk1"/>
              </a:buClr>
              <a:buSzPts val="2400"/>
              <a:buFont typeface="Courier New"/>
              <a:buChar char="o"/>
            </a:pPr>
            <a:r>
              <a:rPr i="1" lang="en-US">
                <a:solidFill>
                  <a:schemeClr val="dk1"/>
                </a:solidFill>
                <a:latin typeface="Arial"/>
                <a:ea typeface="Arial"/>
                <a:cs typeface="Arial"/>
                <a:sym typeface="Arial"/>
              </a:rPr>
              <a:t>Ivan v. AIG Prop. Cas. Co., </a:t>
            </a:r>
            <a:r>
              <a:rPr lang="en-US">
                <a:solidFill>
                  <a:schemeClr val="dk1"/>
                </a:solidFill>
                <a:latin typeface="Arial"/>
                <a:ea typeface="Arial"/>
                <a:cs typeface="Arial"/>
                <a:sym typeface="Arial"/>
              </a:rPr>
              <a:t>2018 U.S. Dist. LEXIS 240352 (D. Col. 2018) (Counsel’s use of factual information to provide legal advice was protected by the attorney-client privilege.).</a:t>
            </a:r>
            <a:endParaRPr>
              <a:solidFill>
                <a:schemeClr val="dk1"/>
              </a:solidFill>
              <a:latin typeface="Arial"/>
              <a:ea typeface="Arial"/>
              <a:cs typeface="Arial"/>
              <a:sym typeface="Arial"/>
            </a:endParaRPr>
          </a:p>
          <a:p>
            <a:pPr indent="-285750" lvl="1" marL="285750" rtl="0" algn="l">
              <a:lnSpc>
                <a:spcPct val="100000"/>
              </a:lnSpc>
              <a:spcBef>
                <a:spcPts val="400"/>
              </a:spcBef>
              <a:spcAft>
                <a:spcPts val="0"/>
              </a:spcAft>
              <a:buClr>
                <a:schemeClr val="dk1"/>
              </a:buClr>
              <a:buSzPts val="2400"/>
              <a:buFont typeface="Noto Sans Symbols"/>
              <a:buChar char="⮚"/>
            </a:pPr>
            <a:r>
              <a:rPr lang="en-US">
                <a:solidFill>
                  <a:schemeClr val="dk1"/>
                </a:solidFill>
                <a:latin typeface="Arial"/>
                <a:ea typeface="Arial"/>
                <a:cs typeface="Arial"/>
                <a:sym typeface="Arial"/>
              </a:rPr>
              <a:t>Or discoverable fact?</a:t>
            </a:r>
            <a:endParaRPr/>
          </a:p>
          <a:p>
            <a:pPr indent="-342900" lvl="2" marL="971550" rtl="0" algn="l">
              <a:lnSpc>
                <a:spcPct val="100000"/>
              </a:lnSpc>
              <a:spcBef>
                <a:spcPts val="400"/>
              </a:spcBef>
              <a:spcAft>
                <a:spcPts val="0"/>
              </a:spcAft>
              <a:buClr>
                <a:schemeClr val="dk1"/>
              </a:buClr>
              <a:buSzPts val="2400"/>
              <a:buFont typeface="Courier New"/>
              <a:buChar char="o"/>
            </a:pPr>
            <a:r>
              <a:rPr i="1" lang="en-US">
                <a:solidFill>
                  <a:schemeClr val="dk1"/>
                </a:solidFill>
                <a:latin typeface="Arial"/>
                <a:ea typeface="Arial"/>
                <a:cs typeface="Arial"/>
                <a:sym typeface="Arial"/>
              </a:rPr>
              <a:t>Protective Nat’l Ins. Co. v. Commonwealth Ins. Co., </a:t>
            </a:r>
            <a:r>
              <a:rPr lang="en-US">
                <a:solidFill>
                  <a:schemeClr val="dk1"/>
                </a:solidFill>
                <a:latin typeface="Arial"/>
                <a:ea typeface="Arial"/>
                <a:cs typeface="Arial"/>
                <a:sym typeface="Arial"/>
              </a:rPr>
              <a:t>137 F.R.D. 267 (D. Neb. 1989) (“No contention can be made that the attorney-client privilege precludes disclosure of factual information.  The privilege does not protect facts communicated to an attorney.  Clients cannot refuse to disclose facts which their attorneys conveyed to them and which the attorneys obtained from independent sources.”).</a:t>
            </a:r>
            <a:r>
              <a:rPr lang="en-US">
                <a:solidFill>
                  <a:schemeClr val="dk1"/>
                </a:solidFill>
              </a:rPr>
              <a:t> </a:t>
            </a:r>
            <a:endParaRPr>
              <a:solidFill>
                <a:schemeClr val="dk1"/>
              </a:solidFill>
            </a:endParaRPr>
          </a:p>
        </p:txBody>
      </p:sp>
      <p:sp>
        <p:nvSpPr>
          <p:cNvPr id="433" name="Google Shape;433;p4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1"/>
          <p:cNvSpPr/>
          <p:nvPr/>
        </p:nvSpPr>
        <p:spPr>
          <a:xfrm>
            <a:off x="560717" y="69011"/>
            <a:ext cx="11050438" cy="5188472"/>
          </a:xfrm>
          <a:prstGeom prst="rect">
            <a:avLst/>
          </a:prstGeom>
          <a:noFill/>
          <a:ln>
            <a:noFill/>
          </a:ln>
        </p:spPr>
        <p:txBody>
          <a:bodyPr anchorCtr="0" anchor="t" bIns="45700" lIns="91425" spcFirstLastPara="1" rIns="91425" wrap="square" tIns="45700">
            <a:spAutoFit/>
          </a:bodyPr>
          <a:lstStyle/>
          <a:p>
            <a:pPr indent="0" lvl="0" marL="0" marR="0" rtl="0" algn="l">
              <a:lnSpc>
                <a:spcPct val="142857"/>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#4.</a:t>
            </a:r>
            <a:r>
              <a:rPr b="0" i="0" lang="en-US" sz="2800" u="none" cap="none" strike="noStrike">
                <a:solidFill>
                  <a:srgbClr val="000000"/>
                </a:solidFill>
                <a:latin typeface="Calibri"/>
                <a:ea typeface="Calibri"/>
                <a:cs typeface="Calibri"/>
                <a:sym typeface="Calibri"/>
              </a:rPr>
              <a:t>  Is Statement (b) made by Findaway (Claims Counsel of Re-Assess Re) “my impression, after reviewing the underwriting files and meeting with the underwriter David Noclue (Underwriter of Re-Assess Re), is that he does not have a clear understanding of whether the exclusion would apply to the claim“ protected by:</a:t>
            </a:r>
            <a:endParaRPr b="0" i="0" sz="2800" u="none" cap="none" strike="noStrike">
              <a:solidFill>
                <a:srgbClr val="000000"/>
              </a:solidFill>
              <a:latin typeface="Calibri"/>
              <a:ea typeface="Calibri"/>
              <a:cs typeface="Calibri"/>
              <a:sym typeface="Calibri"/>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and Work Product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 </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b="0" i="0" sz="2800" u="none" cap="none" strike="noStrike">
              <a:solidFill>
                <a:srgbClr val="000000"/>
              </a:solidFill>
              <a:latin typeface="Calibri"/>
              <a:ea typeface="Calibri"/>
              <a:cs typeface="Calibri"/>
              <a:sym typeface="Calibri"/>
            </a:endParaRPr>
          </a:p>
        </p:txBody>
      </p:sp>
      <p:sp>
        <p:nvSpPr>
          <p:cNvPr id="439" name="Google Shape;439;p4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2"/>
          <p:cNvSpPr txBox="1"/>
          <p:nvPr>
            <p:ph type="title"/>
          </p:nvPr>
        </p:nvSpPr>
        <p:spPr>
          <a:xfrm>
            <a:off x="515939" y="157942"/>
            <a:ext cx="11160126" cy="839585"/>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AA182C"/>
              </a:buClr>
              <a:buSzPts val="4400"/>
              <a:buFont typeface="Calibri"/>
              <a:buNone/>
            </a:pPr>
            <a:r>
              <a:rPr b="0" lang="en-US" sz="4400">
                <a:latin typeface="Calibri"/>
                <a:ea typeface="Calibri"/>
                <a:cs typeface="Calibri"/>
                <a:sym typeface="Calibri"/>
              </a:rPr>
              <a:t>Mental Processes Protected by Work Product</a:t>
            </a:r>
            <a:endParaRPr b="0" sz="4400">
              <a:latin typeface="Calibri"/>
              <a:ea typeface="Calibri"/>
              <a:cs typeface="Calibri"/>
              <a:sym typeface="Calibri"/>
            </a:endParaRPr>
          </a:p>
        </p:txBody>
      </p:sp>
      <p:sp>
        <p:nvSpPr>
          <p:cNvPr id="445" name="Google Shape;445;p42"/>
          <p:cNvSpPr txBox="1"/>
          <p:nvPr>
            <p:ph idx="1" type="body"/>
          </p:nvPr>
        </p:nvSpPr>
        <p:spPr>
          <a:xfrm>
            <a:off x="515937" y="1138844"/>
            <a:ext cx="10822623" cy="4339243"/>
          </a:xfrm>
          <a:prstGeom prst="rect">
            <a:avLst/>
          </a:prstGeom>
          <a:noFill/>
          <a:ln>
            <a:noFill/>
          </a:ln>
        </p:spPr>
        <p:txBody>
          <a:bodyPr anchorCtr="0" anchor="t" bIns="45700" lIns="45700" spcFirstLastPara="1" rIns="45700" wrap="square" tIns="45700">
            <a:normAutofit fontScale="92500" lnSpcReduction="20000"/>
          </a:bodyPr>
          <a:lstStyle/>
          <a:p>
            <a:pPr indent="-285750" lvl="0" marL="285750" rtl="0" algn="l">
              <a:lnSpc>
                <a:spcPct val="100000"/>
              </a:lnSpc>
              <a:spcBef>
                <a:spcPts val="0"/>
              </a:spcBef>
              <a:spcAft>
                <a:spcPts val="0"/>
              </a:spcAft>
              <a:buClr>
                <a:schemeClr val="dk1"/>
              </a:buClr>
              <a:buSzPct val="100000"/>
              <a:buFont typeface="Noto Sans Symbols"/>
              <a:buChar char="⮚"/>
            </a:pPr>
            <a:r>
              <a:rPr lang="en-US">
                <a:solidFill>
                  <a:schemeClr val="dk1"/>
                </a:solidFill>
                <a:latin typeface="Calibri"/>
                <a:ea typeface="Calibri"/>
                <a:cs typeface="Calibri"/>
                <a:sym typeface="Calibri"/>
              </a:rPr>
              <a:t>Courts have held that the work product doctrine protects mental impressions of an attorney.</a:t>
            </a:r>
            <a:endParaRPr>
              <a:solidFill>
                <a:schemeClr val="dk1"/>
              </a:solidFill>
              <a:latin typeface="Calibri"/>
              <a:ea typeface="Calibri"/>
              <a:cs typeface="Calibri"/>
              <a:sym typeface="Calibri"/>
            </a:endParaRPr>
          </a:p>
          <a:p>
            <a:pPr indent="-342900" lvl="1" marL="971550" rtl="0" algn="l">
              <a:lnSpc>
                <a:spcPct val="100000"/>
              </a:lnSpc>
              <a:spcBef>
                <a:spcPts val="400"/>
              </a:spcBef>
              <a:spcAft>
                <a:spcPts val="0"/>
              </a:spcAft>
              <a:buClr>
                <a:schemeClr val="dk1"/>
              </a:buClr>
              <a:buSzPct val="100000"/>
              <a:buFont typeface="Courier New"/>
              <a:buChar char="o"/>
            </a:pPr>
            <a:r>
              <a:rPr i="1" lang="en-US">
                <a:solidFill>
                  <a:schemeClr val="dk1"/>
                </a:solidFill>
                <a:latin typeface="Calibri"/>
                <a:ea typeface="Calibri"/>
                <a:cs typeface="Calibri"/>
                <a:sym typeface="Calibri"/>
              </a:rPr>
              <a:t>Endurance Am. Spec. Ins. Co. v. William Kramer &amp; Assocs., </a:t>
            </a:r>
            <a:r>
              <a:rPr lang="en-US">
                <a:solidFill>
                  <a:schemeClr val="dk1"/>
                </a:solidFill>
                <a:latin typeface="Calibri"/>
                <a:ea typeface="Calibri"/>
                <a:cs typeface="Calibri"/>
                <a:sym typeface="Calibri"/>
              </a:rPr>
              <a:t>2020 U.S. Dist. LEXIS 222212 (D. Conn. 2020) (“An attorney’s protected thought processes include preparing legal theories, planning litigation strategies and trial tactics, and sifting through information.”).</a:t>
            </a:r>
            <a:endParaRPr>
              <a:solidFill>
                <a:schemeClr val="dk1"/>
              </a:solidFill>
              <a:latin typeface="Calibri"/>
              <a:ea typeface="Calibri"/>
              <a:cs typeface="Calibri"/>
              <a:sym typeface="Calibri"/>
            </a:endParaRPr>
          </a:p>
          <a:p>
            <a:pPr indent="-285750" lvl="1" marL="285750" rtl="0" algn="l">
              <a:lnSpc>
                <a:spcPct val="100000"/>
              </a:lnSpc>
              <a:spcBef>
                <a:spcPts val="400"/>
              </a:spcBef>
              <a:spcAft>
                <a:spcPts val="0"/>
              </a:spcAft>
              <a:buClr>
                <a:schemeClr val="dk1"/>
              </a:buClr>
              <a:buSzPct val="100000"/>
              <a:buFont typeface="Noto Sans Symbols"/>
              <a:buChar char="⮚"/>
            </a:pPr>
            <a:r>
              <a:rPr lang="en-US" u="sng">
                <a:solidFill>
                  <a:schemeClr val="dk1"/>
                </a:solidFill>
                <a:latin typeface="Calibri"/>
                <a:ea typeface="Calibri"/>
                <a:cs typeface="Calibri"/>
                <a:sym typeface="Calibri"/>
              </a:rPr>
              <a:t>But</a:t>
            </a:r>
            <a:r>
              <a:rPr lang="en-US">
                <a:solidFill>
                  <a:schemeClr val="dk1"/>
                </a:solidFill>
                <a:latin typeface="Calibri"/>
                <a:ea typeface="Calibri"/>
                <a:cs typeface="Calibri"/>
                <a:sym typeface="Calibri"/>
              </a:rPr>
              <a:t> was the document prepared in anticipation of litigation?</a:t>
            </a:r>
            <a:endParaRPr/>
          </a:p>
          <a:p>
            <a:pPr indent="-342900" lvl="2" marL="971550" rtl="0" algn="l">
              <a:lnSpc>
                <a:spcPct val="100000"/>
              </a:lnSpc>
              <a:spcBef>
                <a:spcPts val="400"/>
              </a:spcBef>
              <a:spcAft>
                <a:spcPts val="0"/>
              </a:spcAft>
              <a:buClr>
                <a:schemeClr val="dk1"/>
              </a:buClr>
              <a:buSzPct val="100000"/>
              <a:buFont typeface="Courier New"/>
              <a:buChar char="o"/>
            </a:pPr>
            <a:r>
              <a:rPr i="1" lang="en-US">
                <a:solidFill>
                  <a:schemeClr val="dk1"/>
                </a:solidFill>
                <a:latin typeface="Calibri"/>
                <a:ea typeface="Calibri"/>
                <a:cs typeface="Calibri"/>
                <a:sym typeface="Calibri"/>
              </a:rPr>
              <a:t>AIU Ins. Co. v. TIG Ins. Co., </a:t>
            </a:r>
            <a:r>
              <a:rPr lang="en-US">
                <a:solidFill>
                  <a:schemeClr val="dk1"/>
                </a:solidFill>
                <a:latin typeface="Calibri"/>
                <a:ea typeface="Calibri"/>
                <a:cs typeface="Calibri"/>
                <a:sym typeface="Calibri"/>
              </a:rPr>
              <a:t>2008 U.S. Dist. LEXIS 66370 (S.D. N.Y. 2008) (“Because it is difficult to determine precisely when the possibility of litigation becomes sufficiently definite to be considered ‘anticipated,’ courts frequently presume that documents prepared by or for an insurer prior to a coverage decision are prepared in the ordinary course of the insurer’s business and are not afforded work-product protection.  This presumption may be rebutted by the insurer if it demonstrates with specific competent proof that it possessed a resolve to litigate when the documents were created.  Other courts have adopted a more flexible case-by-case approach.”).</a:t>
            </a:r>
            <a:endParaRPr>
              <a:solidFill>
                <a:schemeClr val="dk1"/>
              </a:solidFill>
              <a:latin typeface="Calibri"/>
              <a:ea typeface="Calibri"/>
              <a:cs typeface="Calibri"/>
              <a:sym typeface="Calibri"/>
            </a:endParaRPr>
          </a:p>
          <a:p>
            <a:pPr indent="-144780" lvl="2" marL="914400" rtl="0" algn="l">
              <a:lnSpc>
                <a:spcPct val="100000"/>
              </a:lnSpc>
              <a:spcBef>
                <a:spcPts val="400"/>
              </a:spcBef>
              <a:spcAft>
                <a:spcPts val="0"/>
              </a:spcAft>
              <a:buClr>
                <a:schemeClr val="accent2"/>
              </a:buClr>
              <a:buSzPct val="100000"/>
              <a:buFont typeface="Noto Sans Symbols"/>
              <a:buNone/>
            </a:pPr>
            <a:r>
              <a:t/>
            </a:r>
            <a:endParaRPr>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ct val="100000"/>
              <a:buFont typeface="Century Gothic"/>
              <a:buNone/>
            </a:pPr>
            <a:r>
              <a:t/>
            </a:r>
            <a:endParaRPr/>
          </a:p>
        </p:txBody>
      </p:sp>
      <p:sp>
        <p:nvSpPr>
          <p:cNvPr id="446" name="Google Shape;446;p4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3"/>
          <p:cNvSpPr/>
          <p:nvPr/>
        </p:nvSpPr>
        <p:spPr>
          <a:xfrm>
            <a:off x="422694" y="0"/>
            <a:ext cx="11326483" cy="4811574"/>
          </a:xfrm>
          <a:prstGeom prst="rect">
            <a:avLst/>
          </a:prstGeom>
          <a:noFill/>
          <a:ln>
            <a:noFill/>
          </a:ln>
        </p:spPr>
        <p:txBody>
          <a:bodyPr anchorCtr="0" anchor="t" bIns="45700" lIns="91425" spcFirstLastPara="1" rIns="91425" wrap="square" tIns="45700">
            <a:spAutoFit/>
          </a:bodyPr>
          <a:lstStyle/>
          <a:p>
            <a:pPr indent="0" lvl="0" marL="0" marR="0" rtl="0" algn="l">
              <a:lnSpc>
                <a:spcPct val="142857"/>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 #5.</a:t>
            </a:r>
            <a:r>
              <a:rPr b="0" i="0" lang="en-US" sz="2800" u="none" cap="none" strike="noStrike">
                <a:solidFill>
                  <a:srgbClr val="000000"/>
                </a:solidFill>
                <a:latin typeface="Calibri"/>
                <a:ea typeface="Calibri"/>
                <a:cs typeface="Calibri"/>
                <a:sym typeface="Calibri"/>
              </a:rPr>
              <a:t>  Are Findaway’s (Claim Counsel of Re-Assess Re) notes of her interview of Noclue (Underwriter of Re-Assess Re), including her thoughts and impressions regarding the same, protected by:</a:t>
            </a:r>
            <a:endParaRPr/>
          </a:p>
          <a:p>
            <a:pPr indent="-457200" lvl="0" marL="1027113" marR="0" rtl="0" algn="l">
              <a:lnSpc>
                <a:spcPct val="142857"/>
              </a:lnSpc>
              <a:spcBef>
                <a:spcPts val="80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Attorney-Client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Work Product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Part of Findaway’s notes is protected by Attorney-Client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Part of Findaway’s notes is protected by Work Product Privilege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None of the above</a:t>
            </a:r>
            <a:endParaRPr/>
          </a:p>
          <a:p>
            <a:pPr indent="-457200" lvl="0" marL="1027113" marR="0" rtl="0" algn="l">
              <a:lnSpc>
                <a:spcPct val="142857"/>
              </a:lnSpc>
              <a:spcBef>
                <a:spcPts val="0"/>
              </a:spcBef>
              <a:spcAft>
                <a:spcPts val="0"/>
              </a:spcAft>
              <a:buClr>
                <a:srgbClr val="000000"/>
              </a:buClr>
              <a:buSzPts val="2800"/>
              <a:buFont typeface="Helvetica Neue"/>
              <a:buAutoNum type="arabicPeriod"/>
            </a:pPr>
            <a:r>
              <a:rPr b="0" i="0" lang="en-US" sz="2800" u="none" cap="none" strike="noStrike">
                <a:solidFill>
                  <a:srgbClr val="000000"/>
                </a:solidFill>
                <a:latin typeface="Calibri"/>
                <a:ea typeface="Calibri"/>
                <a:cs typeface="Calibri"/>
                <a:sym typeface="Calibri"/>
              </a:rPr>
              <a:t>I need more information (and will explain if called on)</a:t>
            </a:r>
            <a:endParaRPr b="0" i="0" sz="2800" u="none" cap="none" strike="noStrike">
              <a:solidFill>
                <a:srgbClr val="000000"/>
              </a:solidFill>
              <a:latin typeface="Calibri"/>
              <a:ea typeface="Calibri"/>
              <a:cs typeface="Calibri"/>
              <a:sym typeface="Calibri"/>
            </a:endParaRPr>
          </a:p>
        </p:txBody>
      </p:sp>
      <p:sp>
        <p:nvSpPr>
          <p:cNvPr id="452" name="Google Shape;452;p43"/>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4"/>
          <p:cNvSpPr txBox="1"/>
          <p:nvPr>
            <p:ph type="title"/>
          </p:nvPr>
        </p:nvSpPr>
        <p:spPr>
          <a:xfrm>
            <a:off x="515939" y="157942"/>
            <a:ext cx="11160126" cy="839585"/>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AA182C"/>
              </a:buClr>
              <a:buSzPts val="4400"/>
              <a:buFont typeface="Calibri"/>
              <a:buNone/>
            </a:pPr>
            <a:r>
              <a:rPr b="0" lang="en-US" sz="4400">
                <a:latin typeface="Calibri"/>
                <a:ea typeface="Calibri"/>
                <a:cs typeface="Calibri"/>
                <a:sym typeface="Calibri"/>
              </a:rPr>
              <a:t>Attorney Notes May Constitute Work Product</a:t>
            </a:r>
            <a:endParaRPr b="0" sz="4400">
              <a:latin typeface="Calibri"/>
              <a:ea typeface="Calibri"/>
              <a:cs typeface="Calibri"/>
              <a:sym typeface="Calibri"/>
            </a:endParaRPr>
          </a:p>
        </p:txBody>
      </p:sp>
      <p:sp>
        <p:nvSpPr>
          <p:cNvPr id="458" name="Google Shape;458;p44"/>
          <p:cNvSpPr txBox="1"/>
          <p:nvPr>
            <p:ph idx="1" type="body"/>
          </p:nvPr>
        </p:nvSpPr>
        <p:spPr>
          <a:xfrm>
            <a:off x="515937" y="1138844"/>
            <a:ext cx="10822623" cy="4339243"/>
          </a:xfrm>
          <a:prstGeom prst="rect">
            <a:avLst/>
          </a:prstGeom>
          <a:noFill/>
          <a:ln>
            <a:noFill/>
          </a:ln>
        </p:spPr>
        <p:txBody>
          <a:bodyPr anchorCtr="0" anchor="t" bIns="45700" lIns="45700" spcFirstLastPara="1" rIns="45700" wrap="square" tIns="45700">
            <a:normAutofit fontScale="92500"/>
          </a:bodyPr>
          <a:lstStyle/>
          <a:p>
            <a:pPr indent="-285750" lvl="0" marL="285750" rtl="0" algn="l">
              <a:lnSpc>
                <a:spcPct val="100000"/>
              </a:lnSpc>
              <a:spcBef>
                <a:spcPts val="0"/>
              </a:spcBef>
              <a:spcAft>
                <a:spcPts val="0"/>
              </a:spcAft>
              <a:buClr>
                <a:schemeClr val="dk1"/>
              </a:buClr>
              <a:buSzPct val="100000"/>
              <a:buFont typeface="Noto Sans Symbols"/>
              <a:buChar char="⮚"/>
            </a:pPr>
            <a:r>
              <a:rPr lang="en-US">
                <a:solidFill>
                  <a:schemeClr val="dk1"/>
                </a:solidFill>
                <a:latin typeface="Calibri"/>
                <a:ea typeface="Calibri"/>
                <a:cs typeface="Calibri"/>
                <a:sym typeface="Calibri"/>
              </a:rPr>
              <a:t>Courts have held that notes take by attorneys of witness interviews may constitute opinion work product.</a:t>
            </a:r>
            <a:endParaRPr>
              <a:solidFill>
                <a:schemeClr val="dk1"/>
              </a:solidFill>
              <a:latin typeface="Calibri"/>
              <a:ea typeface="Calibri"/>
              <a:cs typeface="Calibri"/>
              <a:sym typeface="Calibri"/>
            </a:endParaRPr>
          </a:p>
          <a:p>
            <a:pPr indent="-342900" lvl="1" marL="971550" rtl="0" algn="l">
              <a:lnSpc>
                <a:spcPct val="100000"/>
              </a:lnSpc>
              <a:spcBef>
                <a:spcPts val="400"/>
              </a:spcBef>
              <a:spcAft>
                <a:spcPts val="0"/>
              </a:spcAft>
              <a:buClr>
                <a:schemeClr val="dk1"/>
              </a:buClr>
              <a:buSzPct val="100000"/>
              <a:buFont typeface="Courier New"/>
              <a:buChar char="o"/>
            </a:pPr>
            <a:r>
              <a:rPr i="1" lang="en-US">
                <a:solidFill>
                  <a:schemeClr val="dk1"/>
                </a:solidFill>
                <a:latin typeface="Calibri"/>
                <a:ea typeface="Calibri"/>
                <a:cs typeface="Calibri"/>
                <a:sym typeface="Calibri"/>
              </a:rPr>
              <a:t>SEC v. Pulier, </a:t>
            </a:r>
            <a:r>
              <a:rPr lang="en-US">
                <a:solidFill>
                  <a:schemeClr val="dk1"/>
                </a:solidFill>
                <a:latin typeface="Calibri"/>
                <a:ea typeface="Calibri"/>
                <a:cs typeface="Calibri"/>
                <a:sym typeface="Calibri"/>
              </a:rPr>
              <a:t>2020 U.S. Dist. LEXIS 247491 (C.D. Cal. 2020)(“Interview notes, as distinguished from verbatim transcripts or first-person statements, are often treated as opinion work product because, in choosing what to write down and what to omit, a lawyer necessarily reveals his mental processes.”).  </a:t>
            </a:r>
            <a:endParaRPr>
              <a:solidFill>
                <a:schemeClr val="dk1"/>
              </a:solidFill>
              <a:latin typeface="Calibri"/>
              <a:ea typeface="Calibri"/>
              <a:cs typeface="Calibri"/>
              <a:sym typeface="Calibri"/>
            </a:endParaRPr>
          </a:p>
          <a:p>
            <a:pPr indent="-285750" lvl="1" marL="285750" rtl="0" algn="l">
              <a:lnSpc>
                <a:spcPct val="100000"/>
              </a:lnSpc>
              <a:spcBef>
                <a:spcPts val="400"/>
              </a:spcBef>
              <a:spcAft>
                <a:spcPts val="0"/>
              </a:spcAft>
              <a:buClr>
                <a:schemeClr val="dk1"/>
              </a:buClr>
              <a:buSzPct val="100000"/>
              <a:buFont typeface="Noto Sans Symbols"/>
              <a:buChar char="⮚"/>
            </a:pPr>
            <a:r>
              <a:rPr lang="en-US" u="sng">
                <a:solidFill>
                  <a:schemeClr val="dk1"/>
                </a:solidFill>
                <a:latin typeface="Calibri"/>
                <a:ea typeface="Calibri"/>
                <a:cs typeface="Calibri"/>
                <a:sym typeface="Calibri"/>
              </a:rPr>
              <a:t>But</a:t>
            </a:r>
            <a:r>
              <a:rPr lang="en-US">
                <a:solidFill>
                  <a:schemeClr val="dk1"/>
                </a:solidFill>
                <a:latin typeface="Calibri"/>
                <a:ea typeface="Calibri"/>
                <a:cs typeface="Calibri"/>
                <a:sym typeface="Calibri"/>
              </a:rPr>
              <a:t> attorney interview notes could also constitute fact or non-opinion work product.</a:t>
            </a:r>
            <a:endParaRPr>
              <a:solidFill>
                <a:schemeClr val="dk1"/>
              </a:solidFill>
              <a:latin typeface="Calibri"/>
              <a:ea typeface="Calibri"/>
              <a:cs typeface="Calibri"/>
              <a:sym typeface="Calibri"/>
            </a:endParaRPr>
          </a:p>
          <a:p>
            <a:pPr indent="-342900" lvl="2" marL="971550" rtl="0" algn="l">
              <a:lnSpc>
                <a:spcPct val="100000"/>
              </a:lnSpc>
              <a:spcBef>
                <a:spcPts val="400"/>
              </a:spcBef>
              <a:spcAft>
                <a:spcPts val="0"/>
              </a:spcAft>
              <a:buClr>
                <a:schemeClr val="dk1"/>
              </a:buClr>
              <a:buSzPct val="100000"/>
              <a:buFont typeface="Courier New"/>
              <a:buChar char="o"/>
            </a:pPr>
            <a:r>
              <a:rPr i="1" lang="en-US">
                <a:solidFill>
                  <a:schemeClr val="dk1"/>
                </a:solidFill>
                <a:latin typeface="Calibri"/>
                <a:ea typeface="Calibri"/>
                <a:cs typeface="Calibri"/>
                <a:sym typeface="Calibri"/>
              </a:rPr>
              <a:t>United States SEC v. Talbot, </a:t>
            </a:r>
            <a:r>
              <a:rPr lang="en-US">
                <a:solidFill>
                  <a:schemeClr val="dk1"/>
                </a:solidFill>
                <a:latin typeface="Calibri"/>
                <a:ea typeface="Calibri"/>
                <a:cs typeface="Calibri"/>
                <a:sym typeface="Calibri"/>
              </a:rPr>
              <a:t>2005 U.S. Dist. LEXIS 51148 (C.D. Cal. 2005) (“To the extent an attorney makes contemporaneous notes during an interview which purport to report or record, either in whole or in part by direct quote or paraphrase, statements made by [the witness], then those statements constitute fact work-product subject to discovery, as opposed to opinion work product.”).</a:t>
            </a:r>
            <a:endParaRPr>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ct val="100000"/>
              <a:buFont typeface="Century Gothic"/>
              <a:buNone/>
            </a:pPr>
            <a:r>
              <a:t/>
            </a:r>
            <a:endParaRPr/>
          </a:p>
        </p:txBody>
      </p:sp>
      <p:sp>
        <p:nvSpPr>
          <p:cNvPr id="459" name="Google Shape;459;p44"/>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5"/>
          <p:cNvSpPr txBox="1"/>
          <p:nvPr/>
        </p:nvSpPr>
        <p:spPr>
          <a:xfrm>
            <a:off x="339363" y="241439"/>
            <a:ext cx="11000100" cy="49782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C00000"/>
              </a:buClr>
              <a:buSzPts val="2800"/>
              <a:buFont typeface="Calibri"/>
              <a:buNone/>
            </a:pPr>
            <a:r>
              <a:rPr b="0" i="0" lang="en-US" sz="2800" u="none" cap="none" strike="noStrike">
                <a:solidFill>
                  <a:srgbClr val="C00000"/>
                </a:solidFill>
                <a:latin typeface="Calibri"/>
                <a:ea typeface="Calibri"/>
                <a:cs typeface="Calibri"/>
                <a:sym typeface="Calibri"/>
              </a:rPr>
              <a:t>Hypothetical #4</a:t>
            </a:r>
            <a:endParaRPr b="0" i="0" sz="2800" u="none" cap="none" strike="noStrike">
              <a:solidFill>
                <a:srgbClr val="C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Maximize Storage, the Insured, seeks coverage for hail damage to a warehouse.  Avoidance Insurance, the Carrier, determines that hail did not cause the damage.  On January 4, Maximize Storage disputes the assessment, so another engineer is sent.  Janet Conflicted, the Avoidance Insurance Adjuster, who has her JD, sends a formal coverage letter on March 4, agreeing that the hail caused the damage but assessing the loss at only $1 million.  On September 6, 2012, Maximize Storage invokes the appraisal provision, contending that Avoidance Insurance failed to account for diminution of value of the property.  The independent appraisers render a structural award of $5 million, which Avoidance Insurance rejects.  Maximize Storage files an arbitration demand on November 17.  In arbitration, Maximize Storage seeks the adjuster’s claim notes, which Avoidance Insurance refuses to produce on the grounds of work product.  </a:t>
            </a:r>
            <a:endParaRPr/>
          </a:p>
        </p:txBody>
      </p:sp>
      <p:sp>
        <p:nvSpPr>
          <p:cNvPr id="465" name="Google Shape;465;p45"/>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6"/>
          <p:cNvSpPr txBox="1"/>
          <p:nvPr/>
        </p:nvSpPr>
        <p:spPr>
          <a:xfrm>
            <a:off x="356616" y="588541"/>
            <a:ext cx="11210544" cy="478470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C00000"/>
              </a:buClr>
              <a:buSzPts val="2800"/>
              <a:buFont typeface="Calibri"/>
              <a:buNone/>
            </a:pPr>
            <a:r>
              <a:rPr b="0" i="0" lang="en-US" sz="2800" u="sng" cap="none" strike="noStrike">
                <a:solidFill>
                  <a:srgbClr val="C00000"/>
                </a:solidFill>
                <a:latin typeface="Calibri"/>
                <a:ea typeface="Calibri"/>
                <a:cs typeface="Calibri"/>
                <a:sym typeface="Calibri"/>
              </a:rPr>
              <a:t>Question</a:t>
            </a:r>
            <a:r>
              <a:rPr b="0" i="0" lang="en-US" sz="2800" u="none" cap="none" strike="noStrike">
                <a:solidFill>
                  <a:srgbClr val="C00000"/>
                </a:solidFill>
                <a:latin typeface="Calibri"/>
                <a:ea typeface="Calibri"/>
                <a:cs typeface="Calibri"/>
                <a:sym typeface="Calibri"/>
              </a:rPr>
              <a:t>:</a:t>
            </a:r>
            <a:r>
              <a:rPr b="0" i="0" lang="en-US" sz="2800" u="none" cap="none" strike="noStrike">
                <a:solidFill>
                  <a:srgbClr val="000000"/>
                </a:solidFill>
                <a:latin typeface="Calibri"/>
                <a:ea typeface="Calibri"/>
                <a:cs typeface="Calibri"/>
                <a:sym typeface="Calibri"/>
              </a:rPr>
              <a:t> Are the notes protected by work product and, if so, when would the protection begin?</a:t>
            </a:r>
            <a:endParaRPr b="0" i="0" sz="2800" u="none" cap="none" strike="noStrike">
              <a:solidFill>
                <a:srgbClr val="000000"/>
              </a:solidFill>
              <a:latin typeface="Calibri"/>
              <a:ea typeface="Calibri"/>
              <a:cs typeface="Calibri"/>
              <a:sym typeface="Calibri"/>
            </a:endParaRPr>
          </a:p>
          <a:p>
            <a:pPr indent="-342900" lvl="0" marL="342900" marR="0" rtl="0" algn="l">
              <a:lnSpc>
                <a:spcPct val="107000"/>
              </a:lnSpc>
              <a:spcBef>
                <a:spcPts val="80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The claim notes are protected work product.</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Claim notes after January 4 (date insured first disputes assessment) are protected work product.</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Claim notes after March 4 (date of coverage determination) are protected work product.</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Claim notes after September 6 (date insured invokes appraisal provision) are protected work product.  </a:t>
            </a:r>
            <a:endParaRPr/>
          </a:p>
          <a:p>
            <a:pPr indent="-342900" lvl="0" marL="342900" marR="0" rtl="0" algn="l">
              <a:lnSpc>
                <a:spcPct val="107000"/>
              </a:lnSpc>
              <a:spcBef>
                <a:spcPts val="0"/>
              </a:spcBef>
              <a:spcAft>
                <a:spcPts val="0"/>
              </a:spcAft>
              <a:buClr>
                <a:srgbClr val="000000"/>
              </a:buClr>
              <a:buSzPts val="2800"/>
              <a:buFont typeface="Helvetica Neue"/>
              <a:buAutoNum type="alphaLcPeriod"/>
            </a:pPr>
            <a:r>
              <a:rPr b="0" i="0" lang="en-US" sz="2800" u="none" cap="none" strike="noStrike">
                <a:solidFill>
                  <a:srgbClr val="000000"/>
                </a:solidFill>
                <a:latin typeface="Calibri"/>
                <a:ea typeface="Calibri"/>
                <a:cs typeface="Calibri"/>
                <a:sym typeface="Calibri"/>
              </a:rPr>
              <a:t>Only claim notes after arbitration filed are protected work product.</a:t>
            </a:r>
            <a:endParaRPr/>
          </a:p>
        </p:txBody>
      </p:sp>
      <p:sp>
        <p:nvSpPr>
          <p:cNvPr id="471" name="Google Shape;471;p46"/>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7"/>
          <p:cNvSpPr txBox="1"/>
          <p:nvPr>
            <p:ph type="title"/>
          </p:nvPr>
        </p:nvSpPr>
        <p:spPr>
          <a:xfrm>
            <a:off x="589914" y="-91441"/>
            <a:ext cx="11160126" cy="723207"/>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AA182C"/>
              </a:buClr>
              <a:buSzPts val="4000"/>
              <a:buFont typeface="Arial"/>
              <a:buNone/>
            </a:pPr>
            <a:r>
              <a:rPr b="0" lang="en-US">
                <a:latin typeface="Arial"/>
                <a:ea typeface="Arial"/>
                <a:cs typeface="Arial"/>
                <a:sym typeface="Arial"/>
              </a:rPr>
              <a:t>“Troublesome” Question in Insurance Context</a:t>
            </a:r>
            <a:endParaRPr/>
          </a:p>
        </p:txBody>
      </p:sp>
      <p:sp>
        <p:nvSpPr>
          <p:cNvPr id="477" name="Google Shape;477;p47"/>
          <p:cNvSpPr txBox="1"/>
          <p:nvPr/>
        </p:nvSpPr>
        <p:spPr>
          <a:xfrm>
            <a:off x="838200" y="615141"/>
            <a:ext cx="10911840" cy="4524315"/>
          </a:xfrm>
          <a:prstGeom prst="rect">
            <a:avLst/>
          </a:prstGeom>
          <a:noFill/>
          <a:ln>
            <a:noFill/>
          </a:ln>
        </p:spPr>
        <p:txBody>
          <a:bodyPr anchorCtr="0" anchor="t" bIns="45700" lIns="91425" spcFirstLastPara="1" rIns="91425" wrap="square" tIns="45700">
            <a:spAutoFit/>
          </a:bodyPr>
          <a:lstStyle/>
          <a:p>
            <a:pPr indent="-230190" lvl="0" marL="230190"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Arial"/>
                <a:ea typeface="Arial"/>
                <a:cs typeface="Arial"/>
                <a:sym typeface="Arial"/>
              </a:rPr>
              <a:t>Georgia</a:t>
            </a:r>
            <a:r>
              <a:rPr b="0" i="0" lang="en-US" sz="2400" u="none" cap="none" strike="noStrike">
                <a:solidFill>
                  <a:srgbClr val="000000"/>
                </a:solidFill>
                <a:latin typeface="Arial"/>
                <a:ea typeface="Arial"/>
                <a:cs typeface="Arial"/>
                <a:sym typeface="Arial"/>
              </a:rPr>
              <a:t> – When </a:t>
            </a:r>
            <a:r>
              <a:rPr b="1" i="0" lang="en-US" sz="2400" u="none" cap="none" strike="noStrike">
                <a:solidFill>
                  <a:srgbClr val="000000"/>
                </a:solidFill>
                <a:latin typeface="Arial"/>
                <a:ea typeface="Arial"/>
                <a:cs typeface="Arial"/>
                <a:sym typeface="Arial"/>
              </a:rPr>
              <a:t>litigation is “imminent</a:t>
            </a:r>
            <a:r>
              <a:rPr b="0" i="0" lang="en-US" sz="2400" u="none" cap="none" strike="noStrike">
                <a:solidFill>
                  <a:srgbClr val="000000"/>
                </a:solidFill>
                <a:latin typeface="Arial"/>
                <a:ea typeface="Arial"/>
                <a:cs typeface="Arial"/>
                <a:sym typeface="Arial"/>
              </a:rPr>
              <a:t>.”</a:t>
            </a:r>
            <a:endParaRPr/>
          </a:p>
          <a:p>
            <a:pPr indent="-288922" lvl="4" marL="9144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Arial"/>
                <a:ea typeface="Arial"/>
                <a:cs typeface="Arial"/>
                <a:sym typeface="Arial"/>
              </a:rPr>
              <a:t>Here, September 6, the time at which the insured “informed [the carrier] that their joint efforts to resolve the claim were indeed at an impasse.”  </a:t>
            </a:r>
            <a:r>
              <a:rPr b="0" i="1" lang="en-US" sz="2400" u="none" cap="none" strike="noStrike">
                <a:solidFill>
                  <a:srgbClr val="000000"/>
                </a:solidFill>
                <a:latin typeface="Arial"/>
                <a:ea typeface="Arial"/>
                <a:cs typeface="Arial"/>
                <a:sym typeface="Arial"/>
              </a:rPr>
              <a:t>Omni Health Sols., LLC v. Zurich Am. Ins.</a:t>
            </a:r>
            <a:r>
              <a:rPr b="0" i="0" lang="en-US" sz="2400" u="none" cap="none" strike="noStrike">
                <a:solidFill>
                  <a:srgbClr val="000000"/>
                </a:solidFill>
                <a:latin typeface="Arial"/>
                <a:ea typeface="Arial"/>
                <a:cs typeface="Arial"/>
                <a:sym typeface="Arial"/>
              </a:rPr>
              <a:t>, 2018 U.S. Dist. LEXIS 168975 (M.D. Ga. Oct 1, 2018).</a:t>
            </a:r>
            <a:endParaRPr/>
          </a:p>
          <a:p>
            <a:pPr indent="-230190" lvl="0" marL="230190"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Arial"/>
                <a:ea typeface="Arial"/>
                <a:cs typeface="Arial"/>
                <a:sym typeface="Arial"/>
              </a:rPr>
              <a:t>Florida</a:t>
            </a:r>
            <a:r>
              <a:rPr b="0" i="0" lang="en-US" sz="2400" u="none" cap="none" strike="noStrike">
                <a:solidFill>
                  <a:srgbClr val="000000"/>
                </a:solidFill>
                <a:latin typeface="Arial"/>
                <a:ea typeface="Arial"/>
                <a:cs typeface="Arial"/>
                <a:sym typeface="Arial"/>
              </a:rPr>
              <a:t> – When </a:t>
            </a:r>
            <a:r>
              <a:rPr b="1" i="0" lang="en-US" sz="2400" u="none" cap="none" strike="noStrike">
                <a:solidFill>
                  <a:srgbClr val="000000"/>
                </a:solidFill>
                <a:latin typeface="Arial"/>
                <a:ea typeface="Arial"/>
                <a:cs typeface="Arial"/>
                <a:sym typeface="Arial"/>
              </a:rPr>
              <a:t>litigation is “foreseeable</a:t>
            </a:r>
            <a:r>
              <a:rPr b="0" i="0" lang="en-US" sz="2400" u="none" cap="none" strike="noStrike">
                <a:solidFill>
                  <a:srgbClr val="000000"/>
                </a:solidFill>
                <a:latin typeface="Arial"/>
                <a:ea typeface="Arial"/>
                <a:cs typeface="Arial"/>
                <a:sym typeface="Arial"/>
              </a:rPr>
              <a:t>.”</a:t>
            </a:r>
            <a:endParaRPr/>
          </a:p>
          <a:p>
            <a:pPr indent="-344491" lvl="4" marL="9144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Arial"/>
                <a:ea typeface="Arial"/>
                <a:cs typeface="Arial"/>
                <a:sym typeface="Arial"/>
              </a:rPr>
              <a:t>Here, January 4, the date the insured first disputes the assessment. </a:t>
            </a:r>
            <a:r>
              <a:rPr b="0" i="1" lang="en-US" sz="2400" u="none" cap="none" strike="noStrike">
                <a:solidFill>
                  <a:srgbClr val="000000"/>
                </a:solidFill>
                <a:latin typeface="Arial"/>
                <a:ea typeface="Arial"/>
                <a:cs typeface="Arial"/>
                <a:sym typeface="Arial"/>
              </a:rPr>
              <a:t>Avatar Prop. &amp; Cas. Ins. v. Flores</a:t>
            </a:r>
            <a:r>
              <a:rPr b="0" i="0" lang="en-US" sz="2400" u="none" cap="none" strike="noStrike">
                <a:solidFill>
                  <a:srgbClr val="000000"/>
                </a:solidFill>
                <a:latin typeface="Arial"/>
                <a:ea typeface="Arial"/>
                <a:cs typeface="Arial"/>
                <a:sym typeface="Arial"/>
              </a:rPr>
              <a:t>, 320 So. 3d 840 (Fla. 2d DCA 2021). </a:t>
            </a:r>
            <a:endParaRPr/>
          </a:p>
          <a:p>
            <a:pPr indent="-230190" lvl="0" marL="230190"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Arial"/>
                <a:ea typeface="Arial"/>
                <a:cs typeface="Arial"/>
                <a:sym typeface="Arial"/>
              </a:rPr>
              <a:t>New York </a:t>
            </a:r>
            <a:r>
              <a:rPr b="0" i="0" lang="en-US" sz="2400" u="none" cap="none" strike="noStrike">
                <a:solidFill>
                  <a:srgbClr val="000000"/>
                </a:solidFill>
                <a:latin typeface="Arial"/>
                <a:ea typeface="Arial"/>
                <a:cs typeface="Arial"/>
                <a:sym typeface="Arial"/>
              </a:rPr>
              <a:t>– Evidence of a </a:t>
            </a:r>
            <a:r>
              <a:rPr b="1" i="0" lang="en-US" sz="2400" u="none" cap="none" strike="noStrike">
                <a:solidFill>
                  <a:srgbClr val="000000"/>
                </a:solidFill>
                <a:latin typeface="Arial"/>
                <a:ea typeface="Arial"/>
                <a:cs typeface="Arial"/>
                <a:sym typeface="Arial"/>
              </a:rPr>
              <a:t>“resolve to litigate.” </a:t>
            </a:r>
            <a:endParaRPr/>
          </a:p>
          <a:p>
            <a:pPr indent="-344491" lvl="4" marL="9144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Arial"/>
                <a:ea typeface="Arial"/>
                <a:cs typeface="Arial"/>
                <a:sym typeface="Arial"/>
              </a:rPr>
              <a:t>Factors = issuance of a strong ROR or retention of outside counsel, though neither is dispositive.  </a:t>
            </a:r>
            <a:r>
              <a:rPr b="0" i="1" lang="en-US" sz="2400" u="none" cap="none" strike="noStrike">
                <a:solidFill>
                  <a:srgbClr val="000000"/>
                </a:solidFill>
                <a:latin typeface="Arial"/>
                <a:ea typeface="Arial"/>
                <a:cs typeface="Arial"/>
                <a:sym typeface="Arial"/>
              </a:rPr>
              <a:t>See, e.g., Drennan v. Certain Underwriters at Lloyd’s of London</a:t>
            </a:r>
            <a:r>
              <a:rPr b="0" i="0" lang="en-US" sz="2400" u="none" cap="none" strike="noStrike">
                <a:solidFill>
                  <a:srgbClr val="000000"/>
                </a:solidFill>
                <a:latin typeface="Arial"/>
                <a:ea typeface="Arial"/>
                <a:cs typeface="Arial"/>
                <a:sym typeface="Arial"/>
              </a:rPr>
              <a:t>, 575 B.R. 29 (Bankr. S.D.N.Y. 2017).</a:t>
            </a:r>
            <a:endParaRPr/>
          </a:p>
        </p:txBody>
      </p:sp>
      <p:sp>
        <p:nvSpPr>
          <p:cNvPr id="478" name="Google Shape;478;p4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8"/>
          <p:cNvSpPr txBox="1"/>
          <p:nvPr>
            <p:ph type="title"/>
          </p:nvPr>
        </p:nvSpPr>
        <p:spPr>
          <a:xfrm>
            <a:off x="971550" y="349135"/>
            <a:ext cx="10220325" cy="980901"/>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Clr>
                <a:srgbClr val="C00000"/>
              </a:buClr>
              <a:buSzPts val="4000"/>
              <a:buFont typeface="Calibri"/>
              <a:buNone/>
            </a:pPr>
            <a:r>
              <a:rPr b="0" lang="en-US" cap="none">
                <a:solidFill>
                  <a:srgbClr val="C00000"/>
                </a:solidFill>
                <a:latin typeface="Calibri"/>
                <a:ea typeface="Calibri"/>
                <a:cs typeface="Calibri"/>
                <a:sym typeface="Calibri"/>
              </a:rPr>
              <a:t>Best Practices where Lawyers Have a Dual Role</a:t>
            </a:r>
            <a:endParaRPr b="0" cap="none">
              <a:solidFill>
                <a:srgbClr val="C00000"/>
              </a:solidFill>
              <a:latin typeface="Calibri"/>
              <a:ea typeface="Calibri"/>
              <a:cs typeface="Calibri"/>
              <a:sym typeface="Calibri"/>
            </a:endParaRPr>
          </a:p>
        </p:txBody>
      </p:sp>
      <p:pic>
        <p:nvPicPr>
          <p:cNvPr id="484" name="Google Shape;484;p48"/>
          <p:cNvPicPr preferRelativeResize="0"/>
          <p:nvPr>
            <p:ph idx="1" type="body"/>
          </p:nvPr>
        </p:nvPicPr>
        <p:blipFill rotWithShape="1">
          <a:blip r:embed="rId3">
            <a:alphaModFix/>
          </a:blip>
          <a:srcRect b="0" l="0" r="0" t="0"/>
          <a:stretch/>
        </p:blipFill>
        <p:spPr>
          <a:xfrm>
            <a:off x="1175991" y="1221971"/>
            <a:ext cx="2772555" cy="3807229"/>
          </a:xfrm>
          <a:prstGeom prst="rect">
            <a:avLst/>
          </a:prstGeom>
          <a:noFill/>
          <a:ln>
            <a:noFill/>
          </a:ln>
        </p:spPr>
      </p:pic>
      <p:sp>
        <p:nvSpPr>
          <p:cNvPr id="485" name="Google Shape;485;p48"/>
          <p:cNvSpPr txBox="1"/>
          <p:nvPr>
            <p:ph idx="2" type="body"/>
          </p:nvPr>
        </p:nvSpPr>
        <p:spPr>
          <a:xfrm>
            <a:off x="4962698" y="1221971"/>
            <a:ext cx="6229177" cy="4123113"/>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Segregate legal and business advice when possible</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Where applicable, signal that legal advice is being requested/given</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Avoid over-designating communications as privileged</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Candidly identify nonprivileged communications</a:t>
            </a:r>
            <a:endParaRPr sz="28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486" name="Google Shape;486;p4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9"/>
          <p:cNvSpPr txBox="1"/>
          <p:nvPr>
            <p:ph type="title"/>
          </p:nvPr>
        </p:nvSpPr>
        <p:spPr>
          <a:xfrm>
            <a:off x="996489" y="389487"/>
            <a:ext cx="10220325" cy="671998"/>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Best Practices to Protect Work Product </a:t>
            </a:r>
            <a:endParaRPr b="0" sz="4400" cap="none">
              <a:solidFill>
                <a:srgbClr val="C00000"/>
              </a:solidFill>
              <a:latin typeface="Calibri"/>
              <a:ea typeface="Calibri"/>
              <a:cs typeface="Calibri"/>
              <a:sym typeface="Calibri"/>
            </a:endParaRPr>
          </a:p>
        </p:txBody>
      </p:sp>
      <p:sp>
        <p:nvSpPr>
          <p:cNvPr id="492" name="Google Shape;492;p49"/>
          <p:cNvSpPr txBox="1"/>
          <p:nvPr>
            <p:ph idx="1" type="body"/>
          </p:nvPr>
        </p:nvSpPr>
        <p:spPr>
          <a:xfrm>
            <a:off x="838199" y="1418301"/>
            <a:ext cx="6028113" cy="4134601"/>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Document your concern of litigation (</a:t>
            </a:r>
            <a:r>
              <a:rPr i="1" lang="en-US" sz="2800">
                <a:solidFill>
                  <a:schemeClr val="dk1"/>
                </a:solidFill>
                <a:latin typeface="Calibri"/>
                <a:ea typeface="Calibri"/>
                <a:cs typeface="Calibri"/>
                <a:sym typeface="Calibri"/>
              </a:rPr>
              <a:t>i.e.</a:t>
            </a:r>
            <a:r>
              <a:rPr lang="en-US" sz="2800">
                <a:solidFill>
                  <a:schemeClr val="dk1"/>
                </a:solidFill>
                <a:latin typeface="Calibri"/>
                <a:ea typeface="Calibri"/>
                <a:cs typeface="Calibri"/>
                <a:sym typeface="Calibri"/>
              </a:rPr>
              <a:t>, litigation hold, engage outside counsel, </a:t>
            </a:r>
            <a:r>
              <a:rPr i="1" lang="en-US" sz="2800">
                <a:solidFill>
                  <a:schemeClr val="dk1"/>
                </a:solidFill>
                <a:latin typeface="Calibri"/>
                <a:ea typeface="Calibri"/>
                <a:cs typeface="Calibri"/>
                <a:sym typeface="Calibri"/>
              </a:rPr>
              <a:t>etc</a:t>
            </a:r>
            <a:r>
              <a:rPr lang="en-US" sz="2800">
                <a:solidFill>
                  <a:schemeClr val="dk1"/>
                </a:solidFill>
                <a:latin typeface="Calibri"/>
                <a:ea typeface="Calibri"/>
                <a:cs typeface="Calibri"/>
                <a:sym typeface="Calibri"/>
              </a:rPr>
              <a:t>.)</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Make appropriate use of the Attorney Work Product label </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Avoid forms or practices used in the ordinary course of business</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Know the law of the applicable jurisdiction</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pic>
        <p:nvPicPr>
          <p:cNvPr id="493" name="Google Shape;493;p49"/>
          <p:cNvPicPr preferRelativeResize="0"/>
          <p:nvPr>
            <p:ph idx="2" type="body"/>
          </p:nvPr>
        </p:nvPicPr>
        <p:blipFill rotWithShape="1">
          <a:blip r:embed="rId3">
            <a:alphaModFix/>
          </a:blip>
          <a:srcRect b="0" l="0" r="0" t="0"/>
          <a:stretch/>
        </p:blipFill>
        <p:spPr>
          <a:xfrm>
            <a:off x="7683500" y="1418301"/>
            <a:ext cx="3031605" cy="3120448"/>
          </a:xfrm>
          <a:prstGeom prst="rect">
            <a:avLst/>
          </a:prstGeom>
          <a:noFill/>
          <a:ln>
            <a:noFill/>
          </a:ln>
        </p:spPr>
      </p:pic>
      <p:sp>
        <p:nvSpPr>
          <p:cNvPr id="494" name="Google Shape;494;p4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5"/>
          <p:cNvSpPr txBox="1"/>
          <p:nvPr>
            <p:ph type="title"/>
          </p:nvPr>
        </p:nvSpPr>
        <p:spPr>
          <a:xfrm>
            <a:off x="971550" y="904876"/>
            <a:ext cx="10220325" cy="824172"/>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The Attorney-Client Privilege</a:t>
            </a:r>
            <a:endParaRPr b="0" sz="4400" cap="none">
              <a:solidFill>
                <a:srgbClr val="C00000"/>
              </a:solidFill>
              <a:latin typeface="Calibri"/>
              <a:ea typeface="Calibri"/>
              <a:cs typeface="Calibri"/>
              <a:sym typeface="Calibri"/>
            </a:endParaRPr>
          </a:p>
        </p:txBody>
      </p:sp>
      <p:pic>
        <p:nvPicPr>
          <p:cNvPr id="192" name="Google Shape;192;p5"/>
          <p:cNvPicPr preferRelativeResize="0"/>
          <p:nvPr>
            <p:ph idx="1" type="body"/>
          </p:nvPr>
        </p:nvPicPr>
        <p:blipFill rotWithShape="1">
          <a:blip r:embed="rId3">
            <a:alphaModFix/>
          </a:blip>
          <a:srcRect b="0" l="0" r="0" t="0"/>
          <a:stretch/>
        </p:blipFill>
        <p:spPr>
          <a:xfrm>
            <a:off x="838200" y="2081053"/>
            <a:ext cx="4806142" cy="3305593"/>
          </a:xfrm>
          <a:prstGeom prst="rect">
            <a:avLst/>
          </a:prstGeom>
          <a:noFill/>
          <a:ln>
            <a:noFill/>
          </a:ln>
        </p:spPr>
      </p:pic>
      <p:sp>
        <p:nvSpPr>
          <p:cNvPr id="193" name="Google Shape;193;p5"/>
          <p:cNvSpPr txBox="1"/>
          <p:nvPr>
            <p:ph idx="2" type="body"/>
          </p:nvPr>
        </p:nvSpPr>
        <p:spPr>
          <a:xfrm>
            <a:off x="6172200" y="1825625"/>
            <a:ext cx="5019675" cy="4101350"/>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C00000"/>
              </a:buClr>
              <a:buSzPts val="2800"/>
              <a:buFont typeface="Calibri"/>
              <a:buNone/>
            </a:pPr>
            <a:r>
              <a:rPr lang="en-US" sz="2800">
                <a:solidFill>
                  <a:srgbClr val="C00000"/>
                </a:solidFill>
                <a:latin typeface="Calibri"/>
                <a:ea typeface="Calibri"/>
                <a:cs typeface="Calibri"/>
                <a:sym typeface="Calibri"/>
              </a:rPr>
              <a:t>Requirements:</a:t>
            </a:r>
            <a:endParaRPr/>
          </a:p>
          <a:p>
            <a:pPr indent="-457200" lvl="0" marL="4572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Communication made in confidence</a:t>
            </a:r>
            <a:endParaRPr/>
          </a:p>
          <a:p>
            <a:pPr indent="-457200" lvl="0" marL="4572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Between a client and his or her attorney</a:t>
            </a:r>
            <a:endParaRPr/>
          </a:p>
          <a:p>
            <a:pPr indent="-457200" lvl="0" marL="4572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For the purpose of seeking, obtaining, or providing legal advice</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194" name="Google Shape;194;p5"/>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0"/>
          <p:cNvSpPr txBox="1"/>
          <p:nvPr>
            <p:ph type="title"/>
          </p:nvPr>
        </p:nvSpPr>
        <p:spPr>
          <a:xfrm>
            <a:off x="960293" y="339610"/>
            <a:ext cx="10220325" cy="920749"/>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Practice Pointers For Arbitrators</a:t>
            </a:r>
            <a:endParaRPr b="0" sz="4400" cap="none">
              <a:solidFill>
                <a:srgbClr val="C00000"/>
              </a:solidFill>
              <a:latin typeface="Calibri"/>
              <a:ea typeface="Calibri"/>
              <a:cs typeface="Calibri"/>
              <a:sym typeface="Calibri"/>
            </a:endParaRPr>
          </a:p>
        </p:txBody>
      </p:sp>
      <p:sp>
        <p:nvSpPr>
          <p:cNvPr id="500" name="Google Shape;500;p50"/>
          <p:cNvSpPr txBox="1"/>
          <p:nvPr>
            <p:ph idx="1" type="body"/>
          </p:nvPr>
        </p:nvSpPr>
        <p:spPr>
          <a:xfrm>
            <a:off x="888854" y="1177232"/>
            <a:ext cx="6060585" cy="4351338"/>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Identify applicable standard</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Determine context</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 camera inspection</a:t>
            </a:r>
            <a:endParaRPr/>
          </a:p>
          <a:p>
            <a:pPr indent="-342900" lvl="1" marL="8001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Discovery master</a:t>
            </a:r>
            <a:endParaRPr/>
          </a:p>
          <a:p>
            <a:pPr indent="-342900" lvl="1" marL="8001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Party arbitrators</a:t>
            </a:r>
            <a:endParaRPr/>
          </a:p>
          <a:p>
            <a:pPr indent="-342900" lvl="1" marL="8001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Entire panel</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Refrain from or limit revealing privileged information in arbitral awards</a:t>
            </a:r>
            <a:endParaRPr sz="2800">
              <a:solidFill>
                <a:schemeClr val="dk1"/>
              </a:solidFill>
              <a:latin typeface="Calibri"/>
              <a:ea typeface="Calibri"/>
              <a:cs typeface="Calibri"/>
              <a:sym typeface="Calibri"/>
            </a:endParaRPr>
          </a:p>
        </p:txBody>
      </p:sp>
      <p:pic>
        <p:nvPicPr>
          <p:cNvPr id="501" name="Google Shape;501;p50"/>
          <p:cNvPicPr preferRelativeResize="0"/>
          <p:nvPr>
            <p:ph idx="2" type="body"/>
          </p:nvPr>
        </p:nvPicPr>
        <p:blipFill rotWithShape="1">
          <a:blip r:embed="rId3">
            <a:alphaModFix/>
          </a:blip>
          <a:srcRect b="0" l="0" r="0" t="0"/>
          <a:stretch/>
        </p:blipFill>
        <p:spPr>
          <a:xfrm>
            <a:off x="7691437" y="1629294"/>
            <a:ext cx="3489181" cy="3064727"/>
          </a:xfrm>
          <a:prstGeom prst="rect">
            <a:avLst/>
          </a:prstGeom>
          <a:noFill/>
          <a:ln>
            <a:noFill/>
          </a:ln>
        </p:spPr>
      </p:pic>
      <p:sp>
        <p:nvSpPr>
          <p:cNvPr id="502" name="Google Shape;502;p50"/>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1"/>
          <p:cNvSpPr txBox="1"/>
          <p:nvPr>
            <p:ph type="title"/>
          </p:nvPr>
        </p:nvSpPr>
        <p:spPr>
          <a:xfrm>
            <a:off x="971550" y="440575"/>
            <a:ext cx="10220325" cy="1413163"/>
          </a:xfrm>
          <a:prstGeom prst="rect">
            <a:avLst/>
          </a:prstGeom>
          <a:noFill/>
          <a:ln>
            <a:noFill/>
          </a:ln>
        </p:spPr>
        <p:txBody>
          <a:bodyPr anchorCtr="0" anchor="t" bIns="45700" lIns="45700" spcFirstLastPara="1" rIns="45700" wrap="square" tIns="45700">
            <a:normAutofit fontScale="90000"/>
          </a:bodyPr>
          <a:lstStyle/>
          <a:p>
            <a:pPr indent="0" lvl="0" marL="0" rtl="0" algn="ctr">
              <a:lnSpc>
                <a:spcPct val="100000"/>
              </a:lnSpc>
              <a:spcBef>
                <a:spcPts val="0"/>
              </a:spcBef>
              <a:spcAft>
                <a:spcPts val="0"/>
              </a:spcAft>
              <a:buClr>
                <a:srgbClr val="C00000"/>
              </a:buClr>
              <a:buSzPct val="100000"/>
              <a:buFont typeface="Calibri"/>
              <a:buNone/>
            </a:pPr>
            <a:r>
              <a:rPr b="0" lang="en-US" sz="4900" cap="none">
                <a:solidFill>
                  <a:srgbClr val="C00000"/>
                </a:solidFill>
                <a:latin typeface="Calibri"/>
                <a:ea typeface="Calibri"/>
                <a:cs typeface="Calibri"/>
                <a:sym typeface="Calibri"/>
              </a:rPr>
              <a:t>Practice Pointers for Arbitrators</a:t>
            </a:r>
            <a:br>
              <a:rPr b="0" lang="en-US" sz="4400" cap="none">
                <a:solidFill>
                  <a:srgbClr val="C00000"/>
                </a:solidFill>
                <a:latin typeface="Calibri"/>
                <a:ea typeface="Calibri"/>
                <a:cs typeface="Calibri"/>
                <a:sym typeface="Calibri"/>
              </a:rPr>
            </a:br>
            <a:r>
              <a:rPr b="0" lang="en-US" cap="none">
                <a:solidFill>
                  <a:srgbClr val="C00000"/>
                </a:solidFill>
                <a:latin typeface="Calibri"/>
                <a:ea typeface="Calibri"/>
                <a:cs typeface="Calibri"/>
                <a:sym typeface="Calibri"/>
              </a:rPr>
              <a:t> Assessing Attorney-Client Privilege Claims</a:t>
            </a:r>
            <a:br>
              <a:rPr b="0" lang="en-US" sz="4400" cap="none">
                <a:solidFill>
                  <a:srgbClr val="FF0000"/>
                </a:solidFill>
                <a:latin typeface="Calibri"/>
                <a:ea typeface="Calibri"/>
                <a:cs typeface="Calibri"/>
                <a:sym typeface="Calibri"/>
              </a:rPr>
            </a:br>
            <a:endParaRPr b="0" sz="4400" cap="none">
              <a:solidFill>
                <a:srgbClr val="FF0000"/>
              </a:solidFill>
              <a:latin typeface="Calibri"/>
              <a:ea typeface="Calibri"/>
              <a:cs typeface="Calibri"/>
              <a:sym typeface="Calibri"/>
            </a:endParaRPr>
          </a:p>
        </p:txBody>
      </p:sp>
      <p:sp>
        <p:nvSpPr>
          <p:cNvPr id="508" name="Google Shape;508;p51"/>
          <p:cNvSpPr txBox="1"/>
          <p:nvPr>
            <p:ph idx="1" type="body"/>
          </p:nvPr>
        </p:nvSpPr>
        <p:spPr>
          <a:xfrm>
            <a:off x="971549" y="1853739"/>
            <a:ext cx="9814639" cy="3790604"/>
          </a:xfrm>
          <a:prstGeom prst="rect">
            <a:avLst/>
          </a:prstGeom>
          <a:noFill/>
          <a:ln>
            <a:noFill/>
          </a:ln>
        </p:spPr>
        <p:txBody>
          <a:bodyPr anchorCtr="0" anchor="t" bIns="45700" lIns="45700" spcFirstLastPara="1" rIns="45700" wrap="square" tIns="45700">
            <a:normAutofit/>
          </a:bodyPr>
          <a:lstStyle/>
          <a:p>
            <a:pPr indent="-165100" lvl="0" marL="342900" rtl="0" algn="l">
              <a:lnSpc>
                <a:spcPct val="100000"/>
              </a:lnSpc>
              <a:spcBef>
                <a:spcPts val="0"/>
              </a:spcBef>
              <a:spcAft>
                <a:spcPts val="0"/>
              </a:spcAft>
              <a:buClr>
                <a:schemeClr val="accent2"/>
              </a:buClr>
              <a:buSzPts val="2800"/>
              <a:buFont typeface="Arial"/>
              <a:buNone/>
            </a:pPr>
            <a:r>
              <a:t/>
            </a:r>
            <a:endParaRPr sz="2800">
              <a:solidFill>
                <a:srgbClr val="C00000"/>
              </a:solidFill>
              <a:latin typeface="Calibri"/>
              <a:ea typeface="Calibri"/>
              <a:cs typeface="Calibri"/>
              <a:sym typeface="Calibri"/>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Is this a communication that fits the definition (client/attorney, in confidence, to obtain legal advice)?</a:t>
            </a:r>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Does an exception apply (</a:t>
            </a:r>
            <a:r>
              <a:rPr b="0" i="1" lang="en-US" sz="2800">
                <a:solidFill>
                  <a:schemeClr val="dk1"/>
                </a:solidFill>
                <a:latin typeface="Calibri"/>
                <a:ea typeface="Calibri"/>
                <a:cs typeface="Calibri"/>
                <a:sym typeface="Calibri"/>
              </a:rPr>
              <a:t>e.g., </a:t>
            </a:r>
            <a:r>
              <a:rPr b="0" lang="en-US" sz="2800">
                <a:solidFill>
                  <a:schemeClr val="dk1"/>
                </a:solidFill>
                <a:latin typeface="Calibri"/>
                <a:ea typeface="Calibri"/>
                <a:cs typeface="Calibri"/>
                <a:sym typeface="Calibri"/>
              </a:rPr>
              <a:t>at issue doctrine)?</a:t>
            </a:r>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Is there any reason to believe there has been a waiver (third-party disclosure)?</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509" name="Google Shape;509;p51"/>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2"/>
          <p:cNvSpPr txBox="1"/>
          <p:nvPr>
            <p:ph type="title"/>
          </p:nvPr>
        </p:nvSpPr>
        <p:spPr>
          <a:xfrm>
            <a:off x="515939" y="255822"/>
            <a:ext cx="11160126" cy="5155763"/>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AA182C"/>
              </a:buClr>
              <a:buSzPts val="1400"/>
              <a:buFont typeface="Century Gothic"/>
              <a:buNone/>
            </a:pPr>
            <a:br>
              <a:rPr lang="en-US" sz="1400"/>
            </a:br>
            <a:r>
              <a:rPr lang="en-US" sz="3200"/>
              <a:t>DISCLAIMER</a:t>
            </a:r>
            <a:br>
              <a:rPr lang="en-US" sz="1400"/>
            </a:br>
            <a:br>
              <a:rPr lang="en-US" sz="1400"/>
            </a:br>
            <a:r>
              <a:rPr lang="en-US" sz="1400"/>
              <a:t>These materials are provided for general information purposes only. The content of these materials is not intended as legal advice for any purpose, and you should not consider it as such advice or as legal opinion on any matters. This </a:t>
            </a:r>
            <a:br>
              <a:rPr lang="en-US" sz="1400"/>
            </a:br>
            <a:r>
              <a:rPr lang="en-US" sz="1400"/>
              <a:t>content does not necessarily reflect the views of any of the panelists or their clients or employers as to any particular matter.</a:t>
            </a:r>
            <a:br>
              <a:rPr lang="en-US" sz="1400"/>
            </a:br>
            <a:br>
              <a:rPr lang="en-US" sz="1400"/>
            </a:br>
            <a:r>
              <a:rPr lang="en-US" sz="1400"/>
              <a:t>The information provided herein is subject to change without notice, and you may not rely upon any such information with regard to a particular matter of set of facts.  We make no warranties of any kind regarding the accuracy or completeness of any information in these materials, and we make no representations regarding whether such information is reliable, up-to-date, or applicable to any particular situation. </a:t>
            </a:r>
            <a:br>
              <a:rPr lang="en-US" sz="1400"/>
            </a:br>
            <a:endParaRPr sz="1400"/>
          </a:p>
        </p:txBody>
      </p:sp>
      <p:sp>
        <p:nvSpPr>
          <p:cNvPr id="515" name="Google Shape;515;p52"/>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txBox="1"/>
          <p:nvPr>
            <p:ph type="title"/>
          </p:nvPr>
        </p:nvSpPr>
        <p:spPr>
          <a:xfrm>
            <a:off x="1140835" y="198293"/>
            <a:ext cx="10220325" cy="1389438"/>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Is The Attorney Acting </a:t>
            </a:r>
            <a:br>
              <a:rPr b="0" lang="en-US" sz="4400" cap="none">
                <a:solidFill>
                  <a:srgbClr val="C00000"/>
                </a:solidFill>
                <a:latin typeface="Calibri"/>
                <a:ea typeface="Calibri"/>
                <a:cs typeface="Calibri"/>
                <a:sym typeface="Calibri"/>
              </a:rPr>
            </a:br>
            <a:r>
              <a:rPr b="0" lang="en-US" sz="4400" cap="none">
                <a:solidFill>
                  <a:srgbClr val="C00000"/>
                </a:solidFill>
                <a:latin typeface="Calibri"/>
                <a:ea typeface="Calibri"/>
                <a:cs typeface="Calibri"/>
                <a:sym typeface="Calibri"/>
              </a:rPr>
              <a:t>As An Attorney Or In Another Capacity?</a:t>
            </a:r>
            <a:endParaRPr b="0" sz="4400" cap="none">
              <a:solidFill>
                <a:srgbClr val="C00000"/>
              </a:solidFill>
              <a:latin typeface="Calibri"/>
              <a:ea typeface="Calibri"/>
              <a:cs typeface="Calibri"/>
              <a:sym typeface="Calibri"/>
            </a:endParaRPr>
          </a:p>
        </p:txBody>
      </p:sp>
      <p:sp>
        <p:nvSpPr>
          <p:cNvPr id="200" name="Google Shape;200;p6"/>
          <p:cNvSpPr txBox="1"/>
          <p:nvPr>
            <p:ph idx="1" type="body"/>
          </p:nvPr>
        </p:nvSpPr>
        <p:spPr>
          <a:xfrm>
            <a:off x="838200" y="1825625"/>
            <a:ext cx="5181600" cy="3617127"/>
          </a:xfrm>
          <a:prstGeom prst="rect">
            <a:avLst/>
          </a:prstGeom>
          <a:noFill/>
          <a:ln>
            <a:noFill/>
          </a:ln>
        </p:spPr>
        <p:txBody>
          <a:bodyPr anchorCtr="0" anchor="t" bIns="45700" lIns="45700" spcFirstLastPara="1" rIns="45700" wrap="square" tIns="45700">
            <a:normAutofit/>
          </a:bodyPr>
          <a:lstStyle/>
          <a:p>
            <a:pPr indent="-457200" lvl="0" marL="4572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business adviser</a:t>
            </a:r>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conduit of information</a:t>
            </a:r>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negotiator</a:t>
            </a:r>
            <a:endParaRPr sz="2800">
              <a:solidFill>
                <a:schemeClr val="dk1"/>
              </a:solidFill>
              <a:latin typeface="Calibri"/>
              <a:ea typeface="Calibri"/>
              <a:cs typeface="Calibri"/>
              <a:sym typeface="Calibri"/>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consultant</a:t>
            </a:r>
            <a:endParaRPr sz="2800">
              <a:solidFill>
                <a:schemeClr val="dk1"/>
              </a:solidFill>
              <a:latin typeface="Calibri"/>
              <a:ea typeface="Calibri"/>
              <a:cs typeface="Calibri"/>
              <a:sym typeface="Calibri"/>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investigator</a:t>
            </a:r>
            <a:endParaRPr sz="2800">
              <a:solidFill>
                <a:schemeClr val="dk1"/>
              </a:solidFill>
              <a:latin typeface="Calibri"/>
              <a:ea typeface="Calibri"/>
              <a:cs typeface="Calibri"/>
              <a:sym typeface="Calibri"/>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claims adjuster</a:t>
            </a:r>
            <a:endParaRPr/>
          </a:p>
          <a:p>
            <a:pPr indent="-457200" lvl="0" marL="4572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director</a:t>
            </a:r>
            <a:endParaRPr sz="28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pic>
        <p:nvPicPr>
          <p:cNvPr id="201" name="Google Shape;201;p6"/>
          <p:cNvPicPr preferRelativeResize="0"/>
          <p:nvPr>
            <p:ph idx="2" type="body"/>
          </p:nvPr>
        </p:nvPicPr>
        <p:blipFill rotWithShape="1">
          <a:blip r:embed="rId3">
            <a:alphaModFix/>
          </a:blip>
          <a:srcRect b="0" l="0" r="0" t="0"/>
          <a:stretch/>
        </p:blipFill>
        <p:spPr>
          <a:xfrm>
            <a:off x="6019800" y="1770602"/>
            <a:ext cx="2583873" cy="1654232"/>
          </a:xfrm>
          <a:prstGeom prst="rect">
            <a:avLst/>
          </a:prstGeom>
          <a:noFill/>
          <a:ln>
            <a:noFill/>
          </a:ln>
        </p:spPr>
      </p:pic>
      <p:pic>
        <p:nvPicPr>
          <p:cNvPr id="202" name="Google Shape;202;p6"/>
          <p:cNvPicPr preferRelativeResize="0"/>
          <p:nvPr/>
        </p:nvPicPr>
        <p:blipFill rotWithShape="1">
          <a:blip r:embed="rId4">
            <a:alphaModFix/>
          </a:blip>
          <a:srcRect b="0" l="0" r="0" t="0"/>
          <a:stretch/>
        </p:blipFill>
        <p:spPr>
          <a:xfrm>
            <a:off x="8726808" y="2590363"/>
            <a:ext cx="2809875" cy="1628776"/>
          </a:xfrm>
          <a:prstGeom prst="rect">
            <a:avLst/>
          </a:prstGeom>
          <a:noFill/>
          <a:ln>
            <a:noFill/>
          </a:ln>
        </p:spPr>
      </p:pic>
      <p:pic>
        <p:nvPicPr>
          <p:cNvPr id="203" name="Google Shape;203;p6"/>
          <p:cNvPicPr preferRelativeResize="0"/>
          <p:nvPr/>
        </p:nvPicPr>
        <p:blipFill rotWithShape="1">
          <a:blip r:embed="rId5">
            <a:alphaModFix/>
          </a:blip>
          <a:srcRect b="0" l="0" r="0" t="0"/>
          <a:stretch/>
        </p:blipFill>
        <p:spPr>
          <a:xfrm>
            <a:off x="6250998" y="3499651"/>
            <a:ext cx="2352675" cy="1943101"/>
          </a:xfrm>
          <a:prstGeom prst="rect">
            <a:avLst/>
          </a:prstGeom>
          <a:noFill/>
          <a:ln>
            <a:noFill/>
          </a:ln>
        </p:spPr>
      </p:pic>
      <p:sp>
        <p:nvSpPr>
          <p:cNvPr id="204" name="Google Shape;204;p6"/>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7"/>
          <p:cNvSpPr txBox="1"/>
          <p:nvPr>
            <p:ph type="title"/>
          </p:nvPr>
        </p:nvSpPr>
        <p:spPr>
          <a:xfrm>
            <a:off x="971550" y="372860"/>
            <a:ext cx="10220325" cy="785814"/>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Legal vs. Business Advice</a:t>
            </a:r>
            <a:endParaRPr b="0" sz="4400" cap="none">
              <a:solidFill>
                <a:srgbClr val="C00000"/>
              </a:solidFill>
              <a:latin typeface="Calibri"/>
              <a:ea typeface="Calibri"/>
              <a:cs typeface="Calibri"/>
              <a:sym typeface="Calibri"/>
            </a:endParaRPr>
          </a:p>
        </p:txBody>
      </p:sp>
      <p:pic>
        <p:nvPicPr>
          <p:cNvPr id="210" name="Google Shape;210;p7"/>
          <p:cNvPicPr preferRelativeResize="0"/>
          <p:nvPr>
            <p:ph idx="1" type="body"/>
          </p:nvPr>
        </p:nvPicPr>
        <p:blipFill rotWithShape="1">
          <a:blip r:embed="rId3">
            <a:alphaModFix/>
          </a:blip>
          <a:srcRect b="0" l="0" r="0" t="0"/>
          <a:stretch/>
        </p:blipFill>
        <p:spPr>
          <a:xfrm>
            <a:off x="1487978" y="1216864"/>
            <a:ext cx="2317346" cy="3629818"/>
          </a:xfrm>
          <a:prstGeom prst="rect">
            <a:avLst/>
          </a:prstGeom>
          <a:noFill/>
          <a:ln>
            <a:noFill/>
          </a:ln>
        </p:spPr>
      </p:pic>
      <p:sp>
        <p:nvSpPr>
          <p:cNvPr id="211" name="Google Shape;211;p7"/>
          <p:cNvSpPr txBox="1"/>
          <p:nvPr>
            <p:ph idx="2" type="body"/>
          </p:nvPr>
        </p:nvSpPr>
        <p:spPr>
          <a:xfrm>
            <a:off x="5253644" y="1346858"/>
            <a:ext cx="6043352" cy="4151226"/>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C00000"/>
              </a:buClr>
              <a:buSzPts val="2800"/>
              <a:buFont typeface="Calibri"/>
              <a:buNone/>
            </a:pPr>
            <a:r>
              <a:rPr lang="en-US" sz="2800">
                <a:solidFill>
                  <a:srgbClr val="C00000"/>
                </a:solidFill>
                <a:latin typeface="Calibri"/>
                <a:ea typeface="Calibri"/>
                <a:cs typeface="Calibri"/>
                <a:sym typeface="Calibri"/>
              </a:rPr>
              <a:t>Analysis</a:t>
            </a:r>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For what purpose was the lawyer contacted?</a:t>
            </a:r>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Could a non-lawyer perform this function?</a:t>
            </a:r>
            <a:endParaRPr/>
          </a:p>
          <a:p>
            <a:pPr indent="-342900" lvl="0" marL="342900" rtl="0" algn="l">
              <a:lnSpc>
                <a:spcPct val="100000"/>
              </a:lnSpc>
              <a:spcBef>
                <a:spcPts val="400"/>
              </a:spcBef>
              <a:spcAft>
                <a:spcPts val="0"/>
              </a:spcAft>
              <a:buClr>
                <a:schemeClr val="dk1"/>
              </a:buClr>
              <a:buSzPts val="2800"/>
              <a:buFont typeface="Arial"/>
              <a:buChar char="•"/>
            </a:pPr>
            <a:r>
              <a:rPr b="0" lang="en-US" sz="2800">
                <a:solidFill>
                  <a:schemeClr val="dk1"/>
                </a:solidFill>
                <a:latin typeface="Calibri"/>
                <a:ea typeface="Calibri"/>
                <a:cs typeface="Calibri"/>
                <a:sym typeface="Calibri"/>
              </a:rPr>
              <a:t>Did client or lawyer acknowledge the nature of the in-house counsel’s role?</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sp>
        <p:nvSpPr>
          <p:cNvPr id="212" name="Google Shape;212;p7"/>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8"/>
          <p:cNvSpPr txBox="1"/>
          <p:nvPr>
            <p:ph type="title"/>
          </p:nvPr>
        </p:nvSpPr>
        <p:spPr>
          <a:xfrm>
            <a:off x="971550" y="631767"/>
            <a:ext cx="10220325" cy="897775"/>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Dual Purpose Communication</a:t>
            </a:r>
            <a:endParaRPr b="0" sz="4400" cap="none">
              <a:solidFill>
                <a:srgbClr val="C00000"/>
              </a:solidFill>
              <a:latin typeface="Calibri"/>
              <a:ea typeface="Calibri"/>
              <a:cs typeface="Calibri"/>
              <a:sym typeface="Calibri"/>
            </a:endParaRPr>
          </a:p>
        </p:txBody>
      </p:sp>
      <p:sp>
        <p:nvSpPr>
          <p:cNvPr id="218" name="Google Shape;218;p8"/>
          <p:cNvSpPr txBox="1"/>
          <p:nvPr>
            <p:ph idx="1" type="body"/>
          </p:nvPr>
        </p:nvSpPr>
        <p:spPr>
          <a:xfrm>
            <a:off x="838199" y="1825625"/>
            <a:ext cx="6643255" cy="3669088"/>
          </a:xfrm>
          <a:prstGeom prst="rect">
            <a:avLst/>
          </a:prstGeom>
          <a:noFill/>
          <a:ln>
            <a:noFill/>
          </a:ln>
        </p:spPr>
        <p:txBody>
          <a:bodyPr anchorCtr="0" anchor="t" bIns="45700" lIns="45700" spcFirstLastPara="1" rIns="45700" wrap="square" tIns="45700">
            <a:normAutofit/>
          </a:bodyPr>
          <a:lstStyle/>
          <a:p>
            <a:pPr indent="-342900" lvl="0" marL="342900" rtl="0" algn="l">
              <a:lnSpc>
                <a:spcPct val="10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Includes both legal advice and business advice</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Can you separate the advice?  If so, redact the legal advice.</a:t>
            </a:r>
            <a:endParaRPr/>
          </a:p>
          <a:p>
            <a:pPr indent="-342900" lvl="0" marL="342900" rtl="0" algn="l">
              <a:lnSpc>
                <a:spcPct val="100000"/>
              </a:lnSpc>
              <a:spcBef>
                <a:spcPts val="4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When the non-legal advice cannot be disentangled from the legal advice, does the attorney-client privilege protect all of the advice or none of it? </a:t>
            </a:r>
            <a:endParaRPr sz="2800">
              <a:solidFill>
                <a:schemeClr val="dk1"/>
              </a:solidFill>
              <a:latin typeface="Calibri"/>
              <a:ea typeface="Calibri"/>
              <a:cs typeface="Calibri"/>
              <a:sym typeface="Calibri"/>
            </a:endParaRPr>
          </a:p>
          <a:p>
            <a:pPr indent="0" lvl="0" marL="0" rtl="0" algn="l">
              <a:lnSpc>
                <a:spcPct val="100000"/>
              </a:lnSpc>
              <a:spcBef>
                <a:spcPts val="400"/>
              </a:spcBef>
              <a:spcAft>
                <a:spcPts val="0"/>
              </a:spcAft>
              <a:buClr>
                <a:schemeClr val="accent2"/>
              </a:buClr>
              <a:buSzPts val="2400"/>
              <a:buFont typeface="Century Gothic"/>
              <a:buNone/>
            </a:pPr>
            <a:r>
              <a:t/>
            </a:r>
            <a:endParaRPr/>
          </a:p>
          <a:p>
            <a:pPr indent="0" lvl="0" marL="0" rtl="0" algn="l">
              <a:lnSpc>
                <a:spcPct val="100000"/>
              </a:lnSpc>
              <a:spcBef>
                <a:spcPts val="400"/>
              </a:spcBef>
              <a:spcAft>
                <a:spcPts val="0"/>
              </a:spcAft>
              <a:buClr>
                <a:schemeClr val="accent2"/>
              </a:buClr>
              <a:buSzPts val="2400"/>
              <a:buFont typeface="Century Gothic"/>
              <a:buNone/>
            </a:pPr>
            <a:r>
              <a:t/>
            </a:r>
            <a:endParaRPr/>
          </a:p>
        </p:txBody>
      </p:sp>
      <p:pic>
        <p:nvPicPr>
          <p:cNvPr id="219" name="Google Shape;219;p8"/>
          <p:cNvPicPr preferRelativeResize="0"/>
          <p:nvPr>
            <p:ph idx="2" type="body"/>
          </p:nvPr>
        </p:nvPicPr>
        <p:blipFill rotWithShape="1">
          <a:blip r:embed="rId3">
            <a:alphaModFix/>
          </a:blip>
          <a:srcRect b="0" l="0" r="0" t="0"/>
          <a:stretch/>
        </p:blipFill>
        <p:spPr>
          <a:xfrm>
            <a:off x="8442267" y="2086249"/>
            <a:ext cx="1905000" cy="2400300"/>
          </a:xfrm>
          <a:prstGeom prst="rect">
            <a:avLst/>
          </a:prstGeom>
          <a:noFill/>
          <a:ln>
            <a:noFill/>
          </a:ln>
        </p:spPr>
      </p:pic>
      <p:sp>
        <p:nvSpPr>
          <p:cNvPr id="220" name="Google Shape;220;p8"/>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9"/>
          <p:cNvSpPr txBox="1"/>
          <p:nvPr>
            <p:ph type="title"/>
          </p:nvPr>
        </p:nvSpPr>
        <p:spPr>
          <a:xfrm>
            <a:off x="1004801" y="273107"/>
            <a:ext cx="8887344" cy="765305"/>
          </a:xfrm>
          <a:prstGeom prst="rect">
            <a:avLst/>
          </a:prstGeom>
          <a:noFill/>
          <a:ln>
            <a:noFill/>
          </a:ln>
        </p:spPr>
        <p:txBody>
          <a:bodyPr anchorCtr="0" anchor="t" bIns="45700" lIns="45700" spcFirstLastPara="1" rIns="45700" wrap="square" tIns="45700">
            <a:normAutofit/>
          </a:bodyPr>
          <a:lstStyle/>
          <a:p>
            <a:pPr indent="0" lvl="0" marL="0" rtl="0" algn="ctr">
              <a:lnSpc>
                <a:spcPct val="100000"/>
              </a:lnSpc>
              <a:spcBef>
                <a:spcPts val="0"/>
              </a:spcBef>
              <a:spcAft>
                <a:spcPts val="0"/>
              </a:spcAft>
              <a:buClr>
                <a:srgbClr val="C00000"/>
              </a:buClr>
              <a:buSzPts val="4400"/>
              <a:buFont typeface="Calibri"/>
              <a:buNone/>
            </a:pPr>
            <a:r>
              <a:rPr b="0" lang="en-US" sz="4400" cap="none">
                <a:solidFill>
                  <a:srgbClr val="C00000"/>
                </a:solidFill>
                <a:latin typeface="Calibri"/>
                <a:ea typeface="Calibri"/>
                <a:cs typeface="Calibri"/>
                <a:sym typeface="Calibri"/>
              </a:rPr>
              <a:t>Primary Purpose Test</a:t>
            </a:r>
            <a:endParaRPr b="0" sz="4400" cap="none">
              <a:solidFill>
                <a:srgbClr val="C00000"/>
              </a:solidFill>
              <a:latin typeface="Calibri"/>
              <a:ea typeface="Calibri"/>
              <a:cs typeface="Calibri"/>
              <a:sym typeface="Calibri"/>
            </a:endParaRPr>
          </a:p>
        </p:txBody>
      </p:sp>
      <p:pic>
        <p:nvPicPr>
          <p:cNvPr id="226" name="Google Shape;226;p9"/>
          <p:cNvPicPr preferRelativeResize="0"/>
          <p:nvPr>
            <p:ph idx="1" type="body"/>
          </p:nvPr>
        </p:nvPicPr>
        <p:blipFill rotWithShape="1">
          <a:blip r:embed="rId3">
            <a:alphaModFix/>
          </a:blip>
          <a:srcRect b="0" l="0" r="0" t="0"/>
          <a:stretch/>
        </p:blipFill>
        <p:spPr>
          <a:xfrm rot="-1808138">
            <a:off x="384974" y="2282441"/>
            <a:ext cx="4400462" cy="1805571"/>
          </a:xfrm>
          <a:prstGeom prst="rect">
            <a:avLst/>
          </a:prstGeom>
          <a:noFill/>
          <a:ln>
            <a:noFill/>
          </a:ln>
        </p:spPr>
      </p:pic>
      <p:sp>
        <p:nvSpPr>
          <p:cNvPr id="227" name="Google Shape;227;p9"/>
          <p:cNvSpPr txBox="1"/>
          <p:nvPr>
            <p:ph idx="2" type="body"/>
          </p:nvPr>
        </p:nvSpPr>
        <p:spPr>
          <a:xfrm>
            <a:off x="4941294" y="1299839"/>
            <a:ext cx="6351802" cy="4124129"/>
          </a:xfrm>
          <a:prstGeom prst="rect">
            <a:avLst/>
          </a:prstGeom>
          <a:noFill/>
          <a:ln>
            <a:noFill/>
          </a:ln>
        </p:spPr>
        <p:txBody>
          <a:bodyPr anchorCtr="0" anchor="t" bIns="45700" lIns="45700" spcFirstLastPara="1" rIns="45700" wrap="square" tIns="45700">
            <a:normAutofit fontScale="92500"/>
          </a:bodyPr>
          <a:lstStyle/>
          <a:p>
            <a:pPr indent="-342900" lvl="0" marL="342900" rtl="0" algn="l">
              <a:lnSpc>
                <a:spcPct val="100000"/>
              </a:lnSpc>
              <a:spcBef>
                <a:spcPts val="0"/>
              </a:spcBef>
              <a:spcAft>
                <a:spcPts val="0"/>
              </a:spcAft>
              <a:buClr>
                <a:schemeClr val="dk1"/>
              </a:buClr>
              <a:buSzPct val="100000"/>
              <a:buFont typeface="Arial"/>
              <a:buChar char="•"/>
            </a:pPr>
            <a:r>
              <a:rPr lang="en-US" sz="2600">
                <a:solidFill>
                  <a:schemeClr val="dk1"/>
                </a:solidFill>
                <a:latin typeface="Calibri"/>
                <a:ea typeface="Calibri"/>
                <a:cs typeface="Calibri"/>
                <a:sym typeface="Calibri"/>
              </a:rPr>
              <a:t>Examines what was the </a:t>
            </a:r>
            <a:r>
              <a:rPr i="1" lang="en-US" sz="2600">
                <a:solidFill>
                  <a:schemeClr val="dk1"/>
                </a:solidFill>
                <a:latin typeface="Calibri"/>
                <a:ea typeface="Calibri"/>
                <a:cs typeface="Calibri"/>
                <a:sym typeface="Calibri"/>
              </a:rPr>
              <a:t>primary or predominating purpose</a:t>
            </a:r>
            <a:r>
              <a:rPr lang="en-US" sz="2600">
                <a:solidFill>
                  <a:schemeClr val="dk1"/>
                </a:solidFill>
                <a:latin typeface="Calibri"/>
                <a:ea typeface="Calibri"/>
                <a:cs typeface="Calibri"/>
                <a:sym typeface="Calibri"/>
              </a:rPr>
              <a:t> of the communication</a:t>
            </a:r>
            <a:endParaRPr/>
          </a:p>
          <a:p>
            <a:pPr indent="-342900" lvl="1" marL="800100" rtl="0" algn="l">
              <a:lnSpc>
                <a:spcPct val="100000"/>
              </a:lnSpc>
              <a:spcBef>
                <a:spcPts val="400"/>
              </a:spcBef>
              <a:spcAft>
                <a:spcPts val="0"/>
              </a:spcAft>
              <a:buClr>
                <a:schemeClr val="dk1"/>
              </a:buClr>
              <a:buSzPct val="100000"/>
              <a:buFont typeface="Arial"/>
              <a:buChar char="•"/>
            </a:pPr>
            <a:r>
              <a:rPr i="1" lang="en-US" sz="2600">
                <a:solidFill>
                  <a:schemeClr val="dk1"/>
                </a:solidFill>
                <a:latin typeface="Calibri"/>
                <a:ea typeface="Calibri"/>
                <a:cs typeface="Calibri"/>
                <a:sym typeface="Calibri"/>
              </a:rPr>
              <a:t>In re County of Erie</a:t>
            </a:r>
            <a:r>
              <a:rPr lang="en-US" sz="2600">
                <a:solidFill>
                  <a:schemeClr val="dk1"/>
                </a:solidFill>
                <a:latin typeface="Calibri"/>
                <a:ea typeface="Calibri"/>
                <a:cs typeface="Calibri"/>
                <a:sym typeface="Calibri"/>
              </a:rPr>
              <a:t>, 473 F.3d 413, 420 (2d Cir. 2007)</a:t>
            </a:r>
            <a:endParaRPr/>
          </a:p>
          <a:p>
            <a:pPr indent="-342900" lvl="1" marL="800100" rtl="0" algn="l">
              <a:lnSpc>
                <a:spcPct val="100000"/>
              </a:lnSpc>
              <a:spcBef>
                <a:spcPts val="400"/>
              </a:spcBef>
              <a:spcAft>
                <a:spcPts val="0"/>
              </a:spcAft>
              <a:buClr>
                <a:schemeClr val="dk1"/>
              </a:buClr>
              <a:buSzPct val="100000"/>
              <a:buFont typeface="Arial"/>
              <a:buChar char="•"/>
            </a:pPr>
            <a:r>
              <a:rPr i="1" lang="en-US" sz="2600">
                <a:solidFill>
                  <a:schemeClr val="dk1"/>
                </a:solidFill>
                <a:latin typeface="Calibri"/>
                <a:ea typeface="Calibri"/>
                <a:cs typeface="Calibri"/>
                <a:sym typeface="Calibri"/>
              </a:rPr>
              <a:t>Taylor Lohmeyer Law Firm P.L.L.C. v. United States</a:t>
            </a:r>
            <a:r>
              <a:rPr lang="en-US" sz="2600">
                <a:solidFill>
                  <a:schemeClr val="dk1"/>
                </a:solidFill>
                <a:latin typeface="Calibri"/>
                <a:ea typeface="Calibri"/>
                <a:cs typeface="Calibri"/>
                <a:sym typeface="Calibri"/>
              </a:rPr>
              <a:t>, 957 F.3d 505, 510 (5th Cir. 2020)</a:t>
            </a:r>
            <a:endParaRPr/>
          </a:p>
          <a:p>
            <a:pPr indent="-342900" lvl="1" marL="800100" rtl="0" algn="l">
              <a:lnSpc>
                <a:spcPct val="100000"/>
              </a:lnSpc>
              <a:spcBef>
                <a:spcPts val="400"/>
              </a:spcBef>
              <a:spcAft>
                <a:spcPts val="0"/>
              </a:spcAft>
              <a:buClr>
                <a:schemeClr val="dk1"/>
              </a:buClr>
              <a:buSzPct val="100000"/>
              <a:buFont typeface="Arial"/>
              <a:buChar char="•"/>
            </a:pPr>
            <a:r>
              <a:rPr i="1" lang="en-US" sz="2600">
                <a:solidFill>
                  <a:schemeClr val="dk1"/>
                </a:solidFill>
                <a:latin typeface="Calibri"/>
                <a:ea typeface="Calibri"/>
                <a:cs typeface="Calibri"/>
                <a:sym typeface="Calibri"/>
              </a:rPr>
              <a:t>Alomari v. Ohio Dep’t of Pub. Safety</a:t>
            </a:r>
            <a:r>
              <a:rPr lang="en-US" sz="2600">
                <a:solidFill>
                  <a:schemeClr val="dk1"/>
                </a:solidFill>
                <a:latin typeface="Calibri"/>
                <a:ea typeface="Calibri"/>
                <a:cs typeface="Calibri"/>
                <a:sym typeface="Calibri"/>
              </a:rPr>
              <a:t>, 626 Fed. Appx. 558, 570 (6th Cir. 2015)</a:t>
            </a:r>
            <a:endParaRPr/>
          </a:p>
          <a:p>
            <a:pPr indent="-342900" lvl="1" marL="800100" rtl="0" algn="l">
              <a:lnSpc>
                <a:spcPct val="100000"/>
              </a:lnSpc>
              <a:spcBef>
                <a:spcPts val="400"/>
              </a:spcBef>
              <a:spcAft>
                <a:spcPts val="0"/>
              </a:spcAft>
              <a:buClr>
                <a:schemeClr val="dk1"/>
              </a:buClr>
              <a:buSzPct val="100000"/>
              <a:buFont typeface="Arial"/>
              <a:buChar char="•"/>
            </a:pPr>
            <a:r>
              <a:rPr i="1" lang="en-US" sz="2600">
                <a:solidFill>
                  <a:schemeClr val="dk1"/>
                </a:solidFill>
                <a:latin typeface="Calibri"/>
                <a:ea typeface="Calibri"/>
                <a:cs typeface="Calibri"/>
                <a:sym typeface="Calibri"/>
              </a:rPr>
              <a:t>In re Grand Jury</a:t>
            </a:r>
            <a:r>
              <a:rPr lang="en-US" sz="2600">
                <a:solidFill>
                  <a:schemeClr val="dk1"/>
                </a:solidFill>
                <a:latin typeface="Calibri"/>
                <a:ea typeface="Calibri"/>
                <a:cs typeface="Calibri"/>
                <a:sym typeface="Calibri"/>
              </a:rPr>
              <a:t>, 23 F.4th 1088, 1090 (9th Cir. 2021)</a:t>
            </a:r>
            <a:endParaRPr/>
          </a:p>
          <a:p>
            <a:pPr indent="-348887" lvl="1" marL="947057" rtl="0" algn="l">
              <a:lnSpc>
                <a:spcPct val="100000"/>
              </a:lnSpc>
              <a:spcBef>
                <a:spcPts val="400"/>
              </a:spcBef>
              <a:spcAft>
                <a:spcPts val="0"/>
              </a:spcAft>
              <a:buClr>
                <a:schemeClr val="accent2"/>
              </a:buClr>
              <a:buSzPct val="100000"/>
              <a:buFont typeface="Century Gothic"/>
              <a:buNone/>
            </a:pPr>
            <a:r>
              <a:t/>
            </a:r>
            <a:endParaRPr/>
          </a:p>
          <a:p>
            <a:pPr indent="0" lvl="0" marL="0" rtl="0" algn="l">
              <a:lnSpc>
                <a:spcPct val="100000"/>
              </a:lnSpc>
              <a:spcBef>
                <a:spcPts val="400"/>
              </a:spcBef>
              <a:spcAft>
                <a:spcPts val="0"/>
              </a:spcAft>
              <a:buClr>
                <a:schemeClr val="accent2"/>
              </a:buClr>
              <a:buSzPct val="100000"/>
              <a:buFont typeface="Century Gothic"/>
              <a:buNone/>
            </a:pPr>
            <a:r>
              <a:t/>
            </a:r>
            <a:endParaRPr/>
          </a:p>
          <a:p>
            <a:pPr indent="0" lvl="0" marL="0" rtl="0" algn="l">
              <a:lnSpc>
                <a:spcPct val="100000"/>
              </a:lnSpc>
              <a:spcBef>
                <a:spcPts val="400"/>
              </a:spcBef>
              <a:spcAft>
                <a:spcPts val="0"/>
              </a:spcAft>
              <a:buClr>
                <a:schemeClr val="accent2"/>
              </a:buClr>
              <a:buSzPct val="100000"/>
              <a:buFont typeface="Century Gothic"/>
              <a:buNone/>
            </a:pPr>
            <a:r>
              <a:t/>
            </a:r>
            <a:endParaRPr/>
          </a:p>
        </p:txBody>
      </p:sp>
      <p:sp>
        <p:nvSpPr>
          <p:cNvPr id="228" name="Google Shape;228;p9"/>
          <p:cNvSpPr txBox="1"/>
          <p:nvPr>
            <p:ph idx="12" type="sldNum"/>
          </p:nvPr>
        </p:nvSpPr>
        <p:spPr>
          <a:xfrm>
            <a:off x="8463946" y="6221731"/>
            <a:ext cx="273654" cy="269239"/>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200"/>
              <a:buFont typeface="Jos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file>