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p15="http://schemas.microsoft.com/office/powerpoint/2012/main" xmlns:go="http://customooxmlschemas.google.com/" xmlns:ahyp="http://schemas.microsoft.com/office/drawing/2018/hyperlinkcolor"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69" r:id="rId3"/>
    <p:sldId id="270" r:id="rId4"/>
    <p:sldId id="257" r:id="rId5"/>
    <p:sldId id="271" r:id="rId6"/>
    <p:sldId id="259" r:id="rId7"/>
    <p:sldId id="260" r:id="rId8"/>
    <p:sldId id="272" r:id="rId9"/>
    <p:sldId id="273" r:id="rId10"/>
    <p:sldId id="263" r:id="rId11"/>
    <p:sldId id="274" r:id="rId12"/>
    <p:sldId id="275" r:id="rId13"/>
    <p:sldId id="276" r:id="rId14"/>
    <p:sldId id="277" r:id="rId15"/>
    <p:sldId id="278" r:id="rId16"/>
    <p:sldId id="279" r:id="rId17"/>
    <p:sldId id="280" r:id="rId18"/>
    <p:sldId id="282" r:id="rId19"/>
    <p:sldId id="258" r:id="rId20"/>
    <p:sldId id="261" r:id="rId21"/>
    <p:sldId id="262" r:id="rId22"/>
    <p:sldId id="264" r:id="rId23"/>
    <p:sldId id="265" r:id="rId24"/>
    <p:sldId id="266" r:id="rId25"/>
    <p:sldId id="267" r:id="rId26"/>
    <p:sldId id="268"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EB Garamond" panose="00000500000000000000" pitchFamily="2" charset="0"/>
      <p:regular r:id="rId37"/>
      <p:bold r:id="rId38"/>
      <p:italic r:id="rId39"/>
      <p:boldItalic r:id="rId40"/>
    </p:embeddedFont>
    <p:embeddedFont>
      <p:font typeface="Jost" panose="020B0604020202020204" charset="0"/>
      <p:regular r:id="rId41"/>
      <p:bold r:id="rId42"/>
      <p:italic r:id="rId43"/>
      <p:boldItalic r:id="rId44"/>
    </p:embeddedFont>
    <p:embeddedFont>
      <p:font typeface="Montserrat" panose="00000500000000000000" pitchFamily="2" charset="0"/>
      <p:regular r:id="rId45"/>
      <p:bold r:id="rId46"/>
      <p:italic r:id="rId47"/>
      <p:boldItalic r:id="rId48"/>
    </p:embeddedFont>
    <p:embeddedFont>
      <p:font typeface="Source Sans Pro" panose="020B0503030403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53" roundtripDataSignature="AMtx7mh2HKeUuekQxVdpW43QdyPrrfhmC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0BE1B-3802-4F3A-ABCD-08EB1E866127}" v="1" dt="2022-11-02T16:47:25.6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customschemas.google.com/relationships/presentationmetadata" Target="metadata"/><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1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sh, Daryn E." userId="7a846193-75b9-45bb-be88-480e1058d12c" providerId="ADAL" clId="{7820BE1B-3802-4F3A-ABCD-08EB1E866127}"/>
    <pc:docChg chg="modSld">
      <pc:chgData name="Rush, Daryn E." userId="7a846193-75b9-45bb-be88-480e1058d12c" providerId="ADAL" clId="{7820BE1B-3802-4F3A-ABCD-08EB1E866127}" dt="2022-11-02T16:51:50.375" v="10"/>
      <pc:docMkLst>
        <pc:docMk/>
      </pc:docMkLst>
      <pc:sldChg chg="delSp modSp mod">
        <pc:chgData name="Rush, Daryn E." userId="7a846193-75b9-45bb-be88-480e1058d12c" providerId="ADAL" clId="{7820BE1B-3802-4F3A-ABCD-08EB1E866127}" dt="2022-11-02T16:51:50.375" v="10"/>
        <pc:sldMkLst>
          <pc:docMk/>
          <pc:sldMk cId="1908191276" sldId="282"/>
        </pc:sldMkLst>
        <pc:spChg chg="del mod">
          <ac:chgData name="Rush, Daryn E." userId="7a846193-75b9-45bb-be88-480e1058d12c" providerId="ADAL" clId="{7820BE1B-3802-4F3A-ABCD-08EB1E866127}" dt="2022-11-02T16:51:50.375" v="10"/>
          <ac:spMkLst>
            <pc:docMk/>
            <pc:sldMk cId="1908191276" sldId="282"/>
            <ac:spMk id="4" creationId="{63814F1E-7D8B-4E13-8994-0BCAD520B09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 name="Google Shape;7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2538305"/>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547530"/>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651963"/>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3347361"/>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6097922"/>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225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2">
  <p:cSld name="1_Title-2">
    <p:spTree>
      <p:nvGrpSpPr>
        <p:cNvPr id="1" name="Shape 24"/>
        <p:cNvGrpSpPr/>
        <p:nvPr/>
      </p:nvGrpSpPr>
      <p:grpSpPr>
        <a:xfrm>
          <a:off x="0" y="0"/>
          <a:ext cx="0" cy="0"/>
          <a:chOff x="0" y="0"/>
          <a:chExt cx="0" cy="0"/>
        </a:xfrm>
      </p:grpSpPr>
      <p:pic>
        <p:nvPicPr>
          <p:cNvPr id="25" name="Google Shape;25;p10" descr="Picture 14"/>
          <p:cNvPicPr preferRelativeResize="0"/>
          <p:nvPr/>
        </p:nvPicPr>
        <p:blipFill rotWithShape="1">
          <a:blip r:embed="rId2">
            <a:alphaModFix/>
          </a:blip>
          <a:srcRect/>
          <a:stretch/>
        </p:blipFill>
        <p:spPr>
          <a:xfrm>
            <a:off x="10722847" y="6365237"/>
            <a:ext cx="953216" cy="421323"/>
          </a:xfrm>
          <a:prstGeom prst="rect">
            <a:avLst/>
          </a:prstGeom>
          <a:noFill/>
          <a:ln>
            <a:noFill/>
          </a:ln>
        </p:spPr>
      </p:pic>
      <p:sp>
        <p:nvSpPr>
          <p:cNvPr id="26" name="Google Shape;26;p10"/>
          <p:cNvSpPr txBox="1">
            <a:spLocks noGrp="1"/>
          </p:cNvSpPr>
          <p:nvPr>
            <p:ph type="title"/>
          </p:nvPr>
        </p:nvSpPr>
        <p:spPr>
          <a:xfrm>
            <a:off x="515939" y="-63081"/>
            <a:ext cx="7380286" cy="2781408"/>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AA182C"/>
              </a:buClr>
              <a:buSzPts val="5600"/>
              <a:buFont typeface="Century Gothic"/>
              <a:buNone/>
              <a:defRPr sz="5600"/>
            </a:lvl1pPr>
            <a:lvl2pPr lvl="1" algn="l">
              <a:lnSpc>
                <a:spcPct val="100000"/>
              </a:lnSpc>
              <a:spcBef>
                <a:spcPts val="0"/>
              </a:spcBef>
              <a:spcAft>
                <a:spcPts val="0"/>
              </a:spcAft>
              <a:buClr>
                <a:srgbClr val="AA182C"/>
              </a:buClr>
              <a:buSzPts val="1800"/>
              <a:buNone/>
              <a:defRPr/>
            </a:lvl2pPr>
            <a:lvl3pPr lvl="2" algn="l">
              <a:lnSpc>
                <a:spcPct val="100000"/>
              </a:lnSpc>
              <a:spcBef>
                <a:spcPts val="0"/>
              </a:spcBef>
              <a:spcAft>
                <a:spcPts val="0"/>
              </a:spcAft>
              <a:buClr>
                <a:srgbClr val="AA182C"/>
              </a:buClr>
              <a:buSzPts val="1800"/>
              <a:buNone/>
              <a:defRPr/>
            </a:lvl3pPr>
            <a:lvl4pPr lvl="3" algn="l">
              <a:lnSpc>
                <a:spcPct val="100000"/>
              </a:lnSpc>
              <a:spcBef>
                <a:spcPts val="0"/>
              </a:spcBef>
              <a:spcAft>
                <a:spcPts val="0"/>
              </a:spcAft>
              <a:buClr>
                <a:srgbClr val="AA182C"/>
              </a:buClr>
              <a:buSzPts val="1800"/>
              <a:buNone/>
              <a:defRPr/>
            </a:lvl4pPr>
            <a:lvl5pPr lvl="4" algn="l">
              <a:lnSpc>
                <a:spcPct val="100000"/>
              </a:lnSpc>
              <a:spcBef>
                <a:spcPts val="0"/>
              </a:spcBef>
              <a:spcAft>
                <a:spcPts val="0"/>
              </a:spcAft>
              <a:buClr>
                <a:srgbClr val="AA182C"/>
              </a:buClr>
              <a:buSzPts val="1800"/>
              <a:buNone/>
              <a:defRPr/>
            </a:lvl5pPr>
            <a:lvl6pPr lvl="5" algn="l">
              <a:lnSpc>
                <a:spcPct val="100000"/>
              </a:lnSpc>
              <a:spcBef>
                <a:spcPts val="0"/>
              </a:spcBef>
              <a:spcAft>
                <a:spcPts val="0"/>
              </a:spcAft>
              <a:buClr>
                <a:srgbClr val="AA182C"/>
              </a:buClr>
              <a:buSzPts val="1800"/>
              <a:buNone/>
              <a:defRPr/>
            </a:lvl6pPr>
            <a:lvl7pPr lvl="6" algn="l">
              <a:lnSpc>
                <a:spcPct val="100000"/>
              </a:lnSpc>
              <a:spcBef>
                <a:spcPts val="0"/>
              </a:spcBef>
              <a:spcAft>
                <a:spcPts val="0"/>
              </a:spcAft>
              <a:buClr>
                <a:srgbClr val="AA182C"/>
              </a:buClr>
              <a:buSzPts val="1800"/>
              <a:buNone/>
              <a:defRPr/>
            </a:lvl7pPr>
            <a:lvl8pPr lvl="7" algn="l">
              <a:lnSpc>
                <a:spcPct val="100000"/>
              </a:lnSpc>
              <a:spcBef>
                <a:spcPts val="0"/>
              </a:spcBef>
              <a:spcAft>
                <a:spcPts val="0"/>
              </a:spcAft>
              <a:buClr>
                <a:srgbClr val="AA182C"/>
              </a:buClr>
              <a:buSzPts val="1800"/>
              <a:buNone/>
              <a:defRPr/>
            </a:lvl8pPr>
            <a:lvl9pPr lvl="8" algn="l">
              <a:lnSpc>
                <a:spcPct val="100000"/>
              </a:lnSpc>
              <a:spcBef>
                <a:spcPts val="0"/>
              </a:spcBef>
              <a:spcAft>
                <a:spcPts val="0"/>
              </a:spcAft>
              <a:buClr>
                <a:srgbClr val="AA182C"/>
              </a:buClr>
              <a:buSzPts val="1800"/>
              <a:buNone/>
              <a:defRPr/>
            </a:lvl9pPr>
          </a:lstStyle>
          <a:p>
            <a:endParaRPr/>
          </a:p>
        </p:txBody>
      </p:sp>
      <p:sp>
        <p:nvSpPr>
          <p:cNvPr id="27" name="Google Shape;27;p10"/>
          <p:cNvSpPr txBox="1">
            <a:spLocks noGrp="1"/>
          </p:cNvSpPr>
          <p:nvPr>
            <p:ph type="body" idx="1"/>
          </p:nvPr>
        </p:nvSpPr>
        <p:spPr>
          <a:xfrm>
            <a:off x="515937" y="3025019"/>
            <a:ext cx="7380289" cy="11279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800"/>
              <a:buFont typeface="Century Gothic"/>
              <a:buNone/>
              <a:defRPr sz="2800">
                <a:solidFill>
                  <a:srgbClr val="000000"/>
                </a:solidFill>
              </a:defRPr>
            </a:lvl1pPr>
            <a:lvl2pPr marL="914400" lvl="1" indent="-228600" algn="l">
              <a:lnSpc>
                <a:spcPct val="100000"/>
              </a:lnSpc>
              <a:spcBef>
                <a:spcPts val="0"/>
              </a:spcBef>
              <a:spcAft>
                <a:spcPts val="0"/>
              </a:spcAft>
              <a:buClr>
                <a:srgbClr val="000000"/>
              </a:buClr>
              <a:buSzPts val="2800"/>
              <a:buFont typeface="Century Gothic"/>
              <a:buNone/>
              <a:defRPr sz="2800">
                <a:solidFill>
                  <a:srgbClr val="000000"/>
                </a:solidFill>
              </a:defRPr>
            </a:lvl2pPr>
            <a:lvl3pPr marL="1371600" lvl="2" indent="-228600" algn="l">
              <a:lnSpc>
                <a:spcPct val="100000"/>
              </a:lnSpc>
              <a:spcBef>
                <a:spcPts val="0"/>
              </a:spcBef>
              <a:spcAft>
                <a:spcPts val="0"/>
              </a:spcAft>
              <a:buClr>
                <a:srgbClr val="000000"/>
              </a:buClr>
              <a:buSzPts val="2800"/>
              <a:buFont typeface="Century Gothic"/>
              <a:buNone/>
              <a:defRPr sz="2800">
                <a:solidFill>
                  <a:srgbClr val="000000"/>
                </a:solidFill>
              </a:defRPr>
            </a:lvl3pPr>
            <a:lvl4pPr marL="1828800" lvl="3" indent="-228600" algn="l">
              <a:lnSpc>
                <a:spcPct val="100000"/>
              </a:lnSpc>
              <a:spcBef>
                <a:spcPts val="0"/>
              </a:spcBef>
              <a:spcAft>
                <a:spcPts val="0"/>
              </a:spcAft>
              <a:buClr>
                <a:srgbClr val="000000"/>
              </a:buClr>
              <a:buSzPts val="2800"/>
              <a:buFont typeface="Century Gothic"/>
              <a:buNone/>
              <a:defRPr sz="2800">
                <a:solidFill>
                  <a:srgbClr val="000000"/>
                </a:solidFill>
              </a:defRPr>
            </a:lvl4pPr>
            <a:lvl5pPr marL="2286000" lvl="4" indent="-228600" algn="l">
              <a:lnSpc>
                <a:spcPct val="100000"/>
              </a:lnSpc>
              <a:spcBef>
                <a:spcPts val="0"/>
              </a:spcBef>
              <a:spcAft>
                <a:spcPts val="0"/>
              </a:spcAft>
              <a:buClr>
                <a:srgbClr val="000000"/>
              </a:buClr>
              <a:buSzPts val="2800"/>
              <a:buFont typeface="Century Gothic"/>
              <a:buNone/>
              <a:defRPr sz="2800">
                <a:solidFill>
                  <a:srgbClr val="000000"/>
                </a:solidFill>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28" name="Google Shape;28;p10"/>
          <p:cNvSpPr txBox="1">
            <a:spLocks noGrp="1"/>
          </p:cNvSpPr>
          <p:nvPr>
            <p:ph type="body" idx="2"/>
          </p:nvPr>
        </p:nvSpPr>
        <p:spPr>
          <a:xfrm>
            <a:off x="515936" y="4459673"/>
            <a:ext cx="3600453" cy="798377"/>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00"/>
              </a:spcBef>
              <a:spcAft>
                <a:spcPts val="0"/>
              </a:spcAft>
              <a:buClr>
                <a:schemeClr val="accent2"/>
              </a:buClr>
              <a:buSzPts val="1800"/>
              <a:buNone/>
              <a:defRPr/>
            </a:lvl1pPr>
            <a:lvl2pPr marL="914400" lvl="1" indent="-342900" algn="l">
              <a:lnSpc>
                <a:spcPct val="100000"/>
              </a:lnSpc>
              <a:spcBef>
                <a:spcPts val="400"/>
              </a:spcBef>
              <a:spcAft>
                <a:spcPts val="0"/>
              </a:spcAft>
              <a:buClr>
                <a:schemeClr val="accent2"/>
              </a:buClr>
              <a:buSzPts val="1800"/>
              <a:buChar char="•"/>
              <a:defRPr/>
            </a:lvl2pPr>
            <a:lvl3pPr marL="1371600" lvl="2" indent="-342900" algn="l">
              <a:lnSpc>
                <a:spcPct val="100000"/>
              </a:lnSpc>
              <a:spcBef>
                <a:spcPts val="400"/>
              </a:spcBef>
              <a:spcAft>
                <a:spcPts val="0"/>
              </a:spcAft>
              <a:buClr>
                <a:schemeClr val="accent2"/>
              </a:buClr>
              <a:buSzPts val="1800"/>
              <a:buChar char="•"/>
              <a:defRPr/>
            </a:lvl3pPr>
            <a:lvl4pPr marL="1828800" lvl="3" indent="-342900" algn="l">
              <a:lnSpc>
                <a:spcPct val="100000"/>
              </a:lnSpc>
              <a:spcBef>
                <a:spcPts val="400"/>
              </a:spcBef>
              <a:spcAft>
                <a:spcPts val="0"/>
              </a:spcAft>
              <a:buClr>
                <a:schemeClr val="accent2"/>
              </a:buClr>
              <a:buSzPts val="1800"/>
              <a:buChar char="•"/>
              <a:defRPr/>
            </a:lvl4pPr>
            <a:lvl5pPr marL="2286000" lvl="4" indent="-342900" algn="l">
              <a:lnSpc>
                <a:spcPct val="100000"/>
              </a:lnSpc>
              <a:spcBef>
                <a:spcPts val="400"/>
              </a:spcBef>
              <a:spcAft>
                <a:spcPts val="0"/>
              </a:spcAft>
              <a:buClr>
                <a:schemeClr val="accent2"/>
              </a:buClr>
              <a:buSzPts val="1800"/>
              <a:buChar char="•"/>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29" name="Google Shape;29;p10"/>
          <p:cNvSpPr/>
          <p:nvPr/>
        </p:nvSpPr>
        <p:spPr>
          <a:xfrm>
            <a:off x="-31440" y="5564740"/>
            <a:ext cx="12254880" cy="1437854"/>
          </a:xfrm>
          <a:prstGeom prst="rect">
            <a:avLst/>
          </a:prstGeom>
          <a:solidFill>
            <a:srgbClr val="AA182C"/>
          </a:solidFill>
          <a:ln>
            <a:noFill/>
          </a:ln>
        </p:spPr>
        <p:txBody>
          <a:bodyPr spcFirstLastPara="1" wrap="square" lIns="45700" tIns="45700" rIns="45700" bIns="45700" anchor="ctr" anchorCtr="0">
            <a:noAutofit/>
          </a:bodyPr>
          <a:lstStyle/>
          <a:p>
            <a:pPr marL="0" marR="0" lvl="0" indent="457200" algn="l" rtl="0">
              <a:lnSpc>
                <a:spcPct val="100000"/>
              </a:lnSpc>
              <a:spcBef>
                <a:spcPts val="0"/>
              </a:spcBef>
              <a:spcAft>
                <a:spcPts val="0"/>
              </a:spcAft>
              <a:buClr>
                <a:srgbClr val="000000"/>
              </a:buClr>
              <a:buSzPts val="1800"/>
              <a:buFont typeface="Jost"/>
              <a:buNone/>
            </a:pPr>
            <a:endParaRPr sz="1800" b="0" i="0" u="none" strike="noStrike" cap="none">
              <a:solidFill>
                <a:srgbClr val="000000"/>
              </a:solidFill>
              <a:latin typeface="Jost"/>
              <a:ea typeface="Jost"/>
              <a:cs typeface="Jost"/>
              <a:sym typeface="Jost"/>
            </a:endParaRPr>
          </a:p>
        </p:txBody>
      </p:sp>
      <p:sp>
        <p:nvSpPr>
          <p:cNvPr id="30" name="Google Shape;30;p10"/>
          <p:cNvSpPr txBox="1"/>
          <p:nvPr/>
        </p:nvSpPr>
        <p:spPr>
          <a:xfrm>
            <a:off x="561655" y="6378834"/>
            <a:ext cx="10546081" cy="3454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Century Gothic"/>
              <a:buNone/>
            </a:pPr>
            <a:r>
              <a:rPr lang="en-US" sz="1600" b="0" i="0" u="none" strike="noStrike" cap="none">
                <a:solidFill>
                  <a:srgbClr val="FFFFFF"/>
                </a:solidFill>
                <a:latin typeface="Century Gothic"/>
                <a:ea typeface="Century Gothic"/>
                <a:cs typeface="Century Gothic"/>
                <a:sym typeface="Century Gothic"/>
              </a:rPr>
              <a:t>ARIAS•U.S. 2022 Fall Conference | Nov 3-4, 2022 | New York, NY | www.arias-us.org</a:t>
            </a:r>
            <a:endParaRPr/>
          </a:p>
        </p:txBody>
      </p:sp>
      <p:pic>
        <p:nvPicPr>
          <p:cNvPr id="31" name="Google Shape;31;p10" descr="ARIAS-logo_WHITE.pdf"/>
          <p:cNvPicPr preferRelativeResize="0"/>
          <p:nvPr/>
        </p:nvPicPr>
        <p:blipFill rotWithShape="1">
          <a:blip r:embed="rId3">
            <a:alphaModFix/>
          </a:blip>
          <a:srcRect/>
          <a:stretch/>
        </p:blipFill>
        <p:spPr>
          <a:xfrm>
            <a:off x="5422055" y="5755878"/>
            <a:ext cx="1347889" cy="564672"/>
          </a:xfrm>
          <a:prstGeom prst="rect">
            <a:avLst/>
          </a:prstGeom>
          <a:noFill/>
          <a:ln>
            <a:noFill/>
          </a:ln>
        </p:spPr>
      </p:pic>
      <p:sp>
        <p:nvSpPr>
          <p:cNvPr id="32" name="Google Shape;32;p10"/>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1_Title-3">
  <p:cSld name="1_Title-3">
    <p:spTree>
      <p:nvGrpSpPr>
        <p:cNvPr id="1" name="Shape 51"/>
        <p:cNvGrpSpPr/>
        <p:nvPr/>
      </p:nvGrpSpPr>
      <p:grpSpPr>
        <a:xfrm>
          <a:off x="0" y="0"/>
          <a:ext cx="0" cy="0"/>
          <a:chOff x="0" y="0"/>
          <a:chExt cx="0" cy="0"/>
        </a:xfrm>
      </p:grpSpPr>
      <p:pic>
        <p:nvPicPr>
          <p:cNvPr id="52" name="Google Shape;52;p14" descr="Picture 14"/>
          <p:cNvPicPr preferRelativeResize="0"/>
          <p:nvPr/>
        </p:nvPicPr>
        <p:blipFill rotWithShape="1">
          <a:blip r:embed="rId2">
            <a:alphaModFix/>
          </a:blip>
          <a:srcRect/>
          <a:stretch/>
        </p:blipFill>
        <p:spPr>
          <a:xfrm>
            <a:off x="10722847" y="6365237"/>
            <a:ext cx="953216" cy="421323"/>
          </a:xfrm>
          <a:prstGeom prst="rect">
            <a:avLst/>
          </a:prstGeom>
          <a:noFill/>
          <a:ln>
            <a:noFill/>
          </a:ln>
        </p:spPr>
      </p:pic>
      <p:sp>
        <p:nvSpPr>
          <p:cNvPr id="53" name="Google Shape;53;p14"/>
          <p:cNvSpPr txBox="1">
            <a:spLocks noGrp="1"/>
          </p:cNvSpPr>
          <p:nvPr>
            <p:ph type="title"/>
          </p:nvPr>
        </p:nvSpPr>
        <p:spPr>
          <a:xfrm>
            <a:off x="515939" y="801363"/>
            <a:ext cx="4165652" cy="2481234"/>
          </a:xfrm>
          <a:prstGeom prst="rect">
            <a:avLst/>
          </a:prstGeom>
          <a:noFill/>
          <a:ln>
            <a:noFill/>
          </a:ln>
        </p:spPr>
        <p:txBody>
          <a:bodyPr spcFirstLastPara="1" wrap="square" lIns="45700" tIns="45700" rIns="45700" bIns="45700" anchor="b" anchorCtr="0">
            <a:normAutofit/>
          </a:bodyPr>
          <a:lstStyle>
            <a:lvl1pPr lvl="0" algn="l">
              <a:lnSpc>
                <a:spcPct val="100000"/>
              </a:lnSpc>
              <a:spcBef>
                <a:spcPts val="0"/>
              </a:spcBef>
              <a:spcAft>
                <a:spcPts val="0"/>
              </a:spcAft>
              <a:buClr>
                <a:srgbClr val="AA182C"/>
              </a:buClr>
              <a:buSzPts val="1800"/>
              <a:buNone/>
              <a:defRPr/>
            </a:lvl1pPr>
            <a:lvl2pPr lvl="1" algn="l">
              <a:lnSpc>
                <a:spcPct val="100000"/>
              </a:lnSpc>
              <a:spcBef>
                <a:spcPts val="0"/>
              </a:spcBef>
              <a:spcAft>
                <a:spcPts val="0"/>
              </a:spcAft>
              <a:buClr>
                <a:srgbClr val="AA182C"/>
              </a:buClr>
              <a:buSzPts val="1800"/>
              <a:buNone/>
              <a:defRPr/>
            </a:lvl2pPr>
            <a:lvl3pPr lvl="2" algn="l">
              <a:lnSpc>
                <a:spcPct val="100000"/>
              </a:lnSpc>
              <a:spcBef>
                <a:spcPts val="0"/>
              </a:spcBef>
              <a:spcAft>
                <a:spcPts val="0"/>
              </a:spcAft>
              <a:buClr>
                <a:srgbClr val="AA182C"/>
              </a:buClr>
              <a:buSzPts val="1800"/>
              <a:buNone/>
              <a:defRPr/>
            </a:lvl3pPr>
            <a:lvl4pPr lvl="3" algn="l">
              <a:lnSpc>
                <a:spcPct val="100000"/>
              </a:lnSpc>
              <a:spcBef>
                <a:spcPts val="0"/>
              </a:spcBef>
              <a:spcAft>
                <a:spcPts val="0"/>
              </a:spcAft>
              <a:buClr>
                <a:srgbClr val="AA182C"/>
              </a:buClr>
              <a:buSzPts val="1800"/>
              <a:buNone/>
              <a:defRPr/>
            </a:lvl4pPr>
            <a:lvl5pPr lvl="4" algn="l">
              <a:lnSpc>
                <a:spcPct val="100000"/>
              </a:lnSpc>
              <a:spcBef>
                <a:spcPts val="0"/>
              </a:spcBef>
              <a:spcAft>
                <a:spcPts val="0"/>
              </a:spcAft>
              <a:buClr>
                <a:srgbClr val="AA182C"/>
              </a:buClr>
              <a:buSzPts val="1800"/>
              <a:buNone/>
              <a:defRPr/>
            </a:lvl5pPr>
            <a:lvl6pPr lvl="5" algn="l">
              <a:lnSpc>
                <a:spcPct val="100000"/>
              </a:lnSpc>
              <a:spcBef>
                <a:spcPts val="0"/>
              </a:spcBef>
              <a:spcAft>
                <a:spcPts val="0"/>
              </a:spcAft>
              <a:buClr>
                <a:srgbClr val="AA182C"/>
              </a:buClr>
              <a:buSzPts val="1800"/>
              <a:buNone/>
              <a:defRPr/>
            </a:lvl6pPr>
            <a:lvl7pPr lvl="6" algn="l">
              <a:lnSpc>
                <a:spcPct val="100000"/>
              </a:lnSpc>
              <a:spcBef>
                <a:spcPts val="0"/>
              </a:spcBef>
              <a:spcAft>
                <a:spcPts val="0"/>
              </a:spcAft>
              <a:buClr>
                <a:srgbClr val="AA182C"/>
              </a:buClr>
              <a:buSzPts val="1800"/>
              <a:buNone/>
              <a:defRPr/>
            </a:lvl7pPr>
            <a:lvl8pPr lvl="7" algn="l">
              <a:lnSpc>
                <a:spcPct val="100000"/>
              </a:lnSpc>
              <a:spcBef>
                <a:spcPts val="0"/>
              </a:spcBef>
              <a:spcAft>
                <a:spcPts val="0"/>
              </a:spcAft>
              <a:buClr>
                <a:srgbClr val="AA182C"/>
              </a:buClr>
              <a:buSzPts val="1800"/>
              <a:buNone/>
              <a:defRPr/>
            </a:lvl8pPr>
            <a:lvl9pPr lvl="8" algn="l">
              <a:lnSpc>
                <a:spcPct val="100000"/>
              </a:lnSpc>
              <a:spcBef>
                <a:spcPts val="0"/>
              </a:spcBef>
              <a:spcAft>
                <a:spcPts val="0"/>
              </a:spcAft>
              <a:buClr>
                <a:srgbClr val="AA182C"/>
              </a:buClr>
              <a:buSzPts val="1800"/>
              <a:buNone/>
              <a:defRPr/>
            </a:lvl9pPr>
          </a:lstStyle>
          <a:p>
            <a:endParaRPr/>
          </a:p>
        </p:txBody>
      </p:sp>
      <p:sp>
        <p:nvSpPr>
          <p:cNvPr id="54" name="Google Shape;54;p14"/>
          <p:cNvSpPr txBox="1">
            <a:spLocks noGrp="1"/>
          </p:cNvSpPr>
          <p:nvPr>
            <p:ph type="body" idx="1"/>
          </p:nvPr>
        </p:nvSpPr>
        <p:spPr>
          <a:xfrm>
            <a:off x="515939" y="3421329"/>
            <a:ext cx="4165652" cy="1127963"/>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chemeClr val="accent2"/>
              </a:buClr>
              <a:buSzPts val="1800"/>
              <a:buNone/>
              <a:defRPr/>
            </a:lvl1pPr>
            <a:lvl2pPr marL="914400" lvl="1" indent="-228600" algn="l">
              <a:lnSpc>
                <a:spcPct val="100000"/>
              </a:lnSpc>
              <a:spcBef>
                <a:spcPts val="0"/>
              </a:spcBef>
              <a:spcAft>
                <a:spcPts val="0"/>
              </a:spcAft>
              <a:buClr>
                <a:schemeClr val="accent2"/>
              </a:buClr>
              <a:buSzPts val="1800"/>
              <a:buNone/>
              <a:defRPr/>
            </a:lvl2pPr>
            <a:lvl3pPr marL="1371600" lvl="2" indent="-228600" algn="l">
              <a:lnSpc>
                <a:spcPct val="100000"/>
              </a:lnSpc>
              <a:spcBef>
                <a:spcPts val="0"/>
              </a:spcBef>
              <a:spcAft>
                <a:spcPts val="0"/>
              </a:spcAft>
              <a:buClr>
                <a:schemeClr val="accent2"/>
              </a:buClr>
              <a:buSzPts val="1800"/>
              <a:buNone/>
              <a:defRPr/>
            </a:lvl3pPr>
            <a:lvl4pPr marL="1828800" lvl="3" indent="-228600" algn="l">
              <a:lnSpc>
                <a:spcPct val="100000"/>
              </a:lnSpc>
              <a:spcBef>
                <a:spcPts val="0"/>
              </a:spcBef>
              <a:spcAft>
                <a:spcPts val="0"/>
              </a:spcAft>
              <a:buClr>
                <a:schemeClr val="accent2"/>
              </a:buClr>
              <a:buSzPts val="1800"/>
              <a:buNone/>
              <a:defRPr/>
            </a:lvl4pPr>
            <a:lvl5pPr marL="2286000" lvl="4" indent="-228600" algn="l">
              <a:lnSpc>
                <a:spcPct val="100000"/>
              </a:lnSpc>
              <a:spcBef>
                <a:spcPts val="0"/>
              </a:spcBef>
              <a:spcAft>
                <a:spcPts val="0"/>
              </a:spcAft>
              <a:buClr>
                <a:schemeClr val="accent2"/>
              </a:buClr>
              <a:buSzPts val="1800"/>
              <a:buNone/>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55" name="Google Shape;55;p14"/>
          <p:cNvSpPr txBox="1">
            <a:spLocks noGrp="1"/>
          </p:cNvSpPr>
          <p:nvPr>
            <p:ph type="body" idx="2"/>
          </p:nvPr>
        </p:nvSpPr>
        <p:spPr>
          <a:xfrm>
            <a:off x="515936" y="4688025"/>
            <a:ext cx="3600453" cy="587377"/>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00"/>
              </a:spcBef>
              <a:spcAft>
                <a:spcPts val="0"/>
              </a:spcAft>
              <a:buClr>
                <a:schemeClr val="accent2"/>
              </a:buClr>
              <a:buSzPts val="1800"/>
              <a:buNone/>
              <a:defRPr/>
            </a:lvl1pPr>
            <a:lvl2pPr marL="914400" lvl="1" indent="-342900" algn="l">
              <a:lnSpc>
                <a:spcPct val="100000"/>
              </a:lnSpc>
              <a:spcBef>
                <a:spcPts val="400"/>
              </a:spcBef>
              <a:spcAft>
                <a:spcPts val="0"/>
              </a:spcAft>
              <a:buClr>
                <a:schemeClr val="accent2"/>
              </a:buClr>
              <a:buSzPts val="1800"/>
              <a:buChar char="•"/>
              <a:defRPr/>
            </a:lvl2pPr>
            <a:lvl3pPr marL="1371600" lvl="2" indent="-342900" algn="l">
              <a:lnSpc>
                <a:spcPct val="100000"/>
              </a:lnSpc>
              <a:spcBef>
                <a:spcPts val="400"/>
              </a:spcBef>
              <a:spcAft>
                <a:spcPts val="0"/>
              </a:spcAft>
              <a:buClr>
                <a:schemeClr val="accent2"/>
              </a:buClr>
              <a:buSzPts val="1800"/>
              <a:buChar char="•"/>
              <a:defRPr/>
            </a:lvl3pPr>
            <a:lvl4pPr marL="1828800" lvl="3" indent="-342900" algn="l">
              <a:lnSpc>
                <a:spcPct val="100000"/>
              </a:lnSpc>
              <a:spcBef>
                <a:spcPts val="400"/>
              </a:spcBef>
              <a:spcAft>
                <a:spcPts val="0"/>
              </a:spcAft>
              <a:buClr>
                <a:schemeClr val="accent2"/>
              </a:buClr>
              <a:buSzPts val="1800"/>
              <a:buChar char="•"/>
              <a:defRPr/>
            </a:lvl4pPr>
            <a:lvl5pPr marL="2286000" lvl="4" indent="-342900" algn="l">
              <a:lnSpc>
                <a:spcPct val="100000"/>
              </a:lnSpc>
              <a:spcBef>
                <a:spcPts val="400"/>
              </a:spcBef>
              <a:spcAft>
                <a:spcPts val="0"/>
              </a:spcAft>
              <a:buClr>
                <a:schemeClr val="accent2"/>
              </a:buClr>
              <a:buSzPts val="1800"/>
              <a:buChar char="•"/>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56" name="Google Shape;56;p14"/>
          <p:cNvSpPr>
            <a:spLocks noGrp="1"/>
          </p:cNvSpPr>
          <p:nvPr>
            <p:ph type="pic" idx="3"/>
          </p:nvPr>
        </p:nvSpPr>
        <p:spPr>
          <a:xfrm>
            <a:off x="6838329" y="546906"/>
            <a:ext cx="4697365" cy="4697364"/>
          </a:xfrm>
          <a:prstGeom prst="rect">
            <a:avLst/>
          </a:prstGeom>
          <a:noFill/>
          <a:ln>
            <a:noFill/>
          </a:ln>
        </p:spPr>
      </p:sp>
      <p:sp>
        <p:nvSpPr>
          <p:cNvPr id="57" name="Google Shape;57;p14"/>
          <p:cNvSpPr/>
          <p:nvPr/>
        </p:nvSpPr>
        <p:spPr>
          <a:xfrm>
            <a:off x="-31440" y="5564740"/>
            <a:ext cx="12254880" cy="1437854"/>
          </a:xfrm>
          <a:prstGeom prst="rect">
            <a:avLst/>
          </a:prstGeom>
          <a:solidFill>
            <a:srgbClr val="AA182C"/>
          </a:solidFill>
          <a:ln>
            <a:noFill/>
          </a:ln>
        </p:spPr>
        <p:txBody>
          <a:bodyPr spcFirstLastPara="1" wrap="square" lIns="45700" tIns="45700" rIns="45700" bIns="45700" anchor="ctr" anchorCtr="0">
            <a:noAutofit/>
          </a:bodyPr>
          <a:lstStyle/>
          <a:p>
            <a:pPr marL="0" marR="0" lvl="0" indent="457200" algn="l" rtl="0">
              <a:lnSpc>
                <a:spcPct val="100000"/>
              </a:lnSpc>
              <a:spcBef>
                <a:spcPts val="0"/>
              </a:spcBef>
              <a:spcAft>
                <a:spcPts val="0"/>
              </a:spcAft>
              <a:buClr>
                <a:srgbClr val="000000"/>
              </a:buClr>
              <a:buSzPts val="1800"/>
              <a:buFont typeface="Jost"/>
              <a:buNone/>
            </a:pPr>
            <a:endParaRPr sz="1800" b="0" i="0" u="none" strike="noStrike" cap="none">
              <a:solidFill>
                <a:srgbClr val="000000"/>
              </a:solidFill>
              <a:latin typeface="Jost"/>
              <a:ea typeface="Jost"/>
              <a:cs typeface="Jost"/>
              <a:sym typeface="Jost"/>
            </a:endParaRPr>
          </a:p>
        </p:txBody>
      </p:sp>
      <p:sp>
        <p:nvSpPr>
          <p:cNvPr id="58" name="Google Shape;58;p14"/>
          <p:cNvSpPr txBox="1"/>
          <p:nvPr/>
        </p:nvSpPr>
        <p:spPr>
          <a:xfrm>
            <a:off x="561655" y="6378834"/>
            <a:ext cx="10546081" cy="3454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Century Gothic"/>
              <a:buNone/>
            </a:pPr>
            <a:r>
              <a:rPr lang="en-US" sz="1600" b="0" i="0" u="none" strike="noStrike" cap="none">
                <a:solidFill>
                  <a:srgbClr val="FFFFFF"/>
                </a:solidFill>
                <a:latin typeface="Century Gothic"/>
                <a:ea typeface="Century Gothic"/>
                <a:cs typeface="Century Gothic"/>
                <a:sym typeface="Century Gothic"/>
              </a:rPr>
              <a:t>ARIAS•U.S. 2022 Fall Conference | Nov 3-4, 2022 | New York, NY | www.arias-us.org</a:t>
            </a:r>
            <a:endParaRPr/>
          </a:p>
        </p:txBody>
      </p:sp>
      <p:pic>
        <p:nvPicPr>
          <p:cNvPr id="59" name="Google Shape;59;p14" descr="ARIAS-logo_WHITE.pdf"/>
          <p:cNvPicPr preferRelativeResize="0"/>
          <p:nvPr/>
        </p:nvPicPr>
        <p:blipFill rotWithShape="1">
          <a:blip r:embed="rId3">
            <a:alphaModFix/>
          </a:blip>
          <a:srcRect/>
          <a:stretch/>
        </p:blipFill>
        <p:spPr>
          <a:xfrm>
            <a:off x="5422055" y="5755878"/>
            <a:ext cx="1347889" cy="564672"/>
          </a:xfrm>
          <a:prstGeom prst="rect">
            <a:avLst/>
          </a:prstGeom>
          <a:noFill/>
          <a:ln>
            <a:noFill/>
          </a:ln>
        </p:spPr>
      </p:pic>
      <p:sp>
        <p:nvSpPr>
          <p:cNvPr id="60" name="Google Shape;60;p14"/>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2_Content-3">
  <p:cSld name="2_Content-3">
    <p:spTree>
      <p:nvGrpSpPr>
        <p:cNvPr id="1" name="Shape 61"/>
        <p:cNvGrpSpPr/>
        <p:nvPr/>
      </p:nvGrpSpPr>
      <p:grpSpPr>
        <a:xfrm>
          <a:off x="0" y="0"/>
          <a:ext cx="0" cy="0"/>
          <a:chOff x="0" y="0"/>
          <a:chExt cx="0" cy="0"/>
        </a:xfrm>
      </p:grpSpPr>
      <p:pic>
        <p:nvPicPr>
          <p:cNvPr id="62" name="Google Shape;62;p15" descr="Picture 14"/>
          <p:cNvPicPr preferRelativeResize="0"/>
          <p:nvPr/>
        </p:nvPicPr>
        <p:blipFill rotWithShape="1">
          <a:blip r:embed="rId2">
            <a:alphaModFix/>
          </a:blip>
          <a:srcRect/>
          <a:stretch/>
        </p:blipFill>
        <p:spPr>
          <a:xfrm>
            <a:off x="10722847" y="6365237"/>
            <a:ext cx="953216" cy="421323"/>
          </a:xfrm>
          <a:prstGeom prst="rect">
            <a:avLst/>
          </a:prstGeom>
          <a:noFill/>
          <a:ln>
            <a:noFill/>
          </a:ln>
        </p:spPr>
      </p:pic>
      <p:sp>
        <p:nvSpPr>
          <p:cNvPr id="63" name="Google Shape;63;p15"/>
          <p:cNvSpPr txBox="1">
            <a:spLocks noGrp="1"/>
          </p:cNvSpPr>
          <p:nvPr>
            <p:ph type="body" idx="1"/>
          </p:nvPr>
        </p:nvSpPr>
        <p:spPr>
          <a:xfrm>
            <a:off x="515937" y="2061835"/>
            <a:ext cx="5472115" cy="855665"/>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2400"/>
              <a:buFont typeface="Century Gothic"/>
              <a:buNone/>
              <a:defRPr>
                <a:solidFill>
                  <a:srgbClr val="000000"/>
                </a:solidFill>
              </a:defRPr>
            </a:lvl1pPr>
            <a:lvl2pPr marL="914400" lvl="1" indent="-381000" algn="l">
              <a:lnSpc>
                <a:spcPct val="100000"/>
              </a:lnSpc>
              <a:spcBef>
                <a:spcPts val="0"/>
              </a:spcBef>
              <a:spcAft>
                <a:spcPts val="0"/>
              </a:spcAft>
              <a:buClr>
                <a:srgbClr val="000000"/>
              </a:buClr>
              <a:buSzPts val="2400"/>
              <a:buFont typeface="Century Gothic"/>
              <a:buChar char="•"/>
              <a:defRPr>
                <a:solidFill>
                  <a:srgbClr val="000000"/>
                </a:solidFill>
              </a:defRPr>
            </a:lvl2pPr>
            <a:lvl3pPr marL="1371600" lvl="2" indent="-381000" algn="l">
              <a:lnSpc>
                <a:spcPct val="100000"/>
              </a:lnSpc>
              <a:spcBef>
                <a:spcPts val="0"/>
              </a:spcBef>
              <a:spcAft>
                <a:spcPts val="0"/>
              </a:spcAft>
              <a:buClr>
                <a:srgbClr val="000000"/>
              </a:buClr>
              <a:buSzPts val="2400"/>
              <a:buFont typeface="Century Gothic"/>
              <a:buChar char="•"/>
              <a:defRPr>
                <a:solidFill>
                  <a:srgbClr val="000000"/>
                </a:solidFill>
              </a:defRPr>
            </a:lvl3pPr>
            <a:lvl4pPr marL="1828800" lvl="3" indent="-381000" algn="l">
              <a:lnSpc>
                <a:spcPct val="100000"/>
              </a:lnSpc>
              <a:spcBef>
                <a:spcPts val="0"/>
              </a:spcBef>
              <a:spcAft>
                <a:spcPts val="0"/>
              </a:spcAft>
              <a:buClr>
                <a:srgbClr val="000000"/>
              </a:buClr>
              <a:buSzPts val="2400"/>
              <a:buFont typeface="Century Gothic"/>
              <a:buChar char="•"/>
              <a:defRPr>
                <a:solidFill>
                  <a:srgbClr val="000000"/>
                </a:solidFill>
              </a:defRPr>
            </a:lvl4pPr>
            <a:lvl5pPr marL="2286000" lvl="4" indent="-381000" algn="l">
              <a:lnSpc>
                <a:spcPct val="100000"/>
              </a:lnSpc>
              <a:spcBef>
                <a:spcPts val="0"/>
              </a:spcBef>
              <a:spcAft>
                <a:spcPts val="0"/>
              </a:spcAft>
              <a:buClr>
                <a:srgbClr val="000000"/>
              </a:buClr>
              <a:buSzPts val="2400"/>
              <a:buFont typeface="Century Gothic"/>
              <a:buChar char="•"/>
              <a:defRPr>
                <a:solidFill>
                  <a:srgbClr val="000000"/>
                </a:solidFill>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64" name="Google Shape;64;p15"/>
          <p:cNvSpPr txBox="1">
            <a:spLocks noGrp="1"/>
          </p:cNvSpPr>
          <p:nvPr>
            <p:ph type="body" idx="2"/>
          </p:nvPr>
        </p:nvSpPr>
        <p:spPr>
          <a:xfrm>
            <a:off x="515936" y="3009106"/>
            <a:ext cx="5472116" cy="2475365"/>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00"/>
              </a:spcBef>
              <a:spcAft>
                <a:spcPts val="0"/>
              </a:spcAft>
              <a:buClr>
                <a:schemeClr val="accent2"/>
              </a:buClr>
              <a:buSzPts val="1800"/>
              <a:buNone/>
              <a:defRPr/>
            </a:lvl1pPr>
            <a:lvl2pPr marL="914400" lvl="1" indent="-342900" algn="l">
              <a:lnSpc>
                <a:spcPct val="100000"/>
              </a:lnSpc>
              <a:spcBef>
                <a:spcPts val="400"/>
              </a:spcBef>
              <a:spcAft>
                <a:spcPts val="0"/>
              </a:spcAft>
              <a:buClr>
                <a:schemeClr val="accent2"/>
              </a:buClr>
              <a:buSzPts val="1800"/>
              <a:buChar char="•"/>
              <a:defRPr/>
            </a:lvl2pPr>
            <a:lvl3pPr marL="1371600" lvl="2" indent="-342900" algn="l">
              <a:lnSpc>
                <a:spcPct val="100000"/>
              </a:lnSpc>
              <a:spcBef>
                <a:spcPts val="400"/>
              </a:spcBef>
              <a:spcAft>
                <a:spcPts val="0"/>
              </a:spcAft>
              <a:buClr>
                <a:schemeClr val="accent2"/>
              </a:buClr>
              <a:buSzPts val="1800"/>
              <a:buChar char="•"/>
              <a:defRPr/>
            </a:lvl3pPr>
            <a:lvl4pPr marL="1828800" lvl="3" indent="-342900" algn="l">
              <a:lnSpc>
                <a:spcPct val="100000"/>
              </a:lnSpc>
              <a:spcBef>
                <a:spcPts val="400"/>
              </a:spcBef>
              <a:spcAft>
                <a:spcPts val="0"/>
              </a:spcAft>
              <a:buClr>
                <a:schemeClr val="accent2"/>
              </a:buClr>
              <a:buSzPts val="1800"/>
              <a:buChar char="•"/>
              <a:defRPr/>
            </a:lvl4pPr>
            <a:lvl5pPr marL="2286000" lvl="4" indent="-342900" algn="l">
              <a:lnSpc>
                <a:spcPct val="100000"/>
              </a:lnSpc>
              <a:spcBef>
                <a:spcPts val="400"/>
              </a:spcBef>
              <a:spcAft>
                <a:spcPts val="0"/>
              </a:spcAft>
              <a:buClr>
                <a:schemeClr val="accent2"/>
              </a:buClr>
              <a:buSzPts val="1800"/>
              <a:buChar char="•"/>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65" name="Google Shape;65;p15"/>
          <p:cNvSpPr txBox="1">
            <a:spLocks noGrp="1"/>
          </p:cNvSpPr>
          <p:nvPr>
            <p:ph type="title"/>
          </p:nvPr>
        </p:nvSpPr>
        <p:spPr>
          <a:xfrm>
            <a:off x="515939" y="647486"/>
            <a:ext cx="5472111" cy="1281196"/>
          </a:xfrm>
          <a:prstGeom prst="rect">
            <a:avLst/>
          </a:prstGeom>
          <a:noFill/>
          <a:ln>
            <a:noFill/>
          </a:ln>
        </p:spPr>
        <p:txBody>
          <a:bodyPr spcFirstLastPara="1" wrap="square" lIns="45700" tIns="45700" rIns="45700" bIns="45700" anchor="t" anchorCtr="0">
            <a:normAutofit/>
          </a:bodyPr>
          <a:lstStyle>
            <a:lvl1pPr lvl="0" algn="l">
              <a:lnSpc>
                <a:spcPct val="100000"/>
              </a:lnSpc>
              <a:spcBef>
                <a:spcPts val="0"/>
              </a:spcBef>
              <a:spcAft>
                <a:spcPts val="0"/>
              </a:spcAft>
              <a:buClr>
                <a:srgbClr val="AA182C"/>
              </a:buClr>
              <a:buSzPts val="4000"/>
              <a:buFont typeface="Source Sans Pro"/>
              <a:buNone/>
              <a:defRPr>
                <a:latin typeface="Source Sans Pro"/>
                <a:ea typeface="Source Sans Pro"/>
                <a:cs typeface="Source Sans Pro"/>
                <a:sym typeface="Source Sans Pro"/>
              </a:defRPr>
            </a:lvl1pPr>
            <a:lvl2pPr lvl="1" algn="l">
              <a:lnSpc>
                <a:spcPct val="100000"/>
              </a:lnSpc>
              <a:spcBef>
                <a:spcPts val="0"/>
              </a:spcBef>
              <a:spcAft>
                <a:spcPts val="0"/>
              </a:spcAft>
              <a:buClr>
                <a:srgbClr val="AA182C"/>
              </a:buClr>
              <a:buSzPts val="1800"/>
              <a:buNone/>
              <a:defRPr/>
            </a:lvl2pPr>
            <a:lvl3pPr lvl="2" algn="l">
              <a:lnSpc>
                <a:spcPct val="100000"/>
              </a:lnSpc>
              <a:spcBef>
                <a:spcPts val="0"/>
              </a:spcBef>
              <a:spcAft>
                <a:spcPts val="0"/>
              </a:spcAft>
              <a:buClr>
                <a:srgbClr val="AA182C"/>
              </a:buClr>
              <a:buSzPts val="1800"/>
              <a:buNone/>
              <a:defRPr/>
            </a:lvl3pPr>
            <a:lvl4pPr lvl="3" algn="l">
              <a:lnSpc>
                <a:spcPct val="100000"/>
              </a:lnSpc>
              <a:spcBef>
                <a:spcPts val="0"/>
              </a:spcBef>
              <a:spcAft>
                <a:spcPts val="0"/>
              </a:spcAft>
              <a:buClr>
                <a:srgbClr val="AA182C"/>
              </a:buClr>
              <a:buSzPts val="1800"/>
              <a:buNone/>
              <a:defRPr/>
            </a:lvl4pPr>
            <a:lvl5pPr lvl="4" algn="l">
              <a:lnSpc>
                <a:spcPct val="100000"/>
              </a:lnSpc>
              <a:spcBef>
                <a:spcPts val="0"/>
              </a:spcBef>
              <a:spcAft>
                <a:spcPts val="0"/>
              </a:spcAft>
              <a:buClr>
                <a:srgbClr val="AA182C"/>
              </a:buClr>
              <a:buSzPts val="1800"/>
              <a:buNone/>
              <a:defRPr/>
            </a:lvl5pPr>
            <a:lvl6pPr lvl="5" algn="l">
              <a:lnSpc>
                <a:spcPct val="100000"/>
              </a:lnSpc>
              <a:spcBef>
                <a:spcPts val="0"/>
              </a:spcBef>
              <a:spcAft>
                <a:spcPts val="0"/>
              </a:spcAft>
              <a:buClr>
                <a:srgbClr val="AA182C"/>
              </a:buClr>
              <a:buSzPts val="1800"/>
              <a:buNone/>
              <a:defRPr/>
            </a:lvl6pPr>
            <a:lvl7pPr lvl="6" algn="l">
              <a:lnSpc>
                <a:spcPct val="100000"/>
              </a:lnSpc>
              <a:spcBef>
                <a:spcPts val="0"/>
              </a:spcBef>
              <a:spcAft>
                <a:spcPts val="0"/>
              </a:spcAft>
              <a:buClr>
                <a:srgbClr val="AA182C"/>
              </a:buClr>
              <a:buSzPts val="1800"/>
              <a:buNone/>
              <a:defRPr/>
            </a:lvl7pPr>
            <a:lvl8pPr lvl="7" algn="l">
              <a:lnSpc>
                <a:spcPct val="100000"/>
              </a:lnSpc>
              <a:spcBef>
                <a:spcPts val="0"/>
              </a:spcBef>
              <a:spcAft>
                <a:spcPts val="0"/>
              </a:spcAft>
              <a:buClr>
                <a:srgbClr val="AA182C"/>
              </a:buClr>
              <a:buSzPts val="1800"/>
              <a:buNone/>
              <a:defRPr/>
            </a:lvl8pPr>
            <a:lvl9pPr lvl="8" algn="l">
              <a:lnSpc>
                <a:spcPct val="100000"/>
              </a:lnSpc>
              <a:spcBef>
                <a:spcPts val="0"/>
              </a:spcBef>
              <a:spcAft>
                <a:spcPts val="0"/>
              </a:spcAft>
              <a:buClr>
                <a:srgbClr val="AA182C"/>
              </a:buClr>
              <a:buSzPts val="1800"/>
              <a:buNone/>
              <a:defRPr/>
            </a:lvl9pPr>
          </a:lstStyle>
          <a:p>
            <a:endParaRPr/>
          </a:p>
        </p:txBody>
      </p:sp>
      <p:sp>
        <p:nvSpPr>
          <p:cNvPr id="66" name="Google Shape;66;p15"/>
          <p:cNvSpPr txBox="1">
            <a:spLocks noGrp="1"/>
          </p:cNvSpPr>
          <p:nvPr>
            <p:ph type="body" idx="3"/>
          </p:nvPr>
        </p:nvSpPr>
        <p:spPr>
          <a:xfrm>
            <a:off x="515936" y="289629"/>
            <a:ext cx="3600453" cy="313101"/>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400"/>
              </a:spcBef>
              <a:spcAft>
                <a:spcPts val="0"/>
              </a:spcAft>
              <a:buClr>
                <a:schemeClr val="accent2"/>
              </a:buClr>
              <a:buSzPts val="1800"/>
              <a:buNone/>
              <a:defRPr/>
            </a:lvl1pPr>
            <a:lvl2pPr marL="914400" lvl="1" indent="-342900" algn="l">
              <a:lnSpc>
                <a:spcPct val="100000"/>
              </a:lnSpc>
              <a:spcBef>
                <a:spcPts val="400"/>
              </a:spcBef>
              <a:spcAft>
                <a:spcPts val="0"/>
              </a:spcAft>
              <a:buClr>
                <a:schemeClr val="accent2"/>
              </a:buClr>
              <a:buSzPts val="1800"/>
              <a:buChar char="•"/>
              <a:defRPr/>
            </a:lvl2pPr>
            <a:lvl3pPr marL="1371600" lvl="2" indent="-342900" algn="l">
              <a:lnSpc>
                <a:spcPct val="100000"/>
              </a:lnSpc>
              <a:spcBef>
                <a:spcPts val="400"/>
              </a:spcBef>
              <a:spcAft>
                <a:spcPts val="0"/>
              </a:spcAft>
              <a:buClr>
                <a:schemeClr val="accent2"/>
              </a:buClr>
              <a:buSzPts val="1800"/>
              <a:buChar char="•"/>
              <a:defRPr/>
            </a:lvl3pPr>
            <a:lvl4pPr marL="1828800" lvl="3" indent="-342900" algn="l">
              <a:lnSpc>
                <a:spcPct val="100000"/>
              </a:lnSpc>
              <a:spcBef>
                <a:spcPts val="400"/>
              </a:spcBef>
              <a:spcAft>
                <a:spcPts val="0"/>
              </a:spcAft>
              <a:buClr>
                <a:schemeClr val="accent2"/>
              </a:buClr>
              <a:buSzPts val="1800"/>
              <a:buChar char="•"/>
              <a:defRPr/>
            </a:lvl4pPr>
            <a:lvl5pPr marL="2286000" lvl="4" indent="-342900" algn="l">
              <a:lnSpc>
                <a:spcPct val="100000"/>
              </a:lnSpc>
              <a:spcBef>
                <a:spcPts val="400"/>
              </a:spcBef>
              <a:spcAft>
                <a:spcPts val="0"/>
              </a:spcAft>
              <a:buClr>
                <a:schemeClr val="accent2"/>
              </a:buClr>
              <a:buSzPts val="1800"/>
              <a:buChar char="•"/>
              <a:defRPr/>
            </a:lvl5pPr>
            <a:lvl6pPr marL="2743200" lvl="5" indent="-342900" algn="l">
              <a:lnSpc>
                <a:spcPct val="100000"/>
              </a:lnSpc>
              <a:spcBef>
                <a:spcPts val="400"/>
              </a:spcBef>
              <a:spcAft>
                <a:spcPts val="0"/>
              </a:spcAft>
              <a:buClr>
                <a:schemeClr val="accent2"/>
              </a:buClr>
              <a:buSzPts val="1800"/>
              <a:buChar char="•"/>
              <a:defRPr/>
            </a:lvl6pPr>
            <a:lvl7pPr marL="3200400" lvl="6" indent="-342900" algn="l">
              <a:lnSpc>
                <a:spcPct val="100000"/>
              </a:lnSpc>
              <a:spcBef>
                <a:spcPts val="400"/>
              </a:spcBef>
              <a:spcAft>
                <a:spcPts val="0"/>
              </a:spcAft>
              <a:buClr>
                <a:schemeClr val="accent2"/>
              </a:buClr>
              <a:buSzPts val="1800"/>
              <a:buChar char="•"/>
              <a:defRPr/>
            </a:lvl7pPr>
            <a:lvl8pPr marL="3657600" lvl="7" indent="-342900" algn="l">
              <a:lnSpc>
                <a:spcPct val="100000"/>
              </a:lnSpc>
              <a:spcBef>
                <a:spcPts val="400"/>
              </a:spcBef>
              <a:spcAft>
                <a:spcPts val="0"/>
              </a:spcAft>
              <a:buClr>
                <a:schemeClr val="accent2"/>
              </a:buClr>
              <a:buSzPts val="1800"/>
              <a:buChar char="•"/>
              <a:defRPr/>
            </a:lvl8pPr>
            <a:lvl9pPr marL="4114800" lvl="8" indent="-342900" algn="l">
              <a:lnSpc>
                <a:spcPct val="100000"/>
              </a:lnSpc>
              <a:spcBef>
                <a:spcPts val="400"/>
              </a:spcBef>
              <a:spcAft>
                <a:spcPts val="0"/>
              </a:spcAft>
              <a:buClr>
                <a:schemeClr val="accent2"/>
              </a:buClr>
              <a:buSzPts val="1800"/>
              <a:buChar char="•"/>
              <a:defRPr/>
            </a:lvl9pPr>
          </a:lstStyle>
          <a:p>
            <a:endParaRPr/>
          </a:p>
        </p:txBody>
      </p:sp>
      <p:sp>
        <p:nvSpPr>
          <p:cNvPr id="67" name="Google Shape;67;p15"/>
          <p:cNvSpPr>
            <a:spLocks noGrp="1"/>
          </p:cNvSpPr>
          <p:nvPr>
            <p:ph type="pic" idx="4"/>
          </p:nvPr>
        </p:nvSpPr>
        <p:spPr>
          <a:xfrm>
            <a:off x="6979684" y="460838"/>
            <a:ext cx="4731235" cy="4731235"/>
          </a:xfrm>
          <a:prstGeom prst="rect">
            <a:avLst/>
          </a:prstGeom>
          <a:noFill/>
          <a:ln>
            <a:noFill/>
          </a:ln>
        </p:spPr>
      </p:sp>
      <p:sp>
        <p:nvSpPr>
          <p:cNvPr id="68" name="Google Shape;68;p15"/>
          <p:cNvSpPr/>
          <p:nvPr/>
        </p:nvSpPr>
        <p:spPr>
          <a:xfrm>
            <a:off x="-31440" y="5564740"/>
            <a:ext cx="12254880" cy="1437854"/>
          </a:xfrm>
          <a:prstGeom prst="rect">
            <a:avLst/>
          </a:prstGeom>
          <a:solidFill>
            <a:srgbClr val="AA182C"/>
          </a:solidFill>
          <a:ln>
            <a:noFill/>
          </a:ln>
        </p:spPr>
        <p:txBody>
          <a:bodyPr spcFirstLastPara="1" wrap="square" lIns="45700" tIns="45700" rIns="45700" bIns="45700" anchor="ctr" anchorCtr="0">
            <a:noAutofit/>
          </a:bodyPr>
          <a:lstStyle/>
          <a:p>
            <a:pPr marL="0" marR="0" lvl="0" indent="457200" algn="l" rtl="0">
              <a:lnSpc>
                <a:spcPct val="100000"/>
              </a:lnSpc>
              <a:spcBef>
                <a:spcPts val="0"/>
              </a:spcBef>
              <a:spcAft>
                <a:spcPts val="0"/>
              </a:spcAft>
              <a:buClr>
                <a:srgbClr val="000000"/>
              </a:buClr>
              <a:buSzPts val="1800"/>
              <a:buFont typeface="Jost"/>
              <a:buNone/>
            </a:pPr>
            <a:endParaRPr sz="1800" b="0" i="0" u="none" strike="noStrike" cap="none">
              <a:solidFill>
                <a:srgbClr val="000000"/>
              </a:solidFill>
              <a:latin typeface="Jost"/>
              <a:ea typeface="Jost"/>
              <a:cs typeface="Jost"/>
              <a:sym typeface="Jost"/>
            </a:endParaRPr>
          </a:p>
        </p:txBody>
      </p:sp>
      <p:sp>
        <p:nvSpPr>
          <p:cNvPr id="69" name="Google Shape;69;p15"/>
          <p:cNvSpPr txBox="1"/>
          <p:nvPr/>
        </p:nvSpPr>
        <p:spPr>
          <a:xfrm>
            <a:off x="561655" y="6378834"/>
            <a:ext cx="10546081" cy="3454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Century Gothic"/>
              <a:buNone/>
            </a:pPr>
            <a:r>
              <a:rPr lang="en-US" sz="1600" b="0" i="0" u="none" strike="noStrike" cap="none">
                <a:solidFill>
                  <a:srgbClr val="FFFFFF"/>
                </a:solidFill>
                <a:latin typeface="Century Gothic"/>
                <a:ea typeface="Century Gothic"/>
                <a:cs typeface="Century Gothic"/>
                <a:sym typeface="Century Gothic"/>
              </a:rPr>
              <a:t>ARIAS•U.S. 2022 Fall Conference | Nov 3-4, 2022 | New York, NY | www.arias-us.org</a:t>
            </a:r>
            <a:endParaRPr/>
          </a:p>
        </p:txBody>
      </p:sp>
      <p:pic>
        <p:nvPicPr>
          <p:cNvPr id="70" name="Google Shape;70;p15" descr="ARIAS-logo_WHITE.pdf"/>
          <p:cNvPicPr preferRelativeResize="0"/>
          <p:nvPr/>
        </p:nvPicPr>
        <p:blipFill rotWithShape="1">
          <a:blip r:embed="rId3">
            <a:alphaModFix/>
          </a:blip>
          <a:srcRect/>
          <a:stretch/>
        </p:blipFill>
        <p:spPr>
          <a:xfrm>
            <a:off x="5422055" y="5755878"/>
            <a:ext cx="1347889" cy="564672"/>
          </a:xfrm>
          <a:prstGeom prst="rect">
            <a:avLst/>
          </a:prstGeom>
          <a:noFill/>
          <a:ln>
            <a:noFill/>
          </a:ln>
        </p:spPr>
      </p:pic>
      <p:sp>
        <p:nvSpPr>
          <p:cNvPr id="71" name="Google Shape;71;p15"/>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matchingName="1_Title-1" type="tx">
  <p:cSld name="1_Title-1">
    <p:bg>
      <p:bgPr>
        <a:solidFill>
          <a:srgbClr val="000000"/>
        </a:solidFill>
        <a:effectLst/>
      </p:bgPr>
    </p:bg>
    <p:spTree>
      <p:nvGrpSpPr>
        <p:cNvPr id="1" name="Shape 12"/>
        <p:cNvGrpSpPr/>
        <p:nvPr/>
      </p:nvGrpSpPr>
      <p:grpSpPr>
        <a:xfrm>
          <a:off x="0" y="0"/>
          <a:ext cx="0" cy="0"/>
          <a:chOff x="0" y="0"/>
          <a:chExt cx="0" cy="0"/>
        </a:xfrm>
      </p:grpSpPr>
      <p:pic>
        <p:nvPicPr>
          <p:cNvPr id="13" name="Google Shape;13;p8" descr="ARIAS_Fall_Conference_2000x1200.png"/>
          <p:cNvPicPr preferRelativeResize="0"/>
          <p:nvPr/>
        </p:nvPicPr>
        <p:blipFill rotWithShape="1">
          <a:blip r:embed="rId2">
            <a:alphaModFix/>
          </a:blip>
          <a:srcRect/>
          <a:stretch/>
        </p:blipFill>
        <p:spPr>
          <a:xfrm>
            <a:off x="-21372" y="-241424"/>
            <a:ext cx="12234744" cy="7340847"/>
          </a:xfrm>
          <a:prstGeom prst="rect">
            <a:avLst/>
          </a:prstGeom>
          <a:noFill/>
          <a:ln>
            <a:noFill/>
          </a:ln>
        </p:spPr>
      </p:pic>
      <p:sp>
        <p:nvSpPr>
          <p:cNvPr id="14" name="Google Shape;14;p8"/>
          <p:cNvSpPr txBox="1"/>
          <p:nvPr/>
        </p:nvSpPr>
        <p:spPr>
          <a:xfrm>
            <a:off x="4450129" y="290726"/>
            <a:ext cx="7264012" cy="713739"/>
          </a:xfrm>
          <a:prstGeom prst="rect">
            <a:avLst/>
          </a:prstGeom>
          <a:noFill/>
          <a:ln>
            <a:noFill/>
          </a:ln>
          <a:effectLst>
            <a:outerShdw blurRad="63500" dist="25400" dir="5400000" rotWithShape="0">
              <a:srgbClr val="000000">
                <a:alpha val="79607"/>
              </a:srgbClr>
            </a:outerShdw>
          </a:effectLst>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000"/>
              <a:buFont typeface="Century Gothic"/>
              <a:buNone/>
            </a:pPr>
            <a:r>
              <a:rPr lang="en-US" sz="4000" b="0" i="0" u="none" strike="noStrike" cap="none">
                <a:solidFill>
                  <a:srgbClr val="FFFFFF"/>
                </a:solidFill>
                <a:latin typeface="Century Gothic"/>
                <a:ea typeface="Century Gothic"/>
                <a:cs typeface="Century Gothic"/>
                <a:sym typeface="Century Gothic"/>
              </a:rPr>
              <a:t>Nov 3-4, 2022 | New York, NY</a:t>
            </a:r>
            <a:endParaRPr/>
          </a:p>
        </p:txBody>
      </p:sp>
      <p:sp>
        <p:nvSpPr>
          <p:cNvPr id="15" name="Google Shape;15;p8"/>
          <p:cNvSpPr txBox="1"/>
          <p:nvPr/>
        </p:nvSpPr>
        <p:spPr>
          <a:xfrm>
            <a:off x="476725" y="5887787"/>
            <a:ext cx="8073885" cy="701039"/>
          </a:xfrm>
          <a:prstGeom prst="rect">
            <a:avLst/>
          </a:prstGeom>
          <a:noFill/>
          <a:ln>
            <a:noFill/>
          </a:ln>
          <a:effectLst>
            <a:outerShdw blurRad="63500" dist="25400" dir="5400000" rotWithShape="0">
              <a:srgbClr val="000000">
                <a:alpha val="79607"/>
              </a:srgbClr>
            </a:outerShdw>
          </a:effectLst>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4000"/>
              <a:buFont typeface="EB Garamond"/>
              <a:buNone/>
            </a:pPr>
            <a:r>
              <a:rPr lang="en-US" sz="4000" b="1" i="0" u="none" strike="noStrike" cap="none">
                <a:solidFill>
                  <a:srgbClr val="FFFFFF"/>
                </a:solidFill>
                <a:latin typeface="EB Garamond"/>
                <a:ea typeface="EB Garamond"/>
                <a:cs typeface="EB Garamond"/>
                <a:sym typeface="EB Garamond"/>
              </a:rPr>
              <a:t>ARIAS•U.S. 2022 Fall Conference</a:t>
            </a:r>
            <a:endParaRPr/>
          </a:p>
        </p:txBody>
      </p:sp>
      <p:pic>
        <p:nvPicPr>
          <p:cNvPr id="16" name="Google Shape;16;p8" descr="ARIAS-logo_WHITE.pdf"/>
          <p:cNvPicPr preferRelativeResize="0"/>
          <p:nvPr/>
        </p:nvPicPr>
        <p:blipFill rotWithShape="1">
          <a:blip r:embed="rId3">
            <a:alphaModFix/>
          </a:blip>
          <a:srcRect/>
          <a:stretch/>
        </p:blipFill>
        <p:spPr>
          <a:xfrm>
            <a:off x="539715" y="3942820"/>
            <a:ext cx="3963806" cy="1660555"/>
          </a:xfrm>
          <a:prstGeom prst="rect">
            <a:avLst/>
          </a:prstGeom>
          <a:noFill/>
          <a:ln>
            <a:noFill/>
          </a:ln>
        </p:spPr>
      </p:pic>
      <p:sp>
        <p:nvSpPr>
          <p:cNvPr id="17" name="Google Shape;17;p8"/>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8759485"/>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matchingName="3_Statement">
  <p:cSld name="3_Statement">
    <p:spTree>
      <p:nvGrpSpPr>
        <p:cNvPr id="1" name="Shape 46"/>
        <p:cNvGrpSpPr/>
        <p:nvPr/>
      </p:nvGrpSpPr>
      <p:grpSpPr>
        <a:xfrm>
          <a:off x="0" y="0"/>
          <a:ext cx="0" cy="0"/>
          <a:chOff x="0" y="0"/>
          <a:chExt cx="0" cy="0"/>
        </a:xfrm>
      </p:grpSpPr>
      <p:sp>
        <p:nvSpPr>
          <p:cNvPr id="47" name="Google Shape;47;p13"/>
          <p:cNvSpPr/>
          <p:nvPr/>
        </p:nvSpPr>
        <p:spPr>
          <a:xfrm>
            <a:off x="-47415" y="-311573"/>
            <a:ext cx="12300377" cy="7227145"/>
          </a:xfrm>
          <a:prstGeom prst="rect">
            <a:avLst/>
          </a:prstGeom>
          <a:solidFill>
            <a:srgbClr val="AA182C"/>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chemeClr val="accent1"/>
              </a:buClr>
              <a:buSzPts val="1800"/>
              <a:buFont typeface="Jost"/>
              <a:buNone/>
            </a:pPr>
            <a:endParaRPr sz="1800" b="0" i="0" u="none" strike="noStrike" cap="none">
              <a:solidFill>
                <a:schemeClr val="accent1"/>
              </a:solidFill>
              <a:latin typeface="Jost"/>
              <a:ea typeface="Jost"/>
              <a:cs typeface="Jost"/>
              <a:sym typeface="Jost"/>
            </a:endParaRPr>
          </a:p>
        </p:txBody>
      </p:sp>
      <p:sp>
        <p:nvSpPr>
          <p:cNvPr id="48" name="Google Shape;48;p13"/>
          <p:cNvSpPr txBox="1">
            <a:spLocks noGrp="1"/>
          </p:cNvSpPr>
          <p:nvPr>
            <p:ph type="title"/>
          </p:nvPr>
        </p:nvSpPr>
        <p:spPr>
          <a:xfrm>
            <a:off x="515939" y="1489916"/>
            <a:ext cx="11160126" cy="3878168"/>
          </a:xfrm>
          <a:prstGeom prst="rect">
            <a:avLst/>
          </a:prstGeom>
          <a:noFill/>
          <a:ln>
            <a:noFill/>
          </a:ln>
        </p:spPr>
        <p:txBody>
          <a:bodyPr spcFirstLastPara="1" wrap="square" lIns="45700" tIns="45700" rIns="45700" bIns="45700" anchor="ctr" anchorCtr="0">
            <a:normAutofit/>
          </a:bodyPr>
          <a:lstStyle>
            <a:lvl1pPr lvl="0" algn="l">
              <a:lnSpc>
                <a:spcPct val="100000"/>
              </a:lnSpc>
              <a:spcBef>
                <a:spcPts val="0"/>
              </a:spcBef>
              <a:spcAft>
                <a:spcPts val="0"/>
              </a:spcAft>
              <a:buClr>
                <a:srgbClr val="FFFFFF"/>
              </a:buClr>
              <a:buSzPts val="4000"/>
              <a:buFont typeface="Century Gothic"/>
              <a:buNone/>
              <a:defRPr b="0">
                <a:solidFill>
                  <a:srgbClr val="FFFFFF"/>
                </a:solidFill>
              </a:defRPr>
            </a:lvl1pPr>
            <a:lvl2pPr lvl="1" algn="l">
              <a:lnSpc>
                <a:spcPct val="100000"/>
              </a:lnSpc>
              <a:spcBef>
                <a:spcPts val="0"/>
              </a:spcBef>
              <a:spcAft>
                <a:spcPts val="0"/>
              </a:spcAft>
              <a:buClr>
                <a:srgbClr val="AA182C"/>
              </a:buClr>
              <a:buSzPts val="1800"/>
              <a:buNone/>
              <a:defRPr/>
            </a:lvl2pPr>
            <a:lvl3pPr lvl="2" algn="l">
              <a:lnSpc>
                <a:spcPct val="100000"/>
              </a:lnSpc>
              <a:spcBef>
                <a:spcPts val="0"/>
              </a:spcBef>
              <a:spcAft>
                <a:spcPts val="0"/>
              </a:spcAft>
              <a:buClr>
                <a:srgbClr val="AA182C"/>
              </a:buClr>
              <a:buSzPts val="1800"/>
              <a:buNone/>
              <a:defRPr/>
            </a:lvl3pPr>
            <a:lvl4pPr lvl="3" algn="l">
              <a:lnSpc>
                <a:spcPct val="100000"/>
              </a:lnSpc>
              <a:spcBef>
                <a:spcPts val="0"/>
              </a:spcBef>
              <a:spcAft>
                <a:spcPts val="0"/>
              </a:spcAft>
              <a:buClr>
                <a:srgbClr val="AA182C"/>
              </a:buClr>
              <a:buSzPts val="1800"/>
              <a:buNone/>
              <a:defRPr/>
            </a:lvl4pPr>
            <a:lvl5pPr lvl="4" algn="l">
              <a:lnSpc>
                <a:spcPct val="100000"/>
              </a:lnSpc>
              <a:spcBef>
                <a:spcPts val="0"/>
              </a:spcBef>
              <a:spcAft>
                <a:spcPts val="0"/>
              </a:spcAft>
              <a:buClr>
                <a:srgbClr val="AA182C"/>
              </a:buClr>
              <a:buSzPts val="1800"/>
              <a:buNone/>
              <a:defRPr/>
            </a:lvl5pPr>
            <a:lvl6pPr lvl="5" algn="l">
              <a:lnSpc>
                <a:spcPct val="100000"/>
              </a:lnSpc>
              <a:spcBef>
                <a:spcPts val="0"/>
              </a:spcBef>
              <a:spcAft>
                <a:spcPts val="0"/>
              </a:spcAft>
              <a:buClr>
                <a:srgbClr val="AA182C"/>
              </a:buClr>
              <a:buSzPts val="1800"/>
              <a:buNone/>
              <a:defRPr/>
            </a:lvl6pPr>
            <a:lvl7pPr lvl="6" algn="l">
              <a:lnSpc>
                <a:spcPct val="100000"/>
              </a:lnSpc>
              <a:spcBef>
                <a:spcPts val="0"/>
              </a:spcBef>
              <a:spcAft>
                <a:spcPts val="0"/>
              </a:spcAft>
              <a:buClr>
                <a:srgbClr val="AA182C"/>
              </a:buClr>
              <a:buSzPts val="1800"/>
              <a:buNone/>
              <a:defRPr/>
            </a:lvl7pPr>
            <a:lvl8pPr lvl="7" algn="l">
              <a:lnSpc>
                <a:spcPct val="100000"/>
              </a:lnSpc>
              <a:spcBef>
                <a:spcPts val="0"/>
              </a:spcBef>
              <a:spcAft>
                <a:spcPts val="0"/>
              </a:spcAft>
              <a:buClr>
                <a:srgbClr val="AA182C"/>
              </a:buClr>
              <a:buSzPts val="1800"/>
              <a:buNone/>
              <a:defRPr/>
            </a:lvl8pPr>
            <a:lvl9pPr lvl="8" algn="l">
              <a:lnSpc>
                <a:spcPct val="100000"/>
              </a:lnSpc>
              <a:spcBef>
                <a:spcPts val="0"/>
              </a:spcBef>
              <a:spcAft>
                <a:spcPts val="0"/>
              </a:spcAft>
              <a:buClr>
                <a:srgbClr val="AA182C"/>
              </a:buClr>
              <a:buSzPts val="1800"/>
              <a:buNone/>
              <a:defRPr/>
            </a:lvl9pPr>
          </a:lstStyle>
          <a:p>
            <a:endParaRPr/>
          </a:p>
        </p:txBody>
      </p:sp>
      <p:pic>
        <p:nvPicPr>
          <p:cNvPr id="49" name="Google Shape;49;p13" descr="ARIAS-logo_WHITE.pdf"/>
          <p:cNvPicPr preferRelativeResize="0"/>
          <p:nvPr/>
        </p:nvPicPr>
        <p:blipFill rotWithShape="1">
          <a:blip r:embed="rId2">
            <a:alphaModFix/>
          </a:blip>
          <a:srcRect/>
          <a:stretch/>
        </p:blipFill>
        <p:spPr>
          <a:xfrm>
            <a:off x="5042065" y="5755878"/>
            <a:ext cx="2107870" cy="883050"/>
          </a:xfrm>
          <a:prstGeom prst="rect">
            <a:avLst/>
          </a:prstGeom>
          <a:noFill/>
          <a:ln>
            <a:noFill/>
          </a:ln>
        </p:spPr>
      </p:pic>
      <p:sp>
        <p:nvSpPr>
          <p:cNvPr id="50" name="Google Shape;50;p13"/>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lvl="0"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1pPr>
            <a:lvl2pPr marL="0" lvl="1"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2pPr>
            <a:lvl3pPr marL="0" lvl="2"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3pPr>
            <a:lvl4pPr marL="0" lvl="3"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4pPr>
            <a:lvl5pPr marL="0" lvl="4"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5pPr>
            <a:lvl6pPr marL="0" lvl="5"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6pPr>
            <a:lvl7pPr marL="0" lvl="6"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7pPr>
            <a:lvl8pPr marL="0" lvl="7"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8pPr>
            <a:lvl9pPr marL="0" lvl="8" indent="0" algn="r">
              <a:lnSpc>
                <a:spcPct val="100000"/>
              </a:lnSpc>
              <a:spcBef>
                <a:spcPts val="0"/>
              </a:spcBef>
              <a:spcAft>
                <a:spcPts val="0"/>
              </a:spcAft>
              <a:buClr>
                <a:srgbClr val="000000"/>
              </a:buClr>
              <a:buSzPts val="1200"/>
              <a:buFont typeface="Jost"/>
              <a:buNone/>
              <a:defRPr sz="1200">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71632701"/>
      </p:ext>
    </p:extLst>
  </p:cSld>
  <p:clrMapOvr>
    <a:masterClrMapping/>
  </p:clrMapOvr>
</p:sldLayout>
</file>

<file path=ppt/slideLayouts/slideLayout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6AEB-F74B-BBAA-921A-A7D3903C73D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B94966C-19EF-96F3-9DD9-EF54268DA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D3D6BC9-0E7C-BCAE-A44D-32CFE46BDF1F}"/>
              </a:ext>
            </a:extLst>
          </p:cNvPr>
          <p:cNvSpPr>
            <a:spLocks noGrp="1"/>
          </p:cNvSpPr>
          <p:nvPr>
            <p:ph type="dt" sz="half" idx="10"/>
          </p:nvPr>
        </p:nvSpPr>
        <p:spPr/>
        <p:txBody>
          <a:bodyPr/>
          <a:lstStyle/>
          <a:p>
            <a:fld id="{C68F6441-6173-4FC9-BE83-3F195642C5D2}" type="datetimeFigureOut">
              <a:rPr lang="en-GB" smtClean="0"/>
              <a:t>02/11/2022</a:t>
            </a:fld>
            <a:endParaRPr lang="en-GB" dirty="0"/>
          </a:p>
        </p:txBody>
      </p:sp>
      <p:sp>
        <p:nvSpPr>
          <p:cNvPr id="5" name="Footer Placeholder 4">
            <a:extLst>
              <a:ext uri="{FF2B5EF4-FFF2-40B4-BE49-F238E27FC236}">
                <a16:creationId xmlns:a16="http://schemas.microsoft.com/office/drawing/2014/main" id="{8351BF52-E510-B176-3E59-1A5CD1B2BA4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E6092A6-6F2E-1723-B03B-8DFFE24AA54A}"/>
              </a:ext>
            </a:extLst>
          </p:cNvPr>
          <p:cNvSpPr>
            <a:spLocks noGrp="1"/>
          </p:cNvSpPr>
          <p:nvPr>
            <p:ph type="sldNum" sz="quarter" idx="12"/>
          </p:nvPr>
        </p:nvSpPr>
        <p:spPr/>
        <p:txBody>
          <a:bodyPr/>
          <a:lstStyle/>
          <a:p>
            <a:fld id="{62A3C726-019E-4170-A1EA-1EE8E4004263}" type="slidenum">
              <a:rPr lang="en-GB" smtClean="0"/>
              <a:t>‹#›</a:t>
            </a:fld>
            <a:endParaRPr lang="en-GB" dirty="0"/>
          </a:p>
        </p:txBody>
      </p:sp>
    </p:spTree>
    <p:extLst>
      <p:ext uri="{BB962C8B-B14F-4D97-AF65-F5344CB8AC3E}">
        <p14:creationId xmlns:p14="http://schemas.microsoft.com/office/powerpoint/2010/main" val="1529326947"/>
      </p:ext>
    </p:extLst>
  </p:cSld>
  <p:clrMapOvr>
    <a:masterClrMapping/>
  </p:clrMapOvr>
</p:sldLayout>
</file>

<file path=ppt/slideLayouts/slideLayout7.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F88DD-AC98-A3B6-DFB6-F48DC387CB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3BE479-98BA-8481-5E28-2C47B51633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3653F3-2828-4BD6-EE96-BCA3DA961BDE}"/>
              </a:ext>
            </a:extLst>
          </p:cNvPr>
          <p:cNvSpPr>
            <a:spLocks noGrp="1"/>
          </p:cNvSpPr>
          <p:nvPr>
            <p:ph type="dt" sz="half" idx="10"/>
          </p:nvPr>
        </p:nvSpPr>
        <p:spPr/>
        <p:txBody>
          <a:bodyPr/>
          <a:lstStyle/>
          <a:p>
            <a:fld id="{C68F6441-6173-4FC9-BE83-3F195642C5D2}" type="datetimeFigureOut">
              <a:rPr lang="en-GB" smtClean="0"/>
              <a:t>02/11/2022</a:t>
            </a:fld>
            <a:endParaRPr lang="en-GB" dirty="0"/>
          </a:p>
        </p:txBody>
      </p:sp>
      <p:sp>
        <p:nvSpPr>
          <p:cNvPr id="5" name="Footer Placeholder 4">
            <a:extLst>
              <a:ext uri="{FF2B5EF4-FFF2-40B4-BE49-F238E27FC236}">
                <a16:creationId xmlns:a16="http://schemas.microsoft.com/office/drawing/2014/main" id="{43542F26-7461-99CB-6A2D-47F05886840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7BC7FB4-6100-AF20-6AC6-8EF72E2E8452}"/>
              </a:ext>
            </a:extLst>
          </p:cNvPr>
          <p:cNvSpPr>
            <a:spLocks noGrp="1"/>
          </p:cNvSpPr>
          <p:nvPr>
            <p:ph type="sldNum" sz="quarter" idx="12"/>
          </p:nvPr>
        </p:nvSpPr>
        <p:spPr/>
        <p:txBody>
          <a:bodyPr/>
          <a:lstStyle/>
          <a:p>
            <a:fld id="{62A3C726-019E-4170-A1EA-1EE8E4004263}" type="slidenum">
              <a:rPr lang="en-GB" smtClean="0"/>
              <a:t>‹#›</a:t>
            </a:fld>
            <a:endParaRPr lang="en-GB" dirty="0"/>
          </a:p>
        </p:txBody>
      </p:sp>
    </p:spTree>
    <p:extLst>
      <p:ext uri="{BB962C8B-B14F-4D97-AF65-F5344CB8AC3E}">
        <p14:creationId xmlns:p14="http://schemas.microsoft.com/office/powerpoint/2010/main" val="3391844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515939" y="621582"/>
            <a:ext cx="11160126" cy="1488315"/>
          </a:xfrm>
          <a:prstGeom prst="rect">
            <a:avLst/>
          </a:prstGeom>
          <a:noFill/>
          <a:ln>
            <a:noFill/>
          </a:ln>
        </p:spPr>
        <p:txBody>
          <a:bodyPr spcFirstLastPara="1" wrap="square" lIns="45700" tIns="45700" rIns="45700" bIns="45700" anchor="t" anchorCtr="0">
            <a:normAutofit/>
          </a:bodyPr>
          <a:lstStyle>
            <a:lvl1pPr marR="0" lvl="0"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AA182C"/>
              </a:buClr>
              <a:buSzPts val="4000"/>
              <a:buFont typeface="Century Gothic"/>
              <a:buNone/>
              <a:defRPr sz="4000" b="1" i="0" u="none" strike="noStrike" cap="none">
                <a:solidFill>
                  <a:srgbClr val="AA182C"/>
                </a:solidFill>
                <a:latin typeface="Century Gothic"/>
                <a:ea typeface="Century Gothic"/>
                <a:cs typeface="Century Gothic"/>
                <a:sym typeface="Century Gothic"/>
              </a:defRPr>
            </a:lvl9pPr>
          </a:lstStyle>
          <a:p>
            <a:endParaRPr/>
          </a:p>
        </p:txBody>
      </p:sp>
      <p:sp>
        <p:nvSpPr>
          <p:cNvPr id="7" name="Google Shape;7;p7"/>
          <p:cNvSpPr txBox="1">
            <a:spLocks noGrp="1"/>
          </p:cNvSpPr>
          <p:nvPr>
            <p:ph type="body" idx="1"/>
          </p:nvPr>
        </p:nvSpPr>
        <p:spPr>
          <a:xfrm>
            <a:off x="515937" y="2092325"/>
            <a:ext cx="7366001" cy="4216400"/>
          </a:xfrm>
          <a:prstGeom prst="rect">
            <a:avLst/>
          </a:prstGeom>
          <a:noFill/>
          <a:ln>
            <a:noFill/>
          </a:ln>
        </p:spPr>
        <p:txBody>
          <a:bodyPr spcFirstLastPara="1" wrap="square" lIns="45700" tIns="45700" rIns="45700" bIns="45700" anchor="t" anchorCtr="0">
            <a:normAutofit/>
          </a:bodyPr>
          <a:lstStyle>
            <a:lvl1pPr marL="457200" marR="0" lvl="0" indent="-228600" algn="l" rtl="0">
              <a:lnSpc>
                <a:spcPct val="100000"/>
              </a:lnSpc>
              <a:spcBef>
                <a:spcPts val="400"/>
              </a:spcBef>
              <a:spcAft>
                <a:spcPts val="0"/>
              </a:spcAft>
              <a:buClr>
                <a:schemeClr val="accent2"/>
              </a:buClr>
              <a:buSzPts val="2400"/>
              <a:buFont typeface="Century Gothic"/>
              <a:buNone/>
              <a:defRPr sz="2400" b="0" i="0" u="none" strike="noStrike" cap="none">
                <a:solidFill>
                  <a:schemeClr val="accent2"/>
                </a:solidFill>
                <a:latin typeface="Century Gothic"/>
                <a:ea typeface="Century Gothic"/>
                <a:cs typeface="Century Gothic"/>
                <a:sym typeface="Century Gothic"/>
              </a:defRPr>
            </a:lvl1pPr>
            <a:lvl2pPr marL="914400" marR="0" lvl="1"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2pPr>
            <a:lvl3pPr marL="1371600" marR="0" lvl="2"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3pPr>
            <a:lvl4pPr marL="1828800" marR="0" lvl="3"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4pPr>
            <a:lvl5pPr marL="2286000" marR="0" lvl="4"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5pPr>
            <a:lvl6pPr marL="2743200" marR="0" lvl="5"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6pPr>
            <a:lvl7pPr marL="3200400" marR="0" lvl="6"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7pPr>
            <a:lvl8pPr marL="3657600" marR="0" lvl="7"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8pPr>
            <a:lvl9pPr marL="4114800" marR="0" lvl="8" indent="-381000" algn="l" rtl="0">
              <a:lnSpc>
                <a:spcPct val="100000"/>
              </a:lnSpc>
              <a:spcBef>
                <a:spcPts val="400"/>
              </a:spcBef>
              <a:spcAft>
                <a:spcPts val="0"/>
              </a:spcAft>
              <a:buClr>
                <a:schemeClr val="accent2"/>
              </a:buClr>
              <a:buSzPts val="2400"/>
              <a:buFont typeface="Century Gothic"/>
              <a:buChar char="•"/>
              <a:defRPr sz="2400" b="0" i="0" u="none" strike="noStrike" cap="none">
                <a:solidFill>
                  <a:schemeClr val="accent2"/>
                </a:solidFill>
                <a:latin typeface="Century Gothic"/>
                <a:ea typeface="Century Gothic"/>
                <a:cs typeface="Century Gothic"/>
                <a:sym typeface="Century Gothic"/>
              </a:defRPr>
            </a:lvl9pPr>
          </a:lstStyle>
          <a:p>
            <a:endParaRPr/>
          </a:p>
        </p:txBody>
      </p:sp>
      <p:sp>
        <p:nvSpPr>
          <p:cNvPr id="8" name="Google Shape;8;p7"/>
          <p:cNvSpPr/>
          <p:nvPr/>
        </p:nvSpPr>
        <p:spPr>
          <a:xfrm>
            <a:off x="-31440" y="5564740"/>
            <a:ext cx="12254880" cy="1437854"/>
          </a:xfrm>
          <a:prstGeom prst="rect">
            <a:avLst/>
          </a:prstGeom>
          <a:solidFill>
            <a:srgbClr val="AA182C"/>
          </a:solidFill>
          <a:ln>
            <a:noFill/>
          </a:ln>
        </p:spPr>
        <p:txBody>
          <a:bodyPr spcFirstLastPara="1" wrap="square" lIns="45700" tIns="45700" rIns="45700" bIns="45700" anchor="ctr" anchorCtr="0">
            <a:noAutofit/>
          </a:bodyPr>
          <a:lstStyle/>
          <a:p>
            <a:pPr marL="0" marR="0" lvl="0" indent="457200" algn="l" rtl="0">
              <a:lnSpc>
                <a:spcPct val="100000"/>
              </a:lnSpc>
              <a:spcBef>
                <a:spcPts val="0"/>
              </a:spcBef>
              <a:spcAft>
                <a:spcPts val="0"/>
              </a:spcAft>
              <a:buClr>
                <a:srgbClr val="000000"/>
              </a:buClr>
              <a:buSzPts val="1800"/>
              <a:buFont typeface="Jost"/>
              <a:buNone/>
            </a:pPr>
            <a:endParaRPr sz="1800" b="0" i="0" u="none" strike="noStrike" cap="none">
              <a:solidFill>
                <a:srgbClr val="000000"/>
              </a:solidFill>
              <a:latin typeface="Jost"/>
              <a:ea typeface="Jost"/>
              <a:cs typeface="Jost"/>
              <a:sym typeface="Jost"/>
            </a:endParaRPr>
          </a:p>
        </p:txBody>
      </p:sp>
      <p:sp>
        <p:nvSpPr>
          <p:cNvPr id="9" name="Google Shape;9;p7"/>
          <p:cNvSpPr txBox="1"/>
          <p:nvPr/>
        </p:nvSpPr>
        <p:spPr>
          <a:xfrm>
            <a:off x="561655" y="6378834"/>
            <a:ext cx="10546081" cy="345439"/>
          </a:xfrm>
          <a:prstGeom prst="rect">
            <a:avLst/>
          </a:prstGeom>
          <a:noFill/>
          <a:ln>
            <a:noFill/>
          </a:ln>
        </p:spPr>
        <p:txBody>
          <a:bodyPr spcFirstLastPara="1" wrap="square" lIns="45700" tIns="45700" rIns="45700" bIns="45700" anchor="ctr" anchorCtr="0">
            <a:spAutoFit/>
          </a:bodyPr>
          <a:lstStyle/>
          <a:p>
            <a:pPr marL="0" marR="0" lvl="0" indent="0" algn="ctr" rtl="0">
              <a:lnSpc>
                <a:spcPct val="100000"/>
              </a:lnSpc>
              <a:spcBef>
                <a:spcPts val="0"/>
              </a:spcBef>
              <a:spcAft>
                <a:spcPts val="0"/>
              </a:spcAft>
              <a:buClr>
                <a:srgbClr val="FFFFFF"/>
              </a:buClr>
              <a:buSzPts val="1600"/>
              <a:buFont typeface="Century Gothic"/>
              <a:buNone/>
            </a:pPr>
            <a:r>
              <a:rPr lang="en-US" sz="1600" b="0" i="0" u="none" strike="noStrike" cap="none">
                <a:solidFill>
                  <a:srgbClr val="FFFFFF"/>
                </a:solidFill>
                <a:latin typeface="Century Gothic"/>
                <a:ea typeface="Century Gothic"/>
                <a:cs typeface="Century Gothic"/>
                <a:sym typeface="Century Gothic"/>
              </a:rPr>
              <a:t>ARIAS•U.S. 2022 Fall Conference | Nov 3-4, 2022 | New York, NY | www.arias-us.org</a:t>
            </a:r>
            <a:endParaRPr/>
          </a:p>
        </p:txBody>
      </p:sp>
      <p:pic>
        <p:nvPicPr>
          <p:cNvPr id="10" name="Google Shape;10;p7" descr="ARIAS-logo_WHITE.pdf"/>
          <p:cNvPicPr preferRelativeResize="0"/>
          <p:nvPr/>
        </p:nvPicPr>
        <p:blipFill rotWithShape="1">
          <a:blip r:embed="rId9">
            <a:alphaModFix/>
          </a:blip>
          <a:srcRect/>
          <a:stretch/>
        </p:blipFill>
        <p:spPr>
          <a:xfrm>
            <a:off x="5422055" y="5755878"/>
            <a:ext cx="1347889" cy="564672"/>
          </a:xfrm>
          <a:prstGeom prst="rect">
            <a:avLst/>
          </a:prstGeom>
          <a:noFill/>
          <a:ln>
            <a:noFill/>
          </a:ln>
        </p:spPr>
      </p:pic>
      <p:sp>
        <p:nvSpPr>
          <p:cNvPr id="11" name="Google Shape;11;p7"/>
          <p:cNvSpPr txBox="1">
            <a:spLocks noGrp="1"/>
          </p:cNvSpPr>
          <p:nvPr>
            <p:ph type="sldNum" idx="12"/>
          </p:nvPr>
        </p:nvSpPr>
        <p:spPr>
          <a:xfrm>
            <a:off x="8463946" y="6221731"/>
            <a:ext cx="273654" cy="269239"/>
          </a:xfrm>
          <a:prstGeom prst="rect">
            <a:avLst/>
          </a:prstGeom>
          <a:noFill/>
          <a:ln>
            <a:noFill/>
          </a:ln>
        </p:spPr>
        <p:txBody>
          <a:bodyPr spcFirstLastPara="1" wrap="square" lIns="45700" tIns="45700" rIns="45700" bIns="45700" anchor="ctr" anchorCtr="0">
            <a:spAutoFit/>
          </a:bodyPr>
          <a:lstStyle>
            <a:lvl1pPr marL="0" marR="0" lvl="0"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1pPr>
            <a:lvl2pPr marL="0" marR="0" lvl="1"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2pPr>
            <a:lvl3pPr marL="0" marR="0" lvl="2"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3pPr>
            <a:lvl4pPr marL="0" marR="0" lvl="3"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4pPr>
            <a:lvl5pPr marL="0" marR="0" lvl="4"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5pPr>
            <a:lvl6pPr marL="0" marR="0" lvl="5"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6pPr>
            <a:lvl7pPr marL="0" marR="0" lvl="6"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7pPr>
            <a:lvl8pPr marL="0" marR="0" lvl="7"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8pPr>
            <a:lvl9pPr marL="0" marR="0" lvl="8" indent="0" algn="r" rtl="0">
              <a:lnSpc>
                <a:spcPct val="100000"/>
              </a:lnSpc>
              <a:spcBef>
                <a:spcPts val="0"/>
              </a:spcBef>
              <a:spcAft>
                <a:spcPts val="0"/>
              </a:spcAft>
              <a:buClr>
                <a:srgbClr val="000000"/>
              </a:buClr>
              <a:buSzPts val="1200"/>
              <a:buFont typeface="Jost"/>
              <a:buNone/>
              <a:defRPr sz="1200" b="0" i="0" u="none" strike="noStrike" cap="none">
                <a:solidFill>
                  <a:srgbClr val="000000"/>
                </a:solidFill>
                <a:latin typeface="Jost"/>
                <a:ea typeface="Jost"/>
                <a:cs typeface="Jost"/>
                <a:sym typeface="Jost"/>
              </a:defRPr>
            </a:lvl9pPr>
          </a:lstStyle>
          <a:p>
            <a:pPr marL="0" lvl="0" indent="0" algn="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1" r:id="rId1"/>
    <p:sldLayoutId id="2147483655" r:id="rId2"/>
    <p:sldLayoutId id="2147483656" r:id="rId3"/>
    <p:sldLayoutId id="2147483657" r:id="rId4"/>
    <p:sldLayoutId id="2147483658" r:id="rId5"/>
    <p:sldLayoutId id="2147483659"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Guy.Blackwood@quadrantchambers.com" TargetMode="External"/><Relationship Id="rId2" Type="http://schemas.openxmlformats.org/officeDocument/2006/relationships/hyperlink" Target="mailto:costas.frangeskides@wordleylaw.com"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 descr="" title=""/>
        <p:cNvGrpSpPr/>
        <p:nvPr/>
      </p:nvGrpSpPr>
      <p:grpSpPr>
        <a:xfrm>
          <a:off x="0" y="0"/>
          <a:ext cx="0" cy="0"/>
          <a:chOff x="0" y="0"/>
          <a:chExt cx="0" cy="0"/>
        </a:xfrm>
      </p:grpSpPr>
      <p:sp>
        <p:nvSpPr>
          <p:cNvPr id="76" name="Google Shape;76;p1" descr="" title=""/>
          <p:cNvSpPr txBox="1"/>
          <p:nvPr/>
        </p:nvSpPr>
        <p:spPr>
          <a:xfrm>
            <a:off x="561657" y="6501342"/>
            <a:ext cx="2585880" cy="269239"/>
          </a:xfrm>
          <a:prstGeom prst="rect">
            <a:avLst/>
          </a:prstGeom>
          <a:noFill/>
          <a:ln>
            <a:noFill/>
          </a:ln>
        </p:spPr>
        <p:txBody>
          <a:bodyPr spcFirstLastPara="1" wrap="square" lIns="45700" tIns="45700" rIns="45700" bIns="45700" anchor="ctr" anchorCtr="0">
            <a:spAutoFit/>
          </a:bodyPr>
          <a:lstStyle/>
          <a:p>
            <a:pPr marL="0" marR="0" lvl="0" indent="0" algn="l" rtl="0">
              <a:lnSpc>
                <a:spcPct val="100000"/>
              </a:lnSpc>
              <a:spcBef>
                <a:spcPts val="0"/>
              </a:spcBef>
              <a:spcAft>
                <a:spcPts val="0"/>
              </a:spcAft>
              <a:buClr>
                <a:srgbClr val="FFFFFF"/>
              </a:buClr>
              <a:buSzPts val="1200"/>
              <a:buFont typeface="EB Garamond"/>
              <a:buNone/>
            </a:pPr>
            <a:endParaRPr/>
          </a:p>
        </p:txBody>
      </p:sp>
    </p:spTree>
  </p:cSld>
  <p:clrMapOvr>
    <a:masterClrMapping/>
  </p:clrMapOvr>
</p:sld>
</file>

<file path=ppt/slides/slide1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4FE3A25-E28F-38CF-C9B0-144438AB2E60}"/>
              </a:ext>
            </a:extLst>
          </p:cNvPr>
          <p:cNvSpPr>
            <a:spLocks noGrp="1"/>
          </p:cNvSpPr>
          <p:nvPr>
            <p:ph type="title"/>
          </p:nvPr>
        </p:nvSpPr>
        <p:spPr/>
        <p:txBody>
          <a:bodyPr/>
          <a:lstStyle/>
          <a:p>
            <a:pPr algn="ctr"/>
            <a:r>
              <a:rPr lang="en-GB" dirty="0"/>
              <a:t>BI claims, COVID 19</a:t>
            </a:r>
          </a:p>
        </p:txBody>
      </p:sp>
      <p:sp>
        <p:nvSpPr>
          <p:cNvPr id="3" name="Content Placeholder 2" descr="" title="">
            <a:extLst>
              <a:ext uri="{FF2B5EF4-FFF2-40B4-BE49-F238E27FC236}">
                <a16:creationId xmlns:a16="http://schemas.microsoft.com/office/drawing/2014/main" id="{1A6150F8-0799-968F-4BA3-36B7B326104F}"/>
              </a:ext>
            </a:extLst>
          </p:cNvPr>
          <p:cNvSpPr>
            <a:spLocks noGrp="1"/>
          </p:cNvSpPr>
          <p:nvPr>
            <p:ph idx="1"/>
          </p:nvPr>
        </p:nvSpPr>
        <p:spPr>
          <a:xfrm>
            <a:off x="612189" y="1723356"/>
            <a:ext cx="11258968" cy="4216400"/>
          </a:xfrm>
        </p:spPr>
        <p:txBody>
          <a:bodyPr>
            <a:normAutofit/>
          </a:bodyPr>
          <a:lstStyle/>
          <a:p>
            <a:pPr marL="571500" indent="-342900">
              <a:buFont typeface="Arial" panose="020B0604020202020204" pitchFamily="34" charset="0"/>
              <a:buChar char="•"/>
            </a:pPr>
            <a:r>
              <a:rPr lang="en-GB" i="1" dirty="0"/>
              <a:t>Aioi </a:t>
            </a:r>
            <a:r>
              <a:rPr lang="en-GB" dirty="0"/>
              <a:t>had some authority in its favour, a dictum in </a:t>
            </a:r>
            <a:r>
              <a:rPr lang="en-GB" i="1" dirty="0"/>
              <a:t>KAC v KIC </a:t>
            </a:r>
            <a:r>
              <a:rPr lang="en-GB" dirty="0"/>
              <a:t>but not much more</a:t>
            </a:r>
          </a:p>
          <a:p>
            <a:pPr marL="571500" indent="-342900">
              <a:buFont typeface="Arial" panose="020B0604020202020204" pitchFamily="34" charset="0"/>
              <a:buChar char="•"/>
            </a:pPr>
            <a:r>
              <a:rPr lang="en-GB" dirty="0"/>
              <a:t>The question is what is the deemed, or constructive knowledge of the ‘informed scrutineer’?</a:t>
            </a:r>
          </a:p>
          <a:p>
            <a:pPr marL="571500" indent="-342900">
              <a:buFont typeface="Arial" panose="020B0604020202020204" pitchFamily="34" charset="0"/>
              <a:buChar char="•"/>
            </a:pPr>
            <a:r>
              <a:rPr lang="en-GB" i="1" dirty="0"/>
              <a:t>Marrickville</a:t>
            </a:r>
            <a:r>
              <a:rPr lang="en-GB" dirty="0"/>
              <a:t>, a decision of the Federal Court of Australia made the point that the purpose of BI insurance is to inject additional funds into a company to maintain it as a going concern, which pointed in favour of a quick decision by the ‘informed observer’</a:t>
            </a:r>
            <a:endParaRPr lang="en-GB" i="1" dirty="0"/>
          </a:p>
        </p:txBody>
      </p:sp>
    </p:spTree>
    <p:extLst>
      <p:ext uri="{BB962C8B-B14F-4D97-AF65-F5344CB8AC3E}">
        <p14:creationId xmlns:p14="http://schemas.microsoft.com/office/powerpoint/2010/main" val="914266100"/>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8B215DFF-B376-4C4E-29C9-1509E52A61FC}"/>
              </a:ext>
            </a:extLst>
          </p:cNvPr>
          <p:cNvSpPr>
            <a:spLocks noGrp="1"/>
          </p:cNvSpPr>
          <p:nvPr>
            <p:ph type="title"/>
          </p:nvPr>
        </p:nvSpPr>
        <p:spPr/>
        <p:txBody>
          <a:bodyPr/>
          <a:lstStyle/>
          <a:p>
            <a:pPr algn="ctr"/>
            <a:r>
              <a:rPr lang="en-GB" dirty="0"/>
              <a:t>BI claims, COVID 19</a:t>
            </a:r>
          </a:p>
        </p:txBody>
      </p:sp>
      <p:sp>
        <p:nvSpPr>
          <p:cNvPr id="3" name="Content Placeholder 2" descr="" title="">
            <a:extLst>
              <a:ext uri="{FF2B5EF4-FFF2-40B4-BE49-F238E27FC236}">
                <a16:creationId xmlns:a16="http://schemas.microsoft.com/office/drawing/2014/main" id="{56DBE9AA-A6ED-0772-D2D2-6D4A11982828}"/>
              </a:ext>
            </a:extLst>
          </p:cNvPr>
          <p:cNvSpPr>
            <a:spLocks noGrp="1"/>
          </p:cNvSpPr>
          <p:nvPr>
            <p:ph idx="1"/>
          </p:nvPr>
        </p:nvSpPr>
        <p:spPr>
          <a:xfrm>
            <a:off x="564063" y="1546894"/>
            <a:ext cx="11291052" cy="4216400"/>
          </a:xfrm>
        </p:spPr>
        <p:txBody>
          <a:bodyPr>
            <a:normAutofit/>
          </a:bodyPr>
          <a:lstStyle/>
          <a:p>
            <a:pPr marL="571500" indent="-342900">
              <a:buFont typeface="Arial" panose="020B0604020202020204" pitchFamily="34" charset="0"/>
              <a:buChar char="•"/>
            </a:pPr>
            <a:r>
              <a:rPr lang="en-GB" dirty="0"/>
              <a:t>There have been a raft of recent COVID related BI decisions in the English Courts which have had to look at the questions of aggregation and causation</a:t>
            </a:r>
          </a:p>
          <a:p>
            <a:pPr marL="571500" indent="-342900">
              <a:buFont typeface="Arial" panose="020B0604020202020204" pitchFamily="34" charset="0"/>
              <a:buChar char="•"/>
            </a:pPr>
            <a:r>
              <a:rPr lang="en-GB" dirty="0"/>
              <a:t>The well known </a:t>
            </a:r>
            <a:r>
              <a:rPr lang="en-GB" i="1" dirty="0"/>
              <a:t>FCA v. Arch </a:t>
            </a:r>
            <a:r>
              <a:rPr lang="en-GB" dirty="0"/>
              <a:t>decision, but more recently and perhaps less well known </a:t>
            </a:r>
            <a:r>
              <a:rPr lang="en-GB" i="1" dirty="0"/>
              <a:t>Stonegate, Greggs </a:t>
            </a:r>
            <a:r>
              <a:rPr lang="en-GB" dirty="0"/>
              <a:t>and </a:t>
            </a:r>
            <a:r>
              <a:rPr lang="en-GB" i="1" dirty="0"/>
              <a:t>VE</a:t>
            </a:r>
          </a:p>
          <a:p>
            <a:pPr marL="571500" indent="-342900">
              <a:buFont typeface="Arial" panose="020B0604020202020204" pitchFamily="34" charset="0"/>
              <a:buChar char="•"/>
            </a:pPr>
            <a:r>
              <a:rPr lang="en-GB" dirty="0"/>
              <a:t>The issue of when the ‘informed observer’ or scrutineer makes his assessment of whether there has been one or more occurrences is of particular relevance in BI COVID related claims </a:t>
            </a:r>
          </a:p>
        </p:txBody>
      </p:sp>
    </p:spTree>
    <p:extLst>
      <p:ext uri="{BB962C8B-B14F-4D97-AF65-F5344CB8AC3E}">
        <p14:creationId xmlns:p14="http://schemas.microsoft.com/office/powerpoint/2010/main" val="1896209858"/>
      </p:ext>
    </p:extLst>
  </p:cSld>
  <p:clrMapOvr>
    <a:masterClrMapping/>
  </p:clrMapOvr>
</p:sld>
</file>

<file path=ppt/slides/slide1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3F0753C-2EA6-D7CE-C196-10B2CD3AAC8E}"/>
              </a:ext>
            </a:extLst>
          </p:cNvPr>
          <p:cNvSpPr>
            <a:spLocks noGrp="1"/>
          </p:cNvSpPr>
          <p:nvPr>
            <p:ph type="title"/>
          </p:nvPr>
        </p:nvSpPr>
        <p:spPr/>
        <p:txBody>
          <a:bodyPr/>
          <a:lstStyle/>
          <a:p>
            <a:pPr algn="ctr"/>
            <a:r>
              <a:rPr lang="en-GB" dirty="0"/>
              <a:t>BI claims, COVID 19</a:t>
            </a:r>
          </a:p>
        </p:txBody>
      </p:sp>
      <p:sp>
        <p:nvSpPr>
          <p:cNvPr id="3" name="Content Placeholder 2" descr="" title="">
            <a:extLst>
              <a:ext uri="{FF2B5EF4-FFF2-40B4-BE49-F238E27FC236}">
                <a16:creationId xmlns:a16="http://schemas.microsoft.com/office/drawing/2014/main" id="{21C78973-DDA0-4B44-40C0-D63BE88EE40F}"/>
              </a:ext>
            </a:extLst>
          </p:cNvPr>
          <p:cNvSpPr>
            <a:spLocks noGrp="1"/>
          </p:cNvSpPr>
          <p:nvPr>
            <p:ph idx="1"/>
          </p:nvPr>
        </p:nvSpPr>
        <p:spPr>
          <a:xfrm>
            <a:off x="596147" y="1578977"/>
            <a:ext cx="11194800" cy="4216400"/>
          </a:xfrm>
        </p:spPr>
        <p:txBody>
          <a:bodyPr>
            <a:normAutofit/>
          </a:bodyPr>
          <a:lstStyle/>
          <a:p>
            <a:pPr marL="571500" indent="-342900">
              <a:buFont typeface="Arial" panose="020B0604020202020204" pitchFamily="34" charset="0"/>
              <a:buChar char="•"/>
            </a:pPr>
            <a:r>
              <a:rPr lang="en-GB" dirty="0"/>
              <a:t>That is because the temporal question could lead to very different results. </a:t>
            </a:r>
          </a:p>
          <a:p>
            <a:pPr marL="571500" indent="-342900">
              <a:buFont typeface="Arial" panose="020B0604020202020204" pitchFamily="34" charset="0"/>
              <a:buChar char="•"/>
            </a:pPr>
            <a:r>
              <a:rPr lang="en-GB" dirty="0"/>
              <a:t>What would the informed observer have said at the time a BI loss was first sustained by reason of COVID?</a:t>
            </a:r>
          </a:p>
          <a:p>
            <a:pPr marL="571500" indent="-342900">
              <a:buFont typeface="Arial" panose="020B0604020202020204" pitchFamily="34" charset="0"/>
              <a:buChar char="•"/>
            </a:pPr>
            <a:r>
              <a:rPr lang="en-GB" dirty="0"/>
              <a:t>Or at the date </a:t>
            </a:r>
            <a:r>
              <a:rPr lang="en-GB" i="1" dirty="0"/>
              <a:t>“when the judgment as to whether there is an aggregating occurrence is to be made” </a:t>
            </a:r>
            <a:r>
              <a:rPr lang="en-GB" dirty="0"/>
              <a:t>(</a:t>
            </a:r>
            <a:r>
              <a:rPr lang="en-GB" i="1" dirty="0"/>
              <a:t>Stonegate</a:t>
            </a:r>
            <a:r>
              <a:rPr lang="en-GB" dirty="0"/>
              <a:t>, para 99). Seemingly some short period of time after the BI loss is sustained?</a:t>
            </a:r>
          </a:p>
          <a:p>
            <a:pPr marL="571500" indent="-342900">
              <a:buFont typeface="Arial" panose="020B0604020202020204" pitchFamily="34" charset="0"/>
              <a:buChar char="•"/>
            </a:pPr>
            <a:r>
              <a:rPr lang="en-GB" dirty="0"/>
              <a:t>Or after the event, armed with expert evidence of virologists and immunologists </a:t>
            </a:r>
            <a:r>
              <a:rPr lang="en-GB" i="1" dirty="0"/>
              <a:t>etc</a:t>
            </a:r>
          </a:p>
        </p:txBody>
      </p:sp>
    </p:spTree>
    <p:extLst>
      <p:ext uri="{BB962C8B-B14F-4D97-AF65-F5344CB8AC3E}">
        <p14:creationId xmlns:p14="http://schemas.microsoft.com/office/powerpoint/2010/main" val="1990479569"/>
      </p:ext>
    </p:extLst>
  </p:cSld>
  <p:clrMapOvr>
    <a:masterClrMapping/>
  </p:clrMapOvr>
</p:sld>
</file>

<file path=ppt/slides/slide1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825A472-61D4-3A86-522D-5E853B90C757}"/>
              </a:ext>
            </a:extLst>
          </p:cNvPr>
          <p:cNvSpPr>
            <a:spLocks noGrp="1"/>
          </p:cNvSpPr>
          <p:nvPr>
            <p:ph type="title"/>
          </p:nvPr>
        </p:nvSpPr>
        <p:spPr/>
        <p:txBody>
          <a:bodyPr/>
          <a:lstStyle/>
          <a:p>
            <a:pPr algn="ctr"/>
            <a:r>
              <a:rPr lang="en-GB" dirty="0"/>
              <a:t>BI claims, COVID 19</a:t>
            </a:r>
          </a:p>
        </p:txBody>
      </p:sp>
      <p:sp>
        <p:nvSpPr>
          <p:cNvPr id="3" name="Content Placeholder 2" descr="" title="">
            <a:extLst>
              <a:ext uri="{FF2B5EF4-FFF2-40B4-BE49-F238E27FC236}">
                <a16:creationId xmlns:a16="http://schemas.microsoft.com/office/drawing/2014/main" id="{0403CF31-90E4-107A-F790-D8D7D7AC3C4E}"/>
              </a:ext>
            </a:extLst>
          </p:cNvPr>
          <p:cNvSpPr>
            <a:spLocks noGrp="1"/>
          </p:cNvSpPr>
          <p:nvPr>
            <p:ph idx="1"/>
          </p:nvPr>
        </p:nvSpPr>
        <p:spPr>
          <a:xfrm>
            <a:off x="580106" y="1546893"/>
            <a:ext cx="11146674" cy="4216400"/>
          </a:xfrm>
        </p:spPr>
        <p:txBody>
          <a:bodyPr>
            <a:normAutofit lnSpcReduction="10000"/>
          </a:bodyPr>
          <a:lstStyle/>
          <a:p>
            <a:pPr marL="571500" indent="-342900">
              <a:buFont typeface="Arial" panose="020B0604020202020204" pitchFamily="34" charset="0"/>
              <a:buChar char="•"/>
            </a:pPr>
            <a:r>
              <a:rPr lang="en-GB" dirty="0"/>
              <a:t>The aggregating words </a:t>
            </a:r>
            <a:r>
              <a:rPr lang="en-GB" i="1" dirty="0"/>
              <a:t>“in connection with” </a:t>
            </a:r>
            <a:r>
              <a:rPr lang="en-GB" dirty="0"/>
              <a:t>denoted only a relatively loose causal link, but some causal link was required (</a:t>
            </a:r>
            <a:r>
              <a:rPr lang="en-GB" i="1" dirty="0"/>
              <a:t>Stonegate</a:t>
            </a:r>
            <a:r>
              <a:rPr lang="en-GB" dirty="0"/>
              <a:t>, paras 113-114)</a:t>
            </a:r>
          </a:p>
          <a:p>
            <a:pPr marL="571500" indent="-342900">
              <a:buFont typeface="Arial" panose="020B0604020202020204" pitchFamily="34" charset="0"/>
              <a:buChar char="•"/>
            </a:pPr>
            <a:r>
              <a:rPr lang="en-GB" i="1" dirty="0"/>
              <a:t>Stonegate’s</a:t>
            </a:r>
            <a:r>
              <a:rPr lang="en-GB" dirty="0"/>
              <a:t> primary case on the meaning of an </a:t>
            </a:r>
            <a:r>
              <a:rPr lang="en-GB" i="1" dirty="0"/>
              <a:t>“occurrence” </a:t>
            </a:r>
            <a:r>
              <a:rPr lang="en-GB" dirty="0"/>
              <a:t>was that an </a:t>
            </a:r>
            <a:r>
              <a:rPr lang="en-GB" i="1" dirty="0"/>
              <a:t>“occurrence” </a:t>
            </a:r>
            <a:r>
              <a:rPr lang="en-GB" dirty="0"/>
              <a:t>was any one single case of COVID 19 within the relevant radius. The case was rejected. No individual case of COVID would stand out </a:t>
            </a:r>
          </a:p>
          <a:p>
            <a:pPr marL="571500" indent="-342900">
              <a:buFont typeface="Arial" panose="020B0604020202020204" pitchFamily="34" charset="0"/>
              <a:buChar char="•"/>
            </a:pPr>
            <a:r>
              <a:rPr lang="en-GB" dirty="0"/>
              <a:t>Many of its alternative cases did not fare any better. An example was the proposition that the initial transfer of the virus to humans which was </a:t>
            </a:r>
            <a:r>
              <a:rPr lang="en-GB" i="1" dirty="0"/>
              <a:t>“far too removed from the losses to be a relevant aggregating event” (Stonegate </a:t>
            </a:r>
            <a:r>
              <a:rPr lang="en-GB" dirty="0"/>
              <a:t>para 155</a:t>
            </a:r>
            <a:r>
              <a:rPr lang="en-GB" i="1" dirty="0"/>
              <a:t>) </a:t>
            </a:r>
            <a:endParaRPr lang="en-GB" dirty="0"/>
          </a:p>
          <a:p>
            <a:endParaRPr lang="en-GB" i="1" dirty="0"/>
          </a:p>
        </p:txBody>
      </p:sp>
    </p:spTree>
    <p:extLst>
      <p:ext uri="{BB962C8B-B14F-4D97-AF65-F5344CB8AC3E}">
        <p14:creationId xmlns:p14="http://schemas.microsoft.com/office/powerpoint/2010/main" val="1065687466"/>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427E3F6-BD15-E5A6-06FA-12267780259D}"/>
              </a:ext>
            </a:extLst>
          </p:cNvPr>
          <p:cNvSpPr>
            <a:spLocks noGrp="1"/>
          </p:cNvSpPr>
          <p:nvPr>
            <p:ph type="title"/>
          </p:nvPr>
        </p:nvSpPr>
        <p:spPr/>
        <p:txBody>
          <a:bodyPr/>
          <a:lstStyle/>
          <a:p>
            <a:pPr algn="ctr"/>
            <a:r>
              <a:rPr lang="en-GB" dirty="0"/>
              <a:t>The </a:t>
            </a:r>
            <a:r>
              <a:rPr lang="en-GB" i="1" dirty="0"/>
              <a:t>“tipping point”</a:t>
            </a:r>
            <a:r>
              <a:rPr lang="en-GB" dirty="0"/>
              <a:t> cases</a:t>
            </a:r>
          </a:p>
        </p:txBody>
      </p:sp>
      <p:sp>
        <p:nvSpPr>
          <p:cNvPr id="3" name="Content Placeholder 2" descr="" title="">
            <a:extLst>
              <a:ext uri="{FF2B5EF4-FFF2-40B4-BE49-F238E27FC236}">
                <a16:creationId xmlns:a16="http://schemas.microsoft.com/office/drawing/2014/main" id="{786695EC-CDD1-2C38-AC99-29F5A8DC2793}"/>
              </a:ext>
            </a:extLst>
          </p:cNvPr>
          <p:cNvSpPr>
            <a:spLocks noGrp="1"/>
          </p:cNvSpPr>
          <p:nvPr>
            <p:ph idx="1"/>
          </p:nvPr>
        </p:nvSpPr>
        <p:spPr>
          <a:xfrm>
            <a:off x="515937" y="2092325"/>
            <a:ext cx="11162716" cy="4216400"/>
          </a:xfrm>
        </p:spPr>
        <p:txBody>
          <a:bodyPr/>
          <a:lstStyle/>
          <a:p>
            <a:pPr marL="571500" indent="-342900">
              <a:buFont typeface="Arial" panose="020B0604020202020204" pitchFamily="34" charset="0"/>
              <a:buChar char="•"/>
            </a:pPr>
            <a:r>
              <a:rPr lang="en-GB" dirty="0"/>
              <a:t>Another alternative proposition run in </a:t>
            </a:r>
            <a:r>
              <a:rPr lang="en-GB" i="1" dirty="0"/>
              <a:t>Stonegate </a:t>
            </a:r>
            <a:r>
              <a:rPr lang="en-GB" dirty="0"/>
              <a:t>was that the </a:t>
            </a:r>
            <a:r>
              <a:rPr lang="en-GB" i="1" dirty="0"/>
              <a:t>“tipping point” </a:t>
            </a:r>
            <a:r>
              <a:rPr lang="en-GB" dirty="0"/>
              <a:t>cases of COVID 19</a:t>
            </a:r>
            <a:r>
              <a:rPr lang="en-GB" i="1" dirty="0"/>
              <a:t>, </a:t>
            </a:r>
            <a:r>
              <a:rPr lang="en-GB" dirty="0"/>
              <a:t>leading to the pandemic becoming inevitable constituted the relevant </a:t>
            </a:r>
            <a:r>
              <a:rPr lang="en-GB" i="1" dirty="0"/>
              <a:t>“occurrence”</a:t>
            </a:r>
          </a:p>
          <a:p>
            <a:endParaRPr lang="en-GB" dirty="0"/>
          </a:p>
          <a:p>
            <a:pPr marL="571500" indent="-342900">
              <a:buFont typeface="Arial" panose="020B0604020202020204" pitchFamily="34" charset="0"/>
              <a:buChar char="•"/>
            </a:pPr>
            <a:r>
              <a:rPr lang="en-GB" dirty="0"/>
              <a:t>Again, this further alternative failed because nobody could point to the single case of COVID which amounted to a </a:t>
            </a:r>
            <a:r>
              <a:rPr lang="en-GB" i="1" dirty="0"/>
              <a:t>“tipping point” </a:t>
            </a:r>
            <a:r>
              <a:rPr lang="en-GB" dirty="0"/>
              <a:t>(Stonegate para 168)</a:t>
            </a:r>
          </a:p>
          <a:p>
            <a:endParaRPr lang="en-GB" dirty="0"/>
          </a:p>
        </p:txBody>
      </p:sp>
    </p:spTree>
    <p:extLst>
      <p:ext uri="{BB962C8B-B14F-4D97-AF65-F5344CB8AC3E}">
        <p14:creationId xmlns:p14="http://schemas.microsoft.com/office/powerpoint/2010/main" val="4201947626"/>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1E408DFB-278F-FACD-A8CE-CAA8C06F7555}"/>
              </a:ext>
            </a:extLst>
          </p:cNvPr>
          <p:cNvSpPr>
            <a:spLocks noGrp="1"/>
          </p:cNvSpPr>
          <p:nvPr>
            <p:ph type="title"/>
          </p:nvPr>
        </p:nvSpPr>
        <p:spPr/>
        <p:txBody>
          <a:bodyPr/>
          <a:lstStyle/>
          <a:p>
            <a:pPr algn="ctr"/>
            <a:r>
              <a:rPr lang="en-GB" dirty="0"/>
              <a:t>Limits of </a:t>
            </a:r>
            <a:r>
              <a:rPr lang="en-GB" i="1" dirty="0"/>
              <a:t>FCA v. Arch</a:t>
            </a:r>
          </a:p>
        </p:txBody>
      </p:sp>
      <p:sp>
        <p:nvSpPr>
          <p:cNvPr id="3" name="Content Placeholder 2" descr="" title="">
            <a:extLst>
              <a:ext uri="{FF2B5EF4-FFF2-40B4-BE49-F238E27FC236}">
                <a16:creationId xmlns:a16="http://schemas.microsoft.com/office/drawing/2014/main" id="{19B7B46D-4DD2-6FE1-A325-5C02DAA113F4}"/>
              </a:ext>
            </a:extLst>
          </p:cNvPr>
          <p:cNvSpPr>
            <a:spLocks noGrp="1"/>
          </p:cNvSpPr>
          <p:nvPr>
            <p:ph idx="1"/>
          </p:nvPr>
        </p:nvSpPr>
        <p:spPr>
          <a:xfrm>
            <a:off x="515937" y="2092325"/>
            <a:ext cx="11515642" cy="4216400"/>
          </a:xfrm>
        </p:spPr>
        <p:txBody>
          <a:bodyPr/>
          <a:lstStyle/>
          <a:p>
            <a:pPr marL="571500" indent="-342900">
              <a:buFont typeface="Arial" panose="020B0604020202020204" pitchFamily="34" charset="0"/>
              <a:buChar char="•"/>
            </a:pPr>
            <a:r>
              <a:rPr lang="en-GB" dirty="0"/>
              <a:t>The principle recognised by the Supreme Court in </a:t>
            </a:r>
            <a:r>
              <a:rPr lang="en-GB" i="1" dirty="0"/>
              <a:t>FCA v. Arch </a:t>
            </a:r>
            <a:r>
              <a:rPr lang="en-GB" dirty="0"/>
              <a:t>only applies where it can be proved that all cases of COVID 19 occurring with the period of indemnity were equally or approximately equal causes of the restrictive legislation (</a:t>
            </a:r>
            <a:r>
              <a:rPr lang="en-GB" i="1" dirty="0"/>
              <a:t>Stonegate, </a:t>
            </a:r>
            <a:r>
              <a:rPr lang="en-GB" dirty="0"/>
              <a:t>para 204)</a:t>
            </a:r>
          </a:p>
          <a:p>
            <a:endParaRPr lang="en-GB" dirty="0"/>
          </a:p>
          <a:p>
            <a:pPr marL="571500" indent="-342900">
              <a:buFont typeface="Arial" panose="020B0604020202020204" pitchFamily="34" charset="0"/>
              <a:buChar char="•"/>
            </a:pPr>
            <a:r>
              <a:rPr lang="en-GB" dirty="0"/>
              <a:t>Thus, expert evidence is likely to be of paramount importance in future trials and arbitrations</a:t>
            </a:r>
          </a:p>
          <a:p>
            <a:endParaRPr lang="en-GB" dirty="0"/>
          </a:p>
          <a:p>
            <a:endParaRPr lang="en-GB" dirty="0"/>
          </a:p>
        </p:txBody>
      </p:sp>
    </p:spTree>
    <p:extLst>
      <p:ext uri="{BB962C8B-B14F-4D97-AF65-F5344CB8AC3E}">
        <p14:creationId xmlns:p14="http://schemas.microsoft.com/office/powerpoint/2010/main" val="2843301692"/>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43D4DA69-DEE6-F1B6-B6F0-AD929CB6C5EE}"/>
              </a:ext>
            </a:extLst>
          </p:cNvPr>
          <p:cNvSpPr>
            <a:spLocks noGrp="1"/>
          </p:cNvSpPr>
          <p:nvPr>
            <p:ph type="title"/>
          </p:nvPr>
        </p:nvSpPr>
        <p:spPr/>
        <p:txBody>
          <a:bodyPr/>
          <a:lstStyle/>
          <a:p>
            <a:pPr algn="ctr"/>
            <a:r>
              <a:rPr lang="en-GB" dirty="0"/>
              <a:t>Joint v. Composite policies, aggregation</a:t>
            </a:r>
          </a:p>
        </p:txBody>
      </p:sp>
      <p:sp>
        <p:nvSpPr>
          <p:cNvPr id="3" name="Content Placeholder 2" descr="" title="">
            <a:extLst>
              <a:ext uri="{FF2B5EF4-FFF2-40B4-BE49-F238E27FC236}">
                <a16:creationId xmlns:a16="http://schemas.microsoft.com/office/drawing/2014/main" id="{9EA2D3A6-B937-02A7-0BF5-365AF1D37BD1}"/>
              </a:ext>
            </a:extLst>
          </p:cNvPr>
          <p:cNvSpPr>
            <a:spLocks noGrp="1"/>
          </p:cNvSpPr>
          <p:nvPr>
            <p:ph idx="1"/>
          </p:nvPr>
        </p:nvSpPr>
        <p:spPr>
          <a:xfrm>
            <a:off x="515937" y="1578977"/>
            <a:ext cx="11258968" cy="4216400"/>
          </a:xfrm>
        </p:spPr>
        <p:txBody>
          <a:bodyPr>
            <a:normAutofit/>
          </a:bodyPr>
          <a:lstStyle/>
          <a:p>
            <a:pPr marL="571500" indent="-342900">
              <a:buFont typeface="Arial" panose="020B0604020202020204" pitchFamily="34" charset="0"/>
              <a:buChar char="•"/>
            </a:pPr>
            <a:r>
              <a:rPr lang="en-GB" dirty="0"/>
              <a:t>Aggregation by premises/ subsidiary/ occurrence?</a:t>
            </a:r>
          </a:p>
          <a:p>
            <a:pPr marL="571500" indent="-342900">
              <a:buFont typeface="Arial" panose="020B0604020202020204" pitchFamily="34" charset="0"/>
              <a:buChar char="•"/>
            </a:pPr>
            <a:r>
              <a:rPr lang="en-GB" dirty="0"/>
              <a:t>Of course, always depends on the wording but this aspect of the wording is very important because the difference in the financial outcome can be significant</a:t>
            </a:r>
          </a:p>
          <a:p>
            <a:pPr marL="571500" indent="-342900">
              <a:buFont typeface="Arial" panose="020B0604020202020204" pitchFamily="34" charset="0"/>
              <a:buChar char="•"/>
            </a:pPr>
            <a:r>
              <a:rPr lang="en-GB" dirty="0"/>
              <a:t>The importance of the distinction between </a:t>
            </a:r>
            <a:r>
              <a:rPr lang="en-GB" b="1" dirty="0"/>
              <a:t>joint</a:t>
            </a:r>
            <a:r>
              <a:rPr lang="en-GB" dirty="0"/>
              <a:t> and </a:t>
            </a:r>
            <a:r>
              <a:rPr lang="en-GB" b="1" dirty="0"/>
              <a:t>composite</a:t>
            </a:r>
            <a:r>
              <a:rPr lang="en-GB" dirty="0"/>
              <a:t> policies was re-emphasised in </a:t>
            </a:r>
            <a:r>
              <a:rPr lang="en-GB" i="1" dirty="0"/>
              <a:t>Stonegate </a:t>
            </a:r>
            <a:r>
              <a:rPr lang="en-GB" dirty="0"/>
              <a:t>at para 108, as it had been in </a:t>
            </a:r>
            <a:r>
              <a:rPr lang="en-GB" i="1" dirty="0"/>
              <a:t>Corbyn v. King</a:t>
            </a:r>
          </a:p>
          <a:p>
            <a:pPr marL="571500" indent="-342900">
              <a:buFont typeface="Arial" panose="020B0604020202020204" pitchFamily="34" charset="0"/>
              <a:buChar char="•"/>
            </a:pPr>
            <a:r>
              <a:rPr lang="en-GB" dirty="0"/>
              <a:t>Absent clear wording, there is little appetite for the imposition of aggregate limits in composite policies, which is understandable</a:t>
            </a:r>
          </a:p>
          <a:p>
            <a:endParaRPr lang="en-GB" dirty="0"/>
          </a:p>
        </p:txBody>
      </p:sp>
    </p:spTree>
    <p:extLst>
      <p:ext uri="{BB962C8B-B14F-4D97-AF65-F5344CB8AC3E}">
        <p14:creationId xmlns:p14="http://schemas.microsoft.com/office/powerpoint/2010/main" val="3962343401"/>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7CFF4E1A-3D68-84CB-0226-1774B3C6080F}"/>
              </a:ext>
            </a:extLst>
          </p:cNvPr>
          <p:cNvSpPr>
            <a:spLocks noGrp="1"/>
          </p:cNvSpPr>
          <p:nvPr>
            <p:ph type="title"/>
          </p:nvPr>
        </p:nvSpPr>
        <p:spPr/>
        <p:txBody>
          <a:bodyPr/>
          <a:lstStyle/>
          <a:p>
            <a:pPr algn="ctr"/>
            <a:r>
              <a:rPr lang="en-GB" dirty="0"/>
              <a:t>Principled Approach to Construction</a:t>
            </a:r>
          </a:p>
        </p:txBody>
      </p:sp>
      <p:sp>
        <p:nvSpPr>
          <p:cNvPr id="3" name="Content Placeholder 2" descr="" title="">
            <a:extLst>
              <a:ext uri="{FF2B5EF4-FFF2-40B4-BE49-F238E27FC236}">
                <a16:creationId xmlns:a16="http://schemas.microsoft.com/office/drawing/2014/main" id="{33176A85-7EA0-5E29-6AC5-09A99C372056}"/>
              </a:ext>
            </a:extLst>
          </p:cNvPr>
          <p:cNvSpPr>
            <a:spLocks noGrp="1"/>
          </p:cNvSpPr>
          <p:nvPr>
            <p:ph idx="1"/>
          </p:nvPr>
        </p:nvSpPr>
        <p:spPr>
          <a:xfrm>
            <a:off x="531980" y="1675230"/>
            <a:ext cx="11242926" cy="4216400"/>
          </a:xfrm>
        </p:spPr>
        <p:txBody>
          <a:bodyPr/>
          <a:lstStyle/>
          <a:p>
            <a:pPr marL="571500" indent="-342900">
              <a:buFont typeface="Arial" panose="020B0604020202020204" pitchFamily="34" charset="0"/>
              <a:buChar char="•"/>
            </a:pPr>
            <a:r>
              <a:rPr lang="en-GB" dirty="0"/>
              <a:t>Issues of aggregation frequently </a:t>
            </a:r>
            <a:r>
              <a:rPr lang="en-GB" i="1" dirty="0"/>
              <a:t>“stress-test” </a:t>
            </a:r>
            <a:r>
              <a:rPr lang="en-GB" dirty="0"/>
              <a:t>the principles of construction</a:t>
            </a:r>
          </a:p>
          <a:p>
            <a:endParaRPr lang="en-GB" dirty="0"/>
          </a:p>
          <a:p>
            <a:pPr marL="571500" indent="-342900">
              <a:buFont typeface="Arial" panose="020B0604020202020204" pitchFamily="34" charset="0"/>
              <a:buChar char="•"/>
            </a:pPr>
            <a:r>
              <a:rPr lang="en-GB" dirty="0"/>
              <a:t>So, what is the right approach, textualist or contextualist?</a:t>
            </a:r>
          </a:p>
          <a:p>
            <a:endParaRPr lang="en-GB" dirty="0"/>
          </a:p>
          <a:p>
            <a:pPr marL="571500" indent="-342900">
              <a:buFont typeface="Arial" panose="020B0604020202020204" pitchFamily="34" charset="0"/>
              <a:buChar char="•"/>
            </a:pPr>
            <a:r>
              <a:rPr lang="en-GB" dirty="0"/>
              <a:t>T</a:t>
            </a:r>
            <a:r>
              <a:rPr lang="en-US" dirty="0"/>
              <a:t>he language of the parties’ agreement, read as a whole, is the only direct evidence of their intentions which is admissible. What weight ought to be attributed to that?  </a:t>
            </a:r>
            <a:endParaRPr lang="en-GB" dirty="0"/>
          </a:p>
          <a:p>
            <a:endParaRPr lang="en-GB" dirty="0"/>
          </a:p>
        </p:txBody>
      </p:sp>
    </p:spTree>
    <p:extLst>
      <p:ext uri="{BB962C8B-B14F-4D97-AF65-F5344CB8AC3E}">
        <p14:creationId xmlns:p14="http://schemas.microsoft.com/office/powerpoint/2010/main" val="1544233278"/>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5E593BB-37DA-2D69-7281-AF32ED0AFBE1}"/>
              </a:ext>
            </a:extLst>
          </p:cNvPr>
          <p:cNvSpPr>
            <a:spLocks noGrp="1"/>
          </p:cNvSpPr>
          <p:nvPr>
            <p:ph type="ctrTitle"/>
          </p:nvPr>
        </p:nvSpPr>
        <p:spPr>
          <a:xfrm>
            <a:off x="385011" y="159836"/>
            <a:ext cx="11325727" cy="2387600"/>
          </a:xfrm>
        </p:spPr>
        <p:txBody>
          <a:bodyPr>
            <a:normAutofit/>
          </a:bodyPr>
          <a:lstStyle/>
          <a:p>
            <a:r>
              <a:rPr lang="en-GB" dirty="0"/>
              <a:t>And now for something completely different . . .</a:t>
            </a:r>
          </a:p>
        </p:txBody>
      </p:sp>
      <p:sp>
        <p:nvSpPr>
          <p:cNvPr id="3" name="Subtitle 2" descr="" title="">
            <a:extLst>
              <a:ext uri="{FF2B5EF4-FFF2-40B4-BE49-F238E27FC236}">
                <a16:creationId xmlns:a16="http://schemas.microsoft.com/office/drawing/2014/main" id="{C64BBE3B-EA49-AA59-3150-72527AE09D5F}"/>
              </a:ext>
            </a:extLst>
          </p:cNvPr>
          <p:cNvSpPr>
            <a:spLocks noGrp="1"/>
          </p:cNvSpPr>
          <p:nvPr>
            <p:ph type="subTitle" idx="1"/>
          </p:nvPr>
        </p:nvSpPr>
        <p:spPr>
          <a:xfrm>
            <a:off x="1427748" y="2671596"/>
            <a:ext cx="9144000" cy="600994"/>
          </a:xfrm>
        </p:spPr>
        <p:txBody>
          <a:bodyPr>
            <a:normAutofit/>
          </a:bodyPr>
          <a:lstStyle/>
          <a:p>
            <a:endParaRPr lang="en-GB" dirty="0"/>
          </a:p>
        </p:txBody>
      </p:sp>
      <p:sp>
        <p:nvSpPr>
          <p:cNvPr id="5" name="TextBox 4" descr="" title="">
            <a:extLst>
              <a:ext uri="{FF2B5EF4-FFF2-40B4-BE49-F238E27FC236}">
                <a16:creationId xmlns:a16="http://schemas.microsoft.com/office/drawing/2014/main" id="{DE5B8E98-D07A-4AF9-8462-AB2C7E2FE69B}"/>
              </a:ext>
            </a:extLst>
          </p:cNvPr>
          <p:cNvSpPr txBox="1"/>
          <p:nvPr/>
        </p:nvSpPr>
        <p:spPr>
          <a:xfrm>
            <a:off x="812952" y="3944550"/>
            <a:ext cx="4288012" cy="1107996"/>
          </a:xfrm>
          <a:prstGeom prst="rect">
            <a:avLst/>
          </a:prstGeom>
          <a:noFill/>
        </p:spPr>
        <p:txBody>
          <a:bodyPr wrap="square">
            <a:spAutoFit/>
          </a:bodyPr>
          <a:lstStyle/>
          <a:p>
            <a:endParaRPr lang="en-GB" dirty="0">
              <a:latin typeface="Montserrat" panose="00000500000000000000" pitchFamily="2" charset="0"/>
            </a:endParaRPr>
          </a:p>
          <a:p>
            <a:r>
              <a:rPr lang="en-GB" sz="3200" dirty="0">
                <a:solidFill>
                  <a:schemeClr val="bg1">
                    <a:lumMod val="75000"/>
                  </a:schemeClr>
                </a:solidFill>
                <a:latin typeface="Montserrat" panose="00000500000000000000" pitchFamily="2" charset="0"/>
              </a:rPr>
              <a:t>Michele Jacobson</a:t>
            </a:r>
          </a:p>
          <a:p>
            <a:r>
              <a:rPr lang="en-GB" sz="2000" b="1" dirty="0" err="1">
                <a:solidFill>
                  <a:schemeClr val="bg1">
                    <a:lumMod val="75000"/>
                  </a:schemeClr>
                </a:solidFill>
                <a:latin typeface="Montserrat" panose="00000500000000000000" pitchFamily="2" charset="0"/>
              </a:rPr>
              <a:t>Stroock</a:t>
            </a:r>
            <a:endParaRPr lang="en-GB" sz="2000" b="1" dirty="0">
              <a:solidFill>
                <a:schemeClr val="bg1">
                  <a:lumMod val="75000"/>
                </a:schemeClr>
              </a:solidFill>
              <a:latin typeface="Montserrat" panose="00000500000000000000" pitchFamily="2" charset="0"/>
            </a:endParaRPr>
          </a:p>
        </p:txBody>
      </p:sp>
      <p:sp>
        <p:nvSpPr>
          <p:cNvPr id="6" name="TextBox 5" descr="" title="">
            <a:extLst>
              <a:ext uri="{FF2B5EF4-FFF2-40B4-BE49-F238E27FC236}">
                <a16:creationId xmlns:a16="http://schemas.microsoft.com/office/drawing/2014/main" id="{3C31BB4C-CCCA-49EF-B7C2-C2ABE2BBF2D6}"/>
              </a:ext>
            </a:extLst>
          </p:cNvPr>
          <p:cNvSpPr txBox="1"/>
          <p:nvPr/>
        </p:nvSpPr>
        <p:spPr>
          <a:xfrm>
            <a:off x="6955218" y="3944550"/>
            <a:ext cx="4565429" cy="1477328"/>
          </a:xfrm>
          <a:prstGeom prst="rect">
            <a:avLst/>
          </a:prstGeom>
          <a:noFill/>
        </p:spPr>
        <p:txBody>
          <a:bodyPr wrap="square">
            <a:spAutoFit/>
          </a:bodyPr>
          <a:lstStyle/>
          <a:p>
            <a:endParaRPr lang="en-GB" dirty="0"/>
          </a:p>
          <a:p>
            <a:r>
              <a:rPr lang="en-GB" sz="3200" dirty="0">
                <a:solidFill>
                  <a:schemeClr val="bg1">
                    <a:lumMod val="75000"/>
                  </a:schemeClr>
                </a:solidFill>
                <a:latin typeface="Montserrat" panose="00000500000000000000" pitchFamily="2" charset="0"/>
              </a:rPr>
              <a:t>Daryn Rush</a:t>
            </a:r>
          </a:p>
          <a:p>
            <a:r>
              <a:rPr lang="en-GB" sz="2000" b="1" dirty="0">
                <a:solidFill>
                  <a:schemeClr val="bg1">
                    <a:lumMod val="75000"/>
                  </a:schemeClr>
                </a:solidFill>
                <a:latin typeface="Montserrat" panose="00000500000000000000" pitchFamily="2" charset="0"/>
              </a:rPr>
              <a:t>O’Melveny</a:t>
            </a:r>
            <a:endParaRPr lang="en-GB" sz="2000" dirty="0">
              <a:solidFill>
                <a:schemeClr val="bg1">
                  <a:lumMod val="75000"/>
                </a:schemeClr>
              </a:solidFill>
              <a:latin typeface="Montserrat" panose="00000500000000000000" pitchFamily="2" charset="0"/>
            </a:endParaRPr>
          </a:p>
          <a:p/>
        </p:txBody>
      </p:sp>
    </p:spTree>
    <p:extLst>
      <p:ext uri="{BB962C8B-B14F-4D97-AF65-F5344CB8AC3E}">
        <p14:creationId xmlns:p14="http://schemas.microsoft.com/office/powerpoint/2010/main" val="1908191276"/>
      </p:ext>
    </p:extLst>
  </p:cSld>
  <p:clrMapOvr>
    <a:masterClrMapping/>
  </p:clrMapOvr>
</p:sld>
</file>

<file path=ppt/slides/slide19.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Shape 86" descr="" title=""/>
        <p:cNvGrpSpPr/>
        <p:nvPr/>
      </p:nvGrpSpPr>
      <p:grpSpPr>
        <a:xfrm>
          <a:off x="0" y="0"/>
          <a:ext cx="0" cy="0"/>
          <a:chOff x="0" y="0"/>
          <a:chExt cx="0" cy="0"/>
        </a:xfrm>
      </p:grpSpPr>
      <p:sp>
        <p:nvSpPr>
          <p:cNvPr id="87" name="Google Shape;87;p3" descr="" title=""/>
          <p:cNvSpPr txBox="1">
            <a:spLocks noGrp="1"/>
          </p:cNvSpPr>
          <p:nvPr>
            <p:ph type="title"/>
          </p:nvPr>
        </p:nvSpPr>
        <p:spPr>
          <a:xfrm>
            <a:off x="515936" y="221943"/>
            <a:ext cx="11548817" cy="683580"/>
          </a:xfrm>
          <a:prstGeom prst="rect">
            <a:avLst/>
          </a:prstGeom>
          <a:noFill/>
          <a:ln>
            <a:noFill/>
          </a:ln>
        </p:spPr>
        <p:txBody>
          <a:bodyPr spcFirstLastPara="1" wrap="square" lIns="45700" tIns="45700" rIns="45700" bIns="45700" anchor="b" anchorCtr="0">
            <a:noAutofit/>
          </a:bodyPr>
          <a:lstStyle/>
          <a:p>
            <a:pPr marL="0" lvl="0" indent="0" algn="ctr" rtl="0">
              <a:lnSpc>
                <a:spcPct val="100000"/>
              </a:lnSpc>
              <a:spcBef>
                <a:spcPts val="0"/>
              </a:spcBef>
              <a:spcAft>
                <a:spcPts val="0"/>
              </a:spcAft>
              <a:buClr>
                <a:srgbClr val="AA182C"/>
              </a:buClr>
              <a:buSzPts val="5600"/>
              <a:buFont typeface="Century Gothic"/>
              <a:buNone/>
            </a:pPr>
            <a:r>
              <a:rPr lang="en-US" sz="4000" dirty="0"/>
              <a:t>U.S. Reinsurance Cases</a:t>
            </a:r>
            <a:endParaRPr sz="4000" dirty="0"/>
          </a:p>
        </p:txBody>
      </p:sp>
      <p:sp>
        <p:nvSpPr>
          <p:cNvPr id="88" name="Google Shape;88;p3" descr="" title=""/>
          <p:cNvSpPr txBox="1">
            <a:spLocks noGrp="1"/>
          </p:cNvSpPr>
          <p:nvPr>
            <p:ph type="body" idx="1"/>
          </p:nvPr>
        </p:nvSpPr>
        <p:spPr>
          <a:xfrm>
            <a:off x="321592" y="905523"/>
            <a:ext cx="11548816" cy="4607510"/>
          </a:xfrm>
          <a:prstGeom prst="rect">
            <a:avLst/>
          </a:prstGeom>
          <a:noFill/>
          <a:ln>
            <a:noFill/>
          </a:ln>
        </p:spPr>
        <p:txBody>
          <a:bodyPr spcFirstLastPara="1" wrap="square" lIns="45700" tIns="45700" rIns="45700" bIns="45700" anchor="t" anchorCtr="0">
            <a:normAutofit fontScale="92500" lnSpcReduction="10000"/>
          </a:bodyPr>
          <a:lstStyle/>
          <a:p>
            <a:pPr marL="0" lvl="0" indent="0" algn="ctr" rtl="0">
              <a:lnSpc>
                <a:spcPct val="100000"/>
              </a:lnSpc>
              <a:spcBef>
                <a:spcPts val="0"/>
              </a:spcBef>
              <a:spcAft>
                <a:spcPts val="0"/>
              </a:spcAft>
              <a:buClr>
                <a:srgbClr val="000000"/>
              </a:buClr>
              <a:buSzPts val="2800"/>
              <a:buFont typeface="Century Gothic"/>
              <a:buNone/>
            </a:pPr>
            <a:r>
              <a:rPr lang="en-US" i="1" dirty="0">
                <a:solidFill>
                  <a:srgbClr val="000000"/>
                </a:solidFill>
              </a:rPr>
              <a:t>Travelers v. Lloyd’s </a:t>
            </a:r>
            <a:r>
              <a:rPr lang="en-US" dirty="0">
                <a:solidFill>
                  <a:srgbClr val="000000"/>
                </a:solidFill>
              </a:rPr>
              <a:t>(2001)</a:t>
            </a:r>
          </a:p>
          <a:p>
            <a:pPr marL="457200" lvl="1" indent="0"/>
            <a:endParaRPr lang="en-US" sz="2400" dirty="0"/>
          </a:p>
          <a:p>
            <a:pPr marL="457200" lvl="1" indent="0"/>
            <a:endParaRPr lang="en-US" sz="2400" dirty="0"/>
          </a:p>
          <a:p>
            <a:pPr marL="457200" lvl="1" indent="0"/>
            <a:endParaRPr lang="en-US" sz="2400" dirty="0"/>
          </a:p>
          <a:p>
            <a:pPr marL="457200" lvl="1" indent="0"/>
            <a:endParaRPr lang="en-US" sz="2400" dirty="0"/>
          </a:p>
          <a:p>
            <a:pPr marL="457200" lvl="1" indent="0"/>
            <a:endParaRPr lang="en-US" sz="2400" dirty="0"/>
          </a:p>
          <a:p>
            <a:pPr marL="457200" lvl="1" indent="0"/>
            <a:endParaRPr lang="en-US" sz="2400" dirty="0"/>
          </a:p>
          <a:p>
            <a:pPr marL="342900" indent="-342900">
              <a:buFont typeface="Arial" panose="020B0604020202020204" pitchFamily="34" charset="0"/>
              <a:buChar char="•"/>
            </a:pPr>
            <a:r>
              <a:rPr lang="en-US" sz="2000" dirty="0"/>
              <a:t>Travelers position: “single disaster and/or casualty” because pollution at various sites had a common origin or was traceable to same the act, etc. – namely the insured’s “company-wide waste disposal practice”</a:t>
            </a:r>
          </a:p>
          <a:p>
            <a:pPr marL="342900" indent="-342900">
              <a:buFont typeface="Arial" panose="020B0604020202020204" pitchFamily="34" charset="0"/>
              <a:buChar char="•"/>
            </a:pPr>
            <a:endParaRPr lang="en-US" sz="2000" dirty="0"/>
          </a:p>
          <a:p>
            <a:pPr marL="1714500" lvl="3" indent="-342900">
              <a:buFont typeface="Wingdings" panose="05000000000000000000" pitchFamily="2" charset="2"/>
              <a:buChar char="Ø"/>
            </a:pPr>
            <a:r>
              <a:rPr lang="en-US" sz="2000" dirty="0"/>
              <a:t>“common origin” broader than “event”</a:t>
            </a:r>
          </a:p>
          <a:p>
            <a:pPr marL="1714500" lvl="3" indent="-342900">
              <a:buFont typeface="Wingdings" panose="05000000000000000000" pitchFamily="2" charset="2"/>
              <a:buChar char="Ø"/>
            </a:pPr>
            <a:endParaRPr lang="en-US" sz="2000" dirty="0"/>
          </a:p>
          <a:p>
            <a:pPr marL="342900" indent="-342900">
              <a:buFont typeface="Arial" panose="020B0604020202020204" pitchFamily="34" charset="0"/>
              <a:buChar char="•"/>
            </a:pPr>
            <a:r>
              <a:rPr lang="en-US" sz="2000" dirty="0"/>
              <a:t>Court rejected aggregation holding that phrase “series of” incorporates “spatial or temporal boundaries”</a:t>
            </a:r>
          </a:p>
        </p:txBody>
      </p:sp>
      <p:sp>
        <p:nvSpPr>
          <p:cNvPr id="89" name="Google Shape;89;p3" descr="" title=""/>
          <p:cNvSpPr txBox="1">
            <a:spLocks noGrp="1"/>
          </p:cNvSpPr>
          <p:nvPr>
            <p:ph type="body" idx="2"/>
          </p:nvPr>
        </p:nvSpPr>
        <p:spPr>
          <a:xfrm>
            <a:off x="959818" y="5708910"/>
            <a:ext cx="1854403" cy="487133"/>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accent2"/>
              </a:buClr>
              <a:buSzPts val="1400"/>
              <a:buFont typeface="Century Gothic"/>
              <a:buNone/>
            </a:pPr>
            <a:endParaRPr sz="1400" dirty="0"/>
          </a:p>
        </p:txBody>
      </p:sp>
      <p:sp>
        <p:nvSpPr>
          <p:cNvPr id="5" name="TextBox 4" descr="" title="">
            <a:extLst>
              <a:ext uri="{FF2B5EF4-FFF2-40B4-BE49-F238E27FC236}">
                <a16:creationId xmlns:a16="http://schemas.microsoft.com/office/drawing/2014/main" id="{DB266491-A887-4144-AF37-07CD83BE6265}"/>
              </a:ext>
            </a:extLst>
          </p:cNvPr>
          <p:cNvSpPr txBox="1"/>
          <p:nvPr/>
        </p:nvSpPr>
        <p:spPr>
          <a:xfrm>
            <a:off x="1802167" y="1667505"/>
            <a:ext cx="8762260" cy="120032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914400" lvl="2" indent="0"/>
            <a:r>
              <a:rPr lang="en-US" sz="2400" dirty="0">
                <a:latin typeface="Times New Roman" panose="02020603050405020304" pitchFamily="18" charset="0"/>
                <a:cs typeface="Times New Roman" panose="02020603050405020304" pitchFamily="18" charset="0"/>
              </a:rPr>
              <a:t>series of accidents, occurrences and/or causative incidents having a common origin and/or being traceable to the same act, omission, error and/or mistake</a:t>
            </a:r>
          </a:p>
        </p:txBody>
      </p:sp>
    </p:spTree>
  </p:cSld>
  <p:clrMapOvr>
    <a:masterClrMapping/>
  </p:clrMapOvr>
</p:sld>
</file>

<file path=ppt/slides/slide2.xml><?xml version="1.0" encoding="utf-8"?>
<p:sld xmlns:a16="http://schemas.microsoft.com/office/drawing/2014/main" xmlns:ahyp="http://schemas.microsoft.com/office/drawing/2018/hyperlinkcolor"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D5E593BB-37DA-2D69-7281-AF32ED0AFBE1}"/>
              </a:ext>
            </a:extLst>
          </p:cNvPr>
          <p:cNvSpPr>
            <a:spLocks noGrp="1"/>
          </p:cNvSpPr>
          <p:nvPr>
            <p:ph type="ctrTitle"/>
          </p:nvPr>
        </p:nvSpPr>
        <p:spPr>
          <a:xfrm>
            <a:off x="385011" y="159836"/>
            <a:ext cx="11325727" cy="2387600"/>
          </a:xfrm>
        </p:spPr>
        <p:txBody>
          <a:bodyPr>
            <a:normAutofit/>
          </a:bodyPr>
          <a:lstStyle/>
          <a:p>
            <a:r>
              <a:rPr lang="en-GB" dirty="0"/>
              <a:t>Aggregation</a:t>
            </a:r>
            <a:br>
              <a:rPr lang="en-GB" dirty="0"/>
            </a:br>
            <a:r>
              <a:rPr lang="en-GB" dirty="0"/>
              <a:t>Some threads in English law</a:t>
            </a:r>
          </a:p>
        </p:txBody>
      </p:sp>
      <p:sp>
        <p:nvSpPr>
          <p:cNvPr id="3" name="Subtitle 2" descr="" title="">
            <a:extLst>
              <a:ext uri="{FF2B5EF4-FFF2-40B4-BE49-F238E27FC236}">
                <a16:creationId xmlns:a16="http://schemas.microsoft.com/office/drawing/2014/main" id="{C64BBE3B-EA49-AA59-3150-72527AE09D5F}"/>
              </a:ext>
            </a:extLst>
          </p:cNvPr>
          <p:cNvSpPr>
            <a:spLocks noGrp="1"/>
          </p:cNvSpPr>
          <p:nvPr>
            <p:ph type="subTitle" idx="1"/>
          </p:nvPr>
        </p:nvSpPr>
        <p:spPr>
          <a:xfrm>
            <a:off x="1427748" y="2671596"/>
            <a:ext cx="9144000" cy="600994"/>
          </a:xfrm>
        </p:spPr>
        <p:txBody>
          <a:bodyPr>
            <a:normAutofit/>
          </a:bodyPr>
          <a:lstStyle/>
          <a:p>
            <a:r>
              <a:rPr lang="en-GB" dirty="0"/>
              <a:t>Construction and Causation</a:t>
            </a:r>
          </a:p>
        </p:txBody>
      </p:sp>
      <p:sp>
        <p:nvSpPr>
          <p:cNvPr id="4" name="TextBox 3" descr="" title="">
            <a:extLst>
              <a:ext uri="{FF2B5EF4-FFF2-40B4-BE49-F238E27FC236}">
                <a16:creationId xmlns:a16="http://schemas.microsoft.com/office/drawing/2014/main" id="{63814F1E-7D8B-4E13-8994-0BCAD520B091}"/>
              </a:ext>
            </a:extLst>
          </p:cNvPr>
          <p:cNvSpPr txBox="1"/>
          <p:nvPr/>
        </p:nvSpPr>
        <p:spPr>
          <a:xfrm>
            <a:off x="4486167" y="2990443"/>
            <a:ext cx="3090907" cy="954107"/>
          </a:xfrm>
          <a:prstGeom prst="rect">
            <a:avLst/>
          </a:prstGeom>
          <a:noFill/>
        </p:spPr>
        <p:txBody>
          <a:bodyPr wrap="square">
            <a:spAutoFit/>
          </a:bodyPr>
          <a:lstStyle/>
          <a:p>
            <a:pPr algn="ctr"/>
            <a:endParaRPr lang="en-GB" sz="2800" dirty="0"/>
          </a:p>
          <a:p>
            <a:pPr algn="ctr"/>
            <a:r>
              <a:rPr lang="en-GB" sz="2800" dirty="0">
                <a:solidFill>
                  <a:schemeClr val="bg1">
                    <a:lumMod val="75000"/>
                  </a:schemeClr>
                </a:solidFill>
                <a:latin typeface="Montserrat" panose="00000500000000000000" pitchFamily="2" charset="0"/>
              </a:rPr>
              <a:t>SPEAKERS</a:t>
            </a:r>
          </a:p>
        </p:txBody>
      </p:sp>
      <p:sp>
        <p:nvSpPr>
          <p:cNvPr id="5" name="TextBox 4" descr="" title="">
            <a:extLst>
              <a:ext uri="{FF2B5EF4-FFF2-40B4-BE49-F238E27FC236}">
                <a16:creationId xmlns:a16="http://schemas.microsoft.com/office/drawing/2014/main" id="{DE5B8E98-D07A-4AF9-8462-AB2C7E2FE69B}"/>
              </a:ext>
            </a:extLst>
          </p:cNvPr>
          <p:cNvSpPr txBox="1"/>
          <p:nvPr/>
        </p:nvSpPr>
        <p:spPr>
          <a:xfrm>
            <a:off x="837717" y="3727439"/>
            <a:ext cx="4288012" cy="1785104"/>
          </a:xfrm>
          <a:prstGeom prst="rect">
            <a:avLst/>
          </a:prstGeom>
          <a:noFill/>
        </p:spPr>
        <p:txBody>
          <a:bodyPr wrap="square">
            <a:spAutoFit/>
          </a:bodyPr>
          <a:lstStyle/>
          <a:p>
            <a:endParaRPr lang="en-GB" dirty="0">
              <a:latin typeface="Montserrat" panose="00000500000000000000" pitchFamily="2" charset="0"/>
            </a:endParaRPr>
          </a:p>
          <a:p>
            <a:r>
              <a:rPr lang="en-GB" sz="3200" dirty="0">
                <a:solidFill>
                  <a:schemeClr val="bg1">
                    <a:lumMod val="75000"/>
                  </a:schemeClr>
                </a:solidFill>
                <a:latin typeface="Montserrat" panose="00000500000000000000" pitchFamily="2" charset="0"/>
              </a:rPr>
              <a:t>Costas Frangeskides</a:t>
            </a:r>
          </a:p>
          <a:p>
            <a:r>
              <a:rPr lang="en-GB" sz="2000" dirty="0">
                <a:solidFill>
                  <a:schemeClr val="bg1">
                    <a:lumMod val="75000"/>
                  </a:schemeClr>
                </a:solidFill>
                <a:latin typeface="Montserrat" panose="00000500000000000000" pitchFamily="2" charset="0"/>
              </a:rPr>
              <a:t> </a:t>
            </a:r>
            <a:r>
              <a:rPr lang="en-GB" sz="2000" b="1" dirty="0">
                <a:solidFill>
                  <a:schemeClr val="bg1">
                    <a:lumMod val="75000"/>
                  </a:schemeClr>
                </a:solidFill>
                <a:latin typeface="Montserrat" panose="00000500000000000000" pitchFamily="2" charset="0"/>
              </a:rPr>
              <a:t>Wordley Partnership </a:t>
            </a:r>
          </a:p>
          <a:p>
            <a:r>
              <a:rPr lang="en-GB" sz="2000" dirty="0">
                <a:solidFill>
                  <a:schemeClr val="bg1">
                    <a:lumMod val="75000"/>
                  </a:schemeClr>
                </a:solidFill>
                <a:latin typeface="Montserrat" panose="00000500000000000000" pitchFamily="2" charset="0"/>
              </a:rPr>
              <a:t>+44 (0) 7812 192 627</a:t>
            </a:r>
          </a:p>
          <a:p>
            <a:r>
              <a:rPr lang="en-GB" sz="1600" dirty="0">
                <a:solidFill>
                  <a:schemeClr val="bg1">
                    <a:lumMod val="75000"/>
                  </a:schemeClr>
                </a:solidFill>
                <a:latin typeface="Montserrat" panose="00000500000000000000" pitchFamily="2" charset="0"/>
                <a:hlinkClick r:id="rId2">
                  <a:extLst>
                    <a:ext uri="{A12FA001-AC4F-418D-AE19-62706E023703}">
                      <ahyp:hlinkClr xmlns:ahyp="http://schemas.microsoft.com/office/drawing/2018/hyperlinkcolor" val="tx"/>
                    </a:ext>
                  </a:extLst>
                </a:hlinkClick>
              </a:rPr>
              <a:t>costas.frangeskides@wordleylaw.com</a:t>
            </a:r>
            <a:r>
              <a:rPr lang="en-GB" sz="1600" dirty="0">
                <a:solidFill>
                  <a:schemeClr val="bg1">
                    <a:lumMod val="75000"/>
                  </a:schemeClr>
                </a:solidFill>
                <a:latin typeface="Montserrat" panose="00000500000000000000" pitchFamily="2" charset="0"/>
              </a:rPr>
              <a:t> </a:t>
            </a:r>
          </a:p>
        </p:txBody>
      </p:sp>
      <p:sp>
        <p:nvSpPr>
          <p:cNvPr id="6" name="TextBox 5" descr="" title="">
            <a:extLst>
              <a:ext uri="{FF2B5EF4-FFF2-40B4-BE49-F238E27FC236}">
                <a16:creationId xmlns:a16="http://schemas.microsoft.com/office/drawing/2014/main" id="{3C31BB4C-CCCA-49EF-B7C2-C2ABE2BBF2D6}"/>
              </a:ext>
            </a:extLst>
          </p:cNvPr>
          <p:cNvSpPr txBox="1"/>
          <p:nvPr/>
        </p:nvSpPr>
        <p:spPr>
          <a:xfrm>
            <a:off x="7345835" y="3674933"/>
            <a:ext cx="4565429" cy="2154436"/>
          </a:xfrm>
          <a:prstGeom prst="rect">
            <a:avLst/>
          </a:prstGeom>
          <a:noFill/>
        </p:spPr>
        <p:txBody>
          <a:bodyPr wrap="square">
            <a:spAutoFit/>
          </a:bodyPr>
          <a:lstStyle/>
          <a:p>
            <a:endParaRPr lang="en-GB" dirty="0"/>
          </a:p>
          <a:p>
            <a:r>
              <a:rPr lang="en-GB" sz="3200" dirty="0">
                <a:solidFill>
                  <a:schemeClr val="bg1">
                    <a:lumMod val="75000"/>
                  </a:schemeClr>
                </a:solidFill>
                <a:latin typeface="Montserrat" panose="00000500000000000000" pitchFamily="2" charset="0"/>
              </a:rPr>
              <a:t>Guy Blackwood KC</a:t>
            </a:r>
          </a:p>
          <a:p>
            <a:r>
              <a:rPr lang="en-GB" sz="2000" b="1" dirty="0">
                <a:solidFill>
                  <a:schemeClr val="bg1">
                    <a:lumMod val="75000"/>
                  </a:schemeClr>
                </a:solidFill>
                <a:latin typeface="Montserrat" panose="00000500000000000000" pitchFamily="2" charset="0"/>
              </a:rPr>
              <a:t>Quadrant Chambers</a:t>
            </a:r>
          </a:p>
          <a:p>
            <a:r>
              <a:rPr lang="en-GB" sz="2000" dirty="0">
                <a:solidFill>
                  <a:schemeClr val="bg1">
                    <a:lumMod val="75000"/>
                  </a:schemeClr>
                </a:solidFill>
                <a:latin typeface="Montserrat" panose="00000500000000000000" pitchFamily="2" charset="0"/>
              </a:rPr>
              <a:t>Tel: +44 (0)20 7583 4444 </a:t>
            </a:r>
          </a:p>
          <a:p>
            <a:r>
              <a:rPr lang="en-GB" sz="1600" dirty="0">
                <a:solidFill>
                  <a:schemeClr val="bg1">
                    <a:lumMod val="75000"/>
                  </a:schemeClr>
                </a:solidFill>
                <a:latin typeface="Montserrat" panose="00000500000000000000" pitchFamily="2" charset="0"/>
                <a:hlinkClick r:id="rId3">
                  <a:extLst>
                    <a:ext uri="{A12FA001-AC4F-418D-AE19-62706E023703}">
                      <ahyp:hlinkClr xmlns:ahyp="http://schemas.microsoft.com/office/drawing/2018/hyperlinkcolor" val="tx"/>
                    </a:ext>
                  </a:extLst>
                </a:hlinkClick>
              </a:rPr>
              <a:t>Guy.Blackwood@quadrantchambers.com</a:t>
            </a:r>
            <a:r>
              <a:rPr lang="en-GB" sz="1600" dirty="0">
                <a:solidFill>
                  <a:schemeClr val="bg1">
                    <a:lumMod val="75000"/>
                  </a:schemeClr>
                </a:solidFill>
                <a:latin typeface="Montserrat" panose="00000500000000000000" pitchFamily="2" charset="0"/>
              </a:rPr>
              <a:t> </a:t>
            </a:r>
          </a:p>
          <a:p/>
        </p:txBody>
      </p:sp>
    </p:spTree>
    <p:extLst>
      <p:ext uri="{BB962C8B-B14F-4D97-AF65-F5344CB8AC3E}">
        <p14:creationId xmlns:p14="http://schemas.microsoft.com/office/powerpoint/2010/main" val="2041954192"/>
      </p:ext>
    </p:extLst>
  </p:cSld>
  <p:clrMapOvr>
    <a:masterClrMapping/>
  </p:clrMapOvr>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Shape 86" descr="" title=""/>
        <p:cNvGrpSpPr/>
        <p:nvPr/>
      </p:nvGrpSpPr>
      <p:grpSpPr>
        <a:xfrm>
          <a:off x="0" y="0"/>
          <a:ext cx="0" cy="0"/>
          <a:chOff x="0" y="0"/>
          <a:chExt cx="0" cy="0"/>
        </a:xfrm>
      </p:grpSpPr>
      <p:sp>
        <p:nvSpPr>
          <p:cNvPr id="87" name="Google Shape;87;p3" descr="" title=""/>
          <p:cNvSpPr txBox="1">
            <a:spLocks noGrp="1"/>
          </p:cNvSpPr>
          <p:nvPr>
            <p:ph type="title"/>
          </p:nvPr>
        </p:nvSpPr>
        <p:spPr>
          <a:xfrm>
            <a:off x="515936" y="221943"/>
            <a:ext cx="11548817" cy="683580"/>
          </a:xfrm>
          <a:prstGeom prst="rect">
            <a:avLst/>
          </a:prstGeom>
          <a:noFill/>
          <a:ln>
            <a:noFill/>
          </a:ln>
        </p:spPr>
        <p:txBody>
          <a:bodyPr spcFirstLastPara="1" wrap="square" lIns="45700" tIns="45700" rIns="45700" bIns="45700" anchor="b" anchorCtr="0">
            <a:noAutofit/>
          </a:bodyPr>
          <a:lstStyle/>
          <a:p>
            <a:pPr marL="0" lvl="0" indent="0" algn="ctr" rtl="0">
              <a:lnSpc>
                <a:spcPct val="100000"/>
              </a:lnSpc>
              <a:spcBef>
                <a:spcPts val="0"/>
              </a:spcBef>
              <a:spcAft>
                <a:spcPts val="0"/>
              </a:spcAft>
              <a:buClr>
                <a:srgbClr val="AA182C"/>
              </a:buClr>
              <a:buSzPts val="5600"/>
              <a:buFont typeface="Century Gothic"/>
              <a:buNone/>
            </a:pPr>
            <a:r>
              <a:rPr lang="en-US" sz="4000" dirty="0"/>
              <a:t>U.S. Reinsurance Cases</a:t>
            </a:r>
            <a:endParaRPr sz="4000" dirty="0"/>
          </a:p>
        </p:txBody>
      </p:sp>
      <p:sp>
        <p:nvSpPr>
          <p:cNvPr id="88" name="Google Shape;88;p3" descr="" title=""/>
          <p:cNvSpPr txBox="1">
            <a:spLocks noGrp="1"/>
          </p:cNvSpPr>
          <p:nvPr>
            <p:ph type="body" idx="1"/>
          </p:nvPr>
        </p:nvSpPr>
        <p:spPr>
          <a:xfrm>
            <a:off x="321592" y="905523"/>
            <a:ext cx="11548816" cy="4607510"/>
          </a:xfrm>
          <a:prstGeom prst="rect">
            <a:avLst/>
          </a:prstGeom>
          <a:noFill/>
          <a:ln>
            <a:noFill/>
          </a:ln>
        </p:spPr>
        <p:txBody>
          <a:bodyPr spcFirstLastPara="1" wrap="square" lIns="45700" tIns="45700" rIns="45700" bIns="45700" anchor="t" anchorCtr="0">
            <a:normAutofit lnSpcReduction="10000"/>
          </a:bodyPr>
          <a:lstStyle/>
          <a:p>
            <a:pPr marL="0" lvl="0" indent="0" algn="ctr" rtl="0">
              <a:lnSpc>
                <a:spcPct val="100000"/>
              </a:lnSpc>
              <a:spcBef>
                <a:spcPts val="0"/>
              </a:spcBef>
              <a:spcAft>
                <a:spcPts val="0"/>
              </a:spcAft>
              <a:buClr>
                <a:srgbClr val="000000"/>
              </a:buClr>
              <a:buSzPts val="2800"/>
              <a:buFont typeface="Century Gothic"/>
              <a:buNone/>
            </a:pPr>
            <a:r>
              <a:rPr lang="en-US" i="1" dirty="0">
                <a:solidFill>
                  <a:srgbClr val="000000"/>
                </a:solidFill>
              </a:rPr>
              <a:t>Hartford v. Ace American Re</a:t>
            </a:r>
            <a:r>
              <a:rPr lang="en-US" dirty="0">
                <a:solidFill>
                  <a:srgbClr val="000000"/>
                </a:solidFill>
              </a:rPr>
              <a:t>(2007)</a:t>
            </a:r>
          </a:p>
          <a:p>
            <a:pPr marL="457200" lvl="1" indent="0"/>
            <a:endParaRPr lang="en-US" sz="2400" dirty="0"/>
          </a:p>
          <a:p>
            <a:pPr marL="457200" lvl="1" indent="0"/>
            <a:endParaRPr lang="en-US" sz="2400" dirty="0"/>
          </a:p>
          <a:p>
            <a:pPr marL="457200" lvl="1" indent="0"/>
            <a:endParaRPr lang="en-US" sz="2400" dirty="0"/>
          </a:p>
          <a:p>
            <a:pPr marL="457200" lvl="1" indent="0"/>
            <a:endParaRPr lang="en-US" sz="2400" dirty="0"/>
          </a:p>
          <a:p>
            <a:pPr marL="457200" lvl="1" indent="0"/>
            <a:endParaRPr lang="en-US" sz="24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Hartford aggregated asbestos losses on grounds that insured’s “handling, distribution and/or sale of asbestos containing products” was common cause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Connecticut Supreme Court found phrase “common cause” to be ambiguous</a:t>
            </a:r>
          </a:p>
          <a:p>
            <a:pPr marL="342900" indent="-342900">
              <a:buFont typeface="Arial" panose="020B0604020202020204" pitchFamily="34" charset="0"/>
              <a:buChar char="•"/>
            </a:pPr>
            <a:endParaRPr lang="en-US" sz="2000" dirty="0"/>
          </a:p>
          <a:p>
            <a:pPr marL="1257300" lvl="2" indent="-342900">
              <a:buFont typeface="Wingdings" panose="05000000000000000000" pitchFamily="2" charset="2"/>
              <a:buChar char="Ø"/>
            </a:pPr>
            <a:r>
              <a:rPr lang="en-US" sz="2000" dirty="0"/>
              <a:t>distinguished Travelers based on absence of “series of” language </a:t>
            </a:r>
          </a:p>
          <a:p>
            <a:pPr marL="1257300" lvl="2" indent="-342900">
              <a:buFont typeface="Wingdings" panose="05000000000000000000" pitchFamily="2" charset="2"/>
              <a:buChar char="Ø"/>
            </a:pPr>
            <a:r>
              <a:rPr lang="en-US" sz="2000" dirty="0"/>
              <a:t>rejected argument that “common cause” refers to the “last link in the causal chain” </a:t>
            </a:r>
          </a:p>
        </p:txBody>
      </p:sp>
      <p:sp>
        <p:nvSpPr>
          <p:cNvPr id="89" name="Google Shape;89;p3" descr="" title=""/>
          <p:cNvSpPr txBox="1">
            <a:spLocks noGrp="1"/>
          </p:cNvSpPr>
          <p:nvPr>
            <p:ph type="body" idx="2"/>
          </p:nvPr>
        </p:nvSpPr>
        <p:spPr>
          <a:xfrm>
            <a:off x="959818" y="5708910"/>
            <a:ext cx="1854403" cy="487133"/>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accent2"/>
              </a:buClr>
              <a:buSzPts val="1400"/>
              <a:buFont typeface="Century Gothic"/>
              <a:buNone/>
            </a:pPr>
            <a:endParaRPr sz="1400" dirty="0"/>
          </a:p>
        </p:txBody>
      </p:sp>
      <p:sp>
        <p:nvSpPr>
          <p:cNvPr id="5" name="TextBox 4" descr="" title="">
            <a:extLst>
              <a:ext uri="{FF2B5EF4-FFF2-40B4-BE49-F238E27FC236}">
                <a16:creationId xmlns:a16="http://schemas.microsoft.com/office/drawing/2014/main" id="{DB266491-A887-4144-AF37-07CD83BE6265}"/>
              </a:ext>
            </a:extLst>
          </p:cNvPr>
          <p:cNvSpPr txBox="1"/>
          <p:nvPr/>
        </p:nvSpPr>
        <p:spPr>
          <a:xfrm>
            <a:off x="1793289" y="1445563"/>
            <a:ext cx="8762260" cy="156966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914400" lvl="2" indent="0"/>
            <a:r>
              <a:rPr lang="en-US" sz="2400" dirty="0">
                <a:latin typeface="Times New Roman" panose="02020603050405020304" pitchFamily="18" charset="0"/>
                <a:cs typeface="Times New Roman" panose="02020603050405020304" pitchFamily="18" charset="0"/>
              </a:rPr>
              <a:t>any one or more than one, accident, happening or occurrence which the available evidence shows to be the probable common cause or causes of more than one claim under a policy</a:t>
            </a:r>
          </a:p>
        </p:txBody>
      </p:sp>
    </p:spTree>
    <p:extLst>
      <p:ext uri="{BB962C8B-B14F-4D97-AF65-F5344CB8AC3E}">
        <p14:creationId xmlns:p14="http://schemas.microsoft.com/office/powerpoint/2010/main" val="3574623429"/>
      </p:ext>
    </p:extLst>
  </p:cSld>
  <p:clrMapOvr>
    <a:masterClrMapping/>
  </p:clrMapOvr>
</p:sld>
</file>

<file path=ppt/slides/slide2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Shape 86" descr="" title=""/>
        <p:cNvGrpSpPr/>
        <p:nvPr/>
      </p:nvGrpSpPr>
      <p:grpSpPr>
        <a:xfrm>
          <a:off x="0" y="0"/>
          <a:ext cx="0" cy="0"/>
          <a:chOff x="0" y="0"/>
          <a:chExt cx="0" cy="0"/>
        </a:xfrm>
      </p:grpSpPr>
      <p:sp>
        <p:nvSpPr>
          <p:cNvPr id="87" name="Google Shape;87;p3" descr="" title=""/>
          <p:cNvSpPr txBox="1">
            <a:spLocks noGrp="1"/>
          </p:cNvSpPr>
          <p:nvPr>
            <p:ph type="title"/>
          </p:nvPr>
        </p:nvSpPr>
        <p:spPr>
          <a:xfrm>
            <a:off x="515936" y="221943"/>
            <a:ext cx="11548817" cy="683580"/>
          </a:xfrm>
          <a:prstGeom prst="rect">
            <a:avLst/>
          </a:prstGeom>
          <a:noFill/>
          <a:ln>
            <a:noFill/>
          </a:ln>
        </p:spPr>
        <p:txBody>
          <a:bodyPr spcFirstLastPara="1" wrap="square" lIns="45700" tIns="45700" rIns="45700" bIns="45700" anchor="b" anchorCtr="0">
            <a:noAutofit/>
          </a:bodyPr>
          <a:lstStyle/>
          <a:p>
            <a:pPr marL="0" lvl="0" indent="0" algn="ctr" rtl="0">
              <a:lnSpc>
                <a:spcPct val="100000"/>
              </a:lnSpc>
              <a:spcBef>
                <a:spcPts val="0"/>
              </a:spcBef>
              <a:spcAft>
                <a:spcPts val="0"/>
              </a:spcAft>
              <a:buClr>
                <a:srgbClr val="AA182C"/>
              </a:buClr>
              <a:buSzPts val="5600"/>
              <a:buFont typeface="Century Gothic"/>
              <a:buNone/>
            </a:pPr>
            <a:r>
              <a:rPr lang="en-US" sz="4000" dirty="0"/>
              <a:t>U.S. Reinsurance Cases</a:t>
            </a:r>
            <a:endParaRPr sz="4000" dirty="0"/>
          </a:p>
        </p:txBody>
      </p:sp>
      <p:sp>
        <p:nvSpPr>
          <p:cNvPr id="88" name="Google Shape;88;p3" descr="" title=""/>
          <p:cNvSpPr txBox="1">
            <a:spLocks noGrp="1"/>
          </p:cNvSpPr>
          <p:nvPr>
            <p:ph type="body" idx="1"/>
          </p:nvPr>
        </p:nvSpPr>
        <p:spPr>
          <a:xfrm>
            <a:off x="321592" y="905523"/>
            <a:ext cx="11548816" cy="4607510"/>
          </a:xfrm>
          <a:prstGeom prst="rect">
            <a:avLst/>
          </a:prstGeom>
          <a:noFill/>
          <a:ln>
            <a:noFill/>
          </a:ln>
        </p:spPr>
        <p:txBody>
          <a:bodyPr spcFirstLastPara="1" wrap="square" lIns="45700" tIns="45700" rIns="45700" bIns="45700" anchor="t" anchorCtr="0">
            <a:normAutofit lnSpcReduction="10000"/>
          </a:bodyPr>
          <a:lstStyle/>
          <a:p>
            <a:pPr marL="0" lvl="0" indent="0" algn="ctr" rtl="0">
              <a:lnSpc>
                <a:spcPct val="100000"/>
              </a:lnSpc>
              <a:spcBef>
                <a:spcPts val="0"/>
              </a:spcBef>
              <a:spcAft>
                <a:spcPts val="0"/>
              </a:spcAft>
              <a:buClr>
                <a:srgbClr val="000000"/>
              </a:buClr>
              <a:buSzPts val="2800"/>
              <a:buFont typeface="Century Gothic"/>
              <a:buNone/>
            </a:pPr>
            <a:r>
              <a:rPr lang="en-US" i="1" dirty="0">
                <a:solidFill>
                  <a:srgbClr val="000000"/>
                </a:solidFill>
              </a:rPr>
              <a:t>Amerisure v. Everest Re</a:t>
            </a:r>
            <a:r>
              <a:rPr lang="en-US" dirty="0">
                <a:solidFill>
                  <a:srgbClr val="000000"/>
                </a:solidFill>
              </a:rPr>
              <a:t>(2015)</a:t>
            </a:r>
          </a:p>
          <a:p>
            <a:pPr marL="457200" lvl="1" indent="0"/>
            <a:endParaRPr lang="en-US" sz="2400" dirty="0"/>
          </a:p>
          <a:p>
            <a:pPr marL="457200" lvl="1" indent="0"/>
            <a:endParaRPr lang="en-US" sz="2400" dirty="0"/>
          </a:p>
          <a:p>
            <a:pPr marL="457200" lvl="1" indent="0"/>
            <a:endParaRPr lang="en-US" sz="2400" dirty="0"/>
          </a:p>
          <a:p>
            <a:pPr marL="457200" lvl="1" indent="0"/>
            <a:endParaRPr lang="en-US" sz="2400" dirty="0"/>
          </a:p>
          <a:p>
            <a:pPr marL="342900" indent="-342900">
              <a:buFont typeface="Arial" panose="020B0604020202020204" pitchFamily="34" charset="0"/>
              <a:buChar char="•"/>
            </a:pPr>
            <a:r>
              <a:rPr lang="en-US" sz="2000" dirty="0"/>
              <a:t>Court confirmed arbitration award approving cedent’s aggregation of asbestos products losses</a:t>
            </a:r>
          </a:p>
          <a:p>
            <a:pPr marL="1371600" lvl="3" indent="0"/>
            <a:endParaRPr lang="en-US" sz="2000" dirty="0"/>
          </a:p>
          <a:p>
            <a:pPr marL="342900" indent="-342900">
              <a:buFont typeface="Arial" panose="020B0604020202020204" pitchFamily="34" charset="0"/>
              <a:buChar char="•"/>
            </a:pPr>
            <a:r>
              <a:rPr lang="en-US" sz="2000" dirty="0"/>
              <a:t>Panel majority held:</a:t>
            </a:r>
          </a:p>
          <a:p>
            <a:pPr marL="342900" indent="-342900">
              <a:buFont typeface="Arial" panose="020B0604020202020204" pitchFamily="34" charset="0"/>
              <a:buChar char="•"/>
            </a:pPr>
            <a:endParaRPr lang="en-US" sz="2000" dirty="0"/>
          </a:p>
          <a:p>
            <a:pPr marL="1257300" lvl="2" indent="-342900">
              <a:buFont typeface="Wingdings" panose="05000000000000000000" pitchFamily="2" charset="2"/>
              <a:buChar char="Ø"/>
            </a:pPr>
            <a:r>
              <a:rPr lang="en-US" sz="2000" dirty="0"/>
              <a:t>“it is commonly accepted in the business that the extension of event-based language to include occurrences, where applicable to underlying product liability exposures, covers as a single occurrence the insured’s liability for an asbestos-containing product for each policy year”</a:t>
            </a:r>
          </a:p>
        </p:txBody>
      </p:sp>
      <p:sp>
        <p:nvSpPr>
          <p:cNvPr id="89" name="Google Shape;89;p3" descr="" title=""/>
          <p:cNvSpPr txBox="1">
            <a:spLocks noGrp="1"/>
          </p:cNvSpPr>
          <p:nvPr>
            <p:ph type="body" idx="2"/>
          </p:nvPr>
        </p:nvSpPr>
        <p:spPr>
          <a:xfrm>
            <a:off x="959818" y="5708910"/>
            <a:ext cx="1854403" cy="487133"/>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accent2"/>
              </a:buClr>
              <a:buSzPts val="1400"/>
              <a:buFont typeface="Century Gothic"/>
              <a:buNone/>
            </a:pPr>
            <a:endParaRPr sz="1400" dirty="0"/>
          </a:p>
        </p:txBody>
      </p:sp>
      <p:sp>
        <p:nvSpPr>
          <p:cNvPr id="5" name="TextBox 4" descr="" title="">
            <a:extLst>
              <a:ext uri="{FF2B5EF4-FFF2-40B4-BE49-F238E27FC236}">
                <a16:creationId xmlns:a16="http://schemas.microsoft.com/office/drawing/2014/main" id="{DB266491-A887-4144-AF37-07CD83BE6265}"/>
              </a:ext>
            </a:extLst>
          </p:cNvPr>
          <p:cNvSpPr txBox="1"/>
          <p:nvPr/>
        </p:nvSpPr>
        <p:spPr>
          <a:xfrm>
            <a:off x="1802167" y="1667505"/>
            <a:ext cx="876226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914400" lvl="2" indent="0"/>
            <a:r>
              <a:rPr lang="en-US" sz="2400" dirty="0">
                <a:latin typeface="Times New Roman" panose="02020603050405020304" pitchFamily="18" charset="0"/>
                <a:cs typeface="Times New Roman" panose="02020603050405020304" pitchFamily="18" charset="0"/>
              </a:rPr>
              <a:t>each accident or occurrence or series of accidents or occurrences arising out of one event</a:t>
            </a:r>
          </a:p>
        </p:txBody>
      </p:sp>
    </p:spTree>
    <p:extLst>
      <p:ext uri="{BB962C8B-B14F-4D97-AF65-F5344CB8AC3E}">
        <p14:creationId xmlns:p14="http://schemas.microsoft.com/office/powerpoint/2010/main" val="1400167750"/>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Shape 86" descr="" title=""/>
        <p:cNvGrpSpPr/>
        <p:nvPr/>
      </p:nvGrpSpPr>
      <p:grpSpPr>
        <a:xfrm>
          <a:off x="0" y="0"/>
          <a:ext cx="0" cy="0"/>
          <a:chOff x="0" y="0"/>
          <a:chExt cx="0" cy="0"/>
        </a:xfrm>
      </p:grpSpPr>
      <p:sp>
        <p:nvSpPr>
          <p:cNvPr id="87" name="Google Shape;87;p3" descr="" title=""/>
          <p:cNvSpPr txBox="1">
            <a:spLocks noGrp="1"/>
          </p:cNvSpPr>
          <p:nvPr>
            <p:ph type="title"/>
          </p:nvPr>
        </p:nvSpPr>
        <p:spPr>
          <a:xfrm>
            <a:off x="515936" y="221943"/>
            <a:ext cx="11548817" cy="683580"/>
          </a:xfrm>
          <a:prstGeom prst="rect">
            <a:avLst/>
          </a:prstGeom>
          <a:noFill/>
          <a:ln>
            <a:noFill/>
          </a:ln>
        </p:spPr>
        <p:txBody>
          <a:bodyPr spcFirstLastPara="1" wrap="square" lIns="45700" tIns="45700" rIns="45700" bIns="45700" anchor="b" anchorCtr="0">
            <a:noAutofit/>
          </a:bodyPr>
          <a:lstStyle/>
          <a:p>
            <a:pPr marL="0" lvl="0" indent="0" algn="ctr" rtl="0">
              <a:lnSpc>
                <a:spcPct val="100000"/>
              </a:lnSpc>
              <a:spcBef>
                <a:spcPts val="0"/>
              </a:spcBef>
              <a:spcAft>
                <a:spcPts val="0"/>
              </a:spcAft>
              <a:buClr>
                <a:srgbClr val="AA182C"/>
              </a:buClr>
              <a:buSzPts val="5600"/>
              <a:buFont typeface="Century Gothic"/>
              <a:buNone/>
            </a:pPr>
            <a:r>
              <a:rPr lang="en-US" sz="4000" dirty="0"/>
              <a:t>U.S. Insurance Cases</a:t>
            </a:r>
            <a:endParaRPr sz="4000" dirty="0"/>
          </a:p>
        </p:txBody>
      </p:sp>
      <p:sp>
        <p:nvSpPr>
          <p:cNvPr id="88" name="Google Shape;88;p3" descr="" title=""/>
          <p:cNvSpPr txBox="1">
            <a:spLocks noGrp="1"/>
          </p:cNvSpPr>
          <p:nvPr>
            <p:ph type="body" idx="1"/>
          </p:nvPr>
        </p:nvSpPr>
        <p:spPr>
          <a:xfrm>
            <a:off x="321592" y="905523"/>
            <a:ext cx="11548816" cy="4607510"/>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000000"/>
              </a:buClr>
              <a:buSzPts val="2800"/>
              <a:buFont typeface="Century Gothic"/>
              <a:buNone/>
            </a:pPr>
            <a:r>
              <a:rPr lang="en-US" dirty="0">
                <a:solidFill>
                  <a:srgbClr val="000000"/>
                </a:solidFill>
              </a:rPr>
              <a:t>WTC cases – Allianz Policy</a:t>
            </a:r>
          </a:p>
          <a:p>
            <a:pPr marL="457200" lvl="1" indent="0"/>
            <a:endParaRPr lang="en-US" sz="2400" dirty="0"/>
          </a:p>
          <a:p>
            <a:pPr marL="457200" lvl="1" indent="0"/>
            <a:endParaRPr lang="en-US" sz="2400" dirty="0"/>
          </a:p>
          <a:p>
            <a:pPr marL="457200" lvl="1" indent="0"/>
            <a:endParaRPr lang="en-US" sz="2400" dirty="0"/>
          </a:p>
          <a:p>
            <a:pPr marL="457200" lvl="1" indent="0"/>
            <a:endParaRPr lang="en-US" sz="2400" dirty="0"/>
          </a:p>
          <a:p>
            <a:pPr marL="342900" indent="-342900">
              <a:buFont typeface="Arial" panose="020B0604020202020204" pitchFamily="34" charset="0"/>
              <a:buChar char="•"/>
            </a:pPr>
            <a:r>
              <a:rPr lang="en-US" sz="2400" dirty="0"/>
              <a:t>Court found definition to be ambiguous and allowed expert testimony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Jury found two occurrences </a:t>
            </a:r>
          </a:p>
        </p:txBody>
      </p:sp>
      <p:sp>
        <p:nvSpPr>
          <p:cNvPr id="89" name="Google Shape;89;p3" descr="" title=""/>
          <p:cNvSpPr txBox="1">
            <a:spLocks noGrp="1"/>
          </p:cNvSpPr>
          <p:nvPr>
            <p:ph type="body" idx="2"/>
          </p:nvPr>
        </p:nvSpPr>
        <p:spPr>
          <a:xfrm>
            <a:off x="959818" y="5708910"/>
            <a:ext cx="1854403" cy="487133"/>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accent2"/>
              </a:buClr>
              <a:buSzPts val="1400"/>
              <a:buFont typeface="Century Gothic"/>
              <a:buNone/>
            </a:pPr>
            <a:endParaRPr sz="1400" dirty="0"/>
          </a:p>
        </p:txBody>
      </p:sp>
      <p:sp>
        <p:nvSpPr>
          <p:cNvPr id="5" name="TextBox 4" descr="" title="">
            <a:extLst>
              <a:ext uri="{FF2B5EF4-FFF2-40B4-BE49-F238E27FC236}">
                <a16:creationId xmlns:a16="http://schemas.microsoft.com/office/drawing/2014/main" id="{DB266491-A887-4144-AF37-07CD83BE6265}"/>
              </a:ext>
            </a:extLst>
          </p:cNvPr>
          <p:cNvSpPr txBox="1"/>
          <p:nvPr/>
        </p:nvSpPr>
        <p:spPr>
          <a:xfrm>
            <a:off x="1802167" y="1667505"/>
            <a:ext cx="876226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914400" lvl="2" indent="0"/>
            <a:r>
              <a:rPr lang="en-US" sz="2400" dirty="0">
                <a:latin typeface="Times New Roman" panose="02020603050405020304" pitchFamily="18" charset="0"/>
                <a:cs typeface="Times New Roman" panose="02020603050405020304" pitchFamily="18" charset="0"/>
              </a:rPr>
              <a:t>any one loss, disaster or casualty, or series of losses, disasters or casualties arising out of one event</a:t>
            </a:r>
          </a:p>
        </p:txBody>
      </p:sp>
    </p:spTree>
    <p:extLst>
      <p:ext uri="{BB962C8B-B14F-4D97-AF65-F5344CB8AC3E}">
        <p14:creationId xmlns:p14="http://schemas.microsoft.com/office/powerpoint/2010/main" val="3705187832"/>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Shape 86" descr="" title=""/>
        <p:cNvGrpSpPr/>
        <p:nvPr/>
      </p:nvGrpSpPr>
      <p:grpSpPr>
        <a:xfrm>
          <a:off x="0" y="0"/>
          <a:ext cx="0" cy="0"/>
          <a:chOff x="0" y="0"/>
          <a:chExt cx="0" cy="0"/>
        </a:xfrm>
      </p:grpSpPr>
      <p:sp>
        <p:nvSpPr>
          <p:cNvPr id="87" name="Google Shape;87;p3" descr="" title=""/>
          <p:cNvSpPr txBox="1">
            <a:spLocks noGrp="1"/>
          </p:cNvSpPr>
          <p:nvPr>
            <p:ph type="title"/>
          </p:nvPr>
        </p:nvSpPr>
        <p:spPr>
          <a:xfrm>
            <a:off x="515936" y="221943"/>
            <a:ext cx="11548817" cy="683580"/>
          </a:xfrm>
          <a:prstGeom prst="rect">
            <a:avLst/>
          </a:prstGeom>
          <a:noFill/>
          <a:ln>
            <a:noFill/>
          </a:ln>
        </p:spPr>
        <p:txBody>
          <a:bodyPr spcFirstLastPara="1" wrap="square" lIns="45700" tIns="45700" rIns="45700" bIns="45700" anchor="b" anchorCtr="0">
            <a:noAutofit/>
          </a:bodyPr>
          <a:lstStyle/>
          <a:p>
            <a:pPr marL="0" lvl="0" indent="0" algn="ctr" rtl="0">
              <a:lnSpc>
                <a:spcPct val="100000"/>
              </a:lnSpc>
              <a:spcBef>
                <a:spcPts val="0"/>
              </a:spcBef>
              <a:spcAft>
                <a:spcPts val="0"/>
              </a:spcAft>
              <a:buClr>
                <a:srgbClr val="AA182C"/>
              </a:buClr>
              <a:buSzPts val="5600"/>
              <a:buFont typeface="Century Gothic"/>
              <a:buNone/>
            </a:pPr>
            <a:r>
              <a:rPr lang="en-US" sz="4000" dirty="0"/>
              <a:t>U.S. Insurance Cases</a:t>
            </a:r>
            <a:endParaRPr sz="4000" dirty="0"/>
          </a:p>
        </p:txBody>
      </p:sp>
      <p:sp>
        <p:nvSpPr>
          <p:cNvPr id="88" name="Google Shape;88;p3" descr="" title=""/>
          <p:cNvSpPr txBox="1">
            <a:spLocks noGrp="1"/>
          </p:cNvSpPr>
          <p:nvPr>
            <p:ph type="body" idx="1"/>
          </p:nvPr>
        </p:nvSpPr>
        <p:spPr>
          <a:xfrm>
            <a:off x="321592" y="905523"/>
            <a:ext cx="11548816" cy="4607510"/>
          </a:xfrm>
          <a:prstGeom prst="rect">
            <a:avLst/>
          </a:prstGeom>
          <a:noFill/>
          <a:ln>
            <a:noFill/>
          </a:ln>
        </p:spPr>
        <p:txBody>
          <a:bodyPr spcFirstLastPara="1" wrap="square" lIns="45700" tIns="45700" rIns="45700" bIns="45700" anchor="t" anchorCtr="0">
            <a:normAutofit/>
          </a:bodyPr>
          <a:lstStyle/>
          <a:p>
            <a:pPr marL="0" lvl="0" indent="0" algn="ctr" rtl="0">
              <a:lnSpc>
                <a:spcPct val="100000"/>
              </a:lnSpc>
              <a:spcBef>
                <a:spcPts val="0"/>
              </a:spcBef>
              <a:spcAft>
                <a:spcPts val="0"/>
              </a:spcAft>
              <a:buClr>
                <a:srgbClr val="000000"/>
              </a:buClr>
              <a:buSzPts val="2800"/>
              <a:buFont typeface="Century Gothic"/>
              <a:buNone/>
            </a:pPr>
            <a:r>
              <a:rPr lang="en-US" dirty="0">
                <a:solidFill>
                  <a:srgbClr val="000000"/>
                </a:solidFill>
              </a:rPr>
              <a:t>WTC cases – </a:t>
            </a:r>
            <a:r>
              <a:rPr lang="en-US" dirty="0" err="1">
                <a:solidFill>
                  <a:srgbClr val="000000"/>
                </a:solidFill>
              </a:rPr>
              <a:t>WilProp</a:t>
            </a:r>
            <a:r>
              <a:rPr lang="en-US" dirty="0">
                <a:solidFill>
                  <a:srgbClr val="000000"/>
                </a:solidFill>
              </a:rPr>
              <a:t> form</a:t>
            </a:r>
          </a:p>
          <a:p>
            <a:pPr marL="457200" lvl="1" indent="0"/>
            <a:endParaRPr lang="en-US" sz="2400" dirty="0"/>
          </a:p>
          <a:p>
            <a:pPr marL="457200" lvl="1" indent="0"/>
            <a:endParaRPr lang="en-US" sz="2400" dirty="0"/>
          </a:p>
          <a:p>
            <a:pPr marL="457200" lvl="1" indent="0"/>
            <a:endParaRPr lang="en-US" sz="2400" dirty="0"/>
          </a:p>
          <a:p>
            <a:pPr marL="457200" lvl="1" indent="0"/>
            <a:endParaRPr lang="en-US" sz="2400" dirty="0"/>
          </a:p>
          <a:p>
            <a:pPr marL="342900" indent="-342900">
              <a:buFont typeface="Arial" panose="020B0604020202020204" pitchFamily="34" charset="0"/>
              <a:buChar char="•"/>
            </a:pPr>
            <a:r>
              <a:rPr lang="en-US" sz="2400" dirty="0"/>
              <a:t>Second Circuit affirmed single occurrence </a:t>
            </a:r>
            <a:r>
              <a:rPr lang="en-US" sz="2400" dirty="0" err="1"/>
              <a:t>SJ</a:t>
            </a:r>
            <a:r>
              <a:rPr lang="en-US" sz="2400" dirty="0"/>
              <a:t> ruling:</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914400" lvl="2" indent="0"/>
            <a:endParaRPr lang="en-US" sz="2000" dirty="0"/>
          </a:p>
        </p:txBody>
      </p:sp>
      <p:sp>
        <p:nvSpPr>
          <p:cNvPr id="89" name="Google Shape;89;p3" descr="" title=""/>
          <p:cNvSpPr txBox="1">
            <a:spLocks noGrp="1"/>
          </p:cNvSpPr>
          <p:nvPr>
            <p:ph type="body" idx="2"/>
          </p:nvPr>
        </p:nvSpPr>
        <p:spPr>
          <a:xfrm>
            <a:off x="959818" y="5708910"/>
            <a:ext cx="1854403" cy="487133"/>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accent2"/>
              </a:buClr>
              <a:buSzPts val="1400"/>
              <a:buFont typeface="Century Gothic"/>
              <a:buNone/>
            </a:pPr>
            <a:endParaRPr sz="1400" dirty="0"/>
          </a:p>
        </p:txBody>
      </p:sp>
      <p:sp>
        <p:nvSpPr>
          <p:cNvPr id="5" name="TextBox 4" descr="" title="">
            <a:extLst>
              <a:ext uri="{FF2B5EF4-FFF2-40B4-BE49-F238E27FC236}">
                <a16:creationId xmlns:a16="http://schemas.microsoft.com/office/drawing/2014/main" id="{DB266491-A887-4144-AF37-07CD83BE6265}"/>
              </a:ext>
            </a:extLst>
          </p:cNvPr>
          <p:cNvSpPr txBox="1"/>
          <p:nvPr/>
        </p:nvSpPr>
        <p:spPr>
          <a:xfrm>
            <a:off x="1802167" y="1667505"/>
            <a:ext cx="8762260" cy="83099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914400" lvl="2" indent="0"/>
            <a:r>
              <a:rPr lang="en-US" sz="2400" dirty="0">
                <a:latin typeface="Times New Roman" panose="02020603050405020304" pitchFamily="18" charset="0"/>
                <a:cs typeface="Times New Roman" panose="02020603050405020304" pitchFamily="18" charset="0"/>
              </a:rPr>
              <a:t>all losses or damage that are attributable directly or indirectly to one cause or to one series of similar causes</a:t>
            </a:r>
          </a:p>
        </p:txBody>
      </p:sp>
      <p:sp>
        <p:nvSpPr>
          <p:cNvPr id="3" name="TextBox 2" descr="" title="">
            <a:extLst>
              <a:ext uri="{FF2B5EF4-FFF2-40B4-BE49-F238E27FC236}">
                <a16:creationId xmlns:a16="http://schemas.microsoft.com/office/drawing/2014/main" id="{F93E2681-7D06-4A25-A899-1F86CD80E987}"/>
              </a:ext>
            </a:extLst>
          </p:cNvPr>
          <p:cNvSpPr txBox="1"/>
          <p:nvPr/>
        </p:nvSpPr>
        <p:spPr>
          <a:xfrm>
            <a:off x="1802167" y="3429000"/>
            <a:ext cx="8762260" cy="1785104"/>
          </a:xfrm>
          <a:prstGeom prst="rect">
            <a:avLst/>
          </a:prstGeom>
          <a:noFill/>
        </p:spPr>
        <p:txBody>
          <a:bodyPr wrap="square" rtlCol="0">
            <a:spAutoFit/>
          </a:bodyPr>
          <a:lstStyle/>
          <a:p>
            <a:pPr marL="914400" lvl="2" indent="0"/>
            <a:r>
              <a:rPr lang="en-US" sz="2200" dirty="0"/>
              <a:t>we agree with the district court that no finder of fact could reasonably fail to find that the intentional crashes into the WTC of two hijacked airplanes sixteen minutes apart as a result of a single, coordinated plan of attack was, at the least, a “series of similar causes”</a:t>
            </a:r>
          </a:p>
        </p:txBody>
      </p:sp>
    </p:spTree>
    <p:extLst>
      <p:ext uri="{BB962C8B-B14F-4D97-AF65-F5344CB8AC3E}">
        <p14:creationId xmlns:p14="http://schemas.microsoft.com/office/powerpoint/2010/main" val="609983078"/>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Shape 86" descr="" title=""/>
        <p:cNvGrpSpPr/>
        <p:nvPr/>
      </p:nvGrpSpPr>
      <p:grpSpPr>
        <a:xfrm>
          <a:off x="0" y="0"/>
          <a:ext cx="0" cy="0"/>
          <a:chOff x="0" y="0"/>
          <a:chExt cx="0" cy="0"/>
        </a:xfrm>
      </p:grpSpPr>
      <p:sp>
        <p:nvSpPr>
          <p:cNvPr id="87" name="Google Shape;87;p3" descr="" title=""/>
          <p:cNvSpPr txBox="1">
            <a:spLocks noGrp="1"/>
          </p:cNvSpPr>
          <p:nvPr>
            <p:ph type="title"/>
          </p:nvPr>
        </p:nvSpPr>
        <p:spPr>
          <a:xfrm>
            <a:off x="515936" y="221943"/>
            <a:ext cx="11548817" cy="683580"/>
          </a:xfrm>
          <a:prstGeom prst="rect">
            <a:avLst/>
          </a:prstGeom>
          <a:noFill/>
          <a:ln>
            <a:noFill/>
          </a:ln>
        </p:spPr>
        <p:txBody>
          <a:bodyPr spcFirstLastPara="1" wrap="square" lIns="45700" tIns="45700" rIns="45700" bIns="45700" anchor="b" anchorCtr="0">
            <a:noAutofit/>
          </a:bodyPr>
          <a:lstStyle/>
          <a:p>
            <a:pPr marL="0" lvl="0" indent="0" algn="ctr" rtl="0">
              <a:lnSpc>
                <a:spcPct val="100000"/>
              </a:lnSpc>
              <a:spcBef>
                <a:spcPts val="0"/>
              </a:spcBef>
              <a:spcAft>
                <a:spcPts val="0"/>
              </a:spcAft>
              <a:buClr>
                <a:srgbClr val="AA182C"/>
              </a:buClr>
              <a:buSzPts val="5600"/>
              <a:buFont typeface="Century Gothic"/>
              <a:buNone/>
            </a:pPr>
            <a:r>
              <a:rPr lang="en-US" sz="4000" dirty="0"/>
              <a:t>U.S. Insurance Cases</a:t>
            </a:r>
            <a:endParaRPr sz="4000" dirty="0"/>
          </a:p>
        </p:txBody>
      </p:sp>
      <p:sp>
        <p:nvSpPr>
          <p:cNvPr id="88" name="Google Shape;88;p3" descr="" title=""/>
          <p:cNvSpPr txBox="1">
            <a:spLocks noGrp="1"/>
          </p:cNvSpPr>
          <p:nvPr>
            <p:ph type="body" idx="1"/>
          </p:nvPr>
        </p:nvSpPr>
        <p:spPr>
          <a:xfrm>
            <a:off x="321592" y="905523"/>
            <a:ext cx="11548816" cy="4607510"/>
          </a:xfrm>
          <a:prstGeom prst="rect">
            <a:avLst/>
          </a:prstGeom>
          <a:noFill/>
          <a:ln>
            <a:noFill/>
          </a:ln>
        </p:spPr>
        <p:txBody>
          <a:bodyPr spcFirstLastPara="1" wrap="square" lIns="45700" tIns="45700" rIns="45700" bIns="45700" anchor="t" anchorCtr="0">
            <a:normAutofit lnSpcReduction="10000"/>
          </a:bodyPr>
          <a:lstStyle/>
          <a:p>
            <a:pPr marL="0" lvl="0" indent="0" algn="ctr" rtl="0">
              <a:lnSpc>
                <a:spcPct val="100000"/>
              </a:lnSpc>
              <a:spcBef>
                <a:spcPts val="0"/>
              </a:spcBef>
              <a:spcAft>
                <a:spcPts val="0"/>
              </a:spcAft>
              <a:buClr>
                <a:srgbClr val="000000"/>
              </a:buClr>
              <a:buSzPts val="2800"/>
              <a:buFont typeface="Century Gothic"/>
              <a:buNone/>
            </a:pPr>
            <a:r>
              <a:rPr lang="en-US" dirty="0">
                <a:solidFill>
                  <a:srgbClr val="000000"/>
                </a:solidFill>
              </a:rPr>
              <a:t>WTC cases – </a:t>
            </a:r>
            <a:r>
              <a:rPr lang="en-US" dirty="0"/>
              <a:t>Binders</a:t>
            </a:r>
            <a:endParaRPr lang="en-US" dirty="0">
              <a:solidFill>
                <a:srgbClr val="000000"/>
              </a:solidFill>
            </a:endParaRPr>
          </a:p>
          <a:p>
            <a:pPr marL="457200" lvl="1" indent="0"/>
            <a:endParaRPr lang="en-US" sz="2400" dirty="0"/>
          </a:p>
          <a:p>
            <a:pPr marL="457200" lvl="1" indent="0"/>
            <a:endParaRPr lang="en-US" sz="2400" dirty="0"/>
          </a:p>
          <a:p>
            <a:pPr marL="457200" lvl="1" indent="0"/>
            <a:endParaRPr lang="en-US" sz="2400" dirty="0"/>
          </a:p>
          <a:p>
            <a:pPr marL="342900" indent="-342900">
              <a:buFont typeface="Arial" panose="020B0604020202020204" pitchFamily="34" charset="0"/>
              <a:buChar char="•"/>
            </a:pPr>
            <a:r>
              <a:rPr lang="en-US" sz="2200" dirty="0"/>
              <a:t>Second Circuit held undefined term “occurrence” is ambiguous</a:t>
            </a:r>
          </a:p>
          <a:p>
            <a:pPr marL="342900" indent="-342900">
              <a:buFont typeface="Arial" panose="020B0604020202020204" pitchFamily="34" charset="0"/>
              <a:buChar char="•"/>
            </a:pPr>
            <a:endParaRPr lang="en-US" sz="2200" dirty="0"/>
          </a:p>
          <a:p>
            <a:pPr marL="1257300" lvl="2" indent="-342900">
              <a:buFont typeface="Wingdings" panose="05000000000000000000" pitchFamily="2" charset="2"/>
              <a:buChar char="Ø"/>
            </a:pPr>
            <a:r>
              <a:rPr lang="en-US" sz="2200" dirty="0"/>
              <a:t>Court distinguished interpretation of “occurrence” in third-party context</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Jury found two occurrences </a:t>
            </a:r>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r>
              <a:rPr lang="en-US" sz="2200" dirty="0"/>
              <a:t>“A reasonable jury could conclude that where the term ‘occurrence’ appears in an insurer’s customary form, it is intended to mean the same thing regardless of whether that term is defined based on a one-event formulation.”</a:t>
            </a:r>
          </a:p>
          <a:p>
            <a:pPr marL="0" indent="0"/>
            <a:endParaRPr lang="en-US" sz="2000" dirty="0"/>
          </a:p>
        </p:txBody>
      </p:sp>
      <p:sp>
        <p:nvSpPr>
          <p:cNvPr id="89" name="Google Shape;89;p3" descr="" title=""/>
          <p:cNvSpPr txBox="1">
            <a:spLocks noGrp="1"/>
          </p:cNvSpPr>
          <p:nvPr>
            <p:ph type="body" idx="2"/>
          </p:nvPr>
        </p:nvSpPr>
        <p:spPr>
          <a:xfrm>
            <a:off x="959818" y="5708910"/>
            <a:ext cx="1854403" cy="487133"/>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accent2"/>
              </a:buClr>
              <a:buSzPts val="1400"/>
              <a:buFont typeface="Century Gothic"/>
              <a:buNone/>
            </a:pPr>
            <a:endParaRPr sz="1400" dirty="0"/>
          </a:p>
        </p:txBody>
      </p:sp>
      <p:sp>
        <p:nvSpPr>
          <p:cNvPr id="5" name="TextBox 4" descr="" title="">
            <a:extLst>
              <a:ext uri="{FF2B5EF4-FFF2-40B4-BE49-F238E27FC236}">
                <a16:creationId xmlns:a16="http://schemas.microsoft.com/office/drawing/2014/main" id="{DB266491-A887-4144-AF37-07CD83BE6265}"/>
              </a:ext>
            </a:extLst>
          </p:cNvPr>
          <p:cNvSpPr txBox="1"/>
          <p:nvPr/>
        </p:nvSpPr>
        <p:spPr>
          <a:xfrm>
            <a:off x="1714870" y="1436686"/>
            <a:ext cx="8762260" cy="461665"/>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marL="914400" lvl="2" indent="0"/>
            <a:r>
              <a:rPr lang="en-US" sz="2400" dirty="0">
                <a:latin typeface="Times New Roman" panose="02020603050405020304" pitchFamily="18" charset="0"/>
                <a:cs typeface="Times New Roman" panose="02020603050405020304" pitchFamily="18" charset="0"/>
              </a:rPr>
              <a:t>			“occurrence”</a:t>
            </a:r>
          </a:p>
        </p:txBody>
      </p:sp>
    </p:spTree>
    <p:extLst>
      <p:ext uri="{BB962C8B-B14F-4D97-AF65-F5344CB8AC3E}">
        <p14:creationId xmlns:p14="http://schemas.microsoft.com/office/powerpoint/2010/main" val="442956743"/>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Shape 86" descr="" title=""/>
        <p:cNvGrpSpPr/>
        <p:nvPr/>
      </p:nvGrpSpPr>
      <p:grpSpPr>
        <a:xfrm>
          <a:off x="0" y="0"/>
          <a:ext cx="0" cy="0"/>
          <a:chOff x="0" y="0"/>
          <a:chExt cx="0" cy="0"/>
        </a:xfrm>
      </p:grpSpPr>
      <p:sp>
        <p:nvSpPr>
          <p:cNvPr id="87" name="Google Shape;87;p3" descr="" title=""/>
          <p:cNvSpPr txBox="1">
            <a:spLocks noGrp="1"/>
          </p:cNvSpPr>
          <p:nvPr>
            <p:ph type="title"/>
          </p:nvPr>
        </p:nvSpPr>
        <p:spPr>
          <a:xfrm>
            <a:off x="515936" y="221943"/>
            <a:ext cx="11548817" cy="683580"/>
          </a:xfrm>
          <a:prstGeom prst="rect">
            <a:avLst/>
          </a:prstGeom>
          <a:noFill/>
          <a:ln>
            <a:noFill/>
          </a:ln>
        </p:spPr>
        <p:txBody>
          <a:bodyPr spcFirstLastPara="1" wrap="square" lIns="45700" tIns="45700" rIns="45700" bIns="45700" anchor="b" anchorCtr="0">
            <a:noAutofit/>
          </a:bodyPr>
          <a:lstStyle/>
          <a:p>
            <a:pPr marL="0" lvl="0" indent="0" algn="ctr" rtl="0">
              <a:lnSpc>
                <a:spcPct val="100000"/>
              </a:lnSpc>
              <a:spcBef>
                <a:spcPts val="0"/>
              </a:spcBef>
              <a:spcAft>
                <a:spcPts val="0"/>
              </a:spcAft>
              <a:buClr>
                <a:srgbClr val="AA182C"/>
              </a:buClr>
              <a:buSzPts val="5600"/>
              <a:buFont typeface="Century Gothic"/>
              <a:buNone/>
            </a:pPr>
            <a:r>
              <a:rPr lang="en-US" sz="4000" dirty="0"/>
              <a:t>U.S. (non-aggregation) Insurance Cases</a:t>
            </a:r>
            <a:endParaRPr sz="4000" dirty="0"/>
          </a:p>
        </p:txBody>
      </p:sp>
      <p:sp>
        <p:nvSpPr>
          <p:cNvPr id="88" name="Google Shape;88;p3" descr="" title=""/>
          <p:cNvSpPr txBox="1">
            <a:spLocks noGrp="1"/>
          </p:cNvSpPr>
          <p:nvPr>
            <p:ph type="body" idx="1"/>
          </p:nvPr>
        </p:nvSpPr>
        <p:spPr>
          <a:xfrm>
            <a:off x="321592" y="905523"/>
            <a:ext cx="11548816" cy="4607510"/>
          </a:xfrm>
          <a:prstGeom prst="rect">
            <a:avLst/>
          </a:prstGeom>
          <a:noFill/>
          <a:ln>
            <a:noFill/>
          </a:ln>
        </p:spPr>
        <p:txBody>
          <a:bodyPr spcFirstLastPara="1" wrap="square" lIns="45700" tIns="45700" rIns="45700" bIns="45700" anchor="t" anchorCtr="0">
            <a:normAutofit/>
          </a:bodyPr>
          <a:lstStyle/>
          <a:p>
            <a:pPr lvl="0" indent="-457200" rtl="0">
              <a:lnSpc>
                <a:spcPct val="100000"/>
              </a:lnSpc>
              <a:spcBef>
                <a:spcPts val="0"/>
              </a:spcBef>
              <a:spcAft>
                <a:spcPts val="0"/>
              </a:spcAft>
              <a:buClr>
                <a:srgbClr val="000000"/>
              </a:buClr>
              <a:buSzPts val="2800"/>
              <a:buFont typeface="Arial" panose="020B0604020202020204" pitchFamily="34" charset="0"/>
              <a:buChar char="•"/>
            </a:pPr>
            <a:endParaRPr lang="en-US" dirty="0">
              <a:solidFill>
                <a:srgbClr val="000000"/>
              </a:solidFill>
            </a:endParaRPr>
          </a:p>
          <a:p>
            <a:pPr lvl="0" indent="-457200" rtl="0">
              <a:lnSpc>
                <a:spcPct val="100000"/>
              </a:lnSpc>
              <a:spcBef>
                <a:spcPts val="0"/>
              </a:spcBef>
              <a:spcAft>
                <a:spcPts val="0"/>
              </a:spcAft>
              <a:buClr>
                <a:srgbClr val="000000"/>
              </a:buClr>
              <a:buSzPts val="2800"/>
              <a:buFont typeface="Arial" panose="020B0604020202020204" pitchFamily="34" charset="0"/>
              <a:buChar char="•"/>
            </a:pPr>
            <a:r>
              <a:rPr lang="en-US" dirty="0">
                <a:solidFill>
                  <a:srgbClr val="000000"/>
                </a:solidFill>
              </a:rPr>
              <a:t>Courts have interpreted words &amp; phrases like accident, loss</a:t>
            </a:r>
            <a:r>
              <a:rPr lang="en-US" dirty="0"/>
              <a:t>,</a:t>
            </a:r>
            <a:r>
              <a:rPr lang="en-US" dirty="0">
                <a:solidFill>
                  <a:srgbClr val="000000"/>
                </a:solidFill>
              </a:rPr>
              <a:t> occurrence</a:t>
            </a:r>
            <a:r>
              <a:rPr lang="en-US" dirty="0"/>
              <a:t> and one event for purposes other than aggregation (e.g., whether there was an occurrence within the policy period)</a:t>
            </a:r>
          </a:p>
          <a:p>
            <a:pPr lvl="0" indent="-457200" rtl="0">
              <a:lnSpc>
                <a:spcPct val="100000"/>
              </a:lnSpc>
              <a:spcBef>
                <a:spcPts val="0"/>
              </a:spcBef>
              <a:spcAft>
                <a:spcPts val="0"/>
              </a:spcAft>
              <a:buClr>
                <a:srgbClr val="000000"/>
              </a:buClr>
              <a:buSzPts val="2800"/>
              <a:buFont typeface="Arial" panose="020B0604020202020204" pitchFamily="34" charset="0"/>
              <a:buChar char="•"/>
            </a:pPr>
            <a:endParaRPr lang="en-US" dirty="0"/>
          </a:p>
          <a:p>
            <a:pPr lvl="0" indent="-457200" rtl="0">
              <a:lnSpc>
                <a:spcPct val="100000"/>
              </a:lnSpc>
              <a:spcBef>
                <a:spcPts val="0"/>
              </a:spcBef>
              <a:spcAft>
                <a:spcPts val="0"/>
              </a:spcAft>
              <a:buClr>
                <a:srgbClr val="000000"/>
              </a:buClr>
              <a:buSzPts val="2800"/>
              <a:buFont typeface="Arial" panose="020B0604020202020204" pitchFamily="34" charset="0"/>
              <a:buChar char="•"/>
            </a:pPr>
            <a:r>
              <a:rPr lang="en-US" dirty="0"/>
              <a:t>Courts emphasize that words &amp; phrases must be read in context, including the context of the words in relation to one another</a:t>
            </a:r>
          </a:p>
        </p:txBody>
      </p:sp>
      <p:sp>
        <p:nvSpPr>
          <p:cNvPr id="89" name="Google Shape;89;p3" descr="" title=""/>
          <p:cNvSpPr txBox="1">
            <a:spLocks noGrp="1"/>
          </p:cNvSpPr>
          <p:nvPr>
            <p:ph type="body" idx="2"/>
          </p:nvPr>
        </p:nvSpPr>
        <p:spPr>
          <a:xfrm>
            <a:off x="959818" y="5708910"/>
            <a:ext cx="1854403" cy="487133"/>
          </a:xfrm>
          <a:prstGeom prst="rect">
            <a:avLst/>
          </a:prstGeom>
          <a:noFill/>
          <a:ln>
            <a:noFill/>
          </a:ln>
        </p:spPr>
        <p:txBody>
          <a:bodyPr spcFirstLastPara="1" wrap="square" lIns="45700" tIns="45700" rIns="45700" bIns="45700" anchor="t" anchorCtr="0">
            <a:normAutofit/>
          </a:bodyPr>
          <a:lstStyle/>
          <a:p>
            <a:pPr marL="0" lvl="0" indent="0" algn="l" rtl="0">
              <a:lnSpc>
                <a:spcPct val="100000"/>
              </a:lnSpc>
              <a:spcBef>
                <a:spcPts val="0"/>
              </a:spcBef>
              <a:spcAft>
                <a:spcPts val="0"/>
              </a:spcAft>
              <a:buClr>
                <a:schemeClr val="accent2"/>
              </a:buClr>
              <a:buSzPts val="1400"/>
              <a:buFont typeface="Century Gothic"/>
              <a:buNone/>
            </a:pPr>
            <a:endParaRPr sz="1400" dirty="0"/>
          </a:p>
        </p:txBody>
      </p:sp>
    </p:spTree>
    <p:extLst>
      <p:ext uri="{BB962C8B-B14F-4D97-AF65-F5344CB8AC3E}">
        <p14:creationId xmlns:p14="http://schemas.microsoft.com/office/powerpoint/2010/main" val="23716552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0" descr="" title=""/>
        <p:cNvGrpSpPr/>
        <p:nvPr/>
      </p:nvGrpSpPr>
      <p:grpSpPr>
        <a:xfrm>
          <a:off x="0" y="0"/>
          <a:ext cx="0" cy="0"/>
          <a:chOff x="0" y="0"/>
          <a:chExt cx="0" cy="0"/>
        </a:xfrm>
      </p:grpSpPr>
    </p:spTree>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E43D44DE-5FB6-EE71-F182-A527522F9048}"/>
              </a:ext>
            </a:extLst>
          </p:cNvPr>
          <p:cNvSpPr>
            <a:spLocks noGrp="1"/>
          </p:cNvSpPr>
          <p:nvPr>
            <p:ph type="title"/>
          </p:nvPr>
        </p:nvSpPr>
        <p:spPr/>
        <p:txBody>
          <a:bodyPr/>
          <a:lstStyle/>
          <a:p>
            <a:pPr algn="ctr"/>
            <a:r>
              <a:rPr lang="en-GB" dirty="0"/>
              <a:t>Purpose of aggregation clauses</a:t>
            </a:r>
          </a:p>
        </p:txBody>
      </p:sp>
      <p:sp>
        <p:nvSpPr>
          <p:cNvPr id="3" name="Content Placeholder 2" descr="" title="">
            <a:extLst>
              <a:ext uri="{FF2B5EF4-FFF2-40B4-BE49-F238E27FC236}">
                <a16:creationId xmlns:a16="http://schemas.microsoft.com/office/drawing/2014/main" id="{3E163189-03AE-6837-8CC0-A83A3D5CDCD0}"/>
              </a:ext>
            </a:extLst>
          </p:cNvPr>
          <p:cNvSpPr>
            <a:spLocks noGrp="1"/>
          </p:cNvSpPr>
          <p:nvPr>
            <p:ph idx="1"/>
          </p:nvPr>
        </p:nvSpPr>
        <p:spPr>
          <a:xfrm>
            <a:off x="641684" y="1450640"/>
            <a:ext cx="10940716" cy="4216400"/>
          </a:xfrm>
        </p:spPr>
        <p:txBody>
          <a:bodyPr/>
          <a:lstStyle/>
          <a:p>
            <a:endParaRPr lang="en-GB" i="1" dirty="0"/>
          </a:p>
          <a:p>
            <a:pPr marL="571500" indent="-342900">
              <a:buFont typeface="Arial" panose="020B0604020202020204" pitchFamily="34" charset="0"/>
              <a:buChar char="•"/>
            </a:pPr>
            <a:r>
              <a:rPr lang="en-GB" i="1" dirty="0"/>
              <a:t>“to police the imposition of a limit by treating a plurality of linked losses as if they were one loss”; </a:t>
            </a:r>
            <a:r>
              <a:rPr lang="en-GB" dirty="0"/>
              <a:t>Rix LJ, </a:t>
            </a:r>
            <a:r>
              <a:rPr lang="en-GB" i="1" dirty="0"/>
              <a:t>Scott v. Copenhagen Re</a:t>
            </a:r>
          </a:p>
          <a:p>
            <a:pPr marL="0" indent="0">
              <a:buNone/>
            </a:pPr>
            <a:endParaRPr lang="en-GB" i="1" dirty="0"/>
          </a:p>
          <a:p>
            <a:pPr marL="571500" indent="-342900">
              <a:buFont typeface="Arial" panose="020B0604020202020204" pitchFamily="34" charset="0"/>
              <a:buChar char="•"/>
            </a:pPr>
            <a:r>
              <a:rPr lang="en-GB" i="1" dirty="0"/>
              <a:t>“The choice of language by which the parties designate the unifying factor in an aggregation clause is … of critical importance”</a:t>
            </a:r>
            <a:r>
              <a:rPr lang="en-GB" dirty="0"/>
              <a:t>; Lord Hoffmann, </a:t>
            </a:r>
            <a:r>
              <a:rPr lang="en-GB" i="1" dirty="0"/>
              <a:t>Lloyd’s TSB</a:t>
            </a:r>
            <a:r>
              <a:rPr lang="en-GB" dirty="0"/>
              <a:t> </a:t>
            </a:r>
          </a:p>
          <a:p>
            <a:endParaRPr lang="en-GB" dirty="0"/>
          </a:p>
        </p:txBody>
      </p:sp>
    </p:spTree>
    <p:extLst>
      <p:ext uri="{BB962C8B-B14F-4D97-AF65-F5344CB8AC3E}">
        <p14:creationId xmlns:p14="http://schemas.microsoft.com/office/powerpoint/2010/main" val="3477683807"/>
      </p:ext>
    </p:extLst>
  </p:cSld>
  <p:clrMapOvr>
    <a:masterClrMapping/>
  </p:clrMapOvr>
</p:sld>
</file>

<file path=ppt/slides/slide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CDBA860B-29DA-5AB1-108F-77E5C8168F93}"/>
              </a:ext>
            </a:extLst>
          </p:cNvPr>
          <p:cNvSpPr>
            <a:spLocks noGrp="1"/>
          </p:cNvSpPr>
          <p:nvPr>
            <p:ph type="title"/>
          </p:nvPr>
        </p:nvSpPr>
        <p:spPr/>
        <p:txBody>
          <a:bodyPr/>
          <a:lstStyle/>
          <a:p>
            <a:pPr algn="ctr"/>
            <a:r>
              <a:rPr lang="en-GB" i="1" dirty="0"/>
              <a:t>Dawson’s Field Arbitration, 1972</a:t>
            </a:r>
          </a:p>
        </p:txBody>
      </p:sp>
      <p:sp>
        <p:nvSpPr>
          <p:cNvPr id="3" name="Content Placeholder 2" descr="" title="">
            <a:extLst>
              <a:ext uri="{FF2B5EF4-FFF2-40B4-BE49-F238E27FC236}">
                <a16:creationId xmlns:a16="http://schemas.microsoft.com/office/drawing/2014/main" id="{5B8BCEEA-08DC-C7F4-C24B-8629FC368EEB}"/>
              </a:ext>
            </a:extLst>
          </p:cNvPr>
          <p:cNvSpPr>
            <a:spLocks noGrp="1"/>
          </p:cNvSpPr>
          <p:nvPr>
            <p:ph idx="1"/>
          </p:nvPr>
        </p:nvSpPr>
        <p:spPr>
          <a:xfrm>
            <a:off x="515937" y="2092325"/>
            <a:ext cx="11034379" cy="4216400"/>
          </a:xfrm>
        </p:spPr>
        <p:txBody>
          <a:bodyPr/>
          <a:lstStyle/>
          <a:p>
            <a:pPr marL="571500" indent="-342900">
              <a:buFont typeface="Arial" panose="020B0604020202020204" pitchFamily="34" charset="0"/>
              <a:buChar char="•"/>
            </a:pPr>
            <a:r>
              <a:rPr lang="en-GB" dirty="0"/>
              <a:t>Three aircraft hijacked on international flights by members of the PFLP</a:t>
            </a:r>
          </a:p>
          <a:p>
            <a:pPr marL="571500" indent="-342900">
              <a:buFont typeface="Arial" panose="020B0604020202020204" pitchFamily="34" charset="0"/>
              <a:buChar char="•"/>
            </a:pPr>
            <a:r>
              <a:rPr lang="en-GB" dirty="0"/>
              <a:t>The planes were taken to an airstrip in Jordan under the control of the PFLP, “Dawson’s Field”</a:t>
            </a:r>
          </a:p>
          <a:p>
            <a:pPr marL="571500" indent="-342900">
              <a:buFont typeface="Arial" panose="020B0604020202020204" pitchFamily="34" charset="0"/>
              <a:buChar char="•"/>
            </a:pPr>
            <a:r>
              <a:rPr lang="en-GB" dirty="0"/>
              <a:t>Passengers were held as hostages</a:t>
            </a:r>
          </a:p>
          <a:p>
            <a:pPr marL="571500" indent="-342900">
              <a:buFont typeface="Arial" panose="020B0604020202020204" pitchFamily="34" charset="0"/>
              <a:buChar char="•"/>
            </a:pPr>
            <a:r>
              <a:rPr lang="en-GB" dirty="0"/>
              <a:t>Motive of the PFLP was to use aircraft and passengers as lever to procure release of prisoners</a:t>
            </a:r>
          </a:p>
          <a:p>
            <a:pPr marL="571500" indent="-342900">
              <a:buFont typeface="Arial" panose="020B0604020202020204" pitchFamily="34" charset="0"/>
              <a:buChar char="•"/>
            </a:pPr>
            <a:r>
              <a:rPr lang="en-GB" dirty="0"/>
              <a:t>A number of issues arose</a:t>
            </a:r>
          </a:p>
        </p:txBody>
      </p:sp>
    </p:spTree>
    <p:extLst>
      <p:ext uri="{BB962C8B-B14F-4D97-AF65-F5344CB8AC3E}">
        <p14:creationId xmlns:p14="http://schemas.microsoft.com/office/powerpoint/2010/main" val="509930533"/>
      </p:ext>
    </p:extLst>
  </p:cSld>
  <p:clrMapOvr>
    <a:masterClrMapping/>
  </p:clrMapOvr>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2C995F23-8D02-8BD5-B492-078D5550910B}"/>
              </a:ext>
            </a:extLst>
          </p:cNvPr>
          <p:cNvSpPr>
            <a:spLocks noGrp="1"/>
          </p:cNvSpPr>
          <p:nvPr>
            <p:ph type="title"/>
          </p:nvPr>
        </p:nvSpPr>
        <p:spPr/>
        <p:txBody>
          <a:bodyPr/>
          <a:lstStyle/>
          <a:p>
            <a:pPr algn="ctr"/>
            <a:r>
              <a:rPr lang="en-GB" i="1" dirty="0"/>
              <a:t>Dawson’s Field Arbitration, 1972</a:t>
            </a:r>
            <a:endParaRPr lang="en-GB" dirty="0"/>
          </a:p>
        </p:txBody>
      </p:sp>
      <p:sp>
        <p:nvSpPr>
          <p:cNvPr id="3" name="Content Placeholder 2" descr="" title="">
            <a:extLst>
              <a:ext uri="{FF2B5EF4-FFF2-40B4-BE49-F238E27FC236}">
                <a16:creationId xmlns:a16="http://schemas.microsoft.com/office/drawing/2014/main" id="{96783D09-ED7D-31B7-84E1-F413E2E94AB3}"/>
              </a:ext>
            </a:extLst>
          </p:cNvPr>
          <p:cNvSpPr>
            <a:spLocks noGrp="1"/>
          </p:cNvSpPr>
          <p:nvPr>
            <p:ph idx="1"/>
          </p:nvPr>
        </p:nvSpPr>
        <p:spPr>
          <a:xfrm>
            <a:off x="564063" y="1659188"/>
            <a:ext cx="11226884" cy="4216400"/>
          </a:xfrm>
        </p:spPr>
        <p:txBody>
          <a:bodyPr>
            <a:normAutofit/>
          </a:bodyPr>
          <a:lstStyle/>
          <a:p>
            <a:pPr marL="571500" indent="-342900">
              <a:buFont typeface="Arial" panose="020B0604020202020204" pitchFamily="34" charset="0"/>
              <a:buChar char="•"/>
            </a:pPr>
            <a:r>
              <a:rPr lang="en-GB" dirty="0"/>
              <a:t>When does a hull become a total loss when the peril relied upon is deprivation of possession?</a:t>
            </a:r>
          </a:p>
          <a:p>
            <a:pPr marL="571500" indent="-342900">
              <a:buFont typeface="Arial" panose="020B0604020202020204" pitchFamily="34" charset="0"/>
              <a:buChar char="•"/>
            </a:pPr>
            <a:r>
              <a:rPr lang="en-GB" dirty="0"/>
              <a:t>“Wait and see” is always an ingredient of a claim for a total loss where peril is deprivation of possession</a:t>
            </a:r>
          </a:p>
          <a:p>
            <a:pPr marL="571500" indent="-342900">
              <a:buFont typeface="Arial" panose="020B0604020202020204" pitchFamily="34" charset="0"/>
              <a:buChar char="•"/>
            </a:pPr>
            <a:r>
              <a:rPr lang="en-GB" dirty="0"/>
              <a:t>Aggregation, wording “arising out of any one event” or “occurrence”</a:t>
            </a:r>
          </a:p>
          <a:p>
            <a:pPr marL="571500" indent="-342900">
              <a:buFont typeface="Arial" panose="020B0604020202020204" pitchFamily="34" charset="0"/>
              <a:buChar char="•"/>
            </a:pPr>
            <a:r>
              <a:rPr lang="en-GB" dirty="0"/>
              <a:t>“Occurrence” interchangeable with “event”</a:t>
            </a:r>
          </a:p>
          <a:p>
            <a:pPr marL="571500" indent="-342900">
              <a:buFont typeface="Arial" panose="020B0604020202020204" pitchFamily="34" charset="0"/>
              <a:buChar char="•"/>
            </a:pPr>
            <a:r>
              <a:rPr lang="en-GB" dirty="0"/>
              <a:t>Degree of unity in relation to cause, locality, time and, if initiated by human action, the purposes</a:t>
            </a:r>
          </a:p>
          <a:p>
            <a:endParaRPr lang="en-GB" dirty="0"/>
          </a:p>
        </p:txBody>
      </p:sp>
    </p:spTree>
    <p:extLst>
      <p:ext uri="{BB962C8B-B14F-4D97-AF65-F5344CB8AC3E}">
        <p14:creationId xmlns:p14="http://schemas.microsoft.com/office/powerpoint/2010/main" val="2206461319"/>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35EE689-E745-6FD9-868D-D5A50AAB84AC}"/>
              </a:ext>
            </a:extLst>
          </p:cNvPr>
          <p:cNvSpPr>
            <a:spLocks noGrp="1"/>
          </p:cNvSpPr>
          <p:nvPr>
            <p:ph type="title"/>
          </p:nvPr>
        </p:nvSpPr>
        <p:spPr/>
        <p:txBody>
          <a:bodyPr/>
          <a:lstStyle/>
          <a:p>
            <a:pPr algn="ctr"/>
            <a:r>
              <a:rPr lang="en-GB" i="1" dirty="0"/>
              <a:t>Dawson’s Field Arbitration, 1972</a:t>
            </a:r>
            <a:endParaRPr lang="en-GB" dirty="0"/>
          </a:p>
        </p:txBody>
      </p:sp>
      <p:sp>
        <p:nvSpPr>
          <p:cNvPr id="3" name="Content Placeholder 2" descr="" title="">
            <a:extLst>
              <a:ext uri="{FF2B5EF4-FFF2-40B4-BE49-F238E27FC236}">
                <a16:creationId xmlns:a16="http://schemas.microsoft.com/office/drawing/2014/main" id="{EBBB2678-0BC2-582E-5DF6-EDE2770C17AE}"/>
              </a:ext>
            </a:extLst>
          </p:cNvPr>
          <p:cNvSpPr>
            <a:spLocks noGrp="1"/>
          </p:cNvSpPr>
          <p:nvPr>
            <p:ph idx="1"/>
          </p:nvPr>
        </p:nvSpPr>
        <p:spPr>
          <a:xfrm>
            <a:off x="515937" y="2092325"/>
            <a:ext cx="11371263" cy="4216400"/>
          </a:xfrm>
        </p:spPr>
        <p:txBody>
          <a:bodyPr/>
          <a:lstStyle/>
          <a:p>
            <a:pPr marL="571500" indent="-342900">
              <a:buFont typeface="Arial" panose="020B0604020202020204" pitchFamily="34" charset="0"/>
              <a:buChar char="•"/>
            </a:pPr>
            <a:r>
              <a:rPr lang="en-GB" dirty="0"/>
              <a:t>Birthplace of the ‘informed observer’</a:t>
            </a:r>
          </a:p>
          <a:p>
            <a:pPr marL="571500" indent="-342900">
              <a:buFont typeface="Arial" panose="020B0604020202020204" pitchFamily="34" charset="0"/>
              <a:buChar char="•"/>
            </a:pPr>
            <a:r>
              <a:rPr lang="en-GB" dirty="0"/>
              <a:t>Watching the preparations for the blowing up of the aircraft, the evacuation and the immediate vicinity</a:t>
            </a:r>
          </a:p>
          <a:p>
            <a:pPr marL="571500" indent="-342900">
              <a:buFont typeface="Arial" panose="020B0604020202020204" pitchFamily="34" charset="0"/>
              <a:buChar char="•"/>
            </a:pPr>
            <a:r>
              <a:rPr lang="en-GB" dirty="0"/>
              <a:t>One or more events?</a:t>
            </a:r>
          </a:p>
          <a:p>
            <a:pPr marL="571500" indent="-342900">
              <a:buFont typeface="Arial" panose="020B0604020202020204" pitchFamily="34" charset="0"/>
              <a:buChar char="•"/>
            </a:pPr>
            <a:r>
              <a:rPr lang="en-GB" dirty="0"/>
              <a:t>The ‘informed observer’ test has been the subject of recent scrutiny in the context of COVID 19, to which we will turn later</a:t>
            </a:r>
          </a:p>
          <a:p>
            <a:endParaRPr lang="en-GB" dirty="0"/>
          </a:p>
        </p:txBody>
      </p:sp>
    </p:spTree>
    <p:extLst>
      <p:ext uri="{BB962C8B-B14F-4D97-AF65-F5344CB8AC3E}">
        <p14:creationId xmlns:p14="http://schemas.microsoft.com/office/powerpoint/2010/main" val="3032496099"/>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ABE4F808-5125-E86B-4955-855EFB34283A}"/>
              </a:ext>
            </a:extLst>
          </p:cNvPr>
          <p:cNvSpPr>
            <a:spLocks noGrp="1"/>
          </p:cNvSpPr>
          <p:nvPr>
            <p:ph type="title"/>
          </p:nvPr>
        </p:nvSpPr>
        <p:spPr/>
        <p:txBody>
          <a:bodyPr/>
          <a:lstStyle/>
          <a:p>
            <a:pPr algn="ctr"/>
            <a:r>
              <a:rPr lang="en-GB" i="1" dirty="0"/>
              <a:t>Occurrence or Event</a:t>
            </a:r>
          </a:p>
        </p:txBody>
      </p:sp>
      <p:sp>
        <p:nvSpPr>
          <p:cNvPr id="3" name="Content Placeholder 2" descr="" title="">
            <a:extLst>
              <a:ext uri="{FF2B5EF4-FFF2-40B4-BE49-F238E27FC236}">
                <a16:creationId xmlns:a16="http://schemas.microsoft.com/office/drawing/2014/main" id="{2FD977C3-246A-0EA0-239D-DE70EDA9B547}"/>
              </a:ext>
            </a:extLst>
          </p:cNvPr>
          <p:cNvSpPr>
            <a:spLocks noGrp="1"/>
          </p:cNvSpPr>
          <p:nvPr>
            <p:ph idx="1"/>
          </p:nvPr>
        </p:nvSpPr>
        <p:spPr>
          <a:xfrm>
            <a:off x="548021" y="1354388"/>
            <a:ext cx="11226884" cy="4216400"/>
          </a:xfrm>
        </p:spPr>
        <p:txBody>
          <a:bodyPr>
            <a:normAutofit/>
          </a:bodyPr>
          <a:lstStyle/>
          <a:p>
            <a:pPr marL="571500" indent="-342900">
              <a:buFont typeface="Arial" panose="020B0604020202020204" pitchFamily="34" charset="0"/>
              <a:buChar char="•"/>
            </a:pPr>
            <a:r>
              <a:rPr lang="en-GB" dirty="0"/>
              <a:t>“Occurrence” is virtually or entirely synonymous with an event; meaning must be taken from surrounding terms of policy; </a:t>
            </a:r>
            <a:r>
              <a:rPr lang="en-GB" i="1" dirty="0"/>
              <a:t>Mann v. Lexington</a:t>
            </a:r>
          </a:p>
          <a:p>
            <a:pPr marL="571500" indent="-342900">
              <a:buFont typeface="Arial" panose="020B0604020202020204" pitchFamily="34" charset="0"/>
              <a:buChar char="•"/>
            </a:pPr>
            <a:r>
              <a:rPr lang="en-GB" dirty="0"/>
              <a:t>Something which happens in a particular way, at a particular time in a particular place; </a:t>
            </a:r>
            <a:r>
              <a:rPr lang="en-GB" i="1" dirty="0"/>
              <a:t>Axa v. Field</a:t>
            </a:r>
            <a:r>
              <a:rPr lang="en-GB" dirty="0"/>
              <a:t>; a “cause” is broader</a:t>
            </a:r>
            <a:r>
              <a:rPr lang="en-GB" i="1" dirty="0"/>
              <a:t>; Caudle v. Sharp</a:t>
            </a:r>
          </a:p>
          <a:p>
            <a:pPr marL="571500" indent="-342900">
              <a:buFont typeface="Arial" panose="020B0604020202020204" pitchFamily="34" charset="0"/>
              <a:buChar char="•"/>
            </a:pPr>
            <a:r>
              <a:rPr lang="en-GB" dirty="0"/>
              <a:t>So called unities of way, time and place are not to be applied mechanistically; </a:t>
            </a:r>
            <a:r>
              <a:rPr lang="en-GB" i="1" dirty="0"/>
              <a:t>Simmons v. Gammell</a:t>
            </a:r>
          </a:p>
          <a:p>
            <a:pPr marL="571500" indent="-342900">
              <a:buFont typeface="Arial" panose="020B0604020202020204" pitchFamily="34" charset="0"/>
              <a:buChar char="•"/>
            </a:pPr>
            <a:r>
              <a:rPr lang="en-GB" dirty="0"/>
              <a:t>An occurrence not the same thing as a peril, but in considering the viewpoint of the ‘informed observer’, regard may properly be had to the perils insured against; </a:t>
            </a:r>
            <a:r>
              <a:rPr lang="en-GB" i="1" dirty="0"/>
              <a:t>Kuwait Airways v. Kuwait Insurance</a:t>
            </a:r>
            <a:r>
              <a:rPr lang="en-GB" dirty="0"/>
              <a:t> </a:t>
            </a:r>
          </a:p>
          <a:p>
            <a:endParaRPr lang="en-GB" dirty="0"/>
          </a:p>
          <a:p>
            <a:endParaRPr lang="en-GB" i="1" dirty="0"/>
          </a:p>
        </p:txBody>
      </p:sp>
    </p:spTree>
    <p:extLst>
      <p:ext uri="{BB962C8B-B14F-4D97-AF65-F5344CB8AC3E}">
        <p14:creationId xmlns:p14="http://schemas.microsoft.com/office/powerpoint/2010/main" val="2000455011"/>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3E69EC8D-553D-F767-6ED0-756691A784C8}"/>
              </a:ext>
            </a:extLst>
          </p:cNvPr>
          <p:cNvSpPr>
            <a:spLocks noGrp="1"/>
          </p:cNvSpPr>
          <p:nvPr>
            <p:ph type="title"/>
          </p:nvPr>
        </p:nvSpPr>
        <p:spPr/>
        <p:txBody>
          <a:bodyPr/>
          <a:lstStyle/>
          <a:p>
            <a:pPr algn="ctr"/>
            <a:r>
              <a:rPr lang="en-GB" dirty="0"/>
              <a:t>Causation</a:t>
            </a:r>
          </a:p>
        </p:txBody>
      </p:sp>
      <p:sp>
        <p:nvSpPr>
          <p:cNvPr id="3" name="Content Placeholder 2" descr="" title="">
            <a:extLst>
              <a:ext uri="{FF2B5EF4-FFF2-40B4-BE49-F238E27FC236}">
                <a16:creationId xmlns:a16="http://schemas.microsoft.com/office/drawing/2014/main" id="{DD6D9746-761D-DB3E-0825-8ADE26794DF9}"/>
              </a:ext>
            </a:extLst>
          </p:cNvPr>
          <p:cNvSpPr>
            <a:spLocks noGrp="1"/>
          </p:cNvSpPr>
          <p:nvPr>
            <p:ph idx="1"/>
          </p:nvPr>
        </p:nvSpPr>
        <p:spPr>
          <a:xfrm>
            <a:off x="515937" y="2092325"/>
            <a:ext cx="11339179" cy="4216400"/>
          </a:xfrm>
        </p:spPr>
        <p:txBody>
          <a:bodyPr/>
          <a:lstStyle/>
          <a:p>
            <a:pPr marL="571500" indent="-342900">
              <a:buFont typeface="Arial" panose="020B0604020202020204" pitchFamily="34" charset="0"/>
              <a:buChar char="•"/>
            </a:pPr>
            <a:r>
              <a:rPr lang="en-GB" i="1" dirty="0"/>
              <a:t>“Arising out of one event”</a:t>
            </a:r>
            <a:r>
              <a:rPr lang="en-GB" dirty="0"/>
              <a:t> does not necessarily import a test of proximate causation</a:t>
            </a:r>
          </a:p>
          <a:p>
            <a:pPr marL="571500" indent="-342900">
              <a:buFont typeface="Arial" panose="020B0604020202020204" pitchFamily="34" charset="0"/>
              <a:buChar char="•"/>
            </a:pPr>
            <a:r>
              <a:rPr lang="en-GB" dirty="0"/>
              <a:t>But a significant causal link is required</a:t>
            </a:r>
          </a:p>
          <a:p>
            <a:pPr marL="571500" indent="-342900">
              <a:buFont typeface="Arial" panose="020B0604020202020204" pitchFamily="34" charset="0"/>
              <a:buChar char="•"/>
            </a:pPr>
            <a:r>
              <a:rPr lang="en-GB" dirty="0"/>
              <a:t>And the event cannot be too remote for the purpose of the clause</a:t>
            </a:r>
          </a:p>
          <a:p>
            <a:pPr marL="571500" indent="-342900">
              <a:buFont typeface="Arial" panose="020B0604020202020204" pitchFamily="34" charset="0"/>
              <a:buChar char="•"/>
            </a:pPr>
            <a:r>
              <a:rPr lang="en-GB" dirty="0"/>
              <a:t>Remoteness is a tool to limit the otherwise infinite reach of the workings of causation; </a:t>
            </a:r>
            <a:r>
              <a:rPr lang="en-GB" i="1" dirty="0"/>
              <a:t>Caudle v. Sharp</a:t>
            </a:r>
          </a:p>
          <a:p>
            <a:endParaRPr lang="en-GB" dirty="0"/>
          </a:p>
        </p:txBody>
      </p:sp>
    </p:spTree>
    <p:extLst>
      <p:ext uri="{BB962C8B-B14F-4D97-AF65-F5344CB8AC3E}">
        <p14:creationId xmlns:p14="http://schemas.microsoft.com/office/powerpoint/2010/main" val="112282598"/>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itle 1" descr="" title="">
            <a:extLst>
              <a:ext uri="{FF2B5EF4-FFF2-40B4-BE49-F238E27FC236}">
                <a16:creationId xmlns:a16="http://schemas.microsoft.com/office/drawing/2014/main" id="{55C4921B-AE08-7762-FBB7-119A9690421A}"/>
              </a:ext>
            </a:extLst>
          </p:cNvPr>
          <p:cNvSpPr>
            <a:spLocks noGrp="1"/>
          </p:cNvSpPr>
          <p:nvPr>
            <p:ph type="title"/>
          </p:nvPr>
        </p:nvSpPr>
        <p:spPr/>
        <p:txBody>
          <a:bodyPr/>
          <a:lstStyle/>
          <a:p>
            <a:pPr algn="ctr"/>
            <a:r>
              <a:rPr lang="en-GB" dirty="0"/>
              <a:t>BI claims, COVID 19</a:t>
            </a:r>
          </a:p>
        </p:txBody>
      </p:sp>
      <p:sp>
        <p:nvSpPr>
          <p:cNvPr id="3" name="Content Placeholder 2" descr="" title="">
            <a:extLst>
              <a:ext uri="{FF2B5EF4-FFF2-40B4-BE49-F238E27FC236}">
                <a16:creationId xmlns:a16="http://schemas.microsoft.com/office/drawing/2014/main" id="{9DA9AB99-D7B6-6B53-AAA6-FBF8E65A667B}"/>
              </a:ext>
            </a:extLst>
          </p:cNvPr>
          <p:cNvSpPr>
            <a:spLocks noGrp="1"/>
          </p:cNvSpPr>
          <p:nvPr>
            <p:ph idx="1"/>
          </p:nvPr>
        </p:nvSpPr>
        <p:spPr>
          <a:xfrm>
            <a:off x="564063" y="1562935"/>
            <a:ext cx="11130631" cy="4216400"/>
          </a:xfrm>
        </p:spPr>
        <p:txBody>
          <a:bodyPr>
            <a:normAutofit/>
          </a:bodyPr>
          <a:lstStyle/>
          <a:p>
            <a:pPr marL="571500" indent="-342900">
              <a:buFont typeface="Arial" panose="020B0604020202020204" pitchFamily="34" charset="0"/>
              <a:buChar char="•"/>
            </a:pPr>
            <a:r>
              <a:rPr lang="en-GB" dirty="0"/>
              <a:t>When is the ‘informed observed’ making the assessment about what constitutes one occurrence or event and why does it matter</a:t>
            </a:r>
          </a:p>
          <a:p>
            <a:pPr marL="571500" indent="-342900">
              <a:buFont typeface="Arial" panose="020B0604020202020204" pitchFamily="34" charset="0"/>
              <a:buChar char="•"/>
            </a:pPr>
            <a:r>
              <a:rPr lang="en-GB" dirty="0"/>
              <a:t>Is it immediately, at the time when the BI loss is sustained or at some later stage?</a:t>
            </a:r>
          </a:p>
          <a:p>
            <a:pPr marL="571500" indent="-342900">
              <a:buFont typeface="Arial" panose="020B0604020202020204" pitchFamily="34" charset="0"/>
              <a:buChar char="•"/>
            </a:pPr>
            <a:r>
              <a:rPr lang="en-GB" dirty="0"/>
              <a:t>In </a:t>
            </a:r>
            <a:r>
              <a:rPr lang="en-GB" i="1" dirty="0"/>
              <a:t>Aioi v. Heraldglen </a:t>
            </a:r>
            <a:r>
              <a:rPr lang="en-GB" dirty="0"/>
              <a:t>(WTC), the arbitral tribunal looked at a US governmental report on the 9/11 attacks which had been produced in 2004, for the purposes of ascertaining the true facts as they might have appeared at the time</a:t>
            </a:r>
          </a:p>
          <a:p>
            <a:pPr marL="571500" indent="-342900">
              <a:buFont typeface="Arial" panose="020B0604020202020204" pitchFamily="34" charset="0"/>
              <a:buChar char="•"/>
            </a:pPr>
            <a:r>
              <a:rPr lang="en-GB" dirty="0"/>
              <a:t>But the issue was not addressed ‘head on’</a:t>
            </a:r>
          </a:p>
        </p:txBody>
      </p:sp>
    </p:spTree>
    <p:extLst>
      <p:ext uri="{BB962C8B-B14F-4D97-AF65-F5344CB8AC3E}">
        <p14:creationId xmlns:p14="http://schemas.microsoft.com/office/powerpoint/2010/main" val="1611303925"/>
      </p:ext>
    </p:extLst>
  </p:cSld>
  <p:clrMapOvr>
    <a:masterClrMapping/>
  </p:clrMapOvr>
</p:sld>
</file>

<file path=ppt/theme/theme1.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skin">
  <a:themeElements>
    <a:clrScheme name="Light skin">
      <a:dk1>
        <a:srgbClr val="000000"/>
      </a:dk1>
      <a:lt1>
        <a:srgbClr val="FFFFFF"/>
      </a:lt1>
      <a:dk2>
        <a:srgbClr val="A7A7A7"/>
      </a:dk2>
      <a:lt2>
        <a:srgbClr val="535353"/>
      </a:lt2>
      <a:accent1>
        <a:srgbClr val="2B5FE7"/>
      </a:accent1>
      <a:accent2>
        <a:srgbClr val="767779"/>
      </a:accent2>
      <a:accent3>
        <a:srgbClr val="A9A9A9"/>
      </a:accent3>
      <a:accent4>
        <a:srgbClr val="797979"/>
      </a:accent4>
      <a:accent5>
        <a:srgbClr val="D5D5D5"/>
      </a:accent5>
      <a:accent6>
        <a:srgbClr val="E8E8E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ap:PresentationFormat>Widescreen</ap:PresentationFormat>
  <ap:Paragraphs>176</ap:Paragraphs>
  <ap:Slides>26</ap:Slides>
  <ap:Notes>9</ap:Notes>
  <ap:MMClips>0</ap:MMClips>
  <ap:ScaleCrop>false</ap:ScaleCrop>
  <ap:SharedDoc>false</ap:SharedDoc>
</ap: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2022-11-02T16:53:47.0000000Z</dcterms:created>
  <dcterms:modified xsi:type="dcterms:W3CDTF">2022-11-02T16:53:47.0000000Z</dcterms:modified>
</coreProperties>
</file>