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Lst>
  <p:notesMasterIdLst>
    <p:notesMasterId r:id="rId48"/>
  </p:notesMasterIdLst>
  <p:sldIdLst>
    <p:sldId id="265" r:id="rId3"/>
    <p:sldId id="266" r:id="rId4"/>
    <p:sldId id="299" r:id="rId5"/>
    <p:sldId id="300" r:id="rId6"/>
    <p:sldId id="301" r:id="rId7"/>
    <p:sldId id="302" r:id="rId8"/>
    <p:sldId id="303" r:id="rId9"/>
    <p:sldId id="304" r:id="rId10"/>
    <p:sldId id="305" r:id="rId11"/>
    <p:sldId id="306" r:id="rId12"/>
    <p:sldId id="307" r:id="rId13"/>
    <p:sldId id="292" r:id="rId14"/>
    <p:sldId id="258" r:id="rId15"/>
    <p:sldId id="332" r:id="rId16"/>
    <p:sldId id="333" r:id="rId17"/>
    <p:sldId id="262" r:id="rId18"/>
    <p:sldId id="263" r:id="rId19"/>
    <p:sldId id="264" r:id="rId20"/>
    <p:sldId id="293" r:id="rId21"/>
    <p:sldId id="323" r:id="rId22"/>
    <p:sldId id="324" r:id="rId23"/>
    <p:sldId id="325" r:id="rId24"/>
    <p:sldId id="327" r:id="rId25"/>
    <p:sldId id="328" r:id="rId26"/>
    <p:sldId id="329" r:id="rId27"/>
    <p:sldId id="330" r:id="rId28"/>
    <p:sldId id="331" r:id="rId29"/>
    <p:sldId id="294" r:id="rId30"/>
    <p:sldId id="346" r:id="rId31"/>
    <p:sldId id="347" r:id="rId32"/>
    <p:sldId id="348" r:id="rId33"/>
    <p:sldId id="338" r:id="rId34"/>
    <p:sldId id="339" r:id="rId35"/>
    <p:sldId id="340" r:id="rId36"/>
    <p:sldId id="341" r:id="rId37"/>
    <p:sldId id="342" r:id="rId38"/>
    <p:sldId id="343" r:id="rId39"/>
    <p:sldId id="344" r:id="rId40"/>
    <p:sldId id="345" r:id="rId41"/>
    <p:sldId id="296" r:id="rId42"/>
    <p:sldId id="297" r:id="rId43"/>
    <p:sldId id="320" r:id="rId44"/>
    <p:sldId id="321" r:id="rId45"/>
    <p:sldId id="322" r:id="rId46"/>
    <p:sldId id="298" r:id="rId47"/>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Century Gothic" panose="020B0502020202020204" pitchFamily="34" charset="0"/>
      <p:regular r:id="rId53"/>
      <p:bold r:id="rId54"/>
      <p:italic r:id="rId55"/>
      <p:boldItalic r:id="rId56"/>
    </p:embeddedFont>
    <p:embeddedFont>
      <p:font typeface="Jost" panose="020B0604020202020204" charset="0"/>
      <p:regular r:id="rId57"/>
      <p:bold r:id="rId58"/>
      <p:italic r:id="rId59"/>
      <p:boldItalic r:id="rId60"/>
    </p:embeddedFont>
    <p:embeddedFont>
      <p:font typeface="Source Sans Pro" panose="020B050303040302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5" roundtripDataSignature="AMtx7mh2HKeUuekQxVdpW43QdyPrrfhm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A8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315" y="7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76"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79"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5" Type="http://customschemas.google.com/relationships/presentationmetadata" Target="metadata"/></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B167BB-8DC6-48A3-BAE5-60A233EBC690}" type="doc">
      <dgm:prSet loTypeId="urn:microsoft.com/office/officeart/2005/8/layout/hProcess11" loCatId="process" qsTypeId="urn:microsoft.com/office/officeart/2005/8/quickstyle/3d3" qsCatId="3D" csTypeId="urn:microsoft.com/office/officeart/2005/8/colors/accent2_2" csCatId="accent2" phldr="1"/>
      <dgm:spPr/>
      <dgm:t>
        <a:bodyPr/>
        <a:lstStyle/>
        <a:p>
          <a:endParaRPr lang="en-US"/>
        </a:p>
      </dgm:t>
    </dgm:pt>
    <dgm:pt modelId="{CFC062AA-7EF4-4F52-93FE-E288FAEE2135}">
      <dgm:prSet phldrT="[Text]" custT="1"/>
      <dgm:spPr/>
      <dgm:t>
        <a:bodyPr/>
        <a:lstStyle/>
        <a:p>
          <a:r>
            <a:rPr lang="en-US" sz="1400" dirty="0">
              <a:solidFill>
                <a:srgbClr val="767779"/>
              </a:solidFill>
              <a:latin typeface="Century Gothic" panose="020B0502020202020204" pitchFamily="34" charset="0"/>
            </a:rPr>
            <a:t> </a:t>
          </a:r>
        </a:p>
      </dgm:t>
    </dgm:pt>
    <dgm:pt modelId="{9FE301B7-1E61-4C5E-AEFD-8A1AC8FE8BCA}" type="parTrans" cxnId="{E4F0D309-AA6B-4922-91B8-3E705A0E7596}">
      <dgm:prSet/>
      <dgm:spPr/>
      <dgm:t>
        <a:bodyPr/>
        <a:lstStyle/>
        <a:p>
          <a:endParaRPr lang="en-US"/>
        </a:p>
      </dgm:t>
    </dgm:pt>
    <dgm:pt modelId="{794C879A-0C54-4CD3-A7B8-0B813A041188}" type="sibTrans" cxnId="{E4F0D309-AA6B-4922-91B8-3E705A0E7596}">
      <dgm:prSet/>
      <dgm:spPr/>
      <dgm:t>
        <a:bodyPr/>
        <a:lstStyle/>
        <a:p>
          <a:endParaRPr lang="en-US"/>
        </a:p>
      </dgm:t>
    </dgm:pt>
    <dgm:pt modelId="{DFB28F84-E5CD-4210-9B37-3DFAAEF35E88}">
      <dgm:prSet phldrT="[Text]" custT="1"/>
      <dgm:spPr/>
      <dgm:t>
        <a:bodyPr/>
        <a:lstStyle/>
        <a:p>
          <a:r>
            <a:rPr lang="en-US" sz="1400" dirty="0">
              <a:solidFill>
                <a:srgbClr val="767779"/>
              </a:solidFill>
              <a:latin typeface="Century Gothic" panose="020B0502020202020204" pitchFamily="34" charset="0"/>
            </a:rPr>
            <a:t> </a:t>
          </a:r>
        </a:p>
      </dgm:t>
    </dgm:pt>
    <dgm:pt modelId="{CDEC539E-F5D3-4E9F-82BB-1AB06FE3909E}" type="parTrans" cxnId="{7D7CBD81-F442-4133-9E7C-1FDC00809A90}">
      <dgm:prSet/>
      <dgm:spPr/>
      <dgm:t>
        <a:bodyPr/>
        <a:lstStyle/>
        <a:p>
          <a:endParaRPr lang="en-US"/>
        </a:p>
      </dgm:t>
    </dgm:pt>
    <dgm:pt modelId="{39FE7FB6-7246-472B-8187-09A87BD75425}" type="sibTrans" cxnId="{7D7CBD81-F442-4133-9E7C-1FDC00809A90}">
      <dgm:prSet/>
      <dgm:spPr/>
      <dgm:t>
        <a:bodyPr/>
        <a:lstStyle/>
        <a:p>
          <a:endParaRPr lang="en-US"/>
        </a:p>
      </dgm:t>
    </dgm:pt>
    <dgm:pt modelId="{65B82056-BC28-4BE1-88EC-C8C3948F1D4B}">
      <dgm:prSet phldrT="[Text]"/>
      <dgm:spPr/>
      <dgm:t>
        <a:bodyPr/>
        <a:lstStyle/>
        <a:p>
          <a:r>
            <a:rPr lang="en-US" sz="1400" dirty="0">
              <a:solidFill>
                <a:srgbClr val="767779"/>
              </a:solidFill>
              <a:latin typeface="Century Gothic" panose="020B0502020202020204" pitchFamily="34" charset="0"/>
            </a:rPr>
            <a:t> </a:t>
          </a:r>
        </a:p>
      </dgm:t>
    </dgm:pt>
    <dgm:pt modelId="{3AE32186-D23C-44EC-AB84-0E78BDB254DA}" type="parTrans" cxnId="{5B07DB90-F6C1-4435-9C37-8580271035B9}">
      <dgm:prSet/>
      <dgm:spPr/>
      <dgm:t>
        <a:bodyPr/>
        <a:lstStyle/>
        <a:p>
          <a:endParaRPr lang="en-US"/>
        </a:p>
      </dgm:t>
    </dgm:pt>
    <dgm:pt modelId="{8621FB29-A34A-4220-A8BB-5BFF1D9E3CCF}" type="sibTrans" cxnId="{5B07DB90-F6C1-4435-9C37-8580271035B9}">
      <dgm:prSet/>
      <dgm:spPr/>
      <dgm:t>
        <a:bodyPr/>
        <a:lstStyle/>
        <a:p>
          <a:endParaRPr lang="en-US"/>
        </a:p>
      </dgm:t>
    </dgm:pt>
    <dgm:pt modelId="{5625CA40-0E96-4D94-A3A7-49CD2A28A3B7}">
      <dgm:prSet phldrT="[Text]" custT="1"/>
      <dgm:spPr/>
      <dgm:t>
        <a:bodyPr/>
        <a:lstStyle/>
        <a:p>
          <a:r>
            <a:rPr lang="en-US" sz="1400" dirty="0">
              <a:solidFill>
                <a:srgbClr val="767779"/>
              </a:solidFill>
              <a:latin typeface="Century Gothic" panose="020B0502020202020204" pitchFamily="34" charset="0"/>
            </a:rPr>
            <a:t> </a:t>
          </a:r>
        </a:p>
      </dgm:t>
    </dgm:pt>
    <dgm:pt modelId="{8BAC46E3-C87B-4B61-B791-15215CE4A276}" type="parTrans" cxnId="{8087C620-F778-450F-AF94-AB6444EDB21B}">
      <dgm:prSet/>
      <dgm:spPr/>
      <dgm:t>
        <a:bodyPr/>
        <a:lstStyle/>
        <a:p>
          <a:endParaRPr lang="en-US"/>
        </a:p>
      </dgm:t>
    </dgm:pt>
    <dgm:pt modelId="{7CCEDEAB-A801-48D2-9A81-EEDB01608A0C}" type="sibTrans" cxnId="{8087C620-F778-450F-AF94-AB6444EDB21B}">
      <dgm:prSet/>
      <dgm:spPr/>
      <dgm:t>
        <a:bodyPr/>
        <a:lstStyle/>
        <a:p>
          <a:endParaRPr lang="en-US"/>
        </a:p>
      </dgm:t>
    </dgm:pt>
    <dgm:pt modelId="{0CAF0672-7DE2-4CEA-97FE-A543B128864B}">
      <dgm:prSet phldrT="[Text]" custT="1"/>
      <dgm:spPr/>
      <dgm:t>
        <a:bodyPr/>
        <a:lstStyle/>
        <a:p>
          <a:r>
            <a:rPr lang="en-US" sz="1400" dirty="0">
              <a:solidFill>
                <a:srgbClr val="767779"/>
              </a:solidFill>
              <a:latin typeface="Century Gothic" panose="020B0502020202020204" pitchFamily="34" charset="0"/>
            </a:rPr>
            <a:t> </a:t>
          </a:r>
        </a:p>
      </dgm:t>
    </dgm:pt>
    <dgm:pt modelId="{186A06EF-45F6-4E50-BB88-74E868E771F4}" type="parTrans" cxnId="{0D73882D-AF84-40D8-9940-1A12465D521A}">
      <dgm:prSet/>
      <dgm:spPr/>
      <dgm:t>
        <a:bodyPr/>
        <a:lstStyle/>
        <a:p>
          <a:endParaRPr lang="en-US"/>
        </a:p>
      </dgm:t>
    </dgm:pt>
    <dgm:pt modelId="{9343C02E-422C-4823-BE56-EB3BCE865B63}" type="sibTrans" cxnId="{0D73882D-AF84-40D8-9940-1A12465D521A}">
      <dgm:prSet/>
      <dgm:spPr/>
      <dgm:t>
        <a:bodyPr/>
        <a:lstStyle/>
        <a:p>
          <a:endParaRPr lang="en-US"/>
        </a:p>
      </dgm:t>
    </dgm:pt>
    <dgm:pt modelId="{FC2C97D1-6C37-45B2-BA53-6BCEE3B2F0EE}">
      <dgm:prSet phldrT="[Text]" custT="1"/>
      <dgm:spPr/>
      <dgm:t>
        <a:bodyPr/>
        <a:lstStyle/>
        <a:p>
          <a:r>
            <a:rPr lang="en-US" sz="1400" dirty="0">
              <a:solidFill>
                <a:srgbClr val="767779"/>
              </a:solidFill>
              <a:latin typeface="Century Gothic" panose="020B0502020202020204" pitchFamily="34" charset="0"/>
            </a:rPr>
            <a:t>  </a:t>
          </a:r>
          <a:endParaRPr lang="en-US" sz="1200" dirty="0">
            <a:solidFill>
              <a:srgbClr val="767779"/>
            </a:solidFill>
            <a:latin typeface="Century Gothic" panose="020B0502020202020204" pitchFamily="34" charset="0"/>
          </a:endParaRPr>
        </a:p>
      </dgm:t>
    </dgm:pt>
    <dgm:pt modelId="{7C621360-BC55-4C8D-853D-7A490C9B467D}" type="parTrans" cxnId="{2790761E-5C66-47F5-B480-1E490862F7E6}">
      <dgm:prSet/>
      <dgm:spPr/>
      <dgm:t>
        <a:bodyPr/>
        <a:lstStyle/>
        <a:p>
          <a:endParaRPr lang="en-US"/>
        </a:p>
      </dgm:t>
    </dgm:pt>
    <dgm:pt modelId="{9ECFB642-6D75-4A3C-9A94-8BB76FF9AD82}" type="sibTrans" cxnId="{2790761E-5C66-47F5-B480-1E490862F7E6}">
      <dgm:prSet/>
      <dgm:spPr/>
      <dgm:t>
        <a:bodyPr/>
        <a:lstStyle/>
        <a:p>
          <a:endParaRPr lang="en-US"/>
        </a:p>
      </dgm:t>
    </dgm:pt>
    <dgm:pt modelId="{BC601921-CBE5-428D-8FAF-8D799B3B06F0}">
      <dgm:prSet phldrT="[Text]" custT="1"/>
      <dgm:spPr/>
      <dgm:t>
        <a:bodyPr/>
        <a:lstStyle/>
        <a:p>
          <a:endParaRPr lang="en-US" sz="1400" dirty="0">
            <a:solidFill>
              <a:srgbClr val="767779"/>
            </a:solidFill>
            <a:latin typeface="Century Gothic" panose="020B0502020202020204" pitchFamily="34" charset="0"/>
          </a:endParaRPr>
        </a:p>
      </dgm:t>
    </dgm:pt>
    <dgm:pt modelId="{B38E445C-7752-4F1C-8198-435F50D1BFFA}" type="parTrans" cxnId="{62842C2A-08E5-4C2C-A990-FA966F4A168B}">
      <dgm:prSet/>
      <dgm:spPr/>
      <dgm:t>
        <a:bodyPr/>
        <a:lstStyle/>
        <a:p>
          <a:endParaRPr lang="en-US"/>
        </a:p>
      </dgm:t>
    </dgm:pt>
    <dgm:pt modelId="{72397E8D-E037-4B1C-9810-B5A9B87D2600}" type="sibTrans" cxnId="{62842C2A-08E5-4C2C-A990-FA966F4A168B}">
      <dgm:prSet/>
      <dgm:spPr/>
      <dgm:t>
        <a:bodyPr/>
        <a:lstStyle/>
        <a:p>
          <a:endParaRPr lang="en-US"/>
        </a:p>
      </dgm:t>
    </dgm:pt>
    <dgm:pt modelId="{F6B71BE1-E8C4-4776-B622-B565D7B9FD1F}" type="pres">
      <dgm:prSet presAssocID="{A6B167BB-8DC6-48A3-BAE5-60A233EBC690}" presName="Name0" presStyleCnt="0">
        <dgm:presLayoutVars>
          <dgm:dir/>
          <dgm:resizeHandles val="exact"/>
        </dgm:presLayoutVars>
      </dgm:prSet>
      <dgm:spPr/>
    </dgm:pt>
    <dgm:pt modelId="{B9969B01-61A5-4659-A330-A6C3A8C48F0A}" type="pres">
      <dgm:prSet presAssocID="{A6B167BB-8DC6-48A3-BAE5-60A233EBC690}" presName="arrow" presStyleLbl="bgShp" presStyleIdx="0" presStyleCnt="1"/>
      <dgm:spPr/>
    </dgm:pt>
    <dgm:pt modelId="{520601A1-76AD-4D93-A43E-74B4EA5B7184}" type="pres">
      <dgm:prSet presAssocID="{A6B167BB-8DC6-48A3-BAE5-60A233EBC690}" presName="points" presStyleCnt="0"/>
      <dgm:spPr/>
    </dgm:pt>
    <dgm:pt modelId="{6D9E8BF8-F52B-4C59-9BB1-BA5E39DEF86D}" type="pres">
      <dgm:prSet presAssocID="{0CAF0672-7DE2-4CEA-97FE-A543B128864B}" presName="compositeA" presStyleCnt="0"/>
      <dgm:spPr/>
    </dgm:pt>
    <dgm:pt modelId="{39888B41-9F59-4904-AFC3-38E020A56369}" type="pres">
      <dgm:prSet presAssocID="{0CAF0672-7DE2-4CEA-97FE-A543B128864B}" presName="textA" presStyleLbl="revTx" presStyleIdx="0" presStyleCnt="7" custScaleX="113356">
        <dgm:presLayoutVars>
          <dgm:bulletEnabled val="1"/>
        </dgm:presLayoutVars>
      </dgm:prSet>
      <dgm:spPr/>
    </dgm:pt>
    <dgm:pt modelId="{FD26154E-053D-424B-9D8D-5FA37FB29AC5}" type="pres">
      <dgm:prSet presAssocID="{0CAF0672-7DE2-4CEA-97FE-A543B128864B}" presName="circleA" presStyleLbl="node1" presStyleIdx="0" presStyleCnt="7" custLinFactNeighborX="43110" custLinFactNeighborY="0"/>
      <dgm:spPr/>
    </dgm:pt>
    <dgm:pt modelId="{422CBADE-9A0D-4703-A7ED-C56273F511AD}" type="pres">
      <dgm:prSet presAssocID="{0CAF0672-7DE2-4CEA-97FE-A543B128864B}" presName="spaceA" presStyleCnt="0"/>
      <dgm:spPr/>
    </dgm:pt>
    <dgm:pt modelId="{CAF2FD84-6543-48B2-BCA1-4613FEC51364}" type="pres">
      <dgm:prSet presAssocID="{9343C02E-422C-4823-BE56-EB3BCE865B63}" presName="space" presStyleCnt="0"/>
      <dgm:spPr/>
    </dgm:pt>
    <dgm:pt modelId="{2F61E918-AC8B-4574-9873-33A7F522D774}" type="pres">
      <dgm:prSet presAssocID="{FC2C97D1-6C37-45B2-BA53-6BCEE3B2F0EE}" presName="compositeB" presStyleCnt="0"/>
      <dgm:spPr/>
    </dgm:pt>
    <dgm:pt modelId="{4AAE29DC-76FD-4AB3-A375-529008387552}" type="pres">
      <dgm:prSet presAssocID="{FC2C97D1-6C37-45B2-BA53-6BCEE3B2F0EE}" presName="textB" presStyleLbl="revTx" presStyleIdx="1" presStyleCnt="7">
        <dgm:presLayoutVars>
          <dgm:bulletEnabled val="1"/>
        </dgm:presLayoutVars>
      </dgm:prSet>
      <dgm:spPr/>
    </dgm:pt>
    <dgm:pt modelId="{B6D0E88F-3DDE-4995-83EC-6F86726EDDA3}" type="pres">
      <dgm:prSet presAssocID="{FC2C97D1-6C37-45B2-BA53-6BCEE3B2F0EE}" presName="circleB" presStyleLbl="node1" presStyleIdx="1" presStyleCnt="7"/>
      <dgm:spPr/>
    </dgm:pt>
    <dgm:pt modelId="{23FF30EE-02DD-4EB7-903B-5C3691F4AA65}" type="pres">
      <dgm:prSet presAssocID="{FC2C97D1-6C37-45B2-BA53-6BCEE3B2F0EE}" presName="spaceB" presStyleCnt="0"/>
      <dgm:spPr/>
    </dgm:pt>
    <dgm:pt modelId="{8110FC5F-4627-4516-B0E9-AB1CC35CA80F}" type="pres">
      <dgm:prSet presAssocID="{9ECFB642-6D75-4A3C-9A94-8BB76FF9AD82}" presName="space" presStyleCnt="0"/>
      <dgm:spPr/>
    </dgm:pt>
    <dgm:pt modelId="{F93041B5-93A2-413B-9E3E-5E9B7BD53519}" type="pres">
      <dgm:prSet presAssocID="{65B82056-BC28-4BE1-88EC-C8C3948F1D4B}" presName="compositeA" presStyleCnt="0"/>
      <dgm:spPr/>
    </dgm:pt>
    <dgm:pt modelId="{98D28BA2-74B6-4E5E-AB02-6E80FCD8ABB6}" type="pres">
      <dgm:prSet presAssocID="{65B82056-BC28-4BE1-88EC-C8C3948F1D4B}" presName="textA" presStyleLbl="revTx" presStyleIdx="2" presStyleCnt="7">
        <dgm:presLayoutVars>
          <dgm:bulletEnabled val="1"/>
        </dgm:presLayoutVars>
      </dgm:prSet>
      <dgm:spPr/>
    </dgm:pt>
    <dgm:pt modelId="{6737C6B6-E931-45C8-B25D-E1C96096C9BD}" type="pres">
      <dgm:prSet presAssocID="{65B82056-BC28-4BE1-88EC-C8C3948F1D4B}" presName="circleA" presStyleLbl="node1" presStyleIdx="2" presStyleCnt="7"/>
      <dgm:spPr/>
    </dgm:pt>
    <dgm:pt modelId="{9F176656-F7CC-48B7-A7D6-B70560999210}" type="pres">
      <dgm:prSet presAssocID="{65B82056-BC28-4BE1-88EC-C8C3948F1D4B}" presName="spaceA" presStyleCnt="0"/>
      <dgm:spPr/>
    </dgm:pt>
    <dgm:pt modelId="{2809CDCC-96DF-4E57-95B5-37A5F2563904}" type="pres">
      <dgm:prSet presAssocID="{8621FB29-A34A-4220-A8BB-5BFF1D9E3CCF}" presName="space" presStyleCnt="0"/>
      <dgm:spPr/>
    </dgm:pt>
    <dgm:pt modelId="{4C26B038-1793-4C54-8B94-46D1D15D7DD8}" type="pres">
      <dgm:prSet presAssocID="{DFB28F84-E5CD-4210-9B37-3DFAAEF35E88}" presName="compositeB" presStyleCnt="0"/>
      <dgm:spPr/>
    </dgm:pt>
    <dgm:pt modelId="{552817D8-B63E-44C8-BF29-FD0B1BF482C5}" type="pres">
      <dgm:prSet presAssocID="{DFB28F84-E5CD-4210-9B37-3DFAAEF35E88}" presName="textB" presStyleLbl="revTx" presStyleIdx="3" presStyleCnt="7">
        <dgm:presLayoutVars>
          <dgm:bulletEnabled val="1"/>
        </dgm:presLayoutVars>
      </dgm:prSet>
      <dgm:spPr/>
    </dgm:pt>
    <dgm:pt modelId="{83C78DF0-3EC2-4C8C-91AD-8EBE8380B78B}" type="pres">
      <dgm:prSet presAssocID="{DFB28F84-E5CD-4210-9B37-3DFAAEF35E88}" presName="circleB" presStyleLbl="node1" presStyleIdx="3" presStyleCnt="7"/>
      <dgm:spPr>
        <a:solidFill>
          <a:srgbClr val="C00000"/>
        </a:solidFill>
      </dgm:spPr>
    </dgm:pt>
    <dgm:pt modelId="{2A6B59EB-1BAF-4951-A3E5-C59CC7590F16}" type="pres">
      <dgm:prSet presAssocID="{DFB28F84-E5CD-4210-9B37-3DFAAEF35E88}" presName="spaceB" presStyleCnt="0"/>
      <dgm:spPr/>
    </dgm:pt>
    <dgm:pt modelId="{54F2BA21-AC19-4D0A-B4E2-8199051B7592}" type="pres">
      <dgm:prSet presAssocID="{39FE7FB6-7246-472B-8187-09A87BD75425}" presName="space" presStyleCnt="0"/>
      <dgm:spPr/>
    </dgm:pt>
    <dgm:pt modelId="{2C164FB3-0087-41A7-BCD9-2316DE375051}" type="pres">
      <dgm:prSet presAssocID="{CFC062AA-7EF4-4F52-93FE-E288FAEE2135}" presName="compositeA" presStyleCnt="0"/>
      <dgm:spPr/>
    </dgm:pt>
    <dgm:pt modelId="{A40FB2C6-3BA5-4816-8255-EE0B24CA6A1C}" type="pres">
      <dgm:prSet presAssocID="{CFC062AA-7EF4-4F52-93FE-E288FAEE2135}" presName="textA" presStyleLbl="revTx" presStyleIdx="4" presStyleCnt="7">
        <dgm:presLayoutVars>
          <dgm:bulletEnabled val="1"/>
        </dgm:presLayoutVars>
      </dgm:prSet>
      <dgm:spPr/>
    </dgm:pt>
    <dgm:pt modelId="{0021F60F-E093-4618-B022-786C4E331E4C}" type="pres">
      <dgm:prSet presAssocID="{CFC062AA-7EF4-4F52-93FE-E288FAEE2135}" presName="circleA" presStyleLbl="node1" presStyleIdx="4" presStyleCnt="7"/>
      <dgm:spPr/>
    </dgm:pt>
    <dgm:pt modelId="{5C330E4A-6B6D-4BD8-95E2-3B7C6547970F}" type="pres">
      <dgm:prSet presAssocID="{CFC062AA-7EF4-4F52-93FE-E288FAEE2135}" presName="spaceA" presStyleCnt="0"/>
      <dgm:spPr/>
    </dgm:pt>
    <dgm:pt modelId="{08FB0792-CC79-45C9-AFA1-1FB48104D963}" type="pres">
      <dgm:prSet presAssocID="{794C879A-0C54-4CD3-A7B8-0B813A041188}" presName="space" presStyleCnt="0"/>
      <dgm:spPr/>
    </dgm:pt>
    <dgm:pt modelId="{D6C471D7-9566-444B-B274-032592092B9A}" type="pres">
      <dgm:prSet presAssocID="{5625CA40-0E96-4D94-A3A7-49CD2A28A3B7}" presName="compositeB" presStyleCnt="0"/>
      <dgm:spPr/>
    </dgm:pt>
    <dgm:pt modelId="{DBA27656-3295-44FE-B507-C1F62308C781}" type="pres">
      <dgm:prSet presAssocID="{5625CA40-0E96-4D94-A3A7-49CD2A28A3B7}" presName="textB" presStyleLbl="revTx" presStyleIdx="5" presStyleCnt="7">
        <dgm:presLayoutVars>
          <dgm:bulletEnabled val="1"/>
        </dgm:presLayoutVars>
      </dgm:prSet>
      <dgm:spPr/>
    </dgm:pt>
    <dgm:pt modelId="{F76CC083-E8A3-4390-BA46-2D110A1BFF7F}" type="pres">
      <dgm:prSet presAssocID="{5625CA40-0E96-4D94-A3A7-49CD2A28A3B7}" presName="circleB" presStyleLbl="node1" presStyleIdx="5" presStyleCnt="7" custLinFactNeighborX="-23925" custLinFactNeighborY="0"/>
      <dgm:spPr/>
    </dgm:pt>
    <dgm:pt modelId="{D4DFF2FB-2858-4868-990D-7A4B9539C687}" type="pres">
      <dgm:prSet presAssocID="{5625CA40-0E96-4D94-A3A7-49CD2A28A3B7}" presName="spaceB" presStyleCnt="0"/>
      <dgm:spPr/>
    </dgm:pt>
    <dgm:pt modelId="{EF9BBA2B-9A40-45C7-B9E7-2616A5EDFE25}" type="pres">
      <dgm:prSet presAssocID="{7CCEDEAB-A801-48D2-9A81-EEDB01608A0C}" presName="space" presStyleCnt="0"/>
      <dgm:spPr/>
    </dgm:pt>
    <dgm:pt modelId="{4C9C0E0E-EEF8-4DC6-83B4-6809D200AA84}" type="pres">
      <dgm:prSet presAssocID="{BC601921-CBE5-428D-8FAF-8D799B3B06F0}" presName="compositeA" presStyleCnt="0"/>
      <dgm:spPr/>
    </dgm:pt>
    <dgm:pt modelId="{C5193041-F633-4DE0-9671-35BDDCEE92CF}" type="pres">
      <dgm:prSet presAssocID="{BC601921-CBE5-428D-8FAF-8D799B3B06F0}" presName="textA" presStyleLbl="revTx" presStyleIdx="6" presStyleCnt="7">
        <dgm:presLayoutVars>
          <dgm:bulletEnabled val="1"/>
        </dgm:presLayoutVars>
      </dgm:prSet>
      <dgm:spPr/>
    </dgm:pt>
    <dgm:pt modelId="{1AB1573F-BAAD-4470-992C-5EDA0B56DB14}" type="pres">
      <dgm:prSet presAssocID="{BC601921-CBE5-428D-8FAF-8D799B3B06F0}" presName="circleA" presStyleLbl="node1" presStyleIdx="6" presStyleCnt="7" custLinFactNeighborX="-53859" custLinFactNeighborY="0"/>
      <dgm:spPr/>
    </dgm:pt>
    <dgm:pt modelId="{0FC90F8C-D361-4538-B1C8-99B871C30FB4}" type="pres">
      <dgm:prSet presAssocID="{BC601921-CBE5-428D-8FAF-8D799B3B06F0}" presName="spaceA" presStyleCnt="0"/>
      <dgm:spPr/>
    </dgm:pt>
  </dgm:ptLst>
  <dgm:cxnLst>
    <dgm:cxn modelId="{01E9B105-0DD4-465A-B38C-CE893FB51D8F}" type="presOf" srcId="{65B82056-BC28-4BE1-88EC-C8C3948F1D4B}" destId="{98D28BA2-74B6-4E5E-AB02-6E80FCD8ABB6}" srcOrd="0" destOrd="0" presId="urn:microsoft.com/office/officeart/2005/8/layout/hProcess11"/>
    <dgm:cxn modelId="{E4F0D309-AA6B-4922-91B8-3E705A0E7596}" srcId="{A6B167BB-8DC6-48A3-BAE5-60A233EBC690}" destId="{CFC062AA-7EF4-4F52-93FE-E288FAEE2135}" srcOrd="4" destOrd="0" parTransId="{9FE301B7-1E61-4C5E-AEFD-8A1AC8FE8BCA}" sibTransId="{794C879A-0C54-4CD3-A7B8-0B813A041188}"/>
    <dgm:cxn modelId="{D8222A0E-5CE8-482C-B97E-77C516C0C1E3}" type="presOf" srcId="{DFB28F84-E5CD-4210-9B37-3DFAAEF35E88}" destId="{552817D8-B63E-44C8-BF29-FD0B1BF482C5}" srcOrd="0" destOrd="0" presId="urn:microsoft.com/office/officeart/2005/8/layout/hProcess11"/>
    <dgm:cxn modelId="{2790761E-5C66-47F5-B480-1E490862F7E6}" srcId="{A6B167BB-8DC6-48A3-BAE5-60A233EBC690}" destId="{FC2C97D1-6C37-45B2-BA53-6BCEE3B2F0EE}" srcOrd="1" destOrd="0" parTransId="{7C621360-BC55-4C8D-853D-7A490C9B467D}" sibTransId="{9ECFB642-6D75-4A3C-9A94-8BB76FF9AD82}"/>
    <dgm:cxn modelId="{8087C620-F778-450F-AF94-AB6444EDB21B}" srcId="{A6B167BB-8DC6-48A3-BAE5-60A233EBC690}" destId="{5625CA40-0E96-4D94-A3A7-49CD2A28A3B7}" srcOrd="5" destOrd="0" parTransId="{8BAC46E3-C87B-4B61-B791-15215CE4A276}" sibTransId="{7CCEDEAB-A801-48D2-9A81-EEDB01608A0C}"/>
    <dgm:cxn modelId="{62842C2A-08E5-4C2C-A990-FA966F4A168B}" srcId="{A6B167BB-8DC6-48A3-BAE5-60A233EBC690}" destId="{BC601921-CBE5-428D-8FAF-8D799B3B06F0}" srcOrd="6" destOrd="0" parTransId="{B38E445C-7752-4F1C-8198-435F50D1BFFA}" sibTransId="{72397E8D-E037-4B1C-9810-B5A9B87D2600}"/>
    <dgm:cxn modelId="{0D73882D-AF84-40D8-9940-1A12465D521A}" srcId="{A6B167BB-8DC6-48A3-BAE5-60A233EBC690}" destId="{0CAF0672-7DE2-4CEA-97FE-A543B128864B}" srcOrd="0" destOrd="0" parTransId="{186A06EF-45F6-4E50-BB88-74E868E771F4}" sibTransId="{9343C02E-422C-4823-BE56-EB3BCE865B63}"/>
    <dgm:cxn modelId="{8447C32D-730C-4DAF-9D6F-A3A2B4EC04A4}" type="presOf" srcId="{CFC062AA-7EF4-4F52-93FE-E288FAEE2135}" destId="{A40FB2C6-3BA5-4816-8255-EE0B24CA6A1C}" srcOrd="0" destOrd="0" presId="urn:microsoft.com/office/officeart/2005/8/layout/hProcess11"/>
    <dgm:cxn modelId="{7165BA33-7AA6-400F-8EF9-69D477FECE7B}" type="presOf" srcId="{A6B167BB-8DC6-48A3-BAE5-60A233EBC690}" destId="{F6B71BE1-E8C4-4776-B622-B565D7B9FD1F}" srcOrd="0" destOrd="0" presId="urn:microsoft.com/office/officeart/2005/8/layout/hProcess11"/>
    <dgm:cxn modelId="{EA3E535D-0C58-4709-839C-0A536C6AC8AA}" type="presOf" srcId="{FC2C97D1-6C37-45B2-BA53-6BCEE3B2F0EE}" destId="{4AAE29DC-76FD-4AB3-A375-529008387552}" srcOrd="0" destOrd="0" presId="urn:microsoft.com/office/officeart/2005/8/layout/hProcess11"/>
    <dgm:cxn modelId="{7D7CBD81-F442-4133-9E7C-1FDC00809A90}" srcId="{A6B167BB-8DC6-48A3-BAE5-60A233EBC690}" destId="{DFB28F84-E5CD-4210-9B37-3DFAAEF35E88}" srcOrd="3" destOrd="0" parTransId="{CDEC539E-F5D3-4E9F-82BB-1AB06FE3909E}" sibTransId="{39FE7FB6-7246-472B-8187-09A87BD75425}"/>
    <dgm:cxn modelId="{5B07DB90-F6C1-4435-9C37-8580271035B9}" srcId="{A6B167BB-8DC6-48A3-BAE5-60A233EBC690}" destId="{65B82056-BC28-4BE1-88EC-C8C3948F1D4B}" srcOrd="2" destOrd="0" parTransId="{3AE32186-D23C-44EC-AB84-0E78BDB254DA}" sibTransId="{8621FB29-A34A-4220-A8BB-5BFF1D9E3CCF}"/>
    <dgm:cxn modelId="{70193CA2-8B05-4344-BE8E-3F268EEF8D84}" type="presOf" srcId="{BC601921-CBE5-428D-8FAF-8D799B3B06F0}" destId="{C5193041-F633-4DE0-9671-35BDDCEE92CF}" srcOrd="0" destOrd="0" presId="urn:microsoft.com/office/officeart/2005/8/layout/hProcess11"/>
    <dgm:cxn modelId="{CEF134C1-3895-469B-8C93-7CAF2EEC6872}" type="presOf" srcId="{5625CA40-0E96-4D94-A3A7-49CD2A28A3B7}" destId="{DBA27656-3295-44FE-B507-C1F62308C781}" srcOrd="0" destOrd="0" presId="urn:microsoft.com/office/officeart/2005/8/layout/hProcess11"/>
    <dgm:cxn modelId="{2FED1BE1-CACA-4CD9-A436-7ABEC1863A5E}" type="presOf" srcId="{0CAF0672-7DE2-4CEA-97FE-A543B128864B}" destId="{39888B41-9F59-4904-AFC3-38E020A56369}" srcOrd="0" destOrd="0" presId="urn:microsoft.com/office/officeart/2005/8/layout/hProcess11"/>
    <dgm:cxn modelId="{3815F739-6562-45FC-A362-389EDF5C3282}" type="presParOf" srcId="{F6B71BE1-E8C4-4776-B622-B565D7B9FD1F}" destId="{B9969B01-61A5-4659-A330-A6C3A8C48F0A}" srcOrd="0" destOrd="0" presId="urn:microsoft.com/office/officeart/2005/8/layout/hProcess11"/>
    <dgm:cxn modelId="{EF8B5270-E09F-47D8-AF9F-64937C459A03}" type="presParOf" srcId="{F6B71BE1-E8C4-4776-B622-B565D7B9FD1F}" destId="{520601A1-76AD-4D93-A43E-74B4EA5B7184}" srcOrd="1" destOrd="0" presId="urn:microsoft.com/office/officeart/2005/8/layout/hProcess11"/>
    <dgm:cxn modelId="{AF74AF7A-E6EA-4D80-9AEA-0D046D675359}" type="presParOf" srcId="{520601A1-76AD-4D93-A43E-74B4EA5B7184}" destId="{6D9E8BF8-F52B-4C59-9BB1-BA5E39DEF86D}" srcOrd="0" destOrd="0" presId="urn:microsoft.com/office/officeart/2005/8/layout/hProcess11"/>
    <dgm:cxn modelId="{4615ED4B-5F42-4EDE-8017-BD8A4CFD5DA0}" type="presParOf" srcId="{6D9E8BF8-F52B-4C59-9BB1-BA5E39DEF86D}" destId="{39888B41-9F59-4904-AFC3-38E020A56369}" srcOrd="0" destOrd="0" presId="urn:microsoft.com/office/officeart/2005/8/layout/hProcess11"/>
    <dgm:cxn modelId="{0E4B1F53-7E3B-4BC9-B658-0620E8FCA264}" type="presParOf" srcId="{6D9E8BF8-F52B-4C59-9BB1-BA5E39DEF86D}" destId="{FD26154E-053D-424B-9D8D-5FA37FB29AC5}" srcOrd="1" destOrd="0" presId="urn:microsoft.com/office/officeart/2005/8/layout/hProcess11"/>
    <dgm:cxn modelId="{7EB69A45-DBF6-42E9-9543-BFADD30D882D}" type="presParOf" srcId="{6D9E8BF8-F52B-4C59-9BB1-BA5E39DEF86D}" destId="{422CBADE-9A0D-4703-A7ED-C56273F511AD}" srcOrd="2" destOrd="0" presId="urn:microsoft.com/office/officeart/2005/8/layout/hProcess11"/>
    <dgm:cxn modelId="{59C13C8C-A05F-4D8C-ADA6-3012E722D024}" type="presParOf" srcId="{520601A1-76AD-4D93-A43E-74B4EA5B7184}" destId="{CAF2FD84-6543-48B2-BCA1-4613FEC51364}" srcOrd="1" destOrd="0" presId="urn:microsoft.com/office/officeart/2005/8/layout/hProcess11"/>
    <dgm:cxn modelId="{BFED0B6A-94CD-4C25-BFC9-B7DFEA59F1C7}" type="presParOf" srcId="{520601A1-76AD-4D93-A43E-74B4EA5B7184}" destId="{2F61E918-AC8B-4574-9873-33A7F522D774}" srcOrd="2" destOrd="0" presId="urn:microsoft.com/office/officeart/2005/8/layout/hProcess11"/>
    <dgm:cxn modelId="{9131B6DC-C805-4204-BFE8-397074A57639}" type="presParOf" srcId="{2F61E918-AC8B-4574-9873-33A7F522D774}" destId="{4AAE29DC-76FD-4AB3-A375-529008387552}" srcOrd="0" destOrd="0" presId="urn:microsoft.com/office/officeart/2005/8/layout/hProcess11"/>
    <dgm:cxn modelId="{CF75AC66-BAC3-4833-AB20-61D50CF5C48F}" type="presParOf" srcId="{2F61E918-AC8B-4574-9873-33A7F522D774}" destId="{B6D0E88F-3DDE-4995-83EC-6F86726EDDA3}" srcOrd="1" destOrd="0" presId="urn:microsoft.com/office/officeart/2005/8/layout/hProcess11"/>
    <dgm:cxn modelId="{72F7C65B-887A-4366-BD7B-6C72DEB7CA84}" type="presParOf" srcId="{2F61E918-AC8B-4574-9873-33A7F522D774}" destId="{23FF30EE-02DD-4EB7-903B-5C3691F4AA65}" srcOrd="2" destOrd="0" presId="urn:microsoft.com/office/officeart/2005/8/layout/hProcess11"/>
    <dgm:cxn modelId="{6917B2AE-1D91-4406-AAA1-CAE2A3552132}" type="presParOf" srcId="{520601A1-76AD-4D93-A43E-74B4EA5B7184}" destId="{8110FC5F-4627-4516-B0E9-AB1CC35CA80F}" srcOrd="3" destOrd="0" presId="urn:microsoft.com/office/officeart/2005/8/layout/hProcess11"/>
    <dgm:cxn modelId="{13BABEC8-3B6D-45ED-8B86-7483E336B994}" type="presParOf" srcId="{520601A1-76AD-4D93-A43E-74B4EA5B7184}" destId="{F93041B5-93A2-413B-9E3E-5E9B7BD53519}" srcOrd="4" destOrd="0" presId="urn:microsoft.com/office/officeart/2005/8/layout/hProcess11"/>
    <dgm:cxn modelId="{BE4E7369-8A32-47E3-9A3C-E362F3168257}" type="presParOf" srcId="{F93041B5-93A2-413B-9E3E-5E9B7BD53519}" destId="{98D28BA2-74B6-4E5E-AB02-6E80FCD8ABB6}" srcOrd="0" destOrd="0" presId="urn:microsoft.com/office/officeart/2005/8/layout/hProcess11"/>
    <dgm:cxn modelId="{6883181D-030E-4775-90D2-612854F437F1}" type="presParOf" srcId="{F93041B5-93A2-413B-9E3E-5E9B7BD53519}" destId="{6737C6B6-E931-45C8-B25D-E1C96096C9BD}" srcOrd="1" destOrd="0" presId="urn:microsoft.com/office/officeart/2005/8/layout/hProcess11"/>
    <dgm:cxn modelId="{FB81131C-08A4-4E2E-8002-B0235111A337}" type="presParOf" srcId="{F93041B5-93A2-413B-9E3E-5E9B7BD53519}" destId="{9F176656-F7CC-48B7-A7D6-B70560999210}" srcOrd="2" destOrd="0" presId="urn:microsoft.com/office/officeart/2005/8/layout/hProcess11"/>
    <dgm:cxn modelId="{4EA02D63-CCE3-42D5-893A-3E2447569A07}" type="presParOf" srcId="{520601A1-76AD-4D93-A43E-74B4EA5B7184}" destId="{2809CDCC-96DF-4E57-95B5-37A5F2563904}" srcOrd="5" destOrd="0" presId="urn:microsoft.com/office/officeart/2005/8/layout/hProcess11"/>
    <dgm:cxn modelId="{D5B9210C-28D7-4D76-8266-6B53859A4641}" type="presParOf" srcId="{520601A1-76AD-4D93-A43E-74B4EA5B7184}" destId="{4C26B038-1793-4C54-8B94-46D1D15D7DD8}" srcOrd="6" destOrd="0" presId="urn:microsoft.com/office/officeart/2005/8/layout/hProcess11"/>
    <dgm:cxn modelId="{C93C44FD-B937-4163-B693-04DBFB29B363}" type="presParOf" srcId="{4C26B038-1793-4C54-8B94-46D1D15D7DD8}" destId="{552817D8-B63E-44C8-BF29-FD0B1BF482C5}" srcOrd="0" destOrd="0" presId="urn:microsoft.com/office/officeart/2005/8/layout/hProcess11"/>
    <dgm:cxn modelId="{C448D921-A6F2-49A5-8C88-66DBC67E4142}" type="presParOf" srcId="{4C26B038-1793-4C54-8B94-46D1D15D7DD8}" destId="{83C78DF0-3EC2-4C8C-91AD-8EBE8380B78B}" srcOrd="1" destOrd="0" presId="urn:microsoft.com/office/officeart/2005/8/layout/hProcess11"/>
    <dgm:cxn modelId="{89C29B0E-CB60-4430-A397-9DE3919B421B}" type="presParOf" srcId="{4C26B038-1793-4C54-8B94-46D1D15D7DD8}" destId="{2A6B59EB-1BAF-4951-A3E5-C59CC7590F16}" srcOrd="2" destOrd="0" presId="urn:microsoft.com/office/officeart/2005/8/layout/hProcess11"/>
    <dgm:cxn modelId="{07014DAB-D1A7-45F8-9102-8AE0B7D1E2F7}" type="presParOf" srcId="{520601A1-76AD-4D93-A43E-74B4EA5B7184}" destId="{54F2BA21-AC19-4D0A-B4E2-8199051B7592}" srcOrd="7" destOrd="0" presId="urn:microsoft.com/office/officeart/2005/8/layout/hProcess11"/>
    <dgm:cxn modelId="{3B2D12CA-3660-4D2A-9B88-312CB8012677}" type="presParOf" srcId="{520601A1-76AD-4D93-A43E-74B4EA5B7184}" destId="{2C164FB3-0087-41A7-BCD9-2316DE375051}" srcOrd="8" destOrd="0" presId="urn:microsoft.com/office/officeart/2005/8/layout/hProcess11"/>
    <dgm:cxn modelId="{B9B27A42-0599-44C5-B7BB-A2874BBD77C1}" type="presParOf" srcId="{2C164FB3-0087-41A7-BCD9-2316DE375051}" destId="{A40FB2C6-3BA5-4816-8255-EE0B24CA6A1C}" srcOrd="0" destOrd="0" presId="urn:microsoft.com/office/officeart/2005/8/layout/hProcess11"/>
    <dgm:cxn modelId="{56B95E8F-5091-48AD-9154-A9119DD6E201}" type="presParOf" srcId="{2C164FB3-0087-41A7-BCD9-2316DE375051}" destId="{0021F60F-E093-4618-B022-786C4E331E4C}" srcOrd="1" destOrd="0" presId="urn:microsoft.com/office/officeart/2005/8/layout/hProcess11"/>
    <dgm:cxn modelId="{2679F2BF-178D-414D-AF71-D9B6CB65374F}" type="presParOf" srcId="{2C164FB3-0087-41A7-BCD9-2316DE375051}" destId="{5C330E4A-6B6D-4BD8-95E2-3B7C6547970F}" srcOrd="2" destOrd="0" presId="urn:microsoft.com/office/officeart/2005/8/layout/hProcess11"/>
    <dgm:cxn modelId="{4C56C297-A5C9-4B63-A311-3BEBD1A571FE}" type="presParOf" srcId="{520601A1-76AD-4D93-A43E-74B4EA5B7184}" destId="{08FB0792-CC79-45C9-AFA1-1FB48104D963}" srcOrd="9" destOrd="0" presId="urn:microsoft.com/office/officeart/2005/8/layout/hProcess11"/>
    <dgm:cxn modelId="{CC74F51D-CD8C-45F4-9F30-B928FB3A26CC}" type="presParOf" srcId="{520601A1-76AD-4D93-A43E-74B4EA5B7184}" destId="{D6C471D7-9566-444B-B274-032592092B9A}" srcOrd="10" destOrd="0" presId="urn:microsoft.com/office/officeart/2005/8/layout/hProcess11"/>
    <dgm:cxn modelId="{58BB39B7-0141-4AA8-850C-C68F86BDB6FC}" type="presParOf" srcId="{D6C471D7-9566-444B-B274-032592092B9A}" destId="{DBA27656-3295-44FE-B507-C1F62308C781}" srcOrd="0" destOrd="0" presId="urn:microsoft.com/office/officeart/2005/8/layout/hProcess11"/>
    <dgm:cxn modelId="{84D459AA-DEA2-4DDF-9856-4D8518F3E8A8}" type="presParOf" srcId="{D6C471D7-9566-444B-B274-032592092B9A}" destId="{F76CC083-E8A3-4390-BA46-2D110A1BFF7F}" srcOrd="1" destOrd="0" presId="urn:microsoft.com/office/officeart/2005/8/layout/hProcess11"/>
    <dgm:cxn modelId="{465C0D42-FF35-4622-B337-914A7A12666A}" type="presParOf" srcId="{D6C471D7-9566-444B-B274-032592092B9A}" destId="{D4DFF2FB-2858-4868-990D-7A4B9539C687}" srcOrd="2" destOrd="0" presId="urn:microsoft.com/office/officeart/2005/8/layout/hProcess11"/>
    <dgm:cxn modelId="{2581A959-39F9-4D3E-A7DF-9CBFE8834C90}" type="presParOf" srcId="{520601A1-76AD-4D93-A43E-74B4EA5B7184}" destId="{EF9BBA2B-9A40-45C7-B9E7-2616A5EDFE25}" srcOrd="11" destOrd="0" presId="urn:microsoft.com/office/officeart/2005/8/layout/hProcess11"/>
    <dgm:cxn modelId="{A49C10AA-C0DF-4FB5-AE29-45A9340A3F02}" type="presParOf" srcId="{520601A1-76AD-4D93-A43E-74B4EA5B7184}" destId="{4C9C0E0E-EEF8-4DC6-83B4-6809D200AA84}" srcOrd="12" destOrd="0" presId="urn:microsoft.com/office/officeart/2005/8/layout/hProcess11"/>
    <dgm:cxn modelId="{268FE4F8-C848-4EC6-A14D-DCAED7610145}" type="presParOf" srcId="{4C9C0E0E-EEF8-4DC6-83B4-6809D200AA84}" destId="{C5193041-F633-4DE0-9671-35BDDCEE92CF}" srcOrd="0" destOrd="0" presId="urn:microsoft.com/office/officeart/2005/8/layout/hProcess11"/>
    <dgm:cxn modelId="{6025C695-4565-434A-AB4F-93C9F25DFF24}" type="presParOf" srcId="{4C9C0E0E-EEF8-4DC6-83B4-6809D200AA84}" destId="{1AB1573F-BAAD-4470-992C-5EDA0B56DB14}" srcOrd="1" destOrd="0" presId="urn:microsoft.com/office/officeart/2005/8/layout/hProcess11"/>
    <dgm:cxn modelId="{64EF9ECB-7406-446F-8113-7029E444D42A}" type="presParOf" srcId="{4C9C0E0E-EEF8-4DC6-83B4-6809D200AA84}" destId="{0FC90F8C-D361-4538-B1C8-99B871C30FB4}"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69B01-61A5-4659-A330-A6C3A8C48F0A}">
      <dsp:nvSpPr>
        <dsp:cNvPr id="0" name=""/>
        <dsp:cNvSpPr/>
      </dsp:nvSpPr>
      <dsp:spPr>
        <a:xfrm>
          <a:off x="0" y="1314408"/>
          <a:ext cx="11813458" cy="1752545"/>
        </a:xfrm>
        <a:prstGeom prst="notchedRightArrow">
          <a:avLst/>
        </a:prstGeom>
        <a:solidFill>
          <a:schemeClr val="accent2">
            <a:tint val="4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39888B41-9F59-4904-AFC3-38E020A56369}">
      <dsp:nvSpPr>
        <dsp:cNvPr id="0" name=""/>
        <dsp:cNvSpPr/>
      </dsp:nvSpPr>
      <dsp:spPr>
        <a:xfrm>
          <a:off x="140" y="0"/>
          <a:ext cx="1621271" cy="175254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solidFill>
                <a:srgbClr val="767779"/>
              </a:solidFill>
              <a:latin typeface="Century Gothic" panose="020B0502020202020204" pitchFamily="34" charset="0"/>
            </a:rPr>
            <a:t> </a:t>
          </a:r>
        </a:p>
      </dsp:txBody>
      <dsp:txXfrm>
        <a:off x="140" y="0"/>
        <a:ext cx="1621271" cy="1752545"/>
      </dsp:txXfrm>
    </dsp:sp>
    <dsp:sp modelId="{FD26154E-053D-424B-9D8D-5FA37FB29AC5}">
      <dsp:nvSpPr>
        <dsp:cNvPr id="0" name=""/>
        <dsp:cNvSpPr/>
      </dsp:nvSpPr>
      <dsp:spPr>
        <a:xfrm>
          <a:off x="780588" y="1971613"/>
          <a:ext cx="438136" cy="438136"/>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AAE29DC-76FD-4AB3-A375-529008387552}">
      <dsp:nvSpPr>
        <dsp:cNvPr id="0" name=""/>
        <dsp:cNvSpPr/>
      </dsp:nvSpPr>
      <dsp:spPr>
        <a:xfrm>
          <a:off x="1692924" y="2628817"/>
          <a:ext cx="1430247" cy="175254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solidFill>
                <a:srgbClr val="767779"/>
              </a:solidFill>
              <a:latin typeface="Century Gothic" panose="020B0502020202020204" pitchFamily="34" charset="0"/>
            </a:rPr>
            <a:t>  </a:t>
          </a:r>
          <a:endParaRPr lang="en-US" sz="1200" kern="1200" dirty="0">
            <a:solidFill>
              <a:srgbClr val="767779"/>
            </a:solidFill>
            <a:latin typeface="Century Gothic" panose="020B0502020202020204" pitchFamily="34" charset="0"/>
          </a:endParaRPr>
        </a:p>
      </dsp:txBody>
      <dsp:txXfrm>
        <a:off x="1692924" y="2628817"/>
        <a:ext cx="1430247" cy="1752545"/>
      </dsp:txXfrm>
    </dsp:sp>
    <dsp:sp modelId="{B6D0E88F-3DDE-4995-83EC-6F86726EDDA3}">
      <dsp:nvSpPr>
        <dsp:cNvPr id="0" name=""/>
        <dsp:cNvSpPr/>
      </dsp:nvSpPr>
      <dsp:spPr>
        <a:xfrm>
          <a:off x="2188980" y="1971613"/>
          <a:ext cx="438136" cy="438136"/>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8D28BA2-74B6-4E5E-AB02-6E80FCD8ABB6}">
      <dsp:nvSpPr>
        <dsp:cNvPr id="0" name=""/>
        <dsp:cNvSpPr/>
      </dsp:nvSpPr>
      <dsp:spPr>
        <a:xfrm>
          <a:off x="3194684" y="0"/>
          <a:ext cx="1430247" cy="175254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40944" tIns="440944" rIns="440944" bIns="440944" numCol="1" spcCol="1270" anchor="b" anchorCtr="0">
          <a:noAutofit/>
        </a:bodyPr>
        <a:lstStyle/>
        <a:p>
          <a:pPr marL="0" lvl="0" indent="0" algn="ctr" defTabSz="2755900">
            <a:lnSpc>
              <a:spcPct val="90000"/>
            </a:lnSpc>
            <a:spcBef>
              <a:spcPct val="0"/>
            </a:spcBef>
            <a:spcAft>
              <a:spcPct val="35000"/>
            </a:spcAft>
            <a:buNone/>
          </a:pPr>
          <a:r>
            <a:rPr lang="en-US" sz="6200" kern="1200" dirty="0">
              <a:solidFill>
                <a:srgbClr val="767779"/>
              </a:solidFill>
              <a:latin typeface="Century Gothic" panose="020B0502020202020204" pitchFamily="34" charset="0"/>
            </a:rPr>
            <a:t> </a:t>
          </a:r>
        </a:p>
      </dsp:txBody>
      <dsp:txXfrm>
        <a:off x="3194684" y="0"/>
        <a:ext cx="1430247" cy="1752545"/>
      </dsp:txXfrm>
    </dsp:sp>
    <dsp:sp modelId="{6737C6B6-E931-45C8-B25D-E1C96096C9BD}">
      <dsp:nvSpPr>
        <dsp:cNvPr id="0" name=""/>
        <dsp:cNvSpPr/>
      </dsp:nvSpPr>
      <dsp:spPr>
        <a:xfrm>
          <a:off x="3690739" y="1971613"/>
          <a:ext cx="438136" cy="438136"/>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52817D8-B63E-44C8-BF29-FD0B1BF482C5}">
      <dsp:nvSpPr>
        <dsp:cNvPr id="0" name=""/>
        <dsp:cNvSpPr/>
      </dsp:nvSpPr>
      <dsp:spPr>
        <a:xfrm>
          <a:off x="4696444" y="2628817"/>
          <a:ext cx="1430247" cy="175254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solidFill>
                <a:srgbClr val="767779"/>
              </a:solidFill>
              <a:latin typeface="Century Gothic" panose="020B0502020202020204" pitchFamily="34" charset="0"/>
            </a:rPr>
            <a:t> </a:t>
          </a:r>
        </a:p>
      </dsp:txBody>
      <dsp:txXfrm>
        <a:off x="4696444" y="2628817"/>
        <a:ext cx="1430247" cy="1752545"/>
      </dsp:txXfrm>
    </dsp:sp>
    <dsp:sp modelId="{83C78DF0-3EC2-4C8C-91AD-8EBE8380B78B}">
      <dsp:nvSpPr>
        <dsp:cNvPr id="0" name=""/>
        <dsp:cNvSpPr/>
      </dsp:nvSpPr>
      <dsp:spPr>
        <a:xfrm>
          <a:off x="5192499" y="1971613"/>
          <a:ext cx="438136" cy="438136"/>
        </a:xfrm>
        <a:prstGeom prst="ellipse">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40FB2C6-3BA5-4816-8255-EE0B24CA6A1C}">
      <dsp:nvSpPr>
        <dsp:cNvPr id="0" name=""/>
        <dsp:cNvSpPr/>
      </dsp:nvSpPr>
      <dsp:spPr>
        <a:xfrm>
          <a:off x="6198204" y="0"/>
          <a:ext cx="1430247" cy="175254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solidFill>
                <a:srgbClr val="767779"/>
              </a:solidFill>
              <a:latin typeface="Century Gothic" panose="020B0502020202020204" pitchFamily="34" charset="0"/>
            </a:rPr>
            <a:t> </a:t>
          </a:r>
        </a:p>
      </dsp:txBody>
      <dsp:txXfrm>
        <a:off x="6198204" y="0"/>
        <a:ext cx="1430247" cy="1752545"/>
      </dsp:txXfrm>
    </dsp:sp>
    <dsp:sp modelId="{0021F60F-E093-4618-B022-786C4E331E4C}">
      <dsp:nvSpPr>
        <dsp:cNvPr id="0" name=""/>
        <dsp:cNvSpPr/>
      </dsp:nvSpPr>
      <dsp:spPr>
        <a:xfrm>
          <a:off x="6694259" y="1971613"/>
          <a:ext cx="438136" cy="438136"/>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BA27656-3295-44FE-B507-C1F62308C781}">
      <dsp:nvSpPr>
        <dsp:cNvPr id="0" name=""/>
        <dsp:cNvSpPr/>
      </dsp:nvSpPr>
      <dsp:spPr>
        <a:xfrm>
          <a:off x="7699964" y="2628817"/>
          <a:ext cx="1430247" cy="175254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solidFill>
                <a:srgbClr val="767779"/>
              </a:solidFill>
              <a:latin typeface="Century Gothic" panose="020B0502020202020204" pitchFamily="34" charset="0"/>
            </a:rPr>
            <a:t> </a:t>
          </a:r>
        </a:p>
      </dsp:txBody>
      <dsp:txXfrm>
        <a:off x="7699964" y="2628817"/>
        <a:ext cx="1430247" cy="1752545"/>
      </dsp:txXfrm>
    </dsp:sp>
    <dsp:sp modelId="{F76CC083-E8A3-4390-BA46-2D110A1BFF7F}">
      <dsp:nvSpPr>
        <dsp:cNvPr id="0" name=""/>
        <dsp:cNvSpPr/>
      </dsp:nvSpPr>
      <dsp:spPr>
        <a:xfrm>
          <a:off x="8091195" y="1971613"/>
          <a:ext cx="438136" cy="438136"/>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5193041-F633-4DE0-9671-35BDDCEE92CF}">
      <dsp:nvSpPr>
        <dsp:cNvPr id="0" name=""/>
        <dsp:cNvSpPr/>
      </dsp:nvSpPr>
      <dsp:spPr>
        <a:xfrm>
          <a:off x="9201723" y="0"/>
          <a:ext cx="1430247" cy="175254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endParaRPr lang="en-US" sz="1400" kern="1200" dirty="0">
            <a:solidFill>
              <a:srgbClr val="767779"/>
            </a:solidFill>
            <a:latin typeface="Century Gothic" panose="020B0502020202020204" pitchFamily="34" charset="0"/>
          </a:endParaRPr>
        </a:p>
      </dsp:txBody>
      <dsp:txXfrm>
        <a:off x="9201723" y="0"/>
        <a:ext cx="1430247" cy="1752545"/>
      </dsp:txXfrm>
    </dsp:sp>
    <dsp:sp modelId="{1AB1573F-BAAD-4470-992C-5EDA0B56DB14}">
      <dsp:nvSpPr>
        <dsp:cNvPr id="0" name=""/>
        <dsp:cNvSpPr/>
      </dsp:nvSpPr>
      <dsp:spPr>
        <a:xfrm>
          <a:off x="9461803" y="1971613"/>
          <a:ext cx="438136" cy="438136"/>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 name="Google Shape;8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1187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2862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656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9996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8853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1947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4944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326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PRM agreed to indemnify the City for the 1983 claim.</a:t>
            </a:r>
          </a:p>
          <a:p>
            <a:pPr marL="171450" lvl="0" indent="-171450" algn="l" rtl="0">
              <a:spcBef>
                <a:spcPts val="0"/>
              </a:spcBef>
              <a:spcAft>
                <a:spcPts val="0"/>
              </a:spcAft>
              <a:buFont typeface="Arial" panose="020B0604020202020204" pitchFamily="34" charset="0"/>
              <a:buChar char="•"/>
            </a:pPr>
            <a:r>
              <a:rPr lang="en-US" dirty="0"/>
              <a:t>While the City’s appeal of the jury award was pending, PRM settled the 1983 claim for $750,000</a:t>
            </a:r>
          </a:p>
          <a:p>
            <a:pPr marL="171450" lvl="0" indent="-171450" algn="l" rtl="0">
              <a:spcBef>
                <a:spcPts val="0"/>
              </a:spcBef>
              <a:spcAft>
                <a:spcPts val="0"/>
              </a:spcAft>
              <a:buFont typeface="Arial" panose="020B0604020202020204" pitchFamily="34" charset="0"/>
              <a:buChar char="•"/>
            </a:pPr>
            <a:r>
              <a:rPr lang="en-US" dirty="0"/>
              <a:t>After PRM settled the 1983 claim, Munich refused to reimburse PRM, so PRM sued Munich. </a:t>
            </a:r>
          </a:p>
          <a:p>
            <a:pPr marL="628650" lvl="1" indent="-171450" algn="l" rtl="0">
              <a:spcBef>
                <a:spcPts val="0"/>
              </a:spcBef>
              <a:spcAft>
                <a:spcPts val="0"/>
              </a:spcAft>
              <a:buFont typeface="Arial" panose="020B0604020202020204" pitchFamily="34" charset="0"/>
              <a:buChar char="•"/>
            </a:pPr>
            <a:r>
              <a:rPr lang="en-US" dirty="0"/>
              <a:t>Specifically, PRM </a:t>
            </a:r>
            <a:r>
              <a:rPr lang="en-US" sz="1800" b="0" i="0" u="none" strike="noStrike" baseline="0" dirty="0">
                <a:latin typeface="CenturyExpandedBT-Roman"/>
              </a:rPr>
              <a:t>sought declaratory relief that Munich had a duty under the 2008-2009 Reinsurance Agreement to reimburse PRM for the cost of its legal defense of the City and its $750,000 settlement. Munich answered and counter-claimed for an opposing declaratory judgment that it did not owe PRM any reimbursement for PRM’s payments to the City.</a:t>
            </a:r>
            <a:endParaRPr dirty="0"/>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5759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3194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2478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200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14182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77418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521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0736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9525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018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lgn="l"/>
            <a:r>
              <a:rPr lang="en-US" sz="1800" b="0" i="0" u="none" strike="noStrike" baseline="0" dirty="0">
                <a:latin typeface="CenturyExpandedBT-Roman"/>
              </a:rPr>
              <a:t>Put simply, these definitions treat a series of related wrongful acts as one ‘‘occurrence.’’</a:t>
            </a:r>
            <a:endParaRPr dirty="0"/>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8286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6205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lgn="l"/>
            <a:r>
              <a:rPr lang="en-US" sz="1800" b="0" i="0" u="none" strike="noStrike" baseline="0" dirty="0">
                <a:latin typeface="CenturyExpandedBT-Roman"/>
              </a:rPr>
              <a:t>Put simply, these definitions treat a series of related wrongful acts as one ‘‘occurrence.’’</a:t>
            </a:r>
            <a:endParaRPr dirty="0"/>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6456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3687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336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4643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Because the Reinsurance Agreement’s terms are inconsistent with the doctrine, the Court declined to infer the application of the doctrine</a:t>
            </a:r>
            <a:endParaRPr dirty="0"/>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6516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9045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2">
  <p:cSld name="1_Title-2">
    <p:spTree>
      <p:nvGrpSpPr>
        <p:cNvPr id="1" name="Shape 24"/>
        <p:cNvGrpSpPr/>
        <p:nvPr/>
      </p:nvGrpSpPr>
      <p:grpSpPr>
        <a:xfrm>
          <a:off x="0" y="0"/>
          <a:ext cx="0" cy="0"/>
          <a:chOff x="0" y="0"/>
          <a:chExt cx="0" cy="0"/>
        </a:xfrm>
      </p:grpSpPr>
      <p:pic>
        <p:nvPicPr>
          <p:cNvPr id="25" name="Google Shape;25;p10" descr="Picture 14"/>
          <p:cNvPicPr preferRelativeResize="0"/>
          <p:nvPr/>
        </p:nvPicPr>
        <p:blipFill rotWithShape="1">
          <a:blip r:embed="rId2">
            <a:alphaModFix/>
          </a:blip>
          <a:srcRect/>
          <a:stretch/>
        </p:blipFill>
        <p:spPr>
          <a:xfrm>
            <a:off x="10722847" y="6365237"/>
            <a:ext cx="953216" cy="421323"/>
          </a:xfrm>
          <a:prstGeom prst="rect">
            <a:avLst/>
          </a:prstGeom>
          <a:noFill/>
          <a:ln>
            <a:noFill/>
          </a:ln>
        </p:spPr>
      </p:pic>
      <p:sp>
        <p:nvSpPr>
          <p:cNvPr id="26" name="Google Shape;26;p10"/>
          <p:cNvSpPr txBox="1">
            <a:spLocks noGrp="1"/>
          </p:cNvSpPr>
          <p:nvPr>
            <p:ph type="title"/>
          </p:nvPr>
        </p:nvSpPr>
        <p:spPr>
          <a:xfrm>
            <a:off x="515939" y="-63081"/>
            <a:ext cx="7380286" cy="278140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AA182C"/>
              </a:buClr>
              <a:buSzPts val="5600"/>
              <a:buFont typeface="Century Gothic"/>
              <a:buNone/>
              <a:defRPr sz="5600"/>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a:endParaRPr/>
          </a:p>
        </p:txBody>
      </p:sp>
      <p:sp>
        <p:nvSpPr>
          <p:cNvPr id="27" name="Google Shape;27;p10"/>
          <p:cNvSpPr txBox="1">
            <a:spLocks noGrp="1"/>
          </p:cNvSpPr>
          <p:nvPr>
            <p:ph type="body" idx="1"/>
          </p:nvPr>
        </p:nvSpPr>
        <p:spPr>
          <a:xfrm>
            <a:off x="515937" y="3025019"/>
            <a:ext cx="7380289" cy="112796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2800"/>
              <a:buFont typeface="Century Gothic"/>
              <a:buNone/>
              <a:defRPr sz="2800">
                <a:solidFill>
                  <a:srgbClr val="000000"/>
                </a:solidFill>
              </a:defRPr>
            </a:lvl1pPr>
            <a:lvl2pPr marL="914400" lvl="1" indent="-228600" algn="l">
              <a:lnSpc>
                <a:spcPct val="100000"/>
              </a:lnSpc>
              <a:spcBef>
                <a:spcPts val="0"/>
              </a:spcBef>
              <a:spcAft>
                <a:spcPts val="0"/>
              </a:spcAft>
              <a:buClr>
                <a:srgbClr val="000000"/>
              </a:buClr>
              <a:buSzPts val="2800"/>
              <a:buFont typeface="Century Gothic"/>
              <a:buNone/>
              <a:defRPr sz="2800">
                <a:solidFill>
                  <a:srgbClr val="000000"/>
                </a:solidFill>
              </a:defRPr>
            </a:lvl2pPr>
            <a:lvl3pPr marL="1371600" lvl="2" indent="-228600" algn="l">
              <a:lnSpc>
                <a:spcPct val="100000"/>
              </a:lnSpc>
              <a:spcBef>
                <a:spcPts val="0"/>
              </a:spcBef>
              <a:spcAft>
                <a:spcPts val="0"/>
              </a:spcAft>
              <a:buClr>
                <a:srgbClr val="000000"/>
              </a:buClr>
              <a:buSzPts val="2800"/>
              <a:buFont typeface="Century Gothic"/>
              <a:buNone/>
              <a:defRPr sz="2800">
                <a:solidFill>
                  <a:srgbClr val="000000"/>
                </a:solidFill>
              </a:defRPr>
            </a:lvl3pPr>
            <a:lvl4pPr marL="1828800" lvl="3" indent="-228600" algn="l">
              <a:lnSpc>
                <a:spcPct val="100000"/>
              </a:lnSpc>
              <a:spcBef>
                <a:spcPts val="0"/>
              </a:spcBef>
              <a:spcAft>
                <a:spcPts val="0"/>
              </a:spcAft>
              <a:buClr>
                <a:srgbClr val="000000"/>
              </a:buClr>
              <a:buSzPts val="2800"/>
              <a:buFont typeface="Century Gothic"/>
              <a:buNone/>
              <a:defRPr sz="2800">
                <a:solidFill>
                  <a:srgbClr val="000000"/>
                </a:solidFill>
              </a:defRPr>
            </a:lvl4pPr>
            <a:lvl5pPr marL="2286000" lvl="4" indent="-228600" algn="l">
              <a:lnSpc>
                <a:spcPct val="100000"/>
              </a:lnSpc>
              <a:spcBef>
                <a:spcPts val="0"/>
              </a:spcBef>
              <a:spcAft>
                <a:spcPts val="0"/>
              </a:spcAft>
              <a:buClr>
                <a:srgbClr val="000000"/>
              </a:buClr>
              <a:buSzPts val="2800"/>
              <a:buFont typeface="Century Gothic"/>
              <a:buNone/>
              <a:defRPr sz="2800">
                <a:solidFill>
                  <a:srgbClr val="000000"/>
                </a:solidFill>
              </a:defRPr>
            </a:lvl5pPr>
            <a:lvl6pPr marL="2743200" lvl="5" indent="-342900" algn="l">
              <a:lnSpc>
                <a:spcPct val="100000"/>
              </a:lnSpc>
              <a:spcBef>
                <a:spcPts val="400"/>
              </a:spcBef>
              <a:spcAft>
                <a:spcPts val="0"/>
              </a:spcAft>
              <a:buClr>
                <a:schemeClr val="accent2"/>
              </a:buClr>
              <a:buSzPts val="1800"/>
              <a:buChar char="•"/>
              <a:defRPr/>
            </a:lvl6pPr>
            <a:lvl7pPr marL="3200400" lvl="6" indent="-342900" algn="l">
              <a:lnSpc>
                <a:spcPct val="100000"/>
              </a:lnSpc>
              <a:spcBef>
                <a:spcPts val="400"/>
              </a:spcBef>
              <a:spcAft>
                <a:spcPts val="0"/>
              </a:spcAft>
              <a:buClr>
                <a:schemeClr val="accent2"/>
              </a:buClr>
              <a:buSzPts val="1800"/>
              <a:buChar char="•"/>
              <a:defRPr/>
            </a:lvl7pPr>
            <a:lvl8pPr marL="3657600" lvl="7" indent="-342900" algn="l">
              <a:lnSpc>
                <a:spcPct val="100000"/>
              </a:lnSpc>
              <a:spcBef>
                <a:spcPts val="400"/>
              </a:spcBef>
              <a:spcAft>
                <a:spcPts val="0"/>
              </a:spcAft>
              <a:buClr>
                <a:schemeClr val="accent2"/>
              </a:buClr>
              <a:buSzPts val="1800"/>
              <a:buChar char="•"/>
              <a:defRPr/>
            </a:lvl8pPr>
            <a:lvl9pPr marL="4114800" lvl="8" indent="-342900" algn="l">
              <a:lnSpc>
                <a:spcPct val="100000"/>
              </a:lnSpc>
              <a:spcBef>
                <a:spcPts val="400"/>
              </a:spcBef>
              <a:spcAft>
                <a:spcPts val="0"/>
              </a:spcAft>
              <a:buClr>
                <a:schemeClr val="accent2"/>
              </a:buClr>
              <a:buSzPts val="1800"/>
              <a:buChar char="•"/>
              <a:defRPr/>
            </a:lvl9pPr>
          </a:lstStyle>
          <a:p>
            <a:endParaRPr/>
          </a:p>
        </p:txBody>
      </p:sp>
      <p:sp>
        <p:nvSpPr>
          <p:cNvPr id="28" name="Google Shape;28;p10"/>
          <p:cNvSpPr txBox="1">
            <a:spLocks noGrp="1"/>
          </p:cNvSpPr>
          <p:nvPr>
            <p:ph type="body" idx="2"/>
          </p:nvPr>
        </p:nvSpPr>
        <p:spPr>
          <a:xfrm>
            <a:off x="515936" y="4459673"/>
            <a:ext cx="3600453" cy="798377"/>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ts val="0"/>
              </a:spcAft>
              <a:buClr>
                <a:schemeClr val="accent2"/>
              </a:buClr>
              <a:buSzPts val="1800"/>
              <a:buNone/>
              <a:defRPr/>
            </a:lvl1pPr>
            <a:lvl2pPr marL="914400" lvl="1" indent="-342900" algn="l">
              <a:lnSpc>
                <a:spcPct val="100000"/>
              </a:lnSpc>
              <a:spcBef>
                <a:spcPts val="400"/>
              </a:spcBef>
              <a:spcAft>
                <a:spcPts val="0"/>
              </a:spcAft>
              <a:buClr>
                <a:schemeClr val="accent2"/>
              </a:buClr>
              <a:buSzPts val="1800"/>
              <a:buChar char="•"/>
              <a:defRPr/>
            </a:lvl2pPr>
            <a:lvl3pPr marL="1371600" lvl="2" indent="-342900" algn="l">
              <a:lnSpc>
                <a:spcPct val="100000"/>
              </a:lnSpc>
              <a:spcBef>
                <a:spcPts val="400"/>
              </a:spcBef>
              <a:spcAft>
                <a:spcPts val="0"/>
              </a:spcAft>
              <a:buClr>
                <a:schemeClr val="accent2"/>
              </a:buClr>
              <a:buSzPts val="1800"/>
              <a:buChar char="•"/>
              <a:defRPr/>
            </a:lvl3pPr>
            <a:lvl4pPr marL="1828800" lvl="3" indent="-342900" algn="l">
              <a:lnSpc>
                <a:spcPct val="100000"/>
              </a:lnSpc>
              <a:spcBef>
                <a:spcPts val="400"/>
              </a:spcBef>
              <a:spcAft>
                <a:spcPts val="0"/>
              </a:spcAft>
              <a:buClr>
                <a:schemeClr val="accent2"/>
              </a:buClr>
              <a:buSzPts val="1800"/>
              <a:buChar char="•"/>
              <a:defRPr/>
            </a:lvl4pPr>
            <a:lvl5pPr marL="2286000" lvl="4" indent="-342900" algn="l">
              <a:lnSpc>
                <a:spcPct val="100000"/>
              </a:lnSpc>
              <a:spcBef>
                <a:spcPts val="400"/>
              </a:spcBef>
              <a:spcAft>
                <a:spcPts val="0"/>
              </a:spcAft>
              <a:buClr>
                <a:schemeClr val="accent2"/>
              </a:buClr>
              <a:buSzPts val="1800"/>
              <a:buChar char="•"/>
              <a:defRPr/>
            </a:lvl5pPr>
            <a:lvl6pPr marL="2743200" lvl="5" indent="-342900" algn="l">
              <a:lnSpc>
                <a:spcPct val="100000"/>
              </a:lnSpc>
              <a:spcBef>
                <a:spcPts val="400"/>
              </a:spcBef>
              <a:spcAft>
                <a:spcPts val="0"/>
              </a:spcAft>
              <a:buClr>
                <a:schemeClr val="accent2"/>
              </a:buClr>
              <a:buSzPts val="1800"/>
              <a:buChar char="•"/>
              <a:defRPr/>
            </a:lvl6pPr>
            <a:lvl7pPr marL="3200400" lvl="6" indent="-342900" algn="l">
              <a:lnSpc>
                <a:spcPct val="100000"/>
              </a:lnSpc>
              <a:spcBef>
                <a:spcPts val="400"/>
              </a:spcBef>
              <a:spcAft>
                <a:spcPts val="0"/>
              </a:spcAft>
              <a:buClr>
                <a:schemeClr val="accent2"/>
              </a:buClr>
              <a:buSzPts val="1800"/>
              <a:buChar char="•"/>
              <a:defRPr/>
            </a:lvl7pPr>
            <a:lvl8pPr marL="3657600" lvl="7" indent="-342900" algn="l">
              <a:lnSpc>
                <a:spcPct val="100000"/>
              </a:lnSpc>
              <a:spcBef>
                <a:spcPts val="400"/>
              </a:spcBef>
              <a:spcAft>
                <a:spcPts val="0"/>
              </a:spcAft>
              <a:buClr>
                <a:schemeClr val="accent2"/>
              </a:buClr>
              <a:buSzPts val="1800"/>
              <a:buChar char="•"/>
              <a:defRPr/>
            </a:lvl8pPr>
            <a:lvl9pPr marL="4114800" lvl="8" indent="-342900" algn="l">
              <a:lnSpc>
                <a:spcPct val="100000"/>
              </a:lnSpc>
              <a:spcBef>
                <a:spcPts val="400"/>
              </a:spcBef>
              <a:spcAft>
                <a:spcPts val="0"/>
              </a:spcAft>
              <a:buClr>
                <a:schemeClr val="accent2"/>
              </a:buClr>
              <a:buSzPts val="1800"/>
              <a:buChar char="•"/>
              <a:defRPr/>
            </a:lvl9pPr>
          </a:lstStyle>
          <a:p>
            <a:endParaRPr/>
          </a:p>
        </p:txBody>
      </p:sp>
      <p:sp>
        <p:nvSpPr>
          <p:cNvPr id="29" name="Google Shape;29;p10"/>
          <p:cNvSpPr/>
          <p:nvPr/>
        </p:nvSpPr>
        <p:spPr>
          <a:xfrm>
            <a:off x="-31440" y="5564740"/>
            <a:ext cx="12254880" cy="1437854"/>
          </a:xfrm>
          <a:prstGeom prst="rect">
            <a:avLst/>
          </a:prstGeom>
          <a:solidFill>
            <a:srgbClr val="AA182C"/>
          </a:solidFill>
          <a:ln>
            <a:noFill/>
          </a:ln>
        </p:spPr>
        <p:txBody>
          <a:bodyPr spcFirstLastPara="1" wrap="square" lIns="45700" tIns="45700" rIns="45700" bIns="45700" anchor="ctr" anchorCtr="0">
            <a:noAutofit/>
          </a:bodyPr>
          <a:lstStyle/>
          <a:p>
            <a:pPr marL="0" marR="0" lvl="0" indent="457200" algn="l" rtl="0">
              <a:lnSpc>
                <a:spcPct val="100000"/>
              </a:lnSpc>
              <a:spcBef>
                <a:spcPts val="0"/>
              </a:spcBef>
              <a:spcAft>
                <a:spcPts val="0"/>
              </a:spcAft>
              <a:buClr>
                <a:srgbClr val="000000"/>
              </a:buClr>
              <a:buSzPts val="1800"/>
              <a:buFont typeface="Jost"/>
              <a:buNone/>
            </a:pPr>
            <a:endParaRPr sz="1800" b="0" i="0" u="none" strike="noStrike" cap="none">
              <a:solidFill>
                <a:srgbClr val="000000"/>
              </a:solidFill>
              <a:latin typeface="Jost"/>
              <a:ea typeface="Jost"/>
              <a:cs typeface="Jost"/>
              <a:sym typeface="Jost"/>
            </a:endParaRPr>
          </a:p>
        </p:txBody>
      </p:sp>
      <p:sp>
        <p:nvSpPr>
          <p:cNvPr id="30" name="Google Shape;30;p10"/>
          <p:cNvSpPr txBox="1"/>
          <p:nvPr/>
        </p:nvSpPr>
        <p:spPr>
          <a:xfrm>
            <a:off x="561655" y="6378834"/>
            <a:ext cx="10546081" cy="345439"/>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Century Gothic"/>
              <a:buNone/>
            </a:pPr>
            <a:r>
              <a:rPr lang="en-US" sz="1600" b="0" i="0" u="none" strike="noStrike" cap="none">
                <a:solidFill>
                  <a:srgbClr val="FFFFFF"/>
                </a:solidFill>
                <a:latin typeface="Century Gothic"/>
                <a:ea typeface="Century Gothic"/>
                <a:cs typeface="Century Gothic"/>
                <a:sym typeface="Century Gothic"/>
              </a:rPr>
              <a:t>ARIAS•U.S. 2022 Fall Conference | Nov 3-4, 2022 | New York, NY | www.arias-us.org</a:t>
            </a:r>
            <a:endParaRPr/>
          </a:p>
        </p:txBody>
      </p:sp>
      <p:pic>
        <p:nvPicPr>
          <p:cNvPr id="31" name="Google Shape;31;p10" descr="ARIAS-logo_WHITE.pdf"/>
          <p:cNvPicPr preferRelativeResize="0"/>
          <p:nvPr/>
        </p:nvPicPr>
        <p:blipFill rotWithShape="1">
          <a:blip r:embed="rId3">
            <a:alphaModFix/>
          </a:blip>
          <a:srcRect/>
          <a:stretch/>
        </p:blipFill>
        <p:spPr>
          <a:xfrm>
            <a:off x="5422055" y="5755878"/>
            <a:ext cx="1347889" cy="564672"/>
          </a:xfrm>
          <a:prstGeom prst="rect">
            <a:avLst/>
          </a:prstGeom>
          <a:noFill/>
          <a:ln>
            <a:noFill/>
          </a:ln>
        </p:spPr>
      </p:pic>
      <p:sp>
        <p:nvSpPr>
          <p:cNvPr id="32" name="Google Shape;32;p10"/>
          <p:cNvSpPr txBox="1">
            <a:spLocks noGrp="1"/>
          </p:cNvSpPr>
          <p:nvPr>
            <p:ph type="sldNum" idx="12"/>
          </p:nvPr>
        </p:nvSpPr>
        <p:spPr>
          <a:xfrm>
            <a:off x="8463946" y="6221731"/>
            <a:ext cx="273654" cy="269239"/>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marL="0" lvl="1"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marL="0" lvl="2"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marL="0" lvl="3"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marL="0" lvl="4"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marL="0" lvl="5"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marL="0" lvl="6"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marL="0" lvl="7"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marL="0" lvl="8"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Title-3">
  <p:cSld name="1_Title-3">
    <p:spTree>
      <p:nvGrpSpPr>
        <p:cNvPr id="1" name="Shape 51"/>
        <p:cNvGrpSpPr/>
        <p:nvPr/>
      </p:nvGrpSpPr>
      <p:grpSpPr>
        <a:xfrm>
          <a:off x="0" y="0"/>
          <a:ext cx="0" cy="0"/>
          <a:chOff x="0" y="0"/>
          <a:chExt cx="0" cy="0"/>
        </a:xfrm>
      </p:grpSpPr>
      <p:pic>
        <p:nvPicPr>
          <p:cNvPr id="52" name="Google Shape;52;p14" descr="Picture 14"/>
          <p:cNvPicPr preferRelativeResize="0"/>
          <p:nvPr/>
        </p:nvPicPr>
        <p:blipFill>
          <a:blip r:embed="rId2">
            <a:alphaModFix/>
          </a:blip>
          <a:stretch>
            <a:fillRect/>
          </a:stretch>
        </p:blipFill>
        <p:spPr>
          <a:xfrm>
            <a:off x="10722847" y="6365237"/>
            <a:ext cx="953216" cy="421323"/>
          </a:xfrm>
          <a:prstGeom prst="rect">
            <a:avLst/>
          </a:prstGeom>
          <a:noFill/>
          <a:ln>
            <a:noFill/>
          </a:ln>
        </p:spPr>
      </p:pic>
      <p:sp>
        <p:nvSpPr>
          <p:cNvPr id="53" name="Google Shape;53;p14"/>
          <p:cNvSpPr txBox="1">
            <a:spLocks noGrp="1"/>
          </p:cNvSpPr>
          <p:nvPr>
            <p:ph type="title"/>
          </p:nvPr>
        </p:nvSpPr>
        <p:spPr>
          <a:xfrm>
            <a:off x="515939" y="801363"/>
            <a:ext cx="4165652" cy="2481234"/>
          </a:xfrm>
          <a:prstGeom prst="rect">
            <a:avLst/>
          </a:prstGeom>
          <a:noFill/>
          <a:ln>
            <a:noFill/>
          </a:ln>
        </p:spPr>
        <p:txBody>
          <a:bodyPr spcFirstLastPara="1" wrap="square" lIns="45700" tIns="45700" rIns="45700" bIns="45700" anchor="b" anchorCtr="0">
            <a:normAutofit/>
          </a:bodyPr>
          <a:lstStyle>
            <a:lvl1pPr lvl="0" algn="l">
              <a:lnSpc>
                <a:spcPct val="100000"/>
              </a:lnSpc>
              <a:spcBef>
                <a:spcPct val="0"/>
              </a:spcBef>
              <a:spcAft>
                <a:spcPct val="0"/>
              </a:spcAft>
              <a:buClr>
                <a:srgbClr val="AA182C"/>
              </a:buClr>
              <a:buSzPts val="1800"/>
              <a:buNone/>
              <a:defRPr/>
            </a:lvl1pPr>
            <a:lvl2pPr lvl="1" algn="l">
              <a:lnSpc>
                <a:spcPct val="100000"/>
              </a:lnSpc>
              <a:spcBef>
                <a:spcPct val="0"/>
              </a:spcBef>
              <a:spcAft>
                <a:spcPct val="0"/>
              </a:spcAft>
              <a:buClr>
                <a:srgbClr val="AA182C"/>
              </a:buClr>
              <a:buSzPts val="1800"/>
              <a:buNone/>
              <a:defRPr/>
            </a:lvl2pPr>
            <a:lvl3pPr lvl="2" algn="l">
              <a:lnSpc>
                <a:spcPct val="100000"/>
              </a:lnSpc>
              <a:spcBef>
                <a:spcPct val="0"/>
              </a:spcBef>
              <a:spcAft>
                <a:spcPct val="0"/>
              </a:spcAft>
              <a:buClr>
                <a:srgbClr val="AA182C"/>
              </a:buClr>
              <a:buSzPts val="1800"/>
              <a:buNone/>
              <a:defRPr/>
            </a:lvl3pPr>
            <a:lvl4pPr lvl="3" algn="l">
              <a:lnSpc>
                <a:spcPct val="100000"/>
              </a:lnSpc>
              <a:spcBef>
                <a:spcPct val="0"/>
              </a:spcBef>
              <a:spcAft>
                <a:spcPct val="0"/>
              </a:spcAft>
              <a:buClr>
                <a:srgbClr val="AA182C"/>
              </a:buClr>
              <a:buSzPts val="1800"/>
              <a:buNone/>
              <a:defRPr/>
            </a:lvl4pPr>
            <a:lvl5pPr lvl="4" algn="l">
              <a:lnSpc>
                <a:spcPct val="100000"/>
              </a:lnSpc>
              <a:spcBef>
                <a:spcPct val="0"/>
              </a:spcBef>
              <a:spcAft>
                <a:spcPct val="0"/>
              </a:spcAft>
              <a:buClr>
                <a:srgbClr val="AA182C"/>
              </a:buClr>
              <a:buSzPts val="1800"/>
              <a:buNone/>
              <a:defRPr/>
            </a:lvl5pPr>
            <a:lvl6pPr lvl="5" algn="l">
              <a:lnSpc>
                <a:spcPct val="100000"/>
              </a:lnSpc>
              <a:spcBef>
                <a:spcPct val="0"/>
              </a:spcBef>
              <a:spcAft>
                <a:spcPct val="0"/>
              </a:spcAft>
              <a:buClr>
                <a:srgbClr val="AA182C"/>
              </a:buClr>
              <a:buSzPts val="1800"/>
              <a:buNone/>
              <a:defRPr/>
            </a:lvl6pPr>
            <a:lvl7pPr lvl="6" algn="l">
              <a:lnSpc>
                <a:spcPct val="100000"/>
              </a:lnSpc>
              <a:spcBef>
                <a:spcPct val="0"/>
              </a:spcBef>
              <a:spcAft>
                <a:spcPct val="0"/>
              </a:spcAft>
              <a:buClr>
                <a:srgbClr val="AA182C"/>
              </a:buClr>
              <a:buSzPts val="1800"/>
              <a:buNone/>
              <a:defRPr/>
            </a:lvl7pPr>
            <a:lvl8pPr lvl="7" algn="l">
              <a:lnSpc>
                <a:spcPct val="100000"/>
              </a:lnSpc>
              <a:spcBef>
                <a:spcPct val="0"/>
              </a:spcBef>
              <a:spcAft>
                <a:spcPct val="0"/>
              </a:spcAft>
              <a:buClr>
                <a:srgbClr val="AA182C"/>
              </a:buClr>
              <a:buSzPts val="1800"/>
              <a:buNone/>
              <a:defRPr/>
            </a:lvl8pPr>
            <a:lvl9pPr lvl="8" algn="l">
              <a:lnSpc>
                <a:spcPct val="100000"/>
              </a:lnSpc>
              <a:spcBef>
                <a:spcPct val="0"/>
              </a:spcBef>
              <a:spcAft>
                <a:spcPct val="0"/>
              </a:spcAft>
              <a:buClr>
                <a:srgbClr val="AA182C"/>
              </a:buClr>
              <a:buSzPts val="1800"/>
              <a:buNone/>
              <a:defRPr/>
            </a:lvl9pPr>
          </a:lstStyle>
          <a:p>
            <a:endParaRPr/>
          </a:p>
        </p:txBody>
      </p:sp>
      <p:sp>
        <p:nvSpPr>
          <p:cNvPr id="54" name="Google Shape;54;p14"/>
          <p:cNvSpPr txBox="1">
            <a:spLocks noGrp="1"/>
          </p:cNvSpPr>
          <p:nvPr>
            <p:ph type="body" idx="1"/>
          </p:nvPr>
        </p:nvSpPr>
        <p:spPr>
          <a:xfrm>
            <a:off x="515939" y="3421329"/>
            <a:ext cx="4165652" cy="112796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ct val="0"/>
              </a:spcBef>
              <a:spcAft>
                <a:spcPct val="0"/>
              </a:spcAft>
              <a:buClr>
                <a:schemeClr val="accent2"/>
              </a:buClr>
              <a:buSzPts val="1800"/>
              <a:buNone/>
              <a:defRPr/>
            </a:lvl1pPr>
            <a:lvl2pPr marL="914400" lvl="1" indent="-228600" algn="l">
              <a:lnSpc>
                <a:spcPct val="100000"/>
              </a:lnSpc>
              <a:spcBef>
                <a:spcPct val="0"/>
              </a:spcBef>
              <a:spcAft>
                <a:spcPct val="0"/>
              </a:spcAft>
              <a:buClr>
                <a:schemeClr val="accent2"/>
              </a:buClr>
              <a:buSzPts val="1800"/>
              <a:buNone/>
              <a:defRPr/>
            </a:lvl2pPr>
            <a:lvl3pPr marL="1371600" lvl="2" indent="-228600" algn="l">
              <a:lnSpc>
                <a:spcPct val="100000"/>
              </a:lnSpc>
              <a:spcBef>
                <a:spcPct val="0"/>
              </a:spcBef>
              <a:spcAft>
                <a:spcPct val="0"/>
              </a:spcAft>
              <a:buClr>
                <a:schemeClr val="accent2"/>
              </a:buClr>
              <a:buSzPts val="1800"/>
              <a:buNone/>
              <a:defRPr/>
            </a:lvl3pPr>
            <a:lvl4pPr marL="1828800" lvl="3" indent="-228600" algn="l">
              <a:lnSpc>
                <a:spcPct val="100000"/>
              </a:lnSpc>
              <a:spcBef>
                <a:spcPct val="0"/>
              </a:spcBef>
              <a:spcAft>
                <a:spcPct val="0"/>
              </a:spcAft>
              <a:buClr>
                <a:schemeClr val="accent2"/>
              </a:buClr>
              <a:buSzPts val="1800"/>
              <a:buNone/>
              <a:defRPr/>
            </a:lvl4pPr>
            <a:lvl5pPr marL="2286000" lvl="4" indent="-228600" algn="l">
              <a:lnSpc>
                <a:spcPct val="100000"/>
              </a:lnSpc>
              <a:spcBef>
                <a:spcPct val="0"/>
              </a:spcBef>
              <a:spcAft>
                <a:spcPct val="0"/>
              </a:spcAft>
              <a:buClr>
                <a:schemeClr val="accent2"/>
              </a:buClr>
              <a:buSzPts val="1800"/>
              <a:buNone/>
              <a:defRPr/>
            </a:lvl5pPr>
            <a:lvl6pPr marL="2743200" lvl="5" indent="-342900" algn="l">
              <a:lnSpc>
                <a:spcPct val="100000"/>
              </a:lnSpc>
              <a:spcBef>
                <a:spcPts val="400"/>
              </a:spcBef>
              <a:spcAft>
                <a:spcPct val="0"/>
              </a:spcAft>
              <a:buClr>
                <a:schemeClr val="accent2"/>
              </a:buClr>
              <a:buSzPts val="1800"/>
              <a:buChar char="•"/>
              <a:defRPr/>
            </a:lvl6pPr>
            <a:lvl7pPr marL="3200400" lvl="6" indent="-342900" algn="l">
              <a:lnSpc>
                <a:spcPct val="100000"/>
              </a:lnSpc>
              <a:spcBef>
                <a:spcPts val="400"/>
              </a:spcBef>
              <a:spcAft>
                <a:spcPct val="0"/>
              </a:spcAft>
              <a:buClr>
                <a:schemeClr val="accent2"/>
              </a:buClr>
              <a:buSzPts val="1800"/>
              <a:buChar char="•"/>
              <a:defRPr/>
            </a:lvl7pPr>
            <a:lvl8pPr marL="3657600" lvl="7" indent="-342900" algn="l">
              <a:lnSpc>
                <a:spcPct val="100000"/>
              </a:lnSpc>
              <a:spcBef>
                <a:spcPts val="400"/>
              </a:spcBef>
              <a:spcAft>
                <a:spcPct val="0"/>
              </a:spcAft>
              <a:buClr>
                <a:schemeClr val="accent2"/>
              </a:buClr>
              <a:buSzPts val="1800"/>
              <a:buChar char="•"/>
              <a:defRPr/>
            </a:lvl8pPr>
            <a:lvl9pPr marL="4114800" lvl="8" indent="-342900" algn="l">
              <a:lnSpc>
                <a:spcPct val="100000"/>
              </a:lnSpc>
              <a:spcBef>
                <a:spcPts val="400"/>
              </a:spcBef>
              <a:spcAft>
                <a:spcPct val="0"/>
              </a:spcAft>
              <a:buClr>
                <a:schemeClr val="accent2"/>
              </a:buClr>
              <a:buSzPts val="1800"/>
              <a:buChar char="•"/>
              <a:defRPr/>
            </a:lvl9pPr>
          </a:lstStyle>
          <a:p>
            <a:endParaRPr/>
          </a:p>
        </p:txBody>
      </p:sp>
      <p:sp>
        <p:nvSpPr>
          <p:cNvPr id="55" name="Google Shape;55;p14"/>
          <p:cNvSpPr txBox="1">
            <a:spLocks noGrp="1"/>
          </p:cNvSpPr>
          <p:nvPr>
            <p:ph type="body" idx="2"/>
          </p:nvPr>
        </p:nvSpPr>
        <p:spPr>
          <a:xfrm>
            <a:off x="515936" y="4688025"/>
            <a:ext cx="3600453" cy="587377"/>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ct val="0"/>
              </a:spcAft>
              <a:buClr>
                <a:schemeClr val="accent2"/>
              </a:buClr>
              <a:buSzPts val="1800"/>
              <a:buNone/>
              <a:defRPr/>
            </a:lvl1pPr>
            <a:lvl2pPr marL="914400" lvl="1" indent="-342900" algn="l">
              <a:lnSpc>
                <a:spcPct val="100000"/>
              </a:lnSpc>
              <a:spcBef>
                <a:spcPts val="400"/>
              </a:spcBef>
              <a:spcAft>
                <a:spcPct val="0"/>
              </a:spcAft>
              <a:buClr>
                <a:schemeClr val="accent2"/>
              </a:buClr>
              <a:buSzPts val="1800"/>
              <a:buChar char="•"/>
              <a:defRPr/>
            </a:lvl2pPr>
            <a:lvl3pPr marL="1371600" lvl="2" indent="-342900" algn="l">
              <a:lnSpc>
                <a:spcPct val="100000"/>
              </a:lnSpc>
              <a:spcBef>
                <a:spcPts val="400"/>
              </a:spcBef>
              <a:spcAft>
                <a:spcPct val="0"/>
              </a:spcAft>
              <a:buClr>
                <a:schemeClr val="accent2"/>
              </a:buClr>
              <a:buSzPts val="1800"/>
              <a:buChar char="•"/>
              <a:defRPr/>
            </a:lvl3pPr>
            <a:lvl4pPr marL="1828800" lvl="3" indent="-342900" algn="l">
              <a:lnSpc>
                <a:spcPct val="100000"/>
              </a:lnSpc>
              <a:spcBef>
                <a:spcPts val="400"/>
              </a:spcBef>
              <a:spcAft>
                <a:spcPct val="0"/>
              </a:spcAft>
              <a:buClr>
                <a:schemeClr val="accent2"/>
              </a:buClr>
              <a:buSzPts val="1800"/>
              <a:buChar char="•"/>
              <a:defRPr/>
            </a:lvl4pPr>
            <a:lvl5pPr marL="2286000" lvl="4" indent="-342900" algn="l">
              <a:lnSpc>
                <a:spcPct val="100000"/>
              </a:lnSpc>
              <a:spcBef>
                <a:spcPts val="400"/>
              </a:spcBef>
              <a:spcAft>
                <a:spcPct val="0"/>
              </a:spcAft>
              <a:buClr>
                <a:schemeClr val="accent2"/>
              </a:buClr>
              <a:buSzPts val="1800"/>
              <a:buChar char="•"/>
              <a:defRPr/>
            </a:lvl5pPr>
            <a:lvl6pPr marL="2743200" lvl="5" indent="-342900" algn="l">
              <a:lnSpc>
                <a:spcPct val="100000"/>
              </a:lnSpc>
              <a:spcBef>
                <a:spcPts val="400"/>
              </a:spcBef>
              <a:spcAft>
                <a:spcPct val="0"/>
              </a:spcAft>
              <a:buClr>
                <a:schemeClr val="accent2"/>
              </a:buClr>
              <a:buSzPts val="1800"/>
              <a:buChar char="•"/>
              <a:defRPr/>
            </a:lvl6pPr>
            <a:lvl7pPr marL="3200400" lvl="6" indent="-342900" algn="l">
              <a:lnSpc>
                <a:spcPct val="100000"/>
              </a:lnSpc>
              <a:spcBef>
                <a:spcPts val="400"/>
              </a:spcBef>
              <a:spcAft>
                <a:spcPct val="0"/>
              </a:spcAft>
              <a:buClr>
                <a:schemeClr val="accent2"/>
              </a:buClr>
              <a:buSzPts val="1800"/>
              <a:buChar char="•"/>
              <a:defRPr/>
            </a:lvl7pPr>
            <a:lvl8pPr marL="3657600" lvl="7" indent="-342900" algn="l">
              <a:lnSpc>
                <a:spcPct val="100000"/>
              </a:lnSpc>
              <a:spcBef>
                <a:spcPts val="400"/>
              </a:spcBef>
              <a:spcAft>
                <a:spcPct val="0"/>
              </a:spcAft>
              <a:buClr>
                <a:schemeClr val="accent2"/>
              </a:buClr>
              <a:buSzPts val="1800"/>
              <a:buChar char="•"/>
              <a:defRPr/>
            </a:lvl8pPr>
            <a:lvl9pPr marL="4114800" lvl="8" indent="-342900" algn="l">
              <a:lnSpc>
                <a:spcPct val="100000"/>
              </a:lnSpc>
              <a:spcBef>
                <a:spcPts val="400"/>
              </a:spcBef>
              <a:spcAft>
                <a:spcPct val="0"/>
              </a:spcAft>
              <a:buClr>
                <a:schemeClr val="accent2"/>
              </a:buClr>
              <a:buSzPts val="1800"/>
              <a:buChar char="•"/>
              <a:defRPr/>
            </a:lvl9pPr>
          </a:lstStyle>
          <a:p>
            <a:endParaRPr/>
          </a:p>
        </p:txBody>
      </p:sp>
      <p:sp>
        <p:nvSpPr>
          <p:cNvPr id="56" name="Google Shape;56;p14"/>
          <p:cNvSpPr>
            <a:spLocks noGrp="1"/>
          </p:cNvSpPr>
          <p:nvPr>
            <p:ph type="pic" idx="3"/>
          </p:nvPr>
        </p:nvSpPr>
        <p:spPr>
          <a:xfrm>
            <a:off x="6838329" y="546906"/>
            <a:ext cx="4697365" cy="4697364"/>
          </a:xfrm>
          <a:prstGeom prst="rect">
            <a:avLst/>
          </a:prstGeom>
          <a:noFill/>
          <a:ln>
            <a:noFill/>
          </a:ln>
        </p:spPr>
        <p:txBody>
          <a:bodyPr/>
          <a:lstStyle/>
          <a:p>
            <a:endParaRPr/>
          </a:p>
        </p:txBody>
      </p:sp>
      <p:sp>
        <p:nvSpPr>
          <p:cNvPr id="57" name="Google Shape;57;p14"/>
          <p:cNvSpPr/>
          <p:nvPr/>
        </p:nvSpPr>
        <p:spPr>
          <a:xfrm>
            <a:off x="-31440" y="5564740"/>
            <a:ext cx="12254880" cy="1437854"/>
          </a:xfrm>
          <a:prstGeom prst="rect">
            <a:avLst/>
          </a:prstGeom>
          <a:solidFill>
            <a:srgbClr val="AA182C"/>
          </a:solidFill>
          <a:ln>
            <a:noFill/>
          </a:ln>
        </p:spPr>
        <p:txBody>
          <a:bodyPr spcFirstLastPara="1" wrap="square" lIns="45700" tIns="45700" rIns="45700" bIns="45700" anchor="ctr" anchorCtr="0">
            <a:noAutofit/>
          </a:bodyPr>
          <a:lstStyle/>
          <a:p>
            <a:pPr marL="0" marR="0" lvl="0" indent="457200" algn="l" rtl="0">
              <a:lnSpc>
                <a:spcPct val="100000"/>
              </a:lnSpc>
              <a:spcBef>
                <a:spcPct val="0"/>
              </a:spcBef>
              <a:spcAft>
                <a:spcPct val="0"/>
              </a:spcAft>
              <a:buClr>
                <a:srgbClr val="000000"/>
              </a:buClr>
              <a:buSzPts val="1800"/>
              <a:buFont typeface="Jost"/>
              <a:buNone/>
            </a:pPr>
            <a:endParaRPr sz="1800" b="0" i="0" u="none" strike="noStrike" cap="none">
              <a:solidFill>
                <a:srgbClr val="000000"/>
              </a:solidFill>
              <a:latin typeface="Jost"/>
              <a:ea typeface="Jost"/>
              <a:cs typeface="Jost"/>
              <a:sym typeface="Jost"/>
            </a:endParaRPr>
          </a:p>
        </p:txBody>
      </p:sp>
      <p:sp>
        <p:nvSpPr>
          <p:cNvPr id="58" name="Google Shape;58;p14"/>
          <p:cNvSpPr txBox="1"/>
          <p:nvPr/>
        </p:nvSpPr>
        <p:spPr>
          <a:xfrm>
            <a:off x="561655" y="6378834"/>
            <a:ext cx="10546081" cy="345439"/>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ct val="0"/>
              </a:spcBef>
              <a:spcAft>
                <a:spcPct val="0"/>
              </a:spcAft>
              <a:buClr>
                <a:srgbClr val="FFFFFF"/>
              </a:buClr>
              <a:buSzPts val="1600"/>
              <a:buFont typeface="Century Gothic"/>
              <a:buNone/>
            </a:pPr>
            <a:r>
              <a:rPr lang="en-US" sz="1600" b="0" i="0" u="none" strike="noStrike" cap="none">
                <a:solidFill>
                  <a:srgbClr val="FFFFFF"/>
                </a:solidFill>
                <a:latin typeface="Century Gothic"/>
                <a:ea typeface="Century Gothic"/>
                <a:cs typeface="Century Gothic"/>
                <a:sym typeface="Century Gothic"/>
              </a:rPr>
              <a:t>ARIAS•U.S. 2022 Fall Conference | Nov 3-4, 2022 | New York, NY | www.arias-us.org</a:t>
            </a:r>
            <a:endParaRPr/>
          </a:p>
        </p:txBody>
      </p:sp>
      <p:pic>
        <p:nvPicPr>
          <p:cNvPr id="59" name="Google Shape;59;p14" descr="ARIAS-logo_WHITE.pdf"/>
          <p:cNvPicPr preferRelativeResize="0"/>
          <p:nvPr/>
        </p:nvPicPr>
        <p:blipFill>
          <a:blip r:embed="rId3">
            <a:alphaModFix/>
          </a:blip>
          <a:stretch>
            <a:fillRect/>
          </a:stretch>
        </p:blipFill>
        <p:spPr>
          <a:xfrm>
            <a:off x="5422055" y="5755878"/>
            <a:ext cx="1347889" cy="564672"/>
          </a:xfrm>
          <a:prstGeom prst="rect">
            <a:avLst/>
          </a:prstGeom>
          <a:noFill/>
          <a:ln>
            <a:noFill/>
          </a:ln>
        </p:spPr>
      </p:pic>
      <p:sp>
        <p:nvSpPr>
          <p:cNvPr id="60" name="Google Shape;60;p14"/>
          <p:cNvSpPr txBox="1">
            <a:spLocks noGrp="1"/>
          </p:cNvSpPr>
          <p:nvPr>
            <p:ph type="sldNum" idx="12"/>
          </p:nvPr>
        </p:nvSpPr>
        <p:spPr>
          <a:xfrm>
            <a:off x="8463946" y="6221731"/>
            <a:ext cx="273654" cy="269239"/>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1pPr>
            <a:lvl2pPr marL="0" lvl="1"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2pPr>
            <a:lvl3pPr marL="0" lvl="2"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3pPr>
            <a:lvl4pPr marL="0" lvl="3"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4pPr>
            <a:lvl5pPr marL="0" lvl="4"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5pPr>
            <a:lvl6pPr marL="0" lvl="5"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6pPr>
            <a:lvl7pPr marL="0" lvl="6"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7pPr>
            <a:lvl8pPr marL="0" lvl="7"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8pPr>
            <a:lvl9pPr marL="0" lvl="8"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9pPr>
          </a:lstStyle>
          <a:p>
            <a:pPr marL="0" lvl="0" indent="0" algn="r" rtl="0">
              <a:spcBef>
                <a:spcPct val="0"/>
              </a:spcBef>
              <a:spcAft>
                <a:spcPct val="0"/>
              </a:spcAft>
              <a:buNone/>
            </a:pPr>
            <a:fld id="{00000000-1234-1234-1234-123412341234}" type="slidenum">
              <a:rPr lang="en-US"/>
              <a:t>‹#›</a:t>
            </a:fld>
            <a:endParaRPr/>
          </a:p>
        </p:txBody>
      </p:sp>
    </p:spTree>
    <p:extLst>
      <p:ext uri="{BB962C8B-B14F-4D97-AF65-F5344CB8AC3E}">
        <p14:creationId xmlns:p14="http://schemas.microsoft.com/office/powerpoint/2010/main" val="364245639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2_Content-3">
  <p:cSld name="2_Content-3">
    <p:spTree>
      <p:nvGrpSpPr>
        <p:cNvPr id="1" name="Shape 61"/>
        <p:cNvGrpSpPr/>
        <p:nvPr/>
      </p:nvGrpSpPr>
      <p:grpSpPr>
        <a:xfrm>
          <a:off x="0" y="0"/>
          <a:ext cx="0" cy="0"/>
          <a:chOff x="0" y="0"/>
          <a:chExt cx="0" cy="0"/>
        </a:xfrm>
      </p:grpSpPr>
      <p:pic>
        <p:nvPicPr>
          <p:cNvPr id="62" name="Google Shape;62;p15" descr="Picture 14"/>
          <p:cNvPicPr preferRelativeResize="0"/>
          <p:nvPr/>
        </p:nvPicPr>
        <p:blipFill>
          <a:blip r:embed="rId2">
            <a:alphaModFix/>
          </a:blip>
          <a:stretch>
            <a:fillRect/>
          </a:stretch>
        </p:blipFill>
        <p:spPr>
          <a:xfrm>
            <a:off x="10722847" y="6365237"/>
            <a:ext cx="953216" cy="421323"/>
          </a:xfrm>
          <a:prstGeom prst="rect">
            <a:avLst/>
          </a:prstGeom>
          <a:noFill/>
          <a:ln>
            <a:noFill/>
          </a:ln>
        </p:spPr>
      </p:pic>
      <p:sp>
        <p:nvSpPr>
          <p:cNvPr id="63" name="Google Shape;63;p15"/>
          <p:cNvSpPr txBox="1">
            <a:spLocks noGrp="1"/>
          </p:cNvSpPr>
          <p:nvPr>
            <p:ph type="body" idx="1"/>
          </p:nvPr>
        </p:nvSpPr>
        <p:spPr>
          <a:xfrm>
            <a:off x="515937" y="2061835"/>
            <a:ext cx="5472115" cy="855665"/>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ct val="0"/>
              </a:spcBef>
              <a:spcAft>
                <a:spcPct val="0"/>
              </a:spcAft>
              <a:buClr>
                <a:srgbClr val="000000"/>
              </a:buClr>
              <a:buSzPts val="2400"/>
              <a:buFont typeface="Century Gothic"/>
              <a:buNone/>
              <a:defRPr>
                <a:solidFill>
                  <a:srgbClr val="000000"/>
                </a:solidFill>
              </a:defRPr>
            </a:lvl1pPr>
            <a:lvl2pPr marL="914400" lvl="1" indent="-381000" algn="l">
              <a:lnSpc>
                <a:spcPct val="100000"/>
              </a:lnSpc>
              <a:spcBef>
                <a:spcPct val="0"/>
              </a:spcBef>
              <a:spcAft>
                <a:spcPct val="0"/>
              </a:spcAft>
              <a:buClr>
                <a:srgbClr val="000000"/>
              </a:buClr>
              <a:buSzPts val="2400"/>
              <a:buFont typeface="Century Gothic"/>
              <a:buChar char="•"/>
              <a:defRPr>
                <a:solidFill>
                  <a:srgbClr val="000000"/>
                </a:solidFill>
              </a:defRPr>
            </a:lvl2pPr>
            <a:lvl3pPr marL="1371600" lvl="2" indent="-381000" algn="l">
              <a:lnSpc>
                <a:spcPct val="100000"/>
              </a:lnSpc>
              <a:spcBef>
                <a:spcPct val="0"/>
              </a:spcBef>
              <a:spcAft>
                <a:spcPct val="0"/>
              </a:spcAft>
              <a:buClr>
                <a:srgbClr val="000000"/>
              </a:buClr>
              <a:buSzPts val="2400"/>
              <a:buFont typeface="Century Gothic"/>
              <a:buChar char="•"/>
              <a:defRPr>
                <a:solidFill>
                  <a:srgbClr val="000000"/>
                </a:solidFill>
              </a:defRPr>
            </a:lvl3pPr>
            <a:lvl4pPr marL="1828800" lvl="3" indent="-381000" algn="l">
              <a:lnSpc>
                <a:spcPct val="100000"/>
              </a:lnSpc>
              <a:spcBef>
                <a:spcPct val="0"/>
              </a:spcBef>
              <a:spcAft>
                <a:spcPct val="0"/>
              </a:spcAft>
              <a:buClr>
                <a:srgbClr val="000000"/>
              </a:buClr>
              <a:buSzPts val="2400"/>
              <a:buFont typeface="Century Gothic"/>
              <a:buChar char="•"/>
              <a:defRPr>
                <a:solidFill>
                  <a:srgbClr val="000000"/>
                </a:solidFill>
              </a:defRPr>
            </a:lvl4pPr>
            <a:lvl5pPr marL="2286000" lvl="4" indent="-381000" algn="l">
              <a:lnSpc>
                <a:spcPct val="100000"/>
              </a:lnSpc>
              <a:spcBef>
                <a:spcPct val="0"/>
              </a:spcBef>
              <a:spcAft>
                <a:spcPct val="0"/>
              </a:spcAft>
              <a:buClr>
                <a:srgbClr val="000000"/>
              </a:buClr>
              <a:buSzPts val="2400"/>
              <a:buFont typeface="Century Gothic"/>
              <a:buChar char="•"/>
              <a:defRPr>
                <a:solidFill>
                  <a:srgbClr val="000000"/>
                </a:solidFill>
              </a:defRPr>
            </a:lvl5pPr>
            <a:lvl6pPr marL="2743200" lvl="5" indent="-342900" algn="l">
              <a:lnSpc>
                <a:spcPct val="100000"/>
              </a:lnSpc>
              <a:spcBef>
                <a:spcPts val="400"/>
              </a:spcBef>
              <a:spcAft>
                <a:spcPct val="0"/>
              </a:spcAft>
              <a:buClr>
                <a:schemeClr val="accent2"/>
              </a:buClr>
              <a:buSzPts val="1800"/>
              <a:buChar char="•"/>
              <a:defRPr/>
            </a:lvl6pPr>
            <a:lvl7pPr marL="3200400" lvl="6" indent="-342900" algn="l">
              <a:lnSpc>
                <a:spcPct val="100000"/>
              </a:lnSpc>
              <a:spcBef>
                <a:spcPts val="400"/>
              </a:spcBef>
              <a:spcAft>
                <a:spcPct val="0"/>
              </a:spcAft>
              <a:buClr>
                <a:schemeClr val="accent2"/>
              </a:buClr>
              <a:buSzPts val="1800"/>
              <a:buChar char="•"/>
              <a:defRPr/>
            </a:lvl7pPr>
            <a:lvl8pPr marL="3657600" lvl="7" indent="-342900" algn="l">
              <a:lnSpc>
                <a:spcPct val="100000"/>
              </a:lnSpc>
              <a:spcBef>
                <a:spcPts val="400"/>
              </a:spcBef>
              <a:spcAft>
                <a:spcPct val="0"/>
              </a:spcAft>
              <a:buClr>
                <a:schemeClr val="accent2"/>
              </a:buClr>
              <a:buSzPts val="1800"/>
              <a:buChar char="•"/>
              <a:defRPr/>
            </a:lvl8pPr>
            <a:lvl9pPr marL="4114800" lvl="8" indent="-342900" algn="l">
              <a:lnSpc>
                <a:spcPct val="100000"/>
              </a:lnSpc>
              <a:spcBef>
                <a:spcPts val="400"/>
              </a:spcBef>
              <a:spcAft>
                <a:spcPct val="0"/>
              </a:spcAft>
              <a:buClr>
                <a:schemeClr val="accent2"/>
              </a:buClr>
              <a:buSzPts val="1800"/>
              <a:buChar char="•"/>
              <a:defRPr/>
            </a:lvl9pPr>
          </a:lstStyle>
          <a:p>
            <a:endParaRPr/>
          </a:p>
        </p:txBody>
      </p:sp>
      <p:sp>
        <p:nvSpPr>
          <p:cNvPr id="64" name="Google Shape;64;p15"/>
          <p:cNvSpPr txBox="1">
            <a:spLocks noGrp="1"/>
          </p:cNvSpPr>
          <p:nvPr>
            <p:ph type="body" idx="2"/>
          </p:nvPr>
        </p:nvSpPr>
        <p:spPr>
          <a:xfrm>
            <a:off x="515936" y="3009106"/>
            <a:ext cx="5472116" cy="2475365"/>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ct val="0"/>
              </a:spcAft>
              <a:buClr>
                <a:schemeClr val="accent2"/>
              </a:buClr>
              <a:buSzPts val="1800"/>
              <a:buNone/>
              <a:defRPr/>
            </a:lvl1pPr>
            <a:lvl2pPr marL="914400" lvl="1" indent="-342900" algn="l">
              <a:lnSpc>
                <a:spcPct val="100000"/>
              </a:lnSpc>
              <a:spcBef>
                <a:spcPts val="400"/>
              </a:spcBef>
              <a:spcAft>
                <a:spcPct val="0"/>
              </a:spcAft>
              <a:buClr>
                <a:schemeClr val="accent2"/>
              </a:buClr>
              <a:buSzPts val="1800"/>
              <a:buChar char="•"/>
              <a:defRPr/>
            </a:lvl2pPr>
            <a:lvl3pPr marL="1371600" lvl="2" indent="-342900" algn="l">
              <a:lnSpc>
                <a:spcPct val="100000"/>
              </a:lnSpc>
              <a:spcBef>
                <a:spcPts val="400"/>
              </a:spcBef>
              <a:spcAft>
                <a:spcPct val="0"/>
              </a:spcAft>
              <a:buClr>
                <a:schemeClr val="accent2"/>
              </a:buClr>
              <a:buSzPts val="1800"/>
              <a:buChar char="•"/>
              <a:defRPr/>
            </a:lvl3pPr>
            <a:lvl4pPr marL="1828800" lvl="3" indent="-342900" algn="l">
              <a:lnSpc>
                <a:spcPct val="100000"/>
              </a:lnSpc>
              <a:spcBef>
                <a:spcPts val="400"/>
              </a:spcBef>
              <a:spcAft>
                <a:spcPct val="0"/>
              </a:spcAft>
              <a:buClr>
                <a:schemeClr val="accent2"/>
              </a:buClr>
              <a:buSzPts val="1800"/>
              <a:buChar char="•"/>
              <a:defRPr/>
            </a:lvl4pPr>
            <a:lvl5pPr marL="2286000" lvl="4" indent="-342900" algn="l">
              <a:lnSpc>
                <a:spcPct val="100000"/>
              </a:lnSpc>
              <a:spcBef>
                <a:spcPts val="400"/>
              </a:spcBef>
              <a:spcAft>
                <a:spcPct val="0"/>
              </a:spcAft>
              <a:buClr>
                <a:schemeClr val="accent2"/>
              </a:buClr>
              <a:buSzPts val="1800"/>
              <a:buChar char="•"/>
              <a:defRPr/>
            </a:lvl5pPr>
            <a:lvl6pPr marL="2743200" lvl="5" indent="-342900" algn="l">
              <a:lnSpc>
                <a:spcPct val="100000"/>
              </a:lnSpc>
              <a:spcBef>
                <a:spcPts val="400"/>
              </a:spcBef>
              <a:spcAft>
                <a:spcPct val="0"/>
              </a:spcAft>
              <a:buClr>
                <a:schemeClr val="accent2"/>
              </a:buClr>
              <a:buSzPts val="1800"/>
              <a:buChar char="•"/>
              <a:defRPr/>
            </a:lvl6pPr>
            <a:lvl7pPr marL="3200400" lvl="6" indent="-342900" algn="l">
              <a:lnSpc>
                <a:spcPct val="100000"/>
              </a:lnSpc>
              <a:spcBef>
                <a:spcPts val="400"/>
              </a:spcBef>
              <a:spcAft>
                <a:spcPct val="0"/>
              </a:spcAft>
              <a:buClr>
                <a:schemeClr val="accent2"/>
              </a:buClr>
              <a:buSzPts val="1800"/>
              <a:buChar char="•"/>
              <a:defRPr/>
            </a:lvl7pPr>
            <a:lvl8pPr marL="3657600" lvl="7" indent="-342900" algn="l">
              <a:lnSpc>
                <a:spcPct val="100000"/>
              </a:lnSpc>
              <a:spcBef>
                <a:spcPts val="400"/>
              </a:spcBef>
              <a:spcAft>
                <a:spcPct val="0"/>
              </a:spcAft>
              <a:buClr>
                <a:schemeClr val="accent2"/>
              </a:buClr>
              <a:buSzPts val="1800"/>
              <a:buChar char="•"/>
              <a:defRPr/>
            </a:lvl8pPr>
            <a:lvl9pPr marL="4114800" lvl="8" indent="-342900" algn="l">
              <a:lnSpc>
                <a:spcPct val="100000"/>
              </a:lnSpc>
              <a:spcBef>
                <a:spcPts val="400"/>
              </a:spcBef>
              <a:spcAft>
                <a:spcPct val="0"/>
              </a:spcAft>
              <a:buClr>
                <a:schemeClr val="accent2"/>
              </a:buClr>
              <a:buSzPts val="1800"/>
              <a:buChar char="•"/>
              <a:defRPr/>
            </a:lvl9pPr>
          </a:lstStyle>
          <a:p>
            <a:endParaRPr/>
          </a:p>
        </p:txBody>
      </p:sp>
      <p:sp>
        <p:nvSpPr>
          <p:cNvPr id="65" name="Google Shape;65;p15"/>
          <p:cNvSpPr txBox="1">
            <a:spLocks noGrp="1"/>
          </p:cNvSpPr>
          <p:nvPr>
            <p:ph type="title"/>
          </p:nvPr>
        </p:nvSpPr>
        <p:spPr>
          <a:xfrm>
            <a:off x="515939" y="647486"/>
            <a:ext cx="5472111" cy="1281196"/>
          </a:xfrm>
          <a:prstGeom prst="rect">
            <a:avLst/>
          </a:prstGeom>
          <a:noFill/>
          <a:ln>
            <a:noFill/>
          </a:ln>
        </p:spPr>
        <p:txBody>
          <a:bodyPr spcFirstLastPara="1" wrap="square" lIns="45700" tIns="45700" rIns="45700" bIns="45700" anchor="t" anchorCtr="0">
            <a:normAutofit/>
          </a:bodyPr>
          <a:lstStyle>
            <a:lvl1pPr lvl="0" algn="l">
              <a:lnSpc>
                <a:spcPct val="100000"/>
              </a:lnSpc>
              <a:spcBef>
                <a:spcPct val="0"/>
              </a:spcBef>
              <a:spcAft>
                <a:spcPct val="0"/>
              </a:spcAft>
              <a:buClr>
                <a:srgbClr val="AA182C"/>
              </a:buClr>
              <a:buSzPts val="4000"/>
              <a:buFont typeface="Source Sans Pro"/>
              <a:buNone/>
              <a:defRPr>
                <a:latin typeface="Source Sans Pro"/>
                <a:ea typeface="Source Sans Pro"/>
                <a:cs typeface="Source Sans Pro"/>
                <a:sym typeface="Source Sans Pro"/>
              </a:defRPr>
            </a:lvl1pPr>
            <a:lvl2pPr lvl="1" algn="l">
              <a:lnSpc>
                <a:spcPct val="100000"/>
              </a:lnSpc>
              <a:spcBef>
                <a:spcPct val="0"/>
              </a:spcBef>
              <a:spcAft>
                <a:spcPct val="0"/>
              </a:spcAft>
              <a:buClr>
                <a:srgbClr val="AA182C"/>
              </a:buClr>
              <a:buSzPts val="1800"/>
              <a:buNone/>
              <a:defRPr/>
            </a:lvl2pPr>
            <a:lvl3pPr lvl="2" algn="l">
              <a:lnSpc>
                <a:spcPct val="100000"/>
              </a:lnSpc>
              <a:spcBef>
                <a:spcPct val="0"/>
              </a:spcBef>
              <a:spcAft>
                <a:spcPct val="0"/>
              </a:spcAft>
              <a:buClr>
                <a:srgbClr val="AA182C"/>
              </a:buClr>
              <a:buSzPts val="1800"/>
              <a:buNone/>
              <a:defRPr/>
            </a:lvl3pPr>
            <a:lvl4pPr lvl="3" algn="l">
              <a:lnSpc>
                <a:spcPct val="100000"/>
              </a:lnSpc>
              <a:spcBef>
                <a:spcPct val="0"/>
              </a:spcBef>
              <a:spcAft>
                <a:spcPct val="0"/>
              </a:spcAft>
              <a:buClr>
                <a:srgbClr val="AA182C"/>
              </a:buClr>
              <a:buSzPts val="1800"/>
              <a:buNone/>
              <a:defRPr/>
            </a:lvl4pPr>
            <a:lvl5pPr lvl="4" algn="l">
              <a:lnSpc>
                <a:spcPct val="100000"/>
              </a:lnSpc>
              <a:spcBef>
                <a:spcPct val="0"/>
              </a:spcBef>
              <a:spcAft>
                <a:spcPct val="0"/>
              </a:spcAft>
              <a:buClr>
                <a:srgbClr val="AA182C"/>
              </a:buClr>
              <a:buSzPts val="1800"/>
              <a:buNone/>
              <a:defRPr/>
            </a:lvl5pPr>
            <a:lvl6pPr lvl="5" algn="l">
              <a:lnSpc>
                <a:spcPct val="100000"/>
              </a:lnSpc>
              <a:spcBef>
                <a:spcPct val="0"/>
              </a:spcBef>
              <a:spcAft>
                <a:spcPct val="0"/>
              </a:spcAft>
              <a:buClr>
                <a:srgbClr val="AA182C"/>
              </a:buClr>
              <a:buSzPts val="1800"/>
              <a:buNone/>
              <a:defRPr/>
            </a:lvl6pPr>
            <a:lvl7pPr lvl="6" algn="l">
              <a:lnSpc>
                <a:spcPct val="100000"/>
              </a:lnSpc>
              <a:spcBef>
                <a:spcPct val="0"/>
              </a:spcBef>
              <a:spcAft>
                <a:spcPct val="0"/>
              </a:spcAft>
              <a:buClr>
                <a:srgbClr val="AA182C"/>
              </a:buClr>
              <a:buSzPts val="1800"/>
              <a:buNone/>
              <a:defRPr/>
            </a:lvl7pPr>
            <a:lvl8pPr lvl="7" algn="l">
              <a:lnSpc>
                <a:spcPct val="100000"/>
              </a:lnSpc>
              <a:spcBef>
                <a:spcPct val="0"/>
              </a:spcBef>
              <a:spcAft>
                <a:spcPct val="0"/>
              </a:spcAft>
              <a:buClr>
                <a:srgbClr val="AA182C"/>
              </a:buClr>
              <a:buSzPts val="1800"/>
              <a:buNone/>
              <a:defRPr/>
            </a:lvl8pPr>
            <a:lvl9pPr lvl="8" algn="l">
              <a:lnSpc>
                <a:spcPct val="100000"/>
              </a:lnSpc>
              <a:spcBef>
                <a:spcPct val="0"/>
              </a:spcBef>
              <a:spcAft>
                <a:spcPct val="0"/>
              </a:spcAft>
              <a:buClr>
                <a:srgbClr val="AA182C"/>
              </a:buClr>
              <a:buSzPts val="1800"/>
              <a:buNone/>
              <a:defRPr/>
            </a:lvl9pPr>
          </a:lstStyle>
          <a:p>
            <a:endParaRPr/>
          </a:p>
        </p:txBody>
      </p:sp>
      <p:sp>
        <p:nvSpPr>
          <p:cNvPr id="66" name="Google Shape;66;p15"/>
          <p:cNvSpPr txBox="1">
            <a:spLocks noGrp="1"/>
          </p:cNvSpPr>
          <p:nvPr>
            <p:ph type="body" idx="3"/>
          </p:nvPr>
        </p:nvSpPr>
        <p:spPr>
          <a:xfrm>
            <a:off x="515936" y="289629"/>
            <a:ext cx="3600453" cy="313101"/>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ct val="0"/>
              </a:spcAft>
              <a:buClr>
                <a:schemeClr val="accent2"/>
              </a:buClr>
              <a:buSzPts val="1800"/>
              <a:buNone/>
              <a:defRPr/>
            </a:lvl1pPr>
            <a:lvl2pPr marL="914400" lvl="1" indent="-342900" algn="l">
              <a:lnSpc>
                <a:spcPct val="100000"/>
              </a:lnSpc>
              <a:spcBef>
                <a:spcPts val="400"/>
              </a:spcBef>
              <a:spcAft>
                <a:spcPct val="0"/>
              </a:spcAft>
              <a:buClr>
                <a:schemeClr val="accent2"/>
              </a:buClr>
              <a:buSzPts val="1800"/>
              <a:buChar char="•"/>
              <a:defRPr/>
            </a:lvl2pPr>
            <a:lvl3pPr marL="1371600" lvl="2" indent="-342900" algn="l">
              <a:lnSpc>
                <a:spcPct val="100000"/>
              </a:lnSpc>
              <a:spcBef>
                <a:spcPts val="400"/>
              </a:spcBef>
              <a:spcAft>
                <a:spcPct val="0"/>
              </a:spcAft>
              <a:buClr>
                <a:schemeClr val="accent2"/>
              </a:buClr>
              <a:buSzPts val="1800"/>
              <a:buChar char="•"/>
              <a:defRPr/>
            </a:lvl3pPr>
            <a:lvl4pPr marL="1828800" lvl="3" indent="-342900" algn="l">
              <a:lnSpc>
                <a:spcPct val="100000"/>
              </a:lnSpc>
              <a:spcBef>
                <a:spcPts val="400"/>
              </a:spcBef>
              <a:spcAft>
                <a:spcPct val="0"/>
              </a:spcAft>
              <a:buClr>
                <a:schemeClr val="accent2"/>
              </a:buClr>
              <a:buSzPts val="1800"/>
              <a:buChar char="•"/>
              <a:defRPr/>
            </a:lvl4pPr>
            <a:lvl5pPr marL="2286000" lvl="4" indent="-342900" algn="l">
              <a:lnSpc>
                <a:spcPct val="100000"/>
              </a:lnSpc>
              <a:spcBef>
                <a:spcPts val="400"/>
              </a:spcBef>
              <a:spcAft>
                <a:spcPct val="0"/>
              </a:spcAft>
              <a:buClr>
                <a:schemeClr val="accent2"/>
              </a:buClr>
              <a:buSzPts val="1800"/>
              <a:buChar char="•"/>
              <a:defRPr/>
            </a:lvl5pPr>
            <a:lvl6pPr marL="2743200" lvl="5" indent="-342900" algn="l">
              <a:lnSpc>
                <a:spcPct val="100000"/>
              </a:lnSpc>
              <a:spcBef>
                <a:spcPts val="400"/>
              </a:spcBef>
              <a:spcAft>
                <a:spcPct val="0"/>
              </a:spcAft>
              <a:buClr>
                <a:schemeClr val="accent2"/>
              </a:buClr>
              <a:buSzPts val="1800"/>
              <a:buChar char="•"/>
              <a:defRPr/>
            </a:lvl6pPr>
            <a:lvl7pPr marL="3200400" lvl="6" indent="-342900" algn="l">
              <a:lnSpc>
                <a:spcPct val="100000"/>
              </a:lnSpc>
              <a:spcBef>
                <a:spcPts val="400"/>
              </a:spcBef>
              <a:spcAft>
                <a:spcPct val="0"/>
              </a:spcAft>
              <a:buClr>
                <a:schemeClr val="accent2"/>
              </a:buClr>
              <a:buSzPts val="1800"/>
              <a:buChar char="•"/>
              <a:defRPr/>
            </a:lvl7pPr>
            <a:lvl8pPr marL="3657600" lvl="7" indent="-342900" algn="l">
              <a:lnSpc>
                <a:spcPct val="100000"/>
              </a:lnSpc>
              <a:spcBef>
                <a:spcPts val="400"/>
              </a:spcBef>
              <a:spcAft>
                <a:spcPct val="0"/>
              </a:spcAft>
              <a:buClr>
                <a:schemeClr val="accent2"/>
              </a:buClr>
              <a:buSzPts val="1800"/>
              <a:buChar char="•"/>
              <a:defRPr/>
            </a:lvl8pPr>
            <a:lvl9pPr marL="4114800" lvl="8" indent="-342900" algn="l">
              <a:lnSpc>
                <a:spcPct val="100000"/>
              </a:lnSpc>
              <a:spcBef>
                <a:spcPts val="400"/>
              </a:spcBef>
              <a:spcAft>
                <a:spcPct val="0"/>
              </a:spcAft>
              <a:buClr>
                <a:schemeClr val="accent2"/>
              </a:buClr>
              <a:buSzPts val="1800"/>
              <a:buChar char="•"/>
              <a:defRPr/>
            </a:lvl9pPr>
          </a:lstStyle>
          <a:p>
            <a:endParaRPr/>
          </a:p>
        </p:txBody>
      </p:sp>
      <p:sp>
        <p:nvSpPr>
          <p:cNvPr id="67" name="Google Shape;67;p15"/>
          <p:cNvSpPr>
            <a:spLocks noGrp="1"/>
          </p:cNvSpPr>
          <p:nvPr>
            <p:ph type="pic" idx="4"/>
          </p:nvPr>
        </p:nvSpPr>
        <p:spPr>
          <a:xfrm>
            <a:off x="6979684" y="460838"/>
            <a:ext cx="4731235" cy="4731235"/>
          </a:xfrm>
          <a:prstGeom prst="rect">
            <a:avLst/>
          </a:prstGeom>
          <a:noFill/>
          <a:ln>
            <a:noFill/>
          </a:ln>
        </p:spPr>
        <p:txBody>
          <a:bodyPr/>
          <a:lstStyle/>
          <a:p>
            <a:endParaRPr/>
          </a:p>
        </p:txBody>
      </p:sp>
      <p:sp>
        <p:nvSpPr>
          <p:cNvPr id="68" name="Google Shape;68;p15"/>
          <p:cNvSpPr/>
          <p:nvPr/>
        </p:nvSpPr>
        <p:spPr>
          <a:xfrm>
            <a:off x="-31440" y="5564740"/>
            <a:ext cx="12254880" cy="1437854"/>
          </a:xfrm>
          <a:prstGeom prst="rect">
            <a:avLst/>
          </a:prstGeom>
          <a:solidFill>
            <a:srgbClr val="AA182C"/>
          </a:solidFill>
          <a:ln>
            <a:noFill/>
          </a:ln>
        </p:spPr>
        <p:txBody>
          <a:bodyPr spcFirstLastPara="1" wrap="square" lIns="45700" tIns="45700" rIns="45700" bIns="45700" anchor="ctr" anchorCtr="0">
            <a:noAutofit/>
          </a:bodyPr>
          <a:lstStyle/>
          <a:p>
            <a:pPr marL="0" marR="0" lvl="0" indent="457200" algn="l" rtl="0">
              <a:lnSpc>
                <a:spcPct val="100000"/>
              </a:lnSpc>
              <a:spcBef>
                <a:spcPct val="0"/>
              </a:spcBef>
              <a:spcAft>
                <a:spcPct val="0"/>
              </a:spcAft>
              <a:buClr>
                <a:srgbClr val="000000"/>
              </a:buClr>
              <a:buSzPts val="1800"/>
              <a:buFont typeface="Jost"/>
              <a:buNone/>
            </a:pPr>
            <a:endParaRPr sz="1800" b="0" i="0" u="none" strike="noStrike" cap="none">
              <a:solidFill>
                <a:srgbClr val="000000"/>
              </a:solidFill>
              <a:latin typeface="Jost"/>
              <a:ea typeface="Jost"/>
              <a:cs typeface="Jost"/>
              <a:sym typeface="Jost"/>
            </a:endParaRPr>
          </a:p>
        </p:txBody>
      </p:sp>
      <p:sp>
        <p:nvSpPr>
          <p:cNvPr id="69" name="Google Shape;69;p15"/>
          <p:cNvSpPr txBox="1"/>
          <p:nvPr/>
        </p:nvSpPr>
        <p:spPr>
          <a:xfrm>
            <a:off x="561655" y="6378834"/>
            <a:ext cx="10546081" cy="345439"/>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ct val="0"/>
              </a:spcBef>
              <a:spcAft>
                <a:spcPct val="0"/>
              </a:spcAft>
              <a:buClr>
                <a:srgbClr val="FFFFFF"/>
              </a:buClr>
              <a:buSzPts val="1600"/>
              <a:buFont typeface="Century Gothic"/>
              <a:buNone/>
            </a:pPr>
            <a:r>
              <a:rPr lang="en-US" sz="1600" b="0" i="0" u="none" strike="noStrike" cap="none">
                <a:solidFill>
                  <a:srgbClr val="FFFFFF"/>
                </a:solidFill>
                <a:latin typeface="Century Gothic"/>
                <a:ea typeface="Century Gothic"/>
                <a:cs typeface="Century Gothic"/>
                <a:sym typeface="Century Gothic"/>
              </a:rPr>
              <a:t>ARIAS•U.S. 2022 Fall Conference | Nov 3-4, 2022 | New York, NY | www.arias-us.org</a:t>
            </a:r>
            <a:endParaRPr/>
          </a:p>
        </p:txBody>
      </p:sp>
      <p:pic>
        <p:nvPicPr>
          <p:cNvPr id="70" name="Google Shape;70;p15" descr="ARIAS-logo_WHITE.pdf"/>
          <p:cNvPicPr preferRelativeResize="0"/>
          <p:nvPr/>
        </p:nvPicPr>
        <p:blipFill>
          <a:blip r:embed="rId3">
            <a:alphaModFix/>
          </a:blip>
          <a:stretch>
            <a:fillRect/>
          </a:stretch>
        </p:blipFill>
        <p:spPr>
          <a:xfrm>
            <a:off x="5422055" y="5755878"/>
            <a:ext cx="1347889" cy="564672"/>
          </a:xfrm>
          <a:prstGeom prst="rect">
            <a:avLst/>
          </a:prstGeom>
          <a:noFill/>
          <a:ln>
            <a:noFill/>
          </a:ln>
        </p:spPr>
      </p:pic>
      <p:sp>
        <p:nvSpPr>
          <p:cNvPr id="71" name="Google Shape;71;p15"/>
          <p:cNvSpPr txBox="1">
            <a:spLocks noGrp="1"/>
          </p:cNvSpPr>
          <p:nvPr>
            <p:ph type="sldNum" idx="12"/>
          </p:nvPr>
        </p:nvSpPr>
        <p:spPr>
          <a:xfrm>
            <a:off x="8463946" y="6221731"/>
            <a:ext cx="273654" cy="269239"/>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1pPr>
            <a:lvl2pPr marL="0" lvl="1"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2pPr>
            <a:lvl3pPr marL="0" lvl="2"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3pPr>
            <a:lvl4pPr marL="0" lvl="3"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4pPr>
            <a:lvl5pPr marL="0" lvl="4"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5pPr>
            <a:lvl6pPr marL="0" lvl="5"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6pPr>
            <a:lvl7pPr marL="0" lvl="6"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7pPr>
            <a:lvl8pPr marL="0" lvl="7"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8pPr>
            <a:lvl9pPr marL="0" lvl="8"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9pPr>
          </a:lstStyle>
          <a:p>
            <a:pPr marL="0" lvl="0" indent="0" algn="r" rtl="0">
              <a:spcBef>
                <a:spcPct val="0"/>
              </a:spcBef>
              <a:spcAft>
                <a:spcPct val="0"/>
              </a:spcAft>
              <a:buNone/>
            </a:pPr>
            <a:fld id="{00000000-1234-1234-1234-123412341234}" type="slidenum">
              <a:rPr lang="en-US"/>
              <a:t>‹#›</a:t>
            </a:fld>
            <a:endParaRPr/>
          </a:p>
        </p:txBody>
      </p:sp>
    </p:spTree>
    <p:extLst>
      <p:ext uri="{BB962C8B-B14F-4D97-AF65-F5344CB8AC3E}">
        <p14:creationId xmlns:p14="http://schemas.microsoft.com/office/powerpoint/2010/main" val="79373167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Content-2">
  <p:cSld name="2_Content-2">
    <p:spTree>
      <p:nvGrpSpPr>
        <p:cNvPr id="1" name="Shape 39"/>
        <p:cNvGrpSpPr/>
        <p:nvPr/>
      </p:nvGrpSpPr>
      <p:grpSpPr>
        <a:xfrm>
          <a:off x="0" y="0"/>
          <a:ext cx="0" cy="0"/>
          <a:chOff x="0" y="0"/>
          <a:chExt cx="0" cy="0"/>
        </a:xfrm>
      </p:grpSpPr>
      <p:sp>
        <p:nvSpPr>
          <p:cNvPr id="40" name="Google Shape;40;p12"/>
          <p:cNvSpPr txBox="1">
            <a:spLocks noGrp="1"/>
          </p:cNvSpPr>
          <p:nvPr>
            <p:ph type="body" idx="1"/>
          </p:nvPr>
        </p:nvSpPr>
        <p:spPr>
          <a:xfrm>
            <a:off x="515937" y="1563008"/>
            <a:ext cx="5472115" cy="855665"/>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2400"/>
              <a:buFont typeface="Century Gothic"/>
              <a:buNone/>
              <a:defRPr>
                <a:solidFill>
                  <a:srgbClr val="000000"/>
                </a:solidFill>
              </a:defRPr>
            </a:lvl1pPr>
            <a:lvl2pPr marL="914400" lvl="1" indent="-381000" algn="l">
              <a:lnSpc>
                <a:spcPct val="100000"/>
              </a:lnSpc>
              <a:spcBef>
                <a:spcPts val="0"/>
              </a:spcBef>
              <a:spcAft>
                <a:spcPts val="0"/>
              </a:spcAft>
              <a:buClr>
                <a:srgbClr val="000000"/>
              </a:buClr>
              <a:buSzPts val="2400"/>
              <a:buFont typeface="Century Gothic"/>
              <a:buChar char="•"/>
              <a:defRPr>
                <a:solidFill>
                  <a:srgbClr val="000000"/>
                </a:solidFill>
              </a:defRPr>
            </a:lvl2pPr>
            <a:lvl3pPr marL="1371600" lvl="2" indent="-381000" algn="l">
              <a:lnSpc>
                <a:spcPct val="100000"/>
              </a:lnSpc>
              <a:spcBef>
                <a:spcPts val="0"/>
              </a:spcBef>
              <a:spcAft>
                <a:spcPts val="0"/>
              </a:spcAft>
              <a:buClr>
                <a:srgbClr val="000000"/>
              </a:buClr>
              <a:buSzPts val="2400"/>
              <a:buFont typeface="Century Gothic"/>
              <a:buChar char="•"/>
              <a:defRPr>
                <a:solidFill>
                  <a:srgbClr val="000000"/>
                </a:solidFill>
              </a:defRPr>
            </a:lvl3pPr>
            <a:lvl4pPr marL="1828800" lvl="3" indent="-381000" algn="l">
              <a:lnSpc>
                <a:spcPct val="100000"/>
              </a:lnSpc>
              <a:spcBef>
                <a:spcPts val="0"/>
              </a:spcBef>
              <a:spcAft>
                <a:spcPts val="0"/>
              </a:spcAft>
              <a:buClr>
                <a:srgbClr val="000000"/>
              </a:buClr>
              <a:buSzPts val="2400"/>
              <a:buFont typeface="Century Gothic"/>
              <a:buChar char="•"/>
              <a:defRPr>
                <a:solidFill>
                  <a:srgbClr val="000000"/>
                </a:solidFill>
              </a:defRPr>
            </a:lvl4pPr>
            <a:lvl5pPr marL="2286000" lvl="4" indent="-381000" algn="l">
              <a:lnSpc>
                <a:spcPct val="100000"/>
              </a:lnSpc>
              <a:spcBef>
                <a:spcPts val="0"/>
              </a:spcBef>
              <a:spcAft>
                <a:spcPts val="0"/>
              </a:spcAft>
              <a:buClr>
                <a:srgbClr val="000000"/>
              </a:buClr>
              <a:buSzPts val="2400"/>
              <a:buFont typeface="Century Gothic"/>
              <a:buChar char="•"/>
              <a:defRPr>
                <a:solidFill>
                  <a:srgbClr val="000000"/>
                </a:solidFill>
              </a:defRPr>
            </a:lvl5pPr>
            <a:lvl6pPr marL="2743200" lvl="5" indent="-342900" algn="l">
              <a:lnSpc>
                <a:spcPct val="100000"/>
              </a:lnSpc>
              <a:spcBef>
                <a:spcPts val="400"/>
              </a:spcBef>
              <a:spcAft>
                <a:spcPts val="0"/>
              </a:spcAft>
              <a:buClr>
                <a:schemeClr val="accent2"/>
              </a:buClr>
              <a:buSzPts val="1800"/>
              <a:buChar char="•"/>
              <a:defRPr/>
            </a:lvl6pPr>
            <a:lvl7pPr marL="3200400" lvl="6" indent="-342900" algn="l">
              <a:lnSpc>
                <a:spcPct val="100000"/>
              </a:lnSpc>
              <a:spcBef>
                <a:spcPts val="400"/>
              </a:spcBef>
              <a:spcAft>
                <a:spcPts val="0"/>
              </a:spcAft>
              <a:buClr>
                <a:schemeClr val="accent2"/>
              </a:buClr>
              <a:buSzPts val="1800"/>
              <a:buChar char="•"/>
              <a:defRPr/>
            </a:lvl7pPr>
            <a:lvl8pPr marL="3657600" lvl="7" indent="-342900" algn="l">
              <a:lnSpc>
                <a:spcPct val="100000"/>
              </a:lnSpc>
              <a:spcBef>
                <a:spcPts val="400"/>
              </a:spcBef>
              <a:spcAft>
                <a:spcPts val="0"/>
              </a:spcAft>
              <a:buClr>
                <a:schemeClr val="accent2"/>
              </a:buClr>
              <a:buSzPts val="1800"/>
              <a:buChar char="•"/>
              <a:defRPr/>
            </a:lvl8pPr>
            <a:lvl9pPr marL="4114800" lvl="8" indent="-342900" algn="l">
              <a:lnSpc>
                <a:spcPct val="100000"/>
              </a:lnSpc>
              <a:spcBef>
                <a:spcPts val="400"/>
              </a:spcBef>
              <a:spcAft>
                <a:spcPts val="0"/>
              </a:spcAft>
              <a:buClr>
                <a:schemeClr val="accent2"/>
              </a:buClr>
              <a:buSzPts val="1800"/>
              <a:buChar char="•"/>
              <a:defRPr/>
            </a:lvl9pPr>
          </a:lstStyle>
          <a:p>
            <a:endParaRPr/>
          </a:p>
        </p:txBody>
      </p:sp>
      <p:sp>
        <p:nvSpPr>
          <p:cNvPr id="41" name="Google Shape;41;p12"/>
          <p:cNvSpPr txBox="1">
            <a:spLocks noGrp="1"/>
          </p:cNvSpPr>
          <p:nvPr>
            <p:ph type="body" idx="2"/>
          </p:nvPr>
        </p:nvSpPr>
        <p:spPr>
          <a:xfrm>
            <a:off x="515936" y="2581275"/>
            <a:ext cx="5472116" cy="2765085"/>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ts val="0"/>
              </a:spcAft>
              <a:buClr>
                <a:schemeClr val="accent2"/>
              </a:buClr>
              <a:buSzPts val="1800"/>
              <a:buNone/>
              <a:defRPr/>
            </a:lvl1pPr>
            <a:lvl2pPr marL="914400" lvl="1" indent="-342900" algn="l">
              <a:lnSpc>
                <a:spcPct val="100000"/>
              </a:lnSpc>
              <a:spcBef>
                <a:spcPts val="400"/>
              </a:spcBef>
              <a:spcAft>
                <a:spcPts val="0"/>
              </a:spcAft>
              <a:buClr>
                <a:schemeClr val="accent2"/>
              </a:buClr>
              <a:buSzPts val="1800"/>
              <a:buChar char="•"/>
              <a:defRPr/>
            </a:lvl2pPr>
            <a:lvl3pPr marL="1371600" lvl="2" indent="-342900" algn="l">
              <a:lnSpc>
                <a:spcPct val="100000"/>
              </a:lnSpc>
              <a:spcBef>
                <a:spcPts val="400"/>
              </a:spcBef>
              <a:spcAft>
                <a:spcPts val="0"/>
              </a:spcAft>
              <a:buClr>
                <a:schemeClr val="accent2"/>
              </a:buClr>
              <a:buSzPts val="1800"/>
              <a:buChar char="•"/>
              <a:defRPr/>
            </a:lvl3pPr>
            <a:lvl4pPr marL="1828800" lvl="3" indent="-342900" algn="l">
              <a:lnSpc>
                <a:spcPct val="100000"/>
              </a:lnSpc>
              <a:spcBef>
                <a:spcPts val="400"/>
              </a:spcBef>
              <a:spcAft>
                <a:spcPts val="0"/>
              </a:spcAft>
              <a:buClr>
                <a:schemeClr val="accent2"/>
              </a:buClr>
              <a:buSzPts val="1800"/>
              <a:buChar char="•"/>
              <a:defRPr/>
            </a:lvl4pPr>
            <a:lvl5pPr marL="2286000" lvl="4" indent="-342900" algn="l">
              <a:lnSpc>
                <a:spcPct val="100000"/>
              </a:lnSpc>
              <a:spcBef>
                <a:spcPts val="400"/>
              </a:spcBef>
              <a:spcAft>
                <a:spcPts val="0"/>
              </a:spcAft>
              <a:buClr>
                <a:schemeClr val="accent2"/>
              </a:buClr>
              <a:buSzPts val="1800"/>
              <a:buChar char="•"/>
              <a:defRPr/>
            </a:lvl5pPr>
            <a:lvl6pPr marL="2743200" lvl="5" indent="-342900" algn="l">
              <a:lnSpc>
                <a:spcPct val="100000"/>
              </a:lnSpc>
              <a:spcBef>
                <a:spcPts val="400"/>
              </a:spcBef>
              <a:spcAft>
                <a:spcPts val="0"/>
              </a:spcAft>
              <a:buClr>
                <a:schemeClr val="accent2"/>
              </a:buClr>
              <a:buSzPts val="1800"/>
              <a:buChar char="•"/>
              <a:defRPr/>
            </a:lvl6pPr>
            <a:lvl7pPr marL="3200400" lvl="6" indent="-342900" algn="l">
              <a:lnSpc>
                <a:spcPct val="100000"/>
              </a:lnSpc>
              <a:spcBef>
                <a:spcPts val="400"/>
              </a:spcBef>
              <a:spcAft>
                <a:spcPts val="0"/>
              </a:spcAft>
              <a:buClr>
                <a:schemeClr val="accent2"/>
              </a:buClr>
              <a:buSzPts val="1800"/>
              <a:buChar char="•"/>
              <a:defRPr/>
            </a:lvl7pPr>
            <a:lvl8pPr marL="3657600" lvl="7" indent="-342900" algn="l">
              <a:lnSpc>
                <a:spcPct val="100000"/>
              </a:lnSpc>
              <a:spcBef>
                <a:spcPts val="400"/>
              </a:spcBef>
              <a:spcAft>
                <a:spcPts val="0"/>
              </a:spcAft>
              <a:buClr>
                <a:schemeClr val="accent2"/>
              </a:buClr>
              <a:buSzPts val="1800"/>
              <a:buChar char="•"/>
              <a:defRPr/>
            </a:lvl8pPr>
            <a:lvl9pPr marL="4114800" lvl="8" indent="-342900" algn="l">
              <a:lnSpc>
                <a:spcPct val="100000"/>
              </a:lnSpc>
              <a:spcBef>
                <a:spcPts val="400"/>
              </a:spcBef>
              <a:spcAft>
                <a:spcPts val="0"/>
              </a:spcAft>
              <a:buClr>
                <a:schemeClr val="accent2"/>
              </a:buClr>
              <a:buSzPts val="1800"/>
              <a:buChar char="•"/>
              <a:defRPr/>
            </a:lvl9pPr>
          </a:lstStyle>
          <a:p>
            <a:endParaRPr/>
          </a:p>
        </p:txBody>
      </p:sp>
      <p:sp>
        <p:nvSpPr>
          <p:cNvPr id="42" name="Google Shape;42;p12"/>
          <p:cNvSpPr txBox="1">
            <a:spLocks noGrp="1"/>
          </p:cNvSpPr>
          <p:nvPr>
            <p:ph type="body" idx="3"/>
          </p:nvPr>
        </p:nvSpPr>
        <p:spPr>
          <a:xfrm>
            <a:off x="515936" y="289629"/>
            <a:ext cx="3600453" cy="313101"/>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ts val="0"/>
              </a:spcAft>
              <a:buClr>
                <a:schemeClr val="accent2"/>
              </a:buClr>
              <a:buSzPts val="1800"/>
              <a:buNone/>
              <a:defRPr/>
            </a:lvl1pPr>
            <a:lvl2pPr marL="914400" lvl="1" indent="-342900" algn="l">
              <a:lnSpc>
                <a:spcPct val="100000"/>
              </a:lnSpc>
              <a:spcBef>
                <a:spcPts val="400"/>
              </a:spcBef>
              <a:spcAft>
                <a:spcPts val="0"/>
              </a:spcAft>
              <a:buClr>
                <a:schemeClr val="accent2"/>
              </a:buClr>
              <a:buSzPts val="1800"/>
              <a:buChar char="•"/>
              <a:defRPr/>
            </a:lvl2pPr>
            <a:lvl3pPr marL="1371600" lvl="2" indent="-342900" algn="l">
              <a:lnSpc>
                <a:spcPct val="100000"/>
              </a:lnSpc>
              <a:spcBef>
                <a:spcPts val="400"/>
              </a:spcBef>
              <a:spcAft>
                <a:spcPts val="0"/>
              </a:spcAft>
              <a:buClr>
                <a:schemeClr val="accent2"/>
              </a:buClr>
              <a:buSzPts val="1800"/>
              <a:buChar char="•"/>
              <a:defRPr/>
            </a:lvl3pPr>
            <a:lvl4pPr marL="1828800" lvl="3" indent="-342900" algn="l">
              <a:lnSpc>
                <a:spcPct val="100000"/>
              </a:lnSpc>
              <a:spcBef>
                <a:spcPts val="400"/>
              </a:spcBef>
              <a:spcAft>
                <a:spcPts val="0"/>
              </a:spcAft>
              <a:buClr>
                <a:schemeClr val="accent2"/>
              </a:buClr>
              <a:buSzPts val="1800"/>
              <a:buChar char="•"/>
              <a:defRPr/>
            </a:lvl4pPr>
            <a:lvl5pPr marL="2286000" lvl="4" indent="-342900" algn="l">
              <a:lnSpc>
                <a:spcPct val="100000"/>
              </a:lnSpc>
              <a:spcBef>
                <a:spcPts val="400"/>
              </a:spcBef>
              <a:spcAft>
                <a:spcPts val="0"/>
              </a:spcAft>
              <a:buClr>
                <a:schemeClr val="accent2"/>
              </a:buClr>
              <a:buSzPts val="1800"/>
              <a:buChar char="•"/>
              <a:defRPr/>
            </a:lvl5pPr>
            <a:lvl6pPr marL="2743200" lvl="5" indent="-342900" algn="l">
              <a:lnSpc>
                <a:spcPct val="100000"/>
              </a:lnSpc>
              <a:spcBef>
                <a:spcPts val="400"/>
              </a:spcBef>
              <a:spcAft>
                <a:spcPts val="0"/>
              </a:spcAft>
              <a:buClr>
                <a:schemeClr val="accent2"/>
              </a:buClr>
              <a:buSzPts val="1800"/>
              <a:buChar char="•"/>
              <a:defRPr/>
            </a:lvl6pPr>
            <a:lvl7pPr marL="3200400" lvl="6" indent="-342900" algn="l">
              <a:lnSpc>
                <a:spcPct val="100000"/>
              </a:lnSpc>
              <a:spcBef>
                <a:spcPts val="400"/>
              </a:spcBef>
              <a:spcAft>
                <a:spcPts val="0"/>
              </a:spcAft>
              <a:buClr>
                <a:schemeClr val="accent2"/>
              </a:buClr>
              <a:buSzPts val="1800"/>
              <a:buChar char="•"/>
              <a:defRPr/>
            </a:lvl7pPr>
            <a:lvl8pPr marL="3657600" lvl="7" indent="-342900" algn="l">
              <a:lnSpc>
                <a:spcPct val="100000"/>
              </a:lnSpc>
              <a:spcBef>
                <a:spcPts val="400"/>
              </a:spcBef>
              <a:spcAft>
                <a:spcPts val="0"/>
              </a:spcAft>
              <a:buClr>
                <a:schemeClr val="accent2"/>
              </a:buClr>
              <a:buSzPts val="1800"/>
              <a:buChar char="•"/>
              <a:defRPr/>
            </a:lvl8pPr>
            <a:lvl9pPr marL="4114800" lvl="8" indent="-342900" algn="l">
              <a:lnSpc>
                <a:spcPct val="100000"/>
              </a:lnSpc>
              <a:spcBef>
                <a:spcPts val="400"/>
              </a:spcBef>
              <a:spcAft>
                <a:spcPts val="0"/>
              </a:spcAft>
              <a:buClr>
                <a:schemeClr val="accent2"/>
              </a:buClr>
              <a:buSzPts val="1800"/>
              <a:buChar char="•"/>
              <a:defRPr/>
            </a:lvl9pPr>
          </a:lstStyle>
          <a:p>
            <a:endParaRPr/>
          </a:p>
        </p:txBody>
      </p:sp>
      <p:sp>
        <p:nvSpPr>
          <p:cNvPr id="43" name="Google Shape;43;p12"/>
          <p:cNvSpPr txBox="1">
            <a:spLocks noGrp="1"/>
          </p:cNvSpPr>
          <p:nvPr>
            <p:ph type="body" idx="4"/>
          </p:nvPr>
        </p:nvSpPr>
        <p:spPr>
          <a:xfrm>
            <a:off x="6201512" y="2581275"/>
            <a:ext cx="5472115" cy="2765085"/>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ts val="0"/>
              </a:spcAft>
              <a:buClr>
                <a:schemeClr val="accent2"/>
              </a:buClr>
              <a:buSzPts val="1800"/>
              <a:buNone/>
              <a:defRPr/>
            </a:lvl1pPr>
            <a:lvl2pPr marL="914400" lvl="1" indent="-342900" algn="l">
              <a:lnSpc>
                <a:spcPct val="100000"/>
              </a:lnSpc>
              <a:spcBef>
                <a:spcPts val="400"/>
              </a:spcBef>
              <a:spcAft>
                <a:spcPts val="0"/>
              </a:spcAft>
              <a:buClr>
                <a:schemeClr val="accent2"/>
              </a:buClr>
              <a:buSzPts val="1800"/>
              <a:buChar char="•"/>
              <a:defRPr/>
            </a:lvl2pPr>
            <a:lvl3pPr marL="1371600" lvl="2" indent="-342900" algn="l">
              <a:lnSpc>
                <a:spcPct val="100000"/>
              </a:lnSpc>
              <a:spcBef>
                <a:spcPts val="400"/>
              </a:spcBef>
              <a:spcAft>
                <a:spcPts val="0"/>
              </a:spcAft>
              <a:buClr>
                <a:schemeClr val="accent2"/>
              </a:buClr>
              <a:buSzPts val="1800"/>
              <a:buChar char="•"/>
              <a:defRPr/>
            </a:lvl3pPr>
            <a:lvl4pPr marL="1828800" lvl="3" indent="-342900" algn="l">
              <a:lnSpc>
                <a:spcPct val="100000"/>
              </a:lnSpc>
              <a:spcBef>
                <a:spcPts val="400"/>
              </a:spcBef>
              <a:spcAft>
                <a:spcPts val="0"/>
              </a:spcAft>
              <a:buClr>
                <a:schemeClr val="accent2"/>
              </a:buClr>
              <a:buSzPts val="1800"/>
              <a:buChar char="•"/>
              <a:defRPr/>
            </a:lvl4pPr>
            <a:lvl5pPr marL="2286000" lvl="4" indent="-342900" algn="l">
              <a:lnSpc>
                <a:spcPct val="100000"/>
              </a:lnSpc>
              <a:spcBef>
                <a:spcPts val="400"/>
              </a:spcBef>
              <a:spcAft>
                <a:spcPts val="0"/>
              </a:spcAft>
              <a:buClr>
                <a:schemeClr val="accent2"/>
              </a:buClr>
              <a:buSzPts val="1800"/>
              <a:buChar char="•"/>
              <a:defRPr/>
            </a:lvl5pPr>
            <a:lvl6pPr marL="2743200" lvl="5" indent="-342900" algn="l">
              <a:lnSpc>
                <a:spcPct val="100000"/>
              </a:lnSpc>
              <a:spcBef>
                <a:spcPts val="400"/>
              </a:spcBef>
              <a:spcAft>
                <a:spcPts val="0"/>
              </a:spcAft>
              <a:buClr>
                <a:schemeClr val="accent2"/>
              </a:buClr>
              <a:buSzPts val="1800"/>
              <a:buChar char="•"/>
              <a:defRPr/>
            </a:lvl6pPr>
            <a:lvl7pPr marL="3200400" lvl="6" indent="-342900" algn="l">
              <a:lnSpc>
                <a:spcPct val="100000"/>
              </a:lnSpc>
              <a:spcBef>
                <a:spcPts val="400"/>
              </a:spcBef>
              <a:spcAft>
                <a:spcPts val="0"/>
              </a:spcAft>
              <a:buClr>
                <a:schemeClr val="accent2"/>
              </a:buClr>
              <a:buSzPts val="1800"/>
              <a:buChar char="•"/>
              <a:defRPr/>
            </a:lvl7pPr>
            <a:lvl8pPr marL="3657600" lvl="7" indent="-342900" algn="l">
              <a:lnSpc>
                <a:spcPct val="100000"/>
              </a:lnSpc>
              <a:spcBef>
                <a:spcPts val="400"/>
              </a:spcBef>
              <a:spcAft>
                <a:spcPts val="0"/>
              </a:spcAft>
              <a:buClr>
                <a:schemeClr val="accent2"/>
              </a:buClr>
              <a:buSzPts val="1800"/>
              <a:buChar char="•"/>
              <a:defRPr/>
            </a:lvl8pPr>
            <a:lvl9pPr marL="4114800" lvl="8" indent="-342900" algn="l">
              <a:lnSpc>
                <a:spcPct val="100000"/>
              </a:lnSpc>
              <a:spcBef>
                <a:spcPts val="400"/>
              </a:spcBef>
              <a:spcAft>
                <a:spcPts val="0"/>
              </a:spcAft>
              <a:buClr>
                <a:schemeClr val="accent2"/>
              </a:buClr>
              <a:buSzPts val="1800"/>
              <a:buChar char="•"/>
              <a:defRPr/>
            </a:lvl9pPr>
          </a:lstStyle>
          <a:p>
            <a:endParaRPr/>
          </a:p>
        </p:txBody>
      </p:sp>
      <p:sp>
        <p:nvSpPr>
          <p:cNvPr id="44" name="Google Shape;44;p12"/>
          <p:cNvSpPr txBox="1">
            <a:spLocks noGrp="1"/>
          </p:cNvSpPr>
          <p:nvPr>
            <p:ph type="title"/>
          </p:nvPr>
        </p:nvSpPr>
        <p:spPr>
          <a:xfrm>
            <a:off x="515939" y="616938"/>
            <a:ext cx="11160126" cy="931864"/>
          </a:xfrm>
          <a:prstGeom prst="rect">
            <a:avLst/>
          </a:prstGeom>
          <a:noFill/>
          <a:ln>
            <a:noFill/>
          </a:ln>
        </p:spPr>
        <p:txBody>
          <a:bodyPr spcFirstLastPara="1" wrap="square" lIns="45700" tIns="45700" rIns="45700" bIns="45700" anchor="t" anchorCtr="0">
            <a:normAutofit/>
          </a:bodyPr>
          <a:lstStyle>
            <a:lvl1pPr lvl="0" algn="l">
              <a:lnSpc>
                <a:spcPct val="100000"/>
              </a:lnSpc>
              <a:spcBef>
                <a:spcPts val="0"/>
              </a:spcBef>
              <a:spcAft>
                <a:spcPts val="0"/>
              </a:spcAft>
              <a:buClr>
                <a:srgbClr val="AA182C"/>
              </a:buClr>
              <a:buSzPts val="4000"/>
              <a:buFont typeface="Source Sans Pro"/>
              <a:buNone/>
              <a:defRPr>
                <a:latin typeface="Source Sans Pro"/>
                <a:ea typeface="Source Sans Pro"/>
                <a:cs typeface="Source Sans Pro"/>
                <a:sym typeface="Source Sans Pro"/>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a:endParaRPr/>
          </a:p>
        </p:txBody>
      </p:sp>
      <p:sp>
        <p:nvSpPr>
          <p:cNvPr id="45" name="Google Shape;45;p12"/>
          <p:cNvSpPr txBox="1">
            <a:spLocks noGrp="1"/>
          </p:cNvSpPr>
          <p:nvPr>
            <p:ph type="sldNum" idx="12"/>
          </p:nvPr>
        </p:nvSpPr>
        <p:spPr>
          <a:xfrm>
            <a:off x="8463946" y="6221731"/>
            <a:ext cx="273654" cy="269239"/>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marL="0" lvl="1"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marL="0" lvl="2"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marL="0" lvl="3"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marL="0" lvl="4"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marL="0" lvl="5"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marL="0" lvl="6"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marL="0" lvl="7"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marL="0" lvl="8"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3_Statement">
  <p:cSld name="3_Statement">
    <p:spTree>
      <p:nvGrpSpPr>
        <p:cNvPr id="1" name="Shape 46"/>
        <p:cNvGrpSpPr/>
        <p:nvPr/>
      </p:nvGrpSpPr>
      <p:grpSpPr>
        <a:xfrm>
          <a:off x="0" y="0"/>
          <a:ext cx="0" cy="0"/>
          <a:chOff x="0" y="0"/>
          <a:chExt cx="0" cy="0"/>
        </a:xfrm>
      </p:grpSpPr>
      <p:sp>
        <p:nvSpPr>
          <p:cNvPr id="47" name="Google Shape;47;p13"/>
          <p:cNvSpPr/>
          <p:nvPr/>
        </p:nvSpPr>
        <p:spPr>
          <a:xfrm>
            <a:off x="-47415" y="-311573"/>
            <a:ext cx="12300377" cy="7227145"/>
          </a:xfrm>
          <a:prstGeom prst="rect">
            <a:avLst/>
          </a:prstGeom>
          <a:solidFill>
            <a:srgbClr val="AA182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chemeClr val="accent1"/>
              </a:buClr>
              <a:buSzPts val="1800"/>
              <a:buFont typeface="Jost"/>
              <a:buNone/>
            </a:pPr>
            <a:endParaRPr sz="1800" b="0" i="0" u="none" strike="noStrike" cap="none">
              <a:solidFill>
                <a:schemeClr val="accent1"/>
              </a:solidFill>
              <a:latin typeface="Jost"/>
              <a:ea typeface="Jost"/>
              <a:cs typeface="Jost"/>
              <a:sym typeface="Jost"/>
            </a:endParaRPr>
          </a:p>
        </p:txBody>
      </p:sp>
      <p:sp>
        <p:nvSpPr>
          <p:cNvPr id="48" name="Google Shape;48;p13"/>
          <p:cNvSpPr txBox="1">
            <a:spLocks noGrp="1"/>
          </p:cNvSpPr>
          <p:nvPr>
            <p:ph type="title"/>
          </p:nvPr>
        </p:nvSpPr>
        <p:spPr>
          <a:xfrm>
            <a:off x="515939" y="1489916"/>
            <a:ext cx="11160126" cy="3878168"/>
          </a:xfrm>
          <a:prstGeom prst="rect">
            <a:avLst/>
          </a:prstGeom>
          <a:noFill/>
          <a:ln>
            <a:noFill/>
          </a:ln>
        </p:spPr>
        <p:txBody>
          <a:bodyPr spcFirstLastPara="1" wrap="square" lIns="45700" tIns="45700" rIns="45700" bIns="45700" anchor="ctr" anchorCtr="0">
            <a:normAutofit/>
          </a:bodyPr>
          <a:lstStyle>
            <a:lvl1pPr lvl="0" algn="l">
              <a:lnSpc>
                <a:spcPct val="100000"/>
              </a:lnSpc>
              <a:spcBef>
                <a:spcPts val="0"/>
              </a:spcBef>
              <a:spcAft>
                <a:spcPts val="0"/>
              </a:spcAft>
              <a:buClr>
                <a:srgbClr val="FFFFFF"/>
              </a:buClr>
              <a:buSzPts val="4000"/>
              <a:buFont typeface="Century Gothic"/>
              <a:buNone/>
              <a:defRPr b="0">
                <a:solidFill>
                  <a:srgbClr val="FFFFFF"/>
                </a:solidFill>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a:endParaRPr/>
          </a:p>
        </p:txBody>
      </p:sp>
      <p:pic>
        <p:nvPicPr>
          <p:cNvPr id="49" name="Google Shape;49;p13" descr="ARIAS-logo_WHITE.pdf"/>
          <p:cNvPicPr preferRelativeResize="0"/>
          <p:nvPr/>
        </p:nvPicPr>
        <p:blipFill rotWithShape="1">
          <a:blip r:embed="rId2">
            <a:alphaModFix/>
          </a:blip>
          <a:srcRect/>
          <a:stretch/>
        </p:blipFill>
        <p:spPr>
          <a:xfrm>
            <a:off x="5042065" y="5755878"/>
            <a:ext cx="2107870" cy="883050"/>
          </a:xfrm>
          <a:prstGeom prst="rect">
            <a:avLst/>
          </a:prstGeom>
          <a:noFill/>
          <a:ln>
            <a:noFill/>
          </a:ln>
        </p:spPr>
      </p:pic>
      <p:sp>
        <p:nvSpPr>
          <p:cNvPr id="50" name="Google Shape;50;p13"/>
          <p:cNvSpPr txBox="1">
            <a:spLocks noGrp="1"/>
          </p:cNvSpPr>
          <p:nvPr>
            <p:ph type="sldNum" idx="12"/>
          </p:nvPr>
        </p:nvSpPr>
        <p:spPr>
          <a:xfrm>
            <a:off x="8463946" y="6221731"/>
            <a:ext cx="273654" cy="269239"/>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marL="0" lvl="1"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marL="0" lvl="2"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marL="0" lvl="3"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marL="0" lvl="4"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marL="0" lvl="5"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marL="0" lvl="6"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marL="0" lvl="7"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marL="0" lvl="8"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1_Title-3">
  <p:cSld name="1_Title-3">
    <p:spTree>
      <p:nvGrpSpPr>
        <p:cNvPr id="1" name="Shape 51"/>
        <p:cNvGrpSpPr/>
        <p:nvPr/>
      </p:nvGrpSpPr>
      <p:grpSpPr>
        <a:xfrm>
          <a:off x="0" y="0"/>
          <a:ext cx="0" cy="0"/>
          <a:chOff x="0" y="0"/>
          <a:chExt cx="0" cy="0"/>
        </a:xfrm>
      </p:grpSpPr>
      <p:pic>
        <p:nvPicPr>
          <p:cNvPr id="52" name="Google Shape;52;p14" descr="Picture 14"/>
          <p:cNvPicPr preferRelativeResize="0"/>
          <p:nvPr/>
        </p:nvPicPr>
        <p:blipFill rotWithShape="1">
          <a:blip r:embed="rId2">
            <a:alphaModFix/>
          </a:blip>
          <a:srcRect/>
          <a:stretch/>
        </p:blipFill>
        <p:spPr>
          <a:xfrm>
            <a:off x="10722847" y="6365237"/>
            <a:ext cx="953216" cy="421323"/>
          </a:xfrm>
          <a:prstGeom prst="rect">
            <a:avLst/>
          </a:prstGeom>
          <a:noFill/>
          <a:ln>
            <a:noFill/>
          </a:ln>
        </p:spPr>
      </p:pic>
      <p:sp>
        <p:nvSpPr>
          <p:cNvPr id="53" name="Google Shape;53;p14"/>
          <p:cNvSpPr txBox="1">
            <a:spLocks noGrp="1"/>
          </p:cNvSpPr>
          <p:nvPr>
            <p:ph type="title"/>
          </p:nvPr>
        </p:nvSpPr>
        <p:spPr>
          <a:xfrm>
            <a:off x="515939" y="801363"/>
            <a:ext cx="4165652" cy="2481234"/>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AA182C"/>
              </a:buClr>
              <a:buSzPts val="1800"/>
              <a:buNone/>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a:endParaRPr/>
          </a:p>
        </p:txBody>
      </p:sp>
      <p:sp>
        <p:nvSpPr>
          <p:cNvPr id="54" name="Google Shape;54;p14"/>
          <p:cNvSpPr txBox="1">
            <a:spLocks noGrp="1"/>
          </p:cNvSpPr>
          <p:nvPr>
            <p:ph type="body" idx="1"/>
          </p:nvPr>
        </p:nvSpPr>
        <p:spPr>
          <a:xfrm>
            <a:off x="515939" y="3421329"/>
            <a:ext cx="4165652" cy="112796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chemeClr val="accent2"/>
              </a:buClr>
              <a:buSzPts val="1800"/>
              <a:buNone/>
              <a:defRPr/>
            </a:lvl1pPr>
            <a:lvl2pPr marL="914400" lvl="1" indent="-228600" algn="l">
              <a:lnSpc>
                <a:spcPct val="100000"/>
              </a:lnSpc>
              <a:spcBef>
                <a:spcPts val="0"/>
              </a:spcBef>
              <a:spcAft>
                <a:spcPts val="0"/>
              </a:spcAft>
              <a:buClr>
                <a:schemeClr val="accent2"/>
              </a:buClr>
              <a:buSzPts val="1800"/>
              <a:buNone/>
              <a:defRPr/>
            </a:lvl2pPr>
            <a:lvl3pPr marL="1371600" lvl="2" indent="-228600" algn="l">
              <a:lnSpc>
                <a:spcPct val="100000"/>
              </a:lnSpc>
              <a:spcBef>
                <a:spcPts val="0"/>
              </a:spcBef>
              <a:spcAft>
                <a:spcPts val="0"/>
              </a:spcAft>
              <a:buClr>
                <a:schemeClr val="accent2"/>
              </a:buClr>
              <a:buSzPts val="1800"/>
              <a:buNone/>
              <a:defRPr/>
            </a:lvl3pPr>
            <a:lvl4pPr marL="1828800" lvl="3" indent="-228600" algn="l">
              <a:lnSpc>
                <a:spcPct val="100000"/>
              </a:lnSpc>
              <a:spcBef>
                <a:spcPts val="0"/>
              </a:spcBef>
              <a:spcAft>
                <a:spcPts val="0"/>
              </a:spcAft>
              <a:buClr>
                <a:schemeClr val="accent2"/>
              </a:buClr>
              <a:buSzPts val="1800"/>
              <a:buNone/>
              <a:defRPr/>
            </a:lvl4pPr>
            <a:lvl5pPr marL="2286000" lvl="4" indent="-228600" algn="l">
              <a:lnSpc>
                <a:spcPct val="100000"/>
              </a:lnSpc>
              <a:spcBef>
                <a:spcPts val="0"/>
              </a:spcBef>
              <a:spcAft>
                <a:spcPts val="0"/>
              </a:spcAft>
              <a:buClr>
                <a:schemeClr val="accent2"/>
              </a:buClr>
              <a:buSzPts val="1800"/>
              <a:buNone/>
              <a:defRPr/>
            </a:lvl5pPr>
            <a:lvl6pPr marL="2743200" lvl="5" indent="-342900" algn="l">
              <a:lnSpc>
                <a:spcPct val="100000"/>
              </a:lnSpc>
              <a:spcBef>
                <a:spcPts val="400"/>
              </a:spcBef>
              <a:spcAft>
                <a:spcPts val="0"/>
              </a:spcAft>
              <a:buClr>
                <a:schemeClr val="accent2"/>
              </a:buClr>
              <a:buSzPts val="1800"/>
              <a:buChar char="•"/>
              <a:defRPr/>
            </a:lvl6pPr>
            <a:lvl7pPr marL="3200400" lvl="6" indent="-342900" algn="l">
              <a:lnSpc>
                <a:spcPct val="100000"/>
              </a:lnSpc>
              <a:spcBef>
                <a:spcPts val="400"/>
              </a:spcBef>
              <a:spcAft>
                <a:spcPts val="0"/>
              </a:spcAft>
              <a:buClr>
                <a:schemeClr val="accent2"/>
              </a:buClr>
              <a:buSzPts val="1800"/>
              <a:buChar char="•"/>
              <a:defRPr/>
            </a:lvl7pPr>
            <a:lvl8pPr marL="3657600" lvl="7" indent="-342900" algn="l">
              <a:lnSpc>
                <a:spcPct val="100000"/>
              </a:lnSpc>
              <a:spcBef>
                <a:spcPts val="400"/>
              </a:spcBef>
              <a:spcAft>
                <a:spcPts val="0"/>
              </a:spcAft>
              <a:buClr>
                <a:schemeClr val="accent2"/>
              </a:buClr>
              <a:buSzPts val="1800"/>
              <a:buChar char="•"/>
              <a:defRPr/>
            </a:lvl8pPr>
            <a:lvl9pPr marL="4114800" lvl="8" indent="-342900" algn="l">
              <a:lnSpc>
                <a:spcPct val="100000"/>
              </a:lnSpc>
              <a:spcBef>
                <a:spcPts val="400"/>
              </a:spcBef>
              <a:spcAft>
                <a:spcPts val="0"/>
              </a:spcAft>
              <a:buClr>
                <a:schemeClr val="accent2"/>
              </a:buClr>
              <a:buSzPts val="1800"/>
              <a:buChar char="•"/>
              <a:defRPr/>
            </a:lvl9pPr>
          </a:lstStyle>
          <a:p>
            <a:endParaRPr/>
          </a:p>
        </p:txBody>
      </p:sp>
      <p:sp>
        <p:nvSpPr>
          <p:cNvPr id="55" name="Google Shape;55;p14"/>
          <p:cNvSpPr txBox="1">
            <a:spLocks noGrp="1"/>
          </p:cNvSpPr>
          <p:nvPr>
            <p:ph type="body" idx="2"/>
          </p:nvPr>
        </p:nvSpPr>
        <p:spPr>
          <a:xfrm>
            <a:off x="515936" y="4688025"/>
            <a:ext cx="3600453" cy="587377"/>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ts val="0"/>
              </a:spcAft>
              <a:buClr>
                <a:schemeClr val="accent2"/>
              </a:buClr>
              <a:buSzPts val="1800"/>
              <a:buNone/>
              <a:defRPr/>
            </a:lvl1pPr>
            <a:lvl2pPr marL="914400" lvl="1" indent="-342900" algn="l">
              <a:lnSpc>
                <a:spcPct val="100000"/>
              </a:lnSpc>
              <a:spcBef>
                <a:spcPts val="400"/>
              </a:spcBef>
              <a:spcAft>
                <a:spcPts val="0"/>
              </a:spcAft>
              <a:buClr>
                <a:schemeClr val="accent2"/>
              </a:buClr>
              <a:buSzPts val="1800"/>
              <a:buChar char="•"/>
              <a:defRPr/>
            </a:lvl2pPr>
            <a:lvl3pPr marL="1371600" lvl="2" indent="-342900" algn="l">
              <a:lnSpc>
                <a:spcPct val="100000"/>
              </a:lnSpc>
              <a:spcBef>
                <a:spcPts val="400"/>
              </a:spcBef>
              <a:spcAft>
                <a:spcPts val="0"/>
              </a:spcAft>
              <a:buClr>
                <a:schemeClr val="accent2"/>
              </a:buClr>
              <a:buSzPts val="1800"/>
              <a:buChar char="•"/>
              <a:defRPr/>
            </a:lvl3pPr>
            <a:lvl4pPr marL="1828800" lvl="3" indent="-342900" algn="l">
              <a:lnSpc>
                <a:spcPct val="100000"/>
              </a:lnSpc>
              <a:spcBef>
                <a:spcPts val="400"/>
              </a:spcBef>
              <a:spcAft>
                <a:spcPts val="0"/>
              </a:spcAft>
              <a:buClr>
                <a:schemeClr val="accent2"/>
              </a:buClr>
              <a:buSzPts val="1800"/>
              <a:buChar char="•"/>
              <a:defRPr/>
            </a:lvl4pPr>
            <a:lvl5pPr marL="2286000" lvl="4" indent="-342900" algn="l">
              <a:lnSpc>
                <a:spcPct val="100000"/>
              </a:lnSpc>
              <a:spcBef>
                <a:spcPts val="400"/>
              </a:spcBef>
              <a:spcAft>
                <a:spcPts val="0"/>
              </a:spcAft>
              <a:buClr>
                <a:schemeClr val="accent2"/>
              </a:buClr>
              <a:buSzPts val="1800"/>
              <a:buChar char="•"/>
              <a:defRPr/>
            </a:lvl5pPr>
            <a:lvl6pPr marL="2743200" lvl="5" indent="-342900" algn="l">
              <a:lnSpc>
                <a:spcPct val="100000"/>
              </a:lnSpc>
              <a:spcBef>
                <a:spcPts val="400"/>
              </a:spcBef>
              <a:spcAft>
                <a:spcPts val="0"/>
              </a:spcAft>
              <a:buClr>
                <a:schemeClr val="accent2"/>
              </a:buClr>
              <a:buSzPts val="1800"/>
              <a:buChar char="•"/>
              <a:defRPr/>
            </a:lvl6pPr>
            <a:lvl7pPr marL="3200400" lvl="6" indent="-342900" algn="l">
              <a:lnSpc>
                <a:spcPct val="100000"/>
              </a:lnSpc>
              <a:spcBef>
                <a:spcPts val="400"/>
              </a:spcBef>
              <a:spcAft>
                <a:spcPts val="0"/>
              </a:spcAft>
              <a:buClr>
                <a:schemeClr val="accent2"/>
              </a:buClr>
              <a:buSzPts val="1800"/>
              <a:buChar char="•"/>
              <a:defRPr/>
            </a:lvl7pPr>
            <a:lvl8pPr marL="3657600" lvl="7" indent="-342900" algn="l">
              <a:lnSpc>
                <a:spcPct val="100000"/>
              </a:lnSpc>
              <a:spcBef>
                <a:spcPts val="400"/>
              </a:spcBef>
              <a:spcAft>
                <a:spcPts val="0"/>
              </a:spcAft>
              <a:buClr>
                <a:schemeClr val="accent2"/>
              </a:buClr>
              <a:buSzPts val="1800"/>
              <a:buChar char="•"/>
              <a:defRPr/>
            </a:lvl8pPr>
            <a:lvl9pPr marL="4114800" lvl="8" indent="-342900" algn="l">
              <a:lnSpc>
                <a:spcPct val="100000"/>
              </a:lnSpc>
              <a:spcBef>
                <a:spcPts val="400"/>
              </a:spcBef>
              <a:spcAft>
                <a:spcPts val="0"/>
              </a:spcAft>
              <a:buClr>
                <a:schemeClr val="accent2"/>
              </a:buClr>
              <a:buSzPts val="1800"/>
              <a:buChar char="•"/>
              <a:defRPr/>
            </a:lvl9pPr>
          </a:lstStyle>
          <a:p>
            <a:endParaRPr/>
          </a:p>
        </p:txBody>
      </p:sp>
      <p:sp>
        <p:nvSpPr>
          <p:cNvPr id="56" name="Google Shape;56;p14"/>
          <p:cNvSpPr>
            <a:spLocks noGrp="1"/>
          </p:cNvSpPr>
          <p:nvPr>
            <p:ph type="pic" idx="3"/>
          </p:nvPr>
        </p:nvSpPr>
        <p:spPr>
          <a:xfrm>
            <a:off x="6838329" y="546906"/>
            <a:ext cx="4697365" cy="4697364"/>
          </a:xfrm>
          <a:prstGeom prst="rect">
            <a:avLst/>
          </a:prstGeom>
          <a:noFill/>
          <a:ln>
            <a:noFill/>
          </a:ln>
        </p:spPr>
      </p:sp>
      <p:sp>
        <p:nvSpPr>
          <p:cNvPr id="57" name="Google Shape;57;p14"/>
          <p:cNvSpPr/>
          <p:nvPr/>
        </p:nvSpPr>
        <p:spPr>
          <a:xfrm>
            <a:off x="-31440" y="5564740"/>
            <a:ext cx="12254880" cy="1437854"/>
          </a:xfrm>
          <a:prstGeom prst="rect">
            <a:avLst/>
          </a:prstGeom>
          <a:solidFill>
            <a:srgbClr val="AA182C"/>
          </a:solidFill>
          <a:ln>
            <a:noFill/>
          </a:ln>
        </p:spPr>
        <p:txBody>
          <a:bodyPr spcFirstLastPara="1" wrap="square" lIns="45700" tIns="45700" rIns="45700" bIns="45700" anchor="ctr" anchorCtr="0">
            <a:noAutofit/>
          </a:bodyPr>
          <a:lstStyle/>
          <a:p>
            <a:pPr marL="0" marR="0" lvl="0" indent="457200" algn="l" rtl="0">
              <a:lnSpc>
                <a:spcPct val="100000"/>
              </a:lnSpc>
              <a:spcBef>
                <a:spcPts val="0"/>
              </a:spcBef>
              <a:spcAft>
                <a:spcPts val="0"/>
              </a:spcAft>
              <a:buClr>
                <a:srgbClr val="000000"/>
              </a:buClr>
              <a:buSzPts val="1800"/>
              <a:buFont typeface="Jost"/>
              <a:buNone/>
            </a:pPr>
            <a:endParaRPr sz="1800" b="0" i="0" u="none" strike="noStrike" cap="none">
              <a:solidFill>
                <a:srgbClr val="000000"/>
              </a:solidFill>
              <a:latin typeface="Jost"/>
              <a:ea typeface="Jost"/>
              <a:cs typeface="Jost"/>
              <a:sym typeface="Jost"/>
            </a:endParaRPr>
          </a:p>
        </p:txBody>
      </p:sp>
      <p:sp>
        <p:nvSpPr>
          <p:cNvPr id="58" name="Google Shape;58;p14"/>
          <p:cNvSpPr txBox="1"/>
          <p:nvPr/>
        </p:nvSpPr>
        <p:spPr>
          <a:xfrm>
            <a:off x="561655" y="6378834"/>
            <a:ext cx="10546081" cy="345439"/>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Century Gothic"/>
              <a:buNone/>
            </a:pPr>
            <a:r>
              <a:rPr lang="en-US" sz="1600" b="0" i="0" u="none" strike="noStrike" cap="none">
                <a:solidFill>
                  <a:srgbClr val="FFFFFF"/>
                </a:solidFill>
                <a:latin typeface="Century Gothic"/>
                <a:ea typeface="Century Gothic"/>
                <a:cs typeface="Century Gothic"/>
                <a:sym typeface="Century Gothic"/>
              </a:rPr>
              <a:t>ARIAS•U.S. 2022 Fall Conference | Nov 3-4, 2022 | New York, NY | www.arias-us.org</a:t>
            </a:r>
            <a:endParaRPr/>
          </a:p>
        </p:txBody>
      </p:sp>
      <p:pic>
        <p:nvPicPr>
          <p:cNvPr id="59" name="Google Shape;59;p14" descr="ARIAS-logo_WHITE.pdf"/>
          <p:cNvPicPr preferRelativeResize="0"/>
          <p:nvPr/>
        </p:nvPicPr>
        <p:blipFill rotWithShape="1">
          <a:blip r:embed="rId3">
            <a:alphaModFix/>
          </a:blip>
          <a:srcRect/>
          <a:stretch/>
        </p:blipFill>
        <p:spPr>
          <a:xfrm>
            <a:off x="5422055" y="5755878"/>
            <a:ext cx="1347889" cy="564672"/>
          </a:xfrm>
          <a:prstGeom prst="rect">
            <a:avLst/>
          </a:prstGeom>
          <a:noFill/>
          <a:ln>
            <a:noFill/>
          </a:ln>
        </p:spPr>
      </p:pic>
      <p:sp>
        <p:nvSpPr>
          <p:cNvPr id="60" name="Google Shape;60;p14"/>
          <p:cNvSpPr txBox="1">
            <a:spLocks noGrp="1"/>
          </p:cNvSpPr>
          <p:nvPr>
            <p:ph type="sldNum" idx="12"/>
          </p:nvPr>
        </p:nvSpPr>
        <p:spPr>
          <a:xfrm>
            <a:off x="8463946" y="6221731"/>
            <a:ext cx="273654" cy="269239"/>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marL="0" lvl="1"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marL="0" lvl="2"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marL="0" lvl="3"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marL="0" lvl="4"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marL="0" lvl="5"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marL="0" lvl="6"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marL="0" lvl="7"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marL="0" lvl="8"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2_Content-3">
  <p:cSld name="2_Content-3">
    <p:spTree>
      <p:nvGrpSpPr>
        <p:cNvPr id="1" name="Shape 61"/>
        <p:cNvGrpSpPr/>
        <p:nvPr/>
      </p:nvGrpSpPr>
      <p:grpSpPr>
        <a:xfrm>
          <a:off x="0" y="0"/>
          <a:ext cx="0" cy="0"/>
          <a:chOff x="0" y="0"/>
          <a:chExt cx="0" cy="0"/>
        </a:xfrm>
      </p:grpSpPr>
      <p:pic>
        <p:nvPicPr>
          <p:cNvPr id="62" name="Google Shape;62;p15" descr="Picture 14"/>
          <p:cNvPicPr preferRelativeResize="0"/>
          <p:nvPr/>
        </p:nvPicPr>
        <p:blipFill rotWithShape="1">
          <a:blip r:embed="rId2">
            <a:alphaModFix/>
          </a:blip>
          <a:srcRect/>
          <a:stretch/>
        </p:blipFill>
        <p:spPr>
          <a:xfrm>
            <a:off x="10722847" y="6365237"/>
            <a:ext cx="953216" cy="421323"/>
          </a:xfrm>
          <a:prstGeom prst="rect">
            <a:avLst/>
          </a:prstGeom>
          <a:noFill/>
          <a:ln>
            <a:noFill/>
          </a:ln>
        </p:spPr>
      </p:pic>
      <p:sp>
        <p:nvSpPr>
          <p:cNvPr id="63" name="Google Shape;63;p15"/>
          <p:cNvSpPr txBox="1">
            <a:spLocks noGrp="1"/>
          </p:cNvSpPr>
          <p:nvPr>
            <p:ph type="body" idx="1"/>
          </p:nvPr>
        </p:nvSpPr>
        <p:spPr>
          <a:xfrm>
            <a:off x="515937" y="2061835"/>
            <a:ext cx="5472115" cy="855665"/>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2400"/>
              <a:buFont typeface="Century Gothic"/>
              <a:buNone/>
              <a:defRPr>
                <a:solidFill>
                  <a:srgbClr val="000000"/>
                </a:solidFill>
              </a:defRPr>
            </a:lvl1pPr>
            <a:lvl2pPr marL="914400" lvl="1" indent="-381000" algn="l">
              <a:lnSpc>
                <a:spcPct val="100000"/>
              </a:lnSpc>
              <a:spcBef>
                <a:spcPts val="0"/>
              </a:spcBef>
              <a:spcAft>
                <a:spcPts val="0"/>
              </a:spcAft>
              <a:buClr>
                <a:srgbClr val="000000"/>
              </a:buClr>
              <a:buSzPts val="2400"/>
              <a:buFont typeface="Century Gothic"/>
              <a:buChar char="•"/>
              <a:defRPr>
                <a:solidFill>
                  <a:srgbClr val="000000"/>
                </a:solidFill>
              </a:defRPr>
            </a:lvl2pPr>
            <a:lvl3pPr marL="1371600" lvl="2" indent="-381000" algn="l">
              <a:lnSpc>
                <a:spcPct val="100000"/>
              </a:lnSpc>
              <a:spcBef>
                <a:spcPts val="0"/>
              </a:spcBef>
              <a:spcAft>
                <a:spcPts val="0"/>
              </a:spcAft>
              <a:buClr>
                <a:srgbClr val="000000"/>
              </a:buClr>
              <a:buSzPts val="2400"/>
              <a:buFont typeface="Century Gothic"/>
              <a:buChar char="•"/>
              <a:defRPr>
                <a:solidFill>
                  <a:srgbClr val="000000"/>
                </a:solidFill>
              </a:defRPr>
            </a:lvl3pPr>
            <a:lvl4pPr marL="1828800" lvl="3" indent="-381000" algn="l">
              <a:lnSpc>
                <a:spcPct val="100000"/>
              </a:lnSpc>
              <a:spcBef>
                <a:spcPts val="0"/>
              </a:spcBef>
              <a:spcAft>
                <a:spcPts val="0"/>
              </a:spcAft>
              <a:buClr>
                <a:srgbClr val="000000"/>
              </a:buClr>
              <a:buSzPts val="2400"/>
              <a:buFont typeface="Century Gothic"/>
              <a:buChar char="•"/>
              <a:defRPr>
                <a:solidFill>
                  <a:srgbClr val="000000"/>
                </a:solidFill>
              </a:defRPr>
            </a:lvl4pPr>
            <a:lvl5pPr marL="2286000" lvl="4" indent="-381000" algn="l">
              <a:lnSpc>
                <a:spcPct val="100000"/>
              </a:lnSpc>
              <a:spcBef>
                <a:spcPts val="0"/>
              </a:spcBef>
              <a:spcAft>
                <a:spcPts val="0"/>
              </a:spcAft>
              <a:buClr>
                <a:srgbClr val="000000"/>
              </a:buClr>
              <a:buSzPts val="2400"/>
              <a:buFont typeface="Century Gothic"/>
              <a:buChar char="•"/>
              <a:defRPr>
                <a:solidFill>
                  <a:srgbClr val="000000"/>
                </a:solidFill>
              </a:defRPr>
            </a:lvl5pPr>
            <a:lvl6pPr marL="2743200" lvl="5" indent="-342900" algn="l">
              <a:lnSpc>
                <a:spcPct val="100000"/>
              </a:lnSpc>
              <a:spcBef>
                <a:spcPts val="400"/>
              </a:spcBef>
              <a:spcAft>
                <a:spcPts val="0"/>
              </a:spcAft>
              <a:buClr>
                <a:schemeClr val="accent2"/>
              </a:buClr>
              <a:buSzPts val="1800"/>
              <a:buChar char="•"/>
              <a:defRPr/>
            </a:lvl6pPr>
            <a:lvl7pPr marL="3200400" lvl="6" indent="-342900" algn="l">
              <a:lnSpc>
                <a:spcPct val="100000"/>
              </a:lnSpc>
              <a:spcBef>
                <a:spcPts val="400"/>
              </a:spcBef>
              <a:spcAft>
                <a:spcPts val="0"/>
              </a:spcAft>
              <a:buClr>
                <a:schemeClr val="accent2"/>
              </a:buClr>
              <a:buSzPts val="1800"/>
              <a:buChar char="•"/>
              <a:defRPr/>
            </a:lvl7pPr>
            <a:lvl8pPr marL="3657600" lvl="7" indent="-342900" algn="l">
              <a:lnSpc>
                <a:spcPct val="100000"/>
              </a:lnSpc>
              <a:spcBef>
                <a:spcPts val="400"/>
              </a:spcBef>
              <a:spcAft>
                <a:spcPts val="0"/>
              </a:spcAft>
              <a:buClr>
                <a:schemeClr val="accent2"/>
              </a:buClr>
              <a:buSzPts val="1800"/>
              <a:buChar char="•"/>
              <a:defRPr/>
            </a:lvl8pPr>
            <a:lvl9pPr marL="4114800" lvl="8" indent="-342900" algn="l">
              <a:lnSpc>
                <a:spcPct val="100000"/>
              </a:lnSpc>
              <a:spcBef>
                <a:spcPts val="400"/>
              </a:spcBef>
              <a:spcAft>
                <a:spcPts val="0"/>
              </a:spcAft>
              <a:buClr>
                <a:schemeClr val="accent2"/>
              </a:buClr>
              <a:buSzPts val="1800"/>
              <a:buChar char="•"/>
              <a:defRPr/>
            </a:lvl9pPr>
          </a:lstStyle>
          <a:p>
            <a:endParaRPr/>
          </a:p>
        </p:txBody>
      </p:sp>
      <p:sp>
        <p:nvSpPr>
          <p:cNvPr id="64" name="Google Shape;64;p15"/>
          <p:cNvSpPr txBox="1">
            <a:spLocks noGrp="1"/>
          </p:cNvSpPr>
          <p:nvPr>
            <p:ph type="body" idx="2"/>
          </p:nvPr>
        </p:nvSpPr>
        <p:spPr>
          <a:xfrm>
            <a:off x="515936" y="3009106"/>
            <a:ext cx="5472116" cy="2475365"/>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ts val="0"/>
              </a:spcAft>
              <a:buClr>
                <a:schemeClr val="accent2"/>
              </a:buClr>
              <a:buSzPts val="1800"/>
              <a:buNone/>
              <a:defRPr/>
            </a:lvl1pPr>
            <a:lvl2pPr marL="914400" lvl="1" indent="-342900" algn="l">
              <a:lnSpc>
                <a:spcPct val="100000"/>
              </a:lnSpc>
              <a:spcBef>
                <a:spcPts val="400"/>
              </a:spcBef>
              <a:spcAft>
                <a:spcPts val="0"/>
              </a:spcAft>
              <a:buClr>
                <a:schemeClr val="accent2"/>
              </a:buClr>
              <a:buSzPts val="1800"/>
              <a:buChar char="•"/>
              <a:defRPr/>
            </a:lvl2pPr>
            <a:lvl3pPr marL="1371600" lvl="2" indent="-342900" algn="l">
              <a:lnSpc>
                <a:spcPct val="100000"/>
              </a:lnSpc>
              <a:spcBef>
                <a:spcPts val="400"/>
              </a:spcBef>
              <a:spcAft>
                <a:spcPts val="0"/>
              </a:spcAft>
              <a:buClr>
                <a:schemeClr val="accent2"/>
              </a:buClr>
              <a:buSzPts val="1800"/>
              <a:buChar char="•"/>
              <a:defRPr/>
            </a:lvl3pPr>
            <a:lvl4pPr marL="1828800" lvl="3" indent="-342900" algn="l">
              <a:lnSpc>
                <a:spcPct val="100000"/>
              </a:lnSpc>
              <a:spcBef>
                <a:spcPts val="400"/>
              </a:spcBef>
              <a:spcAft>
                <a:spcPts val="0"/>
              </a:spcAft>
              <a:buClr>
                <a:schemeClr val="accent2"/>
              </a:buClr>
              <a:buSzPts val="1800"/>
              <a:buChar char="•"/>
              <a:defRPr/>
            </a:lvl4pPr>
            <a:lvl5pPr marL="2286000" lvl="4" indent="-342900" algn="l">
              <a:lnSpc>
                <a:spcPct val="100000"/>
              </a:lnSpc>
              <a:spcBef>
                <a:spcPts val="400"/>
              </a:spcBef>
              <a:spcAft>
                <a:spcPts val="0"/>
              </a:spcAft>
              <a:buClr>
                <a:schemeClr val="accent2"/>
              </a:buClr>
              <a:buSzPts val="1800"/>
              <a:buChar char="•"/>
              <a:defRPr/>
            </a:lvl5pPr>
            <a:lvl6pPr marL="2743200" lvl="5" indent="-342900" algn="l">
              <a:lnSpc>
                <a:spcPct val="100000"/>
              </a:lnSpc>
              <a:spcBef>
                <a:spcPts val="400"/>
              </a:spcBef>
              <a:spcAft>
                <a:spcPts val="0"/>
              </a:spcAft>
              <a:buClr>
                <a:schemeClr val="accent2"/>
              </a:buClr>
              <a:buSzPts val="1800"/>
              <a:buChar char="•"/>
              <a:defRPr/>
            </a:lvl6pPr>
            <a:lvl7pPr marL="3200400" lvl="6" indent="-342900" algn="l">
              <a:lnSpc>
                <a:spcPct val="100000"/>
              </a:lnSpc>
              <a:spcBef>
                <a:spcPts val="400"/>
              </a:spcBef>
              <a:spcAft>
                <a:spcPts val="0"/>
              </a:spcAft>
              <a:buClr>
                <a:schemeClr val="accent2"/>
              </a:buClr>
              <a:buSzPts val="1800"/>
              <a:buChar char="•"/>
              <a:defRPr/>
            </a:lvl7pPr>
            <a:lvl8pPr marL="3657600" lvl="7" indent="-342900" algn="l">
              <a:lnSpc>
                <a:spcPct val="100000"/>
              </a:lnSpc>
              <a:spcBef>
                <a:spcPts val="400"/>
              </a:spcBef>
              <a:spcAft>
                <a:spcPts val="0"/>
              </a:spcAft>
              <a:buClr>
                <a:schemeClr val="accent2"/>
              </a:buClr>
              <a:buSzPts val="1800"/>
              <a:buChar char="•"/>
              <a:defRPr/>
            </a:lvl8pPr>
            <a:lvl9pPr marL="4114800" lvl="8" indent="-342900" algn="l">
              <a:lnSpc>
                <a:spcPct val="100000"/>
              </a:lnSpc>
              <a:spcBef>
                <a:spcPts val="400"/>
              </a:spcBef>
              <a:spcAft>
                <a:spcPts val="0"/>
              </a:spcAft>
              <a:buClr>
                <a:schemeClr val="accent2"/>
              </a:buClr>
              <a:buSzPts val="1800"/>
              <a:buChar char="•"/>
              <a:defRPr/>
            </a:lvl9pPr>
          </a:lstStyle>
          <a:p>
            <a:endParaRPr/>
          </a:p>
        </p:txBody>
      </p:sp>
      <p:sp>
        <p:nvSpPr>
          <p:cNvPr id="65" name="Google Shape;65;p15"/>
          <p:cNvSpPr txBox="1">
            <a:spLocks noGrp="1"/>
          </p:cNvSpPr>
          <p:nvPr>
            <p:ph type="title"/>
          </p:nvPr>
        </p:nvSpPr>
        <p:spPr>
          <a:xfrm>
            <a:off x="515939" y="647486"/>
            <a:ext cx="5472111" cy="1281196"/>
          </a:xfrm>
          <a:prstGeom prst="rect">
            <a:avLst/>
          </a:prstGeom>
          <a:noFill/>
          <a:ln>
            <a:noFill/>
          </a:ln>
        </p:spPr>
        <p:txBody>
          <a:bodyPr spcFirstLastPara="1" wrap="square" lIns="45700" tIns="45700" rIns="45700" bIns="45700" anchor="t" anchorCtr="0">
            <a:normAutofit/>
          </a:bodyPr>
          <a:lstStyle>
            <a:lvl1pPr lvl="0" algn="l">
              <a:lnSpc>
                <a:spcPct val="100000"/>
              </a:lnSpc>
              <a:spcBef>
                <a:spcPts val="0"/>
              </a:spcBef>
              <a:spcAft>
                <a:spcPts val="0"/>
              </a:spcAft>
              <a:buClr>
                <a:srgbClr val="AA182C"/>
              </a:buClr>
              <a:buSzPts val="4000"/>
              <a:buFont typeface="Source Sans Pro"/>
              <a:buNone/>
              <a:defRPr>
                <a:latin typeface="Source Sans Pro"/>
                <a:ea typeface="Source Sans Pro"/>
                <a:cs typeface="Source Sans Pro"/>
                <a:sym typeface="Source Sans Pro"/>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a:endParaRPr/>
          </a:p>
        </p:txBody>
      </p:sp>
      <p:sp>
        <p:nvSpPr>
          <p:cNvPr id="66" name="Google Shape;66;p15"/>
          <p:cNvSpPr txBox="1">
            <a:spLocks noGrp="1"/>
          </p:cNvSpPr>
          <p:nvPr>
            <p:ph type="body" idx="3"/>
          </p:nvPr>
        </p:nvSpPr>
        <p:spPr>
          <a:xfrm>
            <a:off x="515936" y="289629"/>
            <a:ext cx="3600453" cy="313101"/>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ts val="0"/>
              </a:spcAft>
              <a:buClr>
                <a:schemeClr val="accent2"/>
              </a:buClr>
              <a:buSzPts val="1800"/>
              <a:buNone/>
              <a:defRPr/>
            </a:lvl1pPr>
            <a:lvl2pPr marL="914400" lvl="1" indent="-342900" algn="l">
              <a:lnSpc>
                <a:spcPct val="100000"/>
              </a:lnSpc>
              <a:spcBef>
                <a:spcPts val="400"/>
              </a:spcBef>
              <a:spcAft>
                <a:spcPts val="0"/>
              </a:spcAft>
              <a:buClr>
                <a:schemeClr val="accent2"/>
              </a:buClr>
              <a:buSzPts val="1800"/>
              <a:buChar char="•"/>
              <a:defRPr/>
            </a:lvl2pPr>
            <a:lvl3pPr marL="1371600" lvl="2" indent="-342900" algn="l">
              <a:lnSpc>
                <a:spcPct val="100000"/>
              </a:lnSpc>
              <a:spcBef>
                <a:spcPts val="400"/>
              </a:spcBef>
              <a:spcAft>
                <a:spcPts val="0"/>
              </a:spcAft>
              <a:buClr>
                <a:schemeClr val="accent2"/>
              </a:buClr>
              <a:buSzPts val="1800"/>
              <a:buChar char="•"/>
              <a:defRPr/>
            </a:lvl3pPr>
            <a:lvl4pPr marL="1828800" lvl="3" indent="-342900" algn="l">
              <a:lnSpc>
                <a:spcPct val="100000"/>
              </a:lnSpc>
              <a:spcBef>
                <a:spcPts val="400"/>
              </a:spcBef>
              <a:spcAft>
                <a:spcPts val="0"/>
              </a:spcAft>
              <a:buClr>
                <a:schemeClr val="accent2"/>
              </a:buClr>
              <a:buSzPts val="1800"/>
              <a:buChar char="•"/>
              <a:defRPr/>
            </a:lvl4pPr>
            <a:lvl5pPr marL="2286000" lvl="4" indent="-342900" algn="l">
              <a:lnSpc>
                <a:spcPct val="100000"/>
              </a:lnSpc>
              <a:spcBef>
                <a:spcPts val="400"/>
              </a:spcBef>
              <a:spcAft>
                <a:spcPts val="0"/>
              </a:spcAft>
              <a:buClr>
                <a:schemeClr val="accent2"/>
              </a:buClr>
              <a:buSzPts val="1800"/>
              <a:buChar char="•"/>
              <a:defRPr/>
            </a:lvl5pPr>
            <a:lvl6pPr marL="2743200" lvl="5" indent="-342900" algn="l">
              <a:lnSpc>
                <a:spcPct val="100000"/>
              </a:lnSpc>
              <a:spcBef>
                <a:spcPts val="400"/>
              </a:spcBef>
              <a:spcAft>
                <a:spcPts val="0"/>
              </a:spcAft>
              <a:buClr>
                <a:schemeClr val="accent2"/>
              </a:buClr>
              <a:buSzPts val="1800"/>
              <a:buChar char="•"/>
              <a:defRPr/>
            </a:lvl6pPr>
            <a:lvl7pPr marL="3200400" lvl="6" indent="-342900" algn="l">
              <a:lnSpc>
                <a:spcPct val="100000"/>
              </a:lnSpc>
              <a:spcBef>
                <a:spcPts val="400"/>
              </a:spcBef>
              <a:spcAft>
                <a:spcPts val="0"/>
              </a:spcAft>
              <a:buClr>
                <a:schemeClr val="accent2"/>
              </a:buClr>
              <a:buSzPts val="1800"/>
              <a:buChar char="•"/>
              <a:defRPr/>
            </a:lvl7pPr>
            <a:lvl8pPr marL="3657600" lvl="7" indent="-342900" algn="l">
              <a:lnSpc>
                <a:spcPct val="100000"/>
              </a:lnSpc>
              <a:spcBef>
                <a:spcPts val="400"/>
              </a:spcBef>
              <a:spcAft>
                <a:spcPts val="0"/>
              </a:spcAft>
              <a:buClr>
                <a:schemeClr val="accent2"/>
              </a:buClr>
              <a:buSzPts val="1800"/>
              <a:buChar char="•"/>
              <a:defRPr/>
            </a:lvl8pPr>
            <a:lvl9pPr marL="4114800" lvl="8" indent="-342900" algn="l">
              <a:lnSpc>
                <a:spcPct val="100000"/>
              </a:lnSpc>
              <a:spcBef>
                <a:spcPts val="400"/>
              </a:spcBef>
              <a:spcAft>
                <a:spcPts val="0"/>
              </a:spcAft>
              <a:buClr>
                <a:schemeClr val="accent2"/>
              </a:buClr>
              <a:buSzPts val="1800"/>
              <a:buChar char="•"/>
              <a:defRPr/>
            </a:lvl9pPr>
          </a:lstStyle>
          <a:p>
            <a:endParaRPr/>
          </a:p>
        </p:txBody>
      </p:sp>
      <p:sp>
        <p:nvSpPr>
          <p:cNvPr id="67" name="Google Shape;67;p15"/>
          <p:cNvSpPr>
            <a:spLocks noGrp="1"/>
          </p:cNvSpPr>
          <p:nvPr>
            <p:ph type="pic" idx="4"/>
          </p:nvPr>
        </p:nvSpPr>
        <p:spPr>
          <a:xfrm>
            <a:off x="6979684" y="460838"/>
            <a:ext cx="4731235" cy="4731235"/>
          </a:xfrm>
          <a:prstGeom prst="rect">
            <a:avLst/>
          </a:prstGeom>
          <a:noFill/>
          <a:ln>
            <a:noFill/>
          </a:ln>
        </p:spPr>
      </p:sp>
      <p:sp>
        <p:nvSpPr>
          <p:cNvPr id="68" name="Google Shape;68;p15"/>
          <p:cNvSpPr/>
          <p:nvPr/>
        </p:nvSpPr>
        <p:spPr>
          <a:xfrm>
            <a:off x="-31440" y="5564740"/>
            <a:ext cx="12254880" cy="1437854"/>
          </a:xfrm>
          <a:prstGeom prst="rect">
            <a:avLst/>
          </a:prstGeom>
          <a:solidFill>
            <a:srgbClr val="AA182C"/>
          </a:solidFill>
          <a:ln>
            <a:noFill/>
          </a:ln>
        </p:spPr>
        <p:txBody>
          <a:bodyPr spcFirstLastPara="1" wrap="square" lIns="45700" tIns="45700" rIns="45700" bIns="45700" anchor="ctr" anchorCtr="0">
            <a:noAutofit/>
          </a:bodyPr>
          <a:lstStyle/>
          <a:p>
            <a:pPr marL="0" marR="0" lvl="0" indent="457200" algn="l" rtl="0">
              <a:lnSpc>
                <a:spcPct val="100000"/>
              </a:lnSpc>
              <a:spcBef>
                <a:spcPts val="0"/>
              </a:spcBef>
              <a:spcAft>
                <a:spcPts val="0"/>
              </a:spcAft>
              <a:buClr>
                <a:srgbClr val="000000"/>
              </a:buClr>
              <a:buSzPts val="1800"/>
              <a:buFont typeface="Jost"/>
              <a:buNone/>
            </a:pPr>
            <a:endParaRPr sz="1800" b="0" i="0" u="none" strike="noStrike" cap="none">
              <a:solidFill>
                <a:srgbClr val="000000"/>
              </a:solidFill>
              <a:latin typeface="Jost"/>
              <a:ea typeface="Jost"/>
              <a:cs typeface="Jost"/>
              <a:sym typeface="Jost"/>
            </a:endParaRPr>
          </a:p>
        </p:txBody>
      </p:sp>
      <p:sp>
        <p:nvSpPr>
          <p:cNvPr id="69" name="Google Shape;69;p15"/>
          <p:cNvSpPr txBox="1"/>
          <p:nvPr/>
        </p:nvSpPr>
        <p:spPr>
          <a:xfrm>
            <a:off x="561655" y="6378834"/>
            <a:ext cx="10546081" cy="345439"/>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Century Gothic"/>
              <a:buNone/>
            </a:pPr>
            <a:r>
              <a:rPr lang="en-US" sz="1600" b="0" i="0" u="none" strike="noStrike" cap="none">
                <a:solidFill>
                  <a:srgbClr val="FFFFFF"/>
                </a:solidFill>
                <a:latin typeface="Century Gothic"/>
                <a:ea typeface="Century Gothic"/>
                <a:cs typeface="Century Gothic"/>
                <a:sym typeface="Century Gothic"/>
              </a:rPr>
              <a:t>ARIAS•U.S. 2022 Fall Conference | Nov 3-4, 2022 | New York, NY | www.arias-us.org</a:t>
            </a:r>
            <a:endParaRPr/>
          </a:p>
        </p:txBody>
      </p:sp>
      <p:pic>
        <p:nvPicPr>
          <p:cNvPr id="70" name="Google Shape;70;p15" descr="ARIAS-logo_WHITE.pdf"/>
          <p:cNvPicPr preferRelativeResize="0"/>
          <p:nvPr/>
        </p:nvPicPr>
        <p:blipFill rotWithShape="1">
          <a:blip r:embed="rId3">
            <a:alphaModFix/>
          </a:blip>
          <a:srcRect/>
          <a:stretch/>
        </p:blipFill>
        <p:spPr>
          <a:xfrm>
            <a:off x="5422055" y="5755878"/>
            <a:ext cx="1347889" cy="564672"/>
          </a:xfrm>
          <a:prstGeom prst="rect">
            <a:avLst/>
          </a:prstGeom>
          <a:noFill/>
          <a:ln>
            <a:noFill/>
          </a:ln>
        </p:spPr>
      </p:pic>
      <p:sp>
        <p:nvSpPr>
          <p:cNvPr id="71" name="Google Shape;71;p15"/>
          <p:cNvSpPr txBox="1">
            <a:spLocks noGrp="1"/>
          </p:cNvSpPr>
          <p:nvPr>
            <p:ph type="sldNum" idx="12"/>
          </p:nvPr>
        </p:nvSpPr>
        <p:spPr>
          <a:xfrm>
            <a:off x="8463946" y="6221731"/>
            <a:ext cx="273654" cy="269239"/>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marL="0" lvl="1"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marL="0" lvl="2"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marL="0" lvl="3"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marL="0" lvl="4"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marL="0" lvl="5"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marL="0" lvl="6"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marL="0" lvl="7"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marL="0" lvl="8"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ontent-1">
  <p:cSld name="2_Content-1">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515939" y="621582"/>
            <a:ext cx="11160126" cy="1488315"/>
          </a:xfrm>
          <a:prstGeom prst="rect">
            <a:avLst/>
          </a:prstGeom>
          <a:noFill/>
          <a:ln>
            <a:noFill/>
          </a:ln>
        </p:spPr>
        <p:txBody>
          <a:bodyPr spcFirstLastPara="1" wrap="square" lIns="45700" tIns="45700" rIns="45700" bIns="45700" anchor="t" anchorCtr="0">
            <a:normAutofit/>
          </a:bodyPr>
          <a:lstStyle>
            <a:lvl1pPr lvl="0" algn="l">
              <a:lnSpc>
                <a:spcPct val="100000"/>
              </a:lnSpc>
              <a:spcBef>
                <a:spcPts val="0"/>
              </a:spcBef>
              <a:spcAft>
                <a:spcPts val="0"/>
              </a:spcAft>
              <a:buClr>
                <a:srgbClr val="AA182C"/>
              </a:buClr>
              <a:buSzPts val="1800"/>
              <a:buNone/>
              <a:defRPr/>
            </a:lvl1pPr>
            <a:lvl2pPr lvl="1" algn="l">
              <a:lnSpc>
                <a:spcPct val="100000"/>
              </a:lnSpc>
              <a:spcBef>
                <a:spcPts val="0"/>
              </a:spcBef>
              <a:spcAft>
                <a:spcPts val="0"/>
              </a:spcAft>
              <a:buClr>
                <a:srgbClr val="AA182C"/>
              </a:buClr>
              <a:buSzPts val="1800"/>
              <a:buNone/>
              <a:defRPr/>
            </a:lvl2pPr>
            <a:lvl3pPr lvl="2" algn="l">
              <a:lnSpc>
                <a:spcPct val="100000"/>
              </a:lnSpc>
              <a:spcBef>
                <a:spcPts val="0"/>
              </a:spcBef>
              <a:spcAft>
                <a:spcPts val="0"/>
              </a:spcAft>
              <a:buClr>
                <a:srgbClr val="AA182C"/>
              </a:buClr>
              <a:buSzPts val="1800"/>
              <a:buNone/>
              <a:defRPr/>
            </a:lvl3pPr>
            <a:lvl4pPr lvl="3" algn="l">
              <a:lnSpc>
                <a:spcPct val="100000"/>
              </a:lnSpc>
              <a:spcBef>
                <a:spcPts val="0"/>
              </a:spcBef>
              <a:spcAft>
                <a:spcPts val="0"/>
              </a:spcAft>
              <a:buClr>
                <a:srgbClr val="AA182C"/>
              </a:buClr>
              <a:buSzPts val="1800"/>
              <a:buNone/>
              <a:defRPr/>
            </a:lvl4pPr>
            <a:lvl5pPr lvl="4" algn="l">
              <a:lnSpc>
                <a:spcPct val="100000"/>
              </a:lnSpc>
              <a:spcBef>
                <a:spcPts val="0"/>
              </a:spcBef>
              <a:spcAft>
                <a:spcPts val="0"/>
              </a:spcAft>
              <a:buClr>
                <a:srgbClr val="AA182C"/>
              </a:buClr>
              <a:buSzPts val="1800"/>
              <a:buNone/>
              <a:defRPr/>
            </a:lvl5pPr>
            <a:lvl6pPr lvl="5" algn="l">
              <a:lnSpc>
                <a:spcPct val="100000"/>
              </a:lnSpc>
              <a:spcBef>
                <a:spcPts val="0"/>
              </a:spcBef>
              <a:spcAft>
                <a:spcPts val="0"/>
              </a:spcAft>
              <a:buClr>
                <a:srgbClr val="AA182C"/>
              </a:buClr>
              <a:buSzPts val="1800"/>
              <a:buNone/>
              <a:defRPr/>
            </a:lvl6pPr>
            <a:lvl7pPr lvl="6" algn="l">
              <a:lnSpc>
                <a:spcPct val="100000"/>
              </a:lnSpc>
              <a:spcBef>
                <a:spcPts val="0"/>
              </a:spcBef>
              <a:spcAft>
                <a:spcPts val="0"/>
              </a:spcAft>
              <a:buClr>
                <a:srgbClr val="AA182C"/>
              </a:buClr>
              <a:buSzPts val="1800"/>
              <a:buNone/>
              <a:defRPr/>
            </a:lvl7pPr>
            <a:lvl8pPr lvl="7" algn="l">
              <a:lnSpc>
                <a:spcPct val="100000"/>
              </a:lnSpc>
              <a:spcBef>
                <a:spcPts val="0"/>
              </a:spcBef>
              <a:spcAft>
                <a:spcPts val="0"/>
              </a:spcAft>
              <a:buClr>
                <a:srgbClr val="AA182C"/>
              </a:buClr>
              <a:buSzPts val="1800"/>
              <a:buNone/>
              <a:defRPr/>
            </a:lvl8pPr>
            <a:lvl9pPr lvl="8" algn="l">
              <a:lnSpc>
                <a:spcPct val="100000"/>
              </a:lnSpc>
              <a:spcBef>
                <a:spcPts val="0"/>
              </a:spcBef>
              <a:spcAft>
                <a:spcPts val="0"/>
              </a:spcAft>
              <a:buClr>
                <a:srgbClr val="AA182C"/>
              </a:buClr>
              <a:buSzPts val="1800"/>
              <a:buNone/>
              <a:defRPr/>
            </a:lvl9pPr>
          </a:lstStyle>
          <a:p>
            <a:endParaRPr/>
          </a:p>
        </p:txBody>
      </p:sp>
      <p:sp>
        <p:nvSpPr>
          <p:cNvPr id="35" name="Google Shape;35;p11"/>
          <p:cNvSpPr txBox="1">
            <a:spLocks noGrp="1"/>
          </p:cNvSpPr>
          <p:nvPr>
            <p:ph type="body" idx="1"/>
          </p:nvPr>
        </p:nvSpPr>
        <p:spPr>
          <a:xfrm>
            <a:off x="515937" y="2092325"/>
            <a:ext cx="7366001" cy="421640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ts val="0"/>
              </a:spcAft>
              <a:buClr>
                <a:schemeClr val="accent2"/>
              </a:buClr>
              <a:buSzPts val="1800"/>
              <a:buNone/>
              <a:defRPr/>
            </a:lvl1pPr>
            <a:lvl2pPr marL="914400" lvl="1" indent="-342900" algn="l">
              <a:lnSpc>
                <a:spcPct val="100000"/>
              </a:lnSpc>
              <a:spcBef>
                <a:spcPts val="400"/>
              </a:spcBef>
              <a:spcAft>
                <a:spcPts val="0"/>
              </a:spcAft>
              <a:buClr>
                <a:schemeClr val="accent2"/>
              </a:buClr>
              <a:buSzPts val="1800"/>
              <a:buChar char="•"/>
              <a:defRPr/>
            </a:lvl2pPr>
            <a:lvl3pPr marL="1371600" lvl="2" indent="-342900" algn="l">
              <a:lnSpc>
                <a:spcPct val="100000"/>
              </a:lnSpc>
              <a:spcBef>
                <a:spcPts val="400"/>
              </a:spcBef>
              <a:spcAft>
                <a:spcPts val="0"/>
              </a:spcAft>
              <a:buClr>
                <a:schemeClr val="accent2"/>
              </a:buClr>
              <a:buSzPts val="1800"/>
              <a:buChar char="•"/>
              <a:defRPr/>
            </a:lvl3pPr>
            <a:lvl4pPr marL="1828800" lvl="3" indent="-342900" algn="l">
              <a:lnSpc>
                <a:spcPct val="100000"/>
              </a:lnSpc>
              <a:spcBef>
                <a:spcPts val="400"/>
              </a:spcBef>
              <a:spcAft>
                <a:spcPts val="0"/>
              </a:spcAft>
              <a:buClr>
                <a:schemeClr val="accent2"/>
              </a:buClr>
              <a:buSzPts val="1800"/>
              <a:buChar char="•"/>
              <a:defRPr/>
            </a:lvl4pPr>
            <a:lvl5pPr marL="2286000" lvl="4" indent="-342900" algn="l">
              <a:lnSpc>
                <a:spcPct val="100000"/>
              </a:lnSpc>
              <a:spcBef>
                <a:spcPts val="400"/>
              </a:spcBef>
              <a:spcAft>
                <a:spcPts val="0"/>
              </a:spcAft>
              <a:buClr>
                <a:schemeClr val="accent2"/>
              </a:buClr>
              <a:buSzPts val="1800"/>
              <a:buChar char="•"/>
              <a:defRPr/>
            </a:lvl5pPr>
            <a:lvl6pPr marL="2743200" lvl="5" indent="-342900" algn="l">
              <a:lnSpc>
                <a:spcPct val="100000"/>
              </a:lnSpc>
              <a:spcBef>
                <a:spcPts val="400"/>
              </a:spcBef>
              <a:spcAft>
                <a:spcPts val="0"/>
              </a:spcAft>
              <a:buClr>
                <a:schemeClr val="accent2"/>
              </a:buClr>
              <a:buSzPts val="1800"/>
              <a:buChar char="•"/>
              <a:defRPr/>
            </a:lvl6pPr>
            <a:lvl7pPr marL="3200400" lvl="6" indent="-342900" algn="l">
              <a:lnSpc>
                <a:spcPct val="100000"/>
              </a:lnSpc>
              <a:spcBef>
                <a:spcPts val="400"/>
              </a:spcBef>
              <a:spcAft>
                <a:spcPts val="0"/>
              </a:spcAft>
              <a:buClr>
                <a:schemeClr val="accent2"/>
              </a:buClr>
              <a:buSzPts val="1800"/>
              <a:buChar char="•"/>
              <a:defRPr/>
            </a:lvl7pPr>
            <a:lvl8pPr marL="3657600" lvl="7" indent="-342900" algn="l">
              <a:lnSpc>
                <a:spcPct val="100000"/>
              </a:lnSpc>
              <a:spcBef>
                <a:spcPts val="400"/>
              </a:spcBef>
              <a:spcAft>
                <a:spcPts val="0"/>
              </a:spcAft>
              <a:buClr>
                <a:schemeClr val="accent2"/>
              </a:buClr>
              <a:buSzPts val="1800"/>
              <a:buChar char="•"/>
              <a:defRPr/>
            </a:lvl8pPr>
            <a:lvl9pPr marL="4114800" lvl="8" indent="-342900" algn="l">
              <a:lnSpc>
                <a:spcPct val="100000"/>
              </a:lnSpc>
              <a:spcBef>
                <a:spcPts val="400"/>
              </a:spcBef>
              <a:spcAft>
                <a:spcPts val="0"/>
              </a:spcAft>
              <a:buClr>
                <a:schemeClr val="accent2"/>
              </a:buClr>
              <a:buSzPts val="1800"/>
              <a:buChar char="•"/>
              <a:defRPr/>
            </a:lvl9pPr>
          </a:lstStyle>
          <a:p>
            <a:endParaRPr/>
          </a:p>
        </p:txBody>
      </p:sp>
      <p:sp>
        <p:nvSpPr>
          <p:cNvPr id="36" name="Google Shape;36;p11"/>
          <p:cNvSpPr>
            <a:spLocks noGrp="1"/>
          </p:cNvSpPr>
          <p:nvPr>
            <p:ph type="pic" idx="2"/>
          </p:nvPr>
        </p:nvSpPr>
        <p:spPr>
          <a:xfrm>
            <a:off x="7444006" y="823644"/>
            <a:ext cx="4216356" cy="4216357"/>
          </a:xfrm>
          <a:prstGeom prst="rect">
            <a:avLst/>
          </a:prstGeom>
          <a:noFill/>
          <a:ln>
            <a:noFill/>
          </a:ln>
        </p:spPr>
      </p:sp>
      <p:sp>
        <p:nvSpPr>
          <p:cNvPr id="37" name="Google Shape;37;p11"/>
          <p:cNvSpPr txBox="1">
            <a:spLocks noGrp="1"/>
          </p:cNvSpPr>
          <p:nvPr>
            <p:ph type="body" idx="3"/>
          </p:nvPr>
        </p:nvSpPr>
        <p:spPr>
          <a:xfrm>
            <a:off x="515936" y="289629"/>
            <a:ext cx="3600453" cy="313101"/>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ts val="0"/>
              </a:spcAft>
              <a:buClr>
                <a:schemeClr val="accent2"/>
              </a:buClr>
              <a:buSzPts val="1800"/>
              <a:buNone/>
              <a:defRPr/>
            </a:lvl1pPr>
            <a:lvl2pPr marL="914400" lvl="1" indent="-342900" algn="l">
              <a:lnSpc>
                <a:spcPct val="100000"/>
              </a:lnSpc>
              <a:spcBef>
                <a:spcPts val="400"/>
              </a:spcBef>
              <a:spcAft>
                <a:spcPts val="0"/>
              </a:spcAft>
              <a:buClr>
                <a:schemeClr val="accent2"/>
              </a:buClr>
              <a:buSzPts val="1800"/>
              <a:buChar char="•"/>
              <a:defRPr/>
            </a:lvl2pPr>
            <a:lvl3pPr marL="1371600" lvl="2" indent="-342900" algn="l">
              <a:lnSpc>
                <a:spcPct val="100000"/>
              </a:lnSpc>
              <a:spcBef>
                <a:spcPts val="400"/>
              </a:spcBef>
              <a:spcAft>
                <a:spcPts val="0"/>
              </a:spcAft>
              <a:buClr>
                <a:schemeClr val="accent2"/>
              </a:buClr>
              <a:buSzPts val="1800"/>
              <a:buChar char="•"/>
              <a:defRPr/>
            </a:lvl3pPr>
            <a:lvl4pPr marL="1828800" lvl="3" indent="-342900" algn="l">
              <a:lnSpc>
                <a:spcPct val="100000"/>
              </a:lnSpc>
              <a:spcBef>
                <a:spcPts val="400"/>
              </a:spcBef>
              <a:spcAft>
                <a:spcPts val="0"/>
              </a:spcAft>
              <a:buClr>
                <a:schemeClr val="accent2"/>
              </a:buClr>
              <a:buSzPts val="1800"/>
              <a:buChar char="•"/>
              <a:defRPr/>
            </a:lvl4pPr>
            <a:lvl5pPr marL="2286000" lvl="4" indent="-342900" algn="l">
              <a:lnSpc>
                <a:spcPct val="100000"/>
              </a:lnSpc>
              <a:spcBef>
                <a:spcPts val="400"/>
              </a:spcBef>
              <a:spcAft>
                <a:spcPts val="0"/>
              </a:spcAft>
              <a:buClr>
                <a:schemeClr val="accent2"/>
              </a:buClr>
              <a:buSzPts val="1800"/>
              <a:buChar char="•"/>
              <a:defRPr/>
            </a:lvl5pPr>
            <a:lvl6pPr marL="2743200" lvl="5" indent="-342900" algn="l">
              <a:lnSpc>
                <a:spcPct val="100000"/>
              </a:lnSpc>
              <a:spcBef>
                <a:spcPts val="400"/>
              </a:spcBef>
              <a:spcAft>
                <a:spcPts val="0"/>
              </a:spcAft>
              <a:buClr>
                <a:schemeClr val="accent2"/>
              </a:buClr>
              <a:buSzPts val="1800"/>
              <a:buChar char="•"/>
              <a:defRPr/>
            </a:lvl6pPr>
            <a:lvl7pPr marL="3200400" lvl="6" indent="-342900" algn="l">
              <a:lnSpc>
                <a:spcPct val="100000"/>
              </a:lnSpc>
              <a:spcBef>
                <a:spcPts val="400"/>
              </a:spcBef>
              <a:spcAft>
                <a:spcPts val="0"/>
              </a:spcAft>
              <a:buClr>
                <a:schemeClr val="accent2"/>
              </a:buClr>
              <a:buSzPts val="1800"/>
              <a:buChar char="•"/>
              <a:defRPr/>
            </a:lvl7pPr>
            <a:lvl8pPr marL="3657600" lvl="7" indent="-342900" algn="l">
              <a:lnSpc>
                <a:spcPct val="100000"/>
              </a:lnSpc>
              <a:spcBef>
                <a:spcPts val="400"/>
              </a:spcBef>
              <a:spcAft>
                <a:spcPts val="0"/>
              </a:spcAft>
              <a:buClr>
                <a:schemeClr val="accent2"/>
              </a:buClr>
              <a:buSzPts val="1800"/>
              <a:buChar char="•"/>
              <a:defRPr/>
            </a:lvl8pPr>
            <a:lvl9pPr marL="4114800" lvl="8" indent="-342900" algn="l">
              <a:lnSpc>
                <a:spcPct val="100000"/>
              </a:lnSpc>
              <a:spcBef>
                <a:spcPts val="400"/>
              </a:spcBef>
              <a:spcAft>
                <a:spcPts val="0"/>
              </a:spcAft>
              <a:buClr>
                <a:schemeClr val="accent2"/>
              </a:buClr>
              <a:buSzPts val="1800"/>
              <a:buChar char="•"/>
              <a:defRPr/>
            </a:lvl9pPr>
          </a:lstStyle>
          <a:p>
            <a:endParaRPr/>
          </a:p>
        </p:txBody>
      </p:sp>
      <p:sp>
        <p:nvSpPr>
          <p:cNvPr id="38" name="Google Shape;38;p11"/>
          <p:cNvSpPr txBox="1">
            <a:spLocks noGrp="1"/>
          </p:cNvSpPr>
          <p:nvPr>
            <p:ph type="sldNum" idx="12"/>
          </p:nvPr>
        </p:nvSpPr>
        <p:spPr>
          <a:xfrm>
            <a:off x="8463946" y="6221731"/>
            <a:ext cx="273654" cy="269239"/>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1pPr>
            <a:lvl2pPr marL="0" lvl="1"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2pPr>
            <a:lvl3pPr marL="0" lvl="2"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3pPr>
            <a:lvl4pPr marL="0" lvl="3"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4pPr>
            <a:lvl5pPr marL="0" lvl="4"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5pPr>
            <a:lvl6pPr marL="0" lvl="5"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6pPr>
            <a:lvl7pPr marL="0" lvl="6"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7pPr>
            <a:lvl8pPr marL="0" lvl="7"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8pPr>
            <a:lvl9pPr marL="0" lvl="8" indent="0" algn="r">
              <a:lnSpc>
                <a:spcPct val="100000"/>
              </a:lnSpc>
              <a:spcBef>
                <a:spcPts val="0"/>
              </a:spcBef>
              <a:spcAft>
                <a:spcPts val="0"/>
              </a:spcAft>
              <a:buClr>
                <a:srgbClr val="000000"/>
              </a:buClr>
              <a:buSzPts val="1200"/>
              <a:buFont typeface="Jost"/>
              <a:buNone/>
              <a:defRPr sz="1200">
                <a:latin typeface="Jost"/>
                <a:ea typeface="Jost"/>
                <a:cs typeface="Jost"/>
                <a:sym typeface="Jost"/>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Jost"/>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Jost"/>
                <a:ea typeface="Jost"/>
                <a:sym typeface="Jost"/>
              </a:rPr>
              <a:pPr marL="0" marR="0" lvl="0" indent="0" algn="r" defTabSz="914400" rtl="0" eaLnBrk="1" fontAlgn="auto" latinLnBrk="0" hangingPunct="1">
                <a:lnSpc>
                  <a:spcPct val="100000"/>
                </a:lnSpc>
                <a:spcBef>
                  <a:spcPts val="0"/>
                </a:spcBef>
                <a:spcAft>
                  <a:spcPts val="0"/>
                </a:spcAft>
                <a:buClr>
                  <a:srgbClr val="000000"/>
                </a:buClr>
                <a:buSzPts val="1200"/>
                <a:buFont typeface="Jost"/>
                <a:buNone/>
                <a:tabLst/>
                <a:defRPr/>
              </a:pPr>
              <a:t>‹#›</a:t>
            </a:fld>
            <a:endParaRPr kumimoji="0" sz="1200" b="0" i="0" u="none" strike="noStrike" kern="0" cap="none" spc="0" normalizeH="0" baseline="0" noProof="0" dirty="0">
              <a:ln>
                <a:noFill/>
              </a:ln>
              <a:solidFill>
                <a:srgbClr val="000000"/>
              </a:solidFill>
              <a:effectLst/>
              <a:uLnTx/>
              <a:uFillTx/>
              <a:latin typeface="Jost"/>
              <a:ea typeface="Jost"/>
              <a:sym typeface="Jost"/>
            </a:endParaRPr>
          </a:p>
        </p:txBody>
      </p:sp>
    </p:spTree>
    <p:extLst>
      <p:ext uri="{BB962C8B-B14F-4D97-AF65-F5344CB8AC3E}">
        <p14:creationId xmlns:p14="http://schemas.microsoft.com/office/powerpoint/2010/main" val="1963354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_Title-2">
  <p:cSld name="1_Title-2">
    <p:spTree>
      <p:nvGrpSpPr>
        <p:cNvPr id="1" name="Shape 24"/>
        <p:cNvGrpSpPr/>
        <p:nvPr/>
      </p:nvGrpSpPr>
      <p:grpSpPr>
        <a:xfrm>
          <a:off x="0" y="0"/>
          <a:ext cx="0" cy="0"/>
          <a:chOff x="0" y="0"/>
          <a:chExt cx="0" cy="0"/>
        </a:xfrm>
      </p:grpSpPr>
      <p:pic>
        <p:nvPicPr>
          <p:cNvPr id="25" name="Google Shape;25;p10" descr="Picture 14"/>
          <p:cNvPicPr preferRelativeResize="0"/>
          <p:nvPr/>
        </p:nvPicPr>
        <p:blipFill>
          <a:blip r:embed="rId2">
            <a:alphaModFix/>
          </a:blip>
          <a:stretch>
            <a:fillRect/>
          </a:stretch>
        </p:blipFill>
        <p:spPr>
          <a:xfrm>
            <a:off x="10722847" y="6365237"/>
            <a:ext cx="953216" cy="421323"/>
          </a:xfrm>
          <a:prstGeom prst="rect">
            <a:avLst/>
          </a:prstGeom>
          <a:noFill/>
          <a:ln>
            <a:noFill/>
          </a:ln>
        </p:spPr>
      </p:pic>
      <p:sp>
        <p:nvSpPr>
          <p:cNvPr id="26" name="Google Shape;26;p10"/>
          <p:cNvSpPr txBox="1">
            <a:spLocks noGrp="1"/>
          </p:cNvSpPr>
          <p:nvPr>
            <p:ph type="title"/>
          </p:nvPr>
        </p:nvSpPr>
        <p:spPr>
          <a:xfrm>
            <a:off x="515939" y="-63081"/>
            <a:ext cx="7380286" cy="2781408"/>
          </a:xfrm>
          <a:prstGeom prst="rect">
            <a:avLst/>
          </a:prstGeom>
          <a:noFill/>
          <a:ln>
            <a:noFill/>
          </a:ln>
        </p:spPr>
        <p:txBody>
          <a:bodyPr spcFirstLastPara="1" wrap="square" lIns="45700" tIns="45700" rIns="45700" bIns="45700" anchor="b" anchorCtr="0">
            <a:normAutofit/>
          </a:bodyPr>
          <a:lstStyle>
            <a:lvl1pPr lvl="0" algn="l">
              <a:lnSpc>
                <a:spcPct val="100000"/>
              </a:lnSpc>
              <a:spcBef>
                <a:spcPct val="0"/>
              </a:spcBef>
              <a:spcAft>
                <a:spcPct val="0"/>
              </a:spcAft>
              <a:buClr>
                <a:srgbClr val="AA182C"/>
              </a:buClr>
              <a:buSzPts val="5600"/>
              <a:buFont typeface="Century Gothic"/>
              <a:buNone/>
              <a:defRPr sz="5600"/>
            </a:lvl1pPr>
            <a:lvl2pPr lvl="1" algn="l">
              <a:lnSpc>
                <a:spcPct val="100000"/>
              </a:lnSpc>
              <a:spcBef>
                <a:spcPct val="0"/>
              </a:spcBef>
              <a:spcAft>
                <a:spcPct val="0"/>
              </a:spcAft>
              <a:buClr>
                <a:srgbClr val="AA182C"/>
              </a:buClr>
              <a:buSzPts val="1800"/>
              <a:buNone/>
              <a:defRPr/>
            </a:lvl2pPr>
            <a:lvl3pPr lvl="2" algn="l">
              <a:lnSpc>
                <a:spcPct val="100000"/>
              </a:lnSpc>
              <a:spcBef>
                <a:spcPct val="0"/>
              </a:spcBef>
              <a:spcAft>
                <a:spcPct val="0"/>
              </a:spcAft>
              <a:buClr>
                <a:srgbClr val="AA182C"/>
              </a:buClr>
              <a:buSzPts val="1800"/>
              <a:buNone/>
              <a:defRPr/>
            </a:lvl3pPr>
            <a:lvl4pPr lvl="3" algn="l">
              <a:lnSpc>
                <a:spcPct val="100000"/>
              </a:lnSpc>
              <a:spcBef>
                <a:spcPct val="0"/>
              </a:spcBef>
              <a:spcAft>
                <a:spcPct val="0"/>
              </a:spcAft>
              <a:buClr>
                <a:srgbClr val="AA182C"/>
              </a:buClr>
              <a:buSzPts val="1800"/>
              <a:buNone/>
              <a:defRPr/>
            </a:lvl4pPr>
            <a:lvl5pPr lvl="4" algn="l">
              <a:lnSpc>
                <a:spcPct val="100000"/>
              </a:lnSpc>
              <a:spcBef>
                <a:spcPct val="0"/>
              </a:spcBef>
              <a:spcAft>
                <a:spcPct val="0"/>
              </a:spcAft>
              <a:buClr>
                <a:srgbClr val="AA182C"/>
              </a:buClr>
              <a:buSzPts val="1800"/>
              <a:buNone/>
              <a:defRPr/>
            </a:lvl5pPr>
            <a:lvl6pPr lvl="5" algn="l">
              <a:lnSpc>
                <a:spcPct val="100000"/>
              </a:lnSpc>
              <a:spcBef>
                <a:spcPct val="0"/>
              </a:spcBef>
              <a:spcAft>
                <a:spcPct val="0"/>
              </a:spcAft>
              <a:buClr>
                <a:srgbClr val="AA182C"/>
              </a:buClr>
              <a:buSzPts val="1800"/>
              <a:buNone/>
              <a:defRPr/>
            </a:lvl6pPr>
            <a:lvl7pPr lvl="6" algn="l">
              <a:lnSpc>
                <a:spcPct val="100000"/>
              </a:lnSpc>
              <a:spcBef>
                <a:spcPct val="0"/>
              </a:spcBef>
              <a:spcAft>
                <a:spcPct val="0"/>
              </a:spcAft>
              <a:buClr>
                <a:srgbClr val="AA182C"/>
              </a:buClr>
              <a:buSzPts val="1800"/>
              <a:buNone/>
              <a:defRPr/>
            </a:lvl7pPr>
            <a:lvl8pPr lvl="7" algn="l">
              <a:lnSpc>
                <a:spcPct val="100000"/>
              </a:lnSpc>
              <a:spcBef>
                <a:spcPct val="0"/>
              </a:spcBef>
              <a:spcAft>
                <a:spcPct val="0"/>
              </a:spcAft>
              <a:buClr>
                <a:srgbClr val="AA182C"/>
              </a:buClr>
              <a:buSzPts val="1800"/>
              <a:buNone/>
              <a:defRPr/>
            </a:lvl8pPr>
            <a:lvl9pPr lvl="8" algn="l">
              <a:lnSpc>
                <a:spcPct val="100000"/>
              </a:lnSpc>
              <a:spcBef>
                <a:spcPct val="0"/>
              </a:spcBef>
              <a:spcAft>
                <a:spcPct val="0"/>
              </a:spcAft>
              <a:buClr>
                <a:srgbClr val="AA182C"/>
              </a:buClr>
              <a:buSzPts val="1800"/>
              <a:buNone/>
              <a:defRPr/>
            </a:lvl9pPr>
          </a:lstStyle>
          <a:p>
            <a:endParaRPr/>
          </a:p>
        </p:txBody>
      </p:sp>
      <p:sp>
        <p:nvSpPr>
          <p:cNvPr id="27" name="Google Shape;27;p10"/>
          <p:cNvSpPr txBox="1">
            <a:spLocks noGrp="1"/>
          </p:cNvSpPr>
          <p:nvPr>
            <p:ph type="body" idx="1"/>
          </p:nvPr>
        </p:nvSpPr>
        <p:spPr>
          <a:xfrm>
            <a:off x="515937" y="3025019"/>
            <a:ext cx="7380289" cy="112796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ct val="0"/>
              </a:spcBef>
              <a:spcAft>
                <a:spcPct val="0"/>
              </a:spcAft>
              <a:buClr>
                <a:srgbClr val="000000"/>
              </a:buClr>
              <a:buSzPts val="2800"/>
              <a:buFont typeface="Century Gothic"/>
              <a:buNone/>
              <a:defRPr sz="2800">
                <a:solidFill>
                  <a:srgbClr val="000000"/>
                </a:solidFill>
              </a:defRPr>
            </a:lvl1pPr>
            <a:lvl2pPr marL="914400" lvl="1" indent="-228600" algn="l">
              <a:lnSpc>
                <a:spcPct val="100000"/>
              </a:lnSpc>
              <a:spcBef>
                <a:spcPct val="0"/>
              </a:spcBef>
              <a:spcAft>
                <a:spcPct val="0"/>
              </a:spcAft>
              <a:buClr>
                <a:srgbClr val="000000"/>
              </a:buClr>
              <a:buSzPts val="2800"/>
              <a:buFont typeface="Century Gothic"/>
              <a:buNone/>
              <a:defRPr sz="2800">
                <a:solidFill>
                  <a:srgbClr val="000000"/>
                </a:solidFill>
              </a:defRPr>
            </a:lvl2pPr>
            <a:lvl3pPr marL="1371600" lvl="2" indent="-228600" algn="l">
              <a:lnSpc>
                <a:spcPct val="100000"/>
              </a:lnSpc>
              <a:spcBef>
                <a:spcPct val="0"/>
              </a:spcBef>
              <a:spcAft>
                <a:spcPct val="0"/>
              </a:spcAft>
              <a:buClr>
                <a:srgbClr val="000000"/>
              </a:buClr>
              <a:buSzPts val="2800"/>
              <a:buFont typeface="Century Gothic"/>
              <a:buNone/>
              <a:defRPr sz="2800">
                <a:solidFill>
                  <a:srgbClr val="000000"/>
                </a:solidFill>
              </a:defRPr>
            </a:lvl3pPr>
            <a:lvl4pPr marL="1828800" lvl="3" indent="-228600" algn="l">
              <a:lnSpc>
                <a:spcPct val="100000"/>
              </a:lnSpc>
              <a:spcBef>
                <a:spcPct val="0"/>
              </a:spcBef>
              <a:spcAft>
                <a:spcPct val="0"/>
              </a:spcAft>
              <a:buClr>
                <a:srgbClr val="000000"/>
              </a:buClr>
              <a:buSzPts val="2800"/>
              <a:buFont typeface="Century Gothic"/>
              <a:buNone/>
              <a:defRPr sz="2800">
                <a:solidFill>
                  <a:srgbClr val="000000"/>
                </a:solidFill>
              </a:defRPr>
            </a:lvl4pPr>
            <a:lvl5pPr marL="2286000" lvl="4" indent="-228600" algn="l">
              <a:lnSpc>
                <a:spcPct val="100000"/>
              </a:lnSpc>
              <a:spcBef>
                <a:spcPct val="0"/>
              </a:spcBef>
              <a:spcAft>
                <a:spcPct val="0"/>
              </a:spcAft>
              <a:buClr>
                <a:srgbClr val="000000"/>
              </a:buClr>
              <a:buSzPts val="2800"/>
              <a:buFont typeface="Century Gothic"/>
              <a:buNone/>
              <a:defRPr sz="2800">
                <a:solidFill>
                  <a:srgbClr val="000000"/>
                </a:solidFill>
              </a:defRPr>
            </a:lvl5pPr>
            <a:lvl6pPr marL="2743200" lvl="5" indent="-342900" algn="l">
              <a:lnSpc>
                <a:spcPct val="100000"/>
              </a:lnSpc>
              <a:spcBef>
                <a:spcPts val="400"/>
              </a:spcBef>
              <a:spcAft>
                <a:spcPct val="0"/>
              </a:spcAft>
              <a:buClr>
                <a:schemeClr val="accent2"/>
              </a:buClr>
              <a:buSzPts val="1800"/>
              <a:buChar char="•"/>
              <a:defRPr/>
            </a:lvl6pPr>
            <a:lvl7pPr marL="3200400" lvl="6" indent="-342900" algn="l">
              <a:lnSpc>
                <a:spcPct val="100000"/>
              </a:lnSpc>
              <a:spcBef>
                <a:spcPts val="400"/>
              </a:spcBef>
              <a:spcAft>
                <a:spcPct val="0"/>
              </a:spcAft>
              <a:buClr>
                <a:schemeClr val="accent2"/>
              </a:buClr>
              <a:buSzPts val="1800"/>
              <a:buChar char="•"/>
              <a:defRPr/>
            </a:lvl7pPr>
            <a:lvl8pPr marL="3657600" lvl="7" indent="-342900" algn="l">
              <a:lnSpc>
                <a:spcPct val="100000"/>
              </a:lnSpc>
              <a:spcBef>
                <a:spcPts val="400"/>
              </a:spcBef>
              <a:spcAft>
                <a:spcPct val="0"/>
              </a:spcAft>
              <a:buClr>
                <a:schemeClr val="accent2"/>
              </a:buClr>
              <a:buSzPts val="1800"/>
              <a:buChar char="•"/>
              <a:defRPr/>
            </a:lvl8pPr>
            <a:lvl9pPr marL="4114800" lvl="8" indent="-342900" algn="l">
              <a:lnSpc>
                <a:spcPct val="100000"/>
              </a:lnSpc>
              <a:spcBef>
                <a:spcPts val="400"/>
              </a:spcBef>
              <a:spcAft>
                <a:spcPct val="0"/>
              </a:spcAft>
              <a:buClr>
                <a:schemeClr val="accent2"/>
              </a:buClr>
              <a:buSzPts val="1800"/>
              <a:buChar char="•"/>
              <a:defRPr/>
            </a:lvl9pPr>
          </a:lstStyle>
          <a:p>
            <a:endParaRPr/>
          </a:p>
        </p:txBody>
      </p:sp>
      <p:sp>
        <p:nvSpPr>
          <p:cNvPr id="28" name="Google Shape;28;p10"/>
          <p:cNvSpPr txBox="1">
            <a:spLocks noGrp="1"/>
          </p:cNvSpPr>
          <p:nvPr>
            <p:ph type="body" idx="2"/>
          </p:nvPr>
        </p:nvSpPr>
        <p:spPr>
          <a:xfrm>
            <a:off x="515936" y="4459673"/>
            <a:ext cx="3600453" cy="798377"/>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ct val="0"/>
              </a:spcAft>
              <a:buClr>
                <a:schemeClr val="accent2"/>
              </a:buClr>
              <a:buSzPts val="1800"/>
              <a:buNone/>
              <a:defRPr/>
            </a:lvl1pPr>
            <a:lvl2pPr marL="914400" lvl="1" indent="-342900" algn="l">
              <a:lnSpc>
                <a:spcPct val="100000"/>
              </a:lnSpc>
              <a:spcBef>
                <a:spcPts val="400"/>
              </a:spcBef>
              <a:spcAft>
                <a:spcPct val="0"/>
              </a:spcAft>
              <a:buClr>
                <a:schemeClr val="accent2"/>
              </a:buClr>
              <a:buSzPts val="1800"/>
              <a:buChar char="•"/>
              <a:defRPr/>
            </a:lvl2pPr>
            <a:lvl3pPr marL="1371600" lvl="2" indent="-342900" algn="l">
              <a:lnSpc>
                <a:spcPct val="100000"/>
              </a:lnSpc>
              <a:spcBef>
                <a:spcPts val="400"/>
              </a:spcBef>
              <a:spcAft>
                <a:spcPct val="0"/>
              </a:spcAft>
              <a:buClr>
                <a:schemeClr val="accent2"/>
              </a:buClr>
              <a:buSzPts val="1800"/>
              <a:buChar char="•"/>
              <a:defRPr/>
            </a:lvl3pPr>
            <a:lvl4pPr marL="1828800" lvl="3" indent="-342900" algn="l">
              <a:lnSpc>
                <a:spcPct val="100000"/>
              </a:lnSpc>
              <a:spcBef>
                <a:spcPts val="400"/>
              </a:spcBef>
              <a:spcAft>
                <a:spcPct val="0"/>
              </a:spcAft>
              <a:buClr>
                <a:schemeClr val="accent2"/>
              </a:buClr>
              <a:buSzPts val="1800"/>
              <a:buChar char="•"/>
              <a:defRPr/>
            </a:lvl4pPr>
            <a:lvl5pPr marL="2286000" lvl="4" indent="-342900" algn="l">
              <a:lnSpc>
                <a:spcPct val="100000"/>
              </a:lnSpc>
              <a:spcBef>
                <a:spcPts val="400"/>
              </a:spcBef>
              <a:spcAft>
                <a:spcPct val="0"/>
              </a:spcAft>
              <a:buClr>
                <a:schemeClr val="accent2"/>
              </a:buClr>
              <a:buSzPts val="1800"/>
              <a:buChar char="•"/>
              <a:defRPr/>
            </a:lvl5pPr>
            <a:lvl6pPr marL="2743200" lvl="5" indent="-342900" algn="l">
              <a:lnSpc>
                <a:spcPct val="100000"/>
              </a:lnSpc>
              <a:spcBef>
                <a:spcPts val="400"/>
              </a:spcBef>
              <a:spcAft>
                <a:spcPct val="0"/>
              </a:spcAft>
              <a:buClr>
                <a:schemeClr val="accent2"/>
              </a:buClr>
              <a:buSzPts val="1800"/>
              <a:buChar char="•"/>
              <a:defRPr/>
            </a:lvl6pPr>
            <a:lvl7pPr marL="3200400" lvl="6" indent="-342900" algn="l">
              <a:lnSpc>
                <a:spcPct val="100000"/>
              </a:lnSpc>
              <a:spcBef>
                <a:spcPts val="400"/>
              </a:spcBef>
              <a:spcAft>
                <a:spcPct val="0"/>
              </a:spcAft>
              <a:buClr>
                <a:schemeClr val="accent2"/>
              </a:buClr>
              <a:buSzPts val="1800"/>
              <a:buChar char="•"/>
              <a:defRPr/>
            </a:lvl7pPr>
            <a:lvl8pPr marL="3657600" lvl="7" indent="-342900" algn="l">
              <a:lnSpc>
                <a:spcPct val="100000"/>
              </a:lnSpc>
              <a:spcBef>
                <a:spcPts val="400"/>
              </a:spcBef>
              <a:spcAft>
                <a:spcPct val="0"/>
              </a:spcAft>
              <a:buClr>
                <a:schemeClr val="accent2"/>
              </a:buClr>
              <a:buSzPts val="1800"/>
              <a:buChar char="•"/>
              <a:defRPr/>
            </a:lvl8pPr>
            <a:lvl9pPr marL="4114800" lvl="8" indent="-342900" algn="l">
              <a:lnSpc>
                <a:spcPct val="100000"/>
              </a:lnSpc>
              <a:spcBef>
                <a:spcPts val="400"/>
              </a:spcBef>
              <a:spcAft>
                <a:spcPct val="0"/>
              </a:spcAft>
              <a:buClr>
                <a:schemeClr val="accent2"/>
              </a:buClr>
              <a:buSzPts val="1800"/>
              <a:buChar char="•"/>
              <a:defRPr/>
            </a:lvl9pPr>
          </a:lstStyle>
          <a:p>
            <a:endParaRPr/>
          </a:p>
        </p:txBody>
      </p:sp>
      <p:sp>
        <p:nvSpPr>
          <p:cNvPr id="29" name="Google Shape;29;p10"/>
          <p:cNvSpPr/>
          <p:nvPr/>
        </p:nvSpPr>
        <p:spPr>
          <a:xfrm>
            <a:off x="-31440" y="5564740"/>
            <a:ext cx="12254880" cy="1437854"/>
          </a:xfrm>
          <a:prstGeom prst="rect">
            <a:avLst/>
          </a:prstGeom>
          <a:solidFill>
            <a:srgbClr val="AA182C"/>
          </a:solidFill>
          <a:ln>
            <a:noFill/>
          </a:ln>
        </p:spPr>
        <p:txBody>
          <a:bodyPr spcFirstLastPara="1" wrap="square" lIns="45700" tIns="45700" rIns="45700" bIns="45700" anchor="ctr" anchorCtr="0">
            <a:noAutofit/>
          </a:bodyPr>
          <a:lstStyle/>
          <a:p>
            <a:pPr marL="0" marR="0" lvl="0" indent="457200" algn="l" rtl="0">
              <a:lnSpc>
                <a:spcPct val="100000"/>
              </a:lnSpc>
              <a:spcBef>
                <a:spcPct val="0"/>
              </a:spcBef>
              <a:spcAft>
                <a:spcPct val="0"/>
              </a:spcAft>
              <a:buClr>
                <a:srgbClr val="000000"/>
              </a:buClr>
              <a:buSzPts val="1800"/>
              <a:buFont typeface="Jost"/>
              <a:buNone/>
            </a:pPr>
            <a:endParaRPr sz="1800" b="0" i="0" u="none" strike="noStrike" cap="none">
              <a:solidFill>
                <a:srgbClr val="000000"/>
              </a:solidFill>
              <a:latin typeface="Jost"/>
              <a:ea typeface="Jost"/>
              <a:cs typeface="Jost"/>
              <a:sym typeface="Jost"/>
            </a:endParaRPr>
          </a:p>
        </p:txBody>
      </p:sp>
      <p:sp>
        <p:nvSpPr>
          <p:cNvPr id="30" name="Google Shape;30;p10"/>
          <p:cNvSpPr txBox="1"/>
          <p:nvPr/>
        </p:nvSpPr>
        <p:spPr>
          <a:xfrm>
            <a:off x="561655" y="6378834"/>
            <a:ext cx="10546081" cy="345439"/>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ct val="0"/>
              </a:spcBef>
              <a:spcAft>
                <a:spcPct val="0"/>
              </a:spcAft>
              <a:buClr>
                <a:srgbClr val="FFFFFF"/>
              </a:buClr>
              <a:buSzPts val="1600"/>
              <a:buFont typeface="Century Gothic"/>
              <a:buNone/>
            </a:pPr>
            <a:r>
              <a:rPr lang="en-US" sz="1600" b="0" i="0" u="none" strike="noStrike" cap="none">
                <a:solidFill>
                  <a:srgbClr val="FFFFFF"/>
                </a:solidFill>
                <a:latin typeface="Century Gothic"/>
                <a:ea typeface="Century Gothic"/>
                <a:cs typeface="Century Gothic"/>
                <a:sym typeface="Century Gothic"/>
              </a:rPr>
              <a:t>ARIAS•U.S. 2022 Fall Conference | Nov 3-4, 2022 | New York, NY | www.arias-us.org</a:t>
            </a:r>
            <a:endParaRPr/>
          </a:p>
        </p:txBody>
      </p:sp>
      <p:pic>
        <p:nvPicPr>
          <p:cNvPr id="31" name="Google Shape;31;p10" descr="ARIAS-logo_WHITE.pdf"/>
          <p:cNvPicPr preferRelativeResize="0"/>
          <p:nvPr/>
        </p:nvPicPr>
        <p:blipFill>
          <a:blip r:embed="rId3">
            <a:alphaModFix/>
          </a:blip>
          <a:stretch>
            <a:fillRect/>
          </a:stretch>
        </p:blipFill>
        <p:spPr>
          <a:xfrm>
            <a:off x="5422055" y="5755878"/>
            <a:ext cx="1347889" cy="564672"/>
          </a:xfrm>
          <a:prstGeom prst="rect">
            <a:avLst/>
          </a:prstGeom>
          <a:noFill/>
          <a:ln>
            <a:noFill/>
          </a:ln>
        </p:spPr>
      </p:pic>
      <p:sp>
        <p:nvSpPr>
          <p:cNvPr id="32" name="Google Shape;32;p10"/>
          <p:cNvSpPr txBox="1">
            <a:spLocks noGrp="1"/>
          </p:cNvSpPr>
          <p:nvPr>
            <p:ph type="sldNum" idx="12"/>
          </p:nvPr>
        </p:nvSpPr>
        <p:spPr>
          <a:xfrm>
            <a:off x="8463946" y="6221731"/>
            <a:ext cx="273654" cy="269239"/>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1pPr>
            <a:lvl2pPr marL="0" lvl="1"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2pPr>
            <a:lvl3pPr marL="0" lvl="2"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3pPr>
            <a:lvl4pPr marL="0" lvl="3"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4pPr>
            <a:lvl5pPr marL="0" lvl="4"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5pPr>
            <a:lvl6pPr marL="0" lvl="5"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6pPr>
            <a:lvl7pPr marL="0" lvl="6"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7pPr>
            <a:lvl8pPr marL="0" lvl="7"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8pPr>
            <a:lvl9pPr marL="0" lvl="8"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9pPr>
          </a:lstStyle>
          <a:p>
            <a:pPr marL="0" lvl="0" indent="0" algn="r" rtl="0">
              <a:spcBef>
                <a:spcPct val="0"/>
              </a:spcBef>
              <a:spcAft>
                <a:spcPct val="0"/>
              </a:spcAft>
              <a:buNone/>
            </a:pPr>
            <a:fld id="{00000000-1234-1234-1234-123412341234}" type="slidenum">
              <a:rPr lang="en-US"/>
              <a:t>‹#›</a:t>
            </a:fld>
            <a:endParaRPr/>
          </a:p>
        </p:txBody>
      </p:sp>
    </p:spTree>
    <p:extLst>
      <p:ext uri="{BB962C8B-B14F-4D97-AF65-F5344CB8AC3E}">
        <p14:creationId xmlns:p14="http://schemas.microsoft.com/office/powerpoint/2010/main" val="13320230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Content-1">
  <p:cSld name="2_Content-1">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515939" y="621582"/>
            <a:ext cx="11160126" cy="1488315"/>
          </a:xfrm>
          <a:prstGeom prst="rect">
            <a:avLst/>
          </a:prstGeom>
          <a:noFill/>
          <a:ln>
            <a:noFill/>
          </a:ln>
        </p:spPr>
        <p:txBody>
          <a:bodyPr spcFirstLastPara="1" wrap="square" lIns="45700" tIns="45700" rIns="45700" bIns="45700" anchor="t" anchorCtr="0">
            <a:normAutofit/>
          </a:bodyPr>
          <a:lstStyle>
            <a:lvl1pPr lvl="0" algn="l">
              <a:lnSpc>
                <a:spcPct val="100000"/>
              </a:lnSpc>
              <a:spcBef>
                <a:spcPct val="0"/>
              </a:spcBef>
              <a:spcAft>
                <a:spcPct val="0"/>
              </a:spcAft>
              <a:buClr>
                <a:srgbClr val="AA182C"/>
              </a:buClr>
              <a:buSzPts val="1800"/>
              <a:buNone/>
              <a:defRPr/>
            </a:lvl1pPr>
            <a:lvl2pPr lvl="1" algn="l">
              <a:lnSpc>
                <a:spcPct val="100000"/>
              </a:lnSpc>
              <a:spcBef>
                <a:spcPct val="0"/>
              </a:spcBef>
              <a:spcAft>
                <a:spcPct val="0"/>
              </a:spcAft>
              <a:buClr>
                <a:srgbClr val="AA182C"/>
              </a:buClr>
              <a:buSzPts val="1800"/>
              <a:buNone/>
              <a:defRPr/>
            </a:lvl2pPr>
            <a:lvl3pPr lvl="2" algn="l">
              <a:lnSpc>
                <a:spcPct val="100000"/>
              </a:lnSpc>
              <a:spcBef>
                <a:spcPct val="0"/>
              </a:spcBef>
              <a:spcAft>
                <a:spcPct val="0"/>
              </a:spcAft>
              <a:buClr>
                <a:srgbClr val="AA182C"/>
              </a:buClr>
              <a:buSzPts val="1800"/>
              <a:buNone/>
              <a:defRPr/>
            </a:lvl3pPr>
            <a:lvl4pPr lvl="3" algn="l">
              <a:lnSpc>
                <a:spcPct val="100000"/>
              </a:lnSpc>
              <a:spcBef>
                <a:spcPct val="0"/>
              </a:spcBef>
              <a:spcAft>
                <a:spcPct val="0"/>
              </a:spcAft>
              <a:buClr>
                <a:srgbClr val="AA182C"/>
              </a:buClr>
              <a:buSzPts val="1800"/>
              <a:buNone/>
              <a:defRPr/>
            </a:lvl4pPr>
            <a:lvl5pPr lvl="4" algn="l">
              <a:lnSpc>
                <a:spcPct val="100000"/>
              </a:lnSpc>
              <a:spcBef>
                <a:spcPct val="0"/>
              </a:spcBef>
              <a:spcAft>
                <a:spcPct val="0"/>
              </a:spcAft>
              <a:buClr>
                <a:srgbClr val="AA182C"/>
              </a:buClr>
              <a:buSzPts val="1800"/>
              <a:buNone/>
              <a:defRPr/>
            </a:lvl5pPr>
            <a:lvl6pPr lvl="5" algn="l">
              <a:lnSpc>
                <a:spcPct val="100000"/>
              </a:lnSpc>
              <a:spcBef>
                <a:spcPct val="0"/>
              </a:spcBef>
              <a:spcAft>
                <a:spcPct val="0"/>
              </a:spcAft>
              <a:buClr>
                <a:srgbClr val="AA182C"/>
              </a:buClr>
              <a:buSzPts val="1800"/>
              <a:buNone/>
              <a:defRPr/>
            </a:lvl6pPr>
            <a:lvl7pPr lvl="6" algn="l">
              <a:lnSpc>
                <a:spcPct val="100000"/>
              </a:lnSpc>
              <a:spcBef>
                <a:spcPct val="0"/>
              </a:spcBef>
              <a:spcAft>
                <a:spcPct val="0"/>
              </a:spcAft>
              <a:buClr>
                <a:srgbClr val="AA182C"/>
              </a:buClr>
              <a:buSzPts val="1800"/>
              <a:buNone/>
              <a:defRPr/>
            </a:lvl7pPr>
            <a:lvl8pPr lvl="7" algn="l">
              <a:lnSpc>
                <a:spcPct val="100000"/>
              </a:lnSpc>
              <a:spcBef>
                <a:spcPct val="0"/>
              </a:spcBef>
              <a:spcAft>
                <a:spcPct val="0"/>
              </a:spcAft>
              <a:buClr>
                <a:srgbClr val="AA182C"/>
              </a:buClr>
              <a:buSzPts val="1800"/>
              <a:buNone/>
              <a:defRPr/>
            </a:lvl8pPr>
            <a:lvl9pPr lvl="8" algn="l">
              <a:lnSpc>
                <a:spcPct val="100000"/>
              </a:lnSpc>
              <a:spcBef>
                <a:spcPct val="0"/>
              </a:spcBef>
              <a:spcAft>
                <a:spcPct val="0"/>
              </a:spcAft>
              <a:buClr>
                <a:srgbClr val="AA182C"/>
              </a:buClr>
              <a:buSzPts val="1800"/>
              <a:buNone/>
              <a:defRPr/>
            </a:lvl9pPr>
          </a:lstStyle>
          <a:p>
            <a:endParaRPr/>
          </a:p>
        </p:txBody>
      </p:sp>
      <p:sp>
        <p:nvSpPr>
          <p:cNvPr id="35" name="Google Shape;35;p11"/>
          <p:cNvSpPr txBox="1">
            <a:spLocks noGrp="1"/>
          </p:cNvSpPr>
          <p:nvPr>
            <p:ph type="body" idx="1"/>
          </p:nvPr>
        </p:nvSpPr>
        <p:spPr>
          <a:xfrm>
            <a:off x="515937" y="2092325"/>
            <a:ext cx="7366001" cy="421640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ct val="0"/>
              </a:spcAft>
              <a:buClr>
                <a:schemeClr val="accent2"/>
              </a:buClr>
              <a:buSzPts val="1800"/>
              <a:buNone/>
              <a:defRPr/>
            </a:lvl1pPr>
            <a:lvl2pPr marL="914400" lvl="1" indent="-342900" algn="l">
              <a:lnSpc>
                <a:spcPct val="100000"/>
              </a:lnSpc>
              <a:spcBef>
                <a:spcPts val="400"/>
              </a:spcBef>
              <a:spcAft>
                <a:spcPct val="0"/>
              </a:spcAft>
              <a:buClr>
                <a:schemeClr val="accent2"/>
              </a:buClr>
              <a:buSzPts val="1800"/>
              <a:buChar char="•"/>
              <a:defRPr/>
            </a:lvl2pPr>
            <a:lvl3pPr marL="1371600" lvl="2" indent="-342900" algn="l">
              <a:lnSpc>
                <a:spcPct val="100000"/>
              </a:lnSpc>
              <a:spcBef>
                <a:spcPts val="400"/>
              </a:spcBef>
              <a:spcAft>
                <a:spcPct val="0"/>
              </a:spcAft>
              <a:buClr>
                <a:schemeClr val="accent2"/>
              </a:buClr>
              <a:buSzPts val="1800"/>
              <a:buChar char="•"/>
              <a:defRPr/>
            </a:lvl3pPr>
            <a:lvl4pPr marL="1828800" lvl="3" indent="-342900" algn="l">
              <a:lnSpc>
                <a:spcPct val="100000"/>
              </a:lnSpc>
              <a:spcBef>
                <a:spcPts val="400"/>
              </a:spcBef>
              <a:spcAft>
                <a:spcPct val="0"/>
              </a:spcAft>
              <a:buClr>
                <a:schemeClr val="accent2"/>
              </a:buClr>
              <a:buSzPts val="1800"/>
              <a:buChar char="•"/>
              <a:defRPr/>
            </a:lvl4pPr>
            <a:lvl5pPr marL="2286000" lvl="4" indent="-342900" algn="l">
              <a:lnSpc>
                <a:spcPct val="100000"/>
              </a:lnSpc>
              <a:spcBef>
                <a:spcPts val="400"/>
              </a:spcBef>
              <a:spcAft>
                <a:spcPct val="0"/>
              </a:spcAft>
              <a:buClr>
                <a:schemeClr val="accent2"/>
              </a:buClr>
              <a:buSzPts val="1800"/>
              <a:buChar char="•"/>
              <a:defRPr/>
            </a:lvl5pPr>
            <a:lvl6pPr marL="2743200" lvl="5" indent="-342900" algn="l">
              <a:lnSpc>
                <a:spcPct val="100000"/>
              </a:lnSpc>
              <a:spcBef>
                <a:spcPts val="400"/>
              </a:spcBef>
              <a:spcAft>
                <a:spcPct val="0"/>
              </a:spcAft>
              <a:buClr>
                <a:schemeClr val="accent2"/>
              </a:buClr>
              <a:buSzPts val="1800"/>
              <a:buChar char="•"/>
              <a:defRPr/>
            </a:lvl6pPr>
            <a:lvl7pPr marL="3200400" lvl="6" indent="-342900" algn="l">
              <a:lnSpc>
                <a:spcPct val="100000"/>
              </a:lnSpc>
              <a:spcBef>
                <a:spcPts val="400"/>
              </a:spcBef>
              <a:spcAft>
                <a:spcPct val="0"/>
              </a:spcAft>
              <a:buClr>
                <a:schemeClr val="accent2"/>
              </a:buClr>
              <a:buSzPts val="1800"/>
              <a:buChar char="•"/>
              <a:defRPr/>
            </a:lvl7pPr>
            <a:lvl8pPr marL="3657600" lvl="7" indent="-342900" algn="l">
              <a:lnSpc>
                <a:spcPct val="100000"/>
              </a:lnSpc>
              <a:spcBef>
                <a:spcPts val="400"/>
              </a:spcBef>
              <a:spcAft>
                <a:spcPct val="0"/>
              </a:spcAft>
              <a:buClr>
                <a:schemeClr val="accent2"/>
              </a:buClr>
              <a:buSzPts val="1800"/>
              <a:buChar char="•"/>
              <a:defRPr/>
            </a:lvl8pPr>
            <a:lvl9pPr marL="4114800" lvl="8" indent="-342900" algn="l">
              <a:lnSpc>
                <a:spcPct val="100000"/>
              </a:lnSpc>
              <a:spcBef>
                <a:spcPts val="400"/>
              </a:spcBef>
              <a:spcAft>
                <a:spcPct val="0"/>
              </a:spcAft>
              <a:buClr>
                <a:schemeClr val="accent2"/>
              </a:buClr>
              <a:buSzPts val="1800"/>
              <a:buChar char="•"/>
              <a:defRPr/>
            </a:lvl9pPr>
          </a:lstStyle>
          <a:p>
            <a:endParaRPr/>
          </a:p>
        </p:txBody>
      </p:sp>
      <p:sp>
        <p:nvSpPr>
          <p:cNvPr id="36" name="Google Shape;36;p11"/>
          <p:cNvSpPr>
            <a:spLocks noGrp="1"/>
          </p:cNvSpPr>
          <p:nvPr>
            <p:ph type="pic" idx="2"/>
          </p:nvPr>
        </p:nvSpPr>
        <p:spPr>
          <a:xfrm>
            <a:off x="7444006" y="823644"/>
            <a:ext cx="4216356" cy="4216357"/>
          </a:xfrm>
          <a:prstGeom prst="rect">
            <a:avLst/>
          </a:prstGeom>
          <a:noFill/>
          <a:ln>
            <a:noFill/>
          </a:ln>
        </p:spPr>
        <p:txBody>
          <a:bodyPr/>
          <a:lstStyle/>
          <a:p>
            <a:endParaRPr/>
          </a:p>
        </p:txBody>
      </p:sp>
      <p:sp>
        <p:nvSpPr>
          <p:cNvPr id="37" name="Google Shape;37;p11"/>
          <p:cNvSpPr txBox="1">
            <a:spLocks noGrp="1"/>
          </p:cNvSpPr>
          <p:nvPr>
            <p:ph type="body" idx="3"/>
          </p:nvPr>
        </p:nvSpPr>
        <p:spPr>
          <a:xfrm>
            <a:off x="515936" y="289629"/>
            <a:ext cx="3600453" cy="313101"/>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ct val="0"/>
              </a:spcAft>
              <a:buClr>
                <a:schemeClr val="accent2"/>
              </a:buClr>
              <a:buSzPts val="1800"/>
              <a:buNone/>
              <a:defRPr/>
            </a:lvl1pPr>
            <a:lvl2pPr marL="914400" lvl="1" indent="-342900" algn="l">
              <a:lnSpc>
                <a:spcPct val="100000"/>
              </a:lnSpc>
              <a:spcBef>
                <a:spcPts val="400"/>
              </a:spcBef>
              <a:spcAft>
                <a:spcPct val="0"/>
              </a:spcAft>
              <a:buClr>
                <a:schemeClr val="accent2"/>
              </a:buClr>
              <a:buSzPts val="1800"/>
              <a:buChar char="•"/>
              <a:defRPr/>
            </a:lvl2pPr>
            <a:lvl3pPr marL="1371600" lvl="2" indent="-342900" algn="l">
              <a:lnSpc>
                <a:spcPct val="100000"/>
              </a:lnSpc>
              <a:spcBef>
                <a:spcPts val="400"/>
              </a:spcBef>
              <a:spcAft>
                <a:spcPct val="0"/>
              </a:spcAft>
              <a:buClr>
                <a:schemeClr val="accent2"/>
              </a:buClr>
              <a:buSzPts val="1800"/>
              <a:buChar char="•"/>
              <a:defRPr/>
            </a:lvl3pPr>
            <a:lvl4pPr marL="1828800" lvl="3" indent="-342900" algn="l">
              <a:lnSpc>
                <a:spcPct val="100000"/>
              </a:lnSpc>
              <a:spcBef>
                <a:spcPts val="400"/>
              </a:spcBef>
              <a:spcAft>
                <a:spcPct val="0"/>
              </a:spcAft>
              <a:buClr>
                <a:schemeClr val="accent2"/>
              </a:buClr>
              <a:buSzPts val="1800"/>
              <a:buChar char="•"/>
              <a:defRPr/>
            </a:lvl4pPr>
            <a:lvl5pPr marL="2286000" lvl="4" indent="-342900" algn="l">
              <a:lnSpc>
                <a:spcPct val="100000"/>
              </a:lnSpc>
              <a:spcBef>
                <a:spcPts val="400"/>
              </a:spcBef>
              <a:spcAft>
                <a:spcPct val="0"/>
              </a:spcAft>
              <a:buClr>
                <a:schemeClr val="accent2"/>
              </a:buClr>
              <a:buSzPts val="1800"/>
              <a:buChar char="•"/>
              <a:defRPr/>
            </a:lvl5pPr>
            <a:lvl6pPr marL="2743200" lvl="5" indent="-342900" algn="l">
              <a:lnSpc>
                <a:spcPct val="100000"/>
              </a:lnSpc>
              <a:spcBef>
                <a:spcPts val="400"/>
              </a:spcBef>
              <a:spcAft>
                <a:spcPct val="0"/>
              </a:spcAft>
              <a:buClr>
                <a:schemeClr val="accent2"/>
              </a:buClr>
              <a:buSzPts val="1800"/>
              <a:buChar char="•"/>
              <a:defRPr/>
            </a:lvl6pPr>
            <a:lvl7pPr marL="3200400" lvl="6" indent="-342900" algn="l">
              <a:lnSpc>
                <a:spcPct val="100000"/>
              </a:lnSpc>
              <a:spcBef>
                <a:spcPts val="400"/>
              </a:spcBef>
              <a:spcAft>
                <a:spcPct val="0"/>
              </a:spcAft>
              <a:buClr>
                <a:schemeClr val="accent2"/>
              </a:buClr>
              <a:buSzPts val="1800"/>
              <a:buChar char="•"/>
              <a:defRPr/>
            </a:lvl7pPr>
            <a:lvl8pPr marL="3657600" lvl="7" indent="-342900" algn="l">
              <a:lnSpc>
                <a:spcPct val="100000"/>
              </a:lnSpc>
              <a:spcBef>
                <a:spcPts val="400"/>
              </a:spcBef>
              <a:spcAft>
                <a:spcPct val="0"/>
              </a:spcAft>
              <a:buClr>
                <a:schemeClr val="accent2"/>
              </a:buClr>
              <a:buSzPts val="1800"/>
              <a:buChar char="•"/>
              <a:defRPr/>
            </a:lvl8pPr>
            <a:lvl9pPr marL="4114800" lvl="8" indent="-342900" algn="l">
              <a:lnSpc>
                <a:spcPct val="100000"/>
              </a:lnSpc>
              <a:spcBef>
                <a:spcPts val="400"/>
              </a:spcBef>
              <a:spcAft>
                <a:spcPct val="0"/>
              </a:spcAft>
              <a:buClr>
                <a:schemeClr val="accent2"/>
              </a:buClr>
              <a:buSzPts val="1800"/>
              <a:buChar char="•"/>
              <a:defRPr/>
            </a:lvl9pPr>
          </a:lstStyle>
          <a:p>
            <a:endParaRPr/>
          </a:p>
        </p:txBody>
      </p:sp>
      <p:sp>
        <p:nvSpPr>
          <p:cNvPr id="38" name="Google Shape;38;p11"/>
          <p:cNvSpPr txBox="1">
            <a:spLocks noGrp="1"/>
          </p:cNvSpPr>
          <p:nvPr>
            <p:ph type="sldNum" idx="12"/>
          </p:nvPr>
        </p:nvSpPr>
        <p:spPr>
          <a:xfrm>
            <a:off x="8463946" y="6221731"/>
            <a:ext cx="273654" cy="269239"/>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1pPr>
            <a:lvl2pPr marL="0" lvl="1"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2pPr>
            <a:lvl3pPr marL="0" lvl="2"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3pPr>
            <a:lvl4pPr marL="0" lvl="3"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4pPr>
            <a:lvl5pPr marL="0" lvl="4"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5pPr>
            <a:lvl6pPr marL="0" lvl="5"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6pPr>
            <a:lvl7pPr marL="0" lvl="6"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7pPr>
            <a:lvl8pPr marL="0" lvl="7"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8pPr>
            <a:lvl9pPr marL="0" lvl="8"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9pPr>
          </a:lstStyle>
          <a:p>
            <a:pPr marL="0" lvl="0" indent="0" algn="r" rtl="0">
              <a:spcBef>
                <a:spcPct val="0"/>
              </a:spcBef>
              <a:spcAft>
                <a:spcPct val="0"/>
              </a:spcAft>
              <a:buNone/>
            </a:pPr>
            <a:fld id="{00000000-1234-1234-1234-123412341234}" type="slidenum">
              <a:rPr lang="en-US"/>
              <a:t>‹#›</a:t>
            </a:fld>
            <a:endParaRPr/>
          </a:p>
        </p:txBody>
      </p:sp>
    </p:spTree>
    <p:extLst>
      <p:ext uri="{BB962C8B-B14F-4D97-AF65-F5344CB8AC3E}">
        <p14:creationId xmlns:p14="http://schemas.microsoft.com/office/powerpoint/2010/main" val="116303655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Content-2">
  <p:cSld name="2_Content-2">
    <p:spTree>
      <p:nvGrpSpPr>
        <p:cNvPr id="1" name="Shape 39"/>
        <p:cNvGrpSpPr/>
        <p:nvPr/>
      </p:nvGrpSpPr>
      <p:grpSpPr>
        <a:xfrm>
          <a:off x="0" y="0"/>
          <a:ext cx="0" cy="0"/>
          <a:chOff x="0" y="0"/>
          <a:chExt cx="0" cy="0"/>
        </a:xfrm>
      </p:grpSpPr>
      <p:sp>
        <p:nvSpPr>
          <p:cNvPr id="40" name="Google Shape;40;p12"/>
          <p:cNvSpPr txBox="1">
            <a:spLocks noGrp="1"/>
          </p:cNvSpPr>
          <p:nvPr>
            <p:ph type="body" idx="1"/>
          </p:nvPr>
        </p:nvSpPr>
        <p:spPr>
          <a:xfrm>
            <a:off x="515937" y="1563008"/>
            <a:ext cx="5472115" cy="855665"/>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ct val="0"/>
              </a:spcBef>
              <a:spcAft>
                <a:spcPct val="0"/>
              </a:spcAft>
              <a:buClr>
                <a:srgbClr val="000000"/>
              </a:buClr>
              <a:buSzPts val="2400"/>
              <a:buFont typeface="Century Gothic"/>
              <a:buNone/>
              <a:defRPr>
                <a:solidFill>
                  <a:srgbClr val="000000"/>
                </a:solidFill>
              </a:defRPr>
            </a:lvl1pPr>
            <a:lvl2pPr marL="914400" lvl="1" indent="-381000" algn="l">
              <a:lnSpc>
                <a:spcPct val="100000"/>
              </a:lnSpc>
              <a:spcBef>
                <a:spcPct val="0"/>
              </a:spcBef>
              <a:spcAft>
                <a:spcPct val="0"/>
              </a:spcAft>
              <a:buClr>
                <a:srgbClr val="000000"/>
              </a:buClr>
              <a:buSzPts val="2400"/>
              <a:buFont typeface="Century Gothic"/>
              <a:buChar char="•"/>
              <a:defRPr>
                <a:solidFill>
                  <a:srgbClr val="000000"/>
                </a:solidFill>
              </a:defRPr>
            </a:lvl2pPr>
            <a:lvl3pPr marL="1371600" lvl="2" indent="-381000" algn="l">
              <a:lnSpc>
                <a:spcPct val="100000"/>
              </a:lnSpc>
              <a:spcBef>
                <a:spcPct val="0"/>
              </a:spcBef>
              <a:spcAft>
                <a:spcPct val="0"/>
              </a:spcAft>
              <a:buClr>
                <a:srgbClr val="000000"/>
              </a:buClr>
              <a:buSzPts val="2400"/>
              <a:buFont typeface="Century Gothic"/>
              <a:buChar char="•"/>
              <a:defRPr>
                <a:solidFill>
                  <a:srgbClr val="000000"/>
                </a:solidFill>
              </a:defRPr>
            </a:lvl3pPr>
            <a:lvl4pPr marL="1828800" lvl="3" indent="-381000" algn="l">
              <a:lnSpc>
                <a:spcPct val="100000"/>
              </a:lnSpc>
              <a:spcBef>
                <a:spcPct val="0"/>
              </a:spcBef>
              <a:spcAft>
                <a:spcPct val="0"/>
              </a:spcAft>
              <a:buClr>
                <a:srgbClr val="000000"/>
              </a:buClr>
              <a:buSzPts val="2400"/>
              <a:buFont typeface="Century Gothic"/>
              <a:buChar char="•"/>
              <a:defRPr>
                <a:solidFill>
                  <a:srgbClr val="000000"/>
                </a:solidFill>
              </a:defRPr>
            </a:lvl4pPr>
            <a:lvl5pPr marL="2286000" lvl="4" indent="-381000" algn="l">
              <a:lnSpc>
                <a:spcPct val="100000"/>
              </a:lnSpc>
              <a:spcBef>
                <a:spcPct val="0"/>
              </a:spcBef>
              <a:spcAft>
                <a:spcPct val="0"/>
              </a:spcAft>
              <a:buClr>
                <a:srgbClr val="000000"/>
              </a:buClr>
              <a:buSzPts val="2400"/>
              <a:buFont typeface="Century Gothic"/>
              <a:buChar char="•"/>
              <a:defRPr>
                <a:solidFill>
                  <a:srgbClr val="000000"/>
                </a:solidFill>
              </a:defRPr>
            </a:lvl5pPr>
            <a:lvl6pPr marL="2743200" lvl="5" indent="-342900" algn="l">
              <a:lnSpc>
                <a:spcPct val="100000"/>
              </a:lnSpc>
              <a:spcBef>
                <a:spcPts val="400"/>
              </a:spcBef>
              <a:spcAft>
                <a:spcPct val="0"/>
              </a:spcAft>
              <a:buClr>
                <a:schemeClr val="accent2"/>
              </a:buClr>
              <a:buSzPts val="1800"/>
              <a:buChar char="•"/>
              <a:defRPr/>
            </a:lvl6pPr>
            <a:lvl7pPr marL="3200400" lvl="6" indent="-342900" algn="l">
              <a:lnSpc>
                <a:spcPct val="100000"/>
              </a:lnSpc>
              <a:spcBef>
                <a:spcPts val="400"/>
              </a:spcBef>
              <a:spcAft>
                <a:spcPct val="0"/>
              </a:spcAft>
              <a:buClr>
                <a:schemeClr val="accent2"/>
              </a:buClr>
              <a:buSzPts val="1800"/>
              <a:buChar char="•"/>
              <a:defRPr/>
            </a:lvl7pPr>
            <a:lvl8pPr marL="3657600" lvl="7" indent="-342900" algn="l">
              <a:lnSpc>
                <a:spcPct val="100000"/>
              </a:lnSpc>
              <a:spcBef>
                <a:spcPts val="400"/>
              </a:spcBef>
              <a:spcAft>
                <a:spcPct val="0"/>
              </a:spcAft>
              <a:buClr>
                <a:schemeClr val="accent2"/>
              </a:buClr>
              <a:buSzPts val="1800"/>
              <a:buChar char="•"/>
              <a:defRPr/>
            </a:lvl8pPr>
            <a:lvl9pPr marL="4114800" lvl="8" indent="-342900" algn="l">
              <a:lnSpc>
                <a:spcPct val="100000"/>
              </a:lnSpc>
              <a:spcBef>
                <a:spcPts val="400"/>
              </a:spcBef>
              <a:spcAft>
                <a:spcPct val="0"/>
              </a:spcAft>
              <a:buClr>
                <a:schemeClr val="accent2"/>
              </a:buClr>
              <a:buSzPts val="1800"/>
              <a:buChar char="•"/>
              <a:defRPr/>
            </a:lvl9pPr>
          </a:lstStyle>
          <a:p>
            <a:endParaRPr/>
          </a:p>
        </p:txBody>
      </p:sp>
      <p:sp>
        <p:nvSpPr>
          <p:cNvPr id="41" name="Google Shape;41;p12"/>
          <p:cNvSpPr txBox="1">
            <a:spLocks noGrp="1"/>
          </p:cNvSpPr>
          <p:nvPr>
            <p:ph type="body" idx="2"/>
          </p:nvPr>
        </p:nvSpPr>
        <p:spPr>
          <a:xfrm>
            <a:off x="515936" y="2581275"/>
            <a:ext cx="5472116" cy="2765085"/>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ct val="0"/>
              </a:spcAft>
              <a:buClr>
                <a:schemeClr val="accent2"/>
              </a:buClr>
              <a:buSzPts val="1800"/>
              <a:buNone/>
              <a:defRPr/>
            </a:lvl1pPr>
            <a:lvl2pPr marL="914400" lvl="1" indent="-342900" algn="l">
              <a:lnSpc>
                <a:spcPct val="100000"/>
              </a:lnSpc>
              <a:spcBef>
                <a:spcPts val="400"/>
              </a:spcBef>
              <a:spcAft>
                <a:spcPct val="0"/>
              </a:spcAft>
              <a:buClr>
                <a:schemeClr val="accent2"/>
              </a:buClr>
              <a:buSzPts val="1800"/>
              <a:buChar char="•"/>
              <a:defRPr/>
            </a:lvl2pPr>
            <a:lvl3pPr marL="1371600" lvl="2" indent="-342900" algn="l">
              <a:lnSpc>
                <a:spcPct val="100000"/>
              </a:lnSpc>
              <a:spcBef>
                <a:spcPts val="400"/>
              </a:spcBef>
              <a:spcAft>
                <a:spcPct val="0"/>
              </a:spcAft>
              <a:buClr>
                <a:schemeClr val="accent2"/>
              </a:buClr>
              <a:buSzPts val="1800"/>
              <a:buChar char="•"/>
              <a:defRPr/>
            </a:lvl3pPr>
            <a:lvl4pPr marL="1828800" lvl="3" indent="-342900" algn="l">
              <a:lnSpc>
                <a:spcPct val="100000"/>
              </a:lnSpc>
              <a:spcBef>
                <a:spcPts val="400"/>
              </a:spcBef>
              <a:spcAft>
                <a:spcPct val="0"/>
              </a:spcAft>
              <a:buClr>
                <a:schemeClr val="accent2"/>
              </a:buClr>
              <a:buSzPts val="1800"/>
              <a:buChar char="•"/>
              <a:defRPr/>
            </a:lvl4pPr>
            <a:lvl5pPr marL="2286000" lvl="4" indent="-342900" algn="l">
              <a:lnSpc>
                <a:spcPct val="100000"/>
              </a:lnSpc>
              <a:spcBef>
                <a:spcPts val="400"/>
              </a:spcBef>
              <a:spcAft>
                <a:spcPct val="0"/>
              </a:spcAft>
              <a:buClr>
                <a:schemeClr val="accent2"/>
              </a:buClr>
              <a:buSzPts val="1800"/>
              <a:buChar char="•"/>
              <a:defRPr/>
            </a:lvl5pPr>
            <a:lvl6pPr marL="2743200" lvl="5" indent="-342900" algn="l">
              <a:lnSpc>
                <a:spcPct val="100000"/>
              </a:lnSpc>
              <a:spcBef>
                <a:spcPts val="400"/>
              </a:spcBef>
              <a:spcAft>
                <a:spcPct val="0"/>
              </a:spcAft>
              <a:buClr>
                <a:schemeClr val="accent2"/>
              </a:buClr>
              <a:buSzPts val="1800"/>
              <a:buChar char="•"/>
              <a:defRPr/>
            </a:lvl6pPr>
            <a:lvl7pPr marL="3200400" lvl="6" indent="-342900" algn="l">
              <a:lnSpc>
                <a:spcPct val="100000"/>
              </a:lnSpc>
              <a:spcBef>
                <a:spcPts val="400"/>
              </a:spcBef>
              <a:spcAft>
                <a:spcPct val="0"/>
              </a:spcAft>
              <a:buClr>
                <a:schemeClr val="accent2"/>
              </a:buClr>
              <a:buSzPts val="1800"/>
              <a:buChar char="•"/>
              <a:defRPr/>
            </a:lvl7pPr>
            <a:lvl8pPr marL="3657600" lvl="7" indent="-342900" algn="l">
              <a:lnSpc>
                <a:spcPct val="100000"/>
              </a:lnSpc>
              <a:spcBef>
                <a:spcPts val="400"/>
              </a:spcBef>
              <a:spcAft>
                <a:spcPct val="0"/>
              </a:spcAft>
              <a:buClr>
                <a:schemeClr val="accent2"/>
              </a:buClr>
              <a:buSzPts val="1800"/>
              <a:buChar char="•"/>
              <a:defRPr/>
            </a:lvl8pPr>
            <a:lvl9pPr marL="4114800" lvl="8" indent="-342900" algn="l">
              <a:lnSpc>
                <a:spcPct val="100000"/>
              </a:lnSpc>
              <a:spcBef>
                <a:spcPts val="400"/>
              </a:spcBef>
              <a:spcAft>
                <a:spcPct val="0"/>
              </a:spcAft>
              <a:buClr>
                <a:schemeClr val="accent2"/>
              </a:buClr>
              <a:buSzPts val="1800"/>
              <a:buChar char="•"/>
              <a:defRPr/>
            </a:lvl9pPr>
          </a:lstStyle>
          <a:p>
            <a:endParaRPr/>
          </a:p>
        </p:txBody>
      </p:sp>
      <p:sp>
        <p:nvSpPr>
          <p:cNvPr id="42" name="Google Shape;42;p12"/>
          <p:cNvSpPr txBox="1">
            <a:spLocks noGrp="1"/>
          </p:cNvSpPr>
          <p:nvPr>
            <p:ph type="body" idx="3"/>
          </p:nvPr>
        </p:nvSpPr>
        <p:spPr>
          <a:xfrm>
            <a:off x="515936" y="289629"/>
            <a:ext cx="3600453" cy="313101"/>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ct val="0"/>
              </a:spcAft>
              <a:buClr>
                <a:schemeClr val="accent2"/>
              </a:buClr>
              <a:buSzPts val="1800"/>
              <a:buNone/>
              <a:defRPr/>
            </a:lvl1pPr>
            <a:lvl2pPr marL="914400" lvl="1" indent="-342900" algn="l">
              <a:lnSpc>
                <a:spcPct val="100000"/>
              </a:lnSpc>
              <a:spcBef>
                <a:spcPts val="400"/>
              </a:spcBef>
              <a:spcAft>
                <a:spcPct val="0"/>
              </a:spcAft>
              <a:buClr>
                <a:schemeClr val="accent2"/>
              </a:buClr>
              <a:buSzPts val="1800"/>
              <a:buChar char="•"/>
              <a:defRPr/>
            </a:lvl2pPr>
            <a:lvl3pPr marL="1371600" lvl="2" indent="-342900" algn="l">
              <a:lnSpc>
                <a:spcPct val="100000"/>
              </a:lnSpc>
              <a:spcBef>
                <a:spcPts val="400"/>
              </a:spcBef>
              <a:spcAft>
                <a:spcPct val="0"/>
              </a:spcAft>
              <a:buClr>
                <a:schemeClr val="accent2"/>
              </a:buClr>
              <a:buSzPts val="1800"/>
              <a:buChar char="•"/>
              <a:defRPr/>
            </a:lvl3pPr>
            <a:lvl4pPr marL="1828800" lvl="3" indent="-342900" algn="l">
              <a:lnSpc>
                <a:spcPct val="100000"/>
              </a:lnSpc>
              <a:spcBef>
                <a:spcPts val="400"/>
              </a:spcBef>
              <a:spcAft>
                <a:spcPct val="0"/>
              </a:spcAft>
              <a:buClr>
                <a:schemeClr val="accent2"/>
              </a:buClr>
              <a:buSzPts val="1800"/>
              <a:buChar char="•"/>
              <a:defRPr/>
            </a:lvl4pPr>
            <a:lvl5pPr marL="2286000" lvl="4" indent="-342900" algn="l">
              <a:lnSpc>
                <a:spcPct val="100000"/>
              </a:lnSpc>
              <a:spcBef>
                <a:spcPts val="400"/>
              </a:spcBef>
              <a:spcAft>
                <a:spcPct val="0"/>
              </a:spcAft>
              <a:buClr>
                <a:schemeClr val="accent2"/>
              </a:buClr>
              <a:buSzPts val="1800"/>
              <a:buChar char="•"/>
              <a:defRPr/>
            </a:lvl5pPr>
            <a:lvl6pPr marL="2743200" lvl="5" indent="-342900" algn="l">
              <a:lnSpc>
                <a:spcPct val="100000"/>
              </a:lnSpc>
              <a:spcBef>
                <a:spcPts val="400"/>
              </a:spcBef>
              <a:spcAft>
                <a:spcPct val="0"/>
              </a:spcAft>
              <a:buClr>
                <a:schemeClr val="accent2"/>
              </a:buClr>
              <a:buSzPts val="1800"/>
              <a:buChar char="•"/>
              <a:defRPr/>
            </a:lvl6pPr>
            <a:lvl7pPr marL="3200400" lvl="6" indent="-342900" algn="l">
              <a:lnSpc>
                <a:spcPct val="100000"/>
              </a:lnSpc>
              <a:spcBef>
                <a:spcPts val="400"/>
              </a:spcBef>
              <a:spcAft>
                <a:spcPct val="0"/>
              </a:spcAft>
              <a:buClr>
                <a:schemeClr val="accent2"/>
              </a:buClr>
              <a:buSzPts val="1800"/>
              <a:buChar char="•"/>
              <a:defRPr/>
            </a:lvl7pPr>
            <a:lvl8pPr marL="3657600" lvl="7" indent="-342900" algn="l">
              <a:lnSpc>
                <a:spcPct val="100000"/>
              </a:lnSpc>
              <a:spcBef>
                <a:spcPts val="400"/>
              </a:spcBef>
              <a:spcAft>
                <a:spcPct val="0"/>
              </a:spcAft>
              <a:buClr>
                <a:schemeClr val="accent2"/>
              </a:buClr>
              <a:buSzPts val="1800"/>
              <a:buChar char="•"/>
              <a:defRPr/>
            </a:lvl8pPr>
            <a:lvl9pPr marL="4114800" lvl="8" indent="-342900" algn="l">
              <a:lnSpc>
                <a:spcPct val="100000"/>
              </a:lnSpc>
              <a:spcBef>
                <a:spcPts val="400"/>
              </a:spcBef>
              <a:spcAft>
                <a:spcPct val="0"/>
              </a:spcAft>
              <a:buClr>
                <a:schemeClr val="accent2"/>
              </a:buClr>
              <a:buSzPts val="1800"/>
              <a:buChar char="•"/>
              <a:defRPr/>
            </a:lvl9pPr>
          </a:lstStyle>
          <a:p>
            <a:endParaRPr/>
          </a:p>
        </p:txBody>
      </p:sp>
      <p:sp>
        <p:nvSpPr>
          <p:cNvPr id="43" name="Google Shape;43;p12"/>
          <p:cNvSpPr txBox="1">
            <a:spLocks noGrp="1"/>
          </p:cNvSpPr>
          <p:nvPr>
            <p:ph type="body" idx="4"/>
          </p:nvPr>
        </p:nvSpPr>
        <p:spPr>
          <a:xfrm>
            <a:off x="6201512" y="2581275"/>
            <a:ext cx="5472115" cy="2765085"/>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400"/>
              </a:spcBef>
              <a:spcAft>
                <a:spcPct val="0"/>
              </a:spcAft>
              <a:buClr>
                <a:schemeClr val="accent2"/>
              </a:buClr>
              <a:buSzPts val="1800"/>
              <a:buNone/>
              <a:defRPr/>
            </a:lvl1pPr>
            <a:lvl2pPr marL="914400" lvl="1" indent="-342900" algn="l">
              <a:lnSpc>
                <a:spcPct val="100000"/>
              </a:lnSpc>
              <a:spcBef>
                <a:spcPts val="400"/>
              </a:spcBef>
              <a:spcAft>
                <a:spcPct val="0"/>
              </a:spcAft>
              <a:buClr>
                <a:schemeClr val="accent2"/>
              </a:buClr>
              <a:buSzPts val="1800"/>
              <a:buChar char="•"/>
              <a:defRPr/>
            </a:lvl2pPr>
            <a:lvl3pPr marL="1371600" lvl="2" indent="-342900" algn="l">
              <a:lnSpc>
                <a:spcPct val="100000"/>
              </a:lnSpc>
              <a:spcBef>
                <a:spcPts val="400"/>
              </a:spcBef>
              <a:spcAft>
                <a:spcPct val="0"/>
              </a:spcAft>
              <a:buClr>
                <a:schemeClr val="accent2"/>
              </a:buClr>
              <a:buSzPts val="1800"/>
              <a:buChar char="•"/>
              <a:defRPr/>
            </a:lvl3pPr>
            <a:lvl4pPr marL="1828800" lvl="3" indent="-342900" algn="l">
              <a:lnSpc>
                <a:spcPct val="100000"/>
              </a:lnSpc>
              <a:spcBef>
                <a:spcPts val="400"/>
              </a:spcBef>
              <a:spcAft>
                <a:spcPct val="0"/>
              </a:spcAft>
              <a:buClr>
                <a:schemeClr val="accent2"/>
              </a:buClr>
              <a:buSzPts val="1800"/>
              <a:buChar char="•"/>
              <a:defRPr/>
            </a:lvl4pPr>
            <a:lvl5pPr marL="2286000" lvl="4" indent="-342900" algn="l">
              <a:lnSpc>
                <a:spcPct val="100000"/>
              </a:lnSpc>
              <a:spcBef>
                <a:spcPts val="400"/>
              </a:spcBef>
              <a:spcAft>
                <a:spcPct val="0"/>
              </a:spcAft>
              <a:buClr>
                <a:schemeClr val="accent2"/>
              </a:buClr>
              <a:buSzPts val="1800"/>
              <a:buChar char="•"/>
              <a:defRPr/>
            </a:lvl5pPr>
            <a:lvl6pPr marL="2743200" lvl="5" indent="-342900" algn="l">
              <a:lnSpc>
                <a:spcPct val="100000"/>
              </a:lnSpc>
              <a:spcBef>
                <a:spcPts val="400"/>
              </a:spcBef>
              <a:spcAft>
                <a:spcPct val="0"/>
              </a:spcAft>
              <a:buClr>
                <a:schemeClr val="accent2"/>
              </a:buClr>
              <a:buSzPts val="1800"/>
              <a:buChar char="•"/>
              <a:defRPr/>
            </a:lvl6pPr>
            <a:lvl7pPr marL="3200400" lvl="6" indent="-342900" algn="l">
              <a:lnSpc>
                <a:spcPct val="100000"/>
              </a:lnSpc>
              <a:spcBef>
                <a:spcPts val="400"/>
              </a:spcBef>
              <a:spcAft>
                <a:spcPct val="0"/>
              </a:spcAft>
              <a:buClr>
                <a:schemeClr val="accent2"/>
              </a:buClr>
              <a:buSzPts val="1800"/>
              <a:buChar char="•"/>
              <a:defRPr/>
            </a:lvl7pPr>
            <a:lvl8pPr marL="3657600" lvl="7" indent="-342900" algn="l">
              <a:lnSpc>
                <a:spcPct val="100000"/>
              </a:lnSpc>
              <a:spcBef>
                <a:spcPts val="400"/>
              </a:spcBef>
              <a:spcAft>
                <a:spcPct val="0"/>
              </a:spcAft>
              <a:buClr>
                <a:schemeClr val="accent2"/>
              </a:buClr>
              <a:buSzPts val="1800"/>
              <a:buChar char="•"/>
              <a:defRPr/>
            </a:lvl8pPr>
            <a:lvl9pPr marL="4114800" lvl="8" indent="-342900" algn="l">
              <a:lnSpc>
                <a:spcPct val="100000"/>
              </a:lnSpc>
              <a:spcBef>
                <a:spcPts val="400"/>
              </a:spcBef>
              <a:spcAft>
                <a:spcPct val="0"/>
              </a:spcAft>
              <a:buClr>
                <a:schemeClr val="accent2"/>
              </a:buClr>
              <a:buSzPts val="1800"/>
              <a:buChar char="•"/>
              <a:defRPr/>
            </a:lvl9pPr>
          </a:lstStyle>
          <a:p>
            <a:endParaRPr/>
          </a:p>
        </p:txBody>
      </p:sp>
      <p:sp>
        <p:nvSpPr>
          <p:cNvPr id="44" name="Google Shape;44;p12"/>
          <p:cNvSpPr txBox="1">
            <a:spLocks noGrp="1"/>
          </p:cNvSpPr>
          <p:nvPr>
            <p:ph type="title"/>
          </p:nvPr>
        </p:nvSpPr>
        <p:spPr>
          <a:xfrm>
            <a:off x="515939" y="616938"/>
            <a:ext cx="11160126" cy="931864"/>
          </a:xfrm>
          <a:prstGeom prst="rect">
            <a:avLst/>
          </a:prstGeom>
          <a:noFill/>
          <a:ln>
            <a:noFill/>
          </a:ln>
        </p:spPr>
        <p:txBody>
          <a:bodyPr spcFirstLastPara="1" wrap="square" lIns="45700" tIns="45700" rIns="45700" bIns="45700" anchor="t" anchorCtr="0">
            <a:normAutofit/>
          </a:bodyPr>
          <a:lstStyle>
            <a:lvl1pPr lvl="0" algn="l">
              <a:lnSpc>
                <a:spcPct val="100000"/>
              </a:lnSpc>
              <a:spcBef>
                <a:spcPct val="0"/>
              </a:spcBef>
              <a:spcAft>
                <a:spcPct val="0"/>
              </a:spcAft>
              <a:buClr>
                <a:srgbClr val="AA182C"/>
              </a:buClr>
              <a:buSzPts val="4000"/>
              <a:buFont typeface="Source Sans Pro"/>
              <a:buNone/>
              <a:defRPr>
                <a:latin typeface="Source Sans Pro"/>
                <a:ea typeface="Source Sans Pro"/>
                <a:cs typeface="Source Sans Pro"/>
                <a:sym typeface="Source Sans Pro"/>
              </a:defRPr>
            </a:lvl1pPr>
            <a:lvl2pPr lvl="1" algn="l">
              <a:lnSpc>
                <a:spcPct val="100000"/>
              </a:lnSpc>
              <a:spcBef>
                <a:spcPct val="0"/>
              </a:spcBef>
              <a:spcAft>
                <a:spcPct val="0"/>
              </a:spcAft>
              <a:buClr>
                <a:srgbClr val="AA182C"/>
              </a:buClr>
              <a:buSzPts val="1800"/>
              <a:buNone/>
              <a:defRPr/>
            </a:lvl2pPr>
            <a:lvl3pPr lvl="2" algn="l">
              <a:lnSpc>
                <a:spcPct val="100000"/>
              </a:lnSpc>
              <a:spcBef>
                <a:spcPct val="0"/>
              </a:spcBef>
              <a:spcAft>
                <a:spcPct val="0"/>
              </a:spcAft>
              <a:buClr>
                <a:srgbClr val="AA182C"/>
              </a:buClr>
              <a:buSzPts val="1800"/>
              <a:buNone/>
              <a:defRPr/>
            </a:lvl3pPr>
            <a:lvl4pPr lvl="3" algn="l">
              <a:lnSpc>
                <a:spcPct val="100000"/>
              </a:lnSpc>
              <a:spcBef>
                <a:spcPct val="0"/>
              </a:spcBef>
              <a:spcAft>
                <a:spcPct val="0"/>
              </a:spcAft>
              <a:buClr>
                <a:srgbClr val="AA182C"/>
              </a:buClr>
              <a:buSzPts val="1800"/>
              <a:buNone/>
              <a:defRPr/>
            </a:lvl4pPr>
            <a:lvl5pPr lvl="4" algn="l">
              <a:lnSpc>
                <a:spcPct val="100000"/>
              </a:lnSpc>
              <a:spcBef>
                <a:spcPct val="0"/>
              </a:spcBef>
              <a:spcAft>
                <a:spcPct val="0"/>
              </a:spcAft>
              <a:buClr>
                <a:srgbClr val="AA182C"/>
              </a:buClr>
              <a:buSzPts val="1800"/>
              <a:buNone/>
              <a:defRPr/>
            </a:lvl5pPr>
            <a:lvl6pPr lvl="5" algn="l">
              <a:lnSpc>
                <a:spcPct val="100000"/>
              </a:lnSpc>
              <a:spcBef>
                <a:spcPct val="0"/>
              </a:spcBef>
              <a:spcAft>
                <a:spcPct val="0"/>
              </a:spcAft>
              <a:buClr>
                <a:srgbClr val="AA182C"/>
              </a:buClr>
              <a:buSzPts val="1800"/>
              <a:buNone/>
              <a:defRPr/>
            </a:lvl6pPr>
            <a:lvl7pPr lvl="6" algn="l">
              <a:lnSpc>
                <a:spcPct val="100000"/>
              </a:lnSpc>
              <a:spcBef>
                <a:spcPct val="0"/>
              </a:spcBef>
              <a:spcAft>
                <a:spcPct val="0"/>
              </a:spcAft>
              <a:buClr>
                <a:srgbClr val="AA182C"/>
              </a:buClr>
              <a:buSzPts val="1800"/>
              <a:buNone/>
              <a:defRPr/>
            </a:lvl7pPr>
            <a:lvl8pPr lvl="7" algn="l">
              <a:lnSpc>
                <a:spcPct val="100000"/>
              </a:lnSpc>
              <a:spcBef>
                <a:spcPct val="0"/>
              </a:spcBef>
              <a:spcAft>
                <a:spcPct val="0"/>
              </a:spcAft>
              <a:buClr>
                <a:srgbClr val="AA182C"/>
              </a:buClr>
              <a:buSzPts val="1800"/>
              <a:buNone/>
              <a:defRPr/>
            </a:lvl8pPr>
            <a:lvl9pPr lvl="8" algn="l">
              <a:lnSpc>
                <a:spcPct val="100000"/>
              </a:lnSpc>
              <a:spcBef>
                <a:spcPct val="0"/>
              </a:spcBef>
              <a:spcAft>
                <a:spcPct val="0"/>
              </a:spcAft>
              <a:buClr>
                <a:srgbClr val="AA182C"/>
              </a:buClr>
              <a:buSzPts val="1800"/>
              <a:buNone/>
              <a:defRPr/>
            </a:lvl9pPr>
          </a:lstStyle>
          <a:p>
            <a:endParaRPr/>
          </a:p>
        </p:txBody>
      </p:sp>
      <p:sp>
        <p:nvSpPr>
          <p:cNvPr id="45" name="Google Shape;45;p12"/>
          <p:cNvSpPr txBox="1">
            <a:spLocks noGrp="1"/>
          </p:cNvSpPr>
          <p:nvPr>
            <p:ph type="sldNum" idx="12"/>
          </p:nvPr>
        </p:nvSpPr>
        <p:spPr>
          <a:xfrm>
            <a:off x="8463946" y="6221731"/>
            <a:ext cx="273654" cy="269239"/>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1pPr>
            <a:lvl2pPr marL="0" lvl="1"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2pPr>
            <a:lvl3pPr marL="0" lvl="2"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3pPr>
            <a:lvl4pPr marL="0" lvl="3"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4pPr>
            <a:lvl5pPr marL="0" lvl="4"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5pPr>
            <a:lvl6pPr marL="0" lvl="5"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6pPr>
            <a:lvl7pPr marL="0" lvl="6"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7pPr>
            <a:lvl8pPr marL="0" lvl="7"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8pPr>
            <a:lvl9pPr marL="0" lvl="8" indent="0" algn="r">
              <a:lnSpc>
                <a:spcPct val="100000"/>
              </a:lnSpc>
              <a:spcBef>
                <a:spcPct val="0"/>
              </a:spcBef>
              <a:spcAft>
                <a:spcPct val="0"/>
              </a:spcAft>
              <a:buClr>
                <a:srgbClr val="000000"/>
              </a:buClr>
              <a:buSzPts val="1200"/>
              <a:buFont typeface="Jost"/>
              <a:buNone/>
              <a:defRPr sz="1200">
                <a:latin typeface="Jost"/>
                <a:ea typeface="Jost"/>
                <a:cs typeface="Jost"/>
                <a:sym typeface="Jost"/>
              </a:defRPr>
            </a:lvl9pPr>
          </a:lstStyle>
          <a:p>
            <a:pPr marL="0" lvl="0" indent="0" algn="r" rtl="0">
              <a:spcBef>
                <a:spcPct val="0"/>
              </a:spcBef>
              <a:spcAft>
                <a:spcPct val="0"/>
              </a:spcAft>
              <a:buNone/>
            </a:pPr>
            <a:fld id="{00000000-1234-1234-1234-123412341234}" type="slidenum">
              <a:rPr lang="en-US"/>
              <a:t>‹#›</a:t>
            </a:fld>
            <a:endParaRPr/>
          </a:p>
        </p:txBody>
      </p:sp>
    </p:spTree>
    <p:extLst>
      <p:ext uri="{BB962C8B-B14F-4D97-AF65-F5344CB8AC3E}">
        <p14:creationId xmlns:p14="http://schemas.microsoft.com/office/powerpoint/2010/main" val="420408672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515939" y="621582"/>
            <a:ext cx="11160126" cy="1488315"/>
          </a:xfrm>
          <a:prstGeom prst="rect">
            <a:avLst/>
          </a:prstGeom>
          <a:noFill/>
          <a:ln>
            <a:noFill/>
          </a:ln>
        </p:spPr>
        <p:txBody>
          <a:bodyPr spcFirstLastPara="1" wrap="square" lIns="45700" tIns="45700" rIns="45700" bIns="45700" anchor="t" anchorCtr="0">
            <a:normAutofit/>
          </a:bodyPr>
          <a:lstStyle>
            <a:lvl1pPr marR="0" lvl="0" algn="l" rtl="0">
              <a:lnSpc>
                <a:spcPct val="100000"/>
              </a:lnSpc>
              <a:spcBef>
                <a:spcPts val="0"/>
              </a:spcBef>
              <a:spcAft>
                <a:spcPts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9pPr>
          </a:lstStyle>
          <a:p>
            <a:endParaRPr/>
          </a:p>
        </p:txBody>
      </p:sp>
      <p:sp>
        <p:nvSpPr>
          <p:cNvPr id="7" name="Google Shape;7;p7"/>
          <p:cNvSpPr txBox="1">
            <a:spLocks noGrp="1"/>
          </p:cNvSpPr>
          <p:nvPr>
            <p:ph type="body" idx="1"/>
          </p:nvPr>
        </p:nvSpPr>
        <p:spPr>
          <a:xfrm>
            <a:off x="515937" y="2092325"/>
            <a:ext cx="7366001" cy="4216400"/>
          </a:xfrm>
          <a:prstGeom prst="rect">
            <a:avLst/>
          </a:prstGeom>
          <a:noFill/>
          <a:ln>
            <a:noFill/>
          </a:ln>
        </p:spPr>
        <p:txBody>
          <a:bodyPr spcFirstLastPara="1" wrap="square" lIns="45700" tIns="45700" rIns="45700" bIns="45700" anchor="t" anchorCtr="0">
            <a:normAutofit/>
          </a:bodyPr>
          <a:lstStyle>
            <a:lvl1pPr marL="457200" marR="0" lvl="0" indent="-228600" algn="l" rtl="0">
              <a:lnSpc>
                <a:spcPct val="100000"/>
              </a:lnSpc>
              <a:spcBef>
                <a:spcPts val="400"/>
              </a:spcBef>
              <a:spcAft>
                <a:spcPts val="0"/>
              </a:spcAft>
              <a:buClr>
                <a:schemeClr val="accent2"/>
              </a:buClr>
              <a:buSzPts val="2400"/>
              <a:buFont typeface="Century Gothic"/>
              <a:buNone/>
              <a:defRPr sz="2400" b="0" i="0" u="none" strike="noStrike" cap="none">
                <a:solidFill>
                  <a:schemeClr val="accent2"/>
                </a:solidFill>
                <a:latin typeface="Century Gothic"/>
                <a:ea typeface="Century Gothic"/>
                <a:cs typeface="Century Gothic"/>
                <a:sym typeface="Century Gothic"/>
              </a:defRPr>
            </a:lvl1pPr>
            <a:lvl2pPr marL="914400" marR="0" lvl="1" indent="-381000" algn="l" rtl="0">
              <a:lnSpc>
                <a:spcPct val="100000"/>
              </a:lnSpc>
              <a:spcBef>
                <a:spcPts val="400"/>
              </a:spcBef>
              <a:spcAft>
                <a:spcPts val="0"/>
              </a:spcAft>
              <a:buClr>
                <a:schemeClr val="accent2"/>
              </a:buClr>
              <a:buSzPts val="2400"/>
              <a:buFont typeface="Century Gothic"/>
              <a:buChar char="•"/>
              <a:defRPr sz="2400" b="0" i="0" u="none" strike="noStrike" cap="none">
                <a:solidFill>
                  <a:schemeClr val="accent2"/>
                </a:solidFill>
                <a:latin typeface="Century Gothic"/>
                <a:ea typeface="Century Gothic"/>
                <a:cs typeface="Century Gothic"/>
                <a:sym typeface="Century Gothic"/>
              </a:defRPr>
            </a:lvl2pPr>
            <a:lvl3pPr marL="1371600" marR="0" lvl="2" indent="-381000" algn="l" rtl="0">
              <a:lnSpc>
                <a:spcPct val="100000"/>
              </a:lnSpc>
              <a:spcBef>
                <a:spcPts val="400"/>
              </a:spcBef>
              <a:spcAft>
                <a:spcPts val="0"/>
              </a:spcAft>
              <a:buClr>
                <a:schemeClr val="accent2"/>
              </a:buClr>
              <a:buSzPts val="2400"/>
              <a:buFont typeface="Century Gothic"/>
              <a:buChar char="•"/>
              <a:defRPr sz="2400" b="0" i="0" u="none" strike="noStrike" cap="none">
                <a:solidFill>
                  <a:schemeClr val="accent2"/>
                </a:solidFill>
                <a:latin typeface="Century Gothic"/>
                <a:ea typeface="Century Gothic"/>
                <a:cs typeface="Century Gothic"/>
                <a:sym typeface="Century Gothic"/>
              </a:defRPr>
            </a:lvl3pPr>
            <a:lvl4pPr marL="1828800" marR="0" lvl="3" indent="-381000" algn="l" rtl="0">
              <a:lnSpc>
                <a:spcPct val="100000"/>
              </a:lnSpc>
              <a:spcBef>
                <a:spcPts val="400"/>
              </a:spcBef>
              <a:spcAft>
                <a:spcPts val="0"/>
              </a:spcAft>
              <a:buClr>
                <a:schemeClr val="accent2"/>
              </a:buClr>
              <a:buSzPts val="2400"/>
              <a:buFont typeface="Century Gothic"/>
              <a:buChar char="•"/>
              <a:defRPr sz="2400" b="0" i="0" u="none" strike="noStrike" cap="none">
                <a:solidFill>
                  <a:schemeClr val="accent2"/>
                </a:solidFill>
                <a:latin typeface="Century Gothic"/>
                <a:ea typeface="Century Gothic"/>
                <a:cs typeface="Century Gothic"/>
                <a:sym typeface="Century Gothic"/>
              </a:defRPr>
            </a:lvl4pPr>
            <a:lvl5pPr marL="2286000" marR="0" lvl="4" indent="-381000" algn="l" rtl="0">
              <a:lnSpc>
                <a:spcPct val="100000"/>
              </a:lnSpc>
              <a:spcBef>
                <a:spcPts val="400"/>
              </a:spcBef>
              <a:spcAft>
                <a:spcPts val="0"/>
              </a:spcAft>
              <a:buClr>
                <a:schemeClr val="accent2"/>
              </a:buClr>
              <a:buSzPts val="2400"/>
              <a:buFont typeface="Century Gothic"/>
              <a:buChar char="•"/>
              <a:defRPr sz="2400" b="0" i="0" u="none" strike="noStrike" cap="none">
                <a:solidFill>
                  <a:schemeClr val="accent2"/>
                </a:solidFill>
                <a:latin typeface="Century Gothic"/>
                <a:ea typeface="Century Gothic"/>
                <a:cs typeface="Century Gothic"/>
                <a:sym typeface="Century Gothic"/>
              </a:defRPr>
            </a:lvl5pPr>
            <a:lvl6pPr marL="2743200" marR="0" lvl="5" indent="-381000" algn="l" rtl="0">
              <a:lnSpc>
                <a:spcPct val="100000"/>
              </a:lnSpc>
              <a:spcBef>
                <a:spcPts val="400"/>
              </a:spcBef>
              <a:spcAft>
                <a:spcPts val="0"/>
              </a:spcAft>
              <a:buClr>
                <a:schemeClr val="accent2"/>
              </a:buClr>
              <a:buSzPts val="2400"/>
              <a:buFont typeface="Century Gothic"/>
              <a:buChar char="•"/>
              <a:defRPr sz="2400" b="0" i="0" u="none" strike="noStrike" cap="none">
                <a:solidFill>
                  <a:schemeClr val="accent2"/>
                </a:solidFill>
                <a:latin typeface="Century Gothic"/>
                <a:ea typeface="Century Gothic"/>
                <a:cs typeface="Century Gothic"/>
                <a:sym typeface="Century Gothic"/>
              </a:defRPr>
            </a:lvl6pPr>
            <a:lvl7pPr marL="3200400" marR="0" lvl="6" indent="-381000" algn="l" rtl="0">
              <a:lnSpc>
                <a:spcPct val="100000"/>
              </a:lnSpc>
              <a:spcBef>
                <a:spcPts val="400"/>
              </a:spcBef>
              <a:spcAft>
                <a:spcPts val="0"/>
              </a:spcAft>
              <a:buClr>
                <a:schemeClr val="accent2"/>
              </a:buClr>
              <a:buSzPts val="2400"/>
              <a:buFont typeface="Century Gothic"/>
              <a:buChar char="•"/>
              <a:defRPr sz="2400" b="0" i="0" u="none" strike="noStrike" cap="none">
                <a:solidFill>
                  <a:schemeClr val="accent2"/>
                </a:solidFill>
                <a:latin typeface="Century Gothic"/>
                <a:ea typeface="Century Gothic"/>
                <a:cs typeface="Century Gothic"/>
                <a:sym typeface="Century Gothic"/>
              </a:defRPr>
            </a:lvl7pPr>
            <a:lvl8pPr marL="3657600" marR="0" lvl="7" indent="-381000" algn="l" rtl="0">
              <a:lnSpc>
                <a:spcPct val="100000"/>
              </a:lnSpc>
              <a:spcBef>
                <a:spcPts val="400"/>
              </a:spcBef>
              <a:spcAft>
                <a:spcPts val="0"/>
              </a:spcAft>
              <a:buClr>
                <a:schemeClr val="accent2"/>
              </a:buClr>
              <a:buSzPts val="2400"/>
              <a:buFont typeface="Century Gothic"/>
              <a:buChar char="•"/>
              <a:defRPr sz="2400" b="0" i="0" u="none" strike="noStrike" cap="none">
                <a:solidFill>
                  <a:schemeClr val="accent2"/>
                </a:solidFill>
                <a:latin typeface="Century Gothic"/>
                <a:ea typeface="Century Gothic"/>
                <a:cs typeface="Century Gothic"/>
                <a:sym typeface="Century Gothic"/>
              </a:defRPr>
            </a:lvl8pPr>
            <a:lvl9pPr marL="4114800" marR="0" lvl="8" indent="-381000" algn="l" rtl="0">
              <a:lnSpc>
                <a:spcPct val="100000"/>
              </a:lnSpc>
              <a:spcBef>
                <a:spcPts val="400"/>
              </a:spcBef>
              <a:spcAft>
                <a:spcPts val="0"/>
              </a:spcAft>
              <a:buClr>
                <a:schemeClr val="accent2"/>
              </a:buClr>
              <a:buSzPts val="2400"/>
              <a:buFont typeface="Century Gothic"/>
              <a:buChar char="•"/>
              <a:defRPr sz="2400" b="0" i="0" u="none" strike="noStrike" cap="none">
                <a:solidFill>
                  <a:schemeClr val="accent2"/>
                </a:solidFill>
                <a:latin typeface="Century Gothic"/>
                <a:ea typeface="Century Gothic"/>
                <a:cs typeface="Century Gothic"/>
                <a:sym typeface="Century Gothic"/>
              </a:defRPr>
            </a:lvl9pPr>
          </a:lstStyle>
          <a:p>
            <a:endParaRPr/>
          </a:p>
        </p:txBody>
      </p:sp>
      <p:sp>
        <p:nvSpPr>
          <p:cNvPr id="8" name="Google Shape;8;p7"/>
          <p:cNvSpPr/>
          <p:nvPr/>
        </p:nvSpPr>
        <p:spPr>
          <a:xfrm>
            <a:off x="-31440" y="5564740"/>
            <a:ext cx="12254880" cy="1437854"/>
          </a:xfrm>
          <a:prstGeom prst="rect">
            <a:avLst/>
          </a:prstGeom>
          <a:solidFill>
            <a:srgbClr val="AA182C"/>
          </a:solidFill>
          <a:ln>
            <a:noFill/>
          </a:ln>
        </p:spPr>
        <p:txBody>
          <a:bodyPr spcFirstLastPara="1" wrap="square" lIns="45700" tIns="45700" rIns="45700" bIns="45700" anchor="ctr" anchorCtr="0">
            <a:noAutofit/>
          </a:bodyPr>
          <a:lstStyle/>
          <a:p>
            <a:pPr marL="0" marR="0" lvl="0" indent="457200" algn="l" rtl="0">
              <a:lnSpc>
                <a:spcPct val="100000"/>
              </a:lnSpc>
              <a:spcBef>
                <a:spcPts val="0"/>
              </a:spcBef>
              <a:spcAft>
                <a:spcPts val="0"/>
              </a:spcAft>
              <a:buClr>
                <a:srgbClr val="000000"/>
              </a:buClr>
              <a:buSzPts val="1800"/>
              <a:buFont typeface="Jost"/>
              <a:buNone/>
            </a:pPr>
            <a:endParaRPr sz="1800" b="0" i="0" u="none" strike="noStrike" cap="none">
              <a:solidFill>
                <a:srgbClr val="000000"/>
              </a:solidFill>
              <a:latin typeface="Jost"/>
              <a:ea typeface="Jost"/>
              <a:cs typeface="Jost"/>
              <a:sym typeface="Jost"/>
            </a:endParaRPr>
          </a:p>
        </p:txBody>
      </p:sp>
      <p:sp>
        <p:nvSpPr>
          <p:cNvPr id="9" name="Google Shape;9;p7"/>
          <p:cNvSpPr txBox="1"/>
          <p:nvPr/>
        </p:nvSpPr>
        <p:spPr>
          <a:xfrm>
            <a:off x="561655" y="6378834"/>
            <a:ext cx="10546081" cy="345439"/>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Century Gothic"/>
              <a:buNone/>
            </a:pPr>
            <a:r>
              <a:rPr lang="en-US" sz="1600" b="0" i="0" u="none" strike="noStrike" cap="none">
                <a:solidFill>
                  <a:srgbClr val="FFFFFF"/>
                </a:solidFill>
                <a:latin typeface="Century Gothic"/>
                <a:ea typeface="Century Gothic"/>
                <a:cs typeface="Century Gothic"/>
                <a:sym typeface="Century Gothic"/>
              </a:rPr>
              <a:t>ARIAS•U.S. 2022 Fall Conference | Nov 3-4, 2022 | New York, NY | www.arias-us.org</a:t>
            </a:r>
            <a:endParaRPr/>
          </a:p>
        </p:txBody>
      </p:sp>
      <p:pic>
        <p:nvPicPr>
          <p:cNvPr id="10" name="Google Shape;10;p7" descr="ARIAS-logo_WHITE.pdf"/>
          <p:cNvPicPr preferRelativeResize="0"/>
          <p:nvPr/>
        </p:nvPicPr>
        <p:blipFill rotWithShape="1">
          <a:blip r:embed="rId8">
            <a:alphaModFix/>
          </a:blip>
          <a:srcRect/>
          <a:stretch/>
        </p:blipFill>
        <p:spPr>
          <a:xfrm>
            <a:off x="5422055" y="5755878"/>
            <a:ext cx="1347889" cy="564672"/>
          </a:xfrm>
          <a:prstGeom prst="rect">
            <a:avLst/>
          </a:prstGeom>
          <a:noFill/>
          <a:ln>
            <a:noFill/>
          </a:ln>
        </p:spPr>
      </p:pic>
      <p:sp>
        <p:nvSpPr>
          <p:cNvPr id="11" name="Google Shape;11;p7"/>
          <p:cNvSpPr txBox="1">
            <a:spLocks noGrp="1"/>
          </p:cNvSpPr>
          <p:nvPr>
            <p:ph type="sldNum" idx="12"/>
          </p:nvPr>
        </p:nvSpPr>
        <p:spPr>
          <a:xfrm>
            <a:off x="8463946" y="6221731"/>
            <a:ext cx="273654" cy="269239"/>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Jost"/>
              <a:buNone/>
              <a:defRPr sz="1200" b="0" i="0" u="none" strike="noStrike" cap="none">
                <a:solidFill>
                  <a:srgbClr val="000000"/>
                </a:solidFill>
                <a:latin typeface="Jost"/>
                <a:ea typeface="Jost"/>
                <a:cs typeface="Jost"/>
                <a:sym typeface="Jost"/>
              </a:defRPr>
            </a:lvl1pPr>
            <a:lvl2pPr marL="0" marR="0" lvl="1" indent="0" algn="r" rtl="0">
              <a:lnSpc>
                <a:spcPct val="100000"/>
              </a:lnSpc>
              <a:spcBef>
                <a:spcPts val="0"/>
              </a:spcBef>
              <a:spcAft>
                <a:spcPts val="0"/>
              </a:spcAft>
              <a:buClr>
                <a:srgbClr val="000000"/>
              </a:buClr>
              <a:buSzPts val="1200"/>
              <a:buFont typeface="Jost"/>
              <a:buNone/>
              <a:defRPr sz="1200" b="0" i="0" u="none" strike="noStrike" cap="none">
                <a:solidFill>
                  <a:srgbClr val="000000"/>
                </a:solidFill>
                <a:latin typeface="Jost"/>
                <a:ea typeface="Jost"/>
                <a:cs typeface="Jost"/>
                <a:sym typeface="Jost"/>
              </a:defRPr>
            </a:lvl2pPr>
            <a:lvl3pPr marL="0" marR="0" lvl="2" indent="0" algn="r" rtl="0">
              <a:lnSpc>
                <a:spcPct val="100000"/>
              </a:lnSpc>
              <a:spcBef>
                <a:spcPts val="0"/>
              </a:spcBef>
              <a:spcAft>
                <a:spcPts val="0"/>
              </a:spcAft>
              <a:buClr>
                <a:srgbClr val="000000"/>
              </a:buClr>
              <a:buSzPts val="1200"/>
              <a:buFont typeface="Jost"/>
              <a:buNone/>
              <a:defRPr sz="1200" b="0" i="0" u="none" strike="noStrike" cap="none">
                <a:solidFill>
                  <a:srgbClr val="000000"/>
                </a:solidFill>
                <a:latin typeface="Jost"/>
                <a:ea typeface="Jost"/>
                <a:cs typeface="Jost"/>
                <a:sym typeface="Jost"/>
              </a:defRPr>
            </a:lvl3pPr>
            <a:lvl4pPr marL="0" marR="0" lvl="3" indent="0" algn="r" rtl="0">
              <a:lnSpc>
                <a:spcPct val="100000"/>
              </a:lnSpc>
              <a:spcBef>
                <a:spcPts val="0"/>
              </a:spcBef>
              <a:spcAft>
                <a:spcPts val="0"/>
              </a:spcAft>
              <a:buClr>
                <a:srgbClr val="000000"/>
              </a:buClr>
              <a:buSzPts val="1200"/>
              <a:buFont typeface="Jost"/>
              <a:buNone/>
              <a:defRPr sz="1200" b="0" i="0" u="none" strike="noStrike" cap="none">
                <a:solidFill>
                  <a:srgbClr val="000000"/>
                </a:solidFill>
                <a:latin typeface="Jost"/>
                <a:ea typeface="Jost"/>
                <a:cs typeface="Jost"/>
                <a:sym typeface="Jost"/>
              </a:defRPr>
            </a:lvl4pPr>
            <a:lvl5pPr marL="0" marR="0" lvl="4" indent="0" algn="r" rtl="0">
              <a:lnSpc>
                <a:spcPct val="100000"/>
              </a:lnSpc>
              <a:spcBef>
                <a:spcPts val="0"/>
              </a:spcBef>
              <a:spcAft>
                <a:spcPts val="0"/>
              </a:spcAft>
              <a:buClr>
                <a:srgbClr val="000000"/>
              </a:buClr>
              <a:buSzPts val="1200"/>
              <a:buFont typeface="Jost"/>
              <a:buNone/>
              <a:defRPr sz="1200" b="0" i="0" u="none" strike="noStrike" cap="none">
                <a:solidFill>
                  <a:srgbClr val="000000"/>
                </a:solidFill>
                <a:latin typeface="Jost"/>
                <a:ea typeface="Jost"/>
                <a:cs typeface="Jost"/>
                <a:sym typeface="Jost"/>
              </a:defRPr>
            </a:lvl5pPr>
            <a:lvl6pPr marL="0" marR="0" lvl="5" indent="0" algn="r" rtl="0">
              <a:lnSpc>
                <a:spcPct val="100000"/>
              </a:lnSpc>
              <a:spcBef>
                <a:spcPts val="0"/>
              </a:spcBef>
              <a:spcAft>
                <a:spcPts val="0"/>
              </a:spcAft>
              <a:buClr>
                <a:srgbClr val="000000"/>
              </a:buClr>
              <a:buSzPts val="1200"/>
              <a:buFont typeface="Jost"/>
              <a:buNone/>
              <a:defRPr sz="1200" b="0" i="0" u="none" strike="noStrike" cap="none">
                <a:solidFill>
                  <a:srgbClr val="000000"/>
                </a:solidFill>
                <a:latin typeface="Jost"/>
                <a:ea typeface="Jost"/>
                <a:cs typeface="Jost"/>
                <a:sym typeface="Jost"/>
              </a:defRPr>
            </a:lvl6pPr>
            <a:lvl7pPr marL="0" marR="0" lvl="6" indent="0" algn="r" rtl="0">
              <a:lnSpc>
                <a:spcPct val="100000"/>
              </a:lnSpc>
              <a:spcBef>
                <a:spcPts val="0"/>
              </a:spcBef>
              <a:spcAft>
                <a:spcPts val="0"/>
              </a:spcAft>
              <a:buClr>
                <a:srgbClr val="000000"/>
              </a:buClr>
              <a:buSzPts val="1200"/>
              <a:buFont typeface="Jost"/>
              <a:buNone/>
              <a:defRPr sz="1200" b="0" i="0" u="none" strike="noStrike" cap="none">
                <a:solidFill>
                  <a:srgbClr val="000000"/>
                </a:solidFill>
                <a:latin typeface="Jost"/>
                <a:ea typeface="Jost"/>
                <a:cs typeface="Jost"/>
                <a:sym typeface="Jost"/>
              </a:defRPr>
            </a:lvl7pPr>
            <a:lvl8pPr marL="0" marR="0" lvl="7" indent="0" algn="r" rtl="0">
              <a:lnSpc>
                <a:spcPct val="100000"/>
              </a:lnSpc>
              <a:spcBef>
                <a:spcPts val="0"/>
              </a:spcBef>
              <a:spcAft>
                <a:spcPts val="0"/>
              </a:spcAft>
              <a:buClr>
                <a:srgbClr val="000000"/>
              </a:buClr>
              <a:buSzPts val="1200"/>
              <a:buFont typeface="Jost"/>
              <a:buNone/>
              <a:defRPr sz="1200" b="0" i="0" u="none" strike="noStrike" cap="none">
                <a:solidFill>
                  <a:srgbClr val="000000"/>
                </a:solidFill>
                <a:latin typeface="Jost"/>
                <a:ea typeface="Jost"/>
                <a:cs typeface="Jost"/>
                <a:sym typeface="Jost"/>
              </a:defRPr>
            </a:lvl8pPr>
            <a:lvl9pPr marL="0" marR="0" lvl="8" indent="0" algn="r" rtl="0">
              <a:lnSpc>
                <a:spcPct val="100000"/>
              </a:lnSpc>
              <a:spcBef>
                <a:spcPts val="0"/>
              </a:spcBef>
              <a:spcAft>
                <a:spcPts val="0"/>
              </a:spcAft>
              <a:buClr>
                <a:srgbClr val="000000"/>
              </a:buClr>
              <a:buSzPts val="1200"/>
              <a:buFont typeface="Jost"/>
              <a:buNone/>
              <a:defRPr sz="1200" b="0" i="0" u="none" strike="noStrike" cap="none">
                <a:solidFill>
                  <a:srgbClr val="000000"/>
                </a:solidFill>
                <a:latin typeface="Jost"/>
                <a:ea typeface="Jost"/>
                <a:cs typeface="Jost"/>
                <a:sym typeface="Jost"/>
              </a:defRPr>
            </a:lvl9pPr>
          </a:lstStyle>
          <a:p>
            <a:pPr marL="0" lvl="0" indent="0" algn="r" rtl="0">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3" r:id="rId2"/>
    <p:sldLayoutId id="2147483654" r:id="rId3"/>
    <p:sldLayoutId id="2147483655" r:id="rId4"/>
    <p:sldLayoutId id="2147483656" r:id="rId5"/>
    <p:sldLayoutId id="214748365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515939" y="621582"/>
            <a:ext cx="11160126" cy="1488315"/>
          </a:xfrm>
          <a:prstGeom prst="rect">
            <a:avLst/>
          </a:prstGeom>
          <a:noFill/>
          <a:ln>
            <a:noFill/>
          </a:ln>
        </p:spPr>
        <p:txBody>
          <a:bodyPr spcFirstLastPara="1" wrap="square" lIns="45700" tIns="45700" rIns="45700" bIns="45700" anchor="t" anchorCtr="0">
            <a:normAutofit/>
          </a:bodyPr>
          <a:lstStyle>
            <a:lvl1pPr marR="0" lvl="0" algn="l" rtl="0">
              <a:lnSpc>
                <a:spcPct val="100000"/>
              </a:lnSpc>
              <a:spcBef>
                <a:spcPct val="0"/>
              </a:spcBef>
              <a:spcAft>
                <a:spcPct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1pPr>
            <a:lvl2pPr marR="0" lvl="1" algn="l" rtl="0">
              <a:lnSpc>
                <a:spcPct val="100000"/>
              </a:lnSpc>
              <a:spcBef>
                <a:spcPct val="0"/>
              </a:spcBef>
              <a:spcAft>
                <a:spcPct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2pPr>
            <a:lvl3pPr marR="0" lvl="2" algn="l" rtl="0">
              <a:lnSpc>
                <a:spcPct val="100000"/>
              </a:lnSpc>
              <a:spcBef>
                <a:spcPct val="0"/>
              </a:spcBef>
              <a:spcAft>
                <a:spcPct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3pPr>
            <a:lvl4pPr marR="0" lvl="3" algn="l" rtl="0">
              <a:lnSpc>
                <a:spcPct val="100000"/>
              </a:lnSpc>
              <a:spcBef>
                <a:spcPct val="0"/>
              </a:spcBef>
              <a:spcAft>
                <a:spcPct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4pPr>
            <a:lvl5pPr marR="0" lvl="4" algn="l" rtl="0">
              <a:lnSpc>
                <a:spcPct val="100000"/>
              </a:lnSpc>
              <a:spcBef>
                <a:spcPct val="0"/>
              </a:spcBef>
              <a:spcAft>
                <a:spcPct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5pPr>
            <a:lvl6pPr marR="0" lvl="5" algn="l" rtl="0">
              <a:lnSpc>
                <a:spcPct val="100000"/>
              </a:lnSpc>
              <a:spcBef>
                <a:spcPct val="0"/>
              </a:spcBef>
              <a:spcAft>
                <a:spcPct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6pPr>
            <a:lvl7pPr marR="0" lvl="6" algn="l" rtl="0">
              <a:lnSpc>
                <a:spcPct val="100000"/>
              </a:lnSpc>
              <a:spcBef>
                <a:spcPct val="0"/>
              </a:spcBef>
              <a:spcAft>
                <a:spcPct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7pPr>
            <a:lvl8pPr marR="0" lvl="7" algn="l" rtl="0">
              <a:lnSpc>
                <a:spcPct val="100000"/>
              </a:lnSpc>
              <a:spcBef>
                <a:spcPct val="0"/>
              </a:spcBef>
              <a:spcAft>
                <a:spcPct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8pPr>
            <a:lvl9pPr marR="0" lvl="8" algn="l" rtl="0">
              <a:lnSpc>
                <a:spcPct val="100000"/>
              </a:lnSpc>
              <a:spcBef>
                <a:spcPct val="0"/>
              </a:spcBef>
              <a:spcAft>
                <a:spcPct val="0"/>
              </a:spcAft>
              <a:buClr>
                <a:srgbClr val="AA182C"/>
              </a:buClr>
              <a:buSzPts val="4000"/>
              <a:buFont typeface="Century Gothic"/>
              <a:buNone/>
              <a:defRPr sz="4000" b="1" i="0" u="none" strike="noStrike" cap="none">
                <a:solidFill>
                  <a:srgbClr val="AA182C"/>
                </a:solidFill>
                <a:latin typeface="Century Gothic"/>
                <a:ea typeface="Century Gothic"/>
                <a:cs typeface="Century Gothic"/>
                <a:sym typeface="Century Gothic"/>
              </a:defRPr>
            </a:lvl9pPr>
          </a:lstStyle>
          <a:p>
            <a:endParaRPr/>
          </a:p>
        </p:txBody>
      </p:sp>
      <p:sp>
        <p:nvSpPr>
          <p:cNvPr id="7" name="Google Shape;7;p7"/>
          <p:cNvSpPr txBox="1">
            <a:spLocks noGrp="1"/>
          </p:cNvSpPr>
          <p:nvPr>
            <p:ph type="body" idx="1"/>
          </p:nvPr>
        </p:nvSpPr>
        <p:spPr>
          <a:xfrm>
            <a:off x="515937" y="2092325"/>
            <a:ext cx="7366001" cy="4216400"/>
          </a:xfrm>
          <a:prstGeom prst="rect">
            <a:avLst/>
          </a:prstGeom>
          <a:noFill/>
          <a:ln>
            <a:noFill/>
          </a:ln>
        </p:spPr>
        <p:txBody>
          <a:bodyPr spcFirstLastPara="1" wrap="square" lIns="45700" tIns="45700" rIns="45700" bIns="45700" anchor="t" anchorCtr="0">
            <a:normAutofit/>
          </a:bodyPr>
          <a:lstStyle>
            <a:lvl1pPr marL="457200" marR="0" lvl="0" indent="-228600" algn="l" rtl="0">
              <a:lnSpc>
                <a:spcPct val="100000"/>
              </a:lnSpc>
              <a:spcBef>
                <a:spcPts val="400"/>
              </a:spcBef>
              <a:spcAft>
                <a:spcPct val="0"/>
              </a:spcAft>
              <a:buClr>
                <a:schemeClr val="accent2"/>
              </a:buClr>
              <a:buSzPts val="2400"/>
              <a:buFont typeface="Century Gothic"/>
              <a:buNone/>
              <a:defRPr sz="2400" b="0" i="0" u="none" strike="noStrike" cap="none">
                <a:solidFill>
                  <a:schemeClr val="accent2"/>
                </a:solidFill>
                <a:latin typeface="Century Gothic"/>
                <a:ea typeface="Century Gothic"/>
                <a:cs typeface="Century Gothic"/>
                <a:sym typeface="Century Gothic"/>
              </a:defRPr>
            </a:lvl1pPr>
            <a:lvl2pPr marL="914400" marR="0" lvl="1" indent="-381000" algn="l" rtl="0">
              <a:lnSpc>
                <a:spcPct val="100000"/>
              </a:lnSpc>
              <a:spcBef>
                <a:spcPts val="400"/>
              </a:spcBef>
              <a:spcAft>
                <a:spcPct val="0"/>
              </a:spcAft>
              <a:buClr>
                <a:schemeClr val="accent2"/>
              </a:buClr>
              <a:buSzPts val="2400"/>
              <a:buFont typeface="Century Gothic"/>
              <a:buChar char="•"/>
              <a:defRPr sz="2400" b="0" i="0" u="none" strike="noStrike" cap="none">
                <a:solidFill>
                  <a:schemeClr val="accent2"/>
                </a:solidFill>
                <a:latin typeface="Century Gothic"/>
                <a:ea typeface="Century Gothic"/>
                <a:cs typeface="Century Gothic"/>
                <a:sym typeface="Century Gothic"/>
              </a:defRPr>
            </a:lvl2pPr>
            <a:lvl3pPr marL="1371600" marR="0" lvl="2" indent="-381000" algn="l" rtl="0">
              <a:lnSpc>
                <a:spcPct val="100000"/>
              </a:lnSpc>
              <a:spcBef>
                <a:spcPts val="400"/>
              </a:spcBef>
              <a:spcAft>
                <a:spcPct val="0"/>
              </a:spcAft>
              <a:buClr>
                <a:schemeClr val="accent2"/>
              </a:buClr>
              <a:buSzPts val="2400"/>
              <a:buFont typeface="Century Gothic"/>
              <a:buChar char="•"/>
              <a:defRPr sz="2400" b="0" i="0" u="none" strike="noStrike" cap="none">
                <a:solidFill>
                  <a:schemeClr val="accent2"/>
                </a:solidFill>
                <a:latin typeface="Century Gothic"/>
                <a:ea typeface="Century Gothic"/>
                <a:cs typeface="Century Gothic"/>
                <a:sym typeface="Century Gothic"/>
              </a:defRPr>
            </a:lvl3pPr>
            <a:lvl4pPr marL="1828800" marR="0" lvl="3" indent="-381000" algn="l" rtl="0">
              <a:lnSpc>
                <a:spcPct val="100000"/>
              </a:lnSpc>
              <a:spcBef>
                <a:spcPts val="400"/>
              </a:spcBef>
              <a:spcAft>
                <a:spcPct val="0"/>
              </a:spcAft>
              <a:buClr>
                <a:schemeClr val="accent2"/>
              </a:buClr>
              <a:buSzPts val="2400"/>
              <a:buFont typeface="Century Gothic"/>
              <a:buChar char="•"/>
              <a:defRPr sz="2400" b="0" i="0" u="none" strike="noStrike" cap="none">
                <a:solidFill>
                  <a:schemeClr val="accent2"/>
                </a:solidFill>
                <a:latin typeface="Century Gothic"/>
                <a:ea typeface="Century Gothic"/>
                <a:cs typeface="Century Gothic"/>
                <a:sym typeface="Century Gothic"/>
              </a:defRPr>
            </a:lvl4pPr>
            <a:lvl5pPr marL="2286000" marR="0" lvl="4" indent="-381000" algn="l" rtl="0">
              <a:lnSpc>
                <a:spcPct val="100000"/>
              </a:lnSpc>
              <a:spcBef>
                <a:spcPts val="400"/>
              </a:spcBef>
              <a:spcAft>
                <a:spcPct val="0"/>
              </a:spcAft>
              <a:buClr>
                <a:schemeClr val="accent2"/>
              </a:buClr>
              <a:buSzPts val="2400"/>
              <a:buFont typeface="Century Gothic"/>
              <a:buChar char="•"/>
              <a:defRPr sz="2400" b="0" i="0" u="none" strike="noStrike" cap="none">
                <a:solidFill>
                  <a:schemeClr val="accent2"/>
                </a:solidFill>
                <a:latin typeface="Century Gothic"/>
                <a:ea typeface="Century Gothic"/>
                <a:cs typeface="Century Gothic"/>
                <a:sym typeface="Century Gothic"/>
              </a:defRPr>
            </a:lvl5pPr>
            <a:lvl6pPr marL="2743200" marR="0" lvl="5" indent="-381000" algn="l" rtl="0">
              <a:lnSpc>
                <a:spcPct val="100000"/>
              </a:lnSpc>
              <a:spcBef>
                <a:spcPts val="400"/>
              </a:spcBef>
              <a:spcAft>
                <a:spcPct val="0"/>
              </a:spcAft>
              <a:buClr>
                <a:schemeClr val="accent2"/>
              </a:buClr>
              <a:buSzPts val="2400"/>
              <a:buFont typeface="Century Gothic"/>
              <a:buChar char="•"/>
              <a:defRPr sz="2400" b="0" i="0" u="none" strike="noStrike" cap="none">
                <a:solidFill>
                  <a:schemeClr val="accent2"/>
                </a:solidFill>
                <a:latin typeface="Century Gothic"/>
                <a:ea typeface="Century Gothic"/>
                <a:cs typeface="Century Gothic"/>
                <a:sym typeface="Century Gothic"/>
              </a:defRPr>
            </a:lvl6pPr>
            <a:lvl7pPr marL="3200400" marR="0" lvl="6" indent="-381000" algn="l" rtl="0">
              <a:lnSpc>
                <a:spcPct val="100000"/>
              </a:lnSpc>
              <a:spcBef>
                <a:spcPts val="400"/>
              </a:spcBef>
              <a:spcAft>
                <a:spcPct val="0"/>
              </a:spcAft>
              <a:buClr>
                <a:schemeClr val="accent2"/>
              </a:buClr>
              <a:buSzPts val="2400"/>
              <a:buFont typeface="Century Gothic"/>
              <a:buChar char="•"/>
              <a:defRPr sz="2400" b="0" i="0" u="none" strike="noStrike" cap="none">
                <a:solidFill>
                  <a:schemeClr val="accent2"/>
                </a:solidFill>
                <a:latin typeface="Century Gothic"/>
                <a:ea typeface="Century Gothic"/>
                <a:cs typeface="Century Gothic"/>
                <a:sym typeface="Century Gothic"/>
              </a:defRPr>
            </a:lvl7pPr>
            <a:lvl8pPr marL="3657600" marR="0" lvl="7" indent="-381000" algn="l" rtl="0">
              <a:lnSpc>
                <a:spcPct val="100000"/>
              </a:lnSpc>
              <a:spcBef>
                <a:spcPts val="400"/>
              </a:spcBef>
              <a:spcAft>
                <a:spcPct val="0"/>
              </a:spcAft>
              <a:buClr>
                <a:schemeClr val="accent2"/>
              </a:buClr>
              <a:buSzPts val="2400"/>
              <a:buFont typeface="Century Gothic"/>
              <a:buChar char="•"/>
              <a:defRPr sz="2400" b="0" i="0" u="none" strike="noStrike" cap="none">
                <a:solidFill>
                  <a:schemeClr val="accent2"/>
                </a:solidFill>
                <a:latin typeface="Century Gothic"/>
                <a:ea typeface="Century Gothic"/>
                <a:cs typeface="Century Gothic"/>
                <a:sym typeface="Century Gothic"/>
              </a:defRPr>
            </a:lvl8pPr>
            <a:lvl9pPr marL="4114800" marR="0" lvl="8" indent="-381000" algn="l" rtl="0">
              <a:lnSpc>
                <a:spcPct val="100000"/>
              </a:lnSpc>
              <a:spcBef>
                <a:spcPts val="400"/>
              </a:spcBef>
              <a:spcAft>
                <a:spcPct val="0"/>
              </a:spcAft>
              <a:buClr>
                <a:schemeClr val="accent2"/>
              </a:buClr>
              <a:buSzPts val="2400"/>
              <a:buFont typeface="Century Gothic"/>
              <a:buChar char="•"/>
              <a:defRPr sz="2400" b="0" i="0" u="none" strike="noStrike" cap="none">
                <a:solidFill>
                  <a:schemeClr val="accent2"/>
                </a:solidFill>
                <a:latin typeface="Century Gothic"/>
                <a:ea typeface="Century Gothic"/>
                <a:cs typeface="Century Gothic"/>
                <a:sym typeface="Century Gothic"/>
              </a:defRPr>
            </a:lvl9pPr>
          </a:lstStyle>
          <a:p>
            <a:endParaRPr/>
          </a:p>
        </p:txBody>
      </p:sp>
      <p:sp>
        <p:nvSpPr>
          <p:cNvPr id="9" name="Google Shape;9;p7"/>
          <p:cNvSpPr txBox="1"/>
          <p:nvPr/>
        </p:nvSpPr>
        <p:spPr>
          <a:xfrm>
            <a:off x="561655" y="6378834"/>
            <a:ext cx="10546081" cy="345439"/>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ct val="0"/>
              </a:spcBef>
              <a:spcAft>
                <a:spcPct val="0"/>
              </a:spcAft>
              <a:buClr>
                <a:srgbClr val="FFFFFF"/>
              </a:buClr>
              <a:buSzPts val="1600"/>
              <a:buFont typeface="Century Gothic"/>
              <a:buNone/>
            </a:pPr>
            <a:r>
              <a:rPr lang="en-US" sz="1600" b="0" i="0" u="none" strike="noStrike" cap="none">
                <a:solidFill>
                  <a:srgbClr val="FFFFFF"/>
                </a:solidFill>
                <a:latin typeface="Century Gothic"/>
                <a:ea typeface="Century Gothic"/>
                <a:cs typeface="Century Gothic"/>
                <a:sym typeface="Century Gothic"/>
              </a:rPr>
              <a:t>ARIAS•U.S. 2022 Fall Conference | Nov 3-4, 2022 | New York, NY | www.arias-us.org</a:t>
            </a:r>
            <a:endParaRPr/>
          </a:p>
        </p:txBody>
      </p:sp>
      <p:pic>
        <p:nvPicPr>
          <p:cNvPr id="10" name="Google Shape;10;p7"/>
          <p:cNvPicPr preferRelativeResize="0"/>
          <p:nvPr/>
        </p:nvPicPr>
        <p:blipFill>
          <a:blip r:embed="rId7">
            <a:alphaModFix/>
          </a:blip>
          <a:stretch>
            <a:fillRect/>
          </a:stretch>
        </p:blipFill>
        <p:spPr>
          <a:xfrm>
            <a:off x="5422055" y="5755878"/>
            <a:ext cx="1347889" cy="564672"/>
          </a:xfrm>
          <a:prstGeom prst="rect">
            <a:avLst/>
          </a:prstGeom>
          <a:noFill/>
          <a:ln>
            <a:noFill/>
          </a:ln>
        </p:spPr>
      </p:pic>
      <p:sp>
        <p:nvSpPr>
          <p:cNvPr id="11" name="Google Shape;11;p7"/>
          <p:cNvSpPr txBox="1">
            <a:spLocks noGrp="1"/>
          </p:cNvSpPr>
          <p:nvPr>
            <p:ph type="sldNum" idx="12"/>
          </p:nvPr>
        </p:nvSpPr>
        <p:spPr>
          <a:xfrm>
            <a:off x="8463946" y="6221731"/>
            <a:ext cx="273654" cy="269239"/>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ct val="0"/>
              </a:spcBef>
              <a:spcAft>
                <a:spcPct val="0"/>
              </a:spcAft>
              <a:buClr>
                <a:srgbClr val="000000"/>
              </a:buClr>
              <a:buSzPts val="1200"/>
              <a:buFont typeface="Jost"/>
              <a:buNone/>
              <a:defRPr sz="1200" b="0" i="0" u="none" strike="noStrike" cap="none">
                <a:solidFill>
                  <a:srgbClr val="000000"/>
                </a:solidFill>
                <a:latin typeface="Jost"/>
                <a:ea typeface="Jost"/>
                <a:cs typeface="Jost"/>
                <a:sym typeface="Jost"/>
              </a:defRPr>
            </a:lvl1pPr>
            <a:lvl2pPr marL="0" marR="0" lvl="1" indent="0" algn="r" rtl="0">
              <a:lnSpc>
                <a:spcPct val="100000"/>
              </a:lnSpc>
              <a:spcBef>
                <a:spcPct val="0"/>
              </a:spcBef>
              <a:spcAft>
                <a:spcPct val="0"/>
              </a:spcAft>
              <a:buClr>
                <a:srgbClr val="000000"/>
              </a:buClr>
              <a:buSzPts val="1200"/>
              <a:buFont typeface="Jost"/>
              <a:buNone/>
              <a:defRPr sz="1200" b="0" i="0" u="none" strike="noStrike" cap="none">
                <a:solidFill>
                  <a:srgbClr val="000000"/>
                </a:solidFill>
                <a:latin typeface="Jost"/>
                <a:ea typeface="Jost"/>
                <a:cs typeface="Jost"/>
                <a:sym typeface="Jost"/>
              </a:defRPr>
            </a:lvl2pPr>
            <a:lvl3pPr marL="0" marR="0" lvl="2" indent="0" algn="r" rtl="0">
              <a:lnSpc>
                <a:spcPct val="100000"/>
              </a:lnSpc>
              <a:spcBef>
                <a:spcPct val="0"/>
              </a:spcBef>
              <a:spcAft>
                <a:spcPct val="0"/>
              </a:spcAft>
              <a:buClr>
                <a:srgbClr val="000000"/>
              </a:buClr>
              <a:buSzPts val="1200"/>
              <a:buFont typeface="Jost"/>
              <a:buNone/>
              <a:defRPr sz="1200" b="0" i="0" u="none" strike="noStrike" cap="none">
                <a:solidFill>
                  <a:srgbClr val="000000"/>
                </a:solidFill>
                <a:latin typeface="Jost"/>
                <a:ea typeface="Jost"/>
                <a:cs typeface="Jost"/>
                <a:sym typeface="Jost"/>
              </a:defRPr>
            </a:lvl3pPr>
            <a:lvl4pPr marL="0" marR="0" lvl="3" indent="0" algn="r" rtl="0">
              <a:lnSpc>
                <a:spcPct val="100000"/>
              </a:lnSpc>
              <a:spcBef>
                <a:spcPct val="0"/>
              </a:spcBef>
              <a:spcAft>
                <a:spcPct val="0"/>
              </a:spcAft>
              <a:buClr>
                <a:srgbClr val="000000"/>
              </a:buClr>
              <a:buSzPts val="1200"/>
              <a:buFont typeface="Jost"/>
              <a:buNone/>
              <a:defRPr sz="1200" b="0" i="0" u="none" strike="noStrike" cap="none">
                <a:solidFill>
                  <a:srgbClr val="000000"/>
                </a:solidFill>
                <a:latin typeface="Jost"/>
                <a:ea typeface="Jost"/>
                <a:cs typeface="Jost"/>
                <a:sym typeface="Jost"/>
              </a:defRPr>
            </a:lvl4pPr>
            <a:lvl5pPr marL="0" marR="0" lvl="4" indent="0" algn="r" rtl="0">
              <a:lnSpc>
                <a:spcPct val="100000"/>
              </a:lnSpc>
              <a:spcBef>
                <a:spcPct val="0"/>
              </a:spcBef>
              <a:spcAft>
                <a:spcPct val="0"/>
              </a:spcAft>
              <a:buClr>
                <a:srgbClr val="000000"/>
              </a:buClr>
              <a:buSzPts val="1200"/>
              <a:buFont typeface="Jost"/>
              <a:buNone/>
              <a:defRPr sz="1200" b="0" i="0" u="none" strike="noStrike" cap="none">
                <a:solidFill>
                  <a:srgbClr val="000000"/>
                </a:solidFill>
                <a:latin typeface="Jost"/>
                <a:ea typeface="Jost"/>
                <a:cs typeface="Jost"/>
                <a:sym typeface="Jost"/>
              </a:defRPr>
            </a:lvl5pPr>
            <a:lvl6pPr marL="0" marR="0" lvl="5" indent="0" algn="r" rtl="0">
              <a:lnSpc>
                <a:spcPct val="100000"/>
              </a:lnSpc>
              <a:spcBef>
                <a:spcPct val="0"/>
              </a:spcBef>
              <a:spcAft>
                <a:spcPct val="0"/>
              </a:spcAft>
              <a:buClr>
                <a:srgbClr val="000000"/>
              </a:buClr>
              <a:buSzPts val="1200"/>
              <a:buFont typeface="Jost"/>
              <a:buNone/>
              <a:defRPr sz="1200" b="0" i="0" u="none" strike="noStrike" cap="none">
                <a:solidFill>
                  <a:srgbClr val="000000"/>
                </a:solidFill>
                <a:latin typeface="Jost"/>
                <a:ea typeface="Jost"/>
                <a:cs typeface="Jost"/>
                <a:sym typeface="Jost"/>
              </a:defRPr>
            </a:lvl6pPr>
            <a:lvl7pPr marL="0" marR="0" lvl="6" indent="0" algn="r" rtl="0">
              <a:lnSpc>
                <a:spcPct val="100000"/>
              </a:lnSpc>
              <a:spcBef>
                <a:spcPct val="0"/>
              </a:spcBef>
              <a:spcAft>
                <a:spcPct val="0"/>
              </a:spcAft>
              <a:buClr>
                <a:srgbClr val="000000"/>
              </a:buClr>
              <a:buSzPts val="1200"/>
              <a:buFont typeface="Jost"/>
              <a:buNone/>
              <a:defRPr sz="1200" b="0" i="0" u="none" strike="noStrike" cap="none">
                <a:solidFill>
                  <a:srgbClr val="000000"/>
                </a:solidFill>
                <a:latin typeface="Jost"/>
                <a:ea typeface="Jost"/>
                <a:cs typeface="Jost"/>
                <a:sym typeface="Jost"/>
              </a:defRPr>
            </a:lvl7pPr>
            <a:lvl8pPr marL="0" marR="0" lvl="7" indent="0" algn="r" rtl="0">
              <a:lnSpc>
                <a:spcPct val="100000"/>
              </a:lnSpc>
              <a:spcBef>
                <a:spcPct val="0"/>
              </a:spcBef>
              <a:spcAft>
                <a:spcPct val="0"/>
              </a:spcAft>
              <a:buClr>
                <a:srgbClr val="000000"/>
              </a:buClr>
              <a:buSzPts val="1200"/>
              <a:buFont typeface="Jost"/>
              <a:buNone/>
              <a:defRPr sz="1200" b="0" i="0" u="none" strike="noStrike" cap="none">
                <a:solidFill>
                  <a:srgbClr val="000000"/>
                </a:solidFill>
                <a:latin typeface="Jost"/>
                <a:ea typeface="Jost"/>
                <a:cs typeface="Jost"/>
                <a:sym typeface="Jost"/>
              </a:defRPr>
            </a:lvl8pPr>
            <a:lvl9pPr marL="0" marR="0" lvl="8" indent="0" algn="r" rtl="0">
              <a:lnSpc>
                <a:spcPct val="100000"/>
              </a:lnSpc>
              <a:spcBef>
                <a:spcPct val="0"/>
              </a:spcBef>
              <a:spcAft>
                <a:spcPct val="0"/>
              </a:spcAft>
              <a:buClr>
                <a:srgbClr val="000000"/>
              </a:buClr>
              <a:buSzPts val="1200"/>
              <a:buFont typeface="Jost"/>
              <a:buNone/>
              <a:defRPr sz="1200" b="0" i="0" u="none" strike="noStrike" cap="none">
                <a:solidFill>
                  <a:srgbClr val="000000"/>
                </a:solidFill>
                <a:latin typeface="Jost"/>
                <a:ea typeface="Jost"/>
                <a:cs typeface="Jost"/>
                <a:sym typeface="Jost"/>
              </a:defRPr>
            </a:lvl9pPr>
          </a:lstStyle>
          <a:p>
            <a:pPr marL="0" lvl="0" indent="0" algn="r" rtl="0">
              <a:spcBef>
                <a:spcPct val="0"/>
              </a:spcBef>
              <a:spcAft>
                <a:spcPct val="0"/>
              </a:spcAft>
              <a:buNone/>
            </a:pPr>
            <a:fld id="{00000000-1234-1234-1234-123412341234}" type="slidenum">
              <a:rPr lang="en-US"/>
              <a:t>‹#›</a:t>
            </a:fld>
            <a:endParaRPr sz="1400">
              <a:latin typeface="Arial"/>
              <a:ea typeface="Arial"/>
              <a:cs typeface="Arial"/>
              <a:sym typeface="Arial"/>
            </a:endParaRPr>
          </a:p>
        </p:txBody>
      </p:sp>
    </p:spTree>
    <p:extLst>
      <p:ext uri="{BB962C8B-B14F-4D97-AF65-F5344CB8AC3E}">
        <p14:creationId xmlns:p14="http://schemas.microsoft.com/office/powerpoint/2010/main" val="2997652946"/>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 Id="rId6" Type="http://schemas.openxmlformats.org/officeDocument/2006/relationships/hyperlink" Target="https://fryed.wordpress.com/category/inquiry/page/2/" TargetMode="External"/><Relationship Id="rId5" Type="http://schemas.openxmlformats.org/officeDocument/2006/relationships/image" Target="../media/image15.jpg"/><Relationship Id="rId4" Type="http://schemas.openxmlformats.org/officeDocument/2006/relationships/hyperlink" Target="https://www.picserver.org/highway-signs2/i/insurance.html"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hyperlink" Target="https://www.picpedia.org/post-it-note/d/don't-wait.html" TargetMode="External"/><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ves of paper that mimic fire">
            <a:extLst>
              <a:ext uri="{FF2B5EF4-FFF2-40B4-BE49-F238E27FC236}">
                <a16:creationId xmlns:a16="http://schemas.microsoft.com/office/drawing/2014/main" id="{3F8AB767-6AB6-43B4-902F-619AAC056835}"/>
              </a:ext>
            </a:extLst>
          </p:cNvPr>
          <p:cNvPicPr>
            <a:picLocks noChangeAspect="1"/>
          </p:cNvPicPr>
          <p:nvPr/>
        </p:nvPicPr>
        <p:blipFill>
          <a:blip r:embed="rId2"/>
          <a:stretch>
            <a:fillRect/>
          </a:stretch>
        </p:blipFill>
        <p:spPr>
          <a:xfrm>
            <a:off x="0" y="-2392724"/>
            <a:ext cx="12191999" cy="9250724"/>
          </a:xfrm>
          <a:prstGeom prst="rect">
            <a:avLst/>
          </a:prstGeom>
        </p:spPr>
      </p:pic>
      <p:sp>
        <p:nvSpPr>
          <p:cNvPr id="2" name="Title 1">
            <a:extLst>
              <a:ext uri="{FF2B5EF4-FFF2-40B4-BE49-F238E27FC236}">
                <a16:creationId xmlns:a16="http://schemas.microsoft.com/office/drawing/2014/main" id="{E7C8F3A9-D506-4971-BD99-4B3B33BBC83E}"/>
              </a:ext>
            </a:extLst>
          </p:cNvPr>
          <p:cNvSpPr>
            <a:spLocks noGrp="1"/>
          </p:cNvSpPr>
          <p:nvPr>
            <p:ph type="title"/>
          </p:nvPr>
        </p:nvSpPr>
        <p:spPr>
          <a:xfrm>
            <a:off x="515939" y="171449"/>
            <a:ext cx="11160126" cy="6753225"/>
          </a:xfrm>
        </p:spPr>
        <p:txBody>
          <a:bodyPr>
            <a:normAutofit/>
          </a:bodyPr>
          <a:lstStyle/>
          <a:p>
            <a:r>
              <a:rPr lang="en-US" sz="6000" b="1" i="1">
                <a:effectLst>
                  <a:outerShdw blurRad="38100" dist="38100" dir="2700000" algn="tl">
                    <a:srgbClr val="000000">
                      <a:alpha val="43137"/>
                    </a:srgbClr>
                  </a:outerShdw>
                </a:effectLst>
              </a:rPr>
              <a:t>Rapid Fire Case Presentations</a:t>
            </a:r>
            <a:br>
              <a:rPr lang="en-US" sz="2700"/>
            </a:br>
            <a:br>
              <a:rPr lang="en-US" sz="2700"/>
            </a:br>
            <a:r>
              <a:rPr lang="en-US" sz="2700" b="1">
                <a:solidFill>
                  <a:schemeClr val="tx1"/>
                </a:solidFill>
                <a:effectLst>
                  <a:outerShdw blurRad="38100" dist="38100" dir="2700000" algn="tl">
                    <a:srgbClr val="000000">
                      <a:alpha val="43137"/>
                    </a:srgbClr>
                  </a:outerShdw>
                </a:effectLst>
              </a:rPr>
              <a:t>Moderator: Michael Carolan, Troutman Pepper</a:t>
            </a:r>
            <a:br>
              <a:rPr lang="en-US" sz="2700" b="1">
                <a:solidFill>
                  <a:schemeClr val="tx1"/>
                </a:solidFill>
                <a:effectLst>
                  <a:outerShdw blurRad="38100" dist="38100" dir="2700000" algn="tl">
                    <a:srgbClr val="000000">
                      <a:alpha val="43137"/>
                    </a:srgbClr>
                  </a:outerShdw>
                </a:effectLst>
              </a:rPr>
            </a:br>
            <a:br>
              <a:rPr lang="en-US" sz="2700" b="1">
                <a:solidFill>
                  <a:schemeClr val="tx1"/>
                </a:solidFill>
                <a:effectLst>
                  <a:outerShdw blurRad="38100" dist="38100" dir="2700000" algn="tl">
                    <a:srgbClr val="000000">
                      <a:alpha val="43137"/>
                    </a:srgbClr>
                  </a:outerShdw>
                </a:effectLst>
              </a:rPr>
            </a:br>
            <a:r>
              <a:rPr lang="en-US" sz="2700" b="1">
                <a:solidFill>
                  <a:schemeClr val="bg1"/>
                </a:solidFill>
                <a:effectLst>
                  <a:outerShdw blurRad="38100" dist="38100" dir="2700000" algn="tl">
                    <a:srgbClr val="000000">
                      <a:alpha val="43137"/>
                    </a:srgbClr>
                  </a:outerShdw>
                </a:effectLst>
              </a:rPr>
              <a:t>Presenters: </a:t>
            </a:r>
            <a:br>
              <a:rPr lang="en-US" sz="2700" b="1">
                <a:solidFill>
                  <a:schemeClr val="bg1"/>
                </a:solidFill>
                <a:effectLst>
                  <a:outerShdw blurRad="38100" dist="38100" dir="2700000" algn="tl">
                    <a:srgbClr val="000000">
                      <a:alpha val="43137"/>
                    </a:srgbClr>
                  </a:outerShdw>
                </a:effectLst>
              </a:rPr>
            </a:br>
            <a:br>
              <a:rPr lang="en-US" sz="2700" b="1">
                <a:solidFill>
                  <a:schemeClr val="bg1"/>
                </a:solidFill>
                <a:effectLst>
                  <a:outerShdw blurRad="38100" dist="38100" dir="2700000" algn="tl">
                    <a:srgbClr val="000000">
                      <a:alpha val="43137"/>
                    </a:srgbClr>
                  </a:outerShdw>
                </a:effectLst>
              </a:rPr>
            </a:br>
            <a:r>
              <a:rPr lang="en-US" sz="2700" b="1">
                <a:solidFill>
                  <a:schemeClr val="bg1"/>
                </a:solidFill>
                <a:effectLst>
                  <a:outerShdw blurRad="38100" dist="38100" dir="2700000" algn="tl">
                    <a:srgbClr val="000000">
                      <a:alpha val="43137"/>
                    </a:srgbClr>
                  </a:outerShdw>
                </a:effectLst>
              </a:rPr>
              <a:t>Stephanie Denker, Saul Ewing</a:t>
            </a:r>
            <a:br>
              <a:rPr lang="en-US" sz="2700" b="1">
                <a:solidFill>
                  <a:schemeClr val="bg1"/>
                </a:solidFill>
                <a:effectLst>
                  <a:outerShdw blurRad="38100" dist="38100" dir="2700000" algn="tl">
                    <a:srgbClr val="000000">
                      <a:alpha val="43137"/>
                    </a:srgbClr>
                  </a:outerShdw>
                </a:effectLst>
              </a:rPr>
            </a:br>
            <a:r>
              <a:rPr lang="en-US" sz="2700" b="1">
                <a:solidFill>
                  <a:schemeClr val="bg1"/>
                </a:solidFill>
                <a:effectLst>
                  <a:outerShdw blurRad="38100" dist="38100" dir="2700000" algn="tl">
                    <a:srgbClr val="000000">
                      <a:alpha val="43137"/>
                    </a:srgbClr>
                  </a:outerShdw>
                </a:effectLst>
              </a:rPr>
              <a:t>Peter Golfman, Zelle LLP</a:t>
            </a:r>
            <a:br>
              <a:rPr lang="en-US" sz="2700" b="1">
                <a:solidFill>
                  <a:schemeClr val="bg1"/>
                </a:solidFill>
                <a:effectLst>
                  <a:outerShdw blurRad="38100" dist="38100" dir="2700000" algn="tl">
                    <a:srgbClr val="000000">
                      <a:alpha val="43137"/>
                    </a:srgbClr>
                  </a:outerShdw>
                </a:effectLst>
              </a:rPr>
            </a:br>
            <a:r>
              <a:rPr lang="en-US" sz="2700" b="1">
                <a:solidFill>
                  <a:schemeClr val="bg1"/>
                </a:solidFill>
                <a:effectLst>
                  <a:outerShdw blurRad="38100" dist="38100" dir="2700000" algn="tl">
                    <a:srgbClr val="000000">
                      <a:alpha val="43137"/>
                    </a:srgbClr>
                  </a:outerShdw>
                </a:effectLst>
              </a:rPr>
              <a:t>Gina Santangelo, Arch Reinsurance</a:t>
            </a:r>
            <a:br>
              <a:rPr lang="en-US" sz="2700" b="1">
                <a:solidFill>
                  <a:schemeClr val="bg1"/>
                </a:solidFill>
                <a:effectLst>
                  <a:outerShdw blurRad="38100" dist="38100" dir="2700000" algn="tl">
                    <a:srgbClr val="000000">
                      <a:alpha val="43137"/>
                    </a:srgbClr>
                  </a:outerShdw>
                </a:effectLst>
              </a:rPr>
            </a:br>
            <a:r>
              <a:rPr lang="en-US" sz="2700" b="1">
                <a:solidFill>
                  <a:schemeClr val="bg1"/>
                </a:solidFill>
                <a:effectLst>
                  <a:outerShdw blurRad="38100" dist="38100" dir="2700000" algn="tl">
                    <a:srgbClr val="000000">
                      <a:alpha val="43137"/>
                    </a:srgbClr>
                  </a:outerShdw>
                </a:effectLst>
              </a:rPr>
              <a:t>Marcel Engholm, Chaffetz Lindsey</a:t>
            </a:r>
            <a:br>
              <a:rPr lang="en-US" sz="2700" b="1">
                <a:solidFill>
                  <a:schemeClr val="bg1"/>
                </a:solidFill>
                <a:effectLst>
                  <a:outerShdw blurRad="38100" dist="38100" dir="2700000" algn="tl">
                    <a:srgbClr val="000000">
                      <a:alpha val="43137"/>
                    </a:srgbClr>
                  </a:outerShdw>
                </a:effectLst>
              </a:rPr>
            </a:br>
            <a:r>
              <a:rPr lang="en-US" sz="2700" b="1">
                <a:solidFill>
                  <a:schemeClr val="bg1"/>
                </a:solidFill>
                <a:effectLst>
                  <a:outerShdw blurRad="38100" dist="38100" dir="2700000" algn="tl">
                    <a:srgbClr val="000000">
                      <a:alpha val="43137"/>
                    </a:srgbClr>
                  </a:outerShdw>
                </a:effectLst>
              </a:rPr>
              <a:t>Shi Jones, Troutman Pepper </a:t>
            </a:r>
            <a:br>
              <a:rPr lang="en-US"/>
            </a:br>
            <a:endParaRPr lang="en-US"/>
          </a:p>
        </p:txBody>
      </p:sp>
    </p:spTree>
    <p:extLst>
      <p:ext uri="{BB962C8B-B14F-4D97-AF65-F5344CB8AC3E}">
        <p14:creationId xmlns:p14="http://schemas.microsoft.com/office/powerpoint/2010/main" val="4185039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1"/>
            <a:ext cx="11160128" cy="838251"/>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sz="4000" b="1" i="0" u="none" strike="noStrike" cap="none" dirty="0">
                <a:solidFill>
                  <a:srgbClr val="AA182C"/>
                </a:solidFill>
                <a:latin typeface="Century Gothic"/>
                <a:ea typeface="Century Gothic"/>
                <a:cs typeface="Century Gothic"/>
                <a:sym typeface="Century Gothic"/>
              </a:rPr>
              <a:t>Follow-the-Fortunes Doctrine</a:t>
            </a:r>
            <a:endParaRPr sz="4000" b="1" i="0" u="none"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515936" y="1659188"/>
            <a:ext cx="9256714" cy="4216400"/>
          </a:xfrm>
          <a:prstGeom prst="rect">
            <a:avLst/>
          </a:prstGeom>
          <a:noFill/>
          <a:ln>
            <a:noFill/>
          </a:ln>
        </p:spPr>
        <p:txBody>
          <a:bodyPr spcFirstLastPara="1" wrap="square" lIns="45700" tIns="45700" rIns="45700" bIns="45700" anchor="t" anchorCtr="0">
            <a:normAutofit/>
          </a:bodyPr>
          <a:lstStyle/>
          <a:p>
            <a:pPr lvl="0" indent="-457200" algn="l" rtl="0">
              <a:lnSpc>
                <a:spcPct val="100000"/>
              </a:lnSpc>
              <a:spcBef>
                <a:spcPts val="0"/>
              </a:spcBef>
              <a:spcAft>
                <a:spcPts val="0"/>
              </a:spcAft>
              <a:buClr>
                <a:schemeClr val="accent2"/>
              </a:buClr>
              <a:buSzPts val="2400"/>
              <a:buFont typeface="Arial" panose="020B0604020202020204" pitchFamily="34" charset="0"/>
              <a:buChar char="•"/>
            </a:pPr>
            <a:r>
              <a:rPr lang="en-US" b="0" i="0" u="none" strike="noStrike" baseline="0" dirty="0">
                <a:solidFill>
                  <a:srgbClr val="767779"/>
                </a:solidFill>
                <a:latin typeface="Century Gothic" panose="020B0502020202020204" pitchFamily="34" charset="0"/>
              </a:rPr>
              <a:t>The doctrine:  “[R]einsurers are generally bound by the reinsured’s decision to pay the claim and must refrain from second guessing a good faith decision to do so.”</a:t>
            </a:r>
            <a:endParaRPr lang="en-US" dirty="0">
              <a:solidFill>
                <a:srgbClr val="767779"/>
              </a:solidFill>
              <a:latin typeface="Century Gothic" panose="020B0502020202020204" pitchFamily="34" charset="0"/>
            </a:endParaRPr>
          </a:p>
          <a:p>
            <a:pPr lvl="0" indent="-457200" algn="l" rtl="0">
              <a:lnSpc>
                <a:spcPct val="100000"/>
              </a:lnSpc>
              <a:spcBef>
                <a:spcPts val="0"/>
              </a:spcBef>
              <a:spcAft>
                <a:spcPts val="0"/>
              </a:spcAft>
              <a:buClr>
                <a:schemeClr val="accent2"/>
              </a:buClr>
              <a:buSzPts val="2400"/>
              <a:buFont typeface="Arial" panose="020B0604020202020204" pitchFamily="34" charset="0"/>
              <a:buChar char="•"/>
            </a:pPr>
            <a:endParaRPr lang="en-US" dirty="0">
              <a:solidFill>
                <a:srgbClr val="767779"/>
              </a:solidFill>
            </a:endParaRPr>
          </a:p>
          <a:p>
            <a:pPr lvl="0" indent="-457200" algn="l" rtl="0">
              <a:lnSpc>
                <a:spcPct val="100000"/>
              </a:lnSpc>
              <a:spcBef>
                <a:spcPts val="0"/>
              </a:spcBef>
              <a:spcAft>
                <a:spcPts val="0"/>
              </a:spcAft>
              <a:buClr>
                <a:schemeClr val="accent2"/>
              </a:buClr>
              <a:buSzPts val="2400"/>
              <a:buFont typeface="Arial" panose="020B0604020202020204" pitchFamily="34" charset="0"/>
              <a:buChar char="•"/>
            </a:pPr>
            <a:r>
              <a:rPr lang="en-US" dirty="0"/>
              <a:t>However, the subject Reinsurance Agreement did not have an express follow-the-fortunes clause, and the Court declined to infer one. </a:t>
            </a:r>
          </a:p>
        </p:txBody>
      </p:sp>
      <p:sp>
        <p:nvSpPr>
          <p:cNvPr id="97" name="Google Shape;97;p4"/>
          <p:cNvSpPr txBox="1">
            <a:spLocks noGrp="1"/>
          </p:cNvSpPr>
          <p:nvPr>
            <p:ph type="body" idx="3"/>
          </p:nvPr>
        </p:nvSpPr>
        <p:spPr>
          <a:xfrm>
            <a:off x="515935" y="289630"/>
            <a:ext cx="7856539" cy="259646"/>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chemeClr val="accent3"/>
              </a:buClr>
              <a:buSzPts val="1000"/>
              <a:buFont typeface="Century Gothic"/>
              <a:buNone/>
            </a:pPr>
            <a:r>
              <a:rPr lang="en-US" sz="1000" b="1" dirty="0">
                <a:solidFill>
                  <a:srgbClr val="A9A9A9"/>
                </a:solidFill>
              </a:rPr>
              <a:t>Public Risk Management of Florida v. Munich Reinsurance America, Inc., 38 </a:t>
            </a:r>
            <a:r>
              <a:rPr lang="en-US" sz="1000" b="1" dirty="0" err="1">
                <a:solidFill>
                  <a:srgbClr val="A9A9A9"/>
                </a:solidFill>
              </a:rPr>
              <a:t>F.4th</a:t>
            </a:r>
            <a:r>
              <a:rPr lang="en-US" sz="1000" b="1" dirty="0">
                <a:solidFill>
                  <a:srgbClr val="A9A9A9"/>
                </a:solidFill>
              </a:rPr>
              <a:t> 1298 (11th Cir. 2022)</a:t>
            </a:r>
          </a:p>
        </p:txBody>
      </p:sp>
      <p:pic>
        <p:nvPicPr>
          <p:cNvPr id="3074" name="Picture 2" descr="Follow the Leader! — DWG">
            <a:extLst>
              <a:ext uri="{FF2B5EF4-FFF2-40B4-BE49-F238E27FC236}">
                <a16:creationId xmlns:a16="http://schemas.microsoft.com/office/drawing/2014/main" id="{AD045810-6643-4E06-B1DA-D85E6311752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6675" y="2881313"/>
            <a:ext cx="417195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291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1"/>
            <a:ext cx="11160128" cy="934503"/>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sz="4000" b="1" i="0" u="none" strike="noStrike" cap="none" dirty="0">
                <a:solidFill>
                  <a:srgbClr val="AA182C"/>
                </a:solidFill>
                <a:latin typeface="Century Gothic"/>
                <a:ea typeface="Century Gothic"/>
                <a:cs typeface="Century Gothic"/>
                <a:sym typeface="Century Gothic"/>
              </a:rPr>
              <a:t>Takeaways </a:t>
            </a:r>
            <a:endParaRPr sz="4000" b="1" i="0" u="none"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515935" y="1628389"/>
            <a:ext cx="10312485" cy="4216400"/>
          </a:xfrm>
          <a:prstGeom prst="rect">
            <a:avLst/>
          </a:prstGeom>
          <a:noFill/>
          <a:ln>
            <a:noFill/>
          </a:ln>
        </p:spPr>
        <p:txBody>
          <a:bodyPr spcFirstLastPara="1" wrap="square" lIns="45700" tIns="45700" rIns="45700" bIns="45700" anchor="t" anchorCtr="0">
            <a:normAutofit/>
          </a:bodyPr>
          <a:lstStyle/>
          <a:p>
            <a:pPr lvl="0" indent="-457200" algn="l" rtl="0">
              <a:lnSpc>
                <a:spcPct val="100000"/>
              </a:lnSpc>
              <a:spcBef>
                <a:spcPts val="0"/>
              </a:spcBef>
              <a:spcAft>
                <a:spcPts val="0"/>
              </a:spcAft>
              <a:buClr>
                <a:schemeClr val="accent2"/>
              </a:buClr>
              <a:buSzPts val="2400"/>
              <a:buFont typeface="+mj-lt"/>
              <a:buAutoNum type="arabicPeriod"/>
            </a:pPr>
            <a:r>
              <a:rPr lang="en-US" dirty="0">
                <a:solidFill>
                  <a:srgbClr val="767779"/>
                </a:solidFill>
              </a:rPr>
              <a:t>A reinsured cannot always rely on the Follow-the-Fortunes doctrine for reimbursement, particularly when there is no express clause in the reinsurance agreement.</a:t>
            </a:r>
          </a:p>
          <a:p>
            <a:pPr lvl="0" indent="-457200" algn="l" rtl="0">
              <a:lnSpc>
                <a:spcPct val="100000"/>
              </a:lnSpc>
              <a:spcBef>
                <a:spcPts val="0"/>
              </a:spcBef>
              <a:spcAft>
                <a:spcPts val="0"/>
              </a:spcAft>
              <a:buClr>
                <a:schemeClr val="accent2"/>
              </a:buClr>
              <a:buSzPts val="2400"/>
              <a:buFont typeface="+mj-lt"/>
              <a:buAutoNum type="arabicPeriod"/>
            </a:pPr>
            <a:endParaRPr lang="en-US" dirty="0">
              <a:solidFill>
                <a:srgbClr val="767779"/>
              </a:solidFill>
            </a:endParaRPr>
          </a:p>
          <a:p>
            <a:pPr lvl="0" indent="-457200" algn="l" rtl="0">
              <a:lnSpc>
                <a:spcPct val="100000"/>
              </a:lnSpc>
              <a:spcBef>
                <a:spcPts val="0"/>
              </a:spcBef>
              <a:spcAft>
                <a:spcPts val="0"/>
              </a:spcAft>
              <a:buClr>
                <a:schemeClr val="accent2"/>
              </a:buClr>
              <a:buSzPts val="2400"/>
              <a:buFont typeface="+mj-lt"/>
              <a:buAutoNum type="arabicPeriod"/>
            </a:pPr>
            <a:r>
              <a:rPr lang="en-US" sz="2400" b="0" i="0" u="none" strike="noStrike" cap="none" dirty="0">
                <a:solidFill>
                  <a:schemeClr val="accent2"/>
                </a:solidFill>
                <a:latin typeface="Century Gothic"/>
                <a:ea typeface="Century Gothic"/>
                <a:cs typeface="Century Gothic"/>
                <a:sym typeface="Century Gothic"/>
              </a:rPr>
              <a:t>The insurance agreement’s plain and unambiguous language controls</a:t>
            </a:r>
            <a:r>
              <a:rPr lang="en-US" dirty="0"/>
              <a:t>. </a:t>
            </a:r>
          </a:p>
          <a:p>
            <a:pPr lvl="0" indent="-457200" algn="l" rtl="0">
              <a:lnSpc>
                <a:spcPct val="100000"/>
              </a:lnSpc>
              <a:spcBef>
                <a:spcPts val="0"/>
              </a:spcBef>
              <a:spcAft>
                <a:spcPts val="0"/>
              </a:spcAft>
              <a:buClr>
                <a:schemeClr val="accent2"/>
              </a:buClr>
              <a:buSzPts val="2400"/>
              <a:buFont typeface="+mj-lt"/>
              <a:buAutoNum type="arabicPeriod"/>
            </a:pPr>
            <a:endParaRPr lang="en-US" sz="2400" b="0" i="0" u="none" strike="noStrike" cap="none" dirty="0">
              <a:solidFill>
                <a:schemeClr val="accent2"/>
              </a:solidFill>
              <a:latin typeface="Century Gothic"/>
              <a:ea typeface="Century Gothic"/>
              <a:cs typeface="Century Gothic"/>
              <a:sym typeface="Century Gothic"/>
            </a:endParaRPr>
          </a:p>
          <a:p>
            <a:pPr lvl="0" indent="-457200" algn="l" rtl="0">
              <a:lnSpc>
                <a:spcPct val="100000"/>
              </a:lnSpc>
              <a:spcBef>
                <a:spcPts val="0"/>
              </a:spcBef>
              <a:spcAft>
                <a:spcPts val="0"/>
              </a:spcAft>
              <a:buClr>
                <a:schemeClr val="accent2"/>
              </a:buClr>
              <a:buSzPts val="2400"/>
              <a:buFont typeface="+mj-lt"/>
              <a:buAutoNum type="arabicPeriod"/>
            </a:pPr>
            <a:r>
              <a:rPr lang="en-US" dirty="0">
                <a:solidFill>
                  <a:srgbClr val="767779"/>
                </a:solidFill>
                <a:effectLst/>
                <a:latin typeface="Century Gothic" panose="020B0502020202020204" pitchFamily="34" charset="0"/>
                <a:ea typeface="Calibri" panose="020F0502020204030204" pitchFamily="34" charset="0"/>
                <a:cs typeface="Calibri" panose="020F0502020204030204" pitchFamily="34" charset="0"/>
              </a:rPr>
              <a:t>The obligation of the reinsurer is only as broad as </a:t>
            </a:r>
            <a:r>
              <a:rPr lang="en-US">
                <a:solidFill>
                  <a:srgbClr val="767779"/>
                </a:solidFill>
                <a:effectLst/>
                <a:latin typeface="Century Gothic" panose="020B0502020202020204" pitchFamily="34" charset="0"/>
                <a:ea typeface="Calibri" panose="020F0502020204030204" pitchFamily="34" charset="0"/>
                <a:cs typeface="Calibri" panose="020F0502020204030204" pitchFamily="34" charset="0"/>
              </a:rPr>
              <a:t>the obligation </a:t>
            </a:r>
            <a:r>
              <a:rPr lang="en-US" dirty="0">
                <a:solidFill>
                  <a:srgbClr val="767779"/>
                </a:solidFill>
                <a:effectLst/>
                <a:latin typeface="Century Gothic" panose="020B0502020202020204" pitchFamily="34" charset="0"/>
                <a:ea typeface="Calibri" panose="020F0502020204030204" pitchFamily="34" charset="0"/>
                <a:cs typeface="Calibri" panose="020F0502020204030204" pitchFamily="34" charset="0"/>
              </a:rPr>
              <a:t>of the reinsured. </a:t>
            </a:r>
            <a:endParaRPr lang="en-US" b="0" i="0" u="none" strike="noStrike" cap="none" dirty="0">
              <a:solidFill>
                <a:srgbClr val="767779"/>
              </a:solidFill>
              <a:latin typeface="Century Gothic" panose="020B0502020202020204" pitchFamily="34" charset="0"/>
              <a:sym typeface="Century Gothic"/>
            </a:endParaRPr>
          </a:p>
        </p:txBody>
      </p:sp>
      <p:sp>
        <p:nvSpPr>
          <p:cNvPr id="97" name="Google Shape;97;p4"/>
          <p:cNvSpPr txBox="1">
            <a:spLocks noGrp="1"/>
          </p:cNvSpPr>
          <p:nvPr>
            <p:ph type="body" idx="3"/>
          </p:nvPr>
        </p:nvSpPr>
        <p:spPr>
          <a:xfrm>
            <a:off x="515936" y="289630"/>
            <a:ext cx="9371014" cy="259646"/>
          </a:xfrm>
          <a:prstGeom prst="rect">
            <a:avLst/>
          </a:prstGeom>
          <a:noFill/>
          <a:ln>
            <a:noFill/>
          </a:ln>
        </p:spPr>
        <p:txBody>
          <a:bodyPr spcFirstLastPara="1" wrap="square" lIns="45700" tIns="45700" rIns="45700" bIns="45700" anchor="t" anchorCtr="0">
            <a:noAutofit/>
          </a:bodyPr>
          <a:lstStyle/>
          <a:p>
            <a:pPr marL="342900" lvl="0" indent="-342900" algn="l" rtl="0">
              <a:lnSpc>
                <a:spcPct val="100000"/>
              </a:lnSpc>
              <a:spcBef>
                <a:spcPts val="0"/>
              </a:spcBef>
              <a:spcAft>
                <a:spcPts val="0"/>
              </a:spcAft>
              <a:buClr>
                <a:schemeClr val="accent3"/>
              </a:buClr>
              <a:buSzPts val="1000"/>
              <a:buFont typeface="Century Gothic"/>
              <a:buNone/>
            </a:pPr>
            <a:r>
              <a:rPr lang="en-US" sz="1000" b="1" dirty="0">
                <a:solidFill>
                  <a:srgbClr val="A9A9A9"/>
                </a:solidFill>
              </a:rPr>
              <a:t>Public Risk Management of Florida v. Munich Reinsurance America, Inc., 38 </a:t>
            </a:r>
            <a:r>
              <a:rPr lang="en-US" sz="1000" b="1" dirty="0" err="1">
                <a:solidFill>
                  <a:srgbClr val="A9A9A9"/>
                </a:solidFill>
              </a:rPr>
              <a:t>F.4th</a:t>
            </a:r>
            <a:r>
              <a:rPr lang="en-US" sz="1000" b="1" dirty="0">
                <a:solidFill>
                  <a:srgbClr val="A9A9A9"/>
                </a:solidFill>
              </a:rPr>
              <a:t> 1298 (11th Cir. 2022)</a:t>
            </a:r>
          </a:p>
        </p:txBody>
      </p:sp>
    </p:spTree>
    <p:extLst>
      <p:ext uri="{BB962C8B-B14F-4D97-AF65-F5344CB8AC3E}">
        <p14:creationId xmlns:p14="http://schemas.microsoft.com/office/powerpoint/2010/main" val="1867082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E02F7C-7300-44CE-AF9E-D46F0373C9B7}"/>
              </a:ext>
            </a:extLst>
          </p:cNvPr>
          <p:cNvPicPr>
            <a:picLocks noChangeAspect="1"/>
          </p:cNvPicPr>
          <p:nvPr/>
        </p:nvPicPr>
        <p:blipFill>
          <a:blip r:embed="rId2"/>
          <a:stretch>
            <a:fillRect/>
          </a:stretch>
        </p:blipFill>
        <p:spPr>
          <a:xfrm>
            <a:off x="0" y="0"/>
            <a:ext cx="12192000" cy="7000875"/>
          </a:xfrm>
          <a:prstGeom prst="rect">
            <a:avLst/>
          </a:prstGeom>
        </p:spPr>
      </p:pic>
      <p:sp>
        <p:nvSpPr>
          <p:cNvPr id="2" name="Title 1">
            <a:extLst>
              <a:ext uri="{FF2B5EF4-FFF2-40B4-BE49-F238E27FC236}">
                <a16:creationId xmlns:a16="http://schemas.microsoft.com/office/drawing/2014/main" id="{6EA5DA2A-7422-47B2-8208-D43AD71349E3}"/>
              </a:ext>
            </a:extLst>
          </p:cNvPr>
          <p:cNvSpPr>
            <a:spLocks noGrp="1"/>
          </p:cNvSpPr>
          <p:nvPr>
            <p:ph type="title"/>
          </p:nvPr>
        </p:nvSpPr>
        <p:spPr>
          <a:xfrm>
            <a:off x="515939" y="621582"/>
            <a:ext cx="8656636" cy="1488315"/>
          </a:xfrm>
        </p:spPr>
        <p:txBody>
          <a:bodyPr/>
          <a:lstStyle/>
          <a:p>
            <a:r>
              <a:rPr lang="en-US">
                <a:solidFill>
                  <a:schemeClr val="bg1"/>
                </a:solidFill>
                <a:effectLst>
                  <a:outerShdw blurRad="38100" dist="38100" dir="2700000" algn="tl">
                    <a:srgbClr val="000000">
                      <a:alpha val="43137"/>
                    </a:srgbClr>
                  </a:outerShdw>
                </a:effectLst>
              </a:rPr>
              <a:t>Travelers Indemnity Co. v. Alto Independent School District</a:t>
            </a:r>
          </a:p>
        </p:txBody>
      </p:sp>
      <p:sp>
        <p:nvSpPr>
          <p:cNvPr id="3" name="Text Placeholder 2">
            <a:extLst>
              <a:ext uri="{FF2B5EF4-FFF2-40B4-BE49-F238E27FC236}">
                <a16:creationId xmlns:a16="http://schemas.microsoft.com/office/drawing/2014/main" id="{0279308C-9418-4EF0-8086-68676A020E9B}"/>
              </a:ext>
            </a:extLst>
          </p:cNvPr>
          <p:cNvSpPr>
            <a:spLocks noGrp="1"/>
          </p:cNvSpPr>
          <p:nvPr>
            <p:ph type="body" idx="1"/>
          </p:nvPr>
        </p:nvSpPr>
        <p:spPr/>
        <p:txBody>
          <a:bodyPr/>
          <a:lstStyle/>
          <a:p>
            <a:r>
              <a:rPr lang="en-US" b="1">
                <a:solidFill>
                  <a:schemeClr val="tx1"/>
                </a:solidFill>
                <a:effectLst>
                  <a:outerShdw blurRad="38100" dist="38100" dir="2700000" algn="tl">
                    <a:srgbClr val="000000">
                      <a:alpha val="43137"/>
                    </a:srgbClr>
                  </a:outerShdw>
                </a:effectLst>
              </a:rPr>
              <a:t>Peter Golfman</a:t>
            </a:r>
          </a:p>
          <a:p>
            <a:r>
              <a:rPr lang="en-US" b="1">
                <a:solidFill>
                  <a:schemeClr val="tx1"/>
                </a:solidFill>
                <a:effectLst>
                  <a:outerShdw blurRad="38100" dist="38100" dir="2700000" algn="tl">
                    <a:srgbClr val="000000">
                      <a:alpha val="43137"/>
                    </a:srgbClr>
                  </a:outerShdw>
                </a:effectLst>
              </a:rPr>
              <a:t>Zelle LLP</a:t>
            </a:r>
          </a:p>
        </p:txBody>
      </p:sp>
    </p:spTree>
    <p:extLst>
      <p:ext uri="{BB962C8B-B14F-4D97-AF65-F5344CB8AC3E}">
        <p14:creationId xmlns:p14="http://schemas.microsoft.com/office/powerpoint/2010/main" val="1130256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3"/>
          <p:cNvSpPr txBox="1">
            <a:spLocks noGrp="1"/>
          </p:cNvSpPr>
          <p:nvPr>
            <p:ph type="body" idx="1"/>
          </p:nvPr>
        </p:nvSpPr>
        <p:spPr>
          <a:xfrm>
            <a:off x="356171" y="1055171"/>
            <a:ext cx="11319893" cy="1487545"/>
          </a:xfrm>
          <a:prstGeom prst="rect">
            <a:avLst/>
          </a:prstGeom>
          <a:noFill/>
          <a:ln>
            <a:noFill/>
          </a:ln>
        </p:spPr>
        <p:txBody>
          <a:bodyPr spcFirstLastPara="1" wrap="square" lIns="45700" tIns="45700" rIns="45700" bIns="45700" anchor="t" anchorCtr="0">
            <a:normAutofit fontScale="25000" lnSpcReduction="20000"/>
          </a:bodyPr>
          <a:lstStyle/>
          <a:p>
            <a:pPr marL="0" lvl="0" indent="0" algn="ctr" rtl="0">
              <a:lnSpc>
                <a:spcPct val="100000"/>
              </a:lnSpc>
              <a:spcBef>
                <a:spcPts val="0"/>
              </a:spcBef>
              <a:spcAft>
                <a:spcPts val="0"/>
              </a:spcAft>
              <a:buClr>
                <a:srgbClr val="000000"/>
              </a:buClr>
              <a:buSzPts val="2800"/>
              <a:buFont typeface="Century Gothic"/>
              <a:buNone/>
            </a:pPr>
            <a:r>
              <a:rPr lang="en-US" sz="11200" b="1" dirty="0"/>
              <a:t>You can’t have your contract and (def)eat it too….or can you? </a:t>
            </a:r>
          </a:p>
          <a:p>
            <a:pPr marL="0" lvl="0" indent="0" algn="ctr" rtl="0">
              <a:lnSpc>
                <a:spcPct val="100000"/>
              </a:lnSpc>
              <a:spcBef>
                <a:spcPts val="0"/>
              </a:spcBef>
              <a:spcAft>
                <a:spcPts val="0"/>
              </a:spcAft>
              <a:buClr>
                <a:srgbClr val="000000"/>
              </a:buClr>
              <a:buSzPts val="2800"/>
              <a:buFont typeface="Century Gothic"/>
              <a:buNone/>
            </a:pPr>
            <a:endParaRPr lang="en-US" sz="9600" b="1" dirty="0"/>
          </a:p>
          <a:p>
            <a:pPr marL="0" lvl="0" indent="0" algn="ctr" rtl="0">
              <a:lnSpc>
                <a:spcPct val="100000"/>
              </a:lnSpc>
              <a:spcBef>
                <a:spcPts val="0"/>
              </a:spcBef>
              <a:spcAft>
                <a:spcPts val="0"/>
              </a:spcAft>
              <a:buClr>
                <a:srgbClr val="000000"/>
              </a:buClr>
              <a:buSzPts val="2800"/>
              <a:buFont typeface="Century Gothic"/>
              <a:buNone/>
            </a:pPr>
            <a:r>
              <a:rPr lang="en-US" sz="9600" b="1" dirty="0"/>
              <a:t>A Cautionary Reinsurance Tale.</a:t>
            </a:r>
          </a:p>
          <a:p>
            <a:pPr marL="0" lvl="0" indent="0" algn="l" rtl="0">
              <a:lnSpc>
                <a:spcPct val="100000"/>
              </a:lnSpc>
              <a:spcBef>
                <a:spcPts val="0"/>
              </a:spcBef>
              <a:spcAft>
                <a:spcPts val="0"/>
              </a:spcAft>
              <a:buClr>
                <a:srgbClr val="000000"/>
              </a:buClr>
              <a:buSzPts val="2800"/>
              <a:buFont typeface="Century Gothic"/>
              <a:buNone/>
            </a:pPr>
            <a:endParaRPr lang="en-US" sz="3600" b="1" u="sng" dirty="0"/>
          </a:p>
          <a:p>
            <a:pPr marL="0" lvl="0" indent="0" algn="l" rtl="0">
              <a:lnSpc>
                <a:spcPct val="100000"/>
              </a:lnSpc>
              <a:spcBef>
                <a:spcPts val="0"/>
              </a:spcBef>
              <a:spcAft>
                <a:spcPts val="0"/>
              </a:spcAft>
              <a:buClr>
                <a:srgbClr val="000000"/>
              </a:buClr>
              <a:buSzPts val="2800"/>
              <a:buFont typeface="Century Gothic"/>
              <a:buNone/>
            </a:pPr>
            <a:endParaRPr lang="en-US" sz="3600" b="1" u="sng" dirty="0"/>
          </a:p>
          <a:p>
            <a:pPr marL="0" lvl="0" indent="0" algn="l" rtl="0">
              <a:lnSpc>
                <a:spcPct val="100000"/>
              </a:lnSpc>
              <a:spcBef>
                <a:spcPts val="0"/>
              </a:spcBef>
              <a:spcAft>
                <a:spcPts val="0"/>
              </a:spcAft>
              <a:buClr>
                <a:srgbClr val="000000"/>
              </a:buClr>
              <a:buSzPts val="2800"/>
              <a:buFont typeface="Century Gothic"/>
              <a:buNone/>
            </a:pPr>
            <a:r>
              <a:rPr lang="en-US" sz="3600" b="1" u="sng" dirty="0"/>
              <a:t> </a:t>
            </a:r>
            <a:endParaRPr sz="3600" b="1" u="sng" dirty="0">
              <a:solidFill>
                <a:srgbClr val="000000"/>
              </a:solidFill>
            </a:endParaRPr>
          </a:p>
        </p:txBody>
      </p:sp>
      <p:sp>
        <p:nvSpPr>
          <p:cNvPr id="89" name="Google Shape;89;p3"/>
          <p:cNvSpPr txBox="1">
            <a:spLocks noGrp="1"/>
          </p:cNvSpPr>
          <p:nvPr>
            <p:ph type="body" idx="2"/>
          </p:nvPr>
        </p:nvSpPr>
        <p:spPr>
          <a:xfrm>
            <a:off x="356172" y="260492"/>
            <a:ext cx="3738034" cy="291443"/>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chemeClr val="accent2"/>
              </a:buClr>
              <a:buSzPts val="1400"/>
              <a:buFont typeface="Century Gothic"/>
              <a:buNone/>
            </a:pPr>
            <a:r>
              <a:rPr kumimoji="0" lang="en-US" sz="1000" b="1" i="0" u="none" strike="noStrike" kern="0" cap="none" spc="0" normalizeH="0" baseline="0" noProof="0">
                <a:ln>
                  <a:noFill/>
                </a:ln>
                <a:solidFill>
                  <a:schemeClr val="accent4"/>
                </a:solidFill>
                <a:uLnTx/>
                <a:uFillTx/>
                <a:sym typeface="Century Gothic"/>
              </a:rPr>
              <a:t>Travelers Indemnity Co. v. Alto Independent School District</a:t>
            </a:r>
            <a:endParaRPr sz="200" b="1" dirty="0">
              <a:solidFill>
                <a:schemeClr val="accent4"/>
              </a:solidFill>
            </a:endParaRPr>
          </a:p>
        </p:txBody>
      </p:sp>
      <p:pic>
        <p:nvPicPr>
          <p:cNvPr id="1030" name="Picture 6" descr="Businessman Ripping Apart Contract with His Teeth Stock Image - Image of  failure, concept: 11799407">
            <a:extLst>
              <a:ext uri="{FF2B5EF4-FFF2-40B4-BE49-F238E27FC236}">
                <a16:creationId xmlns:a16="http://schemas.microsoft.com/office/drawing/2014/main" id="{BE595A49-E7A7-4DE9-A33B-FF9607FCA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603" y="2133150"/>
            <a:ext cx="3102794" cy="33528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2"/>
            <a:ext cx="11160128" cy="1042832"/>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sz="4000" b="1" i="0" u="sng" strike="noStrike" cap="none" dirty="0">
                <a:solidFill>
                  <a:srgbClr val="AA182C"/>
                </a:solidFill>
                <a:latin typeface="Century Gothic"/>
                <a:ea typeface="Century Gothic"/>
                <a:cs typeface="Century Gothic"/>
                <a:sym typeface="Century Gothic"/>
              </a:rPr>
              <a:t>Setting the Stage – Background of the Case</a:t>
            </a:r>
            <a:endParaRPr sz="4000" b="1" i="0" u="sng" strike="noStrike" cap="none" dirty="0">
              <a:solidFill>
                <a:srgbClr val="AA182C"/>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3EF638B2-CAB0-4417-BCB0-488A70222627}"/>
              </a:ext>
            </a:extLst>
          </p:cNvPr>
          <p:cNvSpPr/>
          <p:nvPr/>
        </p:nvSpPr>
        <p:spPr>
          <a:xfrm>
            <a:off x="832207" y="3750067"/>
            <a:ext cx="11160128" cy="166441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95" name="Google Shape;95;p4"/>
          <p:cNvSpPr txBox="1">
            <a:spLocks noGrp="1"/>
          </p:cNvSpPr>
          <p:nvPr>
            <p:ph type="body" idx="1"/>
          </p:nvPr>
        </p:nvSpPr>
        <p:spPr>
          <a:xfrm>
            <a:off x="382373" y="1262025"/>
            <a:ext cx="11597294" cy="4625459"/>
          </a:xfrm>
          <a:prstGeom prst="rect">
            <a:avLst/>
          </a:prstGeom>
          <a:noFill/>
          <a:ln>
            <a:noFill/>
          </a:ln>
        </p:spPr>
        <p:txBody>
          <a:bodyPr spcFirstLastPara="1" wrap="square" lIns="45700" tIns="45700" rIns="45700" bIns="45700" anchor="t" anchorCtr="0">
            <a:normAutofit/>
          </a:bodyPr>
          <a:lstStyle/>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r>
              <a:rPr lang="en-US" sz="2000" dirty="0"/>
              <a:t>Several Texas school districts (“School Districts”) obtained first party property coverage from a Risk Management Cooperative (“TREA”).</a:t>
            </a:r>
          </a:p>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endParaRPr lang="en-US" sz="2000"/>
          </a:p>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r>
              <a:rPr lang="en-US" sz="2000"/>
              <a:t>Travelers </a:t>
            </a:r>
            <a:r>
              <a:rPr lang="en-US" sz="2000" dirty="0"/>
              <a:t>entered into a reinsurance agreement with TREA. The reinsurance agreement contained two relevant provisions: </a:t>
            </a:r>
          </a:p>
          <a:p>
            <a:pPr marL="800100" lvl="1" algn="just">
              <a:spcBef>
                <a:spcPts val="0"/>
              </a:spcBef>
              <a:buSzPts val="2400"/>
              <a:buFont typeface="Arial" panose="020B0604020202020204" pitchFamily="34" charset="0"/>
              <a:buChar char="•"/>
            </a:pPr>
            <a:r>
              <a:rPr lang="en-US" sz="2000" dirty="0"/>
              <a:t>1) Travelers agreed to adjust claims exceeding TREA’s coverage.</a:t>
            </a:r>
          </a:p>
          <a:p>
            <a:pPr marL="800100" lvl="1" algn="just">
              <a:spcBef>
                <a:spcPts val="0"/>
              </a:spcBef>
              <a:buSzPts val="2400"/>
              <a:buFont typeface="Arial" panose="020B0604020202020204" pitchFamily="34" charset="0"/>
              <a:buChar char="•"/>
            </a:pPr>
            <a:r>
              <a:rPr lang="en-US" sz="2000" dirty="0"/>
              <a:t>2) An </a:t>
            </a:r>
            <a:r>
              <a:rPr lang="en-US" sz="2000"/>
              <a:t>arbitration provision requiring:</a:t>
            </a:r>
            <a:endParaRPr lang="en-US" sz="2000" dirty="0"/>
          </a:p>
          <a:p>
            <a:pPr marL="457200" lvl="1" indent="0" algn="just">
              <a:spcBef>
                <a:spcPts val="0"/>
              </a:spcBef>
              <a:buSzPts val="2400"/>
              <a:buNone/>
            </a:pPr>
            <a:endParaRPr lang="en-US" dirty="0"/>
          </a:p>
          <a:p>
            <a:pPr algn="just"/>
            <a:r>
              <a:rPr lang="en-US" sz="2800" dirty="0"/>
              <a:t>		</a:t>
            </a:r>
            <a:r>
              <a:rPr lang="en-US" sz="2800" dirty="0">
                <a:ln w="0"/>
                <a:solidFill>
                  <a:schemeClr val="tx1"/>
                </a:solidFill>
                <a:effectLst>
                  <a:outerShdw blurRad="38100" dist="19050" dir="2700000" algn="tl" rotWithShape="0">
                    <a:schemeClr val="dk1">
                      <a:alpha val="40000"/>
                    </a:schemeClr>
                  </a:outerShdw>
                </a:effectLst>
              </a:rPr>
              <a:t>“…</a:t>
            </a:r>
            <a:r>
              <a:rPr lang="en-US" dirty="0">
                <a:ln w="0"/>
                <a:solidFill>
                  <a:schemeClr val="tx1"/>
                </a:solidFill>
                <a:effectLst>
                  <a:outerShdw blurRad="38100" dist="19050" dir="2700000" algn="tl" rotWithShape="0">
                    <a:schemeClr val="dk1">
                      <a:alpha val="40000"/>
                    </a:schemeClr>
                  </a:outerShdw>
                </a:effectLst>
              </a:rPr>
              <a:t>any dispute between [TREA] and [Travelers] arising out of, or relating 	to the formation, interpretation, performance or breach of this 	CERTIFICATE, … shall be submitted to arbitration.”</a:t>
            </a:r>
            <a:endParaRPr lang="en-US" sz="2800" b="1" dirty="0"/>
          </a:p>
        </p:txBody>
      </p:sp>
      <p:sp>
        <p:nvSpPr>
          <p:cNvPr id="6" name="Google Shape;89;p3">
            <a:extLst>
              <a:ext uri="{FF2B5EF4-FFF2-40B4-BE49-F238E27FC236}">
                <a16:creationId xmlns:a16="http://schemas.microsoft.com/office/drawing/2014/main" id="{3E9EBF50-3196-4AA0-BAD8-6E9166DB4C1F}"/>
              </a:ext>
            </a:extLst>
          </p:cNvPr>
          <p:cNvSpPr txBox="1">
            <a:spLocks noGrp="1"/>
          </p:cNvSpPr>
          <p:nvPr>
            <p:ph type="body" idx="3"/>
          </p:nvPr>
        </p:nvSpPr>
        <p:spPr>
          <a:xfrm>
            <a:off x="515938" y="288925"/>
            <a:ext cx="3600450" cy="314325"/>
          </a:xfrm>
          <a:prstGeom prst="rect">
            <a:avLst/>
          </a:prstGeom>
          <a:noFill/>
          <a:ln>
            <a:noFill/>
          </a:ln>
        </p:spPr>
        <p:txBody>
          <a:bodyPr spcFirstLastPara="1" wrap="square" lIns="45700" tIns="45700" rIns="45700" bIns="45700" anchor="t" anchorCtr="0">
            <a:normAutofit fontScale="92500"/>
          </a:bodyPr>
          <a:lstStyle/>
          <a:p>
            <a:pPr marL="0" lvl="0" indent="0" algn="l" rtl="0">
              <a:lnSpc>
                <a:spcPct val="100000"/>
              </a:lnSpc>
              <a:spcBef>
                <a:spcPts val="0"/>
              </a:spcBef>
              <a:spcAft>
                <a:spcPts val="0"/>
              </a:spcAft>
              <a:buClr>
                <a:schemeClr val="accent2"/>
              </a:buClr>
              <a:buSzPts val="1400"/>
              <a:buFont typeface="Century Gothic"/>
              <a:buNone/>
            </a:pPr>
            <a:r>
              <a:rPr kumimoji="0" lang="en-US" sz="1000" b="1" i="0" u="none" strike="noStrike" kern="0" cap="none" spc="0" normalizeH="0" baseline="0" noProof="0">
                <a:ln>
                  <a:noFill/>
                </a:ln>
                <a:solidFill>
                  <a:schemeClr val="accent4"/>
                </a:solidFill>
                <a:uLnTx/>
                <a:uFillTx/>
                <a:sym typeface="Century Gothic"/>
              </a:rPr>
              <a:t>Travelers Indemnity Co. v. Alto Independent School District</a:t>
            </a:r>
            <a:endParaRPr sz="200" b="1" dirty="0">
              <a:solidFill>
                <a:schemeClr val="accent4"/>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2"/>
            <a:ext cx="11160128" cy="1042832"/>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sz="4000" b="1" i="0" u="sng" strike="noStrike" cap="none" dirty="0">
                <a:solidFill>
                  <a:srgbClr val="AA182C"/>
                </a:solidFill>
                <a:latin typeface="Century Gothic"/>
                <a:ea typeface="Century Gothic"/>
                <a:cs typeface="Century Gothic"/>
                <a:sym typeface="Century Gothic"/>
              </a:rPr>
              <a:t>Background of the Case Continued…</a:t>
            </a:r>
            <a:endParaRPr sz="4000" b="1" i="0" u="sng"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382373" y="1262025"/>
            <a:ext cx="11597294" cy="4625459"/>
          </a:xfrm>
          <a:prstGeom prst="rect">
            <a:avLst/>
          </a:prstGeom>
          <a:noFill/>
          <a:ln>
            <a:noFill/>
          </a:ln>
        </p:spPr>
        <p:txBody>
          <a:bodyPr spcFirstLastPara="1" wrap="square" lIns="45700" tIns="45700" rIns="45700" bIns="45700" anchor="t" anchorCtr="0">
            <a:normAutofit/>
          </a:bodyPr>
          <a:lstStyle/>
          <a:p>
            <a:pPr marL="342900" algn="just">
              <a:spcBef>
                <a:spcPts val="0"/>
              </a:spcBef>
              <a:buSzPts val="2400"/>
              <a:buFont typeface="Arial" panose="020B0604020202020204" pitchFamily="34" charset="0"/>
              <a:buChar char="•"/>
            </a:pPr>
            <a:endParaRPr lang="en-US" dirty="0"/>
          </a:p>
          <a:p>
            <a:pPr marL="342900" algn="just">
              <a:spcBef>
                <a:spcPts val="0"/>
              </a:spcBef>
              <a:buSzPts val="2400"/>
              <a:buFont typeface="Arial" panose="020B0604020202020204" pitchFamily="34" charset="0"/>
              <a:buChar char="•"/>
            </a:pPr>
            <a:r>
              <a:rPr lang="en-US" dirty="0"/>
              <a:t>School Districts filed claim for storm damage – coverage was disputed. </a:t>
            </a:r>
          </a:p>
          <a:p>
            <a:pPr marL="342900" algn="just">
              <a:spcBef>
                <a:spcPts val="0"/>
              </a:spcBef>
              <a:buSzPts val="2400"/>
              <a:buFont typeface="Arial" panose="020B0604020202020204" pitchFamily="34" charset="0"/>
              <a:buChar char="•"/>
            </a:pPr>
            <a:endParaRPr lang="en-US" dirty="0"/>
          </a:p>
          <a:p>
            <a:pPr marL="342900" algn="just">
              <a:spcBef>
                <a:spcPts val="0"/>
              </a:spcBef>
              <a:buSzPts val="2400"/>
              <a:buFont typeface="Arial" panose="020B0604020202020204" pitchFamily="34" charset="0"/>
              <a:buChar char="•"/>
            </a:pPr>
            <a:r>
              <a:rPr lang="en-US" dirty="0"/>
              <a:t>School Districts sued Travelers asserting extra-contractual claims under Texas statutes and common law, </a:t>
            </a:r>
            <a:r>
              <a:rPr lang="en-US" i="1" dirty="0"/>
              <a:t>i.e.</a:t>
            </a:r>
            <a:r>
              <a:rPr lang="en-US" dirty="0"/>
              <a:t> a “bad faith” claim. </a:t>
            </a:r>
          </a:p>
          <a:p>
            <a:pPr marL="342900" algn="just">
              <a:spcBef>
                <a:spcPts val="0"/>
              </a:spcBef>
              <a:buSzPts val="2400"/>
              <a:buFont typeface="Arial" panose="020B0604020202020204" pitchFamily="34" charset="0"/>
              <a:buChar char="•"/>
            </a:pPr>
            <a:endParaRPr lang="en-US" dirty="0"/>
          </a:p>
          <a:p>
            <a:pPr marL="342900" algn="just">
              <a:spcBef>
                <a:spcPts val="0"/>
              </a:spcBef>
              <a:buSzPts val="2400"/>
              <a:buFont typeface="Arial" panose="020B0604020202020204" pitchFamily="34" charset="0"/>
              <a:buChar char="•"/>
            </a:pPr>
            <a:r>
              <a:rPr lang="en-US" dirty="0"/>
              <a:t>Travelers petitions to compel arbitration in Connecticut. </a:t>
            </a:r>
          </a:p>
        </p:txBody>
      </p:sp>
      <p:sp>
        <p:nvSpPr>
          <p:cNvPr id="5" name="Google Shape;89;p3">
            <a:extLst>
              <a:ext uri="{FF2B5EF4-FFF2-40B4-BE49-F238E27FC236}">
                <a16:creationId xmlns:a16="http://schemas.microsoft.com/office/drawing/2014/main" id="{52B67D6B-7395-46F3-A79D-6C94EB3BBB80}"/>
              </a:ext>
            </a:extLst>
          </p:cNvPr>
          <p:cNvSpPr txBox="1">
            <a:spLocks noGrp="1"/>
          </p:cNvSpPr>
          <p:nvPr>
            <p:ph type="body" idx="3"/>
          </p:nvPr>
        </p:nvSpPr>
        <p:spPr>
          <a:xfrm>
            <a:off x="515938" y="288925"/>
            <a:ext cx="3600450" cy="314325"/>
          </a:xfrm>
          <a:prstGeom prst="rect">
            <a:avLst/>
          </a:prstGeom>
          <a:noFill/>
          <a:ln>
            <a:noFill/>
          </a:ln>
        </p:spPr>
        <p:txBody>
          <a:bodyPr spcFirstLastPara="1" wrap="square" lIns="45700" tIns="45700" rIns="45700" bIns="45700" anchor="t" anchorCtr="0">
            <a:normAutofit fontScale="92500"/>
          </a:bodyPr>
          <a:lstStyle/>
          <a:p>
            <a:pPr marL="0" lvl="0" indent="0" algn="l" rtl="0">
              <a:lnSpc>
                <a:spcPct val="100000"/>
              </a:lnSpc>
              <a:spcBef>
                <a:spcPts val="0"/>
              </a:spcBef>
              <a:spcAft>
                <a:spcPts val="0"/>
              </a:spcAft>
              <a:buClr>
                <a:schemeClr val="accent2"/>
              </a:buClr>
              <a:buSzPts val="1400"/>
              <a:buFont typeface="Century Gothic"/>
              <a:buNone/>
            </a:pPr>
            <a:r>
              <a:rPr kumimoji="0" lang="en-US" sz="1000" b="1" i="0" u="none" strike="noStrike" kern="0" cap="none" spc="0" normalizeH="0" baseline="0" noProof="0">
                <a:ln>
                  <a:noFill/>
                </a:ln>
                <a:solidFill>
                  <a:schemeClr val="accent4"/>
                </a:solidFill>
                <a:uLnTx/>
                <a:uFillTx/>
                <a:sym typeface="Century Gothic"/>
              </a:rPr>
              <a:t>Travelers Indemnity Co. v. Alto Independent School District</a:t>
            </a:r>
            <a:endParaRPr sz="200" b="1" dirty="0">
              <a:solidFill>
                <a:schemeClr val="accent4"/>
              </a:solidFill>
            </a:endParaRPr>
          </a:p>
        </p:txBody>
      </p:sp>
    </p:spTree>
    <p:extLst>
      <p:ext uri="{BB962C8B-B14F-4D97-AF65-F5344CB8AC3E}">
        <p14:creationId xmlns:p14="http://schemas.microsoft.com/office/powerpoint/2010/main" val="3560181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600956" y="602730"/>
            <a:ext cx="11160128" cy="1042832"/>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u="sng" dirty="0"/>
              <a:t>Discussion – The Reinsurance Contract</a:t>
            </a:r>
            <a:endParaRPr sz="4000" b="1" i="0" u="sng"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382373" y="1262025"/>
            <a:ext cx="11597294" cy="4625459"/>
          </a:xfrm>
          <a:prstGeom prst="rect">
            <a:avLst/>
          </a:prstGeom>
          <a:noFill/>
          <a:ln>
            <a:noFill/>
          </a:ln>
        </p:spPr>
        <p:txBody>
          <a:bodyPr spcFirstLastPara="1" wrap="square" lIns="45700" tIns="45700" rIns="45700" bIns="45700" anchor="t" anchorCtr="0">
            <a:normAutofit/>
          </a:bodyPr>
          <a:lstStyle/>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r>
              <a:rPr lang="en-US" dirty="0"/>
              <a:t>Travelers argued that arbitration provision was enforceable. </a:t>
            </a:r>
          </a:p>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endParaRPr lang="en-US" dirty="0"/>
          </a:p>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r>
              <a:rPr lang="en-US" dirty="0"/>
              <a:t>School Districts countered that they were not party to the reinsurance agreement between Travelers and TREA.</a:t>
            </a:r>
          </a:p>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endParaRPr lang="en-US" dirty="0"/>
          </a:p>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r>
              <a:rPr lang="en-US" dirty="0"/>
              <a:t>Travelers responded by invoking the “direct-benefits estoppel” doctrine.</a:t>
            </a:r>
          </a:p>
          <a:p>
            <a:pPr marL="0" lvl="0" indent="0" algn="just" rtl="0">
              <a:lnSpc>
                <a:spcPct val="100000"/>
              </a:lnSpc>
              <a:spcBef>
                <a:spcPts val="0"/>
              </a:spcBef>
              <a:spcAft>
                <a:spcPts val="0"/>
              </a:spcAft>
              <a:buClr>
                <a:schemeClr val="accent2"/>
              </a:buClr>
              <a:buSzPts val="2400"/>
            </a:pPr>
            <a:endParaRPr lang="en-US" dirty="0"/>
          </a:p>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r>
              <a:rPr lang="en-US"/>
              <a:t>The </a:t>
            </a:r>
            <a:r>
              <a:rPr lang="en-US" dirty="0"/>
              <a:t>Court agreed – and cited </a:t>
            </a:r>
            <a:r>
              <a:rPr lang="en-US"/>
              <a:t>to one </a:t>
            </a:r>
            <a:r>
              <a:rPr lang="en-US" dirty="0"/>
              <a:t>of my favorite lines: “</a:t>
            </a:r>
            <a:r>
              <a:rPr lang="en-US" b="1" dirty="0"/>
              <a:t>a person cannot have their contract and defeat it to</a:t>
            </a:r>
            <a:r>
              <a:rPr lang="en-US" dirty="0"/>
              <a:t>.” </a:t>
            </a:r>
          </a:p>
        </p:txBody>
      </p:sp>
      <p:sp>
        <p:nvSpPr>
          <p:cNvPr id="5" name="Google Shape;89;p3">
            <a:extLst>
              <a:ext uri="{FF2B5EF4-FFF2-40B4-BE49-F238E27FC236}">
                <a16:creationId xmlns:a16="http://schemas.microsoft.com/office/drawing/2014/main" id="{AB20B8F3-B910-401D-93E3-F4CDA1998D2A}"/>
              </a:ext>
            </a:extLst>
          </p:cNvPr>
          <p:cNvSpPr txBox="1">
            <a:spLocks noGrp="1"/>
          </p:cNvSpPr>
          <p:nvPr>
            <p:ph type="body" idx="3"/>
          </p:nvPr>
        </p:nvSpPr>
        <p:spPr>
          <a:xfrm>
            <a:off x="515938" y="288925"/>
            <a:ext cx="3600450" cy="314325"/>
          </a:xfrm>
          <a:prstGeom prst="rect">
            <a:avLst/>
          </a:prstGeom>
          <a:noFill/>
          <a:ln>
            <a:noFill/>
          </a:ln>
        </p:spPr>
        <p:txBody>
          <a:bodyPr spcFirstLastPara="1" wrap="square" lIns="45700" tIns="45700" rIns="45700" bIns="45700" anchor="t" anchorCtr="0">
            <a:normAutofit fontScale="92500"/>
          </a:bodyPr>
          <a:lstStyle/>
          <a:p>
            <a:pPr marL="0" lvl="0" indent="0" algn="l" rtl="0">
              <a:lnSpc>
                <a:spcPct val="100000"/>
              </a:lnSpc>
              <a:spcBef>
                <a:spcPts val="0"/>
              </a:spcBef>
              <a:spcAft>
                <a:spcPts val="0"/>
              </a:spcAft>
              <a:buClr>
                <a:schemeClr val="accent2"/>
              </a:buClr>
              <a:buSzPts val="1400"/>
              <a:buFont typeface="Century Gothic"/>
              <a:buNone/>
            </a:pPr>
            <a:r>
              <a:rPr kumimoji="0" lang="en-US" sz="1000" b="1" i="0" u="none" strike="noStrike" kern="0" cap="none" spc="0" normalizeH="0" baseline="0" noProof="0">
                <a:ln>
                  <a:noFill/>
                </a:ln>
                <a:solidFill>
                  <a:schemeClr val="accent4"/>
                </a:solidFill>
                <a:uLnTx/>
                <a:uFillTx/>
                <a:sym typeface="Century Gothic"/>
              </a:rPr>
              <a:t>Travelers Indemnity Co. v. Alto Independent School District</a:t>
            </a:r>
            <a:endParaRPr sz="200" b="1" dirty="0">
              <a:solidFill>
                <a:schemeClr val="accent4"/>
              </a:solidFill>
            </a:endParaRPr>
          </a:p>
        </p:txBody>
      </p:sp>
    </p:spTree>
    <p:extLst>
      <p:ext uri="{BB962C8B-B14F-4D97-AF65-F5344CB8AC3E}">
        <p14:creationId xmlns:p14="http://schemas.microsoft.com/office/powerpoint/2010/main" val="3062527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600956" y="602730"/>
            <a:ext cx="11160128" cy="1042832"/>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u="sng" dirty="0"/>
              <a:t>Discussion – The “Bad Faith” Claim</a:t>
            </a:r>
            <a:endParaRPr sz="4000" b="1" i="0" u="sng"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382373" y="1262025"/>
            <a:ext cx="11597294" cy="4625459"/>
          </a:xfrm>
          <a:prstGeom prst="rect">
            <a:avLst/>
          </a:prstGeom>
          <a:noFill/>
          <a:ln>
            <a:noFill/>
          </a:ln>
        </p:spPr>
        <p:txBody>
          <a:bodyPr spcFirstLastPara="1" wrap="square" lIns="45700" tIns="45700" rIns="45700" bIns="45700" anchor="t" anchorCtr="0">
            <a:normAutofit/>
          </a:bodyPr>
          <a:lstStyle/>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r>
              <a:rPr lang="en-US" dirty="0"/>
              <a:t>Nevertheless, the School District responded that its claims did not arise from the reinsurance agreement, but rather statute and common law. </a:t>
            </a:r>
          </a:p>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endParaRPr lang="en-US" dirty="0"/>
          </a:p>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r>
              <a:rPr lang="en-US" dirty="0"/>
              <a:t>Travelers countered that any claims handling obligations still arose from the reinsurance agreement. </a:t>
            </a:r>
          </a:p>
          <a:p>
            <a:pPr marL="0" lvl="0" indent="0" algn="just" rtl="0">
              <a:lnSpc>
                <a:spcPct val="100000"/>
              </a:lnSpc>
              <a:spcBef>
                <a:spcPts val="0"/>
              </a:spcBef>
              <a:spcAft>
                <a:spcPts val="0"/>
              </a:spcAft>
              <a:buClr>
                <a:schemeClr val="accent2"/>
              </a:buClr>
              <a:buSzPts val="2400"/>
            </a:pPr>
            <a:endParaRPr lang="en-US" dirty="0"/>
          </a:p>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r>
              <a:rPr lang="en-US" b="1" i="1">
                <a:solidFill>
                  <a:schemeClr val="accent4"/>
                </a:solidFill>
              </a:rPr>
              <a:t>The </a:t>
            </a:r>
            <a:r>
              <a:rPr lang="en-US" b="1" i="1" dirty="0">
                <a:solidFill>
                  <a:schemeClr val="accent4"/>
                </a:solidFill>
              </a:rPr>
              <a:t>Court sided with the School </a:t>
            </a:r>
            <a:r>
              <a:rPr lang="en-US" b="1" i="1">
                <a:solidFill>
                  <a:schemeClr val="accent4"/>
                </a:solidFill>
              </a:rPr>
              <a:t>Districts </a:t>
            </a:r>
            <a:r>
              <a:rPr lang="en-US">
                <a:solidFill>
                  <a:schemeClr val="accent4"/>
                </a:solidFill>
              </a:rPr>
              <a:t>an</a:t>
            </a:r>
            <a:r>
              <a:rPr lang="en-US" dirty="0">
                <a:solidFill>
                  <a:schemeClr val="accent4"/>
                </a:solidFill>
              </a:rPr>
              <a:t>d</a:t>
            </a:r>
            <a:r>
              <a:rPr lang="en-US"/>
              <a:t> </a:t>
            </a:r>
            <a:r>
              <a:rPr lang="en-US" dirty="0"/>
              <a:t>found the claims handling obligations at issue were “separate and distinct” from any potential breach of contract. </a:t>
            </a:r>
          </a:p>
          <a:p>
            <a:pPr marL="0" lvl="0" indent="0" algn="just" rtl="0">
              <a:lnSpc>
                <a:spcPct val="100000"/>
              </a:lnSpc>
              <a:spcBef>
                <a:spcPts val="0"/>
              </a:spcBef>
              <a:spcAft>
                <a:spcPts val="0"/>
              </a:spcAft>
              <a:buClr>
                <a:schemeClr val="accent2"/>
              </a:buClr>
              <a:buSzPts val="2400"/>
            </a:pPr>
            <a:r>
              <a:rPr lang="en-US" dirty="0"/>
              <a:t> </a:t>
            </a:r>
          </a:p>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r>
              <a:rPr lang="en-US" dirty="0"/>
              <a:t>The decision is on appeal to the Second Circuit.</a:t>
            </a:r>
          </a:p>
        </p:txBody>
      </p:sp>
      <p:sp>
        <p:nvSpPr>
          <p:cNvPr id="5" name="Google Shape;89;p3">
            <a:extLst>
              <a:ext uri="{FF2B5EF4-FFF2-40B4-BE49-F238E27FC236}">
                <a16:creationId xmlns:a16="http://schemas.microsoft.com/office/drawing/2014/main" id="{55499E4E-913E-457C-9A1A-39EE25CF6E53}"/>
              </a:ext>
            </a:extLst>
          </p:cNvPr>
          <p:cNvSpPr txBox="1">
            <a:spLocks noGrp="1"/>
          </p:cNvSpPr>
          <p:nvPr>
            <p:ph type="body" idx="3"/>
          </p:nvPr>
        </p:nvSpPr>
        <p:spPr>
          <a:xfrm>
            <a:off x="515938" y="288925"/>
            <a:ext cx="3600450" cy="314325"/>
          </a:xfrm>
          <a:prstGeom prst="rect">
            <a:avLst/>
          </a:prstGeom>
          <a:noFill/>
          <a:ln>
            <a:noFill/>
          </a:ln>
        </p:spPr>
        <p:txBody>
          <a:bodyPr spcFirstLastPara="1" wrap="square" lIns="45700" tIns="45700" rIns="45700" bIns="45700" anchor="t" anchorCtr="0">
            <a:normAutofit fontScale="92500"/>
          </a:bodyPr>
          <a:lstStyle/>
          <a:p>
            <a:pPr marL="0" lvl="0" indent="0" algn="l" rtl="0">
              <a:lnSpc>
                <a:spcPct val="100000"/>
              </a:lnSpc>
              <a:spcBef>
                <a:spcPts val="0"/>
              </a:spcBef>
              <a:spcAft>
                <a:spcPts val="0"/>
              </a:spcAft>
              <a:buClr>
                <a:schemeClr val="accent2"/>
              </a:buClr>
              <a:buSzPts val="1400"/>
              <a:buFont typeface="Century Gothic"/>
              <a:buNone/>
            </a:pPr>
            <a:r>
              <a:rPr kumimoji="0" lang="en-US" sz="1000" b="1" i="0" u="none" strike="noStrike" kern="0" cap="none" spc="0" normalizeH="0" baseline="0" noProof="0">
                <a:ln>
                  <a:noFill/>
                </a:ln>
                <a:solidFill>
                  <a:schemeClr val="accent4"/>
                </a:solidFill>
                <a:uLnTx/>
                <a:uFillTx/>
                <a:sym typeface="Century Gothic"/>
              </a:rPr>
              <a:t>Travelers Indemnity Co. v. Alto Independent School District</a:t>
            </a:r>
            <a:endParaRPr sz="200" b="1" dirty="0">
              <a:solidFill>
                <a:schemeClr val="accent4"/>
              </a:solidFill>
            </a:endParaRPr>
          </a:p>
        </p:txBody>
      </p:sp>
    </p:spTree>
    <p:extLst>
      <p:ext uri="{BB962C8B-B14F-4D97-AF65-F5344CB8AC3E}">
        <p14:creationId xmlns:p14="http://schemas.microsoft.com/office/powerpoint/2010/main" val="611636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600956" y="602730"/>
            <a:ext cx="11160128" cy="1042832"/>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u="sng"/>
              <a:t>Conclusion: Beware! </a:t>
            </a:r>
            <a:endParaRPr sz="4000" b="1" i="0" u="sng"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382373" y="1262025"/>
            <a:ext cx="11597294" cy="4625459"/>
          </a:xfrm>
          <a:prstGeom prst="rect">
            <a:avLst/>
          </a:prstGeom>
          <a:noFill/>
          <a:ln>
            <a:noFill/>
          </a:ln>
        </p:spPr>
        <p:txBody>
          <a:bodyPr spcFirstLastPara="1" wrap="square" lIns="45700" tIns="45700" rIns="45700" bIns="45700" anchor="t" anchorCtr="0">
            <a:normAutofit/>
          </a:bodyPr>
          <a:lstStyle/>
          <a:p>
            <a:pPr marL="342900" algn="just">
              <a:spcBef>
                <a:spcPts val="0"/>
              </a:spcBef>
              <a:buSzPts val="2400"/>
              <a:buFont typeface="Arial" panose="020B0604020202020204" pitchFamily="34" charset="0"/>
              <a:buChar char="•"/>
            </a:pPr>
            <a:r>
              <a:rPr lang="en-US"/>
              <a:t>In </a:t>
            </a:r>
            <a:r>
              <a:rPr lang="en-US" dirty="0"/>
              <a:t>an era of nuclear verdicts, this case provides a roadmap for direct “bad faith” liability against reinsurers. </a:t>
            </a:r>
          </a:p>
          <a:p>
            <a:pPr marL="342900" algn="just">
              <a:spcBef>
                <a:spcPts val="0"/>
              </a:spcBef>
              <a:buSzPts val="2400"/>
              <a:buFont typeface="Arial" panose="020B0604020202020204" pitchFamily="34" charset="0"/>
              <a:buChar char="•"/>
            </a:pPr>
            <a:endParaRPr lang="en-US" dirty="0"/>
          </a:p>
          <a:p>
            <a:pPr marL="342900" algn="just">
              <a:spcBef>
                <a:spcPts val="0"/>
              </a:spcBef>
              <a:buSzPts val="2400"/>
              <a:buFont typeface="Arial" panose="020B0604020202020204" pitchFamily="34" charset="0"/>
              <a:buChar char="•"/>
            </a:pPr>
            <a:r>
              <a:rPr lang="en-US" dirty="0"/>
              <a:t>The protections afforded by arbitration provisions in reinsurance agreements (or insurance agreements for that matter) may not be enough!</a:t>
            </a:r>
          </a:p>
          <a:p>
            <a:pPr marL="342900" algn="just">
              <a:spcBef>
                <a:spcPts val="0"/>
              </a:spcBef>
              <a:buSzPts val="2400"/>
              <a:buFont typeface="Arial" panose="020B0604020202020204" pitchFamily="34" charset="0"/>
              <a:buChar char="•"/>
            </a:pPr>
            <a:endParaRPr lang="en-US" dirty="0"/>
          </a:p>
          <a:p>
            <a:pPr marL="342900" algn="just">
              <a:spcBef>
                <a:spcPts val="0"/>
              </a:spcBef>
              <a:buSzPts val="2400"/>
              <a:buFont typeface="Arial" panose="020B0604020202020204" pitchFamily="34" charset="0"/>
              <a:buChar char="•"/>
            </a:pPr>
            <a:r>
              <a:rPr lang="en-US" dirty="0"/>
              <a:t>Reinsurers </a:t>
            </a:r>
            <a:r>
              <a:rPr lang="en-US"/>
              <a:t>should carefully consider </a:t>
            </a:r>
            <a:r>
              <a:rPr lang="en-US" dirty="0"/>
              <a:t>assuming the adjustment/investigator role.</a:t>
            </a:r>
          </a:p>
          <a:p>
            <a:pPr marL="0" lvl="0" indent="0" algn="just" rtl="0">
              <a:lnSpc>
                <a:spcPct val="100000"/>
              </a:lnSpc>
              <a:spcBef>
                <a:spcPts val="0"/>
              </a:spcBef>
              <a:spcAft>
                <a:spcPts val="0"/>
              </a:spcAft>
              <a:buClr>
                <a:schemeClr val="accent2"/>
              </a:buClr>
              <a:buSzPts val="2400"/>
            </a:pPr>
            <a:endParaRPr lang="en-US" dirty="0"/>
          </a:p>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r>
              <a:rPr lang="en-US" dirty="0"/>
              <a:t>It remains unclear whether common law “bad faith” allegations alone (in the absence of statutory claims) would lead to the same result.</a:t>
            </a:r>
          </a:p>
        </p:txBody>
      </p:sp>
      <p:sp>
        <p:nvSpPr>
          <p:cNvPr id="5" name="Google Shape;89;p3">
            <a:extLst>
              <a:ext uri="{FF2B5EF4-FFF2-40B4-BE49-F238E27FC236}">
                <a16:creationId xmlns:a16="http://schemas.microsoft.com/office/drawing/2014/main" id="{B8B61254-CC5D-4466-B2A8-19D16A878C46}"/>
              </a:ext>
            </a:extLst>
          </p:cNvPr>
          <p:cNvSpPr txBox="1">
            <a:spLocks/>
          </p:cNvSpPr>
          <p:nvPr/>
        </p:nvSpPr>
        <p:spPr>
          <a:xfrm>
            <a:off x="356172" y="260492"/>
            <a:ext cx="3738034" cy="291443"/>
          </a:xfrm>
          <a:prstGeom prst="rect">
            <a:avLst/>
          </a:prstGeom>
          <a:noFill/>
          <a:ln>
            <a:noFill/>
          </a:ln>
        </p:spPr>
        <p:txBody>
          <a:bodyPr spcFirstLastPara="1" wrap="square" lIns="45700" tIns="45700" rIns="45700" bIns="45700" anchor="t" anchorCtr="0">
            <a:normAutofit/>
          </a:bodyPr>
          <a:lstStyle/>
          <a:p>
            <a:pPr algn="l" rtl="0">
              <a:buClr>
                <a:schemeClr val="accent2"/>
              </a:buClr>
              <a:buSzPts val="1400"/>
              <a:buFont typeface="Century Gothic"/>
              <a:buNone/>
            </a:pPr>
            <a:r>
              <a:rPr lang="en-US" sz="1000" b="1">
                <a:solidFill>
                  <a:schemeClr val="accent4"/>
                </a:solidFill>
                <a:sym typeface="Century Gothic"/>
              </a:rPr>
              <a:t>Travelers Indemnity Co. v. Alto Independent School District</a:t>
            </a:r>
            <a:endParaRPr lang="en-US" sz="200" b="1" dirty="0">
              <a:solidFill>
                <a:schemeClr val="accent4"/>
              </a:solidFill>
            </a:endParaRPr>
          </a:p>
        </p:txBody>
      </p:sp>
    </p:spTree>
    <p:extLst>
      <p:ext uri="{BB962C8B-B14F-4D97-AF65-F5344CB8AC3E}">
        <p14:creationId xmlns:p14="http://schemas.microsoft.com/office/powerpoint/2010/main" val="3624091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E02F7C-7300-44CE-AF9E-D46F0373C9B7}"/>
              </a:ext>
            </a:extLst>
          </p:cNvPr>
          <p:cNvPicPr>
            <a:picLocks noChangeAspect="1"/>
          </p:cNvPicPr>
          <p:nvPr/>
        </p:nvPicPr>
        <p:blipFill>
          <a:blip r:embed="rId2"/>
          <a:stretch>
            <a:fillRect/>
          </a:stretch>
        </p:blipFill>
        <p:spPr>
          <a:xfrm>
            <a:off x="0" y="0"/>
            <a:ext cx="12192000" cy="7000875"/>
          </a:xfrm>
          <a:prstGeom prst="rect">
            <a:avLst/>
          </a:prstGeom>
        </p:spPr>
      </p:pic>
      <p:sp>
        <p:nvSpPr>
          <p:cNvPr id="2" name="Title 1">
            <a:extLst>
              <a:ext uri="{FF2B5EF4-FFF2-40B4-BE49-F238E27FC236}">
                <a16:creationId xmlns:a16="http://schemas.microsoft.com/office/drawing/2014/main" id="{6EA5DA2A-7422-47B2-8208-D43AD71349E3}"/>
              </a:ext>
            </a:extLst>
          </p:cNvPr>
          <p:cNvSpPr>
            <a:spLocks noGrp="1"/>
          </p:cNvSpPr>
          <p:nvPr>
            <p:ph type="title"/>
          </p:nvPr>
        </p:nvSpPr>
        <p:spPr>
          <a:xfrm>
            <a:off x="515939" y="621582"/>
            <a:ext cx="8656636" cy="1488315"/>
          </a:xfrm>
        </p:spPr>
        <p:txBody>
          <a:bodyPr>
            <a:normAutofit/>
          </a:bodyPr>
          <a:lstStyle/>
          <a:p>
            <a:r>
              <a:rPr lang="en-US" i="1">
                <a:solidFill>
                  <a:schemeClr val="bg1"/>
                </a:solidFill>
                <a:effectLst>
                  <a:outerShdw blurRad="38100" dist="38100" dir="2700000" algn="tl">
                    <a:srgbClr val="000000">
                      <a:alpha val="43137"/>
                    </a:srgbClr>
                  </a:outerShdw>
                </a:effectLst>
              </a:rPr>
              <a:t>Global Reinsurance Corp. of Am. v. Century Indem. Co.</a:t>
            </a:r>
          </a:p>
        </p:txBody>
      </p:sp>
      <p:sp>
        <p:nvSpPr>
          <p:cNvPr id="3" name="Text Placeholder 2">
            <a:extLst>
              <a:ext uri="{FF2B5EF4-FFF2-40B4-BE49-F238E27FC236}">
                <a16:creationId xmlns:a16="http://schemas.microsoft.com/office/drawing/2014/main" id="{0279308C-9418-4EF0-8086-68676A020E9B}"/>
              </a:ext>
            </a:extLst>
          </p:cNvPr>
          <p:cNvSpPr>
            <a:spLocks noGrp="1"/>
          </p:cNvSpPr>
          <p:nvPr>
            <p:ph type="body" idx="1"/>
          </p:nvPr>
        </p:nvSpPr>
        <p:spPr/>
        <p:txBody>
          <a:bodyPr/>
          <a:lstStyle/>
          <a:p>
            <a:r>
              <a:rPr lang="en-US" b="1">
                <a:solidFill>
                  <a:schemeClr val="tx1"/>
                </a:solidFill>
                <a:effectLst>
                  <a:outerShdw blurRad="38100" dist="38100" dir="2700000" algn="tl">
                    <a:srgbClr val="000000">
                      <a:alpha val="43137"/>
                    </a:srgbClr>
                  </a:outerShdw>
                </a:effectLst>
              </a:rPr>
              <a:t>Gina Santangelo</a:t>
            </a:r>
          </a:p>
          <a:p>
            <a:r>
              <a:rPr lang="en-US" b="1">
                <a:solidFill>
                  <a:schemeClr val="tx1"/>
                </a:solidFill>
                <a:effectLst>
                  <a:outerShdw blurRad="38100" dist="38100" dir="2700000" algn="tl">
                    <a:srgbClr val="000000">
                      <a:alpha val="43137"/>
                    </a:srgbClr>
                  </a:outerShdw>
                </a:effectLst>
              </a:rPr>
              <a:t>Arch Reinsurance</a:t>
            </a:r>
          </a:p>
        </p:txBody>
      </p:sp>
    </p:spTree>
    <p:extLst>
      <p:ext uri="{BB962C8B-B14F-4D97-AF65-F5344CB8AC3E}">
        <p14:creationId xmlns:p14="http://schemas.microsoft.com/office/powerpoint/2010/main" val="1314723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B94983-CBDF-4638-9DF4-693DC2AEE606}"/>
              </a:ext>
            </a:extLst>
          </p:cNvPr>
          <p:cNvSpPr>
            <a:spLocks noGrp="1"/>
          </p:cNvSpPr>
          <p:nvPr>
            <p:ph type="body" idx="2"/>
          </p:nvPr>
        </p:nvSpPr>
        <p:spPr/>
        <p:txBody>
          <a:bodyPr/>
          <a:lstStyle/>
          <a:p>
            <a:pPr algn="ctr"/>
            <a:r>
              <a:rPr lang="en-US"/>
              <a:t>Each Presenter will have 5 – 10 minutes to discuss a case</a:t>
            </a:r>
          </a:p>
          <a:p>
            <a:pPr algn="ctr"/>
            <a:endParaRPr lang="en-US"/>
          </a:p>
          <a:p>
            <a:pPr algn="ctr"/>
            <a:r>
              <a:rPr lang="en-US"/>
              <a:t>They will tell you why it is the most significant case of the past year</a:t>
            </a:r>
          </a:p>
        </p:txBody>
      </p:sp>
      <p:sp>
        <p:nvSpPr>
          <p:cNvPr id="5" name="Text Placeholder 4">
            <a:extLst>
              <a:ext uri="{FF2B5EF4-FFF2-40B4-BE49-F238E27FC236}">
                <a16:creationId xmlns:a16="http://schemas.microsoft.com/office/drawing/2014/main" id="{89F115B8-0838-4651-8111-F493794CDF78}"/>
              </a:ext>
            </a:extLst>
          </p:cNvPr>
          <p:cNvSpPr>
            <a:spLocks noGrp="1"/>
          </p:cNvSpPr>
          <p:nvPr>
            <p:ph type="body" idx="4"/>
          </p:nvPr>
        </p:nvSpPr>
        <p:spPr/>
        <p:txBody>
          <a:bodyPr/>
          <a:lstStyle/>
          <a:p>
            <a:pPr algn="ctr"/>
            <a:r>
              <a:rPr lang="en-US"/>
              <a:t>At the </a:t>
            </a:r>
            <a:r>
              <a:rPr lang="en-US" u="sng"/>
              <a:t>END</a:t>
            </a:r>
            <a:r>
              <a:rPr lang="en-US"/>
              <a:t>, after some time for questions the audience will vote on which case is the most significant of the past year</a:t>
            </a:r>
          </a:p>
        </p:txBody>
      </p:sp>
      <p:sp>
        <p:nvSpPr>
          <p:cNvPr id="6" name="Title 5">
            <a:extLst>
              <a:ext uri="{FF2B5EF4-FFF2-40B4-BE49-F238E27FC236}">
                <a16:creationId xmlns:a16="http://schemas.microsoft.com/office/drawing/2014/main" id="{9C535C67-8123-4BF0-975F-3A27917194EB}"/>
              </a:ext>
            </a:extLst>
          </p:cNvPr>
          <p:cNvSpPr>
            <a:spLocks noGrp="1"/>
          </p:cNvSpPr>
          <p:nvPr>
            <p:ph type="title"/>
          </p:nvPr>
        </p:nvSpPr>
        <p:spPr>
          <a:xfrm>
            <a:off x="515939" y="616938"/>
            <a:ext cx="11160126" cy="1688112"/>
          </a:xfrm>
        </p:spPr>
        <p:txBody>
          <a:bodyPr>
            <a:normAutofit fontScale="90000"/>
          </a:bodyPr>
          <a:lstStyle/>
          <a:p>
            <a:r>
              <a:rPr lang="en-US" sz="5300" i="1">
                <a:solidFill>
                  <a:srgbClr val="30A8C0"/>
                </a:solidFill>
                <a:effectLst>
                  <a:outerShdw blurRad="38100" dist="38100" dir="2700000" algn="tl">
                    <a:srgbClr val="000000">
                      <a:alpha val="43137"/>
                    </a:srgbClr>
                  </a:outerShdw>
                </a:effectLst>
              </a:rPr>
              <a:t>Rapid Fire Case Presentations</a:t>
            </a:r>
            <a:r>
              <a:rPr lang="en-US" sz="5300">
                <a:solidFill>
                  <a:srgbClr val="30A8C0"/>
                </a:solidFill>
                <a:effectLst>
                  <a:outerShdw blurRad="38100" dist="38100" dir="2700000" algn="tl">
                    <a:srgbClr val="000000">
                      <a:alpha val="43137"/>
                    </a:srgbClr>
                  </a:outerShdw>
                </a:effectLst>
              </a:rPr>
              <a:t>: </a:t>
            </a:r>
            <a:br>
              <a:rPr lang="en-US" sz="5300">
                <a:solidFill>
                  <a:srgbClr val="30A8C0"/>
                </a:solidFill>
                <a:effectLst>
                  <a:outerShdw blurRad="38100" dist="38100" dir="2700000" algn="tl">
                    <a:srgbClr val="000000">
                      <a:alpha val="43137"/>
                    </a:srgbClr>
                  </a:outerShdw>
                </a:effectLst>
              </a:rPr>
            </a:br>
            <a:r>
              <a:rPr lang="en-US" sz="5300">
                <a:solidFill>
                  <a:srgbClr val="30A8C0"/>
                </a:solidFill>
                <a:effectLst>
                  <a:outerShdw blurRad="38100" dist="38100" dir="2700000" algn="tl">
                    <a:srgbClr val="000000">
                      <a:alpha val="43137"/>
                    </a:srgbClr>
                  </a:outerShdw>
                </a:effectLst>
              </a:rPr>
              <a:t>Significant Recent Cases</a:t>
            </a:r>
            <a:br>
              <a:rPr lang="en-US"/>
            </a:br>
            <a:endParaRPr lang="en-US"/>
          </a:p>
        </p:txBody>
      </p:sp>
    </p:spTree>
    <p:extLst>
      <p:ext uri="{BB962C8B-B14F-4D97-AF65-F5344CB8AC3E}">
        <p14:creationId xmlns:p14="http://schemas.microsoft.com/office/powerpoint/2010/main" val="2770283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2"/>
            <a:ext cx="11160128" cy="1042832"/>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u="sng" dirty="0"/>
              <a:t>The Saga of the End of </a:t>
            </a:r>
            <a:r>
              <a:rPr lang="en-US" i="1" u="sng" dirty="0"/>
              <a:t>Bellefonte</a:t>
            </a:r>
            <a:endParaRPr sz="4000" b="1" i="0" u="sng"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382373" y="1262025"/>
            <a:ext cx="11597294" cy="4625459"/>
          </a:xfrm>
          <a:prstGeom prst="rect">
            <a:avLst/>
          </a:prstGeom>
          <a:noFill/>
          <a:ln>
            <a:noFill/>
          </a:ln>
        </p:spPr>
        <p:txBody>
          <a:bodyPr spcFirstLastPara="1" wrap="square" lIns="45700" tIns="45700" rIns="45700" bIns="45700" anchor="t" anchorCtr="0">
            <a:normAutofit/>
          </a:bodyPr>
          <a:lstStyle/>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endParaRPr lang="en-US" sz="2000"/>
          </a:p>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r>
              <a:rPr lang="en-US" sz="2000"/>
              <a:t>Between </a:t>
            </a:r>
            <a:r>
              <a:rPr lang="en-US" sz="2000" dirty="0"/>
              <a:t>1962 – 1981, Century issued non-eroding third-party liability policies to Caterpillar Tractor Company</a:t>
            </a:r>
          </a:p>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endParaRPr lang="en-US" sz="2000"/>
          </a:p>
          <a:p>
            <a:pPr marL="342900" lvl="0" indent="-342900" algn="just" rtl="0">
              <a:lnSpc>
                <a:spcPct val="100000"/>
              </a:lnSpc>
              <a:spcBef>
                <a:spcPts val="0"/>
              </a:spcBef>
              <a:spcAft>
                <a:spcPts val="0"/>
              </a:spcAft>
              <a:buClr>
                <a:schemeClr val="accent2"/>
              </a:buClr>
              <a:buSzPts val="2400"/>
              <a:buFont typeface="Arial" panose="020B0604020202020204" pitchFamily="34" charset="0"/>
              <a:buChar char="•"/>
            </a:pPr>
            <a:r>
              <a:rPr lang="en-US" sz="2000"/>
              <a:t>Between </a:t>
            </a:r>
            <a:r>
              <a:rPr lang="en-US" sz="2000" dirty="0"/>
              <a:t>1971 – 1980, Global issued 10 follow form fac certs to Century covering the Caterpillar policies.  </a:t>
            </a:r>
          </a:p>
          <a:p>
            <a:pPr marL="800100" lvl="1" algn="just">
              <a:spcBef>
                <a:spcPts val="0"/>
              </a:spcBef>
              <a:buSzPts val="2400"/>
              <a:buFont typeface="Arial" panose="020B0604020202020204" pitchFamily="34" charset="0"/>
              <a:buChar char="•"/>
            </a:pPr>
            <a:r>
              <a:rPr lang="en-US" sz="2000" dirty="0"/>
              <a:t>Declarations (example of 1 cert) </a:t>
            </a:r>
          </a:p>
          <a:p>
            <a:pPr marL="1257300" lvl="2" algn="just">
              <a:spcBef>
                <a:spcPts val="0"/>
              </a:spcBef>
              <a:buSzPts val="2400"/>
              <a:buFont typeface="Arial" panose="020B0604020202020204" pitchFamily="34" charset="0"/>
              <a:buChar char="•"/>
            </a:pPr>
            <a:r>
              <a:rPr lang="en-US" sz="2000" dirty="0"/>
              <a:t>Policy Limits and Application: “$1,000,000 each occurrence as original”</a:t>
            </a:r>
          </a:p>
          <a:p>
            <a:pPr marL="1257300" lvl="2" algn="just">
              <a:spcBef>
                <a:spcPts val="0"/>
              </a:spcBef>
              <a:buSzPts val="2400"/>
              <a:buFont typeface="Arial" panose="020B0604020202020204" pitchFamily="34" charset="0"/>
              <a:buChar char="•"/>
            </a:pPr>
            <a:r>
              <a:rPr lang="en-US" sz="2000" dirty="0"/>
              <a:t>Reinsurance Accepted “$250,000 part $5000,000 each occurrence as original excess of the Company’s retention [$500,000]….”</a:t>
            </a:r>
          </a:p>
          <a:p>
            <a:pPr marL="1257300" lvl="2" algn="just">
              <a:spcBef>
                <a:spcPts val="0"/>
              </a:spcBef>
              <a:buSzPts val="2400"/>
              <a:buFont typeface="Arial" panose="020B0604020202020204" pitchFamily="34" charset="0"/>
              <a:buChar char="•"/>
            </a:pPr>
            <a:r>
              <a:rPr lang="en-US" sz="2000" dirty="0"/>
              <a:t>Basis: XOL</a:t>
            </a:r>
          </a:p>
          <a:p>
            <a:pPr marL="800100" lvl="1" algn="just">
              <a:spcBef>
                <a:spcPts val="0"/>
              </a:spcBef>
              <a:buSzPts val="2400"/>
              <a:buFont typeface="Arial" panose="020B0604020202020204" pitchFamily="34" charset="0"/>
              <a:buChar char="•"/>
            </a:pPr>
            <a:endParaRPr lang="en-US" sz="2000"/>
          </a:p>
          <a:p>
            <a:pPr marL="800100" lvl="1" algn="just">
              <a:spcBef>
                <a:spcPts val="0"/>
              </a:spcBef>
              <a:buSzPts val="2400"/>
              <a:buFont typeface="Arial" panose="020B0604020202020204" pitchFamily="34" charset="0"/>
              <a:buChar char="•"/>
            </a:pPr>
            <a:r>
              <a:rPr lang="en-US" sz="2000"/>
              <a:t>Global </a:t>
            </a:r>
            <a:r>
              <a:rPr lang="en-US" sz="2000" dirty="0"/>
              <a:t>assumed 50% of risk and was paid 50% of net premium.</a:t>
            </a:r>
          </a:p>
        </p:txBody>
      </p:sp>
      <p:sp>
        <p:nvSpPr>
          <p:cNvPr id="97" name="Google Shape;97;p4"/>
          <p:cNvSpPr txBox="1">
            <a:spLocks noGrp="1"/>
          </p:cNvSpPr>
          <p:nvPr>
            <p:ph type="body" idx="3"/>
          </p:nvPr>
        </p:nvSpPr>
        <p:spPr>
          <a:xfrm>
            <a:off x="515936" y="289629"/>
            <a:ext cx="3600453" cy="313101"/>
          </a:xfrm>
          <a:prstGeom prst="rect">
            <a:avLst/>
          </a:prstGeom>
          <a:noFill/>
          <a:ln>
            <a:noFill/>
          </a:ln>
        </p:spPr>
        <p:txBody>
          <a:bodyPr spcFirstLastPara="1" wrap="square" lIns="45700" tIns="45700" rIns="45700" bIns="45700" anchor="t" anchorCtr="0">
            <a:normAutofit fontScale="70000" lnSpcReduction="20000"/>
          </a:bodyPr>
          <a:lstStyle/>
          <a:p>
            <a:pPr marL="342900" lvl="0" indent="-342900" algn="l" rtl="0">
              <a:lnSpc>
                <a:spcPct val="100000"/>
              </a:lnSpc>
              <a:spcBef>
                <a:spcPts val="0"/>
              </a:spcBef>
              <a:spcAft>
                <a:spcPts val="0"/>
              </a:spcAft>
              <a:buClr>
                <a:schemeClr val="accent3"/>
              </a:buClr>
              <a:buSzPts val="1000"/>
              <a:buFont typeface="Century Gothic"/>
              <a:buNone/>
            </a:pPr>
            <a:r>
              <a:rPr lang="en-US" sz="1400" b="1">
                <a:solidFill>
                  <a:schemeClr val="accent4"/>
                </a:solidFill>
              </a:rPr>
              <a:t>Global Reinsurance Corp. of Am. v. Century Indem. Co.</a:t>
            </a:r>
            <a:endParaRPr sz="1000" b="1">
              <a:solidFill>
                <a:schemeClr val="accent4"/>
              </a:solidFill>
            </a:endParaRPr>
          </a:p>
        </p:txBody>
      </p:sp>
    </p:spTree>
    <p:extLst>
      <p:ext uri="{BB962C8B-B14F-4D97-AF65-F5344CB8AC3E}">
        <p14:creationId xmlns:p14="http://schemas.microsoft.com/office/powerpoint/2010/main" val="2459011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2"/>
            <a:ext cx="11160128" cy="1042832"/>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u="sng" dirty="0"/>
              <a:t>The Saga of the End of </a:t>
            </a:r>
            <a:r>
              <a:rPr lang="en-US" i="1" u="sng" dirty="0"/>
              <a:t>Bellefonte</a:t>
            </a:r>
            <a:endParaRPr sz="4000" b="1" i="0" u="sng"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382373" y="1262025"/>
            <a:ext cx="11597294" cy="4625459"/>
          </a:xfrm>
          <a:prstGeom prst="rect">
            <a:avLst/>
          </a:prstGeom>
          <a:noFill/>
          <a:ln>
            <a:noFill/>
          </a:ln>
        </p:spPr>
        <p:txBody>
          <a:bodyPr spcFirstLastPara="1" wrap="square" lIns="45700" tIns="45700" rIns="45700" bIns="45700" anchor="t" anchorCtr="0">
            <a:normAutofit/>
          </a:bodyPr>
          <a:lstStyle/>
          <a:p>
            <a:pPr marL="342900" algn="just">
              <a:spcBef>
                <a:spcPts val="0"/>
              </a:spcBef>
              <a:buSzPts val="2400"/>
              <a:buFont typeface="Arial" panose="020B0604020202020204" pitchFamily="34" charset="0"/>
              <a:buChar char="•"/>
            </a:pPr>
            <a:r>
              <a:rPr lang="en-US" sz="2000" b="1" dirty="0"/>
              <a:t>Follow </a:t>
            </a:r>
            <a:r>
              <a:rPr lang="en-US" sz="2000" b="1"/>
              <a:t>the Fortunes: </a:t>
            </a:r>
            <a:endParaRPr lang="en-US" sz="2000" b="1" dirty="0"/>
          </a:p>
          <a:p>
            <a:pPr marL="457200" lvl="1" indent="0" algn="just">
              <a:spcBef>
                <a:spcPts val="0"/>
              </a:spcBef>
              <a:buSzPts val="2400"/>
              <a:buNone/>
            </a:pPr>
            <a:endParaRPr lang="en-US" sz="2000"/>
          </a:p>
          <a:p>
            <a:pPr marL="457200" lvl="1" indent="0" algn="just">
              <a:spcBef>
                <a:spcPts val="0"/>
              </a:spcBef>
              <a:buSzPts val="2400"/>
              <a:buNone/>
            </a:pPr>
            <a:r>
              <a:rPr lang="en-US" sz="2000"/>
              <a:t>“[</a:t>
            </a:r>
            <a:r>
              <a:rPr lang="en-US" sz="2000" dirty="0"/>
              <a:t>T]he liability of the Reinsurer specified in [the Reinsurance Accepted provision’ shall follow that of the Company and, except as otherwise specifically provided herein shall be subject in all respects to all the terms and conditions of the Company’s policy.”</a:t>
            </a:r>
          </a:p>
          <a:p>
            <a:pPr marL="342900" algn="just">
              <a:spcBef>
                <a:spcPts val="0"/>
              </a:spcBef>
              <a:buSzPts val="2400"/>
              <a:buFont typeface="Arial" panose="020B0604020202020204" pitchFamily="34" charset="0"/>
              <a:buChar char="•"/>
            </a:pPr>
            <a:endParaRPr lang="en-US" sz="2000"/>
          </a:p>
          <a:p>
            <a:pPr marL="342900" algn="just">
              <a:spcBef>
                <a:spcPts val="0"/>
              </a:spcBef>
              <a:buSzPts val="2400"/>
              <a:buFont typeface="Arial" panose="020B0604020202020204" pitchFamily="34" charset="0"/>
              <a:buChar char="•"/>
            </a:pPr>
            <a:r>
              <a:rPr lang="en-US" sz="2000" b="1"/>
              <a:t>Payments </a:t>
            </a:r>
            <a:r>
              <a:rPr lang="en-US" sz="2000" b="1" dirty="0"/>
              <a:t>Provision</a:t>
            </a:r>
          </a:p>
          <a:p>
            <a:pPr marL="457200" lvl="1" indent="0" algn="just">
              <a:spcBef>
                <a:spcPts val="0"/>
              </a:spcBef>
              <a:buSzPts val="2400"/>
              <a:buNone/>
            </a:pPr>
            <a:endParaRPr lang="en-US" sz="2000"/>
          </a:p>
          <a:p>
            <a:pPr marL="457200" lvl="1" indent="0" algn="just">
              <a:spcBef>
                <a:spcPts val="0"/>
              </a:spcBef>
              <a:buSzPts val="2400"/>
              <a:buNone/>
            </a:pPr>
            <a:r>
              <a:rPr lang="en-US" sz="2000"/>
              <a:t>“</a:t>
            </a:r>
            <a:r>
              <a:rPr lang="en-US" sz="2000" dirty="0"/>
              <a:t>All claims involving this reinsurance, when settled by the Company, shall be binding on the Reinsurer, who shall be bound to pay its proportion of such settlements, and in addition thereto, in the ratio that the Reinsurer’s loss payment bears to the Company’s gross loss payment, its proportion of expenses ... incurred by the Company in the investigation and settlement of claims or suits.” </a:t>
            </a:r>
          </a:p>
          <a:p>
            <a:pPr marL="800100" lvl="1" algn="just">
              <a:spcBef>
                <a:spcPts val="0"/>
              </a:spcBef>
              <a:buSzPts val="2400"/>
              <a:buFont typeface="Arial" panose="020B0604020202020204" pitchFamily="34" charset="0"/>
              <a:buChar char="•"/>
            </a:pPr>
            <a:endParaRPr lang="en-US" dirty="0"/>
          </a:p>
          <a:p>
            <a:pPr marL="800100" lvl="1" algn="just">
              <a:spcBef>
                <a:spcPts val="0"/>
              </a:spcBef>
              <a:buSzPts val="2400"/>
              <a:buFont typeface="Arial" panose="020B0604020202020204" pitchFamily="34" charset="0"/>
              <a:buChar char="•"/>
            </a:pPr>
            <a:endParaRPr lang="en-US" dirty="0"/>
          </a:p>
        </p:txBody>
      </p:sp>
      <p:sp>
        <p:nvSpPr>
          <p:cNvPr id="5" name="Google Shape;97;p4">
            <a:extLst>
              <a:ext uri="{FF2B5EF4-FFF2-40B4-BE49-F238E27FC236}">
                <a16:creationId xmlns:a16="http://schemas.microsoft.com/office/drawing/2014/main" id="{D625B571-74C6-4EE6-96B5-70CDC44418FF}"/>
              </a:ext>
            </a:extLst>
          </p:cNvPr>
          <p:cNvSpPr txBox="1">
            <a:spLocks noGrp="1"/>
          </p:cNvSpPr>
          <p:nvPr>
            <p:ph type="body" idx="3"/>
          </p:nvPr>
        </p:nvSpPr>
        <p:spPr>
          <a:xfrm>
            <a:off x="515938" y="288925"/>
            <a:ext cx="3600450" cy="314325"/>
          </a:xfrm>
          <a:prstGeom prst="rect">
            <a:avLst/>
          </a:prstGeom>
          <a:noFill/>
          <a:ln>
            <a:noFill/>
          </a:ln>
        </p:spPr>
        <p:txBody>
          <a:bodyPr spcFirstLastPara="1" wrap="square" lIns="45700" tIns="45700" rIns="45700" bIns="45700" anchor="t" anchorCtr="0">
            <a:normAutofit fontScale="70000" lnSpcReduction="20000"/>
          </a:bodyPr>
          <a:lstStyle/>
          <a:p>
            <a:pPr marL="342900" lvl="0" indent="-342900" algn="l" rtl="0">
              <a:lnSpc>
                <a:spcPct val="100000"/>
              </a:lnSpc>
              <a:spcBef>
                <a:spcPts val="0"/>
              </a:spcBef>
              <a:spcAft>
                <a:spcPts val="0"/>
              </a:spcAft>
              <a:buClr>
                <a:schemeClr val="accent3"/>
              </a:buClr>
              <a:buSzPts val="1000"/>
              <a:buFont typeface="Century Gothic"/>
              <a:buNone/>
            </a:pPr>
            <a:r>
              <a:rPr lang="en-US" sz="1400" b="1">
                <a:solidFill>
                  <a:schemeClr val="accent4"/>
                </a:solidFill>
              </a:rPr>
              <a:t>Global Reinsurance Corp. of Am. v. Century Indem. Co.</a:t>
            </a:r>
            <a:endParaRPr sz="1000" b="1">
              <a:solidFill>
                <a:schemeClr val="accent4"/>
              </a:solidFill>
            </a:endParaRPr>
          </a:p>
        </p:txBody>
      </p:sp>
    </p:spTree>
    <p:extLst>
      <p:ext uri="{BB962C8B-B14F-4D97-AF65-F5344CB8AC3E}">
        <p14:creationId xmlns:p14="http://schemas.microsoft.com/office/powerpoint/2010/main" val="3608511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2"/>
            <a:ext cx="11160128" cy="1042832"/>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u="sng" dirty="0"/>
              <a:t>The Saga of the End of </a:t>
            </a:r>
            <a:r>
              <a:rPr lang="en-US" i="1" u="sng" dirty="0"/>
              <a:t>Bellefonte</a:t>
            </a:r>
            <a:endParaRPr sz="4000" b="1" i="0" u="sng"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382373" y="1262025"/>
            <a:ext cx="11597294" cy="4625459"/>
          </a:xfrm>
          <a:prstGeom prst="rect">
            <a:avLst/>
          </a:prstGeom>
          <a:noFill/>
          <a:ln>
            <a:noFill/>
          </a:ln>
        </p:spPr>
        <p:txBody>
          <a:bodyPr spcFirstLastPara="1" wrap="square" lIns="45700" tIns="45700" rIns="45700" bIns="45700" anchor="t" anchorCtr="0">
            <a:normAutofit/>
          </a:bodyPr>
          <a:lstStyle/>
          <a:p>
            <a:pPr marL="342900" algn="just">
              <a:spcBef>
                <a:spcPts val="0"/>
              </a:spcBef>
              <a:buSzPts val="2400"/>
              <a:buFont typeface="Arial" panose="020B0604020202020204" pitchFamily="34" charset="0"/>
              <a:buChar char="•"/>
            </a:pPr>
            <a:r>
              <a:rPr lang="en-US" dirty="0"/>
              <a:t>Late 1980s – Caterpillar sued for BI for asbestos-related claims.  </a:t>
            </a:r>
          </a:p>
          <a:p>
            <a:pPr marL="342900" algn="just">
              <a:spcBef>
                <a:spcPts val="0"/>
              </a:spcBef>
              <a:buSzPts val="2400"/>
              <a:buFont typeface="Arial" panose="020B0604020202020204" pitchFamily="34" charset="0"/>
              <a:buChar char="•"/>
            </a:pPr>
            <a:endParaRPr lang="en-US" sz="2300"/>
          </a:p>
          <a:p>
            <a:pPr marL="342900" algn="just">
              <a:spcBef>
                <a:spcPts val="0"/>
              </a:spcBef>
              <a:buSzPts val="2400"/>
              <a:buFont typeface="Arial" panose="020B0604020202020204" pitchFamily="34" charset="0"/>
              <a:buChar char="•"/>
            </a:pPr>
            <a:r>
              <a:rPr lang="en-US" sz="2300"/>
              <a:t>Coverage </a:t>
            </a:r>
            <a:r>
              <a:rPr lang="en-US" sz="2300" dirty="0"/>
              <a:t>triggered under Century Policies after Caterpillar filed and won a DJ action against Century. </a:t>
            </a:r>
          </a:p>
          <a:p>
            <a:pPr marL="800100" lvl="1" algn="just">
              <a:spcBef>
                <a:spcPts val="0"/>
              </a:spcBef>
              <a:buSzPts val="2400"/>
              <a:buFont typeface="Arial" panose="020B0604020202020204" pitchFamily="34" charset="0"/>
              <a:buChar char="•"/>
            </a:pPr>
            <a:endParaRPr lang="en-US" sz="2300"/>
          </a:p>
          <a:p>
            <a:pPr marL="800100" lvl="1" algn="just">
              <a:spcBef>
                <a:spcPts val="0"/>
              </a:spcBef>
              <a:buSzPts val="2400"/>
              <a:buFont typeface="Arial" panose="020B0604020202020204" pitchFamily="34" charset="0"/>
              <a:buChar char="•"/>
            </a:pPr>
            <a:r>
              <a:rPr lang="en-US" sz="2300"/>
              <a:t>Century </a:t>
            </a:r>
            <a:r>
              <a:rPr lang="en-US" sz="2300" dirty="0"/>
              <a:t>paid previous defense costs and took over the defense of the asbestos actions.  </a:t>
            </a:r>
          </a:p>
          <a:p>
            <a:pPr marL="800100" lvl="1" algn="just">
              <a:spcBef>
                <a:spcPts val="0"/>
              </a:spcBef>
              <a:buSzPts val="2400"/>
              <a:buFont typeface="Arial" panose="020B0604020202020204" pitchFamily="34" charset="0"/>
              <a:buChar char="•"/>
            </a:pPr>
            <a:endParaRPr lang="en-US" sz="2300"/>
          </a:p>
          <a:p>
            <a:pPr marL="800100" lvl="1" algn="just">
              <a:spcBef>
                <a:spcPts val="0"/>
              </a:spcBef>
              <a:buSzPts val="2400"/>
              <a:buFont typeface="Arial" panose="020B0604020202020204" pitchFamily="34" charset="0"/>
              <a:buChar char="•"/>
            </a:pPr>
            <a:r>
              <a:rPr lang="en-US" sz="2300"/>
              <a:t>Global </a:t>
            </a:r>
            <a:r>
              <a:rPr lang="en-US" sz="2300" dirty="0"/>
              <a:t>paid Century up to the amount contained in the certs’ individual “Reinsurance Accepted” and disclaimed coverage for additional defense costs in excess of that amount. </a:t>
            </a:r>
          </a:p>
          <a:p>
            <a:pPr marL="800100" lvl="1" algn="just">
              <a:spcBef>
                <a:spcPts val="0"/>
              </a:spcBef>
              <a:buSzPts val="2400"/>
              <a:buFont typeface="Arial" panose="020B0604020202020204" pitchFamily="34" charset="0"/>
              <a:buChar char="•"/>
            </a:pPr>
            <a:endParaRPr lang="en-US" sz="2300" dirty="0"/>
          </a:p>
          <a:p>
            <a:pPr marL="342900" algn="just">
              <a:spcBef>
                <a:spcPts val="0"/>
              </a:spcBef>
              <a:buSzPts val="2400"/>
              <a:buFont typeface="Arial" panose="020B0604020202020204" pitchFamily="34" charset="0"/>
              <a:buChar char="•"/>
            </a:pPr>
            <a:endParaRPr lang="en-US" sz="2300" dirty="0"/>
          </a:p>
          <a:p>
            <a:pPr marL="800100" lvl="1" algn="just">
              <a:spcBef>
                <a:spcPts val="0"/>
              </a:spcBef>
              <a:buSzPts val="2400"/>
              <a:buFont typeface="Arial" panose="020B0604020202020204" pitchFamily="34" charset="0"/>
              <a:buChar char="•"/>
            </a:pPr>
            <a:endParaRPr lang="en-US" dirty="0"/>
          </a:p>
          <a:p>
            <a:pPr marL="800100" lvl="1" algn="just">
              <a:spcBef>
                <a:spcPts val="0"/>
              </a:spcBef>
              <a:buSzPts val="2400"/>
              <a:buFont typeface="Arial" panose="020B0604020202020204" pitchFamily="34" charset="0"/>
              <a:buChar char="•"/>
            </a:pPr>
            <a:endParaRPr lang="en-US" dirty="0"/>
          </a:p>
        </p:txBody>
      </p:sp>
      <p:sp>
        <p:nvSpPr>
          <p:cNvPr id="5" name="Google Shape;97;p4">
            <a:extLst>
              <a:ext uri="{FF2B5EF4-FFF2-40B4-BE49-F238E27FC236}">
                <a16:creationId xmlns:a16="http://schemas.microsoft.com/office/drawing/2014/main" id="{AF57DA21-FFDB-4DA3-9712-E99304F4548B}"/>
              </a:ext>
            </a:extLst>
          </p:cNvPr>
          <p:cNvSpPr txBox="1">
            <a:spLocks noGrp="1"/>
          </p:cNvSpPr>
          <p:nvPr>
            <p:ph type="body" idx="3"/>
          </p:nvPr>
        </p:nvSpPr>
        <p:spPr>
          <a:xfrm>
            <a:off x="515938" y="288925"/>
            <a:ext cx="3600450" cy="314325"/>
          </a:xfrm>
          <a:prstGeom prst="rect">
            <a:avLst/>
          </a:prstGeom>
          <a:noFill/>
          <a:ln>
            <a:noFill/>
          </a:ln>
        </p:spPr>
        <p:txBody>
          <a:bodyPr spcFirstLastPara="1" wrap="square" lIns="45700" tIns="45700" rIns="45700" bIns="45700" anchor="t" anchorCtr="0">
            <a:normAutofit fontScale="70000" lnSpcReduction="20000"/>
          </a:bodyPr>
          <a:lstStyle/>
          <a:p>
            <a:pPr marL="342900" lvl="0" indent="-342900" algn="l" rtl="0">
              <a:lnSpc>
                <a:spcPct val="100000"/>
              </a:lnSpc>
              <a:spcBef>
                <a:spcPts val="0"/>
              </a:spcBef>
              <a:spcAft>
                <a:spcPts val="0"/>
              </a:spcAft>
              <a:buClr>
                <a:schemeClr val="accent3"/>
              </a:buClr>
              <a:buSzPts val="1000"/>
              <a:buFont typeface="Century Gothic"/>
              <a:buNone/>
            </a:pPr>
            <a:r>
              <a:rPr lang="en-US" sz="1400" b="1">
                <a:solidFill>
                  <a:schemeClr val="accent4"/>
                </a:solidFill>
              </a:rPr>
              <a:t>Global Reinsurance Corp. of Am. v. Century Indem. Co.</a:t>
            </a:r>
            <a:endParaRPr sz="1000" b="1">
              <a:solidFill>
                <a:schemeClr val="accent4"/>
              </a:solidFill>
            </a:endParaRPr>
          </a:p>
        </p:txBody>
      </p:sp>
    </p:spTree>
    <p:extLst>
      <p:ext uri="{BB962C8B-B14F-4D97-AF65-F5344CB8AC3E}">
        <p14:creationId xmlns:p14="http://schemas.microsoft.com/office/powerpoint/2010/main" val="3915472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2"/>
            <a:ext cx="11160128" cy="1042832"/>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u="sng" dirty="0"/>
              <a:t>The Battle to the End of </a:t>
            </a:r>
            <a:r>
              <a:rPr lang="en-US" i="1" u="sng" dirty="0"/>
              <a:t>Bellefonte</a:t>
            </a:r>
            <a:endParaRPr sz="4000" b="1" i="0" u="sng"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382373" y="1262025"/>
            <a:ext cx="11597294" cy="4625459"/>
          </a:xfrm>
          <a:prstGeom prst="rect">
            <a:avLst/>
          </a:prstGeom>
          <a:noFill/>
          <a:ln>
            <a:noFill/>
          </a:ln>
        </p:spPr>
        <p:txBody>
          <a:bodyPr spcFirstLastPara="1" wrap="square" lIns="45700" tIns="45700" rIns="45700" bIns="45700" anchor="t" anchorCtr="0">
            <a:normAutofit/>
          </a:bodyPr>
          <a:lstStyle/>
          <a:p>
            <a:pPr marL="342900" algn="just">
              <a:spcBef>
                <a:spcPts val="0"/>
              </a:spcBef>
              <a:buSzPts val="2400"/>
              <a:buFont typeface="Arial" panose="020B0604020202020204" pitchFamily="34" charset="0"/>
              <a:buChar char="•"/>
            </a:pPr>
            <a:r>
              <a:rPr lang="en-US" sz="2000" dirty="0"/>
              <a:t>Global filed a DJ in the SDNY against Century</a:t>
            </a:r>
          </a:p>
          <a:p>
            <a:pPr marL="800100" lvl="1" algn="just">
              <a:spcBef>
                <a:spcPts val="0"/>
              </a:spcBef>
              <a:buSzPts val="2400"/>
              <a:buFont typeface="Arial" panose="020B0604020202020204" pitchFamily="34" charset="0"/>
              <a:buChar char="•"/>
            </a:pPr>
            <a:r>
              <a:rPr lang="en-US" sz="2000"/>
              <a:t>Argued the </a:t>
            </a:r>
            <a:r>
              <a:rPr lang="en-US" sz="2000" dirty="0"/>
              <a:t>Reinsurance Accepted provision in each cert capped the amount Global was obligated to pay Century for both indemnity and ALAE.</a:t>
            </a:r>
          </a:p>
          <a:p>
            <a:pPr marL="342900" algn="just">
              <a:spcBef>
                <a:spcPts val="0"/>
              </a:spcBef>
              <a:buSzPts val="2400"/>
              <a:buFont typeface="Arial" panose="020B0604020202020204" pitchFamily="34" charset="0"/>
              <a:buChar char="•"/>
            </a:pPr>
            <a:endParaRPr lang="en-US" sz="2000"/>
          </a:p>
          <a:p>
            <a:pPr marL="342900" algn="just">
              <a:spcBef>
                <a:spcPts val="0"/>
              </a:spcBef>
              <a:buSzPts val="2400"/>
              <a:buFont typeface="Arial" panose="020B0604020202020204" pitchFamily="34" charset="0"/>
              <a:buChar char="•"/>
            </a:pPr>
            <a:r>
              <a:rPr lang="en-US" sz="2000" b="1" u="sng"/>
              <a:t>SDNY </a:t>
            </a:r>
            <a:r>
              <a:rPr lang="en-US" sz="2000" b="1" u="sng" dirty="0"/>
              <a:t>Ruling 1</a:t>
            </a:r>
            <a:r>
              <a:rPr lang="en-US" sz="2000" dirty="0"/>
              <a:t>: Relied on </a:t>
            </a:r>
            <a:r>
              <a:rPr lang="en-US" sz="2000" i="1" dirty="0" err="1"/>
              <a:t>Bellafonte</a:t>
            </a:r>
            <a:r>
              <a:rPr lang="en-US" sz="2000" dirty="0"/>
              <a:t> and </a:t>
            </a:r>
            <a:r>
              <a:rPr lang="en-US" sz="2000" i="1" dirty="0" err="1"/>
              <a:t>Unigard</a:t>
            </a:r>
            <a:r>
              <a:rPr lang="en-US" sz="2000" dirty="0"/>
              <a:t> </a:t>
            </a:r>
          </a:p>
          <a:p>
            <a:pPr marL="800100" lvl="1" algn="just">
              <a:spcBef>
                <a:spcPts val="0"/>
              </a:spcBef>
              <a:buSzPts val="2400"/>
              <a:buFont typeface="Arial" panose="020B0604020202020204" pitchFamily="34" charset="0"/>
              <a:buChar char="•"/>
            </a:pPr>
            <a:r>
              <a:rPr lang="en-US" sz="2000" dirty="0"/>
              <a:t>Held: </a:t>
            </a:r>
            <a:r>
              <a:rPr lang="en-US" sz="2000" dirty="0" err="1"/>
              <a:t>Global’s</a:t>
            </a:r>
            <a:r>
              <a:rPr lang="en-US" sz="2000" dirty="0"/>
              <a:t> obligations capped at the Reinsurance Accepted provision.</a:t>
            </a:r>
          </a:p>
          <a:p>
            <a:pPr marL="342900" algn="just">
              <a:spcBef>
                <a:spcPts val="0"/>
              </a:spcBef>
              <a:buSzPts val="2400"/>
              <a:buFont typeface="Arial" panose="020B0604020202020204" pitchFamily="34" charset="0"/>
              <a:buChar char="•"/>
            </a:pPr>
            <a:endParaRPr lang="en-US" sz="2000"/>
          </a:p>
          <a:p>
            <a:pPr marL="342900" algn="just">
              <a:spcBef>
                <a:spcPts val="0"/>
              </a:spcBef>
              <a:buSzPts val="2400"/>
              <a:buFont typeface="Arial" panose="020B0604020202020204" pitchFamily="34" charset="0"/>
              <a:buChar char="•"/>
            </a:pPr>
            <a:r>
              <a:rPr lang="en-US" sz="2000" b="1" u="sng"/>
              <a:t>2</a:t>
            </a:r>
            <a:r>
              <a:rPr lang="en-US" sz="2000" b="1" u="sng" baseline="30000"/>
              <a:t>nd</a:t>
            </a:r>
            <a:r>
              <a:rPr lang="en-US" sz="2000" b="1" u="sng"/>
              <a:t> </a:t>
            </a:r>
            <a:r>
              <a:rPr lang="en-US" sz="2000" b="1" u="sng" dirty="0"/>
              <a:t>Circuit Ruling 1</a:t>
            </a:r>
            <a:r>
              <a:rPr lang="en-US" sz="2000" dirty="0"/>
              <a:t>: Certified question to the New York Court </a:t>
            </a:r>
            <a:r>
              <a:rPr lang="en-US" sz="2000"/>
              <a:t>of Appeals:</a:t>
            </a:r>
            <a:endParaRPr lang="en-US" sz="2000" dirty="0"/>
          </a:p>
          <a:p>
            <a:pPr marL="457200" lvl="1" indent="0" algn="just">
              <a:spcBef>
                <a:spcPts val="0"/>
              </a:spcBef>
              <a:buSzPts val="2400"/>
              <a:buNone/>
            </a:pPr>
            <a:r>
              <a:rPr lang="en-US" sz="2000" dirty="0"/>
              <a:t>“Does the decision of the New York Court of Appeals in </a:t>
            </a:r>
            <a:r>
              <a:rPr lang="en-US" sz="2000" i="1" dirty="0"/>
              <a:t>Excess Insurance Co…</a:t>
            </a:r>
            <a:r>
              <a:rPr lang="en-US" sz="2000" dirty="0"/>
              <a:t>. Impose either a rule or construction or a strong presumption, that a per occurrence liability cap in a reinsurance contract limits the total reinsurance available under the contract to the amount of the cap regardless of whether the underlying policy is understood to cover expenses such as, for instance, </a:t>
            </a:r>
            <a:r>
              <a:rPr lang="en-US" sz="2000"/>
              <a:t>defense costs</a:t>
            </a:r>
            <a:r>
              <a:rPr lang="en-US" sz="1800">
                <a:latin typeface="+mj-lt"/>
              </a:rPr>
              <a:t>?</a:t>
            </a:r>
            <a:r>
              <a:rPr lang="en-US" sz="2000"/>
              <a:t>”</a:t>
            </a:r>
            <a:endParaRPr lang="en-US" sz="2000" dirty="0"/>
          </a:p>
          <a:p>
            <a:pPr marL="800100" lvl="1" algn="just">
              <a:spcBef>
                <a:spcPts val="0"/>
              </a:spcBef>
              <a:buSzPts val="2400"/>
              <a:buFont typeface="Arial" panose="020B0604020202020204" pitchFamily="34" charset="0"/>
              <a:buChar char="•"/>
            </a:pPr>
            <a:endParaRPr lang="en-US" dirty="0"/>
          </a:p>
          <a:p>
            <a:pPr marL="800100" lvl="1" algn="just">
              <a:spcBef>
                <a:spcPts val="0"/>
              </a:spcBef>
              <a:buSzPts val="2400"/>
              <a:buFont typeface="Arial" panose="020B0604020202020204" pitchFamily="34" charset="0"/>
              <a:buChar char="•"/>
            </a:pPr>
            <a:endParaRPr lang="en-US" dirty="0"/>
          </a:p>
        </p:txBody>
      </p:sp>
      <p:sp>
        <p:nvSpPr>
          <p:cNvPr id="5" name="Google Shape;97;p4">
            <a:extLst>
              <a:ext uri="{FF2B5EF4-FFF2-40B4-BE49-F238E27FC236}">
                <a16:creationId xmlns:a16="http://schemas.microsoft.com/office/drawing/2014/main" id="{874C6058-1842-40F1-88B9-4F784D2143E0}"/>
              </a:ext>
            </a:extLst>
          </p:cNvPr>
          <p:cNvSpPr txBox="1">
            <a:spLocks noGrp="1"/>
          </p:cNvSpPr>
          <p:nvPr>
            <p:ph type="body" idx="3"/>
          </p:nvPr>
        </p:nvSpPr>
        <p:spPr>
          <a:xfrm>
            <a:off x="515938" y="288925"/>
            <a:ext cx="3600450" cy="314325"/>
          </a:xfrm>
          <a:prstGeom prst="rect">
            <a:avLst/>
          </a:prstGeom>
          <a:noFill/>
          <a:ln>
            <a:noFill/>
          </a:ln>
        </p:spPr>
        <p:txBody>
          <a:bodyPr spcFirstLastPara="1" wrap="square" lIns="45700" tIns="45700" rIns="45700" bIns="45700" anchor="t" anchorCtr="0">
            <a:normAutofit fontScale="70000" lnSpcReduction="20000"/>
          </a:bodyPr>
          <a:lstStyle/>
          <a:p>
            <a:pPr marL="342900" lvl="0" indent="-342900" algn="l" rtl="0">
              <a:lnSpc>
                <a:spcPct val="100000"/>
              </a:lnSpc>
              <a:spcBef>
                <a:spcPts val="0"/>
              </a:spcBef>
              <a:spcAft>
                <a:spcPts val="0"/>
              </a:spcAft>
              <a:buClr>
                <a:schemeClr val="accent3"/>
              </a:buClr>
              <a:buSzPts val="1000"/>
              <a:buFont typeface="Century Gothic"/>
              <a:buNone/>
            </a:pPr>
            <a:r>
              <a:rPr lang="en-US" sz="1400" b="1">
                <a:solidFill>
                  <a:schemeClr val="accent4"/>
                </a:solidFill>
              </a:rPr>
              <a:t>Global Reinsurance Corp. of Am. v. Century Indem. Co.</a:t>
            </a:r>
            <a:endParaRPr sz="1000" b="1">
              <a:solidFill>
                <a:schemeClr val="accent4"/>
              </a:solidFill>
            </a:endParaRPr>
          </a:p>
        </p:txBody>
      </p:sp>
    </p:spTree>
    <p:extLst>
      <p:ext uri="{BB962C8B-B14F-4D97-AF65-F5344CB8AC3E}">
        <p14:creationId xmlns:p14="http://schemas.microsoft.com/office/powerpoint/2010/main" val="4221364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2"/>
            <a:ext cx="11160128" cy="1042832"/>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u="sng" dirty="0"/>
              <a:t>The End of </a:t>
            </a:r>
            <a:r>
              <a:rPr lang="en-US" i="1" u="sng" dirty="0"/>
              <a:t>Bellefonte</a:t>
            </a:r>
            <a:endParaRPr sz="4000" b="1" i="0" u="sng"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382373" y="1262025"/>
            <a:ext cx="11597294" cy="4625459"/>
          </a:xfrm>
          <a:prstGeom prst="rect">
            <a:avLst/>
          </a:prstGeom>
          <a:noFill/>
          <a:ln>
            <a:noFill/>
          </a:ln>
        </p:spPr>
        <p:txBody>
          <a:bodyPr spcFirstLastPara="1" wrap="square" lIns="45700" tIns="45700" rIns="45700" bIns="45700" anchor="t" anchorCtr="0">
            <a:normAutofit/>
          </a:bodyPr>
          <a:lstStyle/>
          <a:p>
            <a:pPr marL="342900" algn="just">
              <a:spcBef>
                <a:spcPts val="0"/>
              </a:spcBef>
              <a:buSzPts val="2400"/>
              <a:buFont typeface="Arial" panose="020B0604020202020204" pitchFamily="34" charset="0"/>
              <a:buChar char="•"/>
            </a:pPr>
            <a:r>
              <a:rPr lang="en-US" sz="2000" dirty="0"/>
              <a:t>New York Court of Appeals: </a:t>
            </a:r>
            <a:r>
              <a:rPr lang="en-US" sz="2000" b="1" i="1" dirty="0"/>
              <a:t>No!</a:t>
            </a:r>
          </a:p>
          <a:p>
            <a:pPr marL="800100" lvl="1" algn="just">
              <a:spcBef>
                <a:spcPts val="0"/>
              </a:spcBef>
              <a:buSzPts val="2400"/>
              <a:buFont typeface="Arial" panose="020B0604020202020204" pitchFamily="34" charset="0"/>
              <a:buChar char="•"/>
            </a:pPr>
            <a:endParaRPr lang="en-US" sz="2000"/>
          </a:p>
          <a:p>
            <a:pPr marL="800100" lvl="1" algn="just">
              <a:spcBef>
                <a:spcPts val="0"/>
              </a:spcBef>
              <a:buSzPts val="2400"/>
              <a:buFont typeface="Arial" panose="020B0604020202020204" pitchFamily="34" charset="0"/>
              <a:buChar char="•"/>
            </a:pPr>
            <a:r>
              <a:rPr lang="en-US" sz="2000"/>
              <a:t>“</a:t>
            </a:r>
            <a:r>
              <a:rPr lang="en-US" sz="2000" dirty="0"/>
              <a:t>Under New York law generally, and in </a:t>
            </a:r>
            <a:r>
              <a:rPr lang="en-US" sz="2000" i="1" dirty="0"/>
              <a:t>Excess</a:t>
            </a:r>
            <a:r>
              <a:rPr lang="en-US" sz="2000" dirty="0"/>
              <a:t> in particular, there is neither a rule of construction nor a presumption that a per occurrence liability limitation in a reinsurance contract caps all obligations of thew reinsurer, such as payments made to reimburse the </a:t>
            </a:r>
            <a:r>
              <a:rPr lang="en-US" sz="2000" dirty="0" err="1"/>
              <a:t>reinsured’s</a:t>
            </a:r>
            <a:r>
              <a:rPr lang="en-US" sz="2000" dirty="0"/>
              <a:t> defense costs.”</a:t>
            </a:r>
          </a:p>
          <a:p>
            <a:pPr marL="800100" lvl="1" algn="just">
              <a:spcBef>
                <a:spcPts val="0"/>
              </a:spcBef>
              <a:buSzPts val="2400"/>
              <a:buFont typeface="Arial" panose="020B0604020202020204" pitchFamily="34" charset="0"/>
              <a:buChar char="•"/>
            </a:pPr>
            <a:endParaRPr lang="en-US" sz="2000"/>
          </a:p>
          <a:p>
            <a:pPr marL="800100" lvl="1" algn="just">
              <a:spcBef>
                <a:spcPts val="0"/>
              </a:spcBef>
              <a:buSzPts val="2400"/>
              <a:buFont typeface="Arial" panose="020B0604020202020204" pitchFamily="34" charset="0"/>
              <a:buChar char="•"/>
            </a:pPr>
            <a:r>
              <a:rPr lang="en-US" sz="2000"/>
              <a:t>“</a:t>
            </a:r>
            <a:r>
              <a:rPr lang="en-US" sz="2000" dirty="0"/>
              <a:t>Reinsurance contracts are governed by the same principles that govern contracts generally,”</a:t>
            </a:r>
          </a:p>
          <a:p>
            <a:pPr marL="800100" lvl="1" algn="just">
              <a:spcBef>
                <a:spcPts val="0"/>
              </a:spcBef>
              <a:buSzPts val="2400"/>
              <a:buFont typeface="Arial" panose="020B0604020202020204" pitchFamily="34" charset="0"/>
              <a:buChar char="•"/>
            </a:pPr>
            <a:endParaRPr lang="en-US" sz="2000"/>
          </a:p>
          <a:p>
            <a:pPr marL="800100" lvl="1" algn="just">
              <a:spcBef>
                <a:spcPts val="0"/>
              </a:spcBef>
              <a:buSzPts val="2400"/>
              <a:buFont typeface="Arial" panose="020B0604020202020204" pitchFamily="34" charset="0"/>
              <a:buChar char="•"/>
            </a:pPr>
            <a:r>
              <a:rPr lang="en-US" sz="2000"/>
              <a:t>“[</a:t>
            </a:r>
            <a:r>
              <a:rPr lang="en-US" sz="2000" dirty="0"/>
              <a:t>A] limitation of liability clause” does not “necessarily cap[] all obligations owed by a reinsurer, such as defense costs, without regard for the specific language employed therein.”</a:t>
            </a:r>
          </a:p>
          <a:p>
            <a:pPr marL="800100" lvl="1" algn="just">
              <a:spcBef>
                <a:spcPts val="0"/>
              </a:spcBef>
              <a:buSzPts val="2400"/>
              <a:buFont typeface="Arial" panose="020B0604020202020204" pitchFamily="34" charset="0"/>
              <a:buChar char="•"/>
            </a:pPr>
            <a:endParaRPr lang="en-US" dirty="0"/>
          </a:p>
          <a:p>
            <a:pPr marL="800100" lvl="1" algn="just">
              <a:spcBef>
                <a:spcPts val="0"/>
              </a:spcBef>
              <a:buSzPts val="2400"/>
              <a:buFont typeface="Arial" panose="020B0604020202020204" pitchFamily="34" charset="0"/>
              <a:buChar char="•"/>
            </a:pPr>
            <a:endParaRPr lang="en-US" dirty="0"/>
          </a:p>
        </p:txBody>
      </p:sp>
      <p:sp>
        <p:nvSpPr>
          <p:cNvPr id="5" name="Google Shape;97;p4">
            <a:extLst>
              <a:ext uri="{FF2B5EF4-FFF2-40B4-BE49-F238E27FC236}">
                <a16:creationId xmlns:a16="http://schemas.microsoft.com/office/drawing/2014/main" id="{B8C9EDA8-6866-451F-A129-0218364C6028}"/>
              </a:ext>
            </a:extLst>
          </p:cNvPr>
          <p:cNvSpPr txBox="1">
            <a:spLocks noGrp="1"/>
          </p:cNvSpPr>
          <p:nvPr>
            <p:ph type="body" idx="3"/>
          </p:nvPr>
        </p:nvSpPr>
        <p:spPr>
          <a:xfrm>
            <a:off x="515938" y="288925"/>
            <a:ext cx="3600450" cy="314325"/>
          </a:xfrm>
          <a:prstGeom prst="rect">
            <a:avLst/>
          </a:prstGeom>
          <a:noFill/>
          <a:ln>
            <a:noFill/>
          </a:ln>
        </p:spPr>
        <p:txBody>
          <a:bodyPr spcFirstLastPara="1" wrap="square" lIns="45700" tIns="45700" rIns="45700" bIns="45700" anchor="t" anchorCtr="0">
            <a:normAutofit fontScale="70000" lnSpcReduction="20000"/>
          </a:bodyPr>
          <a:lstStyle/>
          <a:p>
            <a:pPr marL="342900" lvl="0" indent="-342900" algn="l" rtl="0">
              <a:lnSpc>
                <a:spcPct val="100000"/>
              </a:lnSpc>
              <a:spcBef>
                <a:spcPts val="0"/>
              </a:spcBef>
              <a:spcAft>
                <a:spcPts val="0"/>
              </a:spcAft>
              <a:buClr>
                <a:schemeClr val="accent3"/>
              </a:buClr>
              <a:buSzPts val="1000"/>
              <a:buFont typeface="Century Gothic"/>
              <a:buNone/>
            </a:pPr>
            <a:r>
              <a:rPr lang="en-US" sz="1400" b="1">
                <a:solidFill>
                  <a:schemeClr val="accent4"/>
                </a:solidFill>
              </a:rPr>
              <a:t>Global Reinsurance Corp. of Am. v. Century Indem. Co.</a:t>
            </a:r>
            <a:endParaRPr sz="1000" b="1">
              <a:solidFill>
                <a:schemeClr val="accent4"/>
              </a:solidFill>
            </a:endParaRPr>
          </a:p>
        </p:txBody>
      </p:sp>
    </p:spTree>
    <p:extLst>
      <p:ext uri="{BB962C8B-B14F-4D97-AF65-F5344CB8AC3E}">
        <p14:creationId xmlns:p14="http://schemas.microsoft.com/office/powerpoint/2010/main" val="3179305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2"/>
            <a:ext cx="11160128" cy="1042832"/>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u="sng" dirty="0"/>
              <a:t>The End of Bellefonte</a:t>
            </a:r>
            <a:endParaRPr sz="4000" b="1" i="0" u="sng"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382373" y="1262025"/>
            <a:ext cx="11597294" cy="4625459"/>
          </a:xfrm>
          <a:prstGeom prst="rect">
            <a:avLst/>
          </a:prstGeom>
          <a:noFill/>
          <a:ln>
            <a:noFill/>
          </a:ln>
        </p:spPr>
        <p:txBody>
          <a:bodyPr spcFirstLastPara="1" wrap="square" lIns="45700" tIns="45700" rIns="45700" bIns="45700" anchor="t" anchorCtr="0">
            <a:normAutofit/>
          </a:bodyPr>
          <a:lstStyle/>
          <a:p>
            <a:pPr marL="342900" algn="just">
              <a:spcBef>
                <a:spcPts val="0"/>
              </a:spcBef>
              <a:buSzPts val="2400"/>
              <a:buFont typeface="Arial" panose="020B0604020202020204" pitchFamily="34" charset="0"/>
              <a:buChar char="•"/>
            </a:pPr>
            <a:r>
              <a:rPr lang="en-US" sz="2000" u="sng" dirty="0"/>
              <a:t>2</a:t>
            </a:r>
            <a:r>
              <a:rPr lang="en-US" sz="2000" u="sng" baseline="30000" dirty="0"/>
              <a:t>nd</a:t>
            </a:r>
            <a:r>
              <a:rPr lang="en-US" sz="2000" u="sng" dirty="0"/>
              <a:t> Circuit Ruling 2</a:t>
            </a:r>
            <a:r>
              <a:rPr lang="en-US" sz="2000" dirty="0"/>
              <a:t>: Remand – Are the certs ambiguous?</a:t>
            </a:r>
          </a:p>
          <a:p>
            <a:pPr marL="342900" algn="just">
              <a:spcBef>
                <a:spcPts val="0"/>
              </a:spcBef>
              <a:buSzPts val="2400"/>
              <a:buFont typeface="Arial" panose="020B0604020202020204" pitchFamily="34" charset="0"/>
              <a:buChar char="•"/>
            </a:pPr>
            <a:endParaRPr lang="en-US" sz="2000"/>
          </a:p>
          <a:p>
            <a:pPr marL="342900" algn="just">
              <a:spcBef>
                <a:spcPts val="0"/>
              </a:spcBef>
              <a:buSzPts val="2400"/>
              <a:buFont typeface="Arial" panose="020B0604020202020204" pitchFamily="34" charset="0"/>
              <a:buChar char="•"/>
            </a:pPr>
            <a:r>
              <a:rPr lang="en-US" sz="2000" u="sng"/>
              <a:t>SDNY </a:t>
            </a:r>
            <a:r>
              <a:rPr lang="en-US" sz="2000" u="sng" dirty="0"/>
              <a:t>Ruling 2</a:t>
            </a:r>
            <a:r>
              <a:rPr lang="en-US" sz="2000" dirty="0"/>
              <a:t>: </a:t>
            </a:r>
          </a:p>
          <a:p>
            <a:pPr marL="800100" lvl="1" algn="just">
              <a:spcBef>
                <a:spcPts val="0"/>
              </a:spcBef>
              <a:buSzPts val="2400"/>
              <a:buFont typeface="Arial" panose="020B0604020202020204" pitchFamily="34" charset="0"/>
              <a:buChar char="•"/>
            </a:pPr>
            <a:r>
              <a:rPr lang="en-US" sz="2000" dirty="0"/>
              <a:t>“The plain and unambiguous meaning of the reinsurance contracts is that the dollar amount stated in [the Reinsurance Accepted provision] caps </a:t>
            </a:r>
            <a:r>
              <a:rPr lang="en-US" sz="2000" dirty="0" err="1"/>
              <a:t>Global’s</a:t>
            </a:r>
            <a:r>
              <a:rPr lang="en-US" sz="2000" dirty="0"/>
              <a:t> obligation to pay losses and also caps </a:t>
            </a:r>
            <a:r>
              <a:rPr lang="en-US" sz="2000" dirty="0" err="1"/>
              <a:t>Global’s</a:t>
            </a:r>
            <a:r>
              <a:rPr lang="en-US" sz="2000" dirty="0"/>
              <a:t> obligation to pay expenses when there are no losses, but does not cap </a:t>
            </a:r>
            <a:r>
              <a:rPr lang="en-US" sz="2000" dirty="0" err="1"/>
              <a:t>Global’s</a:t>
            </a:r>
            <a:r>
              <a:rPr lang="en-US" sz="2000" dirty="0"/>
              <a:t> obligation to pay expenses when there are losses.” </a:t>
            </a:r>
          </a:p>
          <a:p>
            <a:pPr marL="342900" algn="just">
              <a:spcBef>
                <a:spcPts val="0"/>
              </a:spcBef>
              <a:buSzPts val="2400"/>
              <a:buFont typeface="Arial" panose="020B0604020202020204" pitchFamily="34" charset="0"/>
              <a:buChar char="•"/>
            </a:pPr>
            <a:endParaRPr lang="en-US" sz="2000"/>
          </a:p>
          <a:p>
            <a:pPr marL="342900" algn="just">
              <a:spcBef>
                <a:spcPts val="0"/>
              </a:spcBef>
              <a:buSzPts val="2400"/>
              <a:buFont typeface="Arial" panose="020B0604020202020204" pitchFamily="34" charset="0"/>
              <a:buChar char="•"/>
            </a:pPr>
            <a:r>
              <a:rPr lang="en-US" sz="2000" b="1" u="sng">
                <a:solidFill>
                  <a:srgbClr val="C00000"/>
                </a:solidFill>
              </a:rPr>
              <a:t>2</a:t>
            </a:r>
            <a:r>
              <a:rPr lang="en-US" sz="2000" b="1" u="sng" baseline="30000">
                <a:solidFill>
                  <a:srgbClr val="C00000"/>
                </a:solidFill>
              </a:rPr>
              <a:t>nd</a:t>
            </a:r>
            <a:r>
              <a:rPr lang="en-US" sz="2000" b="1" u="sng">
                <a:solidFill>
                  <a:srgbClr val="C00000"/>
                </a:solidFill>
              </a:rPr>
              <a:t> </a:t>
            </a:r>
            <a:r>
              <a:rPr lang="en-US" sz="2000" b="1" u="sng" dirty="0">
                <a:solidFill>
                  <a:srgbClr val="C00000"/>
                </a:solidFill>
              </a:rPr>
              <a:t>Circuit Ruling 3</a:t>
            </a:r>
            <a:r>
              <a:rPr lang="en-US" sz="2000" dirty="0"/>
              <a:t>: Agreed with the SDNY</a:t>
            </a:r>
          </a:p>
          <a:p>
            <a:pPr marL="800100" lvl="1" algn="just">
              <a:spcBef>
                <a:spcPts val="0"/>
              </a:spcBef>
              <a:buSzPts val="2400"/>
              <a:buFont typeface="Arial" panose="020B0604020202020204" pitchFamily="34" charset="0"/>
              <a:buChar char="•"/>
            </a:pPr>
            <a:r>
              <a:rPr lang="en-US" sz="2000" dirty="0"/>
              <a:t>“To the extent that </a:t>
            </a:r>
            <a:r>
              <a:rPr lang="en-US" sz="2000" i="1" dirty="0"/>
              <a:t>Bellefonte </a:t>
            </a:r>
            <a:r>
              <a:rPr lang="en-US" sz="2000" dirty="0"/>
              <a:t>and </a:t>
            </a:r>
            <a:r>
              <a:rPr lang="en-US" sz="2000" i="1" dirty="0" err="1"/>
              <a:t>Unigard</a:t>
            </a:r>
            <a:r>
              <a:rPr lang="en-US" sz="2000" i="1" dirty="0"/>
              <a:t> </a:t>
            </a:r>
            <a:r>
              <a:rPr lang="en-US" sz="2000" dirty="0"/>
              <a:t>suggest a different outcome, we conclude that those cases have been undermined by the decision of the New York Court of Appeals answering our certified question.  For that reason </a:t>
            </a:r>
            <a:r>
              <a:rPr lang="en-US" sz="2000" i="1" dirty="0" err="1"/>
              <a:t>Bellafonte</a:t>
            </a:r>
            <a:r>
              <a:rPr lang="en-US" sz="2000" dirty="0"/>
              <a:t> and </a:t>
            </a:r>
            <a:r>
              <a:rPr lang="en-US" sz="2000" i="1" dirty="0" err="1"/>
              <a:t>Unigard</a:t>
            </a:r>
            <a:r>
              <a:rPr lang="en-US" sz="2000" dirty="0"/>
              <a:t> no longer constitute the law of our circuit.”</a:t>
            </a:r>
          </a:p>
          <a:p>
            <a:pPr marL="800100" lvl="1" algn="just">
              <a:spcBef>
                <a:spcPts val="0"/>
              </a:spcBef>
              <a:buSzPts val="2400"/>
              <a:buFont typeface="Arial" panose="020B0604020202020204" pitchFamily="34" charset="0"/>
              <a:buChar char="•"/>
            </a:pPr>
            <a:endParaRPr lang="en-US" sz="2300" dirty="0"/>
          </a:p>
          <a:p>
            <a:pPr marL="800100" lvl="1" algn="just">
              <a:spcBef>
                <a:spcPts val="0"/>
              </a:spcBef>
              <a:buSzPts val="2400"/>
              <a:buFont typeface="Arial" panose="020B0604020202020204" pitchFamily="34" charset="0"/>
              <a:buChar char="•"/>
            </a:pPr>
            <a:endParaRPr lang="en-US" dirty="0"/>
          </a:p>
          <a:p>
            <a:pPr marL="800100" lvl="1" algn="just">
              <a:spcBef>
                <a:spcPts val="0"/>
              </a:spcBef>
              <a:buSzPts val="2400"/>
              <a:buFont typeface="Arial" panose="020B0604020202020204" pitchFamily="34" charset="0"/>
              <a:buChar char="•"/>
            </a:pPr>
            <a:endParaRPr lang="en-US" dirty="0"/>
          </a:p>
        </p:txBody>
      </p:sp>
      <p:sp>
        <p:nvSpPr>
          <p:cNvPr id="97" name="Google Shape;97;p4"/>
          <p:cNvSpPr txBox="1">
            <a:spLocks noGrp="1"/>
          </p:cNvSpPr>
          <p:nvPr>
            <p:ph type="body" idx="3"/>
          </p:nvPr>
        </p:nvSpPr>
        <p:spPr>
          <a:xfrm>
            <a:off x="515936" y="289629"/>
            <a:ext cx="3600453" cy="313101"/>
          </a:xfrm>
          <a:prstGeom prst="rect">
            <a:avLst/>
          </a:prstGeom>
          <a:noFill/>
          <a:ln>
            <a:noFill/>
          </a:ln>
        </p:spPr>
        <p:txBody>
          <a:bodyPr spcFirstLastPara="1" wrap="square" lIns="45700" tIns="45700" rIns="45700" bIns="45700" anchor="t" anchorCtr="0">
            <a:normAutofit/>
          </a:bodyPr>
          <a:lstStyle/>
          <a:p>
            <a:pPr marL="342900" indent="-342900">
              <a:spcBef>
                <a:spcPts val="0"/>
              </a:spcBef>
              <a:buClr>
                <a:schemeClr val="accent3"/>
              </a:buClr>
              <a:buSzPts val="1000"/>
            </a:pPr>
            <a:r>
              <a:rPr lang="en-US" sz="1000" b="1">
                <a:solidFill>
                  <a:schemeClr val="accent4"/>
                </a:solidFill>
              </a:rPr>
              <a:t>Global Reinsurance Corp. of Am. v. Century Indem. Co.</a:t>
            </a:r>
            <a:endParaRPr lang="en-US" sz="800" b="1">
              <a:solidFill>
                <a:schemeClr val="accent4"/>
              </a:solidFill>
            </a:endParaRPr>
          </a:p>
          <a:p>
            <a:pPr marL="342900" lvl="0" indent="-342900" algn="l" rtl="0">
              <a:lnSpc>
                <a:spcPct val="100000"/>
              </a:lnSpc>
              <a:spcBef>
                <a:spcPts val="0"/>
              </a:spcBef>
              <a:spcAft>
                <a:spcPts val="0"/>
              </a:spcAft>
              <a:buClr>
                <a:schemeClr val="accent3"/>
              </a:buClr>
              <a:buSzPts val="1000"/>
              <a:buFont typeface="Century Gothic"/>
              <a:buNone/>
            </a:pPr>
            <a:endParaRPr sz="1000" b="1">
              <a:solidFill>
                <a:schemeClr val="accent3"/>
              </a:solidFill>
            </a:endParaRPr>
          </a:p>
        </p:txBody>
      </p:sp>
    </p:spTree>
    <p:extLst>
      <p:ext uri="{BB962C8B-B14F-4D97-AF65-F5344CB8AC3E}">
        <p14:creationId xmlns:p14="http://schemas.microsoft.com/office/powerpoint/2010/main" val="1404695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2"/>
            <a:ext cx="11160128" cy="1042832"/>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u="sng" dirty="0"/>
              <a:t>The Battle to the End of </a:t>
            </a:r>
            <a:r>
              <a:rPr lang="en-US" i="1" u="sng" dirty="0"/>
              <a:t>Bellefonte</a:t>
            </a:r>
            <a:endParaRPr sz="4000" b="1" i="0" u="sng"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382373" y="1262025"/>
            <a:ext cx="8893432" cy="4625459"/>
          </a:xfrm>
          <a:prstGeom prst="rect">
            <a:avLst/>
          </a:prstGeom>
          <a:noFill/>
          <a:ln>
            <a:noFill/>
          </a:ln>
        </p:spPr>
        <p:txBody>
          <a:bodyPr spcFirstLastPara="1" wrap="square" lIns="45700" tIns="45700" rIns="45700" bIns="45700" anchor="t" anchorCtr="0">
            <a:normAutofit/>
          </a:bodyPr>
          <a:lstStyle/>
          <a:p>
            <a:pPr marL="342900" algn="just">
              <a:spcBef>
                <a:spcPts val="0"/>
              </a:spcBef>
              <a:buSzPts val="2400"/>
              <a:buFont typeface="Arial" panose="020B0604020202020204" pitchFamily="34" charset="0"/>
              <a:buChar char="•"/>
            </a:pPr>
            <a:r>
              <a:rPr lang="en-US" sz="2300" dirty="0"/>
              <a:t>2</a:t>
            </a:r>
            <a:r>
              <a:rPr lang="en-US" sz="2300" baseline="30000" dirty="0"/>
              <a:t>nd</a:t>
            </a:r>
            <a:r>
              <a:rPr lang="en-US" sz="2300" dirty="0"/>
              <a:t> Circuit’s decision</a:t>
            </a:r>
          </a:p>
          <a:p>
            <a:pPr marL="800100" lvl="1" algn="just">
              <a:spcBef>
                <a:spcPts val="0"/>
              </a:spcBef>
              <a:buSzPts val="2400"/>
              <a:buFont typeface="Arial" panose="020B0604020202020204" pitchFamily="34" charset="0"/>
              <a:buChar char="•"/>
            </a:pPr>
            <a:endParaRPr lang="en-US" sz="2300"/>
          </a:p>
          <a:p>
            <a:pPr marL="800100" lvl="1" algn="just">
              <a:spcBef>
                <a:spcPts val="0"/>
              </a:spcBef>
              <a:buSzPts val="2400"/>
              <a:buFont typeface="Arial" panose="020B0604020202020204" pitchFamily="34" charset="0"/>
              <a:buChar char="•"/>
            </a:pPr>
            <a:r>
              <a:rPr lang="en-US" sz="2300"/>
              <a:t>Unambiguous </a:t>
            </a:r>
            <a:r>
              <a:rPr lang="en-US" sz="2300" dirty="0"/>
              <a:t>language of the certs</a:t>
            </a:r>
          </a:p>
          <a:p>
            <a:pPr marL="800100" lvl="1" algn="just">
              <a:spcBef>
                <a:spcPts val="0"/>
              </a:spcBef>
              <a:buSzPts val="2400"/>
              <a:buFont typeface="Arial" panose="020B0604020202020204" pitchFamily="34" charset="0"/>
              <a:buChar char="•"/>
            </a:pPr>
            <a:endParaRPr lang="en-US" sz="2300"/>
          </a:p>
          <a:p>
            <a:pPr marL="800100" lvl="1" algn="just">
              <a:spcBef>
                <a:spcPts val="0"/>
              </a:spcBef>
              <a:buSzPts val="2400"/>
              <a:buFont typeface="Arial" panose="020B0604020202020204" pitchFamily="34" charset="0"/>
              <a:buChar char="•"/>
            </a:pPr>
            <a:r>
              <a:rPr lang="en-US" sz="2300"/>
              <a:t>Relevant </a:t>
            </a:r>
            <a:r>
              <a:rPr lang="en-US" sz="2300" dirty="0"/>
              <a:t>industry custom and practice</a:t>
            </a:r>
          </a:p>
          <a:p>
            <a:pPr marL="1257300" lvl="2" algn="just">
              <a:spcBef>
                <a:spcPts val="0"/>
              </a:spcBef>
              <a:buSzPts val="2400"/>
              <a:buFont typeface="Arial" panose="020B0604020202020204" pitchFamily="34" charset="0"/>
              <a:buChar char="•"/>
            </a:pPr>
            <a:r>
              <a:rPr lang="en-US" sz="2300" dirty="0"/>
              <a:t>Concurrency of Terms</a:t>
            </a:r>
          </a:p>
          <a:p>
            <a:pPr marL="1714500" lvl="3" algn="just">
              <a:spcBef>
                <a:spcPts val="0"/>
              </a:spcBef>
              <a:buSzPts val="2400"/>
              <a:buFont typeface="Arial" panose="020B0604020202020204" pitchFamily="34" charset="0"/>
              <a:buChar char="•"/>
            </a:pPr>
            <a:r>
              <a:rPr lang="en-US" sz="2300" dirty="0"/>
              <a:t>“Fundamental feature of facultative reinsurance”</a:t>
            </a:r>
          </a:p>
          <a:p>
            <a:pPr marL="1714500" lvl="3" algn="just">
              <a:spcBef>
                <a:spcPts val="0"/>
              </a:spcBef>
              <a:buSzPts val="2400"/>
              <a:buFont typeface="Arial" panose="020B0604020202020204" pitchFamily="34" charset="0"/>
              <a:buChar char="•"/>
            </a:pPr>
            <a:r>
              <a:rPr lang="en-US" sz="2300" dirty="0"/>
              <a:t>Efficiency of the Reinsurance Market</a:t>
            </a:r>
          </a:p>
          <a:p>
            <a:pPr marL="1257300" lvl="2" algn="just">
              <a:spcBef>
                <a:spcPts val="0"/>
              </a:spcBef>
              <a:buSzPts val="2400"/>
              <a:buFont typeface="Arial" panose="020B0604020202020204" pitchFamily="34" charset="0"/>
              <a:buChar char="•"/>
            </a:pPr>
            <a:endParaRPr lang="en-US" sz="2300"/>
          </a:p>
          <a:p>
            <a:pPr marL="1257300" lvl="2" algn="just">
              <a:spcBef>
                <a:spcPts val="0"/>
              </a:spcBef>
              <a:buSzPts val="2400"/>
              <a:buFont typeface="Arial" panose="020B0604020202020204" pitchFamily="34" charset="0"/>
              <a:buChar char="•"/>
            </a:pPr>
            <a:r>
              <a:rPr lang="en-US" sz="2300"/>
              <a:t>Premium </a:t>
            </a:r>
            <a:r>
              <a:rPr lang="en-US" sz="2300" dirty="0"/>
              <a:t>Follows Risk</a:t>
            </a:r>
          </a:p>
          <a:p>
            <a:pPr marL="1714500" lvl="3" algn="just">
              <a:spcBef>
                <a:spcPts val="0"/>
              </a:spcBef>
              <a:buSzPts val="2400"/>
              <a:buFont typeface="Arial" panose="020B0604020202020204" pitchFamily="34" charset="0"/>
              <a:buChar char="•"/>
            </a:pPr>
            <a:r>
              <a:rPr lang="en-US" sz="2300" dirty="0"/>
              <a:t>Eliminates “disparity in exposure” and “gaps in coverage”</a:t>
            </a:r>
          </a:p>
          <a:p>
            <a:pPr marL="800100" lvl="1" algn="just">
              <a:spcBef>
                <a:spcPts val="0"/>
              </a:spcBef>
              <a:buSzPts val="2400"/>
              <a:buFont typeface="Arial" panose="020B0604020202020204" pitchFamily="34" charset="0"/>
              <a:buChar char="•"/>
            </a:pPr>
            <a:endParaRPr lang="en-US" dirty="0"/>
          </a:p>
          <a:p>
            <a:pPr marL="800100" lvl="1" algn="just">
              <a:spcBef>
                <a:spcPts val="0"/>
              </a:spcBef>
              <a:buSzPts val="2400"/>
              <a:buFont typeface="Arial" panose="020B0604020202020204" pitchFamily="34" charset="0"/>
              <a:buChar char="•"/>
            </a:pPr>
            <a:endParaRPr lang="en-US" dirty="0"/>
          </a:p>
        </p:txBody>
      </p:sp>
      <p:sp>
        <p:nvSpPr>
          <p:cNvPr id="97" name="Google Shape;97;p4"/>
          <p:cNvSpPr txBox="1">
            <a:spLocks noGrp="1"/>
          </p:cNvSpPr>
          <p:nvPr>
            <p:ph type="body" idx="3"/>
          </p:nvPr>
        </p:nvSpPr>
        <p:spPr>
          <a:xfrm>
            <a:off x="515936" y="289629"/>
            <a:ext cx="3600453" cy="313101"/>
          </a:xfrm>
          <a:prstGeom prst="rect">
            <a:avLst/>
          </a:prstGeom>
          <a:noFill/>
          <a:ln>
            <a:noFill/>
          </a:ln>
        </p:spPr>
        <p:txBody>
          <a:bodyPr spcFirstLastPara="1" wrap="square" lIns="45700" tIns="45700" rIns="45700" bIns="45700" anchor="t" anchorCtr="0">
            <a:normAutofit/>
          </a:bodyPr>
          <a:lstStyle/>
          <a:p>
            <a:pPr marL="342900" indent="-342900">
              <a:spcBef>
                <a:spcPts val="0"/>
              </a:spcBef>
              <a:buClr>
                <a:schemeClr val="accent3"/>
              </a:buClr>
              <a:buSzPts val="1000"/>
            </a:pPr>
            <a:r>
              <a:rPr lang="en-US" sz="1000" b="1">
                <a:solidFill>
                  <a:schemeClr val="accent4"/>
                </a:solidFill>
              </a:rPr>
              <a:t>Global Reinsurance Corp. of Am. v. Century Indem. Co.</a:t>
            </a:r>
            <a:endParaRPr lang="en-US" sz="800" b="1">
              <a:solidFill>
                <a:schemeClr val="accent4"/>
              </a:solidFill>
            </a:endParaRPr>
          </a:p>
          <a:p>
            <a:pPr marL="342900" lvl="0" indent="-342900" algn="l" rtl="0">
              <a:lnSpc>
                <a:spcPct val="100000"/>
              </a:lnSpc>
              <a:spcBef>
                <a:spcPts val="0"/>
              </a:spcBef>
              <a:spcAft>
                <a:spcPts val="0"/>
              </a:spcAft>
              <a:buClr>
                <a:schemeClr val="accent3"/>
              </a:buClr>
              <a:buSzPts val="1000"/>
              <a:buFont typeface="Century Gothic"/>
              <a:buNone/>
            </a:pPr>
            <a:endParaRPr sz="1000" b="1">
              <a:solidFill>
                <a:schemeClr val="accent3"/>
              </a:solidFill>
            </a:endParaRPr>
          </a:p>
        </p:txBody>
      </p:sp>
      <p:pic>
        <p:nvPicPr>
          <p:cNvPr id="3" name="Picture 2" descr="'The End' typed on a typewriter">
            <a:extLst>
              <a:ext uri="{FF2B5EF4-FFF2-40B4-BE49-F238E27FC236}">
                <a16:creationId xmlns:a16="http://schemas.microsoft.com/office/drawing/2014/main" id="{D4B38073-C4F7-4642-A7B8-B906B306C0AA}"/>
              </a:ext>
            </a:extLst>
          </p:cNvPr>
          <p:cNvPicPr>
            <a:picLocks noChangeAspect="1"/>
          </p:cNvPicPr>
          <p:nvPr/>
        </p:nvPicPr>
        <p:blipFill>
          <a:blip r:embed="rId3"/>
          <a:srcRect/>
          <a:stretch/>
        </p:blipFill>
        <p:spPr>
          <a:xfrm>
            <a:off x="9145481" y="446179"/>
            <a:ext cx="2439966" cy="1621481"/>
          </a:xfrm>
          <a:prstGeom prst="rect">
            <a:avLst/>
          </a:prstGeom>
        </p:spPr>
      </p:pic>
    </p:spTree>
    <p:extLst>
      <p:ext uri="{BB962C8B-B14F-4D97-AF65-F5344CB8AC3E}">
        <p14:creationId xmlns:p14="http://schemas.microsoft.com/office/powerpoint/2010/main" val="2524443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55678-B0B6-E58E-0A56-C0D42F5439C9}"/>
              </a:ext>
            </a:extLst>
          </p:cNvPr>
          <p:cNvSpPr>
            <a:spLocks noGrp="1"/>
          </p:cNvSpPr>
          <p:nvPr>
            <p:ph type="title"/>
          </p:nvPr>
        </p:nvSpPr>
        <p:spPr/>
        <p:txBody>
          <a:bodyPr/>
          <a:lstStyle/>
          <a:p>
            <a:r>
              <a:rPr lang="en-US" u="sng" dirty="0"/>
              <a:t>Global Re</a:t>
            </a:r>
            <a:r>
              <a:rPr lang="en-US" dirty="0"/>
              <a:t> Implications</a:t>
            </a:r>
            <a:endParaRPr lang="en-US" u="sng" dirty="0"/>
          </a:p>
        </p:txBody>
      </p:sp>
      <p:sp>
        <p:nvSpPr>
          <p:cNvPr id="3" name="Text Placeholder 2">
            <a:extLst>
              <a:ext uri="{FF2B5EF4-FFF2-40B4-BE49-F238E27FC236}">
                <a16:creationId xmlns:a16="http://schemas.microsoft.com/office/drawing/2014/main" id="{079B1B8B-3DB5-D353-1D36-75A32CFC4B8B}"/>
              </a:ext>
            </a:extLst>
          </p:cNvPr>
          <p:cNvSpPr>
            <a:spLocks noGrp="1"/>
          </p:cNvSpPr>
          <p:nvPr>
            <p:ph type="body" idx="1"/>
          </p:nvPr>
        </p:nvSpPr>
        <p:spPr>
          <a:xfrm>
            <a:off x="296972" y="1475997"/>
            <a:ext cx="7366001" cy="4216400"/>
          </a:xfrm>
        </p:spPr>
        <p:txBody>
          <a:bodyPr/>
          <a:lstStyle/>
          <a:p>
            <a:pPr marL="571500" indent="-342900">
              <a:buFont typeface="Arial" panose="020B0604020202020204" pitchFamily="34" charset="0"/>
              <a:buChar char="•"/>
            </a:pPr>
            <a:r>
              <a:rPr lang="en-US" dirty="0"/>
              <a:t>Certificates following New York law</a:t>
            </a:r>
          </a:p>
          <a:p>
            <a:pPr marL="571500" indent="-342900">
              <a:buFont typeface="Arial" panose="020B0604020202020204" pitchFamily="34" charset="0"/>
              <a:buChar char="•"/>
            </a:pPr>
            <a:r>
              <a:rPr lang="en-US" dirty="0"/>
              <a:t>Non-Concurrent Terms</a:t>
            </a:r>
          </a:p>
          <a:p>
            <a:pPr marL="571500" indent="-342900">
              <a:buFont typeface="Arial" panose="020B0604020202020204" pitchFamily="34" charset="0"/>
              <a:buChar char="•"/>
            </a:pPr>
            <a:r>
              <a:rPr lang="en-US" dirty="0"/>
              <a:t>Follow the Fortunes </a:t>
            </a:r>
          </a:p>
          <a:p>
            <a:pPr marL="571500" indent="-342900">
              <a:buFont typeface="Arial" panose="020B0604020202020204" pitchFamily="34" charset="0"/>
              <a:buChar char="•"/>
            </a:pPr>
            <a:r>
              <a:rPr lang="en-US" dirty="0"/>
              <a:t>Custom and Practice</a:t>
            </a:r>
          </a:p>
          <a:p>
            <a:pPr marL="571500" indent="-342900">
              <a:buFont typeface="Arial" panose="020B0604020202020204" pitchFamily="34" charset="0"/>
              <a:buChar char="•"/>
            </a:pPr>
            <a:r>
              <a:rPr lang="en-US" dirty="0"/>
              <a:t>Importance of Drafting</a:t>
            </a:r>
          </a:p>
        </p:txBody>
      </p:sp>
      <p:pic>
        <p:nvPicPr>
          <p:cNvPr id="7" name="Picture Placeholder 6" descr="Business handshake">
            <a:extLst>
              <a:ext uri="{FF2B5EF4-FFF2-40B4-BE49-F238E27FC236}">
                <a16:creationId xmlns:a16="http://schemas.microsoft.com/office/drawing/2014/main" id="{00AE29FE-C27C-52B6-AAC8-E6F105FBF9A2}"/>
              </a:ext>
            </a:extLst>
          </p:cNvPr>
          <p:cNvPicPr>
            <a:picLocks noGrp="1" noChangeAspect="1"/>
          </p:cNvPicPr>
          <p:nvPr>
            <p:ph type="pic" idx="2"/>
          </p:nvPr>
        </p:nvPicPr>
        <p:blipFill>
          <a:blip r:embed="rId2"/>
          <a:srcRect l="16675" r="16675"/>
          <a:stretch>
            <a:fillRect/>
          </a:stretch>
        </p:blipFill>
        <p:spPr/>
      </p:pic>
      <p:sp>
        <p:nvSpPr>
          <p:cNvPr id="5" name="Text Placeholder 4">
            <a:extLst>
              <a:ext uri="{FF2B5EF4-FFF2-40B4-BE49-F238E27FC236}">
                <a16:creationId xmlns:a16="http://schemas.microsoft.com/office/drawing/2014/main" id="{6B061499-07C4-78C2-F3A6-16A032E7F362}"/>
              </a:ext>
            </a:extLst>
          </p:cNvPr>
          <p:cNvSpPr>
            <a:spLocks noGrp="1"/>
          </p:cNvSpPr>
          <p:nvPr>
            <p:ph type="body" idx="3"/>
          </p:nvPr>
        </p:nvSpPr>
        <p:spPr>
          <a:xfrm>
            <a:off x="515936" y="289629"/>
            <a:ext cx="3948972" cy="313101"/>
          </a:xfrm>
        </p:spPr>
        <p:txBody>
          <a:bodyPr>
            <a:normAutofit fontScale="25000" lnSpcReduction="20000"/>
          </a:bodyPr>
          <a:lstStyle/>
          <a:p>
            <a:r>
              <a:rPr lang="en-US" sz="4000" b="1">
                <a:solidFill>
                  <a:schemeClr val="accent4"/>
                </a:solidFill>
              </a:rPr>
              <a:t>Global Reinsurance Corp. of Am. v. Century Indem. Co.</a:t>
            </a:r>
          </a:p>
          <a:p>
            <a:endParaRPr lang="en-US"/>
          </a:p>
        </p:txBody>
      </p:sp>
      <p:sp>
        <p:nvSpPr>
          <p:cNvPr id="8" name="&quot;Not Allowed&quot; Symbol 7">
            <a:extLst>
              <a:ext uri="{FF2B5EF4-FFF2-40B4-BE49-F238E27FC236}">
                <a16:creationId xmlns:a16="http://schemas.microsoft.com/office/drawing/2014/main" id="{F36E2F08-6929-C313-03AD-8B9EA0B61B64}"/>
              </a:ext>
            </a:extLst>
          </p:cNvPr>
          <p:cNvSpPr/>
          <p:nvPr/>
        </p:nvSpPr>
        <p:spPr>
          <a:xfrm>
            <a:off x="8048847" y="1584251"/>
            <a:ext cx="2955851" cy="3163853"/>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1893082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E02F7C-7300-44CE-AF9E-D46F0373C9B7}"/>
              </a:ext>
            </a:extLst>
          </p:cNvPr>
          <p:cNvPicPr>
            <a:picLocks noChangeAspect="1"/>
          </p:cNvPicPr>
          <p:nvPr/>
        </p:nvPicPr>
        <p:blipFill>
          <a:blip r:embed="rId2"/>
          <a:stretch>
            <a:fillRect/>
          </a:stretch>
        </p:blipFill>
        <p:spPr>
          <a:xfrm>
            <a:off x="0" y="0"/>
            <a:ext cx="12192000" cy="7000875"/>
          </a:xfrm>
          <a:prstGeom prst="rect">
            <a:avLst/>
          </a:prstGeom>
        </p:spPr>
      </p:pic>
      <p:sp>
        <p:nvSpPr>
          <p:cNvPr id="2" name="Title 1">
            <a:extLst>
              <a:ext uri="{FF2B5EF4-FFF2-40B4-BE49-F238E27FC236}">
                <a16:creationId xmlns:a16="http://schemas.microsoft.com/office/drawing/2014/main" id="{6EA5DA2A-7422-47B2-8208-D43AD71349E3}"/>
              </a:ext>
            </a:extLst>
          </p:cNvPr>
          <p:cNvSpPr>
            <a:spLocks noGrp="1"/>
          </p:cNvSpPr>
          <p:nvPr>
            <p:ph type="title"/>
          </p:nvPr>
        </p:nvSpPr>
        <p:spPr>
          <a:xfrm>
            <a:off x="515939" y="621582"/>
            <a:ext cx="8656636" cy="1488315"/>
          </a:xfrm>
        </p:spPr>
        <p:txBody>
          <a:bodyPr>
            <a:normAutofit/>
          </a:bodyPr>
          <a:lstStyle/>
          <a:p>
            <a:r>
              <a:rPr lang="en-US" i="1">
                <a:solidFill>
                  <a:schemeClr val="bg1"/>
                </a:solidFill>
                <a:effectLst>
                  <a:outerShdw blurRad="38100" dist="38100" dir="2700000" algn="tl">
                    <a:srgbClr val="000000">
                      <a:alpha val="43137"/>
                    </a:srgbClr>
                  </a:outerShdw>
                </a:effectLst>
              </a:rPr>
              <a:t>Fireman’s Fund Ins. Co. v. OneBeacon Ins. Co.</a:t>
            </a:r>
          </a:p>
        </p:txBody>
      </p:sp>
      <p:sp>
        <p:nvSpPr>
          <p:cNvPr id="3" name="Text Placeholder 2">
            <a:extLst>
              <a:ext uri="{FF2B5EF4-FFF2-40B4-BE49-F238E27FC236}">
                <a16:creationId xmlns:a16="http://schemas.microsoft.com/office/drawing/2014/main" id="{0279308C-9418-4EF0-8086-68676A020E9B}"/>
              </a:ext>
            </a:extLst>
          </p:cNvPr>
          <p:cNvSpPr>
            <a:spLocks noGrp="1"/>
          </p:cNvSpPr>
          <p:nvPr>
            <p:ph type="body" idx="1"/>
          </p:nvPr>
        </p:nvSpPr>
        <p:spPr/>
        <p:txBody>
          <a:bodyPr/>
          <a:lstStyle/>
          <a:p>
            <a:r>
              <a:rPr lang="en-US" b="1">
                <a:solidFill>
                  <a:schemeClr val="tx1"/>
                </a:solidFill>
                <a:effectLst>
                  <a:outerShdw blurRad="38100" dist="38100" dir="2700000" algn="tl">
                    <a:srgbClr val="000000">
                      <a:alpha val="43137"/>
                    </a:srgbClr>
                  </a:outerShdw>
                </a:effectLst>
              </a:rPr>
              <a:t>Marcel Engholm</a:t>
            </a:r>
          </a:p>
          <a:p>
            <a:r>
              <a:rPr lang="en-US" b="1">
                <a:solidFill>
                  <a:schemeClr val="tx1"/>
                </a:solidFill>
                <a:effectLst>
                  <a:outerShdw blurRad="38100" dist="38100" dir="2700000" algn="tl">
                    <a:srgbClr val="000000">
                      <a:alpha val="43137"/>
                    </a:srgbClr>
                  </a:outerShdw>
                </a:effectLst>
              </a:rPr>
              <a:t>Chaffetz Lindsey LLP</a:t>
            </a:r>
          </a:p>
        </p:txBody>
      </p:sp>
    </p:spTree>
    <p:extLst>
      <p:ext uri="{BB962C8B-B14F-4D97-AF65-F5344CB8AC3E}">
        <p14:creationId xmlns:p14="http://schemas.microsoft.com/office/powerpoint/2010/main" val="174973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95;p4"/>
          <p:cNvSpPr txBox="1"/>
          <p:nvPr/>
        </p:nvSpPr>
        <p:spPr>
          <a:xfrm>
            <a:off x="128605" y="1108102"/>
            <a:ext cx="7873587" cy="4216400"/>
          </a:xfrm>
          <a:prstGeom prst="rect">
            <a:avLst/>
          </a:prstGeom>
          <a:noFill/>
          <a:ln>
            <a:noFill/>
          </a:ln>
        </p:spPr>
        <p:txBody>
          <a:bodyPr spcFirstLastPara="1" wrap="square" lIns="45700" tIns="45700" rIns="45700" bIns="45700" anchor="t" anchorCtr="0">
            <a:normAutofit fontScale="92500" lnSpcReduction="20000"/>
          </a:bodyPr>
          <a:lstStyle>
            <a:defPPr marR="0" lvl="0" algn="l" rtl="0">
              <a:lnSpc>
                <a:spcPct val="100000"/>
              </a:lnSpc>
              <a:spcBef>
                <a:spcPct val="0"/>
              </a:spcBef>
              <a:spcAft>
                <a:spcPct val="0"/>
              </a:spcAft>
            </a:defPPr>
            <a:lvl1pPr marL="457200" marR="0" lvl="0" indent="-228600" algn="l" rtl="0">
              <a:lnSpc>
                <a:spcPct val="100000"/>
              </a:lnSpc>
              <a:spcBef>
                <a:spcPct val="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1pPr>
            <a:lvl2pPr marL="914400" marR="0" lvl="1" indent="-228600" algn="l" rtl="0">
              <a:lnSpc>
                <a:spcPct val="100000"/>
              </a:lnSpc>
              <a:spcBef>
                <a:spcPct val="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2pPr>
            <a:lvl3pPr marL="1371600" marR="0" lvl="2" indent="-228600" algn="l" rtl="0">
              <a:lnSpc>
                <a:spcPct val="100000"/>
              </a:lnSpc>
              <a:spcBef>
                <a:spcPct val="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3pPr>
            <a:lvl4pPr marL="1828800" marR="0" lvl="3" indent="-228600" algn="l" rtl="0">
              <a:lnSpc>
                <a:spcPct val="100000"/>
              </a:lnSpc>
              <a:spcBef>
                <a:spcPct val="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4pPr>
            <a:lvl5pPr marL="2286000" marR="0" lvl="4" indent="-228600" algn="l" rtl="0">
              <a:lnSpc>
                <a:spcPct val="100000"/>
              </a:lnSpc>
              <a:spcBef>
                <a:spcPct val="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5pPr>
            <a:lvl6pPr marL="2743200" marR="0" lvl="5"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6pPr>
            <a:lvl7pPr marL="3200400" marR="0" lvl="6"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7pPr>
            <a:lvl8pPr marL="3657600" marR="0" lvl="7"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8pPr>
            <a:lvl9pPr marL="4114800" marR="0" lvl="8"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9pPr>
          </a:lstStyle>
          <a:p>
            <a:pPr marL="342900" marR="0" lvl="0" indent="-342900" algn="l" defTabSz="914400" rtl="0" eaLnBrk="1" fontAlgn="auto" latinLnBrk="0" hangingPunct="1">
              <a:lnSpc>
                <a:spcPct val="100000"/>
              </a:lnSpc>
              <a:spcBef>
                <a:spcPts val="1200"/>
              </a:spcBef>
              <a:spcAft>
                <a:spcPct val="0"/>
              </a:spcAft>
              <a:buClr>
                <a:srgbClr val="767779"/>
              </a:buClr>
              <a:buSzPts val="2400"/>
              <a:buFont typeface="Arial" panose="020B0604020202020204" pitchFamily="34" charset="0"/>
              <a:buChar char="•"/>
              <a:tabLst/>
              <a:defRPr/>
            </a:pPr>
            <a:r>
              <a:rPr kumimoji="0" lang="en-US" sz="2400" b="1" i="0" u="none" strike="noStrike" kern="0" cap="none" spc="0" normalizeH="0" baseline="0" noProof="0" dirty="0">
                <a:ln>
                  <a:noFill/>
                </a:ln>
                <a:solidFill>
                  <a:srgbClr val="767779"/>
                </a:solidFill>
                <a:effectLst/>
                <a:uLnTx/>
                <a:uFillTx/>
                <a:latin typeface="Century Gothic"/>
                <a:sym typeface="Century Gothic"/>
              </a:rPr>
              <a:t>Fireman’s Fund (FFIC) issued three policies to ASARCO</a:t>
            </a:r>
            <a:r>
              <a:rPr kumimoji="0" lang="en-US" sz="2400" b="0" i="0" u="none" strike="noStrike" kern="0" cap="none" spc="0" normalizeH="0" baseline="0" noProof="0" dirty="0">
                <a:ln>
                  <a:noFill/>
                </a:ln>
                <a:solidFill>
                  <a:srgbClr val="767779"/>
                </a:solidFill>
                <a:effectLst/>
                <a:uLnTx/>
                <a:uFillTx/>
                <a:latin typeface="Century Gothic"/>
                <a:sym typeface="Century Gothic"/>
              </a:rPr>
              <a:t>:</a:t>
            </a:r>
          </a:p>
          <a:p>
            <a:pPr marL="571500" marR="0" lvl="1" indent="0" algn="l" defTabSz="914400" rtl="0" eaLnBrk="1" fontAlgn="auto" latinLnBrk="0" hangingPunct="1">
              <a:lnSpc>
                <a:spcPct val="100000"/>
              </a:lnSpc>
              <a:spcBef>
                <a:spcPts val="600"/>
              </a:spcBef>
              <a:spcAft>
                <a:spcPct val="0"/>
              </a:spcAft>
              <a:buClr>
                <a:srgbClr val="767779"/>
              </a:buClr>
              <a:buSzPts val="2400"/>
              <a:buFont typeface="Century Gothic"/>
              <a:buNone/>
              <a:tabLst/>
              <a:defRPr/>
            </a:pPr>
            <a:r>
              <a:rPr kumimoji="0" lang="en-US" sz="2400" b="0" i="0" u="none" strike="noStrike" kern="0" cap="none" spc="0" normalizeH="0" baseline="0" noProof="0" dirty="0">
                <a:ln>
                  <a:noFill/>
                </a:ln>
                <a:solidFill>
                  <a:srgbClr val="767779"/>
                </a:solidFill>
                <a:effectLst/>
                <a:uLnTx/>
                <a:uFillTx/>
                <a:latin typeface="Century Gothic"/>
                <a:sym typeface="Century Gothic"/>
              </a:rPr>
              <a:t>1. $20M </a:t>
            </a:r>
            <a:r>
              <a:rPr kumimoji="0" lang="en-US" sz="2400" b="0" i="0" u="none" strike="noStrike" kern="0" cap="none" spc="0" normalizeH="0" baseline="0" noProof="0" dirty="0" err="1">
                <a:ln>
                  <a:noFill/>
                </a:ln>
                <a:solidFill>
                  <a:srgbClr val="767779"/>
                </a:solidFill>
                <a:effectLst/>
                <a:uLnTx/>
                <a:uFillTx/>
                <a:latin typeface="Century Gothic"/>
                <a:sym typeface="Century Gothic"/>
              </a:rPr>
              <a:t>xs</a:t>
            </a:r>
            <a:r>
              <a:rPr kumimoji="0" lang="en-US" sz="2400" b="0" i="0" u="none" strike="noStrike" kern="0" cap="none" spc="0" normalizeH="0" baseline="0" noProof="0" dirty="0">
                <a:ln>
                  <a:noFill/>
                </a:ln>
                <a:solidFill>
                  <a:srgbClr val="767779"/>
                </a:solidFill>
                <a:effectLst/>
                <a:uLnTx/>
                <a:uFillTx/>
                <a:latin typeface="Century Gothic"/>
                <a:sym typeface="Century Gothic"/>
              </a:rPr>
              <a:t> $30M (March ’82 - March ‘83)</a:t>
            </a:r>
          </a:p>
          <a:p>
            <a:pPr marL="571500" marR="0" lvl="1" indent="0" algn="l" defTabSz="914400" rtl="0" eaLnBrk="1" fontAlgn="auto" latinLnBrk="0" hangingPunct="1">
              <a:lnSpc>
                <a:spcPct val="100000"/>
              </a:lnSpc>
              <a:spcBef>
                <a:spcPct val="0"/>
              </a:spcBef>
              <a:spcAft>
                <a:spcPct val="0"/>
              </a:spcAft>
              <a:buClr>
                <a:srgbClr val="767779"/>
              </a:buClr>
              <a:buSzPts val="2400"/>
              <a:buFont typeface="Century Gothic"/>
              <a:buNone/>
              <a:tabLst/>
              <a:defRPr/>
            </a:pPr>
            <a:r>
              <a:rPr kumimoji="0" lang="en-US" sz="2400" b="0" i="0" u="none" strike="noStrike" kern="0" cap="none" spc="0" normalizeH="0" baseline="0" noProof="0" dirty="0">
                <a:ln>
                  <a:noFill/>
                </a:ln>
                <a:solidFill>
                  <a:srgbClr val="767779"/>
                </a:solidFill>
                <a:effectLst/>
                <a:uLnTx/>
                <a:uFillTx/>
                <a:latin typeface="Century Gothic"/>
                <a:sym typeface="Century Gothic"/>
              </a:rPr>
              <a:t>2. $20M </a:t>
            </a:r>
            <a:r>
              <a:rPr kumimoji="0" lang="en-US" sz="2400" b="0" i="0" u="none" strike="noStrike" kern="0" cap="none" spc="0" normalizeH="0" baseline="0" noProof="0" dirty="0" err="1">
                <a:ln>
                  <a:noFill/>
                </a:ln>
                <a:solidFill>
                  <a:srgbClr val="767779"/>
                </a:solidFill>
                <a:effectLst/>
                <a:uLnTx/>
                <a:uFillTx/>
                <a:latin typeface="Century Gothic"/>
                <a:sym typeface="Century Gothic"/>
              </a:rPr>
              <a:t>xs</a:t>
            </a:r>
            <a:r>
              <a:rPr kumimoji="0" lang="en-US" sz="2400" b="0" i="0" u="none" strike="noStrike" kern="0" cap="none" spc="0" normalizeH="0" baseline="0" noProof="0" dirty="0">
                <a:ln>
                  <a:noFill/>
                </a:ln>
                <a:solidFill>
                  <a:srgbClr val="767779"/>
                </a:solidFill>
                <a:effectLst/>
                <a:uLnTx/>
                <a:uFillTx/>
                <a:latin typeface="Century Gothic"/>
                <a:sym typeface="Century Gothic"/>
              </a:rPr>
              <a:t> $30M (March ’83 - March ‘84)</a:t>
            </a:r>
          </a:p>
          <a:p>
            <a:pPr marL="571500" marR="0" lvl="1" indent="0" algn="l" defTabSz="914400" rtl="0" eaLnBrk="1" fontAlgn="auto" latinLnBrk="0" hangingPunct="1">
              <a:lnSpc>
                <a:spcPct val="100000"/>
              </a:lnSpc>
              <a:spcBef>
                <a:spcPct val="0"/>
              </a:spcBef>
              <a:spcAft>
                <a:spcPct val="0"/>
              </a:spcAft>
              <a:buClr>
                <a:srgbClr val="767779"/>
              </a:buClr>
              <a:buSzPts val="2400"/>
              <a:buFont typeface="Century Gothic"/>
              <a:buNone/>
              <a:tabLst/>
              <a:defRPr/>
            </a:pPr>
            <a:r>
              <a:rPr kumimoji="0" lang="en-US" sz="2400" b="0" i="0" u="none" strike="noStrike" kern="0" cap="none" spc="0" normalizeH="0" baseline="0" noProof="0" dirty="0">
                <a:ln>
                  <a:noFill/>
                </a:ln>
                <a:solidFill>
                  <a:srgbClr val="767779"/>
                </a:solidFill>
                <a:effectLst/>
                <a:uLnTx/>
                <a:uFillTx/>
                <a:latin typeface="Century Gothic"/>
                <a:sym typeface="Century Gothic"/>
              </a:rPr>
              <a:t>3. $20M </a:t>
            </a:r>
            <a:r>
              <a:rPr kumimoji="0" lang="en-US" sz="2400" b="0" i="0" u="none" strike="noStrike" kern="0" cap="none" spc="0" normalizeH="0" baseline="0" noProof="0" dirty="0" err="1">
                <a:ln>
                  <a:noFill/>
                </a:ln>
                <a:solidFill>
                  <a:srgbClr val="767779"/>
                </a:solidFill>
                <a:effectLst/>
                <a:uLnTx/>
                <a:uFillTx/>
                <a:latin typeface="Century Gothic"/>
                <a:sym typeface="Century Gothic"/>
              </a:rPr>
              <a:t>xs</a:t>
            </a:r>
            <a:r>
              <a:rPr kumimoji="0" lang="en-US" sz="2400" b="0" i="0" u="none" strike="noStrike" kern="0" cap="none" spc="0" normalizeH="0" baseline="0" noProof="0" dirty="0">
                <a:ln>
                  <a:noFill/>
                </a:ln>
                <a:solidFill>
                  <a:srgbClr val="767779"/>
                </a:solidFill>
                <a:effectLst/>
                <a:uLnTx/>
                <a:uFillTx/>
                <a:latin typeface="Century Gothic"/>
                <a:sym typeface="Century Gothic"/>
              </a:rPr>
              <a:t> $75M (March ’83 - March ‘84)</a:t>
            </a:r>
          </a:p>
          <a:p>
            <a:pPr marL="342900" marR="0" lvl="0" indent="-342900" algn="l" defTabSz="914400" rtl="0" eaLnBrk="1" fontAlgn="auto" latinLnBrk="0" hangingPunct="1">
              <a:lnSpc>
                <a:spcPct val="100000"/>
              </a:lnSpc>
              <a:spcBef>
                <a:spcPts val="1200"/>
              </a:spcBef>
              <a:spcAft>
                <a:spcPct val="0"/>
              </a:spcAft>
              <a:buClr>
                <a:srgbClr val="767779"/>
              </a:buClr>
              <a:buSzPts val="2400"/>
              <a:buFont typeface="Arial" panose="020B0604020202020204" pitchFamily="34" charset="0"/>
              <a:buChar char="•"/>
              <a:tabLst/>
              <a:defRPr/>
            </a:pPr>
            <a:r>
              <a:rPr kumimoji="0" lang="en-US" sz="2400" b="1" i="0" u="none" strike="noStrike" kern="0" cap="none" spc="0" normalizeH="0" baseline="0" noProof="0" dirty="0">
                <a:ln>
                  <a:noFill/>
                </a:ln>
                <a:solidFill>
                  <a:srgbClr val="767779"/>
                </a:solidFill>
                <a:effectLst/>
                <a:uLnTx/>
                <a:uFillTx/>
                <a:latin typeface="Century Gothic"/>
                <a:sym typeface="Century Gothic"/>
              </a:rPr>
              <a:t>ASARCO faced exposure of $400M to $2.1B</a:t>
            </a:r>
          </a:p>
          <a:p>
            <a:pPr marL="342900" marR="0" lvl="0" indent="-342900" algn="l" defTabSz="914400" rtl="0" eaLnBrk="1" fontAlgn="auto" latinLnBrk="0" hangingPunct="1">
              <a:lnSpc>
                <a:spcPct val="100000"/>
              </a:lnSpc>
              <a:spcBef>
                <a:spcPts val="1200"/>
              </a:spcBef>
              <a:spcAft>
                <a:spcPct val="0"/>
              </a:spcAft>
              <a:buClr>
                <a:srgbClr val="767779"/>
              </a:buClr>
              <a:buSzPts val="2400"/>
              <a:buFont typeface="Arial" panose="020B0604020202020204" pitchFamily="34" charset="0"/>
              <a:buChar char="•"/>
              <a:tabLst/>
              <a:defRPr/>
            </a:pPr>
            <a:r>
              <a:rPr kumimoji="0" lang="en-US" sz="2400" b="1" i="0" u="none" strike="noStrike" kern="0" cap="none" spc="0" normalizeH="0" baseline="0" noProof="0" dirty="0">
                <a:ln>
                  <a:noFill/>
                </a:ln>
                <a:solidFill>
                  <a:srgbClr val="767779"/>
                </a:solidFill>
                <a:effectLst/>
                <a:uLnTx/>
                <a:uFillTx/>
                <a:latin typeface="Century Gothic"/>
                <a:sym typeface="Century Gothic"/>
              </a:rPr>
              <a:t>FFIC estimated its own exposure as $50.3M across all three policies and settled with ASARCO for $35M </a:t>
            </a:r>
          </a:p>
          <a:p>
            <a:pPr marL="342900" marR="0" lvl="0" indent="-342900" algn="l" defTabSz="914400" rtl="0" eaLnBrk="1" fontAlgn="auto" latinLnBrk="0" hangingPunct="1">
              <a:lnSpc>
                <a:spcPct val="100000"/>
              </a:lnSpc>
              <a:spcBef>
                <a:spcPts val="1200"/>
              </a:spcBef>
              <a:spcAft>
                <a:spcPct val="0"/>
              </a:spcAft>
              <a:buClr>
                <a:srgbClr val="767779"/>
              </a:buClr>
              <a:buSzPts val="2400"/>
              <a:buFont typeface="Arial" panose="020B0604020202020204" pitchFamily="34" charset="0"/>
              <a:buChar char="•"/>
              <a:tabLst/>
              <a:defRPr/>
            </a:pPr>
            <a:r>
              <a:rPr kumimoji="0" lang="en-US" sz="2400" b="1" i="0" u="none" strike="noStrike" kern="0" cap="none" spc="0" normalizeH="0" baseline="0" noProof="0" dirty="0">
                <a:ln>
                  <a:noFill/>
                </a:ln>
                <a:solidFill>
                  <a:srgbClr val="767779"/>
                </a:solidFill>
                <a:effectLst/>
                <a:uLnTx/>
                <a:uFillTx/>
                <a:latin typeface="Century Gothic"/>
                <a:sym typeface="Century Gothic"/>
              </a:rPr>
              <a:t>FFIC allocated settlement across all three policies based on its exposure analysis</a:t>
            </a:r>
          </a:p>
          <a:p>
            <a:pPr marL="457200" marR="0" lvl="1" indent="0" algn="l" defTabSz="914400" rtl="0" eaLnBrk="1" fontAlgn="auto" latinLnBrk="0" hangingPunct="1">
              <a:lnSpc>
                <a:spcPct val="100000"/>
              </a:lnSpc>
              <a:spcBef>
                <a:spcPts val="600"/>
              </a:spcBef>
              <a:spcAft>
                <a:spcPct val="0"/>
              </a:spcAft>
              <a:buClr>
                <a:srgbClr val="767779"/>
              </a:buClr>
              <a:buSzPts val="2400"/>
              <a:buFont typeface="Century Gothic"/>
              <a:buNone/>
              <a:tabLst/>
              <a:defRPr/>
            </a:pPr>
            <a:r>
              <a:rPr kumimoji="0" lang="en-US" sz="2400" b="0" i="0" u="none" strike="noStrike" kern="0" cap="none" spc="0" normalizeH="0" baseline="0" noProof="0" dirty="0">
                <a:ln>
                  <a:noFill/>
                </a:ln>
                <a:solidFill>
                  <a:srgbClr val="767779"/>
                </a:solidFill>
                <a:effectLst/>
                <a:uLnTx/>
                <a:uFillTx/>
                <a:latin typeface="Century Gothic"/>
                <a:sym typeface="Century Gothic"/>
              </a:rPr>
              <a:t>1. $13.6M</a:t>
            </a:r>
          </a:p>
          <a:p>
            <a:pPr marL="457200" marR="0" lvl="1" indent="0" algn="l" defTabSz="914400" rtl="0" eaLnBrk="1" fontAlgn="auto" latinLnBrk="0" hangingPunct="1">
              <a:lnSpc>
                <a:spcPct val="100000"/>
              </a:lnSpc>
              <a:spcBef>
                <a:spcPct val="0"/>
              </a:spcBef>
              <a:spcAft>
                <a:spcPct val="0"/>
              </a:spcAft>
              <a:buClr>
                <a:srgbClr val="767779"/>
              </a:buClr>
              <a:buSzPts val="2400"/>
              <a:buFont typeface="Century Gothic"/>
              <a:buNone/>
              <a:tabLst/>
              <a:defRPr/>
            </a:pPr>
            <a:r>
              <a:rPr kumimoji="0" lang="en-US" sz="2400" b="0" i="0" u="none" strike="noStrike" kern="0" cap="none" spc="0" normalizeH="0" baseline="0" noProof="0" dirty="0">
                <a:ln>
                  <a:noFill/>
                </a:ln>
                <a:solidFill>
                  <a:srgbClr val="767779"/>
                </a:solidFill>
                <a:effectLst/>
                <a:uLnTx/>
                <a:uFillTx/>
                <a:latin typeface="Century Gothic"/>
                <a:sym typeface="Century Gothic"/>
              </a:rPr>
              <a:t>2. $13.2M</a:t>
            </a:r>
          </a:p>
          <a:p>
            <a:pPr marL="457200" marR="0" lvl="1" indent="0" algn="l" defTabSz="914400" rtl="0" eaLnBrk="1" fontAlgn="auto" latinLnBrk="0" hangingPunct="1">
              <a:lnSpc>
                <a:spcPct val="100000"/>
              </a:lnSpc>
              <a:spcBef>
                <a:spcPct val="0"/>
              </a:spcBef>
              <a:spcAft>
                <a:spcPct val="0"/>
              </a:spcAft>
              <a:buClr>
                <a:srgbClr val="767779"/>
              </a:buClr>
              <a:buSzPts val="2400"/>
              <a:buFont typeface="Century Gothic"/>
              <a:buNone/>
              <a:tabLst/>
              <a:defRPr/>
            </a:pPr>
            <a:r>
              <a:rPr kumimoji="0" lang="en-US" sz="2400" b="0" i="0" u="none" strike="noStrike" kern="0" cap="none" spc="0" normalizeH="0" baseline="0" noProof="0" dirty="0">
                <a:ln>
                  <a:noFill/>
                </a:ln>
                <a:solidFill>
                  <a:srgbClr val="767779"/>
                </a:solidFill>
                <a:effectLst/>
                <a:uLnTx/>
                <a:uFillTx/>
                <a:latin typeface="Century Gothic"/>
                <a:sym typeface="Century Gothic"/>
              </a:rPr>
              <a:t>3. $ 8.1M</a:t>
            </a:r>
          </a:p>
          <a:p>
            <a:pPr marL="800100" marR="0" lvl="1" indent="-228600" algn="l" defTabSz="914400" rtl="0" eaLnBrk="1" fontAlgn="auto" latinLnBrk="0" hangingPunct="1">
              <a:lnSpc>
                <a:spcPct val="100000"/>
              </a:lnSpc>
              <a:spcBef>
                <a:spcPts val="600"/>
              </a:spcBef>
              <a:spcAft>
                <a:spcPct val="0"/>
              </a:spcAft>
              <a:buClr>
                <a:srgbClr val="767779"/>
              </a:buClr>
              <a:buSzPts val="2400"/>
              <a:buFont typeface="Arial" panose="020B0604020202020204" pitchFamily="34" charset="0"/>
              <a:buChar char="•"/>
              <a:tabLst/>
              <a:defRPr/>
            </a:pPr>
            <a:endParaRPr kumimoji="0" lang="en-US" sz="2400" b="0" i="0" u="none" strike="noStrike" kern="0" cap="none" spc="0" normalizeH="0" baseline="0" noProof="0" dirty="0">
              <a:ln>
                <a:noFill/>
              </a:ln>
              <a:solidFill>
                <a:srgbClr val="767779"/>
              </a:solidFill>
              <a:effectLst/>
              <a:uLnTx/>
              <a:uFillTx/>
              <a:latin typeface="Century Gothic"/>
              <a:sym typeface="Century Gothic"/>
            </a:endParaRPr>
          </a:p>
          <a:p>
            <a:pPr marL="342900" marR="0" lvl="0" indent="-342900" algn="l" defTabSz="914400" rtl="0" eaLnBrk="1" fontAlgn="auto" latinLnBrk="0" hangingPunct="1">
              <a:lnSpc>
                <a:spcPct val="100000"/>
              </a:lnSpc>
              <a:spcBef>
                <a:spcPct val="0"/>
              </a:spcBef>
              <a:spcAft>
                <a:spcPct val="0"/>
              </a:spcAft>
              <a:buClr>
                <a:srgbClr val="767779"/>
              </a:buClr>
              <a:buSzPts val="2400"/>
              <a:buFont typeface="Arial" panose="020B0604020202020204" pitchFamily="34" charset="0"/>
              <a:buChar char="•"/>
              <a:tabLst/>
              <a:defRPr/>
            </a:pPr>
            <a:endParaRPr kumimoji="0" lang="en-US" sz="2400" b="0" i="0" u="none" strike="noStrike" kern="0" cap="none" spc="0" normalizeH="0" baseline="0" noProof="0" dirty="0">
              <a:ln>
                <a:noFill/>
              </a:ln>
              <a:solidFill>
                <a:srgbClr val="767779"/>
              </a:solidFill>
              <a:effectLst/>
              <a:uLnTx/>
              <a:uFillTx/>
              <a:latin typeface="Century Gothic"/>
              <a:sym typeface="Century Gothic"/>
            </a:endParaRPr>
          </a:p>
          <a:p>
            <a:pPr marL="457200" marR="0" lvl="1" indent="0" algn="l" defTabSz="914400" rtl="0" eaLnBrk="1" fontAlgn="auto" latinLnBrk="0" hangingPunct="1">
              <a:lnSpc>
                <a:spcPct val="100000"/>
              </a:lnSpc>
              <a:spcBef>
                <a:spcPct val="0"/>
              </a:spcBef>
              <a:spcAft>
                <a:spcPct val="0"/>
              </a:spcAft>
              <a:buClr>
                <a:srgbClr val="767779"/>
              </a:buClr>
              <a:buSzPts val="2400"/>
              <a:buFont typeface="Century Gothic"/>
              <a:buNone/>
              <a:tabLst/>
              <a:defRPr/>
            </a:pPr>
            <a:endParaRPr kumimoji="0" lang="en-US" sz="2400" b="0" i="0" u="none" strike="noStrike" kern="0" cap="none" spc="0" normalizeH="0" baseline="0" noProof="0" dirty="0">
              <a:ln>
                <a:noFill/>
              </a:ln>
              <a:solidFill>
                <a:srgbClr val="767779"/>
              </a:solidFill>
              <a:effectLst/>
              <a:uLnTx/>
              <a:uFillTx/>
              <a:latin typeface="Century Gothic"/>
              <a:sym typeface="Century Gothic"/>
            </a:endParaRPr>
          </a:p>
          <a:p>
            <a:pPr marL="800100" marR="0" lvl="1" indent="-228600" algn="l" defTabSz="914400" rtl="0" eaLnBrk="1" fontAlgn="auto" latinLnBrk="0" hangingPunct="1">
              <a:lnSpc>
                <a:spcPct val="100000"/>
              </a:lnSpc>
              <a:spcBef>
                <a:spcPct val="0"/>
              </a:spcBef>
              <a:spcAft>
                <a:spcPct val="0"/>
              </a:spcAft>
              <a:buClr>
                <a:srgbClr val="767779"/>
              </a:buClr>
              <a:buSzPts val="2400"/>
              <a:buFont typeface="Arial" panose="020B0604020202020204" pitchFamily="34" charset="0"/>
              <a:buChar char="•"/>
              <a:tabLst/>
              <a:defRPr/>
            </a:pPr>
            <a:endParaRPr kumimoji="0" lang="en-US" sz="2400" b="0" i="0" u="none" strike="noStrike" kern="0" cap="none" spc="0" normalizeH="0" baseline="0" noProof="0" dirty="0">
              <a:ln>
                <a:noFill/>
              </a:ln>
              <a:solidFill>
                <a:srgbClr val="767779"/>
              </a:solidFill>
              <a:effectLst/>
              <a:uLnTx/>
              <a:uFillTx/>
              <a:latin typeface="Century Gothic"/>
              <a:sym typeface="Century Gothic"/>
            </a:endParaRPr>
          </a:p>
        </p:txBody>
      </p:sp>
      <p:sp>
        <p:nvSpPr>
          <p:cNvPr id="12" name="Rectangle 11"/>
          <p:cNvSpPr/>
          <p:nvPr/>
        </p:nvSpPr>
        <p:spPr>
          <a:xfrm>
            <a:off x="224290" y="449526"/>
            <a:ext cx="4767840" cy="707886"/>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4000" b="1" i="0" u="sng" strike="noStrike" kern="0" cap="none" spc="0" normalizeH="0" baseline="0" noProof="0" dirty="0">
                <a:ln>
                  <a:noFill/>
                </a:ln>
                <a:solidFill>
                  <a:srgbClr val="AA182C"/>
                </a:solidFill>
                <a:effectLst/>
                <a:uLnTx/>
                <a:uFillTx/>
                <a:latin typeface="Century Gothic"/>
                <a:ea typeface="Century Gothic"/>
                <a:cs typeface="Century Gothic"/>
                <a:sym typeface="Century Gothic"/>
              </a:rPr>
              <a:t>Background</a:t>
            </a:r>
            <a:r>
              <a:rPr kumimoji="0" lang="en-US" sz="1400" b="1" i="0" u="none" strike="noStrike" kern="0" cap="none" spc="0" normalizeH="0" baseline="0" noProof="0" dirty="0">
                <a:ln>
                  <a:noFill/>
                </a:ln>
                <a:solidFill>
                  <a:srgbClr val="AA182C"/>
                </a:solidFill>
                <a:effectLst/>
                <a:uLnTx/>
                <a:uFillTx/>
                <a:latin typeface="Century Gothic"/>
                <a:ea typeface="Century Gothic"/>
                <a:cs typeface="Century Gothic"/>
                <a:sym typeface="Century Gothic"/>
              </a:rPr>
              <a:t> </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Rectangle 12"/>
          <p:cNvSpPr/>
          <p:nvPr/>
        </p:nvSpPr>
        <p:spPr>
          <a:xfrm>
            <a:off x="7879729" y="1632116"/>
            <a:ext cx="4136957" cy="1200329"/>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
                <a:srgbClr val="000000"/>
              </a:buClr>
              <a:buSzPts val="2400"/>
              <a:buFont typeface="Arial"/>
              <a:buNone/>
              <a:tabLst/>
              <a:defRPr/>
            </a:pPr>
            <a:r>
              <a:rPr kumimoji="0" lang="en-US" sz="2400" b="1" i="0" u="none" strike="noStrike" kern="0" cap="none" spc="0" normalizeH="0" baseline="0" noProof="0">
                <a:ln>
                  <a:noFill/>
                </a:ln>
                <a:solidFill>
                  <a:srgbClr val="FFFFFF">
                    <a:lumMod val="50000"/>
                  </a:srgbClr>
                </a:solidFill>
                <a:effectLst/>
                <a:uLnTx/>
                <a:uFillTx/>
                <a:latin typeface="Century Gothic" panose="020B0502020202020204" pitchFamily="34" charset="0"/>
                <a:cs typeface="Arial"/>
                <a:sym typeface="Arial"/>
              </a:rPr>
              <a:t>Reinsured by OneBeacon</a:t>
            </a:r>
            <a:endParaRPr kumimoji="0" lang="en-US" sz="2400" b="0" i="0" u="none" strike="noStrike" kern="0" cap="none" spc="0" normalizeH="0" baseline="0" noProof="0">
              <a:ln>
                <a:noFill/>
              </a:ln>
              <a:solidFill>
                <a:srgbClr val="FFFFFF">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ct val="0"/>
              </a:spcBef>
              <a:spcAft>
                <a:spcPct val="0"/>
              </a:spcAft>
              <a:buClr>
                <a:srgbClr val="000000"/>
              </a:buClr>
              <a:buSzPts val="2400"/>
              <a:buFont typeface="Arial"/>
              <a:buNone/>
              <a:tabLst/>
              <a:defRPr/>
            </a:pPr>
            <a:r>
              <a:rPr kumimoji="0" lang="en-US" sz="2400" b="0" i="0" u="none" strike="noStrike" kern="0" cap="none" spc="0" normalizeH="0" baseline="0" noProof="0">
                <a:ln>
                  <a:noFill/>
                </a:ln>
                <a:solidFill>
                  <a:srgbClr val="FFFFFF">
                    <a:lumMod val="50000"/>
                  </a:srgbClr>
                </a:solidFill>
                <a:effectLst/>
                <a:uLnTx/>
                <a:uFillTx/>
                <a:latin typeface="Century Gothic" panose="020B0502020202020204" pitchFamily="34" charset="0"/>
                <a:cs typeface="Arial"/>
                <a:sym typeface="Arial"/>
              </a:rPr>
              <a:t>$3M of $20M xs $75M </a:t>
            </a:r>
          </a:p>
          <a:p>
            <a:pPr marL="0" marR="0" lvl="0" indent="0" algn="l" defTabSz="914400" rtl="0" eaLnBrk="1" fontAlgn="auto" latinLnBrk="0" hangingPunct="1">
              <a:lnSpc>
                <a:spcPct val="100000"/>
              </a:lnSpc>
              <a:spcBef>
                <a:spcPct val="0"/>
              </a:spcBef>
              <a:spcAft>
                <a:spcPct val="0"/>
              </a:spcAft>
              <a:buClr>
                <a:srgbClr val="000000"/>
              </a:buClr>
              <a:buSzPts val="2400"/>
              <a:buFont typeface="Arial"/>
              <a:buNone/>
              <a:tabLst/>
              <a:defRPr/>
            </a:pPr>
            <a:r>
              <a:rPr kumimoji="0" lang="en-US" sz="2400" b="0" i="0" u="none" strike="noStrike" kern="0" cap="none" spc="0" normalizeH="0" baseline="0" noProof="0">
                <a:ln>
                  <a:noFill/>
                </a:ln>
                <a:solidFill>
                  <a:srgbClr val="FFFFFF">
                    <a:lumMod val="50000"/>
                  </a:srgbClr>
                </a:solidFill>
                <a:effectLst/>
                <a:uLnTx/>
                <a:uFillTx/>
                <a:latin typeface="Century Gothic" panose="020B0502020202020204" pitchFamily="34" charset="0"/>
                <a:cs typeface="Arial"/>
                <a:sym typeface="Arial"/>
              </a:rPr>
              <a:t>(15% of FFIC’s risk) </a:t>
            </a:r>
          </a:p>
        </p:txBody>
      </p:sp>
      <p:sp>
        <p:nvSpPr>
          <p:cNvPr id="14" name="Rounded Rectangle 13"/>
          <p:cNvSpPr/>
          <p:nvPr/>
        </p:nvSpPr>
        <p:spPr>
          <a:xfrm>
            <a:off x="720259" y="2163337"/>
            <a:ext cx="5449691" cy="31397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Arial"/>
              <a:sym typeface="Arial"/>
            </a:endParaRPr>
          </a:p>
        </p:txBody>
      </p:sp>
      <p:cxnSp>
        <p:nvCxnSpPr>
          <p:cNvPr id="16" name="Straight Arrow Connector 15"/>
          <p:cNvCxnSpPr/>
          <p:nvPr/>
        </p:nvCxnSpPr>
        <p:spPr>
          <a:xfrm>
            <a:off x="6247651" y="2284915"/>
            <a:ext cx="1454373" cy="8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7802028" y="1607806"/>
            <a:ext cx="4136957" cy="135421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3" name="Rectangle 22"/>
          <p:cNvSpPr/>
          <p:nvPr/>
        </p:nvSpPr>
        <p:spPr>
          <a:xfrm>
            <a:off x="7724327" y="3649039"/>
            <a:ext cx="4363454" cy="1077218"/>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
                <a:srgbClr val="000000"/>
              </a:buClr>
              <a:buSzPts val="2400"/>
              <a:buFont typeface="Arial"/>
              <a:buNone/>
              <a:tabLst/>
              <a:defRPr/>
            </a:pPr>
            <a:r>
              <a:rPr kumimoji="0" lang="en-US" sz="2200" b="1" i="0" u="none" strike="noStrike" kern="0" cap="none" spc="0" normalizeH="0" baseline="0" noProof="0" dirty="0">
                <a:ln>
                  <a:noFill/>
                </a:ln>
                <a:solidFill>
                  <a:srgbClr val="FFFFFF">
                    <a:lumMod val="50000"/>
                  </a:srgbClr>
                </a:solidFill>
                <a:effectLst/>
                <a:uLnTx/>
                <a:uFillTx/>
                <a:latin typeface="Century Gothic" panose="020B0502020202020204" pitchFamily="34" charset="0"/>
                <a:cs typeface="Arial"/>
                <a:sym typeface="Arial"/>
              </a:rPr>
              <a:t>FFIC sought 15% of the amount allocated to Policy 3 </a:t>
            </a:r>
          </a:p>
          <a:p>
            <a:pPr marL="0" marR="0" lvl="0" indent="0" algn="l" defTabSz="914400" rtl="0" eaLnBrk="1" fontAlgn="auto" latinLnBrk="0" hangingPunct="1">
              <a:lnSpc>
                <a:spcPct val="100000"/>
              </a:lnSpc>
              <a:spcBef>
                <a:spcPct val="0"/>
              </a:spcBef>
              <a:spcAft>
                <a:spcPct val="0"/>
              </a:spcAft>
              <a:buClr>
                <a:srgbClr val="000000"/>
              </a:buClr>
              <a:buSzPts val="2400"/>
              <a:buFont typeface="Arial"/>
              <a:buNone/>
              <a:tabLst/>
              <a:defRPr/>
            </a:pPr>
            <a:r>
              <a:rPr kumimoji="0" lang="en-US" sz="2000" b="0" i="0" u="none" strike="noStrike" kern="0" cap="none" spc="0" normalizeH="0" baseline="0" noProof="0" dirty="0">
                <a:ln>
                  <a:noFill/>
                </a:ln>
                <a:solidFill>
                  <a:srgbClr val="FFFFFF">
                    <a:lumMod val="50000"/>
                  </a:srgbClr>
                </a:solidFill>
                <a:effectLst/>
                <a:uLnTx/>
                <a:uFillTx/>
                <a:latin typeface="Century Gothic" panose="020B0502020202020204" pitchFamily="34" charset="0"/>
                <a:cs typeface="Arial"/>
                <a:sym typeface="Arial"/>
              </a:rPr>
              <a:t>($1.7M of $8.1M) </a:t>
            </a:r>
          </a:p>
        </p:txBody>
      </p:sp>
      <p:sp>
        <p:nvSpPr>
          <p:cNvPr id="25" name="Rounded Rectangle 24"/>
          <p:cNvSpPr/>
          <p:nvPr/>
        </p:nvSpPr>
        <p:spPr>
          <a:xfrm>
            <a:off x="7759875" y="3594598"/>
            <a:ext cx="4292358" cy="134366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Arial"/>
              <a:sym typeface="Arial"/>
            </a:endParaRPr>
          </a:p>
        </p:txBody>
      </p:sp>
      <p:cxnSp>
        <p:nvCxnSpPr>
          <p:cNvPr id="27" name="Straight Arrow Connector 26"/>
          <p:cNvCxnSpPr/>
          <p:nvPr/>
        </p:nvCxnSpPr>
        <p:spPr>
          <a:xfrm flipH="1">
            <a:off x="9938375" y="3062962"/>
            <a:ext cx="0" cy="404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C72C8F4-85A6-4C95-820E-E278CAD97E36}"/>
              </a:ext>
            </a:extLst>
          </p:cNvPr>
          <p:cNvSpPr txBox="1"/>
          <p:nvPr/>
        </p:nvSpPr>
        <p:spPr>
          <a:xfrm>
            <a:off x="224290" y="147549"/>
            <a:ext cx="363288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797979"/>
                </a:solidFill>
                <a:effectLst/>
                <a:uLnTx/>
                <a:uFillTx/>
                <a:latin typeface="Century Gothic" panose="020B0502020202020204" pitchFamily="34" charset="0"/>
                <a:cs typeface="Arial"/>
                <a:sym typeface="Arial"/>
              </a:rPr>
              <a:t>Fireman’s Fund Ins. Co. v. OneBeacon Ins. Co.</a:t>
            </a:r>
          </a:p>
        </p:txBody>
      </p:sp>
    </p:spTree>
    <p:extLst>
      <p:ext uri="{BB962C8B-B14F-4D97-AF65-F5344CB8AC3E}">
        <p14:creationId xmlns:p14="http://schemas.microsoft.com/office/powerpoint/2010/main" val="4096326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nodeType="clickPar">
                      <p:stCondLst>
                        <p:cond delay="indefinite"/>
                      </p:stCondLst>
                      <p:childTnLst>
                        <p:par>
                          <p:cTn id="18" fill="hold" nodeType="after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7" grpId="0" animBg="1"/>
      <p:bldP spid="23" grpId="0"/>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2" name="Picture 1">
            <a:extLst>
              <a:ext uri="{FF2B5EF4-FFF2-40B4-BE49-F238E27FC236}">
                <a16:creationId xmlns:a16="http://schemas.microsoft.com/office/drawing/2014/main" id="{D71E0B81-B847-423C-B970-2D5824AB800C}"/>
              </a:ext>
            </a:extLst>
          </p:cNvPr>
          <p:cNvPicPr>
            <a:picLocks noChangeAspect="1"/>
          </p:cNvPicPr>
          <p:nvPr/>
        </p:nvPicPr>
        <p:blipFill>
          <a:blip r:embed="rId3"/>
          <a:stretch>
            <a:fillRect/>
          </a:stretch>
        </p:blipFill>
        <p:spPr>
          <a:xfrm>
            <a:off x="0" y="0"/>
            <a:ext cx="12191999" cy="6858000"/>
          </a:xfrm>
          <a:prstGeom prst="rect">
            <a:avLst/>
          </a:prstGeom>
        </p:spPr>
      </p:pic>
      <p:sp>
        <p:nvSpPr>
          <p:cNvPr id="87" name="Google Shape;87;p3"/>
          <p:cNvSpPr txBox="1">
            <a:spLocks noGrp="1"/>
          </p:cNvSpPr>
          <p:nvPr>
            <p:ph type="title"/>
          </p:nvPr>
        </p:nvSpPr>
        <p:spPr>
          <a:xfrm>
            <a:off x="515939" y="-63082"/>
            <a:ext cx="7380286" cy="2781410"/>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AA182C"/>
              </a:buClr>
              <a:buSzPts val="5600"/>
              <a:buFont typeface="Century Gothic"/>
              <a:buNone/>
            </a:pPr>
            <a:r>
              <a:rPr lang="en-US" sz="4400" i="1" dirty="0">
                <a:solidFill>
                  <a:schemeClr val="bg1"/>
                </a:solidFill>
              </a:rPr>
              <a:t>Public Risk Management of Florida v. Munich Reinsurance America, Inc.</a:t>
            </a:r>
            <a:endParaRPr sz="4400" i="1" dirty="0">
              <a:solidFill>
                <a:schemeClr val="bg1"/>
              </a:solidFill>
            </a:endParaRPr>
          </a:p>
        </p:txBody>
      </p:sp>
      <p:sp>
        <p:nvSpPr>
          <p:cNvPr id="88" name="Google Shape;88;p3"/>
          <p:cNvSpPr txBox="1">
            <a:spLocks noGrp="1"/>
          </p:cNvSpPr>
          <p:nvPr>
            <p:ph type="body" idx="1"/>
          </p:nvPr>
        </p:nvSpPr>
        <p:spPr>
          <a:xfrm>
            <a:off x="515936" y="3025019"/>
            <a:ext cx="7380290" cy="1127962"/>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2800"/>
              <a:buFont typeface="Century Gothic"/>
              <a:buNone/>
            </a:pPr>
            <a:r>
              <a:rPr lang="en-US" sz="2800" b="1" dirty="0">
                <a:solidFill>
                  <a:srgbClr val="000000"/>
                </a:solidFill>
                <a:effectLst>
                  <a:outerShdw blurRad="38100" dist="38100" dir="2700000" algn="tl">
                    <a:srgbClr val="000000">
                      <a:alpha val="43137"/>
                    </a:srgbClr>
                  </a:outerShdw>
                </a:effectLst>
              </a:rPr>
              <a:t>Stephanie Denker</a:t>
            </a:r>
          </a:p>
          <a:p>
            <a:pPr marL="0" lvl="0" indent="0" algn="l" rtl="0">
              <a:lnSpc>
                <a:spcPct val="100000"/>
              </a:lnSpc>
              <a:spcBef>
                <a:spcPts val="0"/>
              </a:spcBef>
              <a:spcAft>
                <a:spcPts val="0"/>
              </a:spcAft>
              <a:buClr>
                <a:srgbClr val="000000"/>
              </a:buClr>
              <a:buSzPts val="2800"/>
              <a:buFont typeface="Century Gothic"/>
              <a:buNone/>
            </a:pPr>
            <a:r>
              <a:rPr lang="en-US" sz="2000" b="1">
                <a:effectLst>
                  <a:outerShdw blurRad="38100" dist="38100" dir="2700000" algn="tl">
                    <a:srgbClr val="000000">
                      <a:alpha val="43137"/>
                    </a:srgbClr>
                  </a:outerShdw>
                </a:effectLst>
              </a:rPr>
              <a:t>Saul </a:t>
            </a:r>
            <a:r>
              <a:rPr lang="en-US" sz="2000" b="1" dirty="0">
                <a:effectLst>
                  <a:outerShdw blurRad="38100" dist="38100" dir="2700000" algn="tl">
                    <a:srgbClr val="000000">
                      <a:alpha val="43137"/>
                    </a:srgbClr>
                  </a:outerShdw>
                </a:effectLst>
              </a:rPr>
              <a:t>Ewing Arnstein &amp; Lehr LLP</a:t>
            </a:r>
            <a:endParaRPr lang="en-US" sz="2000" b="1" dirty="0">
              <a:solidFill>
                <a:srgbClr val="000000"/>
              </a:solidFill>
              <a:effectLst>
                <a:outerShdw blurRad="38100" dist="38100" dir="2700000" algn="tl">
                  <a:srgbClr val="000000">
                    <a:alpha val="43137"/>
                  </a:srgbClr>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95;p4"/>
          <p:cNvSpPr txBox="1"/>
          <p:nvPr/>
        </p:nvSpPr>
        <p:spPr>
          <a:xfrm>
            <a:off x="326590" y="815828"/>
            <a:ext cx="6850903" cy="1012399"/>
          </a:xfrm>
          <a:prstGeom prst="rect">
            <a:avLst/>
          </a:prstGeom>
          <a:noFill/>
          <a:ln>
            <a:noFill/>
          </a:ln>
        </p:spPr>
        <p:txBody>
          <a:bodyPr spcFirstLastPara="1" wrap="square" lIns="45700" tIns="45700" rIns="45700" bIns="45700" anchor="t" anchorCtr="0">
            <a:normAutofit fontScale="92500"/>
          </a:bodyPr>
          <a:lstStyle>
            <a:defPPr marR="0" lvl="0" algn="l" rtl="0">
              <a:lnSpc>
                <a:spcPct val="100000"/>
              </a:lnSpc>
              <a:spcBef>
                <a:spcPct val="0"/>
              </a:spcBef>
              <a:spcAft>
                <a:spcPct val="0"/>
              </a:spcAft>
            </a:defPPr>
            <a:lvl1pPr marL="457200" marR="0" lvl="0" indent="-228600" algn="l" rtl="0">
              <a:lnSpc>
                <a:spcPct val="100000"/>
              </a:lnSpc>
              <a:spcBef>
                <a:spcPct val="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1pPr>
            <a:lvl2pPr marL="914400" marR="0" lvl="1" indent="-228600" algn="l" rtl="0">
              <a:lnSpc>
                <a:spcPct val="100000"/>
              </a:lnSpc>
              <a:spcBef>
                <a:spcPct val="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2pPr>
            <a:lvl3pPr marL="1371600" marR="0" lvl="2" indent="-228600" algn="l" rtl="0">
              <a:lnSpc>
                <a:spcPct val="100000"/>
              </a:lnSpc>
              <a:spcBef>
                <a:spcPct val="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3pPr>
            <a:lvl4pPr marL="1828800" marR="0" lvl="3" indent="-228600" algn="l" rtl="0">
              <a:lnSpc>
                <a:spcPct val="100000"/>
              </a:lnSpc>
              <a:spcBef>
                <a:spcPct val="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4pPr>
            <a:lvl5pPr marL="2286000" marR="0" lvl="4" indent="-228600" algn="l" rtl="0">
              <a:lnSpc>
                <a:spcPct val="100000"/>
              </a:lnSpc>
              <a:spcBef>
                <a:spcPct val="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5pPr>
            <a:lvl6pPr marL="2743200" marR="0" lvl="5"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6pPr>
            <a:lvl7pPr marL="3200400" marR="0" lvl="6"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7pPr>
            <a:lvl8pPr marL="3657600" marR="0" lvl="7"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8pPr>
            <a:lvl9pPr marL="4114800" marR="0" lvl="8"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9pPr>
          </a:lstStyle>
          <a:p>
            <a:pPr marL="0" marR="0" lvl="0" indent="0" algn="l" defTabSz="914400" rtl="0" eaLnBrk="1" fontAlgn="auto" latinLnBrk="0" hangingPunct="1">
              <a:lnSpc>
                <a:spcPct val="100000"/>
              </a:lnSpc>
              <a:spcBef>
                <a:spcPts val="1200"/>
              </a:spcBef>
              <a:spcAft>
                <a:spcPct val="0"/>
              </a:spcAft>
              <a:buClr>
                <a:srgbClr val="767779"/>
              </a:buClr>
              <a:buSzPts val="2400"/>
              <a:buFont typeface="Century Gothic"/>
              <a:buNone/>
              <a:tabLst/>
              <a:defRPr/>
            </a:pPr>
            <a:r>
              <a:rPr kumimoji="0" lang="en-US" sz="2400" b="1" i="0" u="none" strike="noStrike" kern="0" cap="none" spc="0" normalizeH="0" baseline="0" noProof="0">
                <a:ln>
                  <a:noFill/>
                </a:ln>
                <a:solidFill>
                  <a:srgbClr val="767779"/>
                </a:solidFill>
                <a:effectLst/>
                <a:uLnTx/>
                <a:uFillTx/>
                <a:latin typeface="Century Gothic"/>
                <a:sym typeface="Century Gothic"/>
              </a:rPr>
              <a:t>1. Was FFIC required to use a “rising bathtub” allocation under </a:t>
            </a:r>
            <a:r>
              <a:rPr kumimoji="0" lang="en-US" sz="2400" b="1" i="1" u="none" strike="noStrike" kern="0" cap="none" spc="0" normalizeH="0" baseline="0" noProof="0">
                <a:ln>
                  <a:noFill/>
                </a:ln>
                <a:solidFill>
                  <a:srgbClr val="767779"/>
                </a:solidFill>
                <a:effectLst/>
                <a:uLnTx/>
                <a:uFillTx/>
                <a:latin typeface="Century Gothic"/>
                <a:sym typeface="Century Gothic"/>
              </a:rPr>
              <a:t>North River v. Ace </a:t>
            </a:r>
            <a:r>
              <a:rPr kumimoji="0" lang="en-US" sz="2400" b="1" i="0" u="none" strike="noStrike" kern="0" cap="none" spc="0" normalizeH="0" baseline="0" noProof="0">
                <a:ln>
                  <a:noFill/>
                </a:ln>
                <a:solidFill>
                  <a:srgbClr val="767779"/>
                </a:solidFill>
                <a:effectLst/>
                <a:uLnTx/>
                <a:uFillTx/>
                <a:latin typeface="Century Gothic"/>
                <a:sym typeface="Century Gothic"/>
              </a:rPr>
              <a:t>(2d. Cir 2004)? </a:t>
            </a:r>
            <a:endParaRPr kumimoji="0" lang="en-US" sz="2400" b="0" i="0" u="none" strike="noStrike" kern="0" cap="none" spc="0" normalizeH="0" baseline="0" noProof="0">
              <a:ln>
                <a:noFill/>
              </a:ln>
              <a:solidFill>
                <a:srgbClr val="767779"/>
              </a:solidFill>
              <a:effectLst/>
              <a:uLnTx/>
              <a:uFillTx/>
              <a:latin typeface="Century Gothic"/>
              <a:sym typeface="Century Gothic"/>
            </a:endParaRPr>
          </a:p>
          <a:p>
            <a:pPr marL="342900" marR="0" lvl="0" indent="-342900" algn="l" defTabSz="914400" rtl="0" eaLnBrk="1" fontAlgn="auto" latinLnBrk="0" hangingPunct="1">
              <a:lnSpc>
                <a:spcPct val="100000"/>
              </a:lnSpc>
              <a:spcBef>
                <a:spcPct val="0"/>
              </a:spcBef>
              <a:spcAft>
                <a:spcPct val="0"/>
              </a:spcAft>
              <a:buClr>
                <a:srgbClr val="767779"/>
              </a:buClr>
              <a:buSzPts val="2400"/>
              <a:buFont typeface="Arial" panose="020B0604020202020204" pitchFamily="34" charset="0"/>
              <a:buChar char="•"/>
              <a:tabLst/>
              <a:defRPr/>
            </a:pPr>
            <a:endParaRPr kumimoji="0" lang="en-US" sz="2400" b="0" i="0" u="none" strike="noStrike" kern="0" cap="none" spc="0" normalizeH="0" baseline="0" noProof="0">
              <a:ln>
                <a:noFill/>
              </a:ln>
              <a:solidFill>
                <a:srgbClr val="767779"/>
              </a:solidFill>
              <a:effectLst/>
              <a:uLnTx/>
              <a:uFillTx/>
              <a:latin typeface="Century Gothic"/>
              <a:sym typeface="Century Gothic"/>
            </a:endParaRPr>
          </a:p>
          <a:p>
            <a:pPr marL="457200" marR="0" lvl="1" indent="0" algn="l" defTabSz="914400" rtl="0" eaLnBrk="1" fontAlgn="auto" latinLnBrk="0" hangingPunct="1">
              <a:lnSpc>
                <a:spcPct val="100000"/>
              </a:lnSpc>
              <a:spcBef>
                <a:spcPct val="0"/>
              </a:spcBef>
              <a:spcAft>
                <a:spcPct val="0"/>
              </a:spcAft>
              <a:buClr>
                <a:srgbClr val="767779"/>
              </a:buClr>
              <a:buSzPts val="2400"/>
              <a:buFont typeface="Century Gothic"/>
              <a:buNone/>
              <a:tabLst/>
              <a:defRPr/>
            </a:pPr>
            <a:endParaRPr kumimoji="0" lang="en-US" sz="2400" b="0" i="0" u="none" strike="noStrike" kern="0" cap="none" spc="0" normalizeH="0" baseline="0" noProof="0">
              <a:ln>
                <a:noFill/>
              </a:ln>
              <a:solidFill>
                <a:srgbClr val="767779"/>
              </a:solidFill>
              <a:effectLst/>
              <a:uLnTx/>
              <a:uFillTx/>
              <a:latin typeface="Century Gothic"/>
              <a:sym typeface="Century Gothic"/>
            </a:endParaRPr>
          </a:p>
          <a:p>
            <a:pPr marL="800100" marR="0" lvl="1" indent="-228600" algn="l" defTabSz="914400" rtl="0" eaLnBrk="1" fontAlgn="auto" latinLnBrk="0" hangingPunct="1">
              <a:lnSpc>
                <a:spcPct val="100000"/>
              </a:lnSpc>
              <a:spcBef>
                <a:spcPct val="0"/>
              </a:spcBef>
              <a:spcAft>
                <a:spcPct val="0"/>
              </a:spcAft>
              <a:buClr>
                <a:srgbClr val="767779"/>
              </a:buClr>
              <a:buSzPts val="2400"/>
              <a:buFont typeface="Arial" panose="020B0604020202020204" pitchFamily="34" charset="0"/>
              <a:buChar char="•"/>
              <a:tabLst/>
              <a:defRPr/>
            </a:pPr>
            <a:endParaRPr kumimoji="0" lang="en-US" sz="2400" b="0" i="0" u="none" strike="noStrike" kern="0" cap="none" spc="0" normalizeH="0" baseline="0" noProof="0">
              <a:ln>
                <a:noFill/>
              </a:ln>
              <a:solidFill>
                <a:srgbClr val="767779"/>
              </a:solidFill>
              <a:effectLst/>
              <a:uLnTx/>
              <a:uFillTx/>
              <a:latin typeface="Century Gothic"/>
              <a:sym typeface="Century Gothic"/>
            </a:endParaRPr>
          </a:p>
        </p:txBody>
      </p:sp>
      <p:sp>
        <p:nvSpPr>
          <p:cNvPr id="12" name="Rectangle 11"/>
          <p:cNvSpPr/>
          <p:nvPr/>
        </p:nvSpPr>
        <p:spPr>
          <a:xfrm>
            <a:off x="206528" y="316655"/>
            <a:ext cx="6321981" cy="707886"/>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4000" b="1" i="0" u="sng" strike="noStrike" kern="0" cap="none" spc="0" normalizeH="0" baseline="0" noProof="0" dirty="0">
                <a:ln>
                  <a:noFill/>
                </a:ln>
                <a:solidFill>
                  <a:srgbClr val="AA182C"/>
                </a:solidFill>
                <a:effectLst/>
                <a:uLnTx/>
                <a:uFillTx/>
                <a:latin typeface="Century Gothic"/>
                <a:ea typeface="Century Gothic"/>
                <a:cs typeface="Century Gothic"/>
                <a:sym typeface="Century Gothic"/>
              </a:rPr>
              <a:t>Arguments and Opinion</a:t>
            </a:r>
            <a:r>
              <a:rPr kumimoji="0" lang="en-US" sz="1400" b="1" i="0" u="none" strike="noStrike" kern="0" cap="none" spc="0" normalizeH="0" baseline="0" noProof="0" dirty="0">
                <a:ln>
                  <a:noFill/>
                </a:ln>
                <a:solidFill>
                  <a:srgbClr val="AA182C"/>
                </a:solidFill>
                <a:effectLst/>
                <a:uLnTx/>
                <a:uFillTx/>
                <a:latin typeface="Century Gothic"/>
                <a:ea typeface="Century Gothic"/>
                <a:cs typeface="Century Gothic"/>
                <a:sym typeface="Century Gothic"/>
              </a:rPr>
              <a:t> </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p:cNvSpPr/>
          <p:nvPr/>
        </p:nvSpPr>
        <p:spPr>
          <a:xfrm>
            <a:off x="7763147" y="570437"/>
            <a:ext cx="4023858" cy="307777"/>
          </a:xfrm>
          <a:prstGeom prst="rect">
            <a:avLst/>
          </a:prstGeom>
        </p:spPr>
        <p:txBody>
          <a:bodyPr wrap="none">
            <a:spAutoFit/>
          </a:bodyPr>
          <a:lstStyle/>
          <a:p>
            <a:pPr marL="0" marR="0" lvl="0" indent="0" algn="l" defTabSz="914400" rtl="0" eaLnBrk="1" fontAlgn="auto" latinLnBrk="0" hangingPunct="1">
              <a:lnSpc>
                <a:spcPct val="100000"/>
              </a:lnSpc>
              <a:spcBef>
                <a:spcPts val="1200"/>
              </a:spcBef>
              <a:spcAft>
                <a:spcPct val="0"/>
              </a:spcAft>
              <a:buClr>
                <a:srgbClr val="000000"/>
              </a:buClr>
              <a:buSzPts val="2400"/>
              <a:buFont typeface="Arial"/>
              <a:buNone/>
              <a:tabLst/>
              <a:defRPr/>
            </a:pPr>
            <a:r>
              <a:rPr kumimoji="0" lang="en-US" sz="1400" b="0" i="1" u="none" strike="noStrike" kern="0" cap="none" spc="0" normalizeH="0" baseline="0" noProof="0">
                <a:ln>
                  <a:noFill/>
                </a:ln>
                <a:solidFill>
                  <a:srgbClr val="FFFFFF">
                    <a:lumMod val="50000"/>
                  </a:srgbClr>
                </a:solidFill>
                <a:effectLst/>
                <a:uLnTx/>
                <a:uFillTx/>
                <a:latin typeface="Arial"/>
                <a:cs typeface="Arial"/>
                <a:sym typeface="Arial"/>
              </a:rPr>
              <a:t>North River </a:t>
            </a:r>
            <a:r>
              <a:rPr kumimoji="0" lang="en-US" sz="1400" b="0" i="0" u="none" strike="noStrike" kern="0" cap="none" spc="0" normalizeH="0" baseline="0" noProof="0">
                <a:ln>
                  <a:noFill/>
                </a:ln>
                <a:solidFill>
                  <a:srgbClr val="FFFFFF">
                    <a:lumMod val="50000"/>
                  </a:srgbClr>
                </a:solidFill>
                <a:effectLst/>
                <a:uLnTx/>
                <a:uFillTx/>
                <a:latin typeface="Arial"/>
                <a:cs typeface="Arial"/>
                <a:sym typeface="Arial"/>
              </a:rPr>
              <a:t>mandates “rising bathtub” allocation</a:t>
            </a:r>
            <a:r>
              <a:rPr kumimoji="0" lang="en-US" sz="1400" b="0" i="1" u="none" strike="noStrike" kern="0" cap="none" spc="0" normalizeH="0" baseline="0" noProof="0">
                <a:ln>
                  <a:noFill/>
                </a:ln>
                <a:solidFill>
                  <a:srgbClr val="FFFFFF">
                    <a:lumMod val="50000"/>
                  </a:srgbClr>
                </a:solidFill>
                <a:effectLst/>
                <a:uLnTx/>
                <a:uFillTx/>
                <a:latin typeface="Arial"/>
                <a:cs typeface="Arial"/>
                <a:sym typeface="Arial"/>
              </a:rPr>
              <a:t> </a:t>
            </a:r>
          </a:p>
        </p:txBody>
      </p:sp>
      <p:pic>
        <p:nvPicPr>
          <p:cNvPr id="15" name="Picture 14"/>
          <p:cNvPicPr>
            <a:picLocks noChangeAspect="1"/>
          </p:cNvPicPr>
          <p:nvPr/>
        </p:nvPicPr>
        <p:blipFill>
          <a:blip r:embed="rId3"/>
          <a:stretch>
            <a:fillRect/>
          </a:stretch>
        </p:blipFill>
        <p:spPr>
          <a:xfrm>
            <a:off x="4780547" y="1745890"/>
            <a:ext cx="2069431" cy="3755038"/>
          </a:xfrm>
          <a:prstGeom prst="rect">
            <a:avLst/>
          </a:prstGeom>
        </p:spPr>
      </p:pic>
      <p:sp>
        <p:nvSpPr>
          <p:cNvPr id="4" name="Rectangle 3"/>
          <p:cNvSpPr/>
          <p:nvPr/>
        </p:nvSpPr>
        <p:spPr>
          <a:xfrm>
            <a:off x="4819650" y="3419475"/>
            <a:ext cx="957263" cy="5429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8" name="Rectangle 17"/>
          <p:cNvSpPr/>
          <p:nvPr/>
        </p:nvSpPr>
        <p:spPr>
          <a:xfrm>
            <a:off x="5854251" y="3419475"/>
            <a:ext cx="957263" cy="5429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9" name="Rectangle 18"/>
          <p:cNvSpPr/>
          <p:nvPr/>
        </p:nvSpPr>
        <p:spPr>
          <a:xfrm>
            <a:off x="5854251" y="2100262"/>
            <a:ext cx="957263" cy="5429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5" name="Left Brace 4"/>
          <p:cNvSpPr/>
          <p:nvPr/>
        </p:nvSpPr>
        <p:spPr>
          <a:xfrm>
            <a:off x="4633914" y="3962400"/>
            <a:ext cx="100012" cy="114776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Left Brace 19"/>
          <p:cNvSpPr/>
          <p:nvPr/>
        </p:nvSpPr>
        <p:spPr>
          <a:xfrm>
            <a:off x="4623410" y="3419475"/>
            <a:ext cx="110515" cy="54292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TextBox 20"/>
          <p:cNvSpPr txBox="1"/>
          <p:nvPr/>
        </p:nvSpPr>
        <p:spPr>
          <a:xfrm>
            <a:off x="3985980" y="3542406"/>
            <a:ext cx="6479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t>$20M</a:t>
            </a:r>
          </a:p>
        </p:txBody>
      </p:sp>
      <p:sp>
        <p:nvSpPr>
          <p:cNvPr id="24" name="TextBox 23"/>
          <p:cNvSpPr txBox="1"/>
          <p:nvPr/>
        </p:nvSpPr>
        <p:spPr>
          <a:xfrm>
            <a:off x="4030733" y="4382392"/>
            <a:ext cx="6479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t>$30M</a:t>
            </a:r>
          </a:p>
        </p:txBody>
      </p:sp>
      <p:sp>
        <p:nvSpPr>
          <p:cNvPr id="26" name="Left Brace 25"/>
          <p:cNvSpPr/>
          <p:nvPr/>
        </p:nvSpPr>
        <p:spPr>
          <a:xfrm flipH="1">
            <a:off x="6910487" y="3962398"/>
            <a:ext cx="78581" cy="114776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Left Brace 27"/>
          <p:cNvSpPr/>
          <p:nvPr/>
        </p:nvSpPr>
        <p:spPr>
          <a:xfrm flipH="1">
            <a:off x="6882470" y="3419474"/>
            <a:ext cx="140311" cy="542923"/>
          </a:xfrm>
          <a:prstGeom prst="leftBrace">
            <a:avLst>
              <a:gd name="adj1" fmla="val 8333"/>
              <a:gd name="adj2" fmla="val 5058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TextBox 29"/>
          <p:cNvSpPr txBox="1"/>
          <p:nvPr/>
        </p:nvSpPr>
        <p:spPr>
          <a:xfrm>
            <a:off x="6994521" y="3542406"/>
            <a:ext cx="6479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t>$20M</a:t>
            </a:r>
          </a:p>
        </p:txBody>
      </p:sp>
      <p:sp>
        <p:nvSpPr>
          <p:cNvPr id="31" name="TextBox 30"/>
          <p:cNvSpPr txBox="1"/>
          <p:nvPr/>
        </p:nvSpPr>
        <p:spPr>
          <a:xfrm>
            <a:off x="6994521" y="4389634"/>
            <a:ext cx="6479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t>$30M</a:t>
            </a:r>
          </a:p>
        </p:txBody>
      </p:sp>
      <p:sp>
        <p:nvSpPr>
          <p:cNvPr id="33" name="Left Brace 32"/>
          <p:cNvSpPr/>
          <p:nvPr/>
        </p:nvSpPr>
        <p:spPr>
          <a:xfrm flipH="1">
            <a:off x="7703830" y="2643187"/>
            <a:ext cx="181387" cy="246697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TextBox 33"/>
          <p:cNvSpPr txBox="1"/>
          <p:nvPr/>
        </p:nvSpPr>
        <p:spPr>
          <a:xfrm>
            <a:off x="7885217" y="3722785"/>
            <a:ext cx="6479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t>$75M</a:t>
            </a:r>
          </a:p>
        </p:txBody>
      </p:sp>
      <p:sp>
        <p:nvSpPr>
          <p:cNvPr id="35" name="Left Brace 34"/>
          <p:cNvSpPr/>
          <p:nvPr/>
        </p:nvSpPr>
        <p:spPr>
          <a:xfrm flipH="1">
            <a:off x="7724367" y="2100264"/>
            <a:ext cx="140311" cy="542923"/>
          </a:xfrm>
          <a:prstGeom prst="leftBrace">
            <a:avLst>
              <a:gd name="adj1" fmla="val 8333"/>
              <a:gd name="adj2" fmla="val 5058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TextBox 35"/>
          <p:cNvSpPr txBox="1"/>
          <p:nvPr/>
        </p:nvSpPr>
        <p:spPr>
          <a:xfrm>
            <a:off x="7864678" y="2219422"/>
            <a:ext cx="22829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t>$20M </a:t>
            </a:r>
            <a:r>
              <a:rPr kumimoji="0" lang="en-US" sz="1400" b="0" i="0" u="none" strike="noStrike" kern="0" cap="none" spc="0" normalizeH="0" baseline="0" noProof="0">
                <a:ln>
                  <a:noFill/>
                </a:ln>
                <a:solidFill>
                  <a:srgbClr val="FFFFFF">
                    <a:lumMod val="50000"/>
                  </a:srgbClr>
                </a:solidFill>
                <a:effectLst/>
                <a:uLnTx/>
                <a:uFillTx/>
                <a:latin typeface="Century Gothic" panose="020B0502020202020204" pitchFamily="34" charset="0"/>
                <a:cs typeface="Arial"/>
                <a:sym typeface="Arial"/>
              </a:rPr>
              <a:t>(15% OneBeacon)</a:t>
            </a:r>
          </a:p>
        </p:txBody>
      </p:sp>
      <p:cxnSp>
        <p:nvCxnSpPr>
          <p:cNvPr id="8" name="Straight Connector 7"/>
          <p:cNvCxnSpPr/>
          <p:nvPr/>
        </p:nvCxnSpPr>
        <p:spPr>
          <a:xfrm>
            <a:off x="6882470" y="2643187"/>
            <a:ext cx="75998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882470" y="2100262"/>
            <a:ext cx="75998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882469" y="5110161"/>
            <a:ext cx="75998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841081" y="3542406"/>
            <a:ext cx="907257" cy="39618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9" name="Rectangle 38"/>
          <p:cNvSpPr/>
          <p:nvPr/>
        </p:nvSpPr>
        <p:spPr>
          <a:xfrm>
            <a:off x="5879253" y="3542405"/>
            <a:ext cx="907257" cy="394991"/>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1" name="Rectangle 40"/>
          <p:cNvSpPr/>
          <p:nvPr/>
        </p:nvSpPr>
        <p:spPr>
          <a:xfrm>
            <a:off x="7724367" y="1418013"/>
            <a:ext cx="4241505" cy="523220"/>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ct val="0"/>
              </a:spcAft>
              <a:buClr>
                <a:srgbClr val="000000"/>
              </a:buClr>
              <a:buSzPts val="2400"/>
              <a:buFont typeface="Arial"/>
              <a:buNone/>
              <a:tabLst/>
              <a:defRPr/>
            </a:pPr>
            <a:r>
              <a:rPr kumimoji="0" lang="en-US" sz="1400" b="0" i="1" u="none" strike="noStrike" kern="0" cap="none" spc="0" normalizeH="0" baseline="0" noProof="0">
                <a:ln>
                  <a:noFill/>
                </a:ln>
                <a:solidFill>
                  <a:srgbClr val="FFFFFF">
                    <a:lumMod val="50000"/>
                  </a:srgbClr>
                </a:solidFill>
                <a:effectLst/>
                <a:uLnTx/>
                <a:uFillTx/>
                <a:latin typeface="Arial"/>
                <a:cs typeface="Arial"/>
                <a:sym typeface="Arial"/>
              </a:rPr>
              <a:t>North River </a:t>
            </a:r>
            <a:r>
              <a:rPr kumimoji="0" lang="en-US" sz="1400" b="0" i="0" u="none" strike="noStrike" kern="0" cap="none" spc="0" normalizeH="0" baseline="0" noProof="0">
                <a:ln>
                  <a:noFill/>
                </a:ln>
                <a:solidFill>
                  <a:srgbClr val="FFFFFF">
                    <a:lumMod val="50000"/>
                  </a:srgbClr>
                </a:solidFill>
                <a:effectLst/>
                <a:uLnTx/>
                <a:uFillTx/>
                <a:latin typeface="Arial"/>
                <a:cs typeface="Arial"/>
                <a:sym typeface="Arial"/>
              </a:rPr>
              <a:t>allows any allocation method that is reasonable under the policy</a:t>
            </a:r>
            <a:endParaRPr kumimoji="0" lang="en-US" sz="1400" b="0" i="1" u="none" strike="noStrike" kern="0" cap="none" spc="0" normalizeH="0" baseline="0" noProof="0">
              <a:ln>
                <a:noFill/>
              </a:ln>
              <a:solidFill>
                <a:srgbClr val="FFFFFF">
                  <a:lumMod val="50000"/>
                </a:srgbClr>
              </a:solidFill>
              <a:effectLst/>
              <a:uLnTx/>
              <a:uFillTx/>
              <a:latin typeface="Arial"/>
              <a:cs typeface="Arial"/>
              <a:sym typeface="Arial"/>
            </a:endParaRPr>
          </a:p>
        </p:txBody>
      </p:sp>
      <p:cxnSp>
        <p:nvCxnSpPr>
          <p:cNvPr id="43" name="Straight Arrow Connector 42"/>
          <p:cNvCxnSpPr/>
          <p:nvPr/>
        </p:nvCxnSpPr>
        <p:spPr>
          <a:xfrm flipV="1">
            <a:off x="7207250" y="844381"/>
            <a:ext cx="496580" cy="457644"/>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41" idx="1"/>
          </p:cNvCxnSpPr>
          <p:nvPr/>
        </p:nvCxnSpPr>
        <p:spPr>
          <a:xfrm>
            <a:off x="7207152" y="1413781"/>
            <a:ext cx="517215" cy="265842"/>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4841081" y="3644106"/>
            <a:ext cx="907257" cy="30003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8" name="Rectangle 47"/>
          <p:cNvSpPr/>
          <p:nvPr/>
        </p:nvSpPr>
        <p:spPr>
          <a:xfrm>
            <a:off x="5884519" y="3722784"/>
            <a:ext cx="907257" cy="221359"/>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49" name="TextBox 48"/>
          <p:cNvSpPr txBox="1"/>
          <p:nvPr/>
        </p:nvSpPr>
        <p:spPr>
          <a:xfrm>
            <a:off x="4842904" y="3405882"/>
            <a:ext cx="965329"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Risk of loss</a:t>
            </a:r>
          </a:p>
          <a:p>
            <a:pPr marL="0" marR="0" lvl="0" indent="0" algn="l" defTabSz="914400" rtl="0" eaLnBrk="1" fontAlgn="auto" latinLnBrk="0" hangingPunct="1">
              <a:lnSpc>
                <a:spcPct val="100000"/>
              </a:lnSpc>
              <a:spcBef>
                <a:spcPts val="600"/>
              </a:spcBef>
              <a:spcAft>
                <a:spcPct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$13.6M</a:t>
            </a:r>
          </a:p>
        </p:txBody>
      </p:sp>
      <p:sp>
        <p:nvSpPr>
          <p:cNvPr id="50" name="TextBox 49"/>
          <p:cNvSpPr txBox="1"/>
          <p:nvPr/>
        </p:nvSpPr>
        <p:spPr>
          <a:xfrm>
            <a:off x="5887160" y="3398787"/>
            <a:ext cx="964321"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60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Risk of loss</a:t>
            </a:r>
          </a:p>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$13.2M</a:t>
            </a:r>
          </a:p>
        </p:txBody>
      </p:sp>
      <p:sp>
        <p:nvSpPr>
          <p:cNvPr id="55" name="Rectangle 54"/>
          <p:cNvSpPr/>
          <p:nvPr/>
        </p:nvSpPr>
        <p:spPr>
          <a:xfrm>
            <a:off x="5872425" y="2449811"/>
            <a:ext cx="910892" cy="16787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56" name="Rectangle 55"/>
          <p:cNvSpPr/>
          <p:nvPr/>
        </p:nvSpPr>
        <p:spPr>
          <a:xfrm>
            <a:off x="4868853" y="3636562"/>
            <a:ext cx="846707" cy="307777"/>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r>
              <a:rPr kumimoji="0" lang="en-US" sz="1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$17.5M</a:t>
            </a:r>
            <a:endParaRPr kumimoji="0" lang="en-US" sz="1400" b="1" i="0" u="none" strike="noStrike" kern="0" cap="none" spc="0" normalizeH="0" baseline="0" noProof="0" dirty="0">
              <a:ln>
                <a:noFill/>
              </a:ln>
              <a:solidFill>
                <a:srgbClr val="FFFFFF"/>
              </a:solidFill>
              <a:effectLst/>
              <a:uLnTx/>
              <a:uFillTx/>
              <a:latin typeface="Arial"/>
              <a:cs typeface="Arial"/>
              <a:sym typeface="Arial"/>
            </a:endParaRPr>
          </a:p>
        </p:txBody>
      </p:sp>
      <p:sp>
        <p:nvSpPr>
          <p:cNvPr id="57" name="Rectangle 56"/>
          <p:cNvSpPr/>
          <p:nvPr/>
        </p:nvSpPr>
        <p:spPr>
          <a:xfrm>
            <a:off x="5914793" y="3643370"/>
            <a:ext cx="846707" cy="307777"/>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r>
              <a:rPr kumimoji="0" lang="en-US" sz="1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$17.5M</a:t>
            </a:r>
            <a:endParaRPr kumimoji="0" lang="en-US" sz="1400" b="1" i="0" u="none" strike="noStrike" kern="0" cap="none" spc="0" normalizeH="0" baseline="0" noProof="0" dirty="0">
              <a:ln>
                <a:noFill/>
              </a:ln>
              <a:solidFill>
                <a:srgbClr val="FFFFFF"/>
              </a:solidFill>
              <a:effectLst/>
              <a:uLnTx/>
              <a:uFillTx/>
              <a:latin typeface="Arial"/>
              <a:cs typeface="Arial"/>
              <a:sym typeface="Arial"/>
            </a:endParaRPr>
          </a:p>
        </p:txBody>
      </p:sp>
      <p:sp>
        <p:nvSpPr>
          <p:cNvPr id="52" name="Rectangle 51"/>
          <p:cNvSpPr/>
          <p:nvPr/>
        </p:nvSpPr>
        <p:spPr>
          <a:xfrm>
            <a:off x="5789178" y="2071642"/>
            <a:ext cx="1173407" cy="600164"/>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60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Risk of loss</a:t>
            </a:r>
          </a:p>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r>
              <a:rPr kumimoji="0" lang="en-US" sz="1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$8.1M</a:t>
            </a:r>
          </a:p>
        </p:txBody>
      </p:sp>
      <p:sp>
        <p:nvSpPr>
          <p:cNvPr id="58" name="Rounded Rectangle 57"/>
          <p:cNvSpPr/>
          <p:nvPr/>
        </p:nvSpPr>
        <p:spPr>
          <a:xfrm>
            <a:off x="7763147" y="1413781"/>
            <a:ext cx="3903796" cy="5968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60" name="Google Shape;95;p4"/>
          <p:cNvSpPr txBox="1"/>
          <p:nvPr/>
        </p:nvSpPr>
        <p:spPr>
          <a:xfrm>
            <a:off x="495433" y="3050734"/>
            <a:ext cx="6738296" cy="1012399"/>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ct val="0"/>
              </a:spcBef>
              <a:spcAft>
                <a:spcPct val="0"/>
              </a:spcAft>
            </a:defPPr>
            <a:lvl1pPr marL="457200" marR="0" lvl="0" indent="-228600" algn="l" rtl="0">
              <a:lnSpc>
                <a:spcPct val="100000"/>
              </a:lnSpc>
              <a:spcBef>
                <a:spcPct val="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1pPr>
            <a:lvl2pPr marL="914400" marR="0" lvl="1" indent="-228600" algn="l" rtl="0">
              <a:lnSpc>
                <a:spcPct val="100000"/>
              </a:lnSpc>
              <a:spcBef>
                <a:spcPct val="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2pPr>
            <a:lvl3pPr marL="1371600" marR="0" lvl="2" indent="-228600" algn="l" rtl="0">
              <a:lnSpc>
                <a:spcPct val="100000"/>
              </a:lnSpc>
              <a:spcBef>
                <a:spcPct val="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3pPr>
            <a:lvl4pPr marL="1828800" marR="0" lvl="3" indent="-228600" algn="l" rtl="0">
              <a:lnSpc>
                <a:spcPct val="100000"/>
              </a:lnSpc>
              <a:spcBef>
                <a:spcPct val="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4pPr>
            <a:lvl5pPr marL="2286000" marR="0" lvl="4" indent="-228600" algn="l" rtl="0">
              <a:lnSpc>
                <a:spcPct val="100000"/>
              </a:lnSpc>
              <a:spcBef>
                <a:spcPct val="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5pPr>
            <a:lvl6pPr marL="2743200" marR="0" lvl="5"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6pPr>
            <a:lvl7pPr marL="3200400" marR="0" lvl="6"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7pPr>
            <a:lvl8pPr marL="3657600" marR="0" lvl="7"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8pPr>
            <a:lvl9pPr marL="4114800" marR="0" lvl="8"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9pPr>
          </a:lstStyle>
          <a:p>
            <a:pPr marL="0" marR="0" lvl="0" indent="0" algn="l" defTabSz="914400" rtl="0" eaLnBrk="1" fontAlgn="auto" latinLnBrk="0" hangingPunct="1">
              <a:lnSpc>
                <a:spcPct val="100000"/>
              </a:lnSpc>
              <a:spcBef>
                <a:spcPts val="1200"/>
              </a:spcBef>
              <a:spcAft>
                <a:spcPct val="0"/>
              </a:spcAft>
              <a:buClr>
                <a:srgbClr val="767779"/>
              </a:buClr>
              <a:buSzPts val="2400"/>
              <a:buFont typeface="Century Gothic"/>
              <a:buNone/>
              <a:tabLst/>
              <a:defRPr/>
            </a:pPr>
            <a:r>
              <a:rPr kumimoji="0" lang="en-US" sz="2400" b="1" i="0" u="none" strike="noStrike" kern="0" cap="none" spc="0" normalizeH="0" baseline="0" noProof="0" dirty="0">
                <a:ln>
                  <a:noFill/>
                </a:ln>
                <a:solidFill>
                  <a:srgbClr val="767779"/>
                </a:solidFill>
                <a:effectLst/>
                <a:uLnTx/>
                <a:uFillTx/>
                <a:latin typeface="Century Gothic"/>
                <a:sym typeface="Century Gothic"/>
              </a:rPr>
              <a:t>2. Was FFIC’s allocation contrary to policy no. 3’s language? </a:t>
            </a:r>
            <a:endParaRPr kumimoji="0" lang="en-US" sz="2400" b="0" i="0" u="none" strike="noStrike" kern="0" cap="none" spc="0" normalizeH="0" baseline="0" noProof="0" dirty="0">
              <a:ln>
                <a:noFill/>
              </a:ln>
              <a:solidFill>
                <a:srgbClr val="767779"/>
              </a:solidFill>
              <a:effectLst/>
              <a:uLnTx/>
              <a:uFillTx/>
              <a:latin typeface="Century Gothic"/>
              <a:sym typeface="Century Gothic"/>
            </a:endParaRPr>
          </a:p>
          <a:p>
            <a:pPr marL="342900" marR="0" lvl="0" indent="-342900" algn="l" defTabSz="914400" rtl="0" eaLnBrk="1" fontAlgn="auto" latinLnBrk="0" hangingPunct="1">
              <a:lnSpc>
                <a:spcPct val="100000"/>
              </a:lnSpc>
              <a:spcBef>
                <a:spcPct val="0"/>
              </a:spcBef>
              <a:spcAft>
                <a:spcPct val="0"/>
              </a:spcAft>
              <a:buClr>
                <a:srgbClr val="767779"/>
              </a:buClr>
              <a:buSzPts val="2400"/>
              <a:buFont typeface="Arial" panose="020B0604020202020204" pitchFamily="34" charset="0"/>
              <a:buChar char="•"/>
              <a:tabLst/>
              <a:defRPr/>
            </a:pPr>
            <a:endParaRPr kumimoji="0" lang="en-US" sz="2400" b="0" i="0" u="none" strike="noStrike" kern="0" cap="none" spc="0" normalizeH="0" baseline="0" noProof="0" dirty="0">
              <a:ln>
                <a:noFill/>
              </a:ln>
              <a:solidFill>
                <a:srgbClr val="767779"/>
              </a:solidFill>
              <a:effectLst/>
              <a:uLnTx/>
              <a:uFillTx/>
              <a:latin typeface="Century Gothic"/>
              <a:sym typeface="Century Gothic"/>
            </a:endParaRPr>
          </a:p>
          <a:p>
            <a:pPr marL="457200" marR="0" lvl="1" indent="0" algn="l" defTabSz="914400" rtl="0" eaLnBrk="1" fontAlgn="auto" latinLnBrk="0" hangingPunct="1">
              <a:lnSpc>
                <a:spcPct val="100000"/>
              </a:lnSpc>
              <a:spcBef>
                <a:spcPct val="0"/>
              </a:spcBef>
              <a:spcAft>
                <a:spcPct val="0"/>
              </a:spcAft>
              <a:buClr>
                <a:srgbClr val="767779"/>
              </a:buClr>
              <a:buSzPts val="2400"/>
              <a:buFont typeface="Century Gothic"/>
              <a:buNone/>
              <a:tabLst/>
              <a:defRPr/>
            </a:pPr>
            <a:endParaRPr kumimoji="0" lang="en-US" sz="2400" b="0" i="0" u="none" strike="noStrike" kern="0" cap="none" spc="0" normalizeH="0" baseline="0" noProof="0" dirty="0">
              <a:ln>
                <a:noFill/>
              </a:ln>
              <a:solidFill>
                <a:srgbClr val="767779"/>
              </a:solidFill>
              <a:effectLst/>
              <a:uLnTx/>
              <a:uFillTx/>
              <a:latin typeface="Century Gothic"/>
              <a:sym typeface="Century Gothic"/>
            </a:endParaRPr>
          </a:p>
          <a:p>
            <a:pPr marL="800100" marR="0" lvl="1" indent="-228600" algn="l" defTabSz="914400" rtl="0" eaLnBrk="1" fontAlgn="auto" latinLnBrk="0" hangingPunct="1">
              <a:lnSpc>
                <a:spcPct val="100000"/>
              </a:lnSpc>
              <a:spcBef>
                <a:spcPct val="0"/>
              </a:spcBef>
              <a:spcAft>
                <a:spcPct val="0"/>
              </a:spcAft>
              <a:buClr>
                <a:srgbClr val="767779"/>
              </a:buClr>
              <a:buSzPts val="2400"/>
              <a:buFont typeface="Arial" panose="020B0604020202020204" pitchFamily="34" charset="0"/>
              <a:buChar char="•"/>
              <a:tabLst/>
              <a:defRPr/>
            </a:pPr>
            <a:endParaRPr kumimoji="0" lang="en-US" sz="2400" b="0" i="0" u="none" strike="noStrike" kern="0" cap="none" spc="0" normalizeH="0" baseline="0" noProof="0" dirty="0">
              <a:ln>
                <a:noFill/>
              </a:ln>
              <a:solidFill>
                <a:srgbClr val="767779"/>
              </a:solidFill>
              <a:effectLst/>
              <a:uLnTx/>
              <a:uFillTx/>
              <a:latin typeface="Century Gothic"/>
              <a:sym typeface="Century Gothic"/>
            </a:endParaRPr>
          </a:p>
        </p:txBody>
      </p:sp>
      <p:sp>
        <p:nvSpPr>
          <p:cNvPr id="61" name="TextBox 60"/>
          <p:cNvSpPr txBox="1"/>
          <p:nvPr/>
        </p:nvSpPr>
        <p:spPr>
          <a:xfrm>
            <a:off x="7796225" y="2778525"/>
            <a:ext cx="39907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ct val="0"/>
              </a:spcAft>
              <a:buClr>
                <a:srgbClr val="000000"/>
              </a:buClr>
              <a:buSzPts val="2400"/>
              <a:buFont typeface="Arial"/>
              <a:buNone/>
              <a:tabLst/>
              <a:defRPr/>
            </a:pPr>
            <a:r>
              <a:rPr kumimoji="0" lang="en-US" sz="1400" b="0" i="0" u="none" strike="noStrike" kern="0" cap="none" spc="0" normalizeH="0" baseline="0" noProof="0">
                <a:ln>
                  <a:noFill/>
                </a:ln>
                <a:solidFill>
                  <a:srgbClr val="FFFFFF">
                    <a:lumMod val="50000"/>
                  </a:srgbClr>
                </a:solidFill>
                <a:effectLst/>
                <a:uLnTx/>
                <a:uFillTx/>
                <a:latin typeface="Arial"/>
                <a:cs typeface="Arial"/>
                <a:sym typeface="Arial"/>
              </a:rPr>
              <a:t>Policy conditioned coverage on exhaustion of underlying limits by actual payment by FFIC</a:t>
            </a:r>
          </a:p>
        </p:txBody>
      </p:sp>
      <p:cxnSp>
        <p:nvCxnSpPr>
          <p:cNvPr id="63" name="Straight Arrow Connector 62"/>
          <p:cNvCxnSpPr/>
          <p:nvPr/>
        </p:nvCxnSpPr>
        <p:spPr>
          <a:xfrm flipV="1">
            <a:off x="6811514" y="3049367"/>
            <a:ext cx="912853" cy="34552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763147" y="3682533"/>
            <a:ext cx="402385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ct val="0"/>
              </a:spcAft>
              <a:buClr>
                <a:srgbClr val="000000"/>
              </a:buClr>
              <a:buSzPts val="2400"/>
              <a:buFont typeface="Arial"/>
              <a:buNone/>
              <a:tabLst/>
              <a:defRPr/>
            </a:pPr>
            <a:r>
              <a:rPr kumimoji="0" lang="en-US" sz="1400" b="0" i="0" u="none" strike="noStrike" kern="0" cap="none" spc="0" normalizeH="0" baseline="0" noProof="0">
                <a:ln>
                  <a:noFill/>
                </a:ln>
                <a:solidFill>
                  <a:srgbClr val="FFFFFF">
                    <a:lumMod val="50000"/>
                  </a:srgbClr>
                </a:solidFill>
                <a:effectLst/>
                <a:uLnTx/>
                <a:uFillTx/>
                <a:latin typeface="Arial"/>
                <a:cs typeface="Arial"/>
                <a:sym typeface="Arial"/>
              </a:rPr>
              <a:t>Policy does condition coverage on exhaustion of underlying limits but payment by FICC isn’t the only way to do it</a:t>
            </a:r>
          </a:p>
        </p:txBody>
      </p:sp>
      <p:cxnSp>
        <p:nvCxnSpPr>
          <p:cNvPr id="68" name="Straight Arrow Connector 67"/>
          <p:cNvCxnSpPr/>
          <p:nvPr/>
        </p:nvCxnSpPr>
        <p:spPr>
          <a:xfrm>
            <a:off x="6789517" y="3606752"/>
            <a:ext cx="921117" cy="42381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7794523" y="724325"/>
            <a:ext cx="3872420" cy="0"/>
          </a:xfrm>
          <a:prstGeom prst="line">
            <a:avLst/>
          </a:prstGeom>
        </p:spPr>
        <p:style>
          <a:lnRef idx="1">
            <a:schemeClr val="dk1"/>
          </a:lnRef>
          <a:fillRef idx="0">
            <a:schemeClr val="dk1"/>
          </a:fillRef>
          <a:effectRef idx="0">
            <a:schemeClr val="dk1"/>
          </a:effectRef>
          <a:fontRef idx="minor">
            <a:schemeClr val="tx1"/>
          </a:fontRef>
        </p:style>
      </p:cxnSp>
      <p:sp>
        <p:nvSpPr>
          <p:cNvPr id="77" name="TextBox 76"/>
          <p:cNvSpPr txBox="1"/>
          <p:nvPr/>
        </p:nvSpPr>
        <p:spPr>
          <a:xfrm>
            <a:off x="608005" y="2356513"/>
            <a:ext cx="4242966"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ct val="0"/>
              </a:spcAft>
              <a:buClr>
                <a:srgbClr val="000000"/>
              </a:buClr>
              <a:buSzPts val="2400"/>
              <a:buFont typeface="Arial"/>
              <a:buNone/>
              <a:tabLst/>
              <a:defRPr/>
            </a:pPr>
            <a:r>
              <a:rPr kumimoji="0" lang="en-US" sz="1400" b="1" i="0" u="none" strike="noStrike" kern="0" cap="none" spc="0" normalizeH="0" baseline="0" noProof="0" dirty="0">
                <a:ln>
                  <a:noFill/>
                </a:ln>
                <a:solidFill>
                  <a:srgbClr val="FFFFFF">
                    <a:lumMod val="50000"/>
                  </a:srgbClr>
                </a:solidFill>
                <a:effectLst/>
                <a:uLnTx/>
                <a:uFillTx/>
                <a:latin typeface="Arial"/>
                <a:cs typeface="Arial"/>
                <a:sym typeface="Arial"/>
              </a:rPr>
              <a:t>Payment of Loss</a:t>
            </a:r>
            <a:r>
              <a:rPr kumimoji="0" lang="en-US" sz="1400" b="0" i="0" u="none" strike="noStrike" kern="0" cap="none" spc="0" normalizeH="0" baseline="0" noProof="0" dirty="0">
                <a:ln>
                  <a:noFill/>
                </a:ln>
                <a:solidFill>
                  <a:srgbClr val="FFFFFF">
                    <a:lumMod val="50000"/>
                  </a:srgbClr>
                </a:solidFill>
                <a:effectLst/>
                <a:uLnTx/>
                <a:uFillTx/>
                <a:latin typeface="Arial"/>
                <a:cs typeface="Arial"/>
                <a:sym typeface="Arial"/>
              </a:rPr>
              <a:t>. It is a condition of this policy that the insurance afforded under this policy shall apply only after all underlying insurance has been exhausted. Upon final determination by settlement, award or verdict of the liability of the Insured,[FFIC] shall pay the Insured as the Insured shall pay, or be required to pay, the amounts of any losses falling within the terms or limits of this insurance. </a:t>
            </a:r>
          </a:p>
        </p:txBody>
      </p:sp>
      <p:sp>
        <p:nvSpPr>
          <p:cNvPr id="78" name="TextBox 77"/>
          <p:cNvSpPr txBox="1"/>
          <p:nvPr/>
        </p:nvSpPr>
        <p:spPr>
          <a:xfrm>
            <a:off x="7094639" y="2304542"/>
            <a:ext cx="4242966"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ct val="0"/>
              </a:spcAft>
              <a:buClr>
                <a:srgbClr val="000000"/>
              </a:buClr>
              <a:buSzPts val="2400"/>
              <a:buFont typeface="Arial"/>
              <a:buNone/>
              <a:tabLst/>
              <a:defRPr/>
            </a:pPr>
            <a:r>
              <a:rPr kumimoji="0" lang="en-US" sz="1400" b="1" i="0" u="none" strike="noStrike" kern="0" cap="none" spc="0" normalizeH="0" baseline="0" noProof="0">
                <a:ln>
                  <a:noFill/>
                </a:ln>
                <a:solidFill>
                  <a:srgbClr val="FFFFFF">
                    <a:lumMod val="50000"/>
                  </a:srgbClr>
                </a:solidFill>
                <a:effectLst/>
                <a:uLnTx/>
                <a:uFillTx/>
                <a:latin typeface="Arial"/>
                <a:cs typeface="Arial"/>
                <a:sym typeface="Arial"/>
              </a:rPr>
              <a:t>Limit of Liability.  … </a:t>
            </a:r>
            <a:r>
              <a:rPr kumimoji="0" lang="en-US" sz="1400" b="0" i="0" u="none" strike="noStrike" kern="0" cap="none" spc="0" normalizeH="0" baseline="0" noProof="0">
                <a:ln>
                  <a:noFill/>
                </a:ln>
                <a:solidFill>
                  <a:srgbClr val="FFFFFF">
                    <a:lumMod val="50000"/>
                  </a:srgbClr>
                </a:solidFill>
                <a:effectLst/>
                <a:uLnTx/>
                <a:uFillTx/>
                <a:latin typeface="Arial"/>
                <a:cs typeface="Arial"/>
                <a:sym typeface="Arial"/>
              </a:rPr>
              <a:t>The limit of liability stated in the declarations as applicable to “each occurrence” shall be the total limit of [FFIC’s]  liability for all damages sustained as the result of any one occurrence, provided, however, in the event of reduction or exhaustion of the applicable aggregate limit or limits of liability under said underlying policy or policies solely by reason of losses paid thereunder on account of occurrences during the policy period, this policy shall in the event of reduction, apply as excess of the reduced limit of liability thereunder. </a:t>
            </a:r>
          </a:p>
        </p:txBody>
      </p:sp>
      <p:cxnSp>
        <p:nvCxnSpPr>
          <p:cNvPr id="80" name="Straight Connector 79"/>
          <p:cNvCxnSpPr/>
          <p:nvPr/>
        </p:nvCxnSpPr>
        <p:spPr>
          <a:xfrm>
            <a:off x="9206939" y="3264454"/>
            <a:ext cx="2121483" cy="0"/>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p:cNvCxnSpPr/>
          <p:nvPr/>
        </p:nvCxnSpPr>
        <p:spPr>
          <a:xfrm>
            <a:off x="9874652" y="3409744"/>
            <a:ext cx="1345103" cy="9730"/>
          </a:xfrm>
          <a:prstGeom prst="line">
            <a:avLst/>
          </a:prstGeom>
        </p:spPr>
        <p:style>
          <a:lnRef idx="1">
            <a:schemeClr val="dk1"/>
          </a:lnRef>
          <a:fillRef idx="0">
            <a:schemeClr val="dk1"/>
          </a:fillRef>
          <a:effectRef idx="0">
            <a:schemeClr val="dk1"/>
          </a:effectRef>
          <a:fontRef idx="minor">
            <a:schemeClr val="tx1"/>
          </a:fontRef>
        </p:style>
      </p:cxnSp>
      <p:cxnSp>
        <p:nvCxnSpPr>
          <p:cNvPr id="84" name="Straight Connector 83"/>
          <p:cNvCxnSpPr/>
          <p:nvPr/>
        </p:nvCxnSpPr>
        <p:spPr>
          <a:xfrm flipV="1">
            <a:off x="7207152" y="3617568"/>
            <a:ext cx="4004137" cy="11616"/>
          </a:xfrm>
          <a:prstGeom prst="line">
            <a:avLst/>
          </a:prstGeom>
        </p:spPr>
        <p:style>
          <a:lnRef idx="1">
            <a:schemeClr val="dk1"/>
          </a:lnRef>
          <a:fillRef idx="0">
            <a:schemeClr val="dk1"/>
          </a:fillRef>
          <a:effectRef idx="0">
            <a:schemeClr val="dk1"/>
          </a:effectRef>
          <a:fontRef idx="minor">
            <a:schemeClr val="tx1"/>
          </a:fontRef>
        </p:style>
      </p:cxnSp>
      <p:cxnSp>
        <p:nvCxnSpPr>
          <p:cNvPr id="86" name="Straight Connector 85"/>
          <p:cNvCxnSpPr/>
          <p:nvPr/>
        </p:nvCxnSpPr>
        <p:spPr>
          <a:xfrm flipV="1">
            <a:off x="7211880" y="3860999"/>
            <a:ext cx="4027881" cy="4001"/>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flipV="1">
            <a:off x="7211880" y="4059650"/>
            <a:ext cx="4061270" cy="2545"/>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a:off x="7211880" y="4283285"/>
            <a:ext cx="4007875" cy="10336"/>
          </a:xfrm>
          <a:prstGeom prst="line">
            <a:avLst/>
          </a:prstGeom>
        </p:spPr>
        <p:style>
          <a:lnRef idx="1">
            <a:schemeClr val="dk1"/>
          </a:lnRef>
          <a:fillRef idx="0">
            <a:schemeClr val="dk1"/>
          </a:fillRef>
          <a:effectRef idx="0">
            <a:schemeClr val="dk1"/>
          </a:effectRef>
          <a:fontRef idx="minor">
            <a:schemeClr val="tx1"/>
          </a:fontRef>
        </p:style>
      </p:cxnSp>
      <p:cxnSp>
        <p:nvCxnSpPr>
          <p:cNvPr id="94" name="Straight Connector 93"/>
          <p:cNvCxnSpPr/>
          <p:nvPr/>
        </p:nvCxnSpPr>
        <p:spPr>
          <a:xfrm>
            <a:off x="7233729" y="4488325"/>
            <a:ext cx="3986026" cy="353"/>
          </a:xfrm>
          <a:prstGeom prst="line">
            <a:avLst/>
          </a:prstGeom>
        </p:spPr>
        <p:style>
          <a:lnRef idx="1">
            <a:schemeClr val="dk1"/>
          </a:lnRef>
          <a:fillRef idx="0">
            <a:schemeClr val="dk1"/>
          </a:fillRef>
          <a:effectRef idx="0">
            <a:schemeClr val="dk1"/>
          </a:effectRef>
          <a:fontRef idx="minor">
            <a:schemeClr val="tx1"/>
          </a:fontRef>
        </p:style>
      </p:cxnSp>
      <p:cxnSp>
        <p:nvCxnSpPr>
          <p:cNvPr id="96" name="Straight Connector 95"/>
          <p:cNvCxnSpPr/>
          <p:nvPr/>
        </p:nvCxnSpPr>
        <p:spPr>
          <a:xfrm>
            <a:off x="7207152" y="4690169"/>
            <a:ext cx="4065998" cy="2736"/>
          </a:xfrm>
          <a:prstGeom prst="line">
            <a:avLst/>
          </a:prstGeom>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a:xfrm>
            <a:off x="7207152" y="4897183"/>
            <a:ext cx="1466433" cy="12153"/>
          </a:xfrm>
          <a:prstGeom prst="line">
            <a:avLst/>
          </a:prstGeom>
        </p:spPr>
        <p:style>
          <a:lnRef idx="1">
            <a:schemeClr val="dk1"/>
          </a:lnRef>
          <a:fillRef idx="0">
            <a:schemeClr val="dk1"/>
          </a:fillRef>
          <a:effectRef idx="0">
            <a:schemeClr val="dk1"/>
          </a:effectRef>
          <a:fontRef idx="minor">
            <a:schemeClr val="tx1"/>
          </a:fontRef>
        </p:style>
      </p:cxnSp>
      <p:cxnSp>
        <p:nvCxnSpPr>
          <p:cNvPr id="101" name="Straight Connector 100"/>
          <p:cNvCxnSpPr/>
          <p:nvPr/>
        </p:nvCxnSpPr>
        <p:spPr>
          <a:xfrm flipV="1">
            <a:off x="1169786" y="3039682"/>
            <a:ext cx="3576308" cy="15895"/>
          </a:xfrm>
          <a:prstGeom prst="line">
            <a:avLst/>
          </a:prstGeom>
        </p:spPr>
        <p:style>
          <a:lnRef idx="1">
            <a:schemeClr val="dk1"/>
          </a:lnRef>
          <a:fillRef idx="0">
            <a:schemeClr val="dk1"/>
          </a:fillRef>
          <a:effectRef idx="0">
            <a:schemeClr val="dk1"/>
          </a:effectRef>
          <a:fontRef idx="minor">
            <a:schemeClr val="tx1"/>
          </a:fontRef>
        </p:style>
      </p:cxnSp>
      <p:cxnSp>
        <p:nvCxnSpPr>
          <p:cNvPr id="103" name="Straight Connector 102"/>
          <p:cNvCxnSpPr/>
          <p:nvPr/>
        </p:nvCxnSpPr>
        <p:spPr>
          <a:xfrm>
            <a:off x="689225" y="3264454"/>
            <a:ext cx="885946" cy="0"/>
          </a:xfrm>
          <a:prstGeom prst="line">
            <a:avLst/>
          </a:prstGeom>
        </p:spPr>
        <p:style>
          <a:lnRef idx="1">
            <a:schemeClr val="dk1"/>
          </a:lnRef>
          <a:fillRef idx="0">
            <a:schemeClr val="dk1"/>
          </a:fillRef>
          <a:effectRef idx="0">
            <a:schemeClr val="dk1"/>
          </a:effectRef>
          <a:fontRef idx="minor">
            <a:schemeClr val="tx1"/>
          </a:fontRef>
        </p:style>
      </p:cxnSp>
      <p:cxnSp>
        <p:nvCxnSpPr>
          <p:cNvPr id="117" name="Straight Connector 116"/>
          <p:cNvCxnSpPr/>
          <p:nvPr/>
        </p:nvCxnSpPr>
        <p:spPr>
          <a:xfrm flipH="1" flipV="1">
            <a:off x="7864678" y="2945194"/>
            <a:ext cx="3615381" cy="4916"/>
          </a:xfrm>
          <a:prstGeom prst="line">
            <a:avLst/>
          </a:prstGeom>
        </p:spPr>
        <p:style>
          <a:lnRef idx="1">
            <a:schemeClr val="dk1"/>
          </a:lnRef>
          <a:fillRef idx="0">
            <a:schemeClr val="dk1"/>
          </a:fillRef>
          <a:effectRef idx="0">
            <a:schemeClr val="dk1"/>
          </a:effectRef>
          <a:fontRef idx="minor">
            <a:schemeClr val="tx1"/>
          </a:fontRef>
        </p:style>
      </p:cxnSp>
      <p:cxnSp>
        <p:nvCxnSpPr>
          <p:cNvPr id="119" name="Straight Connector 118"/>
          <p:cNvCxnSpPr/>
          <p:nvPr/>
        </p:nvCxnSpPr>
        <p:spPr>
          <a:xfrm flipH="1">
            <a:off x="7919513" y="3146685"/>
            <a:ext cx="3418092" cy="2128"/>
          </a:xfrm>
          <a:prstGeom prst="line">
            <a:avLst/>
          </a:prstGeom>
        </p:spPr>
        <p:style>
          <a:lnRef idx="1">
            <a:schemeClr val="dk1"/>
          </a:lnRef>
          <a:fillRef idx="0">
            <a:schemeClr val="dk1"/>
          </a:fillRef>
          <a:effectRef idx="0">
            <a:schemeClr val="dk1"/>
          </a:effectRef>
          <a:fontRef idx="minor">
            <a:schemeClr val="tx1"/>
          </a:fontRef>
        </p:style>
      </p:cxnSp>
      <p:sp>
        <p:nvSpPr>
          <p:cNvPr id="122" name="Rounded Rectangle 121"/>
          <p:cNvSpPr/>
          <p:nvPr/>
        </p:nvSpPr>
        <p:spPr>
          <a:xfrm>
            <a:off x="7763147" y="3722784"/>
            <a:ext cx="3957192" cy="6668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62" name="TextBox 61">
            <a:extLst>
              <a:ext uri="{FF2B5EF4-FFF2-40B4-BE49-F238E27FC236}">
                <a16:creationId xmlns:a16="http://schemas.microsoft.com/office/drawing/2014/main" id="{6E7A13F6-FBC8-41E3-87FF-0900EB641565}"/>
              </a:ext>
            </a:extLst>
          </p:cNvPr>
          <p:cNvSpPr txBox="1"/>
          <p:nvPr/>
        </p:nvSpPr>
        <p:spPr>
          <a:xfrm>
            <a:off x="373733" y="91618"/>
            <a:ext cx="363288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797979"/>
                </a:solidFill>
                <a:effectLst/>
                <a:uLnTx/>
                <a:uFillTx/>
                <a:latin typeface="Century Gothic" panose="020B0502020202020204" pitchFamily="34" charset="0"/>
                <a:cs typeface="Arial"/>
                <a:sym typeface="Arial"/>
              </a:rPr>
              <a:t>Fireman’s Fund Ins. Co. v. OneBeacon Ins. Co.</a:t>
            </a:r>
          </a:p>
        </p:txBody>
      </p:sp>
    </p:spTree>
    <p:extLst>
      <p:ext uri="{BB962C8B-B14F-4D97-AF65-F5344CB8AC3E}">
        <p14:creationId xmlns:p14="http://schemas.microsoft.com/office/powerpoint/2010/main" val="4261326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nodeType="clickPar">
                      <p:stCondLst>
                        <p:cond delay="indefinite"/>
                      </p:stCondLst>
                      <p:childTnLst>
                        <p:par>
                          <p:cTn id="17" fill="hold" nodeType="after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par>
                    <p:cTn id="24" fill="hold" nodeType="clickPar">
                      <p:stCondLst>
                        <p:cond delay="indefinite"/>
                      </p:stCondLst>
                      <p:childTnLst>
                        <p:par>
                          <p:cTn id="25" fill="hold" nodeType="afterGroup">
                            <p:stCondLst>
                              <p:cond delay="0"/>
                            </p:stCondLst>
                            <p:childTnLst>
                              <p:par>
                                <p:cTn id="26" presetID="10" presetClass="exit" presetSubtype="0" fill="hold" nodeType="clickEffect">
                                  <p:stCondLst>
                                    <p:cond delay="0"/>
                                  </p:stCondLst>
                                  <p:childTnLst>
                                    <p:animEffect transition="out" filter="fade">
                                      <p:cBhvr>
                                        <p:cTn id="27" dur="500"/>
                                        <p:tgtEl>
                                          <p:spTgt spid="43"/>
                                        </p:tgtEl>
                                      </p:cBhvr>
                                    </p:animEffect>
                                    <p:set>
                                      <p:cBhvr>
                                        <p:cTn id="28" dur="1" fill="hold">
                                          <p:stCondLst>
                                            <p:cond delay="499"/>
                                          </p:stCondLst>
                                        </p:cTn>
                                        <p:tgtEl>
                                          <p:spTgt spid="4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44"/>
                                        </p:tgtEl>
                                      </p:cBhvr>
                                    </p:animEffect>
                                    <p:set>
                                      <p:cBhvr>
                                        <p:cTn id="34" dur="1" fill="hold">
                                          <p:stCondLst>
                                            <p:cond delay="499"/>
                                          </p:stCondLst>
                                        </p:cTn>
                                        <p:tgtEl>
                                          <p:spTgt spid="4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nodeType="clickPar">
                      <p:stCondLst>
                        <p:cond delay="indefinite"/>
                      </p:stCondLst>
                      <p:childTnLst>
                        <p:par>
                          <p:cTn id="42" fill="hold" nodeType="after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nodeType="clickPar">
                      <p:stCondLst>
                        <p:cond delay="indefinite"/>
                      </p:stCondLst>
                      <p:childTnLst>
                        <p:par>
                          <p:cTn id="59" fill="hold" nodeType="after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childTnLst>
                          </p:cTn>
                        </p:par>
                      </p:childTnLst>
                    </p:cTn>
                  </p:par>
                  <p:par>
                    <p:cTn id="75" fill="hold" nodeType="clickPar">
                      <p:stCondLst>
                        <p:cond delay="indefinite"/>
                      </p:stCondLst>
                      <p:childTnLst>
                        <p:par>
                          <p:cTn id="76" fill="hold" nodeType="after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par>
                                <p:cTn id="92" presetID="10" presetClass="entr" presetSubtype="0" fill="hold" nodeType="with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fade">
                                      <p:cBhvr>
                                        <p:cTn id="94" dur="500"/>
                                        <p:tgtEl>
                                          <p:spTgt spid="8"/>
                                        </p:tgtEl>
                                      </p:cBhvr>
                                    </p:animEffect>
                                  </p:childTnLst>
                                </p:cTn>
                              </p:par>
                              <p:par>
                                <p:cTn id="95" presetID="10" presetClass="entr" presetSubtype="0" fill="hold" nodeType="with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fade">
                                      <p:cBhvr>
                                        <p:cTn id="97" dur="500"/>
                                        <p:tgtEl>
                                          <p:spTgt spid="37"/>
                                        </p:tgtEl>
                                      </p:cBhvr>
                                    </p:animEffect>
                                  </p:childTnLst>
                                </p:cTn>
                              </p:par>
                              <p:par>
                                <p:cTn id="98" presetID="10" presetClass="entr" presetSubtype="0" fill="hold" nodeType="withEffect">
                                  <p:stCondLst>
                                    <p:cond delay="0"/>
                                  </p:stCondLst>
                                  <p:childTnLst>
                                    <p:set>
                                      <p:cBhvr>
                                        <p:cTn id="99" dur="1" fill="hold">
                                          <p:stCondLst>
                                            <p:cond delay="0"/>
                                          </p:stCondLst>
                                        </p:cTn>
                                        <p:tgtEl>
                                          <p:spTgt spid="38"/>
                                        </p:tgtEl>
                                        <p:attrNameLst>
                                          <p:attrName>style.visibility</p:attrName>
                                        </p:attrNameLst>
                                      </p:cBhvr>
                                      <p:to>
                                        <p:strVal val="visible"/>
                                      </p:to>
                                    </p:set>
                                    <p:animEffect transition="in" filter="fade">
                                      <p:cBhvr>
                                        <p:cTn id="100" dur="500"/>
                                        <p:tgtEl>
                                          <p:spTgt spid="38"/>
                                        </p:tgtEl>
                                      </p:cBhvr>
                                    </p:animEffect>
                                  </p:childTnLst>
                                </p:cTn>
                              </p:par>
                            </p:childTnLst>
                          </p:cTn>
                        </p:par>
                      </p:childTnLst>
                    </p:cTn>
                  </p:par>
                  <p:par>
                    <p:cTn id="101" fill="hold" nodeType="clickPar">
                      <p:stCondLst>
                        <p:cond delay="indefinite"/>
                      </p:stCondLst>
                      <p:childTnLst>
                        <p:par>
                          <p:cTn id="102" fill="hold" nodeType="afterGroup">
                            <p:stCondLst>
                              <p:cond delay="0"/>
                            </p:stCondLst>
                            <p:childTnLst>
                              <p:par>
                                <p:cTn id="103" presetID="10" presetClass="exit" presetSubtype="0" fill="hold" nodeType="clickEffect">
                                  <p:stCondLst>
                                    <p:cond delay="0"/>
                                  </p:stCondLst>
                                  <p:childTnLst>
                                    <p:animEffect transition="out" filter="fade">
                                      <p:cBhvr>
                                        <p:cTn id="104" dur="500"/>
                                        <p:tgtEl>
                                          <p:spTgt spid="15"/>
                                        </p:tgtEl>
                                      </p:cBhvr>
                                    </p:animEffect>
                                    <p:set>
                                      <p:cBhvr>
                                        <p:cTn id="105" dur="1" fill="hold">
                                          <p:stCondLst>
                                            <p:cond delay="499"/>
                                          </p:stCondLst>
                                        </p:cTn>
                                        <p:tgtEl>
                                          <p:spTgt spid="15"/>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4"/>
                                        </p:tgtEl>
                                      </p:cBhvr>
                                    </p:animEffect>
                                    <p:set>
                                      <p:cBhvr>
                                        <p:cTn id="108" dur="1" fill="hold">
                                          <p:stCondLst>
                                            <p:cond delay="499"/>
                                          </p:stCondLst>
                                        </p:cTn>
                                        <p:tgtEl>
                                          <p:spTgt spid="24"/>
                                        </p:tgtEl>
                                        <p:attrNameLst>
                                          <p:attrName>style.visibility</p:attrName>
                                        </p:attrNameLst>
                                      </p:cBhvr>
                                      <p:to>
                                        <p:strVal val="hidden"/>
                                      </p:to>
                                    </p:set>
                                  </p:childTnLst>
                                </p:cTn>
                              </p:par>
                              <p:par>
                                <p:cTn id="109" presetID="22" presetClass="exit" presetSubtype="4" fill="hold" grpId="1" nodeType="withEffect">
                                  <p:stCondLst>
                                    <p:cond delay="0"/>
                                  </p:stCondLst>
                                  <p:childTnLst>
                                    <p:animEffect transition="out" filter="wipe(down)">
                                      <p:cBhvr>
                                        <p:cTn id="110" dur="500"/>
                                        <p:tgtEl>
                                          <p:spTgt spid="5"/>
                                        </p:tgtEl>
                                      </p:cBhvr>
                                    </p:animEffect>
                                    <p:set>
                                      <p:cBhvr>
                                        <p:cTn id="111" dur="1" fill="hold">
                                          <p:stCondLst>
                                            <p:cond delay="499"/>
                                          </p:stCondLst>
                                        </p:cTn>
                                        <p:tgtEl>
                                          <p:spTgt spid="5"/>
                                        </p:tgtEl>
                                        <p:attrNameLst>
                                          <p:attrName>style.visibility</p:attrName>
                                        </p:attrNameLst>
                                      </p:cBhvr>
                                      <p:to>
                                        <p:strVal val="hidden"/>
                                      </p:to>
                                    </p:set>
                                  </p:childTnLst>
                                </p:cTn>
                              </p:par>
                              <p:par>
                                <p:cTn id="112" presetID="22" presetClass="exit" presetSubtype="4" fill="hold" grpId="2" nodeType="withEffect">
                                  <p:stCondLst>
                                    <p:cond delay="0"/>
                                  </p:stCondLst>
                                  <p:childTnLst>
                                    <p:animEffect transition="out" filter="wipe(down)">
                                      <p:cBhvr>
                                        <p:cTn id="113" dur="500"/>
                                        <p:tgtEl>
                                          <p:spTgt spid="24"/>
                                        </p:tgtEl>
                                      </p:cBhvr>
                                    </p:animEffect>
                                    <p:set>
                                      <p:cBhvr>
                                        <p:cTn id="114" dur="1" fill="hold">
                                          <p:stCondLst>
                                            <p:cond delay="499"/>
                                          </p:stCondLst>
                                        </p:cTn>
                                        <p:tgtEl>
                                          <p:spTgt spid="24"/>
                                        </p:tgtEl>
                                        <p:attrNameLst>
                                          <p:attrName>style.visibility</p:attrName>
                                        </p:attrNameLst>
                                      </p:cBhvr>
                                      <p:to>
                                        <p:strVal val="hidden"/>
                                      </p:to>
                                    </p:set>
                                  </p:childTnLst>
                                </p:cTn>
                              </p:par>
                              <p:par>
                                <p:cTn id="115" presetID="22" presetClass="exit" presetSubtype="4" fill="hold" grpId="1" nodeType="withEffect">
                                  <p:stCondLst>
                                    <p:cond delay="0"/>
                                  </p:stCondLst>
                                  <p:childTnLst>
                                    <p:animEffect transition="out" filter="wipe(down)">
                                      <p:cBhvr>
                                        <p:cTn id="116" dur="500"/>
                                        <p:tgtEl>
                                          <p:spTgt spid="26"/>
                                        </p:tgtEl>
                                      </p:cBhvr>
                                    </p:animEffect>
                                    <p:set>
                                      <p:cBhvr>
                                        <p:cTn id="117" dur="1" fill="hold">
                                          <p:stCondLst>
                                            <p:cond delay="499"/>
                                          </p:stCondLst>
                                        </p:cTn>
                                        <p:tgtEl>
                                          <p:spTgt spid="26"/>
                                        </p:tgtEl>
                                        <p:attrNameLst>
                                          <p:attrName>style.visibility</p:attrName>
                                        </p:attrNameLst>
                                      </p:cBhvr>
                                      <p:to>
                                        <p:strVal val="hidden"/>
                                      </p:to>
                                    </p:set>
                                  </p:childTnLst>
                                </p:cTn>
                              </p:par>
                              <p:par>
                                <p:cTn id="118" presetID="22" presetClass="exit" presetSubtype="4" fill="hold" grpId="1" nodeType="withEffect">
                                  <p:stCondLst>
                                    <p:cond delay="0"/>
                                  </p:stCondLst>
                                  <p:childTnLst>
                                    <p:animEffect transition="out" filter="wipe(down)">
                                      <p:cBhvr>
                                        <p:cTn id="119" dur="500"/>
                                        <p:tgtEl>
                                          <p:spTgt spid="31"/>
                                        </p:tgtEl>
                                      </p:cBhvr>
                                    </p:animEffect>
                                    <p:set>
                                      <p:cBhvr>
                                        <p:cTn id="120" dur="1" fill="hold">
                                          <p:stCondLst>
                                            <p:cond delay="499"/>
                                          </p:stCondLst>
                                        </p:cTn>
                                        <p:tgtEl>
                                          <p:spTgt spid="31"/>
                                        </p:tgtEl>
                                        <p:attrNameLst>
                                          <p:attrName>style.visibility</p:attrName>
                                        </p:attrNameLst>
                                      </p:cBhvr>
                                      <p:to>
                                        <p:strVal val="hidden"/>
                                      </p:to>
                                    </p:set>
                                  </p:childTnLst>
                                </p:cTn>
                              </p:par>
                              <p:par>
                                <p:cTn id="121" presetID="22" presetClass="exit" presetSubtype="4" fill="hold" nodeType="withEffect">
                                  <p:stCondLst>
                                    <p:cond delay="0"/>
                                  </p:stCondLst>
                                  <p:childTnLst>
                                    <p:animEffect transition="out" filter="wipe(down)">
                                      <p:cBhvr>
                                        <p:cTn id="122" dur="500"/>
                                        <p:tgtEl>
                                          <p:spTgt spid="38"/>
                                        </p:tgtEl>
                                      </p:cBhvr>
                                    </p:animEffect>
                                    <p:set>
                                      <p:cBhvr>
                                        <p:cTn id="123" dur="1" fill="hold">
                                          <p:stCondLst>
                                            <p:cond delay="499"/>
                                          </p:stCondLst>
                                        </p:cTn>
                                        <p:tgtEl>
                                          <p:spTgt spid="38"/>
                                        </p:tgtEl>
                                        <p:attrNameLst>
                                          <p:attrName>style.visibility</p:attrName>
                                        </p:attrNameLst>
                                      </p:cBhvr>
                                      <p:to>
                                        <p:strVal val="hidden"/>
                                      </p:to>
                                    </p:set>
                                  </p:childTnLst>
                                </p:cTn>
                              </p:par>
                              <p:par>
                                <p:cTn id="124" presetID="22" presetClass="exit" presetSubtype="4" fill="hold" grpId="1" nodeType="withEffect">
                                  <p:stCondLst>
                                    <p:cond delay="0"/>
                                  </p:stCondLst>
                                  <p:childTnLst>
                                    <p:animEffect transition="out" filter="wipe(down)">
                                      <p:cBhvr>
                                        <p:cTn id="125" dur="500"/>
                                        <p:tgtEl>
                                          <p:spTgt spid="33"/>
                                        </p:tgtEl>
                                      </p:cBhvr>
                                    </p:animEffect>
                                    <p:set>
                                      <p:cBhvr>
                                        <p:cTn id="126" dur="1" fill="hold">
                                          <p:stCondLst>
                                            <p:cond delay="499"/>
                                          </p:stCondLst>
                                        </p:cTn>
                                        <p:tgtEl>
                                          <p:spTgt spid="33"/>
                                        </p:tgtEl>
                                        <p:attrNameLst>
                                          <p:attrName>style.visibility</p:attrName>
                                        </p:attrNameLst>
                                      </p:cBhvr>
                                      <p:to>
                                        <p:strVal val="hidden"/>
                                      </p:to>
                                    </p:set>
                                  </p:childTnLst>
                                </p:cTn>
                              </p:par>
                              <p:par>
                                <p:cTn id="127" presetID="22" presetClass="exit" presetSubtype="4" fill="hold" grpId="1" nodeType="withEffect">
                                  <p:stCondLst>
                                    <p:cond delay="0"/>
                                  </p:stCondLst>
                                  <p:childTnLst>
                                    <p:animEffect transition="out" filter="wipe(down)">
                                      <p:cBhvr>
                                        <p:cTn id="128" dur="500"/>
                                        <p:tgtEl>
                                          <p:spTgt spid="34"/>
                                        </p:tgtEl>
                                      </p:cBhvr>
                                    </p:animEffect>
                                    <p:set>
                                      <p:cBhvr>
                                        <p:cTn id="129" dur="1" fill="hold">
                                          <p:stCondLst>
                                            <p:cond delay="499"/>
                                          </p:stCondLst>
                                        </p:cTn>
                                        <p:tgtEl>
                                          <p:spTgt spid="34"/>
                                        </p:tgtEl>
                                        <p:attrNameLst>
                                          <p:attrName>style.visibility</p:attrName>
                                        </p:attrNameLst>
                                      </p:cBhvr>
                                      <p:to>
                                        <p:strVal val="hidden"/>
                                      </p:to>
                                    </p:set>
                                  </p:childTnLst>
                                </p:cTn>
                              </p:par>
                            </p:childTnLst>
                          </p:cTn>
                        </p:par>
                      </p:childTnLst>
                    </p:cTn>
                  </p:par>
                  <p:par>
                    <p:cTn id="130" fill="hold" nodeType="clickPar">
                      <p:stCondLst>
                        <p:cond delay="indefinite"/>
                      </p:stCondLst>
                      <p:childTnLst>
                        <p:par>
                          <p:cTn id="131" fill="hold" nodeType="afterGroup">
                            <p:stCondLst>
                              <p:cond delay="0"/>
                            </p:stCondLst>
                            <p:childTnLst>
                              <p:par>
                                <p:cTn id="132" presetID="12" presetClass="entr" presetSubtype="4" fill="hold" grpId="0" nodeType="clickEffect">
                                  <p:stCondLst>
                                    <p:cond delay="0"/>
                                  </p:stCondLst>
                                  <p:childTnLst>
                                    <p:set>
                                      <p:cBhvr>
                                        <p:cTn id="133" dur="1" fill="hold">
                                          <p:stCondLst>
                                            <p:cond delay="0"/>
                                          </p:stCondLst>
                                        </p:cTn>
                                        <p:tgtEl>
                                          <p:spTgt spid="10"/>
                                        </p:tgtEl>
                                        <p:attrNameLst>
                                          <p:attrName>style.visibility</p:attrName>
                                        </p:attrNameLst>
                                      </p:cBhvr>
                                      <p:to>
                                        <p:strVal val="visible"/>
                                      </p:to>
                                    </p:set>
                                    <p:anim calcmode="lin" valueType="num">
                                      <p:cBhvr additive="base">
                                        <p:cTn id="134" dur="2500"/>
                                        <p:tgtEl>
                                          <p:spTgt spid="10"/>
                                        </p:tgtEl>
                                        <p:attrNameLst>
                                          <p:attrName>ppt_y</p:attrName>
                                        </p:attrNameLst>
                                      </p:cBhvr>
                                      <p:tavLst>
                                        <p:tav tm="0">
                                          <p:val>
                                            <p:strVal val="#ppt_y+#ppt_h*1.125000"/>
                                          </p:val>
                                        </p:tav>
                                        <p:tav tm="100000">
                                          <p:val>
                                            <p:strVal val="#ppt_y"/>
                                          </p:val>
                                        </p:tav>
                                      </p:tavLst>
                                    </p:anim>
                                    <p:animEffect transition="in" filter="wipe(up)">
                                      <p:cBhvr>
                                        <p:cTn id="135" dur="2500"/>
                                        <p:tgtEl>
                                          <p:spTgt spid="10"/>
                                        </p:tgtEl>
                                      </p:cBhvr>
                                    </p:animEffect>
                                  </p:childTnLst>
                                </p:cTn>
                              </p:par>
                              <p:par>
                                <p:cTn id="136" presetID="12" presetClass="entr" presetSubtype="4" fill="hold" grpId="0" nodeType="withEffect">
                                  <p:stCondLst>
                                    <p:cond delay="0"/>
                                  </p:stCondLst>
                                  <p:childTnLst>
                                    <p:set>
                                      <p:cBhvr>
                                        <p:cTn id="137" dur="1" fill="hold">
                                          <p:stCondLst>
                                            <p:cond delay="0"/>
                                          </p:stCondLst>
                                        </p:cTn>
                                        <p:tgtEl>
                                          <p:spTgt spid="39"/>
                                        </p:tgtEl>
                                        <p:attrNameLst>
                                          <p:attrName>style.visibility</p:attrName>
                                        </p:attrNameLst>
                                      </p:cBhvr>
                                      <p:to>
                                        <p:strVal val="visible"/>
                                      </p:to>
                                    </p:set>
                                    <p:anim calcmode="lin" valueType="num">
                                      <p:cBhvr additive="base">
                                        <p:cTn id="138" dur="2500"/>
                                        <p:tgtEl>
                                          <p:spTgt spid="39"/>
                                        </p:tgtEl>
                                        <p:attrNameLst>
                                          <p:attrName>ppt_y</p:attrName>
                                        </p:attrNameLst>
                                      </p:cBhvr>
                                      <p:tavLst>
                                        <p:tav tm="0">
                                          <p:val>
                                            <p:strVal val="#ppt_y+#ppt_h*1.125000"/>
                                          </p:val>
                                        </p:tav>
                                        <p:tav tm="100000">
                                          <p:val>
                                            <p:strVal val="#ppt_y"/>
                                          </p:val>
                                        </p:tav>
                                      </p:tavLst>
                                    </p:anim>
                                    <p:animEffect transition="in" filter="wipe(up)">
                                      <p:cBhvr>
                                        <p:cTn id="139" dur="2500"/>
                                        <p:tgtEl>
                                          <p:spTgt spid="39"/>
                                        </p:tgtEl>
                                      </p:cBhvr>
                                    </p:animEffect>
                                  </p:childTnLst>
                                </p:cTn>
                              </p:par>
                              <p:par>
                                <p:cTn id="140" presetID="10" presetClass="entr" presetSubtype="0" fill="hold" grpId="0" nodeType="withEffect">
                                  <p:stCondLst>
                                    <p:cond delay="1200"/>
                                  </p:stCondLst>
                                  <p:childTnLst>
                                    <p:set>
                                      <p:cBhvr>
                                        <p:cTn id="141" dur="1" fill="hold">
                                          <p:stCondLst>
                                            <p:cond delay="0"/>
                                          </p:stCondLst>
                                        </p:cTn>
                                        <p:tgtEl>
                                          <p:spTgt spid="56"/>
                                        </p:tgtEl>
                                        <p:attrNameLst>
                                          <p:attrName>style.visibility</p:attrName>
                                        </p:attrNameLst>
                                      </p:cBhvr>
                                      <p:to>
                                        <p:strVal val="visible"/>
                                      </p:to>
                                    </p:set>
                                    <p:animEffect transition="in" filter="fade">
                                      <p:cBhvr>
                                        <p:cTn id="142" dur="500"/>
                                        <p:tgtEl>
                                          <p:spTgt spid="56"/>
                                        </p:tgtEl>
                                      </p:cBhvr>
                                    </p:animEffect>
                                  </p:childTnLst>
                                </p:cTn>
                              </p:par>
                              <p:par>
                                <p:cTn id="143" presetID="10" presetClass="entr" presetSubtype="0" fill="hold" grpId="0" nodeType="withEffect">
                                  <p:stCondLst>
                                    <p:cond delay="1200"/>
                                  </p:stCondLst>
                                  <p:childTnLst>
                                    <p:set>
                                      <p:cBhvr>
                                        <p:cTn id="144" dur="1" fill="hold">
                                          <p:stCondLst>
                                            <p:cond delay="0"/>
                                          </p:stCondLst>
                                        </p:cTn>
                                        <p:tgtEl>
                                          <p:spTgt spid="57"/>
                                        </p:tgtEl>
                                        <p:attrNameLst>
                                          <p:attrName>style.visibility</p:attrName>
                                        </p:attrNameLst>
                                      </p:cBhvr>
                                      <p:to>
                                        <p:strVal val="visible"/>
                                      </p:to>
                                    </p:set>
                                    <p:animEffect transition="in" filter="fade">
                                      <p:cBhvr>
                                        <p:cTn id="145" dur="500"/>
                                        <p:tgtEl>
                                          <p:spTgt spid="57"/>
                                        </p:tgtEl>
                                      </p:cBhvr>
                                    </p:animEffect>
                                  </p:childTnLst>
                                </p:cTn>
                              </p:par>
                            </p:childTnLst>
                          </p:cTn>
                        </p:par>
                      </p:childTnLst>
                    </p:cTn>
                  </p:par>
                  <p:par>
                    <p:cTn id="146" fill="hold" nodeType="clickPar">
                      <p:stCondLst>
                        <p:cond delay="indefinite"/>
                      </p:stCondLst>
                      <p:childTnLst>
                        <p:par>
                          <p:cTn id="147" fill="hold" nodeType="afterGroup">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10"/>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39"/>
                                        </p:tgtEl>
                                        <p:attrNameLst>
                                          <p:attrName>style.visibility</p:attrName>
                                        </p:attrNameLst>
                                      </p:cBhvr>
                                      <p:to>
                                        <p:strVal val="hidden"/>
                                      </p:to>
                                    </p:set>
                                  </p:childTnLst>
                                </p:cTn>
                              </p:par>
                              <p:par>
                                <p:cTn id="152" presetID="1" presetClass="exit" presetSubtype="0" fill="hold" grpId="1" nodeType="withEffect">
                                  <p:stCondLst>
                                    <p:cond delay="0"/>
                                  </p:stCondLst>
                                  <p:childTnLst>
                                    <p:set>
                                      <p:cBhvr>
                                        <p:cTn id="153" dur="1" fill="hold">
                                          <p:stCondLst>
                                            <p:cond delay="0"/>
                                          </p:stCondLst>
                                        </p:cTn>
                                        <p:tgtEl>
                                          <p:spTgt spid="56"/>
                                        </p:tgtEl>
                                        <p:attrNameLst>
                                          <p:attrName>style.visibility</p:attrName>
                                        </p:attrNameLst>
                                      </p:cBhvr>
                                      <p:to>
                                        <p:strVal val="hidden"/>
                                      </p:to>
                                    </p:set>
                                  </p:childTnLst>
                                </p:cTn>
                              </p:par>
                              <p:par>
                                <p:cTn id="154" presetID="1" presetClass="exit" presetSubtype="0" fill="hold" grpId="1" nodeType="withEffect">
                                  <p:stCondLst>
                                    <p:cond delay="0"/>
                                  </p:stCondLst>
                                  <p:childTnLst>
                                    <p:set>
                                      <p:cBhvr>
                                        <p:cTn id="155" dur="1" fill="hold">
                                          <p:stCondLst>
                                            <p:cond delay="0"/>
                                          </p:stCondLst>
                                        </p:cTn>
                                        <p:tgtEl>
                                          <p:spTgt spid="57"/>
                                        </p:tgtEl>
                                        <p:attrNameLst>
                                          <p:attrName>style.visibility</p:attrName>
                                        </p:attrNameLst>
                                      </p:cBhvr>
                                      <p:to>
                                        <p:strVal val="hidden"/>
                                      </p:to>
                                    </p:set>
                                  </p:childTnLst>
                                </p:cTn>
                              </p:par>
                            </p:childTnLst>
                          </p:cTn>
                        </p:par>
                      </p:childTnLst>
                    </p:cTn>
                  </p:par>
                  <p:par>
                    <p:cTn id="156" fill="hold" nodeType="clickPar">
                      <p:stCondLst>
                        <p:cond delay="indefinite"/>
                      </p:stCondLst>
                      <p:childTnLst>
                        <p:par>
                          <p:cTn id="157" fill="hold" nodeType="afterGroup">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47"/>
                                        </p:tgtEl>
                                        <p:attrNameLst>
                                          <p:attrName>style.visibility</p:attrName>
                                        </p:attrNameLst>
                                      </p:cBhvr>
                                      <p:to>
                                        <p:strVal val="visible"/>
                                      </p:to>
                                    </p:set>
                                    <p:animEffect transition="in" filter="fade">
                                      <p:cBhvr>
                                        <p:cTn id="160" dur="500"/>
                                        <p:tgtEl>
                                          <p:spTgt spid="47"/>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49"/>
                                        </p:tgtEl>
                                        <p:attrNameLst>
                                          <p:attrName>style.visibility</p:attrName>
                                        </p:attrNameLst>
                                      </p:cBhvr>
                                      <p:to>
                                        <p:strVal val="visible"/>
                                      </p:to>
                                    </p:set>
                                    <p:animEffect transition="in" filter="fade">
                                      <p:cBhvr>
                                        <p:cTn id="163" dur="500"/>
                                        <p:tgtEl>
                                          <p:spTgt spid="49"/>
                                        </p:tgtEl>
                                      </p:cBhvr>
                                    </p:animEffect>
                                  </p:childTnLst>
                                </p:cTn>
                              </p:par>
                            </p:childTnLst>
                          </p:cTn>
                        </p:par>
                      </p:childTnLst>
                    </p:cTn>
                  </p:par>
                  <p:par>
                    <p:cTn id="164" fill="hold" nodeType="clickPar">
                      <p:stCondLst>
                        <p:cond delay="indefinite"/>
                      </p:stCondLst>
                      <p:childTnLst>
                        <p:par>
                          <p:cTn id="165" fill="hold" nodeType="afterGroup">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48"/>
                                        </p:tgtEl>
                                        <p:attrNameLst>
                                          <p:attrName>style.visibility</p:attrName>
                                        </p:attrNameLst>
                                      </p:cBhvr>
                                      <p:to>
                                        <p:strVal val="visible"/>
                                      </p:to>
                                    </p:set>
                                    <p:animEffect transition="in" filter="fade">
                                      <p:cBhvr>
                                        <p:cTn id="168" dur="500"/>
                                        <p:tgtEl>
                                          <p:spTgt spid="48"/>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50"/>
                                        </p:tgtEl>
                                        <p:attrNameLst>
                                          <p:attrName>style.visibility</p:attrName>
                                        </p:attrNameLst>
                                      </p:cBhvr>
                                      <p:to>
                                        <p:strVal val="visible"/>
                                      </p:to>
                                    </p:set>
                                    <p:animEffect transition="in" filter="fade">
                                      <p:cBhvr>
                                        <p:cTn id="171" dur="500"/>
                                        <p:tgtEl>
                                          <p:spTgt spid="50"/>
                                        </p:tgtEl>
                                      </p:cBhvr>
                                    </p:animEffect>
                                  </p:childTnLst>
                                </p:cTn>
                              </p:par>
                            </p:childTnLst>
                          </p:cTn>
                        </p:par>
                      </p:childTnLst>
                    </p:cTn>
                  </p:par>
                  <p:par>
                    <p:cTn id="172" fill="hold" nodeType="clickPar">
                      <p:stCondLst>
                        <p:cond delay="indefinite"/>
                      </p:stCondLst>
                      <p:childTnLst>
                        <p:par>
                          <p:cTn id="173" fill="hold" nodeType="afterGroup">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55"/>
                                        </p:tgtEl>
                                        <p:attrNameLst>
                                          <p:attrName>style.visibility</p:attrName>
                                        </p:attrNameLst>
                                      </p:cBhvr>
                                      <p:to>
                                        <p:strVal val="visible"/>
                                      </p:to>
                                    </p:set>
                                    <p:animEffect transition="in" filter="fade">
                                      <p:cBhvr>
                                        <p:cTn id="176" dur="500"/>
                                        <p:tgtEl>
                                          <p:spTgt spid="55"/>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52"/>
                                        </p:tgtEl>
                                        <p:attrNameLst>
                                          <p:attrName>style.visibility</p:attrName>
                                        </p:attrNameLst>
                                      </p:cBhvr>
                                      <p:to>
                                        <p:strVal val="visible"/>
                                      </p:to>
                                    </p:set>
                                    <p:animEffect transition="in" filter="fade">
                                      <p:cBhvr>
                                        <p:cTn id="179" dur="500"/>
                                        <p:tgtEl>
                                          <p:spTgt spid="52"/>
                                        </p:tgtEl>
                                      </p:cBhvr>
                                    </p:animEffect>
                                  </p:childTnLst>
                                </p:cTn>
                              </p:par>
                            </p:childTnLst>
                          </p:cTn>
                        </p:par>
                      </p:childTnLst>
                    </p:cTn>
                  </p:par>
                  <p:par>
                    <p:cTn id="180" fill="hold" nodeType="clickPar">
                      <p:stCondLst>
                        <p:cond delay="indefinite"/>
                      </p:stCondLst>
                      <p:childTnLst>
                        <p:par>
                          <p:cTn id="181" fill="hold" nodeType="afterGroup">
                            <p:stCondLst>
                              <p:cond delay="0"/>
                            </p:stCondLst>
                            <p:childTnLst>
                              <p:par>
                                <p:cTn id="182" presetID="10" presetClass="exit" presetSubtype="0" fill="hold" grpId="1" nodeType="clickEffect">
                                  <p:stCondLst>
                                    <p:cond delay="0"/>
                                  </p:stCondLst>
                                  <p:childTnLst>
                                    <p:animEffect transition="out" filter="fade">
                                      <p:cBhvr>
                                        <p:cTn id="183" dur="500"/>
                                        <p:tgtEl>
                                          <p:spTgt spid="4"/>
                                        </p:tgtEl>
                                      </p:cBhvr>
                                    </p:animEffect>
                                    <p:set>
                                      <p:cBhvr>
                                        <p:cTn id="184" dur="1" fill="hold">
                                          <p:stCondLst>
                                            <p:cond delay="499"/>
                                          </p:stCondLst>
                                        </p:cTn>
                                        <p:tgtEl>
                                          <p:spTgt spid="4"/>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500"/>
                                        <p:tgtEl>
                                          <p:spTgt spid="5"/>
                                        </p:tgtEl>
                                      </p:cBhvr>
                                    </p:animEffect>
                                    <p:set>
                                      <p:cBhvr>
                                        <p:cTn id="187" dur="1" fill="hold">
                                          <p:stCondLst>
                                            <p:cond delay="499"/>
                                          </p:stCondLst>
                                        </p:cTn>
                                        <p:tgtEl>
                                          <p:spTgt spid="5"/>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20"/>
                                        </p:tgtEl>
                                      </p:cBhvr>
                                    </p:animEffect>
                                    <p:set>
                                      <p:cBhvr>
                                        <p:cTn id="190" dur="1" fill="hold">
                                          <p:stCondLst>
                                            <p:cond delay="499"/>
                                          </p:stCondLst>
                                        </p:cTn>
                                        <p:tgtEl>
                                          <p:spTgt spid="20"/>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21"/>
                                        </p:tgtEl>
                                      </p:cBhvr>
                                    </p:animEffect>
                                    <p:set>
                                      <p:cBhvr>
                                        <p:cTn id="193" dur="1" fill="hold">
                                          <p:stCondLst>
                                            <p:cond delay="499"/>
                                          </p:stCondLst>
                                        </p:cTn>
                                        <p:tgtEl>
                                          <p:spTgt spid="21"/>
                                        </p:tgtEl>
                                        <p:attrNameLst>
                                          <p:attrName>style.visibility</p:attrName>
                                        </p:attrNameLst>
                                      </p:cBhvr>
                                      <p:to>
                                        <p:strVal val="hidden"/>
                                      </p:to>
                                    </p:set>
                                  </p:childTnLst>
                                </p:cTn>
                              </p:par>
                              <p:par>
                                <p:cTn id="194" presetID="10" presetClass="exit" presetSubtype="0" fill="hold" grpId="3" nodeType="withEffect">
                                  <p:stCondLst>
                                    <p:cond delay="0"/>
                                  </p:stCondLst>
                                  <p:childTnLst>
                                    <p:animEffect transition="out" filter="fade">
                                      <p:cBhvr>
                                        <p:cTn id="195" dur="500"/>
                                        <p:tgtEl>
                                          <p:spTgt spid="24"/>
                                        </p:tgtEl>
                                      </p:cBhvr>
                                    </p:animEffect>
                                    <p:set>
                                      <p:cBhvr>
                                        <p:cTn id="196" dur="1" fill="hold">
                                          <p:stCondLst>
                                            <p:cond delay="499"/>
                                          </p:stCondLst>
                                        </p:cTn>
                                        <p:tgtEl>
                                          <p:spTgt spid="24"/>
                                        </p:tgtEl>
                                        <p:attrNameLst>
                                          <p:attrName>style.visibility</p:attrName>
                                        </p:attrNameLst>
                                      </p:cBhvr>
                                      <p:to>
                                        <p:strVal val="hidden"/>
                                      </p:to>
                                    </p:set>
                                  </p:childTnLst>
                                </p:cTn>
                              </p:par>
                              <p:par>
                                <p:cTn id="197" presetID="10" presetClass="exit" presetSubtype="0" fill="hold" grpId="2" nodeType="withEffect">
                                  <p:stCondLst>
                                    <p:cond delay="0"/>
                                  </p:stCondLst>
                                  <p:childTnLst>
                                    <p:animEffect transition="out" filter="fade">
                                      <p:cBhvr>
                                        <p:cTn id="198" dur="500"/>
                                        <p:tgtEl>
                                          <p:spTgt spid="26"/>
                                        </p:tgtEl>
                                      </p:cBhvr>
                                    </p:animEffect>
                                    <p:set>
                                      <p:cBhvr>
                                        <p:cTn id="199" dur="1" fill="hold">
                                          <p:stCondLst>
                                            <p:cond delay="499"/>
                                          </p:stCondLst>
                                        </p:cTn>
                                        <p:tgtEl>
                                          <p:spTgt spid="26"/>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18"/>
                                        </p:tgtEl>
                                      </p:cBhvr>
                                    </p:animEffect>
                                    <p:set>
                                      <p:cBhvr>
                                        <p:cTn id="202" dur="1" fill="hold">
                                          <p:stCondLst>
                                            <p:cond delay="499"/>
                                          </p:stCondLst>
                                        </p:cTn>
                                        <p:tgtEl>
                                          <p:spTgt spid="18"/>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28"/>
                                        </p:tgtEl>
                                      </p:cBhvr>
                                    </p:animEffect>
                                    <p:set>
                                      <p:cBhvr>
                                        <p:cTn id="205" dur="1" fill="hold">
                                          <p:stCondLst>
                                            <p:cond delay="499"/>
                                          </p:stCondLst>
                                        </p:cTn>
                                        <p:tgtEl>
                                          <p:spTgt spid="28"/>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30"/>
                                        </p:tgtEl>
                                      </p:cBhvr>
                                    </p:animEffect>
                                    <p:set>
                                      <p:cBhvr>
                                        <p:cTn id="208" dur="1" fill="hold">
                                          <p:stCondLst>
                                            <p:cond delay="499"/>
                                          </p:stCondLst>
                                        </p:cTn>
                                        <p:tgtEl>
                                          <p:spTgt spid="30"/>
                                        </p:tgtEl>
                                        <p:attrNameLst>
                                          <p:attrName>style.visibility</p:attrName>
                                        </p:attrNameLst>
                                      </p:cBhvr>
                                      <p:to>
                                        <p:strVal val="hidden"/>
                                      </p:to>
                                    </p:set>
                                  </p:childTnLst>
                                </p:cTn>
                              </p:par>
                              <p:par>
                                <p:cTn id="209" presetID="10" presetClass="exit" presetSubtype="0" fill="hold" grpId="2" nodeType="withEffect">
                                  <p:stCondLst>
                                    <p:cond delay="0"/>
                                  </p:stCondLst>
                                  <p:childTnLst>
                                    <p:animEffect transition="out" filter="fade">
                                      <p:cBhvr>
                                        <p:cTn id="210" dur="500"/>
                                        <p:tgtEl>
                                          <p:spTgt spid="31"/>
                                        </p:tgtEl>
                                      </p:cBhvr>
                                    </p:animEffect>
                                    <p:set>
                                      <p:cBhvr>
                                        <p:cTn id="211" dur="1" fill="hold">
                                          <p:stCondLst>
                                            <p:cond delay="499"/>
                                          </p:stCondLst>
                                        </p:cTn>
                                        <p:tgtEl>
                                          <p:spTgt spid="31"/>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500"/>
                                        <p:tgtEl>
                                          <p:spTgt spid="19"/>
                                        </p:tgtEl>
                                      </p:cBhvr>
                                    </p:animEffect>
                                    <p:set>
                                      <p:cBhvr>
                                        <p:cTn id="214" dur="1" fill="hold">
                                          <p:stCondLst>
                                            <p:cond delay="499"/>
                                          </p:stCondLst>
                                        </p:cTn>
                                        <p:tgtEl>
                                          <p:spTgt spid="19"/>
                                        </p:tgtEl>
                                        <p:attrNameLst>
                                          <p:attrName>style.visibility</p:attrName>
                                        </p:attrNameLst>
                                      </p:cBhvr>
                                      <p:to>
                                        <p:strVal val="hidden"/>
                                      </p:to>
                                    </p:set>
                                  </p:childTnLst>
                                </p:cTn>
                              </p:par>
                              <p:par>
                                <p:cTn id="215" presetID="10" presetClass="exit" presetSubtype="0" fill="hold" grpId="2" nodeType="withEffect">
                                  <p:stCondLst>
                                    <p:cond delay="0"/>
                                  </p:stCondLst>
                                  <p:childTnLst>
                                    <p:animEffect transition="out" filter="fade">
                                      <p:cBhvr>
                                        <p:cTn id="216" dur="500"/>
                                        <p:tgtEl>
                                          <p:spTgt spid="33"/>
                                        </p:tgtEl>
                                      </p:cBhvr>
                                    </p:animEffect>
                                    <p:set>
                                      <p:cBhvr>
                                        <p:cTn id="217" dur="1" fill="hold">
                                          <p:stCondLst>
                                            <p:cond delay="499"/>
                                          </p:stCondLst>
                                        </p:cTn>
                                        <p:tgtEl>
                                          <p:spTgt spid="33"/>
                                        </p:tgtEl>
                                        <p:attrNameLst>
                                          <p:attrName>style.visibility</p:attrName>
                                        </p:attrNameLst>
                                      </p:cBhvr>
                                      <p:to>
                                        <p:strVal val="hidden"/>
                                      </p:to>
                                    </p:set>
                                  </p:childTnLst>
                                </p:cTn>
                              </p:par>
                              <p:par>
                                <p:cTn id="218" presetID="10" presetClass="exit" presetSubtype="0" fill="hold" grpId="2" nodeType="withEffect">
                                  <p:stCondLst>
                                    <p:cond delay="0"/>
                                  </p:stCondLst>
                                  <p:childTnLst>
                                    <p:animEffect transition="out" filter="fade">
                                      <p:cBhvr>
                                        <p:cTn id="219" dur="500"/>
                                        <p:tgtEl>
                                          <p:spTgt spid="34"/>
                                        </p:tgtEl>
                                      </p:cBhvr>
                                    </p:animEffect>
                                    <p:set>
                                      <p:cBhvr>
                                        <p:cTn id="220" dur="1" fill="hold">
                                          <p:stCondLst>
                                            <p:cond delay="499"/>
                                          </p:stCondLst>
                                        </p:cTn>
                                        <p:tgtEl>
                                          <p:spTgt spid="34"/>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35"/>
                                        </p:tgtEl>
                                      </p:cBhvr>
                                    </p:animEffect>
                                    <p:set>
                                      <p:cBhvr>
                                        <p:cTn id="223" dur="1" fill="hold">
                                          <p:stCondLst>
                                            <p:cond delay="499"/>
                                          </p:stCondLst>
                                        </p:cTn>
                                        <p:tgtEl>
                                          <p:spTgt spid="35"/>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500"/>
                                        <p:tgtEl>
                                          <p:spTgt spid="36"/>
                                        </p:tgtEl>
                                      </p:cBhvr>
                                    </p:animEffect>
                                    <p:set>
                                      <p:cBhvr>
                                        <p:cTn id="226" dur="1" fill="hold">
                                          <p:stCondLst>
                                            <p:cond delay="499"/>
                                          </p:stCondLst>
                                        </p:cTn>
                                        <p:tgtEl>
                                          <p:spTgt spid="36"/>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8"/>
                                        </p:tgtEl>
                                      </p:cBhvr>
                                    </p:animEffect>
                                    <p:set>
                                      <p:cBhvr>
                                        <p:cTn id="229" dur="1" fill="hold">
                                          <p:stCondLst>
                                            <p:cond delay="499"/>
                                          </p:stCondLst>
                                        </p:cTn>
                                        <p:tgtEl>
                                          <p:spTgt spid="8"/>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37"/>
                                        </p:tgtEl>
                                      </p:cBhvr>
                                    </p:animEffect>
                                    <p:set>
                                      <p:cBhvr>
                                        <p:cTn id="232" dur="1" fill="hold">
                                          <p:stCondLst>
                                            <p:cond delay="499"/>
                                          </p:stCondLst>
                                        </p:cTn>
                                        <p:tgtEl>
                                          <p:spTgt spid="37"/>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38"/>
                                        </p:tgtEl>
                                      </p:cBhvr>
                                    </p:animEffect>
                                    <p:set>
                                      <p:cBhvr>
                                        <p:cTn id="235" dur="1" fill="hold">
                                          <p:stCondLst>
                                            <p:cond delay="499"/>
                                          </p:stCondLst>
                                        </p:cTn>
                                        <p:tgtEl>
                                          <p:spTgt spid="38"/>
                                        </p:tgtEl>
                                        <p:attrNameLst>
                                          <p:attrName>style.visibility</p:attrName>
                                        </p:attrNameLst>
                                      </p:cBhvr>
                                      <p:to>
                                        <p:strVal val="hidden"/>
                                      </p:to>
                                    </p:set>
                                  </p:childTnLst>
                                </p:cTn>
                              </p:par>
                              <p:par>
                                <p:cTn id="236" presetID="10" presetClass="exit" presetSubtype="0" fill="hold" grpId="2" nodeType="withEffect">
                                  <p:stCondLst>
                                    <p:cond delay="0"/>
                                  </p:stCondLst>
                                  <p:childTnLst>
                                    <p:animEffect transition="out" filter="fade">
                                      <p:cBhvr>
                                        <p:cTn id="237" dur="500"/>
                                        <p:tgtEl>
                                          <p:spTgt spid="10"/>
                                        </p:tgtEl>
                                      </p:cBhvr>
                                    </p:animEffect>
                                    <p:set>
                                      <p:cBhvr>
                                        <p:cTn id="238" dur="1" fill="hold">
                                          <p:stCondLst>
                                            <p:cond delay="499"/>
                                          </p:stCondLst>
                                        </p:cTn>
                                        <p:tgtEl>
                                          <p:spTgt spid="10"/>
                                        </p:tgtEl>
                                        <p:attrNameLst>
                                          <p:attrName>style.visibility</p:attrName>
                                        </p:attrNameLst>
                                      </p:cBhvr>
                                      <p:to>
                                        <p:strVal val="hidden"/>
                                      </p:to>
                                    </p:set>
                                  </p:childTnLst>
                                </p:cTn>
                              </p:par>
                              <p:par>
                                <p:cTn id="239" presetID="10" presetClass="exit" presetSubtype="0" fill="hold" grpId="2" nodeType="withEffect">
                                  <p:stCondLst>
                                    <p:cond delay="0"/>
                                  </p:stCondLst>
                                  <p:childTnLst>
                                    <p:animEffect transition="out" filter="fade">
                                      <p:cBhvr>
                                        <p:cTn id="240" dur="500"/>
                                        <p:tgtEl>
                                          <p:spTgt spid="39"/>
                                        </p:tgtEl>
                                      </p:cBhvr>
                                    </p:animEffect>
                                    <p:set>
                                      <p:cBhvr>
                                        <p:cTn id="241" dur="1" fill="hold">
                                          <p:stCondLst>
                                            <p:cond delay="499"/>
                                          </p:stCondLst>
                                        </p:cTn>
                                        <p:tgtEl>
                                          <p:spTgt spid="39"/>
                                        </p:tgtEl>
                                        <p:attrNameLst>
                                          <p:attrName>style.visibility</p:attrName>
                                        </p:attrNameLst>
                                      </p:cBhvr>
                                      <p:to>
                                        <p:strVal val="hidden"/>
                                      </p:to>
                                    </p:set>
                                  </p:childTnLst>
                                </p:cTn>
                              </p:par>
                              <p:par>
                                <p:cTn id="242" presetID="10" presetClass="exit" presetSubtype="0" fill="hold" grpId="2" nodeType="withEffect">
                                  <p:stCondLst>
                                    <p:cond delay="0"/>
                                  </p:stCondLst>
                                  <p:childTnLst>
                                    <p:animEffect transition="out" filter="fade">
                                      <p:cBhvr>
                                        <p:cTn id="243" dur="500"/>
                                        <p:tgtEl>
                                          <p:spTgt spid="56"/>
                                        </p:tgtEl>
                                      </p:cBhvr>
                                    </p:animEffect>
                                    <p:set>
                                      <p:cBhvr>
                                        <p:cTn id="244" dur="1" fill="hold">
                                          <p:stCondLst>
                                            <p:cond delay="499"/>
                                          </p:stCondLst>
                                        </p:cTn>
                                        <p:tgtEl>
                                          <p:spTgt spid="56"/>
                                        </p:tgtEl>
                                        <p:attrNameLst>
                                          <p:attrName>style.visibility</p:attrName>
                                        </p:attrNameLst>
                                      </p:cBhvr>
                                      <p:to>
                                        <p:strVal val="hidden"/>
                                      </p:to>
                                    </p:set>
                                  </p:childTnLst>
                                </p:cTn>
                              </p:par>
                              <p:par>
                                <p:cTn id="245" presetID="10" presetClass="exit" presetSubtype="0" fill="hold" grpId="2" nodeType="withEffect">
                                  <p:stCondLst>
                                    <p:cond delay="0"/>
                                  </p:stCondLst>
                                  <p:childTnLst>
                                    <p:animEffect transition="out" filter="fade">
                                      <p:cBhvr>
                                        <p:cTn id="246" dur="500"/>
                                        <p:tgtEl>
                                          <p:spTgt spid="57"/>
                                        </p:tgtEl>
                                      </p:cBhvr>
                                    </p:animEffect>
                                    <p:set>
                                      <p:cBhvr>
                                        <p:cTn id="247" dur="1" fill="hold">
                                          <p:stCondLst>
                                            <p:cond delay="499"/>
                                          </p:stCondLst>
                                        </p:cTn>
                                        <p:tgtEl>
                                          <p:spTgt spid="57"/>
                                        </p:tgtEl>
                                        <p:attrNameLst>
                                          <p:attrName>style.visibility</p:attrName>
                                        </p:attrNameLst>
                                      </p:cBhvr>
                                      <p:to>
                                        <p:strVal val="hidden"/>
                                      </p:to>
                                    </p:set>
                                  </p:childTnLst>
                                </p:cTn>
                              </p:par>
                              <p:par>
                                <p:cTn id="248" presetID="10" presetClass="exit" presetSubtype="0" fill="hold" grpId="1" nodeType="withEffect">
                                  <p:stCondLst>
                                    <p:cond delay="0"/>
                                  </p:stCondLst>
                                  <p:childTnLst>
                                    <p:animEffect transition="out" filter="fade">
                                      <p:cBhvr>
                                        <p:cTn id="249" dur="500"/>
                                        <p:tgtEl>
                                          <p:spTgt spid="47"/>
                                        </p:tgtEl>
                                      </p:cBhvr>
                                    </p:animEffect>
                                    <p:set>
                                      <p:cBhvr>
                                        <p:cTn id="250" dur="1" fill="hold">
                                          <p:stCondLst>
                                            <p:cond delay="499"/>
                                          </p:stCondLst>
                                        </p:cTn>
                                        <p:tgtEl>
                                          <p:spTgt spid="47"/>
                                        </p:tgtEl>
                                        <p:attrNameLst>
                                          <p:attrName>style.visibility</p:attrName>
                                        </p:attrNameLst>
                                      </p:cBhvr>
                                      <p:to>
                                        <p:strVal val="hidden"/>
                                      </p:to>
                                    </p:set>
                                  </p:childTnLst>
                                </p:cTn>
                              </p:par>
                              <p:par>
                                <p:cTn id="251" presetID="10" presetClass="exit" presetSubtype="0" fill="hold" grpId="1" nodeType="withEffect">
                                  <p:stCondLst>
                                    <p:cond delay="0"/>
                                  </p:stCondLst>
                                  <p:childTnLst>
                                    <p:animEffect transition="out" filter="fade">
                                      <p:cBhvr>
                                        <p:cTn id="252" dur="500"/>
                                        <p:tgtEl>
                                          <p:spTgt spid="49"/>
                                        </p:tgtEl>
                                      </p:cBhvr>
                                    </p:animEffect>
                                    <p:set>
                                      <p:cBhvr>
                                        <p:cTn id="253" dur="1" fill="hold">
                                          <p:stCondLst>
                                            <p:cond delay="499"/>
                                          </p:stCondLst>
                                        </p:cTn>
                                        <p:tgtEl>
                                          <p:spTgt spid="49"/>
                                        </p:tgtEl>
                                        <p:attrNameLst>
                                          <p:attrName>style.visibility</p:attrName>
                                        </p:attrNameLst>
                                      </p:cBhvr>
                                      <p:to>
                                        <p:strVal val="hidden"/>
                                      </p:to>
                                    </p:set>
                                  </p:childTnLst>
                                </p:cTn>
                              </p:par>
                              <p:par>
                                <p:cTn id="254" presetID="10" presetClass="exit" presetSubtype="0" fill="hold" grpId="1" nodeType="withEffect">
                                  <p:stCondLst>
                                    <p:cond delay="0"/>
                                  </p:stCondLst>
                                  <p:childTnLst>
                                    <p:animEffect transition="out" filter="fade">
                                      <p:cBhvr>
                                        <p:cTn id="255" dur="500"/>
                                        <p:tgtEl>
                                          <p:spTgt spid="48"/>
                                        </p:tgtEl>
                                      </p:cBhvr>
                                    </p:animEffect>
                                    <p:set>
                                      <p:cBhvr>
                                        <p:cTn id="256" dur="1" fill="hold">
                                          <p:stCondLst>
                                            <p:cond delay="499"/>
                                          </p:stCondLst>
                                        </p:cTn>
                                        <p:tgtEl>
                                          <p:spTgt spid="48"/>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50"/>
                                        </p:tgtEl>
                                      </p:cBhvr>
                                    </p:animEffect>
                                    <p:set>
                                      <p:cBhvr>
                                        <p:cTn id="259" dur="1" fill="hold">
                                          <p:stCondLst>
                                            <p:cond delay="499"/>
                                          </p:stCondLst>
                                        </p:cTn>
                                        <p:tgtEl>
                                          <p:spTgt spid="50"/>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55"/>
                                        </p:tgtEl>
                                      </p:cBhvr>
                                    </p:animEffect>
                                    <p:set>
                                      <p:cBhvr>
                                        <p:cTn id="262" dur="1" fill="hold">
                                          <p:stCondLst>
                                            <p:cond delay="499"/>
                                          </p:stCondLst>
                                        </p:cTn>
                                        <p:tgtEl>
                                          <p:spTgt spid="55"/>
                                        </p:tgtEl>
                                        <p:attrNameLst>
                                          <p:attrName>style.visibility</p:attrName>
                                        </p:attrNameLst>
                                      </p:cBhvr>
                                      <p:to>
                                        <p:strVal val="hidden"/>
                                      </p:to>
                                    </p:set>
                                  </p:childTnLst>
                                </p:cTn>
                              </p:par>
                              <p:par>
                                <p:cTn id="263" presetID="10" presetClass="exit" presetSubtype="0" fill="hold" grpId="1" nodeType="withEffect">
                                  <p:stCondLst>
                                    <p:cond delay="0"/>
                                  </p:stCondLst>
                                  <p:childTnLst>
                                    <p:animEffect transition="out" filter="fade">
                                      <p:cBhvr>
                                        <p:cTn id="264" dur="500"/>
                                        <p:tgtEl>
                                          <p:spTgt spid="52"/>
                                        </p:tgtEl>
                                      </p:cBhvr>
                                    </p:animEffect>
                                    <p:set>
                                      <p:cBhvr>
                                        <p:cTn id="265" dur="1" fill="hold">
                                          <p:stCondLst>
                                            <p:cond delay="499"/>
                                          </p:stCondLst>
                                        </p:cTn>
                                        <p:tgtEl>
                                          <p:spTgt spid="52"/>
                                        </p:tgtEl>
                                        <p:attrNameLst>
                                          <p:attrName>style.visibility</p:attrName>
                                        </p:attrNameLst>
                                      </p:cBhvr>
                                      <p:to>
                                        <p:strVal val="hidden"/>
                                      </p:to>
                                    </p:set>
                                  </p:childTnLst>
                                </p:cTn>
                              </p:par>
                              <p:par>
                                <p:cTn id="266" presetID="10" presetClass="entr" presetSubtype="0" fill="hold" grpId="2" nodeType="withEffect">
                                  <p:stCondLst>
                                    <p:cond delay="0"/>
                                  </p:stCondLst>
                                  <p:childTnLst>
                                    <p:set>
                                      <p:cBhvr>
                                        <p:cTn id="267" dur="1" fill="hold">
                                          <p:stCondLst>
                                            <p:cond delay="0"/>
                                          </p:stCondLst>
                                        </p:cTn>
                                        <p:tgtEl>
                                          <p:spTgt spid="2"/>
                                        </p:tgtEl>
                                        <p:attrNameLst>
                                          <p:attrName>style.visibility</p:attrName>
                                        </p:attrNameLst>
                                      </p:cBhvr>
                                      <p:to>
                                        <p:strVal val="visible"/>
                                      </p:to>
                                    </p:set>
                                    <p:animEffect transition="in" filter="fade">
                                      <p:cBhvr>
                                        <p:cTn id="268" dur="500"/>
                                        <p:tgtEl>
                                          <p:spTgt spid="2"/>
                                        </p:tgtEl>
                                      </p:cBhvr>
                                    </p:animEffect>
                                  </p:childTnLst>
                                </p:cTn>
                              </p:par>
                              <p:par>
                                <p:cTn id="269" presetID="10" presetClass="entr" presetSubtype="0" fill="hold" nodeType="withEffect">
                                  <p:stCondLst>
                                    <p:cond delay="0"/>
                                  </p:stCondLst>
                                  <p:childTnLst>
                                    <p:set>
                                      <p:cBhvr>
                                        <p:cTn id="270" dur="1" fill="hold">
                                          <p:stCondLst>
                                            <p:cond delay="0"/>
                                          </p:stCondLst>
                                        </p:cTn>
                                        <p:tgtEl>
                                          <p:spTgt spid="43"/>
                                        </p:tgtEl>
                                        <p:attrNameLst>
                                          <p:attrName>style.visibility</p:attrName>
                                        </p:attrNameLst>
                                      </p:cBhvr>
                                      <p:to>
                                        <p:strVal val="visible"/>
                                      </p:to>
                                    </p:set>
                                    <p:animEffect transition="in" filter="fade">
                                      <p:cBhvr>
                                        <p:cTn id="271" dur="500"/>
                                        <p:tgtEl>
                                          <p:spTgt spid="43"/>
                                        </p:tgtEl>
                                      </p:cBhvr>
                                    </p:animEffect>
                                  </p:childTnLst>
                                </p:cTn>
                              </p:par>
                              <p:par>
                                <p:cTn id="272" presetID="10" presetClass="entr" presetSubtype="0" fill="hold" grpId="2" nodeType="withEffect">
                                  <p:stCondLst>
                                    <p:cond delay="0"/>
                                  </p:stCondLst>
                                  <p:childTnLst>
                                    <p:set>
                                      <p:cBhvr>
                                        <p:cTn id="273" dur="1" fill="hold">
                                          <p:stCondLst>
                                            <p:cond delay="0"/>
                                          </p:stCondLst>
                                        </p:cTn>
                                        <p:tgtEl>
                                          <p:spTgt spid="41"/>
                                        </p:tgtEl>
                                        <p:attrNameLst>
                                          <p:attrName>style.visibility</p:attrName>
                                        </p:attrNameLst>
                                      </p:cBhvr>
                                      <p:to>
                                        <p:strVal val="visible"/>
                                      </p:to>
                                    </p:set>
                                    <p:animEffect transition="in" filter="fade">
                                      <p:cBhvr>
                                        <p:cTn id="274" dur="500"/>
                                        <p:tgtEl>
                                          <p:spTgt spid="41"/>
                                        </p:tgtEl>
                                      </p:cBhvr>
                                    </p:animEffect>
                                  </p:childTnLst>
                                </p:cTn>
                              </p:par>
                              <p:par>
                                <p:cTn id="275" presetID="10" presetClass="entr" presetSubtype="0" fill="hold" nodeType="withEffect">
                                  <p:stCondLst>
                                    <p:cond delay="0"/>
                                  </p:stCondLst>
                                  <p:childTnLst>
                                    <p:set>
                                      <p:cBhvr>
                                        <p:cTn id="276" dur="1" fill="hold">
                                          <p:stCondLst>
                                            <p:cond delay="0"/>
                                          </p:stCondLst>
                                        </p:cTn>
                                        <p:tgtEl>
                                          <p:spTgt spid="44"/>
                                        </p:tgtEl>
                                        <p:attrNameLst>
                                          <p:attrName>style.visibility</p:attrName>
                                        </p:attrNameLst>
                                      </p:cBhvr>
                                      <p:to>
                                        <p:strVal val="visible"/>
                                      </p:to>
                                    </p:set>
                                    <p:animEffect transition="in" filter="fade">
                                      <p:cBhvr>
                                        <p:cTn id="277" dur="500"/>
                                        <p:tgtEl>
                                          <p:spTgt spid="44"/>
                                        </p:tgtEl>
                                      </p:cBhvr>
                                    </p:animEffect>
                                  </p:childTnLst>
                                </p:cTn>
                              </p:par>
                            </p:childTnLst>
                          </p:cTn>
                        </p:par>
                      </p:childTnLst>
                    </p:cTn>
                  </p:par>
                  <p:par>
                    <p:cTn id="278" fill="hold" nodeType="clickPar">
                      <p:stCondLst>
                        <p:cond delay="indefinite"/>
                      </p:stCondLst>
                      <p:childTnLst>
                        <p:par>
                          <p:cTn id="279" fill="hold" nodeType="afterGroup">
                            <p:stCondLst>
                              <p:cond delay="0"/>
                            </p:stCondLst>
                            <p:childTnLst>
                              <p:par>
                                <p:cTn id="280" presetID="10" presetClass="entr" presetSubtype="0" fill="hold" grpId="0" nodeType="clickEffect">
                                  <p:stCondLst>
                                    <p:cond delay="0"/>
                                  </p:stCondLst>
                                  <p:childTnLst>
                                    <p:set>
                                      <p:cBhvr>
                                        <p:cTn id="281" dur="1" fill="hold">
                                          <p:stCondLst>
                                            <p:cond delay="0"/>
                                          </p:stCondLst>
                                        </p:cTn>
                                        <p:tgtEl>
                                          <p:spTgt spid="58"/>
                                        </p:tgtEl>
                                        <p:attrNameLst>
                                          <p:attrName>style.visibility</p:attrName>
                                        </p:attrNameLst>
                                      </p:cBhvr>
                                      <p:to>
                                        <p:strVal val="visible"/>
                                      </p:to>
                                    </p:set>
                                    <p:animEffect transition="in" filter="fade">
                                      <p:cBhvr>
                                        <p:cTn id="282" dur="500"/>
                                        <p:tgtEl>
                                          <p:spTgt spid="58"/>
                                        </p:tgtEl>
                                      </p:cBhvr>
                                    </p:animEffect>
                                  </p:childTnLst>
                                </p:cTn>
                              </p:par>
                              <p:par>
                                <p:cTn id="283" presetID="10" presetClass="entr" presetSubtype="0" fill="hold" nodeType="withEffect">
                                  <p:stCondLst>
                                    <p:cond delay="0"/>
                                  </p:stCondLst>
                                  <p:childTnLst>
                                    <p:set>
                                      <p:cBhvr>
                                        <p:cTn id="284" dur="1" fill="hold">
                                          <p:stCondLst>
                                            <p:cond delay="0"/>
                                          </p:stCondLst>
                                        </p:cTn>
                                        <p:tgtEl>
                                          <p:spTgt spid="71"/>
                                        </p:tgtEl>
                                        <p:attrNameLst>
                                          <p:attrName>style.visibility</p:attrName>
                                        </p:attrNameLst>
                                      </p:cBhvr>
                                      <p:to>
                                        <p:strVal val="visible"/>
                                      </p:to>
                                    </p:set>
                                    <p:animEffect transition="in" filter="fade">
                                      <p:cBhvr>
                                        <p:cTn id="285" dur="500"/>
                                        <p:tgtEl>
                                          <p:spTgt spid="71"/>
                                        </p:tgtEl>
                                      </p:cBhvr>
                                    </p:animEffect>
                                  </p:childTnLst>
                                </p:cTn>
                              </p:par>
                            </p:childTnLst>
                          </p:cTn>
                        </p:par>
                      </p:childTnLst>
                    </p:cTn>
                  </p:par>
                  <p:par>
                    <p:cTn id="286" fill="hold" nodeType="clickPar">
                      <p:stCondLst>
                        <p:cond delay="indefinite"/>
                      </p:stCondLst>
                      <p:childTnLst>
                        <p:par>
                          <p:cTn id="287" fill="hold" nodeType="afterGroup">
                            <p:stCondLst>
                              <p:cond delay="0"/>
                            </p:stCondLst>
                            <p:childTnLst>
                              <p:par>
                                <p:cTn id="288" presetID="10" presetClass="entr" presetSubtype="0" fill="hold" grpId="0" nodeType="clickEffect">
                                  <p:stCondLst>
                                    <p:cond delay="0"/>
                                  </p:stCondLst>
                                  <p:childTnLst>
                                    <p:set>
                                      <p:cBhvr>
                                        <p:cTn id="289" dur="1" fill="hold">
                                          <p:stCondLst>
                                            <p:cond delay="0"/>
                                          </p:stCondLst>
                                        </p:cTn>
                                        <p:tgtEl>
                                          <p:spTgt spid="60"/>
                                        </p:tgtEl>
                                        <p:attrNameLst>
                                          <p:attrName>style.visibility</p:attrName>
                                        </p:attrNameLst>
                                      </p:cBhvr>
                                      <p:to>
                                        <p:strVal val="visible"/>
                                      </p:to>
                                    </p:set>
                                    <p:animEffect transition="in" filter="fade">
                                      <p:cBhvr>
                                        <p:cTn id="290" dur="500"/>
                                        <p:tgtEl>
                                          <p:spTgt spid="60"/>
                                        </p:tgtEl>
                                      </p:cBhvr>
                                    </p:animEffect>
                                  </p:childTnLst>
                                </p:cTn>
                              </p:par>
                            </p:childTnLst>
                          </p:cTn>
                        </p:par>
                      </p:childTnLst>
                    </p:cTn>
                  </p:par>
                  <p:par>
                    <p:cTn id="291" fill="hold" nodeType="clickPar">
                      <p:stCondLst>
                        <p:cond delay="indefinite"/>
                      </p:stCondLst>
                      <p:childTnLst>
                        <p:par>
                          <p:cTn id="292" fill="hold" nodeType="afterGroup">
                            <p:stCondLst>
                              <p:cond delay="0"/>
                            </p:stCondLst>
                            <p:childTnLst>
                              <p:par>
                                <p:cTn id="293" presetID="10" presetClass="entr" presetSubtype="0" fill="hold" nodeType="clickEffect">
                                  <p:stCondLst>
                                    <p:cond delay="0"/>
                                  </p:stCondLst>
                                  <p:childTnLst>
                                    <p:set>
                                      <p:cBhvr>
                                        <p:cTn id="294" dur="1" fill="hold">
                                          <p:stCondLst>
                                            <p:cond delay="0"/>
                                          </p:stCondLst>
                                        </p:cTn>
                                        <p:tgtEl>
                                          <p:spTgt spid="63"/>
                                        </p:tgtEl>
                                        <p:attrNameLst>
                                          <p:attrName>style.visibility</p:attrName>
                                        </p:attrNameLst>
                                      </p:cBhvr>
                                      <p:to>
                                        <p:strVal val="visible"/>
                                      </p:to>
                                    </p:set>
                                    <p:animEffect transition="in" filter="fade">
                                      <p:cBhvr>
                                        <p:cTn id="295" dur="500"/>
                                        <p:tgtEl>
                                          <p:spTgt spid="63"/>
                                        </p:tgtEl>
                                      </p:cBhvr>
                                    </p:animEffect>
                                  </p:childTnLst>
                                </p:cTn>
                              </p:par>
                              <p:par>
                                <p:cTn id="296" presetID="10" presetClass="entr" presetSubtype="0" fill="hold" grpId="0" nodeType="withEffect">
                                  <p:stCondLst>
                                    <p:cond delay="0"/>
                                  </p:stCondLst>
                                  <p:childTnLst>
                                    <p:set>
                                      <p:cBhvr>
                                        <p:cTn id="297" dur="1" fill="hold">
                                          <p:stCondLst>
                                            <p:cond delay="0"/>
                                          </p:stCondLst>
                                        </p:cTn>
                                        <p:tgtEl>
                                          <p:spTgt spid="61"/>
                                        </p:tgtEl>
                                        <p:attrNameLst>
                                          <p:attrName>style.visibility</p:attrName>
                                        </p:attrNameLst>
                                      </p:cBhvr>
                                      <p:to>
                                        <p:strVal val="visible"/>
                                      </p:to>
                                    </p:set>
                                    <p:animEffect transition="in" filter="fade">
                                      <p:cBhvr>
                                        <p:cTn id="298" dur="500"/>
                                        <p:tgtEl>
                                          <p:spTgt spid="61"/>
                                        </p:tgtEl>
                                      </p:cBhvr>
                                    </p:animEffect>
                                  </p:childTnLst>
                                </p:cTn>
                              </p:par>
                            </p:childTnLst>
                          </p:cTn>
                        </p:par>
                      </p:childTnLst>
                    </p:cTn>
                  </p:par>
                  <p:par>
                    <p:cTn id="299" fill="hold" nodeType="clickPar">
                      <p:stCondLst>
                        <p:cond delay="indefinite"/>
                      </p:stCondLst>
                      <p:childTnLst>
                        <p:par>
                          <p:cTn id="300" fill="hold" nodeType="afterGroup">
                            <p:stCondLst>
                              <p:cond delay="0"/>
                            </p:stCondLst>
                            <p:childTnLst>
                              <p:par>
                                <p:cTn id="301" presetID="22" presetClass="entr" presetSubtype="4" fill="hold" nodeType="clickEffect">
                                  <p:stCondLst>
                                    <p:cond delay="0"/>
                                  </p:stCondLst>
                                  <p:childTnLst>
                                    <p:set>
                                      <p:cBhvr>
                                        <p:cTn id="302" dur="1" fill="hold">
                                          <p:stCondLst>
                                            <p:cond delay="0"/>
                                          </p:stCondLst>
                                        </p:cTn>
                                        <p:tgtEl>
                                          <p:spTgt spid="80"/>
                                        </p:tgtEl>
                                        <p:attrNameLst>
                                          <p:attrName>style.visibility</p:attrName>
                                        </p:attrNameLst>
                                      </p:cBhvr>
                                      <p:to>
                                        <p:strVal val="visible"/>
                                      </p:to>
                                    </p:set>
                                    <p:animEffect transition="in" filter="wipe(down)">
                                      <p:cBhvr>
                                        <p:cTn id="303" dur="500"/>
                                        <p:tgtEl>
                                          <p:spTgt spid="80"/>
                                        </p:tgtEl>
                                      </p:cBhvr>
                                    </p:animEffect>
                                  </p:childTnLst>
                                </p:cTn>
                              </p:par>
                            </p:childTnLst>
                          </p:cTn>
                        </p:par>
                      </p:childTnLst>
                    </p:cTn>
                  </p:par>
                  <p:par>
                    <p:cTn id="304" fill="hold" nodeType="clickPar">
                      <p:stCondLst>
                        <p:cond delay="indefinite"/>
                      </p:stCondLst>
                      <p:childTnLst>
                        <p:par>
                          <p:cTn id="305" fill="hold" nodeType="afterGroup">
                            <p:stCondLst>
                              <p:cond delay="0"/>
                            </p:stCondLst>
                            <p:childTnLst>
                              <p:par>
                                <p:cTn id="306" presetID="10" presetClass="entr" presetSubtype="0" fill="hold" nodeType="clickEffect">
                                  <p:stCondLst>
                                    <p:cond delay="0"/>
                                  </p:stCondLst>
                                  <p:childTnLst>
                                    <p:set>
                                      <p:cBhvr>
                                        <p:cTn id="307" dur="1" fill="hold">
                                          <p:stCondLst>
                                            <p:cond delay="0"/>
                                          </p:stCondLst>
                                        </p:cTn>
                                        <p:tgtEl>
                                          <p:spTgt spid="68"/>
                                        </p:tgtEl>
                                        <p:attrNameLst>
                                          <p:attrName>style.visibility</p:attrName>
                                        </p:attrNameLst>
                                      </p:cBhvr>
                                      <p:to>
                                        <p:strVal val="visible"/>
                                      </p:to>
                                    </p:set>
                                    <p:animEffect transition="in" filter="fade">
                                      <p:cBhvr>
                                        <p:cTn id="308" dur="500"/>
                                        <p:tgtEl>
                                          <p:spTgt spid="68"/>
                                        </p:tgtEl>
                                      </p:cBhvr>
                                    </p:animEffect>
                                  </p:childTnLst>
                                </p:cTn>
                              </p:par>
                              <p:par>
                                <p:cTn id="309" presetID="10" presetClass="entr" presetSubtype="0" fill="hold" grpId="0" nodeType="withEffect">
                                  <p:stCondLst>
                                    <p:cond delay="0"/>
                                  </p:stCondLst>
                                  <p:childTnLst>
                                    <p:set>
                                      <p:cBhvr>
                                        <p:cTn id="310" dur="1" fill="hold">
                                          <p:stCondLst>
                                            <p:cond delay="0"/>
                                          </p:stCondLst>
                                        </p:cTn>
                                        <p:tgtEl>
                                          <p:spTgt spid="67"/>
                                        </p:tgtEl>
                                        <p:attrNameLst>
                                          <p:attrName>style.visibility</p:attrName>
                                        </p:attrNameLst>
                                      </p:cBhvr>
                                      <p:to>
                                        <p:strVal val="visible"/>
                                      </p:to>
                                    </p:set>
                                    <p:animEffect transition="in" filter="fade">
                                      <p:cBhvr>
                                        <p:cTn id="311" dur="500"/>
                                        <p:tgtEl>
                                          <p:spTgt spid="67"/>
                                        </p:tgtEl>
                                      </p:cBhvr>
                                    </p:animEffect>
                                  </p:childTnLst>
                                </p:cTn>
                              </p:par>
                            </p:childTnLst>
                          </p:cTn>
                        </p:par>
                      </p:childTnLst>
                    </p:cTn>
                  </p:par>
                  <p:par>
                    <p:cTn id="312" fill="hold" nodeType="clickPar">
                      <p:stCondLst>
                        <p:cond delay="indefinite"/>
                      </p:stCondLst>
                      <p:childTnLst>
                        <p:par>
                          <p:cTn id="313" fill="hold" nodeType="afterGroup">
                            <p:stCondLst>
                              <p:cond delay="0"/>
                            </p:stCondLst>
                            <p:childTnLst>
                              <p:par>
                                <p:cTn id="314" presetID="42" presetClass="path" presetSubtype="0" accel="50000" decel="50000" fill="hold" grpId="1" nodeType="clickEffect">
                                  <p:stCondLst>
                                    <p:cond delay="0"/>
                                  </p:stCondLst>
                                  <p:childTnLst>
                                    <p:animMotion origin="layout" path="M -1.04167E-06 2.22222E-06 L 0.00482 -0.2956" pathEditMode="relative" rAng="0" ptsTypes="AA">
                                      <p:cBhvr>
                                        <p:cTn id="315" dur="1000" fill="hold"/>
                                        <p:tgtEl>
                                          <p:spTgt spid="60"/>
                                        </p:tgtEl>
                                        <p:attrNameLst>
                                          <p:attrName>ppt_x</p:attrName>
                                          <p:attrName>ppt_y</p:attrName>
                                        </p:attrNameLst>
                                      </p:cBhvr>
                                      <p:rCtr x="234" y="-14792"/>
                                    </p:animMotion>
                                  </p:childTnLst>
                                </p:cTn>
                              </p:par>
                              <p:par>
                                <p:cTn id="316" presetID="1" presetClass="exit" presetSubtype="0" fill="hold" grpId="1" nodeType="withEffect">
                                  <p:stCondLst>
                                    <p:cond delay="0"/>
                                  </p:stCondLst>
                                  <p:childTnLst>
                                    <p:set>
                                      <p:cBhvr>
                                        <p:cTn id="317" dur="1" fill="hold">
                                          <p:stCondLst>
                                            <p:cond delay="0"/>
                                          </p:stCondLst>
                                        </p:cTn>
                                        <p:tgtEl>
                                          <p:spTgt spid="11"/>
                                        </p:tgtEl>
                                        <p:attrNameLst>
                                          <p:attrName>style.visibility</p:attrName>
                                        </p:attrNameLst>
                                      </p:cBhvr>
                                      <p:to>
                                        <p:strVal val="hidden"/>
                                      </p:to>
                                    </p:set>
                                  </p:childTnLst>
                                </p:cTn>
                              </p:par>
                              <p:par>
                                <p:cTn id="318" presetID="1" presetClass="exit" presetSubtype="0" fill="hold" nodeType="withEffect">
                                  <p:stCondLst>
                                    <p:cond delay="0"/>
                                  </p:stCondLst>
                                  <p:childTnLst>
                                    <p:set>
                                      <p:cBhvr>
                                        <p:cTn id="319" dur="1" fill="hold">
                                          <p:stCondLst>
                                            <p:cond delay="0"/>
                                          </p:stCondLst>
                                        </p:cTn>
                                        <p:tgtEl>
                                          <p:spTgt spid="43"/>
                                        </p:tgtEl>
                                        <p:attrNameLst>
                                          <p:attrName>style.visibility</p:attrName>
                                        </p:attrNameLst>
                                      </p:cBhvr>
                                      <p:to>
                                        <p:strVal val="hidden"/>
                                      </p:to>
                                    </p:set>
                                  </p:childTnLst>
                                </p:cTn>
                              </p:par>
                              <p:par>
                                <p:cTn id="320" presetID="1" presetClass="exit" presetSubtype="0" fill="hold" nodeType="withEffect">
                                  <p:stCondLst>
                                    <p:cond delay="0"/>
                                  </p:stCondLst>
                                  <p:childTnLst>
                                    <p:set>
                                      <p:cBhvr>
                                        <p:cTn id="321" dur="1" fill="hold">
                                          <p:stCondLst>
                                            <p:cond delay="0"/>
                                          </p:stCondLst>
                                        </p:cTn>
                                        <p:tgtEl>
                                          <p:spTgt spid="44"/>
                                        </p:tgtEl>
                                        <p:attrNameLst>
                                          <p:attrName>style.visibility</p:attrName>
                                        </p:attrNameLst>
                                      </p:cBhvr>
                                      <p:to>
                                        <p:strVal val="hidden"/>
                                      </p:to>
                                    </p:set>
                                  </p:childTnLst>
                                </p:cTn>
                              </p:par>
                              <p:par>
                                <p:cTn id="322" presetID="1" presetClass="exit" presetSubtype="0" fill="hold" nodeType="withEffect">
                                  <p:stCondLst>
                                    <p:cond delay="0"/>
                                  </p:stCondLst>
                                  <p:childTnLst>
                                    <p:set>
                                      <p:cBhvr>
                                        <p:cTn id="323" dur="1" fill="hold">
                                          <p:stCondLst>
                                            <p:cond delay="0"/>
                                          </p:stCondLst>
                                        </p:cTn>
                                        <p:tgtEl>
                                          <p:spTgt spid="71"/>
                                        </p:tgtEl>
                                        <p:attrNameLst>
                                          <p:attrName>style.visibility</p:attrName>
                                        </p:attrNameLst>
                                      </p:cBhvr>
                                      <p:to>
                                        <p:strVal val="hidden"/>
                                      </p:to>
                                    </p:set>
                                  </p:childTnLst>
                                </p:cTn>
                              </p:par>
                              <p:par>
                                <p:cTn id="324" presetID="1" presetClass="exit" presetSubtype="0" fill="hold" grpId="3" nodeType="withEffect">
                                  <p:stCondLst>
                                    <p:cond delay="0"/>
                                  </p:stCondLst>
                                  <p:childTnLst>
                                    <p:set>
                                      <p:cBhvr>
                                        <p:cTn id="325" dur="1" fill="hold">
                                          <p:stCondLst>
                                            <p:cond delay="0"/>
                                          </p:stCondLst>
                                        </p:cTn>
                                        <p:tgtEl>
                                          <p:spTgt spid="2"/>
                                        </p:tgtEl>
                                        <p:attrNameLst>
                                          <p:attrName>style.visibility</p:attrName>
                                        </p:attrNameLst>
                                      </p:cBhvr>
                                      <p:to>
                                        <p:strVal val="hidden"/>
                                      </p:to>
                                    </p:set>
                                  </p:childTnLst>
                                </p:cTn>
                              </p:par>
                              <p:par>
                                <p:cTn id="326" presetID="1" presetClass="exit" presetSubtype="0" fill="hold" grpId="3" nodeType="withEffect">
                                  <p:stCondLst>
                                    <p:cond delay="0"/>
                                  </p:stCondLst>
                                  <p:childTnLst>
                                    <p:set>
                                      <p:cBhvr>
                                        <p:cTn id="327" dur="1" fill="hold">
                                          <p:stCondLst>
                                            <p:cond delay="0"/>
                                          </p:stCondLst>
                                        </p:cTn>
                                        <p:tgtEl>
                                          <p:spTgt spid="41"/>
                                        </p:tgtEl>
                                        <p:attrNameLst>
                                          <p:attrName>style.visibility</p:attrName>
                                        </p:attrNameLst>
                                      </p:cBhvr>
                                      <p:to>
                                        <p:strVal val="hidden"/>
                                      </p:to>
                                    </p:set>
                                  </p:childTnLst>
                                </p:cTn>
                              </p:par>
                              <p:par>
                                <p:cTn id="328" presetID="1" presetClass="exit" presetSubtype="0" fill="hold" grpId="1" nodeType="withEffect">
                                  <p:stCondLst>
                                    <p:cond delay="0"/>
                                  </p:stCondLst>
                                  <p:childTnLst>
                                    <p:set>
                                      <p:cBhvr>
                                        <p:cTn id="329" dur="1" fill="hold">
                                          <p:stCondLst>
                                            <p:cond delay="0"/>
                                          </p:stCondLst>
                                        </p:cTn>
                                        <p:tgtEl>
                                          <p:spTgt spid="58"/>
                                        </p:tgtEl>
                                        <p:attrNameLst>
                                          <p:attrName>style.visibility</p:attrName>
                                        </p:attrNameLst>
                                      </p:cBhvr>
                                      <p:to>
                                        <p:strVal val="hidden"/>
                                      </p:to>
                                    </p:set>
                                  </p:childTnLst>
                                </p:cTn>
                              </p:par>
                              <p:par>
                                <p:cTn id="330" presetID="1" presetClass="exit" presetSubtype="0" fill="hold" nodeType="withEffect">
                                  <p:stCondLst>
                                    <p:cond delay="0"/>
                                  </p:stCondLst>
                                  <p:childTnLst>
                                    <p:set>
                                      <p:cBhvr>
                                        <p:cTn id="331" dur="1" fill="hold">
                                          <p:stCondLst>
                                            <p:cond delay="0"/>
                                          </p:stCondLst>
                                        </p:cTn>
                                        <p:tgtEl>
                                          <p:spTgt spid="63"/>
                                        </p:tgtEl>
                                        <p:attrNameLst>
                                          <p:attrName>style.visibility</p:attrName>
                                        </p:attrNameLst>
                                      </p:cBhvr>
                                      <p:to>
                                        <p:strVal val="hidden"/>
                                      </p:to>
                                    </p:set>
                                  </p:childTnLst>
                                </p:cTn>
                              </p:par>
                              <p:par>
                                <p:cTn id="332" presetID="1" presetClass="exit" presetSubtype="0" fill="hold" nodeType="withEffect">
                                  <p:stCondLst>
                                    <p:cond delay="0"/>
                                  </p:stCondLst>
                                  <p:childTnLst>
                                    <p:set>
                                      <p:cBhvr>
                                        <p:cTn id="333" dur="1" fill="hold">
                                          <p:stCondLst>
                                            <p:cond delay="0"/>
                                          </p:stCondLst>
                                        </p:cTn>
                                        <p:tgtEl>
                                          <p:spTgt spid="68"/>
                                        </p:tgtEl>
                                        <p:attrNameLst>
                                          <p:attrName>style.visibility</p:attrName>
                                        </p:attrNameLst>
                                      </p:cBhvr>
                                      <p:to>
                                        <p:strVal val="hidden"/>
                                      </p:to>
                                    </p:set>
                                  </p:childTnLst>
                                </p:cTn>
                              </p:par>
                              <p:par>
                                <p:cTn id="334" presetID="1" presetClass="exit" presetSubtype="0" fill="hold" grpId="1" nodeType="withEffect">
                                  <p:stCondLst>
                                    <p:cond delay="0"/>
                                  </p:stCondLst>
                                  <p:childTnLst>
                                    <p:set>
                                      <p:cBhvr>
                                        <p:cTn id="335" dur="1" fill="hold">
                                          <p:stCondLst>
                                            <p:cond delay="0"/>
                                          </p:stCondLst>
                                        </p:cTn>
                                        <p:tgtEl>
                                          <p:spTgt spid="61"/>
                                        </p:tgtEl>
                                        <p:attrNameLst>
                                          <p:attrName>style.visibility</p:attrName>
                                        </p:attrNameLst>
                                      </p:cBhvr>
                                      <p:to>
                                        <p:strVal val="hidden"/>
                                      </p:to>
                                    </p:set>
                                  </p:childTnLst>
                                </p:cTn>
                              </p:par>
                              <p:par>
                                <p:cTn id="336" presetID="1" presetClass="exit" presetSubtype="0" fill="hold" grpId="1" nodeType="withEffect">
                                  <p:stCondLst>
                                    <p:cond delay="0"/>
                                  </p:stCondLst>
                                  <p:childTnLst>
                                    <p:set>
                                      <p:cBhvr>
                                        <p:cTn id="337" dur="1" fill="hold">
                                          <p:stCondLst>
                                            <p:cond delay="0"/>
                                          </p:stCondLst>
                                        </p:cTn>
                                        <p:tgtEl>
                                          <p:spTgt spid="67"/>
                                        </p:tgtEl>
                                        <p:attrNameLst>
                                          <p:attrName>style.visibility</p:attrName>
                                        </p:attrNameLst>
                                      </p:cBhvr>
                                      <p:to>
                                        <p:strVal val="hidden"/>
                                      </p:to>
                                    </p:set>
                                  </p:childTnLst>
                                </p:cTn>
                              </p:par>
                              <p:par>
                                <p:cTn id="338" presetID="1" presetClass="exit" presetSubtype="0" fill="hold" nodeType="withEffect">
                                  <p:stCondLst>
                                    <p:cond delay="0"/>
                                  </p:stCondLst>
                                  <p:childTnLst>
                                    <p:set>
                                      <p:cBhvr>
                                        <p:cTn id="339" dur="1" fill="hold">
                                          <p:stCondLst>
                                            <p:cond delay="0"/>
                                          </p:stCondLst>
                                        </p:cTn>
                                        <p:tgtEl>
                                          <p:spTgt spid="80"/>
                                        </p:tgtEl>
                                        <p:attrNameLst>
                                          <p:attrName>style.visibility</p:attrName>
                                        </p:attrNameLst>
                                      </p:cBhvr>
                                      <p:to>
                                        <p:strVal val="hidden"/>
                                      </p:to>
                                    </p:set>
                                  </p:childTnLst>
                                </p:cTn>
                              </p:par>
                              <p:par>
                                <p:cTn id="340" presetID="10" presetClass="entr" presetSubtype="0" fill="hold" grpId="0" nodeType="withEffect">
                                  <p:stCondLst>
                                    <p:cond delay="800"/>
                                  </p:stCondLst>
                                  <p:childTnLst>
                                    <p:set>
                                      <p:cBhvr>
                                        <p:cTn id="341" dur="1" fill="hold">
                                          <p:stCondLst>
                                            <p:cond delay="0"/>
                                          </p:stCondLst>
                                        </p:cTn>
                                        <p:tgtEl>
                                          <p:spTgt spid="77"/>
                                        </p:tgtEl>
                                        <p:attrNameLst>
                                          <p:attrName>style.visibility</p:attrName>
                                        </p:attrNameLst>
                                      </p:cBhvr>
                                      <p:to>
                                        <p:strVal val="visible"/>
                                      </p:to>
                                    </p:set>
                                    <p:animEffect transition="in" filter="fade">
                                      <p:cBhvr>
                                        <p:cTn id="342" dur="500"/>
                                        <p:tgtEl>
                                          <p:spTgt spid="77"/>
                                        </p:tgtEl>
                                      </p:cBhvr>
                                    </p:animEffect>
                                  </p:childTnLst>
                                </p:cTn>
                              </p:par>
                            </p:childTnLst>
                          </p:cTn>
                        </p:par>
                      </p:childTnLst>
                    </p:cTn>
                  </p:par>
                  <p:par>
                    <p:cTn id="343" fill="hold" nodeType="clickPar">
                      <p:stCondLst>
                        <p:cond delay="indefinite"/>
                      </p:stCondLst>
                      <p:childTnLst>
                        <p:par>
                          <p:cTn id="344" fill="hold" nodeType="afterGroup">
                            <p:stCondLst>
                              <p:cond delay="0"/>
                            </p:stCondLst>
                            <p:childTnLst>
                              <p:par>
                                <p:cTn id="345" presetID="22" presetClass="entr" presetSubtype="4" fill="hold" nodeType="clickEffect">
                                  <p:stCondLst>
                                    <p:cond delay="0"/>
                                  </p:stCondLst>
                                  <p:childTnLst>
                                    <p:set>
                                      <p:cBhvr>
                                        <p:cTn id="346" dur="1" fill="hold">
                                          <p:stCondLst>
                                            <p:cond delay="0"/>
                                          </p:stCondLst>
                                        </p:cTn>
                                        <p:tgtEl>
                                          <p:spTgt spid="101"/>
                                        </p:tgtEl>
                                        <p:attrNameLst>
                                          <p:attrName>style.visibility</p:attrName>
                                        </p:attrNameLst>
                                      </p:cBhvr>
                                      <p:to>
                                        <p:strVal val="visible"/>
                                      </p:to>
                                    </p:set>
                                    <p:animEffect transition="in" filter="wipe(down)">
                                      <p:cBhvr>
                                        <p:cTn id="347" dur="500"/>
                                        <p:tgtEl>
                                          <p:spTgt spid="101"/>
                                        </p:tgtEl>
                                      </p:cBhvr>
                                    </p:animEffect>
                                  </p:childTnLst>
                                </p:cTn>
                              </p:par>
                              <p:par>
                                <p:cTn id="348" presetID="22" presetClass="entr" presetSubtype="4" fill="hold" nodeType="withEffect">
                                  <p:stCondLst>
                                    <p:cond delay="0"/>
                                  </p:stCondLst>
                                  <p:childTnLst>
                                    <p:set>
                                      <p:cBhvr>
                                        <p:cTn id="349" dur="1" fill="hold">
                                          <p:stCondLst>
                                            <p:cond delay="0"/>
                                          </p:stCondLst>
                                        </p:cTn>
                                        <p:tgtEl>
                                          <p:spTgt spid="103"/>
                                        </p:tgtEl>
                                        <p:attrNameLst>
                                          <p:attrName>style.visibility</p:attrName>
                                        </p:attrNameLst>
                                      </p:cBhvr>
                                      <p:to>
                                        <p:strVal val="visible"/>
                                      </p:to>
                                    </p:set>
                                    <p:animEffect transition="in" filter="wipe(down)">
                                      <p:cBhvr>
                                        <p:cTn id="350" dur="500"/>
                                        <p:tgtEl>
                                          <p:spTgt spid="103"/>
                                        </p:tgtEl>
                                      </p:cBhvr>
                                    </p:animEffect>
                                  </p:childTnLst>
                                </p:cTn>
                              </p:par>
                            </p:childTnLst>
                          </p:cTn>
                        </p:par>
                      </p:childTnLst>
                    </p:cTn>
                  </p:par>
                  <p:par>
                    <p:cTn id="351" fill="hold" nodeType="clickPar">
                      <p:stCondLst>
                        <p:cond delay="indefinite"/>
                      </p:stCondLst>
                      <p:childTnLst>
                        <p:par>
                          <p:cTn id="352" fill="hold" nodeType="afterGroup">
                            <p:stCondLst>
                              <p:cond delay="0"/>
                            </p:stCondLst>
                            <p:childTnLst>
                              <p:par>
                                <p:cTn id="353" presetID="10" presetClass="entr" presetSubtype="0" fill="hold" grpId="0" nodeType="clickEffect">
                                  <p:stCondLst>
                                    <p:cond delay="0"/>
                                  </p:stCondLst>
                                  <p:childTnLst>
                                    <p:set>
                                      <p:cBhvr>
                                        <p:cTn id="354" dur="1" fill="hold">
                                          <p:stCondLst>
                                            <p:cond delay="0"/>
                                          </p:stCondLst>
                                        </p:cTn>
                                        <p:tgtEl>
                                          <p:spTgt spid="78"/>
                                        </p:tgtEl>
                                        <p:attrNameLst>
                                          <p:attrName>style.visibility</p:attrName>
                                        </p:attrNameLst>
                                      </p:cBhvr>
                                      <p:to>
                                        <p:strVal val="visible"/>
                                      </p:to>
                                    </p:set>
                                    <p:animEffect transition="in" filter="fade">
                                      <p:cBhvr>
                                        <p:cTn id="355" dur="500"/>
                                        <p:tgtEl>
                                          <p:spTgt spid="78"/>
                                        </p:tgtEl>
                                      </p:cBhvr>
                                    </p:animEffect>
                                  </p:childTnLst>
                                </p:cTn>
                              </p:par>
                            </p:childTnLst>
                          </p:cTn>
                        </p:par>
                      </p:childTnLst>
                    </p:cTn>
                  </p:par>
                  <p:par>
                    <p:cTn id="356" fill="hold" nodeType="clickPar">
                      <p:stCondLst>
                        <p:cond delay="indefinite"/>
                      </p:stCondLst>
                      <p:childTnLst>
                        <p:par>
                          <p:cTn id="357" fill="hold" nodeType="afterGroup">
                            <p:stCondLst>
                              <p:cond delay="0"/>
                            </p:stCondLst>
                            <p:childTnLst>
                              <p:par>
                                <p:cTn id="358" presetID="22" presetClass="entr" presetSubtype="4" fill="hold" nodeType="clickEffect">
                                  <p:stCondLst>
                                    <p:cond delay="0"/>
                                  </p:stCondLst>
                                  <p:childTnLst>
                                    <p:set>
                                      <p:cBhvr>
                                        <p:cTn id="359" dur="1" fill="hold">
                                          <p:stCondLst>
                                            <p:cond delay="0"/>
                                          </p:stCondLst>
                                        </p:cTn>
                                        <p:tgtEl>
                                          <p:spTgt spid="82"/>
                                        </p:tgtEl>
                                        <p:attrNameLst>
                                          <p:attrName>style.visibility</p:attrName>
                                        </p:attrNameLst>
                                      </p:cBhvr>
                                      <p:to>
                                        <p:strVal val="visible"/>
                                      </p:to>
                                    </p:set>
                                    <p:animEffect transition="in" filter="wipe(down)">
                                      <p:cBhvr>
                                        <p:cTn id="360" dur="500"/>
                                        <p:tgtEl>
                                          <p:spTgt spid="82"/>
                                        </p:tgtEl>
                                      </p:cBhvr>
                                    </p:animEffect>
                                  </p:childTnLst>
                                </p:cTn>
                              </p:par>
                              <p:par>
                                <p:cTn id="361" presetID="22" presetClass="entr" presetSubtype="4" fill="hold" nodeType="withEffect">
                                  <p:stCondLst>
                                    <p:cond delay="0"/>
                                  </p:stCondLst>
                                  <p:childTnLst>
                                    <p:set>
                                      <p:cBhvr>
                                        <p:cTn id="362" dur="1" fill="hold">
                                          <p:stCondLst>
                                            <p:cond delay="0"/>
                                          </p:stCondLst>
                                        </p:cTn>
                                        <p:tgtEl>
                                          <p:spTgt spid="84"/>
                                        </p:tgtEl>
                                        <p:attrNameLst>
                                          <p:attrName>style.visibility</p:attrName>
                                        </p:attrNameLst>
                                      </p:cBhvr>
                                      <p:to>
                                        <p:strVal val="visible"/>
                                      </p:to>
                                    </p:set>
                                    <p:animEffect transition="in" filter="wipe(down)">
                                      <p:cBhvr>
                                        <p:cTn id="363" dur="500"/>
                                        <p:tgtEl>
                                          <p:spTgt spid="84"/>
                                        </p:tgtEl>
                                      </p:cBhvr>
                                    </p:animEffect>
                                  </p:childTnLst>
                                </p:cTn>
                              </p:par>
                              <p:par>
                                <p:cTn id="364" presetID="22" presetClass="entr" presetSubtype="4" fill="hold" nodeType="withEffect">
                                  <p:stCondLst>
                                    <p:cond delay="0"/>
                                  </p:stCondLst>
                                  <p:childTnLst>
                                    <p:set>
                                      <p:cBhvr>
                                        <p:cTn id="365" dur="1" fill="hold">
                                          <p:stCondLst>
                                            <p:cond delay="0"/>
                                          </p:stCondLst>
                                        </p:cTn>
                                        <p:tgtEl>
                                          <p:spTgt spid="86"/>
                                        </p:tgtEl>
                                        <p:attrNameLst>
                                          <p:attrName>style.visibility</p:attrName>
                                        </p:attrNameLst>
                                      </p:cBhvr>
                                      <p:to>
                                        <p:strVal val="visible"/>
                                      </p:to>
                                    </p:set>
                                    <p:animEffect transition="in" filter="wipe(down)">
                                      <p:cBhvr>
                                        <p:cTn id="366" dur="500"/>
                                        <p:tgtEl>
                                          <p:spTgt spid="86"/>
                                        </p:tgtEl>
                                      </p:cBhvr>
                                    </p:animEffect>
                                  </p:childTnLst>
                                </p:cTn>
                              </p:par>
                              <p:par>
                                <p:cTn id="367" presetID="22" presetClass="entr" presetSubtype="4" fill="hold" nodeType="withEffect">
                                  <p:stCondLst>
                                    <p:cond delay="0"/>
                                  </p:stCondLst>
                                  <p:childTnLst>
                                    <p:set>
                                      <p:cBhvr>
                                        <p:cTn id="368" dur="1" fill="hold">
                                          <p:stCondLst>
                                            <p:cond delay="0"/>
                                          </p:stCondLst>
                                        </p:cTn>
                                        <p:tgtEl>
                                          <p:spTgt spid="88"/>
                                        </p:tgtEl>
                                        <p:attrNameLst>
                                          <p:attrName>style.visibility</p:attrName>
                                        </p:attrNameLst>
                                      </p:cBhvr>
                                      <p:to>
                                        <p:strVal val="visible"/>
                                      </p:to>
                                    </p:set>
                                    <p:animEffect transition="in" filter="wipe(down)">
                                      <p:cBhvr>
                                        <p:cTn id="369" dur="500"/>
                                        <p:tgtEl>
                                          <p:spTgt spid="88"/>
                                        </p:tgtEl>
                                      </p:cBhvr>
                                    </p:animEffect>
                                  </p:childTnLst>
                                </p:cTn>
                              </p:par>
                              <p:par>
                                <p:cTn id="370" presetID="22" presetClass="entr" presetSubtype="4" fill="hold" nodeType="withEffect">
                                  <p:stCondLst>
                                    <p:cond delay="0"/>
                                  </p:stCondLst>
                                  <p:childTnLst>
                                    <p:set>
                                      <p:cBhvr>
                                        <p:cTn id="371" dur="1" fill="hold">
                                          <p:stCondLst>
                                            <p:cond delay="0"/>
                                          </p:stCondLst>
                                        </p:cTn>
                                        <p:tgtEl>
                                          <p:spTgt spid="90"/>
                                        </p:tgtEl>
                                        <p:attrNameLst>
                                          <p:attrName>style.visibility</p:attrName>
                                        </p:attrNameLst>
                                      </p:cBhvr>
                                      <p:to>
                                        <p:strVal val="visible"/>
                                      </p:to>
                                    </p:set>
                                    <p:animEffect transition="in" filter="wipe(down)">
                                      <p:cBhvr>
                                        <p:cTn id="372" dur="500"/>
                                        <p:tgtEl>
                                          <p:spTgt spid="90"/>
                                        </p:tgtEl>
                                      </p:cBhvr>
                                    </p:animEffect>
                                  </p:childTnLst>
                                </p:cTn>
                              </p:par>
                              <p:par>
                                <p:cTn id="373" presetID="22" presetClass="entr" presetSubtype="4" fill="hold" nodeType="withEffect">
                                  <p:stCondLst>
                                    <p:cond delay="0"/>
                                  </p:stCondLst>
                                  <p:childTnLst>
                                    <p:set>
                                      <p:cBhvr>
                                        <p:cTn id="374" dur="1" fill="hold">
                                          <p:stCondLst>
                                            <p:cond delay="0"/>
                                          </p:stCondLst>
                                        </p:cTn>
                                        <p:tgtEl>
                                          <p:spTgt spid="94"/>
                                        </p:tgtEl>
                                        <p:attrNameLst>
                                          <p:attrName>style.visibility</p:attrName>
                                        </p:attrNameLst>
                                      </p:cBhvr>
                                      <p:to>
                                        <p:strVal val="visible"/>
                                      </p:to>
                                    </p:set>
                                    <p:animEffect transition="in" filter="wipe(down)">
                                      <p:cBhvr>
                                        <p:cTn id="375" dur="500"/>
                                        <p:tgtEl>
                                          <p:spTgt spid="94"/>
                                        </p:tgtEl>
                                      </p:cBhvr>
                                    </p:animEffect>
                                  </p:childTnLst>
                                </p:cTn>
                              </p:par>
                              <p:par>
                                <p:cTn id="376" presetID="22" presetClass="entr" presetSubtype="4" fill="hold" nodeType="withEffect">
                                  <p:stCondLst>
                                    <p:cond delay="0"/>
                                  </p:stCondLst>
                                  <p:childTnLst>
                                    <p:set>
                                      <p:cBhvr>
                                        <p:cTn id="377" dur="1" fill="hold">
                                          <p:stCondLst>
                                            <p:cond delay="0"/>
                                          </p:stCondLst>
                                        </p:cTn>
                                        <p:tgtEl>
                                          <p:spTgt spid="96"/>
                                        </p:tgtEl>
                                        <p:attrNameLst>
                                          <p:attrName>style.visibility</p:attrName>
                                        </p:attrNameLst>
                                      </p:cBhvr>
                                      <p:to>
                                        <p:strVal val="visible"/>
                                      </p:to>
                                    </p:set>
                                    <p:animEffect transition="in" filter="wipe(down)">
                                      <p:cBhvr>
                                        <p:cTn id="378" dur="500"/>
                                        <p:tgtEl>
                                          <p:spTgt spid="96"/>
                                        </p:tgtEl>
                                      </p:cBhvr>
                                    </p:animEffect>
                                  </p:childTnLst>
                                </p:cTn>
                              </p:par>
                              <p:par>
                                <p:cTn id="379" presetID="22" presetClass="entr" presetSubtype="4" fill="hold" nodeType="withEffect">
                                  <p:stCondLst>
                                    <p:cond delay="0"/>
                                  </p:stCondLst>
                                  <p:childTnLst>
                                    <p:set>
                                      <p:cBhvr>
                                        <p:cTn id="380" dur="1" fill="hold">
                                          <p:stCondLst>
                                            <p:cond delay="0"/>
                                          </p:stCondLst>
                                        </p:cTn>
                                        <p:tgtEl>
                                          <p:spTgt spid="98"/>
                                        </p:tgtEl>
                                        <p:attrNameLst>
                                          <p:attrName>style.visibility</p:attrName>
                                        </p:attrNameLst>
                                      </p:cBhvr>
                                      <p:to>
                                        <p:strVal val="visible"/>
                                      </p:to>
                                    </p:set>
                                    <p:animEffect transition="in" filter="wipe(down)">
                                      <p:cBhvr>
                                        <p:cTn id="381" dur="500"/>
                                        <p:tgtEl>
                                          <p:spTgt spid="98"/>
                                        </p:tgtEl>
                                      </p:cBhvr>
                                    </p:animEffect>
                                  </p:childTnLst>
                                </p:cTn>
                              </p:par>
                            </p:childTnLst>
                          </p:cTn>
                        </p:par>
                      </p:childTnLst>
                    </p:cTn>
                  </p:par>
                  <p:par>
                    <p:cTn id="382" fill="hold" nodeType="clickPar">
                      <p:stCondLst>
                        <p:cond delay="indefinite"/>
                      </p:stCondLst>
                      <p:childTnLst>
                        <p:par>
                          <p:cTn id="383" fill="hold" nodeType="afterGroup">
                            <p:stCondLst>
                              <p:cond delay="0"/>
                            </p:stCondLst>
                            <p:childTnLst>
                              <p:par>
                                <p:cTn id="384" presetID="1" presetClass="exit" presetSubtype="0" fill="hold" grpId="1" nodeType="clickEffect">
                                  <p:stCondLst>
                                    <p:cond delay="0"/>
                                  </p:stCondLst>
                                  <p:childTnLst>
                                    <p:set>
                                      <p:cBhvr>
                                        <p:cTn id="385" dur="1" fill="hold">
                                          <p:stCondLst>
                                            <p:cond delay="0"/>
                                          </p:stCondLst>
                                        </p:cTn>
                                        <p:tgtEl>
                                          <p:spTgt spid="77"/>
                                        </p:tgtEl>
                                        <p:attrNameLst>
                                          <p:attrName>style.visibility</p:attrName>
                                        </p:attrNameLst>
                                      </p:cBhvr>
                                      <p:to>
                                        <p:strVal val="hidden"/>
                                      </p:to>
                                    </p:set>
                                  </p:childTnLst>
                                </p:cTn>
                              </p:par>
                              <p:par>
                                <p:cTn id="386" presetID="1" presetClass="exit" presetSubtype="0" fill="hold" nodeType="withEffect">
                                  <p:stCondLst>
                                    <p:cond delay="0"/>
                                  </p:stCondLst>
                                  <p:childTnLst>
                                    <p:set>
                                      <p:cBhvr>
                                        <p:cTn id="387" dur="1" fill="hold">
                                          <p:stCondLst>
                                            <p:cond delay="0"/>
                                          </p:stCondLst>
                                        </p:cTn>
                                        <p:tgtEl>
                                          <p:spTgt spid="101"/>
                                        </p:tgtEl>
                                        <p:attrNameLst>
                                          <p:attrName>style.visibility</p:attrName>
                                        </p:attrNameLst>
                                      </p:cBhvr>
                                      <p:to>
                                        <p:strVal val="hidden"/>
                                      </p:to>
                                    </p:set>
                                  </p:childTnLst>
                                </p:cTn>
                              </p:par>
                              <p:par>
                                <p:cTn id="388" presetID="1" presetClass="exit" presetSubtype="0" fill="hold" nodeType="withEffect">
                                  <p:stCondLst>
                                    <p:cond delay="0"/>
                                  </p:stCondLst>
                                  <p:childTnLst>
                                    <p:set>
                                      <p:cBhvr>
                                        <p:cTn id="389" dur="1" fill="hold">
                                          <p:stCondLst>
                                            <p:cond delay="0"/>
                                          </p:stCondLst>
                                        </p:cTn>
                                        <p:tgtEl>
                                          <p:spTgt spid="103"/>
                                        </p:tgtEl>
                                        <p:attrNameLst>
                                          <p:attrName>style.visibility</p:attrName>
                                        </p:attrNameLst>
                                      </p:cBhvr>
                                      <p:to>
                                        <p:strVal val="hidden"/>
                                      </p:to>
                                    </p:set>
                                  </p:childTnLst>
                                </p:cTn>
                              </p:par>
                              <p:par>
                                <p:cTn id="390" presetID="1" presetClass="exit" presetSubtype="0" fill="hold" grpId="1" nodeType="withEffect">
                                  <p:stCondLst>
                                    <p:cond delay="0"/>
                                  </p:stCondLst>
                                  <p:childTnLst>
                                    <p:set>
                                      <p:cBhvr>
                                        <p:cTn id="391" dur="1" fill="hold">
                                          <p:stCondLst>
                                            <p:cond delay="0"/>
                                          </p:stCondLst>
                                        </p:cTn>
                                        <p:tgtEl>
                                          <p:spTgt spid="78"/>
                                        </p:tgtEl>
                                        <p:attrNameLst>
                                          <p:attrName>style.visibility</p:attrName>
                                        </p:attrNameLst>
                                      </p:cBhvr>
                                      <p:to>
                                        <p:strVal val="hidden"/>
                                      </p:to>
                                    </p:set>
                                  </p:childTnLst>
                                </p:cTn>
                              </p:par>
                              <p:par>
                                <p:cTn id="392" presetID="1" presetClass="exit" presetSubtype="0" fill="hold" nodeType="withEffect">
                                  <p:stCondLst>
                                    <p:cond delay="0"/>
                                  </p:stCondLst>
                                  <p:childTnLst>
                                    <p:set>
                                      <p:cBhvr>
                                        <p:cTn id="393" dur="1" fill="hold">
                                          <p:stCondLst>
                                            <p:cond delay="0"/>
                                          </p:stCondLst>
                                        </p:cTn>
                                        <p:tgtEl>
                                          <p:spTgt spid="82"/>
                                        </p:tgtEl>
                                        <p:attrNameLst>
                                          <p:attrName>style.visibility</p:attrName>
                                        </p:attrNameLst>
                                      </p:cBhvr>
                                      <p:to>
                                        <p:strVal val="hidden"/>
                                      </p:to>
                                    </p:set>
                                  </p:childTnLst>
                                </p:cTn>
                              </p:par>
                              <p:par>
                                <p:cTn id="394" presetID="1" presetClass="exit" presetSubtype="0" fill="hold" nodeType="withEffect">
                                  <p:stCondLst>
                                    <p:cond delay="0"/>
                                  </p:stCondLst>
                                  <p:childTnLst>
                                    <p:set>
                                      <p:cBhvr>
                                        <p:cTn id="395" dur="1" fill="hold">
                                          <p:stCondLst>
                                            <p:cond delay="0"/>
                                          </p:stCondLst>
                                        </p:cTn>
                                        <p:tgtEl>
                                          <p:spTgt spid="84"/>
                                        </p:tgtEl>
                                        <p:attrNameLst>
                                          <p:attrName>style.visibility</p:attrName>
                                        </p:attrNameLst>
                                      </p:cBhvr>
                                      <p:to>
                                        <p:strVal val="hidden"/>
                                      </p:to>
                                    </p:set>
                                  </p:childTnLst>
                                </p:cTn>
                              </p:par>
                              <p:par>
                                <p:cTn id="396" presetID="1" presetClass="exit" presetSubtype="0" fill="hold" nodeType="withEffect">
                                  <p:stCondLst>
                                    <p:cond delay="0"/>
                                  </p:stCondLst>
                                  <p:childTnLst>
                                    <p:set>
                                      <p:cBhvr>
                                        <p:cTn id="397" dur="1" fill="hold">
                                          <p:stCondLst>
                                            <p:cond delay="0"/>
                                          </p:stCondLst>
                                        </p:cTn>
                                        <p:tgtEl>
                                          <p:spTgt spid="86"/>
                                        </p:tgtEl>
                                        <p:attrNameLst>
                                          <p:attrName>style.visibility</p:attrName>
                                        </p:attrNameLst>
                                      </p:cBhvr>
                                      <p:to>
                                        <p:strVal val="hidden"/>
                                      </p:to>
                                    </p:set>
                                  </p:childTnLst>
                                </p:cTn>
                              </p:par>
                              <p:par>
                                <p:cTn id="398" presetID="1" presetClass="exit" presetSubtype="0" fill="hold" nodeType="withEffect">
                                  <p:stCondLst>
                                    <p:cond delay="0"/>
                                  </p:stCondLst>
                                  <p:childTnLst>
                                    <p:set>
                                      <p:cBhvr>
                                        <p:cTn id="399" dur="1" fill="hold">
                                          <p:stCondLst>
                                            <p:cond delay="0"/>
                                          </p:stCondLst>
                                        </p:cTn>
                                        <p:tgtEl>
                                          <p:spTgt spid="88"/>
                                        </p:tgtEl>
                                        <p:attrNameLst>
                                          <p:attrName>style.visibility</p:attrName>
                                        </p:attrNameLst>
                                      </p:cBhvr>
                                      <p:to>
                                        <p:strVal val="hidden"/>
                                      </p:to>
                                    </p:set>
                                  </p:childTnLst>
                                </p:cTn>
                              </p:par>
                              <p:par>
                                <p:cTn id="400" presetID="1" presetClass="exit" presetSubtype="0" fill="hold" nodeType="withEffect">
                                  <p:stCondLst>
                                    <p:cond delay="0"/>
                                  </p:stCondLst>
                                  <p:childTnLst>
                                    <p:set>
                                      <p:cBhvr>
                                        <p:cTn id="401" dur="1" fill="hold">
                                          <p:stCondLst>
                                            <p:cond delay="0"/>
                                          </p:stCondLst>
                                        </p:cTn>
                                        <p:tgtEl>
                                          <p:spTgt spid="90"/>
                                        </p:tgtEl>
                                        <p:attrNameLst>
                                          <p:attrName>style.visibility</p:attrName>
                                        </p:attrNameLst>
                                      </p:cBhvr>
                                      <p:to>
                                        <p:strVal val="hidden"/>
                                      </p:to>
                                    </p:set>
                                  </p:childTnLst>
                                </p:cTn>
                              </p:par>
                              <p:par>
                                <p:cTn id="402" presetID="1" presetClass="exit" presetSubtype="0" fill="hold" nodeType="withEffect">
                                  <p:stCondLst>
                                    <p:cond delay="0"/>
                                  </p:stCondLst>
                                  <p:childTnLst>
                                    <p:set>
                                      <p:cBhvr>
                                        <p:cTn id="403" dur="1" fill="hold">
                                          <p:stCondLst>
                                            <p:cond delay="0"/>
                                          </p:stCondLst>
                                        </p:cTn>
                                        <p:tgtEl>
                                          <p:spTgt spid="94"/>
                                        </p:tgtEl>
                                        <p:attrNameLst>
                                          <p:attrName>style.visibility</p:attrName>
                                        </p:attrNameLst>
                                      </p:cBhvr>
                                      <p:to>
                                        <p:strVal val="hidden"/>
                                      </p:to>
                                    </p:set>
                                  </p:childTnLst>
                                </p:cTn>
                              </p:par>
                              <p:par>
                                <p:cTn id="404" presetID="1" presetClass="exit" presetSubtype="0" fill="hold" nodeType="withEffect">
                                  <p:stCondLst>
                                    <p:cond delay="0"/>
                                  </p:stCondLst>
                                  <p:childTnLst>
                                    <p:set>
                                      <p:cBhvr>
                                        <p:cTn id="405" dur="1" fill="hold">
                                          <p:stCondLst>
                                            <p:cond delay="0"/>
                                          </p:stCondLst>
                                        </p:cTn>
                                        <p:tgtEl>
                                          <p:spTgt spid="96"/>
                                        </p:tgtEl>
                                        <p:attrNameLst>
                                          <p:attrName>style.visibility</p:attrName>
                                        </p:attrNameLst>
                                      </p:cBhvr>
                                      <p:to>
                                        <p:strVal val="hidden"/>
                                      </p:to>
                                    </p:set>
                                  </p:childTnLst>
                                </p:cTn>
                              </p:par>
                              <p:par>
                                <p:cTn id="406" presetID="1" presetClass="exit" presetSubtype="0" fill="hold" nodeType="withEffect">
                                  <p:stCondLst>
                                    <p:cond delay="0"/>
                                  </p:stCondLst>
                                  <p:childTnLst>
                                    <p:set>
                                      <p:cBhvr>
                                        <p:cTn id="407" dur="1" fill="hold">
                                          <p:stCondLst>
                                            <p:cond delay="0"/>
                                          </p:stCondLst>
                                        </p:cTn>
                                        <p:tgtEl>
                                          <p:spTgt spid="98"/>
                                        </p:tgtEl>
                                        <p:attrNameLst>
                                          <p:attrName>style.visibility</p:attrName>
                                        </p:attrNameLst>
                                      </p:cBhvr>
                                      <p:to>
                                        <p:strVal val="hidden"/>
                                      </p:to>
                                    </p:set>
                                  </p:childTnLst>
                                </p:cTn>
                              </p:par>
                              <p:par>
                                <p:cTn id="408" presetID="42" presetClass="path" presetSubtype="0" accel="50000" decel="50000" fill="hold" grpId="2" nodeType="withEffect">
                                  <p:stCondLst>
                                    <p:cond delay="0"/>
                                  </p:stCondLst>
                                  <p:childTnLst>
                                    <p:animMotion origin="layout" path="M 0.00482 -0.2956 L -1.04167E-06 2.22222E-06" pathEditMode="relative" rAng="0" ptsTypes="AA">
                                      <p:cBhvr>
                                        <p:cTn id="409" dur="1000" fill="hold"/>
                                        <p:tgtEl>
                                          <p:spTgt spid="60"/>
                                        </p:tgtEl>
                                        <p:attrNameLst>
                                          <p:attrName>ppt_x</p:attrName>
                                          <p:attrName>ppt_y</p:attrName>
                                        </p:attrNameLst>
                                      </p:cBhvr>
                                      <p:rCtr x="-247" y="14769"/>
                                    </p:animMotion>
                                  </p:childTnLst>
                                </p:cTn>
                              </p:par>
                              <p:par>
                                <p:cTn id="410" presetID="10" presetClass="entr" presetSubtype="0" fill="hold" grpId="2" nodeType="withEffect">
                                  <p:stCondLst>
                                    <p:cond delay="700"/>
                                  </p:stCondLst>
                                  <p:childTnLst>
                                    <p:set>
                                      <p:cBhvr>
                                        <p:cTn id="411" dur="1" fill="hold">
                                          <p:stCondLst>
                                            <p:cond delay="0"/>
                                          </p:stCondLst>
                                        </p:cTn>
                                        <p:tgtEl>
                                          <p:spTgt spid="11"/>
                                        </p:tgtEl>
                                        <p:attrNameLst>
                                          <p:attrName>style.visibility</p:attrName>
                                        </p:attrNameLst>
                                      </p:cBhvr>
                                      <p:to>
                                        <p:strVal val="visible"/>
                                      </p:to>
                                    </p:set>
                                    <p:animEffect transition="in" filter="fade">
                                      <p:cBhvr>
                                        <p:cTn id="412" dur="500"/>
                                        <p:tgtEl>
                                          <p:spTgt spid="11"/>
                                        </p:tgtEl>
                                      </p:cBhvr>
                                    </p:animEffect>
                                  </p:childTnLst>
                                </p:cTn>
                              </p:par>
                              <p:par>
                                <p:cTn id="413" presetID="10" presetClass="entr" presetSubtype="0" fill="hold" nodeType="withEffect">
                                  <p:stCondLst>
                                    <p:cond delay="700"/>
                                  </p:stCondLst>
                                  <p:childTnLst>
                                    <p:set>
                                      <p:cBhvr>
                                        <p:cTn id="414" dur="1" fill="hold">
                                          <p:stCondLst>
                                            <p:cond delay="0"/>
                                          </p:stCondLst>
                                        </p:cTn>
                                        <p:tgtEl>
                                          <p:spTgt spid="43"/>
                                        </p:tgtEl>
                                        <p:attrNameLst>
                                          <p:attrName>style.visibility</p:attrName>
                                        </p:attrNameLst>
                                      </p:cBhvr>
                                      <p:to>
                                        <p:strVal val="visible"/>
                                      </p:to>
                                    </p:set>
                                    <p:animEffect transition="in" filter="fade">
                                      <p:cBhvr>
                                        <p:cTn id="415" dur="500"/>
                                        <p:tgtEl>
                                          <p:spTgt spid="43"/>
                                        </p:tgtEl>
                                      </p:cBhvr>
                                    </p:animEffect>
                                  </p:childTnLst>
                                </p:cTn>
                              </p:par>
                              <p:par>
                                <p:cTn id="416" presetID="10" presetClass="entr" presetSubtype="0" fill="hold" nodeType="withEffect">
                                  <p:stCondLst>
                                    <p:cond delay="700"/>
                                  </p:stCondLst>
                                  <p:childTnLst>
                                    <p:set>
                                      <p:cBhvr>
                                        <p:cTn id="417" dur="1" fill="hold">
                                          <p:stCondLst>
                                            <p:cond delay="0"/>
                                          </p:stCondLst>
                                        </p:cTn>
                                        <p:tgtEl>
                                          <p:spTgt spid="44"/>
                                        </p:tgtEl>
                                        <p:attrNameLst>
                                          <p:attrName>style.visibility</p:attrName>
                                        </p:attrNameLst>
                                      </p:cBhvr>
                                      <p:to>
                                        <p:strVal val="visible"/>
                                      </p:to>
                                    </p:set>
                                    <p:animEffect transition="in" filter="fade">
                                      <p:cBhvr>
                                        <p:cTn id="418" dur="500"/>
                                        <p:tgtEl>
                                          <p:spTgt spid="44"/>
                                        </p:tgtEl>
                                      </p:cBhvr>
                                    </p:animEffect>
                                  </p:childTnLst>
                                </p:cTn>
                              </p:par>
                              <p:par>
                                <p:cTn id="419" presetID="10" presetClass="entr" presetSubtype="0" fill="hold" grpId="4" nodeType="withEffect">
                                  <p:stCondLst>
                                    <p:cond delay="700"/>
                                  </p:stCondLst>
                                  <p:childTnLst>
                                    <p:set>
                                      <p:cBhvr>
                                        <p:cTn id="420" dur="1" fill="hold">
                                          <p:stCondLst>
                                            <p:cond delay="0"/>
                                          </p:stCondLst>
                                        </p:cTn>
                                        <p:tgtEl>
                                          <p:spTgt spid="2"/>
                                        </p:tgtEl>
                                        <p:attrNameLst>
                                          <p:attrName>style.visibility</p:attrName>
                                        </p:attrNameLst>
                                      </p:cBhvr>
                                      <p:to>
                                        <p:strVal val="visible"/>
                                      </p:to>
                                    </p:set>
                                    <p:animEffect transition="in" filter="fade">
                                      <p:cBhvr>
                                        <p:cTn id="421" dur="500"/>
                                        <p:tgtEl>
                                          <p:spTgt spid="2"/>
                                        </p:tgtEl>
                                      </p:cBhvr>
                                    </p:animEffect>
                                  </p:childTnLst>
                                </p:cTn>
                              </p:par>
                              <p:par>
                                <p:cTn id="422" presetID="10" presetClass="entr" presetSubtype="0" fill="hold" nodeType="withEffect">
                                  <p:stCondLst>
                                    <p:cond delay="700"/>
                                  </p:stCondLst>
                                  <p:childTnLst>
                                    <p:set>
                                      <p:cBhvr>
                                        <p:cTn id="423" dur="1" fill="hold">
                                          <p:stCondLst>
                                            <p:cond delay="0"/>
                                          </p:stCondLst>
                                        </p:cTn>
                                        <p:tgtEl>
                                          <p:spTgt spid="71"/>
                                        </p:tgtEl>
                                        <p:attrNameLst>
                                          <p:attrName>style.visibility</p:attrName>
                                        </p:attrNameLst>
                                      </p:cBhvr>
                                      <p:to>
                                        <p:strVal val="visible"/>
                                      </p:to>
                                    </p:set>
                                    <p:animEffect transition="in" filter="fade">
                                      <p:cBhvr>
                                        <p:cTn id="424" dur="500"/>
                                        <p:tgtEl>
                                          <p:spTgt spid="71"/>
                                        </p:tgtEl>
                                      </p:cBhvr>
                                    </p:animEffect>
                                  </p:childTnLst>
                                </p:cTn>
                              </p:par>
                              <p:par>
                                <p:cTn id="425" presetID="10" presetClass="entr" presetSubtype="0" fill="hold" grpId="4" nodeType="withEffect">
                                  <p:stCondLst>
                                    <p:cond delay="700"/>
                                  </p:stCondLst>
                                  <p:childTnLst>
                                    <p:set>
                                      <p:cBhvr>
                                        <p:cTn id="426" dur="1" fill="hold">
                                          <p:stCondLst>
                                            <p:cond delay="0"/>
                                          </p:stCondLst>
                                        </p:cTn>
                                        <p:tgtEl>
                                          <p:spTgt spid="41"/>
                                        </p:tgtEl>
                                        <p:attrNameLst>
                                          <p:attrName>style.visibility</p:attrName>
                                        </p:attrNameLst>
                                      </p:cBhvr>
                                      <p:to>
                                        <p:strVal val="visible"/>
                                      </p:to>
                                    </p:set>
                                    <p:animEffect transition="in" filter="fade">
                                      <p:cBhvr>
                                        <p:cTn id="427" dur="500"/>
                                        <p:tgtEl>
                                          <p:spTgt spid="41"/>
                                        </p:tgtEl>
                                      </p:cBhvr>
                                    </p:animEffect>
                                  </p:childTnLst>
                                </p:cTn>
                              </p:par>
                              <p:par>
                                <p:cTn id="428" presetID="10" presetClass="entr" presetSubtype="0" fill="hold" grpId="2" nodeType="withEffect">
                                  <p:stCondLst>
                                    <p:cond delay="700"/>
                                  </p:stCondLst>
                                  <p:childTnLst>
                                    <p:set>
                                      <p:cBhvr>
                                        <p:cTn id="429" dur="1" fill="hold">
                                          <p:stCondLst>
                                            <p:cond delay="0"/>
                                          </p:stCondLst>
                                        </p:cTn>
                                        <p:tgtEl>
                                          <p:spTgt spid="58"/>
                                        </p:tgtEl>
                                        <p:attrNameLst>
                                          <p:attrName>style.visibility</p:attrName>
                                        </p:attrNameLst>
                                      </p:cBhvr>
                                      <p:to>
                                        <p:strVal val="visible"/>
                                      </p:to>
                                    </p:set>
                                    <p:animEffect transition="in" filter="fade">
                                      <p:cBhvr>
                                        <p:cTn id="430" dur="500"/>
                                        <p:tgtEl>
                                          <p:spTgt spid="58"/>
                                        </p:tgtEl>
                                      </p:cBhvr>
                                    </p:animEffect>
                                  </p:childTnLst>
                                </p:cTn>
                              </p:par>
                              <p:par>
                                <p:cTn id="431" presetID="10" presetClass="entr" presetSubtype="0" fill="hold" nodeType="withEffect">
                                  <p:stCondLst>
                                    <p:cond delay="700"/>
                                  </p:stCondLst>
                                  <p:childTnLst>
                                    <p:set>
                                      <p:cBhvr>
                                        <p:cTn id="432" dur="1" fill="hold">
                                          <p:stCondLst>
                                            <p:cond delay="0"/>
                                          </p:stCondLst>
                                        </p:cTn>
                                        <p:tgtEl>
                                          <p:spTgt spid="63"/>
                                        </p:tgtEl>
                                        <p:attrNameLst>
                                          <p:attrName>style.visibility</p:attrName>
                                        </p:attrNameLst>
                                      </p:cBhvr>
                                      <p:to>
                                        <p:strVal val="visible"/>
                                      </p:to>
                                    </p:set>
                                    <p:animEffect transition="in" filter="fade">
                                      <p:cBhvr>
                                        <p:cTn id="433" dur="500"/>
                                        <p:tgtEl>
                                          <p:spTgt spid="63"/>
                                        </p:tgtEl>
                                      </p:cBhvr>
                                    </p:animEffect>
                                  </p:childTnLst>
                                </p:cTn>
                              </p:par>
                              <p:par>
                                <p:cTn id="434" presetID="10" presetClass="entr" presetSubtype="0" fill="hold" nodeType="withEffect">
                                  <p:stCondLst>
                                    <p:cond delay="700"/>
                                  </p:stCondLst>
                                  <p:childTnLst>
                                    <p:set>
                                      <p:cBhvr>
                                        <p:cTn id="435" dur="1" fill="hold">
                                          <p:stCondLst>
                                            <p:cond delay="0"/>
                                          </p:stCondLst>
                                        </p:cTn>
                                        <p:tgtEl>
                                          <p:spTgt spid="68"/>
                                        </p:tgtEl>
                                        <p:attrNameLst>
                                          <p:attrName>style.visibility</p:attrName>
                                        </p:attrNameLst>
                                      </p:cBhvr>
                                      <p:to>
                                        <p:strVal val="visible"/>
                                      </p:to>
                                    </p:set>
                                    <p:animEffect transition="in" filter="fade">
                                      <p:cBhvr>
                                        <p:cTn id="436" dur="500"/>
                                        <p:tgtEl>
                                          <p:spTgt spid="68"/>
                                        </p:tgtEl>
                                      </p:cBhvr>
                                    </p:animEffect>
                                  </p:childTnLst>
                                </p:cTn>
                              </p:par>
                              <p:par>
                                <p:cTn id="437" presetID="10" presetClass="entr" presetSubtype="0" fill="hold" grpId="2" nodeType="withEffect">
                                  <p:stCondLst>
                                    <p:cond delay="700"/>
                                  </p:stCondLst>
                                  <p:childTnLst>
                                    <p:set>
                                      <p:cBhvr>
                                        <p:cTn id="438" dur="1" fill="hold">
                                          <p:stCondLst>
                                            <p:cond delay="0"/>
                                          </p:stCondLst>
                                        </p:cTn>
                                        <p:tgtEl>
                                          <p:spTgt spid="67"/>
                                        </p:tgtEl>
                                        <p:attrNameLst>
                                          <p:attrName>style.visibility</p:attrName>
                                        </p:attrNameLst>
                                      </p:cBhvr>
                                      <p:to>
                                        <p:strVal val="visible"/>
                                      </p:to>
                                    </p:set>
                                    <p:animEffect transition="in" filter="fade">
                                      <p:cBhvr>
                                        <p:cTn id="439" dur="500"/>
                                        <p:tgtEl>
                                          <p:spTgt spid="67"/>
                                        </p:tgtEl>
                                      </p:cBhvr>
                                    </p:animEffect>
                                  </p:childTnLst>
                                </p:cTn>
                              </p:par>
                              <p:par>
                                <p:cTn id="440" presetID="10" presetClass="entr" presetSubtype="0" fill="hold" grpId="2" nodeType="withEffect">
                                  <p:stCondLst>
                                    <p:cond delay="700"/>
                                  </p:stCondLst>
                                  <p:childTnLst>
                                    <p:set>
                                      <p:cBhvr>
                                        <p:cTn id="441" dur="1" fill="hold">
                                          <p:stCondLst>
                                            <p:cond delay="0"/>
                                          </p:stCondLst>
                                        </p:cTn>
                                        <p:tgtEl>
                                          <p:spTgt spid="61"/>
                                        </p:tgtEl>
                                        <p:attrNameLst>
                                          <p:attrName>style.visibility</p:attrName>
                                        </p:attrNameLst>
                                      </p:cBhvr>
                                      <p:to>
                                        <p:strVal val="visible"/>
                                      </p:to>
                                    </p:set>
                                    <p:animEffect transition="in" filter="fade">
                                      <p:cBhvr>
                                        <p:cTn id="442" dur="500"/>
                                        <p:tgtEl>
                                          <p:spTgt spid="61"/>
                                        </p:tgtEl>
                                      </p:cBhvr>
                                    </p:animEffect>
                                  </p:childTnLst>
                                </p:cTn>
                              </p:par>
                            </p:childTnLst>
                          </p:cTn>
                        </p:par>
                      </p:childTnLst>
                    </p:cTn>
                  </p:par>
                  <p:par>
                    <p:cTn id="443" fill="hold" nodeType="clickPar">
                      <p:stCondLst>
                        <p:cond delay="indefinite"/>
                      </p:stCondLst>
                      <p:childTnLst>
                        <p:par>
                          <p:cTn id="444" fill="hold" nodeType="afterGroup">
                            <p:stCondLst>
                              <p:cond delay="0"/>
                            </p:stCondLst>
                            <p:childTnLst>
                              <p:par>
                                <p:cTn id="445" presetID="22" presetClass="entr" presetSubtype="4" fill="hold" nodeType="clickEffect">
                                  <p:stCondLst>
                                    <p:cond delay="0"/>
                                  </p:stCondLst>
                                  <p:childTnLst>
                                    <p:set>
                                      <p:cBhvr>
                                        <p:cTn id="446" dur="1" fill="hold">
                                          <p:stCondLst>
                                            <p:cond delay="0"/>
                                          </p:stCondLst>
                                        </p:cTn>
                                        <p:tgtEl>
                                          <p:spTgt spid="117"/>
                                        </p:tgtEl>
                                        <p:attrNameLst>
                                          <p:attrName>style.visibility</p:attrName>
                                        </p:attrNameLst>
                                      </p:cBhvr>
                                      <p:to>
                                        <p:strVal val="visible"/>
                                      </p:to>
                                    </p:set>
                                    <p:animEffect transition="in" filter="wipe(down)">
                                      <p:cBhvr>
                                        <p:cTn id="447" dur="500"/>
                                        <p:tgtEl>
                                          <p:spTgt spid="117"/>
                                        </p:tgtEl>
                                      </p:cBhvr>
                                    </p:animEffect>
                                  </p:childTnLst>
                                </p:cTn>
                              </p:par>
                              <p:par>
                                <p:cTn id="448" presetID="22" presetClass="entr" presetSubtype="4" fill="hold" nodeType="withEffect">
                                  <p:stCondLst>
                                    <p:cond delay="0"/>
                                  </p:stCondLst>
                                  <p:childTnLst>
                                    <p:set>
                                      <p:cBhvr>
                                        <p:cTn id="449" dur="1" fill="hold">
                                          <p:stCondLst>
                                            <p:cond delay="0"/>
                                          </p:stCondLst>
                                        </p:cTn>
                                        <p:tgtEl>
                                          <p:spTgt spid="119"/>
                                        </p:tgtEl>
                                        <p:attrNameLst>
                                          <p:attrName>style.visibility</p:attrName>
                                        </p:attrNameLst>
                                      </p:cBhvr>
                                      <p:to>
                                        <p:strVal val="visible"/>
                                      </p:to>
                                    </p:set>
                                    <p:animEffect transition="in" filter="wipe(down)">
                                      <p:cBhvr>
                                        <p:cTn id="450" dur="500"/>
                                        <p:tgtEl>
                                          <p:spTgt spid="119"/>
                                        </p:tgtEl>
                                      </p:cBhvr>
                                    </p:animEffect>
                                  </p:childTnLst>
                                </p:cTn>
                              </p:par>
                              <p:par>
                                <p:cTn id="451" presetID="10" presetClass="entr" presetSubtype="0" fill="hold" grpId="0" nodeType="withEffect">
                                  <p:stCondLst>
                                    <p:cond delay="0"/>
                                  </p:stCondLst>
                                  <p:childTnLst>
                                    <p:set>
                                      <p:cBhvr>
                                        <p:cTn id="452" dur="1" fill="hold">
                                          <p:stCondLst>
                                            <p:cond delay="0"/>
                                          </p:stCondLst>
                                        </p:cTn>
                                        <p:tgtEl>
                                          <p:spTgt spid="122"/>
                                        </p:tgtEl>
                                        <p:attrNameLst>
                                          <p:attrName>style.visibility</p:attrName>
                                        </p:attrNameLst>
                                      </p:cBhvr>
                                      <p:to>
                                        <p:strVal val="visible"/>
                                      </p:to>
                                    </p:set>
                                    <p:animEffect transition="in" filter="fade">
                                      <p:cBhvr>
                                        <p:cTn id="453"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2" grpId="0"/>
      <p:bldP spid="2" grpId="1"/>
      <p:bldP spid="2" grpId="2"/>
      <p:bldP spid="2" grpId="3"/>
      <p:bldP spid="2" grpId="4"/>
      <p:bldP spid="4" grpId="0" animBg="1"/>
      <p:bldP spid="4" grpId="1" animBg="1"/>
      <p:bldP spid="18" grpId="0" animBg="1"/>
      <p:bldP spid="18" grpId="1" animBg="1"/>
      <p:bldP spid="19" grpId="0" animBg="1"/>
      <p:bldP spid="19" grpId="1" animBg="1"/>
      <p:bldP spid="5" grpId="0" animBg="1"/>
      <p:bldP spid="5" grpId="1" animBg="1"/>
      <p:bldP spid="5" grpId="2" animBg="1"/>
      <p:bldP spid="20" grpId="0" animBg="1"/>
      <p:bldP spid="20" grpId="1" animBg="1"/>
      <p:bldP spid="21" grpId="0"/>
      <p:bldP spid="21" grpId="1"/>
      <p:bldP spid="24" grpId="0"/>
      <p:bldP spid="24" grpId="1"/>
      <p:bldP spid="24" grpId="2"/>
      <p:bldP spid="24" grpId="3"/>
      <p:bldP spid="26" grpId="0" animBg="1"/>
      <p:bldP spid="26" grpId="1" animBg="1"/>
      <p:bldP spid="26" grpId="2" animBg="1"/>
      <p:bldP spid="28" grpId="0" animBg="1"/>
      <p:bldP spid="28" grpId="1" animBg="1"/>
      <p:bldP spid="30" grpId="0"/>
      <p:bldP spid="30" grpId="1"/>
      <p:bldP spid="31" grpId="0"/>
      <p:bldP spid="31" grpId="1"/>
      <p:bldP spid="31" grpId="2"/>
      <p:bldP spid="33" grpId="0" animBg="1"/>
      <p:bldP spid="33" grpId="1" animBg="1"/>
      <p:bldP spid="33" grpId="2" animBg="1"/>
      <p:bldP spid="34" grpId="0"/>
      <p:bldP spid="34" grpId="1"/>
      <p:bldP spid="34" grpId="2"/>
      <p:bldP spid="35" grpId="0" animBg="1"/>
      <p:bldP spid="35" grpId="1" animBg="1"/>
      <p:bldP spid="36" grpId="0"/>
      <p:bldP spid="36" grpId="1"/>
      <p:bldP spid="10" grpId="0" animBg="1"/>
      <p:bldP spid="10" grpId="1" animBg="1"/>
      <p:bldP spid="10" grpId="2" animBg="1"/>
      <p:bldP spid="39" grpId="0" animBg="1"/>
      <p:bldP spid="39" grpId="1" animBg="1"/>
      <p:bldP spid="39" grpId="2" animBg="1"/>
      <p:bldP spid="41" grpId="0"/>
      <p:bldP spid="41" grpId="1"/>
      <p:bldP spid="41" grpId="2"/>
      <p:bldP spid="41" grpId="3"/>
      <p:bldP spid="41" grpId="4"/>
      <p:bldP spid="47" grpId="0" animBg="1"/>
      <p:bldP spid="47" grpId="1" animBg="1"/>
      <p:bldP spid="48" grpId="0" animBg="1"/>
      <p:bldP spid="48" grpId="1" animBg="1"/>
      <p:bldP spid="49" grpId="0"/>
      <p:bldP spid="49" grpId="1"/>
      <p:bldP spid="50" grpId="0"/>
      <p:bldP spid="50" grpId="1"/>
      <p:bldP spid="55" grpId="0" animBg="1"/>
      <p:bldP spid="55" grpId="1" animBg="1"/>
      <p:bldP spid="56" grpId="0"/>
      <p:bldP spid="56" grpId="1"/>
      <p:bldP spid="56" grpId="2"/>
      <p:bldP spid="57" grpId="0"/>
      <p:bldP spid="57" grpId="1"/>
      <p:bldP spid="57" grpId="2"/>
      <p:bldP spid="52" grpId="0"/>
      <p:bldP spid="52" grpId="1"/>
      <p:bldP spid="58" grpId="0" animBg="1"/>
      <p:bldP spid="58" grpId="1" animBg="1"/>
      <p:bldP spid="58" grpId="2" animBg="1"/>
      <p:bldP spid="60" grpId="0"/>
      <p:bldP spid="60" grpId="1"/>
      <p:bldP spid="60" grpId="2"/>
      <p:bldP spid="61" grpId="0"/>
      <p:bldP spid="61" grpId="1"/>
      <p:bldP spid="61" grpId="2"/>
      <p:bldP spid="67" grpId="0"/>
      <p:bldP spid="67" grpId="1"/>
      <p:bldP spid="67" grpId="2"/>
      <p:bldP spid="77" grpId="0"/>
      <p:bldP spid="77" grpId="1"/>
      <p:bldP spid="78" grpId="0"/>
      <p:bldP spid="78" grpId="1"/>
      <p:bldP spid="1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6414" y="499356"/>
            <a:ext cx="7915950" cy="707886"/>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4000" b="1" i="0" u="none" strike="noStrike" kern="0" cap="none" spc="0" normalizeH="0" baseline="0" noProof="0" dirty="0">
                <a:ln>
                  <a:noFill/>
                </a:ln>
                <a:solidFill>
                  <a:srgbClr val="AA182C"/>
                </a:solidFill>
                <a:effectLst/>
                <a:uLnTx/>
                <a:uFillTx/>
                <a:latin typeface="Century Gothic"/>
                <a:ea typeface="Century Gothic"/>
                <a:cs typeface="Century Gothic"/>
                <a:sym typeface="Century Gothic"/>
              </a:rPr>
              <a:t>Why is this decision important? </a:t>
            </a:r>
            <a:endParaRPr kumimoji="0" lang="en-US"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Rectangle 6"/>
          <p:cNvSpPr/>
          <p:nvPr/>
        </p:nvSpPr>
        <p:spPr>
          <a:xfrm>
            <a:off x="2467755" y="1168479"/>
            <a:ext cx="6667777" cy="2015936"/>
          </a:xfrm>
          <a:prstGeom prst="rect">
            <a:avLst/>
          </a:prstGeom>
        </p:spPr>
        <p:txBody>
          <a:bodyPr wrap="square">
            <a:spAutoFit/>
          </a:bodyPr>
          <a:lstStyle/>
          <a:p>
            <a:pPr marL="342900" marR="0" lvl="1" indent="-342900" algn="l" defTabSz="914400" rtl="0" eaLnBrk="1" fontAlgn="auto" latinLnBrk="0" hangingPunct="1">
              <a:lnSpc>
                <a:spcPct val="100000"/>
              </a:lnSpc>
              <a:spcBef>
                <a:spcPct val="0"/>
              </a:spcBef>
              <a:spcAft>
                <a:spcPts val="600"/>
              </a:spcAft>
              <a:buClr>
                <a:srgbClr val="000000"/>
              </a:buClr>
              <a:buSzPts val="2400"/>
              <a:buFont typeface="Arial" panose="020B0604020202020204" pitchFamily="34" charset="0"/>
              <a:buChar char="•"/>
              <a:tabLst/>
              <a:defRPr/>
            </a:pPr>
            <a:r>
              <a:rPr kumimoji="0" lang="en-US" sz="2400" b="0" i="1" u="none" strike="noStrike" kern="0" cap="none" spc="0" normalizeH="0" baseline="0" noProof="0">
                <a:ln>
                  <a:noFill/>
                </a:ln>
                <a:solidFill>
                  <a:srgbClr val="FFFFFF">
                    <a:lumMod val="50000"/>
                  </a:srgbClr>
                </a:solidFill>
                <a:effectLst/>
                <a:uLnTx/>
                <a:uFillTx/>
                <a:latin typeface="Century Gothic" panose="020B0502020202020204" pitchFamily="34" charset="0"/>
                <a:cs typeface="Arial"/>
                <a:sym typeface="Arial"/>
              </a:rPr>
              <a:t>North River </a:t>
            </a:r>
            <a:r>
              <a:rPr kumimoji="0" lang="en-US" sz="2400" b="0" i="0" u="none" strike="noStrike" kern="0" cap="none" spc="0" normalizeH="0" baseline="0" noProof="0">
                <a:ln>
                  <a:noFill/>
                </a:ln>
                <a:solidFill>
                  <a:srgbClr val="FFFFFF">
                    <a:lumMod val="50000"/>
                  </a:srgbClr>
                </a:solidFill>
                <a:effectLst/>
                <a:uLnTx/>
                <a:uFillTx/>
                <a:latin typeface="Century Gothic" panose="020B0502020202020204" pitchFamily="34" charset="0"/>
                <a:cs typeface="Arial"/>
                <a:sym typeface="Arial"/>
              </a:rPr>
              <a:t>did not make “rising bathtub” allocation mandatory </a:t>
            </a:r>
          </a:p>
          <a:p>
            <a:pPr marL="342900" marR="0" lvl="1" indent="-342900" algn="l" defTabSz="914400" rtl="0" eaLnBrk="1" fontAlgn="auto" latinLnBrk="0" hangingPunct="1">
              <a:lnSpc>
                <a:spcPct val="100000"/>
              </a:lnSpc>
              <a:spcBef>
                <a:spcPct val="0"/>
              </a:spcBef>
              <a:spcAft>
                <a:spcPts val="600"/>
              </a:spcAft>
              <a:buClr>
                <a:srgbClr val="000000"/>
              </a:buClr>
              <a:buSzPts val="2400"/>
              <a:buFont typeface="Arial" panose="020B0604020202020204" pitchFamily="34" charset="0"/>
              <a:buChar char="•"/>
              <a:tabLst/>
              <a:defRPr/>
            </a:pPr>
            <a:r>
              <a:rPr kumimoji="0" lang="en-US" sz="2400" b="0" i="0" u="none" strike="noStrike" kern="0" cap="none" spc="0" normalizeH="0" baseline="0" noProof="0">
                <a:ln>
                  <a:noFill/>
                </a:ln>
                <a:solidFill>
                  <a:srgbClr val="FFFFFF">
                    <a:lumMod val="50000"/>
                  </a:srgbClr>
                </a:solidFill>
                <a:effectLst/>
                <a:uLnTx/>
                <a:uFillTx/>
                <a:latin typeface="Century Gothic" panose="020B0502020202020204" pitchFamily="34" charset="0"/>
                <a:cs typeface="Arial"/>
                <a:sym typeface="Arial"/>
              </a:rPr>
              <a:t>Unless policy or settlement specify allocation method, other reasonable methods are permissible </a:t>
            </a:r>
          </a:p>
        </p:txBody>
      </p:sp>
      <p:sp>
        <p:nvSpPr>
          <p:cNvPr id="8" name="Rectangle 7"/>
          <p:cNvSpPr/>
          <p:nvPr/>
        </p:nvSpPr>
        <p:spPr>
          <a:xfrm>
            <a:off x="316414" y="1513635"/>
            <a:ext cx="2196435" cy="553998"/>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3000" b="1" i="0" u="none" strike="noStrike" kern="0" cap="none" spc="0" normalizeH="0" baseline="0" noProof="0">
                <a:ln>
                  <a:noFill/>
                </a:ln>
                <a:solidFill>
                  <a:srgbClr val="FFFFFF">
                    <a:lumMod val="50000"/>
                  </a:srgbClr>
                </a:solidFill>
                <a:effectLst/>
                <a:uLnTx/>
                <a:uFillTx/>
                <a:latin typeface="Century Gothic" panose="020B0502020202020204" pitchFamily="34" charset="0"/>
                <a:cs typeface="Arial"/>
                <a:sym typeface="Arial"/>
              </a:rPr>
              <a:t>Allocation </a:t>
            </a:r>
            <a:endParaRPr kumimoji="0" lang="en-US" sz="30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8"/>
          <p:cNvSpPr/>
          <p:nvPr/>
        </p:nvSpPr>
        <p:spPr>
          <a:xfrm>
            <a:off x="234661" y="3797201"/>
            <a:ext cx="2278188" cy="553998"/>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3000" b="1" i="0" u="none" strike="noStrike" kern="0" cap="none" spc="0" normalizeH="0" baseline="0" noProof="0">
                <a:ln>
                  <a:noFill/>
                </a:ln>
                <a:solidFill>
                  <a:srgbClr val="FFFFFF">
                    <a:lumMod val="50000"/>
                  </a:srgbClr>
                </a:solidFill>
                <a:effectLst/>
                <a:uLnTx/>
                <a:uFillTx/>
                <a:latin typeface="Century Gothic" panose="020B0502020202020204" pitchFamily="34" charset="0"/>
                <a:cs typeface="Arial"/>
                <a:sym typeface="Arial"/>
              </a:rPr>
              <a:t>Exhaustion </a:t>
            </a:r>
            <a:endParaRPr kumimoji="0" lang="en-US" sz="3000" b="0" i="0" u="none" strike="noStrike" kern="0" cap="none" spc="0" normalizeH="0" baseline="0" noProof="0">
              <a:ln>
                <a:noFill/>
              </a:ln>
              <a:solidFill>
                <a:srgbClr val="000000"/>
              </a:solidFill>
              <a:effectLst/>
              <a:uLnTx/>
              <a:uFillTx/>
              <a:latin typeface="Arial"/>
              <a:cs typeface="Arial"/>
              <a:sym typeface="Arial"/>
            </a:endParaRPr>
          </a:p>
        </p:txBody>
      </p:sp>
      <p:sp>
        <p:nvSpPr>
          <p:cNvPr id="10" name="Rectangle 9"/>
          <p:cNvSpPr/>
          <p:nvPr/>
        </p:nvSpPr>
        <p:spPr>
          <a:xfrm>
            <a:off x="2467755" y="3529571"/>
            <a:ext cx="6757964" cy="2015936"/>
          </a:xfrm>
          <a:prstGeom prst="rect">
            <a:avLst/>
          </a:prstGeom>
        </p:spPr>
        <p:txBody>
          <a:bodyPr wrap="square">
            <a:spAutoFit/>
          </a:bodyPr>
          <a:lstStyle/>
          <a:p>
            <a:pPr marL="342900" marR="0" lvl="1" indent="-342900" algn="l" defTabSz="914400" rtl="0" eaLnBrk="1" fontAlgn="auto" latinLnBrk="0" hangingPunct="1">
              <a:lnSpc>
                <a:spcPct val="100000"/>
              </a:lnSpc>
              <a:spcBef>
                <a:spcPct val="0"/>
              </a:spcBef>
              <a:spcAft>
                <a:spcPts val="600"/>
              </a:spcAft>
              <a:buClr>
                <a:srgbClr val="000000"/>
              </a:buClr>
              <a:buSzPts val="2400"/>
              <a:buFont typeface="Arial" panose="020B0604020202020204" pitchFamily="34" charset="0"/>
              <a:buChar char="•"/>
              <a:tabLst/>
              <a:defRPr/>
            </a:pPr>
            <a:r>
              <a:rPr kumimoji="0" lang="en-US" sz="2400" b="0" i="0" u="none" strike="noStrike" kern="0" cap="none" spc="0" normalizeH="0" baseline="0" noProof="0">
                <a:ln>
                  <a:noFill/>
                </a:ln>
                <a:solidFill>
                  <a:srgbClr val="FFFFFF">
                    <a:lumMod val="50000"/>
                  </a:srgbClr>
                </a:solidFill>
                <a:effectLst/>
                <a:uLnTx/>
                <a:uFillTx/>
                <a:latin typeface="Century Gothic" panose="020B0502020202020204" pitchFamily="34" charset="0"/>
                <a:cs typeface="Arial"/>
                <a:sym typeface="Arial"/>
              </a:rPr>
              <a:t>Policies can be exhausted by settlement as well as payment, unless specified</a:t>
            </a:r>
          </a:p>
          <a:p>
            <a:pPr marL="342900" marR="0" lvl="1" indent="-342900" algn="l" defTabSz="914400" rtl="0" eaLnBrk="1" fontAlgn="auto" latinLnBrk="0" hangingPunct="1">
              <a:lnSpc>
                <a:spcPct val="100000"/>
              </a:lnSpc>
              <a:spcBef>
                <a:spcPct val="0"/>
              </a:spcBef>
              <a:spcAft>
                <a:spcPts val="600"/>
              </a:spcAft>
              <a:buClr>
                <a:srgbClr val="000000"/>
              </a:buClr>
              <a:buSzPts val="2400"/>
              <a:buFont typeface="Arial" panose="020B0604020202020204" pitchFamily="34" charset="0"/>
              <a:buChar char="•"/>
              <a:tabLst/>
              <a:defRPr/>
            </a:pPr>
            <a:r>
              <a:rPr kumimoji="0" lang="en-US" sz="2400" b="0" i="1" u="none" strike="noStrike" kern="0" cap="none" spc="0" normalizeH="0" baseline="0" noProof="0" err="1">
                <a:ln>
                  <a:noFill/>
                </a:ln>
                <a:solidFill>
                  <a:srgbClr val="FFFFFF">
                    <a:lumMod val="50000"/>
                  </a:srgbClr>
                </a:solidFill>
                <a:effectLst/>
                <a:uLnTx/>
                <a:uFillTx/>
                <a:latin typeface="Century Gothic" panose="020B0502020202020204" pitchFamily="34" charset="0"/>
                <a:cs typeface="Arial"/>
                <a:sym typeface="Arial"/>
              </a:rPr>
              <a:t>Zeig v. Massachusetts </a:t>
            </a:r>
            <a:r>
              <a:rPr kumimoji="0" lang="en-US" sz="2400" b="0" i="0" u="none" strike="noStrike" kern="0" cap="none" spc="0" normalizeH="0" baseline="0" noProof="0">
                <a:ln>
                  <a:noFill/>
                </a:ln>
                <a:solidFill>
                  <a:srgbClr val="FFFFFF">
                    <a:lumMod val="50000"/>
                  </a:srgbClr>
                </a:solidFill>
                <a:effectLst/>
                <a:uLnTx/>
                <a:uFillTx/>
                <a:latin typeface="Century Gothic" panose="020B0502020202020204" pitchFamily="34" charset="0"/>
                <a:cs typeface="Arial"/>
                <a:sym typeface="Arial"/>
              </a:rPr>
              <a:t>(2d Cir. 1928) was not overruled by </a:t>
            </a:r>
            <a:r>
              <a:rPr kumimoji="0" lang="en-US" sz="2400" b="0" i="1" u="none" strike="noStrike" kern="0" cap="none" spc="0" normalizeH="0" baseline="0" noProof="0">
                <a:ln>
                  <a:noFill/>
                </a:ln>
                <a:solidFill>
                  <a:srgbClr val="FFFFFF">
                    <a:lumMod val="50000"/>
                  </a:srgbClr>
                </a:solidFill>
                <a:effectLst/>
                <a:uLnTx/>
                <a:uFillTx/>
                <a:latin typeface="Century Gothic" panose="020B0502020202020204" pitchFamily="34" charset="0"/>
                <a:cs typeface="Arial"/>
                <a:sym typeface="Arial"/>
              </a:rPr>
              <a:t>Ali v. Federal Ins. Co. </a:t>
            </a:r>
            <a:r>
              <a:rPr kumimoji="0" lang="en-US" sz="2400" b="0" i="0" u="none" strike="noStrike" kern="0" cap="none" spc="0" normalizeH="0" baseline="0" noProof="0">
                <a:ln>
                  <a:noFill/>
                </a:ln>
                <a:solidFill>
                  <a:srgbClr val="FFFFFF">
                    <a:lumMod val="50000"/>
                  </a:srgbClr>
                </a:solidFill>
                <a:effectLst/>
                <a:uLnTx/>
                <a:uFillTx/>
                <a:latin typeface="Century Gothic" panose="020B0502020202020204" pitchFamily="34" charset="0"/>
                <a:cs typeface="Arial"/>
                <a:sym typeface="Arial"/>
              </a:rPr>
              <a:t>(2d Cir. 2013) </a:t>
            </a:r>
          </a:p>
        </p:txBody>
      </p:sp>
      <p:sp>
        <p:nvSpPr>
          <p:cNvPr id="11" name="Rectangle 10"/>
          <p:cNvSpPr/>
          <p:nvPr/>
        </p:nvSpPr>
        <p:spPr>
          <a:xfrm>
            <a:off x="8642195" y="1639659"/>
            <a:ext cx="3429471" cy="1938992"/>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tabLst/>
              <a:defRPr/>
            </a:pPr>
            <a:r>
              <a:rPr kumimoji="0" lang="en-US" sz="3000" b="1" i="0" u="none" strike="noStrike" kern="0" cap="none" spc="0" normalizeH="0" baseline="0" noProof="0" dirty="0">
                <a:ln>
                  <a:noFill/>
                </a:ln>
                <a:solidFill>
                  <a:srgbClr val="2B5FE7">
                    <a:lumMod val="75000"/>
                  </a:srgbClr>
                </a:solidFill>
                <a:effectLst/>
                <a:uLnTx/>
                <a:uFillTx/>
                <a:latin typeface="Century Gothic" panose="020B0502020202020204" pitchFamily="34" charset="0"/>
                <a:cs typeface="Arial"/>
                <a:sym typeface="Arial"/>
              </a:rPr>
              <a:t>Consider </a:t>
            </a:r>
            <a:r>
              <a:rPr kumimoji="0" lang="en-US" sz="3000" b="1" i="1" u="none" strike="noStrike" kern="0" cap="none" spc="0" normalizeH="0" baseline="0" noProof="0" dirty="0">
                <a:ln>
                  <a:noFill/>
                </a:ln>
                <a:solidFill>
                  <a:srgbClr val="2B5FE7">
                    <a:lumMod val="75000"/>
                  </a:srgbClr>
                </a:solidFill>
                <a:effectLst/>
                <a:uLnTx/>
                <a:uFillTx/>
                <a:latin typeface="Century Gothic" panose="020B0502020202020204" pitchFamily="34" charset="0"/>
                <a:cs typeface="Arial"/>
                <a:sym typeface="Arial"/>
              </a:rPr>
              <a:t>FFIC v. OneBeacon </a:t>
            </a:r>
            <a:r>
              <a:rPr kumimoji="0" lang="en-US" sz="3000" b="1" i="0" u="none" strike="noStrike" kern="0" cap="none" spc="0" normalizeH="0" baseline="0" noProof="0" dirty="0">
                <a:ln>
                  <a:noFill/>
                </a:ln>
                <a:solidFill>
                  <a:srgbClr val="2B5FE7">
                    <a:lumMod val="75000"/>
                  </a:srgbClr>
                </a:solidFill>
                <a:effectLst/>
                <a:uLnTx/>
                <a:uFillTx/>
                <a:latin typeface="Century Gothic" panose="020B0502020202020204" pitchFamily="34" charset="0"/>
                <a:cs typeface="Arial"/>
                <a:sym typeface="Arial"/>
              </a:rPr>
              <a:t>in your policies and settlements!</a:t>
            </a:r>
            <a:endParaRPr kumimoji="0" lang="en-US" sz="3000" b="0" i="0" u="none" strike="noStrike" kern="0" cap="none" spc="0" normalizeH="0" baseline="0" noProof="0" dirty="0">
              <a:ln>
                <a:noFill/>
              </a:ln>
              <a:solidFill>
                <a:srgbClr val="2B5FE7">
                  <a:lumMod val="75000"/>
                </a:srgbClr>
              </a:solidFill>
              <a:effectLst/>
              <a:uLnTx/>
              <a:uFillTx/>
              <a:latin typeface="Arial"/>
              <a:cs typeface="Arial"/>
              <a:sym typeface="Arial"/>
            </a:endParaRPr>
          </a:p>
        </p:txBody>
      </p:sp>
      <p:sp>
        <p:nvSpPr>
          <p:cNvPr id="12" name="Rounded Rectangle 11"/>
          <p:cNvSpPr/>
          <p:nvPr/>
        </p:nvSpPr>
        <p:spPr>
          <a:xfrm>
            <a:off x="8642195" y="1556276"/>
            <a:ext cx="3429471" cy="206240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C287C25-AFB4-459C-AED1-EEE32F71F4E7}"/>
              </a:ext>
            </a:extLst>
          </p:cNvPr>
          <p:cNvSpPr txBox="1"/>
          <p:nvPr/>
        </p:nvSpPr>
        <p:spPr>
          <a:xfrm>
            <a:off x="408896" y="180585"/>
            <a:ext cx="363288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797979"/>
                </a:solidFill>
                <a:effectLst/>
                <a:uLnTx/>
                <a:uFillTx/>
                <a:latin typeface="Century Gothic" panose="020B0502020202020204" pitchFamily="34" charset="0"/>
                <a:cs typeface="Arial"/>
                <a:sym typeface="Arial"/>
              </a:rPr>
              <a:t>Fireman’s Fund Ins. Co. v. OneBeacon Ins. Co.</a:t>
            </a:r>
          </a:p>
        </p:txBody>
      </p:sp>
    </p:spTree>
    <p:extLst>
      <p:ext uri="{BB962C8B-B14F-4D97-AF65-F5344CB8AC3E}">
        <p14:creationId xmlns:p14="http://schemas.microsoft.com/office/powerpoint/2010/main" val="440149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after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nodeType="clickPar">
                      <p:stCondLst>
                        <p:cond delay="indefinite"/>
                      </p:stCondLst>
                      <p:childTnLst>
                        <p:par>
                          <p:cTn id="20" fill="hold" nodeType="after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E02F7C-7300-44CE-AF9E-D46F0373C9B7}"/>
              </a:ext>
            </a:extLst>
          </p:cNvPr>
          <p:cNvPicPr>
            <a:picLocks noChangeAspect="1"/>
          </p:cNvPicPr>
          <p:nvPr/>
        </p:nvPicPr>
        <p:blipFill>
          <a:blip r:embed="rId2"/>
          <a:stretch>
            <a:fillRect/>
          </a:stretch>
        </p:blipFill>
        <p:spPr>
          <a:xfrm>
            <a:off x="0" y="0"/>
            <a:ext cx="12192000" cy="7000875"/>
          </a:xfrm>
          <a:prstGeom prst="rect">
            <a:avLst/>
          </a:prstGeom>
        </p:spPr>
      </p:pic>
      <p:sp>
        <p:nvSpPr>
          <p:cNvPr id="2" name="Title 1">
            <a:extLst>
              <a:ext uri="{FF2B5EF4-FFF2-40B4-BE49-F238E27FC236}">
                <a16:creationId xmlns:a16="http://schemas.microsoft.com/office/drawing/2014/main" id="{6EA5DA2A-7422-47B2-8208-D43AD71349E3}"/>
              </a:ext>
            </a:extLst>
          </p:cNvPr>
          <p:cNvSpPr>
            <a:spLocks noGrp="1"/>
          </p:cNvSpPr>
          <p:nvPr>
            <p:ph type="title"/>
          </p:nvPr>
        </p:nvSpPr>
        <p:spPr>
          <a:xfrm>
            <a:off x="515939" y="621582"/>
            <a:ext cx="8656636" cy="1488315"/>
          </a:xfrm>
        </p:spPr>
        <p:txBody>
          <a:bodyPr>
            <a:normAutofit fontScale="90000"/>
          </a:bodyPr>
          <a:lstStyle/>
          <a:p>
            <a:r>
              <a:rPr lang="en-US" i="1">
                <a:solidFill>
                  <a:schemeClr val="bg1"/>
                </a:solidFill>
                <a:effectLst>
                  <a:outerShdw blurRad="38100" dist="38100" dir="2700000" algn="tl">
                    <a:srgbClr val="000000">
                      <a:alpha val="43137"/>
                    </a:srgbClr>
                  </a:outerShdw>
                </a:effectLst>
              </a:rPr>
              <a:t>Public Risk Innovations, Solution &amp; Management v. AmTrust Fin. Svcs, Inc.</a:t>
            </a:r>
          </a:p>
        </p:txBody>
      </p:sp>
      <p:sp>
        <p:nvSpPr>
          <p:cNvPr id="3" name="Text Placeholder 2">
            <a:extLst>
              <a:ext uri="{FF2B5EF4-FFF2-40B4-BE49-F238E27FC236}">
                <a16:creationId xmlns:a16="http://schemas.microsoft.com/office/drawing/2014/main" id="{0279308C-9418-4EF0-8086-68676A020E9B}"/>
              </a:ext>
            </a:extLst>
          </p:cNvPr>
          <p:cNvSpPr>
            <a:spLocks noGrp="1"/>
          </p:cNvSpPr>
          <p:nvPr>
            <p:ph type="body" idx="1"/>
          </p:nvPr>
        </p:nvSpPr>
        <p:spPr>
          <a:xfrm>
            <a:off x="515937" y="2092325"/>
            <a:ext cx="8389938" cy="4216400"/>
          </a:xfrm>
        </p:spPr>
        <p:txBody>
          <a:bodyPr/>
          <a:lstStyle/>
          <a:p>
            <a:r>
              <a:rPr lang="en-US" b="1">
                <a:solidFill>
                  <a:schemeClr val="tx1"/>
                </a:solidFill>
                <a:effectLst>
                  <a:outerShdw blurRad="38100" dist="38100" dir="2700000" algn="tl">
                    <a:srgbClr val="000000">
                      <a:alpha val="43137"/>
                    </a:srgbClr>
                  </a:outerShdw>
                </a:effectLst>
              </a:rPr>
              <a:t>Shermineh “Shi” Jones</a:t>
            </a:r>
          </a:p>
          <a:p>
            <a:r>
              <a:rPr lang="en-US" b="1">
                <a:solidFill>
                  <a:schemeClr val="tx1"/>
                </a:solidFill>
                <a:effectLst>
                  <a:outerShdw blurRad="38100" dist="38100" dir="2700000" algn="tl">
                    <a:srgbClr val="000000">
                      <a:alpha val="43137"/>
                    </a:srgbClr>
                  </a:outerShdw>
                </a:effectLst>
              </a:rPr>
              <a:t>Troutman Pepper Hamilton Sanders LLP</a:t>
            </a:r>
          </a:p>
        </p:txBody>
      </p:sp>
    </p:spTree>
    <p:extLst>
      <p:ext uri="{BB962C8B-B14F-4D97-AF65-F5344CB8AC3E}">
        <p14:creationId xmlns:p14="http://schemas.microsoft.com/office/powerpoint/2010/main" val="4215620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55678-B0B6-E58E-0A56-C0D42F5439C9}"/>
              </a:ext>
            </a:extLst>
          </p:cNvPr>
          <p:cNvSpPr>
            <a:spLocks noGrp="1"/>
          </p:cNvSpPr>
          <p:nvPr>
            <p:ph type="title"/>
          </p:nvPr>
        </p:nvSpPr>
        <p:spPr>
          <a:xfrm>
            <a:off x="431098" y="341601"/>
            <a:ext cx="11160126" cy="1488315"/>
          </a:xfrm>
        </p:spPr>
        <p:txBody>
          <a:bodyPr/>
          <a:lstStyle/>
          <a:p>
            <a:r>
              <a:rPr lang="en-US" u="sng"/>
              <a:t>Background</a:t>
            </a:r>
            <a:endParaRPr lang="en-US" u="sng" dirty="0"/>
          </a:p>
        </p:txBody>
      </p:sp>
      <p:sp>
        <p:nvSpPr>
          <p:cNvPr id="5" name="Text Placeholder 4">
            <a:extLst>
              <a:ext uri="{FF2B5EF4-FFF2-40B4-BE49-F238E27FC236}">
                <a16:creationId xmlns:a16="http://schemas.microsoft.com/office/drawing/2014/main" id="{6B061499-07C4-78C2-F3A6-16A032E7F362}"/>
              </a:ext>
            </a:extLst>
          </p:cNvPr>
          <p:cNvSpPr>
            <a:spLocks noGrp="1"/>
          </p:cNvSpPr>
          <p:nvPr>
            <p:ph type="body" idx="3"/>
          </p:nvPr>
        </p:nvSpPr>
        <p:spPr>
          <a:xfrm>
            <a:off x="5634689" y="403610"/>
            <a:ext cx="4838489" cy="313101"/>
          </a:xfrm>
        </p:spPr>
        <p:txBody>
          <a:bodyPr>
            <a:normAutofit fontScale="25000" lnSpcReduction="20000"/>
          </a:bodyPr>
          <a:lstStyle/>
          <a:p>
            <a:r>
              <a:rPr lang="en-US" sz="4000" b="1">
                <a:solidFill>
                  <a:schemeClr val="accent4"/>
                </a:solidFill>
                <a:latin typeface="Century Gothic" panose="020B0502020202020204" pitchFamily="34" charset="0"/>
              </a:rPr>
              <a:t>Public Risk Innovations, Solution &amp; Management v. AmTrust Fin. Svcs, Inc.</a:t>
            </a:r>
          </a:p>
          <a:p>
            <a:endParaRPr lang="en-US"/>
          </a:p>
        </p:txBody>
      </p:sp>
      <p:sp>
        <p:nvSpPr>
          <p:cNvPr id="11" name="Google Shape;95;p4">
            <a:extLst>
              <a:ext uri="{FF2B5EF4-FFF2-40B4-BE49-F238E27FC236}">
                <a16:creationId xmlns:a16="http://schemas.microsoft.com/office/drawing/2014/main" id="{38F13BF9-56CD-44F9-9D5F-787D8DA319A3}"/>
              </a:ext>
            </a:extLst>
          </p:cNvPr>
          <p:cNvSpPr txBox="1">
            <a:spLocks/>
          </p:cNvSpPr>
          <p:nvPr/>
        </p:nvSpPr>
        <p:spPr>
          <a:xfrm>
            <a:off x="344654" y="1085758"/>
            <a:ext cx="9939989" cy="5026477"/>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ct val="0"/>
              </a:spcBef>
              <a:spcAft>
                <a:spcPct val="0"/>
              </a:spcAft>
            </a:defPPr>
            <a:lvl1pPr marL="457200" marR="0" lvl="0" indent="-228600" algn="l" rtl="0">
              <a:lnSpc>
                <a:spcPct val="100000"/>
              </a:lnSpc>
              <a:spcBef>
                <a:spcPts val="40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1pPr>
            <a:lvl2pPr marL="914400" marR="0" lvl="1"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2pPr>
            <a:lvl3pPr marL="1371600" marR="0" lvl="2"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3pPr>
            <a:lvl4pPr marL="1828800" marR="0" lvl="3"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4pPr>
            <a:lvl5pPr marL="2286000" marR="0" lvl="4"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5pPr>
            <a:lvl6pPr marL="2743200" marR="0" lvl="5"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6pPr>
            <a:lvl7pPr marL="3200400" marR="0" lvl="6"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7pPr>
            <a:lvl8pPr marL="3657600" marR="0" lvl="7"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8pPr>
            <a:lvl9pPr marL="4114800" marR="0" lvl="8"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9pPr>
          </a:lstStyle>
          <a:p>
            <a:pPr marL="342900" marR="0" lvl="0" indent="-228600" algn="l" defTabSz="914400" rtl="0" eaLnBrk="1" fontAlgn="auto" latinLnBrk="0" hangingPunct="1">
              <a:lnSpc>
                <a:spcPct val="100000"/>
              </a:lnSpc>
              <a:spcBef>
                <a:spcPct val="0"/>
              </a:spcBef>
              <a:spcAft>
                <a:spcPts val="600"/>
              </a:spcAft>
              <a:buClr>
                <a:srgbClr val="767779"/>
              </a:buClr>
              <a:buSzPts val="2400"/>
              <a:buFont typeface="Century Gothic"/>
              <a:buNone/>
              <a:tabLst/>
              <a:defRPr/>
            </a:pPr>
            <a:r>
              <a:rPr kumimoji="0" lang="en-US" sz="2000" b="1" i="0" u="none" strike="noStrike" kern="0" cap="none" spc="0" normalizeH="0" baseline="0" noProof="0">
                <a:ln>
                  <a:noFill/>
                </a:ln>
                <a:solidFill>
                  <a:srgbClr val="000000"/>
                </a:solidFill>
                <a:effectLst/>
                <a:uLnTx/>
                <a:uFillTx/>
                <a:latin typeface="Century Gothic"/>
                <a:sym typeface="Century Gothic"/>
              </a:rPr>
              <a:t>Parties:</a:t>
            </a:r>
          </a:p>
          <a:p>
            <a:pPr marL="800100" marR="0" lvl="1" indent="-342900" algn="l" defTabSz="914400" rtl="0" eaLnBrk="1" fontAlgn="auto" latinLnBrk="0" hangingPunct="1">
              <a:lnSpc>
                <a:spcPct val="100000"/>
              </a:lnSpc>
              <a:spcBef>
                <a:spcPct val="0"/>
              </a:spcBef>
              <a:spcAft>
                <a:spcPts val="600"/>
              </a:spcAft>
              <a:buClr>
                <a:srgbClr val="767779"/>
              </a:buClr>
              <a:buSzPts val="2400"/>
              <a:buFont typeface="Century Gothic"/>
              <a:buChar char="•"/>
              <a:tabLst/>
              <a:defRPr/>
            </a:pPr>
            <a:r>
              <a:rPr kumimoji="0" lang="en-US" sz="2000" b="0" i="0" u="none" strike="noStrike" kern="0" cap="none" spc="0" normalizeH="0" baseline="0" noProof="0">
                <a:ln>
                  <a:noFill/>
                </a:ln>
                <a:solidFill>
                  <a:srgbClr val="000000"/>
                </a:solidFill>
                <a:effectLst/>
                <a:uLnTx/>
                <a:uFillTx/>
                <a:latin typeface="Century Gothic"/>
                <a:sym typeface="Century Gothic"/>
              </a:rPr>
              <a:t>Ceding Company:	PRISM, a California Joint Powers Authority					</a:t>
            </a:r>
          </a:p>
          <a:p>
            <a:pPr marL="800100" marR="0" lvl="1" indent="-342900" algn="l" defTabSz="914400" rtl="0" eaLnBrk="1" fontAlgn="auto" latinLnBrk="0" hangingPunct="1">
              <a:lnSpc>
                <a:spcPct val="100000"/>
              </a:lnSpc>
              <a:spcBef>
                <a:spcPct val="0"/>
              </a:spcBef>
              <a:spcAft>
                <a:spcPts val="600"/>
              </a:spcAft>
              <a:buClr>
                <a:srgbClr val="767779"/>
              </a:buClr>
              <a:buSzPts val="2400"/>
              <a:buFont typeface="Century Gothic"/>
              <a:buChar char="•"/>
              <a:tabLst/>
              <a:defRPr/>
            </a:pPr>
            <a:r>
              <a:rPr kumimoji="0" lang="en-US" sz="2000" b="0" i="0" u="none" strike="noStrike" kern="0" cap="none" spc="0" normalizeH="0" baseline="0" noProof="0">
                <a:ln>
                  <a:noFill/>
                </a:ln>
                <a:solidFill>
                  <a:srgbClr val="000000"/>
                </a:solidFill>
                <a:effectLst/>
                <a:uLnTx/>
                <a:uFillTx/>
                <a:latin typeface="Century Gothic"/>
                <a:sym typeface="Century Gothic"/>
              </a:rPr>
              <a:t>Reinsurers:		AmTrust Financial Services, Inc., and 						Wesco Insurance Company</a:t>
            </a:r>
          </a:p>
          <a:p>
            <a:pPr marL="0" marR="0" lvl="0" indent="0" algn="l" defTabSz="914400" rtl="0" eaLnBrk="1" fontAlgn="auto" latinLnBrk="0" hangingPunct="1">
              <a:lnSpc>
                <a:spcPct val="100000"/>
              </a:lnSpc>
              <a:spcBef>
                <a:spcPts val="600"/>
              </a:spcBef>
              <a:spcAft>
                <a:spcPct val="0"/>
              </a:spcAft>
              <a:buClr>
                <a:srgbClr val="767779"/>
              </a:buClr>
              <a:buSzPts val="2400"/>
              <a:buFont typeface="Century Gothic"/>
              <a:buNone/>
              <a:tabLst/>
              <a:defRPr/>
            </a:pPr>
            <a:endParaRPr kumimoji="0" lang="en-US" sz="2400" b="0" i="0" u="none" strike="noStrike" kern="0" cap="none" spc="0" normalizeH="0" baseline="0" noProof="0">
              <a:ln>
                <a:noFill/>
              </a:ln>
              <a:solidFill>
                <a:srgbClr val="767779"/>
              </a:solidFill>
              <a:effectLst/>
              <a:uLnTx/>
              <a:uFillTx/>
              <a:latin typeface="Century Gothic"/>
              <a:sym typeface="Century Gothic"/>
            </a:endParaRPr>
          </a:p>
          <a:p>
            <a:pPr marL="342900" marR="0" lvl="0" indent="-228600" algn="l" defTabSz="914400" rtl="0" eaLnBrk="1" fontAlgn="auto" latinLnBrk="0" hangingPunct="1">
              <a:lnSpc>
                <a:spcPct val="100000"/>
              </a:lnSpc>
              <a:spcBef>
                <a:spcPct val="0"/>
              </a:spcBef>
              <a:spcAft>
                <a:spcPts val="600"/>
              </a:spcAft>
              <a:buClr>
                <a:srgbClr val="767779"/>
              </a:buClr>
              <a:buSzPts val="2400"/>
              <a:buFont typeface="Century Gothic"/>
              <a:buNone/>
              <a:tabLst/>
              <a:defRPr/>
            </a:pPr>
            <a:r>
              <a:rPr kumimoji="0" lang="en-US" sz="2000" b="1" i="0" u="none" strike="noStrike" kern="0" cap="none" spc="0" normalizeH="0" baseline="0" noProof="0">
                <a:ln>
                  <a:noFill/>
                </a:ln>
                <a:solidFill>
                  <a:srgbClr val="000000"/>
                </a:solidFill>
                <a:effectLst/>
                <a:uLnTx/>
                <a:uFillTx/>
                <a:latin typeface="Century Gothic"/>
                <a:sym typeface="Century Gothic"/>
              </a:rPr>
              <a:t>The Dispute:</a:t>
            </a:r>
          </a:p>
          <a:p>
            <a:pPr marL="800100" marR="0" lvl="1" indent="-342900" algn="l" defTabSz="914400" rtl="0" eaLnBrk="1" fontAlgn="auto" latinLnBrk="0" hangingPunct="1">
              <a:lnSpc>
                <a:spcPct val="110000"/>
              </a:lnSpc>
              <a:spcBef>
                <a:spcPct val="0"/>
              </a:spcBef>
              <a:spcAft>
                <a:spcPts val="600"/>
              </a:spcAft>
              <a:buClr>
                <a:srgbClr val="767779"/>
              </a:buClr>
              <a:buSzPts val="2400"/>
              <a:buFont typeface="Century Gothic"/>
              <a:buChar char="•"/>
              <a:tabLst/>
              <a:defRPr/>
            </a:pPr>
            <a:r>
              <a:rPr kumimoji="0" lang="en-US" sz="2000" b="0" i="0" u="none" strike="noStrike" kern="0" cap="none" spc="0" normalizeH="0" baseline="0" noProof="0">
                <a:ln>
                  <a:noFill/>
                </a:ln>
                <a:solidFill>
                  <a:srgbClr val="000000"/>
                </a:solidFill>
                <a:effectLst/>
                <a:uLnTx/>
                <a:uFillTx/>
                <a:latin typeface="Century Gothic"/>
                <a:sym typeface="Century Gothic"/>
              </a:rPr>
              <a:t>$24M verdict against PRISM member in personal injury action (settled post-verdict for $20M)</a:t>
            </a:r>
          </a:p>
          <a:p>
            <a:pPr marL="800100" marR="0" lvl="1" indent="-342900" algn="l" defTabSz="914400" rtl="0" eaLnBrk="1" fontAlgn="auto" latinLnBrk="0" hangingPunct="1">
              <a:lnSpc>
                <a:spcPct val="110000"/>
              </a:lnSpc>
              <a:spcBef>
                <a:spcPct val="0"/>
              </a:spcBef>
              <a:spcAft>
                <a:spcPts val="600"/>
              </a:spcAft>
              <a:buClr>
                <a:srgbClr val="767779"/>
              </a:buClr>
              <a:buSzPts val="2400"/>
              <a:buFont typeface="Century Gothic"/>
              <a:buChar char="•"/>
              <a:tabLst/>
              <a:defRPr/>
            </a:pPr>
            <a:r>
              <a:rPr kumimoji="0" lang="en-US" sz="2000" b="0" i="0" u="none" strike="noStrike" kern="0" cap="none" spc="0" normalizeH="0" baseline="0" noProof="0">
                <a:ln>
                  <a:noFill/>
                </a:ln>
                <a:solidFill>
                  <a:srgbClr val="000000"/>
                </a:solidFill>
                <a:effectLst/>
                <a:uLnTx/>
                <a:uFillTx/>
                <a:latin typeface="Century Gothic"/>
                <a:sym typeface="Century Gothic"/>
              </a:rPr>
              <a:t>PRISM reimbursed member and submitted $5M reinsurance claim</a:t>
            </a:r>
          </a:p>
          <a:p>
            <a:pPr marL="800100" marR="0" lvl="1" indent="-342900" algn="l" defTabSz="914400" rtl="0" eaLnBrk="1" fontAlgn="auto" latinLnBrk="0" hangingPunct="1">
              <a:lnSpc>
                <a:spcPct val="110000"/>
              </a:lnSpc>
              <a:spcBef>
                <a:spcPct val="0"/>
              </a:spcBef>
              <a:spcAft>
                <a:spcPts val="600"/>
              </a:spcAft>
              <a:buClr>
                <a:srgbClr val="767779"/>
              </a:buClr>
              <a:buSzPts val="2400"/>
              <a:buFont typeface="Century Gothic"/>
              <a:buChar char="•"/>
              <a:tabLst/>
              <a:defRPr/>
            </a:pPr>
            <a:r>
              <a:rPr kumimoji="0" lang="en-US" sz="2000" b="0" i="0" u="none" strike="noStrike" kern="0" cap="none" spc="0" normalizeH="0" baseline="0" noProof="0">
                <a:ln>
                  <a:noFill/>
                </a:ln>
                <a:solidFill>
                  <a:srgbClr val="000000"/>
                </a:solidFill>
                <a:effectLst/>
                <a:uLnTx/>
                <a:uFillTx/>
                <a:latin typeface="Century Gothic"/>
                <a:sym typeface="Century Gothic"/>
              </a:rPr>
              <a:t>AmTrust denied reinsurance claim</a:t>
            </a:r>
            <a:endParaRPr kumimoji="0" lang="en-US" sz="2000" b="0" i="0" u="none" strike="noStrike" kern="0" cap="none" spc="0" normalizeH="0" baseline="0" noProof="0">
              <a:ln>
                <a:noFill/>
              </a:ln>
              <a:solidFill>
                <a:srgbClr val="767779"/>
              </a:solidFill>
              <a:effectLst/>
              <a:uLnTx/>
              <a:uFillTx/>
              <a:latin typeface="Century Gothic"/>
              <a:sym typeface="Century Gothic"/>
            </a:endParaRPr>
          </a:p>
          <a:p>
            <a:pPr marL="800100" marR="0" lvl="1" indent="-342900" algn="l" defTabSz="914400" rtl="0" eaLnBrk="1" fontAlgn="auto" latinLnBrk="0" hangingPunct="1">
              <a:lnSpc>
                <a:spcPct val="100000"/>
              </a:lnSpc>
              <a:spcBef>
                <a:spcPts val="600"/>
              </a:spcBef>
              <a:spcAft>
                <a:spcPct val="0"/>
              </a:spcAft>
              <a:buClr>
                <a:srgbClr val="767779"/>
              </a:buClr>
              <a:buSzPts val="2400"/>
              <a:buFont typeface="Arial" panose="020B0604020202020204" pitchFamily="34" charset="0"/>
              <a:buChar char="•"/>
              <a:tabLst/>
              <a:defRPr/>
            </a:pPr>
            <a:endParaRPr kumimoji="0" lang="en-US" sz="2400" b="0" i="0" u="none" strike="noStrike" kern="0" cap="none" spc="0" normalizeH="0" baseline="0" noProof="0">
              <a:ln>
                <a:noFill/>
              </a:ln>
              <a:solidFill>
                <a:srgbClr val="767779"/>
              </a:solidFill>
              <a:effectLst/>
              <a:uLnTx/>
              <a:uFillTx/>
              <a:latin typeface="Century Gothic"/>
              <a:sym typeface="Century Gothic"/>
            </a:endParaRPr>
          </a:p>
          <a:p>
            <a:pPr marL="800100" marR="0" lvl="1" indent="-342900" algn="l" defTabSz="914400" rtl="0" eaLnBrk="1" fontAlgn="auto" latinLnBrk="0" hangingPunct="1">
              <a:lnSpc>
                <a:spcPct val="100000"/>
              </a:lnSpc>
              <a:spcBef>
                <a:spcPts val="600"/>
              </a:spcBef>
              <a:spcAft>
                <a:spcPct val="0"/>
              </a:spcAft>
              <a:buClr>
                <a:srgbClr val="767779"/>
              </a:buClr>
              <a:buSzPts val="2400"/>
              <a:buFont typeface="Arial" panose="020B0604020202020204" pitchFamily="34" charset="0"/>
              <a:buChar char="•"/>
              <a:tabLst/>
              <a:defRPr/>
            </a:pPr>
            <a:endParaRPr kumimoji="0" lang="en-US" sz="2400" b="0" i="0" u="none" strike="noStrike" kern="0" cap="none" spc="0" normalizeH="0" baseline="0" noProof="0">
              <a:ln>
                <a:noFill/>
              </a:ln>
              <a:solidFill>
                <a:srgbClr val="767779"/>
              </a:solidFill>
              <a:effectLst/>
              <a:uLnTx/>
              <a:uFillTx/>
              <a:latin typeface="Century Gothic"/>
              <a:sym typeface="Century Gothic"/>
            </a:endParaRPr>
          </a:p>
          <a:p>
            <a:pPr marL="342900" marR="0" lvl="0" indent="-342900" algn="l" defTabSz="914400" rtl="0" eaLnBrk="1" fontAlgn="auto" latinLnBrk="0" hangingPunct="1">
              <a:lnSpc>
                <a:spcPct val="100000"/>
              </a:lnSpc>
              <a:spcBef>
                <a:spcPct val="0"/>
              </a:spcBef>
              <a:spcAft>
                <a:spcPct val="0"/>
              </a:spcAft>
              <a:buClr>
                <a:srgbClr val="767779"/>
              </a:buClr>
              <a:buSzPts val="2400"/>
              <a:buFont typeface="Arial" panose="020B0604020202020204" pitchFamily="34" charset="0"/>
              <a:buChar char="•"/>
              <a:tabLst/>
              <a:defRPr/>
            </a:pPr>
            <a:endParaRPr kumimoji="0" lang="en-US" sz="2400" b="0" i="0" u="none" strike="noStrike" kern="0" cap="none" spc="0" normalizeH="0" baseline="0" noProof="0">
              <a:ln>
                <a:noFill/>
              </a:ln>
              <a:solidFill>
                <a:srgbClr val="767779"/>
              </a:solidFill>
              <a:effectLst/>
              <a:uLnTx/>
              <a:uFillTx/>
              <a:latin typeface="Century Gothic"/>
              <a:sym typeface="Century Gothic"/>
            </a:endParaRPr>
          </a:p>
          <a:p>
            <a:pPr marL="457200" marR="0" lvl="1" indent="0" algn="l" defTabSz="914400" rtl="0" eaLnBrk="1" fontAlgn="auto" latinLnBrk="0" hangingPunct="1">
              <a:lnSpc>
                <a:spcPct val="100000"/>
              </a:lnSpc>
              <a:spcBef>
                <a:spcPct val="0"/>
              </a:spcBef>
              <a:spcAft>
                <a:spcPct val="0"/>
              </a:spcAft>
              <a:buClr>
                <a:srgbClr val="767779"/>
              </a:buClr>
              <a:buSzPts val="2400"/>
              <a:buFont typeface="Century Gothic"/>
              <a:buNone/>
              <a:tabLst/>
              <a:defRPr/>
            </a:pPr>
            <a:endParaRPr kumimoji="0" lang="en-US" sz="2400" b="0" i="0" u="none" strike="noStrike" kern="0" cap="none" spc="0" normalizeH="0" baseline="0" noProof="0">
              <a:ln>
                <a:noFill/>
              </a:ln>
              <a:solidFill>
                <a:srgbClr val="767779"/>
              </a:solidFill>
              <a:effectLst/>
              <a:uLnTx/>
              <a:uFillTx/>
              <a:latin typeface="Century Gothic"/>
              <a:sym typeface="Century Gothic"/>
            </a:endParaRPr>
          </a:p>
          <a:p>
            <a:pPr marL="800100" marR="0" lvl="1" indent="-342900" algn="l" defTabSz="914400" rtl="0" eaLnBrk="1" fontAlgn="auto" latinLnBrk="0" hangingPunct="1">
              <a:lnSpc>
                <a:spcPct val="100000"/>
              </a:lnSpc>
              <a:spcBef>
                <a:spcPct val="0"/>
              </a:spcBef>
              <a:spcAft>
                <a:spcPct val="0"/>
              </a:spcAft>
              <a:buClr>
                <a:srgbClr val="767779"/>
              </a:buClr>
              <a:buSzPts val="2400"/>
              <a:buFont typeface="Arial" panose="020B0604020202020204" pitchFamily="34" charset="0"/>
              <a:buChar char="•"/>
              <a:tabLst/>
              <a:defRPr/>
            </a:pPr>
            <a:endParaRPr kumimoji="0" lang="en-US" sz="2400" b="0" i="0" u="none" strike="noStrike" kern="0" cap="none" spc="0" normalizeH="0" baseline="0" noProof="0">
              <a:ln>
                <a:noFill/>
              </a:ln>
              <a:solidFill>
                <a:srgbClr val="767779"/>
              </a:solidFill>
              <a:effectLst/>
              <a:uLnTx/>
              <a:uFillTx/>
              <a:latin typeface="Century Gothic"/>
              <a:sym typeface="Century Gothic"/>
            </a:endParaRPr>
          </a:p>
        </p:txBody>
      </p:sp>
      <p:pic>
        <p:nvPicPr>
          <p:cNvPr id="12" name="Picture 11">
            <a:extLst>
              <a:ext uri="{FF2B5EF4-FFF2-40B4-BE49-F238E27FC236}">
                <a16:creationId xmlns:a16="http://schemas.microsoft.com/office/drawing/2014/main" id="{B19E7738-702D-4F92-80F6-958CCF3F86F4}"/>
              </a:ext>
            </a:extLst>
          </p:cNvPr>
          <p:cNvPicPr>
            <a:picLocks noChangeAspect="1"/>
          </p:cNvPicPr>
          <p:nvPr/>
        </p:nvPicPr>
        <p:blipFill>
          <a:blip r:embed="rId2"/>
          <a:stretch>
            <a:fillRect/>
          </a:stretch>
        </p:blipFill>
        <p:spPr>
          <a:xfrm>
            <a:off x="9210951" y="946634"/>
            <a:ext cx="2320271" cy="2879769"/>
          </a:xfrm>
          <a:prstGeom prst="rect">
            <a:avLst/>
          </a:prstGeom>
        </p:spPr>
      </p:pic>
    </p:spTree>
    <p:extLst>
      <p:ext uri="{BB962C8B-B14F-4D97-AF65-F5344CB8AC3E}">
        <p14:creationId xmlns:p14="http://schemas.microsoft.com/office/powerpoint/2010/main" val="3791744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55678-B0B6-E58E-0A56-C0D42F5439C9}"/>
              </a:ext>
            </a:extLst>
          </p:cNvPr>
          <p:cNvSpPr>
            <a:spLocks noGrp="1"/>
          </p:cNvSpPr>
          <p:nvPr>
            <p:ph type="title"/>
          </p:nvPr>
        </p:nvSpPr>
        <p:spPr>
          <a:xfrm>
            <a:off x="431098" y="341601"/>
            <a:ext cx="11160126" cy="1488315"/>
          </a:xfrm>
        </p:spPr>
        <p:txBody>
          <a:bodyPr/>
          <a:lstStyle/>
          <a:p>
            <a:r>
              <a:rPr lang="en-US" u="sng"/>
              <a:t>Arbitration Clause</a:t>
            </a:r>
            <a:endParaRPr lang="en-US" u="sng" dirty="0"/>
          </a:p>
        </p:txBody>
      </p:sp>
      <p:sp>
        <p:nvSpPr>
          <p:cNvPr id="5" name="Text Placeholder 4">
            <a:extLst>
              <a:ext uri="{FF2B5EF4-FFF2-40B4-BE49-F238E27FC236}">
                <a16:creationId xmlns:a16="http://schemas.microsoft.com/office/drawing/2014/main" id="{6B061499-07C4-78C2-F3A6-16A032E7F362}"/>
              </a:ext>
            </a:extLst>
          </p:cNvPr>
          <p:cNvSpPr>
            <a:spLocks noGrp="1"/>
          </p:cNvSpPr>
          <p:nvPr>
            <p:ph type="body" idx="3"/>
          </p:nvPr>
        </p:nvSpPr>
        <p:spPr>
          <a:xfrm>
            <a:off x="5634689" y="403610"/>
            <a:ext cx="4838489" cy="313101"/>
          </a:xfrm>
        </p:spPr>
        <p:txBody>
          <a:bodyPr>
            <a:normAutofit fontScale="25000" lnSpcReduction="20000"/>
          </a:bodyPr>
          <a:lstStyle/>
          <a:p>
            <a:r>
              <a:rPr lang="en-US" sz="4000" b="1">
                <a:solidFill>
                  <a:schemeClr val="accent4"/>
                </a:solidFill>
                <a:latin typeface="Century Gothic" panose="020B0502020202020204" pitchFamily="34" charset="0"/>
              </a:rPr>
              <a:t>Public Risk Innovations, Solution &amp; Management v. AmTrust Fin. Svcs, Inc.</a:t>
            </a:r>
          </a:p>
          <a:p>
            <a:endParaRPr lang="en-US"/>
          </a:p>
        </p:txBody>
      </p:sp>
      <p:sp>
        <p:nvSpPr>
          <p:cNvPr id="6" name="Google Shape;95;p4">
            <a:extLst>
              <a:ext uri="{FF2B5EF4-FFF2-40B4-BE49-F238E27FC236}">
                <a16:creationId xmlns:a16="http://schemas.microsoft.com/office/drawing/2014/main" id="{02054F2E-D211-47E6-9120-2B31B2D1F01A}"/>
              </a:ext>
            </a:extLst>
          </p:cNvPr>
          <p:cNvSpPr txBox="1">
            <a:spLocks/>
          </p:cNvSpPr>
          <p:nvPr/>
        </p:nvSpPr>
        <p:spPr>
          <a:xfrm>
            <a:off x="431098" y="1047750"/>
            <a:ext cx="9825265" cy="4756305"/>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ct val="0"/>
              </a:spcBef>
              <a:spcAft>
                <a:spcPct val="0"/>
              </a:spcAft>
            </a:defPPr>
            <a:lvl1pPr marL="457200" marR="0" lvl="0" indent="-228600" algn="l" rtl="0">
              <a:lnSpc>
                <a:spcPct val="100000"/>
              </a:lnSpc>
              <a:spcBef>
                <a:spcPts val="400"/>
              </a:spcBef>
              <a:spcAft>
                <a:spcPct val="0"/>
              </a:spcAft>
              <a:buClr>
                <a:schemeClr val="accent2"/>
              </a:buClr>
              <a:buSzPts val="1800"/>
              <a:buFont typeface="Century Gothic"/>
              <a:buNone/>
              <a:defRPr sz="2400" b="0" i="0" u="none" strike="noStrike" cap="none">
                <a:solidFill>
                  <a:schemeClr val="accent2"/>
                </a:solidFill>
                <a:latin typeface="Century Gothic"/>
                <a:ea typeface="Century Gothic"/>
                <a:cs typeface="Century Gothic"/>
                <a:sym typeface="Century Gothic"/>
              </a:defRPr>
            </a:lvl1pPr>
            <a:lvl2pPr marL="914400" marR="0" lvl="1"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2pPr>
            <a:lvl3pPr marL="1371600" marR="0" lvl="2"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3pPr>
            <a:lvl4pPr marL="1828800" marR="0" lvl="3"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4pPr>
            <a:lvl5pPr marL="2286000" marR="0" lvl="4"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5pPr>
            <a:lvl6pPr marL="2743200" marR="0" lvl="5"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6pPr>
            <a:lvl7pPr marL="3200400" marR="0" lvl="6"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7pPr>
            <a:lvl8pPr marL="3657600" marR="0" lvl="7"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8pPr>
            <a:lvl9pPr marL="4114800" marR="0" lvl="8" indent="-342900" algn="l" rtl="0">
              <a:lnSpc>
                <a:spcPct val="100000"/>
              </a:lnSpc>
              <a:spcBef>
                <a:spcPts val="400"/>
              </a:spcBef>
              <a:spcAft>
                <a:spcPct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9pPr>
          </a:lstStyle>
          <a:p>
            <a:pPr marL="0" marR="0" lvl="0" indent="0" algn="just" defTabSz="914400" rtl="0" eaLnBrk="1" fontAlgn="auto" latinLnBrk="0" hangingPunct="1">
              <a:lnSpc>
                <a:spcPct val="100000"/>
              </a:lnSpc>
              <a:spcBef>
                <a:spcPts val="600"/>
              </a:spcBef>
              <a:spcAft>
                <a:spcPct val="0"/>
              </a:spcAft>
              <a:buClr>
                <a:srgbClr val="767779"/>
              </a:buClr>
              <a:buSzPts val="2400"/>
              <a:buFont typeface="Century Gothic"/>
              <a:buNone/>
              <a:tabLst/>
              <a:defRPr/>
            </a:pPr>
            <a:r>
              <a:rPr kumimoji="0" lang="en-US" sz="1800" b="0" i="0" u="none" strike="noStrike" kern="0" cap="none" spc="0" normalizeH="0" baseline="0" noProof="0">
                <a:ln>
                  <a:noFill/>
                </a:ln>
                <a:solidFill>
                  <a:srgbClr val="000000"/>
                </a:solidFill>
                <a:effectLst/>
                <a:uLnTx/>
                <a:uFillTx/>
                <a:latin typeface="Century Gothic"/>
                <a:sym typeface="Century Gothic"/>
              </a:rPr>
              <a:t>Either party may initiate arbitration by giving a written notice of demand for arbitration. Such notice will reference this Article, will state issues to be resolved in the view of the claimant, and will appoint the arbitrator selected by the claimant. Within 30 days after receipt of such notice, the respondent will notify the claimant of any additional issues to be resolved and of the name of its appointed arbitrator. </a:t>
            </a:r>
            <a:r>
              <a:rPr kumimoji="0" lang="en-US" sz="1800" b="1" i="0" u="none" strike="noStrike" kern="0" cap="none" spc="0" normalizeH="0" baseline="0" noProof="0">
                <a:ln>
                  <a:noFill/>
                </a:ln>
                <a:solidFill>
                  <a:srgbClr val="000000"/>
                </a:solidFill>
                <a:effectLst/>
                <a:uLnTx/>
                <a:uFillTx/>
                <a:latin typeface="Century Gothic"/>
                <a:sym typeface="Century Gothic"/>
              </a:rPr>
              <a:t>As time is of the essence, if the respondent fails to appoint its arbitrator within 30 days after receipt of notice requesting arbitration, the claimant is authorized to and will appoint the second arbitrator</a:t>
            </a:r>
            <a:r>
              <a:rPr kumimoji="0" lang="en-US" sz="1800" b="0" i="0" u="none" strike="noStrike" kern="0" cap="none" spc="0" normalizeH="0" baseline="0" noProof="0">
                <a:ln>
                  <a:noFill/>
                </a:ln>
                <a:solidFill>
                  <a:srgbClr val="000000"/>
                </a:solidFill>
                <a:effectLst/>
                <a:uLnTx/>
                <a:uFillTx/>
                <a:latin typeface="Century Gothic"/>
                <a:sym typeface="Century Gothic"/>
              </a:rPr>
              <a:t>.</a:t>
            </a:r>
          </a:p>
          <a:p>
            <a:pPr marL="0" marR="0" lvl="0" indent="0" algn="just" defTabSz="914400" rtl="0" eaLnBrk="1" fontAlgn="auto" latinLnBrk="0" hangingPunct="1">
              <a:lnSpc>
                <a:spcPct val="100000"/>
              </a:lnSpc>
              <a:spcBef>
                <a:spcPts val="600"/>
              </a:spcBef>
              <a:spcAft>
                <a:spcPct val="0"/>
              </a:spcAft>
              <a:buClr>
                <a:srgbClr val="767779"/>
              </a:buClr>
              <a:buSzPts val="2400"/>
              <a:buFont typeface="Century Gothic"/>
              <a:buNone/>
              <a:tabLst/>
              <a:defRPr/>
            </a:pPr>
            <a:endParaRPr kumimoji="0" lang="en-US" sz="1800" b="0" i="0" u="none" strike="noStrike" kern="0" cap="none" spc="0" normalizeH="0" baseline="0" noProof="0">
              <a:ln>
                <a:noFill/>
              </a:ln>
              <a:solidFill>
                <a:srgbClr val="000000"/>
              </a:solidFill>
              <a:effectLst/>
              <a:uLnTx/>
              <a:uFillTx/>
              <a:latin typeface="Century Gothic"/>
              <a:sym typeface="Century Gothic"/>
            </a:endParaRPr>
          </a:p>
          <a:p>
            <a:pPr marL="0" marR="0" lvl="0" indent="0" algn="just" defTabSz="914400" rtl="0" eaLnBrk="1" fontAlgn="auto" latinLnBrk="0" hangingPunct="1">
              <a:lnSpc>
                <a:spcPct val="100000"/>
              </a:lnSpc>
              <a:spcBef>
                <a:spcPts val="600"/>
              </a:spcBef>
              <a:spcAft>
                <a:spcPct val="0"/>
              </a:spcAft>
              <a:buClr>
                <a:srgbClr val="767779"/>
              </a:buClr>
              <a:buSzPts val="2400"/>
              <a:buFont typeface="Century Gothic"/>
              <a:buNone/>
              <a:tabLst/>
              <a:defRPr/>
            </a:pPr>
            <a:r>
              <a:rPr kumimoji="0" lang="en-US" sz="1800" b="0" i="0" u="none" strike="noStrike" kern="0" cap="none" spc="0" normalizeH="0" baseline="0" noProof="0">
                <a:ln>
                  <a:noFill/>
                </a:ln>
                <a:solidFill>
                  <a:srgbClr val="000000"/>
                </a:solidFill>
                <a:effectLst/>
                <a:uLnTx/>
                <a:uFillTx/>
                <a:latin typeface="Century Gothic"/>
                <a:sym typeface="Century Gothic"/>
              </a:rPr>
              <a:t>The two arbitrators named shall appoint a third arbitrator. Should they fail to agree on a third arbitrator, within 30 days after the appointment of the second arbitrator, either party may apply to a Judge of the US District Court having jurisdiction over the Northern District of California to appoint the third arbitrator with the qualifications set forth in this Article. </a:t>
            </a:r>
            <a:r>
              <a:rPr kumimoji="0" lang="en-US" sz="1800" b="1" i="0" u="none" strike="noStrike" kern="0" cap="none" spc="0" normalizeH="0" baseline="0" noProof="0">
                <a:ln>
                  <a:noFill/>
                </a:ln>
                <a:solidFill>
                  <a:srgbClr val="000000"/>
                </a:solidFill>
                <a:effectLst/>
                <a:uLnTx/>
                <a:uFillTx/>
                <a:latin typeface="Century Gothic"/>
                <a:sym typeface="Century Gothic"/>
              </a:rPr>
              <a:t>The arbitrators shall be disinterested current or former officials of property and casualty insurance or reinsurance companies not under the control or management of either party.</a:t>
            </a:r>
          </a:p>
          <a:p>
            <a:pPr marL="457200" marR="0" lvl="1" indent="0" algn="l" defTabSz="914400" rtl="0" eaLnBrk="1" fontAlgn="auto" latinLnBrk="0" hangingPunct="1">
              <a:lnSpc>
                <a:spcPct val="100000"/>
              </a:lnSpc>
              <a:spcBef>
                <a:spcPts val="600"/>
              </a:spcBef>
              <a:spcAft>
                <a:spcPct val="0"/>
              </a:spcAft>
              <a:buClr>
                <a:srgbClr val="767779"/>
              </a:buClr>
              <a:buSzPts val="2400"/>
              <a:buFont typeface="Century Gothic"/>
              <a:buNone/>
              <a:tabLst/>
              <a:defRPr/>
            </a:pPr>
            <a:endParaRPr kumimoji="0" lang="en-US" sz="2400" b="0" i="0" u="none" strike="noStrike" kern="0" cap="none" spc="0" normalizeH="0" baseline="0" noProof="0">
              <a:ln>
                <a:noFill/>
              </a:ln>
              <a:solidFill>
                <a:srgbClr val="767779"/>
              </a:solidFill>
              <a:effectLst/>
              <a:uLnTx/>
              <a:uFillTx/>
              <a:latin typeface="Century Gothic"/>
              <a:sym typeface="Century Gothic"/>
            </a:endParaRPr>
          </a:p>
          <a:p>
            <a:pPr marL="800100" marR="0" lvl="1" indent="-342900" algn="l" defTabSz="914400" rtl="0" eaLnBrk="1" fontAlgn="auto" latinLnBrk="0" hangingPunct="1">
              <a:lnSpc>
                <a:spcPct val="100000"/>
              </a:lnSpc>
              <a:spcBef>
                <a:spcPts val="600"/>
              </a:spcBef>
              <a:spcAft>
                <a:spcPct val="0"/>
              </a:spcAft>
              <a:buClr>
                <a:srgbClr val="767779"/>
              </a:buClr>
              <a:buSzPts val="2400"/>
              <a:buFont typeface="Arial" panose="020B0604020202020204" pitchFamily="34" charset="0"/>
              <a:buChar char="•"/>
              <a:tabLst/>
              <a:defRPr/>
            </a:pPr>
            <a:endParaRPr kumimoji="0" lang="en-US" sz="2400" b="0" i="0" u="none" strike="noStrike" kern="0" cap="none" spc="0" normalizeH="0" baseline="0" noProof="0">
              <a:ln>
                <a:noFill/>
              </a:ln>
              <a:solidFill>
                <a:srgbClr val="767779"/>
              </a:solidFill>
              <a:effectLst/>
              <a:uLnTx/>
              <a:uFillTx/>
              <a:latin typeface="Century Gothic"/>
              <a:sym typeface="Century Gothic"/>
            </a:endParaRPr>
          </a:p>
          <a:p>
            <a:pPr marL="342900" marR="0" lvl="0" indent="-342900" algn="l" defTabSz="914400" rtl="0" eaLnBrk="1" fontAlgn="auto" latinLnBrk="0" hangingPunct="1">
              <a:lnSpc>
                <a:spcPct val="100000"/>
              </a:lnSpc>
              <a:spcBef>
                <a:spcPct val="0"/>
              </a:spcBef>
              <a:spcAft>
                <a:spcPct val="0"/>
              </a:spcAft>
              <a:buClr>
                <a:srgbClr val="767779"/>
              </a:buClr>
              <a:buSzPts val="2400"/>
              <a:buFont typeface="Arial" panose="020B0604020202020204" pitchFamily="34" charset="0"/>
              <a:buChar char="•"/>
              <a:tabLst/>
              <a:defRPr/>
            </a:pPr>
            <a:endParaRPr kumimoji="0" lang="en-US" sz="2400" b="0" i="0" u="none" strike="noStrike" kern="0" cap="none" spc="0" normalizeH="0" baseline="0" noProof="0">
              <a:ln>
                <a:noFill/>
              </a:ln>
              <a:solidFill>
                <a:srgbClr val="767779"/>
              </a:solidFill>
              <a:effectLst/>
              <a:uLnTx/>
              <a:uFillTx/>
              <a:latin typeface="Century Gothic"/>
              <a:sym typeface="Century Gothic"/>
            </a:endParaRPr>
          </a:p>
          <a:p>
            <a:pPr marL="457200" marR="0" lvl="1" indent="0" algn="l" defTabSz="914400" rtl="0" eaLnBrk="1" fontAlgn="auto" latinLnBrk="0" hangingPunct="1">
              <a:lnSpc>
                <a:spcPct val="100000"/>
              </a:lnSpc>
              <a:spcBef>
                <a:spcPct val="0"/>
              </a:spcBef>
              <a:spcAft>
                <a:spcPct val="0"/>
              </a:spcAft>
              <a:buClr>
                <a:srgbClr val="767779"/>
              </a:buClr>
              <a:buSzPts val="2400"/>
              <a:buFont typeface="Century Gothic"/>
              <a:buNone/>
              <a:tabLst/>
              <a:defRPr/>
            </a:pPr>
            <a:endParaRPr kumimoji="0" lang="en-US" sz="2400" b="0" i="0" u="none" strike="noStrike" kern="0" cap="none" spc="0" normalizeH="0" baseline="0" noProof="0">
              <a:ln>
                <a:noFill/>
              </a:ln>
              <a:solidFill>
                <a:srgbClr val="767779"/>
              </a:solidFill>
              <a:effectLst/>
              <a:uLnTx/>
              <a:uFillTx/>
              <a:latin typeface="Century Gothic"/>
              <a:sym typeface="Century Gothic"/>
            </a:endParaRPr>
          </a:p>
          <a:p>
            <a:pPr marL="800100" marR="0" lvl="1" indent="-342900" algn="l" defTabSz="914400" rtl="0" eaLnBrk="1" fontAlgn="auto" latinLnBrk="0" hangingPunct="1">
              <a:lnSpc>
                <a:spcPct val="100000"/>
              </a:lnSpc>
              <a:spcBef>
                <a:spcPct val="0"/>
              </a:spcBef>
              <a:spcAft>
                <a:spcPct val="0"/>
              </a:spcAft>
              <a:buClr>
                <a:srgbClr val="767779"/>
              </a:buClr>
              <a:buSzPts val="2400"/>
              <a:buFont typeface="Arial" panose="020B0604020202020204" pitchFamily="34" charset="0"/>
              <a:buChar char="•"/>
              <a:tabLst/>
              <a:defRPr/>
            </a:pPr>
            <a:endParaRPr kumimoji="0" lang="en-US" sz="2400" b="0" i="0" u="none" strike="noStrike" kern="0" cap="none" spc="0" normalizeH="0" baseline="0" noProof="0">
              <a:ln>
                <a:noFill/>
              </a:ln>
              <a:solidFill>
                <a:srgbClr val="767779"/>
              </a:solidFill>
              <a:effectLst/>
              <a:uLnTx/>
              <a:uFillTx/>
              <a:latin typeface="Century Gothic"/>
              <a:sym typeface="Century Gothic"/>
            </a:endParaRPr>
          </a:p>
        </p:txBody>
      </p:sp>
      <p:pic>
        <p:nvPicPr>
          <p:cNvPr id="4" name="Picture 3" descr="Silver stopwatch">
            <a:extLst>
              <a:ext uri="{FF2B5EF4-FFF2-40B4-BE49-F238E27FC236}">
                <a16:creationId xmlns:a16="http://schemas.microsoft.com/office/drawing/2014/main" id="{848C0E6D-5B29-4152-8234-49B5B8911F56}"/>
              </a:ext>
            </a:extLst>
          </p:cNvPr>
          <p:cNvPicPr>
            <a:picLocks noChangeAspect="1"/>
          </p:cNvPicPr>
          <p:nvPr/>
        </p:nvPicPr>
        <p:blipFill>
          <a:blip r:embed="rId2"/>
          <a:stretch>
            <a:fillRect/>
          </a:stretch>
        </p:blipFill>
        <p:spPr>
          <a:xfrm>
            <a:off x="10355736" y="1197966"/>
            <a:ext cx="1725106" cy="1386799"/>
          </a:xfrm>
          <a:prstGeom prst="rect">
            <a:avLst/>
          </a:prstGeom>
        </p:spPr>
      </p:pic>
      <p:pic>
        <p:nvPicPr>
          <p:cNvPr id="10" name="Picture 9" descr="A green sign with white lettering&#10;&#10;Description automatically generated with low confidence">
            <a:extLst>
              <a:ext uri="{FF2B5EF4-FFF2-40B4-BE49-F238E27FC236}">
                <a16:creationId xmlns:a16="http://schemas.microsoft.com/office/drawing/2014/main" id="{C313D2C0-6D24-4E87-9B2C-40FAF8806AC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355736" y="2711362"/>
            <a:ext cx="1767527" cy="1178351"/>
          </a:xfrm>
          <a:prstGeom prst="rect">
            <a:avLst/>
          </a:prstGeom>
        </p:spPr>
      </p:pic>
      <p:pic>
        <p:nvPicPr>
          <p:cNvPr id="17" name="Picture 16" descr="Text, whiteboard&#10;&#10;Description automatically generated">
            <a:extLst>
              <a:ext uri="{FF2B5EF4-FFF2-40B4-BE49-F238E27FC236}">
                <a16:creationId xmlns:a16="http://schemas.microsoft.com/office/drawing/2014/main" id="{C22E0C03-A773-4923-B42C-5715C2223D2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355736" y="4055387"/>
            <a:ext cx="1453471" cy="1488315"/>
          </a:xfrm>
          <a:prstGeom prst="rect">
            <a:avLst/>
          </a:prstGeom>
        </p:spPr>
      </p:pic>
    </p:spTree>
    <p:extLst>
      <p:ext uri="{BB962C8B-B14F-4D97-AF65-F5344CB8AC3E}">
        <p14:creationId xmlns:p14="http://schemas.microsoft.com/office/powerpoint/2010/main" val="2062069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6" y="380784"/>
            <a:ext cx="11160128" cy="1488317"/>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ct val="0"/>
              </a:spcBef>
              <a:spcAft>
                <a:spcPct val="0"/>
              </a:spcAft>
              <a:buClr>
                <a:srgbClr val="AA182C"/>
              </a:buClr>
              <a:buSzPts val="4000"/>
              <a:buFont typeface="Century Gothic"/>
              <a:buNone/>
            </a:pPr>
            <a:r>
              <a:rPr lang="en-US" sz="4000" b="1" i="0" u="none" strike="noStrike" cap="none">
                <a:solidFill>
                  <a:srgbClr val="AA182C"/>
                </a:solidFill>
                <a:latin typeface="Century Gothic"/>
                <a:ea typeface="Century Gothic"/>
                <a:cs typeface="Century Gothic"/>
                <a:sym typeface="Century Gothic"/>
              </a:rPr>
              <a:t>Arbitrator Selection (2021)</a:t>
            </a:r>
            <a:endParaRPr sz="4000" b="1" i="0" u="none" strike="noStrike" cap="none">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515936" y="1124942"/>
            <a:ext cx="10769181" cy="4718297"/>
          </a:xfrm>
          <a:prstGeom prst="rect">
            <a:avLst/>
          </a:prstGeom>
          <a:noFill/>
          <a:ln>
            <a:noFill/>
          </a:ln>
        </p:spPr>
        <p:txBody>
          <a:bodyPr spcFirstLastPara="1" wrap="square" lIns="45700" tIns="45700" rIns="45700" bIns="45700" anchor="t" anchorCtr="0">
            <a:normAutofit/>
          </a:bodyPr>
          <a:lstStyle/>
          <a:p>
            <a:pPr marL="0" indent="0">
              <a:spcBef>
                <a:spcPct val="0"/>
              </a:spcBef>
              <a:spcAft>
                <a:spcPts val="1800"/>
              </a:spcAft>
              <a:buSzPts val="2400"/>
            </a:pPr>
            <a:r>
              <a:rPr lang="en-US" sz="3200" b="1">
                <a:solidFill>
                  <a:schemeClr val="tx1"/>
                </a:solidFill>
              </a:rPr>
              <a:t>Jan. 13</a:t>
            </a:r>
            <a:r>
              <a:rPr lang="en-US" sz="3200">
                <a:solidFill>
                  <a:schemeClr val="tx1"/>
                </a:solidFill>
              </a:rPr>
              <a:t>	PRISM serves notice and appoints A. Bryne 		Conley</a:t>
            </a:r>
          </a:p>
          <a:p>
            <a:pPr marL="0" indent="0">
              <a:spcBef>
                <a:spcPct val="0"/>
              </a:spcBef>
              <a:spcAft>
                <a:spcPts val="1800"/>
              </a:spcAft>
              <a:buSzPts val="2400"/>
            </a:pPr>
            <a:r>
              <a:rPr lang="en-US" sz="3200" b="1">
                <a:solidFill>
                  <a:schemeClr val="tx1"/>
                </a:solidFill>
              </a:rPr>
              <a:t>Feb. 11</a:t>
            </a:r>
            <a:r>
              <a:rPr lang="en-US" sz="3200">
                <a:solidFill>
                  <a:schemeClr val="tx1"/>
                </a:solidFill>
              </a:rPr>
              <a:t>	AmTrust appoints arbitrator and AmTrust 			serves its own notice of arbitration on PRISM</a:t>
            </a:r>
          </a:p>
          <a:p>
            <a:pPr marL="0" indent="0">
              <a:spcBef>
                <a:spcPct val="0"/>
              </a:spcBef>
              <a:spcAft>
                <a:spcPts val="1800"/>
              </a:spcAft>
              <a:buSzPts val="2400"/>
            </a:pPr>
            <a:r>
              <a:rPr lang="en-US" sz="3200" b="1">
                <a:solidFill>
                  <a:schemeClr val="tx1"/>
                </a:solidFill>
              </a:rPr>
              <a:t>Mar. 11</a:t>
            </a:r>
            <a:r>
              <a:rPr lang="en-US" sz="3200">
                <a:solidFill>
                  <a:schemeClr val="tx1"/>
                </a:solidFill>
              </a:rPr>
              <a:t>	PRISM appoints Conley in AmTrust arbitration</a:t>
            </a:r>
          </a:p>
          <a:p>
            <a:pPr marL="0" indent="0">
              <a:spcBef>
                <a:spcPct val="0"/>
              </a:spcBef>
              <a:spcAft>
                <a:spcPts val="1800"/>
              </a:spcAft>
              <a:buSzPts val="2400"/>
            </a:pPr>
            <a:r>
              <a:rPr lang="en-US" sz="3200" b="1">
                <a:solidFill>
                  <a:schemeClr val="tx1"/>
                </a:solidFill>
              </a:rPr>
              <a:t>Mar. 12</a:t>
            </a:r>
            <a:r>
              <a:rPr lang="en-US" sz="3200">
                <a:solidFill>
                  <a:schemeClr val="tx1"/>
                </a:solidFill>
              </a:rPr>
              <a:t>	AmTrust objects to Conely</a:t>
            </a:r>
          </a:p>
          <a:p>
            <a:pPr marL="0" indent="0">
              <a:spcBef>
                <a:spcPct val="0"/>
              </a:spcBef>
              <a:spcAft>
                <a:spcPts val="1800"/>
              </a:spcAft>
              <a:buSzPts val="2400"/>
            </a:pPr>
            <a:r>
              <a:rPr lang="en-US" sz="3200" b="1">
                <a:solidFill>
                  <a:schemeClr val="tx1"/>
                </a:solidFill>
              </a:rPr>
              <a:t>Mar. 14</a:t>
            </a:r>
            <a:r>
              <a:rPr lang="en-US" sz="3200">
                <a:solidFill>
                  <a:schemeClr val="tx1"/>
                </a:solidFill>
              </a:rPr>
              <a:t>	AmTrust appoints arbitrator for PRISM </a:t>
            </a:r>
          </a:p>
          <a:p>
            <a:pPr marL="0" indent="0">
              <a:spcBef>
                <a:spcPct val="0"/>
              </a:spcBef>
              <a:spcAft>
                <a:spcPts val="1200"/>
              </a:spcAft>
              <a:buSzPts val="2400"/>
            </a:pPr>
            <a:endParaRPr lang="en-US">
              <a:solidFill>
                <a:schemeClr val="tx1"/>
              </a:solidFill>
            </a:endParaRPr>
          </a:p>
          <a:p>
            <a:pPr marL="0" indent="0">
              <a:spcBef>
                <a:spcPct val="0"/>
              </a:spcBef>
              <a:spcAft>
                <a:spcPts val="1200"/>
              </a:spcAft>
              <a:buSzPts val="2400"/>
            </a:pPr>
            <a:endParaRPr lang="en-US">
              <a:solidFill>
                <a:schemeClr val="tx1"/>
              </a:solidFill>
            </a:endParaRPr>
          </a:p>
          <a:p>
            <a:pPr marL="0" indent="0">
              <a:spcBef>
                <a:spcPct val="0"/>
              </a:spcBef>
              <a:spcAft>
                <a:spcPts val="600"/>
              </a:spcAft>
              <a:buSzPts val="2400"/>
            </a:pPr>
            <a:endParaRPr lang="en-US"/>
          </a:p>
          <a:p>
            <a:pPr marL="800100" lvl="1">
              <a:spcBef>
                <a:spcPts val="600"/>
              </a:spcBef>
              <a:buSzPts val="2400"/>
              <a:buFont typeface="Arial" panose="020B0604020202020204" pitchFamily="34" charset="0"/>
              <a:buChar char="•"/>
            </a:pPr>
            <a:endParaRPr lang="en-US"/>
          </a:p>
          <a:p>
            <a:pPr marL="342900" lvl="0" indent="-342900">
              <a:spcBef>
                <a:spcPct val="0"/>
              </a:spcBef>
              <a:buSzPts val="2400"/>
              <a:buFont typeface="Arial" panose="020B0604020202020204" pitchFamily="34" charset="0"/>
              <a:buChar char="•"/>
            </a:pPr>
            <a:endParaRPr lang="en-US" sz="2400" b="0" i="0" u="none" strike="noStrike" cap="none">
              <a:solidFill>
                <a:schemeClr val="accent2"/>
              </a:solidFill>
              <a:latin typeface="Century Gothic"/>
              <a:ea typeface="Century Gothic"/>
              <a:cs typeface="Century Gothic"/>
              <a:sym typeface="Century Gothic"/>
            </a:endParaRPr>
          </a:p>
          <a:p>
            <a:pPr marL="457200" lvl="1" indent="0">
              <a:spcBef>
                <a:spcPct val="0"/>
              </a:spcBef>
              <a:buSzPts val="2400"/>
              <a:buNone/>
            </a:pPr>
            <a:endParaRPr lang="en-US"/>
          </a:p>
          <a:p>
            <a:pPr marL="800100" lvl="1">
              <a:spcBef>
                <a:spcPct val="0"/>
              </a:spcBef>
              <a:buSzPts val="2400"/>
              <a:buFont typeface="Arial" panose="020B0604020202020204" pitchFamily="34" charset="0"/>
              <a:buChar char="•"/>
            </a:pPr>
            <a:endParaRPr b="0" i="0" u="none" strike="noStrike" cap="none">
              <a:solidFill>
                <a:schemeClr val="accent2"/>
              </a:solidFill>
              <a:latin typeface="Century Gothic"/>
              <a:ea typeface="Century Gothic"/>
              <a:cs typeface="Century Gothic"/>
              <a:sym typeface="Century Gothic"/>
            </a:endParaRPr>
          </a:p>
        </p:txBody>
      </p:sp>
      <p:sp>
        <p:nvSpPr>
          <p:cNvPr id="4" name="TextBox 3">
            <a:extLst>
              <a:ext uri="{FF2B5EF4-FFF2-40B4-BE49-F238E27FC236}">
                <a16:creationId xmlns:a16="http://schemas.microsoft.com/office/drawing/2014/main" id="{D8332987-A9AB-4BAA-A056-688AAC3D12F1}"/>
              </a:ext>
            </a:extLst>
          </p:cNvPr>
          <p:cNvSpPr txBox="1"/>
          <p:nvPr/>
        </p:nvSpPr>
        <p:spPr>
          <a:xfrm>
            <a:off x="6873405" y="385374"/>
            <a:ext cx="480265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797979"/>
                </a:solidFill>
                <a:effectLst/>
                <a:uLnTx/>
                <a:uFillTx/>
                <a:latin typeface="Century Gothic" panose="020B0502020202020204" pitchFamily="34" charset="0"/>
                <a:cs typeface="Arial"/>
                <a:sym typeface="Arial"/>
              </a:rPr>
              <a:t>Public Risk Innovations, Solution &amp; Management v. AmTrust Fin. Svcs, Inc.</a:t>
            </a:r>
          </a:p>
        </p:txBody>
      </p:sp>
    </p:spTree>
    <p:extLst>
      <p:ext uri="{BB962C8B-B14F-4D97-AF65-F5344CB8AC3E}">
        <p14:creationId xmlns:p14="http://schemas.microsoft.com/office/powerpoint/2010/main" val="686042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txBox="1">
            <a:spLocks noGrp="1"/>
          </p:cNvSpPr>
          <p:nvPr>
            <p:ph type="body" idx="1"/>
          </p:nvPr>
        </p:nvSpPr>
        <p:spPr>
          <a:xfrm>
            <a:off x="515937" y="2615381"/>
            <a:ext cx="10714038" cy="646802"/>
          </a:xfrm>
          <a:prstGeom prst="rect">
            <a:avLst/>
          </a:prstGeom>
          <a:noFill/>
          <a:ln>
            <a:noFill/>
          </a:ln>
        </p:spPr>
        <p:txBody>
          <a:bodyPr spcFirstLastPara="1" wrap="square" lIns="45700" tIns="45700" rIns="45700" bIns="45700" anchor="t" anchorCtr="0">
            <a:normAutofit/>
          </a:bodyPr>
          <a:lstStyle/>
          <a:p>
            <a:pPr marR="0" indent="-457200">
              <a:spcBef>
                <a:spcPts val="0"/>
              </a:spcBef>
              <a:spcAft>
                <a:spcPts val="0"/>
              </a:spcAft>
            </a:pPr>
            <a:r>
              <a:rPr lang="en-US" sz="3200" b="1">
                <a:effectLst/>
                <a:latin typeface="Century Gothic" panose="020B0502020202020204" pitchFamily="34" charset="0"/>
                <a:ea typeface="Times New Roman" panose="02020603050405020304" pitchFamily="18" charset="0"/>
              </a:rPr>
              <a:t>Answer:	YES</a:t>
            </a:r>
          </a:p>
        </p:txBody>
      </p:sp>
      <p:sp>
        <p:nvSpPr>
          <p:cNvPr id="106" name="Google Shape;106;p5"/>
          <p:cNvSpPr txBox="1">
            <a:spLocks noGrp="1"/>
          </p:cNvSpPr>
          <p:nvPr>
            <p:ph type="title"/>
          </p:nvPr>
        </p:nvSpPr>
        <p:spPr>
          <a:xfrm>
            <a:off x="515937" y="616938"/>
            <a:ext cx="11160128" cy="1566089"/>
          </a:xfrm>
          <a:prstGeom prst="rect">
            <a:avLst/>
          </a:prstGeom>
          <a:noFill/>
          <a:ln>
            <a:noFill/>
          </a:ln>
        </p:spPr>
        <p:txBody>
          <a:bodyPr spcFirstLastPara="1" wrap="square" lIns="45700" tIns="45700" rIns="45700" bIns="45700" anchor="t" anchorCtr="0">
            <a:noAutofit/>
          </a:bodyPr>
          <a:lstStyle/>
          <a:p>
            <a:pPr marL="1828800" indent="-1828800"/>
            <a:r>
              <a:rPr lang="en-US" sz="3200">
                <a:latin typeface="Century Gothic" panose="020B0502020202020204" pitchFamily="34" charset="0"/>
                <a:ea typeface="Times New Roman" panose="02020603050405020304" pitchFamily="18" charset="0"/>
              </a:rPr>
              <a:t>Issue 1</a:t>
            </a:r>
            <a:r>
              <a:rPr lang="en-US" sz="3200" b="1">
                <a:effectLst/>
                <a:latin typeface="Century Gothic" panose="020B0502020202020204" pitchFamily="34" charset="0"/>
                <a:ea typeface="Times New Roman" panose="02020603050405020304" pitchFamily="18" charset="0"/>
              </a:rPr>
              <a:t>: 	</a:t>
            </a:r>
            <a:r>
              <a:rPr lang="en-US" sz="3200">
                <a:latin typeface="Century Gothic" panose="020B0502020202020204" pitchFamily="34" charset="0"/>
                <a:ea typeface="Times New Roman" panose="02020603050405020304" pitchFamily="18" charset="0"/>
              </a:rPr>
              <a:t>Does a former general counsel for self-insurance risk pool or joint powers authority qualify as a “former official of an insurance or reinsurance company”? </a:t>
            </a:r>
            <a:endParaRPr lang="en-US" sz="3200">
              <a:latin typeface="Century Gothic" panose="020B0502020202020204" pitchFamily="34" charset="0"/>
              <a:sym typeface="Source Sans Pro"/>
            </a:endParaRPr>
          </a:p>
        </p:txBody>
      </p:sp>
      <p:sp>
        <p:nvSpPr>
          <p:cNvPr id="5" name="Text Placeholder 4">
            <a:extLst>
              <a:ext uri="{FF2B5EF4-FFF2-40B4-BE49-F238E27FC236}">
                <a16:creationId xmlns:a16="http://schemas.microsoft.com/office/drawing/2014/main" id="{8156F737-BA78-413D-870F-37E47F25FD60}"/>
              </a:ext>
            </a:extLst>
          </p:cNvPr>
          <p:cNvSpPr txBox="1">
            <a:spLocks noGrp="1"/>
          </p:cNvSpPr>
          <p:nvPr>
            <p:ph type="body" idx="3"/>
          </p:nvPr>
        </p:nvSpPr>
        <p:spPr>
          <a:xfrm>
            <a:off x="6790041" y="184584"/>
            <a:ext cx="4962224" cy="297477"/>
          </a:xfrm>
          <a:prstGeom prst="rect">
            <a:avLst/>
          </a:prstGeom>
          <a:noFill/>
        </p:spPr>
        <p:txBody>
          <a:bodyPr wrap="square" rtlCol="0">
            <a:spAutoFit/>
          </a:bodyPr>
          <a:lstStyle/>
          <a:p>
            <a:r>
              <a:rPr lang="en-US" sz="1000" b="1">
                <a:solidFill>
                  <a:schemeClr val="accent4"/>
                </a:solidFill>
                <a:latin typeface="Century Gothic" panose="020B0502020202020204" pitchFamily="34" charset="0"/>
              </a:rPr>
              <a:t>Public Risk Innovations, Solution &amp; Management v. AmTrust Fin. Svcs, Inc.</a:t>
            </a:r>
          </a:p>
        </p:txBody>
      </p:sp>
      <p:sp>
        <p:nvSpPr>
          <p:cNvPr id="6" name="Google Shape;102;p5">
            <a:extLst>
              <a:ext uri="{FF2B5EF4-FFF2-40B4-BE49-F238E27FC236}">
                <a16:creationId xmlns:a16="http://schemas.microsoft.com/office/drawing/2014/main" id="{126217D5-2AE0-446B-92D1-CBA591EED8EB}"/>
              </a:ext>
            </a:extLst>
          </p:cNvPr>
          <p:cNvSpPr txBox="1">
            <a:spLocks/>
          </p:cNvSpPr>
          <p:nvPr/>
        </p:nvSpPr>
        <p:spPr>
          <a:xfrm>
            <a:off x="398139" y="3262184"/>
            <a:ext cx="11160128" cy="2192762"/>
          </a:xfrm>
          <a:prstGeom prst="rect">
            <a:avLst/>
          </a:prstGeom>
          <a:noFill/>
          <a:ln>
            <a:noFill/>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2400"/>
              <a:buFont typeface="Century Gothic"/>
              <a:buNone/>
              <a:defRPr sz="2400" b="0" i="0" u="none" strike="noStrike" cap="none">
                <a:solidFill>
                  <a:srgbClr val="000000"/>
                </a:solidFill>
                <a:latin typeface="Century Gothic"/>
                <a:ea typeface="Century Gothic"/>
                <a:cs typeface="Century Gothic"/>
                <a:sym typeface="Century Gothic"/>
              </a:defRPr>
            </a:lvl1pPr>
            <a:lvl2pPr marL="914400" marR="0" lvl="1" indent="-381000" algn="l" rtl="0">
              <a:lnSpc>
                <a:spcPct val="100000"/>
              </a:lnSpc>
              <a:spcBef>
                <a:spcPts val="0"/>
              </a:spcBef>
              <a:spcAft>
                <a:spcPts val="0"/>
              </a:spcAft>
              <a:buClr>
                <a:srgbClr val="000000"/>
              </a:buClr>
              <a:buSzPts val="2400"/>
              <a:buFont typeface="Century Gothic"/>
              <a:buChar char="•"/>
              <a:defRPr sz="2400" b="0" i="0" u="none" strike="noStrike" cap="none">
                <a:solidFill>
                  <a:srgbClr val="000000"/>
                </a:solidFill>
                <a:latin typeface="Century Gothic"/>
                <a:ea typeface="Century Gothic"/>
                <a:cs typeface="Century Gothic"/>
                <a:sym typeface="Century Gothic"/>
              </a:defRPr>
            </a:lvl2pPr>
            <a:lvl3pPr marL="1371600" marR="0" lvl="2" indent="-381000" algn="l" rtl="0">
              <a:lnSpc>
                <a:spcPct val="100000"/>
              </a:lnSpc>
              <a:spcBef>
                <a:spcPts val="0"/>
              </a:spcBef>
              <a:spcAft>
                <a:spcPts val="0"/>
              </a:spcAft>
              <a:buClr>
                <a:srgbClr val="000000"/>
              </a:buClr>
              <a:buSzPts val="2400"/>
              <a:buFont typeface="Century Gothic"/>
              <a:buChar char="•"/>
              <a:defRPr sz="2400" b="0" i="0" u="none" strike="noStrike" cap="none">
                <a:solidFill>
                  <a:srgbClr val="000000"/>
                </a:solidFill>
                <a:latin typeface="Century Gothic"/>
                <a:ea typeface="Century Gothic"/>
                <a:cs typeface="Century Gothic"/>
                <a:sym typeface="Century Gothic"/>
              </a:defRPr>
            </a:lvl3pPr>
            <a:lvl4pPr marL="1828800" marR="0" lvl="3" indent="-381000" algn="l" rtl="0">
              <a:lnSpc>
                <a:spcPct val="100000"/>
              </a:lnSpc>
              <a:spcBef>
                <a:spcPts val="0"/>
              </a:spcBef>
              <a:spcAft>
                <a:spcPts val="0"/>
              </a:spcAft>
              <a:buClr>
                <a:srgbClr val="000000"/>
              </a:buClr>
              <a:buSzPts val="2400"/>
              <a:buFont typeface="Century Gothic"/>
              <a:buChar char="•"/>
              <a:defRPr sz="2400" b="0" i="0" u="none" strike="noStrike" cap="none">
                <a:solidFill>
                  <a:srgbClr val="000000"/>
                </a:solidFill>
                <a:latin typeface="Century Gothic"/>
                <a:ea typeface="Century Gothic"/>
                <a:cs typeface="Century Gothic"/>
                <a:sym typeface="Century Gothic"/>
              </a:defRPr>
            </a:lvl4pPr>
            <a:lvl5pPr marL="2286000" marR="0" lvl="4" indent="-381000" algn="l" rtl="0">
              <a:lnSpc>
                <a:spcPct val="100000"/>
              </a:lnSpc>
              <a:spcBef>
                <a:spcPts val="0"/>
              </a:spcBef>
              <a:spcAft>
                <a:spcPts val="0"/>
              </a:spcAft>
              <a:buClr>
                <a:srgbClr val="000000"/>
              </a:buClr>
              <a:buSzPts val="2400"/>
              <a:buFont typeface="Century Gothic"/>
              <a:buChar char="•"/>
              <a:defRPr sz="24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00000"/>
              </a:lnSpc>
              <a:spcBef>
                <a:spcPts val="400"/>
              </a:spcBef>
              <a:spcAft>
                <a:spcPts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6pPr>
            <a:lvl7pPr marL="3200400" marR="0" lvl="6" indent="-342900" algn="l" rtl="0">
              <a:lnSpc>
                <a:spcPct val="100000"/>
              </a:lnSpc>
              <a:spcBef>
                <a:spcPts val="400"/>
              </a:spcBef>
              <a:spcAft>
                <a:spcPts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7pPr>
            <a:lvl8pPr marL="3657600" marR="0" lvl="7" indent="-342900" algn="l" rtl="0">
              <a:lnSpc>
                <a:spcPct val="100000"/>
              </a:lnSpc>
              <a:spcBef>
                <a:spcPts val="400"/>
              </a:spcBef>
              <a:spcAft>
                <a:spcPts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8pPr>
            <a:lvl9pPr marL="4114800" marR="0" lvl="8" indent="-342900" algn="l" rtl="0">
              <a:lnSpc>
                <a:spcPct val="100000"/>
              </a:lnSpc>
              <a:spcBef>
                <a:spcPts val="400"/>
              </a:spcBef>
              <a:spcAft>
                <a:spcPts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9pPr>
          </a:lstStyle>
          <a:p>
            <a:pPr marL="228600" marR="0" lvl="0" indent="0" algn="just" defTabSz="914400" rtl="0" eaLnBrk="1" fontAlgn="auto" latinLnBrk="0" hangingPunct="1">
              <a:lnSpc>
                <a:spcPct val="100000"/>
              </a:lnSpc>
              <a:spcBef>
                <a:spcPts val="0"/>
              </a:spcBef>
              <a:spcAft>
                <a:spcPts val="0"/>
              </a:spcAft>
              <a:buClr>
                <a:srgbClr val="000000"/>
              </a:buClr>
              <a:buSzPts val="2400"/>
              <a:buFont typeface="Century Gothic"/>
              <a:buNone/>
              <a:tabLst/>
              <a:defRPr/>
            </a:pPr>
            <a:r>
              <a:rPr kumimoji="0" lang="en-US" sz="1800" b="1" i="0" u="none" strike="noStrike" kern="0" cap="none" spc="0" normalizeH="0" baseline="0" noProof="0">
                <a:ln>
                  <a:noFill/>
                </a:ln>
                <a:solidFill>
                  <a:srgbClr val="0070C0"/>
                </a:solidFill>
                <a:effectLst/>
                <a:uLnTx/>
                <a:uFillTx/>
                <a:latin typeface="Century Gothic" panose="020B0502020202020204" pitchFamily="34" charset="0"/>
                <a:ea typeface="Times New Roman" panose="02020603050405020304" pitchFamily="18" charset="0"/>
                <a:sym typeface="Century Gothic"/>
              </a:rPr>
              <a:t>“[A]s a practical matter, a self-insurance pool serves the same purpose as insurance and is recognized as an alternative to insurance.” </a:t>
            </a:r>
          </a:p>
          <a:p>
            <a:pPr marL="457200" marR="0" lvl="0" indent="-228600" algn="ctr" defTabSz="914400" rtl="0" eaLnBrk="1" fontAlgn="auto" latinLnBrk="0" hangingPunct="1">
              <a:lnSpc>
                <a:spcPct val="100000"/>
              </a:lnSpc>
              <a:spcBef>
                <a:spcPts val="600"/>
              </a:spcBef>
              <a:spcAft>
                <a:spcPts val="600"/>
              </a:spcAft>
              <a:buClr>
                <a:srgbClr val="000000"/>
              </a:buClr>
              <a:buSzPts val="2400"/>
              <a:buFont typeface="Century Gothic"/>
              <a:buNone/>
              <a:tabLst/>
              <a:defRPr/>
            </a:pPr>
            <a:r>
              <a:rPr kumimoji="0" lang="en-US" sz="1800" b="1" i="0" u="none" strike="noStrike" kern="0" cap="none" spc="0" normalizeH="0" baseline="0" noProof="0">
                <a:ln>
                  <a:noFill/>
                </a:ln>
                <a:solidFill>
                  <a:srgbClr val="0070C0"/>
                </a:solidFill>
                <a:effectLst/>
                <a:uLnTx/>
                <a:uFillTx/>
                <a:latin typeface="Century Gothic" panose="020B0502020202020204" pitchFamily="34" charset="0"/>
                <a:sym typeface="Century Gothic"/>
              </a:rPr>
              <a:t>AND</a:t>
            </a:r>
          </a:p>
          <a:p>
            <a:pPr marL="228600" marR="0" lvl="0" indent="0" algn="just" defTabSz="914400" rtl="0" eaLnBrk="1" fontAlgn="auto" latinLnBrk="0" hangingPunct="1">
              <a:lnSpc>
                <a:spcPct val="100000"/>
              </a:lnSpc>
              <a:spcBef>
                <a:spcPts val="0"/>
              </a:spcBef>
              <a:spcAft>
                <a:spcPts val="0"/>
              </a:spcAft>
              <a:buClr>
                <a:srgbClr val="000000"/>
              </a:buClr>
              <a:buSzPts val="2400"/>
              <a:buFont typeface="Century Gothic"/>
              <a:buNone/>
              <a:tabLst/>
              <a:defRPr/>
            </a:pPr>
            <a:r>
              <a:rPr kumimoji="0" lang="en-US" sz="1800" b="1" i="0" u="none" strike="noStrike" kern="0" cap="none" spc="0" normalizeH="0" baseline="0" noProof="0">
                <a:ln>
                  <a:noFill/>
                </a:ln>
                <a:solidFill>
                  <a:srgbClr val="0070C0"/>
                </a:solidFill>
                <a:effectLst/>
                <a:uLnTx/>
                <a:uFillTx/>
                <a:latin typeface="Century Gothic" panose="020B0502020202020204" pitchFamily="34" charset="0"/>
                <a:sym typeface="Century Gothic"/>
              </a:rPr>
              <a:t>“a more generous interpretation of ‘insurance’ is consistent with the specific process that the parties agreed to for selection of the arbitration panel” – </a:t>
            </a:r>
            <a:r>
              <a:rPr kumimoji="0" lang="en-US" sz="1800" b="1" i="1" u="none" strike="noStrike" kern="0" cap="none" spc="0" normalizeH="0" baseline="0" noProof="0">
                <a:ln>
                  <a:noFill/>
                </a:ln>
                <a:solidFill>
                  <a:srgbClr val="0070C0"/>
                </a:solidFill>
                <a:effectLst/>
                <a:uLnTx/>
                <a:uFillTx/>
                <a:latin typeface="Century Gothic" panose="020B0502020202020204" pitchFamily="34" charset="0"/>
                <a:sym typeface="Century Gothic"/>
              </a:rPr>
              <a:t>i.e.,</a:t>
            </a:r>
            <a:r>
              <a:rPr kumimoji="0" lang="en-US" sz="1800" b="1" i="0" u="none" strike="noStrike" kern="0" cap="none" spc="0" normalizeH="0" baseline="0" noProof="0">
                <a:ln>
                  <a:noFill/>
                </a:ln>
                <a:solidFill>
                  <a:srgbClr val="0070C0"/>
                </a:solidFill>
                <a:effectLst/>
                <a:uLnTx/>
                <a:uFillTx/>
                <a:latin typeface="Century Gothic" panose="020B0502020202020204" pitchFamily="34" charset="0"/>
                <a:sym typeface="Century Gothic"/>
              </a:rPr>
              <a:t> as PRISM argues, the whole point of the selection process was to allow each side to pick an arbitrator representative of its general interests and then have those arbitrators pick the third neutral.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txBox="1">
            <a:spLocks noGrp="1"/>
          </p:cNvSpPr>
          <p:nvPr>
            <p:ph type="body" idx="1"/>
          </p:nvPr>
        </p:nvSpPr>
        <p:spPr>
          <a:xfrm>
            <a:off x="167148" y="2861187"/>
            <a:ext cx="11391119" cy="758313"/>
          </a:xfrm>
          <a:prstGeom prst="rect">
            <a:avLst/>
          </a:prstGeom>
          <a:noFill/>
          <a:ln>
            <a:noFill/>
          </a:ln>
        </p:spPr>
        <p:txBody>
          <a:bodyPr spcFirstLastPara="1" wrap="square" lIns="45700" tIns="45700" rIns="45700" bIns="45700" anchor="t" anchorCtr="0">
            <a:normAutofit/>
          </a:bodyPr>
          <a:lstStyle/>
          <a:p>
            <a:pPr marL="0" marR="0" indent="0">
              <a:spcBef>
                <a:spcPts val="0"/>
              </a:spcBef>
              <a:spcAft>
                <a:spcPts val="0"/>
              </a:spcAft>
            </a:pPr>
            <a:r>
              <a:rPr lang="en-US" sz="3200" b="1">
                <a:effectLst/>
                <a:latin typeface="Century Gothic" panose="020B0502020202020204" pitchFamily="34" charset="0"/>
                <a:ea typeface="Times New Roman" panose="02020603050405020304" pitchFamily="18" charset="0"/>
              </a:rPr>
              <a:t>Answer: 	No</a:t>
            </a:r>
          </a:p>
          <a:p>
            <a:pPr marL="0" lvl="0" indent="0" algn="l" rtl="0">
              <a:lnSpc>
                <a:spcPct val="100000"/>
              </a:lnSpc>
              <a:spcBef>
                <a:spcPts val="0"/>
              </a:spcBef>
              <a:spcAft>
                <a:spcPts val="0"/>
              </a:spcAft>
              <a:buClr>
                <a:srgbClr val="000000"/>
              </a:buClr>
              <a:buSzPts val="2400"/>
              <a:buFont typeface="Century Gothic"/>
              <a:buNone/>
            </a:pPr>
            <a:endParaRPr lang="en-US">
              <a:solidFill>
                <a:srgbClr val="000000"/>
              </a:solidFill>
            </a:endParaRPr>
          </a:p>
        </p:txBody>
      </p:sp>
      <p:sp>
        <p:nvSpPr>
          <p:cNvPr id="106" name="Google Shape;106;p5"/>
          <p:cNvSpPr txBox="1">
            <a:spLocks noGrp="1"/>
          </p:cNvSpPr>
          <p:nvPr>
            <p:ph type="title"/>
          </p:nvPr>
        </p:nvSpPr>
        <p:spPr>
          <a:xfrm>
            <a:off x="167149" y="616938"/>
            <a:ext cx="11887200" cy="1566089"/>
          </a:xfrm>
          <a:prstGeom prst="rect">
            <a:avLst/>
          </a:prstGeom>
          <a:noFill/>
          <a:ln>
            <a:noFill/>
          </a:ln>
        </p:spPr>
        <p:txBody>
          <a:bodyPr spcFirstLastPara="1" wrap="square" lIns="45700" tIns="45700" rIns="45700" bIns="45700" anchor="t" anchorCtr="0">
            <a:noAutofit/>
          </a:bodyPr>
          <a:lstStyle/>
          <a:p>
            <a:pPr marL="1828800" indent="-1828800"/>
            <a:r>
              <a:rPr lang="en-US" sz="3200">
                <a:latin typeface="Century Gothic" panose="020B0502020202020204" pitchFamily="34" charset="0"/>
                <a:ea typeface="Times New Roman" panose="02020603050405020304" pitchFamily="18" charset="0"/>
              </a:rPr>
              <a:t>Issue 2</a:t>
            </a:r>
            <a:r>
              <a:rPr lang="en-US" sz="3200" b="1">
                <a:effectLst/>
                <a:latin typeface="Century Gothic" panose="020B0502020202020204" pitchFamily="34" charset="0"/>
                <a:ea typeface="Times New Roman" panose="02020603050405020304" pitchFamily="18" charset="0"/>
              </a:rPr>
              <a:t>: 	</a:t>
            </a:r>
            <a:r>
              <a:rPr kumimoji="0" lang="en-US" sz="3200" b="1" i="0" u="none" strike="noStrike" kern="0" cap="none" spc="0" normalizeH="0" baseline="0" noProof="0">
                <a:ln>
                  <a:noFill/>
                </a:ln>
                <a:solidFill>
                  <a:srgbClr val="AA182C"/>
                </a:solidFill>
                <a:effectLst/>
                <a:uLnTx/>
                <a:uFillTx/>
                <a:latin typeface="Century Gothic" panose="020B0502020202020204" pitchFamily="34" charset="0"/>
                <a:ea typeface="Times New Roman" panose="02020603050405020304" pitchFamily="18" charset="0"/>
                <a:sym typeface="Source Sans Pro"/>
              </a:rPr>
              <a:t>Is an arbitrator candidate “disinterested” if they are currently an official for entities that have members who are also members of the party-JPA or entities that are members of the party-JPA?</a:t>
            </a:r>
            <a:endParaRPr lang="en-US" sz="3200">
              <a:latin typeface="Century Gothic" panose="020B0502020202020204" pitchFamily="34" charset="0"/>
              <a:sym typeface="Source Sans Pro"/>
            </a:endParaRPr>
          </a:p>
        </p:txBody>
      </p:sp>
      <p:sp>
        <p:nvSpPr>
          <p:cNvPr id="5" name="Text Placeholder 4">
            <a:extLst>
              <a:ext uri="{FF2B5EF4-FFF2-40B4-BE49-F238E27FC236}">
                <a16:creationId xmlns:a16="http://schemas.microsoft.com/office/drawing/2014/main" id="{8156F737-BA78-413D-870F-37E47F25FD60}"/>
              </a:ext>
            </a:extLst>
          </p:cNvPr>
          <p:cNvSpPr txBox="1">
            <a:spLocks noGrp="1"/>
          </p:cNvSpPr>
          <p:nvPr>
            <p:ph type="body" idx="3"/>
          </p:nvPr>
        </p:nvSpPr>
        <p:spPr>
          <a:xfrm>
            <a:off x="6575082" y="231775"/>
            <a:ext cx="4962224" cy="297477"/>
          </a:xfrm>
          <a:prstGeom prst="rect">
            <a:avLst/>
          </a:prstGeom>
          <a:noFill/>
        </p:spPr>
        <p:txBody>
          <a:bodyPr wrap="square" rtlCol="0">
            <a:spAutoFit/>
          </a:bodyPr>
          <a:lstStyle/>
          <a:p>
            <a:r>
              <a:rPr lang="en-US" sz="1000" b="1">
                <a:solidFill>
                  <a:schemeClr val="accent4"/>
                </a:solidFill>
                <a:latin typeface="Century Gothic" panose="020B0502020202020204" pitchFamily="34" charset="0"/>
              </a:rPr>
              <a:t>Public Risk Innovations, Solution &amp; Management v. AmTrust Fin. Svcs, Inc.</a:t>
            </a:r>
          </a:p>
        </p:txBody>
      </p:sp>
      <p:sp>
        <p:nvSpPr>
          <p:cNvPr id="6" name="Google Shape;102;p5">
            <a:extLst>
              <a:ext uri="{FF2B5EF4-FFF2-40B4-BE49-F238E27FC236}">
                <a16:creationId xmlns:a16="http://schemas.microsoft.com/office/drawing/2014/main" id="{126217D5-2AE0-446B-92D1-CBA591EED8EB}"/>
              </a:ext>
            </a:extLst>
          </p:cNvPr>
          <p:cNvSpPr txBox="1">
            <a:spLocks/>
          </p:cNvSpPr>
          <p:nvPr/>
        </p:nvSpPr>
        <p:spPr>
          <a:xfrm>
            <a:off x="398139" y="3619500"/>
            <a:ext cx="11160128" cy="1669192"/>
          </a:xfrm>
          <a:prstGeom prst="rect">
            <a:avLst/>
          </a:prstGeom>
          <a:noFill/>
          <a:ln>
            <a:noFill/>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2400"/>
              <a:buFont typeface="Century Gothic"/>
              <a:buNone/>
              <a:defRPr sz="2400" b="0" i="0" u="none" strike="noStrike" cap="none">
                <a:solidFill>
                  <a:srgbClr val="000000"/>
                </a:solidFill>
                <a:latin typeface="Century Gothic"/>
                <a:ea typeface="Century Gothic"/>
                <a:cs typeface="Century Gothic"/>
                <a:sym typeface="Century Gothic"/>
              </a:defRPr>
            </a:lvl1pPr>
            <a:lvl2pPr marL="914400" marR="0" lvl="1" indent="-381000" algn="l" rtl="0">
              <a:lnSpc>
                <a:spcPct val="100000"/>
              </a:lnSpc>
              <a:spcBef>
                <a:spcPts val="0"/>
              </a:spcBef>
              <a:spcAft>
                <a:spcPts val="0"/>
              </a:spcAft>
              <a:buClr>
                <a:srgbClr val="000000"/>
              </a:buClr>
              <a:buSzPts val="2400"/>
              <a:buFont typeface="Century Gothic"/>
              <a:buChar char="•"/>
              <a:defRPr sz="2400" b="0" i="0" u="none" strike="noStrike" cap="none">
                <a:solidFill>
                  <a:srgbClr val="000000"/>
                </a:solidFill>
                <a:latin typeface="Century Gothic"/>
                <a:ea typeface="Century Gothic"/>
                <a:cs typeface="Century Gothic"/>
                <a:sym typeface="Century Gothic"/>
              </a:defRPr>
            </a:lvl2pPr>
            <a:lvl3pPr marL="1371600" marR="0" lvl="2" indent="-381000" algn="l" rtl="0">
              <a:lnSpc>
                <a:spcPct val="100000"/>
              </a:lnSpc>
              <a:spcBef>
                <a:spcPts val="0"/>
              </a:spcBef>
              <a:spcAft>
                <a:spcPts val="0"/>
              </a:spcAft>
              <a:buClr>
                <a:srgbClr val="000000"/>
              </a:buClr>
              <a:buSzPts val="2400"/>
              <a:buFont typeface="Century Gothic"/>
              <a:buChar char="•"/>
              <a:defRPr sz="2400" b="0" i="0" u="none" strike="noStrike" cap="none">
                <a:solidFill>
                  <a:srgbClr val="000000"/>
                </a:solidFill>
                <a:latin typeface="Century Gothic"/>
                <a:ea typeface="Century Gothic"/>
                <a:cs typeface="Century Gothic"/>
                <a:sym typeface="Century Gothic"/>
              </a:defRPr>
            </a:lvl3pPr>
            <a:lvl4pPr marL="1828800" marR="0" lvl="3" indent="-381000" algn="l" rtl="0">
              <a:lnSpc>
                <a:spcPct val="100000"/>
              </a:lnSpc>
              <a:spcBef>
                <a:spcPts val="0"/>
              </a:spcBef>
              <a:spcAft>
                <a:spcPts val="0"/>
              </a:spcAft>
              <a:buClr>
                <a:srgbClr val="000000"/>
              </a:buClr>
              <a:buSzPts val="2400"/>
              <a:buFont typeface="Century Gothic"/>
              <a:buChar char="•"/>
              <a:defRPr sz="2400" b="0" i="0" u="none" strike="noStrike" cap="none">
                <a:solidFill>
                  <a:srgbClr val="000000"/>
                </a:solidFill>
                <a:latin typeface="Century Gothic"/>
                <a:ea typeface="Century Gothic"/>
                <a:cs typeface="Century Gothic"/>
                <a:sym typeface="Century Gothic"/>
              </a:defRPr>
            </a:lvl4pPr>
            <a:lvl5pPr marL="2286000" marR="0" lvl="4" indent="-381000" algn="l" rtl="0">
              <a:lnSpc>
                <a:spcPct val="100000"/>
              </a:lnSpc>
              <a:spcBef>
                <a:spcPts val="0"/>
              </a:spcBef>
              <a:spcAft>
                <a:spcPts val="0"/>
              </a:spcAft>
              <a:buClr>
                <a:srgbClr val="000000"/>
              </a:buClr>
              <a:buSzPts val="2400"/>
              <a:buFont typeface="Century Gothic"/>
              <a:buChar char="•"/>
              <a:defRPr sz="24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00000"/>
              </a:lnSpc>
              <a:spcBef>
                <a:spcPts val="400"/>
              </a:spcBef>
              <a:spcAft>
                <a:spcPts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6pPr>
            <a:lvl7pPr marL="3200400" marR="0" lvl="6" indent="-342900" algn="l" rtl="0">
              <a:lnSpc>
                <a:spcPct val="100000"/>
              </a:lnSpc>
              <a:spcBef>
                <a:spcPts val="400"/>
              </a:spcBef>
              <a:spcAft>
                <a:spcPts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7pPr>
            <a:lvl8pPr marL="3657600" marR="0" lvl="7" indent="-342900" algn="l" rtl="0">
              <a:lnSpc>
                <a:spcPct val="100000"/>
              </a:lnSpc>
              <a:spcBef>
                <a:spcPts val="400"/>
              </a:spcBef>
              <a:spcAft>
                <a:spcPts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8pPr>
            <a:lvl9pPr marL="4114800" marR="0" lvl="8" indent="-342900" algn="l" rtl="0">
              <a:lnSpc>
                <a:spcPct val="100000"/>
              </a:lnSpc>
              <a:spcBef>
                <a:spcPts val="400"/>
              </a:spcBef>
              <a:spcAft>
                <a:spcPts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9pPr>
          </a:lstStyle>
          <a:p>
            <a:pPr marL="228600" marR="0" lvl="0" indent="0" algn="just" defTabSz="914400" rtl="0" eaLnBrk="1" fontAlgn="auto" latinLnBrk="0" hangingPunct="1">
              <a:lnSpc>
                <a:spcPct val="100000"/>
              </a:lnSpc>
              <a:spcBef>
                <a:spcPts val="0"/>
              </a:spcBef>
              <a:spcAft>
                <a:spcPts val="0"/>
              </a:spcAft>
              <a:buClr>
                <a:srgbClr val="000000"/>
              </a:buClr>
              <a:buSzPts val="2400"/>
              <a:buFont typeface="Century Gothic"/>
              <a:buNone/>
              <a:tabLst/>
              <a:defRPr/>
            </a:pPr>
            <a:r>
              <a:rPr kumimoji="0" lang="en-US" sz="1800" b="1" i="0" u="none" strike="noStrike" kern="0" cap="none" spc="0" normalizeH="0" baseline="0" noProof="0">
                <a:ln>
                  <a:noFill/>
                </a:ln>
                <a:solidFill>
                  <a:srgbClr val="0070C0"/>
                </a:solidFill>
                <a:effectLst/>
                <a:uLnTx/>
                <a:uFillTx/>
                <a:latin typeface="Century Gothic" panose="020B0502020202020204" pitchFamily="34" charset="0"/>
                <a:ea typeface="Times New Roman" panose="02020603050405020304" pitchFamily="18" charset="0"/>
                <a:sym typeface="Century Gothic"/>
              </a:rPr>
              <a:t>“Mr. Conley is currently an official for (1) entities that have members who are also members of PRISM or (2) entities that are actually members of PRISM itself. Given this fact, Mr. Conley cannot be said to be “disinterested” within the meaning of the arbitration agreement. Mr. Conley </a:t>
            </a:r>
            <a:r>
              <a:rPr kumimoji="0" lang="en-US" sz="1800" b="1" i="1" u="none" strike="noStrike" kern="0" cap="none" spc="0" normalizeH="0" baseline="0" noProof="0">
                <a:ln>
                  <a:noFill/>
                </a:ln>
                <a:solidFill>
                  <a:srgbClr val="0070C0"/>
                </a:solidFill>
                <a:effectLst/>
                <a:uLnTx/>
                <a:uFillTx/>
                <a:latin typeface="Century Gothic" panose="020B0502020202020204" pitchFamily="34" charset="0"/>
                <a:ea typeface="Times New Roman" panose="02020603050405020304" pitchFamily="18" charset="0"/>
                <a:sym typeface="Century Gothic"/>
              </a:rPr>
              <a:t>could feel some pressure to take positions favorable to </a:t>
            </a:r>
            <a:r>
              <a:rPr kumimoji="0" lang="en-US" sz="1800" b="1" i="0" u="none" strike="noStrike" kern="0" cap="none" spc="0" normalizeH="0" baseline="0" noProof="0">
                <a:ln>
                  <a:noFill/>
                </a:ln>
                <a:solidFill>
                  <a:srgbClr val="0070C0"/>
                </a:solidFill>
                <a:effectLst/>
                <a:uLnTx/>
                <a:uFillTx/>
                <a:latin typeface="Century Gothic" panose="020B0502020202020204" pitchFamily="34" charset="0"/>
                <a:ea typeface="Times New Roman" panose="02020603050405020304" pitchFamily="18" charset="0"/>
                <a:sym typeface="Century Gothic"/>
              </a:rPr>
              <a:t>PRISM because of the relationship between PRISM and the entities he works for. </a:t>
            </a:r>
            <a:r>
              <a:rPr kumimoji="0" lang="en-US" sz="1800" b="1" i="0" u="sng" strike="noStrike" kern="0" cap="none" spc="0" normalizeH="0" baseline="0" noProof="0">
                <a:ln>
                  <a:noFill/>
                </a:ln>
                <a:solidFill>
                  <a:srgbClr val="0070C0"/>
                </a:solidFill>
                <a:effectLst/>
                <a:uLnTx/>
                <a:uFillTx/>
                <a:latin typeface="Century Gothic" panose="020B0502020202020204" pitchFamily="34" charset="0"/>
                <a:ea typeface="Times New Roman" panose="02020603050405020304" pitchFamily="18" charset="0"/>
                <a:sym typeface="Century Gothic"/>
              </a:rPr>
              <a:t>This is true even if the entities or their members have no direct financial interest in how the parties' dispute here is resolved.”</a:t>
            </a:r>
          </a:p>
        </p:txBody>
      </p:sp>
    </p:spTree>
    <p:extLst>
      <p:ext uri="{BB962C8B-B14F-4D97-AF65-F5344CB8AC3E}">
        <p14:creationId xmlns:p14="http://schemas.microsoft.com/office/powerpoint/2010/main" val="127068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animEffect transition="in" filter="fade">
                                      <p:cBhvr>
                                        <p:cTn id="7" dur="500"/>
                                        <p:tgtEl>
                                          <p:spTgt spid="1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txBox="1">
            <a:spLocks noGrp="1"/>
          </p:cNvSpPr>
          <p:nvPr>
            <p:ph type="body" idx="1"/>
          </p:nvPr>
        </p:nvSpPr>
        <p:spPr>
          <a:xfrm>
            <a:off x="515934" y="2879487"/>
            <a:ext cx="11160128" cy="728952"/>
          </a:xfrm>
          <a:prstGeom prst="rect">
            <a:avLst/>
          </a:prstGeom>
          <a:noFill/>
          <a:ln>
            <a:noFill/>
          </a:ln>
        </p:spPr>
        <p:txBody>
          <a:bodyPr spcFirstLastPara="1" wrap="square" lIns="45700" tIns="45700" rIns="45700" bIns="45700" anchor="t" anchorCtr="0">
            <a:normAutofit/>
          </a:bodyPr>
          <a:lstStyle/>
          <a:p>
            <a:pPr marL="0" marR="0" indent="0">
              <a:spcBef>
                <a:spcPts val="0"/>
              </a:spcBef>
              <a:spcAft>
                <a:spcPts val="0"/>
              </a:spcAft>
            </a:pPr>
            <a:r>
              <a:rPr lang="en-US" sz="3200" b="1">
                <a:effectLst/>
                <a:latin typeface="Century Gothic" panose="020B0502020202020204" pitchFamily="34" charset="0"/>
                <a:ea typeface="Times New Roman" panose="02020603050405020304" pitchFamily="18" charset="0"/>
              </a:rPr>
              <a:t>Answer: 	No</a:t>
            </a:r>
          </a:p>
          <a:p>
            <a:pPr marL="0" lvl="0" indent="0" algn="l" rtl="0">
              <a:lnSpc>
                <a:spcPct val="100000"/>
              </a:lnSpc>
              <a:spcBef>
                <a:spcPts val="0"/>
              </a:spcBef>
              <a:spcAft>
                <a:spcPts val="0"/>
              </a:spcAft>
              <a:buClr>
                <a:srgbClr val="000000"/>
              </a:buClr>
              <a:buSzPts val="2400"/>
              <a:buFont typeface="Century Gothic"/>
              <a:buNone/>
            </a:pPr>
            <a:endParaRPr lang="en-US">
              <a:solidFill>
                <a:srgbClr val="000000"/>
              </a:solidFill>
            </a:endParaRPr>
          </a:p>
        </p:txBody>
      </p:sp>
      <p:sp>
        <p:nvSpPr>
          <p:cNvPr id="106" name="Google Shape;106;p5"/>
          <p:cNvSpPr txBox="1">
            <a:spLocks noGrp="1"/>
          </p:cNvSpPr>
          <p:nvPr>
            <p:ph type="title"/>
          </p:nvPr>
        </p:nvSpPr>
        <p:spPr>
          <a:xfrm>
            <a:off x="515938" y="913501"/>
            <a:ext cx="11160128" cy="1566089"/>
          </a:xfrm>
          <a:prstGeom prst="rect">
            <a:avLst/>
          </a:prstGeom>
          <a:noFill/>
          <a:ln>
            <a:noFill/>
          </a:ln>
        </p:spPr>
        <p:txBody>
          <a:bodyPr spcFirstLastPara="1" wrap="square" lIns="45700" tIns="45700" rIns="45700" bIns="45700" anchor="t" anchorCtr="0">
            <a:noAutofit/>
          </a:bodyPr>
          <a:lstStyle/>
          <a:p>
            <a:pPr marL="1828800" indent="-1828800"/>
            <a:r>
              <a:rPr lang="en-US" sz="3200">
                <a:latin typeface="Century Gothic" panose="020B0502020202020204" pitchFamily="34" charset="0"/>
                <a:ea typeface="Times New Roman" panose="02020603050405020304" pitchFamily="18" charset="0"/>
              </a:rPr>
              <a:t>Issue 3</a:t>
            </a:r>
            <a:r>
              <a:rPr lang="en-US" sz="3200" b="1">
                <a:effectLst/>
                <a:latin typeface="Century Gothic" panose="020B0502020202020204" pitchFamily="34" charset="0"/>
                <a:ea typeface="Times New Roman" panose="02020603050405020304" pitchFamily="18" charset="0"/>
              </a:rPr>
              <a:t>: </a:t>
            </a:r>
            <a:r>
              <a:rPr lang="en-US" sz="3200">
                <a:latin typeface="Century Gothic" panose="020B0502020202020204" pitchFamily="34" charset="0"/>
                <a:ea typeface="Times New Roman" panose="02020603050405020304" pitchFamily="18" charset="0"/>
              </a:rPr>
              <a:t>	</a:t>
            </a:r>
            <a:r>
              <a:rPr kumimoji="0" lang="en-US" sz="3200" b="1" i="0" u="none" strike="noStrike" kern="0" cap="none" spc="0" normalizeH="0" baseline="0" noProof="0">
                <a:ln>
                  <a:noFill/>
                </a:ln>
                <a:solidFill>
                  <a:srgbClr val="AA182C"/>
                </a:solidFill>
                <a:effectLst/>
                <a:uLnTx/>
                <a:uFillTx/>
                <a:latin typeface="Century Gothic" panose="020B0502020202020204" pitchFamily="34" charset="0"/>
                <a:ea typeface="Times New Roman" panose="02020603050405020304" pitchFamily="18" charset="0"/>
                <a:sym typeface="Source Sans Pro"/>
              </a:rPr>
              <a:t>Does a party waive its right to select an arbitrator candidate by nominating an unqualified arbitrator?</a:t>
            </a:r>
            <a:endParaRPr lang="en-US" sz="3200">
              <a:latin typeface="Century Gothic" panose="020B0502020202020204" pitchFamily="34" charset="0"/>
              <a:sym typeface="Source Sans Pro"/>
            </a:endParaRPr>
          </a:p>
        </p:txBody>
      </p:sp>
      <p:sp>
        <p:nvSpPr>
          <p:cNvPr id="5" name="Text Placeholder 4">
            <a:extLst>
              <a:ext uri="{FF2B5EF4-FFF2-40B4-BE49-F238E27FC236}">
                <a16:creationId xmlns:a16="http://schemas.microsoft.com/office/drawing/2014/main" id="{8156F737-BA78-413D-870F-37E47F25FD60}"/>
              </a:ext>
            </a:extLst>
          </p:cNvPr>
          <p:cNvSpPr txBox="1">
            <a:spLocks noGrp="1"/>
          </p:cNvSpPr>
          <p:nvPr>
            <p:ph type="body" idx="3"/>
          </p:nvPr>
        </p:nvSpPr>
        <p:spPr>
          <a:xfrm>
            <a:off x="6811963" y="216127"/>
            <a:ext cx="4962224" cy="297477"/>
          </a:xfrm>
          <a:prstGeom prst="rect">
            <a:avLst/>
          </a:prstGeom>
          <a:noFill/>
        </p:spPr>
        <p:txBody>
          <a:bodyPr wrap="square" rtlCol="0">
            <a:spAutoFit/>
          </a:bodyPr>
          <a:lstStyle/>
          <a:p>
            <a:r>
              <a:rPr lang="en-US" sz="1000" b="1">
                <a:solidFill>
                  <a:schemeClr val="accent4"/>
                </a:solidFill>
                <a:latin typeface="Century Gothic" panose="020B0502020202020204" pitchFamily="34" charset="0"/>
              </a:rPr>
              <a:t>Public Risk Innovations, Solution &amp; Management v. AmTrust Fin. Svcs, Inc.</a:t>
            </a:r>
          </a:p>
        </p:txBody>
      </p:sp>
      <p:sp>
        <p:nvSpPr>
          <p:cNvPr id="6" name="Google Shape;102;p5">
            <a:extLst>
              <a:ext uri="{FF2B5EF4-FFF2-40B4-BE49-F238E27FC236}">
                <a16:creationId xmlns:a16="http://schemas.microsoft.com/office/drawing/2014/main" id="{126217D5-2AE0-446B-92D1-CBA591EED8EB}"/>
              </a:ext>
            </a:extLst>
          </p:cNvPr>
          <p:cNvSpPr txBox="1">
            <a:spLocks/>
          </p:cNvSpPr>
          <p:nvPr/>
        </p:nvSpPr>
        <p:spPr>
          <a:xfrm>
            <a:off x="515934" y="3873910"/>
            <a:ext cx="10753428" cy="421526"/>
          </a:xfrm>
          <a:prstGeom prst="rect">
            <a:avLst/>
          </a:prstGeom>
          <a:noFill/>
          <a:ln>
            <a:noFill/>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2400"/>
              <a:buFont typeface="Century Gothic"/>
              <a:buNone/>
              <a:defRPr sz="2400" b="0" i="0" u="none" strike="noStrike" cap="none">
                <a:solidFill>
                  <a:srgbClr val="000000"/>
                </a:solidFill>
                <a:latin typeface="Century Gothic"/>
                <a:ea typeface="Century Gothic"/>
                <a:cs typeface="Century Gothic"/>
                <a:sym typeface="Century Gothic"/>
              </a:defRPr>
            </a:lvl1pPr>
            <a:lvl2pPr marL="914400" marR="0" lvl="1" indent="-381000" algn="l" rtl="0">
              <a:lnSpc>
                <a:spcPct val="100000"/>
              </a:lnSpc>
              <a:spcBef>
                <a:spcPts val="0"/>
              </a:spcBef>
              <a:spcAft>
                <a:spcPts val="0"/>
              </a:spcAft>
              <a:buClr>
                <a:srgbClr val="000000"/>
              </a:buClr>
              <a:buSzPts val="2400"/>
              <a:buFont typeface="Century Gothic"/>
              <a:buChar char="•"/>
              <a:defRPr sz="2400" b="0" i="0" u="none" strike="noStrike" cap="none">
                <a:solidFill>
                  <a:srgbClr val="000000"/>
                </a:solidFill>
                <a:latin typeface="Century Gothic"/>
                <a:ea typeface="Century Gothic"/>
                <a:cs typeface="Century Gothic"/>
                <a:sym typeface="Century Gothic"/>
              </a:defRPr>
            </a:lvl2pPr>
            <a:lvl3pPr marL="1371600" marR="0" lvl="2" indent="-381000" algn="l" rtl="0">
              <a:lnSpc>
                <a:spcPct val="100000"/>
              </a:lnSpc>
              <a:spcBef>
                <a:spcPts val="0"/>
              </a:spcBef>
              <a:spcAft>
                <a:spcPts val="0"/>
              </a:spcAft>
              <a:buClr>
                <a:srgbClr val="000000"/>
              </a:buClr>
              <a:buSzPts val="2400"/>
              <a:buFont typeface="Century Gothic"/>
              <a:buChar char="•"/>
              <a:defRPr sz="2400" b="0" i="0" u="none" strike="noStrike" cap="none">
                <a:solidFill>
                  <a:srgbClr val="000000"/>
                </a:solidFill>
                <a:latin typeface="Century Gothic"/>
                <a:ea typeface="Century Gothic"/>
                <a:cs typeface="Century Gothic"/>
                <a:sym typeface="Century Gothic"/>
              </a:defRPr>
            </a:lvl3pPr>
            <a:lvl4pPr marL="1828800" marR="0" lvl="3" indent="-381000" algn="l" rtl="0">
              <a:lnSpc>
                <a:spcPct val="100000"/>
              </a:lnSpc>
              <a:spcBef>
                <a:spcPts val="0"/>
              </a:spcBef>
              <a:spcAft>
                <a:spcPts val="0"/>
              </a:spcAft>
              <a:buClr>
                <a:srgbClr val="000000"/>
              </a:buClr>
              <a:buSzPts val="2400"/>
              <a:buFont typeface="Century Gothic"/>
              <a:buChar char="•"/>
              <a:defRPr sz="2400" b="0" i="0" u="none" strike="noStrike" cap="none">
                <a:solidFill>
                  <a:srgbClr val="000000"/>
                </a:solidFill>
                <a:latin typeface="Century Gothic"/>
                <a:ea typeface="Century Gothic"/>
                <a:cs typeface="Century Gothic"/>
                <a:sym typeface="Century Gothic"/>
              </a:defRPr>
            </a:lvl4pPr>
            <a:lvl5pPr marL="2286000" marR="0" lvl="4" indent="-381000" algn="l" rtl="0">
              <a:lnSpc>
                <a:spcPct val="100000"/>
              </a:lnSpc>
              <a:spcBef>
                <a:spcPts val="0"/>
              </a:spcBef>
              <a:spcAft>
                <a:spcPts val="0"/>
              </a:spcAft>
              <a:buClr>
                <a:srgbClr val="000000"/>
              </a:buClr>
              <a:buSzPts val="2400"/>
              <a:buFont typeface="Century Gothic"/>
              <a:buChar char="•"/>
              <a:defRPr sz="24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00000"/>
              </a:lnSpc>
              <a:spcBef>
                <a:spcPts val="400"/>
              </a:spcBef>
              <a:spcAft>
                <a:spcPts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6pPr>
            <a:lvl7pPr marL="3200400" marR="0" lvl="6" indent="-342900" algn="l" rtl="0">
              <a:lnSpc>
                <a:spcPct val="100000"/>
              </a:lnSpc>
              <a:spcBef>
                <a:spcPts val="400"/>
              </a:spcBef>
              <a:spcAft>
                <a:spcPts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7pPr>
            <a:lvl8pPr marL="3657600" marR="0" lvl="7" indent="-342900" algn="l" rtl="0">
              <a:lnSpc>
                <a:spcPct val="100000"/>
              </a:lnSpc>
              <a:spcBef>
                <a:spcPts val="400"/>
              </a:spcBef>
              <a:spcAft>
                <a:spcPts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8pPr>
            <a:lvl9pPr marL="4114800" marR="0" lvl="8" indent="-342900" algn="l" rtl="0">
              <a:lnSpc>
                <a:spcPct val="100000"/>
              </a:lnSpc>
              <a:spcBef>
                <a:spcPts val="400"/>
              </a:spcBef>
              <a:spcAft>
                <a:spcPts val="0"/>
              </a:spcAft>
              <a:buClr>
                <a:schemeClr val="accent2"/>
              </a:buClr>
              <a:buSzPts val="1800"/>
              <a:buFont typeface="Century Gothic"/>
              <a:buChar char="•"/>
              <a:defRPr sz="2400" b="0" i="0" u="none" strike="noStrike" cap="none">
                <a:solidFill>
                  <a:schemeClr val="accent2"/>
                </a:solidFill>
                <a:latin typeface="Century Gothic"/>
                <a:ea typeface="Century Gothic"/>
                <a:cs typeface="Century Gothic"/>
                <a:sym typeface="Century Gothic"/>
              </a:defRPr>
            </a:lvl9pPr>
          </a:lstStyle>
          <a:p>
            <a:pPr marL="0" marR="0" lvl="0" indent="0" algn="just" defTabSz="914400" rtl="0" eaLnBrk="1" fontAlgn="auto" latinLnBrk="0" hangingPunct="1">
              <a:lnSpc>
                <a:spcPct val="100000"/>
              </a:lnSpc>
              <a:spcBef>
                <a:spcPts val="0"/>
              </a:spcBef>
              <a:spcAft>
                <a:spcPts val="0"/>
              </a:spcAft>
              <a:buClr>
                <a:srgbClr val="000000"/>
              </a:buClr>
              <a:buSzPts val="2400"/>
              <a:buFont typeface="Century Gothic"/>
              <a:buNone/>
              <a:tabLst/>
              <a:defRPr/>
            </a:pPr>
            <a:r>
              <a:rPr kumimoji="0" lang="en-US" sz="1800" b="1" i="0" u="none" strike="noStrike" kern="0" cap="none" spc="0" normalizeH="0" baseline="0" noProof="0">
                <a:ln>
                  <a:noFill/>
                </a:ln>
                <a:solidFill>
                  <a:srgbClr val="0070C0"/>
                </a:solidFill>
                <a:effectLst/>
                <a:uLnTx/>
                <a:uFillTx/>
                <a:latin typeface="Century Gothic" panose="020B0502020202020204" pitchFamily="34" charset="0"/>
                <a:ea typeface="Times New Roman" panose="02020603050405020304" pitchFamily="18" charset="0"/>
                <a:sym typeface="Century Gothic"/>
              </a:rPr>
              <a:t>“PRISM did not fail to appoint an arbitrator; it appointed Mr. Conley. That Mr. Conley is not qualified to be an arbitrator does not mean that PRISM failed to act.</a:t>
            </a:r>
          </a:p>
          <a:p>
            <a:pPr marL="228600" marR="0" lvl="0" indent="0" algn="just" defTabSz="914400" rtl="0" eaLnBrk="1" fontAlgn="auto" latinLnBrk="0" hangingPunct="1">
              <a:lnSpc>
                <a:spcPct val="100000"/>
              </a:lnSpc>
              <a:spcBef>
                <a:spcPts val="0"/>
              </a:spcBef>
              <a:spcAft>
                <a:spcPts val="0"/>
              </a:spcAft>
              <a:buClr>
                <a:srgbClr val="000000"/>
              </a:buClr>
              <a:buSzPts val="2400"/>
              <a:buFont typeface="Century Gothic"/>
              <a:buNone/>
              <a:tabLst/>
              <a:defRPr/>
            </a:pPr>
            <a:endParaRPr kumimoji="0" lang="en-US" sz="1800" b="1" i="0" u="sng" strike="noStrike" kern="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sym typeface="Century Gothic"/>
            </a:endParaRPr>
          </a:p>
        </p:txBody>
      </p:sp>
    </p:spTree>
    <p:extLst>
      <p:ext uri="{BB962C8B-B14F-4D97-AF65-F5344CB8AC3E}">
        <p14:creationId xmlns:p14="http://schemas.microsoft.com/office/powerpoint/2010/main" val="272129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txBox="1">
            <a:spLocks noGrp="1"/>
          </p:cNvSpPr>
          <p:nvPr>
            <p:ph type="body" idx="1"/>
          </p:nvPr>
        </p:nvSpPr>
        <p:spPr>
          <a:xfrm>
            <a:off x="513500" y="1828799"/>
            <a:ext cx="8637555" cy="3904735"/>
          </a:xfrm>
          <a:prstGeom prst="rect">
            <a:avLst/>
          </a:prstGeom>
          <a:noFill/>
          <a:ln>
            <a:noFill/>
          </a:ln>
        </p:spPr>
        <p:txBody>
          <a:bodyPr spcFirstLastPara="1" wrap="square" lIns="45700" tIns="45700" rIns="45700" bIns="45700" anchor="t" anchorCtr="0">
            <a:normAutofit fontScale="92500"/>
          </a:bodyPr>
          <a:lstStyle/>
          <a:p>
            <a:pPr marL="514350" indent="-514350">
              <a:lnSpc>
                <a:spcPct val="150000"/>
              </a:lnSpc>
              <a:buSzPct val="100000"/>
              <a:buFont typeface="+mj-lt"/>
              <a:buAutoNum type="arabicPeriod"/>
            </a:pPr>
            <a:r>
              <a:rPr lang="en-US" sz="2800">
                <a:latin typeface="Century Gothic" panose="020B0502020202020204" pitchFamily="34" charset="0"/>
                <a:cs typeface="Times New Roman" panose="02020603050405020304" pitchFamily="18" charset="0"/>
              </a:rPr>
              <a:t>Flexibility on interpreting arbitrator qualifications </a:t>
            </a:r>
          </a:p>
          <a:p>
            <a:pPr marL="514350" lvl="0" indent="-514350">
              <a:lnSpc>
                <a:spcPct val="150000"/>
              </a:lnSpc>
              <a:buSzPct val="100000"/>
              <a:buFont typeface="+mj-lt"/>
              <a:buAutoNum type="arabicPeriod"/>
            </a:pPr>
            <a:endParaRPr lang="en-US" sz="2800">
              <a:latin typeface="Century Gothic" panose="020B0502020202020204" pitchFamily="34" charset="0"/>
              <a:cs typeface="Times New Roman" panose="02020603050405020304" pitchFamily="18" charset="0"/>
            </a:endParaRPr>
          </a:p>
          <a:p>
            <a:pPr marL="514350" lvl="0" indent="-514350">
              <a:lnSpc>
                <a:spcPct val="150000"/>
              </a:lnSpc>
              <a:buSzPct val="100000"/>
              <a:buFont typeface="+mj-lt"/>
              <a:buAutoNum type="arabicPeriod"/>
            </a:pPr>
            <a:r>
              <a:rPr lang="en-US" sz="2800">
                <a:latin typeface="Century Gothic" panose="020B0502020202020204" pitchFamily="34" charset="0"/>
                <a:cs typeface="Times New Roman" panose="02020603050405020304" pitchFamily="18" charset="0"/>
              </a:rPr>
              <a:t>Strict adherence to rules of disinterestedness</a:t>
            </a:r>
          </a:p>
          <a:p>
            <a:pPr marL="514350" lvl="0" indent="-514350">
              <a:lnSpc>
                <a:spcPct val="150000"/>
              </a:lnSpc>
              <a:buSzPct val="100000"/>
              <a:buFont typeface="+mj-lt"/>
              <a:buAutoNum type="arabicPeriod"/>
            </a:pPr>
            <a:endParaRPr lang="en-US" sz="2800">
              <a:latin typeface="Century Gothic" panose="020B0502020202020204" pitchFamily="34" charset="0"/>
              <a:cs typeface="Times New Roman" panose="02020603050405020304" pitchFamily="18" charset="0"/>
            </a:endParaRPr>
          </a:p>
          <a:p>
            <a:pPr marL="514350" lvl="0" indent="-514350">
              <a:lnSpc>
                <a:spcPct val="120000"/>
              </a:lnSpc>
              <a:buSzPct val="100000"/>
              <a:buFont typeface="+mj-lt"/>
              <a:buAutoNum type="arabicPeriod"/>
            </a:pPr>
            <a:r>
              <a:rPr lang="en-US" sz="2800">
                <a:latin typeface="Century Gothic" panose="020B0502020202020204" pitchFamily="34" charset="0"/>
                <a:cs typeface="Times New Roman" panose="02020603050405020304" pitchFamily="18" charset="0"/>
              </a:rPr>
              <a:t>Pre-arbitration judicial ruling on arbitrator qualifications</a:t>
            </a:r>
          </a:p>
          <a:p>
            <a:pPr marL="457200" marR="0" algn="ctr">
              <a:spcBef>
                <a:spcPts val="0"/>
              </a:spcBef>
              <a:spcAft>
                <a:spcPts val="0"/>
              </a:spcAft>
            </a:pPr>
            <a:endParaRPr lang="en-US">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Clr>
                <a:srgbClr val="000000"/>
              </a:buClr>
              <a:buSzPts val="2400"/>
              <a:buFont typeface="Century Gothic"/>
              <a:buNone/>
            </a:pPr>
            <a:endParaRPr lang="en-US">
              <a:solidFill>
                <a:srgbClr val="000000"/>
              </a:solidFill>
            </a:endParaRPr>
          </a:p>
        </p:txBody>
      </p:sp>
      <p:sp>
        <p:nvSpPr>
          <p:cNvPr id="104" name="Google Shape;104;p5"/>
          <p:cNvSpPr txBox="1">
            <a:spLocks noGrp="1"/>
          </p:cNvSpPr>
          <p:nvPr>
            <p:ph type="body" idx="3"/>
          </p:nvPr>
        </p:nvSpPr>
        <p:spPr>
          <a:xfrm>
            <a:off x="6990278" y="316017"/>
            <a:ext cx="4685785" cy="300921"/>
          </a:xfrm>
          <a:prstGeom prst="rect">
            <a:avLst/>
          </a:prstGeom>
          <a:noFill/>
          <a:ln>
            <a:noFill/>
          </a:ln>
        </p:spPr>
        <p:txBody>
          <a:bodyPr spcFirstLastPara="1" wrap="square" lIns="45700" tIns="45700" rIns="45700" bIns="45700" anchor="t" anchorCtr="0">
            <a:normAutofit/>
          </a:bodyPr>
          <a:lstStyle/>
          <a:p>
            <a:pPr marL="342900" indent="-342900">
              <a:spcBef>
                <a:spcPts val="0"/>
              </a:spcBef>
              <a:buClr>
                <a:schemeClr val="accent3"/>
              </a:buClr>
              <a:buSzPts val="1000"/>
            </a:pPr>
            <a:r>
              <a:rPr lang="en-US" sz="1000" b="1">
                <a:solidFill>
                  <a:schemeClr val="accent4"/>
                </a:solidFill>
                <a:latin typeface="Century Gothic" panose="020B0502020202020204" pitchFamily="34" charset="0"/>
              </a:rPr>
              <a:t>Public Risk Innovations, Solution &amp; Management v. AmTrust Fin. Svcs, Inc.</a:t>
            </a:r>
          </a:p>
          <a:p>
            <a:pPr marL="342900" lvl="0" indent="-342900" algn="l" rtl="0">
              <a:lnSpc>
                <a:spcPct val="100000"/>
              </a:lnSpc>
              <a:spcBef>
                <a:spcPts val="0"/>
              </a:spcBef>
              <a:spcAft>
                <a:spcPts val="0"/>
              </a:spcAft>
              <a:buClr>
                <a:schemeClr val="accent3"/>
              </a:buClr>
              <a:buSzPts val="1000"/>
              <a:buFont typeface="Century Gothic"/>
              <a:buNone/>
            </a:pPr>
            <a:endParaRPr sz="1000" b="1">
              <a:solidFill>
                <a:schemeClr val="accent3"/>
              </a:solidFill>
            </a:endParaRPr>
          </a:p>
        </p:txBody>
      </p:sp>
      <p:sp>
        <p:nvSpPr>
          <p:cNvPr id="106" name="Google Shape;106;p5"/>
          <p:cNvSpPr txBox="1">
            <a:spLocks noGrp="1"/>
          </p:cNvSpPr>
          <p:nvPr>
            <p:ph type="title"/>
          </p:nvPr>
        </p:nvSpPr>
        <p:spPr>
          <a:xfrm>
            <a:off x="515937" y="616938"/>
            <a:ext cx="11160128" cy="931864"/>
          </a:xfrm>
          <a:prstGeom prst="rect">
            <a:avLst/>
          </a:prstGeom>
          <a:noFill/>
          <a:ln>
            <a:noFill/>
          </a:ln>
        </p:spPr>
        <p:txBody>
          <a:bodyPr spcFirstLastPara="1" wrap="square" lIns="45700" tIns="45700" rIns="45700" bIns="45700" anchor="t" anchorCtr="0">
            <a:noAutofit/>
          </a:bodyPr>
          <a:lstStyle/>
          <a:p>
            <a:pPr marL="1828800" indent="-1828800"/>
            <a:r>
              <a:rPr lang="en-US" sz="4400">
                <a:latin typeface="Century Gothic" panose="020B0502020202020204" pitchFamily="34" charset="0"/>
                <a:ea typeface="Times New Roman" panose="02020603050405020304" pitchFamily="18" charset="0"/>
              </a:rPr>
              <a:t>Why Is This Case Significant for ARIAS?</a:t>
            </a:r>
            <a:endParaRPr lang="en-US" sz="2400">
              <a:latin typeface="Century Gothic" panose="020B0502020202020204" pitchFamily="34" charset="0"/>
              <a:sym typeface="Source Sans Pro"/>
            </a:endParaRPr>
          </a:p>
        </p:txBody>
      </p:sp>
      <p:pic>
        <p:nvPicPr>
          <p:cNvPr id="6" name="Picture 5">
            <a:extLst>
              <a:ext uri="{FF2B5EF4-FFF2-40B4-BE49-F238E27FC236}">
                <a16:creationId xmlns:a16="http://schemas.microsoft.com/office/drawing/2014/main" id="{1EE694E9-DC58-4083-9F05-B6C8967558AF}"/>
              </a:ext>
            </a:extLst>
          </p:cNvPr>
          <p:cNvPicPr>
            <a:picLocks noChangeAspect="1"/>
          </p:cNvPicPr>
          <p:nvPr/>
        </p:nvPicPr>
        <p:blipFill>
          <a:blip r:embed="rId3"/>
          <a:srcRect/>
          <a:stretch/>
        </p:blipFill>
        <p:spPr>
          <a:xfrm>
            <a:off x="9151055" y="2804227"/>
            <a:ext cx="2233612" cy="1328196"/>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35BD35E5-26EF-4B1B-8003-F8F07FEBBF3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151055" y="4150199"/>
            <a:ext cx="2233612" cy="1330616"/>
          </a:xfrm>
          <a:prstGeom prst="rect">
            <a:avLst/>
          </a:prstGeom>
        </p:spPr>
      </p:pic>
      <p:pic>
        <p:nvPicPr>
          <p:cNvPr id="1026" name="Picture 2" descr="Free Flexibility Cliparts Groups, Download Free Flexibility Cliparts Groups  png images, Free ClipArts on Clipart Library">
            <a:extLst>
              <a:ext uri="{FF2B5EF4-FFF2-40B4-BE49-F238E27FC236}">
                <a16:creationId xmlns:a16="http://schemas.microsoft.com/office/drawing/2014/main" id="{6F9A223D-EC2D-4608-BC1A-B58FE79CAE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1055" y="1433918"/>
            <a:ext cx="2233612" cy="135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42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1"/>
            <a:ext cx="11160128" cy="1488317"/>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sz="4000" b="1" i="0" u="none" strike="noStrike" cap="none" dirty="0">
                <a:solidFill>
                  <a:srgbClr val="AA182C"/>
                </a:solidFill>
                <a:latin typeface="Century Gothic"/>
                <a:ea typeface="Century Gothic"/>
                <a:cs typeface="Century Gothic"/>
                <a:sym typeface="Century Gothic"/>
              </a:rPr>
              <a:t>Facts</a:t>
            </a:r>
            <a:endParaRPr sz="4000" b="1" i="0" u="none" strike="noStrike" cap="none" dirty="0">
              <a:solidFill>
                <a:srgbClr val="AA182C"/>
              </a:solidFill>
              <a:latin typeface="Century Gothic"/>
              <a:ea typeface="Century Gothic"/>
              <a:cs typeface="Century Gothic"/>
              <a:sym typeface="Century Gothic"/>
            </a:endParaRPr>
          </a:p>
        </p:txBody>
      </p:sp>
      <p:sp>
        <p:nvSpPr>
          <p:cNvPr id="97" name="Google Shape;97;p4"/>
          <p:cNvSpPr txBox="1">
            <a:spLocks noGrp="1"/>
          </p:cNvSpPr>
          <p:nvPr>
            <p:ph type="body" idx="3"/>
          </p:nvPr>
        </p:nvSpPr>
        <p:spPr>
          <a:xfrm>
            <a:off x="515936" y="289629"/>
            <a:ext cx="10066339" cy="331952"/>
          </a:xfrm>
          <a:prstGeom prst="rect">
            <a:avLst/>
          </a:prstGeom>
          <a:noFill/>
          <a:ln>
            <a:noFill/>
          </a:ln>
        </p:spPr>
        <p:txBody>
          <a:bodyPr spcFirstLastPara="1" wrap="square" lIns="45700" tIns="45700" rIns="45700" bIns="45700" anchor="t" anchorCtr="0">
            <a:noAutofit/>
          </a:bodyPr>
          <a:lstStyle/>
          <a:p>
            <a:pPr marL="342900" lvl="0" indent="-342900" algn="l" rtl="0">
              <a:lnSpc>
                <a:spcPct val="100000"/>
              </a:lnSpc>
              <a:spcBef>
                <a:spcPts val="0"/>
              </a:spcBef>
              <a:spcAft>
                <a:spcPts val="0"/>
              </a:spcAft>
              <a:buClr>
                <a:schemeClr val="accent3"/>
              </a:buClr>
              <a:buSzPts val="1000"/>
              <a:buFont typeface="Century Gothic"/>
              <a:buNone/>
            </a:pPr>
            <a:r>
              <a:rPr lang="en-US" sz="1000" b="1" dirty="0">
                <a:solidFill>
                  <a:srgbClr val="A9A9A9"/>
                </a:solidFill>
              </a:rPr>
              <a:t>Public Risk Management of Florida v. Munich Reinsurance America, Inc., 38 </a:t>
            </a:r>
            <a:r>
              <a:rPr lang="en-US" sz="1000" b="1" dirty="0" err="1">
                <a:solidFill>
                  <a:srgbClr val="A9A9A9"/>
                </a:solidFill>
              </a:rPr>
              <a:t>F.4th</a:t>
            </a:r>
            <a:r>
              <a:rPr lang="en-US" sz="1000" b="1" dirty="0">
                <a:solidFill>
                  <a:srgbClr val="A9A9A9"/>
                </a:solidFill>
              </a:rPr>
              <a:t> 1298 (11th Cir. 2022)</a:t>
            </a:r>
            <a:endParaRPr sz="1000" b="1" dirty="0">
              <a:solidFill>
                <a:srgbClr val="A9A9A9"/>
              </a:solidFill>
            </a:endParaRPr>
          </a:p>
        </p:txBody>
      </p:sp>
      <p:graphicFrame>
        <p:nvGraphicFramePr>
          <p:cNvPr id="4" name="Diagram 3">
            <a:extLst>
              <a:ext uri="{FF2B5EF4-FFF2-40B4-BE49-F238E27FC236}">
                <a16:creationId xmlns:a16="http://schemas.microsoft.com/office/drawing/2014/main" id="{671A8AF3-6860-435F-B5A2-3F2D9E9B48A2}"/>
              </a:ext>
            </a:extLst>
          </p:cNvPr>
          <p:cNvGraphicFramePr/>
          <p:nvPr/>
        </p:nvGraphicFramePr>
        <p:xfrm>
          <a:off x="189271" y="1238318"/>
          <a:ext cx="11813458" cy="4381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0BBF440-0B45-47EE-9784-1BF8286B70CB}"/>
              </a:ext>
            </a:extLst>
          </p:cNvPr>
          <p:cNvSpPr txBox="1"/>
          <p:nvPr/>
        </p:nvSpPr>
        <p:spPr>
          <a:xfrm>
            <a:off x="189271" y="1795019"/>
            <a:ext cx="1999312"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2003</a:t>
            </a:r>
          </a:p>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City adopted ordinance that designated subject parcel as public property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62BB6C82-E738-47D8-BF24-F084CD7513F5}"/>
              </a:ext>
            </a:extLst>
          </p:cNvPr>
          <p:cNvSpPr txBox="1"/>
          <p:nvPr/>
        </p:nvSpPr>
        <p:spPr>
          <a:xfrm>
            <a:off x="3102077" y="1789799"/>
            <a:ext cx="199931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4/26/2006</a:t>
            </a:r>
          </a:p>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Lawsuit 1 brought by two individuals against the City to quiet title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9DE23B9E-CADF-4EA8-8D63-E687AA3AA43E}"/>
              </a:ext>
            </a:extLst>
          </p:cNvPr>
          <p:cNvSpPr txBox="1"/>
          <p:nvPr/>
        </p:nvSpPr>
        <p:spPr>
          <a:xfrm>
            <a:off x="6283949" y="1789799"/>
            <a:ext cx="163707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11/26/2008</a:t>
            </a:r>
          </a:p>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Entry of stipulated final judgment of Lawsuit 1</a:t>
            </a:r>
          </a:p>
        </p:txBody>
      </p:sp>
      <p:sp>
        <p:nvSpPr>
          <p:cNvPr id="7" name="TextBox 6">
            <a:extLst>
              <a:ext uri="{FF2B5EF4-FFF2-40B4-BE49-F238E27FC236}">
                <a16:creationId xmlns:a16="http://schemas.microsoft.com/office/drawing/2014/main" id="{124964FF-647E-4176-A1A4-6DBFE0F42CCA}"/>
              </a:ext>
            </a:extLst>
          </p:cNvPr>
          <p:cNvSpPr txBox="1"/>
          <p:nvPr/>
        </p:nvSpPr>
        <p:spPr>
          <a:xfrm>
            <a:off x="8670694" y="1789799"/>
            <a:ext cx="2330245"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11/9/2009</a:t>
            </a:r>
          </a:p>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Lawsuit 2 filed by same individuals against the City, which was later amended to add a § 1983 claim</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E313FE0F-C4D6-41AD-A7CA-77C37F2311AF}"/>
              </a:ext>
            </a:extLst>
          </p:cNvPr>
          <p:cNvSpPr txBox="1"/>
          <p:nvPr/>
        </p:nvSpPr>
        <p:spPr>
          <a:xfrm>
            <a:off x="1590763" y="3993469"/>
            <a:ext cx="2153264"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12/31/2005</a:t>
            </a:r>
          </a:p>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Date of loss used by </a:t>
            </a:r>
            <a:r>
              <a:rPr kumimoji="0" lang="en-US" sz="1200" b="0" i="0" u="none" strike="noStrike" kern="0" cap="none" spc="0" normalizeH="0" baseline="0" noProof="0" dirty="0" err="1">
                <a:ln>
                  <a:noFill/>
                </a:ln>
                <a:solidFill>
                  <a:srgbClr val="767779"/>
                </a:solidFill>
                <a:effectLst/>
                <a:uLnTx/>
                <a:uFillTx/>
                <a:latin typeface="Century Gothic" panose="020B0502020202020204" pitchFamily="34" charset="0"/>
                <a:cs typeface="Arial"/>
                <a:sym typeface="Arial"/>
              </a:rPr>
              <a:t>PRM</a:t>
            </a:r>
            <a:r>
              <a:rPr kumimoji="0" lang="en-US" sz="1200" b="0"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 in a 2015 letter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60F26EC8-6068-427C-A81D-79A7B951F023}"/>
              </a:ext>
            </a:extLst>
          </p:cNvPr>
          <p:cNvSpPr txBox="1"/>
          <p:nvPr/>
        </p:nvSpPr>
        <p:spPr>
          <a:xfrm>
            <a:off x="4497614" y="3993469"/>
            <a:ext cx="2331798"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4/1/2008</a:t>
            </a:r>
          </a:p>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Effective date of one-year policy between City and </a:t>
            </a:r>
            <a:r>
              <a:rPr kumimoji="0" lang="en-US" sz="1200" b="0" i="0" u="none" strike="noStrike" kern="0" cap="none" spc="0" normalizeH="0" baseline="0" noProof="0" dirty="0" err="1">
                <a:ln>
                  <a:noFill/>
                </a:ln>
                <a:solidFill>
                  <a:srgbClr val="767779"/>
                </a:solidFill>
                <a:effectLst/>
                <a:uLnTx/>
                <a:uFillTx/>
                <a:latin typeface="Century Gothic" panose="020B0502020202020204" pitchFamily="34" charset="0"/>
                <a:cs typeface="Arial"/>
                <a:sym typeface="Arial"/>
              </a:rPr>
              <a:t>PRM</a:t>
            </a:r>
            <a:r>
              <a:rPr kumimoji="0" lang="en-US" sz="1200" b="0"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 which was reinsured by Munich Re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TextBox 9">
            <a:extLst>
              <a:ext uri="{FF2B5EF4-FFF2-40B4-BE49-F238E27FC236}">
                <a16:creationId xmlns:a16="http://schemas.microsoft.com/office/drawing/2014/main" id="{8DFABBB7-ECE4-48EA-994E-3665EED190A8}"/>
              </a:ext>
            </a:extLst>
          </p:cNvPr>
          <p:cNvSpPr txBox="1"/>
          <p:nvPr/>
        </p:nvSpPr>
        <p:spPr>
          <a:xfrm>
            <a:off x="7582999" y="3993469"/>
            <a:ext cx="183307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11/28/2008</a:t>
            </a:r>
          </a:p>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Date of loss claimed by </a:t>
            </a:r>
            <a:r>
              <a:rPr kumimoji="0" lang="en-US" sz="1200" b="0" i="0" u="none" strike="noStrike" kern="0" cap="none" spc="0" normalizeH="0" baseline="0" noProof="0" dirty="0" err="1">
                <a:ln>
                  <a:noFill/>
                </a:ln>
                <a:solidFill>
                  <a:srgbClr val="767779"/>
                </a:solidFill>
                <a:effectLst/>
                <a:uLnTx/>
                <a:uFillTx/>
                <a:latin typeface="Century Gothic" panose="020B0502020202020204" pitchFamily="34" charset="0"/>
                <a:cs typeface="Arial"/>
                <a:sym typeface="Arial"/>
              </a:rPr>
              <a:t>PRM</a:t>
            </a:r>
            <a:r>
              <a:rPr kumimoji="0" lang="en-US" sz="1200" b="0" i="0" u="none" strike="noStrike" kern="0" cap="none" spc="0" normalizeH="0" baseline="0" noProof="0" dirty="0">
                <a:ln>
                  <a:noFill/>
                </a:ln>
                <a:solidFill>
                  <a:srgbClr val="767779"/>
                </a:solidFill>
                <a:effectLst/>
                <a:uLnTx/>
                <a:uFillTx/>
                <a:latin typeface="Century Gothic" panose="020B0502020202020204" pitchFamily="34" charset="0"/>
                <a:cs typeface="Arial"/>
                <a:sym typeface="Arial"/>
              </a:rPr>
              <a:t> following jury trial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3159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E02F7C-7300-44CE-AF9E-D46F0373C9B7}"/>
              </a:ext>
            </a:extLst>
          </p:cNvPr>
          <p:cNvPicPr>
            <a:picLocks noChangeAspect="1"/>
          </p:cNvPicPr>
          <p:nvPr/>
        </p:nvPicPr>
        <p:blipFill>
          <a:blip r:embed="rId2"/>
          <a:stretch>
            <a:fillRect/>
          </a:stretch>
        </p:blipFill>
        <p:spPr>
          <a:xfrm>
            <a:off x="0" y="0"/>
            <a:ext cx="12192000" cy="7000875"/>
          </a:xfrm>
          <a:prstGeom prst="rect">
            <a:avLst/>
          </a:prstGeom>
        </p:spPr>
      </p:pic>
      <p:sp>
        <p:nvSpPr>
          <p:cNvPr id="2" name="Title 1">
            <a:extLst>
              <a:ext uri="{FF2B5EF4-FFF2-40B4-BE49-F238E27FC236}">
                <a16:creationId xmlns:a16="http://schemas.microsoft.com/office/drawing/2014/main" id="{6EA5DA2A-7422-47B2-8208-D43AD71349E3}"/>
              </a:ext>
            </a:extLst>
          </p:cNvPr>
          <p:cNvSpPr>
            <a:spLocks noGrp="1"/>
          </p:cNvSpPr>
          <p:nvPr>
            <p:ph type="title"/>
          </p:nvPr>
        </p:nvSpPr>
        <p:spPr>
          <a:xfrm>
            <a:off x="515939" y="621582"/>
            <a:ext cx="8656636" cy="1488315"/>
          </a:xfrm>
        </p:spPr>
        <p:txBody>
          <a:bodyPr>
            <a:normAutofit/>
          </a:bodyPr>
          <a:lstStyle/>
          <a:p>
            <a:r>
              <a:rPr lang="en-US" i="1">
                <a:solidFill>
                  <a:schemeClr val="bg1"/>
                </a:solidFill>
                <a:effectLst>
                  <a:outerShdw blurRad="38100" dist="38100" dir="2700000" algn="tl">
                    <a:srgbClr val="000000">
                      <a:alpha val="43137"/>
                    </a:srgbClr>
                  </a:outerShdw>
                </a:effectLst>
              </a:rPr>
              <a:t>Rapid Fire Case Presentations</a:t>
            </a:r>
          </a:p>
        </p:txBody>
      </p:sp>
      <p:sp>
        <p:nvSpPr>
          <p:cNvPr id="3" name="Text Placeholder 2">
            <a:extLst>
              <a:ext uri="{FF2B5EF4-FFF2-40B4-BE49-F238E27FC236}">
                <a16:creationId xmlns:a16="http://schemas.microsoft.com/office/drawing/2014/main" id="{0279308C-9418-4EF0-8086-68676A020E9B}"/>
              </a:ext>
            </a:extLst>
          </p:cNvPr>
          <p:cNvSpPr>
            <a:spLocks noGrp="1"/>
          </p:cNvSpPr>
          <p:nvPr>
            <p:ph type="body" idx="1"/>
          </p:nvPr>
        </p:nvSpPr>
        <p:spPr/>
        <p:txBody>
          <a:bodyPr/>
          <a:lstStyle/>
          <a:p>
            <a:r>
              <a:rPr lang="en-US" b="1">
                <a:solidFill>
                  <a:schemeClr val="tx1"/>
                </a:solidFill>
                <a:effectLst>
                  <a:outerShdw blurRad="38100" dist="38100" dir="2700000" algn="tl">
                    <a:srgbClr val="000000">
                      <a:alpha val="43137"/>
                    </a:srgbClr>
                  </a:outerShdw>
                </a:effectLst>
              </a:rPr>
              <a:t>Questions for our Panelists?</a:t>
            </a:r>
          </a:p>
        </p:txBody>
      </p:sp>
    </p:spTree>
    <p:extLst>
      <p:ext uri="{BB962C8B-B14F-4D97-AF65-F5344CB8AC3E}">
        <p14:creationId xmlns:p14="http://schemas.microsoft.com/office/powerpoint/2010/main" val="1474914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DA2A-7422-47B2-8208-D43AD71349E3}"/>
              </a:ext>
            </a:extLst>
          </p:cNvPr>
          <p:cNvSpPr>
            <a:spLocks noGrp="1"/>
          </p:cNvSpPr>
          <p:nvPr>
            <p:ph type="title"/>
          </p:nvPr>
        </p:nvSpPr>
        <p:spPr>
          <a:xfrm>
            <a:off x="525464" y="269158"/>
            <a:ext cx="8656636" cy="950980"/>
          </a:xfrm>
        </p:spPr>
        <p:txBody>
          <a:bodyPr>
            <a:normAutofit/>
          </a:bodyPr>
          <a:lstStyle/>
          <a:p>
            <a:r>
              <a:rPr lang="en-US" i="1">
                <a:solidFill>
                  <a:srgbClr val="30A8C0"/>
                </a:solidFill>
                <a:effectLst>
                  <a:outerShdw blurRad="38100" dist="38100" dir="2700000" algn="tl">
                    <a:srgbClr val="000000">
                      <a:alpha val="43137"/>
                    </a:srgbClr>
                  </a:outerShdw>
                </a:effectLst>
              </a:rPr>
              <a:t>Rapid Fire Case Presentations</a:t>
            </a:r>
          </a:p>
        </p:txBody>
      </p:sp>
      <p:sp>
        <p:nvSpPr>
          <p:cNvPr id="3" name="Text Placeholder 2">
            <a:extLst>
              <a:ext uri="{FF2B5EF4-FFF2-40B4-BE49-F238E27FC236}">
                <a16:creationId xmlns:a16="http://schemas.microsoft.com/office/drawing/2014/main" id="{0279308C-9418-4EF0-8086-68676A020E9B}"/>
              </a:ext>
            </a:extLst>
          </p:cNvPr>
          <p:cNvSpPr>
            <a:spLocks noGrp="1"/>
          </p:cNvSpPr>
          <p:nvPr>
            <p:ph type="body" idx="1"/>
          </p:nvPr>
        </p:nvSpPr>
        <p:spPr>
          <a:xfrm>
            <a:off x="554038" y="1026463"/>
            <a:ext cx="6608761" cy="3069287"/>
          </a:xfrm>
        </p:spPr>
        <p:txBody>
          <a:bodyPr>
            <a:normAutofit fontScale="92500" lnSpcReduction="10000"/>
          </a:bodyPr>
          <a:lstStyle/>
          <a:p>
            <a:endParaRPr lang="en-US" b="1">
              <a:solidFill>
                <a:schemeClr val="tx1"/>
              </a:solidFill>
              <a:effectLst>
                <a:outerShdw blurRad="38100" dist="38100" dir="2700000" algn="tl">
                  <a:srgbClr val="000000">
                    <a:alpha val="43137"/>
                  </a:srgbClr>
                </a:outerShdw>
              </a:effectLst>
            </a:endParaRPr>
          </a:p>
          <a:p>
            <a:r>
              <a:rPr lang="en-US" b="1">
                <a:solidFill>
                  <a:schemeClr val="tx1"/>
                </a:solidFill>
                <a:effectLst>
                  <a:outerShdw blurRad="38100" dist="38100" dir="2700000" algn="tl">
                    <a:srgbClr val="000000">
                      <a:alpha val="43137"/>
                    </a:srgbClr>
                  </a:outerShdw>
                </a:effectLst>
              </a:rPr>
              <a:t>Arbitrator Vote:</a:t>
            </a:r>
          </a:p>
          <a:p>
            <a:endParaRPr lang="en-US" b="1">
              <a:solidFill>
                <a:schemeClr val="tx1"/>
              </a:solidFill>
              <a:effectLst>
                <a:outerShdw blurRad="38100" dist="38100" dir="2700000" algn="tl">
                  <a:srgbClr val="000000">
                    <a:alpha val="43137"/>
                  </a:srgbClr>
                </a:outerShdw>
              </a:effectLst>
            </a:endParaRPr>
          </a:p>
          <a:p>
            <a:pPr marL="685800" indent="-457200">
              <a:buAutoNum type="arabicParenBoth"/>
            </a:pPr>
            <a:r>
              <a:rPr lang="en-US" b="1" i="1">
                <a:solidFill>
                  <a:srgbClr val="C00000"/>
                </a:solidFill>
                <a:effectLst>
                  <a:outerShdw blurRad="38100" dist="38100" dir="2700000" algn="tl">
                    <a:srgbClr val="000000">
                      <a:alpha val="43137"/>
                    </a:srgbClr>
                  </a:outerShdw>
                </a:effectLst>
              </a:rPr>
              <a:t>- PRM of Florida v. Munich Re </a:t>
            </a:r>
          </a:p>
          <a:p>
            <a:pPr marL="685800" indent="-457200">
              <a:buAutoNum type="arabicParenBoth"/>
            </a:pPr>
            <a:r>
              <a:rPr lang="en-US" b="1" i="1">
                <a:solidFill>
                  <a:srgbClr val="C00000"/>
                </a:solidFill>
                <a:effectLst>
                  <a:outerShdw blurRad="38100" dist="38100" dir="2700000" algn="tl">
                    <a:srgbClr val="000000">
                      <a:alpha val="43137"/>
                    </a:srgbClr>
                  </a:outerShdw>
                </a:effectLst>
              </a:rPr>
              <a:t>- Travelers Indemnity v. Alto ISD</a:t>
            </a:r>
          </a:p>
          <a:p>
            <a:pPr marL="685800" indent="-457200">
              <a:buAutoNum type="arabicParenBoth"/>
            </a:pPr>
            <a:r>
              <a:rPr lang="en-US" b="1" i="1">
                <a:solidFill>
                  <a:srgbClr val="C00000"/>
                </a:solidFill>
                <a:effectLst>
                  <a:outerShdw blurRad="38100" dist="38100" dir="2700000" algn="tl">
                    <a:srgbClr val="000000">
                      <a:alpha val="43137"/>
                    </a:srgbClr>
                  </a:outerShdw>
                </a:effectLst>
              </a:rPr>
              <a:t>- Global Reinsurance v. Century Indemnity</a:t>
            </a:r>
          </a:p>
          <a:p>
            <a:pPr marL="685800" indent="-457200">
              <a:buAutoNum type="arabicParenBoth"/>
            </a:pPr>
            <a:r>
              <a:rPr lang="en-US" b="1" i="1">
                <a:solidFill>
                  <a:srgbClr val="C00000"/>
                </a:solidFill>
                <a:effectLst>
                  <a:outerShdw blurRad="38100" dist="38100" dir="2700000" algn="tl">
                    <a:srgbClr val="000000">
                      <a:alpha val="43137"/>
                    </a:srgbClr>
                  </a:outerShdw>
                </a:effectLst>
              </a:rPr>
              <a:t>- Fireman’s Fund v. OneBeacon</a:t>
            </a:r>
          </a:p>
          <a:p>
            <a:pPr marL="685800" indent="-457200">
              <a:buAutoNum type="arabicParenBoth"/>
            </a:pPr>
            <a:r>
              <a:rPr lang="en-US" b="1">
                <a:solidFill>
                  <a:srgbClr val="C00000"/>
                </a:solidFill>
                <a:effectLst>
                  <a:outerShdw blurRad="38100" dist="38100" dir="2700000" algn="tl">
                    <a:srgbClr val="000000">
                      <a:alpha val="43137"/>
                    </a:srgbClr>
                  </a:outerShdw>
                </a:effectLst>
              </a:rPr>
              <a:t>- </a:t>
            </a:r>
            <a:r>
              <a:rPr lang="en-US" b="1" i="1">
                <a:solidFill>
                  <a:srgbClr val="C00000"/>
                </a:solidFill>
                <a:effectLst>
                  <a:outerShdw blurRad="38100" dist="38100" dir="2700000" algn="tl">
                    <a:srgbClr val="000000">
                      <a:alpha val="43137"/>
                    </a:srgbClr>
                  </a:outerShdw>
                </a:effectLst>
              </a:rPr>
              <a:t>PRMS v. AmTrust Financial</a:t>
            </a:r>
          </a:p>
        </p:txBody>
      </p:sp>
    </p:spTree>
    <p:extLst>
      <p:ext uri="{BB962C8B-B14F-4D97-AF65-F5344CB8AC3E}">
        <p14:creationId xmlns:p14="http://schemas.microsoft.com/office/powerpoint/2010/main" val="1403919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DA2A-7422-47B2-8208-D43AD71349E3}"/>
              </a:ext>
            </a:extLst>
          </p:cNvPr>
          <p:cNvSpPr>
            <a:spLocks noGrp="1"/>
          </p:cNvSpPr>
          <p:nvPr>
            <p:ph type="title"/>
          </p:nvPr>
        </p:nvSpPr>
        <p:spPr>
          <a:xfrm>
            <a:off x="525464" y="269158"/>
            <a:ext cx="8656636" cy="950980"/>
          </a:xfrm>
        </p:spPr>
        <p:txBody>
          <a:bodyPr>
            <a:normAutofit/>
          </a:bodyPr>
          <a:lstStyle/>
          <a:p>
            <a:r>
              <a:rPr lang="en-US" i="1">
                <a:solidFill>
                  <a:srgbClr val="30A8C0"/>
                </a:solidFill>
                <a:effectLst>
                  <a:outerShdw blurRad="38100" dist="38100" dir="2700000" algn="tl">
                    <a:srgbClr val="000000">
                      <a:alpha val="43137"/>
                    </a:srgbClr>
                  </a:outerShdw>
                </a:effectLst>
              </a:rPr>
              <a:t>Rapid Fire Case Presentations</a:t>
            </a:r>
          </a:p>
        </p:txBody>
      </p:sp>
      <p:sp>
        <p:nvSpPr>
          <p:cNvPr id="3" name="Text Placeholder 2">
            <a:extLst>
              <a:ext uri="{FF2B5EF4-FFF2-40B4-BE49-F238E27FC236}">
                <a16:creationId xmlns:a16="http://schemas.microsoft.com/office/drawing/2014/main" id="{0279308C-9418-4EF0-8086-68676A020E9B}"/>
              </a:ext>
            </a:extLst>
          </p:cNvPr>
          <p:cNvSpPr>
            <a:spLocks noGrp="1"/>
          </p:cNvSpPr>
          <p:nvPr>
            <p:ph type="body" idx="1"/>
          </p:nvPr>
        </p:nvSpPr>
        <p:spPr>
          <a:xfrm>
            <a:off x="554038" y="1026463"/>
            <a:ext cx="6608761" cy="3069287"/>
          </a:xfrm>
        </p:spPr>
        <p:txBody>
          <a:bodyPr>
            <a:normAutofit fontScale="92500" lnSpcReduction="10000"/>
          </a:bodyPr>
          <a:lstStyle/>
          <a:p>
            <a:endParaRPr lang="en-US" b="1">
              <a:solidFill>
                <a:schemeClr val="tx1"/>
              </a:solidFill>
              <a:effectLst>
                <a:outerShdw blurRad="38100" dist="38100" dir="2700000" algn="tl">
                  <a:srgbClr val="000000">
                    <a:alpha val="43137"/>
                  </a:srgbClr>
                </a:outerShdw>
              </a:effectLst>
            </a:endParaRPr>
          </a:p>
          <a:p>
            <a:r>
              <a:rPr lang="en-US" b="1">
                <a:solidFill>
                  <a:schemeClr val="tx1"/>
                </a:solidFill>
                <a:effectLst>
                  <a:outerShdw blurRad="38100" dist="38100" dir="2700000" algn="tl">
                    <a:srgbClr val="000000">
                      <a:alpha val="43137"/>
                    </a:srgbClr>
                  </a:outerShdw>
                </a:effectLst>
              </a:rPr>
              <a:t>Company Representative Vote:</a:t>
            </a:r>
          </a:p>
          <a:p>
            <a:endParaRPr lang="en-US" b="1">
              <a:solidFill>
                <a:schemeClr val="tx1"/>
              </a:solidFill>
              <a:effectLst>
                <a:outerShdw blurRad="38100" dist="38100" dir="2700000" algn="tl">
                  <a:srgbClr val="000000">
                    <a:alpha val="43137"/>
                  </a:srgbClr>
                </a:outerShdw>
              </a:effectLst>
            </a:endParaRPr>
          </a:p>
          <a:p>
            <a:pPr marL="685800" indent="-457200">
              <a:buAutoNum type="arabicParenBoth"/>
            </a:pPr>
            <a:r>
              <a:rPr lang="en-US" b="1" i="1">
                <a:solidFill>
                  <a:srgbClr val="C00000"/>
                </a:solidFill>
                <a:effectLst>
                  <a:outerShdw blurRad="38100" dist="38100" dir="2700000" algn="tl">
                    <a:srgbClr val="000000">
                      <a:alpha val="43137"/>
                    </a:srgbClr>
                  </a:outerShdw>
                </a:effectLst>
              </a:rPr>
              <a:t>- PRM of Florida v. Munich Re </a:t>
            </a:r>
          </a:p>
          <a:p>
            <a:pPr marL="685800" indent="-457200">
              <a:buAutoNum type="arabicParenBoth"/>
            </a:pPr>
            <a:r>
              <a:rPr lang="en-US" b="1" i="1">
                <a:solidFill>
                  <a:srgbClr val="C00000"/>
                </a:solidFill>
                <a:effectLst>
                  <a:outerShdw blurRad="38100" dist="38100" dir="2700000" algn="tl">
                    <a:srgbClr val="000000">
                      <a:alpha val="43137"/>
                    </a:srgbClr>
                  </a:outerShdw>
                </a:effectLst>
              </a:rPr>
              <a:t>- Travelers Indemnity v. Alto ISD</a:t>
            </a:r>
          </a:p>
          <a:p>
            <a:pPr marL="685800" indent="-457200">
              <a:buAutoNum type="arabicParenBoth"/>
            </a:pPr>
            <a:r>
              <a:rPr lang="en-US" b="1" i="1">
                <a:solidFill>
                  <a:srgbClr val="C00000"/>
                </a:solidFill>
                <a:effectLst>
                  <a:outerShdw blurRad="38100" dist="38100" dir="2700000" algn="tl">
                    <a:srgbClr val="000000">
                      <a:alpha val="43137"/>
                    </a:srgbClr>
                  </a:outerShdw>
                </a:effectLst>
              </a:rPr>
              <a:t>- Global Reinsurance v. Century Indemnity</a:t>
            </a:r>
          </a:p>
          <a:p>
            <a:pPr marL="685800" indent="-457200">
              <a:buAutoNum type="arabicParenBoth"/>
            </a:pPr>
            <a:r>
              <a:rPr lang="en-US" b="1" i="1">
                <a:solidFill>
                  <a:srgbClr val="C00000"/>
                </a:solidFill>
                <a:effectLst>
                  <a:outerShdw blurRad="38100" dist="38100" dir="2700000" algn="tl">
                    <a:srgbClr val="000000">
                      <a:alpha val="43137"/>
                    </a:srgbClr>
                  </a:outerShdw>
                </a:effectLst>
              </a:rPr>
              <a:t>- Fireman’s Fund v. OneBeacon</a:t>
            </a:r>
          </a:p>
          <a:p>
            <a:pPr marL="685800" indent="-457200">
              <a:buAutoNum type="arabicParenBoth"/>
            </a:pPr>
            <a:r>
              <a:rPr lang="en-US" b="1">
                <a:solidFill>
                  <a:srgbClr val="C00000"/>
                </a:solidFill>
                <a:effectLst>
                  <a:outerShdw blurRad="38100" dist="38100" dir="2700000" algn="tl">
                    <a:srgbClr val="000000">
                      <a:alpha val="43137"/>
                    </a:srgbClr>
                  </a:outerShdw>
                </a:effectLst>
              </a:rPr>
              <a:t>- </a:t>
            </a:r>
            <a:r>
              <a:rPr lang="en-US" b="1" i="1">
                <a:solidFill>
                  <a:srgbClr val="C00000"/>
                </a:solidFill>
                <a:effectLst>
                  <a:outerShdw blurRad="38100" dist="38100" dir="2700000" algn="tl">
                    <a:srgbClr val="000000">
                      <a:alpha val="43137"/>
                    </a:srgbClr>
                  </a:outerShdw>
                </a:effectLst>
              </a:rPr>
              <a:t>PRMS v. AmTrust Financial</a:t>
            </a:r>
          </a:p>
        </p:txBody>
      </p:sp>
    </p:spTree>
    <p:extLst>
      <p:ext uri="{BB962C8B-B14F-4D97-AF65-F5344CB8AC3E}">
        <p14:creationId xmlns:p14="http://schemas.microsoft.com/office/powerpoint/2010/main" val="2044619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DA2A-7422-47B2-8208-D43AD71349E3}"/>
              </a:ext>
            </a:extLst>
          </p:cNvPr>
          <p:cNvSpPr>
            <a:spLocks noGrp="1"/>
          </p:cNvSpPr>
          <p:nvPr>
            <p:ph type="title"/>
          </p:nvPr>
        </p:nvSpPr>
        <p:spPr>
          <a:xfrm>
            <a:off x="525464" y="269158"/>
            <a:ext cx="8656636" cy="950980"/>
          </a:xfrm>
        </p:spPr>
        <p:txBody>
          <a:bodyPr>
            <a:normAutofit/>
          </a:bodyPr>
          <a:lstStyle/>
          <a:p>
            <a:r>
              <a:rPr lang="en-US" i="1">
                <a:solidFill>
                  <a:srgbClr val="30A8C0"/>
                </a:solidFill>
                <a:effectLst>
                  <a:outerShdw blurRad="38100" dist="38100" dir="2700000" algn="tl">
                    <a:srgbClr val="000000">
                      <a:alpha val="43137"/>
                    </a:srgbClr>
                  </a:outerShdw>
                </a:effectLst>
              </a:rPr>
              <a:t>Rapid Fire Case Presentations</a:t>
            </a:r>
          </a:p>
        </p:txBody>
      </p:sp>
      <p:sp>
        <p:nvSpPr>
          <p:cNvPr id="3" name="Text Placeholder 2">
            <a:extLst>
              <a:ext uri="{FF2B5EF4-FFF2-40B4-BE49-F238E27FC236}">
                <a16:creationId xmlns:a16="http://schemas.microsoft.com/office/drawing/2014/main" id="{0279308C-9418-4EF0-8086-68676A020E9B}"/>
              </a:ext>
            </a:extLst>
          </p:cNvPr>
          <p:cNvSpPr>
            <a:spLocks noGrp="1"/>
          </p:cNvSpPr>
          <p:nvPr>
            <p:ph type="body" idx="1"/>
          </p:nvPr>
        </p:nvSpPr>
        <p:spPr>
          <a:xfrm>
            <a:off x="554038" y="1026463"/>
            <a:ext cx="6608761" cy="3069287"/>
          </a:xfrm>
        </p:spPr>
        <p:txBody>
          <a:bodyPr>
            <a:normAutofit fontScale="92500" lnSpcReduction="10000"/>
          </a:bodyPr>
          <a:lstStyle/>
          <a:p>
            <a:endParaRPr lang="en-US" b="1">
              <a:solidFill>
                <a:schemeClr val="tx1"/>
              </a:solidFill>
              <a:effectLst>
                <a:outerShdw blurRad="38100" dist="38100" dir="2700000" algn="tl">
                  <a:srgbClr val="000000">
                    <a:alpha val="43137"/>
                  </a:srgbClr>
                </a:outerShdw>
              </a:effectLst>
            </a:endParaRPr>
          </a:p>
          <a:p>
            <a:r>
              <a:rPr lang="en-US" b="1">
                <a:solidFill>
                  <a:schemeClr val="tx1"/>
                </a:solidFill>
                <a:effectLst>
                  <a:outerShdw blurRad="38100" dist="38100" dir="2700000" algn="tl">
                    <a:srgbClr val="000000">
                      <a:alpha val="43137"/>
                    </a:srgbClr>
                  </a:outerShdw>
                </a:effectLst>
              </a:rPr>
              <a:t>Outside Counsel Vote:</a:t>
            </a:r>
          </a:p>
          <a:p>
            <a:endParaRPr lang="en-US" b="1">
              <a:solidFill>
                <a:schemeClr val="tx1"/>
              </a:solidFill>
              <a:effectLst>
                <a:outerShdw blurRad="38100" dist="38100" dir="2700000" algn="tl">
                  <a:srgbClr val="000000">
                    <a:alpha val="43137"/>
                  </a:srgbClr>
                </a:outerShdw>
              </a:effectLst>
            </a:endParaRPr>
          </a:p>
          <a:p>
            <a:pPr marL="685800" indent="-457200">
              <a:buAutoNum type="arabicParenBoth"/>
            </a:pPr>
            <a:r>
              <a:rPr lang="en-US" b="1" i="1">
                <a:solidFill>
                  <a:srgbClr val="C00000"/>
                </a:solidFill>
                <a:effectLst>
                  <a:outerShdw blurRad="38100" dist="38100" dir="2700000" algn="tl">
                    <a:srgbClr val="000000">
                      <a:alpha val="43137"/>
                    </a:srgbClr>
                  </a:outerShdw>
                </a:effectLst>
              </a:rPr>
              <a:t>- PRM of Florida v. Munich Re </a:t>
            </a:r>
          </a:p>
          <a:p>
            <a:pPr marL="685800" indent="-457200">
              <a:buAutoNum type="arabicParenBoth"/>
            </a:pPr>
            <a:r>
              <a:rPr lang="en-US" b="1" i="1">
                <a:solidFill>
                  <a:srgbClr val="C00000"/>
                </a:solidFill>
                <a:effectLst>
                  <a:outerShdw blurRad="38100" dist="38100" dir="2700000" algn="tl">
                    <a:srgbClr val="000000">
                      <a:alpha val="43137"/>
                    </a:srgbClr>
                  </a:outerShdw>
                </a:effectLst>
              </a:rPr>
              <a:t>- Travelers Indemnity v. Alto ISD</a:t>
            </a:r>
          </a:p>
          <a:p>
            <a:pPr marL="685800" indent="-457200">
              <a:buAutoNum type="arabicParenBoth"/>
            </a:pPr>
            <a:r>
              <a:rPr lang="en-US" b="1" i="1">
                <a:solidFill>
                  <a:srgbClr val="C00000"/>
                </a:solidFill>
                <a:effectLst>
                  <a:outerShdw blurRad="38100" dist="38100" dir="2700000" algn="tl">
                    <a:srgbClr val="000000">
                      <a:alpha val="43137"/>
                    </a:srgbClr>
                  </a:outerShdw>
                </a:effectLst>
              </a:rPr>
              <a:t>- Global Reinsurance v. Century Indemnity</a:t>
            </a:r>
          </a:p>
          <a:p>
            <a:pPr marL="685800" indent="-457200">
              <a:buAutoNum type="arabicParenBoth"/>
            </a:pPr>
            <a:r>
              <a:rPr lang="en-US" b="1" i="1">
                <a:solidFill>
                  <a:srgbClr val="C00000"/>
                </a:solidFill>
                <a:effectLst>
                  <a:outerShdw blurRad="38100" dist="38100" dir="2700000" algn="tl">
                    <a:srgbClr val="000000">
                      <a:alpha val="43137"/>
                    </a:srgbClr>
                  </a:outerShdw>
                </a:effectLst>
              </a:rPr>
              <a:t>- Fireman’s Fund v. OneBeacon</a:t>
            </a:r>
          </a:p>
          <a:p>
            <a:pPr marL="685800" indent="-457200">
              <a:buAutoNum type="arabicParenBoth"/>
            </a:pPr>
            <a:r>
              <a:rPr lang="en-US" b="1">
                <a:solidFill>
                  <a:srgbClr val="C00000"/>
                </a:solidFill>
                <a:effectLst>
                  <a:outerShdw blurRad="38100" dist="38100" dir="2700000" algn="tl">
                    <a:srgbClr val="000000">
                      <a:alpha val="43137"/>
                    </a:srgbClr>
                  </a:outerShdw>
                </a:effectLst>
              </a:rPr>
              <a:t>- </a:t>
            </a:r>
            <a:r>
              <a:rPr lang="en-US" b="1" i="1">
                <a:solidFill>
                  <a:srgbClr val="C00000"/>
                </a:solidFill>
                <a:effectLst>
                  <a:outerShdw blurRad="38100" dist="38100" dir="2700000" algn="tl">
                    <a:srgbClr val="000000">
                      <a:alpha val="43137"/>
                    </a:srgbClr>
                  </a:outerShdw>
                </a:effectLst>
              </a:rPr>
              <a:t>PRMS v. AmTrust Financial</a:t>
            </a:r>
          </a:p>
        </p:txBody>
      </p:sp>
    </p:spTree>
    <p:extLst>
      <p:ext uri="{BB962C8B-B14F-4D97-AF65-F5344CB8AC3E}">
        <p14:creationId xmlns:p14="http://schemas.microsoft.com/office/powerpoint/2010/main" val="2231905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DA2A-7422-47B2-8208-D43AD71349E3}"/>
              </a:ext>
            </a:extLst>
          </p:cNvPr>
          <p:cNvSpPr>
            <a:spLocks noGrp="1"/>
          </p:cNvSpPr>
          <p:nvPr>
            <p:ph type="title"/>
          </p:nvPr>
        </p:nvSpPr>
        <p:spPr>
          <a:xfrm>
            <a:off x="525464" y="269158"/>
            <a:ext cx="8656636" cy="950980"/>
          </a:xfrm>
        </p:spPr>
        <p:txBody>
          <a:bodyPr>
            <a:normAutofit/>
          </a:bodyPr>
          <a:lstStyle/>
          <a:p>
            <a:r>
              <a:rPr lang="en-US" i="1">
                <a:solidFill>
                  <a:srgbClr val="30A8C0"/>
                </a:solidFill>
                <a:effectLst>
                  <a:outerShdw blurRad="38100" dist="38100" dir="2700000" algn="tl">
                    <a:srgbClr val="000000">
                      <a:alpha val="43137"/>
                    </a:srgbClr>
                  </a:outerShdw>
                </a:effectLst>
              </a:rPr>
              <a:t>Rapid Fire Case Presentations</a:t>
            </a:r>
          </a:p>
        </p:txBody>
      </p:sp>
      <p:sp>
        <p:nvSpPr>
          <p:cNvPr id="3" name="Text Placeholder 2">
            <a:extLst>
              <a:ext uri="{FF2B5EF4-FFF2-40B4-BE49-F238E27FC236}">
                <a16:creationId xmlns:a16="http://schemas.microsoft.com/office/drawing/2014/main" id="{0279308C-9418-4EF0-8086-68676A020E9B}"/>
              </a:ext>
            </a:extLst>
          </p:cNvPr>
          <p:cNvSpPr>
            <a:spLocks noGrp="1"/>
          </p:cNvSpPr>
          <p:nvPr>
            <p:ph type="body" idx="1"/>
          </p:nvPr>
        </p:nvSpPr>
        <p:spPr>
          <a:xfrm>
            <a:off x="554038" y="1026463"/>
            <a:ext cx="6608761" cy="3069287"/>
          </a:xfrm>
        </p:spPr>
        <p:txBody>
          <a:bodyPr>
            <a:normAutofit fontScale="92500" lnSpcReduction="10000"/>
          </a:bodyPr>
          <a:lstStyle/>
          <a:p>
            <a:endParaRPr lang="en-US" b="1">
              <a:solidFill>
                <a:schemeClr val="tx1"/>
              </a:solidFill>
              <a:effectLst>
                <a:outerShdw blurRad="38100" dist="38100" dir="2700000" algn="tl">
                  <a:srgbClr val="000000">
                    <a:alpha val="43137"/>
                  </a:srgbClr>
                </a:outerShdw>
              </a:effectLst>
            </a:endParaRPr>
          </a:p>
          <a:p>
            <a:r>
              <a:rPr lang="en-US" b="1">
                <a:solidFill>
                  <a:schemeClr val="tx1"/>
                </a:solidFill>
                <a:effectLst>
                  <a:outerShdw blurRad="38100" dist="38100" dir="2700000" algn="tl">
                    <a:srgbClr val="000000">
                      <a:alpha val="43137"/>
                    </a:srgbClr>
                  </a:outerShdw>
                </a:effectLst>
              </a:rPr>
              <a:t>All Attendee Vote:</a:t>
            </a:r>
          </a:p>
          <a:p>
            <a:endParaRPr lang="en-US" b="1">
              <a:solidFill>
                <a:schemeClr val="tx1"/>
              </a:solidFill>
              <a:effectLst>
                <a:outerShdw blurRad="38100" dist="38100" dir="2700000" algn="tl">
                  <a:srgbClr val="000000">
                    <a:alpha val="43137"/>
                  </a:srgbClr>
                </a:outerShdw>
              </a:effectLst>
            </a:endParaRPr>
          </a:p>
          <a:p>
            <a:pPr marL="685800" indent="-457200">
              <a:buAutoNum type="arabicParenBoth"/>
            </a:pPr>
            <a:r>
              <a:rPr lang="en-US" b="1" i="1">
                <a:solidFill>
                  <a:srgbClr val="C00000"/>
                </a:solidFill>
                <a:effectLst>
                  <a:outerShdw blurRad="38100" dist="38100" dir="2700000" algn="tl">
                    <a:srgbClr val="000000">
                      <a:alpha val="43137"/>
                    </a:srgbClr>
                  </a:outerShdw>
                </a:effectLst>
              </a:rPr>
              <a:t>- PRM of Florida v. Munich Re </a:t>
            </a:r>
          </a:p>
          <a:p>
            <a:pPr marL="685800" indent="-457200">
              <a:buAutoNum type="arabicParenBoth"/>
            </a:pPr>
            <a:r>
              <a:rPr lang="en-US" b="1" i="1">
                <a:solidFill>
                  <a:srgbClr val="C00000"/>
                </a:solidFill>
                <a:effectLst>
                  <a:outerShdw blurRad="38100" dist="38100" dir="2700000" algn="tl">
                    <a:srgbClr val="000000">
                      <a:alpha val="43137"/>
                    </a:srgbClr>
                  </a:outerShdw>
                </a:effectLst>
              </a:rPr>
              <a:t>- Travelers Indemnity v. Alto ISD</a:t>
            </a:r>
          </a:p>
          <a:p>
            <a:pPr marL="685800" indent="-457200">
              <a:buAutoNum type="arabicParenBoth"/>
            </a:pPr>
            <a:r>
              <a:rPr lang="en-US" b="1" i="1">
                <a:solidFill>
                  <a:srgbClr val="C00000"/>
                </a:solidFill>
                <a:effectLst>
                  <a:outerShdw blurRad="38100" dist="38100" dir="2700000" algn="tl">
                    <a:srgbClr val="000000">
                      <a:alpha val="43137"/>
                    </a:srgbClr>
                  </a:outerShdw>
                </a:effectLst>
              </a:rPr>
              <a:t>- Global Reinsurance v. Century Indemnity</a:t>
            </a:r>
          </a:p>
          <a:p>
            <a:pPr marL="685800" indent="-457200">
              <a:buAutoNum type="arabicParenBoth"/>
            </a:pPr>
            <a:r>
              <a:rPr lang="en-US" b="1" i="1">
                <a:solidFill>
                  <a:srgbClr val="C00000"/>
                </a:solidFill>
                <a:effectLst>
                  <a:outerShdw blurRad="38100" dist="38100" dir="2700000" algn="tl">
                    <a:srgbClr val="000000">
                      <a:alpha val="43137"/>
                    </a:srgbClr>
                  </a:outerShdw>
                </a:effectLst>
              </a:rPr>
              <a:t>- Fireman’s Fund v. OneBeacon</a:t>
            </a:r>
          </a:p>
          <a:p>
            <a:pPr marL="685800" indent="-457200">
              <a:buAutoNum type="arabicParenBoth"/>
            </a:pPr>
            <a:r>
              <a:rPr lang="en-US" b="1">
                <a:solidFill>
                  <a:srgbClr val="C00000"/>
                </a:solidFill>
                <a:effectLst>
                  <a:outerShdw blurRad="38100" dist="38100" dir="2700000" algn="tl">
                    <a:srgbClr val="000000">
                      <a:alpha val="43137"/>
                    </a:srgbClr>
                  </a:outerShdw>
                </a:effectLst>
              </a:rPr>
              <a:t>- </a:t>
            </a:r>
            <a:r>
              <a:rPr lang="en-US" b="1" i="1">
                <a:solidFill>
                  <a:srgbClr val="C00000"/>
                </a:solidFill>
                <a:effectLst>
                  <a:outerShdw blurRad="38100" dist="38100" dir="2700000" algn="tl">
                    <a:srgbClr val="000000">
                      <a:alpha val="43137"/>
                    </a:srgbClr>
                  </a:outerShdw>
                </a:effectLst>
              </a:rPr>
              <a:t>PRMS v. AmTrust Financial</a:t>
            </a:r>
          </a:p>
        </p:txBody>
      </p:sp>
    </p:spTree>
    <p:extLst>
      <p:ext uri="{BB962C8B-B14F-4D97-AF65-F5344CB8AC3E}">
        <p14:creationId xmlns:p14="http://schemas.microsoft.com/office/powerpoint/2010/main" val="2168181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DA2A-7422-47B2-8208-D43AD71349E3}"/>
              </a:ext>
            </a:extLst>
          </p:cNvPr>
          <p:cNvSpPr>
            <a:spLocks noGrp="1"/>
          </p:cNvSpPr>
          <p:nvPr>
            <p:ph type="title"/>
          </p:nvPr>
        </p:nvSpPr>
        <p:spPr>
          <a:xfrm>
            <a:off x="515939" y="621582"/>
            <a:ext cx="9932986" cy="1245317"/>
          </a:xfrm>
        </p:spPr>
        <p:txBody>
          <a:bodyPr>
            <a:normAutofit/>
          </a:bodyPr>
          <a:lstStyle/>
          <a:p>
            <a:r>
              <a:rPr lang="en-US" sz="5400" i="1">
                <a:solidFill>
                  <a:srgbClr val="30A8C0"/>
                </a:solidFill>
                <a:effectLst>
                  <a:outerShdw blurRad="38100" dist="38100" dir="2700000" algn="tl">
                    <a:srgbClr val="000000">
                      <a:alpha val="43137"/>
                    </a:srgbClr>
                  </a:outerShdw>
                </a:effectLst>
              </a:rPr>
              <a:t>Rapid Fire Case Presentations</a:t>
            </a:r>
          </a:p>
        </p:txBody>
      </p:sp>
      <p:sp>
        <p:nvSpPr>
          <p:cNvPr id="3" name="Text Placeholder 2">
            <a:extLst>
              <a:ext uri="{FF2B5EF4-FFF2-40B4-BE49-F238E27FC236}">
                <a16:creationId xmlns:a16="http://schemas.microsoft.com/office/drawing/2014/main" id="{0279308C-9418-4EF0-8086-68676A020E9B}"/>
              </a:ext>
            </a:extLst>
          </p:cNvPr>
          <p:cNvSpPr>
            <a:spLocks noGrp="1"/>
          </p:cNvSpPr>
          <p:nvPr>
            <p:ph type="body" idx="1"/>
          </p:nvPr>
        </p:nvSpPr>
        <p:spPr>
          <a:xfrm>
            <a:off x="515937" y="1866899"/>
            <a:ext cx="7366001" cy="4441826"/>
          </a:xfrm>
        </p:spPr>
        <p:txBody>
          <a:bodyPr/>
          <a:lstStyle/>
          <a:p>
            <a:r>
              <a:rPr lang="en-US" sz="4000" b="1">
                <a:solidFill>
                  <a:srgbClr val="C00000"/>
                </a:solidFill>
                <a:effectLst>
                  <a:outerShdw blurRad="38100" dist="38100" dir="2700000" algn="tl">
                    <a:srgbClr val="000000">
                      <a:alpha val="43137"/>
                    </a:srgbClr>
                  </a:outerShdw>
                </a:effectLst>
              </a:rPr>
              <a:t>Thank you!</a:t>
            </a:r>
          </a:p>
          <a:p>
            <a:endParaRPr lang="en-US" b="1">
              <a:solidFill>
                <a:schemeClr val="bg1"/>
              </a:solidFill>
              <a:effectLst>
                <a:outerShdw blurRad="38100" dist="38100" dir="2700000" algn="tl">
                  <a:srgbClr val="000000">
                    <a:alpha val="43137"/>
                  </a:srgbClr>
                </a:outerShdw>
              </a:effectLst>
            </a:endParaRPr>
          </a:p>
          <a:p>
            <a:r>
              <a:rPr lang="en-US" b="1">
                <a:solidFill>
                  <a:schemeClr val="tx1"/>
                </a:solidFill>
              </a:rPr>
              <a:t>Michael Carolan, Troutman Pepper</a:t>
            </a:r>
          </a:p>
          <a:p>
            <a:r>
              <a:rPr lang="en-US" b="1">
                <a:solidFill>
                  <a:schemeClr val="tx1"/>
                </a:solidFill>
              </a:rPr>
              <a:t>Stephanie Denker, Saul Ewing</a:t>
            </a:r>
          </a:p>
          <a:p>
            <a:r>
              <a:rPr lang="en-US" b="1">
                <a:solidFill>
                  <a:schemeClr val="tx1"/>
                </a:solidFill>
              </a:rPr>
              <a:t>Peter Golfman, Zelle LLP</a:t>
            </a:r>
          </a:p>
          <a:p>
            <a:r>
              <a:rPr lang="en-US" b="1">
                <a:solidFill>
                  <a:schemeClr val="tx1"/>
                </a:solidFill>
              </a:rPr>
              <a:t>Gina Santangelo, Arch Reinsurance</a:t>
            </a:r>
          </a:p>
          <a:p>
            <a:r>
              <a:rPr lang="en-US" b="1">
                <a:solidFill>
                  <a:schemeClr val="tx1"/>
                </a:solidFill>
              </a:rPr>
              <a:t>Marcel Engholm, Chaffetz Lindsey</a:t>
            </a:r>
          </a:p>
          <a:p>
            <a:r>
              <a:rPr lang="en-US" b="1">
                <a:solidFill>
                  <a:schemeClr val="tx1"/>
                </a:solidFill>
              </a:rPr>
              <a:t>Shi Jones, Troutman Pepper</a:t>
            </a:r>
          </a:p>
          <a:p>
            <a:endParaRPr lang="en-US" b="1">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0242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1"/>
            <a:ext cx="11160128" cy="934503"/>
          </a:xfrm>
          <a:prstGeom prst="rect">
            <a:avLst/>
          </a:prstGeom>
          <a:noFill/>
          <a:ln>
            <a:noFill/>
          </a:ln>
        </p:spPr>
        <p:txBody>
          <a:bodyPr spcFirstLastPara="1" wrap="square" lIns="45700" tIns="45700" rIns="45700" bIns="45700" anchor="t" anchorCtr="0">
            <a:normAutofit/>
          </a:bodyPr>
          <a:lstStyle/>
          <a:p>
            <a:pPr>
              <a:buSzPts val="4000"/>
            </a:pPr>
            <a:r>
              <a:rPr lang="en-US" sz="4000" b="1" i="0" u="none" strike="noStrike" cap="none" dirty="0">
                <a:solidFill>
                  <a:srgbClr val="AA182C"/>
                </a:solidFill>
                <a:latin typeface="Century Gothic"/>
                <a:ea typeface="Century Gothic"/>
                <a:cs typeface="Century Gothic"/>
                <a:sym typeface="Century Gothic"/>
              </a:rPr>
              <a:t>2008/2009 Policy </a:t>
            </a:r>
            <a:r>
              <a:rPr lang="en-US" dirty="0"/>
              <a:t>between City and PRM</a:t>
            </a:r>
            <a:endParaRPr sz="4000" b="1" i="0" u="none"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515935" y="1556084"/>
            <a:ext cx="9061200" cy="421640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chemeClr val="accent2"/>
              </a:buClr>
              <a:buSzPts val="2400"/>
              <a:buFont typeface="Century Gothic"/>
              <a:buNone/>
            </a:pPr>
            <a:r>
              <a:rPr lang="en-US" sz="2400" b="0" i="0" u="none" strike="noStrike" cap="none" dirty="0">
                <a:solidFill>
                  <a:srgbClr val="767779"/>
                </a:solidFill>
                <a:latin typeface="Century Gothic" panose="020B0502020202020204" pitchFamily="34" charset="0"/>
                <a:sym typeface="Century Gothic"/>
              </a:rPr>
              <a:t>Occurrence is defined as: </a:t>
            </a:r>
          </a:p>
          <a:p>
            <a:pPr marL="685800" lvl="1" indent="0" algn="just">
              <a:buNone/>
            </a:pPr>
            <a:r>
              <a:rPr lang="en-US" sz="1800" b="1" i="0" u="none" strike="noStrike" baseline="0" dirty="0">
                <a:solidFill>
                  <a:srgbClr val="767779"/>
                </a:solidFill>
                <a:latin typeface="Century Gothic" panose="020B0502020202020204" pitchFamily="34" charset="0"/>
              </a:rPr>
              <a:t>OCCURRENCE </a:t>
            </a:r>
            <a:r>
              <a:rPr lang="en-US" sz="1800" b="0" i="0" u="none" strike="noStrike" baseline="0" dirty="0">
                <a:solidFill>
                  <a:srgbClr val="767779"/>
                </a:solidFill>
                <a:latin typeface="Century Gothic" panose="020B0502020202020204" pitchFamily="34" charset="0"/>
              </a:rPr>
              <a:t>means a </a:t>
            </a:r>
            <a:r>
              <a:rPr lang="en-US" sz="1800" b="1" i="0" u="none" strike="noStrike" baseline="0" dirty="0">
                <a:solidFill>
                  <a:srgbClr val="767779"/>
                </a:solidFill>
                <a:latin typeface="Century Gothic" panose="020B0502020202020204" pitchFamily="34" charset="0"/>
              </a:rPr>
              <a:t>WRONGFUL ACT </a:t>
            </a:r>
            <a:r>
              <a:rPr lang="en-US" sz="1800" b="0" i="0" u="none" strike="noStrike" baseline="0" dirty="0">
                <a:solidFill>
                  <a:srgbClr val="767779"/>
                </a:solidFill>
                <a:latin typeface="Century Gothic" panose="020B0502020202020204" pitchFamily="34" charset="0"/>
              </a:rPr>
              <a:t>committed during the </a:t>
            </a:r>
            <a:r>
              <a:rPr lang="en-US" sz="1800" b="1" i="0" u="none" strike="noStrike" baseline="0" dirty="0">
                <a:solidFill>
                  <a:srgbClr val="767779"/>
                </a:solidFill>
                <a:latin typeface="Century Gothic" panose="020B0502020202020204" pitchFamily="34" charset="0"/>
              </a:rPr>
              <a:t>COVERAGE PERIOD</a:t>
            </a:r>
            <a:r>
              <a:rPr lang="en-US" sz="1800" b="0" i="0" u="none" strike="noStrike" baseline="0" dirty="0">
                <a:solidFill>
                  <a:srgbClr val="767779"/>
                </a:solidFill>
                <a:latin typeface="Century Gothic" panose="020B0502020202020204" pitchFamily="34" charset="0"/>
              </a:rPr>
              <a:t>. All claims for damages based on or arising out of the same </a:t>
            </a:r>
            <a:r>
              <a:rPr lang="en-US" sz="1800" b="1" i="0" u="none" strike="noStrike" baseline="0" dirty="0">
                <a:solidFill>
                  <a:srgbClr val="767779"/>
                </a:solidFill>
                <a:latin typeface="Century Gothic" panose="020B0502020202020204" pitchFamily="34" charset="0"/>
              </a:rPr>
              <a:t>WRONGFUL ACT </a:t>
            </a:r>
            <a:r>
              <a:rPr lang="en-US" sz="1800" b="0" i="0" u="none" strike="noStrike" baseline="0" dirty="0">
                <a:solidFill>
                  <a:srgbClr val="767779"/>
                </a:solidFill>
                <a:latin typeface="Century Gothic" panose="020B0502020202020204" pitchFamily="34" charset="0"/>
              </a:rPr>
              <a:t>or </a:t>
            </a:r>
            <a:r>
              <a:rPr lang="en-US" sz="1800" b="0" i="0" u="sng" strike="noStrike" baseline="0" dirty="0">
                <a:solidFill>
                  <a:srgbClr val="767779"/>
                </a:solidFill>
                <a:latin typeface="Century Gothic" panose="020B0502020202020204" pitchFamily="34" charset="0"/>
              </a:rPr>
              <a:t>a series of related </a:t>
            </a:r>
            <a:r>
              <a:rPr lang="en-US" sz="1800" b="1" i="0" u="sng" strike="noStrike" baseline="0" dirty="0">
                <a:solidFill>
                  <a:srgbClr val="767779"/>
                </a:solidFill>
                <a:latin typeface="Century Gothic" panose="020B0502020202020204" pitchFamily="34" charset="0"/>
              </a:rPr>
              <a:t>WRONGFUL ACTS </a:t>
            </a:r>
            <a:r>
              <a:rPr lang="en-US" sz="1800" b="0" i="0" u="sng" strike="noStrike" baseline="0" dirty="0">
                <a:solidFill>
                  <a:srgbClr val="767779"/>
                </a:solidFill>
                <a:latin typeface="Century Gothic" panose="020B0502020202020204" pitchFamily="34" charset="0"/>
              </a:rPr>
              <a:t>by one or more </a:t>
            </a:r>
            <a:r>
              <a:rPr lang="en-US" sz="1800" b="1" i="0" u="sng" strike="noStrike" baseline="0" dirty="0">
                <a:solidFill>
                  <a:srgbClr val="767779"/>
                </a:solidFill>
                <a:latin typeface="Century Gothic" panose="020B0502020202020204" pitchFamily="34" charset="0"/>
              </a:rPr>
              <a:t>MEMBERS </a:t>
            </a:r>
            <a:r>
              <a:rPr lang="en-US" sz="1800" b="0" i="0" u="sng" strike="noStrike" baseline="0" dirty="0">
                <a:solidFill>
                  <a:srgbClr val="767779"/>
                </a:solidFill>
                <a:latin typeface="Century Gothic" panose="020B0502020202020204" pitchFamily="34" charset="0"/>
              </a:rPr>
              <a:t>shall be deemed one </a:t>
            </a:r>
            <a:r>
              <a:rPr lang="en-US" sz="1800" b="1" i="0" u="sng" strike="noStrike" baseline="0" dirty="0">
                <a:solidFill>
                  <a:srgbClr val="767779"/>
                </a:solidFill>
                <a:latin typeface="Century Gothic" panose="020B0502020202020204" pitchFamily="34" charset="0"/>
              </a:rPr>
              <a:t>OCCURRENCE </a:t>
            </a:r>
            <a:r>
              <a:rPr lang="en-US" sz="1800" i="0" u="none" strike="noStrike" baseline="0" dirty="0">
                <a:solidFill>
                  <a:srgbClr val="767779"/>
                </a:solidFill>
                <a:latin typeface="Century Gothic" panose="020B0502020202020204" pitchFamily="34" charset="0"/>
              </a:rPr>
              <a:t>. . . .</a:t>
            </a:r>
            <a:endParaRPr lang="en-US" sz="1800" dirty="0">
              <a:solidFill>
                <a:srgbClr val="767779"/>
              </a:solidFill>
              <a:latin typeface="Century Gothic" panose="020B0502020202020204" pitchFamily="34" charset="0"/>
            </a:endParaRPr>
          </a:p>
          <a:p>
            <a:pPr marL="685800" lvl="1" indent="0">
              <a:buNone/>
            </a:pPr>
            <a:endParaRPr lang="en-US" sz="1800" dirty="0">
              <a:solidFill>
                <a:srgbClr val="767779"/>
              </a:solidFill>
              <a:latin typeface="Century Gothic" panose="020B0502020202020204" pitchFamily="34" charset="0"/>
            </a:endParaRPr>
          </a:p>
          <a:p>
            <a:pPr marL="0" indent="0" algn="l"/>
            <a:r>
              <a:rPr lang="en-US" b="0" i="0" u="none" strike="noStrike" cap="none" dirty="0">
                <a:solidFill>
                  <a:srgbClr val="767779"/>
                </a:solidFill>
                <a:latin typeface="Century Gothic" panose="020B0502020202020204" pitchFamily="34" charset="0"/>
                <a:sym typeface="Century Gothic"/>
              </a:rPr>
              <a:t>Wrongful Act is defined as:</a:t>
            </a:r>
            <a:endParaRPr lang="en-US" dirty="0">
              <a:solidFill>
                <a:srgbClr val="767779"/>
              </a:solidFill>
              <a:latin typeface="Century Gothic" panose="020B0502020202020204" pitchFamily="34" charset="0"/>
            </a:endParaRPr>
          </a:p>
          <a:p>
            <a:pPr marL="685800" lvl="1" indent="0" algn="just">
              <a:buNone/>
            </a:pPr>
            <a:r>
              <a:rPr lang="en-US" sz="1800" b="1" i="0" u="none" strike="noStrike" baseline="0" dirty="0">
                <a:solidFill>
                  <a:srgbClr val="767779"/>
                </a:solidFill>
                <a:latin typeface="Century Gothic" panose="020B0502020202020204" pitchFamily="34" charset="0"/>
              </a:rPr>
              <a:t>WRONGFUL ACT </a:t>
            </a:r>
            <a:r>
              <a:rPr lang="en-US" sz="1800" b="0" i="0" u="none" strike="noStrike" baseline="0" dirty="0">
                <a:solidFill>
                  <a:srgbClr val="767779"/>
                </a:solidFill>
                <a:latin typeface="Century Gothic" panose="020B0502020202020204" pitchFamily="34" charset="0"/>
              </a:rPr>
              <a:t>means any actual or alleged . . . discrimination and violations of civil rights by the </a:t>
            </a:r>
            <a:r>
              <a:rPr lang="en-US" sz="1800" b="1" i="0" u="none" strike="noStrike" baseline="0" dirty="0">
                <a:solidFill>
                  <a:srgbClr val="767779"/>
                </a:solidFill>
                <a:latin typeface="Century Gothic" panose="020B0502020202020204" pitchFamily="34" charset="0"/>
              </a:rPr>
              <a:t>MEMBER </a:t>
            </a:r>
            <a:r>
              <a:rPr lang="en-US" sz="1800" b="0" i="0" u="none" strike="noStrike" baseline="0" dirty="0">
                <a:solidFill>
                  <a:srgbClr val="767779"/>
                </a:solidFill>
                <a:latin typeface="Century Gothic" panose="020B0502020202020204" pitchFamily="34" charset="0"/>
              </a:rPr>
              <a:t>during the </a:t>
            </a:r>
            <a:r>
              <a:rPr lang="en-US" sz="1800" b="1" i="0" u="none" strike="noStrike" baseline="0" dirty="0">
                <a:solidFill>
                  <a:srgbClr val="767779"/>
                </a:solidFill>
                <a:latin typeface="Century Gothic" panose="020B0502020202020204" pitchFamily="34" charset="0"/>
              </a:rPr>
              <a:t>COVERAGE PERIOD</a:t>
            </a:r>
            <a:r>
              <a:rPr lang="en-US" sz="1800" b="0" i="0" u="none" strike="noStrike" baseline="0" dirty="0">
                <a:solidFill>
                  <a:srgbClr val="767779"/>
                </a:solidFill>
                <a:latin typeface="Century Gothic" panose="020B0502020202020204" pitchFamily="34" charset="0"/>
              </a:rPr>
              <a:t>. All claims for damages based on or arising out of the same </a:t>
            </a:r>
            <a:r>
              <a:rPr lang="en-US" sz="1800" b="1" i="0" u="none" strike="noStrike" baseline="0" dirty="0">
                <a:solidFill>
                  <a:srgbClr val="767779"/>
                </a:solidFill>
                <a:latin typeface="Century Gothic" panose="020B0502020202020204" pitchFamily="34" charset="0"/>
              </a:rPr>
              <a:t>WRONGFUL ACT </a:t>
            </a:r>
            <a:r>
              <a:rPr lang="en-US" sz="1800" b="0" i="0" u="none" strike="noStrike" baseline="0" dirty="0">
                <a:solidFill>
                  <a:srgbClr val="767779"/>
                </a:solidFill>
                <a:latin typeface="Century Gothic" panose="020B0502020202020204" pitchFamily="34" charset="0"/>
              </a:rPr>
              <a:t>or </a:t>
            </a:r>
            <a:r>
              <a:rPr lang="en-US" sz="1800" b="0" i="0" u="sng" strike="noStrike" baseline="0" dirty="0">
                <a:solidFill>
                  <a:srgbClr val="767779"/>
                </a:solidFill>
                <a:latin typeface="Century Gothic" panose="020B0502020202020204" pitchFamily="34" charset="0"/>
              </a:rPr>
              <a:t>a series of related </a:t>
            </a:r>
            <a:r>
              <a:rPr lang="en-US" sz="1800" b="1" i="0" u="sng" strike="noStrike" baseline="0" dirty="0">
                <a:solidFill>
                  <a:srgbClr val="767779"/>
                </a:solidFill>
                <a:latin typeface="Century Gothic" panose="020B0502020202020204" pitchFamily="34" charset="0"/>
              </a:rPr>
              <a:t>WRONGFUL ACTS </a:t>
            </a:r>
            <a:r>
              <a:rPr lang="en-US" sz="1800" b="0" i="0" u="sng" strike="noStrike" baseline="0" dirty="0">
                <a:solidFill>
                  <a:srgbClr val="767779"/>
                </a:solidFill>
                <a:latin typeface="Century Gothic" panose="020B0502020202020204" pitchFamily="34" charset="0"/>
              </a:rPr>
              <a:t>by one or more </a:t>
            </a:r>
            <a:r>
              <a:rPr lang="en-US" sz="1800" b="1" i="0" u="sng" strike="noStrike" baseline="0" dirty="0">
                <a:solidFill>
                  <a:srgbClr val="767779"/>
                </a:solidFill>
                <a:latin typeface="Century Gothic" panose="020B0502020202020204" pitchFamily="34" charset="0"/>
              </a:rPr>
              <a:t>MEMBERS </a:t>
            </a:r>
            <a:r>
              <a:rPr lang="en-US" sz="1800" b="0" i="0" u="sng" strike="noStrike" baseline="0" dirty="0">
                <a:solidFill>
                  <a:srgbClr val="767779"/>
                </a:solidFill>
                <a:latin typeface="Century Gothic" panose="020B0502020202020204" pitchFamily="34" charset="0"/>
              </a:rPr>
              <a:t>shall be deemed one </a:t>
            </a:r>
            <a:r>
              <a:rPr lang="en-US" sz="1800" b="1" i="0" u="sng" strike="noStrike" baseline="0" dirty="0">
                <a:solidFill>
                  <a:srgbClr val="767779"/>
                </a:solidFill>
                <a:latin typeface="Century Gothic" panose="020B0502020202020204" pitchFamily="34" charset="0"/>
              </a:rPr>
              <a:t>WRONGFUL ACT</a:t>
            </a:r>
            <a:r>
              <a:rPr lang="en-US" sz="1800" i="0" u="sng" strike="noStrike" baseline="0" dirty="0">
                <a:solidFill>
                  <a:srgbClr val="767779"/>
                </a:solidFill>
                <a:latin typeface="Century Gothic" panose="020B0502020202020204" pitchFamily="34" charset="0"/>
              </a:rPr>
              <a:t> </a:t>
            </a:r>
            <a:r>
              <a:rPr lang="en-US" sz="1800" i="0" u="none" strike="noStrike" baseline="0" dirty="0">
                <a:solidFill>
                  <a:srgbClr val="767779"/>
                </a:solidFill>
                <a:latin typeface="Century Gothic" panose="020B0502020202020204" pitchFamily="34" charset="0"/>
              </a:rPr>
              <a:t>. . . .</a:t>
            </a:r>
            <a:endParaRPr lang="en-US" sz="1800" b="0" i="0" u="none" strike="noStrike" cap="none" dirty="0">
              <a:solidFill>
                <a:srgbClr val="767779"/>
              </a:solidFill>
              <a:latin typeface="Century Gothic" panose="020B0502020202020204" pitchFamily="34" charset="0"/>
              <a:sym typeface="Century Gothic"/>
            </a:endParaRPr>
          </a:p>
        </p:txBody>
      </p:sp>
      <p:sp>
        <p:nvSpPr>
          <p:cNvPr id="97" name="Google Shape;97;p4"/>
          <p:cNvSpPr txBox="1">
            <a:spLocks noGrp="1"/>
          </p:cNvSpPr>
          <p:nvPr>
            <p:ph type="body" idx="3"/>
          </p:nvPr>
        </p:nvSpPr>
        <p:spPr>
          <a:xfrm>
            <a:off x="515935" y="289630"/>
            <a:ext cx="9170989" cy="259646"/>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chemeClr val="accent3"/>
              </a:buClr>
              <a:buSzPts val="1000"/>
              <a:buFont typeface="Century Gothic"/>
              <a:buNone/>
            </a:pPr>
            <a:r>
              <a:rPr lang="en-US" sz="1000" b="1" dirty="0">
                <a:solidFill>
                  <a:srgbClr val="A9A9A9"/>
                </a:solidFill>
              </a:rPr>
              <a:t>Public Risk Management of Florida v. Munich Reinsurance America, Inc., 38 </a:t>
            </a:r>
            <a:r>
              <a:rPr lang="en-US" sz="1000" b="1" dirty="0" err="1">
                <a:solidFill>
                  <a:srgbClr val="A9A9A9"/>
                </a:solidFill>
              </a:rPr>
              <a:t>F.4th</a:t>
            </a:r>
            <a:r>
              <a:rPr lang="en-US" sz="1000" b="1" dirty="0">
                <a:solidFill>
                  <a:srgbClr val="A9A9A9"/>
                </a:solidFill>
              </a:rPr>
              <a:t> 1298 (11th Cir. 2022)</a:t>
            </a:r>
          </a:p>
        </p:txBody>
      </p:sp>
    </p:spTree>
    <p:extLst>
      <p:ext uri="{BB962C8B-B14F-4D97-AF65-F5344CB8AC3E}">
        <p14:creationId xmlns:p14="http://schemas.microsoft.com/office/powerpoint/2010/main" val="2902123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1"/>
            <a:ext cx="11160128" cy="934503"/>
          </a:xfrm>
          <a:prstGeom prst="rect">
            <a:avLst/>
          </a:prstGeom>
          <a:noFill/>
          <a:ln>
            <a:noFill/>
          </a:ln>
        </p:spPr>
        <p:txBody>
          <a:bodyPr spcFirstLastPara="1" wrap="square" lIns="45700" tIns="45700" rIns="45700" bIns="45700" anchor="t" anchorCtr="0">
            <a:normAutofit/>
          </a:bodyPr>
          <a:lstStyle/>
          <a:p>
            <a:pPr>
              <a:buSzPts val="4000"/>
            </a:pPr>
            <a:r>
              <a:rPr lang="en-US" sz="4000" b="1" i="0" u="none" strike="noStrike" cap="none" dirty="0">
                <a:solidFill>
                  <a:srgbClr val="AA182C"/>
                </a:solidFill>
                <a:latin typeface="Century Gothic"/>
                <a:ea typeface="Century Gothic"/>
                <a:cs typeface="Century Gothic"/>
                <a:sym typeface="Century Gothic"/>
              </a:rPr>
              <a:t>2008/2009 Policy </a:t>
            </a:r>
            <a:r>
              <a:rPr lang="en-US" dirty="0"/>
              <a:t>between City and PRM</a:t>
            </a:r>
            <a:endParaRPr sz="4000" b="1" i="0" u="none"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515935" y="1612347"/>
            <a:ext cx="9061200" cy="4216400"/>
          </a:xfrm>
          <a:prstGeom prst="rect">
            <a:avLst/>
          </a:prstGeom>
          <a:noFill/>
          <a:ln>
            <a:noFill/>
          </a:ln>
        </p:spPr>
        <p:txBody>
          <a:bodyPr spcFirstLastPara="1" wrap="square" lIns="45700" tIns="45700" rIns="45700" bIns="45700" anchor="t" anchorCtr="0">
            <a:normAutofit/>
          </a:bodyPr>
          <a:lstStyle/>
          <a:p>
            <a:pPr marL="63500" indent="4763" algn="l"/>
            <a:r>
              <a:rPr lang="en-US" b="0" i="0" u="none" strike="noStrike" baseline="0" dirty="0">
                <a:solidFill>
                  <a:srgbClr val="767779"/>
                </a:solidFill>
                <a:latin typeface="Century Gothic" panose="020B0502020202020204" pitchFamily="34" charset="0"/>
              </a:rPr>
              <a:t>The policy further provides:</a:t>
            </a:r>
          </a:p>
          <a:p>
            <a:pPr marL="520700" lvl="1" indent="0" algn="just">
              <a:spcBef>
                <a:spcPts val="1200"/>
              </a:spcBef>
              <a:buNone/>
            </a:pPr>
            <a:r>
              <a:rPr lang="en-US" sz="1800" b="0" i="0" u="none" strike="noStrike" baseline="0" dirty="0">
                <a:solidFill>
                  <a:srgbClr val="767779"/>
                </a:solidFill>
                <a:latin typeface="Century Gothic" panose="020B0502020202020204" pitchFamily="34" charset="0"/>
              </a:rPr>
              <a:t>“This coverage applies only if a claim for damages arises out of a </a:t>
            </a:r>
            <a:r>
              <a:rPr lang="en-US" sz="1800" b="1" i="0" u="none" strike="noStrike" baseline="0" dirty="0">
                <a:solidFill>
                  <a:srgbClr val="767779"/>
                </a:solidFill>
                <a:latin typeface="Century Gothic" panose="020B0502020202020204" pitchFamily="34" charset="0"/>
              </a:rPr>
              <a:t>WRONGFUL ACT </a:t>
            </a:r>
            <a:r>
              <a:rPr lang="en-US" sz="1800" b="0" i="0" u="none" strike="noStrike" baseline="0" dirty="0">
                <a:solidFill>
                  <a:srgbClr val="767779"/>
                </a:solidFill>
                <a:latin typeface="Century Gothic" panose="020B0502020202020204" pitchFamily="34" charset="0"/>
              </a:rPr>
              <a:t>committed during the </a:t>
            </a:r>
            <a:r>
              <a:rPr lang="en-US" sz="1800" b="1" i="0" u="none" strike="noStrike" baseline="0" dirty="0">
                <a:solidFill>
                  <a:srgbClr val="767779"/>
                </a:solidFill>
                <a:latin typeface="Century Gothic" panose="020B0502020202020204" pitchFamily="34" charset="0"/>
              </a:rPr>
              <a:t>COVERAGE PERIOD</a:t>
            </a:r>
            <a:r>
              <a:rPr lang="en-US" sz="1800" b="0" i="0" u="none" strike="noStrike" baseline="0" dirty="0">
                <a:solidFill>
                  <a:srgbClr val="767779"/>
                </a:solidFill>
                <a:latin typeface="Century Gothic" panose="020B0502020202020204" pitchFamily="34" charset="0"/>
              </a:rPr>
              <a:t>. As respects a series of related </a:t>
            </a:r>
            <a:r>
              <a:rPr lang="en-US" sz="1800" b="1" i="0" u="none" strike="noStrike" baseline="0" dirty="0">
                <a:solidFill>
                  <a:srgbClr val="767779"/>
                </a:solidFill>
                <a:latin typeface="Century Gothic" panose="020B0502020202020204" pitchFamily="34" charset="0"/>
              </a:rPr>
              <a:t>WRONGFUL ACTS </a:t>
            </a:r>
            <a:r>
              <a:rPr lang="en-US" sz="1800" b="0" i="0" u="none" strike="noStrike" baseline="0" dirty="0">
                <a:solidFill>
                  <a:srgbClr val="767779"/>
                </a:solidFill>
                <a:latin typeface="Century Gothic" panose="020B0502020202020204" pitchFamily="34" charset="0"/>
              </a:rPr>
              <a:t>by one or more </a:t>
            </a:r>
            <a:r>
              <a:rPr lang="en-US" sz="1800" b="1" i="0" u="none" strike="noStrike" baseline="0" dirty="0">
                <a:solidFill>
                  <a:srgbClr val="767779"/>
                </a:solidFill>
                <a:latin typeface="Century Gothic" panose="020B0502020202020204" pitchFamily="34" charset="0"/>
              </a:rPr>
              <a:t>MEMBERS</a:t>
            </a:r>
            <a:r>
              <a:rPr lang="en-US" sz="1800" b="0" i="0" u="none" strike="noStrike" baseline="0" dirty="0">
                <a:solidFill>
                  <a:srgbClr val="767779"/>
                </a:solidFill>
                <a:latin typeface="Century Gothic" panose="020B0502020202020204" pitchFamily="34" charset="0"/>
              </a:rPr>
              <a:t>, the </a:t>
            </a:r>
            <a:r>
              <a:rPr lang="en-US" sz="1800" b="1" i="0" u="none" strike="noStrike" baseline="0" dirty="0">
                <a:solidFill>
                  <a:srgbClr val="767779"/>
                </a:solidFill>
                <a:latin typeface="Century Gothic" panose="020B0502020202020204" pitchFamily="34" charset="0"/>
              </a:rPr>
              <a:t>WRONGFUL ACT </a:t>
            </a:r>
            <a:r>
              <a:rPr lang="en-US" sz="1800" b="0" i="0" u="sng" strike="noStrike" baseline="0" dirty="0">
                <a:solidFill>
                  <a:srgbClr val="767779"/>
                </a:solidFill>
                <a:latin typeface="Century Gothic" panose="020B0502020202020204" pitchFamily="34" charset="0"/>
              </a:rPr>
              <a:t>shall be deemed to have been committed at the time of the first of such acts or alleged acts</a:t>
            </a:r>
            <a:r>
              <a:rPr lang="en-US" sz="1800" b="0" i="0" strike="noStrike" baseline="0" dirty="0">
                <a:solidFill>
                  <a:srgbClr val="767779"/>
                </a:solidFill>
                <a:latin typeface="Century Gothic" panose="020B0502020202020204" pitchFamily="34" charset="0"/>
              </a:rPr>
              <a:t>.”</a:t>
            </a:r>
          </a:p>
          <a:p>
            <a:pPr marL="520700" lvl="1" indent="0" algn="just">
              <a:spcBef>
                <a:spcPts val="1200"/>
              </a:spcBef>
              <a:buNone/>
            </a:pPr>
            <a:r>
              <a:rPr lang="en-US" sz="1800" dirty="0">
                <a:solidFill>
                  <a:srgbClr val="767779"/>
                </a:solidFill>
                <a:latin typeface="Century Gothic" panose="020B0502020202020204" pitchFamily="34" charset="0"/>
              </a:rPr>
              <a:t>W</a:t>
            </a:r>
            <a:r>
              <a:rPr lang="en-US" sz="1800" b="0" i="0" u="none" strike="noStrike" baseline="0" dirty="0">
                <a:solidFill>
                  <a:srgbClr val="767779"/>
                </a:solidFill>
                <a:latin typeface="Century Gothic" panose="020B0502020202020204" pitchFamily="34" charset="0"/>
              </a:rPr>
              <a:t>hen there is a series of related </a:t>
            </a:r>
            <a:r>
              <a:rPr lang="en-US" sz="1800" i="0" u="none" strike="noStrike" baseline="0" dirty="0">
                <a:solidFill>
                  <a:srgbClr val="767779"/>
                </a:solidFill>
                <a:latin typeface="Century Gothic" panose="020B0502020202020204" pitchFamily="34" charset="0"/>
              </a:rPr>
              <a:t>wrongful acts </a:t>
            </a:r>
            <a:r>
              <a:rPr lang="en-US" sz="1800" b="0" i="0" u="none" strike="noStrike" baseline="0" dirty="0">
                <a:solidFill>
                  <a:srgbClr val="767779"/>
                </a:solidFill>
                <a:latin typeface="Century Gothic" panose="020B0502020202020204" pitchFamily="34" charset="0"/>
              </a:rPr>
              <a:t>over more than one </a:t>
            </a:r>
            <a:r>
              <a:rPr lang="en-US" sz="1800" dirty="0">
                <a:solidFill>
                  <a:srgbClr val="767779"/>
                </a:solidFill>
                <a:latin typeface="Century Gothic" panose="020B0502020202020204" pitchFamily="34" charset="0"/>
              </a:rPr>
              <a:t>Coverage Period</a:t>
            </a:r>
            <a:r>
              <a:rPr lang="en-US" sz="1800" b="0" i="0" u="none" strike="noStrike" baseline="0" dirty="0">
                <a:solidFill>
                  <a:srgbClr val="767779"/>
                </a:solidFill>
                <a:latin typeface="Century Gothic" panose="020B0502020202020204" pitchFamily="34" charset="0"/>
              </a:rPr>
              <a:t>, “the </a:t>
            </a:r>
            <a:r>
              <a:rPr lang="en-US" sz="1800" b="1" i="0" u="none" strike="noStrike" baseline="0" dirty="0">
                <a:solidFill>
                  <a:srgbClr val="767779"/>
                </a:solidFill>
                <a:latin typeface="Century Gothic" panose="020B0502020202020204" pitchFamily="34" charset="0"/>
              </a:rPr>
              <a:t>WRONGFUL ACT </a:t>
            </a:r>
            <a:r>
              <a:rPr lang="en-US" sz="1800" b="0" i="0" u="none" strike="noStrike" baseline="0" dirty="0">
                <a:solidFill>
                  <a:srgbClr val="767779"/>
                </a:solidFill>
                <a:latin typeface="Century Gothic" panose="020B0502020202020204" pitchFamily="34" charset="0"/>
              </a:rPr>
              <a:t>shall be deemed to have </a:t>
            </a:r>
            <a:r>
              <a:rPr lang="en-US" sz="1800" b="0" i="0" u="sng" strike="noStrike" baseline="0" dirty="0">
                <a:solidFill>
                  <a:srgbClr val="767779"/>
                </a:solidFill>
                <a:latin typeface="Century Gothic" panose="020B0502020202020204" pitchFamily="34" charset="0"/>
              </a:rPr>
              <a:t>been committed during the first </a:t>
            </a:r>
            <a:r>
              <a:rPr lang="en-US" sz="1800" b="1" i="0" u="sng" strike="noStrike" baseline="0" dirty="0">
                <a:solidFill>
                  <a:srgbClr val="767779"/>
                </a:solidFill>
                <a:latin typeface="Century Gothic" panose="020B0502020202020204" pitchFamily="34" charset="0"/>
              </a:rPr>
              <a:t>COVERAGE PERIOD </a:t>
            </a:r>
            <a:r>
              <a:rPr lang="en-US" sz="1800" b="0" i="0" u="sng" strike="noStrike" baseline="0" dirty="0">
                <a:solidFill>
                  <a:srgbClr val="767779"/>
                </a:solidFill>
                <a:latin typeface="Century Gothic" panose="020B0502020202020204" pitchFamily="34" charset="0"/>
              </a:rPr>
              <a:t>in which the first of such acts or alleged acts took place</a:t>
            </a:r>
            <a:r>
              <a:rPr lang="en-US" sz="1800" u="sng" dirty="0">
                <a:solidFill>
                  <a:srgbClr val="767779"/>
                </a:solidFill>
                <a:latin typeface="Century Gothic" panose="020B0502020202020204" pitchFamily="34" charset="0"/>
              </a:rPr>
              <a:t> </a:t>
            </a:r>
            <a:r>
              <a:rPr lang="en-US" sz="1800" dirty="0">
                <a:solidFill>
                  <a:srgbClr val="767779"/>
                </a:solidFill>
                <a:latin typeface="Century Gothic" panose="020B0502020202020204" pitchFamily="34" charset="0"/>
              </a:rPr>
              <a:t>. . . .</a:t>
            </a:r>
            <a:r>
              <a:rPr lang="en-US" sz="1800" b="0" i="0" u="none" strike="noStrike" baseline="0" dirty="0">
                <a:solidFill>
                  <a:srgbClr val="767779"/>
                </a:solidFill>
                <a:latin typeface="Century Gothic" panose="020B0502020202020204" pitchFamily="34" charset="0"/>
              </a:rPr>
              <a:t>”</a:t>
            </a:r>
          </a:p>
        </p:txBody>
      </p:sp>
      <p:sp>
        <p:nvSpPr>
          <p:cNvPr id="97" name="Google Shape;97;p4"/>
          <p:cNvSpPr txBox="1">
            <a:spLocks noGrp="1"/>
          </p:cNvSpPr>
          <p:nvPr>
            <p:ph type="body" idx="3"/>
          </p:nvPr>
        </p:nvSpPr>
        <p:spPr>
          <a:xfrm>
            <a:off x="515935" y="289630"/>
            <a:ext cx="7704139" cy="259646"/>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chemeClr val="accent3"/>
              </a:buClr>
              <a:buSzPts val="1000"/>
              <a:buFont typeface="Century Gothic"/>
              <a:buNone/>
            </a:pPr>
            <a:r>
              <a:rPr lang="en-US" sz="1000" b="1" dirty="0">
                <a:solidFill>
                  <a:srgbClr val="A9A9A9"/>
                </a:solidFill>
              </a:rPr>
              <a:t>Public Risk Management of Florida v. Munich Reinsurance America, Inc., 38 </a:t>
            </a:r>
            <a:r>
              <a:rPr lang="en-US" sz="1000" b="1" dirty="0" err="1">
                <a:solidFill>
                  <a:srgbClr val="A9A9A9"/>
                </a:solidFill>
              </a:rPr>
              <a:t>F.4th</a:t>
            </a:r>
            <a:r>
              <a:rPr lang="en-US" sz="1000" b="1" dirty="0">
                <a:solidFill>
                  <a:srgbClr val="A9A9A9"/>
                </a:solidFill>
              </a:rPr>
              <a:t> 1298 (11th Cir. 2022)</a:t>
            </a:r>
          </a:p>
          <a:p>
            <a:pPr marL="342900" lvl="0" indent="-342900" algn="l" rtl="0">
              <a:lnSpc>
                <a:spcPct val="100000"/>
              </a:lnSpc>
              <a:spcBef>
                <a:spcPts val="0"/>
              </a:spcBef>
              <a:spcAft>
                <a:spcPts val="0"/>
              </a:spcAft>
              <a:buClr>
                <a:schemeClr val="accent3"/>
              </a:buClr>
              <a:buSzPts val="1000"/>
              <a:buFont typeface="Century Gothic"/>
              <a:buNone/>
            </a:pPr>
            <a:endParaRPr sz="1000" b="1" dirty="0">
              <a:solidFill>
                <a:schemeClr val="accent3"/>
              </a:solidFill>
            </a:endParaRPr>
          </a:p>
        </p:txBody>
      </p:sp>
    </p:spTree>
    <p:extLst>
      <p:ext uri="{BB962C8B-B14F-4D97-AF65-F5344CB8AC3E}">
        <p14:creationId xmlns:p14="http://schemas.microsoft.com/office/powerpoint/2010/main" val="2812020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1"/>
            <a:ext cx="11160128" cy="966587"/>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sz="4000" b="1" i="0" u="none" strike="noStrike" cap="none" dirty="0">
                <a:solidFill>
                  <a:srgbClr val="AA182C"/>
                </a:solidFill>
                <a:latin typeface="Century Gothic"/>
                <a:ea typeface="Century Gothic"/>
                <a:cs typeface="Century Gothic"/>
                <a:sym typeface="Century Gothic"/>
              </a:rPr>
              <a:t>Reinsurance Agreement</a:t>
            </a:r>
            <a:endParaRPr sz="4000" b="1" i="0" u="none"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515935" y="1588168"/>
            <a:ext cx="9189537" cy="4216400"/>
          </a:xfrm>
          <a:prstGeom prst="rect">
            <a:avLst/>
          </a:prstGeom>
          <a:noFill/>
          <a:ln>
            <a:noFill/>
          </a:ln>
        </p:spPr>
        <p:txBody>
          <a:bodyPr spcFirstLastPara="1" wrap="square" lIns="45700" tIns="45700" rIns="45700" bIns="45700" anchor="t" anchorCtr="0">
            <a:normAutofit/>
          </a:bodyPr>
          <a:lstStyle/>
          <a:p>
            <a:pPr algn="l"/>
            <a:r>
              <a:rPr lang="en-US" b="0" i="0" u="none" strike="noStrike" baseline="0" dirty="0">
                <a:solidFill>
                  <a:srgbClr val="767779"/>
                </a:solidFill>
                <a:latin typeface="Century Gothic" panose="020B0502020202020204" pitchFamily="34" charset="0"/>
              </a:rPr>
              <a:t>The key provisions:</a:t>
            </a:r>
          </a:p>
          <a:p>
            <a:pPr marL="685800" lvl="1" indent="0" algn="just">
              <a:spcBef>
                <a:spcPts val="1200"/>
              </a:spcBef>
              <a:buNone/>
            </a:pPr>
            <a:r>
              <a:rPr lang="en-US" sz="1800" b="0" i="0" u="none" strike="noStrike" baseline="0" dirty="0">
                <a:solidFill>
                  <a:srgbClr val="767779"/>
                </a:solidFill>
                <a:latin typeface="Century Gothic" panose="020B0502020202020204" pitchFamily="34" charset="0"/>
              </a:rPr>
              <a:t>“The Reinsurer agrees to indemnify PRM, on an excess of loss basis, for Ultimate Net Loss paid by PRM as a result of Occurrences </a:t>
            </a:r>
            <a:r>
              <a:rPr lang="en-US" sz="1800" dirty="0">
                <a:solidFill>
                  <a:srgbClr val="767779"/>
                </a:solidFill>
                <a:latin typeface="Century Gothic" panose="020B0502020202020204" pitchFamily="34" charset="0"/>
              </a:rPr>
              <a:t>. . . </a:t>
            </a:r>
            <a:r>
              <a:rPr lang="en-US" sz="1800" b="0" i="0" u="none" strike="noStrike" baseline="0" dirty="0">
                <a:solidFill>
                  <a:srgbClr val="767779"/>
                </a:solidFill>
                <a:latin typeface="Century Gothic" panose="020B0502020202020204" pitchFamily="34" charset="0"/>
              </a:rPr>
              <a:t>during the term of this Agreement under PRM’s Coverage Document underwritten by PRM and covered under this Agreement.”</a:t>
            </a:r>
          </a:p>
          <a:p>
            <a:pPr marL="685800" lvl="1" indent="0" algn="just">
              <a:spcBef>
                <a:spcPts val="1200"/>
              </a:spcBef>
              <a:buNone/>
            </a:pPr>
            <a:r>
              <a:rPr lang="en-US" sz="1800" dirty="0">
                <a:solidFill>
                  <a:srgbClr val="767779"/>
                </a:solidFill>
                <a:latin typeface="Century Gothic" panose="020B0502020202020204" pitchFamily="34" charset="0"/>
              </a:rPr>
              <a:t>“</a:t>
            </a:r>
            <a:r>
              <a:rPr lang="en-US" sz="1800" b="0" i="0" u="none" strike="noStrike" baseline="0" dirty="0">
                <a:solidFill>
                  <a:srgbClr val="767779"/>
                </a:solidFill>
                <a:latin typeface="Century Gothic" panose="020B0502020202020204" pitchFamily="34" charset="0"/>
              </a:rPr>
              <a:t>Ultimate Net Loss” is defined as “the sum or sums paid by PRM for which it is liable, under the Coverage Document reinsured hereunder.”</a:t>
            </a:r>
          </a:p>
          <a:p>
            <a:pPr algn="l"/>
            <a:endParaRPr lang="en-US" sz="1800" cap="none" dirty="0">
              <a:solidFill>
                <a:schemeClr val="accent2"/>
              </a:solidFill>
              <a:latin typeface="CenturyExpandedBT-Roman"/>
              <a:ea typeface="Century Gothic"/>
              <a:cs typeface="Century Gothic"/>
              <a:sym typeface="Century Gothic"/>
            </a:endParaRPr>
          </a:p>
          <a:p>
            <a:pPr algn="l"/>
            <a:endParaRPr sz="2400" b="0" i="0" u="none" strike="noStrike" cap="none" dirty="0">
              <a:solidFill>
                <a:schemeClr val="accent2"/>
              </a:solidFill>
              <a:latin typeface="Century Gothic"/>
              <a:ea typeface="Century Gothic"/>
              <a:cs typeface="Century Gothic"/>
              <a:sym typeface="Century Gothic"/>
            </a:endParaRPr>
          </a:p>
        </p:txBody>
      </p:sp>
      <p:sp>
        <p:nvSpPr>
          <p:cNvPr id="97" name="Google Shape;97;p4"/>
          <p:cNvSpPr txBox="1">
            <a:spLocks noGrp="1"/>
          </p:cNvSpPr>
          <p:nvPr>
            <p:ph type="body" idx="3"/>
          </p:nvPr>
        </p:nvSpPr>
        <p:spPr>
          <a:xfrm>
            <a:off x="515936" y="289630"/>
            <a:ext cx="7618414" cy="259646"/>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chemeClr val="accent3"/>
              </a:buClr>
              <a:buSzPts val="1000"/>
              <a:buFont typeface="Century Gothic"/>
              <a:buNone/>
            </a:pPr>
            <a:r>
              <a:rPr lang="en-US" sz="1000" b="1" dirty="0">
                <a:solidFill>
                  <a:srgbClr val="A9A9A9"/>
                </a:solidFill>
              </a:rPr>
              <a:t>Public Risk Management of Florida v. Munich Reinsurance America, Inc., 38 </a:t>
            </a:r>
            <a:r>
              <a:rPr lang="en-US" sz="1000" b="1" dirty="0" err="1">
                <a:solidFill>
                  <a:srgbClr val="A9A9A9"/>
                </a:solidFill>
              </a:rPr>
              <a:t>F.4th</a:t>
            </a:r>
            <a:r>
              <a:rPr lang="en-US" sz="1000" b="1" dirty="0">
                <a:solidFill>
                  <a:srgbClr val="A9A9A9"/>
                </a:solidFill>
              </a:rPr>
              <a:t> 1298 (11th Cir. 2022)</a:t>
            </a:r>
          </a:p>
          <a:p>
            <a:pPr marL="342900" lvl="0" indent="-342900" algn="l" rtl="0">
              <a:lnSpc>
                <a:spcPct val="100000"/>
              </a:lnSpc>
              <a:spcBef>
                <a:spcPts val="0"/>
              </a:spcBef>
              <a:spcAft>
                <a:spcPts val="0"/>
              </a:spcAft>
              <a:buClr>
                <a:schemeClr val="accent3"/>
              </a:buClr>
              <a:buSzPts val="1000"/>
              <a:buFont typeface="Century Gothic"/>
              <a:buNone/>
            </a:pPr>
            <a:endParaRPr sz="1000" b="1" dirty="0">
              <a:solidFill>
                <a:schemeClr val="accent3"/>
              </a:solidFill>
            </a:endParaRPr>
          </a:p>
        </p:txBody>
      </p:sp>
    </p:spTree>
    <p:extLst>
      <p:ext uri="{BB962C8B-B14F-4D97-AF65-F5344CB8AC3E}">
        <p14:creationId xmlns:p14="http://schemas.microsoft.com/office/powerpoint/2010/main" val="248659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1"/>
            <a:ext cx="11160128" cy="966587"/>
          </a:xfrm>
          <a:prstGeom prst="rect">
            <a:avLst/>
          </a:prstGeom>
          <a:noFill/>
          <a:ln>
            <a:noFill/>
          </a:ln>
        </p:spPr>
        <p:txBody>
          <a:bodyPr spcFirstLastPara="1" wrap="square" lIns="45700" tIns="45700" rIns="45700" bIns="45700" anchor="t" anchorCtr="0">
            <a:normAutofit/>
          </a:bodyPr>
          <a:lstStyle/>
          <a:p>
            <a:pPr marL="0" lvl="0" indent="0" algn="ctr" rtl="0">
              <a:lnSpc>
                <a:spcPct val="100000"/>
              </a:lnSpc>
              <a:spcBef>
                <a:spcPts val="0"/>
              </a:spcBef>
              <a:spcAft>
                <a:spcPts val="0"/>
              </a:spcAft>
              <a:buClr>
                <a:srgbClr val="AA182C"/>
              </a:buClr>
              <a:buSzPts val="4000"/>
              <a:buFont typeface="Century Gothic"/>
              <a:buNone/>
            </a:pPr>
            <a:r>
              <a:rPr lang="en-US" sz="4000" b="1" i="0" u="none" strike="noStrike" cap="none" dirty="0">
                <a:solidFill>
                  <a:srgbClr val="AA182C"/>
                </a:solidFill>
                <a:latin typeface="Century Gothic"/>
                <a:ea typeface="Century Gothic"/>
                <a:cs typeface="Century Gothic"/>
                <a:sym typeface="Century Gothic"/>
              </a:rPr>
              <a:t>Why is </a:t>
            </a:r>
            <a:r>
              <a:rPr lang="en-US" sz="4000" b="1" i="0" u="none" strike="noStrike" cap="none" dirty="0" err="1">
                <a:solidFill>
                  <a:srgbClr val="AA182C"/>
                </a:solidFill>
                <a:latin typeface="Century Gothic"/>
                <a:ea typeface="Century Gothic"/>
                <a:cs typeface="Century Gothic"/>
                <a:sym typeface="Century Gothic"/>
              </a:rPr>
              <a:t>PRM</a:t>
            </a:r>
            <a:r>
              <a:rPr lang="en-US" sz="4000" b="1" i="0" u="none" strike="noStrike" cap="none" dirty="0">
                <a:solidFill>
                  <a:srgbClr val="AA182C"/>
                </a:solidFill>
                <a:latin typeface="Century Gothic"/>
                <a:ea typeface="Century Gothic"/>
                <a:cs typeface="Century Gothic"/>
                <a:sym typeface="Century Gothic"/>
              </a:rPr>
              <a:t> v. Munich Re the Most </a:t>
            </a:r>
            <a:r>
              <a:rPr lang="en-US" dirty="0"/>
              <a:t>I</a:t>
            </a:r>
            <a:r>
              <a:rPr lang="en-US" sz="4000" b="1" i="0" u="none" strike="noStrike" cap="none" dirty="0">
                <a:solidFill>
                  <a:srgbClr val="AA182C"/>
                </a:solidFill>
                <a:latin typeface="Century Gothic"/>
                <a:ea typeface="Century Gothic"/>
                <a:cs typeface="Century Gothic"/>
                <a:sym typeface="Century Gothic"/>
              </a:rPr>
              <a:t>mportant? </a:t>
            </a:r>
            <a:endParaRPr sz="4000" b="1" i="0" u="none" strike="noStrike" cap="none" dirty="0">
              <a:solidFill>
                <a:srgbClr val="AA182C"/>
              </a:solidFill>
              <a:latin typeface="Century Gothic"/>
              <a:ea typeface="Century Gothic"/>
              <a:cs typeface="Century Gothic"/>
              <a:sym typeface="Century Gothic"/>
            </a:endParaRPr>
          </a:p>
        </p:txBody>
      </p:sp>
      <p:sp>
        <p:nvSpPr>
          <p:cNvPr id="97" name="Google Shape;97;p4"/>
          <p:cNvSpPr txBox="1">
            <a:spLocks noGrp="1"/>
          </p:cNvSpPr>
          <p:nvPr>
            <p:ph type="body" idx="3"/>
          </p:nvPr>
        </p:nvSpPr>
        <p:spPr>
          <a:xfrm>
            <a:off x="515936" y="289630"/>
            <a:ext cx="8228014" cy="259646"/>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chemeClr val="accent3"/>
              </a:buClr>
              <a:buSzPts val="1000"/>
              <a:buFont typeface="Century Gothic"/>
              <a:buNone/>
            </a:pPr>
            <a:r>
              <a:rPr lang="en-US" sz="1000" b="1" dirty="0">
                <a:solidFill>
                  <a:srgbClr val="A9A9A9"/>
                </a:solidFill>
              </a:rPr>
              <a:t>Public Risk Management of Florida v. Munich Reinsurance America, Inc., 38 </a:t>
            </a:r>
            <a:r>
              <a:rPr lang="en-US" sz="1000" b="1" dirty="0" err="1">
                <a:solidFill>
                  <a:srgbClr val="A9A9A9"/>
                </a:solidFill>
              </a:rPr>
              <a:t>F.4th</a:t>
            </a:r>
            <a:r>
              <a:rPr lang="en-US" sz="1000" b="1" dirty="0">
                <a:solidFill>
                  <a:srgbClr val="A9A9A9"/>
                </a:solidFill>
              </a:rPr>
              <a:t> 1298 (11th Cir. 2022)</a:t>
            </a:r>
          </a:p>
        </p:txBody>
      </p:sp>
      <p:pic>
        <p:nvPicPr>
          <p:cNvPr id="1026" name="Picture 2" descr="Important Athletic Information - Mount Sinai High School">
            <a:extLst>
              <a:ext uri="{FF2B5EF4-FFF2-40B4-BE49-F238E27FC236}">
                <a16:creationId xmlns:a16="http://schemas.microsoft.com/office/drawing/2014/main" id="{F0A4BBF5-BA72-451C-912C-9AC9D770C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5" y="1519238"/>
            <a:ext cx="600075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89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515937" y="621581"/>
            <a:ext cx="11160128" cy="1488317"/>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AA182C"/>
              </a:buClr>
              <a:buSzPts val="4000"/>
              <a:buFont typeface="Century Gothic"/>
              <a:buNone/>
            </a:pPr>
            <a:r>
              <a:rPr lang="en-US" sz="4000" b="1" i="0" u="none" strike="noStrike" cap="none" dirty="0">
                <a:solidFill>
                  <a:srgbClr val="AA182C"/>
                </a:solidFill>
                <a:latin typeface="Century Gothic"/>
                <a:ea typeface="Century Gothic"/>
                <a:cs typeface="Century Gothic"/>
                <a:sym typeface="Century Gothic"/>
              </a:rPr>
              <a:t>Holdings</a:t>
            </a:r>
            <a:endParaRPr sz="4000" b="1" i="0" u="none" strike="noStrike" cap="none" dirty="0">
              <a:solidFill>
                <a:srgbClr val="AA182C"/>
              </a:solidFill>
              <a:latin typeface="Century Gothic"/>
              <a:ea typeface="Century Gothic"/>
              <a:cs typeface="Century Gothic"/>
              <a:sym typeface="Century Gothic"/>
            </a:endParaRPr>
          </a:p>
        </p:txBody>
      </p:sp>
      <p:sp>
        <p:nvSpPr>
          <p:cNvPr id="95" name="Google Shape;95;p4"/>
          <p:cNvSpPr txBox="1">
            <a:spLocks noGrp="1"/>
          </p:cNvSpPr>
          <p:nvPr>
            <p:ph type="body" idx="1"/>
          </p:nvPr>
        </p:nvSpPr>
        <p:spPr>
          <a:xfrm>
            <a:off x="515935" y="1643146"/>
            <a:ext cx="10954168" cy="4216400"/>
          </a:xfrm>
          <a:prstGeom prst="rect">
            <a:avLst/>
          </a:prstGeom>
          <a:noFill/>
          <a:ln>
            <a:noFill/>
          </a:ln>
        </p:spPr>
        <p:txBody>
          <a:bodyPr spcFirstLastPara="1" wrap="square" lIns="45700" tIns="45700" rIns="45700" bIns="45700" anchor="t" anchorCtr="0">
            <a:normAutofit/>
          </a:bodyPr>
          <a:lstStyle/>
          <a:p>
            <a:pPr indent="-457200">
              <a:spcBef>
                <a:spcPts val="0"/>
              </a:spcBef>
              <a:buSzPts val="2400"/>
              <a:buFont typeface="+mj-lt"/>
              <a:buAutoNum type="arabicPeriod"/>
            </a:pPr>
            <a:r>
              <a:rPr lang="en-US" sz="2400" b="0" i="0" u="none" strike="noStrike" cap="none" dirty="0">
                <a:solidFill>
                  <a:schemeClr val="accent2"/>
                </a:solidFill>
                <a:latin typeface="Century Gothic"/>
                <a:ea typeface="Century Gothic"/>
                <a:cs typeface="Century Gothic"/>
                <a:sym typeface="Century Gothic"/>
              </a:rPr>
              <a:t>Based on the allegations of the Complaint, </a:t>
            </a:r>
            <a:r>
              <a:rPr lang="en-US" sz="2400" b="0" i="0" u="none" strike="noStrike" cap="none" dirty="0" err="1">
                <a:solidFill>
                  <a:schemeClr val="accent2"/>
                </a:solidFill>
                <a:latin typeface="Century Gothic"/>
                <a:ea typeface="Century Gothic"/>
                <a:cs typeface="Century Gothic"/>
                <a:sym typeface="Century Gothic"/>
              </a:rPr>
              <a:t>PRM</a:t>
            </a:r>
            <a:r>
              <a:rPr lang="en-US" sz="2400" b="0" i="0" u="none" strike="noStrike" cap="none" dirty="0">
                <a:solidFill>
                  <a:schemeClr val="accent2"/>
                </a:solidFill>
                <a:latin typeface="Century Gothic"/>
                <a:ea typeface="Century Gothic"/>
                <a:cs typeface="Century Gothic"/>
                <a:sym typeface="Century Gothic"/>
              </a:rPr>
              <a:t> had no duty to defend the City under the 2008/2009 policy. </a:t>
            </a:r>
          </a:p>
          <a:p>
            <a:pPr lvl="0" indent="-457200" algn="l" rtl="0">
              <a:lnSpc>
                <a:spcPct val="100000"/>
              </a:lnSpc>
              <a:spcBef>
                <a:spcPts val="0"/>
              </a:spcBef>
              <a:spcAft>
                <a:spcPts val="0"/>
              </a:spcAft>
              <a:buClr>
                <a:schemeClr val="accent2"/>
              </a:buClr>
              <a:buSzPts val="2400"/>
              <a:buFont typeface="+mj-lt"/>
              <a:buAutoNum type="arabicPeriod"/>
            </a:pPr>
            <a:endParaRPr lang="en-US" sz="2400" b="0" i="0" u="none" strike="noStrike" cap="none" dirty="0">
              <a:solidFill>
                <a:schemeClr val="accent2"/>
              </a:solidFill>
              <a:latin typeface="Century Gothic"/>
              <a:ea typeface="Century Gothic"/>
              <a:cs typeface="Century Gothic"/>
              <a:sym typeface="Century Gothic"/>
            </a:endParaRPr>
          </a:p>
          <a:p>
            <a:pPr indent="-457200">
              <a:spcBef>
                <a:spcPts val="0"/>
              </a:spcBef>
              <a:buSzPts val="2400"/>
              <a:buFont typeface="+mj-lt"/>
              <a:buAutoNum type="arabicPeriod"/>
            </a:pPr>
            <a:r>
              <a:rPr lang="en-US" dirty="0"/>
              <a:t>Based on the factual evidence, </a:t>
            </a:r>
            <a:r>
              <a:rPr lang="en-US" dirty="0" err="1"/>
              <a:t>PRM</a:t>
            </a:r>
            <a:r>
              <a:rPr lang="en-US" dirty="0"/>
              <a:t> </a:t>
            </a:r>
            <a:r>
              <a:rPr lang="en-US" sz="2400" b="0" i="0" u="none" strike="noStrike" cap="none" dirty="0">
                <a:solidFill>
                  <a:schemeClr val="accent2"/>
                </a:solidFill>
                <a:latin typeface="Century Gothic"/>
                <a:ea typeface="Century Gothic"/>
                <a:cs typeface="Century Gothic"/>
                <a:sym typeface="Century Gothic"/>
              </a:rPr>
              <a:t>had no duty to </a:t>
            </a:r>
            <a:r>
              <a:rPr lang="en-US" dirty="0"/>
              <a:t>indemnify</a:t>
            </a:r>
            <a:r>
              <a:rPr lang="en-US" sz="2400" b="0" i="0" u="none" strike="noStrike" cap="none" dirty="0">
                <a:solidFill>
                  <a:schemeClr val="accent2"/>
                </a:solidFill>
                <a:latin typeface="Century Gothic"/>
                <a:ea typeface="Century Gothic"/>
                <a:cs typeface="Century Gothic"/>
                <a:sym typeface="Century Gothic"/>
              </a:rPr>
              <a:t> the City under the 2008/2009 policy.</a:t>
            </a:r>
          </a:p>
          <a:p>
            <a:pPr lvl="0" indent="-457200" algn="l" rtl="0">
              <a:lnSpc>
                <a:spcPct val="100000"/>
              </a:lnSpc>
              <a:spcBef>
                <a:spcPts val="0"/>
              </a:spcBef>
              <a:spcAft>
                <a:spcPts val="0"/>
              </a:spcAft>
              <a:buClr>
                <a:schemeClr val="accent2"/>
              </a:buClr>
              <a:buSzPts val="2400"/>
              <a:buFont typeface="+mj-lt"/>
              <a:buAutoNum type="arabicPeriod"/>
            </a:pPr>
            <a:endParaRPr lang="en-US" sz="2400" b="0" i="0" u="none" strike="noStrike" cap="none" dirty="0">
              <a:solidFill>
                <a:schemeClr val="accent2"/>
              </a:solidFill>
              <a:latin typeface="Century Gothic"/>
              <a:ea typeface="Century Gothic"/>
              <a:cs typeface="Century Gothic"/>
              <a:sym typeface="Century Gothic"/>
            </a:endParaRPr>
          </a:p>
          <a:p>
            <a:pPr indent="-457200">
              <a:spcBef>
                <a:spcPts val="0"/>
              </a:spcBef>
              <a:buSzPts val="2400"/>
              <a:buFont typeface="+mj-lt"/>
              <a:buAutoNum type="arabicPeriod"/>
            </a:pPr>
            <a:r>
              <a:rPr lang="en-US" dirty="0"/>
              <a:t>Because </a:t>
            </a:r>
            <a:r>
              <a:rPr lang="en-US" dirty="0" err="1"/>
              <a:t>PRM</a:t>
            </a:r>
            <a:r>
              <a:rPr lang="en-US" dirty="0"/>
              <a:t> did not pay an “Ultimate Net Loss” as defined in the Reinsurance Agreement, Munich Re had no duty to </a:t>
            </a:r>
            <a:r>
              <a:rPr lang="en-US" sz="2400" b="0" i="0" u="none" strike="noStrike" baseline="0" dirty="0">
                <a:solidFill>
                  <a:srgbClr val="767779"/>
                </a:solidFill>
                <a:latin typeface="Century Gothic" panose="020B0502020202020204" pitchFamily="34" charset="0"/>
              </a:rPr>
              <a:t>indemnify</a:t>
            </a:r>
            <a:r>
              <a:rPr lang="en-US" dirty="0"/>
              <a:t> </a:t>
            </a:r>
            <a:r>
              <a:rPr lang="en-US" dirty="0" err="1"/>
              <a:t>PRM</a:t>
            </a:r>
            <a:r>
              <a:rPr lang="en-US" dirty="0"/>
              <a:t>.</a:t>
            </a:r>
          </a:p>
          <a:p>
            <a:pPr lvl="0" indent="-457200" algn="l" rtl="0">
              <a:lnSpc>
                <a:spcPct val="100000"/>
              </a:lnSpc>
              <a:spcBef>
                <a:spcPts val="0"/>
              </a:spcBef>
              <a:spcAft>
                <a:spcPts val="0"/>
              </a:spcAft>
              <a:buClr>
                <a:schemeClr val="accent2"/>
              </a:buClr>
              <a:buSzPts val="2400"/>
              <a:buFont typeface="+mj-lt"/>
              <a:buAutoNum type="arabicPeriod"/>
            </a:pPr>
            <a:endParaRPr sz="2400" b="0" i="0" u="none" strike="noStrike" cap="none" dirty="0">
              <a:solidFill>
                <a:schemeClr val="accent2"/>
              </a:solidFill>
              <a:latin typeface="Century Gothic"/>
              <a:ea typeface="Century Gothic"/>
              <a:cs typeface="Century Gothic"/>
              <a:sym typeface="Century Gothic"/>
            </a:endParaRPr>
          </a:p>
        </p:txBody>
      </p:sp>
      <p:sp>
        <p:nvSpPr>
          <p:cNvPr id="97" name="Google Shape;97;p4"/>
          <p:cNvSpPr txBox="1">
            <a:spLocks noGrp="1"/>
          </p:cNvSpPr>
          <p:nvPr>
            <p:ph type="body" idx="3"/>
          </p:nvPr>
        </p:nvSpPr>
        <p:spPr>
          <a:xfrm>
            <a:off x="515935" y="289630"/>
            <a:ext cx="7532689" cy="259646"/>
          </a:xfrm>
          <a:prstGeom prst="rect">
            <a:avLst/>
          </a:prstGeom>
          <a:noFill/>
          <a:ln>
            <a:noFill/>
          </a:ln>
        </p:spPr>
        <p:txBody>
          <a:bodyPr spcFirstLastPara="1" wrap="square" lIns="45700" tIns="45700" rIns="45700" bIns="45700" anchor="t" anchorCtr="0">
            <a:noAutofit/>
          </a:bodyPr>
          <a:lstStyle/>
          <a:p>
            <a:pPr marL="342900" lvl="0" indent="-342900" algn="l" rtl="0">
              <a:lnSpc>
                <a:spcPct val="100000"/>
              </a:lnSpc>
              <a:spcBef>
                <a:spcPts val="0"/>
              </a:spcBef>
              <a:spcAft>
                <a:spcPts val="0"/>
              </a:spcAft>
              <a:buClr>
                <a:schemeClr val="accent3"/>
              </a:buClr>
              <a:buSzPts val="1000"/>
              <a:buFont typeface="Century Gothic"/>
              <a:buNone/>
            </a:pPr>
            <a:r>
              <a:rPr lang="en-US" sz="1000" b="1" dirty="0">
                <a:solidFill>
                  <a:srgbClr val="A9A9A9"/>
                </a:solidFill>
              </a:rPr>
              <a:t>Public Risk Management of Florida v. Munich Reinsurance America, Inc., 38 </a:t>
            </a:r>
            <a:r>
              <a:rPr lang="en-US" sz="1000" b="1" dirty="0" err="1">
                <a:solidFill>
                  <a:srgbClr val="A9A9A9"/>
                </a:solidFill>
              </a:rPr>
              <a:t>F.4th</a:t>
            </a:r>
            <a:r>
              <a:rPr lang="en-US" sz="1000" b="1" dirty="0">
                <a:solidFill>
                  <a:srgbClr val="A9A9A9"/>
                </a:solidFill>
              </a:rPr>
              <a:t> 1298 (11th Cir. 2022)</a:t>
            </a:r>
          </a:p>
        </p:txBody>
      </p:sp>
    </p:spTree>
    <p:extLst>
      <p:ext uri="{BB962C8B-B14F-4D97-AF65-F5344CB8AC3E}">
        <p14:creationId xmlns:p14="http://schemas.microsoft.com/office/powerpoint/2010/main" val="798413874"/>
      </p:ext>
    </p:extLst>
  </p:cSld>
  <p:clrMapOvr>
    <a:masterClrMapping/>
  </p:clrMapOvr>
</p:sld>
</file>

<file path=ppt/theme/theme1.xml><?xml version="1.0" encoding="utf-8"?>
<a:theme xmlns:a="http://schemas.openxmlformats.org/drawingml/2006/main" name="Light skin">
  <a:themeElements>
    <a:clrScheme name="Light skin">
      <a:dk1>
        <a:srgbClr val="000000"/>
      </a:dk1>
      <a:lt1>
        <a:srgbClr val="FFFFFF"/>
      </a:lt1>
      <a:dk2>
        <a:srgbClr val="A7A7A7"/>
      </a:dk2>
      <a:lt2>
        <a:srgbClr val="535353"/>
      </a:lt2>
      <a:accent1>
        <a:srgbClr val="2B5FE7"/>
      </a:accent1>
      <a:accent2>
        <a:srgbClr val="767779"/>
      </a:accent2>
      <a:accent3>
        <a:srgbClr val="A9A9A9"/>
      </a:accent3>
      <a:accent4>
        <a:srgbClr val="797979"/>
      </a:accent4>
      <a:accent5>
        <a:srgbClr val="D5D5D5"/>
      </a:accent5>
      <a:accent6>
        <a:srgbClr val="E8E8E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Light skin">
  <a:themeElements>
    <a:clrScheme name="Light skin">
      <a:dk1>
        <a:srgbClr val="000000"/>
      </a:dk1>
      <a:lt1>
        <a:srgbClr val="FFFFFF"/>
      </a:lt1>
      <a:dk2>
        <a:srgbClr val="A7A7A7"/>
      </a:dk2>
      <a:lt2>
        <a:srgbClr val="535353"/>
      </a:lt2>
      <a:accent1>
        <a:srgbClr val="2B5FE7"/>
      </a:accent1>
      <a:accent2>
        <a:srgbClr val="767779"/>
      </a:accent2>
      <a:accent3>
        <a:srgbClr val="A9A9A9"/>
      </a:accent3>
      <a:accent4>
        <a:srgbClr val="797979"/>
      </a:accent4>
      <a:accent5>
        <a:srgbClr val="D5D5D5"/>
      </a:accent5>
      <a:accent6>
        <a:srgbClr val="E8E8EB"/>
      </a:accent6>
      <a:hlink>
        <a:srgbClr val="0000FF"/>
      </a:hlink>
      <a:folHlink>
        <a:srgbClr val="FF00FF"/>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ight skin">
  <a:themeElements>
    <a:clrScheme name="Light skin">
      <a:dk1>
        <a:srgbClr val="000000"/>
      </a:dk1>
      <a:lt1>
        <a:srgbClr val="FFFFFF"/>
      </a:lt1>
      <a:dk2>
        <a:srgbClr val="A7A7A7"/>
      </a:dk2>
      <a:lt2>
        <a:srgbClr val="535353"/>
      </a:lt2>
      <a:accent1>
        <a:srgbClr val="2B5FE7"/>
      </a:accent1>
      <a:accent2>
        <a:srgbClr val="767779"/>
      </a:accent2>
      <a:accent3>
        <a:srgbClr val="A9A9A9"/>
      </a:accent3>
      <a:accent4>
        <a:srgbClr val="797979"/>
      </a:accent4>
      <a:accent5>
        <a:srgbClr val="D5D5D5"/>
      </a:accent5>
      <a:accent6>
        <a:srgbClr val="E8E8E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TotalTime>
  <Words>4149</Words>
  <Application>Microsoft Office PowerPoint</Application>
  <PresentationFormat>Widescreen</PresentationFormat>
  <Paragraphs>375</Paragraphs>
  <Slides>45</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Times New Roman</vt:lpstr>
      <vt:lpstr>Arial</vt:lpstr>
      <vt:lpstr>Jost</vt:lpstr>
      <vt:lpstr>Calibri</vt:lpstr>
      <vt:lpstr>Century Gothic</vt:lpstr>
      <vt:lpstr>Source Sans Pro</vt:lpstr>
      <vt:lpstr>CenturyExpandedBT-Roman</vt:lpstr>
      <vt:lpstr>Light skin</vt:lpstr>
      <vt:lpstr>2_Light skin</vt:lpstr>
      <vt:lpstr>Rapid Fire Case Presentations  Moderator: Michael Carolan, Troutman Pepper  Presenters:   Stephanie Denker, Saul Ewing Peter Golfman, Zelle LLP Gina Santangelo, Arch Reinsurance Marcel Engholm, Chaffetz Lindsey Shi Jones, Troutman Pepper  </vt:lpstr>
      <vt:lpstr>Rapid Fire Case Presentations:  Significant Recent Cases </vt:lpstr>
      <vt:lpstr>Public Risk Management of Florida v. Munich Reinsurance America, Inc.</vt:lpstr>
      <vt:lpstr>Facts</vt:lpstr>
      <vt:lpstr>2008/2009 Policy between City and PRM</vt:lpstr>
      <vt:lpstr>2008/2009 Policy between City and PRM</vt:lpstr>
      <vt:lpstr>Reinsurance Agreement</vt:lpstr>
      <vt:lpstr>Why is PRM v. Munich Re the Most Important? </vt:lpstr>
      <vt:lpstr>Holdings</vt:lpstr>
      <vt:lpstr>Follow-the-Fortunes Doctrine</vt:lpstr>
      <vt:lpstr>Takeaways </vt:lpstr>
      <vt:lpstr>Travelers Indemnity Co. v. Alto Independent School District</vt:lpstr>
      <vt:lpstr>PowerPoint Presentation</vt:lpstr>
      <vt:lpstr>Setting the Stage – Background of the Case</vt:lpstr>
      <vt:lpstr>Background of the Case Continued…</vt:lpstr>
      <vt:lpstr>Discussion – The Reinsurance Contract</vt:lpstr>
      <vt:lpstr>Discussion – The “Bad Faith” Claim</vt:lpstr>
      <vt:lpstr>Conclusion: Beware! </vt:lpstr>
      <vt:lpstr>Global Reinsurance Corp. of Am. v. Century Indem. Co.</vt:lpstr>
      <vt:lpstr>The Saga of the End of Bellefonte</vt:lpstr>
      <vt:lpstr>The Saga of the End of Bellefonte</vt:lpstr>
      <vt:lpstr>The Saga of the End of Bellefonte</vt:lpstr>
      <vt:lpstr>The Battle to the End of Bellefonte</vt:lpstr>
      <vt:lpstr>The End of Bellefonte</vt:lpstr>
      <vt:lpstr>The End of Bellefonte</vt:lpstr>
      <vt:lpstr>The Battle to the End of Bellefonte</vt:lpstr>
      <vt:lpstr>Global Re Implications</vt:lpstr>
      <vt:lpstr>Fireman’s Fund Ins. Co. v. OneBeacon Ins. Co.</vt:lpstr>
      <vt:lpstr>PowerPoint Presentation</vt:lpstr>
      <vt:lpstr>PowerPoint Presentation</vt:lpstr>
      <vt:lpstr>PowerPoint Presentation</vt:lpstr>
      <vt:lpstr>Public Risk Innovations, Solution &amp; Management v. AmTrust Fin. Svcs, Inc.</vt:lpstr>
      <vt:lpstr>Background</vt:lpstr>
      <vt:lpstr>Arbitration Clause</vt:lpstr>
      <vt:lpstr>Arbitrator Selection (2021)</vt:lpstr>
      <vt:lpstr>Issue 1:  Does a former general counsel for self-insurance risk pool or joint powers authority qualify as a “former official of an insurance or reinsurance company”? </vt:lpstr>
      <vt:lpstr>Issue 2:  Is an arbitrator candidate “disinterested” if they are currently an official for entities that have members who are also members of the party-JPA or entities that are members of the party-JPA?</vt:lpstr>
      <vt:lpstr>Issue 3:  Does a party waive its right to select an arbitrator candidate by nominating an unqualified arbitrator?</vt:lpstr>
      <vt:lpstr>Why Is This Case Significant for ARIAS?</vt:lpstr>
      <vt:lpstr>Rapid Fire Case Presentations</vt:lpstr>
      <vt:lpstr>Rapid Fire Case Presentations</vt:lpstr>
      <vt:lpstr>Rapid Fire Case Presentations</vt:lpstr>
      <vt:lpstr>Rapid Fire Case Presentations</vt:lpstr>
      <vt:lpstr>Rapid Fire Case Presentations</vt:lpstr>
      <vt:lpstr>Rapid Fire Case Presentations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Carolan, Michael T.</cp:lastModifiedBy>
  <cp:revision>21</cp:revision>
  <dcterms:modified xsi:type="dcterms:W3CDTF">2022-10-31T15:41:14Z</dcterms:modified>
</cp:coreProperties>
</file>