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67" r:id="rId3"/>
    <p:sldId id="257" r:id="rId4"/>
    <p:sldId id="260" r:id="rId5"/>
    <p:sldId id="314" r:id="rId6"/>
    <p:sldId id="315" r:id="rId7"/>
    <p:sldId id="316" r:id="rId8"/>
    <p:sldId id="268" r:id="rId9"/>
    <p:sldId id="341" r:id="rId10"/>
    <p:sldId id="265" r:id="rId11"/>
    <p:sldId id="311" r:id="rId12"/>
    <p:sldId id="272" r:id="rId13"/>
    <p:sldId id="310" r:id="rId14"/>
    <p:sldId id="312" r:id="rId15"/>
    <p:sldId id="283" r:id="rId16"/>
    <p:sldId id="284" r:id="rId17"/>
    <p:sldId id="286" r:id="rId18"/>
    <p:sldId id="331" r:id="rId19"/>
    <p:sldId id="348" r:id="rId20"/>
    <p:sldId id="340" r:id="rId21"/>
    <p:sldId id="333" r:id="rId22"/>
    <p:sldId id="334" r:id="rId23"/>
    <p:sldId id="347" r:id="rId24"/>
    <p:sldId id="336" r:id="rId25"/>
    <p:sldId id="278" r:id="rId26"/>
    <p:sldId id="322" r:id="rId27"/>
    <p:sldId id="318" r:id="rId28"/>
    <p:sldId id="282" r:id="rId29"/>
    <p:sldId id="319" r:id="rId30"/>
    <p:sldId id="342" r:id="rId31"/>
    <p:sldId id="321" r:id="rId32"/>
    <p:sldId id="343" r:id="rId33"/>
    <p:sldId id="323" r:id="rId34"/>
    <p:sldId id="324" r:id="rId35"/>
    <p:sldId id="294"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D30334-DB8C-45EC-97FD-DCE33599BA88}">
          <p14:sldIdLst>
            <p14:sldId id="256"/>
            <p14:sldId id="267"/>
            <p14:sldId id="257"/>
            <p14:sldId id="260"/>
            <p14:sldId id="314"/>
            <p14:sldId id="315"/>
            <p14:sldId id="316"/>
            <p14:sldId id="268"/>
            <p14:sldId id="341"/>
            <p14:sldId id="265"/>
            <p14:sldId id="311"/>
            <p14:sldId id="272"/>
            <p14:sldId id="310"/>
            <p14:sldId id="312"/>
            <p14:sldId id="283"/>
            <p14:sldId id="284"/>
            <p14:sldId id="286"/>
            <p14:sldId id="331"/>
            <p14:sldId id="348"/>
            <p14:sldId id="340"/>
            <p14:sldId id="333"/>
            <p14:sldId id="334"/>
            <p14:sldId id="347"/>
            <p14:sldId id="336"/>
            <p14:sldId id="278"/>
            <p14:sldId id="322"/>
            <p14:sldId id="318"/>
            <p14:sldId id="282"/>
            <p14:sldId id="319"/>
            <p14:sldId id="342"/>
            <p14:sldId id="321"/>
            <p14:sldId id="343"/>
            <p14:sldId id="323"/>
            <p14:sldId id="324"/>
            <p14:sldId id="294"/>
          </p14:sldIdLst>
        </p14:section>
        <p14:section name="Untitled Section" id="{AA441FDD-A943-4C04-AFE3-C899E67BC27C}">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2BC485-FD58-3D69-F9F1-8188FC882FD5}" name="Cédric Le Coguic" initials="CC" userId="S::cedric.lecoguic@mci-group.com::bf2ba068-58c1-40d0-87d0-cb13fdf145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8D8"/>
    <a:srgbClr val="FF86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6" autoAdjust="0"/>
    <p:restoredTop sz="94233" autoAdjust="0"/>
  </p:normalViewPr>
  <p:slideViewPr>
    <p:cSldViewPr snapToGrid="0">
      <p:cViewPr varScale="1">
        <p:scale>
          <a:sx n="122" d="100"/>
          <a:sy n="122" d="100"/>
        </p:scale>
        <p:origin x="336" y="534"/>
      </p:cViewPr>
      <p:guideLst>
        <p:guide orient="horz" pos="2160"/>
        <p:guide pos="3840"/>
      </p:guideLst>
    </p:cSldViewPr>
  </p:slideViewPr>
  <p:outlineViewPr>
    <p:cViewPr>
      <p:scale>
        <a:sx n="33" d="100"/>
        <a:sy n="33" d="100"/>
      </p:scale>
      <p:origin x="0" y="-21780"/>
    </p:cViewPr>
  </p:outlin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56C145CB-03A0-461E-B9C2-6969FFA781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2A3FC0-9180-4AEE-AA1E-D639366BD517}">
      <dgm:prSet/>
      <dgm:spPr/>
      <dgm:t>
        <a:bodyPr/>
        <a:lstStyle/>
        <a:p>
          <a:r>
            <a:rPr lang="en-US" dirty="0"/>
            <a:t>2019 Lawsuit Climate Survey, Ranking the States prepared on behalf of the U.S. Chamber Institute for Legal Reform</a:t>
          </a:r>
        </a:p>
      </dgm:t>
    </dgm:pt>
    <dgm:pt modelId="{F5ABCCEF-BE00-4433-B6CA-7A6A4A64E609}" type="parTrans" cxnId="{122559EB-9808-4A95-B5CA-0F1B209EC2CE}">
      <dgm:prSet/>
      <dgm:spPr/>
      <dgm:t>
        <a:bodyPr/>
        <a:lstStyle/>
        <a:p>
          <a:endParaRPr lang="en-US"/>
        </a:p>
      </dgm:t>
    </dgm:pt>
    <dgm:pt modelId="{40757AE0-BE16-4DD0-ADFE-CBCA599C3A73}" type="sibTrans" cxnId="{122559EB-9808-4A95-B5CA-0F1B209EC2CE}">
      <dgm:prSet/>
      <dgm:spPr/>
      <dgm:t>
        <a:bodyPr/>
        <a:lstStyle/>
        <a:p>
          <a:endParaRPr lang="en-US"/>
        </a:p>
      </dgm:t>
    </dgm:pt>
    <dgm:pt modelId="{D786C8EE-80F4-4BE2-90D2-90CD21576EB1}">
      <dgm:prSet/>
      <dgm:spPr/>
      <dgm:t>
        <a:bodyPr/>
        <a:lstStyle/>
        <a:p>
          <a:r>
            <a:rPr lang="en-US"/>
            <a:t>#1 in every year survey conducted (2019, 2015, 2012, 2010, and 2008 except one (2017))</a:t>
          </a:r>
        </a:p>
      </dgm:t>
    </dgm:pt>
    <dgm:pt modelId="{96948148-8D5B-4B55-9EFB-F8E7E7D40889}" type="parTrans" cxnId="{852B8C23-4E3C-4E24-92EF-D86A804EBA5E}">
      <dgm:prSet/>
      <dgm:spPr/>
      <dgm:t>
        <a:bodyPr/>
        <a:lstStyle/>
        <a:p>
          <a:endParaRPr lang="en-US"/>
        </a:p>
      </dgm:t>
    </dgm:pt>
    <dgm:pt modelId="{F20A27DD-C485-4409-8DEE-D75B499DBC59}" type="sibTrans" cxnId="{852B8C23-4E3C-4E24-92EF-D86A804EBA5E}">
      <dgm:prSet/>
      <dgm:spPr/>
      <dgm:t>
        <a:bodyPr/>
        <a:lstStyle/>
        <a:p>
          <a:endParaRPr lang="en-US"/>
        </a:p>
      </dgm:t>
    </dgm:pt>
    <dgm:pt modelId="{4A3047CA-5C5C-4184-A1D7-FD70ED89A9AA}" type="pres">
      <dgm:prSet presAssocID="{56C145CB-03A0-461E-B9C2-6969FFA78138}" presName="linear" presStyleCnt="0">
        <dgm:presLayoutVars>
          <dgm:animLvl val="lvl"/>
          <dgm:resizeHandles val="exact"/>
        </dgm:presLayoutVars>
      </dgm:prSet>
      <dgm:spPr/>
    </dgm:pt>
    <dgm:pt modelId="{D4F43366-36A5-40D7-B91A-C7C428DF90DA}" type="pres">
      <dgm:prSet presAssocID="{CD2A3FC0-9180-4AEE-AA1E-D639366BD517}" presName="parentText" presStyleLbl="node1" presStyleIdx="0" presStyleCnt="2">
        <dgm:presLayoutVars>
          <dgm:chMax val="0"/>
          <dgm:bulletEnabled val="1"/>
        </dgm:presLayoutVars>
      </dgm:prSet>
      <dgm:spPr/>
    </dgm:pt>
    <dgm:pt modelId="{69CE6963-04DC-48FD-A84E-64F6FA2FA245}" type="pres">
      <dgm:prSet presAssocID="{40757AE0-BE16-4DD0-ADFE-CBCA599C3A73}" presName="spacer" presStyleCnt="0"/>
      <dgm:spPr/>
    </dgm:pt>
    <dgm:pt modelId="{E4944BAD-3021-4CC4-8C08-A73C25B91376}" type="pres">
      <dgm:prSet presAssocID="{D786C8EE-80F4-4BE2-90D2-90CD21576EB1}" presName="parentText" presStyleLbl="node1" presStyleIdx="1" presStyleCnt="2">
        <dgm:presLayoutVars>
          <dgm:chMax val="0"/>
          <dgm:bulletEnabled val="1"/>
        </dgm:presLayoutVars>
      </dgm:prSet>
      <dgm:spPr/>
    </dgm:pt>
  </dgm:ptLst>
  <dgm:cxnLst>
    <dgm:cxn modelId="{87337A0E-5D8B-4101-9A95-497F8E72DD08}" type="presOf" srcId="{56C145CB-03A0-461E-B9C2-6969FFA78138}" destId="{4A3047CA-5C5C-4184-A1D7-FD70ED89A9AA}" srcOrd="0" destOrd="0" presId="urn:microsoft.com/office/officeart/2005/8/layout/vList2"/>
    <dgm:cxn modelId="{852B8C23-4E3C-4E24-92EF-D86A804EBA5E}" srcId="{56C145CB-03A0-461E-B9C2-6969FFA78138}" destId="{D786C8EE-80F4-4BE2-90D2-90CD21576EB1}" srcOrd="1" destOrd="0" parTransId="{96948148-8D5B-4B55-9EFB-F8E7E7D40889}" sibTransId="{F20A27DD-C485-4409-8DEE-D75B499DBC59}"/>
    <dgm:cxn modelId="{ECC766C7-964F-44CE-AA3C-EA9148169B5E}" type="presOf" srcId="{CD2A3FC0-9180-4AEE-AA1E-D639366BD517}" destId="{D4F43366-36A5-40D7-B91A-C7C428DF90DA}" srcOrd="0" destOrd="0" presId="urn:microsoft.com/office/officeart/2005/8/layout/vList2"/>
    <dgm:cxn modelId="{3C4275CC-DB64-4DED-9E46-F290DCE2F096}" type="presOf" srcId="{D786C8EE-80F4-4BE2-90D2-90CD21576EB1}" destId="{E4944BAD-3021-4CC4-8C08-A73C25B91376}" srcOrd="0" destOrd="0" presId="urn:microsoft.com/office/officeart/2005/8/layout/vList2"/>
    <dgm:cxn modelId="{122559EB-9808-4A95-B5CA-0F1B209EC2CE}" srcId="{56C145CB-03A0-461E-B9C2-6969FFA78138}" destId="{CD2A3FC0-9180-4AEE-AA1E-D639366BD517}" srcOrd="0" destOrd="0" parTransId="{F5ABCCEF-BE00-4433-B6CA-7A6A4A64E609}" sibTransId="{40757AE0-BE16-4DD0-ADFE-CBCA599C3A73}"/>
    <dgm:cxn modelId="{5C99583D-160F-4FE2-BD9F-A454E370015B}" type="presParOf" srcId="{4A3047CA-5C5C-4184-A1D7-FD70ED89A9AA}" destId="{D4F43366-36A5-40D7-B91A-C7C428DF90DA}" srcOrd="0" destOrd="0" presId="urn:microsoft.com/office/officeart/2005/8/layout/vList2"/>
    <dgm:cxn modelId="{5F03B6B5-AB70-410E-897A-6AA9F5D1C552}" type="presParOf" srcId="{4A3047CA-5C5C-4184-A1D7-FD70ED89A9AA}" destId="{69CE6963-04DC-48FD-A84E-64F6FA2FA245}" srcOrd="1" destOrd="0" presId="urn:microsoft.com/office/officeart/2005/8/layout/vList2"/>
    <dgm:cxn modelId="{64A68772-5F78-4F27-A9F5-9143A998230F}" type="presParOf" srcId="{4A3047CA-5C5C-4184-A1D7-FD70ED89A9AA}" destId="{E4944BAD-3021-4CC4-8C08-A73C25B9137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43366-36A5-40D7-B91A-C7C428DF90DA}">
      <dsp:nvSpPr>
        <dsp:cNvPr id="0" name=""/>
        <dsp:cNvSpPr/>
      </dsp:nvSpPr>
      <dsp:spPr>
        <a:xfrm>
          <a:off x="0" y="606372"/>
          <a:ext cx="7366000" cy="1814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2019 Lawsuit Climate Survey, Ranking the States prepared on behalf of the U.S. Chamber Institute for Legal Reform</a:t>
          </a:r>
        </a:p>
      </dsp:txBody>
      <dsp:txXfrm>
        <a:off x="88585" y="694957"/>
        <a:ext cx="7188830" cy="1637500"/>
      </dsp:txXfrm>
    </dsp:sp>
    <dsp:sp modelId="{E4944BAD-3021-4CC4-8C08-A73C25B91376}">
      <dsp:nvSpPr>
        <dsp:cNvPr id="0" name=""/>
        <dsp:cNvSpPr/>
      </dsp:nvSpPr>
      <dsp:spPr>
        <a:xfrm>
          <a:off x="0" y="2516082"/>
          <a:ext cx="7366000" cy="1814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#1 in every year survey conducted (2019, 2015, 2012, 2010, and 2008 except one (2017))</a:t>
          </a:r>
        </a:p>
      </dsp:txBody>
      <dsp:txXfrm>
        <a:off x="88585" y="2604667"/>
        <a:ext cx="7188830" cy="1637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46CA78-61A1-9C47-9D7F-8CD821486DB2}" type="datetimeFigureOut">
              <a:rPr lang="en-US" smtClean="0"/>
              <a:t>11/3/2022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349067-09C9-6649-BEE6-0256847B5688}" type="slidenum">
              <a:rPr lang="en-US" smtClean="0"/>
              <a:t>‹#›</a:t>
            </a:fld>
            <a:endParaRPr lang="en-US"/>
          </a:p>
        </p:txBody>
      </p:sp>
    </p:spTree>
    <p:extLst>
      <p:ext uri="{BB962C8B-B14F-4D97-AF65-F5344CB8AC3E}">
        <p14:creationId xmlns:p14="http://schemas.microsoft.com/office/powerpoint/2010/main" val="194220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49349067-09C9-6649-BEE6-0256847B5688}" type="slidenum">
              <a:rPr lang="en-US" smtClean="0"/>
              <a:t>1</a:t>
            </a:fld>
            <a:endParaRPr lang="en-US"/>
          </a:p>
        </p:txBody>
      </p:sp>
    </p:spTree>
    <p:extLst>
      <p:ext uri="{BB962C8B-B14F-4D97-AF65-F5344CB8AC3E}">
        <p14:creationId xmlns:p14="http://schemas.microsoft.com/office/powerpoint/2010/main" val="2916351746"/>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11</a:t>
            </a:fld>
            <a:endParaRPr lang="en-US"/>
          </a:p>
        </p:txBody>
      </p:sp>
    </p:spTree>
    <p:extLst>
      <p:ext uri="{BB962C8B-B14F-4D97-AF65-F5344CB8AC3E}">
        <p14:creationId xmlns:p14="http://schemas.microsoft.com/office/powerpoint/2010/main" val="4090585270"/>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12</a:t>
            </a:fld>
            <a:endParaRPr lang="en-US"/>
          </a:p>
        </p:txBody>
      </p:sp>
    </p:spTree>
    <p:extLst>
      <p:ext uri="{BB962C8B-B14F-4D97-AF65-F5344CB8AC3E}">
        <p14:creationId xmlns:p14="http://schemas.microsoft.com/office/powerpoint/2010/main" val="2699887283"/>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49067-09C9-6649-BEE6-0256847B5688}" type="slidenum">
              <a:rPr lang="en-US" smtClean="0"/>
              <a:t>13</a:t>
            </a:fld>
            <a:endParaRPr lang="en-US"/>
          </a:p>
        </p:txBody>
      </p:sp>
    </p:spTree>
    <p:extLst>
      <p:ext uri="{BB962C8B-B14F-4D97-AF65-F5344CB8AC3E}">
        <p14:creationId xmlns:p14="http://schemas.microsoft.com/office/powerpoint/2010/main" val="6396752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49067-09C9-6649-BEE6-0256847B5688}" type="slidenum">
              <a:rPr lang="en-US" smtClean="0"/>
              <a:t>14</a:t>
            </a:fld>
            <a:endParaRPr lang="en-US"/>
          </a:p>
        </p:txBody>
      </p:sp>
    </p:spTree>
    <p:extLst>
      <p:ext uri="{BB962C8B-B14F-4D97-AF65-F5344CB8AC3E}">
        <p14:creationId xmlns:p14="http://schemas.microsoft.com/office/powerpoint/2010/main" val="1788888402"/>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46244"/>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051606"/>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557733"/>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571806"/>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69090"/>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001056"/>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2</a:t>
            </a:fld>
            <a:endParaRPr lang="en-US"/>
          </a:p>
        </p:txBody>
      </p:sp>
    </p:spTree>
    <p:extLst>
      <p:ext uri="{BB962C8B-B14F-4D97-AF65-F5344CB8AC3E}">
        <p14:creationId xmlns:p14="http://schemas.microsoft.com/office/powerpoint/2010/main" val="4059666907"/>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58209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466020"/>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340512"/>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49067-09C9-6649-BEE6-0256847B5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85350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25</a:t>
            </a:fld>
            <a:endParaRPr lang="en-US"/>
          </a:p>
        </p:txBody>
      </p:sp>
    </p:spTree>
    <p:extLst>
      <p:ext uri="{BB962C8B-B14F-4D97-AF65-F5344CB8AC3E}">
        <p14:creationId xmlns:p14="http://schemas.microsoft.com/office/powerpoint/2010/main" val="1376384231"/>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26</a:t>
            </a:fld>
            <a:endParaRPr lang="en-US"/>
          </a:p>
        </p:txBody>
      </p:sp>
    </p:spTree>
    <p:extLst>
      <p:ext uri="{BB962C8B-B14F-4D97-AF65-F5344CB8AC3E}">
        <p14:creationId xmlns:p14="http://schemas.microsoft.com/office/powerpoint/2010/main" val="2977542860"/>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27</a:t>
            </a:fld>
            <a:endParaRPr lang="en-US"/>
          </a:p>
        </p:txBody>
      </p:sp>
    </p:spTree>
    <p:extLst>
      <p:ext uri="{BB962C8B-B14F-4D97-AF65-F5344CB8AC3E}">
        <p14:creationId xmlns:p14="http://schemas.microsoft.com/office/powerpoint/2010/main" val="1230712750"/>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28</a:t>
            </a:fld>
            <a:endParaRPr lang="en-US"/>
          </a:p>
        </p:txBody>
      </p:sp>
    </p:spTree>
    <p:extLst>
      <p:ext uri="{BB962C8B-B14F-4D97-AF65-F5344CB8AC3E}">
        <p14:creationId xmlns:p14="http://schemas.microsoft.com/office/powerpoint/2010/main" val="115119933"/>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29</a:t>
            </a:fld>
            <a:endParaRPr lang="en-US"/>
          </a:p>
        </p:txBody>
      </p:sp>
    </p:spTree>
    <p:extLst>
      <p:ext uri="{BB962C8B-B14F-4D97-AF65-F5344CB8AC3E}">
        <p14:creationId xmlns:p14="http://schemas.microsoft.com/office/powerpoint/2010/main" val="2477601834"/>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30</a:t>
            </a:fld>
            <a:endParaRPr lang="en-US"/>
          </a:p>
        </p:txBody>
      </p:sp>
    </p:spTree>
    <p:extLst>
      <p:ext uri="{BB962C8B-B14F-4D97-AF65-F5344CB8AC3E}">
        <p14:creationId xmlns:p14="http://schemas.microsoft.com/office/powerpoint/2010/main" val="334211049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3</a:t>
            </a:fld>
            <a:endParaRPr lang="en-US"/>
          </a:p>
        </p:txBody>
      </p:sp>
    </p:spTree>
    <p:extLst>
      <p:ext uri="{BB962C8B-B14F-4D97-AF65-F5344CB8AC3E}">
        <p14:creationId xmlns:p14="http://schemas.microsoft.com/office/powerpoint/2010/main" val="987560519"/>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9349067-09C9-6649-BEE6-0256847B5688}" type="slidenum">
              <a:rPr lang="en-US" smtClean="0"/>
              <a:t>31</a:t>
            </a:fld>
            <a:endParaRPr lang="en-US"/>
          </a:p>
        </p:txBody>
      </p:sp>
    </p:spTree>
    <p:extLst>
      <p:ext uri="{BB962C8B-B14F-4D97-AF65-F5344CB8AC3E}">
        <p14:creationId xmlns:p14="http://schemas.microsoft.com/office/powerpoint/2010/main" val="4189749227"/>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StoneSansIIITCPro-Bk"/>
            </a:endParaRPr>
          </a:p>
          <a:p>
            <a:pPr algn="l"/>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32</a:t>
            </a:fld>
            <a:endParaRPr lang="en-US"/>
          </a:p>
        </p:txBody>
      </p:sp>
    </p:spTree>
    <p:extLst>
      <p:ext uri="{BB962C8B-B14F-4D97-AF65-F5344CB8AC3E}">
        <p14:creationId xmlns:p14="http://schemas.microsoft.com/office/powerpoint/2010/main" val="683778972"/>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33</a:t>
            </a:fld>
            <a:endParaRPr lang="en-US"/>
          </a:p>
        </p:txBody>
      </p:sp>
    </p:spTree>
    <p:extLst>
      <p:ext uri="{BB962C8B-B14F-4D97-AF65-F5344CB8AC3E}">
        <p14:creationId xmlns:p14="http://schemas.microsoft.com/office/powerpoint/2010/main" val="49798107"/>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34</a:t>
            </a:fld>
            <a:endParaRPr lang="en-US"/>
          </a:p>
        </p:txBody>
      </p:sp>
    </p:spTree>
    <p:extLst>
      <p:ext uri="{BB962C8B-B14F-4D97-AF65-F5344CB8AC3E}">
        <p14:creationId xmlns:p14="http://schemas.microsoft.com/office/powerpoint/2010/main" val="2401651457"/>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35</a:t>
            </a:fld>
            <a:endParaRPr lang="en-US"/>
          </a:p>
        </p:txBody>
      </p:sp>
    </p:spTree>
    <p:extLst>
      <p:ext uri="{BB962C8B-B14F-4D97-AF65-F5344CB8AC3E}">
        <p14:creationId xmlns:p14="http://schemas.microsoft.com/office/powerpoint/2010/main" val="3992826772"/>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4</a:t>
            </a:fld>
            <a:endParaRPr lang="en-US"/>
          </a:p>
        </p:txBody>
      </p:sp>
    </p:spTree>
    <p:extLst>
      <p:ext uri="{BB962C8B-B14F-4D97-AF65-F5344CB8AC3E}">
        <p14:creationId xmlns:p14="http://schemas.microsoft.com/office/powerpoint/2010/main" val="1814237411"/>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5</a:t>
            </a:fld>
            <a:endParaRPr lang="en-US"/>
          </a:p>
        </p:txBody>
      </p:sp>
    </p:spTree>
    <p:extLst>
      <p:ext uri="{BB962C8B-B14F-4D97-AF65-F5344CB8AC3E}">
        <p14:creationId xmlns:p14="http://schemas.microsoft.com/office/powerpoint/2010/main" val="3371607853"/>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6</a:t>
            </a:fld>
            <a:endParaRPr lang="en-US"/>
          </a:p>
        </p:txBody>
      </p:sp>
    </p:spTree>
    <p:extLst>
      <p:ext uri="{BB962C8B-B14F-4D97-AF65-F5344CB8AC3E}">
        <p14:creationId xmlns:p14="http://schemas.microsoft.com/office/powerpoint/2010/main" val="2461809602"/>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8</a:t>
            </a:fld>
            <a:endParaRPr lang="en-US"/>
          </a:p>
        </p:txBody>
      </p:sp>
    </p:spTree>
    <p:extLst>
      <p:ext uri="{BB962C8B-B14F-4D97-AF65-F5344CB8AC3E}">
        <p14:creationId xmlns:p14="http://schemas.microsoft.com/office/powerpoint/2010/main" val="1126561756"/>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9</a:t>
            </a:fld>
            <a:endParaRPr lang="en-US"/>
          </a:p>
        </p:txBody>
      </p:sp>
    </p:spTree>
    <p:extLst>
      <p:ext uri="{BB962C8B-B14F-4D97-AF65-F5344CB8AC3E}">
        <p14:creationId xmlns:p14="http://schemas.microsoft.com/office/powerpoint/2010/main" val="1943534705"/>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49067-09C9-6649-BEE6-0256847B5688}" type="slidenum">
              <a:rPr lang="en-US" smtClean="0"/>
              <a:t>10</a:t>
            </a:fld>
            <a:endParaRPr lang="en-US"/>
          </a:p>
        </p:txBody>
      </p:sp>
    </p:spTree>
    <p:extLst>
      <p:ext uri="{BB962C8B-B14F-4D97-AF65-F5344CB8AC3E}">
        <p14:creationId xmlns:p14="http://schemas.microsoft.com/office/powerpoint/2010/main" val="1557158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B442E9-CBA0-E041-9D20-CB7CA9B382FE}"/>
              </a:ext>
            </a:extLst>
          </p:cNvPr>
          <p:cNvSpPr/>
          <p:nvPr userDrawn="1"/>
        </p:nvSpPr>
        <p:spPr>
          <a:xfrm>
            <a:off x="0" y="-569992"/>
            <a:ext cx="12192000" cy="7427992"/>
          </a:xfrm>
          <a:prstGeom prst="rect">
            <a:avLst/>
          </a:prstGeom>
          <a:blipFill>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7" name="Title 1">
            <a:extLst>
              <a:ext uri="{FF2B5EF4-FFF2-40B4-BE49-F238E27FC236}">
                <a16:creationId xmlns:a16="http://schemas.microsoft.com/office/drawing/2014/main" id="{65480E3A-05B1-BF47-9DB7-897D4F01B834}"/>
              </a:ext>
            </a:extLst>
          </p:cNvPr>
          <p:cNvSpPr>
            <a:spLocks noGrp="1"/>
          </p:cNvSpPr>
          <p:nvPr>
            <p:ph type="ctrTitle" hasCustomPrompt="1"/>
          </p:nvPr>
        </p:nvSpPr>
        <p:spPr>
          <a:xfrm>
            <a:off x="3973842" y="113575"/>
            <a:ext cx="7380286" cy="2781407"/>
          </a:xfrm>
        </p:spPr>
        <p:txBody>
          <a:bodyPr anchor="b">
            <a:noAutofit/>
          </a:bodyPr>
          <a:lstStyle>
            <a:lvl1pPr algn="l">
              <a:defRPr sz="5600" b="1" i="0">
                <a:solidFill>
                  <a:schemeClr val="accent1"/>
                </a:solidFill>
                <a:latin typeface="Source Sans Pro" panose="020B0503030403020204" pitchFamily="34" charset="0"/>
                <a:ea typeface="Jost SemiBold" pitchFamily="2" charset="0"/>
                <a:cs typeface="Gotham Bold" pitchFamily="2" charset="0"/>
              </a:defRPr>
            </a:lvl1pPr>
          </a:lstStyle>
          <a:p>
            <a:r>
              <a:rPr lang="en-GB" dirty="0"/>
              <a:t>Click to edit presentation title</a:t>
            </a:r>
            <a:endParaRPr lang="en-US" dirty="0"/>
          </a:p>
        </p:txBody>
      </p:sp>
      <p:sp>
        <p:nvSpPr>
          <p:cNvPr id="8" name="Subtitle 2">
            <a:extLst>
              <a:ext uri="{FF2B5EF4-FFF2-40B4-BE49-F238E27FC236}">
                <a16:creationId xmlns:a16="http://schemas.microsoft.com/office/drawing/2014/main" id="{962FA051-B0A6-BD40-B5D0-5D730E0A5D6A}"/>
              </a:ext>
            </a:extLst>
          </p:cNvPr>
          <p:cNvSpPr>
            <a:spLocks noGrp="1"/>
          </p:cNvSpPr>
          <p:nvPr>
            <p:ph type="subTitle" idx="1" hasCustomPrompt="1"/>
          </p:nvPr>
        </p:nvSpPr>
        <p:spPr>
          <a:xfrm>
            <a:off x="3973841" y="3010732"/>
            <a:ext cx="7380287" cy="1127961"/>
          </a:xfrm>
        </p:spPr>
        <p:txBody>
          <a:bodyPr lIns="90000" anchor="t">
            <a:noAutofit/>
          </a:bodyPr>
          <a:lstStyle>
            <a:lvl1pPr marL="0" indent="0" algn="l">
              <a:spcBef>
                <a:spcPts val="0"/>
              </a:spcBef>
              <a:buNone/>
              <a:defRPr sz="2800" b="0" i="0">
                <a:solidFill>
                  <a:schemeClr val="accent2"/>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a:t>
            </a:r>
            <a:endParaRPr lang="en-US" dirty="0"/>
          </a:p>
        </p:txBody>
      </p:sp>
      <p:sp>
        <p:nvSpPr>
          <p:cNvPr id="9" name="Text Placeholder 12">
            <a:extLst>
              <a:ext uri="{FF2B5EF4-FFF2-40B4-BE49-F238E27FC236}">
                <a16:creationId xmlns:a16="http://schemas.microsoft.com/office/drawing/2014/main" id="{3BCFE05D-065D-C848-898A-0D3F74A9B023}"/>
              </a:ext>
            </a:extLst>
          </p:cNvPr>
          <p:cNvSpPr>
            <a:spLocks noGrp="1"/>
          </p:cNvSpPr>
          <p:nvPr>
            <p:ph type="body" sz="quarter" idx="10" hasCustomPrompt="1"/>
          </p:nvPr>
        </p:nvSpPr>
        <p:spPr>
          <a:xfrm>
            <a:off x="3973841" y="4288837"/>
            <a:ext cx="3600450" cy="798375"/>
          </a:xfrm>
        </p:spPr>
        <p:txBody>
          <a:bodyPr anchor="t">
            <a:noAutofit/>
          </a:bodyPr>
          <a:lstStyle>
            <a:lvl1pPr marL="0" indent="0">
              <a:spcBef>
                <a:spcPts val="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GB" dirty="0"/>
              <a:t>Date</a:t>
            </a:r>
          </a:p>
          <a:p>
            <a:pPr lvl="0"/>
            <a:r>
              <a:rPr lang="en-GB" dirty="0"/>
              <a:t>Speaker Name, Speaker Company</a:t>
            </a:r>
            <a:endParaRPr lang="en-US" dirty="0"/>
          </a:p>
        </p:txBody>
      </p:sp>
      <p:sp>
        <p:nvSpPr>
          <p:cNvPr id="10" name="Footer Placeholder 17">
            <a:extLst>
              <a:ext uri="{FF2B5EF4-FFF2-40B4-BE49-F238E27FC236}">
                <a16:creationId xmlns:a16="http://schemas.microsoft.com/office/drawing/2014/main" id="{E4EBDBFA-0A6E-CA42-9147-672273231727}"/>
              </a:ext>
            </a:extLst>
          </p:cNvPr>
          <p:cNvSpPr>
            <a:spLocks noGrp="1"/>
          </p:cNvSpPr>
          <p:nvPr>
            <p:ph type="ftr" sz="quarter" idx="3"/>
          </p:nvPr>
        </p:nvSpPr>
        <p:spPr>
          <a:xfrm>
            <a:off x="3973841" y="6175794"/>
            <a:ext cx="4682228" cy="247198"/>
          </a:xfrm>
          <a:prstGeom prst="rect">
            <a:avLst/>
          </a:prstGeom>
        </p:spPr>
        <p:txBody>
          <a:bodyPr vert="horz" lIns="91440" tIns="45720" rIns="91440" bIns="45720" rtlCol="0" anchor="ctr"/>
          <a:lstStyle>
            <a:lvl1pPr algn="l">
              <a:defRPr lang="en-US" smtClean="0">
                <a:solidFill>
                  <a:schemeClr val="accent2"/>
                </a:solidFill>
                <a:effectLst/>
              </a:defRPr>
            </a:lvl1pPr>
          </a:lstStyle>
          <a:p>
            <a:r>
              <a:rPr lang="en-US" dirty="0"/>
              <a:t>ARIAS•U.S. 2022 Spring Conference ∙ May 11-13, 2022 ∙ </a:t>
            </a:r>
            <a:r>
              <a:rPr lang="en-US" dirty="0" err="1"/>
              <a:t>www.arias-us.org</a:t>
            </a:r>
            <a:endParaRPr lang="en-US" dirty="0"/>
          </a:p>
        </p:txBody>
      </p:sp>
      <p:pic>
        <p:nvPicPr>
          <p:cNvPr id="12" name="Picture 11" descr="Logo&#10;&#10;Description automatically generated">
            <a:extLst>
              <a:ext uri="{FF2B5EF4-FFF2-40B4-BE49-F238E27FC236}">
                <a16:creationId xmlns:a16="http://schemas.microsoft.com/office/drawing/2014/main" id="{1DC3AAD8-8321-264D-8B78-3F398A9BAE0A}"/>
              </a:ext>
            </a:extLst>
          </p:cNvPr>
          <p:cNvPicPr>
            <a:picLocks noChangeAspect="1"/>
          </p:cNvPicPr>
          <p:nvPr userDrawn="1"/>
        </p:nvPicPr>
        <p:blipFill>
          <a:blip r:embed="rId3"/>
          <a:stretch>
            <a:fillRect/>
          </a:stretch>
        </p:blipFill>
        <p:spPr>
          <a:xfrm>
            <a:off x="8595361" y="5087212"/>
            <a:ext cx="3215615" cy="1454120"/>
          </a:xfrm>
          <a:prstGeom prst="rect">
            <a:avLst/>
          </a:prstGeom>
        </p:spPr>
      </p:pic>
    </p:spTree>
    <p:extLst>
      <p:ext uri="{BB962C8B-B14F-4D97-AF65-F5344CB8AC3E}">
        <p14:creationId xmlns:p14="http://schemas.microsoft.com/office/powerpoint/2010/main" val="3493796048"/>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2_Title-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B442E9-CBA0-E041-9D20-CB7CA9B382FE}"/>
              </a:ext>
            </a:extLst>
          </p:cNvPr>
          <p:cNvSpPr/>
          <p:nvPr userDrawn="1"/>
        </p:nvSpPr>
        <p:spPr>
          <a:xfrm>
            <a:off x="0" y="-569992"/>
            <a:ext cx="12192000" cy="74279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7" name="Title 1">
            <a:extLst>
              <a:ext uri="{FF2B5EF4-FFF2-40B4-BE49-F238E27FC236}">
                <a16:creationId xmlns:a16="http://schemas.microsoft.com/office/drawing/2014/main" id="{65480E3A-05B1-BF47-9DB7-897D4F01B834}"/>
              </a:ext>
            </a:extLst>
          </p:cNvPr>
          <p:cNvSpPr>
            <a:spLocks noGrp="1"/>
          </p:cNvSpPr>
          <p:nvPr>
            <p:ph type="ctrTitle" hasCustomPrompt="1"/>
          </p:nvPr>
        </p:nvSpPr>
        <p:spPr>
          <a:xfrm>
            <a:off x="515939" y="0"/>
            <a:ext cx="7380286" cy="2781407"/>
          </a:xfrm>
        </p:spPr>
        <p:txBody>
          <a:bodyPr anchor="b">
            <a:noAutofit/>
          </a:bodyPr>
          <a:lstStyle>
            <a:lvl1pPr algn="l">
              <a:defRPr sz="5600" b="1" i="0">
                <a:solidFill>
                  <a:schemeClr val="bg1"/>
                </a:solidFill>
                <a:latin typeface="Source Sans Pro" panose="020B0503030403020204" pitchFamily="34" charset="0"/>
                <a:ea typeface="Jost SemiBold" pitchFamily="2" charset="0"/>
                <a:cs typeface="Gotham Bold" pitchFamily="2" charset="0"/>
              </a:defRPr>
            </a:lvl1pPr>
          </a:lstStyle>
          <a:p>
            <a:r>
              <a:rPr lang="en-GB" dirty="0"/>
              <a:t>Click to edit presentation title</a:t>
            </a:r>
            <a:endParaRPr lang="en-US" dirty="0"/>
          </a:p>
        </p:txBody>
      </p:sp>
      <p:sp>
        <p:nvSpPr>
          <p:cNvPr id="8" name="Subtitle 2">
            <a:extLst>
              <a:ext uri="{FF2B5EF4-FFF2-40B4-BE49-F238E27FC236}">
                <a16:creationId xmlns:a16="http://schemas.microsoft.com/office/drawing/2014/main" id="{962FA051-B0A6-BD40-B5D0-5D730E0A5D6A}"/>
              </a:ext>
            </a:extLst>
          </p:cNvPr>
          <p:cNvSpPr>
            <a:spLocks noGrp="1"/>
          </p:cNvSpPr>
          <p:nvPr>
            <p:ph type="subTitle" idx="1" hasCustomPrompt="1"/>
          </p:nvPr>
        </p:nvSpPr>
        <p:spPr>
          <a:xfrm>
            <a:off x="515938" y="2897157"/>
            <a:ext cx="7380287" cy="1127961"/>
          </a:xfrm>
        </p:spPr>
        <p:txBody>
          <a:bodyPr lIns="90000" anchor="t">
            <a:noAutofit/>
          </a:bodyPr>
          <a:lstStyle>
            <a:lvl1pPr marL="0" indent="0" algn="l">
              <a:spcBef>
                <a:spcPts val="0"/>
              </a:spcBef>
              <a:buNone/>
              <a:defRPr sz="2800" b="0" i="0">
                <a:solidFill>
                  <a:schemeClr val="bg1"/>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a:t>
            </a:r>
            <a:endParaRPr lang="en-US" dirty="0"/>
          </a:p>
        </p:txBody>
      </p:sp>
      <p:sp>
        <p:nvSpPr>
          <p:cNvPr id="9" name="Text Placeholder 12">
            <a:extLst>
              <a:ext uri="{FF2B5EF4-FFF2-40B4-BE49-F238E27FC236}">
                <a16:creationId xmlns:a16="http://schemas.microsoft.com/office/drawing/2014/main" id="{3BCFE05D-065D-C848-898A-0D3F74A9B023}"/>
              </a:ext>
            </a:extLst>
          </p:cNvPr>
          <p:cNvSpPr>
            <a:spLocks noGrp="1"/>
          </p:cNvSpPr>
          <p:nvPr>
            <p:ph type="body" sz="quarter" idx="10" hasCustomPrompt="1"/>
          </p:nvPr>
        </p:nvSpPr>
        <p:spPr>
          <a:xfrm>
            <a:off x="515938" y="4175262"/>
            <a:ext cx="3600450" cy="798375"/>
          </a:xfrm>
        </p:spPr>
        <p:txBody>
          <a:bodyPr anchor="t">
            <a:noAutofit/>
          </a:bodyPr>
          <a:lstStyle>
            <a:lvl1pPr marL="0" indent="0">
              <a:spcBef>
                <a:spcPts val="0"/>
              </a:spcBef>
              <a:buNone/>
              <a:defRPr sz="1400" b="0" i="0">
                <a:solidFill>
                  <a:schemeClr val="bg1"/>
                </a:solidFill>
                <a:latin typeface="Source Sans Pro" panose="020B0503030403020204" pitchFamily="34" charset="0"/>
                <a:ea typeface="Jost" pitchFamily="2" charset="0"/>
                <a:cs typeface="Gotham Light" pitchFamily="2" charset="0"/>
              </a:defRPr>
            </a:lvl1pPr>
          </a:lstStyle>
          <a:p>
            <a:pPr lvl="0"/>
            <a:r>
              <a:rPr lang="en-GB" dirty="0"/>
              <a:t>Date</a:t>
            </a:r>
          </a:p>
          <a:p>
            <a:pPr lvl="0"/>
            <a:r>
              <a:rPr lang="en-GB" dirty="0"/>
              <a:t>Speaker Name, Speaker Company</a:t>
            </a:r>
            <a:endParaRPr lang="en-US" dirty="0"/>
          </a:p>
        </p:txBody>
      </p:sp>
      <p:pic>
        <p:nvPicPr>
          <p:cNvPr id="11" name="Picture 10" descr="Logo, icon&#10;&#10;Description automatically generated">
            <a:extLst>
              <a:ext uri="{FF2B5EF4-FFF2-40B4-BE49-F238E27FC236}">
                <a16:creationId xmlns:a16="http://schemas.microsoft.com/office/drawing/2014/main" id="{72C67998-77C3-A44B-B112-D28D36CD20D0}"/>
              </a:ext>
            </a:extLst>
          </p:cNvPr>
          <p:cNvPicPr>
            <a:picLocks noChangeAspect="1"/>
          </p:cNvPicPr>
          <p:nvPr userDrawn="1"/>
        </p:nvPicPr>
        <p:blipFill>
          <a:blip r:embed="rId2"/>
          <a:stretch>
            <a:fillRect/>
          </a:stretch>
        </p:blipFill>
        <p:spPr>
          <a:xfrm>
            <a:off x="8796214" y="5192202"/>
            <a:ext cx="2886026" cy="1275625"/>
          </a:xfrm>
          <a:prstGeom prst="rect">
            <a:avLst/>
          </a:prstGeom>
        </p:spPr>
      </p:pic>
      <p:sp>
        <p:nvSpPr>
          <p:cNvPr id="10" name="Footer Placeholder 17">
            <a:extLst>
              <a:ext uri="{FF2B5EF4-FFF2-40B4-BE49-F238E27FC236}">
                <a16:creationId xmlns:a16="http://schemas.microsoft.com/office/drawing/2014/main" id="{E4EBDBFA-0A6E-CA42-9147-672273231727}"/>
              </a:ext>
            </a:extLst>
          </p:cNvPr>
          <p:cNvSpPr>
            <a:spLocks noGrp="1"/>
          </p:cNvSpPr>
          <p:nvPr>
            <p:ph type="ftr" sz="quarter" idx="3"/>
          </p:nvPr>
        </p:nvSpPr>
        <p:spPr>
          <a:xfrm>
            <a:off x="509760" y="6102917"/>
            <a:ext cx="4682228" cy="291278"/>
          </a:xfrm>
          <a:prstGeom prst="rect">
            <a:avLst/>
          </a:prstGeom>
        </p:spPr>
        <p:txBody>
          <a:bodyPr vert="horz" lIns="91440" tIns="45720" rIns="91440" bIns="45720" rtlCol="0" anchor="ctr"/>
          <a:lstStyle>
            <a:lvl1pPr algn="l">
              <a:defRPr lang="en-US" smtClean="0">
                <a:effectLst/>
              </a:defRPr>
            </a:lvl1pPr>
          </a:lstStyle>
          <a:p>
            <a:r>
              <a:rPr lang="en-US" dirty="0"/>
              <a:t>ARIAS•U.S. 2022 Spring Conference ∙ May 11-13, 2022 ∙ </a:t>
            </a:r>
            <a:r>
              <a:rPr lang="en-US" dirty="0" err="1"/>
              <a:t>www.arias-us.org</a:t>
            </a:r>
            <a:endParaRPr lang="en-US" dirty="0"/>
          </a:p>
        </p:txBody>
      </p:sp>
    </p:spTree>
    <p:extLst>
      <p:ext uri="{BB962C8B-B14F-4D97-AF65-F5344CB8AC3E}">
        <p14:creationId xmlns:p14="http://schemas.microsoft.com/office/powerpoint/2010/main" val="1143523477"/>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914FAF-79D2-9F48-813B-BDCA2996A123}"/>
              </a:ext>
            </a:extLst>
          </p:cNvPr>
          <p:cNvSpPr/>
          <p:nvPr userDrawn="1"/>
        </p:nvSpPr>
        <p:spPr>
          <a:xfrm>
            <a:off x="0" y="-657801"/>
            <a:ext cx="12192000" cy="74283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0" name="Picture 9" descr="Logo&#10;&#10;Description automatically generated">
            <a:extLst>
              <a:ext uri="{FF2B5EF4-FFF2-40B4-BE49-F238E27FC236}">
                <a16:creationId xmlns:a16="http://schemas.microsoft.com/office/drawing/2014/main" id="{AEFB4B7A-EA37-D54C-8ECC-B54D65A5929B}"/>
              </a:ext>
            </a:extLst>
          </p:cNvPr>
          <p:cNvPicPr>
            <a:picLocks noChangeAspect="1"/>
          </p:cNvPicPr>
          <p:nvPr userDrawn="1"/>
        </p:nvPicPr>
        <p:blipFill>
          <a:blip r:embed="rId2"/>
          <a:stretch>
            <a:fillRect/>
          </a:stretch>
        </p:blipFill>
        <p:spPr>
          <a:xfrm>
            <a:off x="8595361" y="5087212"/>
            <a:ext cx="3215615" cy="1454120"/>
          </a:xfrm>
          <a:prstGeom prst="rect">
            <a:avLst/>
          </a:prstGeom>
        </p:spPr>
      </p:pic>
      <p:sp>
        <p:nvSpPr>
          <p:cNvPr id="9" name="Title 1">
            <a:extLst>
              <a:ext uri="{FF2B5EF4-FFF2-40B4-BE49-F238E27FC236}">
                <a16:creationId xmlns:a16="http://schemas.microsoft.com/office/drawing/2014/main" id="{6D5453E0-54CD-604D-9BCE-576401DD2AE0}"/>
              </a:ext>
            </a:extLst>
          </p:cNvPr>
          <p:cNvSpPr>
            <a:spLocks noGrp="1"/>
          </p:cNvSpPr>
          <p:nvPr>
            <p:ph type="ctrTitle" hasCustomPrompt="1"/>
          </p:nvPr>
        </p:nvSpPr>
        <p:spPr>
          <a:xfrm>
            <a:off x="515939" y="0"/>
            <a:ext cx="7380286" cy="2781407"/>
          </a:xfrm>
        </p:spPr>
        <p:txBody>
          <a:bodyPr anchor="b">
            <a:noAutofit/>
          </a:bodyPr>
          <a:lstStyle>
            <a:lvl1pPr algn="l">
              <a:defRPr sz="5600" b="1" i="0">
                <a:solidFill>
                  <a:schemeClr val="accent1"/>
                </a:solidFill>
                <a:latin typeface="Source Sans Pro" panose="020B0503030403020204" pitchFamily="34" charset="0"/>
                <a:ea typeface="Jost SemiBold" pitchFamily="2" charset="0"/>
                <a:cs typeface="Gotham Bold" pitchFamily="2" charset="0"/>
              </a:defRPr>
            </a:lvl1pPr>
          </a:lstStyle>
          <a:p>
            <a:r>
              <a:rPr lang="en-GB" dirty="0"/>
              <a:t>Click to edit presentation title</a:t>
            </a:r>
            <a:endParaRPr lang="en-US" dirty="0"/>
          </a:p>
        </p:txBody>
      </p:sp>
      <p:sp>
        <p:nvSpPr>
          <p:cNvPr id="11" name="Subtitle 2">
            <a:extLst>
              <a:ext uri="{FF2B5EF4-FFF2-40B4-BE49-F238E27FC236}">
                <a16:creationId xmlns:a16="http://schemas.microsoft.com/office/drawing/2014/main" id="{58AAC0C4-05D6-C94E-95FF-B04DE6BD083A}"/>
              </a:ext>
            </a:extLst>
          </p:cNvPr>
          <p:cNvSpPr>
            <a:spLocks noGrp="1"/>
          </p:cNvSpPr>
          <p:nvPr>
            <p:ph type="subTitle" idx="1" hasCustomPrompt="1"/>
          </p:nvPr>
        </p:nvSpPr>
        <p:spPr>
          <a:xfrm>
            <a:off x="515938" y="2897157"/>
            <a:ext cx="7380287" cy="1127961"/>
          </a:xfrm>
        </p:spPr>
        <p:txBody>
          <a:bodyPr lIns="90000" anchor="t">
            <a:noAutofit/>
          </a:bodyPr>
          <a:lstStyle>
            <a:lvl1pPr marL="0" indent="0" algn="l">
              <a:spcBef>
                <a:spcPts val="0"/>
              </a:spcBef>
              <a:buNone/>
              <a:defRPr sz="2800" b="0" i="0">
                <a:solidFill>
                  <a:schemeClr val="accent2"/>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a:t>
            </a:r>
            <a:endParaRPr lang="en-US" dirty="0"/>
          </a:p>
        </p:txBody>
      </p:sp>
      <p:sp>
        <p:nvSpPr>
          <p:cNvPr id="15" name="Text Placeholder 12">
            <a:extLst>
              <a:ext uri="{FF2B5EF4-FFF2-40B4-BE49-F238E27FC236}">
                <a16:creationId xmlns:a16="http://schemas.microsoft.com/office/drawing/2014/main" id="{7C58D7F3-1602-A14B-AB13-13B845AADCB3}"/>
              </a:ext>
            </a:extLst>
          </p:cNvPr>
          <p:cNvSpPr>
            <a:spLocks noGrp="1"/>
          </p:cNvSpPr>
          <p:nvPr>
            <p:ph type="body" sz="quarter" idx="10" hasCustomPrompt="1"/>
          </p:nvPr>
        </p:nvSpPr>
        <p:spPr>
          <a:xfrm>
            <a:off x="515938" y="4175262"/>
            <a:ext cx="3600450" cy="798375"/>
          </a:xfrm>
        </p:spPr>
        <p:txBody>
          <a:bodyPr anchor="t">
            <a:noAutofit/>
          </a:bodyPr>
          <a:lstStyle>
            <a:lvl1pPr marL="0" indent="0">
              <a:spcBef>
                <a:spcPts val="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GB" dirty="0"/>
              <a:t>Date</a:t>
            </a:r>
          </a:p>
          <a:p>
            <a:pPr lvl="0"/>
            <a:r>
              <a:rPr lang="en-GB" dirty="0"/>
              <a:t>Speaker Name, Speaker Company</a:t>
            </a:r>
            <a:endParaRPr lang="en-US" dirty="0"/>
          </a:p>
        </p:txBody>
      </p:sp>
      <p:sp>
        <p:nvSpPr>
          <p:cNvPr id="16" name="Footer Placeholder 17">
            <a:extLst>
              <a:ext uri="{FF2B5EF4-FFF2-40B4-BE49-F238E27FC236}">
                <a16:creationId xmlns:a16="http://schemas.microsoft.com/office/drawing/2014/main" id="{3127E212-FA1C-154C-A682-07A9CF5B073B}"/>
              </a:ext>
            </a:extLst>
          </p:cNvPr>
          <p:cNvSpPr>
            <a:spLocks noGrp="1"/>
          </p:cNvSpPr>
          <p:nvPr>
            <p:ph type="ftr" sz="quarter" idx="3"/>
          </p:nvPr>
        </p:nvSpPr>
        <p:spPr>
          <a:xfrm>
            <a:off x="509760" y="6102917"/>
            <a:ext cx="4682228" cy="291278"/>
          </a:xfrm>
          <a:prstGeom prst="rect">
            <a:avLst/>
          </a:prstGeom>
        </p:spPr>
        <p:txBody>
          <a:bodyPr vert="horz" lIns="91440" tIns="45720" rIns="91440" bIns="45720" rtlCol="0" anchor="ctr"/>
          <a:lstStyle>
            <a:lvl1pPr algn="l">
              <a:defRPr lang="en-US" smtClean="0">
                <a:solidFill>
                  <a:schemeClr val="accent2"/>
                </a:solidFill>
                <a:effectLst/>
              </a:defRPr>
            </a:lvl1pPr>
          </a:lstStyle>
          <a:p>
            <a:r>
              <a:rPr lang="en-US" dirty="0"/>
              <a:t>ARIAS•U.S. 2022 Spring Conference ∙ May 11-13, 2022 ∙ </a:t>
            </a:r>
            <a:r>
              <a:rPr lang="en-US" dirty="0" err="1"/>
              <a:t>www.arias-us.org</a:t>
            </a:r>
            <a:endParaRPr lang="en-US" dirty="0"/>
          </a:p>
        </p:txBody>
      </p:sp>
    </p:spTree>
    <p:extLst>
      <p:ext uri="{BB962C8B-B14F-4D97-AF65-F5344CB8AC3E}">
        <p14:creationId xmlns:p14="http://schemas.microsoft.com/office/powerpoint/2010/main" val="1886109864"/>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3">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DC560B1-A739-314F-893B-037CD966C14C}"/>
              </a:ext>
            </a:extLst>
          </p:cNvPr>
          <p:cNvSpPr>
            <a:spLocks noGrp="1"/>
          </p:cNvSpPr>
          <p:nvPr>
            <p:ph type="ctrTitle" hasCustomPrompt="1"/>
          </p:nvPr>
        </p:nvSpPr>
        <p:spPr>
          <a:xfrm>
            <a:off x="515939" y="801363"/>
            <a:ext cx="4165651" cy="2481232"/>
          </a:xfrm>
        </p:spPr>
        <p:txBody>
          <a:bodyPr anchor="b">
            <a:noAutofit/>
          </a:bodyPr>
          <a:lstStyle>
            <a:lvl1pPr algn="l">
              <a:defRPr sz="4000" b="1" i="0">
                <a:solidFill>
                  <a:schemeClr val="tx1"/>
                </a:solidFill>
                <a:latin typeface="Source Sans Pro" panose="020B0503030403020204" pitchFamily="34" charset="0"/>
                <a:ea typeface="Jost SemiBold" pitchFamily="2" charset="0"/>
                <a:cs typeface="Gotham Bold" pitchFamily="2" charset="0"/>
              </a:defRPr>
            </a:lvl1pPr>
          </a:lstStyle>
          <a:p>
            <a:r>
              <a:rPr lang="en-GB" dirty="0"/>
              <a:t>Click to edit presentation title</a:t>
            </a:r>
            <a:endParaRPr lang="en-US" dirty="0"/>
          </a:p>
        </p:txBody>
      </p:sp>
      <p:sp>
        <p:nvSpPr>
          <p:cNvPr id="22" name="Subtitle 2">
            <a:extLst>
              <a:ext uri="{FF2B5EF4-FFF2-40B4-BE49-F238E27FC236}">
                <a16:creationId xmlns:a16="http://schemas.microsoft.com/office/drawing/2014/main" id="{A1DE0799-6BEB-AB4D-8730-8A4A9CBAB322}"/>
              </a:ext>
            </a:extLst>
          </p:cNvPr>
          <p:cNvSpPr>
            <a:spLocks noGrp="1"/>
          </p:cNvSpPr>
          <p:nvPr>
            <p:ph type="subTitle" idx="1" hasCustomPrompt="1"/>
          </p:nvPr>
        </p:nvSpPr>
        <p:spPr>
          <a:xfrm>
            <a:off x="515939" y="3409920"/>
            <a:ext cx="4165652" cy="1127961"/>
          </a:xfrm>
        </p:spPr>
        <p:txBody>
          <a:bodyPr anchor="t">
            <a:noAutofit/>
          </a:bodyPr>
          <a:lstStyle>
            <a:lvl1pPr marL="0" indent="0" algn="l">
              <a:spcBef>
                <a:spcPts val="0"/>
              </a:spcBef>
              <a:buNone/>
              <a:defRPr sz="2400" b="0" i="0">
                <a:solidFill>
                  <a:schemeClr val="accent2"/>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a:t>
            </a:r>
            <a:endParaRPr lang="en-US" dirty="0"/>
          </a:p>
        </p:txBody>
      </p:sp>
      <p:sp>
        <p:nvSpPr>
          <p:cNvPr id="23" name="Text Placeholder 12">
            <a:extLst>
              <a:ext uri="{FF2B5EF4-FFF2-40B4-BE49-F238E27FC236}">
                <a16:creationId xmlns:a16="http://schemas.microsoft.com/office/drawing/2014/main" id="{2671D52B-9294-904F-82ED-26D610626CFE}"/>
              </a:ext>
            </a:extLst>
          </p:cNvPr>
          <p:cNvSpPr>
            <a:spLocks noGrp="1"/>
          </p:cNvSpPr>
          <p:nvPr>
            <p:ph type="body" sz="quarter" idx="10" hasCustomPrompt="1"/>
          </p:nvPr>
        </p:nvSpPr>
        <p:spPr>
          <a:xfrm>
            <a:off x="515938" y="4688025"/>
            <a:ext cx="3600450" cy="587375"/>
          </a:xfrm>
        </p:spPr>
        <p:txBody>
          <a:bodyPr anchor="t">
            <a:noAutofit/>
          </a:bodyPr>
          <a:lstStyle>
            <a:lvl1pPr marL="0" indent="0">
              <a:spcBef>
                <a:spcPts val="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GB" dirty="0"/>
              <a:t>Date</a:t>
            </a:r>
            <a:endParaRPr lang="en-US" dirty="0"/>
          </a:p>
        </p:txBody>
      </p:sp>
      <p:sp>
        <p:nvSpPr>
          <p:cNvPr id="5" name="Picture Placeholder 4">
            <a:extLst>
              <a:ext uri="{FF2B5EF4-FFF2-40B4-BE49-F238E27FC236}">
                <a16:creationId xmlns:a16="http://schemas.microsoft.com/office/drawing/2014/main" id="{61C3F509-10E1-6949-B52C-A62DCF440809}"/>
              </a:ext>
            </a:extLst>
          </p:cNvPr>
          <p:cNvSpPr>
            <a:spLocks noGrp="1"/>
          </p:cNvSpPr>
          <p:nvPr>
            <p:ph type="pic" sz="quarter" idx="12" hasCustomPrompt="1"/>
          </p:nvPr>
        </p:nvSpPr>
        <p:spPr>
          <a:xfrm>
            <a:off x="6424825" y="788474"/>
            <a:ext cx="4988242" cy="4988242"/>
          </a:xfrm>
          <a:prstGeom prst="ellipse">
            <a:avLst/>
          </a:prstGeom>
          <a:solidFill>
            <a:schemeClr val="accent5"/>
          </a:solidFill>
        </p:spPr>
        <p:txBody>
          <a:bodyPr anchor="ctr"/>
          <a:lstStyle>
            <a:lvl1pPr marL="0" indent="0" algn="ctr">
              <a:buNone/>
              <a:defRPr>
                <a:solidFill>
                  <a:schemeClr val="accent3"/>
                </a:solidFill>
              </a:defRPr>
            </a:lvl1pPr>
          </a:lstStyle>
          <a:p>
            <a:r>
              <a:rPr lang="en-US" dirty="0"/>
              <a:t>Click to insert picture</a:t>
            </a:r>
          </a:p>
        </p:txBody>
      </p:sp>
      <p:sp>
        <p:nvSpPr>
          <p:cNvPr id="7" name="TextBox 6">
            <a:extLst>
              <a:ext uri="{FF2B5EF4-FFF2-40B4-BE49-F238E27FC236}">
                <a16:creationId xmlns:a16="http://schemas.microsoft.com/office/drawing/2014/main" id="{631E2DA4-96AD-427A-AB8B-593C9EB76A4A}"/>
              </a:ext>
            </a:extLst>
          </p:cNvPr>
          <p:cNvSpPr txBox="1"/>
          <p:nvPr userDrawn="1"/>
        </p:nvSpPr>
        <p:spPr>
          <a:xfrm>
            <a:off x="5826034" y="6382476"/>
            <a:ext cx="539931" cy="365919"/>
          </a:xfrm>
          <a:prstGeom prst="rect">
            <a:avLst/>
          </a:prstGeom>
          <a:noFill/>
        </p:spPr>
        <p:txBody>
          <a:bodyPr wrap="square" rtlCol="0">
            <a:spAutoFit/>
          </a:bodyPr>
          <a:lstStyle/>
          <a:p>
            <a:pPr algn="ctr"/>
            <a:fld id="{965D6D83-83C2-425F-BE2A-542D73A3F5E8}" type="slidenum">
              <a:rPr lang="en-US" smtClean="0">
                <a:solidFill>
                  <a:schemeClr val="bg1"/>
                </a:solidFill>
              </a:rPr>
              <a:pPr algn="ctr"/>
              <a:t>‹#›</a:t>
            </a:fld>
            <a:endParaRPr lang="en-US" dirty="0">
              <a:solidFill>
                <a:schemeClr val="bg1"/>
              </a:solidFill>
            </a:endParaRPr>
          </a:p>
        </p:txBody>
      </p:sp>
      <p:sp>
        <p:nvSpPr>
          <p:cNvPr id="8" name="Footer Placeholder 17">
            <a:extLst>
              <a:ext uri="{FF2B5EF4-FFF2-40B4-BE49-F238E27FC236}">
                <a16:creationId xmlns:a16="http://schemas.microsoft.com/office/drawing/2014/main" id="{AC7C9E7B-544B-354F-9AB9-C450EC995C89}"/>
              </a:ext>
            </a:extLst>
          </p:cNvPr>
          <p:cNvSpPr>
            <a:spLocks noGrp="1"/>
          </p:cNvSpPr>
          <p:nvPr>
            <p:ph type="ftr" sz="quarter" idx="3"/>
          </p:nvPr>
        </p:nvSpPr>
        <p:spPr>
          <a:xfrm>
            <a:off x="515937" y="6356350"/>
            <a:ext cx="4682228" cy="501650"/>
          </a:xfrm>
          <a:prstGeom prst="rect">
            <a:avLst/>
          </a:prstGeom>
        </p:spPr>
        <p:txBody>
          <a:bodyPr vert="horz" lIns="91440" tIns="45720" rIns="91440" bIns="45720" rtlCol="0" anchor="ctr"/>
          <a:lstStyle>
            <a:lvl1pPr algn="l">
              <a:defRPr lang="en-US" smtClean="0">
                <a:effectLst/>
              </a:defRPr>
            </a:lvl1pPr>
          </a:lstStyle>
          <a:p>
            <a:r>
              <a:rPr lang="en-US" dirty="0"/>
              <a:t>ARIAS•U.S. 2022 Spring Conference ∙ May 11-13, 2022 ∙ </a:t>
            </a:r>
            <a:r>
              <a:rPr lang="en-US" dirty="0" err="1"/>
              <a:t>www.arias-us.org</a:t>
            </a:r>
            <a:endParaRPr lang="en-US" dirty="0"/>
          </a:p>
        </p:txBody>
      </p:sp>
    </p:spTree>
    <p:extLst>
      <p:ext uri="{BB962C8B-B14F-4D97-AF65-F5344CB8AC3E}">
        <p14:creationId xmlns:p14="http://schemas.microsoft.com/office/powerpoint/2010/main" val="2196214463"/>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2_Content-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9" y="621582"/>
            <a:ext cx="11160124" cy="1488314"/>
          </a:xfrm>
        </p:spPr>
        <p:txBody>
          <a:bodyPr anchor="t">
            <a:noAutofit/>
          </a:bodyPr>
          <a:lstStyle>
            <a:lvl1pPr algn="l">
              <a:defRPr sz="4000" b="1" i="0">
                <a:solidFill>
                  <a:schemeClr val="tx1"/>
                </a:solidFill>
                <a:latin typeface="Source Sans Pro" panose="020B0503030403020204" pitchFamily="34" charset="0"/>
                <a:ea typeface="Jost SemiBold" pitchFamily="2" charset="0"/>
                <a:cs typeface="Gotham Bold" pitchFamily="2" charset="0"/>
              </a:defRPr>
            </a:lvl1pPr>
          </a:lstStyle>
          <a:p>
            <a:r>
              <a:rPr lang="en-GB" dirty="0"/>
              <a:t>Click to edit headline title</a:t>
            </a:r>
            <a:endParaRPr lang="en-US" dirty="0"/>
          </a:p>
        </p:txBody>
      </p:sp>
      <p:sp>
        <p:nvSpPr>
          <p:cNvPr id="7" name="Text Placeholder 6">
            <a:extLst>
              <a:ext uri="{FF2B5EF4-FFF2-40B4-BE49-F238E27FC236}">
                <a16:creationId xmlns:a16="http://schemas.microsoft.com/office/drawing/2014/main" id="{5D914C1C-5903-2C43-A473-C889FA856FF2}"/>
              </a:ext>
            </a:extLst>
          </p:cNvPr>
          <p:cNvSpPr>
            <a:spLocks noGrp="1"/>
          </p:cNvSpPr>
          <p:nvPr>
            <p:ph type="body" sz="quarter" idx="10" hasCustomPrompt="1"/>
          </p:nvPr>
        </p:nvSpPr>
        <p:spPr>
          <a:xfrm>
            <a:off x="515938" y="2092325"/>
            <a:ext cx="7366000" cy="4216400"/>
          </a:xfrm>
        </p:spPr>
        <p:txBody>
          <a:bodyPr/>
          <a:lstStyle>
            <a:lvl1pPr marL="0" indent="0">
              <a:spcBef>
                <a:spcPts val="400"/>
              </a:spcBef>
              <a:buNone/>
              <a:defRPr sz="2400" b="0" i="0">
                <a:solidFill>
                  <a:schemeClr val="accent2"/>
                </a:solidFill>
                <a:latin typeface="Source Sans Pro" panose="020B0503030403020204" pitchFamily="34" charset="0"/>
                <a:ea typeface="Jost Medium" pitchFamily="2" charset="0"/>
                <a:cs typeface="Gotham Light" pitchFamily="2" charset="0"/>
              </a:defRPr>
            </a:lvl1pPr>
          </a:lstStyle>
          <a:p>
            <a:pPr lvl="0"/>
            <a:r>
              <a:rPr lang="en-GB" dirty="0"/>
              <a:t>Click to edit contents</a:t>
            </a:r>
          </a:p>
        </p:txBody>
      </p:sp>
      <p:sp>
        <p:nvSpPr>
          <p:cNvPr id="9" name="Picture Placeholder 4">
            <a:extLst>
              <a:ext uri="{FF2B5EF4-FFF2-40B4-BE49-F238E27FC236}">
                <a16:creationId xmlns:a16="http://schemas.microsoft.com/office/drawing/2014/main" id="{23CC9CAA-A16F-9749-B499-9DEB30F77845}"/>
              </a:ext>
            </a:extLst>
          </p:cNvPr>
          <p:cNvSpPr>
            <a:spLocks noGrp="1"/>
          </p:cNvSpPr>
          <p:nvPr>
            <p:ph type="pic" sz="quarter" idx="12" hasCustomPrompt="1"/>
          </p:nvPr>
        </p:nvSpPr>
        <p:spPr>
          <a:xfrm>
            <a:off x="8143149" y="1824794"/>
            <a:ext cx="3532912" cy="3532912"/>
          </a:xfrm>
          <a:prstGeom prst="ellipse">
            <a:avLst/>
          </a:prstGeom>
          <a:solidFill>
            <a:schemeClr val="accent5"/>
          </a:solidFill>
        </p:spPr>
        <p:txBody>
          <a:bodyPr anchor="ctr"/>
          <a:lstStyle>
            <a:lvl1pPr marL="0" indent="0" algn="ctr">
              <a:buNone/>
              <a:defRPr>
                <a:solidFill>
                  <a:schemeClr val="accent3"/>
                </a:solidFill>
              </a:defRPr>
            </a:lvl1pPr>
          </a:lstStyle>
          <a:p>
            <a:r>
              <a:rPr lang="en-US" dirty="0"/>
              <a:t>Click to insert picture</a:t>
            </a:r>
          </a:p>
        </p:txBody>
      </p:sp>
      <p:sp>
        <p:nvSpPr>
          <p:cNvPr id="10" name="Text Placeholder 2">
            <a:extLst>
              <a:ext uri="{FF2B5EF4-FFF2-40B4-BE49-F238E27FC236}">
                <a16:creationId xmlns:a16="http://schemas.microsoft.com/office/drawing/2014/main" id="{83579623-4B19-6A44-8E11-7B18E8EEFC0A}"/>
              </a:ext>
            </a:extLst>
          </p:cNvPr>
          <p:cNvSpPr>
            <a:spLocks noGrp="1"/>
          </p:cNvSpPr>
          <p:nvPr>
            <p:ph type="body" sz="quarter" idx="13" hasCustomPrompt="1"/>
          </p:nvPr>
        </p:nvSpPr>
        <p:spPr>
          <a:xfrm>
            <a:off x="515938" y="289630"/>
            <a:ext cx="3600450" cy="313100"/>
          </a:xfrm>
        </p:spPr>
        <p:txBody>
          <a:bodyPr>
            <a:noAutofit/>
          </a:bodyPr>
          <a:lstStyle>
            <a:lvl1pPr>
              <a:buNone/>
              <a:defRPr sz="1000" b="0" i="0">
                <a:solidFill>
                  <a:schemeClr val="accent3"/>
                </a:solidFill>
                <a:latin typeface="Source Sans Pro" panose="020B0503030403020204" pitchFamily="34" charset="0"/>
                <a:ea typeface="Jost" pitchFamily="2" charset="0"/>
                <a:cs typeface="Gotham Light" pitchFamily="2" charset="0"/>
              </a:defRPr>
            </a:lvl1pPr>
          </a:lstStyle>
          <a:p>
            <a:pPr lvl="0"/>
            <a:r>
              <a:rPr lang="en-GB" dirty="0"/>
              <a:t>Section</a:t>
            </a:r>
          </a:p>
        </p:txBody>
      </p:sp>
      <p:sp>
        <p:nvSpPr>
          <p:cNvPr id="8" name="TextBox 7">
            <a:extLst>
              <a:ext uri="{FF2B5EF4-FFF2-40B4-BE49-F238E27FC236}">
                <a16:creationId xmlns:a16="http://schemas.microsoft.com/office/drawing/2014/main" id="{140980E7-3DDB-4C02-8408-04E9C61728CB}"/>
              </a:ext>
            </a:extLst>
          </p:cNvPr>
          <p:cNvSpPr txBox="1"/>
          <p:nvPr userDrawn="1"/>
        </p:nvSpPr>
        <p:spPr>
          <a:xfrm>
            <a:off x="5826034" y="6382476"/>
            <a:ext cx="539931" cy="365919"/>
          </a:xfrm>
          <a:prstGeom prst="rect">
            <a:avLst/>
          </a:prstGeom>
          <a:noFill/>
        </p:spPr>
        <p:txBody>
          <a:bodyPr wrap="square" rtlCol="0">
            <a:spAutoFit/>
          </a:bodyPr>
          <a:lstStyle/>
          <a:p>
            <a:pPr algn="ctr"/>
            <a:fld id="{965D6D83-83C2-425F-BE2A-542D73A3F5E8}" type="slidenum">
              <a:rPr lang="en-US" smtClean="0">
                <a:solidFill>
                  <a:schemeClr val="bg1"/>
                </a:solidFill>
              </a:rPr>
              <a:pPr algn="ctr"/>
              <a:t>‹#›</a:t>
            </a:fld>
            <a:endParaRPr lang="en-US" dirty="0">
              <a:solidFill>
                <a:schemeClr val="bg1"/>
              </a:solidFill>
            </a:endParaRPr>
          </a:p>
        </p:txBody>
      </p:sp>
      <p:sp>
        <p:nvSpPr>
          <p:cNvPr id="11" name="Footer Placeholder 17">
            <a:extLst>
              <a:ext uri="{FF2B5EF4-FFF2-40B4-BE49-F238E27FC236}">
                <a16:creationId xmlns:a16="http://schemas.microsoft.com/office/drawing/2014/main" id="{6DD98C78-B3B2-0B45-B964-378590514448}"/>
              </a:ext>
            </a:extLst>
          </p:cNvPr>
          <p:cNvSpPr>
            <a:spLocks noGrp="1"/>
          </p:cNvSpPr>
          <p:nvPr>
            <p:ph type="ftr" sz="quarter" idx="3"/>
          </p:nvPr>
        </p:nvSpPr>
        <p:spPr>
          <a:xfrm>
            <a:off x="515937" y="6356350"/>
            <a:ext cx="4682228" cy="501650"/>
          </a:xfrm>
          <a:prstGeom prst="rect">
            <a:avLst/>
          </a:prstGeom>
        </p:spPr>
        <p:txBody>
          <a:bodyPr vert="horz" lIns="91440" tIns="45720" rIns="91440" bIns="45720" rtlCol="0" anchor="ctr"/>
          <a:lstStyle>
            <a:lvl1pPr algn="l">
              <a:defRPr lang="en-US" smtClean="0">
                <a:effectLst/>
              </a:defRPr>
            </a:lvl1pPr>
          </a:lstStyle>
          <a:p>
            <a:r>
              <a:rPr lang="en-US" dirty="0"/>
              <a:t>ARIAS•U.S. 2022 Spring Conference ∙ May 11-13, 2022 ∙ </a:t>
            </a:r>
            <a:r>
              <a:rPr lang="en-US" dirty="0" err="1"/>
              <a:t>www.arias-us.org</a:t>
            </a:r>
            <a:endParaRPr lang="en-US" dirty="0"/>
          </a:p>
        </p:txBody>
      </p:sp>
    </p:spTree>
    <p:extLst>
      <p:ext uri="{BB962C8B-B14F-4D97-AF65-F5344CB8AC3E}">
        <p14:creationId xmlns:p14="http://schemas.microsoft.com/office/powerpoint/2010/main" val="3771819004"/>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2_Content-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EA0A4B-8B7B-704E-B1B0-CADD69781E4D}"/>
              </a:ext>
            </a:extLst>
          </p:cNvPr>
          <p:cNvSpPr>
            <a:spLocks noGrp="1"/>
          </p:cNvSpPr>
          <p:nvPr>
            <p:ph type="body" sz="quarter" idx="10" hasCustomPrompt="1"/>
          </p:nvPr>
        </p:nvSpPr>
        <p:spPr>
          <a:xfrm>
            <a:off x="515938" y="1552879"/>
            <a:ext cx="5472112" cy="855663"/>
          </a:xfrm>
        </p:spPr>
        <p:txBody>
          <a:bodyPr>
            <a:noAutofit/>
          </a:bodyPr>
          <a:lstStyle>
            <a:lvl1pPr marL="0" indent="0">
              <a:lnSpc>
                <a:spcPct val="100000"/>
              </a:lnSpc>
              <a:spcBef>
                <a:spcPts val="0"/>
              </a:spcBef>
              <a:buNone/>
              <a:defRPr sz="2400" b="0" i="0">
                <a:latin typeface="Source Sans Pro" panose="020B0503030403020204" pitchFamily="34" charset="0"/>
                <a:ea typeface="Jost Medium" pitchFamily="2" charset="0"/>
                <a:cs typeface="Gotham Medium" pitchFamily="2" charset="0"/>
              </a:defRPr>
            </a:lvl1pPr>
          </a:lstStyle>
          <a:p>
            <a:pPr lvl="0"/>
            <a:r>
              <a:rPr lang="en-GB" dirty="0"/>
              <a:t>Click to edit subtitle</a:t>
            </a:r>
          </a:p>
        </p:txBody>
      </p:sp>
      <p:sp>
        <p:nvSpPr>
          <p:cNvPr id="7" name="Text Placeholder 6">
            <a:extLst>
              <a:ext uri="{FF2B5EF4-FFF2-40B4-BE49-F238E27FC236}">
                <a16:creationId xmlns:a16="http://schemas.microsoft.com/office/drawing/2014/main" id="{30680661-A29F-9B47-814D-E00D8FAEEFF1}"/>
              </a:ext>
            </a:extLst>
          </p:cNvPr>
          <p:cNvSpPr>
            <a:spLocks noGrp="1"/>
          </p:cNvSpPr>
          <p:nvPr>
            <p:ph type="body" sz="quarter" idx="11" hasCustomPrompt="1"/>
          </p:nvPr>
        </p:nvSpPr>
        <p:spPr>
          <a:xfrm>
            <a:off x="515938" y="2581275"/>
            <a:ext cx="5472112" cy="3643313"/>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GB" dirty="0"/>
              <a:t>Click to edit body</a:t>
            </a:r>
          </a:p>
        </p:txBody>
      </p:sp>
      <p:sp>
        <p:nvSpPr>
          <p:cNvPr id="3" name="Text Placeholder 2">
            <a:extLst>
              <a:ext uri="{FF2B5EF4-FFF2-40B4-BE49-F238E27FC236}">
                <a16:creationId xmlns:a16="http://schemas.microsoft.com/office/drawing/2014/main" id="{9F3CC332-732C-A64A-88B9-16E7F8BBC6D4}"/>
              </a:ext>
            </a:extLst>
          </p:cNvPr>
          <p:cNvSpPr>
            <a:spLocks noGrp="1"/>
          </p:cNvSpPr>
          <p:nvPr>
            <p:ph type="body" sz="quarter" idx="12" hasCustomPrompt="1"/>
          </p:nvPr>
        </p:nvSpPr>
        <p:spPr>
          <a:xfrm>
            <a:off x="515938" y="289630"/>
            <a:ext cx="3600450" cy="313100"/>
          </a:xfrm>
        </p:spPr>
        <p:txBody>
          <a:bodyPr>
            <a:noAutofit/>
          </a:bodyPr>
          <a:lstStyle>
            <a:lvl1pPr>
              <a:buNone/>
              <a:defRPr sz="1000" b="0" i="0">
                <a:solidFill>
                  <a:schemeClr val="accent3"/>
                </a:solidFill>
                <a:latin typeface="Gotham Light" pitchFamily="2" charset="0"/>
                <a:ea typeface="Jost" pitchFamily="2" charset="0"/>
                <a:cs typeface="Gotham Light" pitchFamily="2" charset="0"/>
              </a:defRPr>
            </a:lvl1pPr>
          </a:lstStyle>
          <a:p>
            <a:pPr lvl="0"/>
            <a:r>
              <a:rPr lang="en-GB" dirty="0"/>
              <a:t>Section</a:t>
            </a:r>
          </a:p>
        </p:txBody>
      </p:sp>
      <p:sp>
        <p:nvSpPr>
          <p:cNvPr id="9" name="Text Placeholder 6">
            <a:extLst>
              <a:ext uri="{FF2B5EF4-FFF2-40B4-BE49-F238E27FC236}">
                <a16:creationId xmlns:a16="http://schemas.microsoft.com/office/drawing/2014/main" id="{2110D6B7-1E6C-A74D-83A6-F1904EC17486}"/>
              </a:ext>
            </a:extLst>
          </p:cNvPr>
          <p:cNvSpPr>
            <a:spLocks noGrp="1"/>
          </p:cNvSpPr>
          <p:nvPr>
            <p:ph type="body" sz="quarter" idx="15" hasCustomPrompt="1"/>
          </p:nvPr>
        </p:nvSpPr>
        <p:spPr>
          <a:xfrm>
            <a:off x="6201513" y="2581275"/>
            <a:ext cx="5472112" cy="3643313"/>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GB" dirty="0"/>
              <a:t>Click to edit body</a:t>
            </a:r>
          </a:p>
        </p:txBody>
      </p:sp>
      <p:sp>
        <p:nvSpPr>
          <p:cNvPr id="11" name="Title 1">
            <a:extLst>
              <a:ext uri="{FF2B5EF4-FFF2-40B4-BE49-F238E27FC236}">
                <a16:creationId xmlns:a16="http://schemas.microsoft.com/office/drawing/2014/main" id="{E04E655A-3B57-AC4E-A298-0FCB43DEE4A5}"/>
              </a:ext>
            </a:extLst>
          </p:cNvPr>
          <p:cNvSpPr>
            <a:spLocks noGrp="1"/>
          </p:cNvSpPr>
          <p:nvPr>
            <p:ph type="ctrTitle" hasCustomPrompt="1"/>
          </p:nvPr>
        </p:nvSpPr>
        <p:spPr>
          <a:xfrm>
            <a:off x="515939" y="616939"/>
            <a:ext cx="11160124" cy="931861"/>
          </a:xfrm>
        </p:spPr>
        <p:txBody>
          <a:bodyPr anchor="t">
            <a:noAutofit/>
          </a:bodyPr>
          <a:lstStyle>
            <a:lvl1pPr algn="l">
              <a:defRPr sz="4000" b="1" i="0">
                <a:solidFill>
                  <a:schemeClr val="tx1"/>
                </a:solidFill>
                <a:latin typeface="Source Sans Pro" panose="020B0503030403020204" pitchFamily="34" charset="0"/>
                <a:ea typeface="Jost SemiBold" pitchFamily="2" charset="0"/>
                <a:cs typeface="Gotham Bold" pitchFamily="2" charset="0"/>
              </a:defRPr>
            </a:lvl1pPr>
          </a:lstStyle>
          <a:p>
            <a:r>
              <a:rPr lang="en-GB" dirty="0"/>
              <a:t>Click to edit headline title</a:t>
            </a:r>
            <a:endParaRPr lang="en-US" dirty="0"/>
          </a:p>
        </p:txBody>
      </p:sp>
      <p:sp>
        <p:nvSpPr>
          <p:cNvPr id="8" name="TextBox 7">
            <a:extLst>
              <a:ext uri="{FF2B5EF4-FFF2-40B4-BE49-F238E27FC236}">
                <a16:creationId xmlns:a16="http://schemas.microsoft.com/office/drawing/2014/main" id="{E67C1DD7-CD8E-4AB0-AB4F-F14BC5F2905F}"/>
              </a:ext>
            </a:extLst>
          </p:cNvPr>
          <p:cNvSpPr txBox="1"/>
          <p:nvPr userDrawn="1"/>
        </p:nvSpPr>
        <p:spPr>
          <a:xfrm>
            <a:off x="5826034" y="6382476"/>
            <a:ext cx="539931" cy="365919"/>
          </a:xfrm>
          <a:prstGeom prst="rect">
            <a:avLst/>
          </a:prstGeom>
          <a:noFill/>
        </p:spPr>
        <p:txBody>
          <a:bodyPr wrap="square" rtlCol="0">
            <a:spAutoFit/>
          </a:bodyPr>
          <a:lstStyle/>
          <a:p>
            <a:pPr algn="ctr"/>
            <a:fld id="{965D6D83-83C2-425F-BE2A-542D73A3F5E8}" type="slidenum">
              <a:rPr lang="en-US" smtClean="0">
                <a:solidFill>
                  <a:schemeClr val="bg1"/>
                </a:solidFill>
              </a:rPr>
              <a:pPr algn="ctr"/>
              <a:t>‹#›</a:t>
            </a:fld>
            <a:endParaRPr lang="en-US" dirty="0">
              <a:solidFill>
                <a:schemeClr val="bg1"/>
              </a:solidFill>
            </a:endParaRPr>
          </a:p>
        </p:txBody>
      </p:sp>
      <p:sp>
        <p:nvSpPr>
          <p:cNvPr id="10" name="Footer Placeholder 17">
            <a:extLst>
              <a:ext uri="{FF2B5EF4-FFF2-40B4-BE49-F238E27FC236}">
                <a16:creationId xmlns:a16="http://schemas.microsoft.com/office/drawing/2014/main" id="{5ADA27DF-8840-E24C-8322-FC42BF124FE5}"/>
              </a:ext>
            </a:extLst>
          </p:cNvPr>
          <p:cNvSpPr>
            <a:spLocks noGrp="1"/>
          </p:cNvSpPr>
          <p:nvPr>
            <p:ph type="ftr" sz="quarter" idx="3"/>
          </p:nvPr>
        </p:nvSpPr>
        <p:spPr>
          <a:xfrm>
            <a:off x="515937" y="6356350"/>
            <a:ext cx="4682228" cy="501650"/>
          </a:xfrm>
          <a:prstGeom prst="rect">
            <a:avLst/>
          </a:prstGeom>
        </p:spPr>
        <p:txBody>
          <a:bodyPr vert="horz" lIns="91440" tIns="45720" rIns="91440" bIns="45720" rtlCol="0" anchor="ctr"/>
          <a:lstStyle>
            <a:lvl1pPr algn="l">
              <a:defRPr lang="en-US" smtClean="0">
                <a:effectLst/>
              </a:defRPr>
            </a:lvl1pPr>
          </a:lstStyle>
          <a:p>
            <a:r>
              <a:rPr lang="en-US" dirty="0"/>
              <a:t>ARIAS•U.S. 2022 Spring Conference ∙ May 11-13, 2022 ∙ </a:t>
            </a:r>
            <a:r>
              <a:rPr lang="en-US" dirty="0" err="1"/>
              <a:t>www.arias-us.org</a:t>
            </a:r>
            <a:endParaRPr lang="en-US" dirty="0"/>
          </a:p>
        </p:txBody>
      </p:sp>
    </p:spTree>
    <p:extLst>
      <p:ext uri="{BB962C8B-B14F-4D97-AF65-F5344CB8AC3E}">
        <p14:creationId xmlns:p14="http://schemas.microsoft.com/office/powerpoint/2010/main" val="4280911270"/>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2_Content-3">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FBB444DC-764D-FF4E-83FC-2A53FA59DCCE}"/>
              </a:ext>
            </a:extLst>
          </p:cNvPr>
          <p:cNvSpPr>
            <a:spLocks noGrp="1"/>
          </p:cNvSpPr>
          <p:nvPr>
            <p:ph type="body" sz="quarter" idx="10" hasCustomPrompt="1"/>
          </p:nvPr>
        </p:nvSpPr>
        <p:spPr>
          <a:xfrm>
            <a:off x="515938" y="2061837"/>
            <a:ext cx="5472112" cy="855663"/>
          </a:xfrm>
        </p:spPr>
        <p:txBody>
          <a:bodyPr>
            <a:noAutofit/>
          </a:bodyPr>
          <a:lstStyle>
            <a:lvl1pPr marL="0" indent="0">
              <a:spcBef>
                <a:spcPts val="0"/>
              </a:spcBef>
              <a:buNone/>
              <a:defRPr sz="2400" b="0" i="0">
                <a:latin typeface="Source Sans Pro" panose="020B0503030403020204" pitchFamily="34" charset="0"/>
                <a:ea typeface="Jost Medium" pitchFamily="2" charset="0"/>
                <a:cs typeface="Gotham Medium" pitchFamily="2" charset="0"/>
              </a:defRPr>
            </a:lvl1pPr>
          </a:lstStyle>
          <a:p>
            <a:pPr lvl="0"/>
            <a:r>
              <a:rPr lang="en-GB" dirty="0"/>
              <a:t>Click to edit subtitle</a:t>
            </a:r>
          </a:p>
        </p:txBody>
      </p:sp>
      <p:sp>
        <p:nvSpPr>
          <p:cNvPr id="18" name="Text Placeholder 6">
            <a:extLst>
              <a:ext uri="{FF2B5EF4-FFF2-40B4-BE49-F238E27FC236}">
                <a16:creationId xmlns:a16="http://schemas.microsoft.com/office/drawing/2014/main" id="{2186B9B1-F6EF-A44B-B7BF-925BAD3B8282}"/>
              </a:ext>
            </a:extLst>
          </p:cNvPr>
          <p:cNvSpPr>
            <a:spLocks noGrp="1"/>
          </p:cNvSpPr>
          <p:nvPr>
            <p:ph type="body" sz="quarter" idx="11" hasCustomPrompt="1"/>
          </p:nvPr>
        </p:nvSpPr>
        <p:spPr>
          <a:xfrm>
            <a:off x="515938" y="3009106"/>
            <a:ext cx="5472112" cy="3215482"/>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GB" dirty="0"/>
              <a:t>Click to edit body</a:t>
            </a:r>
          </a:p>
        </p:txBody>
      </p:sp>
      <p:sp>
        <p:nvSpPr>
          <p:cNvPr id="19" name="Title 1">
            <a:extLst>
              <a:ext uri="{FF2B5EF4-FFF2-40B4-BE49-F238E27FC236}">
                <a16:creationId xmlns:a16="http://schemas.microsoft.com/office/drawing/2014/main" id="{F841E0E7-0A8D-A741-BACA-6798D65C830B}"/>
              </a:ext>
            </a:extLst>
          </p:cNvPr>
          <p:cNvSpPr>
            <a:spLocks noGrp="1"/>
          </p:cNvSpPr>
          <p:nvPr>
            <p:ph type="ctrTitle" hasCustomPrompt="1"/>
          </p:nvPr>
        </p:nvSpPr>
        <p:spPr>
          <a:xfrm>
            <a:off x="515939" y="647488"/>
            <a:ext cx="5472111" cy="1281193"/>
          </a:xfrm>
        </p:spPr>
        <p:txBody>
          <a:bodyPr anchor="t">
            <a:noAutofit/>
          </a:bodyPr>
          <a:lstStyle>
            <a:lvl1pPr algn="l">
              <a:defRPr sz="4000" b="1" i="0">
                <a:solidFill>
                  <a:schemeClr val="tx1"/>
                </a:solidFill>
                <a:latin typeface="Source Sans Pro" panose="020B0503030403020204" pitchFamily="34" charset="0"/>
                <a:ea typeface="Jost SemiBold" pitchFamily="2" charset="0"/>
                <a:cs typeface="Gotham Bold" pitchFamily="2" charset="0"/>
              </a:defRPr>
            </a:lvl1pPr>
          </a:lstStyle>
          <a:p>
            <a:r>
              <a:rPr lang="en-GB" dirty="0"/>
              <a:t>Click to edit </a:t>
            </a:r>
            <a:br>
              <a:rPr lang="en-GB" dirty="0"/>
            </a:br>
            <a:r>
              <a:rPr lang="en-GB" dirty="0"/>
              <a:t>headline title</a:t>
            </a:r>
            <a:endParaRPr lang="en-US" dirty="0"/>
          </a:p>
        </p:txBody>
      </p:sp>
      <p:sp>
        <p:nvSpPr>
          <p:cNvPr id="8" name="Text Placeholder 2">
            <a:extLst>
              <a:ext uri="{FF2B5EF4-FFF2-40B4-BE49-F238E27FC236}">
                <a16:creationId xmlns:a16="http://schemas.microsoft.com/office/drawing/2014/main" id="{2CB14169-E566-D44C-9D17-AF6933434AD3}"/>
              </a:ext>
            </a:extLst>
          </p:cNvPr>
          <p:cNvSpPr>
            <a:spLocks noGrp="1"/>
          </p:cNvSpPr>
          <p:nvPr>
            <p:ph type="body" sz="quarter" idx="12" hasCustomPrompt="1"/>
          </p:nvPr>
        </p:nvSpPr>
        <p:spPr>
          <a:xfrm>
            <a:off x="515938" y="289630"/>
            <a:ext cx="3600450" cy="313100"/>
          </a:xfrm>
        </p:spPr>
        <p:txBody>
          <a:bodyPr>
            <a:noAutofit/>
          </a:bodyPr>
          <a:lstStyle>
            <a:lvl1pPr>
              <a:buNone/>
              <a:defRPr sz="1000" b="0" i="0">
                <a:solidFill>
                  <a:schemeClr val="accent3"/>
                </a:solidFill>
                <a:latin typeface="Source Sans Pro" panose="020B0503030403020204" pitchFamily="34" charset="0"/>
                <a:ea typeface="Jost" pitchFamily="2" charset="0"/>
                <a:cs typeface="Gotham Light" pitchFamily="2" charset="0"/>
              </a:defRPr>
            </a:lvl1pPr>
          </a:lstStyle>
          <a:p>
            <a:pPr lvl="0"/>
            <a:r>
              <a:rPr lang="en-GB" dirty="0"/>
              <a:t>Section</a:t>
            </a:r>
          </a:p>
        </p:txBody>
      </p:sp>
      <p:sp>
        <p:nvSpPr>
          <p:cNvPr id="11" name="Picture Placeholder 4">
            <a:extLst>
              <a:ext uri="{FF2B5EF4-FFF2-40B4-BE49-F238E27FC236}">
                <a16:creationId xmlns:a16="http://schemas.microsoft.com/office/drawing/2014/main" id="{A2E4A8F6-8306-614E-8ECD-1E6E09F2D7FF}"/>
              </a:ext>
            </a:extLst>
          </p:cNvPr>
          <p:cNvSpPr>
            <a:spLocks noGrp="1"/>
          </p:cNvSpPr>
          <p:nvPr>
            <p:ph type="pic" sz="quarter" idx="13" hasCustomPrompt="1"/>
          </p:nvPr>
        </p:nvSpPr>
        <p:spPr>
          <a:xfrm>
            <a:off x="6424825" y="788474"/>
            <a:ext cx="4988242" cy="4988242"/>
          </a:xfrm>
          <a:prstGeom prst="ellipse">
            <a:avLst/>
          </a:prstGeom>
          <a:solidFill>
            <a:schemeClr val="accent5"/>
          </a:solidFill>
        </p:spPr>
        <p:txBody>
          <a:bodyPr anchor="ctr"/>
          <a:lstStyle>
            <a:lvl1pPr marL="0" indent="0" algn="ctr">
              <a:buNone/>
              <a:defRPr>
                <a:solidFill>
                  <a:schemeClr val="accent3"/>
                </a:solidFill>
              </a:defRPr>
            </a:lvl1pPr>
          </a:lstStyle>
          <a:p>
            <a:r>
              <a:rPr lang="en-US" dirty="0"/>
              <a:t>Click to insert picture</a:t>
            </a:r>
          </a:p>
        </p:txBody>
      </p:sp>
      <p:sp>
        <p:nvSpPr>
          <p:cNvPr id="10" name="TextBox 9">
            <a:extLst>
              <a:ext uri="{FF2B5EF4-FFF2-40B4-BE49-F238E27FC236}">
                <a16:creationId xmlns:a16="http://schemas.microsoft.com/office/drawing/2014/main" id="{2D47F126-8E94-4463-813E-AFFB682EFF10}"/>
              </a:ext>
            </a:extLst>
          </p:cNvPr>
          <p:cNvSpPr txBox="1"/>
          <p:nvPr userDrawn="1"/>
        </p:nvSpPr>
        <p:spPr>
          <a:xfrm>
            <a:off x="5826034" y="6382476"/>
            <a:ext cx="539931" cy="365919"/>
          </a:xfrm>
          <a:prstGeom prst="rect">
            <a:avLst/>
          </a:prstGeom>
          <a:noFill/>
        </p:spPr>
        <p:txBody>
          <a:bodyPr wrap="square" rtlCol="0">
            <a:spAutoFit/>
          </a:bodyPr>
          <a:lstStyle/>
          <a:p>
            <a:pPr algn="ctr"/>
            <a:fld id="{965D6D83-83C2-425F-BE2A-542D73A3F5E8}" type="slidenum">
              <a:rPr lang="en-US" smtClean="0">
                <a:solidFill>
                  <a:schemeClr val="bg1"/>
                </a:solidFill>
              </a:rPr>
              <a:pPr algn="ctr"/>
              <a:t>‹#›</a:t>
            </a:fld>
            <a:endParaRPr lang="en-US" dirty="0">
              <a:solidFill>
                <a:schemeClr val="bg1"/>
              </a:solidFill>
            </a:endParaRPr>
          </a:p>
        </p:txBody>
      </p:sp>
      <p:sp>
        <p:nvSpPr>
          <p:cNvPr id="9" name="Footer Placeholder 17">
            <a:extLst>
              <a:ext uri="{FF2B5EF4-FFF2-40B4-BE49-F238E27FC236}">
                <a16:creationId xmlns:a16="http://schemas.microsoft.com/office/drawing/2014/main" id="{FF22ED88-D4F0-894B-9B6A-209ECF7DBB49}"/>
              </a:ext>
            </a:extLst>
          </p:cNvPr>
          <p:cNvSpPr>
            <a:spLocks noGrp="1"/>
          </p:cNvSpPr>
          <p:nvPr>
            <p:ph type="ftr" sz="quarter" idx="3"/>
          </p:nvPr>
        </p:nvSpPr>
        <p:spPr>
          <a:xfrm>
            <a:off x="515937" y="6356350"/>
            <a:ext cx="4682228" cy="501650"/>
          </a:xfrm>
          <a:prstGeom prst="rect">
            <a:avLst/>
          </a:prstGeom>
        </p:spPr>
        <p:txBody>
          <a:bodyPr vert="horz" lIns="91440" tIns="45720" rIns="91440" bIns="45720" rtlCol="0" anchor="ctr"/>
          <a:lstStyle>
            <a:lvl1pPr algn="l">
              <a:defRPr lang="en-US" smtClean="0">
                <a:effectLst/>
              </a:defRPr>
            </a:lvl1pPr>
          </a:lstStyle>
          <a:p>
            <a:r>
              <a:rPr lang="en-US" dirty="0"/>
              <a:t>ARIAS•U.S. 2022 Spring Conference ∙ May 11-13, 2022 ∙ </a:t>
            </a:r>
            <a:r>
              <a:rPr lang="en-US" dirty="0" err="1"/>
              <a:t>www.arias-us.org</a:t>
            </a:r>
            <a:endParaRPr lang="en-US" dirty="0"/>
          </a:p>
        </p:txBody>
      </p:sp>
    </p:spTree>
    <p:extLst>
      <p:ext uri="{BB962C8B-B14F-4D97-AF65-F5344CB8AC3E}">
        <p14:creationId xmlns:p14="http://schemas.microsoft.com/office/powerpoint/2010/main" val="1487824918"/>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3_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B442E9-CBA0-E041-9D20-CB7CA9B382FE}"/>
              </a:ext>
            </a:extLst>
          </p:cNvPr>
          <p:cNvSpPr/>
          <p:nvPr userDrawn="1"/>
        </p:nvSpPr>
        <p:spPr>
          <a:xfrm>
            <a:off x="0" y="-569619"/>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4" name="Title 1">
            <a:extLst>
              <a:ext uri="{FF2B5EF4-FFF2-40B4-BE49-F238E27FC236}">
                <a16:creationId xmlns:a16="http://schemas.microsoft.com/office/drawing/2014/main" id="{EA0B0061-F507-6342-862B-9535E5F38E4D}"/>
              </a:ext>
            </a:extLst>
          </p:cNvPr>
          <p:cNvSpPr>
            <a:spLocks noGrp="1"/>
          </p:cNvSpPr>
          <p:nvPr>
            <p:ph type="ctrTitle" hasCustomPrompt="1"/>
          </p:nvPr>
        </p:nvSpPr>
        <p:spPr>
          <a:xfrm>
            <a:off x="515939" y="1489916"/>
            <a:ext cx="11160124" cy="3878167"/>
          </a:xfrm>
        </p:spPr>
        <p:txBody>
          <a:bodyPr anchor="ctr">
            <a:noAutofit/>
          </a:bodyPr>
          <a:lstStyle>
            <a:lvl1pPr algn="l">
              <a:defRPr sz="4000" b="0" i="0">
                <a:solidFill>
                  <a:schemeClr val="bg1"/>
                </a:solidFill>
                <a:latin typeface="Source Sans Pro" panose="020B0503030403020204" pitchFamily="34" charset="0"/>
                <a:ea typeface="Jost SemiBold" pitchFamily="2" charset="0"/>
              </a:defRPr>
            </a:lvl1pPr>
          </a:lstStyle>
          <a:p>
            <a:r>
              <a:rPr lang="en-GB" dirty="0"/>
              <a:t>Click to edit statement</a:t>
            </a:r>
            <a:endParaRPr lang="en-US" dirty="0"/>
          </a:p>
        </p:txBody>
      </p:sp>
      <p:sp>
        <p:nvSpPr>
          <p:cNvPr id="5" name="TextBox 4">
            <a:extLst>
              <a:ext uri="{FF2B5EF4-FFF2-40B4-BE49-F238E27FC236}">
                <a16:creationId xmlns:a16="http://schemas.microsoft.com/office/drawing/2014/main" id="{93211E32-61A0-46C4-B781-3977C39188C3}"/>
              </a:ext>
            </a:extLst>
          </p:cNvPr>
          <p:cNvSpPr txBox="1"/>
          <p:nvPr userDrawn="1"/>
        </p:nvSpPr>
        <p:spPr>
          <a:xfrm>
            <a:off x="5826034" y="6382476"/>
            <a:ext cx="539931" cy="365919"/>
          </a:xfrm>
          <a:prstGeom prst="rect">
            <a:avLst/>
          </a:prstGeom>
          <a:noFill/>
        </p:spPr>
        <p:txBody>
          <a:bodyPr wrap="square" rtlCol="0">
            <a:spAutoFit/>
          </a:bodyPr>
          <a:lstStyle/>
          <a:p>
            <a:pPr algn="ctr"/>
            <a:fld id="{965D6D83-83C2-425F-BE2A-542D73A3F5E8}" type="slidenum">
              <a:rPr lang="en-US" smtClean="0">
                <a:solidFill>
                  <a:schemeClr val="bg1"/>
                </a:solidFill>
              </a:rPr>
              <a:pPr algn="ctr"/>
              <a:t>‹#›</a:t>
            </a:fld>
            <a:endParaRPr lang="en-US" dirty="0">
              <a:solidFill>
                <a:schemeClr val="bg1"/>
              </a:solidFill>
            </a:endParaRPr>
          </a:p>
        </p:txBody>
      </p:sp>
      <p:sp>
        <p:nvSpPr>
          <p:cNvPr id="6" name="Footer Placeholder 17">
            <a:extLst>
              <a:ext uri="{FF2B5EF4-FFF2-40B4-BE49-F238E27FC236}">
                <a16:creationId xmlns:a16="http://schemas.microsoft.com/office/drawing/2014/main" id="{C13FDC37-82AD-7545-BAC9-54E7EA3D27F9}"/>
              </a:ext>
            </a:extLst>
          </p:cNvPr>
          <p:cNvSpPr>
            <a:spLocks noGrp="1"/>
          </p:cNvSpPr>
          <p:nvPr>
            <p:ph type="ftr" sz="quarter" idx="3"/>
          </p:nvPr>
        </p:nvSpPr>
        <p:spPr>
          <a:xfrm>
            <a:off x="515937" y="6356350"/>
            <a:ext cx="4682228" cy="501650"/>
          </a:xfrm>
          <a:prstGeom prst="rect">
            <a:avLst/>
          </a:prstGeom>
        </p:spPr>
        <p:txBody>
          <a:bodyPr vert="horz" lIns="91440" tIns="45720" rIns="91440" bIns="45720" rtlCol="0" anchor="ctr"/>
          <a:lstStyle>
            <a:lvl1pPr algn="l">
              <a:defRPr lang="en-US" smtClean="0">
                <a:effectLst/>
              </a:defRPr>
            </a:lvl1pPr>
          </a:lstStyle>
          <a:p>
            <a:r>
              <a:rPr lang="en-US" dirty="0"/>
              <a:t>ARIAS•U.S. 2022 Spring Conference ∙ May 11-13, 2022 ∙ </a:t>
            </a:r>
            <a:r>
              <a:rPr lang="en-US" dirty="0" err="1"/>
              <a:t>www.arias-us.org</a:t>
            </a:r>
            <a:endParaRPr lang="en-US" dirty="0"/>
          </a:p>
        </p:txBody>
      </p:sp>
    </p:spTree>
    <p:extLst>
      <p:ext uri="{BB962C8B-B14F-4D97-AF65-F5344CB8AC3E}">
        <p14:creationId xmlns:p14="http://schemas.microsoft.com/office/powerpoint/2010/main" val="286877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B53398-B8FF-CB49-BE34-B9CEA4952D2B}"/>
              </a:ext>
            </a:extLst>
          </p:cNvPr>
          <p:cNvSpPr/>
          <p:nvPr userDrawn="1"/>
        </p:nvSpPr>
        <p:spPr>
          <a:xfrm>
            <a:off x="-47413" y="-311573"/>
            <a:ext cx="12300373" cy="72271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B155023D-1BEF-654E-BF40-46EB7337335C}"/>
              </a:ext>
            </a:extLst>
          </p:cNvPr>
          <p:cNvSpPr/>
          <p:nvPr userDrawn="1"/>
        </p:nvSpPr>
        <p:spPr>
          <a:xfrm>
            <a:off x="0" y="-570335"/>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Placeholder 1"/>
          <p:cNvSpPr>
            <a:spLocks noGrp="1"/>
          </p:cNvSpPr>
          <p:nvPr>
            <p:ph type="title"/>
          </p:nvPr>
        </p:nvSpPr>
        <p:spPr>
          <a:xfrm>
            <a:off x="515938" y="274638"/>
            <a:ext cx="11160124" cy="1143000"/>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15939" y="1600201"/>
            <a:ext cx="11160124" cy="45259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5" name="Picture 14" descr="Logo, icon&#10;&#10;Description automatically generated">
            <a:extLst>
              <a:ext uri="{FF2B5EF4-FFF2-40B4-BE49-F238E27FC236}">
                <a16:creationId xmlns:a16="http://schemas.microsoft.com/office/drawing/2014/main" id="{99D58525-3D1E-6E45-9BC9-968A85FE5E29}"/>
              </a:ext>
            </a:extLst>
          </p:cNvPr>
          <p:cNvPicPr>
            <a:picLocks noChangeAspect="1"/>
          </p:cNvPicPr>
          <p:nvPr userDrawn="1"/>
        </p:nvPicPr>
        <p:blipFill>
          <a:blip r:embed="rId10"/>
          <a:stretch>
            <a:fillRect/>
          </a:stretch>
        </p:blipFill>
        <p:spPr>
          <a:xfrm>
            <a:off x="10722848" y="6365239"/>
            <a:ext cx="953214" cy="421321"/>
          </a:xfrm>
          <a:prstGeom prst="rect">
            <a:avLst/>
          </a:prstGeom>
        </p:spPr>
      </p:pic>
      <p:sp>
        <p:nvSpPr>
          <p:cNvPr id="18" name="Footer Placeholder 17">
            <a:extLst>
              <a:ext uri="{FF2B5EF4-FFF2-40B4-BE49-F238E27FC236}">
                <a16:creationId xmlns:a16="http://schemas.microsoft.com/office/drawing/2014/main" id="{47D23B74-5750-604A-9A17-D9A69B370612}"/>
              </a:ext>
            </a:extLst>
          </p:cNvPr>
          <p:cNvSpPr>
            <a:spLocks noGrp="1"/>
          </p:cNvSpPr>
          <p:nvPr>
            <p:ph type="ftr" sz="quarter" idx="3"/>
          </p:nvPr>
        </p:nvSpPr>
        <p:spPr>
          <a:xfrm>
            <a:off x="515937" y="6356350"/>
            <a:ext cx="4682228" cy="501650"/>
          </a:xfrm>
          <a:prstGeom prst="rect">
            <a:avLst/>
          </a:prstGeom>
        </p:spPr>
        <p:txBody>
          <a:bodyPr vert="horz" lIns="91440" tIns="45720" rIns="91440" bIns="45720" rtlCol="0" anchor="ctr"/>
          <a:lstStyle>
            <a:lvl1pPr algn="l">
              <a:defRPr lang="en-US" smtClean="0">
                <a:effectLst/>
              </a:defRPr>
            </a:lvl1pPr>
          </a:lstStyle>
          <a:p>
            <a:r>
              <a:rPr lang="en-US" dirty="0"/>
              <a:t>ARIAS•U.S. 2022 Spring Conference ∙ May 11-13, 2022 ∙ </a:t>
            </a:r>
            <a:r>
              <a:rPr lang="en-US" dirty="0" err="1"/>
              <a:t>www.arias-us.org</a:t>
            </a:r>
            <a:endParaRPr lang="en-US" dirty="0"/>
          </a:p>
        </p:txBody>
      </p:sp>
      <p:sp>
        <p:nvSpPr>
          <p:cNvPr id="21" name="Slide Number Placeholder 20">
            <a:extLst>
              <a:ext uri="{FF2B5EF4-FFF2-40B4-BE49-F238E27FC236}">
                <a16:creationId xmlns:a16="http://schemas.microsoft.com/office/drawing/2014/main" id="{8ABA53CB-EBE8-AE43-9AC3-94503C2CB79D}"/>
              </a:ext>
            </a:extLst>
          </p:cNvPr>
          <p:cNvSpPr>
            <a:spLocks noGrp="1"/>
          </p:cNvSpPr>
          <p:nvPr>
            <p:ph type="sldNum" sz="quarter" idx="4"/>
          </p:nvPr>
        </p:nvSpPr>
        <p:spPr>
          <a:xfrm>
            <a:off x="5643563" y="6345238"/>
            <a:ext cx="878682" cy="559223"/>
          </a:xfrm>
          <a:prstGeom prst="rect">
            <a:avLst/>
          </a:prstGeom>
        </p:spPr>
        <p:txBody>
          <a:bodyPr vert="horz" lIns="91440" tIns="45720" rIns="91440" bIns="45720" rtlCol="0" anchor="ctr"/>
          <a:lstStyle>
            <a:lvl1pPr algn="ctr">
              <a:defRPr sz="1200" b="0" i="0">
                <a:solidFill>
                  <a:schemeClr val="bg1"/>
                </a:solidFill>
                <a:latin typeface="Gotham Medium" pitchFamily="2" charset="0"/>
                <a:cs typeface="Gotham Medium" pitchFamily="2" charset="0"/>
              </a:defRPr>
            </a:lvl1pPr>
          </a:lstStyle>
          <a:p>
            <a:fld id="{D2DF68FA-F7E4-0D42-BD70-C8803FF10DE8}" type="slidenum">
              <a:rPr lang="en-US" smtClean="0"/>
              <a:pPr/>
              <a:t>‹#›</a:t>
            </a:fld>
            <a:endParaRPr lang="en-US" dirty="0"/>
          </a:p>
        </p:txBody>
      </p:sp>
    </p:spTree>
    <p:extLst>
      <p:ext uri="{BB962C8B-B14F-4D97-AF65-F5344CB8AC3E}">
        <p14:creationId xmlns:p14="http://schemas.microsoft.com/office/powerpoint/2010/main" val="791088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649" r:id="rId3"/>
    <p:sldLayoutId id="2147483679" r:id="rId4"/>
    <p:sldLayoutId id="2147483666" r:id="rId5"/>
    <p:sldLayoutId id="2147483675" r:id="rId6"/>
    <p:sldLayoutId id="2147483710" r:id="rId7"/>
    <p:sldLayoutId id="2147483676" r:id="rId8"/>
  </p:sldLayoutIdLst>
  <p:hf hdr="0" dt="0"/>
  <p:txStyles>
    <p:titleStyle>
      <a:lvl1pPr algn="l" defTabSz="457200" rtl="0" eaLnBrk="1" latinLnBrk="0" hangingPunct="1">
        <a:spcBef>
          <a:spcPct val="0"/>
        </a:spcBef>
        <a:buNone/>
        <a:defRPr sz="4000" b="1" i="0" kern="1200">
          <a:solidFill>
            <a:schemeClr val="tx1"/>
          </a:solidFill>
          <a:latin typeface="Source Sans Pro" panose="020B0503030403020204" pitchFamily="34" charset="0"/>
          <a:ea typeface="Jost SemiBold" pitchFamily="2" charset="0"/>
          <a:cs typeface="Gotham Bold" pitchFamily="2" charset="0"/>
        </a:defRPr>
      </a:lvl1pPr>
    </p:titleStyle>
    <p:bodyStyle>
      <a:lvl1pPr marL="342900" indent="-342900" algn="l" defTabSz="457200" rtl="0" eaLnBrk="1" latinLnBrk="0" hangingPunct="1">
        <a:spcBef>
          <a:spcPct val="20000"/>
        </a:spcBef>
        <a:buFont typeface="Arial"/>
        <a:buChar char="•"/>
        <a:defRPr sz="1400" b="0" i="0" kern="1200">
          <a:solidFill>
            <a:schemeClr val="tx1"/>
          </a:solidFill>
          <a:latin typeface="Source Sans Pro" panose="020B0503030403020204" pitchFamily="34" charset="0"/>
          <a:ea typeface="Jost" pitchFamily="2" charset="0"/>
          <a:cs typeface="Gotham Light" pitchFamily="2" charset="0"/>
        </a:defRPr>
      </a:lvl1pPr>
      <a:lvl2pPr marL="742950" indent="-285750" algn="l" defTabSz="457200" rtl="0" eaLnBrk="1" latinLnBrk="0" hangingPunct="1">
        <a:spcBef>
          <a:spcPct val="20000"/>
        </a:spcBef>
        <a:buFont typeface="Arial" panose="020B0604020202020204" pitchFamily="34" charset="0"/>
        <a:buChar char="•"/>
        <a:defRPr sz="1400" b="0" i="0" kern="1200">
          <a:solidFill>
            <a:schemeClr val="tx1"/>
          </a:solidFill>
          <a:latin typeface="Source Sans Pro" panose="020B0503030403020204" pitchFamily="34" charset="0"/>
          <a:ea typeface="Jost" pitchFamily="2" charset="0"/>
          <a:cs typeface="Gotham Light" pitchFamily="2" charset="0"/>
        </a:defRPr>
      </a:lvl2pPr>
      <a:lvl3pPr marL="1143000" indent="-228600" algn="l" defTabSz="457200" rtl="0" eaLnBrk="1" latinLnBrk="0" hangingPunct="1">
        <a:spcBef>
          <a:spcPct val="20000"/>
        </a:spcBef>
        <a:buFont typeface="Arial"/>
        <a:buChar char="•"/>
        <a:defRPr sz="1400" b="0" i="0" kern="1200">
          <a:solidFill>
            <a:schemeClr val="tx1"/>
          </a:solidFill>
          <a:latin typeface="Source Sans Pro" panose="020B0503030403020204" pitchFamily="34" charset="0"/>
          <a:ea typeface="Jost" pitchFamily="2" charset="0"/>
          <a:cs typeface="Gotham Light" pitchFamily="2" charset="0"/>
        </a:defRPr>
      </a:lvl3pPr>
      <a:lvl4pPr marL="1600200" indent="-228600" algn="l" defTabSz="457200" rtl="0" eaLnBrk="1" latinLnBrk="0" hangingPunct="1">
        <a:spcBef>
          <a:spcPct val="20000"/>
        </a:spcBef>
        <a:buFont typeface="Arial" panose="020B0604020202020204" pitchFamily="34" charset="0"/>
        <a:buChar char="•"/>
        <a:defRPr sz="1400" b="0" i="0" kern="1200">
          <a:solidFill>
            <a:schemeClr val="tx1"/>
          </a:solidFill>
          <a:latin typeface="Source Sans Pro" panose="020B0503030403020204" pitchFamily="34" charset="0"/>
          <a:ea typeface="Jost" pitchFamily="2" charset="0"/>
          <a:cs typeface="Gotham Light" pitchFamily="2" charset="0"/>
        </a:defRPr>
      </a:lvl4pPr>
      <a:lvl5pPr marL="2114550" indent="-285750" algn="l" defTabSz="457200" rtl="0" eaLnBrk="1" latinLnBrk="0" hangingPunct="1">
        <a:spcBef>
          <a:spcPct val="20000"/>
        </a:spcBef>
        <a:buFont typeface="Arial" panose="020B0604020202020204" pitchFamily="34" charset="0"/>
        <a:buChar char="•"/>
        <a:defRPr sz="1400" b="0" i="0" kern="1200">
          <a:solidFill>
            <a:schemeClr val="tx1"/>
          </a:solidFill>
          <a:latin typeface="Source Sans Pro" panose="020B0503030403020204" pitchFamily="34" charset="0"/>
          <a:ea typeface="Jost" pitchFamily="2" charset="0"/>
          <a:cs typeface="Gotham Light"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1391" userDrawn="1">
          <p15:clr>
            <a:srgbClr val="F26B43"/>
          </p15:clr>
        </p15:guide>
        <p15:guide id="4" pos="1527" userDrawn="1">
          <p15:clr>
            <a:srgbClr val="F26B43"/>
          </p15:clr>
        </p15:guide>
        <p15:guide id="5" pos="2593" userDrawn="1">
          <p15:clr>
            <a:srgbClr val="F26B43"/>
          </p15:clr>
        </p15:guide>
        <p15:guide id="6" pos="2706" userDrawn="1">
          <p15:clr>
            <a:srgbClr val="F26B43"/>
          </p15:clr>
        </p15:guide>
        <p15:guide id="7" pos="3768" userDrawn="1">
          <p15:clr>
            <a:srgbClr val="F26B43"/>
          </p15:clr>
        </p15:guide>
        <p15:guide id="8" pos="3885" userDrawn="1">
          <p15:clr>
            <a:srgbClr val="F26B43"/>
          </p15:clr>
        </p15:guide>
        <p15:guide id="9" pos="4974" userDrawn="1">
          <p15:clr>
            <a:srgbClr val="F26B43"/>
          </p15:clr>
        </p15:guide>
        <p15:guide id="10" pos="5087" userDrawn="1">
          <p15:clr>
            <a:srgbClr val="F26B43"/>
          </p15:clr>
        </p15:guide>
        <p15:guide id="11" pos="6153" userDrawn="1">
          <p15:clr>
            <a:srgbClr val="F26B43"/>
          </p15:clr>
        </p15:guide>
        <p15:guide id="12" pos="6267" userDrawn="1">
          <p15:clr>
            <a:srgbClr val="F26B43"/>
          </p15:clr>
        </p15:guide>
        <p15:guide id="13" pos="7355" userDrawn="1">
          <p15:clr>
            <a:srgbClr val="F26B43"/>
          </p15:clr>
        </p15:guide>
        <p15:guide id="14"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1" name="Title 10" descr="" title="">
            <a:extLst>
              <a:ext uri="{FF2B5EF4-FFF2-40B4-BE49-F238E27FC236}">
                <a16:creationId xmlns:a16="http://schemas.microsoft.com/office/drawing/2014/main" id="{EFF23730-7707-F144-A5C8-BDDF7310A268}"/>
              </a:ext>
            </a:extLst>
          </p:cNvPr>
          <p:cNvSpPr>
            <a:spLocks noGrp="1"/>
          </p:cNvSpPr>
          <p:nvPr>
            <p:ph type="ctrTitle"/>
          </p:nvPr>
        </p:nvSpPr>
        <p:spPr>
          <a:xfrm>
            <a:off x="327242" y="1922399"/>
            <a:ext cx="11537515" cy="2781407"/>
          </a:xfrm>
        </p:spPr>
        <p:txBody>
          <a:bodyPr/>
          <a:lstStyle/>
          <a:p>
            <a:r>
              <a:rPr lang="en-US" sz="4800" b="1" i="1" dirty="0">
                <a:effectLst/>
                <a:latin typeface="Calibri" panose="020F0502020204030204" pitchFamily="34" charset="0"/>
                <a:ea typeface="Calibri" panose="020F0502020204030204" pitchFamily="34" charset="0"/>
              </a:rPr>
              <a:t>What happens when the corporate transaction goes bad: Elon Musk v. Twitter and Reps &amp; Warranties (Re)insurance</a:t>
            </a:r>
            <a:br>
              <a:rPr lang="en-US" sz="2000" dirty="0"/>
            </a:br>
            <a:endParaRPr lang="en-US" sz="4800" dirty="0"/>
          </a:p>
        </p:txBody>
      </p:sp>
      <p:sp>
        <p:nvSpPr>
          <p:cNvPr id="12" name="Subtitle 11" descr="" title="">
            <a:extLst>
              <a:ext uri="{FF2B5EF4-FFF2-40B4-BE49-F238E27FC236}">
                <a16:creationId xmlns:a16="http://schemas.microsoft.com/office/drawing/2014/main" id="{5E02064A-777C-5242-A67D-77BA63555752}"/>
              </a:ext>
            </a:extLst>
          </p:cNvPr>
          <p:cNvSpPr>
            <a:spLocks noGrp="1"/>
          </p:cNvSpPr>
          <p:nvPr>
            <p:ph type="subTitle" idx="1"/>
          </p:nvPr>
        </p:nvSpPr>
        <p:spPr>
          <a:xfrm>
            <a:off x="515938" y="4076594"/>
            <a:ext cx="7380287" cy="1127961"/>
          </a:xfrm>
        </p:spPr>
        <p:txBody>
          <a:bodyPr/>
          <a:lstStyle/>
          <a:p>
            <a:r>
              <a:rPr lang="en-US" dirty="0"/>
              <a:t>Panel: Allen Burton &amp; </a:t>
            </a:r>
            <a:r>
              <a:rPr lang="en-US" dirty="0" err="1"/>
              <a:t>Oderah</a:t>
            </a:r>
            <a:r>
              <a:rPr lang="en-US" dirty="0"/>
              <a:t> </a:t>
            </a:r>
            <a:r>
              <a:rPr lang="en-US" dirty="0" err="1"/>
              <a:t>Nwaeze</a:t>
            </a:r>
            <a:endParaRPr lang="en-US" dirty="0"/>
          </a:p>
          <a:p>
            <a:r>
              <a:rPr lang="en-US" dirty="0"/>
              <a:t>Moderated by Jennifer Cavill</a:t>
            </a:r>
          </a:p>
        </p:txBody>
      </p:sp>
      <p:sp>
        <p:nvSpPr>
          <p:cNvPr id="13" name="Text Placeholder 12" descr="" title="">
            <a:extLst>
              <a:ext uri="{FF2B5EF4-FFF2-40B4-BE49-F238E27FC236}">
                <a16:creationId xmlns:a16="http://schemas.microsoft.com/office/drawing/2014/main" id="{F45EB3A4-BC84-2347-A58D-899B4F63D283}"/>
              </a:ext>
            </a:extLst>
          </p:cNvPr>
          <p:cNvSpPr>
            <a:spLocks noGrp="1"/>
          </p:cNvSpPr>
          <p:nvPr>
            <p:ph type="body" sz="quarter" idx="10"/>
          </p:nvPr>
        </p:nvSpPr>
        <p:spPr>
          <a:xfrm>
            <a:off x="509760" y="5287727"/>
            <a:ext cx="3600450" cy="798375"/>
          </a:xfrm>
        </p:spPr>
        <p:txBody>
          <a:bodyPr/>
          <a:lstStyle/>
          <a:p>
            <a:r>
              <a:rPr lang="en-US" dirty="0"/>
              <a:t>November 4, 2022</a:t>
            </a:r>
          </a:p>
        </p:txBody>
      </p:sp>
      <p:sp>
        <p:nvSpPr>
          <p:cNvPr id="8" name="Footer Placeholder 7" descr="" title="">
            <a:extLst>
              <a:ext uri="{FF2B5EF4-FFF2-40B4-BE49-F238E27FC236}">
                <a16:creationId xmlns:a16="http://schemas.microsoft.com/office/drawing/2014/main" id="{1DC210E4-05FE-AB41-9CCC-35898E6BFE8D}"/>
              </a:ext>
            </a:extLst>
          </p:cNvPr>
          <p:cNvSpPr>
            <a:spLocks noGrp="1"/>
          </p:cNvSpPr>
          <p:nvPr>
            <p:ph type="ftr" sz="quarter" idx="3"/>
          </p:nvPr>
        </p:nvSpPr>
        <p:spPr/>
        <p:txBody>
          <a:bodyPr/>
          <a:lstStyle/>
          <a:p>
            <a:r>
              <a:rPr lang="en-US" dirty="0"/>
              <a:t>#ARIASUS • www.arias-us.org</a:t>
            </a:r>
          </a:p>
        </p:txBody>
      </p:sp>
      <p:pic>
        <p:nvPicPr>
          <p:cNvPr id="2" name="Picture 1" descr="" title="">
            <a:extLst>
              <a:ext uri="{FF2B5EF4-FFF2-40B4-BE49-F238E27FC236}">
                <a16:creationId xmlns:a16="http://schemas.microsoft.com/office/drawing/2014/main" id="{ACC11D4C-34BF-474A-AA4F-EA847E973E1E}"/>
              </a:ext>
            </a:extLst>
          </p:cNvPr>
          <p:cNvPicPr>
            <a:picLocks noChangeAspect="1"/>
          </p:cNvPicPr>
          <p:nvPr/>
        </p:nvPicPr>
        <p:blipFill rotWithShape="1">
          <a:blip r:embed="rId3"/>
          <a:srcRect l="-1" t="4513" r="2" b="17595"/>
          <a:stretch/>
        </p:blipFill>
        <p:spPr>
          <a:xfrm>
            <a:off x="3383769" y="-620108"/>
            <a:ext cx="8808231" cy="2273553"/>
          </a:xfrm>
          <a:prstGeom prst="rect">
            <a:avLst/>
          </a:prstGeom>
        </p:spPr>
      </p:pic>
    </p:spTree>
    <p:extLst>
      <p:ext uri="{BB962C8B-B14F-4D97-AF65-F5344CB8AC3E}">
        <p14:creationId xmlns:p14="http://schemas.microsoft.com/office/powerpoint/2010/main" val="292867603"/>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F1EDF442-3B96-4F0D-9C66-0A6F480E8B1B}"/>
              </a:ext>
            </a:extLst>
          </p:cNvPr>
          <p:cNvSpPr>
            <a:spLocks noGrp="1"/>
          </p:cNvSpPr>
          <p:nvPr>
            <p:ph type="ctrTitle"/>
          </p:nvPr>
        </p:nvSpPr>
        <p:spPr>
          <a:xfrm>
            <a:off x="515939" y="228600"/>
            <a:ext cx="11160124" cy="861538"/>
          </a:xfrm>
        </p:spPr>
        <p:txBody>
          <a:bodyPr/>
          <a:lstStyle/>
          <a:p>
            <a:r>
              <a:rPr lang="en-US" sz="4000" dirty="0"/>
              <a:t>The Diamond State</a:t>
            </a:r>
            <a:br>
              <a:rPr lang="en-US" dirty="0"/>
            </a:br>
            <a:endParaRPr lang="en-US" dirty="0"/>
          </a:p>
        </p:txBody>
      </p:sp>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4116388" y="1446602"/>
            <a:ext cx="7663299" cy="4384842"/>
          </a:xfrm>
        </p:spPr>
        <p:txBody>
          <a:bodyPr/>
          <a:lstStyle/>
          <a:p>
            <a:r>
              <a:rPr lang="en-US" sz="2400" dirty="0">
                <a:solidFill>
                  <a:schemeClr val="tx1"/>
                </a:solidFill>
              </a:rPr>
              <a:t>The leading corporate home for an overwhelming number of U.S. and international corporations</a:t>
            </a:r>
          </a:p>
          <a:p>
            <a:pPr marL="0" indent="0">
              <a:spcBef>
                <a:spcPct val="0"/>
              </a:spcBef>
              <a:buFont typeface="Arial" panose="020B0604020202020204" pitchFamily="34" charset="0"/>
              <a:buNone/>
            </a:pPr>
            <a:endParaRPr lang="en-US" sz="2400" dirty="0">
              <a:solidFill>
                <a:schemeClr val="tx1"/>
              </a:solidFill>
            </a:endParaRPr>
          </a:p>
          <a:p>
            <a:pPr>
              <a:spcBef>
                <a:spcPct val="0"/>
              </a:spcBef>
            </a:pPr>
            <a:r>
              <a:rPr lang="en-US" sz="2400" dirty="0">
                <a:solidFill>
                  <a:schemeClr val="tx1"/>
                </a:solidFill>
              </a:rPr>
              <a:t>More than 1,000,000 business entities have made Delaware their legal home</a:t>
            </a:r>
          </a:p>
          <a:p>
            <a:pPr lvl="1"/>
            <a:r>
              <a:rPr lang="en-US" sz="2000" dirty="0"/>
              <a:t>Over 50% of all publicly-traded companies in the United States </a:t>
            </a:r>
          </a:p>
          <a:p>
            <a:pPr lvl="1">
              <a:spcBef>
                <a:spcPct val="0"/>
              </a:spcBef>
            </a:pPr>
            <a:r>
              <a:rPr lang="en-US" sz="2000" dirty="0"/>
              <a:t>64% of the Fortune 500 </a:t>
            </a:r>
          </a:p>
          <a:p>
            <a:pPr marL="383381" lvl="1" indent="0">
              <a:spcBef>
                <a:spcPct val="0"/>
              </a:spcBef>
              <a:buFont typeface="Arial" panose="020B0604020202020204" pitchFamily="34" charset="0"/>
              <a:buNone/>
            </a:pPr>
            <a:endParaRPr lang="en-US" dirty="0"/>
          </a:p>
          <a:p>
            <a:endParaRPr lang="en-US" sz="3200" dirty="0"/>
          </a:p>
        </p:txBody>
      </p:sp>
      <p:pic>
        <p:nvPicPr>
          <p:cNvPr id="9" name="Picture Placeholder 8" descr="" title="">
            <a:extLst>
              <a:ext uri="{FF2B5EF4-FFF2-40B4-BE49-F238E27FC236}">
                <a16:creationId xmlns:a16="http://schemas.microsoft.com/office/drawing/2014/main" id="{969EEEE7-F645-4199-BBFB-E5AB984FFEF0}"/>
              </a:ext>
            </a:extLst>
          </p:cNvPr>
          <p:cNvPicPr>
            <a:picLocks noGrp="1" noChangeAspect="1"/>
          </p:cNvPicPr>
          <p:nvPr>
            <p:ph type="pic" sz="quarter" idx="12"/>
          </p:nvPr>
        </p:nvPicPr>
        <p:blipFill>
          <a:blip r:embed="rId3"/>
          <a:srcRect l="16682" r="16682"/>
          <a:stretch>
            <a:fillRect/>
          </a:stretch>
        </p:blipFill>
        <p:spPr>
          <a:xfrm>
            <a:off x="412313" y="1446602"/>
            <a:ext cx="3532912" cy="3532912"/>
          </a:xfrm>
          <a:prstGeom prst="rect">
            <a:avLst/>
          </a:prstGeom>
        </p:spPr>
      </p:pic>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p:txBody>
          <a:bodyPr/>
          <a:lstStyle/>
          <a:p>
            <a:r>
              <a:rPr lang="en-US" dirty="0"/>
              <a:t>#ARIASUS • www.arias-us.org</a:t>
            </a:r>
          </a:p>
        </p:txBody>
      </p:sp>
    </p:spTree>
    <p:extLst>
      <p:ext uri="{BB962C8B-B14F-4D97-AF65-F5344CB8AC3E}">
        <p14:creationId xmlns:p14="http://schemas.microsoft.com/office/powerpoint/2010/main" val="2223644103"/>
      </p:ext>
    </p:extLst>
  </p:cSld>
  <p:clrMapOvr>
    <a:masterClrMapping/>
  </p:clrMapOvr>
</p:sld>
</file>

<file path=ppt/slides/slide11.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F1EDF442-3B96-4F0D-9C66-0A6F480E8B1B}"/>
              </a:ext>
            </a:extLst>
          </p:cNvPr>
          <p:cNvSpPr>
            <a:spLocks noGrp="1"/>
          </p:cNvSpPr>
          <p:nvPr>
            <p:ph type="ctrTitle"/>
          </p:nvPr>
        </p:nvSpPr>
        <p:spPr>
          <a:xfrm>
            <a:off x="515939" y="228600"/>
            <a:ext cx="11160124" cy="1010653"/>
          </a:xfrm>
        </p:spPr>
        <p:txBody>
          <a:bodyPr/>
          <a:lstStyle/>
          <a:p>
            <a:r>
              <a:rPr lang="en-US" sz="4000" dirty="0"/>
              <a:t>The #1 Ranking of Delaware’s Judicial System</a:t>
            </a:r>
            <a:br>
              <a:rPr lang="en-US" sz="4800" dirty="0"/>
            </a:br>
            <a:br>
              <a:rPr lang="en-US" dirty="0"/>
            </a:br>
            <a:endParaRPr lang="en-US" dirty="0"/>
          </a:p>
        </p:txBody>
      </p:sp>
      <p:pic>
        <p:nvPicPr>
          <p:cNvPr id="9" name="Picture Placeholder 8" descr="" title="">
            <a:extLst>
              <a:ext uri="{FF2B5EF4-FFF2-40B4-BE49-F238E27FC236}">
                <a16:creationId xmlns:a16="http://schemas.microsoft.com/office/drawing/2014/main" id="{ADD50722-6271-4A7E-A156-6D708CB88F36}"/>
              </a:ext>
            </a:extLst>
          </p:cNvPr>
          <p:cNvPicPr>
            <a:picLocks noGrp="1" noChangeAspect="1"/>
          </p:cNvPicPr>
          <p:nvPr>
            <p:ph type="pic" sz="quarter" idx="12"/>
          </p:nvPr>
        </p:nvPicPr>
        <p:blipFill>
          <a:blip r:embed="rId3"/>
          <a:srcRect t="9982" b="9982"/>
          <a:stretch>
            <a:fillRect/>
          </a:stretch>
        </p:blipFill>
        <p:spPr>
          <a:xfrm>
            <a:off x="8143149" y="1612232"/>
            <a:ext cx="3532912" cy="3765884"/>
          </a:xfrm>
          <a:prstGeom prst="rect">
            <a:avLst/>
          </a:prstGeom>
        </p:spPr>
      </p:pic>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p:txBody>
          <a:bodyPr/>
          <a:lstStyle/>
          <a:p>
            <a:r>
              <a:rPr lang="en-US" dirty="0"/>
              <a:t>#ARIASUS • www.arias-us.org</a:t>
            </a:r>
          </a:p>
        </p:txBody>
      </p:sp>
      <p:graphicFrame>
        <p:nvGraphicFramePr>
          <p:cNvPr id="11" name="Text Placeholder 1" descr="" title="">
            <a:extLst>
              <a:ext uri="{FF2B5EF4-FFF2-40B4-BE49-F238E27FC236}">
                <a16:creationId xmlns:a16="http://schemas.microsoft.com/office/drawing/2014/main" id="{123B3540-ABEA-50DE-4FFD-A94A80663729}"/>
              </a:ext>
            </a:extLst>
          </p:cNvPr>
          <p:cNvGraphicFramePr/>
          <p:nvPr>
            <p:extLst>
              <p:ext uri="{D42A27DB-BD31-4B8C-83A1-F6EECF244321}">
                <p14:modId xmlns:p14="http://schemas.microsoft.com/office/powerpoint/2010/main" val="3150129873"/>
              </p:ext>
            </p:extLst>
          </p:nvPr>
        </p:nvGraphicFramePr>
        <p:xfrm>
          <a:off x="515938" y="1371600"/>
          <a:ext cx="73660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3560362"/>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pic>
        <p:nvPicPr>
          <p:cNvPr id="4" name="Picture 3" descr="" title="">
            <a:extLst>
              <a:ext uri="{FF2B5EF4-FFF2-40B4-BE49-F238E27FC236}">
                <a16:creationId xmlns:a16="http://schemas.microsoft.com/office/drawing/2014/main" id="{8B80F970-7A1E-4331-B35E-E9AEACCD7F6E}"/>
              </a:ext>
            </a:extLst>
          </p:cNvPr>
          <p:cNvPicPr>
            <a:picLocks noChangeAspect="1"/>
          </p:cNvPicPr>
          <p:nvPr/>
        </p:nvPicPr>
        <p:blipFill>
          <a:blip r:embed="rId3"/>
          <a:stretch>
            <a:fillRect/>
          </a:stretch>
        </p:blipFill>
        <p:spPr>
          <a:xfrm>
            <a:off x="1788802" y="-160386"/>
            <a:ext cx="8614395" cy="6157494"/>
          </a:xfrm>
          <a:prstGeom prst="rect">
            <a:avLst/>
          </a:prstGeom>
        </p:spPr>
      </p:pic>
    </p:spTree>
    <p:extLst>
      <p:ext uri="{BB962C8B-B14F-4D97-AF65-F5344CB8AC3E}">
        <p14:creationId xmlns:p14="http://schemas.microsoft.com/office/powerpoint/2010/main" val="3115188753"/>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ext Placeholder 3" descr="" title="">
            <a:extLst>
              <a:ext uri="{FF2B5EF4-FFF2-40B4-BE49-F238E27FC236}">
                <a16:creationId xmlns:a16="http://schemas.microsoft.com/office/drawing/2014/main" id="{AD75B7EB-F9FD-478F-AA4D-6DD7C62EBFE6}"/>
              </a:ext>
            </a:extLst>
          </p:cNvPr>
          <p:cNvSpPr>
            <a:spLocks noGrp="1"/>
          </p:cNvSpPr>
          <p:nvPr>
            <p:ph type="body" sz="quarter" idx="11"/>
          </p:nvPr>
        </p:nvSpPr>
        <p:spPr>
          <a:xfrm>
            <a:off x="515938" y="1359569"/>
            <a:ext cx="10706244" cy="4865020"/>
          </a:xfrm>
        </p:spPr>
        <p:txBody>
          <a:bodyPr/>
          <a:lstStyle/>
          <a:p>
            <a:pPr defTabSz="914400" fontAlgn="base">
              <a:lnSpc>
                <a:spcPct val="100000"/>
              </a:lnSpc>
              <a:spcBef>
                <a:spcPct val="0"/>
              </a:spcBef>
              <a:spcAft>
                <a:spcPts val="600"/>
              </a:spcAft>
              <a:defRPr/>
            </a:pPr>
            <a:r>
              <a:rPr lang="en-US" sz="2800" b="0" kern="0" dirty="0">
                <a:solidFill>
                  <a:schemeClr val="tx1"/>
                </a:solidFill>
                <a:latin typeface="Arial" pitchFamily="34" charset="0"/>
                <a:cs typeface="Arial" pitchFamily="34" charset="0"/>
              </a:rPr>
              <a:t>Cases are decided by sophisticated judges with business knowledge, not juries. They are nominated by the Governor and confirmed by the state senate for 12-year terms.</a:t>
            </a:r>
          </a:p>
          <a:p>
            <a:pPr marL="577850" lvl="2" indent="-347663" defTabSz="914400" fontAlgn="base">
              <a:lnSpc>
                <a:spcPct val="100000"/>
              </a:lnSpc>
              <a:spcBef>
                <a:spcPct val="0"/>
              </a:spcBef>
              <a:spcAft>
                <a:spcPts val="600"/>
              </a:spcAft>
              <a:buFont typeface="Arial" pitchFamily="34" charset="0"/>
              <a:buChar char="•"/>
              <a:defRPr/>
            </a:pPr>
            <a:r>
              <a:rPr lang="en-US" sz="2400" b="0" kern="0" dirty="0">
                <a:latin typeface="Arial" pitchFamily="34" charset="0"/>
                <a:cs typeface="Arial" pitchFamily="34" charset="0"/>
              </a:rPr>
              <a:t>1 Chancellor</a:t>
            </a:r>
          </a:p>
          <a:p>
            <a:pPr marL="577850" lvl="2" indent="-347663" defTabSz="914400" fontAlgn="base">
              <a:lnSpc>
                <a:spcPct val="100000"/>
              </a:lnSpc>
              <a:spcBef>
                <a:spcPct val="0"/>
              </a:spcBef>
              <a:spcAft>
                <a:spcPts val="600"/>
              </a:spcAft>
              <a:buFont typeface="Arial" pitchFamily="34" charset="0"/>
              <a:buChar char="•"/>
              <a:defRPr/>
            </a:pPr>
            <a:r>
              <a:rPr lang="en-US" sz="2400" b="0" kern="0" dirty="0">
                <a:latin typeface="Arial" pitchFamily="34" charset="0"/>
                <a:cs typeface="Arial" pitchFamily="34" charset="0"/>
              </a:rPr>
              <a:t>6 Vice Chancellors</a:t>
            </a:r>
          </a:p>
          <a:p>
            <a:pPr marL="577850" lvl="2" indent="-347663" defTabSz="914400" fontAlgn="base">
              <a:lnSpc>
                <a:spcPct val="100000"/>
              </a:lnSpc>
              <a:spcBef>
                <a:spcPct val="0"/>
              </a:spcBef>
              <a:spcAft>
                <a:spcPts val="600"/>
              </a:spcAft>
              <a:buFont typeface="Arial" pitchFamily="34" charset="0"/>
              <a:buChar char="•"/>
              <a:defRPr/>
            </a:pPr>
            <a:r>
              <a:rPr lang="en-US" sz="2400" b="0" kern="0" dirty="0">
                <a:latin typeface="Arial" pitchFamily="34" charset="0"/>
                <a:cs typeface="Arial" pitchFamily="34" charset="0"/>
              </a:rPr>
              <a:t>2 Masters in Chancery</a:t>
            </a:r>
            <a:endParaRPr kumimoji="0" lang="en-US" sz="2400" b="0" i="0" u="none" strike="noStrike" kern="0" cap="none" spc="0" normalizeH="0" baseline="0" noProof="0" dirty="0">
              <a:ln>
                <a:noFill/>
              </a:ln>
              <a:effectLst/>
              <a:uLnTx/>
              <a:uFillTx/>
              <a:latin typeface="Arial" pitchFamily="34" charset="0"/>
              <a:cs typeface="Arial" pitchFamily="34" charset="0"/>
            </a:endParaRPr>
          </a:p>
          <a:p>
            <a:endParaRPr lang="en-US" dirty="0"/>
          </a:p>
        </p:txBody>
      </p:sp>
      <p:sp>
        <p:nvSpPr>
          <p:cNvPr id="2" name="Title 1" descr="" title="">
            <a:extLst>
              <a:ext uri="{FF2B5EF4-FFF2-40B4-BE49-F238E27FC236}">
                <a16:creationId xmlns:a16="http://schemas.microsoft.com/office/drawing/2014/main" id="{25998B40-06E8-4C4D-AF53-E7DE29207447}"/>
              </a:ext>
            </a:extLst>
          </p:cNvPr>
          <p:cNvSpPr>
            <a:spLocks noGrp="1"/>
          </p:cNvSpPr>
          <p:nvPr>
            <p:ph type="ctrTitle"/>
          </p:nvPr>
        </p:nvSpPr>
        <p:spPr>
          <a:xfrm>
            <a:off x="515939" y="216569"/>
            <a:ext cx="11160124" cy="1332232"/>
          </a:xfrm>
        </p:spPr>
        <p:txBody>
          <a:bodyPr/>
          <a:lstStyle/>
          <a:p>
            <a:r>
              <a:rPr kumimoji="0" lang="en-US" sz="4000" b="1" i="0" u="none" strike="noStrike" kern="0" cap="none" spc="0" normalizeH="0" baseline="0" noProof="0" dirty="0">
                <a:ln>
                  <a:noFill/>
                </a:ln>
                <a:effectLst/>
                <a:uLnTx/>
                <a:uFillTx/>
                <a:latin typeface="Arial" pitchFamily="34" charset="0"/>
                <a:cs typeface="Arial" pitchFamily="34" charset="0"/>
              </a:rPr>
              <a:t>The Court of Chancery </a:t>
            </a:r>
            <a:br>
              <a:rPr kumimoji="0" lang="en-US" sz="4000" b="1" i="0" u="none" strike="noStrike" kern="0" cap="none" spc="0" normalizeH="0" baseline="0" noProof="0" dirty="0">
                <a:ln>
                  <a:noFill/>
                </a:ln>
                <a:solidFill>
                  <a:schemeClr val="bg1">
                    <a:lumMod val="95000"/>
                  </a:schemeClr>
                </a:solidFill>
                <a:effectLst/>
                <a:uLnTx/>
                <a:uFillTx/>
                <a:latin typeface="Arial" pitchFamily="34" charset="0"/>
                <a:cs typeface="Arial" pitchFamily="34" charset="0"/>
              </a:rPr>
            </a:br>
            <a:endParaRPr lang="en-US" dirty="0"/>
          </a:p>
        </p:txBody>
      </p:sp>
      <p:sp>
        <p:nvSpPr>
          <p:cNvPr id="6" name="Footer Placeholder 5" descr="" title="">
            <a:extLst>
              <a:ext uri="{FF2B5EF4-FFF2-40B4-BE49-F238E27FC236}">
                <a16:creationId xmlns:a16="http://schemas.microsoft.com/office/drawing/2014/main" id="{2C3D7570-4549-4956-A431-705BAEEA998D}"/>
              </a:ext>
            </a:extLst>
          </p:cNvPr>
          <p:cNvSpPr>
            <a:spLocks noGrp="1"/>
          </p:cNvSpPr>
          <p:nvPr>
            <p:ph type="ftr" sz="quarter" idx="3"/>
          </p:nvPr>
        </p:nvSpPr>
        <p:spPr/>
        <p:txBody>
          <a:bodyPr/>
          <a:lstStyle/>
          <a:p>
            <a:r>
              <a:rPr lang="en-US" dirty="0"/>
              <a:t>ARIAS•U.S. 2022 Fall Conference ∙ November 4, 2022 ∙ www.arias-us.org</a:t>
            </a:r>
          </a:p>
        </p:txBody>
      </p:sp>
    </p:spTree>
    <p:extLst>
      <p:ext uri="{BB962C8B-B14F-4D97-AF65-F5344CB8AC3E}">
        <p14:creationId xmlns:p14="http://schemas.microsoft.com/office/powerpoint/2010/main" val="297347109"/>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ext Placeholder 3" descr="" title="">
            <a:extLst>
              <a:ext uri="{FF2B5EF4-FFF2-40B4-BE49-F238E27FC236}">
                <a16:creationId xmlns:a16="http://schemas.microsoft.com/office/drawing/2014/main" id="{AD75B7EB-F9FD-478F-AA4D-6DD7C62EBFE6}"/>
              </a:ext>
            </a:extLst>
          </p:cNvPr>
          <p:cNvSpPr>
            <a:spLocks noGrp="1"/>
          </p:cNvSpPr>
          <p:nvPr>
            <p:ph type="body" sz="quarter" idx="11"/>
          </p:nvPr>
        </p:nvSpPr>
        <p:spPr>
          <a:xfrm>
            <a:off x="515937" y="1167063"/>
            <a:ext cx="10649367" cy="5057525"/>
          </a:xfrm>
        </p:spPr>
        <p:txBody>
          <a:bodyPr/>
          <a:lstStyle/>
          <a:p>
            <a:pPr marL="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0" i="0" u="none" strike="noStrike" kern="0" cap="none" spc="0" normalizeH="0" baseline="0" noProof="0" dirty="0">
                <a:ln>
                  <a:noFill/>
                </a:ln>
                <a:effectLst/>
                <a:uLnTx/>
                <a:uFillTx/>
                <a:latin typeface="Arial" pitchFamily="34" charset="0"/>
                <a:ea typeface="+mn-ea"/>
                <a:cs typeface="Arial" pitchFamily="34" charset="0"/>
              </a:rPr>
              <a:t>The Court of Chancery hears matters and causes in equity. </a:t>
            </a:r>
          </a:p>
          <a:p>
            <a:pPr marL="857250" lvl="2" indent="-457200" defTabSz="914400" fontAlgn="base">
              <a:spcAft>
                <a:spcPct val="0"/>
              </a:spcAft>
              <a:defRPr/>
            </a:pPr>
            <a:r>
              <a:rPr kumimoji="0" lang="en-US" sz="2600" b="0" i="0" u="none" strike="noStrike" kern="0" cap="none" spc="0" normalizeH="0" baseline="0" noProof="0" dirty="0">
                <a:ln>
                  <a:noFill/>
                </a:ln>
                <a:effectLst/>
                <a:uLnTx/>
                <a:uFillTx/>
                <a:latin typeface="Arial" pitchFamily="34" charset="0"/>
                <a:ea typeface="+mn-ea"/>
                <a:cs typeface="Arial" pitchFamily="34" charset="0"/>
              </a:rPr>
              <a:t>the </a:t>
            </a:r>
            <a:r>
              <a:rPr lang="en-US" sz="2600" kern="0" dirty="0">
                <a:latin typeface="Arial" pitchFamily="34" charset="0"/>
                <a:ea typeface="+mn-ea"/>
                <a:cs typeface="Arial" pitchFamily="34" charset="0"/>
              </a:rPr>
              <a:t>chief</a:t>
            </a:r>
            <a:r>
              <a:rPr kumimoji="0" lang="en-US" sz="2600" b="0" i="0" u="none" strike="noStrike" kern="0" cap="none" spc="0" normalizeH="0" baseline="0" noProof="0" dirty="0">
                <a:ln>
                  <a:noFill/>
                </a:ln>
                <a:effectLst/>
                <a:uLnTx/>
                <a:uFillTx/>
                <a:latin typeface="Arial" pitchFamily="34" charset="0"/>
                <a:ea typeface="+mn-ea"/>
                <a:cs typeface="Arial" pitchFamily="34" charset="0"/>
              </a:rPr>
              <a:t> remedy is not monetary or there is an absence of an adequate legal remedy;</a:t>
            </a:r>
          </a:p>
          <a:p>
            <a:pPr marL="840581"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effectLst/>
                <a:uLnTx/>
                <a:uFillTx/>
                <a:latin typeface="Arial" pitchFamily="34" charset="0"/>
                <a:ea typeface="+mn-ea"/>
                <a:cs typeface="Arial" pitchFamily="34" charset="0"/>
              </a:rPr>
              <a:t>Injunctions relief in the context of corporate transactions;</a:t>
            </a:r>
          </a:p>
          <a:p>
            <a:pPr marL="840581"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effectLst/>
                <a:uLnTx/>
                <a:uFillTx/>
                <a:latin typeface="Arial" pitchFamily="34" charset="0"/>
                <a:ea typeface="+mn-ea"/>
                <a:cs typeface="Arial" pitchFamily="34" charset="0"/>
              </a:rPr>
              <a:t>fiduciary rights and obligations;</a:t>
            </a:r>
          </a:p>
          <a:p>
            <a:pPr marL="840581"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effectLst/>
                <a:uLnTx/>
                <a:uFillTx/>
                <a:latin typeface="Arial" pitchFamily="34" charset="0"/>
                <a:ea typeface="+mn-ea"/>
                <a:cs typeface="Arial" pitchFamily="34" charset="0"/>
              </a:rPr>
              <a:t>trusts and administration of estates;</a:t>
            </a:r>
          </a:p>
          <a:p>
            <a:pPr marL="840581"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effectLst/>
                <a:uLnTx/>
                <a:uFillTx/>
                <a:latin typeface="Arial" pitchFamily="34" charset="0"/>
                <a:ea typeface="+mn-ea"/>
                <a:cs typeface="Arial" pitchFamily="34" charset="0"/>
              </a:rPr>
              <a:t>declaratory judgment actions; </a:t>
            </a:r>
          </a:p>
          <a:p>
            <a:pPr marL="840581"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effectLst/>
                <a:uLnTx/>
                <a:uFillTx/>
                <a:latin typeface="Arial" pitchFamily="34" charset="0"/>
                <a:ea typeface="+mn-ea"/>
                <a:cs typeface="Arial" pitchFamily="34" charset="0"/>
              </a:rPr>
              <a:t>enforcement of arbitration awards; and</a:t>
            </a:r>
          </a:p>
          <a:p>
            <a:pPr marL="840581"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effectLst/>
                <a:uLnTx/>
                <a:uFillTx/>
                <a:latin typeface="Arial" pitchFamily="34" charset="0"/>
                <a:ea typeface="+mn-ea"/>
                <a:cs typeface="Arial" pitchFamily="34" charset="0"/>
              </a:rPr>
              <a:t>specific performance.</a:t>
            </a:r>
          </a:p>
          <a:p>
            <a:r>
              <a:rPr kumimoji="0" lang="en-US" sz="1400" b="0" i="1" u="none" strike="noStrike" kern="0" cap="none" spc="0" normalizeH="0" baseline="0" noProof="0" dirty="0">
                <a:ln>
                  <a:noFill/>
                </a:ln>
                <a:effectLst/>
                <a:uLnTx/>
                <a:uFillTx/>
                <a:latin typeface="Arial" pitchFamily="34" charset="0"/>
                <a:ea typeface="+mn-ea"/>
                <a:cs typeface="Arial" pitchFamily="34" charset="0"/>
              </a:rPr>
              <a:t>See </a:t>
            </a:r>
            <a:r>
              <a:rPr kumimoji="0" lang="en-US" sz="1400" b="0" i="0" u="none" strike="noStrike" kern="0" cap="none" spc="0" normalizeH="0" baseline="0" noProof="0" dirty="0">
                <a:ln>
                  <a:noFill/>
                </a:ln>
                <a:effectLst/>
                <a:uLnTx/>
                <a:uFillTx/>
                <a:latin typeface="Arial" pitchFamily="34" charset="0"/>
                <a:ea typeface="+mn-ea"/>
                <a:cs typeface="Arial" pitchFamily="34" charset="0"/>
              </a:rPr>
              <a:t>§§ 341 and 342 of DGCL</a:t>
            </a:r>
          </a:p>
          <a:p>
            <a:endParaRPr lang="en-US" dirty="0"/>
          </a:p>
        </p:txBody>
      </p:sp>
      <p:sp>
        <p:nvSpPr>
          <p:cNvPr id="2" name="Title 1" descr="" title="">
            <a:extLst>
              <a:ext uri="{FF2B5EF4-FFF2-40B4-BE49-F238E27FC236}">
                <a16:creationId xmlns:a16="http://schemas.microsoft.com/office/drawing/2014/main" id="{25998B40-06E8-4C4D-AF53-E7DE29207447}"/>
              </a:ext>
            </a:extLst>
          </p:cNvPr>
          <p:cNvSpPr>
            <a:spLocks noGrp="1"/>
          </p:cNvSpPr>
          <p:nvPr>
            <p:ph type="ctrTitle"/>
          </p:nvPr>
        </p:nvSpPr>
        <p:spPr>
          <a:xfrm>
            <a:off x="515939" y="216569"/>
            <a:ext cx="11160124" cy="1332232"/>
          </a:xfrm>
        </p:spPr>
        <p:txBody>
          <a:bodyPr/>
          <a:lstStyle/>
          <a:p>
            <a:r>
              <a:rPr kumimoji="0" lang="en-US" sz="4000" b="1" i="0" u="none" strike="noStrike" kern="0" cap="none" spc="0" normalizeH="0" baseline="0" noProof="0" dirty="0">
                <a:ln>
                  <a:noFill/>
                </a:ln>
                <a:effectLst/>
                <a:uLnTx/>
                <a:uFillTx/>
                <a:latin typeface="Arial" pitchFamily="34" charset="0"/>
                <a:cs typeface="Arial" pitchFamily="34" charset="0"/>
              </a:rPr>
              <a:t>The Court of Chancery, cont’d </a:t>
            </a:r>
            <a:br>
              <a:rPr kumimoji="0" lang="en-US" sz="4000" b="1" i="0" u="none" strike="noStrike" kern="0" cap="none" spc="0" normalizeH="0" baseline="0" noProof="0" dirty="0">
                <a:ln>
                  <a:noFill/>
                </a:ln>
                <a:solidFill>
                  <a:schemeClr val="bg1">
                    <a:lumMod val="95000"/>
                  </a:schemeClr>
                </a:solidFill>
                <a:effectLst/>
                <a:uLnTx/>
                <a:uFillTx/>
                <a:latin typeface="Arial" pitchFamily="34" charset="0"/>
                <a:cs typeface="Arial" pitchFamily="34" charset="0"/>
              </a:rPr>
            </a:br>
            <a:endParaRPr lang="en-US" dirty="0"/>
          </a:p>
        </p:txBody>
      </p:sp>
      <p:sp>
        <p:nvSpPr>
          <p:cNvPr id="6" name="Footer Placeholder 5" descr="" title="">
            <a:extLst>
              <a:ext uri="{FF2B5EF4-FFF2-40B4-BE49-F238E27FC236}">
                <a16:creationId xmlns:a16="http://schemas.microsoft.com/office/drawing/2014/main" id="{2C3D7570-4549-4956-A431-705BAEEA998D}"/>
              </a:ext>
            </a:extLst>
          </p:cNvPr>
          <p:cNvSpPr>
            <a:spLocks noGrp="1"/>
          </p:cNvSpPr>
          <p:nvPr>
            <p:ph type="ftr" sz="quarter" idx="3"/>
          </p:nvPr>
        </p:nvSpPr>
        <p:spPr/>
        <p:txBody>
          <a:bodyPr/>
          <a:lstStyle/>
          <a:p>
            <a:r>
              <a:rPr lang="en-US" dirty="0"/>
              <a:t>ARIAS•U.S. 2022 Fall Conference ∙ November 4, 2022 ∙ www.arias-us.org</a:t>
            </a:r>
          </a:p>
        </p:txBody>
      </p:sp>
    </p:spTree>
    <p:extLst>
      <p:ext uri="{BB962C8B-B14F-4D97-AF65-F5344CB8AC3E}">
        <p14:creationId xmlns:p14="http://schemas.microsoft.com/office/powerpoint/2010/main" val="899292672"/>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57032E-C3B9-4A96-B643-9C932E446B49}"/>
              </a:ext>
            </a:extLst>
          </p:cNvPr>
          <p:cNvSpPr>
            <a:spLocks noGrp="1"/>
          </p:cNvSpPr>
          <p:nvPr>
            <p:ph type="ctrTitle"/>
          </p:nvPr>
        </p:nvSpPr>
        <p:spPr/>
        <p:txBody>
          <a:bodyPr/>
          <a:lstStyle/>
          <a:p>
            <a:r>
              <a:rPr lang="en-US" sz="3600" dirty="0"/>
              <a:t>M&amp;A Disputes:  Buyer’s Remorse or Bait-and-Switch?</a:t>
            </a:r>
          </a:p>
        </p:txBody>
      </p:sp>
      <p:sp>
        <p:nvSpPr>
          <p:cNvPr id="3" name="Footer Placeholder 2" descr="" title="">
            <a:extLst>
              <a:ext uri="{FF2B5EF4-FFF2-40B4-BE49-F238E27FC236}">
                <a16:creationId xmlns:a16="http://schemas.microsoft.com/office/drawing/2014/main" id="{AA345202-98EF-4DEA-9BC3-0B6DE11B6A12}"/>
              </a:ext>
            </a:extLst>
          </p:cNvPr>
          <p:cNvSpPr>
            <a:spLocks noGrp="1"/>
          </p:cNvSpPr>
          <p:nvPr>
            <p:ph type="ftr" sz="quarter" idx="3"/>
          </p:nvPr>
        </p:nvSpPr>
        <p:spPr>
          <a:xfrm>
            <a:off x="515936" y="6356350"/>
            <a:ext cx="5279221"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2022 Fall Conference ∙ November 4, 2022 ∙ www.arias-us.org</a:t>
            </a:r>
          </a:p>
        </p:txBody>
      </p:sp>
    </p:spTree>
    <p:extLst>
      <p:ext uri="{BB962C8B-B14F-4D97-AF65-F5344CB8AC3E}">
        <p14:creationId xmlns:p14="http://schemas.microsoft.com/office/powerpoint/2010/main" val="215568068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515937" y="1082869"/>
            <a:ext cx="10789372" cy="4692261"/>
          </a:xfrm>
        </p:spPr>
        <p:txBody>
          <a:bodyPr/>
          <a:lstStyle/>
          <a:p>
            <a:r>
              <a:rPr lang="en-US" sz="3600" dirty="0"/>
              <a:t>Several Types of Disputes Can Arise in the M&amp;A Context:</a:t>
            </a:r>
          </a:p>
          <a:p>
            <a:endParaRPr lang="en-US" sz="3600" dirty="0"/>
          </a:p>
          <a:p>
            <a:pPr marL="1257300" lvl="1" indent="-514350">
              <a:buFont typeface="+mj-lt"/>
              <a:buAutoNum type="arabicPeriod"/>
            </a:pPr>
            <a:r>
              <a:rPr lang="en-US" sz="3200" dirty="0"/>
              <a:t>Shareholder Lawsuits Challenging Proposed Transactions</a:t>
            </a:r>
          </a:p>
          <a:p>
            <a:pPr marL="1257300" lvl="1" indent="-514350">
              <a:buFont typeface="+mj-lt"/>
              <a:buAutoNum type="arabicPeriod"/>
            </a:pPr>
            <a:r>
              <a:rPr lang="en-US" sz="3200" dirty="0">
                <a:ea typeface="Jost Medium" pitchFamily="2" charset="0"/>
                <a:cs typeface="Gotham Medium" pitchFamily="2" charset="0"/>
              </a:rPr>
              <a:t>Disputes</a:t>
            </a:r>
            <a:r>
              <a:rPr lang="en-US" sz="3200" dirty="0"/>
              <a:t> Between Parties to an M&amp;A Deal</a:t>
            </a:r>
          </a:p>
          <a:p>
            <a:pPr marL="1257300" lvl="1" indent="-514350">
              <a:buFont typeface="+mj-lt"/>
              <a:buAutoNum type="arabicPeriod"/>
            </a:pPr>
            <a:endParaRPr lang="en-US" sz="2200" dirty="0"/>
          </a:p>
        </p:txBody>
      </p:sp>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639924" y="0"/>
            <a:ext cx="11160126" cy="931861"/>
          </a:xfrm>
        </p:spPr>
        <p:txBody>
          <a:bodyPr/>
          <a:lstStyle/>
          <a:p>
            <a:r>
              <a:rPr lang="en-US" dirty="0"/>
              <a:t>M&amp;A Litigation Landscape</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spTree>
    <p:extLst>
      <p:ext uri="{BB962C8B-B14F-4D97-AF65-F5344CB8AC3E}">
        <p14:creationId xmlns:p14="http://schemas.microsoft.com/office/powerpoint/2010/main" val="1539024552"/>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435429" y="938151"/>
            <a:ext cx="10982550" cy="4974325"/>
          </a:xfrm>
        </p:spPr>
        <p:txBody>
          <a:bodyPr/>
          <a:lstStyle/>
          <a:p>
            <a:pPr marL="457200" indent="-457200">
              <a:buFont typeface="Arial" panose="020B0604020202020204" pitchFamily="34" charset="0"/>
              <a:buChar char="•"/>
            </a:pPr>
            <a:r>
              <a:rPr lang="en-US" sz="3000" dirty="0"/>
              <a:t>Pre-Closing</a:t>
            </a:r>
          </a:p>
          <a:p>
            <a:pPr marL="1200150" lvl="1" indent="-457200"/>
            <a:r>
              <a:rPr lang="en-US" sz="2400" dirty="0"/>
              <a:t>Compliance with pre-closing covenants</a:t>
            </a:r>
          </a:p>
          <a:p>
            <a:pPr marL="1200150" lvl="1" indent="-457200"/>
            <a:r>
              <a:rPr lang="en-US" sz="2400" dirty="0"/>
              <a:t>Material Adverse Effect clauses</a:t>
            </a:r>
          </a:p>
          <a:p>
            <a:pPr marL="1200150" lvl="1" indent="-457200"/>
            <a:r>
              <a:rPr lang="en-US" sz="2400" dirty="0"/>
              <a:t>Obtaining financing</a:t>
            </a:r>
          </a:p>
          <a:p>
            <a:pPr marL="1200150" lvl="1" indent="-457200"/>
            <a:r>
              <a:rPr lang="en-US" sz="2400" dirty="0"/>
              <a:t>Common law frustration of purpose</a:t>
            </a:r>
          </a:p>
          <a:p>
            <a:pPr marL="457200" indent="-457200">
              <a:buFont typeface="Arial" panose="020B0604020202020204" pitchFamily="34" charset="0"/>
              <a:buChar char="•"/>
            </a:pPr>
            <a:r>
              <a:rPr lang="en-US" sz="3000" dirty="0"/>
              <a:t>Post-Closing</a:t>
            </a:r>
          </a:p>
          <a:p>
            <a:pPr marL="1200150" lvl="1" indent="-457200"/>
            <a:r>
              <a:rPr lang="en-US" sz="2400" dirty="0"/>
              <a:t>Inaccuracies of </a:t>
            </a:r>
            <a:r>
              <a:rPr lang="en-US" sz="2400" dirty="0" err="1"/>
              <a:t>R&amp;Ws</a:t>
            </a:r>
            <a:endParaRPr lang="en-US" sz="2400" dirty="0"/>
          </a:p>
          <a:p>
            <a:pPr marL="1200150" lvl="1" indent="-457200"/>
            <a:r>
              <a:rPr lang="en-US" sz="2400" dirty="0"/>
              <a:t>Fraud</a:t>
            </a:r>
          </a:p>
          <a:p>
            <a:pPr marL="1200150" lvl="1" indent="-457200"/>
            <a:r>
              <a:rPr lang="en-US" sz="2400" dirty="0"/>
              <a:t>Price adjustment mechanisms</a:t>
            </a:r>
          </a:p>
        </p:txBody>
      </p:sp>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520245" y="120769"/>
            <a:ext cx="10897734" cy="1014461"/>
          </a:xfrm>
        </p:spPr>
        <p:txBody>
          <a:bodyPr/>
          <a:lstStyle/>
          <a:p>
            <a:r>
              <a:rPr lang="en-US" dirty="0"/>
              <a:t>Disputes Between Parties</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spTree>
    <p:extLst>
      <p:ext uri="{BB962C8B-B14F-4D97-AF65-F5344CB8AC3E}">
        <p14:creationId xmlns:p14="http://schemas.microsoft.com/office/powerpoint/2010/main" val="789909036"/>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435430" y="926276"/>
            <a:ext cx="5848140" cy="5167828"/>
          </a:xfrm>
        </p:spPr>
        <p:txBody>
          <a:bodyPr/>
          <a:lstStyle/>
          <a:p>
            <a:endParaRPr lang="en-US" dirty="0"/>
          </a:p>
          <a:p>
            <a:pPr marL="457200" indent="-457200">
              <a:buFont typeface="Arial" panose="020B0604020202020204" pitchFamily="34" charset="0"/>
              <a:buChar char="•"/>
            </a:pPr>
            <a:r>
              <a:rPr lang="en-US" dirty="0"/>
              <a:t>Common pre-closing covenants include:</a:t>
            </a:r>
          </a:p>
          <a:p>
            <a:pPr marL="1200150" lvl="1" indent="-457200"/>
            <a:r>
              <a:rPr lang="en-US" sz="1800" dirty="0"/>
              <a:t>Operation of business between signing and closing, including operating in the “ordinary course”</a:t>
            </a:r>
          </a:p>
          <a:p>
            <a:pPr marL="1200150" lvl="1" indent="-457200"/>
            <a:r>
              <a:rPr lang="en-US" sz="1800" dirty="0"/>
              <a:t>Obtaining regulatory and third-party consents</a:t>
            </a:r>
          </a:p>
          <a:p>
            <a:pPr marL="1200150" lvl="1" indent="-457200"/>
            <a:r>
              <a:rPr lang="en-US" sz="1800" dirty="0"/>
              <a:t>Notification of certain matters</a:t>
            </a:r>
          </a:p>
          <a:p>
            <a:pPr marL="1200150" lvl="1" indent="-457200"/>
            <a:r>
              <a:rPr lang="en-US" sz="1800" dirty="0"/>
              <a:t>Confidentiality and non-disclosure agreements</a:t>
            </a:r>
          </a:p>
          <a:p>
            <a:pPr lvl="1" indent="0">
              <a:buNone/>
            </a:pPr>
            <a:endParaRPr lang="en-US" sz="1800" dirty="0"/>
          </a:p>
          <a:p>
            <a:pPr marL="457200" indent="-457200">
              <a:buFont typeface="Arial" panose="020B0604020202020204" pitchFamily="34" charset="0"/>
              <a:buChar char="•"/>
            </a:pPr>
            <a:r>
              <a:rPr lang="en-US" dirty="0"/>
              <a:t>Buyers seek to ensure that the company they pay for at closing is what they agreed to buy at signing.</a:t>
            </a:r>
          </a:p>
          <a:p>
            <a:pPr marL="457200" indent="-457200">
              <a:buFont typeface="Arial" panose="020B0604020202020204" pitchFamily="34" charset="0"/>
              <a:buChar char="•"/>
            </a:pPr>
            <a:endParaRPr lang="en-US" sz="2800" dirty="0"/>
          </a:p>
        </p:txBody>
      </p:sp>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520245" y="120769"/>
            <a:ext cx="10897734" cy="1014461"/>
          </a:xfrm>
        </p:spPr>
        <p:txBody>
          <a:bodyPr/>
          <a:lstStyle/>
          <a:p>
            <a:r>
              <a:rPr lang="en-US" dirty="0"/>
              <a:t>Breach of Covenants</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pic>
        <p:nvPicPr>
          <p:cNvPr id="5" name="Picture 4" descr="" title="">
            <a:extLst>
              <a:ext uri="{FF2B5EF4-FFF2-40B4-BE49-F238E27FC236}">
                <a16:creationId xmlns:a16="http://schemas.microsoft.com/office/drawing/2014/main" id="{9B3AE866-739E-4211-94D6-0D2D66F912B8}"/>
              </a:ext>
            </a:extLst>
          </p:cNvPr>
          <p:cNvPicPr>
            <a:picLocks noChangeAspect="1"/>
          </p:cNvPicPr>
          <p:nvPr/>
        </p:nvPicPr>
        <p:blipFill rotWithShape="1">
          <a:blip r:embed="rId3"/>
          <a:srcRect l="9509" r="982" b="1427"/>
          <a:stretch/>
        </p:blipFill>
        <p:spPr bwMode="auto">
          <a:xfrm>
            <a:off x="6683046" y="1343465"/>
            <a:ext cx="4530841" cy="2798689"/>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6187147"/>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435429" y="1068999"/>
            <a:ext cx="5382665" cy="4696625"/>
          </a:xfrm>
        </p:spPr>
        <p:txBody>
          <a:bodyPr/>
          <a:lstStyle/>
          <a:p>
            <a:endParaRPr lang="en-US" sz="1800" dirty="0">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en-US" sz="2000" i="1" dirty="0">
                <a:effectLst/>
                <a:ea typeface="Source Sans Pro" panose="020B0503030403020204" pitchFamily="34" charset="0"/>
                <a:cs typeface="Times New Roman" panose="02020603050405020304" pitchFamily="18" charset="0"/>
              </a:rPr>
              <a:t>Snow Phipps Grp., LLC v. </a:t>
            </a:r>
            <a:r>
              <a:rPr lang="en-US" sz="2000" i="1" dirty="0" err="1">
                <a:effectLst/>
                <a:ea typeface="Source Sans Pro" panose="020B0503030403020204" pitchFamily="34" charset="0"/>
                <a:cs typeface="Times New Roman" panose="02020603050405020304" pitchFamily="18" charset="0"/>
              </a:rPr>
              <a:t>Kcake</a:t>
            </a:r>
            <a:r>
              <a:rPr lang="en-US" sz="2000" i="1" dirty="0">
                <a:effectLst/>
                <a:ea typeface="Source Sans Pro" panose="020B0503030403020204" pitchFamily="34" charset="0"/>
                <a:cs typeface="Times New Roman" panose="02020603050405020304" pitchFamily="18" charset="0"/>
              </a:rPr>
              <a:t> Acquisition, Inc.</a:t>
            </a:r>
            <a:r>
              <a:rPr lang="en-US" sz="2000" dirty="0">
                <a:effectLst/>
                <a:ea typeface="Source Sans Pro" panose="020B0503030403020204" pitchFamily="34" charset="0"/>
                <a:cs typeface="Times New Roman" panose="02020603050405020304" pitchFamily="18" charset="0"/>
              </a:rPr>
              <a:t>, No. 2020-0282-KSJM, 2021 WL 1714202 (Del. Ch. Apr. 30, 2021)</a:t>
            </a:r>
            <a:endParaRPr lang="en-US" sz="2000" dirty="0">
              <a:ea typeface="Source Sans Pro" panose="020B0503030403020204" pitchFamily="34" charset="0"/>
            </a:endParaRPr>
          </a:p>
          <a:p>
            <a:endParaRPr lang="en-US" sz="2000" dirty="0">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en-US" sz="2000" dirty="0">
                <a:ea typeface="Source Sans Pro" panose="020B0503030403020204" pitchFamily="34" charset="0"/>
                <a:cs typeface="Times New Roman" panose="02020603050405020304" pitchFamily="18" charset="0"/>
              </a:rPr>
              <a:t>Buyers (</a:t>
            </a:r>
            <a:r>
              <a:rPr lang="en-US" sz="2000" dirty="0" err="1">
                <a:ea typeface="Source Sans Pro" panose="020B0503030403020204" pitchFamily="34" charset="0"/>
                <a:cs typeface="Times New Roman" panose="02020603050405020304" pitchFamily="18" charset="0"/>
              </a:rPr>
              <a:t>Kcake</a:t>
            </a:r>
            <a:r>
              <a:rPr lang="en-US" sz="2000" dirty="0">
                <a:ea typeface="Source Sans Pro" panose="020B0503030403020204" pitchFamily="34" charset="0"/>
                <a:cs typeface="Times New Roman" panose="02020603050405020304" pitchFamily="18" charset="0"/>
              </a:rPr>
              <a:t>) lost their appetite for the deal as government entities issued stay-at-home orders and seller’s (</a:t>
            </a:r>
            <a:r>
              <a:rPr lang="en-US" sz="2000" dirty="0" err="1">
                <a:ea typeface="Source Sans Pro" panose="020B0503030403020204" pitchFamily="34" charset="0"/>
                <a:cs typeface="Times New Roman" panose="02020603050405020304" pitchFamily="18" charset="0"/>
              </a:rPr>
              <a:t>DecoPac</a:t>
            </a:r>
            <a:r>
              <a:rPr lang="en-US" sz="2000" dirty="0">
                <a:ea typeface="Source Sans Pro" panose="020B0503030403020204" pitchFamily="34" charset="0"/>
                <a:cs typeface="Times New Roman" panose="02020603050405020304" pitchFamily="18" charset="0"/>
              </a:rPr>
              <a:t>) weekly sales declined precipitously.  In response, </a:t>
            </a:r>
            <a:r>
              <a:rPr lang="en-US" sz="2000" dirty="0" err="1">
                <a:ea typeface="Source Sans Pro" panose="020B0503030403020204" pitchFamily="34" charset="0"/>
                <a:cs typeface="Times New Roman" panose="02020603050405020304" pitchFamily="18" charset="0"/>
              </a:rPr>
              <a:t>DecoPac</a:t>
            </a:r>
            <a:r>
              <a:rPr lang="en-US" sz="2000" dirty="0">
                <a:ea typeface="Source Sans Pro" panose="020B0503030403020204" pitchFamily="34" charset="0"/>
                <a:cs typeface="Times New Roman" panose="02020603050405020304" pitchFamily="18" charset="0"/>
              </a:rPr>
              <a:t> </a:t>
            </a:r>
            <a:r>
              <a:rPr lang="en-US" sz="2000" dirty="0">
                <a:effectLst/>
                <a:ea typeface="Source Sans Pro" panose="020B0503030403020204" pitchFamily="34" charset="0"/>
                <a:cs typeface="Times New Roman" panose="02020603050405020304" pitchFamily="18" charset="0"/>
              </a:rPr>
              <a:t>undertook cost saving measures and drew down on its line of credit.  </a:t>
            </a:r>
          </a:p>
          <a:p>
            <a:pPr marL="285750" indent="-285750">
              <a:buFont typeface="Arial" panose="020B0604020202020204" pitchFamily="34" charset="0"/>
              <a:buChar char="•"/>
            </a:pPr>
            <a:endParaRPr lang="en-US" sz="2000" dirty="0">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en-US" sz="2000" dirty="0">
                <a:effectLst/>
                <a:ea typeface="Source Sans Pro" panose="020B0503030403020204" pitchFamily="34" charset="0"/>
                <a:cs typeface="Times New Roman" panose="02020603050405020304" pitchFamily="18" charset="0"/>
              </a:rPr>
              <a:t>No breach of covenants.  </a:t>
            </a:r>
            <a:r>
              <a:rPr lang="en-US" sz="2000" dirty="0">
                <a:ea typeface="Source Sans Pro" panose="020B0503030403020204" pitchFamily="34" charset="0"/>
                <a:cs typeface="Times New Roman" panose="02020603050405020304" pitchFamily="18" charset="0"/>
              </a:rPr>
              <a:t>Cost-cutting measures</a:t>
            </a:r>
            <a:r>
              <a:rPr lang="en-US" sz="2000" dirty="0">
                <a:effectLst/>
                <a:ea typeface="Source Sans Pro" panose="020B0503030403020204" pitchFamily="34" charset="0"/>
                <a:cs typeface="Times New Roman" panose="02020603050405020304" pitchFamily="18" charset="0"/>
              </a:rPr>
              <a:t> were consistent with past practices.</a:t>
            </a:r>
          </a:p>
          <a:p>
            <a:endParaRPr lang="en-US" sz="2000" dirty="0">
              <a:effectLst/>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en-US" sz="2000" dirty="0">
                <a:ea typeface="Source Sans Pro" panose="020B0503030403020204" pitchFamily="34" charset="0"/>
                <a:cs typeface="Times New Roman" panose="02020603050405020304" pitchFamily="18" charset="0"/>
              </a:rPr>
              <a:t>A</a:t>
            </a:r>
            <a:r>
              <a:rPr lang="en-US" sz="2000" dirty="0">
                <a:effectLst/>
                <a:ea typeface="Source Sans Pro" panose="020B0503030403020204" pitchFamily="34" charset="0"/>
                <a:cs typeface="Times New Roman" panose="02020603050405020304" pitchFamily="18" charset="0"/>
              </a:rPr>
              <a:t>ward of specific performance.</a:t>
            </a:r>
          </a:p>
          <a:p>
            <a:endParaRPr lang="en-US" sz="1800" i="1" dirty="0">
              <a:ea typeface="Source Sans Pro" panose="020B0503030403020204" pitchFamily="34" charset="0"/>
              <a:cs typeface="Times New Roman" panose="02020603050405020304" pitchFamily="18" charset="0"/>
            </a:endParaRPr>
          </a:p>
        </p:txBody>
      </p:sp>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477837" y="77915"/>
            <a:ext cx="10897734" cy="1014461"/>
          </a:xfrm>
        </p:spPr>
        <p:txBody>
          <a:bodyPr/>
          <a:lstStyle/>
          <a:p>
            <a:r>
              <a:rPr lang="en-US" sz="3600" dirty="0"/>
              <a:t>Breach of Covenants</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pic>
        <p:nvPicPr>
          <p:cNvPr id="5" name="Picture 4" descr="" title="">
            <a:extLst>
              <a:ext uri="{FF2B5EF4-FFF2-40B4-BE49-F238E27FC236}">
                <a16:creationId xmlns:a16="http://schemas.microsoft.com/office/drawing/2014/main" id="{67812BD2-A9D6-406F-875A-F445D95C12A4}"/>
              </a:ext>
            </a:extLst>
          </p:cNvPr>
          <p:cNvPicPr>
            <a:picLocks noChangeAspect="1"/>
          </p:cNvPicPr>
          <p:nvPr/>
        </p:nvPicPr>
        <p:blipFill>
          <a:blip r:embed="rId3"/>
          <a:stretch>
            <a:fillRect/>
          </a:stretch>
        </p:blipFill>
        <p:spPr>
          <a:xfrm>
            <a:off x="6485380" y="1403939"/>
            <a:ext cx="4682517" cy="3082092"/>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13421070"/>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Footer Placeholder 2" descr="" title="">
            <a:extLst>
              <a:ext uri="{FF2B5EF4-FFF2-40B4-BE49-F238E27FC236}">
                <a16:creationId xmlns:a16="http://schemas.microsoft.com/office/drawing/2014/main" id="{AA345202-98EF-4DEA-9BC3-0B6DE11B6A12}"/>
              </a:ext>
            </a:extLst>
          </p:cNvPr>
          <p:cNvSpPr>
            <a:spLocks noGrp="1"/>
          </p:cNvSpPr>
          <p:nvPr>
            <p:ph type="ftr" sz="quarter" idx="3"/>
          </p:nvPr>
        </p:nvSpPr>
        <p:spPr>
          <a:xfrm>
            <a:off x="515936" y="6356350"/>
            <a:ext cx="5207969" cy="501650"/>
          </a:xfrm>
        </p:spPr>
        <p:txBody>
          <a:bodyPr/>
          <a:lstStyle/>
          <a:p>
            <a:r>
              <a:rPr lang="en-US" dirty="0"/>
              <a:t>ARIAS•U.S. 2022 Fall Conference ∙ November 4, 2022 ∙ www.arias-us.org</a:t>
            </a:r>
          </a:p>
        </p:txBody>
      </p:sp>
      <p:pic>
        <p:nvPicPr>
          <p:cNvPr id="6" name="Picture 5" descr="" title="">
            <a:extLst>
              <a:ext uri="{FF2B5EF4-FFF2-40B4-BE49-F238E27FC236}">
                <a16:creationId xmlns:a16="http://schemas.microsoft.com/office/drawing/2014/main" id="{A0C4E9C2-B688-4290-AFCD-7B8D0857E3A2}"/>
              </a:ext>
            </a:extLst>
          </p:cNvPr>
          <p:cNvPicPr>
            <a:picLocks noChangeAspect="1"/>
          </p:cNvPicPr>
          <p:nvPr/>
        </p:nvPicPr>
        <p:blipFill>
          <a:blip r:embed="rId3"/>
          <a:stretch>
            <a:fillRect/>
          </a:stretch>
        </p:blipFill>
        <p:spPr>
          <a:xfrm>
            <a:off x="2459420" y="2168035"/>
            <a:ext cx="7273158" cy="4188315"/>
          </a:xfrm>
          <a:prstGeom prst="rect">
            <a:avLst/>
          </a:prstGeom>
        </p:spPr>
      </p:pic>
      <p:pic>
        <p:nvPicPr>
          <p:cNvPr id="5" name="Picture 4" descr="" title="">
            <a:extLst>
              <a:ext uri="{FF2B5EF4-FFF2-40B4-BE49-F238E27FC236}">
                <a16:creationId xmlns:a16="http://schemas.microsoft.com/office/drawing/2014/main" id="{0256BC54-181F-4FB8-98BA-2918CC0E17B7}"/>
              </a:ext>
            </a:extLst>
          </p:cNvPr>
          <p:cNvPicPr>
            <a:picLocks noChangeAspect="1"/>
          </p:cNvPicPr>
          <p:nvPr/>
        </p:nvPicPr>
        <p:blipFill>
          <a:blip r:embed="rId4"/>
          <a:stretch>
            <a:fillRect/>
          </a:stretch>
        </p:blipFill>
        <p:spPr>
          <a:xfrm rot="909822">
            <a:off x="6556124" y="-121964"/>
            <a:ext cx="5218628" cy="4212701"/>
          </a:xfrm>
          <a:prstGeom prst="rect">
            <a:avLst/>
          </a:prstGeom>
        </p:spPr>
      </p:pic>
      <p:pic>
        <p:nvPicPr>
          <p:cNvPr id="4" name="Picture 3" descr="" title="">
            <a:extLst>
              <a:ext uri="{FF2B5EF4-FFF2-40B4-BE49-F238E27FC236}">
                <a16:creationId xmlns:a16="http://schemas.microsoft.com/office/drawing/2014/main" id="{68144BC6-6B51-4FE9-A74A-64C66434E8B1}"/>
              </a:ext>
            </a:extLst>
          </p:cNvPr>
          <p:cNvPicPr>
            <a:picLocks noChangeAspect="1"/>
          </p:cNvPicPr>
          <p:nvPr/>
        </p:nvPicPr>
        <p:blipFill>
          <a:blip r:embed="rId5"/>
          <a:stretch>
            <a:fillRect/>
          </a:stretch>
        </p:blipFill>
        <p:spPr>
          <a:xfrm rot="20359178">
            <a:off x="517356" y="323828"/>
            <a:ext cx="4375331" cy="2674300"/>
          </a:xfrm>
          <a:prstGeom prst="rect">
            <a:avLst/>
          </a:prstGeom>
        </p:spPr>
      </p:pic>
    </p:spTree>
    <p:extLst>
      <p:ext uri="{BB962C8B-B14F-4D97-AF65-F5344CB8AC3E}">
        <p14:creationId xmlns:p14="http://schemas.microsoft.com/office/powerpoint/2010/main" val="2594824873"/>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435429" y="965273"/>
            <a:ext cx="10982550" cy="4696625"/>
          </a:xfrm>
        </p:spPr>
        <p:txBody>
          <a:bodyPr/>
          <a:lstStyle/>
          <a:p>
            <a:pPr marL="285750" indent="-285750">
              <a:buFont typeface="Arial" panose="020B0604020202020204" pitchFamily="34" charset="0"/>
              <a:buChar char="•"/>
            </a:pPr>
            <a:r>
              <a:rPr lang="en-US" sz="2000" i="1" dirty="0">
                <a:effectLst/>
                <a:latin typeface="Calibri" panose="020F0502020204030204" pitchFamily="34" charset="0"/>
              </a:rPr>
              <a:t>Level 4 Yoga, LLC v. CorePower Yoga, LLC</a:t>
            </a:r>
            <a:r>
              <a:rPr lang="en-US" sz="2000" dirty="0">
                <a:effectLst/>
                <a:latin typeface="Calibri" panose="020F0502020204030204" pitchFamily="34" charset="0"/>
              </a:rPr>
              <a:t>, No. CV 2020-0249-JRS, 2022 WL 601862, at *1 (Del. Ch. Mar. 1, 2022)</a:t>
            </a:r>
            <a:endParaRPr lang="en-US" sz="2000" dirty="0">
              <a:ea typeface="Source Sans Pro" panose="020B0503030403020204" pitchFamily="34" charset="0"/>
            </a:endParaRPr>
          </a:p>
          <a:p>
            <a:pPr marL="285750" indent="-285750">
              <a:buFont typeface="Arial" panose="020B0604020202020204" pitchFamily="34" charset="0"/>
              <a:buChar char="•"/>
            </a:pPr>
            <a:endParaRPr lang="en-US" sz="2000" dirty="0">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en-US" sz="2000" dirty="0">
                <a:ea typeface="Source Sans Pro" panose="020B0503030403020204" pitchFamily="34" charset="0"/>
                <a:cs typeface="Times New Roman" panose="02020603050405020304" pitchFamily="18" charset="0"/>
              </a:rPr>
              <a:t>CorePower Yoga (Buyer) invoked the APA’s MAE clause and “ordinary course” covenant to declare it was no longer obligated to complete the transaction to purchase yoga studios of its franchisee, Level 4 (Seller).</a:t>
            </a:r>
          </a:p>
          <a:p>
            <a:pPr marL="285750" indent="-285750">
              <a:buFont typeface="Arial" panose="020B0604020202020204" pitchFamily="34" charset="0"/>
              <a:buChar char="•"/>
            </a:pPr>
            <a:endParaRPr lang="en-US" sz="2000" dirty="0">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en-US" sz="2000" dirty="0">
                <a:ea typeface="Source Sans Pro" panose="020B0503030403020204" pitchFamily="34" charset="0"/>
                <a:cs typeface="Times New Roman" panose="02020603050405020304" pitchFamily="18" charset="0"/>
              </a:rPr>
              <a:t>Court:  by following the directions of its franchisor, as it always has done, Seller operated its yoga studios in the ordinary course.  </a:t>
            </a:r>
          </a:p>
          <a:p>
            <a:pPr marL="285750" indent="-285750">
              <a:buFont typeface="Arial" panose="020B0604020202020204" pitchFamily="34" charset="0"/>
              <a:buChar char="•"/>
            </a:pPr>
            <a:endParaRPr lang="en-US" sz="2000" dirty="0">
              <a:ea typeface="Source Sans Pro" panose="020B0503030403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sz="2000" i="1" dirty="0">
                <a:ea typeface="Source Sans Pro" panose="020B0503030403020204" pitchFamily="34" charset="0"/>
                <a:cs typeface="Times New Roman" panose="02020603050405020304" pitchFamily="18" charset="0"/>
              </a:rPr>
              <a:t>Stay tuned</a:t>
            </a:r>
            <a:r>
              <a:rPr lang="en-US" sz="2000" dirty="0">
                <a:ea typeface="Source Sans Pro" panose="020B0503030403020204" pitchFamily="34" charset="0"/>
                <a:cs typeface="Times New Roman" panose="02020603050405020304" pitchFamily="18" charset="0"/>
              </a:rPr>
              <a:t>:  On October 19, 2022, Buyer went to the Delaware Supreme Court seeking reversal of the order.  Buyer argues that the actions taken by Seller—including requesting rent adjustments and mass layoffs —went beyond even the government closure mandates, and the covenant defined “ordinary course” as the way Seller functioned prior to 2019.  </a:t>
            </a:r>
            <a:endParaRPr lang="en-US" sz="2000" i="1" dirty="0">
              <a:ea typeface="Source Sans Pro" panose="020B0503030403020204" pitchFamily="34" charset="0"/>
              <a:cs typeface="Times New Roman" panose="02020603050405020304" pitchFamily="18" charset="0"/>
            </a:endParaRPr>
          </a:p>
        </p:txBody>
      </p:sp>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520245" y="120769"/>
            <a:ext cx="10897734" cy="1014461"/>
          </a:xfrm>
        </p:spPr>
        <p:txBody>
          <a:bodyPr/>
          <a:lstStyle/>
          <a:p>
            <a:r>
              <a:rPr lang="en-US" dirty="0"/>
              <a:t>Breach of Covenants Scenario:  Downward Dog</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spTree>
    <p:extLst>
      <p:ext uri="{BB962C8B-B14F-4D97-AF65-F5344CB8AC3E}">
        <p14:creationId xmlns:p14="http://schemas.microsoft.com/office/powerpoint/2010/main" val="3579432970"/>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435428" y="1135230"/>
            <a:ext cx="11037557" cy="4958873"/>
          </a:xfrm>
        </p:spPr>
        <p:txBody>
          <a:bodyPr/>
          <a:lstStyle/>
          <a:p>
            <a:pPr marL="457200" indent="-457200">
              <a:buFont typeface="Arial" panose="020B0604020202020204" pitchFamily="34" charset="0"/>
              <a:buChar char="•"/>
            </a:pPr>
            <a:r>
              <a:rPr lang="en-US" dirty="0"/>
              <a:t>A MAE (or MAC) clause permits the buyer to avoid closing based on material negative effects in the financial condition, assets, liabilities, business, or operations of the target firm.</a:t>
            </a:r>
          </a:p>
          <a:p>
            <a:endParaRPr lang="en-US" dirty="0"/>
          </a:p>
          <a:p>
            <a:pPr marL="457200" indent="-457200">
              <a:buFont typeface="Arial" panose="020B0604020202020204" pitchFamily="34" charset="0"/>
              <a:buChar char="•"/>
            </a:pPr>
            <a:r>
              <a:rPr lang="en-US" dirty="0"/>
              <a:t>Subject to heavily negotiated exceptions.</a:t>
            </a:r>
          </a:p>
          <a:p>
            <a:endParaRPr lang="en-US" dirty="0"/>
          </a:p>
          <a:p>
            <a:pPr marL="457200" indent="-457200">
              <a:buFont typeface="Arial" panose="020B0604020202020204" pitchFamily="34" charset="0"/>
              <a:buChar char="•"/>
            </a:pPr>
            <a:r>
              <a:rPr lang="en-US" dirty="0"/>
              <a:t>Delaware courts exceedingly reluctant to allow buyers to invoke MAE clauses to escape from M&amp;A deals. </a:t>
            </a:r>
          </a:p>
        </p:txBody>
      </p:sp>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520245" y="120769"/>
            <a:ext cx="10897734" cy="1014461"/>
          </a:xfrm>
        </p:spPr>
        <p:txBody>
          <a:bodyPr/>
          <a:lstStyle/>
          <a:p>
            <a:r>
              <a:rPr lang="en-US" dirty="0"/>
              <a:t>Material Adverse Effect Clauses</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spTree>
    <p:extLst>
      <p:ext uri="{BB962C8B-B14F-4D97-AF65-F5344CB8AC3E}">
        <p14:creationId xmlns:p14="http://schemas.microsoft.com/office/powerpoint/2010/main" val="533074543"/>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435429" y="1135230"/>
            <a:ext cx="5824694" cy="4958873"/>
          </a:xfrm>
        </p:spPr>
        <p:txBody>
          <a:bodyPr/>
          <a:lstStyle/>
          <a:p>
            <a:pPr marL="285750" indent="-285750">
              <a:buFont typeface="Arial" panose="020B0604020202020204" pitchFamily="34" charset="0"/>
              <a:buChar char="•"/>
            </a:pPr>
            <a:r>
              <a:rPr lang="en-US" sz="1800" i="1" dirty="0" err="1">
                <a:effectLst/>
                <a:ea typeface="Source Sans Pro" panose="020B0503030403020204" pitchFamily="34" charset="0"/>
                <a:cs typeface="Times New Roman" panose="02020603050405020304" pitchFamily="18" charset="0"/>
              </a:rPr>
              <a:t>Bardy</a:t>
            </a:r>
            <a:r>
              <a:rPr lang="en-US" sz="1800" i="1" dirty="0">
                <a:effectLst/>
                <a:ea typeface="Source Sans Pro" panose="020B0503030403020204" pitchFamily="34" charset="0"/>
                <a:cs typeface="Times New Roman" panose="02020603050405020304" pitchFamily="18" charset="0"/>
              </a:rPr>
              <a:t> Diagnostics, Inc. v. Hill-Rom, Inc.</a:t>
            </a:r>
            <a:r>
              <a:rPr lang="en-US" sz="1800" dirty="0">
                <a:effectLst/>
                <a:ea typeface="Source Sans Pro" panose="020B0503030403020204" pitchFamily="34" charset="0"/>
                <a:cs typeface="Times New Roman" panose="02020603050405020304" pitchFamily="18" charset="0"/>
              </a:rPr>
              <a:t>, No. 2021-0175-JRS, 2021 WL 2886188 (Del. Ch. July 9, 2021) </a:t>
            </a:r>
            <a:endParaRPr lang="en-US" sz="1800" dirty="0">
              <a:ea typeface="Source Sans Pro" panose="020B0503030403020204" pitchFamily="34" charset="0"/>
            </a:endParaRPr>
          </a:p>
          <a:p>
            <a:endParaRPr lang="en-US" sz="1800" dirty="0">
              <a:effectLst/>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ea typeface="Source Sans Pro" panose="020B0503030403020204" pitchFamily="34" charset="0"/>
                <a:cs typeface="Times New Roman" panose="02020603050405020304" pitchFamily="18" charset="0"/>
              </a:rPr>
              <a:t>Hill-Rom, Inc. (“Buyer”) agreed to acquire </a:t>
            </a:r>
            <a:r>
              <a:rPr lang="en-US" sz="1800" dirty="0" err="1">
                <a:effectLst/>
                <a:ea typeface="Source Sans Pro" panose="020B0503030403020204" pitchFamily="34" charset="0"/>
                <a:cs typeface="Times New Roman" panose="02020603050405020304" pitchFamily="18" charset="0"/>
              </a:rPr>
              <a:t>Bardy</a:t>
            </a:r>
            <a:r>
              <a:rPr lang="en-US" sz="1800" dirty="0">
                <a:effectLst/>
                <a:ea typeface="Source Sans Pro" panose="020B0503030403020204" pitchFamily="34" charset="0"/>
                <a:cs typeface="Times New Roman" panose="02020603050405020304" pitchFamily="18" charset="0"/>
              </a:rPr>
              <a:t> Diagnostics, Inc. (“Seller”), a medical device startup.  Between signing and closing, the Medicare program announced that the rates Medicare would pay for Seller’s only product on the market would be dramatically reduced. </a:t>
            </a:r>
          </a:p>
          <a:p>
            <a:r>
              <a:rPr lang="en-US" sz="1800" dirty="0">
                <a:effectLst/>
                <a:ea typeface="Source Sans Pro" panose="020B0503030403020204" pitchFamily="34" charset="0"/>
                <a:cs typeface="Times New Roman" panose="02020603050405020304" pitchFamily="18" charset="0"/>
              </a:rPr>
              <a:t> </a:t>
            </a:r>
          </a:p>
          <a:p>
            <a:pPr marL="285750" indent="-285750">
              <a:buFont typeface="Arial" panose="020B0604020202020204" pitchFamily="34" charset="0"/>
              <a:buChar char="•"/>
            </a:pPr>
            <a:r>
              <a:rPr lang="en-US" sz="1800" dirty="0">
                <a:ea typeface="Source Sans Pro" panose="020B0503030403020204" pitchFamily="34" charset="0"/>
                <a:cs typeface="Times New Roman" panose="02020603050405020304" pitchFamily="18" charset="0"/>
              </a:rPr>
              <a:t>Court:  </a:t>
            </a:r>
            <a:r>
              <a:rPr lang="en-US" sz="1800" dirty="0">
                <a:effectLst/>
                <a:ea typeface="Source Sans Pro" panose="020B0503030403020204" pitchFamily="34" charset="0"/>
                <a:cs typeface="Times New Roman" panose="02020603050405020304" pitchFamily="18" charset="0"/>
              </a:rPr>
              <a:t>Buyer did not prove that Seller suffered an MAE given its failure to prove the durational significance of the Medicare rates.  Also, even if an MAE occurred, the rates were carved out from the definition of MAE.</a:t>
            </a:r>
          </a:p>
          <a:p>
            <a:endParaRPr lang="en-US" sz="1800" dirty="0">
              <a:effectLst/>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en-US" sz="1800" dirty="0">
                <a:ea typeface="Source Sans Pro" panose="020B0503030403020204" pitchFamily="34" charset="0"/>
                <a:cs typeface="Times New Roman" panose="02020603050405020304" pitchFamily="18" charset="0"/>
              </a:rPr>
              <a:t>Award:  Specific performance and prejudgment interest.</a:t>
            </a:r>
            <a:endParaRPr lang="en-US" sz="1800" dirty="0">
              <a:effectLst/>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ea typeface="Source Sans Pro" panose="020B0503030403020204" pitchFamily="34" charset="0"/>
              <a:cs typeface="Times New Roman" panose="02020603050405020304" pitchFamily="18" charset="0"/>
            </a:endParaRPr>
          </a:p>
          <a:p>
            <a:endParaRPr lang="en-US" sz="1800" i="1" dirty="0">
              <a:effectLst/>
              <a:ea typeface="Source Sans Pro" panose="020B0503030403020204" pitchFamily="34" charset="0"/>
              <a:cs typeface="Times New Roman" panose="02020603050405020304" pitchFamily="18" charset="0"/>
            </a:endParaRPr>
          </a:p>
        </p:txBody>
      </p:sp>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520245" y="120769"/>
            <a:ext cx="10897734" cy="1014461"/>
          </a:xfrm>
        </p:spPr>
        <p:txBody>
          <a:bodyPr/>
          <a:lstStyle/>
          <a:p>
            <a:r>
              <a:rPr lang="en-US" sz="3200" dirty="0"/>
              <a:t>Material Adverse Effect</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pic>
        <p:nvPicPr>
          <p:cNvPr id="2050" name="Picture 2" descr="" title="">
            <a:extLst>
              <a:ext uri="{FF2B5EF4-FFF2-40B4-BE49-F238E27FC236}">
                <a16:creationId xmlns:a16="http://schemas.microsoft.com/office/drawing/2014/main" id="{F45FB334-E5BD-4D12-B710-5A5EC9663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333" y="1211384"/>
            <a:ext cx="5114144" cy="2876706"/>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05316"/>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520245" y="120769"/>
            <a:ext cx="10897734" cy="1014461"/>
          </a:xfrm>
        </p:spPr>
        <p:txBody>
          <a:bodyPr/>
          <a:lstStyle/>
          <a:p>
            <a:r>
              <a:rPr lang="en-US" dirty="0"/>
              <a:t>Post Closing:  Representations and Warranties</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pic>
        <p:nvPicPr>
          <p:cNvPr id="5" name="Object 4" descr="" title="">
            <a:extLst>
              <a:ext uri="{FF2B5EF4-FFF2-40B4-BE49-F238E27FC236}">
                <a16:creationId xmlns:a16="http://schemas.microsoft.com/office/drawing/2014/main" id="{0EC20FB8-FE71-49F9-A79B-98F12314741F}"/>
              </a:ext>
            </a:extLst>
          </p:cNvPr>
          <p:cNvPicPr/>
          <p:nvPr/>
        </p:nvPicPr>
        <p:blipFill>
          <a:blip r:embed="rId3"/>
          <a:stretch>
            <a:fillRect/>
          </a:stretch>
        </p:blipFill>
        <p:spPr>
          <a:xfrm>
            <a:off x="3783072" y="1233948"/>
            <a:ext cx="4625856" cy="4618159"/>
          </a:xfrm>
          <a:prstGeom prst="rect">
            <a:avLst/>
          </a:prstGeom>
          <a:ln w="38100">
            <a:solidFill>
              <a:schemeClr val="tx1"/>
            </a:solidFill>
          </a:ln>
        </p:spPr>
      </p:pic>
    </p:spTree>
    <p:extLst>
      <p:ext uri="{BB962C8B-B14F-4D97-AF65-F5344CB8AC3E}">
        <p14:creationId xmlns:p14="http://schemas.microsoft.com/office/powerpoint/2010/main" val="3357408919"/>
      </p:ext>
    </p:extLst>
  </p:cSld>
  <p:clrMapOvr>
    <a:masterClrMapping/>
  </p:clrMapOvr>
</p:sld>
</file>

<file path=ppt/slides/slide2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B613D45-7F73-9141-B705-7964A34AE916}"/>
              </a:ext>
            </a:extLst>
          </p:cNvPr>
          <p:cNvSpPr>
            <a:spLocks noGrp="1"/>
          </p:cNvSpPr>
          <p:nvPr>
            <p:ph type="body" sz="quarter" idx="10"/>
          </p:nvPr>
        </p:nvSpPr>
        <p:spPr>
          <a:xfrm>
            <a:off x="435430" y="1010012"/>
            <a:ext cx="5660570" cy="5079086"/>
          </a:xfrm>
        </p:spPr>
        <p:txBody>
          <a:bodyPr/>
          <a:lstStyle/>
          <a:p>
            <a:pPr marL="457200" indent="-457200">
              <a:buFont typeface="Arial" panose="020B0604020202020204" pitchFamily="34" charset="0"/>
              <a:buChar char="•"/>
            </a:pPr>
            <a:r>
              <a:rPr lang="en-US" sz="2200" i="1" dirty="0"/>
              <a:t>Swipe Acquisition Corp. v. Krauss</a:t>
            </a:r>
            <a:r>
              <a:rPr lang="en-US" sz="2200" dirty="0"/>
              <a:t>, No. CV 2019-0509-PAF, 2020 WL 5015863, at *3 (Del. Ch. Aug. 25, 2020)</a:t>
            </a:r>
          </a:p>
          <a:p>
            <a:endParaRPr lang="en-US" sz="2200" b="0" i="0" dirty="0">
              <a:effectLst/>
              <a:latin typeface="Source Sans Pro" panose="020B0503030403020204" pitchFamily="34" charset="0"/>
            </a:endParaRPr>
          </a:p>
          <a:p>
            <a:pPr marL="457200" indent="-457200">
              <a:buFont typeface="Arial" panose="020B0604020202020204" pitchFamily="34" charset="0"/>
              <a:buChar char="•"/>
            </a:pPr>
            <a:r>
              <a:rPr lang="en-US" sz="2200" dirty="0"/>
              <a:t>Sellers </a:t>
            </a:r>
            <a:r>
              <a:rPr lang="en-US" sz="2200" b="0" i="0" dirty="0">
                <a:effectLst/>
                <a:latin typeface="Source Sans Pro" panose="020B0503030403020204" pitchFamily="34" charset="0"/>
              </a:rPr>
              <a:t>told Buyers (Swipe) that Amazon was the largest indirect buyer of the Company’s products. </a:t>
            </a:r>
          </a:p>
          <a:p>
            <a:endParaRPr lang="en-US" sz="2200" b="0" i="0" dirty="0">
              <a:effectLst/>
              <a:latin typeface="Source Sans Pro" panose="020B0503030403020204" pitchFamily="34" charset="0"/>
            </a:endParaRPr>
          </a:p>
          <a:p>
            <a:pPr marL="457200" indent="-457200">
              <a:buFont typeface="Arial" panose="020B0604020202020204" pitchFamily="34" charset="0"/>
              <a:buChar char="•"/>
            </a:pPr>
            <a:r>
              <a:rPr lang="en-US" sz="2200" dirty="0"/>
              <a:t>Before closing, Sellers learned </a:t>
            </a:r>
            <a:r>
              <a:rPr lang="en-US" sz="2200" b="0" i="0" dirty="0">
                <a:effectLst/>
                <a:latin typeface="Source Sans Pro" panose="020B0503030403020204" pitchFamily="34" charset="0"/>
              </a:rPr>
              <a:t>that Amazon was going to move its business to one of the Company’s competitors. </a:t>
            </a:r>
            <a:r>
              <a:rPr lang="en-US" sz="2200" dirty="0"/>
              <a:t> </a:t>
            </a:r>
          </a:p>
          <a:p>
            <a:endParaRPr lang="en-US" sz="2200" b="0" i="0" dirty="0">
              <a:effectLst/>
              <a:latin typeface="Source Sans Pro" panose="020B0503030403020204" pitchFamily="34" charset="0"/>
            </a:endParaRPr>
          </a:p>
          <a:p>
            <a:pPr marL="457200" indent="-457200">
              <a:buFont typeface="Arial" panose="020B0604020202020204" pitchFamily="34" charset="0"/>
              <a:buChar char="•"/>
            </a:pPr>
            <a:r>
              <a:rPr lang="en-US" sz="2200" b="0" i="0" dirty="0">
                <a:effectLst/>
                <a:latin typeface="Source Sans Pro" panose="020B0503030403020204" pitchFamily="34" charset="0"/>
              </a:rPr>
              <a:t>Court:  Motion to dismiss claims for breach of contract and fraud denied.  </a:t>
            </a:r>
            <a:endParaRPr lang="en-US" sz="2200" dirty="0"/>
          </a:p>
          <a:p>
            <a:endParaRPr lang="en-US" sz="2000" dirty="0"/>
          </a:p>
        </p:txBody>
      </p:sp>
      <p:sp>
        <p:nvSpPr>
          <p:cNvPr id="6" name="Title 5" descr="" title="">
            <a:extLst>
              <a:ext uri="{FF2B5EF4-FFF2-40B4-BE49-F238E27FC236}">
                <a16:creationId xmlns:a16="http://schemas.microsoft.com/office/drawing/2014/main" id="{1E911933-9614-EB4D-8602-8F6EB5ABF448}"/>
              </a:ext>
            </a:extLst>
          </p:cNvPr>
          <p:cNvSpPr>
            <a:spLocks noGrp="1"/>
          </p:cNvSpPr>
          <p:nvPr>
            <p:ph type="ctrTitle"/>
          </p:nvPr>
        </p:nvSpPr>
        <p:spPr>
          <a:xfrm>
            <a:off x="520245" y="120769"/>
            <a:ext cx="10897734" cy="1014461"/>
          </a:xfrm>
        </p:spPr>
        <p:txBody>
          <a:bodyPr/>
          <a:lstStyle/>
          <a:p>
            <a:r>
              <a:rPr lang="en-US" sz="3800" dirty="0"/>
              <a:t>Breach of Representations &amp; Warranties</a:t>
            </a:r>
          </a:p>
        </p:txBody>
      </p:sp>
      <p:sp>
        <p:nvSpPr>
          <p:cNvPr id="7" name="Footer Placeholder 6" descr="" title="">
            <a:extLst>
              <a:ext uri="{FF2B5EF4-FFF2-40B4-BE49-F238E27FC236}">
                <a16:creationId xmlns:a16="http://schemas.microsoft.com/office/drawing/2014/main" id="{25BCB9B2-6E21-7A45-984E-9B4BC6CA739F}"/>
              </a:ext>
            </a:extLst>
          </p:cNvPr>
          <p:cNvSpPr>
            <a:spLocks noGrp="1"/>
          </p:cNvSpPr>
          <p:nvPr>
            <p:ph type="ftr" sz="quarter" idx="3"/>
          </p:nvPr>
        </p:nvSpPr>
        <p:spPr>
          <a:xfrm>
            <a:off x="515937" y="6356350"/>
            <a:ext cx="4682228" cy="501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Jost"/>
                <a:ea typeface="+mn-ea"/>
                <a:cs typeface="+mn-cs"/>
              </a:rPr>
              <a:t>#ARIASUS • www.arias-us.org</a:t>
            </a:r>
          </a:p>
        </p:txBody>
      </p:sp>
      <p:grpSp>
        <p:nvGrpSpPr>
          <p:cNvPr id="12" name="Group 11" descr="" title="">
            <a:extLst>
              <a:ext uri="{FF2B5EF4-FFF2-40B4-BE49-F238E27FC236}">
                <a16:creationId xmlns:a16="http://schemas.microsoft.com/office/drawing/2014/main" id="{1DDA13EB-18A7-4FFD-83BF-305587D0AA96}"/>
              </a:ext>
            </a:extLst>
          </p:cNvPr>
          <p:cNvGrpSpPr/>
          <p:nvPr/>
        </p:nvGrpSpPr>
        <p:grpSpPr>
          <a:xfrm>
            <a:off x="6628493" y="1010012"/>
            <a:ext cx="4852006" cy="4695047"/>
            <a:chOff x="6589418" y="1010012"/>
            <a:chExt cx="4852006" cy="4695047"/>
          </a:xfrm>
        </p:grpSpPr>
        <p:pic>
          <p:nvPicPr>
            <p:cNvPr id="5" name="Picture 2" descr="" title="">
              <a:extLst>
                <a:ext uri="{FF2B5EF4-FFF2-40B4-BE49-F238E27FC236}">
                  <a16:creationId xmlns:a16="http://schemas.microsoft.com/office/drawing/2014/main" id="{DCA7D6BB-6AA1-4FB7-A94A-74C146441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377" y="1010012"/>
              <a:ext cx="4695047" cy="469504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 title="">
              <a:extLst>
                <a:ext uri="{FF2B5EF4-FFF2-40B4-BE49-F238E27FC236}">
                  <a16:creationId xmlns:a16="http://schemas.microsoft.com/office/drawing/2014/main" id="{E7DFD2E6-7EB5-4055-B652-1D1F15D841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9418" y="1772799"/>
              <a:ext cx="4610372" cy="1556556"/>
            </a:xfrm>
            <a:prstGeom prst="rect">
              <a:avLst/>
            </a:prstGeom>
          </p:spPr>
        </p:pic>
      </p:grpSp>
    </p:spTree>
    <p:extLst>
      <p:ext uri="{BB962C8B-B14F-4D97-AF65-F5344CB8AC3E}">
        <p14:creationId xmlns:p14="http://schemas.microsoft.com/office/powerpoint/2010/main" val="3320123331"/>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57032E-C3B9-4A96-B643-9C932E446B49}"/>
              </a:ext>
            </a:extLst>
          </p:cNvPr>
          <p:cNvSpPr>
            <a:spLocks noGrp="1"/>
          </p:cNvSpPr>
          <p:nvPr>
            <p:ph type="ctrTitle"/>
          </p:nvPr>
        </p:nvSpPr>
        <p:spPr/>
        <p:txBody>
          <a:bodyPr/>
          <a:lstStyle/>
          <a:p>
            <a:r>
              <a:rPr lang="en-US" dirty="0"/>
              <a:t>Reps &amp; Warranties Insurance</a:t>
            </a:r>
          </a:p>
        </p:txBody>
      </p:sp>
      <p:sp>
        <p:nvSpPr>
          <p:cNvPr id="3" name="Footer Placeholder 2" descr="" title="">
            <a:extLst>
              <a:ext uri="{FF2B5EF4-FFF2-40B4-BE49-F238E27FC236}">
                <a16:creationId xmlns:a16="http://schemas.microsoft.com/office/drawing/2014/main" id="{AA345202-98EF-4DEA-9BC3-0B6DE11B6A12}"/>
              </a:ext>
            </a:extLst>
          </p:cNvPr>
          <p:cNvSpPr>
            <a:spLocks noGrp="1"/>
          </p:cNvSpPr>
          <p:nvPr>
            <p:ph type="ftr" sz="quarter" idx="3"/>
          </p:nvPr>
        </p:nvSpPr>
        <p:spPr>
          <a:xfrm>
            <a:off x="279400" y="6356350"/>
            <a:ext cx="5321299" cy="501650"/>
          </a:xfrm>
        </p:spPr>
        <p:txBody>
          <a:bodyPr/>
          <a:lstStyle/>
          <a:p>
            <a:r>
              <a:rPr lang="en-US" dirty="0"/>
              <a:t>ARIAS•U.S. 2022 Fall Conference ∙ November 4, 2022 ∙ www.arias-us.org</a:t>
            </a:r>
          </a:p>
        </p:txBody>
      </p:sp>
    </p:spTree>
    <p:extLst>
      <p:ext uri="{BB962C8B-B14F-4D97-AF65-F5344CB8AC3E}">
        <p14:creationId xmlns:p14="http://schemas.microsoft.com/office/powerpoint/2010/main" val="1478012468"/>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249382" y="5806076"/>
            <a:ext cx="11177299" cy="282472"/>
          </a:xfrm>
        </p:spPr>
        <p:txBody>
          <a:bodyPr/>
          <a:lstStyle/>
          <a:p>
            <a:r>
              <a:rPr lang="en-US" sz="1400" b="0" dirty="0"/>
              <a:t>Source: Euclid Transactional R&amp;W/W&amp;I Insurance October 2022 Update</a:t>
            </a: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pic>
        <p:nvPicPr>
          <p:cNvPr id="10" name="Picture 9" descr="" title="">
            <a:extLst>
              <a:ext uri="{FF2B5EF4-FFF2-40B4-BE49-F238E27FC236}">
                <a16:creationId xmlns:a16="http://schemas.microsoft.com/office/drawing/2014/main" id="{B73AC2D4-55A0-41DB-9D0D-F8F253743148}"/>
              </a:ext>
            </a:extLst>
          </p:cNvPr>
          <p:cNvPicPr>
            <a:picLocks noChangeAspect="1"/>
          </p:cNvPicPr>
          <p:nvPr/>
        </p:nvPicPr>
        <p:blipFill>
          <a:blip r:embed="rId3"/>
          <a:stretch>
            <a:fillRect/>
          </a:stretch>
        </p:blipFill>
        <p:spPr>
          <a:xfrm>
            <a:off x="677665" y="320634"/>
            <a:ext cx="9100638" cy="5220813"/>
          </a:xfrm>
          <a:prstGeom prst="rect">
            <a:avLst/>
          </a:prstGeom>
        </p:spPr>
      </p:pic>
      <p:pic>
        <p:nvPicPr>
          <p:cNvPr id="12" name="Picture 11" descr="" title="">
            <a:extLst>
              <a:ext uri="{FF2B5EF4-FFF2-40B4-BE49-F238E27FC236}">
                <a16:creationId xmlns:a16="http://schemas.microsoft.com/office/drawing/2014/main" id="{E7D29E29-1DDC-4F4A-9CC2-45E0DB38C111}"/>
              </a:ext>
            </a:extLst>
          </p:cNvPr>
          <p:cNvPicPr>
            <a:picLocks noChangeAspect="1"/>
          </p:cNvPicPr>
          <p:nvPr/>
        </p:nvPicPr>
        <p:blipFill>
          <a:blip r:embed="rId4"/>
          <a:stretch>
            <a:fillRect/>
          </a:stretch>
        </p:blipFill>
        <p:spPr>
          <a:xfrm>
            <a:off x="677665" y="-424156"/>
            <a:ext cx="10247634" cy="6025609"/>
          </a:xfrm>
          <a:prstGeom prst="rect">
            <a:avLst/>
          </a:prstGeom>
        </p:spPr>
      </p:pic>
    </p:spTree>
    <p:extLst>
      <p:ext uri="{BB962C8B-B14F-4D97-AF65-F5344CB8AC3E}">
        <p14:creationId xmlns:p14="http://schemas.microsoft.com/office/powerpoint/2010/main" val="1295163912"/>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240632"/>
            <a:ext cx="11160124" cy="998621"/>
          </a:xfrm>
        </p:spPr>
        <p:txBody>
          <a:bodyPr/>
          <a:lstStyle/>
          <a:p>
            <a:r>
              <a:rPr lang="en-US" dirty="0"/>
              <a:t>What is RWI?</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1239254"/>
            <a:ext cx="10958886" cy="5069472"/>
          </a:xfrm>
        </p:spPr>
        <p:txBody>
          <a:bodyPr>
            <a:normAutofit/>
          </a:bodyPr>
          <a:lstStyle/>
          <a:p>
            <a:pPr marL="1085850" lvl="1" indent="-342900"/>
            <a:r>
              <a:rPr lang="en-US" sz="2400" dirty="0">
                <a:solidFill>
                  <a:schemeClr val="accent2"/>
                </a:solidFill>
              </a:rPr>
              <a:t>R&amp;W Insurance is basically a breach of contract coverage. It stands in the shoes of the indemnification given by the seller to the buyer. </a:t>
            </a:r>
          </a:p>
          <a:p>
            <a:pPr marL="1085850" lvl="1" indent="-342900"/>
            <a:r>
              <a:rPr lang="en-US" sz="2400" dirty="0">
                <a:solidFill>
                  <a:schemeClr val="accent2"/>
                </a:solidFill>
              </a:rPr>
              <a:t>Protects against financial losses from certain unintentional and unknown breaches of the seller’s representations and warranties made in the acquisition or merger agreement.</a:t>
            </a:r>
          </a:p>
          <a:p>
            <a:pPr marL="1085850" lvl="1" indent="-342900"/>
            <a:r>
              <a:rPr lang="en-US" sz="2400" dirty="0">
                <a:solidFill>
                  <a:schemeClr val="accent2"/>
                </a:solidFill>
              </a:rPr>
              <a:t>Includes costs associated with defending claims brought by third parties.</a:t>
            </a:r>
          </a:p>
          <a:p>
            <a:pPr marL="1085850" lvl="1" indent="-342900"/>
            <a:r>
              <a:rPr lang="en-US" sz="2400" dirty="0">
                <a:solidFill>
                  <a:schemeClr val="accent2"/>
                </a:solidFill>
              </a:rPr>
              <a:t>Measure of Damages: Benefit of the Bargain. Put the parties in the position as if the Breach had not occurred.</a:t>
            </a: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spTree>
    <p:extLst>
      <p:ext uri="{BB962C8B-B14F-4D97-AF65-F5344CB8AC3E}">
        <p14:creationId xmlns:p14="http://schemas.microsoft.com/office/powerpoint/2010/main" val="3798109250"/>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0"/>
            <a:ext cx="11160124" cy="1290918"/>
          </a:xfrm>
        </p:spPr>
        <p:txBody>
          <a:bodyPr/>
          <a:lstStyle/>
          <a:p>
            <a:r>
              <a:rPr lang="en-US" dirty="0"/>
              <a:t>How do Underwriters Assess the M&amp;A Risk?</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935422"/>
            <a:ext cx="10958886" cy="5373304"/>
          </a:xfrm>
        </p:spPr>
        <p:txBody>
          <a:bodyPr>
            <a:normAutofit/>
          </a:bodyPr>
          <a:lstStyle/>
          <a:p>
            <a:r>
              <a:rPr lang="en-US" dirty="0"/>
              <a:t>When drawing up the R&amp;W policy, the underwriters evaluate:</a:t>
            </a:r>
          </a:p>
          <a:p>
            <a:pPr marL="342900" indent="-342900">
              <a:buFont typeface="Arial" panose="020B0604020202020204" pitchFamily="34" charset="0"/>
              <a:buChar char="•"/>
            </a:pPr>
            <a:r>
              <a:rPr lang="en-US" dirty="0"/>
              <a:t>The nature of the terms and conditions of the Purchase Agreement.</a:t>
            </a:r>
          </a:p>
          <a:p>
            <a:pPr marL="342900" indent="-342900">
              <a:buFont typeface="Arial" panose="020B0604020202020204" pitchFamily="34" charset="0"/>
              <a:buChar char="•"/>
            </a:pPr>
            <a:r>
              <a:rPr lang="en-US" dirty="0"/>
              <a:t>The nature of the specific warranties being given in the context of the transaction.</a:t>
            </a:r>
          </a:p>
          <a:p>
            <a:pPr marL="1085850" lvl="1" indent="-342900"/>
            <a:r>
              <a:rPr lang="en-US" sz="1800" dirty="0">
                <a:solidFill>
                  <a:schemeClr val="accent2"/>
                </a:solidFill>
              </a:rPr>
              <a:t>Environmental</a:t>
            </a:r>
          </a:p>
          <a:p>
            <a:pPr marL="1085850" lvl="1" indent="-342900"/>
            <a:r>
              <a:rPr lang="en-US" sz="1800" dirty="0">
                <a:solidFill>
                  <a:schemeClr val="accent2"/>
                </a:solidFill>
              </a:rPr>
              <a:t>Compliance</a:t>
            </a:r>
          </a:p>
          <a:p>
            <a:pPr marL="1085850" lvl="1" indent="-342900"/>
            <a:r>
              <a:rPr lang="en-US" sz="1800" dirty="0">
                <a:solidFill>
                  <a:schemeClr val="accent2"/>
                </a:solidFill>
              </a:rPr>
              <a:t>Employment</a:t>
            </a:r>
          </a:p>
          <a:p>
            <a:pPr marL="1085850" lvl="1" indent="-342900"/>
            <a:r>
              <a:rPr lang="en-US" sz="1800" dirty="0">
                <a:solidFill>
                  <a:schemeClr val="accent2"/>
                </a:solidFill>
              </a:rPr>
              <a:t>Condition of Assets</a:t>
            </a:r>
          </a:p>
          <a:p>
            <a:pPr marL="1085850" lvl="1" indent="-342900"/>
            <a:r>
              <a:rPr lang="en-US" sz="1800" dirty="0">
                <a:solidFill>
                  <a:schemeClr val="accent2"/>
                </a:solidFill>
              </a:rPr>
              <a:t>Financial Condition</a:t>
            </a:r>
          </a:p>
          <a:p>
            <a:pPr marL="342900" indent="-342900">
              <a:buFont typeface="Arial" panose="020B0604020202020204" pitchFamily="34" charset="0"/>
              <a:buChar char="•"/>
            </a:pPr>
            <a:r>
              <a:rPr lang="en-US" dirty="0"/>
              <a:t>The quality of the due diligence. Underwriters wish to provide coverage for the unknown, so they are looking to “diligence the diligence.”</a:t>
            </a: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spTree>
    <p:extLst>
      <p:ext uri="{BB962C8B-B14F-4D97-AF65-F5344CB8AC3E}">
        <p14:creationId xmlns:p14="http://schemas.microsoft.com/office/powerpoint/2010/main" val="1814977549"/>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0"/>
            <a:ext cx="11160124" cy="1290918"/>
          </a:xfrm>
        </p:spPr>
        <p:txBody>
          <a:bodyPr/>
          <a:lstStyle/>
          <a:p>
            <a:r>
              <a:rPr lang="en-US" dirty="0"/>
              <a:t>What’s covered?</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977462"/>
            <a:ext cx="10958886" cy="5331263"/>
          </a:xfrm>
        </p:spPr>
        <p:txBody>
          <a:bodyPr>
            <a:normAutofit/>
          </a:bodyPr>
          <a:lstStyle/>
          <a:p>
            <a:r>
              <a:rPr lang="en-US" dirty="0"/>
              <a:t>The policy is essentially stapled onto the Purchase Agreement and covers certain (but not all) reps and warranties contained therein.</a:t>
            </a:r>
          </a:p>
          <a:p>
            <a:endParaRPr lang="en-US" dirty="0"/>
          </a:p>
          <a:p>
            <a:r>
              <a:rPr lang="en-US" dirty="0"/>
              <a:t>The policies contain standard exclusions:</a:t>
            </a:r>
          </a:p>
          <a:p>
            <a:pPr marL="806450" indent="-342900">
              <a:buFont typeface="Arial" panose="020B0604020202020204" pitchFamily="34" charset="0"/>
              <a:buChar char="•"/>
            </a:pPr>
            <a:r>
              <a:rPr lang="en-US" sz="1800" dirty="0"/>
              <a:t>Forward looking warranties</a:t>
            </a:r>
          </a:p>
          <a:p>
            <a:pPr marL="806450" indent="-342900">
              <a:buFont typeface="Arial" panose="020B0604020202020204" pitchFamily="34" charset="0"/>
              <a:buChar char="•"/>
            </a:pPr>
            <a:r>
              <a:rPr lang="en-US" sz="1800" dirty="0"/>
              <a:t>Purchase price adjustments</a:t>
            </a:r>
          </a:p>
          <a:p>
            <a:pPr marL="806450" indent="-342900">
              <a:buFont typeface="Arial" panose="020B0604020202020204" pitchFamily="34" charset="0"/>
              <a:buChar char="•"/>
            </a:pPr>
            <a:r>
              <a:rPr lang="en-US" sz="1800" dirty="0"/>
              <a:t>Known Issues/Conduct Exclusions</a:t>
            </a:r>
          </a:p>
          <a:p>
            <a:pPr marL="806450" indent="-342900">
              <a:buFont typeface="Arial" panose="020B0604020202020204" pitchFamily="34" charset="0"/>
              <a:buChar char="•"/>
            </a:pPr>
            <a:r>
              <a:rPr lang="en-US" sz="1800" dirty="0"/>
              <a:t>Net Operating Losses and Tax Credits</a:t>
            </a:r>
          </a:p>
          <a:p>
            <a:pPr marL="806450" indent="-342900">
              <a:buFont typeface="Arial" panose="020B0604020202020204" pitchFamily="34" charset="0"/>
              <a:buChar char="•"/>
            </a:pPr>
            <a:r>
              <a:rPr lang="en-US" sz="1800" dirty="0"/>
              <a:t>Sensitive coverage issues, such as union activity, wage and hour violations, etc.</a:t>
            </a:r>
          </a:p>
          <a:p>
            <a:pPr marL="806450" indent="-342900">
              <a:buFont typeface="Arial" panose="020B0604020202020204" pitchFamily="34" charset="0"/>
              <a:buChar char="•"/>
            </a:pPr>
            <a:r>
              <a:rPr lang="en-US" sz="1800" dirty="0"/>
              <a:t>Deal Specific Exclusions (such as Medicare/Medicaid in healthcare or FCPA in construction)</a:t>
            </a:r>
          </a:p>
          <a:p>
            <a:pPr marL="806450" indent="-342900">
              <a:buFont typeface="Arial" panose="020B0604020202020204" pitchFamily="34" charset="0"/>
              <a:buChar char="•"/>
            </a:pPr>
            <a:endParaRPr lang="en-US" sz="1800" dirty="0"/>
          </a:p>
          <a:p>
            <a:pPr marL="806450" indent="-342900">
              <a:buFont typeface="Arial" panose="020B0604020202020204" pitchFamily="34" charset="0"/>
              <a:buChar char="•"/>
            </a:pPr>
            <a:endParaRPr lang="en-US" sz="1800" dirty="0"/>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spTree>
    <p:extLst>
      <p:ext uri="{BB962C8B-B14F-4D97-AF65-F5344CB8AC3E}">
        <p14:creationId xmlns:p14="http://schemas.microsoft.com/office/powerpoint/2010/main" val="3038594593"/>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228600"/>
            <a:ext cx="11160124" cy="938463"/>
          </a:xfrm>
        </p:spPr>
        <p:txBody>
          <a:bodyPr/>
          <a:lstStyle/>
          <a:p>
            <a:r>
              <a:rPr lang="en-US" dirty="0"/>
              <a:t>Elon Musk/Twitter – The Build Up to the  Merger</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1167063"/>
            <a:ext cx="11010315" cy="5141662"/>
          </a:xfrm>
        </p:spPr>
        <p:txBody>
          <a:bodyPr>
            <a:normAutofit/>
          </a:bodyPr>
          <a:lstStyle/>
          <a:p>
            <a:pPr marL="342900" indent="-342900">
              <a:buFont typeface="Arial" panose="020B0604020202020204" pitchFamily="34" charset="0"/>
              <a:buChar char="•"/>
            </a:pPr>
            <a:r>
              <a:rPr lang="en-US" dirty="0"/>
              <a:t>January 2022 – Musk starts quietly building up his Twitter stake</a:t>
            </a:r>
          </a:p>
          <a:p>
            <a:pPr marL="342900" indent="-342900">
              <a:buFont typeface="Arial" panose="020B0604020202020204" pitchFamily="34" charset="0"/>
              <a:buChar char="•"/>
            </a:pPr>
            <a:r>
              <a:rPr lang="en-US" dirty="0"/>
              <a:t>March 2022 – Musk discloses that he owns a large stake in Twitter. He starts making pointed statements about how the platform should change. </a:t>
            </a:r>
          </a:p>
          <a:p>
            <a:pPr marL="342900" indent="-342900">
              <a:buFont typeface="Arial" panose="020B0604020202020204" pitchFamily="34" charset="0"/>
              <a:buChar char="•"/>
            </a:pPr>
            <a:r>
              <a:rPr lang="en-US" dirty="0"/>
              <a:t>March 26 – Musk reaches out to Jack Dorsey - Board offers Musk a seat, but later backs off.</a:t>
            </a:r>
          </a:p>
          <a:p>
            <a:pPr marL="342900" indent="-342900">
              <a:buFont typeface="Arial" panose="020B0604020202020204" pitchFamily="34" charset="0"/>
              <a:buChar char="•"/>
            </a:pPr>
            <a:r>
              <a:rPr lang="en-US" dirty="0"/>
              <a:t>March 31 – Musk states that he wants to rid Twitter of the “[c]</a:t>
            </a:r>
            <a:r>
              <a:rPr lang="en-US" dirty="0" err="1"/>
              <a:t>rypto</a:t>
            </a:r>
            <a:r>
              <a:rPr lang="en-US" dirty="0"/>
              <a:t> spam” he views as a “major blight on the user experience.” </a:t>
            </a:r>
          </a:p>
          <a:p>
            <a:pPr marL="342900" indent="-342900">
              <a:buFont typeface="Arial" panose="020B0604020202020204" pitchFamily="34" charset="0"/>
              <a:buChar char="•"/>
            </a:pPr>
            <a:r>
              <a:rPr lang="en-US" dirty="0"/>
              <a:t>April 14 – Musk publicly offers to buy the company at $54.20 per share, his “best and final.” The Board adopts a poison pill and questions Musk’s financing.</a:t>
            </a:r>
          </a:p>
          <a:p>
            <a:pPr marL="342900" indent="-342900">
              <a:buFont typeface="Arial" panose="020B0604020202020204" pitchFamily="34" charset="0"/>
              <a:buChar char="•"/>
            </a:pPr>
            <a:r>
              <a:rPr lang="en-US" dirty="0"/>
              <a:t>April 25 – The merger is announced. The price is $44B - a 38% premium over Twitter’s share price.</a:t>
            </a:r>
          </a:p>
          <a:p>
            <a:pPr marL="342900" indent="-342900">
              <a:buFont typeface="Arial" panose="020B0604020202020204" pitchFamily="34" charset="0"/>
              <a:buChar char="•"/>
            </a:pPr>
            <a:endParaRPr lang="en-US" dirty="0"/>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spTree>
    <p:extLst>
      <p:ext uri="{BB962C8B-B14F-4D97-AF65-F5344CB8AC3E}">
        <p14:creationId xmlns:p14="http://schemas.microsoft.com/office/powerpoint/2010/main" val="3429880253"/>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06372" y="-344384"/>
            <a:ext cx="11160124" cy="1447210"/>
          </a:xfrm>
        </p:spPr>
        <p:txBody>
          <a:bodyPr/>
          <a:lstStyle/>
          <a:p>
            <a:r>
              <a:rPr lang="en-US" dirty="0"/>
              <a:t>Frequency of Claims</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341148" y="5796684"/>
            <a:ext cx="11160124" cy="501650"/>
          </a:xfrm>
        </p:spPr>
        <p:txBody>
          <a:bodyPr>
            <a:normAutofit/>
          </a:bodyPr>
          <a:lstStyle/>
          <a:p>
            <a:r>
              <a:rPr lang="en-US" sz="2000" dirty="0"/>
              <a:t>Source: Aon Transaction Insurance Claim Study 2022</a:t>
            </a: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pic>
        <p:nvPicPr>
          <p:cNvPr id="5" name="Picture 4" descr="" title="">
            <a:extLst>
              <a:ext uri="{FF2B5EF4-FFF2-40B4-BE49-F238E27FC236}">
                <a16:creationId xmlns:a16="http://schemas.microsoft.com/office/drawing/2014/main" id="{4355A738-9F80-4E85-A407-56A1B4AFBAD9}"/>
              </a:ext>
            </a:extLst>
          </p:cNvPr>
          <p:cNvPicPr>
            <a:picLocks noChangeAspect="1"/>
          </p:cNvPicPr>
          <p:nvPr/>
        </p:nvPicPr>
        <p:blipFill>
          <a:blip r:embed="rId3"/>
          <a:stretch>
            <a:fillRect/>
          </a:stretch>
        </p:blipFill>
        <p:spPr>
          <a:xfrm>
            <a:off x="506372" y="421243"/>
            <a:ext cx="11048979" cy="5317425"/>
          </a:xfrm>
          <a:prstGeom prst="rect">
            <a:avLst/>
          </a:prstGeom>
        </p:spPr>
      </p:pic>
    </p:spTree>
    <p:extLst>
      <p:ext uri="{BB962C8B-B14F-4D97-AF65-F5344CB8AC3E}">
        <p14:creationId xmlns:p14="http://schemas.microsoft.com/office/powerpoint/2010/main" val="1202675143"/>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sp>
        <p:nvSpPr>
          <p:cNvPr id="7" name="TextBox 6" descr="" title="">
            <a:extLst>
              <a:ext uri="{FF2B5EF4-FFF2-40B4-BE49-F238E27FC236}">
                <a16:creationId xmlns:a16="http://schemas.microsoft.com/office/drawing/2014/main" id="{1AFF031A-7C78-4E7D-92F3-D972FBB7BE3A}"/>
              </a:ext>
            </a:extLst>
          </p:cNvPr>
          <p:cNvSpPr txBox="1"/>
          <p:nvPr/>
        </p:nvSpPr>
        <p:spPr>
          <a:xfrm>
            <a:off x="659803" y="5974686"/>
            <a:ext cx="10307781" cy="369332"/>
          </a:xfrm>
          <a:prstGeom prst="rect">
            <a:avLst/>
          </a:prstGeom>
          <a:noFill/>
        </p:spPr>
        <p:txBody>
          <a:bodyPr wrap="square" rtlCol="0">
            <a:spAutoFit/>
          </a:bodyPr>
          <a:lstStyle/>
          <a:p>
            <a:r>
              <a:rPr lang="en-US" dirty="0"/>
              <a:t>Source: Aon Transactional Insurance Claim Study</a:t>
            </a:r>
          </a:p>
        </p:txBody>
      </p:sp>
      <p:pic>
        <p:nvPicPr>
          <p:cNvPr id="9" name="Picture 8" descr="" title="">
            <a:extLst>
              <a:ext uri="{FF2B5EF4-FFF2-40B4-BE49-F238E27FC236}">
                <a16:creationId xmlns:a16="http://schemas.microsoft.com/office/drawing/2014/main" id="{0FD2A68F-653A-463A-A4FD-1C08544A08EC}"/>
              </a:ext>
            </a:extLst>
          </p:cNvPr>
          <p:cNvPicPr>
            <a:picLocks noChangeAspect="1"/>
          </p:cNvPicPr>
          <p:nvPr/>
        </p:nvPicPr>
        <p:blipFill>
          <a:blip r:embed="rId3"/>
          <a:stretch>
            <a:fillRect/>
          </a:stretch>
        </p:blipFill>
        <p:spPr>
          <a:xfrm>
            <a:off x="222584" y="512998"/>
            <a:ext cx="11746832" cy="5461688"/>
          </a:xfrm>
          <a:prstGeom prst="rect">
            <a:avLst/>
          </a:prstGeom>
        </p:spPr>
      </p:pic>
      <p:sp>
        <p:nvSpPr>
          <p:cNvPr id="10" name="TextBox 9" descr="" title="">
            <a:extLst>
              <a:ext uri="{FF2B5EF4-FFF2-40B4-BE49-F238E27FC236}">
                <a16:creationId xmlns:a16="http://schemas.microsoft.com/office/drawing/2014/main" id="{A71DEC43-8451-4A52-AF82-340A1EA51188}"/>
              </a:ext>
            </a:extLst>
          </p:cNvPr>
          <p:cNvSpPr txBox="1"/>
          <p:nvPr/>
        </p:nvSpPr>
        <p:spPr>
          <a:xfrm>
            <a:off x="297564" y="-22554"/>
            <a:ext cx="11430039" cy="523220"/>
          </a:xfrm>
          <a:prstGeom prst="rect">
            <a:avLst/>
          </a:prstGeom>
          <a:noFill/>
        </p:spPr>
        <p:txBody>
          <a:bodyPr wrap="square" rtlCol="0">
            <a:spAutoFit/>
          </a:bodyPr>
          <a:lstStyle/>
          <a:p>
            <a:r>
              <a:rPr lang="en-US" sz="2800" b="1" dirty="0">
                <a:latin typeface="Source Sans Pro" panose="020B0503030403020204" pitchFamily="34" charset="0"/>
                <a:ea typeface="Source Sans Pro" panose="020B0503030403020204" pitchFamily="34" charset="0"/>
              </a:rPr>
              <a:t>Type of Breach: Frequency v. Total Claim Payments</a:t>
            </a:r>
          </a:p>
        </p:txBody>
      </p:sp>
    </p:spTree>
    <p:extLst>
      <p:ext uri="{BB962C8B-B14F-4D97-AF65-F5344CB8AC3E}">
        <p14:creationId xmlns:p14="http://schemas.microsoft.com/office/powerpoint/2010/main" val="2117805484"/>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0"/>
            <a:ext cx="11160124" cy="1290918"/>
          </a:xfrm>
        </p:spPr>
        <p:txBody>
          <a:bodyPr/>
          <a:lstStyle/>
          <a:p>
            <a:r>
              <a:rPr lang="en-US" dirty="0"/>
              <a:t>RWI Claim Processing</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748146"/>
            <a:ext cx="10958886" cy="5560580"/>
          </a:xfrm>
        </p:spPr>
        <p:txBody>
          <a:bodyPr>
            <a:normAutofit/>
          </a:bodyPr>
          <a:lstStyle/>
          <a:p>
            <a:r>
              <a:rPr lang="en-US" dirty="0"/>
              <a:t>Through 2021, R&amp;W insurers have paid more than $560 million to Aon clients in North America and an additional $60 million on W&amp;I policy claims in EMEA.</a:t>
            </a:r>
          </a:p>
          <a:p>
            <a:endParaRPr lang="en-US" dirty="0"/>
          </a:p>
          <a:p>
            <a:r>
              <a:rPr lang="en-US" dirty="0"/>
              <a:t>21% settled within the retention</a:t>
            </a:r>
          </a:p>
          <a:p>
            <a:r>
              <a:rPr lang="en-US" dirty="0"/>
              <a:t>13.7% resulted in a payment by the insurer </a:t>
            </a:r>
          </a:p>
          <a:p>
            <a:r>
              <a:rPr lang="en-US" dirty="0"/>
              <a:t>4% have been denied (outright denials are rare)</a:t>
            </a:r>
          </a:p>
          <a:p>
            <a:r>
              <a:rPr lang="en-US" dirty="0"/>
              <a:t>49% remain active </a:t>
            </a:r>
          </a:p>
          <a:p>
            <a:r>
              <a:rPr lang="en-US" dirty="0"/>
              <a:t>12% became inactive over time</a:t>
            </a: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spTree>
    <p:extLst>
      <p:ext uri="{BB962C8B-B14F-4D97-AF65-F5344CB8AC3E}">
        <p14:creationId xmlns:p14="http://schemas.microsoft.com/office/powerpoint/2010/main" val="942611813"/>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57032E-C3B9-4A96-B643-9C932E446B49}"/>
              </a:ext>
            </a:extLst>
          </p:cNvPr>
          <p:cNvSpPr>
            <a:spLocks noGrp="1"/>
          </p:cNvSpPr>
          <p:nvPr>
            <p:ph type="ctrTitle"/>
          </p:nvPr>
        </p:nvSpPr>
        <p:spPr/>
        <p:txBody>
          <a:bodyPr/>
          <a:lstStyle/>
          <a:p>
            <a:r>
              <a:rPr lang="en-US" dirty="0"/>
              <a:t>Reinsurance in RWI</a:t>
            </a:r>
          </a:p>
        </p:txBody>
      </p:sp>
      <p:sp>
        <p:nvSpPr>
          <p:cNvPr id="3" name="Footer Placeholder 2" descr="" title="">
            <a:extLst>
              <a:ext uri="{FF2B5EF4-FFF2-40B4-BE49-F238E27FC236}">
                <a16:creationId xmlns:a16="http://schemas.microsoft.com/office/drawing/2014/main" id="{AA345202-98EF-4DEA-9BC3-0B6DE11B6A12}"/>
              </a:ext>
            </a:extLst>
          </p:cNvPr>
          <p:cNvSpPr>
            <a:spLocks noGrp="1"/>
          </p:cNvSpPr>
          <p:nvPr>
            <p:ph type="ftr" sz="quarter" idx="3"/>
          </p:nvPr>
        </p:nvSpPr>
        <p:spPr>
          <a:xfrm>
            <a:off x="279400" y="6356350"/>
            <a:ext cx="5321299" cy="501650"/>
          </a:xfrm>
        </p:spPr>
        <p:txBody>
          <a:bodyPr/>
          <a:lstStyle/>
          <a:p>
            <a:r>
              <a:rPr lang="en-US" dirty="0"/>
              <a:t>ARIAS•U.S. 2022 Fall Conference ∙ November 4, 2022 ∙ www.arias-us.org</a:t>
            </a:r>
          </a:p>
        </p:txBody>
      </p:sp>
    </p:spTree>
    <p:extLst>
      <p:ext uri="{BB962C8B-B14F-4D97-AF65-F5344CB8AC3E}">
        <p14:creationId xmlns:p14="http://schemas.microsoft.com/office/powerpoint/2010/main" val="2603098459"/>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0"/>
            <a:ext cx="11160124" cy="1290918"/>
          </a:xfrm>
        </p:spPr>
        <p:txBody>
          <a:bodyPr/>
          <a:lstStyle/>
          <a:p>
            <a:r>
              <a:rPr lang="en-US" dirty="0"/>
              <a:t>Reinsurance of RWI</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1416424"/>
            <a:ext cx="10958886" cy="4892301"/>
          </a:xfrm>
        </p:spPr>
        <p:txBody>
          <a:bodyPr>
            <a:normAutofit/>
          </a:bodyPr>
          <a:lstStyle/>
          <a:p>
            <a:pPr marL="342900" indent="-342900">
              <a:buFont typeface="Arial" panose="020B0604020202020204" pitchFamily="34" charset="0"/>
              <a:buChar char="•"/>
            </a:pPr>
            <a:r>
              <a:rPr lang="en-US" dirty="0"/>
              <a:t>Mostly Quota Share per-risk contracts.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Some Financial Institution Treaties may cover some RWI losses.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They generally provide for dispute resolution via arbitration.</a:t>
            </a: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spTree>
    <p:extLst>
      <p:ext uri="{BB962C8B-B14F-4D97-AF65-F5344CB8AC3E}">
        <p14:creationId xmlns:p14="http://schemas.microsoft.com/office/powerpoint/2010/main" val="1578487446"/>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Footer Placeholder 2" descr="" title="">
            <a:extLst>
              <a:ext uri="{FF2B5EF4-FFF2-40B4-BE49-F238E27FC236}">
                <a16:creationId xmlns:a16="http://schemas.microsoft.com/office/drawing/2014/main" id="{A441A7DB-4E1D-4DA1-A1BC-A0CD2D00D2E9}"/>
              </a:ext>
            </a:extLst>
          </p:cNvPr>
          <p:cNvSpPr>
            <a:spLocks noGrp="1"/>
          </p:cNvSpPr>
          <p:nvPr>
            <p:ph type="ftr" sz="quarter" idx="3"/>
          </p:nvPr>
        </p:nvSpPr>
        <p:spPr>
          <a:xfrm>
            <a:off x="141514" y="6356350"/>
            <a:ext cx="5261759" cy="501650"/>
          </a:xfrm>
        </p:spPr>
        <p:txBody>
          <a:bodyPr/>
          <a:lstStyle/>
          <a:p>
            <a:r>
              <a:rPr lang="en-US" sz="1600" dirty="0"/>
              <a:t>ARIAS•U.S. 2022 Fall Conference ∙ November 4, 2022 ∙ www.arias-us.org</a:t>
            </a:r>
          </a:p>
        </p:txBody>
      </p:sp>
      <p:sp>
        <p:nvSpPr>
          <p:cNvPr id="8" name="TextBox 7" descr="" title="">
            <a:extLst>
              <a:ext uri="{FF2B5EF4-FFF2-40B4-BE49-F238E27FC236}">
                <a16:creationId xmlns:a16="http://schemas.microsoft.com/office/drawing/2014/main" id="{DF2C83D6-F517-4D4B-BF6B-4F341138FF41}"/>
              </a:ext>
            </a:extLst>
          </p:cNvPr>
          <p:cNvSpPr txBox="1"/>
          <p:nvPr/>
        </p:nvSpPr>
        <p:spPr>
          <a:xfrm>
            <a:off x="3373886" y="5302705"/>
            <a:ext cx="4682228" cy="646331"/>
          </a:xfrm>
          <a:prstGeom prst="rect">
            <a:avLst/>
          </a:prstGeom>
          <a:noFill/>
        </p:spPr>
        <p:txBody>
          <a:bodyPr wrap="square" rtlCol="0">
            <a:spAutoFit/>
          </a:bodyPr>
          <a:lstStyle/>
          <a:p>
            <a:pPr algn="ctr"/>
            <a:r>
              <a:rPr lang="en-US" sz="3600" b="1" dirty="0"/>
              <a:t>Thank you!</a:t>
            </a:r>
          </a:p>
        </p:txBody>
      </p:sp>
    </p:spTree>
    <p:extLst>
      <p:ext uri="{BB962C8B-B14F-4D97-AF65-F5344CB8AC3E}">
        <p14:creationId xmlns:p14="http://schemas.microsoft.com/office/powerpoint/2010/main" val="3593346282"/>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0"/>
            <a:ext cx="11160124" cy="1290918"/>
          </a:xfrm>
        </p:spPr>
        <p:txBody>
          <a:bodyPr/>
          <a:lstStyle/>
          <a:p>
            <a:r>
              <a:rPr lang="en-US" dirty="0"/>
              <a:t>What else is going on at the time:</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1416424"/>
            <a:ext cx="10958886" cy="4892301"/>
          </a:xfrm>
        </p:spPr>
        <p:txBody>
          <a:bodyPr>
            <a:normAutofit/>
          </a:bodyPr>
          <a:lstStyle/>
          <a:p>
            <a:r>
              <a:rPr lang="en-US" dirty="0"/>
              <a:t>DJIA – March to July 12, 2022 (the vertical line is April 25)</a:t>
            </a: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pic>
        <p:nvPicPr>
          <p:cNvPr id="5" name="Picture 4" descr="" title="">
            <a:extLst>
              <a:ext uri="{FF2B5EF4-FFF2-40B4-BE49-F238E27FC236}">
                <a16:creationId xmlns:a16="http://schemas.microsoft.com/office/drawing/2014/main" id="{E01E5363-CA8F-4C4B-A88D-59491814C3BA}"/>
              </a:ext>
            </a:extLst>
          </p:cNvPr>
          <p:cNvPicPr>
            <a:picLocks noChangeAspect="1"/>
          </p:cNvPicPr>
          <p:nvPr/>
        </p:nvPicPr>
        <p:blipFill>
          <a:blip r:embed="rId3"/>
          <a:stretch>
            <a:fillRect/>
          </a:stretch>
        </p:blipFill>
        <p:spPr>
          <a:xfrm>
            <a:off x="3388073" y="2324957"/>
            <a:ext cx="5969307" cy="2997354"/>
          </a:xfrm>
          <a:prstGeom prst="rect">
            <a:avLst/>
          </a:prstGeom>
        </p:spPr>
      </p:pic>
    </p:spTree>
    <p:extLst>
      <p:ext uri="{BB962C8B-B14F-4D97-AF65-F5344CB8AC3E}">
        <p14:creationId xmlns:p14="http://schemas.microsoft.com/office/powerpoint/2010/main" val="1086136680"/>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228600"/>
            <a:ext cx="11160124" cy="938463"/>
          </a:xfrm>
        </p:spPr>
        <p:txBody>
          <a:bodyPr/>
          <a:lstStyle/>
          <a:p>
            <a:r>
              <a:rPr lang="en-US" dirty="0"/>
              <a:t>Elon Musk/Twitter – The Interim Period</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1167063"/>
            <a:ext cx="11010315" cy="5141662"/>
          </a:xfrm>
        </p:spPr>
        <p:txBody>
          <a:bodyPr>
            <a:normAutofit lnSpcReduction="10000"/>
          </a:bodyPr>
          <a:lstStyle/>
          <a:p>
            <a:pPr marL="342900" indent="-342900">
              <a:buFont typeface="Arial" panose="020B0604020202020204" pitchFamily="34" charset="0"/>
              <a:buChar char="•"/>
            </a:pPr>
            <a:r>
              <a:rPr lang="en-US" dirty="0"/>
              <a:t>May 13 – Musk tweets that the deal is on hold, linking to a Reuters report about the amount of spam and fake accounts.</a:t>
            </a:r>
          </a:p>
          <a:p>
            <a:pPr marL="342900" indent="-342900">
              <a:buFont typeface="Arial" panose="020B0604020202020204" pitchFamily="34" charset="0"/>
              <a:buChar char="•"/>
            </a:pPr>
            <a:r>
              <a:rPr lang="en-US" dirty="0"/>
              <a:t>May 16 – Twitter carefully explains how Twitter attempts to combat and measure spam accounts, asserting that “less than 5% </a:t>
            </a:r>
          </a:p>
          <a:p>
            <a:pPr marL="349250"/>
            <a:r>
              <a:rPr lang="en-US" dirty="0"/>
              <a:t>of its users are spam or fake accounts. </a:t>
            </a:r>
          </a:p>
          <a:p>
            <a:pPr marL="349250"/>
            <a:r>
              <a:rPr lang="en-US" dirty="0"/>
              <a:t>Musk responds as follows: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June 6 – Musk threatens to walk, alleging that Twitter “is actively resisting and thwarting his information rights” as outlined by the deal.</a:t>
            </a:r>
          </a:p>
          <a:p>
            <a:pPr marL="342900" indent="-342900">
              <a:buFont typeface="Arial" panose="020B0604020202020204" pitchFamily="34" charset="0"/>
              <a:buChar char="•"/>
            </a:pPr>
            <a:r>
              <a:rPr lang="en-US" dirty="0"/>
              <a:t>July 9- Musk moves to terminate the acquisition agreement. His lawyer says that Twitter is “in material breach of multiple provisions” of the deal.</a:t>
            </a: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pic>
        <p:nvPicPr>
          <p:cNvPr id="5" name="Picture 4" descr="" title="">
            <a:extLst>
              <a:ext uri="{FF2B5EF4-FFF2-40B4-BE49-F238E27FC236}">
                <a16:creationId xmlns:a16="http://schemas.microsoft.com/office/drawing/2014/main" id="{8B530E5B-DA2A-4509-A0C6-933DD83498C2}"/>
              </a:ext>
            </a:extLst>
          </p:cNvPr>
          <p:cNvPicPr>
            <a:picLocks noChangeAspect="1"/>
          </p:cNvPicPr>
          <p:nvPr/>
        </p:nvPicPr>
        <p:blipFill>
          <a:blip r:embed="rId3"/>
          <a:stretch>
            <a:fillRect/>
          </a:stretch>
        </p:blipFill>
        <p:spPr>
          <a:xfrm>
            <a:off x="6660721" y="2366295"/>
            <a:ext cx="3683189" cy="1835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2258512"/>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144923-72A3-4547-A63A-858CC8195E93}"/>
              </a:ext>
            </a:extLst>
          </p:cNvPr>
          <p:cNvSpPr>
            <a:spLocks noGrp="1"/>
          </p:cNvSpPr>
          <p:nvPr>
            <p:ph type="ctrTitle"/>
          </p:nvPr>
        </p:nvSpPr>
        <p:spPr>
          <a:xfrm>
            <a:off x="515939" y="228600"/>
            <a:ext cx="11160124" cy="938463"/>
          </a:xfrm>
        </p:spPr>
        <p:txBody>
          <a:bodyPr/>
          <a:lstStyle/>
          <a:p>
            <a:r>
              <a:rPr lang="en-US" dirty="0"/>
              <a:t>Twitter sues Musk in Delaware</a:t>
            </a:r>
          </a:p>
        </p:txBody>
      </p:sp>
      <p:sp>
        <p:nvSpPr>
          <p:cNvPr id="3" name="Text Placeholder 2" descr="" title="">
            <a:extLst>
              <a:ext uri="{FF2B5EF4-FFF2-40B4-BE49-F238E27FC236}">
                <a16:creationId xmlns:a16="http://schemas.microsoft.com/office/drawing/2014/main" id="{72CE192C-1176-7347-9106-B8DE5AF5558E}"/>
              </a:ext>
            </a:extLst>
          </p:cNvPr>
          <p:cNvSpPr>
            <a:spLocks noGrp="1"/>
          </p:cNvSpPr>
          <p:nvPr>
            <p:ph type="body" sz="quarter" idx="10"/>
          </p:nvPr>
        </p:nvSpPr>
        <p:spPr>
          <a:xfrm>
            <a:off x="515938" y="1167063"/>
            <a:ext cx="11010315" cy="5141662"/>
          </a:xfrm>
        </p:spPr>
        <p:txBody>
          <a:bodyPr>
            <a:normAutofit/>
          </a:bodyPr>
          <a:lstStyle/>
          <a:p>
            <a:pPr marL="342900" indent="-342900">
              <a:buFont typeface="Arial" panose="020B0604020202020204" pitchFamily="34" charset="0"/>
              <a:buChar char="•"/>
            </a:pPr>
            <a:r>
              <a:rPr lang="en-US" sz="2800" dirty="0">
                <a:latin typeface="+mn-lt"/>
              </a:rPr>
              <a:t>July 12, 2022 - </a:t>
            </a:r>
            <a:r>
              <a:rPr lang="en-US" sz="2800" dirty="0">
                <a:effectLst/>
                <a:latin typeface="+mn-lt"/>
                <a:ea typeface="Calibri" panose="020F0502020204030204" pitchFamily="34" charset="0"/>
              </a:rPr>
              <a:t>Twitter sues Musk in Delaware’s Court of Chancery. </a:t>
            </a:r>
          </a:p>
          <a:p>
            <a:pPr marL="342900" indent="-342900">
              <a:buFont typeface="Arial" panose="020B0604020202020204" pitchFamily="34" charset="0"/>
              <a:buChar char="•"/>
            </a:pPr>
            <a:r>
              <a:rPr lang="en-US" sz="2800" dirty="0">
                <a:latin typeface="+mn-lt"/>
              </a:rPr>
              <a:t>The 62-page lawsuit, sprinkled with memes, tweets and the famous poop emoji, effectively highlighted the bizarre spectacle of the deal from the start. The company paints Musk as a non-serious potential owner — alleging at one point that he has “disdain” for the company, and at another saying, “Musk’s strategy is … a model of bad faith” — while seeking to compel him to become its owner.</a:t>
            </a:r>
          </a:p>
          <a:p>
            <a:pPr marL="342900" indent="-342900">
              <a:buFont typeface="Arial" panose="020B0604020202020204" pitchFamily="34" charset="0"/>
              <a:buChar char="•"/>
            </a:pPr>
            <a:r>
              <a:rPr lang="en-US" sz="2800" dirty="0">
                <a:effectLst/>
                <a:latin typeface="+mn-lt"/>
                <a:ea typeface="Calibri" panose="020F0502020204030204" pitchFamily="34" charset="0"/>
              </a:rPr>
              <a:t>Twitter places great emphasis on the notion that Musk should be treated like every other party subject to Delaware contract law. </a:t>
            </a:r>
          </a:p>
          <a:p>
            <a:pPr marL="342900" indent="-342900">
              <a:buFont typeface="Arial" panose="020B0604020202020204" pitchFamily="34" charset="0"/>
              <a:buChar char="•"/>
            </a:pPr>
            <a:endParaRPr lang="en-US" dirty="0">
              <a:latin typeface="+mn-lt"/>
            </a:endParaRPr>
          </a:p>
        </p:txBody>
      </p:sp>
      <p:sp>
        <p:nvSpPr>
          <p:cNvPr id="6" name="Footer Placeholder 5" descr="" title="">
            <a:extLst>
              <a:ext uri="{FF2B5EF4-FFF2-40B4-BE49-F238E27FC236}">
                <a16:creationId xmlns:a16="http://schemas.microsoft.com/office/drawing/2014/main" id="{84511B59-3334-A848-B186-89B8262A9848}"/>
              </a:ext>
            </a:extLst>
          </p:cNvPr>
          <p:cNvSpPr>
            <a:spLocks noGrp="1"/>
          </p:cNvSpPr>
          <p:nvPr>
            <p:ph type="ftr" sz="quarter" idx="3"/>
          </p:nvPr>
        </p:nvSpPr>
        <p:spPr>
          <a:xfrm>
            <a:off x="515937" y="6356350"/>
            <a:ext cx="4682228" cy="501650"/>
          </a:xfrm>
        </p:spPr>
        <p:txBody>
          <a:bodyPr/>
          <a:lstStyle/>
          <a:p>
            <a:r>
              <a:rPr lang="en-US" dirty="0"/>
              <a:t>#ARIASUS • </a:t>
            </a:r>
            <a:r>
              <a:rPr lang="en-US" dirty="0" err="1"/>
              <a:t>www.arias-us.org</a:t>
            </a:r>
            <a:endParaRPr lang="en-US" dirty="0"/>
          </a:p>
        </p:txBody>
      </p:sp>
    </p:spTree>
    <p:extLst>
      <p:ext uri="{BB962C8B-B14F-4D97-AF65-F5344CB8AC3E}">
        <p14:creationId xmlns:p14="http://schemas.microsoft.com/office/powerpoint/2010/main" val="3749959207"/>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FB8C2CE-8F1F-4AD7-BF54-D2E096A087D1}"/>
              </a:ext>
            </a:extLst>
          </p:cNvPr>
          <p:cNvSpPr>
            <a:spLocks noGrp="1"/>
          </p:cNvSpPr>
          <p:nvPr>
            <p:ph type="ctrTitle"/>
          </p:nvPr>
        </p:nvSpPr>
        <p:spPr>
          <a:xfrm>
            <a:off x="515939" y="801363"/>
            <a:ext cx="4165651" cy="1466824"/>
          </a:xfrm>
        </p:spPr>
        <p:txBody>
          <a:bodyPr anchor="b">
            <a:normAutofit/>
          </a:bodyPr>
          <a:lstStyle/>
          <a:p>
            <a:r>
              <a:rPr lang="en-US" dirty="0"/>
              <a:t>And nothing has changed . . .</a:t>
            </a:r>
          </a:p>
        </p:txBody>
      </p:sp>
      <p:sp>
        <p:nvSpPr>
          <p:cNvPr id="3" name="Text Placeholder 2" descr="" title="">
            <a:extLst>
              <a:ext uri="{FF2B5EF4-FFF2-40B4-BE49-F238E27FC236}">
                <a16:creationId xmlns:a16="http://schemas.microsoft.com/office/drawing/2014/main" id="{F6BC6467-7AC2-4C0E-A655-C9096CACCA88}"/>
              </a:ext>
            </a:extLst>
          </p:cNvPr>
          <p:cNvSpPr>
            <a:spLocks noGrp="1"/>
          </p:cNvSpPr>
          <p:nvPr>
            <p:ph type="body" sz="quarter" idx="10"/>
          </p:nvPr>
        </p:nvSpPr>
        <p:spPr>
          <a:xfrm>
            <a:off x="515937" y="2363190"/>
            <a:ext cx="5481101" cy="3123347"/>
          </a:xfrm>
        </p:spPr>
        <p:txBody>
          <a:bodyPr anchor="t">
            <a:normAutofit/>
          </a:bodyPr>
          <a:lstStyle/>
          <a:p>
            <a:pPr>
              <a:lnSpc>
                <a:spcPct val="90000"/>
              </a:lnSpc>
              <a:spcAft>
                <a:spcPts val="600"/>
              </a:spcAft>
            </a:pPr>
            <a:r>
              <a:rPr lang="en-US" sz="2000" dirty="0"/>
              <a:t>September 13 – Twitter shareholders vote to approve the original $44B deal.</a:t>
            </a:r>
          </a:p>
          <a:p>
            <a:pPr>
              <a:lnSpc>
                <a:spcPct val="90000"/>
              </a:lnSpc>
              <a:spcAft>
                <a:spcPts val="600"/>
              </a:spcAft>
            </a:pPr>
            <a:r>
              <a:rPr lang="en-US" sz="2000" dirty="0"/>
              <a:t>October 4 – Musk proposes to close the deal in accordance with the original merger agreement.</a:t>
            </a:r>
          </a:p>
        </p:txBody>
      </p:sp>
      <p:sp>
        <p:nvSpPr>
          <p:cNvPr id="6" name="Footer Placeholder 5" descr="" title="">
            <a:extLst>
              <a:ext uri="{FF2B5EF4-FFF2-40B4-BE49-F238E27FC236}">
                <a16:creationId xmlns:a16="http://schemas.microsoft.com/office/drawing/2014/main" id="{FD0B9BE0-5481-4F99-9AE9-998924F28760}"/>
              </a:ext>
            </a:extLst>
          </p:cNvPr>
          <p:cNvSpPr>
            <a:spLocks noGrp="1"/>
          </p:cNvSpPr>
          <p:nvPr>
            <p:ph type="ftr" sz="quarter" idx="3"/>
          </p:nvPr>
        </p:nvSpPr>
        <p:spPr>
          <a:xfrm>
            <a:off x="515937" y="6356350"/>
            <a:ext cx="4682228" cy="501650"/>
          </a:xfrm>
        </p:spPr>
        <p:txBody>
          <a:bodyPr anchor="ctr">
            <a:normAutofit/>
          </a:bodyPr>
          <a:lstStyle/>
          <a:p>
            <a:pPr>
              <a:lnSpc>
                <a:spcPct val="90000"/>
              </a:lnSpc>
              <a:spcAft>
                <a:spcPts val="600"/>
              </a:spcAft>
            </a:pPr>
            <a:r>
              <a:rPr lang="en-US" sz="1400"/>
              <a:t>ARIAS•U.S. 2022 Spring Conference ∙ May 11-13, 2022 ∙ www.arias-us.org</a:t>
            </a:r>
          </a:p>
        </p:txBody>
      </p:sp>
      <p:pic>
        <p:nvPicPr>
          <p:cNvPr id="18" name="Picture 17" descr="" title="">
            <a:extLst>
              <a:ext uri="{FF2B5EF4-FFF2-40B4-BE49-F238E27FC236}">
                <a16:creationId xmlns:a16="http://schemas.microsoft.com/office/drawing/2014/main" id="{9E599D1F-8001-460A-939A-FD384528BDD7}"/>
              </a:ext>
            </a:extLst>
          </p:cNvPr>
          <p:cNvPicPr>
            <a:picLocks noChangeAspect="1"/>
          </p:cNvPicPr>
          <p:nvPr/>
        </p:nvPicPr>
        <p:blipFill>
          <a:blip r:embed="rId2"/>
          <a:stretch>
            <a:fillRect/>
          </a:stretch>
        </p:blipFill>
        <p:spPr>
          <a:xfrm>
            <a:off x="6537259" y="939005"/>
            <a:ext cx="4342621" cy="3123347"/>
          </a:xfrm>
          <a:prstGeom prst="rect">
            <a:avLst/>
          </a:prstGeom>
        </p:spPr>
      </p:pic>
    </p:spTree>
    <p:extLst>
      <p:ext uri="{BB962C8B-B14F-4D97-AF65-F5344CB8AC3E}">
        <p14:creationId xmlns:p14="http://schemas.microsoft.com/office/powerpoint/2010/main" val="3279677441"/>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57032E-C3B9-4A96-B643-9C932E446B49}"/>
              </a:ext>
            </a:extLst>
          </p:cNvPr>
          <p:cNvSpPr>
            <a:spLocks noGrp="1"/>
          </p:cNvSpPr>
          <p:nvPr>
            <p:ph type="ctrTitle"/>
          </p:nvPr>
        </p:nvSpPr>
        <p:spPr>
          <a:xfrm>
            <a:off x="515939" y="362310"/>
            <a:ext cx="11160124" cy="5005774"/>
          </a:xfrm>
        </p:spPr>
        <p:txBody>
          <a:bodyPr/>
          <a:lstStyle/>
          <a:p>
            <a:pPr>
              <a:lnSpc>
                <a:spcPct val="150000"/>
              </a:lnSpc>
            </a:pPr>
            <a:r>
              <a:rPr lang="en-US" sz="4400" b="1" dirty="0"/>
              <a:t>Agenda</a:t>
            </a:r>
            <a:br>
              <a:rPr lang="en-US" dirty="0"/>
            </a:br>
            <a:r>
              <a:rPr lang="en-US" dirty="0"/>
              <a:t>Why is this in Delaware?</a:t>
            </a:r>
            <a:br>
              <a:rPr lang="en-US" dirty="0"/>
            </a:br>
            <a:r>
              <a:rPr lang="en-US" dirty="0"/>
              <a:t>Issues regarding the Delaware Forum</a:t>
            </a:r>
            <a:br>
              <a:rPr lang="en-US" dirty="0"/>
            </a:br>
            <a:r>
              <a:rPr lang="en-US" dirty="0"/>
              <a:t>Types of M&amp;A Claims</a:t>
            </a:r>
            <a:br>
              <a:rPr lang="en-US" dirty="0"/>
            </a:br>
            <a:r>
              <a:rPr lang="en-US" dirty="0"/>
              <a:t>Insurance/Reinsurance Issues</a:t>
            </a:r>
          </a:p>
        </p:txBody>
      </p:sp>
      <p:sp>
        <p:nvSpPr>
          <p:cNvPr id="3" name="Footer Placeholder 2" descr="" title="">
            <a:extLst>
              <a:ext uri="{FF2B5EF4-FFF2-40B4-BE49-F238E27FC236}">
                <a16:creationId xmlns:a16="http://schemas.microsoft.com/office/drawing/2014/main" id="{AA345202-98EF-4DEA-9BC3-0B6DE11B6A12}"/>
              </a:ext>
            </a:extLst>
          </p:cNvPr>
          <p:cNvSpPr>
            <a:spLocks noGrp="1"/>
          </p:cNvSpPr>
          <p:nvPr>
            <p:ph type="ftr" sz="quarter" idx="3"/>
          </p:nvPr>
        </p:nvSpPr>
        <p:spPr>
          <a:xfrm>
            <a:off x="515937" y="6356350"/>
            <a:ext cx="5172344" cy="501650"/>
          </a:xfrm>
        </p:spPr>
        <p:txBody>
          <a:bodyPr/>
          <a:lstStyle/>
          <a:p>
            <a:r>
              <a:rPr lang="en-US" dirty="0"/>
              <a:t>ARIAS•U.S. 2022 Fall Conference ∙ November 4, 2022 ∙ www.arias-us.org</a:t>
            </a:r>
          </a:p>
        </p:txBody>
      </p:sp>
    </p:spTree>
    <p:extLst>
      <p:ext uri="{BB962C8B-B14F-4D97-AF65-F5344CB8AC3E}">
        <p14:creationId xmlns:p14="http://schemas.microsoft.com/office/powerpoint/2010/main" val="2802052564"/>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F57032E-C3B9-4A96-B643-9C932E446B49}"/>
              </a:ext>
            </a:extLst>
          </p:cNvPr>
          <p:cNvSpPr>
            <a:spLocks noGrp="1"/>
          </p:cNvSpPr>
          <p:nvPr>
            <p:ph type="ctrTitle"/>
          </p:nvPr>
        </p:nvSpPr>
        <p:spPr/>
        <p:txBody>
          <a:bodyPr/>
          <a:lstStyle/>
          <a:p>
            <a:r>
              <a:rPr lang="en-US" dirty="0"/>
              <a:t>Why Delaware? </a:t>
            </a:r>
          </a:p>
        </p:txBody>
      </p:sp>
      <p:sp>
        <p:nvSpPr>
          <p:cNvPr id="3" name="Footer Placeholder 2" descr="" title="">
            <a:extLst>
              <a:ext uri="{FF2B5EF4-FFF2-40B4-BE49-F238E27FC236}">
                <a16:creationId xmlns:a16="http://schemas.microsoft.com/office/drawing/2014/main" id="{AA345202-98EF-4DEA-9BC3-0B6DE11B6A12}"/>
              </a:ext>
            </a:extLst>
          </p:cNvPr>
          <p:cNvSpPr>
            <a:spLocks noGrp="1"/>
          </p:cNvSpPr>
          <p:nvPr>
            <p:ph type="ftr" sz="quarter" idx="3"/>
          </p:nvPr>
        </p:nvSpPr>
        <p:spPr>
          <a:xfrm>
            <a:off x="515937" y="6356350"/>
            <a:ext cx="5172344" cy="501650"/>
          </a:xfrm>
        </p:spPr>
        <p:txBody>
          <a:bodyPr/>
          <a:lstStyle/>
          <a:p>
            <a:r>
              <a:rPr lang="en-US" dirty="0"/>
              <a:t>ARIAS•U.S. 2022 Fall Conference ∙ November 4, 2022 ∙ www.arias-us.org</a:t>
            </a:r>
          </a:p>
        </p:txBody>
      </p:sp>
    </p:spTree>
    <p:extLst>
      <p:ext uri="{BB962C8B-B14F-4D97-AF65-F5344CB8AC3E}">
        <p14:creationId xmlns:p14="http://schemas.microsoft.com/office/powerpoint/2010/main" val="2240403968"/>
      </p:ext>
    </p:extLst>
  </p:cSld>
  <p:clrMapOvr>
    <a:masterClrMapping/>
  </p:clrMapOvr>
</p:sld>
</file>

<file path=ppt/theme/theme1.xml><?xml version="1.0" encoding="utf-8"?>
<a:theme xmlns:thm15="http://schemas.microsoft.com/office/thememl/2012/main" xmlns:a="http://schemas.openxmlformats.org/drawingml/2006/main" name="Light skin">
  <a:themeElements>
    <a:clrScheme name="Custom 4">
      <a:dk1>
        <a:srgbClr val="000000"/>
      </a:dk1>
      <a:lt1>
        <a:srgbClr val="FFFFFF"/>
      </a:lt1>
      <a:dk2>
        <a:srgbClr val="000000"/>
      </a:dk2>
      <a:lt2>
        <a:srgbClr val="FFFFFF"/>
      </a:lt2>
      <a:accent1>
        <a:srgbClr val="AA182C"/>
      </a:accent1>
      <a:accent2>
        <a:srgbClr val="767779"/>
      </a:accent2>
      <a:accent3>
        <a:srgbClr val="A9A9A9"/>
      </a:accent3>
      <a:accent4>
        <a:srgbClr val="797979"/>
      </a:accent4>
      <a:accent5>
        <a:srgbClr val="D5D5D5"/>
      </a:accent5>
      <a:accent6>
        <a:srgbClr val="E8E8EB"/>
      </a:accent6>
      <a:hlink>
        <a:srgbClr val="BA2B39"/>
      </a:hlink>
      <a:folHlink>
        <a:srgbClr val="430300"/>
      </a:folHlink>
    </a:clrScheme>
    <a:fontScheme name="Jost">
      <a:majorFont>
        <a:latin typeface="Jost SemiBold"/>
        <a:ea typeface=""/>
        <a:cs typeface=""/>
      </a:majorFont>
      <a:minorFont>
        <a:latin typeface="Jos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100000">
              <a:schemeClr val="bg1"/>
            </a:gs>
          </a:gsLst>
        </a:gra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IAS_2022_SpringConference_BrandedPowerPoint" id="{3961E011-E657-5E4A-A766-1AE5233B6E48}" vid="{DAD4A4B8-8075-E842-8372-578037ED82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PresentationFormat>Widescreen</ap:PresentationFormat>
  <ap:Paragraphs>237</ap:Paragraphs>
  <ap:Slides>35</ap:Slides>
  <ap:Notes>34</ap:Notes>
  <ap:MMClips>0</ap:MMClips>
  <ap:ScaleCrop>false</ap:ScaleCrop>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2022-11-03T18:13:43.0000000Z</dcterms:created>
  <dcterms:modified xsi:type="dcterms:W3CDTF">2022-11-03T18:13:43.0000000Z</dcterms:modified>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MSIP_Label_5399fbcd-4ac5-4148-8464-829ddbba0e16_Enabled">
    <vt:lpwstr>true</vt:lpwstr>
  </op:property>
  <op:property fmtid="{D5CDD505-2E9C-101B-9397-08002B2CF9AE}" pid="3" name="MSIP_Label_5399fbcd-4ac5-4148-8464-829ddbba0e16_SetDate">
    <vt:lpwstr>2022-10-25T18:56:33Z</vt:lpwstr>
  </op:property>
  <op:property fmtid="{D5CDD505-2E9C-101B-9397-08002B2CF9AE}" pid="4" name="MSIP_Label_5399fbcd-4ac5-4148-8464-829ddbba0e16_Method">
    <vt:lpwstr>Privileged</vt:lpwstr>
  </op:property>
  <op:property fmtid="{D5CDD505-2E9C-101B-9397-08002B2CF9AE}" pid="5" name="MSIP_Label_5399fbcd-4ac5-4148-8464-829ddbba0e16_Name">
    <vt:lpwstr>Green Data - NA</vt:lpwstr>
  </op:property>
  <op:property fmtid="{D5CDD505-2E9C-101B-9397-08002B2CF9AE}" pid="6" name="MSIP_Label_5399fbcd-4ac5-4148-8464-829ddbba0e16_SiteId">
    <vt:lpwstr>fffcdc91-d561-4287-aebc-78d2466eec29</vt:lpwstr>
  </op:property>
  <op:property fmtid="{D5CDD505-2E9C-101B-9397-08002B2CF9AE}" pid="7" name="MSIP_Label_5399fbcd-4ac5-4148-8464-829ddbba0e16_ActionId">
    <vt:lpwstr>6be9f53d-7fc1-4198-a4fa-0a712d9b31fa</vt:lpwstr>
  </op:property>
  <op:property fmtid="{D5CDD505-2E9C-101B-9397-08002B2CF9AE}" pid="8" name="MSIP_Label_5399fbcd-4ac5-4148-8464-829ddbba0e16_ContentBits">
    <vt:lpwstr>0</vt:lpwstr>
  </op:property>
</op:Properties>
</file>