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445" r:id="rId4"/>
    <p:sldId id="435" r:id="rId5"/>
    <p:sldId id="434" r:id="rId6"/>
    <p:sldId id="262" r:id="rId7"/>
    <p:sldId id="436" r:id="rId8"/>
    <p:sldId id="263" r:id="rId9"/>
    <p:sldId id="264" r:id="rId10"/>
    <p:sldId id="437" r:id="rId11"/>
    <p:sldId id="406" r:id="rId12"/>
    <p:sldId id="407" r:id="rId13"/>
    <p:sldId id="408" r:id="rId14"/>
    <p:sldId id="409" r:id="rId15"/>
    <p:sldId id="444" r:id="rId16"/>
    <p:sldId id="438" r:id="rId17"/>
    <p:sldId id="439" r:id="rId18"/>
    <p:sldId id="440" r:id="rId19"/>
    <p:sldId id="441" r:id="rId20"/>
    <p:sldId id="410" r:id="rId21"/>
    <p:sldId id="411" r:id="rId22"/>
    <p:sldId id="413" r:id="rId23"/>
    <p:sldId id="414" r:id="rId24"/>
    <p:sldId id="446" r:id="rId25"/>
    <p:sldId id="443" r:id="rId26"/>
    <p:sldId id="269" r:id="rId27"/>
    <p:sldId id="270" r:id="rId28"/>
    <p:sldId id="271" r:id="rId29"/>
    <p:sldId id="259" r:id="rId30"/>
    <p:sldId id="260" r:id="rId31"/>
    <p:sldId id="261"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1F6"/>
          </a:solidFill>
        </a:fill>
      </a:tcStyle>
    </a:wholeTbl>
    <a:band2H>
      <a:tcTxStyle/>
      <a:tcStyle>
        <a:tcBdr/>
        <a:fill>
          <a:solidFill>
            <a:srgbClr val="E7E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1E1"/>
          </a:solidFill>
        </a:fill>
      </a:tcStyle>
    </a:wholeTbl>
    <a:band2H>
      <a:tcTxStyle/>
      <a:tcStyle>
        <a:tcBdr/>
        <a:fill>
          <a:solidFill>
            <a:srgbClr val="F1F1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F6F7"/>
          </a:solidFill>
        </a:fill>
      </a:tcStyle>
    </a:wholeTbl>
    <a:band2H>
      <a:tcTxStyle/>
      <a:tcStyle>
        <a:tcBdr/>
        <a:fill>
          <a:solidFill>
            <a:srgbClr val="FBFB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lumOff val="31647"/>
            </a:schemeClr>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252" y="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presProps" Target="pres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notesMaster" Target="notesMasters/notesMaster1.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tableStyles" Target="tableStyles.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heme" Target="theme/theme1.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viewProps" Target="viewProps.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1143000" y="685800"/>
            <a:ext cx="4572000" cy="3429000"/>
          </a:xfrm>
          <a:prstGeom prst="rect">
            <a:avLst/>
          </a:prstGeom>
        </p:spPr>
        <p:txBody>
          <a:bodyPr/>
          <a:lstStyle/>
          <a:p>
            <a:endParaRPr/>
          </a:p>
        </p:txBody>
      </p:sp>
      <p:sp>
        <p:nvSpPr>
          <p:cNvPr id="114" name="Shape 11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1">
    <p:bg>
      <p:bgPr>
        <a:solidFill>
          <a:srgbClr val="000000"/>
        </a:solidFill>
        <a:effectLst/>
      </p:bgPr>
    </p:bg>
    <p:spTree>
      <p:nvGrpSpPr>
        <p:cNvPr id="1" name=""/>
        <p:cNvGrpSpPr/>
        <p:nvPr/>
      </p:nvGrpSpPr>
      <p:grpSpPr>
        <a:xfrm>
          <a:off x="0" y="0"/>
          <a:ext cx="0" cy="0"/>
          <a:chOff x="0" y="0"/>
          <a:chExt cx="0" cy="0"/>
        </a:xfrm>
      </p:grpSpPr>
      <p:pic>
        <p:nvPicPr>
          <p:cNvPr id="14" name="ARIAS_Fall_Conference_2000x1200.png" descr="ARIAS_Fall_Conference_2000x1200.png"/>
          <p:cNvPicPr>
            <a:picLocks noChangeAspect="1"/>
          </p:cNvPicPr>
          <p:nvPr/>
        </p:nvPicPr>
        <p:blipFill>
          <a:blip r:embed="rId2"/>
          <a:stretch>
            <a:fillRect/>
          </a:stretch>
        </p:blipFill>
        <p:spPr>
          <a:xfrm>
            <a:off x="-21372" y="-241424"/>
            <a:ext cx="12234744" cy="7340847"/>
          </a:xfrm>
          <a:prstGeom prst="rect">
            <a:avLst/>
          </a:prstGeom>
          <a:ln w="12700">
            <a:miter lim="400000"/>
          </a:ln>
        </p:spPr>
      </p:pic>
      <p:sp>
        <p:nvSpPr>
          <p:cNvPr id="15" name="Nov 3-4, 2022 | New York, NY"/>
          <p:cNvSpPr txBox="1"/>
          <p:nvPr/>
        </p:nvSpPr>
        <p:spPr>
          <a:xfrm>
            <a:off x="4450129" y="290726"/>
            <a:ext cx="7264012" cy="713739"/>
          </a:xfrm>
          <a:prstGeom prst="rect">
            <a:avLst/>
          </a:prstGeom>
          <a:ln w="12700">
            <a:miter lim="400000"/>
          </a:ln>
          <a:effectLst>
            <a:outerShdw blurRad="63500" dist="25400" dir="5400000" rotWithShape="0">
              <a:srgbClr val="000000">
                <a:alpha val="79822"/>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a:solidFill>
                  <a:srgbClr val="FFFFFF"/>
                </a:solidFill>
                <a:latin typeface="Century Gothic"/>
                <a:ea typeface="Century Gothic"/>
                <a:cs typeface="Century Gothic"/>
                <a:sym typeface="Century Gothic"/>
              </a:defRPr>
            </a:lvl1pPr>
          </a:lstStyle>
          <a:p>
            <a:r>
              <a:t>Nov 3-4, 2022 | New York, NY</a:t>
            </a:r>
          </a:p>
        </p:txBody>
      </p:sp>
      <p:sp>
        <p:nvSpPr>
          <p:cNvPr id="16" name="ARIAS•U.S. 2022 Fall Conference"/>
          <p:cNvSpPr txBox="1"/>
          <p:nvPr/>
        </p:nvSpPr>
        <p:spPr>
          <a:xfrm>
            <a:off x="476725" y="5887787"/>
            <a:ext cx="8073885" cy="701039"/>
          </a:xfrm>
          <a:prstGeom prst="rect">
            <a:avLst/>
          </a:prstGeom>
          <a:ln w="12700">
            <a:miter lim="400000"/>
          </a:ln>
          <a:effectLst>
            <a:outerShdw blurRad="63500" dist="25400" dir="5400000" rotWithShape="0">
              <a:srgbClr val="000000">
                <a:alpha val="79822"/>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4000" b="1">
                <a:solidFill>
                  <a:srgbClr val="FFFFFF"/>
                </a:solidFill>
                <a:latin typeface="MinionPro-Bold"/>
                <a:ea typeface="MinionPro-Bold"/>
                <a:cs typeface="MinionPro-Bold"/>
                <a:sym typeface="MinionPro-Bold"/>
              </a:defRPr>
            </a:lvl1pPr>
          </a:lstStyle>
          <a:p>
            <a:r>
              <a:t>ARIAS•U.S. 2022 Fall Conference</a:t>
            </a:r>
          </a:p>
        </p:txBody>
      </p:sp>
      <p:pic>
        <p:nvPicPr>
          <p:cNvPr id="17" name="ARIAS-logo_WHITE.pdf" descr="ARIAS-logo_WHITE.pdf"/>
          <p:cNvPicPr>
            <a:picLocks noChangeAspect="1"/>
          </p:cNvPicPr>
          <p:nvPr/>
        </p:nvPicPr>
        <p:blipFill>
          <a:blip r:embed="rId3"/>
          <a:stretch>
            <a:fillRect/>
          </a:stretch>
        </p:blipFill>
        <p:spPr>
          <a:xfrm>
            <a:off x="539715" y="3942820"/>
            <a:ext cx="3963806" cy="1660555"/>
          </a:xfrm>
          <a:prstGeom prst="rect">
            <a:avLst/>
          </a:prstGeom>
          <a:ln w="12700">
            <a:miter lim="400000"/>
          </a:ln>
        </p:spPr>
      </p:pic>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1">
    <p:spTree>
      <p:nvGrpSpPr>
        <p:cNvPr id="1" name=""/>
        <p:cNvGrpSpPr/>
        <p:nvPr/>
      </p:nvGrpSpPr>
      <p:grpSpPr>
        <a:xfrm>
          <a:off x="0" y="0"/>
          <a:ext cx="0" cy="0"/>
          <a:chOff x="0" y="0"/>
          <a:chExt cx="0" cy="0"/>
        </a:xfrm>
      </p:grpSpPr>
      <p:pic>
        <p:nvPicPr>
          <p:cNvPr id="25" name="view-new-york-city-night-time.jpg" descr="view-new-york-city-night-time.jpg"/>
          <p:cNvPicPr>
            <a:picLocks noChangeAspect="1"/>
          </p:cNvPicPr>
          <p:nvPr/>
        </p:nvPicPr>
        <p:blipFill>
          <a:blip r:embed="rId2">
            <a:alphaModFix amt="33795"/>
          </a:blip>
          <a:stretch>
            <a:fillRect/>
          </a:stretch>
        </p:blipFill>
        <p:spPr>
          <a:xfrm>
            <a:off x="-5838" y="-226756"/>
            <a:ext cx="12203677" cy="7649074"/>
          </a:xfrm>
          <a:prstGeom prst="rect">
            <a:avLst/>
          </a:prstGeom>
          <a:ln w="12700">
            <a:miter lim="400000"/>
          </a:ln>
        </p:spPr>
      </p:pic>
      <p:sp>
        <p:nvSpPr>
          <p:cNvPr id="26" name="Rectangle"/>
          <p:cNvSpPr/>
          <p:nvPr/>
        </p:nvSpPr>
        <p:spPr>
          <a:xfrm>
            <a:off x="-31440" y="5949143"/>
            <a:ext cx="12254880" cy="1270002"/>
          </a:xfrm>
          <a:prstGeom prst="rect">
            <a:avLst/>
          </a:prstGeom>
          <a:solidFill>
            <a:srgbClr val="AA182C"/>
          </a:solidFill>
          <a:ln w="12700">
            <a:miter lim="400000"/>
          </a:ln>
        </p:spPr>
        <p:txBody>
          <a:bodyPr lIns="45718" tIns="45718" rIns="45718" bIns="45718" anchor="ctr"/>
          <a:lstStyle/>
          <a:p>
            <a:pPr indent="457200">
              <a:defRPr>
                <a:latin typeface="Jost"/>
                <a:ea typeface="Jost"/>
                <a:cs typeface="Jost"/>
                <a:sym typeface="Jost"/>
              </a:defRPr>
            </a:pPr>
            <a:endParaRPr/>
          </a:p>
        </p:txBody>
      </p:sp>
      <p:pic>
        <p:nvPicPr>
          <p:cNvPr id="27" name="ARIAS-logo.pdf" descr="ARIAS-logo.pdf"/>
          <p:cNvPicPr>
            <a:picLocks noChangeAspect="1"/>
          </p:cNvPicPr>
          <p:nvPr/>
        </p:nvPicPr>
        <p:blipFill>
          <a:blip r:embed="rId3"/>
          <a:stretch>
            <a:fillRect/>
          </a:stretch>
        </p:blipFill>
        <p:spPr>
          <a:xfrm>
            <a:off x="4509515" y="475178"/>
            <a:ext cx="3172971" cy="1329253"/>
          </a:xfrm>
          <a:prstGeom prst="rect">
            <a:avLst/>
          </a:prstGeom>
          <a:ln w="12700">
            <a:miter lim="400000"/>
          </a:ln>
        </p:spPr>
      </p:pic>
      <p:sp>
        <p:nvSpPr>
          <p:cNvPr id="28" name="Footer Placeholder 4"/>
          <p:cNvSpPr txBox="1"/>
          <p:nvPr/>
        </p:nvSpPr>
        <p:spPr>
          <a:xfrm>
            <a:off x="822960" y="6239134"/>
            <a:ext cx="10546080"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t>ARIAS•U.S. 2022 Fall Conference | Nov 3-4, 2022 | New York, NY | www.arias-us.org</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2">
    <p:spTree>
      <p:nvGrpSpPr>
        <p:cNvPr id="1" name=""/>
        <p:cNvGrpSpPr/>
        <p:nvPr/>
      </p:nvGrpSpPr>
      <p:grpSpPr>
        <a:xfrm>
          <a:off x="0" y="0"/>
          <a:ext cx="0" cy="0"/>
          <a:chOff x="0" y="0"/>
          <a:chExt cx="0" cy="0"/>
        </a:xfrm>
      </p:grpSpPr>
      <p:pic>
        <p:nvPicPr>
          <p:cNvPr id="36" name="Picture 14" descr="Picture 14"/>
          <p:cNvPicPr>
            <a:picLocks noChangeAspect="1"/>
          </p:cNvPicPr>
          <p:nvPr/>
        </p:nvPicPr>
        <p:blipFill>
          <a:blip r:embed="rId2"/>
          <a:stretch>
            <a:fillRect/>
          </a:stretch>
        </p:blipFill>
        <p:spPr>
          <a:xfrm>
            <a:off x="10722847" y="6365237"/>
            <a:ext cx="953216" cy="421323"/>
          </a:xfrm>
          <a:prstGeom prst="rect">
            <a:avLst/>
          </a:prstGeom>
          <a:ln w="12700">
            <a:miter lim="400000"/>
          </a:ln>
        </p:spPr>
      </p:pic>
      <p:sp>
        <p:nvSpPr>
          <p:cNvPr id="37" name="Title Text"/>
          <p:cNvSpPr txBox="1">
            <a:spLocks noGrp="1"/>
          </p:cNvSpPr>
          <p:nvPr>
            <p:ph type="title"/>
          </p:nvPr>
        </p:nvSpPr>
        <p:spPr>
          <a:xfrm>
            <a:off x="515939" y="-63081"/>
            <a:ext cx="7380286" cy="2781408"/>
          </a:xfrm>
          <a:prstGeom prst="rect">
            <a:avLst/>
          </a:prstGeom>
        </p:spPr>
        <p:txBody>
          <a:bodyPr anchor="b"/>
          <a:lstStyle>
            <a:lvl1pPr>
              <a:defRPr sz="5600"/>
            </a:lvl1pPr>
          </a:lstStyle>
          <a:p>
            <a:r>
              <a:t>Title Text</a:t>
            </a:r>
          </a:p>
        </p:txBody>
      </p:sp>
      <p:sp>
        <p:nvSpPr>
          <p:cNvPr id="38" name="Body Level One…"/>
          <p:cNvSpPr txBox="1">
            <a:spLocks noGrp="1"/>
          </p:cNvSpPr>
          <p:nvPr>
            <p:ph type="body" sz="quarter" idx="1"/>
          </p:nvPr>
        </p:nvSpPr>
        <p:spPr>
          <a:xfrm>
            <a:off x="515937" y="3025019"/>
            <a:ext cx="7380289" cy="1127963"/>
          </a:xfrm>
          <a:prstGeom prst="rect">
            <a:avLst/>
          </a:prstGeom>
        </p:spPr>
        <p:txBody>
          <a:bodyPr/>
          <a:lstStyle>
            <a:lvl1pPr>
              <a:spcBef>
                <a:spcPts val="0"/>
              </a:spcBef>
              <a:defRPr sz="2800">
                <a:solidFill>
                  <a:srgbClr val="000000"/>
                </a:solidFill>
              </a:defRPr>
            </a:lvl1pPr>
            <a:lvl2pPr marL="0" indent="0">
              <a:spcBef>
                <a:spcPts val="0"/>
              </a:spcBef>
              <a:buSzTx/>
              <a:buNone/>
              <a:defRPr sz="2800">
                <a:solidFill>
                  <a:srgbClr val="000000"/>
                </a:solidFill>
              </a:defRPr>
            </a:lvl2pPr>
            <a:lvl3pPr marL="0" indent="0">
              <a:spcBef>
                <a:spcPts val="0"/>
              </a:spcBef>
              <a:buSzTx/>
              <a:buNone/>
              <a:defRPr sz="2800">
                <a:solidFill>
                  <a:srgbClr val="000000"/>
                </a:solidFill>
              </a:defRPr>
            </a:lvl3pPr>
            <a:lvl4pPr marL="0" indent="0">
              <a:spcBef>
                <a:spcPts val="0"/>
              </a:spcBef>
              <a:buSzTx/>
              <a:buNone/>
              <a:defRPr sz="2800">
                <a:solidFill>
                  <a:srgbClr val="000000"/>
                </a:solidFill>
              </a:defRPr>
            </a:lvl4pPr>
            <a:lvl5pPr marL="0" indent="0">
              <a:spcBef>
                <a:spcPts val="0"/>
              </a:spcBef>
              <a:buSzTx/>
              <a:buNone/>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9" name="Text Placeholder 12"/>
          <p:cNvSpPr>
            <a:spLocks noGrp="1"/>
          </p:cNvSpPr>
          <p:nvPr>
            <p:ph type="body" sz="quarter" idx="13"/>
          </p:nvPr>
        </p:nvSpPr>
        <p:spPr>
          <a:xfrm>
            <a:off x="515936" y="4459673"/>
            <a:ext cx="3600453" cy="798377"/>
          </a:xfrm>
          <a:prstGeom prst="rect">
            <a:avLst/>
          </a:prstGeom>
        </p:spPr>
        <p:txBody>
          <a:bodyPr/>
          <a:lstStyle/>
          <a:p>
            <a:pPr>
              <a:spcBef>
                <a:spcPts val="0"/>
              </a:spcBef>
              <a:defRPr sz="1400"/>
            </a:pPr>
            <a:endParaRPr/>
          </a:p>
        </p:txBody>
      </p:sp>
      <p:sp>
        <p:nvSpPr>
          <p:cNvPr id="40" name="Rectangle"/>
          <p:cNvSpPr/>
          <p:nvPr/>
        </p:nvSpPr>
        <p:spPr>
          <a:xfrm>
            <a:off x="-31440" y="5564740"/>
            <a:ext cx="12254880" cy="1437854"/>
          </a:xfrm>
          <a:prstGeom prst="rect">
            <a:avLst/>
          </a:prstGeom>
          <a:solidFill>
            <a:srgbClr val="AA182C"/>
          </a:solidFill>
          <a:ln w="12700">
            <a:miter lim="400000"/>
          </a:ln>
        </p:spPr>
        <p:txBody>
          <a:bodyPr lIns="45718" tIns="45718" rIns="45718" bIns="45718" anchor="ctr"/>
          <a:lstStyle/>
          <a:p>
            <a:pPr indent="457200">
              <a:defRPr>
                <a:latin typeface="Jost"/>
                <a:ea typeface="Jost"/>
                <a:cs typeface="Jost"/>
                <a:sym typeface="Jost"/>
              </a:defRPr>
            </a:pPr>
            <a:endParaRPr/>
          </a:p>
        </p:txBody>
      </p:sp>
      <p:sp>
        <p:nvSpPr>
          <p:cNvPr id="41"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t>ARIAS•U.S. 2022 Fall Conference | Nov 3-4, 2022 | New York, NY | www.arias-us.org</a:t>
            </a:r>
          </a:p>
        </p:txBody>
      </p:sp>
      <p:pic>
        <p:nvPicPr>
          <p:cNvPr id="42" name="ARIAS-logo_WHITE.pdf" descr="ARIAS-logo_WHITE.pdf"/>
          <p:cNvPicPr>
            <a:picLocks noChangeAspect="1"/>
          </p:cNvPicPr>
          <p:nvPr/>
        </p:nvPicPr>
        <p:blipFill>
          <a:blip r:embed="rId3"/>
          <a:stretch>
            <a:fillRect/>
          </a:stretch>
        </p:blipFill>
        <p:spPr>
          <a:xfrm>
            <a:off x="5422055" y="5755878"/>
            <a:ext cx="1347889" cy="564672"/>
          </a:xfrm>
          <a:prstGeom prst="rect">
            <a:avLst/>
          </a:prstGeom>
          <a:ln w="12700">
            <a:miter lim="400000"/>
          </a:ln>
        </p:spPr>
      </p:pic>
      <p:sp>
        <p:nvSpPr>
          <p:cNvPr id="43" name="Slide Number"/>
          <p:cNvSpPr txBox="1">
            <a:spLocks noGrp="1"/>
          </p:cNvSpPr>
          <p:nvPr>
            <p:ph type="sldNum" sz="quarter" idx="2"/>
          </p:nvPr>
        </p:nvSpPr>
        <p:spPr>
          <a:xfrm>
            <a:off x="11812216" y="6558970"/>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3">
    <p:spTree>
      <p:nvGrpSpPr>
        <p:cNvPr id="1" name=""/>
        <p:cNvGrpSpPr/>
        <p:nvPr/>
      </p:nvGrpSpPr>
      <p:grpSpPr>
        <a:xfrm>
          <a:off x="0" y="0"/>
          <a:ext cx="0" cy="0"/>
          <a:chOff x="0" y="0"/>
          <a:chExt cx="0" cy="0"/>
        </a:xfrm>
      </p:grpSpPr>
      <p:pic>
        <p:nvPicPr>
          <p:cNvPr id="50" name="Picture 14" descr="Picture 14"/>
          <p:cNvPicPr>
            <a:picLocks noChangeAspect="1"/>
          </p:cNvPicPr>
          <p:nvPr/>
        </p:nvPicPr>
        <p:blipFill>
          <a:blip r:embed="rId2"/>
          <a:stretch>
            <a:fillRect/>
          </a:stretch>
        </p:blipFill>
        <p:spPr>
          <a:xfrm>
            <a:off x="10722847" y="6365237"/>
            <a:ext cx="953216" cy="421323"/>
          </a:xfrm>
          <a:prstGeom prst="rect">
            <a:avLst/>
          </a:prstGeom>
          <a:ln w="12700">
            <a:miter lim="400000"/>
          </a:ln>
        </p:spPr>
      </p:pic>
      <p:sp>
        <p:nvSpPr>
          <p:cNvPr id="51" name="Title Text"/>
          <p:cNvSpPr txBox="1">
            <a:spLocks noGrp="1"/>
          </p:cNvSpPr>
          <p:nvPr>
            <p:ph type="title"/>
          </p:nvPr>
        </p:nvSpPr>
        <p:spPr>
          <a:xfrm>
            <a:off x="515939" y="801363"/>
            <a:ext cx="4165652" cy="2481234"/>
          </a:xfrm>
          <a:prstGeom prst="rect">
            <a:avLst/>
          </a:prstGeom>
        </p:spPr>
        <p:txBody>
          <a:bodyPr anchor="b"/>
          <a:lstStyle/>
          <a:p>
            <a:r>
              <a:t>Title Text</a:t>
            </a:r>
          </a:p>
        </p:txBody>
      </p:sp>
      <p:sp>
        <p:nvSpPr>
          <p:cNvPr id="52" name="Body Level One…"/>
          <p:cNvSpPr txBox="1">
            <a:spLocks noGrp="1"/>
          </p:cNvSpPr>
          <p:nvPr>
            <p:ph type="body" sz="quarter" idx="1"/>
          </p:nvPr>
        </p:nvSpPr>
        <p:spPr>
          <a:xfrm>
            <a:off x="515939" y="3421329"/>
            <a:ext cx="4165652" cy="1127963"/>
          </a:xfrm>
          <a:prstGeom prst="rect">
            <a:avLst/>
          </a:prstGeom>
        </p:spPr>
        <p:txBody>
          <a:bodyPr/>
          <a:lstStyle>
            <a:lvl1pPr>
              <a:spcBef>
                <a:spcPts val="0"/>
              </a:spcBef>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53" name="Text Placeholder 12"/>
          <p:cNvSpPr>
            <a:spLocks noGrp="1"/>
          </p:cNvSpPr>
          <p:nvPr>
            <p:ph type="body" sz="quarter" idx="13"/>
          </p:nvPr>
        </p:nvSpPr>
        <p:spPr>
          <a:xfrm>
            <a:off x="515936" y="4688025"/>
            <a:ext cx="3600453" cy="587377"/>
          </a:xfrm>
          <a:prstGeom prst="rect">
            <a:avLst/>
          </a:prstGeom>
        </p:spPr>
        <p:txBody>
          <a:bodyPr/>
          <a:lstStyle/>
          <a:p>
            <a:pPr>
              <a:spcBef>
                <a:spcPts val="0"/>
              </a:spcBef>
              <a:defRPr sz="1400"/>
            </a:pPr>
            <a:endParaRPr/>
          </a:p>
        </p:txBody>
      </p:sp>
      <p:sp>
        <p:nvSpPr>
          <p:cNvPr id="54" name="Picture Placeholder 4"/>
          <p:cNvSpPr>
            <a:spLocks noGrp="1"/>
          </p:cNvSpPr>
          <p:nvPr>
            <p:ph type="pic" sz="half" idx="14"/>
          </p:nvPr>
        </p:nvSpPr>
        <p:spPr>
          <a:xfrm>
            <a:off x="6838329" y="546906"/>
            <a:ext cx="4697365" cy="4697364"/>
          </a:xfrm>
          <a:prstGeom prst="rect">
            <a:avLst/>
          </a:prstGeom>
        </p:spPr>
        <p:txBody>
          <a:bodyPr lIns="91439" tIns="45719" rIns="91439" bIns="45719">
            <a:noAutofit/>
          </a:bodyPr>
          <a:lstStyle/>
          <a:p>
            <a:endParaRPr/>
          </a:p>
        </p:txBody>
      </p:sp>
      <p:sp>
        <p:nvSpPr>
          <p:cNvPr id="55" name="Rectangle"/>
          <p:cNvSpPr/>
          <p:nvPr/>
        </p:nvSpPr>
        <p:spPr>
          <a:xfrm>
            <a:off x="-31440" y="5564740"/>
            <a:ext cx="12254880" cy="1437854"/>
          </a:xfrm>
          <a:prstGeom prst="rect">
            <a:avLst/>
          </a:prstGeom>
          <a:solidFill>
            <a:srgbClr val="AA182C"/>
          </a:solidFill>
          <a:ln w="12700">
            <a:miter lim="400000"/>
          </a:ln>
        </p:spPr>
        <p:txBody>
          <a:bodyPr lIns="45718" tIns="45718" rIns="45718" bIns="45718" anchor="ctr"/>
          <a:lstStyle/>
          <a:p>
            <a:pPr indent="457200">
              <a:defRPr>
                <a:latin typeface="Jost"/>
                <a:ea typeface="Jost"/>
                <a:cs typeface="Jost"/>
                <a:sym typeface="Jost"/>
              </a:defRPr>
            </a:pPr>
            <a:endParaRPr/>
          </a:p>
        </p:txBody>
      </p:sp>
      <p:sp>
        <p:nvSpPr>
          <p:cNvPr id="56"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t>ARIAS•U.S. 2022 Fall Conference | Nov 3-4, 2022 | New York, NY | www.arias-us.org</a:t>
            </a:r>
          </a:p>
        </p:txBody>
      </p:sp>
      <p:pic>
        <p:nvPicPr>
          <p:cNvPr id="57" name="ARIAS-logo_WHITE.pdf" descr="ARIAS-logo_WHITE.pdf"/>
          <p:cNvPicPr>
            <a:picLocks noChangeAspect="1"/>
          </p:cNvPicPr>
          <p:nvPr/>
        </p:nvPicPr>
        <p:blipFill>
          <a:blip r:embed="rId3"/>
          <a:stretch>
            <a:fillRect/>
          </a:stretch>
        </p:blipFill>
        <p:spPr>
          <a:xfrm>
            <a:off x="5422055" y="5755878"/>
            <a:ext cx="1347889" cy="564672"/>
          </a:xfrm>
          <a:prstGeom prst="rect">
            <a:avLst/>
          </a:prstGeom>
          <a:ln w="12700">
            <a:miter lim="400000"/>
          </a:ln>
        </p:spPr>
      </p:pic>
      <p:sp>
        <p:nvSpPr>
          <p:cNvPr id="58" name="Slide Number"/>
          <p:cNvSpPr txBox="1">
            <a:spLocks noGrp="1"/>
          </p:cNvSpPr>
          <p:nvPr>
            <p:ph type="sldNum" sz="quarter" idx="2"/>
          </p:nvPr>
        </p:nvSpPr>
        <p:spPr>
          <a:xfrm>
            <a:off x="11811507" y="6547675"/>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_Content-1">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Picture Placeholder 4"/>
          <p:cNvSpPr>
            <a:spLocks noGrp="1"/>
          </p:cNvSpPr>
          <p:nvPr>
            <p:ph type="pic" sz="half" idx="13"/>
          </p:nvPr>
        </p:nvSpPr>
        <p:spPr>
          <a:xfrm>
            <a:off x="7444006" y="823644"/>
            <a:ext cx="4216356" cy="4216357"/>
          </a:xfrm>
          <a:prstGeom prst="rect">
            <a:avLst/>
          </a:prstGeom>
        </p:spPr>
        <p:txBody>
          <a:bodyPr lIns="91439" tIns="45719" rIns="91439" bIns="45719">
            <a:noAutofit/>
          </a:bodyPr>
          <a:lstStyle/>
          <a:p>
            <a:endParaRPr/>
          </a:p>
        </p:txBody>
      </p:sp>
      <p:sp>
        <p:nvSpPr>
          <p:cNvPr id="68" name="Text Placeholder 2"/>
          <p:cNvSpPr>
            <a:spLocks noGrp="1"/>
          </p:cNvSpPr>
          <p:nvPr>
            <p:ph type="body" sz="quarter" idx="14"/>
          </p:nvPr>
        </p:nvSpPr>
        <p:spPr>
          <a:xfrm>
            <a:off x="515936" y="289629"/>
            <a:ext cx="3600453" cy="313101"/>
          </a:xfrm>
          <a:prstGeom prst="rect">
            <a:avLst/>
          </a:prstGeom>
        </p:spPr>
        <p:txBody>
          <a:bodyPr/>
          <a:lstStyle/>
          <a:p>
            <a:pPr marL="342900" indent="-342900">
              <a:spcBef>
                <a:spcPts val="200"/>
              </a:spcBef>
              <a:defRPr sz="1000" b="1">
                <a:solidFill>
                  <a:schemeClr val="accent3"/>
                </a:solidFill>
              </a:defRPr>
            </a:pPr>
            <a:endParaRPr/>
          </a:p>
        </p:txBody>
      </p:sp>
      <p:sp>
        <p:nvSpPr>
          <p:cNvPr id="69" name="Slide Number"/>
          <p:cNvSpPr txBox="1">
            <a:spLocks noGrp="1"/>
          </p:cNvSpPr>
          <p:nvPr>
            <p:ph type="sldNum" sz="quarter" idx="2"/>
          </p:nvPr>
        </p:nvSpPr>
        <p:spPr>
          <a:xfrm>
            <a:off x="11750478" y="6584883"/>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_Content-2">
    <p:spTree>
      <p:nvGrpSpPr>
        <p:cNvPr id="1" name=""/>
        <p:cNvGrpSpPr/>
        <p:nvPr/>
      </p:nvGrpSpPr>
      <p:grpSpPr>
        <a:xfrm>
          <a:off x="0" y="0"/>
          <a:ext cx="0" cy="0"/>
          <a:chOff x="0" y="0"/>
          <a:chExt cx="0" cy="0"/>
        </a:xfrm>
      </p:grpSpPr>
      <p:sp>
        <p:nvSpPr>
          <p:cNvPr id="76" name="Body Level One…"/>
          <p:cNvSpPr txBox="1">
            <a:spLocks noGrp="1"/>
          </p:cNvSpPr>
          <p:nvPr>
            <p:ph type="body" sz="quarter" idx="1"/>
          </p:nvPr>
        </p:nvSpPr>
        <p:spPr>
          <a:xfrm>
            <a:off x="515937" y="1563008"/>
            <a:ext cx="5472115" cy="855665"/>
          </a:xfrm>
          <a:prstGeom prst="rect">
            <a:avLst/>
          </a:prstGeom>
        </p:spPr>
        <p:txBody>
          <a:bodyPr/>
          <a:lstStyle>
            <a:lvl1pPr>
              <a:spcBef>
                <a:spcPts val="0"/>
              </a:spcBef>
              <a:defRPr>
                <a:solidFill>
                  <a:srgbClr val="000000"/>
                </a:solidFill>
              </a:defRPr>
            </a:lvl1pPr>
            <a:lvl2pPr>
              <a:spcBef>
                <a:spcPts val="0"/>
              </a:spcBef>
              <a:defRPr>
                <a:solidFill>
                  <a:srgbClr val="000000"/>
                </a:solidFill>
              </a:defRPr>
            </a:lvl2pPr>
            <a:lvl3pPr>
              <a:spcBef>
                <a:spcPts val="0"/>
              </a:spcBef>
              <a:defRPr>
                <a:solidFill>
                  <a:srgbClr val="000000"/>
                </a:solidFill>
              </a:defRPr>
            </a:lvl3pPr>
            <a:lvl4pPr>
              <a:spcBef>
                <a:spcPts val="0"/>
              </a:spcBef>
              <a:defRPr>
                <a:solidFill>
                  <a:srgbClr val="000000"/>
                </a:solidFill>
              </a:defRPr>
            </a:lvl4pPr>
            <a:lvl5pPr>
              <a:spcBef>
                <a:spcPts val="0"/>
              </a:spcBef>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7" name="Text Placeholder 6"/>
          <p:cNvSpPr>
            <a:spLocks noGrp="1"/>
          </p:cNvSpPr>
          <p:nvPr>
            <p:ph type="body" sz="quarter" idx="13"/>
          </p:nvPr>
        </p:nvSpPr>
        <p:spPr>
          <a:xfrm>
            <a:off x="515936" y="2581275"/>
            <a:ext cx="5472116" cy="2765085"/>
          </a:xfrm>
          <a:prstGeom prst="rect">
            <a:avLst/>
          </a:prstGeom>
        </p:spPr>
        <p:txBody>
          <a:bodyPr/>
          <a:lstStyle/>
          <a:p>
            <a:pPr>
              <a:defRPr sz="1400"/>
            </a:pPr>
            <a:endParaRPr/>
          </a:p>
        </p:txBody>
      </p:sp>
      <p:sp>
        <p:nvSpPr>
          <p:cNvPr id="78" name="Text Placeholder 2"/>
          <p:cNvSpPr>
            <a:spLocks noGrp="1"/>
          </p:cNvSpPr>
          <p:nvPr>
            <p:ph type="body" sz="quarter" idx="14"/>
          </p:nvPr>
        </p:nvSpPr>
        <p:spPr>
          <a:xfrm>
            <a:off x="515936" y="289629"/>
            <a:ext cx="3600453" cy="313101"/>
          </a:xfrm>
          <a:prstGeom prst="rect">
            <a:avLst/>
          </a:prstGeom>
        </p:spPr>
        <p:txBody>
          <a:bodyPr/>
          <a:lstStyle/>
          <a:p>
            <a:pPr marL="342900" indent="-342900">
              <a:spcBef>
                <a:spcPts val="200"/>
              </a:spcBef>
              <a:defRPr sz="1000" b="1">
                <a:solidFill>
                  <a:schemeClr val="accent3"/>
                </a:solidFill>
              </a:defRPr>
            </a:pPr>
            <a:endParaRPr/>
          </a:p>
        </p:txBody>
      </p:sp>
      <p:sp>
        <p:nvSpPr>
          <p:cNvPr id="79" name="Text Placeholder 6"/>
          <p:cNvSpPr>
            <a:spLocks noGrp="1"/>
          </p:cNvSpPr>
          <p:nvPr>
            <p:ph type="body" sz="quarter" idx="15"/>
          </p:nvPr>
        </p:nvSpPr>
        <p:spPr>
          <a:xfrm>
            <a:off x="6201512" y="2581275"/>
            <a:ext cx="5472115" cy="2765085"/>
          </a:xfrm>
          <a:prstGeom prst="rect">
            <a:avLst/>
          </a:prstGeom>
        </p:spPr>
        <p:txBody>
          <a:bodyPr/>
          <a:lstStyle/>
          <a:p>
            <a:pPr>
              <a:defRPr sz="1400"/>
            </a:pPr>
            <a:endParaRPr/>
          </a:p>
        </p:txBody>
      </p:sp>
      <p:sp>
        <p:nvSpPr>
          <p:cNvPr id="80" name="Title Text"/>
          <p:cNvSpPr txBox="1">
            <a:spLocks noGrp="1"/>
          </p:cNvSpPr>
          <p:nvPr>
            <p:ph type="title"/>
          </p:nvPr>
        </p:nvSpPr>
        <p:spPr>
          <a:xfrm>
            <a:off x="515939" y="616938"/>
            <a:ext cx="11160126" cy="931864"/>
          </a:xfrm>
          <a:prstGeom prst="rect">
            <a:avLst/>
          </a:prstGeom>
        </p:spPr>
        <p:txBody>
          <a:bodyPr/>
          <a:lstStyle>
            <a:lvl1pPr>
              <a:defRPr>
                <a:latin typeface="Source Sans Pro"/>
                <a:ea typeface="Source Sans Pro"/>
                <a:cs typeface="Source Sans Pro"/>
                <a:sym typeface="Source Sans Pro"/>
              </a:defRPr>
            </a:lvl1pPr>
          </a:lstStyle>
          <a:p>
            <a:r>
              <a:t>Title Text</a:t>
            </a:r>
          </a:p>
        </p:txBody>
      </p:sp>
      <p:sp>
        <p:nvSpPr>
          <p:cNvPr id="81" name="Slide Number"/>
          <p:cNvSpPr txBox="1">
            <a:spLocks noGrp="1"/>
          </p:cNvSpPr>
          <p:nvPr>
            <p:ph type="sldNum" sz="quarter" idx="2"/>
          </p:nvPr>
        </p:nvSpPr>
        <p:spPr>
          <a:xfrm>
            <a:off x="11808844" y="6600367"/>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Content-3">
    <p:spTree>
      <p:nvGrpSpPr>
        <p:cNvPr id="1" name=""/>
        <p:cNvGrpSpPr/>
        <p:nvPr/>
      </p:nvGrpSpPr>
      <p:grpSpPr>
        <a:xfrm>
          <a:off x="0" y="0"/>
          <a:ext cx="0" cy="0"/>
          <a:chOff x="0" y="0"/>
          <a:chExt cx="0" cy="0"/>
        </a:xfrm>
      </p:grpSpPr>
      <p:pic>
        <p:nvPicPr>
          <p:cNvPr id="88" name="Picture 14" descr="Picture 14"/>
          <p:cNvPicPr>
            <a:picLocks noChangeAspect="1"/>
          </p:cNvPicPr>
          <p:nvPr/>
        </p:nvPicPr>
        <p:blipFill>
          <a:blip r:embed="rId2"/>
          <a:stretch>
            <a:fillRect/>
          </a:stretch>
        </p:blipFill>
        <p:spPr>
          <a:xfrm>
            <a:off x="10722847" y="6365237"/>
            <a:ext cx="953216" cy="421323"/>
          </a:xfrm>
          <a:prstGeom prst="rect">
            <a:avLst/>
          </a:prstGeom>
          <a:ln w="12700">
            <a:miter lim="400000"/>
          </a:ln>
        </p:spPr>
      </p:pic>
      <p:sp>
        <p:nvSpPr>
          <p:cNvPr id="89" name="Body Level One…"/>
          <p:cNvSpPr txBox="1">
            <a:spLocks noGrp="1"/>
          </p:cNvSpPr>
          <p:nvPr>
            <p:ph type="body" sz="quarter" idx="1"/>
          </p:nvPr>
        </p:nvSpPr>
        <p:spPr>
          <a:xfrm>
            <a:off x="515937" y="2061835"/>
            <a:ext cx="5472115" cy="855665"/>
          </a:xfrm>
          <a:prstGeom prst="rect">
            <a:avLst/>
          </a:prstGeom>
        </p:spPr>
        <p:txBody>
          <a:bodyPr/>
          <a:lstStyle>
            <a:lvl1pPr>
              <a:spcBef>
                <a:spcPts val="0"/>
              </a:spcBef>
              <a:defRPr>
                <a:solidFill>
                  <a:srgbClr val="000000"/>
                </a:solidFill>
              </a:defRPr>
            </a:lvl1pPr>
            <a:lvl2pPr>
              <a:spcBef>
                <a:spcPts val="0"/>
              </a:spcBef>
              <a:defRPr>
                <a:solidFill>
                  <a:srgbClr val="000000"/>
                </a:solidFill>
              </a:defRPr>
            </a:lvl2pPr>
            <a:lvl3pPr>
              <a:spcBef>
                <a:spcPts val="0"/>
              </a:spcBef>
              <a:defRPr>
                <a:solidFill>
                  <a:srgbClr val="000000"/>
                </a:solidFill>
              </a:defRPr>
            </a:lvl3pPr>
            <a:lvl4pPr>
              <a:spcBef>
                <a:spcPts val="0"/>
              </a:spcBef>
              <a:defRPr>
                <a:solidFill>
                  <a:srgbClr val="000000"/>
                </a:solidFill>
              </a:defRPr>
            </a:lvl4pPr>
            <a:lvl5pPr>
              <a:spcBef>
                <a:spcPts val="0"/>
              </a:spcBef>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90" name="Text Placeholder 6"/>
          <p:cNvSpPr>
            <a:spLocks noGrp="1"/>
          </p:cNvSpPr>
          <p:nvPr>
            <p:ph type="body" sz="quarter" idx="13"/>
          </p:nvPr>
        </p:nvSpPr>
        <p:spPr>
          <a:xfrm>
            <a:off x="515936" y="3009106"/>
            <a:ext cx="5472116" cy="2475365"/>
          </a:xfrm>
          <a:prstGeom prst="rect">
            <a:avLst/>
          </a:prstGeom>
        </p:spPr>
        <p:txBody>
          <a:bodyPr/>
          <a:lstStyle/>
          <a:p>
            <a:pPr>
              <a:defRPr sz="1400"/>
            </a:pPr>
            <a:endParaRPr/>
          </a:p>
        </p:txBody>
      </p:sp>
      <p:sp>
        <p:nvSpPr>
          <p:cNvPr id="91" name="Title Text"/>
          <p:cNvSpPr txBox="1">
            <a:spLocks noGrp="1"/>
          </p:cNvSpPr>
          <p:nvPr>
            <p:ph type="title"/>
          </p:nvPr>
        </p:nvSpPr>
        <p:spPr>
          <a:xfrm>
            <a:off x="515939" y="647486"/>
            <a:ext cx="5472111" cy="1281196"/>
          </a:xfrm>
          <a:prstGeom prst="rect">
            <a:avLst/>
          </a:prstGeom>
        </p:spPr>
        <p:txBody>
          <a:bodyPr/>
          <a:lstStyle>
            <a:lvl1pPr>
              <a:defRPr>
                <a:latin typeface="Source Sans Pro"/>
                <a:ea typeface="Source Sans Pro"/>
                <a:cs typeface="Source Sans Pro"/>
                <a:sym typeface="Source Sans Pro"/>
              </a:defRPr>
            </a:lvl1pPr>
          </a:lstStyle>
          <a:p>
            <a:r>
              <a:t>Title Text</a:t>
            </a:r>
          </a:p>
        </p:txBody>
      </p:sp>
      <p:sp>
        <p:nvSpPr>
          <p:cNvPr id="92" name="Text Placeholder 2"/>
          <p:cNvSpPr>
            <a:spLocks noGrp="1"/>
          </p:cNvSpPr>
          <p:nvPr>
            <p:ph type="body" sz="quarter" idx="14"/>
          </p:nvPr>
        </p:nvSpPr>
        <p:spPr>
          <a:xfrm>
            <a:off x="515936" y="289629"/>
            <a:ext cx="3600453" cy="313101"/>
          </a:xfrm>
          <a:prstGeom prst="rect">
            <a:avLst/>
          </a:prstGeom>
        </p:spPr>
        <p:txBody>
          <a:bodyPr/>
          <a:lstStyle/>
          <a:p>
            <a:pPr marL="342900" indent="-342900">
              <a:spcBef>
                <a:spcPts val="200"/>
              </a:spcBef>
              <a:defRPr sz="1000">
                <a:solidFill>
                  <a:schemeClr val="accent3"/>
                </a:solidFill>
              </a:defRPr>
            </a:pPr>
            <a:endParaRPr/>
          </a:p>
        </p:txBody>
      </p:sp>
      <p:sp>
        <p:nvSpPr>
          <p:cNvPr id="93" name="Picture Placeholder 4"/>
          <p:cNvSpPr>
            <a:spLocks noGrp="1"/>
          </p:cNvSpPr>
          <p:nvPr>
            <p:ph type="pic" sz="half" idx="15"/>
          </p:nvPr>
        </p:nvSpPr>
        <p:spPr>
          <a:xfrm>
            <a:off x="6979684" y="460838"/>
            <a:ext cx="4731235" cy="4731235"/>
          </a:xfrm>
          <a:prstGeom prst="rect">
            <a:avLst/>
          </a:prstGeom>
        </p:spPr>
        <p:txBody>
          <a:bodyPr lIns="91439" tIns="45719" rIns="91439" bIns="45719">
            <a:noAutofit/>
          </a:bodyPr>
          <a:lstStyle/>
          <a:p>
            <a:endParaRPr/>
          </a:p>
        </p:txBody>
      </p:sp>
      <p:sp>
        <p:nvSpPr>
          <p:cNvPr id="94" name="Rectangle"/>
          <p:cNvSpPr/>
          <p:nvPr/>
        </p:nvSpPr>
        <p:spPr>
          <a:xfrm>
            <a:off x="-31440" y="5564740"/>
            <a:ext cx="12254880" cy="1437854"/>
          </a:xfrm>
          <a:prstGeom prst="rect">
            <a:avLst/>
          </a:prstGeom>
          <a:solidFill>
            <a:srgbClr val="AA182C"/>
          </a:solidFill>
          <a:ln w="12700">
            <a:miter lim="400000"/>
          </a:ln>
        </p:spPr>
        <p:txBody>
          <a:bodyPr lIns="45718" tIns="45718" rIns="45718" bIns="45718" anchor="ctr"/>
          <a:lstStyle/>
          <a:p>
            <a:pPr indent="457200">
              <a:defRPr>
                <a:latin typeface="Jost"/>
                <a:ea typeface="Jost"/>
                <a:cs typeface="Jost"/>
                <a:sym typeface="Jost"/>
              </a:defRPr>
            </a:pPr>
            <a:endParaRPr/>
          </a:p>
        </p:txBody>
      </p:sp>
      <p:sp>
        <p:nvSpPr>
          <p:cNvPr id="95"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t>ARIAS•U.S. 2022 Fall Conference | Nov 3-4, 2022 | New York, NY | www.arias-us.org</a:t>
            </a:r>
          </a:p>
        </p:txBody>
      </p:sp>
      <p:pic>
        <p:nvPicPr>
          <p:cNvPr id="96" name="ARIAS-logo_WHITE.pdf" descr="ARIAS-logo_WHITE.pdf"/>
          <p:cNvPicPr>
            <a:picLocks noChangeAspect="1"/>
          </p:cNvPicPr>
          <p:nvPr/>
        </p:nvPicPr>
        <p:blipFill>
          <a:blip r:embed="rId3"/>
          <a:stretch>
            <a:fillRect/>
          </a:stretch>
        </p:blipFill>
        <p:spPr>
          <a:xfrm>
            <a:off x="5422055" y="5755878"/>
            <a:ext cx="1347889" cy="564672"/>
          </a:xfrm>
          <a:prstGeom prst="rect">
            <a:avLst/>
          </a:prstGeom>
          <a:ln w="12700">
            <a:miter lim="400000"/>
          </a:ln>
        </p:spPr>
      </p:pic>
      <p:sp>
        <p:nvSpPr>
          <p:cNvPr id="97" name="Slide Number"/>
          <p:cNvSpPr txBox="1">
            <a:spLocks noGrp="1"/>
          </p:cNvSpPr>
          <p:nvPr>
            <p:ph type="sldNum" sz="quarter" idx="2"/>
          </p:nvPr>
        </p:nvSpPr>
        <p:spPr>
          <a:xfrm>
            <a:off x="11811507" y="6585775"/>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Statement">
    <p:spTree>
      <p:nvGrpSpPr>
        <p:cNvPr id="1" name=""/>
        <p:cNvGrpSpPr/>
        <p:nvPr/>
      </p:nvGrpSpPr>
      <p:grpSpPr>
        <a:xfrm>
          <a:off x="0" y="0"/>
          <a:ext cx="0" cy="0"/>
          <a:chOff x="0" y="0"/>
          <a:chExt cx="0" cy="0"/>
        </a:xfrm>
      </p:grpSpPr>
      <p:sp>
        <p:nvSpPr>
          <p:cNvPr id="104" name="Rectangle 12"/>
          <p:cNvSpPr/>
          <p:nvPr/>
        </p:nvSpPr>
        <p:spPr>
          <a:xfrm>
            <a:off x="-47415" y="-311573"/>
            <a:ext cx="12300377" cy="7227145"/>
          </a:xfrm>
          <a:prstGeom prst="rect">
            <a:avLst/>
          </a:prstGeom>
          <a:solidFill>
            <a:srgbClr val="AA182C"/>
          </a:solidFill>
          <a:ln w="12700">
            <a:miter lim="400000"/>
          </a:ln>
        </p:spPr>
        <p:txBody>
          <a:bodyPr lIns="45718" tIns="45718" rIns="45718" bIns="45718" anchor="ctr"/>
          <a:lstStyle/>
          <a:p>
            <a:pPr algn="ctr">
              <a:defRPr>
                <a:solidFill>
                  <a:schemeClr val="accent1"/>
                </a:solidFill>
                <a:effectLst>
                  <a:outerShdw blurRad="38100" dist="25400" dir="5400000" rotWithShape="0">
                    <a:srgbClr val="6E747A">
                      <a:alpha val="43000"/>
                    </a:srgbClr>
                  </a:outerShdw>
                </a:effectLst>
                <a:latin typeface="Jost"/>
                <a:ea typeface="Jost"/>
                <a:cs typeface="Jost"/>
                <a:sym typeface="Jost"/>
              </a:defRPr>
            </a:pPr>
            <a:endParaRPr/>
          </a:p>
        </p:txBody>
      </p:sp>
      <p:sp>
        <p:nvSpPr>
          <p:cNvPr id="105" name="Title Text"/>
          <p:cNvSpPr txBox="1">
            <a:spLocks noGrp="1"/>
          </p:cNvSpPr>
          <p:nvPr>
            <p:ph type="title"/>
          </p:nvPr>
        </p:nvSpPr>
        <p:spPr>
          <a:xfrm>
            <a:off x="515939" y="1489916"/>
            <a:ext cx="11160126" cy="3878168"/>
          </a:xfrm>
          <a:prstGeom prst="rect">
            <a:avLst/>
          </a:prstGeom>
        </p:spPr>
        <p:txBody>
          <a:bodyPr anchor="ctr"/>
          <a:lstStyle>
            <a:lvl1pPr>
              <a:defRPr b="0">
                <a:solidFill>
                  <a:srgbClr val="FFFFFF"/>
                </a:solidFill>
              </a:defRPr>
            </a:lvl1pPr>
          </a:lstStyle>
          <a:p>
            <a:r>
              <a:t>Title Text</a:t>
            </a:r>
          </a:p>
        </p:txBody>
      </p:sp>
      <p:pic>
        <p:nvPicPr>
          <p:cNvPr id="106" name="ARIAS-logo_WHITE.pdf" descr="ARIAS-logo_WHITE.pdf"/>
          <p:cNvPicPr>
            <a:picLocks noChangeAspect="1"/>
          </p:cNvPicPr>
          <p:nvPr/>
        </p:nvPicPr>
        <p:blipFill>
          <a:blip r:embed="rId2"/>
          <a:stretch>
            <a:fillRect/>
          </a:stretch>
        </p:blipFill>
        <p:spPr>
          <a:xfrm>
            <a:off x="5042065" y="5755878"/>
            <a:ext cx="2107870" cy="883050"/>
          </a:xfrm>
          <a:prstGeom prst="rect">
            <a:avLst/>
          </a:prstGeom>
          <a:ln w="12700">
            <a:miter lim="400000"/>
          </a:ln>
        </p:spPr>
      </p:pic>
      <p:sp>
        <p:nvSpPr>
          <p:cNvPr id="107" name="Slide Number"/>
          <p:cNvSpPr txBox="1">
            <a:spLocks noGrp="1"/>
          </p:cNvSpPr>
          <p:nvPr>
            <p:ph type="sldNum" sz="quarter" idx="2"/>
          </p:nvPr>
        </p:nvSpPr>
        <p:spPr>
          <a:xfrm>
            <a:off x="11818571" y="6500430"/>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3DDC50A-CDB9-4BDD-AB1B-12A29E12C5A0}"/>
              </a:ext>
            </a:extLst>
          </p:cNvPr>
          <p:cNvSpPr>
            <a:spLocks noGrp="1"/>
          </p:cNvSpPr>
          <p:nvPr>
            <p:ph type="title" hasCustomPrompt="1"/>
          </p:nvPr>
        </p:nvSpPr>
        <p:spPr>
          <a:xfrm>
            <a:off x="863418" y="654767"/>
            <a:ext cx="10406252" cy="854020"/>
          </a:xfrm>
          <a:ln>
            <a:noFill/>
          </a:ln>
        </p:spPr>
        <p:txBody>
          <a:bodyPr lIns="0" tIns="0" rIns="0" bIns="180000">
            <a:noAutofit/>
          </a:bodyPr>
          <a:lstStyle>
            <a:lvl1pPr>
              <a:lnSpc>
                <a:spcPct val="90000"/>
              </a:lnSpc>
              <a:spcBef>
                <a:spcPts val="533"/>
              </a:spcBef>
              <a:spcAft>
                <a:spcPts val="533"/>
              </a:spcAft>
              <a:defRPr sz="2933">
                <a:solidFill>
                  <a:schemeClr val="tx1"/>
                </a:solidFill>
              </a:defRPr>
            </a:lvl1pPr>
          </a:lstStyle>
          <a:p>
            <a:r>
              <a:rPr lang="en-US" dirty="0"/>
              <a:t>Click to edit title on one line</a:t>
            </a:r>
            <a:endParaRPr lang="en-GB" dirty="0"/>
          </a:p>
        </p:txBody>
      </p:sp>
      <p:sp>
        <p:nvSpPr>
          <p:cNvPr id="7" name="Text Placeholder 25">
            <a:extLst>
              <a:ext uri="{FF2B5EF4-FFF2-40B4-BE49-F238E27FC236}">
                <a16:creationId xmlns:a16="http://schemas.microsoft.com/office/drawing/2014/main" id="{E86E7F7E-04ED-453D-8386-65E2D9BBAA07}"/>
              </a:ext>
            </a:extLst>
          </p:cNvPr>
          <p:cNvSpPr>
            <a:spLocks noGrp="1"/>
          </p:cNvSpPr>
          <p:nvPr>
            <p:ph type="body" sz="quarter" idx="15" hasCustomPrompt="1"/>
          </p:nvPr>
        </p:nvSpPr>
        <p:spPr>
          <a:xfrm>
            <a:off x="863417" y="1548806"/>
            <a:ext cx="10406252" cy="744573"/>
          </a:xfrm>
        </p:spPr>
        <p:txBody>
          <a:bodyPr wrap="square" lIns="0" rIns="0">
            <a:noAutofit/>
          </a:bodyPr>
          <a:lstStyle>
            <a:lvl1pPr>
              <a:lnSpc>
                <a:spcPct val="90000"/>
              </a:lnSpc>
              <a:spcBef>
                <a:spcPts val="533"/>
              </a:spcBef>
              <a:spcAft>
                <a:spcPts val="533"/>
              </a:spcAft>
              <a:defRPr sz="2133" b="1">
                <a:solidFill>
                  <a:schemeClr val="accent1"/>
                </a:solidFill>
                <a:latin typeface="Caecilia LT Std Light" pitchFamily="50" charset="0"/>
              </a:defRPr>
            </a:lvl1pPr>
          </a:lstStyle>
          <a:p>
            <a:r>
              <a:rPr lang="en-GB" dirty="0"/>
              <a:t>Click to edit subtitle</a:t>
            </a:r>
          </a:p>
        </p:txBody>
      </p:sp>
      <p:sp>
        <p:nvSpPr>
          <p:cNvPr id="8" name="Text Placeholder 4">
            <a:extLst>
              <a:ext uri="{FF2B5EF4-FFF2-40B4-BE49-F238E27FC236}">
                <a16:creationId xmlns:a16="http://schemas.microsoft.com/office/drawing/2014/main" id="{89DE83B1-4387-4D26-8F93-3DE9BAA3D522}"/>
              </a:ext>
            </a:extLst>
          </p:cNvPr>
          <p:cNvSpPr>
            <a:spLocks noGrp="1"/>
          </p:cNvSpPr>
          <p:nvPr>
            <p:ph type="body" sz="quarter" idx="16" hasCustomPrompt="1"/>
          </p:nvPr>
        </p:nvSpPr>
        <p:spPr>
          <a:xfrm>
            <a:off x="863415" y="2292351"/>
            <a:ext cx="10417420" cy="4201583"/>
          </a:xfrm>
        </p:spPr>
        <p:txBody>
          <a:bodyPr wrap="square" lIns="0" tIns="0" bIns="0" spcCol="180000">
            <a:noAutofit/>
          </a:bodyPr>
          <a:lstStyle>
            <a:lvl1pPr>
              <a:lnSpc>
                <a:spcPct val="100000"/>
              </a:lnSpc>
              <a:spcBef>
                <a:spcPts val="533"/>
              </a:spcBef>
              <a:spcAft>
                <a:spcPts val="533"/>
              </a:spcAft>
              <a:defRPr sz="1600" baseline="0">
                <a:solidFill>
                  <a:schemeClr val="tx1"/>
                </a:solidFill>
                <a:latin typeface="+mj-lt"/>
              </a:defRPr>
            </a:lvl1pPr>
            <a:lvl2pPr>
              <a:lnSpc>
                <a:spcPct val="100000"/>
              </a:lnSpc>
              <a:spcBef>
                <a:spcPts val="533"/>
              </a:spcBef>
              <a:spcAft>
                <a:spcPts val="533"/>
              </a:spcAft>
              <a:defRPr sz="1600" b="0">
                <a:solidFill>
                  <a:schemeClr val="accent1"/>
                </a:solidFill>
                <a:latin typeface="+mj-lt"/>
              </a:defRPr>
            </a:lvl2pPr>
            <a:lvl3pPr marL="228594" indent="-228594">
              <a:lnSpc>
                <a:spcPct val="100000"/>
              </a:lnSpc>
              <a:spcBef>
                <a:spcPts val="533"/>
              </a:spcBef>
              <a:spcAft>
                <a:spcPts val="533"/>
              </a:spcAft>
              <a:buFont typeface="Caecilia LT Std Light" panose="02060503040505020204" pitchFamily="18" charset="0"/>
              <a:buChar char="‐"/>
              <a:defRPr sz="1600">
                <a:solidFill>
                  <a:schemeClr val="tx1"/>
                </a:solidFill>
                <a:latin typeface="+mj-lt"/>
              </a:defRPr>
            </a:lvl3pPr>
            <a:lvl4pPr marL="472006" indent="-239178">
              <a:lnSpc>
                <a:spcPct val="100000"/>
              </a:lnSpc>
              <a:spcBef>
                <a:spcPts val="533"/>
              </a:spcBef>
              <a:spcAft>
                <a:spcPts val="533"/>
              </a:spcAft>
              <a:buClr>
                <a:schemeClr val="accent1"/>
              </a:buClr>
              <a:buFont typeface="Arial" panose="020B0604020202020204" pitchFamily="34" charset="0"/>
              <a:buChar char="•"/>
              <a:defRPr sz="1600">
                <a:solidFill>
                  <a:schemeClr val="tx1"/>
                </a:solidFill>
                <a:latin typeface="+mj-lt"/>
              </a:defRPr>
            </a:lvl4pPr>
            <a:lvl5pPr marL="706949" indent="-239178">
              <a:lnSpc>
                <a:spcPct val="100000"/>
              </a:lnSpc>
              <a:spcBef>
                <a:spcPts val="533"/>
              </a:spcBef>
              <a:spcAft>
                <a:spcPts val="533"/>
              </a:spcAft>
              <a:buClr>
                <a:schemeClr val="accent1"/>
              </a:buClr>
              <a:buFont typeface="Caecilia LT Std Light" panose="02060503040505020204" pitchFamily="18" charset="0"/>
              <a:buChar char="∙"/>
              <a:defRPr sz="1600">
                <a:solidFill>
                  <a:schemeClr val="tx1"/>
                </a:solidFill>
                <a:latin typeface="+mj-lt"/>
              </a:defRPr>
            </a:lvl5pPr>
          </a:lstStyle>
          <a:p>
            <a:pPr lvl="0"/>
            <a:r>
              <a:rPr lang="en-US" dirty="0"/>
              <a:t>Click to edit body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a:extLst>
              <a:ext uri="{FF2B5EF4-FFF2-40B4-BE49-F238E27FC236}">
                <a16:creationId xmlns:a16="http://schemas.microsoft.com/office/drawing/2014/main" id="{09042AF9-AA8D-46DA-83AD-6FEE4F2CB441}"/>
              </a:ext>
            </a:extLst>
          </p:cNvPr>
          <p:cNvSpPr txBox="1">
            <a:spLocks noGrp="1"/>
          </p:cNvSpPr>
          <p:nvPr>
            <p:ph type="sldNum" sz="quarter" idx="2"/>
          </p:nvPr>
        </p:nvSpPr>
        <p:spPr>
          <a:xfrm>
            <a:off x="11811507" y="6585775"/>
            <a:ext cx="275071" cy="27699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77171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15939" y="621582"/>
            <a:ext cx="11160126" cy="1488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Title Text</a:t>
            </a:r>
          </a:p>
        </p:txBody>
      </p:sp>
      <p:sp>
        <p:nvSpPr>
          <p:cNvPr id="3" name="Body Level One…"/>
          <p:cNvSpPr txBox="1">
            <a:spLocks noGrp="1"/>
          </p:cNvSpPr>
          <p:nvPr>
            <p:ph type="body" idx="1"/>
          </p:nvPr>
        </p:nvSpPr>
        <p:spPr>
          <a:xfrm>
            <a:off x="515937" y="2092325"/>
            <a:ext cx="7366001" cy="42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Rectangle"/>
          <p:cNvSpPr/>
          <p:nvPr/>
        </p:nvSpPr>
        <p:spPr>
          <a:xfrm>
            <a:off x="-31440" y="5564740"/>
            <a:ext cx="12254880" cy="1437854"/>
          </a:xfrm>
          <a:prstGeom prst="rect">
            <a:avLst/>
          </a:prstGeom>
          <a:solidFill>
            <a:srgbClr val="AA182C"/>
          </a:solidFill>
          <a:ln w="12700">
            <a:miter lim="400000"/>
          </a:ln>
        </p:spPr>
        <p:txBody>
          <a:bodyPr lIns="45718" tIns="45718" rIns="45718" bIns="45718" anchor="ctr"/>
          <a:lstStyle/>
          <a:p>
            <a:pPr indent="457200">
              <a:defRPr>
                <a:latin typeface="Jost"/>
                <a:ea typeface="Jost"/>
                <a:cs typeface="Jost"/>
                <a:sym typeface="Jost"/>
              </a:defRPr>
            </a:pPr>
            <a:endParaRPr/>
          </a:p>
        </p:txBody>
      </p:sp>
      <p:sp>
        <p:nvSpPr>
          <p:cNvPr id="5" name="Footer Placeholder 4"/>
          <p:cNvSpPr txBox="1"/>
          <p:nvPr/>
        </p:nvSpPr>
        <p:spPr>
          <a:xfrm>
            <a:off x="561655" y="6378834"/>
            <a:ext cx="1054608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600">
                <a:solidFill>
                  <a:srgbClr val="FFFFFF"/>
                </a:solidFill>
                <a:latin typeface="Century Gothic"/>
                <a:ea typeface="Century Gothic"/>
                <a:cs typeface="Century Gothic"/>
                <a:sym typeface="Century Gothic"/>
              </a:defRPr>
            </a:lvl1pPr>
          </a:lstStyle>
          <a:p>
            <a:r>
              <a:t>ARIAS•U.S. 2022 Fall Conference | Nov 3-4, 2022 | New York, NY | www.arias-us.org</a:t>
            </a:r>
          </a:p>
        </p:txBody>
      </p:sp>
      <p:pic>
        <p:nvPicPr>
          <p:cNvPr id="6" name="ARIAS-logo_WHITE.pdf" descr="ARIAS-logo_WHITE.pdf"/>
          <p:cNvPicPr>
            <a:picLocks noChangeAspect="1"/>
          </p:cNvPicPr>
          <p:nvPr/>
        </p:nvPicPr>
        <p:blipFill>
          <a:blip r:embed="rId11"/>
          <a:stretch>
            <a:fillRect/>
          </a:stretch>
        </p:blipFill>
        <p:spPr>
          <a:xfrm>
            <a:off x="5422055" y="5755878"/>
            <a:ext cx="1347889" cy="564672"/>
          </a:xfrm>
          <a:prstGeom prst="rect">
            <a:avLst/>
          </a:prstGeom>
          <a:ln w="12700">
            <a:miter lim="400000"/>
          </a:ln>
        </p:spPr>
      </p:pic>
      <p:sp>
        <p:nvSpPr>
          <p:cNvPr id="7" name="Slide Number"/>
          <p:cNvSpPr txBox="1">
            <a:spLocks noGrp="1"/>
          </p:cNvSpPr>
          <p:nvPr>
            <p:ph type="sldNum" sz="quarter" idx="2"/>
          </p:nvPr>
        </p:nvSpPr>
        <p:spPr>
          <a:xfrm>
            <a:off x="8463946" y="6221731"/>
            <a:ext cx="273654" cy="269239"/>
          </a:xfrm>
          <a:prstGeom prst="rect">
            <a:avLst/>
          </a:prstGeom>
          <a:ln w="12700">
            <a:miter lim="400000"/>
          </a:ln>
        </p:spPr>
        <p:txBody>
          <a:bodyPr wrap="none" lIns="45718" tIns="45718" rIns="45718" bIns="45718" anchor="ctr">
            <a:spAutoFit/>
          </a:bodyPr>
          <a:lstStyle>
            <a:lvl1pPr algn="r">
              <a:defRPr sz="1200">
                <a:latin typeface="Jost"/>
                <a:ea typeface="Jost"/>
                <a:cs typeface="Jost"/>
                <a:sym typeface="Jos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Lst>
  <p:transition spd="med"/>
  <p:hf hdr="0" ftr="0" dt="0"/>
  <p:txStyles>
    <p:titleStyle>
      <a:lvl1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4000" b="1" i="0" u="none" strike="noStrike" cap="none" spc="0" baseline="0">
          <a:ln>
            <a:noFill/>
          </a:ln>
          <a:solidFill>
            <a:srgbClr val="AA182C"/>
          </a:solidFill>
          <a:uFillTx/>
          <a:latin typeface="Century Gothic"/>
          <a:ea typeface="Century Gothic"/>
          <a:cs typeface="Century Gothic"/>
          <a:sym typeface="Century Gothic"/>
        </a:defRPr>
      </a:lvl9pPr>
    </p:titleStyle>
    <p:bodyStyle>
      <a:lvl1pPr marL="0" marR="0" indent="0" algn="l" defTabSz="457200" latinLnBrk="0">
        <a:lnSpc>
          <a:spcPct val="100000"/>
        </a:lnSpc>
        <a:spcBef>
          <a:spcPts val="400"/>
        </a:spcBef>
        <a:spcAft>
          <a:spcPts val="0"/>
        </a:spcAft>
        <a:buClrTx/>
        <a:buSzTx/>
        <a:buFontTx/>
        <a:buNone/>
        <a:tabLst/>
        <a:defRPr sz="2400" b="0" i="0" u="none" strike="noStrike" cap="none" spc="0" baseline="0">
          <a:ln>
            <a:noFill/>
          </a:ln>
          <a:solidFill>
            <a:schemeClr val="accent2"/>
          </a:solidFill>
          <a:uFillTx/>
          <a:latin typeface="Century Gothic"/>
          <a:ea typeface="Century Gothic"/>
          <a:cs typeface="Century Gothic"/>
          <a:sym typeface="Century Gothic"/>
        </a:defRPr>
      </a:lvl1pPr>
      <a:lvl2pPr marL="947057" marR="0" indent="-489857"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2pPr>
      <a:lvl3pPr marL="1306284" marR="0" indent="-391884"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3pPr>
      <a:lvl4pPr marL="1763484" marR="0" indent="-391884"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4pPr>
      <a:lvl5pPr marL="2318656" marR="0" indent="-489856"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5pPr>
      <a:lvl6pPr marL="25603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6pPr>
      <a:lvl7pPr marL="30175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7pPr>
      <a:lvl8pPr marL="34747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8pPr>
      <a:lvl9pPr marL="39319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Jos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mailto:David.Anderson@starrcompanies.com" TargetMode="External"/><Relationship Id="rId2" Type="http://schemas.openxmlformats.org/officeDocument/2006/relationships/hyperlink" Target="mailto:David@arc-sure.com" TargetMode="External"/><Relationship Id="rId1" Type="http://schemas.openxmlformats.org/officeDocument/2006/relationships/slideLayout" Target="../slideLayouts/slideLayout6.xml"/><Relationship Id="rId4" Type="http://schemas.openxmlformats.org/officeDocument/2006/relationships/hyperlink" Target="mailto:Kyley.Davoodi@clydeco.u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6" name="Footer Placeholder 7"/>
          <p:cNvSpPr txBox="1"/>
          <p:nvPr/>
        </p:nvSpPr>
        <p:spPr>
          <a:xfrm>
            <a:off x="561657" y="6501342"/>
            <a:ext cx="2585880"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1200">
                <a:solidFill>
                  <a:srgbClr val="FFFFFF"/>
                </a:solidFill>
                <a:latin typeface="MinionPro-Disp"/>
                <a:ea typeface="MinionPro-Disp"/>
                <a:cs typeface="MinionPro-Disp"/>
                <a:sym typeface="MinionPro-Disp"/>
              </a:defRPr>
            </a:lvl1pPr>
          </a:lstStyle>
          <a:p>
            <a:r>
              <a:t>#ARIASUS • www.arias-us.org</a:t>
            </a:r>
          </a:p>
        </p:txBody>
      </p:sp>
      <p:sp>
        <p:nvSpPr>
          <p:cNvPr id="3" name="Slide Number Placeholder 2">
            <a:extLst>
              <a:ext uri="{FF2B5EF4-FFF2-40B4-BE49-F238E27FC236}">
                <a16:creationId xmlns:a16="http://schemas.microsoft.com/office/drawing/2014/main" id="{6AD17FDB-647E-4BF8-B17D-4E0DF1DF6BD2}"/>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C88-322C-437C-8400-71449B065BD6}"/>
              </a:ext>
            </a:extLst>
          </p:cNvPr>
          <p:cNvSpPr>
            <a:spLocks noGrp="1"/>
          </p:cNvSpPr>
          <p:nvPr>
            <p:ph type="title"/>
          </p:nvPr>
        </p:nvSpPr>
        <p:spPr/>
        <p:txBody>
          <a:bodyPr>
            <a:normAutofit/>
          </a:bodyPr>
          <a:lstStyle/>
          <a:p>
            <a:r>
              <a:rPr lang="en-US" sz="5400" dirty="0"/>
              <a:t>The Information Imbalance</a:t>
            </a:r>
          </a:p>
        </p:txBody>
      </p:sp>
      <p:sp>
        <p:nvSpPr>
          <p:cNvPr id="3" name="Slide Number Placeholder 2">
            <a:extLst>
              <a:ext uri="{FF2B5EF4-FFF2-40B4-BE49-F238E27FC236}">
                <a16:creationId xmlns:a16="http://schemas.microsoft.com/office/drawing/2014/main" id="{10F37832-5FF4-4DF4-9BDB-8E4006EE63AC}"/>
              </a:ext>
            </a:extLst>
          </p:cNvPr>
          <p:cNvSpPr>
            <a:spLocks noGrp="1"/>
          </p:cNvSpPr>
          <p:nvPr>
            <p:ph type="sldNum" sz="quarter" idx="2"/>
          </p:nvPr>
        </p:nvSpPr>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19967874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6164-3ABF-4196-A8B0-021947DC5435}"/>
              </a:ext>
            </a:extLst>
          </p:cNvPr>
          <p:cNvSpPr>
            <a:spLocks noGrp="1"/>
          </p:cNvSpPr>
          <p:nvPr>
            <p:ph type="title"/>
          </p:nvPr>
        </p:nvSpPr>
        <p:spPr/>
        <p:txBody>
          <a:bodyPr/>
          <a:lstStyle/>
          <a:p>
            <a:pPr algn="ctr"/>
            <a:r>
              <a:rPr lang="en-US" sz="3200" dirty="0">
                <a:solidFill>
                  <a:srgbClr val="C00000"/>
                </a:solidFill>
              </a:rPr>
              <a:t>There is an “Information Imbalance”</a:t>
            </a:r>
          </a:p>
        </p:txBody>
      </p:sp>
      <p:sp>
        <p:nvSpPr>
          <p:cNvPr id="4" name="Text Placeholder 3">
            <a:extLst>
              <a:ext uri="{FF2B5EF4-FFF2-40B4-BE49-F238E27FC236}">
                <a16:creationId xmlns:a16="http://schemas.microsoft.com/office/drawing/2014/main" id="{B168975B-D25C-49B2-9EF0-E31C649CCED8}"/>
              </a:ext>
            </a:extLst>
          </p:cNvPr>
          <p:cNvSpPr>
            <a:spLocks noGrp="1"/>
          </p:cNvSpPr>
          <p:nvPr>
            <p:ph type="body" sz="quarter" idx="16"/>
          </p:nvPr>
        </p:nvSpPr>
        <p:spPr>
          <a:xfrm>
            <a:off x="852247" y="3911872"/>
            <a:ext cx="10417420" cy="1443626"/>
          </a:xfrm>
        </p:spPr>
        <p:txBody>
          <a:bodyPr/>
          <a:lstStyle/>
          <a:p>
            <a:pPr algn="ctr"/>
            <a:r>
              <a:rPr lang="en-US" sz="2400" dirty="0"/>
              <a:t>There inherently exists an information imbalance between an insurer and the insured, especially with respect to trade credit and political risk policies, where the underlying transaction or insured location is often situated in a place where information is hard to come by. </a:t>
            </a:r>
          </a:p>
        </p:txBody>
      </p:sp>
      <p:pic>
        <p:nvPicPr>
          <p:cNvPr id="5" name="Picture 4">
            <a:extLst>
              <a:ext uri="{FF2B5EF4-FFF2-40B4-BE49-F238E27FC236}">
                <a16:creationId xmlns:a16="http://schemas.microsoft.com/office/drawing/2014/main" id="{434482EE-568D-43AE-9324-E25CFD5EABAC}"/>
              </a:ext>
            </a:extLst>
          </p:cNvPr>
          <p:cNvPicPr>
            <a:picLocks noChangeAspect="1"/>
          </p:cNvPicPr>
          <p:nvPr/>
        </p:nvPicPr>
        <p:blipFill>
          <a:blip r:embed="rId2"/>
          <a:stretch>
            <a:fillRect/>
          </a:stretch>
        </p:blipFill>
        <p:spPr>
          <a:xfrm>
            <a:off x="4293326" y="1818125"/>
            <a:ext cx="3057035" cy="1825730"/>
          </a:xfrm>
          <a:prstGeom prst="rect">
            <a:avLst/>
          </a:prstGeom>
        </p:spPr>
      </p:pic>
      <p:sp>
        <p:nvSpPr>
          <p:cNvPr id="3" name="Slide Number Placeholder 2">
            <a:extLst>
              <a:ext uri="{FF2B5EF4-FFF2-40B4-BE49-F238E27FC236}">
                <a16:creationId xmlns:a16="http://schemas.microsoft.com/office/drawing/2014/main" id="{10B06322-98D7-44FE-9553-C008DE708DB6}"/>
              </a:ext>
            </a:extLst>
          </p:cNvPr>
          <p:cNvSpPr>
            <a:spLocks noGrp="1"/>
          </p:cNvSpPr>
          <p:nvPr>
            <p:ph type="sldNum" sz="quarter" idx="2"/>
          </p:nvPr>
        </p:nvSpPr>
        <p:spPr/>
        <p:txBody>
          <a:bodyPr/>
          <a:lstStyle/>
          <a:p>
            <a:fld id="{86CB4B4D-7CA3-9044-876B-883B54F8677D}" type="slidenum">
              <a:rPr lang="en-US" smtClean="0"/>
              <a:pPr/>
              <a:t>11</a:t>
            </a:fld>
            <a:endParaRPr lang="en-US" dirty="0"/>
          </a:p>
        </p:txBody>
      </p:sp>
    </p:spTree>
    <p:extLst>
      <p:ext uri="{BB962C8B-B14F-4D97-AF65-F5344CB8AC3E}">
        <p14:creationId xmlns:p14="http://schemas.microsoft.com/office/powerpoint/2010/main" val="317749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56B3-AEB7-4AA8-B273-8169426C0153}"/>
              </a:ext>
            </a:extLst>
          </p:cNvPr>
          <p:cNvSpPr>
            <a:spLocks noGrp="1"/>
          </p:cNvSpPr>
          <p:nvPr>
            <p:ph type="title"/>
          </p:nvPr>
        </p:nvSpPr>
        <p:spPr/>
        <p:txBody>
          <a:bodyPr/>
          <a:lstStyle/>
          <a:p>
            <a:pPr algn="ctr"/>
            <a:r>
              <a:rPr lang="en-US" dirty="0"/>
              <a:t>The Information Imbalance</a:t>
            </a:r>
          </a:p>
        </p:txBody>
      </p:sp>
      <p:pic>
        <p:nvPicPr>
          <p:cNvPr id="5" name="Picture 4">
            <a:extLst>
              <a:ext uri="{FF2B5EF4-FFF2-40B4-BE49-F238E27FC236}">
                <a16:creationId xmlns:a16="http://schemas.microsoft.com/office/drawing/2014/main" id="{A90C8CD5-77D8-4F4B-A643-867375000FE9}"/>
              </a:ext>
            </a:extLst>
          </p:cNvPr>
          <p:cNvPicPr>
            <a:picLocks noChangeAspect="1"/>
          </p:cNvPicPr>
          <p:nvPr/>
        </p:nvPicPr>
        <p:blipFill>
          <a:blip r:embed="rId2"/>
          <a:stretch>
            <a:fillRect/>
          </a:stretch>
        </p:blipFill>
        <p:spPr>
          <a:xfrm>
            <a:off x="2799806" y="1329181"/>
            <a:ext cx="6592388" cy="4140570"/>
          </a:xfrm>
          <a:prstGeom prst="rect">
            <a:avLst/>
          </a:prstGeom>
        </p:spPr>
      </p:pic>
      <p:sp>
        <p:nvSpPr>
          <p:cNvPr id="6" name="TextBox 5">
            <a:extLst>
              <a:ext uri="{FF2B5EF4-FFF2-40B4-BE49-F238E27FC236}">
                <a16:creationId xmlns:a16="http://schemas.microsoft.com/office/drawing/2014/main" id="{A27D6DB4-5E37-4B97-AA96-946653C9B165}"/>
              </a:ext>
            </a:extLst>
          </p:cNvPr>
          <p:cNvSpPr txBox="1"/>
          <p:nvPr/>
        </p:nvSpPr>
        <p:spPr>
          <a:xfrm>
            <a:off x="3089639" y="2521904"/>
            <a:ext cx="1872342" cy="707886"/>
          </a:xfrm>
          <a:prstGeom prst="rect">
            <a:avLst/>
          </a:prstGeom>
          <a:solidFill>
            <a:schemeClr val="accent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Arial"/>
                <a:ea typeface="+mn-ea"/>
                <a:cs typeface="+mn-cs"/>
              </a:rPr>
              <a:t>What the Insured Knows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2363F"/>
              </a:solidFill>
              <a:effectLst/>
              <a:uLnTx/>
              <a:uFillTx/>
              <a:latin typeface="Arial"/>
              <a:ea typeface="+mn-ea"/>
              <a:cs typeface="+mn-cs"/>
            </a:endParaRPr>
          </a:p>
        </p:txBody>
      </p:sp>
      <p:sp>
        <p:nvSpPr>
          <p:cNvPr id="10" name="TextBox 9">
            <a:extLst>
              <a:ext uri="{FF2B5EF4-FFF2-40B4-BE49-F238E27FC236}">
                <a16:creationId xmlns:a16="http://schemas.microsoft.com/office/drawing/2014/main" id="{8C3FF921-410A-4A43-8CC5-8D4E22AB612C}"/>
              </a:ext>
            </a:extLst>
          </p:cNvPr>
          <p:cNvSpPr txBox="1"/>
          <p:nvPr/>
        </p:nvSpPr>
        <p:spPr>
          <a:xfrm>
            <a:off x="7188927" y="1468173"/>
            <a:ext cx="1872342" cy="707886"/>
          </a:xfrm>
          <a:prstGeom prst="rect">
            <a:avLst/>
          </a:prstGeom>
          <a:solidFill>
            <a:schemeClr val="accent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Arial"/>
                <a:ea typeface="+mn-ea"/>
                <a:cs typeface="+mn-cs"/>
              </a:rPr>
              <a:t>What the Insurer Knows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2363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B8E95955-E081-4366-97C8-4715474C4D43}"/>
              </a:ext>
            </a:extLst>
          </p:cNvPr>
          <p:cNvSpPr>
            <a:spLocks noGrp="1"/>
          </p:cNvSpPr>
          <p:nvPr>
            <p:ph type="sldNum" sz="quarter" idx="2"/>
          </p:nvPr>
        </p:nvSpPr>
        <p:spPr/>
        <p:txBody>
          <a:bodyPr/>
          <a:lstStyle/>
          <a:p>
            <a:fld id="{86CB4B4D-7CA3-9044-876B-883B54F8677D}" type="slidenum">
              <a:rPr lang="en-US" smtClean="0"/>
              <a:pPr/>
              <a:t>12</a:t>
            </a:fld>
            <a:endParaRPr lang="en-US" dirty="0"/>
          </a:p>
        </p:txBody>
      </p:sp>
    </p:spTree>
    <p:extLst>
      <p:ext uri="{BB962C8B-B14F-4D97-AF65-F5344CB8AC3E}">
        <p14:creationId xmlns:p14="http://schemas.microsoft.com/office/powerpoint/2010/main" val="1422639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CF00-3F71-43B9-9588-B2BEA841FDF2}"/>
              </a:ext>
            </a:extLst>
          </p:cNvPr>
          <p:cNvSpPr>
            <a:spLocks noGrp="1"/>
          </p:cNvSpPr>
          <p:nvPr>
            <p:ph type="title"/>
          </p:nvPr>
        </p:nvSpPr>
        <p:spPr>
          <a:xfrm>
            <a:off x="863418" y="588092"/>
            <a:ext cx="10406252" cy="854020"/>
          </a:xfrm>
        </p:spPr>
        <p:txBody>
          <a:bodyPr/>
          <a:lstStyle/>
          <a:p>
            <a:pPr algn="ctr"/>
            <a:r>
              <a:rPr lang="en-US" sz="3200" dirty="0">
                <a:solidFill>
                  <a:srgbClr val="C00000"/>
                </a:solidFill>
              </a:rPr>
              <a:t>You Don’t Know What You Don’t Know.  </a:t>
            </a:r>
            <a:br>
              <a:rPr lang="en-US" sz="3200" dirty="0">
                <a:solidFill>
                  <a:srgbClr val="C00000"/>
                </a:solidFill>
              </a:rPr>
            </a:br>
            <a:r>
              <a:rPr lang="en-US" sz="3200" dirty="0">
                <a:solidFill>
                  <a:srgbClr val="C00000"/>
                </a:solidFill>
              </a:rPr>
              <a:t>And You May Never Know.</a:t>
            </a:r>
          </a:p>
        </p:txBody>
      </p:sp>
      <p:sp>
        <p:nvSpPr>
          <p:cNvPr id="4" name="Text Placeholder 3">
            <a:extLst>
              <a:ext uri="{FF2B5EF4-FFF2-40B4-BE49-F238E27FC236}">
                <a16:creationId xmlns:a16="http://schemas.microsoft.com/office/drawing/2014/main" id="{B90CBCC1-F7C3-4E18-AEA8-B259AD8B9F00}"/>
              </a:ext>
            </a:extLst>
          </p:cNvPr>
          <p:cNvSpPr>
            <a:spLocks noGrp="1"/>
          </p:cNvSpPr>
          <p:nvPr>
            <p:ph type="body" sz="quarter" idx="16"/>
          </p:nvPr>
        </p:nvSpPr>
        <p:spPr>
          <a:xfrm>
            <a:off x="863415" y="1628775"/>
            <a:ext cx="10417420" cy="4865159"/>
          </a:xfrm>
        </p:spPr>
        <p:txBody>
          <a:bodyPr/>
          <a:lstStyle/>
          <a:p>
            <a:pPr lvl="2" defTabSz="1037141" fontAlgn="base"/>
            <a:r>
              <a:rPr lang="en-US" sz="2000" dirty="0"/>
              <a:t>The </a:t>
            </a:r>
            <a:r>
              <a:rPr lang="en-US" sz="2000" u="sng" dirty="0"/>
              <a:t>Insured</a:t>
            </a:r>
            <a:r>
              <a:rPr lang="en-US" sz="2000" dirty="0"/>
              <a:t> has ready access to:</a:t>
            </a:r>
          </a:p>
          <a:p>
            <a:pPr marL="527037" lvl="3" indent="-380990" defTabSz="1037141" fontAlgn="base">
              <a:buClrTx/>
            </a:pPr>
            <a:r>
              <a:rPr lang="en-US" sz="2000" dirty="0"/>
              <a:t>The Insured’s communications with a Buyer;</a:t>
            </a:r>
          </a:p>
          <a:p>
            <a:pPr marL="527037" lvl="3" indent="-380990" defTabSz="1037141" fontAlgn="base">
              <a:buClrTx/>
            </a:pPr>
            <a:r>
              <a:rPr lang="en-US" sz="2000" dirty="0"/>
              <a:t>Communications among and between the Insured, the Foreign Enterprise, the Host Government; and</a:t>
            </a:r>
          </a:p>
          <a:p>
            <a:pPr marL="527037" lvl="3" indent="-380990" defTabSz="1037141" fontAlgn="base">
              <a:buClrTx/>
            </a:pPr>
            <a:r>
              <a:rPr lang="en-US" sz="2000" dirty="0"/>
              <a:t>Circumstances in the Host Country.</a:t>
            </a:r>
          </a:p>
          <a:p>
            <a:pPr marL="285750" indent="-285750">
              <a:buFont typeface="Arial" panose="020B0604020202020204" pitchFamily="34" charset="0"/>
              <a:buChar char="•"/>
            </a:pPr>
            <a:endParaRPr lang="en-US" sz="2000" b="0" u="sng" dirty="0"/>
          </a:p>
          <a:p>
            <a:pPr lvl="2" defTabSz="1037141" fontAlgn="base"/>
            <a:r>
              <a:rPr lang="en-US" sz="2000" dirty="0"/>
              <a:t>The </a:t>
            </a:r>
            <a:r>
              <a:rPr lang="en-US" sz="2000" u="sng" dirty="0"/>
              <a:t>Insurer</a:t>
            </a:r>
            <a:r>
              <a:rPr lang="en-US" sz="2000" dirty="0"/>
              <a:t> has ready access to:</a:t>
            </a:r>
          </a:p>
          <a:p>
            <a:pPr marL="527037" lvl="3" indent="-380990" defTabSz="1037141" fontAlgn="base">
              <a:buClrTx/>
            </a:pPr>
            <a:r>
              <a:rPr lang="en-US" sz="2000" dirty="0"/>
              <a:t>The information the Insured </a:t>
            </a:r>
            <a:r>
              <a:rPr lang="en-US" sz="2000" i="1" dirty="0"/>
              <a:t>chooses</a:t>
            </a:r>
            <a:r>
              <a:rPr lang="en-US" sz="2000" dirty="0"/>
              <a:t> to provide.   </a:t>
            </a:r>
          </a:p>
          <a:p>
            <a:pPr marL="527037" lvl="3" indent="-380990" defTabSz="1037141" fontAlgn="base">
              <a:buClrTx/>
            </a:pPr>
            <a:r>
              <a:rPr lang="en-US" sz="2000" dirty="0"/>
              <a:t>Publicly available information.</a:t>
            </a:r>
          </a:p>
          <a:p>
            <a:endParaRPr lang="en-US" dirty="0"/>
          </a:p>
        </p:txBody>
      </p:sp>
      <p:sp>
        <p:nvSpPr>
          <p:cNvPr id="3" name="Slide Number Placeholder 2">
            <a:extLst>
              <a:ext uri="{FF2B5EF4-FFF2-40B4-BE49-F238E27FC236}">
                <a16:creationId xmlns:a16="http://schemas.microsoft.com/office/drawing/2014/main" id="{359457D1-82E1-49E7-B659-F8207C943138}"/>
              </a:ext>
            </a:extLst>
          </p:cNvPr>
          <p:cNvSpPr>
            <a:spLocks noGrp="1"/>
          </p:cNvSpPr>
          <p:nvPr>
            <p:ph type="sldNum" sz="quarter" idx="2"/>
          </p:nvPr>
        </p:nvSpPr>
        <p:spPr/>
        <p:txBody>
          <a:body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201237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D55F-C05F-4E27-B6CB-10B6520860FC}"/>
              </a:ext>
            </a:extLst>
          </p:cNvPr>
          <p:cNvSpPr>
            <a:spLocks noGrp="1"/>
          </p:cNvSpPr>
          <p:nvPr>
            <p:ph type="title"/>
          </p:nvPr>
        </p:nvSpPr>
        <p:spPr>
          <a:xfrm>
            <a:off x="200025" y="438462"/>
            <a:ext cx="11611482" cy="854020"/>
          </a:xfrm>
        </p:spPr>
        <p:txBody>
          <a:bodyPr/>
          <a:lstStyle/>
          <a:p>
            <a:pPr algn="ctr"/>
            <a:r>
              <a:rPr lang="en-US" dirty="0">
                <a:solidFill>
                  <a:srgbClr val="C00000"/>
                </a:solidFill>
              </a:rPr>
              <a:t>Too Often, the Claims Process Does Not Address This Imbalance.</a:t>
            </a:r>
          </a:p>
        </p:txBody>
      </p:sp>
      <p:sp>
        <p:nvSpPr>
          <p:cNvPr id="9" name="TextBox 8">
            <a:extLst>
              <a:ext uri="{FF2B5EF4-FFF2-40B4-BE49-F238E27FC236}">
                <a16:creationId xmlns:a16="http://schemas.microsoft.com/office/drawing/2014/main" id="{4AC852D0-98B1-4891-8266-DD3305D6B695}"/>
              </a:ext>
            </a:extLst>
          </p:cNvPr>
          <p:cNvSpPr txBox="1"/>
          <p:nvPr/>
        </p:nvSpPr>
        <p:spPr>
          <a:xfrm>
            <a:off x="1706880" y="1547039"/>
            <a:ext cx="3823063"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accent1"/>
                </a:solidFill>
                <a:effectLst/>
                <a:uLnTx/>
                <a:uFillTx/>
                <a:latin typeface="Arial"/>
                <a:ea typeface="+mn-ea"/>
                <a:cs typeface="+mn-cs"/>
              </a:rPr>
              <a:t>What the Insured knows</a:t>
            </a:r>
          </a:p>
        </p:txBody>
      </p:sp>
      <p:sp>
        <p:nvSpPr>
          <p:cNvPr id="10" name="TextBox 9">
            <a:extLst>
              <a:ext uri="{FF2B5EF4-FFF2-40B4-BE49-F238E27FC236}">
                <a16:creationId xmlns:a16="http://schemas.microsoft.com/office/drawing/2014/main" id="{F8752A05-9C8E-4C72-B468-DCE0CFE8EBBE}"/>
              </a:ext>
            </a:extLst>
          </p:cNvPr>
          <p:cNvSpPr txBox="1"/>
          <p:nvPr/>
        </p:nvSpPr>
        <p:spPr>
          <a:xfrm>
            <a:off x="8242662" y="1802674"/>
            <a:ext cx="2704011"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accent1"/>
                </a:solidFill>
                <a:effectLst/>
                <a:uLnTx/>
                <a:uFillTx/>
                <a:latin typeface="Arial"/>
                <a:ea typeface="+mn-ea"/>
                <a:cs typeface="+mn-cs"/>
              </a:rPr>
              <a:t>What the Insurer is told</a:t>
            </a:r>
          </a:p>
        </p:txBody>
      </p:sp>
      <p:sp>
        <p:nvSpPr>
          <p:cNvPr id="11" name="Oval 10">
            <a:extLst>
              <a:ext uri="{FF2B5EF4-FFF2-40B4-BE49-F238E27FC236}">
                <a16:creationId xmlns:a16="http://schemas.microsoft.com/office/drawing/2014/main" id="{82B78373-4B0C-405A-9C0B-48EBFB1C9E04}"/>
              </a:ext>
            </a:extLst>
          </p:cNvPr>
          <p:cNvSpPr/>
          <p:nvPr/>
        </p:nvSpPr>
        <p:spPr>
          <a:xfrm>
            <a:off x="1323703" y="1944737"/>
            <a:ext cx="4554583" cy="34921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C00000"/>
              </a:solidFill>
              <a:effectLst/>
              <a:uLnTx/>
              <a:uFillTx/>
              <a:latin typeface="Arial"/>
              <a:ea typeface="+mn-ea"/>
              <a:cs typeface="+mn-cs"/>
            </a:endParaRPr>
          </a:p>
        </p:txBody>
      </p:sp>
      <p:cxnSp>
        <p:nvCxnSpPr>
          <p:cNvPr id="12" name="Straight Arrow Connector 11">
            <a:extLst>
              <a:ext uri="{FF2B5EF4-FFF2-40B4-BE49-F238E27FC236}">
                <a16:creationId xmlns:a16="http://schemas.microsoft.com/office/drawing/2014/main" id="{96F6FFF5-FBAF-4B5D-87DC-1D32D935E98F}"/>
              </a:ext>
            </a:extLst>
          </p:cNvPr>
          <p:cNvCxnSpPr>
            <a:cxnSpLocks/>
          </p:cNvCxnSpPr>
          <p:nvPr/>
        </p:nvCxnSpPr>
        <p:spPr>
          <a:xfrm>
            <a:off x="5721531" y="2774441"/>
            <a:ext cx="3174274" cy="9850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DE2558-17B5-458F-AD79-BDC63E4CC3D7}"/>
              </a:ext>
            </a:extLst>
          </p:cNvPr>
          <p:cNvCxnSpPr>
            <a:cxnSpLocks/>
          </p:cNvCxnSpPr>
          <p:nvPr/>
        </p:nvCxnSpPr>
        <p:spPr>
          <a:xfrm flipV="1">
            <a:off x="5721531" y="4036478"/>
            <a:ext cx="3174274" cy="8534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9FFA2A-8726-47FB-9C25-5DD9C92505DD}"/>
              </a:ext>
            </a:extLst>
          </p:cNvPr>
          <p:cNvSpPr txBox="1"/>
          <p:nvPr/>
        </p:nvSpPr>
        <p:spPr>
          <a:xfrm>
            <a:off x="6098176" y="3654537"/>
            <a:ext cx="2420983"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1"/>
                </a:solidFill>
                <a:effectLst/>
                <a:uLnTx/>
                <a:uFillTx/>
                <a:latin typeface="Arial"/>
                <a:ea typeface="+mn-ea"/>
                <a:cs typeface="+mn-cs"/>
              </a:rPr>
              <a:t>Information the Insured chooses to provide to you</a:t>
            </a:r>
          </a:p>
        </p:txBody>
      </p:sp>
      <p:sp>
        <p:nvSpPr>
          <p:cNvPr id="15" name="Oval 14">
            <a:extLst>
              <a:ext uri="{FF2B5EF4-FFF2-40B4-BE49-F238E27FC236}">
                <a16:creationId xmlns:a16="http://schemas.microsoft.com/office/drawing/2014/main" id="{D8C1C085-CBAD-4063-B306-DD3913069767}"/>
              </a:ext>
            </a:extLst>
          </p:cNvPr>
          <p:cNvSpPr/>
          <p:nvPr/>
        </p:nvSpPr>
        <p:spPr>
          <a:xfrm>
            <a:off x="9204960" y="3759479"/>
            <a:ext cx="365760" cy="2769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5FBB1DCA-788D-447B-91D3-A63322F53D10}"/>
              </a:ext>
            </a:extLst>
          </p:cNvPr>
          <p:cNvSpPr>
            <a:spLocks noGrp="1"/>
          </p:cNvSpPr>
          <p:nvPr>
            <p:ph type="sldNum" sz="quarter" idx="2"/>
          </p:nvPr>
        </p:nvSpPr>
        <p:spPr/>
        <p:txBody>
          <a:bodyPr/>
          <a:lstStyle/>
          <a:p>
            <a:fld id="{86CB4B4D-7CA3-9044-876B-883B54F8677D}" type="slidenum">
              <a:rPr lang="en-US" smtClean="0"/>
              <a:pPr/>
              <a:t>14</a:t>
            </a:fld>
            <a:endParaRPr lang="en-US" dirty="0"/>
          </a:p>
        </p:txBody>
      </p:sp>
    </p:spTree>
    <p:extLst>
      <p:ext uri="{BB962C8B-B14F-4D97-AF65-F5344CB8AC3E}">
        <p14:creationId xmlns:p14="http://schemas.microsoft.com/office/powerpoint/2010/main" val="166683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CF00-3F71-43B9-9588-B2BEA841FDF2}"/>
              </a:ext>
            </a:extLst>
          </p:cNvPr>
          <p:cNvSpPr>
            <a:spLocks noGrp="1"/>
          </p:cNvSpPr>
          <p:nvPr>
            <p:ph type="title"/>
          </p:nvPr>
        </p:nvSpPr>
        <p:spPr/>
        <p:txBody>
          <a:bodyPr/>
          <a:lstStyle/>
          <a:p>
            <a:pPr algn="ctr"/>
            <a:r>
              <a:rPr lang="en-US" sz="2900" dirty="0">
                <a:solidFill>
                  <a:srgbClr val="C00000"/>
                </a:solidFill>
              </a:rPr>
              <a:t>Other impediments to access to information</a:t>
            </a:r>
          </a:p>
        </p:txBody>
      </p:sp>
      <p:sp>
        <p:nvSpPr>
          <p:cNvPr id="4" name="Text Placeholder 3">
            <a:extLst>
              <a:ext uri="{FF2B5EF4-FFF2-40B4-BE49-F238E27FC236}">
                <a16:creationId xmlns:a16="http://schemas.microsoft.com/office/drawing/2014/main" id="{B90CBCC1-F7C3-4E18-AEA8-B259AD8B9F00}"/>
              </a:ext>
            </a:extLst>
          </p:cNvPr>
          <p:cNvSpPr>
            <a:spLocks noGrp="1"/>
          </p:cNvSpPr>
          <p:nvPr>
            <p:ph type="body" sz="quarter" idx="16"/>
          </p:nvPr>
        </p:nvSpPr>
        <p:spPr>
          <a:xfrm>
            <a:off x="863415" y="1628775"/>
            <a:ext cx="10417420" cy="4865159"/>
          </a:xfrm>
        </p:spPr>
        <p:txBody>
          <a:bodyPr/>
          <a:lstStyle/>
          <a:p>
            <a:pPr lvl="2" defTabSz="1037141" fontAlgn="base"/>
            <a:r>
              <a:rPr lang="en-US" sz="2000" dirty="0"/>
              <a:t>The “deal team”</a:t>
            </a:r>
          </a:p>
          <a:p>
            <a:pPr lvl="2" defTabSz="1037141" fontAlgn="base"/>
            <a:r>
              <a:rPr lang="en-US" sz="2000" dirty="0"/>
              <a:t>UK vs. US market differences</a:t>
            </a:r>
          </a:p>
          <a:p>
            <a:pPr lvl="4" defTabSz="1037141" fontAlgn="base"/>
            <a:r>
              <a:rPr lang="en-US" sz="2000" dirty="0"/>
              <a:t>Application</a:t>
            </a:r>
          </a:p>
          <a:p>
            <a:pPr lvl="4" defTabSz="1037141" fontAlgn="base"/>
            <a:r>
              <a:rPr lang="en-US" sz="2000" dirty="0"/>
              <a:t>Insured’s duty of fair presentation</a:t>
            </a:r>
          </a:p>
          <a:p>
            <a:pPr lvl="4" defTabSz="1037141" fontAlgn="base"/>
            <a:r>
              <a:rPr lang="en-US" sz="2000" dirty="0"/>
              <a:t>Insurer’s obligation to ask about material issues</a:t>
            </a:r>
          </a:p>
          <a:p>
            <a:pPr lvl="2" defTabSz="1037141" fontAlgn="base"/>
            <a:r>
              <a:rPr lang="en-US" sz="2000" dirty="0"/>
              <a:t>Information in the public domain</a:t>
            </a:r>
          </a:p>
          <a:p>
            <a:endParaRPr lang="en-US" dirty="0"/>
          </a:p>
        </p:txBody>
      </p:sp>
      <p:sp>
        <p:nvSpPr>
          <p:cNvPr id="3" name="Slide Number Placeholder 2">
            <a:extLst>
              <a:ext uri="{FF2B5EF4-FFF2-40B4-BE49-F238E27FC236}">
                <a16:creationId xmlns:a16="http://schemas.microsoft.com/office/drawing/2014/main" id="{359457D1-82E1-49E7-B659-F8207C943138}"/>
              </a:ext>
            </a:extLst>
          </p:cNvPr>
          <p:cNvSpPr>
            <a:spLocks noGrp="1"/>
          </p:cNvSpPr>
          <p:nvPr>
            <p:ph type="sldNum" sz="quarter" idx="2"/>
          </p:nvPr>
        </p:nvSpPr>
        <p:spPr/>
        <p:txBody>
          <a:bodyPr/>
          <a:lstStyle/>
          <a:p>
            <a:fld id="{86CB4B4D-7CA3-9044-876B-883B54F8677D}" type="slidenum">
              <a:rPr lang="en-US" smtClean="0"/>
              <a:pPr/>
              <a:t>15</a:t>
            </a:fld>
            <a:endParaRPr lang="en-US" dirty="0"/>
          </a:p>
        </p:txBody>
      </p:sp>
    </p:spTree>
    <p:extLst>
      <p:ext uri="{BB962C8B-B14F-4D97-AF65-F5344CB8AC3E}">
        <p14:creationId xmlns:p14="http://schemas.microsoft.com/office/powerpoint/2010/main" val="186978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C88-322C-437C-8400-71449B065BD6}"/>
              </a:ext>
            </a:extLst>
          </p:cNvPr>
          <p:cNvSpPr>
            <a:spLocks noGrp="1"/>
          </p:cNvSpPr>
          <p:nvPr>
            <p:ph type="title"/>
          </p:nvPr>
        </p:nvSpPr>
        <p:spPr/>
        <p:txBody>
          <a:bodyPr>
            <a:normAutofit/>
          </a:bodyPr>
          <a:lstStyle/>
          <a:p>
            <a:r>
              <a:rPr lang="en-US" sz="5400" dirty="0"/>
              <a:t>Typical Disputes</a:t>
            </a:r>
          </a:p>
        </p:txBody>
      </p:sp>
      <p:sp>
        <p:nvSpPr>
          <p:cNvPr id="3" name="Slide Number Placeholder 2">
            <a:extLst>
              <a:ext uri="{FF2B5EF4-FFF2-40B4-BE49-F238E27FC236}">
                <a16:creationId xmlns:a16="http://schemas.microsoft.com/office/drawing/2014/main" id="{10F37832-5FF4-4DF4-9BDB-8E4006EE63AC}"/>
              </a:ext>
            </a:extLst>
          </p:cNvPr>
          <p:cNvSpPr>
            <a:spLocks noGrp="1"/>
          </p:cNvSpPr>
          <p:nvPr>
            <p:ph type="sldNum" sz="quarter" idx="2"/>
          </p:nvPr>
        </p:nvSpPr>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20482092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515939" y="-63082"/>
            <a:ext cx="11417560" cy="1127962"/>
          </a:xfrm>
          <a:prstGeom prst="rect">
            <a:avLst/>
          </a:prstGeom>
        </p:spPr>
        <p:txBody>
          <a:bodyPr>
            <a:noAutofit/>
          </a:bodyPr>
          <a:lstStyle/>
          <a:p>
            <a:r>
              <a:rPr lang="en-US" sz="4400" dirty="0"/>
              <a:t>Trade Credit Insurance: Typical Disputes</a:t>
            </a:r>
            <a:endParaRPr sz="4400" dirty="0"/>
          </a:p>
        </p:txBody>
      </p:sp>
      <p:sp>
        <p:nvSpPr>
          <p:cNvPr id="3" name="Slide Number Placeholder 2">
            <a:extLst>
              <a:ext uri="{FF2B5EF4-FFF2-40B4-BE49-F238E27FC236}">
                <a16:creationId xmlns:a16="http://schemas.microsoft.com/office/drawing/2014/main" id="{E968F415-4740-4E10-8E4E-A5F546180EA8}"/>
              </a:ext>
            </a:extLst>
          </p:cNvPr>
          <p:cNvSpPr>
            <a:spLocks noGrp="1"/>
          </p:cNvSpPr>
          <p:nvPr>
            <p:ph type="sldNum" sz="quarter" idx="2"/>
          </p:nvPr>
        </p:nvSpPr>
        <p:spPr/>
        <p:txBody>
          <a:bodyPr/>
          <a:lstStyle/>
          <a:p>
            <a:fld id="{86CB4B4D-7CA3-9044-876B-883B54F8677D}" type="slidenum">
              <a:rPr lang="en-US" smtClean="0"/>
              <a:pPr/>
              <a:t>17</a:t>
            </a:fld>
            <a:endParaRPr lang="en-US" dirty="0"/>
          </a:p>
        </p:txBody>
      </p:sp>
      <p:graphicFrame>
        <p:nvGraphicFramePr>
          <p:cNvPr id="2" name="Table 3">
            <a:extLst>
              <a:ext uri="{FF2B5EF4-FFF2-40B4-BE49-F238E27FC236}">
                <a16:creationId xmlns:a16="http://schemas.microsoft.com/office/drawing/2014/main" id="{E676F008-103B-49B8-BCB2-730F02978511}"/>
              </a:ext>
            </a:extLst>
          </p:cNvPr>
          <p:cNvGraphicFramePr>
            <a:graphicFrameLocks noGrp="1"/>
          </p:cNvGraphicFramePr>
          <p:nvPr>
            <p:extLst>
              <p:ext uri="{D42A27DB-BD31-4B8C-83A1-F6EECF244321}">
                <p14:modId xmlns:p14="http://schemas.microsoft.com/office/powerpoint/2010/main" val="3566270382"/>
              </p:ext>
            </p:extLst>
          </p:nvPr>
        </p:nvGraphicFramePr>
        <p:xfrm>
          <a:off x="247650" y="1333500"/>
          <a:ext cx="11753851" cy="4086225"/>
        </p:xfrm>
        <a:graphic>
          <a:graphicData uri="http://schemas.openxmlformats.org/drawingml/2006/table">
            <a:tbl>
              <a:tblPr firstRow="1" bandRow="1">
                <a:tableStyleId>{5940675A-B579-460E-94D1-54222C63F5DA}</a:tableStyleId>
              </a:tblPr>
              <a:tblGrid>
                <a:gridCol w="2922227">
                  <a:extLst>
                    <a:ext uri="{9D8B030D-6E8A-4147-A177-3AD203B41FA5}">
                      <a16:colId xmlns:a16="http://schemas.microsoft.com/office/drawing/2014/main" val="2646362707"/>
                    </a:ext>
                  </a:extLst>
                </a:gridCol>
                <a:gridCol w="4253467">
                  <a:extLst>
                    <a:ext uri="{9D8B030D-6E8A-4147-A177-3AD203B41FA5}">
                      <a16:colId xmlns:a16="http://schemas.microsoft.com/office/drawing/2014/main" val="3911423791"/>
                    </a:ext>
                  </a:extLst>
                </a:gridCol>
                <a:gridCol w="4578157">
                  <a:extLst>
                    <a:ext uri="{9D8B030D-6E8A-4147-A177-3AD203B41FA5}">
                      <a16:colId xmlns:a16="http://schemas.microsoft.com/office/drawing/2014/main" val="4049964997"/>
                    </a:ext>
                  </a:extLst>
                </a:gridCol>
              </a:tblGrid>
              <a:tr h="672416">
                <a:tc>
                  <a:txBody>
                    <a:bodyPr/>
                    <a:lstStyle/>
                    <a:p>
                      <a:pPr algn="ctr"/>
                      <a:r>
                        <a:rPr lang="en-US" sz="2000" b="1" dirty="0">
                          <a:solidFill>
                            <a:schemeClr val="tx1"/>
                          </a:solidFill>
                          <a:latin typeface="Century Gothic" panose="020B0502020202020204" pitchFamily="34" charset="0"/>
                        </a:rPr>
                        <a:t>Issue</a:t>
                      </a:r>
                    </a:p>
                  </a:txBody>
                  <a:tcPr anchor="ctr">
                    <a:solidFill>
                      <a:schemeClr val="bg2">
                        <a:lumMod val="20000"/>
                        <a:lumOff val="80000"/>
                      </a:schemeClr>
                    </a:solidFill>
                  </a:tcPr>
                </a:tc>
                <a:tc>
                  <a:txBody>
                    <a:bodyPr/>
                    <a:lstStyle/>
                    <a:p>
                      <a:pPr algn="ctr"/>
                      <a:r>
                        <a:rPr lang="en-US" sz="2000" b="1" dirty="0">
                          <a:solidFill>
                            <a:schemeClr val="tx1"/>
                          </a:solidFill>
                          <a:latin typeface="Century Gothic" panose="020B0502020202020204" pitchFamily="34" charset="0"/>
                        </a:rPr>
                        <a:t>Policyholder View</a:t>
                      </a:r>
                    </a:p>
                  </a:txBody>
                  <a:tcPr anchor="ctr">
                    <a:solidFill>
                      <a:schemeClr val="bg2">
                        <a:lumMod val="20000"/>
                        <a:lumOff val="80000"/>
                      </a:schemeClr>
                    </a:solidFill>
                  </a:tcPr>
                </a:tc>
                <a:tc>
                  <a:txBody>
                    <a:bodyPr/>
                    <a:lstStyle/>
                    <a:p>
                      <a:pPr algn="ctr"/>
                      <a:r>
                        <a:rPr lang="en-US" sz="2000" b="1" dirty="0">
                          <a:solidFill>
                            <a:schemeClr val="tx1"/>
                          </a:solidFill>
                          <a:latin typeface="Century Gothic" panose="020B0502020202020204" pitchFamily="34" charset="0"/>
                        </a:rPr>
                        <a:t>Insurer View</a:t>
                      </a:r>
                    </a:p>
                  </a:txBody>
                  <a:tcPr anchor="ctr">
                    <a:solidFill>
                      <a:schemeClr val="bg2">
                        <a:lumMod val="20000"/>
                        <a:lumOff val="80000"/>
                      </a:schemeClr>
                    </a:solidFill>
                  </a:tcPr>
                </a:tc>
                <a:extLst>
                  <a:ext uri="{0D108BD9-81ED-4DB2-BD59-A6C34878D82A}">
                    <a16:rowId xmlns:a16="http://schemas.microsoft.com/office/drawing/2014/main" val="2035020744"/>
                  </a:ext>
                </a:extLst>
              </a:tr>
              <a:tr h="775866">
                <a:tc>
                  <a:txBody>
                    <a:bodyPr/>
                    <a:lstStyle/>
                    <a:p>
                      <a:pPr algn="l"/>
                      <a:r>
                        <a:rPr lang="en-US" sz="1600" dirty="0">
                          <a:latin typeface="Century Gothic" panose="020B0502020202020204" pitchFamily="34" charset="0"/>
                        </a:rPr>
                        <a:t>Non-disclosure of material fact</a:t>
                      </a:r>
                    </a:p>
                  </a:txBody>
                  <a:tcPr anchor="ctr"/>
                </a:tc>
                <a:tc>
                  <a:txBody>
                    <a:bodyPr/>
                    <a:lstStyle/>
                    <a:p>
                      <a:pPr algn="l"/>
                      <a:r>
                        <a:rPr lang="en-US" sz="1600" dirty="0">
                          <a:latin typeface="Century Gothic" panose="020B0502020202020204" pitchFamily="34" charset="0"/>
                        </a:rPr>
                        <a:t>We answered all the application questions and disclosed what we knew </a:t>
                      </a:r>
                    </a:p>
                  </a:txBody>
                  <a:tcPr anchor="ctr"/>
                </a:tc>
                <a:tc>
                  <a:txBody>
                    <a:bodyPr/>
                    <a:lstStyle/>
                    <a:p>
                      <a:pPr algn="l"/>
                      <a:r>
                        <a:rPr lang="en-US" sz="1600" dirty="0">
                          <a:latin typeface="Century Gothic" panose="020B0502020202020204" pitchFamily="34" charset="0"/>
                        </a:rPr>
                        <a:t>You </a:t>
                      </a:r>
                      <a:r>
                        <a:rPr lang="en-US" sz="1600" i="1" dirty="0">
                          <a:latin typeface="Century Gothic" panose="020B0502020202020204" pitchFamily="34" charset="0"/>
                        </a:rPr>
                        <a:t>should have </a:t>
                      </a:r>
                      <a:r>
                        <a:rPr lang="en-US" sz="1600" i="0" dirty="0">
                          <a:latin typeface="Century Gothic" panose="020B0502020202020204" pitchFamily="34" charset="0"/>
                        </a:rPr>
                        <a:t>known fact through reasonable due diligence</a:t>
                      </a:r>
                      <a:endParaRPr lang="en-US" sz="1600" dirty="0">
                        <a:latin typeface="Century Gothic" panose="020B0502020202020204" pitchFamily="34" charset="0"/>
                      </a:endParaRPr>
                    </a:p>
                  </a:txBody>
                  <a:tcPr anchor="ctr"/>
                </a:tc>
                <a:extLst>
                  <a:ext uri="{0D108BD9-81ED-4DB2-BD59-A6C34878D82A}">
                    <a16:rowId xmlns:a16="http://schemas.microsoft.com/office/drawing/2014/main" val="788233177"/>
                  </a:ext>
                </a:extLst>
              </a:tr>
              <a:tr h="775866">
                <a:tc>
                  <a:txBody>
                    <a:bodyPr/>
                    <a:lstStyle/>
                    <a:p>
                      <a:pPr algn="l"/>
                      <a:r>
                        <a:rPr lang="en-US" sz="1600" dirty="0">
                          <a:latin typeface="Century Gothic" panose="020B0502020202020204" pitchFamily="34" charset="0"/>
                        </a:rPr>
                        <a:t>Cause of a default</a:t>
                      </a:r>
                    </a:p>
                  </a:txBody>
                  <a:tcPr anchor="ctr"/>
                </a:tc>
                <a:tc>
                  <a:txBody>
                    <a:bodyPr/>
                    <a:lstStyle/>
                    <a:p>
                      <a:pPr algn="l"/>
                      <a:r>
                        <a:rPr lang="en-US" sz="1600" dirty="0">
                          <a:latin typeface="Century Gothic" panose="020B0502020202020204" pitchFamily="34" charset="0"/>
                        </a:rPr>
                        <a:t>Borrower defaulted and policy covers non-payment</a:t>
                      </a:r>
                    </a:p>
                  </a:txBody>
                  <a:tcPr anchor="ctr"/>
                </a:tc>
                <a:tc>
                  <a:txBody>
                    <a:bodyPr/>
                    <a:lstStyle/>
                    <a:p>
                      <a:pPr algn="l"/>
                      <a:r>
                        <a:rPr lang="en-US" sz="1600" dirty="0">
                          <a:latin typeface="Century Gothic" panose="020B0502020202020204" pitchFamily="34" charset="0"/>
                        </a:rPr>
                        <a:t>Policy covers non-payment for a particular transaction or project</a:t>
                      </a:r>
                    </a:p>
                  </a:txBody>
                  <a:tcPr anchor="ctr"/>
                </a:tc>
                <a:extLst>
                  <a:ext uri="{0D108BD9-81ED-4DB2-BD59-A6C34878D82A}">
                    <a16:rowId xmlns:a16="http://schemas.microsoft.com/office/drawing/2014/main" val="877991763"/>
                  </a:ext>
                </a:extLst>
              </a:tr>
              <a:tr h="1086211">
                <a:tc>
                  <a:txBody>
                    <a:bodyPr/>
                    <a:lstStyle/>
                    <a:p>
                      <a:pPr algn="l"/>
                      <a:r>
                        <a:rPr lang="en-US" sz="1600" dirty="0">
                          <a:latin typeface="Century Gothic" panose="020B0502020202020204" pitchFamily="34" charset="0"/>
                        </a:rPr>
                        <a:t>Insured Transaction</a:t>
                      </a:r>
                    </a:p>
                  </a:txBody>
                  <a:tcPr anchor="ctr"/>
                </a:tc>
                <a:tc>
                  <a:txBody>
                    <a:bodyPr/>
                    <a:lstStyle/>
                    <a:p>
                      <a:pPr algn="l"/>
                      <a:r>
                        <a:rPr lang="en-US" sz="1600" dirty="0">
                          <a:latin typeface="Century Gothic" panose="020B0502020202020204" pitchFamily="34" charset="0"/>
                        </a:rPr>
                        <a:t>Policy covers failure to pay</a:t>
                      </a:r>
                    </a:p>
                  </a:txBody>
                  <a:tcPr anchor="ctr"/>
                </a:tc>
                <a:tc>
                  <a:txBody>
                    <a:bodyPr/>
                    <a:lstStyle/>
                    <a:p>
                      <a:pPr algn="l"/>
                      <a:r>
                        <a:rPr lang="en-US" sz="1600" dirty="0">
                          <a:latin typeface="Century Gothic" panose="020B0502020202020204" pitchFamily="34" charset="0"/>
                        </a:rPr>
                        <a:t>Policy covers only Insured Transactions – if part of the Insured Transaction did not occur, there is no coverage</a:t>
                      </a:r>
                    </a:p>
                  </a:txBody>
                  <a:tcPr anchor="ctr"/>
                </a:tc>
                <a:extLst>
                  <a:ext uri="{0D108BD9-81ED-4DB2-BD59-A6C34878D82A}">
                    <a16:rowId xmlns:a16="http://schemas.microsoft.com/office/drawing/2014/main" val="322030384"/>
                  </a:ext>
                </a:extLst>
              </a:tr>
              <a:tr h="775866">
                <a:tc>
                  <a:txBody>
                    <a:bodyPr/>
                    <a:lstStyle/>
                    <a:p>
                      <a:pPr algn="l"/>
                      <a:r>
                        <a:rPr lang="en-US" sz="1600" dirty="0">
                          <a:latin typeface="Century Gothic" panose="020B0502020202020204" pitchFamily="34" charset="0"/>
                        </a:rPr>
                        <a:t>Fraud</a:t>
                      </a:r>
                    </a:p>
                  </a:txBody>
                  <a:tcPr anchor="ctr"/>
                </a:tc>
                <a:tc>
                  <a:txBody>
                    <a:bodyPr/>
                    <a:lstStyle/>
                    <a:p>
                      <a:pPr algn="l"/>
                      <a:r>
                        <a:rPr lang="en-US" sz="1600" dirty="0">
                          <a:latin typeface="Century Gothic" panose="020B0502020202020204" pitchFamily="34" charset="0"/>
                        </a:rPr>
                        <a:t>Policy doesn’t exclude fraud, and even if it did, burden is on Insurer to prove it</a:t>
                      </a:r>
                    </a:p>
                  </a:txBody>
                  <a:tcPr anchor="ctr"/>
                </a:tc>
                <a:tc>
                  <a:txBody>
                    <a:bodyPr/>
                    <a:lstStyle/>
                    <a:p>
                      <a:pPr algn="l"/>
                      <a:r>
                        <a:rPr lang="en-US" sz="1600" dirty="0">
                          <a:latin typeface="Century Gothic" panose="020B0502020202020204" pitchFamily="34" charset="0"/>
                        </a:rPr>
                        <a:t>Burden of proving a valid claim is on the Policyholder in the first instance</a:t>
                      </a:r>
                    </a:p>
                  </a:txBody>
                  <a:tcPr anchor="ctr"/>
                </a:tc>
                <a:extLst>
                  <a:ext uri="{0D108BD9-81ED-4DB2-BD59-A6C34878D82A}">
                    <a16:rowId xmlns:a16="http://schemas.microsoft.com/office/drawing/2014/main" val="3363620052"/>
                  </a:ext>
                </a:extLst>
              </a:tr>
            </a:tbl>
          </a:graphicData>
        </a:graphic>
      </p:graphicFrame>
    </p:spTree>
    <p:extLst>
      <p:ext uri="{BB962C8B-B14F-4D97-AF65-F5344CB8AC3E}">
        <p14:creationId xmlns:p14="http://schemas.microsoft.com/office/powerpoint/2010/main" val="34018656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515939" y="-63082"/>
            <a:ext cx="11417560" cy="1127962"/>
          </a:xfrm>
          <a:prstGeom prst="rect">
            <a:avLst/>
          </a:prstGeom>
        </p:spPr>
        <p:txBody>
          <a:bodyPr>
            <a:noAutofit/>
          </a:bodyPr>
          <a:lstStyle/>
          <a:p>
            <a:r>
              <a:rPr lang="en-US" sz="4400" dirty="0"/>
              <a:t>Political Risk Insurance: Typical Disputes</a:t>
            </a:r>
            <a:endParaRPr sz="4400" dirty="0"/>
          </a:p>
        </p:txBody>
      </p:sp>
      <p:sp>
        <p:nvSpPr>
          <p:cNvPr id="3" name="Slide Number Placeholder 2">
            <a:extLst>
              <a:ext uri="{FF2B5EF4-FFF2-40B4-BE49-F238E27FC236}">
                <a16:creationId xmlns:a16="http://schemas.microsoft.com/office/drawing/2014/main" id="{E968F415-4740-4E10-8E4E-A5F546180EA8}"/>
              </a:ext>
            </a:extLst>
          </p:cNvPr>
          <p:cNvSpPr>
            <a:spLocks noGrp="1"/>
          </p:cNvSpPr>
          <p:nvPr>
            <p:ph type="sldNum" sz="quarter" idx="2"/>
          </p:nvPr>
        </p:nvSpPr>
        <p:spPr/>
        <p:txBody>
          <a:bodyPr/>
          <a:lstStyle/>
          <a:p>
            <a:fld id="{86CB4B4D-7CA3-9044-876B-883B54F8677D}" type="slidenum">
              <a:rPr lang="en-US" smtClean="0"/>
              <a:pPr/>
              <a:t>18</a:t>
            </a:fld>
            <a:endParaRPr lang="en-US" dirty="0"/>
          </a:p>
        </p:txBody>
      </p:sp>
      <p:graphicFrame>
        <p:nvGraphicFramePr>
          <p:cNvPr id="2" name="Table 3">
            <a:extLst>
              <a:ext uri="{FF2B5EF4-FFF2-40B4-BE49-F238E27FC236}">
                <a16:creationId xmlns:a16="http://schemas.microsoft.com/office/drawing/2014/main" id="{E676F008-103B-49B8-BCB2-730F02978511}"/>
              </a:ext>
            </a:extLst>
          </p:cNvPr>
          <p:cNvGraphicFramePr>
            <a:graphicFrameLocks noGrp="1"/>
          </p:cNvGraphicFramePr>
          <p:nvPr>
            <p:extLst>
              <p:ext uri="{D42A27DB-BD31-4B8C-83A1-F6EECF244321}">
                <p14:modId xmlns:p14="http://schemas.microsoft.com/office/powerpoint/2010/main" val="3548740088"/>
              </p:ext>
            </p:extLst>
          </p:nvPr>
        </p:nvGraphicFramePr>
        <p:xfrm>
          <a:off x="285750" y="1266826"/>
          <a:ext cx="11685850" cy="4240996"/>
        </p:xfrm>
        <a:graphic>
          <a:graphicData uri="http://schemas.openxmlformats.org/drawingml/2006/table">
            <a:tbl>
              <a:tblPr firstRow="1" bandRow="1">
                <a:tableStyleId>{5940675A-B579-460E-94D1-54222C63F5DA}</a:tableStyleId>
              </a:tblPr>
              <a:tblGrid>
                <a:gridCol w="2905320">
                  <a:extLst>
                    <a:ext uri="{9D8B030D-6E8A-4147-A177-3AD203B41FA5}">
                      <a16:colId xmlns:a16="http://schemas.microsoft.com/office/drawing/2014/main" val="2646362707"/>
                    </a:ext>
                  </a:extLst>
                </a:gridCol>
                <a:gridCol w="4228859">
                  <a:extLst>
                    <a:ext uri="{9D8B030D-6E8A-4147-A177-3AD203B41FA5}">
                      <a16:colId xmlns:a16="http://schemas.microsoft.com/office/drawing/2014/main" val="3911423791"/>
                    </a:ext>
                  </a:extLst>
                </a:gridCol>
                <a:gridCol w="4551671">
                  <a:extLst>
                    <a:ext uri="{9D8B030D-6E8A-4147-A177-3AD203B41FA5}">
                      <a16:colId xmlns:a16="http://schemas.microsoft.com/office/drawing/2014/main" val="4049964997"/>
                    </a:ext>
                  </a:extLst>
                </a:gridCol>
              </a:tblGrid>
              <a:tr h="602149">
                <a:tc>
                  <a:txBody>
                    <a:bodyPr/>
                    <a:lstStyle/>
                    <a:p>
                      <a:pPr algn="ctr"/>
                      <a:r>
                        <a:rPr lang="en-US" sz="2000" b="1" dirty="0">
                          <a:solidFill>
                            <a:schemeClr val="tx1"/>
                          </a:solidFill>
                          <a:latin typeface="Century Gothic" panose="020B0502020202020204" pitchFamily="34" charset="0"/>
                        </a:rPr>
                        <a:t>Issue</a:t>
                      </a:r>
                    </a:p>
                  </a:txBody>
                  <a:tcPr anchor="ctr">
                    <a:solidFill>
                      <a:schemeClr val="bg2">
                        <a:lumMod val="20000"/>
                        <a:lumOff val="80000"/>
                      </a:schemeClr>
                    </a:solidFill>
                  </a:tcPr>
                </a:tc>
                <a:tc>
                  <a:txBody>
                    <a:bodyPr/>
                    <a:lstStyle/>
                    <a:p>
                      <a:pPr algn="ctr"/>
                      <a:r>
                        <a:rPr lang="en-US" sz="2000" b="1" dirty="0">
                          <a:solidFill>
                            <a:schemeClr val="tx1"/>
                          </a:solidFill>
                          <a:latin typeface="Century Gothic" panose="020B0502020202020204" pitchFamily="34" charset="0"/>
                        </a:rPr>
                        <a:t>Policyholder View</a:t>
                      </a:r>
                    </a:p>
                  </a:txBody>
                  <a:tcPr anchor="ctr">
                    <a:solidFill>
                      <a:schemeClr val="bg2">
                        <a:lumMod val="20000"/>
                        <a:lumOff val="80000"/>
                      </a:schemeClr>
                    </a:solidFill>
                  </a:tcPr>
                </a:tc>
                <a:tc>
                  <a:txBody>
                    <a:bodyPr/>
                    <a:lstStyle/>
                    <a:p>
                      <a:pPr algn="ctr"/>
                      <a:r>
                        <a:rPr lang="en-US" sz="2000" b="1" dirty="0">
                          <a:solidFill>
                            <a:schemeClr val="tx1"/>
                          </a:solidFill>
                          <a:latin typeface="Century Gothic" panose="020B0502020202020204" pitchFamily="34" charset="0"/>
                        </a:rPr>
                        <a:t>Insurer View</a:t>
                      </a:r>
                    </a:p>
                  </a:txBody>
                  <a:tcPr anchor="ctr">
                    <a:solidFill>
                      <a:schemeClr val="bg2">
                        <a:lumMod val="20000"/>
                        <a:lumOff val="80000"/>
                      </a:schemeClr>
                    </a:solidFill>
                  </a:tcPr>
                </a:tc>
                <a:extLst>
                  <a:ext uri="{0D108BD9-81ED-4DB2-BD59-A6C34878D82A}">
                    <a16:rowId xmlns:a16="http://schemas.microsoft.com/office/drawing/2014/main" val="2035020744"/>
                  </a:ext>
                </a:extLst>
              </a:tr>
              <a:tr h="694789">
                <a:tc>
                  <a:txBody>
                    <a:bodyPr/>
                    <a:lstStyle/>
                    <a:p>
                      <a:pPr algn="l"/>
                      <a:r>
                        <a:rPr lang="en-US" sz="1500" dirty="0">
                          <a:latin typeface="Century Gothic" panose="020B0502020202020204" pitchFamily="34" charset="0"/>
                        </a:rPr>
                        <a:t>Non-disclosure of material fact</a:t>
                      </a:r>
                    </a:p>
                  </a:txBody>
                  <a:tcPr anchor="ctr"/>
                </a:tc>
                <a:tc>
                  <a:txBody>
                    <a:bodyPr/>
                    <a:lstStyle/>
                    <a:p>
                      <a:pPr algn="l"/>
                      <a:r>
                        <a:rPr lang="en-US" sz="1500" dirty="0">
                          <a:latin typeface="Century Gothic" panose="020B0502020202020204" pitchFamily="34" charset="0"/>
                        </a:rPr>
                        <a:t>We answered all the application questions and disclosed what we knew </a:t>
                      </a:r>
                    </a:p>
                  </a:txBody>
                  <a:tcPr anchor="ctr"/>
                </a:tc>
                <a:tc>
                  <a:txBody>
                    <a:bodyPr/>
                    <a:lstStyle/>
                    <a:p>
                      <a:pPr algn="l"/>
                      <a:r>
                        <a:rPr lang="en-US" sz="1500" dirty="0">
                          <a:latin typeface="Century Gothic" panose="020B0502020202020204" pitchFamily="34" charset="0"/>
                        </a:rPr>
                        <a:t>You </a:t>
                      </a:r>
                      <a:r>
                        <a:rPr lang="en-US" sz="1500" i="1" dirty="0">
                          <a:latin typeface="Century Gothic" panose="020B0502020202020204" pitchFamily="34" charset="0"/>
                        </a:rPr>
                        <a:t>should have </a:t>
                      </a:r>
                      <a:r>
                        <a:rPr lang="en-US" sz="1500" i="0" dirty="0">
                          <a:latin typeface="Century Gothic" panose="020B0502020202020204" pitchFamily="34" charset="0"/>
                        </a:rPr>
                        <a:t>known fact through reasonable due diligence</a:t>
                      </a:r>
                      <a:endParaRPr lang="en-US" sz="1500" dirty="0">
                        <a:latin typeface="Century Gothic" panose="020B0502020202020204" pitchFamily="34" charset="0"/>
                      </a:endParaRPr>
                    </a:p>
                  </a:txBody>
                  <a:tcPr anchor="ctr"/>
                </a:tc>
                <a:extLst>
                  <a:ext uri="{0D108BD9-81ED-4DB2-BD59-A6C34878D82A}">
                    <a16:rowId xmlns:a16="http://schemas.microsoft.com/office/drawing/2014/main" val="788233177"/>
                  </a:ext>
                </a:extLst>
              </a:tr>
              <a:tr h="694789">
                <a:tc>
                  <a:txBody>
                    <a:bodyPr/>
                    <a:lstStyle/>
                    <a:p>
                      <a:pPr algn="l"/>
                      <a:r>
                        <a:rPr lang="en-US" sz="1500" dirty="0">
                          <a:latin typeface="Century Gothic" panose="020B0502020202020204" pitchFamily="34" charset="0"/>
                        </a:rPr>
                        <a:t>Government action</a:t>
                      </a:r>
                    </a:p>
                  </a:txBody>
                  <a:tcPr anchor="ctr"/>
                </a:tc>
                <a:tc>
                  <a:txBody>
                    <a:bodyPr/>
                    <a:lstStyle/>
                    <a:p>
                      <a:pPr algn="l"/>
                      <a:r>
                        <a:rPr lang="en-US" sz="1500" dirty="0">
                          <a:latin typeface="Century Gothic" panose="020B0502020202020204" pitchFamily="34" charset="0"/>
                        </a:rPr>
                        <a:t>Government expropriated our asset</a:t>
                      </a:r>
                    </a:p>
                  </a:txBody>
                  <a:tcPr anchor="ctr"/>
                </a:tc>
                <a:tc>
                  <a:txBody>
                    <a:bodyPr/>
                    <a:lstStyle/>
                    <a:p>
                      <a:pPr algn="l"/>
                      <a:r>
                        <a:rPr lang="en-US" sz="1500" dirty="0">
                          <a:latin typeface="Century Gothic" panose="020B0502020202020204" pitchFamily="34" charset="0"/>
                        </a:rPr>
                        <a:t>Government interfered or failed to act, but did not expropriate</a:t>
                      </a:r>
                    </a:p>
                  </a:txBody>
                  <a:tcPr anchor="ctr"/>
                </a:tc>
                <a:extLst>
                  <a:ext uri="{0D108BD9-81ED-4DB2-BD59-A6C34878D82A}">
                    <a16:rowId xmlns:a16="http://schemas.microsoft.com/office/drawing/2014/main" val="877991763"/>
                  </a:ext>
                </a:extLst>
              </a:tr>
              <a:tr h="733192">
                <a:tc>
                  <a:txBody>
                    <a:bodyPr/>
                    <a:lstStyle/>
                    <a:p>
                      <a:pPr algn="l"/>
                      <a:r>
                        <a:rPr lang="en-US" sz="1500" dirty="0">
                          <a:latin typeface="Century Gothic" panose="020B0502020202020204" pitchFamily="34" charset="0"/>
                        </a:rPr>
                        <a:t>Political Violence</a:t>
                      </a:r>
                    </a:p>
                  </a:txBody>
                  <a:tcPr anchor="ctr"/>
                </a:tc>
                <a:tc>
                  <a:txBody>
                    <a:bodyPr/>
                    <a:lstStyle/>
                    <a:p>
                      <a:pPr algn="l"/>
                      <a:r>
                        <a:rPr lang="en-US" sz="1500" dirty="0">
                          <a:latin typeface="Century Gothic" panose="020B0502020202020204" pitchFamily="34" charset="0"/>
                        </a:rPr>
                        <a:t>Events were clearly political in nature and violent</a:t>
                      </a:r>
                    </a:p>
                  </a:txBody>
                  <a:tcPr anchor="ctr"/>
                </a:tc>
                <a:tc>
                  <a:txBody>
                    <a:bodyPr/>
                    <a:lstStyle/>
                    <a:p>
                      <a:pPr algn="l"/>
                      <a:r>
                        <a:rPr lang="en-US" sz="1500" dirty="0">
                          <a:latin typeface="Century Gothic" panose="020B0502020202020204" pitchFamily="34" charset="0"/>
                        </a:rPr>
                        <a:t>Events must satisfy policy definitions of strike, riot, civil commotion, insurrection, rebellion, war, terrorism, etc.</a:t>
                      </a:r>
                    </a:p>
                  </a:txBody>
                  <a:tcPr anchor="ctr"/>
                </a:tc>
                <a:extLst>
                  <a:ext uri="{0D108BD9-81ED-4DB2-BD59-A6C34878D82A}">
                    <a16:rowId xmlns:a16="http://schemas.microsoft.com/office/drawing/2014/main" val="322030384"/>
                  </a:ext>
                </a:extLst>
              </a:tr>
              <a:tr h="733192">
                <a:tc>
                  <a:txBody>
                    <a:bodyPr/>
                    <a:lstStyle/>
                    <a:p>
                      <a:pPr algn="l"/>
                      <a:r>
                        <a:rPr lang="en-US" sz="1500" dirty="0">
                          <a:latin typeface="Century Gothic" panose="020B0502020202020204" pitchFamily="34" charset="0"/>
                        </a:rPr>
                        <a:t>Currency Inconvertibility</a:t>
                      </a:r>
                    </a:p>
                  </a:txBody>
                  <a:tcPr anchor="ctr"/>
                </a:tc>
                <a:tc>
                  <a:txBody>
                    <a:bodyPr/>
                    <a:lstStyle/>
                    <a:p>
                      <a:pPr algn="l"/>
                      <a:r>
                        <a:rPr lang="en-US" sz="1500" dirty="0">
                          <a:latin typeface="Century Gothic" panose="020B0502020202020204" pitchFamily="34" charset="0"/>
                        </a:rPr>
                        <a:t>We couldn’t convert and transfer through the normal legal mechanism</a:t>
                      </a:r>
                    </a:p>
                  </a:txBody>
                  <a:tcPr anchor="ctr"/>
                </a:tc>
                <a:tc>
                  <a:txBody>
                    <a:bodyPr/>
                    <a:lstStyle/>
                    <a:p>
                      <a:pPr algn="l"/>
                      <a:r>
                        <a:rPr lang="en-US" sz="1500" dirty="0">
                          <a:latin typeface="Century Gothic" panose="020B0502020202020204" pitchFamily="34" charset="0"/>
                        </a:rPr>
                        <a:t>There was another legal mechanism you could have used (notwithstanding the exchange rate was worse)</a:t>
                      </a:r>
                    </a:p>
                  </a:txBody>
                  <a:tcPr anchor="ctr"/>
                </a:tc>
                <a:extLst>
                  <a:ext uri="{0D108BD9-81ED-4DB2-BD59-A6C34878D82A}">
                    <a16:rowId xmlns:a16="http://schemas.microsoft.com/office/drawing/2014/main" val="4209068304"/>
                  </a:ext>
                </a:extLst>
              </a:tr>
              <a:tr h="694789">
                <a:tc>
                  <a:txBody>
                    <a:bodyPr/>
                    <a:lstStyle/>
                    <a:p>
                      <a:pPr algn="l"/>
                      <a:r>
                        <a:rPr lang="en-US" sz="1500" dirty="0">
                          <a:latin typeface="Century Gothic" panose="020B0502020202020204" pitchFamily="34" charset="0"/>
                        </a:rPr>
                        <a:t>Fraud</a:t>
                      </a:r>
                    </a:p>
                  </a:txBody>
                  <a:tcPr anchor="ctr"/>
                </a:tc>
                <a:tc>
                  <a:txBody>
                    <a:bodyPr/>
                    <a:lstStyle/>
                    <a:p>
                      <a:pPr algn="l"/>
                      <a:r>
                        <a:rPr lang="en-US" sz="1500" dirty="0">
                          <a:latin typeface="Century Gothic" panose="020B0502020202020204" pitchFamily="34" charset="0"/>
                        </a:rPr>
                        <a:t>Policy doesn’t exclude fraud, and even if it did, burden is on Insurer to prove it</a:t>
                      </a:r>
                    </a:p>
                  </a:txBody>
                  <a:tcPr anchor="ctr"/>
                </a:tc>
                <a:tc>
                  <a:txBody>
                    <a:bodyPr/>
                    <a:lstStyle/>
                    <a:p>
                      <a:pPr algn="l"/>
                      <a:r>
                        <a:rPr lang="en-US" sz="1500" dirty="0">
                          <a:latin typeface="Century Gothic" panose="020B0502020202020204" pitchFamily="34" charset="0"/>
                        </a:rPr>
                        <a:t>Burden of proving a valid claim is on the Policyholder in the first instance</a:t>
                      </a:r>
                    </a:p>
                  </a:txBody>
                  <a:tcPr anchor="ctr"/>
                </a:tc>
                <a:extLst>
                  <a:ext uri="{0D108BD9-81ED-4DB2-BD59-A6C34878D82A}">
                    <a16:rowId xmlns:a16="http://schemas.microsoft.com/office/drawing/2014/main" val="3363620052"/>
                  </a:ext>
                </a:extLst>
              </a:tr>
            </a:tbl>
          </a:graphicData>
        </a:graphic>
      </p:graphicFrame>
    </p:spTree>
    <p:extLst>
      <p:ext uri="{BB962C8B-B14F-4D97-AF65-F5344CB8AC3E}">
        <p14:creationId xmlns:p14="http://schemas.microsoft.com/office/powerpoint/2010/main" val="19697086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C88-322C-437C-8400-71449B065BD6}"/>
              </a:ext>
            </a:extLst>
          </p:cNvPr>
          <p:cNvSpPr>
            <a:spLocks noGrp="1"/>
          </p:cNvSpPr>
          <p:nvPr>
            <p:ph type="title"/>
          </p:nvPr>
        </p:nvSpPr>
        <p:spPr/>
        <p:txBody>
          <a:bodyPr>
            <a:normAutofit/>
          </a:bodyPr>
          <a:lstStyle/>
          <a:p>
            <a:r>
              <a:rPr lang="en-US" sz="5400" dirty="0"/>
              <a:t>Dispute Resolution</a:t>
            </a:r>
          </a:p>
        </p:txBody>
      </p:sp>
      <p:sp>
        <p:nvSpPr>
          <p:cNvPr id="3" name="Slide Number Placeholder 2">
            <a:extLst>
              <a:ext uri="{FF2B5EF4-FFF2-40B4-BE49-F238E27FC236}">
                <a16:creationId xmlns:a16="http://schemas.microsoft.com/office/drawing/2014/main" id="{10F37832-5FF4-4DF4-9BDB-8E4006EE63AC}"/>
              </a:ext>
            </a:extLst>
          </p:cNvPr>
          <p:cNvSpPr>
            <a:spLocks noGrp="1"/>
          </p:cNvSpPr>
          <p:nvPr>
            <p:ph type="sldNum" sz="quarter" idx="2"/>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0666618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noGrp="1"/>
          </p:cNvSpPr>
          <p:nvPr>
            <p:ph type="title" idx="4294967295"/>
          </p:nvPr>
        </p:nvSpPr>
        <p:spPr>
          <a:xfrm>
            <a:off x="537960" y="2180873"/>
            <a:ext cx="11116080" cy="2496254"/>
          </a:xfrm>
          <a:prstGeom prst="rect">
            <a:avLst/>
          </a:prstGeom>
          <a:effectLst>
            <a:outerShdw blurRad="50800" dist="38100" dir="8100000" algn="tr" rotWithShape="0">
              <a:prstClr val="black">
                <a:alpha val="40000"/>
              </a:prstClr>
            </a:outerShdw>
          </a:effectLst>
        </p:spPr>
        <p:txBody>
          <a:bodyPr anchor="b">
            <a:normAutofit fontScale="90000"/>
          </a:bodyPr>
          <a:lstStyle/>
          <a:p>
            <a:pPr algn="ctr">
              <a:defRPr sz="5600" b="0"/>
            </a:pPr>
            <a:r>
              <a:rPr lang="en-GB" dirty="0"/>
              <a:t>Political Risk and Credit Insurance Disputes in a Volatile World: </a:t>
            </a:r>
            <a:br>
              <a:rPr lang="en-GB" dirty="0"/>
            </a:br>
            <a:r>
              <a:rPr lang="en-GB" dirty="0"/>
              <a:t>Beyond Russia and Ukraine</a:t>
            </a:r>
            <a:endParaRPr dirty="0"/>
          </a:p>
        </p:txBody>
      </p:sp>
      <p:sp>
        <p:nvSpPr>
          <p:cNvPr id="119" name="Text Placeholder 2"/>
          <p:cNvSpPr txBox="1">
            <a:spLocks noGrp="1"/>
          </p:cNvSpPr>
          <p:nvPr>
            <p:ph type="body" sz="quarter" idx="4294967295"/>
          </p:nvPr>
        </p:nvSpPr>
        <p:spPr>
          <a:xfrm>
            <a:off x="537960" y="5240604"/>
            <a:ext cx="11116080" cy="835482"/>
          </a:xfrm>
          <a:prstGeom prst="rect">
            <a:avLst/>
          </a:prstGeom>
        </p:spPr>
        <p:txBody>
          <a:bodyPr>
            <a:normAutofit/>
          </a:bodyPr>
          <a:lstStyle>
            <a:lvl1pPr algn="ctr">
              <a:spcBef>
                <a:spcPts val="0"/>
              </a:spcBef>
              <a:buFont typeface="Arial"/>
              <a:defRPr sz="3200">
                <a:solidFill>
                  <a:srgbClr val="AA182C"/>
                </a:solidFill>
              </a:defRPr>
            </a:lvl1pPr>
          </a:lstStyle>
          <a:p>
            <a:r>
              <a:rPr lang="en-US" dirty="0"/>
              <a:t>David Anderson | Kyley Davoodi</a:t>
            </a:r>
            <a:endParaRPr dirty="0"/>
          </a:p>
        </p:txBody>
      </p:sp>
      <p:sp>
        <p:nvSpPr>
          <p:cNvPr id="3" name="Slide Number Placeholder 2">
            <a:extLst>
              <a:ext uri="{FF2B5EF4-FFF2-40B4-BE49-F238E27FC236}">
                <a16:creationId xmlns:a16="http://schemas.microsoft.com/office/drawing/2014/main" id="{1075E373-DD2D-484C-88D4-E7CB51958026}"/>
              </a:ext>
            </a:extLst>
          </p:cNvPr>
          <p:cNvSpPr>
            <a:spLocks noGrp="1"/>
          </p:cNvSpPr>
          <p:nvPr>
            <p:ph type="sldNum" sz="quarter" idx="2"/>
          </p:nvPr>
        </p:nvSpPr>
        <p:spPr/>
        <p:txBody>
          <a:bodyPr/>
          <a:lstStyle/>
          <a:p>
            <a:fld id="{86CB4B4D-7CA3-9044-876B-883B54F8677D}" type="slidenum">
              <a:rPr lang="en-US" smtClean="0"/>
              <a:t>2</a:t>
            </a:fld>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425B-3E1D-4E4C-A78A-ACDB849B2B49}"/>
              </a:ext>
            </a:extLst>
          </p:cNvPr>
          <p:cNvSpPr>
            <a:spLocks noGrp="1"/>
          </p:cNvSpPr>
          <p:nvPr>
            <p:ph type="title"/>
          </p:nvPr>
        </p:nvSpPr>
        <p:spPr>
          <a:xfrm>
            <a:off x="863418" y="408960"/>
            <a:ext cx="10406252" cy="854020"/>
          </a:xfrm>
        </p:spPr>
        <p:txBody>
          <a:bodyPr/>
          <a:lstStyle/>
          <a:p>
            <a:pPr algn="ctr"/>
            <a:r>
              <a:rPr lang="en-US" sz="3600" dirty="0">
                <a:solidFill>
                  <a:srgbClr val="C00000"/>
                </a:solidFill>
              </a:rPr>
              <a:t>Arbitration vs. Court Litigation</a:t>
            </a:r>
          </a:p>
        </p:txBody>
      </p:sp>
      <p:sp>
        <p:nvSpPr>
          <p:cNvPr id="4" name="Text Placeholder 3">
            <a:extLst>
              <a:ext uri="{FF2B5EF4-FFF2-40B4-BE49-F238E27FC236}">
                <a16:creationId xmlns:a16="http://schemas.microsoft.com/office/drawing/2014/main" id="{65E4ADD9-5A6A-4D16-9058-DDB5A348CACC}"/>
              </a:ext>
            </a:extLst>
          </p:cNvPr>
          <p:cNvSpPr>
            <a:spLocks noGrp="1"/>
          </p:cNvSpPr>
          <p:nvPr>
            <p:ph type="body" sz="quarter" idx="16"/>
          </p:nvPr>
        </p:nvSpPr>
        <p:spPr>
          <a:xfrm>
            <a:off x="481781" y="1144994"/>
            <a:ext cx="10787889" cy="4722284"/>
          </a:xfrm>
        </p:spPr>
        <p:txBody>
          <a:bodyPr/>
          <a:lstStyle/>
          <a:p>
            <a:pPr lvl="2" defTabSz="1037141" fontAlgn="base">
              <a:spcBef>
                <a:spcPts val="0"/>
              </a:spcBef>
              <a:spcAft>
                <a:spcPts val="600"/>
              </a:spcAft>
            </a:pPr>
            <a:r>
              <a:rPr lang="en-US" sz="2000" dirty="0"/>
              <a:t>Arbitration is more common </a:t>
            </a:r>
          </a:p>
          <a:p>
            <a:pPr marL="527037" lvl="3" indent="-380990" defTabSz="1037141" fontAlgn="base">
              <a:spcBef>
                <a:spcPts val="0"/>
              </a:spcBef>
              <a:spcAft>
                <a:spcPts val="600"/>
              </a:spcAft>
              <a:buClrTx/>
            </a:pPr>
            <a:r>
              <a:rPr lang="en-US" sz="2000" dirty="0"/>
              <a:t>Confidentiality </a:t>
            </a:r>
          </a:p>
          <a:p>
            <a:pPr marL="527037" lvl="3" indent="-380990" defTabSz="1037141" fontAlgn="base">
              <a:spcBef>
                <a:spcPts val="0"/>
              </a:spcBef>
              <a:spcAft>
                <a:spcPts val="600"/>
              </a:spcAft>
              <a:buClrTx/>
            </a:pPr>
            <a:r>
              <a:rPr lang="en-US" sz="2000" dirty="0"/>
              <a:t>Industry expertise and commerciality/less anti-insurer bias</a:t>
            </a:r>
          </a:p>
          <a:p>
            <a:pPr marL="527037" lvl="3" indent="-380990" defTabSz="1037141" fontAlgn="base">
              <a:spcBef>
                <a:spcPts val="0"/>
              </a:spcBef>
              <a:spcAft>
                <a:spcPts val="600"/>
              </a:spcAft>
              <a:buClrTx/>
            </a:pPr>
            <a:r>
              <a:rPr lang="en-US" sz="2000" dirty="0"/>
              <a:t>The arbitrators are not bound by strict rules of law, including:</a:t>
            </a:r>
          </a:p>
          <a:p>
            <a:pPr marL="761980" lvl="4" indent="-380990" defTabSz="1037141" fontAlgn="base">
              <a:spcBef>
                <a:spcPts val="0"/>
              </a:spcBef>
              <a:spcAft>
                <a:spcPts val="600"/>
              </a:spcAft>
              <a:buClrTx/>
            </a:pPr>
            <a:r>
              <a:rPr lang="en-US" sz="2000" dirty="0"/>
              <a:t>Contra proferentem (construing contract against insurer)</a:t>
            </a:r>
          </a:p>
          <a:p>
            <a:pPr marL="761980" lvl="4" indent="-380990" defTabSz="1037141" fontAlgn="base">
              <a:spcBef>
                <a:spcPts val="0"/>
              </a:spcBef>
              <a:spcAft>
                <a:spcPts val="600"/>
              </a:spcAft>
              <a:buClrTx/>
            </a:pPr>
            <a:r>
              <a:rPr lang="en-US" sz="2000" dirty="0"/>
              <a:t>Bad faith damages, punitive damages, etc.</a:t>
            </a:r>
          </a:p>
          <a:p>
            <a:pPr marL="527037" lvl="3" indent="-380990" defTabSz="1037141" fontAlgn="base">
              <a:spcBef>
                <a:spcPts val="0"/>
              </a:spcBef>
              <a:spcAft>
                <a:spcPts val="600"/>
              </a:spcAft>
              <a:buClrTx/>
            </a:pPr>
            <a:endParaRPr lang="en-US" sz="1800" dirty="0"/>
          </a:p>
          <a:p>
            <a:pPr>
              <a:spcBef>
                <a:spcPts val="0"/>
              </a:spcBef>
              <a:spcAft>
                <a:spcPts val="600"/>
              </a:spcAft>
            </a:pPr>
            <a:r>
              <a:rPr lang="en-US" sz="2800" i="1" u="sng" dirty="0"/>
              <a:t>BUT consider the information imbalance</a:t>
            </a:r>
            <a:r>
              <a:rPr lang="en-US" sz="2800" dirty="0"/>
              <a:t>: </a:t>
            </a:r>
          </a:p>
          <a:p>
            <a:pPr marL="457200" indent="-457200">
              <a:spcBef>
                <a:spcPts val="0"/>
              </a:spcBef>
              <a:spcAft>
                <a:spcPts val="600"/>
              </a:spcAft>
              <a:buFont typeface="Arial" panose="020B0604020202020204" pitchFamily="34" charset="0"/>
              <a:buChar char="•"/>
            </a:pPr>
            <a:r>
              <a:rPr lang="en-US" sz="2400" dirty="0"/>
              <a:t>Court rules guarantee broad discovery</a:t>
            </a:r>
          </a:p>
          <a:p>
            <a:pPr marL="457200" indent="-457200">
              <a:spcBef>
                <a:spcPts val="0"/>
              </a:spcBef>
              <a:spcAft>
                <a:spcPts val="600"/>
              </a:spcAft>
              <a:buFont typeface="Arial" panose="020B0604020202020204" pitchFamily="34" charset="0"/>
              <a:buChar char="•"/>
            </a:pPr>
            <a:r>
              <a:rPr lang="en-US" sz="2400" dirty="0"/>
              <a:t>Arbitration rules do not </a:t>
            </a:r>
          </a:p>
        </p:txBody>
      </p:sp>
      <p:sp>
        <p:nvSpPr>
          <p:cNvPr id="3" name="Slide Number Placeholder 2">
            <a:extLst>
              <a:ext uri="{FF2B5EF4-FFF2-40B4-BE49-F238E27FC236}">
                <a16:creationId xmlns:a16="http://schemas.microsoft.com/office/drawing/2014/main" id="{15B4EF30-60F8-4236-8D6A-49186FEAD36C}"/>
              </a:ext>
            </a:extLst>
          </p:cNvPr>
          <p:cNvSpPr>
            <a:spLocks noGrp="1"/>
          </p:cNvSpPr>
          <p:nvPr>
            <p:ph type="sldNum" sz="quarter" idx="2"/>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123729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4811-6985-4428-8FB1-8A119A88BEA7}"/>
              </a:ext>
            </a:extLst>
          </p:cNvPr>
          <p:cNvSpPr>
            <a:spLocks noGrp="1"/>
          </p:cNvSpPr>
          <p:nvPr>
            <p:ph type="title"/>
          </p:nvPr>
        </p:nvSpPr>
        <p:spPr>
          <a:xfrm>
            <a:off x="1905000" y="654767"/>
            <a:ext cx="8382001" cy="854020"/>
          </a:xfrm>
        </p:spPr>
        <p:txBody>
          <a:bodyPr/>
          <a:lstStyle/>
          <a:p>
            <a:pPr algn="ctr"/>
            <a:r>
              <a:rPr lang="en-US" sz="3600" dirty="0">
                <a:solidFill>
                  <a:srgbClr val="C00000"/>
                </a:solidFill>
              </a:rPr>
              <a:t>Arbitration is Only as Good as the Arbitration Clause in Your Policy</a:t>
            </a:r>
          </a:p>
        </p:txBody>
      </p:sp>
      <p:sp>
        <p:nvSpPr>
          <p:cNvPr id="3" name="Text Placeholder 2">
            <a:extLst>
              <a:ext uri="{FF2B5EF4-FFF2-40B4-BE49-F238E27FC236}">
                <a16:creationId xmlns:a16="http://schemas.microsoft.com/office/drawing/2014/main" id="{78968C28-420F-48B9-B313-8AF66B14EBDF}"/>
              </a:ext>
            </a:extLst>
          </p:cNvPr>
          <p:cNvSpPr>
            <a:spLocks noGrp="1"/>
          </p:cNvSpPr>
          <p:nvPr>
            <p:ph type="body" sz="quarter" idx="15"/>
          </p:nvPr>
        </p:nvSpPr>
        <p:spPr>
          <a:xfrm>
            <a:off x="752475" y="1843053"/>
            <a:ext cx="10687050" cy="3309972"/>
          </a:xfrm>
        </p:spPr>
        <p:txBody>
          <a:bodyPr/>
          <a:lstStyle/>
          <a:p>
            <a:pPr marL="0" marR="0" lvl="2" indent="0" algn="l" defTabSz="457200" eaLnBrk="1" fontAlgn="base" latinLnBrk="0" hangingPunct="1">
              <a:lnSpc>
                <a:spcPct val="100000"/>
              </a:lnSpc>
              <a:spcBef>
                <a:spcPts val="533"/>
              </a:spcBef>
              <a:spcAft>
                <a:spcPts val="533"/>
              </a:spcAft>
              <a:buClrTx/>
              <a:buSzPct val="100000"/>
              <a:buFont typeface="Caecilia LT Std Light" panose="02060503040505020204" pitchFamily="18" charset="0"/>
              <a:buNone/>
              <a:tabLst/>
              <a:defRPr/>
            </a:pPr>
            <a:r>
              <a:rPr kumimoji="0" lang="en-US" b="0" i="1" u="none" strike="noStrike" kern="0" cap="none" spc="0" normalizeH="0" baseline="0" noProof="0" dirty="0">
                <a:ln>
                  <a:noFill/>
                </a:ln>
                <a:solidFill>
                  <a:srgbClr val="000000"/>
                </a:solidFill>
                <a:effectLst/>
                <a:uLnTx/>
                <a:uFillTx/>
                <a:latin typeface="Helvetica"/>
                <a:sym typeface="Century Gothic"/>
              </a:rPr>
              <a:t>The key is to avoid arbitration rules that do nothing to ameliorate the information imbalance.</a:t>
            </a:r>
          </a:p>
          <a:p>
            <a:pPr marL="0" marR="0" lvl="2" indent="0" algn="l" defTabSz="457200" eaLnBrk="1" fontAlgn="base" latinLnBrk="0" hangingPunct="1">
              <a:lnSpc>
                <a:spcPct val="100000"/>
              </a:lnSpc>
              <a:spcBef>
                <a:spcPts val="533"/>
              </a:spcBef>
              <a:spcAft>
                <a:spcPts val="533"/>
              </a:spcAft>
              <a:buClrTx/>
              <a:buSzPct val="100000"/>
              <a:buFont typeface="Caecilia LT Std Light" panose="02060503040505020204" pitchFamily="18" charset="0"/>
              <a:buNone/>
              <a:tabLst/>
              <a:defRPr/>
            </a:pPr>
            <a:endParaRPr lang="en-US" sz="2200" i="1" dirty="0">
              <a:solidFill>
                <a:srgbClr val="000000"/>
              </a:solidFill>
              <a:latin typeface="Helvetica"/>
            </a:endParaRPr>
          </a:p>
          <a:p>
            <a:pPr marL="342900" lvl="2" indent="-342900" fontAlgn="base">
              <a:spcBef>
                <a:spcPts val="533"/>
              </a:spcBef>
              <a:spcAft>
                <a:spcPts val="533"/>
              </a:spcAft>
              <a:defRPr/>
            </a:pPr>
            <a:r>
              <a:rPr lang="en-US" sz="2200" dirty="0">
                <a:solidFill>
                  <a:srgbClr val="000000"/>
                </a:solidFill>
                <a:latin typeface="Helvetica"/>
              </a:rPr>
              <a:t>As soon as arbitration is demanded, the policy provisions that give the insurer the right to documents, information, and witnesses are no longer at play.</a:t>
            </a:r>
          </a:p>
          <a:p>
            <a:pPr marL="342900" lvl="2" indent="-342900" fontAlgn="base">
              <a:spcBef>
                <a:spcPts val="533"/>
              </a:spcBef>
              <a:spcAft>
                <a:spcPts val="533"/>
              </a:spcAft>
              <a:defRPr/>
            </a:pPr>
            <a:endParaRPr lang="en-US" sz="2200" dirty="0">
              <a:solidFill>
                <a:srgbClr val="000000"/>
              </a:solidFill>
              <a:latin typeface="Helvetica"/>
            </a:endParaRPr>
          </a:p>
          <a:p>
            <a:pPr marL="342900" lvl="2" indent="-342900" fontAlgn="base">
              <a:spcBef>
                <a:spcPts val="533"/>
              </a:spcBef>
              <a:spcAft>
                <a:spcPts val="533"/>
              </a:spcAft>
              <a:defRPr/>
            </a:pPr>
            <a:r>
              <a:rPr lang="en-US" sz="2200" dirty="0">
                <a:solidFill>
                  <a:srgbClr val="000000"/>
                </a:solidFill>
                <a:latin typeface="Helvetica"/>
              </a:rPr>
              <a:t>The only way to obtain information is through the governing arbitration rules. </a:t>
            </a:r>
            <a:endParaRPr kumimoji="0" lang="en-US" sz="2200" b="0" u="none" strike="noStrike" kern="0" cap="none" spc="0" normalizeH="0" baseline="0" noProof="0" dirty="0">
              <a:ln>
                <a:noFill/>
              </a:ln>
              <a:solidFill>
                <a:srgbClr val="000000"/>
              </a:solidFill>
              <a:effectLst/>
              <a:uLnTx/>
              <a:uFillTx/>
              <a:latin typeface="Helvetica"/>
              <a:sym typeface="Century Gothic"/>
            </a:endParaRPr>
          </a:p>
        </p:txBody>
      </p:sp>
      <p:sp>
        <p:nvSpPr>
          <p:cNvPr id="5" name="Slide Number Placeholder 4">
            <a:extLst>
              <a:ext uri="{FF2B5EF4-FFF2-40B4-BE49-F238E27FC236}">
                <a16:creationId xmlns:a16="http://schemas.microsoft.com/office/drawing/2014/main" id="{0079F335-3866-4F47-B9DE-AA5B4988E538}"/>
              </a:ext>
            </a:extLst>
          </p:cNvPr>
          <p:cNvSpPr>
            <a:spLocks noGrp="1"/>
          </p:cNvSpPr>
          <p:nvPr>
            <p:ph type="sldNum" sz="quarter" idx="2"/>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931771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BBC2-A667-4259-8139-732C7931ED04}"/>
              </a:ext>
            </a:extLst>
          </p:cNvPr>
          <p:cNvSpPr>
            <a:spLocks noGrp="1"/>
          </p:cNvSpPr>
          <p:nvPr>
            <p:ph type="title"/>
          </p:nvPr>
        </p:nvSpPr>
        <p:spPr/>
        <p:txBody>
          <a:bodyPr/>
          <a:lstStyle/>
          <a:p>
            <a:pPr algn="ctr"/>
            <a:r>
              <a:rPr lang="en-US" sz="3200" dirty="0">
                <a:solidFill>
                  <a:srgbClr val="C00000"/>
                </a:solidFill>
              </a:rPr>
              <a:t>Choose Rules that Broaden Rights to Discovery</a:t>
            </a:r>
          </a:p>
        </p:txBody>
      </p:sp>
      <p:sp>
        <p:nvSpPr>
          <p:cNvPr id="4" name="Text Placeholder 3">
            <a:extLst>
              <a:ext uri="{FF2B5EF4-FFF2-40B4-BE49-F238E27FC236}">
                <a16:creationId xmlns:a16="http://schemas.microsoft.com/office/drawing/2014/main" id="{90B9A083-EC23-4E20-A25B-DD5CC37E69C6}"/>
              </a:ext>
            </a:extLst>
          </p:cNvPr>
          <p:cNvSpPr>
            <a:spLocks noGrp="1"/>
          </p:cNvSpPr>
          <p:nvPr>
            <p:ph type="body" sz="quarter" idx="16"/>
          </p:nvPr>
        </p:nvSpPr>
        <p:spPr>
          <a:xfrm>
            <a:off x="863415" y="1501933"/>
            <a:ext cx="10417420" cy="4598459"/>
          </a:xfrm>
        </p:spPr>
        <p:txBody>
          <a:bodyPr/>
          <a:lstStyle/>
          <a:p>
            <a:pPr lvl="2" defTabSz="1037141" fontAlgn="base"/>
            <a:r>
              <a:rPr lang="en-US" sz="2000" b="1" u="sng" dirty="0"/>
              <a:t>Broadest discovery – depositions, interrogatories, etc.: </a:t>
            </a:r>
          </a:p>
          <a:p>
            <a:pPr marL="527037" lvl="3" indent="-380990" defTabSz="1037141" fontAlgn="base"/>
            <a:r>
              <a:rPr lang="en-US" sz="2000" dirty="0"/>
              <a:t>AAA Commercial Rules</a:t>
            </a:r>
          </a:p>
          <a:p>
            <a:pPr marL="527037" lvl="3" indent="-380990" defTabSz="1037141" fontAlgn="base"/>
            <a:r>
              <a:rPr lang="en-US" sz="2000" dirty="0"/>
              <a:t>ARIAS Rules</a:t>
            </a:r>
          </a:p>
          <a:p>
            <a:pPr lvl="2" defTabSz="1037141" fontAlgn="base"/>
            <a:endParaRPr lang="en-US" sz="2000" b="1" u="sng" dirty="0"/>
          </a:p>
          <a:p>
            <a:pPr lvl="2" defTabSz="1037141" fontAlgn="base"/>
            <a:r>
              <a:rPr lang="en-US" sz="2000" b="1" u="sng" dirty="0"/>
              <a:t>Avoid London Arbitration Rules</a:t>
            </a:r>
            <a:r>
              <a:rPr lang="en-US" sz="2000" b="1" dirty="0"/>
              <a:t>:</a:t>
            </a:r>
            <a:endParaRPr lang="en-US" sz="2000" b="1" u="sng" dirty="0"/>
          </a:p>
          <a:p>
            <a:pPr marL="527037" lvl="3" indent="-380990" defTabSz="1037141" fontAlgn="base"/>
            <a:r>
              <a:rPr lang="en-US" sz="2000" dirty="0"/>
              <a:t>ICDR:</a:t>
            </a:r>
          </a:p>
          <a:p>
            <a:pPr marL="761980" lvl="4" indent="-380990" defTabSz="1037141" fontAlgn="base"/>
            <a:r>
              <a:rPr lang="en-US" sz="2000" dirty="0"/>
              <a:t>“avoid U.S. litigation-style discovery practices”</a:t>
            </a:r>
          </a:p>
          <a:p>
            <a:pPr marL="761980" lvl="4" indent="-380990" defTabSz="1037141" fontAlgn="base"/>
            <a:r>
              <a:rPr lang="en-US" sz="2000" dirty="0"/>
              <a:t>“Depositions, interrogatories, and requests to admit . . . are not appropriate”</a:t>
            </a:r>
          </a:p>
          <a:p>
            <a:pPr marL="527037" lvl="3" indent="-380990" defTabSz="1037141" fontAlgn="base"/>
            <a:r>
              <a:rPr lang="en-US" sz="2000" dirty="0"/>
              <a:t>ICC and LCIA rules – discovery requests discouraged or not allowed at all</a:t>
            </a:r>
          </a:p>
          <a:p>
            <a:pPr marL="146047" lvl="3" indent="0" defTabSz="1037141" fontAlgn="base">
              <a:buNone/>
            </a:pPr>
            <a:endParaRPr lang="en-US" sz="2000" dirty="0">
              <a:solidFill>
                <a:schemeClr val="tx2"/>
              </a:solidFill>
            </a:endParaRPr>
          </a:p>
          <a:p>
            <a:endParaRPr lang="en-US" dirty="0"/>
          </a:p>
        </p:txBody>
      </p:sp>
      <p:sp>
        <p:nvSpPr>
          <p:cNvPr id="3" name="Slide Number Placeholder 2">
            <a:extLst>
              <a:ext uri="{FF2B5EF4-FFF2-40B4-BE49-F238E27FC236}">
                <a16:creationId xmlns:a16="http://schemas.microsoft.com/office/drawing/2014/main" id="{84B26938-DEB1-48FA-A809-F0D3B74CD0CF}"/>
              </a:ext>
            </a:extLst>
          </p:cNvPr>
          <p:cNvSpPr>
            <a:spLocks noGrp="1"/>
          </p:cNvSpPr>
          <p:nvPr>
            <p:ph type="sldNum" sz="quarter" idx="2"/>
          </p:nvPr>
        </p:nvSpPr>
        <p:spPr/>
        <p:txBody>
          <a:bodyPr/>
          <a:lstStyle/>
          <a:p>
            <a:fld id="{86CB4B4D-7CA3-9044-876B-883B54F8677D}" type="slidenum">
              <a:rPr lang="en-US" smtClean="0"/>
              <a:pPr/>
              <a:t>22</a:t>
            </a:fld>
            <a:endParaRPr lang="en-US" dirty="0"/>
          </a:p>
        </p:txBody>
      </p:sp>
    </p:spTree>
    <p:extLst>
      <p:ext uri="{BB962C8B-B14F-4D97-AF65-F5344CB8AC3E}">
        <p14:creationId xmlns:p14="http://schemas.microsoft.com/office/powerpoint/2010/main" val="323859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303E-874D-4233-AA02-03D7CAEF95A7}"/>
              </a:ext>
            </a:extLst>
          </p:cNvPr>
          <p:cNvSpPr>
            <a:spLocks noGrp="1"/>
          </p:cNvSpPr>
          <p:nvPr>
            <p:ph type="title"/>
          </p:nvPr>
        </p:nvSpPr>
        <p:spPr>
          <a:xfrm>
            <a:off x="1423988" y="364065"/>
            <a:ext cx="9344025" cy="854020"/>
          </a:xfrm>
        </p:spPr>
        <p:txBody>
          <a:bodyPr/>
          <a:lstStyle/>
          <a:p>
            <a:pPr algn="ctr"/>
            <a:r>
              <a:rPr lang="en-US" dirty="0">
                <a:solidFill>
                  <a:srgbClr val="C00000"/>
                </a:solidFill>
              </a:rPr>
              <a:t>Write Your Policy to Protect Your Rights to Discovery</a:t>
            </a:r>
          </a:p>
        </p:txBody>
      </p:sp>
      <p:sp>
        <p:nvSpPr>
          <p:cNvPr id="4" name="Text Placeholder 3">
            <a:extLst>
              <a:ext uri="{FF2B5EF4-FFF2-40B4-BE49-F238E27FC236}">
                <a16:creationId xmlns:a16="http://schemas.microsoft.com/office/drawing/2014/main" id="{F7BD4F17-DFB0-4B26-88ED-867605EDBEE2}"/>
              </a:ext>
            </a:extLst>
          </p:cNvPr>
          <p:cNvSpPr>
            <a:spLocks noGrp="1"/>
          </p:cNvSpPr>
          <p:nvPr>
            <p:ph type="body" sz="quarter" idx="16"/>
          </p:nvPr>
        </p:nvSpPr>
        <p:spPr>
          <a:xfrm>
            <a:off x="520188" y="1720918"/>
            <a:ext cx="10789222" cy="5137082"/>
          </a:xfrm>
        </p:spPr>
        <p:txBody>
          <a:bodyPr/>
          <a:lstStyle/>
          <a:p>
            <a:pPr lvl="2" defTabSz="1037141" fontAlgn="base"/>
            <a:r>
              <a:rPr lang="en-US" sz="2000" dirty="0"/>
              <a:t>Expressly provide for depositions and other methods of discovery that are generally disfavored by arbitration rules:</a:t>
            </a:r>
            <a:endParaRPr lang="en-US" sz="2000" i="1" dirty="0"/>
          </a:p>
          <a:p>
            <a:pPr marL="457200" lvl="2" indent="0" algn="just" defTabSz="1037141" fontAlgn="base">
              <a:buNone/>
            </a:pPr>
            <a:endParaRPr lang="en-US" sz="2000" i="1" dirty="0"/>
          </a:p>
          <a:p>
            <a:pPr marL="457200" lvl="2" indent="0" algn="just" defTabSz="1037141" fontAlgn="base">
              <a:buNone/>
            </a:pPr>
            <a:r>
              <a:rPr lang="en-US" sz="2000" i="1" dirty="0"/>
              <a:t>The parties expressly agree that the arbitrators shall not be empowered to restrict or constrain either party’s reasonable right to conduct discovery, including the service of interrogatories and the taking of depositions.  </a:t>
            </a:r>
          </a:p>
          <a:p>
            <a:pPr lvl="2" defTabSz="1037141" fontAlgn="base"/>
            <a:endParaRPr lang="en-US" sz="2000" dirty="0"/>
          </a:p>
          <a:p>
            <a:pPr lvl="2" defTabSz="1037141" fontAlgn="base"/>
            <a:r>
              <a:rPr lang="en-US" sz="2000" dirty="0"/>
              <a:t>Expressly provide for transcribed examinations under oath in your proof of loss clause.</a:t>
            </a:r>
          </a:p>
          <a:p>
            <a:endParaRPr lang="en-US" dirty="0"/>
          </a:p>
        </p:txBody>
      </p:sp>
      <p:sp>
        <p:nvSpPr>
          <p:cNvPr id="3" name="Slide Number Placeholder 2">
            <a:extLst>
              <a:ext uri="{FF2B5EF4-FFF2-40B4-BE49-F238E27FC236}">
                <a16:creationId xmlns:a16="http://schemas.microsoft.com/office/drawing/2014/main" id="{9E7CE43E-9B7F-4C88-A5BC-E8FC8B4AD218}"/>
              </a:ext>
            </a:extLst>
          </p:cNvPr>
          <p:cNvSpPr>
            <a:spLocks noGrp="1"/>
          </p:cNvSpPr>
          <p:nvPr>
            <p:ph type="sldNum" sz="quarter" idx="2"/>
          </p:nvPr>
        </p:nvSpPr>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152117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5B57-0DE2-409D-A89F-44AEF1526B5E}"/>
              </a:ext>
            </a:extLst>
          </p:cNvPr>
          <p:cNvSpPr>
            <a:spLocks noGrp="1"/>
          </p:cNvSpPr>
          <p:nvPr>
            <p:ph type="title"/>
          </p:nvPr>
        </p:nvSpPr>
        <p:spPr>
          <a:xfrm>
            <a:off x="87464" y="2202511"/>
            <a:ext cx="11731107" cy="3619791"/>
          </a:xfrm>
        </p:spPr>
        <p:txBody>
          <a:bodyPr>
            <a:normAutofit fontScale="90000"/>
          </a:bodyPr>
          <a:lstStyle/>
          <a:p>
            <a:br>
              <a:rPr lang="en-US" dirty="0"/>
            </a:br>
            <a:r>
              <a:rPr lang="en-US" sz="3600" i="1" dirty="0"/>
              <a:t>Given the information imbalance and the arbitration rules limiting discovery, if you were an insurer, would you still choose arbitration, or would you take your chances in court knowing all discovery mechanisms would be available to you?</a:t>
            </a:r>
            <a:br>
              <a:rPr lang="en-US" i="1" dirty="0"/>
            </a:br>
            <a:br>
              <a:rPr lang="en-US" i="1" dirty="0"/>
            </a:br>
            <a:r>
              <a:rPr lang="en-US" i="1" dirty="0"/>
              <a:t>	</a:t>
            </a:r>
            <a:r>
              <a:rPr lang="en-US" sz="2700" dirty="0"/>
              <a:t>A.  Arbitration</a:t>
            </a:r>
            <a:br>
              <a:rPr lang="en-US" sz="2700" dirty="0"/>
            </a:br>
            <a:r>
              <a:rPr lang="en-US" sz="2700" dirty="0"/>
              <a:t>	B.  Court</a:t>
            </a:r>
            <a:br>
              <a:rPr lang="en-US" dirty="0"/>
            </a:br>
            <a:endParaRPr lang="en-US" dirty="0"/>
          </a:p>
        </p:txBody>
      </p:sp>
      <p:sp>
        <p:nvSpPr>
          <p:cNvPr id="3" name="Slide Number Placeholder 2">
            <a:extLst>
              <a:ext uri="{FF2B5EF4-FFF2-40B4-BE49-F238E27FC236}">
                <a16:creationId xmlns:a16="http://schemas.microsoft.com/office/drawing/2014/main" id="{EFA409FE-0254-4E99-9560-2CF07377B0E5}"/>
              </a:ext>
            </a:extLst>
          </p:cNvPr>
          <p:cNvSpPr>
            <a:spLocks noGrp="1"/>
          </p:cNvSpPr>
          <p:nvPr>
            <p:ph type="sldNum" sz="quarter" idx="2"/>
          </p:nvPr>
        </p:nvSpPr>
        <p:spPr/>
        <p:txBody>
          <a:bodyPr/>
          <a:lstStyle/>
          <a:p>
            <a:fld id="{86CB4B4D-7CA3-9044-876B-883B54F8677D}" type="slidenum">
              <a:rPr lang="en-US" smtClean="0"/>
              <a:pPr/>
              <a:t>24</a:t>
            </a:fld>
            <a:endParaRPr lang="en-US" dirty="0"/>
          </a:p>
        </p:txBody>
      </p:sp>
      <p:sp>
        <p:nvSpPr>
          <p:cNvPr id="4" name="Speech Bubble: Oval 3">
            <a:extLst>
              <a:ext uri="{FF2B5EF4-FFF2-40B4-BE49-F238E27FC236}">
                <a16:creationId xmlns:a16="http://schemas.microsoft.com/office/drawing/2014/main" id="{CD8D4F72-95CA-4E01-AE29-5F537C13865E}"/>
              </a:ext>
            </a:extLst>
          </p:cNvPr>
          <p:cNvSpPr/>
          <p:nvPr/>
        </p:nvSpPr>
        <p:spPr>
          <a:xfrm>
            <a:off x="2406364" y="62478"/>
            <a:ext cx="2716141" cy="1623526"/>
          </a:xfrm>
          <a:prstGeom prst="wedgeEllipseCallout">
            <a:avLst/>
          </a:prstGeom>
          <a:solidFill>
            <a:schemeClr val="bg1">
              <a:lumMod val="85000"/>
            </a:schemeClr>
          </a:solidFill>
          <a:ln w="254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1">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7200" b="1" i="0" u="none" strike="noStrike" normalizeH="0" baseline="0" dirty="0">
                <a:ln w="22225">
                  <a:solidFill>
                    <a:schemeClr val="accent2"/>
                  </a:solidFill>
                  <a:prstDash val="solid"/>
                </a:ln>
                <a:solidFill>
                  <a:schemeClr val="accent2">
                    <a:lumMod val="40000"/>
                    <a:lumOff val="60000"/>
                  </a:schemeClr>
                </a:solidFill>
                <a:uFillTx/>
                <a:latin typeface="Century Gothic" panose="020B0502020202020204" pitchFamily="34" charset="0"/>
                <a:sym typeface="Helvetica"/>
              </a:rPr>
              <a:t>Poll</a:t>
            </a:r>
            <a:endParaRPr kumimoji="0" lang="en-US" sz="4000" b="1" i="0" u="none" strike="noStrike" normalizeH="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FillTx/>
              <a:latin typeface="Century Gothic" panose="020B0502020202020204" pitchFamily="34" charset="0"/>
              <a:sym typeface="Helvetica"/>
            </a:endParaRPr>
          </a:p>
          <a:p>
            <a:pPr marL="0" marR="0" indent="0" algn="ctr"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panose="020B0502020202020204" pitchFamily="34" charset="0"/>
              <a:sym typeface="Helvetica"/>
            </a:endParaRPr>
          </a:p>
        </p:txBody>
      </p:sp>
    </p:spTree>
    <p:extLst>
      <p:ext uri="{BB962C8B-B14F-4D97-AF65-F5344CB8AC3E}">
        <p14:creationId xmlns:p14="http://schemas.microsoft.com/office/powerpoint/2010/main" val="37602929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C88-322C-437C-8400-71449B065BD6}"/>
              </a:ext>
            </a:extLst>
          </p:cNvPr>
          <p:cNvSpPr>
            <a:spLocks noGrp="1"/>
          </p:cNvSpPr>
          <p:nvPr>
            <p:ph type="title"/>
          </p:nvPr>
        </p:nvSpPr>
        <p:spPr/>
        <p:txBody>
          <a:bodyPr>
            <a:normAutofit/>
          </a:bodyPr>
          <a:lstStyle/>
          <a:p>
            <a:r>
              <a:rPr lang="en-US" sz="5400" dirty="0"/>
              <a:t>Russia &amp; Ukraine</a:t>
            </a:r>
          </a:p>
        </p:txBody>
      </p:sp>
      <p:sp>
        <p:nvSpPr>
          <p:cNvPr id="3" name="Slide Number Placeholder 2">
            <a:extLst>
              <a:ext uri="{FF2B5EF4-FFF2-40B4-BE49-F238E27FC236}">
                <a16:creationId xmlns:a16="http://schemas.microsoft.com/office/drawing/2014/main" id="{10F37832-5FF4-4DF4-9BDB-8E4006EE63AC}"/>
              </a:ext>
            </a:extLst>
          </p:cNvPr>
          <p:cNvSpPr>
            <a:spLocks noGrp="1"/>
          </p:cNvSpPr>
          <p:nvPr>
            <p:ph type="sldNum" sz="quarter" idx="2"/>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135205667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515939" y="-63082"/>
            <a:ext cx="8616486" cy="1127962"/>
          </a:xfrm>
          <a:prstGeom prst="rect">
            <a:avLst/>
          </a:prstGeom>
        </p:spPr>
        <p:txBody>
          <a:bodyPr/>
          <a:lstStyle/>
          <a:p>
            <a:r>
              <a:rPr lang="en-US" dirty="0"/>
              <a:t>Russia - Ukraine</a:t>
            </a:r>
            <a:endParaRPr dirty="0"/>
          </a:p>
        </p:txBody>
      </p:sp>
      <p:sp>
        <p:nvSpPr>
          <p:cNvPr id="122" name="Subtitle 2"/>
          <p:cNvSpPr txBox="1">
            <a:spLocks noGrp="1"/>
          </p:cNvSpPr>
          <p:nvPr>
            <p:ph type="body" sz="quarter" idx="1"/>
          </p:nvPr>
        </p:nvSpPr>
        <p:spPr>
          <a:xfrm>
            <a:off x="515936" y="1377386"/>
            <a:ext cx="11209218" cy="3970117"/>
          </a:xfrm>
          <a:prstGeom prst="rect">
            <a:avLst/>
          </a:prstGeom>
        </p:spPr>
        <p:txBody>
          <a:bodyPr>
            <a:normAutofit fontScale="92500" lnSpcReduction="20000"/>
          </a:bodyPr>
          <a:lstStyle/>
          <a:p>
            <a:pPr marL="457200" indent="-457200">
              <a:buFont typeface="Arial" panose="020B0604020202020204" pitchFamily="34" charset="0"/>
              <a:buChar char="•"/>
            </a:pPr>
            <a:r>
              <a:rPr lang="en-US" dirty="0"/>
              <a:t>Potentially the largest single loss event(s) in the history of credit / political risk market, as well as aviation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Perhaps $6bn in limits exposed to the two countries (mostly Russia) among private insurers alone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Another $12-15bn+ in aviation insurance market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Marine insurance also impacted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Wider repercussions</a:t>
            </a:r>
          </a:p>
        </p:txBody>
      </p:sp>
      <p:sp>
        <p:nvSpPr>
          <p:cNvPr id="3" name="Slide Number Placeholder 2">
            <a:extLst>
              <a:ext uri="{FF2B5EF4-FFF2-40B4-BE49-F238E27FC236}">
                <a16:creationId xmlns:a16="http://schemas.microsoft.com/office/drawing/2014/main" id="{CC11ABBB-1A4F-4A1E-8F67-FBDC50F8C0F3}"/>
              </a:ext>
            </a:extLst>
          </p:cNvPr>
          <p:cNvSpPr>
            <a:spLocks noGrp="1"/>
          </p:cNvSpPr>
          <p:nvPr>
            <p:ph type="sldNum" sz="quarter" idx="2"/>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36688550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4920457" y="-63082"/>
            <a:ext cx="2351086" cy="1127962"/>
          </a:xfrm>
          <a:prstGeom prst="rect">
            <a:avLst/>
          </a:prstGeom>
        </p:spPr>
        <p:txBody>
          <a:bodyPr/>
          <a:lstStyle/>
          <a:p>
            <a:r>
              <a:rPr lang="en-US" dirty="0"/>
              <a:t>Russia</a:t>
            </a:r>
            <a:endParaRPr dirty="0"/>
          </a:p>
        </p:txBody>
      </p:sp>
      <p:sp>
        <p:nvSpPr>
          <p:cNvPr id="5" name="Content Placeholder 2">
            <a:extLst>
              <a:ext uri="{FF2B5EF4-FFF2-40B4-BE49-F238E27FC236}">
                <a16:creationId xmlns:a16="http://schemas.microsoft.com/office/drawing/2014/main" id="{E620AF09-D688-4F2B-B85F-9831B23A9AAF}"/>
              </a:ext>
            </a:extLst>
          </p:cNvPr>
          <p:cNvSpPr txBox="1">
            <a:spLocks/>
          </p:cNvSpPr>
          <p:nvPr/>
        </p:nvSpPr>
        <p:spPr bwMode="auto">
          <a:xfrm>
            <a:off x="515939" y="1238427"/>
            <a:ext cx="4939042" cy="4615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1" fontAlgn="base" hangingPunct="1">
              <a:spcBef>
                <a:spcPct val="20000"/>
              </a:spcBef>
              <a:spcAft>
                <a:spcPct val="0"/>
              </a:spcAft>
              <a:buFont typeface="Arial" pitchFamily="34" charset="0"/>
              <a:buChar char="•"/>
              <a:defRPr sz="3000">
                <a:solidFill>
                  <a:srgbClr val="000000"/>
                </a:solidFill>
                <a:latin typeface="Arial" pitchFamily="34" charset="0"/>
                <a:ea typeface="+mn-ea"/>
                <a:cs typeface="Arial" pitchFamily="34" charset="0"/>
              </a:defRPr>
            </a:lvl1pPr>
            <a:lvl2pPr marL="914400" indent="-400050" algn="l" rtl="0" eaLnBrk="1" fontAlgn="base" hangingPunct="1">
              <a:spcBef>
                <a:spcPct val="20000"/>
              </a:spcBef>
              <a:spcAft>
                <a:spcPct val="0"/>
              </a:spcAft>
              <a:buChar char="–"/>
              <a:defRPr sz="2600">
                <a:solidFill>
                  <a:srgbClr val="000000"/>
                </a:solidFill>
                <a:latin typeface="Arial" pitchFamily="34" charset="0"/>
                <a:cs typeface="Arial" pitchFamily="34" charset="0"/>
              </a:defRPr>
            </a:lvl2pPr>
            <a:lvl3pPr marL="1376363" indent="-407988" algn="l" rtl="0" eaLnBrk="1" fontAlgn="base" hangingPunct="1">
              <a:spcBef>
                <a:spcPct val="20000"/>
              </a:spcBef>
              <a:spcAft>
                <a:spcPct val="0"/>
              </a:spcAft>
              <a:buFont typeface="Wingdings" pitchFamily="2" charset="2"/>
              <a:buChar char="Ø"/>
              <a:defRPr sz="2400">
                <a:solidFill>
                  <a:srgbClr val="000000"/>
                </a:solidFill>
                <a:latin typeface="Arial" pitchFamily="34" charset="0"/>
                <a:cs typeface="Arial" pitchFamily="34" charset="0"/>
              </a:defRPr>
            </a:lvl3pPr>
            <a:lvl4pPr marL="1828800" indent="-400050" algn="l" rtl="0" eaLnBrk="1" fontAlgn="base" hangingPunct="1">
              <a:spcBef>
                <a:spcPct val="20000"/>
              </a:spcBef>
              <a:spcAft>
                <a:spcPct val="0"/>
              </a:spcAft>
              <a:buFont typeface="Wingdings" pitchFamily="2" charset="2"/>
              <a:buChar char="§"/>
              <a:defRPr sz="2000">
                <a:solidFill>
                  <a:srgbClr val="000000"/>
                </a:solidFill>
                <a:latin typeface="Arial" pitchFamily="34" charset="0"/>
                <a:cs typeface="Arial" pitchFamily="34" charset="0"/>
              </a:defRPr>
            </a:lvl4pPr>
            <a:lvl5pPr marL="2290763" indent="-407988" algn="l" rtl="0" eaLnBrk="1" fontAlgn="base" hangingPunct="1">
              <a:spcBef>
                <a:spcPct val="20000"/>
              </a:spcBef>
              <a:spcAft>
                <a:spcPct val="0"/>
              </a:spcAft>
              <a:buChar char="»"/>
              <a:defRPr sz="1800">
                <a:solidFill>
                  <a:srgbClr val="000000"/>
                </a:solidFill>
                <a:latin typeface="Arial" pitchFamily="34" charset="0"/>
                <a:cs typeface="Arial" pitchFamily="34" charset="0"/>
              </a:defRPr>
            </a:lvl5pPr>
            <a:lvl6pPr marL="1414463" indent="-128588" algn="l" rtl="0" eaLnBrk="1" fontAlgn="base" hangingPunct="1">
              <a:spcBef>
                <a:spcPct val="20000"/>
              </a:spcBef>
              <a:spcAft>
                <a:spcPct val="0"/>
              </a:spcAft>
              <a:buChar char="»"/>
              <a:defRPr sz="1125">
                <a:solidFill>
                  <a:srgbClr val="1B325F"/>
                </a:solidFill>
                <a:latin typeface="+mn-lt"/>
              </a:defRPr>
            </a:lvl6pPr>
            <a:lvl7pPr marL="1671638" indent="-128588" algn="l" rtl="0" eaLnBrk="1" fontAlgn="base" hangingPunct="1">
              <a:spcBef>
                <a:spcPct val="20000"/>
              </a:spcBef>
              <a:spcAft>
                <a:spcPct val="0"/>
              </a:spcAft>
              <a:buChar char="»"/>
              <a:defRPr sz="1125">
                <a:solidFill>
                  <a:srgbClr val="1B325F"/>
                </a:solidFill>
                <a:latin typeface="+mn-lt"/>
              </a:defRPr>
            </a:lvl7pPr>
            <a:lvl8pPr marL="1928813" indent="-128588" algn="l" rtl="0" eaLnBrk="1" fontAlgn="base" hangingPunct="1">
              <a:spcBef>
                <a:spcPct val="20000"/>
              </a:spcBef>
              <a:spcAft>
                <a:spcPct val="0"/>
              </a:spcAft>
              <a:buChar char="»"/>
              <a:defRPr sz="1125">
                <a:solidFill>
                  <a:srgbClr val="1B325F"/>
                </a:solidFill>
                <a:latin typeface="+mn-lt"/>
              </a:defRPr>
            </a:lvl8pPr>
            <a:lvl9pPr marL="2185988" indent="-128588" algn="l" rtl="0" eaLnBrk="1" fontAlgn="base" hangingPunct="1">
              <a:spcBef>
                <a:spcPct val="20000"/>
              </a:spcBef>
              <a:spcAft>
                <a:spcPct val="0"/>
              </a:spcAft>
              <a:buChar char="»"/>
              <a:defRPr sz="1125">
                <a:solidFill>
                  <a:srgbClr val="1B325F"/>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000" b="0" i="0" u="sng" strike="noStrike" kern="0" cap="none" spc="0" normalizeH="0" baseline="0" noProof="0" dirty="0">
                <a:ln>
                  <a:noFill/>
                </a:ln>
                <a:solidFill>
                  <a:srgbClr val="000000"/>
                </a:solidFill>
                <a:effectLst/>
                <a:uLnTx/>
                <a:uFillTx/>
                <a:latin typeface="Arial" pitchFamily="34" charset="0"/>
                <a:ea typeface="+mn-ea"/>
                <a:cs typeface="Arial" pitchFamily="34" charset="0"/>
              </a:rPr>
              <a:t>Loss</a:t>
            </a:r>
            <a:r>
              <a:rPr kumimoji="0" lang="en-US" sz="3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endParaRPr kumimoji="0" lang="en-US" sz="3000" b="0" i="0" u="sng"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461963" marR="0" lvl="0" indent="-4619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Credit / non-honoring</a:t>
            </a:r>
          </a:p>
          <a:p>
            <a:pPr marL="461963" marR="0" lvl="0" indent="-4619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Currency inconvertibility / non-transfer</a:t>
            </a:r>
          </a:p>
          <a:p>
            <a:pPr marL="461963" marR="0" lvl="0" indent="-4619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Potential: expropriation	</a:t>
            </a:r>
          </a:p>
          <a:p>
            <a:pPr marL="461963" marR="0" lvl="0" indent="-4619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Potential: forced abandonment, forced divestiture</a:t>
            </a:r>
          </a:p>
        </p:txBody>
      </p:sp>
      <p:sp>
        <p:nvSpPr>
          <p:cNvPr id="6" name="TextBox 5">
            <a:extLst>
              <a:ext uri="{FF2B5EF4-FFF2-40B4-BE49-F238E27FC236}">
                <a16:creationId xmlns:a16="http://schemas.microsoft.com/office/drawing/2014/main" id="{E2751673-E620-472D-A393-B22005FD74B7}"/>
              </a:ext>
            </a:extLst>
          </p:cNvPr>
          <p:cNvSpPr txBox="1"/>
          <p:nvPr/>
        </p:nvSpPr>
        <p:spPr>
          <a:xfrm>
            <a:off x="5717546" y="1238427"/>
            <a:ext cx="5745709" cy="375487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000" b="0" i="0" u="sng" strike="noStrike" kern="0" cap="none" spc="0" normalizeH="0" baseline="0" noProof="0" dirty="0">
                <a:ln>
                  <a:noFill/>
                </a:ln>
                <a:solidFill>
                  <a:srgbClr val="000000"/>
                </a:solidFill>
                <a:effectLst/>
                <a:uLnTx/>
                <a:uFillTx/>
                <a:latin typeface="Arial" pitchFamily="34" charset="0"/>
                <a:ea typeface="+mn-ea"/>
                <a:cs typeface="Arial" pitchFamily="34" charset="0"/>
              </a:rPr>
              <a:t>Issue</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What if they are paying in rubles?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What are the regulations today? Tomorrow?</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Friendly and unfriendly countries.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kern="0" dirty="0">
                <a:solidFill>
                  <a:srgbClr val="000000"/>
                </a:solidFill>
                <a:latin typeface="Arial" pitchFamily="34" charset="0"/>
                <a:cs typeface="Arial" pitchFamily="34" charset="0"/>
              </a:rPr>
              <a:t>What if investor / multinational already suspended sales, halted operations, or divested voluntarily?</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kern="0" dirty="0">
                <a:solidFill>
                  <a:srgbClr val="000000"/>
                </a:solidFill>
                <a:latin typeface="Arial" pitchFamily="34" charset="0"/>
                <a:cs typeface="Arial" pitchFamily="34" charset="0"/>
              </a:rPr>
              <a:t>Was the investor / multinational “forced”?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kern="0" dirty="0">
                <a:solidFill>
                  <a:srgbClr val="000000"/>
                </a:solidFill>
                <a:latin typeface="Arial" pitchFamily="34" charset="0"/>
                <a:cs typeface="Arial" pitchFamily="34" charset="0"/>
              </a:rPr>
              <a:t>Potential: Five great powers war exclusion</a:t>
            </a:r>
          </a:p>
        </p:txBody>
      </p:sp>
      <p:sp>
        <p:nvSpPr>
          <p:cNvPr id="3" name="Slide Number Placeholder 2">
            <a:extLst>
              <a:ext uri="{FF2B5EF4-FFF2-40B4-BE49-F238E27FC236}">
                <a16:creationId xmlns:a16="http://schemas.microsoft.com/office/drawing/2014/main" id="{AE4DB653-81ED-4F8A-AA66-8E540E2DFEEA}"/>
              </a:ext>
            </a:extLst>
          </p:cNvPr>
          <p:cNvSpPr>
            <a:spLocks noGrp="1"/>
          </p:cNvSpPr>
          <p:nvPr>
            <p:ph type="sldNum" sz="quarter" idx="2"/>
          </p:nvPr>
        </p:nvSpPr>
        <p:spPr/>
        <p:txBody>
          <a:bodyPr/>
          <a:lstStyle/>
          <a:p>
            <a:fld id="{86CB4B4D-7CA3-9044-876B-883B54F8677D}" type="slidenum">
              <a:rPr lang="en-US" smtClean="0"/>
              <a:pPr/>
              <a:t>27</a:t>
            </a:fld>
            <a:endParaRPr lang="en-US" dirty="0"/>
          </a:p>
        </p:txBody>
      </p:sp>
    </p:spTree>
    <p:extLst>
      <p:ext uri="{BB962C8B-B14F-4D97-AF65-F5344CB8AC3E}">
        <p14:creationId xmlns:p14="http://schemas.microsoft.com/office/powerpoint/2010/main" val="36783533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4653757" y="-63082"/>
            <a:ext cx="2884486" cy="1127962"/>
          </a:xfrm>
          <a:prstGeom prst="rect">
            <a:avLst/>
          </a:prstGeom>
        </p:spPr>
        <p:txBody>
          <a:bodyPr/>
          <a:lstStyle/>
          <a:p>
            <a:r>
              <a:rPr lang="en-US" dirty="0"/>
              <a:t>Ukraine</a:t>
            </a:r>
            <a:endParaRPr dirty="0"/>
          </a:p>
        </p:txBody>
      </p:sp>
      <p:sp>
        <p:nvSpPr>
          <p:cNvPr id="5" name="Content Placeholder 2">
            <a:extLst>
              <a:ext uri="{FF2B5EF4-FFF2-40B4-BE49-F238E27FC236}">
                <a16:creationId xmlns:a16="http://schemas.microsoft.com/office/drawing/2014/main" id="{52A3E365-E384-4F6F-8478-3709BA6CE5F3}"/>
              </a:ext>
            </a:extLst>
          </p:cNvPr>
          <p:cNvSpPr txBox="1">
            <a:spLocks/>
          </p:cNvSpPr>
          <p:nvPr/>
        </p:nvSpPr>
        <p:spPr bwMode="auto">
          <a:xfrm>
            <a:off x="515939" y="1162279"/>
            <a:ext cx="4939042" cy="4615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61963" indent="-461963" algn="l" rtl="0" eaLnBrk="1" fontAlgn="base" hangingPunct="1">
              <a:spcBef>
                <a:spcPct val="20000"/>
              </a:spcBef>
              <a:spcAft>
                <a:spcPct val="0"/>
              </a:spcAft>
              <a:buFont typeface="Arial" pitchFamily="34" charset="0"/>
              <a:buChar char="•"/>
              <a:defRPr sz="3000">
                <a:solidFill>
                  <a:srgbClr val="000000"/>
                </a:solidFill>
                <a:latin typeface="Arial" pitchFamily="34" charset="0"/>
                <a:ea typeface="+mn-ea"/>
                <a:cs typeface="Arial" pitchFamily="34" charset="0"/>
              </a:defRPr>
            </a:lvl1pPr>
            <a:lvl2pPr marL="914400" indent="-400050" algn="l" rtl="0" eaLnBrk="1" fontAlgn="base" hangingPunct="1">
              <a:spcBef>
                <a:spcPct val="20000"/>
              </a:spcBef>
              <a:spcAft>
                <a:spcPct val="0"/>
              </a:spcAft>
              <a:buChar char="–"/>
              <a:defRPr sz="2600">
                <a:solidFill>
                  <a:srgbClr val="000000"/>
                </a:solidFill>
                <a:latin typeface="Arial" pitchFamily="34" charset="0"/>
                <a:cs typeface="Arial" pitchFamily="34" charset="0"/>
              </a:defRPr>
            </a:lvl2pPr>
            <a:lvl3pPr marL="1376363" indent="-407988" algn="l" rtl="0" eaLnBrk="1" fontAlgn="base" hangingPunct="1">
              <a:spcBef>
                <a:spcPct val="20000"/>
              </a:spcBef>
              <a:spcAft>
                <a:spcPct val="0"/>
              </a:spcAft>
              <a:buFont typeface="Wingdings" pitchFamily="2" charset="2"/>
              <a:buChar char="Ø"/>
              <a:defRPr sz="2400">
                <a:solidFill>
                  <a:srgbClr val="000000"/>
                </a:solidFill>
                <a:latin typeface="Arial" pitchFamily="34" charset="0"/>
                <a:cs typeface="Arial" pitchFamily="34" charset="0"/>
              </a:defRPr>
            </a:lvl3pPr>
            <a:lvl4pPr marL="1828800" indent="-400050" algn="l" rtl="0" eaLnBrk="1" fontAlgn="base" hangingPunct="1">
              <a:spcBef>
                <a:spcPct val="20000"/>
              </a:spcBef>
              <a:spcAft>
                <a:spcPct val="0"/>
              </a:spcAft>
              <a:buFont typeface="Wingdings" pitchFamily="2" charset="2"/>
              <a:buChar char="§"/>
              <a:defRPr sz="2000">
                <a:solidFill>
                  <a:srgbClr val="000000"/>
                </a:solidFill>
                <a:latin typeface="Arial" pitchFamily="34" charset="0"/>
                <a:cs typeface="Arial" pitchFamily="34" charset="0"/>
              </a:defRPr>
            </a:lvl4pPr>
            <a:lvl5pPr marL="2290763" indent="-407988" algn="l" rtl="0" eaLnBrk="1" fontAlgn="base" hangingPunct="1">
              <a:spcBef>
                <a:spcPct val="20000"/>
              </a:spcBef>
              <a:spcAft>
                <a:spcPct val="0"/>
              </a:spcAft>
              <a:buChar char="»"/>
              <a:defRPr sz="1800">
                <a:solidFill>
                  <a:srgbClr val="000000"/>
                </a:solidFill>
                <a:latin typeface="Arial" pitchFamily="34" charset="0"/>
                <a:cs typeface="Arial" pitchFamily="34" charset="0"/>
              </a:defRPr>
            </a:lvl5pPr>
            <a:lvl6pPr marL="1414463" indent="-128588" algn="l" rtl="0" eaLnBrk="1" fontAlgn="base" hangingPunct="1">
              <a:spcBef>
                <a:spcPct val="20000"/>
              </a:spcBef>
              <a:spcAft>
                <a:spcPct val="0"/>
              </a:spcAft>
              <a:buChar char="»"/>
              <a:defRPr sz="1125">
                <a:solidFill>
                  <a:srgbClr val="1B325F"/>
                </a:solidFill>
                <a:latin typeface="+mn-lt"/>
              </a:defRPr>
            </a:lvl6pPr>
            <a:lvl7pPr marL="1671638" indent="-128588" algn="l" rtl="0" eaLnBrk="1" fontAlgn="base" hangingPunct="1">
              <a:spcBef>
                <a:spcPct val="20000"/>
              </a:spcBef>
              <a:spcAft>
                <a:spcPct val="0"/>
              </a:spcAft>
              <a:buChar char="»"/>
              <a:defRPr sz="1125">
                <a:solidFill>
                  <a:srgbClr val="1B325F"/>
                </a:solidFill>
                <a:latin typeface="+mn-lt"/>
              </a:defRPr>
            </a:lvl7pPr>
            <a:lvl8pPr marL="1928813" indent="-128588" algn="l" rtl="0" eaLnBrk="1" fontAlgn="base" hangingPunct="1">
              <a:spcBef>
                <a:spcPct val="20000"/>
              </a:spcBef>
              <a:spcAft>
                <a:spcPct val="0"/>
              </a:spcAft>
              <a:buChar char="»"/>
              <a:defRPr sz="1125">
                <a:solidFill>
                  <a:srgbClr val="1B325F"/>
                </a:solidFill>
                <a:latin typeface="+mn-lt"/>
              </a:defRPr>
            </a:lvl8pPr>
            <a:lvl9pPr marL="2185988" indent="-128588" algn="l" rtl="0" eaLnBrk="1" fontAlgn="base" hangingPunct="1">
              <a:spcBef>
                <a:spcPct val="20000"/>
              </a:spcBef>
              <a:spcAft>
                <a:spcPct val="0"/>
              </a:spcAft>
              <a:buChar char="»"/>
              <a:defRPr sz="1125">
                <a:solidFill>
                  <a:srgbClr val="1B325F"/>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000" b="0" i="0" u="sng" strike="noStrike" kern="0" cap="none" spc="0" normalizeH="0" baseline="0" noProof="0" dirty="0">
                <a:ln>
                  <a:noFill/>
                </a:ln>
                <a:solidFill>
                  <a:srgbClr val="000000"/>
                </a:solidFill>
                <a:effectLst/>
                <a:uLnTx/>
                <a:uFillTx/>
                <a:latin typeface="Arial" pitchFamily="34" charset="0"/>
                <a:ea typeface="+mn-ea"/>
                <a:cs typeface="Arial" pitchFamily="34" charset="0"/>
              </a:rPr>
              <a:t>Loss</a:t>
            </a:r>
            <a:r>
              <a:rPr kumimoji="0" lang="en-US" sz="3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a:t>
            </a:r>
            <a:endParaRPr kumimoji="0" lang="en-US" sz="3000" b="0" i="0" u="sng"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461963" marR="0" lvl="0" indent="-4619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Political violence	</a:t>
            </a:r>
          </a:p>
          <a:p>
            <a:pPr marL="461963" marR="0" lvl="0" indent="-4619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Expropriation</a:t>
            </a:r>
          </a:p>
          <a:p>
            <a:pPr marL="914400" marR="0" lvl="1" indent="-40005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cs typeface="Arial" pitchFamily="34" charset="0"/>
              </a:rPr>
              <a:t>By Ukraine</a:t>
            </a:r>
          </a:p>
          <a:p>
            <a:pPr marL="914400" marR="0" lvl="1" indent="-40005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pitchFamily="34" charset="0"/>
                <a:cs typeface="Arial" pitchFamily="34" charset="0"/>
              </a:rPr>
              <a:t>By Russia</a:t>
            </a:r>
          </a:p>
        </p:txBody>
      </p:sp>
      <p:sp>
        <p:nvSpPr>
          <p:cNvPr id="6" name="TextBox 5">
            <a:extLst>
              <a:ext uri="{FF2B5EF4-FFF2-40B4-BE49-F238E27FC236}">
                <a16:creationId xmlns:a16="http://schemas.microsoft.com/office/drawing/2014/main" id="{E3602B3C-855D-4818-8C59-6C61D1E7DE5F}"/>
              </a:ext>
            </a:extLst>
          </p:cNvPr>
          <p:cNvSpPr txBox="1"/>
          <p:nvPr/>
        </p:nvSpPr>
        <p:spPr>
          <a:xfrm>
            <a:off x="5740697" y="1157402"/>
            <a:ext cx="5745709" cy="437042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000" b="0" i="0" u="sng" strike="noStrike" kern="0" cap="none" spc="0" normalizeH="0" baseline="0" noProof="0" dirty="0">
                <a:ln>
                  <a:noFill/>
                </a:ln>
                <a:solidFill>
                  <a:srgbClr val="000000"/>
                </a:solidFill>
                <a:effectLst/>
                <a:uLnTx/>
                <a:uFillTx/>
                <a:latin typeface="Arial" pitchFamily="34" charset="0"/>
                <a:ea typeface="+mn-ea"/>
                <a:cs typeface="Arial" pitchFamily="34" charset="0"/>
              </a:rPr>
              <a:t>Issue</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Zero waiting period, but how do you get into conflict zones to assess and quantify the losses?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kern="0" dirty="0">
                <a:solidFill>
                  <a:srgbClr val="000000"/>
                </a:solidFill>
                <a:latin typeface="Arial" pitchFamily="34" charset="0"/>
                <a:cs typeface="Arial" pitchFamily="34" charset="0"/>
              </a:rPr>
              <a:t>Who covers cost to move mobile assets away from danger?</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Five </a:t>
            </a:r>
            <a:r>
              <a:rPr lang="en-US" sz="2000" kern="0" dirty="0">
                <a:solidFill>
                  <a:srgbClr val="000000"/>
                </a:solidFill>
                <a:latin typeface="Arial" pitchFamily="34" charset="0"/>
                <a:cs typeface="Arial" pitchFamily="34" charset="0"/>
              </a:rPr>
              <a:t>g</a:t>
            </a:r>
            <a:r>
              <a:rPr kumimoji="0" lang="en-US" sz="20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reat</a:t>
            </a: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powers war, </a:t>
            </a:r>
            <a:r>
              <a:rPr lang="en-US" sz="2000" kern="0" dirty="0">
                <a:solidFill>
                  <a:srgbClr val="000000"/>
                </a:solidFill>
                <a:latin typeface="Arial" pitchFamily="34" charset="0"/>
                <a:cs typeface="Arial" pitchFamily="34" charset="0"/>
              </a:rPr>
              <a:t>n</a:t>
            </a:r>
            <a:r>
              <a:rPr kumimoji="0" lang="en-US" sz="2000" b="0" i="0" u="none" strike="noStrike" kern="0" cap="none" spc="0" normalizeH="0" baseline="0" noProof="0" dirty="0" err="1">
                <a:ln>
                  <a:noFill/>
                </a:ln>
                <a:solidFill>
                  <a:srgbClr val="000000"/>
                </a:solidFill>
                <a:effectLst/>
                <a:uLnTx/>
                <a:uFillTx/>
                <a:latin typeface="Arial" pitchFamily="34" charset="0"/>
                <a:ea typeface="+mn-ea"/>
                <a:cs typeface="Arial" pitchFamily="34" charset="0"/>
              </a:rPr>
              <a:t>uclear</a:t>
            </a:r>
            <a:r>
              <a:rPr kumimoji="0" lang="en-US" sz="20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 / chem / bio exclusions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kern="0" dirty="0">
                <a:solidFill>
                  <a:srgbClr val="000000"/>
                </a:solidFill>
                <a:latin typeface="Arial" pitchFamily="34" charset="0"/>
                <a:cs typeface="Arial" pitchFamily="34" charset="0"/>
              </a:rPr>
              <a:t>Will the Ukraine government compensate?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000" kern="0" dirty="0">
                <a:solidFill>
                  <a:srgbClr val="000000"/>
                </a:solidFill>
                <a:latin typeface="Arial" pitchFamily="34" charset="0"/>
                <a:cs typeface="Arial" pitchFamily="34" charset="0"/>
              </a:rPr>
              <a:t>Does anyone expect to recover from Russia?</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sz="2000" kern="0" dirty="0">
              <a:solidFill>
                <a:srgbClr val="000000"/>
              </a:solidFill>
              <a:latin typeface="Arial" pitchFamily="34" charset="0"/>
              <a:cs typeface="Arial" pitchFamily="34" charset="0"/>
            </a:endParaRPr>
          </a:p>
        </p:txBody>
      </p:sp>
      <p:sp>
        <p:nvSpPr>
          <p:cNvPr id="3" name="Slide Number Placeholder 2">
            <a:extLst>
              <a:ext uri="{FF2B5EF4-FFF2-40B4-BE49-F238E27FC236}">
                <a16:creationId xmlns:a16="http://schemas.microsoft.com/office/drawing/2014/main" id="{92738807-E348-469C-881E-18DB31593325}"/>
              </a:ext>
            </a:extLst>
          </p:cNvPr>
          <p:cNvSpPr>
            <a:spLocks noGrp="1"/>
          </p:cNvSpPr>
          <p:nvPr>
            <p:ph type="sldNum" sz="quarter" idx="2"/>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64491162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515937" y="621581"/>
            <a:ext cx="11160128" cy="1488317"/>
          </a:xfrm>
          <a:prstGeom prst="rect">
            <a:avLst/>
          </a:prstGeom>
        </p:spPr>
        <p:txBody>
          <a:bodyPr/>
          <a:lstStyle/>
          <a:p>
            <a:r>
              <a:rPr lang="en-US" dirty="0"/>
              <a:t>Key Takeaways</a:t>
            </a:r>
            <a:endParaRPr dirty="0"/>
          </a:p>
        </p:txBody>
      </p:sp>
      <p:sp>
        <p:nvSpPr>
          <p:cNvPr id="126" name="Text Placeholder 2"/>
          <p:cNvSpPr txBox="1">
            <a:spLocks noGrp="1"/>
          </p:cNvSpPr>
          <p:nvPr>
            <p:ph type="body" sz="half" idx="1"/>
          </p:nvPr>
        </p:nvSpPr>
        <p:spPr>
          <a:xfrm>
            <a:off x="515937" y="1559293"/>
            <a:ext cx="7366001" cy="4749432"/>
          </a:xfrm>
          <a:prstGeom prst="rect">
            <a:avLst/>
          </a:prstGeom>
        </p:spPr>
        <p:txBody>
          <a:bodyPr/>
          <a:lstStyle/>
          <a:p>
            <a:pPr marL="457200" indent="-457200">
              <a:spcAft>
                <a:spcPts val="1200"/>
              </a:spcAft>
              <a:buFont typeface="+mj-lt"/>
              <a:buAutoNum type="arabicPeriod"/>
            </a:pPr>
            <a:r>
              <a:rPr lang="en-US" dirty="0">
                <a:solidFill>
                  <a:schemeClr val="tx1"/>
                </a:solidFill>
              </a:rPr>
              <a:t>Information imbalance</a:t>
            </a:r>
          </a:p>
          <a:p>
            <a:pPr marL="457200" indent="-457200">
              <a:spcAft>
                <a:spcPts val="1200"/>
              </a:spcAft>
              <a:buFont typeface="+mj-lt"/>
              <a:buAutoNum type="arabicPeriod"/>
            </a:pPr>
            <a:r>
              <a:rPr lang="en-US" dirty="0">
                <a:solidFill>
                  <a:schemeClr val="tx1"/>
                </a:solidFill>
              </a:rPr>
              <a:t>Coverage for the Insured Transaction</a:t>
            </a:r>
          </a:p>
          <a:p>
            <a:pPr marL="457200" indent="-457200">
              <a:spcAft>
                <a:spcPts val="1200"/>
              </a:spcAft>
              <a:buFont typeface="+mj-lt"/>
              <a:buAutoNum type="arabicPeriod"/>
            </a:pPr>
            <a:r>
              <a:rPr lang="en-US" dirty="0">
                <a:solidFill>
                  <a:schemeClr val="tx1"/>
                </a:solidFill>
              </a:rPr>
              <a:t>Fraud is on the rise</a:t>
            </a:r>
          </a:p>
          <a:p>
            <a:pPr marL="457200" indent="-457200">
              <a:spcAft>
                <a:spcPts val="1200"/>
              </a:spcAft>
              <a:buFont typeface="+mj-lt"/>
              <a:buAutoNum type="arabicPeriod"/>
            </a:pPr>
            <a:r>
              <a:rPr lang="en-US" dirty="0">
                <a:solidFill>
                  <a:schemeClr val="tx1"/>
                </a:solidFill>
              </a:rPr>
              <a:t>Russia - Ukraine</a:t>
            </a:r>
          </a:p>
        </p:txBody>
      </p:sp>
      <p:sp>
        <p:nvSpPr>
          <p:cNvPr id="128" name="Text Placeholder 4"/>
          <p:cNvSpPr>
            <a:spLocks noGrp="1"/>
          </p:cNvSpPr>
          <p:nvPr>
            <p:ph type="body" idx="14"/>
          </p:nvPr>
        </p:nvSpPr>
        <p:spPr>
          <a:prstGeom prst="rect">
            <a:avLst/>
          </a:prstGeom>
        </p:spPr>
        <p:txBody>
          <a:bodyPr/>
          <a:lstStyle/>
          <a:p>
            <a:pPr marL="342900" indent="-342900">
              <a:spcBef>
                <a:spcPts val="200"/>
              </a:spcBef>
              <a:defRPr sz="1000" b="1">
                <a:solidFill>
                  <a:schemeClr val="accent3"/>
                </a:solidFill>
              </a:defRPr>
            </a:pPr>
            <a:endParaRPr/>
          </a:p>
        </p:txBody>
      </p:sp>
      <p:sp>
        <p:nvSpPr>
          <p:cNvPr id="3" name="Slide Number Placeholder 2">
            <a:extLst>
              <a:ext uri="{FF2B5EF4-FFF2-40B4-BE49-F238E27FC236}">
                <a16:creationId xmlns:a16="http://schemas.microsoft.com/office/drawing/2014/main" id="{1F3CB996-EECA-40C7-BB0E-AB05060ACF03}"/>
              </a:ext>
            </a:extLst>
          </p:cNvPr>
          <p:cNvSpPr>
            <a:spLocks noGrp="1"/>
          </p:cNvSpPr>
          <p:nvPr>
            <p:ph type="sldNum" sz="quarter" idx="2"/>
          </p:nvPr>
        </p:nvSpPr>
        <p:spPr/>
        <p:txBody>
          <a:bodyPr/>
          <a:lstStyle/>
          <a:p>
            <a:fld id="{86CB4B4D-7CA3-9044-876B-883B54F8677D}" type="slidenum">
              <a:rPr lang="en-US" smtClean="0"/>
              <a:pPr/>
              <a:t>29</a:t>
            </a:fld>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5B57-0DE2-409D-A89F-44AEF1526B5E}"/>
              </a:ext>
            </a:extLst>
          </p:cNvPr>
          <p:cNvSpPr>
            <a:spLocks noGrp="1"/>
          </p:cNvSpPr>
          <p:nvPr>
            <p:ph type="title"/>
          </p:nvPr>
        </p:nvSpPr>
        <p:spPr>
          <a:xfrm>
            <a:off x="441293" y="2046017"/>
            <a:ext cx="11160126" cy="3776285"/>
          </a:xfrm>
        </p:spPr>
        <p:txBody>
          <a:bodyPr>
            <a:normAutofit fontScale="90000"/>
          </a:bodyPr>
          <a:lstStyle/>
          <a:p>
            <a:br>
              <a:rPr lang="en-US" dirty="0"/>
            </a:br>
            <a:r>
              <a:rPr lang="en-US" i="1" dirty="0"/>
              <a:t>How familiar are you with trade credit and/or political risk insurance?</a:t>
            </a:r>
            <a:br>
              <a:rPr lang="en-US" i="1" dirty="0"/>
            </a:br>
            <a:br>
              <a:rPr lang="en-US" i="1" dirty="0"/>
            </a:br>
            <a:r>
              <a:rPr lang="en-US" i="1" dirty="0"/>
              <a:t>	</a:t>
            </a:r>
            <a:r>
              <a:rPr lang="en-US" sz="2700" dirty="0"/>
              <a:t>A.  Very</a:t>
            </a:r>
            <a:br>
              <a:rPr lang="en-US" sz="2700" dirty="0"/>
            </a:br>
            <a:br>
              <a:rPr lang="en-US" sz="2700" dirty="0"/>
            </a:br>
            <a:r>
              <a:rPr lang="en-US" sz="2700" dirty="0"/>
              <a:t>	B.  Mildly</a:t>
            </a:r>
            <a:br>
              <a:rPr lang="en-US" sz="2700" dirty="0"/>
            </a:br>
            <a:br>
              <a:rPr lang="en-US" sz="2700" dirty="0"/>
            </a:br>
            <a:r>
              <a:rPr lang="en-US" sz="2700" dirty="0"/>
              <a:t>	C. Not at all</a:t>
            </a:r>
            <a:br>
              <a:rPr lang="en-US" dirty="0"/>
            </a:br>
            <a:endParaRPr lang="en-US" dirty="0"/>
          </a:p>
        </p:txBody>
      </p:sp>
      <p:sp>
        <p:nvSpPr>
          <p:cNvPr id="3" name="Slide Number Placeholder 2">
            <a:extLst>
              <a:ext uri="{FF2B5EF4-FFF2-40B4-BE49-F238E27FC236}">
                <a16:creationId xmlns:a16="http://schemas.microsoft.com/office/drawing/2014/main" id="{EFA409FE-0254-4E99-9560-2CF07377B0E5}"/>
              </a:ext>
            </a:extLst>
          </p:cNvPr>
          <p:cNvSpPr>
            <a:spLocks noGrp="1"/>
          </p:cNvSpPr>
          <p:nvPr>
            <p:ph type="sldNum" sz="quarter" idx="2"/>
          </p:nvPr>
        </p:nvSpPr>
        <p:spPr/>
        <p:txBody>
          <a:bodyPr/>
          <a:lstStyle/>
          <a:p>
            <a:fld id="{86CB4B4D-7CA3-9044-876B-883B54F8677D}" type="slidenum">
              <a:rPr lang="en-US" smtClean="0"/>
              <a:pPr/>
              <a:t>3</a:t>
            </a:fld>
            <a:endParaRPr lang="en-US" dirty="0"/>
          </a:p>
        </p:txBody>
      </p:sp>
      <p:sp>
        <p:nvSpPr>
          <p:cNvPr id="4" name="Speech Bubble: Oval 3">
            <a:extLst>
              <a:ext uri="{FF2B5EF4-FFF2-40B4-BE49-F238E27FC236}">
                <a16:creationId xmlns:a16="http://schemas.microsoft.com/office/drawing/2014/main" id="{CD8D4F72-95CA-4E01-AE29-5F537C13865E}"/>
              </a:ext>
            </a:extLst>
          </p:cNvPr>
          <p:cNvSpPr/>
          <p:nvPr/>
        </p:nvSpPr>
        <p:spPr>
          <a:xfrm>
            <a:off x="2406364" y="261258"/>
            <a:ext cx="2716141" cy="1623526"/>
          </a:xfrm>
          <a:prstGeom prst="wedgeEllipseCallout">
            <a:avLst/>
          </a:prstGeom>
          <a:solidFill>
            <a:schemeClr val="bg1">
              <a:lumMod val="85000"/>
            </a:schemeClr>
          </a:solidFill>
          <a:ln w="254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1">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7200" b="1" i="0" u="none" strike="noStrike" normalizeH="0" baseline="0" dirty="0">
                <a:ln w="22225">
                  <a:solidFill>
                    <a:schemeClr val="accent2"/>
                  </a:solidFill>
                  <a:prstDash val="solid"/>
                </a:ln>
                <a:solidFill>
                  <a:schemeClr val="accent2">
                    <a:lumMod val="40000"/>
                    <a:lumOff val="60000"/>
                  </a:schemeClr>
                </a:solidFill>
                <a:uFillTx/>
                <a:latin typeface="Century Gothic" panose="020B0502020202020204" pitchFamily="34" charset="0"/>
                <a:sym typeface="Helvetica"/>
              </a:rPr>
              <a:t>Poll</a:t>
            </a:r>
            <a:endParaRPr kumimoji="0" lang="en-US" sz="4000" b="1" i="0" u="none" strike="noStrike" normalizeH="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FillTx/>
              <a:latin typeface="Century Gothic" panose="020B0502020202020204" pitchFamily="34" charset="0"/>
              <a:sym typeface="Helvetica"/>
            </a:endParaRPr>
          </a:p>
          <a:p>
            <a:pPr marL="0" marR="0" indent="0" algn="ctr"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entury Gothic" panose="020B0502020202020204" pitchFamily="34" charset="0"/>
              <a:sym typeface="Helvetica"/>
            </a:endParaRPr>
          </a:p>
        </p:txBody>
      </p:sp>
    </p:spTree>
    <p:extLst>
      <p:ext uri="{BB962C8B-B14F-4D97-AF65-F5344CB8AC3E}">
        <p14:creationId xmlns:p14="http://schemas.microsoft.com/office/powerpoint/2010/main" val="186233136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 Placeholder 2"/>
          <p:cNvSpPr>
            <a:spLocks noGrp="1"/>
          </p:cNvSpPr>
          <p:nvPr>
            <p:ph type="body" idx="13"/>
          </p:nvPr>
        </p:nvSpPr>
        <p:spPr>
          <a:xfrm>
            <a:off x="515936" y="2890685"/>
            <a:ext cx="5227639" cy="2398788"/>
          </a:xfrm>
          <a:prstGeom prst="rect">
            <a:avLst/>
          </a:prstGeom>
        </p:spPr>
        <p:txBody>
          <a:bodyPr>
            <a:normAutofit/>
          </a:bodyPr>
          <a:lstStyle/>
          <a:p>
            <a:pPr algn="ctr">
              <a:defRPr sz="1400"/>
            </a:pPr>
            <a:r>
              <a:rPr lang="en-US" sz="2000" dirty="0">
                <a:solidFill>
                  <a:schemeClr val="tx1"/>
                </a:solidFill>
              </a:rPr>
              <a:t>David Anderson</a:t>
            </a:r>
          </a:p>
          <a:p>
            <a:pPr algn="ctr">
              <a:defRPr sz="1400"/>
            </a:pPr>
            <a:r>
              <a:rPr lang="en-US" sz="2000" dirty="0">
                <a:solidFill>
                  <a:schemeClr val="tx1"/>
                </a:solidFill>
                <a:hlinkClick r:id="rId2"/>
              </a:rPr>
              <a:t>David@arc-sure.com</a:t>
            </a:r>
            <a:endParaRPr lang="en-US" sz="2000" dirty="0">
              <a:solidFill>
                <a:schemeClr val="tx1"/>
              </a:solidFill>
            </a:endParaRPr>
          </a:p>
          <a:p>
            <a:pPr algn="ctr">
              <a:defRPr sz="1400"/>
            </a:pPr>
            <a:r>
              <a:rPr lang="en-US" sz="2000" dirty="0">
                <a:solidFill>
                  <a:schemeClr val="tx1"/>
                </a:solidFill>
                <a:hlinkClick r:id="rId3"/>
              </a:rPr>
              <a:t>David.Anderson@starrcompanies.com</a:t>
            </a:r>
            <a:endParaRPr lang="en-US" sz="2000" dirty="0">
              <a:solidFill>
                <a:schemeClr val="tx1"/>
              </a:solidFill>
            </a:endParaRPr>
          </a:p>
          <a:p>
            <a:pPr algn="ctr">
              <a:defRPr sz="1400"/>
            </a:pPr>
            <a:endParaRPr sz="2000" dirty="0">
              <a:solidFill>
                <a:schemeClr val="tx1"/>
              </a:solidFill>
            </a:endParaRPr>
          </a:p>
        </p:txBody>
      </p:sp>
      <p:sp>
        <p:nvSpPr>
          <p:cNvPr id="132" name="Text Placeholder 3"/>
          <p:cNvSpPr>
            <a:spLocks noGrp="1"/>
          </p:cNvSpPr>
          <p:nvPr>
            <p:ph type="body" idx="14"/>
          </p:nvPr>
        </p:nvSpPr>
        <p:spPr>
          <a:prstGeom prst="rect">
            <a:avLst/>
          </a:prstGeom>
        </p:spPr>
        <p:txBody>
          <a:bodyPr/>
          <a:lstStyle/>
          <a:p>
            <a:pPr marL="342900" indent="-342900">
              <a:spcBef>
                <a:spcPts val="200"/>
              </a:spcBef>
              <a:defRPr sz="1000" b="1">
                <a:solidFill>
                  <a:schemeClr val="accent3"/>
                </a:solidFill>
              </a:defRPr>
            </a:pPr>
            <a:endParaRPr/>
          </a:p>
        </p:txBody>
      </p:sp>
      <p:sp>
        <p:nvSpPr>
          <p:cNvPr id="133" name="Text Placeholder 4"/>
          <p:cNvSpPr>
            <a:spLocks noGrp="1"/>
          </p:cNvSpPr>
          <p:nvPr>
            <p:ph type="body" idx="15"/>
          </p:nvPr>
        </p:nvSpPr>
        <p:spPr>
          <a:xfrm>
            <a:off x="6336729" y="2890686"/>
            <a:ext cx="5472115" cy="2246386"/>
          </a:xfrm>
          <a:prstGeom prst="rect">
            <a:avLst/>
          </a:prstGeom>
        </p:spPr>
        <p:txBody>
          <a:bodyPr>
            <a:normAutofit/>
          </a:bodyPr>
          <a:lstStyle/>
          <a:p>
            <a:pPr algn="ctr">
              <a:defRPr sz="1400"/>
            </a:pPr>
            <a:r>
              <a:rPr lang="en-US" sz="2000" dirty="0">
                <a:solidFill>
                  <a:schemeClr val="tx1"/>
                </a:solidFill>
              </a:rPr>
              <a:t>Kyley Davoodi</a:t>
            </a:r>
          </a:p>
          <a:p>
            <a:pPr algn="ctr">
              <a:defRPr sz="1400"/>
            </a:pPr>
            <a:r>
              <a:rPr lang="en-US" sz="2000" dirty="0">
                <a:hlinkClick r:id="rId4"/>
              </a:rPr>
              <a:t>Kyley.Davoodi@clydeco.us</a:t>
            </a:r>
            <a:r>
              <a:rPr lang="en-US" sz="2000" dirty="0"/>
              <a:t> </a:t>
            </a:r>
            <a:endParaRPr sz="2000" dirty="0"/>
          </a:p>
        </p:txBody>
      </p:sp>
      <p:sp>
        <p:nvSpPr>
          <p:cNvPr id="134" name="Title 5"/>
          <p:cNvSpPr txBox="1">
            <a:spLocks noGrp="1"/>
          </p:cNvSpPr>
          <p:nvPr>
            <p:ph type="title"/>
          </p:nvPr>
        </p:nvSpPr>
        <p:spPr>
          <a:xfrm>
            <a:off x="515937" y="616938"/>
            <a:ext cx="11160128" cy="931864"/>
          </a:xfrm>
          <a:prstGeom prst="rect">
            <a:avLst/>
          </a:prstGeom>
        </p:spPr>
        <p:txBody>
          <a:bodyPr/>
          <a:lstStyle/>
          <a:p>
            <a:pPr algn="ctr"/>
            <a:r>
              <a:rPr lang="en-US" dirty="0"/>
              <a:t>Q&amp;A</a:t>
            </a:r>
            <a:endParaRPr dirty="0"/>
          </a:p>
        </p:txBody>
      </p:sp>
      <p:sp>
        <p:nvSpPr>
          <p:cNvPr id="3" name="Slide Number Placeholder 2">
            <a:extLst>
              <a:ext uri="{FF2B5EF4-FFF2-40B4-BE49-F238E27FC236}">
                <a16:creationId xmlns:a16="http://schemas.microsoft.com/office/drawing/2014/main" id="{81FD1DD5-8458-4280-9ACB-76C45D4E9D4B}"/>
              </a:ext>
            </a:extLst>
          </p:cNvPr>
          <p:cNvSpPr>
            <a:spLocks noGrp="1"/>
          </p:cNvSpPr>
          <p:nvPr>
            <p:ph type="sldNum" sz="quarter" idx="2"/>
          </p:nvPr>
        </p:nvSpPr>
        <p:spPr/>
        <p:txBody>
          <a:bodyPr/>
          <a:lstStyle/>
          <a:p>
            <a:fld id="{86CB4B4D-7CA3-9044-876B-883B54F8677D}" type="slidenum">
              <a:rPr lang="en-US" smtClean="0"/>
              <a:pPr/>
              <a:t>30</a:t>
            </a:fld>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E1C859-18AC-4837-9C11-1888679E4599}"/>
              </a:ext>
            </a:extLst>
          </p:cNvPr>
          <p:cNvSpPr>
            <a:spLocks noGrp="1"/>
          </p:cNvSpPr>
          <p:nvPr>
            <p:ph type="sldNum" sz="quarter" idx="2"/>
          </p:nvPr>
        </p:nvSpPr>
        <p:spPr/>
        <p:txBody>
          <a:bodyPr/>
          <a:lstStyle/>
          <a:p>
            <a:fld id="{86CB4B4D-7CA3-9044-876B-883B54F8677D}" type="slidenum">
              <a:rPr lang="en-US" smtClean="0"/>
              <a:pPr/>
              <a:t>31</a:t>
            </a:fld>
            <a:endParaRPr lang="en-US"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C88-322C-437C-8400-71449B065BD6}"/>
              </a:ext>
            </a:extLst>
          </p:cNvPr>
          <p:cNvSpPr>
            <a:spLocks noGrp="1"/>
          </p:cNvSpPr>
          <p:nvPr>
            <p:ph type="title"/>
          </p:nvPr>
        </p:nvSpPr>
        <p:spPr/>
        <p:txBody>
          <a:bodyPr>
            <a:normAutofit/>
          </a:bodyPr>
          <a:lstStyle/>
          <a:p>
            <a:r>
              <a:rPr lang="en-US" sz="5400" dirty="0"/>
              <a:t>Trade Credit Insurance</a:t>
            </a:r>
          </a:p>
        </p:txBody>
      </p:sp>
      <p:sp>
        <p:nvSpPr>
          <p:cNvPr id="3" name="Slide Number Placeholder 2">
            <a:extLst>
              <a:ext uri="{FF2B5EF4-FFF2-40B4-BE49-F238E27FC236}">
                <a16:creationId xmlns:a16="http://schemas.microsoft.com/office/drawing/2014/main" id="{10F37832-5FF4-4DF4-9BDB-8E4006EE63AC}"/>
              </a:ext>
            </a:extLst>
          </p:cNvPr>
          <p:cNvSpPr>
            <a:spLocks noGrp="1"/>
          </p:cNvSpPr>
          <p:nvPr>
            <p:ph type="sldNum" sz="quarter" idx="2"/>
          </p:nvPr>
        </p:nvSpPr>
        <p:spPr/>
        <p:txBody>
          <a:bodyPr/>
          <a:lstStyle/>
          <a:p>
            <a:fld id="{86CB4B4D-7CA3-9044-876B-883B54F8677D}" type="slidenum">
              <a:rPr lang="en-US" smtClean="0"/>
              <a:pPr/>
              <a:t>4</a:t>
            </a:fld>
            <a:endParaRPr lang="en-US" dirty="0"/>
          </a:p>
        </p:txBody>
      </p:sp>
    </p:spTree>
    <p:extLst>
      <p:ext uri="{BB962C8B-B14F-4D97-AF65-F5344CB8AC3E}">
        <p14:creationId xmlns:p14="http://schemas.microsoft.com/office/powerpoint/2010/main" val="3730670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515938" y="-63082"/>
            <a:ext cx="11296277" cy="1127962"/>
          </a:xfrm>
          <a:prstGeom prst="rect">
            <a:avLst/>
          </a:prstGeom>
        </p:spPr>
        <p:txBody>
          <a:bodyPr>
            <a:normAutofit fontScale="90000"/>
          </a:bodyPr>
          <a:lstStyle/>
          <a:p>
            <a:r>
              <a:rPr lang="en-US" sz="4000" dirty="0"/>
              <a:t>Trade Credit Insurance: </a:t>
            </a:r>
            <a:r>
              <a:rPr lang="en-US" sz="2900" b="0" i="1" dirty="0">
                <a:solidFill>
                  <a:srgbClr val="C00000"/>
                </a:solidFill>
              </a:rPr>
              <a:t>Insurance covering a creditor for its debtor’s failure to pay a valid contractual obligation on a due date</a:t>
            </a:r>
            <a:endParaRPr sz="2900" b="0" dirty="0"/>
          </a:p>
        </p:txBody>
      </p:sp>
      <p:sp>
        <p:nvSpPr>
          <p:cNvPr id="122" name="Subtitle 2"/>
          <p:cNvSpPr txBox="1">
            <a:spLocks noGrp="1"/>
          </p:cNvSpPr>
          <p:nvPr>
            <p:ph type="body" sz="quarter" idx="1"/>
          </p:nvPr>
        </p:nvSpPr>
        <p:spPr>
          <a:xfrm>
            <a:off x="515938" y="1581150"/>
            <a:ext cx="5282073" cy="2743200"/>
          </a:xfrm>
          <a:prstGeom prst="rect">
            <a:avLst/>
          </a:prstGeom>
        </p:spPr>
        <p:txBody>
          <a:bodyPr>
            <a:normAutofit/>
          </a:bodyPr>
          <a:lstStyle/>
          <a:p>
            <a:pPr marL="457200" indent="-457200">
              <a:buFont typeface="Arial" panose="020B0604020202020204" pitchFamily="34" charset="0"/>
              <a:buChar char="•"/>
            </a:pPr>
            <a:r>
              <a:rPr lang="en-US" sz="2600" dirty="0"/>
              <a:t>NOT a financial guarantee</a:t>
            </a:r>
          </a:p>
          <a:p>
            <a:pPr marL="457200" indent="-457200">
              <a:buFont typeface="Arial" panose="020B0604020202020204" pitchFamily="34" charset="0"/>
              <a:buChar char="•"/>
            </a:pPr>
            <a:r>
              <a:rPr lang="en-US" sz="2600" dirty="0"/>
              <a:t>NOT a credit default swap</a:t>
            </a:r>
          </a:p>
          <a:p>
            <a:pPr marL="457200" indent="-457200">
              <a:buFont typeface="Arial" panose="020B0604020202020204" pitchFamily="34" charset="0"/>
              <a:buChar char="•"/>
            </a:pPr>
            <a:r>
              <a:rPr lang="en-US" sz="2600" dirty="0"/>
              <a:t>NOT just about the credit risk: underlying transaction, being loan or trade transaction, matters</a:t>
            </a:r>
          </a:p>
          <a:p>
            <a:endParaRPr lang="en-US" sz="2600" dirty="0"/>
          </a:p>
          <a:p>
            <a:endParaRPr sz="2600" dirty="0"/>
          </a:p>
        </p:txBody>
      </p:sp>
      <p:sp>
        <p:nvSpPr>
          <p:cNvPr id="3" name="Slide Number Placeholder 2">
            <a:extLst>
              <a:ext uri="{FF2B5EF4-FFF2-40B4-BE49-F238E27FC236}">
                <a16:creationId xmlns:a16="http://schemas.microsoft.com/office/drawing/2014/main" id="{8CB266B7-F684-406D-B584-63988C127609}"/>
              </a:ext>
            </a:extLst>
          </p:cNvPr>
          <p:cNvSpPr>
            <a:spLocks noGrp="1"/>
          </p:cNvSpPr>
          <p:nvPr>
            <p:ph type="sldNum" sz="quarter" idx="2"/>
          </p:nvPr>
        </p:nvSpPr>
        <p:spPr/>
        <p:txBody>
          <a:bodyPr/>
          <a:lstStyle/>
          <a:p>
            <a:fld id="{86CB4B4D-7CA3-9044-876B-883B54F8677D}" type="slidenum">
              <a:rPr lang="en-US" smtClean="0"/>
              <a:pPr/>
              <a:t>5</a:t>
            </a:fld>
            <a:endParaRPr lang="en-US" dirty="0"/>
          </a:p>
        </p:txBody>
      </p:sp>
      <p:sp>
        <p:nvSpPr>
          <p:cNvPr id="5" name="Subtitle 2">
            <a:extLst>
              <a:ext uri="{FF2B5EF4-FFF2-40B4-BE49-F238E27FC236}">
                <a16:creationId xmlns:a16="http://schemas.microsoft.com/office/drawing/2014/main" id="{F34C0EA5-6CAC-431D-9089-A3505796D96C}"/>
              </a:ext>
            </a:extLst>
          </p:cNvPr>
          <p:cNvSpPr txBox="1">
            <a:spLocks/>
          </p:cNvSpPr>
          <p:nvPr/>
        </p:nvSpPr>
        <p:spPr>
          <a:xfrm>
            <a:off x="6393989" y="1433512"/>
            <a:ext cx="5282073" cy="3038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1pPr>
            <a:lvl2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2pPr>
            <a:lvl3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3pPr>
            <a:lvl4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4pPr>
            <a:lvl5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5pPr>
            <a:lvl6pPr marL="25603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6pPr>
            <a:lvl7pPr marL="30175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7pPr>
            <a:lvl8pPr marL="34747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8pPr>
            <a:lvl9pPr marL="39319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9pPr>
          </a:lstStyle>
          <a:p>
            <a:pPr hangingPunct="1">
              <a:spcAft>
                <a:spcPts val="1200"/>
              </a:spcAft>
            </a:pPr>
            <a:r>
              <a:rPr lang="en-GB" sz="2600" u="sng" dirty="0"/>
              <a:t>Two types</a:t>
            </a:r>
            <a:r>
              <a:rPr lang="en-GB" sz="2600" dirty="0"/>
              <a:t>:</a:t>
            </a:r>
          </a:p>
          <a:p>
            <a:pPr marL="514350" lvl="1" indent="-514350" hangingPunct="1">
              <a:buFont typeface="+mj-lt"/>
              <a:buAutoNum type="arabicPeriod"/>
            </a:pPr>
            <a:r>
              <a:rPr lang="en-GB" sz="2600" dirty="0"/>
              <a:t>Short term </a:t>
            </a:r>
            <a:r>
              <a:rPr lang="en-GB" sz="2600" dirty="0" err="1"/>
              <a:t>multibuyer</a:t>
            </a:r>
            <a:r>
              <a:rPr lang="en-GB" sz="2600" dirty="0"/>
              <a:t> trade credit (majority): for sellers of goods/services</a:t>
            </a:r>
          </a:p>
          <a:p>
            <a:pPr marL="514350" lvl="1" indent="-514350" hangingPunct="1">
              <a:buFont typeface="+mj-lt"/>
              <a:buAutoNum type="arabicPeriod"/>
            </a:pPr>
            <a:endParaRPr lang="en-GB" sz="2600" dirty="0"/>
          </a:p>
          <a:p>
            <a:pPr marL="514350" lvl="1" indent="-514350" hangingPunct="1">
              <a:buFont typeface="+mj-lt"/>
              <a:buAutoNum type="arabicPeriod"/>
            </a:pPr>
            <a:r>
              <a:rPr lang="en-GB" sz="2600" dirty="0"/>
              <a:t>Structured credit (minority): for financiers</a:t>
            </a:r>
          </a:p>
          <a:p>
            <a:pPr hangingPunct="1"/>
            <a:endParaRPr lang="en-GB" dirty="0"/>
          </a:p>
          <a:p>
            <a:pPr hangingPunct="1"/>
            <a:endParaRPr lang="en-GB" dirty="0"/>
          </a:p>
        </p:txBody>
      </p:sp>
      <p:sp>
        <p:nvSpPr>
          <p:cNvPr id="6" name="Subtitle 2">
            <a:extLst>
              <a:ext uri="{FF2B5EF4-FFF2-40B4-BE49-F238E27FC236}">
                <a16:creationId xmlns:a16="http://schemas.microsoft.com/office/drawing/2014/main" id="{A5D8F8F3-CC43-4559-846F-7546FD9296C4}"/>
              </a:ext>
            </a:extLst>
          </p:cNvPr>
          <p:cNvSpPr txBox="1">
            <a:spLocks/>
          </p:cNvSpPr>
          <p:nvPr/>
        </p:nvSpPr>
        <p:spPr>
          <a:xfrm>
            <a:off x="515938" y="4840620"/>
            <a:ext cx="10704512" cy="855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a:bodyPr>
          <a:lstStyle>
            <a:lvl1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1pPr>
            <a:lvl2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2pPr>
            <a:lvl3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3pPr>
            <a:lvl4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4pPr>
            <a:lvl5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5pPr>
            <a:lvl6pPr marL="25603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6pPr>
            <a:lvl7pPr marL="30175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7pPr>
            <a:lvl8pPr marL="34747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8pPr>
            <a:lvl9pPr marL="39319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9pPr>
          </a:lstStyle>
          <a:p>
            <a:pPr hangingPunct="1"/>
            <a:r>
              <a:rPr lang="en-GB" u="sng" dirty="0"/>
              <a:t>Global Exposure</a:t>
            </a:r>
            <a:r>
              <a:rPr lang="en-GB" dirty="0"/>
              <a:t>: USD trillions in OECD and lower income countries</a:t>
            </a:r>
          </a:p>
          <a:p>
            <a:pPr hangingPunct="1"/>
            <a:endParaRPr lang="en-GB" dirty="0"/>
          </a:p>
        </p:txBody>
      </p:sp>
    </p:spTree>
    <p:extLst>
      <p:ext uri="{BB962C8B-B14F-4D97-AF65-F5344CB8AC3E}">
        <p14:creationId xmlns:p14="http://schemas.microsoft.com/office/powerpoint/2010/main" val="41850330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9BBEE4F-56A1-4B1C-8069-3D6D95333231}"/>
              </a:ext>
            </a:extLst>
          </p:cNvPr>
          <p:cNvSpPr>
            <a:spLocks noChangeAspect="1"/>
          </p:cNvSpPr>
          <p:nvPr/>
        </p:nvSpPr>
        <p:spPr>
          <a:xfrm>
            <a:off x="2634022" y="2400931"/>
            <a:ext cx="2193066" cy="606187"/>
          </a:xfrm>
          <a:prstGeom prst="rect">
            <a:avLst/>
          </a:prstGeom>
          <a:solidFill>
            <a:srgbClr val="203C6A"/>
          </a:solidFill>
          <a:ln w="25400" cap="flat" cmpd="sng" algn="ctr">
            <a:solidFill>
              <a:srgbClr val="203C6A">
                <a:shade val="50000"/>
              </a:srgbClr>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Arial" panose="020B0604020202020204"/>
                <a:ea typeface="+mn-ea"/>
                <a:cs typeface="+mn-cs"/>
              </a:rPr>
              <a:t>Lender / Seller</a:t>
            </a:r>
            <a:endParaRPr kumimoji="0" lang="en-GB" sz="21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3" name="Rectangle 72">
            <a:extLst>
              <a:ext uri="{FF2B5EF4-FFF2-40B4-BE49-F238E27FC236}">
                <a16:creationId xmlns:a16="http://schemas.microsoft.com/office/drawing/2014/main" id="{4CE8A202-B927-4306-A845-D8BB2AF5DFC8}"/>
              </a:ext>
            </a:extLst>
          </p:cNvPr>
          <p:cNvSpPr>
            <a:spLocks noChangeAspect="1"/>
          </p:cNvSpPr>
          <p:nvPr/>
        </p:nvSpPr>
        <p:spPr>
          <a:xfrm>
            <a:off x="7734133" y="2400931"/>
            <a:ext cx="2324265" cy="606187"/>
          </a:xfrm>
          <a:prstGeom prst="rect">
            <a:avLst/>
          </a:prstGeom>
          <a:solidFill>
            <a:srgbClr val="C1D1B6"/>
          </a:solidFill>
          <a:ln w="25400" cap="flat" cmpd="sng" algn="ctr">
            <a:solidFill>
              <a:srgbClr val="203C6A">
                <a:shade val="50000"/>
              </a:srgbClr>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Arial" panose="020B0604020202020204"/>
                <a:ea typeface="+mn-ea"/>
                <a:cs typeface="+mn-cs"/>
              </a:rPr>
              <a:t>Borrower / Buyer</a:t>
            </a:r>
            <a:endParaRPr kumimoji="0" lang="en-GB" sz="21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74" name="Group 73">
            <a:extLst>
              <a:ext uri="{FF2B5EF4-FFF2-40B4-BE49-F238E27FC236}">
                <a16:creationId xmlns:a16="http://schemas.microsoft.com/office/drawing/2014/main" id="{702C6D5B-3AC0-43E4-9D7D-D5E2727765DB}"/>
              </a:ext>
            </a:extLst>
          </p:cNvPr>
          <p:cNvGrpSpPr/>
          <p:nvPr/>
        </p:nvGrpSpPr>
        <p:grpSpPr>
          <a:xfrm>
            <a:off x="4279731" y="2133076"/>
            <a:ext cx="4119420" cy="216000"/>
            <a:chOff x="3692236" y="547255"/>
            <a:chExt cx="3089565" cy="200890"/>
          </a:xfrm>
        </p:grpSpPr>
        <p:cxnSp>
          <p:nvCxnSpPr>
            <p:cNvPr id="75" name="Straight Connector 74">
              <a:extLst>
                <a:ext uri="{FF2B5EF4-FFF2-40B4-BE49-F238E27FC236}">
                  <a16:creationId xmlns:a16="http://schemas.microsoft.com/office/drawing/2014/main" id="{1525C825-DBE3-49B6-A03B-0A942B68DE28}"/>
                </a:ext>
              </a:extLst>
            </p:cNvPr>
            <p:cNvCxnSpPr>
              <a:cxnSpLocks/>
            </p:cNvCxnSpPr>
            <p:nvPr/>
          </p:nvCxnSpPr>
          <p:spPr>
            <a:xfrm flipH="1" flipV="1">
              <a:off x="3692236" y="547255"/>
              <a:ext cx="1" cy="200890"/>
            </a:xfrm>
            <a:prstGeom prst="line">
              <a:avLst/>
            </a:prstGeom>
            <a:noFill/>
            <a:ln w="19050" cap="flat" cmpd="sng" algn="ctr">
              <a:solidFill>
                <a:srgbClr val="203C6A"/>
              </a:solidFill>
              <a:prstDash val="solid"/>
            </a:ln>
            <a:effectLst/>
          </p:spPr>
        </p:cxnSp>
        <p:cxnSp>
          <p:nvCxnSpPr>
            <p:cNvPr id="76" name="Straight Connector 75">
              <a:extLst>
                <a:ext uri="{FF2B5EF4-FFF2-40B4-BE49-F238E27FC236}">
                  <a16:creationId xmlns:a16="http://schemas.microsoft.com/office/drawing/2014/main" id="{A3D07744-95B4-4DAB-81FC-8E00DC7FD5FF}"/>
                </a:ext>
              </a:extLst>
            </p:cNvPr>
            <p:cNvCxnSpPr>
              <a:cxnSpLocks/>
            </p:cNvCxnSpPr>
            <p:nvPr/>
          </p:nvCxnSpPr>
          <p:spPr>
            <a:xfrm>
              <a:off x="3692237" y="547255"/>
              <a:ext cx="3089564" cy="0"/>
            </a:xfrm>
            <a:prstGeom prst="line">
              <a:avLst/>
            </a:prstGeom>
            <a:noFill/>
            <a:ln w="19050" cap="flat" cmpd="sng" algn="ctr">
              <a:solidFill>
                <a:srgbClr val="203C6A"/>
              </a:solidFill>
              <a:prstDash val="solid"/>
            </a:ln>
            <a:effectLst/>
          </p:spPr>
        </p:cxnSp>
        <p:cxnSp>
          <p:nvCxnSpPr>
            <p:cNvPr id="77" name="Straight Connector 76">
              <a:extLst>
                <a:ext uri="{FF2B5EF4-FFF2-40B4-BE49-F238E27FC236}">
                  <a16:creationId xmlns:a16="http://schemas.microsoft.com/office/drawing/2014/main" id="{8D81A7D0-A55D-4BDF-AFAA-AE7FF0A58F2F}"/>
                </a:ext>
              </a:extLst>
            </p:cNvPr>
            <p:cNvCxnSpPr/>
            <p:nvPr/>
          </p:nvCxnSpPr>
          <p:spPr>
            <a:xfrm flipH="1" flipV="1">
              <a:off x="6781800" y="547255"/>
              <a:ext cx="1" cy="200890"/>
            </a:xfrm>
            <a:prstGeom prst="line">
              <a:avLst/>
            </a:prstGeom>
            <a:noFill/>
            <a:ln w="19050" cap="flat" cmpd="sng" algn="ctr">
              <a:solidFill>
                <a:srgbClr val="203C6A"/>
              </a:solidFill>
              <a:prstDash val="solid"/>
              <a:headEnd type="triangle" w="med" len="med"/>
              <a:tailEnd type="none" w="med" len="med"/>
            </a:ln>
            <a:effectLst/>
          </p:spPr>
        </p:cxnSp>
      </p:grpSp>
      <p:grpSp>
        <p:nvGrpSpPr>
          <p:cNvPr id="78" name="Group 178">
            <a:extLst>
              <a:ext uri="{FF2B5EF4-FFF2-40B4-BE49-F238E27FC236}">
                <a16:creationId xmlns:a16="http://schemas.microsoft.com/office/drawing/2014/main" id="{FD6B6589-C1D9-4100-A76E-20882328B332}"/>
              </a:ext>
            </a:extLst>
          </p:cNvPr>
          <p:cNvGrpSpPr>
            <a:grpSpLocks noChangeAspect="1"/>
          </p:cNvGrpSpPr>
          <p:nvPr/>
        </p:nvGrpSpPr>
        <p:grpSpPr bwMode="auto">
          <a:xfrm flipH="1">
            <a:off x="4347353" y="1708767"/>
            <a:ext cx="734303" cy="328977"/>
            <a:chOff x="2784" y="2926"/>
            <a:chExt cx="657" cy="288"/>
          </a:xfrm>
          <a:solidFill>
            <a:srgbClr val="203C6A"/>
          </a:solidFill>
        </p:grpSpPr>
        <p:sp>
          <p:nvSpPr>
            <p:cNvPr id="79" name="Freeform 179">
              <a:extLst>
                <a:ext uri="{FF2B5EF4-FFF2-40B4-BE49-F238E27FC236}">
                  <a16:creationId xmlns:a16="http://schemas.microsoft.com/office/drawing/2014/main" id="{BDAD3EA1-4942-41EC-8CEE-A22C564D6CC6}"/>
                </a:ext>
              </a:extLst>
            </p:cNvPr>
            <p:cNvSpPr>
              <a:spLocks/>
            </p:cNvSpPr>
            <p:nvPr/>
          </p:nvSpPr>
          <p:spPr bwMode="auto">
            <a:xfrm>
              <a:off x="3367" y="2926"/>
              <a:ext cx="43" cy="177"/>
            </a:xfrm>
            <a:custGeom>
              <a:avLst/>
              <a:gdLst/>
              <a:ahLst/>
              <a:cxnLst>
                <a:cxn ang="0">
                  <a:pos x="1" y="75"/>
                </a:cxn>
                <a:cxn ang="0">
                  <a:pos x="18" y="75"/>
                </a:cxn>
                <a:cxn ang="0">
                  <a:pos x="18" y="74"/>
                </a:cxn>
                <a:cxn ang="0">
                  <a:pos x="18" y="1"/>
                </a:cxn>
                <a:cxn ang="0">
                  <a:pos x="18" y="0"/>
                </a:cxn>
                <a:cxn ang="0">
                  <a:pos x="1" y="0"/>
                </a:cxn>
                <a:cxn ang="0">
                  <a:pos x="0" y="1"/>
                </a:cxn>
                <a:cxn ang="0">
                  <a:pos x="0" y="74"/>
                </a:cxn>
                <a:cxn ang="0">
                  <a:pos x="1" y="75"/>
                </a:cxn>
              </a:cxnLst>
              <a:rect l="0" t="0" r="r" b="b"/>
              <a:pathLst>
                <a:path w="18" h="75">
                  <a:moveTo>
                    <a:pt x="1" y="75"/>
                  </a:moveTo>
                  <a:cubicBezTo>
                    <a:pt x="18" y="75"/>
                    <a:pt x="18" y="75"/>
                    <a:pt x="18" y="75"/>
                  </a:cubicBezTo>
                  <a:cubicBezTo>
                    <a:pt x="18" y="75"/>
                    <a:pt x="18" y="75"/>
                    <a:pt x="18" y="74"/>
                  </a:cubicBezTo>
                  <a:cubicBezTo>
                    <a:pt x="18" y="1"/>
                    <a:pt x="18" y="1"/>
                    <a:pt x="18" y="1"/>
                  </a:cubicBezTo>
                  <a:cubicBezTo>
                    <a:pt x="18" y="0"/>
                    <a:pt x="18" y="0"/>
                    <a:pt x="18" y="0"/>
                  </a:cubicBezTo>
                  <a:cubicBezTo>
                    <a:pt x="1" y="0"/>
                    <a:pt x="1" y="0"/>
                    <a:pt x="1" y="0"/>
                  </a:cubicBezTo>
                  <a:cubicBezTo>
                    <a:pt x="0" y="0"/>
                    <a:pt x="0" y="0"/>
                    <a:pt x="0" y="1"/>
                  </a:cubicBezTo>
                  <a:cubicBezTo>
                    <a:pt x="0" y="74"/>
                    <a:pt x="0" y="74"/>
                    <a:pt x="0" y="74"/>
                  </a:cubicBezTo>
                  <a:cubicBezTo>
                    <a:pt x="0" y="75"/>
                    <a:pt x="0" y="75"/>
                    <a:pt x="1" y="7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0" name="Freeform 180">
              <a:extLst>
                <a:ext uri="{FF2B5EF4-FFF2-40B4-BE49-F238E27FC236}">
                  <a16:creationId xmlns:a16="http://schemas.microsoft.com/office/drawing/2014/main" id="{21545F00-396D-4E07-9E29-24F1C61C69E4}"/>
                </a:ext>
              </a:extLst>
            </p:cNvPr>
            <p:cNvSpPr>
              <a:spLocks/>
            </p:cNvSpPr>
            <p:nvPr/>
          </p:nvSpPr>
          <p:spPr bwMode="auto">
            <a:xfrm>
              <a:off x="3048" y="3056"/>
              <a:ext cx="97" cy="47"/>
            </a:xfrm>
            <a:custGeom>
              <a:avLst/>
              <a:gdLst/>
              <a:ahLst/>
              <a:cxnLst>
                <a:cxn ang="0">
                  <a:pos x="41" y="0"/>
                </a:cxn>
                <a:cxn ang="0">
                  <a:pos x="1" y="0"/>
                </a:cxn>
                <a:cxn ang="0">
                  <a:pos x="0" y="1"/>
                </a:cxn>
                <a:cxn ang="0">
                  <a:pos x="0" y="20"/>
                </a:cxn>
                <a:cxn ang="0">
                  <a:pos x="1" y="20"/>
                </a:cxn>
                <a:cxn ang="0">
                  <a:pos x="41" y="20"/>
                </a:cxn>
                <a:cxn ang="0">
                  <a:pos x="41" y="20"/>
                </a:cxn>
                <a:cxn ang="0">
                  <a:pos x="41" y="1"/>
                </a:cxn>
                <a:cxn ang="0">
                  <a:pos x="41" y="0"/>
                </a:cxn>
              </a:cxnLst>
              <a:rect l="0" t="0" r="r" b="b"/>
              <a:pathLst>
                <a:path w="41" h="20">
                  <a:moveTo>
                    <a:pt x="41" y="0"/>
                  </a:moveTo>
                  <a:cubicBezTo>
                    <a:pt x="1" y="0"/>
                    <a:pt x="1" y="0"/>
                    <a:pt x="1" y="0"/>
                  </a:cubicBezTo>
                  <a:cubicBezTo>
                    <a:pt x="0" y="0"/>
                    <a:pt x="0" y="0"/>
                    <a:pt x="0" y="1"/>
                  </a:cubicBezTo>
                  <a:cubicBezTo>
                    <a:pt x="0" y="20"/>
                    <a:pt x="0" y="20"/>
                    <a:pt x="0" y="20"/>
                  </a:cubicBezTo>
                  <a:cubicBezTo>
                    <a:pt x="0" y="20"/>
                    <a:pt x="0" y="20"/>
                    <a:pt x="1" y="20"/>
                  </a:cubicBezTo>
                  <a:cubicBezTo>
                    <a:pt x="41" y="20"/>
                    <a:pt x="41" y="20"/>
                    <a:pt x="41" y="20"/>
                  </a:cubicBezTo>
                  <a:cubicBezTo>
                    <a:pt x="41" y="20"/>
                    <a:pt x="41" y="20"/>
                    <a:pt x="41" y="20"/>
                  </a:cubicBezTo>
                  <a:cubicBezTo>
                    <a:pt x="41" y="1"/>
                    <a:pt x="41" y="1"/>
                    <a:pt x="41" y="1"/>
                  </a:cubicBezTo>
                  <a:cubicBezTo>
                    <a:pt x="41" y="0"/>
                    <a:pt x="41" y="0"/>
                    <a:pt x="4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1" name="Freeform 181">
              <a:extLst>
                <a:ext uri="{FF2B5EF4-FFF2-40B4-BE49-F238E27FC236}">
                  <a16:creationId xmlns:a16="http://schemas.microsoft.com/office/drawing/2014/main" id="{D81FD58F-CA1E-4B4F-B8C9-44148EBB801C}"/>
                </a:ext>
              </a:extLst>
            </p:cNvPr>
            <p:cNvSpPr>
              <a:spLocks/>
            </p:cNvSpPr>
            <p:nvPr/>
          </p:nvSpPr>
          <p:spPr bwMode="auto">
            <a:xfrm>
              <a:off x="3157" y="2999"/>
              <a:ext cx="99" cy="47"/>
            </a:xfrm>
            <a:custGeom>
              <a:avLst/>
              <a:gdLst/>
              <a:ahLst/>
              <a:cxnLst>
                <a:cxn ang="0">
                  <a:pos x="1" y="20"/>
                </a:cxn>
                <a:cxn ang="0">
                  <a:pos x="41" y="20"/>
                </a:cxn>
                <a:cxn ang="0">
                  <a:pos x="42" y="19"/>
                </a:cxn>
                <a:cxn ang="0">
                  <a:pos x="42" y="0"/>
                </a:cxn>
                <a:cxn ang="0">
                  <a:pos x="41" y="0"/>
                </a:cxn>
                <a:cxn ang="0">
                  <a:pos x="1" y="0"/>
                </a:cxn>
                <a:cxn ang="0">
                  <a:pos x="0" y="0"/>
                </a:cxn>
                <a:cxn ang="0">
                  <a:pos x="0" y="19"/>
                </a:cxn>
                <a:cxn ang="0">
                  <a:pos x="1" y="20"/>
                </a:cxn>
              </a:cxnLst>
              <a:rect l="0" t="0" r="r" b="b"/>
              <a:pathLst>
                <a:path w="42" h="20">
                  <a:moveTo>
                    <a:pt x="1" y="20"/>
                  </a:moveTo>
                  <a:cubicBezTo>
                    <a:pt x="41" y="20"/>
                    <a:pt x="41" y="20"/>
                    <a:pt x="41" y="20"/>
                  </a:cubicBezTo>
                  <a:cubicBezTo>
                    <a:pt x="41" y="20"/>
                    <a:pt x="42" y="20"/>
                    <a:pt x="42" y="19"/>
                  </a:cubicBezTo>
                  <a:cubicBezTo>
                    <a:pt x="42" y="0"/>
                    <a:pt x="42" y="0"/>
                    <a:pt x="42" y="0"/>
                  </a:cubicBezTo>
                  <a:cubicBezTo>
                    <a:pt x="42" y="0"/>
                    <a:pt x="41" y="0"/>
                    <a:pt x="41" y="0"/>
                  </a:cubicBezTo>
                  <a:cubicBezTo>
                    <a:pt x="1" y="0"/>
                    <a:pt x="1" y="0"/>
                    <a:pt x="1" y="0"/>
                  </a:cubicBezTo>
                  <a:cubicBezTo>
                    <a:pt x="1" y="0"/>
                    <a:pt x="0" y="0"/>
                    <a:pt x="0" y="0"/>
                  </a:cubicBezTo>
                  <a:cubicBezTo>
                    <a:pt x="0" y="19"/>
                    <a:pt x="0" y="19"/>
                    <a:pt x="0" y="19"/>
                  </a:cubicBezTo>
                  <a:cubicBezTo>
                    <a:pt x="0" y="20"/>
                    <a:pt x="1" y="20"/>
                    <a:pt x="1" y="2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2" name="Freeform 182">
              <a:extLst>
                <a:ext uri="{FF2B5EF4-FFF2-40B4-BE49-F238E27FC236}">
                  <a16:creationId xmlns:a16="http://schemas.microsoft.com/office/drawing/2014/main" id="{3BC9D51E-694B-4C65-8F12-7465D176D5D9}"/>
                </a:ext>
              </a:extLst>
            </p:cNvPr>
            <p:cNvSpPr>
              <a:spLocks/>
            </p:cNvSpPr>
            <p:nvPr/>
          </p:nvSpPr>
          <p:spPr bwMode="auto">
            <a:xfrm>
              <a:off x="3048" y="2940"/>
              <a:ext cx="97" cy="47"/>
            </a:xfrm>
            <a:custGeom>
              <a:avLst/>
              <a:gdLst/>
              <a:ahLst/>
              <a:cxnLst>
                <a:cxn ang="0">
                  <a:pos x="1" y="20"/>
                </a:cxn>
                <a:cxn ang="0">
                  <a:pos x="41" y="20"/>
                </a:cxn>
                <a:cxn ang="0">
                  <a:pos x="41" y="19"/>
                </a:cxn>
                <a:cxn ang="0">
                  <a:pos x="41" y="1"/>
                </a:cxn>
                <a:cxn ang="0">
                  <a:pos x="41" y="0"/>
                </a:cxn>
                <a:cxn ang="0">
                  <a:pos x="1" y="0"/>
                </a:cxn>
                <a:cxn ang="0">
                  <a:pos x="0" y="1"/>
                </a:cxn>
                <a:cxn ang="0">
                  <a:pos x="0" y="19"/>
                </a:cxn>
                <a:cxn ang="0">
                  <a:pos x="1" y="20"/>
                </a:cxn>
              </a:cxnLst>
              <a:rect l="0" t="0" r="r" b="b"/>
              <a:pathLst>
                <a:path w="41" h="20">
                  <a:moveTo>
                    <a:pt x="1" y="20"/>
                  </a:moveTo>
                  <a:cubicBezTo>
                    <a:pt x="41" y="20"/>
                    <a:pt x="41" y="20"/>
                    <a:pt x="41" y="20"/>
                  </a:cubicBezTo>
                  <a:cubicBezTo>
                    <a:pt x="41" y="20"/>
                    <a:pt x="41" y="20"/>
                    <a:pt x="41" y="19"/>
                  </a:cubicBezTo>
                  <a:cubicBezTo>
                    <a:pt x="41" y="1"/>
                    <a:pt x="41" y="1"/>
                    <a:pt x="41" y="1"/>
                  </a:cubicBezTo>
                  <a:cubicBezTo>
                    <a:pt x="41" y="0"/>
                    <a:pt x="41" y="0"/>
                    <a:pt x="41" y="0"/>
                  </a:cubicBezTo>
                  <a:cubicBezTo>
                    <a:pt x="1" y="0"/>
                    <a:pt x="1" y="0"/>
                    <a:pt x="1" y="0"/>
                  </a:cubicBezTo>
                  <a:cubicBezTo>
                    <a:pt x="0" y="0"/>
                    <a:pt x="0" y="0"/>
                    <a:pt x="0" y="1"/>
                  </a:cubicBezTo>
                  <a:cubicBezTo>
                    <a:pt x="0" y="19"/>
                    <a:pt x="0" y="19"/>
                    <a:pt x="0" y="19"/>
                  </a:cubicBezTo>
                  <a:cubicBezTo>
                    <a:pt x="0" y="20"/>
                    <a:pt x="0" y="20"/>
                    <a:pt x="1" y="2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3" name="Freeform 183">
              <a:extLst>
                <a:ext uri="{FF2B5EF4-FFF2-40B4-BE49-F238E27FC236}">
                  <a16:creationId xmlns:a16="http://schemas.microsoft.com/office/drawing/2014/main" id="{92BB7A8D-3D69-41CD-ADF6-F9124B4FB6B6}"/>
                </a:ext>
              </a:extLst>
            </p:cNvPr>
            <p:cNvSpPr>
              <a:spLocks noEditPoints="1"/>
            </p:cNvSpPr>
            <p:nvPr/>
          </p:nvSpPr>
          <p:spPr bwMode="auto">
            <a:xfrm>
              <a:off x="2784" y="3115"/>
              <a:ext cx="657" cy="99"/>
            </a:xfrm>
            <a:custGeom>
              <a:avLst/>
              <a:gdLst/>
              <a:ahLst/>
              <a:cxnLst>
                <a:cxn ang="0">
                  <a:pos x="278" y="0"/>
                </a:cxn>
                <a:cxn ang="0">
                  <a:pos x="278" y="0"/>
                </a:cxn>
                <a:cxn ang="0">
                  <a:pos x="4" y="0"/>
                </a:cxn>
                <a:cxn ang="0">
                  <a:pos x="1" y="2"/>
                </a:cxn>
                <a:cxn ang="0">
                  <a:pos x="12" y="15"/>
                </a:cxn>
                <a:cxn ang="0">
                  <a:pos x="26" y="28"/>
                </a:cxn>
                <a:cxn ang="0">
                  <a:pos x="26" y="41"/>
                </a:cxn>
                <a:cxn ang="0">
                  <a:pos x="26" y="42"/>
                </a:cxn>
                <a:cxn ang="0">
                  <a:pos x="252" y="42"/>
                </a:cxn>
                <a:cxn ang="0">
                  <a:pos x="278" y="1"/>
                </a:cxn>
                <a:cxn ang="0">
                  <a:pos x="278" y="0"/>
                </a:cxn>
                <a:cxn ang="0">
                  <a:pos x="24" y="15"/>
                </a:cxn>
                <a:cxn ang="0">
                  <a:pos x="19" y="10"/>
                </a:cxn>
                <a:cxn ang="0">
                  <a:pos x="24" y="5"/>
                </a:cxn>
                <a:cxn ang="0">
                  <a:pos x="30" y="10"/>
                </a:cxn>
                <a:cxn ang="0">
                  <a:pos x="24" y="15"/>
                </a:cxn>
              </a:cxnLst>
              <a:rect l="0" t="0" r="r" b="b"/>
              <a:pathLst>
                <a:path w="278" h="42">
                  <a:moveTo>
                    <a:pt x="278" y="0"/>
                  </a:moveTo>
                  <a:cubicBezTo>
                    <a:pt x="278" y="0"/>
                    <a:pt x="278" y="0"/>
                    <a:pt x="278" y="0"/>
                  </a:cubicBezTo>
                  <a:cubicBezTo>
                    <a:pt x="4" y="0"/>
                    <a:pt x="4" y="0"/>
                    <a:pt x="4" y="0"/>
                  </a:cubicBezTo>
                  <a:cubicBezTo>
                    <a:pt x="4" y="0"/>
                    <a:pt x="1" y="0"/>
                    <a:pt x="1" y="2"/>
                  </a:cubicBezTo>
                  <a:cubicBezTo>
                    <a:pt x="0" y="4"/>
                    <a:pt x="5" y="8"/>
                    <a:pt x="12" y="15"/>
                  </a:cubicBezTo>
                  <a:cubicBezTo>
                    <a:pt x="18" y="19"/>
                    <a:pt x="26" y="26"/>
                    <a:pt x="26" y="28"/>
                  </a:cubicBezTo>
                  <a:cubicBezTo>
                    <a:pt x="26" y="41"/>
                    <a:pt x="26" y="41"/>
                    <a:pt x="26" y="41"/>
                  </a:cubicBezTo>
                  <a:cubicBezTo>
                    <a:pt x="26" y="41"/>
                    <a:pt x="26" y="42"/>
                    <a:pt x="26" y="42"/>
                  </a:cubicBezTo>
                  <a:cubicBezTo>
                    <a:pt x="252" y="42"/>
                    <a:pt x="252" y="42"/>
                    <a:pt x="252" y="42"/>
                  </a:cubicBezTo>
                  <a:cubicBezTo>
                    <a:pt x="269" y="42"/>
                    <a:pt x="278" y="3"/>
                    <a:pt x="278" y="1"/>
                  </a:cubicBezTo>
                  <a:cubicBezTo>
                    <a:pt x="278" y="1"/>
                    <a:pt x="278" y="1"/>
                    <a:pt x="278" y="0"/>
                  </a:cubicBezTo>
                  <a:moveTo>
                    <a:pt x="24" y="15"/>
                  </a:moveTo>
                  <a:cubicBezTo>
                    <a:pt x="21" y="15"/>
                    <a:pt x="19" y="13"/>
                    <a:pt x="19" y="10"/>
                  </a:cubicBezTo>
                  <a:cubicBezTo>
                    <a:pt x="19" y="7"/>
                    <a:pt x="21" y="5"/>
                    <a:pt x="24" y="5"/>
                  </a:cubicBezTo>
                  <a:cubicBezTo>
                    <a:pt x="27" y="5"/>
                    <a:pt x="30" y="7"/>
                    <a:pt x="30" y="10"/>
                  </a:cubicBezTo>
                  <a:cubicBezTo>
                    <a:pt x="30" y="13"/>
                    <a:pt x="27" y="15"/>
                    <a:pt x="24"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4" name="Freeform 184">
              <a:extLst>
                <a:ext uri="{FF2B5EF4-FFF2-40B4-BE49-F238E27FC236}">
                  <a16:creationId xmlns:a16="http://schemas.microsoft.com/office/drawing/2014/main" id="{D6C34399-351F-445A-8304-68A1A231E50D}"/>
                </a:ext>
              </a:extLst>
            </p:cNvPr>
            <p:cNvSpPr>
              <a:spLocks/>
            </p:cNvSpPr>
            <p:nvPr/>
          </p:nvSpPr>
          <p:spPr bwMode="auto">
            <a:xfrm>
              <a:off x="3275" y="2999"/>
              <a:ext cx="137" cy="104"/>
            </a:xfrm>
            <a:custGeom>
              <a:avLst/>
              <a:gdLst/>
              <a:ahLst/>
              <a:cxnLst>
                <a:cxn ang="0">
                  <a:pos x="37" y="0"/>
                </a:cxn>
                <a:cxn ang="0">
                  <a:pos x="1" y="0"/>
                </a:cxn>
                <a:cxn ang="0">
                  <a:pos x="0" y="0"/>
                </a:cxn>
                <a:cxn ang="0">
                  <a:pos x="0" y="43"/>
                </a:cxn>
                <a:cxn ang="0">
                  <a:pos x="1" y="44"/>
                </a:cxn>
                <a:cxn ang="0">
                  <a:pos x="57" y="44"/>
                </a:cxn>
                <a:cxn ang="0">
                  <a:pos x="58" y="43"/>
                </a:cxn>
                <a:cxn ang="0">
                  <a:pos x="58" y="42"/>
                </a:cxn>
                <a:cxn ang="0">
                  <a:pos x="37" y="0"/>
                </a:cxn>
              </a:cxnLst>
              <a:rect l="0" t="0" r="r" b="b"/>
              <a:pathLst>
                <a:path w="58" h="44">
                  <a:moveTo>
                    <a:pt x="37" y="0"/>
                  </a:moveTo>
                  <a:cubicBezTo>
                    <a:pt x="1" y="0"/>
                    <a:pt x="1" y="0"/>
                    <a:pt x="1" y="0"/>
                  </a:cubicBezTo>
                  <a:cubicBezTo>
                    <a:pt x="0" y="0"/>
                    <a:pt x="0" y="0"/>
                    <a:pt x="0" y="0"/>
                  </a:cubicBezTo>
                  <a:cubicBezTo>
                    <a:pt x="0" y="43"/>
                    <a:pt x="0" y="43"/>
                    <a:pt x="0" y="43"/>
                  </a:cubicBezTo>
                  <a:cubicBezTo>
                    <a:pt x="0" y="44"/>
                    <a:pt x="0" y="44"/>
                    <a:pt x="1" y="44"/>
                  </a:cubicBezTo>
                  <a:cubicBezTo>
                    <a:pt x="57" y="44"/>
                    <a:pt x="57" y="44"/>
                    <a:pt x="57" y="44"/>
                  </a:cubicBezTo>
                  <a:cubicBezTo>
                    <a:pt x="57" y="44"/>
                    <a:pt x="58" y="44"/>
                    <a:pt x="58" y="43"/>
                  </a:cubicBezTo>
                  <a:cubicBezTo>
                    <a:pt x="58" y="43"/>
                    <a:pt x="58" y="43"/>
                    <a:pt x="58" y="42"/>
                  </a:cubicBezTo>
                  <a:cubicBezTo>
                    <a:pt x="58" y="36"/>
                    <a:pt x="43" y="0"/>
                    <a:pt x="3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5" name="Freeform 185">
              <a:extLst>
                <a:ext uri="{FF2B5EF4-FFF2-40B4-BE49-F238E27FC236}">
                  <a16:creationId xmlns:a16="http://schemas.microsoft.com/office/drawing/2014/main" id="{28CD031B-4F4A-4086-9856-DE3EE4D27E34}"/>
                </a:ext>
              </a:extLst>
            </p:cNvPr>
            <p:cNvSpPr>
              <a:spLocks/>
            </p:cNvSpPr>
            <p:nvPr/>
          </p:nvSpPr>
          <p:spPr bwMode="auto">
            <a:xfrm>
              <a:off x="2940" y="3056"/>
              <a:ext cx="97" cy="47"/>
            </a:xfrm>
            <a:custGeom>
              <a:avLst/>
              <a:gdLst/>
              <a:ahLst/>
              <a:cxnLst>
                <a:cxn ang="0">
                  <a:pos x="41" y="0"/>
                </a:cxn>
                <a:cxn ang="0">
                  <a:pos x="1" y="0"/>
                </a:cxn>
                <a:cxn ang="0">
                  <a:pos x="0" y="0"/>
                </a:cxn>
                <a:cxn ang="0">
                  <a:pos x="0" y="19"/>
                </a:cxn>
                <a:cxn ang="0">
                  <a:pos x="1" y="20"/>
                </a:cxn>
                <a:cxn ang="0">
                  <a:pos x="41" y="20"/>
                </a:cxn>
                <a:cxn ang="0">
                  <a:pos x="41" y="19"/>
                </a:cxn>
                <a:cxn ang="0">
                  <a:pos x="41" y="0"/>
                </a:cxn>
                <a:cxn ang="0">
                  <a:pos x="41" y="0"/>
                </a:cxn>
              </a:cxnLst>
              <a:rect l="0" t="0" r="r" b="b"/>
              <a:pathLst>
                <a:path w="41" h="20">
                  <a:moveTo>
                    <a:pt x="41" y="0"/>
                  </a:moveTo>
                  <a:cubicBezTo>
                    <a:pt x="1" y="0"/>
                    <a:pt x="1" y="0"/>
                    <a:pt x="1" y="0"/>
                  </a:cubicBezTo>
                  <a:cubicBezTo>
                    <a:pt x="0" y="0"/>
                    <a:pt x="0" y="0"/>
                    <a:pt x="0" y="0"/>
                  </a:cubicBezTo>
                  <a:cubicBezTo>
                    <a:pt x="0" y="19"/>
                    <a:pt x="0" y="19"/>
                    <a:pt x="0" y="19"/>
                  </a:cubicBezTo>
                  <a:cubicBezTo>
                    <a:pt x="0" y="20"/>
                    <a:pt x="0" y="20"/>
                    <a:pt x="1" y="20"/>
                  </a:cubicBezTo>
                  <a:cubicBezTo>
                    <a:pt x="41" y="20"/>
                    <a:pt x="41" y="20"/>
                    <a:pt x="41" y="20"/>
                  </a:cubicBezTo>
                  <a:cubicBezTo>
                    <a:pt x="41" y="20"/>
                    <a:pt x="41" y="20"/>
                    <a:pt x="41" y="19"/>
                  </a:cubicBezTo>
                  <a:cubicBezTo>
                    <a:pt x="41" y="0"/>
                    <a:pt x="41" y="0"/>
                    <a:pt x="41" y="0"/>
                  </a:cubicBezTo>
                  <a:cubicBezTo>
                    <a:pt x="41" y="0"/>
                    <a:pt x="41" y="0"/>
                    <a:pt x="4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6" name="Freeform 186">
              <a:extLst>
                <a:ext uri="{FF2B5EF4-FFF2-40B4-BE49-F238E27FC236}">
                  <a16:creationId xmlns:a16="http://schemas.microsoft.com/office/drawing/2014/main" id="{598D0129-B6CD-4B8A-B7DE-D27EED206A5E}"/>
                </a:ext>
              </a:extLst>
            </p:cNvPr>
            <p:cNvSpPr>
              <a:spLocks/>
            </p:cNvSpPr>
            <p:nvPr/>
          </p:nvSpPr>
          <p:spPr bwMode="auto">
            <a:xfrm>
              <a:off x="3159" y="3056"/>
              <a:ext cx="97" cy="47"/>
            </a:xfrm>
            <a:custGeom>
              <a:avLst/>
              <a:gdLst/>
              <a:ahLst/>
              <a:cxnLst>
                <a:cxn ang="0">
                  <a:pos x="40" y="0"/>
                </a:cxn>
                <a:cxn ang="0">
                  <a:pos x="0" y="0"/>
                </a:cxn>
                <a:cxn ang="0">
                  <a:pos x="0" y="0"/>
                </a:cxn>
                <a:cxn ang="0">
                  <a:pos x="0" y="19"/>
                </a:cxn>
                <a:cxn ang="0">
                  <a:pos x="0" y="20"/>
                </a:cxn>
                <a:cxn ang="0">
                  <a:pos x="40" y="20"/>
                </a:cxn>
                <a:cxn ang="0">
                  <a:pos x="41" y="19"/>
                </a:cxn>
                <a:cxn ang="0">
                  <a:pos x="41" y="0"/>
                </a:cxn>
                <a:cxn ang="0">
                  <a:pos x="40" y="0"/>
                </a:cxn>
              </a:cxnLst>
              <a:rect l="0" t="0" r="r" b="b"/>
              <a:pathLst>
                <a:path w="41" h="20">
                  <a:moveTo>
                    <a:pt x="40" y="0"/>
                  </a:moveTo>
                  <a:cubicBezTo>
                    <a:pt x="0" y="0"/>
                    <a:pt x="0" y="0"/>
                    <a:pt x="0" y="0"/>
                  </a:cubicBezTo>
                  <a:cubicBezTo>
                    <a:pt x="0" y="0"/>
                    <a:pt x="0" y="0"/>
                    <a:pt x="0" y="0"/>
                  </a:cubicBezTo>
                  <a:cubicBezTo>
                    <a:pt x="0" y="19"/>
                    <a:pt x="0" y="19"/>
                    <a:pt x="0" y="19"/>
                  </a:cubicBezTo>
                  <a:cubicBezTo>
                    <a:pt x="0" y="20"/>
                    <a:pt x="0" y="20"/>
                    <a:pt x="0" y="20"/>
                  </a:cubicBezTo>
                  <a:cubicBezTo>
                    <a:pt x="40" y="20"/>
                    <a:pt x="40" y="20"/>
                    <a:pt x="40" y="20"/>
                  </a:cubicBezTo>
                  <a:cubicBezTo>
                    <a:pt x="41" y="20"/>
                    <a:pt x="41" y="20"/>
                    <a:pt x="41" y="19"/>
                  </a:cubicBezTo>
                  <a:cubicBezTo>
                    <a:pt x="41" y="0"/>
                    <a:pt x="41" y="0"/>
                    <a:pt x="41" y="0"/>
                  </a:cubicBezTo>
                  <a:cubicBezTo>
                    <a:pt x="41" y="0"/>
                    <a:pt x="41" y="0"/>
                    <a:pt x="40"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7" name="Freeform 187">
              <a:extLst>
                <a:ext uri="{FF2B5EF4-FFF2-40B4-BE49-F238E27FC236}">
                  <a16:creationId xmlns:a16="http://schemas.microsoft.com/office/drawing/2014/main" id="{D3304DC9-008D-4092-8D7C-FB782CEBEF78}"/>
                </a:ext>
              </a:extLst>
            </p:cNvPr>
            <p:cNvSpPr>
              <a:spLocks/>
            </p:cNvSpPr>
            <p:nvPr/>
          </p:nvSpPr>
          <p:spPr bwMode="auto">
            <a:xfrm>
              <a:off x="3048" y="2997"/>
              <a:ext cx="97" cy="49"/>
            </a:xfrm>
            <a:custGeom>
              <a:avLst/>
              <a:gdLst/>
              <a:ahLst/>
              <a:cxnLst>
                <a:cxn ang="0">
                  <a:pos x="41" y="0"/>
                </a:cxn>
                <a:cxn ang="0">
                  <a:pos x="1" y="0"/>
                </a:cxn>
                <a:cxn ang="0">
                  <a:pos x="0" y="1"/>
                </a:cxn>
                <a:cxn ang="0">
                  <a:pos x="0" y="20"/>
                </a:cxn>
                <a:cxn ang="0">
                  <a:pos x="1" y="21"/>
                </a:cxn>
                <a:cxn ang="0">
                  <a:pos x="41" y="21"/>
                </a:cxn>
                <a:cxn ang="0">
                  <a:pos x="41" y="20"/>
                </a:cxn>
                <a:cxn ang="0">
                  <a:pos x="41" y="1"/>
                </a:cxn>
                <a:cxn ang="0">
                  <a:pos x="41" y="0"/>
                </a:cxn>
              </a:cxnLst>
              <a:rect l="0" t="0" r="r" b="b"/>
              <a:pathLst>
                <a:path w="41" h="21">
                  <a:moveTo>
                    <a:pt x="41" y="0"/>
                  </a:moveTo>
                  <a:cubicBezTo>
                    <a:pt x="1" y="0"/>
                    <a:pt x="1" y="0"/>
                    <a:pt x="1" y="0"/>
                  </a:cubicBezTo>
                  <a:cubicBezTo>
                    <a:pt x="0" y="0"/>
                    <a:pt x="0" y="1"/>
                    <a:pt x="0" y="1"/>
                  </a:cubicBezTo>
                  <a:cubicBezTo>
                    <a:pt x="0" y="20"/>
                    <a:pt x="0" y="20"/>
                    <a:pt x="0" y="20"/>
                  </a:cubicBezTo>
                  <a:cubicBezTo>
                    <a:pt x="0" y="20"/>
                    <a:pt x="0" y="21"/>
                    <a:pt x="1" y="21"/>
                  </a:cubicBezTo>
                  <a:cubicBezTo>
                    <a:pt x="41" y="21"/>
                    <a:pt x="41" y="21"/>
                    <a:pt x="41" y="21"/>
                  </a:cubicBezTo>
                  <a:cubicBezTo>
                    <a:pt x="41" y="21"/>
                    <a:pt x="41" y="20"/>
                    <a:pt x="41" y="20"/>
                  </a:cubicBezTo>
                  <a:cubicBezTo>
                    <a:pt x="41" y="1"/>
                    <a:pt x="41" y="1"/>
                    <a:pt x="41" y="1"/>
                  </a:cubicBezTo>
                  <a:cubicBezTo>
                    <a:pt x="41" y="1"/>
                    <a:pt x="41" y="0"/>
                    <a:pt x="4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88" name="Freeform 188">
              <a:extLst>
                <a:ext uri="{FF2B5EF4-FFF2-40B4-BE49-F238E27FC236}">
                  <a16:creationId xmlns:a16="http://schemas.microsoft.com/office/drawing/2014/main" id="{083B47D0-6259-47BA-92D2-E7F6EB50CF42}"/>
                </a:ext>
              </a:extLst>
            </p:cNvPr>
            <p:cNvSpPr>
              <a:spLocks/>
            </p:cNvSpPr>
            <p:nvPr/>
          </p:nvSpPr>
          <p:spPr bwMode="auto">
            <a:xfrm>
              <a:off x="2869" y="3001"/>
              <a:ext cx="26" cy="102"/>
            </a:xfrm>
            <a:custGeom>
              <a:avLst/>
              <a:gdLst/>
              <a:ahLst/>
              <a:cxnLst>
                <a:cxn ang="0">
                  <a:pos x="10" y="0"/>
                </a:cxn>
                <a:cxn ang="0">
                  <a:pos x="1" y="0"/>
                </a:cxn>
                <a:cxn ang="0">
                  <a:pos x="0" y="1"/>
                </a:cxn>
                <a:cxn ang="0">
                  <a:pos x="0" y="42"/>
                </a:cxn>
                <a:cxn ang="0">
                  <a:pos x="1" y="43"/>
                </a:cxn>
                <a:cxn ang="0">
                  <a:pos x="10" y="43"/>
                </a:cxn>
                <a:cxn ang="0">
                  <a:pos x="11" y="42"/>
                </a:cxn>
                <a:cxn ang="0">
                  <a:pos x="11" y="1"/>
                </a:cxn>
                <a:cxn ang="0">
                  <a:pos x="10" y="0"/>
                </a:cxn>
              </a:cxnLst>
              <a:rect l="0" t="0" r="r" b="b"/>
              <a:pathLst>
                <a:path w="11" h="43">
                  <a:moveTo>
                    <a:pt x="10" y="0"/>
                  </a:moveTo>
                  <a:cubicBezTo>
                    <a:pt x="1" y="0"/>
                    <a:pt x="1" y="0"/>
                    <a:pt x="1" y="0"/>
                  </a:cubicBezTo>
                  <a:cubicBezTo>
                    <a:pt x="0" y="0"/>
                    <a:pt x="0" y="0"/>
                    <a:pt x="0" y="1"/>
                  </a:cubicBezTo>
                  <a:cubicBezTo>
                    <a:pt x="0" y="42"/>
                    <a:pt x="0" y="42"/>
                    <a:pt x="0" y="42"/>
                  </a:cubicBezTo>
                  <a:cubicBezTo>
                    <a:pt x="0" y="43"/>
                    <a:pt x="0" y="43"/>
                    <a:pt x="1" y="43"/>
                  </a:cubicBezTo>
                  <a:cubicBezTo>
                    <a:pt x="10" y="43"/>
                    <a:pt x="10" y="43"/>
                    <a:pt x="10" y="43"/>
                  </a:cubicBezTo>
                  <a:cubicBezTo>
                    <a:pt x="10" y="43"/>
                    <a:pt x="11" y="43"/>
                    <a:pt x="11" y="42"/>
                  </a:cubicBezTo>
                  <a:cubicBezTo>
                    <a:pt x="11" y="1"/>
                    <a:pt x="11" y="1"/>
                    <a:pt x="11" y="1"/>
                  </a:cubicBezTo>
                  <a:cubicBezTo>
                    <a:pt x="11" y="0"/>
                    <a:pt x="10" y="0"/>
                    <a:pt x="10"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grpSp>
      <p:sp>
        <p:nvSpPr>
          <p:cNvPr id="89" name="Rectangle 88">
            <a:extLst>
              <a:ext uri="{FF2B5EF4-FFF2-40B4-BE49-F238E27FC236}">
                <a16:creationId xmlns:a16="http://schemas.microsoft.com/office/drawing/2014/main" id="{1D311318-1023-4DA6-8F73-3A17347C5900}"/>
              </a:ext>
            </a:extLst>
          </p:cNvPr>
          <p:cNvSpPr/>
          <p:nvPr/>
        </p:nvSpPr>
        <p:spPr>
          <a:xfrm>
            <a:off x="5211305" y="1703108"/>
            <a:ext cx="2799164" cy="420564"/>
          </a:xfrm>
          <a:prstGeom prst="rect">
            <a:avLst/>
          </a:prstGeom>
        </p:spPr>
        <p:txBody>
          <a:bodyPr wrap="none">
            <a:spAutoFit/>
          </a:bodyPr>
          <a:lstStyle/>
          <a:p>
            <a:pPr defTabSz="609585" hangingPunct="1">
              <a:defRPr/>
            </a:pPr>
            <a:r>
              <a:rPr lang="en-US" sz="2133" kern="1200" dirty="0">
                <a:solidFill>
                  <a:srgbClr val="2B4C6E"/>
                </a:solidFill>
                <a:latin typeface="Arial" panose="020B0604020202020204"/>
                <a:ea typeface="+mn-ea"/>
                <a:cs typeface="+mn-cs"/>
              </a:rPr>
              <a:t>Loan/Goods/Services</a:t>
            </a:r>
            <a:endParaRPr lang="en-GB" sz="2133" kern="1200" dirty="0">
              <a:latin typeface="Arial" panose="020B0604020202020204"/>
              <a:ea typeface="+mn-ea"/>
              <a:cs typeface="+mn-cs"/>
            </a:endParaRPr>
          </a:p>
        </p:txBody>
      </p:sp>
      <p:grpSp>
        <p:nvGrpSpPr>
          <p:cNvPr id="90" name="Group 89">
            <a:extLst>
              <a:ext uri="{FF2B5EF4-FFF2-40B4-BE49-F238E27FC236}">
                <a16:creationId xmlns:a16="http://schemas.microsoft.com/office/drawing/2014/main" id="{B8A042F5-4839-41B2-AE17-5ECCA3FAEB73}"/>
              </a:ext>
            </a:extLst>
          </p:cNvPr>
          <p:cNvGrpSpPr/>
          <p:nvPr/>
        </p:nvGrpSpPr>
        <p:grpSpPr>
          <a:xfrm rot="10800000">
            <a:off x="4275722" y="3071150"/>
            <a:ext cx="4119420" cy="216000"/>
            <a:chOff x="3692236" y="547255"/>
            <a:chExt cx="3089565" cy="200890"/>
          </a:xfrm>
        </p:grpSpPr>
        <p:cxnSp>
          <p:nvCxnSpPr>
            <p:cNvPr id="91" name="Straight Connector 90">
              <a:extLst>
                <a:ext uri="{FF2B5EF4-FFF2-40B4-BE49-F238E27FC236}">
                  <a16:creationId xmlns:a16="http://schemas.microsoft.com/office/drawing/2014/main" id="{13EA1F3C-D971-4FCE-855D-C9D4B7FB7D9C}"/>
                </a:ext>
              </a:extLst>
            </p:cNvPr>
            <p:cNvCxnSpPr>
              <a:cxnSpLocks/>
            </p:cNvCxnSpPr>
            <p:nvPr/>
          </p:nvCxnSpPr>
          <p:spPr>
            <a:xfrm flipH="1" flipV="1">
              <a:off x="3692236" y="547255"/>
              <a:ext cx="1" cy="200890"/>
            </a:xfrm>
            <a:prstGeom prst="line">
              <a:avLst/>
            </a:prstGeom>
            <a:noFill/>
            <a:ln w="19050" cap="flat" cmpd="sng" algn="ctr">
              <a:solidFill>
                <a:srgbClr val="203C6A"/>
              </a:solidFill>
              <a:prstDash val="solid"/>
            </a:ln>
            <a:effectLst/>
          </p:spPr>
        </p:cxnSp>
        <p:cxnSp>
          <p:nvCxnSpPr>
            <p:cNvPr id="92" name="Straight Connector 91">
              <a:extLst>
                <a:ext uri="{FF2B5EF4-FFF2-40B4-BE49-F238E27FC236}">
                  <a16:creationId xmlns:a16="http://schemas.microsoft.com/office/drawing/2014/main" id="{5E35EB6B-AD5D-4150-BF28-63855A3F2156}"/>
                </a:ext>
              </a:extLst>
            </p:cNvPr>
            <p:cNvCxnSpPr>
              <a:cxnSpLocks/>
            </p:cNvCxnSpPr>
            <p:nvPr/>
          </p:nvCxnSpPr>
          <p:spPr>
            <a:xfrm>
              <a:off x="3692237" y="547255"/>
              <a:ext cx="3089564" cy="0"/>
            </a:xfrm>
            <a:prstGeom prst="line">
              <a:avLst/>
            </a:prstGeom>
            <a:noFill/>
            <a:ln w="19050" cap="flat" cmpd="sng" algn="ctr">
              <a:solidFill>
                <a:srgbClr val="203C6A"/>
              </a:solidFill>
              <a:prstDash val="solid"/>
            </a:ln>
            <a:effectLst/>
          </p:spPr>
        </p:cxnSp>
        <p:cxnSp>
          <p:nvCxnSpPr>
            <p:cNvPr id="93" name="Straight Connector 92">
              <a:extLst>
                <a:ext uri="{FF2B5EF4-FFF2-40B4-BE49-F238E27FC236}">
                  <a16:creationId xmlns:a16="http://schemas.microsoft.com/office/drawing/2014/main" id="{7B14B111-9FD8-4218-85B5-E9FD8927BFD5}"/>
                </a:ext>
              </a:extLst>
            </p:cNvPr>
            <p:cNvCxnSpPr/>
            <p:nvPr/>
          </p:nvCxnSpPr>
          <p:spPr>
            <a:xfrm flipH="1" flipV="1">
              <a:off x="6781800" y="547255"/>
              <a:ext cx="1" cy="200890"/>
            </a:xfrm>
            <a:prstGeom prst="line">
              <a:avLst/>
            </a:prstGeom>
            <a:noFill/>
            <a:ln w="19050" cap="flat" cmpd="sng" algn="ctr">
              <a:solidFill>
                <a:srgbClr val="203C6A"/>
              </a:solidFill>
              <a:prstDash val="solid"/>
              <a:headEnd type="triangle" w="med" len="med"/>
              <a:tailEnd type="none" w="med" len="med"/>
            </a:ln>
            <a:effectLst/>
          </p:spPr>
        </p:cxnSp>
      </p:grpSp>
      <p:sp>
        <p:nvSpPr>
          <p:cNvPr id="94" name="Rectangle 93">
            <a:extLst>
              <a:ext uri="{FF2B5EF4-FFF2-40B4-BE49-F238E27FC236}">
                <a16:creationId xmlns:a16="http://schemas.microsoft.com/office/drawing/2014/main" id="{5374AFF8-6309-4373-9F6E-6B4FEE7FF93F}"/>
              </a:ext>
            </a:extLst>
          </p:cNvPr>
          <p:cNvSpPr/>
          <p:nvPr/>
        </p:nvSpPr>
        <p:spPr>
          <a:xfrm>
            <a:off x="5609861" y="2865391"/>
            <a:ext cx="1263487" cy="420564"/>
          </a:xfrm>
          <a:prstGeom prst="rect">
            <a:avLst/>
          </a:prstGeom>
        </p:spPr>
        <p:txBody>
          <a:bodyPr wrap="none">
            <a:spAutoFit/>
          </a:bodyPr>
          <a:lstStyle/>
          <a:p>
            <a:pPr defTabSz="609585" hangingPunct="1">
              <a:defRPr/>
            </a:pPr>
            <a:r>
              <a:rPr lang="en-US" sz="2133" kern="1200" dirty="0">
                <a:solidFill>
                  <a:srgbClr val="70AD47">
                    <a:lumMod val="75000"/>
                  </a:srgbClr>
                </a:solidFill>
                <a:latin typeface="Arial" panose="020B0604020202020204"/>
                <a:ea typeface="+mn-ea"/>
                <a:cs typeface="+mn-cs"/>
              </a:rPr>
              <a:t>Payment</a:t>
            </a:r>
            <a:endParaRPr lang="en-GB" sz="2133" kern="1200" dirty="0">
              <a:solidFill>
                <a:srgbClr val="70AD47">
                  <a:lumMod val="75000"/>
                </a:srgbClr>
              </a:solidFill>
              <a:latin typeface="Arial" panose="020B0604020202020204"/>
              <a:ea typeface="+mn-ea"/>
              <a:cs typeface="+mn-cs"/>
            </a:endParaRPr>
          </a:p>
        </p:txBody>
      </p:sp>
      <p:sp>
        <p:nvSpPr>
          <p:cNvPr id="95" name="Freeform 58">
            <a:extLst>
              <a:ext uri="{FF2B5EF4-FFF2-40B4-BE49-F238E27FC236}">
                <a16:creationId xmlns:a16="http://schemas.microsoft.com/office/drawing/2014/main" id="{B03D265D-934D-4A1E-BD2E-B92A185007E1}"/>
              </a:ext>
            </a:extLst>
          </p:cNvPr>
          <p:cNvSpPr>
            <a:spLocks noChangeAspect="1" noEditPoints="1"/>
          </p:cNvSpPr>
          <p:nvPr/>
        </p:nvSpPr>
        <p:spPr bwMode="auto">
          <a:xfrm>
            <a:off x="5397738" y="2899897"/>
            <a:ext cx="192877" cy="316460"/>
          </a:xfrm>
          <a:custGeom>
            <a:avLst/>
            <a:gdLst/>
            <a:ahLst/>
            <a:cxnLst>
              <a:cxn ang="0">
                <a:pos x="22" y="88"/>
              </a:cxn>
              <a:cxn ang="0">
                <a:pos x="32" y="93"/>
              </a:cxn>
              <a:cxn ang="0">
                <a:pos x="32" y="66"/>
              </a:cxn>
              <a:cxn ang="0">
                <a:pos x="30" y="65"/>
              </a:cxn>
              <a:cxn ang="0">
                <a:pos x="28" y="65"/>
              </a:cxn>
              <a:cxn ang="0">
                <a:pos x="18" y="62"/>
              </a:cxn>
              <a:cxn ang="0">
                <a:pos x="10" y="57"/>
              </a:cxn>
              <a:cxn ang="0">
                <a:pos x="4" y="49"/>
              </a:cxn>
              <a:cxn ang="0">
                <a:pos x="2" y="38"/>
              </a:cxn>
              <a:cxn ang="0">
                <a:pos x="4" y="27"/>
              </a:cxn>
              <a:cxn ang="0">
                <a:pos x="11" y="18"/>
              </a:cxn>
              <a:cxn ang="0">
                <a:pos x="21" y="13"/>
              </a:cxn>
              <a:cxn ang="0">
                <a:pos x="32" y="10"/>
              </a:cxn>
              <a:cxn ang="0">
                <a:pos x="32" y="0"/>
              </a:cxn>
              <a:cxn ang="0">
                <a:pos x="40" y="0"/>
              </a:cxn>
              <a:cxn ang="0">
                <a:pos x="40" y="10"/>
              </a:cxn>
              <a:cxn ang="0">
                <a:pos x="51" y="13"/>
              </a:cxn>
              <a:cxn ang="0">
                <a:pos x="60" y="18"/>
              </a:cxn>
              <a:cxn ang="0">
                <a:pos x="67" y="27"/>
              </a:cxn>
              <a:cxn ang="0">
                <a:pos x="69" y="38"/>
              </a:cxn>
              <a:cxn ang="0">
                <a:pos x="51" y="38"/>
              </a:cxn>
              <a:cxn ang="0">
                <a:pos x="48" y="29"/>
              </a:cxn>
              <a:cxn ang="0">
                <a:pos x="40" y="26"/>
              </a:cxn>
              <a:cxn ang="0">
                <a:pos x="40" y="49"/>
              </a:cxn>
              <a:cxn ang="0">
                <a:pos x="43" y="50"/>
              </a:cxn>
              <a:cxn ang="0">
                <a:pos x="47" y="51"/>
              </a:cxn>
              <a:cxn ang="0">
                <a:pos x="62" y="57"/>
              </a:cxn>
              <a:cxn ang="0">
                <a:pos x="69" y="65"/>
              </a:cxn>
              <a:cxn ang="0">
                <a:pos x="72" y="74"/>
              </a:cxn>
              <a:cxn ang="0">
                <a:pos x="73" y="81"/>
              </a:cxn>
              <a:cxn ang="0">
                <a:pos x="71" y="88"/>
              </a:cxn>
              <a:cxn ang="0">
                <a:pos x="66" y="97"/>
              </a:cxn>
              <a:cxn ang="0">
                <a:pos x="56" y="104"/>
              </a:cxn>
              <a:cxn ang="0">
                <a:pos x="40" y="108"/>
              </a:cxn>
              <a:cxn ang="0">
                <a:pos x="40" y="120"/>
              </a:cxn>
              <a:cxn ang="0">
                <a:pos x="32" y="120"/>
              </a:cxn>
              <a:cxn ang="0">
                <a:pos x="32" y="108"/>
              </a:cxn>
              <a:cxn ang="0">
                <a:pos x="9" y="99"/>
              </a:cxn>
              <a:cxn ang="0">
                <a:pos x="0" y="76"/>
              </a:cxn>
              <a:cxn ang="0">
                <a:pos x="18" y="76"/>
              </a:cxn>
              <a:cxn ang="0">
                <a:pos x="22" y="88"/>
              </a:cxn>
              <a:cxn ang="0">
                <a:pos x="28" y="26"/>
              </a:cxn>
              <a:cxn ang="0">
                <a:pos x="24" y="28"/>
              </a:cxn>
              <a:cxn ang="0">
                <a:pos x="21" y="32"/>
              </a:cxn>
              <a:cxn ang="0">
                <a:pos x="20" y="37"/>
              </a:cxn>
              <a:cxn ang="0">
                <a:pos x="23" y="43"/>
              </a:cxn>
              <a:cxn ang="0">
                <a:pos x="32" y="47"/>
              </a:cxn>
              <a:cxn ang="0">
                <a:pos x="32" y="26"/>
              </a:cxn>
              <a:cxn ang="0">
                <a:pos x="28" y="26"/>
              </a:cxn>
              <a:cxn ang="0">
                <a:pos x="45" y="92"/>
              </a:cxn>
              <a:cxn ang="0">
                <a:pos x="49" y="90"/>
              </a:cxn>
              <a:cxn ang="0">
                <a:pos x="53" y="86"/>
              </a:cxn>
              <a:cxn ang="0">
                <a:pos x="54" y="80"/>
              </a:cxn>
              <a:cxn ang="0">
                <a:pos x="51" y="73"/>
              </a:cxn>
              <a:cxn ang="0">
                <a:pos x="40" y="68"/>
              </a:cxn>
              <a:cxn ang="0">
                <a:pos x="40" y="93"/>
              </a:cxn>
              <a:cxn ang="0">
                <a:pos x="45" y="92"/>
              </a:cxn>
            </a:cxnLst>
            <a:rect l="0" t="0" r="r" b="b"/>
            <a:pathLst>
              <a:path w="73" h="120">
                <a:moveTo>
                  <a:pt x="22" y="88"/>
                </a:moveTo>
                <a:cubicBezTo>
                  <a:pt x="25" y="91"/>
                  <a:pt x="28" y="92"/>
                  <a:pt x="32" y="93"/>
                </a:cubicBezTo>
                <a:cubicBezTo>
                  <a:pt x="32" y="66"/>
                  <a:pt x="32" y="66"/>
                  <a:pt x="32" y="66"/>
                </a:cubicBezTo>
                <a:cubicBezTo>
                  <a:pt x="32" y="66"/>
                  <a:pt x="31" y="65"/>
                  <a:pt x="30" y="65"/>
                </a:cubicBezTo>
                <a:cubicBezTo>
                  <a:pt x="30" y="65"/>
                  <a:pt x="29" y="65"/>
                  <a:pt x="28" y="65"/>
                </a:cubicBezTo>
                <a:cubicBezTo>
                  <a:pt x="25" y="64"/>
                  <a:pt x="22" y="63"/>
                  <a:pt x="18" y="62"/>
                </a:cubicBezTo>
                <a:cubicBezTo>
                  <a:pt x="15" y="60"/>
                  <a:pt x="12" y="59"/>
                  <a:pt x="10" y="57"/>
                </a:cubicBezTo>
                <a:cubicBezTo>
                  <a:pt x="7" y="55"/>
                  <a:pt x="5" y="52"/>
                  <a:pt x="4" y="49"/>
                </a:cubicBezTo>
                <a:cubicBezTo>
                  <a:pt x="3" y="47"/>
                  <a:pt x="2" y="43"/>
                  <a:pt x="2" y="38"/>
                </a:cubicBezTo>
                <a:cubicBezTo>
                  <a:pt x="2" y="34"/>
                  <a:pt x="3" y="30"/>
                  <a:pt x="4" y="27"/>
                </a:cubicBezTo>
                <a:cubicBezTo>
                  <a:pt x="6" y="23"/>
                  <a:pt x="8" y="20"/>
                  <a:pt x="11" y="18"/>
                </a:cubicBezTo>
                <a:cubicBezTo>
                  <a:pt x="14" y="16"/>
                  <a:pt x="17" y="14"/>
                  <a:pt x="21" y="13"/>
                </a:cubicBezTo>
                <a:cubicBezTo>
                  <a:pt x="24" y="11"/>
                  <a:pt x="28" y="11"/>
                  <a:pt x="32" y="10"/>
                </a:cubicBezTo>
                <a:cubicBezTo>
                  <a:pt x="32" y="0"/>
                  <a:pt x="32" y="0"/>
                  <a:pt x="32" y="0"/>
                </a:cubicBezTo>
                <a:cubicBezTo>
                  <a:pt x="40" y="0"/>
                  <a:pt x="40" y="0"/>
                  <a:pt x="40" y="0"/>
                </a:cubicBezTo>
                <a:cubicBezTo>
                  <a:pt x="40" y="10"/>
                  <a:pt x="40" y="10"/>
                  <a:pt x="40" y="10"/>
                </a:cubicBezTo>
                <a:cubicBezTo>
                  <a:pt x="44" y="11"/>
                  <a:pt x="48" y="12"/>
                  <a:pt x="51" y="13"/>
                </a:cubicBezTo>
                <a:cubicBezTo>
                  <a:pt x="54" y="14"/>
                  <a:pt x="57" y="16"/>
                  <a:pt x="60" y="18"/>
                </a:cubicBezTo>
                <a:cubicBezTo>
                  <a:pt x="63" y="20"/>
                  <a:pt x="65" y="23"/>
                  <a:pt x="67" y="27"/>
                </a:cubicBezTo>
                <a:cubicBezTo>
                  <a:pt x="68" y="30"/>
                  <a:pt x="69" y="34"/>
                  <a:pt x="69" y="38"/>
                </a:cubicBezTo>
                <a:cubicBezTo>
                  <a:pt x="51" y="38"/>
                  <a:pt x="51" y="38"/>
                  <a:pt x="51" y="38"/>
                </a:cubicBezTo>
                <a:cubicBezTo>
                  <a:pt x="51" y="35"/>
                  <a:pt x="50" y="32"/>
                  <a:pt x="48" y="29"/>
                </a:cubicBezTo>
                <a:cubicBezTo>
                  <a:pt x="45" y="27"/>
                  <a:pt x="43" y="26"/>
                  <a:pt x="40" y="26"/>
                </a:cubicBezTo>
                <a:cubicBezTo>
                  <a:pt x="40" y="49"/>
                  <a:pt x="40" y="49"/>
                  <a:pt x="40" y="49"/>
                </a:cubicBezTo>
                <a:cubicBezTo>
                  <a:pt x="41" y="49"/>
                  <a:pt x="42" y="50"/>
                  <a:pt x="43" y="50"/>
                </a:cubicBezTo>
                <a:cubicBezTo>
                  <a:pt x="44" y="50"/>
                  <a:pt x="45" y="50"/>
                  <a:pt x="47" y="51"/>
                </a:cubicBezTo>
                <a:cubicBezTo>
                  <a:pt x="53" y="52"/>
                  <a:pt x="58" y="55"/>
                  <a:pt x="62" y="57"/>
                </a:cubicBezTo>
                <a:cubicBezTo>
                  <a:pt x="65" y="60"/>
                  <a:pt x="68" y="62"/>
                  <a:pt x="69" y="65"/>
                </a:cubicBezTo>
                <a:cubicBezTo>
                  <a:pt x="71" y="68"/>
                  <a:pt x="72" y="71"/>
                  <a:pt x="72" y="74"/>
                </a:cubicBezTo>
                <a:cubicBezTo>
                  <a:pt x="73" y="76"/>
                  <a:pt x="73" y="79"/>
                  <a:pt x="73" y="81"/>
                </a:cubicBezTo>
                <a:cubicBezTo>
                  <a:pt x="73" y="83"/>
                  <a:pt x="72" y="85"/>
                  <a:pt x="71" y="88"/>
                </a:cubicBezTo>
                <a:cubicBezTo>
                  <a:pt x="70" y="91"/>
                  <a:pt x="69" y="94"/>
                  <a:pt x="66" y="97"/>
                </a:cubicBezTo>
                <a:cubicBezTo>
                  <a:pt x="64" y="100"/>
                  <a:pt x="60" y="102"/>
                  <a:pt x="56" y="104"/>
                </a:cubicBezTo>
                <a:cubicBezTo>
                  <a:pt x="52" y="107"/>
                  <a:pt x="46" y="108"/>
                  <a:pt x="40" y="108"/>
                </a:cubicBezTo>
                <a:cubicBezTo>
                  <a:pt x="40" y="120"/>
                  <a:pt x="40" y="120"/>
                  <a:pt x="40" y="120"/>
                </a:cubicBezTo>
                <a:cubicBezTo>
                  <a:pt x="32" y="120"/>
                  <a:pt x="32" y="120"/>
                  <a:pt x="32" y="120"/>
                </a:cubicBezTo>
                <a:cubicBezTo>
                  <a:pt x="32" y="108"/>
                  <a:pt x="32" y="108"/>
                  <a:pt x="32" y="108"/>
                </a:cubicBezTo>
                <a:cubicBezTo>
                  <a:pt x="22" y="108"/>
                  <a:pt x="15" y="105"/>
                  <a:pt x="9" y="99"/>
                </a:cubicBezTo>
                <a:cubicBezTo>
                  <a:pt x="4" y="94"/>
                  <a:pt x="1" y="86"/>
                  <a:pt x="0" y="76"/>
                </a:cubicBezTo>
                <a:cubicBezTo>
                  <a:pt x="18" y="76"/>
                  <a:pt x="18" y="76"/>
                  <a:pt x="18" y="76"/>
                </a:cubicBezTo>
                <a:cubicBezTo>
                  <a:pt x="18" y="81"/>
                  <a:pt x="19" y="85"/>
                  <a:pt x="22" y="88"/>
                </a:cubicBezTo>
                <a:close/>
                <a:moveTo>
                  <a:pt x="28" y="26"/>
                </a:moveTo>
                <a:cubicBezTo>
                  <a:pt x="26" y="27"/>
                  <a:pt x="25" y="28"/>
                  <a:pt x="24" y="28"/>
                </a:cubicBezTo>
                <a:cubicBezTo>
                  <a:pt x="23" y="29"/>
                  <a:pt x="22" y="31"/>
                  <a:pt x="21" y="32"/>
                </a:cubicBezTo>
                <a:cubicBezTo>
                  <a:pt x="21" y="33"/>
                  <a:pt x="20" y="35"/>
                  <a:pt x="20" y="37"/>
                </a:cubicBezTo>
                <a:cubicBezTo>
                  <a:pt x="20" y="40"/>
                  <a:pt x="21" y="42"/>
                  <a:pt x="23" y="43"/>
                </a:cubicBezTo>
                <a:cubicBezTo>
                  <a:pt x="25" y="45"/>
                  <a:pt x="28" y="46"/>
                  <a:pt x="32" y="47"/>
                </a:cubicBezTo>
                <a:cubicBezTo>
                  <a:pt x="32" y="26"/>
                  <a:pt x="32" y="26"/>
                  <a:pt x="32" y="26"/>
                </a:cubicBezTo>
                <a:cubicBezTo>
                  <a:pt x="31" y="26"/>
                  <a:pt x="29" y="26"/>
                  <a:pt x="28" y="26"/>
                </a:cubicBezTo>
                <a:close/>
                <a:moveTo>
                  <a:pt x="45" y="92"/>
                </a:moveTo>
                <a:cubicBezTo>
                  <a:pt x="47" y="91"/>
                  <a:pt x="48" y="91"/>
                  <a:pt x="49" y="90"/>
                </a:cubicBezTo>
                <a:cubicBezTo>
                  <a:pt x="51" y="89"/>
                  <a:pt x="52" y="87"/>
                  <a:pt x="53" y="86"/>
                </a:cubicBezTo>
                <a:cubicBezTo>
                  <a:pt x="54" y="84"/>
                  <a:pt x="54" y="82"/>
                  <a:pt x="54" y="80"/>
                </a:cubicBezTo>
                <a:cubicBezTo>
                  <a:pt x="54" y="77"/>
                  <a:pt x="53" y="74"/>
                  <a:pt x="51" y="73"/>
                </a:cubicBezTo>
                <a:cubicBezTo>
                  <a:pt x="49" y="71"/>
                  <a:pt x="45" y="69"/>
                  <a:pt x="40" y="68"/>
                </a:cubicBezTo>
                <a:cubicBezTo>
                  <a:pt x="40" y="93"/>
                  <a:pt x="40" y="93"/>
                  <a:pt x="40" y="93"/>
                </a:cubicBezTo>
                <a:cubicBezTo>
                  <a:pt x="41" y="93"/>
                  <a:pt x="43" y="93"/>
                  <a:pt x="45" y="92"/>
                </a:cubicBezTo>
                <a:close/>
              </a:path>
            </a:pathLst>
          </a:custGeom>
          <a:solidFill>
            <a:srgbClr val="C1D1B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96" name="Title 2">
            <a:extLst>
              <a:ext uri="{FF2B5EF4-FFF2-40B4-BE49-F238E27FC236}">
                <a16:creationId xmlns:a16="http://schemas.microsoft.com/office/drawing/2014/main" id="{58E061A5-33F9-4822-8227-9C7309F475B9}"/>
              </a:ext>
            </a:extLst>
          </p:cNvPr>
          <p:cNvSpPr txBox="1">
            <a:spLocks/>
          </p:cNvSpPr>
          <p:nvPr/>
        </p:nvSpPr>
        <p:spPr>
          <a:xfrm>
            <a:off x="1160062" y="753605"/>
            <a:ext cx="3575274" cy="840962"/>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rPr>
              <a:t>Lender / Seller’s Country</a:t>
            </a:r>
          </a:p>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97" name="Title 2">
            <a:extLst>
              <a:ext uri="{FF2B5EF4-FFF2-40B4-BE49-F238E27FC236}">
                <a16:creationId xmlns:a16="http://schemas.microsoft.com/office/drawing/2014/main" id="{0B4F608A-FA00-43F6-A11C-3515DECB8316}"/>
              </a:ext>
            </a:extLst>
          </p:cNvPr>
          <p:cNvSpPr txBox="1">
            <a:spLocks/>
          </p:cNvSpPr>
          <p:nvPr/>
        </p:nvSpPr>
        <p:spPr>
          <a:xfrm>
            <a:off x="5123255" y="862146"/>
            <a:ext cx="1453933"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98" name="Title 2">
            <a:extLst>
              <a:ext uri="{FF2B5EF4-FFF2-40B4-BE49-F238E27FC236}">
                <a16:creationId xmlns:a16="http://schemas.microsoft.com/office/drawing/2014/main" id="{9E3CE78F-7921-460E-82DE-338B89EBFCE1}"/>
              </a:ext>
            </a:extLst>
          </p:cNvPr>
          <p:cNvSpPr txBox="1">
            <a:spLocks/>
          </p:cNvSpPr>
          <p:nvPr/>
        </p:nvSpPr>
        <p:spPr>
          <a:xfrm>
            <a:off x="918589" y="5060439"/>
            <a:ext cx="2078804"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99" name="Title 2">
            <a:extLst>
              <a:ext uri="{FF2B5EF4-FFF2-40B4-BE49-F238E27FC236}">
                <a16:creationId xmlns:a16="http://schemas.microsoft.com/office/drawing/2014/main" id="{44C8CE49-B336-442E-BB9B-5C8EE71976B9}"/>
              </a:ext>
            </a:extLst>
          </p:cNvPr>
          <p:cNvSpPr txBox="1">
            <a:spLocks/>
          </p:cNvSpPr>
          <p:nvPr/>
        </p:nvSpPr>
        <p:spPr>
          <a:xfrm>
            <a:off x="6241604" y="5060439"/>
            <a:ext cx="4813815"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101" name="Rectangle 100">
            <a:extLst>
              <a:ext uri="{FF2B5EF4-FFF2-40B4-BE49-F238E27FC236}">
                <a16:creationId xmlns:a16="http://schemas.microsoft.com/office/drawing/2014/main" id="{4DA351C5-25BF-422E-A41B-23DCCC5CC579}"/>
              </a:ext>
            </a:extLst>
          </p:cNvPr>
          <p:cNvSpPr>
            <a:spLocks noChangeAspect="1"/>
          </p:cNvSpPr>
          <p:nvPr/>
        </p:nvSpPr>
        <p:spPr>
          <a:xfrm>
            <a:off x="2593528" y="4813900"/>
            <a:ext cx="2193066" cy="606187"/>
          </a:xfrm>
          <a:prstGeom prst="rect">
            <a:avLst/>
          </a:prstGeom>
          <a:solidFill>
            <a:srgbClr val="FFFFFF">
              <a:lumMod val="50000"/>
            </a:srgbClr>
          </a:solidFill>
          <a:ln w="25400" cap="flat" cmpd="sng" algn="ctr">
            <a:solidFill>
              <a:srgbClr val="BFBFBF"/>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Arial" panose="020B0604020202020204"/>
                <a:ea typeface="+mn-ea"/>
                <a:cs typeface="+mn-cs"/>
              </a:rPr>
              <a:t>Insurer</a:t>
            </a:r>
            <a:endParaRPr kumimoji="0" lang="en-GB" sz="21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2" name="Straight Arrow Connector 101">
            <a:extLst>
              <a:ext uri="{FF2B5EF4-FFF2-40B4-BE49-F238E27FC236}">
                <a16:creationId xmlns:a16="http://schemas.microsoft.com/office/drawing/2014/main" id="{B80F952F-76CE-4701-A2AA-C5D19051CB57}"/>
              </a:ext>
            </a:extLst>
          </p:cNvPr>
          <p:cNvCxnSpPr>
            <a:cxnSpLocks/>
          </p:cNvCxnSpPr>
          <p:nvPr/>
        </p:nvCxnSpPr>
        <p:spPr>
          <a:xfrm flipV="1">
            <a:off x="3031851" y="3071150"/>
            <a:ext cx="0" cy="1742750"/>
          </a:xfrm>
          <a:prstGeom prst="straightConnector1">
            <a:avLst/>
          </a:prstGeom>
          <a:noFill/>
          <a:ln w="9525" cap="flat" cmpd="sng" algn="ctr">
            <a:solidFill>
              <a:srgbClr val="203C6A">
                <a:shade val="95000"/>
                <a:satMod val="105000"/>
              </a:srgbClr>
            </a:solidFill>
            <a:prstDash val="solid"/>
            <a:tailEnd type="triangle"/>
          </a:ln>
          <a:effectLst/>
        </p:spPr>
      </p:cxnSp>
      <p:cxnSp>
        <p:nvCxnSpPr>
          <p:cNvPr id="103" name="Straight Arrow Connector 102">
            <a:extLst>
              <a:ext uri="{FF2B5EF4-FFF2-40B4-BE49-F238E27FC236}">
                <a16:creationId xmlns:a16="http://schemas.microsoft.com/office/drawing/2014/main" id="{717601FA-5F2B-47C6-9F16-AF4AD69FBC67}"/>
              </a:ext>
            </a:extLst>
          </p:cNvPr>
          <p:cNvCxnSpPr>
            <a:cxnSpLocks/>
            <a:stCxn id="72" idx="2"/>
          </p:cNvCxnSpPr>
          <p:nvPr/>
        </p:nvCxnSpPr>
        <p:spPr>
          <a:xfrm>
            <a:off x="3730555" y="3007118"/>
            <a:ext cx="0" cy="1708886"/>
          </a:xfrm>
          <a:prstGeom prst="straightConnector1">
            <a:avLst/>
          </a:prstGeom>
          <a:noFill/>
          <a:ln w="9525" cap="flat" cmpd="sng" algn="ctr">
            <a:solidFill>
              <a:srgbClr val="203C6A">
                <a:shade val="95000"/>
                <a:satMod val="105000"/>
              </a:srgbClr>
            </a:solidFill>
            <a:prstDash val="solid"/>
            <a:tailEnd type="triangle"/>
          </a:ln>
          <a:effectLst/>
        </p:spPr>
      </p:cxnSp>
      <p:sp>
        <p:nvSpPr>
          <p:cNvPr id="104" name="Rectangle 103">
            <a:extLst>
              <a:ext uri="{FF2B5EF4-FFF2-40B4-BE49-F238E27FC236}">
                <a16:creationId xmlns:a16="http://schemas.microsoft.com/office/drawing/2014/main" id="{0F0EA6C9-AC77-436F-8B42-96C87C428BC5}"/>
              </a:ext>
            </a:extLst>
          </p:cNvPr>
          <p:cNvSpPr/>
          <p:nvPr/>
        </p:nvSpPr>
        <p:spPr>
          <a:xfrm>
            <a:off x="3781660" y="3881544"/>
            <a:ext cx="1582484" cy="420564"/>
          </a:xfrm>
          <a:prstGeom prst="rect">
            <a:avLst/>
          </a:prstGeom>
        </p:spPr>
        <p:txBody>
          <a:bodyPr wrap="none">
            <a:spAutoFit/>
          </a:bodyPr>
          <a:lstStyle/>
          <a:p>
            <a:pPr defTabSz="609585" hangingPunct="1">
              <a:defRPr/>
            </a:pPr>
            <a:r>
              <a:rPr lang="en-US" sz="2133" kern="1200" dirty="0">
                <a:solidFill>
                  <a:srgbClr val="FFFFFF">
                    <a:lumMod val="50000"/>
                  </a:srgbClr>
                </a:solidFill>
                <a:latin typeface="Arial" panose="020B0604020202020204"/>
                <a:ea typeface="+mn-ea"/>
                <a:cs typeface="+mn-cs"/>
              </a:rPr>
              <a:t>$ Premium </a:t>
            </a:r>
            <a:endParaRPr lang="en-GB" sz="2133" kern="1200" dirty="0">
              <a:solidFill>
                <a:srgbClr val="FFFFFF">
                  <a:lumMod val="50000"/>
                </a:srgbClr>
              </a:solidFill>
              <a:latin typeface="Arial" panose="020B0604020202020204"/>
              <a:ea typeface="+mn-ea"/>
              <a:cs typeface="+mn-cs"/>
            </a:endParaRPr>
          </a:p>
        </p:txBody>
      </p:sp>
      <p:sp>
        <p:nvSpPr>
          <p:cNvPr id="105" name="Rectangle 104">
            <a:extLst>
              <a:ext uri="{FF2B5EF4-FFF2-40B4-BE49-F238E27FC236}">
                <a16:creationId xmlns:a16="http://schemas.microsoft.com/office/drawing/2014/main" id="{DB0FFA09-B4C1-4ABB-AC3A-E69A3439942F}"/>
              </a:ext>
            </a:extLst>
          </p:cNvPr>
          <p:cNvSpPr/>
          <p:nvPr/>
        </p:nvSpPr>
        <p:spPr>
          <a:xfrm>
            <a:off x="862979" y="3855454"/>
            <a:ext cx="2190023" cy="420564"/>
          </a:xfrm>
          <a:prstGeom prst="rect">
            <a:avLst/>
          </a:prstGeom>
        </p:spPr>
        <p:txBody>
          <a:bodyPr wrap="none">
            <a:spAutoFit/>
          </a:bodyPr>
          <a:lstStyle/>
          <a:p>
            <a:pPr defTabSz="609585" hangingPunct="1">
              <a:defRPr/>
            </a:pPr>
            <a:r>
              <a:rPr lang="en-US" sz="2133" kern="1200" dirty="0">
                <a:solidFill>
                  <a:srgbClr val="FF0000"/>
                </a:solidFill>
                <a:latin typeface="Arial" panose="020B0604020202020204"/>
                <a:ea typeface="+mn-ea"/>
                <a:cs typeface="+mn-cs"/>
              </a:rPr>
              <a:t>Insurance Policy</a:t>
            </a:r>
            <a:endParaRPr lang="en-GB" sz="2133" kern="1200" dirty="0">
              <a:solidFill>
                <a:srgbClr val="FF0000"/>
              </a:solidFill>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D1E8172-2537-426C-BE7A-CE97E9DF155D}"/>
              </a:ext>
            </a:extLst>
          </p:cNvPr>
          <p:cNvSpPr>
            <a:spLocks noGrp="1"/>
          </p:cNvSpPr>
          <p:nvPr>
            <p:ph type="sldNum" sz="quarter" idx="2"/>
          </p:nvPr>
        </p:nvSpPr>
        <p:spPr/>
        <p:txBody>
          <a:bodyPr/>
          <a:lstStyle/>
          <a:p>
            <a:fld id="{86CB4B4D-7CA3-9044-876B-883B54F8677D}" type="slidenum">
              <a:rPr lang="en-US" smtClean="0"/>
              <a:pPr/>
              <a:t>6</a:t>
            </a:fld>
            <a:endParaRPr lang="en-US" dirty="0"/>
          </a:p>
        </p:txBody>
      </p:sp>
    </p:spTree>
    <p:extLst>
      <p:ext uri="{BB962C8B-B14F-4D97-AF65-F5344CB8AC3E}">
        <p14:creationId xmlns:p14="http://schemas.microsoft.com/office/powerpoint/2010/main" val="2439981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9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nodePh="1">
                                  <p:stCondLst>
                                    <p:cond delay="0"/>
                                  </p:stCondLst>
                                  <p:endCondLst>
                                    <p:cond evt="begin" delay="0">
                                      <p:tn val="35"/>
                                    </p:cond>
                                  </p:end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89" grpId="0"/>
      <p:bldP spid="94" grpId="0"/>
      <p:bldP spid="95" grpId="0" animBg="1"/>
      <p:bldP spid="96" grpId="0"/>
      <p:bldP spid="97" grpId="0"/>
      <p:bldP spid="98" grpId="0"/>
      <p:bldP spid="99" grpId="0"/>
      <p:bldP spid="101" grpId="0" animBg="1"/>
      <p:bldP spid="104" grpId="0"/>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3C88-322C-437C-8400-71449B065BD6}"/>
              </a:ext>
            </a:extLst>
          </p:cNvPr>
          <p:cNvSpPr>
            <a:spLocks noGrp="1"/>
          </p:cNvSpPr>
          <p:nvPr>
            <p:ph type="title"/>
          </p:nvPr>
        </p:nvSpPr>
        <p:spPr/>
        <p:txBody>
          <a:bodyPr>
            <a:normAutofit/>
          </a:bodyPr>
          <a:lstStyle/>
          <a:p>
            <a:r>
              <a:rPr lang="en-US" sz="5400" dirty="0"/>
              <a:t>Political Risk Insurance</a:t>
            </a:r>
          </a:p>
        </p:txBody>
      </p:sp>
      <p:sp>
        <p:nvSpPr>
          <p:cNvPr id="3" name="Slide Number Placeholder 2">
            <a:extLst>
              <a:ext uri="{FF2B5EF4-FFF2-40B4-BE49-F238E27FC236}">
                <a16:creationId xmlns:a16="http://schemas.microsoft.com/office/drawing/2014/main" id="{10F37832-5FF4-4DF4-9BDB-8E4006EE63AC}"/>
              </a:ext>
            </a:extLst>
          </p:cNvPr>
          <p:cNvSpPr>
            <a:spLocks noGrp="1"/>
          </p:cNvSpPr>
          <p:nvPr>
            <p:ph type="sldNum" sz="quarter" idx="2"/>
          </p:nvPr>
        </p:nvSpPr>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18423316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xfrm>
            <a:off x="515938" y="-63082"/>
            <a:ext cx="11296278" cy="1127962"/>
          </a:xfrm>
          <a:prstGeom prst="rect">
            <a:avLst/>
          </a:prstGeom>
        </p:spPr>
        <p:txBody>
          <a:bodyPr>
            <a:normAutofit fontScale="90000"/>
          </a:bodyPr>
          <a:lstStyle/>
          <a:p>
            <a:r>
              <a:rPr lang="en-US" sz="4400" dirty="0"/>
              <a:t>Political Risk Insurance: </a:t>
            </a:r>
            <a:r>
              <a:rPr lang="en-US" sz="2600" b="0" i="1" dirty="0">
                <a:solidFill>
                  <a:srgbClr val="C00000"/>
                </a:solidFill>
              </a:rPr>
              <a:t>Insurance covering a multinational investor or lender for certain defined perils, generally in lower income countries</a:t>
            </a:r>
            <a:endParaRPr lang="en-US" sz="2600" b="0" dirty="0"/>
          </a:p>
        </p:txBody>
      </p:sp>
      <p:sp>
        <p:nvSpPr>
          <p:cNvPr id="122" name="Subtitle 2"/>
          <p:cNvSpPr txBox="1">
            <a:spLocks noGrp="1"/>
          </p:cNvSpPr>
          <p:nvPr>
            <p:ph type="body" sz="quarter" idx="1"/>
          </p:nvPr>
        </p:nvSpPr>
        <p:spPr>
          <a:xfrm>
            <a:off x="693793" y="1363950"/>
            <a:ext cx="4668782" cy="3206130"/>
          </a:xfrm>
          <a:prstGeom prst="rect">
            <a:avLst/>
          </a:prstGeom>
        </p:spPr>
        <p:txBody>
          <a:bodyPr>
            <a:normAutofit fontScale="92500" lnSpcReduction="10000"/>
          </a:bodyPr>
          <a:lstStyle/>
          <a:p>
            <a:pPr>
              <a:spcAft>
                <a:spcPts val="1200"/>
              </a:spcAft>
            </a:pPr>
            <a:r>
              <a:rPr lang="en-US" u="sng" dirty="0"/>
              <a:t>Perils</a:t>
            </a:r>
            <a:r>
              <a:rPr lang="en-US" dirty="0"/>
              <a:t>:</a:t>
            </a:r>
          </a:p>
          <a:p>
            <a:pPr marL="457200" indent="-457200">
              <a:buFont typeface="Arial" panose="020B0604020202020204" pitchFamily="34" charset="0"/>
              <a:buChar char="•"/>
            </a:pPr>
            <a:r>
              <a:rPr lang="en-US" dirty="0"/>
              <a:t>Expropriation </a:t>
            </a:r>
          </a:p>
          <a:p>
            <a:pPr marL="457200" indent="-457200">
              <a:buFont typeface="Arial" panose="020B0604020202020204" pitchFamily="34" charset="0"/>
              <a:buChar char="•"/>
            </a:pPr>
            <a:r>
              <a:rPr lang="en-US" dirty="0"/>
              <a:t>Political Violence </a:t>
            </a:r>
          </a:p>
          <a:p>
            <a:pPr marL="457200" indent="-457200">
              <a:buFont typeface="Arial" panose="020B0604020202020204" pitchFamily="34" charset="0"/>
              <a:buChar char="•"/>
            </a:pPr>
            <a:r>
              <a:rPr lang="en-US" dirty="0"/>
              <a:t>Currency Inconvertibility</a:t>
            </a:r>
          </a:p>
          <a:p>
            <a:pPr marL="457200" indent="-457200">
              <a:buFont typeface="Arial" panose="020B0604020202020204" pitchFamily="34" charset="0"/>
              <a:buChar char="•"/>
            </a:pPr>
            <a:r>
              <a:rPr lang="en-US" dirty="0"/>
              <a:t>Selective Discrimination </a:t>
            </a:r>
          </a:p>
          <a:p>
            <a:pPr marL="457200" indent="-457200">
              <a:buFont typeface="Arial" panose="020B0604020202020204" pitchFamily="34" charset="0"/>
              <a:buChar char="•"/>
            </a:pPr>
            <a:r>
              <a:rPr lang="en-US" dirty="0"/>
              <a:t>Forced Abandonment</a:t>
            </a:r>
          </a:p>
          <a:p>
            <a:pPr marL="457200" indent="-457200">
              <a:buFont typeface="Arial" panose="020B0604020202020204" pitchFamily="34" charset="0"/>
              <a:buChar char="•"/>
            </a:pPr>
            <a:r>
              <a:rPr lang="en-US" dirty="0"/>
              <a:t>Government entity default</a:t>
            </a:r>
          </a:p>
        </p:txBody>
      </p:sp>
      <p:sp>
        <p:nvSpPr>
          <p:cNvPr id="3" name="Slide Number Placeholder 2">
            <a:extLst>
              <a:ext uri="{FF2B5EF4-FFF2-40B4-BE49-F238E27FC236}">
                <a16:creationId xmlns:a16="http://schemas.microsoft.com/office/drawing/2014/main" id="{DFE68E15-CD21-41FB-8017-C62CD59C6280}"/>
              </a:ext>
            </a:extLst>
          </p:cNvPr>
          <p:cNvSpPr>
            <a:spLocks noGrp="1"/>
          </p:cNvSpPr>
          <p:nvPr>
            <p:ph type="sldNum" sz="quarter" idx="2"/>
          </p:nvPr>
        </p:nvSpPr>
        <p:spPr/>
        <p:txBody>
          <a:bodyPr/>
          <a:lstStyle/>
          <a:p>
            <a:fld id="{86CB4B4D-7CA3-9044-876B-883B54F8677D}" type="slidenum">
              <a:rPr lang="en-US" smtClean="0"/>
              <a:pPr/>
              <a:t>8</a:t>
            </a:fld>
            <a:endParaRPr lang="en-US" dirty="0"/>
          </a:p>
        </p:txBody>
      </p:sp>
      <p:sp>
        <p:nvSpPr>
          <p:cNvPr id="5" name="Subtitle 2">
            <a:extLst>
              <a:ext uri="{FF2B5EF4-FFF2-40B4-BE49-F238E27FC236}">
                <a16:creationId xmlns:a16="http://schemas.microsoft.com/office/drawing/2014/main" id="{BA542EF2-4BEC-45A0-8729-DC8A2223643B}"/>
              </a:ext>
            </a:extLst>
          </p:cNvPr>
          <p:cNvSpPr txBox="1">
            <a:spLocks/>
          </p:cNvSpPr>
          <p:nvPr/>
        </p:nvSpPr>
        <p:spPr>
          <a:xfrm>
            <a:off x="6096000" y="1430123"/>
            <a:ext cx="5716216" cy="3139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lvl1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1pPr>
            <a:lvl2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2pPr>
            <a:lvl3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3pPr>
            <a:lvl4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4pPr>
            <a:lvl5pPr marL="0" marR="0" indent="0" algn="l" defTabSz="457200" latinLnBrk="0">
              <a:lnSpc>
                <a:spcPct val="100000"/>
              </a:lnSpc>
              <a:spcBef>
                <a:spcPts val="0"/>
              </a:spcBef>
              <a:spcAft>
                <a:spcPts val="0"/>
              </a:spcAft>
              <a:buClrTx/>
              <a:buSzTx/>
              <a:buFontTx/>
              <a:buNone/>
              <a:tabLst/>
              <a:defRPr sz="2800" b="0" i="0" u="none" strike="noStrike" cap="none" spc="0" baseline="0">
                <a:ln>
                  <a:noFill/>
                </a:ln>
                <a:solidFill>
                  <a:srgbClr val="000000"/>
                </a:solidFill>
                <a:uFillTx/>
                <a:latin typeface="Century Gothic"/>
                <a:ea typeface="Century Gothic"/>
                <a:cs typeface="Century Gothic"/>
                <a:sym typeface="Century Gothic"/>
              </a:defRPr>
            </a:lvl5pPr>
            <a:lvl6pPr marL="25603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6pPr>
            <a:lvl7pPr marL="30175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7pPr>
            <a:lvl8pPr marL="34747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8pPr>
            <a:lvl9pPr marL="3931920" marR="0" indent="-274320" algn="l" defTabSz="457200" latinLnBrk="0">
              <a:lnSpc>
                <a:spcPct val="100000"/>
              </a:lnSpc>
              <a:spcBef>
                <a:spcPts val="400"/>
              </a:spcBef>
              <a:spcAft>
                <a:spcPts val="0"/>
              </a:spcAft>
              <a:buClrTx/>
              <a:buSzPct val="100000"/>
              <a:buFontTx/>
              <a:buChar char="•"/>
              <a:tabLst/>
              <a:defRPr sz="2400" b="0" i="0" u="none" strike="noStrike" cap="none" spc="0" baseline="0">
                <a:ln>
                  <a:noFill/>
                </a:ln>
                <a:solidFill>
                  <a:schemeClr val="accent2"/>
                </a:solidFill>
                <a:uFillTx/>
                <a:latin typeface="Century Gothic"/>
                <a:ea typeface="Century Gothic"/>
                <a:cs typeface="Century Gothic"/>
                <a:sym typeface="Century Gothic"/>
              </a:defRPr>
            </a:lvl9pPr>
          </a:lstStyle>
          <a:p>
            <a:pPr hangingPunct="1">
              <a:spcAft>
                <a:spcPts val="1200"/>
              </a:spcAft>
            </a:pPr>
            <a:r>
              <a:rPr lang="en-US" u="sng" dirty="0"/>
              <a:t>Three types</a:t>
            </a:r>
            <a:r>
              <a:rPr lang="en-US" dirty="0"/>
              <a:t>:</a:t>
            </a:r>
          </a:p>
          <a:p>
            <a:pPr marL="514350" lvl="1" indent="-514350" hangingPunct="1">
              <a:buFont typeface="+mj-lt"/>
              <a:buAutoNum type="arabicPeriod"/>
            </a:pPr>
            <a:r>
              <a:rPr lang="en-US" dirty="0"/>
              <a:t>Covering an equity investment (shares in a foreign enterprise)</a:t>
            </a:r>
          </a:p>
          <a:p>
            <a:pPr marL="514350" lvl="1" indent="-514350" hangingPunct="1">
              <a:buFont typeface="+mj-lt"/>
              <a:buAutoNum type="arabicPeriod"/>
            </a:pPr>
            <a:r>
              <a:rPr lang="en-US" dirty="0"/>
              <a:t>Covering tangible assets</a:t>
            </a:r>
          </a:p>
          <a:p>
            <a:pPr marL="514350" lvl="1" indent="-514350" hangingPunct="1">
              <a:buFont typeface="+mj-lt"/>
              <a:buAutoNum type="arabicPeriod"/>
            </a:pPr>
            <a:r>
              <a:rPr lang="en-US" dirty="0"/>
              <a:t>Covering scheduled payments on loans or sales</a:t>
            </a:r>
          </a:p>
        </p:txBody>
      </p:sp>
      <p:sp>
        <p:nvSpPr>
          <p:cNvPr id="2" name="TextBox 1">
            <a:extLst>
              <a:ext uri="{FF2B5EF4-FFF2-40B4-BE49-F238E27FC236}">
                <a16:creationId xmlns:a16="http://schemas.microsoft.com/office/drawing/2014/main" id="{72D53409-12AD-4E1C-8901-056688955C58}"/>
              </a:ext>
            </a:extLst>
          </p:cNvPr>
          <p:cNvSpPr txBox="1"/>
          <p:nvPr/>
        </p:nvSpPr>
        <p:spPr>
          <a:xfrm>
            <a:off x="866775" y="4869150"/>
            <a:ext cx="9772650"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2400" u="sng" dirty="0"/>
              <a:t>Global Exposure</a:t>
            </a:r>
            <a:r>
              <a:rPr lang="en-US" sz="2400" dirty="0"/>
              <a:t>: USD 500 billion(?) mainly in lower income countries</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2625574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46DFA7-4748-402B-8D6B-05900A9664DA}"/>
              </a:ext>
            </a:extLst>
          </p:cNvPr>
          <p:cNvSpPr>
            <a:spLocks noChangeAspect="1"/>
          </p:cNvSpPr>
          <p:nvPr/>
        </p:nvSpPr>
        <p:spPr>
          <a:xfrm>
            <a:off x="2502823" y="2192591"/>
            <a:ext cx="2324265" cy="606187"/>
          </a:xfrm>
          <a:prstGeom prst="rect">
            <a:avLst/>
          </a:prstGeom>
          <a:solidFill>
            <a:srgbClr val="203C6A"/>
          </a:solidFill>
          <a:ln w="25400" cap="flat" cmpd="sng" algn="ctr">
            <a:solidFill>
              <a:srgbClr val="203C6A">
                <a:shade val="50000"/>
              </a:srgbClr>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Arial" panose="020B0604020202020204"/>
                <a:ea typeface="+mn-ea"/>
                <a:cs typeface="+mn-cs"/>
              </a:rPr>
              <a:t>Investor / Lender</a:t>
            </a:r>
            <a:endParaRPr kumimoji="0" lang="en-GB" sz="21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44D7056-7545-4DB4-A000-4F4B64B8F141}"/>
              </a:ext>
            </a:extLst>
          </p:cNvPr>
          <p:cNvSpPr>
            <a:spLocks noChangeAspect="1"/>
          </p:cNvSpPr>
          <p:nvPr/>
        </p:nvSpPr>
        <p:spPr>
          <a:xfrm>
            <a:off x="7734133" y="2192591"/>
            <a:ext cx="2419801" cy="606187"/>
          </a:xfrm>
          <a:prstGeom prst="rect">
            <a:avLst/>
          </a:prstGeom>
          <a:solidFill>
            <a:srgbClr val="C1D1B6"/>
          </a:solidFill>
          <a:ln w="25400" cap="flat" cmpd="sng" algn="ctr">
            <a:solidFill>
              <a:srgbClr val="203C6A">
                <a:shade val="50000"/>
              </a:srgbClr>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Arial" panose="020B0604020202020204"/>
                <a:ea typeface="+mn-ea"/>
                <a:cs typeface="+mn-cs"/>
              </a:rPr>
              <a:t>Foreign Enterprise</a:t>
            </a:r>
            <a:endParaRPr kumimoji="0" lang="en-GB" sz="21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6934A552-F727-4B0C-8376-1036206F2C1B}"/>
              </a:ext>
            </a:extLst>
          </p:cNvPr>
          <p:cNvGrpSpPr/>
          <p:nvPr/>
        </p:nvGrpSpPr>
        <p:grpSpPr>
          <a:xfrm>
            <a:off x="4279731" y="1924736"/>
            <a:ext cx="4119420" cy="216000"/>
            <a:chOff x="3692236" y="547255"/>
            <a:chExt cx="3089565" cy="200890"/>
          </a:xfrm>
        </p:grpSpPr>
        <p:cxnSp>
          <p:nvCxnSpPr>
            <p:cNvPr id="7" name="Straight Connector 6">
              <a:extLst>
                <a:ext uri="{FF2B5EF4-FFF2-40B4-BE49-F238E27FC236}">
                  <a16:creationId xmlns:a16="http://schemas.microsoft.com/office/drawing/2014/main" id="{FF803F8C-EB75-457A-87BB-35CC62830F17}"/>
                </a:ext>
              </a:extLst>
            </p:cNvPr>
            <p:cNvCxnSpPr>
              <a:cxnSpLocks/>
            </p:cNvCxnSpPr>
            <p:nvPr/>
          </p:nvCxnSpPr>
          <p:spPr>
            <a:xfrm flipH="1" flipV="1">
              <a:off x="3692236" y="547255"/>
              <a:ext cx="1" cy="200890"/>
            </a:xfrm>
            <a:prstGeom prst="line">
              <a:avLst/>
            </a:prstGeom>
            <a:noFill/>
            <a:ln w="19050" cap="flat" cmpd="sng" algn="ctr">
              <a:solidFill>
                <a:srgbClr val="203C6A"/>
              </a:solidFill>
              <a:prstDash val="solid"/>
            </a:ln>
            <a:effectLst/>
          </p:spPr>
        </p:cxnSp>
        <p:cxnSp>
          <p:nvCxnSpPr>
            <p:cNvPr id="8" name="Straight Connector 7">
              <a:extLst>
                <a:ext uri="{FF2B5EF4-FFF2-40B4-BE49-F238E27FC236}">
                  <a16:creationId xmlns:a16="http://schemas.microsoft.com/office/drawing/2014/main" id="{E6DF5F8E-90D2-40B0-BCB2-E525EAD88BB4}"/>
                </a:ext>
              </a:extLst>
            </p:cNvPr>
            <p:cNvCxnSpPr>
              <a:cxnSpLocks/>
            </p:cNvCxnSpPr>
            <p:nvPr/>
          </p:nvCxnSpPr>
          <p:spPr>
            <a:xfrm>
              <a:off x="3692237" y="547255"/>
              <a:ext cx="3089564" cy="0"/>
            </a:xfrm>
            <a:prstGeom prst="line">
              <a:avLst/>
            </a:prstGeom>
            <a:noFill/>
            <a:ln w="19050" cap="flat" cmpd="sng" algn="ctr">
              <a:solidFill>
                <a:srgbClr val="203C6A"/>
              </a:solidFill>
              <a:prstDash val="solid"/>
            </a:ln>
            <a:effectLst/>
          </p:spPr>
        </p:cxnSp>
        <p:cxnSp>
          <p:nvCxnSpPr>
            <p:cNvPr id="9" name="Straight Connector 8">
              <a:extLst>
                <a:ext uri="{FF2B5EF4-FFF2-40B4-BE49-F238E27FC236}">
                  <a16:creationId xmlns:a16="http://schemas.microsoft.com/office/drawing/2014/main" id="{3EBAE0C4-1CDE-41DD-B97E-C67D76505ED9}"/>
                </a:ext>
              </a:extLst>
            </p:cNvPr>
            <p:cNvCxnSpPr/>
            <p:nvPr/>
          </p:nvCxnSpPr>
          <p:spPr>
            <a:xfrm flipH="1" flipV="1">
              <a:off x="6781800" y="547255"/>
              <a:ext cx="1" cy="200890"/>
            </a:xfrm>
            <a:prstGeom prst="line">
              <a:avLst/>
            </a:prstGeom>
            <a:noFill/>
            <a:ln w="19050" cap="flat" cmpd="sng" algn="ctr">
              <a:solidFill>
                <a:srgbClr val="203C6A"/>
              </a:solidFill>
              <a:prstDash val="solid"/>
              <a:headEnd type="triangle" w="med" len="med"/>
              <a:tailEnd type="none" w="med" len="med"/>
            </a:ln>
            <a:effectLst/>
          </p:spPr>
        </p:cxnSp>
      </p:grpSp>
      <p:grpSp>
        <p:nvGrpSpPr>
          <p:cNvPr id="10" name="Group 178">
            <a:extLst>
              <a:ext uri="{FF2B5EF4-FFF2-40B4-BE49-F238E27FC236}">
                <a16:creationId xmlns:a16="http://schemas.microsoft.com/office/drawing/2014/main" id="{FC2CD2B1-5C92-43E2-8E1E-4B2B1213BA4C}"/>
              </a:ext>
            </a:extLst>
          </p:cNvPr>
          <p:cNvGrpSpPr>
            <a:grpSpLocks noChangeAspect="1"/>
          </p:cNvGrpSpPr>
          <p:nvPr/>
        </p:nvGrpSpPr>
        <p:grpSpPr bwMode="auto">
          <a:xfrm flipH="1">
            <a:off x="4347353" y="1500427"/>
            <a:ext cx="734303" cy="328977"/>
            <a:chOff x="2784" y="2926"/>
            <a:chExt cx="657" cy="288"/>
          </a:xfrm>
          <a:solidFill>
            <a:srgbClr val="203C6A"/>
          </a:solidFill>
        </p:grpSpPr>
        <p:sp>
          <p:nvSpPr>
            <p:cNvPr id="11" name="Freeform 179">
              <a:extLst>
                <a:ext uri="{FF2B5EF4-FFF2-40B4-BE49-F238E27FC236}">
                  <a16:creationId xmlns:a16="http://schemas.microsoft.com/office/drawing/2014/main" id="{78A12D5B-0A32-4D57-9EA1-A725B97D7CA8}"/>
                </a:ext>
              </a:extLst>
            </p:cNvPr>
            <p:cNvSpPr>
              <a:spLocks/>
            </p:cNvSpPr>
            <p:nvPr/>
          </p:nvSpPr>
          <p:spPr bwMode="auto">
            <a:xfrm>
              <a:off x="3367" y="2926"/>
              <a:ext cx="43" cy="177"/>
            </a:xfrm>
            <a:custGeom>
              <a:avLst/>
              <a:gdLst/>
              <a:ahLst/>
              <a:cxnLst>
                <a:cxn ang="0">
                  <a:pos x="1" y="75"/>
                </a:cxn>
                <a:cxn ang="0">
                  <a:pos x="18" y="75"/>
                </a:cxn>
                <a:cxn ang="0">
                  <a:pos x="18" y="74"/>
                </a:cxn>
                <a:cxn ang="0">
                  <a:pos x="18" y="1"/>
                </a:cxn>
                <a:cxn ang="0">
                  <a:pos x="18" y="0"/>
                </a:cxn>
                <a:cxn ang="0">
                  <a:pos x="1" y="0"/>
                </a:cxn>
                <a:cxn ang="0">
                  <a:pos x="0" y="1"/>
                </a:cxn>
                <a:cxn ang="0">
                  <a:pos x="0" y="74"/>
                </a:cxn>
                <a:cxn ang="0">
                  <a:pos x="1" y="75"/>
                </a:cxn>
              </a:cxnLst>
              <a:rect l="0" t="0" r="r" b="b"/>
              <a:pathLst>
                <a:path w="18" h="75">
                  <a:moveTo>
                    <a:pt x="1" y="75"/>
                  </a:moveTo>
                  <a:cubicBezTo>
                    <a:pt x="18" y="75"/>
                    <a:pt x="18" y="75"/>
                    <a:pt x="18" y="75"/>
                  </a:cubicBezTo>
                  <a:cubicBezTo>
                    <a:pt x="18" y="75"/>
                    <a:pt x="18" y="75"/>
                    <a:pt x="18" y="74"/>
                  </a:cubicBezTo>
                  <a:cubicBezTo>
                    <a:pt x="18" y="1"/>
                    <a:pt x="18" y="1"/>
                    <a:pt x="18" y="1"/>
                  </a:cubicBezTo>
                  <a:cubicBezTo>
                    <a:pt x="18" y="0"/>
                    <a:pt x="18" y="0"/>
                    <a:pt x="18" y="0"/>
                  </a:cubicBezTo>
                  <a:cubicBezTo>
                    <a:pt x="1" y="0"/>
                    <a:pt x="1" y="0"/>
                    <a:pt x="1" y="0"/>
                  </a:cubicBezTo>
                  <a:cubicBezTo>
                    <a:pt x="0" y="0"/>
                    <a:pt x="0" y="0"/>
                    <a:pt x="0" y="1"/>
                  </a:cubicBezTo>
                  <a:cubicBezTo>
                    <a:pt x="0" y="74"/>
                    <a:pt x="0" y="74"/>
                    <a:pt x="0" y="74"/>
                  </a:cubicBezTo>
                  <a:cubicBezTo>
                    <a:pt x="0" y="75"/>
                    <a:pt x="0" y="75"/>
                    <a:pt x="1" y="7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2" name="Freeform 180">
              <a:extLst>
                <a:ext uri="{FF2B5EF4-FFF2-40B4-BE49-F238E27FC236}">
                  <a16:creationId xmlns:a16="http://schemas.microsoft.com/office/drawing/2014/main" id="{3A92FA10-680A-45EB-A638-AD00C71C81DA}"/>
                </a:ext>
              </a:extLst>
            </p:cNvPr>
            <p:cNvSpPr>
              <a:spLocks/>
            </p:cNvSpPr>
            <p:nvPr/>
          </p:nvSpPr>
          <p:spPr bwMode="auto">
            <a:xfrm>
              <a:off x="3048" y="3056"/>
              <a:ext cx="97" cy="47"/>
            </a:xfrm>
            <a:custGeom>
              <a:avLst/>
              <a:gdLst/>
              <a:ahLst/>
              <a:cxnLst>
                <a:cxn ang="0">
                  <a:pos x="41" y="0"/>
                </a:cxn>
                <a:cxn ang="0">
                  <a:pos x="1" y="0"/>
                </a:cxn>
                <a:cxn ang="0">
                  <a:pos x="0" y="1"/>
                </a:cxn>
                <a:cxn ang="0">
                  <a:pos x="0" y="20"/>
                </a:cxn>
                <a:cxn ang="0">
                  <a:pos x="1" y="20"/>
                </a:cxn>
                <a:cxn ang="0">
                  <a:pos x="41" y="20"/>
                </a:cxn>
                <a:cxn ang="0">
                  <a:pos x="41" y="20"/>
                </a:cxn>
                <a:cxn ang="0">
                  <a:pos x="41" y="1"/>
                </a:cxn>
                <a:cxn ang="0">
                  <a:pos x="41" y="0"/>
                </a:cxn>
              </a:cxnLst>
              <a:rect l="0" t="0" r="r" b="b"/>
              <a:pathLst>
                <a:path w="41" h="20">
                  <a:moveTo>
                    <a:pt x="41" y="0"/>
                  </a:moveTo>
                  <a:cubicBezTo>
                    <a:pt x="1" y="0"/>
                    <a:pt x="1" y="0"/>
                    <a:pt x="1" y="0"/>
                  </a:cubicBezTo>
                  <a:cubicBezTo>
                    <a:pt x="0" y="0"/>
                    <a:pt x="0" y="0"/>
                    <a:pt x="0" y="1"/>
                  </a:cubicBezTo>
                  <a:cubicBezTo>
                    <a:pt x="0" y="20"/>
                    <a:pt x="0" y="20"/>
                    <a:pt x="0" y="20"/>
                  </a:cubicBezTo>
                  <a:cubicBezTo>
                    <a:pt x="0" y="20"/>
                    <a:pt x="0" y="20"/>
                    <a:pt x="1" y="20"/>
                  </a:cubicBezTo>
                  <a:cubicBezTo>
                    <a:pt x="41" y="20"/>
                    <a:pt x="41" y="20"/>
                    <a:pt x="41" y="20"/>
                  </a:cubicBezTo>
                  <a:cubicBezTo>
                    <a:pt x="41" y="20"/>
                    <a:pt x="41" y="20"/>
                    <a:pt x="41" y="20"/>
                  </a:cubicBezTo>
                  <a:cubicBezTo>
                    <a:pt x="41" y="1"/>
                    <a:pt x="41" y="1"/>
                    <a:pt x="41" y="1"/>
                  </a:cubicBezTo>
                  <a:cubicBezTo>
                    <a:pt x="41" y="0"/>
                    <a:pt x="41" y="0"/>
                    <a:pt x="4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3" name="Freeform 181">
              <a:extLst>
                <a:ext uri="{FF2B5EF4-FFF2-40B4-BE49-F238E27FC236}">
                  <a16:creationId xmlns:a16="http://schemas.microsoft.com/office/drawing/2014/main" id="{10C14A4C-299B-4756-AD41-DFBBD6C7AEC4}"/>
                </a:ext>
              </a:extLst>
            </p:cNvPr>
            <p:cNvSpPr>
              <a:spLocks/>
            </p:cNvSpPr>
            <p:nvPr/>
          </p:nvSpPr>
          <p:spPr bwMode="auto">
            <a:xfrm>
              <a:off x="3157" y="2999"/>
              <a:ext cx="99" cy="47"/>
            </a:xfrm>
            <a:custGeom>
              <a:avLst/>
              <a:gdLst/>
              <a:ahLst/>
              <a:cxnLst>
                <a:cxn ang="0">
                  <a:pos x="1" y="20"/>
                </a:cxn>
                <a:cxn ang="0">
                  <a:pos x="41" y="20"/>
                </a:cxn>
                <a:cxn ang="0">
                  <a:pos x="42" y="19"/>
                </a:cxn>
                <a:cxn ang="0">
                  <a:pos x="42" y="0"/>
                </a:cxn>
                <a:cxn ang="0">
                  <a:pos x="41" y="0"/>
                </a:cxn>
                <a:cxn ang="0">
                  <a:pos x="1" y="0"/>
                </a:cxn>
                <a:cxn ang="0">
                  <a:pos x="0" y="0"/>
                </a:cxn>
                <a:cxn ang="0">
                  <a:pos x="0" y="19"/>
                </a:cxn>
                <a:cxn ang="0">
                  <a:pos x="1" y="20"/>
                </a:cxn>
              </a:cxnLst>
              <a:rect l="0" t="0" r="r" b="b"/>
              <a:pathLst>
                <a:path w="42" h="20">
                  <a:moveTo>
                    <a:pt x="1" y="20"/>
                  </a:moveTo>
                  <a:cubicBezTo>
                    <a:pt x="41" y="20"/>
                    <a:pt x="41" y="20"/>
                    <a:pt x="41" y="20"/>
                  </a:cubicBezTo>
                  <a:cubicBezTo>
                    <a:pt x="41" y="20"/>
                    <a:pt x="42" y="20"/>
                    <a:pt x="42" y="19"/>
                  </a:cubicBezTo>
                  <a:cubicBezTo>
                    <a:pt x="42" y="0"/>
                    <a:pt x="42" y="0"/>
                    <a:pt x="42" y="0"/>
                  </a:cubicBezTo>
                  <a:cubicBezTo>
                    <a:pt x="42" y="0"/>
                    <a:pt x="41" y="0"/>
                    <a:pt x="41" y="0"/>
                  </a:cubicBezTo>
                  <a:cubicBezTo>
                    <a:pt x="1" y="0"/>
                    <a:pt x="1" y="0"/>
                    <a:pt x="1" y="0"/>
                  </a:cubicBezTo>
                  <a:cubicBezTo>
                    <a:pt x="1" y="0"/>
                    <a:pt x="0" y="0"/>
                    <a:pt x="0" y="0"/>
                  </a:cubicBezTo>
                  <a:cubicBezTo>
                    <a:pt x="0" y="19"/>
                    <a:pt x="0" y="19"/>
                    <a:pt x="0" y="19"/>
                  </a:cubicBezTo>
                  <a:cubicBezTo>
                    <a:pt x="0" y="20"/>
                    <a:pt x="1" y="20"/>
                    <a:pt x="1" y="2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4" name="Freeform 182">
              <a:extLst>
                <a:ext uri="{FF2B5EF4-FFF2-40B4-BE49-F238E27FC236}">
                  <a16:creationId xmlns:a16="http://schemas.microsoft.com/office/drawing/2014/main" id="{7AE36BFD-8F87-4E31-A18B-EE90236DB865}"/>
                </a:ext>
              </a:extLst>
            </p:cNvPr>
            <p:cNvSpPr>
              <a:spLocks/>
            </p:cNvSpPr>
            <p:nvPr/>
          </p:nvSpPr>
          <p:spPr bwMode="auto">
            <a:xfrm>
              <a:off x="3048" y="2940"/>
              <a:ext cx="97" cy="47"/>
            </a:xfrm>
            <a:custGeom>
              <a:avLst/>
              <a:gdLst/>
              <a:ahLst/>
              <a:cxnLst>
                <a:cxn ang="0">
                  <a:pos x="1" y="20"/>
                </a:cxn>
                <a:cxn ang="0">
                  <a:pos x="41" y="20"/>
                </a:cxn>
                <a:cxn ang="0">
                  <a:pos x="41" y="19"/>
                </a:cxn>
                <a:cxn ang="0">
                  <a:pos x="41" y="1"/>
                </a:cxn>
                <a:cxn ang="0">
                  <a:pos x="41" y="0"/>
                </a:cxn>
                <a:cxn ang="0">
                  <a:pos x="1" y="0"/>
                </a:cxn>
                <a:cxn ang="0">
                  <a:pos x="0" y="1"/>
                </a:cxn>
                <a:cxn ang="0">
                  <a:pos x="0" y="19"/>
                </a:cxn>
                <a:cxn ang="0">
                  <a:pos x="1" y="20"/>
                </a:cxn>
              </a:cxnLst>
              <a:rect l="0" t="0" r="r" b="b"/>
              <a:pathLst>
                <a:path w="41" h="20">
                  <a:moveTo>
                    <a:pt x="1" y="20"/>
                  </a:moveTo>
                  <a:cubicBezTo>
                    <a:pt x="41" y="20"/>
                    <a:pt x="41" y="20"/>
                    <a:pt x="41" y="20"/>
                  </a:cubicBezTo>
                  <a:cubicBezTo>
                    <a:pt x="41" y="20"/>
                    <a:pt x="41" y="20"/>
                    <a:pt x="41" y="19"/>
                  </a:cubicBezTo>
                  <a:cubicBezTo>
                    <a:pt x="41" y="1"/>
                    <a:pt x="41" y="1"/>
                    <a:pt x="41" y="1"/>
                  </a:cubicBezTo>
                  <a:cubicBezTo>
                    <a:pt x="41" y="0"/>
                    <a:pt x="41" y="0"/>
                    <a:pt x="41" y="0"/>
                  </a:cubicBezTo>
                  <a:cubicBezTo>
                    <a:pt x="1" y="0"/>
                    <a:pt x="1" y="0"/>
                    <a:pt x="1" y="0"/>
                  </a:cubicBezTo>
                  <a:cubicBezTo>
                    <a:pt x="0" y="0"/>
                    <a:pt x="0" y="0"/>
                    <a:pt x="0" y="1"/>
                  </a:cubicBezTo>
                  <a:cubicBezTo>
                    <a:pt x="0" y="19"/>
                    <a:pt x="0" y="19"/>
                    <a:pt x="0" y="19"/>
                  </a:cubicBezTo>
                  <a:cubicBezTo>
                    <a:pt x="0" y="20"/>
                    <a:pt x="0" y="20"/>
                    <a:pt x="1" y="2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5" name="Freeform 183">
              <a:extLst>
                <a:ext uri="{FF2B5EF4-FFF2-40B4-BE49-F238E27FC236}">
                  <a16:creationId xmlns:a16="http://schemas.microsoft.com/office/drawing/2014/main" id="{F9F4A69D-E73D-4EBE-8AC5-122993B50ADD}"/>
                </a:ext>
              </a:extLst>
            </p:cNvPr>
            <p:cNvSpPr>
              <a:spLocks noEditPoints="1"/>
            </p:cNvSpPr>
            <p:nvPr/>
          </p:nvSpPr>
          <p:spPr bwMode="auto">
            <a:xfrm>
              <a:off x="2784" y="3115"/>
              <a:ext cx="657" cy="99"/>
            </a:xfrm>
            <a:custGeom>
              <a:avLst/>
              <a:gdLst/>
              <a:ahLst/>
              <a:cxnLst>
                <a:cxn ang="0">
                  <a:pos x="278" y="0"/>
                </a:cxn>
                <a:cxn ang="0">
                  <a:pos x="278" y="0"/>
                </a:cxn>
                <a:cxn ang="0">
                  <a:pos x="4" y="0"/>
                </a:cxn>
                <a:cxn ang="0">
                  <a:pos x="1" y="2"/>
                </a:cxn>
                <a:cxn ang="0">
                  <a:pos x="12" y="15"/>
                </a:cxn>
                <a:cxn ang="0">
                  <a:pos x="26" y="28"/>
                </a:cxn>
                <a:cxn ang="0">
                  <a:pos x="26" y="41"/>
                </a:cxn>
                <a:cxn ang="0">
                  <a:pos x="26" y="42"/>
                </a:cxn>
                <a:cxn ang="0">
                  <a:pos x="252" y="42"/>
                </a:cxn>
                <a:cxn ang="0">
                  <a:pos x="278" y="1"/>
                </a:cxn>
                <a:cxn ang="0">
                  <a:pos x="278" y="0"/>
                </a:cxn>
                <a:cxn ang="0">
                  <a:pos x="24" y="15"/>
                </a:cxn>
                <a:cxn ang="0">
                  <a:pos x="19" y="10"/>
                </a:cxn>
                <a:cxn ang="0">
                  <a:pos x="24" y="5"/>
                </a:cxn>
                <a:cxn ang="0">
                  <a:pos x="30" y="10"/>
                </a:cxn>
                <a:cxn ang="0">
                  <a:pos x="24" y="15"/>
                </a:cxn>
              </a:cxnLst>
              <a:rect l="0" t="0" r="r" b="b"/>
              <a:pathLst>
                <a:path w="278" h="42">
                  <a:moveTo>
                    <a:pt x="278" y="0"/>
                  </a:moveTo>
                  <a:cubicBezTo>
                    <a:pt x="278" y="0"/>
                    <a:pt x="278" y="0"/>
                    <a:pt x="278" y="0"/>
                  </a:cubicBezTo>
                  <a:cubicBezTo>
                    <a:pt x="4" y="0"/>
                    <a:pt x="4" y="0"/>
                    <a:pt x="4" y="0"/>
                  </a:cubicBezTo>
                  <a:cubicBezTo>
                    <a:pt x="4" y="0"/>
                    <a:pt x="1" y="0"/>
                    <a:pt x="1" y="2"/>
                  </a:cubicBezTo>
                  <a:cubicBezTo>
                    <a:pt x="0" y="4"/>
                    <a:pt x="5" y="8"/>
                    <a:pt x="12" y="15"/>
                  </a:cubicBezTo>
                  <a:cubicBezTo>
                    <a:pt x="18" y="19"/>
                    <a:pt x="26" y="26"/>
                    <a:pt x="26" y="28"/>
                  </a:cubicBezTo>
                  <a:cubicBezTo>
                    <a:pt x="26" y="41"/>
                    <a:pt x="26" y="41"/>
                    <a:pt x="26" y="41"/>
                  </a:cubicBezTo>
                  <a:cubicBezTo>
                    <a:pt x="26" y="41"/>
                    <a:pt x="26" y="42"/>
                    <a:pt x="26" y="42"/>
                  </a:cubicBezTo>
                  <a:cubicBezTo>
                    <a:pt x="252" y="42"/>
                    <a:pt x="252" y="42"/>
                    <a:pt x="252" y="42"/>
                  </a:cubicBezTo>
                  <a:cubicBezTo>
                    <a:pt x="269" y="42"/>
                    <a:pt x="278" y="3"/>
                    <a:pt x="278" y="1"/>
                  </a:cubicBezTo>
                  <a:cubicBezTo>
                    <a:pt x="278" y="1"/>
                    <a:pt x="278" y="1"/>
                    <a:pt x="278" y="0"/>
                  </a:cubicBezTo>
                  <a:moveTo>
                    <a:pt x="24" y="15"/>
                  </a:moveTo>
                  <a:cubicBezTo>
                    <a:pt x="21" y="15"/>
                    <a:pt x="19" y="13"/>
                    <a:pt x="19" y="10"/>
                  </a:cubicBezTo>
                  <a:cubicBezTo>
                    <a:pt x="19" y="7"/>
                    <a:pt x="21" y="5"/>
                    <a:pt x="24" y="5"/>
                  </a:cubicBezTo>
                  <a:cubicBezTo>
                    <a:pt x="27" y="5"/>
                    <a:pt x="30" y="7"/>
                    <a:pt x="30" y="10"/>
                  </a:cubicBezTo>
                  <a:cubicBezTo>
                    <a:pt x="30" y="13"/>
                    <a:pt x="27" y="15"/>
                    <a:pt x="24"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6" name="Freeform 184">
              <a:extLst>
                <a:ext uri="{FF2B5EF4-FFF2-40B4-BE49-F238E27FC236}">
                  <a16:creationId xmlns:a16="http://schemas.microsoft.com/office/drawing/2014/main" id="{195A2713-3AEA-4861-AB2A-AAF6A0735659}"/>
                </a:ext>
              </a:extLst>
            </p:cNvPr>
            <p:cNvSpPr>
              <a:spLocks/>
            </p:cNvSpPr>
            <p:nvPr/>
          </p:nvSpPr>
          <p:spPr bwMode="auto">
            <a:xfrm>
              <a:off x="3275" y="2999"/>
              <a:ext cx="137" cy="104"/>
            </a:xfrm>
            <a:custGeom>
              <a:avLst/>
              <a:gdLst/>
              <a:ahLst/>
              <a:cxnLst>
                <a:cxn ang="0">
                  <a:pos x="37" y="0"/>
                </a:cxn>
                <a:cxn ang="0">
                  <a:pos x="1" y="0"/>
                </a:cxn>
                <a:cxn ang="0">
                  <a:pos x="0" y="0"/>
                </a:cxn>
                <a:cxn ang="0">
                  <a:pos x="0" y="43"/>
                </a:cxn>
                <a:cxn ang="0">
                  <a:pos x="1" y="44"/>
                </a:cxn>
                <a:cxn ang="0">
                  <a:pos x="57" y="44"/>
                </a:cxn>
                <a:cxn ang="0">
                  <a:pos x="58" y="43"/>
                </a:cxn>
                <a:cxn ang="0">
                  <a:pos x="58" y="42"/>
                </a:cxn>
                <a:cxn ang="0">
                  <a:pos x="37" y="0"/>
                </a:cxn>
              </a:cxnLst>
              <a:rect l="0" t="0" r="r" b="b"/>
              <a:pathLst>
                <a:path w="58" h="44">
                  <a:moveTo>
                    <a:pt x="37" y="0"/>
                  </a:moveTo>
                  <a:cubicBezTo>
                    <a:pt x="1" y="0"/>
                    <a:pt x="1" y="0"/>
                    <a:pt x="1" y="0"/>
                  </a:cubicBezTo>
                  <a:cubicBezTo>
                    <a:pt x="0" y="0"/>
                    <a:pt x="0" y="0"/>
                    <a:pt x="0" y="0"/>
                  </a:cubicBezTo>
                  <a:cubicBezTo>
                    <a:pt x="0" y="43"/>
                    <a:pt x="0" y="43"/>
                    <a:pt x="0" y="43"/>
                  </a:cubicBezTo>
                  <a:cubicBezTo>
                    <a:pt x="0" y="44"/>
                    <a:pt x="0" y="44"/>
                    <a:pt x="1" y="44"/>
                  </a:cubicBezTo>
                  <a:cubicBezTo>
                    <a:pt x="57" y="44"/>
                    <a:pt x="57" y="44"/>
                    <a:pt x="57" y="44"/>
                  </a:cubicBezTo>
                  <a:cubicBezTo>
                    <a:pt x="57" y="44"/>
                    <a:pt x="58" y="44"/>
                    <a:pt x="58" y="43"/>
                  </a:cubicBezTo>
                  <a:cubicBezTo>
                    <a:pt x="58" y="43"/>
                    <a:pt x="58" y="43"/>
                    <a:pt x="58" y="42"/>
                  </a:cubicBezTo>
                  <a:cubicBezTo>
                    <a:pt x="58" y="36"/>
                    <a:pt x="43" y="0"/>
                    <a:pt x="3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7" name="Freeform 185">
              <a:extLst>
                <a:ext uri="{FF2B5EF4-FFF2-40B4-BE49-F238E27FC236}">
                  <a16:creationId xmlns:a16="http://schemas.microsoft.com/office/drawing/2014/main" id="{1553BE47-2195-450B-B38E-394E6C7B5B63}"/>
                </a:ext>
              </a:extLst>
            </p:cNvPr>
            <p:cNvSpPr>
              <a:spLocks/>
            </p:cNvSpPr>
            <p:nvPr/>
          </p:nvSpPr>
          <p:spPr bwMode="auto">
            <a:xfrm>
              <a:off x="2940" y="3056"/>
              <a:ext cx="97" cy="47"/>
            </a:xfrm>
            <a:custGeom>
              <a:avLst/>
              <a:gdLst/>
              <a:ahLst/>
              <a:cxnLst>
                <a:cxn ang="0">
                  <a:pos x="41" y="0"/>
                </a:cxn>
                <a:cxn ang="0">
                  <a:pos x="1" y="0"/>
                </a:cxn>
                <a:cxn ang="0">
                  <a:pos x="0" y="0"/>
                </a:cxn>
                <a:cxn ang="0">
                  <a:pos x="0" y="19"/>
                </a:cxn>
                <a:cxn ang="0">
                  <a:pos x="1" y="20"/>
                </a:cxn>
                <a:cxn ang="0">
                  <a:pos x="41" y="20"/>
                </a:cxn>
                <a:cxn ang="0">
                  <a:pos x="41" y="19"/>
                </a:cxn>
                <a:cxn ang="0">
                  <a:pos x="41" y="0"/>
                </a:cxn>
                <a:cxn ang="0">
                  <a:pos x="41" y="0"/>
                </a:cxn>
              </a:cxnLst>
              <a:rect l="0" t="0" r="r" b="b"/>
              <a:pathLst>
                <a:path w="41" h="20">
                  <a:moveTo>
                    <a:pt x="41" y="0"/>
                  </a:moveTo>
                  <a:cubicBezTo>
                    <a:pt x="1" y="0"/>
                    <a:pt x="1" y="0"/>
                    <a:pt x="1" y="0"/>
                  </a:cubicBezTo>
                  <a:cubicBezTo>
                    <a:pt x="0" y="0"/>
                    <a:pt x="0" y="0"/>
                    <a:pt x="0" y="0"/>
                  </a:cubicBezTo>
                  <a:cubicBezTo>
                    <a:pt x="0" y="19"/>
                    <a:pt x="0" y="19"/>
                    <a:pt x="0" y="19"/>
                  </a:cubicBezTo>
                  <a:cubicBezTo>
                    <a:pt x="0" y="20"/>
                    <a:pt x="0" y="20"/>
                    <a:pt x="1" y="20"/>
                  </a:cubicBezTo>
                  <a:cubicBezTo>
                    <a:pt x="41" y="20"/>
                    <a:pt x="41" y="20"/>
                    <a:pt x="41" y="20"/>
                  </a:cubicBezTo>
                  <a:cubicBezTo>
                    <a:pt x="41" y="20"/>
                    <a:pt x="41" y="20"/>
                    <a:pt x="41" y="19"/>
                  </a:cubicBezTo>
                  <a:cubicBezTo>
                    <a:pt x="41" y="0"/>
                    <a:pt x="41" y="0"/>
                    <a:pt x="41" y="0"/>
                  </a:cubicBezTo>
                  <a:cubicBezTo>
                    <a:pt x="41" y="0"/>
                    <a:pt x="41" y="0"/>
                    <a:pt x="4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8" name="Freeform 186">
              <a:extLst>
                <a:ext uri="{FF2B5EF4-FFF2-40B4-BE49-F238E27FC236}">
                  <a16:creationId xmlns:a16="http://schemas.microsoft.com/office/drawing/2014/main" id="{79FA73BD-6310-4C19-A376-7A8764404F2F}"/>
                </a:ext>
              </a:extLst>
            </p:cNvPr>
            <p:cNvSpPr>
              <a:spLocks/>
            </p:cNvSpPr>
            <p:nvPr/>
          </p:nvSpPr>
          <p:spPr bwMode="auto">
            <a:xfrm>
              <a:off x="3159" y="3056"/>
              <a:ext cx="97" cy="47"/>
            </a:xfrm>
            <a:custGeom>
              <a:avLst/>
              <a:gdLst/>
              <a:ahLst/>
              <a:cxnLst>
                <a:cxn ang="0">
                  <a:pos x="40" y="0"/>
                </a:cxn>
                <a:cxn ang="0">
                  <a:pos x="0" y="0"/>
                </a:cxn>
                <a:cxn ang="0">
                  <a:pos x="0" y="0"/>
                </a:cxn>
                <a:cxn ang="0">
                  <a:pos x="0" y="19"/>
                </a:cxn>
                <a:cxn ang="0">
                  <a:pos x="0" y="20"/>
                </a:cxn>
                <a:cxn ang="0">
                  <a:pos x="40" y="20"/>
                </a:cxn>
                <a:cxn ang="0">
                  <a:pos x="41" y="19"/>
                </a:cxn>
                <a:cxn ang="0">
                  <a:pos x="41" y="0"/>
                </a:cxn>
                <a:cxn ang="0">
                  <a:pos x="40" y="0"/>
                </a:cxn>
              </a:cxnLst>
              <a:rect l="0" t="0" r="r" b="b"/>
              <a:pathLst>
                <a:path w="41" h="20">
                  <a:moveTo>
                    <a:pt x="40" y="0"/>
                  </a:moveTo>
                  <a:cubicBezTo>
                    <a:pt x="0" y="0"/>
                    <a:pt x="0" y="0"/>
                    <a:pt x="0" y="0"/>
                  </a:cubicBezTo>
                  <a:cubicBezTo>
                    <a:pt x="0" y="0"/>
                    <a:pt x="0" y="0"/>
                    <a:pt x="0" y="0"/>
                  </a:cubicBezTo>
                  <a:cubicBezTo>
                    <a:pt x="0" y="19"/>
                    <a:pt x="0" y="19"/>
                    <a:pt x="0" y="19"/>
                  </a:cubicBezTo>
                  <a:cubicBezTo>
                    <a:pt x="0" y="20"/>
                    <a:pt x="0" y="20"/>
                    <a:pt x="0" y="20"/>
                  </a:cubicBezTo>
                  <a:cubicBezTo>
                    <a:pt x="40" y="20"/>
                    <a:pt x="40" y="20"/>
                    <a:pt x="40" y="20"/>
                  </a:cubicBezTo>
                  <a:cubicBezTo>
                    <a:pt x="41" y="20"/>
                    <a:pt x="41" y="20"/>
                    <a:pt x="41" y="19"/>
                  </a:cubicBezTo>
                  <a:cubicBezTo>
                    <a:pt x="41" y="0"/>
                    <a:pt x="41" y="0"/>
                    <a:pt x="41" y="0"/>
                  </a:cubicBezTo>
                  <a:cubicBezTo>
                    <a:pt x="41" y="0"/>
                    <a:pt x="41" y="0"/>
                    <a:pt x="40"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19" name="Freeform 187">
              <a:extLst>
                <a:ext uri="{FF2B5EF4-FFF2-40B4-BE49-F238E27FC236}">
                  <a16:creationId xmlns:a16="http://schemas.microsoft.com/office/drawing/2014/main" id="{B8E136EA-A8D2-4FA2-B641-8BFD129D441B}"/>
                </a:ext>
              </a:extLst>
            </p:cNvPr>
            <p:cNvSpPr>
              <a:spLocks/>
            </p:cNvSpPr>
            <p:nvPr/>
          </p:nvSpPr>
          <p:spPr bwMode="auto">
            <a:xfrm>
              <a:off x="3048" y="2997"/>
              <a:ext cx="97" cy="49"/>
            </a:xfrm>
            <a:custGeom>
              <a:avLst/>
              <a:gdLst/>
              <a:ahLst/>
              <a:cxnLst>
                <a:cxn ang="0">
                  <a:pos x="41" y="0"/>
                </a:cxn>
                <a:cxn ang="0">
                  <a:pos x="1" y="0"/>
                </a:cxn>
                <a:cxn ang="0">
                  <a:pos x="0" y="1"/>
                </a:cxn>
                <a:cxn ang="0">
                  <a:pos x="0" y="20"/>
                </a:cxn>
                <a:cxn ang="0">
                  <a:pos x="1" y="21"/>
                </a:cxn>
                <a:cxn ang="0">
                  <a:pos x="41" y="21"/>
                </a:cxn>
                <a:cxn ang="0">
                  <a:pos x="41" y="20"/>
                </a:cxn>
                <a:cxn ang="0">
                  <a:pos x="41" y="1"/>
                </a:cxn>
                <a:cxn ang="0">
                  <a:pos x="41" y="0"/>
                </a:cxn>
              </a:cxnLst>
              <a:rect l="0" t="0" r="r" b="b"/>
              <a:pathLst>
                <a:path w="41" h="21">
                  <a:moveTo>
                    <a:pt x="41" y="0"/>
                  </a:moveTo>
                  <a:cubicBezTo>
                    <a:pt x="1" y="0"/>
                    <a:pt x="1" y="0"/>
                    <a:pt x="1" y="0"/>
                  </a:cubicBezTo>
                  <a:cubicBezTo>
                    <a:pt x="0" y="0"/>
                    <a:pt x="0" y="1"/>
                    <a:pt x="0" y="1"/>
                  </a:cubicBezTo>
                  <a:cubicBezTo>
                    <a:pt x="0" y="20"/>
                    <a:pt x="0" y="20"/>
                    <a:pt x="0" y="20"/>
                  </a:cubicBezTo>
                  <a:cubicBezTo>
                    <a:pt x="0" y="20"/>
                    <a:pt x="0" y="21"/>
                    <a:pt x="1" y="21"/>
                  </a:cubicBezTo>
                  <a:cubicBezTo>
                    <a:pt x="41" y="21"/>
                    <a:pt x="41" y="21"/>
                    <a:pt x="41" y="21"/>
                  </a:cubicBezTo>
                  <a:cubicBezTo>
                    <a:pt x="41" y="21"/>
                    <a:pt x="41" y="20"/>
                    <a:pt x="41" y="20"/>
                  </a:cubicBezTo>
                  <a:cubicBezTo>
                    <a:pt x="41" y="1"/>
                    <a:pt x="41" y="1"/>
                    <a:pt x="41" y="1"/>
                  </a:cubicBezTo>
                  <a:cubicBezTo>
                    <a:pt x="41" y="1"/>
                    <a:pt x="41" y="0"/>
                    <a:pt x="4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sp>
          <p:nvSpPr>
            <p:cNvPr id="20" name="Freeform 188">
              <a:extLst>
                <a:ext uri="{FF2B5EF4-FFF2-40B4-BE49-F238E27FC236}">
                  <a16:creationId xmlns:a16="http://schemas.microsoft.com/office/drawing/2014/main" id="{534899AD-89C2-46AD-8714-58588D0365B8}"/>
                </a:ext>
              </a:extLst>
            </p:cNvPr>
            <p:cNvSpPr>
              <a:spLocks/>
            </p:cNvSpPr>
            <p:nvPr/>
          </p:nvSpPr>
          <p:spPr bwMode="auto">
            <a:xfrm>
              <a:off x="2869" y="3001"/>
              <a:ext cx="26" cy="102"/>
            </a:xfrm>
            <a:custGeom>
              <a:avLst/>
              <a:gdLst/>
              <a:ahLst/>
              <a:cxnLst>
                <a:cxn ang="0">
                  <a:pos x="10" y="0"/>
                </a:cxn>
                <a:cxn ang="0">
                  <a:pos x="1" y="0"/>
                </a:cxn>
                <a:cxn ang="0">
                  <a:pos x="0" y="1"/>
                </a:cxn>
                <a:cxn ang="0">
                  <a:pos x="0" y="42"/>
                </a:cxn>
                <a:cxn ang="0">
                  <a:pos x="1" y="43"/>
                </a:cxn>
                <a:cxn ang="0">
                  <a:pos x="10" y="43"/>
                </a:cxn>
                <a:cxn ang="0">
                  <a:pos x="11" y="42"/>
                </a:cxn>
                <a:cxn ang="0">
                  <a:pos x="11" y="1"/>
                </a:cxn>
                <a:cxn ang="0">
                  <a:pos x="10" y="0"/>
                </a:cxn>
              </a:cxnLst>
              <a:rect l="0" t="0" r="r" b="b"/>
              <a:pathLst>
                <a:path w="11" h="43">
                  <a:moveTo>
                    <a:pt x="10" y="0"/>
                  </a:moveTo>
                  <a:cubicBezTo>
                    <a:pt x="1" y="0"/>
                    <a:pt x="1" y="0"/>
                    <a:pt x="1" y="0"/>
                  </a:cubicBezTo>
                  <a:cubicBezTo>
                    <a:pt x="0" y="0"/>
                    <a:pt x="0" y="0"/>
                    <a:pt x="0" y="1"/>
                  </a:cubicBezTo>
                  <a:cubicBezTo>
                    <a:pt x="0" y="42"/>
                    <a:pt x="0" y="42"/>
                    <a:pt x="0" y="42"/>
                  </a:cubicBezTo>
                  <a:cubicBezTo>
                    <a:pt x="0" y="43"/>
                    <a:pt x="0" y="43"/>
                    <a:pt x="1" y="43"/>
                  </a:cubicBezTo>
                  <a:cubicBezTo>
                    <a:pt x="10" y="43"/>
                    <a:pt x="10" y="43"/>
                    <a:pt x="10" y="43"/>
                  </a:cubicBezTo>
                  <a:cubicBezTo>
                    <a:pt x="10" y="43"/>
                    <a:pt x="11" y="43"/>
                    <a:pt x="11" y="42"/>
                  </a:cubicBezTo>
                  <a:cubicBezTo>
                    <a:pt x="11" y="1"/>
                    <a:pt x="11" y="1"/>
                    <a:pt x="11" y="1"/>
                  </a:cubicBezTo>
                  <a:cubicBezTo>
                    <a:pt x="11" y="0"/>
                    <a:pt x="10" y="0"/>
                    <a:pt x="10"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327271" eaLnBrk="1" fontAlgn="auto" latinLnBrk="0" hangingPunct="1">
                <a:lnSpc>
                  <a:spcPct val="100000"/>
                </a:lnSpc>
                <a:spcBef>
                  <a:spcPts val="0"/>
                </a:spcBef>
                <a:spcAft>
                  <a:spcPts val="0"/>
                </a:spcAft>
                <a:buClrTx/>
                <a:buSzTx/>
                <a:buFontTx/>
                <a:buNone/>
                <a:tabLst/>
                <a:defRPr/>
              </a:pPr>
              <a:endParaRPr kumimoji="0" lang="en-GB" sz="2667" b="0" i="0" u="none" strike="noStrike" kern="1200" cap="none" spc="0" normalizeH="0" baseline="0" noProof="0" dirty="0">
                <a:ln>
                  <a:noFill/>
                </a:ln>
                <a:solidFill>
                  <a:srgbClr val="005C84"/>
                </a:solidFill>
                <a:effectLst/>
                <a:uLnTx/>
                <a:uFillTx/>
                <a:latin typeface="Arial"/>
                <a:ea typeface="+mn-ea"/>
                <a:cs typeface="+mn-cs"/>
              </a:endParaRPr>
            </a:p>
          </p:txBody>
        </p:sp>
      </p:grpSp>
      <p:sp>
        <p:nvSpPr>
          <p:cNvPr id="21" name="Rectangle 20">
            <a:extLst>
              <a:ext uri="{FF2B5EF4-FFF2-40B4-BE49-F238E27FC236}">
                <a16:creationId xmlns:a16="http://schemas.microsoft.com/office/drawing/2014/main" id="{2DA87983-7160-44ED-9E01-87162F7083F2}"/>
              </a:ext>
            </a:extLst>
          </p:cNvPr>
          <p:cNvSpPr/>
          <p:nvPr/>
        </p:nvSpPr>
        <p:spPr>
          <a:xfrm>
            <a:off x="5211305" y="1494768"/>
            <a:ext cx="2355132" cy="420564"/>
          </a:xfrm>
          <a:prstGeom prst="rect">
            <a:avLst/>
          </a:prstGeom>
        </p:spPr>
        <p:txBody>
          <a:bodyPr wrap="none">
            <a:spAutoFit/>
          </a:bodyPr>
          <a:lstStyle/>
          <a:p>
            <a:pPr defTabSz="609585" hangingPunct="1">
              <a:defRPr/>
            </a:pPr>
            <a:r>
              <a:rPr lang="en-US" sz="2133" kern="1200" dirty="0">
                <a:solidFill>
                  <a:srgbClr val="2B4C6E"/>
                </a:solidFill>
                <a:latin typeface="Arial" panose="020B0604020202020204"/>
                <a:ea typeface="+mn-ea"/>
                <a:cs typeface="+mn-cs"/>
              </a:rPr>
              <a:t>Investment / Loan</a:t>
            </a:r>
            <a:endParaRPr lang="en-GB" sz="2133" kern="1200" dirty="0">
              <a:latin typeface="Arial" panose="020B0604020202020204"/>
              <a:ea typeface="+mn-ea"/>
              <a:cs typeface="+mn-cs"/>
            </a:endParaRPr>
          </a:p>
        </p:txBody>
      </p:sp>
      <p:grpSp>
        <p:nvGrpSpPr>
          <p:cNvPr id="22" name="Group 21">
            <a:extLst>
              <a:ext uri="{FF2B5EF4-FFF2-40B4-BE49-F238E27FC236}">
                <a16:creationId xmlns:a16="http://schemas.microsoft.com/office/drawing/2014/main" id="{32981EEA-2F98-4962-8502-6CBF4E1CC743}"/>
              </a:ext>
            </a:extLst>
          </p:cNvPr>
          <p:cNvGrpSpPr/>
          <p:nvPr/>
        </p:nvGrpSpPr>
        <p:grpSpPr>
          <a:xfrm rot="10800000">
            <a:off x="4275722" y="2862810"/>
            <a:ext cx="4119420" cy="216000"/>
            <a:chOff x="3692236" y="547255"/>
            <a:chExt cx="3089565" cy="200890"/>
          </a:xfrm>
        </p:grpSpPr>
        <p:cxnSp>
          <p:nvCxnSpPr>
            <p:cNvPr id="23" name="Straight Connector 22">
              <a:extLst>
                <a:ext uri="{FF2B5EF4-FFF2-40B4-BE49-F238E27FC236}">
                  <a16:creationId xmlns:a16="http://schemas.microsoft.com/office/drawing/2014/main" id="{1869AF8D-CEED-4CB4-A0D0-45E0B84F9553}"/>
                </a:ext>
              </a:extLst>
            </p:cNvPr>
            <p:cNvCxnSpPr>
              <a:cxnSpLocks/>
            </p:cNvCxnSpPr>
            <p:nvPr/>
          </p:nvCxnSpPr>
          <p:spPr>
            <a:xfrm flipH="1" flipV="1">
              <a:off x="3692236" y="547255"/>
              <a:ext cx="1" cy="200890"/>
            </a:xfrm>
            <a:prstGeom prst="line">
              <a:avLst/>
            </a:prstGeom>
            <a:noFill/>
            <a:ln w="19050" cap="flat" cmpd="sng" algn="ctr">
              <a:solidFill>
                <a:srgbClr val="203C6A"/>
              </a:solidFill>
              <a:prstDash val="solid"/>
            </a:ln>
            <a:effectLst/>
          </p:spPr>
        </p:cxnSp>
        <p:cxnSp>
          <p:nvCxnSpPr>
            <p:cNvPr id="24" name="Straight Connector 23">
              <a:extLst>
                <a:ext uri="{FF2B5EF4-FFF2-40B4-BE49-F238E27FC236}">
                  <a16:creationId xmlns:a16="http://schemas.microsoft.com/office/drawing/2014/main" id="{F283C35B-F5FF-42D2-94AC-0EE0333C45FC}"/>
                </a:ext>
              </a:extLst>
            </p:cNvPr>
            <p:cNvCxnSpPr>
              <a:cxnSpLocks/>
            </p:cNvCxnSpPr>
            <p:nvPr/>
          </p:nvCxnSpPr>
          <p:spPr>
            <a:xfrm>
              <a:off x="3692237" y="547255"/>
              <a:ext cx="3089564" cy="0"/>
            </a:xfrm>
            <a:prstGeom prst="line">
              <a:avLst/>
            </a:prstGeom>
            <a:noFill/>
            <a:ln w="19050" cap="flat" cmpd="sng" algn="ctr">
              <a:solidFill>
                <a:srgbClr val="203C6A"/>
              </a:solidFill>
              <a:prstDash val="solid"/>
            </a:ln>
            <a:effectLst/>
          </p:spPr>
        </p:cxnSp>
        <p:cxnSp>
          <p:nvCxnSpPr>
            <p:cNvPr id="25" name="Straight Connector 24">
              <a:extLst>
                <a:ext uri="{FF2B5EF4-FFF2-40B4-BE49-F238E27FC236}">
                  <a16:creationId xmlns:a16="http://schemas.microsoft.com/office/drawing/2014/main" id="{4C9E60D3-43D9-48C8-A3E3-95B4AEBA9A08}"/>
                </a:ext>
              </a:extLst>
            </p:cNvPr>
            <p:cNvCxnSpPr/>
            <p:nvPr/>
          </p:nvCxnSpPr>
          <p:spPr>
            <a:xfrm flipH="1" flipV="1">
              <a:off x="6781800" y="547255"/>
              <a:ext cx="1" cy="200890"/>
            </a:xfrm>
            <a:prstGeom prst="line">
              <a:avLst/>
            </a:prstGeom>
            <a:noFill/>
            <a:ln w="19050" cap="flat" cmpd="sng" algn="ctr">
              <a:solidFill>
                <a:srgbClr val="203C6A"/>
              </a:solidFill>
              <a:prstDash val="solid"/>
              <a:headEnd type="triangle" w="med" len="med"/>
              <a:tailEnd type="none" w="med" len="med"/>
            </a:ln>
            <a:effectLst/>
          </p:spPr>
        </p:cxnSp>
      </p:grpSp>
      <p:sp>
        <p:nvSpPr>
          <p:cNvPr id="26" name="Rectangle 25">
            <a:extLst>
              <a:ext uri="{FF2B5EF4-FFF2-40B4-BE49-F238E27FC236}">
                <a16:creationId xmlns:a16="http://schemas.microsoft.com/office/drawing/2014/main" id="{8C9EE461-AA48-45AB-8C7F-D02377A2147F}"/>
              </a:ext>
            </a:extLst>
          </p:cNvPr>
          <p:cNvSpPr/>
          <p:nvPr/>
        </p:nvSpPr>
        <p:spPr>
          <a:xfrm>
            <a:off x="5609861" y="2657051"/>
            <a:ext cx="1263487" cy="420564"/>
          </a:xfrm>
          <a:prstGeom prst="rect">
            <a:avLst/>
          </a:prstGeom>
        </p:spPr>
        <p:txBody>
          <a:bodyPr wrap="none">
            <a:spAutoFit/>
          </a:bodyPr>
          <a:lstStyle/>
          <a:p>
            <a:pPr defTabSz="609585" hangingPunct="1">
              <a:defRPr/>
            </a:pPr>
            <a:r>
              <a:rPr lang="en-US" sz="2133" kern="1200" dirty="0">
                <a:solidFill>
                  <a:srgbClr val="70AD47">
                    <a:lumMod val="75000"/>
                  </a:srgbClr>
                </a:solidFill>
                <a:latin typeface="Arial" panose="020B0604020202020204"/>
                <a:ea typeface="+mn-ea"/>
                <a:cs typeface="+mn-cs"/>
              </a:rPr>
              <a:t>Payment</a:t>
            </a:r>
            <a:endParaRPr lang="en-GB" sz="2133" kern="1200" dirty="0">
              <a:solidFill>
                <a:srgbClr val="70AD47">
                  <a:lumMod val="75000"/>
                </a:srgbClr>
              </a:solidFill>
              <a:latin typeface="Arial" panose="020B0604020202020204"/>
              <a:ea typeface="+mn-ea"/>
              <a:cs typeface="+mn-cs"/>
            </a:endParaRPr>
          </a:p>
        </p:txBody>
      </p:sp>
      <p:sp>
        <p:nvSpPr>
          <p:cNvPr id="27" name="Freeform 58">
            <a:extLst>
              <a:ext uri="{FF2B5EF4-FFF2-40B4-BE49-F238E27FC236}">
                <a16:creationId xmlns:a16="http://schemas.microsoft.com/office/drawing/2014/main" id="{FFC6C3AB-8471-4A18-89AA-3ABBEA25A009}"/>
              </a:ext>
            </a:extLst>
          </p:cNvPr>
          <p:cNvSpPr>
            <a:spLocks noChangeAspect="1" noEditPoints="1"/>
          </p:cNvSpPr>
          <p:nvPr/>
        </p:nvSpPr>
        <p:spPr bwMode="auto">
          <a:xfrm>
            <a:off x="5397738" y="2691557"/>
            <a:ext cx="192877" cy="316460"/>
          </a:xfrm>
          <a:custGeom>
            <a:avLst/>
            <a:gdLst/>
            <a:ahLst/>
            <a:cxnLst>
              <a:cxn ang="0">
                <a:pos x="22" y="88"/>
              </a:cxn>
              <a:cxn ang="0">
                <a:pos x="32" y="93"/>
              </a:cxn>
              <a:cxn ang="0">
                <a:pos x="32" y="66"/>
              </a:cxn>
              <a:cxn ang="0">
                <a:pos x="30" y="65"/>
              </a:cxn>
              <a:cxn ang="0">
                <a:pos x="28" y="65"/>
              </a:cxn>
              <a:cxn ang="0">
                <a:pos x="18" y="62"/>
              </a:cxn>
              <a:cxn ang="0">
                <a:pos x="10" y="57"/>
              </a:cxn>
              <a:cxn ang="0">
                <a:pos x="4" y="49"/>
              </a:cxn>
              <a:cxn ang="0">
                <a:pos x="2" y="38"/>
              </a:cxn>
              <a:cxn ang="0">
                <a:pos x="4" y="27"/>
              </a:cxn>
              <a:cxn ang="0">
                <a:pos x="11" y="18"/>
              </a:cxn>
              <a:cxn ang="0">
                <a:pos x="21" y="13"/>
              </a:cxn>
              <a:cxn ang="0">
                <a:pos x="32" y="10"/>
              </a:cxn>
              <a:cxn ang="0">
                <a:pos x="32" y="0"/>
              </a:cxn>
              <a:cxn ang="0">
                <a:pos x="40" y="0"/>
              </a:cxn>
              <a:cxn ang="0">
                <a:pos x="40" y="10"/>
              </a:cxn>
              <a:cxn ang="0">
                <a:pos x="51" y="13"/>
              </a:cxn>
              <a:cxn ang="0">
                <a:pos x="60" y="18"/>
              </a:cxn>
              <a:cxn ang="0">
                <a:pos x="67" y="27"/>
              </a:cxn>
              <a:cxn ang="0">
                <a:pos x="69" y="38"/>
              </a:cxn>
              <a:cxn ang="0">
                <a:pos x="51" y="38"/>
              </a:cxn>
              <a:cxn ang="0">
                <a:pos x="48" y="29"/>
              </a:cxn>
              <a:cxn ang="0">
                <a:pos x="40" y="26"/>
              </a:cxn>
              <a:cxn ang="0">
                <a:pos x="40" y="49"/>
              </a:cxn>
              <a:cxn ang="0">
                <a:pos x="43" y="50"/>
              </a:cxn>
              <a:cxn ang="0">
                <a:pos x="47" y="51"/>
              </a:cxn>
              <a:cxn ang="0">
                <a:pos x="62" y="57"/>
              </a:cxn>
              <a:cxn ang="0">
                <a:pos x="69" y="65"/>
              </a:cxn>
              <a:cxn ang="0">
                <a:pos x="72" y="74"/>
              </a:cxn>
              <a:cxn ang="0">
                <a:pos x="73" y="81"/>
              </a:cxn>
              <a:cxn ang="0">
                <a:pos x="71" y="88"/>
              </a:cxn>
              <a:cxn ang="0">
                <a:pos x="66" y="97"/>
              </a:cxn>
              <a:cxn ang="0">
                <a:pos x="56" y="104"/>
              </a:cxn>
              <a:cxn ang="0">
                <a:pos x="40" y="108"/>
              </a:cxn>
              <a:cxn ang="0">
                <a:pos x="40" y="120"/>
              </a:cxn>
              <a:cxn ang="0">
                <a:pos x="32" y="120"/>
              </a:cxn>
              <a:cxn ang="0">
                <a:pos x="32" y="108"/>
              </a:cxn>
              <a:cxn ang="0">
                <a:pos x="9" y="99"/>
              </a:cxn>
              <a:cxn ang="0">
                <a:pos x="0" y="76"/>
              </a:cxn>
              <a:cxn ang="0">
                <a:pos x="18" y="76"/>
              </a:cxn>
              <a:cxn ang="0">
                <a:pos x="22" y="88"/>
              </a:cxn>
              <a:cxn ang="0">
                <a:pos x="28" y="26"/>
              </a:cxn>
              <a:cxn ang="0">
                <a:pos x="24" y="28"/>
              </a:cxn>
              <a:cxn ang="0">
                <a:pos x="21" y="32"/>
              </a:cxn>
              <a:cxn ang="0">
                <a:pos x="20" y="37"/>
              </a:cxn>
              <a:cxn ang="0">
                <a:pos x="23" y="43"/>
              </a:cxn>
              <a:cxn ang="0">
                <a:pos x="32" y="47"/>
              </a:cxn>
              <a:cxn ang="0">
                <a:pos x="32" y="26"/>
              </a:cxn>
              <a:cxn ang="0">
                <a:pos x="28" y="26"/>
              </a:cxn>
              <a:cxn ang="0">
                <a:pos x="45" y="92"/>
              </a:cxn>
              <a:cxn ang="0">
                <a:pos x="49" y="90"/>
              </a:cxn>
              <a:cxn ang="0">
                <a:pos x="53" y="86"/>
              </a:cxn>
              <a:cxn ang="0">
                <a:pos x="54" y="80"/>
              </a:cxn>
              <a:cxn ang="0">
                <a:pos x="51" y="73"/>
              </a:cxn>
              <a:cxn ang="0">
                <a:pos x="40" y="68"/>
              </a:cxn>
              <a:cxn ang="0">
                <a:pos x="40" y="93"/>
              </a:cxn>
              <a:cxn ang="0">
                <a:pos x="45" y="92"/>
              </a:cxn>
            </a:cxnLst>
            <a:rect l="0" t="0" r="r" b="b"/>
            <a:pathLst>
              <a:path w="73" h="120">
                <a:moveTo>
                  <a:pt x="22" y="88"/>
                </a:moveTo>
                <a:cubicBezTo>
                  <a:pt x="25" y="91"/>
                  <a:pt x="28" y="92"/>
                  <a:pt x="32" y="93"/>
                </a:cubicBezTo>
                <a:cubicBezTo>
                  <a:pt x="32" y="66"/>
                  <a:pt x="32" y="66"/>
                  <a:pt x="32" y="66"/>
                </a:cubicBezTo>
                <a:cubicBezTo>
                  <a:pt x="32" y="66"/>
                  <a:pt x="31" y="65"/>
                  <a:pt x="30" y="65"/>
                </a:cubicBezTo>
                <a:cubicBezTo>
                  <a:pt x="30" y="65"/>
                  <a:pt x="29" y="65"/>
                  <a:pt x="28" y="65"/>
                </a:cubicBezTo>
                <a:cubicBezTo>
                  <a:pt x="25" y="64"/>
                  <a:pt x="22" y="63"/>
                  <a:pt x="18" y="62"/>
                </a:cubicBezTo>
                <a:cubicBezTo>
                  <a:pt x="15" y="60"/>
                  <a:pt x="12" y="59"/>
                  <a:pt x="10" y="57"/>
                </a:cubicBezTo>
                <a:cubicBezTo>
                  <a:pt x="7" y="55"/>
                  <a:pt x="5" y="52"/>
                  <a:pt x="4" y="49"/>
                </a:cubicBezTo>
                <a:cubicBezTo>
                  <a:pt x="3" y="47"/>
                  <a:pt x="2" y="43"/>
                  <a:pt x="2" y="38"/>
                </a:cubicBezTo>
                <a:cubicBezTo>
                  <a:pt x="2" y="34"/>
                  <a:pt x="3" y="30"/>
                  <a:pt x="4" y="27"/>
                </a:cubicBezTo>
                <a:cubicBezTo>
                  <a:pt x="6" y="23"/>
                  <a:pt x="8" y="20"/>
                  <a:pt x="11" y="18"/>
                </a:cubicBezTo>
                <a:cubicBezTo>
                  <a:pt x="14" y="16"/>
                  <a:pt x="17" y="14"/>
                  <a:pt x="21" y="13"/>
                </a:cubicBezTo>
                <a:cubicBezTo>
                  <a:pt x="24" y="11"/>
                  <a:pt x="28" y="11"/>
                  <a:pt x="32" y="10"/>
                </a:cubicBezTo>
                <a:cubicBezTo>
                  <a:pt x="32" y="0"/>
                  <a:pt x="32" y="0"/>
                  <a:pt x="32" y="0"/>
                </a:cubicBezTo>
                <a:cubicBezTo>
                  <a:pt x="40" y="0"/>
                  <a:pt x="40" y="0"/>
                  <a:pt x="40" y="0"/>
                </a:cubicBezTo>
                <a:cubicBezTo>
                  <a:pt x="40" y="10"/>
                  <a:pt x="40" y="10"/>
                  <a:pt x="40" y="10"/>
                </a:cubicBezTo>
                <a:cubicBezTo>
                  <a:pt x="44" y="11"/>
                  <a:pt x="48" y="12"/>
                  <a:pt x="51" y="13"/>
                </a:cubicBezTo>
                <a:cubicBezTo>
                  <a:pt x="54" y="14"/>
                  <a:pt x="57" y="16"/>
                  <a:pt x="60" y="18"/>
                </a:cubicBezTo>
                <a:cubicBezTo>
                  <a:pt x="63" y="20"/>
                  <a:pt x="65" y="23"/>
                  <a:pt x="67" y="27"/>
                </a:cubicBezTo>
                <a:cubicBezTo>
                  <a:pt x="68" y="30"/>
                  <a:pt x="69" y="34"/>
                  <a:pt x="69" y="38"/>
                </a:cubicBezTo>
                <a:cubicBezTo>
                  <a:pt x="51" y="38"/>
                  <a:pt x="51" y="38"/>
                  <a:pt x="51" y="38"/>
                </a:cubicBezTo>
                <a:cubicBezTo>
                  <a:pt x="51" y="35"/>
                  <a:pt x="50" y="32"/>
                  <a:pt x="48" y="29"/>
                </a:cubicBezTo>
                <a:cubicBezTo>
                  <a:pt x="45" y="27"/>
                  <a:pt x="43" y="26"/>
                  <a:pt x="40" y="26"/>
                </a:cubicBezTo>
                <a:cubicBezTo>
                  <a:pt x="40" y="49"/>
                  <a:pt x="40" y="49"/>
                  <a:pt x="40" y="49"/>
                </a:cubicBezTo>
                <a:cubicBezTo>
                  <a:pt x="41" y="49"/>
                  <a:pt x="42" y="50"/>
                  <a:pt x="43" y="50"/>
                </a:cubicBezTo>
                <a:cubicBezTo>
                  <a:pt x="44" y="50"/>
                  <a:pt x="45" y="50"/>
                  <a:pt x="47" y="51"/>
                </a:cubicBezTo>
                <a:cubicBezTo>
                  <a:pt x="53" y="52"/>
                  <a:pt x="58" y="55"/>
                  <a:pt x="62" y="57"/>
                </a:cubicBezTo>
                <a:cubicBezTo>
                  <a:pt x="65" y="60"/>
                  <a:pt x="68" y="62"/>
                  <a:pt x="69" y="65"/>
                </a:cubicBezTo>
                <a:cubicBezTo>
                  <a:pt x="71" y="68"/>
                  <a:pt x="72" y="71"/>
                  <a:pt x="72" y="74"/>
                </a:cubicBezTo>
                <a:cubicBezTo>
                  <a:pt x="73" y="76"/>
                  <a:pt x="73" y="79"/>
                  <a:pt x="73" y="81"/>
                </a:cubicBezTo>
                <a:cubicBezTo>
                  <a:pt x="73" y="83"/>
                  <a:pt x="72" y="85"/>
                  <a:pt x="71" y="88"/>
                </a:cubicBezTo>
                <a:cubicBezTo>
                  <a:pt x="70" y="91"/>
                  <a:pt x="69" y="94"/>
                  <a:pt x="66" y="97"/>
                </a:cubicBezTo>
                <a:cubicBezTo>
                  <a:pt x="64" y="100"/>
                  <a:pt x="60" y="102"/>
                  <a:pt x="56" y="104"/>
                </a:cubicBezTo>
                <a:cubicBezTo>
                  <a:pt x="52" y="107"/>
                  <a:pt x="46" y="108"/>
                  <a:pt x="40" y="108"/>
                </a:cubicBezTo>
                <a:cubicBezTo>
                  <a:pt x="40" y="120"/>
                  <a:pt x="40" y="120"/>
                  <a:pt x="40" y="120"/>
                </a:cubicBezTo>
                <a:cubicBezTo>
                  <a:pt x="32" y="120"/>
                  <a:pt x="32" y="120"/>
                  <a:pt x="32" y="120"/>
                </a:cubicBezTo>
                <a:cubicBezTo>
                  <a:pt x="32" y="108"/>
                  <a:pt x="32" y="108"/>
                  <a:pt x="32" y="108"/>
                </a:cubicBezTo>
                <a:cubicBezTo>
                  <a:pt x="22" y="108"/>
                  <a:pt x="15" y="105"/>
                  <a:pt x="9" y="99"/>
                </a:cubicBezTo>
                <a:cubicBezTo>
                  <a:pt x="4" y="94"/>
                  <a:pt x="1" y="86"/>
                  <a:pt x="0" y="76"/>
                </a:cubicBezTo>
                <a:cubicBezTo>
                  <a:pt x="18" y="76"/>
                  <a:pt x="18" y="76"/>
                  <a:pt x="18" y="76"/>
                </a:cubicBezTo>
                <a:cubicBezTo>
                  <a:pt x="18" y="81"/>
                  <a:pt x="19" y="85"/>
                  <a:pt x="22" y="88"/>
                </a:cubicBezTo>
                <a:close/>
                <a:moveTo>
                  <a:pt x="28" y="26"/>
                </a:moveTo>
                <a:cubicBezTo>
                  <a:pt x="26" y="27"/>
                  <a:pt x="25" y="28"/>
                  <a:pt x="24" y="28"/>
                </a:cubicBezTo>
                <a:cubicBezTo>
                  <a:pt x="23" y="29"/>
                  <a:pt x="22" y="31"/>
                  <a:pt x="21" y="32"/>
                </a:cubicBezTo>
                <a:cubicBezTo>
                  <a:pt x="21" y="33"/>
                  <a:pt x="20" y="35"/>
                  <a:pt x="20" y="37"/>
                </a:cubicBezTo>
                <a:cubicBezTo>
                  <a:pt x="20" y="40"/>
                  <a:pt x="21" y="42"/>
                  <a:pt x="23" y="43"/>
                </a:cubicBezTo>
                <a:cubicBezTo>
                  <a:pt x="25" y="45"/>
                  <a:pt x="28" y="46"/>
                  <a:pt x="32" y="47"/>
                </a:cubicBezTo>
                <a:cubicBezTo>
                  <a:pt x="32" y="26"/>
                  <a:pt x="32" y="26"/>
                  <a:pt x="32" y="26"/>
                </a:cubicBezTo>
                <a:cubicBezTo>
                  <a:pt x="31" y="26"/>
                  <a:pt x="29" y="26"/>
                  <a:pt x="28" y="26"/>
                </a:cubicBezTo>
                <a:close/>
                <a:moveTo>
                  <a:pt x="45" y="92"/>
                </a:moveTo>
                <a:cubicBezTo>
                  <a:pt x="47" y="91"/>
                  <a:pt x="48" y="91"/>
                  <a:pt x="49" y="90"/>
                </a:cubicBezTo>
                <a:cubicBezTo>
                  <a:pt x="51" y="89"/>
                  <a:pt x="52" y="87"/>
                  <a:pt x="53" y="86"/>
                </a:cubicBezTo>
                <a:cubicBezTo>
                  <a:pt x="54" y="84"/>
                  <a:pt x="54" y="82"/>
                  <a:pt x="54" y="80"/>
                </a:cubicBezTo>
                <a:cubicBezTo>
                  <a:pt x="54" y="77"/>
                  <a:pt x="53" y="74"/>
                  <a:pt x="51" y="73"/>
                </a:cubicBezTo>
                <a:cubicBezTo>
                  <a:pt x="49" y="71"/>
                  <a:pt x="45" y="69"/>
                  <a:pt x="40" y="68"/>
                </a:cubicBezTo>
                <a:cubicBezTo>
                  <a:pt x="40" y="93"/>
                  <a:pt x="40" y="93"/>
                  <a:pt x="40" y="93"/>
                </a:cubicBezTo>
                <a:cubicBezTo>
                  <a:pt x="41" y="93"/>
                  <a:pt x="43" y="93"/>
                  <a:pt x="45" y="92"/>
                </a:cubicBezTo>
                <a:close/>
              </a:path>
            </a:pathLst>
          </a:custGeom>
          <a:solidFill>
            <a:srgbClr val="C1D1B6"/>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8" name="Title 2">
            <a:extLst>
              <a:ext uri="{FF2B5EF4-FFF2-40B4-BE49-F238E27FC236}">
                <a16:creationId xmlns:a16="http://schemas.microsoft.com/office/drawing/2014/main" id="{DE16CA79-6236-400D-9FD8-AE04700CF888}"/>
              </a:ext>
            </a:extLst>
          </p:cNvPr>
          <p:cNvSpPr txBox="1">
            <a:spLocks/>
          </p:cNvSpPr>
          <p:nvPr/>
        </p:nvSpPr>
        <p:spPr>
          <a:xfrm>
            <a:off x="615917" y="545265"/>
            <a:ext cx="4119419" cy="840962"/>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rPr>
              <a:t>Investor / Lender’s Country</a:t>
            </a:r>
          </a:p>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29" name="Title 2">
            <a:extLst>
              <a:ext uri="{FF2B5EF4-FFF2-40B4-BE49-F238E27FC236}">
                <a16:creationId xmlns:a16="http://schemas.microsoft.com/office/drawing/2014/main" id="{7B74C821-28D3-440D-B0BD-44BE4A592A53}"/>
              </a:ext>
            </a:extLst>
          </p:cNvPr>
          <p:cNvSpPr txBox="1">
            <a:spLocks/>
          </p:cNvSpPr>
          <p:nvPr/>
        </p:nvSpPr>
        <p:spPr>
          <a:xfrm>
            <a:off x="5123255" y="653806"/>
            <a:ext cx="1453933"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30" name="Title 2">
            <a:extLst>
              <a:ext uri="{FF2B5EF4-FFF2-40B4-BE49-F238E27FC236}">
                <a16:creationId xmlns:a16="http://schemas.microsoft.com/office/drawing/2014/main" id="{9DCF1A34-7BC7-4C00-B99A-7C10BE0315C2}"/>
              </a:ext>
            </a:extLst>
          </p:cNvPr>
          <p:cNvSpPr txBox="1">
            <a:spLocks/>
          </p:cNvSpPr>
          <p:nvPr/>
        </p:nvSpPr>
        <p:spPr>
          <a:xfrm>
            <a:off x="7456667" y="652674"/>
            <a:ext cx="3991354"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rPr>
              <a:t>Foreign Enterprise’s Country</a:t>
            </a:r>
          </a:p>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31" name="Title 2">
            <a:extLst>
              <a:ext uri="{FF2B5EF4-FFF2-40B4-BE49-F238E27FC236}">
                <a16:creationId xmlns:a16="http://schemas.microsoft.com/office/drawing/2014/main" id="{2D94F461-DB50-4F27-BB24-BC1B84BD923A}"/>
              </a:ext>
            </a:extLst>
          </p:cNvPr>
          <p:cNvSpPr txBox="1">
            <a:spLocks/>
          </p:cNvSpPr>
          <p:nvPr/>
        </p:nvSpPr>
        <p:spPr>
          <a:xfrm>
            <a:off x="918589" y="4724775"/>
            <a:ext cx="2078804"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32" name="Title 2">
            <a:extLst>
              <a:ext uri="{FF2B5EF4-FFF2-40B4-BE49-F238E27FC236}">
                <a16:creationId xmlns:a16="http://schemas.microsoft.com/office/drawing/2014/main" id="{6561188D-74C8-4FB7-B8FA-837DE7B7C426}"/>
              </a:ext>
            </a:extLst>
          </p:cNvPr>
          <p:cNvSpPr txBox="1">
            <a:spLocks/>
          </p:cNvSpPr>
          <p:nvPr/>
        </p:nvSpPr>
        <p:spPr>
          <a:xfrm>
            <a:off x="6241604" y="4724775"/>
            <a:ext cx="4813815" cy="584868"/>
          </a:xfrm>
          <a:prstGeom prst="rect">
            <a:avLst/>
          </a:prstGeom>
        </p:spPr>
        <p:txBody>
          <a:bodyPr vert="horz" lIns="0" tIns="0" rIns="0" bIns="0" rtlCol="0" anchor="t" anchorCtr="0">
            <a:noAutofit/>
          </a:bodyPr>
          <a:lstStyle>
            <a:lvl1pPr algn="l" defTabSz="685750" rtl="0" eaLnBrk="1" latinLnBrk="0" hangingPunct="1">
              <a:lnSpc>
                <a:spcPct val="90000"/>
              </a:lnSpc>
              <a:spcBef>
                <a:spcPct val="0"/>
              </a:spcBef>
              <a:buNone/>
              <a:defRPr sz="2400" b="1" i="0" kern="1200" baseline="0">
                <a:solidFill>
                  <a:srgbClr val="005290"/>
                </a:solidFill>
                <a:latin typeface="Arial" panose="020B0604020202020204" pitchFamily="34" charset="0"/>
                <a:ea typeface="+mj-ea"/>
                <a:cs typeface="Arial" panose="020B0604020202020204" pitchFamily="34" charset="0"/>
              </a:defRPr>
            </a:lvl1pPr>
          </a:lstStyle>
          <a:p>
            <a:pPr marL="0" marR="0" lvl="0" indent="0" algn="l" defTabSz="91431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5290"/>
              </a:solidFill>
              <a:effectLst/>
              <a:uLnTx/>
              <a:uFillTx/>
              <a:latin typeface="Arial" panose="020B0604020202020204" pitchFamily="34" charset="0"/>
              <a:ea typeface="+mj-ea"/>
              <a:cs typeface="Arial" panose="020B0604020202020204" pitchFamily="34" charset="0"/>
            </a:endParaRPr>
          </a:p>
        </p:txBody>
      </p:sp>
      <p:sp>
        <p:nvSpPr>
          <p:cNvPr id="33" name="Rectangle 32">
            <a:extLst>
              <a:ext uri="{FF2B5EF4-FFF2-40B4-BE49-F238E27FC236}">
                <a16:creationId xmlns:a16="http://schemas.microsoft.com/office/drawing/2014/main" id="{4223403E-692F-4993-894A-126BFB6C5DE1}"/>
              </a:ext>
            </a:extLst>
          </p:cNvPr>
          <p:cNvSpPr>
            <a:spLocks noChangeAspect="1"/>
          </p:cNvSpPr>
          <p:nvPr/>
        </p:nvSpPr>
        <p:spPr>
          <a:xfrm>
            <a:off x="2593528" y="4605560"/>
            <a:ext cx="2193066" cy="606187"/>
          </a:xfrm>
          <a:prstGeom prst="rect">
            <a:avLst/>
          </a:prstGeom>
          <a:solidFill>
            <a:srgbClr val="FFFFFF">
              <a:lumMod val="50000"/>
            </a:srgbClr>
          </a:solidFill>
          <a:ln w="25400" cap="flat" cmpd="sng" algn="ctr">
            <a:solidFill>
              <a:srgbClr val="BFBFBF"/>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Arial" panose="020B0604020202020204"/>
                <a:ea typeface="+mn-ea"/>
                <a:cs typeface="+mn-cs"/>
              </a:rPr>
              <a:t>Insurer</a:t>
            </a:r>
            <a:endParaRPr kumimoji="0" lang="en-GB" sz="2133"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4" name="Straight Arrow Connector 33">
            <a:extLst>
              <a:ext uri="{FF2B5EF4-FFF2-40B4-BE49-F238E27FC236}">
                <a16:creationId xmlns:a16="http://schemas.microsoft.com/office/drawing/2014/main" id="{D4826E6B-D600-4E72-A610-0B1B9DC10D20}"/>
              </a:ext>
            </a:extLst>
          </p:cNvPr>
          <p:cNvCxnSpPr>
            <a:cxnSpLocks/>
          </p:cNvCxnSpPr>
          <p:nvPr/>
        </p:nvCxnSpPr>
        <p:spPr>
          <a:xfrm flipV="1">
            <a:off x="3031851" y="2862810"/>
            <a:ext cx="0" cy="1742750"/>
          </a:xfrm>
          <a:prstGeom prst="straightConnector1">
            <a:avLst/>
          </a:prstGeom>
          <a:noFill/>
          <a:ln w="9525" cap="flat" cmpd="sng" algn="ctr">
            <a:solidFill>
              <a:srgbClr val="203C6A">
                <a:shade val="95000"/>
                <a:satMod val="105000"/>
              </a:srgbClr>
            </a:solidFill>
            <a:prstDash val="solid"/>
            <a:tailEnd type="triangle"/>
          </a:ln>
          <a:effectLst/>
        </p:spPr>
      </p:cxnSp>
      <p:cxnSp>
        <p:nvCxnSpPr>
          <p:cNvPr id="35" name="Straight Arrow Connector 34">
            <a:extLst>
              <a:ext uri="{FF2B5EF4-FFF2-40B4-BE49-F238E27FC236}">
                <a16:creationId xmlns:a16="http://schemas.microsoft.com/office/drawing/2014/main" id="{432A1D0B-14B4-4BCE-AE8D-0D284210467B}"/>
              </a:ext>
            </a:extLst>
          </p:cNvPr>
          <p:cNvCxnSpPr>
            <a:cxnSpLocks/>
            <a:stCxn id="4" idx="2"/>
            <a:endCxn id="33" idx="0"/>
          </p:cNvCxnSpPr>
          <p:nvPr/>
        </p:nvCxnSpPr>
        <p:spPr>
          <a:xfrm>
            <a:off x="3664956" y="2798778"/>
            <a:ext cx="25105" cy="1806782"/>
          </a:xfrm>
          <a:prstGeom prst="straightConnector1">
            <a:avLst/>
          </a:prstGeom>
          <a:noFill/>
          <a:ln w="9525" cap="flat" cmpd="sng" algn="ctr">
            <a:solidFill>
              <a:srgbClr val="203C6A">
                <a:shade val="95000"/>
                <a:satMod val="105000"/>
              </a:srgbClr>
            </a:solidFill>
            <a:prstDash val="solid"/>
            <a:tailEnd type="triangle"/>
          </a:ln>
          <a:effectLst/>
        </p:spPr>
      </p:cxnSp>
      <p:sp>
        <p:nvSpPr>
          <p:cNvPr id="36" name="Rectangle 35">
            <a:extLst>
              <a:ext uri="{FF2B5EF4-FFF2-40B4-BE49-F238E27FC236}">
                <a16:creationId xmlns:a16="http://schemas.microsoft.com/office/drawing/2014/main" id="{525DD461-B043-4E78-9FC7-A4E06CF9C904}"/>
              </a:ext>
            </a:extLst>
          </p:cNvPr>
          <p:cNvSpPr/>
          <p:nvPr/>
        </p:nvSpPr>
        <p:spPr>
          <a:xfrm>
            <a:off x="3628821" y="3864849"/>
            <a:ext cx="1582484" cy="420564"/>
          </a:xfrm>
          <a:prstGeom prst="rect">
            <a:avLst/>
          </a:prstGeom>
        </p:spPr>
        <p:txBody>
          <a:bodyPr wrap="none">
            <a:spAutoFit/>
          </a:bodyPr>
          <a:lstStyle/>
          <a:p>
            <a:pPr defTabSz="609585" hangingPunct="1">
              <a:defRPr/>
            </a:pPr>
            <a:r>
              <a:rPr lang="en-US" sz="2133" kern="1200" dirty="0">
                <a:solidFill>
                  <a:srgbClr val="FFFFFF">
                    <a:lumMod val="50000"/>
                  </a:srgbClr>
                </a:solidFill>
                <a:latin typeface="Arial" panose="020B0604020202020204"/>
                <a:ea typeface="+mn-ea"/>
                <a:cs typeface="+mn-cs"/>
              </a:rPr>
              <a:t>$ Premium </a:t>
            </a:r>
            <a:endParaRPr lang="en-GB" sz="2133" kern="1200" dirty="0">
              <a:solidFill>
                <a:srgbClr val="FFFFFF">
                  <a:lumMod val="50000"/>
                </a:srgbClr>
              </a:solidFill>
              <a:latin typeface="Arial" panose="020B0604020202020204"/>
              <a:ea typeface="+mn-ea"/>
              <a:cs typeface="+mn-cs"/>
            </a:endParaRPr>
          </a:p>
        </p:txBody>
      </p:sp>
      <p:sp>
        <p:nvSpPr>
          <p:cNvPr id="37" name="Rectangle 36">
            <a:extLst>
              <a:ext uri="{FF2B5EF4-FFF2-40B4-BE49-F238E27FC236}">
                <a16:creationId xmlns:a16="http://schemas.microsoft.com/office/drawing/2014/main" id="{EFBC6D97-1C7E-47F6-8B8D-83A8E492E43A}"/>
              </a:ext>
            </a:extLst>
          </p:cNvPr>
          <p:cNvSpPr/>
          <p:nvPr/>
        </p:nvSpPr>
        <p:spPr>
          <a:xfrm>
            <a:off x="889272" y="3855804"/>
            <a:ext cx="2190023" cy="420564"/>
          </a:xfrm>
          <a:prstGeom prst="rect">
            <a:avLst/>
          </a:prstGeom>
        </p:spPr>
        <p:txBody>
          <a:bodyPr wrap="none">
            <a:spAutoFit/>
          </a:bodyPr>
          <a:lstStyle/>
          <a:p>
            <a:pPr defTabSz="609585" hangingPunct="1">
              <a:defRPr/>
            </a:pPr>
            <a:r>
              <a:rPr lang="en-US" sz="2133" kern="1200" dirty="0">
                <a:solidFill>
                  <a:srgbClr val="FF0000"/>
                </a:solidFill>
                <a:latin typeface="Arial" panose="020B0604020202020204"/>
                <a:ea typeface="+mn-ea"/>
                <a:cs typeface="+mn-cs"/>
              </a:rPr>
              <a:t>Insurance Policy</a:t>
            </a:r>
            <a:endParaRPr lang="en-GB" sz="2133" kern="1200" dirty="0">
              <a:solidFill>
                <a:srgbClr val="FF0000"/>
              </a:solidFill>
              <a:latin typeface="Arial" panose="020B0604020202020204"/>
              <a:ea typeface="+mn-ea"/>
              <a:cs typeface="+mn-cs"/>
            </a:endParaRPr>
          </a:p>
        </p:txBody>
      </p:sp>
      <p:sp>
        <p:nvSpPr>
          <p:cNvPr id="38" name="Rectangle 37">
            <a:extLst>
              <a:ext uri="{FF2B5EF4-FFF2-40B4-BE49-F238E27FC236}">
                <a16:creationId xmlns:a16="http://schemas.microsoft.com/office/drawing/2014/main" id="{09649E54-54F7-4DFE-953E-1A6F7DEA2124}"/>
              </a:ext>
            </a:extLst>
          </p:cNvPr>
          <p:cNvSpPr/>
          <p:nvPr/>
        </p:nvSpPr>
        <p:spPr>
          <a:xfrm>
            <a:off x="3730555" y="3216071"/>
            <a:ext cx="5423280" cy="420564"/>
          </a:xfrm>
          <a:prstGeom prst="rect">
            <a:avLst/>
          </a:prstGeom>
        </p:spPr>
        <p:txBody>
          <a:bodyPr wrap="none">
            <a:spAutoFit/>
          </a:bodyPr>
          <a:lstStyle/>
          <a:p>
            <a:pPr defTabSz="609585" hangingPunct="1">
              <a:defRPr/>
            </a:pPr>
            <a:r>
              <a:rPr lang="en-US" sz="2133" kern="1200" dirty="0">
                <a:solidFill>
                  <a:srgbClr val="70AD47">
                    <a:lumMod val="75000"/>
                  </a:srgbClr>
                </a:solidFill>
                <a:latin typeface="Arial" panose="020B0604020202020204"/>
                <a:ea typeface="+mn-ea"/>
                <a:cs typeface="+mn-cs"/>
              </a:rPr>
              <a:t>Dividends, Remittances, Loan Repayments</a:t>
            </a:r>
            <a:endParaRPr lang="en-GB" sz="2133" kern="1200" dirty="0">
              <a:solidFill>
                <a:srgbClr val="70AD47">
                  <a:lumMod val="75000"/>
                </a:srgbClr>
              </a:solidFill>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34E2E885-B633-4FA0-ABBE-12DEC6470A5F}"/>
              </a:ext>
            </a:extLst>
          </p:cNvPr>
          <p:cNvSpPr>
            <a:spLocks noGrp="1"/>
          </p:cNvSpPr>
          <p:nvPr>
            <p:ph type="sldNum" sz="quarter" idx="2"/>
          </p:nvPr>
        </p:nvSpPr>
        <p:spPr/>
        <p:txBody>
          <a:bodyPr/>
          <a:lstStyle/>
          <a:p>
            <a:fld id="{86CB4B4D-7CA3-9044-876B-883B54F8677D}" type="slidenum">
              <a:rPr lang="en-US" smtClean="0"/>
              <a:pPr/>
              <a:t>9</a:t>
            </a:fld>
            <a:endParaRPr lang="en-US" dirty="0"/>
          </a:p>
        </p:txBody>
      </p:sp>
    </p:spTree>
    <p:extLst>
      <p:ext uri="{BB962C8B-B14F-4D97-AF65-F5344CB8AC3E}">
        <p14:creationId xmlns:p14="http://schemas.microsoft.com/office/powerpoint/2010/main" val="3358622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nodePh="1">
                                  <p:stCondLst>
                                    <p:cond delay="0"/>
                                  </p:stCondLst>
                                  <p:endCondLst>
                                    <p:cond evt="begin" delay="0">
                                      <p:tn val="39"/>
                                    </p:cond>
                                  </p:end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nodePh="1">
                                  <p:stCondLst>
                                    <p:cond delay="0"/>
                                  </p:stCondLst>
                                  <p:endCondLst>
                                    <p:cond evt="begin" delay="0">
                                      <p:tn val="43"/>
                                    </p:cond>
                                  </p:end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1" grpId="0"/>
      <p:bldP spid="26" grpId="0"/>
      <p:bldP spid="27" grpId="0" animBg="1"/>
      <p:bldP spid="28" grpId="0"/>
      <p:bldP spid="29" grpId="0"/>
      <p:bldP spid="30" grpId="0"/>
      <p:bldP spid="31" grpId="0"/>
      <p:bldP spid="32" grpId="0"/>
      <p:bldP spid="33" grpId="0" animBg="1"/>
      <p:bldP spid="36" grpId="0"/>
      <p:bldP spid="37" grpId="0"/>
      <p:bldP spid="38" grpId="0"/>
    </p:bldLst>
  </p:timing>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Light skin">
      <a:majorFont>
        <a:latin typeface="Helvetica"/>
        <a:ea typeface="Helvetica"/>
        <a:cs typeface="Helvetica"/>
      </a:majorFont>
      <a:minorFont>
        <a:latin typeface="Calibri"/>
        <a:ea typeface="Calibri"/>
        <a:cs typeface="Calibri"/>
      </a:minorFont>
    </a:fontScheme>
    <a:fmtScheme name="Light sk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item.xml>��< ? x m l   v e r s i o n = " 1 . 0 "   e n c o d i n g = " u t f - 1 6 " ? >  
 < p r o p e r t i e s   x m l n s = " h t t p : / / w w w . i m a n a g e . c o m / w o r k / x m l s c h e m a " >  
     < d o c u m e n t i d > U S 1 ! 9 9 8 1 0 3 6 . 2 < / d o c u m e n t i d >  
     < s e n d e r i d > D A V O O D I K < / s e n d e r i d >  
     < s e n d e r e m a i l > K Y L E Y . D A V O O D I @ C L Y D E C O . U S < / s e n d e r e m a i l >  
     < l a s t m o d i f i e d > 2 0 2 2 - 1 0 - 2 1 T 1 8 : 2 4 : 4 5 . 0 0 0 0 0 0 0 - 0 4 : 0 0 < / l a s t m o d i f i e d >  
     < d a t a b a s e > U S 1 < / d a t a b a s e >  
 < / p r o p e r t i e s > 
</file>

<file path=docProps/app.xml><?xml version="1.0" encoding="utf-8"?>
<Properties xmlns="http://schemas.openxmlformats.org/officeDocument/2006/extended-properties" xmlns:vt="http://schemas.openxmlformats.org/officeDocument/2006/docPropsVTypes">
  <TotalTime>2167</TotalTime>
  <Words>1344</Words>
  <Application>Microsoft Office PowerPoint</Application>
  <PresentationFormat>Widescreen</PresentationFormat>
  <Paragraphs>227</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Caecilia LT Std Light</vt:lpstr>
      <vt:lpstr>Calibri</vt:lpstr>
      <vt:lpstr>Century Gothic</vt:lpstr>
      <vt:lpstr>Helvetica</vt:lpstr>
      <vt:lpstr>Jost</vt:lpstr>
      <vt:lpstr>MinionPro-Bold</vt:lpstr>
      <vt:lpstr>MinionPro-Disp</vt:lpstr>
      <vt:lpstr>Source Sans Pro</vt:lpstr>
      <vt:lpstr>Light skin</vt:lpstr>
      <vt:lpstr>PowerPoint Presentation</vt:lpstr>
      <vt:lpstr>Political Risk and Credit Insurance Disputes in a Volatile World:  Beyond Russia and Ukraine</vt:lpstr>
      <vt:lpstr> How familiar are you with trade credit and/or political risk insurance?   A.  Very   B.  Mildly   C. Not at all </vt:lpstr>
      <vt:lpstr>Trade Credit Insurance</vt:lpstr>
      <vt:lpstr>Trade Credit Insurance: Insurance covering a creditor for its debtor’s failure to pay a valid contractual obligation on a due date</vt:lpstr>
      <vt:lpstr>PowerPoint Presentation</vt:lpstr>
      <vt:lpstr>Political Risk Insurance</vt:lpstr>
      <vt:lpstr>Political Risk Insurance: Insurance covering a multinational investor or lender for certain defined perils, generally in lower income countries</vt:lpstr>
      <vt:lpstr>PowerPoint Presentation</vt:lpstr>
      <vt:lpstr>The Information Imbalance</vt:lpstr>
      <vt:lpstr>There is an “Information Imbalance”</vt:lpstr>
      <vt:lpstr>The Information Imbalance</vt:lpstr>
      <vt:lpstr>You Don’t Know What You Don’t Know.   And You May Never Know.</vt:lpstr>
      <vt:lpstr>Too Often, the Claims Process Does Not Address This Imbalance.</vt:lpstr>
      <vt:lpstr>Other impediments to access to information</vt:lpstr>
      <vt:lpstr>Typical Disputes</vt:lpstr>
      <vt:lpstr>Trade Credit Insurance: Typical Disputes</vt:lpstr>
      <vt:lpstr>Political Risk Insurance: Typical Disputes</vt:lpstr>
      <vt:lpstr>Dispute Resolution</vt:lpstr>
      <vt:lpstr>Arbitration vs. Court Litigation</vt:lpstr>
      <vt:lpstr>Arbitration is Only as Good as the Arbitration Clause in Your Policy</vt:lpstr>
      <vt:lpstr>Choose Rules that Broaden Rights to Discovery</vt:lpstr>
      <vt:lpstr>Write Your Policy to Protect Your Rights to Discovery</vt:lpstr>
      <vt:lpstr> Given the information imbalance and the arbitration rules limiting discovery, if you were an insurer, would you still choose arbitration, or would you take your chances in court knowing all discovery mechanisms would be available to you?   A.  Arbitration  B.  Court </vt:lpstr>
      <vt:lpstr>Russia &amp; Ukraine</vt:lpstr>
      <vt:lpstr>Russia - Ukraine</vt:lpstr>
      <vt:lpstr>Russia</vt:lpstr>
      <vt:lpstr>Ukraine</vt:lpstr>
      <vt:lpstr>Key Takeaways</vt:lpstr>
      <vt:lpstr>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Davoodi, Kyley</cp:lastModifiedBy>
  <cp:revision>16</cp:revision>
  <dcterms:modified xsi:type="dcterms:W3CDTF">2022-10-21T22:24:45Z</dcterms:modified>
</cp:coreProperties>
</file>