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metadata" ContentType="application/binary"/>
  <Override PartName="/ppt/tableStyles.xml" ContentType="application/vnd.openxmlformats-officedocument.presentationml.tableStyles+xml"/>
  <Override PartName="/ppt/viewProps.xml" ContentType="application/vnd.openxmlformats-officedocument.presentationml.viewProps+xml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58" r:id="rId6"/>
    <p:sldId id="278" r:id="rId7"/>
    <p:sldId id="263" r:id="rId8"/>
    <p:sldId id="264" r:id="rId9"/>
    <p:sldId id="265" r:id="rId10"/>
    <p:sldId id="277" r:id="rId11"/>
    <p:sldId id="267" r:id="rId12"/>
    <p:sldId id="268" r:id="rId13"/>
    <p:sldId id="270" r:id="rId14"/>
    <p:sldId id="269" r:id="rId15"/>
    <p:sldId id="271" r:id="rId16"/>
    <p:sldId id="273" r:id="rId17"/>
    <p:sldId id="272" r:id="rId18"/>
    <p:sldId id="274" r:id="rId19"/>
    <p:sldId id="275" r:id="rId20"/>
  </p:sldIdLst>
  <p:sldSz cx="12192000" cy="6858000"/>
  <p:notesSz cx="6858000" cy="9144000"/>
  <p:embeddedFontLst>
    <p:embeddedFont>
      <p:font typeface="Jost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EB Garamond" panose="020B0604020202020204" charset="0"/>
      <p:bold r:id="rId34"/>
      <p:boldItalic r:id="rId35"/>
    </p:embeddedFont>
    <p:embeddedFont>
      <p:font typeface="Source Sans Pr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2HKeUuekQxVdpW43QdyPrrfhm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19" Type="http://schemas.openxmlformats.org/officeDocument/2006/relationships/slide" Target="slides/slide18.xml" />
  <Relationship Id="rId20" Type="http://schemas.openxmlformats.org/officeDocument/2006/relationships/slide" Target="slides/slide19.xml" />
  <Relationship Id="rId26" Type="http://schemas.openxmlformats.org/officeDocument/2006/relationships/font" Target="fonts/font5.fntdata" />
  <Relationship Id="rId39" Type="http://schemas.openxmlformats.org/officeDocument/2006/relationships/font" Target="fonts/font18.fntdata" />
  <Relationship Id="rId21" Type="http://schemas.openxmlformats.org/officeDocument/2006/relationships/notesMaster" Target="notesMasters/notesMaster1.xml" />
  <Relationship Id="rId34" Type="http://schemas.openxmlformats.org/officeDocument/2006/relationships/font" Target="fonts/font13.fntdata" />
  <Relationship Id="rId42" Type="http://schemas.openxmlformats.org/officeDocument/2006/relationships/presProps" Target="presProps.xml" />
  <Relationship Id="rId25" Type="http://schemas.openxmlformats.org/officeDocument/2006/relationships/font" Target="fonts/font4.fntdata" />
  <Relationship Id="rId33" Type="http://schemas.openxmlformats.org/officeDocument/2006/relationships/font" Target="fonts/font12.fntdata" />
  <Relationship Id="rId38" Type="http://schemas.openxmlformats.org/officeDocument/2006/relationships/font" Target="fonts/font17.fntdata" />
  <Relationship Id="rId29" Type="http://schemas.openxmlformats.org/officeDocument/2006/relationships/font" Target="fonts/font8.fntdata" />
  <Relationship Id="rId41" Type="http://customschemas.google.com/relationships/presentationmetadata" Target="metadata" />
  <Relationship Id="rId1" Type="http://schemas.openxmlformats.org/officeDocument/2006/relationships/slideMaster" Target="slideMasters/slideMaster1.xml" />
  <Relationship Id="rId24" Type="http://schemas.openxmlformats.org/officeDocument/2006/relationships/font" Target="fonts/font3.fntdata" />
  <Relationship Id="rId32" Type="http://schemas.openxmlformats.org/officeDocument/2006/relationships/font" Target="fonts/font11.fntdata" />
  <Relationship Id="rId37" Type="http://schemas.openxmlformats.org/officeDocument/2006/relationships/font" Target="fonts/font16.fntdata" />
  <Relationship Id="rId45" Type="http://schemas.openxmlformats.org/officeDocument/2006/relationships/tableStyles" Target="tableStyles.xml" />
  <Relationship Id="rId23" Type="http://schemas.openxmlformats.org/officeDocument/2006/relationships/font" Target="fonts/font2.fntdata" />
  <Relationship Id="rId28" Type="http://schemas.openxmlformats.org/officeDocument/2006/relationships/font" Target="fonts/font7.fntdata" />
  <Relationship Id="rId36" Type="http://schemas.openxmlformats.org/officeDocument/2006/relationships/font" Target="fonts/font15.fntdata" />
  <Relationship Id="rId31" Type="http://schemas.openxmlformats.org/officeDocument/2006/relationships/font" Target="fonts/font10.fntdata" />
  <Relationship Id="rId44" Type="http://schemas.openxmlformats.org/officeDocument/2006/relationships/theme" Target="theme/theme1.xml" />
  <Relationship Id="rId22" Type="http://schemas.openxmlformats.org/officeDocument/2006/relationships/font" Target="fonts/font1.fntdata" />
  <Relationship Id="rId27" Type="http://schemas.openxmlformats.org/officeDocument/2006/relationships/font" Target="fonts/font6.fntdata" />
  <Relationship Id="rId30" Type="http://schemas.openxmlformats.org/officeDocument/2006/relationships/font" Target="fonts/font9.fntdata" />
  <Relationship Id="rId35" Type="http://schemas.openxmlformats.org/officeDocument/2006/relationships/font" Target="fonts/font14.fntdata" />
  <Relationship Id="rId43" Type="http://schemas.openxmlformats.org/officeDocument/2006/relationships/viewProps" Target="view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7828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9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078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387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97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59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440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11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60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11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3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48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64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10717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image" Target="../media/image2.png" /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3.jpg" /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-1" type="tx">
  <p:cSld name="TITLE_AND_BODY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 descr="ARIAS_Fall_Conference_2000x120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372" y="-241424"/>
            <a:ext cx="12234744" cy="7340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/>
          <p:nvPr/>
        </p:nvSpPr>
        <p:spPr>
          <a:xfrm>
            <a:off x="4450129" y="290726"/>
            <a:ext cx="7264012" cy="71373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79607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 3-4, 2022 | New York, NY</a:t>
            </a:r>
            <a:endParaRPr/>
          </a:p>
        </p:txBody>
      </p:sp>
      <p:sp>
        <p:nvSpPr>
          <p:cNvPr id="15" name="Google Shape;15;p8"/>
          <p:cNvSpPr txBox="1"/>
          <p:nvPr/>
        </p:nvSpPr>
        <p:spPr>
          <a:xfrm>
            <a:off x="476725" y="5887787"/>
            <a:ext cx="8073885" cy="70103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79607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EB Garamond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ARIAS•U.S. 2022 Fall Conference</a:t>
            </a:r>
            <a:endParaRPr/>
          </a:p>
        </p:txBody>
      </p:sp>
      <p:pic>
        <p:nvPicPr>
          <p:cNvPr id="16" name="Google Shape;16;p8" descr="ARIAS-logo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15" y="3942820"/>
            <a:ext cx="3963806" cy="16605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-1">
  <p:cSld name="2_Title-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9" descr="view-new-york-city-night-time.jpg"/>
          <p:cNvPicPr preferRelativeResize="0"/>
          <p:nvPr/>
        </p:nvPicPr>
        <p:blipFill rotWithShape="1">
          <a:blip r:embed="rId2">
            <a:alphaModFix amt="33795"/>
          </a:blip>
          <a:srcRect/>
          <a:stretch/>
        </p:blipFill>
        <p:spPr>
          <a:xfrm>
            <a:off x="-5838" y="-226756"/>
            <a:ext cx="12203677" cy="764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/>
          <p:nvPr/>
        </p:nvSpPr>
        <p:spPr>
          <a:xfrm>
            <a:off x="-31440" y="5949143"/>
            <a:ext cx="12254880" cy="1270002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1" name="Google Shape;21;p9" descr="ARIAS-logo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515" y="475178"/>
            <a:ext cx="3172971" cy="132925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 txBox="1"/>
          <p:nvPr/>
        </p:nvSpPr>
        <p:spPr>
          <a:xfrm>
            <a:off x="822960" y="6239134"/>
            <a:ext cx="10546080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ARIAS•U.S. 2022 Fall Conference | Nov 3-4, 2022 | New York, NY | www.arias-us.org</a:t>
            </a:r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-2">
  <p:cSld name="1_Title-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0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2847" y="6365237"/>
            <a:ext cx="953216" cy="42132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515939" y="-63081"/>
            <a:ext cx="7380286" cy="278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515937" y="3025019"/>
            <a:ext cx="7380289" cy="112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2"/>
          </p:nvPr>
        </p:nvSpPr>
        <p:spPr>
          <a:xfrm>
            <a:off x="515936" y="4459673"/>
            <a:ext cx="3600453" cy="79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/>
          <p:nvPr/>
        </p:nvSpPr>
        <p:spPr>
          <a:xfrm>
            <a:off x="-31440" y="5564740"/>
            <a:ext cx="12254880" cy="143785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" name="Google Shape;30;p10"/>
          <p:cNvSpPr txBox="1"/>
          <p:nvPr/>
        </p:nvSpPr>
        <p:spPr>
          <a:xfrm>
            <a:off x="561655" y="6378834"/>
            <a:ext cx="10546081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ARIAS•U.S. 2022 Fall Conference | Nov 3-4, 2022 | New York, NY | www.arias-us.org</a:t>
            </a:r>
            <a:endParaRPr/>
          </a:p>
        </p:txBody>
      </p:sp>
      <p:pic>
        <p:nvPicPr>
          <p:cNvPr id="31" name="Google Shape;31;p10" descr="ARIAS-logo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055" y="5755878"/>
            <a:ext cx="1347889" cy="56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-1">
  <p:cSld name="2_Content-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515939" y="621582"/>
            <a:ext cx="11160126" cy="1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515937" y="2092325"/>
            <a:ext cx="7366001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2"/>
          </p:nvPr>
        </p:nvSpPr>
        <p:spPr>
          <a:xfrm>
            <a:off x="7444006" y="823644"/>
            <a:ext cx="4216356" cy="4216357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515936" y="289629"/>
            <a:ext cx="3600453" cy="31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tatement">
  <p:cSld name="3_Statem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-47415" y="-311573"/>
            <a:ext cx="12300377" cy="7227145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515939" y="1489916"/>
            <a:ext cx="11160126" cy="387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  <a:defRPr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3" descr="ARIAS-logo_WHIT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2065" y="5755878"/>
            <a:ext cx="2107870" cy="8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-3">
  <p:cSld name="1_Title-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2847" y="6365237"/>
            <a:ext cx="953216" cy="42132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515939" y="801363"/>
            <a:ext cx="4165652" cy="248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515939" y="3421329"/>
            <a:ext cx="4165652" cy="112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515936" y="4688025"/>
            <a:ext cx="3600453" cy="58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>
            <a:spLocks noGrp="1"/>
          </p:cNvSpPr>
          <p:nvPr>
            <p:ph type="pic" idx="3"/>
          </p:nvPr>
        </p:nvSpPr>
        <p:spPr>
          <a:xfrm>
            <a:off x="6838329" y="546906"/>
            <a:ext cx="4697365" cy="4697364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4"/>
          <p:cNvSpPr/>
          <p:nvPr/>
        </p:nvSpPr>
        <p:spPr>
          <a:xfrm>
            <a:off x="-31440" y="5564740"/>
            <a:ext cx="12254880" cy="143785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561655" y="6378834"/>
            <a:ext cx="10546081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ARIAS•U.S. 2022 Fall Conference | Nov 3-4, 2022 | New York, NY | www.arias-us.org</a:t>
            </a:r>
            <a:endParaRPr/>
          </a:p>
        </p:txBody>
      </p:sp>
      <p:pic>
        <p:nvPicPr>
          <p:cNvPr id="59" name="Google Shape;59;p14" descr="ARIAS-logo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055" y="5755878"/>
            <a:ext cx="1347889" cy="56467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ntent-3">
  <p:cSld name="2_Content-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2847" y="6365237"/>
            <a:ext cx="953216" cy="42132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515937" y="2061835"/>
            <a:ext cx="5472115" cy="855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•"/>
              <a:defRPr>
                <a:solidFill>
                  <a:srgbClr val="000000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•"/>
              <a:defRPr>
                <a:solidFill>
                  <a:srgbClr val="000000"/>
                </a:solidFill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•"/>
              <a:defRPr>
                <a:solidFill>
                  <a:srgbClr val="000000"/>
                </a:solidFill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515936" y="3009106"/>
            <a:ext cx="5472116" cy="247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515939" y="647486"/>
            <a:ext cx="5472111" cy="128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3"/>
          </p:nvPr>
        </p:nvSpPr>
        <p:spPr>
          <a:xfrm>
            <a:off x="515936" y="289629"/>
            <a:ext cx="3600453" cy="31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4"/>
          </p:nvPr>
        </p:nvSpPr>
        <p:spPr>
          <a:xfrm>
            <a:off x="6979684" y="460838"/>
            <a:ext cx="4731235" cy="473123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/>
          <p:nvPr/>
        </p:nvSpPr>
        <p:spPr>
          <a:xfrm>
            <a:off x="-31440" y="5564740"/>
            <a:ext cx="12254880" cy="143785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61655" y="6378834"/>
            <a:ext cx="10546081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ARIAS•U.S. 2022 Fall Conference | Nov 3-4, 2022 | New York, NY | www.arias-us.org</a:t>
            </a:r>
            <a:endParaRPr/>
          </a:p>
        </p:txBody>
      </p:sp>
      <p:pic>
        <p:nvPicPr>
          <p:cNvPr id="70" name="Google Shape;70;p15" descr="ARIAS-logo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055" y="5755878"/>
            <a:ext cx="1347889" cy="56467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5" Type="http://schemas.openxmlformats.org/officeDocument/2006/relationships/slideLayout" Target="../slideLayouts/slideLayout5.xml" />
  <Relationship Id="rId4" Type="http://schemas.openxmlformats.org/officeDocument/2006/relationships/slideLayout" Target="../slideLayouts/slideLayout4.xml" />
  <Relationship Id="rId9" Type="http://schemas.openxmlformats.org/officeDocument/2006/relationships/image" Target="../media/image1.png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515939" y="621582"/>
            <a:ext cx="11160126" cy="1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515937" y="2092325"/>
            <a:ext cx="7366001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7"/>
          <p:cNvSpPr/>
          <p:nvPr/>
        </p:nvSpPr>
        <p:spPr>
          <a:xfrm>
            <a:off x="-31440" y="5564740"/>
            <a:ext cx="12254880" cy="143785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" name="Google Shape;9;p7"/>
          <p:cNvSpPr txBox="1"/>
          <p:nvPr/>
        </p:nvSpPr>
        <p:spPr>
          <a:xfrm>
            <a:off x="561655" y="6378834"/>
            <a:ext cx="10546081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ARIAS•U.S. 2022 Fall Conference | Nov 3-4, 2022 | New York, NY | www.arias-us.org</a:t>
            </a:r>
            <a:endParaRPr/>
          </a:p>
        </p:txBody>
      </p:sp>
      <p:pic>
        <p:nvPicPr>
          <p:cNvPr id="10" name="Google Shape;10;p7" descr="ARIAS-logo_WHITE.pd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2055" y="5755878"/>
            <a:ext cx="1347889" cy="56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Jost"/>
              <a:buNone/>
              <a:defRPr sz="12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3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5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3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3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3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3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3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3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5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3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4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5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3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3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3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3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3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/>
        </p:nvSpPr>
        <p:spPr>
          <a:xfrm>
            <a:off x="561657" y="6501342"/>
            <a:ext cx="2585880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EB Garamond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#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ARIASUS</a:t>
            </a:r>
            <a:r>
              <a:rPr lang="en-US" sz="12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• www.arias-us.org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3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indent="0" algn="just"/>
            <a:r>
              <a:rPr lang="en-US" dirty="0" smtClean="0"/>
              <a:t>When </a:t>
            </a:r>
            <a:r>
              <a:rPr lang="en-US" dirty="0"/>
              <a:t>asked to step down, the </a:t>
            </a:r>
            <a:r>
              <a:rPr lang="en-US" dirty="0" smtClean="0"/>
              <a:t>Party Appointed Arbitrator </a:t>
            </a:r>
            <a:r>
              <a:rPr lang="en-US" dirty="0"/>
              <a:t>also declines, saying he is </a:t>
            </a:r>
            <a:r>
              <a:rPr lang="en-US" dirty="0" smtClean="0"/>
              <a:t>“pretty sure” </a:t>
            </a:r>
            <a:r>
              <a:rPr lang="en-US" dirty="0"/>
              <a:t>he had no direct involvement in the contracts at </a:t>
            </a:r>
            <a:r>
              <a:rPr lang="en-US" dirty="0" smtClean="0"/>
              <a:t>issue.</a:t>
            </a:r>
          </a:p>
          <a:p>
            <a:pPr marL="55563" indent="0" algn="just"/>
            <a:endParaRPr lang="en-US" dirty="0"/>
          </a:p>
          <a:p>
            <a:pPr marL="55563" indent="0" algn="just"/>
            <a:r>
              <a:rPr lang="en-US" dirty="0" smtClean="0"/>
              <a:t>The </a:t>
            </a:r>
            <a:r>
              <a:rPr lang="en-US" dirty="0"/>
              <a:t>Party Appointed Arbitrator’s Conduct is:</a:t>
            </a:r>
          </a:p>
          <a:p>
            <a:pPr lvl="0"/>
            <a:endParaRPr lang="en-US" dirty="0"/>
          </a:p>
          <a:p>
            <a:pPr marL="1143000" lvl="0">
              <a:spcAft>
                <a:spcPts val="1200"/>
              </a:spcAft>
            </a:pPr>
            <a:r>
              <a:rPr lang="en-US" dirty="0"/>
              <a:t>A. Ethical</a:t>
            </a:r>
          </a:p>
          <a:p>
            <a:pPr marL="1143000" lvl="0">
              <a:spcAft>
                <a:spcPts val="1200"/>
              </a:spcAft>
            </a:pPr>
            <a:r>
              <a:rPr lang="en-US" dirty="0"/>
              <a:t>B.  Not Ethical </a:t>
            </a:r>
          </a:p>
          <a:p>
            <a:pPr marL="1143000" lvl="0">
              <a:spcAft>
                <a:spcPts val="1200"/>
              </a:spcAft>
            </a:pPr>
            <a:r>
              <a:rPr lang="en-US" dirty="0"/>
              <a:t>C. A grey area</a:t>
            </a:r>
          </a:p>
          <a:p>
            <a:pPr marL="55563" indent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15937" y="1489914"/>
            <a:ext cx="11160128" cy="387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lang="en-US" sz="7200" b="1" dirty="0" smtClean="0">
                <a:solidFill>
                  <a:srgbClr val="FFFFFF"/>
                </a:solidFill>
              </a:rPr>
              <a:t>Discovery</a:t>
            </a:r>
            <a:endParaRPr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2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Questions 4 and 5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indent="0" algn="just">
              <a:spcAft>
                <a:spcPts val="1200"/>
              </a:spcAft>
            </a:pPr>
            <a:r>
              <a:rPr lang="en-US" sz="2400" dirty="0"/>
              <a:t>Difficult </a:t>
            </a:r>
            <a:r>
              <a:rPr lang="en-US" sz="2400" dirty="0" smtClean="0"/>
              <a:t>Insurance Co.’s privilege </a:t>
            </a:r>
            <a:r>
              <a:rPr lang="en-US" sz="2400" dirty="0"/>
              <a:t>log </a:t>
            </a:r>
            <a:r>
              <a:rPr lang="en-US" sz="2400" dirty="0" smtClean="0"/>
              <a:t>lists hundreds </a:t>
            </a:r>
            <a:r>
              <a:rPr lang="en-US" sz="2400" dirty="0"/>
              <a:t>of documents as “</a:t>
            </a:r>
            <a:r>
              <a:rPr lang="en-US" sz="2400" i="1" dirty="0"/>
              <a:t>subject to attorney-client privilege</a:t>
            </a:r>
            <a:r>
              <a:rPr lang="en-US" sz="2400" dirty="0"/>
              <a:t>.” However, the </a:t>
            </a:r>
            <a:r>
              <a:rPr lang="en-US" sz="2400" dirty="0" smtClean="0"/>
              <a:t>entries list no lawyers.  </a:t>
            </a:r>
            <a:r>
              <a:rPr lang="en-US" sz="2400" dirty="0"/>
              <a:t>A motion to compel is filed and the documents are ordered produced.  While the documents are all marked “</a:t>
            </a:r>
            <a:r>
              <a:rPr lang="en-US" sz="2400" i="1" dirty="0"/>
              <a:t>privileged and confidential</a:t>
            </a:r>
            <a:r>
              <a:rPr lang="en-US" sz="2400" dirty="0"/>
              <a:t>,” the documents </a:t>
            </a:r>
            <a:r>
              <a:rPr lang="en-US" sz="2400" dirty="0" smtClean="0"/>
              <a:t>discuss </a:t>
            </a:r>
            <a:r>
              <a:rPr lang="en-US" sz="2400" dirty="0"/>
              <a:t>business matters only.  </a:t>
            </a:r>
            <a:endParaRPr lang="en-US" sz="2400" dirty="0" smtClean="0"/>
          </a:p>
          <a:p>
            <a:pPr marL="228600" indent="0" algn="just">
              <a:spcAft>
                <a:spcPts val="1200"/>
              </a:spcAft>
            </a:pPr>
            <a:endParaRPr lang="en-US" sz="2400" dirty="0"/>
          </a:p>
          <a:p>
            <a:pPr marL="228600" indent="0" algn="just"/>
            <a:r>
              <a:rPr lang="en-US" sz="2400" dirty="0"/>
              <a:t>When asked to explain why the documents were identified as privileged, </a:t>
            </a:r>
            <a:r>
              <a:rPr lang="en-US" sz="2400" dirty="0" err="1"/>
              <a:t>Difficult’s</a:t>
            </a:r>
            <a:r>
              <a:rPr lang="en-US" sz="2400" dirty="0"/>
              <a:t> CEO says he puts “privileged and confidential” on everything.  </a:t>
            </a:r>
            <a:r>
              <a:rPr lang="en-US" sz="2400" dirty="0" err="1"/>
              <a:t>Difficult’s</a:t>
            </a:r>
            <a:r>
              <a:rPr lang="en-US" sz="2400" dirty="0"/>
              <a:t> outside counsel for his </a:t>
            </a:r>
            <a:r>
              <a:rPr lang="en-US" sz="2400" dirty="0" smtClean="0"/>
              <a:t>part </a:t>
            </a:r>
            <a:r>
              <a:rPr lang="en-US" sz="2400" dirty="0"/>
              <a:t>says he just followed his client’s designation and it wasn’t his responsibility to second guess it.</a:t>
            </a:r>
          </a:p>
          <a:p>
            <a:pPr marL="228600" indent="0"/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6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</a:t>
            </a:r>
            <a:r>
              <a:rPr lang="en-US" sz="2400" dirty="0"/>
              <a:t>4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 sz="3600" dirty="0" smtClean="0"/>
              <a:t>The Client’s Conduct is:</a:t>
            </a:r>
            <a:endParaRPr lang="en-US" sz="3600" dirty="0"/>
          </a:p>
          <a:p>
            <a:pPr lvl="0"/>
            <a:endParaRPr lang="en-US" sz="3600" dirty="0" smtClean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A. Ethical</a:t>
            </a:r>
            <a:endParaRPr lang="en-US" sz="3600" dirty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B.  Not </a:t>
            </a:r>
            <a:r>
              <a:rPr lang="en-US" sz="3600" dirty="0"/>
              <a:t>Ethical </a:t>
            </a:r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C. A </a:t>
            </a:r>
            <a:r>
              <a:rPr lang="en-US" sz="3600" dirty="0"/>
              <a:t>grey </a:t>
            </a:r>
            <a:r>
              <a:rPr lang="en-US" sz="3600" dirty="0" smtClean="0"/>
              <a:t>area</a:t>
            </a:r>
            <a:endParaRPr lang="en-US"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5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 sz="3600" dirty="0" smtClean="0"/>
              <a:t>Outside Counsel’s conduct </a:t>
            </a:r>
            <a:r>
              <a:rPr lang="en-US" sz="3600" dirty="0"/>
              <a:t>is:</a:t>
            </a:r>
          </a:p>
          <a:p>
            <a:pPr lvl="0"/>
            <a:endParaRPr lang="en-US" sz="3600" dirty="0" smtClean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A. Ethical</a:t>
            </a:r>
            <a:endParaRPr lang="en-US" sz="3600" dirty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B.  Not </a:t>
            </a:r>
            <a:r>
              <a:rPr lang="en-US" sz="3600" dirty="0"/>
              <a:t>Ethical </a:t>
            </a:r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C. A </a:t>
            </a:r>
            <a:r>
              <a:rPr lang="en-US" sz="3600" dirty="0"/>
              <a:t>grey </a:t>
            </a:r>
            <a:r>
              <a:rPr lang="en-US" sz="3600" dirty="0" smtClean="0"/>
              <a:t>area</a:t>
            </a:r>
            <a:endParaRPr lang="en-US"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9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Questions 6 and 7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indent="0" algn="just"/>
            <a:r>
              <a:rPr lang="en-US" dirty="0"/>
              <a:t>During the document collection process, a client tells outside counsel that he makes sure all his most important communications are on his Gmail account rather than his </a:t>
            </a:r>
            <a:r>
              <a:rPr lang="en-US" dirty="0" smtClean="0"/>
              <a:t>company account</a:t>
            </a:r>
            <a:r>
              <a:rPr lang="en-US" dirty="0"/>
              <a:t>.  Outside counsel does not take steps to collect any of the Gmail documents.  </a:t>
            </a:r>
            <a:endParaRPr lang="en-US" dirty="0" smtClean="0"/>
          </a:p>
          <a:p>
            <a:pPr marL="228600" indent="0" algn="just"/>
            <a:endParaRPr lang="en-US" dirty="0"/>
          </a:p>
          <a:p>
            <a:pPr marL="228600" indent="0" algn="just"/>
            <a:r>
              <a:rPr lang="en-US" dirty="0" smtClean="0"/>
              <a:t>During </a:t>
            </a:r>
            <a:r>
              <a:rPr lang="en-US" dirty="0"/>
              <a:t>depositions, the client does not disclose his use of the Gmail account when asked if he searched for all responsive documents.  Outside counsel does not correct this statement at any time.</a:t>
            </a:r>
          </a:p>
          <a:p>
            <a:pPr marL="228600" indent="0"/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6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6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 sz="3600" dirty="0" smtClean="0"/>
              <a:t>The Client’s Conduct is:</a:t>
            </a:r>
            <a:endParaRPr lang="en-US" sz="3600" dirty="0"/>
          </a:p>
          <a:p>
            <a:pPr lvl="0"/>
            <a:endParaRPr lang="en-US" sz="3600" dirty="0" smtClean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A. Ethical</a:t>
            </a:r>
            <a:endParaRPr lang="en-US" sz="3600" dirty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B.  Not </a:t>
            </a:r>
            <a:r>
              <a:rPr lang="en-US" sz="3600" dirty="0"/>
              <a:t>Ethical </a:t>
            </a:r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C. A </a:t>
            </a:r>
            <a:r>
              <a:rPr lang="en-US" sz="3600" dirty="0"/>
              <a:t>grey </a:t>
            </a:r>
            <a:r>
              <a:rPr lang="en-US" sz="3600" dirty="0" smtClean="0"/>
              <a:t>area</a:t>
            </a:r>
            <a:endParaRPr lang="en-US"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7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 sz="3600" dirty="0" smtClean="0"/>
              <a:t>Outside Counsel’s conduct </a:t>
            </a:r>
            <a:r>
              <a:rPr lang="en-US" sz="3600" dirty="0"/>
              <a:t>is:</a:t>
            </a:r>
          </a:p>
          <a:p>
            <a:pPr lvl="0"/>
            <a:endParaRPr lang="en-US" sz="3600" dirty="0" smtClean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A. Ethical</a:t>
            </a:r>
            <a:endParaRPr lang="en-US" sz="3600" dirty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B.  Not </a:t>
            </a:r>
            <a:r>
              <a:rPr lang="en-US" sz="3600" dirty="0"/>
              <a:t>Ethical </a:t>
            </a:r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C. A </a:t>
            </a:r>
            <a:r>
              <a:rPr lang="en-US" sz="3600" dirty="0"/>
              <a:t>grey </a:t>
            </a:r>
            <a:r>
              <a:rPr lang="en-US" sz="3600" dirty="0" smtClean="0"/>
              <a:t>area</a:t>
            </a:r>
            <a:endParaRPr lang="en-US"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15937" y="1489914"/>
            <a:ext cx="11160128" cy="387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lang="en-US" sz="7200" b="1" dirty="0" smtClean="0">
                <a:solidFill>
                  <a:srgbClr val="FFFFFF"/>
                </a:solidFill>
              </a:rPr>
              <a:t>Arbitrators Only</a:t>
            </a:r>
            <a:endParaRPr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1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8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indent="0" algn="just"/>
            <a:r>
              <a:rPr lang="en-US" sz="3600" dirty="0"/>
              <a:t>If there is an ethical lapse, I am more inclined </a:t>
            </a:r>
            <a:r>
              <a:rPr lang="en-US" sz="3600" dirty="0" smtClean="0"/>
              <a:t>to give </a:t>
            </a:r>
            <a:r>
              <a:rPr lang="en-US" sz="3600" dirty="0"/>
              <a:t>the benefit of the doubt to lawyers and parties who are part of the ARIAS community.</a:t>
            </a:r>
          </a:p>
          <a:p>
            <a:r>
              <a:rPr lang="en-US" sz="3600" dirty="0"/>
              <a:t> </a:t>
            </a:r>
          </a:p>
          <a:p>
            <a:pPr marL="1371600" lvl="0">
              <a:spcAft>
                <a:spcPts val="1200"/>
              </a:spcAft>
            </a:pPr>
            <a:r>
              <a:rPr lang="en-US" sz="3600" dirty="0" smtClean="0"/>
              <a:t>A. Yes</a:t>
            </a:r>
            <a:r>
              <a:rPr lang="en-US" sz="3600" dirty="0"/>
              <a:t>.</a:t>
            </a:r>
          </a:p>
          <a:p>
            <a:pPr marL="1371600">
              <a:spcAft>
                <a:spcPts val="1200"/>
              </a:spcAft>
            </a:pPr>
            <a:r>
              <a:rPr lang="en-US" sz="3600" dirty="0" smtClean="0"/>
              <a:t>B. No.</a:t>
            </a:r>
          </a:p>
          <a:p>
            <a:pPr marL="228600" indent="0"/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 idx="4294967295"/>
          </p:nvPr>
        </p:nvSpPr>
        <p:spPr>
          <a:xfrm>
            <a:off x="537960" y="916174"/>
            <a:ext cx="11116080" cy="249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5600" b="0" dirty="0" smtClean="0"/>
              <a:t>Do Ethics Matter in Arbitration?</a:t>
            </a:r>
            <a:endParaRPr sz="5600" b="0" dirty="0"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4294967295"/>
          </p:nvPr>
        </p:nvSpPr>
        <p:spPr>
          <a:xfrm>
            <a:off x="537960" y="3412428"/>
            <a:ext cx="11116080" cy="168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AA182C"/>
              </a:buClr>
              <a:buSzPts val="3200"/>
            </a:pPr>
            <a:r>
              <a:rPr lang="en-US" b="1" dirty="0" smtClean="0">
                <a:solidFill>
                  <a:schemeClr val="tx1"/>
                </a:solidFill>
              </a:rPr>
              <a:t>Suman Chakraborty (Moderator)</a:t>
            </a:r>
          </a:p>
          <a:p>
            <a:pPr marL="0" lvl="0" indent="0" algn="ctr">
              <a:spcBef>
                <a:spcPts val="0"/>
              </a:spcBef>
              <a:buClr>
                <a:srgbClr val="AA182C"/>
              </a:buClr>
              <a:buSzPts val="3200"/>
            </a:pPr>
            <a:r>
              <a:rPr lang="en-US" b="1" dirty="0" smtClean="0">
                <a:solidFill>
                  <a:schemeClr val="tx1"/>
                </a:solidFill>
              </a:rPr>
              <a:t>Timothy Curley</a:t>
            </a:r>
          </a:p>
          <a:p>
            <a:pPr marL="0" lvl="0" indent="0" algn="ctr">
              <a:spcBef>
                <a:spcPts val="0"/>
              </a:spcBef>
              <a:buClr>
                <a:srgbClr val="AA182C"/>
              </a:buClr>
              <a:buSzPts val="3200"/>
            </a:pPr>
            <a:r>
              <a:rPr lang="en-US" b="1" dirty="0" smtClean="0">
                <a:solidFill>
                  <a:schemeClr val="tx1"/>
                </a:solidFill>
              </a:rPr>
              <a:t>Sue </a:t>
            </a:r>
            <a:r>
              <a:rPr lang="en-US" b="1" dirty="0" err="1" smtClean="0">
                <a:solidFill>
                  <a:schemeClr val="tx1"/>
                </a:solidFill>
              </a:rPr>
              <a:t>Grondine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AA182C"/>
              </a:buClr>
              <a:buSzPts val="3200"/>
            </a:pPr>
            <a:r>
              <a:rPr lang="en-US" b="1" dirty="0" smtClean="0">
                <a:solidFill>
                  <a:schemeClr val="tx1"/>
                </a:solidFill>
              </a:rPr>
              <a:t>Steven Schwartz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515937" y="621581"/>
            <a:ext cx="11160128" cy="148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4000"/>
              <a:buFont typeface="Century Gothic"/>
              <a:buNone/>
            </a:pPr>
            <a:r>
              <a:rPr lang="en-US" sz="4000" b="1" i="0" u="none" strike="noStrike" cap="none" dirty="0" smtClean="0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Poll Questions</a:t>
            </a:r>
            <a:endParaRPr sz="4000" b="1" i="0" u="none" strike="noStrike" cap="none" dirty="0">
              <a:solidFill>
                <a:srgbClr val="AA182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515937" y="2092325"/>
            <a:ext cx="7366001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AutoNum type="arabicPeriod"/>
            </a:pPr>
            <a:r>
              <a:rPr lang="en-US" sz="3500" b="0" i="0" u="none" strike="noStrike" cap="none" dirty="0" smtClean="0">
                <a:solidFill>
                  <a:schemeClr val="accent2"/>
                </a:solidFill>
                <a:sym typeface="Century Gothic"/>
              </a:rPr>
              <a:t>Panel Selection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AutoNum type="arabicPeriod"/>
            </a:pPr>
            <a:r>
              <a:rPr lang="en-US" sz="3500" dirty="0" smtClean="0"/>
              <a:t>Discovery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AutoNum type="arabicPeriod"/>
            </a:pPr>
            <a:r>
              <a:rPr lang="en-US" sz="3500" b="0" i="0" u="none" strike="noStrike" cap="none" dirty="0" smtClean="0">
                <a:solidFill>
                  <a:schemeClr val="accent2"/>
                </a:solidFill>
                <a:sym typeface="Century Gothic"/>
              </a:rPr>
              <a:t>An Arbitrator-Only Question</a:t>
            </a:r>
            <a:endParaRPr sz="3500" b="0" i="0" u="none" strike="noStrike" cap="none" dirty="0">
              <a:solidFill>
                <a:schemeClr val="accent2"/>
              </a:solidFill>
              <a:sym typeface="Century Gothic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15937" y="1489914"/>
            <a:ext cx="11160128" cy="387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lang="en-US" sz="7200" b="1" dirty="0" smtClean="0">
                <a:solidFill>
                  <a:srgbClr val="FFFFFF"/>
                </a:solidFill>
              </a:rPr>
              <a:t>Panel Selection</a:t>
            </a:r>
            <a:endParaRPr sz="7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1 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34224" y="841248"/>
            <a:ext cx="11298112" cy="469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228600" indent="0" algn="just"/>
            <a:r>
              <a:rPr lang="en-US" dirty="0" err="1" smtClean="0"/>
              <a:t>LeBoeuf</a:t>
            </a:r>
            <a:r>
              <a:rPr lang="en-US" dirty="0" smtClean="0"/>
              <a:t> Re acquires a block of business from Seller.  Rather than novating the contracts, the deal is structured as a retrocession, with </a:t>
            </a:r>
            <a:r>
              <a:rPr lang="en-US" dirty="0" err="1" smtClean="0"/>
              <a:t>LeBoeuf</a:t>
            </a:r>
            <a:r>
              <a:rPr lang="en-US" dirty="0" smtClean="0"/>
              <a:t> Re named the “administrator </a:t>
            </a:r>
            <a:r>
              <a:rPr lang="en-US" dirty="0"/>
              <a:t>and </a:t>
            </a:r>
            <a:r>
              <a:rPr lang="en-US" dirty="0" smtClean="0"/>
              <a:t>attorney-in-fact” for Seller. </a:t>
            </a:r>
            <a:r>
              <a:rPr lang="en-US" dirty="0" err="1" smtClean="0"/>
              <a:t>LeBoeuf</a:t>
            </a:r>
            <a:r>
              <a:rPr lang="en-US" dirty="0" smtClean="0"/>
              <a:t> </a:t>
            </a:r>
            <a:r>
              <a:rPr lang="en-US" dirty="0"/>
              <a:t>Re </a:t>
            </a:r>
            <a:r>
              <a:rPr lang="en-US" dirty="0" smtClean="0"/>
              <a:t>has </a:t>
            </a:r>
            <a:r>
              <a:rPr lang="en-US" dirty="0"/>
              <a:t>the full economic </a:t>
            </a:r>
            <a:r>
              <a:rPr lang="en-US" dirty="0" smtClean="0"/>
              <a:t>interest on the block.</a:t>
            </a:r>
            <a:endParaRPr lang="en-US" dirty="0"/>
          </a:p>
          <a:p>
            <a:endParaRPr lang="en-US" dirty="0" smtClean="0"/>
          </a:p>
          <a:p>
            <a:pPr marL="228600" indent="0" algn="just">
              <a:spcAft>
                <a:spcPts val="1800"/>
              </a:spcAft>
            </a:pPr>
            <a:r>
              <a:rPr lang="en-US" dirty="0" err="1" smtClean="0"/>
              <a:t>LeBoeuf</a:t>
            </a:r>
            <a:r>
              <a:rPr lang="en-US" dirty="0" smtClean="0"/>
              <a:t> </a:t>
            </a:r>
            <a:r>
              <a:rPr lang="en-US" dirty="0"/>
              <a:t>Re has </a:t>
            </a:r>
            <a:r>
              <a:rPr lang="en-US" dirty="0" smtClean="0"/>
              <a:t>started </a:t>
            </a:r>
            <a:r>
              <a:rPr lang="en-US" dirty="0"/>
              <a:t>an arbitration </a:t>
            </a:r>
            <a:r>
              <a:rPr lang="en-US" dirty="0" smtClean="0"/>
              <a:t>in Seller’s name where </a:t>
            </a:r>
            <a:r>
              <a:rPr lang="en-US" dirty="0"/>
              <a:t>the </a:t>
            </a:r>
            <a:r>
              <a:rPr lang="en-US" dirty="0" smtClean="0"/>
              <a:t>clause </a:t>
            </a:r>
            <a:r>
              <a:rPr lang="en-US" dirty="0"/>
              <a:t>states:</a:t>
            </a:r>
          </a:p>
          <a:p>
            <a:pPr marL="1143000" indent="0">
              <a:spcAft>
                <a:spcPts val="1800"/>
              </a:spcAft>
            </a:pPr>
            <a:r>
              <a:rPr lang="en-US" i="1" dirty="0"/>
              <a:t>The three arbitrators shall be current or former officers of insurance or reinsurance companies </a:t>
            </a:r>
            <a:r>
              <a:rPr lang="en-US" b="1" i="1" u="sng" dirty="0"/>
              <a:t>other than the contracting companies or their subsidiaries or affiliates</a:t>
            </a:r>
            <a:r>
              <a:rPr lang="en-US" i="1" dirty="0"/>
              <a:t>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1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1380744"/>
            <a:ext cx="11298112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indent="0" algn="just"/>
            <a:endParaRPr lang="en-US" dirty="0" smtClean="0"/>
          </a:p>
          <a:p>
            <a:pPr marL="228600" indent="0" algn="just"/>
            <a:r>
              <a:rPr lang="en-US" dirty="0" err="1" smtClean="0"/>
              <a:t>LeBoeuf</a:t>
            </a:r>
            <a:r>
              <a:rPr lang="en-US" dirty="0" smtClean="0"/>
              <a:t> </a:t>
            </a:r>
            <a:r>
              <a:rPr lang="en-US" dirty="0"/>
              <a:t>Re names on its umpire slate </a:t>
            </a:r>
            <a:r>
              <a:rPr lang="en-US" dirty="0" smtClean="0"/>
              <a:t>several of its own former officers.  When asked to withdraw them, </a:t>
            </a:r>
            <a:r>
              <a:rPr lang="en-US" dirty="0" err="1" smtClean="0"/>
              <a:t>LeBoeuf</a:t>
            </a:r>
            <a:r>
              <a:rPr lang="en-US" dirty="0" smtClean="0"/>
              <a:t> Re declines to do so.  It argues its slate is proper because </a:t>
            </a:r>
            <a:r>
              <a:rPr lang="en-US" dirty="0" err="1" smtClean="0"/>
              <a:t>LeBoeuf</a:t>
            </a:r>
            <a:r>
              <a:rPr lang="en-US" dirty="0" smtClean="0"/>
              <a:t> Re is </a:t>
            </a:r>
            <a:r>
              <a:rPr lang="en-US" dirty="0"/>
              <a:t>not a “contracting party” or a subsidiary or affiliate of </a:t>
            </a:r>
            <a:r>
              <a:rPr lang="en-US" dirty="0" smtClean="0"/>
              <a:t>Seller, who has remained the named entity on the contract. 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8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1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 sz="3600" dirty="0" err="1"/>
              <a:t>LeBoeuf</a:t>
            </a:r>
            <a:r>
              <a:rPr lang="en-US" sz="3600" dirty="0"/>
              <a:t> </a:t>
            </a:r>
            <a:r>
              <a:rPr lang="en-US" sz="3600" dirty="0" err="1"/>
              <a:t>Re’s</a:t>
            </a:r>
            <a:r>
              <a:rPr lang="en-US" sz="3600" dirty="0"/>
              <a:t> conduct is:</a:t>
            </a:r>
          </a:p>
          <a:p>
            <a:pPr lvl="0"/>
            <a:endParaRPr lang="en-US" sz="3600" dirty="0" smtClean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A. Ethical</a:t>
            </a:r>
            <a:endParaRPr lang="en-US" sz="3600" dirty="0"/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B.  Not </a:t>
            </a:r>
            <a:r>
              <a:rPr lang="en-US" sz="3600" dirty="0"/>
              <a:t>Ethical </a:t>
            </a:r>
          </a:p>
          <a:p>
            <a:pPr marL="1143000" lvl="0">
              <a:spcAft>
                <a:spcPts val="1200"/>
              </a:spcAft>
            </a:pPr>
            <a:r>
              <a:rPr lang="en-US" sz="3600" dirty="0" smtClean="0"/>
              <a:t>C. A </a:t>
            </a:r>
            <a:r>
              <a:rPr lang="en-US" sz="3600" dirty="0"/>
              <a:t>grey </a:t>
            </a:r>
            <a:r>
              <a:rPr lang="en-US" sz="3600" dirty="0" smtClean="0"/>
              <a:t>area</a:t>
            </a:r>
            <a:endParaRPr lang="en-US"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Questions 2 and 3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55563" indent="0" algn="just"/>
            <a:r>
              <a:rPr lang="en-US" dirty="0"/>
              <a:t>Werner Re has acquired a block of business from Seller </a:t>
            </a:r>
            <a:r>
              <a:rPr lang="en-US" dirty="0" smtClean="0"/>
              <a:t>Re and </a:t>
            </a:r>
            <a:r>
              <a:rPr lang="en-US" dirty="0"/>
              <a:t>becomes a party to all contracts </a:t>
            </a:r>
            <a:r>
              <a:rPr lang="en-US" dirty="0" smtClean="0"/>
              <a:t>by </a:t>
            </a:r>
            <a:r>
              <a:rPr lang="en-US" dirty="0"/>
              <a:t>novation.  Werner Re has </a:t>
            </a:r>
            <a:r>
              <a:rPr lang="en-US" dirty="0" smtClean="0"/>
              <a:t>initiated a </a:t>
            </a:r>
            <a:r>
              <a:rPr lang="en-US" dirty="0"/>
              <a:t>arbitration on one of those contracts under a clause that states: </a:t>
            </a:r>
            <a:endParaRPr lang="en-US" dirty="0" smtClean="0"/>
          </a:p>
          <a:p>
            <a:endParaRPr lang="en-US" dirty="0"/>
          </a:p>
          <a:p>
            <a:pPr marL="969963" indent="0" defTabSz="873125">
              <a:spcAft>
                <a:spcPts val="1200"/>
              </a:spcAft>
            </a:pPr>
            <a:r>
              <a:rPr lang="en-US" i="1" dirty="0" smtClean="0"/>
              <a:t>“The </a:t>
            </a:r>
            <a:r>
              <a:rPr lang="en-US" i="1" dirty="0"/>
              <a:t>three arbitrators shall be </a:t>
            </a:r>
            <a:r>
              <a:rPr lang="en-US" b="1" i="1" u="sng" dirty="0"/>
              <a:t>current or former officers of insurance or reinsurance companies</a:t>
            </a:r>
            <a:r>
              <a:rPr lang="en-US" i="1" dirty="0" smtClean="0"/>
              <a:t>.”</a:t>
            </a:r>
          </a:p>
          <a:p>
            <a:pPr marL="969963" indent="0" defTabSz="873125">
              <a:spcAft>
                <a:spcPts val="1200"/>
              </a:spcAft>
            </a:pPr>
            <a:endParaRPr lang="en-US" i="1" dirty="0"/>
          </a:p>
          <a:p>
            <a:pPr marL="0" indent="0" defTabSz="873125">
              <a:spcAft>
                <a:spcPts val="1200"/>
              </a:spcAft>
            </a:pPr>
            <a:r>
              <a:rPr lang="en-US" dirty="0" smtClean="0"/>
              <a:t>Werner </a:t>
            </a:r>
            <a:r>
              <a:rPr lang="en-US" dirty="0"/>
              <a:t>Re names as its </a:t>
            </a:r>
            <a:r>
              <a:rPr lang="en-US" dirty="0" err="1"/>
              <a:t>PAA</a:t>
            </a:r>
            <a:r>
              <a:rPr lang="en-US" dirty="0"/>
              <a:t> the former head of reinsurance at Seller, the original contracting party. </a:t>
            </a:r>
          </a:p>
          <a:p>
            <a:pPr marL="969963" indent="0" defTabSz="873125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1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76655" y="-63082"/>
            <a:ext cx="7219569" cy="74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5600"/>
              <a:buFont typeface="Century Gothic"/>
              <a:buNone/>
            </a:pPr>
            <a:r>
              <a:rPr lang="en-US" sz="2400" dirty="0" smtClean="0"/>
              <a:t>Poll Question 2</a:t>
            </a:r>
            <a:endParaRPr sz="2400"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15936" y="868680"/>
            <a:ext cx="11298112" cy="4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indent="0"/>
            <a:r>
              <a:rPr lang="en-US" dirty="0" smtClean="0"/>
              <a:t>When </a:t>
            </a:r>
            <a:r>
              <a:rPr lang="en-US" dirty="0"/>
              <a:t>asked to withdraw the appointment, Werner Re declines, saying nothing in the clause says it can’t name a former officer of the original contracting party. </a:t>
            </a:r>
          </a:p>
          <a:p>
            <a:endParaRPr lang="en-US" dirty="0" smtClean="0"/>
          </a:p>
          <a:p>
            <a:r>
              <a:rPr lang="en-US" dirty="0" smtClean="0"/>
              <a:t>Werner </a:t>
            </a:r>
            <a:r>
              <a:rPr lang="en-US" dirty="0" err="1"/>
              <a:t>Re’s</a:t>
            </a:r>
            <a:r>
              <a:rPr lang="en-US" dirty="0"/>
              <a:t> conduct is:</a:t>
            </a:r>
          </a:p>
          <a:p>
            <a:pPr lvl="0"/>
            <a:endParaRPr lang="en-US" dirty="0" smtClean="0"/>
          </a:p>
          <a:p>
            <a:pPr marL="1143000" lvl="0">
              <a:spcAft>
                <a:spcPts val="1200"/>
              </a:spcAft>
            </a:pPr>
            <a:r>
              <a:rPr lang="en-US" dirty="0" smtClean="0"/>
              <a:t>A. Ethical</a:t>
            </a:r>
            <a:endParaRPr lang="en-US" dirty="0"/>
          </a:p>
          <a:p>
            <a:pPr marL="1143000" lvl="0">
              <a:spcAft>
                <a:spcPts val="1200"/>
              </a:spcAft>
            </a:pPr>
            <a:r>
              <a:rPr lang="en-US" dirty="0" smtClean="0"/>
              <a:t>B.  Not </a:t>
            </a:r>
            <a:r>
              <a:rPr lang="en-US" dirty="0"/>
              <a:t>Ethical </a:t>
            </a:r>
          </a:p>
          <a:p>
            <a:pPr marL="1143000" lvl="0">
              <a:spcAft>
                <a:spcPts val="1200"/>
              </a:spcAft>
            </a:pPr>
            <a:r>
              <a:rPr lang="en-US" dirty="0" smtClean="0"/>
              <a:t>C. A </a:t>
            </a:r>
            <a:r>
              <a:rPr lang="en-US" dirty="0"/>
              <a:t>grey </a:t>
            </a:r>
            <a:r>
              <a:rPr lang="en-US" dirty="0" smtClean="0"/>
              <a:t>area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1907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706</Words>
  <Application>Microsoft Office PowerPoint</Application>
  <PresentationFormat>Widescreen</PresentationFormat>
  <Paragraphs>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Jost</vt:lpstr>
      <vt:lpstr>Century Gothic</vt:lpstr>
      <vt:lpstr>Calibri</vt:lpstr>
      <vt:lpstr>EB Garamond</vt:lpstr>
      <vt:lpstr>Source Sans Pro</vt:lpstr>
      <vt:lpstr>Light skin</vt:lpstr>
      <vt:lpstr>PowerPoint Presentation</vt:lpstr>
      <vt:lpstr>Do Ethics Matter in Arbitration?</vt:lpstr>
      <vt:lpstr>Poll Questions</vt:lpstr>
      <vt:lpstr>Panel Selection</vt:lpstr>
      <vt:lpstr>Poll Question 1 </vt:lpstr>
      <vt:lpstr>Poll Question 1</vt:lpstr>
      <vt:lpstr>Poll Question 1</vt:lpstr>
      <vt:lpstr>Poll Questions 2 and 3</vt:lpstr>
      <vt:lpstr>Poll Question 2</vt:lpstr>
      <vt:lpstr>Poll Question 3</vt:lpstr>
      <vt:lpstr>Discovery</vt:lpstr>
      <vt:lpstr>Poll Questions 4 and 5</vt:lpstr>
      <vt:lpstr>Poll Question 4</vt:lpstr>
      <vt:lpstr>Poll Question 5</vt:lpstr>
      <vt:lpstr>Poll Questions 6 and 7</vt:lpstr>
      <vt:lpstr>Poll Question 6</vt:lpstr>
      <vt:lpstr>Poll Question 7</vt:lpstr>
      <vt:lpstr>Arbitrators Only</vt:lpstr>
      <vt:lpstr>Poll Question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